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6"/>
  </p:notesMasterIdLst>
  <p:sldIdLst>
    <p:sldId id="256" r:id="rId2"/>
    <p:sldId id="273" r:id="rId3"/>
    <p:sldId id="275" r:id="rId4"/>
    <p:sldId id="286" r:id="rId5"/>
    <p:sldId id="285" r:id="rId6"/>
    <p:sldId id="288" r:id="rId7"/>
    <p:sldId id="257" r:id="rId8"/>
    <p:sldId id="260" r:id="rId9"/>
    <p:sldId id="264" r:id="rId10"/>
    <p:sldId id="281" r:id="rId11"/>
    <p:sldId id="282" r:id="rId12"/>
    <p:sldId id="283" r:id="rId13"/>
    <p:sldId id="289" r:id="rId14"/>
    <p:sldId id="278" r:id="rId15"/>
  </p:sldIdLst>
  <p:sldSz cx="12192000" cy="6858000"/>
  <p:notesSz cx="6858000" cy="9144000"/>
  <p:custDataLst>
    <p:tags r:id="rId17"/>
  </p:custDataLst>
  <p:defaultTextStyle>
    <a:defPPr>
      <a:defRPr lang="en-US">
        <a:effectLst/>
      </a:defRPr>
    </a:defPPr>
    <a:lvl1pPr marL="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A9C0"/>
    <a:srgbClr val="B8CCE7"/>
    <a:srgbClr val="350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30" autoAdjust="0"/>
  </p:normalViewPr>
  <p:slideViewPr>
    <p:cSldViewPr snapToGrid="0">
      <p:cViewPr varScale="1">
        <p:scale>
          <a:sx n="50" d="100"/>
          <a:sy n="50" d="100"/>
        </p:scale>
        <p:origin x="48" y="1110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l">
              <a:defRPr sz="1200">
                <a:effectLst/>
              </a:defRPr>
            </a:lvl1pPr>
          </a:lstStyle>
          <a:p>
            <a:endParaRPr lang="en-US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r">
              <a:defRPr sz="1200">
                <a:effectLst/>
              </a:defRPr>
            </a:lvl1pPr>
          </a:lstStyle>
          <a:p>
            <a:fld id="{A0C58FE8-10AD-43CE-844F-9B5D757B86C6}" type="datetimeFigureOut">
              <a:rPr lang="en-US" smtClean="0">
                <a:effectLst/>
              </a:rPr>
              <a:pPr/>
              <a:t>11/19/2018</a:t>
            </a:fld>
            <a:endParaRPr lang="en-US">
              <a:effectLst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/>
          <a:p>
            <a:pPr lvl="0"/>
            <a:r>
              <a:rPr lang="en-US" smtClean="0">
                <a:effectLst/>
              </a:rPr>
              <a:t>Click to 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l">
              <a:defRPr sz="1200">
                <a:effectLst/>
              </a:defRPr>
            </a:lvl1pPr>
          </a:lstStyle>
          <a:p>
            <a:endParaRPr lang="en-US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r">
              <a:defRPr sz="1200">
                <a:effectLst/>
              </a:defRPr>
            </a:lvl1pPr>
          </a:lstStyle>
          <a:p>
            <a:fld id="{C17AB614-D097-4BE2-BCFA-CAACEDCAA7E6}" type="slidenum">
              <a:rPr lang="en-US" smtClean="0">
                <a:effectLst/>
              </a:rPr>
              <a:pPr/>
              <a:t>‹#›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364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C17AB614-D097-4BE2-BCFA-CAACEDCAA7E6}" type="slidenum">
              <a:rPr lang="en-US" smtClean="0">
                <a:effectLst/>
              </a:rPr>
              <a:pPr/>
              <a:t>7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8380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C17AB614-D097-4BE2-BCFA-CAACEDCAA7E6}" type="slidenum">
              <a:rPr lang="en-US" smtClean="0">
                <a:effectLst/>
              </a:rPr>
              <a:pPr/>
              <a:t>9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56109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  <a:effectLst/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 algn="ctr">
              <a:buNone/>
              <a:defRPr sz="2400">
                <a:effectLst/>
              </a:defRPr>
            </a:lvl2pPr>
            <a:lvl3pPr marL="914400" indent="0" algn="ctr">
              <a:buNone/>
              <a:defRPr sz="2400">
                <a:effectLst/>
              </a:defRPr>
            </a:lvl3pPr>
            <a:lvl4pPr marL="1371600" indent="0" algn="ctr">
              <a:buNone/>
              <a:defRPr sz="2000">
                <a:effectLst/>
              </a:defRPr>
            </a:lvl4pPr>
            <a:lvl5pPr marL="1828800" indent="0" algn="ctr">
              <a:buNone/>
              <a:defRPr sz="2000">
                <a:effectLst/>
              </a:defRPr>
            </a:lvl5pPr>
            <a:lvl6pPr marL="2286000" indent="0" algn="ctr">
              <a:buNone/>
              <a:defRPr sz="2000">
                <a:effectLst/>
              </a:defRPr>
            </a:lvl6pPr>
            <a:lvl7pPr marL="2743200" indent="0" algn="ctr">
              <a:buNone/>
              <a:defRPr sz="2000">
                <a:effectLst/>
              </a:defRPr>
            </a:lvl7pPr>
            <a:lvl8pPr marL="3200400" indent="0" algn="ctr">
              <a:buNone/>
              <a:defRPr sz="2000">
                <a:effectLst/>
              </a:defRPr>
            </a:lvl8pPr>
            <a:lvl9pPr marL="3657600" indent="0" algn="ctr">
              <a:buNone/>
              <a:defRPr sz="2000">
                <a:effectLst/>
              </a:defRPr>
            </a:lvl9pPr>
          </a:lstStyle>
          <a:p>
            <a:r>
              <a:rPr lang="en-US" smtClean="0">
                <a:effectLst/>
              </a:rPr>
              <a:t>Click to edit Master subtitle style</a:t>
            </a:r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4AAD347D-5ACD-4C99-B74B-A9C85AD731AF}" type="datetimeFigureOut">
              <a:rPr lang="en-US" smtClean="0">
                <a:effectLst/>
              </a:rPr>
              <a:pPr/>
              <a:t>11/19/2018</a:t>
            </a:fld>
            <a:endParaRPr lang="en-US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D57F1E4F-1CFF-5643-939E-02111984F565}" type="slidenum">
              <a:rPr lang="en-US" smtClean="0">
                <a:effectLst/>
              </a:rPr>
              <a:pPr/>
              <a:t>‹#›</a:t>
            </a:fld>
            <a:endParaRPr lang="en-US">
              <a:effectLst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8300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effectLst/>
        </p:spPr>
        <p:txBody>
          <a:bodyPr vert="eaVert" lIns="45720" tIns="0" rIns="45720" bIns="0"/>
          <a:lstStyle/>
          <a:p>
            <a:pPr lvl="0"/>
            <a:r>
              <a:rPr lang="en-US" smtClean="0">
                <a:effectLst/>
              </a:rPr>
              <a:t>Click to 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4509A250-FF31-4206-8172-F9D3106AACB1}" type="datetimeFigureOut">
              <a:rPr lang="en-US" smtClean="0">
                <a:effectLst/>
              </a:rPr>
              <a:pPr/>
              <a:t>11/19/2018</a:t>
            </a:fld>
            <a:endParaRPr lang="en-US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D57F1E4F-1CFF-5643-939E-02111984F565}" type="slidenum">
              <a:rPr lang="en-US" smtClean="0">
                <a:effectLst/>
              </a:rPr>
              <a:pPr/>
              <a:t>‹#›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76319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  <a:effectLst/>
        </p:spPr>
        <p:txBody>
          <a:bodyPr vert="eaVert"/>
          <a:lstStyle/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  <a:effectLst/>
        </p:spPr>
        <p:txBody>
          <a:bodyPr vert="eaVert" lIns="45720" tIns="0" rIns="45720" bIns="0"/>
          <a:lstStyle/>
          <a:p>
            <a:pPr lvl="0"/>
            <a:r>
              <a:rPr lang="en-US" smtClean="0">
                <a:effectLst/>
              </a:rPr>
              <a:t>Click to 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4509A250-FF31-4206-8172-F9D3106AACB1}" type="datetimeFigureOut">
              <a:rPr lang="en-US" smtClean="0">
                <a:effectLst/>
              </a:rPr>
              <a:pPr/>
              <a:t>11/19/2018</a:t>
            </a:fld>
            <a:endParaRPr lang="en-US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D57F1E4F-1CFF-5643-939E-02111984F565}" type="slidenum">
              <a:rPr lang="en-US" smtClean="0">
                <a:effectLst/>
              </a:rPr>
              <a:pPr/>
              <a:t>‹#›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617708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  <a:effectLst/>
        </p:spPr>
        <p:txBody>
          <a:bodyPr/>
          <a:lstStyle>
            <a:lvl1pPr>
              <a:lnSpc>
                <a:spcPct val="90000"/>
              </a:lnSpc>
              <a:defRPr>
                <a:effectLst/>
              </a:defRPr>
            </a:lvl1pPr>
            <a:lvl2pPr>
              <a:lnSpc>
                <a:spcPct val="90000"/>
              </a:lnSpc>
              <a:defRPr>
                <a:effectLst/>
              </a:defRPr>
            </a:lvl2pPr>
            <a:lvl3pPr>
              <a:lnSpc>
                <a:spcPct val="90000"/>
              </a:lnSpc>
              <a:defRPr>
                <a:effectLst/>
              </a:defRPr>
            </a:lvl3pPr>
            <a:lvl4pPr>
              <a:lnSpc>
                <a:spcPct val="90000"/>
              </a:lnSpc>
              <a:defRPr>
                <a:effectLst/>
              </a:defRPr>
            </a:lvl4pPr>
            <a:lvl5pPr>
              <a:lnSpc>
                <a:spcPct val="90000"/>
              </a:lnSpc>
              <a:defRPr>
                <a:effectLst/>
              </a:defRPr>
            </a:lvl5pPr>
          </a:lstStyle>
          <a:p>
            <a:pPr lvl="0"/>
            <a:r>
              <a:rPr lang="en-US" smtClean="0">
                <a:effectLst/>
              </a:rPr>
              <a:t>Click to 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828611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 marL="0">
              <a:defRPr>
                <a:effectLst/>
              </a:defRPr>
            </a:lvl1pPr>
          </a:lstStyle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 smtClean="0">
                <a:effectLst/>
              </a:rPr>
              <a:t>Click to 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4509A250-FF31-4206-8172-F9D3106AACB1}" type="datetimeFigureOut">
              <a:rPr lang="en-US" smtClean="0">
                <a:effectLst/>
              </a:rPr>
              <a:pPr/>
              <a:t>11/19/2018</a:t>
            </a:fld>
            <a:endParaRPr lang="en-US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D57F1E4F-1CFF-5643-939E-02111984F565}" type="slidenum">
              <a:rPr lang="en-US" smtClean="0">
                <a:effectLst/>
              </a:rPr>
              <a:pPr/>
              <a:t>‹#›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1452510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effectLst/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effectLst/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effectLst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effectLst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9pPr>
          </a:lstStyle>
          <a:p>
            <a:pPr lvl="0"/>
            <a:r>
              <a:rPr lang="en-US" smtClean="0">
                <a:effectLst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9796027F-7875-4030-9381-8BD8C4F21935}" type="datetimeFigureOut">
              <a:rPr lang="en-US" smtClean="0">
                <a:effectLst/>
              </a:rPr>
              <a:pPr/>
              <a:t>11/19/2018</a:t>
            </a:fld>
            <a:endParaRPr lang="en-US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D57F1E4F-1CFF-5643-939E-02111984F565}" type="slidenum">
              <a:rPr lang="en-US" smtClean="0">
                <a:effectLst/>
              </a:rPr>
              <a:pPr/>
              <a:t>‹#›</a:t>
            </a:fld>
            <a:endParaRPr lang="en-US">
              <a:effectLst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58256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effectLst/>
        </p:spPr>
        <p:txBody>
          <a:bodyPr/>
          <a:lstStyle/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  <a:effectLst/>
        </p:spPr>
        <p:txBody>
          <a:bodyPr/>
          <a:lstStyle/>
          <a:p>
            <a:pPr lvl="0"/>
            <a:r>
              <a:rPr lang="en-US" smtClean="0">
                <a:effectLst/>
              </a:rPr>
              <a:t>Click to 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  <a:effectLst/>
        </p:spPr>
        <p:txBody>
          <a:bodyPr/>
          <a:lstStyle/>
          <a:p>
            <a:pPr lvl="0"/>
            <a:r>
              <a:rPr lang="en-US" smtClean="0">
                <a:effectLst/>
              </a:rPr>
              <a:t>Click to 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9796027F-7875-4030-9381-8BD8C4F21935}" type="datetimeFigureOut">
              <a:rPr lang="en-US" smtClean="0">
                <a:effectLst/>
              </a:rPr>
              <a:pPr/>
              <a:t>11/19/2018</a:t>
            </a:fld>
            <a:endParaRPr lang="en-US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D57F1E4F-1CFF-5643-939E-02111984F565}" type="slidenum">
              <a:rPr lang="en-US" smtClean="0">
                <a:effectLst/>
              </a:rPr>
              <a:pPr/>
              <a:t>‹#›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4206713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effectLst/>
        </p:spPr>
        <p:txBody>
          <a:bodyPr/>
          <a:lstStyle/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effectLst/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en-US" smtClean="0">
                <a:effectLst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  <a:effectLst/>
        </p:spPr>
        <p:txBody>
          <a:bodyPr/>
          <a:lstStyle/>
          <a:p>
            <a:pPr lvl="0"/>
            <a:r>
              <a:rPr lang="en-US" smtClean="0">
                <a:effectLst/>
              </a:rPr>
              <a:t>Click to 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  <a:effectLst/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en-US" smtClean="0">
                <a:effectLst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  <a:effectLst/>
        </p:spPr>
        <p:txBody>
          <a:bodyPr/>
          <a:lstStyle/>
          <a:p>
            <a:pPr lvl="0"/>
            <a:r>
              <a:rPr lang="en-US" smtClean="0">
                <a:effectLst/>
              </a:rPr>
              <a:t>Click to 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9796027F-7875-4030-9381-8BD8C4F21935}" type="datetimeFigureOut">
              <a:rPr lang="en-US" smtClean="0">
                <a:effectLst/>
              </a:rPr>
              <a:pPr/>
              <a:t>11/19/2018</a:t>
            </a:fld>
            <a:endParaRPr lang="en-US">
              <a:effectLst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D57F1E4F-1CFF-5643-939E-02111984F565}" type="slidenum">
              <a:rPr lang="en-US" smtClean="0">
                <a:effectLst/>
              </a:rPr>
              <a:pPr/>
              <a:t>‹#›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16157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4509A250-FF31-4206-8172-F9D3106AACB1}" type="datetimeFigureOut">
              <a:rPr lang="en-US" smtClean="0">
                <a:effectLst/>
              </a:rPr>
              <a:pPr/>
              <a:t>11/19/2018</a:t>
            </a:fld>
            <a:endParaRPr lang="en-US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D57F1E4F-1CFF-5643-939E-02111984F565}" type="slidenum">
              <a:rPr lang="en-US" smtClean="0">
                <a:effectLst/>
              </a:rPr>
              <a:pPr/>
              <a:t>‹#›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30039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4509A250-FF31-4206-8172-F9D3106AACB1}" type="datetimeFigureOut">
              <a:rPr lang="en-US" smtClean="0">
                <a:effectLst/>
              </a:rPr>
              <a:pPr/>
              <a:t>11/19/2018</a:t>
            </a:fld>
            <a:endParaRPr lang="en-US">
              <a:effectLst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>
            <a:lvl1pPr>
              <a:defRPr>
                <a:solidFill>
                  <a:srgbClr val="FFFFFF"/>
                </a:solidFill>
                <a:effectLst/>
              </a:defRPr>
            </a:lvl1pPr>
          </a:lstStyle>
          <a:p>
            <a:endParaRPr lang="en-US">
              <a:effectLst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D57F1E4F-1CFF-5643-939E-02111984F565}" type="slidenum">
              <a:rPr lang="en-US" smtClean="0">
                <a:effectLst/>
              </a:rPr>
              <a:pPr/>
              <a:t>‹#›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2592151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effectLst/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effectLst/>
              </a:defRPr>
            </a:lvl1pPr>
          </a:lstStyle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  <a:effectLst/>
        </p:spPr>
        <p:txBody>
          <a:bodyPr/>
          <a:lstStyle/>
          <a:p>
            <a:pPr lvl="0"/>
            <a:r>
              <a:rPr lang="en-US" smtClean="0">
                <a:effectLst/>
              </a:rPr>
              <a:t>Click to 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  <a:effectLst/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en-US" smtClean="0">
                <a:effectLst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effectLst/>
        </p:spPr>
        <p:txBody>
          <a:bodyPr/>
          <a:lstStyle>
            <a:lvl1pPr algn="l">
              <a:defRPr>
                <a:effectLst/>
              </a:defRPr>
            </a:lvl1pPr>
          </a:lstStyle>
          <a:p>
            <a:fld id="{4509A250-FF31-4206-8172-F9D3106AACB1}" type="datetimeFigureOut">
              <a:rPr lang="en-US" smtClean="0">
                <a:effectLst/>
              </a:rPr>
              <a:pPr/>
              <a:t>11/19/2018</a:t>
            </a:fld>
            <a:endParaRPr lang="en-US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  <a:effectLst/>
        </p:spPr>
        <p:txBody>
          <a:bodyPr/>
          <a:lstStyle>
            <a:lvl1pPr algn="l">
              <a:defRPr>
                <a:solidFill>
                  <a:schemeClr val="tx2"/>
                </a:solidFill>
                <a:effectLst/>
              </a:defRPr>
            </a:lvl1pPr>
          </a:lstStyle>
          <a:p>
            <a:endParaRPr lang="en-US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fld id="{D57F1E4F-1CFF-5643-939E-02111984F565}" type="slidenum">
              <a:rPr lang="en-US" smtClean="0">
                <a:effectLst/>
              </a:rPr>
              <a:pPr/>
              <a:t>‹#›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45693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  <a:effectLst/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  <a:effectLst/>
              </a:defRPr>
            </a:lvl1pPr>
          </a:lstStyle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  <a:effectLst/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800">
                <a:effectLst/>
              </a:defRPr>
            </a:lvl2pPr>
            <a:lvl3pPr marL="914400" indent="0">
              <a:buNone/>
              <a:defRPr sz="2400">
                <a:effectLst/>
              </a:defRPr>
            </a:lvl3pPr>
            <a:lvl4pPr marL="1371600" indent="0">
              <a:buNone/>
              <a:defRPr sz="2000">
                <a:effectLst/>
              </a:defRPr>
            </a:lvl4pPr>
            <a:lvl5pPr marL="1828800" indent="0">
              <a:buNone/>
              <a:defRPr sz="2000">
                <a:effectLst/>
              </a:defRPr>
            </a:lvl5pPr>
            <a:lvl6pPr marL="2286000" indent="0">
              <a:buNone/>
              <a:defRPr sz="2000">
                <a:effectLst/>
              </a:defRPr>
            </a:lvl6pPr>
            <a:lvl7pPr marL="2743200" indent="0">
              <a:buNone/>
              <a:defRPr sz="2000">
                <a:effectLst/>
              </a:defRPr>
            </a:lvl7pPr>
            <a:lvl8pPr marL="3200400" indent="0">
              <a:buNone/>
              <a:defRPr sz="2000">
                <a:effectLst/>
              </a:defRPr>
            </a:lvl8pPr>
            <a:lvl9pPr marL="3657600" indent="0">
              <a:buNone/>
              <a:defRPr sz="2000">
                <a:effectLst/>
              </a:defRPr>
            </a:lvl9pPr>
          </a:lstStyle>
          <a:p>
            <a:r>
              <a:rPr lang="en-US" smtClean="0">
                <a:effectLst/>
              </a:rPr>
              <a:t>Click icon to add picture</a:t>
            </a:r>
            <a:endParaRPr lang="en-US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  <a:effectLst/>
        </p:spPr>
        <p:txBody>
          <a:bodyPr lIns="91440" tIns="0" rIns="91440" bIns="0">
            <a:normAutofit/>
          </a:bodyPr>
          <a:lstStyle>
            <a:lvl1pPr marL="0" indent="0">
              <a:spcBef>
                <a:spcPct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en-US" smtClean="0">
                <a:effectLst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4509A250-FF31-4206-8172-F9D3106AACB1}" type="datetimeFigureOut">
              <a:rPr lang="en-US" smtClean="0">
                <a:effectLst/>
              </a:rPr>
              <a:pPr/>
              <a:t>11/19/2018</a:t>
            </a:fld>
            <a:endParaRPr lang="en-US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D57F1E4F-1CFF-5643-939E-02111984F565}" type="slidenum">
              <a:rPr lang="en-US" smtClean="0">
                <a:effectLst/>
              </a:rPr>
              <a:pPr/>
              <a:t>‹#›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39215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effectLst/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>
                <a:effectLst/>
              </a:rPr>
              <a:t>Click to 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effectLst/>
              </a:defRPr>
            </a:lvl1pPr>
          </a:lstStyle>
          <a:p>
            <a:fld id="{4AAD347D-5ACD-4C99-B74B-A9C85AD731AF}" type="datetimeFigureOut">
              <a:rPr lang="en-US" smtClean="0">
                <a:effectLst/>
              </a:rPr>
              <a:pPr/>
              <a:t>11/19/2018</a:t>
            </a:fld>
            <a:endParaRPr lang="en-US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  <a:effectLst/>
              </a:defRPr>
            </a:lvl1pPr>
          </a:lstStyle>
          <a:p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effectLst/>
              </a:defRPr>
            </a:lvl1pPr>
          </a:lstStyle>
          <a:p>
            <a:fld id="{D57F1E4F-1CFF-5643-939E-02111984F565}" type="slidenum">
              <a:rPr lang="en-US" smtClean="0">
                <a:effectLst/>
              </a:rPr>
              <a:pPr/>
              <a:t>‹#›</a:t>
            </a:fld>
            <a:endParaRPr lang="en-US">
              <a:effectLst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58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ransition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Tx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447261"/>
            <a:ext cx="10058400" cy="4363277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ru-RU" sz="3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/>
            </a:r>
            <a:br>
              <a:rPr lang="ru-RU" sz="3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</a:br>
            <a:r>
              <a:rPr lang="ru-RU" sz="3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/>
            </a:r>
            <a:br>
              <a:rPr lang="ru-RU" sz="3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</a:br>
            <a:r>
              <a:rPr lang="ru-RU" sz="3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/>
            </a:r>
            <a:br>
              <a:rPr lang="ru-RU" sz="3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</a:br>
            <a:r>
              <a:rPr lang="ru-RU" sz="4000" b="1" i="0" u="none" strike="noStrike" smtId="4294967295">
                <a:solidFill>
                  <a:srgbClr val="245795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 Light"/>
                <a:cs typeface="Arial"/>
              </a:rPr>
              <a:t>Управление движением денежных средств</a:t>
            </a:r>
            <a:br>
              <a:rPr lang="ru-RU" sz="4000" b="1" i="0" u="none" strike="noStrike" smtId="4294967295">
                <a:solidFill>
                  <a:srgbClr val="245795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 Light"/>
                <a:cs typeface="Arial"/>
              </a:rPr>
            </a:br>
            <a:r>
              <a:rPr lang="ru-RU" sz="4000" b="1" i="0" u="none" strike="noStrike" smtId="4294967295">
                <a:solidFill>
                  <a:srgbClr val="245795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 Light"/>
                <a:cs typeface="Arial"/>
              </a:rPr>
              <a:t/>
            </a:r>
            <a:br>
              <a:rPr lang="ru-RU" sz="4000" b="1" i="0" u="none" strike="noStrike" smtId="4294967295">
                <a:solidFill>
                  <a:srgbClr val="245795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 Light"/>
                <a:cs typeface="Arial"/>
              </a:rPr>
            </a:br>
            <a:r>
              <a:rPr lang="ru-RU" sz="3200" b="1" i="0" u="none" strike="noStrike" smtId="4294967295">
                <a:solidFill>
                  <a:srgbClr val="264365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 Light"/>
                <a:cs typeface="Arial"/>
              </a:rPr>
              <a:t> на примере Республики Косово</a:t>
            </a:r>
            <a:r>
              <a:rPr lang="ru-RU" sz="3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/>
            </a:r>
            <a:br>
              <a:rPr lang="ru-RU" sz="3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</a:br>
            <a:r>
              <a:rPr lang="ru-RU" sz="3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/>
            </a:r>
            <a:br>
              <a:rPr lang="ru-RU" sz="3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</a:br>
            <a:endParaRPr lang="ru-RU" sz="3600" b="0" i="0" u="none" strike="noStrike" smtId="4294967295">
              <a:effectLst/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810538"/>
            <a:ext cx="10058400" cy="788081"/>
          </a:xfrm>
          <a:effectLst/>
        </p:spPr>
        <p:txBody>
          <a:bodyPr>
            <a:normAutofit fontScale="80000" lnSpcReduction="20000"/>
          </a:bodyPr>
          <a:lstStyle/>
          <a:p>
            <a:pPr algn="ctr" rtl="0">
              <a:lnSpc>
                <a:spcPct val="110000"/>
              </a:lnSpc>
            </a:pPr>
            <a:r>
              <a:rPr lang="ru-RU" sz="1200" b="1" i="0" u="none" strike="noStrike" dirty="0" smtId="4294967295">
                <a:solidFill>
                  <a:srgbClr val="376293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/>
            </a:r>
            <a:br>
              <a:rPr lang="ru-RU" sz="1200" b="1" i="0" u="none" strike="noStrike" dirty="0" smtId="4294967295">
                <a:solidFill>
                  <a:srgbClr val="376293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</a:br>
            <a:r>
              <a:rPr lang="ru-RU" sz="1200" b="1" i="0" u="none" strike="noStrike" dirty="0" smtId="4294967295">
                <a:solidFill>
                  <a:srgbClr val="376293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Вена, Совещание PEMPAL TCOP (Практикующее сообщество по казначейству сообщества по взаимному изучению и обмену опытом в управлении государственными финансами) </a:t>
            </a:r>
          </a:p>
          <a:p>
            <a:pPr algn="ctr" rtl="0"/>
            <a:r>
              <a:rPr lang="ru-RU" sz="1200" b="1" i="0" u="none" strike="noStrike" dirty="0" smtId="4294967295">
                <a:solidFill>
                  <a:srgbClr val="376293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Ноябрь 2018 г.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906" y="678267"/>
            <a:ext cx="2117147" cy="117074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771976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86542" y="1752599"/>
            <a:ext cx="10437421" cy="4386942"/>
          </a:xfrm>
          <a:effectLst/>
        </p:spPr>
        <p:txBody>
          <a:bodyPr>
            <a:noAutofit/>
          </a:bodyPr>
          <a:lstStyle/>
          <a:p>
            <a:pPr marL="0" indent="0" rtl="0">
              <a:lnSpc>
                <a:spcPct val="100000"/>
              </a:lnSpc>
              <a:buNone/>
            </a:pPr>
            <a:r>
              <a:rPr lang="ru-RU" sz="1600" b="1" i="0" u="none" strike="noStrike" dirty="0" smtId="4294967295">
                <a:solidFill>
                  <a:srgbClr val="173861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3. Как прогнозы сравниваются с фактическими расходами? Улучшилась ли точность прогнозов движения наличных средств за прошедший год? Если нет, что является причиной такой неточности?</a:t>
            </a:r>
          </a:p>
          <a:p>
            <a:pPr rtl="0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6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 2003 года в Косово используется канадская программа KFMIS (система управления финансами/ </a:t>
            </a:r>
            <a:r>
              <a:rPr lang="ru-RU" sz="1600" b="0" i="0" u="none" strike="noStrike" dirty="0" err="1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FreeBalance</a:t>
            </a:r>
            <a:r>
              <a:rPr lang="ru-RU" sz="16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), - программа, в которой регистрируются все поступления и расходы, поэтому KFMIS позволяет ежемесячно получать фактические данные и сравнить их с прогнозом по состоянию на сегодняшний день.</a:t>
            </a:r>
          </a:p>
          <a:p>
            <a:pPr rtl="0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6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Прогноз остается статистическим, но были случаи, касающиеся расходов, когда в прогноз вносились изменения. Они были отмечены как уточненные данные. </a:t>
            </a:r>
          </a:p>
          <a:p>
            <a:pPr rtl="0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6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Как рекомендовано группой оценки эффективности деятельности по управлению долговыми обязательствами (оценка управления долговыми обязательствами Всемирного банка), мы планируем перейти на ежедневное прогнозирование движения денежных средств. </a:t>
            </a:r>
          </a:p>
          <a:p>
            <a:pPr marL="0" indent="0" rtl="0">
              <a:lnSpc>
                <a:spcPct val="80000"/>
              </a:lnSpc>
              <a:spcBef>
                <a:spcPts val="1000"/>
              </a:spcBef>
              <a:buNone/>
            </a:pPr>
            <a:r>
              <a:rPr lang="ru-RU" sz="1600" b="1" i="0" u="none" strike="noStrike" dirty="0" smtId="4294967295">
                <a:solidFill>
                  <a:srgbClr val="173861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/>
            </a:r>
            <a:br>
              <a:rPr lang="ru-RU" sz="1600" b="1" i="0" u="none" strike="noStrike" dirty="0" smtId="4294967295">
                <a:solidFill>
                  <a:srgbClr val="173861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1600" b="1" i="0" u="none" strike="noStrike" dirty="0" smtId="4294967295">
                <a:solidFill>
                  <a:srgbClr val="173861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4. Как разрабатывалась программа эмиссии краткосрочных облигаций? Связана ли она с балансом денежных средств?</a:t>
            </a:r>
          </a:p>
          <a:p>
            <a:pPr marL="0" indent="0" rtl="0">
              <a:spcBef>
                <a:spcPts val="800"/>
              </a:spcBef>
              <a:buNone/>
            </a:pPr>
            <a:r>
              <a:rPr lang="ru-RU" sz="16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Косово </a:t>
            </a:r>
            <a:r>
              <a:rPr lang="ru-RU" sz="16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находится в зоне евро, следовательно, не проводит собственной монетарной политики. Поэтому программа эмиссии подготовлена, исходя из нужд финансирования бюджетного дефицита, определенных бюджетным законодательством, с учетом поддержания целостности годового банковского баланса (4,5% от ВВП).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26611"/>
            <a:ext cx="2117147" cy="1170740"/>
          </a:xfrm>
          <a:prstGeom prst="rect">
            <a:avLst/>
          </a:prstGeom>
          <a:effectLst/>
        </p:spPr>
      </p:pic>
      <p:sp>
        <p:nvSpPr>
          <p:cNvPr id="8" name="Title 1"/>
          <p:cNvSpPr txBox="1"/>
          <p:nvPr/>
        </p:nvSpPr>
        <p:spPr>
          <a:xfrm>
            <a:off x="1136468" y="518053"/>
            <a:ext cx="10058400" cy="13107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5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Прогноз движения </a:t>
            </a:r>
            <a:r>
              <a:rPr lang="en-US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/>
            </a:r>
            <a:br>
              <a:rPr lang="en-US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</a:br>
            <a:r>
              <a:rPr lang="ru-RU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денежных средств</a:t>
            </a:r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, продолжение.</a:t>
            </a:r>
          </a:p>
        </p:txBody>
      </p:sp>
    </p:spTree>
    <p:extLst>
      <p:ext uri="{BB962C8B-B14F-4D97-AF65-F5344CB8AC3E}">
        <p14:creationId xmlns:p14="http://schemas.microsoft.com/office/powerpoint/2010/main" val="73769243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86544" y="1752599"/>
            <a:ext cx="10001794" cy="4386942"/>
          </a:xfrm>
          <a:effectLst/>
        </p:spPr>
        <p:txBody>
          <a:bodyPr>
            <a:noAutofit/>
          </a:bodyPr>
          <a:lstStyle/>
          <a:p>
            <a:pPr marL="0" indent="0" rtl="0">
              <a:buNone/>
            </a:pPr>
            <a:r>
              <a:rPr lang="ru-RU" sz="1600" b="1" i="0" u="none" strike="noStrike" dirty="0" smtId="4294967295">
                <a:solidFill>
                  <a:srgbClr val="173861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5. Установило ли правительство цели или пределы баланса правительственного банковского счета? Если да, каковы эти пределы, кто их определил?</a:t>
            </a:r>
          </a:p>
          <a:p>
            <a:pPr marL="0" indent="0" rtl="0">
              <a:buNone/>
            </a:pPr>
            <a:r>
              <a:rPr lang="ru-RU" sz="16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Ежедневный баланс на счете должен составлять 50 миллионов (евро) согласно политике инвестирования Казначейства.</a:t>
            </a:r>
          </a:p>
          <a:p>
            <a:pPr marL="0" indent="0" rtl="0">
              <a:buNone/>
            </a:pPr>
            <a:r>
              <a:rPr lang="ru-RU" sz="1600" b="1" i="0" u="none" strike="noStrike" dirty="0" smtId="4294967295">
                <a:solidFill>
                  <a:srgbClr val="173861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6. Кто контролирует соответствие баланса наличности установленным пределам, и какие действия предпринимаются для обеспечения соответствия баланса наличных средств этим пределам? Как часто предпринимаются действия по удержанию баланса на установленном уровне?</a:t>
            </a:r>
          </a:p>
          <a:p>
            <a:pPr marL="0" indent="0" rtl="0">
              <a:buNone/>
            </a:pPr>
            <a:r>
              <a:rPr lang="ru-RU" sz="16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Балансовый счет контролируется Казначейством, так как оно является исполнителем бюджета. До сих пор банковский баланс поддерживался на необходимом уровне и не подвергался риску.</a:t>
            </a:r>
          </a:p>
          <a:p>
            <a:pPr marL="0" indent="0" defTabSz="457200" rtl="0">
              <a:spcBef>
                <a:spcPts val="1000"/>
              </a:spcBef>
              <a:buClr>
                <a:schemeClr val="accent1"/>
              </a:buClr>
              <a:buSzPct val="80000"/>
              <a:buNone/>
            </a:pPr>
            <a:r>
              <a:rPr lang="ru-RU" sz="1600" b="1" i="0" u="none" strike="noStrike" dirty="0" smtId="4294967295">
                <a:solidFill>
                  <a:srgbClr val="173861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7. Как происходит координация между руководителями по управлению долговыми обязательствами и по управлению движением денежных средств? Оформлена ли она организационно? Объединены ли они в одном департаменте?</a:t>
            </a:r>
          </a:p>
          <a:p>
            <a:pPr marL="0" indent="0" defTabSz="457200" rtl="0">
              <a:spcBef>
                <a:spcPts val="1000"/>
              </a:spcBef>
              <a:buClr>
                <a:schemeClr val="accent1"/>
              </a:buClr>
              <a:buSzPct val="80000"/>
              <a:buNone/>
            </a:pPr>
            <a:r>
              <a:rPr lang="ru-RU" sz="16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 Казначействе управление движением денежных средств и долговыми обязательствами сведены в одну функцию и находятся в ведении Заместителя Генерального директора Казначейства по денежным потокам и кредитным обязательствам.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26611"/>
            <a:ext cx="2117147" cy="1170740"/>
          </a:xfrm>
          <a:prstGeom prst="rect">
            <a:avLst/>
          </a:prstGeom>
          <a:effectLst/>
        </p:spPr>
      </p:pic>
      <p:sp>
        <p:nvSpPr>
          <p:cNvPr id="7" name="Title 1"/>
          <p:cNvSpPr txBox="1"/>
          <p:nvPr/>
        </p:nvSpPr>
        <p:spPr>
          <a:xfrm>
            <a:off x="1136468" y="518053"/>
            <a:ext cx="10058400" cy="13107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5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Прогноз движения </a:t>
            </a:r>
            <a:r>
              <a:rPr lang="en-US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/>
            </a:r>
            <a:br>
              <a:rPr lang="en-US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</a:br>
            <a:r>
              <a:rPr lang="ru-RU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денежных </a:t>
            </a:r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средств, продолжение.</a:t>
            </a:r>
          </a:p>
        </p:txBody>
      </p:sp>
    </p:spTree>
    <p:extLst>
      <p:ext uri="{BB962C8B-B14F-4D97-AF65-F5344CB8AC3E}">
        <p14:creationId xmlns:p14="http://schemas.microsoft.com/office/powerpoint/2010/main" val="267558761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32118" y="1756958"/>
            <a:ext cx="10067108" cy="4386942"/>
          </a:xfrm>
          <a:effectLst/>
        </p:spPr>
        <p:txBody>
          <a:bodyPr>
            <a:noAutofit/>
          </a:bodyPr>
          <a:lstStyle/>
          <a:p>
            <a:pPr defTabSz="457200" rtl="0">
              <a:spcBef>
                <a:spcPts val="1000"/>
              </a:spcBef>
              <a:buSzPct val="80000"/>
              <a:buFont typeface="Wingdings 3" charset="2"/>
              <a:buChar char=" "/>
            </a:pPr>
            <a:r>
              <a:rPr lang="ru-RU" sz="1600" b="1" i="0" u="none" strike="noStrike" dirty="0" smtId="4294967295">
                <a:solidFill>
                  <a:srgbClr val="173861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8. Выплачивает ли Центральный банк проценты на остатки средств? Если да, связана ли учетная ставка с рыночными?</a:t>
            </a:r>
          </a:p>
          <a:p>
            <a:pPr defTabSz="457200" rtl="0">
              <a:spcBef>
                <a:spcPts val="1000"/>
              </a:spcBef>
              <a:buSzPct val="80000"/>
              <a:buFont typeface="Wingdings 3" charset="2"/>
              <a:buChar char=" "/>
            </a:pPr>
            <a:r>
              <a:rPr lang="ru-RU" sz="16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Центральный банк выплачивает процент по остатки средств на общие фонды, содержащиеся на счетах. Процентная ставка устанавливается Правлением Центрального банка для всех клиентов.  </a:t>
            </a:r>
          </a:p>
          <a:p>
            <a:pPr defTabSz="457200" rtl="0">
              <a:lnSpc>
                <a:spcPct val="115000"/>
              </a:lnSpc>
              <a:spcBef>
                <a:spcPts val="1000"/>
              </a:spcBef>
              <a:buSzPct val="80000"/>
              <a:buFont typeface="Wingdings 3" charset="2"/>
              <a:buChar char=" "/>
            </a:pPr>
            <a:r>
              <a:rPr lang="ru-RU" sz="1600" b="1" i="0" u="none" strike="noStrike" dirty="0" smtId="4294967295">
                <a:solidFill>
                  <a:srgbClr val="173861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9. Готово ли правительство инвестировать остаточные балансы? Если да, какие инвестиции используются?</a:t>
            </a:r>
          </a:p>
          <a:p>
            <a:pPr defTabSz="457200" rtl="0">
              <a:spcBef>
                <a:spcPts val="1000"/>
              </a:spcBef>
              <a:buSzPct val="80000"/>
              <a:buFont typeface="Wingdings 3" charset="2"/>
              <a:buChar char=" "/>
            </a:pPr>
            <a:r>
              <a:rPr lang="ru-RU" sz="16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Центральный банк действует в качестве управляющего активами средств Республики Косово, содержащихся на едином счете Казначейства и на вспомогательных счетах. Инвестирование остатков денежных средств происходит в соответствии с Соглашением по инвестиционной политике, подписанным между Казначейством и Центральным банком. По данным 2015 года остатки денежных средств не были инвестированы в связи с неблагополучными финансовыми условиями на международном рынке. </a:t>
            </a:r>
          </a:p>
          <a:p>
            <a:pPr defTabSz="457200" rtl="0">
              <a:lnSpc>
                <a:spcPct val="115000"/>
              </a:lnSpc>
              <a:spcBef>
                <a:spcPts val="1000"/>
              </a:spcBef>
              <a:buSzPct val="80000"/>
              <a:buFont typeface="Wingdings 3" charset="2"/>
              <a:buChar char=" "/>
            </a:pPr>
            <a:r>
              <a:rPr lang="ru-RU" sz="1600" b="1" i="0" u="none" strike="noStrike" dirty="0" smtId="4294967295">
                <a:solidFill>
                  <a:srgbClr val="173861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10. Какие инструменты используются при краткосрочном кредитовании?</a:t>
            </a:r>
          </a:p>
          <a:p>
            <a:pPr defTabSz="457200" rtl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</a:pPr>
            <a:r>
              <a:rPr lang="ru-RU" sz="16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До настоящего времени выпускались ГКО сроком на 6 и 12 месяцев.</a:t>
            </a:r>
          </a:p>
          <a:p>
            <a:pPr marL="0" indent="0">
              <a:lnSpc>
                <a:spcPct val="80000"/>
              </a:lnSpc>
              <a:buNone/>
            </a:pPr>
            <a:endParaRPr lang="en-US" sz="1600" dirty="0" smtClean="0">
              <a:effectLst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26611"/>
            <a:ext cx="2117147" cy="1170740"/>
          </a:xfrm>
          <a:prstGeom prst="rect">
            <a:avLst/>
          </a:prstGeom>
          <a:effectLst/>
        </p:spPr>
      </p:pic>
      <p:sp>
        <p:nvSpPr>
          <p:cNvPr id="7" name="Title 1"/>
          <p:cNvSpPr txBox="1"/>
          <p:nvPr/>
        </p:nvSpPr>
        <p:spPr>
          <a:xfrm>
            <a:off x="1136468" y="518053"/>
            <a:ext cx="10058400" cy="13107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5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Прогноз движения </a:t>
            </a:r>
            <a:r>
              <a:rPr lang="en-US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/>
            </a:r>
            <a:br>
              <a:rPr lang="en-US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</a:br>
            <a:r>
              <a:rPr lang="ru-RU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денежных </a:t>
            </a:r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средств, продолжение.</a:t>
            </a:r>
          </a:p>
        </p:txBody>
      </p:sp>
    </p:spTree>
    <p:extLst>
      <p:ext uri="{BB962C8B-B14F-4D97-AF65-F5344CB8AC3E}">
        <p14:creationId xmlns:p14="http://schemas.microsoft.com/office/powerpoint/2010/main" val="406223885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27773"/>
            <a:ext cx="10058400" cy="909587"/>
          </a:xfrm>
          <a:effectLst/>
        </p:spPr>
        <p:txBody>
          <a:bodyPr>
            <a:normAutofit/>
          </a:bodyPr>
          <a:lstStyle/>
          <a:p>
            <a:pPr rtl="0"/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Планы на будущее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36109"/>
            <a:ext cx="10058400" cy="4023360"/>
          </a:xfrm>
          <a:effectLst/>
        </p:spPr>
        <p:txBody>
          <a:bodyPr>
            <a:normAutofit fontScale="92500" lnSpcReduction="20000"/>
          </a:bodyPr>
          <a:lstStyle/>
          <a:p>
            <a:pPr rtl="0"/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1. </a:t>
            </a:r>
            <a:r>
              <a:rPr lang="ru-RU" sz="20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Реформа управления движением денежных средств:</a:t>
            </a:r>
          </a:p>
          <a:p>
            <a:pPr rtl="0"/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- Мы получили подтверждение о выдаче гранта из фонда Всемирного банка. </a:t>
            </a:r>
          </a:p>
          <a:p>
            <a:pPr rtl="0"/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- В дополнение к остальным задачам мы намерены концентрироваться на методике прогнозирования движения денежных средств, наращивании потенциала при помощи технической поддержки, обучающих материалов и руководств, обновления информационно-технических систем и программного обеспечения для достижения этих изменений в системе KFMIS.</a:t>
            </a:r>
          </a:p>
          <a:p>
            <a:pPr rtl="0"/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- Рассмотрение инвестиционной политики в соответствии с результатами реформы управления движением денежных средств</a:t>
            </a:r>
          </a:p>
          <a:p>
            <a:pPr rtl="0"/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2. </a:t>
            </a:r>
            <a:r>
              <a:rPr lang="ru-RU" sz="20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Изменения законодательства по управлению долговыми обязательствами </a:t>
            </a:r>
          </a:p>
          <a:p>
            <a:pPr rtl="0">
              <a:lnSpc>
                <a:spcPct val="100000"/>
              </a:lnSpc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- Возможность краткосрочного финансирования (муниципалитетов со стороны министерства финансов) на базе прогнозируемых дефицитов денежных средств.</a:t>
            </a:r>
          </a:p>
          <a:p>
            <a:pPr rtl="0"/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- Гибкость в проведении политики кредитования на внутреннем денежном рынке.</a:t>
            </a:r>
          </a:p>
          <a:p>
            <a:pPr marL="0" indent="0">
              <a:buNone/>
            </a:pPr>
            <a:endParaRPr lang="sq-AL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26611"/>
            <a:ext cx="2117147" cy="117074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2845222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447261"/>
            <a:ext cx="10058400" cy="3796747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ru-RU" sz="3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СПАСИБО!</a:t>
            </a:r>
            <a:br>
              <a:rPr lang="ru-RU" sz="3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</a:br>
            <a:endParaRPr lang="ru-RU" sz="3600" b="0" i="0" u="none" strike="noStrike" smtId="4294967295">
              <a:effectLst/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906" y="1552767"/>
            <a:ext cx="2117147" cy="117074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372371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72" y="0"/>
            <a:ext cx="10414534" cy="627959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2091711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rtl="0"/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Фактические данные </a:t>
            </a:r>
            <a:r>
              <a:rPr lang="en-US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/>
            </a:r>
            <a:br>
              <a:rPr lang="en-US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</a:br>
            <a:r>
              <a:rPr lang="ru-RU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по </a:t>
            </a:r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Республике Косово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932709"/>
            <a:ext cx="6594438" cy="4027825"/>
          </a:xfrm>
          <a:effectLst/>
        </p:spPr>
        <p:txBody>
          <a:bodyPr/>
          <a:lstStyle/>
          <a:p>
            <a:pPr rtl="0">
              <a:buFont typeface="Wingdings" panose="05000000000000000000" pitchFamily="2" charset="2"/>
              <a:buChar char="Ø"/>
            </a:pPr>
            <a:r>
              <a:rPr lang="ru-RU" sz="20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День независимости 17.02.2008 г.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Официальная денежная единица – Евро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ВВП (на конец 2017 г.) - 6,2 трлн. евро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Инфляция (на конец 2017 г.) - 1,5%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Численность населения 1,74 млн.</a:t>
            </a:r>
          </a:p>
          <a:p>
            <a:pPr lvl="1" rtl="0">
              <a:buFont typeface="Arial" panose="020B0604020202020204" pitchFamily="34" charset="0"/>
              <a:buChar char="•"/>
            </a:pPr>
            <a:r>
              <a:rPr lang="ru-RU" sz="20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Возраст 58% населения моложе 30 лет.</a:t>
            </a:r>
          </a:p>
          <a:p>
            <a:pPr lvl="1" rtl="0">
              <a:buFont typeface="Arial" panose="020B0604020202020204" pitchFamily="34" charset="0"/>
              <a:buChar char="•"/>
            </a:pPr>
            <a:r>
              <a:rPr lang="ru-RU" sz="20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Уровень безработицы 30,5%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mtClean="0">
              <a:effectLst/>
            </a:endParaRPr>
          </a:p>
          <a:p>
            <a:pPr marL="0" indent="0">
              <a:buNone/>
            </a:pPr>
            <a:endParaRPr lang="en-US" altLang="en-US">
              <a:effectLst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2000" smtClean="0">
              <a:effectLst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1600" smtClean="0">
              <a:effectLst/>
            </a:endParaRPr>
          </a:p>
          <a:p>
            <a:pPr marL="201168" lvl="1" indent="0">
              <a:buNone/>
            </a:pPr>
            <a:endParaRPr lang="en-US" altLang="en-US" sz="1600">
              <a:effectLst/>
            </a:endParaRPr>
          </a:p>
          <a:p>
            <a:pPr marL="201168" lvl="1" indent="0">
              <a:buNone/>
            </a:pPr>
            <a:endParaRPr lang="en-US" altLang="en-US" sz="1600" smtClean="0">
              <a:effectLst/>
            </a:endParaRPr>
          </a:p>
          <a:p>
            <a:endParaRPr lang="en-US" smtClean="0">
              <a:effectLst/>
            </a:endParaRPr>
          </a:p>
          <a:p>
            <a:endParaRPr lang="en-US"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525" y="190536"/>
            <a:ext cx="2040155" cy="14572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1309079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79" name="TextShape 1"/>
          <p:cNvSpPr txBox="1"/>
          <p:nvPr/>
        </p:nvSpPr>
        <p:spPr>
          <a:xfrm>
            <a:off x="989859" y="1597351"/>
            <a:ext cx="9889808" cy="4278843"/>
          </a:xfrm>
          <a:prstGeom prst="rect">
            <a:avLst/>
          </a:prstGeom>
          <a:noFill/>
          <a:ln>
            <a:noFill/>
          </a:ln>
          <a:effectLst/>
        </p:spPr>
        <p:txBody>
          <a:bodyPr anchor="t" anchorCtr="0"/>
          <a:lstStyle/>
          <a:p>
            <a:pPr rtl="0"/>
            <a:r>
              <a:rPr lang="ru-RU" sz="2400" b="0" i="0" u="none" strike="noStrike" dirty="0" smtId="4294967295">
                <a:solidFill>
                  <a:srgbClr val="3F70A8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Обязанности Государственного Казначейства разделены на </a:t>
            </a:r>
            <a:r>
              <a:rPr lang="en-US" sz="2400" b="0" i="0" u="none" strike="noStrike" dirty="0" smtClean="0" smtId="4294967295">
                <a:solidFill>
                  <a:srgbClr val="3F70A8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/>
            </a:r>
            <a:br>
              <a:rPr lang="en-US" sz="2400" b="0" i="0" u="none" strike="noStrike" dirty="0" smtClean="0" smtId="4294967295">
                <a:solidFill>
                  <a:srgbClr val="3F70A8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400" b="0" i="0" u="none" strike="noStrike" dirty="0" smtClean="0" smtId="4294967295">
                <a:solidFill>
                  <a:srgbClr val="3F70A8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4 </a:t>
            </a:r>
            <a:r>
              <a:rPr lang="ru-RU" sz="2400" b="0" i="0" u="none" strike="noStrike" dirty="0" smtId="4294967295">
                <a:solidFill>
                  <a:srgbClr val="3F70A8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основные так называемые функции:</a:t>
            </a:r>
          </a:p>
          <a:p>
            <a:pPr algn="just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marL="914400" lvl="1" indent="-457200" rtl="0">
              <a:buFontTx/>
              <a:buChar char="-"/>
            </a:pPr>
            <a:r>
              <a:rPr lang="ru-RU" sz="2400" b="0" i="0" u="none" strike="noStrike" dirty="0" smtId="4294967295">
                <a:solidFill>
                  <a:srgbClr val="3F70A8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Управление денежными средствами и кредитными обязательствами </a:t>
            </a:r>
          </a:p>
          <a:p>
            <a:pPr marL="914400" lvl="1" indent="-457200" algn="just" rtl="0">
              <a:buFontTx/>
              <a:buChar char="-"/>
            </a:pPr>
            <a:r>
              <a:rPr lang="ru-RU" sz="2400" b="0" i="0" u="none" strike="noStrike" dirty="0" smtId="4294967295">
                <a:solidFill>
                  <a:srgbClr val="3F70A8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Управление операциями и системное руководство</a:t>
            </a:r>
          </a:p>
          <a:p>
            <a:pPr marL="914400" lvl="1" indent="-457200" algn="just" rtl="0">
              <a:buFontTx/>
              <a:buChar char="-"/>
            </a:pPr>
            <a:r>
              <a:rPr lang="ru-RU" sz="2400" b="0" i="0" u="none" strike="noStrike" dirty="0" smtId="4294967295">
                <a:solidFill>
                  <a:srgbClr val="3F70A8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Учет, отчетность и надзор</a:t>
            </a:r>
          </a:p>
          <a:p>
            <a:pPr marL="914400" lvl="1" indent="-457200" algn="just" rtl="0">
              <a:buFontTx/>
              <a:buChar char="-"/>
            </a:pPr>
            <a:r>
              <a:rPr lang="ru-RU" sz="2400" b="0" i="0" u="none" strike="noStrike" dirty="0" smtId="4294967295">
                <a:solidFill>
                  <a:srgbClr val="3F70A8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Информационно-техническое и административное обеспечение</a:t>
            </a:r>
          </a:p>
          <a:p>
            <a:pPr marL="914400" lvl="1" indent="-457200" rtl="0">
              <a:buFontTx/>
              <a:buChar char="-"/>
            </a:pPr>
            <a:r>
              <a:rPr lang="ru-RU" sz="2400" b="0" i="0" u="none" strike="noStrike" dirty="0" smtClean="0" smtId="4294967295">
                <a:solidFill>
                  <a:srgbClr val="3F70A8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Начисление </a:t>
            </a:r>
            <a:r>
              <a:rPr lang="ru-RU" sz="2400" b="0" i="0" u="none" strike="noStrike" dirty="0" smtId="4294967295">
                <a:solidFill>
                  <a:srgbClr val="3F70A8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заработной платы (более 88 000 государственных служащих) - дополнительная обязанность Казначейства</a:t>
            </a:r>
          </a:p>
          <a:p>
            <a:pPr lvl="1" algn="just"/>
            <a:endParaRPr lang="en-US" sz="2800" spc="-1" dirty="0">
              <a:solidFill>
                <a:srgbClr val="000000"/>
              </a:solidFill>
              <a:effectLst/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206" y="328203"/>
            <a:ext cx="2117147" cy="1170740"/>
          </a:xfrm>
          <a:prstGeom prst="rect">
            <a:avLst/>
          </a:prstGeom>
          <a:effectLst/>
        </p:spPr>
      </p:pic>
      <p:sp>
        <p:nvSpPr>
          <p:cNvPr id="7" name="Title 1"/>
          <p:cNvSpPr txBox="1"/>
          <p:nvPr/>
        </p:nvSpPr>
        <p:spPr>
          <a:xfrm>
            <a:off x="989859" y="815993"/>
            <a:ext cx="10058400" cy="781358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Казначейство Республики Косово</a:t>
            </a:r>
          </a:p>
        </p:txBody>
      </p:sp>
    </p:spTree>
    <p:extLst>
      <p:ext uri="{BB962C8B-B14F-4D97-AF65-F5344CB8AC3E}">
        <p14:creationId xmlns:p14="http://schemas.microsoft.com/office/powerpoint/2010/main" val="223523548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067" y="548639"/>
            <a:ext cx="10058400" cy="902117"/>
          </a:xfrm>
          <a:effectLst/>
        </p:spPr>
        <p:txBody>
          <a:bodyPr>
            <a:noAutofit/>
          </a:bodyPr>
          <a:lstStyle/>
          <a:p>
            <a:pPr rtl="0"/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Организационная структура </a:t>
            </a:r>
            <a:r>
              <a:rPr lang="en-US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/>
            </a:r>
            <a:br>
              <a:rPr lang="en-US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</a:br>
            <a:r>
              <a:rPr lang="ru-RU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Казначейства </a:t>
            </a:r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Республики Косово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333" y="1828801"/>
            <a:ext cx="9211733" cy="4264928"/>
          </a:xfrm>
          <a:prstGeom prst="rect">
            <a:avLst/>
          </a:prstGeom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68" y="414328"/>
            <a:ext cx="2117147" cy="1170740"/>
          </a:xfrm>
          <a:prstGeom prst="rect">
            <a:avLst/>
          </a:prstGeom>
          <a:effectLst/>
        </p:spPr>
      </p:pic>
      <p:sp>
        <p:nvSpPr>
          <p:cNvPr id="3" name="Rectangle 2"/>
          <p:cNvSpPr/>
          <p:nvPr/>
        </p:nvSpPr>
        <p:spPr>
          <a:xfrm>
            <a:off x="3412067" y="2650067"/>
            <a:ext cx="2167466" cy="347133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ru-RU" sz="10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Координатор канцелярии руководителя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9867" y="1871133"/>
            <a:ext cx="5020733" cy="533399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2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Генеральный директор Казначейства</a:t>
            </a:r>
          </a:p>
        </p:txBody>
      </p:sp>
      <p:sp>
        <p:nvSpPr>
          <p:cNvPr id="7" name="Rectangle 6"/>
          <p:cNvSpPr/>
          <p:nvPr/>
        </p:nvSpPr>
        <p:spPr>
          <a:xfrm>
            <a:off x="6206063" y="2476500"/>
            <a:ext cx="2167466" cy="347133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0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Подразделение внутреннего аудита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9867" y="3103033"/>
            <a:ext cx="1989666" cy="347133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ru-RU" sz="10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Помощник-референт</a:t>
            </a:r>
          </a:p>
        </p:txBody>
      </p:sp>
      <p:sp>
        <p:nvSpPr>
          <p:cNvPr id="9" name="Rectangle 8"/>
          <p:cNvSpPr/>
          <p:nvPr/>
        </p:nvSpPr>
        <p:spPr>
          <a:xfrm>
            <a:off x="1845733" y="4038600"/>
            <a:ext cx="2252133" cy="804333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0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Заместитель Генерального директора по финансам, надзору и отчетности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07934" y="4038600"/>
            <a:ext cx="1883832" cy="804333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0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Заместитель Генерального директора по денежным потокам и кредитным обязательствам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17167" y="4038600"/>
            <a:ext cx="2256366" cy="804333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0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Заместитель Генерального директора по управлению операциями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475133" y="4038600"/>
            <a:ext cx="2048933" cy="804333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0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Заместитель Генерального директора по административному и информационно-техническому обеспечению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50999" y="5291664"/>
            <a:ext cx="795868" cy="719666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9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Финансы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05400" y="5291664"/>
            <a:ext cx="863600" cy="719666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 rtl="0"/>
            <a:r>
              <a:rPr lang="ru-RU" sz="8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Управление </a:t>
            </a:r>
            <a:r>
              <a:rPr lang="ru-RU" sz="800" b="1" i="0" u="none" strike="noStrike" dirty="0" smtClean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государствен</a:t>
            </a:r>
            <a:r>
              <a:rPr lang="en-US" sz="800" b="1" i="0" u="none" strike="noStrike" dirty="0" smtClean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-</a:t>
            </a:r>
            <a:r>
              <a:rPr lang="ru-RU" sz="800" b="1" i="0" u="none" strike="noStrike" dirty="0" smtClean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ными </a:t>
            </a:r>
            <a:r>
              <a:rPr lang="ru-RU" sz="8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кредитными обязательствами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06136" y="5291664"/>
            <a:ext cx="795868" cy="719666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9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Надзор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52800" y="5291664"/>
            <a:ext cx="745071" cy="719666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 rtl="0"/>
            <a:r>
              <a:rPr lang="ru-RU" sz="9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Финансовая</a:t>
            </a:r>
          </a:p>
          <a:p>
            <a:pPr algn="ctr" rtl="0"/>
            <a:r>
              <a:rPr lang="ru-RU" sz="9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отчетность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31733" y="5291664"/>
            <a:ext cx="905934" cy="719666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9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Управление денежными средствами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28267" y="5291664"/>
            <a:ext cx="846666" cy="719666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 rtl="0">
              <a:lnSpc>
                <a:spcPct val="90000"/>
              </a:lnSpc>
            </a:pPr>
            <a:r>
              <a:rPr lang="ru-RU" sz="7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Управление информационной системой финансового управления Республики Косово (KFMIS)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905138" y="5291664"/>
            <a:ext cx="655596" cy="719666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9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Доходы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47801" y="5291664"/>
            <a:ext cx="725732" cy="719666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9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Выплаты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483600" y="5291664"/>
            <a:ext cx="984025" cy="719666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 rtl="0"/>
            <a:r>
              <a:rPr lang="ru-RU" sz="9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Администрация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540041" y="5291664"/>
            <a:ext cx="984025" cy="719666"/>
          </a:xfrm>
          <a:prstGeom prst="rect">
            <a:avLst/>
          </a:prstGeom>
          <a:gradFill flip="none" rotWithShape="1">
            <a:gsLst>
              <a:gs pos="0">
                <a:srgbClr val="B8CCE7"/>
              </a:gs>
              <a:gs pos="100000">
                <a:schemeClr val="bg1"/>
              </a:gs>
            </a:gsLst>
            <a:lin ang="16200000" scaled="0"/>
            <a:tileRect/>
          </a:gradFill>
          <a:ln>
            <a:solidFill>
              <a:srgbClr val="99A9C0"/>
            </a:solidFill>
          </a:ln>
          <a:effectLst>
            <a:outerShdw sx="1000" sy="1000" algn="ctr" rotWithShape="0">
              <a:srgbClr val="99A9C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 rtl="0"/>
            <a:r>
              <a:rPr lang="ru-RU" sz="9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Информационные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51569386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777" y="548640"/>
            <a:ext cx="10058400" cy="902117"/>
          </a:xfrm>
          <a:effectLst/>
        </p:spPr>
        <p:txBody>
          <a:bodyPr>
            <a:noAutofit/>
          </a:bodyPr>
          <a:lstStyle/>
          <a:p>
            <a:pPr rtl="0"/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Доходы, расходы и первичное сальдо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155" y="414328"/>
            <a:ext cx="2117147" cy="1170740"/>
          </a:xfrm>
          <a:prstGeom prst="rect">
            <a:avLst/>
          </a:prstGeom>
          <a:effectLst/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endParaRPr lang="sq-AL">
              <a:effectLst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1845734"/>
            <a:ext cx="10058400" cy="3907086"/>
          </a:xfrm>
          <a:prstGeom prst="rect">
            <a:avLst/>
          </a:prstGeom>
          <a:effectLst/>
        </p:spPr>
      </p:pic>
      <p:sp>
        <p:nvSpPr>
          <p:cNvPr id="7" name="TextBox 6"/>
          <p:cNvSpPr txBox="1"/>
          <p:nvPr/>
        </p:nvSpPr>
        <p:spPr>
          <a:xfrm>
            <a:off x="5267777" y="5184629"/>
            <a:ext cx="2846133" cy="366126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pPr rtl="0">
              <a:spcBef>
                <a:spcPts val="600"/>
              </a:spcBef>
              <a:buClr>
                <a:srgbClr val="C00000"/>
              </a:buClr>
            </a:pPr>
            <a:r>
              <a:rPr lang="ru-RU" sz="18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Общие расходы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73779" y="5184629"/>
            <a:ext cx="2125744" cy="366126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pPr rtl="0">
              <a:spcBef>
                <a:spcPts val="600"/>
              </a:spcBef>
              <a:buClr>
                <a:srgbClr val="C00000"/>
              </a:buClr>
            </a:pPr>
            <a:r>
              <a:rPr lang="ru-RU" sz="18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Доход бюджета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22267" y="5184629"/>
            <a:ext cx="2269066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pPr rtl="0">
              <a:spcBef>
                <a:spcPts val="600"/>
              </a:spcBef>
              <a:buClr>
                <a:srgbClr val="C00000"/>
              </a:buClr>
            </a:pPr>
            <a:r>
              <a:rPr lang="ru-RU" sz="1800" b="0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Первичные балансы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560922" y="4572787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Январь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818097" y="4572787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Февраль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081622" y="4572787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Март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2376897" y="4572787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Апрель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758959" y="4451075"/>
            <a:ext cx="620576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Май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3025659" y="4451075"/>
            <a:ext cx="620576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Июнь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3293034" y="4451075"/>
            <a:ext cx="620576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Июль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3434847" y="4572788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Август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3714247" y="4572788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Сентябрь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3974597" y="4572788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Октябрь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233133" y="4572788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Ноябрь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4487133" y="4572788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Декабрь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4769788" y="4572787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Январь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5026963" y="4572787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Февраль</a:t>
            </a:r>
          </a:p>
        </p:txBody>
      </p:sp>
      <p:sp>
        <p:nvSpPr>
          <p:cNvPr id="26" name="TextBox 25"/>
          <p:cNvSpPr txBox="1"/>
          <p:nvPr/>
        </p:nvSpPr>
        <p:spPr>
          <a:xfrm rot="16200000">
            <a:off x="5290488" y="4572787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Март</a:t>
            </a:r>
          </a:p>
        </p:txBody>
      </p:sp>
      <p:sp>
        <p:nvSpPr>
          <p:cNvPr id="27" name="TextBox 26"/>
          <p:cNvSpPr txBox="1"/>
          <p:nvPr/>
        </p:nvSpPr>
        <p:spPr>
          <a:xfrm rot="16200000">
            <a:off x="5585763" y="4572787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Апрель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5967825" y="4451075"/>
            <a:ext cx="620576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Май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6234525" y="4451075"/>
            <a:ext cx="620576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Июнь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6501900" y="4451075"/>
            <a:ext cx="620576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Июль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6643713" y="4572788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Август</a:t>
            </a:r>
          </a:p>
        </p:txBody>
      </p:sp>
      <p:sp>
        <p:nvSpPr>
          <p:cNvPr id="32" name="TextBox 31"/>
          <p:cNvSpPr txBox="1"/>
          <p:nvPr/>
        </p:nvSpPr>
        <p:spPr>
          <a:xfrm rot="16200000">
            <a:off x="6923113" y="4572788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Сентябрь</a:t>
            </a:r>
          </a:p>
        </p:txBody>
      </p:sp>
      <p:sp>
        <p:nvSpPr>
          <p:cNvPr id="33" name="TextBox 32"/>
          <p:cNvSpPr txBox="1"/>
          <p:nvPr/>
        </p:nvSpPr>
        <p:spPr>
          <a:xfrm rot="16200000">
            <a:off x="7183463" y="4572788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Октябрь</a:t>
            </a:r>
          </a:p>
        </p:txBody>
      </p:sp>
      <p:sp>
        <p:nvSpPr>
          <p:cNvPr id="34" name="TextBox 33"/>
          <p:cNvSpPr txBox="1"/>
          <p:nvPr/>
        </p:nvSpPr>
        <p:spPr>
          <a:xfrm rot="16200000">
            <a:off x="7441999" y="4572788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Ноябрь</a:t>
            </a:r>
          </a:p>
        </p:txBody>
      </p:sp>
      <p:sp>
        <p:nvSpPr>
          <p:cNvPr id="35" name="TextBox 34"/>
          <p:cNvSpPr txBox="1"/>
          <p:nvPr/>
        </p:nvSpPr>
        <p:spPr>
          <a:xfrm rot="16200000">
            <a:off x="7695999" y="4572788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Декабрь</a:t>
            </a:r>
          </a:p>
        </p:txBody>
      </p:sp>
      <p:sp>
        <p:nvSpPr>
          <p:cNvPr id="36" name="TextBox 35"/>
          <p:cNvSpPr txBox="1"/>
          <p:nvPr/>
        </p:nvSpPr>
        <p:spPr>
          <a:xfrm rot="16200000">
            <a:off x="7975253" y="4572787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Январь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8232428" y="4572787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Февраль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8495953" y="4572787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Март</a:t>
            </a:r>
          </a:p>
        </p:txBody>
      </p:sp>
      <p:sp>
        <p:nvSpPr>
          <p:cNvPr id="39" name="TextBox 38"/>
          <p:cNvSpPr txBox="1"/>
          <p:nvPr/>
        </p:nvSpPr>
        <p:spPr>
          <a:xfrm rot="16200000">
            <a:off x="8791228" y="4572787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Апрель</a:t>
            </a:r>
          </a:p>
        </p:txBody>
      </p:sp>
      <p:sp>
        <p:nvSpPr>
          <p:cNvPr id="40" name="TextBox 39"/>
          <p:cNvSpPr txBox="1"/>
          <p:nvPr/>
        </p:nvSpPr>
        <p:spPr>
          <a:xfrm rot="16200000">
            <a:off x="9173290" y="4451075"/>
            <a:ext cx="620576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Май</a:t>
            </a:r>
          </a:p>
        </p:txBody>
      </p:sp>
      <p:sp>
        <p:nvSpPr>
          <p:cNvPr id="41" name="TextBox 40"/>
          <p:cNvSpPr txBox="1"/>
          <p:nvPr/>
        </p:nvSpPr>
        <p:spPr>
          <a:xfrm rot="16200000">
            <a:off x="9439990" y="4451075"/>
            <a:ext cx="620576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Июнь</a:t>
            </a:r>
          </a:p>
        </p:txBody>
      </p:sp>
      <p:sp>
        <p:nvSpPr>
          <p:cNvPr id="42" name="TextBox 41"/>
          <p:cNvSpPr txBox="1"/>
          <p:nvPr/>
        </p:nvSpPr>
        <p:spPr>
          <a:xfrm rot="16200000">
            <a:off x="9707365" y="4451075"/>
            <a:ext cx="620576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Июль</a:t>
            </a:r>
          </a:p>
        </p:txBody>
      </p:sp>
      <p:sp>
        <p:nvSpPr>
          <p:cNvPr id="43" name="TextBox 42"/>
          <p:cNvSpPr txBox="1"/>
          <p:nvPr/>
        </p:nvSpPr>
        <p:spPr>
          <a:xfrm rot="16200000">
            <a:off x="9849178" y="4572788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Август</a:t>
            </a:r>
          </a:p>
        </p:txBody>
      </p:sp>
      <p:sp>
        <p:nvSpPr>
          <p:cNvPr id="44" name="TextBox 43"/>
          <p:cNvSpPr txBox="1"/>
          <p:nvPr/>
        </p:nvSpPr>
        <p:spPr>
          <a:xfrm rot="16200000">
            <a:off x="10128578" y="4572788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Сентябрь</a:t>
            </a:r>
          </a:p>
        </p:txBody>
      </p:sp>
      <p:sp>
        <p:nvSpPr>
          <p:cNvPr id="45" name="TextBox 44"/>
          <p:cNvSpPr txBox="1"/>
          <p:nvPr/>
        </p:nvSpPr>
        <p:spPr>
          <a:xfrm rot="16200000">
            <a:off x="10388928" y="4572788"/>
            <a:ext cx="864000" cy="21394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36000" bIns="0" rtlCol="0" anchor="ctr" anchorCtr="0">
            <a:noAutofit/>
          </a:bodyPr>
          <a:lstStyle/>
          <a:p>
            <a:pPr algn="r" rtl="0">
              <a:spcBef>
                <a:spcPts val="600"/>
              </a:spcBef>
              <a:buClr>
                <a:srgbClr val="C00000"/>
              </a:buClr>
            </a:pPr>
            <a:r>
              <a:rPr lang="ru-RU" sz="1600" b="0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Октябрь</a:t>
            </a:r>
          </a:p>
        </p:txBody>
      </p:sp>
    </p:spTree>
    <p:extLst>
      <p:ext uri="{BB962C8B-B14F-4D97-AF65-F5344CB8AC3E}">
        <p14:creationId xmlns:p14="http://schemas.microsoft.com/office/powerpoint/2010/main" val="237928042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20003"/>
            <a:ext cx="10058400" cy="887773"/>
          </a:xfrm>
          <a:effectLst/>
        </p:spPr>
        <p:txBody>
          <a:bodyPr>
            <a:noAutofit/>
          </a:bodyPr>
          <a:lstStyle/>
          <a:p>
            <a:pPr rtl="0"/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Прогнозирование движения </a:t>
            </a:r>
            <a:r>
              <a:rPr lang="en-US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/>
            </a:r>
            <a:br>
              <a:rPr lang="en-US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</a:br>
            <a:r>
              <a:rPr lang="ru-RU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денежных </a:t>
            </a:r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средств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6" y="1783976"/>
            <a:ext cx="9980024" cy="4235824"/>
          </a:xfrm>
          <a:effectLst/>
        </p:spPr>
        <p:txBody>
          <a:bodyPr>
            <a:normAutofit fontScale="87500" lnSpcReduction="10000"/>
          </a:bodyPr>
          <a:lstStyle/>
          <a:p>
            <a:pPr rtl="0"/>
            <a:r>
              <a:rPr lang="ru-RU" sz="22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Прогнозирование доходов и годовой, месячный прогноз расходов</a:t>
            </a:r>
          </a:p>
          <a:p>
            <a:pPr marL="0" indent="0" rtl="0">
              <a:buNone/>
            </a:pPr>
            <a:r>
              <a:rPr lang="ru-RU" sz="22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1.0 Бюджетные организации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В начале бюджетного года каждая бюджетная организация (БО) подготавливает свой план движения денежных средств согласно своим годовым бюджетным ассигнованиям, установленным Годовым государственным бюджетом. 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Планы движения денежных средств бюджетных организаций готовятся на уровне программ/департаментов и разбиваются на типы и категории расходов. 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Планы движения денежных средств составляются помесячно, на весь финансовый год. 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Планы движения денежных средств бюджетных организаций подаются в Департамент управления движением денежных средств в конце января.  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Департамент управления движением денежных средств технически размещает фонды в системе KFMIS (Информационная Система Финансового Управления Косово) на помесячной и поквартальной основе (в зависимости от типа расходов)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effectLst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000" dirty="0">
              <a:effectLst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effectLst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26611"/>
            <a:ext cx="2117147" cy="117074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9396364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rtl="0"/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Прогнозирование движения </a:t>
            </a:r>
            <a:r>
              <a:rPr lang="en-US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/>
            </a:r>
            <a:br>
              <a:rPr lang="en-US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</a:br>
            <a:r>
              <a:rPr lang="ru-RU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денежных </a:t>
            </a:r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средств (продолжение).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170" y="1737359"/>
            <a:ext cx="9838509" cy="4131735"/>
          </a:xfrm>
          <a:effectLst/>
        </p:spPr>
        <p:txBody>
          <a:bodyPr>
            <a:noAutofit/>
          </a:bodyPr>
          <a:lstStyle/>
          <a:p>
            <a:pPr marL="0" indent="0" rtl="0">
              <a:buNone/>
            </a:pPr>
            <a:r>
              <a:rPr lang="ru-RU" sz="22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2.0 Сводная смета движения денежных средств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Подразделение управления движением денежных средств ежемесячно подготавливает сметный бюджет движения наличных средств на весь год.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Сводная смета движения денежных средств отображает прогноз собираемости по типам доходов, а также расходов по категориям.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Прогнозы собираемости налоговых и неналоговых поступлений запрашиваются из этих двух самых крупных организаций, а остальные типы доходов/поступлений основываются на статистическом прогнозе.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Прогноз расходов составляется на основе статистических расходов, а также, исходя из условий макроэкономического развития; с учетом политики (увеличения заработной платы, инфляции, крупных проектов капитального строительства, и т.д.)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  <a:p>
            <a:pPr rtl="0"/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756" y="426611"/>
            <a:ext cx="2117147" cy="117074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325551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6543" y="1752599"/>
            <a:ext cx="10271166" cy="4386942"/>
          </a:xfrm>
          <a:effectLst/>
        </p:spPr>
        <p:txBody>
          <a:bodyPr>
            <a:noAutofit/>
          </a:bodyPr>
          <a:lstStyle/>
          <a:p>
            <a:pPr marL="0" indent="0" rtl="0">
              <a:lnSpc>
                <a:spcPct val="100000"/>
              </a:lnSpc>
              <a:buNone/>
            </a:pPr>
            <a:r>
              <a:rPr lang="ru-RU" sz="1600" b="1" i="0" u="none" strike="noStrike" dirty="0" smtId="4294967295">
                <a:solidFill>
                  <a:srgbClr val="173861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1. Кто отвечает за прогнозирование движения государственных денежных средств и за составление суммарного баланса денежных средств? Насколько точны эти прогнозы? Как часто готовятся прогнозы, на какой период они рассчитаны?</a:t>
            </a:r>
          </a:p>
          <a:p>
            <a:pPr rtl="0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6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 Прогнозы движения государственных средств и прогнозы балансов готовятся для правительства подразделением управления движением денежных средств и обсуждаются совместно с Департаментом макроэкономического развития Министерства финансов.</a:t>
            </a:r>
          </a:p>
          <a:p>
            <a:pPr rtl="0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6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 Согласно данным, по которым составляется прогноз, прогнозы до сих пор были очень точными.</a:t>
            </a:r>
          </a:p>
          <a:p>
            <a:pPr rtl="0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6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 Прогнозы подготавливаются в начале года и обновляются ежемесячно (по окончании каждого месяца).</a:t>
            </a:r>
          </a:p>
          <a:p>
            <a:pPr marL="0" indent="0" rtl="0">
              <a:lnSpc>
                <a:spcPct val="100000"/>
              </a:lnSpc>
              <a:buNone/>
            </a:pPr>
            <a:r>
              <a:rPr lang="ru-RU" sz="1600" b="1" i="0" u="none" strike="noStrike" dirty="0" smtId="4294967295">
                <a:solidFill>
                  <a:srgbClr val="173861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2. Как собираются данные по доходам наличности и расходам из других департаментов (налоговая администрация, бюджетный департамент, отраслевые министерства, другие государственные организации)?</a:t>
            </a:r>
          </a:p>
          <a:p>
            <a:pPr rtl="0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6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В начале года подразделение управления движением денежных средств запрашивает из налоговой администрации и таможенной службы ежемесячные прогнозы собираемости их доходов на целый год. </a:t>
            </a:r>
          </a:p>
          <a:p>
            <a:pPr rtl="0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6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Данные о некоторых типах доходов, прогнозируемых в бюджете, берутся в департаменте макроэкономического развития Министерства финансов, данные о других доходах составляются на основе статистических прогнозов.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26611"/>
            <a:ext cx="2117147" cy="1170740"/>
          </a:xfrm>
          <a:prstGeom prst="rect">
            <a:avLst/>
          </a:prstGeom>
          <a:effectLst/>
        </p:spPr>
      </p:pic>
      <p:sp>
        <p:nvSpPr>
          <p:cNvPr id="7" name="Title 1"/>
          <p:cNvSpPr txBox="1"/>
          <p:nvPr/>
        </p:nvSpPr>
        <p:spPr>
          <a:xfrm>
            <a:off x="1136468" y="518053"/>
            <a:ext cx="10058400" cy="13107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Прогноз движения </a:t>
            </a:r>
            <a:r>
              <a:rPr lang="en-US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/>
            </a:r>
            <a:br>
              <a:rPr lang="en-US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</a:br>
            <a:r>
              <a:rPr lang="ru-RU" sz="4400" b="0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денежных </a:t>
            </a:r>
            <a:r>
              <a:rPr lang="ru-RU" sz="44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 Light"/>
              </a:rPr>
              <a:t>средств</a:t>
            </a:r>
          </a:p>
        </p:txBody>
      </p:sp>
    </p:spTree>
    <p:extLst>
      <p:ext uri="{BB962C8B-B14F-4D97-AF65-F5344CB8AC3E}">
        <p14:creationId xmlns:p14="http://schemas.microsoft.com/office/powerpoint/2010/main" val="147146609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05.12"/>
  <p:tag name="AS_TITLE" val="Aspose.Slides for .NET 4.0 Client Profile"/>
  <p:tag name="AS_VERSION" val="15.4.0.0"/>
</p:tagLst>
</file>

<file path=ppt/theme/theme1.xml><?xml version="1.0" encoding="utf-8"?>
<a:theme xmlns:a="http://schemas.openxmlformats.org/drawingml/2006/main" name="Retrospect">
  <a:themeElements>
    <a:clrScheme name="Custom 6">
      <a:dk1>
        <a:srgbClr val="264365"/>
      </a:dk1>
      <a:lt1>
        <a:sysClr val="window" lastClr="FFFFFF"/>
      </a:lt1>
      <a:dk2>
        <a:srgbClr val="1B3048"/>
      </a:dk2>
      <a:lt2>
        <a:srgbClr val="EEECE1"/>
      </a:lt2>
      <a:accent1>
        <a:srgbClr val="1B3048"/>
      </a:accent1>
      <a:accent2>
        <a:srgbClr val="0F243E"/>
      </a:accent2>
      <a:accent3>
        <a:srgbClr val="C00000"/>
      </a:accent3>
      <a:accent4>
        <a:srgbClr val="1B3048"/>
      </a:accent4>
      <a:accent5>
        <a:srgbClr val="17365D"/>
      </a:accent5>
      <a:accent6>
        <a:srgbClr val="1B3048"/>
      </a:accent6>
      <a:hlink>
        <a:srgbClr val="1B3048"/>
      </a:hlink>
      <a:folHlink>
        <a:srgbClr val="244061"/>
      </a:folHlink>
    </a:clrScheme>
    <a:fontScheme name="Retrospect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  <a:tileRect/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2986</TotalTime>
  <Words>1130</Words>
  <Application>Microsoft Office PowerPoint</Application>
  <PresentationFormat>Широкоэкранный</PresentationFormat>
  <Paragraphs>142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Wingdings 3</vt:lpstr>
      <vt:lpstr>Retrospect</vt:lpstr>
      <vt:lpstr>   Управление движением денежных средств   на примере Республики Косово  </vt:lpstr>
      <vt:lpstr>Презентация PowerPoint</vt:lpstr>
      <vt:lpstr>Фактические данные  по Республике Косово</vt:lpstr>
      <vt:lpstr>Презентация PowerPoint</vt:lpstr>
      <vt:lpstr>Организационная структура  Казначейства Республики Косово</vt:lpstr>
      <vt:lpstr>Доходы, расходы и первичное сальдо</vt:lpstr>
      <vt:lpstr>Прогнозирование движения  денежных средств</vt:lpstr>
      <vt:lpstr>Прогнозирование движения  денежных средств (продолжение).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Планы на будущее</vt:lpstr>
      <vt:lpstr>СПАСИБО!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Debt Data Transparency  Republic of Kosovo  Arijeta Neziraj Elshani  Deputy Treasurer Cash and Debt Management</dc:title>
  <dc:creator>Windows User</dc:creator>
  <cp:lastModifiedBy>Anastasia Shkuratova</cp:lastModifiedBy>
  <cp:revision>112</cp:revision>
  <dcterms:created xsi:type="dcterms:W3CDTF">2018-05-01T17:22:21Z</dcterms:created>
  <dcterms:modified xsi:type="dcterms:W3CDTF">2018-11-19T15:33:44Z</dcterms:modified>
</cp:coreProperties>
</file>