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88" r:id="rId3"/>
    <p:sldId id="348" r:id="rId4"/>
    <p:sldId id="410" r:id="rId5"/>
    <p:sldId id="408" r:id="rId6"/>
    <p:sldId id="419" r:id="rId7"/>
    <p:sldId id="417" r:id="rId8"/>
    <p:sldId id="370" r:id="rId9"/>
    <p:sldId id="316" r:id="rId10"/>
    <p:sldId id="371" r:id="rId11"/>
    <p:sldId id="374" r:id="rId12"/>
    <p:sldId id="372" r:id="rId13"/>
    <p:sldId id="375" r:id="rId14"/>
    <p:sldId id="376" r:id="rId15"/>
    <p:sldId id="350" r:id="rId16"/>
    <p:sldId id="377" r:id="rId17"/>
    <p:sldId id="395" r:id="rId18"/>
    <p:sldId id="396" r:id="rId19"/>
    <p:sldId id="397" r:id="rId20"/>
    <p:sldId id="378" r:id="rId21"/>
    <p:sldId id="411" r:id="rId22"/>
    <p:sldId id="412" r:id="rId23"/>
    <p:sldId id="413" r:id="rId24"/>
    <p:sldId id="414" r:id="rId25"/>
    <p:sldId id="409" r:id="rId26"/>
    <p:sldId id="415" r:id="rId27"/>
    <p:sldId id="416" r:id="rId28"/>
    <p:sldId id="285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886"/>
    <a:srgbClr val="C0C0C0"/>
    <a:srgbClr val="00CC66"/>
    <a:srgbClr val="969696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0984" autoAdjust="0"/>
  </p:normalViewPr>
  <p:slideViewPr>
    <p:cSldViewPr>
      <p:cViewPr varScale="1">
        <p:scale>
          <a:sx n="72" d="100"/>
          <a:sy n="72" d="100"/>
        </p:scale>
        <p:origin x="369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DE5EA829-0809-4B53-99C3-FBDEC5DD3E3A}"/>
    <pc:docChg chg="undo redo modSld">
      <pc:chgData name="Yelena Slizhevskaya" userId="c31c118f-cc09-4814-95e2-f268a72c0a23" providerId="ADAL" clId="{DE5EA829-0809-4B53-99C3-FBDEC5DD3E3A}" dt="2018-10-25T13:02:04.686" v="3109" actId="6549"/>
      <pc:docMkLst>
        <pc:docMk/>
      </pc:docMkLst>
      <pc:sldChg chg="modSp">
        <pc:chgData name="Yelena Slizhevskaya" userId="c31c118f-cc09-4814-95e2-f268a72c0a23" providerId="ADAL" clId="{DE5EA829-0809-4B53-99C3-FBDEC5DD3E3A}" dt="2018-10-25T12:38:38.623" v="2259" actId="6549"/>
        <pc:sldMkLst>
          <pc:docMk/>
          <pc:sldMk cId="0" sldId="256"/>
        </pc:sldMkLst>
        <pc:spChg chg="mod">
          <ac:chgData name="Yelena Slizhevskaya" userId="c31c118f-cc09-4814-95e2-f268a72c0a23" providerId="ADAL" clId="{DE5EA829-0809-4B53-99C3-FBDEC5DD3E3A}" dt="2018-10-25T12:38:38.623" v="2259" actId="6549"/>
          <ac:spMkLst>
            <pc:docMk/>
            <pc:sldMk cId="0" sldId="256"/>
            <ac:spMk id="50178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31:01.616" v="824" actId="6549"/>
        <pc:sldMkLst>
          <pc:docMk/>
          <pc:sldMk cId="2362035347" sldId="316"/>
        </pc:sldMkLst>
        <pc:spChg chg="mod">
          <ac:chgData name="Yelena Slizhevskaya" userId="c31c118f-cc09-4814-95e2-f268a72c0a23" providerId="ADAL" clId="{DE5EA829-0809-4B53-99C3-FBDEC5DD3E3A}" dt="2018-10-25T11:31:01.616" v="824" actId="6549"/>
          <ac:spMkLst>
            <pc:docMk/>
            <pc:sldMk cId="2362035347" sldId="316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06:16.047" v="191" actId="20577"/>
        <pc:sldMkLst>
          <pc:docMk/>
          <pc:sldMk cId="1985815568" sldId="348"/>
        </pc:sldMkLst>
        <pc:spChg chg="mod">
          <ac:chgData name="Yelena Slizhevskaya" userId="c31c118f-cc09-4814-95e2-f268a72c0a23" providerId="ADAL" clId="{DE5EA829-0809-4B53-99C3-FBDEC5DD3E3A}" dt="2018-10-25T11:06:16.047" v="191" actId="20577"/>
          <ac:spMkLst>
            <pc:docMk/>
            <pc:sldMk cId="1985815568" sldId="348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31:30.555" v="868" actId="6549"/>
        <pc:sldMkLst>
          <pc:docMk/>
          <pc:sldMk cId="2285583029" sldId="350"/>
        </pc:sldMkLst>
        <pc:spChg chg="mod">
          <ac:chgData name="Yelena Slizhevskaya" userId="c31c118f-cc09-4814-95e2-f268a72c0a23" providerId="ADAL" clId="{DE5EA829-0809-4B53-99C3-FBDEC5DD3E3A}" dt="2018-10-25T11:31:30.555" v="868" actId="6549"/>
          <ac:spMkLst>
            <pc:docMk/>
            <pc:sldMk cId="2285583029" sldId="350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27:44.290" v="801" actId="20577"/>
        <pc:sldMkLst>
          <pc:docMk/>
          <pc:sldMk cId="2356642627" sldId="370"/>
        </pc:sldMkLst>
        <pc:spChg chg="mod">
          <ac:chgData name="Yelena Slizhevskaya" userId="c31c118f-cc09-4814-95e2-f268a72c0a23" providerId="ADAL" clId="{DE5EA829-0809-4B53-99C3-FBDEC5DD3E3A}" dt="2018-10-25T11:26:52.794" v="757" actId="6549"/>
          <ac:spMkLst>
            <pc:docMk/>
            <pc:sldMk cId="2356642627" sldId="370"/>
            <ac:spMk id="103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7:14.122" v="787" actId="6549"/>
          <ac:spMkLst>
            <pc:docMk/>
            <pc:sldMk cId="2356642627" sldId="370"/>
            <ac:spMk id="1037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7:44.290" v="801" actId="20577"/>
          <ac:spMkLst>
            <pc:docMk/>
            <pc:sldMk cId="2356642627" sldId="370"/>
            <ac:spMk id="1039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37:22.897" v="1102" actId="1036"/>
        <pc:sldMkLst>
          <pc:docMk/>
          <pc:sldMk cId="1780851377" sldId="371"/>
        </pc:sldMkLst>
        <pc:spChg chg="mod">
          <ac:chgData name="Yelena Slizhevskaya" userId="c31c118f-cc09-4814-95e2-f268a72c0a23" providerId="ADAL" clId="{DE5EA829-0809-4B53-99C3-FBDEC5DD3E3A}" dt="2018-10-25T11:37:22.897" v="1102" actId="1036"/>
          <ac:spMkLst>
            <pc:docMk/>
            <pc:sldMk cId="1780851377" sldId="371"/>
            <ac:spMk id="77838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32:11.603" v="877" actId="1038"/>
          <ac:spMkLst>
            <pc:docMk/>
            <pc:sldMk cId="1780851377" sldId="371"/>
            <ac:spMk id="77839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31:51.975" v="871" actId="1038"/>
          <ac:spMkLst>
            <pc:docMk/>
            <pc:sldMk cId="1780851377" sldId="371"/>
            <ac:spMk id="7784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32:30.474" v="895" actId="6549"/>
          <ac:spMkLst>
            <pc:docMk/>
            <pc:sldMk cId="1780851377" sldId="371"/>
            <ac:spMk id="77841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31:55.965" v="874" actId="1038"/>
          <ac:spMkLst>
            <pc:docMk/>
            <pc:sldMk cId="1780851377" sldId="371"/>
            <ac:spMk id="77846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34:50.044" v="953" actId="6549"/>
          <ac:spMkLst>
            <pc:docMk/>
            <pc:sldMk cId="1780851377" sldId="371"/>
            <ac:spMk id="77847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41:28.645" v="1251" actId="1035"/>
        <pc:sldMkLst>
          <pc:docMk/>
          <pc:sldMk cId="1782821814" sldId="372"/>
        </pc:sldMkLst>
        <pc:spChg chg="mod">
          <ac:chgData name="Yelena Slizhevskaya" userId="c31c118f-cc09-4814-95e2-f268a72c0a23" providerId="ADAL" clId="{DE5EA829-0809-4B53-99C3-FBDEC5DD3E3A}" dt="2018-10-25T11:41:28.645" v="1251" actId="1035"/>
          <ac:spMkLst>
            <pc:docMk/>
            <pc:sldMk cId="1782821814" sldId="372"/>
            <ac:spMk id="77838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39:59.328" v="1168" actId="1038"/>
          <ac:spMkLst>
            <pc:docMk/>
            <pc:sldMk cId="1782821814" sldId="372"/>
            <ac:spMk id="7784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40:44.278" v="1217" actId="6549"/>
          <ac:spMkLst>
            <pc:docMk/>
            <pc:sldMk cId="1782821814" sldId="372"/>
            <ac:spMk id="77841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40:01.867" v="1172" actId="1038"/>
          <ac:spMkLst>
            <pc:docMk/>
            <pc:sldMk cId="1782821814" sldId="372"/>
            <ac:spMk id="77846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39:41.941" v="1164" actId="6549"/>
        <pc:sldMkLst>
          <pc:docMk/>
          <pc:sldMk cId="4161010421" sldId="374"/>
        </pc:sldMkLst>
        <pc:spChg chg="mod">
          <ac:chgData name="Yelena Slizhevskaya" userId="c31c118f-cc09-4814-95e2-f268a72c0a23" providerId="ADAL" clId="{DE5EA829-0809-4B53-99C3-FBDEC5DD3E3A}" dt="2018-10-25T11:39:41.941" v="1164" actId="6549"/>
          <ac:spMkLst>
            <pc:docMk/>
            <pc:sldMk cId="4161010421" sldId="374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42:54.919" v="1254" actId="404"/>
        <pc:sldMkLst>
          <pc:docMk/>
          <pc:sldMk cId="2365893463" sldId="375"/>
        </pc:sldMkLst>
        <pc:spChg chg="mod">
          <ac:chgData name="Yelena Slizhevskaya" userId="c31c118f-cc09-4814-95e2-f268a72c0a23" providerId="ADAL" clId="{DE5EA829-0809-4B53-99C3-FBDEC5DD3E3A}" dt="2018-10-25T11:42:54.919" v="1254" actId="404"/>
          <ac:spMkLst>
            <pc:docMk/>
            <pc:sldMk cId="2365893463" sldId="375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2:14:37.857" v="1443" actId="6549"/>
        <pc:sldMkLst>
          <pc:docMk/>
          <pc:sldMk cId="3020779459" sldId="376"/>
        </pc:sldMkLst>
        <pc:spChg chg="mod">
          <ac:chgData name="Yelena Slizhevskaya" userId="c31c118f-cc09-4814-95e2-f268a72c0a23" providerId="ADAL" clId="{DE5EA829-0809-4B53-99C3-FBDEC5DD3E3A}" dt="2018-10-25T11:43:23.948" v="1275" actId="6549"/>
          <ac:spMkLst>
            <pc:docMk/>
            <pc:sldMk cId="3020779459" sldId="376"/>
            <ac:spMk id="7783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14:37.857" v="1443" actId="6549"/>
          <ac:spMkLst>
            <pc:docMk/>
            <pc:sldMk cId="3020779459" sldId="376"/>
            <ac:spMk id="77838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43:30.913" v="1278" actId="1038"/>
          <ac:spMkLst>
            <pc:docMk/>
            <pc:sldMk cId="3020779459" sldId="376"/>
            <ac:spMk id="7784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13:18.598" v="1364" actId="20577"/>
          <ac:spMkLst>
            <pc:docMk/>
            <pc:sldMk cId="3020779459" sldId="376"/>
            <ac:spMk id="77841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43:33.954" v="1281" actId="1038"/>
          <ac:spMkLst>
            <pc:docMk/>
            <pc:sldMk cId="3020779459" sldId="376"/>
            <ac:spMk id="77846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13:39.690" v="1378" actId="6549"/>
          <ac:spMkLst>
            <pc:docMk/>
            <pc:sldMk cId="3020779459" sldId="376"/>
            <ac:spMk id="77847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2:22:30.189" v="1690" actId="6549"/>
        <pc:sldMkLst>
          <pc:docMk/>
          <pc:sldMk cId="2760583297" sldId="377"/>
        </pc:sldMkLst>
        <pc:spChg chg="mod">
          <ac:chgData name="Yelena Slizhevskaya" userId="c31c118f-cc09-4814-95e2-f268a72c0a23" providerId="ADAL" clId="{DE5EA829-0809-4B53-99C3-FBDEC5DD3E3A}" dt="2018-10-25T12:17:40.554" v="1576" actId="6549"/>
          <ac:spMkLst>
            <pc:docMk/>
            <pc:sldMk cId="2760583297" sldId="377"/>
            <ac:spMk id="77838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14:56.114" v="1446" actId="1038"/>
          <ac:spMkLst>
            <pc:docMk/>
            <pc:sldMk cId="2760583297" sldId="377"/>
            <ac:spMk id="7784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16:33.451" v="1505" actId="6549"/>
          <ac:spMkLst>
            <pc:docMk/>
            <pc:sldMk cId="2760583297" sldId="377"/>
            <ac:spMk id="77841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14:58.294" v="1450" actId="1038"/>
          <ac:spMkLst>
            <pc:docMk/>
            <pc:sldMk cId="2760583297" sldId="377"/>
            <ac:spMk id="77846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22:30.189" v="1690" actId="6549"/>
          <ac:spMkLst>
            <pc:docMk/>
            <pc:sldMk cId="2760583297" sldId="377"/>
            <ac:spMk id="77847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2:37:37.275" v="2220" actId="6549"/>
        <pc:sldMkLst>
          <pc:docMk/>
          <pc:sldMk cId="761360066" sldId="378"/>
        </pc:sldMkLst>
        <pc:spChg chg="mod">
          <ac:chgData name="Yelena Slizhevskaya" userId="c31c118f-cc09-4814-95e2-f268a72c0a23" providerId="ADAL" clId="{DE5EA829-0809-4B53-99C3-FBDEC5DD3E3A}" dt="2018-10-25T12:37:37.275" v="2220" actId="6549"/>
          <ac:spMkLst>
            <pc:docMk/>
            <pc:sldMk cId="761360066" sldId="378"/>
            <ac:spMk id="77838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5:50.167" v="2105" actId="1038"/>
          <ac:spMkLst>
            <pc:docMk/>
            <pc:sldMk cId="761360066" sldId="378"/>
            <ac:spMk id="7784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6:00.113" v="2109" actId="403"/>
          <ac:spMkLst>
            <pc:docMk/>
            <pc:sldMk cId="761360066" sldId="378"/>
            <ac:spMk id="77841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5:52.254" v="2108" actId="1038"/>
          <ac:spMkLst>
            <pc:docMk/>
            <pc:sldMk cId="761360066" sldId="378"/>
            <ac:spMk id="77846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7:07.970" v="2164" actId="6549"/>
          <ac:spMkLst>
            <pc:docMk/>
            <pc:sldMk cId="761360066" sldId="378"/>
            <ac:spMk id="77847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31:13.575" v="846" actId="20577"/>
        <pc:sldMkLst>
          <pc:docMk/>
          <pc:sldMk cId="4191801167" sldId="388"/>
        </pc:sldMkLst>
        <pc:spChg chg="mod">
          <ac:chgData name="Yelena Slizhevskaya" userId="c31c118f-cc09-4814-95e2-f268a72c0a23" providerId="ADAL" clId="{DE5EA829-0809-4B53-99C3-FBDEC5DD3E3A}" dt="2018-10-25T11:31:08.478" v="835" actId="6549"/>
          <ac:spMkLst>
            <pc:docMk/>
            <pc:sldMk cId="4191801167" sldId="388"/>
            <ac:spMk id="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31:13.575" v="846" actId="20577"/>
          <ac:spMkLst>
            <pc:docMk/>
            <pc:sldMk cId="4191801167" sldId="388"/>
            <ac:spMk id="8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4:40.789" v="172" actId="20577"/>
          <ac:spMkLst>
            <pc:docMk/>
            <pc:sldMk cId="4191801167" sldId="388"/>
            <ac:spMk id="3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3:24.111" v="123" actId="6549"/>
          <ac:spMkLst>
            <pc:docMk/>
            <pc:sldMk cId="4191801167" sldId="388"/>
            <ac:spMk id="51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4:38.360" v="171" actId="20577"/>
          <ac:spMkLst>
            <pc:docMk/>
            <pc:sldMk cId="4191801167" sldId="388"/>
            <ac:spMk id="53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2:26:46.749" v="1725" actId="6549"/>
        <pc:sldMkLst>
          <pc:docMk/>
          <pc:sldMk cId="518049109" sldId="395"/>
        </pc:sldMkLst>
        <pc:spChg chg="mod">
          <ac:chgData name="Yelena Slizhevskaya" userId="c31c118f-cc09-4814-95e2-f268a72c0a23" providerId="ADAL" clId="{DE5EA829-0809-4B53-99C3-FBDEC5DD3E3A}" dt="2018-10-25T12:21:50.379" v="1607" actId="6549"/>
          <ac:spMkLst>
            <pc:docMk/>
            <pc:sldMk cId="518049109" sldId="395"/>
            <ac:spMk id="5427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24:39.482" v="1714" actId="6549"/>
          <ac:spMkLst>
            <pc:docMk/>
            <pc:sldMk cId="518049109" sldId="395"/>
            <ac:spMk id="5429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26:19.665" v="1718" actId="1035"/>
          <ac:spMkLst>
            <pc:docMk/>
            <pc:sldMk cId="518049109" sldId="395"/>
            <ac:spMk id="54296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26:28.302" v="1720" actId="120"/>
          <ac:spMkLst>
            <pc:docMk/>
            <pc:sldMk cId="518049109" sldId="395"/>
            <ac:spMk id="54297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26:46.749" v="1725" actId="6549"/>
          <ac:spMkLst>
            <pc:docMk/>
            <pc:sldMk cId="518049109" sldId="395"/>
            <ac:spMk id="54301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2:28:46.134" v="1791" actId="6549"/>
        <pc:sldMkLst>
          <pc:docMk/>
          <pc:sldMk cId="2627450363" sldId="396"/>
        </pc:sldMkLst>
        <pc:spChg chg="mod">
          <ac:chgData name="Yelena Slizhevskaya" userId="c31c118f-cc09-4814-95e2-f268a72c0a23" providerId="ADAL" clId="{DE5EA829-0809-4B53-99C3-FBDEC5DD3E3A}" dt="2018-10-25T12:21:59.983" v="1628" actId="6549"/>
          <ac:spMkLst>
            <pc:docMk/>
            <pc:sldMk cId="2627450363" sldId="396"/>
            <ac:spMk id="5427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27:26.382" v="1737" actId="1038"/>
          <ac:spMkLst>
            <pc:docMk/>
            <pc:sldMk cId="2627450363" sldId="396"/>
            <ac:spMk id="54292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27:33.054" v="1739" actId="1037"/>
          <ac:spMkLst>
            <pc:docMk/>
            <pc:sldMk cId="2627450363" sldId="396"/>
            <ac:spMk id="5429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28:46.134" v="1791" actId="6549"/>
          <ac:spMkLst>
            <pc:docMk/>
            <pc:sldMk cId="2627450363" sldId="396"/>
            <ac:spMk id="54297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2:35:29.926" v="2101" actId="6549"/>
        <pc:sldMkLst>
          <pc:docMk/>
          <pc:sldMk cId="1057941149" sldId="397"/>
        </pc:sldMkLst>
        <pc:spChg chg="mod">
          <ac:chgData name="Yelena Slizhevskaya" userId="c31c118f-cc09-4814-95e2-f268a72c0a23" providerId="ADAL" clId="{DE5EA829-0809-4B53-99C3-FBDEC5DD3E3A}" dt="2018-10-25T12:22:11.282" v="1656" actId="6549"/>
          <ac:spMkLst>
            <pc:docMk/>
            <pc:sldMk cId="1057941149" sldId="397"/>
            <ac:spMk id="5427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1:13.628" v="1860" actId="403"/>
          <ac:spMkLst>
            <pc:docMk/>
            <pc:sldMk cId="1057941149" sldId="397"/>
            <ac:spMk id="5429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1:27.475" v="1864" actId="1076"/>
          <ac:spMkLst>
            <pc:docMk/>
            <pc:sldMk cId="1057941149" sldId="397"/>
            <ac:spMk id="5429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2:42.302" v="1936" actId="20577"/>
          <ac:spMkLst>
            <pc:docMk/>
            <pc:sldMk cId="1057941149" sldId="397"/>
            <ac:spMk id="5429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4:52.583" v="2090" actId="20577"/>
          <ac:spMkLst>
            <pc:docMk/>
            <pc:sldMk cId="1057941149" sldId="397"/>
            <ac:spMk id="54297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5:29.926" v="2101" actId="6549"/>
          <ac:spMkLst>
            <pc:docMk/>
            <pc:sldMk cId="1057941149" sldId="397"/>
            <ac:spMk id="54302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18:31.462" v="544" actId="403"/>
        <pc:sldMkLst>
          <pc:docMk/>
          <pc:sldMk cId="2973398748" sldId="408"/>
        </pc:sldMkLst>
        <pc:spChg chg="mod">
          <ac:chgData name="Yelena Slizhevskaya" userId="c31c118f-cc09-4814-95e2-f268a72c0a23" providerId="ADAL" clId="{DE5EA829-0809-4B53-99C3-FBDEC5DD3E3A}" dt="2018-10-25T11:14:06.452" v="387" actId="1035"/>
          <ac:spMkLst>
            <pc:docMk/>
            <pc:sldMk cId="2973398748" sldId="408"/>
            <ac:spMk id="2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4:04.109" v="385" actId="1035"/>
          <ac:spMkLst>
            <pc:docMk/>
            <pc:sldMk cId="2973398748" sldId="408"/>
            <ac:spMk id="36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6:51.454" v="461" actId="1076"/>
          <ac:spMkLst>
            <pc:docMk/>
            <pc:sldMk cId="2973398748" sldId="408"/>
            <ac:spMk id="4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3:02.225" v="353" actId="14100"/>
          <ac:spMkLst>
            <pc:docMk/>
            <pc:sldMk cId="2973398748" sldId="408"/>
            <ac:spMk id="5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8:20.790" v="541" actId="1036"/>
          <ac:spMkLst>
            <pc:docMk/>
            <pc:sldMk cId="2973398748" sldId="408"/>
            <ac:spMk id="6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6:16.507" v="452" actId="14100"/>
          <ac:spMkLst>
            <pc:docMk/>
            <pc:sldMk cId="2973398748" sldId="408"/>
            <ac:spMk id="7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8:25.446" v="542" actId="1036"/>
          <ac:spMkLst>
            <pc:docMk/>
            <pc:sldMk cId="2973398748" sldId="408"/>
            <ac:spMk id="7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7:09.156" v="465" actId="403"/>
          <ac:spMkLst>
            <pc:docMk/>
            <pc:sldMk cId="2973398748" sldId="408"/>
            <ac:spMk id="76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7:14.583" v="466" actId="403"/>
          <ac:spMkLst>
            <pc:docMk/>
            <pc:sldMk cId="2973398748" sldId="408"/>
            <ac:spMk id="77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7:41.748" v="481" actId="1036"/>
          <ac:spMkLst>
            <pc:docMk/>
            <pc:sldMk cId="2973398748" sldId="408"/>
            <ac:spMk id="78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8:31.462" v="544" actId="403"/>
          <ac:spMkLst>
            <pc:docMk/>
            <pc:sldMk cId="2973398748" sldId="408"/>
            <ac:spMk id="79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9:46.800" v="273" actId="6549"/>
          <ac:spMkLst>
            <pc:docMk/>
            <pc:sldMk cId="2973398748" sldId="408"/>
            <ac:spMk id="62466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5:46.019" v="441" actId="1037"/>
          <ac:spMkLst>
            <pc:docMk/>
            <pc:sldMk cId="2973398748" sldId="408"/>
            <ac:spMk id="62509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5:48.639" v="445" actId="1037"/>
          <ac:spMkLst>
            <pc:docMk/>
            <pc:sldMk cId="2973398748" sldId="408"/>
            <ac:spMk id="62525" creationId="{00000000-0000-0000-0000-000000000000}"/>
          </ac:spMkLst>
        </pc:spChg>
        <pc:graphicFrameChg chg="modGraphic">
          <ac:chgData name="Yelena Slizhevskaya" userId="c31c118f-cc09-4814-95e2-f268a72c0a23" providerId="ADAL" clId="{DE5EA829-0809-4B53-99C3-FBDEC5DD3E3A}" dt="2018-10-25T11:12:34.285" v="349" actId="6549"/>
          <ac:graphicFrameMkLst>
            <pc:docMk/>
            <pc:sldMk cId="2973398748" sldId="408"/>
            <ac:graphicFrameMk id="62470" creationId="{00000000-0000-0000-0000-000000000000}"/>
          </ac:graphicFrameMkLst>
        </pc:graphicFrameChg>
      </pc:sldChg>
      <pc:sldChg chg="modSp">
        <pc:chgData name="Yelena Slizhevskaya" userId="c31c118f-cc09-4814-95e2-f268a72c0a23" providerId="ADAL" clId="{DE5EA829-0809-4B53-99C3-FBDEC5DD3E3A}" dt="2018-10-25T12:38:55.615" v="2277" actId="6549"/>
        <pc:sldMkLst>
          <pc:docMk/>
          <pc:sldMk cId="4276964068" sldId="409"/>
        </pc:sldMkLst>
        <pc:spChg chg="mod">
          <ac:chgData name="Yelena Slizhevskaya" userId="c31c118f-cc09-4814-95e2-f268a72c0a23" providerId="ADAL" clId="{DE5EA829-0809-4B53-99C3-FBDEC5DD3E3A}" dt="2018-10-25T12:38:55.615" v="2277" actId="6549"/>
          <ac:spMkLst>
            <pc:docMk/>
            <pc:sldMk cId="4276964068" sldId="409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09:20.431" v="262" actId="6549"/>
        <pc:sldMkLst>
          <pc:docMk/>
          <pc:sldMk cId="1069389499" sldId="410"/>
        </pc:sldMkLst>
        <pc:spChg chg="mod">
          <ac:chgData name="Yelena Slizhevskaya" userId="c31c118f-cc09-4814-95e2-f268a72c0a23" providerId="ADAL" clId="{DE5EA829-0809-4B53-99C3-FBDEC5DD3E3A}" dt="2018-10-25T11:09:20.431" v="262" actId="6549"/>
          <ac:spMkLst>
            <pc:docMk/>
            <pc:sldMk cId="1069389499" sldId="410"/>
            <ac:spMk id="2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6:45.062" v="195" actId="14100"/>
          <ac:spMkLst>
            <pc:docMk/>
            <pc:sldMk cId="1069389499" sldId="410"/>
            <ac:spMk id="6247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6:48.225" v="196" actId="20577"/>
          <ac:spMkLst>
            <pc:docMk/>
            <pc:sldMk cId="1069389499" sldId="410"/>
            <ac:spMk id="6247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6:56.491" v="198" actId="14100"/>
          <ac:spMkLst>
            <pc:docMk/>
            <pc:sldMk cId="1069389499" sldId="410"/>
            <ac:spMk id="62476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7:46.639" v="209" actId="1035"/>
          <ac:spMkLst>
            <pc:docMk/>
            <pc:sldMk cId="1069389499" sldId="410"/>
            <ac:spMk id="62478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7:57.917" v="211" actId="20577"/>
          <ac:spMkLst>
            <pc:docMk/>
            <pc:sldMk cId="1069389499" sldId="410"/>
            <ac:spMk id="62479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08:12.238" v="214" actId="20577"/>
          <ac:spMkLst>
            <pc:docMk/>
            <pc:sldMk cId="1069389499" sldId="410"/>
            <ac:spMk id="62481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2:38:16.544" v="2256" actId="14100"/>
        <pc:sldMkLst>
          <pc:docMk/>
          <pc:sldMk cId="2113799325" sldId="411"/>
        </pc:sldMkLst>
        <pc:spChg chg="mod">
          <ac:chgData name="Yelena Slizhevskaya" userId="c31c118f-cc09-4814-95e2-f268a72c0a23" providerId="ADAL" clId="{DE5EA829-0809-4B53-99C3-FBDEC5DD3E3A}" dt="2018-10-25T12:38:16.544" v="2256" actId="14100"/>
          <ac:spMkLst>
            <pc:docMk/>
            <pc:sldMk cId="2113799325" sldId="411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2:46:55.745" v="2533" actId="6549"/>
        <pc:sldMkLst>
          <pc:docMk/>
          <pc:sldMk cId="1943987616" sldId="412"/>
        </pc:sldMkLst>
        <pc:spChg chg="mod">
          <ac:chgData name="Yelena Slizhevskaya" userId="c31c118f-cc09-4814-95e2-f268a72c0a23" providerId="ADAL" clId="{DE5EA829-0809-4B53-99C3-FBDEC5DD3E3A}" dt="2018-10-25T12:39:08.017" v="2301" actId="6549"/>
          <ac:spMkLst>
            <pc:docMk/>
            <pc:sldMk cId="1943987616" sldId="412"/>
            <ac:spMk id="6656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46:55.745" v="2533" actId="6549"/>
          <ac:spMkLst>
            <pc:docMk/>
            <pc:sldMk cId="1943987616" sldId="412"/>
            <ac:spMk id="6656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43:21.724" v="2427" actId="14100"/>
          <ac:spMkLst>
            <pc:docMk/>
            <pc:sldMk cId="1943987616" sldId="412"/>
            <ac:spMk id="66567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45:28.317" v="2477" actId="20577"/>
          <ac:spMkLst>
            <pc:docMk/>
            <pc:sldMk cId="1943987616" sldId="412"/>
            <ac:spMk id="6657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39:45.446" v="2385" actId="6549"/>
          <ac:spMkLst>
            <pc:docMk/>
            <pc:sldMk cId="1943987616" sldId="412"/>
            <ac:spMk id="6657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43:48.126" v="2433" actId="403"/>
          <ac:spMkLst>
            <pc:docMk/>
            <pc:sldMk cId="1943987616" sldId="412"/>
            <ac:spMk id="66579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44:07.491" v="2439" actId="6549"/>
          <ac:spMkLst>
            <pc:docMk/>
            <pc:sldMk cId="1943987616" sldId="412"/>
            <ac:spMk id="66580" creationId="{00000000-0000-0000-0000-000000000000}"/>
          </ac:spMkLst>
        </pc:spChg>
        <pc:cxnChg chg="mod">
          <ac:chgData name="Yelena Slizhevskaya" userId="c31c118f-cc09-4814-95e2-f268a72c0a23" providerId="ADAL" clId="{DE5EA829-0809-4B53-99C3-FBDEC5DD3E3A}" dt="2018-10-25T12:43:21.724" v="2427" actId="14100"/>
          <ac:cxnSpMkLst>
            <pc:docMk/>
            <pc:sldMk cId="1943987616" sldId="412"/>
            <ac:cxnSpMk id="66568" creationId="{00000000-0000-0000-0000-000000000000}"/>
          </ac:cxnSpMkLst>
        </pc:cxnChg>
        <pc:cxnChg chg="mod">
          <ac:chgData name="Yelena Slizhevskaya" userId="c31c118f-cc09-4814-95e2-f268a72c0a23" providerId="ADAL" clId="{DE5EA829-0809-4B53-99C3-FBDEC5DD3E3A}" dt="2018-10-25T12:43:21.724" v="2427" actId="14100"/>
          <ac:cxnSpMkLst>
            <pc:docMk/>
            <pc:sldMk cId="1943987616" sldId="412"/>
            <ac:cxnSpMk id="66569" creationId="{00000000-0000-0000-0000-000000000000}"/>
          </ac:cxnSpMkLst>
        </pc:cxnChg>
        <pc:cxnChg chg="mod">
          <ac:chgData name="Yelena Slizhevskaya" userId="c31c118f-cc09-4814-95e2-f268a72c0a23" providerId="ADAL" clId="{DE5EA829-0809-4B53-99C3-FBDEC5DD3E3A}" dt="2018-10-25T12:43:21.724" v="2427" actId="14100"/>
          <ac:cxnSpMkLst>
            <pc:docMk/>
            <pc:sldMk cId="1943987616" sldId="412"/>
            <ac:cxnSpMk id="66570" creationId="{00000000-0000-0000-0000-000000000000}"/>
          </ac:cxnSpMkLst>
        </pc:cxnChg>
      </pc:sldChg>
      <pc:sldChg chg="modSp">
        <pc:chgData name="Yelena Slizhevskaya" userId="c31c118f-cc09-4814-95e2-f268a72c0a23" providerId="ADAL" clId="{DE5EA829-0809-4B53-99C3-FBDEC5DD3E3A}" dt="2018-10-25T12:56:21.012" v="2819" actId="20577"/>
        <pc:sldMkLst>
          <pc:docMk/>
          <pc:sldMk cId="3654212117" sldId="413"/>
        </pc:sldMkLst>
        <pc:spChg chg="mod">
          <ac:chgData name="Yelena Slizhevskaya" userId="c31c118f-cc09-4814-95e2-f268a72c0a23" providerId="ADAL" clId="{DE5EA829-0809-4B53-99C3-FBDEC5DD3E3A}" dt="2018-10-25T12:47:29.321" v="2560" actId="6549"/>
          <ac:spMkLst>
            <pc:docMk/>
            <pc:sldMk cId="3654212117" sldId="413"/>
            <ac:spMk id="2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48:41.926" v="2638" actId="6549"/>
          <ac:spMkLst>
            <pc:docMk/>
            <pc:sldMk cId="3654212117" sldId="413"/>
            <ac:spMk id="1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49:46.575" v="2695" actId="6549"/>
          <ac:spMkLst>
            <pc:docMk/>
            <pc:sldMk cId="3654212117" sldId="413"/>
            <ac:spMk id="3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55:36.159" v="2771" actId="6549"/>
          <ac:spMkLst>
            <pc:docMk/>
            <pc:sldMk cId="3654212117" sldId="413"/>
            <ac:spMk id="45" creationId="{5245F250-6227-4AAC-A9DA-55704F253A9A}"/>
          </ac:spMkLst>
        </pc:spChg>
        <pc:spChg chg="mod">
          <ac:chgData name="Yelena Slizhevskaya" userId="c31c118f-cc09-4814-95e2-f268a72c0a23" providerId="ADAL" clId="{DE5EA829-0809-4B53-99C3-FBDEC5DD3E3A}" dt="2018-10-25T12:49:01.116" v="2654" actId="6549"/>
          <ac:spMkLst>
            <pc:docMk/>
            <pc:sldMk cId="3654212117" sldId="413"/>
            <ac:spMk id="62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56:21.012" v="2819" actId="20577"/>
          <ac:spMkLst>
            <pc:docMk/>
            <pc:sldMk cId="3654212117" sldId="413"/>
            <ac:spMk id="63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2:59:47.720" v="2993" actId="20577"/>
        <pc:sldMkLst>
          <pc:docMk/>
          <pc:sldMk cId="1826556084" sldId="414"/>
        </pc:sldMkLst>
        <pc:spChg chg="mod">
          <ac:chgData name="Yelena Slizhevskaya" userId="c31c118f-cc09-4814-95e2-f268a72c0a23" providerId="ADAL" clId="{DE5EA829-0809-4B53-99C3-FBDEC5DD3E3A}" dt="2018-10-25T12:47:45.848" v="2587" actId="6549"/>
          <ac:spMkLst>
            <pc:docMk/>
            <pc:sldMk cId="1826556084" sldId="414"/>
            <ac:spMk id="2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59:15.489" v="2939" actId="6549"/>
          <ac:spMkLst>
            <pc:docMk/>
            <pc:sldMk cId="1826556084" sldId="414"/>
            <ac:spMk id="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59:47.720" v="2993" actId="20577"/>
          <ac:spMkLst>
            <pc:docMk/>
            <pc:sldMk cId="1826556084" sldId="414"/>
            <ac:spMk id="3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58:47.286" v="2917" actId="20577"/>
          <ac:spMkLst>
            <pc:docMk/>
            <pc:sldMk cId="1826556084" sldId="414"/>
            <ac:spMk id="104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2:59:30.491" v="2968" actId="6549"/>
          <ac:spMkLst>
            <pc:docMk/>
            <pc:sldMk cId="1826556084" sldId="414"/>
            <ac:spMk id="1071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3:00:22.671" v="3023" actId="6549"/>
        <pc:sldMkLst>
          <pc:docMk/>
          <pc:sldMk cId="2568628165" sldId="415"/>
        </pc:sldMkLst>
        <pc:spChg chg="mod">
          <ac:chgData name="Yelena Slizhevskaya" userId="c31c118f-cc09-4814-95e2-f268a72c0a23" providerId="ADAL" clId="{DE5EA829-0809-4B53-99C3-FBDEC5DD3E3A}" dt="2018-10-25T13:00:22.671" v="3023" actId="6549"/>
          <ac:spMkLst>
            <pc:docMk/>
            <pc:sldMk cId="2568628165" sldId="415"/>
            <ac:spMk id="60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3:02:04.686" v="3109" actId="6549"/>
        <pc:sldMkLst>
          <pc:docMk/>
          <pc:sldMk cId="1887416570" sldId="416"/>
        </pc:sldMkLst>
        <pc:spChg chg="mod">
          <ac:chgData name="Yelena Slizhevskaya" userId="c31c118f-cc09-4814-95e2-f268a72c0a23" providerId="ADAL" clId="{DE5EA829-0809-4B53-99C3-FBDEC5DD3E3A}" dt="2018-10-25T13:00:47.073" v="3027" actId="6549"/>
          <ac:spMkLst>
            <pc:docMk/>
            <pc:sldMk cId="1887416570" sldId="416"/>
            <ac:spMk id="58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3:01:06.306" v="3029" actId="20577"/>
          <ac:spMkLst>
            <pc:docMk/>
            <pc:sldMk cId="1887416570" sldId="416"/>
            <ac:spMk id="6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3:02:04.686" v="3109" actId="6549"/>
          <ac:spMkLst>
            <pc:docMk/>
            <pc:sldMk cId="1887416570" sldId="416"/>
            <ac:spMk id="63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34:01.756" v="927" actId="6549"/>
        <pc:sldMkLst>
          <pc:docMk/>
          <pc:sldMk cId="4119534166" sldId="417"/>
        </pc:sldMkLst>
        <pc:spChg chg="mod">
          <ac:chgData name="Yelena Slizhevskaya" userId="c31c118f-cc09-4814-95e2-f268a72c0a23" providerId="ADAL" clId="{DE5EA829-0809-4B53-99C3-FBDEC5DD3E3A}" dt="2018-10-25T11:10:24.861" v="296" actId="403"/>
          <ac:spMkLst>
            <pc:docMk/>
            <pc:sldMk cId="4119534166" sldId="417"/>
            <ac:spMk id="2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1:23.980" v="577" actId="1037"/>
          <ac:spMkLst>
            <pc:docMk/>
            <pc:sldMk cId="4119534166" sldId="417"/>
            <ac:spMk id="52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34:01.756" v="927" actId="6549"/>
          <ac:spMkLst>
            <pc:docMk/>
            <pc:sldMk cId="4119534166" sldId="417"/>
            <ac:spMk id="5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5:54.876" v="702" actId="20577"/>
          <ac:spMkLst>
            <pc:docMk/>
            <pc:sldMk cId="4119534166" sldId="417"/>
            <ac:spMk id="9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3:55.094" v="646" actId="20577"/>
          <ac:spMkLst>
            <pc:docMk/>
            <pc:sldMk cId="4119534166" sldId="417"/>
            <ac:spMk id="123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5:44.845" v="700" actId="1036"/>
          <ac:spMkLst>
            <pc:docMk/>
            <pc:sldMk cId="4119534166" sldId="417"/>
            <ac:spMk id="129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5:48.778" v="701" actId="1036"/>
          <ac:spMkLst>
            <pc:docMk/>
            <pc:sldMk cId="4119534166" sldId="417"/>
            <ac:spMk id="13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5:31.637" v="696" actId="1035"/>
          <ac:spMkLst>
            <pc:docMk/>
            <pc:sldMk cId="4119534166" sldId="417"/>
            <ac:spMk id="161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3:14.307" v="645" actId="6549"/>
          <ac:spMkLst>
            <pc:docMk/>
            <pc:sldMk cId="4119534166" sldId="417"/>
            <ac:spMk id="165" creationId="{00000000-0000-0000-0000-000000000000}"/>
          </ac:spMkLst>
        </pc:spChg>
      </pc:sldChg>
      <pc:sldChg chg="modSp">
        <pc:chgData name="Yelena Slizhevskaya" userId="c31c118f-cc09-4814-95e2-f268a72c0a23" providerId="ADAL" clId="{DE5EA829-0809-4B53-99C3-FBDEC5DD3E3A}" dt="2018-10-25T11:20:48.466" v="573" actId="20577"/>
        <pc:sldMkLst>
          <pc:docMk/>
          <pc:sldMk cId="1508417388" sldId="419"/>
        </pc:sldMkLst>
        <pc:spChg chg="mod">
          <ac:chgData name="Yelena Slizhevskaya" userId="c31c118f-cc09-4814-95e2-f268a72c0a23" providerId="ADAL" clId="{DE5EA829-0809-4B53-99C3-FBDEC5DD3E3A}" dt="2018-10-25T11:19:56.350" v="559" actId="20577"/>
          <ac:spMkLst>
            <pc:docMk/>
            <pc:sldMk cId="1508417388" sldId="419"/>
            <ac:spMk id="2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9:23.932" v="556" actId="403"/>
          <ac:spMkLst>
            <pc:docMk/>
            <pc:sldMk cId="1508417388" sldId="419"/>
            <ac:spMk id="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9:17.934" v="555" actId="403"/>
          <ac:spMkLst>
            <pc:docMk/>
            <pc:sldMk cId="1508417388" sldId="419"/>
            <ac:spMk id="97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0:19.308" v="564" actId="20577"/>
          <ac:spMkLst>
            <pc:docMk/>
            <pc:sldMk cId="1508417388" sldId="419"/>
            <ac:spMk id="12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0:41.116" v="572" actId="6549"/>
          <ac:spMkLst>
            <pc:docMk/>
            <pc:sldMk cId="1508417388" sldId="419"/>
            <ac:spMk id="134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9:11.563" v="554" actId="20577"/>
          <ac:spMkLst>
            <pc:docMk/>
            <pc:sldMk cId="1508417388" sldId="419"/>
            <ac:spMk id="14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20:48.466" v="573" actId="20577"/>
          <ac:spMkLst>
            <pc:docMk/>
            <pc:sldMk cId="1508417388" sldId="419"/>
            <ac:spMk id="175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9:47.357" v="557" actId="688"/>
          <ac:spMkLst>
            <pc:docMk/>
            <pc:sldMk cId="1508417388" sldId="419"/>
            <ac:spMk id="180" creationId="{00000000-0000-0000-0000-000000000000}"/>
          </ac:spMkLst>
        </pc:spChg>
        <pc:spChg chg="mod">
          <ac:chgData name="Yelena Slizhevskaya" userId="c31c118f-cc09-4814-95e2-f268a72c0a23" providerId="ADAL" clId="{DE5EA829-0809-4B53-99C3-FBDEC5DD3E3A}" dt="2018-10-25T11:10:00.204" v="284" actId="6549"/>
          <ac:spMkLst>
            <pc:docMk/>
            <pc:sldMk cId="1508417388" sldId="419"/>
            <ac:spMk id="57360" creationId="{00000000-0000-0000-0000-000000000000}"/>
          </ac:spMkLst>
        </pc:spChg>
        <pc:grpChg chg="mod">
          <ac:chgData name="Yelena Slizhevskaya" userId="c31c118f-cc09-4814-95e2-f268a72c0a23" providerId="ADAL" clId="{DE5EA829-0809-4B53-99C3-FBDEC5DD3E3A}" dt="2018-10-25T11:20:12.713" v="563" actId="1038"/>
          <ac:grpSpMkLst>
            <pc:docMk/>
            <pc:sldMk cId="1508417388" sldId="419"/>
            <ac:grpSpMk id="183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pPr/>
              <a:t>25.10.2018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49185" name="Picture 33" descr="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17516" b="21506"/>
          <a:stretch>
            <a:fillRect/>
          </a:stretch>
        </p:blipFill>
        <p:spPr bwMode="gray">
          <a:xfrm rot="-355085">
            <a:off x="3873500" y="2209800"/>
            <a:ext cx="4662488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86" name="Picture 34" descr="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1" r="51070"/>
          <a:stretch>
            <a:fillRect/>
          </a:stretch>
        </p:blipFill>
        <p:spPr bwMode="gray">
          <a:xfrm>
            <a:off x="8153400" y="1482725"/>
            <a:ext cx="9906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87" name="Group 35"/>
          <p:cNvGrpSpPr>
            <a:grpSpLocks/>
          </p:cNvGrpSpPr>
          <p:nvPr userDrawn="1"/>
        </p:nvGrpSpPr>
        <p:grpSpPr bwMode="auto">
          <a:xfrm>
            <a:off x="7551738" y="471488"/>
            <a:ext cx="1592262" cy="1236662"/>
            <a:chOff x="4757" y="297"/>
            <a:chExt cx="1003" cy="779"/>
          </a:xfrm>
        </p:grpSpPr>
        <p:sp>
          <p:nvSpPr>
            <p:cNvPr id="49188" name="Freeform 36"/>
            <p:cNvSpPr>
              <a:spLocks/>
            </p:cNvSpPr>
            <p:nvPr userDrawn="1"/>
          </p:nvSpPr>
          <p:spPr bwMode="gray">
            <a:xfrm>
              <a:off x="4767" y="297"/>
              <a:ext cx="993" cy="772"/>
            </a:xfrm>
            <a:custGeom>
              <a:avLst/>
              <a:gdLst>
                <a:gd name="T0" fmla="*/ 993 w 993"/>
                <a:gd name="T1" fmla="*/ 503 h 772"/>
                <a:gd name="T2" fmla="*/ 648 w 993"/>
                <a:gd name="T3" fmla="*/ 84 h 772"/>
                <a:gd name="T4" fmla="*/ 143 w 993"/>
                <a:gd name="T5" fmla="*/ 1 h 772"/>
                <a:gd name="T6" fmla="*/ 0 w 993"/>
                <a:gd name="T7" fmla="*/ 54 h 772"/>
                <a:gd name="T8" fmla="*/ 881 w 993"/>
                <a:gd name="T9" fmla="*/ 752 h 772"/>
                <a:gd name="T10" fmla="*/ 993 w 993"/>
                <a:gd name="T11" fmla="*/ 772 h 772"/>
                <a:gd name="T12" fmla="*/ 993 w 993"/>
                <a:gd name="T13" fmla="*/ 503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3" h="772">
                  <a:moveTo>
                    <a:pt x="993" y="503"/>
                  </a:moveTo>
                  <a:cubicBezTo>
                    <a:pt x="934" y="361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993" y="772"/>
                  </a:lnTo>
                  <a:lnTo>
                    <a:pt x="993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9" name="Freeform 37"/>
            <p:cNvSpPr>
              <a:spLocks/>
            </p:cNvSpPr>
            <p:nvPr userDrawn="1"/>
          </p:nvSpPr>
          <p:spPr bwMode="gray">
            <a:xfrm>
              <a:off x="4757" y="303"/>
              <a:ext cx="1002" cy="773"/>
            </a:xfrm>
            <a:custGeom>
              <a:avLst/>
              <a:gdLst>
                <a:gd name="T0" fmla="*/ 1002 w 1002"/>
                <a:gd name="T1" fmla="*/ 521 h 773"/>
                <a:gd name="T2" fmla="*/ 648 w 1002"/>
                <a:gd name="T3" fmla="*/ 84 h 773"/>
                <a:gd name="T4" fmla="*/ 143 w 1002"/>
                <a:gd name="T5" fmla="*/ 1 h 773"/>
                <a:gd name="T6" fmla="*/ 0 w 1002"/>
                <a:gd name="T7" fmla="*/ 54 h 773"/>
                <a:gd name="T8" fmla="*/ 881 w 1002"/>
                <a:gd name="T9" fmla="*/ 752 h 773"/>
                <a:gd name="T10" fmla="*/ 1002 w 1002"/>
                <a:gd name="T11" fmla="*/ 773 h 773"/>
                <a:gd name="T12" fmla="*/ 1002 w 1002"/>
                <a:gd name="T13" fmla="*/ 521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2" h="773">
                  <a:moveTo>
                    <a:pt x="1002" y="521"/>
                  </a:moveTo>
                  <a:cubicBezTo>
                    <a:pt x="943" y="379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1002" y="773"/>
                  </a:lnTo>
                  <a:lnTo>
                    <a:pt x="1002" y="52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8BA3F4E-7838-43A1-BBB0-C7909DA3A1B2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grpSp>
        <p:nvGrpSpPr>
          <p:cNvPr id="49196" name="Group 44"/>
          <p:cNvGrpSpPr>
            <a:grpSpLocks/>
          </p:cNvGrpSpPr>
          <p:nvPr userDrawn="1"/>
        </p:nvGrpSpPr>
        <p:grpSpPr bwMode="auto">
          <a:xfrm>
            <a:off x="5475288" y="469900"/>
            <a:ext cx="3144837" cy="2640013"/>
            <a:chOff x="3449" y="296"/>
            <a:chExt cx="1981" cy="1663"/>
          </a:xfrm>
        </p:grpSpPr>
        <p:sp>
          <p:nvSpPr>
            <p:cNvPr id="49197" name="Freeform 45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8" name="Freeform 46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9" name="Freeform 47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0" name="Group 48"/>
          <p:cNvGrpSpPr>
            <a:grpSpLocks/>
          </p:cNvGrpSpPr>
          <p:nvPr userDrawn="1"/>
        </p:nvGrpSpPr>
        <p:grpSpPr bwMode="auto">
          <a:xfrm>
            <a:off x="3530600" y="962025"/>
            <a:ext cx="3162300" cy="2133600"/>
            <a:chOff x="2224" y="606"/>
            <a:chExt cx="1992" cy="1344"/>
          </a:xfrm>
        </p:grpSpPr>
        <p:sp>
          <p:nvSpPr>
            <p:cNvPr id="49201" name="Freeform 49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2" name="Freeform 50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3" name="Group 51"/>
          <p:cNvGrpSpPr>
            <a:grpSpLocks/>
          </p:cNvGrpSpPr>
          <p:nvPr userDrawn="1"/>
        </p:nvGrpSpPr>
        <p:grpSpPr bwMode="auto">
          <a:xfrm>
            <a:off x="889000" y="996950"/>
            <a:ext cx="4337050" cy="4168775"/>
            <a:chOff x="560" y="628"/>
            <a:chExt cx="2732" cy="2626"/>
          </a:xfrm>
        </p:grpSpPr>
        <p:sp>
          <p:nvSpPr>
            <p:cNvPr id="49204" name="Freeform 52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5" name="Freeform 53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A3DFD-5971-4CC7-8B7F-9B50E8FE42E9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569F7-CFC4-47CF-8698-55B2D2F92E6E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86E5C-D651-425E-8F68-DFF7748A7591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5A94-B92C-448C-ADDA-EFDCDBC65013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0D549-141E-4FD1-B329-B1D59C8FDE7E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9567B-199D-486B-8F66-CEF5199D0552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F95E9-D630-40D2-9E41-66A2A5BE3BA9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EFFF7-13D4-46F6-82DC-C6E5453E62D6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E24DE-324A-4A96-800F-50C7C339D817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CFD16-CA33-4B03-A675-B76D637416E1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208C7-D93A-4EBB-979D-56C9B2367D21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3ACF8-532A-4202-9FE7-1A7587F8D1C6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E7896DE-B174-45FF-BB51-79C7E2F1EF29}" type="datetime1">
              <a:rPr lang="en-US" altLang="tr-TR" smtClean="0"/>
              <a:t>10/25/2018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156" name="Picture 36" descr="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27542" b="21506"/>
          <a:stretch>
            <a:fillRect/>
          </a:stretch>
        </p:blipFill>
        <p:spPr bwMode="gray">
          <a:xfrm rot="-355085">
            <a:off x="8201259" y="579932"/>
            <a:ext cx="923925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8613775" y="165100"/>
            <a:ext cx="717550" cy="601663"/>
            <a:chOff x="3449" y="296"/>
            <a:chExt cx="1981" cy="1663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0" name="Freeform 40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8170863" y="277813"/>
            <a:ext cx="720725" cy="485775"/>
            <a:chOff x="2224" y="606"/>
            <a:chExt cx="1992" cy="1344"/>
          </a:xfrm>
        </p:grpSpPr>
        <p:sp>
          <p:nvSpPr>
            <p:cNvPr id="5162" name="Freeform 42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3" name="Freeform 43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7543800" y="304800"/>
            <a:ext cx="989013" cy="949325"/>
            <a:chOff x="560" y="628"/>
            <a:chExt cx="2732" cy="2626"/>
          </a:xfrm>
        </p:grpSpPr>
        <p:sp>
          <p:nvSpPr>
            <p:cNvPr id="5165" name="Freeform 45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6" name="Freeform 46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3505200"/>
            <a:ext cx="7696200" cy="1828800"/>
          </a:xfrm>
        </p:spPr>
        <p:txBody>
          <a:bodyPr/>
          <a:lstStyle/>
          <a:p>
            <a:pPr>
              <a:defRPr/>
            </a:pPr>
            <a:br>
              <a:rPr lang="en-US" altLang="tr-TR" sz="3200" dirty="0">
                <a:latin typeface="Calibri" panose="020F0502020204030204" pitchFamily="34" charset="0"/>
              </a:rPr>
            </a:br>
            <a:r>
              <a:rPr lang="ru-RU" altLang="tr-TR" sz="32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ПРОГНОЗИРОВАНИЕ </a:t>
            </a:r>
            <a:br>
              <a:rPr lang="ru-RU" altLang="tr-TR" sz="32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</a:br>
            <a:r>
              <a:rPr lang="ru-RU" altLang="tr-TR" sz="32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ДВИЖЕНИЯ ДЕНЕЖНЫХ СРЕДСТВ В ТУРЦИИ</a:t>
            </a:r>
            <a:endParaRPr lang="en-US" sz="3200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87464" y="5638800"/>
            <a:ext cx="46698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tr-T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Республика Турции</a:t>
            </a:r>
          </a:p>
          <a:p>
            <a:r>
              <a:rPr lang="ru-RU" altLang="tr-T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Министерство казначейства и финансов</a:t>
            </a:r>
            <a:endParaRPr lang="tr-TR" alt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ltGray">
          <a:xfrm>
            <a:off x="4572000" y="2057400"/>
            <a:ext cx="3533775" cy="1600200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ltGray">
          <a:xfrm>
            <a:off x="4779963" y="1828800"/>
            <a:ext cx="477837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ltGray">
          <a:xfrm>
            <a:off x="1143000" y="2057400"/>
            <a:ext cx="3381375" cy="1600200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ltGray">
          <a:xfrm>
            <a:off x="1219200" y="1828800"/>
            <a:ext cx="477838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5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001000" cy="957262"/>
          </a:xfrm>
        </p:spPr>
        <p:txBody>
          <a:bodyPr/>
          <a:lstStyle/>
          <a:p>
            <a:r>
              <a:rPr lang="ru-RU" altLang="tr-TR" sz="3600" dirty="0">
                <a:latin typeface="Calibri" panose="020F0502020204030204" pitchFamily="34" charset="0"/>
              </a:rPr>
              <a:t>Прогнозирование налоговых доходов</a:t>
            </a:r>
            <a:endParaRPr lang="en-US" altLang="tr-TR" sz="3600" dirty="0">
              <a:latin typeface="Calibri" panose="020F0502020204030204" pitchFamily="34" charset="0"/>
            </a:endParaRP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1196975" y="2468563"/>
            <a:ext cx="3146425" cy="1077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0" name="Text Box 18"/>
          <p:cNvSpPr txBox="1">
            <a:spLocks noChangeArrowheads="1"/>
          </p:cNvSpPr>
          <p:nvPr/>
        </p:nvSpPr>
        <p:spPr bwMode="black">
          <a:xfrm>
            <a:off x="1371600" y="206375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Степень детализации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1" name="Text Box 9"/>
          <p:cNvSpPr txBox="1">
            <a:spLocks noChangeArrowheads="1"/>
          </p:cNvSpPr>
          <p:nvPr/>
        </p:nvSpPr>
        <p:spPr bwMode="gray">
          <a:xfrm>
            <a:off x="1155010" y="2493755"/>
            <a:ext cx="3733800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Спец. налог на потребление </a:t>
            </a:r>
            <a:r>
              <a:rPr lang="tr-TR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-</a:t>
            </a:r>
            <a:r>
              <a:rPr lang="ru-RU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r>
              <a:rPr lang="tr-TR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Спец. налог на потребление </a:t>
            </a:r>
            <a:r>
              <a:rPr lang="tr-TR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-II-III-IV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НДС</a:t>
            </a:r>
            <a:r>
              <a:rPr lang="tr-TR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/</a:t>
            </a:r>
            <a:r>
              <a:rPr lang="ru-RU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подоходный налог</a:t>
            </a:r>
            <a:endParaRPr lang="tr-TR" altLang="tr-TR" sz="13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Налог на прибыль организаций</a:t>
            </a:r>
            <a:endParaRPr lang="tr-TR" altLang="tr-TR" sz="13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3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Прочие налоги</a:t>
            </a:r>
            <a:endParaRPr lang="tr-TR" altLang="tr-TR" sz="13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en-US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5" name="AutoShape 21"/>
          <p:cNvSpPr>
            <a:spLocks noChangeArrowheads="1"/>
          </p:cNvSpPr>
          <p:nvPr/>
        </p:nvSpPr>
        <p:spPr bwMode="gray">
          <a:xfrm>
            <a:off x="4678363" y="2486025"/>
            <a:ext cx="3322637" cy="1073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6" name="Text Box 18"/>
          <p:cNvSpPr txBox="1">
            <a:spLocks noChangeArrowheads="1"/>
          </p:cNvSpPr>
          <p:nvPr/>
        </p:nvSpPr>
        <p:spPr bwMode="black">
          <a:xfrm>
            <a:off x="5029200" y="2081213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Источники информации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7" name="Text Box 9"/>
          <p:cNvSpPr txBox="1">
            <a:spLocks noChangeArrowheads="1"/>
          </p:cNvSpPr>
          <p:nvPr/>
        </p:nvSpPr>
        <p:spPr bwMode="gray">
          <a:xfrm>
            <a:off x="4714874" y="2470626"/>
            <a:ext cx="34385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Годовые бюджетные проектировки 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Департамент регулирования доходов – текущие оценки и прогнозы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Департамент казначейства по мониторингу бюджета – уточненные прогнозы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endParaRPr lang="en-US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1295400" y="1905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 dirty="0"/>
              <a:t>1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4857750" y="1866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/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43225" y="4083050"/>
            <a:ext cx="3381375" cy="2393950"/>
            <a:chOff x="962025" y="3962400"/>
            <a:chExt cx="3381375" cy="2393950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ltGray">
            <a:xfrm>
              <a:off x="962025" y="4203700"/>
              <a:ext cx="3381375" cy="1600200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ltGray">
            <a:xfrm>
              <a:off x="1143000" y="3962400"/>
              <a:ext cx="477838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77836" name="AutoShape 12"/>
            <p:cNvSpPr>
              <a:spLocks noChangeArrowheads="1"/>
            </p:cNvSpPr>
            <p:nvPr/>
          </p:nvSpPr>
          <p:spPr bwMode="gray">
            <a:xfrm>
              <a:off x="1071563" y="4632325"/>
              <a:ext cx="3146425" cy="10779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37" name="Text Box 18"/>
            <p:cNvSpPr txBox="1">
              <a:spLocks noChangeArrowheads="1"/>
            </p:cNvSpPr>
            <p:nvPr/>
          </p:nvSpPr>
          <p:spPr bwMode="black">
            <a:xfrm>
              <a:off x="1219200" y="4227513"/>
              <a:ext cx="2819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20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Методология </a:t>
              </a:r>
              <a:endParaRPr lang="en-US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38" name="Text Box 9"/>
            <p:cNvSpPr txBox="1">
              <a:spLocks noChangeArrowheads="1"/>
            </p:cNvSpPr>
            <p:nvPr/>
          </p:nvSpPr>
          <p:spPr bwMode="gray">
            <a:xfrm>
              <a:off x="1050924" y="4548163"/>
              <a:ext cx="3292476" cy="180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05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Использование  бюджетных данных и прогнозов темпов роста с корректировкой на разовые поступления средств</a:t>
              </a:r>
              <a:endParaRPr lang="tr-TR" altLang="tr-TR" sz="105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05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Налоговый календарь и анализ временных рядов  для ежедневных прогнозов</a:t>
              </a:r>
              <a:endParaRPr lang="tr-TR" altLang="tr-TR" sz="105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05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Постоянная актуализация на основе уточненных прогнозов</a:t>
              </a:r>
              <a:endParaRPr lang="tr-TR" altLang="tr-TR" sz="105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50" name="Text Box 26"/>
            <p:cNvSpPr txBox="1">
              <a:spLocks noChangeArrowheads="1"/>
            </p:cNvSpPr>
            <p:nvPr/>
          </p:nvSpPr>
          <p:spPr bwMode="auto">
            <a:xfrm>
              <a:off x="1219200" y="4008438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/>
                <a:t>3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507E52-425F-459E-A87B-BC56D905D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80851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2742"/>
            <a:ext cx="7391400" cy="1143000"/>
          </a:xfrm>
        </p:spPr>
        <p:txBody>
          <a:bodyPr/>
          <a:lstStyle/>
          <a:p>
            <a:r>
              <a:rPr lang="ru-RU" altLang="tr-TR" sz="3600" dirty="0">
                <a:latin typeface="Calibri" panose="020F0502020204030204" pitchFamily="34" charset="0"/>
              </a:rPr>
              <a:t>Типичная динамика налоговых поступлений</a:t>
            </a:r>
            <a:endParaRPr lang="tr-TR" sz="3600" dirty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5651"/>
            <a:ext cx="3960440" cy="241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255" y="1255651"/>
            <a:ext cx="4532218" cy="241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732280"/>
            <a:ext cx="3960441" cy="250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338" y="3732280"/>
            <a:ext cx="4508135" cy="250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FCE96E-027A-4C3C-96DE-3CC098E2D1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6101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ltGray">
          <a:xfrm>
            <a:off x="4572000" y="2057400"/>
            <a:ext cx="3533775" cy="1600200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ltGray">
          <a:xfrm>
            <a:off x="4779963" y="1828800"/>
            <a:ext cx="477837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ltGray">
          <a:xfrm>
            <a:off x="962025" y="2039938"/>
            <a:ext cx="3381375" cy="1600200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ltGray">
          <a:xfrm>
            <a:off x="1219200" y="1828800"/>
            <a:ext cx="477838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5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30188"/>
            <a:ext cx="7162800" cy="957262"/>
          </a:xfrm>
        </p:spPr>
        <p:txBody>
          <a:bodyPr/>
          <a:lstStyle/>
          <a:p>
            <a:r>
              <a:rPr lang="ru-RU" altLang="tr-TR" sz="3600" dirty="0">
                <a:latin typeface="Calibri" panose="020F0502020204030204" pitchFamily="34" charset="0"/>
              </a:rPr>
              <a:t>Прогнозирование неналоговых доходов</a:t>
            </a:r>
            <a:endParaRPr lang="en-US" altLang="tr-TR" sz="3600" dirty="0">
              <a:latin typeface="Calibri" panose="020F0502020204030204" pitchFamily="34" charset="0"/>
            </a:endParaRP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1071563" y="2468563"/>
            <a:ext cx="3146425" cy="1077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0" name="Text Box 18"/>
          <p:cNvSpPr txBox="1">
            <a:spLocks noChangeArrowheads="1"/>
          </p:cNvSpPr>
          <p:nvPr/>
        </p:nvSpPr>
        <p:spPr bwMode="black">
          <a:xfrm>
            <a:off x="1447800" y="206375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Степень детализации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1" name="Text Box 9"/>
          <p:cNvSpPr txBox="1">
            <a:spLocks noChangeArrowheads="1"/>
          </p:cNvSpPr>
          <p:nvPr/>
        </p:nvSpPr>
        <p:spPr bwMode="gray">
          <a:xfrm>
            <a:off x="1066800" y="2438400"/>
            <a:ext cx="317007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Дивиденды </a:t>
            </a:r>
            <a:r>
              <a:rPr lang="ru-RU" altLang="tr-TR" sz="12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госпредприяий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и госбанков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Комиссия  казначейства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Доходы от 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GSM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-сетей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Поступления от регуляторных органов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Другие 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(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высокая степень детализации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)</a:t>
            </a:r>
          </a:p>
          <a:p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en-US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5" name="AutoShape 21"/>
          <p:cNvSpPr>
            <a:spLocks noChangeArrowheads="1"/>
          </p:cNvSpPr>
          <p:nvPr/>
        </p:nvSpPr>
        <p:spPr bwMode="gray">
          <a:xfrm>
            <a:off x="4678363" y="2486025"/>
            <a:ext cx="3322637" cy="1073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6" name="Text Box 18"/>
          <p:cNvSpPr txBox="1">
            <a:spLocks noChangeArrowheads="1"/>
          </p:cNvSpPr>
          <p:nvPr/>
        </p:nvSpPr>
        <p:spPr bwMode="black">
          <a:xfrm>
            <a:off x="5105400" y="2081213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Источники информации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7" name="Text Box 9"/>
          <p:cNvSpPr txBox="1">
            <a:spLocks noChangeArrowheads="1"/>
          </p:cNvSpPr>
          <p:nvPr/>
        </p:nvSpPr>
        <p:spPr bwMode="gray">
          <a:xfrm>
            <a:off x="4714875" y="2470626"/>
            <a:ext cx="3219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Исполнительные органы АО</a:t>
            </a: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Регуляторные органы</a:t>
            </a: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Агентства по сбору доходов</a:t>
            </a: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1295400" y="1866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/>
              <a:t>1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4857750" y="1866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/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43225" y="4083050"/>
            <a:ext cx="3381375" cy="2211010"/>
            <a:chOff x="962025" y="3962400"/>
            <a:chExt cx="3381375" cy="2211010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ltGray">
            <a:xfrm>
              <a:off x="962025" y="4203700"/>
              <a:ext cx="3381375" cy="1600200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ltGray">
            <a:xfrm>
              <a:off x="1143000" y="3962400"/>
              <a:ext cx="477838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77836" name="AutoShape 12"/>
            <p:cNvSpPr>
              <a:spLocks noChangeArrowheads="1"/>
            </p:cNvSpPr>
            <p:nvPr/>
          </p:nvSpPr>
          <p:spPr bwMode="gray">
            <a:xfrm>
              <a:off x="1071563" y="4632325"/>
              <a:ext cx="3146425" cy="10779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37" name="Text Box 18"/>
            <p:cNvSpPr txBox="1">
              <a:spLocks noChangeArrowheads="1"/>
            </p:cNvSpPr>
            <p:nvPr/>
          </p:nvSpPr>
          <p:spPr bwMode="black">
            <a:xfrm>
              <a:off x="1219200" y="4227513"/>
              <a:ext cx="2819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20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Методология </a:t>
              </a:r>
              <a:endParaRPr lang="en-US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38" name="Text Box 9"/>
            <p:cNvSpPr txBox="1">
              <a:spLocks noChangeArrowheads="1"/>
            </p:cNvSpPr>
            <p:nvPr/>
          </p:nvSpPr>
          <p:spPr bwMode="gray">
            <a:xfrm>
              <a:off x="1050925" y="4603750"/>
              <a:ext cx="307975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4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Преимущественно прогнозы по принципу «снизу вверх»</a:t>
              </a:r>
              <a:endParaRPr lang="tr-TR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4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Периодическое поступление информации от агентств по сбору доходов</a:t>
              </a:r>
              <a:endParaRPr lang="tr-TR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50" name="Text Box 26"/>
            <p:cNvSpPr txBox="1">
              <a:spLocks noChangeArrowheads="1"/>
            </p:cNvSpPr>
            <p:nvPr/>
          </p:nvSpPr>
          <p:spPr bwMode="auto">
            <a:xfrm>
              <a:off x="1219200" y="4008438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/>
                <a:t>3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D404C2-7F99-4BD6-87F1-E31E0FA8F4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82821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1555"/>
            <a:ext cx="8299648" cy="848267"/>
          </a:xfrm>
        </p:spPr>
        <p:txBody>
          <a:bodyPr/>
          <a:lstStyle/>
          <a:p>
            <a:r>
              <a:rPr lang="ru-RU" altLang="tr-TR" sz="3200" dirty="0">
                <a:latin typeface="Calibri" panose="020F0502020204030204" pitchFamily="34" charset="0"/>
              </a:rPr>
              <a:t>Прогнозирование неналоговых доходов </a:t>
            </a:r>
            <a:r>
              <a:rPr lang="tr-TR" altLang="tr-TR" sz="3200" dirty="0">
                <a:latin typeface="Calibri" panose="020F0502020204030204" pitchFamily="34" charset="0"/>
              </a:rPr>
              <a:t>-</a:t>
            </a:r>
            <a:r>
              <a:rPr lang="ru-RU" altLang="tr-TR" sz="3200" dirty="0">
                <a:latin typeface="Calibri" panose="020F0502020204030204" pitchFamily="34" charset="0"/>
              </a:rPr>
              <a:t> </a:t>
            </a:r>
            <a:r>
              <a:rPr lang="ru-RU" altLang="tr-TR" sz="3200" i="1" dirty="0">
                <a:latin typeface="Calibri" panose="020F0502020204030204" pitchFamily="34" charset="0"/>
              </a:rPr>
              <a:t>пример</a:t>
            </a:r>
            <a:endParaRPr lang="tr-TR" sz="3200" i="1" dirty="0">
              <a:latin typeface="Calibri" panose="020F0502020204030204" pitchFamily="34" charset="0"/>
            </a:endParaRPr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395288" y="908050"/>
            <a:ext cx="8632825" cy="583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253" name="Group 205"/>
          <p:cNvGrpSpPr>
            <a:grpSpLocks/>
          </p:cNvGrpSpPr>
          <p:nvPr/>
        </p:nvGrpSpPr>
        <p:grpSpPr bwMode="auto">
          <a:xfrm>
            <a:off x="395288" y="908050"/>
            <a:ext cx="8632825" cy="1720850"/>
            <a:chOff x="249" y="572"/>
            <a:chExt cx="5438" cy="1084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49" y="572"/>
              <a:ext cx="465" cy="80"/>
            </a:xfrm>
            <a:prstGeom prst="rect">
              <a:avLst/>
            </a:prstGeom>
            <a:solidFill>
              <a:srgbClr val="24406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711" y="572"/>
              <a:ext cx="4976" cy="80"/>
            </a:xfrm>
            <a:prstGeom prst="rect">
              <a:avLst/>
            </a:prstGeom>
            <a:solidFill>
              <a:srgbClr val="21596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49" y="649"/>
              <a:ext cx="465" cy="140"/>
            </a:xfrm>
            <a:prstGeom prst="rect">
              <a:avLst/>
            </a:prstGeom>
            <a:solidFill>
              <a:srgbClr val="24406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711" y="649"/>
              <a:ext cx="4976" cy="140"/>
            </a:xfrm>
            <a:prstGeom prst="rect">
              <a:avLst/>
            </a:prstGeom>
            <a:solidFill>
              <a:srgbClr val="31869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249" y="786"/>
              <a:ext cx="465" cy="87"/>
            </a:xfrm>
            <a:prstGeom prst="rect">
              <a:avLst/>
            </a:prstGeom>
            <a:solidFill>
              <a:srgbClr val="95B3D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711" y="786"/>
              <a:ext cx="4976" cy="87"/>
            </a:xfrm>
            <a:prstGeom prst="rect">
              <a:avLst/>
            </a:prstGeom>
            <a:solidFill>
              <a:srgbClr val="92CDD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49" y="871"/>
              <a:ext cx="465" cy="123"/>
            </a:xfrm>
            <a:prstGeom prst="rect">
              <a:avLst/>
            </a:prstGeom>
            <a:solidFill>
              <a:srgbClr val="B8CCE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711" y="871"/>
              <a:ext cx="4976" cy="123"/>
            </a:xfrm>
            <a:prstGeom prst="rect">
              <a:avLst/>
            </a:prstGeom>
            <a:solidFill>
              <a:srgbClr val="B7DEE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2402" y="93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402" y="93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2405" y="93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05" y="93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2408" y="93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2408" y="938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2411" y="941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411" y="941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2415" y="94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415" y="94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2660" y="93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2660" y="93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2663" y="93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2663" y="93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2666" y="93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666" y="938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2669" y="941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2669" y="941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2673" y="94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2673" y="94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2918" y="93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2918" y="93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2921" y="93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2921" y="93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2924" y="93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2924" y="938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2928" y="94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2928" y="941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2931" y="94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2931" y="94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3176" y="93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3176" y="93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3179" y="93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179" y="93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3183" y="938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183" y="938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3186" y="94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3186" y="941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3189" y="94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3189" y="94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3434" y="93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3434" y="93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3438" y="936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3438" y="936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>
              <a:off x="3441" y="938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3441" y="938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>
              <a:off x="3444" y="94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3444" y="941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>
              <a:off x="3447" y="94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3447" y="94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3693" y="93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3693" y="93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3" name="Line 65"/>
            <p:cNvSpPr>
              <a:spLocks noChangeShapeType="1"/>
            </p:cNvSpPr>
            <p:nvPr/>
          </p:nvSpPr>
          <p:spPr bwMode="auto">
            <a:xfrm>
              <a:off x="3696" y="93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3696" y="93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>
              <a:off x="3699" y="93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3699" y="938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7" name="Line 69"/>
            <p:cNvSpPr>
              <a:spLocks noChangeShapeType="1"/>
            </p:cNvSpPr>
            <p:nvPr/>
          </p:nvSpPr>
          <p:spPr bwMode="auto">
            <a:xfrm>
              <a:off x="3702" y="941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3702" y="941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9" name="Line 71"/>
            <p:cNvSpPr>
              <a:spLocks noChangeShapeType="1"/>
            </p:cNvSpPr>
            <p:nvPr/>
          </p:nvSpPr>
          <p:spPr bwMode="auto">
            <a:xfrm>
              <a:off x="3705" y="943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3705" y="943"/>
              <a:ext cx="4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1" name="Line 73"/>
            <p:cNvSpPr>
              <a:spLocks noChangeShapeType="1"/>
            </p:cNvSpPr>
            <p:nvPr/>
          </p:nvSpPr>
          <p:spPr bwMode="auto">
            <a:xfrm>
              <a:off x="3951" y="93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3951" y="93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3" name="Line 75"/>
            <p:cNvSpPr>
              <a:spLocks noChangeShapeType="1"/>
            </p:cNvSpPr>
            <p:nvPr/>
          </p:nvSpPr>
          <p:spPr bwMode="auto">
            <a:xfrm>
              <a:off x="3954" y="93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4" name="Rectangle 76"/>
            <p:cNvSpPr>
              <a:spLocks noChangeArrowheads="1"/>
            </p:cNvSpPr>
            <p:nvPr/>
          </p:nvSpPr>
          <p:spPr bwMode="auto">
            <a:xfrm>
              <a:off x="3954" y="93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5" name="Line 77"/>
            <p:cNvSpPr>
              <a:spLocks noChangeShapeType="1"/>
            </p:cNvSpPr>
            <p:nvPr/>
          </p:nvSpPr>
          <p:spPr bwMode="auto">
            <a:xfrm>
              <a:off x="3957" y="93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3957" y="938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7" name="Line 79"/>
            <p:cNvSpPr>
              <a:spLocks noChangeShapeType="1"/>
            </p:cNvSpPr>
            <p:nvPr/>
          </p:nvSpPr>
          <p:spPr bwMode="auto">
            <a:xfrm>
              <a:off x="3960" y="941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3960" y="941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9" name="Line 81"/>
            <p:cNvSpPr>
              <a:spLocks noChangeShapeType="1"/>
            </p:cNvSpPr>
            <p:nvPr/>
          </p:nvSpPr>
          <p:spPr bwMode="auto">
            <a:xfrm>
              <a:off x="3964" y="94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0" name="Rectangle 82"/>
            <p:cNvSpPr>
              <a:spLocks noChangeArrowheads="1"/>
            </p:cNvSpPr>
            <p:nvPr/>
          </p:nvSpPr>
          <p:spPr bwMode="auto">
            <a:xfrm>
              <a:off x="3964" y="94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1" name="Line 83"/>
            <p:cNvSpPr>
              <a:spLocks noChangeShapeType="1"/>
            </p:cNvSpPr>
            <p:nvPr/>
          </p:nvSpPr>
          <p:spPr bwMode="auto">
            <a:xfrm>
              <a:off x="4509" y="93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4509" y="93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3" name="Line 85"/>
            <p:cNvSpPr>
              <a:spLocks noChangeShapeType="1"/>
            </p:cNvSpPr>
            <p:nvPr/>
          </p:nvSpPr>
          <p:spPr bwMode="auto">
            <a:xfrm>
              <a:off x="4512" y="93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4" name="Rectangle 86"/>
            <p:cNvSpPr>
              <a:spLocks noChangeArrowheads="1"/>
            </p:cNvSpPr>
            <p:nvPr/>
          </p:nvSpPr>
          <p:spPr bwMode="auto">
            <a:xfrm>
              <a:off x="4512" y="93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4515" y="93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4515" y="938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7" name="Line 89"/>
            <p:cNvSpPr>
              <a:spLocks noChangeShapeType="1"/>
            </p:cNvSpPr>
            <p:nvPr/>
          </p:nvSpPr>
          <p:spPr bwMode="auto">
            <a:xfrm>
              <a:off x="4519" y="94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4519" y="941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9" name="Line 91"/>
            <p:cNvSpPr>
              <a:spLocks noChangeShapeType="1"/>
            </p:cNvSpPr>
            <p:nvPr/>
          </p:nvSpPr>
          <p:spPr bwMode="auto">
            <a:xfrm>
              <a:off x="4522" y="94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4522" y="94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711" y="991"/>
              <a:ext cx="4976" cy="123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2" name="Line 94"/>
            <p:cNvSpPr>
              <a:spLocks noChangeShapeType="1"/>
            </p:cNvSpPr>
            <p:nvPr/>
          </p:nvSpPr>
          <p:spPr bwMode="auto">
            <a:xfrm>
              <a:off x="4209" y="1054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4209" y="1054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4" name="Line 96"/>
            <p:cNvSpPr>
              <a:spLocks noChangeShapeType="1"/>
            </p:cNvSpPr>
            <p:nvPr/>
          </p:nvSpPr>
          <p:spPr bwMode="auto">
            <a:xfrm>
              <a:off x="4212" y="105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4212" y="1056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6" name="Line 98"/>
            <p:cNvSpPr>
              <a:spLocks noChangeShapeType="1"/>
            </p:cNvSpPr>
            <p:nvPr/>
          </p:nvSpPr>
          <p:spPr bwMode="auto">
            <a:xfrm>
              <a:off x="4215" y="1059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7" name="Rectangle 99"/>
            <p:cNvSpPr>
              <a:spLocks noChangeArrowheads="1"/>
            </p:cNvSpPr>
            <p:nvPr/>
          </p:nvSpPr>
          <p:spPr bwMode="auto">
            <a:xfrm>
              <a:off x="4215" y="1059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8" name="Line 100"/>
            <p:cNvSpPr>
              <a:spLocks noChangeShapeType="1"/>
            </p:cNvSpPr>
            <p:nvPr/>
          </p:nvSpPr>
          <p:spPr bwMode="auto">
            <a:xfrm>
              <a:off x="4219" y="106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4219" y="1061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" name="Line 102"/>
            <p:cNvSpPr>
              <a:spLocks noChangeShapeType="1"/>
            </p:cNvSpPr>
            <p:nvPr/>
          </p:nvSpPr>
          <p:spPr bwMode="auto">
            <a:xfrm>
              <a:off x="4222" y="1064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4222" y="1064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" name="Rectangle 104"/>
            <p:cNvSpPr>
              <a:spLocks noChangeArrowheads="1"/>
            </p:cNvSpPr>
            <p:nvPr/>
          </p:nvSpPr>
          <p:spPr bwMode="auto">
            <a:xfrm>
              <a:off x="711" y="1112"/>
              <a:ext cx="4976" cy="62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3" name="Line 105"/>
            <p:cNvSpPr>
              <a:spLocks noChangeShapeType="1"/>
            </p:cNvSpPr>
            <p:nvPr/>
          </p:nvSpPr>
          <p:spPr bwMode="auto">
            <a:xfrm>
              <a:off x="4209" y="1114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4" name="Rectangle 106"/>
            <p:cNvSpPr>
              <a:spLocks noChangeArrowheads="1"/>
            </p:cNvSpPr>
            <p:nvPr/>
          </p:nvSpPr>
          <p:spPr bwMode="auto">
            <a:xfrm>
              <a:off x="4209" y="1114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5" name="Line 107"/>
            <p:cNvSpPr>
              <a:spLocks noChangeShapeType="1"/>
            </p:cNvSpPr>
            <p:nvPr/>
          </p:nvSpPr>
          <p:spPr bwMode="auto">
            <a:xfrm>
              <a:off x="4212" y="1117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4212" y="1117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7" name="Line 109"/>
            <p:cNvSpPr>
              <a:spLocks noChangeShapeType="1"/>
            </p:cNvSpPr>
            <p:nvPr/>
          </p:nvSpPr>
          <p:spPr bwMode="auto">
            <a:xfrm>
              <a:off x="4215" y="1119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8" name="Rectangle 110"/>
            <p:cNvSpPr>
              <a:spLocks noChangeArrowheads="1"/>
            </p:cNvSpPr>
            <p:nvPr/>
          </p:nvSpPr>
          <p:spPr bwMode="auto">
            <a:xfrm>
              <a:off x="4215" y="1119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9" name="Line 111"/>
            <p:cNvSpPr>
              <a:spLocks noChangeShapeType="1"/>
            </p:cNvSpPr>
            <p:nvPr/>
          </p:nvSpPr>
          <p:spPr bwMode="auto">
            <a:xfrm>
              <a:off x="4219" y="112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0" name="Rectangle 112"/>
            <p:cNvSpPr>
              <a:spLocks noChangeArrowheads="1"/>
            </p:cNvSpPr>
            <p:nvPr/>
          </p:nvSpPr>
          <p:spPr bwMode="auto">
            <a:xfrm>
              <a:off x="4219" y="1121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1" name="Line 113"/>
            <p:cNvSpPr>
              <a:spLocks noChangeShapeType="1"/>
            </p:cNvSpPr>
            <p:nvPr/>
          </p:nvSpPr>
          <p:spPr bwMode="auto">
            <a:xfrm>
              <a:off x="4222" y="1124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4222" y="1124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249" y="1172"/>
              <a:ext cx="465" cy="63"/>
            </a:xfrm>
            <a:prstGeom prst="rect">
              <a:avLst/>
            </a:prstGeom>
            <a:solidFill>
              <a:srgbClr val="B8CCE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711" y="1172"/>
              <a:ext cx="4976" cy="63"/>
            </a:xfrm>
            <a:prstGeom prst="rect">
              <a:avLst/>
            </a:prstGeom>
            <a:solidFill>
              <a:srgbClr val="B7DEE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249" y="1232"/>
              <a:ext cx="465" cy="63"/>
            </a:xfrm>
            <a:prstGeom prst="rect">
              <a:avLst/>
            </a:prstGeom>
            <a:solidFill>
              <a:srgbClr val="DCE6F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711" y="1232"/>
              <a:ext cx="4976" cy="63"/>
            </a:xfrm>
            <a:prstGeom prst="rect">
              <a:avLst/>
            </a:prstGeom>
            <a:solidFill>
              <a:srgbClr val="DAEEF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711" y="1293"/>
              <a:ext cx="4976" cy="62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8" name="Line 120"/>
            <p:cNvSpPr>
              <a:spLocks noChangeShapeType="1"/>
            </p:cNvSpPr>
            <p:nvPr/>
          </p:nvSpPr>
          <p:spPr bwMode="auto">
            <a:xfrm>
              <a:off x="3176" y="129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3176" y="1295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0" name="Line 122"/>
            <p:cNvSpPr>
              <a:spLocks noChangeShapeType="1"/>
            </p:cNvSpPr>
            <p:nvPr/>
          </p:nvSpPr>
          <p:spPr bwMode="auto">
            <a:xfrm>
              <a:off x="3179" y="1297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3179" y="1297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2" name="Line 124"/>
            <p:cNvSpPr>
              <a:spLocks noChangeShapeType="1"/>
            </p:cNvSpPr>
            <p:nvPr/>
          </p:nvSpPr>
          <p:spPr bwMode="auto">
            <a:xfrm>
              <a:off x="3183" y="1300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3183" y="1300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4" name="Line 126"/>
            <p:cNvSpPr>
              <a:spLocks noChangeShapeType="1"/>
            </p:cNvSpPr>
            <p:nvPr/>
          </p:nvSpPr>
          <p:spPr bwMode="auto">
            <a:xfrm>
              <a:off x="3186" y="1302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>
              <a:off x="3186" y="1302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6" name="Line 128"/>
            <p:cNvSpPr>
              <a:spLocks noChangeShapeType="1"/>
            </p:cNvSpPr>
            <p:nvPr/>
          </p:nvSpPr>
          <p:spPr bwMode="auto">
            <a:xfrm>
              <a:off x="3189" y="130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3189" y="1305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711" y="1353"/>
              <a:ext cx="4976" cy="62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9" name="Line 131"/>
            <p:cNvSpPr>
              <a:spLocks noChangeShapeType="1"/>
            </p:cNvSpPr>
            <p:nvPr/>
          </p:nvSpPr>
          <p:spPr bwMode="auto">
            <a:xfrm>
              <a:off x="3693" y="135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0" name="Rectangle 132"/>
            <p:cNvSpPr>
              <a:spLocks noChangeArrowheads="1"/>
            </p:cNvSpPr>
            <p:nvPr/>
          </p:nvSpPr>
          <p:spPr bwMode="auto">
            <a:xfrm>
              <a:off x="3693" y="1355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1" name="Line 133"/>
            <p:cNvSpPr>
              <a:spLocks noChangeShapeType="1"/>
            </p:cNvSpPr>
            <p:nvPr/>
          </p:nvSpPr>
          <p:spPr bwMode="auto">
            <a:xfrm>
              <a:off x="3696" y="135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>
              <a:off x="3696" y="1358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3" name="Line 135"/>
            <p:cNvSpPr>
              <a:spLocks noChangeShapeType="1"/>
            </p:cNvSpPr>
            <p:nvPr/>
          </p:nvSpPr>
          <p:spPr bwMode="auto">
            <a:xfrm>
              <a:off x="3699" y="136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4" name="Rectangle 136"/>
            <p:cNvSpPr>
              <a:spLocks noChangeArrowheads="1"/>
            </p:cNvSpPr>
            <p:nvPr/>
          </p:nvSpPr>
          <p:spPr bwMode="auto">
            <a:xfrm>
              <a:off x="3699" y="1360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5" name="Line 137"/>
            <p:cNvSpPr>
              <a:spLocks noChangeShapeType="1"/>
            </p:cNvSpPr>
            <p:nvPr/>
          </p:nvSpPr>
          <p:spPr bwMode="auto">
            <a:xfrm>
              <a:off x="3702" y="1362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3702" y="1362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7" name="Line 139"/>
            <p:cNvSpPr>
              <a:spLocks noChangeShapeType="1"/>
            </p:cNvSpPr>
            <p:nvPr/>
          </p:nvSpPr>
          <p:spPr bwMode="auto">
            <a:xfrm>
              <a:off x="3705" y="1365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3705" y="1365"/>
              <a:ext cx="4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711" y="1413"/>
              <a:ext cx="4976" cy="63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0" name="Rectangle 142"/>
            <p:cNvSpPr>
              <a:spLocks noChangeArrowheads="1"/>
            </p:cNvSpPr>
            <p:nvPr/>
          </p:nvSpPr>
          <p:spPr bwMode="auto">
            <a:xfrm>
              <a:off x="249" y="1473"/>
              <a:ext cx="465" cy="63"/>
            </a:xfrm>
            <a:prstGeom prst="rect">
              <a:avLst/>
            </a:prstGeom>
            <a:solidFill>
              <a:srgbClr val="DCE6F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711" y="1473"/>
              <a:ext cx="4976" cy="63"/>
            </a:xfrm>
            <a:prstGeom prst="rect">
              <a:avLst/>
            </a:prstGeom>
            <a:solidFill>
              <a:srgbClr val="DAEEF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2" name="Line 144"/>
            <p:cNvSpPr>
              <a:spLocks noChangeShapeType="1"/>
            </p:cNvSpPr>
            <p:nvPr/>
          </p:nvSpPr>
          <p:spPr bwMode="auto">
            <a:xfrm>
              <a:off x="2143" y="1476"/>
              <a:ext cx="1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3" name="Rectangle 145"/>
            <p:cNvSpPr>
              <a:spLocks noChangeArrowheads="1"/>
            </p:cNvSpPr>
            <p:nvPr/>
          </p:nvSpPr>
          <p:spPr bwMode="auto">
            <a:xfrm>
              <a:off x="2143" y="1476"/>
              <a:ext cx="1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4" name="Line 146"/>
            <p:cNvSpPr>
              <a:spLocks noChangeShapeType="1"/>
            </p:cNvSpPr>
            <p:nvPr/>
          </p:nvSpPr>
          <p:spPr bwMode="auto">
            <a:xfrm>
              <a:off x="2147" y="147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5" name="Rectangle 147"/>
            <p:cNvSpPr>
              <a:spLocks noChangeArrowheads="1"/>
            </p:cNvSpPr>
            <p:nvPr/>
          </p:nvSpPr>
          <p:spPr bwMode="auto">
            <a:xfrm>
              <a:off x="2147" y="147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6" name="Line 148"/>
            <p:cNvSpPr>
              <a:spLocks noChangeShapeType="1"/>
            </p:cNvSpPr>
            <p:nvPr/>
          </p:nvSpPr>
          <p:spPr bwMode="auto">
            <a:xfrm>
              <a:off x="2150" y="148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2150" y="148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8" name="Line 150"/>
            <p:cNvSpPr>
              <a:spLocks noChangeShapeType="1"/>
            </p:cNvSpPr>
            <p:nvPr/>
          </p:nvSpPr>
          <p:spPr bwMode="auto">
            <a:xfrm>
              <a:off x="2153" y="148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9" name="Rectangle 151"/>
            <p:cNvSpPr>
              <a:spLocks noChangeArrowheads="1"/>
            </p:cNvSpPr>
            <p:nvPr/>
          </p:nvSpPr>
          <p:spPr bwMode="auto">
            <a:xfrm>
              <a:off x="2153" y="1483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0" name="Line 152"/>
            <p:cNvSpPr>
              <a:spLocks noChangeShapeType="1"/>
            </p:cNvSpPr>
            <p:nvPr/>
          </p:nvSpPr>
          <p:spPr bwMode="auto">
            <a:xfrm>
              <a:off x="2156" y="1485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1" name="Rectangle 153"/>
            <p:cNvSpPr>
              <a:spLocks noChangeArrowheads="1"/>
            </p:cNvSpPr>
            <p:nvPr/>
          </p:nvSpPr>
          <p:spPr bwMode="auto">
            <a:xfrm>
              <a:off x="2156" y="1485"/>
              <a:ext cx="4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2" name="Line 154"/>
            <p:cNvSpPr>
              <a:spLocks noChangeShapeType="1"/>
            </p:cNvSpPr>
            <p:nvPr/>
          </p:nvSpPr>
          <p:spPr bwMode="auto">
            <a:xfrm>
              <a:off x="3434" y="147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3" name="Rectangle 155"/>
            <p:cNvSpPr>
              <a:spLocks noChangeArrowheads="1"/>
            </p:cNvSpPr>
            <p:nvPr/>
          </p:nvSpPr>
          <p:spPr bwMode="auto">
            <a:xfrm>
              <a:off x="3434" y="147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4" name="Line 156"/>
            <p:cNvSpPr>
              <a:spLocks noChangeShapeType="1"/>
            </p:cNvSpPr>
            <p:nvPr/>
          </p:nvSpPr>
          <p:spPr bwMode="auto">
            <a:xfrm>
              <a:off x="3438" y="1478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5" name="Rectangle 157"/>
            <p:cNvSpPr>
              <a:spLocks noChangeArrowheads="1"/>
            </p:cNvSpPr>
            <p:nvPr/>
          </p:nvSpPr>
          <p:spPr bwMode="auto">
            <a:xfrm>
              <a:off x="3438" y="1478"/>
              <a:ext cx="12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6" name="Line 158"/>
            <p:cNvSpPr>
              <a:spLocks noChangeShapeType="1"/>
            </p:cNvSpPr>
            <p:nvPr/>
          </p:nvSpPr>
          <p:spPr bwMode="auto">
            <a:xfrm>
              <a:off x="3441" y="1481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7" name="Rectangle 159"/>
            <p:cNvSpPr>
              <a:spLocks noChangeArrowheads="1"/>
            </p:cNvSpPr>
            <p:nvPr/>
          </p:nvSpPr>
          <p:spPr bwMode="auto">
            <a:xfrm>
              <a:off x="3441" y="1481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8" name="Line 160"/>
            <p:cNvSpPr>
              <a:spLocks noChangeShapeType="1"/>
            </p:cNvSpPr>
            <p:nvPr/>
          </p:nvSpPr>
          <p:spPr bwMode="auto">
            <a:xfrm>
              <a:off x="3444" y="148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3444" y="1483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0" name="Line 162"/>
            <p:cNvSpPr>
              <a:spLocks noChangeShapeType="1"/>
            </p:cNvSpPr>
            <p:nvPr/>
          </p:nvSpPr>
          <p:spPr bwMode="auto">
            <a:xfrm>
              <a:off x="3447" y="148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1" name="Rectangle 163"/>
            <p:cNvSpPr>
              <a:spLocks noChangeArrowheads="1"/>
            </p:cNvSpPr>
            <p:nvPr/>
          </p:nvSpPr>
          <p:spPr bwMode="auto">
            <a:xfrm>
              <a:off x="3447" y="148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2" name="Rectangle 164"/>
            <p:cNvSpPr>
              <a:spLocks noChangeArrowheads="1"/>
            </p:cNvSpPr>
            <p:nvPr/>
          </p:nvSpPr>
          <p:spPr bwMode="auto">
            <a:xfrm>
              <a:off x="711" y="1534"/>
              <a:ext cx="4976" cy="62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3" name="Line 165"/>
            <p:cNvSpPr>
              <a:spLocks noChangeShapeType="1"/>
            </p:cNvSpPr>
            <p:nvPr/>
          </p:nvSpPr>
          <p:spPr bwMode="auto">
            <a:xfrm>
              <a:off x="3434" y="153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4" name="Rectangle 166"/>
            <p:cNvSpPr>
              <a:spLocks noChangeArrowheads="1"/>
            </p:cNvSpPr>
            <p:nvPr/>
          </p:nvSpPr>
          <p:spPr bwMode="auto">
            <a:xfrm>
              <a:off x="3434" y="153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5" name="Line 167"/>
            <p:cNvSpPr>
              <a:spLocks noChangeShapeType="1"/>
            </p:cNvSpPr>
            <p:nvPr/>
          </p:nvSpPr>
          <p:spPr bwMode="auto">
            <a:xfrm>
              <a:off x="3438" y="1538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6" name="Rectangle 168"/>
            <p:cNvSpPr>
              <a:spLocks noChangeArrowheads="1"/>
            </p:cNvSpPr>
            <p:nvPr/>
          </p:nvSpPr>
          <p:spPr bwMode="auto">
            <a:xfrm>
              <a:off x="3438" y="1538"/>
              <a:ext cx="12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7" name="Line 169"/>
            <p:cNvSpPr>
              <a:spLocks noChangeShapeType="1"/>
            </p:cNvSpPr>
            <p:nvPr/>
          </p:nvSpPr>
          <p:spPr bwMode="auto">
            <a:xfrm>
              <a:off x="3441" y="1541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8" name="Rectangle 170"/>
            <p:cNvSpPr>
              <a:spLocks noChangeArrowheads="1"/>
            </p:cNvSpPr>
            <p:nvPr/>
          </p:nvSpPr>
          <p:spPr bwMode="auto">
            <a:xfrm>
              <a:off x="3441" y="1541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9" name="Line 171"/>
            <p:cNvSpPr>
              <a:spLocks noChangeShapeType="1"/>
            </p:cNvSpPr>
            <p:nvPr/>
          </p:nvSpPr>
          <p:spPr bwMode="auto">
            <a:xfrm>
              <a:off x="3444" y="154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0" name="Rectangle 172"/>
            <p:cNvSpPr>
              <a:spLocks noChangeArrowheads="1"/>
            </p:cNvSpPr>
            <p:nvPr/>
          </p:nvSpPr>
          <p:spPr bwMode="auto">
            <a:xfrm>
              <a:off x="3444" y="1543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1" name="Line 173"/>
            <p:cNvSpPr>
              <a:spLocks noChangeShapeType="1"/>
            </p:cNvSpPr>
            <p:nvPr/>
          </p:nvSpPr>
          <p:spPr bwMode="auto">
            <a:xfrm>
              <a:off x="3447" y="154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2" name="Rectangle 174"/>
            <p:cNvSpPr>
              <a:spLocks noChangeArrowheads="1"/>
            </p:cNvSpPr>
            <p:nvPr/>
          </p:nvSpPr>
          <p:spPr bwMode="auto">
            <a:xfrm>
              <a:off x="3447" y="1546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3" name="Line 175"/>
            <p:cNvSpPr>
              <a:spLocks noChangeShapeType="1"/>
            </p:cNvSpPr>
            <p:nvPr/>
          </p:nvSpPr>
          <p:spPr bwMode="auto">
            <a:xfrm>
              <a:off x="3693" y="153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4" name="Rectangle 176"/>
            <p:cNvSpPr>
              <a:spLocks noChangeArrowheads="1"/>
            </p:cNvSpPr>
            <p:nvPr/>
          </p:nvSpPr>
          <p:spPr bwMode="auto">
            <a:xfrm>
              <a:off x="3693" y="153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5" name="Line 177"/>
            <p:cNvSpPr>
              <a:spLocks noChangeShapeType="1"/>
            </p:cNvSpPr>
            <p:nvPr/>
          </p:nvSpPr>
          <p:spPr bwMode="auto">
            <a:xfrm>
              <a:off x="3696" y="153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6" name="Rectangle 178"/>
            <p:cNvSpPr>
              <a:spLocks noChangeArrowheads="1"/>
            </p:cNvSpPr>
            <p:nvPr/>
          </p:nvSpPr>
          <p:spPr bwMode="auto">
            <a:xfrm>
              <a:off x="3696" y="153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7" name="Line 179"/>
            <p:cNvSpPr>
              <a:spLocks noChangeShapeType="1"/>
            </p:cNvSpPr>
            <p:nvPr/>
          </p:nvSpPr>
          <p:spPr bwMode="auto">
            <a:xfrm>
              <a:off x="3699" y="154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8" name="Rectangle 180"/>
            <p:cNvSpPr>
              <a:spLocks noChangeArrowheads="1"/>
            </p:cNvSpPr>
            <p:nvPr/>
          </p:nvSpPr>
          <p:spPr bwMode="auto">
            <a:xfrm>
              <a:off x="3699" y="154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9" name="Line 181"/>
            <p:cNvSpPr>
              <a:spLocks noChangeShapeType="1"/>
            </p:cNvSpPr>
            <p:nvPr/>
          </p:nvSpPr>
          <p:spPr bwMode="auto">
            <a:xfrm>
              <a:off x="3702" y="154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0" name="Rectangle 182"/>
            <p:cNvSpPr>
              <a:spLocks noChangeArrowheads="1"/>
            </p:cNvSpPr>
            <p:nvPr/>
          </p:nvSpPr>
          <p:spPr bwMode="auto">
            <a:xfrm>
              <a:off x="3702" y="1543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1" name="Line 183"/>
            <p:cNvSpPr>
              <a:spLocks noChangeShapeType="1"/>
            </p:cNvSpPr>
            <p:nvPr/>
          </p:nvSpPr>
          <p:spPr bwMode="auto">
            <a:xfrm>
              <a:off x="3705" y="1546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2" name="Rectangle 184"/>
            <p:cNvSpPr>
              <a:spLocks noChangeArrowheads="1"/>
            </p:cNvSpPr>
            <p:nvPr/>
          </p:nvSpPr>
          <p:spPr bwMode="auto">
            <a:xfrm>
              <a:off x="3705" y="1546"/>
              <a:ext cx="4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3" name="Line 185"/>
            <p:cNvSpPr>
              <a:spLocks noChangeShapeType="1"/>
            </p:cNvSpPr>
            <p:nvPr/>
          </p:nvSpPr>
          <p:spPr bwMode="auto">
            <a:xfrm>
              <a:off x="4209" y="153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4" name="Rectangle 186"/>
            <p:cNvSpPr>
              <a:spLocks noChangeArrowheads="1"/>
            </p:cNvSpPr>
            <p:nvPr/>
          </p:nvSpPr>
          <p:spPr bwMode="auto">
            <a:xfrm>
              <a:off x="4209" y="153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5" name="Line 187"/>
            <p:cNvSpPr>
              <a:spLocks noChangeShapeType="1"/>
            </p:cNvSpPr>
            <p:nvPr/>
          </p:nvSpPr>
          <p:spPr bwMode="auto">
            <a:xfrm>
              <a:off x="4212" y="153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6" name="Rectangle 188"/>
            <p:cNvSpPr>
              <a:spLocks noChangeArrowheads="1"/>
            </p:cNvSpPr>
            <p:nvPr/>
          </p:nvSpPr>
          <p:spPr bwMode="auto">
            <a:xfrm>
              <a:off x="4212" y="153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7" name="Line 189"/>
            <p:cNvSpPr>
              <a:spLocks noChangeShapeType="1"/>
            </p:cNvSpPr>
            <p:nvPr/>
          </p:nvSpPr>
          <p:spPr bwMode="auto">
            <a:xfrm>
              <a:off x="4215" y="154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8" name="Rectangle 190"/>
            <p:cNvSpPr>
              <a:spLocks noChangeArrowheads="1"/>
            </p:cNvSpPr>
            <p:nvPr/>
          </p:nvSpPr>
          <p:spPr bwMode="auto">
            <a:xfrm>
              <a:off x="4215" y="154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9" name="Line 191"/>
            <p:cNvSpPr>
              <a:spLocks noChangeShapeType="1"/>
            </p:cNvSpPr>
            <p:nvPr/>
          </p:nvSpPr>
          <p:spPr bwMode="auto">
            <a:xfrm>
              <a:off x="4219" y="154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0" name="Rectangle 192"/>
            <p:cNvSpPr>
              <a:spLocks noChangeArrowheads="1"/>
            </p:cNvSpPr>
            <p:nvPr/>
          </p:nvSpPr>
          <p:spPr bwMode="auto">
            <a:xfrm>
              <a:off x="4219" y="1543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1" name="Line 193"/>
            <p:cNvSpPr>
              <a:spLocks noChangeShapeType="1"/>
            </p:cNvSpPr>
            <p:nvPr/>
          </p:nvSpPr>
          <p:spPr bwMode="auto">
            <a:xfrm>
              <a:off x="4222" y="154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2" name="Rectangle 194"/>
            <p:cNvSpPr>
              <a:spLocks noChangeArrowheads="1"/>
            </p:cNvSpPr>
            <p:nvPr/>
          </p:nvSpPr>
          <p:spPr bwMode="auto">
            <a:xfrm>
              <a:off x="4222" y="1546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3" name="Rectangle 195"/>
            <p:cNvSpPr>
              <a:spLocks noChangeArrowheads="1"/>
            </p:cNvSpPr>
            <p:nvPr/>
          </p:nvSpPr>
          <p:spPr bwMode="auto">
            <a:xfrm>
              <a:off x="711" y="1594"/>
              <a:ext cx="4976" cy="62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4" name="Line 196"/>
            <p:cNvSpPr>
              <a:spLocks noChangeShapeType="1"/>
            </p:cNvSpPr>
            <p:nvPr/>
          </p:nvSpPr>
          <p:spPr bwMode="auto">
            <a:xfrm>
              <a:off x="3434" y="159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5" name="Rectangle 197"/>
            <p:cNvSpPr>
              <a:spLocks noChangeArrowheads="1"/>
            </p:cNvSpPr>
            <p:nvPr/>
          </p:nvSpPr>
          <p:spPr bwMode="auto">
            <a:xfrm>
              <a:off x="3434" y="1596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6" name="Line 198"/>
            <p:cNvSpPr>
              <a:spLocks noChangeShapeType="1"/>
            </p:cNvSpPr>
            <p:nvPr/>
          </p:nvSpPr>
          <p:spPr bwMode="auto">
            <a:xfrm>
              <a:off x="3438" y="1599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7" name="Rectangle 199"/>
            <p:cNvSpPr>
              <a:spLocks noChangeArrowheads="1"/>
            </p:cNvSpPr>
            <p:nvPr/>
          </p:nvSpPr>
          <p:spPr bwMode="auto">
            <a:xfrm>
              <a:off x="3438" y="1599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8" name="Line 200"/>
            <p:cNvSpPr>
              <a:spLocks noChangeShapeType="1"/>
            </p:cNvSpPr>
            <p:nvPr/>
          </p:nvSpPr>
          <p:spPr bwMode="auto">
            <a:xfrm>
              <a:off x="3441" y="1601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9" name="Rectangle 201"/>
            <p:cNvSpPr>
              <a:spLocks noChangeArrowheads="1"/>
            </p:cNvSpPr>
            <p:nvPr/>
          </p:nvSpPr>
          <p:spPr bwMode="auto">
            <a:xfrm>
              <a:off x="3441" y="1601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0" name="Line 202"/>
            <p:cNvSpPr>
              <a:spLocks noChangeShapeType="1"/>
            </p:cNvSpPr>
            <p:nvPr/>
          </p:nvSpPr>
          <p:spPr bwMode="auto">
            <a:xfrm>
              <a:off x="3444" y="160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1" name="Rectangle 203"/>
            <p:cNvSpPr>
              <a:spLocks noChangeArrowheads="1"/>
            </p:cNvSpPr>
            <p:nvPr/>
          </p:nvSpPr>
          <p:spPr bwMode="auto">
            <a:xfrm>
              <a:off x="3444" y="1603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2" name="Line 204"/>
            <p:cNvSpPr>
              <a:spLocks noChangeShapeType="1"/>
            </p:cNvSpPr>
            <p:nvPr/>
          </p:nvSpPr>
          <p:spPr bwMode="auto">
            <a:xfrm>
              <a:off x="3447" y="160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454" name="Group 406"/>
          <p:cNvGrpSpPr>
            <a:grpSpLocks/>
          </p:cNvGrpSpPr>
          <p:nvPr/>
        </p:nvGrpSpPr>
        <p:grpSpPr bwMode="auto">
          <a:xfrm>
            <a:off x="395288" y="2533650"/>
            <a:ext cx="8632825" cy="1339850"/>
            <a:chOff x="249" y="1596"/>
            <a:chExt cx="5438" cy="844"/>
          </a:xfrm>
        </p:grpSpPr>
        <p:sp>
          <p:nvSpPr>
            <p:cNvPr id="2254" name="Rectangle 206"/>
            <p:cNvSpPr>
              <a:spLocks noChangeArrowheads="1"/>
            </p:cNvSpPr>
            <p:nvPr/>
          </p:nvSpPr>
          <p:spPr bwMode="auto">
            <a:xfrm>
              <a:off x="3447" y="1606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" name="Line 207"/>
            <p:cNvSpPr>
              <a:spLocks noChangeShapeType="1"/>
            </p:cNvSpPr>
            <p:nvPr/>
          </p:nvSpPr>
          <p:spPr bwMode="auto">
            <a:xfrm>
              <a:off x="3693" y="159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" name="Rectangle 208"/>
            <p:cNvSpPr>
              <a:spLocks noChangeArrowheads="1"/>
            </p:cNvSpPr>
            <p:nvPr/>
          </p:nvSpPr>
          <p:spPr bwMode="auto">
            <a:xfrm>
              <a:off x="3693" y="1596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" name="Line 209"/>
            <p:cNvSpPr>
              <a:spLocks noChangeShapeType="1"/>
            </p:cNvSpPr>
            <p:nvPr/>
          </p:nvSpPr>
          <p:spPr bwMode="auto">
            <a:xfrm>
              <a:off x="3696" y="159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" name="Rectangle 210"/>
            <p:cNvSpPr>
              <a:spLocks noChangeArrowheads="1"/>
            </p:cNvSpPr>
            <p:nvPr/>
          </p:nvSpPr>
          <p:spPr bwMode="auto">
            <a:xfrm>
              <a:off x="3696" y="1599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9" name="Line 211"/>
            <p:cNvSpPr>
              <a:spLocks noChangeShapeType="1"/>
            </p:cNvSpPr>
            <p:nvPr/>
          </p:nvSpPr>
          <p:spPr bwMode="auto">
            <a:xfrm>
              <a:off x="3699" y="160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0" name="Rectangle 212"/>
            <p:cNvSpPr>
              <a:spLocks noChangeArrowheads="1"/>
            </p:cNvSpPr>
            <p:nvPr/>
          </p:nvSpPr>
          <p:spPr bwMode="auto">
            <a:xfrm>
              <a:off x="3699" y="160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1" name="Line 213"/>
            <p:cNvSpPr>
              <a:spLocks noChangeShapeType="1"/>
            </p:cNvSpPr>
            <p:nvPr/>
          </p:nvSpPr>
          <p:spPr bwMode="auto">
            <a:xfrm>
              <a:off x="3702" y="160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2" name="Rectangle 214"/>
            <p:cNvSpPr>
              <a:spLocks noChangeArrowheads="1"/>
            </p:cNvSpPr>
            <p:nvPr/>
          </p:nvSpPr>
          <p:spPr bwMode="auto">
            <a:xfrm>
              <a:off x="3702" y="1603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3" name="Line 215"/>
            <p:cNvSpPr>
              <a:spLocks noChangeShapeType="1"/>
            </p:cNvSpPr>
            <p:nvPr/>
          </p:nvSpPr>
          <p:spPr bwMode="auto">
            <a:xfrm>
              <a:off x="3705" y="1606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4" name="Rectangle 216"/>
            <p:cNvSpPr>
              <a:spLocks noChangeArrowheads="1"/>
            </p:cNvSpPr>
            <p:nvPr/>
          </p:nvSpPr>
          <p:spPr bwMode="auto">
            <a:xfrm>
              <a:off x="3705" y="1606"/>
              <a:ext cx="4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5" name="Rectangle 217"/>
            <p:cNvSpPr>
              <a:spLocks noChangeArrowheads="1"/>
            </p:cNvSpPr>
            <p:nvPr/>
          </p:nvSpPr>
          <p:spPr bwMode="auto">
            <a:xfrm>
              <a:off x="711" y="1654"/>
              <a:ext cx="4976" cy="6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6" name="Line 218"/>
            <p:cNvSpPr>
              <a:spLocks noChangeShapeType="1"/>
            </p:cNvSpPr>
            <p:nvPr/>
          </p:nvSpPr>
          <p:spPr bwMode="auto">
            <a:xfrm>
              <a:off x="3434" y="165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7" name="Rectangle 219"/>
            <p:cNvSpPr>
              <a:spLocks noChangeArrowheads="1"/>
            </p:cNvSpPr>
            <p:nvPr/>
          </p:nvSpPr>
          <p:spPr bwMode="auto">
            <a:xfrm>
              <a:off x="3434" y="1656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8" name="Line 220"/>
            <p:cNvSpPr>
              <a:spLocks noChangeShapeType="1"/>
            </p:cNvSpPr>
            <p:nvPr/>
          </p:nvSpPr>
          <p:spPr bwMode="auto">
            <a:xfrm>
              <a:off x="3438" y="1659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9" name="Rectangle 221"/>
            <p:cNvSpPr>
              <a:spLocks noChangeArrowheads="1"/>
            </p:cNvSpPr>
            <p:nvPr/>
          </p:nvSpPr>
          <p:spPr bwMode="auto">
            <a:xfrm>
              <a:off x="3438" y="1659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0" name="Line 222"/>
            <p:cNvSpPr>
              <a:spLocks noChangeShapeType="1"/>
            </p:cNvSpPr>
            <p:nvPr/>
          </p:nvSpPr>
          <p:spPr bwMode="auto">
            <a:xfrm>
              <a:off x="3441" y="1661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1" name="Rectangle 223"/>
            <p:cNvSpPr>
              <a:spLocks noChangeArrowheads="1"/>
            </p:cNvSpPr>
            <p:nvPr/>
          </p:nvSpPr>
          <p:spPr bwMode="auto">
            <a:xfrm>
              <a:off x="3441" y="1661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2" name="Line 224"/>
            <p:cNvSpPr>
              <a:spLocks noChangeShapeType="1"/>
            </p:cNvSpPr>
            <p:nvPr/>
          </p:nvSpPr>
          <p:spPr bwMode="auto">
            <a:xfrm>
              <a:off x="3444" y="1664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3" name="Rectangle 225"/>
            <p:cNvSpPr>
              <a:spLocks noChangeArrowheads="1"/>
            </p:cNvSpPr>
            <p:nvPr/>
          </p:nvSpPr>
          <p:spPr bwMode="auto">
            <a:xfrm>
              <a:off x="3444" y="1664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4" name="Line 226"/>
            <p:cNvSpPr>
              <a:spLocks noChangeShapeType="1"/>
            </p:cNvSpPr>
            <p:nvPr/>
          </p:nvSpPr>
          <p:spPr bwMode="auto">
            <a:xfrm>
              <a:off x="3447" y="166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5" name="Rectangle 227"/>
            <p:cNvSpPr>
              <a:spLocks noChangeArrowheads="1"/>
            </p:cNvSpPr>
            <p:nvPr/>
          </p:nvSpPr>
          <p:spPr bwMode="auto">
            <a:xfrm>
              <a:off x="3447" y="1666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6" name="Line 228"/>
            <p:cNvSpPr>
              <a:spLocks noChangeShapeType="1"/>
            </p:cNvSpPr>
            <p:nvPr/>
          </p:nvSpPr>
          <p:spPr bwMode="auto">
            <a:xfrm>
              <a:off x="3693" y="165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7" name="Rectangle 229"/>
            <p:cNvSpPr>
              <a:spLocks noChangeArrowheads="1"/>
            </p:cNvSpPr>
            <p:nvPr/>
          </p:nvSpPr>
          <p:spPr bwMode="auto">
            <a:xfrm>
              <a:off x="3693" y="1656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8" name="Line 230"/>
            <p:cNvSpPr>
              <a:spLocks noChangeShapeType="1"/>
            </p:cNvSpPr>
            <p:nvPr/>
          </p:nvSpPr>
          <p:spPr bwMode="auto">
            <a:xfrm>
              <a:off x="3696" y="165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9" name="Rectangle 231"/>
            <p:cNvSpPr>
              <a:spLocks noChangeArrowheads="1"/>
            </p:cNvSpPr>
            <p:nvPr/>
          </p:nvSpPr>
          <p:spPr bwMode="auto">
            <a:xfrm>
              <a:off x="3696" y="1659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0" name="Line 232"/>
            <p:cNvSpPr>
              <a:spLocks noChangeShapeType="1"/>
            </p:cNvSpPr>
            <p:nvPr/>
          </p:nvSpPr>
          <p:spPr bwMode="auto">
            <a:xfrm>
              <a:off x="3699" y="166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1" name="Rectangle 233"/>
            <p:cNvSpPr>
              <a:spLocks noChangeArrowheads="1"/>
            </p:cNvSpPr>
            <p:nvPr/>
          </p:nvSpPr>
          <p:spPr bwMode="auto">
            <a:xfrm>
              <a:off x="3699" y="1661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2" name="Line 234"/>
            <p:cNvSpPr>
              <a:spLocks noChangeShapeType="1"/>
            </p:cNvSpPr>
            <p:nvPr/>
          </p:nvSpPr>
          <p:spPr bwMode="auto">
            <a:xfrm>
              <a:off x="3702" y="1664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3" name="Rectangle 235"/>
            <p:cNvSpPr>
              <a:spLocks noChangeArrowheads="1"/>
            </p:cNvSpPr>
            <p:nvPr/>
          </p:nvSpPr>
          <p:spPr bwMode="auto">
            <a:xfrm>
              <a:off x="3702" y="1664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4" name="Line 236"/>
            <p:cNvSpPr>
              <a:spLocks noChangeShapeType="1"/>
            </p:cNvSpPr>
            <p:nvPr/>
          </p:nvSpPr>
          <p:spPr bwMode="auto">
            <a:xfrm>
              <a:off x="3705" y="1666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5" name="Rectangle 237"/>
            <p:cNvSpPr>
              <a:spLocks noChangeArrowheads="1"/>
            </p:cNvSpPr>
            <p:nvPr/>
          </p:nvSpPr>
          <p:spPr bwMode="auto">
            <a:xfrm>
              <a:off x="3705" y="1666"/>
              <a:ext cx="4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6" name="Line 238"/>
            <p:cNvSpPr>
              <a:spLocks noChangeShapeType="1"/>
            </p:cNvSpPr>
            <p:nvPr/>
          </p:nvSpPr>
          <p:spPr bwMode="auto">
            <a:xfrm>
              <a:off x="4209" y="165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7" name="Rectangle 239"/>
            <p:cNvSpPr>
              <a:spLocks noChangeArrowheads="1"/>
            </p:cNvSpPr>
            <p:nvPr/>
          </p:nvSpPr>
          <p:spPr bwMode="auto">
            <a:xfrm>
              <a:off x="4209" y="1656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8" name="Line 240"/>
            <p:cNvSpPr>
              <a:spLocks noChangeShapeType="1"/>
            </p:cNvSpPr>
            <p:nvPr/>
          </p:nvSpPr>
          <p:spPr bwMode="auto">
            <a:xfrm>
              <a:off x="4212" y="165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9" name="Rectangle 241"/>
            <p:cNvSpPr>
              <a:spLocks noChangeArrowheads="1"/>
            </p:cNvSpPr>
            <p:nvPr/>
          </p:nvSpPr>
          <p:spPr bwMode="auto">
            <a:xfrm>
              <a:off x="4212" y="1659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0" name="Line 242"/>
            <p:cNvSpPr>
              <a:spLocks noChangeShapeType="1"/>
            </p:cNvSpPr>
            <p:nvPr/>
          </p:nvSpPr>
          <p:spPr bwMode="auto">
            <a:xfrm>
              <a:off x="4215" y="166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1" name="Rectangle 243"/>
            <p:cNvSpPr>
              <a:spLocks noChangeArrowheads="1"/>
            </p:cNvSpPr>
            <p:nvPr/>
          </p:nvSpPr>
          <p:spPr bwMode="auto">
            <a:xfrm>
              <a:off x="4215" y="1661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2" name="Line 244"/>
            <p:cNvSpPr>
              <a:spLocks noChangeShapeType="1"/>
            </p:cNvSpPr>
            <p:nvPr/>
          </p:nvSpPr>
          <p:spPr bwMode="auto">
            <a:xfrm>
              <a:off x="4219" y="1664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3" name="Rectangle 245"/>
            <p:cNvSpPr>
              <a:spLocks noChangeArrowheads="1"/>
            </p:cNvSpPr>
            <p:nvPr/>
          </p:nvSpPr>
          <p:spPr bwMode="auto">
            <a:xfrm>
              <a:off x="4219" y="1664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4" name="Line 246"/>
            <p:cNvSpPr>
              <a:spLocks noChangeShapeType="1"/>
            </p:cNvSpPr>
            <p:nvPr/>
          </p:nvSpPr>
          <p:spPr bwMode="auto">
            <a:xfrm>
              <a:off x="4222" y="166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5" name="Rectangle 247"/>
            <p:cNvSpPr>
              <a:spLocks noChangeArrowheads="1"/>
            </p:cNvSpPr>
            <p:nvPr/>
          </p:nvSpPr>
          <p:spPr bwMode="auto">
            <a:xfrm>
              <a:off x="4222" y="1666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6" name="Rectangle 248"/>
            <p:cNvSpPr>
              <a:spLocks noChangeArrowheads="1"/>
            </p:cNvSpPr>
            <p:nvPr/>
          </p:nvSpPr>
          <p:spPr bwMode="auto">
            <a:xfrm>
              <a:off x="711" y="1714"/>
              <a:ext cx="4976" cy="63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7" name="Line 249"/>
            <p:cNvSpPr>
              <a:spLocks noChangeShapeType="1"/>
            </p:cNvSpPr>
            <p:nvPr/>
          </p:nvSpPr>
          <p:spPr bwMode="auto">
            <a:xfrm>
              <a:off x="3434" y="1717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8" name="Rectangle 250"/>
            <p:cNvSpPr>
              <a:spLocks noChangeArrowheads="1"/>
            </p:cNvSpPr>
            <p:nvPr/>
          </p:nvSpPr>
          <p:spPr bwMode="auto">
            <a:xfrm>
              <a:off x="3434" y="1717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9" name="Line 251"/>
            <p:cNvSpPr>
              <a:spLocks noChangeShapeType="1"/>
            </p:cNvSpPr>
            <p:nvPr/>
          </p:nvSpPr>
          <p:spPr bwMode="auto">
            <a:xfrm>
              <a:off x="3438" y="1719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0" name="Rectangle 252"/>
            <p:cNvSpPr>
              <a:spLocks noChangeArrowheads="1"/>
            </p:cNvSpPr>
            <p:nvPr/>
          </p:nvSpPr>
          <p:spPr bwMode="auto">
            <a:xfrm>
              <a:off x="3438" y="1719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1" name="Line 253"/>
            <p:cNvSpPr>
              <a:spLocks noChangeShapeType="1"/>
            </p:cNvSpPr>
            <p:nvPr/>
          </p:nvSpPr>
          <p:spPr bwMode="auto">
            <a:xfrm>
              <a:off x="3441" y="1721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2" name="Rectangle 254"/>
            <p:cNvSpPr>
              <a:spLocks noChangeArrowheads="1"/>
            </p:cNvSpPr>
            <p:nvPr/>
          </p:nvSpPr>
          <p:spPr bwMode="auto">
            <a:xfrm>
              <a:off x="3441" y="1721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3" name="Line 255"/>
            <p:cNvSpPr>
              <a:spLocks noChangeShapeType="1"/>
            </p:cNvSpPr>
            <p:nvPr/>
          </p:nvSpPr>
          <p:spPr bwMode="auto">
            <a:xfrm>
              <a:off x="3444" y="1724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4" name="Rectangle 256"/>
            <p:cNvSpPr>
              <a:spLocks noChangeArrowheads="1"/>
            </p:cNvSpPr>
            <p:nvPr/>
          </p:nvSpPr>
          <p:spPr bwMode="auto">
            <a:xfrm>
              <a:off x="3444" y="1724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5" name="Line 257"/>
            <p:cNvSpPr>
              <a:spLocks noChangeShapeType="1"/>
            </p:cNvSpPr>
            <p:nvPr/>
          </p:nvSpPr>
          <p:spPr bwMode="auto">
            <a:xfrm>
              <a:off x="3447" y="172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6" name="Rectangle 258"/>
            <p:cNvSpPr>
              <a:spLocks noChangeArrowheads="1"/>
            </p:cNvSpPr>
            <p:nvPr/>
          </p:nvSpPr>
          <p:spPr bwMode="auto">
            <a:xfrm>
              <a:off x="3447" y="1726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7" name="Line 259"/>
            <p:cNvSpPr>
              <a:spLocks noChangeShapeType="1"/>
            </p:cNvSpPr>
            <p:nvPr/>
          </p:nvSpPr>
          <p:spPr bwMode="auto">
            <a:xfrm>
              <a:off x="3693" y="1717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8" name="Rectangle 260"/>
            <p:cNvSpPr>
              <a:spLocks noChangeArrowheads="1"/>
            </p:cNvSpPr>
            <p:nvPr/>
          </p:nvSpPr>
          <p:spPr bwMode="auto">
            <a:xfrm>
              <a:off x="3693" y="1717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9" name="Line 261"/>
            <p:cNvSpPr>
              <a:spLocks noChangeShapeType="1"/>
            </p:cNvSpPr>
            <p:nvPr/>
          </p:nvSpPr>
          <p:spPr bwMode="auto">
            <a:xfrm>
              <a:off x="3696" y="171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0" name="Rectangle 262"/>
            <p:cNvSpPr>
              <a:spLocks noChangeArrowheads="1"/>
            </p:cNvSpPr>
            <p:nvPr/>
          </p:nvSpPr>
          <p:spPr bwMode="auto">
            <a:xfrm>
              <a:off x="3696" y="1719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1" name="Line 263"/>
            <p:cNvSpPr>
              <a:spLocks noChangeShapeType="1"/>
            </p:cNvSpPr>
            <p:nvPr/>
          </p:nvSpPr>
          <p:spPr bwMode="auto">
            <a:xfrm>
              <a:off x="3699" y="172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2" name="Rectangle 264"/>
            <p:cNvSpPr>
              <a:spLocks noChangeArrowheads="1"/>
            </p:cNvSpPr>
            <p:nvPr/>
          </p:nvSpPr>
          <p:spPr bwMode="auto">
            <a:xfrm>
              <a:off x="3699" y="1721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3" name="Line 265"/>
            <p:cNvSpPr>
              <a:spLocks noChangeShapeType="1"/>
            </p:cNvSpPr>
            <p:nvPr/>
          </p:nvSpPr>
          <p:spPr bwMode="auto">
            <a:xfrm>
              <a:off x="3702" y="1724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4" name="Rectangle 266"/>
            <p:cNvSpPr>
              <a:spLocks noChangeArrowheads="1"/>
            </p:cNvSpPr>
            <p:nvPr/>
          </p:nvSpPr>
          <p:spPr bwMode="auto">
            <a:xfrm>
              <a:off x="3702" y="1724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5" name="Line 267"/>
            <p:cNvSpPr>
              <a:spLocks noChangeShapeType="1"/>
            </p:cNvSpPr>
            <p:nvPr/>
          </p:nvSpPr>
          <p:spPr bwMode="auto">
            <a:xfrm>
              <a:off x="3705" y="1726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6" name="Rectangle 268"/>
            <p:cNvSpPr>
              <a:spLocks noChangeArrowheads="1"/>
            </p:cNvSpPr>
            <p:nvPr/>
          </p:nvSpPr>
          <p:spPr bwMode="auto">
            <a:xfrm>
              <a:off x="3705" y="1726"/>
              <a:ext cx="4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7" name="Line 269"/>
            <p:cNvSpPr>
              <a:spLocks noChangeShapeType="1"/>
            </p:cNvSpPr>
            <p:nvPr/>
          </p:nvSpPr>
          <p:spPr bwMode="auto">
            <a:xfrm>
              <a:off x="3951" y="1717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8" name="Rectangle 270"/>
            <p:cNvSpPr>
              <a:spLocks noChangeArrowheads="1"/>
            </p:cNvSpPr>
            <p:nvPr/>
          </p:nvSpPr>
          <p:spPr bwMode="auto">
            <a:xfrm>
              <a:off x="3951" y="1717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9" name="Line 271"/>
            <p:cNvSpPr>
              <a:spLocks noChangeShapeType="1"/>
            </p:cNvSpPr>
            <p:nvPr/>
          </p:nvSpPr>
          <p:spPr bwMode="auto">
            <a:xfrm>
              <a:off x="3954" y="171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0" name="Rectangle 272"/>
            <p:cNvSpPr>
              <a:spLocks noChangeArrowheads="1"/>
            </p:cNvSpPr>
            <p:nvPr/>
          </p:nvSpPr>
          <p:spPr bwMode="auto">
            <a:xfrm>
              <a:off x="3954" y="1719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1" name="Line 273"/>
            <p:cNvSpPr>
              <a:spLocks noChangeShapeType="1"/>
            </p:cNvSpPr>
            <p:nvPr/>
          </p:nvSpPr>
          <p:spPr bwMode="auto">
            <a:xfrm>
              <a:off x="3957" y="172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2" name="Rectangle 274"/>
            <p:cNvSpPr>
              <a:spLocks noChangeArrowheads="1"/>
            </p:cNvSpPr>
            <p:nvPr/>
          </p:nvSpPr>
          <p:spPr bwMode="auto">
            <a:xfrm>
              <a:off x="3957" y="1721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3" name="Line 275"/>
            <p:cNvSpPr>
              <a:spLocks noChangeShapeType="1"/>
            </p:cNvSpPr>
            <p:nvPr/>
          </p:nvSpPr>
          <p:spPr bwMode="auto">
            <a:xfrm>
              <a:off x="3960" y="1724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4" name="Rectangle 276"/>
            <p:cNvSpPr>
              <a:spLocks noChangeArrowheads="1"/>
            </p:cNvSpPr>
            <p:nvPr/>
          </p:nvSpPr>
          <p:spPr bwMode="auto">
            <a:xfrm>
              <a:off x="3960" y="1724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5" name="Line 277"/>
            <p:cNvSpPr>
              <a:spLocks noChangeShapeType="1"/>
            </p:cNvSpPr>
            <p:nvPr/>
          </p:nvSpPr>
          <p:spPr bwMode="auto">
            <a:xfrm>
              <a:off x="3964" y="172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6" name="Rectangle 278"/>
            <p:cNvSpPr>
              <a:spLocks noChangeArrowheads="1"/>
            </p:cNvSpPr>
            <p:nvPr/>
          </p:nvSpPr>
          <p:spPr bwMode="auto">
            <a:xfrm>
              <a:off x="3964" y="1726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7" name="Line 279"/>
            <p:cNvSpPr>
              <a:spLocks noChangeShapeType="1"/>
            </p:cNvSpPr>
            <p:nvPr/>
          </p:nvSpPr>
          <p:spPr bwMode="auto">
            <a:xfrm>
              <a:off x="4209" y="1717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8" name="Rectangle 280"/>
            <p:cNvSpPr>
              <a:spLocks noChangeArrowheads="1"/>
            </p:cNvSpPr>
            <p:nvPr/>
          </p:nvSpPr>
          <p:spPr bwMode="auto">
            <a:xfrm>
              <a:off x="4209" y="1717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9" name="Line 281"/>
            <p:cNvSpPr>
              <a:spLocks noChangeShapeType="1"/>
            </p:cNvSpPr>
            <p:nvPr/>
          </p:nvSpPr>
          <p:spPr bwMode="auto">
            <a:xfrm>
              <a:off x="4212" y="171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0" name="Rectangle 282"/>
            <p:cNvSpPr>
              <a:spLocks noChangeArrowheads="1"/>
            </p:cNvSpPr>
            <p:nvPr/>
          </p:nvSpPr>
          <p:spPr bwMode="auto">
            <a:xfrm>
              <a:off x="4212" y="1719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1" name="Line 283"/>
            <p:cNvSpPr>
              <a:spLocks noChangeShapeType="1"/>
            </p:cNvSpPr>
            <p:nvPr/>
          </p:nvSpPr>
          <p:spPr bwMode="auto">
            <a:xfrm>
              <a:off x="4215" y="172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2" name="Rectangle 284"/>
            <p:cNvSpPr>
              <a:spLocks noChangeArrowheads="1"/>
            </p:cNvSpPr>
            <p:nvPr/>
          </p:nvSpPr>
          <p:spPr bwMode="auto">
            <a:xfrm>
              <a:off x="4215" y="1721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3" name="Line 285"/>
            <p:cNvSpPr>
              <a:spLocks noChangeShapeType="1"/>
            </p:cNvSpPr>
            <p:nvPr/>
          </p:nvSpPr>
          <p:spPr bwMode="auto">
            <a:xfrm>
              <a:off x="4219" y="1724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4" name="Rectangle 286"/>
            <p:cNvSpPr>
              <a:spLocks noChangeArrowheads="1"/>
            </p:cNvSpPr>
            <p:nvPr/>
          </p:nvSpPr>
          <p:spPr bwMode="auto">
            <a:xfrm>
              <a:off x="4219" y="1724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5" name="Line 287"/>
            <p:cNvSpPr>
              <a:spLocks noChangeShapeType="1"/>
            </p:cNvSpPr>
            <p:nvPr/>
          </p:nvSpPr>
          <p:spPr bwMode="auto">
            <a:xfrm>
              <a:off x="4222" y="172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6" name="Rectangle 288"/>
            <p:cNvSpPr>
              <a:spLocks noChangeArrowheads="1"/>
            </p:cNvSpPr>
            <p:nvPr/>
          </p:nvSpPr>
          <p:spPr bwMode="auto">
            <a:xfrm>
              <a:off x="4222" y="1726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7" name="Rectangle 289"/>
            <p:cNvSpPr>
              <a:spLocks noChangeArrowheads="1"/>
            </p:cNvSpPr>
            <p:nvPr/>
          </p:nvSpPr>
          <p:spPr bwMode="auto">
            <a:xfrm>
              <a:off x="711" y="1774"/>
              <a:ext cx="4976" cy="6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8" name="Rectangle 290"/>
            <p:cNvSpPr>
              <a:spLocks noChangeArrowheads="1"/>
            </p:cNvSpPr>
            <p:nvPr/>
          </p:nvSpPr>
          <p:spPr bwMode="auto">
            <a:xfrm>
              <a:off x="711" y="1835"/>
              <a:ext cx="4976" cy="243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9" name="Rectangle 291"/>
            <p:cNvSpPr>
              <a:spLocks noChangeArrowheads="1"/>
            </p:cNvSpPr>
            <p:nvPr/>
          </p:nvSpPr>
          <p:spPr bwMode="auto">
            <a:xfrm>
              <a:off x="249" y="2076"/>
              <a:ext cx="465" cy="62"/>
            </a:xfrm>
            <a:prstGeom prst="rect">
              <a:avLst/>
            </a:prstGeom>
            <a:solidFill>
              <a:srgbClr val="DCE6F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0" name="Rectangle 292"/>
            <p:cNvSpPr>
              <a:spLocks noChangeArrowheads="1"/>
            </p:cNvSpPr>
            <p:nvPr/>
          </p:nvSpPr>
          <p:spPr bwMode="auto">
            <a:xfrm>
              <a:off x="711" y="2076"/>
              <a:ext cx="4976" cy="62"/>
            </a:xfrm>
            <a:prstGeom prst="rect">
              <a:avLst/>
            </a:prstGeom>
            <a:solidFill>
              <a:srgbClr val="DAEEF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1" name="Line 293"/>
            <p:cNvSpPr>
              <a:spLocks noChangeShapeType="1"/>
            </p:cNvSpPr>
            <p:nvPr/>
          </p:nvSpPr>
          <p:spPr bwMode="auto">
            <a:xfrm>
              <a:off x="3434" y="2078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2" name="Rectangle 294"/>
            <p:cNvSpPr>
              <a:spLocks noChangeArrowheads="1"/>
            </p:cNvSpPr>
            <p:nvPr/>
          </p:nvSpPr>
          <p:spPr bwMode="auto">
            <a:xfrm>
              <a:off x="3434" y="2078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3" name="Line 295"/>
            <p:cNvSpPr>
              <a:spLocks noChangeShapeType="1"/>
            </p:cNvSpPr>
            <p:nvPr/>
          </p:nvSpPr>
          <p:spPr bwMode="auto">
            <a:xfrm>
              <a:off x="3438" y="2081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4" name="Rectangle 296"/>
            <p:cNvSpPr>
              <a:spLocks noChangeArrowheads="1"/>
            </p:cNvSpPr>
            <p:nvPr/>
          </p:nvSpPr>
          <p:spPr bwMode="auto">
            <a:xfrm>
              <a:off x="3438" y="2081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5" name="Line 297"/>
            <p:cNvSpPr>
              <a:spLocks noChangeShapeType="1"/>
            </p:cNvSpPr>
            <p:nvPr/>
          </p:nvSpPr>
          <p:spPr bwMode="auto">
            <a:xfrm>
              <a:off x="3441" y="2083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6" name="Rectangle 298"/>
            <p:cNvSpPr>
              <a:spLocks noChangeArrowheads="1"/>
            </p:cNvSpPr>
            <p:nvPr/>
          </p:nvSpPr>
          <p:spPr bwMode="auto">
            <a:xfrm>
              <a:off x="3441" y="2083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7" name="Line 299"/>
            <p:cNvSpPr>
              <a:spLocks noChangeShapeType="1"/>
            </p:cNvSpPr>
            <p:nvPr/>
          </p:nvSpPr>
          <p:spPr bwMode="auto">
            <a:xfrm>
              <a:off x="3444" y="2085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8" name="Rectangle 300"/>
            <p:cNvSpPr>
              <a:spLocks noChangeArrowheads="1"/>
            </p:cNvSpPr>
            <p:nvPr/>
          </p:nvSpPr>
          <p:spPr bwMode="auto">
            <a:xfrm>
              <a:off x="3444" y="2085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9" name="Line 301"/>
            <p:cNvSpPr>
              <a:spLocks noChangeShapeType="1"/>
            </p:cNvSpPr>
            <p:nvPr/>
          </p:nvSpPr>
          <p:spPr bwMode="auto">
            <a:xfrm>
              <a:off x="3447" y="2088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0" name="Rectangle 302"/>
            <p:cNvSpPr>
              <a:spLocks noChangeArrowheads="1"/>
            </p:cNvSpPr>
            <p:nvPr/>
          </p:nvSpPr>
          <p:spPr bwMode="auto">
            <a:xfrm>
              <a:off x="3447" y="2088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1" name="Rectangle 303"/>
            <p:cNvSpPr>
              <a:spLocks noChangeArrowheads="1"/>
            </p:cNvSpPr>
            <p:nvPr/>
          </p:nvSpPr>
          <p:spPr bwMode="auto">
            <a:xfrm>
              <a:off x="711" y="2136"/>
              <a:ext cx="4976" cy="6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2" name="Line 304"/>
            <p:cNvSpPr>
              <a:spLocks noChangeShapeType="1"/>
            </p:cNvSpPr>
            <p:nvPr/>
          </p:nvSpPr>
          <p:spPr bwMode="auto">
            <a:xfrm>
              <a:off x="3693" y="2138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3" name="Rectangle 305"/>
            <p:cNvSpPr>
              <a:spLocks noChangeArrowheads="1"/>
            </p:cNvSpPr>
            <p:nvPr/>
          </p:nvSpPr>
          <p:spPr bwMode="auto">
            <a:xfrm>
              <a:off x="3693" y="2138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4" name="Line 306"/>
            <p:cNvSpPr>
              <a:spLocks noChangeShapeType="1"/>
            </p:cNvSpPr>
            <p:nvPr/>
          </p:nvSpPr>
          <p:spPr bwMode="auto">
            <a:xfrm>
              <a:off x="3696" y="2141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" name="Rectangle 307"/>
            <p:cNvSpPr>
              <a:spLocks noChangeArrowheads="1"/>
            </p:cNvSpPr>
            <p:nvPr/>
          </p:nvSpPr>
          <p:spPr bwMode="auto">
            <a:xfrm>
              <a:off x="3696" y="2141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" name="Line 308"/>
            <p:cNvSpPr>
              <a:spLocks noChangeShapeType="1"/>
            </p:cNvSpPr>
            <p:nvPr/>
          </p:nvSpPr>
          <p:spPr bwMode="auto">
            <a:xfrm>
              <a:off x="3699" y="2143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" name="Rectangle 309"/>
            <p:cNvSpPr>
              <a:spLocks noChangeArrowheads="1"/>
            </p:cNvSpPr>
            <p:nvPr/>
          </p:nvSpPr>
          <p:spPr bwMode="auto">
            <a:xfrm>
              <a:off x="3699" y="2143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" name="Line 310"/>
            <p:cNvSpPr>
              <a:spLocks noChangeShapeType="1"/>
            </p:cNvSpPr>
            <p:nvPr/>
          </p:nvSpPr>
          <p:spPr bwMode="auto">
            <a:xfrm>
              <a:off x="3702" y="2146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" name="Rectangle 311"/>
            <p:cNvSpPr>
              <a:spLocks noChangeArrowheads="1"/>
            </p:cNvSpPr>
            <p:nvPr/>
          </p:nvSpPr>
          <p:spPr bwMode="auto">
            <a:xfrm>
              <a:off x="3702" y="2146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" name="Line 312"/>
            <p:cNvSpPr>
              <a:spLocks noChangeShapeType="1"/>
            </p:cNvSpPr>
            <p:nvPr/>
          </p:nvSpPr>
          <p:spPr bwMode="auto">
            <a:xfrm>
              <a:off x="3705" y="2148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" name="Rectangle 313"/>
            <p:cNvSpPr>
              <a:spLocks noChangeArrowheads="1"/>
            </p:cNvSpPr>
            <p:nvPr/>
          </p:nvSpPr>
          <p:spPr bwMode="auto">
            <a:xfrm>
              <a:off x="3705" y="2148"/>
              <a:ext cx="4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2" name="Line 314"/>
            <p:cNvSpPr>
              <a:spLocks noChangeShapeType="1"/>
            </p:cNvSpPr>
            <p:nvPr/>
          </p:nvSpPr>
          <p:spPr bwMode="auto">
            <a:xfrm>
              <a:off x="3951" y="2138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3" name="Rectangle 315"/>
            <p:cNvSpPr>
              <a:spLocks noChangeArrowheads="1"/>
            </p:cNvSpPr>
            <p:nvPr/>
          </p:nvSpPr>
          <p:spPr bwMode="auto">
            <a:xfrm>
              <a:off x="3951" y="2138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4" name="Line 316"/>
            <p:cNvSpPr>
              <a:spLocks noChangeShapeType="1"/>
            </p:cNvSpPr>
            <p:nvPr/>
          </p:nvSpPr>
          <p:spPr bwMode="auto">
            <a:xfrm>
              <a:off x="3954" y="2141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5" name="Rectangle 317"/>
            <p:cNvSpPr>
              <a:spLocks noChangeArrowheads="1"/>
            </p:cNvSpPr>
            <p:nvPr/>
          </p:nvSpPr>
          <p:spPr bwMode="auto">
            <a:xfrm>
              <a:off x="3954" y="2141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6" name="Line 318"/>
            <p:cNvSpPr>
              <a:spLocks noChangeShapeType="1"/>
            </p:cNvSpPr>
            <p:nvPr/>
          </p:nvSpPr>
          <p:spPr bwMode="auto">
            <a:xfrm>
              <a:off x="3957" y="2143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7" name="Rectangle 319"/>
            <p:cNvSpPr>
              <a:spLocks noChangeArrowheads="1"/>
            </p:cNvSpPr>
            <p:nvPr/>
          </p:nvSpPr>
          <p:spPr bwMode="auto">
            <a:xfrm>
              <a:off x="3957" y="2143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8" name="Line 320"/>
            <p:cNvSpPr>
              <a:spLocks noChangeShapeType="1"/>
            </p:cNvSpPr>
            <p:nvPr/>
          </p:nvSpPr>
          <p:spPr bwMode="auto">
            <a:xfrm>
              <a:off x="3960" y="2146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9" name="Rectangle 321"/>
            <p:cNvSpPr>
              <a:spLocks noChangeArrowheads="1"/>
            </p:cNvSpPr>
            <p:nvPr/>
          </p:nvSpPr>
          <p:spPr bwMode="auto">
            <a:xfrm>
              <a:off x="3960" y="2146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0" name="Line 322"/>
            <p:cNvSpPr>
              <a:spLocks noChangeShapeType="1"/>
            </p:cNvSpPr>
            <p:nvPr/>
          </p:nvSpPr>
          <p:spPr bwMode="auto">
            <a:xfrm>
              <a:off x="3964" y="2148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1" name="Rectangle 323"/>
            <p:cNvSpPr>
              <a:spLocks noChangeArrowheads="1"/>
            </p:cNvSpPr>
            <p:nvPr/>
          </p:nvSpPr>
          <p:spPr bwMode="auto">
            <a:xfrm>
              <a:off x="3964" y="2148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2" name="Line 324"/>
            <p:cNvSpPr>
              <a:spLocks noChangeShapeType="1"/>
            </p:cNvSpPr>
            <p:nvPr/>
          </p:nvSpPr>
          <p:spPr bwMode="auto">
            <a:xfrm>
              <a:off x="4209" y="2138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3" name="Rectangle 325"/>
            <p:cNvSpPr>
              <a:spLocks noChangeArrowheads="1"/>
            </p:cNvSpPr>
            <p:nvPr/>
          </p:nvSpPr>
          <p:spPr bwMode="auto">
            <a:xfrm>
              <a:off x="4209" y="2138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4" name="Line 326"/>
            <p:cNvSpPr>
              <a:spLocks noChangeShapeType="1"/>
            </p:cNvSpPr>
            <p:nvPr/>
          </p:nvSpPr>
          <p:spPr bwMode="auto">
            <a:xfrm>
              <a:off x="4212" y="2141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5" name="Rectangle 327"/>
            <p:cNvSpPr>
              <a:spLocks noChangeArrowheads="1"/>
            </p:cNvSpPr>
            <p:nvPr/>
          </p:nvSpPr>
          <p:spPr bwMode="auto">
            <a:xfrm>
              <a:off x="4212" y="2141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6" name="Line 328"/>
            <p:cNvSpPr>
              <a:spLocks noChangeShapeType="1"/>
            </p:cNvSpPr>
            <p:nvPr/>
          </p:nvSpPr>
          <p:spPr bwMode="auto">
            <a:xfrm>
              <a:off x="4215" y="2143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7" name="Rectangle 329"/>
            <p:cNvSpPr>
              <a:spLocks noChangeArrowheads="1"/>
            </p:cNvSpPr>
            <p:nvPr/>
          </p:nvSpPr>
          <p:spPr bwMode="auto">
            <a:xfrm>
              <a:off x="4215" y="2143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8" name="Line 330"/>
            <p:cNvSpPr>
              <a:spLocks noChangeShapeType="1"/>
            </p:cNvSpPr>
            <p:nvPr/>
          </p:nvSpPr>
          <p:spPr bwMode="auto">
            <a:xfrm>
              <a:off x="4219" y="2146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9" name="Rectangle 331"/>
            <p:cNvSpPr>
              <a:spLocks noChangeArrowheads="1"/>
            </p:cNvSpPr>
            <p:nvPr/>
          </p:nvSpPr>
          <p:spPr bwMode="auto">
            <a:xfrm>
              <a:off x="4219" y="2146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0" name="Line 332"/>
            <p:cNvSpPr>
              <a:spLocks noChangeShapeType="1"/>
            </p:cNvSpPr>
            <p:nvPr/>
          </p:nvSpPr>
          <p:spPr bwMode="auto">
            <a:xfrm>
              <a:off x="4222" y="2148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1" name="Rectangle 333"/>
            <p:cNvSpPr>
              <a:spLocks noChangeArrowheads="1"/>
            </p:cNvSpPr>
            <p:nvPr/>
          </p:nvSpPr>
          <p:spPr bwMode="auto">
            <a:xfrm>
              <a:off x="4222" y="2148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2" name="Rectangle 334"/>
            <p:cNvSpPr>
              <a:spLocks noChangeArrowheads="1"/>
            </p:cNvSpPr>
            <p:nvPr/>
          </p:nvSpPr>
          <p:spPr bwMode="auto">
            <a:xfrm>
              <a:off x="711" y="2196"/>
              <a:ext cx="4976" cy="6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3" name="Line 335"/>
            <p:cNvSpPr>
              <a:spLocks noChangeShapeType="1"/>
            </p:cNvSpPr>
            <p:nvPr/>
          </p:nvSpPr>
          <p:spPr bwMode="auto">
            <a:xfrm>
              <a:off x="2143" y="2199"/>
              <a:ext cx="1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4" name="Rectangle 336"/>
            <p:cNvSpPr>
              <a:spLocks noChangeArrowheads="1"/>
            </p:cNvSpPr>
            <p:nvPr/>
          </p:nvSpPr>
          <p:spPr bwMode="auto">
            <a:xfrm>
              <a:off x="2143" y="2199"/>
              <a:ext cx="1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5" name="Line 337"/>
            <p:cNvSpPr>
              <a:spLocks noChangeShapeType="1"/>
            </p:cNvSpPr>
            <p:nvPr/>
          </p:nvSpPr>
          <p:spPr bwMode="auto">
            <a:xfrm>
              <a:off x="2147" y="2201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6" name="Rectangle 338"/>
            <p:cNvSpPr>
              <a:spLocks noChangeArrowheads="1"/>
            </p:cNvSpPr>
            <p:nvPr/>
          </p:nvSpPr>
          <p:spPr bwMode="auto">
            <a:xfrm>
              <a:off x="2147" y="2201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7" name="Line 339"/>
            <p:cNvSpPr>
              <a:spLocks noChangeShapeType="1"/>
            </p:cNvSpPr>
            <p:nvPr/>
          </p:nvSpPr>
          <p:spPr bwMode="auto">
            <a:xfrm>
              <a:off x="2150" y="2203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8" name="Rectangle 340"/>
            <p:cNvSpPr>
              <a:spLocks noChangeArrowheads="1"/>
            </p:cNvSpPr>
            <p:nvPr/>
          </p:nvSpPr>
          <p:spPr bwMode="auto">
            <a:xfrm>
              <a:off x="2150" y="2203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9" name="Line 341"/>
            <p:cNvSpPr>
              <a:spLocks noChangeShapeType="1"/>
            </p:cNvSpPr>
            <p:nvPr/>
          </p:nvSpPr>
          <p:spPr bwMode="auto">
            <a:xfrm>
              <a:off x="2153" y="2206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0" name="Rectangle 342"/>
            <p:cNvSpPr>
              <a:spLocks noChangeArrowheads="1"/>
            </p:cNvSpPr>
            <p:nvPr/>
          </p:nvSpPr>
          <p:spPr bwMode="auto">
            <a:xfrm>
              <a:off x="2153" y="2206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1" name="Line 343"/>
            <p:cNvSpPr>
              <a:spLocks noChangeShapeType="1"/>
            </p:cNvSpPr>
            <p:nvPr/>
          </p:nvSpPr>
          <p:spPr bwMode="auto">
            <a:xfrm>
              <a:off x="2156" y="2208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2" name="Rectangle 344"/>
            <p:cNvSpPr>
              <a:spLocks noChangeArrowheads="1"/>
            </p:cNvSpPr>
            <p:nvPr/>
          </p:nvSpPr>
          <p:spPr bwMode="auto">
            <a:xfrm>
              <a:off x="2156" y="2208"/>
              <a:ext cx="4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3" name="Line 345"/>
            <p:cNvSpPr>
              <a:spLocks noChangeShapeType="1"/>
            </p:cNvSpPr>
            <p:nvPr/>
          </p:nvSpPr>
          <p:spPr bwMode="auto">
            <a:xfrm>
              <a:off x="3434" y="2199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4" name="Rectangle 346"/>
            <p:cNvSpPr>
              <a:spLocks noChangeArrowheads="1"/>
            </p:cNvSpPr>
            <p:nvPr/>
          </p:nvSpPr>
          <p:spPr bwMode="auto">
            <a:xfrm>
              <a:off x="3434" y="2199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5" name="Line 347"/>
            <p:cNvSpPr>
              <a:spLocks noChangeShapeType="1"/>
            </p:cNvSpPr>
            <p:nvPr/>
          </p:nvSpPr>
          <p:spPr bwMode="auto">
            <a:xfrm>
              <a:off x="3438" y="2201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6" name="Rectangle 348"/>
            <p:cNvSpPr>
              <a:spLocks noChangeArrowheads="1"/>
            </p:cNvSpPr>
            <p:nvPr/>
          </p:nvSpPr>
          <p:spPr bwMode="auto">
            <a:xfrm>
              <a:off x="3438" y="2201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7" name="Line 349"/>
            <p:cNvSpPr>
              <a:spLocks noChangeShapeType="1"/>
            </p:cNvSpPr>
            <p:nvPr/>
          </p:nvSpPr>
          <p:spPr bwMode="auto">
            <a:xfrm>
              <a:off x="3441" y="2203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8" name="Rectangle 350"/>
            <p:cNvSpPr>
              <a:spLocks noChangeArrowheads="1"/>
            </p:cNvSpPr>
            <p:nvPr/>
          </p:nvSpPr>
          <p:spPr bwMode="auto">
            <a:xfrm>
              <a:off x="3441" y="2203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9" name="Line 351"/>
            <p:cNvSpPr>
              <a:spLocks noChangeShapeType="1"/>
            </p:cNvSpPr>
            <p:nvPr/>
          </p:nvSpPr>
          <p:spPr bwMode="auto">
            <a:xfrm>
              <a:off x="3444" y="2206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0" name="Rectangle 352"/>
            <p:cNvSpPr>
              <a:spLocks noChangeArrowheads="1"/>
            </p:cNvSpPr>
            <p:nvPr/>
          </p:nvSpPr>
          <p:spPr bwMode="auto">
            <a:xfrm>
              <a:off x="3444" y="2206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1" name="Line 353"/>
            <p:cNvSpPr>
              <a:spLocks noChangeShapeType="1"/>
            </p:cNvSpPr>
            <p:nvPr/>
          </p:nvSpPr>
          <p:spPr bwMode="auto">
            <a:xfrm>
              <a:off x="3447" y="2208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2" name="Rectangle 354"/>
            <p:cNvSpPr>
              <a:spLocks noChangeArrowheads="1"/>
            </p:cNvSpPr>
            <p:nvPr/>
          </p:nvSpPr>
          <p:spPr bwMode="auto">
            <a:xfrm>
              <a:off x="3447" y="2208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3" name="Line 355"/>
            <p:cNvSpPr>
              <a:spLocks noChangeShapeType="1"/>
            </p:cNvSpPr>
            <p:nvPr/>
          </p:nvSpPr>
          <p:spPr bwMode="auto">
            <a:xfrm>
              <a:off x="3693" y="2199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4" name="Rectangle 356"/>
            <p:cNvSpPr>
              <a:spLocks noChangeArrowheads="1"/>
            </p:cNvSpPr>
            <p:nvPr/>
          </p:nvSpPr>
          <p:spPr bwMode="auto">
            <a:xfrm>
              <a:off x="3693" y="2199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5" name="Line 357"/>
            <p:cNvSpPr>
              <a:spLocks noChangeShapeType="1"/>
            </p:cNvSpPr>
            <p:nvPr/>
          </p:nvSpPr>
          <p:spPr bwMode="auto">
            <a:xfrm>
              <a:off x="3696" y="2201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6" name="Rectangle 358"/>
            <p:cNvSpPr>
              <a:spLocks noChangeArrowheads="1"/>
            </p:cNvSpPr>
            <p:nvPr/>
          </p:nvSpPr>
          <p:spPr bwMode="auto">
            <a:xfrm>
              <a:off x="3696" y="2201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7" name="Line 359"/>
            <p:cNvSpPr>
              <a:spLocks noChangeShapeType="1"/>
            </p:cNvSpPr>
            <p:nvPr/>
          </p:nvSpPr>
          <p:spPr bwMode="auto">
            <a:xfrm>
              <a:off x="3699" y="2203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8" name="Rectangle 360"/>
            <p:cNvSpPr>
              <a:spLocks noChangeArrowheads="1"/>
            </p:cNvSpPr>
            <p:nvPr/>
          </p:nvSpPr>
          <p:spPr bwMode="auto">
            <a:xfrm>
              <a:off x="3699" y="2203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9" name="Line 361"/>
            <p:cNvSpPr>
              <a:spLocks noChangeShapeType="1"/>
            </p:cNvSpPr>
            <p:nvPr/>
          </p:nvSpPr>
          <p:spPr bwMode="auto">
            <a:xfrm>
              <a:off x="3702" y="2206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0" name="Rectangle 362"/>
            <p:cNvSpPr>
              <a:spLocks noChangeArrowheads="1"/>
            </p:cNvSpPr>
            <p:nvPr/>
          </p:nvSpPr>
          <p:spPr bwMode="auto">
            <a:xfrm>
              <a:off x="3702" y="2206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1" name="Line 363"/>
            <p:cNvSpPr>
              <a:spLocks noChangeShapeType="1"/>
            </p:cNvSpPr>
            <p:nvPr/>
          </p:nvSpPr>
          <p:spPr bwMode="auto">
            <a:xfrm>
              <a:off x="3705" y="2208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2" name="Rectangle 364"/>
            <p:cNvSpPr>
              <a:spLocks noChangeArrowheads="1"/>
            </p:cNvSpPr>
            <p:nvPr/>
          </p:nvSpPr>
          <p:spPr bwMode="auto">
            <a:xfrm>
              <a:off x="3705" y="2208"/>
              <a:ext cx="4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3" name="Rectangle 365"/>
            <p:cNvSpPr>
              <a:spLocks noChangeArrowheads="1"/>
            </p:cNvSpPr>
            <p:nvPr/>
          </p:nvSpPr>
          <p:spPr bwMode="auto">
            <a:xfrm>
              <a:off x="249" y="2256"/>
              <a:ext cx="465" cy="123"/>
            </a:xfrm>
            <a:prstGeom prst="rect">
              <a:avLst/>
            </a:prstGeom>
            <a:solidFill>
              <a:srgbClr val="B8CCE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4" name="Rectangle 366"/>
            <p:cNvSpPr>
              <a:spLocks noChangeArrowheads="1"/>
            </p:cNvSpPr>
            <p:nvPr/>
          </p:nvSpPr>
          <p:spPr bwMode="auto">
            <a:xfrm>
              <a:off x="711" y="2256"/>
              <a:ext cx="4976" cy="123"/>
            </a:xfrm>
            <a:prstGeom prst="rect">
              <a:avLst/>
            </a:prstGeom>
            <a:solidFill>
              <a:srgbClr val="B7DEE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5" name="Rectangle 367"/>
            <p:cNvSpPr>
              <a:spLocks noChangeArrowheads="1"/>
            </p:cNvSpPr>
            <p:nvPr/>
          </p:nvSpPr>
          <p:spPr bwMode="auto">
            <a:xfrm>
              <a:off x="711" y="2377"/>
              <a:ext cx="4976" cy="6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6" name="Line 368"/>
            <p:cNvSpPr>
              <a:spLocks noChangeShapeType="1"/>
            </p:cNvSpPr>
            <p:nvPr/>
          </p:nvSpPr>
          <p:spPr bwMode="auto">
            <a:xfrm>
              <a:off x="2402" y="2379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7" name="Rectangle 369"/>
            <p:cNvSpPr>
              <a:spLocks noChangeArrowheads="1"/>
            </p:cNvSpPr>
            <p:nvPr/>
          </p:nvSpPr>
          <p:spPr bwMode="auto">
            <a:xfrm>
              <a:off x="2402" y="2379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8" name="Line 370"/>
            <p:cNvSpPr>
              <a:spLocks noChangeShapeType="1"/>
            </p:cNvSpPr>
            <p:nvPr/>
          </p:nvSpPr>
          <p:spPr bwMode="auto">
            <a:xfrm>
              <a:off x="2405" y="2382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9" name="Rectangle 371"/>
            <p:cNvSpPr>
              <a:spLocks noChangeArrowheads="1"/>
            </p:cNvSpPr>
            <p:nvPr/>
          </p:nvSpPr>
          <p:spPr bwMode="auto">
            <a:xfrm>
              <a:off x="2405" y="2382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0" name="Line 372"/>
            <p:cNvSpPr>
              <a:spLocks noChangeShapeType="1"/>
            </p:cNvSpPr>
            <p:nvPr/>
          </p:nvSpPr>
          <p:spPr bwMode="auto">
            <a:xfrm>
              <a:off x="2408" y="2384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1" name="Rectangle 373"/>
            <p:cNvSpPr>
              <a:spLocks noChangeArrowheads="1"/>
            </p:cNvSpPr>
            <p:nvPr/>
          </p:nvSpPr>
          <p:spPr bwMode="auto">
            <a:xfrm>
              <a:off x="2408" y="2384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2" name="Line 374"/>
            <p:cNvSpPr>
              <a:spLocks noChangeShapeType="1"/>
            </p:cNvSpPr>
            <p:nvPr/>
          </p:nvSpPr>
          <p:spPr bwMode="auto">
            <a:xfrm>
              <a:off x="2411" y="2387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3" name="Rectangle 375"/>
            <p:cNvSpPr>
              <a:spLocks noChangeArrowheads="1"/>
            </p:cNvSpPr>
            <p:nvPr/>
          </p:nvSpPr>
          <p:spPr bwMode="auto">
            <a:xfrm>
              <a:off x="2411" y="2387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4" name="Line 376"/>
            <p:cNvSpPr>
              <a:spLocks noChangeShapeType="1"/>
            </p:cNvSpPr>
            <p:nvPr/>
          </p:nvSpPr>
          <p:spPr bwMode="auto">
            <a:xfrm>
              <a:off x="2415" y="2389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5" name="Rectangle 377"/>
            <p:cNvSpPr>
              <a:spLocks noChangeArrowheads="1"/>
            </p:cNvSpPr>
            <p:nvPr/>
          </p:nvSpPr>
          <p:spPr bwMode="auto">
            <a:xfrm>
              <a:off x="2415" y="2389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6" name="Line 378"/>
            <p:cNvSpPr>
              <a:spLocks noChangeShapeType="1"/>
            </p:cNvSpPr>
            <p:nvPr/>
          </p:nvSpPr>
          <p:spPr bwMode="auto">
            <a:xfrm>
              <a:off x="3176" y="2379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7" name="Rectangle 379"/>
            <p:cNvSpPr>
              <a:spLocks noChangeArrowheads="1"/>
            </p:cNvSpPr>
            <p:nvPr/>
          </p:nvSpPr>
          <p:spPr bwMode="auto">
            <a:xfrm>
              <a:off x="3176" y="2379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8" name="Line 380"/>
            <p:cNvSpPr>
              <a:spLocks noChangeShapeType="1"/>
            </p:cNvSpPr>
            <p:nvPr/>
          </p:nvSpPr>
          <p:spPr bwMode="auto">
            <a:xfrm>
              <a:off x="3179" y="2382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9" name="Rectangle 381"/>
            <p:cNvSpPr>
              <a:spLocks noChangeArrowheads="1"/>
            </p:cNvSpPr>
            <p:nvPr/>
          </p:nvSpPr>
          <p:spPr bwMode="auto">
            <a:xfrm>
              <a:off x="3179" y="2382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0" name="Line 382"/>
            <p:cNvSpPr>
              <a:spLocks noChangeShapeType="1"/>
            </p:cNvSpPr>
            <p:nvPr/>
          </p:nvSpPr>
          <p:spPr bwMode="auto">
            <a:xfrm>
              <a:off x="3183" y="2384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1" name="Rectangle 383"/>
            <p:cNvSpPr>
              <a:spLocks noChangeArrowheads="1"/>
            </p:cNvSpPr>
            <p:nvPr/>
          </p:nvSpPr>
          <p:spPr bwMode="auto">
            <a:xfrm>
              <a:off x="3183" y="2384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2" name="Line 384"/>
            <p:cNvSpPr>
              <a:spLocks noChangeShapeType="1"/>
            </p:cNvSpPr>
            <p:nvPr/>
          </p:nvSpPr>
          <p:spPr bwMode="auto">
            <a:xfrm>
              <a:off x="3186" y="2387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3" name="Rectangle 385"/>
            <p:cNvSpPr>
              <a:spLocks noChangeArrowheads="1"/>
            </p:cNvSpPr>
            <p:nvPr/>
          </p:nvSpPr>
          <p:spPr bwMode="auto">
            <a:xfrm>
              <a:off x="3186" y="2387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4" name="Line 386"/>
            <p:cNvSpPr>
              <a:spLocks noChangeShapeType="1"/>
            </p:cNvSpPr>
            <p:nvPr/>
          </p:nvSpPr>
          <p:spPr bwMode="auto">
            <a:xfrm>
              <a:off x="3189" y="2389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5" name="Rectangle 387"/>
            <p:cNvSpPr>
              <a:spLocks noChangeArrowheads="1"/>
            </p:cNvSpPr>
            <p:nvPr/>
          </p:nvSpPr>
          <p:spPr bwMode="auto">
            <a:xfrm>
              <a:off x="3189" y="2389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6" name="Line 388"/>
            <p:cNvSpPr>
              <a:spLocks noChangeShapeType="1"/>
            </p:cNvSpPr>
            <p:nvPr/>
          </p:nvSpPr>
          <p:spPr bwMode="auto">
            <a:xfrm>
              <a:off x="3951" y="2379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7" name="Rectangle 389"/>
            <p:cNvSpPr>
              <a:spLocks noChangeArrowheads="1"/>
            </p:cNvSpPr>
            <p:nvPr/>
          </p:nvSpPr>
          <p:spPr bwMode="auto">
            <a:xfrm>
              <a:off x="3951" y="2379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8" name="Line 390"/>
            <p:cNvSpPr>
              <a:spLocks noChangeShapeType="1"/>
            </p:cNvSpPr>
            <p:nvPr/>
          </p:nvSpPr>
          <p:spPr bwMode="auto">
            <a:xfrm>
              <a:off x="3954" y="2382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9" name="Rectangle 391"/>
            <p:cNvSpPr>
              <a:spLocks noChangeArrowheads="1"/>
            </p:cNvSpPr>
            <p:nvPr/>
          </p:nvSpPr>
          <p:spPr bwMode="auto">
            <a:xfrm>
              <a:off x="3954" y="2382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0" name="Line 392"/>
            <p:cNvSpPr>
              <a:spLocks noChangeShapeType="1"/>
            </p:cNvSpPr>
            <p:nvPr/>
          </p:nvSpPr>
          <p:spPr bwMode="auto">
            <a:xfrm>
              <a:off x="3957" y="2384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1" name="Rectangle 393"/>
            <p:cNvSpPr>
              <a:spLocks noChangeArrowheads="1"/>
            </p:cNvSpPr>
            <p:nvPr/>
          </p:nvSpPr>
          <p:spPr bwMode="auto">
            <a:xfrm>
              <a:off x="3957" y="2384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2" name="Line 394"/>
            <p:cNvSpPr>
              <a:spLocks noChangeShapeType="1"/>
            </p:cNvSpPr>
            <p:nvPr/>
          </p:nvSpPr>
          <p:spPr bwMode="auto">
            <a:xfrm>
              <a:off x="3960" y="2387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3" name="Rectangle 395"/>
            <p:cNvSpPr>
              <a:spLocks noChangeArrowheads="1"/>
            </p:cNvSpPr>
            <p:nvPr/>
          </p:nvSpPr>
          <p:spPr bwMode="auto">
            <a:xfrm>
              <a:off x="3960" y="2387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4" name="Line 396"/>
            <p:cNvSpPr>
              <a:spLocks noChangeShapeType="1"/>
            </p:cNvSpPr>
            <p:nvPr/>
          </p:nvSpPr>
          <p:spPr bwMode="auto">
            <a:xfrm>
              <a:off x="3964" y="2389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5" name="Rectangle 397"/>
            <p:cNvSpPr>
              <a:spLocks noChangeArrowheads="1"/>
            </p:cNvSpPr>
            <p:nvPr/>
          </p:nvSpPr>
          <p:spPr bwMode="auto">
            <a:xfrm>
              <a:off x="3964" y="2389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6" name="Line 398"/>
            <p:cNvSpPr>
              <a:spLocks noChangeShapeType="1"/>
            </p:cNvSpPr>
            <p:nvPr/>
          </p:nvSpPr>
          <p:spPr bwMode="auto">
            <a:xfrm>
              <a:off x="4767" y="2379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7" name="Rectangle 399"/>
            <p:cNvSpPr>
              <a:spLocks noChangeArrowheads="1"/>
            </p:cNvSpPr>
            <p:nvPr/>
          </p:nvSpPr>
          <p:spPr bwMode="auto">
            <a:xfrm>
              <a:off x="4767" y="2379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8" name="Line 400"/>
            <p:cNvSpPr>
              <a:spLocks noChangeShapeType="1"/>
            </p:cNvSpPr>
            <p:nvPr/>
          </p:nvSpPr>
          <p:spPr bwMode="auto">
            <a:xfrm>
              <a:off x="4770" y="2382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9" name="Rectangle 401"/>
            <p:cNvSpPr>
              <a:spLocks noChangeArrowheads="1"/>
            </p:cNvSpPr>
            <p:nvPr/>
          </p:nvSpPr>
          <p:spPr bwMode="auto">
            <a:xfrm>
              <a:off x="4770" y="2382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0" name="Line 402"/>
            <p:cNvSpPr>
              <a:spLocks noChangeShapeType="1"/>
            </p:cNvSpPr>
            <p:nvPr/>
          </p:nvSpPr>
          <p:spPr bwMode="auto">
            <a:xfrm>
              <a:off x="4774" y="2384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1" name="Rectangle 403"/>
            <p:cNvSpPr>
              <a:spLocks noChangeArrowheads="1"/>
            </p:cNvSpPr>
            <p:nvPr/>
          </p:nvSpPr>
          <p:spPr bwMode="auto">
            <a:xfrm>
              <a:off x="4774" y="2384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2" name="Line 404"/>
            <p:cNvSpPr>
              <a:spLocks noChangeShapeType="1"/>
            </p:cNvSpPr>
            <p:nvPr/>
          </p:nvSpPr>
          <p:spPr bwMode="auto">
            <a:xfrm>
              <a:off x="4777" y="2387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3" name="Rectangle 405"/>
            <p:cNvSpPr>
              <a:spLocks noChangeArrowheads="1"/>
            </p:cNvSpPr>
            <p:nvPr/>
          </p:nvSpPr>
          <p:spPr bwMode="auto">
            <a:xfrm>
              <a:off x="4777" y="2387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55" name="Group 607"/>
          <p:cNvGrpSpPr>
            <a:grpSpLocks/>
          </p:cNvGrpSpPr>
          <p:nvPr/>
        </p:nvGrpSpPr>
        <p:grpSpPr bwMode="auto">
          <a:xfrm>
            <a:off x="395288" y="3792538"/>
            <a:ext cx="8632825" cy="1228725"/>
            <a:chOff x="249" y="2389"/>
            <a:chExt cx="5438" cy="774"/>
          </a:xfrm>
        </p:grpSpPr>
        <p:sp>
          <p:nvSpPr>
            <p:cNvPr id="2455" name="Line 407"/>
            <p:cNvSpPr>
              <a:spLocks noChangeShapeType="1"/>
            </p:cNvSpPr>
            <p:nvPr/>
          </p:nvSpPr>
          <p:spPr bwMode="auto">
            <a:xfrm>
              <a:off x="4780" y="2389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6" name="Rectangle 408"/>
            <p:cNvSpPr>
              <a:spLocks noChangeArrowheads="1"/>
            </p:cNvSpPr>
            <p:nvPr/>
          </p:nvSpPr>
          <p:spPr bwMode="auto">
            <a:xfrm>
              <a:off x="4780" y="2389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7" name="Rectangle 409"/>
            <p:cNvSpPr>
              <a:spLocks noChangeArrowheads="1"/>
            </p:cNvSpPr>
            <p:nvPr/>
          </p:nvSpPr>
          <p:spPr bwMode="auto">
            <a:xfrm>
              <a:off x="711" y="2437"/>
              <a:ext cx="4976" cy="6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" name="Line 410"/>
            <p:cNvSpPr>
              <a:spLocks noChangeShapeType="1"/>
            </p:cNvSpPr>
            <p:nvPr/>
          </p:nvSpPr>
          <p:spPr bwMode="auto">
            <a:xfrm>
              <a:off x="2402" y="2440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" name="Rectangle 411"/>
            <p:cNvSpPr>
              <a:spLocks noChangeArrowheads="1"/>
            </p:cNvSpPr>
            <p:nvPr/>
          </p:nvSpPr>
          <p:spPr bwMode="auto">
            <a:xfrm>
              <a:off x="2402" y="2440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" name="Line 412"/>
            <p:cNvSpPr>
              <a:spLocks noChangeShapeType="1"/>
            </p:cNvSpPr>
            <p:nvPr/>
          </p:nvSpPr>
          <p:spPr bwMode="auto">
            <a:xfrm>
              <a:off x="2405" y="2442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" name="Rectangle 413"/>
            <p:cNvSpPr>
              <a:spLocks noChangeArrowheads="1"/>
            </p:cNvSpPr>
            <p:nvPr/>
          </p:nvSpPr>
          <p:spPr bwMode="auto">
            <a:xfrm>
              <a:off x="2405" y="2442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" name="Line 414"/>
            <p:cNvSpPr>
              <a:spLocks noChangeShapeType="1"/>
            </p:cNvSpPr>
            <p:nvPr/>
          </p:nvSpPr>
          <p:spPr bwMode="auto">
            <a:xfrm>
              <a:off x="2408" y="2444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3" name="Rectangle 415"/>
            <p:cNvSpPr>
              <a:spLocks noChangeArrowheads="1"/>
            </p:cNvSpPr>
            <p:nvPr/>
          </p:nvSpPr>
          <p:spPr bwMode="auto">
            <a:xfrm>
              <a:off x="2408" y="2444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4" name="Line 416"/>
            <p:cNvSpPr>
              <a:spLocks noChangeShapeType="1"/>
            </p:cNvSpPr>
            <p:nvPr/>
          </p:nvSpPr>
          <p:spPr bwMode="auto">
            <a:xfrm>
              <a:off x="2411" y="2447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5" name="Rectangle 417"/>
            <p:cNvSpPr>
              <a:spLocks noChangeArrowheads="1"/>
            </p:cNvSpPr>
            <p:nvPr/>
          </p:nvSpPr>
          <p:spPr bwMode="auto">
            <a:xfrm>
              <a:off x="2411" y="2447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6" name="Line 418"/>
            <p:cNvSpPr>
              <a:spLocks noChangeShapeType="1"/>
            </p:cNvSpPr>
            <p:nvPr/>
          </p:nvSpPr>
          <p:spPr bwMode="auto">
            <a:xfrm>
              <a:off x="2415" y="2449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7" name="Rectangle 419"/>
            <p:cNvSpPr>
              <a:spLocks noChangeArrowheads="1"/>
            </p:cNvSpPr>
            <p:nvPr/>
          </p:nvSpPr>
          <p:spPr bwMode="auto">
            <a:xfrm>
              <a:off x="2415" y="2449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8" name="Line 420"/>
            <p:cNvSpPr>
              <a:spLocks noChangeShapeType="1"/>
            </p:cNvSpPr>
            <p:nvPr/>
          </p:nvSpPr>
          <p:spPr bwMode="auto">
            <a:xfrm>
              <a:off x="3176" y="2440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9" name="Rectangle 421"/>
            <p:cNvSpPr>
              <a:spLocks noChangeArrowheads="1"/>
            </p:cNvSpPr>
            <p:nvPr/>
          </p:nvSpPr>
          <p:spPr bwMode="auto">
            <a:xfrm>
              <a:off x="3176" y="2440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0" name="Line 422"/>
            <p:cNvSpPr>
              <a:spLocks noChangeShapeType="1"/>
            </p:cNvSpPr>
            <p:nvPr/>
          </p:nvSpPr>
          <p:spPr bwMode="auto">
            <a:xfrm>
              <a:off x="3179" y="2442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1" name="Rectangle 423"/>
            <p:cNvSpPr>
              <a:spLocks noChangeArrowheads="1"/>
            </p:cNvSpPr>
            <p:nvPr/>
          </p:nvSpPr>
          <p:spPr bwMode="auto">
            <a:xfrm>
              <a:off x="3179" y="2442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2" name="Line 424"/>
            <p:cNvSpPr>
              <a:spLocks noChangeShapeType="1"/>
            </p:cNvSpPr>
            <p:nvPr/>
          </p:nvSpPr>
          <p:spPr bwMode="auto">
            <a:xfrm>
              <a:off x="3183" y="2444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3" name="Rectangle 425"/>
            <p:cNvSpPr>
              <a:spLocks noChangeArrowheads="1"/>
            </p:cNvSpPr>
            <p:nvPr/>
          </p:nvSpPr>
          <p:spPr bwMode="auto">
            <a:xfrm>
              <a:off x="3183" y="2444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4" name="Line 426"/>
            <p:cNvSpPr>
              <a:spLocks noChangeShapeType="1"/>
            </p:cNvSpPr>
            <p:nvPr/>
          </p:nvSpPr>
          <p:spPr bwMode="auto">
            <a:xfrm>
              <a:off x="3186" y="2447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5" name="Rectangle 427"/>
            <p:cNvSpPr>
              <a:spLocks noChangeArrowheads="1"/>
            </p:cNvSpPr>
            <p:nvPr/>
          </p:nvSpPr>
          <p:spPr bwMode="auto">
            <a:xfrm>
              <a:off x="3186" y="2447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6" name="Line 428"/>
            <p:cNvSpPr>
              <a:spLocks noChangeShapeType="1"/>
            </p:cNvSpPr>
            <p:nvPr/>
          </p:nvSpPr>
          <p:spPr bwMode="auto">
            <a:xfrm>
              <a:off x="3189" y="2449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7" name="Rectangle 429"/>
            <p:cNvSpPr>
              <a:spLocks noChangeArrowheads="1"/>
            </p:cNvSpPr>
            <p:nvPr/>
          </p:nvSpPr>
          <p:spPr bwMode="auto">
            <a:xfrm>
              <a:off x="3189" y="2449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8" name="Line 430"/>
            <p:cNvSpPr>
              <a:spLocks noChangeShapeType="1"/>
            </p:cNvSpPr>
            <p:nvPr/>
          </p:nvSpPr>
          <p:spPr bwMode="auto">
            <a:xfrm>
              <a:off x="3951" y="2440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9" name="Rectangle 431"/>
            <p:cNvSpPr>
              <a:spLocks noChangeArrowheads="1"/>
            </p:cNvSpPr>
            <p:nvPr/>
          </p:nvSpPr>
          <p:spPr bwMode="auto">
            <a:xfrm>
              <a:off x="3951" y="2440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0" name="Line 432"/>
            <p:cNvSpPr>
              <a:spLocks noChangeShapeType="1"/>
            </p:cNvSpPr>
            <p:nvPr/>
          </p:nvSpPr>
          <p:spPr bwMode="auto">
            <a:xfrm>
              <a:off x="3954" y="2442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1" name="Rectangle 433"/>
            <p:cNvSpPr>
              <a:spLocks noChangeArrowheads="1"/>
            </p:cNvSpPr>
            <p:nvPr/>
          </p:nvSpPr>
          <p:spPr bwMode="auto">
            <a:xfrm>
              <a:off x="3954" y="2442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2" name="Line 434"/>
            <p:cNvSpPr>
              <a:spLocks noChangeShapeType="1"/>
            </p:cNvSpPr>
            <p:nvPr/>
          </p:nvSpPr>
          <p:spPr bwMode="auto">
            <a:xfrm>
              <a:off x="3957" y="2444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3" name="Rectangle 435"/>
            <p:cNvSpPr>
              <a:spLocks noChangeArrowheads="1"/>
            </p:cNvSpPr>
            <p:nvPr/>
          </p:nvSpPr>
          <p:spPr bwMode="auto">
            <a:xfrm>
              <a:off x="3957" y="2444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4" name="Line 436"/>
            <p:cNvSpPr>
              <a:spLocks noChangeShapeType="1"/>
            </p:cNvSpPr>
            <p:nvPr/>
          </p:nvSpPr>
          <p:spPr bwMode="auto">
            <a:xfrm>
              <a:off x="3960" y="2447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5" name="Rectangle 437"/>
            <p:cNvSpPr>
              <a:spLocks noChangeArrowheads="1"/>
            </p:cNvSpPr>
            <p:nvPr/>
          </p:nvSpPr>
          <p:spPr bwMode="auto">
            <a:xfrm>
              <a:off x="3960" y="2447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6" name="Line 438"/>
            <p:cNvSpPr>
              <a:spLocks noChangeShapeType="1"/>
            </p:cNvSpPr>
            <p:nvPr/>
          </p:nvSpPr>
          <p:spPr bwMode="auto">
            <a:xfrm>
              <a:off x="3964" y="2449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7" name="Rectangle 439"/>
            <p:cNvSpPr>
              <a:spLocks noChangeArrowheads="1"/>
            </p:cNvSpPr>
            <p:nvPr/>
          </p:nvSpPr>
          <p:spPr bwMode="auto">
            <a:xfrm>
              <a:off x="3964" y="2449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8" name="Rectangle 440"/>
            <p:cNvSpPr>
              <a:spLocks noChangeArrowheads="1"/>
            </p:cNvSpPr>
            <p:nvPr/>
          </p:nvSpPr>
          <p:spPr bwMode="auto">
            <a:xfrm>
              <a:off x="711" y="2497"/>
              <a:ext cx="4976" cy="6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9" name="Line 441"/>
            <p:cNvSpPr>
              <a:spLocks noChangeShapeType="1"/>
            </p:cNvSpPr>
            <p:nvPr/>
          </p:nvSpPr>
          <p:spPr bwMode="auto">
            <a:xfrm>
              <a:off x="3176" y="2500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0" name="Rectangle 442"/>
            <p:cNvSpPr>
              <a:spLocks noChangeArrowheads="1"/>
            </p:cNvSpPr>
            <p:nvPr/>
          </p:nvSpPr>
          <p:spPr bwMode="auto">
            <a:xfrm>
              <a:off x="3176" y="2500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1" name="Line 443"/>
            <p:cNvSpPr>
              <a:spLocks noChangeShapeType="1"/>
            </p:cNvSpPr>
            <p:nvPr/>
          </p:nvSpPr>
          <p:spPr bwMode="auto">
            <a:xfrm>
              <a:off x="3179" y="2502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2" name="Rectangle 444"/>
            <p:cNvSpPr>
              <a:spLocks noChangeArrowheads="1"/>
            </p:cNvSpPr>
            <p:nvPr/>
          </p:nvSpPr>
          <p:spPr bwMode="auto">
            <a:xfrm>
              <a:off x="3179" y="2502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3" name="Line 445"/>
            <p:cNvSpPr>
              <a:spLocks noChangeShapeType="1"/>
            </p:cNvSpPr>
            <p:nvPr/>
          </p:nvSpPr>
          <p:spPr bwMode="auto">
            <a:xfrm>
              <a:off x="3183" y="2505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4" name="Rectangle 446"/>
            <p:cNvSpPr>
              <a:spLocks noChangeArrowheads="1"/>
            </p:cNvSpPr>
            <p:nvPr/>
          </p:nvSpPr>
          <p:spPr bwMode="auto">
            <a:xfrm>
              <a:off x="3183" y="2505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5" name="Line 447"/>
            <p:cNvSpPr>
              <a:spLocks noChangeShapeType="1"/>
            </p:cNvSpPr>
            <p:nvPr/>
          </p:nvSpPr>
          <p:spPr bwMode="auto">
            <a:xfrm>
              <a:off x="3186" y="2507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6" name="Rectangle 448"/>
            <p:cNvSpPr>
              <a:spLocks noChangeArrowheads="1"/>
            </p:cNvSpPr>
            <p:nvPr/>
          </p:nvSpPr>
          <p:spPr bwMode="auto">
            <a:xfrm>
              <a:off x="3186" y="2507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7" name="Line 449"/>
            <p:cNvSpPr>
              <a:spLocks noChangeShapeType="1"/>
            </p:cNvSpPr>
            <p:nvPr/>
          </p:nvSpPr>
          <p:spPr bwMode="auto">
            <a:xfrm>
              <a:off x="3189" y="2509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8" name="Rectangle 450"/>
            <p:cNvSpPr>
              <a:spLocks noChangeArrowheads="1"/>
            </p:cNvSpPr>
            <p:nvPr/>
          </p:nvSpPr>
          <p:spPr bwMode="auto">
            <a:xfrm>
              <a:off x="3189" y="2509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9" name="Line 451"/>
            <p:cNvSpPr>
              <a:spLocks noChangeShapeType="1"/>
            </p:cNvSpPr>
            <p:nvPr/>
          </p:nvSpPr>
          <p:spPr bwMode="auto">
            <a:xfrm>
              <a:off x="3951" y="2500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0" name="Rectangle 452"/>
            <p:cNvSpPr>
              <a:spLocks noChangeArrowheads="1"/>
            </p:cNvSpPr>
            <p:nvPr/>
          </p:nvSpPr>
          <p:spPr bwMode="auto">
            <a:xfrm>
              <a:off x="3951" y="2500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1" name="Line 453"/>
            <p:cNvSpPr>
              <a:spLocks noChangeShapeType="1"/>
            </p:cNvSpPr>
            <p:nvPr/>
          </p:nvSpPr>
          <p:spPr bwMode="auto">
            <a:xfrm>
              <a:off x="3954" y="2502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2" name="Rectangle 454"/>
            <p:cNvSpPr>
              <a:spLocks noChangeArrowheads="1"/>
            </p:cNvSpPr>
            <p:nvPr/>
          </p:nvSpPr>
          <p:spPr bwMode="auto">
            <a:xfrm>
              <a:off x="3954" y="2502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3" name="Line 455"/>
            <p:cNvSpPr>
              <a:spLocks noChangeShapeType="1"/>
            </p:cNvSpPr>
            <p:nvPr/>
          </p:nvSpPr>
          <p:spPr bwMode="auto">
            <a:xfrm>
              <a:off x="3957" y="2505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4" name="Rectangle 456"/>
            <p:cNvSpPr>
              <a:spLocks noChangeArrowheads="1"/>
            </p:cNvSpPr>
            <p:nvPr/>
          </p:nvSpPr>
          <p:spPr bwMode="auto">
            <a:xfrm>
              <a:off x="3957" y="2505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5" name="Line 457"/>
            <p:cNvSpPr>
              <a:spLocks noChangeShapeType="1"/>
            </p:cNvSpPr>
            <p:nvPr/>
          </p:nvSpPr>
          <p:spPr bwMode="auto">
            <a:xfrm>
              <a:off x="3960" y="2507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6" name="Rectangle 458"/>
            <p:cNvSpPr>
              <a:spLocks noChangeArrowheads="1"/>
            </p:cNvSpPr>
            <p:nvPr/>
          </p:nvSpPr>
          <p:spPr bwMode="auto">
            <a:xfrm>
              <a:off x="3960" y="2507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7" name="Line 459"/>
            <p:cNvSpPr>
              <a:spLocks noChangeShapeType="1"/>
            </p:cNvSpPr>
            <p:nvPr/>
          </p:nvSpPr>
          <p:spPr bwMode="auto">
            <a:xfrm>
              <a:off x="3964" y="2509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8" name="Rectangle 460"/>
            <p:cNvSpPr>
              <a:spLocks noChangeArrowheads="1"/>
            </p:cNvSpPr>
            <p:nvPr/>
          </p:nvSpPr>
          <p:spPr bwMode="auto">
            <a:xfrm>
              <a:off x="3964" y="2509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9" name="Rectangle 461"/>
            <p:cNvSpPr>
              <a:spLocks noChangeArrowheads="1"/>
            </p:cNvSpPr>
            <p:nvPr/>
          </p:nvSpPr>
          <p:spPr bwMode="auto">
            <a:xfrm>
              <a:off x="711" y="2558"/>
              <a:ext cx="4976" cy="62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0" name="Line 462"/>
            <p:cNvSpPr>
              <a:spLocks noChangeShapeType="1"/>
            </p:cNvSpPr>
            <p:nvPr/>
          </p:nvSpPr>
          <p:spPr bwMode="auto">
            <a:xfrm>
              <a:off x="2918" y="2560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1" name="Rectangle 463"/>
            <p:cNvSpPr>
              <a:spLocks noChangeArrowheads="1"/>
            </p:cNvSpPr>
            <p:nvPr/>
          </p:nvSpPr>
          <p:spPr bwMode="auto">
            <a:xfrm>
              <a:off x="2918" y="2560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2" name="Line 464"/>
            <p:cNvSpPr>
              <a:spLocks noChangeShapeType="1"/>
            </p:cNvSpPr>
            <p:nvPr/>
          </p:nvSpPr>
          <p:spPr bwMode="auto">
            <a:xfrm>
              <a:off x="2921" y="256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3" name="Rectangle 465"/>
            <p:cNvSpPr>
              <a:spLocks noChangeArrowheads="1"/>
            </p:cNvSpPr>
            <p:nvPr/>
          </p:nvSpPr>
          <p:spPr bwMode="auto">
            <a:xfrm>
              <a:off x="2921" y="2563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4" name="Line 466"/>
            <p:cNvSpPr>
              <a:spLocks noChangeShapeType="1"/>
            </p:cNvSpPr>
            <p:nvPr/>
          </p:nvSpPr>
          <p:spPr bwMode="auto">
            <a:xfrm>
              <a:off x="2924" y="2565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5" name="Rectangle 467"/>
            <p:cNvSpPr>
              <a:spLocks noChangeArrowheads="1"/>
            </p:cNvSpPr>
            <p:nvPr/>
          </p:nvSpPr>
          <p:spPr bwMode="auto">
            <a:xfrm>
              <a:off x="2924" y="2565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6" name="Line 468"/>
            <p:cNvSpPr>
              <a:spLocks noChangeShapeType="1"/>
            </p:cNvSpPr>
            <p:nvPr/>
          </p:nvSpPr>
          <p:spPr bwMode="auto">
            <a:xfrm>
              <a:off x="2928" y="2567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7" name="Rectangle 469"/>
            <p:cNvSpPr>
              <a:spLocks noChangeArrowheads="1"/>
            </p:cNvSpPr>
            <p:nvPr/>
          </p:nvSpPr>
          <p:spPr bwMode="auto">
            <a:xfrm>
              <a:off x="2928" y="2567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8" name="Line 470"/>
            <p:cNvSpPr>
              <a:spLocks noChangeShapeType="1"/>
            </p:cNvSpPr>
            <p:nvPr/>
          </p:nvSpPr>
          <p:spPr bwMode="auto">
            <a:xfrm>
              <a:off x="2931" y="2570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9" name="Rectangle 471"/>
            <p:cNvSpPr>
              <a:spLocks noChangeArrowheads="1"/>
            </p:cNvSpPr>
            <p:nvPr/>
          </p:nvSpPr>
          <p:spPr bwMode="auto">
            <a:xfrm>
              <a:off x="2931" y="2570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0" name="Rectangle 472"/>
            <p:cNvSpPr>
              <a:spLocks noChangeArrowheads="1"/>
            </p:cNvSpPr>
            <p:nvPr/>
          </p:nvSpPr>
          <p:spPr bwMode="auto">
            <a:xfrm>
              <a:off x="711" y="2618"/>
              <a:ext cx="4976" cy="6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1" name="Line 473"/>
            <p:cNvSpPr>
              <a:spLocks noChangeShapeType="1"/>
            </p:cNvSpPr>
            <p:nvPr/>
          </p:nvSpPr>
          <p:spPr bwMode="auto">
            <a:xfrm>
              <a:off x="2402" y="2620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2" name="Rectangle 474"/>
            <p:cNvSpPr>
              <a:spLocks noChangeArrowheads="1"/>
            </p:cNvSpPr>
            <p:nvPr/>
          </p:nvSpPr>
          <p:spPr bwMode="auto">
            <a:xfrm>
              <a:off x="2402" y="2620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3" name="Line 475"/>
            <p:cNvSpPr>
              <a:spLocks noChangeShapeType="1"/>
            </p:cNvSpPr>
            <p:nvPr/>
          </p:nvSpPr>
          <p:spPr bwMode="auto">
            <a:xfrm>
              <a:off x="2405" y="262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4" name="Rectangle 476"/>
            <p:cNvSpPr>
              <a:spLocks noChangeArrowheads="1"/>
            </p:cNvSpPr>
            <p:nvPr/>
          </p:nvSpPr>
          <p:spPr bwMode="auto">
            <a:xfrm>
              <a:off x="2405" y="2623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5" name="Line 477"/>
            <p:cNvSpPr>
              <a:spLocks noChangeShapeType="1"/>
            </p:cNvSpPr>
            <p:nvPr/>
          </p:nvSpPr>
          <p:spPr bwMode="auto">
            <a:xfrm>
              <a:off x="2408" y="2625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6" name="Rectangle 478"/>
            <p:cNvSpPr>
              <a:spLocks noChangeArrowheads="1"/>
            </p:cNvSpPr>
            <p:nvPr/>
          </p:nvSpPr>
          <p:spPr bwMode="auto">
            <a:xfrm>
              <a:off x="2408" y="2625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7" name="Line 479"/>
            <p:cNvSpPr>
              <a:spLocks noChangeShapeType="1"/>
            </p:cNvSpPr>
            <p:nvPr/>
          </p:nvSpPr>
          <p:spPr bwMode="auto">
            <a:xfrm>
              <a:off x="2411" y="2628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8" name="Rectangle 480"/>
            <p:cNvSpPr>
              <a:spLocks noChangeArrowheads="1"/>
            </p:cNvSpPr>
            <p:nvPr/>
          </p:nvSpPr>
          <p:spPr bwMode="auto">
            <a:xfrm>
              <a:off x="2411" y="2628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9" name="Line 481"/>
            <p:cNvSpPr>
              <a:spLocks noChangeShapeType="1"/>
            </p:cNvSpPr>
            <p:nvPr/>
          </p:nvSpPr>
          <p:spPr bwMode="auto">
            <a:xfrm>
              <a:off x="2415" y="2630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0" name="Rectangle 482"/>
            <p:cNvSpPr>
              <a:spLocks noChangeArrowheads="1"/>
            </p:cNvSpPr>
            <p:nvPr/>
          </p:nvSpPr>
          <p:spPr bwMode="auto">
            <a:xfrm>
              <a:off x="2415" y="2630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1" name="Line 483"/>
            <p:cNvSpPr>
              <a:spLocks noChangeShapeType="1"/>
            </p:cNvSpPr>
            <p:nvPr/>
          </p:nvSpPr>
          <p:spPr bwMode="auto">
            <a:xfrm>
              <a:off x="2918" y="2620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2" name="Rectangle 484"/>
            <p:cNvSpPr>
              <a:spLocks noChangeArrowheads="1"/>
            </p:cNvSpPr>
            <p:nvPr/>
          </p:nvSpPr>
          <p:spPr bwMode="auto">
            <a:xfrm>
              <a:off x="2918" y="2620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3" name="Line 485"/>
            <p:cNvSpPr>
              <a:spLocks noChangeShapeType="1"/>
            </p:cNvSpPr>
            <p:nvPr/>
          </p:nvSpPr>
          <p:spPr bwMode="auto">
            <a:xfrm>
              <a:off x="2921" y="262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4" name="Rectangle 486"/>
            <p:cNvSpPr>
              <a:spLocks noChangeArrowheads="1"/>
            </p:cNvSpPr>
            <p:nvPr/>
          </p:nvSpPr>
          <p:spPr bwMode="auto">
            <a:xfrm>
              <a:off x="2921" y="2623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5" name="Line 487"/>
            <p:cNvSpPr>
              <a:spLocks noChangeShapeType="1"/>
            </p:cNvSpPr>
            <p:nvPr/>
          </p:nvSpPr>
          <p:spPr bwMode="auto">
            <a:xfrm>
              <a:off x="2924" y="2625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6" name="Rectangle 488"/>
            <p:cNvSpPr>
              <a:spLocks noChangeArrowheads="1"/>
            </p:cNvSpPr>
            <p:nvPr/>
          </p:nvSpPr>
          <p:spPr bwMode="auto">
            <a:xfrm>
              <a:off x="2924" y="2625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7" name="Line 489"/>
            <p:cNvSpPr>
              <a:spLocks noChangeShapeType="1"/>
            </p:cNvSpPr>
            <p:nvPr/>
          </p:nvSpPr>
          <p:spPr bwMode="auto">
            <a:xfrm>
              <a:off x="2928" y="2628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8" name="Rectangle 490"/>
            <p:cNvSpPr>
              <a:spLocks noChangeArrowheads="1"/>
            </p:cNvSpPr>
            <p:nvPr/>
          </p:nvSpPr>
          <p:spPr bwMode="auto">
            <a:xfrm>
              <a:off x="2928" y="2628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9" name="Line 491"/>
            <p:cNvSpPr>
              <a:spLocks noChangeShapeType="1"/>
            </p:cNvSpPr>
            <p:nvPr/>
          </p:nvSpPr>
          <p:spPr bwMode="auto">
            <a:xfrm>
              <a:off x="2931" y="2630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0" name="Rectangle 492"/>
            <p:cNvSpPr>
              <a:spLocks noChangeArrowheads="1"/>
            </p:cNvSpPr>
            <p:nvPr/>
          </p:nvSpPr>
          <p:spPr bwMode="auto">
            <a:xfrm>
              <a:off x="2931" y="2630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1" name="Line 493"/>
            <p:cNvSpPr>
              <a:spLocks noChangeShapeType="1"/>
            </p:cNvSpPr>
            <p:nvPr/>
          </p:nvSpPr>
          <p:spPr bwMode="auto">
            <a:xfrm>
              <a:off x="3951" y="2620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2" name="Rectangle 494"/>
            <p:cNvSpPr>
              <a:spLocks noChangeArrowheads="1"/>
            </p:cNvSpPr>
            <p:nvPr/>
          </p:nvSpPr>
          <p:spPr bwMode="auto">
            <a:xfrm>
              <a:off x="3951" y="2620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3" name="Line 495"/>
            <p:cNvSpPr>
              <a:spLocks noChangeShapeType="1"/>
            </p:cNvSpPr>
            <p:nvPr/>
          </p:nvSpPr>
          <p:spPr bwMode="auto">
            <a:xfrm>
              <a:off x="3954" y="262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4" name="Rectangle 496"/>
            <p:cNvSpPr>
              <a:spLocks noChangeArrowheads="1"/>
            </p:cNvSpPr>
            <p:nvPr/>
          </p:nvSpPr>
          <p:spPr bwMode="auto">
            <a:xfrm>
              <a:off x="3954" y="2623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5" name="Line 497"/>
            <p:cNvSpPr>
              <a:spLocks noChangeShapeType="1"/>
            </p:cNvSpPr>
            <p:nvPr/>
          </p:nvSpPr>
          <p:spPr bwMode="auto">
            <a:xfrm>
              <a:off x="3957" y="2625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6" name="Rectangle 498"/>
            <p:cNvSpPr>
              <a:spLocks noChangeArrowheads="1"/>
            </p:cNvSpPr>
            <p:nvPr/>
          </p:nvSpPr>
          <p:spPr bwMode="auto">
            <a:xfrm>
              <a:off x="3957" y="2625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7" name="Line 499"/>
            <p:cNvSpPr>
              <a:spLocks noChangeShapeType="1"/>
            </p:cNvSpPr>
            <p:nvPr/>
          </p:nvSpPr>
          <p:spPr bwMode="auto">
            <a:xfrm>
              <a:off x="3960" y="2628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8" name="Rectangle 500"/>
            <p:cNvSpPr>
              <a:spLocks noChangeArrowheads="1"/>
            </p:cNvSpPr>
            <p:nvPr/>
          </p:nvSpPr>
          <p:spPr bwMode="auto">
            <a:xfrm>
              <a:off x="3960" y="2628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9" name="Line 501"/>
            <p:cNvSpPr>
              <a:spLocks noChangeShapeType="1"/>
            </p:cNvSpPr>
            <p:nvPr/>
          </p:nvSpPr>
          <p:spPr bwMode="auto">
            <a:xfrm>
              <a:off x="3964" y="2630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0" name="Rectangle 502"/>
            <p:cNvSpPr>
              <a:spLocks noChangeArrowheads="1"/>
            </p:cNvSpPr>
            <p:nvPr/>
          </p:nvSpPr>
          <p:spPr bwMode="auto">
            <a:xfrm>
              <a:off x="3964" y="2630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1" name="Rectangle 503"/>
            <p:cNvSpPr>
              <a:spLocks noChangeArrowheads="1"/>
            </p:cNvSpPr>
            <p:nvPr/>
          </p:nvSpPr>
          <p:spPr bwMode="auto">
            <a:xfrm>
              <a:off x="711" y="2678"/>
              <a:ext cx="4976" cy="6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2" name="Line 504"/>
            <p:cNvSpPr>
              <a:spLocks noChangeShapeType="1"/>
            </p:cNvSpPr>
            <p:nvPr/>
          </p:nvSpPr>
          <p:spPr bwMode="auto">
            <a:xfrm>
              <a:off x="2402" y="2681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3" name="Rectangle 505"/>
            <p:cNvSpPr>
              <a:spLocks noChangeArrowheads="1"/>
            </p:cNvSpPr>
            <p:nvPr/>
          </p:nvSpPr>
          <p:spPr bwMode="auto">
            <a:xfrm>
              <a:off x="2402" y="2681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4" name="Line 506"/>
            <p:cNvSpPr>
              <a:spLocks noChangeShapeType="1"/>
            </p:cNvSpPr>
            <p:nvPr/>
          </p:nvSpPr>
          <p:spPr bwMode="auto">
            <a:xfrm>
              <a:off x="2405" y="268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5" name="Rectangle 507"/>
            <p:cNvSpPr>
              <a:spLocks noChangeArrowheads="1"/>
            </p:cNvSpPr>
            <p:nvPr/>
          </p:nvSpPr>
          <p:spPr bwMode="auto">
            <a:xfrm>
              <a:off x="2405" y="2683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6" name="Line 508"/>
            <p:cNvSpPr>
              <a:spLocks noChangeShapeType="1"/>
            </p:cNvSpPr>
            <p:nvPr/>
          </p:nvSpPr>
          <p:spPr bwMode="auto">
            <a:xfrm>
              <a:off x="2408" y="2685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7" name="Rectangle 509"/>
            <p:cNvSpPr>
              <a:spLocks noChangeArrowheads="1"/>
            </p:cNvSpPr>
            <p:nvPr/>
          </p:nvSpPr>
          <p:spPr bwMode="auto">
            <a:xfrm>
              <a:off x="2408" y="2685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8" name="Line 510"/>
            <p:cNvSpPr>
              <a:spLocks noChangeShapeType="1"/>
            </p:cNvSpPr>
            <p:nvPr/>
          </p:nvSpPr>
          <p:spPr bwMode="auto">
            <a:xfrm>
              <a:off x="2411" y="2688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9" name="Rectangle 511"/>
            <p:cNvSpPr>
              <a:spLocks noChangeArrowheads="1"/>
            </p:cNvSpPr>
            <p:nvPr/>
          </p:nvSpPr>
          <p:spPr bwMode="auto">
            <a:xfrm>
              <a:off x="2411" y="2688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" name="Line 512"/>
            <p:cNvSpPr>
              <a:spLocks noChangeShapeType="1"/>
            </p:cNvSpPr>
            <p:nvPr/>
          </p:nvSpPr>
          <p:spPr bwMode="auto">
            <a:xfrm>
              <a:off x="2415" y="2690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" name="Rectangle 513"/>
            <p:cNvSpPr>
              <a:spLocks noChangeArrowheads="1"/>
            </p:cNvSpPr>
            <p:nvPr/>
          </p:nvSpPr>
          <p:spPr bwMode="auto">
            <a:xfrm>
              <a:off x="2415" y="2690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" name="Line 514"/>
            <p:cNvSpPr>
              <a:spLocks noChangeShapeType="1"/>
            </p:cNvSpPr>
            <p:nvPr/>
          </p:nvSpPr>
          <p:spPr bwMode="auto">
            <a:xfrm>
              <a:off x="3951" y="2681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3" name="Rectangle 515"/>
            <p:cNvSpPr>
              <a:spLocks noChangeArrowheads="1"/>
            </p:cNvSpPr>
            <p:nvPr/>
          </p:nvSpPr>
          <p:spPr bwMode="auto">
            <a:xfrm>
              <a:off x="3951" y="2681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4" name="Line 516"/>
            <p:cNvSpPr>
              <a:spLocks noChangeShapeType="1"/>
            </p:cNvSpPr>
            <p:nvPr/>
          </p:nvSpPr>
          <p:spPr bwMode="auto">
            <a:xfrm>
              <a:off x="3954" y="268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5" name="Rectangle 517"/>
            <p:cNvSpPr>
              <a:spLocks noChangeArrowheads="1"/>
            </p:cNvSpPr>
            <p:nvPr/>
          </p:nvSpPr>
          <p:spPr bwMode="auto">
            <a:xfrm>
              <a:off x="3954" y="2683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6" name="Line 518"/>
            <p:cNvSpPr>
              <a:spLocks noChangeShapeType="1"/>
            </p:cNvSpPr>
            <p:nvPr/>
          </p:nvSpPr>
          <p:spPr bwMode="auto">
            <a:xfrm>
              <a:off x="3957" y="2685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7" name="Rectangle 519"/>
            <p:cNvSpPr>
              <a:spLocks noChangeArrowheads="1"/>
            </p:cNvSpPr>
            <p:nvPr/>
          </p:nvSpPr>
          <p:spPr bwMode="auto">
            <a:xfrm>
              <a:off x="3957" y="2685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8" name="Line 520"/>
            <p:cNvSpPr>
              <a:spLocks noChangeShapeType="1"/>
            </p:cNvSpPr>
            <p:nvPr/>
          </p:nvSpPr>
          <p:spPr bwMode="auto">
            <a:xfrm>
              <a:off x="3960" y="2688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9" name="Rectangle 521"/>
            <p:cNvSpPr>
              <a:spLocks noChangeArrowheads="1"/>
            </p:cNvSpPr>
            <p:nvPr/>
          </p:nvSpPr>
          <p:spPr bwMode="auto">
            <a:xfrm>
              <a:off x="3960" y="2688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0" name="Line 522"/>
            <p:cNvSpPr>
              <a:spLocks noChangeShapeType="1"/>
            </p:cNvSpPr>
            <p:nvPr/>
          </p:nvSpPr>
          <p:spPr bwMode="auto">
            <a:xfrm>
              <a:off x="3964" y="2690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1" name="Rectangle 523"/>
            <p:cNvSpPr>
              <a:spLocks noChangeArrowheads="1"/>
            </p:cNvSpPr>
            <p:nvPr/>
          </p:nvSpPr>
          <p:spPr bwMode="auto">
            <a:xfrm>
              <a:off x="3964" y="2690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2" name="Rectangle 524"/>
            <p:cNvSpPr>
              <a:spLocks noChangeArrowheads="1"/>
            </p:cNvSpPr>
            <p:nvPr/>
          </p:nvSpPr>
          <p:spPr bwMode="auto">
            <a:xfrm>
              <a:off x="711" y="2738"/>
              <a:ext cx="4976" cy="6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3" name="Line 525"/>
            <p:cNvSpPr>
              <a:spLocks noChangeShapeType="1"/>
            </p:cNvSpPr>
            <p:nvPr/>
          </p:nvSpPr>
          <p:spPr bwMode="auto">
            <a:xfrm>
              <a:off x="2402" y="2741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4" name="Rectangle 526"/>
            <p:cNvSpPr>
              <a:spLocks noChangeArrowheads="1"/>
            </p:cNvSpPr>
            <p:nvPr/>
          </p:nvSpPr>
          <p:spPr bwMode="auto">
            <a:xfrm>
              <a:off x="2402" y="2741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5" name="Line 527"/>
            <p:cNvSpPr>
              <a:spLocks noChangeShapeType="1"/>
            </p:cNvSpPr>
            <p:nvPr/>
          </p:nvSpPr>
          <p:spPr bwMode="auto">
            <a:xfrm>
              <a:off x="2405" y="274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6" name="Rectangle 528"/>
            <p:cNvSpPr>
              <a:spLocks noChangeArrowheads="1"/>
            </p:cNvSpPr>
            <p:nvPr/>
          </p:nvSpPr>
          <p:spPr bwMode="auto">
            <a:xfrm>
              <a:off x="2405" y="2743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7" name="Line 529"/>
            <p:cNvSpPr>
              <a:spLocks noChangeShapeType="1"/>
            </p:cNvSpPr>
            <p:nvPr/>
          </p:nvSpPr>
          <p:spPr bwMode="auto">
            <a:xfrm>
              <a:off x="2408" y="2746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8" name="Rectangle 530"/>
            <p:cNvSpPr>
              <a:spLocks noChangeArrowheads="1"/>
            </p:cNvSpPr>
            <p:nvPr/>
          </p:nvSpPr>
          <p:spPr bwMode="auto">
            <a:xfrm>
              <a:off x="2408" y="2746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9" name="Line 531"/>
            <p:cNvSpPr>
              <a:spLocks noChangeShapeType="1"/>
            </p:cNvSpPr>
            <p:nvPr/>
          </p:nvSpPr>
          <p:spPr bwMode="auto">
            <a:xfrm>
              <a:off x="2411" y="2748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0" name="Rectangle 532"/>
            <p:cNvSpPr>
              <a:spLocks noChangeArrowheads="1"/>
            </p:cNvSpPr>
            <p:nvPr/>
          </p:nvSpPr>
          <p:spPr bwMode="auto">
            <a:xfrm>
              <a:off x="2411" y="2748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1" name="Line 533"/>
            <p:cNvSpPr>
              <a:spLocks noChangeShapeType="1"/>
            </p:cNvSpPr>
            <p:nvPr/>
          </p:nvSpPr>
          <p:spPr bwMode="auto">
            <a:xfrm>
              <a:off x="2415" y="2750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2" name="Rectangle 534"/>
            <p:cNvSpPr>
              <a:spLocks noChangeArrowheads="1"/>
            </p:cNvSpPr>
            <p:nvPr/>
          </p:nvSpPr>
          <p:spPr bwMode="auto">
            <a:xfrm>
              <a:off x="2415" y="2750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3" name="Line 535"/>
            <p:cNvSpPr>
              <a:spLocks noChangeShapeType="1"/>
            </p:cNvSpPr>
            <p:nvPr/>
          </p:nvSpPr>
          <p:spPr bwMode="auto">
            <a:xfrm>
              <a:off x="3176" y="2741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4" name="Rectangle 536"/>
            <p:cNvSpPr>
              <a:spLocks noChangeArrowheads="1"/>
            </p:cNvSpPr>
            <p:nvPr/>
          </p:nvSpPr>
          <p:spPr bwMode="auto">
            <a:xfrm>
              <a:off x="3176" y="2741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5" name="Line 537"/>
            <p:cNvSpPr>
              <a:spLocks noChangeShapeType="1"/>
            </p:cNvSpPr>
            <p:nvPr/>
          </p:nvSpPr>
          <p:spPr bwMode="auto">
            <a:xfrm>
              <a:off x="3179" y="274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6" name="Rectangle 538"/>
            <p:cNvSpPr>
              <a:spLocks noChangeArrowheads="1"/>
            </p:cNvSpPr>
            <p:nvPr/>
          </p:nvSpPr>
          <p:spPr bwMode="auto">
            <a:xfrm>
              <a:off x="3179" y="2743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7" name="Line 539"/>
            <p:cNvSpPr>
              <a:spLocks noChangeShapeType="1"/>
            </p:cNvSpPr>
            <p:nvPr/>
          </p:nvSpPr>
          <p:spPr bwMode="auto">
            <a:xfrm>
              <a:off x="3183" y="2746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8" name="Rectangle 540"/>
            <p:cNvSpPr>
              <a:spLocks noChangeArrowheads="1"/>
            </p:cNvSpPr>
            <p:nvPr/>
          </p:nvSpPr>
          <p:spPr bwMode="auto">
            <a:xfrm>
              <a:off x="3183" y="2746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9" name="Line 541"/>
            <p:cNvSpPr>
              <a:spLocks noChangeShapeType="1"/>
            </p:cNvSpPr>
            <p:nvPr/>
          </p:nvSpPr>
          <p:spPr bwMode="auto">
            <a:xfrm>
              <a:off x="3186" y="2748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0" name="Rectangle 542"/>
            <p:cNvSpPr>
              <a:spLocks noChangeArrowheads="1"/>
            </p:cNvSpPr>
            <p:nvPr/>
          </p:nvSpPr>
          <p:spPr bwMode="auto">
            <a:xfrm>
              <a:off x="3186" y="2748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1" name="Line 543"/>
            <p:cNvSpPr>
              <a:spLocks noChangeShapeType="1"/>
            </p:cNvSpPr>
            <p:nvPr/>
          </p:nvSpPr>
          <p:spPr bwMode="auto">
            <a:xfrm>
              <a:off x="3189" y="2750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2" name="Rectangle 544"/>
            <p:cNvSpPr>
              <a:spLocks noChangeArrowheads="1"/>
            </p:cNvSpPr>
            <p:nvPr/>
          </p:nvSpPr>
          <p:spPr bwMode="auto">
            <a:xfrm>
              <a:off x="3189" y="2750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3" name="Line 545"/>
            <p:cNvSpPr>
              <a:spLocks noChangeShapeType="1"/>
            </p:cNvSpPr>
            <p:nvPr/>
          </p:nvSpPr>
          <p:spPr bwMode="auto">
            <a:xfrm>
              <a:off x="3951" y="2741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4" name="Rectangle 546"/>
            <p:cNvSpPr>
              <a:spLocks noChangeArrowheads="1"/>
            </p:cNvSpPr>
            <p:nvPr/>
          </p:nvSpPr>
          <p:spPr bwMode="auto">
            <a:xfrm>
              <a:off x="3951" y="2741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5" name="Line 547"/>
            <p:cNvSpPr>
              <a:spLocks noChangeShapeType="1"/>
            </p:cNvSpPr>
            <p:nvPr/>
          </p:nvSpPr>
          <p:spPr bwMode="auto">
            <a:xfrm>
              <a:off x="3954" y="274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6" name="Rectangle 548"/>
            <p:cNvSpPr>
              <a:spLocks noChangeArrowheads="1"/>
            </p:cNvSpPr>
            <p:nvPr/>
          </p:nvSpPr>
          <p:spPr bwMode="auto">
            <a:xfrm>
              <a:off x="3954" y="2743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7" name="Line 549"/>
            <p:cNvSpPr>
              <a:spLocks noChangeShapeType="1"/>
            </p:cNvSpPr>
            <p:nvPr/>
          </p:nvSpPr>
          <p:spPr bwMode="auto">
            <a:xfrm>
              <a:off x="3957" y="2746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8" name="Rectangle 550"/>
            <p:cNvSpPr>
              <a:spLocks noChangeArrowheads="1"/>
            </p:cNvSpPr>
            <p:nvPr/>
          </p:nvSpPr>
          <p:spPr bwMode="auto">
            <a:xfrm>
              <a:off x="3957" y="2746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9" name="Line 551"/>
            <p:cNvSpPr>
              <a:spLocks noChangeShapeType="1"/>
            </p:cNvSpPr>
            <p:nvPr/>
          </p:nvSpPr>
          <p:spPr bwMode="auto">
            <a:xfrm>
              <a:off x="3960" y="2748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0" name="Rectangle 552"/>
            <p:cNvSpPr>
              <a:spLocks noChangeArrowheads="1"/>
            </p:cNvSpPr>
            <p:nvPr/>
          </p:nvSpPr>
          <p:spPr bwMode="auto">
            <a:xfrm>
              <a:off x="3960" y="2748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1" name="Line 553"/>
            <p:cNvSpPr>
              <a:spLocks noChangeShapeType="1"/>
            </p:cNvSpPr>
            <p:nvPr/>
          </p:nvSpPr>
          <p:spPr bwMode="auto">
            <a:xfrm>
              <a:off x="3964" y="2750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2" name="Rectangle 554"/>
            <p:cNvSpPr>
              <a:spLocks noChangeArrowheads="1"/>
            </p:cNvSpPr>
            <p:nvPr/>
          </p:nvSpPr>
          <p:spPr bwMode="auto">
            <a:xfrm>
              <a:off x="3964" y="2750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3" name="Rectangle 555"/>
            <p:cNvSpPr>
              <a:spLocks noChangeArrowheads="1"/>
            </p:cNvSpPr>
            <p:nvPr/>
          </p:nvSpPr>
          <p:spPr bwMode="auto">
            <a:xfrm>
              <a:off x="711" y="2799"/>
              <a:ext cx="4976" cy="62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4" name="Line 556"/>
            <p:cNvSpPr>
              <a:spLocks noChangeShapeType="1"/>
            </p:cNvSpPr>
            <p:nvPr/>
          </p:nvSpPr>
          <p:spPr bwMode="auto">
            <a:xfrm>
              <a:off x="2402" y="2801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5" name="Rectangle 557"/>
            <p:cNvSpPr>
              <a:spLocks noChangeArrowheads="1"/>
            </p:cNvSpPr>
            <p:nvPr/>
          </p:nvSpPr>
          <p:spPr bwMode="auto">
            <a:xfrm>
              <a:off x="2402" y="2801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6" name="Line 558"/>
            <p:cNvSpPr>
              <a:spLocks noChangeShapeType="1"/>
            </p:cNvSpPr>
            <p:nvPr/>
          </p:nvSpPr>
          <p:spPr bwMode="auto">
            <a:xfrm>
              <a:off x="2405" y="280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7" name="Rectangle 559"/>
            <p:cNvSpPr>
              <a:spLocks noChangeArrowheads="1"/>
            </p:cNvSpPr>
            <p:nvPr/>
          </p:nvSpPr>
          <p:spPr bwMode="auto">
            <a:xfrm>
              <a:off x="2405" y="2803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8" name="Line 560"/>
            <p:cNvSpPr>
              <a:spLocks noChangeShapeType="1"/>
            </p:cNvSpPr>
            <p:nvPr/>
          </p:nvSpPr>
          <p:spPr bwMode="auto">
            <a:xfrm>
              <a:off x="2408" y="2806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9" name="Rectangle 561"/>
            <p:cNvSpPr>
              <a:spLocks noChangeArrowheads="1"/>
            </p:cNvSpPr>
            <p:nvPr/>
          </p:nvSpPr>
          <p:spPr bwMode="auto">
            <a:xfrm>
              <a:off x="2408" y="2806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0" name="Line 562"/>
            <p:cNvSpPr>
              <a:spLocks noChangeShapeType="1"/>
            </p:cNvSpPr>
            <p:nvPr/>
          </p:nvSpPr>
          <p:spPr bwMode="auto">
            <a:xfrm>
              <a:off x="2411" y="2808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1" name="Rectangle 563"/>
            <p:cNvSpPr>
              <a:spLocks noChangeArrowheads="1"/>
            </p:cNvSpPr>
            <p:nvPr/>
          </p:nvSpPr>
          <p:spPr bwMode="auto">
            <a:xfrm>
              <a:off x="2411" y="2808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2" name="Line 564"/>
            <p:cNvSpPr>
              <a:spLocks noChangeShapeType="1"/>
            </p:cNvSpPr>
            <p:nvPr/>
          </p:nvSpPr>
          <p:spPr bwMode="auto">
            <a:xfrm>
              <a:off x="2415" y="2811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3" name="Rectangle 565"/>
            <p:cNvSpPr>
              <a:spLocks noChangeArrowheads="1"/>
            </p:cNvSpPr>
            <p:nvPr/>
          </p:nvSpPr>
          <p:spPr bwMode="auto">
            <a:xfrm>
              <a:off x="2415" y="2811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4" name="Line 566"/>
            <p:cNvSpPr>
              <a:spLocks noChangeShapeType="1"/>
            </p:cNvSpPr>
            <p:nvPr/>
          </p:nvSpPr>
          <p:spPr bwMode="auto">
            <a:xfrm>
              <a:off x="3176" y="2801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5" name="Rectangle 567"/>
            <p:cNvSpPr>
              <a:spLocks noChangeArrowheads="1"/>
            </p:cNvSpPr>
            <p:nvPr/>
          </p:nvSpPr>
          <p:spPr bwMode="auto">
            <a:xfrm>
              <a:off x="3176" y="2801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6" name="Line 568"/>
            <p:cNvSpPr>
              <a:spLocks noChangeShapeType="1"/>
            </p:cNvSpPr>
            <p:nvPr/>
          </p:nvSpPr>
          <p:spPr bwMode="auto">
            <a:xfrm>
              <a:off x="3179" y="2803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7" name="Rectangle 569"/>
            <p:cNvSpPr>
              <a:spLocks noChangeArrowheads="1"/>
            </p:cNvSpPr>
            <p:nvPr/>
          </p:nvSpPr>
          <p:spPr bwMode="auto">
            <a:xfrm>
              <a:off x="3179" y="2803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8" name="Line 570"/>
            <p:cNvSpPr>
              <a:spLocks noChangeShapeType="1"/>
            </p:cNvSpPr>
            <p:nvPr/>
          </p:nvSpPr>
          <p:spPr bwMode="auto">
            <a:xfrm>
              <a:off x="3183" y="2806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9" name="Rectangle 571"/>
            <p:cNvSpPr>
              <a:spLocks noChangeArrowheads="1"/>
            </p:cNvSpPr>
            <p:nvPr/>
          </p:nvSpPr>
          <p:spPr bwMode="auto">
            <a:xfrm>
              <a:off x="3183" y="2806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0" name="Line 572"/>
            <p:cNvSpPr>
              <a:spLocks noChangeShapeType="1"/>
            </p:cNvSpPr>
            <p:nvPr/>
          </p:nvSpPr>
          <p:spPr bwMode="auto">
            <a:xfrm>
              <a:off x="3186" y="2808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1" name="Rectangle 573"/>
            <p:cNvSpPr>
              <a:spLocks noChangeArrowheads="1"/>
            </p:cNvSpPr>
            <p:nvPr/>
          </p:nvSpPr>
          <p:spPr bwMode="auto">
            <a:xfrm>
              <a:off x="3186" y="2808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2" name="Line 574"/>
            <p:cNvSpPr>
              <a:spLocks noChangeShapeType="1"/>
            </p:cNvSpPr>
            <p:nvPr/>
          </p:nvSpPr>
          <p:spPr bwMode="auto">
            <a:xfrm>
              <a:off x="3189" y="2811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3" name="Rectangle 575"/>
            <p:cNvSpPr>
              <a:spLocks noChangeArrowheads="1"/>
            </p:cNvSpPr>
            <p:nvPr/>
          </p:nvSpPr>
          <p:spPr bwMode="auto">
            <a:xfrm>
              <a:off x="3189" y="2811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4" name="Rectangle 576"/>
            <p:cNvSpPr>
              <a:spLocks noChangeArrowheads="1"/>
            </p:cNvSpPr>
            <p:nvPr/>
          </p:nvSpPr>
          <p:spPr bwMode="auto">
            <a:xfrm>
              <a:off x="711" y="2859"/>
              <a:ext cx="4976" cy="6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5" name="Rectangle 577"/>
            <p:cNvSpPr>
              <a:spLocks noChangeArrowheads="1"/>
            </p:cNvSpPr>
            <p:nvPr/>
          </p:nvSpPr>
          <p:spPr bwMode="auto">
            <a:xfrm>
              <a:off x="249" y="2919"/>
              <a:ext cx="465" cy="183"/>
            </a:xfrm>
            <a:prstGeom prst="rect">
              <a:avLst/>
            </a:prstGeom>
            <a:solidFill>
              <a:srgbClr val="B8CCE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6" name="Rectangle 578"/>
            <p:cNvSpPr>
              <a:spLocks noChangeArrowheads="1"/>
            </p:cNvSpPr>
            <p:nvPr/>
          </p:nvSpPr>
          <p:spPr bwMode="auto">
            <a:xfrm>
              <a:off x="711" y="2919"/>
              <a:ext cx="4976" cy="183"/>
            </a:xfrm>
            <a:prstGeom prst="rect">
              <a:avLst/>
            </a:prstGeom>
            <a:solidFill>
              <a:srgbClr val="B7DEE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7" name="Rectangle 579"/>
            <p:cNvSpPr>
              <a:spLocks noChangeArrowheads="1"/>
            </p:cNvSpPr>
            <p:nvPr/>
          </p:nvSpPr>
          <p:spPr bwMode="auto">
            <a:xfrm>
              <a:off x="711" y="3100"/>
              <a:ext cx="4976" cy="63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8" name="Line 580"/>
            <p:cNvSpPr>
              <a:spLocks noChangeShapeType="1"/>
            </p:cNvSpPr>
            <p:nvPr/>
          </p:nvSpPr>
          <p:spPr bwMode="auto">
            <a:xfrm>
              <a:off x="3176" y="3102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9" name="Rectangle 581"/>
            <p:cNvSpPr>
              <a:spLocks noChangeArrowheads="1"/>
            </p:cNvSpPr>
            <p:nvPr/>
          </p:nvSpPr>
          <p:spPr bwMode="auto">
            <a:xfrm>
              <a:off x="3176" y="3102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0" name="Line 582"/>
            <p:cNvSpPr>
              <a:spLocks noChangeShapeType="1"/>
            </p:cNvSpPr>
            <p:nvPr/>
          </p:nvSpPr>
          <p:spPr bwMode="auto">
            <a:xfrm>
              <a:off x="3179" y="3105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1" name="Rectangle 583"/>
            <p:cNvSpPr>
              <a:spLocks noChangeArrowheads="1"/>
            </p:cNvSpPr>
            <p:nvPr/>
          </p:nvSpPr>
          <p:spPr bwMode="auto">
            <a:xfrm>
              <a:off x="3179" y="3105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2" name="Line 584"/>
            <p:cNvSpPr>
              <a:spLocks noChangeShapeType="1"/>
            </p:cNvSpPr>
            <p:nvPr/>
          </p:nvSpPr>
          <p:spPr bwMode="auto">
            <a:xfrm>
              <a:off x="3183" y="3107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3" name="Rectangle 585"/>
            <p:cNvSpPr>
              <a:spLocks noChangeArrowheads="1"/>
            </p:cNvSpPr>
            <p:nvPr/>
          </p:nvSpPr>
          <p:spPr bwMode="auto">
            <a:xfrm>
              <a:off x="3183" y="3107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4" name="Line 586"/>
            <p:cNvSpPr>
              <a:spLocks noChangeShapeType="1"/>
            </p:cNvSpPr>
            <p:nvPr/>
          </p:nvSpPr>
          <p:spPr bwMode="auto">
            <a:xfrm>
              <a:off x="3186" y="3110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5" name="Rectangle 587"/>
            <p:cNvSpPr>
              <a:spLocks noChangeArrowheads="1"/>
            </p:cNvSpPr>
            <p:nvPr/>
          </p:nvSpPr>
          <p:spPr bwMode="auto">
            <a:xfrm>
              <a:off x="3186" y="3110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6" name="Line 588"/>
            <p:cNvSpPr>
              <a:spLocks noChangeShapeType="1"/>
            </p:cNvSpPr>
            <p:nvPr/>
          </p:nvSpPr>
          <p:spPr bwMode="auto">
            <a:xfrm>
              <a:off x="3189" y="3112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7" name="Rectangle 589"/>
            <p:cNvSpPr>
              <a:spLocks noChangeArrowheads="1"/>
            </p:cNvSpPr>
            <p:nvPr/>
          </p:nvSpPr>
          <p:spPr bwMode="auto">
            <a:xfrm>
              <a:off x="3189" y="3112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8" name="Line 590"/>
            <p:cNvSpPr>
              <a:spLocks noChangeShapeType="1"/>
            </p:cNvSpPr>
            <p:nvPr/>
          </p:nvSpPr>
          <p:spPr bwMode="auto">
            <a:xfrm>
              <a:off x="3434" y="3102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9" name="Rectangle 591"/>
            <p:cNvSpPr>
              <a:spLocks noChangeArrowheads="1"/>
            </p:cNvSpPr>
            <p:nvPr/>
          </p:nvSpPr>
          <p:spPr bwMode="auto">
            <a:xfrm>
              <a:off x="3434" y="3102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0" name="Line 592"/>
            <p:cNvSpPr>
              <a:spLocks noChangeShapeType="1"/>
            </p:cNvSpPr>
            <p:nvPr/>
          </p:nvSpPr>
          <p:spPr bwMode="auto">
            <a:xfrm>
              <a:off x="3438" y="3105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1" name="Rectangle 593"/>
            <p:cNvSpPr>
              <a:spLocks noChangeArrowheads="1"/>
            </p:cNvSpPr>
            <p:nvPr/>
          </p:nvSpPr>
          <p:spPr bwMode="auto">
            <a:xfrm>
              <a:off x="3438" y="3105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2" name="Line 594"/>
            <p:cNvSpPr>
              <a:spLocks noChangeShapeType="1"/>
            </p:cNvSpPr>
            <p:nvPr/>
          </p:nvSpPr>
          <p:spPr bwMode="auto">
            <a:xfrm>
              <a:off x="3441" y="3107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3" name="Rectangle 595"/>
            <p:cNvSpPr>
              <a:spLocks noChangeArrowheads="1"/>
            </p:cNvSpPr>
            <p:nvPr/>
          </p:nvSpPr>
          <p:spPr bwMode="auto">
            <a:xfrm>
              <a:off x="3441" y="3107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4" name="Line 596"/>
            <p:cNvSpPr>
              <a:spLocks noChangeShapeType="1"/>
            </p:cNvSpPr>
            <p:nvPr/>
          </p:nvSpPr>
          <p:spPr bwMode="auto">
            <a:xfrm>
              <a:off x="3444" y="3110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5" name="Rectangle 597"/>
            <p:cNvSpPr>
              <a:spLocks noChangeArrowheads="1"/>
            </p:cNvSpPr>
            <p:nvPr/>
          </p:nvSpPr>
          <p:spPr bwMode="auto">
            <a:xfrm>
              <a:off x="3444" y="3110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6" name="Line 598"/>
            <p:cNvSpPr>
              <a:spLocks noChangeShapeType="1"/>
            </p:cNvSpPr>
            <p:nvPr/>
          </p:nvSpPr>
          <p:spPr bwMode="auto">
            <a:xfrm>
              <a:off x="3447" y="3112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7" name="Rectangle 599"/>
            <p:cNvSpPr>
              <a:spLocks noChangeArrowheads="1"/>
            </p:cNvSpPr>
            <p:nvPr/>
          </p:nvSpPr>
          <p:spPr bwMode="auto">
            <a:xfrm>
              <a:off x="3447" y="3112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8" name="Line 600"/>
            <p:cNvSpPr>
              <a:spLocks noChangeShapeType="1"/>
            </p:cNvSpPr>
            <p:nvPr/>
          </p:nvSpPr>
          <p:spPr bwMode="auto">
            <a:xfrm>
              <a:off x="3951" y="3102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9" name="Rectangle 601"/>
            <p:cNvSpPr>
              <a:spLocks noChangeArrowheads="1"/>
            </p:cNvSpPr>
            <p:nvPr/>
          </p:nvSpPr>
          <p:spPr bwMode="auto">
            <a:xfrm>
              <a:off x="3951" y="3102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0" name="Line 602"/>
            <p:cNvSpPr>
              <a:spLocks noChangeShapeType="1"/>
            </p:cNvSpPr>
            <p:nvPr/>
          </p:nvSpPr>
          <p:spPr bwMode="auto">
            <a:xfrm>
              <a:off x="3954" y="3105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1" name="Rectangle 603"/>
            <p:cNvSpPr>
              <a:spLocks noChangeArrowheads="1"/>
            </p:cNvSpPr>
            <p:nvPr/>
          </p:nvSpPr>
          <p:spPr bwMode="auto">
            <a:xfrm>
              <a:off x="3954" y="3105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2" name="Line 604"/>
            <p:cNvSpPr>
              <a:spLocks noChangeShapeType="1"/>
            </p:cNvSpPr>
            <p:nvPr/>
          </p:nvSpPr>
          <p:spPr bwMode="auto">
            <a:xfrm>
              <a:off x="3957" y="3107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3" name="Rectangle 605"/>
            <p:cNvSpPr>
              <a:spLocks noChangeArrowheads="1"/>
            </p:cNvSpPr>
            <p:nvPr/>
          </p:nvSpPr>
          <p:spPr bwMode="auto">
            <a:xfrm>
              <a:off x="3957" y="3107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4" name="Line 606"/>
            <p:cNvSpPr>
              <a:spLocks noChangeShapeType="1"/>
            </p:cNvSpPr>
            <p:nvPr/>
          </p:nvSpPr>
          <p:spPr bwMode="auto">
            <a:xfrm>
              <a:off x="3960" y="3110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856" name="Group 808"/>
          <p:cNvGrpSpPr>
            <a:grpSpLocks/>
          </p:cNvGrpSpPr>
          <p:nvPr/>
        </p:nvGrpSpPr>
        <p:grpSpPr bwMode="auto">
          <a:xfrm>
            <a:off x="1128713" y="4937125"/>
            <a:ext cx="7899400" cy="1231900"/>
            <a:chOff x="711" y="3110"/>
            <a:chExt cx="4976" cy="776"/>
          </a:xfrm>
        </p:grpSpPr>
        <p:sp>
          <p:nvSpPr>
            <p:cNvPr id="2656" name="Rectangle 608"/>
            <p:cNvSpPr>
              <a:spLocks noChangeArrowheads="1"/>
            </p:cNvSpPr>
            <p:nvPr/>
          </p:nvSpPr>
          <p:spPr bwMode="auto">
            <a:xfrm>
              <a:off x="3960" y="3110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7" name="Line 609"/>
            <p:cNvSpPr>
              <a:spLocks noChangeShapeType="1"/>
            </p:cNvSpPr>
            <p:nvPr/>
          </p:nvSpPr>
          <p:spPr bwMode="auto">
            <a:xfrm>
              <a:off x="3964" y="3112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8" name="Rectangle 610"/>
            <p:cNvSpPr>
              <a:spLocks noChangeArrowheads="1"/>
            </p:cNvSpPr>
            <p:nvPr/>
          </p:nvSpPr>
          <p:spPr bwMode="auto">
            <a:xfrm>
              <a:off x="3964" y="3112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9" name="Rectangle 611"/>
            <p:cNvSpPr>
              <a:spLocks noChangeArrowheads="1"/>
            </p:cNvSpPr>
            <p:nvPr/>
          </p:nvSpPr>
          <p:spPr bwMode="auto">
            <a:xfrm>
              <a:off x="711" y="3160"/>
              <a:ext cx="4976" cy="63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0" name="Line 612"/>
            <p:cNvSpPr>
              <a:spLocks noChangeShapeType="1"/>
            </p:cNvSpPr>
            <p:nvPr/>
          </p:nvSpPr>
          <p:spPr bwMode="auto">
            <a:xfrm>
              <a:off x="3176" y="316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1" name="Rectangle 613"/>
            <p:cNvSpPr>
              <a:spLocks noChangeArrowheads="1"/>
            </p:cNvSpPr>
            <p:nvPr/>
          </p:nvSpPr>
          <p:spPr bwMode="auto">
            <a:xfrm>
              <a:off x="3176" y="3163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" name="Line 614"/>
            <p:cNvSpPr>
              <a:spLocks noChangeShapeType="1"/>
            </p:cNvSpPr>
            <p:nvPr/>
          </p:nvSpPr>
          <p:spPr bwMode="auto">
            <a:xfrm>
              <a:off x="3179" y="3165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" name="Rectangle 615"/>
            <p:cNvSpPr>
              <a:spLocks noChangeArrowheads="1"/>
            </p:cNvSpPr>
            <p:nvPr/>
          </p:nvSpPr>
          <p:spPr bwMode="auto">
            <a:xfrm>
              <a:off x="3179" y="3165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" name="Line 616"/>
            <p:cNvSpPr>
              <a:spLocks noChangeShapeType="1"/>
            </p:cNvSpPr>
            <p:nvPr/>
          </p:nvSpPr>
          <p:spPr bwMode="auto">
            <a:xfrm>
              <a:off x="3183" y="3167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" name="Rectangle 617"/>
            <p:cNvSpPr>
              <a:spLocks noChangeArrowheads="1"/>
            </p:cNvSpPr>
            <p:nvPr/>
          </p:nvSpPr>
          <p:spPr bwMode="auto">
            <a:xfrm>
              <a:off x="3183" y="3167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" name="Line 618"/>
            <p:cNvSpPr>
              <a:spLocks noChangeShapeType="1"/>
            </p:cNvSpPr>
            <p:nvPr/>
          </p:nvSpPr>
          <p:spPr bwMode="auto">
            <a:xfrm>
              <a:off x="3186" y="3170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" name="Rectangle 619"/>
            <p:cNvSpPr>
              <a:spLocks noChangeArrowheads="1"/>
            </p:cNvSpPr>
            <p:nvPr/>
          </p:nvSpPr>
          <p:spPr bwMode="auto">
            <a:xfrm>
              <a:off x="3186" y="3170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" name="Line 620"/>
            <p:cNvSpPr>
              <a:spLocks noChangeShapeType="1"/>
            </p:cNvSpPr>
            <p:nvPr/>
          </p:nvSpPr>
          <p:spPr bwMode="auto">
            <a:xfrm>
              <a:off x="3189" y="3172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9" name="Rectangle 621"/>
            <p:cNvSpPr>
              <a:spLocks noChangeArrowheads="1"/>
            </p:cNvSpPr>
            <p:nvPr/>
          </p:nvSpPr>
          <p:spPr bwMode="auto">
            <a:xfrm>
              <a:off x="3189" y="3172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0" name="Line 622"/>
            <p:cNvSpPr>
              <a:spLocks noChangeShapeType="1"/>
            </p:cNvSpPr>
            <p:nvPr/>
          </p:nvSpPr>
          <p:spPr bwMode="auto">
            <a:xfrm>
              <a:off x="3434" y="316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1" name="Rectangle 623"/>
            <p:cNvSpPr>
              <a:spLocks noChangeArrowheads="1"/>
            </p:cNvSpPr>
            <p:nvPr/>
          </p:nvSpPr>
          <p:spPr bwMode="auto">
            <a:xfrm>
              <a:off x="3434" y="3163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2" name="Line 624"/>
            <p:cNvSpPr>
              <a:spLocks noChangeShapeType="1"/>
            </p:cNvSpPr>
            <p:nvPr/>
          </p:nvSpPr>
          <p:spPr bwMode="auto">
            <a:xfrm>
              <a:off x="3438" y="3165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3" name="Rectangle 625"/>
            <p:cNvSpPr>
              <a:spLocks noChangeArrowheads="1"/>
            </p:cNvSpPr>
            <p:nvPr/>
          </p:nvSpPr>
          <p:spPr bwMode="auto">
            <a:xfrm>
              <a:off x="3438" y="3165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4" name="Line 626"/>
            <p:cNvSpPr>
              <a:spLocks noChangeShapeType="1"/>
            </p:cNvSpPr>
            <p:nvPr/>
          </p:nvSpPr>
          <p:spPr bwMode="auto">
            <a:xfrm>
              <a:off x="3441" y="3167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5" name="Rectangle 627"/>
            <p:cNvSpPr>
              <a:spLocks noChangeArrowheads="1"/>
            </p:cNvSpPr>
            <p:nvPr/>
          </p:nvSpPr>
          <p:spPr bwMode="auto">
            <a:xfrm>
              <a:off x="3441" y="3167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6" name="Line 628"/>
            <p:cNvSpPr>
              <a:spLocks noChangeShapeType="1"/>
            </p:cNvSpPr>
            <p:nvPr/>
          </p:nvSpPr>
          <p:spPr bwMode="auto">
            <a:xfrm>
              <a:off x="3444" y="3170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7" name="Rectangle 629"/>
            <p:cNvSpPr>
              <a:spLocks noChangeArrowheads="1"/>
            </p:cNvSpPr>
            <p:nvPr/>
          </p:nvSpPr>
          <p:spPr bwMode="auto">
            <a:xfrm>
              <a:off x="3444" y="3170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8" name="Line 630"/>
            <p:cNvSpPr>
              <a:spLocks noChangeShapeType="1"/>
            </p:cNvSpPr>
            <p:nvPr/>
          </p:nvSpPr>
          <p:spPr bwMode="auto">
            <a:xfrm>
              <a:off x="3447" y="3172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9" name="Rectangle 631"/>
            <p:cNvSpPr>
              <a:spLocks noChangeArrowheads="1"/>
            </p:cNvSpPr>
            <p:nvPr/>
          </p:nvSpPr>
          <p:spPr bwMode="auto">
            <a:xfrm>
              <a:off x="3447" y="3172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0" name="Line 632"/>
            <p:cNvSpPr>
              <a:spLocks noChangeShapeType="1"/>
            </p:cNvSpPr>
            <p:nvPr/>
          </p:nvSpPr>
          <p:spPr bwMode="auto">
            <a:xfrm>
              <a:off x="3951" y="316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1" name="Rectangle 633"/>
            <p:cNvSpPr>
              <a:spLocks noChangeArrowheads="1"/>
            </p:cNvSpPr>
            <p:nvPr/>
          </p:nvSpPr>
          <p:spPr bwMode="auto">
            <a:xfrm>
              <a:off x="3951" y="3163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2" name="Line 634"/>
            <p:cNvSpPr>
              <a:spLocks noChangeShapeType="1"/>
            </p:cNvSpPr>
            <p:nvPr/>
          </p:nvSpPr>
          <p:spPr bwMode="auto">
            <a:xfrm>
              <a:off x="3954" y="3165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3" name="Rectangle 635"/>
            <p:cNvSpPr>
              <a:spLocks noChangeArrowheads="1"/>
            </p:cNvSpPr>
            <p:nvPr/>
          </p:nvSpPr>
          <p:spPr bwMode="auto">
            <a:xfrm>
              <a:off x="3954" y="3165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4" name="Line 636"/>
            <p:cNvSpPr>
              <a:spLocks noChangeShapeType="1"/>
            </p:cNvSpPr>
            <p:nvPr/>
          </p:nvSpPr>
          <p:spPr bwMode="auto">
            <a:xfrm>
              <a:off x="3957" y="3167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5" name="Rectangle 637"/>
            <p:cNvSpPr>
              <a:spLocks noChangeArrowheads="1"/>
            </p:cNvSpPr>
            <p:nvPr/>
          </p:nvSpPr>
          <p:spPr bwMode="auto">
            <a:xfrm>
              <a:off x="3957" y="3167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6" name="Line 638"/>
            <p:cNvSpPr>
              <a:spLocks noChangeShapeType="1"/>
            </p:cNvSpPr>
            <p:nvPr/>
          </p:nvSpPr>
          <p:spPr bwMode="auto">
            <a:xfrm>
              <a:off x="3960" y="3170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7" name="Rectangle 639"/>
            <p:cNvSpPr>
              <a:spLocks noChangeArrowheads="1"/>
            </p:cNvSpPr>
            <p:nvPr/>
          </p:nvSpPr>
          <p:spPr bwMode="auto">
            <a:xfrm>
              <a:off x="3960" y="3170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8" name="Line 640"/>
            <p:cNvSpPr>
              <a:spLocks noChangeShapeType="1"/>
            </p:cNvSpPr>
            <p:nvPr/>
          </p:nvSpPr>
          <p:spPr bwMode="auto">
            <a:xfrm>
              <a:off x="3964" y="3172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9" name="Rectangle 641"/>
            <p:cNvSpPr>
              <a:spLocks noChangeArrowheads="1"/>
            </p:cNvSpPr>
            <p:nvPr/>
          </p:nvSpPr>
          <p:spPr bwMode="auto">
            <a:xfrm>
              <a:off x="3964" y="3172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0" name="Rectangle 642"/>
            <p:cNvSpPr>
              <a:spLocks noChangeArrowheads="1"/>
            </p:cNvSpPr>
            <p:nvPr/>
          </p:nvSpPr>
          <p:spPr bwMode="auto">
            <a:xfrm>
              <a:off x="711" y="3220"/>
              <a:ext cx="4976" cy="63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1" name="Line 643"/>
            <p:cNvSpPr>
              <a:spLocks noChangeShapeType="1"/>
            </p:cNvSpPr>
            <p:nvPr/>
          </p:nvSpPr>
          <p:spPr bwMode="auto">
            <a:xfrm>
              <a:off x="3951" y="322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2" name="Rectangle 644"/>
            <p:cNvSpPr>
              <a:spLocks noChangeArrowheads="1"/>
            </p:cNvSpPr>
            <p:nvPr/>
          </p:nvSpPr>
          <p:spPr bwMode="auto">
            <a:xfrm>
              <a:off x="3951" y="3223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3" name="Line 645"/>
            <p:cNvSpPr>
              <a:spLocks noChangeShapeType="1"/>
            </p:cNvSpPr>
            <p:nvPr/>
          </p:nvSpPr>
          <p:spPr bwMode="auto">
            <a:xfrm>
              <a:off x="3954" y="3225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4" name="Rectangle 646"/>
            <p:cNvSpPr>
              <a:spLocks noChangeArrowheads="1"/>
            </p:cNvSpPr>
            <p:nvPr/>
          </p:nvSpPr>
          <p:spPr bwMode="auto">
            <a:xfrm>
              <a:off x="3954" y="3225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5" name="Line 647"/>
            <p:cNvSpPr>
              <a:spLocks noChangeShapeType="1"/>
            </p:cNvSpPr>
            <p:nvPr/>
          </p:nvSpPr>
          <p:spPr bwMode="auto">
            <a:xfrm>
              <a:off x="3957" y="322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6" name="Rectangle 648"/>
            <p:cNvSpPr>
              <a:spLocks noChangeArrowheads="1"/>
            </p:cNvSpPr>
            <p:nvPr/>
          </p:nvSpPr>
          <p:spPr bwMode="auto">
            <a:xfrm>
              <a:off x="3957" y="3228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7" name="Line 649"/>
            <p:cNvSpPr>
              <a:spLocks noChangeShapeType="1"/>
            </p:cNvSpPr>
            <p:nvPr/>
          </p:nvSpPr>
          <p:spPr bwMode="auto">
            <a:xfrm>
              <a:off x="3960" y="3230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8" name="Rectangle 650"/>
            <p:cNvSpPr>
              <a:spLocks noChangeArrowheads="1"/>
            </p:cNvSpPr>
            <p:nvPr/>
          </p:nvSpPr>
          <p:spPr bwMode="auto">
            <a:xfrm>
              <a:off x="3960" y="3230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9" name="Line 651"/>
            <p:cNvSpPr>
              <a:spLocks noChangeShapeType="1"/>
            </p:cNvSpPr>
            <p:nvPr/>
          </p:nvSpPr>
          <p:spPr bwMode="auto">
            <a:xfrm>
              <a:off x="3964" y="3232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0" name="Rectangle 652"/>
            <p:cNvSpPr>
              <a:spLocks noChangeArrowheads="1"/>
            </p:cNvSpPr>
            <p:nvPr/>
          </p:nvSpPr>
          <p:spPr bwMode="auto">
            <a:xfrm>
              <a:off x="3964" y="3232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1" name="Line 653"/>
            <p:cNvSpPr>
              <a:spLocks noChangeShapeType="1"/>
            </p:cNvSpPr>
            <p:nvPr/>
          </p:nvSpPr>
          <p:spPr bwMode="auto">
            <a:xfrm>
              <a:off x="4209" y="322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2" name="Rectangle 654"/>
            <p:cNvSpPr>
              <a:spLocks noChangeArrowheads="1"/>
            </p:cNvSpPr>
            <p:nvPr/>
          </p:nvSpPr>
          <p:spPr bwMode="auto">
            <a:xfrm>
              <a:off x="4209" y="3223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3" name="Line 655"/>
            <p:cNvSpPr>
              <a:spLocks noChangeShapeType="1"/>
            </p:cNvSpPr>
            <p:nvPr/>
          </p:nvSpPr>
          <p:spPr bwMode="auto">
            <a:xfrm>
              <a:off x="4212" y="3225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4" name="Rectangle 656"/>
            <p:cNvSpPr>
              <a:spLocks noChangeArrowheads="1"/>
            </p:cNvSpPr>
            <p:nvPr/>
          </p:nvSpPr>
          <p:spPr bwMode="auto">
            <a:xfrm>
              <a:off x="4212" y="3225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5" name="Line 657"/>
            <p:cNvSpPr>
              <a:spLocks noChangeShapeType="1"/>
            </p:cNvSpPr>
            <p:nvPr/>
          </p:nvSpPr>
          <p:spPr bwMode="auto">
            <a:xfrm>
              <a:off x="4215" y="322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6" name="Rectangle 658"/>
            <p:cNvSpPr>
              <a:spLocks noChangeArrowheads="1"/>
            </p:cNvSpPr>
            <p:nvPr/>
          </p:nvSpPr>
          <p:spPr bwMode="auto">
            <a:xfrm>
              <a:off x="4215" y="3228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7" name="Line 659"/>
            <p:cNvSpPr>
              <a:spLocks noChangeShapeType="1"/>
            </p:cNvSpPr>
            <p:nvPr/>
          </p:nvSpPr>
          <p:spPr bwMode="auto">
            <a:xfrm>
              <a:off x="4219" y="3230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8" name="Rectangle 660"/>
            <p:cNvSpPr>
              <a:spLocks noChangeArrowheads="1"/>
            </p:cNvSpPr>
            <p:nvPr/>
          </p:nvSpPr>
          <p:spPr bwMode="auto">
            <a:xfrm>
              <a:off x="4219" y="3230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9" name="Line 661"/>
            <p:cNvSpPr>
              <a:spLocks noChangeShapeType="1"/>
            </p:cNvSpPr>
            <p:nvPr/>
          </p:nvSpPr>
          <p:spPr bwMode="auto">
            <a:xfrm>
              <a:off x="4222" y="3232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0" name="Rectangle 662"/>
            <p:cNvSpPr>
              <a:spLocks noChangeArrowheads="1"/>
            </p:cNvSpPr>
            <p:nvPr/>
          </p:nvSpPr>
          <p:spPr bwMode="auto">
            <a:xfrm>
              <a:off x="4222" y="3232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1" name="Rectangle 663"/>
            <p:cNvSpPr>
              <a:spLocks noChangeArrowheads="1"/>
            </p:cNvSpPr>
            <p:nvPr/>
          </p:nvSpPr>
          <p:spPr bwMode="auto">
            <a:xfrm>
              <a:off x="711" y="3281"/>
              <a:ext cx="4976" cy="62"/>
            </a:xfrm>
            <a:prstGeom prst="rect">
              <a:avLst/>
            </a:prstGeom>
            <a:solidFill>
              <a:srgbClr val="FDE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3176" y="328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3" name="Rectangle 665"/>
            <p:cNvSpPr>
              <a:spLocks noChangeArrowheads="1"/>
            </p:cNvSpPr>
            <p:nvPr/>
          </p:nvSpPr>
          <p:spPr bwMode="auto">
            <a:xfrm>
              <a:off x="3176" y="3283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4" name="Line 666"/>
            <p:cNvSpPr>
              <a:spLocks noChangeShapeType="1"/>
            </p:cNvSpPr>
            <p:nvPr/>
          </p:nvSpPr>
          <p:spPr bwMode="auto">
            <a:xfrm>
              <a:off x="3179" y="3285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5" name="Rectangle 667"/>
            <p:cNvSpPr>
              <a:spLocks noChangeArrowheads="1"/>
            </p:cNvSpPr>
            <p:nvPr/>
          </p:nvSpPr>
          <p:spPr bwMode="auto">
            <a:xfrm>
              <a:off x="3179" y="3285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6" name="Line 668"/>
            <p:cNvSpPr>
              <a:spLocks noChangeShapeType="1"/>
            </p:cNvSpPr>
            <p:nvPr/>
          </p:nvSpPr>
          <p:spPr bwMode="auto">
            <a:xfrm>
              <a:off x="3183" y="3288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7" name="Rectangle 669"/>
            <p:cNvSpPr>
              <a:spLocks noChangeArrowheads="1"/>
            </p:cNvSpPr>
            <p:nvPr/>
          </p:nvSpPr>
          <p:spPr bwMode="auto">
            <a:xfrm>
              <a:off x="3183" y="3288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8" name="Line 670"/>
            <p:cNvSpPr>
              <a:spLocks noChangeShapeType="1"/>
            </p:cNvSpPr>
            <p:nvPr/>
          </p:nvSpPr>
          <p:spPr bwMode="auto">
            <a:xfrm>
              <a:off x="3186" y="3290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9" name="Rectangle 671"/>
            <p:cNvSpPr>
              <a:spLocks noChangeArrowheads="1"/>
            </p:cNvSpPr>
            <p:nvPr/>
          </p:nvSpPr>
          <p:spPr bwMode="auto">
            <a:xfrm>
              <a:off x="3186" y="3290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0" name="Line 672"/>
            <p:cNvSpPr>
              <a:spLocks noChangeShapeType="1"/>
            </p:cNvSpPr>
            <p:nvPr/>
          </p:nvSpPr>
          <p:spPr bwMode="auto">
            <a:xfrm>
              <a:off x="3189" y="329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1" name="Rectangle 673"/>
            <p:cNvSpPr>
              <a:spLocks noChangeArrowheads="1"/>
            </p:cNvSpPr>
            <p:nvPr/>
          </p:nvSpPr>
          <p:spPr bwMode="auto">
            <a:xfrm>
              <a:off x="3189" y="3293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2" name="Line 674"/>
            <p:cNvSpPr>
              <a:spLocks noChangeShapeType="1"/>
            </p:cNvSpPr>
            <p:nvPr/>
          </p:nvSpPr>
          <p:spPr bwMode="auto">
            <a:xfrm>
              <a:off x="3434" y="328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3" name="Rectangle 675"/>
            <p:cNvSpPr>
              <a:spLocks noChangeArrowheads="1"/>
            </p:cNvSpPr>
            <p:nvPr/>
          </p:nvSpPr>
          <p:spPr bwMode="auto">
            <a:xfrm>
              <a:off x="3434" y="3283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4" name="Line 676"/>
            <p:cNvSpPr>
              <a:spLocks noChangeShapeType="1"/>
            </p:cNvSpPr>
            <p:nvPr/>
          </p:nvSpPr>
          <p:spPr bwMode="auto">
            <a:xfrm>
              <a:off x="3438" y="3285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5" name="Rectangle 677"/>
            <p:cNvSpPr>
              <a:spLocks noChangeArrowheads="1"/>
            </p:cNvSpPr>
            <p:nvPr/>
          </p:nvSpPr>
          <p:spPr bwMode="auto">
            <a:xfrm>
              <a:off x="3438" y="3285"/>
              <a:ext cx="12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6" name="Line 678"/>
            <p:cNvSpPr>
              <a:spLocks noChangeShapeType="1"/>
            </p:cNvSpPr>
            <p:nvPr/>
          </p:nvSpPr>
          <p:spPr bwMode="auto">
            <a:xfrm>
              <a:off x="3441" y="3288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7" name="Rectangle 679"/>
            <p:cNvSpPr>
              <a:spLocks noChangeArrowheads="1"/>
            </p:cNvSpPr>
            <p:nvPr/>
          </p:nvSpPr>
          <p:spPr bwMode="auto">
            <a:xfrm>
              <a:off x="3441" y="3288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8" name="Line 680"/>
            <p:cNvSpPr>
              <a:spLocks noChangeShapeType="1"/>
            </p:cNvSpPr>
            <p:nvPr/>
          </p:nvSpPr>
          <p:spPr bwMode="auto">
            <a:xfrm>
              <a:off x="3444" y="3290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9" name="Rectangle 681"/>
            <p:cNvSpPr>
              <a:spLocks noChangeArrowheads="1"/>
            </p:cNvSpPr>
            <p:nvPr/>
          </p:nvSpPr>
          <p:spPr bwMode="auto">
            <a:xfrm>
              <a:off x="3444" y="3290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0" name="Line 682"/>
            <p:cNvSpPr>
              <a:spLocks noChangeShapeType="1"/>
            </p:cNvSpPr>
            <p:nvPr/>
          </p:nvSpPr>
          <p:spPr bwMode="auto">
            <a:xfrm>
              <a:off x="3447" y="329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1" name="Rectangle 683"/>
            <p:cNvSpPr>
              <a:spLocks noChangeArrowheads="1"/>
            </p:cNvSpPr>
            <p:nvPr/>
          </p:nvSpPr>
          <p:spPr bwMode="auto">
            <a:xfrm>
              <a:off x="3447" y="3293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2" name="Line 684"/>
            <p:cNvSpPr>
              <a:spLocks noChangeShapeType="1"/>
            </p:cNvSpPr>
            <p:nvPr/>
          </p:nvSpPr>
          <p:spPr bwMode="auto">
            <a:xfrm>
              <a:off x="3951" y="328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3" name="Rectangle 685"/>
            <p:cNvSpPr>
              <a:spLocks noChangeArrowheads="1"/>
            </p:cNvSpPr>
            <p:nvPr/>
          </p:nvSpPr>
          <p:spPr bwMode="auto">
            <a:xfrm>
              <a:off x="3951" y="3283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4" name="Line 686"/>
            <p:cNvSpPr>
              <a:spLocks noChangeShapeType="1"/>
            </p:cNvSpPr>
            <p:nvPr/>
          </p:nvSpPr>
          <p:spPr bwMode="auto">
            <a:xfrm>
              <a:off x="3954" y="3285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5" name="Rectangle 687"/>
            <p:cNvSpPr>
              <a:spLocks noChangeArrowheads="1"/>
            </p:cNvSpPr>
            <p:nvPr/>
          </p:nvSpPr>
          <p:spPr bwMode="auto">
            <a:xfrm>
              <a:off x="3954" y="3285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6" name="Line 688"/>
            <p:cNvSpPr>
              <a:spLocks noChangeShapeType="1"/>
            </p:cNvSpPr>
            <p:nvPr/>
          </p:nvSpPr>
          <p:spPr bwMode="auto">
            <a:xfrm>
              <a:off x="3957" y="328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7" name="Rectangle 689"/>
            <p:cNvSpPr>
              <a:spLocks noChangeArrowheads="1"/>
            </p:cNvSpPr>
            <p:nvPr/>
          </p:nvSpPr>
          <p:spPr bwMode="auto">
            <a:xfrm>
              <a:off x="3957" y="3288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8" name="Line 690"/>
            <p:cNvSpPr>
              <a:spLocks noChangeShapeType="1"/>
            </p:cNvSpPr>
            <p:nvPr/>
          </p:nvSpPr>
          <p:spPr bwMode="auto">
            <a:xfrm>
              <a:off x="3960" y="3290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9" name="Rectangle 691"/>
            <p:cNvSpPr>
              <a:spLocks noChangeArrowheads="1"/>
            </p:cNvSpPr>
            <p:nvPr/>
          </p:nvSpPr>
          <p:spPr bwMode="auto">
            <a:xfrm>
              <a:off x="3960" y="3290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0" name="Line 692"/>
            <p:cNvSpPr>
              <a:spLocks noChangeShapeType="1"/>
            </p:cNvSpPr>
            <p:nvPr/>
          </p:nvSpPr>
          <p:spPr bwMode="auto">
            <a:xfrm>
              <a:off x="3964" y="329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1" name="Rectangle 693"/>
            <p:cNvSpPr>
              <a:spLocks noChangeArrowheads="1"/>
            </p:cNvSpPr>
            <p:nvPr/>
          </p:nvSpPr>
          <p:spPr bwMode="auto">
            <a:xfrm>
              <a:off x="3964" y="3293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2" name="Rectangle 694"/>
            <p:cNvSpPr>
              <a:spLocks noChangeArrowheads="1"/>
            </p:cNvSpPr>
            <p:nvPr/>
          </p:nvSpPr>
          <p:spPr bwMode="auto">
            <a:xfrm>
              <a:off x="711" y="3341"/>
              <a:ext cx="4976" cy="63"/>
            </a:xfrm>
            <a:prstGeom prst="rect">
              <a:avLst/>
            </a:prstGeom>
            <a:solidFill>
              <a:srgbClr val="EBF1D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3" name="Line 695"/>
            <p:cNvSpPr>
              <a:spLocks noChangeShapeType="1"/>
            </p:cNvSpPr>
            <p:nvPr/>
          </p:nvSpPr>
          <p:spPr bwMode="auto">
            <a:xfrm>
              <a:off x="2918" y="334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4" name="Rectangle 696"/>
            <p:cNvSpPr>
              <a:spLocks noChangeArrowheads="1"/>
            </p:cNvSpPr>
            <p:nvPr/>
          </p:nvSpPr>
          <p:spPr bwMode="auto">
            <a:xfrm>
              <a:off x="2918" y="334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5" name="Line 697"/>
            <p:cNvSpPr>
              <a:spLocks noChangeShapeType="1"/>
            </p:cNvSpPr>
            <p:nvPr/>
          </p:nvSpPr>
          <p:spPr bwMode="auto">
            <a:xfrm>
              <a:off x="2921" y="334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6" name="Rectangle 698"/>
            <p:cNvSpPr>
              <a:spLocks noChangeArrowheads="1"/>
            </p:cNvSpPr>
            <p:nvPr/>
          </p:nvSpPr>
          <p:spPr bwMode="auto">
            <a:xfrm>
              <a:off x="2921" y="334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7" name="Line 699"/>
            <p:cNvSpPr>
              <a:spLocks noChangeShapeType="1"/>
            </p:cNvSpPr>
            <p:nvPr/>
          </p:nvSpPr>
          <p:spPr bwMode="auto">
            <a:xfrm>
              <a:off x="2924" y="334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8" name="Rectangle 700"/>
            <p:cNvSpPr>
              <a:spLocks noChangeArrowheads="1"/>
            </p:cNvSpPr>
            <p:nvPr/>
          </p:nvSpPr>
          <p:spPr bwMode="auto">
            <a:xfrm>
              <a:off x="2924" y="3348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9" name="Line 701"/>
            <p:cNvSpPr>
              <a:spLocks noChangeShapeType="1"/>
            </p:cNvSpPr>
            <p:nvPr/>
          </p:nvSpPr>
          <p:spPr bwMode="auto">
            <a:xfrm>
              <a:off x="2928" y="335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0" name="Rectangle 702"/>
            <p:cNvSpPr>
              <a:spLocks noChangeArrowheads="1"/>
            </p:cNvSpPr>
            <p:nvPr/>
          </p:nvSpPr>
          <p:spPr bwMode="auto">
            <a:xfrm>
              <a:off x="2928" y="3351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1" name="Line 703"/>
            <p:cNvSpPr>
              <a:spLocks noChangeShapeType="1"/>
            </p:cNvSpPr>
            <p:nvPr/>
          </p:nvSpPr>
          <p:spPr bwMode="auto">
            <a:xfrm>
              <a:off x="2931" y="335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2" name="Rectangle 704"/>
            <p:cNvSpPr>
              <a:spLocks noChangeArrowheads="1"/>
            </p:cNvSpPr>
            <p:nvPr/>
          </p:nvSpPr>
          <p:spPr bwMode="auto">
            <a:xfrm>
              <a:off x="2931" y="3353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3" name="Line 705"/>
            <p:cNvSpPr>
              <a:spLocks noChangeShapeType="1"/>
            </p:cNvSpPr>
            <p:nvPr/>
          </p:nvSpPr>
          <p:spPr bwMode="auto">
            <a:xfrm>
              <a:off x="4209" y="3343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4" name="Rectangle 706"/>
            <p:cNvSpPr>
              <a:spLocks noChangeArrowheads="1"/>
            </p:cNvSpPr>
            <p:nvPr/>
          </p:nvSpPr>
          <p:spPr bwMode="auto">
            <a:xfrm>
              <a:off x="4209" y="3343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5" name="Line 707"/>
            <p:cNvSpPr>
              <a:spLocks noChangeShapeType="1"/>
            </p:cNvSpPr>
            <p:nvPr/>
          </p:nvSpPr>
          <p:spPr bwMode="auto">
            <a:xfrm>
              <a:off x="4212" y="334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6" name="Rectangle 708"/>
            <p:cNvSpPr>
              <a:spLocks noChangeArrowheads="1"/>
            </p:cNvSpPr>
            <p:nvPr/>
          </p:nvSpPr>
          <p:spPr bwMode="auto">
            <a:xfrm>
              <a:off x="4212" y="334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7" name="Line 709"/>
            <p:cNvSpPr>
              <a:spLocks noChangeShapeType="1"/>
            </p:cNvSpPr>
            <p:nvPr/>
          </p:nvSpPr>
          <p:spPr bwMode="auto">
            <a:xfrm>
              <a:off x="4215" y="334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8" name="Rectangle 710"/>
            <p:cNvSpPr>
              <a:spLocks noChangeArrowheads="1"/>
            </p:cNvSpPr>
            <p:nvPr/>
          </p:nvSpPr>
          <p:spPr bwMode="auto">
            <a:xfrm>
              <a:off x="4215" y="3348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9" name="Line 711"/>
            <p:cNvSpPr>
              <a:spLocks noChangeShapeType="1"/>
            </p:cNvSpPr>
            <p:nvPr/>
          </p:nvSpPr>
          <p:spPr bwMode="auto">
            <a:xfrm>
              <a:off x="4219" y="335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0" name="Rectangle 712"/>
            <p:cNvSpPr>
              <a:spLocks noChangeArrowheads="1"/>
            </p:cNvSpPr>
            <p:nvPr/>
          </p:nvSpPr>
          <p:spPr bwMode="auto">
            <a:xfrm>
              <a:off x="4219" y="3351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1" name="Line 713"/>
            <p:cNvSpPr>
              <a:spLocks noChangeShapeType="1"/>
            </p:cNvSpPr>
            <p:nvPr/>
          </p:nvSpPr>
          <p:spPr bwMode="auto">
            <a:xfrm>
              <a:off x="4222" y="335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2" name="Rectangle 714"/>
            <p:cNvSpPr>
              <a:spLocks noChangeArrowheads="1"/>
            </p:cNvSpPr>
            <p:nvPr/>
          </p:nvSpPr>
          <p:spPr bwMode="auto">
            <a:xfrm>
              <a:off x="4222" y="3353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3" name="Rectangle 715"/>
            <p:cNvSpPr>
              <a:spLocks noChangeArrowheads="1"/>
            </p:cNvSpPr>
            <p:nvPr/>
          </p:nvSpPr>
          <p:spPr bwMode="auto">
            <a:xfrm>
              <a:off x="711" y="3401"/>
              <a:ext cx="4976" cy="63"/>
            </a:xfrm>
            <a:prstGeom prst="rect">
              <a:avLst/>
            </a:prstGeom>
            <a:solidFill>
              <a:srgbClr val="EBF1D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4" name="Line 716"/>
            <p:cNvSpPr>
              <a:spLocks noChangeShapeType="1"/>
            </p:cNvSpPr>
            <p:nvPr/>
          </p:nvSpPr>
          <p:spPr bwMode="auto">
            <a:xfrm>
              <a:off x="4209" y="3404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" name="Rectangle 717"/>
            <p:cNvSpPr>
              <a:spLocks noChangeArrowheads="1"/>
            </p:cNvSpPr>
            <p:nvPr/>
          </p:nvSpPr>
          <p:spPr bwMode="auto">
            <a:xfrm>
              <a:off x="4209" y="3404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6" name="Line 718"/>
            <p:cNvSpPr>
              <a:spLocks noChangeShapeType="1"/>
            </p:cNvSpPr>
            <p:nvPr/>
          </p:nvSpPr>
          <p:spPr bwMode="auto">
            <a:xfrm>
              <a:off x="4212" y="340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7" name="Rectangle 719"/>
            <p:cNvSpPr>
              <a:spLocks noChangeArrowheads="1"/>
            </p:cNvSpPr>
            <p:nvPr/>
          </p:nvSpPr>
          <p:spPr bwMode="auto">
            <a:xfrm>
              <a:off x="4212" y="3406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8" name="Line 720"/>
            <p:cNvSpPr>
              <a:spLocks noChangeShapeType="1"/>
            </p:cNvSpPr>
            <p:nvPr/>
          </p:nvSpPr>
          <p:spPr bwMode="auto">
            <a:xfrm>
              <a:off x="4215" y="3408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9" name="Rectangle 721"/>
            <p:cNvSpPr>
              <a:spLocks noChangeArrowheads="1"/>
            </p:cNvSpPr>
            <p:nvPr/>
          </p:nvSpPr>
          <p:spPr bwMode="auto">
            <a:xfrm>
              <a:off x="4215" y="3408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0" name="Line 722"/>
            <p:cNvSpPr>
              <a:spLocks noChangeShapeType="1"/>
            </p:cNvSpPr>
            <p:nvPr/>
          </p:nvSpPr>
          <p:spPr bwMode="auto">
            <a:xfrm>
              <a:off x="4219" y="341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1" name="Rectangle 723"/>
            <p:cNvSpPr>
              <a:spLocks noChangeArrowheads="1"/>
            </p:cNvSpPr>
            <p:nvPr/>
          </p:nvSpPr>
          <p:spPr bwMode="auto">
            <a:xfrm>
              <a:off x="4219" y="3411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2" name="Line 724"/>
            <p:cNvSpPr>
              <a:spLocks noChangeShapeType="1"/>
            </p:cNvSpPr>
            <p:nvPr/>
          </p:nvSpPr>
          <p:spPr bwMode="auto">
            <a:xfrm>
              <a:off x="4222" y="341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3" name="Rectangle 725"/>
            <p:cNvSpPr>
              <a:spLocks noChangeArrowheads="1"/>
            </p:cNvSpPr>
            <p:nvPr/>
          </p:nvSpPr>
          <p:spPr bwMode="auto">
            <a:xfrm>
              <a:off x="4222" y="341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4" name="Rectangle 726"/>
            <p:cNvSpPr>
              <a:spLocks noChangeArrowheads="1"/>
            </p:cNvSpPr>
            <p:nvPr/>
          </p:nvSpPr>
          <p:spPr bwMode="auto">
            <a:xfrm>
              <a:off x="711" y="3461"/>
              <a:ext cx="4976" cy="63"/>
            </a:xfrm>
            <a:prstGeom prst="rect">
              <a:avLst/>
            </a:prstGeom>
            <a:solidFill>
              <a:srgbClr val="EBF1D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5" name="Line 727"/>
            <p:cNvSpPr>
              <a:spLocks noChangeShapeType="1"/>
            </p:cNvSpPr>
            <p:nvPr/>
          </p:nvSpPr>
          <p:spPr bwMode="auto">
            <a:xfrm>
              <a:off x="3434" y="3464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6" name="Rectangle 728"/>
            <p:cNvSpPr>
              <a:spLocks noChangeArrowheads="1"/>
            </p:cNvSpPr>
            <p:nvPr/>
          </p:nvSpPr>
          <p:spPr bwMode="auto">
            <a:xfrm>
              <a:off x="3434" y="3464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7" name="Line 729"/>
            <p:cNvSpPr>
              <a:spLocks noChangeShapeType="1"/>
            </p:cNvSpPr>
            <p:nvPr/>
          </p:nvSpPr>
          <p:spPr bwMode="auto">
            <a:xfrm>
              <a:off x="3438" y="3466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8" name="Rectangle 730"/>
            <p:cNvSpPr>
              <a:spLocks noChangeArrowheads="1"/>
            </p:cNvSpPr>
            <p:nvPr/>
          </p:nvSpPr>
          <p:spPr bwMode="auto">
            <a:xfrm>
              <a:off x="3438" y="3466"/>
              <a:ext cx="12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9" name="Line 731"/>
            <p:cNvSpPr>
              <a:spLocks noChangeShapeType="1"/>
            </p:cNvSpPr>
            <p:nvPr/>
          </p:nvSpPr>
          <p:spPr bwMode="auto">
            <a:xfrm>
              <a:off x="3441" y="3469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0" name="Rectangle 732"/>
            <p:cNvSpPr>
              <a:spLocks noChangeArrowheads="1"/>
            </p:cNvSpPr>
            <p:nvPr/>
          </p:nvSpPr>
          <p:spPr bwMode="auto">
            <a:xfrm>
              <a:off x="3441" y="3469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1" name="Line 733"/>
            <p:cNvSpPr>
              <a:spLocks noChangeShapeType="1"/>
            </p:cNvSpPr>
            <p:nvPr/>
          </p:nvSpPr>
          <p:spPr bwMode="auto">
            <a:xfrm>
              <a:off x="3444" y="347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2" name="Rectangle 734"/>
            <p:cNvSpPr>
              <a:spLocks noChangeArrowheads="1"/>
            </p:cNvSpPr>
            <p:nvPr/>
          </p:nvSpPr>
          <p:spPr bwMode="auto">
            <a:xfrm>
              <a:off x="3444" y="3471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3" name="Line 735"/>
            <p:cNvSpPr>
              <a:spLocks noChangeShapeType="1"/>
            </p:cNvSpPr>
            <p:nvPr/>
          </p:nvSpPr>
          <p:spPr bwMode="auto">
            <a:xfrm>
              <a:off x="3447" y="347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4" name="Rectangle 736"/>
            <p:cNvSpPr>
              <a:spLocks noChangeArrowheads="1"/>
            </p:cNvSpPr>
            <p:nvPr/>
          </p:nvSpPr>
          <p:spPr bwMode="auto">
            <a:xfrm>
              <a:off x="3447" y="347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5" name="Line 737"/>
            <p:cNvSpPr>
              <a:spLocks noChangeShapeType="1"/>
            </p:cNvSpPr>
            <p:nvPr/>
          </p:nvSpPr>
          <p:spPr bwMode="auto">
            <a:xfrm>
              <a:off x="4209" y="3464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6" name="Rectangle 738"/>
            <p:cNvSpPr>
              <a:spLocks noChangeArrowheads="1"/>
            </p:cNvSpPr>
            <p:nvPr/>
          </p:nvSpPr>
          <p:spPr bwMode="auto">
            <a:xfrm>
              <a:off x="4209" y="3464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7" name="Line 739"/>
            <p:cNvSpPr>
              <a:spLocks noChangeShapeType="1"/>
            </p:cNvSpPr>
            <p:nvPr/>
          </p:nvSpPr>
          <p:spPr bwMode="auto">
            <a:xfrm>
              <a:off x="4212" y="3466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8" name="Rectangle 740"/>
            <p:cNvSpPr>
              <a:spLocks noChangeArrowheads="1"/>
            </p:cNvSpPr>
            <p:nvPr/>
          </p:nvSpPr>
          <p:spPr bwMode="auto">
            <a:xfrm>
              <a:off x="4212" y="3466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9" name="Line 741"/>
            <p:cNvSpPr>
              <a:spLocks noChangeShapeType="1"/>
            </p:cNvSpPr>
            <p:nvPr/>
          </p:nvSpPr>
          <p:spPr bwMode="auto">
            <a:xfrm>
              <a:off x="4215" y="3469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0" name="Rectangle 742"/>
            <p:cNvSpPr>
              <a:spLocks noChangeArrowheads="1"/>
            </p:cNvSpPr>
            <p:nvPr/>
          </p:nvSpPr>
          <p:spPr bwMode="auto">
            <a:xfrm>
              <a:off x="4215" y="3469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1" name="Line 743"/>
            <p:cNvSpPr>
              <a:spLocks noChangeShapeType="1"/>
            </p:cNvSpPr>
            <p:nvPr/>
          </p:nvSpPr>
          <p:spPr bwMode="auto">
            <a:xfrm>
              <a:off x="4219" y="3471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2" name="Rectangle 744"/>
            <p:cNvSpPr>
              <a:spLocks noChangeArrowheads="1"/>
            </p:cNvSpPr>
            <p:nvPr/>
          </p:nvSpPr>
          <p:spPr bwMode="auto">
            <a:xfrm>
              <a:off x="4219" y="3471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3" name="Line 745"/>
            <p:cNvSpPr>
              <a:spLocks noChangeShapeType="1"/>
            </p:cNvSpPr>
            <p:nvPr/>
          </p:nvSpPr>
          <p:spPr bwMode="auto">
            <a:xfrm>
              <a:off x="4222" y="3473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4" name="Rectangle 746"/>
            <p:cNvSpPr>
              <a:spLocks noChangeArrowheads="1"/>
            </p:cNvSpPr>
            <p:nvPr/>
          </p:nvSpPr>
          <p:spPr bwMode="auto">
            <a:xfrm>
              <a:off x="4222" y="3473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5" name="Rectangle 747"/>
            <p:cNvSpPr>
              <a:spLocks noChangeArrowheads="1"/>
            </p:cNvSpPr>
            <p:nvPr/>
          </p:nvSpPr>
          <p:spPr bwMode="auto">
            <a:xfrm>
              <a:off x="711" y="3522"/>
              <a:ext cx="4976" cy="24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6" name="Line 748"/>
            <p:cNvSpPr>
              <a:spLocks noChangeShapeType="1"/>
            </p:cNvSpPr>
            <p:nvPr/>
          </p:nvSpPr>
          <p:spPr bwMode="auto">
            <a:xfrm>
              <a:off x="3693" y="370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7" name="Rectangle 749"/>
            <p:cNvSpPr>
              <a:spLocks noChangeArrowheads="1"/>
            </p:cNvSpPr>
            <p:nvPr/>
          </p:nvSpPr>
          <p:spPr bwMode="auto">
            <a:xfrm>
              <a:off x="3693" y="3705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8" name="Line 750"/>
            <p:cNvSpPr>
              <a:spLocks noChangeShapeType="1"/>
            </p:cNvSpPr>
            <p:nvPr/>
          </p:nvSpPr>
          <p:spPr bwMode="auto">
            <a:xfrm>
              <a:off x="3696" y="3707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99" name="Rectangle 751"/>
            <p:cNvSpPr>
              <a:spLocks noChangeArrowheads="1"/>
            </p:cNvSpPr>
            <p:nvPr/>
          </p:nvSpPr>
          <p:spPr bwMode="auto">
            <a:xfrm>
              <a:off x="3696" y="3707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0" name="Line 752"/>
            <p:cNvSpPr>
              <a:spLocks noChangeShapeType="1"/>
            </p:cNvSpPr>
            <p:nvPr/>
          </p:nvSpPr>
          <p:spPr bwMode="auto">
            <a:xfrm>
              <a:off x="3699" y="371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1" name="Rectangle 753"/>
            <p:cNvSpPr>
              <a:spLocks noChangeArrowheads="1"/>
            </p:cNvSpPr>
            <p:nvPr/>
          </p:nvSpPr>
          <p:spPr bwMode="auto">
            <a:xfrm>
              <a:off x="3699" y="3710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2" name="Line 754"/>
            <p:cNvSpPr>
              <a:spLocks noChangeShapeType="1"/>
            </p:cNvSpPr>
            <p:nvPr/>
          </p:nvSpPr>
          <p:spPr bwMode="auto">
            <a:xfrm>
              <a:off x="3702" y="3712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3" name="Rectangle 755"/>
            <p:cNvSpPr>
              <a:spLocks noChangeArrowheads="1"/>
            </p:cNvSpPr>
            <p:nvPr/>
          </p:nvSpPr>
          <p:spPr bwMode="auto">
            <a:xfrm>
              <a:off x="3702" y="3712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4" name="Line 756"/>
            <p:cNvSpPr>
              <a:spLocks noChangeShapeType="1"/>
            </p:cNvSpPr>
            <p:nvPr/>
          </p:nvSpPr>
          <p:spPr bwMode="auto">
            <a:xfrm>
              <a:off x="3705" y="3714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5" name="Rectangle 757"/>
            <p:cNvSpPr>
              <a:spLocks noChangeArrowheads="1"/>
            </p:cNvSpPr>
            <p:nvPr/>
          </p:nvSpPr>
          <p:spPr bwMode="auto">
            <a:xfrm>
              <a:off x="3705" y="3714"/>
              <a:ext cx="4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6" name="Line 758"/>
            <p:cNvSpPr>
              <a:spLocks noChangeShapeType="1"/>
            </p:cNvSpPr>
            <p:nvPr/>
          </p:nvSpPr>
          <p:spPr bwMode="auto">
            <a:xfrm>
              <a:off x="3951" y="370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7" name="Rectangle 759"/>
            <p:cNvSpPr>
              <a:spLocks noChangeArrowheads="1"/>
            </p:cNvSpPr>
            <p:nvPr/>
          </p:nvSpPr>
          <p:spPr bwMode="auto">
            <a:xfrm>
              <a:off x="3951" y="3705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8" name="Line 760"/>
            <p:cNvSpPr>
              <a:spLocks noChangeShapeType="1"/>
            </p:cNvSpPr>
            <p:nvPr/>
          </p:nvSpPr>
          <p:spPr bwMode="auto">
            <a:xfrm>
              <a:off x="3954" y="3707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9" name="Rectangle 761"/>
            <p:cNvSpPr>
              <a:spLocks noChangeArrowheads="1"/>
            </p:cNvSpPr>
            <p:nvPr/>
          </p:nvSpPr>
          <p:spPr bwMode="auto">
            <a:xfrm>
              <a:off x="3954" y="3707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0" name="Line 762"/>
            <p:cNvSpPr>
              <a:spLocks noChangeShapeType="1"/>
            </p:cNvSpPr>
            <p:nvPr/>
          </p:nvSpPr>
          <p:spPr bwMode="auto">
            <a:xfrm>
              <a:off x="3957" y="371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1" name="Rectangle 763"/>
            <p:cNvSpPr>
              <a:spLocks noChangeArrowheads="1"/>
            </p:cNvSpPr>
            <p:nvPr/>
          </p:nvSpPr>
          <p:spPr bwMode="auto">
            <a:xfrm>
              <a:off x="3957" y="3710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2" name="Line 764"/>
            <p:cNvSpPr>
              <a:spLocks noChangeShapeType="1"/>
            </p:cNvSpPr>
            <p:nvPr/>
          </p:nvSpPr>
          <p:spPr bwMode="auto">
            <a:xfrm>
              <a:off x="3960" y="3712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3" name="Rectangle 765"/>
            <p:cNvSpPr>
              <a:spLocks noChangeArrowheads="1"/>
            </p:cNvSpPr>
            <p:nvPr/>
          </p:nvSpPr>
          <p:spPr bwMode="auto">
            <a:xfrm>
              <a:off x="3960" y="3712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4" name="Line 766"/>
            <p:cNvSpPr>
              <a:spLocks noChangeShapeType="1"/>
            </p:cNvSpPr>
            <p:nvPr/>
          </p:nvSpPr>
          <p:spPr bwMode="auto">
            <a:xfrm>
              <a:off x="3964" y="3714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5" name="Rectangle 767"/>
            <p:cNvSpPr>
              <a:spLocks noChangeArrowheads="1"/>
            </p:cNvSpPr>
            <p:nvPr/>
          </p:nvSpPr>
          <p:spPr bwMode="auto">
            <a:xfrm>
              <a:off x="3964" y="3714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6" name="Rectangle 768"/>
            <p:cNvSpPr>
              <a:spLocks noChangeArrowheads="1"/>
            </p:cNvSpPr>
            <p:nvPr/>
          </p:nvSpPr>
          <p:spPr bwMode="auto">
            <a:xfrm>
              <a:off x="711" y="3763"/>
              <a:ext cx="4976" cy="62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7" name="Line 769"/>
            <p:cNvSpPr>
              <a:spLocks noChangeShapeType="1"/>
            </p:cNvSpPr>
            <p:nvPr/>
          </p:nvSpPr>
          <p:spPr bwMode="auto">
            <a:xfrm>
              <a:off x="2918" y="376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8" name="Rectangle 770"/>
            <p:cNvSpPr>
              <a:spLocks noChangeArrowheads="1"/>
            </p:cNvSpPr>
            <p:nvPr/>
          </p:nvSpPr>
          <p:spPr bwMode="auto">
            <a:xfrm>
              <a:off x="2918" y="3765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9" name="Line 771"/>
            <p:cNvSpPr>
              <a:spLocks noChangeShapeType="1"/>
            </p:cNvSpPr>
            <p:nvPr/>
          </p:nvSpPr>
          <p:spPr bwMode="auto">
            <a:xfrm>
              <a:off x="2921" y="3767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0" name="Rectangle 772"/>
            <p:cNvSpPr>
              <a:spLocks noChangeArrowheads="1"/>
            </p:cNvSpPr>
            <p:nvPr/>
          </p:nvSpPr>
          <p:spPr bwMode="auto">
            <a:xfrm>
              <a:off x="2921" y="3767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1" name="Line 773"/>
            <p:cNvSpPr>
              <a:spLocks noChangeShapeType="1"/>
            </p:cNvSpPr>
            <p:nvPr/>
          </p:nvSpPr>
          <p:spPr bwMode="auto">
            <a:xfrm>
              <a:off x="2924" y="377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2" name="Rectangle 774"/>
            <p:cNvSpPr>
              <a:spLocks noChangeArrowheads="1"/>
            </p:cNvSpPr>
            <p:nvPr/>
          </p:nvSpPr>
          <p:spPr bwMode="auto">
            <a:xfrm>
              <a:off x="2924" y="3770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3" name="Line 775"/>
            <p:cNvSpPr>
              <a:spLocks noChangeShapeType="1"/>
            </p:cNvSpPr>
            <p:nvPr/>
          </p:nvSpPr>
          <p:spPr bwMode="auto">
            <a:xfrm>
              <a:off x="2928" y="3772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4" name="Rectangle 776"/>
            <p:cNvSpPr>
              <a:spLocks noChangeArrowheads="1"/>
            </p:cNvSpPr>
            <p:nvPr/>
          </p:nvSpPr>
          <p:spPr bwMode="auto">
            <a:xfrm>
              <a:off x="2928" y="3772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5" name="Line 777"/>
            <p:cNvSpPr>
              <a:spLocks noChangeShapeType="1"/>
            </p:cNvSpPr>
            <p:nvPr/>
          </p:nvSpPr>
          <p:spPr bwMode="auto">
            <a:xfrm>
              <a:off x="2931" y="377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6" name="Rectangle 778"/>
            <p:cNvSpPr>
              <a:spLocks noChangeArrowheads="1"/>
            </p:cNvSpPr>
            <p:nvPr/>
          </p:nvSpPr>
          <p:spPr bwMode="auto">
            <a:xfrm>
              <a:off x="2931" y="3775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7" name="Line 779"/>
            <p:cNvSpPr>
              <a:spLocks noChangeShapeType="1"/>
            </p:cNvSpPr>
            <p:nvPr/>
          </p:nvSpPr>
          <p:spPr bwMode="auto">
            <a:xfrm>
              <a:off x="3176" y="376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8" name="Rectangle 780"/>
            <p:cNvSpPr>
              <a:spLocks noChangeArrowheads="1"/>
            </p:cNvSpPr>
            <p:nvPr/>
          </p:nvSpPr>
          <p:spPr bwMode="auto">
            <a:xfrm>
              <a:off x="3176" y="3765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9" name="Line 781"/>
            <p:cNvSpPr>
              <a:spLocks noChangeShapeType="1"/>
            </p:cNvSpPr>
            <p:nvPr/>
          </p:nvSpPr>
          <p:spPr bwMode="auto">
            <a:xfrm>
              <a:off x="3179" y="3767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0" name="Rectangle 782"/>
            <p:cNvSpPr>
              <a:spLocks noChangeArrowheads="1"/>
            </p:cNvSpPr>
            <p:nvPr/>
          </p:nvSpPr>
          <p:spPr bwMode="auto">
            <a:xfrm>
              <a:off x="3179" y="3767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1" name="Line 783"/>
            <p:cNvSpPr>
              <a:spLocks noChangeShapeType="1"/>
            </p:cNvSpPr>
            <p:nvPr/>
          </p:nvSpPr>
          <p:spPr bwMode="auto">
            <a:xfrm>
              <a:off x="3183" y="3770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2" name="Rectangle 784"/>
            <p:cNvSpPr>
              <a:spLocks noChangeArrowheads="1"/>
            </p:cNvSpPr>
            <p:nvPr/>
          </p:nvSpPr>
          <p:spPr bwMode="auto">
            <a:xfrm>
              <a:off x="3183" y="3770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3" name="Line 785"/>
            <p:cNvSpPr>
              <a:spLocks noChangeShapeType="1"/>
            </p:cNvSpPr>
            <p:nvPr/>
          </p:nvSpPr>
          <p:spPr bwMode="auto">
            <a:xfrm>
              <a:off x="3186" y="3772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4" name="Rectangle 786"/>
            <p:cNvSpPr>
              <a:spLocks noChangeArrowheads="1"/>
            </p:cNvSpPr>
            <p:nvPr/>
          </p:nvSpPr>
          <p:spPr bwMode="auto">
            <a:xfrm>
              <a:off x="3186" y="3772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5" name="Line 787"/>
            <p:cNvSpPr>
              <a:spLocks noChangeShapeType="1"/>
            </p:cNvSpPr>
            <p:nvPr/>
          </p:nvSpPr>
          <p:spPr bwMode="auto">
            <a:xfrm>
              <a:off x="3189" y="377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6" name="Rectangle 788"/>
            <p:cNvSpPr>
              <a:spLocks noChangeArrowheads="1"/>
            </p:cNvSpPr>
            <p:nvPr/>
          </p:nvSpPr>
          <p:spPr bwMode="auto">
            <a:xfrm>
              <a:off x="3189" y="3775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7" name="Line 789"/>
            <p:cNvSpPr>
              <a:spLocks noChangeShapeType="1"/>
            </p:cNvSpPr>
            <p:nvPr/>
          </p:nvSpPr>
          <p:spPr bwMode="auto">
            <a:xfrm>
              <a:off x="3951" y="376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8" name="Rectangle 790"/>
            <p:cNvSpPr>
              <a:spLocks noChangeArrowheads="1"/>
            </p:cNvSpPr>
            <p:nvPr/>
          </p:nvSpPr>
          <p:spPr bwMode="auto">
            <a:xfrm>
              <a:off x="3951" y="3765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9" name="Line 791"/>
            <p:cNvSpPr>
              <a:spLocks noChangeShapeType="1"/>
            </p:cNvSpPr>
            <p:nvPr/>
          </p:nvSpPr>
          <p:spPr bwMode="auto">
            <a:xfrm>
              <a:off x="3954" y="3767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0" name="Rectangle 792"/>
            <p:cNvSpPr>
              <a:spLocks noChangeArrowheads="1"/>
            </p:cNvSpPr>
            <p:nvPr/>
          </p:nvSpPr>
          <p:spPr bwMode="auto">
            <a:xfrm>
              <a:off x="3954" y="3767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1" name="Line 793"/>
            <p:cNvSpPr>
              <a:spLocks noChangeShapeType="1"/>
            </p:cNvSpPr>
            <p:nvPr/>
          </p:nvSpPr>
          <p:spPr bwMode="auto">
            <a:xfrm>
              <a:off x="3957" y="377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2" name="Rectangle 794"/>
            <p:cNvSpPr>
              <a:spLocks noChangeArrowheads="1"/>
            </p:cNvSpPr>
            <p:nvPr/>
          </p:nvSpPr>
          <p:spPr bwMode="auto">
            <a:xfrm>
              <a:off x="3957" y="3770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3" name="Line 795"/>
            <p:cNvSpPr>
              <a:spLocks noChangeShapeType="1"/>
            </p:cNvSpPr>
            <p:nvPr/>
          </p:nvSpPr>
          <p:spPr bwMode="auto">
            <a:xfrm>
              <a:off x="3960" y="3772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4" name="Rectangle 796"/>
            <p:cNvSpPr>
              <a:spLocks noChangeArrowheads="1"/>
            </p:cNvSpPr>
            <p:nvPr/>
          </p:nvSpPr>
          <p:spPr bwMode="auto">
            <a:xfrm>
              <a:off x="3960" y="3772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5" name="Line 797"/>
            <p:cNvSpPr>
              <a:spLocks noChangeShapeType="1"/>
            </p:cNvSpPr>
            <p:nvPr/>
          </p:nvSpPr>
          <p:spPr bwMode="auto">
            <a:xfrm>
              <a:off x="3964" y="377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6" name="Rectangle 798"/>
            <p:cNvSpPr>
              <a:spLocks noChangeArrowheads="1"/>
            </p:cNvSpPr>
            <p:nvPr/>
          </p:nvSpPr>
          <p:spPr bwMode="auto">
            <a:xfrm>
              <a:off x="3964" y="3775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7" name="Rectangle 799"/>
            <p:cNvSpPr>
              <a:spLocks noChangeArrowheads="1"/>
            </p:cNvSpPr>
            <p:nvPr/>
          </p:nvSpPr>
          <p:spPr bwMode="auto">
            <a:xfrm>
              <a:off x="711" y="3823"/>
              <a:ext cx="4976" cy="6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8" name="Line 800"/>
            <p:cNvSpPr>
              <a:spLocks noChangeShapeType="1"/>
            </p:cNvSpPr>
            <p:nvPr/>
          </p:nvSpPr>
          <p:spPr bwMode="auto">
            <a:xfrm>
              <a:off x="2402" y="382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9" name="Rectangle 801"/>
            <p:cNvSpPr>
              <a:spLocks noChangeArrowheads="1"/>
            </p:cNvSpPr>
            <p:nvPr/>
          </p:nvSpPr>
          <p:spPr bwMode="auto">
            <a:xfrm>
              <a:off x="2402" y="3825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50" name="Line 802"/>
            <p:cNvSpPr>
              <a:spLocks noChangeShapeType="1"/>
            </p:cNvSpPr>
            <p:nvPr/>
          </p:nvSpPr>
          <p:spPr bwMode="auto">
            <a:xfrm>
              <a:off x="2405" y="382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51" name="Rectangle 803"/>
            <p:cNvSpPr>
              <a:spLocks noChangeArrowheads="1"/>
            </p:cNvSpPr>
            <p:nvPr/>
          </p:nvSpPr>
          <p:spPr bwMode="auto">
            <a:xfrm>
              <a:off x="2405" y="3828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52" name="Line 804"/>
            <p:cNvSpPr>
              <a:spLocks noChangeShapeType="1"/>
            </p:cNvSpPr>
            <p:nvPr/>
          </p:nvSpPr>
          <p:spPr bwMode="auto">
            <a:xfrm>
              <a:off x="2408" y="383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53" name="Rectangle 805"/>
            <p:cNvSpPr>
              <a:spLocks noChangeArrowheads="1"/>
            </p:cNvSpPr>
            <p:nvPr/>
          </p:nvSpPr>
          <p:spPr bwMode="auto">
            <a:xfrm>
              <a:off x="2408" y="3830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54" name="Line 806"/>
            <p:cNvSpPr>
              <a:spLocks noChangeShapeType="1"/>
            </p:cNvSpPr>
            <p:nvPr/>
          </p:nvSpPr>
          <p:spPr bwMode="auto">
            <a:xfrm>
              <a:off x="2411" y="3832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55" name="Rectangle 807"/>
            <p:cNvSpPr>
              <a:spLocks noChangeArrowheads="1"/>
            </p:cNvSpPr>
            <p:nvPr/>
          </p:nvSpPr>
          <p:spPr bwMode="auto">
            <a:xfrm>
              <a:off x="2411" y="3832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057" name="Group 1009"/>
          <p:cNvGrpSpPr>
            <a:grpSpLocks/>
          </p:cNvGrpSpPr>
          <p:nvPr/>
        </p:nvGrpSpPr>
        <p:grpSpPr bwMode="auto">
          <a:xfrm>
            <a:off x="1128713" y="6072188"/>
            <a:ext cx="7899400" cy="477838"/>
            <a:chOff x="711" y="3825"/>
            <a:chExt cx="4976" cy="301"/>
          </a:xfrm>
        </p:grpSpPr>
        <p:sp>
          <p:nvSpPr>
            <p:cNvPr id="2857" name="Line 809"/>
            <p:cNvSpPr>
              <a:spLocks noChangeShapeType="1"/>
            </p:cNvSpPr>
            <p:nvPr/>
          </p:nvSpPr>
          <p:spPr bwMode="auto">
            <a:xfrm>
              <a:off x="2415" y="383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58" name="Rectangle 810"/>
            <p:cNvSpPr>
              <a:spLocks noChangeArrowheads="1"/>
            </p:cNvSpPr>
            <p:nvPr/>
          </p:nvSpPr>
          <p:spPr bwMode="auto">
            <a:xfrm>
              <a:off x="2415" y="3835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59" name="Line 811"/>
            <p:cNvSpPr>
              <a:spLocks noChangeShapeType="1"/>
            </p:cNvSpPr>
            <p:nvPr/>
          </p:nvSpPr>
          <p:spPr bwMode="auto">
            <a:xfrm>
              <a:off x="3434" y="382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0" name="Rectangle 812"/>
            <p:cNvSpPr>
              <a:spLocks noChangeArrowheads="1"/>
            </p:cNvSpPr>
            <p:nvPr/>
          </p:nvSpPr>
          <p:spPr bwMode="auto">
            <a:xfrm>
              <a:off x="3434" y="3825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1" name="Line 813"/>
            <p:cNvSpPr>
              <a:spLocks noChangeShapeType="1"/>
            </p:cNvSpPr>
            <p:nvPr/>
          </p:nvSpPr>
          <p:spPr bwMode="auto">
            <a:xfrm>
              <a:off x="3438" y="3828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2" name="Rectangle 814"/>
            <p:cNvSpPr>
              <a:spLocks noChangeArrowheads="1"/>
            </p:cNvSpPr>
            <p:nvPr/>
          </p:nvSpPr>
          <p:spPr bwMode="auto">
            <a:xfrm>
              <a:off x="3438" y="3828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3" name="Line 815"/>
            <p:cNvSpPr>
              <a:spLocks noChangeShapeType="1"/>
            </p:cNvSpPr>
            <p:nvPr/>
          </p:nvSpPr>
          <p:spPr bwMode="auto">
            <a:xfrm>
              <a:off x="3441" y="3830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4" name="Rectangle 816"/>
            <p:cNvSpPr>
              <a:spLocks noChangeArrowheads="1"/>
            </p:cNvSpPr>
            <p:nvPr/>
          </p:nvSpPr>
          <p:spPr bwMode="auto">
            <a:xfrm>
              <a:off x="3441" y="3830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5" name="Line 817"/>
            <p:cNvSpPr>
              <a:spLocks noChangeShapeType="1"/>
            </p:cNvSpPr>
            <p:nvPr/>
          </p:nvSpPr>
          <p:spPr bwMode="auto">
            <a:xfrm>
              <a:off x="3444" y="3832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6" name="Rectangle 818"/>
            <p:cNvSpPr>
              <a:spLocks noChangeArrowheads="1"/>
            </p:cNvSpPr>
            <p:nvPr/>
          </p:nvSpPr>
          <p:spPr bwMode="auto">
            <a:xfrm>
              <a:off x="3444" y="3832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7" name="Line 819"/>
            <p:cNvSpPr>
              <a:spLocks noChangeShapeType="1"/>
            </p:cNvSpPr>
            <p:nvPr/>
          </p:nvSpPr>
          <p:spPr bwMode="auto">
            <a:xfrm>
              <a:off x="3447" y="383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" name="Rectangle 820"/>
            <p:cNvSpPr>
              <a:spLocks noChangeArrowheads="1"/>
            </p:cNvSpPr>
            <p:nvPr/>
          </p:nvSpPr>
          <p:spPr bwMode="auto">
            <a:xfrm>
              <a:off x="3447" y="3835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9" name="Line 821"/>
            <p:cNvSpPr>
              <a:spLocks noChangeShapeType="1"/>
            </p:cNvSpPr>
            <p:nvPr/>
          </p:nvSpPr>
          <p:spPr bwMode="auto">
            <a:xfrm>
              <a:off x="3693" y="382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0" name="Rectangle 822"/>
            <p:cNvSpPr>
              <a:spLocks noChangeArrowheads="1"/>
            </p:cNvSpPr>
            <p:nvPr/>
          </p:nvSpPr>
          <p:spPr bwMode="auto">
            <a:xfrm>
              <a:off x="3693" y="3825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1" name="Line 823"/>
            <p:cNvSpPr>
              <a:spLocks noChangeShapeType="1"/>
            </p:cNvSpPr>
            <p:nvPr/>
          </p:nvSpPr>
          <p:spPr bwMode="auto">
            <a:xfrm>
              <a:off x="3696" y="382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2" name="Rectangle 824"/>
            <p:cNvSpPr>
              <a:spLocks noChangeArrowheads="1"/>
            </p:cNvSpPr>
            <p:nvPr/>
          </p:nvSpPr>
          <p:spPr bwMode="auto">
            <a:xfrm>
              <a:off x="3696" y="3828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3" name="Line 825"/>
            <p:cNvSpPr>
              <a:spLocks noChangeShapeType="1"/>
            </p:cNvSpPr>
            <p:nvPr/>
          </p:nvSpPr>
          <p:spPr bwMode="auto">
            <a:xfrm>
              <a:off x="3699" y="383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4" name="Rectangle 826"/>
            <p:cNvSpPr>
              <a:spLocks noChangeArrowheads="1"/>
            </p:cNvSpPr>
            <p:nvPr/>
          </p:nvSpPr>
          <p:spPr bwMode="auto">
            <a:xfrm>
              <a:off x="3699" y="3830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5" name="Line 827"/>
            <p:cNvSpPr>
              <a:spLocks noChangeShapeType="1"/>
            </p:cNvSpPr>
            <p:nvPr/>
          </p:nvSpPr>
          <p:spPr bwMode="auto">
            <a:xfrm>
              <a:off x="3702" y="3832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6" name="Rectangle 828"/>
            <p:cNvSpPr>
              <a:spLocks noChangeArrowheads="1"/>
            </p:cNvSpPr>
            <p:nvPr/>
          </p:nvSpPr>
          <p:spPr bwMode="auto">
            <a:xfrm>
              <a:off x="3702" y="3832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7" name="Line 829"/>
            <p:cNvSpPr>
              <a:spLocks noChangeShapeType="1"/>
            </p:cNvSpPr>
            <p:nvPr/>
          </p:nvSpPr>
          <p:spPr bwMode="auto">
            <a:xfrm>
              <a:off x="3705" y="3835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8" name="Rectangle 830"/>
            <p:cNvSpPr>
              <a:spLocks noChangeArrowheads="1"/>
            </p:cNvSpPr>
            <p:nvPr/>
          </p:nvSpPr>
          <p:spPr bwMode="auto">
            <a:xfrm>
              <a:off x="3705" y="3835"/>
              <a:ext cx="4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9" name="Line 831"/>
            <p:cNvSpPr>
              <a:spLocks noChangeShapeType="1"/>
            </p:cNvSpPr>
            <p:nvPr/>
          </p:nvSpPr>
          <p:spPr bwMode="auto">
            <a:xfrm>
              <a:off x="3951" y="382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0" name="Rectangle 832"/>
            <p:cNvSpPr>
              <a:spLocks noChangeArrowheads="1"/>
            </p:cNvSpPr>
            <p:nvPr/>
          </p:nvSpPr>
          <p:spPr bwMode="auto">
            <a:xfrm>
              <a:off x="3951" y="3825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1" name="Line 833"/>
            <p:cNvSpPr>
              <a:spLocks noChangeShapeType="1"/>
            </p:cNvSpPr>
            <p:nvPr/>
          </p:nvSpPr>
          <p:spPr bwMode="auto">
            <a:xfrm>
              <a:off x="3954" y="382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2" name="Rectangle 834"/>
            <p:cNvSpPr>
              <a:spLocks noChangeArrowheads="1"/>
            </p:cNvSpPr>
            <p:nvPr/>
          </p:nvSpPr>
          <p:spPr bwMode="auto">
            <a:xfrm>
              <a:off x="3954" y="3828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3" name="Line 835"/>
            <p:cNvSpPr>
              <a:spLocks noChangeShapeType="1"/>
            </p:cNvSpPr>
            <p:nvPr/>
          </p:nvSpPr>
          <p:spPr bwMode="auto">
            <a:xfrm>
              <a:off x="3957" y="383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4" name="Rectangle 836"/>
            <p:cNvSpPr>
              <a:spLocks noChangeArrowheads="1"/>
            </p:cNvSpPr>
            <p:nvPr/>
          </p:nvSpPr>
          <p:spPr bwMode="auto">
            <a:xfrm>
              <a:off x="3957" y="3830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5" name="Line 837"/>
            <p:cNvSpPr>
              <a:spLocks noChangeShapeType="1"/>
            </p:cNvSpPr>
            <p:nvPr/>
          </p:nvSpPr>
          <p:spPr bwMode="auto">
            <a:xfrm>
              <a:off x="3960" y="3832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6" name="Rectangle 838"/>
            <p:cNvSpPr>
              <a:spLocks noChangeArrowheads="1"/>
            </p:cNvSpPr>
            <p:nvPr/>
          </p:nvSpPr>
          <p:spPr bwMode="auto">
            <a:xfrm>
              <a:off x="3960" y="3832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7" name="Line 839"/>
            <p:cNvSpPr>
              <a:spLocks noChangeShapeType="1"/>
            </p:cNvSpPr>
            <p:nvPr/>
          </p:nvSpPr>
          <p:spPr bwMode="auto">
            <a:xfrm>
              <a:off x="3964" y="383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8" name="Rectangle 840"/>
            <p:cNvSpPr>
              <a:spLocks noChangeArrowheads="1"/>
            </p:cNvSpPr>
            <p:nvPr/>
          </p:nvSpPr>
          <p:spPr bwMode="auto">
            <a:xfrm>
              <a:off x="3964" y="3835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9" name="Line 841"/>
            <p:cNvSpPr>
              <a:spLocks noChangeShapeType="1"/>
            </p:cNvSpPr>
            <p:nvPr/>
          </p:nvSpPr>
          <p:spPr bwMode="auto">
            <a:xfrm>
              <a:off x="4209" y="3825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0" name="Rectangle 842"/>
            <p:cNvSpPr>
              <a:spLocks noChangeArrowheads="1"/>
            </p:cNvSpPr>
            <p:nvPr/>
          </p:nvSpPr>
          <p:spPr bwMode="auto">
            <a:xfrm>
              <a:off x="4209" y="3825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1" name="Line 843"/>
            <p:cNvSpPr>
              <a:spLocks noChangeShapeType="1"/>
            </p:cNvSpPr>
            <p:nvPr/>
          </p:nvSpPr>
          <p:spPr bwMode="auto">
            <a:xfrm>
              <a:off x="4212" y="382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2" name="Rectangle 844"/>
            <p:cNvSpPr>
              <a:spLocks noChangeArrowheads="1"/>
            </p:cNvSpPr>
            <p:nvPr/>
          </p:nvSpPr>
          <p:spPr bwMode="auto">
            <a:xfrm>
              <a:off x="4212" y="3828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3" name="Line 845"/>
            <p:cNvSpPr>
              <a:spLocks noChangeShapeType="1"/>
            </p:cNvSpPr>
            <p:nvPr/>
          </p:nvSpPr>
          <p:spPr bwMode="auto">
            <a:xfrm>
              <a:off x="4215" y="383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4" name="Rectangle 846"/>
            <p:cNvSpPr>
              <a:spLocks noChangeArrowheads="1"/>
            </p:cNvSpPr>
            <p:nvPr/>
          </p:nvSpPr>
          <p:spPr bwMode="auto">
            <a:xfrm>
              <a:off x="4215" y="3830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5" name="Line 847"/>
            <p:cNvSpPr>
              <a:spLocks noChangeShapeType="1"/>
            </p:cNvSpPr>
            <p:nvPr/>
          </p:nvSpPr>
          <p:spPr bwMode="auto">
            <a:xfrm>
              <a:off x="4219" y="3832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6" name="Rectangle 848"/>
            <p:cNvSpPr>
              <a:spLocks noChangeArrowheads="1"/>
            </p:cNvSpPr>
            <p:nvPr/>
          </p:nvSpPr>
          <p:spPr bwMode="auto">
            <a:xfrm>
              <a:off x="4219" y="3832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7" name="Line 849"/>
            <p:cNvSpPr>
              <a:spLocks noChangeShapeType="1"/>
            </p:cNvSpPr>
            <p:nvPr/>
          </p:nvSpPr>
          <p:spPr bwMode="auto">
            <a:xfrm>
              <a:off x="4222" y="383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8" name="Rectangle 850"/>
            <p:cNvSpPr>
              <a:spLocks noChangeArrowheads="1"/>
            </p:cNvSpPr>
            <p:nvPr/>
          </p:nvSpPr>
          <p:spPr bwMode="auto">
            <a:xfrm>
              <a:off x="4222" y="3835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9" name="Rectangle 851"/>
            <p:cNvSpPr>
              <a:spLocks noChangeArrowheads="1"/>
            </p:cNvSpPr>
            <p:nvPr/>
          </p:nvSpPr>
          <p:spPr bwMode="auto">
            <a:xfrm>
              <a:off x="711" y="3883"/>
              <a:ext cx="4976" cy="63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0" name="Line 852"/>
            <p:cNvSpPr>
              <a:spLocks noChangeShapeType="1"/>
            </p:cNvSpPr>
            <p:nvPr/>
          </p:nvSpPr>
          <p:spPr bwMode="auto">
            <a:xfrm>
              <a:off x="2402" y="388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1" name="Rectangle 853"/>
            <p:cNvSpPr>
              <a:spLocks noChangeArrowheads="1"/>
            </p:cNvSpPr>
            <p:nvPr/>
          </p:nvSpPr>
          <p:spPr bwMode="auto">
            <a:xfrm>
              <a:off x="2402" y="388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2" name="Line 854"/>
            <p:cNvSpPr>
              <a:spLocks noChangeShapeType="1"/>
            </p:cNvSpPr>
            <p:nvPr/>
          </p:nvSpPr>
          <p:spPr bwMode="auto">
            <a:xfrm>
              <a:off x="2405" y="388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3" name="Rectangle 855"/>
            <p:cNvSpPr>
              <a:spLocks noChangeArrowheads="1"/>
            </p:cNvSpPr>
            <p:nvPr/>
          </p:nvSpPr>
          <p:spPr bwMode="auto">
            <a:xfrm>
              <a:off x="2405" y="3888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4" name="Line 856"/>
            <p:cNvSpPr>
              <a:spLocks noChangeShapeType="1"/>
            </p:cNvSpPr>
            <p:nvPr/>
          </p:nvSpPr>
          <p:spPr bwMode="auto">
            <a:xfrm>
              <a:off x="2408" y="389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5" name="Rectangle 857"/>
            <p:cNvSpPr>
              <a:spLocks noChangeArrowheads="1"/>
            </p:cNvSpPr>
            <p:nvPr/>
          </p:nvSpPr>
          <p:spPr bwMode="auto">
            <a:xfrm>
              <a:off x="2408" y="3890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6" name="Line 858"/>
            <p:cNvSpPr>
              <a:spLocks noChangeShapeType="1"/>
            </p:cNvSpPr>
            <p:nvPr/>
          </p:nvSpPr>
          <p:spPr bwMode="auto">
            <a:xfrm>
              <a:off x="2411" y="389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7" name="Rectangle 859"/>
            <p:cNvSpPr>
              <a:spLocks noChangeArrowheads="1"/>
            </p:cNvSpPr>
            <p:nvPr/>
          </p:nvSpPr>
          <p:spPr bwMode="auto">
            <a:xfrm>
              <a:off x="2411" y="3893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8" name="Line 860"/>
            <p:cNvSpPr>
              <a:spLocks noChangeShapeType="1"/>
            </p:cNvSpPr>
            <p:nvPr/>
          </p:nvSpPr>
          <p:spPr bwMode="auto">
            <a:xfrm>
              <a:off x="2415" y="389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9" name="Rectangle 861"/>
            <p:cNvSpPr>
              <a:spLocks noChangeArrowheads="1"/>
            </p:cNvSpPr>
            <p:nvPr/>
          </p:nvSpPr>
          <p:spPr bwMode="auto">
            <a:xfrm>
              <a:off x="2415" y="389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0" name="Line 862"/>
            <p:cNvSpPr>
              <a:spLocks noChangeShapeType="1"/>
            </p:cNvSpPr>
            <p:nvPr/>
          </p:nvSpPr>
          <p:spPr bwMode="auto">
            <a:xfrm>
              <a:off x="2660" y="388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1" name="Rectangle 863"/>
            <p:cNvSpPr>
              <a:spLocks noChangeArrowheads="1"/>
            </p:cNvSpPr>
            <p:nvPr/>
          </p:nvSpPr>
          <p:spPr bwMode="auto">
            <a:xfrm>
              <a:off x="2660" y="388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2" name="Line 864"/>
            <p:cNvSpPr>
              <a:spLocks noChangeShapeType="1"/>
            </p:cNvSpPr>
            <p:nvPr/>
          </p:nvSpPr>
          <p:spPr bwMode="auto">
            <a:xfrm>
              <a:off x="2663" y="388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3" name="Rectangle 865"/>
            <p:cNvSpPr>
              <a:spLocks noChangeArrowheads="1"/>
            </p:cNvSpPr>
            <p:nvPr/>
          </p:nvSpPr>
          <p:spPr bwMode="auto">
            <a:xfrm>
              <a:off x="2663" y="3888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4" name="Line 866"/>
            <p:cNvSpPr>
              <a:spLocks noChangeShapeType="1"/>
            </p:cNvSpPr>
            <p:nvPr/>
          </p:nvSpPr>
          <p:spPr bwMode="auto">
            <a:xfrm>
              <a:off x="2666" y="389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5" name="Rectangle 867"/>
            <p:cNvSpPr>
              <a:spLocks noChangeArrowheads="1"/>
            </p:cNvSpPr>
            <p:nvPr/>
          </p:nvSpPr>
          <p:spPr bwMode="auto">
            <a:xfrm>
              <a:off x="2666" y="3890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6" name="Line 868"/>
            <p:cNvSpPr>
              <a:spLocks noChangeShapeType="1"/>
            </p:cNvSpPr>
            <p:nvPr/>
          </p:nvSpPr>
          <p:spPr bwMode="auto">
            <a:xfrm>
              <a:off x="2669" y="389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7" name="Rectangle 869"/>
            <p:cNvSpPr>
              <a:spLocks noChangeArrowheads="1"/>
            </p:cNvSpPr>
            <p:nvPr/>
          </p:nvSpPr>
          <p:spPr bwMode="auto">
            <a:xfrm>
              <a:off x="2669" y="3893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8" name="Line 870"/>
            <p:cNvSpPr>
              <a:spLocks noChangeShapeType="1"/>
            </p:cNvSpPr>
            <p:nvPr/>
          </p:nvSpPr>
          <p:spPr bwMode="auto">
            <a:xfrm>
              <a:off x="2673" y="389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9" name="Rectangle 871"/>
            <p:cNvSpPr>
              <a:spLocks noChangeArrowheads="1"/>
            </p:cNvSpPr>
            <p:nvPr/>
          </p:nvSpPr>
          <p:spPr bwMode="auto">
            <a:xfrm>
              <a:off x="2673" y="389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0" name="Line 872"/>
            <p:cNvSpPr>
              <a:spLocks noChangeShapeType="1"/>
            </p:cNvSpPr>
            <p:nvPr/>
          </p:nvSpPr>
          <p:spPr bwMode="auto">
            <a:xfrm>
              <a:off x="2918" y="388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1" name="Rectangle 873"/>
            <p:cNvSpPr>
              <a:spLocks noChangeArrowheads="1"/>
            </p:cNvSpPr>
            <p:nvPr/>
          </p:nvSpPr>
          <p:spPr bwMode="auto">
            <a:xfrm>
              <a:off x="2918" y="388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2" name="Line 874"/>
            <p:cNvSpPr>
              <a:spLocks noChangeShapeType="1"/>
            </p:cNvSpPr>
            <p:nvPr/>
          </p:nvSpPr>
          <p:spPr bwMode="auto">
            <a:xfrm>
              <a:off x="2921" y="388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3" name="Rectangle 875"/>
            <p:cNvSpPr>
              <a:spLocks noChangeArrowheads="1"/>
            </p:cNvSpPr>
            <p:nvPr/>
          </p:nvSpPr>
          <p:spPr bwMode="auto">
            <a:xfrm>
              <a:off x="2921" y="3888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4" name="Line 876"/>
            <p:cNvSpPr>
              <a:spLocks noChangeShapeType="1"/>
            </p:cNvSpPr>
            <p:nvPr/>
          </p:nvSpPr>
          <p:spPr bwMode="auto">
            <a:xfrm>
              <a:off x="2924" y="3890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5" name="Rectangle 877"/>
            <p:cNvSpPr>
              <a:spLocks noChangeArrowheads="1"/>
            </p:cNvSpPr>
            <p:nvPr/>
          </p:nvSpPr>
          <p:spPr bwMode="auto">
            <a:xfrm>
              <a:off x="2924" y="3890"/>
              <a:ext cx="10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6" name="Line 878"/>
            <p:cNvSpPr>
              <a:spLocks noChangeShapeType="1"/>
            </p:cNvSpPr>
            <p:nvPr/>
          </p:nvSpPr>
          <p:spPr bwMode="auto">
            <a:xfrm>
              <a:off x="2928" y="389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7" name="Rectangle 879"/>
            <p:cNvSpPr>
              <a:spLocks noChangeArrowheads="1"/>
            </p:cNvSpPr>
            <p:nvPr/>
          </p:nvSpPr>
          <p:spPr bwMode="auto">
            <a:xfrm>
              <a:off x="2928" y="3893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8" name="Line 880"/>
            <p:cNvSpPr>
              <a:spLocks noChangeShapeType="1"/>
            </p:cNvSpPr>
            <p:nvPr/>
          </p:nvSpPr>
          <p:spPr bwMode="auto">
            <a:xfrm>
              <a:off x="2931" y="389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29" name="Rectangle 881"/>
            <p:cNvSpPr>
              <a:spLocks noChangeArrowheads="1"/>
            </p:cNvSpPr>
            <p:nvPr/>
          </p:nvSpPr>
          <p:spPr bwMode="auto">
            <a:xfrm>
              <a:off x="2931" y="389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0" name="Line 882"/>
            <p:cNvSpPr>
              <a:spLocks noChangeShapeType="1"/>
            </p:cNvSpPr>
            <p:nvPr/>
          </p:nvSpPr>
          <p:spPr bwMode="auto">
            <a:xfrm>
              <a:off x="3176" y="388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1" name="Rectangle 883"/>
            <p:cNvSpPr>
              <a:spLocks noChangeArrowheads="1"/>
            </p:cNvSpPr>
            <p:nvPr/>
          </p:nvSpPr>
          <p:spPr bwMode="auto">
            <a:xfrm>
              <a:off x="3176" y="388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2" name="Line 884"/>
            <p:cNvSpPr>
              <a:spLocks noChangeShapeType="1"/>
            </p:cNvSpPr>
            <p:nvPr/>
          </p:nvSpPr>
          <p:spPr bwMode="auto">
            <a:xfrm>
              <a:off x="3179" y="388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3" name="Rectangle 885"/>
            <p:cNvSpPr>
              <a:spLocks noChangeArrowheads="1"/>
            </p:cNvSpPr>
            <p:nvPr/>
          </p:nvSpPr>
          <p:spPr bwMode="auto">
            <a:xfrm>
              <a:off x="3179" y="3888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4" name="Line 886"/>
            <p:cNvSpPr>
              <a:spLocks noChangeShapeType="1"/>
            </p:cNvSpPr>
            <p:nvPr/>
          </p:nvSpPr>
          <p:spPr bwMode="auto">
            <a:xfrm>
              <a:off x="3183" y="3890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5" name="Rectangle 887"/>
            <p:cNvSpPr>
              <a:spLocks noChangeArrowheads="1"/>
            </p:cNvSpPr>
            <p:nvPr/>
          </p:nvSpPr>
          <p:spPr bwMode="auto">
            <a:xfrm>
              <a:off x="3183" y="3890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6" name="Line 888"/>
            <p:cNvSpPr>
              <a:spLocks noChangeShapeType="1"/>
            </p:cNvSpPr>
            <p:nvPr/>
          </p:nvSpPr>
          <p:spPr bwMode="auto">
            <a:xfrm>
              <a:off x="3186" y="389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7" name="Rectangle 889"/>
            <p:cNvSpPr>
              <a:spLocks noChangeArrowheads="1"/>
            </p:cNvSpPr>
            <p:nvPr/>
          </p:nvSpPr>
          <p:spPr bwMode="auto">
            <a:xfrm>
              <a:off x="3186" y="3893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8" name="Line 890"/>
            <p:cNvSpPr>
              <a:spLocks noChangeShapeType="1"/>
            </p:cNvSpPr>
            <p:nvPr/>
          </p:nvSpPr>
          <p:spPr bwMode="auto">
            <a:xfrm>
              <a:off x="3189" y="389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9" name="Rectangle 891"/>
            <p:cNvSpPr>
              <a:spLocks noChangeArrowheads="1"/>
            </p:cNvSpPr>
            <p:nvPr/>
          </p:nvSpPr>
          <p:spPr bwMode="auto">
            <a:xfrm>
              <a:off x="3189" y="389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0" name="Line 892"/>
            <p:cNvSpPr>
              <a:spLocks noChangeShapeType="1"/>
            </p:cNvSpPr>
            <p:nvPr/>
          </p:nvSpPr>
          <p:spPr bwMode="auto">
            <a:xfrm>
              <a:off x="3434" y="388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1" name="Rectangle 893"/>
            <p:cNvSpPr>
              <a:spLocks noChangeArrowheads="1"/>
            </p:cNvSpPr>
            <p:nvPr/>
          </p:nvSpPr>
          <p:spPr bwMode="auto">
            <a:xfrm>
              <a:off x="3434" y="388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2" name="Line 894"/>
            <p:cNvSpPr>
              <a:spLocks noChangeShapeType="1"/>
            </p:cNvSpPr>
            <p:nvPr/>
          </p:nvSpPr>
          <p:spPr bwMode="auto">
            <a:xfrm>
              <a:off x="3438" y="3888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3" name="Rectangle 895"/>
            <p:cNvSpPr>
              <a:spLocks noChangeArrowheads="1"/>
            </p:cNvSpPr>
            <p:nvPr/>
          </p:nvSpPr>
          <p:spPr bwMode="auto">
            <a:xfrm>
              <a:off x="3438" y="3888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4" name="Line 896"/>
            <p:cNvSpPr>
              <a:spLocks noChangeShapeType="1"/>
            </p:cNvSpPr>
            <p:nvPr/>
          </p:nvSpPr>
          <p:spPr bwMode="auto">
            <a:xfrm>
              <a:off x="3441" y="3890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5" name="Rectangle 897"/>
            <p:cNvSpPr>
              <a:spLocks noChangeArrowheads="1"/>
            </p:cNvSpPr>
            <p:nvPr/>
          </p:nvSpPr>
          <p:spPr bwMode="auto">
            <a:xfrm>
              <a:off x="3441" y="3890"/>
              <a:ext cx="9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6" name="Line 898"/>
            <p:cNvSpPr>
              <a:spLocks noChangeShapeType="1"/>
            </p:cNvSpPr>
            <p:nvPr/>
          </p:nvSpPr>
          <p:spPr bwMode="auto">
            <a:xfrm>
              <a:off x="3444" y="389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7" name="Rectangle 899"/>
            <p:cNvSpPr>
              <a:spLocks noChangeArrowheads="1"/>
            </p:cNvSpPr>
            <p:nvPr/>
          </p:nvSpPr>
          <p:spPr bwMode="auto">
            <a:xfrm>
              <a:off x="3444" y="3893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8" name="Line 900"/>
            <p:cNvSpPr>
              <a:spLocks noChangeShapeType="1"/>
            </p:cNvSpPr>
            <p:nvPr/>
          </p:nvSpPr>
          <p:spPr bwMode="auto">
            <a:xfrm>
              <a:off x="3447" y="389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49" name="Rectangle 901"/>
            <p:cNvSpPr>
              <a:spLocks noChangeArrowheads="1"/>
            </p:cNvSpPr>
            <p:nvPr/>
          </p:nvSpPr>
          <p:spPr bwMode="auto">
            <a:xfrm>
              <a:off x="3447" y="389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0" name="Rectangle 902"/>
            <p:cNvSpPr>
              <a:spLocks noChangeArrowheads="1"/>
            </p:cNvSpPr>
            <p:nvPr/>
          </p:nvSpPr>
          <p:spPr bwMode="auto">
            <a:xfrm>
              <a:off x="711" y="3943"/>
              <a:ext cx="4976" cy="63"/>
            </a:xfrm>
            <a:prstGeom prst="rect">
              <a:avLst/>
            </a:prstGeom>
            <a:solidFill>
              <a:srgbClr val="EBF1D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1" name="Line 903"/>
            <p:cNvSpPr>
              <a:spLocks noChangeShapeType="1"/>
            </p:cNvSpPr>
            <p:nvPr/>
          </p:nvSpPr>
          <p:spPr bwMode="auto">
            <a:xfrm>
              <a:off x="2143" y="3946"/>
              <a:ext cx="1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2" name="Rectangle 904"/>
            <p:cNvSpPr>
              <a:spLocks noChangeArrowheads="1"/>
            </p:cNvSpPr>
            <p:nvPr/>
          </p:nvSpPr>
          <p:spPr bwMode="auto">
            <a:xfrm>
              <a:off x="2143" y="3946"/>
              <a:ext cx="1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3" name="Line 905"/>
            <p:cNvSpPr>
              <a:spLocks noChangeShapeType="1"/>
            </p:cNvSpPr>
            <p:nvPr/>
          </p:nvSpPr>
          <p:spPr bwMode="auto">
            <a:xfrm>
              <a:off x="2147" y="394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4" name="Rectangle 906"/>
            <p:cNvSpPr>
              <a:spLocks noChangeArrowheads="1"/>
            </p:cNvSpPr>
            <p:nvPr/>
          </p:nvSpPr>
          <p:spPr bwMode="auto">
            <a:xfrm>
              <a:off x="2147" y="394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5" name="Line 907"/>
            <p:cNvSpPr>
              <a:spLocks noChangeShapeType="1"/>
            </p:cNvSpPr>
            <p:nvPr/>
          </p:nvSpPr>
          <p:spPr bwMode="auto">
            <a:xfrm>
              <a:off x="2150" y="395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6" name="Rectangle 908"/>
            <p:cNvSpPr>
              <a:spLocks noChangeArrowheads="1"/>
            </p:cNvSpPr>
            <p:nvPr/>
          </p:nvSpPr>
          <p:spPr bwMode="auto">
            <a:xfrm>
              <a:off x="2150" y="395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7" name="Line 909"/>
            <p:cNvSpPr>
              <a:spLocks noChangeShapeType="1"/>
            </p:cNvSpPr>
            <p:nvPr/>
          </p:nvSpPr>
          <p:spPr bwMode="auto">
            <a:xfrm>
              <a:off x="2153" y="395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8" name="Rectangle 910"/>
            <p:cNvSpPr>
              <a:spLocks noChangeArrowheads="1"/>
            </p:cNvSpPr>
            <p:nvPr/>
          </p:nvSpPr>
          <p:spPr bwMode="auto">
            <a:xfrm>
              <a:off x="2153" y="3953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9" name="Line 911"/>
            <p:cNvSpPr>
              <a:spLocks noChangeShapeType="1"/>
            </p:cNvSpPr>
            <p:nvPr/>
          </p:nvSpPr>
          <p:spPr bwMode="auto">
            <a:xfrm>
              <a:off x="2156" y="3955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0" name="Rectangle 912"/>
            <p:cNvSpPr>
              <a:spLocks noChangeArrowheads="1"/>
            </p:cNvSpPr>
            <p:nvPr/>
          </p:nvSpPr>
          <p:spPr bwMode="auto">
            <a:xfrm>
              <a:off x="2156" y="3955"/>
              <a:ext cx="4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1" name="Line 913"/>
            <p:cNvSpPr>
              <a:spLocks noChangeShapeType="1"/>
            </p:cNvSpPr>
            <p:nvPr/>
          </p:nvSpPr>
          <p:spPr bwMode="auto">
            <a:xfrm>
              <a:off x="2402" y="394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2" name="Rectangle 914"/>
            <p:cNvSpPr>
              <a:spLocks noChangeArrowheads="1"/>
            </p:cNvSpPr>
            <p:nvPr/>
          </p:nvSpPr>
          <p:spPr bwMode="auto">
            <a:xfrm>
              <a:off x="2402" y="394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3" name="Line 915"/>
            <p:cNvSpPr>
              <a:spLocks noChangeShapeType="1"/>
            </p:cNvSpPr>
            <p:nvPr/>
          </p:nvSpPr>
          <p:spPr bwMode="auto">
            <a:xfrm>
              <a:off x="2405" y="394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4" name="Rectangle 916"/>
            <p:cNvSpPr>
              <a:spLocks noChangeArrowheads="1"/>
            </p:cNvSpPr>
            <p:nvPr/>
          </p:nvSpPr>
          <p:spPr bwMode="auto">
            <a:xfrm>
              <a:off x="2405" y="394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5" name="Line 917"/>
            <p:cNvSpPr>
              <a:spLocks noChangeShapeType="1"/>
            </p:cNvSpPr>
            <p:nvPr/>
          </p:nvSpPr>
          <p:spPr bwMode="auto">
            <a:xfrm>
              <a:off x="2408" y="395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6" name="Rectangle 918"/>
            <p:cNvSpPr>
              <a:spLocks noChangeArrowheads="1"/>
            </p:cNvSpPr>
            <p:nvPr/>
          </p:nvSpPr>
          <p:spPr bwMode="auto">
            <a:xfrm>
              <a:off x="2408" y="395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7" name="Line 919"/>
            <p:cNvSpPr>
              <a:spLocks noChangeShapeType="1"/>
            </p:cNvSpPr>
            <p:nvPr/>
          </p:nvSpPr>
          <p:spPr bwMode="auto">
            <a:xfrm>
              <a:off x="2411" y="395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8" name="Rectangle 920"/>
            <p:cNvSpPr>
              <a:spLocks noChangeArrowheads="1"/>
            </p:cNvSpPr>
            <p:nvPr/>
          </p:nvSpPr>
          <p:spPr bwMode="auto">
            <a:xfrm>
              <a:off x="2411" y="3953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9" name="Line 921"/>
            <p:cNvSpPr>
              <a:spLocks noChangeShapeType="1"/>
            </p:cNvSpPr>
            <p:nvPr/>
          </p:nvSpPr>
          <p:spPr bwMode="auto">
            <a:xfrm>
              <a:off x="2415" y="395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0" name="Rectangle 922"/>
            <p:cNvSpPr>
              <a:spLocks noChangeArrowheads="1"/>
            </p:cNvSpPr>
            <p:nvPr/>
          </p:nvSpPr>
          <p:spPr bwMode="auto">
            <a:xfrm>
              <a:off x="2415" y="395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1" name="Line 923"/>
            <p:cNvSpPr>
              <a:spLocks noChangeShapeType="1"/>
            </p:cNvSpPr>
            <p:nvPr/>
          </p:nvSpPr>
          <p:spPr bwMode="auto">
            <a:xfrm>
              <a:off x="2660" y="394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2" name="Rectangle 924"/>
            <p:cNvSpPr>
              <a:spLocks noChangeArrowheads="1"/>
            </p:cNvSpPr>
            <p:nvPr/>
          </p:nvSpPr>
          <p:spPr bwMode="auto">
            <a:xfrm>
              <a:off x="2660" y="394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3" name="Line 925"/>
            <p:cNvSpPr>
              <a:spLocks noChangeShapeType="1"/>
            </p:cNvSpPr>
            <p:nvPr/>
          </p:nvSpPr>
          <p:spPr bwMode="auto">
            <a:xfrm>
              <a:off x="2663" y="394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4" name="Rectangle 926"/>
            <p:cNvSpPr>
              <a:spLocks noChangeArrowheads="1"/>
            </p:cNvSpPr>
            <p:nvPr/>
          </p:nvSpPr>
          <p:spPr bwMode="auto">
            <a:xfrm>
              <a:off x="2663" y="394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5" name="Line 927"/>
            <p:cNvSpPr>
              <a:spLocks noChangeShapeType="1"/>
            </p:cNvSpPr>
            <p:nvPr/>
          </p:nvSpPr>
          <p:spPr bwMode="auto">
            <a:xfrm>
              <a:off x="2666" y="395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6" name="Rectangle 928"/>
            <p:cNvSpPr>
              <a:spLocks noChangeArrowheads="1"/>
            </p:cNvSpPr>
            <p:nvPr/>
          </p:nvSpPr>
          <p:spPr bwMode="auto">
            <a:xfrm>
              <a:off x="2666" y="395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7" name="Line 929"/>
            <p:cNvSpPr>
              <a:spLocks noChangeShapeType="1"/>
            </p:cNvSpPr>
            <p:nvPr/>
          </p:nvSpPr>
          <p:spPr bwMode="auto">
            <a:xfrm>
              <a:off x="2669" y="395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8" name="Rectangle 930"/>
            <p:cNvSpPr>
              <a:spLocks noChangeArrowheads="1"/>
            </p:cNvSpPr>
            <p:nvPr/>
          </p:nvSpPr>
          <p:spPr bwMode="auto">
            <a:xfrm>
              <a:off x="2669" y="3953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9" name="Line 931"/>
            <p:cNvSpPr>
              <a:spLocks noChangeShapeType="1"/>
            </p:cNvSpPr>
            <p:nvPr/>
          </p:nvSpPr>
          <p:spPr bwMode="auto">
            <a:xfrm>
              <a:off x="2673" y="395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0" name="Rectangle 932"/>
            <p:cNvSpPr>
              <a:spLocks noChangeArrowheads="1"/>
            </p:cNvSpPr>
            <p:nvPr/>
          </p:nvSpPr>
          <p:spPr bwMode="auto">
            <a:xfrm>
              <a:off x="2673" y="395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1" name="Line 933"/>
            <p:cNvSpPr>
              <a:spLocks noChangeShapeType="1"/>
            </p:cNvSpPr>
            <p:nvPr/>
          </p:nvSpPr>
          <p:spPr bwMode="auto">
            <a:xfrm>
              <a:off x="2918" y="394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2" name="Rectangle 934"/>
            <p:cNvSpPr>
              <a:spLocks noChangeArrowheads="1"/>
            </p:cNvSpPr>
            <p:nvPr/>
          </p:nvSpPr>
          <p:spPr bwMode="auto">
            <a:xfrm>
              <a:off x="2918" y="394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3" name="Line 935"/>
            <p:cNvSpPr>
              <a:spLocks noChangeShapeType="1"/>
            </p:cNvSpPr>
            <p:nvPr/>
          </p:nvSpPr>
          <p:spPr bwMode="auto">
            <a:xfrm>
              <a:off x="2921" y="394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4" name="Rectangle 936"/>
            <p:cNvSpPr>
              <a:spLocks noChangeArrowheads="1"/>
            </p:cNvSpPr>
            <p:nvPr/>
          </p:nvSpPr>
          <p:spPr bwMode="auto">
            <a:xfrm>
              <a:off x="2921" y="394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5" name="Line 937"/>
            <p:cNvSpPr>
              <a:spLocks noChangeShapeType="1"/>
            </p:cNvSpPr>
            <p:nvPr/>
          </p:nvSpPr>
          <p:spPr bwMode="auto">
            <a:xfrm>
              <a:off x="2924" y="395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6" name="Rectangle 938"/>
            <p:cNvSpPr>
              <a:spLocks noChangeArrowheads="1"/>
            </p:cNvSpPr>
            <p:nvPr/>
          </p:nvSpPr>
          <p:spPr bwMode="auto">
            <a:xfrm>
              <a:off x="2924" y="395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7" name="Line 939"/>
            <p:cNvSpPr>
              <a:spLocks noChangeShapeType="1"/>
            </p:cNvSpPr>
            <p:nvPr/>
          </p:nvSpPr>
          <p:spPr bwMode="auto">
            <a:xfrm>
              <a:off x="2928" y="395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8" name="Rectangle 940"/>
            <p:cNvSpPr>
              <a:spLocks noChangeArrowheads="1"/>
            </p:cNvSpPr>
            <p:nvPr/>
          </p:nvSpPr>
          <p:spPr bwMode="auto">
            <a:xfrm>
              <a:off x="2928" y="3953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89" name="Line 941"/>
            <p:cNvSpPr>
              <a:spLocks noChangeShapeType="1"/>
            </p:cNvSpPr>
            <p:nvPr/>
          </p:nvSpPr>
          <p:spPr bwMode="auto">
            <a:xfrm>
              <a:off x="2931" y="395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0" name="Rectangle 942"/>
            <p:cNvSpPr>
              <a:spLocks noChangeArrowheads="1"/>
            </p:cNvSpPr>
            <p:nvPr/>
          </p:nvSpPr>
          <p:spPr bwMode="auto">
            <a:xfrm>
              <a:off x="2931" y="395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1" name="Line 943"/>
            <p:cNvSpPr>
              <a:spLocks noChangeShapeType="1"/>
            </p:cNvSpPr>
            <p:nvPr/>
          </p:nvSpPr>
          <p:spPr bwMode="auto">
            <a:xfrm>
              <a:off x="3176" y="394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2" name="Rectangle 944"/>
            <p:cNvSpPr>
              <a:spLocks noChangeArrowheads="1"/>
            </p:cNvSpPr>
            <p:nvPr/>
          </p:nvSpPr>
          <p:spPr bwMode="auto">
            <a:xfrm>
              <a:off x="3176" y="394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3" name="Line 945"/>
            <p:cNvSpPr>
              <a:spLocks noChangeShapeType="1"/>
            </p:cNvSpPr>
            <p:nvPr/>
          </p:nvSpPr>
          <p:spPr bwMode="auto">
            <a:xfrm>
              <a:off x="3179" y="394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4" name="Rectangle 946"/>
            <p:cNvSpPr>
              <a:spLocks noChangeArrowheads="1"/>
            </p:cNvSpPr>
            <p:nvPr/>
          </p:nvSpPr>
          <p:spPr bwMode="auto">
            <a:xfrm>
              <a:off x="3179" y="394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5" name="Line 947"/>
            <p:cNvSpPr>
              <a:spLocks noChangeShapeType="1"/>
            </p:cNvSpPr>
            <p:nvPr/>
          </p:nvSpPr>
          <p:spPr bwMode="auto">
            <a:xfrm>
              <a:off x="3183" y="3951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6" name="Rectangle 948"/>
            <p:cNvSpPr>
              <a:spLocks noChangeArrowheads="1"/>
            </p:cNvSpPr>
            <p:nvPr/>
          </p:nvSpPr>
          <p:spPr bwMode="auto">
            <a:xfrm>
              <a:off x="3183" y="3951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7" name="Line 949"/>
            <p:cNvSpPr>
              <a:spLocks noChangeShapeType="1"/>
            </p:cNvSpPr>
            <p:nvPr/>
          </p:nvSpPr>
          <p:spPr bwMode="auto">
            <a:xfrm>
              <a:off x="3186" y="395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8" name="Rectangle 950"/>
            <p:cNvSpPr>
              <a:spLocks noChangeArrowheads="1"/>
            </p:cNvSpPr>
            <p:nvPr/>
          </p:nvSpPr>
          <p:spPr bwMode="auto">
            <a:xfrm>
              <a:off x="3186" y="3953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9" name="Line 951"/>
            <p:cNvSpPr>
              <a:spLocks noChangeShapeType="1"/>
            </p:cNvSpPr>
            <p:nvPr/>
          </p:nvSpPr>
          <p:spPr bwMode="auto">
            <a:xfrm>
              <a:off x="3189" y="395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0" name="Rectangle 952"/>
            <p:cNvSpPr>
              <a:spLocks noChangeArrowheads="1"/>
            </p:cNvSpPr>
            <p:nvPr/>
          </p:nvSpPr>
          <p:spPr bwMode="auto">
            <a:xfrm>
              <a:off x="3189" y="395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1" name="Line 953"/>
            <p:cNvSpPr>
              <a:spLocks noChangeShapeType="1"/>
            </p:cNvSpPr>
            <p:nvPr/>
          </p:nvSpPr>
          <p:spPr bwMode="auto">
            <a:xfrm>
              <a:off x="3951" y="394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2" name="Rectangle 954"/>
            <p:cNvSpPr>
              <a:spLocks noChangeArrowheads="1"/>
            </p:cNvSpPr>
            <p:nvPr/>
          </p:nvSpPr>
          <p:spPr bwMode="auto">
            <a:xfrm>
              <a:off x="3951" y="394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3" name="Line 955"/>
            <p:cNvSpPr>
              <a:spLocks noChangeShapeType="1"/>
            </p:cNvSpPr>
            <p:nvPr/>
          </p:nvSpPr>
          <p:spPr bwMode="auto">
            <a:xfrm>
              <a:off x="3954" y="394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4" name="Rectangle 956"/>
            <p:cNvSpPr>
              <a:spLocks noChangeArrowheads="1"/>
            </p:cNvSpPr>
            <p:nvPr/>
          </p:nvSpPr>
          <p:spPr bwMode="auto">
            <a:xfrm>
              <a:off x="3954" y="394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5" name="Line 957"/>
            <p:cNvSpPr>
              <a:spLocks noChangeShapeType="1"/>
            </p:cNvSpPr>
            <p:nvPr/>
          </p:nvSpPr>
          <p:spPr bwMode="auto">
            <a:xfrm>
              <a:off x="3957" y="395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6" name="Rectangle 958"/>
            <p:cNvSpPr>
              <a:spLocks noChangeArrowheads="1"/>
            </p:cNvSpPr>
            <p:nvPr/>
          </p:nvSpPr>
          <p:spPr bwMode="auto">
            <a:xfrm>
              <a:off x="3957" y="395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7" name="Line 959"/>
            <p:cNvSpPr>
              <a:spLocks noChangeShapeType="1"/>
            </p:cNvSpPr>
            <p:nvPr/>
          </p:nvSpPr>
          <p:spPr bwMode="auto">
            <a:xfrm>
              <a:off x="3960" y="395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8" name="Rectangle 960"/>
            <p:cNvSpPr>
              <a:spLocks noChangeArrowheads="1"/>
            </p:cNvSpPr>
            <p:nvPr/>
          </p:nvSpPr>
          <p:spPr bwMode="auto">
            <a:xfrm>
              <a:off x="3960" y="3953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09" name="Line 961"/>
            <p:cNvSpPr>
              <a:spLocks noChangeShapeType="1"/>
            </p:cNvSpPr>
            <p:nvPr/>
          </p:nvSpPr>
          <p:spPr bwMode="auto">
            <a:xfrm>
              <a:off x="3964" y="3955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0" name="Rectangle 962"/>
            <p:cNvSpPr>
              <a:spLocks noChangeArrowheads="1"/>
            </p:cNvSpPr>
            <p:nvPr/>
          </p:nvSpPr>
          <p:spPr bwMode="auto">
            <a:xfrm>
              <a:off x="3964" y="3955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1" name="Rectangle 963"/>
            <p:cNvSpPr>
              <a:spLocks noChangeArrowheads="1"/>
            </p:cNvSpPr>
            <p:nvPr/>
          </p:nvSpPr>
          <p:spPr bwMode="auto">
            <a:xfrm>
              <a:off x="711" y="4004"/>
              <a:ext cx="4976" cy="62"/>
            </a:xfrm>
            <a:prstGeom prst="rect">
              <a:avLst/>
            </a:prstGeom>
            <a:solidFill>
              <a:srgbClr val="EBF1D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2" name="Line 964"/>
            <p:cNvSpPr>
              <a:spLocks noChangeShapeType="1"/>
            </p:cNvSpPr>
            <p:nvPr/>
          </p:nvSpPr>
          <p:spPr bwMode="auto">
            <a:xfrm>
              <a:off x="2143" y="4006"/>
              <a:ext cx="1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3" name="Rectangle 965"/>
            <p:cNvSpPr>
              <a:spLocks noChangeArrowheads="1"/>
            </p:cNvSpPr>
            <p:nvPr/>
          </p:nvSpPr>
          <p:spPr bwMode="auto">
            <a:xfrm>
              <a:off x="2143" y="4006"/>
              <a:ext cx="1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4" name="Line 966"/>
            <p:cNvSpPr>
              <a:spLocks noChangeShapeType="1"/>
            </p:cNvSpPr>
            <p:nvPr/>
          </p:nvSpPr>
          <p:spPr bwMode="auto">
            <a:xfrm>
              <a:off x="2147" y="400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5" name="Rectangle 967"/>
            <p:cNvSpPr>
              <a:spLocks noChangeArrowheads="1"/>
            </p:cNvSpPr>
            <p:nvPr/>
          </p:nvSpPr>
          <p:spPr bwMode="auto">
            <a:xfrm>
              <a:off x="2147" y="400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6" name="Line 968"/>
            <p:cNvSpPr>
              <a:spLocks noChangeShapeType="1"/>
            </p:cNvSpPr>
            <p:nvPr/>
          </p:nvSpPr>
          <p:spPr bwMode="auto">
            <a:xfrm>
              <a:off x="2150" y="401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7" name="Rectangle 969"/>
            <p:cNvSpPr>
              <a:spLocks noChangeArrowheads="1"/>
            </p:cNvSpPr>
            <p:nvPr/>
          </p:nvSpPr>
          <p:spPr bwMode="auto">
            <a:xfrm>
              <a:off x="2150" y="401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8" name="Line 970"/>
            <p:cNvSpPr>
              <a:spLocks noChangeShapeType="1"/>
            </p:cNvSpPr>
            <p:nvPr/>
          </p:nvSpPr>
          <p:spPr bwMode="auto">
            <a:xfrm>
              <a:off x="2153" y="401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9" name="Rectangle 971"/>
            <p:cNvSpPr>
              <a:spLocks noChangeArrowheads="1"/>
            </p:cNvSpPr>
            <p:nvPr/>
          </p:nvSpPr>
          <p:spPr bwMode="auto">
            <a:xfrm>
              <a:off x="2153" y="4013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0" name="Line 972"/>
            <p:cNvSpPr>
              <a:spLocks noChangeShapeType="1"/>
            </p:cNvSpPr>
            <p:nvPr/>
          </p:nvSpPr>
          <p:spPr bwMode="auto">
            <a:xfrm>
              <a:off x="2156" y="4016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1" name="Rectangle 973"/>
            <p:cNvSpPr>
              <a:spLocks noChangeArrowheads="1"/>
            </p:cNvSpPr>
            <p:nvPr/>
          </p:nvSpPr>
          <p:spPr bwMode="auto">
            <a:xfrm>
              <a:off x="2156" y="4016"/>
              <a:ext cx="4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2" name="Line 974"/>
            <p:cNvSpPr>
              <a:spLocks noChangeShapeType="1"/>
            </p:cNvSpPr>
            <p:nvPr/>
          </p:nvSpPr>
          <p:spPr bwMode="auto">
            <a:xfrm>
              <a:off x="2402" y="400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3" name="Rectangle 975"/>
            <p:cNvSpPr>
              <a:spLocks noChangeArrowheads="1"/>
            </p:cNvSpPr>
            <p:nvPr/>
          </p:nvSpPr>
          <p:spPr bwMode="auto">
            <a:xfrm>
              <a:off x="2402" y="4006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4" name="Line 976"/>
            <p:cNvSpPr>
              <a:spLocks noChangeShapeType="1"/>
            </p:cNvSpPr>
            <p:nvPr/>
          </p:nvSpPr>
          <p:spPr bwMode="auto">
            <a:xfrm>
              <a:off x="2405" y="4008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5" name="Rectangle 977"/>
            <p:cNvSpPr>
              <a:spLocks noChangeArrowheads="1"/>
            </p:cNvSpPr>
            <p:nvPr/>
          </p:nvSpPr>
          <p:spPr bwMode="auto">
            <a:xfrm>
              <a:off x="2405" y="4008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6" name="Line 978"/>
            <p:cNvSpPr>
              <a:spLocks noChangeShapeType="1"/>
            </p:cNvSpPr>
            <p:nvPr/>
          </p:nvSpPr>
          <p:spPr bwMode="auto">
            <a:xfrm>
              <a:off x="2408" y="401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7" name="Rectangle 979"/>
            <p:cNvSpPr>
              <a:spLocks noChangeArrowheads="1"/>
            </p:cNvSpPr>
            <p:nvPr/>
          </p:nvSpPr>
          <p:spPr bwMode="auto">
            <a:xfrm>
              <a:off x="2408" y="401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8" name="Line 980"/>
            <p:cNvSpPr>
              <a:spLocks noChangeShapeType="1"/>
            </p:cNvSpPr>
            <p:nvPr/>
          </p:nvSpPr>
          <p:spPr bwMode="auto">
            <a:xfrm>
              <a:off x="2411" y="401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29" name="Rectangle 981"/>
            <p:cNvSpPr>
              <a:spLocks noChangeArrowheads="1"/>
            </p:cNvSpPr>
            <p:nvPr/>
          </p:nvSpPr>
          <p:spPr bwMode="auto">
            <a:xfrm>
              <a:off x="2411" y="4013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0" name="Line 982"/>
            <p:cNvSpPr>
              <a:spLocks noChangeShapeType="1"/>
            </p:cNvSpPr>
            <p:nvPr/>
          </p:nvSpPr>
          <p:spPr bwMode="auto">
            <a:xfrm>
              <a:off x="2415" y="401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1" name="Rectangle 983"/>
            <p:cNvSpPr>
              <a:spLocks noChangeArrowheads="1"/>
            </p:cNvSpPr>
            <p:nvPr/>
          </p:nvSpPr>
          <p:spPr bwMode="auto">
            <a:xfrm>
              <a:off x="2415" y="4016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2" name="Rectangle 984"/>
            <p:cNvSpPr>
              <a:spLocks noChangeArrowheads="1"/>
            </p:cNvSpPr>
            <p:nvPr/>
          </p:nvSpPr>
          <p:spPr bwMode="auto">
            <a:xfrm>
              <a:off x="711" y="4064"/>
              <a:ext cx="4976" cy="62"/>
            </a:xfrm>
            <a:prstGeom prst="rect">
              <a:avLst/>
            </a:prstGeom>
            <a:solidFill>
              <a:srgbClr val="E4DF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3" name="Line 985"/>
            <p:cNvSpPr>
              <a:spLocks noChangeShapeType="1"/>
            </p:cNvSpPr>
            <p:nvPr/>
          </p:nvSpPr>
          <p:spPr bwMode="auto">
            <a:xfrm>
              <a:off x="2143" y="4066"/>
              <a:ext cx="1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4" name="Rectangle 986"/>
            <p:cNvSpPr>
              <a:spLocks noChangeArrowheads="1"/>
            </p:cNvSpPr>
            <p:nvPr/>
          </p:nvSpPr>
          <p:spPr bwMode="auto">
            <a:xfrm>
              <a:off x="2143" y="4066"/>
              <a:ext cx="1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5" name="Line 987"/>
            <p:cNvSpPr>
              <a:spLocks noChangeShapeType="1"/>
            </p:cNvSpPr>
            <p:nvPr/>
          </p:nvSpPr>
          <p:spPr bwMode="auto">
            <a:xfrm>
              <a:off x="2147" y="406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6" name="Rectangle 988"/>
            <p:cNvSpPr>
              <a:spLocks noChangeArrowheads="1"/>
            </p:cNvSpPr>
            <p:nvPr/>
          </p:nvSpPr>
          <p:spPr bwMode="auto">
            <a:xfrm>
              <a:off x="2147" y="4069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7" name="Line 989"/>
            <p:cNvSpPr>
              <a:spLocks noChangeShapeType="1"/>
            </p:cNvSpPr>
            <p:nvPr/>
          </p:nvSpPr>
          <p:spPr bwMode="auto">
            <a:xfrm>
              <a:off x="2150" y="407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8" name="Rectangle 990"/>
            <p:cNvSpPr>
              <a:spLocks noChangeArrowheads="1"/>
            </p:cNvSpPr>
            <p:nvPr/>
          </p:nvSpPr>
          <p:spPr bwMode="auto">
            <a:xfrm>
              <a:off x="2150" y="407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39" name="Line 991"/>
            <p:cNvSpPr>
              <a:spLocks noChangeShapeType="1"/>
            </p:cNvSpPr>
            <p:nvPr/>
          </p:nvSpPr>
          <p:spPr bwMode="auto">
            <a:xfrm>
              <a:off x="2153" y="407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0" name="Rectangle 992"/>
            <p:cNvSpPr>
              <a:spLocks noChangeArrowheads="1"/>
            </p:cNvSpPr>
            <p:nvPr/>
          </p:nvSpPr>
          <p:spPr bwMode="auto">
            <a:xfrm>
              <a:off x="2153" y="4073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1" name="Line 993"/>
            <p:cNvSpPr>
              <a:spLocks noChangeShapeType="1"/>
            </p:cNvSpPr>
            <p:nvPr/>
          </p:nvSpPr>
          <p:spPr bwMode="auto">
            <a:xfrm>
              <a:off x="2156" y="4076"/>
              <a:ext cx="4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2" name="Rectangle 994"/>
            <p:cNvSpPr>
              <a:spLocks noChangeArrowheads="1"/>
            </p:cNvSpPr>
            <p:nvPr/>
          </p:nvSpPr>
          <p:spPr bwMode="auto">
            <a:xfrm>
              <a:off x="2156" y="4076"/>
              <a:ext cx="4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3" name="Line 995"/>
            <p:cNvSpPr>
              <a:spLocks noChangeShapeType="1"/>
            </p:cNvSpPr>
            <p:nvPr/>
          </p:nvSpPr>
          <p:spPr bwMode="auto">
            <a:xfrm>
              <a:off x="3434" y="406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4" name="Rectangle 996"/>
            <p:cNvSpPr>
              <a:spLocks noChangeArrowheads="1"/>
            </p:cNvSpPr>
            <p:nvPr/>
          </p:nvSpPr>
          <p:spPr bwMode="auto">
            <a:xfrm>
              <a:off x="3434" y="4066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5" name="Line 997"/>
            <p:cNvSpPr>
              <a:spLocks noChangeShapeType="1"/>
            </p:cNvSpPr>
            <p:nvPr/>
          </p:nvSpPr>
          <p:spPr bwMode="auto">
            <a:xfrm>
              <a:off x="3438" y="4069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6" name="Rectangle 998"/>
            <p:cNvSpPr>
              <a:spLocks noChangeArrowheads="1"/>
            </p:cNvSpPr>
            <p:nvPr/>
          </p:nvSpPr>
          <p:spPr bwMode="auto">
            <a:xfrm>
              <a:off x="3438" y="4069"/>
              <a:ext cx="12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7" name="Line 999"/>
            <p:cNvSpPr>
              <a:spLocks noChangeShapeType="1"/>
            </p:cNvSpPr>
            <p:nvPr/>
          </p:nvSpPr>
          <p:spPr bwMode="auto">
            <a:xfrm>
              <a:off x="3441" y="4071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8" name="Rectangle 1000"/>
            <p:cNvSpPr>
              <a:spLocks noChangeArrowheads="1"/>
            </p:cNvSpPr>
            <p:nvPr/>
          </p:nvSpPr>
          <p:spPr bwMode="auto">
            <a:xfrm>
              <a:off x="3441" y="4071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49" name="Line 1001"/>
            <p:cNvSpPr>
              <a:spLocks noChangeShapeType="1"/>
            </p:cNvSpPr>
            <p:nvPr/>
          </p:nvSpPr>
          <p:spPr bwMode="auto">
            <a:xfrm>
              <a:off x="3444" y="407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50" name="Rectangle 1002"/>
            <p:cNvSpPr>
              <a:spLocks noChangeArrowheads="1"/>
            </p:cNvSpPr>
            <p:nvPr/>
          </p:nvSpPr>
          <p:spPr bwMode="auto">
            <a:xfrm>
              <a:off x="3444" y="4073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51" name="Line 1003"/>
            <p:cNvSpPr>
              <a:spLocks noChangeShapeType="1"/>
            </p:cNvSpPr>
            <p:nvPr/>
          </p:nvSpPr>
          <p:spPr bwMode="auto">
            <a:xfrm>
              <a:off x="3447" y="407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52" name="Rectangle 1004"/>
            <p:cNvSpPr>
              <a:spLocks noChangeArrowheads="1"/>
            </p:cNvSpPr>
            <p:nvPr/>
          </p:nvSpPr>
          <p:spPr bwMode="auto">
            <a:xfrm>
              <a:off x="3447" y="4076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53" name="Line 1005"/>
            <p:cNvSpPr>
              <a:spLocks noChangeShapeType="1"/>
            </p:cNvSpPr>
            <p:nvPr/>
          </p:nvSpPr>
          <p:spPr bwMode="auto">
            <a:xfrm>
              <a:off x="3951" y="406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54" name="Rectangle 1006"/>
            <p:cNvSpPr>
              <a:spLocks noChangeArrowheads="1"/>
            </p:cNvSpPr>
            <p:nvPr/>
          </p:nvSpPr>
          <p:spPr bwMode="auto">
            <a:xfrm>
              <a:off x="3951" y="4066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55" name="Line 1007"/>
            <p:cNvSpPr>
              <a:spLocks noChangeShapeType="1"/>
            </p:cNvSpPr>
            <p:nvPr/>
          </p:nvSpPr>
          <p:spPr bwMode="auto">
            <a:xfrm>
              <a:off x="3954" y="406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56" name="Rectangle 1008"/>
            <p:cNvSpPr>
              <a:spLocks noChangeArrowheads="1"/>
            </p:cNvSpPr>
            <p:nvPr/>
          </p:nvSpPr>
          <p:spPr bwMode="auto">
            <a:xfrm>
              <a:off x="3954" y="4069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258" name="Group 1210"/>
          <p:cNvGrpSpPr>
            <a:grpSpLocks/>
          </p:cNvGrpSpPr>
          <p:nvPr/>
        </p:nvGrpSpPr>
        <p:grpSpPr bwMode="auto">
          <a:xfrm>
            <a:off x="620713" y="1098550"/>
            <a:ext cx="8483600" cy="5567363"/>
            <a:chOff x="391" y="692"/>
            <a:chExt cx="5344" cy="3507"/>
          </a:xfrm>
        </p:grpSpPr>
        <p:sp>
          <p:nvSpPr>
            <p:cNvPr id="3058" name="Line 1010"/>
            <p:cNvSpPr>
              <a:spLocks noChangeShapeType="1"/>
            </p:cNvSpPr>
            <p:nvPr/>
          </p:nvSpPr>
          <p:spPr bwMode="auto">
            <a:xfrm>
              <a:off x="3957" y="407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59" name="Rectangle 1011"/>
            <p:cNvSpPr>
              <a:spLocks noChangeArrowheads="1"/>
            </p:cNvSpPr>
            <p:nvPr/>
          </p:nvSpPr>
          <p:spPr bwMode="auto">
            <a:xfrm>
              <a:off x="3957" y="407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0" name="Line 1012"/>
            <p:cNvSpPr>
              <a:spLocks noChangeShapeType="1"/>
            </p:cNvSpPr>
            <p:nvPr/>
          </p:nvSpPr>
          <p:spPr bwMode="auto">
            <a:xfrm>
              <a:off x="3960" y="4073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1" name="Rectangle 1013"/>
            <p:cNvSpPr>
              <a:spLocks noChangeArrowheads="1"/>
            </p:cNvSpPr>
            <p:nvPr/>
          </p:nvSpPr>
          <p:spPr bwMode="auto">
            <a:xfrm>
              <a:off x="3960" y="4073"/>
              <a:ext cx="7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2" name="Line 1014"/>
            <p:cNvSpPr>
              <a:spLocks noChangeShapeType="1"/>
            </p:cNvSpPr>
            <p:nvPr/>
          </p:nvSpPr>
          <p:spPr bwMode="auto">
            <a:xfrm>
              <a:off x="3964" y="407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3" name="Rectangle 1015"/>
            <p:cNvSpPr>
              <a:spLocks noChangeArrowheads="1"/>
            </p:cNvSpPr>
            <p:nvPr/>
          </p:nvSpPr>
          <p:spPr bwMode="auto">
            <a:xfrm>
              <a:off x="3964" y="4076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4" name="Line 1016"/>
            <p:cNvSpPr>
              <a:spLocks noChangeShapeType="1"/>
            </p:cNvSpPr>
            <p:nvPr/>
          </p:nvSpPr>
          <p:spPr bwMode="auto">
            <a:xfrm>
              <a:off x="4209" y="4066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5" name="Rectangle 1017"/>
            <p:cNvSpPr>
              <a:spLocks noChangeArrowheads="1"/>
            </p:cNvSpPr>
            <p:nvPr/>
          </p:nvSpPr>
          <p:spPr bwMode="auto">
            <a:xfrm>
              <a:off x="4209" y="4066"/>
              <a:ext cx="1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6" name="Line 1018"/>
            <p:cNvSpPr>
              <a:spLocks noChangeShapeType="1"/>
            </p:cNvSpPr>
            <p:nvPr/>
          </p:nvSpPr>
          <p:spPr bwMode="auto">
            <a:xfrm>
              <a:off x="4212" y="406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7" name="Rectangle 1019"/>
            <p:cNvSpPr>
              <a:spLocks noChangeArrowheads="1"/>
            </p:cNvSpPr>
            <p:nvPr/>
          </p:nvSpPr>
          <p:spPr bwMode="auto">
            <a:xfrm>
              <a:off x="4212" y="4069"/>
              <a:ext cx="1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8" name="Line 1020"/>
            <p:cNvSpPr>
              <a:spLocks noChangeShapeType="1"/>
            </p:cNvSpPr>
            <p:nvPr/>
          </p:nvSpPr>
          <p:spPr bwMode="auto">
            <a:xfrm>
              <a:off x="4215" y="4071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69" name="Rectangle 1021"/>
            <p:cNvSpPr>
              <a:spLocks noChangeArrowheads="1"/>
            </p:cNvSpPr>
            <p:nvPr/>
          </p:nvSpPr>
          <p:spPr bwMode="auto">
            <a:xfrm>
              <a:off x="4215" y="4071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0" name="Line 1022"/>
            <p:cNvSpPr>
              <a:spLocks noChangeShapeType="1"/>
            </p:cNvSpPr>
            <p:nvPr/>
          </p:nvSpPr>
          <p:spPr bwMode="auto">
            <a:xfrm>
              <a:off x="4219" y="4073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1" name="Rectangle 1023"/>
            <p:cNvSpPr>
              <a:spLocks noChangeArrowheads="1"/>
            </p:cNvSpPr>
            <p:nvPr/>
          </p:nvSpPr>
          <p:spPr bwMode="auto">
            <a:xfrm>
              <a:off x="4219" y="4073"/>
              <a:ext cx="6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" name="Line 1024"/>
            <p:cNvSpPr>
              <a:spLocks noChangeShapeType="1"/>
            </p:cNvSpPr>
            <p:nvPr/>
          </p:nvSpPr>
          <p:spPr bwMode="auto">
            <a:xfrm>
              <a:off x="4222" y="407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" name="Rectangle 1025"/>
            <p:cNvSpPr>
              <a:spLocks noChangeArrowheads="1"/>
            </p:cNvSpPr>
            <p:nvPr/>
          </p:nvSpPr>
          <p:spPr bwMode="auto">
            <a:xfrm>
              <a:off x="4222" y="4076"/>
              <a:ext cx="3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4" name="Rectangle 1026"/>
            <p:cNvSpPr>
              <a:spLocks noChangeArrowheads="1"/>
            </p:cNvSpPr>
            <p:nvPr/>
          </p:nvSpPr>
          <p:spPr bwMode="auto">
            <a:xfrm>
              <a:off x="711" y="4124"/>
              <a:ext cx="4976" cy="63"/>
            </a:xfrm>
            <a:prstGeom prst="rect">
              <a:avLst/>
            </a:prstGeom>
            <a:solidFill>
              <a:srgbClr val="DAEEF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5" name="Line 1027"/>
            <p:cNvSpPr>
              <a:spLocks noChangeShapeType="1"/>
            </p:cNvSpPr>
            <p:nvPr/>
          </p:nvSpPr>
          <p:spPr bwMode="auto">
            <a:xfrm>
              <a:off x="2402" y="4187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Rectangle 1028"/>
            <p:cNvSpPr>
              <a:spLocks noChangeArrowheads="1"/>
            </p:cNvSpPr>
            <p:nvPr/>
          </p:nvSpPr>
          <p:spPr bwMode="auto">
            <a:xfrm>
              <a:off x="2402" y="4187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Line 1029"/>
            <p:cNvSpPr>
              <a:spLocks noChangeShapeType="1"/>
            </p:cNvSpPr>
            <p:nvPr/>
          </p:nvSpPr>
          <p:spPr bwMode="auto">
            <a:xfrm>
              <a:off x="2405" y="418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Rectangle 1030"/>
            <p:cNvSpPr>
              <a:spLocks noChangeArrowheads="1"/>
            </p:cNvSpPr>
            <p:nvPr/>
          </p:nvSpPr>
          <p:spPr bwMode="auto">
            <a:xfrm>
              <a:off x="2405" y="4189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9" name="Line 1031"/>
            <p:cNvSpPr>
              <a:spLocks noChangeShapeType="1"/>
            </p:cNvSpPr>
            <p:nvPr/>
          </p:nvSpPr>
          <p:spPr bwMode="auto">
            <a:xfrm>
              <a:off x="2408" y="4192"/>
              <a:ext cx="10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Rectangle 1032"/>
            <p:cNvSpPr>
              <a:spLocks noChangeArrowheads="1"/>
            </p:cNvSpPr>
            <p:nvPr/>
          </p:nvSpPr>
          <p:spPr bwMode="auto">
            <a:xfrm>
              <a:off x="2408" y="4192"/>
              <a:ext cx="10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Line 1033"/>
            <p:cNvSpPr>
              <a:spLocks noChangeShapeType="1"/>
            </p:cNvSpPr>
            <p:nvPr/>
          </p:nvSpPr>
          <p:spPr bwMode="auto">
            <a:xfrm>
              <a:off x="2411" y="4194"/>
              <a:ext cx="7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Rectangle 1034"/>
            <p:cNvSpPr>
              <a:spLocks noChangeArrowheads="1"/>
            </p:cNvSpPr>
            <p:nvPr/>
          </p:nvSpPr>
          <p:spPr bwMode="auto">
            <a:xfrm>
              <a:off x="2411" y="4194"/>
              <a:ext cx="7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3" name="Line 1035"/>
            <p:cNvSpPr>
              <a:spLocks noChangeShapeType="1"/>
            </p:cNvSpPr>
            <p:nvPr/>
          </p:nvSpPr>
          <p:spPr bwMode="auto">
            <a:xfrm>
              <a:off x="2415" y="419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4" name="Rectangle 1036"/>
            <p:cNvSpPr>
              <a:spLocks noChangeArrowheads="1"/>
            </p:cNvSpPr>
            <p:nvPr/>
          </p:nvSpPr>
          <p:spPr bwMode="auto">
            <a:xfrm>
              <a:off x="2415" y="4196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5" name="Line 1037"/>
            <p:cNvSpPr>
              <a:spLocks noChangeShapeType="1"/>
            </p:cNvSpPr>
            <p:nvPr/>
          </p:nvSpPr>
          <p:spPr bwMode="auto">
            <a:xfrm>
              <a:off x="3176" y="4187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Rectangle 1038"/>
            <p:cNvSpPr>
              <a:spLocks noChangeArrowheads="1"/>
            </p:cNvSpPr>
            <p:nvPr/>
          </p:nvSpPr>
          <p:spPr bwMode="auto">
            <a:xfrm>
              <a:off x="3176" y="4187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Line 1039"/>
            <p:cNvSpPr>
              <a:spLocks noChangeShapeType="1"/>
            </p:cNvSpPr>
            <p:nvPr/>
          </p:nvSpPr>
          <p:spPr bwMode="auto">
            <a:xfrm>
              <a:off x="3179" y="4189"/>
              <a:ext cx="1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Rectangle 1040"/>
            <p:cNvSpPr>
              <a:spLocks noChangeArrowheads="1"/>
            </p:cNvSpPr>
            <p:nvPr/>
          </p:nvSpPr>
          <p:spPr bwMode="auto">
            <a:xfrm>
              <a:off x="3179" y="4189"/>
              <a:ext cx="1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Line 1041"/>
            <p:cNvSpPr>
              <a:spLocks noChangeShapeType="1"/>
            </p:cNvSpPr>
            <p:nvPr/>
          </p:nvSpPr>
          <p:spPr bwMode="auto">
            <a:xfrm>
              <a:off x="3183" y="4192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Rectangle 1042"/>
            <p:cNvSpPr>
              <a:spLocks noChangeArrowheads="1"/>
            </p:cNvSpPr>
            <p:nvPr/>
          </p:nvSpPr>
          <p:spPr bwMode="auto">
            <a:xfrm>
              <a:off x="3183" y="4192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Line 1043"/>
            <p:cNvSpPr>
              <a:spLocks noChangeShapeType="1"/>
            </p:cNvSpPr>
            <p:nvPr/>
          </p:nvSpPr>
          <p:spPr bwMode="auto">
            <a:xfrm>
              <a:off x="3186" y="4194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2" name="Rectangle 1044"/>
            <p:cNvSpPr>
              <a:spLocks noChangeArrowheads="1"/>
            </p:cNvSpPr>
            <p:nvPr/>
          </p:nvSpPr>
          <p:spPr bwMode="auto">
            <a:xfrm>
              <a:off x="3186" y="4194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3" name="Line 1045"/>
            <p:cNvSpPr>
              <a:spLocks noChangeShapeType="1"/>
            </p:cNvSpPr>
            <p:nvPr/>
          </p:nvSpPr>
          <p:spPr bwMode="auto">
            <a:xfrm>
              <a:off x="3189" y="419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4" name="Rectangle 1046"/>
            <p:cNvSpPr>
              <a:spLocks noChangeArrowheads="1"/>
            </p:cNvSpPr>
            <p:nvPr/>
          </p:nvSpPr>
          <p:spPr bwMode="auto">
            <a:xfrm>
              <a:off x="3189" y="4196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5" name="Line 1047"/>
            <p:cNvSpPr>
              <a:spLocks noChangeShapeType="1"/>
            </p:cNvSpPr>
            <p:nvPr/>
          </p:nvSpPr>
          <p:spPr bwMode="auto">
            <a:xfrm>
              <a:off x="3434" y="4187"/>
              <a:ext cx="1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6" name="Rectangle 1048"/>
            <p:cNvSpPr>
              <a:spLocks noChangeArrowheads="1"/>
            </p:cNvSpPr>
            <p:nvPr/>
          </p:nvSpPr>
          <p:spPr bwMode="auto">
            <a:xfrm>
              <a:off x="3434" y="4187"/>
              <a:ext cx="1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7" name="Line 1049"/>
            <p:cNvSpPr>
              <a:spLocks noChangeShapeType="1"/>
            </p:cNvSpPr>
            <p:nvPr/>
          </p:nvSpPr>
          <p:spPr bwMode="auto">
            <a:xfrm>
              <a:off x="3438" y="4189"/>
              <a:ext cx="12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8" name="Rectangle 1050"/>
            <p:cNvSpPr>
              <a:spLocks noChangeArrowheads="1"/>
            </p:cNvSpPr>
            <p:nvPr/>
          </p:nvSpPr>
          <p:spPr bwMode="auto">
            <a:xfrm>
              <a:off x="3438" y="4189"/>
              <a:ext cx="12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9" name="Line 1051"/>
            <p:cNvSpPr>
              <a:spLocks noChangeShapeType="1"/>
            </p:cNvSpPr>
            <p:nvPr/>
          </p:nvSpPr>
          <p:spPr bwMode="auto">
            <a:xfrm>
              <a:off x="3441" y="4192"/>
              <a:ext cx="9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0" name="Rectangle 1052"/>
            <p:cNvSpPr>
              <a:spLocks noChangeArrowheads="1"/>
            </p:cNvSpPr>
            <p:nvPr/>
          </p:nvSpPr>
          <p:spPr bwMode="auto">
            <a:xfrm>
              <a:off x="3441" y="4192"/>
              <a:ext cx="9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1" name="Line 1053"/>
            <p:cNvSpPr>
              <a:spLocks noChangeShapeType="1"/>
            </p:cNvSpPr>
            <p:nvPr/>
          </p:nvSpPr>
          <p:spPr bwMode="auto">
            <a:xfrm>
              <a:off x="3444" y="4194"/>
              <a:ext cx="6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2" name="Rectangle 1054"/>
            <p:cNvSpPr>
              <a:spLocks noChangeArrowheads="1"/>
            </p:cNvSpPr>
            <p:nvPr/>
          </p:nvSpPr>
          <p:spPr bwMode="auto">
            <a:xfrm>
              <a:off x="3444" y="4194"/>
              <a:ext cx="6" cy="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3" name="Line 1055"/>
            <p:cNvSpPr>
              <a:spLocks noChangeShapeType="1"/>
            </p:cNvSpPr>
            <p:nvPr/>
          </p:nvSpPr>
          <p:spPr bwMode="auto">
            <a:xfrm>
              <a:off x="3447" y="4196"/>
              <a:ext cx="3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4" name="Rectangle 1056"/>
            <p:cNvSpPr>
              <a:spLocks noChangeArrowheads="1"/>
            </p:cNvSpPr>
            <p:nvPr/>
          </p:nvSpPr>
          <p:spPr bwMode="auto">
            <a:xfrm>
              <a:off x="3447" y="4196"/>
              <a:ext cx="3" cy="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5" name="Rectangle 1057"/>
            <p:cNvSpPr>
              <a:spLocks noChangeArrowheads="1"/>
            </p:cNvSpPr>
            <p:nvPr/>
          </p:nvSpPr>
          <p:spPr bwMode="auto">
            <a:xfrm>
              <a:off x="2195" y="692"/>
              <a:ext cx="16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Январь 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6" name="Rectangle 1058"/>
            <p:cNvSpPr>
              <a:spLocks noChangeArrowheads="1"/>
            </p:cNvSpPr>
            <p:nvPr/>
          </p:nvSpPr>
          <p:spPr bwMode="auto">
            <a:xfrm>
              <a:off x="2434" y="692"/>
              <a:ext cx="1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Февраль 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7" name="Rectangle 1059"/>
            <p:cNvSpPr>
              <a:spLocks noChangeArrowheads="1"/>
            </p:cNvSpPr>
            <p:nvPr/>
          </p:nvSpPr>
          <p:spPr bwMode="auto">
            <a:xfrm>
              <a:off x="2724" y="692"/>
              <a:ext cx="112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Март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8" name="Rectangle 1060"/>
            <p:cNvSpPr>
              <a:spLocks noChangeArrowheads="1"/>
            </p:cNvSpPr>
            <p:nvPr/>
          </p:nvSpPr>
          <p:spPr bwMode="auto">
            <a:xfrm>
              <a:off x="3002" y="692"/>
              <a:ext cx="15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Апрель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9" name="Rectangle 1061"/>
            <p:cNvSpPr>
              <a:spLocks noChangeArrowheads="1"/>
            </p:cNvSpPr>
            <p:nvPr/>
          </p:nvSpPr>
          <p:spPr bwMode="auto">
            <a:xfrm>
              <a:off x="3267" y="692"/>
              <a:ext cx="9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Май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0" name="Rectangle 1062"/>
            <p:cNvSpPr>
              <a:spLocks noChangeArrowheads="1"/>
            </p:cNvSpPr>
            <p:nvPr/>
          </p:nvSpPr>
          <p:spPr bwMode="auto">
            <a:xfrm>
              <a:off x="3525" y="692"/>
              <a:ext cx="11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Июнь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1" name="Rectangle 1063"/>
            <p:cNvSpPr>
              <a:spLocks noChangeArrowheads="1"/>
            </p:cNvSpPr>
            <p:nvPr/>
          </p:nvSpPr>
          <p:spPr bwMode="auto">
            <a:xfrm>
              <a:off x="3793" y="692"/>
              <a:ext cx="11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Июль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2" name="Rectangle 1064"/>
            <p:cNvSpPr>
              <a:spLocks noChangeArrowheads="1"/>
            </p:cNvSpPr>
            <p:nvPr/>
          </p:nvSpPr>
          <p:spPr bwMode="auto">
            <a:xfrm>
              <a:off x="4009" y="692"/>
              <a:ext cx="13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Август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" name="Rectangle 1065"/>
            <p:cNvSpPr>
              <a:spLocks noChangeArrowheads="1"/>
            </p:cNvSpPr>
            <p:nvPr/>
          </p:nvSpPr>
          <p:spPr bwMode="auto">
            <a:xfrm>
              <a:off x="4235" y="692"/>
              <a:ext cx="19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Сентябрь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4" name="Rectangle 1066"/>
            <p:cNvSpPr>
              <a:spLocks noChangeArrowheads="1"/>
            </p:cNvSpPr>
            <p:nvPr/>
          </p:nvSpPr>
          <p:spPr bwMode="auto">
            <a:xfrm>
              <a:off x="4551" y="692"/>
              <a:ext cx="17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Октябрь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5" name="Rectangle 1067"/>
            <p:cNvSpPr>
              <a:spLocks noChangeArrowheads="1"/>
            </p:cNvSpPr>
            <p:nvPr/>
          </p:nvSpPr>
          <p:spPr bwMode="auto">
            <a:xfrm>
              <a:off x="4806" y="692"/>
              <a:ext cx="15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Ноябрь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6" name="Rectangle 1068"/>
            <p:cNvSpPr>
              <a:spLocks noChangeArrowheads="1"/>
            </p:cNvSpPr>
            <p:nvPr/>
          </p:nvSpPr>
          <p:spPr bwMode="auto">
            <a:xfrm>
              <a:off x="5122" y="692"/>
              <a:ext cx="182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Декабрь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7" name="Rectangle 1069"/>
            <p:cNvSpPr>
              <a:spLocks noChangeArrowheads="1"/>
            </p:cNvSpPr>
            <p:nvPr/>
          </p:nvSpPr>
          <p:spPr bwMode="auto">
            <a:xfrm>
              <a:off x="5500" y="697"/>
              <a:ext cx="9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Всего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8" name="Rectangle 1070"/>
            <p:cNvSpPr>
              <a:spLocks noChangeArrowheads="1"/>
            </p:cNvSpPr>
            <p:nvPr/>
          </p:nvSpPr>
          <p:spPr bwMode="auto">
            <a:xfrm>
              <a:off x="723" y="799"/>
              <a:ext cx="72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Категория неналоговых доходов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9" name="Rectangle 1071"/>
            <p:cNvSpPr>
              <a:spLocks noChangeArrowheads="1"/>
            </p:cNvSpPr>
            <p:nvPr/>
          </p:nvSpPr>
          <p:spPr bwMode="auto">
            <a:xfrm>
              <a:off x="2308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1.754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0" name="Rectangle 1072"/>
            <p:cNvSpPr>
              <a:spLocks noChangeArrowheads="1"/>
            </p:cNvSpPr>
            <p:nvPr/>
          </p:nvSpPr>
          <p:spPr bwMode="auto">
            <a:xfrm>
              <a:off x="2566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1.790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1" name="Rectangle 1073"/>
            <p:cNvSpPr>
              <a:spLocks noChangeArrowheads="1"/>
            </p:cNvSpPr>
            <p:nvPr/>
          </p:nvSpPr>
          <p:spPr bwMode="auto">
            <a:xfrm>
              <a:off x="2824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1.481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2" name="Rectangle 1074"/>
            <p:cNvSpPr>
              <a:spLocks noChangeArrowheads="1"/>
            </p:cNvSpPr>
            <p:nvPr/>
          </p:nvSpPr>
          <p:spPr bwMode="auto">
            <a:xfrm>
              <a:off x="3060" y="808"/>
              <a:ext cx="1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10.906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3" name="Rectangle 1075"/>
            <p:cNvSpPr>
              <a:spLocks noChangeArrowheads="1"/>
            </p:cNvSpPr>
            <p:nvPr/>
          </p:nvSpPr>
          <p:spPr bwMode="auto">
            <a:xfrm>
              <a:off x="3341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1.789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4" name="Rectangle 1076"/>
            <p:cNvSpPr>
              <a:spLocks noChangeArrowheads="1"/>
            </p:cNvSpPr>
            <p:nvPr/>
          </p:nvSpPr>
          <p:spPr bwMode="auto">
            <a:xfrm>
              <a:off x="3599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1.729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5" name="Rectangle 1077"/>
            <p:cNvSpPr>
              <a:spLocks noChangeArrowheads="1"/>
            </p:cNvSpPr>
            <p:nvPr/>
          </p:nvSpPr>
          <p:spPr bwMode="auto">
            <a:xfrm>
              <a:off x="3857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2.616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6" name="Rectangle 1078"/>
            <p:cNvSpPr>
              <a:spLocks noChangeArrowheads="1"/>
            </p:cNvSpPr>
            <p:nvPr/>
          </p:nvSpPr>
          <p:spPr bwMode="auto">
            <a:xfrm>
              <a:off x="4115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1.792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7" name="Rectangle 1079"/>
            <p:cNvSpPr>
              <a:spLocks noChangeArrowheads="1"/>
            </p:cNvSpPr>
            <p:nvPr/>
          </p:nvSpPr>
          <p:spPr bwMode="auto">
            <a:xfrm>
              <a:off x="4415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1.423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8" name="Rectangle 1080"/>
            <p:cNvSpPr>
              <a:spLocks noChangeArrowheads="1"/>
            </p:cNvSpPr>
            <p:nvPr/>
          </p:nvSpPr>
          <p:spPr bwMode="auto">
            <a:xfrm>
              <a:off x="4674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1.990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9" name="Rectangle 1081"/>
            <p:cNvSpPr>
              <a:spLocks noChangeArrowheads="1"/>
            </p:cNvSpPr>
            <p:nvPr/>
          </p:nvSpPr>
          <p:spPr bwMode="auto">
            <a:xfrm>
              <a:off x="4983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1.708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0" name="Rectangle 1082"/>
            <p:cNvSpPr>
              <a:spLocks noChangeArrowheads="1"/>
            </p:cNvSpPr>
            <p:nvPr/>
          </p:nvSpPr>
          <p:spPr bwMode="auto">
            <a:xfrm>
              <a:off x="5303" y="808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1.797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1" name="Rectangle 1083"/>
            <p:cNvSpPr>
              <a:spLocks noChangeArrowheads="1"/>
            </p:cNvSpPr>
            <p:nvPr/>
          </p:nvSpPr>
          <p:spPr bwMode="auto">
            <a:xfrm>
              <a:off x="5551" y="808"/>
              <a:ext cx="1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30.775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2" name="Rectangle 1084"/>
            <p:cNvSpPr>
              <a:spLocks noChangeArrowheads="1"/>
            </p:cNvSpPr>
            <p:nvPr/>
          </p:nvSpPr>
          <p:spPr bwMode="auto">
            <a:xfrm>
              <a:off x="723" y="876"/>
              <a:ext cx="69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6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Процентный доход по кредитам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3" name="Rectangle 1085"/>
            <p:cNvSpPr>
              <a:spLocks noChangeArrowheads="1"/>
            </p:cNvSpPr>
            <p:nvPr/>
          </p:nvSpPr>
          <p:spPr bwMode="auto">
            <a:xfrm>
              <a:off x="2385" y="88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4" name="Rectangle 1086"/>
            <p:cNvSpPr>
              <a:spLocks noChangeArrowheads="1"/>
            </p:cNvSpPr>
            <p:nvPr/>
          </p:nvSpPr>
          <p:spPr bwMode="auto">
            <a:xfrm>
              <a:off x="2647" y="88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5" name="Rectangle 1087"/>
            <p:cNvSpPr>
              <a:spLocks noChangeArrowheads="1"/>
            </p:cNvSpPr>
            <p:nvPr/>
          </p:nvSpPr>
          <p:spPr bwMode="auto">
            <a:xfrm>
              <a:off x="2882" y="88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6" name="Rectangle 1088"/>
            <p:cNvSpPr>
              <a:spLocks noChangeArrowheads="1"/>
            </p:cNvSpPr>
            <p:nvPr/>
          </p:nvSpPr>
          <p:spPr bwMode="auto">
            <a:xfrm>
              <a:off x="3163" y="88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7" name="Rectangle 1089"/>
            <p:cNvSpPr>
              <a:spLocks noChangeArrowheads="1"/>
            </p:cNvSpPr>
            <p:nvPr/>
          </p:nvSpPr>
          <p:spPr bwMode="auto">
            <a:xfrm>
              <a:off x="3421" y="88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8" name="Rectangle 1090"/>
            <p:cNvSpPr>
              <a:spLocks noChangeArrowheads="1"/>
            </p:cNvSpPr>
            <p:nvPr/>
          </p:nvSpPr>
          <p:spPr bwMode="auto">
            <a:xfrm>
              <a:off x="3680" y="88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9" name="Rectangle 1091"/>
            <p:cNvSpPr>
              <a:spLocks noChangeArrowheads="1"/>
            </p:cNvSpPr>
            <p:nvPr/>
          </p:nvSpPr>
          <p:spPr bwMode="auto">
            <a:xfrm>
              <a:off x="3915" y="88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0" name="Rectangle 1092"/>
            <p:cNvSpPr>
              <a:spLocks noChangeArrowheads="1"/>
            </p:cNvSpPr>
            <p:nvPr/>
          </p:nvSpPr>
          <p:spPr bwMode="auto">
            <a:xfrm>
              <a:off x="4196" y="88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1" name="Rectangle 1093"/>
            <p:cNvSpPr>
              <a:spLocks noChangeArrowheads="1"/>
            </p:cNvSpPr>
            <p:nvPr/>
          </p:nvSpPr>
          <p:spPr bwMode="auto">
            <a:xfrm>
              <a:off x="4474" y="88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2" name="Rectangle 1094"/>
            <p:cNvSpPr>
              <a:spLocks noChangeArrowheads="1"/>
            </p:cNvSpPr>
            <p:nvPr/>
          </p:nvSpPr>
          <p:spPr bwMode="auto">
            <a:xfrm>
              <a:off x="4754" y="88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3" name="Rectangle 1095"/>
            <p:cNvSpPr>
              <a:spLocks noChangeArrowheads="1"/>
            </p:cNvSpPr>
            <p:nvPr/>
          </p:nvSpPr>
          <p:spPr bwMode="auto">
            <a:xfrm>
              <a:off x="5064" y="88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4" name="Rectangle 1096"/>
            <p:cNvSpPr>
              <a:spLocks noChangeArrowheads="1"/>
            </p:cNvSpPr>
            <p:nvPr/>
          </p:nvSpPr>
          <p:spPr bwMode="auto">
            <a:xfrm>
              <a:off x="5361" y="88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5" name="Rectangle 1097"/>
            <p:cNvSpPr>
              <a:spLocks noChangeArrowheads="1"/>
            </p:cNvSpPr>
            <p:nvPr/>
          </p:nvSpPr>
          <p:spPr bwMode="auto">
            <a:xfrm>
              <a:off x="5610" y="880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6" name="Rectangle 1098"/>
            <p:cNvSpPr>
              <a:spLocks noChangeArrowheads="1"/>
            </p:cNvSpPr>
            <p:nvPr/>
          </p:nvSpPr>
          <p:spPr bwMode="auto">
            <a:xfrm>
              <a:off x="423" y="941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20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7" name="Rectangle 1099"/>
            <p:cNvSpPr>
              <a:spLocks noChangeArrowheads="1"/>
            </p:cNvSpPr>
            <p:nvPr/>
          </p:nvSpPr>
          <p:spPr bwMode="auto">
            <a:xfrm>
              <a:off x="723" y="936"/>
              <a:ext cx="119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Казначейский сбор по платежам операторов связи </a:t>
              </a:r>
              <a:r>
                <a:rPr kumimoji="0" lang="ru-RU" sz="6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GSM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8" name="Rectangle 1100"/>
            <p:cNvSpPr>
              <a:spLocks noChangeArrowheads="1"/>
            </p:cNvSpPr>
            <p:nvPr/>
          </p:nvSpPr>
          <p:spPr bwMode="auto">
            <a:xfrm>
              <a:off x="2334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9" name="Rectangle 1101"/>
            <p:cNvSpPr>
              <a:spLocks noChangeArrowheads="1"/>
            </p:cNvSpPr>
            <p:nvPr/>
          </p:nvSpPr>
          <p:spPr bwMode="auto">
            <a:xfrm>
              <a:off x="2602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0" name="Rectangle 1102"/>
            <p:cNvSpPr>
              <a:spLocks noChangeArrowheads="1"/>
            </p:cNvSpPr>
            <p:nvPr/>
          </p:nvSpPr>
          <p:spPr bwMode="auto">
            <a:xfrm>
              <a:off x="2860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1" name="Rectangle 1103"/>
            <p:cNvSpPr>
              <a:spLocks noChangeArrowheads="1"/>
            </p:cNvSpPr>
            <p:nvPr/>
          </p:nvSpPr>
          <p:spPr bwMode="auto">
            <a:xfrm>
              <a:off x="3118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2" name="Rectangle 1104"/>
            <p:cNvSpPr>
              <a:spLocks noChangeArrowheads="1"/>
            </p:cNvSpPr>
            <p:nvPr/>
          </p:nvSpPr>
          <p:spPr bwMode="auto">
            <a:xfrm>
              <a:off x="3376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3" name="Rectangle 1105"/>
            <p:cNvSpPr>
              <a:spLocks noChangeArrowheads="1"/>
            </p:cNvSpPr>
            <p:nvPr/>
          </p:nvSpPr>
          <p:spPr bwMode="auto">
            <a:xfrm>
              <a:off x="3634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4" name="Rectangle 1106"/>
            <p:cNvSpPr>
              <a:spLocks noChangeArrowheads="1"/>
            </p:cNvSpPr>
            <p:nvPr/>
          </p:nvSpPr>
          <p:spPr bwMode="auto">
            <a:xfrm>
              <a:off x="3893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5" name="Rectangle 1107"/>
            <p:cNvSpPr>
              <a:spLocks noChangeArrowheads="1"/>
            </p:cNvSpPr>
            <p:nvPr/>
          </p:nvSpPr>
          <p:spPr bwMode="auto">
            <a:xfrm>
              <a:off x="4151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6" name="Rectangle 1108"/>
            <p:cNvSpPr>
              <a:spLocks noChangeArrowheads="1"/>
            </p:cNvSpPr>
            <p:nvPr/>
          </p:nvSpPr>
          <p:spPr bwMode="auto">
            <a:xfrm>
              <a:off x="4451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7" name="Rectangle 1109"/>
            <p:cNvSpPr>
              <a:spLocks noChangeArrowheads="1"/>
            </p:cNvSpPr>
            <p:nvPr/>
          </p:nvSpPr>
          <p:spPr bwMode="auto">
            <a:xfrm>
              <a:off x="4709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8" name="Rectangle 1110"/>
            <p:cNvSpPr>
              <a:spLocks noChangeArrowheads="1"/>
            </p:cNvSpPr>
            <p:nvPr/>
          </p:nvSpPr>
          <p:spPr bwMode="auto">
            <a:xfrm>
              <a:off x="5019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9" name="Rectangle 1111"/>
            <p:cNvSpPr>
              <a:spLocks noChangeArrowheads="1"/>
            </p:cNvSpPr>
            <p:nvPr/>
          </p:nvSpPr>
          <p:spPr bwMode="auto">
            <a:xfrm>
              <a:off x="5338" y="94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0" name="Rectangle 1112"/>
            <p:cNvSpPr>
              <a:spLocks noChangeArrowheads="1"/>
            </p:cNvSpPr>
            <p:nvPr/>
          </p:nvSpPr>
          <p:spPr bwMode="auto">
            <a:xfrm>
              <a:off x="5574" y="941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3.896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1" name="Rectangle 1113"/>
            <p:cNvSpPr>
              <a:spLocks noChangeArrowheads="1"/>
            </p:cNvSpPr>
            <p:nvPr/>
          </p:nvSpPr>
          <p:spPr bwMode="auto">
            <a:xfrm>
              <a:off x="869" y="996"/>
              <a:ext cx="23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Turkcell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2" name="Rectangle 1114"/>
            <p:cNvSpPr>
              <a:spLocks noChangeArrowheads="1"/>
            </p:cNvSpPr>
            <p:nvPr/>
          </p:nvSpPr>
          <p:spPr bwMode="auto">
            <a:xfrm>
              <a:off x="2334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3" name="Rectangle 1115"/>
            <p:cNvSpPr>
              <a:spLocks noChangeArrowheads="1"/>
            </p:cNvSpPr>
            <p:nvPr/>
          </p:nvSpPr>
          <p:spPr bwMode="auto">
            <a:xfrm>
              <a:off x="2602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4" name="Rectangle 1116"/>
            <p:cNvSpPr>
              <a:spLocks noChangeArrowheads="1"/>
            </p:cNvSpPr>
            <p:nvPr/>
          </p:nvSpPr>
          <p:spPr bwMode="auto">
            <a:xfrm>
              <a:off x="2860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5" name="Rectangle 1117"/>
            <p:cNvSpPr>
              <a:spLocks noChangeArrowheads="1"/>
            </p:cNvSpPr>
            <p:nvPr/>
          </p:nvSpPr>
          <p:spPr bwMode="auto">
            <a:xfrm>
              <a:off x="3118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6" name="Rectangle 1118"/>
            <p:cNvSpPr>
              <a:spLocks noChangeArrowheads="1"/>
            </p:cNvSpPr>
            <p:nvPr/>
          </p:nvSpPr>
          <p:spPr bwMode="auto">
            <a:xfrm>
              <a:off x="3376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7" name="Rectangle 1119"/>
            <p:cNvSpPr>
              <a:spLocks noChangeArrowheads="1"/>
            </p:cNvSpPr>
            <p:nvPr/>
          </p:nvSpPr>
          <p:spPr bwMode="auto">
            <a:xfrm>
              <a:off x="3634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8" name="Rectangle 1120"/>
            <p:cNvSpPr>
              <a:spLocks noChangeArrowheads="1"/>
            </p:cNvSpPr>
            <p:nvPr/>
          </p:nvSpPr>
          <p:spPr bwMode="auto">
            <a:xfrm>
              <a:off x="3893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9" name="Rectangle 1121"/>
            <p:cNvSpPr>
              <a:spLocks noChangeArrowheads="1"/>
            </p:cNvSpPr>
            <p:nvPr/>
          </p:nvSpPr>
          <p:spPr bwMode="auto">
            <a:xfrm>
              <a:off x="4151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0" name="Rectangle 1122"/>
            <p:cNvSpPr>
              <a:spLocks noChangeArrowheads="1"/>
            </p:cNvSpPr>
            <p:nvPr/>
          </p:nvSpPr>
          <p:spPr bwMode="auto">
            <a:xfrm>
              <a:off x="4451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1" name="Rectangle 1123"/>
            <p:cNvSpPr>
              <a:spLocks noChangeArrowheads="1"/>
            </p:cNvSpPr>
            <p:nvPr/>
          </p:nvSpPr>
          <p:spPr bwMode="auto">
            <a:xfrm>
              <a:off x="4709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2" name="Rectangle 1124"/>
            <p:cNvSpPr>
              <a:spLocks noChangeArrowheads="1"/>
            </p:cNvSpPr>
            <p:nvPr/>
          </p:nvSpPr>
          <p:spPr bwMode="auto">
            <a:xfrm>
              <a:off x="5019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3" name="Rectangle 1125"/>
            <p:cNvSpPr>
              <a:spLocks noChangeArrowheads="1"/>
            </p:cNvSpPr>
            <p:nvPr/>
          </p:nvSpPr>
          <p:spPr bwMode="auto">
            <a:xfrm>
              <a:off x="5338" y="100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" name="Rectangle 1126"/>
            <p:cNvSpPr>
              <a:spLocks noChangeArrowheads="1"/>
            </p:cNvSpPr>
            <p:nvPr/>
          </p:nvSpPr>
          <p:spPr bwMode="auto">
            <a:xfrm>
              <a:off x="5574" y="1001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1.755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" name="Rectangle 1127"/>
            <p:cNvSpPr>
              <a:spLocks noChangeArrowheads="1"/>
            </p:cNvSpPr>
            <p:nvPr/>
          </p:nvSpPr>
          <p:spPr bwMode="auto">
            <a:xfrm>
              <a:off x="869" y="1056"/>
              <a:ext cx="38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Turk Telekom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" name="Rectangle 1128"/>
            <p:cNvSpPr>
              <a:spLocks noChangeArrowheads="1"/>
            </p:cNvSpPr>
            <p:nvPr/>
          </p:nvSpPr>
          <p:spPr bwMode="auto">
            <a:xfrm>
              <a:off x="2360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" name="Rectangle 1129"/>
            <p:cNvSpPr>
              <a:spLocks noChangeArrowheads="1"/>
            </p:cNvSpPr>
            <p:nvPr/>
          </p:nvSpPr>
          <p:spPr bwMode="auto">
            <a:xfrm>
              <a:off x="2624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8" name="Rectangle 1130"/>
            <p:cNvSpPr>
              <a:spLocks noChangeArrowheads="1"/>
            </p:cNvSpPr>
            <p:nvPr/>
          </p:nvSpPr>
          <p:spPr bwMode="auto">
            <a:xfrm>
              <a:off x="2882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9" name="Rectangle 1131"/>
            <p:cNvSpPr>
              <a:spLocks noChangeArrowheads="1"/>
            </p:cNvSpPr>
            <p:nvPr/>
          </p:nvSpPr>
          <p:spPr bwMode="auto">
            <a:xfrm>
              <a:off x="3141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0" name="Rectangle 1132"/>
            <p:cNvSpPr>
              <a:spLocks noChangeArrowheads="1"/>
            </p:cNvSpPr>
            <p:nvPr/>
          </p:nvSpPr>
          <p:spPr bwMode="auto">
            <a:xfrm>
              <a:off x="3399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1" name="Rectangle 1133"/>
            <p:cNvSpPr>
              <a:spLocks noChangeArrowheads="1"/>
            </p:cNvSpPr>
            <p:nvPr/>
          </p:nvSpPr>
          <p:spPr bwMode="auto">
            <a:xfrm>
              <a:off x="3657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2" name="Rectangle 1134"/>
            <p:cNvSpPr>
              <a:spLocks noChangeArrowheads="1"/>
            </p:cNvSpPr>
            <p:nvPr/>
          </p:nvSpPr>
          <p:spPr bwMode="auto">
            <a:xfrm>
              <a:off x="3915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3" name="Rectangle 1135"/>
            <p:cNvSpPr>
              <a:spLocks noChangeArrowheads="1"/>
            </p:cNvSpPr>
            <p:nvPr/>
          </p:nvSpPr>
          <p:spPr bwMode="auto">
            <a:xfrm>
              <a:off x="4173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4" name="Rectangle 1136"/>
            <p:cNvSpPr>
              <a:spLocks noChangeArrowheads="1"/>
            </p:cNvSpPr>
            <p:nvPr/>
          </p:nvSpPr>
          <p:spPr bwMode="auto">
            <a:xfrm>
              <a:off x="4474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5" name="Rectangle 1137"/>
            <p:cNvSpPr>
              <a:spLocks noChangeArrowheads="1"/>
            </p:cNvSpPr>
            <p:nvPr/>
          </p:nvSpPr>
          <p:spPr bwMode="auto">
            <a:xfrm>
              <a:off x="4732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6" name="Rectangle 1138"/>
            <p:cNvSpPr>
              <a:spLocks noChangeArrowheads="1"/>
            </p:cNvSpPr>
            <p:nvPr/>
          </p:nvSpPr>
          <p:spPr bwMode="auto">
            <a:xfrm>
              <a:off x="5042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7" name="Rectangle 1139"/>
            <p:cNvSpPr>
              <a:spLocks noChangeArrowheads="1"/>
            </p:cNvSpPr>
            <p:nvPr/>
          </p:nvSpPr>
          <p:spPr bwMode="auto">
            <a:xfrm>
              <a:off x="5361" y="106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8" name="Rectangle 1140"/>
            <p:cNvSpPr>
              <a:spLocks noChangeArrowheads="1"/>
            </p:cNvSpPr>
            <p:nvPr/>
          </p:nvSpPr>
          <p:spPr bwMode="auto">
            <a:xfrm>
              <a:off x="5610" y="106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934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9" name="Rectangle 1141"/>
            <p:cNvSpPr>
              <a:spLocks noChangeArrowheads="1"/>
            </p:cNvSpPr>
            <p:nvPr/>
          </p:nvSpPr>
          <p:spPr bwMode="auto">
            <a:xfrm>
              <a:off x="869" y="1117"/>
              <a:ext cx="28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Vodafone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0" name="Rectangle 1142"/>
            <p:cNvSpPr>
              <a:spLocks noChangeArrowheads="1"/>
            </p:cNvSpPr>
            <p:nvPr/>
          </p:nvSpPr>
          <p:spPr bwMode="auto">
            <a:xfrm>
              <a:off x="2334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1" name="Rectangle 1143"/>
            <p:cNvSpPr>
              <a:spLocks noChangeArrowheads="1"/>
            </p:cNvSpPr>
            <p:nvPr/>
          </p:nvSpPr>
          <p:spPr bwMode="auto">
            <a:xfrm>
              <a:off x="2602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2" name="Rectangle 1144"/>
            <p:cNvSpPr>
              <a:spLocks noChangeArrowheads="1"/>
            </p:cNvSpPr>
            <p:nvPr/>
          </p:nvSpPr>
          <p:spPr bwMode="auto">
            <a:xfrm>
              <a:off x="2860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3" name="Rectangle 1145"/>
            <p:cNvSpPr>
              <a:spLocks noChangeArrowheads="1"/>
            </p:cNvSpPr>
            <p:nvPr/>
          </p:nvSpPr>
          <p:spPr bwMode="auto">
            <a:xfrm>
              <a:off x="3118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4" name="Rectangle 1146"/>
            <p:cNvSpPr>
              <a:spLocks noChangeArrowheads="1"/>
            </p:cNvSpPr>
            <p:nvPr/>
          </p:nvSpPr>
          <p:spPr bwMode="auto">
            <a:xfrm>
              <a:off x="3376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" name="Rectangle 1147"/>
            <p:cNvSpPr>
              <a:spLocks noChangeArrowheads="1"/>
            </p:cNvSpPr>
            <p:nvPr/>
          </p:nvSpPr>
          <p:spPr bwMode="auto">
            <a:xfrm>
              <a:off x="3634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6" name="Rectangle 1148"/>
            <p:cNvSpPr>
              <a:spLocks noChangeArrowheads="1"/>
            </p:cNvSpPr>
            <p:nvPr/>
          </p:nvSpPr>
          <p:spPr bwMode="auto">
            <a:xfrm>
              <a:off x="3893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7" name="Rectangle 1149"/>
            <p:cNvSpPr>
              <a:spLocks noChangeArrowheads="1"/>
            </p:cNvSpPr>
            <p:nvPr/>
          </p:nvSpPr>
          <p:spPr bwMode="auto">
            <a:xfrm>
              <a:off x="4151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8" name="Rectangle 1150"/>
            <p:cNvSpPr>
              <a:spLocks noChangeArrowheads="1"/>
            </p:cNvSpPr>
            <p:nvPr/>
          </p:nvSpPr>
          <p:spPr bwMode="auto">
            <a:xfrm>
              <a:off x="4451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9" name="Rectangle 1151"/>
            <p:cNvSpPr>
              <a:spLocks noChangeArrowheads="1"/>
            </p:cNvSpPr>
            <p:nvPr/>
          </p:nvSpPr>
          <p:spPr bwMode="auto">
            <a:xfrm>
              <a:off x="4709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0" name="Rectangle 1152"/>
            <p:cNvSpPr>
              <a:spLocks noChangeArrowheads="1"/>
            </p:cNvSpPr>
            <p:nvPr/>
          </p:nvSpPr>
          <p:spPr bwMode="auto">
            <a:xfrm>
              <a:off x="5019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1" name="Rectangle 1153"/>
            <p:cNvSpPr>
              <a:spLocks noChangeArrowheads="1"/>
            </p:cNvSpPr>
            <p:nvPr/>
          </p:nvSpPr>
          <p:spPr bwMode="auto">
            <a:xfrm>
              <a:off x="5338" y="112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2" name="Rectangle 1154"/>
            <p:cNvSpPr>
              <a:spLocks noChangeArrowheads="1"/>
            </p:cNvSpPr>
            <p:nvPr/>
          </p:nvSpPr>
          <p:spPr bwMode="auto">
            <a:xfrm>
              <a:off x="5574" y="1121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1.207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3" name="Rectangle 1155"/>
            <p:cNvSpPr>
              <a:spLocks noChangeArrowheads="1"/>
            </p:cNvSpPr>
            <p:nvPr/>
          </p:nvSpPr>
          <p:spPr bwMode="auto">
            <a:xfrm>
              <a:off x="723" y="1177"/>
              <a:ext cx="4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6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Дивидендный доход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4" name="Rectangle 1156"/>
            <p:cNvSpPr>
              <a:spLocks noChangeArrowheads="1"/>
            </p:cNvSpPr>
            <p:nvPr/>
          </p:nvSpPr>
          <p:spPr bwMode="auto">
            <a:xfrm>
              <a:off x="2385" y="118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5" name="Rectangle 1157"/>
            <p:cNvSpPr>
              <a:spLocks noChangeArrowheads="1"/>
            </p:cNvSpPr>
            <p:nvPr/>
          </p:nvSpPr>
          <p:spPr bwMode="auto">
            <a:xfrm>
              <a:off x="2647" y="118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6" name="Rectangle 1158"/>
            <p:cNvSpPr>
              <a:spLocks noChangeArrowheads="1"/>
            </p:cNvSpPr>
            <p:nvPr/>
          </p:nvSpPr>
          <p:spPr bwMode="auto">
            <a:xfrm>
              <a:off x="2905" y="118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7" name="Rectangle 1159"/>
            <p:cNvSpPr>
              <a:spLocks noChangeArrowheads="1"/>
            </p:cNvSpPr>
            <p:nvPr/>
          </p:nvSpPr>
          <p:spPr bwMode="auto">
            <a:xfrm>
              <a:off x="3083" y="1182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8.000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8" name="Rectangle 1160"/>
            <p:cNvSpPr>
              <a:spLocks noChangeArrowheads="1"/>
            </p:cNvSpPr>
            <p:nvPr/>
          </p:nvSpPr>
          <p:spPr bwMode="auto">
            <a:xfrm>
              <a:off x="3376" y="118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9" name="Rectangle 1161"/>
            <p:cNvSpPr>
              <a:spLocks noChangeArrowheads="1"/>
            </p:cNvSpPr>
            <p:nvPr/>
          </p:nvSpPr>
          <p:spPr bwMode="auto">
            <a:xfrm>
              <a:off x="3634" y="118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0" name="Rectangle 1162"/>
            <p:cNvSpPr>
              <a:spLocks noChangeArrowheads="1"/>
            </p:cNvSpPr>
            <p:nvPr/>
          </p:nvSpPr>
          <p:spPr bwMode="auto">
            <a:xfrm>
              <a:off x="3893" y="118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1" name="Rectangle 1163"/>
            <p:cNvSpPr>
              <a:spLocks noChangeArrowheads="1"/>
            </p:cNvSpPr>
            <p:nvPr/>
          </p:nvSpPr>
          <p:spPr bwMode="auto">
            <a:xfrm>
              <a:off x="4151" y="118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392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2" name="Rectangle 1164"/>
            <p:cNvSpPr>
              <a:spLocks noChangeArrowheads="1"/>
            </p:cNvSpPr>
            <p:nvPr/>
          </p:nvSpPr>
          <p:spPr bwMode="auto">
            <a:xfrm>
              <a:off x="4451" y="118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3" name="Rectangle 1165"/>
            <p:cNvSpPr>
              <a:spLocks noChangeArrowheads="1"/>
            </p:cNvSpPr>
            <p:nvPr/>
          </p:nvSpPr>
          <p:spPr bwMode="auto">
            <a:xfrm>
              <a:off x="4709" y="118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4" name="Rectangle 1166"/>
            <p:cNvSpPr>
              <a:spLocks noChangeArrowheads="1"/>
            </p:cNvSpPr>
            <p:nvPr/>
          </p:nvSpPr>
          <p:spPr bwMode="auto">
            <a:xfrm>
              <a:off x="5019" y="118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5" name="Rectangle 1167"/>
            <p:cNvSpPr>
              <a:spLocks noChangeArrowheads="1"/>
            </p:cNvSpPr>
            <p:nvPr/>
          </p:nvSpPr>
          <p:spPr bwMode="auto">
            <a:xfrm>
              <a:off x="5338" y="118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6" name="Rectangle 1168"/>
            <p:cNvSpPr>
              <a:spLocks noChangeArrowheads="1"/>
            </p:cNvSpPr>
            <p:nvPr/>
          </p:nvSpPr>
          <p:spPr bwMode="auto">
            <a:xfrm>
              <a:off x="5551" y="1182"/>
              <a:ext cx="1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10.243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7" name="Rectangle 1169"/>
            <p:cNvSpPr>
              <a:spLocks noChangeArrowheads="1"/>
            </p:cNvSpPr>
            <p:nvPr/>
          </p:nvSpPr>
          <p:spPr bwMode="auto">
            <a:xfrm>
              <a:off x="430" y="1242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8" name="Rectangle 1170"/>
            <p:cNvSpPr>
              <a:spLocks noChangeArrowheads="1"/>
            </p:cNvSpPr>
            <p:nvPr/>
          </p:nvSpPr>
          <p:spPr bwMode="auto">
            <a:xfrm>
              <a:off x="723" y="1237"/>
              <a:ext cx="50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Государственные банки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9" name="Rectangle 1171"/>
            <p:cNvSpPr>
              <a:spLocks noChangeArrowheads="1"/>
            </p:cNvSpPr>
            <p:nvPr/>
          </p:nvSpPr>
          <p:spPr bwMode="auto">
            <a:xfrm>
              <a:off x="2385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0" name="Rectangle 1172"/>
            <p:cNvSpPr>
              <a:spLocks noChangeArrowheads="1"/>
            </p:cNvSpPr>
            <p:nvPr/>
          </p:nvSpPr>
          <p:spPr bwMode="auto">
            <a:xfrm>
              <a:off x="2647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1" name="Rectangle 1173"/>
            <p:cNvSpPr>
              <a:spLocks noChangeArrowheads="1"/>
            </p:cNvSpPr>
            <p:nvPr/>
          </p:nvSpPr>
          <p:spPr bwMode="auto">
            <a:xfrm>
              <a:off x="2905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2" name="Rectangle 1174"/>
            <p:cNvSpPr>
              <a:spLocks noChangeArrowheads="1"/>
            </p:cNvSpPr>
            <p:nvPr/>
          </p:nvSpPr>
          <p:spPr bwMode="auto">
            <a:xfrm>
              <a:off x="3083" y="1242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8.000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3" name="Rectangle 1175"/>
            <p:cNvSpPr>
              <a:spLocks noChangeArrowheads="1"/>
            </p:cNvSpPr>
            <p:nvPr/>
          </p:nvSpPr>
          <p:spPr bwMode="auto">
            <a:xfrm>
              <a:off x="3421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4" name="Rectangle 1176"/>
            <p:cNvSpPr>
              <a:spLocks noChangeArrowheads="1"/>
            </p:cNvSpPr>
            <p:nvPr/>
          </p:nvSpPr>
          <p:spPr bwMode="auto">
            <a:xfrm>
              <a:off x="3680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5" name="Rectangle 1177"/>
            <p:cNvSpPr>
              <a:spLocks noChangeArrowheads="1"/>
            </p:cNvSpPr>
            <p:nvPr/>
          </p:nvSpPr>
          <p:spPr bwMode="auto">
            <a:xfrm>
              <a:off x="3938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6" name="Rectangle 1178"/>
            <p:cNvSpPr>
              <a:spLocks noChangeArrowheads="1"/>
            </p:cNvSpPr>
            <p:nvPr/>
          </p:nvSpPr>
          <p:spPr bwMode="auto">
            <a:xfrm>
              <a:off x="4196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7" name="Rectangle 1179"/>
            <p:cNvSpPr>
              <a:spLocks noChangeArrowheads="1"/>
            </p:cNvSpPr>
            <p:nvPr/>
          </p:nvSpPr>
          <p:spPr bwMode="auto">
            <a:xfrm>
              <a:off x="4496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8" name="Rectangle 1180"/>
            <p:cNvSpPr>
              <a:spLocks noChangeArrowheads="1"/>
            </p:cNvSpPr>
            <p:nvPr/>
          </p:nvSpPr>
          <p:spPr bwMode="auto">
            <a:xfrm>
              <a:off x="4754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9" name="Rectangle 1181"/>
            <p:cNvSpPr>
              <a:spLocks noChangeArrowheads="1"/>
            </p:cNvSpPr>
            <p:nvPr/>
          </p:nvSpPr>
          <p:spPr bwMode="auto">
            <a:xfrm>
              <a:off x="5064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0" name="Rectangle 1182"/>
            <p:cNvSpPr>
              <a:spLocks noChangeArrowheads="1"/>
            </p:cNvSpPr>
            <p:nvPr/>
          </p:nvSpPr>
          <p:spPr bwMode="auto">
            <a:xfrm>
              <a:off x="5384" y="124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1" name="Rectangle 1183"/>
            <p:cNvSpPr>
              <a:spLocks noChangeArrowheads="1"/>
            </p:cNvSpPr>
            <p:nvPr/>
          </p:nvSpPr>
          <p:spPr bwMode="auto">
            <a:xfrm>
              <a:off x="5574" y="1242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8.000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2" name="Rectangle 1184"/>
            <p:cNvSpPr>
              <a:spLocks noChangeArrowheads="1"/>
            </p:cNvSpPr>
            <p:nvPr/>
          </p:nvSpPr>
          <p:spPr bwMode="auto">
            <a:xfrm>
              <a:off x="869" y="1297"/>
              <a:ext cx="44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Merkez Bankası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3" name="Rectangle 1185"/>
            <p:cNvSpPr>
              <a:spLocks noChangeArrowheads="1"/>
            </p:cNvSpPr>
            <p:nvPr/>
          </p:nvSpPr>
          <p:spPr bwMode="auto">
            <a:xfrm>
              <a:off x="2905" y="130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4" name="Rectangle 1186"/>
            <p:cNvSpPr>
              <a:spLocks noChangeArrowheads="1"/>
            </p:cNvSpPr>
            <p:nvPr/>
          </p:nvSpPr>
          <p:spPr bwMode="auto">
            <a:xfrm>
              <a:off x="3083" y="1302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8.000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5" name="Rectangle 1187"/>
            <p:cNvSpPr>
              <a:spLocks noChangeArrowheads="1"/>
            </p:cNvSpPr>
            <p:nvPr/>
          </p:nvSpPr>
          <p:spPr bwMode="auto">
            <a:xfrm>
              <a:off x="3421" y="130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" name="Rectangle 1188"/>
            <p:cNvSpPr>
              <a:spLocks noChangeArrowheads="1"/>
            </p:cNvSpPr>
            <p:nvPr/>
          </p:nvSpPr>
          <p:spPr bwMode="auto">
            <a:xfrm>
              <a:off x="3938" y="130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7" name="Rectangle 1189"/>
            <p:cNvSpPr>
              <a:spLocks noChangeArrowheads="1"/>
            </p:cNvSpPr>
            <p:nvPr/>
          </p:nvSpPr>
          <p:spPr bwMode="auto">
            <a:xfrm>
              <a:off x="4196" y="130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8" name="Rectangle 1190"/>
            <p:cNvSpPr>
              <a:spLocks noChangeArrowheads="1"/>
            </p:cNvSpPr>
            <p:nvPr/>
          </p:nvSpPr>
          <p:spPr bwMode="auto">
            <a:xfrm>
              <a:off x="4496" y="130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9" name="Rectangle 1191"/>
            <p:cNvSpPr>
              <a:spLocks noChangeArrowheads="1"/>
            </p:cNvSpPr>
            <p:nvPr/>
          </p:nvSpPr>
          <p:spPr bwMode="auto">
            <a:xfrm>
              <a:off x="5064" y="130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0" name="Rectangle 1192"/>
            <p:cNvSpPr>
              <a:spLocks noChangeArrowheads="1"/>
            </p:cNvSpPr>
            <p:nvPr/>
          </p:nvSpPr>
          <p:spPr bwMode="auto">
            <a:xfrm>
              <a:off x="5384" y="130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1" name="Rectangle 1193"/>
            <p:cNvSpPr>
              <a:spLocks noChangeArrowheads="1"/>
            </p:cNvSpPr>
            <p:nvPr/>
          </p:nvSpPr>
          <p:spPr bwMode="auto">
            <a:xfrm>
              <a:off x="5574" y="1302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8.000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2" name="Rectangle 1194"/>
            <p:cNvSpPr>
              <a:spLocks noChangeArrowheads="1"/>
            </p:cNvSpPr>
            <p:nvPr/>
          </p:nvSpPr>
          <p:spPr bwMode="auto">
            <a:xfrm>
              <a:off x="869" y="1358"/>
              <a:ext cx="41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Ziraat Bankası 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3" name="Rectangle 1195"/>
            <p:cNvSpPr>
              <a:spLocks noChangeArrowheads="1"/>
            </p:cNvSpPr>
            <p:nvPr/>
          </p:nvSpPr>
          <p:spPr bwMode="auto">
            <a:xfrm>
              <a:off x="3680" y="136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4" name="Rectangle 1196"/>
            <p:cNvSpPr>
              <a:spLocks noChangeArrowheads="1"/>
            </p:cNvSpPr>
            <p:nvPr/>
          </p:nvSpPr>
          <p:spPr bwMode="auto">
            <a:xfrm>
              <a:off x="5655" y="136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5" name="Rectangle 1197"/>
            <p:cNvSpPr>
              <a:spLocks noChangeArrowheads="1"/>
            </p:cNvSpPr>
            <p:nvPr/>
          </p:nvSpPr>
          <p:spPr bwMode="auto">
            <a:xfrm>
              <a:off x="869" y="1418"/>
              <a:ext cx="28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Eximbank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6" name="Rectangle 1198"/>
            <p:cNvSpPr>
              <a:spLocks noChangeArrowheads="1"/>
            </p:cNvSpPr>
            <p:nvPr/>
          </p:nvSpPr>
          <p:spPr bwMode="auto">
            <a:xfrm>
              <a:off x="3421" y="142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7" name="Rectangle 1199"/>
            <p:cNvSpPr>
              <a:spLocks noChangeArrowheads="1"/>
            </p:cNvSpPr>
            <p:nvPr/>
          </p:nvSpPr>
          <p:spPr bwMode="auto">
            <a:xfrm>
              <a:off x="3680" y="142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8" name="Rectangle 1200"/>
            <p:cNvSpPr>
              <a:spLocks noChangeArrowheads="1"/>
            </p:cNvSpPr>
            <p:nvPr/>
          </p:nvSpPr>
          <p:spPr bwMode="auto">
            <a:xfrm>
              <a:off x="3938" y="142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9" name="Rectangle 1201"/>
            <p:cNvSpPr>
              <a:spLocks noChangeArrowheads="1"/>
            </p:cNvSpPr>
            <p:nvPr/>
          </p:nvSpPr>
          <p:spPr bwMode="auto">
            <a:xfrm>
              <a:off x="4196" y="142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0" name="Rectangle 1202"/>
            <p:cNvSpPr>
              <a:spLocks noChangeArrowheads="1"/>
            </p:cNvSpPr>
            <p:nvPr/>
          </p:nvSpPr>
          <p:spPr bwMode="auto">
            <a:xfrm>
              <a:off x="4496" y="142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1" name="Rectangle 1203"/>
            <p:cNvSpPr>
              <a:spLocks noChangeArrowheads="1"/>
            </p:cNvSpPr>
            <p:nvPr/>
          </p:nvSpPr>
          <p:spPr bwMode="auto">
            <a:xfrm>
              <a:off x="4754" y="142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2" name="Rectangle 1204"/>
            <p:cNvSpPr>
              <a:spLocks noChangeArrowheads="1"/>
            </p:cNvSpPr>
            <p:nvPr/>
          </p:nvSpPr>
          <p:spPr bwMode="auto">
            <a:xfrm>
              <a:off x="5064" y="142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3" name="Rectangle 1205"/>
            <p:cNvSpPr>
              <a:spLocks noChangeArrowheads="1"/>
            </p:cNvSpPr>
            <p:nvPr/>
          </p:nvSpPr>
          <p:spPr bwMode="auto">
            <a:xfrm>
              <a:off x="5384" y="142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4" name="Rectangle 1206"/>
            <p:cNvSpPr>
              <a:spLocks noChangeArrowheads="1"/>
            </p:cNvSpPr>
            <p:nvPr/>
          </p:nvSpPr>
          <p:spPr bwMode="auto">
            <a:xfrm>
              <a:off x="5655" y="142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5" name="Rectangle 1207"/>
            <p:cNvSpPr>
              <a:spLocks noChangeArrowheads="1"/>
            </p:cNvSpPr>
            <p:nvPr/>
          </p:nvSpPr>
          <p:spPr bwMode="auto">
            <a:xfrm>
              <a:off x="391" y="1483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30-31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6" name="Rectangle 1208"/>
            <p:cNvSpPr>
              <a:spLocks noChangeArrowheads="1"/>
            </p:cNvSpPr>
            <p:nvPr/>
          </p:nvSpPr>
          <p:spPr bwMode="auto">
            <a:xfrm>
              <a:off x="723" y="1478"/>
              <a:ext cx="752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Государственные предприятия (</a:t>
              </a:r>
              <a:r>
                <a:rPr kumimoji="0" lang="ru-RU" sz="6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ГП</a:t>
              </a: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7" name="Rectangle 1209"/>
            <p:cNvSpPr>
              <a:spLocks noChangeArrowheads="1"/>
            </p:cNvSpPr>
            <p:nvPr/>
          </p:nvSpPr>
          <p:spPr bwMode="auto">
            <a:xfrm>
              <a:off x="2385" y="148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59" name="Group 1411"/>
          <p:cNvGrpSpPr>
            <a:grpSpLocks/>
          </p:cNvGrpSpPr>
          <p:nvPr/>
        </p:nvGrpSpPr>
        <p:grpSpPr bwMode="auto">
          <a:xfrm>
            <a:off x="620713" y="2354262"/>
            <a:ext cx="8474075" cy="1825625"/>
            <a:chOff x="391" y="1483"/>
            <a:chExt cx="5338" cy="1150"/>
          </a:xfrm>
        </p:grpSpPr>
        <p:sp>
          <p:nvSpPr>
            <p:cNvPr id="3259" name="Rectangle 1211"/>
            <p:cNvSpPr>
              <a:spLocks noChangeArrowheads="1"/>
            </p:cNvSpPr>
            <p:nvPr/>
          </p:nvSpPr>
          <p:spPr bwMode="auto">
            <a:xfrm>
              <a:off x="2647" y="148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0" name="Rectangle 1212"/>
            <p:cNvSpPr>
              <a:spLocks noChangeArrowheads="1"/>
            </p:cNvSpPr>
            <p:nvPr/>
          </p:nvSpPr>
          <p:spPr bwMode="auto">
            <a:xfrm>
              <a:off x="2905" y="148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1" name="Rectangle 1213"/>
            <p:cNvSpPr>
              <a:spLocks noChangeArrowheads="1"/>
            </p:cNvSpPr>
            <p:nvPr/>
          </p:nvSpPr>
          <p:spPr bwMode="auto">
            <a:xfrm>
              <a:off x="3163" y="148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2" name="Rectangle 1214"/>
            <p:cNvSpPr>
              <a:spLocks noChangeArrowheads="1"/>
            </p:cNvSpPr>
            <p:nvPr/>
          </p:nvSpPr>
          <p:spPr bwMode="auto">
            <a:xfrm>
              <a:off x="3376" y="148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3" name="Rectangle 1215"/>
            <p:cNvSpPr>
              <a:spLocks noChangeArrowheads="1"/>
            </p:cNvSpPr>
            <p:nvPr/>
          </p:nvSpPr>
          <p:spPr bwMode="auto">
            <a:xfrm>
              <a:off x="3634" y="148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4" name="Rectangle 1216"/>
            <p:cNvSpPr>
              <a:spLocks noChangeArrowheads="1"/>
            </p:cNvSpPr>
            <p:nvPr/>
          </p:nvSpPr>
          <p:spPr bwMode="auto">
            <a:xfrm>
              <a:off x="3893" y="148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5" name="Rectangle 1217"/>
            <p:cNvSpPr>
              <a:spLocks noChangeArrowheads="1"/>
            </p:cNvSpPr>
            <p:nvPr/>
          </p:nvSpPr>
          <p:spPr bwMode="auto">
            <a:xfrm>
              <a:off x="4151" y="148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392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6" name="Rectangle 1218"/>
            <p:cNvSpPr>
              <a:spLocks noChangeArrowheads="1"/>
            </p:cNvSpPr>
            <p:nvPr/>
          </p:nvSpPr>
          <p:spPr bwMode="auto">
            <a:xfrm>
              <a:off x="4451" y="148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7" name="Rectangle 1219"/>
            <p:cNvSpPr>
              <a:spLocks noChangeArrowheads="1"/>
            </p:cNvSpPr>
            <p:nvPr/>
          </p:nvSpPr>
          <p:spPr bwMode="auto">
            <a:xfrm>
              <a:off x="4709" y="148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8" name="Rectangle 1220"/>
            <p:cNvSpPr>
              <a:spLocks noChangeArrowheads="1"/>
            </p:cNvSpPr>
            <p:nvPr/>
          </p:nvSpPr>
          <p:spPr bwMode="auto">
            <a:xfrm>
              <a:off x="5019" y="148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9" name="Rectangle 1221"/>
            <p:cNvSpPr>
              <a:spLocks noChangeArrowheads="1"/>
            </p:cNvSpPr>
            <p:nvPr/>
          </p:nvSpPr>
          <p:spPr bwMode="auto">
            <a:xfrm>
              <a:off x="5338" y="148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0" name="Rectangle 1222"/>
            <p:cNvSpPr>
              <a:spLocks noChangeArrowheads="1"/>
            </p:cNvSpPr>
            <p:nvPr/>
          </p:nvSpPr>
          <p:spPr bwMode="auto">
            <a:xfrm>
              <a:off x="5574" y="1483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2.243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1" name="Rectangle 1223"/>
            <p:cNvSpPr>
              <a:spLocks noChangeArrowheads="1"/>
            </p:cNvSpPr>
            <p:nvPr/>
          </p:nvSpPr>
          <p:spPr bwMode="auto">
            <a:xfrm>
              <a:off x="869" y="1538"/>
              <a:ext cx="184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DHMİ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2" name="Rectangle 1224"/>
            <p:cNvSpPr>
              <a:spLocks noChangeArrowheads="1"/>
            </p:cNvSpPr>
            <p:nvPr/>
          </p:nvSpPr>
          <p:spPr bwMode="auto">
            <a:xfrm>
              <a:off x="2905" y="154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3" name="Rectangle 1225"/>
            <p:cNvSpPr>
              <a:spLocks noChangeArrowheads="1"/>
            </p:cNvSpPr>
            <p:nvPr/>
          </p:nvSpPr>
          <p:spPr bwMode="auto">
            <a:xfrm>
              <a:off x="3163" y="154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4" name="Rectangle 1226"/>
            <p:cNvSpPr>
              <a:spLocks noChangeArrowheads="1"/>
            </p:cNvSpPr>
            <p:nvPr/>
          </p:nvSpPr>
          <p:spPr bwMode="auto">
            <a:xfrm>
              <a:off x="3376" y="154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5" name="Rectangle 1227"/>
            <p:cNvSpPr>
              <a:spLocks noChangeArrowheads="1"/>
            </p:cNvSpPr>
            <p:nvPr/>
          </p:nvSpPr>
          <p:spPr bwMode="auto">
            <a:xfrm>
              <a:off x="3634" y="154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6" name="Rectangle 1228"/>
            <p:cNvSpPr>
              <a:spLocks noChangeArrowheads="1"/>
            </p:cNvSpPr>
            <p:nvPr/>
          </p:nvSpPr>
          <p:spPr bwMode="auto">
            <a:xfrm>
              <a:off x="3893" y="154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7" name="Rectangle 1229"/>
            <p:cNvSpPr>
              <a:spLocks noChangeArrowheads="1"/>
            </p:cNvSpPr>
            <p:nvPr/>
          </p:nvSpPr>
          <p:spPr bwMode="auto">
            <a:xfrm>
              <a:off x="4151" y="154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" name="Rectangle 1230"/>
            <p:cNvSpPr>
              <a:spLocks noChangeArrowheads="1"/>
            </p:cNvSpPr>
            <p:nvPr/>
          </p:nvSpPr>
          <p:spPr bwMode="auto">
            <a:xfrm>
              <a:off x="4496" y="154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9" name="Rectangle 1231"/>
            <p:cNvSpPr>
              <a:spLocks noChangeArrowheads="1"/>
            </p:cNvSpPr>
            <p:nvPr/>
          </p:nvSpPr>
          <p:spPr bwMode="auto">
            <a:xfrm>
              <a:off x="4754" y="154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0" name="Rectangle 1232"/>
            <p:cNvSpPr>
              <a:spLocks noChangeArrowheads="1"/>
            </p:cNvSpPr>
            <p:nvPr/>
          </p:nvSpPr>
          <p:spPr bwMode="auto">
            <a:xfrm>
              <a:off x="5064" y="154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1" name="Rectangle 1233"/>
            <p:cNvSpPr>
              <a:spLocks noChangeArrowheads="1"/>
            </p:cNvSpPr>
            <p:nvPr/>
          </p:nvSpPr>
          <p:spPr bwMode="auto">
            <a:xfrm>
              <a:off x="5384" y="154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2" name="Rectangle 1234"/>
            <p:cNvSpPr>
              <a:spLocks noChangeArrowheads="1"/>
            </p:cNvSpPr>
            <p:nvPr/>
          </p:nvSpPr>
          <p:spPr bwMode="auto">
            <a:xfrm>
              <a:off x="5610" y="154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3" name="Rectangle 1235"/>
            <p:cNvSpPr>
              <a:spLocks noChangeArrowheads="1"/>
            </p:cNvSpPr>
            <p:nvPr/>
          </p:nvSpPr>
          <p:spPr bwMode="auto">
            <a:xfrm>
              <a:off x="869" y="1599"/>
              <a:ext cx="1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DMO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4" name="Rectangle 1236"/>
            <p:cNvSpPr>
              <a:spLocks noChangeArrowheads="1"/>
            </p:cNvSpPr>
            <p:nvPr/>
          </p:nvSpPr>
          <p:spPr bwMode="auto">
            <a:xfrm>
              <a:off x="2905" y="160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5" name="Rectangle 1237"/>
            <p:cNvSpPr>
              <a:spLocks noChangeArrowheads="1"/>
            </p:cNvSpPr>
            <p:nvPr/>
          </p:nvSpPr>
          <p:spPr bwMode="auto">
            <a:xfrm>
              <a:off x="3163" y="160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6" name="Rectangle 1238"/>
            <p:cNvSpPr>
              <a:spLocks noChangeArrowheads="1"/>
            </p:cNvSpPr>
            <p:nvPr/>
          </p:nvSpPr>
          <p:spPr bwMode="auto">
            <a:xfrm>
              <a:off x="3399" y="160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7" name="Rectangle 1239"/>
            <p:cNvSpPr>
              <a:spLocks noChangeArrowheads="1"/>
            </p:cNvSpPr>
            <p:nvPr/>
          </p:nvSpPr>
          <p:spPr bwMode="auto">
            <a:xfrm>
              <a:off x="3657" y="160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8" name="Rectangle 1240"/>
            <p:cNvSpPr>
              <a:spLocks noChangeArrowheads="1"/>
            </p:cNvSpPr>
            <p:nvPr/>
          </p:nvSpPr>
          <p:spPr bwMode="auto">
            <a:xfrm>
              <a:off x="3938" y="160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9" name="Rectangle 1241"/>
            <p:cNvSpPr>
              <a:spLocks noChangeArrowheads="1"/>
            </p:cNvSpPr>
            <p:nvPr/>
          </p:nvSpPr>
          <p:spPr bwMode="auto">
            <a:xfrm>
              <a:off x="4199" y="1603"/>
              <a:ext cx="52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0" name="Rectangle 1242"/>
            <p:cNvSpPr>
              <a:spLocks noChangeArrowheads="1"/>
            </p:cNvSpPr>
            <p:nvPr/>
          </p:nvSpPr>
          <p:spPr bwMode="auto">
            <a:xfrm>
              <a:off x="4496" y="160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1" name="Rectangle 1243"/>
            <p:cNvSpPr>
              <a:spLocks noChangeArrowheads="1"/>
            </p:cNvSpPr>
            <p:nvPr/>
          </p:nvSpPr>
          <p:spPr bwMode="auto">
            <a:xfrm>
              <a:off x="4754" y="160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2" name="Rectangle 1244"/>
            <p:cNvSpPr>
              <a:spLocks noChangeArrowheads="1"/>
            </p:cNvSpPr>
            <p:nvPr/>
          </p:nvSpPr>
          <p:spPr bwMode="auto">
            <a:xfrm>
              <a:off x="5064" y="160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3" name="Rectangle 1245"/>
            <p:cNvSpPr>
              <a:spLocks noChangeArrowheads="1"/>
            </p:cNvSpPr>
            <p:nvPr/>
          </p:nvSpPr>
          <p:spPr bwMode="auto">
            <a:xfrm>
              <a:off x="5384" y="160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4" name="Rectangle 1246"/>
            <p:cNvSpPr>
              <a:spLocks noChangeArrowheads="1"/>
            </p:cNvSpPr>
            <p:nvPr/>
          </p:nvSpPr>
          <p:spPr bwMode="auto">
            <a:xfrm>
              <a:off x="5610" y="160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5" name="Rectangle 1247"/>
            <p:cNvSpPr>
              <a:spLocks noChangeArrowheads="1"/>
            </p:cNvSpPr>
            <p:nvPr/>
          </p:nvSpPr>
          <p:spPr bwMode="auto">
            <a:xfrm>
              <a:off x="869" y="1659"/>
              <a:ext cx="33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ETİ MADEN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6" name="Rectangle 1248"/>
            <p:cNvSpPr>
              <a:spLocks noChangeArrowheads="1"/>
            </p:cNvSpPr>
            <p:nvPr/>
          </p:nvSpPr>
          <p:spPr bwMode="auto">
            <a:xfrm>
              <a:off x="3421" y="166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7" name="Rectangle 1249"/>
            <p:cNvSpPr>
              <a:spLocks noChangeArrowheads="1"/>
            </p:cNvSpPr>
            <p:nvPr/>
          </p:nvSpPr>
          <p:spPr bwMode="auto">
            <a:xfrm>
              <a:off x="3680" y="166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8" name="Rectangle 1250"/>
            <p:cNvSpPr>
              <a:spLocks noChangeArrowheads="1"/>
            </p:cNvSpPr>
            <p:nvPr/>
          </p:nvSpPr>
          <p:spPr bwMode="auto">
            <a:xfrm>
              <a:off x="3893" y="166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9" name="Rectangle 1251"/>
            <p:cNvSpPr>
              <a:spLocks noChangeArrowheads="1"/>
            </p:cNvSpPr>
            <p:nvPr/>
          </p:nvSpPr>
          <p:spPr bwMode="auto">
            <a:xfrm>
              <a:off x="4151" y="166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0" name="Rectangle 1252"/>
            <p:cNvSpPr>
              <a:spLocks noChangeArrowheads="1"/>
            </p:cNvSpPr>
            <p:nvPr/>
          </p:nvSpPr>
          <p:spPr bwMode="auto">
            <a:xfrm>
              <a:off x="4451" y="166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1" name="Rectangle 1253"/>
            <p:cNvSpPr>
              <a:spLocks noChangeArrowheads="1"/>
            </p:cNvSpPr>
            <p:nvPr/>
          </p:nvSpPr>
          <p:spPr bwMode="auto">
            <a:xfrm>
              <a:off x="4709" y="166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2" name="Rectangle 1254"/>
            <p:cNvSpPr>
              <a:spLocks noChangeArrowheads="1"/>
            </p:cNvSpPr>
            <p:nvPr/>
          </p:nvSpPr>
          <p:spPr bwMode="auto">
            <a:xfrm>
              <a:off x="5019" y="166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3" name="Rectangle 1255"/>
            <p:cNvSpPr>
              <a:spLocks noChangeArrowheads="1"/>
            </p:cNvSpPr>
            <p:nvPr/>
          </p:nvSpPr>
          <p:spPr bwMode="auto">
            <a:xfrm>
              <a:off x="5338" y="166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4" name="Rectangle 1256"/>
            <p:cNvSpPr>
              <a:spLocks noChangeArrowheads="1"/>
            </p:cNvSpPr>
            <p:nvPr/>
          </p:nvSpPr>
          <p:spPr bwMode="auto">
            <a:xfrm>
              <a:off x="5610" y="166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5" name="Rectangle 1257"/>
            <p:cNvSpPr>
              <a:spLocks noChangeArrowheads="1"/>
            </p:cNvSpPr>
            <p:nvPr/>
          </p:nvSpPr>
          <p:spPr bwMode="auto">
            <a:xfrm>
              <a:off x="869" y="1719"/>
              <a:ext cx="194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KEGM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6" name="Rectangle 1258"/>
            <p:cNvSpPr>
              <a:spLocks noChangeArrowheads="1"/>
            </p:cNvSpPr>
            <p:nvPr/>
          </p:nvSpPr>
          <p:spPr bwMode="auto">
            <a:xfrm>
              <a:off x="2905" y="172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" name="Rectangle 1259"/>
            <p:cNvSpPr>
              <a:spLocks noChangeArrowheads="1"/>
            </p:cNvSpPr>
            <p:nvPr/>
          </p:nvSpPr>
          <p:spPr bwMode="auto">
            <a:xfrm>
              <a:off x="3399" y="172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" name="Rectangle 1260"/>
            <p:cNvSpPr>
              <a:spLocks noChangeArrowheads="1"/>
            </p:cNvSpPr>
            <p:nvPr/>
          </p:nvSpPr>
          <p:spPr bwMode="auto">
            <a:xfrm>
              <a:off x="3657" y="172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9" name="Rectangle 1261"/>
            <p:cNvSpPr>
              <a:spLocks noChangeArrowheads="1"/>
            </p:cNvSpPr>
            <p:nvPr/>
          </p:nvSpPr>
          <p:spPr bwMode="auto">
            <a:xfrm>
              <a:off x="3915" y="172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0" name="Rectangle 1262"/>
            <p:cNvSpPr>
              <a:spLocks noChangeArrowheads="1"/>
            </p:cNvSpPr>
            <p:nvPr/>
          </p:nvSpPr>
          <p:spPr bwMode="auto">
            <a:xfrm>
              <a:off x="4173" y="172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1" name="Rectangle 1263"/>
            <p:cNvSpPr>
              <a:spLocks noChangeArrowheads="1"/>
            </p:cNvSpPr>
            <p:nvPr/>
          </p:nvSpPr>
          <p:spPr bwMode="auto">
            <a:xfrm>
              <a:off x="4474" y="172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2" name="Rectangle 1264"/>
            <p:cNvSpPr>
              <a:spLocks noChangeArrowheads="1"/>
            </p:cNvSpPr>
            <p:nvPr/>
          </p:nvSpPr>
          <p:spPr bwMode="auto">
            <a:xfrm>
              <a:off x="4732" y="172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3" name="Rectangle 1265"/>
            <p:cNvSpPr>
              <a:spLocks noChangeArrowheads="1"/>
            </p:cNvSpPr>
            <p:nvPr/>
          </p:nvSpPr>
          <p:spPr bwMode="auto">
            <a:xfrm>
              <a:off x="5042" y="172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4" name="Rectangle 1266"/>
            <p:cNvSpPr>
              <a:spLocks noChangeArrowheads="1"/>
            </p:cNvSpPr>
            <p:nvPr/>
          </p:nvSpPr>
          <p:spPr bwMode="auto">
            <a:xfrm>
              <a:off x="5361" y="172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5" name="Rectangle 1267"/>
            <p:cNvSpPr>
              <a:spLocks noChangeArrowheads="1"/>
            </p:cNvSpPr>
            <p:nvPr/>
          </p:nvSpPr>
          <p:spPr bwMode="auto">
            <a:xfrm>
              <a:off x="5610" y="172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6" name="Rectangle 1268"/>
            <p:cNvSpPr>
              <a:spLocks noChangeArrowheads="1"/>
            </p:cNvSpPr>
            <p:nvPr/>
          </p:nvSpPr>
          <p:spPr bwMode="auto">
            <a:xfrm>
              <a:off x="869" y="1779"/>
              <a:ext cx="178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TPAO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" name="Rectangle 1269"/>
            <p:cNvSpPr>
              <a:spLocks noChangeArrowheads="1"/>
            </p:cNvSpPr>
            <p:nvPr/>
          </p:nvSpPr>
          <p:spPr bwMode="auto">
            <a:xfrm>
              <a:off x="2905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" name="Rectangle 1270"/>
            <p:cNvSpPr>
              <a:spLocks noChangeArrowheads="1"/>
            </p:cNvSpPr>
            <p:nvPr/>
          </p:nvSpPr>
          <p:spPr bwMode="auto">
            <a:xfrm>
              <a:off x="3163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9" name="Rectangle 1271"/>
            <p:cNvSpPr>
              <a:spLocks noChangeArrowheads="1"/>
            </p:cNvSpPr>
            <p:nvPr/>
          </p:nvSpPr>
          <p:spPr bwMode="auto">
            <a:xfrm>
              <a:off x="3680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0" name="Rectangle 1272"/>
            <p:cNvSpPr>
              <a:spLocks noChangeArrowheads="1"/>
            </p:cNvSpPr>
            <p:nvPr/>
          </p:nvSpPr>
          <p:spPr bwMode="auto">
            <a:xfrm>
              <a:off x="3938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1" name="Rectangle 1273"/>
            <p:cNvSpPr>
              <a:spLocks noChangeArrowheads="1"/>
            </p:cNvSpPr>
            <p:nvPr/>
          </p:nvSpPr>
          <p:spPr bwMode="auto">
            <a:xfrm>
              <a:off x="4196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2" name="Rectangle 1274"/>
            <p:cNvSpPr>
              <a:spLocks noChangeArrowheads="1"/>
            </p:cNvSpPr>
            <p:nvPr/>
          </p:nvSpPr>
          <p:spPr bwMode="auto">
            <a:xfrm>
              <a:off x="4496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3" name="Rectangle 1275"/>
            <p:cNvSpPr>
              <a:spLocks noChangeArrowheads="1"/>
            </p:cNvSpPr>
            <p:nvPr/>
          </p:nvSpPr>
          <p:spPr bwMode="auto">
            <a:xfrm>
              <a:off x="4754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4" name="Rectangle 1276"/>
            <p:cNvSpPr>
              <a:spLocks noChangeArrowheads="1"/>
            </p:cNvSpPr>
            <p:nvPr/>
          </p:nvSpPr>
          <p:spPr bwMode="auto">
            <a:xfrm>
              <a:off x="5064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5" name="Rectangle 1277"/>
            <p:cNvSpPr>
              <a:spLocks noChangeArrowheads="1"/>
            </p:cNvSpPr>
            <p:nvPr/>
          </p:nvSpPr>
          <p:spPr bwMode="auto">
            <a:xfrm>
              <a:off x="5384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6" name="Rectangle 1278"/>
            <p:cNvSpPr>
              <a:spLocks noChangeArrowheads="1"/>
            </p:cNvSpPr>
            <p:nvPr/>
          </p:nvSpPr>
          <p:spPr bwMode="auto">
            <a:xfrm>
              <a:off x="5655" y="178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7" name="Rectangle 1279"/>
            <p:cNvSpPr>
              <a:spLocks noChangeArrowheads="1"/>
            </p:cNvSpPr>
            <p:nvPr/>
          </p:nvSpPr>
          <p:spPr bwMode="auto">
            <a:xfrm>
              <a:off x="869" y="1840"/>
              <a:ext cx="18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MKEK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8" name="Rectangle 1280"/>
            <p:cNvSpPr>
              <a:spLocks noChangeArrowheads="1"/>
            </p:cNvSpPr>
            <p:nvPr/>
          </p:nvSpPr>
          <p:spPr bwMode="auto">
            <a:xfrm>
              <a:off x="2905" y="184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9" name="Rectangle 1281"/>
            <p:cNvSpPr>
              <a:spLocks noChangeArrowheads="1"/>
            </p:cNvSpPr>
            <p:nvPr/>
          </p:nvSpPr>
          <p:spPr bwMode="auto">
            <a:xfrm>
              <a:off x="3163" y="184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0" name="Rectangle 1282"/>
            <p:cNvSpPr>
              <a:spLocks noChangeArrowheads="1"/>
            </p:cNvSpPr>
            <p:nvPr/>
          </p:nvSpPr>
          <p:spPr bwMode="auto">
            <a:xfrm>
              <a:off x="3938" y="184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1" name="Rectangle 1283"/>
            <p:cNvSpPr>
              <a:spLocks noChangeArrowheads="1"/>
            </p:cNvSpPr>
            <p:nvPr/>
          </p:nvSpPr>
          <p:spPr bwMode="auto">
            <a:xfrm>
              <a:off x="4196" y="184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2" name="Rectangle 1284"/>
            <p:cNvSpPr>
              <a:spLocks noChangeArrowheads="1"/>
            </p:cNvSpPr>
            <p:nvPr/>
          </p:nvSpPr>
          <p:spPr bwMode="auto">
            <a:xfrm>
              <a:off x="4496" y="184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3" name="Rectangle 1285"/>
            <p:cNvSpPr>
              <a:spLocks noChangeArrowheads="1"/>
            </p:cNvSpPr>
            <p:nvPr/>
          </p:nvSpPr>
          <p:spPr bwMode="auto">
            <a:xfrm>
              <a:off x="4754" y="184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4" name="Rectangle 1286"/>
            <p:cNvSpPr>
              <a:spLocks noChangeArrowheads="1"/>
            </p:cNvSpPr>
            <p:nvPr/>
          </p:nvSpPr>
          <p:spPr bwMode="auto">
            <a:xfrm>
              <a:off x="5042" y="184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5" name="Rectangle 1287"/>
            <p:cNvSpPr>
              <a:spLocks noChangeArrowheads="1"/>
            </p:cNvSpPr>
            <p:nvPr/>
          </p:nvSpPr>
          <p:spPr bwMode="auto">
            <a:xfrm>
              <a:off x="5384" y="1844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6" name="Rectangle 1288"/>
            <p:cNvSpPr>
              <a:spLocks noChangeArrowheads="1"/>
            </p:cNvSpPr>
            <p:nvPr/>
          </p:nvSpPr>
          <p:spPr bwMode="auto">
            <a:xfrm>
              <a:off x="5632" y="184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7" name="Rectangle 1289"/>
            <p:cNvSpPr>
              <a:spLocks noChangeArrowheads="1"/>
            </p:cNvSpPr>
            <p:nvPr/>
          </p:nvSpPr>
          <p:spPr bwMode="auto">
            <a:xfrm>
              <a:off x="869" y="1900"/>
              <a:ext cx="194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TETAŞ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8" name="Rectangle 1290"/>
            <p:cNvSpPr>
              <a:spLocks noChangeArrowheads="1"/>
            </p:cNvSpPr>
            <p:nvPr/>
          </p:nvSpPr>
          <p:spPr bwMode="auto">
            <a:xfrm>
              <a:off x="2905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9" name="Rectangle 1291"/>
            <p:cNvSpPr>
              <a:spLocks noChangeArrowheads="1"/>
            </p:cNvSpPr>
            <p:nvPr/>
          </p:nvSpPr>
          <p:spPr bwMode="auto">
            <a:xfrm>
              <a:off x="3163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0" name="Rectangle 1292"/>
            <p:cNvSpPr>
              <a:spLocks noChangeArrowheads="1"/>
            </p:cNvSpPr>
            <p:nvPr/>
          </p:nvSpPr>
          <p:spPr bwMode="auto">
            <a:xfrm>
              <a:off x="3421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1" name="Rectangle 1293"/>
            <p:cNvSpPr>
              <a:spLocks noChangeArrowheads="1"/>
            </p:cNvSpPr>
            <p:nvPr/>
          </p:nvSpPr>
          <p:spPr bwMode="auto">
            <a:xfrm>
              <a:off x="3680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2" name="Rectangle 1294"/>
            <p:cNvSpPr>
              <a:spLocks noChangeArrowheads="1"/>
            </p:cNvSpPr>
            <p:nvPr/>
          </p:nvSpPr>
          <p:spPr bwMode="auto">
            <a:xfrm>
              <a:off x="3938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3" name="Rectangle 1295"/>
            <p:cNvSpPr>
              <a:spLocks noChangeArrowheads="1"/>
            </p:cNvSpPr>
            <p:nvPr/>
          </p:nvSpPr>
          <p:spPr bwMode="auto">
            <a:xfrm>
              <a:off x="4196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4" name="Rectangle 1296"/>
            <p:cNvSpPr>
              <a:spLocks noChangeArrowheads="1"/>
            </p:cNvSpPr>
            <p:nvPr/>
          </p:nvSpPr>
          <p:spPr bwMode="auto">
            <a:xfrm>
              <a:off x="4496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5" name="Rectangle 1297"/>
            <p:cNvSpPr>
              <a:spLocks noChangeArrowheads="1"/>
            </p:cNvSpPr>
            <p:nvPr/>
          </p:nvSpPr>
          <p:spPr bwMode="auto">
            <a:xfrm>
              <a:off x="4754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6" name="Rectangle 1298"/>
            <p:cNvSpPr>
              <a:spLocks noChangeArrowheads="1"/>
            </p:cNvSpPr>
            <p:nvPr/>
          </p:nvSpPr>
          <p:spPr bwMode="auto">
            <a:xfrm>
              <a:off x="5064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7" name="Rectangle 1299"/>
            <p:cNvSpPr>
              <a:spLocks noChangeArrowheads="1"/>
            </p:cNvSpPr>
            <p:nvPr/>
          </p:nvSpPr>
          <p:spPr bwMode="auto">
            <a:xfrm>
              <a:off x="5384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8" name="Rectangle 1300"/>
            <p:cNvSpPr>
              <a:spLocks noChangeArrowheads="1"/>
            </p:cNvSpPr>
            <p:nvPr/>
          </p:nvSpPr>
          <p:spPr bwMode="auto">
            <a:xfrm>
              <a:off x="5655" y="190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9" name="Rectangle 1301"/>
            <p:cNvSpPr>
              <a:spLocks noChangeArrowheads="1"/>
            </p:cNvSpPr>
            <p:nvPr/>
          </p:nvSpPr>
          <p:spPr bwMode="auto">
            <a:xfrm>
              <a:off x="869" y="1960"/>
              <a:ext cx="1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EÜAŞ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0" name="Rectangle 1302"/>
            <p:cNvSpPr>
              <a:spLocks noChangeArrowheads="1"/>
            </p:cNvSpPr>
            <p:nvPr/>
          </p:nvSpPr>
          <p:spPr bwMode="auto">
            <a:xfrm>
              <a:off x="2905" y="196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1" name="Rectangle 1303"/>
            <p:cNvSpPr>
              <a:spLocks noChangeArrowheads="1"/>
            </p:cNvSpPr>
            <p:nvPr/>
          </p:nvSpPr>
          <p:spPr bwMode="auto">
            <a:xfrm>
              <a:off x="3163" y="196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2" name="Rectangle 1304"/>
            <p:cNvSpPr>
              <a:spLocks noChangeArrowheads="1"/>
            </p:cNvSpPr>
            <p:nvPr/>
          </p:nvSpPr>
          <p:spPr bwMode="auto">
            <a:xfrm>
              <a:off x="3421" y="196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3" name="Rectangle 1305"/>
            <p:cNvSpPr>
              <a:spLocks noChangeArrowheads="1"/>
            </p:cNvSpPr>
            <p:nvPr/>
          </p:nvSpPr>
          <p:spPr bwMode="auto">
            <a:xfrm>
              <a:off x="4196" y="196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4" name="Rectangle 1306"/>
            <p:cNvSpPr>
              <a:spLocks noChangeArrowheads="1"/>
            </p:cNvSpPr>
            <p:nvPr/>
          </p:nvSpPr>
          <p:spPr bwMode="auto">
            <a:xfrm>
              <a:off x="4496" y="196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5" name="Rectangle 1307"/>
            <p:cNvSpPr>
              <a:spLocks noChangeArrowheads="1"/>
            </p:cNvSpPr>
            <p:nvPr/>
          </p:nvSpPr>
          <p:spPr bwMode="auto">
            <a:xfrm>
              <a:off x="4754" y="196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6" name="Rectangle 1308"/>
            <p:cNvSpPr>
              <a:spLocks noChangeArrowheads="1"/>
            </p:cNvSpPr>
            <p:nvPr/>
          </p:nvSpPr>
          <p:spPr bwMode="auto">
            <a:xfrm>
              <a:off x="5384" y="196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7" name="Rectangle 1309"/>
            <p:cNvSpPr>
              <a:spLocks noChangeArrowheads="1"/>
            </p:cNvSpPr>
            <p:nvPr/>
          </p:nvSpPr>
          <p:spPr bwMode="auto">
            <a:xfrm>
              <a:off x="5655" y="196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8" name="Rectangle 1310"/>
            <p:cNvSpPr>
              <a:spLocks noChangeArrowheads="1"/>
            </p:cNvSpPr>
            <p:nvPr/>
          </p:nvSpPr>
          <p:spPr bwMode="auto">
            <a:xfrm>
              <a:off x="869" y="2020"/>
              <a:ext cx="178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TEİAŞ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9" name="Rectangle 1311"/>
            <p:cNvSpPr>
              <a:spLocks noChangeArrowheads="1"/>
            </p:cNvSpPr>
            <p:nvPr/>
          </p:nvSpPr>
          <p:spPr bwMode="auto">
            <a:xfrm>
              <a:off x="2905" y="202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0" name="Rectangle 1312"/>
            <p:cNvSpPr>
              <a:spLocks noChangeArrowheads="1"/>
            </p:cNvSpPr>
            <p:nvPr/>
          </p:nvSpPr>
          <p:spPr bwMode="auto">
            <a:xfrm>
              <a:off x="5655" y="202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1" name="Rectangle 1313"/>
            <p:cNvSpPr>
              <a:spLocks noChangeArrowheads="1"/>
            </p:cNvSpPr>
            <p:nvPr/>
          </p:nvSpPr>
          <p:spPr bwMode="auto">
            <a:xfrm>
              <a:off x="391" y="2085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30-31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2" name="Rectangle 1314"/>
            <p:cNvSpPr>
              <a:spLocks noChangeArrowheads="1"/>
            </p:cNvSpPr>
            <p:nvPr/>
          </p:nvSpPr>
          <p:spPr bwMode="auto">
            <a:xfrm>
              <a:off x="723" y="2081"/>
              <a:ext cx="92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Другие дочерние предприятия и филиалы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3" name="Rectangle 1315"/>
            <p:cNvSpPr>
              <a:spLocks noChangeArrowheads="1"/>
            </p:cNvSpPr>
            <p:nvPr/>
          </p:nvSpPr>
          <p:spPr bwMode="auto">
            <a:xfrm>
              <a:off x="2385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4" name="Rectangle 1316"/>
            <p:cNvSpPr>
              <a:spLocks noChangeArrowheads="1"/>
            </p:cNvSpPr>
            <p:nvPr/>
          </p:nvSpPr>
          <p:spPr bwMode="auto">
            <a:xfrm>
              <a:off x="2647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5" name="Rectangle 1317"/>
            <p:cNvSpPr>
              <a:spLocks noChangeArrowheads="1"/>
            </p:cNvSpPr>
            <p:nvPr/>
          </p:nvSpPr>
          <p:spPr bwMode="auto">
            <a:xfrm>
              <a:off x="2905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6" name="Rectangle 1318"/>
            <p:cNvSpPr>
              <a:spLocks noChangeArrowheads="1"/>
            </p:cNvSpPr>
            <p:nvPr/>
          </p:nvSpPr>
          <p:spPr bwMode="auto">
            <a:xfrm>
              <a:off x="3163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7" name="Rectangle 1319"/>
            <p:cNvSpPr>
              <a:spLocks noChangeArrowheads="1"/>
            </p:cNvSpPr>
            <p:nvPr/>
          </p:nvSpPr>
          <p:spPr bwMode="auto">
            <a:xfrm>
              <a:off x="3421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8" name="Rectangle 1320"/>
            <p:cNvSpPr>
              <a:spLocks noChangeArrowheads="1"/>
            </p:cNvSpPr>
            <p:nvPr/>
          </p:nvSpPr>
          <p:spPr bwMode="auto">
            <a:xfrm>
              <a:off x="3680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9" name="Rectangle 1321"/>
            <p:cNvSpPr>
              <a:spLocks noChangeArrowheads="1"/>
            </p:cNvSpPr>
            <p:nvPr/>
          </p:nvSpPr>
          <p:spPr bwMode="auto">
            <a:xfrm>
              <a:off x="3938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0" name="Rectangle 1322"/>
            <p:cNvSpPr>
              <a:spLocks noChangeArrowheads="1"/>
            </p:cNvSpPr>
            <p:nvPr/>
          </p:nvSpPr>
          <p:spPr bwMode="auto">
            <a:xfrm>
              <a:off x="4196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1" name="Rectangle 1323"/>
            <p:cNvSpPr>
              <a:spLocks noChangeArrowheads="1"/>
            </p:cNvSpPr>
            <p:nvPr/>
          </p:nvSpPr>
          <p:spPr bwMode="auto">
            <a:xfrm>
              <a:off x="4496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2" name="Rectangle 1324"/>
            <p:cNvSpPr>
              <a:spLocks noChangeArrowheads="1"/>
            </p:cNvSpPr>
            <p:nvPr/>
          </p:nvSpPr>
          <p:spPr bwMode="auto">
            <a:xfrm>
              <a:off x="4754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3" name="Rectangle 1325"/>
            <p:cNvSpPr>
              <a:spLocks noChangeArrowheads="1"/>
            </p:cNvSpPr>
            <p:nvPr/>
          </p:nvSpPr>
          <p:spPr bwMode="auto">
            <a:xfrm>
              <a:off x="5064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4" name="Rectangle 1326"/>
            <p:cNvSpPr>
              <a:spLocks noChangeArrowheads="1"/>
            </p:cNvSpPr>
            <p:nvPr/>
          </p:nvSpPr>
          <p:spPr bwMode="auto">
            <a:xfrm>
              <a:off x="5384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5" name="Rectangle 1327"/>
            <p:cNvSpPr>
              <a:spLocks noChangeArrowheads="1"/>
            </p:cNvSpPr>
            <p:nvPr/>
          </p:nvSpPr>
          <p:spPr bwMode="auto">
            <a:xfrm>
              <a:off x="5655" y="2085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6" name="Rectangle 1328"/>
            <p:cNvSpPr>
              <a:spLocks noChangeArrowheads="1"/>
            </p:cNvSpPr>
            <p:nvPr/>
          </p:nvSpPr>
          <p:spPr bwMode="auto">
            <a:xfrm>
              <a:off x="869" y="2141"/>
              <a:ext cx="20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PTT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7" name="Rectangle 1329"/>
            <p:cNvSpPr>
              <a:spLocks noChangeArrowheads="1"/>
            </p:cNvSpPr>
            <p:nvPr/>
          </p:nvSpPr>
          <p:spPr bwMode="auto">
            <a:xfrm>
              <a:off x="5655" y="2146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8" name="Rectangle 1330"/>
            <p:cNvSpPr>
              <a:spLocks noChangeArrowheads="1"/>
            </p:cNvSpPr>
            <p:nvPr/>
          </p:nvSpPr>
          <p:spPr bwMode="auto">
            <a:xfrm>
              <a:off x="869" y="2201"/>
              <a:ext cx="704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Türk Telekom Temettü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" name="Rectangle 1331"/>
            <p:cNvSpPr>
              <a:spLocks noChangeArrowheads="1"/>
            </p:cNvSpPr>
            <p:nvPr/>
          </p:nvSpPr>
          <p:spPr bwMode="auto">
            <a:xfrm>
              <a:off x="5655" y="2206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" name="Rectangle 1332"/>
            <p:cNvSpPr>
              <a:spLocks noChangeArrowheads="1"/>
            </p:cNvSpPr>
            <p:nvPr/>
          </p:nvSpPr>
          <p:spPr bwMode="auto">
            <a:xfrm>
              <a:off x="723" y="2261"/>
              <a:ext cx="41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Процентный доход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" name="Rectangle 1333"/>
            <p:cNvSpPr>
              <a:spLocks noChangeArrowheads="1"/>
            </p:cNvSpPr>
            <p:nvPr/>
          </p:nvSpPr>
          <p:spPr bwMode="auto">
            <a:xfrm>
              <a:off x="2360" y="2266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" name="Rectangle 1334"/>
            <p:cNvSpPr>
              <a:spLocks noChangeArrowheads="1"/>
            </p:cNvSpPr>
            <p:nvPr/>
          </p:nvSpPr>
          <p:spPr bwMode="auto">
            <a:xfrm>
              <a:off x="2602" y="226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" name="Rectangle 1335"/>
            <p:cNvSpPr>
              <a:spLocks noChangeArrowheads="1"/>
            </p:cNvSpPr>
            <p:nvPr/>
          </p:nvSpPr>
          <p:spPr bwMode="auto">
            <a:xfrm>
              <a:off x="2860" y="226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4" name="Rectangle 1336"/>
            <p:cNvSpPr>
              <a:spLocks noChangeArrowheads="1"/>
            </p:cNvSpPr>
            <p:nvPr/>
          </p:nvSpPr>
          <p:spPr bwMode="auto">
            <a:xfrm>
              <a:off x="3141" y="2266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5" name="Rectangle 1337"/>
            <p:cNvSpPr>
              <a:spLocks noChangeArrowheads="1"/>
            </p:cNvSpPr>
            <p:nvPr/>
          </p:nvSpPr>
          <p:spPr bwMode="auto">
            <a:xfrm>
              <a:off x="3399" y="2266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6" name="Rectangle 1338"/>
            <p:cNvSpPr>
              <a:spLocks noChangeArrowheads="1"/>
            </p:cNvSpPr>
            <p:nvPr/>
          </p:nvSpPr>
          <p:spPr bwMode="auto">
            <a:xfrm>
              <a:off x="3634" y="226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7" name="Rectangle 1339"/>
            <p:cNvSpPr>
              <a:spLocks noChangeArrowheads="1"/>
            </p:cNvSpPr>
            <p:nvPr/>
          </p:nvSpPr>
          <p:spPr bwMode="auto">
            <a:xfrm>
              <a:off x="3915" y="2266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8" name="Rectangle 1340"/>
            <p:cNvSpPr>
              <a:spLocks noChangeArrowheads="1"/>
            </p:cNvSpPr>
            <p:nvPr/>
          </p:nvSpPr>
          <p:spPr bwMode="auto">
            <a:xfrm>
              <a:off x="4173" y="2266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9" name="Rectangle 1341"/>
            <p:cNvSpPr>
              <a:spLocks noChangeArrowheads="1"/>
            </p:cNvSpPr>
            <p:nvPr/>
          </p:nvSpPr>
          <p:spPr bwMode="auto">
            <a:xfrm>
              <a:off x="4451" y="226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0" name="Rectangle 1342"/>
            <p:cNvSpPr>
              <a:spLocks noChangeArrowheads="1"/>
            </p:cNvSpPr>
            <p:nvPr/>
          </p:nvSpPr>
          <p:spPr bwMode="auto">
            <a:xfrm>
              <a:off x="4709" y="226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1" name="Rectangle 1343"/>
            <p:cNvSpPr>
              <a:spLocks noChangeArrowheads="1"/>
            </p:cNvSpPr>
            <p:nvPr/>
          </p:nvSpPr>
          <p:spPr bwMode="auto">
            <a:xfrm>
              <a:off x="5019" y="226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2" name="Rectangle 1344"/>
            <p:cNvSpPr>
              <a:spLocks noChangeArrowheads="1"/>
            </p:cNvSpPr>
            <p:nvPr/>
          </p:nvSpPr>
          <p:spPr bwMode="auto">
            <a:xfrm>
              <a:off x="5361" y="2266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3" name="Rectangle 1345"/>
            <p:cNvSpPr>
              <a:spLocks noChangeArrowheads="1"/>
            </p:cNvSpPr>
            <p:nvPr/>
          </p:nvSpPr>
          <p:spPr bwMode="auto">
            <a:xfrm>
              <a:off x="5574" y="2266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1.217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4" name="Rectangle 1346"/>
            <p:cNvSpPr>
              <a:spLocks noChangeArrowheads="1"/>
            </p:cNvSpPr>
            <p:nvPr/>
          </p:nvSpPr>
          <p:spPr bwMode="auto">
            <a:xfrm>
              <a:off x="723" y="2322"/>
              <a:ext cx="74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Трансферты регуляторных органов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5" name="Rectangle 1347"/>
            <p:cNvSpPr>
              <a:spLocks noChangeArrowheads="1"/>
            </p:cNvSpPr>
            <p:nvPr/>
          </p:nvSpPr>
          <p:spPr bwMode="auto">
            <a:xfrm>
              <a:off x="2334" y="232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423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6" name="Rectangle 1348"/>
            <p:cNvSpPr>
              <a:spLocks noChangeArrowheads="1"/>
            </p:cNvSpPr>
            <p:nvPr/>
          </p:nvSpPr>
          <p:spPr bwMode="auto">
            <a:xfrm>
              <a:off x="2647" y="2326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7" name="Rectangle 1349"/>
            <p:cNvSpPr>
              <a:spLocks noChangeArrowheads="1"/>
            </p:cNvSpPr>
            <p:nvPr/>
          </p:nvSpPr>
          <p:spPr bwMode="auto">
            <a:xfrm>
              <a:off x="2860" y="232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8" name="Rectangle 1350"/>
            <p:cNvSpPr>
              <a:spLocks noChangeArrowheads="1"/>
            </p:cNvSpPr>
            <p:nvPr/>
          </p:nvSpPr>
          <p:spPr bwMode="auto">
            <a:xfrm>
              <a:off x="3083" y="2326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1.607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9" name="Rectangle 1351"/>
            <p:cNvSpPr>
              <a:spLocks noChangeArrowheads="1"/>
            </p:cNvSpPr>
            <p:nvPr/>
          </p:nvSpPr>
          <p:spPr bwMode="auto">
            <a:xfrm>
              <a:off x="3421" y="2326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0" name="Rectangle 1352"/>
            <p:cNvSpPr>
              <a:spLocks noChangeArrowheads="1"/>
            </p:cNvSpPr>
            <p:nvPr/>
          </p:nvSpPr>
          <p:spPr bwMode="auto">
            <a:xfrm>
              <a:off x="3680" y="2326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1" name="Rectangle 1353"/>
            <p:cNvSpPr>
              <a:spLocks noChangeArrowheads="1"/>
            </p:cNvSpPr>
            <p:nvPr/>
          </p:nvSpPr>
          <p:spPr bwMode="auto">
            <a:xfrm>
              <a:off x="3893" y="232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677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2" name="Rectangle 1354"/>
            <p:cNvSpPr>
              <a:spLocks noChangeArrowheads="1"/>
            </p:cNvSpPr>
            <p:nvPr/>
          </p:nvSpPr>
          <p:spPr bwMode="auto">
            <a:xfrm>
              <a:off x="4196" y="2326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3" name="Rectangle 1355"/>
            <p:cNvSpPr>
              <a:spLocks noChangeArrowheads="1"/>
            </p:cNvSpPr>
            <p:nvPr/>
          </p:nvSpPr>
          <p:spPr bwMode="auto">
            <a:xfrm>
              <a:off x="4496" y="2326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4" name="Rectangle 1356"/>
            <p:cNvSpPr>
              <a:spLocks noChangeArrowheads="1"/>
            </p:cNvSpPr>
            <p:nvPr/>
          </p:nvSpPr>
          <p:spPr bwMode="auto">
            <a:xfrm>
              <a:off x="4709" y="2326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399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5" name="Rectangle 1357"/>
            <p:cNvSpPr>
              <a:spLocks noChangeArrowheads="1"/>
            </p:cNvSpPr>
            <p:nvPr/>
          </p:nvSpPr>
          <p:spPr bwMode="auto">
            <a:xfrm>
              <a:off x="5064" y="2326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6" name="Rectangle 1358"/>
            <p:cNvSpPr>
              <a:spLocks noChangeArrowheads="1"/>
            </p:cNvSpPr>
            <p:nvPr/>
          </p:nvSpPr>
          <p:spPr bwMode="auto">
            <a:xfrm>
              <a:off x="5384" y="2326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7" name="Rectangle 1359"/>
            <p:cNvSpPr>
              <a:spLocks noChangeArrowheads="1"/>
            </p:cNvSpPr>
            <p:nvPr/>
          </p:nvSpPr>
          <p:spPr bwMode="auto">
            <a:xfrm>
              <a:off x="5574" y="2326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3.345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8" name="Rectangle 1360"/>
            <p:cNvSpPr>
              <a:spLocks noChangeArrowheads="1"/>
            </p:cNvSpPr>
            <p:nvPr/>
          </p:nvSpPr>
          <p:spPr bwMode="auto">
            <a:xfrm>
              <a:off x="391" y="2387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12-13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9" name="Rectangle 1361"/>
            <p:cNvSpPr>
              <a:spLocks noChangeArrowheads="1"/>
            </p:cNvSpPr>
            <p:nvPr/>
          </p:nvSpPr>
          <p:spPr bwMode="auto">
            <a:xfrm>
              <a:off x="869" y="2382"/>
              <a:ext cx="174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RTUK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0" name="Rectangle 1362"/>
            <p:cNvSpPr>
              <a:spLocks noChangeArrowheads="1"/>
            </p:cNvSpPr>
            <p:nvPr/>
          </p:nvSpPr>
          <p:spPr bwMode="auto">
            <a:xfrm>
              <a:off x="2385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1" name="Rectangle 1363"/>
            <p:cNvSpPr>
              <a:spLocks noChangeArrowheads="1"/>
            </p:cNvSpPr>
            <p:nvPr/>
          </p:nvSpPr>
          <p:spPr bwMode="auto">
            <a:xfrm>
              <a:off x="2647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2" name="Rectangle 1364"/>
            <p:cNvSpPr>
              <a:spLocks noChangeArrowheads="1"/>
            </p:cNvSpPr>
            <p:nvPr/>
          </p:nvSpPr>
          <p:spPr bwMode="auto">
            <a:xfrm>
              <a:off x="2905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3" name="Rectangle 1365"/>
            <p:cNvSpPr>
              <a:spLocks noChangeArrowheads="1"/>
            </p:cNvSpPr>
            <p:nvPr/>
          </p:nvSpPr>
          <p:spPr bwMode="auto">
            <a:xfrm>
              <a:off x="3163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4" name="Rectangle 1366"/>
            <p:cNvSpPr>
              <a:spLocks noChangeArrowheads="1"/>
            </p:cNvSpPr>
            <p:nvPr/>
          </p:nvSpPr>
          <p:spPr bwMode="auto">
            <a:xfrm>
              <a:off x="3421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5" name="Rectangle 1367"/>
            <p:cNvSpPr>
              <a:spLocks noChangeArrowheads="1"/>
            </p:cNvSpPr>
            <p:nvPr/>
          </p:nvSpPr>
          <p:spPr bwMode="auto">
            <a:xfrm>
              <a:off x="3680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6" name="Rectangle 1368"/>
            <p:cNvSpPr>
              <a:spLocks noChangeArrowheads="1"/>
            </p:cNvSpPr>
            <p:nvPr/>
          </p:nvSpPr>
          <p:spPr bwMode="auto">
            <a:xfrm>
              <a:off x="3938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7" name="Rectangle 1369"/>
            <p:cNvSpPr>
              <a:spLocks noChangeArrowheads="1"/>
            </p:cNvSpPr>
            <p:nvPr/>
          </p:nvSpPr>
          <p:spPr bwMode="auto">
            <a:xfrm>
              <a:off x="4196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8" name="Rectangle 1370"/>
            <p:cNvSpPr>
              <a:spLocks noChangeArrowheads="1"/>
            </p:cNvSpPr>
            <p:nvPr/>
          </p:nvSpPr>
          <p:spPr bwMode="auto">
            <a:xfrm>
              <a:off x="4496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9" name="Rectangle 1371"/>
            <p:cNvSpPr>
              <a:spLocks noChangeArrowheads="1"/>
            </p:cNvSpPr>
            <p:nvPr/>
          </p:nvSpPr>
          <p:spPr bwMode="auto">
            <a:xfrm>
              <a:off x="4754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0" name="Rectangle 1372"/>
            <p:cNvSpPr>
              <a:spLocks noChangeArrowheads="1"/>
            </p:cNvSpPr>
            <p:nvPr/>
          </p:nvSpPr>
          <p:spPr bwMode="auto">
            <a:xfrm>
              <a:off x="5064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1" name="Rectangle 1373"/>
            <p:cNvSpPr>
              <a:spLocks noChangeArrowheads="1"/>
            </p:cNvSpPr>
            <p:nvPr/>
          </p:nvSpPr>
          <p:spPr bwMode="auto">
            <a:xfrm>
              <a:off x="5384" y="238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2" name="Rectangle 1374"/>
            <p:cNvSpPr>
              <a:spLocks noChangeArrowheads="1"/>
            </p:cNvSpPr>
            <p:nvPr/>
          </p:nvSpPr>
          <p:spPr bwMode="auto">
            <a:xfrm>
              <a:off x="5632" y="2387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3" name="Rectangle 1375"/>
            <p:cNvSpPr>
              <a:spLocks noChangeArrowheads="1"/>
            </p:cNvSpPr>
            <p:nvPr/>
          </p:nvSpPr>
          <p:spPr bwMode="auto">
            <a:xfrm>
              <a:off x="437" y="2447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4" name="Rectangle 1376"/>
            <p:cNvSpPr>
              <a:spLocks noChangeArrowheads="1"/>
            </p:cNvSpPr>
            <p:nvPr/>
          </p:nvSpPr>
          <p:spPr bwMode="auto">
            <a:xfrm>
              <a:off x="869" y="2442"/>
              <a:ext cx="13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BTK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5" name="Rectangle 1377"/>
            <p:cNvSpPr>
              <a:spLocks noChangeArrowheads="1"/>
            </p:cNvSpPr>
            <p:nvPr/>
          </p:nvSpPr>
          <p:spPr bwMode="auto">
            <a:xfrm>
              <a:off x="2334" y="2447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304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6" name="Rectangle 1378"/>
            <p:cNvSpPr>
              <a:spLocks noChangeArrowheads="1"/>
            </p:cNvSpPr>
            <p:nvPr/>
          </p:nvSpPr>
          <p:spPr bwMode="auto">
            <a:xfrm>
              <a:off x="2647" y="244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7" name="Rectangle 1379"/>
            <p:cNvSpPr>
              <a:spLocks noChangeArrowheads="1"/>
            </p:cNvSpPr>
            <p:nvPr/>
          </p:nvSpPr>
          <p:spPr bwMode="auto">
            <a:xfrm>
              <a:off x="2905" y="244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8" name="Rectangle 1380"/>
            <p:cNvSpPr>
              <a:spLocks noChangeArrowheads="1"/>
            </p:cNvSpPr>
            <p:nvPr/>
          </p:nvSpPr>
          <p:spPr bwMode="auto">
            <a:xfrm>
              <a:off x="3083" y="2447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1.479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9" name="Rectangle 1381"/>
            <p:cNvSpPr>
              <a:spLocks noChangeArrowheads="1"/>
            </p:cNvSpPr>
            <p:nvPr/>
          </p:nvSpPr>
          <p:spPr bwMode="auto">
            <a:xfrm>
              <a:off x="3421" y="244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0" name="Rectangle 1382"/>
            <p:cNvSpPr>
              <a:spLocks noChangeArrowheads="1"/>
            </p:cNvSpPr>
            <p:nvPr/>
          </p:nvSpPr>
          <p:spPr bwMode="auto">
            <a:xfrm>
              <a:off x="3680" y="244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1" name="Rectangle 1383"/>
            <p:cNvSpPr>
              <a:spLocks noChangeArrowheads="1"/>
            </p:cNvSpPr>
            <p:nvPr/>
          </p:nvSpPr>
          <p:spPr bwMode="auto">
            <a:xfrm>
              <a:off x="3893" y="2447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550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2" name="Rectangle 1384"/>
            <p:cNvSpPr>
              <a:spLocks noChangeArrowheads="1"/>
            </p:cNvSpPr>
            <p:nvPr/>
          </p:nvSpPr>
          <p:spPr bwMode="auto">
            <a:xfrm>
              <a:off x="4196" y="244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3" name="Rectangle 1385"/>
            <p:cNvSpPr>
              <a:spLocks noChangeArrowheads="1"/>
            </p:cNvSpPr>
            <p:nvPr/>
          </p:nvSpPr>
          <p:spPr bwMode="auto">
            <a:xfrm>
              <a:off x="4496" y="244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4" name="Rectangle 1386"/>
            <p:cNvSpPr>
              <a:spLocks noChangeArrowheads="1"/>
            </p:cNvSpPr>
            <p:nvPr/>
          </p:nvSpPr>
          <p:spPr bwMode="auto">
            <a:xfrm>
              <a:off x="4709" y="2447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359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5" name="Rectangle 1387"/>
            <p:cNvSpPr>
              <a:spLocks noChangeArrowheads="1"/>
            </p:cNvSpPr>
            <p:nvPr/>
          </p:nvSpPr>
          <p:spPr bwMode="auto">
            <a:xfrm>
              <a:off x="5064" y="244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6" name="Rectangle 1388"/>
            <p:cNvSpPr>
              <a:spLocks noChangeArrowheads="1"/>
            </p:cNvSpPr>
            <p:nvPr/>
          </p:nvSpPr>
          <p:spPr bwMode="auto">
            <a:xfrm>
              <a:off x="5384" y="244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7" name="Rectangle 1389"/>
            <p:cNvSpPr>
              <a:spLocks noChangeArrowheads="1"/>
            </p:cNvSpPr>
            <p:nvPr/>
          </p:nvSpPr>
          <p:spPr bwMode="auto">
            <a:xfrm>
              <a:off x="5574" y="2447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2.692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8" name="Rectangle 1390"/>
            <p:cNvSpPr>
              <a:spLocks noChangeArrowheads="1"/>
            </p:cNvSpPr>
            <p:nvPr/>
          </p:nvSpPr>
          <p:spPr bwMode="auto">
            <a:xfrm>
              <a:off x="430" y="2507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9" name="Rectangle 1391"/>
            <p:cNvSpPr>
              <a:spLocks noChangeArrowheads="1"/>
            </p:cNvSpPr>
            <p:nvPr/>
          </p:nvSpPr>
          <p:spPr bwMode="auto">
            <a:xfrm>
              <a:off x="869" y="2502"/>
              <a:ext cx="12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SPK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0" name="Rectangle 1392"/>
            <p:cNvSpPr>
              <a:spLocks noChangeArrowheads="1"/>
            </p:cNvSpPr>
            <p:nvPr/>
          </p:nvSpPr>
          <p:spPr bwMode="auto">
            <a:xfrm>
              <a:off x="2385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1" name="Rectangle 1393"/>
            <p:cNvSpPr>
              <a:spLocks noChangeArrowheads="1"/>
            </p:cNvSpPr>
            <p:nvPr/>
          </p:nvSpPr>
          <p:spPr bwMode="auto">
            <a:xfrm>
              <a:off x="2647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2" name="Rectangle 1394"/>
            <p:cNvSpPr>
              <a:spLocks noChangeArrowheads="1"/>
            </p:cNvSpPr>
            <p:nvPr/>
          </p:nvSpPr>
          <p:spPr bwMode="auto">
            <a:xfrm>
              <a:off x="2905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3" name="Rectangle 1395"/>
            <p:cNvSpPr>
              <a:spLocks noChangeArrowheads="1"/>
            </p:cNvSpPr>
            <p:nvPr/>
          </p:nvSpPr>
          <p:spPr bwMode="auto">
            <a:xfrm>
              <a:off x="3141" y="2507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4" name="Rectangle 1396"/>
            <p:cNvSpPr>
              <a:spLocks noChangeArrowheads="1"/>
            </p:cNvSpPr>
            <p:nvPr/>
          </p:nvSpPr>
          <p:spPr bwMode="auto">
            <a:xfrm>
              <a:off x="3421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5" name="Rectangle 1397"/>
            <p:cNvSpPr>
              <a:spLocks noChangeArrowheads="1"/>
            </p:cNvSpPr>
            <p:nvPr/>
          </p:nvSpPr>
          <p:spPr bwMode="auto">
            <a:xfrm>
              <a:off x="3680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6" name="Rectangle 1398"/>
            <p:cNvSpPr>
              <a:spLocks noChangeArrowheads="1"/>
            </p:cNvSpPr>
            <p:nvPr/>
          </p:nvSpPr>
          <p:spPr bwMode="auto">
            <a:xfrm>
              <a:off x="3915" y="2507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7" name="Rectangle 1399"/>
            <p:cNvSpPr>
              <a:spLocks noChangeArrowheads="1"/>
            </p:cNvSpPr>
            <p:nvPr/>
          </p:nvSpPr>
          <p:spPr bwMode="auto">
            <a:xfrm>
              <a:off x="4196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8" name="Rectangle 1400"/>
            <p:cNvSpPr>
              <a:spLocks noChangeArrowheads="1"/>
            </p:cNvSpPr>
            <p:nvPr/>
          </p:nvSpPr>
          <p:spPr bwMode="auto">
            <a:xfrm>
              <a:off x="4496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9" name="Rectangle 1401"/>
            <p:cNvSpPr>
              <a:spLocks noChangeArrowheads="1"/>
            </p:cNvSpPr>
            <p:nvPr/>
          </p:nvSpPr>
          <p:spPr bwMode="auto">
            <a:xfrm>
              <a:off x="4754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0" name="Rectangle 1402"/>
            <p:cNvSpPr>
              <a:spLocks noChangeArrowheads="1"/>
            </p:cNvSpPr>
            <p:nvPr/>
          </p:nvSpPr>
          <p:spPr bwMode="auto">
            <a:xfrm>
              <a:off x="5064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1" name="Rectangle 1403"/>
            <p:cNvSpPr>
              <a:spLocks noChangeArrowheads="1"/>
            </p:cNvSpPr>
            <p:nvPr/>
          </p:nvSpPr>
          <p:spPr bwMode="auto">
            <a:xfrm>
              <a:off x="5384" y="250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2" name="Rectangle 1404"/>
            <p:cNvSpPr>
              <a:spLocks noChangeArrowheads="1"/>
            </p:cNvSpPr>
            <p:nvPr/>
          </p:nvSpPr>
          <p:spPr bwMode="auto">
            <a:xfrm>
              <a:off x="5610" y="2507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3" name="Rectangle 1405"/>
            <p:cNvSpPr>
              <a:spLocks noChangeArrowheads="1"/>
            </p:cNvSpPr>
            <p:nvPr/>
          </p:nvSpPr>
          <p:spPr bwMode="auto">
            <a:xfrm>
              <a:off x="391" y="2567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30-31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4" name="Rectangle 1406"/>
            <p:cNvSpPr>
              <a:spLocks noChangeArrowheads="1"/>
            </p:cNvSpPr>
            <p:nvPr/>
          </p:nvSpPr>
          <p:spPr bwMode="auto">
            <a:xfrm>
              <a:off x="869" y="2563"/>
              <a:ext cx="18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BDDK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5" name="Rectangle 1407"/>
            <p:cNvSpPr>
              <a:spLocks noChangeArrowheads="1"/>
            </p:cNvSpPr>
            <p:nvPr/>
          </p:nvSpPr>
          <p:spPr bwMode="auto">
            <a:xfrm>
              <a:off x="2385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6" name="Rectangle 1408"/>
            <p:cNvSpPr>
              <a:spLocks noChangeArrowheads="1"/>
            </p:cNvSpPr>
            <p:nvPr/>
          </p:nvSpPr>
          <p:spPr bwMode="auto">
            <a:xfrm>
              <a:off x="2647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7" name="Rectangle 1409"/>
            <p:cNvSpPr>
              <a:spLocks noChangeArrowheads="1"/>
            </p:cNvSpPr>
            <p:nvPr/>
          </p:nvSpPr>
          <p:spPr bwMode="auto">
            <a:xfrm>
              <a:off x="2860" y="2567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8" name="Rectangle 1410"/>
            <p:cNvSpPr>
              <a:spLocks noChangeArrowheads="1"/>
            </p:cNvSpPr>
            <p:nvPr/>
          </p:nvSpPr>
          <p:spPr bwMode="auto">
            <a:xfrm>
              <a:off x="3163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60" name="Group 1612"/>
          <p:cNvGrpSpPr>
            <a:grpSpLocks/>
          </p:cNvGrpSpPr>
          <p:nvPr/>
        </p:nvGrpSpPr>
        <p:grpSpPr bwMode="auto">
          <a:xfrm>
            <a:off x="620713" y="4075113"/>
            <a:ext cx="8474075" cy="1443038"/>
            <a:chOff x="391" y="2567"/>
            <a:chExt cx="5338" cy="909"/>
          </a:xfrm>
        </p:grpSpPr>
        <p:sp>
          <p:nvSpPr>
            <p:cNvPr id="3460" name="Rectangle 1412"/>
            <p:cNvSpPr>
              <a:spLocks noChangeArrowheads="1"/>
            </p:cNvSpPr>
            <p:nvPr/>
          </p:nvSpPr>
          <p:spPr bwMode="auto">
            <a:xfrm>
              <a:off x="3421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1" name="Rectangle 1413"/>
            <p:cNvSpPr>
              <a:spLocks noChangeArrowheads="1"/>
            </p:cNvSpPr>
            <p:nvPr/>
          </p:nvSpPr>
          <p:spPr bwMode="auto">
            <a:xfrm>
              <a:off x="3680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2" name="Rectangle 1414"/>
            <p:cNvSpPr>
              <a:spLocks noChangeArrowheads="1"/>
            </p:cNvSpPr>
            <p:nvPr/>
          </p:nvSpPr>
          <p:spPr bwMode="auto">
            <a:xfrm>
              <a:off x="3938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3" name="Rectangle 1415"/>
            <p:cNvSpPr>
              <a:spLocks noChangeArrowheads="1"/>
            </p:cNvSpPr>
            <p:nvPr/>
          </p:nvSpPr>
          <p:spPr bwMode="auto">
            <a:xfrm>
              <a:off x="4196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4" name="Rectangle 1416"/>
            <p:cNvSpPr>
              <a:spLocks noChangeArrowheads="1"/>
            </p:cNvSpPr>
            <p:nvPr/>
          </p:nvSpPr>
          <p:spPr bwMode="auto">
            <a:xfrm>
              <a:off x="4496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5" name="Rectangle 1417"/>
            <p:cNvSpPr>
              <a:spLocks noChangeArrowheads="1"/>
            </p:cNvSpPr>
            <p:nvPr/>
          </p:nvSpPr>
          <p:spPr bwMode="auto">
            <a:xfrm>
              <a:off x="4754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6" name="Rectangle 1418"/>
            <p:cNvSpPr>
              <a:spLocks noChangeArrowheads="1"/>
            </p:cNvSpPr>
            <p:nvPr/>
          </p:nvSpPr>
          <p:spPr bwMode="auto">
            <a:xfrm>
              <a:off x="5064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7" name="Rectangle 1419"/>
            <p:cNvSpPr>
              <a:spLocks noChangeArrowheads="1"/>
            </p:cNvSpPr>
            <p:nvPr/>
          </p:nvSpPr>
          <p:spPr bwMode="auto">
            <a:xfrm>
              <a:off x="5384" y="2567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8" name="Rectangle 1420"/>
            <p:cNvSpPr>
              <a:spLocks noChangeArrowheads="1"/>
            </p:cNvSpPr>
            <p:nvPr/>
          </p:nvSpPr>
          <p:spPr bwMode="auto">
            <a:xfrm>
              <a:off x="5610" y="2567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9" name="Rectangle 1421"/>
            <p:cNvSpPr>
              <a:spLocks noChangeArrowheads="1"/>
            </p:cNvSpPr>
            <p:nvPr/>
          </p:nvSpPr>
          <p:spPr bwMode="auto">
            <a:xfrm>
              <a:off x="430" y="2628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0" name="Rectangle 1422"/>
            <p:cNvSpPr>
              <a:spLocks noChangeArrowheads="1"/>
            </p:cNvSpPr>
            <p:nvPr/>
          </p:nvSpPr>
          <p:spPr bwMode="auto">
            <a:xfrm>
              <a:off x="869" y="2623"/>
              <a:ext cx="1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EPDK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1" name="Rectangle 1423"/>
            <p:cNvSpPr>
              <a:spLocks noChangeArrowheads="1"/>
            </p:cNvSpPr>
            <p:nvPr/>
          </p:nvSpPr>
          <p:spPr bwMode="auto">
            <a:xfrm>
              <a:off x="2360" y="262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2" name="Rectangle 1424"/>
            <p:cNvSpPr>
              <a:spLocks noChangeArrowheads="1"/>
            </p:cNvSpPr>
            <p:nvPr/>
          </p:nvSpPr>
          <p:spPr bwMode="auto">
            <a:xfrm>
              <a:off x="2647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3" name="Rectangle 1425"/>
            <p:cNvSpPr>
              <a:spLocks noChangeArrowheads="1"/>
            </p:cNvSpPr>
            <p:nvPr/>
          </p:nvSpPr>
          <p:spPr bwMode="auto">
            <a:xfrm>
              <a:off x="2905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4" name="Rectangle 1426"/>
            <p:cNvSpPr>
              <a:spLocks noChangeArrowheads="1"/>
            </p:cNvSpPr>
            <p:nvPr/>
          </p:nvSpPr>
          <p:spPr bwMode="auto">
            <a:xfrm>
              <a:off x="3163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5" name="Rectangle 1427"/>
            <p:cNvSpPr>
              <a:spLocks noChangeArrowheads="1"/>
            </p:cNvSpPr>
            <p:nvPr/>
          </p:nvSpPr>
          <p:spPr bwMode="auto">
            <a:xfrm>
              <a:off x="3421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6" name="Rectangle 1428"/>
            <p:cNvSpPr>
              <a:spLocks noChangeArrowheads="1"/>
            </p:cNvSpPr>
            <p:nvPr/>
          </p:nvSpPr>
          <p:spPr bwMode="auto">
            <a:xfrm>
              <a:off x="3680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7" name="Rectangle 1429"/>
            <p:cNvSpPr>
              <a:spLocks noChangeArrowheads="1"/>
            </p:cNvSpPr>
            <p:nvPr/>
          </p:nvSpPr>
          <p:spPr bwMode="auto">
            <a:xfrm>
              <a:off x="3938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8" name="Rectangle 1430"/>
            <p:cNvSpPr>
              <a:spLocks noChangeArrowheads="1"/>
            </p:cNvSpPr>
            <p:nvPr/>
          </p:nvSpPr>
          <p:spPr bwMode="auto">
            <a:xfrm>
              <a:off x="4196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9" name="Rectangle 1431"/>
            <p:cNvSpPr>
              <a:spLocks noChangeArrowheads="1"/>
            </p:cNvSpPr>
            <p:nvPr/>
          </p:nvSpPr>
          <p:spPr bwMode="auto">
            <a:xfrm>
              <a:off x="4496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0" name="Rectangle 1432"/>
            <p:cNvSpPr>
              <a:spLocks noChangeArrowheads="1"/>
            </p:cNvSpPr>
            <p:nvPr/>
          </p:nvSpPr>
          <p:spPr bwMode="auto">
            <a:xfrm>
              <a:off x="4754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1" name="Rectangle 1433"/>
            <p:cNvSpPr>
              <a:spLocks noChangeArrowheads="1"/>
            </p:cNvSpPr>
            <p:nvPr/>
          </p:nvSpPr>
          <p:spPr bwMode="auto">
            <a:xfrm>
              <a:off x="5064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2" name="Rectangle 1434"/>
            <p:cNvSpPr>
              <a:spLocks noChangeArrowheads="1"/>
            </p:cNvSpPr>
            <p:nvPr/>
          </p:nvSpPr>
          <p:spPr bwMode="auto">
            <a:xfrm>
              <a:off x="5384" y="262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" name="Rectangle 1435"/>
            <p:cNvSpPr>
              <a:spLocks noChangeArrowheads="1"/>
            </p:cNvSpPr>
            <p:nvPr/>
          </p:nvSpPr>
          <p:spPr bwMode="auto">
            <a:xfrm>
              <a:off x="5632" y="262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" name="Rectangle 1436"/>
            <p:cNvSpPr>
              <a:spLocks noChangeArrowheads="1"/>
            </p:cNvSpPr>
            <p:nvPr/>
          </p:nvSpPr>
          <p:spPr bwMode="auto">
            <a:xfrm>
              <a:off x="430" y="2688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" name="Rectangle 1437"/>
            <p:cNvSpPr>
              <a:spLocks noChangeArrowheads="1"/>
            </p:cNvSpPr>
            <p:nvPr/>
          </p:nvSpPr>
          <p:spPr bwMode="auto">
            <a:xfrm>
              <a:off x="869" y="2683"/>
              <a:ext cx="11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KİK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6" name="Rectangle 1438"/>
            <p:cNvSpPr>
              <a:spLocks noChangeArrowheads="1"/>
            </p:cNvSpPr>
            <p:nvPr/>
          </p:nvSpPr>
          <p:spPr bwMode="auto">
            <a:xfrm>
              <a:off x="2360" y="268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" name="Rectangle 1439"/>
            <p:cNvSpPr>
              <a:spLocks noChangeArrowheads="1"/>
            </p:cNvSpPr>
            <p:nvPr/>
          </p:nvSpPr>
          <p:spPr bwMode="auto">
            <a:xfrm>
              <a:off x="2647" y="268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8" name="Rectangle 1440"/>
            <p:cNvSpPr>
              <a:spLocks noChangeArrowheads="1"/>
            </p:cNvSpPr>
            <p:nvPr/>
          </p:nvSpPr>
          <p:spPr bwMode="auto">
            <a:xfrm>
              <a:off x="2905" y="268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9" name="Rectangle 1441"/>
            <p:cNvSpPr>
              <a:spLocks noChangeArrowheads="1"/>
            </p:cNvSpPr>
            <p:nvPr/>
          </p:nvSpPr>
          <p:spPr bwMode="auto">
            <a:xfrm>
              <a:off x="3141" y="268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0" name="Rectangle 1442"/>
            <p:cNvSpPr>
              <a:spLocks noChangeArrowheads="1"/>
            </p:cNvSpPr>
            <p:nvPr/>
          </p:nvSpPr>
          <p:spPr bwMode="auto">
            <a:xfrm>
              <a:off x="3421" y="268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1" name="Rectangle 1443"/>
            <p:cNvSpPr>
              <a:spLocks noChangeArrowheads="1"/>
            </p:cNvSpPr>
            <p:nvPr/>
          </p:nvSpPr>
          <p:spPr bwMode="auto">
            <a:xfrm>
              <a:off x="3680" y="268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2" name="Rectangle 1444"/>
            <p:cNvSpPr>
              <a:spLocks noChangeArrowheads="1"/>
            </p:cNvSpPr>
            <p:nvPr/>
          </p:nvSpPr>
          <p:spPr bwMode="auto">
            <a:xfrm>
              <a:off x="3915" y="268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3" name="Rectangle 1445"/>
            <p:cNvSpPr>
              <a:spLocks noChangeArrowheads="1"/>
            </p:cNvSpPr>
            <p:nvPr/>
          </p:nvSpPr>
          <p:spPr bwMode="auto">
            <a:xfrm>
              <a:off x="4196" y="268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4" name="Rectangle 1446"/>
            <p:cNvSpPr>
              <a:spLocks noChangeArrowheads="1"/>
            </p:cNvSpPr>
            <p:nvPr/>
          </p:nvSpPr>
          <p:spPr bwMode="auto">
            <a:xfrm>
              <a:off x="4496" y="268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5" name="Rectangle 1447"/>
            <p:cNvSpPr>
              <a:spLocks noChangeArrowheads="1"/>
            </p:cNvSpPr>
            <p:nvPr/>
          </p:nvSpPr>
          <p:spPr bwMode="auto">
            <a:xfrm>
              <a:off x="4732" y="268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6" name="Rectangle 1448"/>
            <p:cNvSpPr>
              <a:spLocks noChangeArrowheads="1"/>
            </p:cNvSpPr>
            <p:nvPr/>
          </p:nvSpPr>
          <p:spPr bwMode="auto">
            <a:xfrm>
              <a:off x="5064" y="268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7" name="Rectangle 1449"/>
            <p:cNvSpPr>
              <a:spLocks noChangeArrowheads="1"/>
            </p:cNvSpPr>
            <p:nvPr/>
          </p:nvSpPr>
          <p:spPr bwMode="auto">
            <a:xfrm>
              <a:off x="5384" y="268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8" name="Rectangle 1450"/>
            <p:cNvSpPr>
              <a:spLocks noChangeArrowheads="1"/>
            </p:cNvSpPr>
            <p:nvPr/>
          </p:nvSpPr>
          <p:spPr bwMode="auto">
            <a:xfrm>
              <a:off x="5610" y="2688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9" name="Rectangle 1451"/>
            <p:cNvSpPr>
              <a:spLocks noChangeArrowheads="1"/>
            </p:cNvSpPr>
            <p:nvPr/>
          </p:nvSpPr>
          <p:spPr bwMode="auto">
            <a:xfrm>
              <a:off x="430" y="2748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0" name="Rectangle 1452"/>
            <p:cNvSpPr>
              <a:spLocks noChangeArrowheads="1"/>
            </p:cNvSpPr>
            <p:nvPr/>
          </p:nvSpPr>
          <p:spPr bwMode="auto">
            <a:xfrm>
              <a:off x="869" y="2743"/>
              <a:ext cx="100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1" name="Rectangle 1453"/>
            <p:cNvSpPr>
              <a:spLocks noChangeArrowheads="1"/>
            </p:cNvSpPr>
            <p:nvPr/>
          </p:nvSpPr>
          <p:spPr bwMode="auto">
            <a:xfrm>
              <a:off x="2385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2" name="Rectangle 1454"/>
            <p:cNvSpPr>
              <a:spLocks noChangeArrowheads="1"/>
            </p:cNvSpPr>
            <p:nvPr/>
          </p:nvSpPr>
          <p:spPr bwMode="auto">
            <a:xfrm>
              <a:off x="2647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3" name="Rectangle 1455"/>
            <p:cNvSpPr>
              <a:spLocks noChangeArrowheads="1"/>
            </p:cNvSpPr>
            <p:nvPr/>
          </p:nvSpPr>
          <p:spPr bwMode="auto">
            <a:xfrm>
              <a:off x="2905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4" name="Rectangle 1456"/>
            <p:cNvSpPr>
              <a:spLocks noChangeArrowheads="1"/>
            </p:cNvSpPr>
            <p:nvPr/>
          </p:nvSpPr>
          <p:spPr bwMode="auto">
            <a:xfrm>
              <a:off x="3170" y="2748"/>
              <a:ext cx="4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5" name="Rectangle 1457"/>
            <p:cNvSpPr>
              <a:spLocks noChangeArrowheads="1"/>
            </p:cNvSpPr>
            <p:nvPr/>
          </p:nvSpPr>
          <p:spPr bwMode="auto">
            <a:xfrm>
              <a:off x="3421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6" name="Rectangle 1458"/>
            <p:cNvSpPr>
              <a:spLocks noChangeArrowheads="1"/>
            </p:cNvSpPr>
            <p:nvPr/>
          </p:nvSpPr>
          <p:spPr bwMode="auto">
            <a:xfrm>
              <a:off x="3680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7" name="Rectangle 1459"/>
            <p:cNvSpPr>
              <a:spLocks noChangeArrowheads="1"/>
            </p:cNvSpPr>
            <p:nvPr/>
          </p:nvSpPr>
          <p:spPr bwMode="auto">
            <a:xfrm>
              <a:off x="3938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8" name="Rectangle 1460"/>
            <p:cNvSpPr>
              <a:spLocks noChangeArrowheads="1"/>
            </p:cNvSpPr>
            <p:nvPr/>
          </p:nvSpPr>
          <p:spPr bwMode="auto">
            <a:xfrm>
              <a:off x="4196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9" name="Rectangle 1461"/>
            <p:cNvSpPr>
              <a:spLocks noChangeArrowheads="1"/>
            </p:cNvSpPr>
            <p:nvPr/>
          </p:nvSpPr>
          <p:spPr bwMode="auto">
            <a:xfrm>
              <a:off x="4496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0" name="Rectangle 1462"/>
            <p:cNvSpPr>
              <a:spLocks noChangeArrowheads="1"/>
            </p:cNvSpPr>
            <p:nvPr/>
          </p:nvSpPr>
          <p:spPr bwMode="auto">
            <a:xfrm>
              <a:off x="4754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1" name="Rectangle 1463"/>
            <p:cNvSpPr>
              <a:spLocks noChangeArrowheads="1"/>
            </p:cNvSpPr>
            <p:nvPr/>
          </p:nvSpPr>
          <p:spPr bwMode="auto">
            <a:xfrm>
              <a:off x="5064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2" name="Rectangle 1464"/>
            <p:cNvSpPr>
              <a:spLocks noChangeArrowheads="1"/>
            </p:cNvSpPr>
            <p:nvPr/>
          </p:nvSpPr>
          <p:spPr bwMode="auto">
            <a:xfrm>
              <a:off x="5384" y="274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3" name="Rectangle 1465"/>
            <p:cNvSpPr>
              <a:spLocks noChangeArrowheads="1"/>
            </p:cNvSpPr>
            <p:nvPr/>
          </p:nvSpPr>
          <p:spPr bwMode="auto">
            <a:xfrm>
              <a:off x="5632" y="274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4" name="Rectangle 1466"/>
            <p:cNvSpPr>
              <a:spLocks noChangeArrowheads="1"/>
            </p:cNvSpPr>
            <p:nvPr/>
          </p:nvSpPr>
          <p:spPr bwMode="auto">
            <a:xfrm>
              <a:off x="430" y="2808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5" name="Rectangle 1467"/>
            <p:cNvSpPr>
              <a:spLocks noChangeArrowheads="1"/>
            </p:cNvSpPr>
            <p:nvPr/>
          </p:nvSpPr>
          <p:spPr bwMode="auto">
            <a:xfrm>
              <a:off x="869" y="2803"/>
              <a:ext cx="20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TAPDK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6" name="Rectangle 1468"/>
            <p:cNvSpPr>
              <a:spLocks noChangeArrowheads="1"/>
            </p:cNvSpPr>
            <p:nvPr/>
          </p:nvSpPr>
          <p:spPr bwMode="auto">
            <a:xfrm>
              <a:off x="2360" y="280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7" name="Rectangle 1469"/>
            <p:cNvSpPr>
              <a:spLocks noChangeArrowheads="1"/>
            </p:cNvSpPr>
            <p:nvPr/>
          </p:nvSpPr>
          <p:spPr bwMode="auto">
            <a:xfrm>
              <a:off x="2647" y="280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8" name="Rectangle 1470"/>
            <p:cNvSpPr>
              <a:spLocks noChangeArrowheads="1"/>
            </p:cNvSpPr>
            <p:nvPr/>
          </p:nvSpPr>
          <p:spPr bwMode="auto">
            <a:xfrm>
              <a:off x="2905" y="280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9" name="Rectangle 1471"/>
            <p:cNvSpPr>
              <a:spLocks noChangeArrowheads="1"/>
            </p:cNvSpPr>
            <p:nvPr/>
          </p:nvSpPr>
          <p:spPr bwMode="auto">
            <a:xfrm>
              <a:off x="3141" y="280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0" name="Rectangle 1472"/>
            <p:cNvSpPr>
              <a:spLocks noChangeArrowheads="1"/>
            </p:cNvSpPr>
            <p:nvPr/>
          </p:nvSpPr>
          <p:spPr bwMode="auto">
            <a:xfrm>
              <a:off x="3421" y="280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1" name="Rectangle 1473"/>
            <p:cNvSpPr>
              <a:spLocks noChangeArrowheads="1"/>
            </p:cNvSpPr>
            <p:nvPr/>
          </p:nvSpPr>
          <p:spPr bwMode="auto">
            <a:xfrm>
              <a:off x="3680" y="280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2" name="Rectangle 1474"/>
            <p:cNvSpPr>
              <a:spLocks noChangeArrowheads="1"/>
            </p:cNvSpPr>
            <p:nvPr/>
          </p:nvSpPr>
          <p:spPr bwMode="auto">
            <a:xfrm>
              <a:off x="3915" y="2808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3" name="Rectangle 1475"/>
            <p:cNvSpPr>
              <a:spLocks noChangeArrowheads="1"/>
            </p:cNvSpPr>
            <p:nvPr/>
          </p:nvSpPr>
          <p:spPr bwMode="auto">
            <a:xfrm>
              <a:off x="4196" y="280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4" name="Rectangle 1476"/>
            <p:cNvSpPr>
              <a:spLocks noChangeArrowheads="1"/>
            </p:cNvSpPr>
            <p:nvPr/>
          </p:nvSpPr>
          <p:spPr bwMode="auto">
            <a:xfrm>
              <a:off x="4496" y="280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5" name="Rectangle 1477"/>
            <p:cNvSpPr>
              <a:spLocks noChangeArrowheads="1"/>
            </p:cNvSpPr>
            <p:nvPr/>
          </p:nvSpPr>
          <p:spPr bwMode="auto">
            <a:xfrm>
              <a:off x="4754" y="280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6" name="Rectangle 1478"/>
            <p:cNvSpPr>
              <a:spLocks noChangeArrowheads="1"/>
            </p:cNvSpPr>
            <p:nvPr/>
          </p:nvSpPr>
          <p:spPr bwMode="auto">
            <a:xfrm>
              <a:off x="5064" y="280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7" name="Rectangle 1479"/>
            <p:cNvSpPr>
              <a:spLocks noChangeArrowheads="1"/>
            </p:cNvSpPr>
            <p:nvPr/>
          </p:nvSpPr>
          <p:spPr bwMode="auto">
            <a:xfrm>
              <a:off x="5384" y="2808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8" name="Rectangle 1480"/>
            <p:cNvSpPr>
              <a:spLocks noChangeArrowheads="1"/>
            </p:cNvSpPr>
            <p:nvPr/>
          </p:nvSpPr>
          <p:spPr bwMode="auto">
            <a:xfrm>
              <a:off x="5610" y="2808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9" name="Rectangle 1481"/>
            <p:cNvSpPr>
              <a:spLocks noChangeArrowheads="1"/>
            </p:cNvSpPr>
            <p:nvPr/>
          </p:nvSpPr>
          <p:spPr bwMode="auto">
            <a:xfrm>
              <a:off x="869" y="2864"/>
              <a:ext cx="14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BİST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0" name="Rectangle 1482"/>
            <p:cNvSpPr>
              <a:spLocks noChangeArrowheads="1"/>
            </p:cNvSpPr>
            <p:nvPr/>
          </p:nvSpPr>
          <p:spPr bwMode="auto">
            <a:xfrm>
              <a:off x="2905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1" name="Rectangle 1483"/>
            <p:cNvSpPr>
              <a:spLocks noChangeArrowheads="1"/>
            </p:cNvSpPr>
            <p:nvPr/>
          </p:nvSpPr>
          <p:spPr bwMode="auto">
            <a:xfrm>
              <a:off x="3163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2" name="Rectangle 1484"/>
            <p:cNvSpPr>
              <a:spLocks noChangeArrowheads="1"/>
            </p:cNvSpPr>
            <p:nvPr/>
          </p:nvSpPr>
          <p:spPr bwMode="auto">
            <a:xfrm>
              <a:off x="3421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3" name="Rectangle 1485"/>
            <p:cNvSpPr>
              <a:spLocks noChangeArrowheads="1"/>
            </p:cNvSpPr>
            <p:nvPr/>
          </p:nvSpPr>
          <p:spPr bwMode="auto">
            <a:xfrm>
              <a:off x="3680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4" name="Rectangle 1486"/>
            <p:cNvSpPr>
              <a:spLocks noChangeArrowheads="1"/>
            </p:cNvSpPr>
            <p:nvPr/>
          </p:nvSpPr>
          <p:spPr bwMode="auto">
            <a:xfrm>
              <a:off x="3938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5" name="Rectangle 1487"/>
            <p:cNvSpPr>
              <a:spLocks noChangeArrowheads="1"/>
            </p:cNvSpPr>
            <p:nvPr/>
          </p:nvSpPr>
          <p:spPr bwMode="auto">
            <a:xfrm>
              <a:off x="4196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6" name="Rectangle 1488"/>
            <p:cNvSpPr>
              <a:spLocks noChangeArrowheads="1"/>
            </p:cNvSpPr>
            <p:nvPr/>
          </p:nvSpPr>
          <p:spPr bwMode="auto">
            <a:xfrm>
              <a:off x="4496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7" name="Rectangle 1489"/>
            <p:cNvSpPr>
              <a:spLocks noChangeArrowheads="1"/>
            </p:cNvSpPr>
            <p:nvPr/>
          </p:nvSpPr>
          <p:spPr bwMode="auto">
            <a:xfrm>
              <a:off x="4754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8" name="Rectangle 1490"/>
            <p:cNvSpPr>
              <a:spLocks noChangeArrowheads="1"/>
            </p:cNvSpPr>
            <p:nvPr/>
          </p:nvSpPr>
          <p:spPr bwMode="auto">
            <a:xfrm>
              <a:off x="5064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9" name="Rectangle 1491"/>
            <p:cNvSpPr>
              <a:spLocks noChangeArrowheads="1"/>
            </p:cNvSpPr>
            <p:nvPr/>
          </p:nvSpPr>
          <p:spPr bwMode="auto">
            <a:xfrm>
              <a:off x="5384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0" name="Rectangle 1492"/>
            <p:cNvSpPr>
              <a:spLocks noChangeArrowheads="1"/>
            </p:cNvSpPr>
            <p:nvPr/>
          </p:nvSpPr>
          <p:spPr bwMode="auto">
            <a:xfrm>
              <a:off x="5655" y="2869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1" name="Rectangle 1493"/>
            <p:cNvSpPr>
              <a:spLocks noChangeArrowheads="1"/>
            </p:cNvSpPr>
            <p:nvPr/>
          </p:nvSpPr>
          <p:spPr bwMode="auto">
            <a:xfrm>
              <a:off x="723" y="2924"/>
              <a:ext cx="751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Надбавки к ставке заимствований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2" name="Rectangle 1494"/>
            <p:cNvSpPr>
              <a:spLocks noChangeArrowheads="1"/>
            </p:cNvSpPr>
            <p:nvPr/>
          </p:nvSpPr>
          <p:spPr bwMode="auto">
            <a:xfrm>
              <a:off x="2334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3" name="Rectangle 1495"/>
            <p:cNvSpPr>
              <a:spLocks noChangeArrowheads="1"/>
            </p:cNvSpPr>
            <p:nvPr/>
          </p:nvSpPr>
          <p:spPr bwMode="auto">
            <a:xfrm>
              <a:off x="2602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4" name="Rectangle 1496"/>
            <p:cNvSpPr>
              <a:spLocks noChangeArrowheads="1"/>
            </p:cNvSpPr>
            <p:nvPr/>
          </p:nvSpPr>
          <p:spPr bwMode="auto">
            <a:xfrm>
              <a:off x="2860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5" name="Rectangle 1497"/>
            <p:cNvSpPr>
              <a:spLocks noChangeArrowheads="1"/>
            </p:cNvSpPr>
            <p:nvPr/>
          </p:nvSpPr>
          <p:spPr bwMode="auto">
            <a:xfrm>
              <a:off x="3118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6" name="Rectangle 1498"/>
            <p:cNvSpPr>
              <a:spLocks noChangeArrowheads="1"/>
            </p:cNvSpPr>
            <p:nvPr/>
          </p:nvSpPr>
          <p:spPr bwMode="auto">
            <a:xfrm>
              <a:off x="3376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7" name="Rectangle 1499"/>
            <p:cNvSpPr>
              <a:spLocks noChangeArrowheads="1"/>
            </p:cNvSpPr>
            <p:nvPr/>
          </p:nvSpPr>
          <p:spPr bwMode="auto">
            <a:xfrm>
              <a:off x="3634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8" name="Rectangle 1500"/>
            <p:cNvSpPr>
              <a:spLocks noChangeArrowheads="1"/>
            </p:cNvSpPr>
            <p:nvPr/>
          </p:nvSpPr>
          <p:spPr bwMode="auto">
            <a:xfrm>
              <a:off x="3893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9" name="Rectangle 1501"/>
            <p:cNvSpPr>
              <a:spLocks noChangeArrowheads="1"/>
            </p:cNvSpPr>
            <p:nvPr/>
          </p:nvSpPr>
          <p:spPr bwMode="auto">
            <a:xfrm>
              <a:off x="4151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0" name="Rectangle 1502"/>
            <p:cNvSpPr>
              <a:spLocks noChangeArrowheads="1"/>
            </p:cNvSpPr>
            <p:nvPr/>
          </p:nvSpPr>
          <p:spPr bwMode="auto">
            <a:xfrm>
              <a:off x="4451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1" name="Rectangle 1503"/>
            <p:cNvSpPr>
              <a:spLocks noChangeArrowheads="1"/>
            </p:cNvSpPr>
            <p:nvPr/>
          </p:nvSpPr>
          <p:spPr bwMode="auto">
            <a:xfrm>
              <a:off x="4709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2" name="Rectangle 1504"/>
            <p:cNvSpPr>
              <a:spLocks noChangeArrowheads="1"/>
            </p:cNvSpPr>
            <p:nvPr/>
          </p:nvSpPr>
          <p:spPr bwMode="auto">
            <a:xfrm>
              <a:off x="5019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3" name="Rectangle 1505"/>
            <p:cNvSpPr>
              <a:spLocks noChangeArrowheads="1"/>
            </p:cNvSpPr>
            <p:nvPr/>
          </p:nvSpPr>
          <p:spPr bwMode="auto">
            <a:xfrm>
              <a:off x="5338" y="292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4" name="Rectangle 1506"/>
            <p:cNvSpPr>
              <a:spLocks noChangeArrowheads="1"/>
            </p:cNvSpPr>
            <p:nvPr/>
          </p:nvSpPr>
          <p:spPr bwMode="auto">
            <a:xfrm>
              <a:off x="5574" y="2929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1.750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5" name="Rectangle 1507"/>
            <p:cNvSpPr>
              <a:spLocks noChangeArrowheads="1"/>
            </p:cNvSpPr>
            <p:nvPr/>
          </p:nvSpPr>
          <p:spPr bwMode="auto">
            <a:xfrm>
              <a:off x="723" y="2984"/>
              <a:ext cx="95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6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Доход по платежам предыдущих периодов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6" name="Rectangle 1508"/>
            <p:cNvSpPr>
              <a:spLocks noChangeArrowheads="1"/>
            </p:cNvSpPr>
            <p:nvPr/>
          </p:nvSpPr>
          <p:spPr bwMode="auto">
            <a:xfrm>
              <a:off x="2360" y="2989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7" name="Rectangle 1509"/>
            <p:cNvSpPr>
              <a:spLocks noChangeArrowheads="1"/>
            </p:cNvSpPr>
            <p:nvPr/>
          </p:nvSpPr>
          <p:spPr bwMode="auto">
            <a:xfrm>
              <a:off x="2624" y="2989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8" name="Rectangle 1510"/>
            <p:cNvSpPr>
              <a:spLocks noChangeArrowheads="1"/>
            </p:cNvSpPr>
            <p:nvPr/>
          </p:nvSpPr>
          <p:spPr bwMode="auto">
            <a:xfrm>
              <a:off x="2882" y="2989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9" name="Rectangle 1511"/>
            <p:cNvSpPr>
              <a:spLocks noChangeArrowheads="1"/>
            </p:cNvSpPr>
            <p:nvPr/>
          </p:nvSpPr>
          <p:spPr bwMode="auto">
            <a:xfrm>
              <a:off x="3118" y="298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0" name="Rectangle 1512"/>
            <p:cNvSpPr>
              <a:spLocks noChangeArrowheads="1"/>
            </p:cNvSpPr>
            <p:nvPr/>
          </p:nvSpPr>
          <p:spPr bwMode="auto">
            <a:xfrm>
              <a:off x="3376" y="298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1" name="Rectangle 1513"/>
            <p:cNvSpPr>
              <a:spLocks noChangeArrowheads="1"/>
            </p:cNvSpPr>
            <p:nvPr/>
          </p:nvSpPr>
          <p:spPr bwMode="auto">
            <a:xfrm>
              <a:off x="3634" y="298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2" name="Rectangle 1514"/>
            <p:cNvSpPr>
              <a:spLocks noChangeArrowheads="1"/>
            </p:cNvSpPr>
            <p:nvPr/>
          </p:nvSpPr>
          <p:spPr bwMode="auto">
            <a:xfrm>
              <a:off x="3893" y="298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3" name="Rectangle 1515"/>
            <p:cNvSpPr>
              <a:spLocks noChangeArrowheads="1"/>
            </p:cNvSpPr>
            <p:nvPr/>
          </p:nvSpPr>
          <p:spPr bwMode="auto">
            <a:xfrm>
              <a:off x="4151" y="298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4" name="Rectangle 1516"/>
            <p:cNvSpPr>
              <a:spLocks noChangeArrowheads="1"/>
            </p:cNvSpPr>
            <p:nvPr/>
          </p:nvSpPr>
          <p:spPr bwMode="auto">
            <a:xfrm>
              <a:off x="4451" y="298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5" name="Rectangle 1517"/>
            <p:cNvSpPr>
              <a:spLocks noChangeArrowheads="1"/>
            </p:cNvSpPr>
            <p:nvPr/>
          </p:nvSpPr>
          <p:spPr bwMode="auto">
            <a:xfrm>
              <a:off x="4709" y="298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6" name="Rectangle 1518"/>
            <p:cNvSpPr>
              <a:spLocks noChangeArrowheads="1"/>
            </p:cNvSpPr>
            <p:nvPr/>
          </p:nvSpPr>
          <p:spPr bwMode="auto">
            <a:xfrm>
              <a:off x="5019" y="298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7" name="Rectangle 1519"/>
            <p:cNvSpPr>
              <a:spLocks noChangeArrowheads="1"/>
            </p:cNvSpPr>
            <p:nvPr/>
          </p:nvSpPr>
          <p:spPr bwMode="auto">
            <a:xfrm>
              <a:off x="5338" y="298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8" name="Rectangle 1520"/>
            <p:cNvSpPr>
              <a:spLocks noChangeArrowheads="1"/>
            </p:cNvSpPr>
            <p:nvPr/>
          </p:nvSpPr>
          <p:spPr bwMode="auto">
            <a:xfrm>
              <a:off x="5574" y="2989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1.359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9" name="Rectangle 1521"/>
            <p:cNvSpPr>
              <a:spLocks noChangeArrowheads="1"/>
            </p:cNvSpPr>
            <p:nvPr/>
          </p:nvSpPr>
          <p:spPr bwMode="auto">
            <a:xfrm>
              <a:off x="723" y="3044"/>
              <a:ext cx="61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Другие неналоговые доходы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0" name="Rectangle 1522"/>
            <p:cNvSpPr>
              <a:spLocks noChangeArrowheads="1"/>
            </p:cNvSpPr>
            <p:nvPr/>
          </p:nvSpPr>
          <p:spPr bwMode="auto">
            <a:xfrm>
              <a:off x="2334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696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1" name="Rectangle 1523"/>
            <p:cNvSpPr>
              <a:spLocks noChangeArrowheads="1"/>
            </p:cNvSpPr>
            <p:nvPr/>
          </p:nvSpPr>
          <p:spPr bwMode="auto">
            <a:xfrm>
              <a:off x="2566" y="3049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1.128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2" name="Rectangle 1524"/>
            <p:cNvSpPr>
              <a:spLocks noChangeArrowheads="1"/>
            </p:cNvSpPr>
            <p:nvPr/>
          </p:nvSpPr>
          <p:spPr bwMode="auto">
            <a:xfrm>
              <a:off x="2860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540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3" name="Rectangle 1525"/>
            <p:cNvSpPr>
              <a:spLocks noChangeArrowheads="1"/>
            </p:cNvSpPr>
            <p:nvPr/>
          </p:nvSpPr>
          <p:spPr bwMode="auto">
            <a:xfrm>
              <a:off x="3118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654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4" name="Rectangle 1526"/>
            <p:cNvSpPr>
              <a:spLocks noChangeArrowheads="1"/>
            </p:cNvSpPr>
            <p:nvPr/>
          </p:nvSpPr>
          <p:spPr bwMode="auto">
            <a:xfrm>
              <a:off x="3376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776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5" name="Rectangle 1527"/>
            <p:cNvSpPr>
              <a:spLocks noChangeArrowheads="1"/>
            </p:cNvSpPr>
            <p:nvPr/>
          </p:nvSpPr>
          <p:spPr bwMode="auto">
            <a:xfrm>
              <a:off x="3634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688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6" name="Rectangle 1528"/>
            <p:cNvSpPr>
              <a:spLocks noChangeArrowheads="1"/>
            </p:cNvSpPr>
            <p:nvPr/>
          </p:nvSpPr>
          <p:spPr bwMode="auto">
            <a:xfrm>
              <a:off x="3893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806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7" name="Rectangle 1529"/>
            <p:cNvSpPr>
              <a:spLocks noChangeArrowheads="1"/>
            </p:cNvSpPr>
            <p:nvPr/>
          </p:nvSpPr>
          <p:spPr bwMode="auto">
            <a:xfrm>
              <a:off x="4151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725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8" name="Rectangle 1530"/>
            <p:cNvSpPr>
              <a:spLocks noChangeArrowheads="1"/>
            </p:cNvSpPr>
            <p:nvPr/>
          </p:nvSpPr>
          <p:spPr bwMode="auto">
            <a:xfrm>
              <a:off x="4451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458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9" name="Rectangle 1531"/>
            <p:cNvSpPr>
              <a:spLocks noChangeArrowheads="1"/>
            </p:cNvSpPr>
            <p:nvPr/>
          </p:nvSpPr>
          <p:spPr bwMode="auto">
            <a:xfrm>
              <a:off x="4709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674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0" name="Rectangle 1532"/>
            <p:cNvSpPr>
              <a:spLocks noChangeArrowheads="1"/>
            </p:cNvSpPr>
            <p:nvPr/>
          </p:nvSpPr>
          <p:spPr bwMode="auto">
            <a:xfrm>
              <a:off x="5019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773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1" name="Rectangle 1533"/>
            <p:cNvSpPr>
              <a:spLocks noChangeArrowheads="1"/>
            </p:cNvSpPr>
            <p:nvPr/>
          </p:nvSpPr>
          <p:spPr bwMode="auto">
            <a:xfrm>
              <a:off x="5338" y="3049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835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2" name="Rectangle 1534"/>
            <p:cNvSpPr>
              <a:spLocks noChangeArrowheads="1"/>
            </p:cNvSpPr>
            <p:nvPr/>
          </p:nvSpPr>
          <p:spPr bwMode="auto">
            <a:xfrm>
              <a:off x="5574" y="3049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8.754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3" name="Rectangle 1535"/>
            <p:cNvSpPr>
              <a:spLocks noChangeArrowheads="1"/>
            </p:cNvSpPr>
            <p:nvPr/>
          </p:nvSpPr>
          <p:spPr bwMode="auto">
            <a:xfrm>
              <a:off x="423" y="3110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" name="Rectangle 1536"/>
            <p:cNvSpPr>
              <a:spLocks noChangeArrowheads="1"/>
            </p:cNvSpPr>
            <p:nvPr/>
          </p:nvSpPr>
          <p:spPr bwMode="auto">
            <a:xfrm>
              <a:off x="869" y="3105"/>
              <a:ext cx="620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DHMİ Hasılat Payı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" name="Rectangle 1537"/>
            <p:cNvSpPr>
              <a:spLocks noChangeArrowheads="1"/>
            </p:cNvSpPr>
            <p:nvPr/>
          </p:nvSpPr>
          <p:spPr bwMode="auto">
            <a:xfrm>
              <a:off x="2360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6" name="Rectangle 1538"/>
            <p:cNvSpPr>
              <a:spLocks noChangeArrowheads="1"/>
            </p:cNvSpPr>
            <p:nvPr/>
          </p:nvSpPr>
          <p:spPr bwMode="auto">
            <a:xfrm>
              <a:off x="2624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7" name="Rectangle 1539"/>
            <p:cNvSpPr>
              <a:spLocks noChangeArrowheads="1"/>
            </p:cNvSpPr>
            <p:nvPr/>
          </p:nvSpPr>
          <p:spPr bwMode="auto">
            <a:xfrm>
              <a:off x="2882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8" name="Rectangle 1540"/>
            <p:cNvSpPr>
              <a:spLocks noChangeArrowheads="1"/>
            </p:cNvSpPr>
            <p:nvPr/>
          </p:nvSpPr>
          <p:spPr bwMode="auto">
            <a:xfrm>
              <a:off x="3141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9" name="Rectangle 1541"/>
            <p:cNvSpPr>
              <a:spLocks noChangeArrowheads="1"/>
            </p:cNvSpPr>
            <p:nvPr/>
          </p:nvSpPr>
          <p:spPr bwMode="auto">
            <a:xfrm>
              <a:off x="3399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0" name="Rectangle 1542"/>
            <p:cNvSpPr>
              <a:spLocks noChangeArrowheads="1"/>
            </p:cNvSpPr>
            <p:nvPr/>
          </p:nvSpPr>
          <p:spPr bwMode="auto">
            <a:xfrm>
              <a:off x="3657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1" name="Rectangle 1543"/>
            <p:cNvSpPr>
              <a:spLocks noChangeArrowheads="1"/>
            </p:cNvSpPr>
            <p:nvPr/>
          </p:nvSpPr>
          <p:spPr bwMode="auto">
            <a:xfrm>
              <a:off x="3915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2" name="Rectangle 1544"/>
            <p:cNvSpPr>
              <a:spLocks noChangeArrowheads="1"/>
            </p:cNvSpPr>
            <p:nvPr/>
          </p:nvSpPr>
          <p:spPr bwMode="auto">
            <a:xfrm>
              <a:off x="4173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3" name="Rectangle 1545"/>
            <p:cNvSpPr>
              <a:spLocks noChangeArrowheads="1"/>
            </p:cNvSpPr>
            <p:nvPr/>
          </p:nvSpPr>
          <p:spPr bwMode="auto">
            <a:xfrm>
              <a:off x="4474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4" name="Rectangle 1546"/>
            <p:cNvSpPr>
              <a:spLocks noChangeArrowheads="1"/>
            </p:cNvSpPr>
            <p:nvPr/>
          </p:nvSpPr>
          <p:spPr bwMode="auto">
            <a:xfrm>
              <a:off x="4732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5" name="Rectangle 1547"/>
            <p:cNvSpPr>
              <a:spLocks noChangeArrowheads="1"/>
            </p:cNvSpPr>
            <p:nvPr/>
          </p:nvSpPr>
          <p:spPr bwMode="auto">
            <a:xfrm>
              <a:off x="5042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6" name="Rectangle 1548"/>
            <p:cNvSpPr>
              <a:spLocks noChangeArrowheads="1"/>
            </p:cNvSpPr>
            <p:nvPr/>
          </p:nvSpPr>
          <p:spPr bwMode="auto">
            <a:xfrm>
              <a:off x="5361" y="311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7" name="Rectangle 1549"/>
            <p:cNvSpPr>
              <a:spLocks noChangeArrowheads="1"/>
            </p:cNvSpPr>
            <p:nvPr/>
          </p:nvSpPr>
          <p:spPr bwMode="auto">
            <a:xfrm>
              <a:off x="5610" y="3110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554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8" name="Rectangle 1550"/>
            <p:cNvSpPr>
              <a:spLocks noChangeArrowheads="1"/>
            </p:cNvSpPr>
            <p:nvPr/>
          </p:nvSpPr>
          <p:spPr bwMode="auto">
            <a:xfrm>
              <a:off x="423" y="3170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9" name="Rectangle 1551"/>
            <p:cNvSpPr>
              <a:spLocks noChangeArrowheads="1"/>
            </p:cNvSpPr>
            <p:nvPr/>
          </p:nvSpPr>
          <p:spPr bwMode="auto">
            <a:xfrm>
              <a:off x="869" y="3165"/>
              <a:ext cx="60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DMO Hasılat Payı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0" name="Rectangle 1552"/>
            <p:cNvSpPr>
              <a:spLocks noChangeArrowheads="1"/>
            </p:cNvSpPr>
            <p:nvPr/>
          </p:nvSpPr>
          <p:spPr bwMode="auto">
            <a:xfrm>
              <a:off x="2385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1" name="Rectangle 1553"/>
            <p:cNvSpPr>
              <a:spLocks noChangeArrowheads="1"/>
            </p:cNvSpPr>
            <p:nvPr/>
          </p:nvSpPr>
          <p:spPr bwMode="auto">
            <a:xfrm>
              <a:off x="2647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2" name="Rectangle 1554"/>
            <p:cNvSpPr>
              <a:spLocks noChangeArrowheads="1"/>
            </p:cNvSpPr>
            <p:nvPr/>
          </p:nvSpPr>
          <p:spPr bwMode="auto">
            <a:xfrm>
              <a:off x="2905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3" name="Rectangle 1555"/>
            <p:cNvSpPr>
              <a:spLocks noChangeArrowheads="1"/>
            </p:cNvSpPr>
            <p:nvPr/>
          </p:nvSpPr>
          <p:spPr bwMode="auto">
            <a:xfrm>
              <a:off x="3163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4" name="Rectangle 1556"/>
            <p:cNvSpPr>
              <a:spLocks noChangeArrowheads="1"/>
            </p:cNvSpPr>
            <p:nvPr/>
          </p:nvSpPr>
          <p:spPr bwMode="auto">
            <a:xfrm>
              <a:off x="3421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5" name="Rectangle 1557"/>
            <p:cNvSpPr>
              <a:spLocks noChangeArrowheads="1"/>
            </p:cNvSpPr>
            <p:nvPr/>
          </p:nvSpPr>
          <p:spPr bwMode="auto">
            <a:xfrm>
              <a:off x="3680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6" name="Rectangle 1558"/>
            <p:cNvSpPr>
              <a:spLocks noChangeArrowheads="1"/>
            </p:cNvSpPr>
            <p:nvPr/>
          </p:nvSpPr>
          <p:spPr bwMode="auto">
            <a:xfrm>
              <a:off x="3938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7" name="Rectangle 1559"/>
            <p:cNvSpPr>
              <a:spLocks noChangeArrowheads="1"/>
            </p:cNvSpPr>
            <p:nvPr/>
          </p:nvSpPr>
          <p:spPr bwMode="auto">
            <a:xfrm>
              <a:off x="4196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8" name="Rectangle 1560"/>
            <p:cNvSpPr>
              <a:spLocks noChangeArrowheads="1"/>
            </p:cNvSpPr>
            <p:nvPr/>
          </p:nvSpPr>
          <p:spPr bwMode="auto">
            <a:xfrm>
              <a:off x="4496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9" name="Rectangle 1561"/>
            <p:cNvSpPr>
              <a:spLocks noChangeArrowheads="1"/>
            </p:cNvSpPr>
            <p:nvPr/>
          </p:nvSpPr>
          <p:spPr bwMode="auto">
            <a:xfrm>
              <a:off x="4754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0" name="Rectangle 1562"/>
            <p:cNvSpPr>
              <a:spLocks noChangeArrowheads="1"/>
            </p:cNvSpPr>
            <p:nvPr/>
          </p:nvSpPr>
          <p:spPr bwMode="auto">
            <a:xfrm>
              <a:off x="5064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1" name="Rectangle 1563"/>
            <p:cNvSpPr>
              <a:spLocks noChangeArrowheads="1"/>
            </p:cNvSpPr>
            <p:nvPr/>
          </p:nvSpPr>
          <p:spPr bwMode="auto">
            <a:xfrm>
              <a:off x="5384" y="317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2" name="Rectangle 1564"/>
            <p:cNvSpPr>
              <a:spLocks noChangeArrowheads="1"/>
            </p:cNvSpPr>
            <p:nvPr/>
          </p:nvSpPr>
          <p:spPr bwMode="auto">
            <a:xfrm>
              <a:off x="5632" y="317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3" name="Rectangle 1565"/>
            <p:cNvSpPr>
              <a:spLocks noChangeArrowheads="1"/>
            </p:cNvSpPr>
            <p:nvPr/>
          </p:nvSpPr>
          <p:spPr bwMode="auto">
            <a:xfrm>
              <a:off x="391" y="3230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30-31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4" name="Rectangle 1566"/>
            <p:cNvSpPr>
              <a:spLocks noChangeArrowheads="1"/>
            </p:cNvSpPr>
            <p:nvPr/>
          </p:nvSpPr>
          <p:spPr bwMode="auto">
            <a:xfrm>
              <a:off x="869" y="3225"/>
              <a:ext cx="63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KEGM Hasılat Payı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5" name="Rectangle 1567"/>
            <p:cNvSpPr>
              <a:spLocks noChangeArrowheads="1"/>
            </p:cNvSpPr>
            <p:nvPr/>
          </p:nvSpPr>
          <p:spPr bwMode="auto">
            <a:xfrm>
              <a:off x="2385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6" name="Rectangle 1568"/>
            <p:cNvSpPr>
              <a:spLocks noChangeArrowheads="1"/>
            </p:cNvSpPr>
            <p:nvPr/>
          </p:nvSpPr>
          <p:spPr bwMode="auto">
            <a:xfrm>
              <a:off x="2647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7" name="Rectangle 1569"/>
            <p:cNvSpPr>
              <a:spLocks noChangeArrowheads="1"/>
            </p:cNvSpPr>
            <p:nvPr/>
          </p:nvSpPr>
          <p:spPr bwMode="auto">
            <a:xfrm>
              <a:off x="2905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8" name="Rectangle 1570"/>
            <p:cNvSpPr>
              <a:spLocks noChangeArrowheads="1"/>
            </p:cNvSpPr>
            <p:nvPr/>
          </p:nvSpPr>
          <p:spPr bwMode="auto">
            <a:xfrm>
              <a:off x="3163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9" name="Rectangle 1571"/>
            <p:cNvSpPr>
              <a:spLocks noChangeArrowheads="1"/>
            </p:cNvSpPr>
            <p:nvPr/>
          </p:nvSpPr>
          <p:spPr bwMode="auto">
            <a:xfrm>
              <a:off x="3421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0" name="Rectangle 1572"/>
            <p:cNvSpPr>
              <a:spLocks noChangeArrowheads="1"/>
            </p:cNvSpPr>
            <p:nvPr/>
          </p:nvSpPr>
          <p:spPr bwMode="auto">
            <a:xfrm>
              <a:off x="3680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1" name="Rectangle 1573"/>
            <p:cNvSpPr>
              <a:spLocks noChangeArrowheads="1"/>
            </p:cNvSpPr>
            <p:nvPr/>
          </p:nvSpPr>
          <p:spPr bwMode="auto">
            <a:xfrm>
              <a:off x="3938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2" name="Rectangle 1574"/>
            <p:cNvSpPr>
              <a:spLocks noChangeArrowheads="1"/>
            </p:cNvSpPr>
            <p:nvPr/>
          </p:nvSpPr>
          <p:spPr bwMode="auto">
            <a:xfrm>
              <a:off x="4196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3" name="Rectangle 1575"/>
            <p:cNvSpPr>
              <a:spLocks noChangeArrowheads="1"/>
            </p:cNvSpPr>
            <p:nvPr/>
          </p:nvSpPr>
          <p:spPr bwMode="auto">
            <a:xfrm>
              <a:off x="4496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4" name="Rectangle 1576"/>
            <p:cNvSpPr>
              <a:spLocks noChangeArrowheads="1"/>
            </p:cNvSpPr>
            <p:nvPr/>
          </p:nvSpPr>
          <p:spPr bwMode="auto">
            <a:xfrm>
              <a:off x="4754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5" name="Rectangle 1577"/>
            <p:cNvSpPr>
              <a:spLocks noChangeArrowheads="1"/>
            </p:cNvSpPr>
            <p:nvPr/>
          </p:nvSpPr>
          <p:spPr bwMode="auto">
            <a:xfrm>
              <a:off x="5064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6" name="Rectangle 1578"/>
            <p:cNvSpPr>
              <a:spLocks noChangeArrowheads="1"/>
            </p:cNvSpPr>
            <p:nvPr/>
          </p:nvSpPr>
          <p:spPr bwMode="auto">
            <a:xfrm>
              <a:off x="5384" y="3230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7" name="Rectangle 1579"/>
            <p:cNvSpPr>
              <a:spLocks noChangeArrowheads="1"/>
            </p:cNvSpPr>
            <p:nvPr/>
          </p:nvSpPr>
          <p:spPr bwMode="auto">
            <a:xfrm>
              <a:off x="5610" y="3230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8" name="Rectangle 1580"/>
            <p:cNvSpPr>
              <a:spLocks noChangeArrowheads="1"/>
            </p:cNvSpPr>
            <p:nvPr/>
          </p:nvSpPr>
          <p:spPr bwMode="auto">
            <a:xfrm>
              <a:off x="423" y="3290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9" name="Rectangle 1581"/>
            <p:cNvSpPr>
              <a:spLocks noChangeArrowheads="1"/>
            </p:cNvSpPr>
            <p:nvPr/>
          </p:nvSpPr>
          <p:spPr bwMode="auto">
            <a:xfrm>
              <a:off x="869" y="3285"/>
              <a:ext cx="61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TPAO Hasılat Payı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0" name="Rectangle 1582"/>
            <p:cNvSpPr>
              <a:spLocks noChangeArrowheads="1"/>
            </p:cNvSpPr>
            <p:nvPr/>
          </p:nvSpPr>
          <p:spPr bwMode="auto">
            <a:xfrm>
              <a:off x="2360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1" name="Rectangle 1583"/>
            <p:cNvSpPr>
              <a:spLocks noChangeArrowheads="1"/>
            </p:cNvSpPr>
            <p:nvPr/>
          </p:nvSpPr>
          <p:spPr bwMode="auto">
            <a:xfrm>
              <a:off x="2624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2" name="Rectangle 1584"/>
            <p:cNvSpPr>
              <a:spLocks noChangeArrowheads="1"/>
            </p:cNvSpPr>
            <p:nvPr/>
          </p:nvSpPr>
          <p:spPr bwMode="auto">
            <a:xfrm>
              <a:off x="2882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3" name="Rectangle 1585"/>
            <p:cNvSpPr>
              <a:spLocks noChangeArrowheads="1"/>
            </p:cNvSpPr>
            <p:nvPr/>
          </p:nvSpPr>
          <p:spPr bwMode="auto">
            <a:xfrm>
              <a:off x="3141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4" name="Rectangle 1586"/>
            <p:cNvSpPr>
              <a:spLocks noChangeArrowheads="1"/>
            </p:cNvSpPr>
            <p:nvPr/>
          </p:nvSpPr>
          <p:spPr bwMode="auto">
            <a:xfrm>
              <a:off x="3399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5" name="Rectangle 1587"/>
            <p:cNvSpPr>
              <a:spLocks noChangeArrowheads="1"/>
            </p:cNvSpPr>
            <p:nvPr/>
          </p:nvSpPr>
          <p:spPr bwMode="auto">
            <a:xfrm>
              <a:off x="3657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6" name="Rectangle 1588"/>
            <p:cNvSpPr>
              <a:spLocks noChangeArrowheads="1"/>
            </p:cNvSpPr>
            <p:nvPr/>
          </p:nvSpPr>
          <p:spPr bwMode="auto">
            <a:xfrm>
              <a:off x="3915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7" name="Rectangle 1589"/>
            <p:cNvSpPr>
              <a:spLocks noChangeArrowheads="1"/>
            </p:cNvSpPr>
            <p:nvPr/>
          </p:nvSpPr>
          <p:spPr bwMode="auto">
            <a:xfrm>
              <a:off x="4173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8" name="Rectangle 1590"/>
            <p:cNvSpPr>
              <a:spLocks noChangeArrowheads="1"/>
            </p:cNvSpPr>
            <p:nvPr/>
          </p:nvSpPr>
          <p:spPr bwMode="auto">
            <a:xfrm>
              <a:off x="4474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9" name="Rectangle 1591"/>
            <p:cNvSpPr>
              <a:spLocks noChangeArrowheads="1"/>
            </p:cNvSpPr>
            <p:nvPr/>
          </p:nvSpPr>
          <p:spPr bwMode="auto">
            <a:xfrm>
              <a:off x="4732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0" name="Rectangle 1592"/>
            <p:cNvSpPr>
              <a:spLocks noChangeArrowheads="1"/>
            </p:cNvSpPr>
            <p:nvPr/>
          </p:nvSpPr>
          <p:spPr bwMode="auto">
            <a:xfrm>
              <a:off x="5042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1" name="Rectangle 1593"/>
            <p:cNvSpPr>
              <a:spLocks noChangeArrowheads="1"/>
            </p:cNvSpPr>
            <p:nvPr/>
          </p:nvSpPr>
          <p:spPr bwMode="auto">
            <a:xfrm>
              <a:off x="5361" y="3290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2" name="Rectangle 1594"/>
            <p:cNvSpPr>
              <a:spLocks noChangeArrowheads="1"/>
            </p:cNvSpPr>
            <p:nvPr/>
          </p:nvSpPr>
          <p:spPr bwMode="auto">
            <a:xfrm>
              <a:off x="5610" y="3290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3" name="Rectangle 1595"/>
            <p:cNvSpPr>
              <a:spLocks noChangeArrowheads="1"/>
            </p:cNvSpPr>
            <p:nvPr/>
          </p:nvSpPr>
          <p:spPr bwMode="auto">
            <a:xfrm>
              <a:off x="423" y="3351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4" name="Rectangle 1596"/>
            <p:cNvSpPr>
              <a:spLocks noChangeArrowheads="1"/>
            </p:cNvSpPr>
            <p:nvPr/>
          </p:nvSpPr>
          <p:spPr bwMode="auto">
            <a:xfrm>
              <a:off x="869" y="3346"/>
              <a:ext cx="46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TJK Gelirleri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5" name="Rectangle 1597"/>
            <p:cNvSpPr>
              <a:spLocks noChangeArrowheads="1"/>
            </p:cNvSpPr>
            <p:nvPr/>
          </p:nvSpPr>
          <p:spPr bwMode="auto">
            <a:xfrm>
              <a:off x="2624" y="335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6" name="Rectangle 1598"/>
            <p:cNvSpPr>
              <a:spLocks noChangeArrowheads="1"/>
            </p:cNvSpPr>
            <p:nvPr/>
          </p:nvSpPr>
          <p:spPr bwMode="auto">
            <a:xfrm>
              <a:off x="3163" y="335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7" name="Rectangle 1599"/>
            <p:cNvSpPr>
              <a:spLocks noChangeArrowheads="1"/>
            </p:cNvSpPr>
            <p:nvPr/>
          </p:nvSpPr>
          <p:spPr bwMode="auto">
            <a:xfrm>
              <a:off x="3399" y="335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8" name="Rectangle 1600"/>
            <p:cNvSpPr>
              <a:spLocks noChangeArrowheads="1"/>
            </p:cNvSpPr>
            <p:nvPr/>
          </p:nvSpPr>
          <p:spPr bwMode="auto">
            <a:xfrm>
              <a:off x="3680" y="335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9" name="Rectangle 1601"/>
            <p:cNvSpPr>
              <a:spLocks noChangeArrowheads="1"/>
            </p:cNvSpPr>
            <p:nvPr/>
          </p:nvSpPr>
          <p:spPr bwMode="auto">
            <a:xfrm>
              <a:off x="3938" y="335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0" name="Rectangle 1602"/>
            <p:cNvSpPr>
              <a:spLocks noChangeArrowheads="1"/>
            </p:cNvSpPr>
            <p:nvPr/>
          </p:nvSpPr>
          <p:spPr bwMode="auto">
            <a:xfrm>
              <a:off x="4173" y="335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1" name="Rectangle 1603"/>
            <p:cNvSpPr>
              <a:spLocks noChangeArrowheads="1"/>
            </p:cNvSpPr>
            <p:nvPr/>
          </p:nvSpPr>
          <p:spPr bwMode="auto">
            <a:xfrm>
              <a:off x="4496" y="335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2" name="Rectangle 1604"/>
            <p:cNvSpPr>
              <a:spLocks noChangeArrowheads="1"/>
            </p:cNvSpPr>
            <p:nvPr/>
          </p:nvSpPr>
          <p:spPr bwMode="auto">
            <a:xfrm>
              <a:off x="4754" y="335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3" name="Rectangle 1605"/>
            <p:cNvSpPr>
              <a:spLocks noChangeArrowheads="1"/>
            </p:cNvSpPr>
            <p:nvPr/>
          </p:nvSpPr>
          <p:spPr bwMode="auto">
            <a:xfrm>
              <a:off x="5042" y="335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4" name="Rectangle 1606"/>
            <p:cNvSpPr>
              <a:spLocks noChangeArrowheads="1"/>
            </p:cNvSpPr>
            <p:nvPr/>
          </p:nvSpPr>
          <p:spPr bwMode="auto">
            <a:xfrm>
              <a:off x="5384" y="335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5" name="Rectangle 1607"/>
            <p:cNvSpPr>
              <a:spLocks noChangeArrowheads="1"/>
            </p:cNvSpPr>
            <p:nvPr/>
          </p:nvSpPr>
          <p:spPr bwMode="auto">
            <a:xfrm>
              <a:off x="5610" y="335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6" name="Rectangle 1608"/>
            <p:cNvSpPr>
              <a:spLocks noChangeArrowheads="1"/>
            </p:cNvSpPr>
            <p:nvPr/>
          </p:nvSpPr>
          <p:spPr bwMode="auto">
            <a:xfrm>
              <a:off x="430" y="3411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7" name="Rectangle 1609"/>
            <p:cNvSpPr>
              <a:spLocks noChangeArrowheads="1"/>
            </p:cNvSpPr>
            <p:nvPr/>
          </p:nvSpPr>
          <p:spPr bwMode="auto">
            <a:xfrm>
              <a:off x="869" y="3406"/>
              <a:ext cx="48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MPİ Gelirleri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8" name="Rectangle 1610"/>
            <p:cNvSpPr>
              <a:spLocks noChangeArrowheads="1"/>
            </p:cNvSpPr>
            <p:nvPr/>
          </p:nvSpPr>
          <p:spPr bwMode="auto">
            <a:xfrm>
              <a:off x="2602" y="341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9" name="Rectangle 1611"/>
            <p:cNvSpPr>
              <a:spLocks noChangeArrowheads="1"/>
            </p:cNvSpPr>
            <p:nvPr/>
          </p:nvSpPr>
          <p:spPr bwMode="auto">
            <a:xfrm>
              <a:off x="2905" y="341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61" name="Group 1813"/>
          <p:cNvGrpSpPr>
            <a:grpSpLocks/>
          </p:cNvGrpSpPr>
          <p:nvPr/>
        </p:nvGrpSpPr>
        <p:grpSpPr bwMode="auto">
          <a:xfrm>
            <a:off x="620713" y="5414963"/>
            <a:ext cx="8474075" cy="1346200"/>
            <a:chOff x="391" y="3411"/>
            <a:chExt cx="5338" cy="848"/>
          </a:xfrm>
        </p:grpSpPr>
        <p:sp>
          <p:nvSpPr>
            <p:cNvPr id="3661" name="Rectangle 1613"/>
            <p:cNvSpPr>
              <a:spLocks noChangeArrowheads="1"/>
            </p:cNvSpPr>
            <p:nvPr/>
          </p:nvSpPr>
          <p:spPr bwMode="auto">
            <a:xfrm>
              <a:off x="3163" y="341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2" name="Rectangle 1614"/>
            <p:cNvSpPr>
              <a:spLocks noChangeArrowheads="1"/>
            </p:cNvSpPr>
            <p:nvPr/>
          </p:nvSpPr>
          <p:spPr bwMode="auto">
            <a:xfrm>
              <a:off x="3376" y="341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3" name="Rectangle 1615"/>
            <p:cNvSpPr>
              <a:spLocks noChangeArrowheads="1"/>
            </p:cNvSpPr>
            <p:nvPr/>
          </p:nvSpPr>
          <p:spPr bwMode="auto">
            <a:xfrm>
              <a:off x="3680" y="341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4" name="Rectangle 1616"/>
            <p:cNvSpPr>
              <a:spLocks noChangeArrowheads="1"/>
            </p:cNvSpPr>
            <p:nvPr/>
          </p:nvSpPr>
          <p:spPr bwMode="auto">
            <a:xfrm>
              <a:off x="3938" y="341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5" name="Rectangle 1617"/>
            <p:cNvSpPr>
              <a:spLocks noChangeArrowheads="1"/>
            </p:cNvSpPr>
            <p:nvPr/>
          </p:nvSpPr>
          <p:spPr bwMode="auto">
            <a:xfrm>
              <a:off x="4151" y="341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6" name="Rectangle 1618"/>
            <p:cNvSpPr>
              <a:spLocks noChangeArrowheads="1"/>
            </p:cNvSpPr>
            <p:nvPr/>
          </p:nvSpPr>
          <p:spPr bwMode="auto">
            <a:xfrm>
              <a:off x="4496" y="341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7" name="Rectangle 1619"/>
            <p:cNvSpPr>
              <a:spLocks noChangeArrowheads="1"/>
            </p:cNvSpPr>
            <p:nvPr/>
          </p:nvSpPr>
          <p:spPr bwMode="auto">
            <a:xfrm>
              <a:off x="4754" y="341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8" name="Rectangle 1620"/>
            <p:cNvSpPr>
              <a:spLocks noChangeArrowheads="1"/>
            </p:cNvSpPr>
            <p:nvPr/>
          </p:nvSpPr>
          <p:spPr bwMode="auto">
            <a:xfrm>
              <a:off x="5019" y="341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9" name="Rectangle 1621"/>
            <p:cNvSpPr>
              <a:spLocks noChangeArrowheads="1"/>
            </p:cNvSpPr>
            <p:nvPr/>
          </p:nvSpPr>
          <p:spPr bwMode="auto">
            <a:xfrm>
              <a:off x="5384" y="341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0" name="Rectangle 1622"/>
            <p:cNvSpPr>
              <a:spLocks noChangeArrowheads="1"/>
            </p:cNvSpPr>
            <p:nvPr/>
          </p:nvSpPr>
          <p:spPr bwMode="auto">
            <a:xfrm>
              <a:off x="5610" y="341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495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1" name="Rectangle 1623"/>
            <p:cNvSpPr>
              <a:spLocks noChangeArrowheads="1"/>
            </p:cNvSpPr>
            <p:nvPr/>
          </p:nvSpPr>
          <p:spPr bwMode="auto">
            <a:xfrm>
              <a:off x="430" y="3471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2" name="Rectangle 1624"/>
            <p:cNvSpPr>
              <a:spLocks noChangeArrowheads="1"/>
            </p:cNvSpPr>
            <p:nvPr/>
          </p:nvSpPr>
          <p:spPr bwMode="auto">
            <a:xfrm>
              <a:off x="869" y="3466"/>
              <a:ext cx="63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Spor Toto Gelirleri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3" name="Rectangle 1625"/>
            <p:cNvSpPr>
              <a:spLocks noChangeArrowheads="1"/>
            </p:cNvSpPr>
            <p:nvPr/>
          </p:nvSpPr>
          <p:spPr bwMode="auto">
            <a:xfrm>
              <a:off x="2602" y="347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4" name="Rectangle 1626"/>
            <p:cNvSpPr>
              <a:spLocks noChangeArrowheads="1"/>
            </p:cNvSpPr>
            <p:nvPr/>
          </p:nvSpPr>
          <p:spPr bwMode="auto">
            <a:xfrm>
              <a:off x="2905" y="347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5" name="Rectangle 1627"/>
            <p:cNvSpPr>
              <a:spLocks noChangeArrowheads="1"/>
            </p:cNvSpPr>
            <p:nvPr/>
          </p:nvSpPr>
          <p:spPr bwMode="auto">
            <a:xfrm>
              <a:off x="3163" y="347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6" name="Rectangle 1628"/>
            <p:cNvSpPr>
              <a:spLocks noChangeArrowheads="1"/>
            </p:cNvSpPr>
            <p:nvPr/>
          </p:nvSpPr>
          <p:spPr bwMode="auto">
            <a:xfrm>
              <a:off x="3399" y="347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7" name="Rectangle 1629"/>
            <p:cNvSpPr>
              <a:spLocks noChangeArrowheads="1"/>
            </p:cNvSpPr>
            <p:nvPr/>
          </p:nvSpPr>
          <p:spPr bwMode="auto">
            <a:xfrm>
              <a:off x="3680" y="347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8" name="Rectangle 1630"/>
            <p:cNvSpPr>
              <a:spLocks noChangeArrowheads="1"/>
            </p:cNvSpPr>
            <p:nvPr/>
          </p:nvSpPr>
          <p:spPr bwMode="auto">
            <a:xfrm>
              <a:off x="3938" y="347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9" name="Rectangle 1631"/>
            <p:cNvSpPr>
              <a:spLocks noChangeArrowheads="1"/>
            </p:cNvSpPr>
            <p:nvPr/>
          </p:nvSpPr>
          <p:spPr bwMode="auto">
            <a:xfrm>
              <a:off x="4173" y="347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0" name="Rectangle 1632"/>
            <p:cNvSpPr>
              <a:spLocks noChangeArrowheads="1"/>
            </p:cNvSpPr>
            <p:nvPr/>
          </p:nvSpPr>
          <p:spPr bwMode="auto">
            <a:xfrm>
              <a:off x="4496" y="347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1" name="Rectangle 1633"/>
            <p:cNvSpPr>
              <a:spLocks noChangeArrowheads="1"/>
            </p:cNvSpPr>
            <p:nvPr/>
          </p:nvSpPr>
          <p:spPr bwMode="auto">
            <a:xfrm>
              <a:off x="4754" y="347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2" name="Rectangle 1634"/>
            <p:cNvSpPr>
              <a:spLocks noChangeArrowheads="1"/>
            </p:cNvSpPr>
            <p:nvPr/>
          </p:nvSpPr>
          <p:spPr bwMode="auto">
            <a:xfrm>
              <a:off x="5042" y="347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3" name="Rectangle 1635"/>
            <p:cNvSpPr>
              <a:spLocks noChangeArrowheads="1"/>
            </p:cNvSpPr>
            <p:nvPr/>
          </p:nvSpPr>
          <p:spPr bwMode="auto">
            <a:xfrm>
              <a:off x="5384" y="3471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4" name="Rectangle 1636"/>
            <p:cNvSpPr>
              <a:spLocks noChangeArrowheads="1"/>
            </p:cNvSpPr>
            <p:nvPr/>
          </p:nvSpPr>
          <p:spPr bwMode="auto">
            <a:xfrm>
              <a:off x="5610" y="347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398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5" name="Rectangle 1637"/>
            <p:cNvSpPr>
              <a:spLocks noChangeArrowheads="1"/>
            </p:cNvSpPr>
            <p:nvPr/>
          </p:nvSpPr>
          <p:spPr bwMode="auto">
            <a:xfrm>
              <a:off x="430" y="3531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6" name="Rectangle 1638"/>
            <p:cNvSpPr>
              <a:spLocks noChangeArrowheads="1"/>
            </p:cNvSpPr>
            <p:nvPr/>
          </p:nvSpPr>
          <p:spPr bwMode="auto">
            <a:xfrm>
              <a:off x="869" y="3526"/>
              <a:ext cx="51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AFAD Tahsilat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" name="Rectangle 1639"/>
            <p:cNvSpPr>
              <a:spLocks noChangeArrowheads="1"/>
            </p:cNvSpPr>
            <p:nvPr/>
          </p:nvSpPr>
          <p:spPr bwMode="auto">
            <a:xfrm>
              <a:off x="2360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" name="Rectangle 1640"/>
            <p:cNvSpPr>
              <a:spLocks noChangeArrowheads="1"/>
            </p:cNvSpPr>
            <p:nvPr/>
          </p:nvSpPr>
          <p:spPr bwMode="auto">
            <a:xfrm>
              <a:off x="2624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" name="Rectangle 1641"/>
            <p:cNvSpPr>
              <a:spLocks noChangeArrowheads="1"/>
            </p:cNvSpPr>
            <p:nvPr/>
          </p:nvSpPr>
          <p:spPr bwMode="auto">
            <a:xfrm>
              <a:off x="2882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0" name="Rectangle 1642"/>
            <p:cNvSpPr>
              <a:spLocks noChangeArrowheads="1"/>
            </p:cNvSpPr>
            <p:nvPr/>
          </p:nvSpPr>
          <p:spPr bwMode="auto">
            <a:xfrm>
              <a:off x="3141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1" name="Rectangle 1643"/>
            <p:cNvSpPr>
              <a:spLocks noChangeArrowheads="1"/>
            </p:cNvSpPr>
            <p:nvPr/>
          </p:nvSpPr>
          <p:spPr bwMode="auto">
            <a:xfrm>
              <a:off x="3399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2" name="Rectangle 1644"/>
            <p:cNvSpPr>
              <a:spLocks noChangeArrowheads="1"/>
            </p:cNvSpPr>
            <p:nvPr/>
          </p:nvSpPr>
          <p:spPr bwMode="auto">
            <a:xfrm>
              <a:off x="3657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3" name="Rectangle 1645"/>
            <p:cNvSpPr>
              <a:spLocks noChangeArrowheads="1"/>
            </p:cNvSpPr>
            <p:nvPr/>
          </p:nvSpPr>
          <p:spPr bwMode="auto">
            <a:xfrm>
              <a:off x="3915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4" name="Rectangle 1646"/>
            <p:cNvSpPr>
              <a:spLocks noChangeArrowheads="1"/>
            </p:cNvSpPr>
            <p:nvPr/>
          </p:nvSpPr>
          <p:spPr bwMode="auto">
            <a:xfrm>
              <a:off x="4173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5" name="Rectangle 1647"/>
            <p:cNvSpPr>
              <a:spLocks noChangeArrowheads="1"/>
            </p:cNvSpPr>
            <p:nvPr/>
          </p:nvSpPr>
          <p:spPr bwMode="auto">
            <a:xfrm>
              <a:off x="4474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6" name="Rectangle 1648"/>
            <p:cNvSpPr>
              <a:spLocks noChangeArrowheads="1"/>
            </p:cNvSpPr>
            <p:nvPr/>
          </p:nvSpPr>
          <p:spPr bwMode="auto">
            <a:xfrm>
              <a:off x="4732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7" name="Rectangle 1649"/>
            <p:cNvSpPr>
              <a:spLocks noChangeArrowheads="1"/>
            </p:cNvSpPr>
            <p:nvPr/>
          </p:nvSpPr>
          <p:spPr bwMode="auto">
            <a:xfrm>
              <a:off x="5042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8" name="Rectangle 1650"/>
            <p:cNvSpPr>
              <a:spLocks noChangeArrowheads="1"/>
            </p:cNvSpPr>
            <p:nvPr/>
          </p:nvSpPr>
          <p:spPr bwMode="auto">
            <a:xfrm>
              <a:off x="5361" y="3531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9" name="Rectangle 1651"/>
            <p:cNvSpPr>
              <a:spLocks noChangeArrowheads="1"/>
            </p:cNvSpPr>
            <p:nvPr/>
          </p:nvSpPr>
          <p:spPr bwMode="auto">
            <a:xfrm>
              <a:off x="5610" y="3531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0" name="Rectangle 1652"/>
            <p:cNvSpPr>
              <a:spLocks noChangeArrowheads="1"/>
            </p:cNvSpPr>
            <p:nvPr/>
          </p:nvSpPr>
          <p:spPr bwMode="auto">
            <a:xfrm>
              <a:off x="391" y="3592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18-19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1" name="Rectangle 1653"/>
            <p:cNvSpPr>
              <a:spLocks noChangeArrowheads="1"/>
            </p:cNvSpPr>
            <p:nvPr/>
          </p:nvSpPr>
          <p:spPr bwMode="auto">
            <a:xfrm>
              <a:off x="869" y="3587"/>
              <a:ext cx="101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o/w Yurt Dışı Dövizli Askerlik Gelirleri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2" name="Rectangle 1654"/>
            <p:cNvSpPr>
              <a:spLocks noChangeArrowheads="1"/>
            </p:cNvSpPr>
            <p:nvPr/>
          </p:nvSpPr>
          <p:spPr bwMode="auto">
            <a:xfrm>
              <a:off x="2360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3" name="Rectangle 1655"/>
            <p:cNvSpPr>
              <a:spLocks noChangeArrowheads="1"/>
            </p:cNvSpPr>
            <p:nvPr/>
          </p:nvSpPr>
          <p:spPr bwMode="auto">
            <a:xfrm>
              <a:off x="2624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4" name="Rectangle 1656"/>
            <p:cNvSpPr>
              <a:spLocks noChangeArrowheads="1"/>
            </p:cNvSpPr>
            <p:nvPr/>
          </p:nvSpPr>
          <p:spPr bwMode="auto">
            <a:xfrm>
              <a:off x="2882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5" name="Rectangle 1657"/>
            <p:cNvSpPr>
              <a:spLocks noChangeArrowheads="1"/>
            </p:cNvSpPr>
            <p:nvPr/>
          </p:nvSpPr>
          <p:spPr bwMode="auto">
            <a:xfrm>
              <a:off x="3141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6" name="Rectangle 1658"/>
            <p:cNvSpPr>
              <a:spLocks noChangeArrowheads="1"/>
            </p:cNvSpPr>
            <p:nvPr/>
          </p:nvSpPr>
          <p:spPr bwMode="auto">
            <a:xfrm>
              <a:off x="3399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7" name="Rectangle 1659"/>
            <p:cNvSpPr>
              <a:spLocks noChangeArrowheads="1"/>
            </p:cNvSpPr>
            <p:nvPr/>
          </p:nvSpPr>
          <p:spPr bwMode="auto">
            <a:xfrm>
              <a:off x="3657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8" name="Rectangle 1660"/>
            <p:cNvSpPr>
              <a:spLocks noChangeArrowheads="1"/>
            </p:cNvSpPr>
            <p:nvPr/>
          </p:nvSpPr>
          <p:spPr bwMode="auto">
            <a:xfrm>
              <a:off x="3915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9" name="Rectangle 1661"/>
            <p:cNvSpPr>
              <a:spLocks noChangeArrowheads="1"/>
            </p:cNvSpPr>
            <p:nvPr/>
          </p:nvSpPr>
          <p:spPr bwMode="auto">
            <a:xfrm>
              <a:off x="4173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0" name="Rectangle 1662"/>
            <p:cNvSpPr>
              <a:spLocks noChangeArrowheads="1"/>
            </p:cNvSpPr>
            <p:nvPr/>
          </p:nvSpPr>
          <p:spPr bwMode="auto">
            <a:xfrm>
              <a:off x="4474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1" name="Rectangle 1663"/>
            <p:cNvSpPr>
              <a:spLocks noChangeArrowheads="1"/>
            </p:cNvSpPr>
            <p:nvPr/>
          </p:nvSpPr>
          <p:spPr bwMode="auto">
            <a:xfrm>
              <a:off x="4732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2" name="Rectangle 1664"/>
            <p:cNvSpPr>
              <a:spLocks noChangeArrowheads="1"/>
            </p:cNvSpPr>
            <p:nvPr/>
          </p:nvSpPr>
          <p:spPr bwMode="auto">
            <a:xfrm>
              <a:off x="5042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3" name="Rectangle 1665"/>
            <p:cNvSpPr>
              <a:spLocks noChangeArrowheads="1"/>
            </p:cNvSpPr>
            <p:nvPr/>
          </p:nvSpPr>
          <p:spPr bwMode="auto">
            <a:xfrm>
              <a:off x="5361" y="359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4" name="Rectangle 1666"/>
            <p:cNvSpPr>
              <a:spLocks noChangeArrowheads="1"/>
            </p:cNvSpPr>
            <p:nvPr/>
          </p:nvSpPr>
          <p:spPr bwMode="auto">
            <a:xfrm>
              <a:off x="5610" y="359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5" name="Rectangle 1667"/>
            <p:cNvSpPr>
              <a:spLocks noChangeArrowheads="1"/>
            </p:cNvSpPr>
            <p:nvPr/>
          </p:nvSpPr>
          <p:spPr bwMode="auto">
            <a:xfrm>
              <a:off x="869" y="3647"/>
              <a:ext cx="1404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Maden İşl.GM Ruhsat/ KSS Anapara ve Faiz Tah.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6" name="Rectangle 1668"/>
            <p:cNvSpPr>
              <a:spLocks noChangeArrowheads="1"/>
            </p:cNvSpPr>
            <p:nvPr/>
          </p:nvSpPr>
          <p:spPr bwMode="auto">
            <a:xfrm>
              <a:off x="2360" y="365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7" name="Rectangle 1669"/>
            <p:cNvSpPr>
              <a:spLocks noChangeArrowheads="1"/>
            </p:cNvSpPr>
            <p:nvPr/>
          </p:nvSpPr>
          <p:spPr bwMode="auto">
            <a:xfrm>
              <a:off x="2602" y="365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8" name="Rectangle 1670"/>
            <p:cNvSpPr>
              <a:spLocks noChangeArrowheads="1"/>
            </p:cNvSpPr>
            <p:nvPr/>
          </p:nvSpPr>
          <p:spPr bwMode="auto">
            <a:xfrm>
              <a:off x="2905" y="365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9" name="Rectangle 1671"/>
            <p:cNvSpPr>
              <a:spLocks noChangeArrowheads="1"/>
            </p:cNvSpPr>
            <p:nvPr/>
          </p:nvSpPr>
          <p:spPr bwMode="auto">
            <a:xfrm>
              <a:off x="3163" y="365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0" name="Rectangle 1672"/>
            <p:cNvSpPr>
              <a:spLocks noChangeArrowheads="1"/>
            </p:cNvSpPr>
            <p:nvPr/>
          </p:nvSpPr>
          <p:spPr bwMode="auto">
            <a:xfrm>
              <a:off x="3421" y="365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1" name="Rectangle 1673"/>
            <p:cNvSpPr>
              <a:spLocks noChangeArrowheads="1"/>
            </p:cNvSpPr>
            <p:nvPr/>
          </p:nvSpPr>
          <p:spPr bwMode="auto">
            <a:xfrm>
              <a:off x="3680" y="365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2" name="Rectangle 1674"/>
            <p:cNvSpPr>
              <a:spLocks noChangeArrowheads="1"/>
            </p:cNvSpPr>
            <p:nvPr/>
          </p:nvSpPr>
          <p:spPr bwMode="auto">
            <a:xfrm>
              <a:off x="3915" y="365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3" name="Rectangle 1675"/>
            <p:cNvSpPr>
              <a:spLocks noChangeArrowheads="1"/>
            </p:cNvSpPr>
            <p:nvPr/>
          </p:nvSpPr>
          <p:spPr bwMode="auto">
            <a:xfrm>
              <a:off x="4196" y="365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4" name="Rectangle 1676"/>
            <p:cNvSpPr>
              <a:spLocks noChangeArrowheads="1"/>
            </p:cNvSpPr>
            <p:nvPr/>
          </p:nvSpPr>
          <p:spPr bwMode="auto">
            <a:xfrm>
              <a:off x="4496" y="365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5" name="Rectangle 1677"/>
            <p:cNvSpPr>
              <a:spLocks noChangeArrowheads="1"/>
            </p:cNvSpPr>
            <p:nvPr/>
          </p:nvSpPr>
          <p:spPr bwMode="auto">
            <a:xfrm>
              <a:off x="4754" y="365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6" name="Rectangle 1678"/>
            <p:cNvSpPr>
              <a:spLocks noChangeArrowheads="1"/>
            </p:cNvSpPr>
            <p:nvPr/>
          </p:nvSpPr>
          <p:spPr bwMode="auto">
            <a:xfrm>
              <a:off x="5064" y="365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7" name="Rectangle 1679"/>
            <p:cNvSpPr>
              <a:spLocks noChangeArrowheads="1"/>
            </p:cNvSpPr>
            <p:nvPr/>
          </p:nvSpPr>
          <p:spPr bwMode="auto">
            <a:xfrm>
              <a:off x="5384" y="365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8" name="Rectangle 1680"/>
            <p:cNvSpPr>
              <a:spLocks noChangeArrowheads="1"/>
            </p:cNvSpPr>
            <p:nvPr/>
          </p:nvSpPr>
          <p:spPr bwMode="auto">
            <a:xfrm>
              <a:off x="5610" y="365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9" name="Rectangle 1681"/>
            <p:cNvSpPr>
              <a:spLocks noChangeArrowheads="1"/>
            </p:cNvSpPr>
            <p:nvPr/>
          </p:nvSpPr>
          <p:spPr bwMode="auto">
            <a:xfrm>
              <a:off x="391" y="3712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30-31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0" name="Rectangle 1682"/>
            <p:cNvSpPr>
              <a:spLocks noChangeArrowheads="1"/>
            </p:cNvSpPr>
            <p:nvPr/>
          </p:nvSpPr>
          <p:spPr bwMode="auto">
            <a:xfrm>
              <a:off x="869" y="3707"/>
              <a:ext cx="88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TEDAŞ Aydınlatma Giderleri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1" name="Rectangle 1683"/>
            <p:cNvSpPr>
              <a:spLocks noChangeArrowheads="1"/>
            </p:cNvSpPr>
            <p:nvPr/>
          </p:nvSpPr>
          <p:spPr bwMode="auto">
            <a:xfrm>
              <a:off x="2360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2" name="Rectangle 1684"/>
            <p:cNvSpPr>
              <a:spLocks noChangeArrowheads="1"/>
            </p:cNvSpPr>
            <p:nvPr/>
          </p:nvSpPr>
          <p:spPr bwMode="auto">
            <a:xfrm>
              <a:off x="2624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3" name="Rectangle 1685"/>
            <p:cNvSpPr>
              <a:spLocks noChangeArrowheads="1"/>
            </p:cNvSpPr>
            <p:nvPr/>
          </p:nvSpPr>
          <p:spPr bwMode="auto">
            <a:xfrm>
              <a:off x="2882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4" name="Rectangle 1686"/>
            <p:cNvSpPr>
              <a:spLocks noChangeArrowheads="1"/>
            </p:cNvSpPr>
            <p:nvPr/>
          </p:nvSpPr>
          <p:spPr bwMode="auto">
            <a:xfrm>
              <a:off x="3141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5" name="Rectangle 1687"/>
            <p:cNvSpPr>
              <a:spLocks noChangeArrowheads="1"/>
            </p:cNvSpPr>
            <p:nvPr/>
          </p:nvSpPr>
          <p:spPr bwMode="auto">
            <a:xfrm>
              <a:off x="3399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6" name="Rectangle 1688"/>
            <p:cNvSpPr>
              <a:spLocks noChangeArrowheads="1"/>
            </p:cNvSpPr>
            <p:nvPr/>
          </p:nvSpPr>
          <p:spPr bwMode="auto">
            <a:xfrm>
              <a:off x="3657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7" name="Rectangle 1689"/>
            <p:cNvSpPr>
              <a:spLocks noChangeArrowheads="1"/>
            </p:cNvSpPr>
            <p:nvPr/>
          </p:nvSpPr>
          <p:spPr bwMode="auto">
            <a:xfrm>
              <a:off x="3915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8" name="Rectangle 1690"/>
            <p:cNvSpPr>
              <a:spLocks noChangeArrowheads="1"/>
            </p:cNvSpPr>
            <p:nvPr/>
          </p:nvSpPr>
          <p:spPr bwMode="auto">
            <a:xfrm>
              <a:off x="4173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9" name="Rectangle 1691"/>
            <p:cNvSpPr>
              <a:spLocks noChangeArrowheads="1"/>
            </p:cNvSpPr>
            <p:nvPr/>
          </p:nvSpPr>
          <p:spPr bwMode="auto">
            <a:xfrm>
              <a:off x="4474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0" name="Rectangle 1692"/>
            <p:cNvSpPr>
              <a:spLocks noChangeArrowheads="1"/>
            </p:cNvSpPr>
            <p:nvPr/>
          </p:nvSpPr>
          <p:spPr bwMode="auto">
            <a:xfrm>
              <a:off x="4732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1" name="Rectangle 1693"/>
            <p:cNvSpPr>
              <a:spLocks noChangeArrowheads="1"/>
            </p:cNvSpPr>
            <p:nvPr/>
          </p:nvSpPr>
          <p:spPr bwMode="auto">
            <a:xfrm>
              <a:off x="5042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2" name="Rectangle 1694"/>
            <p:cNvSpPr>
              <a:spLocks noChangeArrowheads="1"/>
            </p:cNvSpPr>
            <p:nvPr/>
          </p:nvSpPr>
          <p:spPr bwMode="auto">
            <a:xfrm>
              <a:off x="5361" y="371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3" name="Rectangle 1695"/>
            <p:cNvSpPr>
              <a:spLocks noChangeArrowheads="1"/>
            </p:cNvSpPr>
            <p:nvPr/>
          </p:nvSpPr>
          <p:spPr bwMode="auto">
            <a:xfrm>
              <a:off x="5610" y="371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4" name="Rectangle 1696"/>
            <p:cNvSpPr>
              <a:spLocks noChangeArrowheads="1"/>
            </p:cNvSpPr>
            <p:nvPr/>
          </p:nvSpPr>
          <p:spPr bwMode="auto">
            <a:xfrm>
              <a:off x="423" y="3772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5" name="Rectangle 1697"/>
            <p:cNvSpPr>
              <a:spLocks noChangeArrowheads="1"/>
            </p:cNvSpPr>
            <p:nvPr/>
          </p:nvSpPr>
          <p:spPr bwMode="auto">
            <a:xfrm>
              <a:off x="869" y="3767"/>
              <a:ext cx="113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Kamu Hastaneleri Kurumu Kira Bedeli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6" name="Rectangle 1698"/>
            <p:cNvSpPr>
              <a:spLocks noChangeArrowheads="1"/>
            </p:cNvSpPr>
            <p:nvPr/>
          </p:nvSpPr>
          <p:spPr bwMode="auto">
            <a:xfrm>
              <a:off x="2360" y="377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7" name="Rectangle 1699"/>
            <p:cNvSpPr>
              <a:spLocks noChangeArrowheads="1"/>
            </p:cNvSpPr>
            <p:nvPr/>
          </p:nvSpPr>
          <p:spPr bwMode="auto">
            <a:xfrm>
              <a:off x="2647" y="377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8" name="Rectangle 1700"/>
            <p:cNvSpPr>
              <a:spLocks noChangeArrowheads="1"/>
            </p:cNvSpPr>
            <p:nvPr/>
          </p:nvSpPr>
          <p:spPr bwMode="auto">
            <a:xfrm>
              <a:off x="2882" y="377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9" name="Rectangle 1701"/>
            <p:cNvSpPr>
              <a:spLocks noChangeArrowheads="1"/>
            </p:cNvSpPr>
            <p:nvPr/>
          </p:nvSpPr>
          <p:spPr bwMode="auto">
            <a:xfrm>
              <a:off x="3141" y="377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0" name="Rectangle 1702"/>
            <p:cNvSpPr>
              <a:spLocks noChangeArrowheads="1"/>
            </p:cNvSpPr>
            <p:nvPr/>
          </p:nvSpPr>
          <p:spPr bwMode="auto">
            <a:xfrm>
              <a:off x="3421" y="377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1" name="Rectangle 1703"/>
            <p:cNvSpPr>
              <a:spLocks noChangeArrowheads="1"/>
            </p:cNvSpPr>
            <p:nvPr/>
          </p:nvSpPr>
          <p:spPr bwMode="auto">
            <a:xfrm>
              <a:off x="3680" y="377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2" name="Rectangle 1704"/>
            <p:cNvSpPr>
              <a:spLocks noChangeArrowheads="1"/>
            </p:cNvSpPr>
            <p:nvPr/>
          </p:nvSpPr>
          <p:spPr bwMode="auto">
            <a:xfrm>
              <a:off x="3915" y="377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3" name="Rectangle 1705"/>
            <p:cNvSpPr>
              <a:spLocks noChangeArrowheads="1"/>
            </p:cNvSpPr>
            <p:nvPr/>
          </p:nvSpPr>
          <p:spPr bwMode="auto">
            <a:xfrm>
              <a:off x="4196" y="377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4" name="Rectangle 1706"/>
            <p:cNvSpPr>
              <a:spLocks noChangeArrowheads="1"/>
            </p:cNvSpPr>
            <p:nvPr/>
          </p:nvSpPr>
          <p:spPr bwMode="auto">
            <a:xfrm>
              <a:off x="4496" y="377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5" name="Rectangle 1707"/>
            <p:cNvSpPr>
              <a:spLocks noChangeArrowheads="1"/>
            </p:cNvSpPr>
            <p:nvPr/>
          </p:nvSpPr>
          <p:spPr bwMode="auto">
            <a:xfrm>
              <a:off x="4754" y="377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6" name="Rectangle 1708"/>
            <p:cNvSpPr>
              <a:spLocks noChangeArrowheads="1"/>
            </p:cNvSpPr>
            <p:nvPr/>
          </p:nvSpPr>
          <p:spPr bwMode="auto">
            <a:xfrm>
              <a:off x="5064" y="377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7" name="Rectangle 1709"/>
            <p:cNvSpPr>
              <a:spLocks noChangeArrowheads="1"/>
            </p:cNvSpPr>
            <p:nvPr/>
          </p:nvSpPr>
          <p:spPr bwMode="auto">
            <a:xfrm>
              <a:off x="5384" y="3772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8" name="Rectangle 1710"/>
            <p:cNvSpPr>
              <a:spLocks noChangeArrowheads="1"/>
            </p:cNvSpPr>
            <p:nvPr/>
          </p:nvSpPr>
          <p:spPr bwMode="auto">
            <a:xfrm>
              <a:off x="5632" y="377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9" name="Rectangle 1711"/>
            <p:cNvSpPr>
              <a:spLocks noChangeArrowheads="1"/>
            </p:cNvSpPr>
            <p:nvPr/>
          </p:nvSpPr>
          <p:spPr bwMode="auto">
            <a:xfrm>
              <a:off x="423" y="3832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0" name="Rectangle 1712"/>
            <p:cNvSpPr>
              <a:spLocks noChangeArrowheads="1"/>
            </p:cNvSpPr>
            <p:nvPr/>
          </p:nvSpPr>
          <p:spPr bwMode="auto">
            <a:xfrm>
              <a:off x="869" y="3828"/>
              <a:ext cx="134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Elektrik Enerji Fon (Katkı Payı/Kredi) Ödemesi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1" name="Rectangle 1713"/>
            <p:cNvSpPr>
              <a:spLocks noChangeArrowheads="1"/>
            </p:cNvSpPr>
            <p:nvPr/>
          </p:nvSpPr>
          <p:spPr bwMode="auto">
            <a:xfrm>
              <a:off x="2334" y="383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2" name="Rectangle 1714"/>
            <p:cNvSpPr>
              <a:spLocks noChangeArrowheads="1"/>
            </p:cNvSpPr>
            <p:nvPr/>
          </p:nvSpPr>
          <p:spPr bwMode="auto">
            <a:xfrm>
              <a:off x="2624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3" name="Rectangle 1715"/>
            <p:cNvSpPr>
              <a:spLocks noChangeArrowheads="1"/>
            </p:cNvSpPr>
            <p:nvPr/>
          </p:nvSpPr>
          <p:spPr bwMode="auto">
            <a:xfrm>
              <a:off x="2882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4" name="Rectangle 1716"/>
            <p:cNvSpPr>
              <a:spLocks noChangeArrowheads="1"/>
            </p:cNvSpPr>
            <p:nvPr/>
          </p:nvSpPr>
          <p:spPr bwMode="auto">
            <a:xfrm>
              <a:off x="3141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5" name="Rectangle 1717"/>
            <p:cNvSpPr>
              <a:spLocks noChangeArrowheads="1"/>
            </p:cNvSpPr>
            <p:nvPr/>
          </p:nvSpPr>
          <p:spPr bwMode="auto">
            <a:xfrm>
              <a:off x="3399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6" name="Rectangle 1718"/>
            <p:cNvSpPr>
              <a:spLocks noChangeArrowheads="1"/>
            </p:cNvSpPr>
            <p:nvPr/>
          </p:nvSpPr>
          <p:spPr bwMode="auto">
            <a:xfrm>
              <a:off x="3657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7" name="Rectangle 1719"/>
            <p:cNvSpPr>
              <a:spLocks noChangeArrowheads="1"/>
            </p:cNvSpPr>
            <p:nvPr/>
          </p:nvSpPr>
          <p:spPr bwMode="auto">
            <a:xfrm>
              <a:off x="3915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8" name="Rectangle 1720"/>
            <p:cNvSpPr>
              <a:spLocks noChangeArrowheads="1"/>
            </p:cNvSpPr>
            <p:nvPr/>
          </p:nvSpPr>
          <p:spPr bwMode="auto">
            <a:xfrm>
              <a:off x="4151" y="383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9" name="Rectangle 1721"/>
            <p:cNvSpPr>
              <a:spLocks noChangeArrowheads="1"/>
            </p:cNvSpPr>
            <p:nvPr/>
          </p:nvSpPr>
          <p:spPr bwMode="auto">
            <a:xfrm>
              <a:off x="4474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0" name="Rectangle 1722"/>
            <p:cNvSpPr>
              <a:spLocks noChangeArrowheads="1"/>
            </p:cNvSpPr>
            <p:nvPr/>
          </p:nvSpPr>
          <p:spPr bwMode="auto">
            <a:xfrm>
              <a:off x="4732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1" name="Rectangle 1723"/>
            <p:cNvSpPr>
              <a:spLocks noChangeArrowheads="1"/>
            </p:cNvSpPr>
            <p:nvPr/>
          </p:nvSpPr>
          <p:spPr bwMode="auto">
            <a:xfrm>
              <a:off x="5042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2" name="Rectangle 1724"/>
            <p:cNvSpPr>
              <a:spLocks noChangeArrowheads="1"/>
            </p:cNvSpPr>
            <p:nvPr/>
          </p:nvSpPr>
          <p:spPr bwMode="auto">
            <a:xfrm>
              <a:off x="5361" y="3832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3" name="Rectangle 1725"/>
            <p:cNvSpPr>
              <a:spLocks noChangeArrowheads="1"/>
            </p:cNvSpPr>
            <p:nvPr/>
          </p:nvSpPr>
          <p:spPr bwMode="auto">
            <a:xfrm>
              <a:off x="5610" y="3832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4" name="Rectangle 1726"/>
            <p:cNvSpPr>
              <a:spLocks noChangeArrowheads="1"/>
            </p:cNvSpPr>
            <p:nvPr/>
          </p:nvSpPr>
          <p:spPr bwMode="auto">
            <a:xfrm>
              <a:off x="391" y="3893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30-31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5" name="Rectangle 1727"/>
            <p:cNvSpPr>
              <a:spLocks noChangeArrowheads="1"/>
            </p:cNvSpPr>
            <p:nvPr/>
          </p:nvSpPr>
          <p:spPr bwMode="auto">
            <a:xfrm>
              <a:off x="869" y="3888"/>
              <a:ext cx="93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Tarım Reformu Kredi/Gelirleri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6" name="Rectangle 1728"/>
            <p:cNvSpPr>
              <a:spLocks noChangeArrowheads="1"/>
            </p:cNvSpPr>
            <p:nvPr/>
          </p:nvSpPr>
          <p:spPr bwMode="auto">
            <a:xfrm>
              <a:off x="2360" y="389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7" name="Rectangle 1729"/>
            <p:cNvSpPr>
              <a:spLocks noChangeArrowheads="1"/>
            </p:cNvSpPr>
            <p:nvPr/>
          </p:nvSpPr>
          <p:spPr bwMode="auto">
            <a:xfrm>
              <a:off x="2624" y="389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8" name="Rectangle 1730"/>
            <p:cNvSpPr>
              <a:spLocks noChangeArrowheads="1"/>
            </p:cNvSpPr>
            <p:nvPr/>
          </p:nvSpPr>
          <p:spPr bwMode="auto">
            <a:xfrm>
              <a:off x="2905" y="389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9" name="Rectangle 1731"/>
            <p:cNvSpPr>
              <a:spLocks noChangeArrowheads="1"/>
            </p:cNvSpPr>
            <p:nvPr/>
          </p:nvSpPr>
          <p:spPr bwMode="auto">
            <a:xfrm>
              <a:off x="3163" y="389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0" name="Rectangle 1732"/>
            <p:cNvSpPr>
              <a:spLocks noChangeArrowheads="1"/>
            </p:cNvSpPr>
            <p:nvPr/>
          </p:nvSpPr>
          <p:spPr bwMode="auto">
            <a:xfrm>
              <a:off x="3399" y="389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1" name="Rectangle 1733"/>
            <p:cNvSpPr>
              <a:spLocks noChangeArrowheads="1"/>
            </p:cNvSpPr>
            <p:nvPr/>
          </p:nvSpPr>
          <p:spPr bwMode="auto">
            <a:xfrm>
              <a:off x="3680" y="389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2" name="Rectangle 1734"/>
            <p:cNvSpPr>
              <a:spLocks noChangeArrowheads="1"/>
            </p:cNvSpPr>
            <p:nvPr/>
          </p:nvSpPr>
          <p:spPr bwMode="auto">
            <a:xfrm>
              <a:off x="3938" y="389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3" name="Rectangle 1735"/>
            <p:cNvSpPr>
              <a:spLocks noChangeArrowheads="1"/>
            </p:cNvSpPr>
            <p:nvPr/>
          </p:nvSpPr>
          <p:spPr bwMode="auto">
            <a:xfrm>
              <a:off x="4196" y="3893"/>
              <a:ext cx="58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4" name="Rectangle 1736"/>
            <p:cNvSpPr>
              <a:spLocks noChangeArrowheads="1"/>
            </p:cNvSpPr>
            <p:nvPr/>
          </p:nvSpPr>
          <p:spPr bwMode="auto">
            <a:xfrm>
              <a:off x="4474" y="389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5" name="Rectangle 1737"/>
            <p:cNvSpPr>
              <a:spLocks noChangeArrowheads="1"/>
            </p:cNvSpPr>
            <p:nvPr/>
          </p:nvSpPr>
          <p:spPr bwMode="auto">
            <a:xfrm>
              <a:off x="4732" y="389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6" name="Rectangle 1738"/>
            <p:cNvSpPr>
              <a:spLocks noChangeArrowheads="1"/>
            </p:cNvSpPr>
            <p:nvPr/>
          </p:nvSpPr>
          <p:spPr bwMode="auto">
            <a:xfrm>
              <a:off x="5042" y="389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7" name="Rectangle 1739"/>
            <p:cNvSpPr>
              <a:spLocks noChangeArrowheads="1"/>
            </p:cNvSpPr>
            <p:nvPr/>
          </p:nvSpPr>
          <p:spPr bwMode="auto">
            <a:xfrm>
              <a:off x="5361" y="389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8" name="Rectangle 1740"/>
            <p:cNvSpPr>
              <a:spLocks noChangeArrowheads="1"/>
            </p:cNvSpPr>
            <p:nvPr/>
          </p:nvSpPr>
          <p:spPr bwMode="auto">
            <a:xfrm>
              <a:off x="5610" y="389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" name="Rectangle 1741"/>
            <p:cNvSpPr>
              <a:spLocks noChangeArrowheads="1"/>
            </p:cNvSpPr>
            <p:nvPr/>
          </p:nvSpPr>
          <p:spPr bwMode="auto">
            <a:xfrm>
              <a:off x="430" y="3953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" name="Rectangle 1742"/>
            <p:cNvSpPr>
              <a:spLocks noChangeArrowheads="1"/>
            </p:cNvSpPr>
            <p:nvPr/>
          </p:nvSpPr>
          <p:spPr bwMode="auto">
            <a:xfrm>
              <a:off x="869" y="3948"/>
              <a:ext cx="69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Trafik Sigorta Payları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1" name="Rectangle 1743"/>
            <p:cNvSpPr>
              <a:spLocks noChangeArrowheads="1"/>
            </p:cNvSpPr>
            <p:nvPr/>
          </p:nvSpPr>
          <p:spPr bwMode="auto">
            <a:xfrm>
              <a:off x="2360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2" name="Rectangle 1744"/>
            <p:cNvSpPr>
              <a:spLocks noChangeArrowheads="1"/>
            </p:cNvSpPr>
            <p:nvPr/>
          </p:nvSpPr>
          <p:spPr bwMode="auto">
            <a:xfrm>
              <a:off x="2624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3" name="Rectangle 1745"/>
            <p:cNvSpPr>
              <a:spLocks noChangeArrowheads="1"/>
            </p:cNvSpPr>
            <p:nvPr/>
          </p:nvSpPr>
          <p:spPr bwMode="auto">
            <a:xfrm>
              <a:off x="2882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4" name="Rectangle 1746"/>
            <p:cNvSpPr>
              <a:spLocks noChangeArrowheads="1"/>
            </p:cNvSpPr>
            <p:nvPr/>
          </p:nvSpPr>
          <p:spPr bwMode="auto">
            <a:xfrm>
              <a:off x="3141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5" name="Rectangle 1747"/>
            <p:cNvSpPr>
              <a:spLocks noChangeArrowheads="1"/>
            </p:cNvSpPr>
            <p:nvPr/>
          </p:nvSpPr>
          <p:spPr bwMode="auto">
            <a:xfrm>
              <a:off x="3399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6" name="Rectangle 1748"/>
            <p:cNvSpPr>
              <a:spLocks noChangeArrowheads="1"/>
            </p:cNvSpPr>
            <p:nvPr/>
          </p:nvSpPr>
          <p:spPr bwMode="auto">
            <a:xfrm>
              <a:off x="3657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7" name="Rectangle 1749"/>
            <p:cNvSpPr>
              <a:spLocks noChangeArrowheads="1"/>
            </p:cNvSpPr>
            <p:nvPr/>
          </p:nvSpPr>
          <p:spPr bwMode="auto">
            <a:xfrm>
              <a:off x="3915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8" name="Rectangle 1750"/>
            <p:cNvSpPr>
              <a:spLocks noChangeArrowheads="1"/>
            </p:cNvSpPr>
            <p:nvPr/>
          </p:nvSpPr>
          <p:spPr bwMode="auto">
            <a:xfrm>
              <a:off x="4173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9" name="Rectangle 1751"/>
            <p:cNvSpPr>
              <a:spLocks noChangeArrowheads="1"/>
            </p:cNvSpPr>
            <p:nvPr/>
          </p:nvSpPr>
          <p:spPr bwMode="auto">
            <a:xfrm>
              <a:off x="4474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0" name="Rectangle 1752"/>
            <p:cNvSpPr>
              <a:spLocks noChangeArrowheads="1"/>
            </p:cNvSpPr>
            <p:nvPr/>
          </p:nvSpPr>
          <p:spPr bwMode="auto">
            <a:xfrm>
              <a:off x="4732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1" name="Rectangle 1753"/>
            <p:cNvSpPr>
              <a:spLocks noChangeArrowheads="1"/>
            </p:cNvSpPr>
            <p:nvPr/>
          </p:nvSpPr>
          <p:spPr bwMode="auto">
            <a:xfrm>
              <a:off x="5042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2" name="Rectangle 1754"/>
            <p:cNvSpPr>
              <a:spLocks noChangeArrowheads="1"/>
            </p:cNvSpPr>
            <p:nvPr/>
          </p:nvSpPr>
          <p:spPr bwMode="auto">
            <a:xfrm>
              <a:off x="5361" y="395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3" name="Rectangle 1755"/>
            <p:cNvSpPr>
              <a:spLocks noChangeArrowheads="1"/>
            </p:cNvSpPr>
            <p:nvPr/>
          </p:nvSpPr>
          <p:spPr bwMode="auto">
            <a:xfrm>
              <a:off x="5610" y="395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624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4" name="Rectangle 1756"/>
            <p:cNvSpPr>
              <a:spLocks noChangeArrowheads="1"/>
            </p:cNvSpPr>
            <p:nvPr/>
          </p:nvSpPr>
          <p:spPr bwMode="auto">
            <a:xfrm>
              <a:off x="430" y="4013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600" dirty="0">
                  <a:solidFill>
                    <a:srgbClr val="000000"/>
                  </a:solidFill>
                  <a:latin typeface="Times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5" name="Rectangle 1757"/>
            <p:cNvSpPr>
              <a:spLocks noChangeArrowheads="1"/>
            </p:cNvSpPr>
            <p:nvPr/>
          </p:nvSpPr>
          <p:spPr bwMode="auto">
            <a:xfrm>
              <a:off x="869" y="4008"/>
              <a:ext cx="5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Çevre Katkı Payı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6" name="Rectangle 1758"/>
            <p:cNvSpPr>
              <a:spLocks noChangeArrowheads="1"/>
            </p:cNvSpPr>
            <p:nvPr/>
          </p:nvSpPr>
          <p:spPr bwMode="auto">
            <a:xfrm>
              <a:off x="2360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7" name="Rectangle 1759"/>
            <p:cNvSpPr>
              <a:spLocks noChangeArrowheads="1"/>
            </p:cNvSpPr>
            <p:nvPr/>
          </p:nvSpPr>
          <p:spPr bwMode="auto">
            <a:xfrm>
              <a:off x="2624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8" name="Rectangle 1760"/>
            <p:cNvSpPr>
              <a:spLocks noChangeArrowheads="1"/>
            </p:cNvSpPr>
            <p:nvPr/>
          </p:nvSpPr>
          <p:spPr bwMode="auto">
            <a:xfrm>
              <a:off x="2882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9" name="Rectangle 1761"/>
            <p:cNvSpPr>
              <a:spLocks noChangeArrowheads="1"/>
            </p:cNvSpPr>
            <p:nvPr/>
          </p:nvSpPr>
          <p:spPr bwMode="auto">
            <a:xfrm>
              <a:off x="3141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0" name="Rectangle 1762"/>
            <p:cNvSpPr>
              <a:spLocks noChangeArrowheads="1"/>
            </p:cNvSpPr>
            <p:nvPr/>
          </p:nvSpPr>
          <p:spPr bwMode="auto">
            <a:xfrm>
              <a:off x="3399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1" name="Rectangle 1763"/>
            <p:cNvSpPr>
              <a:spLocks noChangeArrowheads="1"/>
            </p:cNvSpPr>
            <p:nvPr/>
          </p:nvSpPr>
          <p:spPr bwMode="auto">
            <a:xfrm>
              <a:off x="3657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2" name="Rectangle 1764"/>
            <p:cNvSpPr>
              <a:spLocks noChangeArrowheads="1"/>
            </p:cNvSpPr>
            <p:nvPr/>
          </p:nvSpPr>
          <p:spPr bwMode="auto">
            <a:xfrm>
              <a:off x="3915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3" name="Rectangle 1765"/>
            <p:cNvSpPr>
              <a:spLocks noChangeArrowheads="1"/>
            </p:cNvSpPr>
            <p:nvPr/>
          </p:nvSpPr>
          <p:spPr bwMode="auto">
            <a:xfrm>
              <a:off x="4173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4" name="Rectangle 1766"/>
            <p:cNvSpPr>
              <a:spLocks noChangeArrowheads="1"/>
            </p:cNvSpPr>
            <p:nvPr/>
          </p:nvSpPr>
          <p:spPr bwMode="auto">
            <a:xfrm>
              <a:off x="4474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5" name="Rectangle 1767"/>
            <p:cNvSpPr>
              <a:spLocks noChangeArrowheads="1"/>
            </p:cNvSpPr>
            <p:nvPr/>
          </p:nvSpPr>
          <p:spPr bwMode="auto">
            <a:xfrm>
              <a:off x="4732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6" name="Rectangle 1768"/>
            <p:cNvSpPr>
              <a:spLocks noChangeArrowheads="1"/>
            </p:cNvSpPr>
            <p:nvPr/>
          </p:nvSpPr>
          <p:spPr bwMode="auto">
            <a:xfrm>
              <a:off x="5042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7" name="Rectangle 1769"/>
            <p:cNvSpPr>
              <a:spLocks noChangeArrowheads="1"/>
            </p:cNvSpPr>
            <p:nvPr/>
          </p:nvSpPr>
          <p:spPr bwMode="auto">
            <a:xfrm>
              <a:off x="5361" y="401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8" name="Rectangle 1770"/>
            <p:cNvSpPr>
              <a:spLocks noChangeArrowheads="1"/>
            </p:cNvSpPr>
            <p:nvPr/>
          </p:nvSpPr>
          <p:spPr bwMode="auto">
            <a:xfrm>
              <a:off x="5610" y="401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9" name="Rectangle 1771"/>
            <p:cNvSpPr>
              <a:spLocks noChangeArrowheads="1"/>
            </p:cNvSpPr>
            <p:nvPr/>
          </p:nvSpPr>
          <p:spPr bwMode="auto">
            <a:xfrm>
              <a:off x="423" y="4073"/>
              <a:ext cx="4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20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0" name="Rectangle 1772"/>
            <p:cNvSpPr>
              <a:spLocks noChangeArrowheads="1"/>
            </p:cNvSpPr>
            <p:nvPr/>
          </p:nvSpPr>
          <p:spPr bwMode="auto">
            <a:xfrm>
              <a:off x="869" y="4069"/>
              <a:ext cx="84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Evrensel Hizmet Katkı Payı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1" name="Rectangle 1773"/>
            <p:cNvSpPr>
              <a:spLocks noChangeArrowheads="1"/>
            </p:cNvSpPr>
            <p:nvPr/>
          </p:nvSpPr>
          <p:spPr bwMode="auto">
            <a:xfrm>
              <a:off x="2360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2" name="Rectangle 1774"/>
            <p:cNvSpPr>
              <a:spLocks noChangeArrowheads="1"/>
            </p:cNvSpPr>
            <p:nvPr/>
          </p:nvSpPr>
          <p:spPr bwMode="auto">
            <a:xfrm>
              <a:off x="2624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3" name="Rectangle 1775"/>
            <p:cNvSpPr>
              <a:spLocks noChangeArrowheads="1"/>
            </p:cNvSpPr>
            <p:nvPr/>
          </p:nvSpPr>
          <p:spPr bwMode="auto">
            <a:xfrm>
              <a:off x="2882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4" name="Rectangle 1776"/>
            <p:cNvSpPr>
              <a:spLocks noChangeArrowheads="1"/>
            </p:cNvSpPr>
            <p:nvPr/>
          </p:nvSpPr>
          <p:spPr bwMode="auto">
            <a:xfrm>
              <a:off x="3141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5" name="Rectangle 1777"/>
            <p:cNvSpPr>
              <a:spLocks noChangeArrowheads="1"/>
            </p:cNvSpPr>
            <p:nvPr/>
          </p:nvSpPr>
          <p:spPr bwMode="auto">
            <a:xfrm>
              <a:off x="3399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6" name="Rectangle 1778"/>
            <p:cNvSpPr>
              <a:spLocks noChangeArrowheads="1"/>
            </p:cNvSpPr>
            <p:nvPr/>
          </p:nvSpPr>
          <p:spPr bwMode="auto">
            <a:xfrm>
              <a:off x="3657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7" name="Rectangle 1779"/>
            <p:cNvSpPr>
              <a:spLocks noChangeArrowheads="1"/>
            </p:cNvSpPr>
            <p:nvPr/>
          </p:nvSpPr>
          <p:spPr bwMode="auto">
            <a:xfrm>
              <a:off x="3915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8" name="Rectangle 1780"/>
            <p:cNvSpPr>
              <a:spLocks noChangeArrowheads="1"/>
            </p:cNvSpPr>
            <p:nvPr/>
          </p:nvSpPr>
          <p:spPr bwMode="auto">
            <a:xfrm>
              <a:off x="4173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9" name="Rectangle 1781"/>
            <p:cNvSpPr>
              <a:spLocks noChangeArrowheads="1"/>
            </p:cNvSpPr>
            <p:nvPr/>
          </p:nvSpPr>
          <p:spPr bwMode="auto">
            <a:xfrm>
              <a:off x="4474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0" name="Rectangle 1782"/>
            <p:cNvSpPr>
              <a:spLocks noChangeArrowheads="1"/>
            </p:cNvSpPr>
            <p:nvPr/>
          </p:nvSpPr>
          <p:spPr bwMode="auto">
            <a:xfrm>
              <a:off x="4732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1" name="Rectangle 1783"/>
            <p:cNvSpPr>
              <a:spLocks noChangeArrowheads="1"/>
            </p:cNvSpPr>
            <p:nvPr/>
          </p:nvSpPr>
          <p:spPr bwMode="auto">
            <a:xfrm>
              <a:off x="5042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2" name="Rectangle 1784"/>
            <p:cNvSpPr>
              <a:spLocks noChangeArrowheads="1"/>
            </p:cNvSpPr>
            <p:nvPr/>
          </p:nvSpPr>
          <p:spPr bwMode="auto">
            <a:xfrm>
              <a:off x="5361" y="4073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3" name="Rectangle 1785"/>
            <p:cNvSpPr>
              <a:spLocks noChangeArrowheads="1"/>
            </p:cNvSpPr>
            <p:nvPr/>
          </p:nvSpPr>
          <p:spPr bwMode="auto">
            <a:xfrm>
              <a:off x="5610" y="4073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433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4" name="Rectangle 1786"/>
            <p:cNvSpPr>
              <a:spLocks noChangeArrowheads="1"/>
            </p:cNvSpPr>
            <p:nvPr/>
          </p:nvSpPr>
          <p:spPr bwMode="auto">
            <a:xfrm>
              <a:off x="869" y="4129"/>
              <a:ext cx="63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BES Geri Dönüşleri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5" name="Rectangle 1787"/>
            <p:cNvSpPr>
              <a:spLocks noChangeArrowheads="1"/>
            </p:cNvSpPr>
            <p:nvPr/>
          </p:nvSpPr>
          <p:spPr bwMode="auto">
            <a:xfrm>
              <a:off x="2334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6" name="Rectangle 1788"/>
            <p:cNvSpPr>
              <a:spLocks noChangeArrowheads="1"/>
            </p:cNvSpPr>
            <p:nvPr/>
          </p:nvSpPr>
          <p:spPr bwMode="auto">
            <a:xfrm>
              <a:off x="2602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7" name="Rectangle 1789"/>
            <p:cNvSpPr>
              <a:spLocks noChangeArrowheads="1"/>
            </p:cNvSpPr>
            <p:nvPr/>
          </p:nvSpPr>
          <p:spPr bwMode="auto">
            <a:xfrm>
              <a:off x="2860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8" name="Rectangle 1790"/>
            <p:cNvSpPr>
              <a:spLocks noChangeArrowheads="1"/>
            </p:cNvSpPr>
            <p:nvPr/>
          </p:nvSpPr>
          <p:spPr bwMode="auto">
            <a:xfrm>
              <a:off x="3118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9" name="Rectangle 1791"/>
            <p:cNvSpPr>
              <a:spLocks noChangeArrowheads="1"/>
            </p:cNvSpPr>
            <p:nvPr/>
          </p:nvSpPr>
          <p:spPr bwMode="auto">
            <a:xfrm>
              <a:off x="3376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0" name="Rectangle 1792"/>
            <p:cNvSpPr>
              <a:spLocks noChangeArrowheads="1"/>
            </p:cNvSpPr>
            <p:nvPr/>
          </p:nvSpPr>
          <p:spPr bwMode="auto">
            <a:xfrm>
              <a:off x="3634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1" name="Rectangle 1793"/>
            <p:cNvSpPr>
              <a:spLocks noChangeArrowheads="1"/>
            </p:cNvSpPr>
            <p:nvPr/>
          </p:nvSpPr>
          <p:spPr bwMode="auto">
            <a:xfrm>
              <a:off x="3893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2" name="Rectangle 1794"/>
            <p:cNvSpPr>
              <a:spLocks noChangeArrowheads="1"/>
            </p:cNvSpPr>
            <p:nvPr/>
          </p:nvSpPr>
          <p:spPr bwMode="auto">
            <a:xfrm>
              <a:off x="4151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3" name="Rectangle 1795"/>
            <p:cNvSpPr>
              <a:spLocks noChangeArrowheads="1"/>
            </p:cNvSpPr>
            <p:nvPr/>
          </p:nvSpPr>
          <p:spPr bwMode="auto">
            <a:xfrm>
              <a:off x="4451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4" name="Rectangle 1796"/>
            <p:cNvSpPr>
              <a:spLocks noChangeArrowheads="1"/>
            </p:cNvSpPr>
            <p:nvPr/>
          </p:nvSpPr>
          <p:spPr bwMode="auto">
            <a:xfrm>
              <a:off x="4709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5" name="Rectangle 1797"/>
            <p:cNvSpPr>
              <a:spLocks noChangeArrowheads="1"/>
            </p:cNvSpPr>
            <p:nvPr/>
          </p:nvSpPr>
          <p:spPr bwMode="auto">
            <a:xfrm>
              <a:off x="5019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6" name="Rectangle 1798"/>
            <p:cNvSpPr>
              <a:spLocks noChangeArrowheads="1"/>
            </p:cNvSpPr>
            <p:nvPr/>
          </p:nvSpPr>
          <p:spPr bwMode="auto">
            <a:xfrm>
              <a:off x="5338" y="413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7" name="Rectangle 1799"/>
            <p:cNvSpPr>
              <a:spLocks noChangeArrowheads="1"/>
            </p:cNvSpPr>
            <p:nvPr/>
          </p:nvSpPr>
          <p:spPr bwMode="auto">
            <a:xfrm>
              <a:off x="5574" y="4134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1.200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8" name="Rectangle 1800"/>
            <p:cNvSpPr>
              <a:spLocks noChangeArrowheads="1"/>
            </p:cNvSpPr>
            <p:nvPr/>
          </p:nvSpPr>
          <p:spPr bwMode="auto">
            <a:xfrm>
              <a:off x="869" y="4189"/>
              <a:ext cx="32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o/w Diğer*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9" name="Rectangle 1801"/>
            <p:cNvSpPr>
              <a:spLocks noChangeArrowheads="1"/>
            </p:cNvSpPr>
            <p:nvPr/>
          </p:nvSpPr>
          <p:spPr bwMode="auto">
            <a:xfrm>
              <a:off x="2360" y="419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0" name="Rectangle 1802"/>
            <p:cNvSpPr>
              <a:spLocks noChangeArrowheads="1"/>
            </p:cNvSpPr>
            <p:nvPr/>
          </p:nvSpPr>
          <p:spPr bwMode="auto">
            <a:xfrm>
              <a:off x="2624" y="419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1" name="Rectangle 1803"/>
            <p:cNvSpPr>
              <a:spLocks noChangeArrowheads="1"/>
            </p:cNvSpPr>
            <p:nvPr/>
          </p:nvSpPr>
          <p:spPr bwMode="auto">
            <a:xfrm>
              <a:off x="2860" y="419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2" name="Rectangle 1804"/>
            <p:cNvSpPr>
              <a:spLocks noChangeArrowheads="1"/>
            </p:cNvSpPr>
            <p:nvPr/>
          </p:nvSpPr>
          <p:spPr bwMode="auto">
            <a:xfrm>
              <a:off x="3118" y="419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3" name="Rectangle 1805"/>
            <p:cNvSpPr>
              <a:spLocks noChangeArrowheads="1"/>
            </p:cNvSpPr>
            <p:nvPr/>
          </p:nvSpPr>
          <p:spPr bwMode="auto">
            <a:xfrm>
              <a:off x="3376" y="419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4" name="Rectangle 1806"/>
            <p:cNvSpPr>
              <a:spLocks noChangeArrowheads="1"/>
            </p:cNvSpPr>
            <p:nvPr/>
          </p:nvSpPr>
          <p:spPr bwMode="auto">
            <a:xfrm>
              <a:off x="3634" y="419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273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5" name="Rectangle 1807"/>
            <p:cNvSpPr>
              <a:spLocks noChangeArrowheads="1"/>
            </p:cNvSpPr>
            <p:nvPr/>
          </p:nvSpPr>
          <p:spPr bwMode="auto">
            <a:xfrm>
              <a:off x="3893" y="419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6" name="Rectangle 1808"/>
            <p:cNvSpPr>
              <a:spLocks noChangeArrowheads="1"/>
            </p:cNvSpPr>
            <p:nvPr/>
          </p:nvSpPr>
          <p:spPr bwMode="auto">
            <a:xfrm>
              <a:off x="4173" y="419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7" name="Rectangle 1809"/>
            <p:cNvSpPr>
              <a:spLocks noChangeArrowheads="1"/>
            </p:cNvSpPr>
            <p:nvPr/>
          </p:nvSpPr>
          <p:spPr bwMode="auto">
            <a:xfrm>
              <a:off x="4474" y="4194"/>
              <a:ext cx="84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8" name="Rectangle 1810"/>
            <p:cNvSpPr>
              <a:spLocks noChangeArrowheads="1"/>
            </p:cNvSpPr>
            <p:nvPr/>
          </p:nvSpPr>
          <p:spPr bwMode="auto">
            <a:xfrm>
              <a:off x="4709" y="419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9" name="Rectangle 1811"/>
            <p:cNvSpPr>
              <a:spLocks noChangeArrowheads="1"/>
            </p:cNvSpPr>
            <p:nvPr/>
          </p:nvSpPr>
          <p:spPr bwMode="auto">
            <a:xfrm>
              <a:off x="5019" y="419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60" name="Rectangle 1812"/>
            <p:cNvSpPr>
              <a:spLocks noChangeArrowheads="1"/>
            </p:cNvSpPr>
            <p:nvPr/>
          </p:nvSpPr>
          <p:spPr bwMode="auto">
            <a:xfrm>
              <a:off x="5338" y="4194"/>
              <a:ext cx="113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62" name="Group 2014"/>
          <p:cNvGrpSpPr>
            <a:grpSpLocks/>
          </p:cNvGrpSpPr>
          <p:nvPr/>
        </p:nvGrpSpPr>
        <p:grpSpPr bwMode="auto">
          <a:xfrm>
            <a:off x="395288" y="904875"/>
            <a:ext cx="8699500" cy="5853113"/>
            <a:chOff x="249" y="570"/>
            <a:chExt cx="5480" cy="3687"/>
          </a:xfrm>
        </p:grpSpPr>
        <p:sp>
          <p:nvSpPr>
            <p:cNvPr id="3862" name="Rectangle 1814"/>
            <p:cNvSpPr>
              <a:spLocks noChangeArrowheads="1"/>
            </p:cNvSpPr>
            <p:nvPr/>
          </p:nvSpPr>
          <p:spPr bwMode="auto">
            <a:xfrm>
              <a:off x="5574" y="4194"/>
              <a:ext cx="155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2.042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63" name="Rectangle 1815"/>
            <p:cNvSpPr>
              <a:spLocks noChangeArrowheads="1"/>
            </p:cNvSpPr>
            <p:nvPr/>
          </p:nvSpPr>
          <p:spPr bwMode="auto">
            <a:xfrm>
              <a:off x="275" y="623"/>
              <a:ext cx="38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Срок платежа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в течение месяца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64" name="Rectangle 1816"/>
            <p:cNvSpPr>
              <a:spLocks noChangeArrowheads="1"/>
            </p:cNvSpPr>
            <p:nvPr/>
          </p:nvSpPr>
          <p:spPr bwMode="auto">
            <a:xfrm>
              <a:off x="375" y="68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65" name="Rectangle 1817"/>
            <p:cNvSpPr>
              <a:spLocks noChangeArrowheads="1"/>
            </p:cNvSpPr>
            <p:nvPr/>
          </p:nvSpPr>
          <p:spPr bwMode="auto">
            <a:xfrm>
              <a:off x="2866" y="577"/>
              <a:ext cx="537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Неналоговые доходы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66" name="Rectangle 1818"/>
            <p:cNvSpPr>
              <a:spLocks noChangeArrowheads="1"/>
            </p:cNvSpPr>
            <p:nvPr/>
          </p:nvSpPr>
          <p:spPr bwMode="auto">
            <a:xfrm>
              <a:off x="249" y="572"/>
              <a:ext cx="3" cy="1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67" name="Line 1819"/>
            <p:cNvSpPr>
              <a:spLocks noChangeShapeType="1"/>
            </p:cNvSpPr>
            <p:nvPr/>
          </p:nvSpPr>
          <p:spPr bwMode="auto">
            <a:xfrm>
              <a:off x="252" y="572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68" name="Rectangle 1820"/>
            <p:cNvSpPr>
              <a:spLocks noChangeArrowheads="1"/>
            </p:cNvSpPr>
            <p:nvPr/>
          </p:nvSpPr>
          <p:spPr bwMode="auto">
            <a:xfrm>
              <a:off x="252" y="572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69" name="Line 1821"/>
            <p:cNvSpPr>
              <a:spLocks noChangeShapeType="1"/>
            </p:cNvSpPr>
            <p:nvPr/>
          </p:nvSpPr>
          <p:spPr bwMode="auto">
            <a:xfrm flipV="1">
              <a:off x="711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0" name="Rectangle 1822"/>
            <p:cNvSpPr>
              <a:spLocks noChangeArrowheads="1"/>
            </p:cNvSpPr>
            <p:nvPr/>
          </p:nvSpPr>
          <p:spPr bwMode="auto">
            <a:xfrm>
              <a:off x="711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1" name="Rectangle 1823"/>
            <p:cNvSpPr>
              <a:spLocks noChangeArrowheads="1"/>
            </p:cNvSpPr>
            <p:nvPr/>
          </p:nvSpPr>
          <p:spPr bwMode="auto">
            <a:xfrm>
              <a:off x="714" y="570"/>
              <a:ext cx="4973" cy="4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2" name="Line 1824"/>
            <p:cNvSpPr>
              <a:spLocks noChangeShapeType="1"/>
            </p:cNvSpPr>
            <p:nvPr/>
          </p:nvSpPr>
          <p:spPr bwMode="auto">
            <a:xfrm flipV="1">
              <a:off x="5684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3" name="Rectangle 1825"/>
            <p:cNvSpPr>
              <a:spLocks noChangeArrowheads="1"/>
            </p:cNvSpPr>
            <p:nvPr/>
          </p:nvSpPr>
          <p:spPr bwMode="auto">
            <a:xfrm>
              <a:off x="5684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4" name="Line 1826"/>
            <p:cNvSpPr>
              <a:spLocks noChangeShapeType="1"/>
            </p:cNvSpPr>
            <p:nvPr/>
          </p:nvSpPr>
          <p:spPr bwMode="auto">
            <a:xfrm flipV="1">
              <a:off x="2160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5" name="Rectangle 1827"/>
            <p:cNvSpPr>
              <a:spLocks noChangeArrowheads="1"/>
            </p:cNvSpPr>
            <p:nvPr/>
          </p:nvSpPr>
          <p:spPr bwMode="auto">
            <a:xfrm>
              <a:off x="2160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6" name="Line 1828"/>
            <p:cNvSpPr>
              <a:spLocks noChangeShapeType="1"/>
            </p:cNvSpPr>
            <p:nvPr/>
          </p:nvSpPr>
          <p:spPr bwMode="auto">
            <a:xfrm flipV="1">
              <a:off x="2418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7" name="Rectangle 1829"/>
            <p:cNvSpPr>
              <a:spLocks noChangeArrowheads="1"/>
            </p:cNvSpPr>
            <p:nvPr/>
          </p:nvSpPr>
          <p:spPr bwMode="auto">
            <a:xfrm>
              <a:off x="2418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8" name="Line 1830"/>
            <p:cNvSpPr>
              <a:spLocks noChangeShapeType="1"/>
            </p:cNvSpPr>
            <p:nvPr/>
          </p:nvSpPr>
          <p:spPr bwMode="auto">
            <a:xfrm flipV="1">
              <a:off x="2676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79" name="Rectangle 1831"/>
            <p:cNvSpPr>
              <a:spLocks noChangeArrowheads="1"/>
            </p:cNvSpPr>
            <p:nvPr/>
          </p:nvSpPr>
          <p:spPr bwMode="auto">
            <a:xfrm>
              <a:off x="2676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0" name="Line 1832"/>
            <p:cNvSpPr>
              <a:spLocks noChangeShapeType="1"/>
            </p:cNvSpPr>
            <p:nvPr/>
          </p:nvSpPr>
          <p:spPr bwMode="auto">
            <a:xfrm flipV="1">
              <a:off x="2934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1" name="Rectangle 1833"/>
            <p:cNvSpPr>
              <a:spLocks noChangeArrowheads="1"/>
            </p:cNvSpPr>
            <p:nvPr/>
          </p:nvSpPr>
          <p:spPr bwMode="auto">
            <a:xfrm>
              <a:off x="2934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2" name="Line 1834"/>
            <p:cNvSpPr>
              <a:spLocks noChangeShapeType="1"/>
            </p:cNvSpPr>
            <p:nvPr/>
          </p:nvSpPr>
          <p:spPr bwMode="auto">
            <a:xfrm flipV="1">
              <a:off x="3192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3" name="Rectangle 1835"/>
            <p:cNvSpPr>
              <a:spLocks noChangeArrowheads="1"/>
            </p:cNvSpPr>
            <p:nvPr/>
          </p:nvSpPr>
          <p:spPr bwMode="auto">
            <a:xfrm>
              <a:off x="3192" y="570"/>
              <a:ext cx="4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4" name="Line 1836"/>
            <p:cNvSpPr>
              <a:spLocks noChangeShapeType="1"/>
            </p:cNvSpPr>
            <p:nvPr/>
          </p:nvSpPr>
          <p:spPr bwMode="auto">
            <a:xfrm flipV="1">
              <a:off x="3450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5" name="Rectangle 1837"/>
            <p:cNvSpPr>
              <a:spLocks noChangeArrowheads="1"/>
            </p:cNvSpPr>
            <p:nvPr/>
          </p:nvSpPr>
          <p:spPr bwMode="auto">
            <a:xfrm>
              <a:off x="3450" y="570"/>
              <a:ext cx="4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6" name="Line 1838"/>
            <p:cNvSpPr>
              <a:spLocks noChangeShapeType="1"/>
            </p:cNvSpPr>
            <p:nvPr/>
          </p:nvSpPr>
          <p:spPr bwMode="auto">
            <a:xfrm flipV="1">
              <a:off x="3709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7" name="Rectangle 1839"/>
            <p:cNvSpPr>
              <a:spLocks noChangeArrowheads="1"/>
            </p:cNvSpPr>
            <p:nvPr/>
          </p:nvSpPr>
          <p:spPr bwMode="auto">
            <a:xfrm>
              <a:off x="3709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8" name="Line 1840"/>
            <p:cNvSpPr>
              <a:spLocks noChangeShapeType="1"/>
            </p:cNvSpPr>
            <p:nvPr/>
          </p:nvSpPr>
          <p:spPr bwMode="auto">
            <a:xfrm flipV="1">
              <a:off x="3967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89" name="Rectangle 1841"/>
            <p:cNvSpPr>
              <a:spLocks noChangeArrowheads="1"/>
            </p:cNvSpPr>
            <p:nvPr/>
          </p:nvSpPr>
          <p:spPr bwMode="auto">
            <a:xfrm>
              <a:off x="3967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0" name="Line 1842"/>
            <p:cNvSpPr>
              <a:spLocks noChangeShapeType="1"/>
            </p:cNvSpPr>
            <p:nvPr/>
          </p:nvSpPr>
          <p:spPr bwMode="auto">
            <a:xfrm flipV="1">
              <a:off x="4225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1" name="Rectangle 1843"/>
            <p:cNvSpPr>
              <a:spLocks noChangeArrowheads="1"/>
            </p:cNvSpPr>
            <p:nvPr/>
          </p:nvSpPr>
          <p:spPr bwMode="auto">
            <a:xfrm>
              <a:off x="4225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2" name="Line 1844"/>
            <p:cNvSpPr>
              <a:spLocks noChangeShapeType="1"/>
            </p:cNvSpPr>
            <p:nvPr/>
          </p:nvSpPr>
          <p:spPr bwMode="auto">
            <a:xfrm flipV="1">
              <a:off x="4525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3" name="Rectangle 1845"/>
            <p:cNvSpPr>
              <a:spLocks noChangeArrowheads="1"/>
            </p:cNvSpPr>
            <p:nvPr/>
          </p:nvSpPr>
          <p:spPr bwMode="auto">
            <a:xfrm>
              <a:off x="4525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4" name="Line 1846"/>
            <p:cNvSpPr>
              <a:spLocks noChangeShapeType="1"/>
            </p:cNvSpPr>
            <p:nvPr/>
          </p:nvSpPr>
          <p:spPr bwMode="auto">
            <a:xfrm flipV="1">
              <a:off x="4783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5" name="Rectangle 1847"/>
            <p:cNvSpPr>
              <a:spLocks noChangeArrowheads="1"/>
            </p:cNvSpPr>
            <p:nvPr/>
          </p:nvSpPr>
          <p:spPr bwMode="auto">
            <a:xfrm>
              <a:off x="4783" y="570"/>
              <a:ext cx="4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6" name="Line 1848"/>
            <p:cNvSpPr>
              <a:spLocks noChangeShapeType="1"/>
            </p:cNvSpPr>
            <p:nvPr/>
          </p:nvSpPr>
          <p:spPr bwMode="auto">
            <a:xfrm flipV="1">
              <a:off x="5093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7" name="Rectangle 1849"/>
            <p:cNvSpPr>
              <a:spLocks noChangeArrowheads="1"/>
            </p:cNvSpPr>
            <p:nvPr/>
          </p:nvSpPr>
          <p:spPr bwMode="auto">
            <a:xfrm>
              <a:off x="5093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8" name="Line 1850"/>
            <p:cNvSpPr>
              <a:spLocks noChangeShapeType="1"/>
            </p:cNvSpPr>
            <p:nvPr/>
          </p:nvSpPr>
          <p:spPr bwMode="auto">
            <a:xfrm flipV="1">
              <a:off x="5413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9" name="Rectangle 1851"/>
            <p:cNvSpPr>
              <a:spLocks noChangeArrowheads="1"/>
            </p:cNvSpPr>
            <p:nvPr/>
          </p:nvSpPr>
          <p:spPr bwMode="auto">
            <a:xfrm>
              <a:off x="5413" y="570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0" name="Line 1852"/>
            <p:cNvSpPr>
              <a:spLocks noChangeShapeType="1"/>
            </p:cNvSpPr>
            <p:nvPr/>
          </p:nvSpPr>
          <p:spPr bwMode="auto">
            <a:xfrm>
              <a:off x="714" y="649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1" name="Rectangle 1853"/>
            <p:cNvSpPr>
              <a:spLocks noChangeArrowheads="1"/>
            </p:cNvSpPr>
            <p:nvPr/>
          </p:nvSpPr>
          <p:spPr bwMode="auto">
            <a:xfrm>
              <a:off x="714" y="649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2" name="Line 1854"/>
            <p:cNvSpPr>
              <a:spLocks noChangeShapeType="1"/>
            </p:cNvSpPr>
            <p:nvPr/>
          </p:nvSpPr>
          <p:spPr bwMode="auto">
            <a:xfrm>
              <a:off x="714" y="786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3" name="Rectangle 1855"/>
            <p:cNvSpPr>
              <a:spLocks noChangeArrowheads="1"/>
            </p:cNvSpPr>
            <p:nvPr/>
          </p:nvSpPr>
          <p:spPr bwMode="auto">
            <a:xfrm>
              <a:off x="714" y="786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4" name="Line 1856"/>
            <p:cNvSpPr>
              <a:spLocks noChangeShapeType="1"/>
            </p:cNvSpPr>
            <p:nvPr/>
          </p:nvSpPr>
          <p:spPr bwMode="auto">
            <a:xfrm>
              <a:off x="252" y="871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5" name="Rectangle 1857"/>
            <p:cNvSpPr>
              <a:spLocks noChangeArrowheads="1"/>
            </p:cNvSpPr>
            <p:nvPr/>
          </p:nvSpPr>
          <p:spPr bwMode="auto">
            <a:xfrm>
              <a:off x="252" y="871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6" name="Line 1858"/>
            <p:cNvSpPr>
              <a:spLocks noChangeShapeType="1"/>
            </p:cNvSpPr>
            <p:nvPr/>
          </p:nvSpPr>
          <p:spPr bwMode="auto">
            <a:xfrm>
              <a:off x="714" y="871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7" name="Rectangle 1859"/>
            <p:cNvSpPr>
              <a:spLocks noChangeArrowheads="1"/>
            </p:cNvSpPr>
            <p:nvPr/>
          </p:nvSpPr>
          <p:spPr bwMode="auto">
            <a:xfrm>
              <a:off x="714" y="871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8" name="Line 1860"/>
            <p:cNvSpPr>
              <a:spLocks noChangeShapeType="1"/>
            </p:cNvSpPr>
            <p:nvPr/>
          </p:nvSpPr>
          <p:spPr bwMode="auto">
            <a:xfrm>
              <a:off x="252" y="931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09" name="Rectangle 1861"/>
            <p:cNvSpPr>
              <a:spLocks noChangeArrowheads="1"/>
            </p:cNvSpPr>
            <p:nvPr/>
          </p:nvSpPr>
          <p:spPr bwMode="auto">
            <a:xfrm>
              <a:off x="252" y="931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0" name="Line 1862"/>
            <p:cNvSpPr>
              <a:spLocks noChangeShapeType="1"/>
            </p:cNvSpPr>
            <p:nvPr/>
          </p:nvSpPr>
          <p:spPr bwMode="auto">
            <a:xfrm>
              <a:off x="714" y="931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1" name="Rectangle 1863"/>
            <p:cNvSpPr>
              <a:spLocks noChangeArrowheads="1"/>
            </p:cNvSpPr>
            <p:nvPr/>
          </p:nvSpPr>
          <p:spPr bwMode="auto">
            <a:xfrm>
              <a:off x="714" y="931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2" name="Line 1864"/>
            <p:cNvSpPr>
              <a:spLocks noChangeShapeType="1"/>
            </p:cNvSpPr>
            <p:nvPr/>
          </p:nvSpPr>
          <p:spPr bwMode="auto">
            <a:xfrm>
              <a:off x="252" y="991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3" name="Rectangle 1865"/>
            <p:cNvSpPr>
              <a:spLocks noChangeArrowheads="1"/>
            </p:cNvSpPr>
            <p:nvPr/>
          </p:nvSpPr>
          <p:spPr bwMode="auto">
            <a:xfrm>
              <a:off x="252" y="991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4" name="Line 1866"/>
            <p:cNvSpPr>
              <a:spLocks noChangeShapeType="1"/>
            </p:cNvSpPr>
            <p:nvPr/>
          </p:nvSpPr>
          <p:spPr bwMode="auto">
            <a:xfrm>
              <a:off x="714" y="991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5" name="Rectangle 1867"/>
            <p:cNvSpPr>
              <a:spLocks noChangeArrowheads="1"/>
            </p:cNvSpPr>
            <p:nvPr/>
          </p:nvSpPr>
          <p:spPr bwMode="auto">
            <a:xfrm>
              <a:off x="714" y="991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6" name="Line 1868"/>
            <p:cNvSpPr>
              <a:spLocks noChangeShapeType="1"/>
            </p:cNvSpPr>
            <p:nvPr/>
          </p:nvSpPr>
          <p:spPr bwMode="auto">
            <a:xfrm>
              <a:off x="252" y="1052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7" name="Rectangle 1869"/>
            <p:cNvSpPr>
              <a:spLocks noChangeArrowheads="1"/>
            </p:cNvSpPr>
            <p:nvPr/>
          </p:nvSpPr>
          <p:spPr bwMode="auto">
            <a:xfrm>
              <a:off x="252" y="1052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8" name="Line 1870"/>
            <p:cNvSpPr>
              <a:spLocks noChangeShapeType="1"/>
            </p:cNvSpPr>
            <p:nvPr/>
          </p:nvSpPr>
          <p:spPr bwMode="auto">
            <a:xfrm>
              <a:off x="714" y="1052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19" name="Rectangle 1871"/>
            <p:cNvSpPr>
              <a:spLocks noChangeArrowheads="1"/>
            </p:cNvSpPr>
            <p:nvPr/>
          </p:nvSpPr>
          <p:spPr bwMode="auto">
            <a:xfrm>
              <a:off x="714" y="1052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0" name="Line 1872"/>
            <p:cNvSpPr>
              <a:spLocks noChangeShapeType="1"/>
            </p:cNvSpPr>
            <p:nvPr/>
          </p:nvSpPr>
          <p:spPr bwMode="auto">
            <a:xfrm>
              <a:off x="252" y="1112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1" name="Rectangle 1873"/>
            <p:cNvSpPr>
              <a:spLocks noChangeArrowheads="1"/>
            </p:cNvSpPr>
            <p:nvPr/>
          </p:nvSpPr>
          <p:spPr bwMode="auto">
            <a:xfrm>
              <a:off x="252" y="1112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2" name="Line 1874"/>
            <p:cNvSpPr>
              <a:spLocks noChangeShapeType="1"/>
            </p:cNvSpPr>
            <p:nvPr/>
          </p:nvSpPr>
          <p:spPr bwMode="auto">
            <a:xfrm>
              <a:off x="714" y="1112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3" name="Rectangle 1875"/>
            <p:cNvSpPr>
              <a:spLocks noChangeArrowheads="1"/>
            </p:cNvSpPr>
            <p:nvPr/>
          </p:nvSpPr>
          <p:spPr bwMode="auto">
            <a:xfrm>
              <a:off x="714" y="1112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4" name="Line 1876"/>
            <p:cNvSpPr>
              <a:spLocks noChangeShapeType="1"/>
            </p:cNvSpPr>
            <p:nvPr/>
          </p:nvSpPr>
          <p:spPr bwMode="auto">
            <a:xfrm>
              <a:off x="252" y="1172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5" name="Rectangle 1877"/>
            <p:cNvSpPr>
              <a:spLocks noChangeArrowheads="1"/>
            </p:cNvSpPr>
            <p:nvPr/>
          </p:nvSpPr>
          <p:spPr bwMode="auto">
            <a:xfrm>
              <a:off x="252" y="1172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6" name="Line 1878"/>
            <p:cNvSpPr>
              <a:spLocks noChangeShapeType="1"/>
            </p:cNvSpPr>
            <p:nvPr/>
          </p:nvSpPr>
          <p:spPr bwMode="auto">
            <a:xfrm>
              <a:off x="714" y="1172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7" name="Rectangle 1879"/>
            <p:cNvSpPr>
              <a:spLocks noChangeArrowheads="1"/>
            </p:cNvSpPr>
            <p:nvPr/>
          </p:nvSpPr>
          <p:spPr bwMode="auto">
            <a:xfrm>
              <a:off x="714" y="1172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8" name="Line 1880"/>
            <p:cNvSpPr>
              <a:spLocks noChangeShapeType="1"/>
            </p:cNvSpPr>
            <p:nvPr/>
          </p:nvSpPr>
          <p:spPr bwMode="auto">
            <a:xfrm>
              <a:off x="252" y="1232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29" name="Rectangle 1881"/>
            <p:cNvSpPr>
              <a:spLocks noChangeArrowheads="1"/>
            </p:cNvSpPr>
            <p:nvPr/>
          </p:nvSpPr>
          <p:spPr bwMode="auto">
            <a:xfrm>
              <a:off x="252" y="1232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0" name="Line 1882"/>
            <p:cNvSpPr>
              <a:spLocks noChangeShapeType="1"/>
            </p:cNvSpPr>
            <p:nvPr/>
          </p:nvSpPr>
          <p:spPr bwMode="auto">
            <a:xfrm>
              <a:off x="714" y="1232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1" name="Rectangle 1883"/>
            <p:cNvSpPr>
              <a:spLocks noChangeArrowheads="1"/>
            </p:cNvSpPr>
            <p:nvPr/>
          </p:nvSpPr>
          <p:spPr bwMode="auto">
            <a:xfrm>
              <a:off x="714" y="1232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2" name="Line 1884"/>
            <p:cNvSpPr>
              <a:spLocks noChangeShapeType="1"/>
            </p:cNvSpPr>
            <p:nvPr/>
          </p:nvSpPr>
          <p:spPr bwMode="auto">
            <a:xfrm>
              <a:off x="252" y="1293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3" name="Rectangle 1885"/>
            <p:cNvSpPr>
              <a:spLocks noChangeArrowheads="1"/>
            </p:cNvSpPr>
            <p:nvPr/>
          </p:nvSpPr>
          <p:spPr bwMode="auto">
            <a:xfrm>
              <a:off x="252" y="1293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4" name="Line 1886"/>
            <p:cNvSpPr>
              <a:spLocks noChangeShapeType="1"/>
            </p:cNvSpPr>
            <p:nvPr/>
          </p:nvSpPr>
          <p:spPr bwMode="auto">
            <a:xfrm>
              <a:off x="714" y="1293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5" name="Rectangle 1887"/>
            <p:cNvSpPr>
              <a:spLocks noChangeArrowheads="1"/>
            </p:cNvSpPr>
            <p:nvPr/>
          </p:nvSpPr>
          <p:spPr bwMode="auto">
            <a:xfrm>
              <a:off x="714" y="1293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6" name="Line 1888"/>
            <p:cNvSpPr>
              <a:spLocks noChangeShapeType="1"/>
            </p:cNvSpPr>
            <p:nvPr/>
          </p:nvSpPr>
          <p:spPr bwMode="auto">
            <a:xfrm>
              <a:off x="252" y="1353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7" name="Rectangle 1889"/>
            <p:cNvSpPr>
              <a:spLocks noChangeArrowheads="1"/>
            </p:cNvSpPr>
            <p:nvPr/>
          </p:nvSpPr>
          <p:spPr bwMode="auto">
            <a:xfrm>
              <a:off x="252" y="1353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8" name="Line 1890"/>
            <p:cNvSpPr>
              <a:spLocks noChangeShapeType="1"/>
            </p:cNvSpPr>
            <p:nvPr/>
          </p:nvSpPr>
          <p:spPr bwMode="auto">
            <a:xfrm>
              <a:off x="714" y="1353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39" name="Rectangle 1891"/>
            <p:cNvSpPr>
              <a:spLocks noChangeArrowheads="1"/>
            </p:cNvSpPr>
            <p:nvPr/>
          </p:nvSpPr>
          <p:spPr bwMode="auto">
            <a:xfrm>
              <a:off x="714" y="1353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0" name="Line 1892"/>
            <p:cNvSpPr>
              <a:spLocks noChangeShapeType="1"/>
            </p:cNvSpPr>
            <p:nvPr/>
          </p:nvSpPr>
          <p:spPr bwMode="auto">
            <a:xfrm>
              <a:off x="252" y="1413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1" name="Rectangle 1893"/>
            <p:cNvSpPr>
              <a:spLocks noChangeArrowheads="1"/>
            </p:cNvSpPr>
            <p:nvPr/>
          </p:nvSpPr>
          <p:spPr bwMode="auto">
            <a:xfrm>
              <a:off x="252" y="1413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2" name="Line 1894"/>
            <p:cNvSpPr>
              <a:spLocks noChangeShapeType="1"/>
            </p:cNvSpPr>
            <p:nvPr/>
          </p:nvSpPr>
          <p:spPr bwMode="auto">
            <a:xfrm>
              <a:off x="714" y="1413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3" name="Rectangle 1895"/>
            <p:cNvSpPr>
              <a:spLocks noChangeArrowheads="1"/>
            </p:cNvSpPr>
            <p:nvPr/>
          </p:nvSpPr>
          <p:spPr bwMode="auto">
            <a:xfrm>
              <a:off x="714" y="1413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4" name="Line 1896"/>
            <p:cNvSpPr>
              <a:spLocks noChangeShapeType="1"/>
            </p:cNvSpPr>
            <p:nvPr/>
          </p:nvSpPr>
          <p:spPr bwMode="auto">
            <a:xfrm>
              <a:off x="252" y="1473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5" name="Rectangle 1897"/>
            <p:cNvSpPr>
              <a:spLocks noChangeArrowheads="1"/>
            </p:cNvSpPr>
            <p:nvPr/>
          </p:nvSpPr>
          <p:spPr bwMode="auto">
            <a:xfrm>
              <a:off x="252" y="1473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6" name="Line 1898"/>
            <p:cNvSpPr>
              <a:spLocks noChangeShapeType="1"/>
            </p:cNvSpPr>
            <p:nvPr/>
          </p:nvSpPr>
          <p:spPr bwMode="auto">
            <a:xfrm>
              <a:off x="714" y="1473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7" name="Rectangle 1899"/>
            <p:cNvSpPr>
              <a:spLocks noChangeArrowheads="1"/>
            </p:cNvSpPr>
            <p:nvPr/>
          </p:nvSpPr>
          <p:spPr bwMode="auto">
            <a:xfrm>
              <a:off x="714" y="1473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8" name="Rectangle 1900"/>
            <p:cNvSpPr>
              <a:spLocks noChangeArrowheads="1"/>
            </p:cNvSpPr>
            <p:nvPr/>
          </p:nvSpPr>
          <p:spPr bwMode="auto">
            <a:xfrm>
              <a:off x="5681" y="649"/>
              <a:ext cx="6" cy="827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49" name="Line 1901"/>
            <p:cNvSpPr>
              <a:spLocks noChangeShapeType="1"/>
            </p:cNvSpPr>
            <p:nvPr/>
          </p:nvSpPr>
          <p:spPr bwMode="auto">
            <a:xfrm>
              <a:off x="252" y="1534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0" name="Rectangle 1902"/>
            <p:cNvSpPr>
              <a:spLocks noChangeArrowheads="1"/>
            </p:cNvSpPr>
            <p:nvPr/>
          </p:nvSpPr>
          <p:spPr bwMode="auto">
            <a:xfrm>
              <a:off x="252" y="1534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1" name="Line 1903"/>
            <p:cNvSpPr>
              <a:spLocks noChangeShapeType="1"/>
            </p:cNvSpPr>
            <p:nvPr/>
          </p:nvSpPr>
          <p:spPr bwMode="auto">
            <a:xfrm>
              <a:off x="714" y="1534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2" name="Rectangle 1904"/>
            <p:cNvSpPr>
              <a:spLocks noChangeArrowheads="1"/>
            </p:cNvSpPr>
            <p:nvPr/>
          </p:nvSpPr>
          <p:spPr bwMode="auto">
            <a:xfrm>
              <a:off x="714" y="1534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3" name="Line 1905"/>
            <p:cNvSpPr>
              <a:spLocks noChangeShapeType="1"/>
            </p:cNvSpPr>
            <p:nvPr/>
          </p:nvSpPr>
          <p:spPr bwMode="auto">
            <a:xfrm>
              <a:off x="5684" y="1476"/>
              <a:ext cx="1" cy="58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4" name="Rectangle 1906"/>
            <p:cNvSpPr>
              <a:spLocks noChangeArrowheads="1"/>
            </p:cNvSpPr>
            <p:nvPr/>
          </p:nvSpPr>
          <p:spPr bwMode="auto">
            <a:xfrm>
              <a:off x="5684" y="1476"/>
              <a:ext cx="3" cy="58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5" name="Line 1907"/>
            <p:cNvSpPr>
              <a:spLocks noChangeShapeType="1"/>
            </p:cNvSpPr>
            <p:nvPr/>
          </p:nvSpPr>
          <p:spPr bwMode="auto">
            <a:xfrm>
              <a:off x="252" y="1594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6" name="Rectangle 1908"/>
            <p:cNvSpPr>
              <a:spLocks noChangeArrowheads="1"/>
            </p:cNvSpPr>
            <p:nvPr/>
          </p:nvSpPr>
          <p:spPr bwMode="auto">
            <a:xfrm>
              <a:off x="252" y="1594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7" name="Line 1909"/>
            <p:cNvSpPr>
              <a:spLocks noChangeShapeType="1"/>
            </p:cNvSpPr>
            <p:nvPr/>
          </p:nvSpPr>
          <p:spPr bwMode="auto">
            <a:xfrm>
              <a:off x="714" y="1594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8" name="Rectangle 1910"/>
            <p:cNvSpPr>
              <a:spLocks noChangeArrowheads="1"/>
            </p:cNvSpPr>
            <p:nvPr/>
          </p:nvSpPr>
          <p:spPr bwMode="auto">
            <a:xfrm>
              <a:off x="714" y="1594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59" name="Line 1911"/>
            <p:cNvSpPr>
              <a:spLocks noChangeShapeType="1"/>
            </p:cNvSpPr>
            <p:nvPr/>
          </p:nvSpPr>
          <p:spPr bwMode="auto">
            <a:xfrm>
              <a:off x="252" y="1654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0" name="Rectangle 1912"/>
            <p:cNvSpPr>
              <a:spLocks noChangeArrowheads="1"/>
            </p:cNvSpPr>
            <p:nvPr/>
          </p:nvSpPr>
          <p:spPr bwMode="auto">
            <a:xfrm>
              <a:off x="252" y="1654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1" name="Line 1913"/>
            <p:cNvSpPr>
              <a:spLocks noChangeShapeType="1"/>
            </p:cNvSpPr>
            <p:nvPr/>
          </p:nvSpPr>
          <p:spPr bwMode="auto">
            <a:xfrm>
              <a:off x="714" y="1654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2" name="Rectangle 1914"/>
            <p:cNvSpPr>
              <a:spLocks noChangeArrowheads="1"/>
            </p:cNvSpPr>
            <p:nvPr/>
          </p:nvSpPr>
          <p:spPr bwMode="auto">
            <a:xfrm>
              <a:off x="714" y="1654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3" name="Line 1915"/>
            <p:cNvSpPr>
              <a:spLocks noChangeShapeType="1"/>
            </p:cNvSpPr>
            <p:nvPr/>
          </p:nvSpPr>
          <p:spPr bwMode="auto">
            <a:xfrm>
              <a:off x="252" y="1714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4" name="Rectangle 1916"/>
            <p:cNvSpPr>
              <a:spLocks noChangeArrowheads="1"/>
            </p:cNvSpPr>
            <p:nvPr/>
          </p:nvSpPr>
          <p:spPr bwMode="auto">
            <a:xfrm>
              <a:off x="252" y="1714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5" name="Line 1917"/>
            <p:cNvSpPr>
              <a:spLocks noChangeShapeType="1"/>
            </p:cNvSpPr>
            <p:nvPr/>
          </p:nvSpPr>
          <p:spPr bwMode="auto">
            <a:xfrm>
              <a:off x="714" y="1714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6" name="Rectangle 1918"/>
            <p:cNvSpPr>
              <a:spLocks noChangeArrowheads="1"/>
            </p:cNvSpPr>
            <p:nvPr/>
          </p:nvSpPr>
          <p:spPr bwMode="auto">
            <a:xfrm>
              <a:off x="714" y="1714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7" name="Line 1919"/>
            <p:cNvSpPr>
              <a:spLocks noChangeShapeType="1"/>
            </p:cNvSpPr>
            <p:nvPr/>
          </p:nvSpPr>
          <p:spPr bwMode="auto">
            <a:xfrm>
              <a:off x="252" y="1774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8" name="Rectangle 1920"/>
            <p:cNvSpPr>
              <a:spLocks noChangeArrowheads="1"/>
            </p:cNvSpPr>
            <p:nvPr/>
          </p:nvSpPr>
          <p:spPr bwMode="auto">
            <a:xfrm>
              <a:off x="252" y="1774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69" name="Line 1921"/>
            <p:cNvSpPr>
              <a:spLocks noChangeShapeType="1"/>
            </p:cNvSpPr>
            <p:nvPr/>
          </p:nvSpPr>
          <p:spPr bwMode="auto">
            <a:xfrm>
              <a:off x="714" y="1774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0" name="Rectangle 1922"/>
            <p:cNvSpPr>
              <a:spLocks noChangeArrowheads="1"/>
            </p:cNvSpPr>
            <p:nvPr/>
          </p:nvSpPr>
          <p:spPr bwMode="auto">
            <a:xfrm>
              <a:off x="714" y="1774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1" name="Line 1923"/>
            <p:cNvSpPr>
              <a:spLocks noChangeShapeType="1"/>
            </p:cNvSpPr>
            <p:nvPr/>
          </p:nvSpPr>
          <p:spPr bwMode="auto">
            <a:xfrm>
              <a:off x="252" y="1835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2" name="Rectangle 1924"/>
            <p:cNvSpPr>
              <a:spLocks noChangeArrowheads="1"/>
            </p:cNvSpPr>
            <p:nvPr/>
          </p:nvSpPr>
          <p:spPr bwMode="auto">
            <a:xfrm>
              <a:off x="252" y="1835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3" name="Line 1925"/>
            <p:cNvSpPr>
              <a:spLocks noChangeShapeType="1"/>
            </p:cNvSpPr>
            <p:nvPr/>
          </p:nvSpPr>
          <p:spPr bwMode="auto">
            <a:xfrm>
              <a:off x="714" y="1835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4" name="Rectangle 1926"/>
            <p:cNvSpPr>
              <a:spLocks noChangeArrowheads="1"/>
            </p:cNvSpPr>
            <p:nvPr/>
          </p:nvSpPr>
          <p:spPr bwMode="auto">
            <a:xfrm>
              <a:off x="714" y="1835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5" name="Line 1927"/>
            <p:cNvSpPr>
              <a:spLocks noChangeShapeType="1"/>
            </p:cNvSpPr>
            <p:nvPr/>
          </p:nvSpPr>
          <p:spPr bwMode="auto">
            <a:xfrm>
              <a:off x="252" y="1895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6" name="Rectangle 1928"/>
            <p:cNvSpPr>
              <a:spLocks noChangeArrowheads="1"/>
            </p:cNvSpPr>
            <p:nvPr/>
          </p:nvSpPr>
          <p:spPr bwMode="auto">
            <a:xfrm>
              <a:off x="252" y="1895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7" name="Line 1929"/>
            <p:cNvSpPr>
              <a:spLocks noChangeShapeType="1"/>
            </p:cNvSpPr>
            <p:nvPr/>
          </p:nvSpPr>
          <p:spPr bwMode="auto">
            <a:xfrm>
              <a:off x="714" y="1895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8" name="Rectangle 1930"/>
            <p:cNvSpPr>
              <a:spLocks noChangeArrowheads="1"/>
            </p:cNvSpPr>
            <p:nvPr/>
          </p:nvSpPr>
          <p:spPr bwMode="auto">
            <a:xfrm>
              <a:off x="714" y="1895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79" name="Line 1931"/>
            <p:cNvSpPr>
              <a:spLocks noChangeShapeType="1"/>
            </p:cNvSpPr>
            <p:nvPr/>
          </p:nvSpPr>
          <p:spPr bwMode="auto">
            <a:xfrm>
              <a:off x="252" y="1955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0" name="Rectangle 1932"/>
            <p:cNvSpPr>
              <a:spLocks noChangeArrowheads="1"/>
            </p:cNvSpPr>
            <p:nvPr/>
          </p:nvSpPr>
          <p:spPr bwMode="auto">
            <a:xfrm>
              <a:off x="252" y="1955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1" name="Line 1933"/>
            <p:cNvSpPr>
              <a:spLocks noChangeShapeType="1"/>
            </p:cNvSpPr>
            <p:nvPr/>
          </p:nvSpPr>
          <p:spPr bwMode="auto">
            <a:xfrm>
              <a:off x="714" y="1955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2" name="Rectangle 1934"/>
            <p:cNvSpPr>
              <a:spLocks noChangeArrowheads="1"/>
            </p:cNvSpPr>
            <p:nvPr/>
          </p:nvSpPr>
          <p:spPr bwMode="auto">
            <a:xfrm>
              <a:off x="714" y="1955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3" name="Line 1935"/>
            <p:cNvSpPr>
              <a:spLocks noChangeShapeType="1"/>
            </p:cNvSpPr>
            <p:nvPr/>
          </p:nvSpPr>
          <p:spPr bwMode="auto">
            <a:xfrm>
              <a:off x="252" y="2015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4" name="Rectangle 1936"/>
            <p:cNvSpPr>
              <a:spLocks noChangeArrowheads="1"/>
            </p:cNvSpPr>
            <p:nvPr/>
          </p:nvSpPr>
          <p:spPr bwMode="auto">
            <a:xfrm>
              <a:off x="252" y="2015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5" name="Line 1937"/>
            <p:cNvSpPr>
              <a:spLocks noChangeShapeType="1"/>
            </p:cNvSpPr>
            <p:nvPr/>
          </p:nvSpPr>
          <p:spPr bwMode="auto">
            <a:xfrm>
              <a:off x="714" y="2015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6" name="Rectangle 1938"/>
            <p:cNvSpPr>
              <a:spLocks noChangeArrowheads="1"/>
            </p:cNvSpPr>
            <p:nvPr/>
          </p:nvSpPr>
          <p:spPr bwMode="auto">
            <a:xfrm>
              <a:off x="714" y="2015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7" name="Line 1939"/>
            <p:cNvSpPr>
              <a:spLocks noChangeShapeType="1"/>
            </p:cNvSpPr>
            <p:nvPr/>
          </p:nvSpPr>
          <p:spPr bwMode="auto">
            <a:xfrm>
              <a:off x="252" y="2076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8" name="Rectangle 1940"/>
            <p:cNvSpPr>
              <a:spLocks noChangeArrowheads="1"/>
            </p:cNvSpPr>
            <p:nvPr/>
          </p:nvSpPr>
          <p:spPr bwMode="auto">
            <a:xfrm>
              <a:off x="252" y="2076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89" name="Line 1941"/>
            <p:cNvSpPr>
              <a:spLocks noChangeShapeType="1"/>
            </p:cNvSpPr>
            <p:nvPr/>
          </p:nvSpPr>
          <p:spPr bwMode="auto">
            <a:xfrm>
              <a:off x="714" y="2076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0" name="Rectangle 1942"/>
            <p:cNvSpPr>
              <a:spLocks noChangeArrowheads="1"/>
            </p:cNvSpPr>
            <p:nvPr/>
          </p:nvSpPr>
          <p:spPr bwMode="auto">
            <a:xfrm>
              <a:off x="714" y="2076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1" name="Line 1943"/>
            <p:cNvSpPr>
              <a:spLocks noChangeShapeType="1"/>
            </p:cNvSpPr>
            <p:nvPr/>
          </p:nvSpPr>
          <p:spPr bwMode="auto">
            <a:xfrm>
              <a:off x="252" y="2136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2" name="Rectangle 1944"/>
            <p:cNvSpPr>
              <a:spLocks noChangeArrowheads="1"/>
            </p:cNvSpPr>
            <p:nvPr/>
          </p:nvSpPr>
          <p:spPr bwMode="auto">
            <a:xfrm>
              <a:off x="252" y="2136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3" name="Line 1945"/>
            <p:cNvSpPr>
              <a:spLocks noChangeShapeType="1"/>
            </p:cNvSpPr>
            <p:nvPr/>
          </p:nvSpPr>
          <p:spPr bwMode="auto">
            <a:xfrm>
              <a:off x="714" y="2136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4" name="Rectangle 1946"/>
            <p:cNvSpPr>
              <a:spLocks noChangeArrowheads="1"/>
            </p:cNvSpPr>
            <p:nvPr/>
          </p:nvSpPr>
          <p:spPr bwMode="auto">
            <a:xfrm>
              <a:off x="714" y="2136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5" name="Line 1947"/>
            <p:cNvSpPr>
              <a:spLocks noChangeShapeType="1"/>
            </p:cNvSpPr>
            <p:nvPr/>
          </p:nvSpPr>
          <p:spPr bwMode="auto">
            <a:xfrm>
              <a:off x="252" y="2196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6" name="Rectangle 1948"/>
            <p:cNvSpPr>
              <a:spLocks noChangeArrowheads="1"/>
            </p:cNvSpPr>
            <p:nvPr/>
          </p:nvSpPr>
          <p:spPr bwMode="auto">
            <a:xfrm>
              <a:off x="252" y="2196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7" name="Line 1949"/>
            <p:cNvSpPr>
              <a:spLocks noChangeShapeType="1"/>
            </p:cNvSpPr>
            <p:nvPr/>
          </p:nvSpPr>
          <p:spPr bwMode="auto">
            <a:xfrm>
              <a:off x="714" y="2196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8" name="Rectangle 1950"/>
            <p:cNvSpPr>
              <a:spLocks noChangeArrowheads="1"/>
            </p:cNvSpPr>
            <p:nvPr/>
          </p:nvSpPr>
          <p:spPr bwMode="auto">
            <a:xfrm>
              <a:off x="714" y="2196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9" name="Line 1951"/>
            <p:cNvSpPr>
              <a:spLocks noChangeShapeType="1"/>
            </p:cNvSpPr>
            <p:nvPr/>
          </p:nvSpPr>
          <p:spPr bwMode="auto">
            <a:xfrm>
              <a:off x="252" y="2256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0" name="Rectangle 1952"/>
            <p:cNvSpPr>
              <a:spLocks noChangeArrowheads="1"/>
            </p:cNvSpPr>
            <p:nvPr/>
          </p:nvSpPr>
          <p:spPr bwMode="auto">
            <a:xfrm>
              <a:off x="252" y="2256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1" name="Line 1953"/>
            <p:cNvSpPr>
              <a:spLocks noChangeShapeType="1"/>
            </p:cNvSpPr>
            <p:nvPr/>
          </p:nvSpPr>
          <p:spPr bwMode="auto">
            <a:xfrm>
              <a:off x="714" y="2256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2" name="Rectangle 1954"/>
            <p:cNvSpPr>
              <a:spLocks noChangeArrowheads="1"/>
            </p:cNvSpPr>
            <p:nvPr/>
          </p:nvSpPr>
          <p:spPr bwMode="auto">
            <a:xfrm>
              <a:off x="714" y="2256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3" name="Line 1955"/>
            <p:cNvSpPr>
              <a:spLocks noChangeShapeType="1"/>
            </p:cNvSpPr>
            <p:nvPr/>
          </p:nvSpPr>
          <p:spPr bwMode="auto">
            <a:xfrm>
              <a:off x="252" y="2317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4" name="Rectangle 1956"/>
            <p:cNvSpPr>
              <a:spLocks noChangeArrowheads="1"/>
            </p:cNvSpPr>
            <p:nvPr/>
          </p:nvSpPr>
          <p:spPr bwMode="auto">
            <a:xfrm>
              <a:off x="252" y="2317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5" name="Line 1957"/>
            <p:cNvSpPr>
              <a:spLocks noChangeShapeType="1"/>
            </p:cNvSpPr>
            <p:nvPr/>
          </p:nvSpPr>
          <p:spPr bwMode="auto">
            <a:xfrm>
              <a:off x="714" y="2317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6" name="Rectangle 1958"/>
            <p:cNvSpPr>
              <a:spLocks noChangeArrowheads="1"/>
            </p:cNvSpPr>
            <p:nvPr/>
          </p:nvSpPr>
          <p:spPr bwMode="auto">
            <a:xfrm>
              <a:off x="714" y="2317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7" name="Line 1959"/>
            <p:cNvSpPr>
              <a:spLocks noChangeShapeType="1"/>
            </p:cNvSpPr>
            <p:nvPr/>
          </p:nvSpPr>
          <p:spPr bwMode="auto">
            <a:xfrm>
              <a:off x="252" y="2377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8" name="Rectangle 1960"/>
            <p:cNvSpPr>
              <a:spLocks noChangeArrowheads="1"/>
            </p:cNvSpPr>
            <p:nvPr/>
          </p:nvSpPr>
          <p:spPr bwMode="auto">
            <a:xfrm>
              <a:off x="252" y="2377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09" name="Line 1961"/>
            <p:cNvSpPr>
              <a:spLocks noChangeShapeType="1"/>
            </p:cNvSpPr>
            <p:nvPr/>
          </p:nvSpPr>
          <p:spPr bwMode="auto">
            <a:xfrm>
              <a:off x="714" y="2377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0" name="Rectangle 1962"/>
            <p:cNvSpPr>
              <a:spLocks noChangeArrowheads="1"/>
            </p:cNvSpPr>
            <p:nvPr/>
          </p:nvSpPr>
          <p:spPr bwMode="auto">
            <a:xfrm>
              <a:off x="714" y="2377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1" name="Line 1963"/>
            <p:cNvSpPr>
              <a:spLocks noChangeShapeType="1"/>
            </p:cNvSpPr>
            <p:nvPr/>
          </p:nvSpPr>
          <p:spPr bwMode="auto">
            <a:xfrm>
              <a:off x="252" y="2437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2" name="Rectangle 1964"/>
            <p:cNvSpPr>
              <a:spLocks noChangeArrowheads="1"/>
            </p:cNvSpPr>
            <p:nvPr/>
          </p:nvSpPr>
          <p:spPr bwMode="auto">
            <a:xfrm>
              <a:off x="252" y="2437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3" name="Line 1965"/>
            <p:cNvSpPr>
              <a:spLocks noChangeShapeType="1"/>
            </p:cNvSpPr>
            <p:nvPr/>
          </p:nvSpPr>
          <p:spPr bwMode="auto">
            <a:xfrm>
              <a:off x="714" y="2437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4" name="Rectangle 1966"/>
            <p:cNvSpPr>
              <a:spLocks noChangeArrowheads="1"/>
            </p:cNvSpPr>
            <p:nvPr/>
          </p:nvSpPr>
          <p:spPr bwMode="auto">
            <a:xfrm>
              <a:off x="714" y="2437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5" name="Line 1967"/>
            <p:cNvSpPr>
              <a:spLocks noChangeShapeType="1"/>
            </p:cNvSpPr>
            <p:nvPr/>
          </p:nvSpPr>
          <p:spPr bwMode="auto">
            <a:xfrm>
              <a:off x="252" y="2497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6" name="Rectangle 1968"/>
            <p:cNvSpPr>
              <a:spLocks noChangeArrowheads="1"/>
            </p:cNvSpPr>
            <p:nvPr/>
          </p:nvSpPr>
          <p:spPr bwMode="auto">
            <a:xfrm>
              <a:off x="252" y="2497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7" name="Line 1969"/>
            <p:cNvSpPr>
              <a:spLocks noChangeShapeType="1"/>
            </p:cNvSpPr>
            <p:nvPr/>
          </p:nvSpPr>
          <p:spPr bwMode="auto">
            <a:xfrm>
              <a:off x="714" y="2497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8" name="Rectangle 1970"/>
            <p:cNvSpPr>
              <a:spLocks noChangeArrowheads="1"/>
            </p:cNvSpPr>
            <p:nvPr/>
          </p:nvSpPr>
          <p:spPr bwMode="auto">
            <a:xfrm>
              <a:off x="714" y="2497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19" name="Line 1971"/>
            <p:cNvSpPr>
              <a:spLocks noChangeShapeType="1"/>
            </p:cNvSpPr>
            <p:nvPr/>
          </p:nvSpPr>
          <p:spPr bwMode="auto">
            <a:xfrm>
              <a:off x="252" y="2558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0" name="Rectangle 1972"/>
            <p:cNvSpPr>
              <a:spLocks noChangeArrowheads="1"/>
            </p:cNvSpPr>
            <p:nvPr/>
          </p:nvSpPr>
          <p:spPr bwMode="auto">
            <a:xfrm>
              <a:off x="252" y="2558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1" name="Line 1973"/>
            <p:cNvSpPr>
              <a:spLocks noChangeShapeType="1"/>
            </p:cNvSpPr>
            <p:nvPr/>
          </p:nvSpPr>
          <p:spPr bwMode="auto">
            <a:xfrm>
              <a:off x="714" y="2558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2" name="Rectangle 1974"/>
            <p:cNvSpPr>
              <a:spLocks noChangeArrowheads="1"/>
            </p:cNvSpPr>
            <p:nvPr/>
          </p:nvSpPr>
          <p:spPr bwMode="auto">
            <a:xfrm>
              <a:off x="714" y="2558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3" name="Line 1975"/>
            <p:cNvSpPr>
              <a:spLocks noChangeShapeType="1"/>
            </p:cNvSpPr>
            <p:nvPr/>
          </p:nvSpPr>
          <p:spPr bwMode="auto">
            <a:xfrm>
              <a:off x="252" y="2618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4" name="Rectangle 1976"/>
            <p:cNvSpPr>
              <a:spLocks noChangeArrowheads="1"/>
            </p:cNvSpPr>
            <p:nvPr/>
          </p:nvSpPr>
          <p:spPr bwMode="auto">
            <a:xfrm>
              <a:off x="252" y="2618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5" name="Line 1977"/>
            <p:cNvSpPr>
              <a:spLocks noChangeShapeType="1"/>
            </p:cNvSpPr>
            <p:nvPr/>
          </p:nvSpPr>
          <p:spPr bwMode="auto">
            <a:xfrm>
              <a:off x="714" y="2618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6" name="Rectangle 1978"/>
            <p:cNvSpPr>
              <a:spLocks noChangeArrowheads="1"/>
            </p:cNvSpPr>
            <p:nvPr/>
          </p:nvSpPr>
          <p:spPr bwMode="auto">
            <a:xfrm>
              <a:off x="714" y="2618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7" name="Line 1979"/>
            <p:cNvSpPr>
              <a:spLocks noChangeShapeType="1"/>
            </p:cNvSpPr>
            <p:nvPr/>
          </p:nvSpPr>
          <p:spPr bwMode="auto">
            <a:xfrm>
              <a:off x="252" y="2678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8" name="Rectangle 1980"/>
            <p:cNvSpPr>
              <a:spLocks noChangeArrowheads="1"/>
            </p:cNvSpPr>
            <p:nvPr/>
          </p:nvSpPr>
          <p:spPr bwMode="auto">
            <a:xfrm>
              <a:off x="252" y="2678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29" name="Line 1981"/>
            <p:cNvSpPr>
              <a:spLocks noChangeShapeType="1"/>
            </p:cNvSpPr>
            <p:nvPr/>
          </p:nvSpPr>
          <p:spPr bwMode="auto">
            <a:xfrm>
              <a:off x="714" y="2678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0" name="Rectangle 1982"/>
            <p:cNvSpPr>
              <a:spLocks noChangeArrowheads="1"/>
            </p:cNvSpPr>
            <p:nvPr/>
          </p:nvSpPr>
          <p:spPr bwMode="auto">
            <a:xfrm>
              <a:off x="714" y="2678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1" name="Line 1983"/>
            <p:cNvSpPr>
              <a:spLocks noChangeShapeType="1"/>
            </p:cNvSpPr>
            <p:nvPr/>
          </p:nvSpPr>
          <p:spPr bwMode="auto">
            <a:xfrm>
              <a:off x="252" y="2738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2" name="Rectangle 1984"/>
            <p:cNvSpPr>
              <a:spLocks noChangeArrowheads="1"/>
            </p:cNvSpPr>
            <p:nvPr/>
          </p:nvSpPr>
          <p:spPr bwMode="auto">
            <a:xfrm>
              <a:off x="252" y="2738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3" name="Line 1985"/>
            <p:cNvSpPr>
              <a:spLocks noChangeShapeType="1"/>
            </p:cNvSpPr>
            <p:nvPr/>
          </p:nvSpPr>
          <p:spPr bwMode="auto">
            <a:xfrm>
              <a:off x="714" y="2738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4" name="Rectangle 1986"/>
            <p:cNvSpPr>
              <a:spLocks noChangeArrowheads="1"/>
            </p:cNvSpPr>
            <p:nvPr/>
          </p:nvSpPr>
          <p:spPr bwMode="auto">
            <a:xfrm>
              <a:off x="714" y="2738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5" name="Line 1987"/>
            <p:cNvSpPr>
              <a:spLocks noChangeShapeType="1"/>
            </p:cNvSpPr>
            <p:nvPr/>
          </p:nvSpPr>
          <p:spPr bwMode="auto">
            <a:xfrm>
              <a:off x="252" y="2799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6" name="Rectangle 1988"/>
            <p:cNvSpPr>
              <a:spLocks noChangeArrowheads="1"/>
            </p:cNvSpPr>
            <p:nvPr/>
          </p:nvSpPr>
          <p:spPr bwMode="auto">
            <a:xfrm>
              <a:off x="252" y="2799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7" name="Line 1989"/>
            <p:cNvSpPr>
              <a:spLocks noChangeShapeType="1"/>
            </p:cNvSpPr>
            <p:nvPr/>
          </p:nvSpPr>
          <p:spPr bwMode="auto">
            <a:xfrm>
              <a:off x="714" y="2799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8" name="Rectangle 1990"/>
            <p:cNvSpPr>
              <a:spLocks noChangeArrowheads="1"/>
            </p:cNvSpPr>
            <p:nvPr/>
          </p:nvSpPr>
          <p:spPr bwMode="auto">
            <a:xfrm>
              <a:off x="714" y="2799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39" name="Line 1991"/>
            <p:cNvSpPr>
              <a:spLocks noChangeShapeType="1"/>
            </p:cNvSpPr>
            <p:nvPr/>
          </p:nvSpPr>
          <p:spPr bwMode="auto">
            <a:xfrm>
              <a:off x="252" y="2859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0" name="Rectangle 1992"/>
            <p:cNvSpPr>
              <a:spLocks noChangeArrowheads="1"/>
            </p:cNvSpPr>
            <p:nvPr/>
          </p:nvSpPr>
          <p:spPr bwMode="auto">
            <a:xfrm>
              <a:off x="252" y="2859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1" name="Line 1993"/>
            <p:cNvSpPr>
              <a:spLocks noChangeShapeType="1"/>
            </p:cNvSpPr>
            <p:nvPr/>
          </p:nvSpPr>
          <p:spPr bwMode="auto">
            <a:xfrm>
              <a:off x="714" y="2859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2" name="Rectangle 1994"/>
            <p:cNvSpPr>
              <a:spLocks noChangeArrowheads="1"/>
            </p:cNvSpPr>
            <p:nvPr/>
          </p:nvSpPr>
          <p:spPr bwMode="auto">
            <a:xfrm>
              <a:off x="714" y="2859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3" name="Line 1995"/>
            <p:cNvSpPr>
              <a:spLocks noChangeShapeType="1"/>
            </p:cNvSpPr>
            <p:nvPr/>
          </p:nvSpPr>
          <p:spPr bwMode="auto">
            <a:xfrm>
              <a:off x="252" y="2919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4" name="Rectangle 1996"/>
            <p:cNvSpPr>
              <a:spLocks noChangeArrowheads="1"/>
            </p:cNvSpPr>
            <p:nvPr/>
          </p:nvSpPr>
          <p:spPr bwMode="auto">
            <a:xfrm>
              <a:off x="252" y="2919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5" name="Line 1997"/>
            <p:cNvSpPr>
              <a:spLocks noChangeShapeType="1"/>
            </p:cNvSpPr>
            <p:nvPr/>
          </p:nvSpPr>
          <p:spPr bwMode="auto">
            <a:xfrm>
              <a:off x="714" y="2919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6" name="Rectangle 1998"/>
            <p:cNvSpPr>
              <a:spLocks noChangeArrowheads="1"/>
            </p:cNvSpPr>
            <p:nvPr/>
          </p:nvSpPr>
          <p:spPr bwMode="auto">
            <a:xfrm>
              <a:off x="714" y="2919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7" name="Line 1999"/>
            <p:cNvSpPr>
              <a:spLocks noChangeShapeType="1"/>
            </p:cNvSpPr>
            <p:nvPr/>
          </p:nvSpPr>
          <p:spPr bwMode="auto">
            <a:xfrm>
              <a:off x="252" y="2979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8" name="Rectangle 2000"/>
            <p:cNvSpPr>
              <a:spLocks noChangeArrowheads="1"/>
            </p:cNvSpPr>
            <p:nvPr/>
          </p:nvSpPr>
          <p:spPr bwMode="auto">
            <a:xfrm>
              <a:off x="252" y="2979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49" name="Line 2001"/>
            <p:cNvSpPr>
              <a:spLocks noChangeShapeType="1"/>
            </p:cNvSpPr>
            <p:nvPr/>
          </p:nvSpPr>
          <p:spPr bwMode="auto">
            <a:xfrm>
              <a:off x="714" y="2979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0" name="Rectangle 2002"/>
            <p:cNvSpPr>
              <a:spLocks noChangeArrowheads="1"/>
            </p:cNvSpPr>
            <p:nvPr/>
          </p:nvSpPr>
          <p:spPr bwMode="auto">
            <a:xfrm>
              <a:off x="714" y="2979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1" name="Rectangle 2003"/>
            <p:cNvSpPr>
              <a:spLocks noChangeArrowheads="1"/>
            </p:cNvSpPr>
            <p:nvPr/>
          </p:nvSpPr>
          <p:spPr bwMode="auto">
            <a:xfrm>
              <a:off x="5681" y="1534"/>
              <a:ext cx="6" cy="1448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2" name="Line 2004"/>
            <p:cNvSpPr>
              <a:spLocks noChangeShapeType="1"/>
            </p:cNvSpPr>
            <p:nvPr/>
          </p:nvSpPr>
          <p:spPr bwMode="auto">
            <a:xfrm>
              <a:off x="252" y="3040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3" name="Rectangle 2005"/>
            <p:cNvSpPr>
              <a:spLocks noChangeArrowheads="1"/>
            </p:cNvSpPr>
            <p:nvPr/>
          </p:nvSpPr>
          <p:spPr bwMode="auto">
            <a:xfrm>
              <a:off x="252" y="3040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4" name="Line 2006"/>
            <p:cNvSpPr>
              <a:spLocks noChangeShapeType="1"/>
            </p:cNvSpPr>
            <p:nvPr/>
          </p:nvSpPr>
          <p:spPr bwMode="auto">
            <a:xfrm>
              <a:off x="714" y="3040"/>
              <a:ext cx="4973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5" name="Rectangle 2007"/>
            <p:cNvSpPr>
              <a:spLocks noChangeArrowheads="1"/>
            </p:cNvSpPr>
            <p:nvPr/>
          </p:nvSpPr>
          <p:spPr bwMode="auto">
            <a:xfrm>
              <a:off x="714" y="3040"/>
              <a:ext cx="497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6" name="Line 2008"/>
            <p:cNvSpPr>
              <a:spLocks noChangeShapeType="1"/>
            </p:cNvSpPr>
            <p:nvPr/>
          </p:nvSpPr>
          <p:spPr bwMode="auto">
            <a:xfrm>
              <a:off x="252" y="3100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7" name="Rectangle 2009"/>
            <p:cNvSpPr>
              <a:spLocks noChangeArrowheads="1"/>
            </p:cNvSpPr>
            <p:nvPr/>
          </p:nvSpPr>
          <p:spPr bwMode="auto">
            <a:xfrm>
              <a:off x="252" y="3100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8" name="Line 2010"/>
            <p:cNvSpPr>
              <a:spLocks noChangeShapeType="1"/>
            </p:cNvSpPr>
            <p:nvPr/>
          </p:nvSpPr>
          <p:spPr bwMode="auto">
            <a:xfrm>
              <a:off x="714" y="3100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59" name="Rectangle 2011"/>
            <p:cNvSpPr>
              <a:spLocks noChangeArrowheads="1"/>
            </p:cNvSpPr>
            <p:nvPr/>
          </p:nvSpPr>
          <p:spPr bwMode="auto">
            <a:xfrm>
              <a:off x="714" y="3100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60" name="Line 2012"/>
            <p:cNvSpPr>
              <a:spLocks noChangeShapeType="1"/>
            </p:cNvSpPr>
            <p:nvPr/>
          </p:nvSpPr>
          <p:spPr bwMode="auto">
            <a:xfrm>
              <a:off x="5684" y="2982"/>
              <a:ext cx="1" cy="118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61" name="Rectangle 2013"/>
            <p:cNvSpPr>
              <a:spLocks noChangeArrowheads="1"/>
            </p:cNvSpPr>
            <p:nvPr/>
          </p:nvSpPr>
          <p:spPr bwMode="auto">
            <a:xfrm>
              <a:off x="5684" y="2982"/>
              <a:ext cx="3" cy="118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263" name="Group 2215"/>
          <p:cNvGrpSpPr>
            <a:grpSpLocks/>
          </p:cNvGrpSpPr>
          <p:nvPr/>
        </p:nvGrpSpPr>
        <p:grpSpPr bwMode="auto">
          <a:xfrm>
            <a:off x="395288" y="904875"/>
            <a:ext cx="8637588" cy="5840413"/>
            <a:chOff x="249" y="570"/>
            <a:chExt cx="5441" cy="3679"/>
          </a:xfrm>
        </p:grpSpPr>
        <p:sp>
          <p:nvSpPr>
            <p:cNvPr id="4063" name="Line 2015"/>
            <p:cNvSpPr>
              <a:spLocks noChangeShapeType="1"/>
            </p:cNvSpPr>
            <p:nvPr/>
          </p:nvSpPr>
          <p:spPr bwMode="auto">
            <a:xfrm>
              <a:off x="252" y="3160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64" name="Rectangle 2016"/>
            <p:cNvSpPr>
              <a:spLocks noChangeArrowheads="1"/>
            </p:cNvSpPr>
            <p:nvPr/>
          </p:nvSpPr>
          <p:spPr bwMode="auto">
            <a:xfrm>
              <a:off x="252" y="3160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65" name="Line 2017"/>
            <p:cNvSpPr>
              <a:spLocks noChangeShapeType="1"/>
            </p:cNvSpPr>
            <p:nvPr/>
          </p:nvSpPr>
          <p:spPr bwMode="auto">
            <a:xfrm>
              <a:off x="714" y="3160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66" name="Rectangle 2018"/>
            <p:cNvSpPr>
              <a:spLocks noChangeArrowheads="1"/>
            </p:cNvSpPr>
            <p:nvPr/>
          </p:nvSpPr>
          <p:spPr bwMode="auto">
            <a:xfrm>
              <a:off x="714" y="3160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67" name="Line 2019"/>
            <p:cNvSpPr>
              <a:spLocks noChangeShapeType="1"/>
            </p:cNvSpPr>
            <p:nvPr/>
          </p:nvSpPr>
          <p:spPr bwMode="auto">
            <a:xfrm>
              <a:off x="252" y="3220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68" name="Rectangle 2020"/>
            <p:cNvSpPr>
              <a:spLocks noChangeArrowheads="1"/>
            </p:cNvSpPr>
            <p:nvPr/>
          </p:nvSpPr>
          <p:spPr bwMode="auto">
            <a:xfrm>
              <a:off x="252" y="3220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69" name="Line 2021"/>
            <p:cNvSpPr>
              <a:spLocks noChangeShapeType="1"/>
            </p:cNvSpPr>
            <p:nvPr/>
          </p:nvSpPr>
          <p:spPr bwMode="auto">
            <a:xfrm>
              <a:off x="714" y="3220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0" name="Rectangle 2022"/>
            <p:cNvSpPr>
              <a:spLocks noChangeArrowheads="1"/>
            </p:cNvSpPr>
            <p:nvPr/>
          </p:nvSpPr>
          <p:spPr bwMode="auto">
            <a:xfrm>
              <a:off x="714" y="3220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1" name="Line 2023"/>
            <p:cNvSpPr>
              <a:spLocks noChangeShapeType="1"/>
            </p:cNvSpPr>
            <p:nvPr/>
          </p:nvSpPr>
          <p:spPr bwMode="auto">
            <a:xfrm>
              <a:off x="252" y="3281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2" name="Rectangle 2024"/>
            <p:cNvSpPr>
              <a:spLocks noChangeArrowheads="1"/>
            </p:cNvSpPr>
            <p:nvPr/>
          </p:nvSpPr>
          <p:spPr bwMode="auto">
            <a:xfrm>
              <a:off x="252" y="3281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3" name="Line 2025"/>
            <p:cNvSpPr>
              <a:spLocks noChangeShapeType="1"/>
            </p:cNvSpPr>
            <p:nvPr/>
          </p:nvSpPr>
          <p:spPr bwMode="auto">
            <a:xfrm>
              <a:off x="714" y="3281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4" name="Rectangle 2026"/>
            <p:cNvSpPr>
              <a:spLocks noChangeArrowheads="1"/>
            </p:cNvSpPr>
            <p:nvPr/>
          </p:nvSpPr>
          <p:spPr bwMode="auto">
            <a:xfrm>
              <a:off x="714" y="3281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5" name="Line 2027"/>
            <p:cNvSpPr>
              <a:spLocks noChangeShapeType="1"/>
            </p:cNvSpPr>
            <p:nvPr/>
          </p:nvSpPr>
          <p:spPr bwMode="auto">
            <a:xfrm>
              <a:off x="252" y="3341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6" name="Rectangle 2028"/>
            <p:cNvSpPr>
              <a:spLocks noChangeArrowheads="1"/>
            </p:cNvSpPr>
            <p:nvPr/>
          </p:nvSpPr>
          <p:spPr bwMode="auto">
            <a:xfrm>
              <a:off x="252" y="3341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7" name="Line 2029"/>
            <p:cNvSpPr>
              <a:spLocks noChangeShapeType="1"/>
            </p:cNvSpPr>
            <p:nvPr/>
          </p:nvSpPr>
          <p:spPr bwMode="auto">
            <a:xfrm>
              <a:off x="714" y="3341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8" name="Rectangle 2030"/>
            <p:cNvSpPr>
              <a:spLocks noChangeArrowheads="1"/>
            </p:cNvSpPr>
            <p:nvPr/>
          </p:nvSpPr>
          <p:spPr bwMode="auto">
            <a:xfrm>
              <a:off x="714" y="3341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79" name="Line 2031"/>
            <p:cNvSpPr>
              <a:spLocks noChangeShapeType="1"/>
            </p:cNvSpPr>
            <p:nvPr/>
          </p:nvSpPr>
          <p:spPr bwMode="auto">
            <a:xfrm>
              <a:off x="252" y="3401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0" name="Rectangle 2032"/>
            <p:cNvSpPr>
              <a:spLocks noChangeArrowheads="1"/>
            </p:cNvSpPr>
            <p:nvPr/>
          </p:nvSpPr>
          <p:spPr bwMode="auto">
            <a:xfrm>
              <a:off x="252" y="3401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1" name="Line 2033"/>
            <p:cNvSpPr>
              <a:spLocks noChangeShapeType="1"/>
            </p:cNvSpPr>
            <p:nvPr/>
          </p:nvSpPr>
          <p:spPr bwMode="auto">
            <a:xfrm>
              <a:off x="714" y="3401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2" name="Rectangle 2034"/>
            <p:cNvSpPr>
              <a:spLocks noChangeArrowheads="1"/>
            </p:cNvSpPr>
            <p:nvPr/>
          </p:nvSpPr>
          <p:spPr bwMode="auto">
            <a:xfrm>
              <a:off x="714" y="3401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3" name="Line 2035"/>
            <p:cNvSpPr>
              <a:spLocks noChangeShapeType="1"/>
            </p:cNvSpPr>
            <p:nvPr/>
          </p:nvSpPr>
          <p:spPr bwMode="auto">
            <a:xfrm>
              <a:off x="252" y="3461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4" name="Rectangle 2036"/>
            <p:cNvSpPr>
              <a:spLocks noChangeArrowheads="1"/>
            </p:cNvSpPr>
            <p:nvPr/>
          </p:nvSpPr>
          <p:spPr bwMode="auto">
            <a:xfrm>
              <a:off x="252" y="3461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5" name="Line 2037"/>
            <p:cNvSpPr>
              <a:spLocks noChangeShapeType="1"/>
            </p:cNvSpPr>
            <p:nvPr/>
          </p:nvSpPr>
          <p:spPr bwMode="auto">
            <a:xfrm>
              <a:off x="714" y="3461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6" name="Rectangle 2038"/>
            <p:cNvSpPr>
              <a:spLocks noChangeArrowheads="1"/>
            </p:cNvSpPr>
            <p:nvPr/>
          </p:nvSpPr>
          <p:spPr bwMode="auto">
            <a:xfrm>
              <a:off x="714" y="3461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7" name="Line 2039"/>
            <p:cNvSpPr>
              <a:spLocks noChangeShapeType="1"/>
            </p:cNvSpPr>
            <p:nvPr/>
          </p:nvSpPr>
          <p:spPr bwMode="auto">
            <a:xfrm>
              <a:off x="252" y="3522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8" name="Rectangle 2040"/>
            <p:cNvSpPr>
              <a:spLocks noChangeArrowheads="1"/>
            </p:cNvSpPr>
            <p:nvPr/>
          </p:nvSpPr>
          <p:spPr bwMode="auto">
            <a:xfrm>
              <a:off x="252" y="3522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89" name="Line 2041"/>
            <p:cNvSpPr>
              <a:spLocks noChangeShapeType="1"/>
            </p:cNvSpPr>
            <p:nvPr/>
          </p:nvSpPr>
          <p:spPr bwMode="auto">
            <a:xfrm>
              <a:off x="714" y="3522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0" name="Rectangle 2042"/>
            <p:cNvSpPr>
              <a:spLocks noChangeArrowheads="1"/>
            </p:cNvSpPr>
            <p:nvPr/>
          </p:nvSpPr>
          <p:spPr bwMode="auto">
            <a:xfrm>
              <a:off x="714" y="3522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1" name="Line 2043"/>
            <p:cNvSpPr>
              <a:spLocks noChangeShapeType="1"/>
            </p:cNvSpPr>
            <p:nvPr/>
          </p:nvSpPr>
          <p:spPr bwMode="auto">
            <a:xfrm>
              <a:off x="252" y="3582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2" name="Rectangle 2044"/>
            <p:cNvSpPr>
              <a:spLocks noChangeArrowheads="1"/>
            </p:cNvSpPr>
            <p:nvPr/>
          </p:nvSpPr>
          <p:spPr bwMode="auto">
            <a:xfrm>
              <a:off x="252" y="3582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3" name="Line 2045"/>
            <p:cNvSpPr>
              <a:spLocks noChangeShapeType="1"/>
            </p:cNvSpPr>
            <p:nvPr/>
          </p:nvSpPr>
          <p:spPr bwMode="auto">
            <a:xfrm>
              <a:off x="714" y="3582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4" name="Rectangle 2046"/>
            <p:cNvSpPr>
              <a:spLocks noChangeArrowheads="1"/>
            </p:cNvSpPr>
            <p:nvPr/>
          </p:nvSpPr>
          <p:spPr bwMode="auto">
            <a:xfrm>
              <a:off x="714" y="3582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5" name="Line 2047"/>
            <p:cNvSpPr>
              <a:spLocks noChangeShapeType="1"/>
            </p:cNvSpPr>
            <p:nvPr/>
          </p:nvSpPr>
          <p:spPr bwMode="auto">
            <a:xfrm>
              <a:off x="252" y="3642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" name="Rectangle 2048"/>
            <p:cNvSpPr>
              <a:spLocks noChangeArrowheads="1"/>
            </p:cNvSpPr>
            <p:nvPr/>
          </p:nvSpPr>
          <p:spPr bwMode="auto">
            <a:xfrm>
              <a:off x="252" y="3642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" name="Line 2049"/>
            <p:cNvSpPr>
              <a:spLocks noChangeShapeType="1"/>
            </p:cNvSpPr>
            <p:nvPr/>
          </p:nvSpPr>
          <p:spPr bwMode="auto">
            <a:xfrm>
              <a:off x="714" y="3642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" name="Rectangle 2050"/>
            <p:cNvSpPr>
              <a:spLocks noChangeArrowheads="1"/>
            </p:cNvSpPr>
            <p:nvPr/>
          </p:nvSpPr>
          <p:spPr bwMode="auto">
            <a:xfrm>
              <a:off x="714" y="3642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9" name="Line 2051"/>
            <p:cNvSpPr>
              <a:spLocks noChangeShapeType="1"/>
            </p:cNvSpPr>
            <p:nvPr/>
          </p:nvSpPr>
          <p:spPr bwMode="auto">
            <a:xfrm>
              <a:off x="252" y="3702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0" name="Rectangle 2052"/>
            <p:cNvSpPr>
              <a:spLocks noChangeArrowheads="1"/>
            </p:cNvSpPr>
            <p:nvPr/>
          </p:nvSpPr>
          <p:spPr bwMode="auto">
            <a:xfrm>
              <a:off x="252" y="3702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1" name="Line 2053"/>
            <p:cNvSpPr>
              <a:spLocks noChangeShapeType="1"/>
            </p:cNvSpPr>
            <p:nvPr/>
          </p:nvSpPr>
          <p:spPr bwMode="auto">
            <a:xfrm>
              <a:off x="714" y="3702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2" name="Rectangle 2054"/>
            <p:cNvSpPr>
              <a:spLocks noChangeArrowheads="1"/>
            </p:cNvSpPr>
            <p:nvPr/>
          </p:nvSpPr>
          <p:spPr bwMode="auto">
            <a:xfrm>
              <a:off x="714" y="3702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3" name="Line 2055"/>
            <p:cNvSpPr>
              <a:spLocks noChangeShapeType="1"/>
            </p:cNvSpPr>
            <p:nvPr/>
          </p:nvSpPr>
          <p:spPr bwMode="auto">
            <a:xfrm>
              <a:off x="252" y="3763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4" name="Rectangle 2056"/>
            <p:cNvSpPr>
              <a:spLocks noChangeArrowheads="1"/>
            </p:cNvSpPr>
            <p:nvPr/>
          </p:nvSpPr>
          <p:spPr bwMode="auto">
            <a:xfrm>
              <a:off x="252" y="3763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5" name="Line 2057"/>
            <p:cNvSpPr>
              <a:spLocks noChangeShapeType="1"/>
            </p:cNvSpPr>
            <p:nvPr/>
          </p:nvSpPr>
          <p:spPr bwMode="auto">
            <a:xfrm>
              <a:off x="714" y="3763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6" name="Rectangle 2058"/>
            <p:cNvSpPr>
              <a:spLocks noChangeArrowheads="1"/>
            </p:cNvSpPr>
            <p:nvPr/>
          </p:nvSpPr>
          <p:spPr bwMode="auto">
            <a:xfrm>
              <a:off x="714" y="3763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7" name="Line 2059"/>
            <p:cNvSpPr>
              <a:spLocks noChangeShapeType="1"/>
            </p:cNvSpPr>
            <p:nvPr/>
          </p:nvSpPr>
          <p:spPr bwMode="auto">
            <a:xfrm>
              <a:off x="252" y="3823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8" name="Rectangle 2060"/>
            <p:cNvSpPr>
              <a:spLocks noChangeArrowheads="1"/>
            </p:cNvSpPr>
            <p:nvPr/>
          </p:nvSpPr>
          <p:spPr bwMode="auto">
            <a:xfrm>
              <a:off x="252" y="3823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9" name="Line 2061"/>
            <p:cNvSpPr>
              <a:spLocks noChangeShapeType="1"/>
            </p:cNvSpPr>
            <p:nvPr/>
          </p:nvSpPr>
          <p:spPr bwMode="auto">
            <a:xfrm>
              <a:off x="714" y="3823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0" name="Rectangle 2062"/>
            <p:cNvSpPr>
              <a:spLocks noChangeArrowheads="1"/>
            </p:cNvSpPr>
            <p:nvPr/>
          </p:nvSpPr>
          <p:spPr bwMode="auto">
            <a:xfrm>
              <a:off x="714" y="3823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1" name="Line 2063"/>
            <p:cNvSpPr>
              <a:spLocks noChangeShapeType="1"/>
            </p:cNvSpPr>
            <p:nvPr/>
          </p:nvSpPr>
          <p:spPr bwMode="auto">
            <a:xfrm>
              <a:off x="252" y="3883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2" name="Rectangle 2064"/>
            <p:cNvSpPr>
              <a:spLocks noChangeArrowheads="1"/>
            </p:cNvSpPr>
            <p:nvPr/>
          </p:nvSpPr>
          <p:spPr bwMode="auto">
            <a:xfrm>
              <a:off x="252" y="3883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3" name="Line 2065"/>
            <p:cNvSpPr>
              <a:spLocks noChangeShapeType="1"/>
            </p:cNvSpPr>
            <p:nvPr/>
          </p:nvSpPr>
          <p:spPr bwMode="auto">
            <a:xfrm>
              <a:off x="714" y="3883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4" name="Rectangle 2066"/>
            <p:cNvSpPr>
              <a:spLocks noChangeArrowheads="1"/>
            </p:cNvSpPr>
            <p:nvPr/>
          </p:nvSpPr>
          <p:spPr bwMode="auto">
            <a:xfrm>
              <a:off x="714" y="3883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5" name="Line 2067"/>
            <p:cNvSpPr>
              <a:spLocks noChangeShapeType="1"/>
            </p:cNvSpPr>
            <p:nvPr/>
          </p:nvSpPr>
          <p:spPr bwMode="auto">
            <a:xfrm>
              <a:off x="252" y="3943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6" name="Rectangle 2068"/>
            <p:cNvSpPr>
              <a:spLocks noChangeArrowheads="1"/>
            </p:cNvSpPr>
            <p:nvPr/>
          </p:nvSpPr>
          <p:spPr bwMode="auto">
            <a:xfrm>
              <a:off x="252" y="3943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7" name="Line 2069"/>
            <p:cNvSpPr>
              <a:spLocks noChangeShapeType="1"/>
            </p:cNvSpPr>
            <p:nvPr/>
          </p:nvSpPr>
          <p:spPr bwMode="auto">
            <a:xfrm>
              <a:off x="714" y="3943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8" name="Rectangle 2070"/>
            <p:cNvSpPr>
              <a:spLocks noChangeArrowheads="1"/>
            </p:cNvSpPr>
            <p:nvPr/>
          </p:nvSpPr>
          <p:spPr bwMode="auto">
            <a:xfrm>
              <a:off x="714" y="3943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9" name="Line 2071"/>
            <p:cNvSpPr>
              <a:spLocks noChangeShapeType="1"/>
            </p:cNvSpPr>
            <p:nvPr/>
          </p:nvSpPr>
          <p:spPr bwMode="auto">
            <a:xfrm>
              <a:off x="252" y="4004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0" name="Rectangle 2072"/>
            <p:cNvSpPr>
              <a:spLocks noChangeArrowheads="1"/>
            </p:cNvSpPr>
            <p:nvPr/>
          </p:nvSpPr>
          <p:spPr bwMode="auto">
            <a:xfrm>
              <a:off x="252" y="4004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1" name="Line 2073"/>
            <p:cNvSpPr>
              <a:spLocks noChangeShapeType="1"/>
            </p:cNvSpPr>
            <p:nvPr/>
          </p:nvSpPr>
          <p:spPr bwMode="auto">
            <a:xfrm>
              <a:off x="714" y="4004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2" name="Rectangle 2074"/>
            <p:cNvSpPr>
              <a:spLocks noChangeArrowheads="1"/>
            </p:cNvSpPr>
            <p:nvPr/>
          </p:nvSpPr>
          <p:spPr bwMode="auto">
            <a:xfrm>
              <a:off x="714" y="4004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3" name="Line 2075"/>
            <p:cNvSpPr>
              <a:spLocks noChangeShapeType="1"/>
            </p:cNvSpPr>
            <p:nvPr/>
          </p:nvSpPr>
          <p:spPr bwMode="auto">
            <a:xfrm>
              <a:off x="252" y="4064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4" name="Rectangle 2076"/>
            <p:cNvSpPr>
              <a:spLocks noChangeArrowheads="1"/>
            </p:cNvSpPr>
            <p:nvPr/>
          </p:nvSpPr>
          <p:spPr bwMode="auto">
            <a:xfrm>
              <a:off x="252" y="4064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5" name="Line 2077"/>
            <p:cNvSpPr>
              <a:spLocks noChangeShapeType="1"/>
            </p:cNvSpPr>
            <p:nvPr/>
          </p:nvSpPr>
          <p:spPr bwMode="auto">
            <a:xfrm>
              <a:off x="714" y="4064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6" name="Rectangle 2078"/>
            <p:cNvSpPr>
              <a:spLocks noChangeArrowheads="1"/>
            </p:cNvSpPr>
            <p:nvPr/>
          </p:nvSpPr>
          <p:spPr bwMode="auto">
            <a:xfrm>
              <a:off x="714" y="4064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7" name="Line 2079"/>
            <p:cNvSpPr>
              <a:spLocks noChangeShapeType="1"/>
            </p:cNvSpPr>
            <p:nvPr/>
          </p:nvSpPr>
          <p:spPr bwMode="auto">
            <a:xfrm>
              <a:off x="252" y="4124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8" name="Rectangle 2080"/>
            <p:cNvSpPr>
              <a:spLocks noChangeArrowheads="1"/>
            </p:cNvSpPr>
            <p:nvPr/>
          </p:nvSpPr>
          <p:spPr bwMode="auto">
            <a:xfrm>
              <a:off x="252" y="4124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9" name="Line 2081"/>
            <p:cNvSpPr>
              <a:spLocks noChangeShapeType="1"/>
            </p:cNvSpPr>
            <p:nvPr/>
          </p:nvSpPr>
          <p:spPr bwMode="auto">
            <a:xfrm>
              <a:off x="714" y="4124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0" name="Rectangle 2082"/>
            <p:cNvSpPr>
              <a:spLocks noChangeArrowheads="1"/>
            </p:cNvSpPr>
            <p:nvPr/>
          </p:nvSpPr>
          <p:spPr bwMode="auto">
            <a:xfrm>
              <a:off x="714" y="4124"/>
              <a:ext cx="4967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1" name="Line 2083"/>
            <p:cNvSpPr>
              <a:spLocks noChangeShapeType="1"/>
            </p:cNvSpPr>
            <p:nvPr/>
          </p:nvSpPr>
          <p:spPr bwMode="auto">
            <a:xfrm>
              <a:off x="252" y="4184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2" name="Rectangle 2084"/>
            <p:cNvSpPr>
              <a:spLocks noChangeArrowheads="1"/>
            </p:cNvSpPr>
            <p:nvPr/>
          </p:nvSpPr>
          <p:spPr bwMode="auto">
            <a:xfrm>
              <a:off x="252" y="4184"/>
              <a:ext cx="455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3" name="Line 2085"/>
            <p:cNvSpPr>
              <a:spLocks noChangeShapeType="1"/>
            </p:cNvSpPr>
            <p:nvPr/>
          </p:nvSpPr>
          <p:spPr bwMode="auto">
            <a:xfrm>
              <a:off x="714" y="4184"/>
              <a:ext cx="496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4" name="Rectangle 2086"/>
            <p:cNvSpPr>
              <a:spLocks noChangeArrowheads="1"/>
            </p:cNvSpPr>
            <p:nvPr/>
          </p:nvSpPr>
          <p:spPr bwMode="auto">
            <a:xfrm>
              <a:off x="714" y="4184"/>
              <a:ext cx="4967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5" name="Line 2087"/>
            <p:cNvSpPr>
              <a:spLocks noChangeShapeType="1"/>
            </p:cNvSpPr>
            <p:nvPr/>
          </p:nvSpPr>
          <p:spPr bwMode="auto">
            <a:xfrm>
              <a:off x="249" y="572"/>
              <a:ext cx="1" cy="3675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6" name="Rectangle 2088"/>
            <p:cNvSpPr>
              <a:spLocks noChangeArrowheads="1"/>
            </p:cNvSpPr>
            <p:nvPr/>
          </p:nvSpPr>
          <p:spPr bwMode="auto">
            <a:xfrm>
              <a:off x="249" y="572"/>
              <a:ext cx="3" cy="3675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7" name="Line 2089"/>
            <p:cNvSpPr>
              <a:spLocks noChangeShapeType="1"/>
            </p:cNvSpPr>
            <p:nvPr/>
          </p:nvSpPr>
          <p:spPr bwMode="auto">
            <a:xfrm>
              <a:off x="252" y="4245"/>
              <a:ext cx="455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8" name="Rectangle 2090"/>
            <p:cNvSpPr>
              <a:spLocks noChangeArrowheads="1"/>
            </p:cNvSpPr>
            <p:nvPr/>
          </p:nvSpPr>
          <p:spPr bwMode="auto">
            <a:xfrm>
              <a:off x="252" y="4245"/>
              <a:ext cx="455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9" name="Rectangle 2091"/>
            <p:cNvSpPr>
              <a:spLocks noChangeArrowheads="1"/>
            </p:cNvSpPr>
            <p:nvPr/>
          </p:nvSpPr>
          <p:spPr bwMode="auto">
            <a:xfrm>
              <a:off x="707" y="570"/>
              <a:ext cx="7" cy="3677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0" name="Line 2092"/>
            <p:cNvSpPr>
              <a:spLocks noChangeShapeType="1"/>
            </p:cNvSpPr>
            <p:nvPr/>
          </p:nvSpPr>
          <p:spPr bwMode="auto">
            <a:xfrm>
              <a:off x="2160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1" name="Rectangle 2093"/>
            <p:cNvSpPr>
              <a:spLocks noChangeArrowheads="1"/>
            </p:cNvSpPr>
            <p:nvPr/>
          </p:nvSpPr>
          <p:spPr bwMode="auto">
            <a:xfrm>
              <a:off x="2160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2" name="Line 2094"/>
            <p:cNvSpPr>
              <a:spLocks noChangeShapeType="1"/>
            </p:cNvSpPr>
            <p:nvPr/>
          </p:nvSpPr>
          <p:spPr bwMode="auto">
            <a:xfrm>
              <a:off x="2418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3" name="Rectangle 2095"/>
            <p:cNvSpPr>
              <a:spLocks noChangeArrowheads="1"/>
            </p:cNvSpPr>
            <p:nvPr/>
          </p:nvSpPr>
          <p:spPr bwMode="auto">
            <a:xfrm>
              <a:off x="2418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4" name="Line 2096"/>
            <p:cNvSpPr>
              <a:spLocks noChangeShapeType="1"/>
            </p:cNvSpPr>
            <p:nvPr/>
          </p:nvSpPr>
          <p:spPr bwMode="auto">
            <a:xfrm>
              <a:off x="2676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5" name="Rectangle 2097"/>
            <p:cNvSpPr>
              <a:spLocks noChangeArrowheads="1"/>
            </p:cNvSpPr>
            <p:nvPr/>
          </p:nvSpPr>
          <p:spPr bwMode="auto">
            <a:xfrm>
              <a:off x="2676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6" name="Line 2098"/>
            <p:cNvSpPr>
              <a:spLocks noChangeShapeType="1"/>
            </p:cNvSpPr>
            <p:nvPr/>
          </p:nvSpPr>
          <p:spPr bwMode="auto">
            <a:xfrm>
              <a:off x="2934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7" name="Rectangle 2099"/>
            <p:cNvSpPr>
              <a:spLocks noChangeArrowheads="1"/>
            </p:cNvSpPr>
            <p:nvPr/>
          </p:nvSpPr>
          <p:spPr bwMode="auto">
            <a:xfrm>
              <a:off x="2934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8" name="Line 2100"/>
            <p:cNvSpPr>
              <a:spLocks noChangeShapeType="1"/>
            </p:cNvSpPr>
            <p:nvPr/>
          </p:nvSpPr>
          <p:spPr bwMode="auto">
            <a:xfrm>
              <a:off x="3192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9" name="Rectangle 2101"/>
            <p:cNvSpPr>
              <a:spLocks noChangeArrowheads="1"/>
            </p:cNvSpPr>
            <p:nvPr/>
          </p:nvSpPr>
          <p:spPr bwMode="auto">
            <a:xfrm>
              <a:off x="3192" y="652"/>
              <a:ext cx="4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0" name="Line 2102"/>
            <p:cNvSpPr>
              <a:spLocks noChangeShapeType="1"/>
            </p:cNvSpPr>
            <p:nvPr/>
          </p:nvSpPr>
          <p:spPr bwMode="auto">
            <a:xfrm>
              <a:off x="3450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1" name="Rectangle 2103"/>
            <p:cNvSpPr>
              <a:spLocks noChangeArrowheads="1"/>
            </p:cNvSpPr>
            <p:nvPr/>
          </p:nvSpPr>
          <p:spPr bwMode="auto">
            <a:xfrm>
              <a:off x="3450" y="652"/>
              <a:ext cx="4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2" name="Line 2104"/>
            <p:cNvSpPr>
              <a:spLocks noChangeShapeType="1"/>
            </p:cNvSpPr>
            <p:nvPr/>
          </p:nvSpPr>
          <p:spPr bwMode="auto">
            <a:xfrm>
              <a:off x="3709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3" name="Rectangle 2105"/>
            <p:cNvSpPr>
              <a:spLocks noChangeArrowheads="1"/>
            </p:cNvSpPr>
            <p:nvPr/>
          </p:nvSpPr>
          <p:spPr bwMode="auto">
            <a:xfrm>
              <a:off x="3709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4" name="Line 2106"/>
            <p:cNvSpPr>
              <a:spLocks noChangeShapeType="1"/>
            </p:cNvSpPr>
            <p:nvPr/>
          </p:nvSpPr>
          <p:spPr bwMode="auto">
            <a:xfrm>
              <a:off x="3967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5" name="Rectangle 2107"/>
            <p:cNvSpPr>
              <a:spLocks noChangeArrowheads="1"/>
            </p:cNvSpPr>
            <p:nvPr/>
          </p:nvSpPr>
          <p:spPr bwMode="auto">
            <a:xfrm>
              <a:off x="3967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6" name="Line 2108"/>
            <p:cNvSpPr>
              <a:spLocks noChangeShapeType="1"/>
            </p:cNvSpPr>
            <p:nvPr/>
          </p:nvSpPr>
          <p:spPr bwMode="auto">
            <a:xfrm>
              <a:off x="4225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7" name="Rectangle 2109"/>
            <p:cNvSpPr>
              <a:spLocks noChangeArrowheads="1"/>
            </p:cNvSpPr>
            <p:nvPr/>
          </p:nvSpPr>
          <p:spPr bwMode="auto">
            <a:xfrm>
              <a:off x="4225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8" name="Line 2110"/>
            <p:cNvSpPr>
              <a:spLocks noChangeShapeType="1"/>
            </p:cNvSpPr>
            <p:nvPr/>
          </p:nvSpPr>
          <p:spPr bwMode="auto">
            <a:xfrm>
              <a:off x="4525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9" name="Rectangle 2111"/>
            <p:cNvSpPr>
              <a:spLocks noChangeArrowheads="1"/>
            </p:cNvSpPr>
            <p:nvPr/>
          </p:nvSpPr>
          <p:spPr bwMode="auto">
            <a:xfrm>
              <a:off x="4525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0" name="Line 2112"/>
            <p:cNvSpPr>
              <a:spLocks noChangeShapeType="1"/>
            </p:cNvSpPr>
            <p:nvPr/>
          </p:nvSpPr>
          <p:spPr bwMode="auto">
            <a:xfrm>
              <a:off x="4783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1" name="Rectangle 2113"/>
            <p:cNvSpPr>
              <a:spLocks noChangeArrowheads="1"/>
            </p:cNvSpPr>
            <p:nvPr/>
          </p:nvSpPr>
          <p:spPr bwMode="auto">
            <a:xfrm>
              <a:off x="4783" y="652"/>
              <a:ext cx="4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2" name="Line 2114"/>
            <p:cNvSpPr>
              <a:spLocks noChangeShapeType="1"/>
            </p:cNvSpPr>
            <p:nvPr/>
          </p:nvSpPr>
          <p:spPr bwMode="auto">
            <a:xfrm>
              <a:off x="5093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3" name="Rectangle 2115"/>
            <p:cNvSpPr>
              <a:spLocks noChangeArrowheads="1"/>
            </p:cNvSpPr>
            <p:nvPr/>
          </p:nvSpPr>
          <p:spPr bwMode="auto">
            <a:xfrm>
              <a:off x="5093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4" name="Line 2116"/>
            <p:cNvSpPr>
              <a:spLocks noChangeShapeType="1"/>
            </p:cNvSpPr>
            <p:nvPr/>
          </p:nvSpPr>
          <p:spPr bwMode="auto">
            <a:xfrm>
              <a:off x="5413" y="652"/>
              <a:ext cx="1" cy="3590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5" name="Rectangle 2117"/>
            <p:cNvSpPr>
              <a:spLocks noChangeArrowheads="1"/>
            </p:cNvSpPr>
            <p:nvPr/>
          </p:nvSpPr>
          <p:spPr bwMode="auto">
            <a:xfrm>
              <a:off x="5413" y="652"/>
              <a:ext cx="3" cy="359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6" name="Rectangle 2118"/>
            <p:cNvSpPr>
              <a:spLocks noChangeArrowheads="1"/>
            </p:cNvSpPr>
            <p:nvPr/>
          </p:nvSpPr>
          <p:spPr bwMode="auto">
            <a:xfrm>
              <a:off x="714" y="4242"/>
              <a:ext cx="4973" cy="5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7" name="Rectangle 2119"/>
            <p:cNvSpPr>
              <a:spLocks noChangeArrowheads="1"/>
            </p:cNvSpPr>
            <p:nvPr/>
          </p:nvSpPr>
          <p:spPr bwMode="auto">
            <a:xfrm>
              <a:off x="5681" y="3100"/>
              <a:ext cx="6" cy="1147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8" name="Line 2120"/>
            <p:cNvSpPr>
              <a:spLocks noChangeShapeType="1"/>
            </p:cNvSpPr>
            <p:nvPr/>
          </p:nvSpPr>
          <p:spPr bwMode="auto">
            <a:xfrm>
              <a:off x="249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9" name="Rectangle 2121"/>
            <p:cNvSpPr>
              <a:spLocks noChangeArrowheads="1"/>
            </p:cNvSpPr>
            <p:nvPr/>
          </p:nvSpPr>
          <p:spPr bwMode="auto">
            <a:xfrm>
              <a:off x="249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0" name="Line 2122"/>
            <p:cNvSpPr>
              <a:spLocks noChangeShapeType="1"/>
            </p:cNvSpPr>
            <p:nvPr/>
          </p:nvSpPr>
          <p:spPr bwMode="auto">
            <a:xfrm>
              <a:off x="711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1" name="Rectangle 2123"/>
            <p:cNvSpPr>
              <a:spLocks noChangeArrowheads="1"/>
            </p:cNvSpPr>
            <p:nvPr/>
          </p:nvSpPr>
          <p:spPr bwMode="auto">
            <a:xfrm>
              <a:off x="711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2" name="Line 2124"/>
            <p:cNvSpPr>
              <a:spLocks noChangeShapeType="1"/>
            </p:cNvSpPr>
            <p:nvPr/>
          </p:nvSpPr>
          <p:spPr bwMode="auto">
            <a:xfrm>
              <a:off x="2160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3" name="Rectangle 2125"/>
            <p:cNvSpPr>
              <a:spLocks noChangeArrowheads="1"/>
            </p:cNvSpPr>
            <p:nvPr/>
          </p:nvSpPr>
          <p:spPr bwMode="auto">
            <a:xfrm>
              <a:off x="2160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4" name="Line 2126"/>
            <p:cNvSpPr>
              <a:spLocks noChangeShapeType="1"/>
            </p:cNvSpPr>
            <p:nvPr/>
          </p:nvSpPr>
          <p:spPr bwMode="auto">
            <a:xfrm>
              <a:off x="2418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5" name="Rectangle 2127"/>
            <p:cNvSpPr>
              <a:spLocks noChangeArrowheads="1"/>
            </p:cNvSpPr>
            <p:nvPr/>
          </p:nvSpPr>
          <p:spPr bwMode="auto">
            <a:xfrm>
              <a:off x="2418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6" name="Line 2128"/>
            <p:cNvSpPr>
              <a:spLocks noChangeShapeType="1"/>
            </p:cNvSpPr>
            <p:nvPr/>
          </p:nvSpPr>
          <p:spPr bwMode="auto">
            <a:xfrm>
              <a:off x="2676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7" name="Rectangle 2129"/>
            <p:cNvSpPr>
              <a:spLocks noChangeArrowheads="1"/>
            </p:cNvSpPr>
            <p:nvPr/>
          </p:nvSpPr>
          <p:spPr bwMode="auto">
            <a:xfrm>
              <a:off x="2676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8" name="Line 2130"/>
            <p:cNvSpPr>
              <a:spLocks noChangeShapeType="1"/>
            </p:cNvSpPr>
            <p:nvPr/>
          </p:nvSpPr>
          <p:spPr bwMode="auto">
            <a:xfrm>
              <a:off x="2934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79" name="Rectangle 2131"/>
            <p:cNvSpPr>
              <a:spLocks noChangeArrowheads="1"/>
            </p:cNvSpPr>
            <p:nvPr/>
          </p:nvSpPr>
          <p:spPr bwMode="auto">
            <a:xfrm>
              <a:off x="2934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0" name="Line 2132"/>
            <p:cNvSpPr>
              <a:spLocks noChangeShapeType="1"/>
            </p:cNvSpPr>
            <p:nvPr/>
          </p:nvSpPr>
          <p:spPr bwMode="auto">
            <a:xfrm>
              <a:off x="3192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1" name="Rectangle 2133"/>
            <p:cNvSpPr>
              <a:spLocks noChangeArrowheads="1"/>
            </p:cNvSpPr>
            <p:nvPr/>
          </p:nvSpPr>
          <p:spPr bwMode="auto">
            <a:xfrm>
              <a:off x="3192" y="4247"/>
              <a:ext cx="4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2" name="Line 2134"/>
            <p:cNvSpPr>
              <a:spLocks noChangeShapeType="1"/>
            </p:cNvSpPr>
            <p:nvPr/>
          </p:nvSpPr>
          <p:spPr bwMode="auto">
            <a:xfrm>
              <a:off x="3450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3" name="Rectangle 2135"/>
            <p:cNvSpPr>
              <a:spLocks noChangeArrowheads="1"/>
            </p:cNvSpPr>
            <p:nvPr/>
          </p:nvSpPr>
          <p:spPr bwMode="auto">
            <a:xfrm>
              <a:off x="3450" y="4247"/>
              <a:ext cx="4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4" name="Line 2136"/>
            <p:cNvSpPr>
              <a:spLocks noChangeShapeType="1"/>
            </p:cNvSpPr>
            <p:nvPr/>
          </p:nvSpPr>
          <p:spPr bwMode="auto">
            <a:xfrm>
              <a:off x="3709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5" name="Rectangle 2137"/>
            <p:cNvSpPr>
              <a:spLocks noChangeArrowheads="1"/>
            </p:cNvSpPr>
            <p:nvPr/>
          </p:nvSpPr>
          <p:spPr bwMode="auto">
            <a:xfrm>
              <a:off x="3709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6" name="Line 2138"/>
            <p:cNvSpPr>
              <a:spLocks noChangeShapeType="1"/>
            </p:cNvSpPr>
            <p:nvPr/>
          </p:nvSpPr>
          <p:spPr bwMode="auto">
            <a:xfrm>
              <a:off x="3967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7" name="Rectangle 2139"/>
            <p:cNvSpPr>
              <a:spLocks noChangeArrowheads="1"/>
            </p:cNvSpPr>
            <p:nvPr/>
          </p:nvSpPr>
          <p:spPr bwMode="auto">
            <a:xfrm>
              <a:off x="3967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8" name="Line 2140"/>
            <p:cNvSpPr>
              <a:spLocks noChangeShapeType="1"/>
            </p:cNvSpPr>
            <p:nvPr/>
          </p:nvSpPr>
          <p:spPr bwMode="auto">
            <a:xfrm>
              <a:off x="4225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89" name="Rectangle 2141"/>
            <p:cNvSpPr>
              <a:spLocks noChangeArrowheads="1"/>
            </p:cNvSpPr>
            <p:nvPr/>
          </p:nvSpPr>
          <p:spPr bwMode="auto">
            <a:xfrm>
              <a:off x="4225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0" name="Line 2142"/>
            <p:cNvSpPr>
              <a:spLocks noChangeShapeType="1"/>
            </p:cNvSpPr>
            <p:nvPr/>
          </p:nvSpPr>
          <p:spPr bwMode="auto">
            <a:xfrm>
              <a:off x="4525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1" name="Rectangle 2143"/>
            <p:cNvSpPr>
              <a:spLocks noChangeArrowheads="1"/>
            </p:cNvSpPr>
            <p:nvPr/>
          </p:nvSpPr>
          <p:spPr bwMode="auto">
            <a:xfrm>
              <a:off x="4525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2" name="Line 2144"/>
            <p:cNvSpPr>
              <a:spLocks noChangeShapeType="1"/>
            </p:cNvSpPr>
            <p:nvPr/>
          </p:nvSpPr>
          <p:spPr bwMode="auto">
            <a:xfrm>
              <a:off x="4783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3" name="Rectangle 2145"/>
            <p:cNvSpPr>
              <a:spLocks noChangeArrowheads="1"/>
            </p:cNvSpPr>
            <p:nvPr/>
          </p:nvSpPr>
          <p:spPr bwMode="auto">
            <a:xfrm>
              <a:off x="4783" y="4247"/>
              <a:ext cx="4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4" name="Line 2146"/>
            <p:cNvSpPr>
              <a:spLocks noChangeShapeType="1"/>
            </p:cNvSpPr>
            <p:nvPr/>
          </p:nvSpPr>
          <p:spPr bwMode="auto">
            <a:xfrm>
              <a:off x="5093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5" name="Rectangle 2147"/>
            <p:cNvSpPr>
              <a:spLocks noChangeArrowheads="1"/>
            </p:cNvSpPr>
            <p:nvPr/>
          </p:nvSpPr>
          <p:spPr bwMode="auto">
            <a:xfrm>
              <a:off x="5093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6" name="Line 2148"/>
            <p:cNvSpPr>
              <a:spLocks noChangeShapeType="1"/>
            </p:cNvSpPr>
            <p:nvPr/>
          </p:nvSpPr>
          <p:spPr bwMode="auto">
            <a:xfrm>
              <a:off x="5413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7" name="Rectangle 2149"/>
            <p:cNvSpPr>
              <a:spLocks noChangeArrowheads="1"/>
            </p:cNvSpPr>
            <p:nvPr/>
          </p:nvSpPr>
          <p:spPr bwMode="auto">
            <a:xfrm>
              <a:off x="5413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8" name="Line 2150"/>
            <p:cNvSpPr>
              <a:spLocks noChangeShapeType="1"/>
            </p:cNvSpPr>
            <p:nvPr/>
          </p:nvSpPr>
          <p:spPr bwMode="auto">
            <a:xfrm>
              <a:off x="5684" y="424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99" name="Rectangle 2151"/>
            <p:cNvSpPr>
              <a:spLocks noChangeArrowheads="1"/>
            </p:cNvSpPr>
            <p:nvPr/>
          </p:nvSpPr>
          <p:spPr bwMode="auto">
            <a:xfrm>
              <a:off x="5684" y="424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0" name="Line 2152"/>
            <p:cNvSpPr>
              <a:spLocks noChangeShapeType="1"/>
            </p:cNvSpPr>
            <p:nvPr/>
          </p:nvSpPr>
          <p:spPr bwMode="auto">
            <a:xfrm>
              <a:off x="5687" y="5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1" name="Rectangle 2153"/>
            <p:cNvSpPr>
              <a:spLocks noChangeArrowheads="1"/>
            </p:cNvSpPr>
            <p:nvPr/>
          </p:nvSpPr>
          <p:spPr bwMode="auto">
            <a:xfrm>
              <a:off x="5687" y="572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2" name="Line 2154"/>
            <p:cNvSpPr>
              <a:spLocks noChangeShapeType="1"/>
            </p:cNvSpPr>
            <p:nvPr/>
          </p:nvSpPr>
          <p:spPr bwMode="auto">
            <a:xfrm>
              <a:off x="5687" y="649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3" name="Rectangle 2155"/>
            <p:cNvSpPr>
              <a:spLocks noChangeArrowheads="1"/>
            </p:cNvSpPr>
            <p:nvPr/>
          </p:nvSpPr>
          <p:spPr bwMode="auto">
            <a:xfrm>
              <a:off x="5687" y="649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4" name="Line 2156"/>
            <p:cNvSpPr>
              <a:spLocks noChangeShapeType="1"/>
            </p:cNvSpPr>
            <p:nvPr/>
          </p:nvSpPr>
          <p:spPr bwMode="auto">
            <a:xfrm>
              <a:off x="5687" y="786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5" name="Rectangle 2157"/>
            <p:cNvSpPr>
              <a:spLocks noChangeArrowheads="1"/>
            </p:cNvSpPr>
            <p:nvPr/>
          </p:nvSpPr>
          <p:spPr bwMode="auto">
            <a:xfrm>
              <a:off x="5687" y="786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6" name="Line 2158"/>
            <p:cNvSpPr>
              <a:spLocks noChangeShapeType="1"/>
            </p:cNvSpPr>
            <p:nvPr/>
          </p:nvSpPr>
          <p:spPr bwMode="auto">
            <a:xfrm>
              <a:off x="5687" y="871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7" name="Rectangle 2159"/>
            <p:cNvSpPr>
              <a:spLocks noChangeArrowheads="1"/>
            </p:cNvSpPr>
            <p:nvPr/>
          </p:nvSpPr>
          <p:spPr bwMode="auto">
            <a:xfrm>
              <a:off x="5687" y="871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8" name="Line 2160"/>
            <p:cNvSpPr>
              <a:spLocks noChangeShapeType="1"/>
            </p:cNvSpPr>
            <p:nvPr/>
          </p:nvSpPr>
          <p:spPr bwMode="auto">
            <a:xfrm>
              <a:off x="5687" y="931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09" name="Rectangle 2161"/>
            <p:cNvSpPr>
              <a:spLocks noChangeArrowheads="1"/>
            </p:cNvSpPr>
            <p:nvPr/>
          </p:nvSpPr>
          <p:spPr bwMode="auto">
            <a:xfrm>
              <a:off x="5687" y="931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0" name="Line 2162"/>
            <p:cNvSpPr>
              <a:spLocks noChangeShapeType="1"/>
            </p:cNvSpPr>
            <p:nvPr/>
          </p:nvSpPr>
          <p:spPr bwMode="auto">
            <a:xfrm>
              <a:off x="5687" y="991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1" name="Rectangle 2163"/>
            <p:cNvSpPr>
              <a:spLocks noChangeArrowheads="1"/>
            </p:cNvSpPr>
            <p:nvPr/>
          </p:nvSpPr>
          <p:spPr bwMode="auto">
            <a:xfrm>
              <a:off x="5687" y="991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2" name="Line 2164"/>
            <p:cNvSpPr>
              <a:spLocks noChangeShapeType="1"/>
            </p:cNvSpPr>
            <p:nvPr/>
          </p:nvSpPr>
          <p:spPr bwMode="auto">
            <a:xfrm>
              <a:off x="5687" y="105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3" name="Rectangle 2165"/>
            <p:cNvSpPr>
              <a:spLocks noChangeArrowheads="1"/>
            </p:cNvSpPr>
            <p:nvPr/>
          </p:nvSpPr>
          <p:spPr bwMode="auto">
            <a:xfrm>
              <a:off x="5687" y="1052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4" name="Line 2166"/>
            <p:cNvSpPr>
              <a:spLocks noChangeShapeType="1"/>
            </p:cNvSpPr>
            <p:nvPr/>
          </p:nvSpPr>
          <p:spPr bwMode="auto">
            <a:xfrm>
              <a:off x="5687" y="111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5" name="Rectangle 2167"/>
            <p:cNvSpPr>
              <a:spLocks noChangeArrowheads="1"/>
            </p:cNvSpPr>
            <p:nvPr/>
          </p:nvSpPr>
          <p:spPr bwMode="auto">
            <a:xfrm>
              <a:off x="5687" y="1112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6" name="Line 2168"/>
            <p:cNvSpPr>
              <a:spLocks noChangeShapeType="1"/>
            </p:cNvSpPr>
            <p:nvPr/>
          </p:nvSpPr>
          <p:spPr bwMode="auto">
            <a:xfrm>
              <a:off x="5687" y="117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7" name="Rectangle 2169"/>
            <p:cNvSpPr>
              <a:spLocks noChangeArrowheads="1"/>
            </p:cNvSpPr>
            <p:nvPr/>
          </p:nvSpPr>
          <p:spPr bwMode="auto">
            <a:xfrm>
              <a:off x="5687" y="1172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8" name="Line 2170"/>
            <p:cNvSpPr>
              <a:spLocks noChangeShapeType="1"/>
            </p:cNvSpPr>
            <p:nvPr/>
          </p:nvSpPr>
          <p:spPr bwMode="auto">
            <a:xfrm>
              <a:off x="5687" y="1232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19" name="Rectangle 2171"/>
            <p:cNvSpPr>
              <a:spLocks noChangeArrowheads="1"/>
            </p:cNvSpPr>
            <p:nvPr/>
          </p:nvSpPr>
          <p:spPr bwMode="auto">
            <a:xfrm>
              <a:off x="5687" y="1232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0" name="Line 2172"/>
            <p:cNvSpPr>
              <a:spLocks noChangeShapeType="1"/>
            </p:cNvSpPr>
            <p:nvPr/>
          </p:nvSpPr>
          <p:spPr bwMode="auto">
            <a:xfrm>
              <a:off x="5687" y="1293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1" name="Rectangle 2173"/>
            <p:cNvSpPr>
              <a:spLocks noChangeArrowheads="1"/>
            </p:cNvSpPr>
            <p:nvPr/>
          </p:nvSpPr>
          <p:spPr bwMode="auto">
            <a:xfrm>
              <a:off x="5687" y="1293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2" name="Line 2174"/>
            <p:cNvSpPr>
              <a:spLocks noChangeShapeType="1"/>
            </p:cNvSpPr>
            <p:nvPr/>
          </p:nvSpPr>
          <p:spPr bwMode="auto">
            <a:xfrm>
              <a:off x="5687" y="1353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3" name="Rectangle 2175"/>
            <p:cNvSpPr>
              <a:spLocks noChangeArrowheads="1"/>
            </p:cNvSpPr>
            <p:nvPr/>
          </p:nvSpPr>
          <p:spPr bwMode="auto">
            <a:xfrm>
              <a:off x="5687" y="1353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4" name="Line 2176"/>
            <p:cNvSpPr>
              <a:spLocks noChangeShapeType="1"/>
            </p:cNvSpPr>
            <p:nvPr/>
          </p:nvSpPr>
          <p:spPr bwMode="auto">
            <a:xfrm>
              <a:off x="5687" y="1413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5" name="Rectangle 2177"/>
            <p:cNvSpPr>
              <a:spLocks noChangeArrowheads="1"/>
            </p:cNvSpPr>
            <p:nvPr/>
          </p:nvSpPr>
          <p:spPr bwMode="auto">
            <a:xfrm>
              <a:off x="5687" y="1413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6" name="Line 2178"/>
            <p:cNvSpPr>
              <a:spLocks noChangeShapeType="1"/>
            </p:cNvSpPr>
            <p:nvPr/>
          </p:nvSpPr>
          <p:spPr bwMode="auto">
            <a:xfrm>
              <a:off x="5687" y="1473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7" name="Rectangle 2179"/>
            <p:cNvSpPr>
              <a:spLocks noChangeArrowheads="1"/>
            </p:cNvSpPr>
            <p:nvPr/>
          </p:nvSpPr>
          <p:spPr bwMode="auto">
            <a:xfrm>
              <a:off x="5687" y="1473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8" name="Line 2180"/>
            <p:cNvSpPr>
              <a:spLocks noChangeShapeType="1"/>
            </p:cNvSpPr>
            <p:nvPr/>
          </p:nvSpPr>
          <p:spPr bwMode="auto">
            <a:xfrm>
              <a:off x="5687" y="1534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29" name="Rectangle 2181"/>
            <p:cNvSpPr>
              <a:spLocks noChangeArrowheads="1"/>
            </p:cNvSpPr>
            <p:nvPr/>
          </p:nvSpPr>
          <p:spPr bwMode="auto">
            <a:xfrm>
              <a:off x="5687" y="1534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0" name="Line 2182"/>
            <p:cNvSpPr>
              <a:spLocks noChangeShapeType="1"/>
            </p:cNvSpPr>
            <p:nvPr/>
          </p:nvSpPr>
          <p:spPr bwMode="auto">
            <a:xfrm>
              <a:off x="5687" y="1594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1" name="Rectangle 2183"/>
            <p:cNvSpPr>
              <a:spLocks noChangeArrowheads="1"/>
            </p:cNvSpPr>
            <p:nvPr/>
          </p:nvSpPr>
          <p:spPr bwMode="auto">
            <a:xfrm>
              <a:off x="5687" y="1594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2" name="Line 2184"/>
            <p:cNvSpPr>
              <a:spLocks noChangeShapeType="1"/>
            </p:cNvSpPr>
            <p:nvPr/>
          </p:nvSpPr>
          <p:spPr bwMode="auto">
            <a:xfrm>
              <a:off x="5687" y="1654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3" name="Rectangle 2185"/>
            <p:cNvSpPr>
              <a:spLocks noChangeArrowheads="1"/>
            </p:cNvSpPr>
            <p:nvPr/>
          </p:nvSpPr>
          <p:spPr bwMode="auto">
            <a:xfrm>
              <a:off x="5687" y="1654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4" name="Line 2186"/>
            <p:cNvSpPr>
              <a:spLocks noChangeShapeType="1"/>
            </p:cNvSpPr>
            <p:nvPr/>
          </p:nvSpPr>
          <p:spPr bwMode="auto">
            <a:xfrm>
              <a:off x="5687" y="1714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5" name="Rectangle 2187"/>
            <p:cNvSpPr>
              <a:spLocks noChangeArrowheads="1"/>
            </p:cNvSpPr>
            <p:nvPr/>
          </p:nvSpPr>
          <p:spPr bwMode="auto">
            <a:xfrm>
              <a:off x="5687" y="1714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6" name="Line 2188"/>
            <p:cNvSpPr>
              <a:spLocks noChangeShapeType="1"/>
            </p:cNvSpPr>
            <p:nvPr/>
          </p:nvSpPr>
          <p:spPr bwMode="auto">
            <a:xfrm>
              <a:off x="5687" y="1774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7" name="Rectangle 2189"/>
            <p:cNvSpPr>
              <a:spLocks noChangeArrowheads="1"/>
            </p:cNvSpPr>
            <p:nvPr/>
          </p:nvSpPr>
          <p:spPr bwMode="auto">
            <a:xfrm>
              <a:off x="5687" y="1774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8" name="Line 2190"/>
            <p:cNvSpPr>
              <a:spLocks noChangeShapeType="1"/>
            </p:cNvSpPr>
            <p:nvPr/>
          </p:nvSpPr>
          <p:spPr bwMode="auto">
            <a:xfrm>
              <a:off x="5687" y="1835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39" name="Rectangle 2191"/>
            <p:cNvSpPr>
              <a:spLocks noChangeArrowheads="1"/>
            </p:cNvSpPr>
            <p:nvPr/>
          </p:nvSpPr>
          <p:spPr bwMode="auto">
            <a:xfrm>
              <a:off x="5687" y="1835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0" name="Line 2192"/>
            <p:cNvSpPr>
              <a:spLocks noChangeShapeType="1"/>
            </p:cNvSpPr>
            <p:nvPr/>
          </p:nvSpPr>
          <p:spPr bwMode="auto">
            <a:xfrm>
              <a:off x="5687" y="1895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1" name="Rectangle 2193"/>
            <p:cNvSpPr>
              <a:spLocks noChangeArrowheads="1"/>
            </p:cNvSpPr>
            <p:nvPr/>
          </p:nvSpPr>
          <p:spPr bwMode="auto">
            <a:xfrm>
              <a:off x="5687" y="1895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2" name="Line 2194"/>
            <p:cNvSpPr>
              <a:spLocks noChangeShapeType="1"/>
            </p:cNvSpPr>
            <p:nvPr/>
          </p:nvSpPr>
          <p:spPr bwMode="auto">
            <a:xfrm>
              <a:off x="5687" y="1955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3" name="Rectangle 2195"/>
            <p:cNvSpPr>
              <a:spLocks noChangeArrowheads="1"/>
            </p:cNvSpPr>
            <p:nvPr/>
          </p:nvSpPr>
          <p:spPr bwMode="auto">
            <a:xfrm>
              <a:off x="5687" y="1955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4" name="Line 2196"/>
            <p:cNvSpPr>
              <a:spLocks noChangeShapeType="1"/>
            </p:cNvSpPr>
            <p:nvPr/>
          </p:nvSpPr>
          <p:spPr bwMode="auto">
            <a:xfrm>
              <a:off x="5687" y="2015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5" name="Rectangle 2197"/>
            <p:cNvSpPr>
              <a:spLocks noChangeArrowheads="1"/>
            </p:cNvSpPr>
            <p:nvPr/>
          </p:nvSpPr>
          <p:spPr bwMode="auto">
            <a:xfrm>
              <a:off x="5687" y="2015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6" name="Line 2198"/>
            <p:cNvSpPr>
              <a:spLocks noChangeShapeType="1"/>
            </p:cNvSpPr>
            <p:nvPr/>
          </p:nvSpPr>
          <p:spPr bwMode="auto">
            <a:xfrm>
              <a:off x="5687" y="2076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7" name="Rectangle 2199"/>
            <p:cNvSpPr>
              <a:spLocks noChangeArrowheads="1"/>
            </p:cNvSpPr>
            <p:nvPr/>
          </p:nvSpPr>
          <p:spPr bwMode="auto">
            <a:xfrm>
              <a:off x="5687" y="2076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8" name="Line 2200"/>
            <p:cNvSpPr>
              <a:spLocks noChangeShapeType="1"/>
            </p:cNvSpPr>
            <p:nvPr/>
          </p:nvSpPr>
          <p:spPr bwMode="auto">
            <a:xfrm>
              <a:off x="5687" y="2136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49" name="Rectangle 2201"/>
            <p:cNvSpPr>
              <a:spLocks noChangeArrowheads="1"/>
            </p:cNvSpPr>
            <p:nvPr/>
          </p:nvSpPr>
          <p:spPr bwMode="auto">
            <a:xfrm>
              <a:off x="5687" y="2136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0" name="Line 2202"/>
            <p:cNvSpPr>
              <a:spLocks noChangeShapeType="1"/>
            </p:cNvSpPr>
            <p:nvPr/>
          </p:nvSpPr>
          <p:spPr bwMode="auto">
            <a:xfrm>
              <a:off x="5687" y="2196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1" name="Rectangle 2203"/>
            <p:cNvSpPr>
              <a:spLocks noChangeArrowheads="1"/>
            </p:cNvSpPr>
            <p:nvPr/>
          </p:nvSpPr>
          <p:spPr bwMode="auto">
            <a:xfrm>
              <a:off x="5687" y="2196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2" name="Line 2204"/>
            <p:cNvSpPr>
              <a:spLocks noChangeShapeType="1"/>
            </p:cNvSpPr>
            <p:nvPr/>
          </p:nvSpPr>
          <p:spPr bwMode="auto">
            <a:xfrm>
              <a:off x="5687" y="2256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3" name="Rectangle 2205"/>
            <p:cNvSpPr>
              <a:spLocks noChangeArrowheads="1"/>
            </p:cNvSpPr>
            <p:nvPr/>
          </p:nvSpPr>
          <p:spPr bwMode="auto">
            <a:xfrm>
              <a:off x="5687" y="2256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4" name="Line 2206"/>
            <p:cNvSpPr>
              <a:spLocks noChangeShapeType="1"/>
            </p:cNvSpPr>
            <p:nvPr/>
          </p:nvSpPr>
          <p:spPr bwMode="auto">
            <a:xfrm>
              <a:off x="5687" y="231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5" name="Rectangle 2207"/>
            <p:cNvSpPr>
              <a:spLocks noChangeArrowheads="1"/>
            </p:cNvSpPr>
            <p:nvPr/>
          </p:nvSpPr>
          <p:spPr bwMode="auto">
            <a:xfrm>
              <a:off x="5687" y="231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6" name="Line 2208"/>
            <p:cNvSpPr>
              <a:spLocks noChangeShapeType="1"/>
            </p:cNvSpPr>
            <p:nvPr/>
          </p:nvSpPr>
          <p:spPr bwMode="auto">
            <a:xfrm>
              <a:off x="5687" y="237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7" name="Rectangle 2209"/>
            <p:cNvSpPr>
              <a:spLocks noChangeArrowheads="1"/>
            </p:cNvSpPr>
            <p:nvPr/>
          </p:nvSpPr>
          <p:spPr bwMode="auto">
            <a:xfrm>
              <a:off x="5687" y="2377"/>
              <a:ext cx="3" cy="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8" name="Line 2210"/>
            <p:cNvSpPr>
              <a:spLocks noChangeShapeType="1"/>
            </p:cNvSpPr>
            <p:nvPr/>
          </p:nvSpPr>
          <p:spPr bwMode="auto">
            <a:xfrm>
              <a:off x="5687" y="243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59" name="Rectangle 2211"/>
            <p:cNvSpPr>
              <a:spLocks noChangeArrowheads="1"/>
            </p:cNvSpPr>
            <p:nvPr/>
          </p:nvSpPr>
          <p:spPr bwMode="auto">
            <a:xfrm>
              <a:off x="5687" y="2437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60" name="Line 2212"/>
            <p:cNvSpPr>
              <a:spLocks noChangeShapeType="1"/>
            </p:cNvSpPr>
            <p:nvPr/>
          </p:nvSpPr>
          <p:spPr bwMode="auto">
            <a:xfrm>
              <a:off x="5687" y="2497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61" name="Rectangle 2213"/>
            <p:cNvSpPr>
              <a:spLocks noChangeArrowheads="1"/>
            </p:cNvSpPr>
            <p:nvPr/>
          </p:nvSpPr>
          <p:spPr bwMode="auto">
            <a:xfrm>
              <a:off x="5687" y="2497"/>
              <a:ext cx="3" cy="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62" name="Line 2214"/>
            <p:cNvSpPr>
              <a:spLocks noChangeShapeType="1"/>
            </p:cNvSpPr>
            <p:nvPr/>
          </p:nvSpPr>
          <p:spPr bwMode="auto">
            <a:xfrm>
              <a:off x="5687" y="2558"/>
              <a:ext cx="1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64" name="Rectangle 2216"/>
          <p:cNvSpPr>
            <a:spLocks noChangeArrowheads="1"/>
          </p:cNvSpPr>
          <p:nvPr/>
        </p:nvSpPr>
        <p:spPr bwMode="auto">
          <a:xfrm>
            <a:off x="9028113" y="4060825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65" name="Line 2217"/>
          <p:cNvSpPr>
            <a:spLocks noChangeShapeType="1"/>
          </p:cNvSpPr>
          <p:nvPr/>
        </p:nvSpPr>
        <p:spPr bwMode="auto">
          <a:xfrm>
            <a:off x="9028113" y="4156075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66" name="Rectangle 2218"/>
          <p:cNvSpPr>
            <a:spLocks noChangeArrowheads="1"/>
          </p:cNvSpPr>
          <p:nvPr/>
        </p:nvSpPr>
        <p:spPr bwMode="auto">
          <a:xfrm>
            <a:off x="9028113" y="4156075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67" name="Line 2219"/>
          <p:cNvSpPr>
            <a:spLocks noChangeShapeType="1"/>
          </p:cNvSpPr>
          <p:nvPr/>
        </p:nvSpPr>
        <p:spPr bwMode="auto">
          <a:xfrm>
            <a:off x="9028113" y="4251325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68" name="Rectangle 2220"/>
          <p:cNvSpPr>
            <a:spLocks noChangeArrowheads="1"/>
          </p:cNvSpPr>
          <p:nvPr/>
        </p:nvSpPr>
        <p:spPr bwMode="auto">
          <a:xfrm>
            <a:off x="9028113" y="4251325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69" name="Line 2221"/>
          <p:cNvSpPr>
            <a:spLocks noChangeShapeType="1"/>
          </p:cNvSpPr>
          <p:nvPr/>
        </p:nvSpPr>
        <p:spPr bwMode="auto">
          <a:xfrm>
            <a:off x="9028113" y="4346575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0" name="Rectangle 2222"/>
          <p:cNvSpPr>
            <a:spLocks noChangeArrowheads="1"/>
          </p:cNvSpPr>
          <p:nvPr/>
        </p:nvSpPr>
        <p:spPr bwMode="auto">
          <a:xfrm>
            <a:off x="9028113" y="4346575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1" name="Line 2223"/>
          <p:cNvSpPr>
            <a:spLocks noChangeShapeType="1"/>
          </p:cNvSpPr>
          <p:nvPr/>
        </p:nvSpPr>
        <p:spPr bwMode="auto">
          <a:xfrm>
            <a:off x="9028113" y="4443413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2" name="Rectangle 2224"/>
          <p:cNvSpPr>
            <a:spLocks noChangeArrowheads="1"/>
          </p:cNvSpPr>
          <p:nvPr/>
        </p:nvSpPr>
        <p:spPr bwMode="auto">
          <a:xfrm>
            <a:off x="9028113" y="4443413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3" name="Line 2225"/>
          <p:cNvSpPr>
            <a:spLocks noChangeShapeType="1"/>
          </p:cNvSpPr>
          <p:nvPr/>
        </p:nvSpPr>
        <p:spPr bwMode="auto">
          <a:xfrm>
            <a:off x="9028113" y="4538663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4" name="Rectangle 2226"/>
          <p:cNvSpPr>
            <a:spLocks noChangeArrowheads="1"/>
          </p:cNvSpPr>
          <p:nvPr/>
        </p:nvSpPr>
        <p:spPr bwMode="auto">
          <a:xfrm>
            <a:off x="9028113" y="4538663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5" name="Line 2227"/>
          <p:cNvSpPr>
            <a:spLocks noChangeShapeType="1"/>
          </p:cNvSpPr>
          <p:nvPr/>
        </p:nvSpPr>
        <p:spPr bwMode="auto">
          <a:xfrm>
            <a:off x="9028113" y="4633913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6" name="Rectangle 2228"/>
          <p:cNvSpPr>
            <a:spLocks noChangeArrowheads="1"/>
          </p:cNvSpPr>
          <p:nvPr/>
        </p:nvSpPr>
        <p:spPr bwMode="auto">
          <a:xfrm>
            <a:off x="9028113" y="4633913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7" name="Line 2229"/>
          <p:cNvSpPr>
            <a:spLocks noChangeShapeType="1"/>
          </p:cNvSpPr>
          <p:nvPr/>
        </p:nvSpPr>
        <p:spPr bwMode="auto">
          <a:xfrm>
            <a:off x="9028113" y="4729163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8" name="Rectangle 2230"/>
          <p:cNvSpPr>
            <a:spLocks noChangeArrowheads="1"/>
          </p:cNvSpPr>
          <p:nvPr/>
        </p:nvSpPr>
        <p:spPr bwMode="auto">
          <a:xfrm>
            <a:off x="9028113" y="4729163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79" name="Line 2231"/>
          <p:cNvSpPr>
            <a:spLocks noChangeShapeType="1"/>
          </p:cNvSpPr>
          <p:nvPr/>
        </p:nvSpPr>
        <p:spPr bwMode="auto">
          <a:xfrm>
            <a:off x="9028113" y="4826000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0" name="Rectangle 2232"/>
          <p:cNvSpPr>
            <a:spLocks noChangeArrowheads="1"/>
          </p:cNvSpPr>
          <p:nvPr/>
        </p:nvSpPr>
        <p:spPr bwMode="auto">
          <a:xfrm>
            <a:off x="9028113" y="4826000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1" name="Line 2233"/>
          <p:cNvSpPr>
            <a:spLocks noChangeShapeType="1"/>
          </p:cNvSpPr>
          <p:nvPr/>
        </p:nvSpPr>
        <p:spPr bwMode="auto">
          <a:xfrm>
            <a:off x="9028113" y="4921250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2" name="Rectangle 2234"/>
          <p:cNvSpPr>
            <a:spLocks noChangeArrowheads="1"/>
          </p:cNvSpPr>
          <p:nvPr/>
        </p:nvSpPr>
        <p:spPr bwMode="auto">
          <a:xfrm>
            <a:off x="9028113" y="4921250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3" name="Line 2235"/>
          <p:cNvSpPr>
            <a:spLocks noChangeShapeType="1"/>
          </p:cNvSpPr>
          <p:nvPr/>
        </p:nvSpPr>
        <p:spPr bwMode="auto">
          <a:xfrm>
            <a:off x="9028113" y="5016500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4" name="Rectangle 2236"/>
          <p:cNvSpPr>
            <a:spLocks noChangeArrowheads="1"/>
          </p:cNvSpPr>
          <p:nvPr/>
        </p:nvSpPr>
        <p:spPr bwMode="auto">
          <a:xfrm>
            <a:off x="9028113" y="5016500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5" name="Line 2237"/>
          <p:cNvSpPr>
            <a:spLocks noChangeShapeType="1"/>
          </p:cNvSpPr>
          <p:nvPr/>
        </p:nvSpPr>
        <p:spPr bwMode="auto">
          <a:xfrm>
            <a:off x="9028113" y="5111750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6" name="Rectangle 2238"/>
          <p:cNvSpPr>
            <a:spLocks noChangeArrowheads="1"/>
          </p:cNvSpPr>
          <p:nvPr/>
        </p:nvSpPr>
        <p:spPr bwMode="auto">
          <a:xfrm>
            <a:off x="9028113" y="5111750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7" name="Line 2239"/>
          <p:cNvSpPr>
            <a:spLocks noChangeShapeType="1"/>
          </p:cNvSpPr>
          <p:nvPr/>
        </p:nvSpPr>
        <p:spPr bwMode="auto">
          <a:xfrm>
            <a:off x="9028113" y="5208588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8" name="Rectangle 2240"/>
          <p:cNvSpPr>
            <a:spLocks noChangeArrowheads="1"/>
          </p:cNvSpPr>
          <p:nvPr/>
        </p:nvSpPr>
        <p:spPr bwMode="auto">
          <a:xfrm>
            <a:off x="9028113" y="5208588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89" name="Line 2241"/>
          <p:cNvSpPr>
            <a:spLocks noChangeShapeType="1"/>
          </p:cNvSpPr>
          <p:nvPr/>
        </p:nvSpPr>
        <p:spPr bwMode="auto">
          <a:xfrm>
            <a:off x="9028113" y="5303838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0" name="Rectangle 2242"/>
          <p:cNvSpPr>
            <a:spLocks noChangeArrowheads="1"/>
          </p:cNvSpPr>
          <p:nvPr/>
        </p:nvSpPr>
        <p:spPr bwMode="auto">
          <a:xfrm>
            <a:off x="9028113" y="5303838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1" name="Line 2243"/>
          <p:cNvSpPr>
            <a:spLocks noChangeShapeType="1"/>
          </p:cNvSpPr>
          <p:nvPr/>
        </p:nvSpPr>
        <p:spPr bwMode="auto">
          <a:xfrm>
            <a:off x="9028113" y="5399088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2" name="Rectangle 2244"/>
          <p:cNvSpPr>
            <a:spLocks noChangeArrowheads="1"/>
          </p:cNvSpPr>
          <p:nvPr/>
        </p:nvSpPr>
        <p:spPr bwMode="auto">
          <a:xfrm>
            <a:off x="9028113" y="5399088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3" name="Line 2245"/>
          <p:cNvSpPr>
            <a:spLocks noChangeShapeType="1"/>
          </p:cNvSpPr>
          <p:nvPr/>
        </p:nvSpPr>
        <p:spPr bwMode="auto">
          <a:xfrm>
            <a:off x="9028113" y="5494338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4" name="Rectangle 2246"/>
          <p:cNvSpPr>
            <a:spLocks noChangeArrowheads="1"/>
          </p:cNvSpPr>
          <p:nvPr/>
        </p:nvSpPr>
        <p:spPr bwMode="auto">
          <a:xfrm>
            <a:off x="9028113" y="5494338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5" name="Line 2247"/>
          <p:cNvSpPr>
            <a:spLocks noChangeShapeType="1"/>
          </p:cNvSpPr>
          <p:nvPr/>
        </p:nvSpPr>
        <p:spPr bwMode="auto">
          <a:xfrm>
            <a:off x="9028113" y="5591175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6" name="Rectangle 2248"/>
          <p:cNvSpPr>
            <a:spLocks noChangeArrowheads="1"/>
          </p:cNvSpPr>
          <p:nvPr/>
        </p:nvSpPr>
        <p:spPr bwMode="auto">
          <a:xfrm>
            <a:off x="9028113" y="5591175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7" name="Line 2249"/>
          <p:cNvSpPr>
            <a:spLocks noChangeShapeType="1"/>
          </p:cNvSpPr>
          <p:nvPr/>
        </p:nvSpPr>
        <p:spPr bwMode="auto">
          <a:xfrm>
            <a:off x="9028113" y="5686425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8" name="Rectangle 2250"/>
          <p:cNvSpPr>
            <a:spLocks noChangeArrowheads="1"/>
          </p:cNvSpPr>
          <p:nvPr/>
        </p:nvSpPr>
        <p:spPr bwMode="auto">
          <a:xfrm>
            <a:off x="9028113" y="5686425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99" name="Line 2251"/>
          <p:cNvSpPr>
            <a:spLocks noChangeShapeType="1"/>
          </p:cNvSpPr>
          <p:nvPr/>
        </p:nvSpPr>
        <p:spPr bwMode="auto">
          <a:xfrm>
            <a:off x="9028113" y="5781675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0" name="Rectangle 2252"/>
          <p:cNvSpPr>
            <a:spLocks noChangeArrowheads="1"/>
          </p:cNvSpPr>
          <p:nvPr/>
        </p:nvSpPr>
        <p:spPr bwMode="auto">
          <a:xfrm>
            <a:off x="9028113" y="5781675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" name="Line 2253"/>
          <p:cNvSpPr>
            <a:spLocks noChangeShapeType="1"/>
          </p:cNvSpPr>
          <p:nvPr/>
        </p:nvSpPr>
        <p:spPr bwMode="auto">
          <a:xfrm>
            <a:off x="9028113" y="5876925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2" name="Rectangle 2254"/>
          <p:cNvSpPr>
            <a:spLocks noChangeArrowheads="1"/>
          </p:cNvSpPr>
          <p:nvPr/>
        </p:nvSpPr>
        <p:spPr bwMode="auto">
          <a:xfrm>
            <a:off x="9028113" y="5876925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3" name="Line 2255"/>
          <p:cNvSpPr>
            <a:spLocks noChangeShapeType="1"/>
          </p:cNvSpPr>
          <p:nvPr/>
        </p:nvSpPr>
        <p:spPr bwMode="auto">
          <a:xfrm>
            <a:off x="9028113" y="5973763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4" name="Rectangle 2256"/>
          <p:cNvSpPr>
            <a:spLocks noChangeArrowheads="1"/>
          </p:cNvSpPr>
          <p:nvPr/>
        </p:nvSpPr>
        <p:spPr bwMode="auto">
          <a:xfrm>
            <a:off x="9028113" y="5973763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5" name="Line 2257"/>
          <p:cNvSpPr>
            <a:spLocks noChangeShapeType="1"/>
          </p:cNvSpPr>
          <p:nvPr/>
        </p:nvSpPr>
        <p:spPr bwMode="auto">
          <a:xfrm>
            <a:off x="9028113" y="6069013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6" name="Rectangle 2258"/>
          <p:cNvSpPr>
            <a:spLocks noChangeArrowheads="1"/>
          </p:cNvSpPr>
          <p:nvPr/>
        </p:nvSpPr>
        <p:spPr bwMode="auto">
          <a:xfrm>
            <a:off x="9028113" y="6069013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7" name="Line 2259"/>
          <p:cNvSpPr>
            <a:spLocks noChangeShapeType="1"/>
          </p:cNvSpPr>
          <p:nvPr/>
        </p:nvSpPr>
        <p:spPr bwMode="auto">
          <a:xfrm>
            <a:off x="9028113" y="6164263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8" name="Rectangle 2260"/>
          <p:cNvSpPr>
            <a:spLocks noChangeArrowheads="1"/>
          </p:cNvSpPr>
          <p:nvPr/>
        </p:nvSpPr>
        <p:spPr bwMode="auto">
          <a:xfrm>
            <a:off x="9028113" y="6164263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9" name="Line 2261"/>
          <p:cNvSpPr>
            <a:spLocks noChangeShapeType="1"/>
          </p:cNvSpPr>
          <p:nvPr/>
        </p:nvSpPr>
        <p:spPr bwMode="auto">
          <a:xfrm>
            <a:off x="9028113" y="6259513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0" name="Rectangle 2262"/>
          <p:cNvSpPr>
            <a:spLocks noChangeArrowheads="1"/>
          </p:cNvSpPr>
          <p:nvPr/>
        </p:nvSpPr>
        <p:spPr bwMode="auto">
          <a:xfrm>
            <a:off x="9028113" y="6259513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1" name="Line 2263"/>
          <p:cNvSpPr>
            <a:spLocks noChangeShapeType="1"/>
          </p:cNvSpPr>
          <p:nvPr/>
        </p:nvSpPr>
        <p:spPr bwMode="auto">
          <a:xfrm>
            <a:off x="9028113" y="6356350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2" name="Rectangle 2264"/>
          <p:cNvSpPr>
            <a:spLocks noChangeArrowheads="1"/>
          </p:cNvSpPr>
          <p:nvPr/>
        </p:nvSpPr>
        <p:spPr bwMode="auto">
          <a:xfrm>
            <a:off x="9028113" y="6356350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3" name="Line 2265"/>
          <p:cNvSpPr>
            <a:spLocks noChangeShapeType="1"/>
          </p:cNvSpPr>
          <p:nvPr/>
        </p:nvSpPr>
        <p:spPr bwMode="auto">
          <a:xfrm>
            <a:off x="9028113" y="6451600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4" name="Rectangle 2266"/>
          <p:cNvSpPr>
            <a:spLocks noChangeArrowheads="1"/>
          </p:cNvSpPr>
          <p:nvPr/>
        </p:nvSpPr>
        <p:spPr bwMode="auto">
          <a:xfrm>
            <a:off x="9028113" y="6451600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5" name="Line 2267"/>
          <p:cNvSpPr>
            <a:spLocks noChangeShapeType="1"/>
          </p:cNvSpPr>
          <p:nvPr/>
        </p:nvSpPr>
        <p:spPr bwMode="auto">
          <a:xfrm>
            <a:off x="9028113" y="6546850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6" name="Rectangle 2268"/>
          <p:cNvSpPr>
            <a:spLocks noChangeArrowheads="1"/>
          </p:cNvSpPr>
          <p:nvPr/>
        </p:nvSpPr>
        <p:spPr bwMode="auto">
          <a:xfrm>
            <a:off x="9028113" y="6546850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7" name="Line 2269"/>
          <p:cNvSpPr>
            <a:spLocks noChangeShapeType="1"/>
          </p:cNvSpPr>
          <p:nvPr/>
        </p:nvSpPr>
        <p:spPr bwMode="auto">
          <a:xfrm>
            <a:off x="9028113" y="6642100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8" name="Rectangle 2270"/>
          <p:cNvSpPr>
            <a:spLocks noChangeArrowheads="1"/>
          </p:cNvSpPr>
          <p:nvPr/>
        </p:nvSpPr>
        <p:spPr bwMode="auto">
          <a:xfrm>
            <a:off x="9028113" y="6642100"/>
            <a:ext cx="4763" cy="47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19" name="Line 2271"/>
          <p:cNvSpPr>
            <a:spLocks noChangeShapeType="1"/>
          </p:cNvSpPr>
          <p:nvPr/>
        </p:nvSpPr>
        <p:spPr bwMode="auto">
          <a:xfrm>
            <a:off x="9028113" y="6738938"/>
            <a:ext cx="1588" cy="1588"/>
          </a:xfrm>
          <a:prstGeom prst="line">
            <a:avLst/>
          </a:prstGeom>
          <a:noFill/>
          <a:ln w="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20" name="Rectangle 2272"/>
          <p:cNvSpPr>
            <a:spLocks noChangeArrowheads="1"/>
          </p:cNvSpPr>
          <p:nvPr/>
        </p:nvSpPr>
        <p:spPr bwMode="auto">
          <a:xfrm>
            <a:off x="9028113" y="6738938"/>
            <a:ext cx="4763" cy="3175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D95EA8-6247-417D-8354-A8EC80171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65893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ltGray">
          <a:xfrm>
            <a:off x="4572000" y="2057400"/>
            <a:ext cx="3533775" cy="1600200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ltGray">
          <a:xfrm>
            <a:off x="4779963" y="1828800"/>
            <a:ext cx="477837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ltGray">
          <a:xfrm>
            <a:off x="962025" y="2039938"/>
            <a:ext cx="3381375" cy="1600200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ltGray">
          <a:xfrm>
            <a:off x="1219200" y="1828800"/>
            <a:ext cx="477838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5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30188"/>
            <a:ext cx="6781800" cy="957262"/>
          </a:xfrm>
        </p:spPr>
        <p:txBody>
          <a:bodyPr/>
          <a:lstStyle/>
          <a:p>
            <a:r>
              <a:rPr lang="ru-RU" altLang="tr-TR" dirty="0">
                <a:latin typeface="Calibri" panose="020F0502020204030204" pitchFamily="34" charset="0"/>
              </a:rPr>
              <a:t>Прогнозирование источников финансирования </a:t>
            </a:r>
            <a:endParaRPr lang="en-US" altLang="tr-TR" dirty="0">
              <a:latin typeface="Calibri" panose="020F0502020204030204" pitchFamily="34" charset="0"/>
            </a:endParaRP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1071563" y="2468563"/>
            <a:ext cx="3146425" cy="1077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0" name="Text Box 18"/>
          <p:cNvSpPr txBox="1">
            <a:spLocks noChangeArrowheads="1"/>
          </p:cNvSpPr>
          <p:nvPr/>
        </p:nvSpPr>
        <p:spPr bwMode="black">
          <a:xfrm>
            <a:off x="1371600" y="206375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Степень детализации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1" name="Text Box 9"/>
          <p:cNvSpPr txBox="1">
            <a:spLocks noChangeArrowheads="1"/>
          </p:cNvSpPr>
          <p:nvPr/>
        </p:nvSpPr>
        <p:spPr bwMode="gray">
          <a:xfrm>
            <a:off x="1020921" y="2460625"/>
            <a:ext cx="30797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Внешний и внутренний долг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Доходы от приватизации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Перечисления в 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SDIF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Продажа земли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Задолженность перед казначейством</a:t>
            </a:r>
            <a:endParaRPr lang="en-US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5" name="AutoShape 21"/>
          <p:cNvSpPr>
            <a:spLocks noChangeArrowheads="1"/>
          </p:cNvSpPr>
          <p:nvPr/>
        </p:nvSpPr>
        <p:spPr bwMode="gray">
          <a:xfrm>
            <a:off x="4678363" y="2486025"/>
            <a:ext cx="3322637" cy="1073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6" name="Text Box 18"/>
          <p:cNvSpPr txBox="1">
            <a:spLocks noChangeArrowheads="1"/>
          </p:cNvSpPr>
          <p:nvPr/>
        </p:nvSpPr>
        <p:spPr bwMode="black">
          <a:xfrm>
            <a:off x="5029200" y="2081213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Источники информации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7" name="Text Box 9"/>
          <p:cNvSpPr txBox="1">
            <a:spLocks noChangeArrowheads="1"/>
          </p:cNvSpPr>
          <p:nvPr/>
        </p:nvSpPr>
        <p:spPr bwMode="gray">
          <a:xfrm>
            <a:off x="4714875" y="2470626"/>
            <a:ext cx="321945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ОУД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– программа заимствований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Бэк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-офис казначейства – взыскание дебиторской задолженности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Агентства по сбору доходов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Управление по приватизации (</a:t>
            </a:r>
            <a:r>
              <a:rPr lang="ru-RU" altLang="tr-TR" sz="12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УП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)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Фонд страхования вкладов 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SDIF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1295400" y="1866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/>
              <a:t>1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4857750" y="1866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/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43225" y="4083050"/>
            <a:ext cx="3381375" cy="2092047"/>
            <a:chOff x="962025" y="3962400"/>
            <a:chExt cx="3381375" cy="2092047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ltGray">
            <a:xfrm>
              <a:off x="962025" y="4203700"/>
              <a:ext cx="3381375" cy="1600200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ltGray">
            <a:xfrm>
              <a:off x="1143000" y="3962400"/>
              <a:ext cx="477838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77836" name="AutoShape 12"/>
            <p:cNvSpPr>
              <a:spLocks noChangeArrowheads="1"/>
            </p:cNvSpPr>
            <p:nvPr/>
          </p:nvSpPr>
          <p:spPr bwMode="gray">
            <a:xfrm>
              <a:off x="1071563" y="4632325"/>
              <a:ext cx="3146425" cy="10779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37" name="Text Box 18"/>
            <p:cNvSpPr txBox="1">
              <a:spLocks noChangeArrowheads="1"/>
            </p:cNvSpPr>
            <p:nvPr/>
          </p:nvSpPr>
          <p:spPr bwMode="black">
            <a:xfrm>
              <a:off x="1219200" y="4227513"/>
              <a:ext cx="2819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20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Методология </a:t>
              </a:r>
              <a:endParaRPr lang="en-US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38" name="Text Box 9"/>
            <p:cNvSpPr txBox="1">
              <a:spLocks noChangeArrowheads="1"/>
            </p:cNvSpPr>
            <p:nvPr/>
          </p:nvSpPr>
          <p:spPr bwMode="gray">
            <a:xfrm>
              <a:off x="1050924" y="4638675"/>
              <a:ext cx="3292475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2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Все прогнозы готовятся «снизу вверх»</a:t>
              </a: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2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Ежемесячные потоки информации от </a:t>
              </a:r>
              <a:r>
                <a:rPr lang="ru-RU" altLang="tr-TR" sz="12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УП</a:t>
              </a:r>
              <a:r>
                <a:rPr lang="ru-RU" altLang="tr-TR" sz="12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и </a:t>
              </a:r>
              <a:r>
                <a:rPr lang="tr-TR" altLang="tr-TR" sz="12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SDIF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2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Еженедельное поступление информации от офисов казначейства</a:t>
              </a: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50" name="Text Box 26"/>
            <p:cNvSpPr txBox="1">
              <a:spLocks noChangeArrowheads="1"/>
            </p:cNvSpPr>
            <p:nvPr/>
          </p:nvSpPr>
          <p:spPr bwMode="auto">
            <a:xfrm>
              <a:off x="1219200" y="4008438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/>
                <a:t>3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882D2B-1584-4E38-BDC7-E376D49035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20779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176" y="2613764"/>
            <a:ext cx="7416824" cy="1713682"/>
          </a:xfrm>
        </p:spPr>
        <p:txBody>
          <a:bodyPr/>
          <a:lstStyle/>
          <a:p>
            <a:r>
              <a:rPr lang="ru-RU" altLang="tr-TR" sz="3600" dirty="0">
                <a:latin typeface="Calibri" panose="020F0502020204030204" pitchFamily="34" charset="0"/>
              </a:rPr>
              <a:t>Прогнозирование расходования средств</a:t>
            </a:r>
            <a:endParaRPr lang="tr-TR" sz="36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>
                  <a:solidFill>
                    <a:srgbClr val="FFFFFF"/>
                  </a:solidFill>
                </a:rPr>
                <a:t>3</a:t>
              </a:r>
              <a:endParaRPr lang="en-US" altLang="tr-TR" sz="4000" b="1">
                <a:solidFill>
                  <a:srgbClr val="FFFFFF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EC291D-090F-4AE4-9498-F56A2C5A22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4F089-D7D7-4DBE-B857-286AFE099FD7}" type="slidenum">
              <a:rPr lang="en-US" altLang="tr-TR" smtClean="0"/>
              <a:pPr/>
              <a:t>15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85583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ltGray">
          <a:xfrm>
            <a:off x="4572000" y="2057400"/>
            <a:ext cx="3533775" cy="1600200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ltGray">
          <a:xfrm>
            <a:off x="4779963" y="1828800"/>
            <a:ext cx="477837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ltGray">
          <a:xfrm>
            <a:off x="962025" y="2039938"/>
            <a:ext cx="3381375" cy="1600200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ltGray">
          <a:xfrm>
            <a:off x="1219200" y="1828800"/>
            <a:ext cx="477838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5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30188"/>
            <a:ext cx="6781800" cy="957262"/>
          </a:xfrm>
        </p:spPr>
        <p:txBody>
          <a:bodyPr/>
          <a:lstStyle/>
          <a:p>
            <a:r>
              <a:rPr lang="ru-RU" altLang="tr-TR" dirty="0">
                <a:latin typeface="Calibri" panose="020F0502020204030204" pitchFamily="34" charset="0"/>
              </a:rPr>
              <a:t>Прогнозирование первичных расходов</a:t>
            </a:r>
            <a:endParaRPr lang="en-US" altLang="tr-TR" dirty="0">
              <a:latin typeface="Calibri" panose="020F0502020204030204" pitchFamily="34" charset="0"/>
            </a:endParaRP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1071563" y="2468563"/>
            <a:ext cx="3146425" cy="1077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0" name="Text Box 18"/>
          <p:cNvSpPr txBox="1">
            <a:spLocks noChangeArrowheads="1"/>
          </p:cNvSpPr>
          <p:nvPr/>
        </p:nvSpPr>
        <p:spPr bwMode="black">
          <a:xfrm>
            <a:off x="1371600" y="206375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Степень детализации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1" name="Text Box 9"/>
          <p:cNvSpPr txBox="1">
            <a:spLocks noChangeArrowheads="1"/>
          </p:cNvSpPr>
          <p:nvPr/>
        </p:nvSpPr>
        <p:spPr bwMode="gray">
          <a:xfrm>
            <a:off x="990600" y="2438400"/>
            <a:ext cx="317007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Заработная плата, обязательные и разовые выплаты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Классификация по агентствам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Детальная классификация платежей </a:t>
            </a:r>
            <a:r>
              <a:rPr lang="ru-RU" altLang="tr-TR" sz="12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ГП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, 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трансфертов Фонда соц. страхования (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SSF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)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, 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поддержки с/</a:t>
            </a:r>
            <a:r>
              <a:rPr lang="ru-RU" altLang="tr-TR" sz="12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х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и т.д.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en-US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5" name="AutoShape 21"/>
          <p:cNvSpPr>
            <a:spLocks noChangeArrowheads="1"/>
          </p:cNvSpPr>
          <p:nvPr/>
        </p:nvSpPr>
        <p:spPr bwMode="gray">
          <a:xfrm>
            <a:off x="4678363" y="2486025"/>
            <a:ext cx="3322637" cy="1073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6" name="Text Box 18"/>
          <p:cNvSpPr txBox="1">
            <a:spLocks noChangeArrowheads="1"/>
          </p:cNvSpPr>
          <p:nvPr/>
        </p:nvSpPr>
        <p:spPr bwMode="black">
          <a:xfrm>
            <a:off x="5105400" y="2081213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Источники информации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7" name="Text Box 9"/>
          <p:cNvSpPr txBox="1">
            <a:spLocks noChangeArrowheads="1"/>
          </p:cNvSpPr>
          <p:nvPr/>
        </p:nvSpPr>
        <p:spPr bwMode="gray">
          <a:xfrm>
            <a:off x="4714874" y="2438400"/>
            <a:ext cx="336232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Ведомства-распорядители бюджетных средств – система сбора заявок на получение средств (</a:t>
            </a:r>
            <a:r>
              <a:rPr lang="en-US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CRS</a:t>
            </a: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)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Исполнительные органы АО – платежи </a:t>
            </a:r>
            <a:r>
              <a:rPr lang="ru-RU" altLang="tr-TR" sz="12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ГП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Фонд социального страхования </a:t>
            </a:r>
            <a:r>
              <a: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SSF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Бюджетополучатели</a:t>
            </a: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1295400" y="1866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/>
              <a:t>1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4857750" y="1866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/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43225" y="4083050"/>
            <a:ext cx="3686175" cy="2242532"/>
            <a:chOff x="962025" y="3962400"/>
            <a:chExt cx="3452750" cy="2242532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ltGray">
            <a:xfrm>
              <a:off x="962025" y="4203700"/>
              <a:ext cx="3381375" cy="1600200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ltGray">
            <a:xfrm>
              <a:off x="1143000" y="3962400"/>
              <a:ext cx="477838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77836" name="AutoShape 12"/>
            <p:cNvSpPr>
              <a:spLocks noChangeArrowheads="1"/>
            </p:cNvSpPr>
            <p:nvPr/>
          </p:nvSpPr>
          <p:spPr bwMode="gray">
            <a:xfrm>
              <a:off x="1071563" y="4632325"/>
              <a:ext cx="3146425" cy="10779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37" name="Text Box 18"/>
            <p:cNvSpPr txBox="1">
              <a:spLocks noChangeArrowheads="1"/>
            </p:cNvSpPr>
            <p:nvPr/>
          </p:nvSpPr>
          <p:spPr bwMode="black">
            <a:xfrm>
              <a:off x="1219200" y="4227513"/>
              <a:ext cx="2819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20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Методология </a:t>
              </a:r>
              <a:endParaRPr lang="en-US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38" name="Text Box 9"/>
            <p:cNvSpPr txBox="1">
              <a:spLocks noChangeArrowheads="1"/>
            </p:cNvSpPr>
            <p:nvPr/>
          </p:nvSpPr>
          <p:spPr bwMode="gray">
            <a:xfrm>
              <a:off x="990600" y="4527550"/>
              <a:ext cx="3424175" cy="167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Преимущественно прогнозы по принципу «снизу вверх»</a:t>
              </a:r>
              <a:endParaRPr lang="tr-TR" altLang="tr-TR" sz="11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Ежемесячная информация через </a:t>
              </a:r>
              <a:r>
                <a:rPr lang="tr-TR" altLang="tr-TR" sz="11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CRS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Еженедельный пересмотр через</a:t>
              </a:r>
              <a:r>
                <a:rPr lang="tr-TR" altLang="tr-TR" sz="11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CRS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Ежемесячные совещания с наиболее крупными распорядителями бюджетных средств</a:t>
              </a:r>
              <a:endParaRPr lang="tr-TR" altLang="tr-TR" sz="11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Ежедневные прогнозы </a:t>
              </a:r>
              <a:r>
                <a:rPr lang="tr-TR" altLang="tr-TR" sz="11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SSF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50" name="Text Box 26"/>
            <p:cNvSpPr txBox="1">
              <a:spLocks noChangeArrowheads="1"/>
            </p:cNvSpPr>
            <p:nvPr/>
          </p:nvSpPr>
          <p:spPr bwMode="auto">
            <a:xfrm>
              <a:off x="1219200" y="4008438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/>
                <a:t>3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2919A4-5CFE-417D-8B1F-F89D188329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60583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696200" cy="1143000"/>
          </a:xfrm>
        </p:spPr>
        <p:txBody>
          <a:bodyPr/>
          <a:lstStyle/>
          <a:p>
            <a:r>
              <a:rPr lang="ru-RU" sz="3200" dirty="0">
                <a:latin typeface="Calibri" panose="020F0502020204030204" pitchFamily="34" charset="0"/>
              </a:rPr>
              <a:t>Система сбора заявок на получение денежных средств (</a:t>
            </a:r>
            <a:r>
              <a:rPr lang="en-US" sz="3200" dirty="0">
                <a:latin typeface="Calibri" panose="020F0502020204030204" pitchFamily="34" charset="0"/>
              </a:rPr>
              <a:t>CRS)</a:t>
            </a:r>
            <a:r>
              <a:rPr lang="ru-RU" sz="3200" dirty="0">
                <a:latin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</a:rPr>
              <a:t>-</a:t>
            </a:r>
            <a:r>
              <a:rPr lang="ru-RU" sz="3200" dirty="0">
                <a:latin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</a:rPr>
              <a:t>I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V="1">
            <a:off x="2520950" y="2286000"/>
            <a:ext cx="38100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444750" y="4953000"/>
            <a:ext cx="457200" cy="304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901950" y="2286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901950" y="52578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2825750" y="30480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01950" y="3810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2825750" y="44958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57201" y="2433640"/>
            <a:ext cx="2673350" cy="2671764"/>
            <a:chOff x="140" y="1419"/>
            <a:chExt cx="1684" cy="1683"/>
          </a:xfrm>
        </p:grpSpPr>
        <p:sp>
          <p:nvSpPr>
            <p:cNvPr id="54283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</p:grpSp>
      <p:sp>
        <p:nvSpPr>
          <p:cNvPr id="54292" name="AutoShape 20"/>
          <p:cNvSpPr>
            <a:spLocks noChangeArrowheads="1"/>
          </p:cNvSpPr>
          <p:nvPr/>
        </p:nvSpPr>
        <p:spPr bwMode="gray">
          <a:xfrm>
            <a:off x="3733800" y="20574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3886200" y="2133600"/>
            <a:ext cx="16341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b="1" dirty="0">
                <a:latin typeface="Calibri" panose="020F0502020204030204" pitchFamily="34" charset="0"/>
                <a:cs typeface="Calibri" pitchFamily="34" charset="0"/>
              </a:rPr>
              <a:t>Действует с </a:t>
            </a:r>
            <a:r>
              <a:rPr lang="tr-TR" sz="1400" b="1" dirty="0">
                <a:latin typeface="Calibri" panose="020F0502020204030204" pitchFamily="34" charset="0"/>
                <a:cs typeface="Calibri" pitchFamily="34" charset="0"/>
              </a:rPr>
              <a:t>2011</a:t>
            </a:r>
            <a:r>
              <a:rPr lang="ru-RU" sz="1400" b="1" dirty="0">
                <a:latin typeface="Calibri" panose="020F0502020204030204" pitchFamily="34" charset="0"/>
                <a:cs typeface="Calibri" pitchFamily="34" charset="0"/>
              </a:rPr>
              <a:t> г.</a:t>
            </a:r>
            <a:endParaRPr lang="en-US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gray">
          <a:xfrm>
            <a:off x="3505200" y="28067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200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644900" y="2852936"/>
            <a:ext cx="4962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sz="1400" b="1" dirty="0">
                <a:latin typeface="Calibri" panose="020F0502020204030204" pitchFamily="34" charset="0"/>
                <a:cs typeface="Calibri" pitchFamily="34" charset="0"/>
              </a:rPr>
              <a:t>Интернет-портал для сбора заявок на получение средств - функционирует в режиме реального времени</a:t>
            </a:r>
            <a:endParaRPr lang="en-US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gray">
          <a:xfrm>
            <a:off x="3502025" y="35814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620560" y="3581400"/>
            <a:ext cx="4837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altLang="tr-TR" sz="14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Устраняет необходимость оформления бумажных документов</a:t>
            </a:r>
            <a:endParaRPr lang="en-US" altLang="tr-TR" sz="14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gray">
          <a:xfrm>
            <a:off x="3416300" y="217487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gray">
          <a:xfrm>
            <a:off x="3429000" y="294005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gray">
          <a:xfrm>
            <a:off x="3429000" y="36957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1" name="AutoShape 29"/>
          <p:cNvSpPr>
            <a:spLocks noChangeArrowheads="1"/>
          </p:cNvSpPr>
          <p:nvPr/>
        </p:nvSpPr>
        <p:spPr bwMode="gray">
          <a:xfrm>
            <a:off x="3505200" y="4281488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l"/>
            <a:r>
              <a:rPr lang="tr-TR" sz="1400" b="1" dirty="0">
                <a:latin typeface="Calibri" panose="020F0502020204030204" pitchFamily="34" charset="0"/>
              </a:rPr>
              <a:t>  </a:t>
            </a:r>
            <a:r>
              <a:rPr lang="ru-RU" sz="1400" b="1" dirty="0">
                <a:latin typeface="Calibri" panose="020F0502020204030204" pitchFamily="34" charset="0"/>
              </a:rPr>
              <a:t>Данные заявок сохраняются в базе данных казначейства</a:t>
            </a:r>
            <a:endParaRPr lang="tr-TR" sz="1400" b="1" dirty="0">
              <a:latin typeface="Calibri" panose="020F0502020204030204" pitchFamily="34" charset="0"/>
            </a:endParaRPr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gray">
          <a:xfrm>
            <a:off x="3416300" y="44196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gray">
          <a:xfrm>
            <a:off x="3505200" y="50704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3505200" y="5181600"/>
            <a:ext cx="51607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b="1" dirty="0">
                <a:latin typeface="Calibri" panose="020F0502020204030204" pitchFamily="34" charset="0"/>
              </a:rPr>
              <a:t>При необходимости могут формироваться различные отчеты</a:t>
            </a:r>
            <a:endParaRPr lang="en-US" altLang="tr-TR" sz="14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306" name="Oval 34"/>
          <p:cNvSpPr>
            <a:spLocks noChangeArrowheads="1"/>
          </p:cNvSpPr>
          <p:nvPr/>
        </p:nvSpPr>
        <p:spPr bwMode="gray">
          <a:xfrm>
            <a:off x="3429000" y="520382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853771" y="3341757"/>
            <a:ext cx="1867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latin typeface="Calibri" panose="020F0502020204030204" pitchFamily="34" charset="0"/>
              </a:rPr>
              <a:t>CRS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897C5-67B4-42A2-8410-7DE33B3ECE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17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18049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Calibri" panose="020F0502020204030204" pitchFamily="34" charset="0"/>
              </a:rPr>
              <a:t>Система сбора заявок на получение денежных средств (</a:t>
            </a:r>
            <a:r>
              <a:rPr lang="en-US" sz="3200" dirty="0">
                <a:latin typeface="Calibri" panose="020F0502020204030204" pitchFamily="34" charset="0"/>
              </a:rPr>
              <a:t>CRS)</a:t>
            </a:r>
            <a:r>
              <a:rPr lang="ru-RU" sz="3200" dirty="0">
                <a:latin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</a:rPr>
              <a:t>-</a:t>
            </a:r>
            <a:r>
              <a:rPr lang="ru-RU" sz="3200" dirty="0">
                <a:latin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</a:rPr>
              <a:t>II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V="1">
            <a:off x="2520950" y="2286000"/>
            <a:ext cx="38100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444750" y="4953000"/>
            <a:ext cx="457200" cy="304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901950" y="2286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901950" y="52578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2825750" y="30480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01950" y="3810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2825750" y="44958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57200" y="2433638"/>
            <a:ext cx="2673350" cy="2671762"/>
            <a:chOff x="140" y="1419"/>
            <a:chExt cx="1684" cy="1683"/>
          </a:xfrm>
        </p:grpSpPr>
        <p:sp>
          <p:nvSpPr>
            <p:cNvPr id="54283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</p:grpSp>
      <p:sp>
        <p:nvSpPr>
          <p:cNvPr id="54292" name="AutoShape 20"/>
          <p:cNvSpPr>
            <a:spLocks noChangeArrowheads="1"/>
          </p:cNvSpPr>
          <p:nvPr/>
        </p:nvSpPr>
        <p:spPr bwMode="gray">
          <a:xfrm>
            <a:off x="3505200" y="20574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3581400" y="2126476"/>
            <a:ext cx="52428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ru-RU" sz="1400" b="1" dirty="0">
                <a:latin typeface="Calibri" panose="020F0502020204030204" pitchFamily="34" charset="0"/>
                <a:cs typeface="Calibri" pitchFamily="34" charset="0"/>
              </a:rPr>
              <a:t>Информация о заявках около </a:t>
            </a:r>
            <a:r>
              <a:rPr lang="en-US" sz="1400" b="1" dirty="0">
                <a:latin typeface="Calibri" panose="020F0502020204030204" pitchFamily="34" charset="0"/>
                <a:cs typeface="Calibri" pitchFamily="34" charset="0"/>
              </a:rPr>
              <a:t>200</a:t>
            </a:r>
            <a:r>
              <a:rPr lang="ru-RU" sz="1400" b="1" dirty="0">
                <a:latin typeface="Calibri" panose="020F0502020204030204" pitchFamily="34" charset="0"/>
                <a:cs typeface="Calibri" pitchFamily="34" charset="0"/>
              </a:rPr>
              <a:t> государственных учреждений</a:t>
            </a:r>
            <a:endParaRPr lang="en-US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gray">
          <a:xfrm>
            <a:off x="3505200" y="28067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200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644900" y="2780928"/>
            <a:ext cx="4962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sz="1400" b="1" dirty="0">
                <a:latin typeface="Calibri" panose="020F0502020204030204" pitchFamily="34" charset="0"/>
                <a:cs typeface="Calibri" pitchFamily="34" charset="0"/>
              </a:rPr>
              <a:t>Региональные отделы учета, центральные управления учета и специальные подразделения бюджетного учета</a:t>
            </a:r>
            <a:endParaRPr lang="en-US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gray">
          <a:xfrm>
            <a:off x="3502025" y="354965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657600" y="3581400"/>
            <a:ext cx="5022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altLang="tr-TR" sz="14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Предоставление «обратной связи» по трансфертам следующего месяца</a:t>
            </a:r>
            <a:endParaRPr lang="en-US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gray">
          <a:xfrm>
            <a:off x="3416300" y="217487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gray">
          <a:xfrm>
            <a:off x="3429000" y="294005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gray">
          <a:xfrm>
            <a:off x="3429000" y="36957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1" name="AutoShape 29"/>
          <p:cNvSpPr>
            <a:spLocks noChangeArrowheads="1"/>
          </p:cNvSpPr>
          <p:nvPr/>
        </p:nvSpPr>
        <p:spPr bwMode="gray">
          <a:xfrm>
            <a:off x="3505200" y="4281488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l"/>
            <a:endParaRPr lang="tr-TR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3672577" y="4395400"/>
            <a:ext cx="37380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ru-RU" altLang="tr-TR" sz="14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Еженедельный пересмотр в течение месяца</a:t>
            </a:r>
            <a:r>
              <a:rPr lang="tr-TR" altLang="tr-TR" sz="14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  </a:t>
            </a:r>
            <a:endParaRPr lang="en-US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gray">
          <a:xfrm>
            <a:off x="3416300" y="44196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gray">
          <a:xfrm>
            <a:off x="3505200" y="50704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3657600" y="5179625"/>
            <a:ext cx="3890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ru-RU" altLang="tr-TR" sz="14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Классификация по основным статьям расходов</a:t>
            </a:r>
            <a:endParaRPr lang="en-US" altLang="tr-TR" sz="14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306" name="Oval 34"/>
          <p:cNvSpPr>
            <a:spLocks noChangeArrowheads="1"/>
          </p:cNvSpPr>
          <p:nvPr/>
        </p:nvSpPr>
        <p:spPr bwMode="gray">
          <a:xfrm>
            <a:off x="3429000" y="520382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853771" y="3341757"/>
            <a:ext cx="1867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>
                <a:latin typeface="Calibri" panose="020F0502020204030204" pitchFamily="34" charset="0"/>
              </a:rPr>
              <a:t>CRS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C3FA3-7F15-419D-8086-68B67F8DC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27450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Calibri" panose="020F0502020204030204" pitchFamily="34" charset="0"/>
              </a:rPr>
              <a:t>Система сбора заявок на получение денежных средств (</a:t>
            </a:r>
            <a:r>
              <a:rPr lang="en-US" sz="3200" dirty="0">
                <a:latin typeface="Calibri" panose="020F0502020204030204" pitchFamily="34" charset="0"/>
              </a:rPr>
              <a:t>CRS)</a:t>
            </a:r>
            <a:r>
              <a:rPr lang="ru-RU" sz="3200" dirty="0">
                <a:latin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</a:rPr>
              <a:t>-</a:t>
            </a:r>
            <a:r>
              <a:rPr lang="ru-RU" sz="3200" dirty="0">
                <a:latin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</a:rPr>
              <a:t>III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V="1">
            <a:off x="2520950" y="2286000"/>
            <a:ext cx="38100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444750" y="4953000"/>
            <a:ext cx="457200" cy="304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901950" y="2286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901950" y="52578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2825750" y="30480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01950" y="3810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2825750" y="44958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57200" y="2433638"/>
            <a:ext cx="2673350" cy="2671762"/>
            <a:chOff x="140" y="1419"/>
            <a:chExt cx="1684" cy="1683"/>
          </a:xfrm>
        </p:grpSpPr>
        <p:sp>
          <p:nvSpPr>
            <p:cNvPr id="54283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r-TR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r-TR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tr-TR"/>
            </a:p>
          </p:txBody>
        </p:sp>
      </p:grpSp>
      <p:sp>
        <p:nvSpPr>
          <p:cNvPr id="54292" name="AutoShape 20"/>
          <p:cNvSpPr>
            <a:spLocks noChangeArrowheads="1"/>
          </p:cNvSpPr>
          <p:nvPr/>
        </p:nvSpPr>
        <p:spPr bwMode="gray">
          <a:xfrm>
            <a:off x="3505200" y="2057400"/>
            <a:ext cx="52578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3581400" y="2057400"/>
            <a:ext cx="52698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sz="1400" b="1" dirty="0">
                <a:latin typeface="Calibri" panose="020F0502020204030204" pitchFamily="34" charset="0"/>
                <a:cs typeface="Calibri" pitchFamily="34" charset="0"/>
              </a:rPr>
              <a:t>Законодательством установлена ответственность (штрафы, налагаемые на ответственных лиц) за непредоставление заявок</a:t>
            </a:r>
            <a:endParaRPr lang="en-US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gray">
          <a:xfrm>
            <a:off x="3505200" y="28067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200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644900" y="2780928"/>
            <a:ext cx="4962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altLang="tr-TR" sz="1400" b="1" dirty="0">
                <a:latin typeface="Calibri" panose="020F0502020204030204" pitchFamily="34" charset="0"/>
                <a:cs typeface="Arial" charset="0"/>
              </a:rPr>
              <a:t>Казначейство имеет корректировать заявки с учетом результатов расходования средств данным учреждением</a:t>
            </a:r>
            <a:r>
              <a:rPr lang="tr-TR" altLang="tr-TR" sz="1400" b="1" dirty="0">
                <a:latin typeface="Calibri" panose="020F0502020204030204" pitchFamily="34" charset="0"/>
                <a:cs typeface="Arial" charset="0"/>
              </a:rPr>
              <a:t> </a:t>
            </a:r>
            <a:endParaRPr lang="en-US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gray">
          <a:xfrm>
            <a:off x="3505200" y="3505200"/>
            <a:ext cx="5105400" cy="609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657600" y="3526423"/>
            <a:ext cx="51936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altLang="tr-TR" sz="14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При оценке уточненных заявок субъективно учитывается качество прогнозов, предоставляемых учреждениями.</a:t>
            </a:r>
            <a:endParaRPr lang="en-US" altLang="tr-TR" sz="1400" b="1" i="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gray">
          <a:xfrm>
            <a:off x="3416300" y="217487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gray">
          <a:xfrm>
            <a:off x="3429000" y="294005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gray">
          <a:xfrm>
            <a:off x="3429000" y="36957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1" name="AutoShape 29"/>
          <p:cNvSpPr>
            <a:spLocks noChangeArrowheads="1"/>
          </p:cNvSpPr>
          <p:nvPr/>
        </p:nvSpPr>
        <p:spPr bwMode="gray">
          <a:xfrm>
            <a:off x="3505200" y="4281488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l"/>
            <a:endParaRPr lang="tr-TR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3672577" y="4395400"/>
            <a:ext cx="49721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ru-RU" altLang="tr-TR" sz="14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Отсутствует прямая связь между </a:t>
            </a:r>
            <a:r>
              <a:rPr lang="tr-TR" altLang="tr-TR" sz="14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CRS</a:t>
            </a:r>
            <a:r>
              <a:rPr lang="ru-RU" altLang="tr-TR" sz="14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 и платежной системой</a:t>
            </a:r>
            <a:endParaRPr lang="en-US" altLang="tr-TR" sz="14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gray">
          <a:xfrm>
            <a:off x="3416300" y="44196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gray">
          <a:xfrm>
            <a:off x="3505200" y="5070475"/>
            <a:ext cx="52578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3673365" y="5105400"/>
            <a:ext cx="52698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ru-RU" altLang="tr-TR" sz="13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Связь между данными, формируемыми в двух системах, </a:t>
            </a:r>
          </a:p>
          <a:p>
            <a:pPr algn="l" eaLnBrk="0" hangingPunct="0"/>
            <a:r>
              <a:rPr lang="ru-RU" altLang="tr-TR" sz="13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устанавливается вручную во время ежедневного программирования</a:t>
            </a:r>
            <a:r>
              <a:rPr lang="tr-TR" altLang="tr-TR" sz="13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endParaRPr lang="en-US" altLang="tr-TR" sz="13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4306" name="Oval 34"/>
          <p:cNvSpPr>
            <a:spLocks noChangeArrowheads="1"/>
          </p:cNvSpPr>
          <p:nvPr/>
        </p:nvSpPr>
        <p:spPr bwMode="gray">
          <a:xfrm>
            <a:off x="3429000" y="520382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853771" y="3341757"/>
            <a:ext cx="1867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>
                <a:latin typeface="Calibri" panose="020F0502020204030204" pitchFamily="34" charset="0"/>
              </a:rPr>
              <a:t>CRS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83EE3-4334-45D4-911C-4EBEE7111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5794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849" y="260648"/>
            <a:ext cx="7391400" cy="749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altLang="tr-TR" dirty="0">
                <a:latin typeface="Calibri" panose="020F0502020204030204" pitchFamily="34" charset="0"/>
              </a:rPr>
              <a:t>Содержание презентации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cxnSp>
        <p:nvCxnSpPr>
          <p:cNvPr id="4" name="Straight Connector 43"/>
          <p:cNvCxnSpPr>
            <a:cxnSpLocks noChangeShapeType="1"/>
          </p:cNvCxnSpPr>
          <p:nvPr/>
        </p:nvCxnSpPr>
        <p:spPr bwMode="auto">
          <a:xfrm>
            <a:off x="901479" y="3462655"/>
            <a:ext cx="4800600" cy="1586"/>
          </a:xfrm>
          <a:prstGeom prst="line">
            <a:avLst/>
          </a:prstGeom>
          <a:noFill/>
          <a:ln w="9525" algn="ctr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625234" y="2799387"/>
            <a:ext cx="7058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Прогнозирование поступлений средств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10" name="Straight Connector 43"/>
          <p:cNvCxnSpPr>
            <a:cxnSpLocks noChangeShapeType="1"/>
          </p:cNvCxnSpPr>
          <p:nvPr/>
        </p:nvCxnSpPr>
        <p:spPr bwMode="auto">
          <a:xfrm>
            <a:off x="901479" y="2539157"/>
            <a:ext cx="4800600" cy="1586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911004" y="2799387"/>
            <a:ext cx="550863" cy="569648"/>
            <a:chOff x="480" y="1200"/>
            <a:chExt cx="1042" cy="1019"/>
          </a:xfrm>
        </p:grpSpPr>
        <p:pic>
          <p:nvPicPr>
            <p:cNvPr id="49168" name="Picture 1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49170" name="Picture 18" descr="Pictur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68154" y="2805734"/>
            <a:ext cx="434975" cy="19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1" name="Text Box 19"/>
          <p:cNvSpPr txBox="1">
            <a:spLocks noChangeArrowheads="1"/>
          </p:cNvSpPr>
          <p:nvPr/>
        </p:nvSpPr>
        <p:spPr bwMode="gray">
          <a:xfrm>
            <a:off x="968154" y="2846990"/>
            <a:ext cx="434975" cy="45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 b="1">
                <a:solidFill>
                  <a:srgbClr val="FFFFFF"/>
                </a:solidFill>
              </a:rPr>
              <a:t>2</a:t>
            </a:r>
            <a:endParaRPr lang="en-US" altLang="tr-TR" sz="2400" b="1">
              <a:solidFill>
                <a:srgbClr val="FFFFFF"/>
              </a:solidFill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911004" y="1901277"/>
            <a:ext cx="550863" cy="569648"/>
            <a:chOff x="1352" y="2011"/>
            <a:chExt cx="347" cy="359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1352" y="2011"/>
              <a:ext cx="347" cy="359"/>
              <a:chOff x="480" y="1200"/>
              <a:chExt cx="1042" cy="1019"/>
            </a:xfrm>
          </p:grpSpPr>
          <p:grpSp>
            <p:nvGrpSpPr>
              <p:cNvPr id="11" name="Group 22"/>
              <p:cNvGrpSpPr>
                <a:grpSpLocks/>
              </p:cNvGrpSpPr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49175" name="Picture 23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9176" name="Oval 24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50800" algn="ctr">
                  <a:solidFill>
                    <a:srgbClr val="5F5F5F">
                      <a:alpha val="2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pic>
            <p:nvPicPr>
              <p:cNvPr id="49177" name="Picture 25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178" name="Text Box 26"/>
            <p:cNvSpPr txBox="1">
              <a:spLocks noChangeArrowheads="1"/>
            </p:cNvSpPr>
            <p:nvPr/>
          </p:nvSpPr>
          <p:spPr bwMode="gray">
            <a:xfrm>
              <a:off x="1389" y="2040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2400" b="1">
                  <a:solidFill>
                    <a:srgbClr val="FFFFFF"/>
                  </a:solidFill>
                </a:rPr>
                <a:t>1</a:t>
              </a:r>
              <a:endParaRPr lang="en-US" altLang="tr-TR" sz="2400" b="1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98304" y="3744517"/>
            <a:ext cx="6510886" cy="640111"/>
            <a:chOff x="2133600" y="4998393"/>
            <a:chExt cx="6510886" cy="640407"/>
          </a:xfrm>
        </p:grpSpPr>
        <p:cxnSp>
          <p:nvCxnSpPr>
            <p:cNvPr id="7" name="Straight Connector 43"/>
            <p:cNvCxnSpPr>
              <a:cxnSpLocks noChangeShapeType="1"/>
            </p:cNvCxnSpPr>
            <p:nvPr/>
          </p:nvCxnSpPr>
          <p:spPr bwMode="auto">
            <a:xfrm>
              <a:off x="2136775" y="5637213"/>
              <a:ext cx="4800600" cy="1587"/>
            </a:xfrm>
            <a:prstGeom prst="line">
              <a:avLst/>
            </a:prstGeom>
            <a:noFill/>
            <a:ln w="9525" algn="ctr">
              <a:solidFill>
                <a:schemeClr val="folHlink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2860530" y="4998393"/>
              <a:ext cx="5783956" cy="46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altLang="tr-TR" sz="2400" b="1" dirty="0">
                  <a:latin typeface="Corbel" pitchFamily="34" charset="0"/>
                  <a:cs typeface="Arial" charset="0"/>
                </a:rPr>
                <a:t>Прогнозирование расходования средств</a:t>
              </a:r>
              <a:endParaRPr lang="en-US" altLang="tr-TR" sz="2400" b="1" dirty="0">
                <a:latin typeface="Corbel" pitchFamily="34" charset="0"/>
                <a:cs typeface="Arial" charset="0"/>
              </a:endParaRPr>
            </a:p>
          </p:txBody>
        </p: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2133600" y="5016500"/>
              <a:ext cx="582613" cy="561975"/>
              <a:chOff x="1344" y="3208"/>
              <a:chExt cx="367" cy="354"/>
            </a:xfrm>
          </p:grpSpPr>
          <p:pic>
            <p:nvPicPr>
              <p:cNvPr id="49180" name="Picture 2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44" y="3208"/>
                <a:ext cx="367" cy="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1345" y="3208"/>
                <a:ext cx="365" cy="3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49182" name="Picture 30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82" y="3217"/>
                <a:ext cx="290" cy="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3" name="Text Box 31"/>
              <p:cNvSpPr txBox="1">
                <a:spLocks noChangeArrowheads="1"/>
              </p:cNvSpPr>
              <p:nvPr/>
            </p:nvSpPr>
            <p:spPr bwMode="gray">
              <a:xfrm>
                <a:off x="1383" y="3216"/>
                <a:ext cx="2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tr-TR" altLang="tr-TR" sz="2400" b="1">
                    <a:solidFill>
                      <a:srgbClr val="FFFFFF"/>
                    </a:solidFill>
                  </a:rPr>
                  <a:t>3</a:t>
                </a:r>
                <a:endParaRPr lang="en-US" altLang="tr-TR" sz="2400" b="1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50" name="Straight Connector 43"/>
          <p:cNvCxnSpPr>
            <a:cxnSpLocks noChangeShapeType="1"/>
          </p:cNvCxnSpPr>
          <p:nvPr/>
        </p:nvCxnSpPr>
        <p:spPr bwMode="auto">
          <a:xfrm>
            <a:off x="914179" y="5305429"/>
            <a:ext cx="4800600" cy="1586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1547433" y="4657826"/>
            <a:ext cx="6601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 Институциональный потенциал и отчетность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911004" y="4685003"/>
            <a:ext cx="582613" cy="561715"/>
            <a:chOff x="1344" y="3208"/>
            <a:chExt cx="367" cy="354"/>
          </a:xfrm>
        </p:grpSpPr>
        <p:pic>
          <p:nvPicPr>
            <p:cNvPr id="54" name="Picture 2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44" y="3208"/>
              <a:ext cx="367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Oval 29"/>
            <p:cNvSpPr>
              <a:spLocks noChangeArrowheads="1"/>
            </p:cNvSpPr>
            <p:nvPr/>
          </p:nvSpPr>
          <p:spPr bwMode="gray">
            <a:xfrm>
              <a:off x="1345" y="3208"/>
              <a:ext cx="365" cy="3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6" name="Picture 30" descr="Picture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82" y="3217"/>
              <a:ext cx="290" cy="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 Box 31"/>
            <p:cNvSpPr txBox="1">
              <a:spLocks noChangeArrowheads="1"/>
            </p:cNvSpPr>
            <p:nvPr/>
          </p:nvSpPr>
          <p:spPr bwMode="gray">
            <a:xfrm>
              <a:off x="1383" y="3216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2400" b="1">
                  <a:solidFill>
                    <a:srgbClr val="FFFFFF"/>
                  </a:solidFill>
                </a:rPr>
                <a:t>4</a:t>
              </a:r>
              <a:endParaRPr lang="en-US" altLang="tr-TR" sz="2400" b="1">
                <a:solidFill>
                  <a:srgbClr val="FFFFFF"/>
                </a:solidFill>
              </a:endParaRPr>
            </a:p>
          </p:txBody>
        </p:sp>
      </p:grp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1524000" y="1752600"/>
            <a:ext cx="69456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 Прогнозирование движения денежных средств и</a:t>
            </a:r>
          </a:p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 кассовой план казначейства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1569568" y="5613268"/>
            <a:ext cx="5866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 Проблемы и планы на будущее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grpSp>
        <p:nvGrpSpPr>
          <p:cNvPr id="36" name="Group 2"/>
          <p:cNvGrpSpPr/>
          <p:nvPr/>
        </p:nvGrpSpPr>
        <p:grpSpPr>
          <a:xfrm>
            <a:off x="931045" y="5602966"/>
            <a:ext cx="550863" cy="569913"/>
            <a:chOff x="2146300" y="2165350"/>
            <a:chExt cx="550863" cy="569913"/>
          </a:xfrm>
        </p:grpSpPr>
        <p:grpSp>
          <p:nvGrpSpPr>
            <p:cNvPr id="3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0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3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2400" b="1">
                  <a:solidFill>
                    <a:srgbClr val="FFFFFF"/>
                  </a:solidFill>
                </a:rPr>
                <a:t>5</a:t>
              </a:r>
              <a:endParaRPr lang="en-US" altLang="tr-TR" sz="2400" b="1">
                <a:solidFill>
                  <a:srgbClr val="FFFFFF"/>
                </a:solidFill>
              </a:endParaRPr>
            </a:p>
          </p:txBody>
        </p:sp>
      </p:grp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898304" y="6248400"/>
            <a:ext cx="4800600" cy="158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069F27-4D76-4916-BDD5-B089DE25D4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1801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ltGray">
          <a:xfrm>
            <a:off x="4572000" y="2057400"/>
            <a:ext cx="3533775" cy="1600200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ltGray">
          <a:xfrm>
            <a:off x="4779963" y="1828800"/>
            <a:ext cx="477837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ltGray">
          <a:xfrm>
            <a:off x="962025" y="2039938"/>
            <a:ext cx="3381375" cy="1600200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ltGray">
          <a:xfrm>
            <a:off x="1219200" y="1828800"/>
            <a:ext cx="477838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5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78689" cy="957262"/>
          </a:xfrm>
        </p:spPr>
        <p:txBody>
          <a:bodyPr/>
          <a:lstStyle/>
          <a:p>
            <a:r>
              <a:rPr lang="ru-RU" altLang="tr-TR" sz="3600" dirty="0">
                <a:latin typeface="Calibri" panose="020F0502020204030204" pitchFamily="34" charset="0"/>
              </a:rPr>
              <a:t>Прогнозирование погашения долга и процентных платежей</a:t>
            </a:r>
            <a:endParaRPr lang="en-US" altLang="tr-TR" sz="3600" dirty="0">
              <a:latin typeface="Calibri" panose="020F0502020204030204" pitchFamily="34" charset="0"/>
            </a:endParaRP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1071563" y="2468563"/>
            <a:ext cx="3146425" cy="1077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0" name="Text Box 18"/>
          <p:cNvSpPr txBox="1">
            <a:spLocks noChangeArrowheads="1"/>
          </p:cNvSpPr>
          <p:nvPr/>
        </p:nvSpPr>
        <p:spPr bwMode="black">
          <a:xfrm>
            <a:off x="1447800" y="206375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Степень детализации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1" name="Text Box 9"/>
          <p:cNvSpPr txBox="1">
            <a:spLocks noChangeArrowheads="1"/>
          </p:cNvSpPr>
          <p:nvPr/>
        </p:nvSpPr>
        <p:spPr bwMode="gray">
          <a:xfrm>
            <a:off x="1020921" y="2460625"/>
            <a:ext cx="30797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Внутренние и внешние платежи</a:t>
            </a: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en-US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5" name="AutoShape 21"/>
          <p:cNvSpPr>
            <a:spLocks noChangeArrowheads="1"/>
          </p:cNvSpPr>
          <p:nvPr/>
        </p:nvSpPr>
        <p:spPr bwMode="gray">
          <a:xfrm>
            <a:off x="4678363" y="2486025"/>
            <a:ext cx="3322637" cy="1073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6" name="Text Box 18"/>
          <p:cNvSpPr txBox="1">
            <a:spLocks noChangeArrowheads="1"/>
          </p:cNvSpPr>
          <p:nvPr/>
        </p:nvSpPr>
        <p:spPr bwMode="black">
          <a:xfrm>
            <a:off x="5029200" y="2081213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Источники информации</a:t>
            </a:r>
            <a:endParaRPr lang="en-US" altLang="tr-TR" sz="20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7" name="Text Box 9"/>
          <p:cNvSpPr txBox="1">
            <a:spLocks noChangeArrowheads="1"/>
          </p:cNvSpPr>
          <p:nvPr/>
        </p:nvSpPr>
        <p:spPr bwMode="gray">
          <a:xfrm>
            <a:off x="4714875" y="2470626"/>
            <a:ext cx="32194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400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Бэк-офис</a:t>
            </a:r>
            <a:r>
              <a:rPr lang="ru-RU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казначейства</a:t>
            </a: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Операции обратного выкупа отдела управления долгом </a:t>
            </a: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altLang="tr-TR" sz="12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altLang="tr-TR" sz="14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1295400" y="1866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/>
              <a:t>1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4857750" y="1866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/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43225" y="4083050"/>
            <a:ext cx="3381375" cy="1907381"/>
            <a:chOff x="962025" y="3962400"/>
            <a:chExt cx="3381375" cy="1907381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ltGray">
            <a:xfrm>
              <a:off x="962025" y="4203700"/>
              <a:ext cx="3381375" cy="1600200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ltGray">
            <a:xfrm>
              <a:off x="1143000" y="3962400"/>
              <a:ext cx="477838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77836" name="AutoShape 12"/>
            <p:cNvSpPr>
              <a:spLocks noChangeArrowheads="1"/>
            </p:cNvSpPr>
            <p:nvPr/>
          </p:nvSpPr>
          <p:spPr bwMode="gray">
            <a:xfrm>
              <a:off x="1071563" y="4632325"/>
              <a:ext cx="3146425" cy="10779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37" name="Text Box 18"/>
            <p:cNvSpPr txBox="1">
              <a:spLocks noChangeArrowheads="1"/>
            </p:cNvSpPr>
            <p:nvPr/>
          </p:nvSpPr>
          <p:spPr bwMode="black">
            <a:xfrm>
              <a:off x="1219200" y="4227513"/>
              <a:ext cx="2819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20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Методология </a:t>
              </a:r>
              <a:endParaRPr lang="en-US" altLang="tr-TR" sz="20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38" name="Text Box 9"/>
            <p:cNvSpPr txBox="1">
              <a:spLocks noChangeArrowheads="1"/>
            </p:cNvSpPr>
            <p:nvPr/>
          </p:nvSpPr>
          <p:spPr bwMode="gray">
            <a:xfrm>
              <a:off x="1050924" y="4638675"/>
              <a:ext cx="3292476" cy="123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2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Все прогнозы по принципу «снизу вверх»</a:t>
              </a: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2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Еженедельная актуализация офисами казначейства</a:t>
              </a: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12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Координация на ежедневной основе с отделом управления долгом</a:t>
              </a: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50" name="Text Box 26"/>
            <p:cNvSpPr txBox="1">
              <a:spLocks noChangeArrowheads="1"/>
            </p:cNvSpPr>
            <p:nvPr/>
          </p:nvSpPr>
          <p:spPr bwMode="auto">
            <a:xfrm>
              <a:off x="1219200" y="4008438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/>
                <a:t>3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E4CC71-35D2-49D8-B58D-F2C6D2E59A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61360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176" y="2362200"/>
            <a:ext cx="6959624" cy="1713682"/>
          </a:xfrm>
        </p:spPr>
        <p:txBody>
          <a:bodyPr/>
          <a:lstStyle/>
          <a:p>
            <a:r>
              <a:rPr lang="ru-RU" sz="3200" dirty="0">
                <a:latin typeface="Calibri" panose="020F0502020204030204" pitchFamily="34" charset="0"/>
              </a:rPr>
              <a:t>Институциональный потенциал и отчетность</a:t>
            </a:r>
            <a:endParaRPr lang="tr-TR" sz="32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>
                  <a:solidFill>
                    <a:srgbClr val="FFFFFF"/>
                  </a:solidFill>
                </a:rPr>
                <a:t>4</a:t>
              </a:r>
              <a:endParaRPr lang="en-US" altLang="tr-TR" sz="4000" b="1">
                <a:solidFill>
                  <a:srgbClr val="FFFFFF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5C61BA-F3AF-42F4-B4DE-F1F71597C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4F089-D7D7-4DBE-B857-286AFE099FD7}" type="slidenum">
              <a:rPr lang="en-US" altLang="tr-TR" smtClean="0"/>
              <a:pPr/>
              <a:t>21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13799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gray">
          <a:xfrm>
            <a:off x="3832225" y="2355938"/>
            <a:ext cx="1371600" cy="609600"/>
          </a:xfrm>
          <a:prstGeom prst="upArrow">
            <a:avLst>
              <a:gd name="adj1" fmla="val 67972"/>
              <a:gd name="adj2" fmla="val 44532"/>
            </a:avLst>
          </a:pr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95338"/>
            <a:ext cx="7924800" cy="1143000"/>
          </a:xfrm>
        </p:spPr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Институциональный потенциал</a:t>
            </a:r>
            <a:endParaRPr lang="en-US" altLang="tr-TR" dirty="0"/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gray">
          <a:xfrm>
            <a:off x="5916518" y="3962400"/>
            <a:ext cx="2465481" cy="2729112"/>
          </a:xfrm>
          <a:prstGeom prst="roundRect">
            <a:avLst>
              <a:gd name="adj" fmla="val 6208"/>
            </a:avLst>
          </a:prstGeom>
          <a:solidFill>
            <a:srgbClr val="FFFFFF">
              <a:alpha val="70000"/>
            </a:srgbClr>
          </a:solidFill>
          <a:ln w="28575" algn="ctr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lvl="0" algn="l">
              <a:lnSpc>
                <a:spcPct val="70000"/>
              </a:lnSpc>
              <a:spcBef>
                <a:spcPct val="50000"/>
              </a:spcBef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tr-TR" altLang="tr-TR" sz="1000" b="1" dirty="0">
                <a:solidFill>
                  <a:srgbClr val="000000"/>
                </a:solidFill>
              </a:rPr>
              <a:t>3 </a:t>
            </a:r>
            <a:r>
              <a:rPr lang="ru-RU" altLang="tr-TR" sz="1000" b="1" dirty="0">
                <a:solidFill>
                  <a:srgbClr val="000000"/>
                </a:solidFill>
              </a:rPr>
              <a:t>казначейских эксперта и </a:t>
            </a: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</a:pPr>
            <a:r>
              <a:rPr lang="ru-RU" altLang="tr-TR" sz="1000" b="1" dirty="0">
                <a:solidFill>
                  <a:srgbClr val="000000"/>
                </a:solidFill>
              </a:rPr>
              <a:t>государственных служащих</a:t>
            </a:r>
            <a:endParaRPr lang="tr-TR" altLang="tr-TR" sz="1000" b="1" dirty="0">
              <a:solidFill>
                <a:srgbClr val="000000"/>
              </a:solidFill>
            </a:endParaRP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tr-TR" sz="1000" i="1" dirty="0"/>
              <a:t>Подготовка нормативной базы </a:t>
            </a: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</a:pPr>
            <a:r>
              <a:rPr lang="ru-RU" altLang="tr-TR" sz="1000" i="1" dirty="0"/>
              <a:t>для управления всеми госфинансами</a:t>
            </a: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ru-RU" altLang="tr-TR" sz="1000" i="1" dirty="0"/>
              <a:t>Мониторинг и отчетность по </a:t>
            </a: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</a:pPr>
            <a:r>
              <a:rPr lang="ru-RU" altLang="tr-TR" sz="1000" i="1" dirty="0"/>
              <a:t>госфинансам на ежедневной основе</a:t>
            </a:r>
            <a:r>
              <a:rPr lang="tr-TR" altLang="tr-TR" sz="1000" i="1" dirty="0"/>
              <a:t> </a:t>
            </a: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tr-TR" sz="1000" i="1" dirty="0"/>
              <a:t>Подготовка официальных </a:t>
            </a: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</a:pPr>
            <a:r>
              <a:rPr lang="ru-RU" altLang="tr-TR" sz="1000" i="1" dirty="0"/>
              <a:t>заключений казначейства по любому </a:t>
            </a:r>
            <a:endParaRPr lang="tr-TR" altLang="tr-TR" sz="1000" i="1" dirty="0"/>
          </a:p>
          <a:p>
            <a:pPr lvl="0" algn="l">
              <a:lnSpc>
                <a:spcPct val="70000"/>
              </a:lnSpc>
              <a:spcBef>
                <a:spcPct val="50000"/>
              </a:spcBef>
            </a:pPr>
            <a:r>
              <a:rPr lang="ru-RU" altLang="tr-TR" sz="1000" i="1" dirty="0"/>
              <a:t>законодательству, касающемуся</a:t>
            </a:r>
            <a:endParaRPr lang="tr-TR" altLang="tr-TR" sz="1000" i="1" dirty="0"/>
          </a:p>
          <a:p>
            <a:pPr lvl="0" algn="l">
              <a:lnSpc>
                <a:spcPct val="70000"/>
              </a:lnSpc>
              <a:spcBef>
                <a:spcPct val="50000"/>
              </a:spcBef>
            </a:pPr>
            <a:r>
              <a:rPr lang="ru-RU" altLang="tr-TR" sz="1000" i="1" dirty="0"/>
              <a:t>государственных финансов</a:t>
            </a:r>
            <a:r>
              <a:rPr lang="tr-TR" altLang="tr-TR" sz="1000" i="1" dirty="0"/>
              <a:t> </a:t>
            </a: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tr-TR" sz="1000" i="1" dirty="0"/>
              <a:t>Координация с Государственным</a:t>
            </a: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</a:pPr>
            <a:r>
              <a:rPr lang="ru-RU" altLang="tr-TR" sz="1000" i="1" dirty="0"/>
              <a:t> монетным двором и одобрение </a:t>
            </a:r>
          </a:p>
          <a:p>
            <a:pPr marL="171450" lvl="0" indent="-171450" algn="l">
              <a:lnSpc>
                <a:spcPct val="70000"/>
              </a:lnSpc>
              <a:spcBef>
                <a:spcPct val="50000"/>
              </a:spcBef>
            </a:pPr>
            <a:r>
              <a:rPr lang="ru-RU" altLang="tr-TR" sz="1000" i="1" dirty="0"/>
              <a:t>программ производства </a:t>
            </a:r>
            <a:r>
              <a:rPr lang="ru-RU" altLang="tr-TR" sz="1000" i="1" dirty="0" err="1"/>
              <a:t>ден</a:t>
            </a:r>
            <a:r>
              <a:rPr lang="ru-RU" altLang="tr-TR" sz="1000" i="1" dirty="0"/>
              <a:t>. знаков</a:t>
            </a:r>
            <a:endParaRPr lang="tr-TR" altLang="tr-TR" sz="1000" i="1" dirty="0"/>
          </a:p>
          <a:p>
            <a:pPr lvl="0" algn="l">
              <a:lnSpc>
                <a:spcPct val="70000"/>
              </a:lnSpc>
              <a:spcBef>
                <a:spcPct val="50000"/>
              </a:spcBef>
            </a:pPr>
            <a:endParaRPr lang="tr-TR" altLang="tr-TR" sz="1000" i="1" dirty="0"/>
          </a:p>
          <a:p>
            <a:pPr lvl="0" algn="l">
              <a:lnSpc>
                <a:spcPct val="70000"/>
              </a:lnSpc>
              <a:spcBef>
                <a:spcPct val="50000"/>
              </a:spcBef>
            </a:pPr>
            <a:endParaRPr lang="tr-TR" altLang="tr-TR" sz="1000" i="1" dirty="0"/>
          </a:p>
          <a:p>
            <a:pPr lvl="0" algn="l">
              <a:lnSpc>
                <a:spcPct val="70000"/>
              </a:lnSpc>
              <a:spcBef>
                <a:spcPct val="50000"/>
              </a:spcBef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lvl="0" algn="l">
              <a:lnSpc>
                <a:spcPct val="70000"/>
              </a:lnSpc>
              <a:spcBef>
                <a:spcPct val="50000"/>
              </a:spcBef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lvl="0" algn="l">
              <a:lnSpc>
                <a:spcPct val="70000"/>
              </a:lnSpc>
              <a:spcBef>
                <a:spcPct val="50000"/>
              </a:spcBef>
            </a:pPr>
            <a:endParaRPr lang="tr-TR" altLang="tr-TR" sz="1000" b="1" dirty="0">
              <a:solidFill>
                <a:srgbClr val="000000"/>
              </a:solidFill>
            </a:endParaRPr>
          </a:p>
          <a:p>
            <a:pPr lvl="0" algn="l">
              <a:lnSpc>
                <a:spcPct val="70000"/>
              </a:lnSpc>
              <a:spcBef>
                <a:spcPct val="50000"/>
              </a:spcBef>
            </a:pPr>
            <a:endParaRPr lang="tr-TR" altLang="tr-TR" sz="1000" b="1" dirty="0">
              <a:solidFill>
                <a:srgbClr val="000000"/>
              </a:solidFill>
            </a:endParaRPr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gray">
          <a:xfrm>
            <a:off x="828675" y="4254588"/>
            <a:ext cx="2362200" cy="2451012"/>
          </a:xfrm>
          <a:prstGeom prst="roundRect">
            <a:avLst>
              <a:gd name="adj" fmla="val 6208"/>
            </a:avLst>
          </a:prstGeom>
          <a:solidFill>
            <a:srgbClr val="FFFFFF">
              <a:alpha val="70000"/>
            </a:srgbClr>
          </a:solidFill>
          <a:ln w="28575" algn="ctr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>
            <a:off x="1447800" y="2949663"/>
            <a:ext cx="6172200" cy="517525"/>
          </a:xfrm>
          <a:prstGeom prst="roundRect">
            <a:avLst>
              <a:gd name="adj" fmla="val 21824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tr-TR" b="1" i="0" dirty="0">
                <a:solidFill>
                  <a:schemeClr val="tx2"/>
                </a:solidFill>
              </a:rPr>
              <a:t>Департамент управления ликвидностью</a:t>
            </a:r>
            <a:endParaRPr lang="en-US" altLang="tr-TR" b="1" i="0" dirty="0">
              <a:solidFill>
                <a:schemeClr val="tx2"/>
              </a:solidFill>
            </a:endParaRPr>
          </a:p>
        </p:txBody>
      </p:sp>
      <p:cxnSp>
        <p:nvCxnSpPr>
          <p:cNvPr id="66568" name="AutoShape 14"/>
          <p:cNvCxnSpPr>
            <a:cxnSpLocks noChangeShapeType="1"/>
            <a:stCxn id="66567" idx="2"/>
          </p:cNvCxnSpPr>
          <p:nvPr/>
        </p:nvCxnSpPr>
        <p:spPr bwMode="auto">
          <a:xfrm rot="5400000">
            <a:off x="2971011" y="2515485"/>
            <a:ext cx="611187" cy="251459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9" name="AutoShape 15"/>
          <p:cNvCxnSpPr>
            <a:cxnSpLocks noChangeShapeType="1"/>
            <a:stCxn id="66567" idx="2"/>
          </p:cNvCxnSpPr>
          <p:nvPr/>
        </p:nvCxnSpPr>
        <p:spPr bwMode="auto">
          <a:xfrm flipH="1">
            <a:off x="4526758" y="3467188"/>
            <a:ext cx="7142" cy="31035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0" name="AutoShape 16"/>
          <p:cNvCxnSpPr>
            <a:cxnSpLocks noChangeShapeType="1"/>
            <a:stCxn id="66567" idx="2"/>
          </p:cNvCxnSpPr>
          <p:nvPr/>
        </p:nvCxnSpPr>
        <p:spPr bwMode="auto">
          <a:xfrm rot="16200000" flipH="1">
            <a:off x="5485607" y="2515481"/>
            <a:ext cx="611186" cy="25146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3" name="Rectangle 19"/>
          <p:cNvSpPr>
            <a:spLocks noChangeArrowheads="1"/>
          </p:cNvSpPr>
          <p:nvPr/>
        </p:nvSpPr>
        <p:spPr bwMode="auto">
          <a:xfrm>
            <a:off x="857248" y="4477299"/>
            <a:ext cx="2495552" cy="222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1200" b="1" i="0" dirty="0"/>
              <a:t> </a:t>
            </a:r>
            <a:r>
              <a:rPr lang="tr-TR" altLang="tr-TR" sz="900" b="1" i="0" dirty="0"/>
              <a:t>6 </a:t>
            </a:r>
            <a:r>
              <a:rPr lang="ru-RU" altLang="tr-TR" sz="900" b="1" dirty="0"/>
              <a:t>экспертов и младших сотрудников казначейства</a:t>
            </a:r>
            <a:endParaRPr lang="tr-TR" altLang="tr-TR" sz="900" b="1" i="0" dirty="0"/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900" b="1" dirty="0"/>
              <a:t>  </a:t>
            </a:r>
            <a:r>
              <a:rPr lang="ru-RU" altLang="tr-TR" sz="900" b="1" dirty="0"/>
              <a:t>Экспертная модель по основным категориям кассового плана</a:t>
            </a:r>
            <a:endParaRPr lang="en-US" altLang="tr-TR" sz="900" b="1" i="0" dirty="0"/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900" i="1" dirty="0"/>
              <a:t> </a:t>
            </a:r>
            <a:r>
              <a:rPr lang="ru-RU" altLang="tr-TR" sz="900" i="1" dirty="0"/>
              <a:t>Прогнозирование и планирование движения средств</a:t>
            </a:r>
            <a:endParaRPr lang="en-US" altLang="tr-TR" sz="900" i="1" dirty="0"/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900" i="1" dirty="0"/>
              <a:t> </a:t>
            </a:r>
            <a:r>
              <a:rPr lang="ru-RU" altLang="tr-TR" sz="900" i="1" dirty="0"/>
              <a:t>Управление казначейскими резервами</a:t>
            </a:r>
            <a:r>
              <a:rPr lang="tr-TR" altLang="tr-TR" sz="900" i="1" dirty="0"/>
              <a:t> 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ru-RU" altLang="tr-TR" sz="900" i="1" dirty="0"/>
              <a:t> Реализация нового проекта по внедрению ЕКС</a:t>
            </a:r>
            <a:endParaRPr lang="tr-TR" altLang="tr-TR" sz="900" i="1" dirty="0"/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ru-RU" altLang="tr-TR" sz="900" i="1" dirty="0"/>
              <a:t> Платежи и комиссионные сборов за казначейское обслуживание</a:t>
            </a:r>
            <a:endParaRPr lang="en-US" altLang="tr-TR" sz="900" i="1" dirty="0"/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900" i="1" dirty="0"/>
              <a:t> </a:t>
            </a:r>
            <a:r>
              <a:rPr lang="ru-RU" altLang="tr-TR" sz="900" i="1" dirty="0"/>
              <a:t>Краткосрочные операции на денежном рынке</a:t>
            </a:r>
            <a:endParaRPr lang="tr-TR" altLang="tr-TR" sz="900" i="1" dirty="0"/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ru-RU" altLang="tr-TR" sz="900" i="1" dirty="0"/>
              <a:t> Координация с процессами управления долгом и ликвидностью</a:t>
            </a:r>
            <a:endParaRPr lang="tr-TR" altLang="tr-TR" sz="900" i="1" dirty="0"/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ru-RU" altLang="tr-TR" sz="900" i="1" dirty="0"/>
              <a:t> Другое</a:t>
            </a:r>
            <a:endParaRPr lang="en-US" altLang="tr-TR" sz="900" i="1" dirty="0"/>
          </a:p>
        </p:txBody>
      </p:sp>
      <p:sp>
        <p:nvSpPr>
          <p:cNvPr id="66574" name="Text Box 9"/>
          <p:cNvSpPr txBox="1">
            <a:spLocks noChangeArrowheads="1"/>
          </p:cNvSpPr>
          <p:nvPr/>
        </p:nvSpPr>
        <p:spPr bwMode="black">
          <a:xfrm>
            <a:off x="978694" y="1412303"/>
            <a:ext cx="6324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altLang="tr-TR" b="1" i="0" dirty="0"/>
              <a:t>  </a:t>
            </a:r>
            <a:r>
              <a:rPr lang="ru-RU" altLang="tr-TR" b="1" i="0" dirty="0"/>
              <a:t>Главный департамент государственных финансов</a:t>
            </a:r>
            <a:endParaRPr lang="tr-TR" altLang="tr-TR" b="1" dirty="0"/>
          </a:p>
          <a:p>
            <a:r>
              <a:rPr lang="ru-RU" altLang="tr-TR" sz="1200" b="1" dirty="0"/>
              <a:t>Управление ликвидностью и управление долгом</a:t>
            </a:r>
            <a:r>
              <a:rPr lang="tr-TR" altLang="tr-TR" sz="1200" b="1" dirty="0"/>
              <a:t>, </a:t>
            </a:r>
            <a:r>
              <a:rPr lang="ru-RU" altLang="tr-TR" sz="1200" b="1" dirty="0"/>
              <a:t>управление рисками</a:t>
            </a:r>
            <a:r>
              <a:rPr lang="tr-TR" altLang="tr-TR" sz="1200" b="1" dirty="0"/>
              <a:t>, </a:t>
            </a:r>
            <a:r>
              <a:rPr lang="ru-RU" altLang="tr-TR" sz="1200" b="1" dirty="0"/>
              <a:t>управление казначейскими гарантиями и дебиторской задолженностью</a:t>
            </a:r>
            <a:r>
              <a:rPr lang="tr-TR" altLang="tr-TR" sz="1200" b="1" dirty="0"/>
              <a:t>, </a:t>
            </a:r>
            <a:r>
              <a:rPr lang="ru-RU" altLang="tr-TR" sz="1200" b="1" dirty="0" err="1"/>
              <a:t>бэк-офис</a:t>
            </a:r>
            <a:r>
              <a:rPr lang="ru-RU" altLang="tr-TR" sz="1200" b="1" dirty="0"/>
              <a:t> и отдел учета казначейства и т.д.</a:t>
            </a:r>
            <a:r>
              <a:rPr lang="tr-TR" altLang="tr-TR" sz="1200" b="1" dirty="0"/>
              <a:t> </a:t>
            </a:r>
            <a:endParaRPr lang="en-US" altLang="tr-TR" sz="1200" b="1" i="0" dirty="0"/>
          </a:p>
        </p:txBody>
      </p:sp>
      <p:sp>
        <p:nvSpPr>
          <p:cNvPr id="66576" name="AutoShape 16"/>
          <p:cNvSpPr>
            <a:spLocks noChangeArrowheads="1"/>
          </p:cNvSpPr>
          <p:nvPr/>
        </p:nvSpPr>
        <p:spPr bwMode="gray">
          <a:xfrm>
            <a:off x="941388" y="4083138"/>
            <a:ext cx="2132012" cy="376237"/>
          </a:xfrm>
          <a:prstGeom prst="roundRect">
            <a:avLst>
              <a:gd name="adj" fmla="val 36287"/>
            </a:avLst>
          </a:prstGeom>
          <a:gradFill rotWithShape="1">
            <a:gsLst>
              <a:gs pos="0">
                <a:schemeClr val="hlink">
                  <a:gamma/>
                  <a:shade val="79216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7921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6577" name="AutoShape 17"/>
          <p:cNvSpPr>
            <a:spLocks noChangeArrowheads="1"/>
          </p:cNvSpPr>
          <p:nvPr/>
        </p:nvSpPr>
        <p:spPr bwMode="gray">
          <a:xfrm>
            <a:off x="5943600" y="3962400"/>
            <a:ext cx="2132013" cy="376237"/>
          </a:xfrm>
          <a:prstGeom prst="roundRect">
            <a:avLst>
              <a:gd name="adj" fmla="val 36287"/>
            </a:avLst>
          </a:prstGeom>
          <a:gradFill rotWithShape="1">
            <a:gsLst>
              <a:gs pos="0">
                <a:schemeClr val="hlink">
                  <a:gamma/>
                  <a:shade val="79216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7921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6579" name="Rectangle 11"/>
          <p:cNvSpPr>
            <a:spLocks noChangeArrowheads="1"/>
          </p:cNvSpPr>
          <p:nvPr/>
        </p:nvSpPr>
        <p:spPr bwMode="gray">
          <a:xfrm>
            <a:off x="885031" y="4086219"/>
            <a:ext cx="224472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1050" b="1" i="0" dirty="0">
                <a:solidFill>
                  <a:srgbClr val="FFFFFF"/>
                </a:solidFill>
              </a:rPr>
              <a:t>Отдел кассового  </a:t>
            </a:r>
            <a:r>
              <a:rPr lang="ru-RU" altLang="tr-TR" sz="1050" b="1" dirty="0">
                <a:solidFill>
                  <a:srgbClr val="FFFFFF"/>
                </a:solidFill>
              </a:rPr>
              <a:t>планирования и операций</a:t>
            </a:r>
            <a:endParaRPr lang="en-US" altLang="tr-TR" sz="1050" b="1" i="0" dirty="0">
              <a:solidFill>
                <a:srgbClr val="FFFFFF"/>
              </a:solidFill>
            </a:endParaRPr>
          </a:p>
        </p:txBody>
      </p:sp>
      <p:sp>
        <p:nvSpPr>
          <p:cNvPr id="66580" name="Rectangle 13"/>
          <p:cNvSpPr>
            <a:spLocks noChangeArrowheads="1"/>
          </p:cNvSpPr>
          <p:nvPr/>
        </p:nvSpPr>
        <p:spPr bwMode="white">
          <a:xfrm>
            <a:off x="6096000" y="3962400"/>
            <a:ext cx="18907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tr-TR" sz="1100" b="1" dirty="0">
                <a:solidFill>
                  <a:srgbClr val="FFFFFF"/>
                </a:solidFill>
              </a:rPr>
              <a:t>Отдел казначейских операций</a:t>
            </a:r>
            <a:r>
              <a:rPr lang="tr-TR" altLang="tr-TR" sz="1100" b="1" dirty="0">
                <a:solidFill>
                  <a:srgbClr val="FFFFFF"/>
                </a:solidFill>
              </a:rPr>
              <a:t> </a:t>
            </a:r>
            <a:endParaRPr lang="en-US" altLang="tr-TR" sz="1100" b="1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F8A1A5-6B76-492B-98F6-FB518E460B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22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4398761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001000" cy="778098"/>
          </a:xfrm>
        </p:spPr>
        <p:txBody>
          <a:bodyPr/>
          <a:lstStyle/>
          <a:p>
            <a:r>
              <a:rPr lang="ru-RU" altLang="tr-TR" sz="3000" dirty="0">
                <a:latin typeface="Calibri" panose="020F0502020204030204" pitchFamily="34" charset="0"/>
              </a:rPr>
              <a:t>Мониторинг и отчетность. Качество прогнозирования движения средств </a:t>
            </a:r>
            <a:r>
              <a:rPr lang="tr-TR" altLang="tr-TR" sz="3000" dirty="0">
                <a:latin typeface="Calibri" panose="020F0502020204030204" pitchFamily="34" charset="0"/>
              </a:rPr>
              <a:t>-</a:t>
            </a:r>
            <a:r>
              <a:rPr lang="ru-RU" altLang="tr-TR" sz="3000" dirty="0">
                <a:latin typeface="Calibri" panose="020F0502020204030204" pitchFamily="34" charset="0"/>
              </a:rPr>
              <a:t> </a:t>
            </a:r>
            <a:r>
              <a:rPr lang="tr-TR" altLang="tr-TR" sz="3000" dirty="0">
                <a:latin typeface="Calibri" panose="020F0502020204030204" pitchFamily="34" charset="0"/>
              </a:rPr>
              <a:t>I</a:t>
            </a:r>
            <a:endParaRPr lang="tr-TR" sz="3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7457" y="231593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914400" y="2286000"/>
            <a:ext cx="78488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>
                <a:latin typeface="Calibri" panose="020F0502020204030204" pitchFamily="34" charset="0"/>
              </a:rPr>
              <a:t>Показатели эффективности управления ликвидностью включаются в пятилетний Стратегический план и годовые программы деятельности казначейства с </a:t>
            </a:r>
            <a:r>
              <a:rPr lang="tr-TR" sz="1600" dirty="0">
                <a:latin typeface="Calibri" panose="020F0502020204030204" pitchFamily="34" charset="0"/>
              </a:rPr>
              <a:t>2009</a:t>
            </a:r>
            <a:r>
              <a:rPr lang="ru-RU" sz="1600" dirty="0">
                <a:latin typeface="Calibri" panose="020F0502020204030204" pitchFamily="34" charset="0"/>
              </a:rPr>
              <a:t>/</a:t>
            </a:r>
            <a:r>
              <a:rPr lang="tr-TR" sz="1600" dirty="0">
                <a:latin typeface="Calibri" panose="020F0502020204030204" pitchFamily="34" charset="0"/>
              </a:rPr>
              <a:t>2010</a:t>
            </a:r>
            <a:r>
              <a:rPr lang="ru-RU" sz="1600" dirty="0">
                <a:latin typeface="Calibri" panose="020F0502020204030204" pitchFamily="34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</a:rPr>
              <a:t>гг</a:t>
            </a:r>
            <a:r>
              <a:rPr lang="tr-TR" sz="1600" dirty="0">
                <a:latin typeface="Calibri" panose="020F0502020204030204" pitchFamily="34" charset="0"/>
              </a:rPr>
              <a:t>. </a:t>
            </a:r>
          </a:p>
          <a:p>
            <a:pPr algn="l"/>
            <a:endParaRPr lang="tr-TR" dirty="0">
              <a:latin typeface="Calibri" panose="020F0502020204030204" pitchFamily="34" charset="0"/>
            </a:endParaRPr>
          </a:p>
          <a:p>
            <a:pPr algn="l"/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3370" y="3050825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432861" y="3960193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34487" y="5818634"/>
            <a:ext cx="385604" cy="398939"/>
            <a:chOff x="2146300" y="2165350"/>
            <a:chExt cx="550863" cy="569913"/>
          </a:xfrm>
        </p:grpSpPr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TextBox 61"/>
          <p:cNvSpPr txBox="1"/>
          <p:nvPr/>
        </p:nvSpPr>
        <p:spPr>
          <a:xfrm>
            <a:off x="906589" y="3048000"/>
            <a:ext cx="8237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>
                <a:latin typeface="Calibri" panose="020F0502020204030204" pitchFamily="34" charset="0"/>
              </a:rPr>
              <a:t>Первоначально был установлен один показатель, характеризующий отклонения  от прогнозируемого профицита/дефицита средств на месячной основе. </a:t>
            </a:r>
            <a:endParaRPr lang="tr-TR" sz="16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77754" y="5818634"/>
            <a:ext cx="8237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>
                <a:latin typeface="Calibri" panose="020F0502020204030204" pitchFamily="34" charset="0"/>
              </a:rPr>
              <a:t>Деятельность департамента управления </a:t>
            </a:r>
            <a:r>
              <a:rPr lang="ru-RU" sz="1600" dirty="0" err="1">
                <a:latin typeface="Calibri" panose="020F0502020204030204" pitchFamily="34" charset="0"/>
              </a:rPr>
              <a:t>ликвиднотсью</a:t>
            </a:r>
            <a:r>
              <a:rPr lang="ru-RU" sz="1600" dirty="0">
                <a:latin typeface="Calibri" panose="020F0502020204030204" pitchFamily="34" charset="0"/>
              </a:rPr>
              <a:t> подлежит аудиту Счетной палатой Турции, и департамент отчитывается перед ней о выполнении указанных показателей. </a:t>
            </a:r>
            <a:endParaRPr lang="tr-TR" sz="1600" dirty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06589" y="3886200"/>
            <a:ext cx="823741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>
                <a:latin typeface="Calibri" panose="020F0502020204030204" pitchFamily="34" charset="0"/>
              </a:rPr>
              <a:t>С  </a:t>
            </a:r>
            <a:r>
              <a:rPr lang="tr-TR" sz="1600" dirty="0">
                <a:latin typeface="Calibri" panose="020F0502020204030204" pitchFamily="34" charset="0"/>
              </a:rPr>
              <a:t>2014</a:t>
            </a:r>
            <a:r>
              <a:rPr lang="ru-RU" sz="1600" dirty="0">
                <a:latin typeface="Calibri" panose="020F0502020204030204" pitchFamily="34" charset="0"/>
              </a:rPr>
              <a:t> года введены два отдельных показателя, определяемых как среднемесячные отклонения от прогнозных значений общего поступления доходов </a:t>
            </a:r>
            <a:r>
              <a:rPr lang="tr-TR" sz="1600" dirty="0">
                <a:latin typeface="Calibri" panose="020F0502020204030204" pitchFamily="34" charset="0"/>
              </a:rPr>
              <a:t>(</a:t>
            </a:r>
            <a:r>
              <a:rPr lang="ru-RU" sz="1600" dirty="0">
                <a:latin typeface="Calibri" panose="020F0502020204030204" pitchFamily="34" charset="0"/>
              </a:rPr>
              <a:t>поступлений) и расходования средств. Отчетность по показателям составляется ежемесячно. </a:t>
            </a:r>
            <a:endParaRPr lang="tr-TR" sz="1600" dirty="0">
              <a:latin typeface="Calibri" panose="020F0502020204030204" pitchFamily="34" charset="0"/>
            </a:endParaRP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5618" y="1431834"/>
            <a:ext cx="7980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dirty="0">
                <a:latin typeface="Calibri" panose="020F0502020204030204" pitchFamily="34" charset="0"/>
              </a:rPr>
              <a:t>Об отклонениях от ежедневного кассового плана ежедневно докладывают высшему руководству,  а отклонения от месячных планов обсуждаются на регулярных совещаниях с ГД и заместителем министра</a:t>
            </a:r>
            <a:r>
              <a:rPr lang="tr-TR" sz="1600" dirty="0"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06614" y="1465422"/>
            <a:ext cx="385604" cy="398939"/>
            <a:chOff x="2146300" y="2165350"/>
            <a:chExt cx="550863" cy="569913"/>
          </a:xfrm>
        </p:grpSpPr>
        <p:grpSp>
          <p:nvGrpSpPr>
            <p:cNvPr id="3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F28F37B-AD66-4E05-AA41-81DD7416C1DA}"/>
              </a:ext>
            </a:extLst>
          </p:cNvPr>
          <p:cNvGrpSpPr/>
          <p:nvPr/>
        </p:nvGrpSpPr>
        <p:grpSpPr>
          <a:xfrm>
            <a:off x="432861" y="5033687"/>
            <a:ext cx="385604" cy="398939"/>
            <a:chOff x="2146300" y="2165350"/>
            <a:chExt cx="550863" cy="569913"/>
          </a:xfrm>
        </p:grpSpPr>
        <p:grpSp>
          <p:nvGrpSpPr>
            <p:cNvPr id="41" name="Group 33">
              <a:extLst>
                <a:ext uri="{FF2B5EF4-FFF2-40B4-BE49-F238E27FC236}">
                  <a16:creationId xmlns:a16="http://schemas.microsoft.com/office/drawing/2014/main" id="{DDBAF1D7-64B5-4224-AD86-0646D3180C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3" name="Picture 34" descr="circuler_1">
                <a:extLst>
                  <a:ext uri="{FF2B5EF4-FFF2-40B4-BE49-F238E27FC236}">
                    <a16:creationId xmlns:a16="http://schemas.microsoft.com/office/drawing/2014/main" id="{DE76543A-78D2-4404-899B-6DE11D2ED23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Oval 35">
                <a:extLst>
                  <a:ext uri="{FF2B5EF4-FFF2-40B4-BE49-F238E27FC236}">
                    <a16:creationId xmlns:a16="http://schemas.microsoft.com/office/drawing/2014/main" id="{D24B2935-2BAD-4140-9BBB-34FC7A64F44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2" name="Picture 36" descr="Picture2">
              <a:extLst>
                <a:ext uri="{FF2B5EF4-FFF2-40B4-BE49-F238E27FC236}">
                  <a16:creationId xmlns:a16="http://schemas.microsoft.com/office/drawing/2014/main" id="{8A4159FD-2A89-4484-B507-CF355F5ACA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5245F250-6227-4AAC-A9DA-55704F253A9A}"/>
              </a:ext>
            </a:extLst>
          </p:cNvPr>
          <p:cNvSpPr/>
          <p:nvPr/>
        </p:nvSpPr>
        <p:spPr>
          <a:xfrm>
            <a:off x="933548" y="4939718"/>
            <a:ext cx="76269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dirty="0">
                <a:latin typeface="Calibri" panose="020F0502020204030204" pitchFamily="34" charset="0"/>
              </a:rPr>
              <a:t>С 2019 года будут введены дополнительные показатели оценки качества прогнозирования, которые будут оценивать отклонения от прогнозов ежедневных остатков на счетах.</a:t>
            </a:r>
            <a:endParaRPr lang="tr-TR" sz="1600" dirty="0">
              <a:latin typeface="Calibri" panose="020F0502020204030204" pitchFamily="34" charset="0"/>
            </a:endParaRP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D2F41560-61D7-4C3C-9250-53665282D8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4212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05800" cy="1143000"/>
          </a:xfrm>
        </p:spPr>
        <p:txBody>
          <a:bodyPr/>
          <a:lstStyle/>
          <a:p>
            <a:r>
              <a:rPr lang="ru-RU" altLang="tr-TR" sz="3200" dirty="0">
                <a:latin typeface="Calibri" panose="020F0502020204030204" pitchFamily="34" charset="0"/>
              </a:rPr>
              <a:t>Мониторинг и отчетность. Качество прогнозирования движения средств </a:t>
            </a:r>
            <a:r>
              <a:rPr lang="tr-TR" altLang="tr-TR" sz="3200" dirty="0">
                <a:latin typeface="Calibri" panose="020F0502020204030204" pitchFamily="34" charset="0"/>
              </a:rPr>
              <a:t>-</a:t>
            </a:r>
            <a:r>
              <a:rPr lang="ru-RU" altLang="tr-TR" sz="3200" dirty="0">
                <a:latin typeface="Calibri" panose="020F0502020204030204" pitchFamily="34" charset="0"/>
              </a:rPr>
              <a:t> </a:t>
            </a:r>
            <a:r>
              <a:rPr lang="tr-TR" altLang="tr-TR" sz="3200" dirty="0">
                <a:latin typeface="Calibri" panose="020F0502020204030204" pitchFamily="34" charset="0"/>
              </a:rPr>
              <a:t>II</a:t>
            </a:r>
            <a:endParaRPr lang="tr-TR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436674" y="1801448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7815" y="1677752"/>
            <a:ext cx="81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В связи с относительно более низкой управляемостью доходов целевые ориентиры для прогнозирования доходов устанавливаются на более высоком уровне. </a:t>
            </a:r>
            <a:endParaRPr lang="tr-TR" dirty="0"/>
          </a:p>
        </p:txBody>
      </p:sp>
      <p:cxnSp>
        <p:nvCxnSpPr>
          <p:cNvPr id="1063" name="Straight Arrow Connector 1062"/>
          <p:cNvCxnSpPr/>
          <p:nvPr/>
        </p:nvCxnSpPr>
        <p:spPr bwMode="auto">
          <a:xfrm flipV="1">
            <a:off x="4067944" y="3568370"/>
            <a:ext cx="0" cy="5977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2411760" y="3590090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6" name="Straight Connector 1065"/>
          <p:cNvCxnSpPr/>
          <p:nvPr/>
        </p:nvCxnSpPr>
        <p:spPr bwMode="auto">
          <a:xfrm>
            <a:off x="2411760" y="4166947"/>
            <a:ext cx="1656184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6941951" y="3532518"/>
            <a:ext cx="6313" cy="6119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5285767" y="3532518"/>
            <a:ext cx="0" cy="6119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5285767" y="4144434"/>
            <a:ext cx="1656184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3" name="Group 82"/>
          <p:cNvGrpSpPr/>
          <p:nvPr/>
        </p:nvGrpSpPr>
        <p:grpSpPr>
          <a:xfrm>
            <a:off x="396520" y="4556331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935913" y="4433443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Значения целевых ориентиров </a:t>
            </a:r>
            <a:r>
              <a:rPr lang="tr-TR" dirty="0">
                <a:latin typeface="Calibri" panose="020F0502020204030204" pitchFamily="34" charset="0"/>
              </a:rPr>
              <a:t>(</a:t>
            </a:r>
            <a:r>
              <a:rPr lang="ru-RU" dirty="0">
                <a:latin typeface="Calibri" panose="020F0502020204030204" pitchFamily="34" charset="0"/>
              </a:rPr>
              <a:t>минимально допустимое качество прогноза) с каждым годом ужесточаются. </a:t>
            </a:r>
            <a:endParaRPr lang="tr-TR" dirty="0"/>
          </a:p>
        </p:txBody>
      </p:sp>
      <p:grpSp>
        <p:nvGrpSpPr>
          <p:cNvPr id="28" name="Group 27"/>
          <p:cNvGrpSpPr/>
          <p:nvPr/>
        </p:nvGrpSpPr>
        <p:grpSpPr>
          <a:xfrm>
            <a:off x="319414" y="5562600"/>
            <a:ext cx="385604" cy="398939"/>
            <a:chOff x="2146300" y="2165350"/>
            <a:chExt cx="550863" cy="569913"/>
          </a:xfrm>
        </p:grpSpPr>
        <p:grpSp>
          <p:nvGrpSpPr>
            <p:cNvPr id="29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1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0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Rectangle 32"/>
          <p:cNvSpPr/>
          <p:nvPr/>
        </p:nvSpPr>
        <p:spPr>
          <a:xfrm>
            <a:off x="914400" y="533400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Низкая качество прогнозирования доходов было в основном обусловлено неожиданным перевыполнением планов по налоговым доходам и положениями законодательства о реструктуризации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</a:rPr>
              <a:t>налоговой задолженности</a:t>
            </a:r>
            <a:r>
              <a:rPr lang="tr-TR" dirty="0">
                <a:latin typeface="Calibri" panose="020F0502020204030204" pitchFamily="34" charset="0"/>
              </a:rPr>
              <a:t>.</a:t>
            </a:r>
            <a:endParaRPr lang="tr-TR" dirty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587375" y="2741613"/>
            <a:ext cx="8305802" cy="828675"/>
            <a:chOff x="370" y="1727"/>
            <a:chExt cx="5232" cy="522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0" y="1727"/>
              <a:ext cx="5178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70" y="1727"/>
              <a:ext cx="5178" cy="246"/>
            </a:xfrm>
            <a:prstGeom prst="rect">
              <a:avLst/>
            </a:prstGeom>
            <a:solidFill>
              <a:srgbClr val="538D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70" y="1967"/>
              <a:ext cx="480" cy="126"/>
            </a:xfrm>
            <a:prstGeom prst="rect">
              <a:avLst/>
            </a:prstGeom>
            <a:solidFill>
              <a:srgbClr val="538D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844" y="1967"/>
              <a:ext cx="432" cy="12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726" y="1967"/>
              <a:ext cx="468" cy="12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644" y="1967"/>
              <a:ext cx="444" cy="12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538" y="1967"/>
              <a:ext cx="498" cy="12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4540" y="1967"/>
              <a:ext cx="498" cy="12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370" y="2087"/>
              <a:ext cx="480" cy="126"/>
            </a:xfrm>
            <a:prstGeom prst="rect">
              <a:avLst/>
            </a:prstGeom>
            <a:solidFill>
              <a:srgbClr val="538D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844" y="2087"/>
              <a:ext cx="432" cy="12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726" y="2087"/>
              <a:ext cx="468" cy="12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644" y="2087"/>
              <a:ext cx="444" cy="12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538" y="2087"/>
              <a:ext cx="498" cy="12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540" y="2087"/>
              <a:ext cx="498" cy="12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844" y="1859"/>
              <a:ext cx="1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Факт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300" y="1859"/>
              <a:ext cx="37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Ориентир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762" y="1859"/>
              <a:ext cx="1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10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Факт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218" y="1859"/>
              <a:ext cx="37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10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Ориентир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2656" y="1859"/>
              <a:ext cx="1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10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Факт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112" y="1859"/>
              <a:ext cx="37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10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Ориентир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3604" y="1859"/>
              <a:ext cx="1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10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Факт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114" y="1859"/>
              <a:ext cx="37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10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Ориентир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4606" y="1859"/>
              <a:ext cx="1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10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Факт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5116" y="1859"/>
              <a:ext cx="37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10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Ориентир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88" y="1979"/>
              <a:ext cx="31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Доходы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042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5,78%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1498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6,00%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1960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5,19%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2416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5,50%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854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4,16%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310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5,50%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3802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7,49%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4312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5,00%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804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5,68%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5314" y="197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5,00%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ectangle 39"/>
            <p:cNvSpPr>
              <a:spLocks noChangeArrowheads="1"/>
            </p:cNvSpPr>
            <p:nvPr/>
          </p:nvSpPr>
          <p:spPr bwMode="auto">
            <a:xfrm>
              <a:off x="388" y="2099"/>
              <a:ext cx="35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Расходы 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1042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5,84%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1498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5,00%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42"/>
            <p:cNvSpPr>
              <a:spLocks noChangeArrowheads="1"/>
            </p:cNvSpPr>
            <p:nvPr/>
          </p:nvSpPr>
          <p:spPr bwMode="auto">
            <a:xfrm>
              <a:off x="1960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4,77%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2416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4,50%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2854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3,24%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3310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4,50%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3802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3,14%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47"/>
            <p:cNvSpPr>
              <a:spLocks noChangeArrowheads="1"/>
            </p:cNvSpPr>
            <p:nvPr/>
          </p:nvSpPr>
          <p:spPr bwMode="auto">
            <a:xfrm>
              <a:off x="4312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4,00%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804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3,89%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5314" y="2099"/>
              <a:ext cx="28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4,00%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4780" y="1739"/>
              <a:ext cx="57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Янв. –авг. 2018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388" y="1859"/>
              <a:ext cx="54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958" y="1739"/>
              <a:ext cx="25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1204" y="1739"/>
              <a:ext cx="25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2104" y="1739"/>
              <a:ext cx="25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010" y="1739"/>
              <a:ext cx="25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370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844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1726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2644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3538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4540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>
              <a:off x="376" y="1727"/>
              <a:ext cx="5172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376" y="1727"/>
              <a:ext cx="5172" cy="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5542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1270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2188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3082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4030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5032" y="1727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Line 70"/>
            <p:cNvSpPr>
              <a:spLocks noChangeShapeType="1"/>
            </p:cNvSpPr>
            <p:nvPr/>
          </p:nvSpPr>
          <p:spPr bwMode="auto">
            <a:xfrm>
              <a:off x="850" y="1847"/>
              <a:ext cx="4698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850" y="1847"/>
              <a:ext cx="4698" cy="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Line 72"/>
            <p:cNvSpPr>
              <a:spLocks noChangeShapeType="1"/>
            </p:cNvSpPr>
            <p:nvPr/>
          </p:nvSpPr>
          <p:spPr bwMode="auto">
            <a:xfrm>
              <a:off x="376" y="1967"/>
              <a:ext cx="5172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376" y="1967"/>
              <a:ext cx="5172" cy="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Line 74"/>
            <p:cNvSpPr>
              <a:spLocks noChangeShapeType="1"/>
            </p:cNvSpPr>
            <p:nvPr/>
          </p:nvSpPr>
          <p:spPr bwMode="auto">
            <a:xfrm>
              <a:off x="376" y="2087"/>
              <a:ext cx="5172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376" y="2087"/>
              <a:ext cx="5172" cy="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Line 76"/>
            <p:cNvSpPr>
              <a:spLocks noChangeShapeType="1"/>
            </p:cNvSpPr>
            <p:nvPr/>
          </p:nvSpPr>
          <p:spPr bwMode="auto">
            <a:xfrm>
              <a:off x="370" y="1727"/>
              <a:ext cx="1" cy="486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370" y="1727"/>
              <a:ext cx="6" cy="48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Line 78"/>
            <p:cNvSpPr>
              <a:spLocks noChangeShapeType="1"/>
            </p:cNvSpPr>
            <p:nvPr/>
          </p:nvSpPr>
          <p:spPr bwMode="auto">
            <a:xfrm>
              <a:off x="844" y="1733"/>
              <a:ext cx="1" cy="48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844" y="1733"/>
              <a:ext cx="6" cy="48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Line 80"/>
            <p:cNvSpPr>
              <a:spLocks noChangeShapeType="1"/>
            </p:cNvSpPr>
            <p:nvPr/>
          </p:nvSpPr>
          <p:spPr bwMode="auto">
            <a:xfrm>
              <a:off x="1270" y="1853"/>
              <a:ext cx="1" cy="36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1270" y="1853"/>
              <a:ext cx="6" cy="36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6" name="Line 82"/>
            <p:cNvSpPr>
              <a:spLocks noChangeShapeType="1"/>
            </p:cNvSpPr>
            <p:nvPr/>
          </p:nvSpPr>
          <p:spPr bwMode="auto">
            <a:xfrm>
              <a:off x="1726" y="1733"/>
              <a:ext cx="1" cy="48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1726" y="1733"/>
              <a:ext cx="6" cy="48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8" name="Line 84"/>
            <p:cNvSpPr>
              <a:spLocks noChangeShapeType="1"/>
            </p:cNvSpPr>
            <p:nvPr/>
          </p:nvSpPr>
          <p:spPr bwMode="auto">
            <a:xfrm>
              <a:off x="2188" y="1853"/>
              <a:ext cx="1" cy="36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2188" y="1853"/>
              <a:ext cx="6" cy="36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Line 86"/>
            <p:cNvSpPr>
              <a:spLocks noChangeShapeType="1"/>
            </p:cNvSpPr>
            <p:nvPr/>
          </p:nvSpPr>
          <p:spPr bwMode="auto">
            <a:xfrm>
              <a:off x="2644" y="1733"/>
              <a:ext cx="1" cy="48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2644" y="1733"/>
              <a:ext cx="6" cy="48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Line 88"/>
            <p:cNvSpPr>
              <a:spLocks noChangeShapeType="1"/>
            </p:cNvSpPr>
            <p:nvPr/>
          </p:nvSpPr>
          <p:spPr bwMode="auto">
            <a:xfrm>
              <a:off x="3082" y="1853"/>
              <a:ext cx="1" cy="36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3082" y="1853"/>
              <a:ext cx="6" cy="36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Line 90"/>
            <p:cNvSpPr>
              <a:spLocks noChangeShapeType="1"/>
            </p:cNvSpPr>
            <p:nvPr/>
          </p:nvSpPr>
          <p:spPr bwMode="auto">
            <a:xfrm>
              <a:off x="3538" y="1733"/>
              <a:ext cx="1" cy="48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3538" y="1733"/>
              <a:ext cx="6" cy="48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6" name="Line 92"/>
            <p:cNvSpPr>
              <a:spLocks noChangeShapeType="1"/>
            </p:cNvSpPr>
            <p:nvPr/>
          </p:nvSpPr>
          <p:spPr bwMode="auto">
            <a:xfrm>
              <a:off x="4030" y="1853"/>
              <a:ext cx="1" cy="36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4030" y="1853"/>
              <a:ext cx="6" cy="36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8" name="Line 94"/>
            <p:cNvSpPr>
              <a:spLocks noChangeShapeType="1"/>
            </p:cNvSpPr>
            <p:nvPr/>
          </p:nvSpPr>
          <p:spPr bwMode="auto">
            <a:xfrm>
              <a:off x="4540" y="1733"/>
              <a:ext cx="1" cy="48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4540" y="1733"/>
              <a:ext cx="6" cy="48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Line 96"/>
            <p:cNvSpPr>
              <a:spLocks noChangeShapeType="1"/>
            </p:cNvSpPr>
            <p:nvPr/>
          </p:nvSpPr>
          <p:spPr bwMode="auto">
            <a:xfrm>
              <a:off x="5032" y="1853"/>
              <a:ext cx="1" cy="36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5032" y="1853"/>
              <a:ext cx="6" cy="36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Line 98"/>
            <p:cNvSpPr>
              <a:spLocks noChangeShapeType="1"/>
            </p:cNvSpPr>
            <p:nvPr/>
          </p:nvSpPr>
          <p:spPr bwMode="auto">
            <a:xfrm>
              <a:off x="376" y="2207"/>
              <a:ext cx="5172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376" y="2207"/>
              <a:ext cx="5172" cy="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Line 100"/>
            <p:cNvSpPr>
              <a:spLocks noChangeShapeType="1"/>
            </p:cNvSpPr>
            <p:nvPr/>
          </p:nvSpPr>
          <p:spPr bwMode="auto">
            <a:xfrm>
              <a:off x="5542" y="1733"/>
              <a:ext cx="1" cy="48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5542" y="1733"/>
              <a:ext cx="6" cy="48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Line 102"/>
            <p:cNvSpPr>
              <a:spLocks noChangeShapeType="1"/>
            </p:cNvSpPr>
            <p:nvPr/>
          </p:nvSpPr>
          <p:spPr bwMode="auto">
            <a:xfrm>
              <a:off x="370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370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" name="Line 104"/>
            <p:cNvSpPr>
              <a:spLocks noChangeShapeType="1"/>
            </p:cNvSpPr>
            <p:nvPr/>
          </p:nvSpPr>
          <p:spPr bwMode="auto">
            <a:xfrm>
              <a:off x="844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844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Line 106"/>
            <p:cNvSpPr>
              <a:spLocks noChangeShapeType="1"/>
            </p:cNvSpPr>
            <p:nvPr/>
          </p:nvSpPr>
          <p:spPr bwMode="auto">
            <a:xfrm>
              <a:off x="1270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1270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2" name="Line 108"/>
            <p:cNvSpPr>
              <a:spLocks noChangeShapeType="1"/>
            </p:cNvSpPr>
            <p:nvPr/>
          </p:nvSpPr>
          <p:spPr bwMode="auto">
            <a:xfrm>
              <a:off x="1726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1726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4" name="Line 110"/>
            <p:cNvSpPr>
              <a:spLocks noChangeShapeType="1"/>
            </p:cNvSpPr>
            <p:nvPr/>
          </p:nvSpPr>
          <p:spPr bwMode="auto">
            <a:xfrm>
              <a:off x="2188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2188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Line 112"/>
            <p:cNvSpPr>
              <a:spLocks noChangeShapeType="1"/>
            </p:cNvSpPr>
            <p:nvPr/>
          </p:nvSpPr>
          <p:spPr bwMode="auto">
            <a:xfrm>
              <a:off x="2644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Rectangle 113"/>
            <p:cNvSpPr>
              <a:spLocks noChangeArrowheads="1"/>
            </p:cNvSpPr>
            <p:nvPr/>
          </p:nvSpPr>
          <p:spPr bwMode="auto">
            <a:xfrm>
              <a:off x="2644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Line 114"/>
            <p:cNvSpPr>
              <a:spLocks noChangeShapeType="1"/>
            </p:cNvSpPr>
            <p:nvPr/>
          </p:nvSpPr>
          <p:spPr bwMode="auto">
            <a:xfrm>
              <a:off x="3082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3082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Line 116"/>
            <p:cNvSpPr>
              <a:spLocks noChangeShapeType="1"/>
            </p:cNvSpPr>
            <p:nvPr/>
          </p:nvSpPr>
          <p:spPr bwMode="auto">
            <a:xfrm>
              <a:off x="3538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3538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Line 118"/>
            <p:cNvSpPr>
              <a:spLocks noChangeShapeType="1"/>
            </p:cNvSpPr>
            <p:nvPr/>
          </p:nvSpPr>
          <p:spPr bwMode="auto">
            <a:xfrm>
              <a:off x="4030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4030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Line 120"/>
            <p:cNvSpPr>
              <a:spLocks noChangeShapeType="1"/>
            </p:cNvSpPr>
            <p:nvPr/>
          </p:nvSpPr>
          <p:spPr bwMode="auto">
            <a:xfrm>
              <a:off x="4540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4540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Line 122"/>
            <p:cNvSpPr>
              <a:spLocks noChangeShapeType="1"/>
            </p:cNvSpPr>
            <p:nvPr/>
          </p:nvSpPr>
          <p:spPr bwMode="auto">
            <a:xfrm>
              <a:off x="5032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5032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Line 124"/>
            <p:cNvSpPr>
              <a:spLocks noChangeShapeType="1"/>
            </p:cNvSpPr>
            <p:nvPr/>
          </p:nvSpPr>
          <p:spPr bwMode="auto">
            <a:xfrm>
              <a:off x="5542" y="22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5542" y="2213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0" name="Line 126"/>
            <p:cNvSpPr>
              <a:spLocks noChangeShapeType="1"/>
            </p:cNvSpPr>
            <p:nvPr/>
          </p:nvSpPr>
          <p:spPr bwMode="auto">
            <a:xfrm>
              <a:off x="5548" y="17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5548" y="1727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2" name="Line 128"/>
            <p:cNvSpPr>
              <a:spLocks noChangeShapeType="1"/>
            </p:cNvSpPr>
            <p:nvPr/>
          </p:nvSpPr>
          <p:spPr bwMode="auto">
            <a:xfrm>
              <a:off x="5548" y="18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5548" y="1847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4" name="Line 130"/>
            <p:cNvSpPr>
              <a:spLocks noChangeShapeType="1"/>
            </p:cNvSpPr>
            <p:nvPr/>
          </p:nvSpPr>
          <p:spPr bwMode="auto">
            <a:xfrm>
              <a:off x="5548" y="19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5548" y="1967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6" name="Line 132"/>
            <p:cNvSpPr>
              <a:spLocks noChangeShapeType="1"/>
            </p:cNvSpPr>
            <p:nvPr/>
          </p:nvSpPr>
          <p:spPr bwMode="auto">
            <a:xfrm>
              <a:off x="5548" y="208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5548" y="2087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Line 134"/>
            <p:cNvSpPr>
              <a:spLocks noChangeShapeType="1"/>
            </p:cNvSpPr>
            <p:nvPr/>
          </p:nvSpPr>
          <p:spPr bwMode="auto">
            <a:xfrm>
              <a:off x="5548" y="220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5548" y="2207"/>
              <a:ext cx="6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2A14C54-1095-45EB-B14B-2191BAD5B3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24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26556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41" y="2362200"/>
            <a:ext cx="7416824" cy="1713682"/>
          </a:xfrm>
        </p:spPr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Проблемы и планы на будущее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>
                  <a:solidFill>
                    <a:srgbClr val="FFFFFF"/>
                  </a:solidFill>
                </a:rPr>
                <a:t>5</a:t>
              </a:r>
              <a:endParaRPr lang="en-US" altLang="tr-TR" sz="4000" b="1">
                <a:solidFill>
                  <a:srgbClr val="FFFFFF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D29F16-6DB2-417F-87A9-C67FF9A8E4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4F089-D7D7-4DBE-B857-286AFE099FD7}" type="slidenum">
              <a:rPr lang="en-US" altLang="tr-TR" smtClean="0"/>
              <a:pPr/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76964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42867" y="1397320"/>
            <a:ext cx="720725" cy="822325"/>
            <a:chOff x="192" y="1917"/>
            <a:chExt cx="1042" cy="1102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5" name="Picture 21" descr="light_shadow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22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Oval 23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accent1">
                      <a:alpha val="55000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" name="Picture 24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96" y="1927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WordArt 25"/>
          <p:cNvSpPr>
            <a:spLocks noChangeArrowheads="1" noChangeShapeType="1" noTextEdit="1"/>
          </p:cNvSpPr>
          <p:nvPr/>
        </p:nvSpPr>
        <p:spPr bwMode="gray">
          <a:xfrm>
            <a:off x="1193879" y="1608792"/>
            <a:ext cx="260350" cy="420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i="1" kern="10">
                <a:solidFill>
                  <a:srgbClr val="FCFCFC">
                    <a:alpha val="60001"/>
                  </a:srgbClr>
                </a:solidFill>
                <a:latin typeface="Arial Black"/>
              </a:rPr>
              <a:t>1</a:t>
            </a: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1007415" y="3261659"/>
            <a:ext cx="739775" cy="822325"/>
            <a:chOff x="2608" y="1076"/>
            <a:chExt cx="466" cy="518"/>
          </a:xfrm>
        </p:grpSpPr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2608" y="1076"/>
              <a:ext cx="466" cy="518"/>
              <a:chOff x="2608" y="1076"/>
              <a:chExt cx="466" cy="518"/>
            </a:xfrm>
          </p:grpSpPr>
          <p:pic>
            <p:nvPicPr>
              <p:cNvPr id="32" name="Picture 30" descr="light_shadow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52" y="1482"/>
                <a:ext cx="384" cy="1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31" descr="circuler_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08" y="1076"/>
                <a:ext cx="466" cy="4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Oval 32"/>
              <p:cNvSpPr>
                <a:spLocks noChangeArrowheads="1"/>
              </p:cNvSpPr>
              <p:nvPr/>
            </p:nvSpPr>
            <p:spPr bwMode="gray">
              <a:xfrm>
                <a:off x="2608" y="1076"/>
                <a:ext cx="463" cy="479"/>
              </a:xfrm>
              <a:prstGeom prst="ellipse">
                <a:avLst/>
              </a:prstGeom>
              <a:gradFill rotWithShape="1">
                <a:gsLst>
                  <a:gs pos="0">
                    <a:srgbClr val="3CC29F">
                      <a:gamma/>
                      <a:shade val="46275"/>
                      <a:invGamma/>
                      <a:alpha val="89999"/>
                    </a:srgbClr>
                  </a:gs>
                  <a:gs pos="50000">
                    <a:srgbClr val="3CC29F">
                      <a:alpha val="55000"/>
                    </a:srgbClr>
                  </a:gs>
                  <a:gs pos="100000">
                    <a:srgbClr val="3CC29F">
                      <a:gamma/>
                      <a:shade val="46275"/>
                      <a:invGamma/>
                      <a:alpha val="89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31" name="Picture 33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5" y="1081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WordArt 34"/>
          <p:cNvSpPr>
            <a:spLocks noChangeArrowheads="1" noChangeShapeType="1" noTextEdit="1"/>
          </p:cNvSpPr>
          <p:nvPr/>
        </p:nvSpPr>
        <p:spPr bwMode="gray">
          <a:xfrm>
            <a:off x="1232609" y="3403741"/>
            <a:ext cx="284624" cy="45323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i="1" kern="10">
                <a:solidFill>
                  <a:srgbClr val="FCFCFC">
                    <a:alpha val="60001"/>
                  </a:srgbClr>
                </a:solidFill>
                <a:latin typeface="Arial Black"/>
              </a:rPr>
              <a:t>2</a:t>
            </a:r>
          </a:p>
        </p:txBody>
      </p:sp>
      <p:grpSp>
        <p:nvGrpSpPr>
          <p:cNvPr id="50" name="Group 40"/>
          <p:cNvGrpSpPr>
            <a:grpSpLocks/>
          </p:cNvGrpSpPr>
          <p:nvPr/>
        </p:nvGrpSpPr>
        <p:grpSpPr bwMode="auto">
          <a:xfrm>
            <a:off x="1014801" y="5029200"/>
            <a:ext cx="739775" cy="822325"/>
            <a:chOff x="2608" y="1076"/>
            <a:chExt cx="466" cy="518"/>
          </a:xfrm>
        </p:grpSpPr>
        <p:grpSp>
          <p:nvGrpSpPr>
            <p:cNvPr id="51" name="Group 41"/>
            <p:cNvGrpSpPr>
              <a:grpSpLocks/>
            </p:cNvGrpSpPr>
            <p:nvPr/>
          </p:nvGrpSpPr>
          <p:grpSpPr bwMode="auto">
            <a:xfrm>
              <a:off x="2608" y="1076"/>
              <a:ext cx="466" cy="518"/>
              <a:chOff x="2608" y="1076"/>
              <a:chExt cx="466" cy="518"/>
            </a:xfrm>
          </p:grpSpPr>
          <p:pic>
            <p:nvPicPr>
              <p:cNvPr id="53" name="Picture 42" descr="light_shadow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52" y="1482"/>
                <a:ext cx="384" cy="1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43" descr="circuler_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08" y="1076"/>
                <a:ext cx="466" cy="4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Oval 44"/>
              <p:cNvSpPr>
                <a:spLocks noChangeArrowheads="1"/>
              </p:cNvSpPr>
              <p:nvPr/>
            </p:nvSpPr>
            <p:spPr bwMode="gray">
              <a:xfrm>
                <a:off x="2608" y="1076"/>
                <a:ext cx="463" cy="479"/>
              </a:xfrm>
              <a:prstGeom prst="ellipse">
                <a:avLst/>
              </a:prstGeom>
              <a:gradFill rotWithShape="1">
                <a:gsLst>
                  <a:gs pos="0">
                    <a:srgbClr val="857FD7">
                      <a:gamma/>
                      <a:shade val="46275"/>
                      <a:invGamma/>
                      <a:alpha val="89999"/>
                    </a:srgbClr>
                  </a:gs>
                  <a:gs pos="50000">
                    <a:srgbClr val="857FD7">
                      <a:alpha val="55000"/>
                    </a:srgbClr>
                  </a:gs>
                  <a:gs pos="100000">
                    <a:srgbClr val="857FD7">
                      <a:gamma/>
                      <a:shade val="46275"/>
                      <a:invGamma/>
                      <a:alpha val="89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52" name="Picture 45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5" y="1081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" name="WordArt 46"/>
          <p:cNvSpPr>
            <a:spLocks noChangeArrowheads="1" noChangeShapeType="1" noTextEdit="1"/>
          </p:cNvSpPr>
          <p:nvPr/>
        </p:nvSpPr>
        <p:spPr bwMode="gray">
          <a:xfrm>
            <a:off x="1239035" y="5190752"/>
            <a:ext cx="286544" cy="4206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i="1" kern="10">
                <a:solidFill>
                  <a:srgbClr val="FCFCFC">
                    <a:alpha val="60001"/>
                  </a:srgbClr>
                </a:solidFill>
                <a:latin typeface="Arial Black"/>
              </a:rPr>
              <a:t>3</a:t>
            </a:r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gray">
          <a:xfrm>
            <a:off x="1704794" y="1395414"/>
            <a:ext cx="6361113" cy="877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8" name="Rectangle 26"/>
          <p:cNvSpPr>
            <a:spLocks noChangeArrowheads="1"/>
          </p:cNvSpPr>
          <p:nvPr/>
        </p:nvSpPr>
        <p:spPr bwMode="gray">
          <a:xfrm>
            <a:off x="1848696" y="1564537"/>
            <a:ext cx="6091237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400" dirty="0">
                <a:solidFill>
                  <a:srgbClr val="000000"/>
                </a:solidFill>
              </a:rPr>
              <a:t>Преобладающее использование </a:t>
            </a:r>
            <a:r>
              <a:rPr lang="tr-TR" altLang="tr-TR" sz="1400" dirty="0">
                <a:solidFill>
                  <a:srgbClr val="000000"/>
                </a:solidFill>
              </a:rPr>
              <a:t>M</a:t>
            </a:r>
            <a:r>
              <a:rPr lang="en-US" altLang="tr-TR" sz="1400" dirty="0">
                <a:solidFill>
                  <a:srgbClr val="000000"/>
                </a:solidFill>
              </a:rPr>
              <a:t>S</a:t>
            </a:r>
            <a:r>
              <a:rPr lang="tr-TR" altLang="tr-TR" sz="1400" dirty="0">
                <a:solidFill>
                  <a:srgbClr val="000000"/>
                </a:solidFill>
              </a:rPr>
              <a:t> Excel </a:t>
            </a:r>
            <a:r>
              <a:rPr lang="ru-RU" altLang="tr-TR" sz="1400" dirty="0">
                <a:solidFill>
                  <a:srgbClr val="000000"/>
                </a:solidFill>
              </a:rPr>
              <a:t>во всем процессе прогнозирования и отчетности</a:t>
            </a:r>
            <a:r>
              <a:rPr lang="tr-TR" altLang="tr-TR" sz="1400" dirty="0">
                <a:solidFill>
                  <a:srgbClr val="000000"/>
                </a:solidFill>
              </a:rPr>
              <a:t>.  </a:t>
            </a:r>
            <a:endParaRPr lang="en-US" altLang="tr-TR" sz="1400" dirty="0">
              <a:solidFill>
                <a:srgbClr val="000000"/>
              </a:solidFill>
            </a:endParaRPr>
          </a:p>
        </p:txBody>
      </p:sp>
      <p:sp>
        <p:nvSpPr>
          <p:cNvPr id="61" name="AutoShape 4"/>
          <p:cNvSpPr>
            <a:spLocks noChangeArrowheads="1"/>
          </p:cNvSpPr>
          <p:nvPr/>
        </p:nvSpPr>
        <p:spPr bwMode="gray">
          <a:xfrm>
            <a:off x="1821802" y="3229373"/>
            <a:ext cx="6361113" cy="877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0" name="AutoShape 4"/>
          <p:cNvSpPr>
            <a:spLocks noChangeArrowheads="1"/>
          </p:cNvSpPr>
          <p:nvPr/>
        </p:nvSpPr>
        <p:spPr bwMode="gray">
          <a:xfrm>
            <a:off x="1875642" y="3328587"/>
            <a:ext cx="6361113" cy="88875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400" dirty="0">
                <a:solidFill>
                  <a:srgbClr val="000000"/>
                </a:solidFill>
              </a:rPr>
              <a:t>Отсутствие ежедневного систематического предоставления данных от налоговых органов о ежедневных фактических и прогнозных налоговых поступлениях </a:t>
            </a:r>
            <a:endParaRPr lang="en-US" altLang="tr-TR" sz="1400" dirty="0">
              <a:solidFill>
                <a:srgbClr val="000000"/>
              </a:solidFill>
            </a:endParaRPr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gray">
          <a:xfrm>
            <a:off x="1875642" y="4962151"/>
            <a:ext cx="6361113" cy="877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tr-TR"/>
              <a:t> </a:t>
            </a:r>
          </a:p>
        </p:txBody>
      </p:sp>
      <p:sp>
        <p:nvSpPr>
          <p:cNvPr id="63" name="AutoShape 4"/>
          <p:cNvSpPr>
            <a:spLocks noChangeArrowheads="1"/>
          </p:cNvSpPr>
          <p:nvPr/>
        </p:nvSpPr>
        <p:spPr bwMode="gray">
          <a:xfrm>
            <a:off x="1929482" y="5096128"/>
            <a:ext cx="6361113" cy="88875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400" dirty="0">
                <a:solidFill>
                  <a:srgbClr val="000000"/>
                </a:solidFill>
              </a:rPr>
              <a:t>Отсутствие полной согласованности между ежедневными данными о платежах и бюджетными данными с точки зрения экономической классификации</a:t>
            </a:r>
            <a:r>
              <a:rPr lang="tr-TR" altLang="tr-TR" sz="1400" dirty="0">
                <a:solidFill>
                  <a:srgbClr val="000000"/>
                </a:solidFill>
              </a:rPr>
              <a:t>  </a:t>
            </a:r>
            <a:endParaRPr lang="en-US" altLang="tr-TR" sz="1400" dirty="0">
              <a:solidFill>
                <a:srgbClr val="000000"/>
              </a:solidFill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381000" y="228600"/>
            <a:ext cx="7391400" cy="9144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tr-TR" kern="0" dirty="0">
                <a:latin typeface="Calibri" panose="020F0502020204030204" pitchFamily="34" charset="0"/>
              </a:rPr>
              <a:t>Проблемы </a:t>
            </a:r>
            <a:endParaRPr lang="tr-TR" kern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621D78-A5D9-42F9-9AEE-30428CC8DF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26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68628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42867" y="1397320"/>
            <a:ext cx="720725" cy="822325"/>
            <a:chOff x="192" y="1917"/>
            <a:chExt cx="1042" cy="1102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5" name="Picture 21" descr="light_shadow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22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Oval 23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accent1">
                      <a:alpha val="55000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" name="Picture 24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96" y="1927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WordArt 25"/>
          <p:cNvSpPr>
            <a:spLocks noChangeArrowheads="1" noChangeShapeType="1" noTextEdit="1"/>
          </p:cNvSpPr>
          <p:nvPr/>
        </p:nvSpPr>
        <p:spPr bwMode="gray">
          <a:xfrm>
            <a:off x="1193879" y="1608792"/>
            <a:ext cx="260350" cy="420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i="1" kern="10">
                <a:solidFill>
                  <a:srgbClr val="FCFCFC">
                    <a:alpha val="60001"/>
                  </a:srgbClr>
                </a:solidFill>
                <a:latin typeface="Arial Black"/>
              </a:rPr>
              <a:t>1</a:t>
            </a: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1007415" y="3261659"/>
            <a:ext cx="739775" cy="822325"/>
            <a:chOff x="2608" y="1076"/>
            <a:chExt cx="466" cy="518"/>
          </a:xfrm>
        </p:grpSpPr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2608" y="1076"/>
              <a:ext cx="466" cy="518"/>
              <a:chOff x="2608" y="1076"/>
              <a:chExt cx="466" cy="518"/>
            </a:xfrm>
          </p:grpSpPr>
          <p:pic>
            <p:nvPicPr>
              <p:cNvPr id="32" name="Picture 30" descr="light_shadow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52" y="1482"/>
                <a:ext cx="384" cy="1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31" descr="circuler_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08" y="1076"/>
                <a:ext cx="466" cy="4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Oval 32"/>
              <p:cNvSpPr>
                <a:spLocks noChangeArrowheads="1"/>
              </p:cNvSpPr>
              <p:nvPr/>
            </p:nvSpPr>
            <p:spPr bwMode="gray">
              <a:xfrm>
                <a:off x="2608" y="1076"/>
                <a:ext cx="463" cy="479"/>
              </a:xfrm>
              <a:prstGeom prst="ellipse">
                <a:avLst/>
              </a:prstGeom>
              <a:gradFill rotWithShape="1">
                <a:gsLst>
                  <a:gs pos="0">
                    <a:srgbClr val="3CC29F">
                      <a:gamma/>
                      <a:shade val="46275"/>
                      <a:invGamma/>
                      <a:alpha val="89999"/>
                    </a:srgbClr>
                  </a:gs>
                  <a:gs pos="50000">
                    <a:srgbClr val="3CC29F">
                      <a:alpha val="55000"/>
                    </a:srgbClr>
                  </a:gs>
                  <a:gs pos="100000">
                    <a:srgbClr val="3CC29F">
                      <a:gamma/>
                      <a:shade val="46275"/>
                      <a:invGamma/>
                      <a:alpha val="89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31" name="Picture 33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5" y="1081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WordArt 34"/>
          <p:cNvSpPr>
            <a:spLocks noChangeArrowheads="1" noChangeShapeType="1" noTextEdit="1"/>
          </p:cNvSpPr>
          <p:nvPr/>
        </p:nvSpPr>
        <p:spPr bwMode="gray">
          <a:xfrm>
            <a:off x="1232609" y="3403741"/>
            <a:ext cx="284624" cy="45323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i="1" kern="10">
                <a:solidFill>
                  <a:srgbClr val="FCFCFC">
                    <a:alpha val="60001"/>
                  </a:srgbClr>
                </a:solidFill>
                <a:latin typeface="Arial Black"/>
              </a:rPr>
              <a:t>2</a:t>
            </a:r>
          </a:p>
        </p:txBody>
      </p:sp>
      <p:grpSp>
        <p:nvGrpSpPr>
          <p:cNvPr id="50" name="Group 40"/>
          <p:cNvGrpSpPr>
            <a:grpSpLocks/>
          </p:cNvGrpSpPr>
          <p:nvPr/>
        </p:nvGrpSpPr>
        <p:grpSpPr bwMode="auto">
          <a:xfrm>
            <a:off x="1014801" y="5029200"/>
            <a:ext cx="739775" cy="822325"/>
            <a:chOff x="2608" y="1076"/>
            <a:chExt cx="466" cy="518"/>
          </a:xfrm>
        </p:grpSpPr>
        <p:grpSp>
          <p:nvGrpSpPr>
            <p:cNvPr id="51" name="Group 41"/>
            <p:cNvGrpSpPr>
              <a:grpSpLocks/>
            </p:cNvGrpSpPr>
            <p:nvPr/>
          </p:nvGrpSpPr>
          <p:grpSpPr bwMode="auto">
            <a:xfrm>
              <a:off x="2608" y="1076"/>
              <a:ext cx="466" cy="518"/>
              <a:chOff x="2608" y="1076"/>
              <a:chExt cx="466" cy="518"/>
            </a:xfrm>
          </p:grpSpPr>
          <p:pic>
            <p:nvPicPr>
              <p:cNvPr id="53" name="Picture 42" descr="light_shadow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52" y="1482"/>
                <a:ext cx="384" cy="1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43" descr="circuler_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08" y="1076"/>
                <a:ext cx="466" cy="4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Oval 44"/>
              <p:cNvSpPr>
                <a:spLocks noChangeArrowheads="1"/>
              </p:cNvSpPr>
              <p:nvPr/>
            </p:nvSpPr>
            <p:spPr bwMode="gray">
              <a:xfrm>
                <a:off x="2608" y="1076"/>
                <a:ext cx="463" cy="479"/>
              </a:xfrm>
              <a:prstGeom prst="ellipse">
                <a:avLst/>
              </a:prstGeom>
              <a:gradFill rotWithShape="1">
                <a:gsLst>
                  <a:gs pos="0">
                    <a:srgbClr val="857FD7">
                      <a:gamma/>
                      <a:shade val="46275"/>
                      <a:invGamma/>
                      <a:alpha val="89999"/>
                    </a:srgbClr>
                  </a:gs>
                  <a:gs pos="50000">
                    <a:srgbClr val="857FD7">
                      <a:alpha val="55000"/>
                    </a:srgbClr>
                  </a:gs>
                  <a:gs pos="100000">
                    <a:srgbClr val="857FD7">
                      <a:gamma/>
                      <a:shade val="46275"/>
                      <a:invGamma/>
                      <a:alpha val="89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52" name="Picture 45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5" y="1081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" name="WordArt 46"/>
          <p:cNvSpPr>
            <a:spLocks noChangeArrowheads="1" noChangeShapeType="1" noTextEdit="1"/>
          </p:cNvSpPr>
          <p:nvPr/>
        </p:nvSpPr>
        <p:spPr bwMode="gray">
          <a:xfrm>
            <a:off x="1239035" y="5190752"/>
            <a:ext cx="286544" cy="4206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i="1" kern="10">
                <a:solidFill>
                  <a:srgbClr val="FCFCFC">
                    <a:alpha val="60001"/>
                  </a:srgbClr>
                </a:solidFill>
                <a:latin typeface="Arial Black"/>
              </a:rPr>
              <a:t>3</a:t>
            </a:r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gray">
          <a:xfrm>
            <a:off x="1704794" y="1395414"/>
            <a:ext cx="6361113" cy="877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8" name="Rectangle 26"/>
          <p:cNvSpPr>
            <a:spLocks noChangeArrowheads="1"/>
          </p:cNvSpPr>
          <p:nvPr/>
        </p:nvSpPr>
        <p:spPr bwMode="gray">
          <a:xfrm>
            <a:off x="1848696" y="1564537"/>
            <a:ext cx="6091237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400" dirty="0">
                <a:solidFill>
                  <a:srgbClr val="000000"/>
                </a:solidFill>
              </a:rPr>
              <a:t>Модули программирования и отчетности новой информационной </a:t>
            </a:r>
            <a:r>
              <a:rPr lang="ru-RU" altLang="tr-TR" sz="1400" dirty="0" err="1">
                <a:solidFill>
                  <a:srgbClr val="000000"/>
                </a:solidFill>
              </a:rPr>
              <a:t>системи</a:t>
            </a:r>
            <a:r>
              <a:rPr lang="ru-RU" altLang="tr-TR" sz="1400" dirty="0">
                <a:solidFill>
                  <a:srgbClr val="000000"/>
                </a:solidFill>
              </a:rPr>
              <a:t> ЕКС обеспечат интегрированную среду для прогнозирования</a:t>
            </a:r>
            <a:r>
              <a:rPr lang="tr-TR" altLang="tr-TR" sz="1400" dirty="0">
                <a:solidFill>
                  <a:srgbClr val="000000"/>
                </a:solidFill>
              </a:rPr>
              <a:t>  </a:t>
            </a:r>
            <a:endParaRPr lang="en-US" altLang="tr-TR" sz="1400" dirty="0">
              <a:solidFill>
                <a:srgbClr val="000000"/>
              </a:solidFill>
            </a:endParaRPr>
          </a:p>
        </p:txBody>
      </p:sp>
      <p:sp>
        <p:nvSpPr>
          <p:cNvPr id="61" name="AutoShape 4"/>
          <p:cNvSpPr>
            <a:spLocks noChangeArrowheads="1"/>
          </p:cNvSpPr>
          <p:nvPr/>
        </p:nvSpPr>
        <p:spPr bwMode="gray">
          <a:xfrm>
            <a:off x="1821802" y="3229373"/>
            <a:ext cx="6361113" cy="877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0" name="AutoShape 4"/>
          <p:cNvSpPr>
            <a:spLocks noChangeArrowheads="1"/>
          </p:cNvSpPr>
          <p:nvPr/>
        </p:nvSpPr>
        <p:spPr bwMode="gray">
          <a:xfrm>
            <a:off x="1875642" y="3328587"/>
            <a:ext cx="6361113" cy="88875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400" dirty="0">
                <a:solidFill>
                  <a:srgbClr val="000000"/>
                </a:solidFill>
              </a:rPr>
              <a:t>Интеграция систем автоматизации налогового администрирования и информационных систем казначейства </a:t>
            </a:r>
          </a:p>
          <a:p>
            <a:pPr eaLnBrk="0" hangingPunct="0">
              <a:lnSpc>
                <a:spcPct val="110000"/>
              </a:lnSpc>
            </a:pPr>
            <a:r>
              <a:rPr lang="ru-RU" altLang="tr-TR" sz="1400" dirty="0">
                <a:solidFill>
                  <a:srgbClr val="000000"/>
                </a:solidFill>
              </a:rPr>
              <a:t>(в рамках проекта по созданию новой ИСУГФ</a:t>
            </a:r>
            <a:r>
              <a:rPr lang="tr-TR" altLang="tr-TR" sz="1400" dirty="0">
                <a:solidFill>
                  <a:srgbClr val="000000"/>
                </a:solidFill>
              </a:rPr>
              <a:t>)</a:t>
            </a:r>
            <a:endParaRPr lang="en-US" altLang="tr-TR" sz="1400" dirty="0">
              <a:solidFill>
                <a:srgbClr val="000000"/>
              </a:solidFill>
            </a:endParaRPr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gray">
          <a:xfrm>
            <a:off x="1875642" y="4962151"/>
            <a:ext cx="6361113" cy="877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tr-TR"/>
              <a:t> </a:t>
            </a:r>
          </a:p>
        </p:txBody>
      </p:sp>
      <p:sp>
        <p:nvSpPr>
          <p:cNvPr id="63" name="AutoShape 4"/>
          <p:cNvSpPr>
            <a:spLocks noChangeArrowheads="1"/>
          </p:cNvSpPr>
          <p:nvPr/>
        </p:nvSpPr>
        <p:spPr bwMode="gray">
          <a:xfrm>
            <a:off x="1905000" y="4953000"/>
            <a:ext cx="6361113" cy="113059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400" dirty="0">
                <a:solidFill>
                  <a:srgbClr val="000000"/>
                </a:solidFill>
              </a:rPr>
              <a:t>Создание таких процедур в платежной системе, которые обеспечат предоставление данных о платежах, полностью согласованных с бюджетными данными  </a:t>
            </a:r>
            <a:r>
              <a:rPr lang="tr-TR" altLang="tr-TR" sz="1400" dirty="0">
                <a:solidFill>
                  <a:srgbClr val="000000"/>
                </a:solidFill>
              </a:rPr>
              <a:t>(</a:t>
            </a:r>
            <a:r>
              <a:rPr lang="ru-RU" altLang="tr-TR" sz="1400" dirty="0">
                <a:solidFill>
                  <a:srgbClr val="000000"/>
                </a:solidFill>
              </a:rPr>
              <a:t>в рамках проекта по созданию новой </a:t>
            </a:r>
            <a:r>
              <a:rPr lang="ru-RU" altLang="tr-TR" sz="1400" dirty="0" err="1">
                <a:solidFill>
                  <a:srgbClr val="000000"/>
                </a:solidFill>
              </a:rPr>
              <a:t>ИСУГФ</a:t>
            </a:r>
            <a:r>
              <a:rPr lang="tr-TR" altLang="tr-TR" sz="1400" dirty="0">
                <a:solidFill>
                  <a:srgbClr val="000000"/>
                </a:solidFill>
              </a:rPr>
              <a:t>)</a:t>
            </a:r>
            <a:endParaRPr lang="en-US" altLang="tr-TR" sz="1400" dirty="0">
              <a:solidFill>
                <a:srgbClr val="000000"/>
              </a:solidFill>
            </a:endParaRPr>
          </a:p>
          <a:p>
            <a:pPr eaLnBrk="0" hangingPunct="0">
              <a:lnSpc>
                <a:spcPct val="110000"/>
              </a:lnSpc>
            </a:pPr>
            <a:endParaRPr lang="en-US" altLang="tr-TR" sz="1400" dirty="0">
              <a:solidFill>
                <a:srgbClr val="000000"/>
              </a:solidFill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381000" y="228600"/>
            <a:ext cx="7391400" cy="9144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tr-TR" kern="0" dirty="0">
                <a:latin typeface="Calibri" panose="020F0502020204030204" pitchFamily="34" charset="0"/>
              </a:rPr>
              <a:t>Дальнейшие шаги</a:t>
            </a:r>
            <a:endParaRPr lang="tr-TR" kern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4B5354-C3D7-4186-8826-BF521FF6F0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27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87416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346200"/>
          </a:xfrm>
        </p:spPr>
        <p:txBody>
          <a:bodyPr/>
          <a:lstStyle/>
          <a:p>
            <a:r>
              <a:rPr lang="ru-RU" altLang="tr-TR" sz="4000" dirty="0">
                <a:latin typeface="Calibri" panose="020F0502020204030204" pitchFamily="34" charset="0"/>
              </a:rPr>
              <a:t>Благодарю за внимание</a:t>
            </a:r>
            <a:r>
              <a:rPr lang="en-US" altLang="tr-TR" sz="4000" dirty="0">
                <a:latin typeface="Calibri" panose="020F050202020403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363390"/>
            <a:ext cx="7253881" cy="2001714"/>
          </a:xfrm>
        </p:spPr>
        <p:txBody>
          <a:bodyPr/>
          <a:lstStyle/>
          <a:p>
            <a:r>
              <a:rPr lang="ru-RU" sz="3600" dirty="0">
                <a:latin typeface="Calibri" panose="020F0502020204030204" pitchFamily="34" charset="0"/>
              </a:rPr>
              <a:t>Прогнозирование движения денежных средств и кассовый план казначейства</a:t>
            </a:r>
            <a:endParaRPr lang="tr-TR" sz="36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>
                  <a:solidFill>
                    <a:srgbClr val="FFFFFF"/>
                  </a:solidFill>
                </a:rPr>
                <a:t>1</a:t>
              </a:r>
              <a:endParaRPr lang="en-US" altLang="tr-TR" sz="4000" b="1">
                <a:solidFill>
                  <a:srgbClr val="FFFFFF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7D84C1-BFA0-413D-B920-08D7F817FD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4F089-D7D7-4DBE-B857-286AFE099FD7}" type="slidenum">
              <a:rPr lang="en-US" altLang="tr-TR" smtClean="0"/>
              <a:pPr/>
              <a:t>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8581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gray">
          <a:xfrm flipH="1">
            <a:off x="5016500" y="1941513"/>
            <a:ext cx="3746500" cy="1905000"/>
          </a:xfrm>
          <a:prstGeom prst="homePlate">
            <a:avLst>
              <a:gd name="adj" fmla="val 51853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3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gray">
          <a:xfrm>
            <a:off x="381000" y="1941513"/>
            <a:ext cx="3721100" cy="1905000"/>
          </a:xfrm>
          <a:prstGeom prst="homePlate">
            <a:avLst>
              <a:gd name="adj" fmla="val 56231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accent2">
                  <a:alpha val="3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2469" name="Group 5"/>
          <p:cNvGrpSpPr>
            <a:grpSpLocks/>
          </p:cNvGrpSpPr>
          <p:nvPr/>
        </p:nvGrpSpPr>
        <p:grpSpPr bwMode="auto">
          <a:xfrm>
            <a:off x="3589338" y="1905000"/>
            <a:ext cx="1949450" cy="1892300"/>
            <a:chOff x="2359" y="1177"/>
            <a:chExt cx="1228" cy="1192"/>
          </a:xfrm>
        </p:grpSpPr>
        <p:sp>
          <p:nvSpPr>
            <p:cNvPr id="62470" name="Oval 6"/>
            <p:cNvSpPr>
              <a:spLocks noChangeAspect="1" noChangeArrowheads="1"/>
            </p:cNvSpPr>
            <p:nvPr/>
          </p:nvSpPr>
          <p:spPr bwMode="gray">
            <a:xfrm>
              <a:off x="2359" y="1177"/>
              <a:ext cx="1228" cy="1192"/>
            </a:xfrm>
            <a:prstGeom prst="ellipse">
              <a:avLst/>
            </a:prstGeom>
            <a:solidFill>
              <a:schemeClr val="tx2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D3A91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1" name="Oval 7"/>
            <p:cNvSpPr>
              <a:spLocks noChangeArrowheads="1"/>
            </p:cNvSpPr>
            <p:nvPr/>
          </p:nvSpPr>
          <p:spPr bwMode="gray">
            <a:xfrm>
              <a:off x="2454" y="1260"/>
              <a:ext cx="1044" cy="1044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2472" name="Rectangle 8"/>
          <p:cNvSpPr>
            <a:spLocks noChangeArrowheads="1"/>
          </p:cNvSpPr>
          <p:nvPr/>
        </p:nvSpPr>
        <p:spPr bwMode="gray">
          <a:xfrm>
            <a:off x="3830638" y="2282602"/>
            <a:ext cx="1462087" cy="110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r>
              <a:rPr lang="ru-RU" altLang="tr-TR" sz="1400" b="1" dirty="0">
                <a:solidFill>
                  <a:schemeClr val="bg1"/>
                </a:solidFill>
              </a:rPr>
              <a:t>Подход к прогнозированию и методология</a:t>
            </a:r>
            <a:endParaRPr lang="en-US" altLang="tr-TR" sz="1400" b="1" dirty="0">
              <a:solidFill>
                <a:schemeClr val="bg1"/>
              </a:solidFill>
            </a:endParaRPr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ltGray">
          <a:xfrm>
            <a:off x="977900" y="2351088"/>
            <a:ext cx="1066800" cy="1066800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990600" y="2514600"/>
            <a:ext cx="990600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tr-TR" sz="1300" dirty="0">
                <a:solidFill>
                  <a:srgbClr val="FFFFFF"/>
                </a:solidFill>
              </a:rPr>
              <a:t>Источники </a:t>
            </a:r>
            <a:r>
              <a:rPr lang="ru-RU" altLang="tr-TR" sz="1300" dirty="0" err="1">
                <a:solidFill>
                  <a:srgbClr val="FFFFFF"/>
                </a:solidFill>
              </a:rPr>
              <a:t>информа-ции</a:t>
            </a:r>
            <a:endParaRPr lang="en-US" altLang="tr-TR" sz="1300" dirty="0">
              <a:solidFill>
                <a:srgbClr val="FFFFFF"/>
              </a:solidFill>
            </a:endParaRPr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ltGray">
          <a:xfrm>
            <a:off x="2292350" y="2351088"/>
            <a:ext cx="1066800" cy="1066800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322512" y="2573050"/>
            <a:ext cx="106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tr-TR" sz="1400" dirty="0">
                <a:solidFill>
                  <a:srgbClr val="FFFFFF"/>
                </a:solidFill>
              </a:rPr>
              <a:t>Исходные данные</a:t>
            </a:r>
            <a:endParaRPr lang="en-US" altLang="tr-TR" sz="1400" dirty="0">
              <a:solidFill>
                <a:srgbClr val="FFFFFF"/>
              </a:solidFill>
            </a:endParaRPr>
          </a:p>
        </p:txBody>
      </p:sp>
      <p:sp>
        <p:nvSpPr>
          <p:cNvPr id="62477" name="AutoShape 13"/>
          <p:cNvSpPr>
            <a:spLocks noChangeArrowheads="1"/>
          </p:cNvSpPr>
          <p:nvPr/>
        </p:nvSpPr>
        <p:spPr bwMode="gray">
          <a:xfrm>
            <a:off x="835024" y="1295400"/>
            <a:ext cx="2055813" cy="342900"/>
          </a:xfrm>
          <a:prstGeom prst="roundRect">
            <a:avLst>
              <a:gd name="adj" fmla="val 21824"/>
            </a:avLst>
          </a:prstGeom>
          <a:gradFill rotWithShape="1">
            <a:gsLst>
              <a:gs pos="0">
                <a:srgbClr val="EAEAEA">
                  <a:gamma/>
                  <a:tint val="3137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tr-TR" b="1" dirty="0">
                <a:solidFill>
                  <a:srgbClr val="000000"/>
                </a:solidFill>
              </a:rPr>
              <a:t>Исходные данные</a:t>
            </a:r>
            <a:endParaRPr lang="en-US" altLang="tr-TR" dirty="0">
              <a:solidFill>
                <a:srgbClr val="000000"/>
              </a:solidFill>
            </a:endParaRPr>
          </a:p>
        </p:txBody>
      </p:sp>
      <p:sp>
        <p:nvSpPr>
          <p:cNvPr id="62478" name="Oval 14"/>
          <p:cNvSpPr>
            <a:spLocks noChangeArrowheads="1"/>
          </p:cNvSpPr>
          <p:nvPr/>
        </p:nvSpPr>
        <p:spPr bwMode="ltGray">
          <a:xfrm>
            <a:off x="5880100" y="2362200"/>
            <a:ext cx="1066800" cy="1066800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5856358" y="2567180"/>
            <a:ext cx="1107281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tr-TR" sz="1300" dirty="0">
                <a:solidFill>
                  <a:srgbClr val="FFFFFF"/>
                </a:solidFill>
              </a:rPr>
              <a:t>Результаты </a:t>
            </a:r>
            <a:r>
              <a:rPr lang="ru-RU" altLang="tr-TR" sz="1300" dirty="0" err="1">
                <a:solidFill>
                  <a:srgbClr val="FFFFFF"/>
                </a:solidFill>
              </a:rPr>
              <a:t>прогнози-рования</a:t>
            </a:r>
            <a:endParaRPr lang="en-US" altLang="tr-TR" sz="1300" dirty="0">
              <a:solidFill>
                <a:srgbClr val="FFFFFF"/>
              </a:solidFill>
            </a:endParaRPr>
          </a:p>
        </p:txBody>
      </p:sp>
      <p:sp>
        <p:nvSpPr>
          <p:cNvPr id="62480" name="Oval 16"/>
          <p:cNvSpPr>
            <a:spLocks noChangeArrowheads="1"/>
          </p:cNvSpPr>
          <p:nvPr/>
        </p:nvSpPr>
        <p:spPr bwMode="ltGray">
          <a:xfrm>
            <a:off x="7194550" y="2351088"/>
            <a:ext cx="1066800" cy="1066800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256975" y="2573050"/>
            <a:ext cx="9509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tr-TR" sz="1600" dirty="0" err="1">
                <a:solidFill>
                  <a:srgbClr val="FFFFFF"/>
                </a:solidFill>
              </a:rPr>
              <a:t>Пользо-ватели</a:t>
            </a:r>
            <a:r>
              <a:rPr lang="ru-RU" altLang="tr-TR" sz="1600" dirty="0">
                <a:solidFill>
                  <a:srgbClr val="FFFFFF"/>
                </a:solidFill>
              </a:rPr>
              <a:t> </a:t>
            </a:r>
            <a:endParaRPr lang="en-US" altLang="tr-TR" sz="1600" dirty="0">
              <a:solidFill>
                <a:srgbClr val="FFFFFF"/>
              </a:solidFill>
            </a:endParaRPr>
          </a:p>
        </p:txBody>
      </p:sp>
      <p:sp>
        <p:nvSpPr>
          <p:cNvPr id="62482" name="AutoShape 18"/>
          <p:cNvSpPr>
            <a:spLocks noChangeArrowheads="1"/>
          </p:cNvSpPr>
          <p:nvPr/>
        </p:nvSpPr>
        <p:spPr bwMode="gray">
          <a:xfrm>
            <a:off x="3482975" y="1295400"/>
            <a:ext cx="2055813" cy="342900"/>
          </a:xfrm>
          <a:prstGeom prst="roundRect">
            <a:avLst>
              <a:gd name="adj" fmla="val 21824"/>
            </a:avLst>
          </a:prstGeom>
          <a:gradFill rotWithShape="1">
            <a:gsLst>
              <a:gs pos="0">
                <a:srgbClr val="EAEAEA">
                  <a:gamma/>
                  <a:tint val="3137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tr-TR" b="1" dirty="0">
                <a:solidFill>
                  <a:srgbClr val="000000"/>
                </a:solidFill>
              </a:rPr>
              <a:t>Процесс </a:t>
            </a:r>
            <a:endParaRPr lang="en-US" altLang="tr-TR" dirty="0">
              <a:solidFill>
                <a:srgbClr val="000000"/>
              </a:solidFill>
            </a:endParaRPr>
          </a:p>
        </p:txBody>
      </p:sp>
      <p:sp>
        <p:nvSpPr>
          <p:cNvPr id="62483" name="AutoShape 19"/>
          <p:cNvSpPr>
            <a:spLocks noChangeArrowheads="1"/>
          </p:cNvSpPr>
          <p:nvPr/>
        </p:nvSpPr>
        <p:spPr bwMode="gray">
          <a:xfrm>
            <a:off x="6022135" y="1300537"/>
            <a:ext cx="2055812" cy="342900"/>
          </a:xfrm>
          <a:prstGeom prst="roundRect">
            <a:avLst>
              <a:gd name="adj" fmla="val 21824"/>
            </a:avLst>
          </a:prstGeom>
          <a:gradFill rotWithShape="1">
            <a:gsLst>
              <a:gs pos="0">
                <a:srgbClr val="EAEAEA">
                  <a:gamma/>
                  <a:tint val="3137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tr-TR" b="1" dirty="0">
                <a:solidFill>
                  <a:srgbClr val="000000"/>
                </a:solidFill>
              </a:rPr>
              <a:t>Результаты </a:t>
            </a:r>
            <a:endParaRPr lang="en-US" altLang="tr-TR" dirty="0">
              <a:solidFill>
                <a:srgbClr val="000000"/>
              </a:solidFill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black">
          <a:xfrm>
            <a:off x="762000" y="3810000"/>
            <a:ext cx="2362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 eaLnBrk="0" hangingPunct="0">
              <a:buFont typeface="Arial" panose="020B0604020202020204" pitchFamily="34" charset="0"/>
              <a:buChar char="•"/>
            </a:pPr>
            <a:r>
              <a:rPr lang="ru-RU" altLang="tr-TR" sz="1400" dirty="0"/>
              <a:t>Внутренние и внешние заинтересованные лица </a:t>
            </a:r>
            <a:r>
              <a:rPr lang="tr-TR" altLang="tr-TR" sz="1400" dirty="0"/>
              <a:t>(</a:t>
            </a:r>
            <a:r>
              <a:rPr lang="ru-RU" altLang="tr-TR" sz="1400" dirty="0"/>
              <a:t>поставщики данных</a:t>
            </a:r>
            <a:r>
              <a:rPr lang="tr-TR" altLang="tr-TR" sz="1400" dirty="0"/>
              <a:t>)</a:t>
            </a:r>
          </a:p>
          <a:p>
            <a:pPr algn="l" eaLnBrk="0" hangingPunct="0"/>
            <a:endParaRPr lang="tr-TR" altLang="tr-TR" sz="1400" dirty="0"/>
          </a:p>
          <a:p>
            <a:pPr marL="285750" indent="-285750" algn="l" eaLnBrk="0" hangingPunct="0">
              <a:buFont typeface="Arial" panose="020B0604020202020204" pitchFamily="34" charset="0"/>
              <a:buChar char="•"/>
            </a:pPr>
            <a:r>
              <a:rPr lang="ru-RU" altLang="tr-TR" sz="1400" dirty="0"/>
              <a:t>Степень детализации исходных данных</a:t>
            </a:r>
            <a:endParaRPr lang="tr-TR" altLang="tr-TR" sz="1400" dirty="0"/>
          </a:p>
          <a:p>
            <a:pPr algn="l" eaLnBrk="0" hangingPunct="0"/>
            <a:endParaRPr lang="tr-TR" altLang="tr-TR" sz="1400" dirty="0"/>
          </a:p>
          <a:p>
            <a:pPr marL="285750" indent="-285750" algn="l" eaLnBrk="0" hangingPunct="0">
              <a:buFont typeface="Arial" panose="020B0604020202020204" pitchFamily="34" charset="0"/>
              <a:buChar char="•"/>
            </a:pPr>
            <a:r>
              <a:rPr lang="ru-RU" altLang="tr-TR" sz="1400" dirty="0"/>
              <a:t>Периодичность предоставления данных</a:t>
            </a:r>
            <a:endParaRPr lang="en-US" altLang="tr-TR" sz="1400" dirty="0"/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black">
          <a:xfrm>
            <a:off x="3352800" y="3962400"/>
            <a:ext cx="248681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 eaLnBrk="0" hangingPunct="0">
              <a:buFont typeface="Arial" panose="020B0604020202020204" pitchFamily="34" charset="0"/>
              <a:buChar char="•"/>
            </a:pPr>
            <a:r>
              <a:rPr lang="ru-RU" altLang="tr-TR" sz="1400" dirty="0"/>
              <a:t>Подход к прогнозированию по принципу «сверху вниз» или «снизу вверх»</a:t>
            </a:r>
            <a:endParaRPr lang="tr-TR" altLang="tr-TR" sz="1400" dirty="0"/>
          </a:p>
          <a:p>
            <a:pPr algn="l" eaLnBrk="0" hangingPunct="0"/>
            <a:endParaRPr lang="tr-TR" altLang="tr-TR" sz="1400" dirty="0"/>
          </a:p>
          <a:p>
            <a:pPr marL="285750" indent="-285750" algn="l" eaLnBrk="0" hangingPunct="0">
              <a:buFont typeface="Arial" panose="020B0604020202020204" pitchFamily="34" charset="0"/>
              <a:buChar char="•"/>
            </a:pPr>
            <a:r>
              <a:rPr lang="ru-RU" altLang="tr-TR" sz="1400" dirty="0"/>
              <a:t>Инфраструктура прогнозирования, инструментарий и методы</a:t>
            </a:r>
            <a:endParaRPr lang="en-US" altLang="tr-TR" sz="140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391400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altLang="tr-TR" dirty="0">
                <a:latin typeface="Calibri" panose="020F0502020204030204" pitchFamily="34" charset="0"/>
              </a:rPr>
              <a:t>Прогнозирование как процесс</a:t>
            </a:r>
            <a:endParaRPr lang="en-US" altLang="tr-TR" dirty="0">
              <a:latin typeface="Calibri" panose="020F0502020204030204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black">
          <a:xfrm>
            <a:off x="6172200" y="3749457"/>
            <a:ext cx="24384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 eaLnBrk="0" hangingPunct="0">
              <a:buFont typeface="Arial" panose="020B0604020202020204" pitchFamily="34" charset="0"/>
              <a:buChar char="•"/>
            </a:pPr>
            <a:r>
              <a:rPr lang="ru-RU" altLang="tr-TR" sz="1400" dirty="0"/>
              <a:t>Внутренние и внешние заинтересованные лица (получатели прогнозной информации</a:t>
            </a:r>
            <a:r>
              <a:rPr lang="tr-TR" altLang="tr-TR" sz="1400" dirty="0"/>
              <a:t>)</a:t>
            </a:r>
          </a:p>
          <a:p>
            <a:pPr algn="l" eaLnBrk="0" hangingPunct="0"/>
            <a:endParaRPr lang="tr-TR" altLang="tr-TR" sz="1400" dirty="0"/>
          </a:p>
          <a:p>
            <a:pPr marL="285750" indent="-285750" algn="l" eaLnBrk="0" hangingPunct="0">
              <a:buFont typeface="Arial" panose="020B0604020202020204" pitchFamily="34" charset="0"/>
              <a:buChar char="•"/>
            </a:pPr>
            <a:r>
              <a:rPr lang="ru-RU" altLang="tr-TR" sz="1400" dirty="0"/>
              <a:t>Степень детализации результатов прогнозирования</a:t>
            </a:r>
            <a:endParaRPr lang="tr-TR" altLang="tr-TR" sz="1400" dirty="0"/>
          </a:p>
          <a:p>
            <a:pPr algn="l" eaLnBrk="0" hangingPunct="0"/>
            <a:endParaRPr lang="tr-TR" altLang="tr-TR" sz="1400" dirty="0"/>
          </a:p>
          <a:p>
            <a:pPr marL="285750" indent="-285750" algn="l" eaLnBrk="0" hangingPunct="0">
              <a:buFont typeface="Arial" panose="020B0604020202020204" pitchFamily="34" charset="0"/>
              <a:buChar char="•"/>
            </a:pPr>
            <a:r>
              <a:rPr lang="ru-RU" altLang="tr-TR" sz="1400" dirty="0"/>
              <a:t>Периодичность составления прогнозов</a:t>
            </a:r>
            <a:endParaRPr lang="tr-TR" altLang="tr-TR" sz="1400" dirty="0"/>
          </a:p>
          <a:p>
            <a:pPr algn="l" eaLnBrk="0" hangingPunct="0"/>
            <a:endParaRPr lang="tr-TR" altLang="tr-TR" sz="1400" dirty="0"/>
          </a:p>
          <a:p>
            <a:pPr marL="285750" indent="-285750" algn="l" eaLnBrk="0" hangingPunct="0">
              <a:buFont typeface="Arial" panose="020B0604020202020204" pitchFamily="34" charset="0"/>
              <a:buChar char="•"/>
            </a:pPr>
            <a:endParaRPr lang="en-US" altLang="tr-TR" sz="1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763B69-DB37-47E3-AA17-6C7DA9F8AE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80EA43-0640-4907-95D3-855086516C61}" type="slidenum">
              <a:rPr lang="en-US" altLang="tr-TR" smtClean="0"/>
              <a:pPr/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938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79216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altLang="tr-TR" sz="2800" dirty="0">
                <a:latin typeface="Calibri" panose="020F0502020204030204" pitchFamily="34" charset="0"/>
              </a:rPr>
              <a:t>Система прогнозирования в Турции </a:t>
            </a:r>
            <a:r>
              <a:rPr lang="tr-TR" altLang="tr-TR" sz="2800" dirty="0">
                <a:latin typeface="Calibri" panose="020F0502020204030204" pitchFamily="34" charset="0"/>
              </a:rPr>
              <a:t>-</a:t>
            </a:r>
            <a:r>
              <a:rPr lang="ru-RU" altLang="tr-TR" sz="2800" dirty="0">
                <a:latin typeface="Calibri" panose="020F0502020204030204" pitchFamily="34" charset="0"/>
              </a:rPr>
              <a:t> </a:t>
            </a:r>
            <a:r>
              <a:rPr lang="tr-TR" altLang="tr-TR" sz="2800" dirty="0">
                <a:latin typeface="Calibri" panose="020F0502020204030204" pitchFamily="34" charset="0"/>
              </a:rPr>
              <a:t>I</a:t>
            </a:r>
            <a:endParaRPr lang="en-US" altLang="tr-TR" sz="2800" dirty="0">
              <a:latin typeface="Calibri" panose="020F0502020204030204" pitchFamily="34" charset="0"/>
            </a:endParaRPr>
          </a:p>
        </p:txBody>
      </p:sp>
      <p:grpSp>
        <p:nvGrpSpPr>
          <p:cNvPr id="62467" name="Group 3"/>
          <p:cNvGrpSpPr>
            <a:grpSpLocks/>
          </p:cNvGrpSpPr>
          <p:nvPr/>
        </p:nvGrpSpPr>
        <p:grpSpPr bwMode="auto">
          <a:xfrm>
            <a:off x="914400" y="1143000"/>
            <a:ext cx="7574954" cy="388938"/>
            <a:chOff x="748" y="1094"/>
            <a:chExt cx="4275" cy="245"/>
          </a:xfrm>
        </p:grpSpPr>
        <p:sp>
          <p:nvSpPr>
            <p:cNvPr id="62468" name="Freeform 4"/>
            <p:cNvSpPr>
              <a:spLocks/>
            </p:cNvSpPr>
            <p:nvPr/>
          </p:nvSpPr>
          <p:spPr bwMode="gray">
            <a:xfrm>
              <a:off x="752" y="1094"/>
              <a:ext cx="4271" cy="245"/>
            </a:xfrm>
            <a:custGeom>
              <a:avLst/>
              <a:gdLst>
                <a:gd name="T0" fmla="*/ 2 w 4271"/>
                <a:gd name="T1" fmla="*/ 236 h 242"/>
                <a:gd name="T2" fmla="*/ 4271 w 4271"/>
                <a:gd name="T3" fmla="*/ 242 h 242"/>
                <a:gd name="T4" fmla="*/ 4271 w 4271"/>
                <a:gd name="T5" fmla="*/ 148 h 242"/>
                <a:gd name="T6" fmla="*/ 4132 w 4271"/>
                <a:gd name="T7" fmla="*/ 3 h 242"/>
                <a:gd name="T8" fmla="*/ 103 w 4271"/>
                <a:gd name="T9" fmla="*/ 2 h 242"/>
                <a:gd name="T10" fmla="*/ 0 w 4271"/>
                <a:gd name="T11" fmla="*/ 100 h 242"/>
                <a:gd name="T12" fmla="*/ 2 w 4271"/>
                <a:gd name="T13" fmla="*/ 23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71" h="242">
                  <a:moveTo>
                    <a:pt x="2" y="236"/>
                  </a:moveTo>
                  <a:lnTo>
                    <a:pt x="4271" y="242"/>
                  </a:lnTo>
                  <a:lnTo>
                    <a:pt x="4271" y="148"/>
                  </a:lnTo>
                  <a:cubicBezTo>
                    <a:pt x="4271" y="75"/>
                    <a:pt x="4250" y="3"/>
                    <a:pt x="4132" y="3"/>
                  </a:cubicBezTo>
                  <a:cubicBezTo>
                    <a:pt x="2183" y="2"/>
                    <a:pt x="103" y="2"/>
                    <a:pt x="103" y="2"/>
                  </a:cubicBezTo>
                  <a:cubicBezTo>
                    <a:pt x="38" y="0"/>
                    <a:pt x="1" y="57"/>
                    <a:pt x="0" y="100"/>
                  </a:cubicBezTo>
                  <a:cubicBezTo>
                    <a:pt x="0" y="173"/>
                    <a:pt x="2" y="207"/>
                    <a:pt x="2" y="2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pic>
          <p:nvPicPr>
            <p:cNvPr id="62469" name="Round Same Side Corner Rectangle 2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0" b="23721"/>
            <a:stretch>
              <a:fillRect/>
            </a:stretch>
          </p:blipFill>
          <p:spPr bwMode="gray">
            <a:xfrm>
              <a:off x="748" y="1094"/>
              <a:ext cx="4237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2470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237432"/>
              </p:ext>
            </p:extLst>
          </p:nvPr>
        </p:nvGraphicFramePr>
        <p:xfrm>
          <a:off x="914400" y="1230312"/>
          <a:ext cx="7543800" cy="2381568"/>
        </p:xfrm>
        <a:graphic>
          <a:graphicData uri="http://schemas.openxmlformats.org/drawingml/2006/table">
            <a:tbl>
              <a:tblPr/>
              <a:tblGrid>
                <a:gridCol w="2088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4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8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9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Прогнозный период </a:t>
                      </a:r>
                      <a:endParaRPr kumimoji="0" lang="en-US" alt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Сроки </a:t>
                      </a:r>
                      <a:endParaRPr kumimoji="0" lang="en-US" alt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Горизонт прогнозирования</a:t>
                      </a:r>
                      <a:endParaRPr kumimoji="0" lang="en-US" alt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Подход</a:t>
                      </a:r>
                      <a:endParaRPr kumimoji="0" lang="en-US" alt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Годовой</a:t>
                      </a:r>
                      <a:endParaRPr kumimoji="0" lang="en-US" alt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Конец октября предыдущего года</a:t>
                      </a:r>
                      <a:endParaRPr kumimoji="0" lang="en-US" alt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2+12 </a:t>
                      </a:r>
                      <a:r>
                        <a:rPr kumimoji="0" lang="ru-RU" alt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мес. </a:t>
                      </a:r>
                      <a:r>
                        <a:rPr kumimoji="0" lang="tr-TR" alt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alt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ежедневные суммы</a:t>
                      </a:r>
                      <a:r>
                        <a:rPr kumimoji="0" lang="tr-TR" alt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alt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Смешанный подход – сверху вниз и снизу вверх</a:t>
                      </a:r>
                      <a:endParaRPr kumimoji="0" lang="en-US" alt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Ежемесячный </a:t>
                      </a:r>
                      <a:endParaRPr kumimoji="0" lang="en-US" alt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Конец каждого месяца</a:t>
                      </a:r>
                      <a:endParaRPr kumimoji="0" lang="en-US" alt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первую очередь - </a:t>
                      </a:r>
                      <a:r>
                        <a:rPr kumimoji="0" lang="tr-TR" alt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</a:t>
                      </a:r>
                      <a:r>
                        <a:rPr kumimoji="0" lang="ru-RU" alt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дней</a:t>
                      </a:r>
                      <a:endParaRPr kumimoji="0" lang="tr-TR" alt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Затем – остаток года</a:t>
                      </a:r>
                      <a:endParaRPr kumimoji="0" lang="en-US" alt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Преимущественно в направлении «снизу вверх»</a:t>
                      </a:r>
                      <a:endParaRPr kumimoji="0" lang="en-US" alt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Ежедневный </a:t>
                      </a:r>
                      <a:endParaRPr kumimoji="0" lang="en-US" alt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Ежедневно </a:t>
                      </a:r>
                      <a:r>
                        <a:rPr kumimoji="0" lang="tr-TR" altLang="tr-T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r>
                        <a:rPr kumimoji="0" lang="ru-RU" altLang="tr-T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два раза в день</a:t>
                      </a:r>
                      <a:endParaRPr kumimoji="0" lang="en-US" altLang="tr-T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первую очередь </a:t>
                      </a:r>
                      <a:r>
                        <a:rPr kumimoji="0" lang="tr-TR" alt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r>
                        <a:rPr kumimoji="0" lang="ru-RU" alt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остаток месяца. Затем – остаток года</a:t>
                      </a:r>
                      <a:endParaRPr kumimoji="0" lang="en-US" alt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Преимущественно в направлении «снизу вверх»</a:t>
                      </a:r>
                      <a:endParaRPr kumimoji="0" lang="en-US" alt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>
            <a:spLocks noChangeArrowheads="1"/>
          </p:cNvSpPr>
          <p:nvPr/>
        </p:nvSpPr>
        <p:spPr bwMode="auto">
          <a:xfrm flipH="1">
            <a:off x="990597" y="3699192"/>
            <a:ext cx="3581399" cy="1252221"/>
          </a:xfrm>
          <a:prstGeom prst="roundRect">
            <a:avLst>
              <a:gd name="adj" fmla="val 12005"/>
            </a:avLst>
          </a:prstGeom>
          <a:solidFill>
            <a:srgbClr val="FFFFFF">
              <a:alpha val="70000"/>
            </a:srgbClr>
          </a:solidFill>
          <a:ln w="28575" algn="ctr">
            <a:solidFill>
              <a:srgbClr val="7F7F7F">
                <a:alpha val="63921"/>
              </a:srgbClr>
            </a:solidFill>
            <a:round/>
            <a:headEnd/>
            <a:tailEnd/>
          </a:ln>
        </p:spPr>
        <p:txBody>
          <a:bodyPr t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 sz="2800" b="1" i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40" name="Rounded Rectangle 39"/>
          <p:cNvSpPr>
            <a:spLocks noChangeArrowheads="1"/>
          </p:cNvSpPr>
          <p:nvPr/>
        </p:nvSpPr>
        <p:spPr bwMode="auto">
          <a:xfrm flipH="1">
            <a:off x="4914477" y="3732529"/>
            <a:ext cx="3305175" cy="1252221"/>
          </a:xfrm>
          <a:prstGeom prst="roundRect">
            <a:avLst>
              <a:gd name="adj" fmla="val 12005"/>
            </a:avLst>
          </a:prstGeom>
          <a:solidFill>
            <a:srgbClr val="FFFFFF">
              <a:alpha val="70000"/>
            </a:srgbClr>
          </a:solidFill>
          <a:ln w="28575" algn="ctr">
            <a:solidFill>
              <a:srgbClr val="7F7F7F">
                <a:alpha val="63921"/>
              </a:srgbClr>
            </a:solidFill>
            <a:round/>
            <a:headEnd/>
            <a:tailEnd/>
          </a:ln>
        </p:spPr>
        <p:txBody>
          <a:bodyPr t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 sz="2800" b="1" i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54" name="Rounded Rectangle 53"/>
          <p:cNvSpPr>
            <a:spLocks noChangeArrowheads="1"/>
          </p:cNvSpPr>
          <p:nvPr/>
        </p:nvSpPr>
        <p:spPr bwMode="auto">
          <a:xfrm flipH="1">
            <a:off x="990598" y="5129213"/>
            <a:ext cx="3581399" cy="1252221"/>
          </a:xfrm>
          <a:prstGeom prst="roundRect">
            <a:avLst>
              <a:gd name="adj" fmla="val 12005"/>
            </a:avLst>
          </a:prstGeom>
          <a:solidFill>
            <a:srgbClr val="FFFFFF">
              <a:alpha val="70000"/>
            </a:srgbClr>
          </a:solidFill>
          <a:ln w="28575" algn="ctr">
            <a:solidFill>
              <a:srgbClr val="7F7F7F">
                <a:alpha val="63921"/>
              </a:srgbClr>
            </a:solidFill>
            <a:round/>
            <a:headEnd/>
            <a:tailEnd/>
          </a:ln>
        </p:spPr>
        <p:txBody>
          <a:bodyPr t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 sz="2800" b="1" i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60" name="Rounded Rectangle 59"/>
          <p:cNvSpPr>
            <a:spLocks noChangeArrowheads="1"/>
          </p:cNvSpPr>
          <p:nvPr/>
        </p:nvSpPr>
        <p:spPr bwMode="auto">
          <a:xfrm flipH="1">
            <a:off x="4953000" y="5105400"/>
            <a:ext cx="3305175" cy="1252221"/>
          </a:xfrm>
          <a:prstGeom prst="roundRect">
            <a:avLst>
              <a:gd name="adj" fmla="val 12005"/>
            </a:avLst>
          </a:prstGeom>
          <a:solidFill>
            <a:srgbClr val="FFFFFF">
              <a:alpha val="70000"/>
            </a:srgbClr>
          </a:solidFill>
          <a:ln w="28575" algn="ctr">
            <a:solidFill>
              <a:srgbClr val="7F7F7F">
                <a:alpha val="63921"/>
              </a:srgbClr>
            </a:solidFill>
            <a:round/>
            <a:headEnd/>
            <a:tailEnd/>
          </a:ln>
        </p:spPr>
        <p:txBody>
          <a:bodyPr t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 sz="2800" b="1" i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2" name="Rectangle 71"/>
          <p:cNvSpPr/>
          <p:nvPr/>
        </p:nvSpPr>
        <p:spPr>
          <a:xfrm>
            <a:off x="1371600" y="3657600"/>
            <a:ext cx="2819400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tr-TR" sz="1400" b="1" dirty="0">
                <a:latin typeface="Candara" pitchFamily="34" charset="0"/>
              </a:rPr>
              <a:t>Внешние заинтересованные лица</a:t>
            </a:r>
            <a:endParaRPr lang="en-US" altLang="tr-TR" sz="1400" b="1" dirty="0">
              <a:latin typeface="Candara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884731" y="3688081"/>
            <a:ext cx="3071783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tr-TR" sz="1400" b="1" i="0" dirty="0">
                <a:latin typeface="Candara" pitchFamily="34" charset="0"/>
              </a:rPr>
              <a:t>Внутренние заинтересованные лица</a:t>
            </a:r>
            <a:endParaRPr lang="en-US" altLang="tr-TR" sz="1400" b="1" i="0" dirty="0">
              <a:latin typeface="Candara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774863" y="5076783"/>
            <a:ext cx="1656223" cy="292388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tr-TR" sz="1300" b="1" i="0" dirty="0">
                <a:latin typeface="Candara" pitchFamily="34" charset="0"/>
              </a:rPr>
              <a:t>Инфраструктура </a:t>
            </a:r>
            <a:r>
              <a:rPr lang="ru-RU" altLang="tr-TR" sz="1300" b="1" i="0" dirty="0" err="1">
                <a:latin typeface="Candara" pitchFamily="34" charset="0"/>
              </a:rPr>
              <a:t>ИТ</a:t>
            </a:r>
            <a:endParaRPr lang="en-US" altLang="tr-TR" sz="1300" b="1" i="0" dirty="0">
              <a:latin typeface="Candara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984750" y="5102423"/>
            <a:ext cx="3173438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1400" b="1" dirty="0">
                <a:latin typeface="Candara" pitchFamily="34" charset="0"/>
              </a:rPr>
              <a:t>Ежедневный обмен информацией</a:t>
            </a:r>
            <a:endParaRPr lang="en-US" altLang="tr-TR" sz="1400" b="1" i="0" dirty="0">
              <a:latin typeface="Candara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444623" y="3897780"/>
            <a:ext cx="3276600" cy="1015663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>
                <a:latin typeface="Candara" pitchFamily="34" charset="0"/>
                <a:cs typeface="Arial" charset="0"/>
              </a:rPr>
              <a:t>Распорядители бюджетных средств</a:t>
            </a:r>
            <a:endParaRPr lang="tr-TR" altLang="tr-TR" sz="1000" i="0" dirty="0">
              <a:latin typeface="Candara" pitchFamily="34" charset="0"/>
              <a:cs typeface="Arial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>
                <a:latin typeface="Candara" pitchFamily="34" charset="0"/>
                <a:cs typeface="Arial" charset="0"/>
              </a:rPr>
              <a:t>МКФ: департаменты</a:t>
            </a:r>
            <a:r>
              <a:rPr lang="en-US" altLang="tr-TR" sz="1000" dirty="0">
                <a:latin typeface="Candara" pitchFamily="34" charset="0"/>
                <a:cs typeface="Arial" charset="0"/>
              </a:rPr>
              <a:t> </a:t>
            </a:r>
            <a:r>
              <a:rPr lang="ru-RU" altLang="tr-TR" sz="1000" dirty="0">
                <a:latin typeface="Candara" pitchFamily="34" charset="0"/>
                <a:cs typeface="Arial" charset="0"/>
              </a:rPr>
              <a:t>по бюджету и политике формирования доходов 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i="0" dirty="0">
                <a:latin typeface="Candara" pitchFamily="34" charset="0"/>
                <a:cs typeface="Arial" charset="0"/>
              </a:rPr>
              <a:t>Управление по приватизации</a:t>
            </a:r>
            <a:endParaRPr lang="tr-TR" altLang="tr-TR" sz="1000" i="0" dirty="0">
              <a:latin typeface="Candara" pitchFamily="34" charset="0"/>
              <a:cs typeface="Arial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>
                <a:latin typeface="Candara" pitchFamily="34" charset="0"/>
                <a:cs typeface="Arial" charset="0"/>
              </a:rPr>
              <a:t>Фонд страхования сберегательных вкладов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i="0" dirty="0">
                <a:latin typeface="Candara" pitchFamily="34" charset="0"/>
                <a:cs typeface="Arial" charset="0"/>
              </a:rPr>
              <a:t>Прочие</a:t>
            </a:r>
            <a:endParaRPr lang="en-US" altLang="tr-TR" sz="1000" i="0" dirty="0">
              <a:latin typeface="Candara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029200" y="3962400"/>
            <a:ext cx="3200400" cy="861774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>
                <a:latin typeface="Candara" pitchFamily="34" charset="0"/>
                <a:cs typeface="Arial" charset="0"/>
              </a:rPr>
              <a:t>Отдел управления долгом (</a:t>
            </a:r>
            <a:r>
              <a:rPr lang="ru-RU" altLang="tr-TR" sz="1000" dirty="0" err="1">
                <a:latin typeface="Candara" pitchFamily="34" charset="0"/>
                <a:cs typeface="Arial" charset="0"/>
              </a:rPr>
              <a:t>ОУД</a:t>
            </a:r>
            <a:r>
              <a:rPr lang="ru-RU" altLang="tr-TR" sz="1000" dirty="0">
                <a:latin typeface="Candara" pitchFamily="34" charset="0"/>
                <a:cs typeface="Arial" charset="0"/>
              </a:rPr>
              <a:t>)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 err="1">
                <a:latin typeface="Candara" pitchFamily="34" charset="0"/>
                <a:cs typeface="Arial" charset="0"/>
              </a:rPr>
              <a:t>Мидл-офис</a:t>
            </a:r>
            <a:r>
              <a:rPr lang="ru-RU" altLang="tr-TR" sz="1000" dirty="0">
                <a:latin typeface="Candara" pitchFamily="34" charset="0"/>
                <a:cs typeface="Arial" charset="0"/>
              </a:rPr>
              <a:t>  казначейства</a:t>
            </a:r>
            <a:endParaRPr lang="tr-TR" altLang="tr-TR" sz="1000" i="0" dirty="0">
              <a:latin typeface="Candara" pitchFamily="34" charset="0"/>
              <a:cs typeface="Arial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 err="1">
                <a:latin typeface="Candara" pitchFamily="34" charset="0"/>
                <a:cs typeface="Arial" charset="0"/>
              </a:rPr>
              <a:t>Бэк-офис</a:t>
            </a:r>
            <a:r>
              <a:rPr lang="ru-RU" altLang="tr-TR" sz="1000" dirty="0">
                <a:latin typeface="Candara" pitchFamily="34" charset="0"/>
                <a:cs typeface="Arial" charset="0"/>
              </a:rPr>
              <a:t> казначейства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>
                <a:latin typeface="Candara" pitchFamily="34" charset="0"/>
                <a:cs typeface="Arial" charset="0"/>
              </a:rPr>
              <a:t>Исполнительные органы акционерных обществ</a:t>
            </a:r>
            <a:endParaRPr lang="tr-TR" altLang="tr-TR" sz="1000" i="0" dirty="0">
              <a:latin typeface="Candara" pitchFamily="34" charset="0"/>
              <a:cs typeface="Arial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>
                <a:latin typeface="Candara" pitchFamily="34" charset="0"/>
                <a:cs typeface="Arial" charset="0"/>
              </a:rPr>
              <a:t>Прочие</a:t>
            </a:r>
            <a:endParaRPr lang="en-US" altLang="tr-TR" sz="1000" i="0" dirty="0">
              <a:latin typeface="Candara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524000" y="5354360"/>
            <a:ext cx="3200399" cy="1046440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i="0" dirty="0">
                <a:latin typeface="Candara" pitchFamily="34" charset="0"/>
                <a:cs typeface="Arial" charset="0"/>
              </a:rPr>
              <a:t>Информационная система казначейства</a:t>
            </a:r>
            <a:endParaRPr lang="tr-TR" altLang="tr-TR" sz="1000" i="0" dirty="0">
              <a:latin typeface="Candara" pitchFamily="34" charset="0"/>
              <a:cs typeface="Arial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>
                <a:latin typeface="Candara" pitchFamily="34" charset="0"/>
                <a:cs typeface="Arial" charset="0"/>
              </a:rPr>
              <a:t>Система сбора заявок о предоставлении средств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i="0" dirty="0">
                <a:latin typeface="Candara" pitchFamily="34" charset="0"/>
                <a:cs typeface="Arial" charset="0"/>
              </a:rPr>
              <a:t>Государственная электронная платежная система</a:t>
            </a:r>
            <a:endParaRPr lang="tr-TR" altLang="tr-TR" sz="1000" i="0" dirty="0">
              <a:latin typeface="Candara" pitchFamily="34" charset="0"/>
              <a:cs typeface="Arial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000" dirty="0">
                <a:latin typeface="Candara" pitchFamily="34" charset="0"/>
                <a:cs typeface="Arial" charset="0"/>
              </a:rPr>
              <a:t>Государственная казначейская инф.  система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tr-TR" altLang="tr-TR" sz="1000" i="0" dirty="0">
                <a:latin typeface="Candara" pitchFamily="34" charset="0"/>
                <a:cs typeface="Arial" charset="0"/>
              </a:rPr>
              <a:t>Ms Excel</a:t>
            </a:r>
          </a:p>
          <a:p>
            <a:pPr algn="l" eaLnBrk="1" hangingPunct="1"/>
            <a:endParaRPr lang="en-US" altLang="tr-TR" sz="1200" i="0" dirty="0">
              <a:latin typeface="Candara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095874" y="5439754"/>
            <a:ext cx="3057526" cy="600164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100" dirty="0">
                <a:latin typeface="Candara" pitchFamily="34" charset="0"/>
                <a:cs typeface="Arial" charset="0"/>
              </a:rPr>
              <a:t>Высшее руководство казначейства</a:t>
            </a:r>
            <a:endParaRPr lang="tr-TR" altLang="tr-TR" sz="1100" dirty="0">
              <a:latin typeface="Candara" pitchFamily="34" charset="0"/>
              <a:cs typeface="Arial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100" dirty="0" err="1">
                <a:latin typeface="Candara" pitchFamily="34" charset="0"/>
                <a:cs typeface="Arial" charset="0"/>
              </a:rPr>
              <a:t>ОУД</a:t>
            </a:r>
            <a:r>
              <a:rPr lang="ru-RU" altLang="tr-TR" sz="1100" dirty="0">
                <a:latin typeface="Candara" pitchFamily="34" charset="0"/>
                <a:cs typeface="Arial" charset="0"/>
              </a:rPr>
              <a:t>  и </a:t>
            </a:r>
            <a:r>
              <a:rPr lang="ru-RU" altLang="tr-TR" sz="1100" dirty="0" err="1">
                <a:latin typeface="Candara" pitchFamily="34" charset="0"/>
                <a:cs typeface="Arial" charset="0"/>
              </a:rPr>
              <a:t>мидл-офис</a:t>
            </a:r>
            <a:endParaRPr lang="tr-TR" altLang="tr-TR" sz="1100" dirty="0">
              <a:latin typeface="Candara" pitchFamily="34" charset="0"/>
              <a:cs typeface="Arial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altLang="tr-TR" sz="1100" i="0" dirty="0">
                <a:latin typeface="Candara" pitchFamily="34" charset="0"/>
                <a:cs typeface="Arial" charset="0"/>
              </a:rPr>
              <a:t>Центральный банк Турции</a:t>
            </a:r>
            <a:r>
              <a:rPr lang="tr-TR" altLang="tr-TR" sz="1100" i="0" dirty="0">
                <a:latin typeface="Candara" pitchFamily="34" charset="0"/>
                <a:cs typeface="Arial" charset="0"/>
              </a:rPr>
              <a:t> </a:t>
            </a:r>
            <a:endParaRPr lang="en-US" altLang="tr-TR" sz="1100" i="0" dirty="0">
              <a:latin typeface="Candara" pitchFamily="34" charset="0"/>
            </a:endParaRPr>
          </a:p>
        </p:txBody>
      </p:sp>
      <p:grpSp>
        <p:nvGrpSpPr>
          <p:cNvPr id="62505" name="Group 41"/>
          <p:cNvGrpSpPr>
            <a:grpSpLocks/>
          </p:cNvGrpSpPr>
          <p:nvPr/>
        </p:nvGrpSpPr>
        <p:grpSpPr bwMode="auto">
          <a:xfrm>
            <a:off x="1144588" y="4227513"/>
            <a:ext cx="547687" cy="506412"/>
            <a:chOff x="2758" y="2523"/>
            <a:chExt cx="345" cy="319"/>
          </a:xfrm>
        </p:grpSpPr>
        <p:pic>
          <p:nvPicPr>
            <p:cNvPr id="62506" name="Picture 42" descr="shadow_1_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758" y="2530"/>
              <a:ext cx="345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507" name="Oval 43"/>
            <p:cNvSpPr>
              <a:spLocks noChangeArrowheads="1"/>
            </p:cNvSpPr>
            <p:nvPr/>
          </p:nvSpPr>
          <p:spPr bwMode="gray">
            <a:xfrm>
              <a:off x="2793" y="2523"/>
              <a:ext cx="272" cy="27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44314"/>
                    <a:invGamma/>
                  </a:schemeClr>
                </a:gs>
              </a:gsLst>
              <a:lin ang="5400000" scaled="1"/>
            </a:gradFill>
            <a:ln w="127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62508" name="Picture 44" descr="light_cycle_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82" y="2747"/>
              <a:ext cx="93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509" name="Oval 45"/>
            <p:cNvSpPr>
              <a:spLocks noChangeArrowheads="1"/>
            </p:cNvSpPr>
            <p:nvPr/>
          </p:nvSpPr>
          <p:spPr bwMode="gray">
            <a:xfrm>
              <a:off x="2809" y="2540"/>
              <a:ext cx="240" cy="2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2510" name="Group 46"/>
          <p:cNvGrpSpPr>
            <a:grpSpLocks/>
          </p:cNvGrpSpPr>
          <p:nvPr/>
        </p:nvGrpSpPr>
        <p:grpSpPr bwMode="auto">
          <a:xfrm>
            <a:off x="4640263" y="4227513"/>
            <a:ext cx="547687" cy="506412"/>
            <a:chOff x="2758" y="2523"/>
            <a:chExt cx="345" cy="319"/>
          </a:xfrm>
        </p:grpSpPr>
        <p:pic>
          <p:nvPicPr>
            <p:cNvPr id="62511" name="Picture 47" descr="shadow_1_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758" y="2530"/>
              <a:ext cx="345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512" name="Oval 48"/>
            <p:cNvSpPr>
              <a:spLocks noChangeArrowheads="1"/>
            </p:cNvSpPr>
            <p:nvPr/>
          </p:nvSpPr>
          <p:spPr bwMode="gray">
            <a:xfrm>
              <a:off x="2793" y="2523"/>
              <a:ext cx="272" cy="27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44314"/>
                    <a:invGamma/>
                  </a:schemeClr>
                </a:gs>
              </a:gsLst>
              <a:lin ang="5400000" scaled="1"/>
            </a:gradFill>
            <a:ln w="127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62513" name="Picture 49" descr="light_cycle_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82" y="2747"/>
              <a:ext cx="93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514" name="Oval 50"/>
            <p:cNvSpPr>
              <a:spLocks noChangeArrowheads="1"/>
            </p:cNvSpPr>
            <p:nvPr/>
          </p:nvSpPr>
          <p:spPr bwMode="gray">
            <a:xfrm>
              <a:off x="2809" y="2540"/>
              <a:ext cx="240" cy="2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2515" name="Group 51"/>
          <p:cNvGrpSpPr>
            <a:grpSpLocks/>
          </p:cNvGrpSpPr>
          <p:nvPr/>
        </p:nvGrpSpPr>
        <p:grpSpPr bwMode="auto">
          <a:xfrm>
            <a:off x="1144588" y="5402263"/>
            <a:ext cx="547687" cy="506412"/>
            <a:chOff x="2758" y="2523"/>
            <a:chExt cx="345" cy="319"/>
          </a:xfrm>
        </p:grpSpPr>
        <p:pic>
          <p:nvPicPr>
            <p:cNvPr id="62516" name="Picture 52" descr="shadow_1_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758" y="2530"/>
              <a:ext cx="345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517" name="Oval 53"/>
            <p:cNvSpPr>
              <a:spLocks noChangeArrowheads="1"/>
            </p:cNvSpPr>
            <p:nvPr/>
          </p:nvSpPr>
          <p:spPr bwMode="gray">
            <a:xfrm>
              <a:off x="2793" y="2523"/>
              <a:ext cx="272" cy="27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44314"/>
                    <a:invGamma/>
                  </a:schemeClr>
                </a:gs>
              </a:gsLst>
              <a:lin ang="5400000" scaled="1"/>
            </a:gradFill>
            <a:ln w="127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62518" name="Picture 54" descr="light_cycle_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82" y="2747"/>
              <a:ext cx="93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519" name="Oval 55"/>
            <p:cNvSpPr>
              <a:spLocks noChangeArrowheads="1"/>
            </p:cNvSpPr>
            <p:nvPr/>
          </p:nvSpPr>
          <p:spPr bwMode="gray">
            <a:xfrm>
              <a:off x="2809" y="2540"/>
              <a:ext cx="240" cy="2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2520" name="Group 56"/>
          <p:cNvGrpSpPr>
            <a:grpSpLocks/>
          </p:cNvGrpSpPr>
          <p:nvPr/>
        </p:nvGrpSpPr>
        <p:grpSpPr bwMode="auto">
          <a:xfrm>
            <a:off x="4640263" y="5402263"/>
            <a:ext cx="547687" cy="506412"/>
            <a:chOff x="2758" y="2523"/>
            <a:chExt cx="345" cy="319"/>
          </a:xfrm>
        </p:grpSpPr>
        <p:pic>
          <p:nvPicPr>
            <p:cNvPr id="62521" name="Picture 57" descr="shadow_1_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758" y="2530"/>
              <a:ext cx="345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522" name="Oval 58"/>
            <p:cNvSpPr>
              <a:spLocks noChangeArrowheads="1"/>
            </p:cNvSpPr>
            <p:nvPr/>
          </p:nvSpPr>
          <p:spPr bwMode="gray">
            <a:xfrm>
              <a:off x="2793" y="2523"/>
              <a:ext cx="272" cy="27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44314"/>
                    <a:invGamma/>
                  </a:schemeClr>
                </a:gs>
              </a:gsLst>
              <a:lin ang="5400000" scaled="1"/>
            </a:gradFill>
            <a:ln w="127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62523" name="Picture 59" descr="light_cycle_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82" y="2747"/>
              <a:ext cx="93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524" name="Oval 60"/>
            <p:cNvSpPr>
              <a:spLocks noChangeArrowheads="1"/>
            </p:cNvSpPr>
            <p:nvPr/>
          </p:nvSpPr>
          <p:spPr bwMode="gray">
            <a:xfrm>
              <a:off x="2809" y="2540"/>
              <a:ext cx="240" cy="2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2525" name="Text Box 61"/>
          <p:cNvSpPr txBox="1">
            <a:spLocks noChangeArrowheads="1"/>
          </p:cNvSpPr>
          <p:nvPr/>
        </p:nvSpPr>
        <p:spPr bwMode="gray">
          <a:xfrm>
            <a:off x="1131888" y="4219575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000" b="1" i="0" dirty="0">
                <a:solidFill>
                  <a:srgbClr val="FFFFFF"/>
                </a:solidFill>
                <a:latin typeface="Candara" pitchFamily="34" charset="0"/>
              </a:rPr>
              <a:t>01</a:t>
            </a:r>
          </a:p>
        </p:txBody>
      </p:sp>
      <p:sp>
        <p:nvSpPr>
          <p:cNvPr id="62526" name="Text Box 62"/>
          <p:cNvSpPr txBox="1">
            <a:spLocks noChangeArrowheads="1"/>
          </p:cNvSpPr>
          <p:nvPr/>
        </p:nvSpPr>
        <p:spPr bwMode="gray">
          <a:xfrm>
            <a:off x="4625975" y="4219575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000" b="1" i="0">
                <a:solidFill>
                  <a:srgbClr val="FFFFFF"/>
                </a:solidFill>
                <a:latin typeface="Candara" pitchFamily="34" charset="0"/>
              </a:rPr>
              <a:t>02</a:t>
            </a:r>
          </a:p>
        </p:txBody>
      </p:sp>
      <p:sp>
        <p:nvSpPr>
          <p:cNvPr id="62527" name="Text Box 63"/>
          <p:cNvSpPr txBox="1">
            <a:spLocks noChangeArrowheads="1"/>
          </p:cNvSpPr>
          <p:nvPr/>
        </p:nvSpPr>
        <p:spPr bwMode="gray">
          <a:xfrm>
            <a:off x="1131888" y="5384800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000" b="1" i="0" dirty="0">
                <a:solidFill>
                  <a:srgbClr val="FFFFFF"/>
                </a:solidFill>
                <a:latin typeface="Candara" pitchFamily="34" charset="0"/>
              </a:rPr>
              <a:t>03</a:t>
            </a:r>
          </a:p>
        </p:txBody>
      </p:sp>
      <p:sp>
        <p:nvSpPr>
          <p:cNvPr id="62528" name="Text Box 64"/>
          <p:cNvSpPr txBox="1">
            <a:spLocks noChangeArrowheads="1"/>
          </p:cNvSpPr>
          <p:nvPr/>
        </p:nvSpPr>
        <p:spPr bwMode="gray">
          <a:xfrm>
            <a:off x="4625975" y="5384800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000" b="1" i="0">
                <a:solidFill>
                  <a:srgbClr val="FFFFFF"/>
                </a:solidFill>
                <a:latin typeface="Candara" pitchFamily="34" charset="0"/>
              </a:rPr>
              <a:t>04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6F44BA-E6B6-44B3-B800-68F504EF3B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0295C5-1028-46D7-9017-0F8B0DC64372}" type="slidenum">
              <a:rPr lang="en-US" altLang="tr-TR" smtClean="0"/>
              <a:pPr/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7339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0" name="Rectangle 16"/>
          <p:cNvSpPr>
            <a:spLocks noGrp="1" noChangeArrowheads="1"/>
          </p:cNvSpPr>
          <p:nvPr>
            <p:ph type="title"/>
          </p:nvPr>
        </p:nvSpPr>
        <p:spPr>
          <a:xfrm>
            <a:off x="143040" y="228600"/>
            <a:ext cx="7857960" cy="957262"/>
          </a:xfrm>
        </p:spPr>
        <p:txBody>
          <a:bodyPr/>
          <a:lstStyle/>
          <a:p>
            <a:r>
              <a:rPr lang="ru-RU" altLang="tr-TR" sz="2800" dirty="0">
                <a:latin typeface="Calibri" panose="020F0502020204030204" pitchFamily="34" charset="0"/>
              </a:rPr>
              <a:t>Система прогнозирования в Турции </a:t>
            </a:r>
            <a:r>
              <a:rPr lang="tr-TR" altLang="tr-TR" sz="2800" dirty="0">
                <a:latin typeface="Calibri" panose="020F0502020204030204" pitchFamily="34" charset="0"/>
              </a:rPr>
              <a:t>–</a:t>
            </a:r>
            <a:r>
              <a:rPr lang="ru-RU" altLang="tr-TR" sz="2800" dirty="0">
                <a:latin typeface="Calibri" panose="020F0502020204030204" pitchFamily="34" charset="0"/>
              </a:rPr>
              <a:t> </a:t>
            </a:r>
            <a:r>
              <a:rPr lang="tr-TR" altLang="tr-TR" sz="2800" dirty="0">
                <a:latin typeface="Calibri" panose="020F0502020204030204" pitchFamily="34" charset="0"/>
              </a:rPr>
              <a:t>II</a:t>
            </a:r>
            <a:r>
              <a:rPr lang="ru-RU" altLang="tr-TR" sz="2800" dirty="0">
                <a:latin typeface="Calibri" panose="020F0502020204030204" pitchFamily="34" charset="0"/>
              </a:rPr>
              <a:t> </a:t>
            </a:r>
            <a:r>
              <a:rPr lang="tr-TR" altLang="tr-TR" sz="2800" dirty="0">
                <a:latin typeface="Calibri" panose="020F0502020204030204" pitchFamily="34" charset="0"/>
              </a:rPr>
              <a:t>(</a:t>
            </a:r>
            <a:r>
              <a:rPr lang="ru-RU" altLang="tr-TR" sz="2800" dirty="0">
                <a:latin typeface="Calibri" panose="020F0502020204030204" pitchFamily="34" charset="0"/>
              </a:rPr>
              <a:t>доходы</a:t>
            </a:r>
            <a:r>
              <a:rPr lang="tr-TR" altLang="tr-TR" sz="2800" dirty="0">
                <a:latin typeface="Calibri" panose="020F0502020204030204" pitchFamily="34" charset="0"/>
              </a:rPr>
              <a:t>)</a:t>
            </a:r>
            <a:endParaRPr lang="en-US" altLang="tr-TR" sz="2800" dirty="0">
              <a:latin typeface="Calibri" panose="020F0502020204030204" pitchFamily="34" charset="0"/>
            </a:endParaRPr>
          </a:p>
        </p:txBody>
      </p:sp>
      <p:grpSp>
        <p:nvGrpSpPr>
          <p:cNvPr id="57" name="Group 3"/>
          <p:cNvGrpSpPr>
            <a:grpSpLocks/>
          </p:cNvGrpSpPr>
          <p:nvPr/>
        </p:nvGrpSpPr>
        <p:grpSpPr bwMode="auto">
          <a:xfrm>
            <a:off x="3950585" y="3356377"/>
            <a:ext cx="1728784" cy="1431131"/>
            <a:chOff x="2457" y="2000"/>
            <a:chExt cx="901" cy="888"/>
          </a:xfrm>
        </p:grpSpPr>
        <p:pic>
          <p:nvPicPr>
            <p:cNvPr id="100" name="Picture 4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" name="Oval 5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02" name="Freeform 6"/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grpSp>
          <p:nvGrpSpPr>
            <p:cNvPr id="103" name="Group 7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104" name="Group 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0" name="AutoShape 9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11" name="AutoShape 10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12" name="AutoShape 11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13" name="AutoShape 12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5" name="Group 1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6" name="AutoShape 14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7" name="AutoShape 15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8" name="AutoShape 16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9" name="AutoShape 17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79" name="Rectangle 20"/>
          <p:cNvSpPr>
            <a:spLocks noChangeArrowheads="1"/>
          </p:cNvSpPr>
          <p:nvPr/>
        </p:nvSpPr>
        <p:spPr bwMode="gray">
          <a:xfrm>
            <a:off x="3840687" y="3657600"/>
            <a:ext cx="1914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ru-RU" altLang="tr-TR" sz="16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Департамент</a:t>
            </a:r>
          </a:p>
          <a:p>
            <a:pPr algn="ctr"/>
            <a:r>
              <a:rPr lang="ru-RU" altLang="tr-TR" sz="16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 кэш-менеджмента</a:t>
            </a:r>
            <a:endParaRPr lang="en-US" altLang="tr-TR" sz="1600" b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black">
          <a:xfrm>
            <a:off x="2575476" y="2154502"/>
            <a:ext cx="96032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000" b="1" i="0" dirty="0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Общие прогнозы доходов</a:t>
            </a:r>
            <a:endParaRPr lang="en-US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84" name="Group 25"/>
          <p:cNvGrpSpPr>
            <a:grpSpLocks/>
          </p:cNvGrpSpPr>
          <p:nvPr/>
        </p:nvGrpSpPr>
        <p:grpSpPr bwMode="auto">
          <a:xfrm>
            <a:off x="578534" y="1765828"/>
            <a:ext cx="1142282" cy="947738"/>
            <a:chOff x="998" y="990"/>
            <a:chExt cx="818" cy="796"/>
          </a:xfrm>
        </p:grpSpPr>
        <p:sp>
          <p:nvSpPr>
            <p:cNvPr id="98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20" name="Rectangle 21"/>
          <p:cNvSpPr>
            <a:spLocks noChangeArrowheads="1"/>
          </p:cNvSpPr>
          <p:nvPr/>
        </p:nvSpPr>
        <p:spPr bwMode="black">
          <a:xfrm>
            <a:off x="1942450" y="4587213"/>
            <a:ext cx="110555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000" b="1" i="0" dirty="0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Прогноз доходов от приватизации</a:t>
            </a:r>
            <a:endParaRPr lang="en-US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38" name="Freeform 4"/>
          <p:cNvSpPr>
            <a:spLocks/>
          </p:cNvSpPr>
          <p:nvPr/>
        </p:nvSpPr>
        <p:spPr bwMode="gray">
          <a:xfrm rot="14638597">
            <a:off x="2753000" y="3869139"/>
            <a:ext cx="366712" cy="2078271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44" name="Freeform 4"/>
          <p:cNvSpPr>
            <a:spLocks/>
          </p:cNvSpPr>
          <p:nvPr/>
        </p:nvSpPr>
        <p:spPr bwMode="gray">
          <a:xfrm rot="18152284">
            <a:off x="2727963" y="2224138"/>
            <a:ext cx="366712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45" name="Rectangle 36"/>
          <p:cNvSpPr>
            <a:spLocks noChangeArrowheads="1"/>
          </p:cNvSpPr>
          <p:nvPr/>
        </p:nvSpPr>
        <p:spPr bwMode="white">
          <a:xfrm>
            <a:off x="533400" y="1752600"/>
            <a:ext cx="1304203" cy="83099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ru-RU" altLang="tr-TR" sz="16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ГД </a:t>
            </a:r>
          </a:p>
          <a:p>
            <a:pPr algn="ctr"/>
            <a:r>
              <a:rPr lang="ru-RU" altLang="tr-TR" sz="16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политики   доходов</a:t>
            </a:r>
            <a:endParaRPr lang="en-US" altLang="tr-TR" sz="14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47" name="Rectangle 36"/>
          <p:cNvSpPr>
            <a:spLocks noChangeArrowheads="1"/>
          </p:cNvSpPr>
          <p:nvPr/>
        </p:nvSpPr>
        <p:spPr bwMode="white">
          <a:xfrm>
            <a:off x="4194861" y="1491839"/>
            <a:ext cx="1304203" cy="30777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tr-TR" altLang="tr-TR" sz="14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Special Budget</a:t>
            </a:r>
            <a:endParaRPr lang="en-US" altLang="tr-TR" sz="14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56" name="Group 25"/>
          <p:cNvGrpSpPr>
            <a:grpSpLocks/>
          </p:cNvGrpSpPr>
          <p:nvPr/>
        </p:nvGrpSpPr>
        <p:grpSpPr bwMode="auto">
          <a:xfrm>
            <a:off x="4330723" y="867263"/>
            <a:ext cx="1142282" cy="947738"/>
            <a:chOff x="998" y="990"/>
            <a:chExt cx="818" cy="796"/>
          </a:xfrm>
        </p:grpSpPr>
        <p:sp>
          <p:nvSpPr>
            <p:cNvPr id="157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58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59" name="Rectangle 36"/>
          <p:cNvSpPr>
            <a:spLocks noChangeArrowheads="1"/>
          </p:cNvSpPr>
          <p:nvPr/>
        </p:nvSpPr>
        <p:spPr bwMode="white">
          <a:xfrm>
            <a:off x="4191001" y="838242"/>
            <a:ext cx="1447800" cy="89255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ru-RU" altLang="tr-TR" sz="13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Департамент казначейства по мониторингу бюджета</a:t>
            </a:r>
            <a:endParaRPr lang="en-US" altLang="tr-TR" sz="13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1" name="Freeform 4"/>
          <p:cNvSpPr>
            <a:spLocks/>
          </p:cNvSpPr>
          <p:nvPr/>
        </p:nvSpPr>
        <p:spPr bwMode="gray">
          <a:xfrm rot="3237472">
            <a:off x="6069788" y="2051307"/>
            <a:ext cx="366712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62" name="Freeform 4"/>
          <p:cNvSpPr>
            <a:spLocks/>
          </p:cNvSpPr>
          <p:nvPr/>
        </p:nvSpPr>
        <p:spPr bwMode="gray">
          <a:xfrm rot="7607568">
            <a:off x="6184227" y="4145754"/>
            <a:ext cx="470469" cy="1415775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65" name="Rectangle 21"/>
          <p:cNvSpPr>
            <a:spLocks noChangeArrowheads="1"/>
          </p:cNvSpPr>
          <p:nvPr/>
        </p:nvSpPr>
        <p:spPr bwMode="black">
          <a:xfrm>
            <a:off x="4905411" y="2193421"/>
            <a:ext cx="96032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000" b="1" i="0" dirty="0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Уточненные прогнозы доходов</a:t>
            </a:r>
            <a:endParaRPr lang="en-US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6" name="Rectangle 21"/>
          <p:cNvSpPr>
            <a:spLocks noChangeArrowheads="1"/>
          </p:cNvSpPr>
          <p:nvPr/>
        </p:nvSpPr>
        <p:spPr bwMode="black">
          <a:xfrm rot="19288296">
            <a:off x="5738512" y="2256432"/>
            <a:ext cx="960326" cy="42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000" b="1" i="0" dirty="0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Прогнозы </a:t>
            </a:r>
            <a:r>
              <a:rPr lang="ru-RU" altLang="tr-TR" sz="1000" b="1" i="0" dirty="0" err="1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профицита</a:t>
            </a:r>
            <a:endParaRPr lang="en-US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7" name="Rectangle 21"/>
          <p:cNvSpPr>
            <a:spLocks noChangeArrowheads="1"/>
          </p:cNvSpPr>
          <p:nvPr/>
        </p:nvSpPr>
        <p:spPr bwMode="black">
          <a:xfrm>
            <a:off x="6203042" y="4371770"/>
            <a:ext cx="96032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000" b="1" dirty="0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Прогноз по налоговым платежам</a:t>
            </a:r>
            <a:endParaRPr lang="en-US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73" name="Freeform 4"/>
          <p:cNvSpPr>
            <a:spLocks/>
          </p:cNvSpPr>
          <p:nvPr/>
        </p:nvSpPr>
        <p:spPr bwMode="gray">
          <a:xfrm rot="10800000">
            <a:off x="4661350" y="4906441"/>
            <a:ext cx="303983" cy="795332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80" name="Rectangle 21"/>
          <p:cNvSpPr>
            <a:spLocks noChangeArrowheads="1"/>
          </p:cNvSpPr>
          <p:nvPr/>
        </p:nvSpPr>
        <p:spPr bwMode="black">
          <a:xfrm>
            <a:off x="3830883" y="4971104"/>
            <a:ext cx="1170302" cy="76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000" b="1" i="0" dirty="0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 Прогнозы  комиссионных </a:t>
            </a:r>
            <a:r>
              <a:rPr lang="ru-RU" altLang="tr-TR" sz="1000" b="1" dirty="0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 за перечисление дивидендов</a:t>
            </a:r>
            <a:endParaRPr lang="en-US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17" name="Group 25"/>
          <p:cNvGrpSpPr>
            <a:grpSpLocks/>
          </p:cNvGrpSpPr>
          <p:nvPr/>
        </p:nvGrpSpPr>
        <p:grpSpPr bwMode="auto">
          <a:xfrm>
            <a:off x="7126542" y="1768694"/>
            <a:ext cx="1142282" cy="947738"/>
            <a:chOff x="998" y="990"/>
            <a:chExt cx="818" cy="796"/>
          </a:xfrm>
        </p:grpSpPr>
        <p:sp>
          <p:nvSpPr>
            <p:cNvPr id="122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24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25" name="Rectangle 36"/>
          <p:cNvSpPr>
            <a:spLocks noChangeArrowheads="1"/>
          </p:cNvSpPr>
          <p:nvPr/>
        </p:nvSpPr>
        <p:spPr bwMode="white">
          <a:xfrm>
            <a:off x="7045581" y="1950175"/>
            <a:ext cx="130420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ru-RU" altLang="tr-TR" sz="16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Регулятор-</a:t>
            </a:r>
            <a:r>
              <a:rPr lang="ru-RU" altLang="tr-TR" sz="1600" b="1" i="0" dirty="0" err="1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ные</a:t>
            </a:r>
            <a:r>
              <a:rPr lang="ru-RU" altLang="tr-TR" sz="16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 органы</a:t>
            </a:r>
            <a:endParaRPr lang="en-US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26" name="Group 25"/>
          <p:cNvGrpSpPr>
            <a:grpSpLocks/>
          </p:cNvGrpSpPr>
          <p:nvPr/>
        </p:nvGrpSpPr>
        <p:grpSpPr bwMode="auto">
          <a:xfrm>
            <a:off x="7181297" y="4956401"/>
            <a:ext cx="1142282" cy="947738"/>
            <a:chOff x="998" y="990"/>
            <a:chExt cx="818" cy="796"/>
          </a:xfrm>
        </p:grpSpPr>
        <p:sp>
          <p:nvSpPr>
            <p:cNvPr id="131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32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75" name="Rectangle 36"/>
          <p:cNvSpPr>
            <a:spLocks noChangeArrowheads="1"/>
          </p:cNvSpPr>
          <p:nvPr/>
        </p:nvSpPr>
        <p:spPr bwMode="white">
          <a:xfrm>
            <a:off x="7100337" y="4891661"/>
            <a:ext cx="1304203" cy="92333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ru-RU" altLang="tr-TR" sz="14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Крупные </a:t>
            </a:r>
            <a:r>
              <a:rPr lang="ru-RU" altLang="tr-TR" sz="1400" b="1" i="0" dirty="0" err="1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налого</a:t>
            </a:r>
            <a:r>
              <a:rPr lang="ru-RU" altLang="tr-TR" sz="14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-плательщики</a:t>
            </a:r>
            <a:endParaRPr lang="tr-TR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  <a:p>
            <a:pPr algn="ctr"/>
            <a:r>
              <a:rPr lang="tr-TR" altLang="tr-TR" sz="1200" b="1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(BOTAS, TUPRAS)</a:t>
            </a:r>
            <a:endParaRPr lang="en-US" altLang="tr-TR" sz="12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83" name="Group 25"/>
          <p:cNvGrpSpPr>
            <a:grpSpLocks/>
          </p:cNvGrpSpPr>
          <p:nvPr/>
        </p:nvGrpSpPr>
        <p:grpSpPr bwMode="auto">
          <a:xfrm>
            <a:off x="4211344" y="5885370"/>
            <a:ext cx="1351256" cy="947738"/>
            <a:chOff x="998" y="990"/>
            <a:chExt cx="818" cy="796"/>
          </a:xfrm>
        </p:grpSpPr>
        <p:sp>
          <p:nvSpPr>
            <p:cNvPr id="184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85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191000" y="6019800"/>
            <a:ext cx="1447800" cy="83099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r>
              <a:rPr lang="ru-RU" altLang="tr-TR" sz="1600" b="1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Исполнитель-</a:t>
            </a:r>
            <a:r>
              <a:rPr lang="ru-RU" altLang="tr-TR" sz="1600" b="1" dirty="0" err="1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ные</a:t>
            </a:r>
            <a:r>
              <a:rPr lang="ru-RU" altLang="tr-TR" sz="1600" b="1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 органы АО</a:t>
            </a:r>
            <a:endParaRPr lang="en-US" altLang="tr-TR" sz="1600" b="1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87" name="Group 25"/>
          <p:cNvGrpSpPr>
            <a:grpSpLocks/>
          </p:cNvGrpSpPr>
          <p:nvPr/>
        </p:nvGrpSpPr>
        <p:grpSpPr bwMode="auto">
          <a:xfrm>
            <a:off x="497572" y="4873746"/>
            <a:ext cx="1331227" cy="947738"/>
            <a:chOff x="998" y="990"/>
            <a:chExt cx="818" cy="796"/>
          </a:xfrm>
        </p:grpSpPr>
        <p:sp>
          <p:nvSpPr>
            <p:cNvPr id="88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89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81000" y="5029200"/>
            <a:ext cx="1550003" cy="584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r>
              <a:rPr lang="ru-RU" altLang="tr-TR" sz="1600" b="1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Управление по приватизации</a:t>
            </a:r>
            <a:endParaRPr lang="en-US" altLang="tr-TR" b="1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6" name="Freeform 4"/>
          <p:cNvSpPr>
            <a:spLocks/>
          </p:cNvSpPr>
          <p:nvPr/>
        </p:nvSpPr>
        <p:spPr bwMode="gray">
          <a:xfrm>
            <a:off x="4738201" y="2000008"/>
            <a:ext cx="366712" cy="1261213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grpSp>
        <p:nvGrpSpPr>
          <p:cNvPr id="94" name="Group 25"/>
          <p:cNvGrpSpPr>
            <a:grpSpLocks/>
          </p:cNvGrpSpPr>
          <p:nvPr/>
        </p:nvGrpSpPr>
        <p:grpSpPr bwMode="auto">
          <a:xfrm>
            <a:off x="558662" y="3328875"/>
            <a:ext cx="1142282" cy="947738"/>
            <a:chOff x="998" y="990"/>
            <a:chExt cx="818" cy="796"/>
          </a:xfrm>
        </p:grpSpPr>
        <p:sp>
          <p:nvSpPr>
            <p:cNvPr id="95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96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97" name="Rectangle 36"/>
          <p:cNvSpPr>
            <a:spLocks noChangeArrowheads="1"/>
          </p:cNvSpPr>
          <p:nvPr/>
        </p:nvSpPr>
        <p:spPr bwMode="white">
          <a:xfrm>
            <a:off x="533400" y="3276600"/>
            <a:ext cx="1304203" cy="107721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ru-RU" altLang="tr-TR" sz="16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Фонд страхования вкладов  (</a:t>
            </a:r>
            <a:r>
              <a:rPr lang="tr-TR" altLang="tr-TR" sz="16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SDIF</a:t>
            </a:r>
            <a:r>
              <a:rPr lang="ru-RU" altLang="tr-TR" sz="16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)</a:t>
            </a:r>
            <a:endParaRPr lang="en-US" altLang="tr-TR" sz="16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18" name="Rectangle 21"/>
          <p:cNvSpPr>
            <a:spLocks noChangeArrowheads="1"/>
          </p:cNvSpPr>
          <p:nvPr/>
        </p:nvSpPr>
        <p:spPr bwMode="black">
          <a:xfrm>
            <a:off x="2418891" y="3471779"/>
            <a:ext cx="96032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000" b="1" dirty="0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Прогноз доходов от реструктуризации</a:t>
            </a:r>
            <a:endParaRPr lang="en-US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19" name="Freeform 4"/>
          <p:cNvSpPr>
            <a:spLocks/>
          </p:cNvSpPr>
          <p:nvPr/>
        </p:nvSpPr>
        <p:spPr bwMode="gray">
          <a:xfrm rot="16200000">
            <a:off x="2696771" y="3462650"/>
            <a:ext cx="366712" cy="1261213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30" name="Freeform 4"/>
          <p:cNvSpPr>
            <a:spLocks/>
          </p:cNvSpPr>
          <p:nvPr/>
        </p:nvSpPr>
        <p:spPr bwMode="gray">
          <a:xfrm rot="5400000">
            <a:off x="6382916" y="3473775"/>
            <a:ext cx="366712" cy="1261213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>
              <a:latin typeface="Calibri" panose="020F0502020204030204" pitchFamily="34" charset="0"/>
            </a:endParaRPr>
          </a:p>
        </p:txBody>
      </p:sp>
      <p:sp>
        <p:nvSpPr>
          <p:cNvPr id="133" name="Rectangle 21"/>
          <p:cNvSpPr>
            <a:spLocks noChangeArrowheads="1"/>
          </p:cNvSpPr>
          <p:nvPr/>
        </p:nvSpPr>
        <p:spPr bwMode="black">
          <a:xfrm>
            <a:off x="6019800" y="3491843"/>
            <a:ext cx="1219199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altLang="tr-TR" sz="1000" b="1" i="0" dirty="0">
                <a:solidFill>
                  <a:srgbClr val="080808"/>
                </a:solidFill>
                <a:latin typeface="Calibri" panose="020F0502020204030204" pitchFamily="34" charset="0"/>
                <a:cs typeface="Arial" charset="0"/>
              </a:rPr>
              <a:t>Прогноз возврата дебиторской задолженности</a:t>
            </a:r>
            <a:endParaRPr lang="en-US" altLang="tr-TR" sz="1000" b="1" i="0" dirty="0">
              <a:solidFill>
                <a:srgbClr val="080808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36" name="Group 25"/>
          <p:cNvGrpSpPr>
            <a:grpSpLocks/>
          </p:cNvGrpSpPr>
          <p:nvPr/>
        </p:nvGrpSpPr>
        <p:grpSpPr bwMode="auto">
          <a:xfrm>
            <a:off x="7283928" y="3363403"/>
            <a:ext cx="1142282" cy="947738"/>
            <a:chOff x="998" y="990"/>
            <a:chExt cx="818" cy="796"/>
          </a:xfrm>
        </p:grpSpPr>
        <p:sp>
          <p:nvSpPr>
            <p:cNvPr id="137" name="AutoShape 26"/>
            <p:cNvSpPr>
              <a:spLocks noChangeArrowheads="1"/>
            </p:cNvSpPr>
            <p:nvPr/>
          </p:nvSpPr>
          <p:spPr bwMode="gray">
            <a:xfrm>
              <a:off x="998" y="990"/>
              <a:ext cx="818" cy="79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  <p:sp>
          <p:nvSpPr>
            <p:cNvPr id="139" name="Freeform 27"/>
            <p:cNvSpPr>
              <a:spLocks/>
            </p:cNvSpPr>
            <p:nvPr/>
          </p:nvSpPr>
          <p:spPr bwMode="gray">
            <a:xfrm>
              <a:off x="1029" y="1019"/>
              <a:ext cx="519" cy="399"/>
            </a:xfrm>
            <a:custGeom>
              <a:avLst/>
              <a:gdLst>
                <a:gd name="T0" fmla="*/ 88 w 671"/>
                <a:gd name="T1" fmla="*/ 0 h 312"/>
                <a:gd name="T2" fmla="*/ 1 w 671"/>
                <a:gd name="T3" fmla="*/ 69 h 312"/>
                <a:gd name="T4" fmla="*/ 1 w 671"/>
                <a:gd name="T5" fmla="*/ 307 h 312"/>
                <a:gd name="T6" fmla="*/ 182 w 671"/>
                <a:gd name="T7" fmla="*/ 91 h 312"/>
                <a:gd name="T8" fmla="*/ 663 w 671"/>
                <a:gd name="T9" fmla="*/ 1 h 312"/>
                <a:gd name="T10" fmla="*/ 88 w 671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1" h="312">
                  <a:moveTo>
                    <a:pt x="88" y="0"/>
                  </a:moveTo>
                  <a:cubicBezTo>
                    <a:pt x="15" y="0"/>
                    <a:pt x="0" y="18"/>
                    <a:pt x="1" y="69"/>
                  </a:cubicBezTo>
                  <a:cubicBezTo>
                    <a:pt x="1" y="188"/>
                    <a:pt x="1" y="307"/>
                    <a:pt x="1" y="307"/>
                  </a:cubicBezTo>
                  <a:cubicBezTo>
                    <a:pt x="31" y="312"/>
                    <a:pt x="14" y="162"/>
                    <a:pt x="182" y="91"/>
                  </a:cubicBezTo>
                  <a:cubicBezTo>
                    <a:pt x="349" y="21"/>
                    <a:pt x="671" y="16"/>
                    <a:pt x="663" y="1"/>
                  </a:cubicBezTo>
                  <a:lnTo>
                    <a:pt x="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latin typeface="Calibri" panose="020F0502020204030204" pitchFamily="34" charset="0"/>
              </a:endParaRPr>
            </a:p>
          </p:txBody>
        </p:sp>
      </p:grpSp>
      <p:sp>
        <p:nvSpPr>
          <p:cNvPr id="134" name="Rectangle 36"/>
          <p:cNvSpPr>
            <a:spLocks noChangeArrowheads="1"/>
          </p:cNvSpPr>
          <p:nvPr/>
        </p:nvSpPr>
        <p:spPr bwMode="white">
          <a:xfrm>
            <a:off x="7242478" y="3397931"/>
            <a:ext cx="1304203" cy="116955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flatTx/>
          </a:bodyPr>
          <a:lstStyle/>
          <a:p>
            <a:pPr algn="ctr"/>
            <a:r>
              <a:rPr lang="ru-RU" altLang="tr-TR" sz="1400" b="1" i="0" dirty="0">
                <a:solidFill>
                  <a:srgbClr val="FEFEFE"/>
                </a:solidFill>
                <a:latin typeface="Calibri" panose="020F0502020204030204" pitchFamily="34" charset="0"/>
                <a:cs typeface="Arial" charset="0"/>
              </a:rPr>
              <a:t>Департамент казначейства по дебит. задолженности</a:t>
            </a:r>
            <a:endParaRPr lang="en-US" altLang="tr-TR" sz="1400" b="1" i="0" dirty="0">
              <a:solidFill>
                <a:srgbClr val="FEFEF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FD52E-EB3C-4F2C-9D2A-C06E7208D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5A61-2864-4730-9F0D-6A49A47C29EA}" type="slidenum">
              <a:rPr lang="en-US" altLang="tr-TR" smtClean="0"/>
              <a:pPr/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0841738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 bwMode="auto">
          <a:xfrm>
            <a:off x="4213412" y="1111624"/>
            <a:ext cx="977153" cy="367552"/>
          </a:xfrm>
          <a:custGeom>
            <a:avLst/>
            <a:gdLst>
              <a:gd name="connsiteX0" fmla="*/ 0 w 977153"/>
              <a:gd name="connsiteY0" fmla="*/ 242047 h 367552"/>
              <a:gd name="connsiteX1" fmla="*/ 53788 w 977153"/>
              <a:gd name="connsiteY1" fmla="*/ 188258 h 367552"/>
              <a:gd name="connsiteX2" fmla="*/ 116541 w 977153"/>
              <a:gd name="connsiteY2" fmla="*/ 161364 h 367552"/>
              <a:gd name="connsiteX3" fmla="*/ 170329 w 977153"/>
              <a:gd name="connsiteY3" fmla="*/ 134470 h 367552"/>
              <a:gd name="connsiteX4" fmla="*/ 206188 w 977153"/>
              <a:gd name="connsiteY4" fmla="*/ 107576 h 367552"/>
              <a:gd name="connsiteX5" fmla="*/ 251012 w 977153"/>
              <a:gd name="connsiteY5" fmla="*/ 89647 h 367552"/>
              <a:gd name="connsiteX6" fmla="*/ 313764 w 977153"/>
              <a:gd name="connsiteY6" fmla="*/ 62752 h 367552"/>
              <a:gd name="connsiteX7" fmla="*/ 403412 w 977153"/>
              <a:gd name="connsiteY7" fmla="*/ 26894 h 367552"/>
              <a:gd name="connsiteX8" fmla="*/ 528917 w 977153"/>
              <a:gd name="connsiteY8" fmla="*/ 8964 h 367552"/>
              <a:gd name="connsiteX9" fmla="*/ 555812 w 977153"/>
              <a:gd name="connsiteY9" fmla="*/ 0 h 367552"/>
              <a:gd name="connsiteX10" fmla="*/ 618564 w 977153"/>
              <a:gd name="connsiteY10" fmla="*/ 17929 h 367552"/>
              <a:gd name="connsiteX11" fmla="*/ 690282 w 977153"/>
              <a:gd name="connsiteY11" fmla="*/ 35858 h 367552"/>
              <a:gd name="connsiteX12" fmla="*/ 744070 w 977153"/>
              <a:gd name="connsiteY12" fmla="*/ 71717 h 367552"/>
              <a:gd name="connsiteX13" fmla="*/ 762000 w 977153"/>
              <a:gd name="connsiteY13" fmla="*/ 89647 h 367552"/>
              <a:gd name="connsiteX14" fmla="*/ 842682 w 977153"/>
              <a:gd name="connsiteY14" fmla="*/ 134470 h 367552"/>
              <a:gd name="connsiteX15" fmla="*/ 860612 w 977153"/>
              <a:gd name="connsiteY15" fmla="*/ 152400 h 367552"/>
              <a:gd name="connsiteX16" fmla="*/ 914400 w 977153"/>
              <a:gd name="connsiteY16" fmla="*/ 188258 h 367552"/>
              <a:gd name="connsiteX17" fmla="*/ 923364 w 977153"/>
              <a:gd name="connsiteY17" fmla="*/ 224117 h 367552"/>
              <a:gd name="connsiteX18" fmla="*/ 932329 w 977153"/>
              <a:gd name="connsiteY18" fmla="*/ 277905 h 367552"/>
              <a:gd name="connsiteX19" fmla="*/ 950259 w 977153"/>
              <a:gd name="connsiteY19" fmla="*/ 295835 h 367552"/>
              <a:gd name="connsiteX20" fmla="*/ 977153 w 977153"/>
              <a:gd name="connsiteY20" fmla="*/ 367552 h 36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77153" h="367552">
                <a:moveTo>
                  <a:pt x="0" y="242047"/>
                </a:moveTo>
                <a:cubicBezTo>
                  <a:pt x="17929" y="224117"/>
                  <a:pt x="32940" y="202691"/>
                  <a:pt x="53788" y="188258"/>
                </a:cubicBezTo>
                <a:cubicBezTo>
                  <a:pt x="72499" y="175304"/>
                  <a:pt x="95878" y="170901"/>
                  <a:pt x="116541" y="161364"/>
                </a:cubicBezTo>
                <a:cubicBezTo>
                  <a:pt x="134742" y="152964"/>
                  <a:pt x="153140" y="144783"/>
                  <a:pt x="170329" y="134470"/>
                </a:cubicBezTo>
                <a:cubicBezTo>
                  <a:pt x="183141" y="126783"/>
                  <a:pt x="193127" y="114832"/>
                  <a:pt x="206188" y="107576"/>
                </a:cubicBezTo>
                <a:cubicBezTo>
                  <a:pt x="220255" y="99761"/>
                  <a:pt x="236619" y="96844"/>
                  <a:pt x="251012" y="89647"/>
                </a:cubicBezTo>
                <a:cubicBezTo>
                  <a:pt x="312926" y="58690"/>
                  <a:pt x="239130" y="81411"/>
                  <a:pt x="313764" y="62752"/>
                </a:cubicBezTo>
                <a:cubicBezTo>
                  <a:pt x="349119" y="27399"/>
                  <a:pt x="323494" y="46873"/>
                  <a:pt x="403412" y="26894"/>
                </a:cubicBezTo>
                <a:cubicBezTo>
                  <a:pt x="444410" y="16645"/>
                  <a:pt x="528917" y="8964"/>
                  <a:pt x="528917" y="8964"/>
                </a:cubicBezTo>
                <a:cubicBezTo>
                  <a:pt x="537882" y="5976"/>
                  <a:pt x="546362" y="0"/>
                  <a:pt x="555812" y="0"/>
                </a:cubicBezTo>
                <a:cubicBezTo>
                  <a:pt x="570747" y="0"/>
                  <a:pt x="603060" y="13701"/>
                  <a:pt x="618564" y="17929"/>
                </a:cubicBezTo>
                <a:cubicBezTo>
                  <a:pt x="642337" y="24413"/>
                  <a:pt x="690282" y="35858"/>
                  <a:pt x="690282" y="35858"/>
                </a:cubicBezTo>
                <a:cubicBezTo>
                  <a:pt x="758671" y="104247"/>
                  <a:pt x="679200" y="32794"/>
                  <a:pt x="744070" y="71717"/>
                </a:cubicBezTo>
                <a:cubicBezTo>
                  <a:pt x="751318" y="76066"/>
                  <a:pt x="755238" y="84576"/>
                  <a:pt x="762000" y="89647"/>
                </a:cubicBezTo>
                <a:cubicBezTo>
                  <a:pt x="811319" y="126636"/>
                  <a:pt x="800753" y="120493"/>
                  <a:pt x="842682" y="134470"/>
                </a:cubicBezTo>
                <a:cubicBezTo>
                  <a:pt x="848659" y="140447"/>
                  <a:pt x="853850" y="147329"/>
                  <a:pt x="860612" y="152400"/>
                </a:cubicBezTo>
                <a:cubicBezTo>
                  <a:pt x="877851" y="165329"/>
                  <a:pt x="914400" y="188258"/>
                  <a:pt x="914400" y="188258"/>
                </a:cubicBezTo>
                <a:cubicBezTo>
                  <a:pt x="917388" y="200211"/>
                  <a:pt x="920948" y="212035"/>
                  <a:pt x="923364" y="224117"/>
                </a:cubicBezTo>
                <a:cubicBezTo>
                  <a:pt x="926929" y="241941"/>
                  <a:pt x="925947" y="260886"/>
                  <a:pt x="932329" y="277905"/>
                </a:cubicBezTo>
                <a:cubicBezTo>
                  <a:pt x="935297" y="285819"/>
                  <a:pt x="944282" y="289858"/>
                  <a:pt x="950259" y="295835"/>
                </a:cubicBezTo>
                <a:cubicBezTo>
                  <a:pt x="970301" y="355962"/>
                  <a:pt x="959736" y="332719"/>
                  <a:pt x="977153" y="367552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gray">
          <a:xfrm>
            <a:off x="381000" y="1013012"/>
            <a:ext cx="3505200" cy="5235388"/>
          </a:xfrm>
          <a:prstGeom prst="roundRect">
            <a:avLst>
              <a:gd name="adj" fmla="val 8097"/>
            </a:avLst>
          </a:prstGeom>
          <a:solidFill>
            <a:schemeClr val="bg1">
              <a:alpha val="50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22" y="-31376"/>
            <a:ext cx="8284178" cy="1143000"/>
          </a:xfrm>
        </p:spPr>
        <p:txBody>
          <a:bodyPr/>
          <a:lstStyle/>
          <a:p>
            <a:r>
              <a:rPr lang="ru-RU" altLang="tr-TR" sz="2800" dirty="0">
                <a:latin typeface="Calibri" panose="020F0502020204030204" pitchFamily="34" charset="0"/>
              </a:rPr>
              <a:t>Система прогнозирования в Турции </a:t>
            </a:r>
            <a:r>
              <a:rPr lang="tr-TR" altLang="tr-TR" sz="2800" dirty="0">
                <a:latin typeface="Calibri" panose="020F0502020204030204" pitchFamily="34" charset="0"/>
              </a:rPr>
              <a:t>–</a:t>
            </a:r>
            <a:r>
              <a:rPr lang="ru-RU" altLang="tr-TR" sz="2800" dirty="0">
                <a:latin typeface="Calibri" panose="020F0502020204030204" pitchFamily="34" charset="0"/>
              </a:rPr>
              <a:t> </a:t>
            </a:r>
            <a:r>
              <a:rPr lang="en-US" altLang="tr-TR" sz="2800" dirty="0">
                <a:latin typeface="Calibri" panose="020F0502020204030204" pitchFamily="34" charset="0"/>
              </a:rPr>
              <a:t>I</a:t>
            </a:r>
            <a:r>
              <a:rPr lang="tr-TR" altLang="tr-TR" sz="2800" dirty="0">
                <a:latin typeface="Calibri" panose="020F0502020204030204" pitchFamily="34" charset="0"/>
              </a:rPr>
              <a:t>II</a:t>
            </a:r>
            <a:r>
              <a:rPr lang="ru-RU" altLang="tr-TR" sz="2800" dirty="0">
                <a:latin typeface="Calibri" panose="020F0502020204030204" pitchFamily="34" charset="0"/>
              </a:rPr>
              <a:t> </a:t>
            </a:r>
            <a:r>
              <a:rPr lang="tr-TR" altLang="tr-TR" sz="2800" dirty="0">
                <a:latin typeface="Calibri" panose="020F0502020204030204" pitchFamily="34" charset="0"/>
              </a:rPr>
              <a:t>(</a:t>
            </a:r>
            <a:r>
              <a:rPr lang="ru-RU" altLang="tr-TR" sz="2800" dirty="0">
                <a:latin typeface="Calibri" panose="020F0502020204030204" pitchFamily="34" charset="0"/>
              </a:rPr>
              <a:t>расходы</a:t>
            </a:r>
            <a:r>
              <a:rPr lang="tr-TR" altLang="tr-TR" sz="2800" dirty="0">
                <a:latin typeface="Calibri" panose="020F0502020204030204" pitchFamily="34" charset="0"/>
              </a:rPr>
              <a:t>)</a:t>
            </a:r>
            <a:endParaRPr lang="en-US" sz="2800" dirty="0"/>
          </a:p>
        </p:txBody>
      </p:sp>
      <p:pic>
        <p:nvPicPr>
          <p:cNvPr id="1026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259" y="1012624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5615" y="1296926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Ведомства-распорядители бюджетных средств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60373"/>
            <a:ext cx="474712" cy="7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800" y="3560372"/>
            <a:ext cx="474712" cy="7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42443"/>
            <a:ext cx="474712" cy="7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0969" y="307232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Бюджетополучатели 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80356" y="2979992"/>
            <a:ext cx="10668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rgbClr val="002060"/>
                </a:solidFill>
                <a:latin typeface="Calibri" panose="020F0502020204030204" pitchFamily="34" charset="0"/>
              </a:rPr>
              <a:t>Департаменты по разработке стратегии</a:t>
            </a:r>
            <a:endParaRPr lang="en-US" sz="105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9303" y="311375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Отделы учета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5" descr="232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47" y="5275262"/>
            <a:ext cx="562768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 bwMode="auto">
          <a:xfrm>
            <a:off x="919847" y="4410635"/>
            <a:ext cx="131828" cy="8556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514200" y="5673722"/>
            <a:ext cx="1381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pic>
        <p:nvPicPr>
          <p:cNvPr id="23" name="Picture 5" descr="232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622" y="4908643"/>
            <a:ext cx="562768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/>
          <p:cNvCxnSpPr/>
          <p:nvPr/>
        </p:nvCxnSpPr>
        <p:spPr bwMode="auto">
          <a:xfrm flipV="1">
            <a:off x="2333964" y="2159138"/>
            <a:ext cx="2005210" cy="11918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972776" y="2285215"/>
            <a:ext cx="1102740" cy="87479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112431" y="4007224"/>
            <a:ext cx="6303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pic>
        <p:nvPicPr>
          <p:cNvPr id="34" name="Picture 5" descr="232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420" y="3210539"/>
            <a:ext cx="562768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AutoShape 2"/>
          <p:cNvSpPr>
            <a:spLocks noChangeArrowheads="1"/>
          </p:cNvSpPr>
          <p:nvPr/>
        </p:nvSpPr>
        <p:spPr bwMode="gray">
          <a:xfrm>
            <a:off x="5542076" y="982866"/>
            <a:ext cx="3505200" cy="5235388"/>
          </a:xfrm>
          <a:prstGeom prst="roundRect">
            <a:avLst>
              <a:gd name="adj" fmla="val 8097"/>
            </a:avLst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6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962" y="991192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864985" y="1290918"/>
            <a:ext cx="1915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Министерство казначейства и финансов (МКФ)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43000" y="4114800"/>
            <a:ext cx="793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Заявки о предоставлении  средств</a:t>
            </a:r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4369" y="5767387"/>
            <a:ext cx="10184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C00000"/>
                </a:solidFill>
                <a:latin typeface="Calibri" panose="020F0502020204030204" pitchFamily="34" charset="0"/>
              </a:rPr>
              <a:t>Система управления расходами</a:t>
            </a:r>
            <a:endParaRPr lang="en-US" sz="9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73519" y="5727575"/>
            <a:ext cx="7935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C00000"/>
                </a:solidFill>
                <a:latin typeface="Calibri" panose="020F0502020204030204" pitchFamily="34" charset="0"/>
              </a:rPr>
              <a:t>Государственная электронная платежная система</a:t>
            </a:r>
            <a:endParaRPr lang="en-US" sz="9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44" name="Picture 5" descr="232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00" y="5243418"/>
            <a:ext cx="562768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4390536" y="5242483"/>
            <a:ext cx="7935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C00000"/>
                </a:solidFill>
                <a:latin typeface="Calibri" panose="020F0502020204030204" pitchFamily="34" charset="0"/>
              </a:rPr>
              <a:t>Государственная электронная платежная система</a:t>
            </a:r>
            <a:endParaRPr lang="en-US" sz="9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90600" y="4888468"/>
            <a:ext cx="793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Платежные документы</a:t>
            </a:r>
            <a:endParaRPr lang="en-US" sz="900" dirty="0">
              <a:latin typeface="Calibri" panose="020F0502020204030204" pitchFamily="34" charset="0"/>
            </a:endParaRPr>
          </a:p>
        </p:txBody>
      </p:sp>
      <p:pic>
        <p:nvPicPr>
          <p:cNvPr id="53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044" y="3265024"/>
            <a:ext cx="474712" cy="7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990600" y="3429000"/>
            <a:ext cx="7935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Проект бюджета/ прогнозы</a:t>
            </a:r>
            <a:endParaRPr lang="en-US" sz="900" dirty="0">
              <a:latin typeface="Calibri" panose="020F0502020204030204" pitchFamily="34" charset="0"/>
            </a:endParaRPr>
          </a:p>
        </p:txBody>
      </p:sp>
      <p:pic>
        <p:nvPicPr>
          <p:cNvPr id="55" name="Picture 5" descr="232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107" y="1656879"/>
            <a:ext cx="562768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4267200" y="3762140"/>
            <a:ext cx="8926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C00000"/>
                </a:solidFill>
                <a:latin typeface="Calibri" panose="020F0502020204030204" pitchFamily="34" charset="0"/>
              </a:rPr>
              <a:t>Система сбора заявок о предоставлении средств</a:t>
            </a:r>
            <a:endParaRPr lang="en-US" sz="9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26650" y="2159138"/>
            <a:ext cx="7935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C00000"/>
                </a:solidFill>
                <a:latin typeface="Calibri" panose="020F0502020204030204" pitchFamily="34" charset="0"/>
              </a:rPr>
              <a:t>Система «Электронный бюджет»</a:t>
            </a:r>
            <a:endParaRPr lang="en-US" sz="9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19784295">
            <a:off x="2312563" y="2397794"/>
            <a:ext cx="1488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Консолидированные предложения о бюджетных ассигнованиях</a:t>
            </a:r>
            <a:endParaRPr lang="en-US" sz="900" dirty="0">
              <a:latin typeface="Calibri" panose="020F0502020204030204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3270655" y="4216001"/>
            <a:ext cx="1492415" cy="102741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3042368" y="4360057"/>
            <a:ext cx="0" cy="8833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055" name="Curved Connector 1054"/>
          <p:cNvCxnSpPr/>
          <p:nvPr/>
        </p:nvCxnSpPr>
        <p:spPr bwMode="auto">
          <a:xfrm flipV="1">
            <a:off x="6324600" y="4572000"/>
            <a:ext cx="1331283" cy="266466"/>
          </a:xfrm>
          <a:prstGeom prst="curvedConnector3">
            <a:avLst>
              <a:gd name="adj1" fmla="val 68855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41" name="Freeform 40"/>
          <p:cNvSpPr/>
          <p:nvPr/>
        </p:nvSpPr>
        <p:spPr bwMode="auto">
          <a:xfrm>
            <a:off x="6902824" y="5154706"/>
            <a:ext cx="1120588" cy="304800"/>
          </a:xfrm>
          <a:custGeom>
            <a:avLst/>
            <a:gdLst>
              <a:gd name="connsiteX0" fmla="*/ 0 w 1120588"/>
              <a:gd name="connsiteY0" fmla="*/ 304800 h 304800"/>
              <a:gd name="connsiteX1" fmla="*/ 44823 w 1120588"/>
              <a:gd name="connsiteY1" fmla="*/ 277906 h 304800"/>
              <a:gd name="connsiteX2" fmla="*/ 242047 w 1120588"/>
              <a:gd name="connsiteY2" fmla="*/ 107576 h 304800"/>
              <a:gd name="connsiteX3" fmla="*/ 304800 w 1120588"/>
              <a:gd name="connsiteY3" fmla="*/ 62753 h 304800"/>
              <a:gd name="connsiteX4" fmla="*/ 439270 w 1120588"/>
              <a:gd name="connsiteY4" fmla="*/ 26894 h 304800"/>
              <a:gd name="connsiteX5" fmla="*/ 564776 w 1120588"/>
              <a:gd name="connsiteY5" fmla="*/ 0 h 304800"/>
              <a:gd name="connsiteX6" fmla="*/ 797858 w 1120588"/>
              <a:gd name="connsiteY6" fmla="*/ 8965 h 304800"/>
              <a:gd name="connsiteX7" fmla="*/ 878541 w 1120588"/>
              <a:gd name="connsiteY7" fmla="*/ 44823 h 304800"/>
              <a:gd name="connsiteX8" fmla="*/ 905435 w 1120588"/>
              <a:gd name="connsiteY8" fmla="*/ 62753 h 304800"/>
              <a:gd name="connsiteX9" fmla="*/ 986117 w 1120588"/>
              <a:gd name="connsiteY9" fmla="*/ 89647 h 304800"/>
              <a:gd name="connsiteX10" fmla="*/ 1030941 w 1120588"/>
              <a:gd name="connsiteY10" fmla="*/ 125506 h 304800"/>
              <a:gd name="connsiteX11" fmla="*/ 1093694 w 1120588"/>
              <a:gd name="connsiteY11" fmla="*/ 179294 h 304800"/>
              <a:gd name="connsiteX12" fmla="*/ 1111623 w 1120588"/>
              <a:gd name="connsiteY12" fmla="*/ 215153 h 304800"/>
              <a:gd name="connsiteX13" fmla="*/ 1120588 w 1120588"/>
              <a:gd name="connsiteY13" fmla="*/ 242047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0588" h="304800">
                <a:moveTo>
                  <a:pt x="0" y="304800"/>
                </a:moveTo>
                <a:cubicBezTo>
                  <a:pt x="14941" y="295835"/>
                  <a:pt x="31315" y="288912"/>
                  <a:pt x="44823" y="277906"/>
                </a:cubicBezTo>
                <a:cubicBezTo>
                  <a:pt x="112164" y="223036"/>
                  <a:pt x="171362" y="158065"/>
                  <a:pt x="242047" y="107576"/>
                </a:cubicBezTo>
                <a:cubicBezTo>
                  <a:pt x="262965" y="92635"/>
                  <a:pt x="282118" y="74850"/>
                  <a:pt x="304800" y="62753"/>
                </a:cubicBezTo>
                <a:cubicBezTo>
                  <a:pt x="374704" y="25471"/>
                  <a:pt x="369117" y="41927"/>
                  <a:pt x="439270" y="26894"/>
                </a:cubicBezTo>
                <a:cubicBezTo>
                  <a:pt x="605410" y="-8707"/>
                  <a:pt x="399802" y="23568"/>
                  <a:pt x="564776" y="0"/>
                </a:cubicBezTo>
                <a:cubicBezTo>
                  <a:pt x="642470" y="2988"/>
                  <a:pt x="720468" y="1476"/>
                  <a:pt x="797858" y="8965"/>
                </a:cubicBezTo>
                <a:cubicBezTo>
                  <a:pt x="809422" y="10084"/>
                  <a:pt x="866214" y="37779"/>
                  <a:pt x="878541" y="44823"/>
                </a:cubicBezTo>
                <a:cubicBezTo>
                  <a:pt x="887896" y="50169"/>
                  <a:pt x="895490" y="58609"/>
                  <a:pt x="905435" y="62753"/>
                </a:cubicBezTo>
                <a:cubicBezTo>
                  <a:pt x="931603" y="73657"/>
                  <a:pt x="962529" y="73922"/>
                  <a:pt x="986117" y="89647"/>
                </a:cubicBezTo>
                <a:cubicBezTo>
                  <a:pt x="1052609" y="133974"/>
                  <a:pt x="979845" y="82926"/>
                  <a:pt x="1030941" y="125506"/>
                </a:cubicBezTo>
                <a:cubicBezTo>
                  <a:pt x="1099944" y="183008"/>
                  <a:pt x="1036718" y="122318"/>
                  <a:pt x="1093694" y="179294"/>
                </a:cubicBezTo>
                <a:cubicBezTo>
                  <a:pt x="1099670" y="191247"/>
                  <a:pt x="1106359" y="202870"/>
                  <a:pt x="1111623" y="215153"/>
                </a:cubicBezTo>
                <a:cubicBezTo>
                  <a:pt x="1115345" y="223839"/>
                  <a:pt x="1120588" y="242047"/>
                  <a:pt x="1120588" y="242047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4527176" y="1228165"/>
            <a:ext cx="564777" cy="125506"/>
          </a:xfrm>
          <a:custGeom>
            <a:avLst/>
            <a:gdLst>
              <a:gd name="connsiteX0" fmla="*/ 0 w 564777"/>
              <a:gd name="connsiteY0" fmla="*/ 62753 h 125506"/>
              <a:gd name="connsiteX1" fmla="*/ 107577 w 564777"/>
              <a:gd name="connsiteY1" fmla="*/ 35859 h 125506"/>
              <a:gd name="connsiteX2" fmla="*/ 143436 w 564777"/>
              <a:gd name="connsiteY2" fmla="*/ 17929 h 125506"/>
              <a:gd name="connsiteX3" fmla="*/ 197224 w 564777"/>
              <a:gd name="connsiteY3" fmla="*/ 0 h 125506"/>
              <a:gd name="connsiteX4" fmla="*/ 475130 w 564777"/>
              <a:gd name="connsiteY4" fmla="*/ 17929 h 125506"/>
              <a:gd name="connsiteX5" fmla="*/ 510989 w 564777"/>
              <a:gd name="connsiteY5" fmla="*/ 26894 h 125506"/>
              <a:gd name="connsiteX6" fmla="*/ 537883 w 564777"/>
              <a:gd name="connsiteY6" fmla="*/ 44823 h 125506"/>
              <a:gd name="connsiteX7" fmla="*/ 564777 w 564777"/>
              <a:gd name="connsiteY7" fmla="*/ 125506 h 12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777" h="125506">
                <a:moveTo>
                  <a:pt x="0" y="62753"/>
                </a:moveTo>
                <a:cubicBezTo>
                  <a:pt x="38269" y="56375"/>
                  <a:pt x="72064" y="53616"/>
                  <a:pt x="107577" y="35859"/>
                </a:cubicBezTo>
                <a:cubicBezTo>
                  <a:pt x="119530" y="29882"/>
                  <a:pt x="131028" y="22892"/>
                  <a:pt x="143436" y="17929"/>
                </a:cubicBezTo>
                <a:cubicBezTo>
                  <a:pt x="160983" y="10910"/>
                  <a:pt x="197224" y="0"/>
                  <a:pt x="197224" y="0"/>
                </a:cubicBezTo>
                <a:cubicBezTo>
                  <a:pt x="289859" y="5976"/>
                  <a:pt x="382641" y="10001"/>
                  <a:pt x="475130" y="17929"/>
                </a:cubicBezTo>
                <a:cubicBezTo>
                  <a:pt x="487406" y="18981"/>
                  <a:pt x="499664" y="22041"/>
                  <a:pt x="510989" y="26894"/>
                </a:cubicBezTo>
                <a:cubicBezTo>
                  <a:pt x="520892" y="31138"/>
                  <a:pt x="528918" y="38847"/>
                  <a:pt x="537883" y="44823"/>
                </a:cubicBezTo>
                <a:cubicBezTo>
                  <a:pt x="556837" y="120641"/>
                  <a:pt x="538388" y="99117"/>
                  <a:pt x="564777" y="125506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 flipV="1">
            <a:off x="2217512" y="3325346"/>
            <a:ext cx="2175660" cy="30536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3433065" y="2824113"/>
            <a:ext cx="793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Консолидированные заявки о предоставлении средств</a:t>
            </a:r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715000" y="4161588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ГД по бюджету </a:t>
            </a:r>
            <a:endParaRPr lang="tr-TR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tr-TR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бывший Минфин)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22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515" y="3235093"/>
            <a:ext cx="474712" cy="7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TextBox 122"/>
          <p:cNvSpPr txBox="1"/>
          <p:nvPr/>
        </p:nvSpPr>
        <p:spPr>
          <a:xfrm>
            <a:off x="6582828" y="4037872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Департамент Казначей-</a:t>
            </a:r>
            <a:r>
              <a:rPr lang="ru-RU" sz="1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ства</a:t>
            </a:r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 по мониторингу бюджета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24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856" y="3177217"/>
            <a:ext cx="474712" cy="7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 rot="2314443">
            <a:off x="4730472" y="2882478"/>
            <a:ext cx="13091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Утвержденные бюджетные ассигнования</a:t>
            </a:r>
            <a:endParaRPr lang="en-US" sz="900" dirty="0">
              <a:latin typeface="Calibri" panose="020F0502020204030204" pitchFamily="34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 bwMode="auto">
          <a:xfrm flipH="1" flipV="1">
            <a:off x="4972776" y="2556610"/>
            <a:ext cx="1014553" cy="8007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7686446" y="5421868"/>
            <a:ext cx="793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Платежные поручения</a:t>
            </a:r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439543" y="4089737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Департа</a:t>
            </a:r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-мент </a:t>
            </a:r>
            <a:r>
              <a:rPr lang="ru-RU" sz="1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упра-вления</a:t>
            </a:r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ликвид-ностью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31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130" y="3116435"/>
            <a:ext cx="474712" cy="7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TextBox 131"/>
          <p:cNvSpPr txBox="1"/>
          <p:nvPr/>
        </p:nvSpPr>
        <p:spPr>
          <a:xfrm>
            <a:off x="7543800" y="2239419"/>
            <a:ext cx="10030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Бюджетополучатели казначейства</a:t>
            </a:r>
            <a:endParaRPr lang="en-US" sz="1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33" name="Straight Arrow Connector 109"/>
          <p:cNvCxnSpPr/>
          <p:nvPr/>
        </p:nvCxnSpPr>
        <p:spPr bwMode="auto">
          <a:xfrm flipV="1">
            <a:off x="4917350" y="3576528"/>
            <a:ext cx="2792506" cy="22601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35" name="Straight Arrow Connector 60"/>
          <p:cNvCxnSpPr/>
          <p:nvPr/>
        </p:nvCxnSpPr>
        <p:spPr bwMode="auto">
          <a:xfrm rot="10800000" flipV="1">
            <a:off x="5282457" y="4645905"/>
            <a:ext cx="3445817" cy="794695"/>
          </a:xfrm>
          <a:prstGeom prst="bentConnector3">
            <a:avLst>
              <a:gd name="adj1" fmla="val 309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4035627" y="4593650"/>
            <a:ext cx="9173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Одобренные платежные документы</a:t>
            </a:r>
            <a:endParaRPr lang="en-US" sz="900" dirty="0">
              <a:latin typeface="Calibri" panose="020F0502020204030204" pitchFamily="34" charset="0"/>
            </a:endParaRPr>
          </a:p>
        </p:txBody>
      </p:sp>
      <p:cxnSp>
        <p:nvCxnSpPr>
          <p:cNvPr id="146" name="Straight Arrow Connector 60"/>
          <p:cNvCxnSpPr/>
          <p:nvPr/>
        </p:nvCxnSpPr>
        <p:spPr bwMode="auto">
          <a:xfrm>
            <a:off x="7997901" y="3954456"/>
            <a:ext cx="446226" cy="239524"/>
          </a:xfrm>
          <a:prstGeom prst="bentConnector3">
            <a:avLst>
              <a:gd name="adj1" fmla="val 35937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8023412" y="3733800"/>
            <a:ext cx="793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План платежей</a:t>
            </a:r>
            <a:endParaRPr lang="en-US" sz="900" dirty="0">
              <a:latin typeface="Calibri" panose="020F0502020204030204" pitchFamily="34" charset="0"/>
            </a:endParaRPr>
          </a:p>
        </p:txBody>
      </p:sp>
      <p:cxnSp>
        <p:nvCxnSpPr>
          <p:cNvPr id="162" name="Straight Arrow Connector 109"/>
          <p:cNvCxnSpPr/>
          <p:nvPr/>
        </p:nvCxnSpPr>
        <p:spPr bwMode="auto">
          <a:xfrm rot="10800000" flipV="1">
            <a:off x="4996651" y="3779105"/>
            <a:ext cx="2713205" cy="20728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4966831" y="3990724"/>
            <a:ext cx="77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Утвержден-</a:t>
            </a:r>
            <a:r>
              <a:rPr lang="ru-RU" sz="900" dirty="0" err="1">
                <a:latin typeface="Calibri" panose="020F0502020204030204" pitchFamily="34" charset="0"/>
              </a:rPr>
              <a:t>ный</a:t>
            </a:r>
            <a:r>
              <a:rPr lang="ru-RU" sz="900" dirty="0">
                <a:latin typeface="Calibri" panose="020F0502020204030204" pitchFamily="34" charset="0"/>
              </a:rPr>
              <a:t> кассовый план</a:t>
            </a:r>
            <a:endParaRPr lang="en-US" sz="900" dirty="0">
              <a:latin typeface="Calibri" panose="020F0502020204030204" pitchFamily="34" charset="0"/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4891992" y="5862855"/>
            <a:ext cx="3526" cy="4572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pic>
        <p:nvPicPr>
          <p:cNvPr id="181" name="Picture 5" descr="232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604" y="6248400"/>
            <a:ext cx="562768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TextBox 181"/>
          <p:cNvSpPr txBox="1"/>
          <p:nvPr/>
        </p:nvSpPr>
        <p:spPr>
          <a:xfrm>
            <a:off x="4829212" y="6282612"/>
            <a:ext cx="793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C00000"/>
                </a:solidFill>
                <a:latin typeface="Calibri" panose="020F0502020204030204" pitchFamily="34" charset="0"/>
              </a:rPr>
              <a:t>Система учета</a:t>
            </a:r>
            <a:endParaRPr lang="en-US" sz="9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7046259" y="2374825"/>
            <a:ext cx="815788" cy="753857"/>
          </a:xfrm>
          <a:custGeom>
            <a:avLst/>
            <a:gdLst>
              <a:gd name="connsiteX0" fmla="*/ 0 w 815788"/>
              <a:gd name="connsiteY0" fmla="*/ 637316 h 753857"/>
              <a:gd name="connsiteX1" fmla="*/ 502023 w 815788"/>
              <a:gd name="connsiteY1" fmla="*/ 822 h 753857"/>
              <a:gd name="connsiteX2" fmla="*/ 815788 w 815788"/>
              <a:gd name="connsiteY2" fmla="*/ 753857 h 753857"/>
              <a:gd name="connsiteX3" fmla="*/ 815788 w 815788"/>
              <a:gd name="connsiteY3" fmla="*/ 753857 h 753857"/>
              <a:gd name="connsiteX4" fmla="*/ 815788 w 815788"/>
              <a:gd name="connsiteY4" fmla="*/ 753857 h 753857"/>
              <a:gd name="connsiteX5" fmla="*/ 815788 w 815788"/>
              <a:gd name="connsiteY5" fmla="*/ 753857 h 75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88" h="753857">
                <a:moveTo>
                  <a:pt x="0" y="637316"/>
                </a:moveTo>
                <a:cubicBezTo>
                  <a:pt x="183029" y="309357"/>
                  <a:pt x="366058" y="-18602"/>
                  <a:pt x="502023" y="822"/>
                </a:cubicBezTo>
                <a:cubicBezTo>
                  <a:pt x="637988" y="20245"/>
                  <a:pt x="815788" y="753857"/>
                  <a:pt x="815788" y="753857"/>
                </a:cubicBezTo>
                <a:lnTo>
                  <a:pt x="815788" y="753857"/>
                </a:lnTo>
                <a:lnTo>
                  <a:pt x="815788" y="753857"/>
                </a:lnTo>
                <a:lnTo>
                  <a:pt x="815788" y="753857"/>
                </a:ln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6983506" y="2697304"/>
            <a:ext cx="912075" cy="647123"/>
          </a:xfrm>
          <a:custGeom>
            <a:avLst/>
            <a:gdLst>
              <a:gd name="connsiteX0" fmla="*/ 0 w 912075"/>
              <a:gd name="connsiteY0" fmla="*/ 485167 h 647123"/>
              <a:gd name="connsiteX1" fmla="*/ 896470 w 912075"/>
              <a:gd name="connsiteY1" fmla="*/ 422414 h 647123"/>
              <a:gd name="connsiteX2" fmla="*/ 582706 w 912075"/>
              <a:gd name="connsiteY2" fmla="*/ 386555 h 647123"/>
              <a:gd name="connsiteX3" fmla="*/ 753035 w 912075"/>
              <a:gd name="connsiteY3" fmla="*/ 637567 h 647123"/>
              <a:gd name="connsiteX4" fmla="*/ 268941 w 912075"/>
              <a:gd name="connsiteY4" fmla="*/ 1072 h 647123"/>
              <a:gd name="connsiteX5" fmla="*/ 887506 w 912075"/>
              <a:gd name="connsiteY5" fmla="*/ 485167 h 64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2075" h="647123">
                <a:moveTo>
                  <a:pt x="0" y="485167"/>
                </a:moveTo>
                <a:cubicBezTo>
                  <a:pt x="399676" y="462008"/>
                  <a:pt x="799352" y="438849"/>
                  <a:pt x="896470" y="422414"/>
                </a:cubicBezTo>
                <a:cubicBezTo>
                  <a:pt x="993588" y="405979"/>
                  <a:pt x="606612" y="350696"/>
                  <a:pt x="582706" y="386555"/>
                </a:cubicBezTo>
                <a:cubicBezTo>
                  <a:pt x="558800" y="422414"/>
                  <a:pt x="805329" y="701814"/>
                  <a:pt x="753035" y="637567"/>
                </a:cubicBezTo>
                <a:cubicBezTo>
                  <a:pt x="700741" y="573320"/>
                  <a:pt x="246529" y="26472"/>
                  <a:pt x="268941" y="1072"/>
                </a:cubicBezTo>
                <a:cubicBezTo>
                  <a:pt x="291353" y="-24328"/>
                  <a:pt x="784412" y="408967"/>
                  <a:pt x="887506" y="485167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Curved Connector 18"/>
          <p:cNvCxnSpPr/>
          <p:nvPr/>
        </p:nvCxnSpPr>
        <p:spPr bwMode="auto">
          <a:xfrm>
            <a:off x="6983506" y="2537947"/>
            <a:ext cx="886343" cy="6801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3" name="Curved Connector 42"/>
          <p:cNvCxnSpPr/>
          <p:nvPr/>
        </p:nvCxnSpPr>
        <p:spPr bwMode="auto">
          <a:xfrm rot="5400000">
            <a:off x="6272703" y="2578850"/>
            <a:ext cx="697146" cy="615346"/>
          </a:xfrm>
          <a:prstGeom prst="curvedConnector3">
            <a:avLst>
              <a:gd name="adj1" fmla="val 3707"/>
            </a:avLst>
          </a:prstGeom>
          <a:solidFill>
            <a:schemeClr val="accent1"/>
          </a:solidFill>
          <a:ln w="254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6553200" y="2099365"/>
            <a:ext cx="10148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Информация о бюджетных ассигнованиях</a:t>
            </a:r>
            <a:endParaRPr lang="en-US" sz="900" dirty="0">
              <a:latin typeface="Calibri" panose="020F0502020204030204" pitchFamily="34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7150590" y="3276263"/>
            <a:ext cx="6303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6841664" y="2907265"/>
            <a:ext cx="8348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Бюджетные проектировки</a:t>
            </a:r>
            <a:endParaRPr lang="en-US" sz="900" dirty="0">
              <a:latin typeface="Calibri" panose="020F0502020204030204" pitchFamily="34" charset="0"/>
            </a:endParaRPr>
          </a:p>
        </p:txBody>
      </p:sp>
      <p:pic>
        <p:nvPicPr>
          <p:cNvPr id="90" name="Picture 5" descr="232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565" y="5118909"/>
            <a:ext cx="562768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6604418" y="5602069"/>
            <a:ext cx="93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C00000"/>
                </a:solidFill>
                <a:latin typeface="Calibri" panose="020F0502020204030204" pitchFamily="34" charset="0"/>
              </a:rPr>
              <a:t>Казначейская электронная  банковская система</a:t>
            </a:r>
            <a:endParaRPr lang="en-US" sz="9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92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407" y="2296895"/>
            <a:ext cx="340867" cy="52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92"/>
          <p:cNvSpPr txBox="1"/>
          <p:nvPr/>
        </p:nvSpPr>
        <p:spPr>
          <a:xfrm>
            <a:off x="8231279" y="397692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Отделы учета</a:t>
            </a:r>
          </a:p>
          <a:p>
            <a:r>
              <a:rPr lang="ru-RU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 казна-</a:t>
            </a:r>
            <a:r>
              <a:rPr lang="ru-RU" sz="1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чейства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94" name="Straight Arrow Connector 93"/>
          <p:cNvCxnSpPr>
            <a:endCxn id="124" idx="0"/>
          </p:cNvCxnSpPr>
          <p:nvPr/>
        </p:nvCxnSpPr>
        <p:spPr bwMode="auto">
          <a:xfrm flipH="1">
            <a:off x="7947212" y="2697304"/>
            <a:ext cx="436669" cy="47991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8024587" y="2712098"/>
            <a:ext cx="7935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Прогнозы платежей </a:t>
            </a:r>
            <a:r>
              <a:rPr lang="ru-RU" sz="900" dirty="0" err="1">
                <a:latin typeface="Calibri" panose="020F0502020204030204" pitchFamily="34" charset="0"/>
              </a:rPr>
              <a:t>ГП</a:t>
            </a:r>
            <a:r>
              <a:rPr lang="ru-RU" sz="900" dirty="0">
                <a:latin typeface="Calibri" panose="020F0502020204030204" pitchFamily="34" charset="0"/>
              </a:rPr>
              <a:t> и т.д.</a:t>
            </a:r>
            <a:endParaRPr lang="en-US" sz="900" dirty="0">
              <a:latin typeface="Calibri" panose="020F0502020204030204" pitchFamily="34" charset="0"/>
            </a:endParaRPr>
          </a:p>
        </p:txBody>
      </p:sp>
      <p:cxnSp>
        <p:nvCxnSpPr>
          <p:cNvPr id="76" name="Straight Arrow Connector 125"/>
          <p:cNvCxnSpPr/>
          <p:nvPr/>
        </p:nvCxnSpPr>
        <p:spPr bwMode="auto">
          <a:xfrm flipH="1">
            <a:off x="1112432" y="1902941"/>
            <a:ext cx="3129100" cy="13151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81" name="TextBox 124"/>
          <p:cNvSpPr txBox="1"/>
          <p:nvPr/>
        </p:nvSpPr>
        <p:spPr>
          <a:xfrm rot="20274679">
            <a:off x="1778903" y="2258925"/>
            <a:ext cx="162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Calibri" panose="020F0502020204030204" pitchFamily="34" charset="0"/>
              </a:rPr>
              <a:t>Утвержденные бюджетные ассигнования</a:t>
            </a:r>
            <a:endParaRPr lang="en-US" sz="900" dirty="0">
              <a:latin typeface="Calibri" panose="020F050202020403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D2ED97F-CBF1-403B-99BE-E19F9F5737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0295C5-1028-46D7-9017-0F8B0DC64372}" type="slidenum">
              <a:rPr lang="en-US" altLang="tr-TR" smtClean="0"/>
              <a:pPr/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1953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tr-TR" dirty="0">
                <a:latin typeface="Calibri" panose="020F0502020204030204" pitchFamily="34" charset="0"/>
              </a:rPr>
              <a:t>Кассовый план казначейства</a:t>
            </a:r>
            <a:endParaRPr lang="tr-TR" dirty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611188" y="1220788"/>
            <a:ext cx="6497647" cy="5337175"/>
            <a:chOff x="385" y="769"/>
            <a:chExt cx="4093" cy="3362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85" y="769"/>
              <a:ext cx="3992" cy="3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85" y="769"/>
              <a:ext cx="3992" cy="155"/>
            </a:xfrm>
            <a:prstGeom prst="rect">
              <a:avLst/>
            </a:prstGeom>
            <a:solidFill>
              <a:srgbClr val="1F497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411" y="780"/>
              <a:ext cx="99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Основная категория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966" y="780"/>
              <a:ext cx="68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Подкатегория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6" y="929"/>
              <a:ext cx="84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3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Налоговые доходы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966" y="1063"/>
              <a:ext cx="95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Неналоговые доходы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966" y="1239"/>
              <a:ext cx="78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Заработная плата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966" y="1373"/>
              <a:ext cx="104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Обязательные платежи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966" y="1507"/>
              <a:ext cx="71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Другие платежи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966" y="1640"/>
              <a:ext cx="202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Трансферты государственным предприятиям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966" y="1774"/>
              <a:ext cx="176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Трансферты местным администрациям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966" y="1908"/>
              <a:ext cx="111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Социальные трансферты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966" y="2041"/>
              <a:ext cx="2094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Средства поддержки сельхозпроизводителей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966" y="2394"/>
              <a:ext cx="108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ru-RU" sz="13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В национальной валюте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966" y="2528"/>
              <a:ext cx="101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l"/>
              <a:r>
                <a:rPr lang="ru-RU" sz="13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В иностранной валюте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966" y="2709"/>
              <a:ext cx="108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В национальной валюте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966" y="2843"/>
              <a:ext cx="101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В иностранной валюте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966" y="3020"/>
              <a:ext cx="111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Доходы от приватизации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966" y="3153"/>
              <a:ext cx="119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Доходы от продажи земли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1966" y="3287"/>
              <a:ext cx="89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Трансферты из </a:t>
              </a:r>
              <a:r>
                <a:rPr kumimoji="0" lang="ru-RU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SDIF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1966" y="3420"/>
              <a:ext cx="251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Поступления по рефинансированным кредитам и гарантиям</a:t>
              </a:r>
              <a:endPara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966" y="3597"/>
              <a:ext cx="99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Национальная валюта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966" y="3730"/>
              <a:ext cx="92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Иностранная валюта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1966" y="3864"/>
              <a:ext cx="30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Золото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1966" y="3998"/>
              <a:ext cx="17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СДР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411" y="3217"/>
              <a:ext cx="144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Другие статьи финансирования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411" y="3795"/>
              <a:ext cx="41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Резервы 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411" y="994"/>
              <a:ext cx="36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Доходы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411" y="1635"/>
              <a:ext cx="93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Первичные расходы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411" y="2223"/>
              <a:ext cx="98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Процентные расходы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411" y="2458"/>
              <a:ext cx="70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Заимствования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11" y="2774"/>
              <a:ext cx="79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Погашение</a:t>
              </a:r>
              <a:r>
                <a:rPr kumimoji="0" lang="en-US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долга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385" y="769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1940" y="769"/>
              <a:ext cx="7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391" y="769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91" y="769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4371" y="769"/>
              <a:ext cx="6" cy="1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385" y="769"/>
              <a:ext cx="1" cy="150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85" y="769"/>
              <a:ext cx="6" cy="150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>
              <a:off x="1940" y="774"/>
              <a:ext cx="1" cy="145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1940" y="774"/>
              <a:ext cx="7" cy="14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>
              <a:off x="391" y="919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391" y="919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>
              <a:off x="4371" y="774"/>
              <a:ext cx="1" cy="145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371" y="774"/>
              <a:ext cx="6" cy="14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Line 49"/>
            <p:cNvSpPr>
              <a:spLocks noChangeShapeType="1"/>
            </p:cNvSpPr>
            <p:nvPr/>
          </p:nvSpPr>
          <p:spPr bwMode="auto">
            <a:xfrm>
              <a:off x="1947" y="1052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1947" y="1052"/>
              <a:ext cx="2430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391" y="1186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91" y="1186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391" y="1229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391" y="1229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1947" y="1362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1947" y="1362"/>
              <a:ext cx="2430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1947" y="1496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1947" y="1496"/>
              <a:ext cx="2430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1947" y="1630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1947" y="1630"/>
              <a:ext cx="2430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/>
          </p:nvSpPr>
          <p:spPr bwMode="auto">
            <a:xfrm>
              <a:off x="1947" y="1763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1947" y="1763"/>
              <a:ext cx="2430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1947" y="1897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1947" y="1897"/>
              <a:ext cx="2430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>
              <a:off x="1947" y="2031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1947" y="2031"/>
              <a:ext cx="2430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>
              <a:off x="391" y="2164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391" y="2164"/>
              <a:ext cx="3986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Line 69"/>
            <p:cNvSpPr>
              <a:spLocks noChangeShapeType="1"/>
            </p:cNvSpPr>
            <p:nvPr/>
          </p:nvSpPr>
          <p:spPr bwMode="auto">
            <a:xfrm>
              <a:off x="391" y="2218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391" y="2218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Line 71"/>
            <p:cNvSpPr>
              <a:spLocks noChangeShapeType="1"/>
            </p:cNvSpPr>
            <p:nvPr/>
          </p:nvSpPr>
          <p:spPr bwMode="auto">
            <a:xfrm>
              <a:off x="1940" y="924"/>
              <a:ext cx="1" cy="1299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1940" y="924"/>
              <a:ext cx="7" cy="1299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Line 73"/>
            <p:cNvSpPr>
              <a:spLocks noChangeShapeType="1"/>
            </p:cNvSpPr>
            <p:nvPr/>
          </p:nvSpPr>
          <p:spPr bwMode="auto">
            <a:xfrm>
              <a:off x="391" y="2351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391" y="2351"/>
              <a:ext cx="3986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>
              <a:off x="391" y="2383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391" y="2383"/>
              <a:ext cx="3986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>
              <a:off x="1947" y="2517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1947" y="2517"/>
              <a:ext cx="2430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Line 79"/>
            <p:cNvSpPr>
              <a:spLocks noChangeShapeType="1"/>
            </p:cNvSpPr>
            <p:nvPr/>
          </p:nvSpPr>
          <p:spPr bwMode="auto">
            <a:xfrm>
              <a:off x="391" y="2651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391" y="2651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5" name="Line 81"/>
            <p:cNvSpPr>
              <a:spLocks noChangeShapeType="1"/>
            </p:cNvSpPr>
            <p:nvPr/>
          </p:nvSpPr>
          <p:spPr bwMode="auto">
            <a:xfrm>
              <a:off x="391" y="2699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391" y="2699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Line 83"/>
            <p:cNvSpPr>
              <a:spLocks noChangeShapeType="1"/>
            </p:cNvSpPr>
            <p:nvPr/>
          </p:nvSpPr>
          <p:spPr bwMode="auto">
            <a:xfrm>
              <a:off x="1947" y="2832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1947" y="2832"/>
              <a:ext cx="2430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Line 85"/>
            <p:cNvSpPr>
              <a:spLocks noChangeShapeType="1"/>
            </p:cNvSpPr>
            <p:nvPr/>
          </p:nvSpPr>
          <p:spPr bwMode="auto">
            <a:xfrm>
              <a:off x="391" y="2966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391" y="2966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Line 87"/>
            <p:cNvSpPr>
              <a:spLocks noChangeShapeType="1"/>
            </p:cNvSpPr>
            <p:nvPr/>
          </p:nvSpPr>
          <p:spPr bwMode="auto">
            <a:xfrm>
              <a:off x="391" y="3009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391" y="3009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Line 89"/>
            <p:cNvSpPr>
              <a:spLocks noChangeShapeType="1"/>
            </p:cNvSpPr>
            <p:nvPr/>
          </p:nvSpPr>
          <p:spPr bwMode="auto">
            <a:xfrm>
              <a:off x="1947" y="3142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1947" y="3142"/>
              <a:ext cx="2430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Line 91"/>
            <p:cNvSpPr>
              <a:spLocks noChangeShapeType="1"/>
            </p:cNvSpPr>
            <p:nvPr/>
          </p:nvSpPr>
          <p:spPr bwMode="auto">
            <a:xfrm>
              <a:off x="1947" y="3276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1947" y="3276"/>
              <a:ext cx="2430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7" name="Line 93"/>
            <p:cNvSpPr>
              <a:spLocks noChangeShapeType="1"/>
            </p:cNvSpPr>
            <p:nvPr/>
          </p:nvSpPr>
          <p:spPr bwMode="auto">
            <a:xfrm>
              <a:off x="1947" y="3410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1947" y="3410"/>
              <a:ext cx="2430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9" name="Line 95"/>
            <p:cNvSpPr>
              <a:spLocks noChangeShapeType="1"/>
            </p:cNvSpPr>
            <p:nvPr/>
          </p:nvSpPr>
          <p:spPr bwMode="auto">
            <a:xfrm>
              <a:off x="391" y="3543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391" y="3543"/>
              <a:ext cx="3986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Line 97"/>
            <p:cNvSpPr>
              <a:spLocks noChangeShapeType="1"/>
            </p:cNvSpPr>
            <p:nvPr/>
          </p:nvSpPr>
          <p:spPr bwMode="auto">
            <a:xfrm>
              <a:off x="391" y="3586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391" y="3586"/>
              <a:ext cx="3986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Line 99"/>
            <p:cNvSpPr>
              <a:spLocks noChangeShapeType="1"/>
            </p:cNvSpPr>
            <p:nvPr/>
          </p:nvSpPr>
          <p:spPr bwMode="auto">
            <a:xfrm>
              <a:off x="1947" y="3720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1947" y="3720"/>
              <a:ext cx="2430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Line 101"/>
            <p:cNvSpPr>
              <a:spLocks noChangeShapeType="1"/>
            </p:cNvSpPr>
            <p:nvPr/>
          </p:nvSpPr>
          <p:spPr bwMode="auto">
            <a:xfrm>
              <a:off x="1947" y="3853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1947" y="3853"/>
              <a:ext cx="2430" cy="6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Line 103"/>
            <p:cNvSpPr>
              <a:spLocks noChangeShapeType="1"/>
            </p:cNvSpPr>
            <p:nvPr/>
          </p:nvSpPr>
          <p:spPr bwMode="auto">
            <a:xfrm>
              <a:off x="1947" y="3987"/>
              <a:ext cx="2430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1947" y="3987"/>
              <a:ext cx="2430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Line 105"/>
            <p:cNvSpPr>
              <a:spLocks noChangeShapeType="1"/>
            </p:cNvSpPr>
            <p:nvPr/>
          </p:nvSpPr>
          <p:spPr bwMode="auto">
            <a:xfrm>
              <a:off x="385" y="919"/>
              <a:ext cx="1" cy="3207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385" y="919"/>
              <a:ext cx="6" cy="3207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Line 107"/>
            <p:cNvSpPr>
              <a:spLocks noChangeShapeType="1"/>
            </p:cNvSpPr>
            <p:nvPr/>
          </p:nvSpPr>
          <p:spPr bwMode="auto">
            <a:xfrm>
              <a:off x="1940" y="2357"/>
              <a:ext cx="1" cy="1769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1940" y="2357"/>
              <a:ext cx="7" cy="1769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3" name="Line 109"/>
            <p:cNvSpPr>
              <a:spLocks noChangeShapeType="1"/>
            </p:cNvSpPr>
            <p:nvPr/>
          </p:nvSpPr>
          <p:spPr bwMode="auto">
            <a:xfrm>
              <a:off x="391" y="4121"/>
              <a:ext cx="3986" cy="1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391" y="4121"/>
              <a:ext cx="3986" cy="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Line 111"/>
            <p:cNvSpPr>
              <a:spLocks noChangeShapeType="1"/>
            </p:cNvSpPr>
            <p:nvPr/>
          </p:nvSpPr>
          <p:spPr bwMode="auto">
            <a:xfrm>
              <a:off x="4371" y="924"/>
              <a:ext cx="1" cy="3202"/>
            </a:xfrm>
            <a:prstGeom prst="line">
              <a:avLst/>
            </a:prstGeom>
            <a:noFill/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4371" y="924"/>
              <a:ext cx="6" cy="3202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Line 113"/>
            <p:cNvSpPr>
              <a:spLocks noChangeShapeType="1"/>
            </p:cNvSpPr>
            <p:nvPr/>
          </p:nvSpPr>
          <p:spPr bwMode="auto">
            <a:xfrm>
              <a:off x="385" y="412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385" y="4126"/>
              <a:ext cx="6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Line 115"/>
            <p:cNvSpPr>
              <a:spLocks noChangeShapeType="1"/>
            </p:cNvSpPr>
            <p:nvPr/>
          </p:nvSpPr>
          <p:spPr bwMode="auto">
            <a:xfrm>
              <a:off x="1940" y="412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1940" y="4126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Line 117"/>
            <p:cNvSpPr>
              <a:spLocks noChangeShapeType="1"/>
            </p:cNvSpPr>
            <p:nvPr/>
          </p:nvSpPr>
          <p:spPr bwMode="auto">
            <a:xfrm>
              <a:off x="4371" y="412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4371" y="4126"/>
              <a:ext cx="6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Line 119"/>
            <p:cNvSpPr>
              <a:spLocks noChangeShapeType="1"/>
            </p:cNvSpPr>
            <p:nvPr/>
          </p:nvSpPr>
          <p:spPr bwMode="auto">
            <a:xfrm>
              <a:off x="4377" y="76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4377" y="769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Line 121"/>
            <p:cNvSpPr>
              <a:spLocks noChangeShapeType="1"/>
            </p:cNvSpPr>
            <p:nvPr/>
          </p:nvSpPr>
          <p:spPr bwMode="auto">
            <a:xfrm>
              <a:off x="4377" y="91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4377" y="919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Line 123"/>
            <p:cNvSpPr>
              <a:spLocks noChangeShapeType="1"/>
            </p:cNvSpPr>
            <p:nvPr/>
          </p:nvSpPr>
          <p:spPr bwMode="auto">
            <a:xfrm>
              <a:off x="4377" y="105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4377" y="1052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Line 125"/>
            <p:cNvSpPr>
              <a:spLocks noChangeShapeType="1"/>
            </p:cNvSpPr>
            <p:nvPr/>
          </p:nvSpPr>
          <p:spPr bwMode="auto">
            <a:xfrm>
              <a:off x="4377" y="11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4377" y="1186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1" name="Line 127"/>
            <p:cNvSpPr>
              <a:spLocks noChangeShapeType="1"/>
            </p:cNvSpPr>
            <p:nvPr/>
          </p:nvSpPr>
          <p:spPr bwMode="auto">
            <a:xfrm>
              <a:off x="4377" y="122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4377" y="1229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3" name="Line 129"/>
            <p:cNvSpPr>
              <a:spLocks noChangeShapeType="1"/>
            </p:cNvSpPr>
            <p:nvPr/>
          </p:nvSpPr>
          <p:spPr bwMode="auto">
            <a:xfrm>
              <a:off x="4377" y="136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4377" y="1362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5" name="Line 131"/>
            <p:cNvSpPr>
              <a:spLocks noChangeShapeType="1"/>
            </p:cNvSpPr>
            <p:nvPr/>
          </p:nvSpPr>
          <p:spPr bwMode="auto">
            <a:xfrm>
              <a:off x="4377" y="149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4377" y="1496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7" name="Line 133"/>
            <p:cNvSpPr>
              <a:spLocks noChangeShapeType="1"/>
            </p:cNvSpPr>
            <p:nvPr/>
          </p:nvSpPr>
          <p:spPr bwMode="auto">
            <a:xfrm>
              <a:off x="4377" y="163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4377" y="1630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Line 135"/>
            <p:cNvSpPr>
              <a:spLocks noChangeShapeType="1"/>
            </p:cNvSpPr>
            <p:nvPr/>
          </p:nvSpPr>
          <p:spPr bwMode="auto">
            <a:xfrm>
              <a:off x="4377" y="176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4377" y="1763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1" name="Line 137"/>
            <p:cNvSpPr>
              <a:spLocks noChangeShapeType="1"/>
            </p:cNvSpPr>
            <p:nvPr/>
          </p:nvSpPr>
          <p:spPr bwMode="auto">
            <a:xfrm>
              <a:off x="4377" y="189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4377" y="1897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3" name="Line 139"/>
            <p:cNvSpPr>
              <a:spLocks noChangeShapeType="1"/>
            </p:cNvSpPr>
            <p:nvPr/>
          </p:nvSpPr>
          <p:spPr bwMode="auto">
            <a:xfrm>
              <a:off x="4377" y="20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4377" y="2031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5" name="Line 141"/>
            <p:cNvSpPr>
              <a:spLocks noChangeShapeType="1"/>
            </p:cNvSpPr>
            <p:nvPr/>
          </p:nvSpPr>
          <p:spPr bwMode="auto">
            <a:xfrm>
              <a:off x="4377" y="2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4377" y="2164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7" name="Line 143"/>
            <p:cNvSpPr>
              <a:spLocks noChangeShapeType="1"/>
            </p:cNvSpPr>
            <p:nvPr/>
          </p:nvSpPr>
          <p:spPr bwMode="auto">
            <a:xfrm>
              <a:off x="4377" y="221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4377" y="2218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9" name="Line 145"/>
            <p:cNvSpPr>
              <a:spLocks noChangeShapeType="1"/>
            </p:cNvSpPr>
            <p:nvPr/>
          </p:nvSpPr>
          <p:spPr bwMode="auto">
            <a:xfrm>
              <a:off x="4377" y="23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4377" y="2351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1" name="Line 147"/>
            <p:cNvSpPr>
              <a:spLocks noChangeShapeType="1"/>
            </p:cNvSpPr>
            <p:nvPr/>
          </p:nvSpPr>
          <p:spPr bwMode="auto">
            <a:xfrm>
              <a:off x="4377" y="238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2" name="Rectangle 148"/>
            <p:cNvSpPr>
              <a:spLocks noChangeArrowheads="1"/>
            </p:cNvSpPr>
            <p:nvPr/>
          </p:nvSpPr>
          <p:spPr bwMode="auto">
            <a:xfrm>
              <a:off x="4377" y="2383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3" name="Line 149"/>
            <p:cNvSpPr>
              <a:spLocks noChangeShapeType="1"/>
            </p:cNvSpPr>
            <p:nvPr/>
          </p:nvSpPr>
          <p:spPr bwMode="auto">
            <a:xfrm>
              <a:off x="4377" y="251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4377" y="2517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5" name="Line 151"/>
            <p:cNvSpPr>
              <a:spLocks noChangeShapeType="1"/>
            </p:cNvSpPr>
            <p:nvPr/>
          </p:nvSpPr>
          <p:spPr bwMode="auto">
            <a:xfrm>
              <a:off x="4377" y="265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6" name="Rectangle 152"/>
            <p:cNvSpPr>
              <a:spLocks noChangeArrowheads="1"/>
            </p:cNvSpPr>
            <p:nvPr/>
          </p:nvSpPr>
          <p:spPr bwMode="auto">
            <a:xfrm>
              <a:off x="4377" y="2651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7" name="Line 153"/>
            <p:cNvSpPr>
              <a:spLocks noChangeShapeType="1"/>
            </p:cNvSpPr>
            <p:nvPr/>
          </p:nvSpPr>
          <p:spPr bwMode="auto">
            <a:xfrm>
              <a:off x="4377" y="269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8" name="Rectangle 154"/>
            <p:cNvSpPr>
              <a:spLocks noChangeArrowheads="1"/>
            </p:cNvSpPr>
            <p:nvPr/>
          </p:nvSpPr>
          <p:spPr bwMode="auto">
            <a:xfrm>
              <a:off x="4377" y="2699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9" name="Line 155"/>
            <p:cNvSpPr>
              <a:spLocks noChangeShapeType="1"/>
            </p:cNvSpPr>
            <p:nvPr/>
          </p:nvSpPr>
          <p:spPr bwMode="auto">
            <a:xfrm>
              <a:off x="4377" y="283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0" name="Rectangle 156"/>
            <p:cNvSpPr>
              <a:spLocks noChangeArrowheads="1"/>
            </p:cNvSpPr>
            <p:nvPr/>
          </p:nvSpPr>
          <p:spPr bwMode="auto">
            <a:xfrm>
              <a:off x="4377" y="2832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1" name="Line 157"/>
            <p:cNvSpPr>
              <a:spLocks noChangeShapeType="1"/>
            </p:cNvSpPr>
            <p:nvPr/>
          </p:nvSpPr>
          <p:spPr bwMode="auto">
            <a:xfrm>
              <a:off x="4377" y="29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4377" y="2966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3" name="Line 159"/>
            <p:cNvSpPr>
              <a:spLocks noChangeShapeType="1"/>
            </p:cNvSpPr>
            <p:nvPr/>
          </p:nvSpPr>
          <p:spPr bwMode="auto">
            <a:xfrm>
              <a:off x="4377" y="300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4" name="Rectangle 160"/>
            <p:cNvSpPr>
              <a:spLocks noChangeArrowheads="1"/>
            </p:cNvSpPr>
            <p:nvPr/>
          </p:nvSpPr>
          <p:spPr bwMode="auto">
            <a:xfrm>
              <a:off x="4377" y="3009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5" name="Line 161"/>
            <p:cNvSpPr>
              <a:spLocks noChangeShapeType="1"/>
            </p:cNvSpPr>
            <p:nvPr/>
          </p:nvSpPr>
          <p:spPr bwMode="auto">
            <a:xfrm>
              <a:off x="4377" y="314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6" name="Rectangle 162"/>
            <p:cNvSpPr>
              <a:spLocks noChangeArrowheads="1"/>
            </p:cNvSpPr>
            <p:nvPr/>
          </p:nvSpPr>
          <p:spPr bwMode="auto">
            <a:xfrm>
              <a:off x="4377" y="3142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7" name="Line 163"/>
            <p:cNvSpPr>
              <a:spLocks noChangeShapeType="1"/>
            </p:cNvSpPr>
            <p:nvPr/>
          </p:nvSpPr>
          <p:spPr bwMode="auto">
            <a:xfrm>
              <a:off x="4377" y="327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8" name="Rectangle 164"/>
            <p:cNvSpPr>
              <a:spLocks noChangeArrowheads="1"/>
            </p:cNvSpPr>
            <p:nvPr/>
          </p:nvSpPr>
          <p:spPr bwMode="auto">
            <a:xfrm>
              <a:off x="4377" y="3276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9" name="Line 165"/>
            <p:cNvSpPr>
              <a:spLocks noChangeShapeType="1"/>
            </p:cNvSpPr>
            <p:nvPr/>
          </p:nvSpPr>
          <p:spPr bwMode="auto">
            <a:xfrm>
              <a:off x="4377" y="34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0" name="Rectangle 166"/>
            <p:cNvSpPr>
              <a:spLocks noChangeArrowheads="1"/>
            </p:cNvSpPr>
            <p:nvPr/>
          </p:nvSpPr>
          <p:spPr bwMode="auto">
            <a:xfrm>
              <a:off x="4377" y="3410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1" name="Line 167"/>
            <p:cNvSpPr>
              <a:spLocks noChangeShapeType="1"/>
            </p:cNvSpPr>
            <p:nvPr/>
          </p:nvSpPr>
          <p:spPr bwMode="auto">
            <a:xfrm>
              <a:off x="4377" y="354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2" name="Rectangle 168"/>
            <p:cNvSpPr>
              <a:spLocks noChangeArrowheads="1"/>
            </p:cNvSpPr>
            <p:nvPr/>
          </p:nvSpPr>
          <p:spPr bwMode="auto">
            <a:xfrm>
              <a:off x="4377" y="3543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3" name="Line 169"/>
            <p:cNvSpPr>
              <a:spLocks noChangeShapeType="1"/>
            </p:cNvSpPr>
            <p:nvPr/>
          </p:nvSpPr>
          <p:spPr bwMode="auto">
            <a:xfrm>
              <a:off x="4377" y="35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4" name="Rectangle 170"/>
            <p:cNvSpPr>
              <a:spLocks noChangeArrowheads="1"/>
            </p:cNvSpPr>
            <p:nvPr/>
          </p:nvSpPr>
          <p:spPr bwMode="auto">
            <a:xfrm>
              <a:off x="4377" y="3586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5" name="Line 171"/>
            <p:cNvSpPr>
              <a:spLocks noChangeShapeType="1"/>
            </p:cNvSpPr>
            <p:nvPr/>
          </p:nvSpPr>
          <p:spPr bwMode="auto">
            <a:xfrm>
              <a:off x="4377" y="372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6" name="Rectangle 172"/>
            <p:cNvSpPr>
              <a:spLocks noChangeArrowheads="1"/>
            </p:cNvSpPr>
            <p:nvPr/>
          </p:nvSpPr>
          <p:spPr bwMode="auto">
            <a:xfrm>
              <a:off x="4377" y="3720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7" name="Line 173"/>
            <p:cNvSpPr>
              <a:spLocks noChangeShapeType="1"/>
            </p:cNvSpPr>
            <p:nvPr/>
          </p:nvSpPr>
          <p:spPr bwMode="auto">
            <a:xfrm>
              <a:off x="4377" y="38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>
              <a:off x="4377" y="3853"/>
              <a:ext cx="7" cy="6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9" name="Line 175"/>
            <p:cNvSpPr>
              <a:spLocks noChangeShapeType="1"/>
            </p:cNvSpPr>
            <p:nvPr/>
          </p:nvSpPr>
          <p:spPr bwMode="auto">
            <a:xfrm>
              <a:off x="4377" y="398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0" name="Rectangle 176"/>
            <p:cNvSpPr>
              <a:spLocks noChangeArrowheads="1"/>
            </p:cNvSpPr>
            <p:nvPr/>
          </p:nvSpPr>
          <p:spPr bwMode="auto">
            <a:xfrm>
              <a:off x="4377" y="3987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1" name="Line 177"/>
            <p:cNvSpPr>
              <a:spLocks noChangeShapeType="1"/>
            </p:cNvSpPr>
            <p:nvPr/>
          </p:nvSpPr>
          <p:spPr bwMode="auto">
            <a:xfrm>
              <a:off x="4377" y="412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2" name="Rectangle 178"/>
            <p:cNvSpPr>
              <a:spLocks noChangeArrowheads="1"/>
            </p:cNvSpPr>
            <p:nvPr/>
          </p:nvSpPr>
          <p:spPr bwMode="auto">
            <a:xfrm>
              <a:off x="4377" y="4121"/>
              <a:ext cx="7" cy="5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B68876-4508-4453-AD96-DFFBEE9A76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0295C5-1028-46D7-9017-0F8B0DC64372}" type="slidenum">
              <a:rPr lang="en-US" altLang="tr-TR" smtClean="0"/>
              <a:pPr/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5664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3200"/>
            <a:ext cx="6950569" cy="1219200"/>
          </a:xfrm>
        </p:spPr>
        <p:txBody>
          <a:bodyPr/>
          <a:lstStyle/>
          <a:p>
            <a:r>
              <a:rPr lang="ru-RU" altLang="tr-TR" sz="3600" dirty="0">
                <a:latin typeface="Calibri" panose="020F0502020204030204" pitchFamily="34" charset="0"/>
              </a:rPr>
              <a:t>Прогнозирование поступлений средств</a:t>
            </a:r>
            <a:endParaRPr lang="en-US" altLang="tr-TR" sz="36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>
                  <a:solidFill>
                    <a:srgbClr val="FFFFFF"/>
                  </a:solidFill>
                </a:rPr>
                <a:t>2</a:t>
              </a:r>
              <a:endParaRPr lang="en-US" altLang="tr-TR" sz="4000" b="1">
                <a:solidFill>
                  <a:srgbClr val="FFFFFF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BF0302-90E6-4F27-AE61-08B2038649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4F089-D7D7-4DBE-B857-286AFE099FD7}" type="slidenum">
              <a:rPr lang="en-US" altLang="tr-TR" smtClean="0"/>
              <a:pPr/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62035347"/>
      </p:ext>
    </p:extLst>
  </p:cSld>
  <p:clrMapOvr>
    <a:masterClrMapping/>
  </p:clrMapOvr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7800</TotalTime>
  <Words>2588</Words>
  <Application>Microsoft Office PowerPoint</Application>
  <PresentationFormat>On-screen Show (4:3)</PresentationFormat>
  <Paragraphs>1180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Calibri</vt:lpstr>
      <vt:lpstr>Candara</vt:lpstr>
      <vt:lpstr>Corbel</vt:lpstr>
      <vt:lpstr>Times</vt:lpstr>
      <vt:lpstr>Times New Roman</vt:lpstr>
      <vt:lpstr>873TGp_fall_light_ani</vt:lpstr>
      <vt:lpstr> ПРОГНОЗИРОВАНИЕ  ДВИЖЕНИЯ ДЕНЕЖНЫХ СРЕДСТВ В ТУРЦИИ</vt:lpstr>
      <vt:lpstr>Содержание презентации</vt:lpstr>
      <vt:lpstr>Прогнозирование движения денежных средств и кассовый план казначейства</vt:lpstr>
      <vt:lpstr>Прогнозирование как процесс</vt:lpstr>
      <vt:lpstr>Система прогнозирования в Турции - I</vt:lpstr>
      <vt:lpstr>Система прогнозирования в Турции – II (доходы)</vt:lpstr>
      <vt:lpstr>Система прогнозирования в Турции – III (расходы)</vt:lpstr>
      <vt:lpstr>Кассовый план казначейства</vt:lpstr>
      <vt:lpstr>Прогнозирование поступлений средств</vt:lpstr>
      <vt:lpstr>Прогнозирование налоговых доходов</vt:lpstr>
      <vt:lpstr>Типичная динамика налоговых поступлений</vt:lpstr>
      <vt:lpstr>Прогнозирование неналоговых доходов</vt:lpstr>
      <vt:lpstr>Прогнозирование неналоговых доходов - пример</vt:lpstr>
      <vt:lpstr>Прогнозирование источников финансирования </vt:lpstr>
      <vt:lpstr>Прогнозирование расходования средств</vt:lpstr>
      <vt:lpstr>Прогнозирование первичных расходов</vt:lpstr>
      <vt:lpstr>Система сбора заявок на получение денежных средств (CRS) - I</vt:lpstr>
      <vt:lpstr>Система сбора заявок на получение денежных средств (CRS) - II</vt:lpstr>
      <vt:lpstr>Система сбора заявок на получение денежных средств (CRS) - III</vt:lpstr>
      <vt:lpstr>Прогнозирование погашения долга и процентных платежей</vt:lpstr>
      <vt:lpstr>Институциональный потенциал и отчетность</vt:lpstr>
      <vt:lpstr>Институциональный потенциал</vt:lpstr>
      <vt:lpstr>Мониторинг и отчетность. Качество прогнозирования движения средств - I</vt:lpstr>
      <vt:lpstr>Мониторинг и отчетность. Качество прогнозирования движения средств - II</vt:lpstr>
      <vt:lpstr>Проблемы и планы на будущее</vt:lpstr>
      <vt:lpstr>PowerPoint Presentation</vt:lpstr>
      <vt:lpstr>PowerPoint Presentation</vt:lpstr>
      <vt:lpstr>Благодарю за внимание!</vt:lpstr>
    </vt:vector>
  </TitlesOfParts>
  <Company>Hazine Müsteşarlığı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Yelena Slizhevskaya</cp:lastModifiedBy>
  <cp:revision>370</cp:revision>
  <dcterms:created xsi:type="dcterms:W3CDTF">2015-04-21T11:05:28Z</dcterms:created>
  <dcterms:modified xsi:type="dcterms:W3CDTF">2018-10-25T13:02:10Z</dcterms:modified>
</cp:coreProperties>
</file>