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1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57" r:id="rId16"/>
  </p:sldIdLst>
  <p:sldSz cx="9144000" cy="6858000" type="screen4x3"/>
  <p:notesSz cx="6858000" cy="9144000"/>
  <p:custDataLst>
    <p:tags r:id="rId18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DA6D-7794-4562-8A51-BAC1ECDA1667}" type="datetimeFigureOut">
              <a:rPr lang="sk-SK" smtClean="0"/>
              <a:t>26. 11. 2021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7958E-A3E0-4258-A9AF-607F28EEE0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58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E8F09E-3B77-4351-BACB-13AB0AFBD241}" type="slidenum">
              <a:rPr lang="en-US" noProof="0" smtClean="0"/>
              <a:pPr>
                <a:defRPr/>
              </a:pPr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477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37187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ĺžnik 7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sk-SK" sz="4500" b="0" i="0" baseline="0" dirty="0"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9537-F261-41A3-88B9-A617ADF64663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https://www.mfsr.sk/en/finance/value-money/about-value-money/</a:t>
            </a:r>
          </a:p>
        </p:txBody>
      </p:sp>
      <p:sp>
        <p:nvSpPr>
          <p:cNvPr id="7" name="BlokTextu 6"/>
          <p:cNvSpPr txBox="1"/>
          <p:nvPr userDrawn="1"/>
        </p:nvSpPr>
        <p:spPr>
          <a:xfrm>
            <a:off x="0" y="1"/>
            <a:ext cx="91440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noProof="0" dirty="0">
                <a:latin typeface="Arial Narrow" panose="020B0606020202030204" pitchFamily="34" charset="0"/>
              </a:rPr>
              <a:t>Value for Money</a:t>
            </a:r>
            <a:r>
              <a:rPr lang="en-US" sz="3200" baseline="0" noProof="0" dirty="0">
                <a:latin typeface="Arial Narrow" panose="020B0606020202030204" pitchFamily="34" charset="0"/>
              </a:rPr>
              <a:t> Division</a:t>
            </a:r>
            <a:endParaRPr lang="en-US" sz="3200" noProof="0" dirty="0">
              <a:latin typeface="Arial Narrow" panose="020B0606020202030204" pitchFamily="34" charset="0"/>
            </a:endParaRPr>
          </a:p>
          <a:p>
            <a:pPr algn="ctr"/>
            <a:r>
              <a:rPr lang="en-US" sz="3200" noProof="0" dirty="0">
                <a:latin typeface="Arial Narrow" panose="020B0606020202030204" pitchFamily="34" charset="0"/>
              </a:rPr>
              <a:t>Ministry of Finance of the Slovak Republic</a:t>
            </a:r>
          </a:p>
        </p:txBody>
      </p:sp>
    </p:spTree>
    <p:extLst>
      <p:ext uri="{BB962C8B-B14F-4D97-AF65-F5344CB8AC3E}">
        <p14:creationId xmlns:p14="http://schemas.microsoft.com/office/powerpoint/2010/main" val="220408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725B-EB43-4DF5-8D7C-B69433F57D23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328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83B0-5CC7-4B18-9767-D1FC0F7D2993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0902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/>
              <a:t>Nadpis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73C6-24F5-45C5-82AA-37C32FBFD1D9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581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0F0"/>
              </a:buClr>
              <a:defRPr/>
            </a:lvl1pPr>
            <a:lvl2pPr>
              <a:buClr>
                <a:srgbClr val="00B0F0"/>
              </a:buClr>
              <a:defRPr/>
            </a:lvl2pPr>
            <a:lvl3pPr>
              <a:buClr>
                <a:srgbClr val="00B0F0"/>
              </a:buClr>
              <a:defRPr/>
            </a:lvl3pPr>
            <a:lvl4pPr>
              <a:buClr>
                <a:srgbClr val="00B0F0"/>
              </a:buClr>
              <a:defRPr/>
            </a:lvl4pPr>
            <a:lvl5pPr>
              <a:buClr>
                <a:srgbClr val="00B0F0"/>
              </a:buClr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B685-2D1D-4A25-8871-8DE6D95CB9BC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23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EB59-14D3-478C-90C1-03A3CCCA051A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543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28650" y="1116000"/>
            <a:ext cx="3886200" cy="509759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29150" y="1116000"/>
            <a:ext cx="3886200" cy="509759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5965-8EBF-4FD6-8C50-B334B9CBF74B}" type="datetime1">
              <a:rPr lang="sk-SK" smtClean="0"/>
              <a:t>26. 11. 2021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734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91736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bdĺžnik 9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sk-SK" sz="3300" b="0" i="0" baseline="0" dirty="0"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441" y="104775"/>
            <a:ext cx="7886700" cy="968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8650" y="1072800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8650" y="2040824"/>
            <a:ext cx="3868340" cy="413677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7958" y="1072800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7958" y="2040824"/>
            <a:ext cx="3887391" cy="4136775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5C93-C38D-4544-8386-5F849B1E2865}" type="datetime1">
              <a:rPr lang="sk-SK" smtClean="0"/>
              <a:t>26. 11. 2021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43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3905D-B3BF-4383-B30C-0F3DAB238C27}" type="datetime1">
              <a:rPr lang="sk-SK" smtClean="0"/>
              <a:t>26. 11. 2021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94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7326-7714-4BE5-9B43-E4AB2409B935}" type="datetime1">
              <a:rPr lang="sk-SK" smtClean="0"/>
              <a:t>26. 11. 2021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37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3FB-2360-499A-91CF-2C07B21666BF}" type="datetime1">
              <a:rPr lang="sk-SK" smtClean="0"/>
              <a:t>26. 11. 2021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333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0E0C-F2E2-4F6B-BD0A-5550E1C7F45B}" type="datetime1">
              <a:rPr lang="sk-SK" smtClean="0"/>
              <a:t>26. 11. 2021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14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328214633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ĺžnik 6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sk-SK" sz="3300" b="0" i="0" baseline="0" dirty="0"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146250" y="134727"/>
            <a:ext cx="7886700" cy="98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8650" y="1116000"/>
            <a:ext cx="7886700" cy="498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A2E992D-5654-4D13-8EF7-22272EFDA58A}" type="datetime1">
              <a:rPr lang="sk-SK" smtClean="0"/>
              <a:t>26. 11. 2021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/>
              <a:t>https://www.mfsr.sk/en/finance/value-money/about-value-money/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4C405025-CD5C-4605-9816-5717EE4A826E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51" y="6176964"/>
            <a:ext cx="520974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4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B0F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B0F0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B0F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B0F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B0F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B0F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hyperlink" Target="mailto:martina.erdelyiova@mfsr.sk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emf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sr.sk/en/finance/institute-financial-policy/economic-forecasts/tax-revenue-forecas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58228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NPC scenario for 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AA81-D0F7-4A05-B6EF-406A369F979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C405025-CD5C-4605-9816-5717EE4A826E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1143000" y="4010297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Arial Narrow" panose="020B0606020202030204" pitchFamily="34" charset="0"/>
              </a:rPr>
              <a:t>Martina </a:t>
            </a:r>
            <a:r>
              <a:rPr lang="sk-SK" sz="2000" dirty="0">
                <a:latin typeface="Arial Narrow" panose="020B0606020202030204" pitchFamily="34" charset="0"/>
              </a:rPr>
              <a:t>Erdelyiova</a:t>
            </a:r>
            <a:endParaRPr lang="sk-SK" dirty="0">
              <a:latin typeface="Arial Narrow" panose="020B0606020202030204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566410" y="5956241"/>
            <a:ext cx="384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Arial Narrow" panose="020B0606020202030204" pitchFamily="34" charset="0"/>
                <a:hlinkClick r:id="rId6"/>
              </a:rPr>
              <a:t>m</a:t>
            </a:r>
            <a:r>
              <a:rPr lang="en-US" sz="2000" dirty="0">
                <a:latin typeface="Arial Narrow" panose="020B0606020202030204" pitchFamily="34" charset="0"/>
                <a:hlinkClick r:id="rId6"/>
              </a:rPr>
              <a:t>artina.</a:t>
            </a:r>
            <a:r>
              <a:rPr lang="sk-SK" sz="2000" dirty="0">
                <a:latin typeface="Arial Narrow" panose="020B0606020202030204" pitchFamily="34" charset="0"/>
                <a:hlinkClick r:id="rId6"/>
              </a:rPr>
              <a:t>erdelyiova</a:t>
            </a:r>
            <a:r>
              <a:rPr lang="en-US" sz="2000" dirty="0">
                <a:latin typeface="Arial Narrow" panose="020B0606020202030204" pitchFamily="34" charset="0"/>
                <a:hlinkClick r:id="rId6"/>
              </a:rPr>
              <a:t>@mfsr.sk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76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77" y="124714"/>
            <a:ext cx="8585626" cy="981274"/>
          </a:xfrm>
        </p:spPr>
        <p:txBody>
          <a:bodyPr>
            <a:normAutofit/>
          </a:bodyPr>
          <a:lstStyle/>
          <a:p>
            <a:r>
              <a:rPr lang="en-US" dirty="0"/>
              <a:t>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9D8-0802-48C7-B76A-EF7BF2975D2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3697301" y="2767693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payments for state-insured persons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193607" y="1269139"/>
            <a:ext cx="18720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Economically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active insured persons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584865" y="4058220"/>
            <a:ext cx="444153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public health insurance</a:t>
            </a:r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4615164" y="3703287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730952" y="3359394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12179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7129607" y="2252825"/>
            <a:ext cx="0" cy="17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009900" y="4782485"/>
            <a:ext cx="14651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885171" y="2790042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Office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, subordinate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</a:rPr>
              <a:t>organisations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371726" y="1265666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2533650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3946813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4572000" y="4782485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2</a:t>
            </a:r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5166906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785415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129607" y="4760558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n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885171" y="2790042"/>
            <a:ext cx="198584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including subordinate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61894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Salaries – legal framework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Medical employees in inpatient care have guaranteed salaries tied to the national average salary</a:t>
            </a:r>
          </a:p>
          <a:p>
            <a:r>
              <a:rPr lang="en-US" sz="2400" dirty="0"/>
              <a:t>Different guaranteed salary for different professions (nurses, doctors, medical</a:t>
            </a:r>
            <a:r>
              <a:rPr lang="sk-SK" sz="2400" dirty="0"/>
              <a:t> </a:t>
            </a:r>
            <a:r>
              <a:rPr lang="en-US" sz="2400" dirty="0"/>
              <a:t>assistants...)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Other employees in the sector</a:t>
            </a:r>
          </a:p>
          <a:p>
            <a:pPr lvl="1"/>
            <a:r>
              <a:rPr lang="en-US" sz="2000" dirty="0"/>
              <a:t>Other medical employee</a:t>
            </a:r>
            <a:r>
              <a:rPr lang="sk-SK" sz="2000" dirty="0"/>
              <a:t>s </a:t>
            </a:r>
            <a:r>
              <a:rPr lang="en-US" sz="2000" dirty="0"/>
              <a:t>(e.g. primary care personnel)</a:t>
            </a:r>
          </a:p>
          <a:p>
            <a:pPr lvl="1"/>
            <a:r>
              <a:rPr lang="en-US" sz="2000" dirty="0"/>
              <a:t>Non-medical workers in healthcare</a:t>
            </a:r>
          </a:p>
          <a:p>
            <a:pPr marL="0" indent="0">
              <a:buNone/>
            </a:pPr>
            <a:r>
              <a:rPr lang="en-US" sz="2400" dirty="0"/>
              <a:t> only follow the „generic“ labor code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Assumption of out model – all salaries indexed the same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www.finance.gov.sk/uhp 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39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250" y="134727"/>
            <a:ext cx="8571300" cy="981274"/>
          </a:xfrm>
        </p:spPr>
        <p:txBody>
          <a:bodyPr>
            <a:normAutofit/>
          </a:bodyPr>
          <a:lstStyle/>
          <a:p>
            <a:r>
              <a:rPr lang="en-US" dirty="0"/>
              <a:t>Health insurance NPC scenario - salaries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>
                <a:latin typeface="Arial Narrow" panose="020B0606020202030204" pitchFamily="34" charset="0"/>
              </a:rPr>
              <a:t>11/26/2021</a:t>
            </a:fld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Narrow" panose="020B0606020202030204" pitchFamily="34" charset="0"/>
              </a:rPr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>
                <a:latin typeface="Arial Narrow" panose="020B0606020202030204" pitchFamily="34" charset="0"/>
              </a:rPr>
              <a:pPr>
                <a:defRPr/>
              </a:pPr>
              <a:t>12</a:t>
            </a:fld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32764"/>
              </p:ext>
            </p:extLst>
          </p:nvPr>
        </p:nvGraphicFramePr>
        <p:xfrm>
          <a:off x="446086" y="1282089"/>
          <a:ext cx="8153591" cy="463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185">
                  <a:extLst>
                    <a:ext uri="{9D8B030D-6E8A-4147-A177-3AD203B41FA5}">
                      <a16:colId xmlns:a16="http://schemas.microsoft.com/office/drawing/2014/main" val="2473200512"/>
                    </a:ext>
                  </a:extLst>
                </a:gridCol>
                <a:gridCol w="2563256">
                  <a:extLst>
                    <a:ext uri="{9D8B030D-6E8A-4147-A177-3AD203B41FA5}">
                      <a16:colId xmlns:a16="http://schemas.microsoft.com/office/drawing/2014/main" val="4046925358"/>
                    </a:ext>
                  </a:extLst>
                </a:gridCol>
                <a:gridCol w="2268150">
                  <a:extLst>
                    <a:ext uri="{9D8B030D-6E8A-4147-A177-3AD203B41FA5}">
                      <a16:colId xmlns:a16="http://schemas.microsoft.com/office/drawing/2014/main" val="110412833"/>
                    </a:ext>
                  </a:extLst>
                </a:gridCol>
              </a:tblGrid>
              <a:tr h="322524">
                <a:tc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Indexation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12632"/>
                  </a:ext>
                </a:extLst>
              </a:tr>
              <a:tr h="100239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Salaries of medical personnel in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inpatient care – public providers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We know the count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and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the average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salaries for all types of medical personnel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Guaranteed growth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according to automatic salary increase mechanism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45518"/>
                  </a:ext>
                </a:extLst>
              </a:tr>
              <a:tr h="9885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Salaries of medical personnel in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inpatient care – non-public providers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We know the count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and we use the same average salaries as for public providers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Guaranteed growth according to automatic salary increase mechanism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07220"/>
                  </a:ext>
                </a:extLst>
              </a:tr>
              <a:tr h="11815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</a:rPr>
                        <a:t>Salaries of medical personnel in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outpatient care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We know the count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we estimate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the salaries using the salary structure for inpatient care workers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Arial Narrow" panose="020B0606020202030204" pitchFamily="34" charset="0"/>
                        </a:rPr>
                        <a:t>The same as in inpatient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927396"/>
                  </a:ext>
                </a:extLst>
              </a:tr>
              <a:tr h="11403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Salaries of non-medical personnel </a:t>
                      </a:r>
                      <a:endParaRPr lang="en-US" sz="16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We know the count and we know the average </a:t>
                      </a: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salaries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for the public ones.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We us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 the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average salaries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for all workers.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Arial Narrow" panose="020B0606020202030204" pitchFamily="34" charset="0"/>
                        </a:rPr>
                        <a:t>The same as in inpatient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72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54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250" y="134727"/>
            <a:ext cx="8900768" cy="981274"/>
          </a:xfrm>
        </p:spPr>
        <p:txBody>
          <a:bodyPr>
            <a:normAutofit/>
          </a:bodyPr>
          <a:lstStyle/>
          <a:p>
            <a:r>
              <a:rPr lang="en-US" dirty="0"/>
              <a:t>Health insurance NPC scenario – non-salary expenditure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>
                <a:latin typeface="Arial Narrow" panose="020B0606020202030204" pitchFamily="34" charset="0"/>
              </a:rPr>
              <a:t>11/26/2021</a:t>
            </a:fld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Narrow" panose="020B0606020202030204" pitchFamily="34" charset="0"/>
              </a:rPr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>
                <a:latin typeface="Arial Narrow" panose="020B0606020202030204" pitchFamily="34" charset="0"/>
              </a:rPr>
              <a:pPr>
                <a:defRPr/>
              </a:pPr>
              <a:t>13</a:t>
            </a:fld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68234"/>
              </p:ext>
            </p:extLst>
          </p:nvPr>
        </p:nvGraphicFramePr>
        <p:xfrm>
          <a:off x="446086" y="1260763"/>
          <a:ext cx="8271463" cy="3610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988">
                  <a:extLst>
                    <a:ext uri="{9D8B030D-6E8A-4147-A177-3AD203B41FA5}">
                      <a16:colId xmlns:a16="http://schemas.microsoft.com/office/drawing/2014/main" val="2473200512"/>
                    </a:ext>
                  </a:extLst>
                </a:gridCol>
                <a:gridCol w="4001121">
                  <a:extLst>
                    <a:ext uri="{9D8B030D-6E8A-4147-A177-3AD203B41FA5}">
                      <a16:colId xmlns:a16="http://schemas.microsoft.com/office/drawing/2014/main" val="4046925358"/>
                    </a:ext>
                  </a:extLst>
                </a:gridCol>
                <a:gridCol w="1999354">
                  <a:extLst>
                    <a:ext uri="{9D8B030D-6E8A-4147-A177-3AD203B41FA5}">
                      <a16:colId xmlns:a16="http://schemas.microsoft.com/office/drawing/2014/main" val="110412833"/>
                    </a:ext>
                  </a:extLst>
                </a:gridCol>
              </a:tblGrid>
              <a:tr h="318655">
                <a:tc>
                  <a:txBody>
                    <a:bodyPr/>
                    <a:lstStyle/>
                    <a:p>
                      <a:endParaRPr lang="sk-SK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 Narrow" panose="020B0606020202030204" pitchFamily="34" charset="0"/>
                        </a:rPr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latin typeface="Arial Narrow" panose="020B0606020202030204" pitchFamily="34" charset="0"/>
                        </a:rPr>
                        <a:t>Indexation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12632"/>
                  </a:ext>
                </a:extLst>
              </a:tr>
              <a:tr h="983673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Pharmaceuticals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According to the statement of reimbursements</a:t>
                      </a:r>
                      <a:r>
                        <a:rPr lang="en-US" sz="1600" kern="120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for pharmaceuticals.</a:t>
                      </a:r>
                      <a:endParaRPr lang="en-US" sz="1600" kern="1200" noProof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Zero in the past.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685800" rtl="0" eaLnBrk="1" latinLnBrk="0" hangingPunct="1"/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 – analysis of pharmaceutical expenditure growth.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29664"/>
                  </a:ext>
                </a:extLst>
              </a:tr>
              <a:tr h="53021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Ageing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 is taken from the analysis done by the Council</a:t>
                      </a:r>
                      <a:r>
                        <a:rPr lang="en-US" sz="1600" kern="1200" baseline="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for Budget Responsibility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as an additive item.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06264"/>
                  </a:ext>
                </a:extLst>
              </a:tr>
              <a:tr h="53021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Morbidity increase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According to the Institute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for Health Policies</a:t>
                      </a: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analysis for 2019 budget,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as an additive item. 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084937"/>
                  </a:ext>
                </a:extLst>
              </a:tr>
              <a:tr h="83983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Other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All other expenses. Ba</a:t>
                      </a: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sed on total public health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insurance</a:t>
                      </a:r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expenditure</a:t>
                      </a:r>
                      <a:r>
                        <a:rPr lang="en-US" sz="1600" kern="1200" baseline="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data. Includes for example rent, energy consumption, material, including medical supplies, all services and other.</a:t>
                      </a:r>
                      <a:endParaRPr lang="en-US" sz="1600" kern="1200" noProof="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600" kern="1200" noProof="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2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207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77" y="124714"/>
            <a:ext cx="8585626" cy="981274"/>
          </a:xfrm>
        </p:spPr>
        <p:txBody>
          <a:bodyPr>
            <a:normAutofit/>
          </a:bodyPr>
          <a:lstStyle/>
          <a:p>
            <a:r>
              <a:rPr lang="en-US" dirty="0"/>
              <a:t>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9D8-0802-48C7-B76A-EF7BF2975D2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3697301" y="2767693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payments for state-insured persons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193607" y="1269139"/>
            <a:ext cx="1872000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economically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active insured persons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584865" y="4058220"/>
            <a:ext cx="4441535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public health insurance</a:t>
            </a:r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4615164" y="3703287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730952" y="3359394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12179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7129607" y="2252825"/>
            <a:ext cx="0" cy="17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009900" y="4782485"/>
            <a:ext cx="14651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885171" y="2790042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Office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, subordinate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</a:rPr>
              <a:t>organisations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371726" y="1265666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2533650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3946813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4572000" y="4782485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2</a:t>
            </a:r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5166906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785415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129607" y="4760558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n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885171" y="2790042"/>
            <a:ext cx="1985848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including subordinate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60175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076994"/>
            <a:ext cx="8113361" cy="1410041"/>
          </a:xfrm>
        </p:spPr>
        <p:txBody>
          <a:bodyPr>
            <a:normAutofit/>
          </a:bodyPr>
          <a:lstStyle/>
          <a:p>
            <a:r>
              <a:rPr lang="en-US" dirty="0"/>
              <a:t>Thanks for your attention, feel free to ask questions.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0133-FEB6-4384-AC72-8E2BBF3E43F1}" type="datetime1">
              <a:rPr lang="sk-SK" smtClean="0"/>
              <a:t>26. 11. 2021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https://www.mfsr.sk/en/finance/value-money/about-value-money/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94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ĺžnik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3200" i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  <a:ea typeface="+mj-ea"/>
              <a:cs typeface="+mj-cs"/>
              <a:sym typeface="Arial Narrow" panose="020B0606020202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290836"/>
            <a:ext cx="8147050" cy="5378524"/>
          </a:xfrm>
        </p:spPr>
        <p:txBody>
          <a:bodyPr tIns="144000" bIns="144000"/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Started off in 2015; 5 people; currently 45 people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dirty="0"/>
              <a:t>Three tools of VfM Division: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/>
              <a:t>Spending reviews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Targeted reviews by sector (education, health) or by a function (IT, wages). Proceed in rounds (roughly 3 reviews per year)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/>
              <a:t>Investment appraisals by MoF (four-eyes principle)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All investments above 40 mil. Euro or above 10 mil. Euro in IT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 above 1 mil. Euro from 2020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On the way to full-stack investment authority (UK-like)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400" dirty="0"/>
              <a:t>Optimization projects in state enterprises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Slovak Railways, Slovak Water Management Enterprise, Health insurance company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for Money Division</a:t>
            </a:r>
          </a:p>
        </p:txBody>
      </p:sp>
    </p:spTree>
    <p:extLst>
      <p:ext uri="{BB962C8B-B14F-4D97-AF65-F5344CB8AC3E}">
        <p14:creationId xmlns:p14="http://schemas.microsoft.com/office/powerpoint/2010/main" val="295661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77" y="124714"/>
            <a:ext cx="8585626" cy="981274"/>
          </a:xfrm>
        </p:spPr>
        <p:txBody>
          <a:bodyPr>
            <a:normAutofit/>
          </a:bodyPr>
          <a:lstStyle/>
          <a:p>
            <a:r>
              <a:rPr lang="en-US" dirty="0"/>
              <a:t>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9D8-0802-48C7-B76A-EF7BF2975D2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3697301" y="2767693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payments for state-insured persons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193607" y="1269139"/>
            <a:ext cx="18720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economically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active insured persons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584865" y="4058220"/>
            <a:ext cx="4441535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public health insurance</a:t>
            </a:r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4615164" y="3703287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730952" y="3359394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12179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7129607" y="2252825"/>
            <a:ext cx="0" cy="17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009900" y="4782485"/>
            <a:ext cx="14651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885171" y="2790042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Office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, subordinate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</a:rPr>
              <a:t>organisations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371726" y="1265666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2533650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3946813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4572000" y="4782485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2</a:t>
            </a:r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5166906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785415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129607" y="4760558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n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885171" y="2790042"/>
            <a:ext cx="198584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including subordinate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73342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insurance budgeting in the past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49" y="1116000"/>
            <a:ext cx="8116105" cy="498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Public health insurance revenue =</a:t>
            </a:r>
          </a:p>
          <a:p>
            <a:r>
              <a:rPr lang="en-US" sz="2000" dirty="0"/>
              <a:t>Compulsory contributions by economically active population (% of actual income)</a:t>
            </a:r>
          </a:p>
          <a:p>
            <a:pPr marL="0" indent="0" algn="ctr">
              <a:buNone/>
            </a:pPr>
            <a:r>
              <a:rPr lang="en-US" sz="2000" dirty="0"/>
              <a:t>+</a:t>
            </a:r>
            <a:endParaRPr lang="en-US" sz="1150" dirty="0"/>
          </a:p>
          <a:p>
            <a:r>
              <a:rPr lang="en-US" sz="2000" dirty="0"/>
              <a:t>Contributions by the state for the economically inactive (% of average wage)</a:t>
            </a:r>
          </a:p>
          <a:p>
            <a:pPr marL="0" indent="0">
              <a:buFontTx/>
              <a:buNone/>
            </a:pPr>
            <a:endParaRPr lang="en-US" sz="2000" dirty="0"/>
          </a:p>
          <a:p>
            <a:pPr marL="0" indent="0">
              <a:buFontTx/>
              <a:buNone/>
            </a:pPr>
            <a:r>
              <a:rPr lang="en-US" sz="2000" b="1" dirty="0"/>
              <a:t>Problems</a:t>
            </a:r>
          </a:p>
          <a:p>
            <a:r>
              <a:rPr lang="en-US" sz="2000" dirty="0"/>
              <a:t>Pro-cyclical (constant push for stable or rising contribution by the state)</a:t>
            </a:r>
          </a:p>
          <a:p>
            <a:r>
              <a:rPr lang="en-US" sz="2000" dirty="0"/>
              <a:t>Poor planning </a:t>
            </a:r>
            <a:r>
              <a:rPr lang="en-US" sz="2000" dirty="0">
                <a:sym typeface="Wingdings" panose="05000000000000000000" pitchFamily="2" charset="2"/>
              </a:rPr>
              <a:t> planned expenditure d</a:t>
            </a:r>
            <a:r>
              <a:rPr lang="en-US" sz="2000" dirty="0"/>
              <a:t>oes not reflect actual need (regular additional funds in the fall)</a:t>
            </a:r>
          </a:p>
          <a:p>
            <a:r>
              <a:rPr lang="en-US" sz="2000" dirty="0"/>
              <a:t>Only contribution by the state is part of the budget</a:t>
            </a:r>
          </a:p>
          <a:p>
            <a:r>
              <a:rPr lang="en-US" sz="2000" dirty="0"/>
              <a:t>Little information in the budget documentation (basically one line)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3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insurance budgeting now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50" y="1116000"/>
            <a:ext cx="8071214" cy="498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Public health insurance revenue =</a:t>
            </a:r>
          </a:p>
          <a:p>
            <a:r>
              <a:rPr lang="en-US" sz="2000" dirty="0"/>
              <a:t>Compulsory contributions by economically active population (% of actual income)</a:t>
            </a:r>
          </a:p>
          <a:p>
            <a:pPr marL="0" indent="0" algn="ctr">
              <a:buNone/>
            </a:pPr>
            <a:r>
              <a:rPr lang="en-US" sz="2000" dirty="0"/>
              <a:t>+</a:t>
            </a:r>
            <a:endParaRPr lang="en-US" sz="1150" dirty="0"/>
          </a:p>
          <a:p>
            <a:r>
              <a:rPr lang="en-US" sz="2000" dirty="0"/>
              <a:t>Co-payment from the state budget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endParaRPr lang="en-US" sz="2000" dirty="0"/>
          </a:p>
          <a:p>
            <a:r>
              <a:rPr lang="en-US" sz="2000" dirty="0"/>
              <a:t>Co-payment is computed so that the </a:t>
            </a:r>
            <a:r>
              <a:rPr lang="en-US" sz="2000" b="1" dirty="0"/>
              <a:t>total expected revenue equals total needs</a:t>
            </a:r>
            <a:r>
              <a:rPr lang="en-US" sz="2000" dirty="0"/>
              <a:t> of the sector</a:t>
            </a:r>
          </a:p>
          <a:p>
            <a:r>
              <a:rPr lang="en-US" sz="2000" dirty="0"/>
              <a:t>Total  needs are predicted by (relatively simple) NPC scenario based on past expenses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FontTx/>
              <a:buNone/>
            </a:pPr>
            <a:endParaRPr lang="en-US" sz="200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6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77" y="124714"/>
            <a:ext cx="8585626" cy="981274"/>
          </a:xfrm>
        </p:spPr>
        <p:txBody>
          <a:bodyPr>
            <a:normAutofit/>
          </a:bodyPr>
          <a:lstStyle/>
          <a:p>
            <a:r>
              <a:rPr lang="en-US" dirty="0"/>
              <a:t>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9D8-0802-48C7-B76A-EF7BF2975D2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3697301" y="2767693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payments for state-insured persons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193607" y="1269139"/>
            <a:ext cx="1872000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economically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active insured persons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584865" y="4058220"/>
            <a:ext cx="4441535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public health insurance</a:t>
            </a:r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4615164" y="3703287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730952" y="3359394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12179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7129607" y="2252825"/>
            <a:ext cx="0" cy="17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009900" y="4782485"/>
            <a:ext cx="14651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885171" y="2790042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Office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, subordinate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</a:rPr>
              <a:t>organisations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371726" y="1265666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2533650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3946813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4572000" y="4782485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2</a:t>
            </a:r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5166906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785415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129607" y="4760558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n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885171" y="2790042"/>
            <a:ext cx="1985848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including subordinate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95790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249" y="134727"/>
            <a:ext cx="8453427" cy="981274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Health insurance from economically active persons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628649" y="1116000"/>
            <a:ext cx="8116105" cy="4982399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Paid as a percentage of salary</a:t>
            </a:r>
          </a:p>
          <a:p>
            <a:pPr marL="3429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Revenue predicted by the </a:t>
            </a:r>
            <a:r>
              <a:rPr lang="en-US" sz="2400" b="1" dirty="0"/>
              <a:t>Tax Revenue Forecasts Committee</a:t>
            </a:r>
          </a:p>
          <a:p>
            <a:pPr lvl="1"/>
            <a:r>
              <a:rPr lang="en-US" sz="2400" dirty="0"/>
              <a:t>Based on macroeconomic forecasts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Public at MoF</a:t>
            </a:r>
            <a:r>
              <a:rPr lang="sk-SK" sz="2400" dirty="0"/>
              <a:t> SR</a:t>
            </a:r>
            <a:r>
              <a:rPr lang="en-US" sz="2400" dirty="0"/>
              <a:t> website:</a:t>
            </a:r>
          </a:p>
          <a:p>
            <a:pPr marL="342900" lvl="1" indent="0">
              <a:buNone/>
            </a:pPr>
            <a:endParaRPr lang="en-US" sz="2400" dirty="0">
              <a:hlinkClick r:id="rId2"/>
            </a:endParaRPr>
          </a:p>
          <a:p>
            <a:pPr marL="342900" lvl="1" indent="0">
              <a:buNone/>
            </a:pPr>
            <a:r>
              <a:rPr lang="en-US" sz="2400" dirty="0">
                <a:hlinkClick r:id="rId2"/>
              </a:rPr>
              <a:t>https://www.mfsr.sk/en/finance/institute-financial-policy/economic-forecasts/tax-revenue-forecasts/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590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77" y="124714"/>
            <a:ext cx="8585626" cy="981274"/>
          </a:xfrm>
        </p:spPr>
        <p:txBody>
          <a:bodyPr>
            <a:normAutofit/>
          </a:bodyPr>
          <a:lstStyle/>
          <a:p>
            <a:r>
              <a:rPr lang="en-US" dirty="0"/>
              <a:t>Healthcare expenditure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79D8-0802-48C7-B76A-EF7BF2975D2A}" type="datetime1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https://finance.gov.sk/uhp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5025-CD5C-4605-9816-5717EE4A826E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3697301" y="2767693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payments for state-insured persons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6193607" y="1269139"/>
            <a:ext cx="18720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economically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active insured persons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584865" y="4058220"/>
            <a:ext cx="4441535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public health insurance</a:t>
            </a:r>
          </a:p>
        </p:txBody>
      </p:sp>
      <p:cxnSp>
        <p:nvCxnSpPr>
          <p:cNvPr id="15" name="Rovná spojovacia šípka 14"/>
          <p:cNvCxnSpPr/>
          <p:nvPr/>
        </p:nvCxnSpPr>
        <p:spPr>
          <a:xfrm>
            <a:off x="4615164" y="3703287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730952" y="3359394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3712179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7129607" y="2252825"/>
            <a:ext cx="0" cy="172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3009900" y="4782485"/>
            <a:ext cx="146511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885171" y="2790042"/>
            <a:ext cx="1873250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 Narrow" panose="020B0606020202030204" pitchFamily="34" charset="0"/>
              </a:rPr>
              <a:t>Office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, subordinate </a:t>
            </a:r>
            <a:r>
              <a:rPr lang="en-US" dirty="0" err="1">
                <a:solidFill>
                  <a:schemeClr val="bg1"/>
                </a:solidFill>
                <a:latin typeface="Arial Narrow" panose="020B0606020202030204" pitchFamily="34" charset="0"/>
              </a:rPr>
              <a:t>organisations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371726" y="1265666"/>
            <a:ext cx="187325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Rovná spojovacia šípka 29"/>
          <p:cNvCxnSpPr/>
          <p:nvPr/>
        </p:nvCxnSpPr>
        <p:spPr>
          <a:xfrm>
            <a:off x="2533650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3946813" y="2227693"/>
            <a:ext cx="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4572000" y="4782485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2</a:t>
            </a:r>
          </a:p>
        </p:txBody>
      </p:sp>
      <p:cxnSp>
        <p:nvCxnSpPr>
          <p:cNvPr id="21" name="Rovná spojovacia šípka 20"/>
          <p:cNvCxnSpPr/>
          <p:nvPr/>
        </p:nvCxnSpPr>
        <p:spPr>
          <a:xfrm>
            <a:off x="5166906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7785415" y="4427552"/>
            <a:ext cx="0" cy="35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7129607" y="4760558"/>
            <a:ext cx="143740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HC Provider n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885171" y="2790042"/>
            <a:ext cx="1985848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MoH SR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including subordinate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49054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250" y="134727"/>
            <a:ext cx="8571300" cy="981274"/>
          </a:xfrm>
        </p:spPr>
        <p:txBody>
          <a:bodyPr>
            <a:normAutofit/>
          </a:bodyPr>
          <a:lstStyle/>
          <a:p>
            <a:r>
              <a:rPr lang="en-US" dirty="0"/>
              <a:t>NPC scenario for expenditure of organizations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B5BAD-46FE-4DB4-A1F7-58712BFBC10A}" type="datetime1">
              <a:rPr lang="en-US" smtClean="0">
                <a:latin typeface="Arial Narrow" panose="020B0606020202030204" pitchFamily="34" charset="0"/>
              </a:rPr>
              <a:t>11/26/2021</a:t>
            </a:fld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 Narrow" panose="020B0606020202030204" pitchFamily="34" charset="0"/>
              </a:rPr>
              <a:t>www.finance.gov.sk/uhp 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AA1DA-064C-4885-AB38-865FC0F739AA}" type="slidenum">
              <a:rPr lang="en-US" smtClean="0">
                <a:latin typeface="Arial Narrow" panose="020B0606020202030204" pitchFamily="34" charset="0"/>
              </a:rPr>
              <a:pPr>
                <a:defRPr/>
              </a:pPr>
              <a:t>9</a:t>
            </a:fld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45424"/>
              </p:ext>
            </p:extLst>
          </p:nvPr>
        </p:nvGraphicFramePr>
        <p:xfrm>
          <a:off x="446086" y="891465"/>
          <a:ext cx="8271464" cy="385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138">
                  <a:extLst>
                    <a:ext uri="{9D8B030D-6E8A-4147-A177-3AD203B41FA5}">
                      <a16:colId xmlns:a16="http://schemas.microsoft.com/office/drawing/2014/main" val="2473200512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4046925358"/>
                    </a:ext>
                  </a:extLst>
                </a:gridCol>
                <a:gridCol w="3716059">
                  <a:extLst>
                    <a:ext uri="{9D8B030D-6E8A-4147-A177-3AD203B41FA5}">
                      <a16:colId xmlns:a16="http://schemas.microsoft.com/office/drawing/2014/main" val="110412833"/>
                    </a:ext>
                  </a:extLst>
                </a:gridCol>
              </a:tblGrid>
              <a:tr h="4958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Source of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Type</a:t>
                      </a:r>
                      <a:r>
                        <a:rPr lang="en-US" sz="1600" baseline="0" dirty="0">
                          <a:latin typeface="Arial Narrow" panose="020B0606020202030204" pitchFamily="34" charset="0"/>
                        </a:rPr>
                        <a:t> of expenditure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Indexation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12632"/>
                  </a:ext>
                </a:extLst>
              </a:tr>
              <a:tr h="864563">
                <a:tc rowSpan="4"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State </a:t>
                      </a:r>
                      <a:r>
                        <a:rPr lang="en-US" sz="1800" noProof="0" dirty="0">
                          <a:latin typeface="Arial Narrow" panose="020B0606020202030204" pitchFamily="34" charset="0"/>
                        </a:rPr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latin typeface="Arial Narrow" panose="020B0606020202030204" pitchFamily="34" charset="0"/>
                        </a:rPr>
                        <a:t>Salaries, insurance premium and other compensations </a:t>
                      </a:r>
                      <a:r>
                        <a:rPr lang="sk-SK" sz="1800" baseline="0" dirty="0">
                          <a:latin typeface="Arial Narrow" panose="020B0606020202030204" pitchFamily="34" charset="0"/>
                        </a:rPr>
                        <a:t>of </a:t>
                      </a:r>
                      <a:r>
                        <a:rPr lang="en-US" sz="1800" baseline="0" dirty="0">
                          <a:latin typeface="Arial Narrow" panose="020B0606020202030204" pitchFamily="34" charset="0"/>
                        </a:rPr>
                        <a:t>employees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Salary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064727"/>
                  </a:ext>
                </a:extLst>
              </a:tr>
              <a:tr h="50856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Goods and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CPI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45518"/>
                  </a:ext>
                </a:extLst>
              </a:tr>
              <a:tr h="5085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Combination</a:t>
                      </a:r>
                      <a:r>
                        <a:rPr lang="en-US" sz="1800" baseline="0" dirty="0">
                          <a:latin typeface="Arial Narrow" panose="020B0606020202030204" pitchFamily="34" charset="0"/>
                        </a:rPr>
                        <a:t> of salary growth and </a:t>
                      </a:r>
                      <a:r>
                        <a:rPr lang="en-US" sz="1800" dirty="0">
                          <a:latin typeface="Arial Narrow" panose="020B0606020202030204" pitchFamily="34" charset="0"/>
                        </a:rPr>
                        <a:t>CPI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883623"/>
                  </a:ext>
                </a:extLst>
              </a:tr>
              <a:tr h="5085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CAPEX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One offs, individual investment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5710"/>
                  </a:ext>
                </a:extLst>
              </a:tr>
              <a:tr h="701701">
                <a:tc>
                  <a:txBody>
                    <a:bodyPr/>
                    <a:lstStyle/>
                    <a:p>
                      <a:r>
                        <a:rPr lang="en-US" sz="1800" noProof="0" dirty="0">
                          <a:latin typeface="Arial Narrow" panose="020B0606020202030204" pitchFamily="34" charset="0"/>
                        </a:rPr>
                        <a:t>EU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>
                          <a:latin typeface="Arial Narrow" panose="020B0606020202030204" pitchFamily="34" charset="0"/>
                        </a:rPr>
                        <a:t>Similar</a:t>
                      </a:r>
                      <a:r>
                        <a:rPr lang="en-US" sz="1800" baseline="0" noProof="0" dirty="0">
                          <a:latin typeface="Arial Narrow" panose="020B0606020202030204" pitchFamily="34" charset="0"/>
                        </a:rPr>
                        <a:t> to CAPEX, most EU projects are one-offs, expenditure </a:t>
                      </a:r>
                      <a:r>
                        <a:rPr lang="en-US" sz="1800" noProof="0" dirty="0">
                          <a:latin typeface="Arial Narrow" panose="020B0606020202030204" pitchFamily="34" charset="0"/>
                        </a:rPr>
                        <a:t>taken from the state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054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71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enmvIbQEmtKI2LcJoX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01QFGAmRy.lCoh6RRDL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Eocp38SvOZXwd0WBkqo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m7yf7lgTIqKXyO.8br_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1" id="{64A5A9FD-8EC7-41A6-95EE-5D947B4CDDE6}" vid="{2A968A33-ACE4-445B-A29E-FC8CBFA4E548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šablóna_prezentácia_úhp_eng</Template>
  <TotalTime>73</TotalTime>
  <Words>1061</Words>
  <Application>Microsoft Office PowerPoint</Application>
  <PresentationFormat>On-screen Show (4:3)</PresentationFormat>
  <Paragraphs>218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Motív Office</vt:lpstr>
      <vt:lpstr>think-cell Slide</vt:lpstr>
      <vt:lpstr>NPC scenario for healthcare expenditure</vt:lpstr>
      <vt:lpstr>Value for Money Division</vt:lpstr>
      <vt:lpstr>Healthcare expenditure</vt:lpstr>
      <vt:lpstr>Health insurance budgeting in the past </vt:lpstr>
      <vt:lpstr>Health insurance budgeting now</vt:lpstr>
      <vt:lpstr>Healthcare expenditure</vt:lpstr>
      <vt:lpstr>Health insurance from economically active persons</vt:lpstr>
      <vt:lpstr>Healthcare expenditure</vt:lpstr>
      <vt:lpstr>NPC scenario for expenditure of organizations</vt:lpstr>
      <vt:lpstr>Healthcare expenditure</vt:lpstr>
      <vt:lpstr>Salaries – legal framework</vt:lpstr>
      <vt:lpstr>Health insurance NPC scenario - salaries </vt:lpstr>
      <vt:lpstr>Health insurance NPC scenario – non-salary expenditure </vt:lpstr>
      <vt:lpstr>Healthcare expenditure</vt:lpstr>
      <vt:lpstr>Thanks for your attention, feel free to ask questions.</vt:lpstr>
    </vt:vector>
  </TitlesOfParts>
  <Company>MF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scenario for healthcare expenditure</dc:title>
  <dc:creator>Erdelyiova Martina</dc:creator>
  <cp:lastModifiedBy>Ksenia Malafeeva</cp:lastModifiedBy>
  <cp:revision>11</cp:revision>
  <dcterms:created xsi:type="dcterms:W3CDTF">2021-11-25T09:38:21Z</dcterms:created>
  <dcterms:modified xsi:type="dcterms:W3CDTF">2021-11-26T09:29:15Z</dcterms:modified>
</cp:coreProperties>
</file>