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1164" r:id="rId5"/>
    <p:sldId id="1303" r:id="rId6"/>
    <p:sldId id="1315" r:id="rId7"/>
    <p:sldId id="1317" r:id="rId8"/>
    <p:sldId id="1327" r:id="rId9"/>
    <p:sldId id="1318" r:id="rId10"/>
    <p:sldId id="1330" r:id="rId11"/>
    <p:sldId id="1328" r:id="rId12"/>
    <p:sldId id="1319" r:id="rId13"/>
    <p:sldId id="1320" r:id="rId14"/>
    <p:sldId id="1321" r:id="rId15"/>
    <p:sldId id="1322" r:id="rId16"/>
    <p:sldId id="1323" r:id="rId17"/>
    <p:sldId id="1324" r:id="rId18"/>
    <p:sldId id="1329" r:id="rId19"/>
    <p:sldId id="1325" r:id="rId20"/>
    <p:sldId id="1326" r:id="rId21"/>
    <p:sldId id="1247" r:id="rId22"/>
  </p:sldIdLst>
  <p:sldSz cx="12192000" cy="6858000"/>
  <p:notesSz cx="6797675" cy="9926638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31754463-30FA-824E-9681-17E0926DDDD5}">
          <p14:sldIdLst>
            <p14:sldId id="1164"/>
            <p14:sldId id="1303"/>
            <p14:sldId id="1315"/>
            <p14:sldId id="1317"/>
            <p14:sldId id="1327"/>
            <p14:sldId id="1318"/>
            <p14:sldId id="1330"/>
            <p14:sldId id="1328"/>
            <p14:sldId id="1319"/>
            <p14:sldId id="1320"/>
            <p14:sldId id="1321"/>
            <p14:sldId id="1322"/>
            <p14:sldId id="1323"/>
            <p14:sldId id="1324"/>
            <p14:sldId id="1329"/>
            <p14:sldId id="1325"/>
            <p14:sldId id="1326"/>
            <p14:sldId id="124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05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pofford, Laura" initials="SL" lastIdx="2" clrIdx="6">
    <p:extLst>
      <p:ext uri="{19B8F6BF-5375-455C-9EA6-DF929625EA0E}">
        <p15:presenceInfo xmlns:p15="http://schemas.microsoft.com/office/powerpoint/2012/main" userId="S::lspofford@imf.org::729f3023-7458-4886-8b15-5f4e1b9d797d" providerId="AD"/>
      </p:ext>
    </p:extLst>
  </p:cmAuthor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BDEF3"/>
    <a:srgbClr val="923634"/>
    <a:srgbClr val="5E8AB4"/>
    <a:srgbClr val="E46C0A"/>
    <a:srgbClr val="25D129"/>
    <a:srgbClr val="DC4234"/>
    <a:srgbClr val="00AEB3"/>
    <a:srgbClr val="FFCC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08B1F7-3E8F-1EA5-079F-B3570E94B3F6}" v="57" dt="2021-11-29T08:46:41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5" autoAdjust="0"/>
    <p:restoredTop sz="94614" autoAdjust="0"/>
  </p:normalViewPr>
  <p:slideViewPr>
    <p:cSldViewPr snapToGrid="0">
      <p:cViewPr varScale="1">
        <p:scale>
          <a:sx n="84" d="100"/>
          <a:sy n="84" d="100"/>
        </p:scale>
        <p:origin x="600" y="78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3033"/>
        <p:guide pos="2056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E308B1F7-3E8F-1EA5-079F-B3570E94B3F6}"/>
    <pc:docChg chg="modSld">
      <pc:chgData name="Naida Carsimamovic" userId="S::naidacar_gmail.com#ext#@worldbankgroup.onmicrosoft.com::53931ab3-ae2f-4940-ab2f-79ca65fd9f5d" providerId="AD" clId="Web-{E308B1F7-3E8F-1EA5-079F-B3570E94B3F6}" dt="2021-11-29T08:46:41.119" v="55"/>
      <pc:docMkLst>
        <pc:docMk/>
      </pc:docMkLst>
      <pc:sldChg chg="modSp">
        <pc:chgData name="Naida Carsimamovic" userId="S::naidacar_gmail.com#ext#@worldbankgroup.onmicrosoft.com::53931ab3-ae2f-4940-ab2f-79ca65fd9f5d" providerId="AD" clId="Web-{E308B1F7-3E8F-1EA5-079F-B3570E94B3F6}" dt="2021-11-29T08:38:24.559" v="3" actId="1076"/>
        <pc:sldMkLst>
          <pc:docMk/>
          <pc:sldMk cId="4055439671" sldId="1317"/>
        </pc:sldMkLst>
        <pc:spChg chg="mod">
          <ac:chgData name="Naida Carsimamovic" userId="S::naidacar_gmail.com#ext#@worldbankgroup.onmicrosoft.com::53931ab3-ae2f-4940-ab2f-79ca65fd9f5d" providerId="AD" clId="Web-{E308B1F7-3E8F-1EA5-079F-B3570E94B3F6}" dt="2021-11-29T08:38:24.559" v="3" actId="1076"/>
          <ac:spMkLst>
            <pc:docMk/>
            <pc:sldMk cId="4055439671" sldId="1317"/>
            <ac:spMk id="3" creationId="{F96D7045-8A13-4064-A7A9-0DA141795EED}"/>
          </ac:spMkLst>
        </pc:spChg>
      </pc:sldChg>
      <pc:sldChg chg="modSp">
        <pc:chgData name="Naida Carsimamovic" userId="S::naidacar_gmail.com#ext#@worldbankgroup.onmicrosoft.com::53931ab3-ae2f-4940-ab2f-79ca65fd9f5d" providerId="AD" clId="Web-{E308B1F7-3E8F-1EA5-079F-B3570E94B3F6}" dt="2021-11-29T08:39:05.920" v="8" actId="20577"/>
        <pc:sldMkLst>
          <pc:docMk/>
          <pc:sldMk cId="2235567881" sldId="1318"/>
        </pc:sldMkLst>
        <pc:spChg chg="mod">
          <ac:chgData name="Naida Carsimamovic" userId="S::naidacar_gmail.com#ext#@worldbankgroup.onmicrosoft.com::53931ab3-ae2f-4940-ab2f-79ca65fd9f5d" providerId="AD" clId="Web-{E308B1F7-3E8F-1EA5-079F-B3570E94B3F6}" dt="2021-11-29T08:39:05.920" v="8" actId="20577"/>
          <ac:spMkLst>
            <pc:docMk/>
            <pc:sldMk cId="2235567881" sldId="1318"/>
            <ac:spMk id="3" creationId="{F96D7045-8A13-4064-A7A9-0DA141795EED}"/>
          </ac:spMkLst>
        </pc:spChg>
      </pc:sldChg>
      <pc:sldChg chg="modSp">
        <pc:chgData name="Naida Carsimamovic" userId="S::naidacar_gmail.com#ext#@worldbankgroup.onmicrosoft.com::53931ab3-ae2f-4940-ab2f-79ca65fd9f5d" providerId="AD" clId="Web-{E308B1F7-3E8F-1EA5-079F-B3570E94B3F6}" dt="2021-11-29T08:40:36.656" v="48" actId="1076"/>
        <pc:sldMkLst>
          <pc:docMk/>
          <pc:sldMk cId="3297639180" sldId="1319"/>
        </pc:sldMkLst>
        <pc:spChg chg="mod">
          <ac:chgData name="Naida Carsimamovic" userId="S::naidacar_gmail.com#ext#@worldbankgroup.onmicrosoft.com::53931ab3-ae2f-4940-ab2f-79ca65fd9f5d" providerId="AD" clId="Web-{E308B1F7-3E8F-1EA5-079F-B3570E94B3F6}" dt="2021-11-29T08:40:30.172" v="47" actId="1076"/>
          <ac:spMkLst>
            <pc:docMk/>
            <pc:sldMk cId="3297639180" sldId="1319"/>
            <ac:spMk id="4" creationId="{00000000-0000-0000-0000-000000000000}"/>
          </ac:spMkLst>
        </pc:spChg>
        <pc:spChg chg="mod">
          <ac:chgData name="Naida Carsimamovic" userId="S::naidacar_gmail.com#ext#@worldbankgroup.onmicrosoft.com::53931ab3-ae2f-4940-ab2f-79ca65fd9f5d" providerId="AD" clId="Web-{E308B1F7-3E8F-1EA5-079F-B3570E94B3F6}" dt="2021-11-29T08:40:10.484" v="44" actId="1076"/>
          <ac:spMkLst>
            <pc:docMk/>
            <pc:sldMk cId="3297639180" sldId="1319"/>
            <ac:spMk id="5" creationId="{00000000-0000-0000-0000-000000000000}"/>
          </ac:spMkLst>
        </pc:spChg>
        <pc:spChg chg="mod">
          <ac:chgData name="Naida Carsimamovic" userId="S::naidacar_gmail.com#ext#@worldbankgroup.onmicrosoft.com::53931ab3-ae2f-4940-ab2f-79ca65fd9f5d" providerId="AD" clId="Web-{E308B1F7-3E8F-1EA5-079F-B3570E94B3F6}" dt="2021-11-29T08:40:13.906" v="45" actId="1076"/>
          <ac:spMkLst>
            <pc:docMk/>
            <pc:sldMk cId="3297639180" sldId="1319"/>
            <ac:spMk id="7" creationId="{00000000-0000-0000-0000-000000000000}"/>
          </ac:spMkLst>
        </pc:spChg>
        <pc:spChg chg="mod">
          <ac:chgData name="Naida Carsimamovic" userId="S::naidacar_gmail.com#ext#@worldbankgroup.onmicrosoft.com::53931ab3-ae2f-4940-ab2f-79ca65fd9f5d" providerId="AD" clId="Web-{E308B1F7-3E8F-1EA5-079F-B3570E94B3F6}" dt="2021-11-29T08:40:36.656" v="48" actId="1076"/>
          <ac:spMkLst>
            <pc:docMk/>
            <pc:sldMk cId="3297639180" sldId="1319"/>
            <ac:spMk id="8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308B1F7-3E8F-1EA5-079F-B3570E94B3F6}" dt="2021-11-29T08:41:27.173" v="51" actId="20577"/>
        <pc:sldMkLst>
          <pc:docMk/>
          <pc:sldMk cId="1899231670" sldId="1322"/>
        </pc:sldMkLst>
        <pc:spChg chg="mod">
          <ac:chgData name="Naida Carsimamovic" userId="S::naidacar_gmail.com#ext#@worldbankgroup.onmicrosoft.com::53931ab3-ae2f-4940-ab2f-79ca65fd9f5d" providerId="AD" clId="Web-{E308B1F7-3E8F-1EA5-079F-B3570E94B3F6}" dt="2021-11-29T08:41:27.173" v="51" actId="20577"/>
          <ac:spMkLst>
            <pc:docMk/>
            <pc:sldMk cId="1899231670" sldId="1322"/>
            <ac:spMk id="3" creationId="{F96D7045-8A13-4064-A7A9-0DA141795EED}"/>
          </ac:spMkLst>
        </pc:spChg>
      </pc:sldChg>
      <pc:sldChg chg="modSp">
        <pc:chgData name="Naida Carsimamovic" userId="S::naidacar_gmail.com#ext#@worldbankgroup.onmicrosoft.com::53931ab3-ae2f-4940-ab2f-79ca65fd9f5d" providerId="AD" clId="Web-{E308B1F7-3E8F-1EA5-079F-B3570E94B3F6}" dt="2021-11-29T08:46:41.119" v="55"/>
        <pc:sldMkLst>
          <pc:docMk/>
          <pc:sldMk cId="3800176212" sldId="1325"/>
        </pc:sldMkLst>
        <pc:spChg chg="mod">
          <ac:chgData name="Naida Carsimamovic" userId="S::naidacar_gmail.com#ext#@worldbankgroup.onmicrosoft.com::53931ab3-ae2f-4940-ab2f-79ca65fd9f5d" providerId="AD" clId="Web-{E308B1F7-3E8F-1EA5-079F-B3570E94B3F6}" dt="2021-11-29T08:46:14.384" v="53" actId="1076"/>
          <ac:spMkLst>
            <pc:docMk/>
            <pc:sldMk cId="3800176212" sldId="1325"/>
            <ac:spMk id="4" creationId="{A250DD11-4012-4D6B-B7D2-676B1FA8182B}"/>
          </ac:spMkLst>
        </pc:spChg>
        <pc:picChg chg="mod modCrop">
          <ac:chgData name="Naida Carsimamovic" userId="S::naidacar_gmail.com#ext#@worldbankgroup.onmicrosoft.com::53931ab3-ae2f-4940-ab2f-79ca65fd9f5d" providerId="AD" clId="Web-{E308B1F7-3E8F-1EA5-079F-B3570E94B3F6}" dt="2021-11-29T08:46:41.119" v="55"/>
          <ac:picMkLst>
            <pc:docMk/>
            <pc:sldMk cId="3800176212" sldId="1325"/>
            <ac:picMk id="7" creationId="{00000000-0000-0000-0000-000000000000}"/>
          </ac:picMkLst>
        </pc:picChg>
      </pc:sldChg>
      <pc:sldChg chg="modSp">
        <pc:chgData name="Naida Carsimamovic" userId="S::naidacar_gmail.com#ext#@worldbankgroup.onmicrosoft.com::53931ab3-ae2f-4940-ab2f-79ca65fd9f5d" providerId="AD" clId="Web-{E308B1F7-3E8F-1EA5-079F-B3570E94B3F6}" dt="2021-11-29T08:39:53.265" v="43" actId="20577"/>
        <pc:sldMkLst>
          <pc:docMk/>
          <pc:sldMk cId="663086262" sldId="1328"/>
        </pc:sldMkLst>
        <pc:spChg chg="mod">
          <ac:chgData name="Naida Carsimamovic" userId="S::naidacar_gmail.com#ext#@worldbankgroup.onmicrosoft.com::53931ab3-ae2f-4940-ab2f-79ca65fd9f5d" providerId="AD" clId="Web-{E308B1F7-3E8F-1EA5-079F-B3570E94B3F6}" dt="2021-11-29T08:39:53.265" v="43" actId="20577"/>
          <ac:spMkLst>
            <pc:docMk/>
            <pc:sldMk cId="663086262" sldId="1328"/>
            <ac:spMk id="2" creationId="{D6B2FF24-D8D9-4A34-A36A-08129EC6B1DA}"/>
          </ac:spMkLst>
        </pc:spChg>
      </pc:sldChg>
      <pc:sldChg chg="modSp">
        <pc:chgData name="Naida Carsimamovic" userId="S::naidacar_gmail.com#ext#@worldbankgroup.onmicrosoft.com::53931ab3-ae2f-4940-ab2f-79ca65fd9f5d" providerId="AD" clId="Web-{E308B1F7-3E8F-1EA5-079F-B3570E94B3F6}" dt="2021-11-29T08:39:30.202" v="36" actId="20577"/>
        <pc:sldMkLst>
          <pc:docMk/>
          <pc:sldMk cId="1437635753" sldId="1330"/>
        </pc:sldMkLst>
        <pc:spChg chg="mod">
          <ac:chgData name="Naida Carsimamovic" userId="S::naidacar_gmail.com#ext#@worldbankgroup.onmicrosoft.com::53931ab3-ae2f-4940-ab2f-79ca65fd9f5d" providerId="AD" clId="Web-{E308B1F7-3E8F-1EA5-079F-B3570E94B3F6}" dt="2021-11-29T08:39:30.202" v="36" actId="20577"/>
          <ac:spMkLst>
            <pc:docMk/>
            <pc:sldMk cId="1437635753" sldId="1330"/>
            <ac:spMk id="2" creationId="{9ECA8E21-B9BB-4A86-A40B-D4D33DDA31B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" y="14"/>
            <a:ext cx="2945759" cy="495822"/>
          </a:xfrm>
          <a:prstGeom prst="rect">
            <a:avLst/>
          </a:prstGeom>
        </p:spPr>
        <p:txBody>
          <a:bodyPr vert="horz" lIns="93413" tIns="46705" rIns="93413" bIns="467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3" y="9429136"/>
            <a:ext cx="2945759" cy="495822"/>
          </a:xfrm>
          <a:prstGeom prst="rect">
            <a:avLst/>
          </a:prstGeom>
        </p:spPr>
        <p:txBody>
          <a:bodyPr vert="horz" lIns="93413" tIns="46705" rIns="93413" bIns="467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389" y="9429136"/>
            <a:ext cx="2945759" cy="495822"/>
          </a:xfrm>
          <a:prstGeom prst="rect">
            <a:avLst/>
          </a:prstGeom>
        </p:spPr>
        <p:txBody>
          <a:bodyPr vert="horz" lIns="93413" tIns="46705" rIns="93413" bIns="46705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1" y="7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53" tIns="47677" rIns="95353" bIns="476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71" y="4715157"/>
            <a:ext cx="5438140" cy="4466987"/>
          </a:xfrm>
          <a:prstGeom prst="rect">
            <a:avLst/>
          </a:prstGeom>
        </p:spPr>
        <p:txBody>
          <a:bodyPr vert="horz" lIns="95353" tIns="47677" rIns="95353" bIns="4767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91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1" y="9428591"/>
            <a:ext cx="2945659" cy="496332"/>
          </a:xfrm>
          <a:prstGeom prst="rect">
            <a:avLst/>
          </a:prstGeom>
        </p:spPr>
        <p:txBody>
          <a:bodyPr vert="horz" lIns="95353" tIns="47677" rIns="95353" bIns="4767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11/29/2021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1980"/>
          <a:stretch/>
        </p:blipFill>
        <p:spPr>
          <a:xfrm>
            <a:off x="5623560" y="749808"/>
            <a:ext cx="1111976" cy="11430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85019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115190021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16884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61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39681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18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 userDrawn="1">
          <p15:clr>
            <a:srgbClr val="FBAE40"/>
          </p15:clr>
        </p15:guide>
        <p15:guide id="6" orient="horz" pos="833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2637" y="3750"/>
            <a:ext cx="12194637" cy="1273259"/>
          </a:xfrm>
          <a:prstGeom prst="rect">
            <a:avLst/>
          </a:prstGeom>
          <a:solidFill>
            <a:srgbClr val="BD152D"/>
          </a:solidFill>
          <a:ln w="25400" cap="flat" cmpd="sng" algn="ctr">
            <a:noFill/>
            <a:prstDash val="solid"/>
          </a:ln>
          <a:effectLst/>
        </p:spPr>
        <p:txBody>
          <a:bodyPr lIns="81634" tIns="40817" rIns="81634" bIns="40817" rtlCol="0" anchor="ctr"/>
          <a:lstStyle/>
          <a:p>
            <a:pPr defTabSz="8163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13" kern="0" dirty="0">
              <a:solidFill>
                <a:srgbClr val="90101C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493" y="6615"/>
            <a:ext cx="12181508" cy="12703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2800" y="1295400"/>
            <a:ext cx="10871200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347200" y="6381750"/>
            <a:ext cx="2844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E606DD-D066-4020-99B8-4F9D94E94E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98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2553-C367-47C5-9C45-809E9816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630A-1A90-41F1-927A-5E786784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DAF00-3109-4875-A0D5-2D6D22F5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117AB-7A0D-4E39-8185-FB313A3E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6FC8B-FBA6-4B6E-8844-8C536047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3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9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9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833904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9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914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820882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Fiscal Affairs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60" r:id="rId2"/>
    <p:sldLayoutId id="2147483754" r:id="rId3"/>
    <p:sldLayoutId id="2147483755" r:id="rId4"/>
    <p:sldLayoutId id="2147483756" r:id="rId5"/>
    <p:sldLayoutId id="2147483758" r:id="rId6"/>
    <p:sldLayoutId id="2147483757" r:id="rId7"/>
    <p:sldLayoutId id="2147483707" r:id="rId8"/>
    <p:sldLayoutId id="2147483759" r:id="rId9"/>
    <p:sldLayoutId id="2147483748" r:id="rId10"/>
    <p:sldLayoutId id="2147483744" r:id="rId11"/>
    <p:sldLayoutId id="2147483750" r:id="rId12"/>
    <p:sldLayoutId id="2147483747" r:id="rId13"/>
    <p:sldLayoutId id="2147483752" r:id="rId14"/>
    <p:sldLayoutId id="2147483751" r:id="rId15"/>
    <p:sldLayoutId id="2147483745" r:id="rId16"/>
    <p:sldLayoutId id="2147483746" r:id="rId17"/>
    <p:sldLayoutId id="2147483749" r:id="rId18"/>
    <p:sldLayoutId id="2147483753" r:id="rId19"/>
    <p:sldLayoutId id="2147483743" r:id="rId20"/>
    <p:sldLayoutId id="2147483763" r:id="rId21"/>
    <p:sldLayoutId id="2147483764" r:id="rId22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0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5398" y="2066660"/>
            <a:ext cx="6870382" cy="2239337"/>
          </a:xfrm>
        </p:spPr>
        <p:txBody>
          <a:bodyPr>
            <a:normAutofit/>
          </a:bodyPr>
          <a:lstStyle/>
          <a:p>
            <a:r>
              <a:rPr lang="hr-HR"/>
              <a:t>Utvrđivanje osnovnih zadanih kapitalnih rashoda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1047" y="4691544"/>
            <a:ext cx="4547873" cy="465240"/>
          </a:xfrm>
        </p:spPr>
        <p:txBody>
          <a:bodyPr>
            <a:noAutofit/>
          </a:bodyPr>
          <a:lstStyle/>
          <a:p>
            <a:r>
              <a:rPr lang="hr-HR" sz="1800" dirty="0"/>
              <a:t>Sastanak PEMPAL-a, 2. prosinca/decembra 2021.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ECA11B8-4A00-C740-9EE1-BF1EAAA3EF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" r="34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329753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3. Prvi korak: procjena profila plaćanja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160289"/>
            <a:ext cx="11579839" cy="5294299"/>
          </a:xfrm>
        </p:spPr>
        <p:txBody>
          <a:bodyPr/>
          <a:lstStyle/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 charset="-128"/>
                <a:cs typeface="Times New Roman" panose="02020603050405020304" pitchFamily="18" charset="0"/>
              </a:rPr>
              <a:t>Profil plaćanja = način na koji se plaćanja vezana uz projekt (preuzeta obveza) raspoređuju tijekom proračunskih godina: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endParaRPr lang="en-GB" sz="1800" b="1" kern="0" dirty="0">
              <a:solidFill>
                <a:srgbClr val="FFFF00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</a:rPr>
              <a:t>Za jednogodišnji investicijski projekt profil plaćanja bio bi: 100%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</a:rPr>
              <a:t>Za trogodišnji investicijski projekt: 33% / 33% / 34%, ili 10% / 60% / 30%, ili 20% / 60% / 20%</a:t>
            </a:r>
          </a:p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 charset="-128"/>
                <a:cs typeface="Times New Roman" panose="02020603050405020304" pitchFamily="18" charset="0"/>
              </a:rPr>
              <a:t>1. primjer: Petogodišnji projekt</a:t>
            </a:r>
          </a:p>
          <a:p>
            <a:pPr lvl="0" defTabSz="828675" eaLnBrk="0" fontAlgn="base" hangingPunct="0">
              <a:spcAft>
                <a:spcPct val="0"/>
              </a:spcAft>
              <a:buClrTx/>
              <a:buSzTx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solidFill>
                <a:srgbClr val="333399"/>
              </a:solidFill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832797" y="4240702"/>
            <a:ext cx="1513754" cy="36114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9030661" y="4240702"/>
            <a:ext cx="12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solidFill>
                  <a:srgbClr val="FFC000"/>
                </a:solidFill>
              </a:rPr>
              <a:t>Osnovica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47" y="4850073"/>
            <a:ext cx="10347389" cy="103542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342" y="5557745"/>
            <a:ext cx="2523963" cy="61574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5255" y="4528413"/>
            <a:ext cx="1536325" cy="13778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EA0D9C-9464-4226-9793-D7A9CAA22AA5}"/>
              </a:ext>
            </a:extLst>
          </p:cNvPr>
          <p:cNvSpPr txBox="1"/>
          <p:nvPr/>
        </p:nvSpPr>
        <p:spPr>
          <a:xfrm>
            <a:off x="860003" y="5007540"/>
            <a:ext cx="17237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plaćanja AO/AP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688B9E-4942-4FE7-9468-EF8FB4B186A6}"/>
              </a:ext>
            </a:extLst>
          </p:cNvPr>
          <p:cNvSpPr txBox="1"/>
          <p:nvPr/>
        </p:nvSpPr>
        <p:spPr>
          <a:xfrm>
            <a:off x="1625675" y="5256361"/>
            <a:ext cx="73214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</a:t>
            </a:r>
            <a:r>
              <a:rPr lang="hr-H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EUR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CA2AD1-2338-4F82-9F3D-DE18BC1357F2}"/>
              </a:ext>
            </a:extLst>
          </p:cNvPr>
          <p:cNvSpPr txBox="1"/>
          <p:nvPr/>
        </p:nvSpPr>
        <p:spPr>
          <a:xfrm>
            <a:off x="860003" y="5486288"/>
            <a:ext cx="17237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Izglasani AO (preuzete obveze)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6791EB-8FA5-463C-B3B1-B2248ACE2760}"/>
              </a:ext>
            </a:extLst>
          </p:cNvPr>
          <p:cNvSpPr txBox="1"/>
          <p:nvPr/>
        </p:nvSpPr>
        <p:spPr>
          <a:xfrm>
            <a:off x="860004" y="5646992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2C8D34-47BD-4EC2-A51F-3FAAFFC799BD}"/>
              </a:ext>
            </a:extLst>
          </p:cNvPr>
          <p:cNvSpPr txBox="1"/>
          <p:nvPr/>
        </p:nvSpPr>
        <p:spPr>
          <a:xfrm>
            <a:off x="3058228" y="4857813"/>
            <a:ext cx="773287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godina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288F55-DBBA-49AE-A4E8-2A2DEDB4E654}"/>
              </a:ext>
            </a:extLst>
          </p:cNvPr>
          <p:cNvSpPr txBox="1"/>
          <p:nvPr/>
        </p:nvSpPr>
        <p:spPr>
          <a:xfrm>
            <a:off x="4788264" y="4857837"/>
            <a:ext cx="6493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godina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6C444C-F04A-45F9-9064-1C8767CBB258}"/>
              </a:ext>
            </a:extLst>
          </p:cNvPr>
          <p:cNvSpPr txBox="1"/>
          <p:nvPr/>
        </p:nvSpPr>
        <p:spPr>
          <a:xfrm>
            <a:off x="3967847" y="4868205"/>
            <a:ext cx="6493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godina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149718-FC32-4AEC-B655-085195CF7050}"/>
              </a:ext>
            </a:extLst>
          </p:cNvPr>
          <p:cNvSpPr txBox="1"/>
          <p:nvPr/>
        </p:nvSpPr>
        <p:spPr>
          <a:xfrm>
            <a:off x="5603547" y="4857838"/>
            <a:ext cx="6493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godina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587F2E-8FBC-495A-B0C9-1045D1A12692}"/>
              </a:ext>
            </a:extLst>
          </p:cNvPr>
          <p:cNvSpPr txBox="1"/>
          <p:nvPr/>
        </p:nvSpPr>
        <p:spPr>
          <a:xfrm>
            <a:off x="6389274" y="4857838"/>
            <a:ext cx="6493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godina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949B35-7A41-4007-BEC8-5CA27C323E0D}"/>
              </a:ext>
            </a:extLst>
          </p:cNvPr>
          <p:cNvSpPr txBox="1"/>
          <p:nvPr/>
        </p:nvSpPr>
        <p:spPr>
          <a:xfrm>
            <a:off x="7236665" y="4857838"/>
            <a:ext cx="6493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</a:p>
        </p:txBody>
      </p:sp>
    </p:spTree>
    <p:extLst>
      <p:ext uri="{BB962C8B-B14F-4D97-AF65-F5344CB8AC3E}">
        <p14:creationId xmlns:p14="http://schemas.microsoft.com/office/powerpoint/2010/main" val="144183545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3. Prvi korak: procjena profila plaćanja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160289"/>
            <a:ext cx="11579839" cy="5294299"/>
          </a:xfrm>
        </p:spPr>
        <p:txBody>
          <a:bodyPr/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 charset="-128"/>
                <a:cs typeface="Times New Roman" panose="02020603050405020304" pitchFamily="18" charset="0"/>
              </a:rPr>
              <a:t>2. primjer: trajni ili dugotrajni investicijski program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99" y="2524050"/>
            <a:ext cx="10891897" cy="306178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498" y="3449994"/>
            <a:ext cx="2889754" cy="57307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2025" y="5154868"/>
            <a:ext cx="2517866" cy="61574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3800" y="3048878"/>
            <a:ext cx="2164268" cy="210330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742" y="4023068"/>
            <a:ext cx="951058" cy="59136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742" y="4043067"/>
            <a:ext cx="932769" cy="46333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0793" y="4691972"/>
            <a:ext cx="938865" cy="975445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8463" y="4738425"/>
            <a:ext cx="1109568" cy="59136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39252" y="4762660"/>
            <a:ext cx="981541" cy="4938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94DE8E-6BC0-4F1C-8E05-6F43A6EBD2C9}"/>
              </a:ext>
            </a:extLst>
          </p:cNvPr>
          <p:cNvSpPr txBox="1"/>
          <p:nvPr/>
        </p:nvSpPr>
        <p:spPr>
          <a:xfrm>
            <a:off x="619664" y="2695936"/>
            <a:ext cx="172372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plaćanja AO/AP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C2C8B9-9E52-430E-805F-7EDE45BFA515}"/>
              </a:ext>
            </a:extLst>
          </p:cNvPr>
          <p:cNvSpPr txBox="1"/>
          <p:nvPr/>
        </p:nvSpPr>
        <p:spPr>
          <a:xfrm>
            <a:off x="619664" y="3220386"/>
            <a:ext cx="216426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Izglasani AO (preuzete obveze)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BDEBB0-646D-4F1F-95E4-DA3E4625324E}"/>
              </a:ext>
            </a:extLst>
          </p:cNvPr>
          <p:cNvSpPr txBox="1"/>
          <p:nvPr/>
        </p:nvSpPr>
        <p:spPr>
          <a:xfrm>
            <a:off x="637086" y="3612435"/>
            <a:ext cx="64939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3B8D94-25E7-4F41-9163-6C1BCD55CAC2}"/>
              </a:ext>
            </a:extLst>
          </p:cNvPr>
          <p:cNvSpPr txBox="1"/>
          <p:nvPr/>
        </p:nvSpPr>
        <p:spPr>
          <a:xfrm>
            <a:off x="2986480" y="2532533"/>
            <a:ext cx="722767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godina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8AC7BD-488C-468B-9178-87E83FC721AE}"/>
              </a:ext>
            </a:extLst>
          </p:cNvPr>
          <p:cNvSpPr txBox="1"/>
          <p:nvPr/>
        </p:nvSpPr>
        <p:spPr>
          <a:xfrm>
            <a:off x="4713142" y="2535325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>
                <a:latin typeface="Times New Roman" panose="02020603050405020304" pitchFamily="18" charset="0"/>
                <a:cs typeface="Times New Roman" panose="02020603050405020304" pitchFamily="18" charset="0"/>
              </a:rPr>
              <a:t>3. godina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8CEC85-5AFE-4AAC-8998-11D851CDB5F0}"/>
              </a:ext>
            </a:extLst>
          </p:cNvPr>
          <p:cNvSpPr txBox="1"/>
          <p:nvPr/>
        </p:nvSpPr>
        <p:spPr>
          <a:xfrm>
            <a:off x="3898246" y="2534792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godina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8DE581-2D62-409B-B35B-43784ABF5179}"/>
              </a:ext>
            </a:extLst>
          </p:cNvPr>
          <p:cNvSpPr txBox="1"/>
          <p:nvPr/>
        </p:nvSpPr>
        <p:spPr>
          <a:xfrm>
            <a:off x="5575556" y="2532533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>
                <a:latin typeface="Times New Roman" panose="02020603050405020304" pitchFamily="18" charset="0"/>
                <a:cs typeface="Times New Roman" panose="02020603050405020304" pitchFamily="18" charset="0"/>
              </a:rPr>
              <a:t>4. godina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368EAB-87F8-4259-A48C-C0A9D9D33B63}"/>
              </a:ext>
            </a:extLst>
          </p:cNvPr>
          <p:cNvSpPr txBox="1"/>
          <p:nvPr/>
        </p:nvSpPr>
        <p:spPr>
          <a:xfrm>
            <a:off x="6464884" y="2552670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>
                <a:latin typeface="Times New Roman" panose="02020603050405020304" pitchFamily="18" charset="0"/>
                <a:cs typeface="Times New Roman" panose="02020603050405020304" pitchFamily="18" charset="0"/>
              </a:rPr>
              <a:t>5. godina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95E6C8-4248-4096-A7FC-E690F5995CF6}"/>
              </a:ext>
            </a:extLst>
          </p:cNvPr>
          <p:cNvSpPr txBox="1"/>
          <p:nvPr/>
        </p:nvSpPr>
        <p:spPr>
          <a:xfrm>
            <a:off x="7347405" y="2528169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</a:p>
        </p:txBody>
      </p:sp>
      <p:sp>
        <p:nvSpPr>
          <p:cNvPr id="31" name="ZoneTexte 15">
            <a:extLst>
              <a:ext uri="{FF2B5EF4-FFF2-40B4-BE49-F238E27FC236}">
                <a16:creationId xmlns:a16="http://schemas.microsoft.com/office/drawing/2014/main" id="{C38237D0-AA4F-4E88-A999-70B8D05D9651}"/>
              </a:ext>
            </a:extLst>
          </p:cNvPr>
          <p:cNvSpPr txBox="1"/>
          <p:nvPr/>
        </p:nvSpPr>
        <p:spPr>
          <a:xfrm>
            <a:off x="1021132" y="4079171"/>
            <a:ext cx="775988" cy="4081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Osnovica</a:t>
            </a:r>
          </a:p>
          <a:p>
            <a:r>
              <a:rPr lang="hr-HR" sz="1000" dirty="0"/>
              <a:t>(1. opcija)</a:t>
            </a:r>
          </a:p>
        </p:txBody>
      </p:sp>
      <p:sp>
        <p:nvSpPr>
          <p:cNvPr id="32" name="ZoneTexte 15">
            <a:extLst>
              <a:ext uri="{FF2B5EF4-FFF2-40B4-BE49-F238E27FC236}">
                <a16:creationId xmlns:a16="http://schemas.microsoft.com/office/drawing/2014/main" id="{BDCD7C91-0C38-4008-8B0D-74B44A852BA4}"/>
              </a:ext>
            </a:extLst>
          </p:cNvPr>
          <p:cNvSpPr txBox="1"/>
          <p:nvPr/>
        </p:nvSpPr>
        <p:spPr>
          <a:xfrm>
            <a:off x="2339291" y="4798069"/>
            <a:ext cx="822291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Osnovica</a:t>
            </a:r>
          </a:p>
          <a:p>
            <a:r>
              <a:rPr lang="hr-HR" sz="1000" dirty="0"/>
              <a:t>(2. opcija)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D448DA-4D63-465F-AF48-4A65F8588668}"/>
              </a:ext>
            </a:extLst>
          </p:cNvPr>
          <p:cNvSpPr txBox="1"/>
          <p:nvPr/>
        </p:nvSpPr>
        <p:spPr>
          <a:xfrm>
            <a:off x="619664" y="5298972"/>
            <a:ext cx="101285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 PA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84559C-B145-4AEF-B461-2E187B44961B}"/>
              </a:ext>
            </a:extLst>
          </p:cNvPr>
          <p:cNvSpPr txBox="1"/>
          <p:nvPr/>
        </p:nvSpPr>
        <p:spPr>
          <a:xfrm>
            <a:off x="1409126" y="2974293"/>
            <a:ext cx="74814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</a:t>
            </a:r>
            <a:r>
              <a:rPr lang="hr-H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EUR</a:t>
            </a:r>
          </a:p>
        </p:txBody>
      </p:sp>
    </p:spTree>
    <p:extLst>
      <p:ext uri="{BB962C8B-B14F-4D97-AF65-F5344CB8AC3E}">
        <p14:creationId xmlns:p14="http://schemas.microsoft.com/office/powerpoint/2010/main" val="14612527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3. Prvi korak: procjena profila plaćanja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160289"/>
            <a:ext cx="11579839" cy="5294299"/>
          </a:xfrm>
        </p:spPr>
        <p:txBody>
          <a:bodyPr vert="horz" lIns="0" tIns="137160" rIns="0" bIns="0" rtlCol="0" anchor="t">
            <a:normAutofit/>
          </a:bodyPr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/>
                <a:cs typeface="Times New Roman"/>
              </a:rPr>
              <a:t>Radi procjene osnovice treba se održati diskusija/postići sporazum između MF-a i resornih ministarstava u pogledu profila plaćanja: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/>
                <a:cs typeface="Times New Roman"/>
              </a:rPr>
              <a:t>Resorna ministarstva često su preoptimistična u pogledu pravovremenosti njihovih CAPEX-a: profil od 25% / 60% / 15% izgledno može biti 15% / 50% / 35%</a:t>
            </a: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/>
                <a:cs typeface="Times New Roman"/>
              </a:rPr>
              <a:t>Važno je odrediti ovaj profil distribucije koji je važna pretpostavka za određivanje osnovice (i novih </a:t>
            </a:r>
            <a:r>
              <a:rPr lang="hr-HR" sz="1800" b="1" dirty="0" err="1">
                <a:solidFill>
                  <a:srgbClr val="FFFF00"/>
                </a:solidFill>
                <a:ea typeface="ＭＳ Ｐゴシック"/>
                <a:cs typeface="Times New Roman"/>
              </a:rPr>
              <a:t>aproprijacija</a:t>
            </a:r>
            <a:r>
              <a:rPr lang="hr-HR" sz="1800" b="1" dirty="0">
                <a:solidFill>
                  <a:srgbClr val="FFFF00"/>
                </a:solidFill>
                <a:ea typeface="ＭＳ Ｐゴシック"/>
                <a:cs typeface="Times New Roman"/>
              </a:rPr>
              <a:t> za CAPEX) </a:t>
            </a:r>
            <a:endParaRPr lang="hr-HR" sz="1800" b="1" dirty="0">
              <a:solidFill>
                <a:srgbClr val="FFFF00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/>
                <a:cs typeface="Times New Roman"/>
              </a:rPr>
              <a:t>Obično je potrebna periodična ponovna procjena profila plaćanja:</a:t>
            </a:r>
          </a:p>
          <a:p>
            <a:pPr marL="953770" lvl="2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C000"/>
                </a:solidFill>
                <a:ea typeface="ＭＳ Ｐゴシック"/>
                <a:cs typeface="Times New Roman"/>
              </a:rPr>
              <a:t>zato što je projekt napredovao sporije od projekcije</a:t>
            </a:r>
          </a:p>
          <a:p>
            <a:pPr marL="953770" lvl="2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C000"/>
                </a:solidFill>
                <a:ea typeface="ＭＳ Ｐゴシック"/>
                <a:cs typeface="Times New Roman"/>
              </a:rPr>
              <a:t>zato što s vremenom trajna linija CAPEX-a (npr. održavanje cesta) može otkriti uzorak potrošnje koji je nešto drugačiji od početnih procjena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3167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4. Drugi korak: svakako uzmite u obzir </a:t>
            </a:r>
            <a:r>
              <a:rPr lang="hr-HR" u="sng"/>
              <a:t>stvarne preuzete obveze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375442"/>
            <a:ext cx="11579839" cy="5079146"/>
          </a:xfrm>
        </p:spPr>
        <p:txBody>
          <a:bodyPr/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>
                <a:ea typeface="ＭＳ Ｐゴシック" charset="-128"/>
                <a:cs typeface="Times New Roman" panose="02020603050405020304" pitchFamily="18" charset="0"/>
              </a:rPr>
              <a:t>Stvarne preuzete obveze često su manje od proračunskih odobrenja, što utječe na osnovicu. Drugim riječima: držite se izvršenja.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99" y="2259714"/>
            <a:ext cx="11102376" cy="44073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709" y="3686160"/>
            <a:ext cx="2889754" cy="48772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3215" y="5394166"/>
            <a:ext cx="2889754" cy="48772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2199" y="4886022"/>
            <a:ext cx="969348" cy="59136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2199" y="4934793"/>
            <a:ext cx="987638" cy="4938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2157" y="3882513"/>
            <a:ext cx="951058" cy="59136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6071" y="3915505"/>
            <a:ext cx="987638" cy="4938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BF50EAE-CDF7-4680-B947-4ECF1D2FAC67}"/>
              </a:ext>
            </a:extLst>
          </p:cNvPr>
          <p:cNvSpPr txBox="1"/>
          <p:nvPr/>
        </p:nvSpPr>
        <p:spPr>
          <a:xfrm>
            <a:off x="644813" y="2401216"/>
            <a:ext cx="172372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plaćanja AO/AP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02C2F2-DD53-456A-A3A4-A0D4946E88AF}"/>
              </a:ext>
            </a:extLst>
          </p:cNvPr>
          <p:cNvSpPr txBox="1"/>
          <p:nvPr/>
        </p:nvSpPr>
        <p:spPr>
          <a:xfrm>
            <a:off x="644813" y="2942819"/>
            <a:ext cx="118599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Izglasani AO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C057BB-0F73-4744-BC0E-90CE66FC725B}"/>
              </a:ext>
            </a:extLst>
          </p:cNvPr>
          <p:cNvSpPr txBox="1"/>
          <p:nvPr/>
        </p:nvSpPr>
        <p:spPr>
          <a:xfrm>
            <a:off x="652467" y="3731032"/>
            <a:ext cx="64939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6D84E2-7CC3-446B-A6C3-8C0DE0E55612}"/>
              </a:ext>
            </a:extLst>
          </p:cNvPr>
          <p:cNvSpPr txBox="1"/>
          <p:nvPr/>
        </p:nvSpPr>
        <p:spPr>
          <a:xfrm>
            <a:off x="3092738" y="2272595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godina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54A5F0-223E-407A-8579-03C4FC13BFFE}"/>
              </a:ext>
            </a:extLst>
          </p:cNvPr>
          <p:cNvSpPr txBox="1"/>
          <p:nvPr/>
        </p:nvSpPr>
        <p:spPr>
          <a:xfrm>
            <a:off x="4828819" y="2272623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godina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4C79E0-4A50-4E05-A7D0-F8D3454775B4}"/>
              </a:ext>
            </a:extLst>
          </p:cNvPr>
          <p:cNvSpPr txBox="1"/>
          <p:nvPr/>
        </p:nvSpPr>
        <p:spPr>
          <a:xfrm>
            <a:off x="4002174" y="2280608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godina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5737C2-EA05-4E98-B974-58FDB7B84550}"/>
              </a:ext>
            </a:extLst>
          </p:cNvPr>
          <p:cNvSpPr txBox="1"/>
          <p:nvPr/>
        </p:nvSpPr>
        <p:spPr>
          <a:xfrm>
            <a:off x="5691233" y="2287540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>
                <a:latin typeface="Times New Roman" panose="02020603050405020304" pitchFamily="18" charset="0"/>
                <a:cs typeface="Times New Roman" panose="02020603050405020304" pitchFamily="18" charset="0"/>
              </a:rPr>
              <a:t>4. godina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23BAE0-C820-4F1E-B281-81C1D0AB2D6D}"/>
              </a:ext>
            </a:extLst>
          </p:cNvPr>
          <p:cNvSpPr txBox="1"/>
          <p:nvPr/>
        </p:nvSpPr>
        <p:spPr>
          <a:xfrm>
            <a:off x="6553647" y="2280608"/>
            <a:ext cx="6493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>
                <a:latin typeface="Times New Roman" panose="02020603050405020304" pitchFamily="18" charset="0"/>
                <a:cs typeface="Times New Roman" panose="02020603050405020304" pitchFamily="18" charset="0"/>
              </a:rPr>
              <a:t>5. godina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60D491-6511-4DDA-9A55-F79483DDF02E}"/>
              </a:ext>
            </a:extLst>
          </p:cNvPr>
          <p:cNvSpPr txBox="1"/>
          <p:nvPr/>
        </p:nvSpPr>
        <p:spPr>
          <a:xfrm>
            <a:off x="7463083" y="2263542"/>
            <a:ext cx="696416" cy="2198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</a:p>
        </p:txBody>
      </p:sp>
      <p:sp>
        <p:nvSpPr>
          <p:cNvPr id="21" name="ZoneTexte 15">
            <a:extLst>
              <a:ext uri="{FF2B5EF4-FFF2-40B4-BE49-F238E27FC236}">
                <a16:creationId xmlns:a16="http://schemas.microsoft.com/office/drawing/2014/main" id="{E3853F98-AE9E-4D6A-8D87-6FA934550338}"/>
              </a:ext>
            </a:extLst>
          </p:cNvPr>
          <p:cNvSpPr txBox="1"/>
          <p:nvPr/>
        </p:nvSpPr>
        <p:spPr>
          <a:xfrm>
            <a:off x="3111462" y="3946754"/>
            <a:ext cx="81217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50" dirty="0"/>
              <a:t>Osnovica</a:t>
            </a:r>
          </a:p>
          <a:p>
            <a:r>
              <a:rPr lang="hr-HR" sz="1050" dirty="0"/>
              <a:t>(1. opcija)</a:t>
            </a:r>
          </a:p>
        </p:txBody>
      </p:sp>
      <p:sp>
        <p:nvSpPr>
          <p:cNvPr id="22" name="ZoneTexte 15">
            <a:extLst>
              <a:ext uri="{FF2B5EF4-FFF2-40B4-BE49-F238E27FC236}">
                <a16:creationId xmlns:a16="http://schemas.microsoft.com/office/drawing/2014/main" id="{5CD54F51-B3AC-4DCE-9727-77254B5BD4A7}"/>
              </a:ext>
            </a:extLst>
          </p:cNvPr>
          <p:cNvSpPr txBox="1"/>
          <p:nvPr/>
        </p:nvSpPr>
        <p:spPr>
          <a:xfrm>
            <a:off x="3316995" y="4963725"/>
            <a:ext cx="79804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50" dirty="0"/>
              <a:t>Osnovica</a:t>
            </a:r>
          </a:p>
          <a:p>
            <a:r>
              <a:rPr lang="hr-HR" sz="1050" dirty="0"/>
              <a:t>(2. opcija)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3D0D90-9C61-497D-8AFF-9A39127876EF}"/>
              </a:ext>
            </a:extLst>
          </p:cNvPr>
          <p:cNvSpPr txBox="1"/>
          <p:nvPr/>
        </p:nvSpPr>
        <p:spPr>
          <a:xfrm>
            <a:off x="635005" y="5545009"/>
            <a:ext cx="8323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 AP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C0AB6C-AA95-4A8D-9DBC-9367F4481AB0}"/>
              </a:ext>
            </a:extLst>
          </p:cNvPr>
          <p:cNvSpPr txBox="1"/>
          <p:nvPr/>
        </p:nvSpPr>
        <p:spPr>
          <a:xfrm>
            <a:off x="1382542" y="2732332"/>
            <a:ext cx="74814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</a:t>
            </a:r>
            <a:r>
              <a:rPr lang="hr-H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EUR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E24A2C-D40B-447F-B47C-255C5302B10A}"/>
              </a:ext>
            </a:extLst>
          </p:cNvPr>
          <p:cNvSpPr txBox="1"/>
          <p:nvPr/>
        </p:nvSpPr>
        <p:spPr>
          <a:xfrm>
            <a:off x="644813" y="3214180"/>
            <a:ext cx="248827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Potrošeni AO (preuzete obveze)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17CCC9-BDC5-45AF-81BB-320CFE138A5E}"/>
              </a:ext>
            </a:extLst>
          </p:cNvPr>
          <p:cNvSpPr txBox="1"/>
          <p:nvPr/>
        </p:nvSpPr>
        <p:spPr>
          <a:xfrm>
            <a:off x="2896986" y="6158452"/>
            <a:ext cx="182593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Izvršenje i projekcija</a:t>
            </a:r>
            <a:br>
              <a:rPr lang="hr-H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izvršenja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A78CCC-F3A3-49A0-B124-3A1033C937D5}"/>
              </a:ext>
            </a:extLst>
          </p:cNvPr>
          <p:cNvSpPr txBox="1"/>
          <p:nvPr/>
        </p:nvSpPr>
        <p:spPr>
          <a:xfrm>
            <a:off x="6670261" y="6260354"/>
            <a:ext cx="321946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>
                <a:latin typeface="Times New Roman" panose="02020603050405020304" pitchFamily="18" charset="0"/>
                <a:cs typeface="Times New Roman" panose="02020603050405020304" pitchFamily="18" charset="0"/>
              </a:rPr>
              <a:t>AP se započinje na temelju prošlih izvršenja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4B5767-FC88-48A2-93C2-30097B6A8277}"/>
              </a:ext>
            </a:extLst>
          </p:cNvPr>
          <p:cNvSpPr txBox="1"/>
          <p:nvPr/>
        </p:nvSpPr>
        <p:spPr>
          <a:xfrm>
            <a:off x="9649713" y="3800403"/>
            <a:ext cx="128912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Pretpostavka: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 err="1">
                <a:latin typeface="Arial" panose="020B0604020202020204" pitchFamily="34" charset="0"/>
                <a:cs typeface="Arial" panose="020B0604020202020204" pitchFamily="34" charset="0"/>
              </a:rPr>
              <a:t>podiskorištenost</a:t>
            </a: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 će se 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nastaviti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D565EF-9088-4D6A-9708-32614E0A8C30}"/>
              </a:ext>
            </a:extLst>
          </p:cNvPr>
          <p:cNvSpPr txBox="1"/>
          <p:nvPr/>
        </p:nvSpPr>
        <p:spPr>
          <a:xfrm>
            <a:off x="1217584" y="4261536"/>
            <a:ext cx="951058" cy="7848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Zapažanje:</a:t>
            </a:r>
            <a:b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ponavljajuća</a:t>
            </a:r>
            <a:b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900" dirty="0" err="1">
                <a:latin typeface="Arial" panose="020B0604020202020204" pitchFamily="34" charset="0"/>
                <a:cs typeface="Arial" panose="020B0604020202020204" pitchFamily="34" charset="0"/>
              </a:rPr>
              <a:t>podiskorištenost</a:t>
            </a:r>
            <a:b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AO-a</a:t>
            </a:r>
          </a:p>
        </p:txBody>
      </p:sp>
    </p:spTree>
    <p:extLst>
      <p:ext uri="{BB962C8B-B14F-4D97-AF65-F5344CB8AC3E}">
        <p14:creationId xmlns:p14="http://schemas.microsoft.com/office/powerpoint/2010/main" val="179360969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4. Treći korak: svakako uzmite u obzir </a:t>
            </a:r>
            <a:r>
              <a:rPr lang="hr-HR" u="sng"/>
              <a:t>stvarna plaćanja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375442"/>
            <a:ext cx="11579839" cy="5079146"/>
          </a:xfrm>
        </p:spPr>
        <p:txBody>
          <a:bodyPr/>
          <a:lstStyle/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 charset="-128"/>
                <a:cs typeface="Times New Roman" panose="02020603050405020304" pitchFamily="18" charset="0"/>
              </a:rPr>
              <a:t>Stvarna plaćanja često ne iznose 100% preuzetih obveza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07" y="2218047"/>
            <a:ext cx="11555591" cy="419927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199" y="5477615"/>
            <a:ext cx="2889754" cy="49381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125" y="3653567"/>
            <a:ext cx="3059902" cy="5228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581" y="5066226"/>
            <a:ext cx="987638" cy="49381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161" y="5031730"/>
            <a:ext cx="951058" cy="59136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9635" y="4085307"/>
            <a:ext cx="987638" cy="49381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985" y="4053560"/>
            <a:ext cx="969348" cy="5913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D11D4D3-29C9-4193-9BE3-D66D981DBD91}"/>
              </a:ext>
            </a:extLst>
          </p:cNvPr>
          <p:cNvSpPr txBox="1"/>
          <p:nvPr/>
        </p:nvSpPr>
        <p:spPr>
          <a:xfrm>
            <a:off x="407017" y="2427639"/>
            <a:ext cx="18466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plaćanja AO/AP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125023-047F-4AC0-A4FB-47258C10F68F}"/>
              </a:ext>
            </a:extLst>
          </p:cNvPr>
          <p:cNvSpPr txBox="1"/>
          <p:nvPr/>
        </p:nvSpPr>
        <p:spPr>
          <a:xfrm>
            <a:off x="407017" y="2969799"/>
            <a:ext cx="15665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Izglasan AO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088551-5BC5-43B4-B308-0D8401EE22CD}"/>
              </a:ext>
            </a:extLst>
          </p:cNvPr>
          <p:cNvSpPr txBox="1"/>
          <p:nvPr/>
        </p:nvSpPr>
        <p:spPr>
          <a:xfrm>
            <a:off x="407017" y="3753653"/>
            <a:ext cx="69570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B530BE-A10F-48CC-936D-59135013668F}"/>
              </a:ext>
            </a:extLst>
          </p:cNvPr>
          <p:cNvSpPr txBox="1"/>
          <p:nvPr/>
        </p:nvSpPr>
        <p:spPr>
          <a:xfrm>
            <a:off x="2959722" y="2231510"/>
            <a:ext cx="6493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godina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B73CF4-845E-4B37-B443-E69C2EE349D6}"/>
              </a:ext>
            </a:extLst>
          </p:cNvPr>
          <p:cNvSpPr txBox="1"/>
          <p:nvPr/>
        </p:nvSpPr>
        <p:spPr>
          <a:xfrm>
            <a:off x="4780414" y="2231510"/>
            <a:ext cx="6493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godina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57BB83-9421-45A5-B989-5FB09D4E2992}"/>
              </a:ext>
            </a:extLst>
          </p:cNvPr>
          <p:cNvSpPr txBox="1"/>
          <p:nvPr/>
        </p:nvSpPr>
        <p:spPr>
          <a:xfrm>
            <a:off x="3880397" y="2231510"/>
            <a:ext cx="6493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godina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7B1632-E8B0-4384-99B9-8E7F843A3BCA}"/>
              </a:ext>
            </a:extLst>
          </p:cNvPr>
          <p:cNvSpPr txBox="1"/>
          <p:nvPr/>
        </p:nvSpPr>
        <p:spPr>
          <a:xfrm>
            <a:off x="5706098" y="2231510"/>
            <a:ext cx="6493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godina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270113-F7BC-470E-8097-BD4BBB35B51F}"/>
              </a:ext>
            </a:extLst>
          </p:cNvPr>
          <p:cNvSpPr txBox="1"/>
          <p:nvPr/>
        </p:nvSpPr>
        <p:spPr>
          <a:xfrm>
            <a:off x="6596371" y="2231510"/>
            <a:ext cx="6493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godina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43C00A-81DC-408F-B371-AFBFF69881FA}"/>
              </a:ext>
            </a:extLst>
          </p:cNvPr>
          <p:cNvSpPr txBox="1"/>
          <p:nvPr/>
        </p:nvSpPr>
        <p:spPr>
          <a:xfrm>
            <a:off x="7539984" y="2230360"/>
            <a:ext cx="6493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</a:p>
        </p:txBody>
      </p:sp>
      <p:sp>
        <p:nvSpPr>
          <p:cNvPr id="21" name="ZoneTexte 15">
            <a:extLst>
              <a:ext uri="{FF2B5EF4-FFF2-40B4-BE49-F238E27FC236}">
                <a16:creationId xmlns:a16="http://schemas.microsoft.com/office/drawing/2014/main" id="{4798ABE7-8AAB-4BA5-BE16-4380D0F022DF}"/>
              </a:ext>
            </a:extLst>
          </p:cNvPr>
          <p:cNvSpPr txBox="1"/>
          <p:nvPr/>
        </p:nvSpPr>
        <p:spPr>
          <a:xfrm>
            <a:off x="3209967" y="5122898"/>
            <a:ext cx="76434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/>
              <a:t>Osnovica</a:t>
            </a:r>
          </a:p>
          <a:p>
            <a:r>
              <a:rPr lang="hr-HR" sz="1000"/>
              <a:t>(1. opcija)</a:t>
            </a:r>
          </a:p>
        </p:txBody>
      </p:sp>
      <p:sp>
        <p:nvSpPr>
          <p:cNvPr id="22" name="ZoneTexte 15">
            <a:extLst>
              <a:ext uri="{FF2B5EF4-FFF2-40B4-BE49-F238E27FC236}">
                <a16:creationId xmlns:a16="http://schemas.microsoft.com/office/drawing/2014/main" id="{90861BBE-755A-43B3-89C5-24938305B768}"/>
              </a:ext>
            </a:extLst>
          </p:cNvPr>
          <p:cNvSpPr txBox="1"/>
          <p:nvPr/>
        </p:nvSpPr>
        <p:spPr>
          <a:xfrm>
            <a:off x="3159512" y="4145802"/>
            <a:ext cx="8652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Osnovica</a:t>
            </a:r>
          </a:p>
          <a:p>
            <a:r>
              <a:rPr lang="hr-HR" sz="1000" dirty="0"/>
              <a:t>(2. opcija)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044D48-5FBA-419F-A7D2-3A41A4367018}"/>
              </a:ext>
            </a:extLst>
          </p:cNvPr>
          <p:cNvSpPr txBox="1"/>
          <p:nvPr/>
        </p:nvSpPr>
        <p:spPr>
          <a:xfrm>
            <a:off x="407017" y="5560045"/>
            <a:ext cx="11212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 AP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524560-3D98-4566-B17F-EBD38FFB609D}"/>
              </a:ext>
            </a:extLst>
          </p:cNvPr>
          <p:cNvSpPr txBox="1"/>
          <p:nvPr/>
        </p:nvSpPr>
        <p:spPr>
          <a:xfrm>
            <a:off x="1239838" y="2704822"/>
            <a:ext cx="8015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</a:t>
            </a:r>
            <a:r>
              <a:rPr lang="hr-HR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3FB19E-DAE0-48CC-8B35-3A0DF5DBD7DF}"/>
              </a:ext>
            </a:extLst>
          </p:cNvPr>
          <p:cNvSpPr txBox="1"/>
          <p:nvPr/>
        </p:nvSpPr>
        <p:spPr>
          <a:xfrm>
            <a:off x="407017" y="3196140"/>
            <a:ext cx="22523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Potrošeni AO (preuzete obveze)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2EB28-DE6C-44F0-841D-FBC022AB9F6A}"/>
              </a:ext>
            </a:extLst>
          </p:cNvPr>
          <p:cNvSpPr txBox="1"/>
          <p:nvPr/>
        </p:nvSpPr>
        <p:spPr>
          <a:xfrm>
            <a:off x="3124161" y="6110193"/>
            <a:ext cx="23667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Izvršenje i projekcija izvršenja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C90E72-DE61-4DB2-87E4-FD1EFEE97FA9}"/>
              </a:ext>
            </a:extLst>
          </p:cNvPr>
          <p:cNvSpPr txBox="1"/>
          <p:nvPr/>
        </p:nvSpPr>
        <p:spPr>
          <a:xfrm>
            <a:off x="7183363" y="6134056"/>
            <a:ext cx="32194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 se započinje na temelju prošlih izvršenja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FD9635-F4C5-4798-9AA2-3C05BA71143F}"/>
              </a:ext>
            </a:extLst>
          </p:cNvPr>
          <p:cNvSpPr txBox="1"/>
          <p:nvPr/>
        </p:nvSpPr>
        <p:spPr>
          <a:xfrm>
            <a:off x="9664639" y="3731364"/>
            <a:ext cx="166058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Modificira se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pretpostavka stupnja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pokrića preuzetih obveza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plaćanjima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6BB860-7BAE-4911-B1B9-DA1BF95A1A47}"/>
              </a:ext>
            </a:extLst>
          </p:cNvPr>
          <p:cNvSpPr txBox="1"/>
          <p:nvPr/>
        </p:nvSpPr>
        <p:spPr>
          <a:xfrm>
            <a:off x="987518" y="4179186"/>
            <a:ext cx="1197252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Zapažanje: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stupanj pokrića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preuzetih obveza</a:t>
            </a:r>
            <a:b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dirty="0">
                <a:latin typeface="Arial" panose="020B0604020202020204" pitchFamily="34" charset="0"/>
                <a:cs typeface="Arial" panose="020B0604020202020204" pitchFamily="34" charset="0"/>
              </a:rPr>
              <a:t>plaćanjima &lt; 100%</a:t>
            </a:r>
          </a:p>
        </p:txBody>
      </p:sp>
    </p:spTree>
    <p:extLst>
      <p:ext uri="{BB962C8B-B14F-4D97-AF65-F5344CB8AC3E}">
        <p14:creationId xmlns:p14="http://schemas.microsoft.com/office/powerpoint/2010/main" val="98506929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Zaključak i završni savjet</a:t>
            </a:r>
          </a:p>
        </p:txBody>
      </p:sp>
    </p:spTree>
    <p:extLst>
      <p:ext uri="{BB962C8B-B14F-4D97-AF65-F5344CB8AC3E}">
        <p14:creationId xmlns:p14="http://schemas.microsoft.com/office/powerpoint/2010/main" val="326944726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187" y="0"/>
            <a:ext cx="10627019" cy="978486"/>
          </a:xfrm>
        </p:spPr>
        <p:txBody>
          <a:bodyPr>
            <a:normAutofit/>
          </a:bodyPr>
          <a:lstStyle/>
          <a:p>
            <a:r>
              <a:rPr lang="hr-HR"/>
              <a:t>Tri verzije osnovice, samo je jedna ispravna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375442"/>
            <a:ext cx="11579839" cy="5079146"/>
          </a:xfrm>
        </p:spPr>
        <p:txBody>
          <a:bodyPr/>
          <a:lstStyle/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6259" r="97"/>
          <a:stretch/>
        </p:blipFill>
        <p:spPr>
          <a:xfrm>
            <a:off x="1252248" y="1072172"/>
            <a:ext cx="9219823" cy="56408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50DD11-4012-4D6B-B7D2-676B1FA8182B}"/>
              </a:ext>
            </a:extLst>
          </p:cNvPr>
          <p:cNvSpPr txBox="1"/>
          <p:nvPr/>
        </p:nvSpPr>
        <p:spPr>
          <a:xfrm>
            <a:off x="3790057" y="1208292"/>
            <a:ext cx="4989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>
                <a:solidFill>
                  <a:schemeClr val="bg1">
                    <a:lumMod val="25000"/>
                  </a:schemeClr>
                </a:solidFill>
              </a:rPr>
              <a:t>3 verzije osnovice, samo je jedna ispravna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6E813E-3DC0-4340-AF55-D5634852BA57}"/>
              </a:ext>
            </a:extLst>
          </p:cNvPr>
          <p:cNvSpPr txBox="1"/>
          <p:nvPr/>
        </p:nvSpPr>
        <p:spPr>
          <a:xfrm>
            <a:off x="2150739" y="1375443"/>
            <a:ext cx="1072521" cy="969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50" b="1" dirty="0"/>
              <a:t>1  Osnovica</a:t>
            </a:r>
            <a:br>
              <a:rPr lang="hr-HR" sz="950" b="1" dirty="0"/>
            </a:br>
            <a:r>
              <a:rPr lang="hr-HR" sz="950" b="1" dirty="0"/>
              <a:t>se utvrđuje uz</a:t>
            </a:r>
            <a:br>
              <a:rPr lang="hr-HR" sz="950" b="1" dirty="0"/>
            </a:br>
            <a:r>
              <a:rPr lang="hr-HR" sz="950" b="1" dirty="0"/>
              <a:t>izglasane</a:t>
            </a:r>
            <a:br>
              <a:rPr lang="hr-HR" sz="950" b="1" dirty="0"/>
            </a:br>
            <a:r>
              <a:rPr lang="hr-HR" sz="950" b="1" dirty="0" err="1"/>
              <a:t>aproprijacije</a:t>
            </a:r>
            <a:br>
              <a:rPr lang="hr-HR" sz="950" b="1" dirty="0"/>
            </a:br>
            <a:r>
              <a:rPr lang="hr-HR" sz="950" b="1" dirty="0"/>
              <a:t>preuzetih obveza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1AF083-DCFC-4B43-AF16-41D05A91DE0A}"/>
              </a:ext>
            </a:extLst>
          </p:cNvPr>
          <p:cNvSpPr txBox="1"/>
          <p:nvPr/>
        </p:nvSpPr>
        <p:spPr>
          <a:xfrm>
            <a:off x="4769960" y="3643419"/>
            <a:ext cx="1296980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1" dirty="0"/>
              <a:t>2  Osnovica</a:t>
            </a:r>
            <a:br>
              <a:rPr lang="hr-HR" sz="900" b="1" dirty="0"/>
            </a:br>
            <a:r>
              <a:rPr lang="hr-HR" sz="900" b="1" dirty="0"/>
              <a:t>se utvrđuje uz</a:t>
            </a:r>
            <a:br>
              <a:rPr lang="hr-HR" sz="900" b="1" dirty="0"/>
            </a:br>
            <a:r>
              <a:rPr lang="hr-HR" sz="900" b="1" dirty="0"/>
              <a:t>iskorištene</a:t>
            </a:r>
            <a:br>
              <a:rPr lang="hr-HR" sz="900" b="1" dirty="0"/>
            </a:br>
            <a:r>
              <a:rPr lang="hr-HR" sz="900" b="1" dirty="0" err="1"/>
              <a:t>aproprijacije</a:t>
            </a:r>
            <a:br>
              <a:rPr lang="hr-HR" sz="900" b="1" dirty="0"/>
            </a:br>
            <a:r>
              <a:rPr lang="hr-HR" sz="900" b="1" dirty="0"/>
              <a:t>preuzetih obveza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B8F809-0419-4BBF-B9D1-86D1625F37A2}"/>
              </a:ext>
            </a:extLst>
          </p:cNvPr>
          <p:cNvSpPr txBox="1"/>
          <p:nvPr/>
        </p:nvSpPr>
        <p:spPr>
          <a:xfrm>
            <a:off x="7436555" y="3215121"/>
            <a:ext cx="1455985" cy="12695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50" b="1" dirty="0"/>
              <a:t>3   Osnovica</a:t>
            </a:r>
            <a:br>
              <a:rPr lang="hr-HR" sz="850" b="1" dirty="0"/>
            </a:br>
            <a:r>
              <a:rPr lang="hr-HR" sz="850" b="1" dirty="0"/>
              <a:t>se utvrđuje uz iskorištene</a:t>
            </a:r>
            <a:br>
              <a:rPr lang="hr-HR" sz="850" b="1" dirty="0"/>
            </a:br>
            <a:r>
              <a:rPr lang="hr-HR" sz="850" b="1" dirty="0" err="1"/>
              <a:t>aproprijacije</a:t>
            </a:r>
            <a:r>
              <a:rPr lang="hr-HR" sz="850" b="1" dirty="0"/>
              <a:t> preuzetih obveza i</a:t>
            </a:r>
            <a:br>
              <a:rPr lang="hr-HR" sz="850" b="1" dirty="0"/>
            </a:br>
            <a:r>
              <a:rPr lang="hr-HR" sz="850" b="1" dirty="0"/>
              <a:t>efektivni</a:t>
            </a:r>
            <a:br>
              <a:rPr lang="hr-HR" sz="850" b="1" dirty="0"/>
            </a:br>
            <a:r>
              <a:rPr lang="hr-HR" sz="850" b="1" dirty="0"/>
              <a:t>stupanj pokrića</a:t>
            </a:r>
            <a:br>
              <a:rPr lang="hr-HR" sz="850" b="1" dirty="0"/>
            </a:br>
            <a:r>
              <a:rPr lang="hr-HR" sz="850" b="1" dirty="0"/>
              <a:t>plaćanja/preuzetih obveza</a:t>
            </a:r>
          </a:p>
        </p:txBody>
      </p:sp>
    </p:spTree>
    <p:extLst>
      <p:ext uri="{BB962C8B-B14F-4D97-AF65-F5344CB8AC3E}">
        <p14:creationId xmlns:p14="http://schemas.microsoft.com/office/powerpoint/2010/main" val="380017621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82" y="48366"/>
            <a:ext cx="10627019" cy="978486"/>
          </a:xfrm>
        </p:spPr>
        <p:txBody>
          <a:bodyPr>
            <a:normAutofit/>
          </a:bodyPr>
          <a:lstStyle/>
          <a:p>
            <a:r>
              <a:rPr lang="hr-HR"/>
              <a:t>4. Završni savjet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375442"/>
            <a:ext cx="11579839" cy="5079146"/>
          </a:xfrm>
        </p:spPr>
        <p:txBody>
          <a:bodyPr/>
          <a:lstStyle/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r>
              <a:rPr lang="hr-HR" sz="2400" b="1">
                <a:ea typeface="ＭＳ Ｐゴシック" charset="-128"/>
                <a:cs typeface="Times New Roman" panose="02020603050405020304" pitchFamily="18" charset="0"/>
              </a:rPr>
              <a:t>Mogu postojati prenesene aproprijacije </a:t>
            </a:r>
          </a:p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pPr lvl="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</a:pPr>
            <a:r>
              <a:rPr lang="hr-HR" sz="2400" b="1">
                <a:ea typeface="ＭＳ Ｐゴシック" charset="-128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hr-HR" sz="2400" b="1"/>
              <a:t> Odbijte ih od osnovice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ea typeface="ＭＳ Ｐゴシック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195" y="3419169"/>
            <a:ext cx="9106010" cy="14448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2A41A6-9138-4FD0-AFCF-DD7B3D609A2E}"/>
              </a:ext>
            </a:extLst>
          </p:cNvPr>
          <p:cNvSpPr txBox="1"/>
          <p:nvPr/>
        </p:nvSpPr>
        <p:spPr>
          <a:xfrm>
            <a:off x="1196535" y="3724624"/>
            <a:ext cx="3244043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Osnovica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Prijenos iz 2020.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Iskorištenje prijenosa</a:t>
            </a:r>
          </a:p>
          <a:p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Konačna osnovica</a:t>
            </a:r>
          </a:p>
        </p:txBody>
      </p:sp>
    </p:spTree>
    <p:extLst>
      <p:ext uri="{BB962C8B-B14F-4D97-AF65-F5344CB8AC3E}">
        <p14:creationId xmlns:p14="http://schemas.microsoft.com/office/powerpoint/2010/main" val="217961132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736E-A036-451C-BC31-95A125EE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Hvala vam</a:t>
            </a:r>
          </a:p>
        </p:txBody>
      </p:sp>
    </p:spTree>
    <p:extLst>
      <p:ext uri="{BB962C8B-B14F-4D97-AF65-F5344CB8AC3E}">
        <p14:creationId xmlns:p14="http://schemas.microsoft.com/office/powerpoint/2010/main" val="25938215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D87E1-1BA8-4564-B57F-1AE5F18E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Pregled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703D6B-AAD7-4B67-855F-95E78EE2C7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hr-HR"/>
              <a:t>Trend: osnovni zadani kapitalni rashodi često se precjenjuju</a:t>
            </a:r>
          </a:p>
          <a:p>
            <a:pPr marL="457200" indent="-457200">
              <a:buAutoNum type="arabicPeriod"/>
            </a:pPr>
            <a:r>
              <a:rPr lang="hr-HR"/>
              <a:t>Podsjetnik: odakle potječu kapitalni rashodi (prethodno preuzete obveze)</a:t>
            </a:r>
          </a:p>
          <a:p>
            <a:pPr marL="457200" indent="-457200">
              <a:buAutoNum type="arabicPeriod"/>
            </a:pPr>
            <a:r>
              <a:rPr lang="hr-HR"/>
              <a:t>Odobrenja preuzimanja obveza, odobrenja plaćanja i način prilagodbe osnovnih rashoda:</a:t>
            </a:r>
          </a:p>
          <a:p>
            <a:pPr marL="690563" lvl="1" indent="-457200">
              <a:buAutoNum type="arabicPeriod"/>
            </a:pPr>
            <a:r>
              <a:rPr lang="hr-HR"/>
              <a:t>prvi korak</a:t>
            </a:r>
          </a:p>
          <a:p>
            <a:pPr marL="690563" lvl="1" indent="-457200">
              <a:buAutoNum type="arabicPeriod"/>
            </a:pPr>
            <a:r>
              <a:rPr lang="hr-HR"/>
              <a:t>drugi korak</a:t>
            </a:r>
          </a:p>
          <a:p>
            <a:pPr marL="690563" lvl="1" indent="-457200">
              <a:buAutoNum type="arabicPeriod"/>
            </a:pPr>
            <a:r>
              <a:rPr lang="hr-HR"/>
              <a:t>treći korak</a:t>
            </a:r>
          </a:p>
          <a:p>
            <a:pPr marL="457200" indent="-457200">
              <a:buAutoNum type="arabicPeriod"/>
            </a:pPr>
            <a:r>
              <a:rPr lang="hr-HR"/>
              <a:t>Zaključak i završni savjet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919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1. Trend: osnovni zadani kapitalni rashodi često se precjenjuju</a:t>
            </a:r>
            <a:br>
              <a:rPr lang="hr-HR"/>
            </a:b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237706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1. Osnovni zadani kapitalni rashodi često se precjenjuju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7990" y="1373968"/>
            <a:ext cx="11049639" cy="5593976"/>
          </a:xfrm>
        </p:spPr>
        <p:txBody>
          <a:bodyPr vert="horz" lIns="0" tIns="137160" rIns="0" bIns="0" rtlCol="0" anchor="t">
            <a:normAutofit/>
          </a:bodyPr>
          <a:lstStyle/>
          <a:p>
            <a:pPr lvl="0" defTabSz="828675" eaLnBrk="0" fontAlgn="base" hangingPunct="0">
              <a:spcAft>
                <a:spcPct val="0"/>
              </a:spcAft>
              <a:buClrTx/>
              <a:buSzTx/>
            </a:pPr>
            <a:r>
              <a:rPr lang="hr-HR" sz="2400" b="1" dirty="0">
                <a:ea typeface="ＭＳ Ｐゴシック"/>
                <a:cs typeface="Times New Roman"/>
              </a:rPr>
              <a:t>Veliki i složeni projekti mogu dovesti do prekoračenja troškova. Međutim, kada se radi o planiranju proračuna, postoji tendencija precjenjivanja plaćanja u pogledu kapitalnih rashoda (CAPEX):</a:t>
            </a:r>
          </a:p>
          <a:p>
            <a:pPr marL="328295" lvl="0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/>
                <a:cs typeface="Times New Roman"/>
              </a:rPr>
              <a:t>Nedovoljno znanje o stvarnim preuzetim obvezama</a:t>
            </a: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b="1" dirty="0">
                <a:solidFill>
                  <a:srgbClr val="FFFF00"/>
                </a:solidFill>
                <a:ea typeface="ＭＳ Ｐゴシック"/>
                <a:cs typeface="Times New Roman"/>
              </a:rPr>
              <a:t>Koliko je projekata „aktivno”?</a:t>
            </a: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b="1" dirty="0">
                <a:solidFill>
                  <a:srgbClr val="FFFF00"/>
                </a:solidFill>
                <a:ea typeface="ＭＳ Ｐゴシック"/>
                <a:cs typeface="Times New Roman"/>
              </a:rPr>
              <a:t>Koji su efektivni ugovoreni iznosi?</a:t>
            </a:r>
          </a:p>
          <a:p>
            <a:pPr marL="625475" lvl="2" indent="0" defTabSz="828675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hr-HR" b="1" dirty="0">
                <a:solidFill>
                  <a:srgbClr val="FFFF00"/>
                </a:solidFill>
                <a:ea typeface="ＭＳ Ｐゴシック"/>
                <a:cs typeface="Times New Roman"/>
                <a:sym typeface="Wingdings" panose="05000000000000000000" pitchFamily="2" charset="2"/>
              </a:rPr>
              <a:t></a:t>
            </a:r>
            <a:r>
              <a:rPr lang="hr-HR" b="1" dirty="0">
                <a:solidFill>
                  <a:srgbClr val="FFFF00"/>
                </a:solidFill>
              </a:rPr>
              <a:t> Prikupljanje i analiza podataka o CAPEX-u često su manjkavi</a:t>
            </a:r>
            <a:endParaRPr lang="hr-HR" b="1" dirty="0">
              <a:solidFill>
                <a:srgbClr val="FFFF00"/>
              </a:solidFill>
              <a:cs typeface="Arial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/>
                <a:cs typeface="Times New Roman"/>
              </a:rPr>
              <a:t>Pretjerani optimizam u pogledu ritma kapitalnih rashoda:</a:t>
            </a: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b="1" dirty="0">
                <a:solidFill>
                  <a:srgbClr val="FFFF00"/>
                </a:solidFill>
                <a:ea typeface="ＭＳ Ｐゴシック"/>
                <a:cs typeface="Times New Roman"/>
              </a:rPr>
              <a:t>Kapitalni rashodi često su prioritet za vlade i resorna ministarstva</a:t>
            </a: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b="1" dirty="0">
                <a:solidFill>
                  <a:srgbClr val="FFFF00"/>
                </a:solidFill>
                <a:ea typeface="ＭＳ Ｐゴシック"/>
                <a:cs typeface="Times New Roman"/>
              </a:rPr>
              <a:t>Međutim, kapitalni rashodi često su kompleksni i posljedično spori (dizajn projekta, postupak nadmetanja, opasnosti u pogledu implementacije, pravna pitanja...) </a:t>
            </a:r>
            <a:endParaRPr lang="hr-HR" b="1" dirty="0">
              <a:solidFill>
                <a:srgbClr val="FFFF00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625475" lvl="2" indent="0" defTabSz="828675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hr-HR" b="1" dirty="0">
                <a:solidFill>
                  <a:srgbClr val="FFFF00"/>
                </a:solidFill>
                <a:ea typeface="ＭＳ Ｐゴシック"/>
                <a:cs typeface="Times New Roman"/>
                <a:sym typeface="Wingdings" panose="05000000000000000000" pitchFamily="2" charset="2"/>
              </a:rPr>
              <a:t></a:t>
            </a:r>
            <a:r>
              <a:rPr lang="hr-HR" b="1" dirty="0">
                <a:solidFill>
                  <a:srgbClr val="FFFF00"/>
                </a:solidFill>
              </a:rPr>
              <a:t> Tenzije između ambicija i stvarnosti upravljanja CAPEX-om</a:t>
            </a:r>
            <a:endParaRPr lang="hr-HR" b="1" dirty="0">
              <a:solidFill>
                <a:srgbClr val="FFFF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4396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2. Podsjetnik: odakle potječu kapitalni rashodi (prethodno preuzete obveze)</a:t>
            </a:r>
            <a:br>
              <a:rPr lang="hr-HR"/>
            </a:b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77701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2. Osnovni zadani CAPEX pretežno određuju prethodno preuzete obveze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5135" y="1229445"/>
            <a:ext cx="10181345" cy="5225143"/>
          </a:xfrm>
        </p:spPr>
        <p:txBody>
          <a:bodyPr vert="horz" lIns="0" tIns="137160" rIns="0" bIns="0" rtlCol="0" anchor="t">
            <a:normAutofit/>
          </a:bodyPr>
          <a:lstStyle/>
          <a:p>
            <a:pPr defTabSz="828675" eaLnBrk="0" fontAlgn="base" hangingPunct="0">
              <a:spcAft>
                <a:spcPct val="0"/>
              </a:spcAft>
              <a:buClrTx/>
              <a:buSzTx/>
            </a:pPr>
            <a:endParaRPr lang="hr-HR" sz="2400" b="1">
              <a:ea typeface="ＭＳ Ｐゴシック" charset="-128"/>
              <a:cs typeface="Times New Roman" panose="02020603050405020304" pitchFamily="18" charset="0"/>
            </a:endParaRPr>
          </a:p>
          <a:p>
            <a:pPr marL="328295" lvl="0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/>
                <a:cs typeface="Times New Roman"/>
              </a:rPr>
              <a:t>Činjenica koja se često ne uzme u obzir: u načelu ne mogu postojati plaćanja bez prethodno preuzete obveze, bila ona zabilježena ili ne</a:t>
            </a: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/>
                <a:cs typeface="Times New Roman"/>
              </a:rPr>
              <a:t>Općenito proračunsko pravilo</a:t>
            </a:r>
          </a:p>
          <a:p>
            <a:pPr marL="728345" lvl="1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/>
                <a:cs typeface="Times New Roman"/>
              </a:rPr>
              <a:t>Posebno važno za CAPEX:</a:t>
            </a:r>
          </a:p>
          <a:p>
            <a:pPr marL="953770" lvl="2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C000"/>
                </a:solidFill>
                <a:ea typeface="ＭＳ Ｐゴシック"/>
                <a:cs typeface="Times New Roman"/>
              </a:rPr>
              <a:t>pravna obveza (potpisani ugovor) pokreće niz plaćanja koja mogu trajati godinama</a:t>
            </a:r>
          </a:p>
          <a:p>
            <a:pPr marL="953770" lvl="2" indent="-328295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C000"/>
                </a:solidFill>
                <a:ea typeface="ＭＳ Ｐゴシック"/>
                <a:cs typeface="Times New Roman"/>
              </a:rPr>
              <a:t>uz CAPEX, osnovni zadani rashod često predstavlja glavninu rashoda za tu godinu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solidFill>
                <a:srgbClr val="333399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34290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/>
                <a:cs typeface="Times New Roman"/>
                <a:sym typeface="Wingdings" panose="05000000000000000000" pitchFamily="2" charset="2"/>
              </a:rPr>
              <a:t></a:t>
            </a:r>
            <a:r>
              <a:rPr lang="hr-HR" sz="2400" b="1" dirty="0"/>
              <a:t> </a:t>
            </a:r>
            <a:r>
              <a:rPr lang="hr-HR" sz="2400" b="1" dirty="0">
                <a:ea typeface="ＭＳ Ｐゴシック"/>
                <a:cs typeface="Times New Roman"/>
              </a:rPr>
              <a:t>Očita potreba za proračunskim instrumentom za detaljno </a:t>
            </a:r>
            <a:r>
              <a:rPr lang="hr-HR" sz="2400" b="1">
                <a:ea typeface="ＭＳ Ｐゴシック"/>
                <a:cs typeface="Times New Roman"/>
              </a:rPr>
              <a:t>praćenje preuzetih obveza, posebice za kapitalne rashoda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678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380" y="246970"/>
            <a:ext cx="10365761" cy="978486"/>
          </a:xfrm>
        </p:spPr>
        <p:txBody>
          <a:bodyPr/>
          <a:lstStyle/>
          <a:p>
            <a:r>
              <a:rPr lang="hr-HR" dirty="0">
                <a:latin typeface="Arial Black"/>
              </a:rPr>
              <a:t>2. Preuzete obveze i plaćanja, ilustracija:</a:t>
            </a:r>
            <a:br>
              <a:rPr lang="hr-HR" dirty="0"/>
            </a:br>
            <a:r>
              <a:rPr lang="hr-HR">
                <a:latin typeface="Arial Black"/>
              </a:rPr>
              <a:t>nije</a:t>
            </a:r>
            <a:r>
              <a:rPr lang="hr-HR" dirty="0">
                <a:latin typeface="Arial Black"/>
              </a:rPr>
              <a:t> </a:t>
            </a:r>
            <a:r>
              <a:rPr lang="hr-HR">
                <a:latin typeface="Arial Black"/>
              </a:rPr>
              <a:t>tako jednostavno </a:t>
            </a:r>
            <a:r>
              <a:rPr lang="hr-HR" dirty="0">
                <a:latin typeface="Arial Black"/>
              </a:rPr>
              <a:t>kako se </a:t>
            </a:r>
            <a:r>
              <a:rPr lang="hr-HR">
                <a:latin typeface="Arial Black"/>
              </a:rPr>
              <a:t>čini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5135" y="1229445"/>
            <a:ext cx="10181345" cy="5225143"/>
          </a:xfrm>
        </p:spPr>
        <p:txBody>
          <a:bodyPr/>
          <a:lstStyle/>
          <a:p>
            <a:pPr lvl="0" defTabSz="828675" eaLnBrk="0" fontAlgn="base" hangingPunct="0">
              <a:spcAft>
                <a:spcPct val="0"/>
              </a:spcAft>
              <a:buClrTx/>
              <a:buSzTx/>
            </a:pPr>
            <a:r>
              <a:rPr lang="hr-HR" sz="2400" b="1">
                <a:ea typeface="ＭＳ Ｐゴシック" charset="-128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272" y="1469871"/>
            <a:ext cx="8028414" cy="52382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5666C3-4443-463B-887D-61F740AF911A}"/>
              </a:ext>
            </a:extLst>
          </p:cNvPr>
          <p:cNvSpPr txBox="1"/>
          <p:nvPr/>
        </p:nvSpPr>
        <p:spPr>
          <a:xfrm>
            <a:off x="3393358" y="1510242"/>
            <a:ext cx="5426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Dinamika preuzetih obveza i plaćanja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D43306-89C2-4B6F-BD93-AF016B325251}"/>
              </a:ext>
            </a:extLst>
          </p:cNvPr>
          <p:cNvSpPr txBox="1"/>
          <p:nvPr/>
        </p:nvSpPr>
        <p:spPr>
          <a:xfrm>
            <a:off x="2760954" y="3539037"/>
            <a:ext cx="1112857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950" dirty="0"/>
              <a:t>Preuzete obveze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EA48E-57F2-455B-9324-E9A6669B9B02}"/>
              </a:ext>
            </a:extLst>
          </p:cNvPr>
          <p:cNvSpPr txBox="1"/>
          <p:nvPr/>
        </p:nvSpPr>
        <p:spPr>
          <a:xfrm>
            <a:off x="3473257" y="5009369"/>
            <a:ext cx="82353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100" dirty="0"/>
              <a:t>Plaćanja</a:t>
            </a:r>
          </a:p>
        </p:txBody>
      </p:sp>
    </p:spTree>
    <p:extLst>
      <p:ext uri="{BB962C8B-B14F-4D97-AF65-F5344CB8AC3E}">
        <p14:creationId xmlns:p14="http://schemas.microsoft.com/office/powerpoint/2010/main" val="14376357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24-D8D9-4A34-A36A-08129EC6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 Black"/>
              </a:rPr>
              <a:t>3. Odobrenja (autorizacija) preuzimanja obveza, odobrenja plaćanja i način prilagodbe osnovnih zadanih rashoda</a:t>
            </a:r>
          </a:p>
        </p:txBody>
      </p:sp>
    </p:spTree>
    <p:extLst>
      <p:ext uri="{BB962C8B-B14F-4D97-AF65-F5344CB8AC3E}">
        <p14:creationId xmlns:p14="http://schemas.microsoft.com/office/powerpoint/2010/main" val="6630862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E21-B9BB-4A86-A40B-D4D33DDA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3. Aproprijacije preuzetih obveza, aproprijacije plaćanja, moćan alat za planiranje proračuna u pogledu CAPEX-a i procjenu osnovnog zadanog CAPEX-a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7045-8A13-4064-A7A9-0DA141795E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778" y="1559859"/>
            <a:ext cx="11034271" cy="4894729"/>
          </a:xfrm>
        </p:spPr>
        <p:txBody>
          <a:bodyPr/>
          <a:lstStyle/>
          <a:p>
            <a:pPr marL="328613" lvl="0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 charset="-128"/>
                <a:cs typeface="Times New Roman" panose="02020603050405020304" pitchFamily="18" charset="0"/>
              </a:rPr>
              <a:t>Definicije: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</a:rPr>
              <a:t>Aproprijacije obveza (AO): odobrenja koja se mogu upotrebljavati samo za obveze po CAPEX-u; </a:t>
            </a:r>
            <a:r>
              <a:rPr lang="hr-HR" sz="1800" b="1" u="sng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</a:rPr>
              <a:t>bez obzira na njihov oblik (ne moraju nužno biti aproprijacije)</a:t>
            </a:r>
            <a:r>
              <a:rPr lang="hr-HR" sz="1800" b="1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</a:rPr>
              <a:t>, njima se postavlja gornja granica za preuzete obveze po CAPEX-u za godinu dana.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</a:rPr>
              <a:t>Aproprijacije plaćanja (AP): aproprijacije koje se mogu upotrebljavati samo za plaćanja za CAPEX</a:t>
            </a: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GB" sz="2400" b="1" kern="0" dirty="0">
              <a:solidFill>
                <a:srgbClr val="333399"/>
              </a:solidFill>
              <a:ea typeface="ＭＳ Ｐゴシック" charset="-128"/>
              <a:cs typeface="Times New Roman" panose="02020603050405020304" pitchFamily="18" charset="0"/>
            </a:endParaRPr>
          </a:p>
          <a:p>
            <a:pPr marL="342900" lvl="0" indent="-342900" defTabSz="828675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hr-HR" sz="2400" b="1" dirty="0">
                <a:ea typeface="ＭＳ Ｐゴシック" charset="-128"/>
                <a:cs typeface="Times New Roman" panose="02020603050405020304" pitchFamily="18" charset="0"/>
              </a:rPr>
              <a:t>Odnos između AO i AP; primjer trogodišnjeg projekta: 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</a:rPr>
              <a:t>1. godina: </a:t>
            </a:r>
            <a:r>
              <a:rPr lang="hr-HR" sz="1800" b="1" dirty="0">
                <a:solidFill>
                  <a:srgbClr val="FFFF00"/>
                </a:solidFill>
              </a:rPr>
              <a:t>Pokretanje projekta, potpisivanje ugovora = preuzeta obveza </a:t>
            </a:r>
            <a:r>
              <a:rPr lang="hr-HR" sz="1800" b="1" dirty="0">
                <a:solidFill>
                  <a:srgbClr val="FFFF00"/>
                </a:solidFill>
                <a:ea typeface="ＭＳ Ｐゴシック" charset="-128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hr-HR" sz="1800" b="1" dirty="0">
                <a:solidFill>
                  <a:srgbClr val="FFFF00"/>
                </a:solidFill>
              </a:rPr>
              <a:t> </a:t>
            </a:r>
            <a:r>
              <a:rPr lang="hr-HR" sz="1800" b="1" u="sng" dirty="0">
                <a:solidFill>
                  <a:srgbClr val="FFFF00"/>
                </a:solidFill>
              </a:rPr>
              <a:t>Preuzeta obveza bilježi se primjenom AO-a</a:t>
            </a:r>
            <a:r>
              <a:rPr lang="hr-HR" sz="1800" b="1" dirty="0">
                <a:solidFill>
                  <a:srgbClr val="FFFF00"/>
                </a:solidFill>
              </a:rPr>
              <a:t>.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</a:rPr>
              <a:t>1. godina: plaćanje 1. rate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</a:rPr>
              <a:t>2. godina: plaćanje 2. rate</a:t>
            </a:r>
          </a:p>
          <a:p>
            <a:pPr marL="728663" lvl="1" indent="-328613" defTabSz="828675" eaLnBrk="0" fontAlgn="base" hangingPunct="0">
              <a:spcAft>
                <a:spcPct val="0"/>
              </a:spcAft>
              <a:buClrTx/>
              <a:buSzTx/>
              <a:buFontTx/>
              <a:buChar char="–"/>
            </a:pPr>
            <a:r>
              <a:rPr lang="hr-HR" sz="1800" b="1" dirty="0">
                <a:solidFill>
                  <a:srgbClr val="FFFF00"/>
                </a:solidFill>
              </a:rPr>
              <a:t>3. godina: plaćanje 3. rate</a:t>
            </a:r>
          </a:p>
          <a:p>
            <a:endParaRPr lang="en-US" dirty="0"/>
          </a:p>
        </p:txBody>
      </p:sp>
      <p:sp>
        <p:nvSpPr>
          <p:cNvPr id="4" name="Accolade fermante 3"/>
          <p:cNvSpPr/>
          <p:nvPr/>
        </p:nvSpPr>
        <p:spPr>
          <a:xfrm>
            <a:off x="4548682" y="5367200"/>
            <a:ext cx="176733" cy="87598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920427" y="5299035"/>
            <a:ext cx="2136162" cy="929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023970" y="5548638"/>
            <a:ext cx="2032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FF00"/>
                </a:solidFill>
              </a:rPr>
              <a:t>Upotreba AP-ova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5013203" y="5611604"/>
            <a:ext cx="583986" cy="26100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6391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FAD_PresentationTemplate-General.potx  -  Read-Only" id="{D3904EF0-5F43-42A7-A7C9-9B517E7B4260}" vid="{6FDBF7AD-8BCD-4897-AA6E-7D14786259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494E618246B6459E3DCCAD4A4E0836" ma:contentTypeVersion="9" ma:contentTypeDescription="Create a new document." ma:contentTypeScope="" ma:versionID="eb1a58df2a8b53716c9441bb0e3687cd">
  <xsd:schema xmlns:xsd="http://www.w3.org/2001/XMLSchema" xmlns:xs="http://www.w3.org/2001/XMLSchema" xmlns:p="http://schemas.microsoft.com/office/2006/metadata/properties" xmlns:ns3="dcffd87a-3f38-4b45-a528-dc73c20b926d" targetNamespace="http://schemas.microsoft.com/office/2006/metadata/properties" ma:root="true" ma:fieldsID="08b41fea3b4e76088f618f577878612c" ns3:_="">
    <xsd:import namespace="dcffd87a-3f38-4b45-a528-dc73c20b92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d87a-3f38-4b45-a528-dc73c20b92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137C2E-A8CF-4EC2-8054-48C8D9942C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9F6186-2D1D-4EA8-987D-7B2533592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fd87a-3f38-4b45-a528-dc73c20b9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90FC03-0433-4A9A-8231-22B36BFC8F4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cffd87a-3f38-4b45-a528-dc73c20b926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9018</TotalTime>
  <Words>1059</Words>
  <Application>Microsoft Office PowerPoint</Application>
  <PresentationFormat>Widescreen</PresentationFormat>
  <Paragraphs>165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Custom Design</vt:lpstr>
      <vt:lpstr>Utvrđivanje osnovnih zadanih kapitalnih rashoda</vt:lpstr>
      <vt:lpstr>Pregled</vt:lpstr>
      <vt:lpstr>1. Trend: osnovni zadani kapitalni rashodi često se precjenjuju </vt:lpstr>
      <vt:lpstr>1. Osnovni zadani kapitalni rashodi često se precjenjuju</vt:lpstr>
      <vt:lpstr>2. Podsjetnik: odakle potječu kapitalni rashodi (prethodno preuzete obveze) </vt:lpstr>
      <vt:lpstr>2. Osnovni zadani CAPEX pretežno određuju prethodno preuzete obveze</vt:lpstr>
      <vt:lpstr>2. Preuzete obveze i plaćanja, ilustracija: nije tako jednostavno kako se čini</vt:lpstr>
      <vt:lpstr>3. Odobrenja (autorizacija) preuzimanja obveza, odobrenja plaćanja i način prilagodbe osnovnih zadanih rashoda</vt:lpstr>
      <vt:lpstr>3. Aproprijacije preuzetih obveza, aproprijacije plaćanja, moćan alat za planiranje proračuna u pogledu CAPEX-a i procjenu osnovnog zadanog CAPEX-a</vt:lpstr>
      <vt:lpstr>3. Prvi korak: procjena profila plaćanja</vt:lpstr>
      <vt:lpstr>3. Prvi korak: procjena profila plaćanja</vt:lpstr>
      <vt:lpstr>3. Prvi korak: procjena profila plaćanja</vt:lpstr>
      <vt:lpstr>4. Drugi korak: svakako uzmite u obzir stvarne preuzete obveze</vt:lpstr>
      <vt:lpstr>4. Treći korak: svakako uzmite u obzir stvarna plaćanja</vt:lpstr>
      <vt:lpstr>Zaključak i završni savjet</vt:lpstr>
      <vt:lpstr>Tri verzije osnovice, samo je jedna ispravna</vt:lpstr>
      <vt:lpstr>4. Završni savjet</vt:lpstr>
      <vt:lpstr>Hvala vam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Fazeer Sheik Rahim</dc:creator>
  <cp:lastModifiedBy>Željka Sauka</cp:lastModifiedBy>
  <cp:revision>475</cp:revision>
  <cp:lastPrinted>2020-11-24T15:06:03Z</cp:lastPrinted>
  <dcterms:created xsi:type="dcterms:W3CDTF">2019-01-17T19:28:47Z</dcterms:created>
  <dcterms:modified xsi:type="dcterms:W3CDTF">2021-11-29T08:46:47Z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0x0101007A494E618246B6459E3DCCAD4A4E0836</vt:lpwstr>
  </property>
</Properties>
</file>