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5" r:id="rId4"/>
    <p:sldId id="266" r:id="rId5"/>
    <p:sldId id="267" r:id="rId6"/>
    <p:sldId id="270" r:id="rId7"/>
    <p:sldId id="271" r:id="rId8"/>
    <p:sldId id="273" r:id="rId9"/>
    <p:sldId id="275" r:id="rId10"/>
    <p:sldId id="276" r:id="rId11"/>
    <p:sldId id="277" r:id="rId12"/>
    <p:sldId id="289" r:id="rId13"/>
    <p:sldId id="25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AA0"/>
    <a:srgbClr val="87888A"/>
    <a:srgbClr val="8C8D90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0" autoAdjust="0"/>
    <p:restoredTop sz="90498" autoAdjust="0"/>
  </p:normalViewPr>
  <p:slideViewPr>
    <p:cSldViewPr snapToGrid="0" snapToObjects="1">
      <p:cViewPr varScale="1">
        <p:scale>
          <a:sx n="82" d="100"/>
          <a:sy n="82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617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idacarsimamovicvukotic/Desktop/05032021%20NC%20database%20apr%202021%20Spending%20Review%20Survey%20of%20PEMPAL%20Countries%20-%20list%20of%20all%20responses%20-%20with%20translated%20Russian%20comments%20(4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on SR objectives'!$B$2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objectives'!$A$3:$A$5</c:f>
              <c:strCache>
                <c:ptCount val="3"/>
                <c:pt idx="0">
                  <c:v>Control the level of total expenditure/savings</c:v>
                </c:pt>
                <c:pt idx="1">
                  <c:v>Align expenditure to government priorities</c:v>
                </c:pt>
                <c:pt idx="2">
                  <c:v>Improve effectiveness</c:v>
                </c:pt>
              </c:strCache>
            </c:strRef>
          </c:cat>
          <c:val>
            <c:numRef>
              <c:f>'Chart on SR objectives'!$B$3:$B$5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E-F842-9F52-A45D19A00A95}"/>
            </c:ext>
          </c:extLst>
        </c:ser>
        <c:ser>
          <c:idx val="1"/>
          <c:order val="1"/>
          <c:tx>
            <c:strRef>
              <c:f>'Chart on SR objectives'!$C$2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objectives'!$A$3:$A$5</c:f>
              <c:strCache>
                <c:ptCount val="3"/>
                <c:pt idx="0">
                  <c:v>Control the level of total expenditure/savings</c:v>
                </c:pt>
                <c:pt idx="1">
                  <c:v>Align expenditure to government priorities</c:v>
                </c:pt>
                <c:pt idx="2">
                  <c:v>Improve effectiveness</c:v>
                </c:pt>
              </c:strCache>
            </c:strRef>
          </c:cat>
          <c:val>
            <c:numRef>
              <c:f>'Chart on SR objectives'!$C$3:$C$5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E-F842-9F52-A45D19A00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5049072"/>
        <c:axId val="2015050720"/>
      </c:barChart>
      <c:catAx>
        <c:axId val="20150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2015050720"/>
        <c:crosses val="autoZero"/>
        <c:auto val="1"/>
        <c:lblAlgn val="ctr"/>
        <c:lblOffset val="100"/>
        <c:noMultiLvlLbl val="0"/>
      </c:catAx>
      <c:valAx>
        <c:axId val="20150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50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38-4B49-967D-BD493169619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38-4B49-967D-BD49316961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38-4B49-967D-BD493169619C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38-4B49-967D-BD493169619C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38-4B49-967D-BD493169619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38-4B49-967D-BD493169619C}"/>
                </c:ext>
              </c:extLst>
            </c:dLbl>
            <c:dLbl>
              <c:idx val="1"/>
              <c:layout>
                <c:manualLayout>
                  <c:x val="-0.12387100509495144"/>
                  <c:y val="9.1266981627296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6830692243534"/>
                      <c:h val="0.3158077436582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38-4B49-967D-BD493169619C}"/>
                </c:ext>
              </c:extLst>
            </c:dLbl>
            <c:dLbl>
              <c:idx val="2"/>
              <c:layout>
                <c:manualLayout>
                  <c:x val="9.3636823337032826E-2"/>
                  <c:y val="3.2710280373831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38-4B49-967D-BD493169619C}"/>
                </c:ext>
              </c:extLst>
            </c:dLbl>
            <c:dLbl>
              <c:idx val="3"/>
              <c:layout>
                <c:manualLayout>
                  <c:x val="-0.22976578444056167"/>
                  <c:y val="3.2102716132446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50980392156859"/>
                      <c:h val="0.1577600000000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38-4B49-967D-BD493169619C}"/>
                </c:ext>
              </c:extLst>
            </c:dLbl>
            <c:dLbl>
              <c:idx val="4"/>
              <c:layout>
                <c:manualLayout>
                  <c:x val="0.25758499305233901"/>
                  <c:y val="-0.2118530183727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0809016519994"/>
                      <c:h val="0.54317585301837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38-4B49-967D-BD493169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on legal basis'!$D$5:$D$9</c:f>
              <c:strCache>
                <c:ptCount val="5"/>
                <c:pt idx="0">
                  <c:v>Specific law on SRs</c:v>
                </c:pt>
                <c:pt idx="1">
                  <c:v>Provision for SRs in the basic / organic budget law</c:v>
                </c:pt>
                <c:pt idx="2">
                  <c:v>SRs mandated in subsidiary legislation</c:v>
                </c:pt>
                <c:pt idx="3">
                  <c:v>Authority for SRs given by ministerial order </c:v>
                </c:pt>
                <c:pt idx="4">
                  <c:v>Each SR initiated by a separate Chief Executive / Government decree / decision </c:v>
                </c:pt>
              </c:strCache>
            </c:strRef>
          </c:cat>
          <c:val>
            <c:numRef>
              <c:f>'Chart on legal basis'!$E$5:$E$9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38-4B49-967D-BD4931696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78027706118772E-2"/>
          <c:y val="0.22814038714491425"/>
          <c:w val="0.928660685293344"/>
          <c:h val="0.4645027968026275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'Chart decision makers'!$B$34</c:f>
              <c:strCache>
                <c:ptCount val="1"/>
                <c:pt idx="0">
                  <c:v>Final decision-making on SR report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decision makers'!$A$35:$A$40</c:f>
              <c:strCache>
                <c:ptCount val="6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President/PM Office</c:v>
                </c:pt>
                <c:pt idx="5">
                  <c:v>SR Unit</c:v>
                </c:pt>
              </c:strCache>
            </c:strRef>
          </c:cat>
          <c:val>
            <c:numRef>
              <c:f>'Chart decision makers'!$B$35:$B$40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1-534E-A784-503B1094F0A3}"/>
            </c:ext>
          </c:extLst>
        </c:ser>
        <c:ser>
          <c:idx val="1"/>
          <c:order val="1"/>
          <c:tx>
            <c:strRef>
              <c:f>'Chart decision makers'!$C$34</c:f>
              <c:strCache>
                <c:ptCount val="1"/>
                <c:pt idx="0">
                  <c:v>Approval of 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decision makers'!$A$35:$A$40</c:f>
              <c:strCache>
                <c:ptCount val="6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President/PM Office</c:v>
                </c:pt>
                <c:pt idx="5">
                  <c:v>SR Unit</c:v>
                </c:pt>
              </c:strCache>
            </c:strRef>
          </c:cat>
          <c:val>
            <c:numRef>
              <c:f>'Chart decision makers'!$C$35:$C$40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1-534E-A784-503B1094F0A3}"/>
            </c:ext>
          </c:extLst>
        </c:ser>
        <c:ser>
          <c:idx val="0"/>
          <c:order val="2"/>
          <c:tx>
            <c:strRef>
              <c:f>'Chart decision makers'!$D$34</c:f>
              <c:strCache>
                <c:ptCount val="1"/>
                <c:pt idx="0">
                  <c:v>Approval of SR topics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decision makers'!$A$35:$A$40</c:f>
              <c:strCache>
                <c:ptCount val="6"/>
                <c:pt idx="0">
                  <c:v>Cabinet</c:v>
                </c:pt>
                <c:pt idx="1">
                  <c:v>Minister of Finance and other minister(s) jointly</c:v>
                </c:pt>
                <c:pt idx="2">
                  <c:v>Minister of Finance</c:v>
                </c:pt>
                <c:pt idx="3">
                  <c:v>Steering Group</c:v>
                </c:pt>
                <c:pt idx="4">
                  <c:v>President/PM Office</c:v>
                </c:pt>
                <c:pt idx="5">
                  <c:v>SR Unit</c:v>
                </c:pt>
              </c:strCache>
            </c:strRef>
          </c:cat>
          <c:val>
            <c:numRef>
              <c:f>'Chart decision makers'!$D$35:$D$40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51-534E-A784-503B1094F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541842480"/>
        <c:axId val="541846744"/>
      </c:barChart>
      <c:catAx>
        <c:axId val="54184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541846744"/>
        <c:crosses val="autoZero"/>
        <c:auto val="1"/>
        <c:lblAlgn val="ctr"/>
        <c:lblOffset val="100"/>
        <c:noMultiLvlLbl val="0"/>
      </c:catAx>
      <c:valAx>
        <c:axId val="541846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184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91623031496063"/>
          <c:y val="1.6384009691096307E-2"/>
          <c:w val="0.35583769685039368"/>
          <c:h val="0.3005392402872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37468829759146"/>
          <c:y val="9.0367292489875364E-2"/>
          <c:w val="0.51125062340481708"/>
          <c:h val="0.605256904014218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5-9342-82A9-9BD0181ED3C4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D5-9342-82A9-9BD0181ED3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on WG and SG composition'!$C$13:$C$14</c:f>
              <c:strCache>
                <c:ptCount val="2"/>
                <c:pt idx="0">
                  <c:v>MF and LM/agency representatives </c:v>
                </c:pt>
                <c:pt idx="1">
                  <c:v>MF and LM/agency representatives and external/other experts</c:v>
                </c:pt>
              </c:strCache>
            </c:strRef>
          </c:cat>
          <c:val>
            <c:numRef>
              <c:f>'Chart on WG and SG composition'!$D$13:$D$14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5-9342-82A9-9BD0181ED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66543860099927"/>
          <c:y val="0.76230309603440516"/>
          <c:w val="0.81471829541227747"/>
          <c:h val="0.2376969581945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2-F24A-BC50-2247A83A1A6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2-F24A-BC50-2247A83A1A6B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2-F24A-BC50-2247A83A1A6B}"/>
              </c:ext>
            </c:extLst>
          </c:dPt>
          <c:dLbls>
            <c:dLbl>
              <c:idx val="2"/>
              <c:layout>
                <c:manualLayout>
                  <c:x val="7.5437498796757985E-2"/>
                  <c:y val="0.13131358124030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12-F24A-BC50-2247A83A1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on WG and SG composition'!$C$36:$C$38</c:f>
              <c:strCache>
                <c:ptCount val="3"/>
                <c:pt idx="0">
                  <c:v>High-level officials</c:v>
                </c:pt>
                <c:pt idx="1">
                  <c:v>Political level (Ministers or Deputy)</c:v>
                </c:pt>
                <c:pt idx="2">
                  <c:v>No SG</c:v>
                </c:pt>
              </c:strCache>
            </c:strRef>
          </c:cat>
          <c:val>
            <c:numRef>
              <c:f>'Chart on WG and SG composition'!$D$36:$D$38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12-F24A-BC50-2247A83A1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69437652811737"/>
          <c:y val="0.75233155804111662"/>
          <c:w val="0.67261613691931554"/>
          <c:h val="0.2471406400623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52727434707E-2"/>
          <c:y val="4.5804420044565045E-2"/>
          <c:w val="0.88263945272453259"/>
          <c:h val="0.71358153600365171"/>
        </c:manualLayout>
      </c:layout>
      <c:lineChart>
        <c:grouping val="standard"/>
        <c:varyColors val="0"/>
        <c:ser>
          <c:idx val="0"/>
          <c:order val="0"/>
          <c:tx>
            <c:v>Narrow</c:v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SR'!$E$5:$E$9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'Scope of SR + Amount of SR'!$F$5:$F$9</c:f>
              <c:numCache>
                <c:formatCode>General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0.75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0A-954B-B65A-3AEEC1BEB0CC}"/>
            </c:ext>
          </c:extLst>
        </c:ser>
        <c:ser>
          <c:idx val="1"/>
          <c:order val="1"/>
          <c:tx>
            <c:strRef>
              <c:f>'Scope of SR + Amount of SR'!$G$4</c:f>
              <c:strCache>
                <c:ptCount val="1"/>
                <c:pt idx="0">
                  <c:v>Medium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SR'!$E$5:$E$9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'Scope of SR + Amount of SR'!$G$5:$G$9</c:f>
              <c:numCache>
                <c:formatCode>General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0.25</c:v>
                </c:pt>
                <c:pt idx="3">
                  <c:v>0.4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0A-954B-B65A-3AEEC1BEB0CC}"/>
            </c:ext>
          </c:extLst>
        </c:ser>
        <c:ser>
          <c:idx val="2"/>
          <c:order val="2"/>
          <c:tx>
            <c:strRef>
              <c:f>'Scope of SR + Amount of SR'!$H$4</c:f>
              <c:strCache>
                <c:ptCount val="1"/>
                <c:pt idx="0">
                  <c:v>Large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'Scope of SR + Amount of SR'!$E$5:$E$9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'Scope of SR + Amount of SR'!$H$5:$H$9</c:f>
              <c:numCache>
                <c:formatCode>General</c:formatCode>
                <c:ptCount val="5"/>
                <c:pt idx="0">
                  <c:v>0.33</c:v>
                </c:pt>
                <c:pt idx="1">
                  <c:v>0.33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0A-954B-B65A-3AEEC1BEB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299840"/>
        <c:axId val="1029300824"/>
      </c:lineChart>
      <c:scatterChart>
        <c:scatterStyle val="lineMarker"/>
        <c:varyColors val="0"/>
        <c:ser>
          <c:idx val="3"/>
          <c:order val="3"/>
          <c:tx>
            <c:strRef>
              <c:f>'Scope of SR + Amount of SR'!$I$4</c:f>
              <c:strCache>
                <c:ptCount val="1"/>
                <c:pt idx="0">
                  <c:v># of Spending Reviews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strRef>
              <c:f>'Scope of SR + Amount of SR'!$E$5:$E$9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xVal>
          <c:yVal>
            <c:numRef>
              <c:f>'Scope of SR + Amount of SR'!$I$5:$I$9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70A-954B-B65A-3AEEC1BEB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59656"/>
        <c:axId val="412259000"/>
      </c:scatterChart>
      <c:catAx>
        <c:axId val="10292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1029300824"/>
        <c:crosses val="autoZero"/>
        <c:auto val="1"/>
        <c:lblAlgn val="ctr"/>
        <c:lblOffset val="100"/>
        <c:noMultiLvlLbl val="0"/>
      </c:catAx>
      <c:valAx>
        <c:axId val="1029300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1029299840"/>
        <c:crosses val="autoZero"/>
        <c:crossBetween val="between"/>
      </c:valAx>
      <c:valAx>
        <c:axId val="412259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412259656"/>
        <c:crosses val="max"/>
        <c:crossBetween val="midCat"/>
      </c:valAx>
      <c:valAx>
        <c:axId val="412259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2590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6.0185185185185182E-2"/>
          <c:w val="0.90286351706036749"/>
          <c:h val="0.58320137066200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on SR usage'!$O$4</c:f>
              <c:strCache>
                <c:ptCount val="1"/>
                <c:pt idx="0">
                  <c:v>Yes, for all or most cases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usage'!$P$3:$R$3</c:f>
              <c:strCache>
                <c:ptCount val="3"/>
                <c:pt idx="0">
                  <c:v>Internal use in Line Ministries to prepare budget proposals</c:v>
                </c:pt>
                <c:pt idx="1">
                  <c:v>Decision on SR are considered in the annual budget process (negotiations)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'Chart on SR usage'!$P$4:$R$4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7-C940-B9B4-AF8AD7B97D75}"/>
            </c:ext>
          </c:extLst>
        </c:ser>
        <c:ser>
          <c:idx val="1"/>
          <c:order val="1"/>
          <c:tx>
            <c:strRef>
              <c:f>'Chart on SR usage'!$O$5</c:f>
              <c:strCache>
                <c:ptCount val="1"/>
                <c:pt idx="0">
                  <c:v>Yes, for selective cases only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usage'!$P$3:$R$3</c:f>
              <c:strCache>
                <c:ptCount val="3"/>
                <c:pt idx="0">
                  <c:v>Internal use in Line Ministries to prepare budget proposals</c:v>
                </c:pt>
                <c:pt idx="1">
                  <c:v>Decision on SR are considered in the annual budget process (negotiations)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'Chart on SR usage'!$P$5:$R$5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F7-C940-B9B4-AF8AD7B97D75}"/>
            </c:ext>
          </c:extLst>
        </c:ser>
        <c:ser>
          <c:idx val="2"/>
          <c:order val="2"/>
          <c:tx>
            <c:strRef>
              <c:f>'Chart on SR usage'!$O$6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F7-C940-B9B4-AF8AD7B97D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F7-C940-B9B4-AF8AD7B97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usage'!$P$3:$R$3</c:f>
              <c:strCache>
                <c:ptCount val="3"/>
                <c:pt idx="0">
                  <c:v>Internal use in Line Ministries to prepare budget proposals</c:v>
                </c:pt>
                <c:pt idx="1">
                  <c:v>Decision on SR are considered in the annual budget process (negotiations)</c:v>
                </c:pt>
                <c:pt idx="2">
                  <c:v>Decision on SR leads directly to insertion in annual budget</c:v>
                </c:pt>
              </c:strCache>
            </c:strRef>
          </c:cat>
          <c:val>
            <c:numRef>
              <c:f>'Chart on SR usage'!$P$6:$R$6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7-C940-B9B4-AF8AD7B97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6160256"/>
        <c:axId val="976165176"/>
      </c:barChart>
      <c:catAx>
        <c:axId val="97616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976165176"/>
        <c:crosses val="autoZero"/>
        <c:auto val="1"/>
        <c:lblAlgn val="ctr"/>
        <c:lblOffset val="100"/>
        <c:noMultiLvlLbl val="0"/>
      </c:catAx>
      <c:valAx>
        <c:axId val="976165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61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29179978700747E-2"/>
          <c:y val="3.7542662116040959E-2"/>
          <c:w val="0.92332268370607029"/>
          <c:h val="0.6722173550831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on SR impact'!$C$8</c:f>
              <c:strCache>
                <c:ptCount val="1"/>
                <c:pt idx="0">
                  <c:v>Control the level of total expenditure/savings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impact'!$B$9:$B$11</c:f>
              <c:strCache>
                <c:ptCount val="3"/>
                <c:pt idx="0">
                  <c:v>Objectives met  in full or substantially </c:v>
                </c:pt>
                <c:pt idx="1">
                  <c:v>Objective  largely unmet or not met at all </c:v>
                </c:pt>
                <c:pt idx="2">
                  <c:v>Not assessed</c:v>
                </c:pt>
              </c:strCache>
            </c:strRef>
          </c:cat>
          <c:val>
            <c:numRef>
              <c:f>'Chart on SR impact'!$C$9:$C$11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B-1147-9592-8AF3BCD8409B}"/>
            </c:ext>
          </c:extLst>
        </c:ser>
        <c:ser>
          <c:idx val="1"/>
          <c:order val="1"/>
          <c:tx>
            <c:strRef>
              <c:f>'Chart on SR impact'!$D$8</c:f>
              <c:strCache>
                <c:ptCount val="1"/>
                <c:pt idx="0">
                  <c:v>Align expenditure to government priorities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impact'!$B$9:$B$11</c:f>
              <c:strCache>
                <c:ptCount val="3"/>
                <c:pt idx="0">
                  <c:v>Objectives met  in full or substantially </c:v>
                </c:pt>
                <c:pt idx="1">
                  <c:v>Objective  largely unmet or not met at all </c:v>
                </c:pt>
                <c:pt idx="2">
                  <c:v>Not assessed</c:v>
                </c:pt>
              </c:strCache>
            </c:strRef>
          </c:cat>
          <c:val>
            <c:numRef>
              <c:f>'Chart on SR impact'!$D$9:$D$11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B-1147-9592-8AF3BCD8409B}"/>
            </c:ext>
          </c:extLst>
        </c:ser>
        <c:ser>
          <c:idx val="2"/>
          <c:order val="2"/>
          <c:tx>
            <c:strRef>
              <c:f>'Chart on SR impact'!$E$8</c:f>
              <c:strCache>
                <c:ptCount val="1"/>
                <c:pt idx="0">
                  <c:v>Improve effectiveness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on SR impact'!$B$9:$B$11</c:f>
              <c:strCache>
                <c:ptCount val="3"/>
                <c:pt idx="0">
                  <c:v>Objectives met  in full or substantially </c:v>
                </c:pt>
                <c:pt idx="1">
                  <c:v>Objective  largely unmet or not met at all </c:v>
                </c:pt>
                <c:pt idx="2">
                  <c:v>Not assessed</c:v>
                </c:pt>
              </c:strCache>
            </c:strRef>
          </c:cat>
          <c:val>
            <c:numRef>
              <c:f>'Chart on SR impact'!$E$9:$E$11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B-1147-9592-8AF3BCD84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5049072"/>
        <c:axId val="2015050720"/>
      </c:barChart>
      <c:catAx>
        <c:axId val="20150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2015050720"/>
        <c:crosses val="autoZero"/>
        <c:auto val="1"/>
        <c:lblAlgn val="ctr"/>
        <c:lblOffset val="100"/>
        <c:noMultiLvlLbl val="0"/>
      </c:catAx>
      <c:valAx>
        <c:axId val="201505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150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45678515425186"/>
          <c:y val="0.82979441562978684"/>
          <c:w val="0.6912673056443025"/>
          <c:h val="0.15996667652038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44636698893651"/>
          <c:y val="3.3600614961004527E-2"/>
          <c:w val="0.43864224060600021"/>
          <c:h val="0.819778519754612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 on conducting challenges'!$H$2:$H$16</c:f>
              <c:strCache>
                <c:ptCount val="15"/>
                <c:pt idx="0">
                  <c:v>Gaming</c:v>
                </c:pt>
                <c:pt idx="1">
                  <c:v>Lack of support (senior civil service)</c:v>
                </c:pt>
                <c:pt idx="2">
                  <c:v>Lack of ICT</c:v>
                </c:pt>
                <c:pt idx="3">
                  <c:v>Inadequate guidance/guidelines</c:v>
                </c:pt>
                <c:pt idx="4">
                  <c:v>Insufficient cooperation from entities reviewed</c:v>
                </c:pt>
                <c:pt idx="5">
                  <c:v>Lack of performance information/data</c:v>
                </c:pt>
                <c:pt idx="6">
                  <c:v>Poor quality of performance information/data</c:v>
                </c:pt>
                <c:pt idx="7">
                  <c:v>Lack of capability (e.g. technical expertise)</c:v>
                </c:pt>
                <c:pt idx="8">
                  <c:v>Insufficient ownership from entities reviewed</c:v>
                </c:pt>
                <c:pt idx="9">
                  <c:v>Lack of political support (executive)</c:v>
                </c:pt>
                <c:pt idx="10">
                  <c:v>Lack of time (e.g. short time frame for implementation)</c:v>
                </c:pt>
                <c:pt idx="11">
                  <c:v>Lack of capacity (e.g. available staff)</c:v>
                </c:pt>
                <c:pt idx="12">
                  <c:v>Lack of framework (e.g. clear legal or methodological basis)</c:v>
                </c:pt>
                <c:pt idx="13">
                  <c:v>Quantification and linking with budget process</c:v>
                </c:pt>
                <c:pt idx="14">
                  <c:v>Lack of attention on conducting spending reviews</c:v>
                </c:pt>
              </c:strCache>
            </c:strRef>
          </c:cat>
          <c:val>
            <c:numRef>
              <c:f>'Chart  on conducting challenges'!$I$2:$I$16</c:f>
              <c:numCache>
                <c:formatCode>0.0</c:formatCode>
                <c:ptCount val="15"/>
                <c:pt idx="0">
                  <c:v>1.9</c:v>
                </c:pt>
                <c:pt idx="1">
                  <c:v>2.6153846153846154</c:v>
                </c:pt>
                <c:pt idx="2">
                  <c:v>2.6923076923076925</c:v>
                </c:pt>
                <c:pt idx="3">
                  <c:v>2.7</c:v>
                </c:pt>
                <c:pt idx="4">
                  <c:v>2.7692307692307692</c:v>
                </c:pt>
                <c:pt idx="5">
                  <c:v>2.8</c:v>
                </c:pt>
                <c:pt idx="6">
                  <c:v>2.8</c:v>
                </c:pt>
                <c:pt idx="7">
                  <c:v>2.9</c:v>
                </c:pt>
                <c:pt idx="8">
                  <c:v>2.9</c:v>
                </c:pt>
                <c:pt idx="9">
                  <c:v>2.9</c:v>
                </c:pt>
                <c:pt idx="10">
                  <c:v>3.0769230769230771</c:v>
                </c:pt>
                <c:pt idx="11">
                  <c:v>3.1</c:v>
                </c:pt>
                <c:pt idx="12">
                  <c:v>3.1538461538461537</c:v>
                </c:pt>
                <c:pt idx="13">
                  <c:v>3.3076923076923075</c:v>
                </c:pt>
                <c:pt idx="14">
                  <c:v>3.3846153846153846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D-1047-A7C1-EC9A2B7E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6354616"/>
        <c:axId val="696344448"/>
      </c:barChart>
      <c:catAx>
        <c:axId val="696354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A"/>
          </a:p>
        </c:txPr>
        <c:crossAx val="696344448"/>
        <c:crosses val="autoZero"/>
        <c:auto val="1"/>
        <c:lblAlgn val="ctr"/>
        <c:lblOffset val="100"/>
        <c:noMultiLvlLbl val="0"/>
      </c:catAx>
      <c:valAx>
        <c:axId val="6963444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69635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0.65557</cdr:x>
      <cdr:y>0</cdr:y>
    </cdr:from>
    <cdr:to>
      <cdr:x>0.90367</cdr:x>
      <cdr:y>0.06463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E18158A2-8C9A-4B45-8E66-E51C16D8D146}"/>
            </a:ext>
          </a:extLst>
        </cdr:cNvPr>
        <cdr:cNvSpPr txBox="1"/>
      </cdr:nvSpPr>
      <cdr:spPr>
        <a:xfrm xmlns:a="http://schemas.openxmlformats.org/drawingml/2006/main">
          <a:off x="4246102" y="0"/>
          <a:ext cx="16069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Ukraine</a:t>
          </a:r>
        </a:p>
      </cdr:txBody>
    </cdr:sp>
  </cdr:relSizeAnchor>
  <cdr:relSizeAnchor xmlns:cdr="http://schemas.openxmlformats.org/drawingml/2006/chartDrawing">
    <cdr:from>
      <cdr:x>0.75189</cdr:x>
      <cdr:y>0.89014</cdr:y>
    </cdr:from>
    <cdr:to>
      <cdr:x>1</cdr:x>
      <cdr:y>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DA7602BF-07B8-AD49-B4DF-104B4A903D85}"/>
            </a:ext>
          </a:extLst>
        </cdr:cNvPr>
        <cdr:cNvSpPr txBox="1"/>
      </cdr:nvSpPr>
      <cdr:spPr>
        <a:xfrm xmlns:a="http://schemas.openxmlformats.org/drawingml/2006/main">
          <a:off x="5343304" y="5988636"/>
          <a:ext cx="160699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Croatia, North Macedonia</a:t>
          </a:r>
        </a:p>
      </cdr:txBody>
    </cdr:sp>
  </cdr:relSizeAnchor>
  <cdr:relSizeAnchor xmlns:cdr="http://schemas.openxmlformats.org/drawingml/2006/chartDrawing">
    <cdr:from>
      <cdr:x>0.09584</cdr:x>
      <cdr:y>0.62705</cdr:y>
    </cdr:from>
    <cdr:to>
      <cdr:x>0.34394</cdr:x>
      <cdr:y>0.9631</cdr:y>
    </cdr:to>
    <cdr:sp macro="" textlink="">
      <cdr:nvSpPr>
        <cdr:cNvPr id="4" name="TextBox 10">
          <a:extLst xmlns:a="http://schemas.openxmlformats.org/drawingml/2006/main">
            <a:ext uri="{FF2B5EF4-FFF2-40B4-BE49-F238E27FC236}">
              <a16:creationId xmlns:a16="http://schemas.microsoft.com/office/drawing/2014/main" id="{750DD7B6-E14D-1743-9829-18063A5F0CCA}"/>
            </a:ext>
          </a:extLst>
        </cdr:cNvPr>
        <cdr:cNvSpPr txBox="1"/>
      </cdr:nvSpPr>
      <cdr:spPr>
        <a:xfrm xmlns:a="http://schemas.openxmlformats.org/drawingml/2006/main">
          <a:off x="620728" y="2986323"/>
          <a:ext cx="1606991" cy="1600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Bulgaria, </a:t>
          </a:r>
        </a:p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Russian Federation, Modlova, Uzbekistan, Croatia, and Romania</a:t>
          </a:r>
        </a:p>
      </cdr:txBody>
    </cdr:sp>
  </cdr:relSizeAnchor>
  <cdr:relSizeAnchor xmlns:cdr="http://schemas.openxmlformats.org/drawingml/2006/chartDrawing">
    <cdr:from>
      <cdr:x>0.6341</cdr:x>
      <cdr:y>0.0579</cdr:y>
    </cdr:from>
    <cdr:to>
      <cdr:x>0.71785</cdr:x>
      <cdr:y>0.12949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17320C9-DCCE-454D-B3AE-662EE531F1DC}"/>
            </a:ext>
          </a:extLst>
        </cdr:cNvPr>
        <cdr:cNvCxnSpPr/>
      </cdr:nvCxnSpPr>
      <cdr:spPr bwMode="auto">
        <a:xfrm xmlns:a="http://schemas.openxmlformats.org/drawingml/2006/main" flipH="1">
          <a:off x="4107051" y="275740"/>
          <a:ext cx="542440" cy="34096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0.74656</cdr:x>
      <cdr:y>0.73153</cdr:y>
    </cdr:from>
    <cdr:to>
      <cdr:x>0.83097</cdr:x>
      <cdr:y>0.85284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C68268FF-B9FA-774A-ABEB-77E83108092C}"/>
            </a:ext>
          </a:extLst>
        </cdr:cNvPr>
        <cdr:cNvCxnSpPr/>
      </cdr:nvCxnSpPr>
      <cdr:spPr bwMode="auto">
        <a:xfrm xmlns:a="http://schemas.openxmlformats.org/drawingml/2006/main" flipH="1" flipV="1">
          <a:off x="4835471" y="3483890"/>
          <a:ext cx="546746" cy="57774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0.25842</cdr:x>
      <cdr:y>0.8259</cdr:y>
    </cdr:from>
    <cdr:to>
      <cdr:x>0.2991</cdr:x>
      <cdr:y>0.85844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48D9448-4433-BD46-AD4A-F284F7CB57FA}"/>
            </a:ext>
          </a:extLst>
        </cdr:cNvPr>
        <cdr:cNvCxnSpPr/>
      </cdr:nvCxnSpPr>
      <cdr:spPr bwMode="auto">
        <a:xfrm xmlns:a="http://schemas.openxmlformats.org/drawingml/2006/main" flipV="1">
          <a:off x="1673817" y="3933342"/>
          <a:ext cx="263471" cy="15498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70C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0.14418</cdr:x>
      <cdr:y>0</cdr:y>
    </cdr:from>
    <cdr:to>
      <cdr:x>0.5785</cdr:x>
      <cdr:y>0.202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C9527D5B-30D3-EA48-8757-7E698AA3EEBB}"/>
            </a:ext>
          </a:extLst>
        </cdr:cNvPr>
        <cdr:cNvSpPr txBox="1"/>
      </cdr:nvSpPr>
      <cdr:spPr>
        <a:xfrm xmlns:a="http://schemas.openxmlformats.org/drawingml/2006/main">
          <a:off x="624151" y="-2740703"/>
          <a:ext cx="1880193" cy="7386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BA" sz="1400" dirty="0">
              <a:solidFill>
                <a:srgbClr val="0070C0"/>
              </a:solidFill>
            </a:rPr>
            <a:t>Croatia, Ukraine, Bullgaria, Russia, Romania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0.3488</cdr:x>
      <cdr:y>0.88564</cdr:y>
    </cdr:from>
    <cdr:to>
      <cdr:x>1</cdr:x>
      <cdr:y>0.95733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7211" y="3682206"/>
          <a:ext cx="4083414" cy="29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/>
            <a:t>1 = no</a:t>
          </a:r>
          <a:r>
            <a:rPr lang="en-GB" sz="1400" baseline="0"/>
            <a:t> challenge   2 =  low   3 = medium   4 = high</a:t>
          </a:r>
          <a:endParaRPr lang="en-GB" sz="14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6/17/21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6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6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23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518C-9F00-47AE-90B2-73A2408FE0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02A-EF05-4E90-927D-D24F28BBD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73" y="411088"/>
            <a:ext cx="2868880" cy="44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BA4E9-8FA1-43BE-8283-61F9F1169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1384" y="349984"/>
            <a:ext cx="2630429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1823297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490E8-339F-431A-84A6-7E434BC83B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" y="3915700"/>
            <a:ext cx="1724156" cy="101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DCE26-6249-4A4A-9F25-C8F9A835CE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848238"/>
            <a:ext cx="12192000" cy="60781"/>
          </a:xfrm>
          <a:prstGeom prst="rect">
            <a:avLst/>
          </a:prstGeom>
          <a:solidFill>
            <a:srgbClr val="87888A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514CD-F034-4DB3-BC75-60D9CF97D8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0" y="1895176"/>
            <a:ext cx="1715273" cy="1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060F1A-87F5-47FD-90A7-5292E68FEC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6E3B-3BB9-4F4F-9285-BEE09EC4E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FE4AE-E9EF-49B9-B183-CF2F1C531D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9F8DAD-6907-4E89-9A37-48355C917B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342C6-A9D4-4459-AEFA-C4B9E104A4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67D63-910E-45E5-B52D-ECAFA74A1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A7B33-7AC3-4E07-AB8D-1578D0824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0FE27-DC2B-4C7E-A332-12D35291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E19EEE-F80B-4493-BC7A-31667DB32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CCF5F-C0D4-494E-8974-7DF2D8D9E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174" y="1321723"/>
            <a:ext cx="442091" cy="184031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0A2FE-CE86-4B9F-A1AB-AD2F8FCB6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936" y="1092340"/>
            <a:ext cx="10822337" cy="413415"/>
          </a:xfrm>
          <a:prstGeom prst="rect">
            <a:avLst/>
          </a:prstGeom>
          <a:solidFill>
            <a:srgbClr val="006AA0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5F4F53-35A3-4A59-8B0C-3CF7EA3EE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" y="1092339"/>
            <a:ext cx="699439" cy="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REVIEWS (SRs) IN PEMPAL COUNTRIES: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Results of the SR Survey of PEMPAL Countries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BA" i="1" dirty="0"/>
              <a:t>OECD SBO CESEE meeting, 24 June 2021</a:t>
            </a:r>
          </a:p>
          <a:p>
            <a:r>
              <a:rPr lang="en-BA" i="1" dirty="0"/>
              <a:t>Naida Carsimamovic Vukotic, PEMPAL BCOP Resource Team and Networl-level Advisor</a:t>
            </a:r>
          </a:p>
        </p:txBody>
      </p:sp>
    </p:spTree>
    <p:extLst>
      <p:ext uri="{BB962C8B-B14F-4D97-AF65-F5344CB8AC3E}">
        <p14:creationId xmlns:p14="http://schemas.microsoft.com/office/powerpoint/2010/main" val="78645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5. SR impact (self-assessment) 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9646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/>
              <a:t>For at least half of countries, impact has been low/none or unassessed, </a:t>
            </a:r>
            <a:r>
              <a:rPr lang="en-US" dirty="0"/>
              <a:t>unsurprisingly given the early stages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/>
              <a:t>Strongest impact so far on aligning expenditure to government priorities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/>
              <a:t>Effectiveness objective has been met the least so far, but is now ranked as the top priority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B9C73C-81EE-B244-9F2A-82BB91A1D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39135"/>
              </p:ext>
            </p:extLst>
          </p:nvPr>
        </p:nvGraphicFramePr>
        <p:xfrm>
          <a:off x="5459995" y="1942320"/>
          <a:ext cx="5962650" cy="424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60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6. Challenges 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18961"/>
            <a:ext cx="10515600" cy="1199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Top challenges for PEMPAL countries are associated with early stages of SR implementation - </a:t>
            </a:r>
            <a:r>
              <a:rPr lang="en-US" sz="2200" b="1" dirty="0"/>
              <a:t>technical and methodological issues and political and institutional support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D4E53C-AD9A-E445-B44B-206F3669C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558471"/>
              </p:ext>
            </p:extLst>
          </p:nvPr>
        </p:nvGraphicFramePr>
        <p:xfrm>
          <a:off x="1950309" y="2323070"/>
          <a:ext cx="9403491" cy="453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52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7" y="199138"/>
            <a:ext cx="10950545" cy="756707"/>
          </a:xfrm>
        </p:spPr>
        <p:txBody>
          <a:bodyPr>
            <a:normAutofit/>
          </a:bodyPr>
          <a:lstStyle/>
          <a:p>
            <a:r>
              <a:rPr lang="en-GB" sz="2400"/>
              <a:t>7. Key </a:t>
            </a:r>
            <a:r>
              <a:rPr lang="en-GB" sz="2400" dirty="0"/>
              <a:t>potential issues of interest going forward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C1556F-2223-FB41-9BC2-32884E393DB7}"/>
              </a:ext>
            </a:extLst>
          </p:cNvPr>
          <p:cNvSpPr txBox="1">
            <a:spLocks/>
          </p:cNvSpPr>
          <p:nvPr/>
        </p:nvSpPr>
        <p:spPr>
          <a:xfrm>
            <a:off x="487859" y="1481610"/>
            <a:ext cx="11404765" cy="52088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  <a:lvl2pPr marL="690563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2pPr>
            <a:lvl3pPr marL="103187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3pPr>
            <a:lvl4pPr marL="1371600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 2" panose="05020102010507070707" pitchFamily="18" charset="2"/>
              <a:buChar char="¡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4pPr>
            <a:lvl5pPr marL="1711325" indent="-342900" algn="l" rtl="0" eaLnBrk="0" fontAlgn="base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SRs 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growing in importance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in PEMPAL countries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SRs are 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flexible tool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where the main objectives can vary according to necessities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Options exist for developing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standing legal and methodological bases, while also ensuring flexibility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There is a need 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balance roles of civil servants and political level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in SR organizational arrangement 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Advantages exist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creating an SR Unit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with options for its composition and responsibilities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The SR process should be closely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aligned with the regular budget process 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Assessment mechanisms for SR impact should be fostered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, ensuring that SR objectives are met, including reallocation stemming from alignment to government priorities</a:t>
            </a:r>
          </a:p>
          <a:p>
            <a:pPr marL="914400" lvl="1" indent="-45720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AutoNum type="arabicPeriod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performance information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in SRs is important</a:t>
            </a:r>
          </a:p>
          <a:p>
            <a:pPr marL="457200" lvl="1" indent="0">
              <a:lnSpc>
                <a:spcPct val="12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en-US" sz="22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800"/>
              </a:spcBef>
              <a:buFont typeface="Wingdings 2" panose="05020102010507070707" pitchFamily="18" charset="2"/>
              <a:buNone/>
            </a:pPr>
            <a:endParaRPr lang="en-US" sz="24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3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48" y="4963298"/>
            <a:ext cx="10981266" cy="221478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0E805-D4B3-C046-8AF9-90420DF03C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34" y="804700"/>
            <a:ext cx="7724532" cy="35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7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7" y="2324958"/>
            <a:ext cx="10950545" cy="4964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SR Evolution and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Institutionalization of SR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Organizational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Coverage and scope of SR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SR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Concluding remarks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86E51-ED22-094A-816F-3AF4E52396DE}"/>
              </a:ext>
            </a:extLst>
          </p:cNvPr>
          <p:cNvSpPr/>
          <p:nvPr/>
        </p:nvSpPr>
        <p:spPr>
          <a:xfrm>
            <a:off x="5334000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of the areas, </a:t>
            </a:r>
            <a:b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results </a:t>
            </a:r>
            <a:b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PEMPAL countries </a:t>
            </a:r>
            <a:b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presented</a:t>
            </a:r>
            <a:endParaRPr lang="en-BA" sz="1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The evolution of SR over the past five years </a:t>
            </a:r>
            <a:br>
              <a:rPr lang="en-GB" dirty="0"/>
            </a:br>
            <a:r>
              <a:rPr lang="en-GB" dirty="0"/>
              <a:t>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Number of countries reporting SR: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2016 and 4 in 2018 to 10 in 2020 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Eight countries report having conducted full SRs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Russia, Ukraine, Bulgaria, Moldova, Uzbekistan, Croatia, N. Macedonia, and Romania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Belarus and Tajikistan had expenditure reviews conducted by the international organizations; who also assisted in some of the other above-listed countries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16 out of 17 surveyed countries report having SRs or SRs being considered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Key survey limitation: data based on countries’ own self-assessment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1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Main objectives of SR in 2018 and 2020</a:t>
            </a:r>
            <a:br>
              <a:rPr lang="fr-FR" dirty="0"/>
            </a:br>
            <a:r>
              <a:rPr lang="fr-FR" dirty="0"/>
              <a:t>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9" y="1670050"/>
            <a:ext cx="4433186" cy="496466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US" b="1" dirty="0"/>
              <a:t>Objective of improving effectiveness is ranked as the top SR priority</a:t>
            </a:r>
            <a:r>
              <a:rPr lang="en-US" dirty="0"/>
              <a:t>, gaining the most in importance </a:t>
            </a:r>
            <a:r>
              <a:rPr lang="en-US" b="1" dirty="0"/>
              <a:t> 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US" dirty="0"/>
              <a:t>All but one of 17 surveyed countries believe that </a:t>
            </a:r>
            <a:r>
              <a:rPr lang="en-US" b="1" dirty="0"/>
              <a:t>SRs will become more important</a:t>
            </a:r>
            <a:r>
              <a:rPr lang="en-US" dirty="0"/>
              <a:t> due to Covid-19 crisis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en-US" dirty="0"/>
              <a:t>The objective of aligning expenditures to priorities projected to increase the most in importance going forward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33C3F7-D7E5-D148-A769-4F4D47191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279758"/>
              </p:ext>
            </p:extLst>
          </p:nvPr>
        </p:nvGraphicFramePr>
        <p:xfrm>
          <a:off x="5646405" y="2031992"/>
          <a:ext cx="5791139" cy="334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74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Institutionalisation of SRs: legal and methodological basis 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6177" y="1717595"/>
            <a:ext cx="4433186" cy="496466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en-US" sz="2400" b="1" dirty="0"/>
              <a:t>Legal and methodological basis are currently generally weak</a:t>
            </a:r>
            <a:endParaRPr lang="en-US" sz="2400" dirty="0"/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en-US" sz="2400" dirty="0"/>
              <a:t>In most countries, there are </a:t>
            </a:r>
            <a:r>
              <a:rPr lang="en-US" sz="2400" b="1" dirty="0"/>
              <a:t>no standing legal and methodological basis applicable to all SRs</a:t>
            </a:r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en-US" sz="2400" dirty="0"/>
              <a:t>Exceptions: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en-US" dirty="0"/>
              <a:t>Ukraine (provision in organic law and a standing general methodology)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en-US" dirty="0"/>
              <a:t>Russia (several Government orders/decrees and ministerial orders specifying principles and procedures)</a:t>
            </a:r>
          </a:p>
          <a:p>
            <a:pPr marL="800100" lvl="1">
              <a:spcBef>
                <a:spcPts val="369"/>
              </a:spcBef>
              <a:buFont typeface="Wingdings" pitchFamily="2" charset="2"/>
              <a:buChar char="ü"/>
              <a:defRPr/>
            </a:pPr>
            <a:r>
              <a:rPr lang="en-US" dirty="0"/>
              <a:t>Romania (general guidelines)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D25863-FDE3-0040-9F6B-A42580BF9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235852"/>
              </p:ext>
            </p:extLst>
          </p:nvPr>
        </p:nvGraphicFramePr>
        <p:xfrm>
          <a:off x="0" y="2095500"/>
          <a:ext cx="64770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32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</a:t>
            </a:r>
            <a:r>
              <a:rPr lang="en-GB" sz="2400" dirty="0"/>
              <a:t>Organisational</a:t>
            </a:r>
            <a:r>
              <a:rPr lang="fr-FR" sz="2400" dirty="0"/>
              <a:t> arrangements of SR: Actors </a:t>
            </a:r>
            <a:r>
              <a:rPr lang="fr-FR" sz="2400" dirty="0" err="1"/>
              <a:t>responsible</a:t>
            </a:r>
            <a:r>
              <a:rPr lang="fr-FR" sz="2400" dirty="0"/>
              <a:t> for </a:t>
            </a:r>
            <a:r>
              <a:rPr lang="fr-FR" sz="2400" dirty="0" err="1"/>
              <a:t>decision-making</a:t>
            </a:r>
            <a:r>
              <a:rPr lang="fr-FR" sz="2400" dirty="0"/>
              <a:t> 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964666"/>
          </a:xfrm>
        </p:spPr>
        <p:txBody>
          <a:bodyPr/>
          <a:lstStyle/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en-US" b="1" dirty="0"/>
              <a:t>Cabinet and/or a set of leading ministers </a:t>
            </a:r>
            <a:r>
              <a:rPr lang="en-US" dirty="0"/>
              <a:t>(which are in some cases in SG) </a:t>
            </a:r>
            <a:r>
              <a:rPr lang="en-US" b="1" dirty="0"/>
              <a:t>involved in most countries</a:t>
            </a:r>
          </a:p>
          <a:p>
            <a:pPr>
              <a:spcBef>
                <a:spcPts val="369"/>
              </a:spcBef>
              <a:defRPr/>
            </a:pPr>
            <a:endParaRPr lang="en-US" b="1" dirty="0"/>
          </a:p>
          <a:p>
            <a:pPr>
              <a:spcBef>
                <a:spcPts val="369"/>
              </a:spcBef>
              <a:buFont typeface="Wingdings" pitchFamily="2" charset="2"/>
              <a:buChar char="Ø"/>
              <a:defRPr/>
            </a:pPr>
            <a:r>
              <a:rPr lang="en-US" dirty="0"/>
              <a:t>However, </a:t>
            </a:r>
            <a:r>
              <a:rPr lang="en-US" b="1" dirty="0"/>
              <a:t>in the final decision making</a:t>
            </a:r>
            <a:r>
              <a:rPr lang="en-US" dirty="0"/>
              <a:t> </a:t>
            </a:r>
            <a:r>
              <a:rPr lang="en-US" b="1" dirty="0"/>
              <a:t>in many cases the SR reports not explicitly adopted </a:t>
            </a:r>
            <a:r>
              <a:rPr lang="en-US" dirty="0"/>
              <a:t>by the Cabinet in practice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32FA25-009A-4942-9136-5A93AB320C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1459"/>
              </p:ext>
            </p:extLst>
          </p:nvPr>
        </p:nvGraphicFramePr>
        <p:xfrm>
          <a:off x="5601188" y="1670050"/>
          <a:ext cx="5253070" cy="467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6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Organisational</a:t>
            </a:r>
            <a:r>
              <a:rPr lang="fr-FR" dirty="0"/>
              <a:t> arrangements of SR: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in PEMPAL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6301" y="1705280"/>
            <a:ext cx="3814114" cy="496466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Mainly civil servants in WGs and mix of political and high officials in SGs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Large variations among countries in balance between MF and LMs in WGs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Belarus and Tajikistan do not have WGs and SG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Calibri" charset="0"/>
              </a:rPr>
              <a:t>Only </a:t>
            </a:r>
            <a:r>
              <a:rPr lang="en-US" sz="2400" dirty="0"/>
              <a:t>Romania has an SR unit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SG is a standing body in Russia and Romania only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537DAB-2C00-1248-9D35-30E776A11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18881"/>
              </p:ext>
            </p:extLst>
          </p:nvPr>
        </p:nvGraphicFramePr>
        <p:xfrm>
          <a:off x="-121968" y="2740703"/>
          <a:ext cx="4329049" cy="365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FE68B4-F87D-614A-9A5D-49D0341A0DCB}"/>
              </a:ext>
            </a:extLst>
          </p:cNvPr>
          <p:cNvSpPr txBox="1"/>
          <p:nvPr/>
        </p:nvSpPr>
        <p:spPr>
          <a:xfrm>
            <a:off x="532828" y="1822612"/>
            <a:ext cx="254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/>
              <a:t>Composition of WG, number of countries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D154A-B1B2-8F46-A1E9-CACEB4239117}"/>
              </a:ext>
            </a:extLst>
          </p:cNvPr>
          <p:cNvSpPr txBox="1"/>
          <p:nvPr/>
        </p:nvSpPr>
        <p:spPr>
          <a:xfrm>
            <a:off x="4698894" y="1803921"/>
            <a:ext cx="254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/>
              <a:t>Composition of SG, number of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2A39D-C500-E24D-B0B6-EBE58320143D}"/>
              </a:ext>
            </a:extLst>
          </p:cNvPr>
          <p:cNvSpPr txBox="1"/>
          <p:nvPr/>
        </p:nvSpPr>
        <p:spPr>
          <a:xfrm>
            <a:off x="3999964" y="4962834"/>
            <a:ext cx="1606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1400" b="0" dirty="0">
                <a:solidFill>
                  <a:srgbClr val="0070C0"/>
                </a:solidFill>
              </a:rPr>
              <a:t>Russia, Uzbekistan, Romania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500442-D468-7B4E-AEDA-6A8C8878D4AD}"/>
              </a:ext>
            </a:extLst>
          </p:cNvPr>
          <p:cNvCxnSpPr>
            <a:cxnSpLocks/>
          </p:cNvCxnSpPr>
          <p:nvPr/>
        </p:nvCxnSpPr>
        <p:spPr>
          <a:xfrm flipV="1">
            <a:off x="4796489" y="4824645"/>
            <a:ext cx="302767" cy="203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EE7841-41BB-1F40-B5D5-787800A0B7F5}"/>
              </a:ext>
            </a:extLst>
          </p:cNvPr>
          <p:cNvSpPr txBox="1"/>
          <p:nvPr/>
        </p:nvSpPr>
        <p:spPr>
          <a:xfrm>
            <a:off x="4191403" y="2740703"/>
            <a:ext cx="160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1400" b="0" dirty="0">
                <a:solidFill>
                  <a:srgbClr val="0070C0"/>
                </a:solidFill>
              </a:rPr>
              <a:t>Ukraine, N. Macedonia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367DC6-7C3E-9747-8FA0-DB02480C83E7}"/>
              </a:ext>
            </a:extLst>
          </p:cNvPr>
          <p:cNvCxnSpPr>
            <a:cxnSpLocks/>
          </p:cNvCxnSpPr>
          <p:nvPr/>
        </p:nvCxnSpPr>
        <p:spPr>
          <a:xfrm>
            <a:off x="4783229" y="3321727"/>
            <a:ext cx="333096" cy="19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BDF85F-D6A8-D940-97E9-1E3481A52079}"/>
              </a:ext>
            </a:extLst>
          </p:cNvPr>
          <p:cNvSpPr txBox="1"/>
          <p:nvPr/>
        </p:nvSpPr>
        <p:spPr>
          <a:xfrm>
            <a:off x="2787717" y="4759569"/>
            <a:ext cx="1169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0" dirty="0">
                <a:solidFill>
                  <a:srgbClr val="0070C0"/>
                </a:solidFill>
              </a:rPr>
              <a:t>Uzbekistan, Moldova, N. Macedonia</a:t>
            </a:r>
            <a:endParaRPr lang="en-BA" sz="1400" b="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C99E80-A037-F442-83BA-2D9A4871F76A}"/>
              </a:ext>
            </a:extLst>
          </p:cNvPr>
          <p:cNvCxnSpPr>
            <a:cxnSpLocks/>
          </p:cNvCxnSpPr>
          <p:nvPr/>
        </p:nvCxnSpPr>
        <p:spPr>
          <a:xfrm>
            <a:off x="829879" y="3429000"/>
            <a:ext cx="333096" cy="19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198A75-6927-BC4A-87DF-A5B20E0E0533}"/>
              </a:ext>
            </a:extLst>
          </p:cNvPr>
          <p:cNvCxnSpPr>
            <a:cxnSpLocks/>
          </p:cNvCxnSpPr>
          <p:nvPr/>
        </p:nvCxnSpPr>
        <p:spPr>
          <a:xfrm flipH="1" flipV="1">
            <a:off x="3029233" y="4634830"/>
            <a:ext cx="263056" cy="135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3199EE5-D601-0F4F-9C26-B87E9053C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33035"/>
              </p:ext>
            </p:extLst>
          </p:nvPr>
        </p:nvGraphicFramePr>
        <p:xfrm>
          <a:off x="3999964" y="2668942"/>
          <a:ext cx="4329049" cy="375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D03FD06-554D-F74C-A2A4-0DA46A63D33C}"/>
              </a:ext>
            </a:extLst>
          </p:cNvPr>
          <p:cNvSpPr txBox="1"/>
          <p:nvPr/>
        </p:nvSpPr>
        <p:spPr>
          <a:xfrm>
            <a:off x="6744006" y="2406133"/>
            <a:ext cx="1169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1400" b="0" dirty="0">
                <a:solidFill>
                  <a:srgbClr val="0070C0"/>
                </a:solidFill>
              </a:rPr>
              <a:t>Croatia, B</a:t>
            </a:r>
            <a:r>
              <a:rPr lang="en-GB" sz="1400" b="0" dirty="0">
                <a:solidFill>
                  <a:srgbClr val="0070C0"/>
                </a:solidFill>
              </a:rPr>
              <a:t>u</a:t>
            </a:r>
            <a:r>
              <a:rPr lang="en-BA" sz="1400" b="0" dirty="0">
                <a:solidFill>
                  <a:srgbClr val="0070C0"/>
                </a:solidFill>
              </a:rPr>
              <a:t>lgaria, Moldova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365E05-65D4-2F4A-A5AC-6D7C6B227977}"/>
              </a:ext>
            </a:extLst>
          </p:cNvPr>
          <p:cNvCxnSpPr>
            <a:cxnSpLocks/>
          </p:cNvCxnSpPr>
          <p:nvPr/>
        </p:nvCxnSpPr>
        <p:spPr>
          <a:xfrm flipH="1">
            <a:off x="7044070" y="3125653"/>
            <a:ext cx="288623" cy="24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5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Scope of SRs: different sizes of SRs in OECD countries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087" y="2652843"/>
            <a:ext cx="4433186" cy="3669535"/>
          </a:xfrm>
        </p:spPr>
        <p:txBody>
          <a:bodyPr/>
          <a:lstStyle/>
          <a:p>
            <a:r>
              <a:rPr lang="en-US" b="1" dirty="0"/>
              <a:t>Mostly small or medium coverage, with some recent convergence to medium </a:t>
            </a:r>
          </a:p>
          <a:p>
            <a:r>
              <a:rPr lang="en-US" dirty="0"/>
              <a:t>Two cases of large coverage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Uzbekistan in 2019 and Belarus in 2017 </a:t>
            </a:r>
          </a:p>
          <a:p>
            <a:r>
              <a:rPr lang="fr-FR" b="1" dirty="0" err="1"/>
              <a:t>Number</a:t>
            </a:r>
            <a:r>
              <a:rPr lang="fr-FR" b="1" dirty="0"/>
              <a:t> of </a:t>
            </a:r>
            <a:r>
              <a:rPr lang="fr-FR" b="1" dirty="0" err="1"/>
              <a:t>spending</a:t>
            </a:r>
            <a:r>
              <a:rPr lang="fr-FR" b="1" dirty="0"/>
              <a:t> </a:t>
            </a:r>
            <a:r>
              <a:rPr lang="fr-FR" b="1" dirty="0" err="1"/>
              <a:t>review</a:t>
            </a:r>
            <a:r>
              <a:rPr lang="fr-FR" b="1" dirty="0"/>
              <a:t> </a:t>
            </a:r>
            <a:r>
              <a:rPr lang="hr-HR" b="1" dirty="0" err="1"/>
              <a:t>increasing</a:t>
            </a:r>
            <a:r>
              <a:rPr lang="hr-HR" b="1" dirty="0"/>
              <a:t> </a:t>
            </a:r>
            <a:r>
              <a:rPr lang="hr-HR" dirty="0" err="1"/>
              <a:t>over</a:t>
            </a:r>
            <a:r>
              <a:rPr lang="hr-HR" dirty="0"/>
              <a:t> </a:t>
            </a:r>
            <a:r>
              <a:rPr lang="hr-HR" dirty="0" err="1"/>
              <a:t>years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C9644E7-F7C1-1F4E-966B-4BE68EE0B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344080"/>
              </p:ext>
            </p:extLst>
          </p:nvPr>
        </p:nvGraphicFramePr>
        <p:xfrm>
          <a:off x="620727" y="2362460"/>
          <a:ext cx="6311647" cy="425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E68C08-429E-534B-961E-118835202684}"/>
              </a:ext>
            </a:extLst>
          </p:cNvPr>
          <p:cNvSpPr txBox="1"/>
          <p:nvPr/>
        </p:nvSpPr>
        <p:spPr>
          <a:xfrm>
            <a:off x="5536543" y="1664991"/>
            <a:ext cx="1898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# of Spending Reviews in PEMPAL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0118-64F0-6349-89DC-97335FF5B2FF}"/>
              </a:ext>
            </a:extLst>
          </p:cNvPr>
          <p:cNvSpPr txBox="1"/>
          <p:nvPr/>
        </p:nvSpPr>
        <p:spPr>
          <a:xfrm>
            <a:off x="420115" y="1623796"/>
            <a:ext cx="2695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% of PEMPAL countries with narrow/medium/large scope of SRs in indicated year</a:t>
            </a:r>
          </a:p>
        </p:txBody>
      </p:sp>
    </p:spTree>
    <p:extLst>
      <p:ext uri="{BB962C8B-B14F-4D97-AF65-F5344CB8AC3E}">
        <p14:creationId xmlns:p14="http://schemas.microsoft.com/office/powerpoint/2010/main" val="137625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5. How do SR results feed back into the budget process in PEMPAL countries?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728" y="1942320"/>
            <a:ext cx="4433186" cy="49646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/>
              <a:t>In most cases, </a:t>
            </a:r>
            <a:r>
              <a:rPr lang="en-US" b="1" dirty="0"/>
              <a:t>considerations are made in the annual budget process for selective cases only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/>
              <a:t>Only Ukraine and Uzbekistan report direct insertion in annual budgets for all/most cases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dirty="0"/>
              <a:t>In several cases, countries noted that the SRs were either not endorsed or not implemented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7EA138-9232-344A-9D28-003B8878B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762174"/>
              </p:ext>
            </p:extLst>
          </p:nvPr>
        </p:nvGraphicFramePr>
        <p:xfrm>
          <a:off x="5107460" y="1942320"/>
          <a:ext cx="6249028" cy="374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577604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5079</TotalTime>
  <Words>887</Words>
  <Application>Microsoft Macintosh PowerPoint</Application>
  <PresentationFormat>Widescreen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Andes</vt:lpstr>
      <vt:lpstr>Andes Bold</vt:lpstr>
      <vt:lpstr>Andes ExtraLight</vt:lpstr>
      <vt:lpstr>Arial</vt:lpstr>
      <vt:lpstr>Calibri</vt:lpstr>
      <vt:lpstr>Trebuchet MS</vt:lpstr>
      <vt:lpstr>Wingdings</vt:lpstr>
      <vt:lpstr>Wingdings 2</vt:lpstr>
      <vt:lpstr>Full Page Interior</vt:lpstr>
      <vt:lpstr>SPENDING REVIEWS (SRs) IN PEMPAL COUNTRIES:  Results of the SR Survey of PEMPAL Countries </vt:lpstr>
      <vt:lpstr>Presentation overview</vt:lpstr>
      <vt:lpstr>1. The evolution of SR over the past five years  in PEMPAL countries</vt:lpstr>
      <vt:lpstr>1. Main objectives of SR in 2018 and 2020 in PEMPAL countries</vt:lpstr>
      <vt:lpstr>2. Institutionalisation of SRs: legal and methodological basis in PEMPAL countries</vt:lpstr>
      <vt:lpstr>3. Organisational arrangements of SR: Actors responsible for decision-making in PEMPAL Countries</vt:lpstr>
      <vt:lpstr>3. Organisational arrangements of SR: Technical level in PEMPAL Countries</vt:lpstr>
      <vt:lpstr>4. Scope of SRs: different sizes of SRs in OECD countries</vt:lpstr>
      <vt:lpstr>5. How do SR results feed back into the budget process in PEMPAL countries?</vt:lpstr>
      <vt:lpstr>5. SR impact (self-assessment) in PEMPAL countries</vt:lpstr>
      <vt:lpstr>6. Challenges in PEMPAL countries</vt:lpstr>
      <vt:lpstr>7. Key potential issues of interest going forward</vt:lpstr>
      <vt:lpstr>THANK YOU!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Naida Carsimamovic</cp:lastModifiedBy>
  <cp:revision>78</cp:revision>
  <dcterms:created xsi:type="dcterms:W3CDTF">2017-06-21T12:17:59Z</dcterms:created>
  <dcterms:modified xsi:type="dcterms:W3CDTF">2021-06-17T18:39:12Z</dcterms:modified>
</cp:coreProperties>
</file>