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5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5" r:id="rId4"/>
    <p:sldId id="266" r:id="rId5"/>
    <p:sldId id="267" r:id="rId6"/>
    <p:sldId id="270" r:id="rId7"/>
    <p:sldId id="271" r:id="rId8"/>
    <p:sldId id="273" r:id="rId9"/>
    <p:sldId id="275" r:id="rId10"/>
    <p:sldId id="276" r:id="rId11"/>
    <p:sldId id="277" r:id="rId12"/>
    <p:sldId id="289" r:id="rId13"/>
    <p:sldId id="25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6AA0"/>
    <a:srgbClr val="87888A"/>
    <a:srgbClr val="8C8D90"/>
    <a:srgbClr val="FB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43A03-9F0E-04FB-AB52-FE618E45B34B}" v="218" dt="2021-06-22T13:44:5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0" autoAdjust="0"/>
    <p:restoredTop sz="90498" autoAdjust="0"/>
  </p:normalViewPr>
  <p:slideViewPr>
    <p:cSldViewPr snapToGrid="0" snapToObjects="1">
      <p:cViewPr varScale="1">
        <p:scale>
          <a:sx n="80" d="100"/>
          <a:sy n="80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D2743A03-9F0E-04FB-AB52-FE618E45B34B}"/>
    <pc:docChg chg="modSld">
      <pc:chgData name="Naida Carsimamovic" userId="S::naidacar_gmail.com#ext#@worldbankgroup.onmicrosoft.com::53931ab3-ae2f-4940-ab2f-79ca65fd9f5d" providerId="AD" clId="Web-{D2743A03-9F0E-04FB-AB52-FE618E45B34B}" dt="2021-06-22T13:44:52.075" v="118" actId="1076"/>
      <pc:docMkLst>
        <pc:docMk/>
      </pc:docMkLst>
      <pc:sldChg chg="modSp">
        <pc:chgData name="Naida Carsimamovic" userId="S::naidacar_gmail.com#ext#@worldbankgroup.onmicrosoft.com::53931ab3-ae2f-4940-ab2f-79ca65fd9f5d" providerId="AD" clId="Web-{D2743A03-9F0E-04FB-AB52-FE618E45B34B}" dt="2021-06-22T13:41:30.981" v="13" actId="20577"/>
        <pc:sldMkLst>
          <pc:docMk/>
          <pc:sldMk cId="2511101272" sldId="265"/>
        </pc:sldMkLst>
        <pc:spChg chg="mod">
          <ac:chgData name="Naida Carsimamovic" userId="S::naidacar_gmail.com#ext#@worldbankgroup.onmicrosoft.com::53931ab3-ae2f-4940-ab2f-79ca65fd9f5d" providerId="AD" clId="Web-{D2743A03-9F0E-04FB-AB52-FE618E45B34B}" dt="2021-06-22T13:41:30.981" v="13" actId="20577"/>
          <ac:spMkLst>
            <pc:docMk/>
            <pc:sldMk cId="2511101272" sldId="265"/>
            <ac:spMk id="3" creationId="{A62C1F22-6AFF-461B-A5D3-7AC659EB24AC}"/>
          </ac:spMkLst>
        </pc:spChg>
      </pc:sldChg>
      <pc:sldChg chg="modSp">
        <pc:chgData name="Naida Carsimamovic" userId="S::naidacar_gmail.com#ext#@worldbankgroup.onmicrosoft.com::53931ab3-ae2f-4940-ab2f-79ca65fd9f5d" providerId="AD" clId="Web-{D2743A03-9F0E-04FB-AB52-FE618E45B34B}" dt="2021-06-22T13:43:10.934" v="82" actId="20577"/>
        <pc:sldMkLst>
          <pc:docMk/>
          <pc:sldMk cId="3708745366" sldId="266"/>
        </pc:sldMkLst>
        <pc:spChg chg="mod">
          <ac:chgData name="Naida Carsimamovic" userId="S::naidacar_gmail.com#ext#@worldbankgroup.onmicrosoft.com::53931ab3-ae2f-4940-ab2f-79ca65fd9f5d" providerId="AD" clId="Web-{D2743A03-9F0E-04FB-AB52-FE618E45B34B}" dt="2021-06-22T13:43:10.934" v="82" actId="20577"/>
          <ac:spMkLst>
            <pc:docMk/>
            <pc:sldMk cId="3708745366" sldId="266"/>
            <ac:spMk id="3" creationId="{A62C1F22-6AFF-461B-A5D3-7AC659EB24AC}"/>
          </ac:spMkLst>
        </pc:spChg>
      </pc:sldChg>
      <pc:sldChg chg="modSp">
        <pc:chgData name="Naida Carsimamovic" userId="S::naidacar_gmail.com#ext#@worldbankgroup.onmicrosoft.com::53931ab3-ae2f-4940-ab2f-79ca65fd9f5d" providerId="AD" clId="Web-{D2743A03-9F0E-04FB-AB52-FE618E45B34B}" dt="2021-06-22T13:43:45.341" v="86" actId="20577"/>
        <pc:sldMkLst>
          <pc:docMk/>
          <pc:sldMk cId="1897327402" sldId="267"/>
        </pc:sldMkLst>
        <pc:spChg chg="mod">
          <ac:chgData name="Naida Carsimamovic" userId="S::naidacar_gmail.com#ext#@worldbankgroup.onmicrosoft.com::53931ab3-ae2f-4940-ab2f-79ca65fd9f5d" providerId="AD" clId="Web-{D2743A03-9F0E-04FB-AB52-FE618E45B34B}" dt="2021-06-22T13:43:24.341" v="84" actId="20577"/>
          <ac:spMkLst>
            <pc:docMk/>
            <pc:sldMk cId="1897327402" sldId="267"/>
            <ac:spMk id="2" creationId="{1CED33E1-97B3-48BF-B88A-E577261FD122}"/>
          </ac:spMkLst>
        </pc:spChg>
        <pc:spChg chg="mod">
          <ac:chgData name="Naida Carsimamovic" userId="S::naidacar_gmail.com#ext#@worldbankgroup.onmicrosoft.com::53931ab3-ae2f-4940-ab2f-79ca65fd9f5d" providerId="AD" clId="Web-{D2743A03-9F0E-04FB-AB52-FE618E45B34B}" dt="2021-06-22T13:43:45.341" v="86" actId="20577"/>
          <ac:spMkLst>
            <pc:docMk/>
            <pc:sldMk cId="1897327402" sldId="267"/>
            <ac:spMk id="3" creationId="{A62C1F22-6AFF-461B-A5D3-7AC659EB24AC}"/>
          </ac:spMkLst>
        </pc:spChg>
      </pc:sldChg>
      <pc:sldChg chg="modSp">
        <pc:chgData name="Naida Carsimamovic" userId="S::naidacar_gmail.com#ext#@worldbankgroup.onmicrosoft.com::53931ab3-ae2f-4940-ab2f-79ca65fd9f5d" providerId="AD" clId="Web-{D2743A03-9F0E-04FB-AB52-FE618E45B34B}" dt="2021-06-22T13:44:42.216" v="117" actId="20577"/>
        <pc:sldMkLst>
          <pc:docMk/>
          <pc:sldMk cId="467603978" sldId="270"/>
        </pc:sldMkLst>
        <pc:spChg chg="mod">
          <ac:chgData name="Naida Carsimamovic" userId="S::naidacar_gmail.com#ext#@worldbankgroup.onmicrosoft.com::53931ab3-ae2f-4940-ab2f-79ca65fd9f5d" providerId="AD" clId="Web-{D2743A03-9F0E-04FB-AB52-FE618E45B34B}" dt="2021-06-22T13:44:42.216" v="117" actId="20577"/>
          <ac:spMkLst>
            <pc:docMk/>
            <pc:sldMk cId="467603978" sldId="270"/>
            <ac:spMk id="3" creationId="{A62C1F22-6AFF-461B-A5D3-7AC659EB24AC}"/>
          </ac:spMkLst>
        </pc:spChg>
      </pc:sldChg>
      <pc:sldChg chg="modSp">
        <pc:chgData name="Naida Carsimamovic" userId="S::naidacar_gmail.com#ext#@worldbankgroup.onmicrosoft.com::53931ab3-ae2f-4940-ab2f-79ca65fd9f5d" providerId="AD" clId="Web-{D2743A03-9F0E-04FB-AB52-FE618E45B34B}" dt="2021-06-22T13:44:52.075" v="118" actId="1076"/>
        <pc:sldMkLst>
          <pc:docMk/>
          <pc:sldMk cId="953650839" sldId="271"/>
        </pc:sldMkLst>
        <pc:cxnChg chg="mod">
          <ac:chgData name="Naida Carsimamovic" userId="S::naidacar_gmail.com#ext#@worldbankgroup.onmicrosoft.com::53931ab3-ae2f-4940-ab2f-79ca65fd9f5d" providerId="AD" clId="Web-{D2743A03-9F0E-04FB-AB52-FE618E45B34B}" dt="2021-06-22T13:44:52.075" v="118" actId="1076"/>
          <ac:cxnSpMkLst>
            <pc:docMk/>
            <pc:sldMk cId="953650839" sldId="271"/>
            <ac:cxnSpMk id="16" creationId="{6AC99E80-A037-F442-83BA-2D9A4871F76A}"/>
          </ac:cxnSpMkLst>
        </pc:cxnChg>
      </pc:sldChg>
      <pc:sldChg chg="modSp">
        <pc:chgData name="Naida Carsimamovic" userId="S::naidacar_gmail.com#ext#@worldbankgroup.onmicrosoft.com::53931ab3-ae2f-4940-ab2f-79ca65fd9f5d" providerId="AD" clId="Web-{D2743A03-9F0E-04FB-AB52-FE618E45B34B}" dt="2021-06-22T13:41:44.169" v="18" actId="14100"/>
        <pc:sldMkLst>
          <pc:docMk/>
          <pc:sldMk cId="3966333978" sldId="289"/>
        </pc:sldMkLst>
        <pc:spChg chg="mod">
          <ac:chgData name="Naida Carsimamovic" userId="S::naidacar_gmail.com#ext#@worldbankgroup.onmicrosoft.com::53931ab3-ae2f-4940-ab2f-79ca65fd9f5d" providerId="AD" clId="Web-{D2743A03-9F0E-04FB-AB52-FE618E45B34B}" dt="2021-06-22T13:41:44.169" v="18" actId="14100"/>
          <ac:spMkLst>
            <pc:docMk/>
            <pc:sldMk cId="3966333978" sldId="289"/>
            <ac:spMk id="8" creationId="{84C1556F-2223-FB41-9BC2-32884E393DB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carsimamovicvukotic\Desktop\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8-4B49-967D-BD493169619C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38-4B49-967D-BD49316961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38-4B49-967D-BD493169619C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38-4B49-967D-BD493169619C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38-4B49-967D-BD493169619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Poseban zakon</a:t>
                    </a:r>
                    <a:r>
                      <a:rPr lang="en-US" baseline="0" dirty="0"/>
                      <a:t> o SR-u; </a:t>
                    </a:r>
                    <a:fld id="{79F32432-783A-4A81-9E42-B181DF37BAF2}" type="VALUE">
                      <a:rPr lang="en-US" baseline="0"/>
                      <a:pPr>
                        <a:defRPr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38-4B49-967D-BD493169619C}"/>
                </c:ext>
              </c:extLst>
            </c:dLbl>
            <c:dLbl>
              <c:idx val="1"/>
              <c:layout>
                <c:manualLayout>
                  <c:x val="-0.12583178940867687"/>
                  <c:y val="0.12060031496062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 err="1"/>
                      <a:t>Odredbe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koje</a:t>
                    </a:r>
                    <a:r>
                      <a:rPr lang="en-US" sz="900" dirty="0"/>
                      <a:t> se </a:t>
                    </a:r>
                    <a:r>
                      <a:rPr lang="en-US" sz="900" dirty="0" err="1"/>
                      <a:t>odnose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na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dubinsku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analizu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rashoda</a:t>
                    </a:r>
                    <a:r>
                      <a:rPr lang="en-US" sz="900" dirty="0"/>
                      <a:t> u </a:t>
                    </a:r>
                    <a:r>
                      <a:rPr lang="en-US" sz="900" dirty="0" err="1"/>
                      <a:t>okviru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temeljnog</a:t>
                    </a:r>
                    <a:r>
                      <a:rPr lang="en-US" sz="900" dirty="0"/>
                      <a:t>/</a:t>
                    </a:r>
                    <a:r>
                      <a:rPr lang="en-US" sz="900" dirty="0" err="1"/>
                      <a:t>organskog</a:t>
                    </a:r>
                    <a:r>
                      <a:rPr lang="en-US" sz="900" dirty="0"/>
                      <a:t> </a:t>
                    </a:r>
                    <a:r>
                      <a:rPr lang="en-US" sz="900" dirty="0" err="1"/>
                      <a:t>zakona</a:t>
                    </a:r>
                    <a:r>
                      <a:rPr lang="en-US" sz="900" dirty="0"/>
                      <a:t> o </a:t>
                    </a:r>
                    <a:r>
                      <a:rPr lang="en-US" sz="900" dirty="0" err="1"/>
                      <a:t>proračunu</a:t>
                    </a:r>
                    <a:r>
                      <a:rPr lang="en-US" sz="900" dirty="0"/>
                      <a:t>; 1</a:t>
                    </a:r>
                    <a:endParaRPr lang="en-US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96830692243534"/>
                      <c:h val="0.3158077436582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838-4B49-967D-BD493169619C}"/>
                </c:ext>
              </c:extLst>
            </c:dLbl>
            <c:dLbl>
              <c:idx val="2"/>
              <c:layout>
                <c:manualLayout>
                  <c:x val="9.3636823337032826E-2"/>
                  <c:y val="3.2710280373831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Poseban zakon koji se odnosi na dubinsku analizu rashoda; 0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38-4B49-967D-BD493169619C}"/>
                </c:ext>
              </c:extLst>
            </c:dLbl>
            <c:dLbl>
              <c:idx val="3"/>
              <c:layout>
                <c:manualLayout>
                  <c:x val="-0.22976570943337973"/>
                  <c:y val="4.72102887139107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Ovlasti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u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pogledu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dubinskih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analiza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rashoda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odobrene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nalogom</a:t>
                    </a:r>
                    <a:r>
                      <a:rPr lang="en-US" sz="105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05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ministra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; </a:t>
                    </a:r>
                    <a:fld id="{08E6FF07-483A-4A47-B45E-A8D97CFDAD84}" type="VALUE">
                      <a:rPr lang="en-US" sz="1200" b="1" i="0" u="none" strike="noStrike" kern="1200" baseline="0" smtClean="0">
                        <a:solidFill>
                          <a:sysClr val="window" lastClr="FFFFFF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200" b="1" i="0" u="none" strike="noStrike" kern="1200" baseline="0" dirty="0">
                      <a:solidFill>
                        <a:sysClr val="window" lastClr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50980392156859"/>
                      <c:h val="0.256426666666666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8-4B49-967D-BD493169619C}"/>
                </c:ext>
              </c:extLst>
            </c:dLbl>
            <c:dLbl>
              <c:idx val="4"/>
              <c:layout>
                <c:manualLayout>
                  <c:x val="0.25758499305233901"/>
                  <c:y val="-0.21185301837270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Sve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dubinske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analize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rashoda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pokreću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se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na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temelju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zasebne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odluke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izvršnog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 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direktora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/</a:t>
                    </a:r>
                    <a:r>
                      <a:rPr lang="en-US" sz="1200" b="1" i="0" u="none" strike="noStrike" kern="1200" baseline="0" dirty="0" err="1">
                        <a:solidFill>
                          <a:sysClr val="window" lastClr="FFFFFF"/>
                        </a:solidFill>
                      </a:rPr>
                      <a:t>vlade</a:t>
                    </a:r>
                    <a:r>
                      <a:rPr lang="en-US" sz="1200" b="1" i="0" u="none" strike="noStrike" kern="1200" baseline="0" dirty="0">
                        <a:solidFill>
                          <a:sysClr val="window" lastClr="FFFFFF"/>
                        </a:solidFill>
                      </a:rPr>
                      <a:t>; </a:t>
                    </a:r>
                    <a:fld id="{D1E2FB95-7B29-404A-BFE9-3F44CFEDE2F2}" type="VALUE">
                      <a:rPr lang="en-US" sz="1200" b="1" i="0" u="none" strike="noStrike" kern="1200" baseline="0" smtClean="0">
                        <a:solidFill>
                          <a:sysClr val="window" lastClr="FFFFFF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200" b="1" i="0" u="none" strike="noStrike" kern="1200" baseline="0" dirty="0">
                      <a:solidFill>
                        <a:sysClr val="window" lastClr="FF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0809016519994"/>
                      <c:h val="0.54317585301837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38-4B49-967D-BD4931696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on legal basis'!$D$5:$D$9</c:f>
              <c:strCache>
                <c:ptCount val="5"/>
                <c:pt idx="0">
                  <c:v>Specific law on SRs</c:v>
                </c:pt>
                <c:pt idx="1">
                  <c:v>Provision for SRs in the basic / organic budget law</c:v>
                </c:pt>
                <c:pt idx="2">
                  <c:v>SRs mandated in subsidiary legislation</c:v>
                </c:pt>
                <c:pt idx="3">
                  <c:v>Authority for SRs given by ministerial order </c:v>
                </c:pt>
                <c:pt idx="4">
                  <c:v>Each SR initiated by a separate Chief Executive / Government decree / decision </c:v>
                </c:pt>
              </c:strCache>
            </c:strRef>
          </c:cat>
          <c:val>
            <c:numRef>
              <c:f>'Chart on legal basis'!$E$5:$E$9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38-4B49-967D-BD4931696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0.65557</cdr:x>
      <cdr:y>0</cdr:y>
    </cdr:from>
    <cdr:to>
      <cdr:x>0.90367</cdr:x>
      <cdr:y>0.06463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E18158A2-8C9A-4B45-8E66-E51C16D8D146}"/>
            </a:ext>
          </a:extLst>
        </cdr:cNvPr>
        <cdr:cNvSpPr txBox="1"/>
      </cdr:nvSpPr>
      <cdr:spPr>
        <a:xfrm xmlns:a="http://schemas.openxmlformats.org/drawingml/2006/main">
          <a:off x="4246127" y="0"/>
          <a:ext cx="1606944" cy="307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BA" sz="1400" dirty="0">
              <a:solidFill>
                <a:srgbClr val="0070C0"/>
              </a:solidFill>
            </a:rPr>
            <a:t>Ukra</a:t>
          </a:r>
          <a:r>
            <a:rPr lang="hr-HR" sz="1400" dirty="0">
              <a:solidFill>
                <a:srgbClr val="0070C0"/>
              </a:solidFill>
            </a:rPr>
            <a:t>j</a:t>
          </a:r>
          <a:r>
            <a:rPr lang="en-BA" sz="1400" dirty="0">
              <a:solidFill>
                <a:srgbClr val="0070C0"/>
              </a:solidFill>
            </a:rPr>
            <a:t>in</a:t>
          </a:r>
          <a:r>
            <a:rPr lang="hr-HR" sz="1400" dirty="0">
              <a:solidFill>
                <a:srgbClr val="0070C0"/>
              </a:solidFill>
            </a:rPr>
            <a:t>a</a:t>
          </a:r>
          <a:endParaRPr lang="en-BA" sz="1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0.75189</cdr:x>
      <cdr:y>0.8449</cdr:y>
    </cdr:from>
    <cdr:to>
      <cdr:x>1</cdr:x>
      <cdr:y>1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DA7602BF-07B8-AD49-B4DF-104B4A903D85}"/>
            </a:ext>
          </a:extLst>
        </cdr:cNvPr>
        <cdr:cNvSpPr txBox="1"/>
      </cdr:nvSpPr>
      <cdr:spPr>
        <a:xfrm xmlns:a="http://schemas.openxmlformats.org/drawingml/2006/main">
          <a:off x="4869992" y="4023836"/>
          <a:ext cx="1607008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dirty="0">
              <a:solidFill>
                <a:srgbClr val="0070C0"/>
              </a:solidFill>
            </a:rPr>
            <a:t>Hrvatska</a:t>
          </a:r>
          <a:r>
            <a:rPr lang="en-BA" sz="1400" dirty="0">
              <a:solidFill>
                <a:srgbClr val="0070C0"/>
              </a:solidFill>
            </a:rPr>
            <a:t>, </a:t>
          </a:r>
          <a:r>
            <a:rPr lang="hr-HR" sz="1400" dirty="0">
              <a:solidFill>
                <a:srgbClr val="0070C0"/>
              </a:solidFill>
            </a:rPr>
            <a:t>Sjeverna Makedonija</a:t>
          </a:r>
          <a:endParaRPr lang="en-BA" sz="1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0.09584</cdr:x>
      <cdr:y>0.62705</cdr:y>
    </cdr:from>
    <cdr:to>
      <cdr:x>0.34394</cdr:x>
      <cdr:y>0.9631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750DD7B6-E14D-1743-9829-18063A5F0CCA}"/>
            </a:ext>
          </a:extLst>
        </cdr:cNvPr>
        <cdr:cNvSpPr txBox="1"/>
      </cdr:nvSpPr>
      <cdr:spPr>
        <a:xfrm xmlns:a="http://schemas.openxmlformats.org/drawingml/2006/main">
          <a:off x="620756" y="2986326"/>
          <a:ext cx="1606943" cy="1600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400" dirty="0">
              <a:solidFill>
                <a:srgbClr val="0070C0"/>
              </a:solidFill>
            </a:rPr>
            <a:t>Bugarska</a:t>
          </a:r>
          <a:r>
            <a:rPr lang="en-BA" sz="1400" dirty="0">
              <a:solidFill>
                <a:srgbClr val="0070C0"/>
              </a:solidFill>
            </a:rPr>
            <a:t>, </a:t>
          </a:r>
        </a:p>
        <a:p xmlns:a="http://schemas.openxmlformats.org/drawingml/2006/main">
          <a:r>
            <a:rPr lang="hr-HR" sz="1400" dirty="0">
              <a:solidFill>
                <a:srgbClr val="0070C0"/>
              </a:solidFill>
            </a:rPr>
            <a:t>Ruska Federacija</a:t>
          </a:r>
          <a:r>
            <a:rPr lang="en-BA" sz="1400" dirty="0">
              <a:solidFill>
                <a:srgbClr val="0070C0"/>
              </a:solidFill>
            </a:rPr>
            <a:t>, Mo</a:t>
          </a:r>
          <a:r>
            <a:rPr lang="hr-HR" sz="1400" dirty="0">
              <a:solidFill>
                <a:srgbClr val="0070C0"/>
              </a:solidFill>
            </a:rPr>
            <a:t>ld</a:t>
          </a:r>
          <a:r>
            <a:rPr lang="en-BA" sz="1400" dirty="0">
              <a:solidFill>
                <a:srgbClr val="0070C0"/>
              </a:solidFill>
            </a:rPr>
            <a:t>ova, Uzbekistan, </a:t>
          </a:r>
          <a:r>
            <a:rPr lang="hr-HR" sz="1400" dirty="0">
              <a:solidFill>
                <a:srgbClr val="0070C0"/>
              </a:solidFill>
            </a:rPr>
            <a:t>Hrvatska i</a:t>
          </a:r>
          <a:r>
            <a:rPr lang="en-BA" sz="1400" dirty="0">
              <a:solidFill>
                <a:srgbClr val="0070C0"/>
              </a:solidFill>
            </a:rPr>
            <a:t> </a:t>
          </a:r>
          <a:r>
            <a:rPr lang="hr-HR" sz="1400" dirty="0">
              <a:solidFill>
                <a:srgbClr val="0070C0"/>
              </a:solidFill>
            </a:rPr>
            <a:t>Rumunjska</a:t>
          </a:r>
          <a:endParaRPr lang="en-BA" sz="1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0.6341</cdr:x>
      <cdr:y>0.0579</cdr:y>
    </cdr:from>
    <cdr:to>
      <cdr:x>0.71785</cdr:x>
      <cdr:y>0.12949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17320C9-DCCE-454D-B3AE-662EE531F1DC}"/>
            </a:ext>
          </a:extLst>
        </cdr:cNvPr>
        <cdr:cNvCxnSpPr/>
      </cdr:nvCxnSpPr>
      <cdr:spPr bwMode="auto">
        <a:xfrm xmlns:a="http://schemas.openxmlformats.org/drawingml/2006/main" flipH="1">
          <a:off x="4107051" y="275740"/>
          <a:ext cx="542440" cy="34096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0.74656</cdr:x>
      <cdr:y>0.73153</cdr:y>
    </cdr:from>
    <cdr:to>
      <cdr:x>0.83097</cdr:x>
      <cdr:y>0.85284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68268FF-B9FA-774A-ABEB-77E83108092C}"/>
            </a:ext>
          </a:extLst>
        </cdr:cNvPr>
        <cdr:cNvCxnSpPr/>
      </cdr:nvCxnSpPr>
      <cdr:spPr bwMode="auto">
        <a:xfrm xmlns:a="http://schemas.openxmlformats.org/drawingml/2006/main" flipH="1" flipV="1">
          <a:off x="4835471" y="3483890"/>
          <a:ext cx="546746" cy="57774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0.25842</cdr:x>
      <cdr:y>0.8259</cdr:y>
    </cdr:from>
    <cdr:to>
      <cdr:x>0.2991</cdr:x>
      <cdr:y>0.85844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48D9448-4433-BD46-AD4A-F284F7CB57FA}"/>
            </a:ext>
          </a:extLst>
        </cdr:cNvPr>
        <cdr:cNvCxnSpPr/>
      </cdr:nvCxnSpPr>
      <cdr:spPr bwMode="auto">
        <a:xfrm xmlns:a="http://schemas.openxmlformats.org/drawingml/2006/main" flipV="1">
          <a:off x="1673817" y="3933342"/>
          <a:ext cx="263471" cy="15498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6CEED-D896-42B8-925A-D8D40164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DF18-8A50-487C-BB31-4F0EFC1A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4904CE-D62F-4C76-A3BD-CFFA922BFBC0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54F1-7190-4F01-80AC-FA7E4793D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9492-77E5-4AFF-BF61-2F8149DA3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2388627F-400E-4734-A3A2-B1D32444B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66C99-1E77-4902-BD16-23AEBA799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3076C-A0D1-4402-B1B6-4388031E7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76C5189-FAE0-4249-8558-51AB8C104E17}" type="datetimeFigureOut">
              <a:rPr lang="en-US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89662-1B20-4E08-BF79-43D422DD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E61390-940D-4972-ABEF-A23A2B06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67F5-37A0-4006-A315-E4B1B024D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1EB7-80AA-46B4-9616-609C651AD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4402518C-9F00-47AE-90B2-73A2408FE0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6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6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3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8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672735-6109-410D-9C5F-F528D838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1"/>
          <a:stretch/>
        </p:blipFill>
        <p:spPr>
          <a:xfrm>
            <a:off x="0" y="1245109"/>
            <a:ext cx="12192000" cy="5612891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17221" y="1980751"/>
            <a:ext cx="10957559" cy="2195009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1" y="5624952"/>
            <a:ext cx="10957559" cy="740827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Date / Author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D2FEE-A21F-4F10-858B-BE22DBAF4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02A-EF05-4E90-927D-D24F28BBD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3" y="411088"/>
            <a:ext cx="2868880" cy="44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BA4E9-8FA1-43BE-8283-61F9F1169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384" y="349984"/>
            <a:ext cx="2630429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90D2B-9B8E-4A05-BFC3-1BE9298DE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0"/>
          <a:stretch/>
        </p:blipFill>
        <p:spPr>
          <a:xfrm>
            <a:off x="-1" y="-3554"/>
            <a:ext cx="12192000" cy="68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1823297"/>
            <a:ext cx="10981266" cy="221478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DF510-989E-456B-B650-CD59E6BC3B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490E8-339F-431A-84A6-7E434BC83B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" y="3915700"/>
            <a:ext cx="1724156" cy="10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136604"/>
            <a:ext cx="10981266" cy="1486195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3200">
                <a:solidFill>
                  <a:srgbClr val="006AA0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D053-0E5B-49F8-AEE7-B1321E37A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1014"/>
          <a:stretch/>
        </p:blipFill>
        <p:spPr>
          <a:xfrm>
            <a:off x="-1" y="-3554"/>
            <a:ext cx="12192000" cy="2851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DCE26-6249-4A4A-9F25-C8F9A835CE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48238"/>
            <a:ext cx="12192000" cy="60781"/>
          </a:xfrm>
          <a:prstGeom prst="rect">
            <a:avLst/>
          </a:prstGeom>
          <a:solidFill>
            <a:srgbClr val="87888A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514CD-F034-4DB3-BC75-60D9CF97D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" y="1895176"/>
            <a:ext cx="1715273" cy="1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10950545" cy="4964666"/>
          </a:xfrm>
        </p:spPr>
        <p:txBody>
          <a:bodyPr>
            <a:normAutofit/>
          </a:bodyPr>
          <a:lstStyle>
            <a:lvl1pPr marL="342900" indent="-342900">
              <a:buClr>
                <a:srgbClr val="006AA0"/>
              </a:buClr>
              <a:buFont typeface="Wingdings" panose="05000000000000000000" pitchFamily="2" charset="2"/>
              <a:buChar char=""/>
              <a:defRPr/>
            </a:lvl1pPr>
            <a:lvl2pPr marL="690563" indent="-342900">
              <a:buClr>
                <a:srgbClr val="006AA0"/>
              </a:buClr>
              <a:buFont typeface="Wingdings 2" panose="05020102010507070707" pitchFamily="18" charset="2"/>
              <a:buChar char=""/>
              <a:defRPr/>
            </a:lvl2pPr>
            <a:lvl3pPr marL="1031875" indent="-342900">
              <a:buClr>
                <a:srgbClr val="006AA0"/>
              </a:buClr>
              <a:buFont typeface="Wingdings 2" panose="05020102010507070707" pitchFamily="18" charset="2"/>
              <a:buChar char=""/>
              <a:defRPr/>
            </a:lvl3pPr>
            <a:lvl4pPr marL="1371600" indent="-342900">
              <a:buClr>
                <a:srgbClr val="006AA0"/>
              </a:buClr>
              <a:buFont typeface="Wingdings 2" panose="05020102010507070707" pitchFamily="18" charset="2"/>
              <a:buChar char=""/>
              <a:defRPr/>
            </a:lvl4pPr>
            <a:lvl5pPr marL="1711325" indent="-342900">
              <a:buClr>
                <a:srgbClr val="006AA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5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FC042-83C4-4175-8256-081DC55CD2B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BAAE6-4A87-42A7-BE6D-8A1D7ACC1C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3E0B6-1971-4DEE-9202-81FE0654CE2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DB284-88BC-4D10-AB41-0C359409C5E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60F1A-87F5-47FD-90A7-5292E68FE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46E3B-3BB9-4F4F-9285-BEE09EC4E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FE4AE-E9EF-49B9-B183-CF2F1C531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0DED0-C0C6-4DB1-8096-A6DD4BA527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28" y="1670050"/>
            <a:ext cx="10950545" cy="4964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 lang="en-US" sz="2000" dirty="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563D6E-AEE8-4F8F-BB0A-0B13C37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D3084286-265F-43B5-BAF3-70B015E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7993B-600C-4764-89C8-6FB5A26C6F2D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2F54A-9EEF-4BF3-BDDD-0ABE3951EA9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B52B1-65F7-47BF-8714-29E5B946B65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E66E1-E8D9-4465-8100-E7AC18BCC7C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F8DAD-6907-4E89-9A37-48355C917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342C6-A9D4-4459-AEFA-C4B9E104A4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467D63-910E-45E5-B52D-ECAFA74A1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5303520" cy="4964666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lvl1pPr>
            <a:lvl2pPr marL="690563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lvl2pPr>
            <a:lvl3pPr marL="103187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lvl3pPr>
            <a:lvl4pPr marL="1371600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lvl4pPr>
            <a:lvl5pPr marL="171132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Edit Master text styles</a:t>
            </a:r>
          </a:p>
          <a:p>
            <a:pPr marL="690563" marR="0" lvl="1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Second level</a:t>
            </a:r>
          </a:p>
          <a:p>
            <a:pPr marL="1031875" marR="0" lvl="2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Third level</a:t>
            </a:r>
          </a:p>
          <a:p>
            <a:pPr marL="1371600" marR="0" lvl="3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Fourth level</a:t>
            </a:r>
          </a:p>
          <a:p>
            <a:pPr marL="1711325" marR="0" lvl="4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752" y="1674333"/>
            <a:ext cx="5303520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FDE7-533A-4995-B9CE-6002B94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8AD9087-2C1D-42FC-AD31-C4A91E8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4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557AE-D2EA-4A15-BEC1-9A0E8359CB3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DDA61-3FD3-4D53-A45B-F27B7298F9A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8E648E-8B52-4A8C-88DF-997B0833C78C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A508D-5272-4015-8CC8-263B26C3B153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A7B33-7AC3-4E07-AB8D-1578D0824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FE27-DC2B-4C7E-A332-12D35291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19EEE-F80B-4493-BC7A-31667DB32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27" y="2419940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674" y="2424223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67D3-C202-41DD-A7BC-48C20A4C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28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7F8BE-C9F2-4A26-9DCC-1B43D3565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594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EE9709-B607-4697-8A6B-45308B4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9307E651-EA63-4D7C-8DD4-A0CC367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8688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FA5E0-AF88-4DA7-936D-8E8C1323142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3B756-032A-4CD2-87F6-45C1FA38DAF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E4E065-0EA9-4B03-BF17-7784F3E8AF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67370-E06E-41DF-8D23-53E4EF4B234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CCF5F-C0D4-494E-8974-7DF2D8D9E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0A2FE-CE86-4B9F-A1AB-AD2F8FCB6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4F53-35A3-4A59-8B0C-3CF7EA3EE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57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z="1050" smtClean="0">
                <a:latin typeface="Calibri" panose="020F0502020204030204" pitchFamily="34" charset="0"/>
              </a:rPr>
              <a:pPr/>
              <a:t>‹#›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37853CB-B0EC-4623-90AA-F0C10BDDCE41}"/>
              </a:ext>
            </a:extLst>
          </p:cNvPr>
          <p:cNvSpPr>
            <a:spLocks/>
          </p:cNvSpPr>
          <p:nvPr/>
        </p:nvSpPr>
        <p:spPr bwMode="auto">
          <a:xfrm flipH="1">
            <a:off x="10919885" y="6323016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CC25ADCC-ACB8-438D-B212-A1DCD98DD112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484A7080-FE3E-4EB7-9870-97B34FA4B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3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BC8ED65-0CA2-46B9-828B-CD8EAAAF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1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3F1A1849-9B07-4EA0-912C-134F9720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9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A73E-B9D0-4CA9-B064-BFE2B4C6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56353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F7D673A0-D8F3-4155-A929-BED01BE6F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44" r:id="rId2"/>
    <p:sldLayoutId id="2147485454" r:id="rId3"/>
    <p:sldLayoutId id="2147485443" r:id="rId4"/>
    <p:sldLayoutId id="2147485446" r:id="rId5"/>
    <p:sldLayoutId id="2147485452" r:id="rId6"/>
    <p:sldLayoutId id="2147485453" r:id="rId7"/>
    <p:sldLayoutId id="214748545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b="1">
          <a:solidFill>
            <a:srgbClr val="006AA0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1000"/>
        </a:spcBef>
        <a:spcAft>
          <a:spcPct val="0"/>
        </a:spcAft>
        <a:buClr>
          <a:srgbClr val="006AA0"/>
        </a:buClr>
        <a:buSzPct val="90000"/>
        <a:buFont typeface="Wingdings" panose="05000000000000000000" pitchFamily="2" charset="2"/>
        <a:buChar char="p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1pPr>
      <a:lvl2pPr marL="690563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80000"/>
        <a:buFont typeface="Wingdings 2" panose="05020102010507070707" pitchFamily="18" charset="2"/>
        <a:buChar char="£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2pPr>
      <a:lvl3pPr marL="103187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60000"/>
        <a:buFont typeface="Wingdings 2" panose="05020102010507070707" pitchFamily="18" charset="2"/>
        <a:buChar char="§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3pPr>
      <a:lvl4pPr marL="1371600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 2" panose="05020102010507070707" pitchFamily="18" charset="2"/>
        <a:buChar char="¡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4pPr>
      <a:lvl5pPr marL="171132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" panose="05000000000000000000" pitchFamily="2" charset="2"/>
        <a:buChar char="§"/>
        <a:tabLst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5BEBA-E219-40B2-980C-DA3D3C8A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DUBINSKE ANALIZE RASHODA U ZEMLJAMA ČLANICAMA PEMPAL-a:</a:t>
            </a:r>
            <a:br>
              <a:rPr lang="hr-HR"/>
            </a:br>
            <a:br>
              <a:rPr lang="hr-HR"/>
            </a:br>
            <a:r>
              <a:rPr lang="hr-HR"/>
              <a:t>Rezultati Ankete o dubinskim analizama rashoda u zemljama članicama PEMPAL-a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4638-2FB2-4B61-AFE5-DD4AAF3E1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i="1"/>
              <a:t>OECD-ov sastanak visokih dužnosnika odgovornih za proračun zemalja srednje, istočne i jugoistočne Europe, 24. lipnja/juna 2021.</a:t>
            </a:r>
          </a:p>
          <a:p>
            <a:r>
              <a:rPr lang="hr-HR" i="1"/>
              <a:t>Naida Čaršimamović Vukotić, Resursni tim PEMPAL-a BCOP-a i savjetnica na razini mreže</a:t>
            </a:r>
          </a:p>
        </p:txBody>
      </p:sp>
    </p:spTree>
    <p:extLst>
      <p:ext uri="{BB962C8B-B14F-4D97-AF65-F5344CB8AC3E}">
        <p14:creationId xmlns:p14="http://schemas.microsoft.com/office/powerpoint/2010/main" val="78645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7858C-E866-4887-B2C7-58295F36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015" y="2026820"/>
            <a:ext cx="6248400" cy="424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/>
              <a:t>5.</a:t>
            </a:r>
            <a:r>
              <a:rPr lang="hr-HR" sz="2400"/>
              <a:t> Učinak dubinske analize rashoda (samoprocjena) u zemljama članicama PEMPAL-a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942320"/>
            <a:ext cx="4433186" cy="49646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b="1"/>
              <a:t>Za barem polovinu zemalja utjecaj je bio nizak/nepostojeći ili nije bio procijenjen</a:t>
            </a:r>
            <a:r>
              <a:rPr lang="hr-HR"/>
              <a:t>, što ne iznenađuje s obzirom na to da je provedba na samom početku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/>
              <a:t>Do sada je najjači utjecaj prisutan na usklađivanju rashoda s vladinim prioritetima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b="1"/>
              <a:t>Opći cilj učinkovitosti do sada je ispunjen u najmanjoj mjeri, ali je sada postavljen kao glavni prioritet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DD93D-14AF-4352-90A9-6E66B8BE8281}"/>
              </a:ext>
            </a:extLst>
          </p:cNvPr>
          <p:cNvSpPr txBox="1"/>
          <p:nvPr/>
        </p:nvSpPr>
        <p:spPr>
          <a:xfrm>
            <a:off x="5618747" y="5053263"/>
            <a:ext cx="18648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 dirty="0">
                <a:solidFill>
                  <a:schemeClr val="tx2"/>
                </a:solidFill>
                <a:latin typeface="+mn-lt"/>
              </a:rPr>
              <a:t>Opći ciljevi ispunjeni u potpunosti ili u znatnoj mjeri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3D3D5-C0CA-4460-BF96-8D6090298F76}"/>
              </a:ext>
            </a:extLst>
          </p:cNvPr>
          <p:cNvSpPr txBox="1"/>
          <p:nvPr/>
        </p:nvSpPr>
        <p:spPr>
          <a:xfrm>
            <a:off x="7664116" y="505326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 dirty="0">
                <a:solidFill>
                  <a:schemeClr val="tx2"/>
                </a:solidFill>
                <a:latin typeface="+mn-lt"/>
              </a:rPr>
              <a:t>Opći ciljevi većinom neispunjeni ili uopće nisu ispunjeni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5FBA8-22D3-4D48-8993-F269C9175DA3}"/>
              </a:ext>
            </a:extLst>
          </p:cNvPr>
          <p:cNvSpPr txBox="1"/>
          <p:nvPr/>
        </p:nvSpPr>
        <p:spPr>
          <a:xfrm>
            <a:off x="9468853" y="5053263"/>
            <a:ext cx="1768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 dirty="0">
                <a:solidFill>
                  <a:schemeClr val="tx2"/>
                </a:solidFill>
                <a:latin typeface="+mn-lt"/>
              </a:rPr>
              <a:t>Nije procijenjeno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4A22F-1897-4D80-8292-A9764A786A21}"/>
              </a:ext>
            </a:extLst>
          </p:cNvPr>
          <p:cNvSpPr txBox="1"/>
          <p:nvPr/>
        </p:nvSpPr>
        <p:spPr>
          <a:xfrm>
            <a:off x="6870032" y="5571783"/>
            <a:ext cx="45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tx2"/>
                </a:solidFill>
                <a:latin typeface="+mn-lt"/>
              </a:rPr>
              <a:t>Kontrola razine ukupnih rashoda/ušteda</a:t>
            </a:r>
          </a:p>
          <a:p>
            <a:r>
              <a:rPr lang="hr-HR" sz="1200" dirty="0">
                <a:solidFill>
                  <a:schemeClr val="tx2"/>
                </a:solidFill>
                <a:latin typeface="+mn-lt"/>
              </a:rPr>
              <a:t>Usklađivanje rashodima s vladinim prioritetima</a:t>
            </a:r>
          </a:p>
          <a:p>
            <a:r>
              <a:rPr lang="hr-HR" sz="1200" dirty="0">
                <a:solidFill>
                  <a:schemeClr val="tx2"/>
                </a:solidFill>
                <a:latin typeface="+mn-lt"/>
              </a:rPr>
              <a:t>Poboljšanje učinkovitosti</a:t>
            </a:r>
          </a:p>
        </p:txBody>
      </p:sp>
    </p:spTree>
    <p:extLst>
      <p:ext uri="{BB962C8B-B14F-4D97-AF65-F5344CB8AC3E}">
        <p14:creationId xmlns:p14="http://schemas.microsoft.com/office/powerpoint/2010/main" val="110660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58429C-8B39-45D9-9C14-9FBFA54F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17" y="2148361"/>
            <a:ext cx="9401175" cy="4533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/>
              <a:t>6.</a:t>
            </a:r>
            <a:r>
              <a:rPr lang="hr-HR" sz="2400"/>
              <a:t> Izazovi u zemljama članicama PEMPAL-a: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18961"/>
            <a:ext cx="10515600" cy="119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Najvažniji izazovi za zemlje članice PEMPAL-a povezani su s ranim fazama provedbe dubinskih analiza rashoda – tehnička i metodološka pitanja te politička i institucionalna potpora.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9E98E-F604-4BD5-BDAC-CCC0AE49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603" y="2259012"/>
            <a:ext cx="3377397" cy="37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7" y="199138"/>
            <a:ext cx="10950545" cy="756707"/>
          </a:xfrm>
        </p:spPr>
        <p:txBody>
          <a:bodyPr>
            <a:normAutofit/>
          </a:bodyPr>
          <a:lstStyle/>
          <a:p>
            <a:r>
              <a:rPr lang="hr-HR" sz="2400" b="1"/>
              <a:t>7.</a:t>
            </a:r>
            <a:r>
              <a:rPr lang="hr-HR" sz="2400"/>
              <a:t> Ključna potencijalna pitanja od interesa u budućnosti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4C1556F-2223-FB41-9BC2-32884E393DB7}"/>
              </a:ext>
            </a:extLst>
          </p:cNvPr>
          <p:cNvSpPr txBox="1">
            <a:spLocks/>
          </p:cNvSpPr>
          <p:nvPr/>
        </p:nvSpPr>
        <p:spPr>
          <a:xfrm>
            <a:off x="487859" y="1481610"/>
            <a:ext cx="11404765" cy="5481999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Font typeface="Wingdings 2" panose="05020102010507070707" pitchFamily="18" charset="2"/>
              <a:buChar char="¡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Dubinske analize rashoda uvedene su i prakticiraju se u velikom broju zemljama članica OECD-a, dok je njihov </a:t>
            </a:r>
            <a:r>
              <a:rPr lang="hr-HR" sz="2200" dirty="0">
                <a:latin typeface="Arial"/>
                <a:ea typeface="MS PGothic"/>
              </a:rPr>
              <a:t>značaj u porastu</a:t>
            </a:r>
            <a:r>
              <a:rPr lang="hr-HR" sz="2200" b="0" dirty="0">
                <a:latin typeface="Arial"/>
                <a:ea typeface="MS PGothic"/>
              </a:rPr>
              <a:t> u zemljama članicama PEMPAL-a</a:t>
            </a:r>
            <a:endParaRPr lang="en-US" sz="2200" b="0" dirty="0">
              <a:latin typeface="Arial"/>
              <a:ea typeface="MS PGothic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Dubinske analize rashoda su </a:t>
            </a:r>
            <a:r>
              <a:rPr lang="hr-HR" sz="2200" b="1" dirty="0">
                <a:latin typeface="Arial"/>
                <a:ea typeface="MS PGothic"/>
              </a:rPr>
              <a:t>fleksibilan alat</a:t>
            </a:r>
            <a:r>
              <a:rPr lang="hr-HR" sz="2200" dirty="0">
                <a:latin typeface="Arial"/>
                <a:ea typeface="MS PGothic"/>
              </a:rPr>
              <a:t> </a:t>
            </a:r>
            <a:r>
              <a:rPr lang="hr-HR" sz="2200" b="0" dirty="0">
                <a:latin typeface="Arial"/>
                <a:ea typeface="MS PGothic"/>
              </a:rPr>
              <a:t>u kojem se glavni opći ciljevi mogu razlikovati ovisno o potrebama</a:t>
            </a:r>
            <a:endParaRPr lang="en-US" sz="2200" b="0" dirty="0">
              <a:latin typeface="Arial"/>
              <a:ea typeface="MS PGothic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Postoje mogućnosti za </a:t>
            </a:r>
            <a:r>
              <a:rPr lang="hr-HR" sz="2200" dirty="0">
                <a:latin typeface="Arial"/>
                <a:ea typeface="MS PGothic"/>
              </a:rPr>
              <a:t>izradu "stalnih" zakonskih i metodoloških osnova</a:t>
            </a:r>
            <a:r>
              <a:rPr lang="hr-HR" sz="2200" b="0" dirty="0">
                <a:latin typeface="Arial"/>
                <a:ea typeface="MS PGothic"/>
              </a:rPr>
              <a:t>, uz istovremeno osiguravanje fleksibilnosti</a:t>
            </a:r>
            <a:endParaRPr lang="en-US" sz="2200" b="0" dirty="0">
              <a:latin typeface="Arial"/>
              <a:ea typeface="MS PGothic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Potrebno je uravnotežiti </a:t>
            </a:r>
            <a:r>
              <a:rPr lang="hr-HR" sz="2200" dirty="0">
                <a:latin typeface="Arial"/>
                <a:ea typeface="MS PGothic"/>
              </a:rPr>
              <a:t>uloge državnih službenika i političke razine</a:t>
            </a:r>
            <a:r>
              <a:rPr lang="hr-HR" sz="2200" b="0" dirty="0">
                <a:latin typeface="Arial"/>
                <a:ea typeface="MS PGothic"/>
              </a:rPr>
              <a:t> u organizacijskom aranžmanu u pogledu dubinske analize rashoda </a:t>
            </a:r>
            <a:endParaRPr lang="en-US" sz="2200" b="0" dirty="0">
              <a:latin typeface="Calibri"/>
              <a:ea typeface="MS PGothic"/>
              <a:cs typeface="Calibri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Uspostava </a:t>
            </a:r>
            <a:r>
              <a:rPr lang="hr-HR" sz="2200" b="1" dirty="0">
                <a:latin typeface="Arial"/>
                <a:ea typeface="MS PGothic"/>
              </a:rPr>
              <a:t>jedinice za dubinsku analizu rashoda</a:t>
            </a:r>
            <a:r>
              <a:rPr lang="hr-HR" sz="2200" b="0" dirty="0">
                <a:latin typeface="Arial"/>
                <a:ea typeface="MS PGothic"/>
              </a:rPr>
              <a:t> ima svojih prednosti uz opcije u pogledu njenog sastava i odgovornosti</a:t>
            </a:r>
            <a:endParaRPr lang="en-US" sz="2200" b="0" dirty="0">
              <a:latin typeface="Arial"/>
              <a:ea typeface="MS PGothic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Proces dubinske analize rashoda trebao bi biti usko </a:t>
            </a:r>
            <a:r>
              <a:rPr lang="hr-HR" sz="2200" b="1" dirty="0">
                <a:latin typeface="Arial"/>
                <a:ea typeface="MS PGothic"/>
              </a:rPr>
              <a:t>usklađen s </a:t>
            </a:r>
            <a:r>
              <a:rPr lang="hr-HR" sz="2200" dirty="0">
                <a:latin typeface="Arial"/>
                <a:ea typeface="MS PGothic"/>
              </a:rPr>
              <a:t>redovnim proračunskim procesom </a:t>
            </a:r>
            <a:endParaRPr lang="hr-HR" sz="2200" b="0" dirty="0">
              <a:latin typeface="Calibri"/>
              <a:ea typeface="MS PGothic"/>
              <a:cs typeface="Calibri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Potrebno je poticati </a:t>
            </a:r>
            <a:r>
              <a:rPr lang="hr-HR" sz="2200" b="1" dirty="0">
                <a:latin typeface="Arial"/>
                <a:ea typeface="MS PGothic"/>
              </a:rPr>
              <a:t>mehanizme procjene</a:t>
            </a:r>
            <a:r>
              <a:rPr lang="hr-HR" sz="2200" b="0" dirty="0">
                <a:latin typeface="Arial"/>
                <a:ea typeface="MS PGothic"/>
              </a:rPr>
              <a:t> utjecaja dubinskih analiza rashoda </a:t>
            </a:r>
            <a:r>
              <a:rPr lang="hr-HR" sz="2200" dirty="0">
                <a:latin typeface="Arial"/>
                <a:ea typeface="MS PGothic"/>
              </a:rPr>
              <a:t>kako bi se osiguralo ispunjavanje općih ciljeva dubinskih analiza rashoda</a:t>
            </a:r>
            <a:r>
              <a:rPr lang="hr-HR" sz="2200" b="0" dirty="0">
                <a:latin typeface="Arial"/>
                <a:ea typeface="MS PGothic"/>
              </a:rPr>
              <a:t>, uključujući </a:t>
            </a:r>
            <a:r>
              <a:rPr lang="hr-HR" sz="2200" b="0" dirty="0" err="1">
                <a:latin typeface="Arial"/>
                <a:ea typeface="MS PGothic"/>
              </a:rPr>
              <a:t>realokaciju</a:t>
            </a:r>
            <a:r>
              <a:rPr lang="hr-HR" sz="2200" b="0" dirty="0">
                <a:latin typeface="Arial"/>
                <a:ea typeface="MS PGothic"/>
              </a:rPr>
              <a:t> koja proizlazi iz usklađivanja s vladinim prioritetima</a:t>
            </a:r>
            <a:endParaRPr lang="en-US" sz="2200" b="0" dirty="0">
              <a:latin typeface="Arial"/>
              <a:ea typeface="MS PGothic"/>
            </a:endParaRP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AutoNum type="arabicPeriod"/>
            </a:pPr>
            <a:r>
              <a:rPr lang="hr-HR" sz="2200" b="0" dirty="0">
                <a:latin typeface="Arial"/>
                <a:ea typeface="MS PGothic"/>
              </a:rPr>
              <a:t>Upotreba </a:t>
            </a:r>
            <a:r>
              <a:rPr lang="hr-HR" sz="2200" dirty="0">
                <a:latin typeface="Arial"/>
                <a:ea typeface="MS PGothic"/>
              </a:rPr>
              <a:t>informacija</a:t>
            </a:r>
            <a:r>
              <a:rPr lang="hr-HR" sz="2200" b="1" dirty="0">
                <a:latin typeface="Arial"/>
                <a:ea typeface="MS PGothic"/>
              </a:rPr>
              <a:t> o učincima</a:t>
            </a:r>
            <a:r>
              <a:rPr lang="hr-HR" sz="2200" b="0" dirty="0">
                <a:latin typeface="Arial"/>
                <a:ea typeface="MS PGothic"/>
              </a:rPr>
              <a:t> u dubinskim analizama rashoda je važna</a:t>
            </a:r>
            <a:endParaRPr lang="hr-HR" dirty="0">
              <a:latin typeface="Arial"/>
              <a:ea typeface="MS PGothic"/>
            </a:endParaRPr>
          </a:p>
          <a:p>
            <a:pPr marL="457200" lvl="1" indent="0">
              <a:lnSpc>
                <a:spcPct val="12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en-US" sz="24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649-31D8-46D4-B261-EFCD20357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48" y="4963298"/>
            <a:ext cx="10981266" cy="2214789"/>
          </a:xfrm>
        </p:spPr>
        <p:txBody>
          <a:bodyPr/>
          <a:lstStyle/>
          <a:p>
            <a:r>
              <a:rPr lang="hr-HR"/>
              <a:t>HVALA!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0E805-D4B3-C046-8AF9-90420DF03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34" y="804700"/>
            <a:ext cx="7724532" cy="35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7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 izlaganja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7" y="2324958"/>
            <a:ext cx="10950545" cy="4964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/>
              <a:t>Razvoj dubinske analize rashoda i opći ciljevi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/>
              <a:t>Institucionalizacija dubinske analize rashoda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/>
              <a:t>Organizacijske strukture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/>
              <a:t>Obuhvat i opseg dubinske analize rashoda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/>
              <a:t>Utjecaj dubinskih analiza rashoda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/>
              <a:t>Izazovi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/>
              <a:t>Završne riječi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86E51-ED22-094A-816F-3AF4E52396DE}"/>
              </a:ext>
            </a:extLst>
          </p:cNvPr>
          <p:cNvSpPr/>
          <p:nvPr/>
        </p:nvSpPr>
        <p:spPr>
          <a:xfrm>
            <a:off x="5334000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svako područje,
</a:t>
            </a:r>
            <a:b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predstavljeni su </a:t>
            </a:r>
            <a:b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rezultati ankete
</a:t>
            </a:r>
            <a:b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zemlje članice PEMPAL-a</a:t>
            </a:r>
          </a:p>
        </p:txBody>
      </p:sp>
    </p:spTree>
    <p:extLst>
      <p:ext uri="{BB962C8B-B14F-4D97-AF65-F5344CB8AC3E}">
        <p14:creationId xmlns:p14="http://schemas.microsoft.com/office/powerpoint/2010/main" val="189950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1.</a:t>
            </a:r>
            <a:r>
              <a:rPr lang="hr-HR"/>
              <a:t> Razvoj dubinske analize rashoda tijekom posljednjih pet godina u zemljama članicama PEMPAL-a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Broj zemalja koje dostavljaju izvještaje o dubinskim analizama rashoda: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 1 zemlje u 2016. te 4 u 2018. do 10 u 2020. 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Osam zemalja odgovorilo je da su provele potpune dubinske analize rashoda: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Rusija, Ukrajina, Bugarska, Moldova, Uzbekistan, Hrvatska, Sjeverna Makedonija i Rumunjska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slučaju Bjelarusa i Tadžikistana, dubinsku analizu rashoda provele su međunarodne organizacije koje su pomagale i u nekim drugim prethodno navedenim zemljama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hr-HR" b="1" dirty="0">
                <a:latin typeface="Arial"/>
                <a:ea typeface="MS PGothic"/>
              </a:rPr>
              <a:t>16 od 17 anketiranih zemalja odgovorilo je da provode ili razmatraju uvođenje dubinskih analiza rashoda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hr-HR" b="1" u="sng" dirty="0">
                <a:latin typeface="Arial"/>
                <a:ea typeface="MS PGothic"/>
              </a:rPr>
              <a:t>Ključno ograničenje ankete: podaci se temelje na samoprocjenama zemalja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10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541F2D-2274-4BA0-9729-5722E72E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63" y="1757362"/>
            <a:ext cx="5791200" cy="3343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1.</a:t>
            </a:r>
            <a:r>
              <a:rPr lang="hr-HR"/>
              <a:t> Glavni opći ciljevi dubinske analize rashoda u 2018. i 2020. u zemljama članicama PEMPAL-a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9" y="1670050"/>
            <a:ext cx="4433186" cy="496466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b="1" dirty="0">
                <a:latin typeface="Calibri"/>
                <a:ea typeface="MS PGothic"/>
              </a:rPr>
              <a:t>Opći cilj poboljšanja učinkovitosti postavljen je kao glavni prioritet dubinske analize rashoda</a:t>
            </a:r>
            <a:r>
              <a:rPr lang="hr-HR" dirty="0">
                <a:latin typeface="Calibri"/>
                <a:ea typeface="MS PGothic"/>
              </a:rPr>
              <a:t>, i dobio na značaju u odnosu na ranije razdoblje </a:t>
            </a:r>
            <a:r>
              <a:rPr lang="hr-HR" b="1" dirty="0">
                <a:latin typeface="Calibri"/>
                <a:ea typeface="MS PGothic"/>
              </a:rPr>
              <a:t> </a:t>
            </a:r>
            <a:endParaRPr lang="hr-HR" b="1" dirty="0"/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dirty="0">
                <a:latin typeface="Calibri"/>
                <a:ea typeface="MS PGothic"/>
              </a:rPr>
              <a:t>Sve osim jedne od 17 anketiranih zemalja vjeruju </a:t>
            </a:r>
            <a:r>
              <a:rPr lang="hr-HR" b="1" dirty="0">
                <a:latin typeface="Calibri"/>
                <a:ea typeface="MS PGothic"/>
              </a:rPr>
              <a:t>da će dubinska analiza rashoda dobiti na važnosti</a:t>
            </a:r>
            <a:r>
              <a:rPr lang="hr-HR" dirty="0">
                <a:latin typeface="Calibri"/>
                <a:ea typeface="MS PGothic"/>
              </a:rPr>
              <a:t> zbog krize izazvane pandemijom </a:t>
            </a:r>
            <a:r>
              <a:rPr lang="hr-HR" dirty="0" err="1">
                <a:latin typeface="Calibri"/>
                <a:ea typeface="MS PGothic"/>
              </a:rPr>
              <a:t>koronavirusne</a:t>
            </a:r>
            <a:r>
              <a:rPr lang="hr-HR" dirty="0">
                <a:latin typeface="Calibri"/>
                <a:ea typeface="MS PGothic"/>
              </a:rPr>
              <a:t> bolesti Covid-19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dirty="0">
                <a:latin typeface="Calibri"/>
                <a:ea typeface="MS PGothic"/>
              </a:rPr>
              <a:t>Predviđa se da će opći cilj usklađivanja rashoda s prioritetima najviše dobiti na važnosti u budućnosti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F7923-50BC-41EB-85E0-8FA0B1539F0D}"/>
              </a:ext>
            </a:extLst>
          </p:cNvPr>
          <p:cNvSpPr txBox="1"/>
          <p:nvPr/>
        </p:nvSpPr>
        <p:spPr>
          <a:xfrm>
            <a:off x="5381708" y="3953862"/>
            <a:ext cx="1909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0" dirty="0">
                <a:solidFill>
                  <a:schemeClr val="tx2"/>
                </a:solidFill>
                <a:latin typeface="+mn-lt"/>
              </a:rPr>
              <a:t>Kontrola razine ukupnih rashoda/ušteda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8C24F-DBCF-4EED-9FA1-D495D668D10B}"/>
              </a:ext>
            </a:extLst>
          </p:cNvPr>
          <p:cNvSpPr txBox="1"/>
          <p:nvPr/>
        </p:nvSpPr>
        <p:spPr>
          <a:xfrm>
            <a:off x="7134308" y="4061584"/>
            <a:ext cx="19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0" dirty="0">
                <a:solidFill>
                  <a:schemeClr val="tx2"/>
                </a:solidFill>
                <a:latin typeface="+mn-lt"/>
              </a:rPr>
              <a:t>Usklađivanje rashoda s prioritetima vlade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B19C9-781A-4D20-B779-EA09E5F4A888}"/>
              </a:ext>
            </a:extLst>
          </p:cNvPr>
          <p:cNvSpPr txBox="1"/>
          <p:nvPr/>
        </p:nvSpPr>
        <p:spPr>
          <a:xfrm>
            <a:off x="9085223" y="3953862"/>
            <a:ext cx="19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0" dirty="0">
                <a:solidFill>
                  <a:schemeClr val="tx2"/>
                </a:solidFill>
                <a:latin typeface="+mn-lt"/>
              </a:rPr>
              <a:t>Povećanje učinkovitosti</a:t>
            </a:r>
          </a:p>
        </p:txBody>
      </p:sp>
    </p:spTree>
    <p:extLst>
      <p:ext uri="{BB962C8B-B14F-4D97-AF65-F5344CB8AC3E}">
        <p14:creationId xmlns:p14="http://schemas.microsoft.com/office/powerpoint/2010/main" val="370874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a typeface="MS PGothic"/>
              </a:rPr>
              <a:t>2.</a:t>
            </a:r>
            <a:r>
              <a:rPr lang="hr-HR" dirty="0">
                <a:ea typeface="MS PGothic"/>
              </a:rPr>
              <a:t> Institucionalizacija dubinske analize rashoda: Pravna i metodološka osnova u zemljama članicama PEMPAL-a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6177" y="1717595"/>
            <a:ext cx="4433186" cy="496466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hr-HR" sz="2400" b="1" dirty="0"/>
              <a:t>Pravna osnova i metodološka osnova trenutačno su uglavnom slabe</a:t>
            </a:r>
          </a:p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hr-HR" sz="2400" dirty="0">
                <a:latin typeface="Calibri"/>
                <a:ea typeface="MS PGothic"/>
              </a:rPr>
              <a:t>U većini zemalja </a:t>
            </a:r>
            <a:r>
              <a:rPr lang="hr-HR" sz="2400" b="1" dirty="0">
                <a:latin typeface="Calibri"/>
                <a:ea typeface="MS PGothic"/>
              </a:rPr>
              <a:t>ne postoji "stalna" zakonska i metodološka osnova primjenjiva na sve dubinske analize rashoda</a:t>
            </a:r>
          </a:p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hr-HR" sz="2400" dirty="0"/>
              <a:t>Iznimke:</a:t>
            </a:r>
          </a:p>
          <a:p>
            <a:pPr marL="800100" lvl="1">
              <a:spcBef>
                <a:spcPts val="369"/>
              </a:spcBef>
              <a:buFont typeface="Wingdings" pitchFamily="2" charset="2"/>
              <a:buChar char="ü"/>
              <a:defRPr/>
            </a:pPr>
            <a:r>
              <a:rPr lang="hr-HR" dirty="0"/>
              <a:t>Ukrajina (odredbe u organskom zakonu i ustaljena opća metodologija)</a:t>
            </a:r>
          </a:p>
          <a:p>
            <a:pPr marL="800100" lvl="1">
              <a:spcBef>
                <a:spcPts val="369"/>
              </a:spcBef>
              <a:buFont typeface="Wingdings" pitchFamily="2" charset="2"/>
              <a:buChar char="ü"/>
              <a:defRPr/>
            </a:pPr>
            <a:r>
              <a:rPr lang="hr-HR" dirty="0"/>
              <a:t>Rusija (nekoliko vladinih naloga/odluka i naloga ministra u kojima se opisuju načela i postupci)</a:t>
            </a:r>
          </a:p>
          <a:p>
            <a:pPr marL="800100" lvl="1">
              <a:spcBef>
                <a:spcPts val="369"/>
              </a:spcBef>
              <a:buFont typeface="Wingdings" pitchFamily="2" charset="2"/>
              <a:buChar char="ü"/>
              <a:defRPr/>
            </a:pPr>
            <a:r>
              <a:rPr lang="hr-HR" dirty="0"/>
              <a:t>Rumunjska (opće smjernice)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D25863-FDE3-0040-9F6B-A42580BF9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438609"/>
              </p:ext>
            </p:extLst>
          </p:nvPr>
        </p:nvGraphicFramePr>
        <p:xfrm>
          <a:off x="0" y="2095500"/>
          <a:ext cx="6477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32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/>
              <a:t>3.</a:t>
            </a:r>
            <a:r>
              <a:rPr lang="hr-HR"/>
              <a:t> </a:t>
            </a:r>
            <a:r>
              <a:rPr lang="hr-HR" sz="2400"/>
              <a:t>Organizacijski aranžmani u pogledu dubinske analize rashoda: Akteri odgovorni za donošenje odluka u zemljama članicama PEMPAL-a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942320"/>
            <a:ext cx="4433186" cy="4677119"/>
          </a:xfrm>
        </p:spPr>
        <p:txBody>
          <a:bodyPr/>
          <a:lstStyle/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hr-HR" b="1" dirty="0">
                <a:latin typeface="Calibri"/>
                <a:ea typeface="MS PGothic"/>
              </a:rPr>
              <a:t>Kabinet/Vlada i/ili skup vodećih ministara</a:t>
            </a:r>
            <a:r>
              <a:rPr lang="hr-HR" dirty="0">
                <a:latin typeface="Calibri"/>
                <a:ea typeface="MS PGothic"/>
              </a:rPr>
              <a:t> (koji su u nekim slučajevima u upravljačkoj skupini) </a:t>
            </a:r>
            <a:r>
              <a:rPr lang="hr-HR" b="1" dirty="0">
                <a:latin typeface="Calibri"/>
                <a:ea typeface="MS PGothic"/>
              </a:rPr>
              <a:t>uključeni u većini zemalja</a:t>
            </a:r>
          </a:p>
          <a:p>
            <a:pPr>
              <a:spcBef>
                <a:spcPts val="369"/>
              </a:spcBef>
              <a:defRPr/>
            </a:pPr>
            <a:endParaRPr lang="en-US" b="1" dirty="0"/>
          </a:p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hr-HR" dirty="0">
                <a:latin typeface="Calibri"/>
                <a:ea typeface="MS PGothic"/>
              </a:rPr>
              <a:t>Međutim, u praksi, </a:t>
            </a:r>
            <a:r>
              <a:rPr lang="hr-HR" b="1" dirty="0">
                <a:latin typeface="Calibri"/>
                <a:ea typeface="MS PGothic"/>
              </a:rPr>
              <a:t>u pogledu donošenje konačnih odluka u mnogim slučajevima izvještaje o dubinskoj analizi rashoda Vlada nije eksplicitno</a:t>
            </a:r>
            <a:r>
              <a:rPr lang="hr-HR" dirty="0">
                <a:latin typeface="Calibri"/>
                <a:ea typeface="MS PGothic"/>
              </a:rPr>
              <a:t> usvojila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DCFF8-6609-479F-884F-79B34CC4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16" y="1764380"/>
            <a:ext cx="5257800" cy="4676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DFB1D-6C2F-42C4-A785-E03DD53543EB}"/>
              </a:ext>
            </a:extLst>
          </p:cNvPr>
          <p:cNvSpPr txBox="1"/>
          <p:nvPr/>
        </p:nvSpPr>
        <p:spPr>
          <a:xfrm>
            <a:off x="6280484" y="5158753"/>
            <a:ext cx="4319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0" dirty="0">
                <a:solidFill>
                  <a:schemeClr val="tx2"/>
                </a:solidFill>
                <a:latin typeface="+mn-lt"/>
              </a:rPr>
              <a:t>Kabinet   Ministar financija   Ministar          Upravljačka    Jedinica za SR</a:t>
            </a:r>
          </a:p>
          <a:p>
            <a:r>
              <a:rPr lang="hr-HR" sz="1000" b="0" dirty="0">
                <a:solidFill>
                  <a:schemeClr val="tx2"/>
                </a:solidFill>
                <a:latin typeface="+mn-lt"/>
              </a:rPr>
              <a:t>                 i ostali ministri      financija            skupina</a:t>
            </a:r>
          </a:p>
          <a:p>
            <a:r>
              <a:rPr lang="hr-HR" sz="1000" b="0" dirty="0">
                <a:solidFill>
                  <a:schemeClr val="tx2"/>
                </a:solidFill>
                <a:latin typeface="+mn-lt"/>
              </a:rPr>
              <a:t>                     zajedno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8714A-1CCA-4D8D-B367-4075864A0D48}"/>
              </a:ext>
            </a:extLst>
          </p:cNvPr>
          <p:cNvSpPr txBox="1"/>
          <p:nvPr/>
        </p:nvSpPr>
        <p:spPr>
          <a:xfrm>
            <a:off x="9360567" y="1938072"/>
            <a:ext cx="204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0" dirty="0">
                <a:solidFill>
                  <a:schemeClr val="tx2"/>
                </a:solidFill>
                <a:latin typeface="+mn-lt"/>
              </a:rPr>
              <a:t>Odobrenje tema SR-a</a:t>
            </a:r>
          </a:p>
          <a:p>
            <a:endParaRPr lang="hr-HR" sz="1200" b="0" dirty="0">
              <a:solidFill>
                <a:schemeClr val="tx2"/>
              </a:solidFill>
              <a:latin typeface="+mn-lt"/>
            </a:endParaRPr>
          </a:p>
          <a:p>
            <a:r>
              <a:rPr lang="hr-HR" sz="1200" b="0" dirty="0">
                <a:solidFill>
                  <a:schemeClr val="tx2"/>
                </a:solidFill>
                <a:latin typeface="+mn-lt"/>
              </a:rPr>
              <a:t>Odobrenje opisa poslova</a:t>
            </a:r>
          </a:p>
          <a:p>
            <a:endParaRPr lang="hr-HR" sz="1200" b="0" dirty="0">
              <a:solidFill>
                <a:schemeClr val="tx2"/>
              </a:solidFill>
              <a:latin typeface="+mn-lt"/>
            </a:endParaRPr>
          </a:p>
          <a:p>
            <a:r>
              <a:rPr lang="hr-HR" sz="1200" b="0" dirty="0">
                <a:solidFill>
                  <a:schemeClr val="tx2"/>
                </a:solidFill>
                <a:latin typeface="+mn-lt"/>
              </a:rPr>
              <a:t>Konačna odluka o izvještaju o SR-u</a:t>
            </a:r>
          </a:p>
        </p:txBody>
      </p:sp>
    </p:spTree>
    <p:extLst>
      <p:ext uri="{BB962C8B-B14F-4D97-AF65-F5344CB8AC3E}">
        <p14:creationId xmlns:p14="http://schemas.microsoft.com/office/powerpoint/2010/main" val="4676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C82EA0E-2E25-4078-BA27-777A5F7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05" y="2701598"/>
            <a:ext cx="4324350" cy="3752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478D3-7557-4D7F-90BF-BA1538564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46" y="3002313"/>
            <a:ext cx="3876152" cy="3279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3.</a:t>
            </a:r>
            <a:r>
              <a:rPr lang="hr-HR"/>
              <a:t> Organizacijski aranžmani u pogledu dubinske analize rashoda: Tehnička razina u zemljama članicama PEMPAL-a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6301" y="1705280"/>
            <a:ext cx="3814114" cy="496466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 b="1"/>
              <a:t>Uglavnom državni službenici u radnim skupinama i mješavina političkih i visokih dužnosnika u upravljačkim skupinama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/>
              <a:t>Velike razlike među zemljama u pogledu ravnoteže između Ministarstva financije i resornih ministarstava u radnim skupinama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/>
              <a:t>Bjelarus i Tadžikistan nemaju radne skupine i upravljačku skupinu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/>
              <a:t>Samo Rumunjska ima jedinicu za dubinsku analizu rashoda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 b="1"/>
              <a:t>Upravljačka skupina je stalno tijelo samo u Rusiji i Rumunjskoj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E68B4-F87D-614A-9A5D-49D0341A0DCB}"/>
              </a:ext>
            </a:extLst>
          </p:cNvPr>
          <p:cNvSpPr txBox="1"/>
          <p:nvPr/>
        </p:nvSpPr>
        <p:spPr>
          <a:xfrm>
            <a:off x="532828" y="1822612"/>
            <a:ext cx="254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Sastav radnih skupina, broj zemalja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D154A-B1B2-8F46-A1E9-CACEB4239117}"/>
              </a:ext>
            </a:extLst>
          </p:cNvPr>
          <p:cNvSpPr txBox="1"/>
          <p:nvPr/>
        </p:nvSpPr>
        <p:spPr>
          <a:xfrm>
            <a:off x="4698894" y="1803921"/>
            <a:ext cx="254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Sastav upravljačkih skupina, broj zemalja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2A39D-C500-E24D-B0B6-EBE58320143D}"/>
              </a:ext>
            </a:extLst>
          </p:cNvPr>
          <p:cNvSpPr txBox="1"/>
          <p:nvPr/>
        </p:nvSpPr>
        <p:spPr>
          <a:xfrm>
            <a:off x="3999964" y="4962834"/>
            <a:ext cx="1606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0">
                <a:solidFill>
                  <a:srgbClr val="0070C0"/>
                </a:solidFill>
              </a:rPr>
              <a:t>Rusija, Uzbekistan, Rumunjska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500442-D468-7B4E-AEDA-6A8C8878D4AD}"/>
              </a:ext>
            </a:extLst>
          </p:cNvPr>
          <p:cNvCxnSpPr>
            <a:cxnSpLocks/>
          </p:cNvCxnSpPr>
          <p:nvPr/>
        </p:nvCxnSpPr>
        <p:spPr>
          <a:xfrm flipV="1">
            <a:off x="4796489" y="4824645"/>
            <a:ext cx="302767" cy="20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EE7841-41BB-1F40-B5D5-787800A0B7F5}"/>
              </a:ext>
            </a:extLst>
          </p:cNvPr>
          <p:cNvSpPr txBox="1"/>
          <p:nvPr/>
        </p:nvSpPr>
        <p:spPr>
          <a:xfrm>
            <a:off x="4095110" y="2583009"/>
            <a:ext cx="160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0" dirty="0">
                <a:solidFill>
                  <a:srgbClr val="0070C0"/>
                </a:solidFill>
              </a:rPr>
              <a:t>Ukrajina, Sjeverna Makedonija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367DC6-7C3E-9747-8FA0-DB02480C83E7}"/>
              </a:ext>
            </a:extLst>
          </p:cNvPr>
          <p:cNvCxnSpPr>
            <a:cxnSpLocks/>
          </p:cNvCxnSpPr>
          <p:nvPr/>
        </p:nvCxnSpPr>
        <p:spPr>
          <a:xfrm>
            <a:off x="4783229" y="3321727"/>
            <a:ext cx="333096" cy="19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BDF85F-D6A8-D940-97E9-1E3481A52079}"/>
              </a:ext>
            </a:extLst>
          </p:cNvPr>
          <p:cNvSpPr txBox="1"/>
          <p:nvPr/>
        </p:nvSpPr>
        <p:spPr>
          <a:xfrm>
            <a:off x="3076735" y="4820527"/>
            <a:ext cx="116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0" dirty="0">
                <a:solidFill>
                  <a:srgbClr val="0070C0"/>
                </a:solidFill>
              </a:rPr>
              <a:t>Uzbekistan, Moldova, Sjeverna Makedonija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C99E80-A037-F442-83BA-2D9A4871F76A}"/>
              </a:ext>
            </a:extLst>
          </p:cNvPr>
          <p:cNvCxnSpPr>
            <a:cxnSpLocks/>
          </p:cNvCxnSpPr>
          <p:nvPr/>
        </p:nvCxnSpPr>
        <p:spPr>
          <a:xfrm>
            <a:off x="1232445" y="3702170"/>
            <a:ext cx="333096" cy="19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198A75-6927-BC4A-87DF-A5B20E0E0533}"/>
              </a:ext>
            </a:extLst>
          </p:cNvPr>
          <p:cNvCxnSpPr>
            <a:cxnSpLocks/>
          </p:cNvCxnSpPr>
          <p:nvPr/>
        </p:nvCxnSpPr>
        <p:spPr>
          <a:xfrm flipH="1" flipV="1">
            <a:off x="3029233" y="4634830"/>
            <a:ext cx="263056" cy="13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03FD06-554D-F74C-A2A4-0DA46A63D33C}"/>
              </a:ext>
            </a:extLst>
          </p:cNvPr>
          <p:cNvSpPr txBox="1"/>
          <p:nvPr/>
        </p:nvSpPr>
        <p:spPr>
          <a:xfrm>
            <a:off x="6744006" y="2406133"/>
            <a:ext cx="1169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0" dirty="0">
                <a:solidFill>
                  <a:srgbClr val="0070C0"/>
                </a:solidFill>
              </a:rPr>
              <a:t>Hrvatska, Bugarska, Moldova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365E05-65D4-2F4A-A5AC-6D7C6B227977}"/>
              </a:ext>
            </a:extLst>
          </p:cNvPr>
          <p:cNvCxnSpPr>
            <a:cxnSpLocks/>
          </p:cNvCxnSpPr>
          <p:nvPr/>
        </p:nvCxnSpPr>
        <p:spPr>
          <a:xfrm flipH="1">
            <a:off x="7044070" y="3125653"/>
            <a:ext cx="288623" cy="24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BF88C6-9A8A-4C9D-8749-24D60E5A6517}"/>
              </a:ext>
            </a:extLst>
          </p:cNvPr>
          <p:cNvSpPr txBox="1"/>
          <p:nvPr/>
        </p:nvSpPr>
        <p:spPr>
          <a:xfrm>
            <a:off x="1241953" y="5395152"/>
            <a:ext cx="1787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Predstavnici</a:t>
            </a:r>
            <a:r>
              <a:rPr lang="it-IT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Ministarstva</a:t>
            </a:r>
            <a:r>
              <a:rPr lang="it-IT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financija</a:t>
            </a:r>
            <a:r>
              <a:rPr lang="it-IT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 </a:t>
            </a:r>
            <a:r>
              <a:rPr lang="it-IT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resornih</a:t>
            </a:r>
            <a:r>
              <a:rPr lang="it-IT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ministarstava</a:t>
            </a:r>
            <a:r>
              <a:rPr lang="it-IT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it-IT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agencija</a:t>
            </a:r>
            <a:r>
              <a:rPr lang="it-IT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hr-HR" sz="1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295BD6-EC68-40E8-B351-7ABB302EB7C7}"/>
              </a:ext>
            </a:extLst>
          </p:cNvPr>
          <p:cNvSpPr txBox="1"/>
          <p:nvPr/>
        </p:nvSpPr>
        <p:spPr>
          <a:xfrm>
            <a:off x="1236233" y="5928522"/>
            <a:ext cx="178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Predstavnici Ministarstva financija i resornih ministarstava/agencija te vanjski/ostali stručnjaci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499978-14B2-4EAF-9090-A764DA914367}"/>
              </a:ext>
            </a:extLst>
          </p:cNvPr>
          <p:cNvSpPr txBox="1"/>
          <p:nvPr/>
        </p:nvSpPr>
        <p:spPr>
          <a:xfrm>
            <a:off x="5157979" y="5451469"/>
            <a:ext cx="2649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Visoki dužnosnici</a:t>
            </a:r>
          </a:p>
          <a:p>
            <a:r>
              <a:rPr lang="hr-H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Politička razina (ministri ili zamjenici)</a:t>
            </a:r>
          </a:p>
          <a:p>
            <a:r>
              <a:rPr lang="hr-H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 postoji upravljačka skupina</a:t>
            </a:r>
          </a:p>
        </p:txBody>
      </p:sp>
    </p:spTree>
    <p:extLst>
      <p:ext uri="{BB962C8B-B14F-4D97-AF65-F5344CB8AC3E}">
        <p14:creationId xmlns:p14="http://schemas.microsoft.com/office/powerpoint/2010/main" val="95365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850F3-4878-46AE-9A0A-670F51CB0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8" y="2311322"/>
            <a:ext cx="6315075" cy="424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4.</a:t>
            </a:r>
            <a:r>
              <a:rPr lang="hr-HR"/>
              <a:t> Opseg dubinske analize rashoda: različiti opsezi dubinskih analiza rashoda u zemljama članicama OECD-a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8087" y="2652843"/>
            <a:ext cx="4433186" cy="3669535"/>
          </a:xfrm>
        </p:spPr>
        <p:txBody>
          <a:bodyPr/>
          <a:lstStyle/>
          <a:p>
            <a:r>
              <a:rPr lang="hr-HR" b="1"/>
              <a:t>Uglavnom manji ili srednji obuhvat, s trenutačnom konvergencijom prema srednjem </a:t>
            </a:r>
          </a:p>
          <a:p>
            <a:r>
              <a:rPr lang="hr-HR"/>
              <a:t>Dva primjera velikog obuhvata </a:t>
            </a:r>
          </a:p>
          <a:p>
            <a:pPr lvl="1">
              <a:buFont typeface="Wingdings" pitchFamily="2" charset="2"/>
              <a:buChar char="ü"/>
            </a:pPr>
            <a:r>
              <a:rPr lang="hr-HR"/>
              <a:t>Uzbekistan 2019. i Bjelarus 2017. </a:t>
            </a:r>
          </a:p>
          <a:p>
            <a:r>
              <a:rPr lang="hr-HR" b="1"/>
              <a:t>Broj dubinskih analiza rashoda u porastu</a:t>
            </a:r>
            <a:r>
              <a:rPr lang="hr-HR"/>
              <a:t> tijekom godina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68C08-429E-534B-961E-118835202684}"/>
              </a:ext>
            </a:extLst>
          </p:cNvPr>
          <p:cNvSpPr txBox="1"/>
          <p:nvPr/>
        </p:nvSpPr>
        <p:spPr>
          <a:xfrm>
            <a:off x="5536543" y="1664991"/>
            <a:ext cx="189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Br. dubinskih analiza rashoda u zemljama članicama PEMPAL-a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0118-64F0-6349-89DC-97335FF5B2FF}"/>
              </a:ext>
            </a:extLst>
          </p:cNvPr>
          <p:cNvSpPr txBox="1"/>
          <p:nvPr/>
        </p:nvSpPr>
        <p:spPr>
          <a:xfrm>
            <a:off x="420115" y="1623796"/>
            <a:ext cx="269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% zemalja članica PEMPAL-a s malim/srednjim/velikim opsegom dubinske analize rashoda u navedenoj godini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3823F-C217-4D8D-A756-5807100F1F87}"/>
              </a:ext>
            </a:extLst>
          </p:cNvPr>
          <p:cNvSpPr txBox="1"/>
          <p:nvPr/>
        </p:nvSpPr>
        <p:spPr>
          <a:xfrm>
            <a:off x="1443790" y="5847346"/>
            <a:ext cx="144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dirty="0">
                <a:latin typeface="+mn-lt"/>
              </a:rPr>
              <a:t>Ograničen</a:t>
            </a:r>
          </a:p>
          <a:p>
            <a:r>
              <a:rPr lang="hr-HR" b="0" dirty="0">
                <a:latin typeface="+mn-lt"/>
              </a:rPr>
              <a:t>Velik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1221-AD88-4AD6-98D0-E729B56603E8}"/>
              </a:ext>
            </a:extLst>
          </p:cNvPr>
          <p:cNvSpPr txBox="1"/>
          <p:nvPr/>
        </p:nvSpPr>
        <p:spPr>
          <a:xfrm>
            <a:off x="4174958" y="5847346"/>
            <a:ext cx="309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dirty="0">
                <a:latin typeface="+mn-lt"/>
              </a:rPr>
              <a:t>Srednji</a:t>
            </a:r>
          </a:p>
          <a:p>
            <a:r>
              <a:rPr lang="hr-HR" b="0" dirty="0">
                <a:latin typeface="+mn-lt"/>
              </a:rPr>
              <a:t>Br. dubinskih analiza rashoda</a:t>
            </a:r>
          </a:p>
        </p:txBody>
      </p:sp>
    </p:spTree>
    <p:extLst>
      <p:ext uri="{BB962C8B-B14F-4D97-AF65-F5344CB8AC3E}">
        <p14:creationId xmlns:p14="http://schemas.microsoft.com/office/powerpoint/2010/main" val="137625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C2301B-22C8-4711-B716-FE439DFE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14" y="1942320"/>
            <a:ext cx="6248400" cy="3743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/>
              <a:t>5.</a:t>
            </a:r>
            <a:r>
              <a:rPr lang="hr-HR" sz="2400"/>
              <a:t> Na koji se način rezultati dubinske analize rashoda integriraju u </a:t>
            </a:r>
            <a:r>
              <a:rPr lang="hr-HR" sz="2400" b="1"/>
              <a:t>proračunski proces</a:t>
            </a:r>
            <a:r>
              <a:rPr lang="hr-HR" sz="2400"/>
              <a:t> u zemljama članicama PEMPAL-a?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942320"/>
            <a:ext cx="4433186" cy="49646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/>
              <a:t>U većini slučajeva, </a:t>
            </a:r>
            <a:r>
              <a:rPr lang="hr-HR" b="1"/>
              <a:t>u postupku planiranja godišnjeg proračuna uzimaju se u obzir samo selektivni slučajevi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/>
              <a:t>Samo Ukrajina i Uzbekistan dostavljaju izvještaje o izravnom uvrštavanju svih/većine slučajeva u godišnje proračune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/>
              <a:t>U nekoliko slučajeva, zemlje su napomenule da dubinske analize rashoda ili nisu odobrene ili nisu provedene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4968B-5731-4BE4-B7F5-54E7B9B6C27C}"/>
              </a:ext>
            </a:extLst>
          </p:cNvPr>
          <p:cNvSpPr txBox="1"/>
          <p:nvPr/>
        </p:nvSpPr>
        <p:spPr>
          <a:xfrm>
            <a:off x="5702968" y="4424652"/>
            <a:ext cx="15761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0" dirty="0">
                <a:latin typeface="+mn-lt"/>
              </a:rPr>
              <a:t>Interna upotreba u resornim ministarstvima za pripremu prijedloga proračuna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B0A45-9DEA-400C-B92F-FBF62955F6F0}"/>
              </a:ext>
            </a:extLst>
          </p:cNvPr>
          <p:cNvSpPr txBox="1"/>
          <p:nvPr/>
        </p:nvSpPr>
        <p:spPr>
          <a:xfrm>
            <a:off x="7527757" y="4424651"/>
            <a:ext cx="15761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0" dirty="0">
                <a:latin typeface="+mn-lt"/>
              </a:rPr>
              <a:t>Odluke o SR-u razmatraju se u procesu izrade godišnjeg proračuna (pregovori)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6DB6B-9C69-4BC7-991C-117574CBFC14}"/>
              </a:ext>
            </a:extLst>
          </p:cNvPr>
          <p:cNvSpPr txBox="1"/>
          <p:nvPr/>
        </p:nvSpPr>
        <p:spPr>
          <a:xfrm>
            <a:off x="9415035" y="4424650"/>
            <a:ext cx="157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0" dirty="0">
                <a:latin typeface="+mn-lt"/>
              </a:rPr>
              <a:t>Odluka o dubinskoj analizi rashoda vodi izravno k uvrštavanju u godišnji proračun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D16E8-4554-48FC-9CFD-40BDFF527E80}"/>
              </a:ext>
            </a:extLst>
          </p:cNvPr>
          <p:cNvSpPr txBox="1"/>
          <p:nvPr/>
        </p:nvSpPr>
        <p:spPr>
          <a:xfrm>
            <a:off x="5594684" y="5363371"/>
            <a:ext cx="229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tx2"/>
                </a:solidFill>
                <a:latin typeface="+mn-lt"/>
              </a:rPr>
              <a:t>Da, u svim ili većini slučajeva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C5205-6C8C-4327-8F4D-058267FB4FC0}"/>
              </a:ext>
            </a:extLst>
          </p:cNvPr>
          <p:cNvSpPr txBox="1"/>
          <p:nvPr/>
        </p:nvSpPr>
        <p:spPr>
          <a:xfrm>
            <a:off x="8001000" y="5363371"/>
            <a:ext cx="2538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tx2"/>
                </a:solidFill>
                <a:latin typeface="+mn-lt"/>
              </a:rPr>
              <a:t>Da, samo u određenim slučajevima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32709E-9A57-4C6C-B888-7C6579545213}"/>
              </a:ext>
            </a:extLst>
          </p:cNvPr>
          <p:cNvSpPr txBox="1"/>
          <p:nvPr/>
        </p:nvSpPr>
        <p:spPr>
          <a:xfrm>
            <a:off x="10684042" y="5363370"/>
            <a:ext cx="46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tx2"/>
                </a:solidFill>
                <a:latin typeface="+mn-lt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677577604"/>
      </p:ext>
    </p:extLst>
  </p:cSld>
  <p:clrMapOvr>
    <a:masterClrMapping/>
  </p:clrMapOvr>
</p:sld>
</file>

<file path=ppt/theme/theme1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5164</TotalTime>
  <Words>1177</Words>
  <Application>Microsoft Office PowerPoint</Application>
  <PresentationFormat>Widescreen</PresentationFormat>
  <Paragraphs>129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Full Page Interior</vt:lpstr>
      <vt:lpstr>DUBINSKE ANALIZE RASHODA U ZEMLJAMA ČLANICAMA PEMPAL-a:  Rezultati Ankete o dubinskim analizama rashoda u zemljama članicama PEMPAL-a </vt:lpstr>
      <vt:lpstr>Pregled izlaganja</vt:lpstr>
      <vt:lpstr>1. Razvoj dubinske analize rashoda tijekom posljednjih pet godina u zemljama članicama PEMPAL-a</vt:lpstr>
      <vt:lpstr>1. Glavni opći ciljevi dubinske analize rashoda u 2018. i 2020. u zemljama članicama PEMPAL-a</vt:lpstr>
      <vt:lpstr>2. Institucionalizacija dubinske analize rashoda: Pravna i metodološka osnova u zemljama članicama PEMPAL-a</vt:lpstr>
      <vt:lpstr>3. Organizacijski aranžmani u pogledu dubinske analize rashoda: Akteri odgovorni za donošenje odluka u zemljama članicama PEMPAL-a</vt:lpstr>
      <vt:lpstr>3. Organizacijski aranžmani u pogledu dubinske analize rashoda: Tehnička razina u zemljama članicama PEMPAL-a</vt:lpstr>
      <vt:lpstr>4. Opseg dubinske analize rashoda: različiti opsezi dubinskih analiza rashoda u zemljama članicama OECD-a</vt:lpstr>
      <vt:lpstr>5. Na koji se način rezultati dubinske analize rashoda integriraju u proračunski proces u zemljama članicama PEMPAL-a?</vt:lpstr>
      <vt:lpstr>5. Učinak dubinske analize rashoda (samoprocjena) u zemljama članicama PEMPAL-a</vt:lpstr>
      <vt:lpstr>6. Izazovi u zemljama članicama PEMPAL-a:</vt:lpstr>
      <vt:lpstr>7. Ključna potencijalna pitanja od interesa u budućnosti</vt:lpstr>
      <vt:lpstr>HVALA!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Kinar Aestry</dc:creator>
  <cp:lastModifiedBy>Author</cp:lastModifiedBy>
  <cp:revision>116</cp:revision>
  <dcterms:created xsi:type="dcterms:W3CDTF">2017-06-21T12:17:59Z</dcterms:created>
  <dcterms:modified xsi:type="dcterms:W3CDTF">2021-06-22T13:44:55Z</dcterms:modified>
</cp:coreProperties>
</file>