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9" r:id="rId2"/>
    <p:sldId id="290" r:id="rId3"/>
    <p:sldId id="309" r:id="rId4"/>
    <p:sldId id="292" r:id="rId5"/>
    <p:sldId id="293" r:id="rId6"/>
    <p:sldId id="310" r:id="rId7"/>
    <p:sldId id="295" r:id="rId8"/>
    <p:sldId id="311" r:id="rId9"/>
    <p:sldId id="297" r:id="rId10"/>
    <p:sldId id="298" r:id="rId11"/>
    <p:sldId id="299" r:id="rId12"/>
    <p:sldId id="312" r:id="rId13"/>
    <p:sldId id="301" r:id="rId14"/>
    <p:sldId id="313" r:id="rId15"/>
    <p:sldId id="303" r:id="rId16"/>
    <p:sldId id="304" r:id="rId17"/>
    <p:sldId id="314" r:id="rId18"/>
    <p:sldId id="306" r:id="rId19"/>
    <p:sldId id="315" r:id="rId20"/>
    <p:sldId id="308" r:id="rId21"/>
    <p:sldId id="26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NINI Flavia, GOV/PMB" initials="GFG" lastIdx="4" clrIdx="0">
    <p:extLst>
      <p:ext uri="{19B8F6BF-5375-455C-9EA6-DF929625EA0E}">
        <p15:presenceInfo xmlns:p15="http://schemas.microsoft.com/office/powerpoint/2012/main" userId="S-1-5-21-2146598497-832928401-1254845835-253411" providerId="AD"/>
      </p:ext>
    </p:extLst>
  </p:cmAuthor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GOV\Data\PUM\Bmd\BUD\5.%20Surveys%20&amp;%20Data\3.1%20Spending%20Review%20Survey\2020%20Spending%20Review%20Survey\a_Master%20Data\2020%20SR%20Master%20data%20and%20analysis_draft_0802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GOV\Data\PUM\Bmd\BUD\5.%20Surveys%20&amp;%20Data\3.1%20Spending%20Review%20Survey\2020%20Spending%20Review%20Survey\f_Report\Copy%20of%20Graphs%20for%20analysest_A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GOV\Data\PUM\Bmd\BUD\5.%20Surveys%20&amp;%20Data\3.1%20Spending%20Review%20Survey\2020%20Spending%20Review%20Survey\f_Report\Copy%20of%20Graphs%20for%20analysest_A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01579922529629E-2"/>
          <c:y val="2.3763922581589467E-2"/>
          <c:w val="0.97450383774731464"/>
          <c:h val="0.73309850780030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'Q5 Main objectives'!$D$36</c:f>
              <c:strCache>
                <c:ptCount val="1"/>
                <c:pt idx="0">
                  <c:v>pre 2018 situation (2008-2017)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 Main objectives'!$C$37:$C$39</c:f>
              <c:strCache>
                <c:ptCount val="3"/>
                <c:pt idx="0">
                  <c:v>Control the level of total expenditure / savings</c:v>
                </c:pt>
                <c:pt idx="1">
                  <c:v>Align expenditure to government priorities</c:v>
                </c:pt>
                <c:pt idx="2">
                  <c:v>Improve effectiveness</c:v>
                </c:pt>
              </c:strCache>
            </c:strRef>
          </c:cat>
          <c:val>
            <c:numRef>
              <c:f>'Q5 Main objectives'!$D$37:$D$39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3-4A34-9386-98B76D776564}"/>
            </c:ext>
          </c:extLst>
        </c:ser>
        <c:ser>
          <c:idx val="1"/>
          <c:order val="1"/>
          <c:tx>
            <c:strRef>
              <c:f>'Q5 Main objectives'!$E$36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 Main objectives'!$C$37:$C$39</c:f>
              <c:strCache>
                <c:ptCount val="3"/>
                <c:pt idx="0">
                  <c:v>Control the level of total expenditure / savings</c:v>
                </c:pt>
                <c:pt idx="1">
                  <c:v>Align expenditure to government priorities</c:v>
                </c:pt>
                <c:pt idx="2">
                  <c:v>Improve effectiveness</c:v>
                </c:pt>
              </c:strCache>
            </c:strRef>
          </c:cat>
          <c:val>
            <c:numRef>
              <c:f>'Q5 Main objectives'!$E$37:$E$39</c:f>
              <c:numCache>
                <c:formatCode>General</c:formatCode>
                <c:ptCount val="3"/>
                <c:pt idx="0">
                  <c:v>22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3-4A34-9386-98B76D776564}"/>
            </c:ext>
          </c:extLst>
        </c:ser>
        <c:ser>
          <c:idx val="2"/>
          <c:order val="2"/>
          <c:tx>
            <c:strRef>
              <c:f>'Q5 Main objectives'!$F$36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 Main objectives'!$C$37:$C$39</c:f>
              <c:strCache>
                <c:ptCount val="3"/>
                <c:pt idx="0">
                  <c:v>Control the level of total expenditure / savings</c:v>
                </c:pt>
                <c:pt idx="1">
                  <c:v>Align expenditure to government priorities</c:v>
                </c:pt>
                <c:pt idx="2">
                  <c:v>Improve effectiveness</c:v>
                </c:pt>
              </c:strCache>
            </c:strRef>
          </c:cat>
          <c:val>
            <c:numRef>
              <c:f>'Q5 Main objectives'!$F$37:$F$39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73-4A34-9386-98B76D776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5400632"/>
        <c:axId val="1075403584"/>
      </c:barChart>
      <c:catAx>
        <c:axId val="107540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75403584"/>
        <c:crosses val="autoZero"/>
        <c:auto val="1"/>
        <c:lblAlgn val="ctr"/>
        <c:lblOffset val="100"/>
        <c:noMultiLvlLbl val="0"/>
      </c:catAx>
      <c:valAx>
        <c:axId val="1075403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540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60093953821214"/>
          <c:y val="4.9683609174012135E-2"/>
          <c:w val="0.65568940608067883"/>
          <c:h val="6.8410781959877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080791259957462E-2"/>
          <c:y val="5.8014708902582826E-2"/>
          <c:w val="0.97064493652314232"/>
          <c:h val="0.57217299833432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Sheet5!$C$3</c:f>
              <c:strCache>
                <c:ptCount val="1"/>
                <c:pt idx="0">
                  <c:v>Control the level of total expenditure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Sheet5!$B$4:$B$6</c:f>
              <c:strCache>
                <c:ptCount val="3"/>
                <c:pt idx="0">
                  <c:v>Objectives met in full or substantially</c:v>
                </c:pt>
                <c:pt idx="1">
                  <c:v>Objectives largely unmet or not met at all</c:v>
                </c:pt>
                <c:pt idx="2">
                  <c:v>Not assessed</c:v>
                </c:pt>
              </c:strCache>
            </c:strRef>
          </c:cat>
          <c:val>
            <c:numRef>
              <c:f>Sheet5!$C$4:$C$6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6-4C9A-B1AB-31F05562DBD2}"/>
            </c:ext>
          </c:extLst>
        </c:ser>
        <c:ser>
          <c:idx val="1"/>
          <c:order val="1"/>
          <c:tx>
            <c:strRef>
              <c:f>Sheet5!$D$3</c:f>
              <c:strCache>
                <c:ptCount val="1"/>
                <c:pt idx="0">
                  <c:v>Align expenditure to priorities of the government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Sheet5!$B$4:$B$6</c:f>
              <c:strCache>
                <c:ptCount val="3"/>
                <c:pt idx="0">
                  <c:v>Objectives met in full or substantially</c:v>
                </c:pt>
                <c:pt idx="1">
                  <c:v>Objectives largely unmet or not met at all</c:v>
                </c:pt>
                <c:pt idx="2">
                  <c:v>Not assessed</c:v>
                </c:pt>
              </c:strCache>
            </c:strRef>
          </c:cat>
          <c:val>
            <c:numRef>
              <c:f>Sheet5!$D$4:$D$6</c:f>
              <c:numCache>
                <c:formatCode>General</c:formatCode>
                <c:ptCount val="3"/>
                <c:pt idx="0">
                  <c:v>14</c:v>
                </c:pt>
                <c:pt idx="1">
                  <c:v>2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6-4C9A-B1AB-31F05562DBD2}"/>
            </c:ext>
          </c:extLst>
        </c:ser>
        <c:ser>
          <c:idx val="2"/>
          <c:order val="2"/>
          <c:tx>
            <c:strRef>
              <c:f>Sheet5!$E$3</c:f>
              <c:strCache>
                <c:ptCount val="1"/>
                <c:pt idx="0">
                  <c:v>Improve effectiveness within programmes and policies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Sheet5!$B$4:$B$6</c:f>
              <c:strCache>
                <c:ptCount val="3"/>
                <c:pt idx="0">
                  <c:v>Objectives met in full or substantially</c:v>
                </c:pt>
                <c:pt idx="1">
                  <c:v>Objectives largely unmet or not met at all</c:v>
                </c:pt>
                <c:pt idx="2">
                  <c:v>Not assessed</c:v>
                </c:pt>
              </c:strCache>
            </c:strRef>
          </c:cat>
          <c:val>
            <c:numRef>
              <c:f>Sheet5!$E$4:$E$6</c:f>
              <c:numCache>
                <c:formatCode>General</c:formatCode>
                <c:ptCount val="3"/>
                <c:pt idx="0">
                  <c:v>15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16-4C9A-B1AB-31F05562DB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6322888"/>
        <c:axId val="956267784"/>
      </c:barChart>
      <c:catAx>
        <c:axId val="956322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56267784"/>
        <c:crosses val="autoZero"/>
        <c:auto val="1"/>
        <c:lblAlgn val="ctr"/>
        <c:lblOffset val="100"/>
        <c:noMultiLvlLbl val="0"/>
      </c:catAx>
      <c:valAx>
        <c:axId val="9562677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6322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20637615092939"/>
          <c:y val="0.82761450232574696"/>
          <c:w val="0.56844254399301208"/>
          <c:h val="0.17114562534876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0985376827897"/>
          <c:y val="6.5194067741449813E-2"/>
          <c:w val="0.55862065241844772"/>
          <c:h val="0.81281288683984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'Challenges OECD'!$B$48</c:f>
              <c:strCache>
                <c:ptCount val="1"/>
                <c:pt idx="0">
                  <c:v>Challenges in conduct phase of SR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'Challenges OECD'!$A$49:$A$63</c:f>
              <c:strCache>
                <c:ptCount val="15"/>
                <c:pt idx="0">
                  <c:v>Inadequate guidance/guidelines</c:v>
                </c:pt>
                <c:pt idx="1">
                  <c:v>Lack of support (senior civil service)</c:v>
                </c:pt>
                <c:pt idx="2">
                  <c:v>Lack of framework
(e.g. clear legal or methodological basis)</c:v>
                </c:pt>
                <c:pt idx="3">
                  <c:v>Lack of ICT</c:v>
                </c:pt>
                <c:pt idx="4">
                  <c:v>Gaming</c:v>
                </c:pt>
                <c:pt idx="5">
                  <c:v>Lack of political support  (executive)</c:v>
                </c:pt>
                <c:pt idx="6">
                  <c:v>Lack of attention on conducting spending reviews</c:v>
                </c:pt>
                <c:pt idx="7">
                  <c:v>Lack of capability (e.g. technical expertise,
project and change management skills)</c:v>
                </c:pt>
                <c:pt idx="8">
                  <c:v>Quantification and/or linking with budget process</c:v>
                </c:pt>
                <c:pt idx="9">
                  <c:v>Insufficient cooperation from entities reviewed</c:v>
                </c:pt>
                <c:pt idx="10">
                  <c:v>Lack of capacity (e.g. available staff)</c:v>
                </c:pt>
                <c:pt idx="11">
                  <c:v>Insufficient ownership from entities reviewed</c:v>
                </c:pt>
                <c:pt idx="12">
                  <c:v>Lack of time
(e.g. short time frame for design and conduction)</c:v>
                </c:pt>
                <c:pt idx="13">
                  <c:v>Lack of performance information/data</c:v>
                </c:pt>
                <c:pt idx="14">
                  <c:v>Poor quality of performance information/data</c:v>
                </c:pt>
              </c:strCache>
            </c:strRef>
          </c:cat>
          <c:val>
            <c:numRef>
              <c:f>'Challenges OECD'!$B$49:$B$63</c:f>
              <c:numCache>
                <c:formatCode>#,##0.0</c:formatCode>
                <c:ptCount val="15"/>
                <c:pt idx="0">
                  <c:v>2.0689655172413794</c:v>
                </c:pt>
                <c:pt idx="1">
                  <c:v>2.1724137931034484</c:v>
                </c:pt>
                <c:pt idx="2">
                  <c:v>2.2999999999999998</c:v>
                </c:pt>
                <c:pt idx="3">
                  <c:v>2.2999999999999998</c:v>
                </c:pt>
                <c:pt idx="4">
                  <c:v>2.5454545454545454</c:v>
                </c:pt>
                <c:pt idx="5">
                  <c:v>2.5517241379310347</c:v>
                </c:pt>
                <c:pt idx="6">
                  <c:v>2.6206896551724137</c:v>
                </c:pt>
                <c:pt idx="7">
                  <c:v>2.6333333333333333</c:v>
                </c:pt>
                <c:pt idx="8">
                  <c:v>2.6551724137931036</c:v>
                </c:pt>
                <c:pt idx="9">
                  <c:v>2.75</c:v>
                </c:pt>
                <c:pt idx="10">
                  <c:v>2.7666666666666666</c:v>
                </c:pt>
                <c:pt idx="11">
                  <c:v>2.7777777777777777</c:v>
                </c:pt>
                <c:pt idx="12">
                  <c:v>2.9</c:v>
                </c:pt>
                <c:pt idx="13">
                  <c:v>3.0689655172413794</c:v>
                </c:pt>
                <c:pt idx="1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F-4CAF-8BC2-4786A77D9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6786680"/>
        <c:axId val="546779464"/>
      </c:barChart>
      <c:catAx>
        <c:axId val="546786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46779464"/>
        <c:crosses val="autoZero"/>
        <c:auto val="1"/>
        <c:lblAlgn val="ctr"/>
        <c:lblOffset val="100"/>
        <c:noMultiLvlLbl val="0"/>
      </c:catAx>
      <c:valAx>
        <c:axId val="546779464"/>
        <c:scaling>
          <c:orientation val="minMax"/>
          <c:max val="4"/>
        </c:scaling>
        <c:delete val="1"/>
        <c:axPos val="b"/>
        <c:numFmt formatCode="0" sourceLinked="0"/>
        <c:majorTickMark val="none"/>
        <c:minorTickMark val="none"/>
        <c:tickLblPos val="nextTo"/>
        <c:crossAx val="546786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Legal Basis</a:t>
            </a:r>
          </a:p>
        </c:rich>
      </c:tx>
      <c:layout>
        <c:manualLayout>
          <c:xMode val="edge"/>
          <c:yMode val="edge"/>
          <c:x val="0.1594930008748906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928915135608053E-2"/>
          <c:y val="0.23592300962379703"/>
          <c:w val="0.40047572178477692"/>
          <c:h val="0.6674595363079615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277777777777777"/>
          <c:y val="1.5540244969378827E-2"/>
          <c:w val="0.48888888888888887"/>
          <c:h val="0.97859507144940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GB" sz="1600">
                <a:solidFill>
                  <a:schemeClr val="tx1"/>
                </a:solidFill>
                <a:latin typeface="+mj-lt"/>
              </a:rPr>
              <a:t>Legal Basis (highest level)</a:t>
            </a:r>
          </a:p>
        </c:rich>
      </c:tx>
      <c:layout>
        <c:manualLayout>
          <c:xMode val="edge"/>
          <c:yMode val="edge"/>
          <c:x val="0.109097550306211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928915135608053E-2"/>
          <c:y val="0.23592300962379703"/>
          <c:w val="0.40047572178477692"/>
          <c:h val="0.66745953630796151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0E-4813-B82E-0D5E365EFD88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  <a:alpha val="9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0E-4813-B82E-0D5E365EFD88}"/>
              </c:ext>
            </c:extLst>
          </c:dPt>
          <c:dPt>
            <c:idx val="2"/>
            <c:bubble3D val="0"/>
            <c:spPr>
              <a:solidFill>
                <a:schemeClr val="tx2">
                  <a:alpha val="7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0E-4813-B82E-0D5E365EFD88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0E-4813-B82E-0D5E365EFD88}"/>
              </c:ext>
            </c:extLst>
          </c:dPt>
          <c:dPt>
            <c:idx val="4"/>
            <c:bubble3D val="0"/>
            <c:spPr>
              <a:solidFill>
                <a:srgbClr val="0070C0">
                  <a:alpha val="61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0E-4813-B82E-0D5E365EFD88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0E-4813-B82E-0D5E365EFD88}"/>
              </c:ext>
            </c:extLst>
          </c:dPt>
          <c:dLbls>
            <c:dLbl>
              <c:idx val="0"/>
              <c:layout>
                <c:manualLayout>
                  <c:x val="-3.0555555555555589E-2"/>
                  <c:y val="-3.90748220941141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449A38D1-32BC-4643-9708-F81AD777AD66}" type="VALUE">
                      <a:rPr lang="en-US" sz="1600">
                        <a:solidFill>
                          <a:schemeClr val="tx1"/>
                        </a:solidFill>
                        <a:latin typeface="+mj-lt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+mj-lt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0740740740741E-2"/>
                      <c:h val="7.948728647592230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0E-4813-B82E-0D5E365EFD88}"/>
                </c:ext>
              </c:extLst>
            </c:dLbl>
            <c:dLbl>
              <c:idx val="1"/>
              <c:layout>
                <c:manualLayout>
                  <c:x val="-0.15277777777777779"/>
                  <c:y val="5.43093832020997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1600">
                        <a:solidFill>
                          <a:schemeClr val="bg1"/>
                        </a:solidFill>
                        <a:latin typeface="+mj-lt"/>
                      </a:rPr>
                      <a:t>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777777777777779E-2"/>
                      <c:h val="7.98611111111111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70E-4813-B82E-0D5E365EFD88}"/>
                </c:ext>
              </c:extLst>
            </c:dLbl>
            <c:dLbl>
              <c:idx val="2"/>
              <c:layout>
                <c:manualLayout>
                  <c:x val="-4.9897577412053633E-2"/>
                  <c:y val="-0.118100207561584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1600">
                        <a:solidFill>
                          <a:schemeClr val="bg1"/>
                        </a:solidFill>
                        <a:latin typeface="+mj-lt"/>
                      </a:rPr>
                      <a:t>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7777777777778E-2"/>
                      <c:h val="8.44907407407407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0E-4813-B82E-0D5E365EFD8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0E-4813-B82E-0D5E365EFD88}"/>
                </c:ext>
              </c:extLst>
            </c:dLbl>
            <c:dLbl>
              <c:idx val="4"/>
              <c:layout>
                <c:manualLayout>
                  <c:x val="7.2203776611256931E-2"/>
                  <c:y val="6.95646672921021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1600">
                        <a:solidFill>
                          <a:srgbClr val="002060"/>
                        </a:solidFill>
                        <a:latin typeface="+mj-lt"/>
                      </a:rPr>
                      <a:t>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166666666666662E-2"/>
                      <c:h val="9.95370370370370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70E-4813-B82E-0D5E365EFD88}"/>
                </c:ext>
              </c:extLst>
            </c:dLbl>
            <c:dLbl>
              <c:idx val="5"/>
              <c:layout>
                <c:manualLayout>
                  <c:x val="5.3460296505598963E-2"/>
                  <c:y val="0.12769150168324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70E-4813-B82E-0D5E365EF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Sheet3!$B$42:$B$47</c:f>
              <c:strCache>
                <c:ptCount val="6"/>
                <c:pt idx="0">
                  <c:v>Specific law on spending reviews</c:v>
                </c:pt>
                <c:pt idx="1">
                  <c:v>Provision for spending reviews is included in the basic/organic budget law</c:v>
                </c:pt>
                <c:pt idx="2">
                  <c:v>Spending reviews are mandated in subsidiary legislation </c:v>
                </c:pt>
                <c:pt idx="3">
                  <c:v>Authority for spending review is given by ministerial order</c:v>
                </c:pt>
                <c:pt idx="4">
                  <c:v>Other (Legal Basis)</c:v>
                </c:pt>
                <c:pt idx="5">
                  <c:v>No Legal Basis</c:v>
                </c:pt>
              </c:strCache>
            </c:strRef>
          </c:cat>
          <c:val>
            <c:numRef>
              <c:f>Sheet3!$C$42:$C$47</c:f>
              <c:numCache>
                <c:formatCode>General</c:formatCode>
                <c:ptCount val="6"/>
                <c:pt idx="0">
                  <c:v>0</c:v>
                </c:pt>
                <c:pt idx="1">
                  <c:v>12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0E-4813-B82E-0D5E365EFD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685185185185186"/>
          <c:y val="0.12152328087123072"/>
          <c:w val="0.51481481481481484"/>
          <c:h val="0.87261198278751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82407542568625E-2"/>
          <c:y val="3.6727879799666109E-2"/>
          <c:w val="0.9128263165577587"/>
          <c:h val="0.7202531778686261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'Actors Decision making'!$Q$71</c:f>
              <c:strCache>
                <c:ptCount val="1"/>
                <c:pt idx="0">
                  <c:v>Final decision-making on Spending Review Report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'Actors Decision making'!$P$72:$P$76</c:f>
              <c:strCache>
                <c:ptCount val="5"/>
                <c:pt idx="0">
                  <c:v>Cabinet</c:v>
                </c:pt>
                <c:pt idx="1">
                  <c:v>Minister of Finance and other minister(s) jointly</c:v>
                </c:pt>
                <c:pt idx="2">
                  <c:v>Minister of Finance</c:v>
                </c:pt>
                <c:pt idx="3">
                  <c:v>Steering Group</c:v>
                </c:pt>
                <c:pt idx="4">
                  <c:v>Spending Review Unit</c:v>
                </c:pt>
              </c:strCache>
            </c:strRef>
          </c:cat>
          <c:val>
            <c:numRef>
              <c:f>'Actors Decision making'!$Q$72:$Q$76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D-4329-9EAB-38033E23FC92}"/>
            </c:ext>
          </c:extLst>
        </c:ser>
        <c:ser>
          <c:idx val="1"/>
          <c:order val="1"/>
          <c:tx>
            <c:strRef>
              <c:f>'Actors Decision making'!$R$71</c:f>
              <c:strCache>
                <c:ptCount val="1"/>
                <c:pt idx="0">
                  <c:v>Approval of 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'Actors Decision making'!$P$72:$P$76</c:f>
              <c:strCache>
                <c:ptCount val="5"/>
                <c:pt idx="0">
                  <c:v>Cabinet</c:v>
                </c:pt>
                <c:pt idx="1">
                  <c:v>Minister of Finance and other minister(s) jointly</c:v>
                </c:pt>
                <c:pt idx="2">
                  <c:v>Minister of Finance</c:v>
                </c:pt>
                <c:pt idx="3">
                  <c:v>Steering Group</c:v>
                </c:pt>
                <c:pt idx="4">
                  <c:v>Spending Review Unit</c:v>
                </c:pt>
              </c:strCache>
            </c:strRef>
          </c:cat>
          <c:val>
            <c:numRef>
              <c:f>'Actors Decision making'!$R$72:$R$76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6D-4329-9EAB-38033E23FC92}"/>
            </c:ext>
          </c:extLst>
        </c:ser>
        <c:ser>
          <c:idx val="0"/>
          <c:order val="2"/>
          <c:tx>
            <c:strRef>
              <c:f>'Actors Decision making'!$S$71</c:f>
              <c:strCache>
                <c:ptCount val="1"/>
                <c:pt idx="0">
                  <c:v>Approval of spending review topics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'Actors Decision making'!$P$72:$P$76</c:f>
              <c:strCache>
                <c:ptCount val="5"/>
                <c:pt idx="0">
                  <c:v>Cabinet</c:v>
                </c:pt>
                <c:pt idx="1">
                  <c:v>Minister of Finance and other minister(s) jointly</c:v>
                </c:pt>
                <c:pt idx="2">
                  <c:v>Minister of Finance</c:v>
                </c:pt>
                <c:pt idx="3">
                  <c:v>Steering Group</c:v>
                </c:pt>
                <c:pt idx="4">
                  <c:v>Spending Review Unit</c:v>
                </c:pt>
              </c:strCache>
            </c:strRef>
          </c:cat>
          <c:val>
            <c:numRef>
              <c:f>'Actors Decision making'!$S$72:$S$76</c:f>
              <c:numCache>
                <c:formatCode>General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6D-4329-9EAB-38033E23F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541842480"/>
        <c:axId val="541846744"/>
      </c:barChart>
      <c:catAx>
        <c:axId val="54184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41846744"/>
        <c:crosses val="autoZero"/>
        <c:auto val="1"/>
        <c:lblAlgn val="ctr"/>
        <c:lblOffset val="100"/>
        <c:noMultiLvlLbl val="0"/>
      </c:catAx>
      <c:valAx>
        <c:axId val="541846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184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480956364987617"/>
          <c:y val="5.5623825651950169E-2"/>
          <c:w val="0.47414894118122047"/>
          <c:h val="0.27745993857976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Composition of the Working Group</a:t>
            </a:r>
          </a:p>
        </c:rich>
      </c:tx>
      <c:layout>
        <c:manualLayout>
          <c:xMode val="edge"/>
          <c:yMode val="edge"/>
          <c:x val="0.31639646588598275"/>
          <c:y val="8.7450260788224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332818818421612E-2"/>
          <c:y val="0.19417277226507829"/>
          <c:w val="0.44214758198349807"/>
          <c:h val="0.6679766255499186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805577484133595"/>
          <c:y val="0.20476610002406684"/>
          <c:w val="0.37926989683526863"/>
          <c:h val="0.72014393844672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GB" sz="1800"/>
              <a:t>Composition of Working group </a:t>
            </a:r>
            <a:br>
              <a:rPr lang="en-GB" sz="1800"/>
            </a:br>
            <a:r>
              <a:rPr lang="en-GB" sz="1800"/>
              <a:t>(# countries)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959412653738679"/>
          <c:y val="0.17776900307518137"/>
          <c:w val="0.50945111982509061"/>
          <c:h val="0.4713396460994626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  <a:alpha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FF-41B7-8FDC-603D4C4CF15D}"/>
              </c:ext>
            </c:extLst>
          </c:dPt>
          <c:dPt>
            <c:idx val="1"/>
            <c:bubble3D val="0"/>
            <c:spPr>
              <a:solidFill>
                <a:srgbClr val="002060">
                  <a:alpha val="76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FF-41B7-8FDC-603D4C4CF15D}"/>
              </c:ext>
            </c:extLst>
          </c:dPt>
          <c:dLbls>
            <c:dLbl>
              <c:idx val="0"/>
              <c:layout>
                <c:manualLayout>
                  <c:x val="-0.12869419245873215"/>
                  <c:y val="-3.5853567684330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FF-41B7-8FDC-603D4C4CF15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9FF-41B7-8FDC-603D4C4CF1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OrganisationalStructure!$AS$19:$AS$20</c:f>
              <c:strCache>
                <c:ptCount val="2"/>
                <c:pt idx="0">
                  <c:v>MoF and LM representatives are jointly the driving force of working group</c:v>
                </c:pt>
                <c:pt idx="1">
                  <c:v>Other</c:v>
                </c:pt>
              </c:strCache>
            </c:strRef>
          </c:cat>
          <c:val>
            <c:numRef>
              <c:f>OrganisationalStructure!$AT$19:$AT$20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FF-41B7-8FDC-603D4C4CF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389854144834506E-2"/>
          <c:y val="0.73701729108542879"/>
          <c:w val="0.86161975016911185"/>
          <c:h val="0.24610752371937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 b="0"/>
            </a:pPr>
            <a:r>
              <a:rPr lang="en-GB" sz="1800" b="0"/>
              <a:t>Composition of Steering Group </a:t>
            </a:r>
            <a:br>
              <a:rPr lang="en-GB" sz="1800" b="0"/>
            </a:br>
            <a:r>
              <a:rPr lang="en-GB" sz="1800" b="0"/>
              <a:t>(# countries)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863730258316057"/>
          <c:y val="0.17722948940174385"/>
          <c:w val="0.50180026671329669"/>
          <c:h val="0.462657017251883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0A-4AF3-8490-D7654FC10603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  <a:alpha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0A-4AF3-8490-D7654FC10603}"/>
              </c:ext>
            </c:extLst>
          </c:dPt>
          <c:dPt>
            <c:idx val="2"/>
            <c:bubble3D val="0"/>
            <c:spPr>
              <a:solidFill>
                <a:srgbClr val="002060">
                  <a:alpha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0A-4AF3-8490-D7654FC10603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0A-4AF3-8490-D7654FC10603}"/>
              </c:ext>
            </c:extLst>
          </c:dPt>
          <c:dLbls>
            <c:dLbl>
              <c:idx val="0"/>
              <c:layout>
                <c:manualLayout>
                  <c:x val="-0.1376871364638198"/>
                  <c:y val="-1.353273024025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0A-4AF3-8490-D7654FC10603}"/>
                </c:ext>
              </c:extLst>
            </c:dLbl>
            <c:dLbl>
              <c:idx val="1"/>
              <c:layout>
                <c:manualLayout>
                  <c:x val="5.9158923881954484E-2"/>
                  <c:y val="-0.1057002972753250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0A-4AF3-8490-D7654FC10603}"/>
                </c:ext>
              </c:extLst>
            </c:dLbl>
            <c:dLbl>
              <c:idx val="2"/>
              <c:layout>
                <c:manualLayout>
                  <c:x val="8.990356623348171E-2"/>
                  <c:y val="6.880041403417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0A-4AF3-8490-D7654FC10603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70A-4AF3-8490-D7654FC1060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OrganisationalStructure!$AQ$13:$AQ$15</c:f>
              <c:strCache>
                <c:ptCount val="3"/>
                <c:pt idx="0">
                  <c:v>High-level officials</c:v>
                </c:pt>
                <c:pt idx="1">
                  <c:v>Political level (Ministers or Deputy)</c:v>
                </c:pt>
                <c:pt idx="2">
                  <c:v>Other</c:v>
                </c:pt>
              </c:strCache>
            </c:strRef>
          </c:cat>
          <c:val>
            <c:numRef>
              <c:f>OrganisationalStructure!$AR$13:$AR$15</c:f>
              <c:numCache>
                <c:formatCode>0</c:formatCode>
                <c:ptCount val="3"/>
                <c:pt idx="0">
                  <c:v>11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0A-4AF3-8490-D7654FC106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63776375888963"/>
          <c:y val="0.67232915373622493"/>
          <c:w val="0.79153223714424625"/>
          <c:h val="0.2657951809176688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+mj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'Scope of SR + Amount of SR (2)'!$F$4</c:f>
              <c:strCache>
                <c:ptCount val="1"/>
                <c:pt idx="0">
                  <c:v>Narrow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'Scope of SR + Amount of SR (2)'!$E$5:$E$17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'Scope of SR + Amount of SR (2)'!$F$5:$F$17</c:f>
              <c:numCache>
                <c:formatCode>General</c:formatCode>
                <c:ptCount val="13"/>
                <c:pt idx="0">
                  <c:v>0.33333333333333298</c:v>
                </c:pt>
                <c:pt idx="1">
                  <c:v>0.375</c:v>
                </c:pt>
                <c:pt idx="2">
                  <c:v>0.45454545454545453</c:v>
                </c:pt>
                <c:pt idx="3">
                  <c:v>0.5</c:v>
                </c:pt>
                <c:pt idx="4">
                  <c:v>0.63636363636363635</c:v>
                </c:pt>
                <c:pt idx="5">
                  <c:v>0.5</c:v>
                </c:pt>
                <c:pt idx="6">
                  <c:v>0.41666666666666669</c:v>
                </c:pt>
                <c:pt idx="7">
                  <c:v>0.41176470588235292</c:v>
                </c:pt>
                <c:pt idx="8">
                  <c:v>0.3</c:v>
                </c:pt>
                <c:pt idx="9">
                  <c:v>0.35</c:v>
                </c:pt>
                <c:pt idx="10">
                  <c:v>0.42105263157894735</c:v>
                </c:pt>
                <c:pt idx="11">
                  <c:v>0.41666666666666669</c:v>
                </c:pt>
                <c:pt idx="12">
                  <c:v>0.42857142857142855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1E-4098-B550-09D3C68B7B0C}"/>
            </c:ext>
          </c:extLst>
        </c:ser>
        <c:ser>
          <c:idx val="1"/>
          <c:order val="1"/>
          <c:tx>
            <c:strRef>
              <c:f>'Scope of SR + Amount of SR (2)'!$G$4</c:f>
              <c:strCache>
                <c:ptCount val="1"/>
                <c:pt idx="0">
                  <c:v>Medium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'Scope of SR + Amount of SR (2)'!$E$5:$E$17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'Scope of SR + Amount of SR (2)'!$G$5:$G$17</c:f>
              <c:numCache>
                <c:formatCode>General</c:formatCode>
                <c:ptCount val="13"/>
                <c:pt idx="0">
                  <c:v>0.1111111111111111</c:v>
                </c:pt>
                <c:pt idx="1">
                  <c:v>0.125</c:v>
                </c:pt>
                <c:pt idx="2">
                  <c:v>9.0909090909090912E-2</c:v>
                </c:pt>
                <c:pt idx="3">
                  <c:v>0</c:v>
                </c:pt>
                <c:pt idx="4">
                  <c:v>9.0909090909090912E-2</c:v>
                </c:pt>
                <c:pt idx="5">
                  <c:v>0.1</c:v>
                </c:pt>
                <c:pt idx="6">
                  <c:v>8.3333333333333329E-2</c:v>
                </c:pt>
                <c:pt idx="7">
                  <c:v>0.11764705882352941</c:v>
                </c:pt>
                <c:pt idx="8">
                  <c:v>0.35</c:v>
                </c:pt>
                <c:pt idx="9">
                  <c:v>0.35</c:v>
                </c:pt>
                <c:pt idx="10">
                  <c:v>0.26315789473684209</c:v>
                </c:pt>
                <c:pt idx="11">
                  <c:v>0.20833333333333334</c:v>
                </c:pt>
                <c:pt idx="12">
                  <c:v>0.2857142857142857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1E-4098-B550-09D3C68B7B0C}"/>
            </c:ext>
          </c:extLst>
        </c:ser>
        <c:ser>
          <c:idx val="2"/>
          <c:order val="2"/>
          <c:tx>
            <c:strRef>
              <c:f>'Scope of SR + Amount of SR (2)'!$H$4</c:f>
              <c:strCache>
                <c:ptCount val="1"/>
                <c:pt idx="0">
                  <c:v>Large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'Scope of SR + Amount of SR (2)'!$E$5:$E$17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cat>
          <c:val>
            <c:numRef>
              <c:f>'Scope of SR + Amount of SR (2)'!$H$5:$H$17</c:f>
              <c:numCache>
                <c:formatCode>General</c:formatCode>
                <c:ptCount val="13"/>
                <c:pt idx="0">
                  <c:v>0.55555555555555558</c:v>
                </c:pt>
                <c:pt idx="1">
                  <c:v>0.5</c:v>
                </c:pt>
                <c:pt idx="2">
                  <c:v>0.45454545454545453</c:v>
                </c:pt>
                <c:pt idx="3">
                  <c:v>0.5</c:v>
                </c:pt>
                <c:pt idx="4">
                  <c:v>0.27272727272727271</c:v>
                </c:pt>
                <c:pt idx="5">
                  <c:v>0.4</c:v>
                </c:pt>
                <c:pt idx="6">
                  <c:v>0.5</c:v>
                </c:pt>
                <c:pt idx="7">
                  <c:v>0.47058823529411764</c:v>
                </c:pt>
                <c:pt idx="8">
                  <c:v>0.35</c:v>
                </c:pt>
                <c:pt idx="9">
                  <c:v>0.3</c:v>
                </c:pt>
                <c:pt idx="10">
                  <c:v>0.31578947368421051</c:v>
                </c:pt>
                <c:pt idx="11">
                  <c:v>0.375</c:v>
                </c:pt>
                <c:pt idx="12">
                  <c:v>0.2857142857142857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1E-4098-B550-09D3C68B7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299840"/>
        <c:axId val="1029300824"/>
      </c:lineChart>
      <c:scatterChart>
        <c:scatterStyle val="lineMarker"/>
        <c:varyColors val="0"/>
        <c:ser>
          <c:idx val="3"/>
          <c:order val="3"/>
          <c:tx>
            <c:strRef>
              <c:f>'Scope of SR + Amount of SR (2)'!$I$4</c:f>
              <c:strCache>
                <c:ptCount val="1"/>
                <c:pt idx="0">
                  <c:v># of Spending Reviews (est.)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'Scope of SR + Amount of SR (2)'!$E$5:$E$17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strCache>
            </c:strRef>
          </c:xVal>
          <c:yVal>
            <c:numRef>
              <c:f>'Scope of SR + Amount of SR (2)'!$I$5:$I$17</c:f>
              <c:numCache>
                <c:formatCode>General</c:formatCode>
                <c:ptCount val="13"/>
                <c:pt idx="8">
                  <c:v>177.5</c:v>
                </c:pt>
                <c:pt idx="9">
                  <c:v>177.5</c:v>
                </c:pt>
                <c:pt idx="10">
                  <c:v>142.5</c:v>
                </c:pt>
                <c:pt idx="11">
                  <c:v>193.5</c:v>
                </c:pt>
                <c:pt idx="12">
                  <c:v>165.5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1E-4098-B550-09D3C68B7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259656"/>
        <c:axId val="412259000"/>
      </c:scatterChart>
      <c:catAx>
        <c:axId val="10292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29300824"/>
        <c:crosses val="autoZero"/>
        <c:auto val="1"/>
        <c:lblAlgn val="ctr"/>
        <c:lblOffset val="100"/>
        <c:noMultiLvlLbl val="0"/>
      </c:catAx>
      <c:valAx>
        <c:axId val="1029300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29299840"/>
        <c:crosses val="autoZero"/>
        <c:crossBetween val="between"/>
      </c:valAx>
      <c:valAx>
        <c:axId val="4122590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12259656"/>
        <c:crosses val="max"/>
        <c:crossBetween val="midCat"/>
      </c:valAx>
      <c:valAx>
        <c:axId val="412259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22590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6140705585285E-2"/>
          <c:y val="3.3100021562516152E-2"/>
          <c:w val="0.94951014246299603"/>
          <c:h val="0.666637759596453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Sheet4!$D$84</c:f>
              <c:strCache>
                <c:ptCount val="1"/>
                <c:pt idx="0">
                  <c:v>Yes, for all or most cases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Sheet4!$E$83:$G$83</c:f>
              <c:strCache>
                <c:ptCount val="3"/>
                <c:pt idx="0">
                  <c:v>Internal use in Line Ministries to prepare budget proposals</c:v>
                </c:pt>
                <c:pt idx="1">
                  <c:v>Decision on SR are considered in the budget preparation process</c:v>
                </c:pt>
                <c:pt idx="2">
                  <c:v>Decision on SR leads directly to insertion in annual budget</c:v>
                </c:pt>
              </c:strCache>
            </c:strRef>
          </c:cat>
          <c:val>
            <c:numRef>
              <c:f>Sheet4!$E$84:$G$84</c:f>
              <c:numCache>
                <c:formatCode>_(* #,##0_);_(* \(#,##0\);_(* "-"??_);_(@_)</c:formatCode>
                <c:ptCount val="3"/>
                <c:pt idx="0" formatCode="General">
                  <c:v>10</c:v>
                </c:pt>
                <c:pt idx="1">
                  <c:v>15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6-4955-8CEC-150A3E1AA5A2}"/>
            </c:ext>
          </c:extLst>
        </c:ser>
        <c:ser>
          <c:idx val="1"/>
          <c:order val="1"/>
          <c:tx>
            <c:strRef>
              <c:f>Sheet4!$D$85</c:f>
              <c:strCache>
                <c:ptCount val="1"/>
                <c:pt idx="0">
                  <c:v>Yes, for selective cases 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Sheet4!$E$83:$G$83</c:f>
              <c:strCache>
                <c:ptCount val="3"/>
                <c:pt idx="0">
                  <c:v>Internal use in Line Ministries to prepare budget proposals</c:v>
                </c:pt>
                <c:pt idx="1">
                  <c:v>Decision on SR are considered in the budget preparation process</c:v>
                </c:pt>
                <c:pt idx="2">
                  <c:v>Decision on SR leads directly to insertion in annual budget</c:v>
                </c:pt>
              </c:strCache>
            </c:strRef>
          </c:cat>
          <c:val>
            <c:numRef>
              <c:f>Sheet4!$E$85:$G$85</c:f>
              <c:numCache>
                <c:formatCode>_(* #,##0_);_(* \(#,##0\);_(* "-"??_);_(@_)</c:formatCode>
                <c:ptCount val="3"/>
                <c:pt idx="0" formatCode="General">
                  <c:v>11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6-4955-8CEC-150A3E1AA5A2}"/>
            </c:ext>
          </c:extLst>
        </c:ser>
        <c:ser>
          <c:idx val="2"/>
          <c:order val="2"/>
          <c:tx>
            <c:strRef>
              <c:f>Sheet4!$D$86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Sheet4!$E$83:$G$83</c:f>
              <c:strCache>
                <c:ptCount val="3"/>
                <c:pt idx="0">
                  <c:v>Internal use in Line Ministries to prepare budget proposals</c:v>
                </c:pt>
                <c:pt idx="1">
                  <c:v>Decision on SR are considered in the budget preparation process</c:v>
                </c:pt>
                <c:pt idx="2">
                  <c:v>Decision on SR leads directly to insertion in annual budget</c:v>
                </c:pt>
              </c:strCache>
            </c:strRef>
          </c:cat>
          <c:val>
            <c:numRef>
              <c:f>Sheet4!$E$86:$G$86</c:f>
              <c:numCache>
                <c:formatCode>_(* #,##0_);_(* \(#,##0\);_(* "-"??_);_(@_)</c:formatCode>
                <c:ptCount val="3"/>
                <c:pt idx="0" formatCode="General">
                  <c:v>7</c:v>
                </c:pt>
                <c:pt idx="1">
                  <c:v>2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56-4955-8CEC-150A3E1AA5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152840872"/>
        <c:axId val="1152841200"/>
      </c:barChart>
      <c:catAx>
        <c:axId val="115284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152841200"/>
        <c:crosses val="autoZero"/>
        <c:auto val="1"/>
        <c:lblAlgn val="ctr"/>
        <c:lblOffset val="100"/>
        <c:noMultiLvlLbl val="0"/>
      </c:catAx>
      <c:valAx>
        <c:axId val="1152841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284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83059203831721"/>
          <c:y val="0.9100119128446662"/>
          <c:w val="0.62955990980497556"/>
          <c:h val="6.452746065941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ECD83-7481-4E0F-BD25-9B37F8FAA0A9}" type="doc">
      <dgm:prSet loTypeId="urn:microsoft.com/office/officeart/2005/8/layout/default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C4487F5-4E24-4D70-9955-6A3930651BF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Government</a:t>
          </a:r>
        </a:p>
      </dgm:t>
    </dgm:pt>
    <dgm:pt modelId="{21569EC2-B140-44EB-B420-03F60B036D45}" type="parTrans" cxnId="{C8036E63-B4AE-4A90-A784-211CA92B8EF8}">
      <dgm:prSet/>
      <dgm:spPr/>
      <dgm:t>
        <a:bodyPr/>
        <a:lstStyle/>
        <a:p>
          <a:endParaRPr lang="en-US"/>
        </a:p>
      </dgm:t>
    </dgm:pt>
    <dgm:pt modelId="{25B24CCD-209D-490B-9983-86653241C49E}" type="sibTrans" cxnId="{C8036E63-B4AE-4A90-A784-211CA92B8EF8}">
      <dgm:prSet/>
      <dgm:spPr/>
      <dgm:t>
        <a:bodyPr/>
        <a:lstStyle/>
        <a:p>
          <a:endParaRPr lang="en-US"/>
        </a:p>
      </dgm:t>
    </dgm:pt>
    <dgm:pt modelId="{E43F4EAB-30A9-4749-87C3-88759A1A2D1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Gives political commitment</a:t>
          </a:r>
        </a:p>
      </dgm:t>
    </dgm:pt>
    <dgm:pt modelId="{A9B05F83-4289-4827-B8D2-5825CF83E50D}" type="parTrans" cxnId="{A852BC15-7CC8-47EB-885E-ABF12AB101E0}">
      <dgm:prSet/>
      <dgm:spPr/>
      <dgm:t>
        <a:bodyPr/>
        <a:lstStyle/>
        <a:p>
          <a:endParaRPr lang="en-US"/>
        </a:p>
      </dgm:t>
    </dgm:pt>
    <dgm:pt modelId="{81213853-56EB-4FE4-9B7D-B844EA64A4FF}" type="sibTrans" cxnId="{A852BC15-7CC8-47EB-885E-ABF12AB101E0}">
      <dgm:prSet/>
      <dgm:spPr/>
      <dgm:t>
        <a:bodyPr/>
        <a:lstStyle/>
        <a:p>
          <a:endParaRPr lang="en-US"/>
        </a:p>
      </dgm:t>
    </dgm:pt>
    <dgm:pt modelId="{A298F921-D185-49D8-84AD-F11EA3E7773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External experts</a:t>
          </a:r>
        </a:p>
      </dgm:t>
    </dgm:pt>
    <dgm:pt modelId="{44ADC75B-070C-4EE4-9BA6-55C09B1A6C0B}" type="parTrans" cxnId="{4AF1C8C3-9E7D-4487-A09A-42E4C3F65C06}">
      <dgm:prSet/>
      <dgm:spPr/>
      <dgm:t>
        <a:bodyPr/>
        <a:lstStyle/>
        <a:p>
          <a:endParaRPr lang="en-US"/>
        </a:p>
      </dgm:t>
    </dgm:pt>
    <dgm:pt modelId="{6033A0D7-A8D6-4CEA-823F-179B6D69F5D8}" type="sibTrans" cxnId="{4AF1C8C3-9E7D-4487-A09A-42E4C3F65C06}">
      <dgm:prSet/>
      <dgm:spPr/>
      <dgm:t>
        <a:bodyPr/>
        <a:lstStyle/>
        <a:p>
          <a:endParaRPr lang="en-US"/>
        </a:p>
      </dgm:t>
    </dgm:pt>
    <dgm:pt modelId="{86284638-6BE5-4F8C-892A-970164289E08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May participate in the review</a:t>
          </a:r>
        </a:p>
      </dgm:t>
    </dgm:pt>
    <dgm:pt modelId="{A5666F26-6D27-4DBC-B89A-F0C621BFA774}" type="parTrans" cxnId="{0CD51C31-9D30-4053-8BE2-1E67432811D5}">
      <dgm:prSet/>
      <dgm:spPr/>
      <dgm:t>
        <a:bodyPr/>
        <a:lstStyle/>
        <a:p>
          <a:endParaRPr lang="en-US"/>
        </a:p>
      </dgm:t>
    </dgm:pt>
    <dgm:pt modelId="{EA0F45D4-607A-4EAB-AD5F-CDC67594380C}" type="sibTrans" cxnId="{0CD51C31-9D30-4053-8BE2-1E67432811D5}">
      <dgm:prSet/>
      <dgm:spPr/>
      <dgm:t>
        <a:bodyPr/>
        <a:lstStyle/>
        <a:p>
          <a:endParaRPr lang="en-US"/>
        </a:p>
      </dgm:t>
    </dgm:pt>
    <dgm:pt modelId="{E187E5F2-6154-434A-BB4F-555E600CC551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Ministry of Finance</a:t>
          </a:r>
        </a:p>
      </dgm:t>
    </dgm:pt>
    <dgm:pt modelId="{43DFE440-EEA9-41AE-B4C4-B2211C8969A8}" type="parTrans" cxnId="{D95A1D58-3F6E-4CAB-B776-1FD755702482}">
      <dgm:prSet/>
      <dgm:spPr/>
      <dgm:t>
        <a:bodyPr/>
        <a:lstStyle/>
        <a:p>
          <a:endParaRPr lang="en-US"/>
        </a:p>
      </dgm:t>
    </dgm:pt>
    <dgm:pt modelId="{D49C89C9-31A4-42A8-89A0-07375B04968B}" type="sibTrans" cxnId="{D95A1D58-3F6E-4CAB-B776-1FD755702482}">
      <dgm:prSet/>
      <dgm:spPr/>
      <dgm:t>
        <a:bodyPr/>
        <a:lstStyle/>
        <a:p>
          <a:endParaRPr lang="en-US"/>
        </a:p>
      </dgm:t>
    </dgm:pt>
    <dgm:pt modelId="{18399B3C-A231-41AA-A4CD-F5C114CE2C1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Line Ministries</a:t>
          </a:r>
        </a:p>
      </dgm:t>
    </dgm:pt>
    <dgm:pt modelId="{4C792626-EFC5-430E-A186-A8ECB67BEDBF}" type="parTrans" cxnId="{6B7A5B30-9B66-43BA-B1F3-0067BC6E082D}">
      <dgm:prSet/>
      <dgm:spPr/>
      <dgm:t>
        <a:bodyPr/>
        <a:lstStyle/>
        <a:p>
          <a:endParaRPr lang="en-US"/>
        </a:p>
      </dgm:t>
    </dgm:pt>
    <dgm:pt modelId="{B7191FFC-CCF0-4C09-B07B-0421F8A44FDA}" type="sibTrans" cxnId="{6B7A5B30-9B66-43BA-B1F3-0067BC6E082D}">
      <dgm:prSet/>
      <dgm:spPr/>
      <dgm:t>
        <a:bodyPr/>
        <a:lstStyle/>
        <a:p>
          <a:endParaRPr lang="en-US"/>
        </a:p>
      </dgm:t>
    </dgm:pt>
    <dgm:pt modelId="{9C4AE5E8-545C-4436-89C8-6CD75EBB0A4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Parliament</a:t>
          </a:r>
        </a:p>
      </dgm:t>
    </dgm:pt>
    <dgm:pt modelId="{26C1FF16-8163-4B5D-9A7D-1E067D75F939}" type="parTrans" cxnId="{4C028796-A52A-4D93-9E11-29833319C5AC}">
      <dgm:prSet/>
      <dgm:spPr/>
      <dgm:t>
        <a:bodyPr/>
        <a:lstStyle/>
        <a:p>
          <a:endParaRPr lang="en-US"/>
        </a:p>
      </dgm:t>
    </dgm:pt>
    <dgm:pt modelId="{74D7B83D-E251-4A41-87DB-CE26EBEE6D9A}" type="sibTrans" cxnId="{4C028796-A52A-4D93-9E11-29833319C5AC}">
      <dgm:prSet/>
      <dgm:spPr/>
      <dgm:t>
        <a:bodyPr/>
        <a:lstStyle/>
        <a:p>
          <a:endParaRPr lang="en-US"/>
        </a:p>
      </dgm:t>
    </dgm:pt>
    <dgm:pt modelId="{2530C6A3-0626-496A-AFC5-89B7D75E23D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Cooperate with the Ministry of Finance</a:t>
          </a:r>
        </a:p>
      </dgm:t>
    </dgm:pt>
    <dgm:pt modelId="{0A698770-B0DD-4AE4-81E8-044C9E5F803E}" type="parTrans" cxnId="{39539909-4844-4174-B7C4-95BD60321B14}">
      <dgm:prSet/>
      <dgm:spPr/>
      <dgm:t>
        <a:bodyPr/>
        <a:lstStyle/>
        <a:p>
          <a:endParaRPr lang="en-US"/>
        </a:p>
      </dgm:t>
    </dgm:pt>
    <dgm:pt modelId="{5B9A5368-C998-48F1-868C-D5A2F536791E}" type="sibTrans" cxnId="{39539909-4844-4174-B7C4-95BD60321B14}">
      <dgm:prSet/>
      <dgm:spPr/>
      <dgm:t>
        <a:bodyPr/>
        <a:lstStyle/>
        <a:p>
          <a:endParaRPr lang="en-US"/>
        </a:p>
      </dgm:t>
    </dgm:pt>
    <dgm:pt modelId="{7540A225-281A-44F1-A023-23E86745E275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Takes the initiative to start the review in cooperation with line ministries</a:t>
          </a:r>
        </a:p>
      </dgm:t>
    </dgm:pt>
    <dgm:pt modelId="{87E1F8A9-397B-455A-9B8D-20EBFD61418A}" type="parTrans" cxnId="{497C1223-08A2-417F-9B89-3B59D1C7FED1}">
      <dgm:prSet/>
      <dgm:spPr/>
      <dgm:t>
        <a:bodyPr/>
        <a:lstStyle/>
        <a:p>
          <a:endParaRPr lang="en-US"/>
        </a:p>
      </dgm:t>
    </dgm:pt>
    <dgm:pt modelId="{8DC5583D-6F33-4BE8-B264-DB4EC4C55B77}" type="sibTrans" cxnId="{497C1223-08A2-417F-9B89-3B59D1C7FED1}">
      <dgm:prSet/>
      <dgm:spPr/>
      <dgm:t>
        <a:bodyPr/>
        <a:lstStyle/>
        <a:p>
          <a:endParaRPr lang="en-US"/>
        </a:p>
      </dgm:t>
    </dgm:pt>
    <dgm:pt modelId="{EA57926C-95FA-4CC5-B92C-E15D1B09D94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Takes the review findings into account when approving the budget</a:t>
          </a:r>
        </a:p>
      </dgm:t>
    </dgm:pt>
    <dgm:pt modelId="{7F173EF4-A4E8-4921-8E9A-0AB6A4B48A0D}" type="parTrans" cxnId="{74FA4083-32F4-4B8A-B725-29B8D4F56A4C}">
      <dgm:prSet/>
      <dgm:spPr/>
      <dgm:t>
        <a:bodyPr/>
        <a:lstStyle/>
        <a:p>
          <a:endParaRPr lang="en-US"/>
        </a:p>
      </dgm:t>
    </dgm:pt>
    <dgm:pt modelId="{8623128A-2344-45CE-817C-B1AF81343BCD}" type="sibTrans" cxnId="{74FA4083-32F4-4B8A-B725-29B8D4F56A4C}">
      <dgm:prSet/>
      <dgm:spPr/>
      <dgm:t>
        <a:bodyPr/>
        <a:lstStyle/>
        <a:p>
          <a:endParaRPr lang="en-US"/>
        </a:p>
      </dgm:t>
    </dgm:pt>
    <dgm:pt modelId="{BD581868-C8D4-470C-BD40-A48CDDCB251E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Coordinates the review process</a:t>
          </a:r>
        </a:p>
      </dgm:t>
    </dgm:pt>
    <dgm:pt modelId="{7BB52A0D-92E8-4F02-AEF4-914D512A2249}" type="parTrans" cxnId="{3A374F50-AA91-4ACA-9BFD-6E8EAB435DDD}">
      <dgm:prSet/>
      <dgm:spPr/>
      <dgm:t>
        <a:bodyPr/>
        <a:lstStyle/>
        <a:p>
          <a:endParaRPr lang="en-US"/>
        </a:p>
      </dgm:t>
    </dgm:pt>
    <dgm:pt modelId="{A7743035-E6A2-45C3-AC50-A99AF0C2E25C}" type="sibTrans" cxnId="{3A374F50-AA91-4ACA-9BFD-6E8EAB435DDD}">
      <dgm:prSet/>
      <dgm:spPr/>
      <dgm:t>
        <a:bodyPr/>
        <a:lstStyle/>
        <a:p>
          <a:endParaRPr lang="en-US"/>
        </a:p>
      </dgm:t>
    </dgm:pt>
    <dgm:pt modelId="{687A7E04-CF92-4213-B099-7E6BAE2859B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Participate in the review</a:t>
          </a:r>
        </a:p>
      </dgm:t>
    </dgm:pt>
    <dgm:pt modelId="{84FBF7A4-557B-4139-83D1-0CDF251D2DB4}" type="parTrans" cxnId="{F8D32FB8-D405-4A3C-A201-725B32A9B78C}">
      <dgm:prSet/>
      <dgm:spPr/>
      <dgm:t>
        <a:bodyPr/>
        <a:lstStyle/>
        <a:p>
          <a:endParaRPr lang="en-US"/>
        </a:p>
      </dgm:t>
    </dgm:pt>
    <dgm:pt modelId="{B115058B-4453-4851-985E-A57AA61BCABE}" type="sibTrans" cxnId="{F8D32FB8-D405-4A3C-A201-725B32A9B78C}">
      <dgm:prSet/>
      <dgm:spPr/>
      <dgm:t>
        <a:bodyPr/>
        <a:lstStyle/>
        <a:p>
          <a:endParaRPr lang="en-US"/>
        </a:p>
      </dgm:t>
    </dgm:pt>
    <dgm:pt modelId="{EA5BD5E4-F621-4BD0-B4AF-63A0C47AB8F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Implement the SR results</a:t>
          </a:r>
        </a:p>
      </dgm:t>
    </dgm:pt>
    <dgm:pt modelId="{2E18D2EF-3AAC-4772-8598-4A344CCDB41D}" type="parTrans" cxnId="{24AFAF9E-92E4-4255-B53A-F23D51E7AEE1}">
      <dgm:prSet/>
      <dgm:spPr/>
      <dgm:t>
        <a:bodyPr/>
        <a:lstStyle/>
        <a:p>
          <a:endParaRPr lang="en-US"/>
        </a:p>
      </dgm:t>
    </dgm:pt>
    <dgm:pt modelId="{3C068327-6F98-4AA8-AB1C-9B692A50AA22}" type="sibTrans" cxnId="{24AFAF9E-92E4-4255-B53A-F23D51E7AEE1}">
      <dgm:prSet/>
      <dgm:spPr/>
      <dgm:t>
        <a:bodyPr/>
        <a:lstStyle/>
        <a:p>
          <a:endParaRPr lang="en-US"/>
        </a:p>
      </dgm:t>
    </dgm:pt>
    <dgm:pt modelId="{F729E25F-8388-4A22-A09E-6903059EAC2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Cooperate with the Ministry of Finance</a:t>
          </a:r>
        </a:p>
      </dgm:t>
    </dgm:pt>
    <dgm:pt modelId="{5A34C90F-A01C-4392-A2E2-16FB6B3EC3B8}" type="parTrans" cxnId="{53C09686-F170-44AF-99BE-71CC61EFC5E8}">
      <dgm:prSet/>
      <dgm:spPr/>
      <dgm:t>
        <a:bodyPr/>
        <a:lstStyle/>
        <a:p>
          <a:endParaRPr lang="en-US"/>
        </a:p>
      </dgm:t>
    </dgm:pt>
    <dgm:pt modelId="{2C884AAA-E1E3-4C72-B786-CD14C127E8E1}" type="sibTrans" cxnId="{53C09686-F170-44AF-99BE-71CC61EFC5E8}">
      <dgm:prSet/>
      <dgm:spPr/>
      <dgm:t>
        <a:bodyPr/>
        <a:lstStyle/>
        <a:p>
          <a:endParaRPr lang="en-US"/>
        </a:p>
      </dgm:t>
    </dgm:pt>
    <dgm:pt modelId="{F9F936FF-1028-4DF4-9441-69DA3AB9099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Approves the main elements of the review</a:t>
          </a:r>
        </a:p>
      </dgm:t>
    </dgm:pt>
    <dgm:pt modelId="{AC1C5EB9-75D0-4B8C-BCEC-7869EC5B8954}" type="parTrans" cxnId="{BE89310B-A2FB-4699-B631-2F0B7118E3F9}">
      <dgm:prSet/>
      <dgm:spPr/>
      <dgm:t>
        <a:bodyPr/>
        <a:lstStyle/>
        <a:p>
          <a:endParaRPr lang="en-US"/>
        </a:p>
      </dgm:t>
    </dgm:pt>
    <dgm:pt modelId="{D63FA294-7FD9-4743-8082-D7F2494CDF6F}" type="sibTrans" cxnId="{BE89310B-A2FB-4699-B631-2F0B7118E3F9}">
      <dgm:prSet/>
      <dgm:spPr/>
      <dgm:t>
        <a:bodyPr/>
        <a:lstStyle/>
        <a:p>
          <a:endParaRPr lang="en-US"/>
        </a:p>
      </dgm:t>
    </dgm:pt>
    <dgm:pt modelId="{178A3AEB-5ADC-479A-A34E-AA865C9830CD}" type="pres">
      <dgm:prSet presAssocID="{8BBECD83-7481-4E0F-BD25-9B37F8FAA0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257718-DEDC-4778-9F1D-52AD8B9985EB}" type="pres">
      <dgm:prSet presAssocID="{5C4487F5-4E24-4D70-9955-6A3930651BF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7F6BA-D764-42AE-9D35-015E95489E0D}" type="pres">
      <dgm:prSet presAssocID="{25B24CCD-209D-490B-9983-86653241C49E}" presName="sibTrans" presStyleCnt="0"/>
      <dgm:spPr/>
    </dgm:pt>
    <dgm:pt modelId="{3A198A1F-F544-43E3-94AD-407116FB7B29}" type="pres">
      <dgm:prSet presAssocID="{E187E5F2-6154-434A-BB4F-555E600CC5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58218-998B-4B9A-B79F-43DA43535599}" type="pres">
      <dgm:prSet presAssocID="{D49C89C9-31A4-42A8-89A0-07375B04968B}" presName="sibTrans" presStyleCnt="0"/>
      <dgm:spPr/>
    </dgm:pt>
    <dgm:pt modelId="{14BF9E7D-BE25-424D-A020-E49CA661950C}" type="pres">
      <dgm:prSet presAssocID="{18399B3C-A231-41AA-A4CD-F5C114CE2C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C6967-349F-4A90-A667-7C8EC576BF4D}" type="pres">
      <dgm:prSet presAssocID="{B7191FFC-CCF0-4C09-B07B-0421F8A44FDA}" presName="sibTrans" presStyleCnt="0"/>
      <dgm:spPr/>
    </dgm:pt>
    <dgm:pt modelId="{98D232DC-2014-48C2-B851-6E4DA0841864}" type="pres">
      <dgm:prSet presAssocID="{A298F921-D185-49D8-84AD-F11EA3E777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97B25-6565-47AD-B859-8E854A98DD84}" type="pres">
      <dgm:prSet presAssocID="{6033A0D7-A8D6-4CEA-823F-179B6D69F5D8}" presName="sibTrans" presStyleCnt="0"/>
      <dgm:spPr/>
    </dgm:pt>
    <dgm:pt modelId="{E6CD193F-CF75-43C3-8280-7C663D83B398}" type="pres">
      <dgm:prSet presAssocID="{9C4AE5E8-545C-4436-89C8-6CD75EBB0A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52BC15-7CC8-47EB-885E-ABF12AB101E0}" srcId="{5C4487F5-4E24-4D70-9955-6A3930651BF0}" destId="{E43F4EAB-30A9-4749-87C3-88759A1A2D19}" srcOrd="0" destOrd="0" parTransId="{A9B05F83-4289-4827-B8D2-5825CF83E50D}" sibTransId="{81213853-56EB-4FE4-9B7D-B844EA64A4FF}"/>
    <dgm:cxn modelId="{24AFAF9E-92E4-4255-B53A-F23D51E7AEE1}" srcId="{18399B3C-A231-41AA-A4CD-F5C114CE2C13}" destId="{EA5BD5E4-F621-4BD0-B4AF-63A0C47AB8F3}" srcOrd="2" destOrd="0" parTransId="{2E18D2EF-3AAC-4772-8598-4A344CCDB41D}" sibTransId="{3C068327-6F98-4AA8-AB1C-9B692A50AA22}"/>
    <dgm:cxn modelId="{39539909-4844-4174-B7C4-95BD60321B14}" srcId="{18399B3C-A231-41AA-A4CD-F5C114CE2C13}" destId="{2530C6A3-0626-496A-AFC5-89B7D75E23D2}" srcOrd="0" destOrd="0" parTransId="{0A698770-B0DD-4AE4-81E8-044C9E5F803E}" sibTransId="{5B9A5368-C998-48F1-868C-D5A2F536791E}"/>
    <dgm:cxn modelId="{4C028796-A52A-4D93-9E11-29833319C5AC}" srcId="{8BBECD83-7481-4E0F-BD25-9B37F8FAA0A9}" destId="{9C4AE5E8-545C-4436-89C8-6CD75EBB0A47}" srcOrd="4" destOrd="0" parTransId="{26C1FF16-8163-4B5D-9A7D-1E067D75F939}" sibTransId="{74D7B83D-E251-4A41-87DB-CE26EBEE6D9A}"/>
    <dgm:cxn modelId="{C8036E63-B4AE-4A90-A784-211CA92B8EF8}" srcId="{8BBECD83-7481-4E0F-BD25-9B37F8FAA0A9}" destId="{5C4487F5-4E24-4D70-9955-6A3930651BF0}" srcOrd="0" destOrd="0" parTransId="{21569EC2-B140-44EB-B420-03F60B036D45}" sibTransId="{25B24CCD-209D-490B-9983-86653241C49E}"/>
    <dgm:cxn modelId="{6B7A5B30-9B66-43BA-B1F3-0067BC6E082D}" srcId="{8BBECD83-7481-4E0F-BD25-9B37F8FAA0A9}" destId="{18399B3C-A231-41AA-A4CD-F5C114CE2C13}" srcOrd="2" destOrd="0" parTransId="{4C792626-EFC5-430E-A186-A8ECB67BEDBF}" sibTransId="{B7191FFC-CCF0-4C09-B07B-0421F8A44FDA}"/>
    <dgm:cxn modelId="{4502BA9D-F9FE-4131-872B-4D22768C8AF8}" type="presOf" srcId="{5C4487F5-4E24-4D70-9955-6A3930651BF0}" destId="{50257718-DEDC-4778-9F1D-52AD8B9985EB}" srcOrd="0" destOrd="0" presId="urn:microsoft.com/office/officeart/2005/8/layout/default"/>
    <dgm:cxn modelId="{E296016B-9DEF-4ECF-A045-A21711F8B568}" type="presOf" srcId="{9C4AE5E8-545C-4436-89C8-6CD75EBB0A47}" destId="{E6CD193F-CF75-43C3-8280-7C663D83B398}" srcOrd="0" destOrd="0" presId="urn:microsoft.com/office/officeart/2005/8/layout/default"/>
    <dgm:cxn modelId="{BE89310B-A2FB-4699-B631-2F0B7118E3F9}" srcId="{5C4487F5-4E24-4D70-9955-6A3930651BF0}" destId="{F9F936FF-1028-4DF4-9441-69DA3AB9099B}" srcOrd="1" destOrd="0" parTransId="{AC1C5EB9-75D0-4B8C-BCEC-7869EC5B8954}" sibTransId="{D63FA294-7FD9-4743-8082-D7F2494CDF6F}"/>
    <dgm:cxn modelId="{655563A7-9B62-4823-9AE0-E096EC9D439C}" type="presOf" srcId="{F9F936FF-1028-4DF4-9441-69DA3AB9099B}" destId="{50257718-DEDC-4778-9F1D-52AD8B9985EB}" srcOrd="0" destOrd="2" presId="urn:microsoft.com/office/officeart/2005/8/layout/default"/>
    <dgm:cxn modelId="{0CD51C31-9D30-4053-8BE2-1E67432811D5}" srcId="{A298F921-D185-49D8-84AD-F11EA3E77735}" destId="{86284638-6BE5-4F8C-892A-970164289E08}" srcOrd="0" destOrd="0" parTransId="{A5666F26-6D27-4DBC-B89A-F0C621BFA774}" sibTransId="{EA0F45D4-607A-4EAB-AD5F-CDC67594380C}"/>
    <dgm:cxn modelId="{DCD6CB27-31B9-4101-BA88-4FA71CA247B8}" type="presOf" srcId="{BD581868-C8D4-470C-BD40-A48CDDCB251E}" destId="{3A198A1F-F544-43E3-94AD-407116FB7B29}" srcOrd="0" destOrd="2" presId="urn:microsoft.com/office/officeart/2005/8/layout/default"/>
    <dgm:cxn modelId="{657AF767-1CCA-4657-A2FD-BAA9D659D886}" type="presOf" srcId="{E43F4EAB-30A9-4749-87C3-88759A1A2D19}" destId="{50257718-DEDC-4778-9F1D-52AD8B9985EB}" srcOrd="0" destOrd="1" presId="urn:microsoft.com/office/officeart/2005/8/layout/default"/>
    <dgm:cxn modelId="{6A0847CD-9DA3-4D16-BF87-69E74A8F2516}" type="presOf" srcId="{18399B3C-A231-41AA-A4CD-F5C114CE2C13}" destId="{14BF9E7D-BE25-424D-A020-E49CA661950C}" srcOrd="0" destOrd="0" presId="urn:microsoft.com/office/officeart/2005/8/layout/default"/>
    <dgm:cxn modelId="{A793EFD8-35B4-4F69-A881-729FD207D767}" type="presOf" srcId="{A298F921-D185-49D8-84AD-F11EA3E77735}" destId="{98D232DC-2014-48C2-B851-6E4DA0841864}" srcOrd="0" destOrd="0" presId="urn:microsoft.com/office/officeart/2005/8/layout/default"/>
    <dgm:cxn modelId="{3A374F50-AA91-4ACA-9BFD-6E8EAB435DDD}" srcId="{E187E5F2-6154-434A-BB4F-555E600CC551}" destId="{BD581868-C8D4-470C-BD40-A48CDDCB251E}" srcOrd="1" destOrd="0" parTransId="{7BB52A0D-92E8-4F02-AEF4-914D512A2249}" sibTransId="{A7743035-E6A2-45C3-AC50-A99AF0C2E25C}"/>
    <dgm:cxn modelId="{C4A4CF0F-C4A6-4FCC-B93D-68539751AC3A}" type="presOf" srcId="{F729E25F-8388-4A22-A09E-6903059EAC26}" destId="{98D232DC-2014-48C2-B851-6E4DA0841864}" srcOrd="0" destOrd="2" presId="urn:microsoft.com/office/officeart/2005/8/layout/default"/>
    <dgm:cxn modelId="{100FB517-FA74-4E45-9468-2B0D4C2BF7CE}" type="presOf" srcId="{EA57926C-95FA-4CC5-B92C-E15D1B09D940}" destId="{E6CD193F-CF75-43C3-8280-7C663D83B398}" srcOrd="0" destOrd="1" presId="urn:microsoft.com/office/officeart/2005/8/layout/default"/>
    <dgm:cxn modelId="{53C09686-F170-44AF-99BE-71CC61EFC5E8}" srcId="{A298F921-D185-49D8-84AD-F11EA3E77735}" destId="{F729E25F-8388-4A22-A09E-6903059EAC26}" srcOrd="1" destOrd="0" parTransId="{5A34C90F-A01C-4392-A2E2-16FB6B3EC3B8}" sibTransId="{2C884AAA-E1E3-4C72-B786-CD14C127E8E1}"/>
    <dgm:cxn modelId="{F8D32FB8-D405-4A3C-A201-725B32A9B78C}" srcId="{18399B3C-A231-41AA-A4CD-F5C114CE2C13}" destId="{687A7E04-CF92-4213-B099-7E6BAE2859BB}" srcOrd="1" destOrd="0" parTransId="{84FBF7A4-557B-4139-83D1-0CDF251D2DB4}" sibTransId="{B115058B-4453-4851-985E-A57AA61BCABE}"/>
    <dgm:cxn modelId="{DF45CD34-F3EF-4D73-821F-88CD29DDD216}" type="presOf" srcId="{687A7E04-CF92-4213-B099-7E6BAE2859BB}" destId="{14BF9E7D-BE25-424D-A020-E49CA661950C}" srcOrd="0" destOrd="2" presId="urn:microsoft.com/office/officeart/2005/8/layout/default"/>
    <dgm:cxn modelId="{F788FAF0-C799-4E30-BB96-DF851055D656}" type="presOf" srcId="{EA5BD5E4-F621-4BD0-B4AF-63A0C47AB8F3}" destId="{14BF9E7D-BE25-424D-A020-E49CA661950C}" srcOrd="0" destOrd="3" presId="urn:microsoft.com/office/officeart/2005/8/layout/default"/>
    <dgm:cxn modelId="{C07F83F3-BCFA-4F5D-8DD4-80435856EB4A}" type="presOf" srcId="{8BBECD83-7481-4E0F-BD25-9B37F8FAA0A9}" destId="{178A3AEB-5ADC-479A-A34E-AA865C9830CD}" srcOrd="0" destOrd="0" presId="urn:microsoft.com/office/officeart/2005/8/layout/default"/>
    <dgm:cxn modelId="{28E841EF-5748-4DF7-97E9-1FF5A1CEFBD8}" type="presOf" srcId="{2530C6A3-0626-496A-AFC5-89B7D75E23D2}" destId="{14BF9E7D-BE25-424D-A020-E49CA661950C}" srcOrd="0" destOrd="1" presId="urn:microsoft.com/office/officeart/2005/8/layout/default"/>
    <dgm:cxn modelId="{D95A1D58-3F6E-4CAB-B776-1FD755702482}" srcId="{8BBECD83-7481-4E0F-BD25-9B37F8FAA0A9}" destId="{E187E5F2-6154-434A-BB4F-555E600CC551}" srcOrd="1" destOrd="0" parTransId="{43DFE440-EEA9-41AE-B4C4-B2211C8969A8}" sibTransId="{D49C89C9-31A4-42A8-89A0-07375B04968B}"/>
    <dgm:cxn modelId="{74FA4083-32F4-4B8A-B725-29B8D4F56A4C}" srcId="{9C4AE5E8-545C-4436-89C8-6CD75EBB0A47}" destId="{EA57926C-95FA-4CC5-B92C-E15D1B09D940}" srcOrd="0" destOrd="0" parTransId="{7F173EF4-A4E8-4921-8E9A-0AB6A4B48A0D}" sibTransId="{8623128A-2344-45CE-817C-B1AF81343BCD}"/>
    <dgm:cxn modelId="{0C72F6A6-8B18-4C94-BA1F-0BCAAA3EF823}" type="presOf" srcId="{7540A225-281A-44F1-A023-23E86745E275}" destId="{3A198A1F-F544-43E3-94AD-407116FB7B29}" srcOrd="0" destOrd="1" presId="urn:microsoft.com/office/officeart/2005/8/layout/default"/>
    <dgm:cxn modelId="{81B97153-4914-4B1B-A9E8-E1A41B4432CC}" type="presOf" srcId="{E187E5F2-6154-434A-BB4F-555E600CC551}" destId="{3A198A1F-F544-43E3-94AD-407116FB7B29}" srcOrd="0" destOrd="0" presId="urn:microsoft.com/office/officeart/2005/8/layout/default"/>
    <dgm:cxn modelId="{4AF1C8C3-9E7D-4487-A09A-42E4C3F65C06}" srcId="{8BBECD83-7481-4E0F-BD25-9B37F8FAA0A9}" destId="{A298F921-D185-49D8-84AD-F11EA3E77735}" srcOrd="3" destOrd="0" parTransId="{44ADC75B-070C-4EE4-9BA6-55C09B1A6C0B}" sibTransId="{6033A0D7-A8D6-4CEA-823F-179B6D69F5D8}"/>
    <dgm:cxn modelId="{497C1223-08A2-417F-9B89-3B59D1C7FED1}" srcId="{E187E5F2-6154-434A-BB4F-555E600CC551}" destId="{7540A225-281A-44F1-A023-23E86745E275}" srcOrd="0" destOrd="0" parTransId="{87E1F8A9-397B-455A-9B8D-20EBFD61418A}" sibTransId="{8DC5583D-6F33-4BE8-B264-DB4EC4C55B77}"/>
    <dgm:cxn modelId="{0EA423D5-FABE-4A88-BCAC-6CAEA572333B}" type="presOf" srcId="{86284638-6BE5-4F8C-892A-970164289E08}" destId="{98D232DC-2014-48C2-B851-6E4DA0841864}" srcOrd="0" destOrd="1" presId="urn:microsoft.com/office/officeart/2005/8/layout/default"/>
    <dgm:cxn modelId="{416BC944-0DA2-464C-867A-F52D89F731BE}" type="presParOf" srcId="{178A3AEB-5ADC-479A-A34E-AA865C9830CD}" destId="{50257718-DEDC-4778-9F1D-52AD8B9985EB}" srcOrd="0" destOrd="0" presId="urn:microsoft.com/office/officeart/2005/8/layout/default"/>
    <dgm:cxn modelId="{02A7EBD5-4B3E-44C6-9DB9-3928C8C39850}" type="presParOf" srcId="{178A3AEB-5ADC-479A-A34E-AA865C9830CD}" destId="{6847F6BA-D764-42AE-9D35-015E95489E0D}" srcOrd="1" destOrd="0" presId="urn:microsoft.com/office/officeart/2005/8/layout/default"/>
    <dgm:cxn modelId="{659104B6-3F64-45CF-8746-9298ADD884F1}" type="presParOf" srcId="{178A3AEB-5ADC-479A-A34E-AA865C9830CD}" destId="{3A198A1F-F544-43E3-94AD-407116FB7B29}" srcOrd="2" destOrd="0" presId="urn:microsoft.com/office/officeart/2005/8/layout/default"/>
    <dgm:cxn modelId="{3E0741A3-74DE-4CD6-A903-78BE79E249D8}" type="presParOf" srcId="{178A3AEB-5ADC-479A-A34E-AA865C9830CD}" destId="{76A58218-998B-4B9A-B79F-43DA43535599}" srcOrd="3" destOrd="0" presId="urn:microsoft.com/office/officeart/2005/8/layout/default"/>
    <dgm:cxn modelId="{E15F8F58-555F-4D56-82C5-9409E581BCBA}" type="presParOf" srcId="{178A3AEB-5ADC-479A-A34E-AA865C9830CD}" destId="{14BF9E7D-BE25-424D-A020-E49CA661950C}" srcOrd="4" destOrd="0" presId="urn:microsoft.com/office/officeart/2005/8/layout/default"/>
    <dgm:cxn modelId="{55ABD71B-CD8A-433F-8AA9-C84EFE6814FE}" type="presParOf" srcId="{178A3AEB-5ADC-479A-A34E-AA865C9830CD}" destId="{847C6967-349F-4A90-A667-7C8EC576BF4D}" srcOrd="5" destOrd="0" presId="urn:microsoft.com/office/officeart/2005/8/layout/default"/>
    <dgm:cxn modelId="{075A3D67-3490-432B-8E65-0A916C418416}" type="presParOf" srcId="{178A3AEB-5ADC-479A-A34E-AA865C9830CD}" destId="{98D232DC-2014-48C2-B851-6E4DA0841864}" srcOrd="6" destOrd="0" presId="urn:microsoft.com/office/officeart/2005/8/layout/default"/>
    <dgm:cxn modelId="{61F7CA7E-9399-49C4-B770-59700C46CD00}" type="presParOf" srcId="{178A3AEB-5ADC-479A-A34E-AA865C9830CD}" destId="{5F897B25-6565-47AD-B859-8E854A98DD84}" srcOrd="7" destOrd="0" presId="urn:microsoft.com/office/officeart/2005/8/layout/default"/>
    <dgm:cxn modelId="{17D86B27-544D-4D46-8DD0-CAB61EEB92C3}" type="presParOf" srcId="{178A3AEB-5ADC-479A-A34E-AA865C9830CD}" destId="{E6CD193F-CF75-43C3-8280-7C663D83B3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57718-DEDC-4778-9F1D-52AD8B9985EB}">
      <dsp:nvSpPr>
        <dsp:cNvPr id="0" name=""/>
        <dsp:cNvSpPr/>
      </dsp:nvSpPr>
      <dsp:spPr>
        <a:xfrm>
          <a:off x="0" y="183516"/>
          <a:ext cx="3424535" cy="205472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Government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Gives political commitment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Approves the main elements of the review</a:t>
          </a:r>
        </a:p>
      </dsp:txBody>
      <dsp:txXfrm>
        <a:off x="0" y="183516"/>
        <a:ext cx="3424535" cy="2054720"/>
      </dsp:txXfrm>
    </dsp:sp>
    <dsp:sp modelId="{3A198A1F-F544-43E3-94AD-407116FB7B29}">
      <dsp:nvSpPr>
        <dsp:cNvPr id="0" name=""/>
        <dsp:cNvSpPr/>
      </dsp:nvSpPr>
      <dsp:spPr>
        <a:xfrm>
          <a:off x="3766988" y="183516"/>
          <a:ext cx="3424535" cy="205472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Ministry of Finance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Takes the initiative to start the review in cooperation with line ministries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Coordinates the review process</a:t>
          </a:r>
        </a:p>
      </dsp:txBody>
      <dsp:txXfrm>
        <a:off x="3766988" y="183516"/>
        <a:ext cx="3424535" cy="2054720"/>
      </dsp:txXfrm>
    </dsp:sp>
    <dsp:sp modelId="{14BF9E7D-BE25-424D-A020-E49CA661950C}">
      <dsp:nvSpPr>
        <dsp:cNvPr id="0" name=""/>
        <dsp:cNvSpPr/>
      </dsp:nvSpPr>
      <dsp:spPr>
        <a:xfrm>
          <a:off x="7533977" y="183516"/>
          <a:ext cx="3424535" cy="205472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Line Ministries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Cooperate with the Ministry of Finance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Participate in the review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Implement the SR results</a:t>
          </a:r>
        </a:p>
      </dsp:txBody>
      <dsp:txXfrm>
        <a:off x="7533977" y="183516"/>
        <a:ext cx="3424535" cy="2054720"/>
      </dsp:txXfrm>
    </dsp:sp>
    <dsp:sp modelId="{98D232DC-2014-48C2-B851-6E4DA0841864}">
      <dsp:nvSpPr>
        <dsp:cNvPr id="0" name=""/>
        <dsp:cNvSpPr/>
      </dsp:nvSpPr>
      <dsp:spPr>
        <a:xfrm>
          <a:off x="1883494" y="2580691"/>
          <a:ext cx="3424535" cy="20547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External experts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May participate in the review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Cooperate with the Ministry of Finance</a:t>
          </a:r>
        </a:p>
      </dsp:txBody>
      <dsp:txXfrm>
        <a:off x="1883494" y="2580691"/>
        <a:ext cx="3424535" cy="2054720"/>
      </dsp:txXfrm>
    </dsp:sp>
    <dsp:sp modelId="{E6CD193F-CF75-43C3-8280-7C663D83B398}">
      <dsp:nvSpPr>
        <dsp:cNvPr id="0" name=""/>
        <dsp:cNvSpPr/>
      </dsp:nvSpPr>
      <dsp:spPr>
        <a:xfrm>
          <a:off x="5650482" y="2580691"/>
          <a:ext cx="3424535" cy="205472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Parliament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Takes the review findings into account when approving the budget</a:t>
          </a:r>
        </a:p>
      </dsp:txBody>
      <dsp:txXfrm>
        <a:off x="5650482" y="2580691"/>
        <a:ext cx="3424535" cy="205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0.29981</cdr:x>
      <cdr:y>0.90461</cdr:y>
    </cdr:from>
    <cdr:to>
      <cdr:x>0.78343</cdr:x>
      <cdr:y>0.95241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98725" y="5480050"/>
          <a:ext cx="4030708" cy="289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1 = no</a:t>
          </a:r>
          <a:r>
            <a:rPr lang="en-GB" sz="1100" baseline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challenge   2 =  low   3 = medium   4 = high</a:t>
          </a:r>
          <a:endParaRPr lang="en-GB" sz="11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0BAB6-38C9-4E14-BF57-7AC270120F20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F56A0-CF1B-4274-AD89-A0B252B42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A2E31-CA0B-714A-972B-BC075E941187}" type="slidenum">
              <a:rPr lang="en-BA" smtClean="0"/>
              <a:t>2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326944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56A0-CF1B-4274-AD89-A0B252B423E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9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56A0-CF1B-4274-AD89-A0B252B423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4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56A0-CF1B-4274-AD89-A0B252B423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2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56A0-CF1B-4274-AD89-A0B252B423E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211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56A0-CF1B-4274-AD89-A0B252B423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3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56A0-CF1B-4274-AD89-A0B252B423ED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46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77B11A4-D9AE-41BD-BD7A-71D863367BAD}" type="datetime1">
              <a:rPr lang="en-GB" smtClean="0"/>
              <a:t>18/06/2021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1"/>
            <a:ext cx="23232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7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8F643F27-7DA9-401B-A229-68607A229311}" type="datetime1">
              <a:rPr lang="en-GB" smtClean="0"/>
              <a:t>18/06/2021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306C1B7-62EF-4250-9BED-0DC9EC0AFA6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3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3AA9708-4DFD-4FC8-AF07-F5E533FCFE5F}" type="datetime1">
              <a:rPr lang="en-GB" smtClean="0"/>
              <a:t>18/06/2021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A306C1B7-62EF-4250-9BED-0DC9EC0AF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9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87E8-D7E5-4882-9996-E0C79FF96E81}" type="datetime1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E50-E979-4F81-8622-6C48331B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03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1BE-4714-4449-AFD7-780F699DC2F8}" type="datetime1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E50-E979-4F81-8622-6C48331B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F059-D81F-4D04-B644-5DAE2D7161F0}" type="datetime1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E50-E979-4F81-8622-6C48331BB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2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118EE3A-D25A-4451-B882-2C8390F9C4E2}" type="datetime1">
              <a:rPr lang="en-GB" smtClean="0"/>
              <a:t>18/06/2021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306C1B7-62EF-4250-9BED-0DC9EC0AF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7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02C8-3C79-8845-B3D7-71FFAD664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759" y="2092403"/>
            <a:ext cx="6134101" cy="754549"/>
          </a:xfrm>
        </p:spPr>
        <p:txBody>
          <a:bodyPr/>
          <a:lstStyle/>
          <a:p>
            <a:r>
              <a:rPr lang="en-BA" b="1" dirty="0"/>
              <a:t>SPENDING </a:t>
            </a:r>
            <a:r>
              <a:rPr lang="en-BA" b="1" dirty="0" smtClean="0"/>
              <a:t>REVIEWS</a:t>
            </a:r>
            <a:endParaRPr lang="en-B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FC2E5-81E9-C347-86C8-6592E00D7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759" y="3066202"/>
            <a:ext cx="6385561" cy="3122462"/>
          </a:xfrm>
        </p:spPr>
        <p:txBody>
          <a:bodyPr>
            <a:normAutofit/>
          </a:bodyPr>
          <a:lstStyle/>
          <a:p>
            <a:r>
              <a:rPr lang="en-BA" sz="3200" b="1" dirty="0" smtClean="0"/>
              <a:t>Presentation </a:t>
            </a:r>
            <a:r>
              <a:rPr lang="en-GB" sz="3200" b="1" dirty="0"/>
              <a:t>of </a:t>
            </a:r>
            <a:r>
              <a:rPr lang="en-GB" sz="3200" b="1" dirty="0" smtClean="0"/>
              <a:t>Survey </a:t>
            </a:r>
            <a:r>
              <a:rPr lang="en-BA" sz="3200" b="1" dirty="0" smtClean="0"/>
              <a:t>Results</a:t>
            </a:r>
            <a:endParaRPr lang="en-GB" sz="3200" b="1" dirty="0" smtClean="0"/>
          </a:p>
          <a:p>
            <a:endParaRPr lang="en-BA" sz="3200" b="1" dirty="0"/>
          </a:p>
          <a:p>
            <a:r>
              <a:rPr lang="en-BA" sz="3200" b="1" dirty="0"/>
              <a:t>for OECD </a:t>
            </a:r>
            <a:r>
              <a:rPr lang="en-BA" sz="3200" b="1" dirty="0" smtClean="0"/>
              <a:t>Countries</a:t>
            </a:r>
            <a:endParaRPr lang="en-BA" sz="3200" b="1" dirty="0"/>
          </a:p>
          <a:p>
            <a:endParaRPr lang="en-GB" sz="3200" dirty="0" smtClean="0"/>
          </a:p>
          <a:p>
            <a:endParaRPr lang="en-BA" sz="3200" dirty="0"/>
          </a:p>
          <a:p>
            <a:endParaRPr lang="en-BA" sz="3200" dirty="0"/>
          </a:p>
          <a:p>
            <a:r>
              <a:rPr lang="en-BA" sz="2000" i="1" dirty="0"/>
              <a:t>OECD SBO CESEE meeting, 24 June </a:t>
            </a:r>
            <a:r>
              <a:rPr lang="en-BA" sz="2000" i="1" dirty="0" smtClean="0"/>
              <a:t>2021</a:t>
            </a:r>
            <a:endParaRPr lang="en-GB" sz="2000" i="1" dirty="0" smtClean="0"/>
          </a:p>
          <a:p>
            <a:endParaRPr lang="en-BA" sz="2000" i="1" dirty="0"/>
          </a:p>
          <a:p>
            <a:r>
              <a:rPr lang="en-BA" sz="2000" i="1" dirty="0"/>
              <a:t>Axel Mathot, </a:t>
            </a:r>
            <a:r>
              <a:rPr lang="en-BA" sz="2000" i="1" dirty="0" smtClean="0"/>
              <a:t>OEC</a:t>
            </a:r>
            <a:r>
              <a:rPr lang="en-GB" sz="2000" i="1" dirty="0" smtClean="0"/>
              <a:t>D</a:t>
            </a:r>
            <a:r>
              <a:rPr lang="en-BA" sz="2000" i="1" dirty="0" smtClean="0"/>
              <a:t> Secretariat</a:t>
            </a:r>
            <a:endParaRPr lang="en-BA" sz="2000" i="1" dirty="0"/>
          </a:p>
        </p:txBody>
      </p:sp>
    </p:spTree>
    <p:extLst>
      <p:ext uri="{BB962C8B-B14F-4D97-AF65-F5344CB8AC3E}">
        <p14:creationId xmlns:p14="http://schemas.microsoft.com/office/powerpoint/2010/main" val="279021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099" y="123910"/>
            <a:ext cx="10231301" cy="1325563"/>
          </a:xfrm>
        </p:spPr>
        <p:txBody>
          <a:bodyPr>
            <a:normAutofit/>
          </a:bodyPr>
          <a:lstStyle/>
          <a:p>
            <a:r>
              <a:rPr lang="en-GB" dirty="0"/>
              <a:t>3. Organisational</a:t>
            </a:r>
            <a:r>
              <a:rPr lang="fr-FR" dirty="0"/>
              <a:t> arrangements of SR</a:t>
            </a:r>
            <a:r>
              <a:rPr lang="fr-FR" dirty="0" smtClean="0"/>
              <a:t>: actors </a:t>
            </a:r>
            <a:br>
              <a:rPr lang="fr-FR" dirty="0" smtClean="0"/>
            </a:br>
            <a:r>
              <a:rPr lang="fr-FR" b="1" dirty="0" smtClean="0"/>
              <a:t>responsible for decision-making </a:t>
            </a:r>
            <a:r>
              <a:rPr lang="fr-FR" dirty="0" smtClean="0"/>
              <a:t>in OECD countries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21412" y="1894970"/>
            <a:ext cx="35743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In most OECD countries, the </a:t>
            </a:r>
            <a:r>
              <a:rPr lang="en-GB" b="1" dirty="0" smtClean="0">
                <a:latin typeface="+mj-lt"/>
              </a:rPr>
              <a:t>Cabinet </a:t>
            </a:r>
            <a:r>
              <a:rPr lang="en-GB" dirty="0" smtClean="0">
                <a:latin typeface="+mj-lt"/>
              </a:rPr>
              <a:t>and a set of </a:t>
            </a:r>
            <a:r>
              <a:rPr lang="en-GB" b="1" dirty="0" smtClean="0">
                <a:latin typeface="+mj-lt"/>
              </a:rPr>
              <a:t>leading ministers </a:t>
            </a:r>
            <a:r>
              <a:rPr lang="en-GB" dirty="0" smtClean="0">
                <a:latin typeface="+mj-lt"/>
              </a:rPr>
              <a:t>play the most active roles in decision-making in the SR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In some countries, the Minister of Finance autonomously decides on crucial decisions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In other countries, the Steering Group or Spending Review Unit make these decisions</a:t>
            </a:r>
            <a:endParaRPr lang="en-GB" dirty="0"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537441"/>
              </p:ext>
            </p:extLst>
          </p:nvPr>
        </p:nvGraphicFramePr>
        <p:xfrm>
          <a:off x="184720" y="1894970"/>
          <a:ext cx="7835681" cy="461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4735" y="1687221"/>
            <a:ext cx="8763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# of Countries</a:t>
            </a:r>
            <a:endParaRPr lang="en-GB" sz="105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0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3598" y="74648"/>
            <a:ext cx="10480463" cy="1281315"/>
          </a:xfrm>
        </p:spPr>
        <p:txBody>
          <a:bodyPr>
            <a:normAutofit/>
          </a:bodyPr>
          <a:lstStyle/>
          <a:p>
            <a:r>
              <a:rPr lang="en-GB" dirty="0"/>
              <a:t>3. Organisational</a:t>
            </a:r>
            <a:r>
              <a:rPr lang="fr-FR" dirty="0"/>
              <a:t> arrangements of SR: </a:t>
            </a:r>
            <a:r>
              <a:rPr lang="fr-FR" b="1" dirty="0" smtClean="0"/>
              <a:t>technical </a:t>
            </a:r>
            <a:r>
              <a:rPr lang="fr-FR" b="1" dirty="0"/>
              <a:t>level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in </a:t>
            </a:r>
            <a:r>
              <a:rPr lang="fr-FR" dirty="0"/>
              <a:t>OECD countries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8576995" y="2205968"/>
            <a:ext cx="3247066" cy="3918071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+mj-lt"/>
              </a:rPr>
              <a:t>20 countries have </a:t>
            </a:r>
            <a:r>
              <a:rPr lang="fr-FR" sz="2000" dirty="0">
                <a:latin typeface="+mj-lt"/>
              </a:rPr>
              <a:t>S</a:t>
            </a:r>
            <a:r>
              <a:rPr lang="fr-FR" sz="2000" dirty="0" smtClean="0">
                <a:latin typeface="+mj-lt"/>
              </a:rPr>
              <a:t>teering / </a:t>
            </a:r>
            <a:r>
              <a:rPr lang="fr-FR" sz="2000" dirty="0" err="1" smtClean="0">
                <a:latin typeface="+mj-lt"/>
              </a:rPr>
              <a:t>Working</a:t>
            </a:r>
            <a:r>
              <a:rPr lang="fr-FR" sz="2000" dirty="0" smtClean="0">
                <a:latin typeface="+mj-lt"/>
              </a:rPr>
              <a:t> groups</a:t>
            </a:r>
          </a:p>
          <a:p>
            <a:r>
              <a:rPr lang="fr-FR" sz="2000" dirty="0">
                <a:latin typeface="+mj-lt"/>
              </a:rPr>
              <a:t>Steering group </a:t>
            </a:r>
            <a:r>
              <a:rPr lang="fr-FR" sz="2000" dirty="0" err="1" smtClean="0">
                <a:latin typeface="+mj-lt"/>
              </a:rPr>
              <a:t>involves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mostly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>
                <a:latin typeface="+mj-lt"/>
              </a:rPr>
              <a:t>high level </a:t>
            </a:r>
            <a:r>
              <a:rPr lang="fr-FR" sz="2000" dirty="0" err="1">
                <a:latin typeface="+mj-lt"/>
              </a:rPr>
              <a:t>officials</a:t>
            </a:r>
            <a:endParaRPr lang="en-GB" sz="2000" dirty="0">
              <a:latin typeface="+mj-lt"/>
            </a:endParaRPr>
          </a:p>
          <a:p>
            <a:r>
              <a:rPr lang="fr-FR" sz="2000" dirty="0" err="1" smtClean="0">
                <a:latin typeface="+mj-lt"/>
              </a:rPr>
              <a:t>Working</a:t>
            </a:r>
            <a:r>
              <a:rPr lang="fr-FR" sz="2000" dirty="0" smtClean="0">
                <a:latin typeface="+mj-lt"/>
              </a:rPr>
              <a:t> group </a:t>
            </a:r>
            <a:r>
              <a:rPr lang="fr-FR" sz="2000" dirty="0" err="1" smtClean="0">
                <a:latin typeface="+mj-lt"/>
              </a:rPr>
              <a:t>mostly</a:t>
            </a:r>
            <a:r>
              <a:rPr lang="fr-FR" sz="2000" dirty="0" smtClean="0">
                <a:latin typeface="+mj-lt"/>
              </a:rPr>
              <a:t> organised </a:t>
            </a:r>
            <a:r>
              <a:rPr lang="fr-FR" sz="2000" dirty="0" err="1" smtClean="0">
                <a:latin typeface="+mj-lt"/>
              </a:rPr>
              <a:t>around</a:t>
            </a:r>
            <a:r>
              <a:rPr lang="fr-FR" sz="2000" dirty="0" smtClean="0">
                <a:latin typeface="+mj-lt"/>
              </a:rPr>
              <a:t> MoF and LM (7 </a:t>
            </a:r>
            <a:r>
              <a:rPr lang="fr-FR" sz="2000" dirty="0" err="1" smtClean="0">
                <a:latin typeface="+mj-lt"/>
              </a:rPr>
              <a:t>including</a:t>
            </a:r>
            <a:r>
              <a:rPr lang="fr-FR" sz="2000" dirty="0" smtClean="0">
                <a:latin typeface="+mj-lt"/>
              </a:rPr>
              <a:t> experts)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62425" y="2205968"/>
          <a:ext cx="6042446" cy="40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216373"/>
              </p:ext>
            </p:extLst>
          </p:nvPr>
        </p:nvGraphicFramePr>
        <p:xfrm>
          <a:off x="4012370" y="1709726"/>
          <a:ext cx="4177706" cy="451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683783"/>
              </p:ext>
            </p:extLst>
          </p:nvPr>
        </p:nvGraphicFramePr>
        <p:xfrm>
          <a:off x="171700" y="1787272"/>
          <a:ext cx="4163272" cy="451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175045" y="1787272"/>
            <a:ext cx="0" cy="4360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E50-E979-4F81-8622-6C48331BBE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00" y="3165388"/>
            <a:ext cx="8832000" cy="566822"/>
          </a:xfrm>
        </p:spPr>
        <p:txBody>
          <a:bodyPr/>
          <a:lstStyle/>
          <a:p>
            <a:r>
              <a:rPr lang="en-BA" b="1" dirty="0"/>
              <a:t>4. </a:t>
            </a:r>
            <a:r>
              <a:rPr lang="en-US" b="1" dirty="0"/>
              <a:t>SR COVERAGE AND 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7578" y="137949"/>
            <a:ext cx="10733314" cy="1139175"/>
          </a:xfrm>
        </p:spPr>
        <p:txBody>
          <a:bodyPr>
            <a:normAutofit/>
          </a:bodyPr>
          <a:lstStyle/>
          <a:p>
            <a:r>
              <a:rPr lang="en-GB" dirty="0"/>
              <a:t>4. Scope of SRs: different </a:t>
            </a:r>
            <a:r>
              <a:rPr lang="en-GB" b="1" dirty="0"/>
              <a:t>sizes</a:t>
            </a:r>
            <a:r>
              <a:rPr lang="en-GB" dirty="0"/>
              <a:t> of SRs in OECD countries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8271285" y="2292920"/>
            <a:ext cx="3433035" cy="3662946"/>
          </a:xfrm>
        </p:spPr>
        <p:txBody>
          <a:bodyPr>
            <a:normAutofit fontScale="92500"/>
          </a:bodyPr>
          <a:lstStyle/>
          <a:p>
            <a:r>
              <a:rPr lang="fr-FR" sz="2400" dirty="0">
                <a:latin typeface="+mj-lt"/>
              </a:rPr>
              <a:t>More or </a:t>
            </a:r>
            <a:r>
              <a:rPr lang="fr-FR" sz="2400" dirty="0" err="1">
                <a:latin typeface="+mj-lt"/>
              </a:rPr>
              <a:t>less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equal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shares</a:t>
            </a:r>
            <a:r>
              <a:rPr lang="fr-FR" sz="2400" dirty="0">
                <a:latin typeface="+mj-lt"/>
              </a:rPr>
              <a:t> in large, medium and </a:t>
            </a:r>
            <a:r>
              <a:rPr lang="fr-FR" sz="2400" dirty="0" err="1">
                <a:latin typeface="+mj-lt"/>
              </a:rPr>
              <a:t>small</a:t>
            </a:r>
            <a:r>
              <a:rPr lang="fr-FR" sz="2400" dirty="0">
                <a:latin typeface="+mj-lt"/>
              </a:rPr>
              <a:t> SR</a:t>
            </a:r>
          </a:p>
          <a:p>
            <a:r>
              <a:rPr lang="fr-FR" sz="2400" dirty="0">
                <a:latin typeface="+mj-lt"/>
              </a:rPr>
              <a:t>Large </a:t>
            </a:r>
            <a:r>
              <a:rPr lang="fr-FR" sz="2400" dirty="0" err="1" smtClean="0">
                <a:latin typeface="+mj-lt"/>
              </a:rPr>
              <a:t>SRs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became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relatively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less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>
                <a:latin typeface="+mj-lt"/>
              </a:rPr>
              <a:t>important</a:t>
            </a:r>
          </a:p>
          <a:p>
            <a:r>
              <a:rPr lang="fr-FR" sz="2400" dirty="0" err="1">
                <a:latin typeface="+mj-lt"/>
              </a:rPr>
              <a:t>Number</a:t>
            </a:r>
            <a:r>
              <a:rPr lang="fr-FR" sz="2400" dirty="0">
                <a:latin typeface="+mj-lt"/>
              </a:rPr>
              <a:t> of </a:t>
            </a:r>
            <a:r>
              <a:rPr lang="fr-FR" sz="2400" dirty="0" err="1">
                <a:latin typeface="+mj-lt"/>
              </a:rPr>
              <a:t>spending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reviews</a:t>
            </a:r>
            <a:r>
              <a:rPr lang="fr-FR" sz="2400" dirty="0" smtClean="0">
                <a:latin typeface="+mj-lt"/>
              </a:rPr>
              <a:t> have been </a:t>
            </a:r>
            <a:r>
              <a:rPr lang="fr-FR" sz="2400" dirty="0" err="1">
                <a:latin typeface="+mj-lt"/>
              </a:rPr>
              <a:t>relatively</a:t>
            </a:r>
            <a:r>
              <a:rPr lang="fr-FR" sz="2400" dirty="0">
                <a:latin typeface="+mj-lt"/>
              </a:rPr>
              <a:t> stable over the last 5 </a:t>
            </a:r>
            <a:r>
              <a:rPr lang="fr-FR" sz="2400" dirty="0" smtClean="0">
                <a:latin typeface="+mj-lt"/>
              </a:rPr>
              <a:t>years</a:t>
            </a:r>
            <a:endParaRPr lang="en-GB" sz="2400" dirty="0"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162493" y="1827783"/>
            <a:ext cx="2565400" cy="465137"/>
          </a:xfrm>
        </p:spPr>
        <p:txBody>
          <a:bodyPr>
            <a:no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% of </a:t>
            </a:r>
            <a:r>
              <a:rPr lang="en-GB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OECD </a:t>
            </a: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countries with narrow/medium/large scope of SRs in indicated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821" y="1822468"/>
            <a:ext cx="189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# of Spending Reviews in OECD countries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646415"/>
              </p:ext>
            </p:extLst>
          </p:nvPr>
        </p:nvGraphicFramePr>
        <p:xfrm>
          <a:off x="679270" y="2498976"/>
          <a:ext cx="6988628" cy="384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E50-E979-4F81-8622-6C48331BBE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9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00" y="3165388"/>
            <a:ext cx="8832000" cy="566822"/>
          </a:xfrm>
        </p:spPr>
        <p:txBody>
          <a:bodyPr/>
          <a:lstStyle/>
          <a:p>
            <a:r>
              <a:rPr lang="en-BA" b="1" dirty="0"/>
              <a:t>5. </a:t>
            </a:r>
            <a:r>
              <a:rPr lang="en-US" b="1" dirty="0"/>
              <a:t>SR IMPACT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53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7861" y="176128"/>
            <a:ext cx="9857673" cy="1196682"/>
          </a:xfrm>
        </p:spPr>
        <p:txBody>
          <a:bodyPr/>
          <a:lstStyle/>
          <a:p>
            <a:r>
              <a:rPr lang="en-GB" sz="3000" dirty="0"/>
              <a:t>5. How do SR results feed back into</a:t>
            </a:r>
            <a:r>
              <a:rPr lang="en-GB" sz="3000" b="1" dirty="0"/>
              <a:t> the budget process </a:t>
            </a:r>
            <a:r>
              <a:rPr lang="en-GB" sz="3000" dirty="0"/>
              <a:t>in OECD countries?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388" y="1520797"/>
            <a:ext cx="11377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In a majority of OECD countries, SR results are considered and </a:t>
            </a:r>
            <a:r>
              <a:rPr lang="en-GB" b="1" dirty="0" smtClean="0">
                <a:latin typeface="+mj-lt"/>
              </a:rPr>
              <a:t>closely linked with the budget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In most cases, direct linkages are mostly for selective cases only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64417" y="4043042"/>
            <a:ext cx="149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# of Countries</a:t>
            </a:r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700997"/>
              </p:ext>
            </p:extLst>
          </p:nvPr>
        </p:nvGraphicFramePr>
        <p:xfrm>
          <a:off x="1856936" y="2167128"/>
          <a:ext cx="8107482" cy="448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920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0715" y="244103"/>
            <a:ext cx="9729651" cy="946438"/>
          </a:xfrm>
        </p:spPr>
        <p:txBody>
          <a:bodyPr/>
          <a:lstStyle/>
          <a:p>
            <a:r>
              <a:rPr lang="en-GB" dirty="0"/>
              <a:t>5. </a:t>
            </a:r>
            <a:r>
              <a:rPr lang="en-GB" b="1" dirty="0"/>
              <a:t>SR impact (self-assessment) </a:t>
            </a:r>
            <a:r>
              <a:rPr lang="en-GB" dirty="0"/>
              <a:t>in OECD countries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147" y="3572274"/>
            <a:ext cx="126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# of Countries</a:t>
            </a:r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460149"/>
              </p:ext>
            </p:extLst>
          </p:nvPr>
        </p:nvGraphicFramePr>
        <p:xfrm>
          <a:off x="1744103" y="1364566"/>
          <a:ext cx="8652681" cy="517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25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00" y="3165388"/>
            <a:ext cx="8832000" cy="566822"/>
          </a:xfrm>
        </p:spPr>
        <p:txBody>
          <a:bodyPr/>
          <a:lstStyle/>
          <a:p>
            <a:r>
              <a:rPr lang="en-GB" b="1" dirty="0"/>
              <a:t>6</a:t>
            </a:r>
            <a:r>
              <a:rPr lang="en-BA" b="1" dirty="0"/>
              <a:t>. </a:t>
            </a:r>
            <a:r>
              <a:rPr lang="en-US" b="1" dirty="0"/>
              <a:t>SR Challenges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86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736388" y="6411913"/>
            <a:ext cx="455612" cy="244475"/>
          </a:xfrm>
        </p:spPr>
        <p:txBody>
          <a:bodyPr/>
          <a:lstStyle/>
          <a:p>
            <a:fld id="{D0448E50-E979-4F81-8622-6C48331BBED7}" type="slidenum">
              <a:rPr lang="en-GB" smtClean="0"/>
              <a:t>18</a:t>
            </a:fld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6572222-414E-8C42-9F74-780B302E9C7B}"/>
              </a:ext>
            </a:extLst>
          </p:cNvPr>
          <p:cNvSpPr txBox="1">
            <a:spLocks/>
          </p:cNvSpPr>
          <p:nvPr/>
        </p:nvSpPr>
        <p:spPr>
          <a:xfrm>
            <a:off x="1320437" y="211096"/>
            <a:ext cx="6974477" cy="1133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6. </a:t>
            </a:r>
            <a:r>
              <a:rPr lang="en-GB" sz="3200" b="1" dirty="0"/>
              <a:t>Challenges </a:t>
            </a:r>
            <a:r>
              <a:rPr lang="en-GB" sz="3200" dirty="0"/>
              <a:t>in OECD </a:t>
            </a:r>
            <a:r>
              <a:rPr lang="en-GB" sz="3200" dirty="0" smtClean="0"/>
              <a:t>countries</a:t>
            </a:r>
            <a:endParaRPr lang="en-GB" sz="3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156077"/>
              </p:ext>
            </p:extLst>
          </p:nvPr>
        </p:nvGraphicFramePr>
        <p:xfrm>
          <a:off x="851694" y="1601787"/>
          <a:ext cx="11112500" cy="505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778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00" y="3165388"/>
            <a:ext cx="8832000" cy="566822"/>
          </a:xfrm>
        </p:spPr>
        <p:txBody>
          <a:bodyPr/>
          <a:lstStyle/>
          <a:p>
            <a:r>
              <a:rPr lang="en-US" b="1" dirty="0"/>
              <a:t>7. CONCLUDING REMARKS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4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8F93-DC28-6448-AE92-3326ACD6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b="1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E34A0-4C4F-4F42-AE47-EB6E77392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532"/>
            <a:ext cx="10820400" cy="4355068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j-lt"/>
              </a:rPr>
              <a:t>SR Evolution and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j-lt"/>
              </a:rPr>
              <a:t>Institutionalization of SR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j-lt"/>
              </a:rPr>
              <a:t>Organizational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j-lt"/>
              </a:rPr>
              <a:t>Coverage and scope of SR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j-lt"/>
              </a:rPr>
              <a:t>SR impact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Challenges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j-lt"/>
              </a:rPr>
              <a:t>Concluding remarks</a:t>
            </a:r>
          </a:p>
          <a:p>
            <a:pPr marL="0" indent="0" algn="ctr">
              <a:buNone/>
            </a:pPr>
            <a:endParaRPr lang="en-US" i="1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0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6013" y="247749"/>
            <a:ext cx="9048959" cy="1022400"/>
          </a:xfrm>
        </p:spPr>
        <p:txBody>
          <a:bodyPr>
            <a:normAutofit/>
          </a:bodyPr>
          <a:lstStyle/>
          <a:p>
            <a:r>
              <a:rPr lang="en-GB" dirty="0"/>
              <a:t>Key </a:t>
            </a:r>
            <a:r>
              <a:rPr lang="en-GB" b="1" dirty="0"/>
              <a:t>potential issues of interest </a:t>
            </a:r>
            <a:r>
              <a:rPr lang="en-GB" dirty="0"/>
              <a:t>going forward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02FEC59-D7B0-2744-B98E-73B251AD3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56" y="1457256"/>
            <a:ext cx="11632765" cy="5048048"/>
          </a:xfrm>
        </p:spPr>
        <p:txBody>
          <a:bodyPr>
            <a:normAutofit lnSpcReduction="10000"/>
          </a:bodyPr>
          <a:lstStyle/>
          <a:p>
            <a:pPr marL="914400" lvl="1" indent="-457200">
              <a:lnSpc>
                <a:spcPct val="120000"/>
              </a:lnSpc>
              <a:spcBef>
                <a:spcPts val="800"/>
              </a:spcBef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SRs have been widely introduced and practiced in OECD countries but still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growing in importance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PEMPAL countries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SRs are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flexible tool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the main objectives can vary according to necessities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Options exist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developing standing legal and methodological bases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while also ensuring flexibility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a need to balance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roles of civil servants and political level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SR organizational arrangement 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Advantages exist in creating 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SR Unit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options for its composition and responsibilities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SR process should be closely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aligned with the regular budget process 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Assessment mechanisms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SR impact should be fostered,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ensuring that SR objectives are met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including reallocation stemming from alignment to government priorities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performance information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SRs is important</a:t>
            </a:r>
          </a:p>
          <a:p>
            <a:pPr marL="457200" lvl="1" indent="0">
              <a:lnSpc>
                <a:spcPct val="120000"/>
              </a:lnSpc>
              <a:spcBef>
                <a:spcPts val="800"/>
              </a:spcBef>
              <a:buNone/>
            </a:pP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0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560" y="3039372"/>
            <a:ext cx="8832000" cy="2464777"/>
          </a:xfrm>
        </p:spPr>
        <p:txBody>
          <a:bodyPr/>
          <a:lstStyle/>
          <a:p>
            <a:r>
              <a:rPr lang="en-GB" b="1" dirty="0" smtClean="0"/>
              <a:t>Thank you !</a:t>
            </a:r>
            <a:br>
              <a:rPr lang="en-GB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1600" dirty="0" smtClean="0"/>
              <a:t>Axel.mathot@oecd.org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00" y="3165388"/>
            <a:ext cx="8832000" cy="566822"/>
          </a:xfrm>
        </p:spPr>
        <p:txBody>
          <a:bodyPr/>
          <a:lstStyle/>
          <a:p>
            <a:r>
              <a:rPr lang="en-BA" b="1" dirty="0"/>
              <a:t>1. </a:t>
            </a:r>
            <a:r>
              <a:rPr lang="en-US" b="1" dirty="0"/>
              <a:t>SR Evolution and objectives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30" y="1592074"/>
            <a:ext cx="7990008" cy="46981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5688" y="299001"/>
            <a:ext cx="10311695" cy="1022400"/>
          </a:xfrm>
        </p:spPr>
        <p:txBody>
          <a:bodyPr>
            <a:normAutofit/>
          </a:bodyPr>
          <a:lstStyle/>
          <a:p>
            <a:r>
              <a:rPr lang="en-GB" dirty="0" smtClean="0"/>
              <a:t>1. The </a:t>
            </a:r>
            <a:r>
              <a:rPr lang="en-GB" b="1" dirty="0"/>
              <a:t>evolution of SR </a:t>
            </a:r>
            <a:r>
              <a:rPr lang="en-GB" dirty="0" smtClean="0"/>
              <a:t>in </a:t>
            </a:r>
            <a:r>
              <a:rPr lang="en-GB" dirty="0"/>
              <a:t>OECD countries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5638" y="2938547"/>
            <a:ext cx="3141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  <a:cs typeface="Arial" panose="020B0604020202020204" pitchFamily="34" charset="0"/>
              </a:rPr>
              <a:t>The number of </a:t>
            </a:r>
            <a:r>
              <a:rPr lang="en-GB" sz="2400" dirty="0" smtClean="0">
                <a:latin typeface="+mj-lt"/>
                <a:cs typeface="Arial" panose="020B0604020202020204" pitchFamily="34" charset="0"/>
              </a:rPr>
              <a:t>OECD countries 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conducting SRs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has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increased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 over </a:t>
            </a:r>
            <a:r>
              <a:rPr lang="en-GB" sz="2400" dirty="0" smtClean="0">
                <a:latin typeface="+mj-lt"/>
                <a:cs typeface="Arial" panose="020B0604020202020204" pitchFamily="34" charset="0"/>
              </a:rPr>
              <a:t>the past decade</a:t>
            </a:r>
            <a:endParaRPr lang="en-GB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4843" y="336386"/>
            <a:ext cx="10515600" cy="988934"/>
          </a:xfrm>
        </p:spPr>
        <p:txBody>
          <a:bodyPr>
            <a:normAutofit/>
          </a:bodyPr>
          <a:lstStyle/>
          <a:p>
            <a:r>
              <a:rPr lang="fr-FR" dirty="0"/>
              <a:t>1.</a:t>
            </a:r>
            <a:r>
              <a:rPr lang="fr-FR" b="1" dirty="0"/>
              <a:t> Main objectives of </a:t>
            </a:r>
            <a:r>
              <a:rPr lang="fr-FR" b="1" dirty="0" smtClean="0"/>
              <a:t>SR </a:t>
            </a:r>
            <a:r>
              <a:rPr lang="fr-FR" dirty="0" smtClean="0"/>
              <a:t>in </a:t>
            </a:r>
            <a:r>
              <a:rPr lang="fr-FR" dirty="0"/>
              <a:t>OECD countries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394295" y="1648463"/>
            <a:ext cx="4294785" cy="4981252"/>
          </a:xfrm>
        </p:spPr>
        <p:txBody>
          <a:bodyPr>
            <a:noAutofit/>
          </a:bodyPr>
          <a:lstStyle/>
          <a:p>
            <a:r>
              <a:rPr lang="fr-FR" sz="2000" i="1" dirty="0" smtClean="0">
                <a:latin typeface="+mj-lt"/>
              </a:rPr>
              <a:t>Control</a:t>
            </a:r>
            <a:r>
              <a:rPr lang="fr-FR" sz="2000" dirty="0">
                <a:latin typeface="+mj-lt"/>
              </a:rPr>
              <a:t> </a:t>
            </a:r>
            <a:r>
              <a:rPr lang="fr-FR" sz="2000" i="1" dirty="0" smtClean="0">
                <a:latin typeface="+mj-lt"/>
              </a:rPr>
              <a:t>of the level of total expenditures </a:t>
            </a:r>
            <a:r>
              <a:rPr lang="fr-FR" sz="2000" dirty="0" smtClean="0">
                <a:latin typeface="+mj-lt"/>
              </a:rPr>
              <a:t>has been an important objective since the beginning</a:t>
            </a:r>
          </a:p>
          <a:p>
            <a:r>
              <a:rPr lang="fr-FR" sz="2000" i="1" dirty="0" err="1" smtClean="0">
                <a:latin typeface="+mj-lt"/>
              </a:rPr>
              <a:t>Improving</a:t>
            </a:r>
            <a:r>
              <a:rPr lang="fr-FR" sz="2000" i="1" dirty="0" smtClean="0">
                <a:latin typeface="+mj-lt"/>
              </a:rPr>
              <a:t> effectiveness </a:t>
            </a:r>
            <a:r>
              <a:rPr lang="fr-FR" sz="2000" dirty="0" smtClean="0">
                <a:latin typeface="+mj-lt"/>
              </a:rPr>
              <a:t>became a more important objective over the years</a:t>
            </a:r>
          </a:p>
          <a:p>
            <a:r>
              <a:rPr lang="fr-FR" sz="2000" dirty="0" smtClean="0">
                <a:latin typeface="+mj-lt"/>
              </a:rPr>
              <a:t>This can change again due to the Covid-19 crisis - too early to say, but…</a:t>
            </a:r>
          </a:p>
          <a:p>
            <a:r>
              <a:rPr lang="fr-FR" sz="2000" dirty="0" smtClean="0">
                <a:latin typeface="+mj-lt"/>
              </a:rPr>
              <a:t>Over 70% of OECD countries state SR will become </a:t>
            </a:r>
            <a:r>
              <a:rPr lang="fr-FR" sz="2000" i="1" dirty="0" smtClean="0">
                <a:latin typeface="+mj-lt"/>
              </a:rPr>
              <a:t>more important </a:t>
            </a:r>
            <a:r>
              <a:rPr lang="fr-FR" sz="2000" dirty="0" smtClean="0">
                <a:latin typeface="+mj-lt"/>
              </a:rPr>
              <a:t>as a consequence of the COVID-19 crisis</a:t>
            </a:r>
            <a:endParaRPr lang="en-GB" sz="2000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4225941"/>
              </p:ext>
            </p:extLst>
          </p:nvPr>
        </p:nvGraphicFramePr>
        <p:xfrm>
          <a:off x="163947" y="1648463"/>
          <a:ext cx="7028985" cy="461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E50-E979-4F81-8622-6C48331BBE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64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00" y="3165388"/>
            <a:ext cx="8832000" cy="566822"/>
          </a:xfrm>
        </p:spPr>
        <p:txBody>
          <a:bodyPr/>
          <a:lstStyle/>
          <a:p>
            <a:r>
              <a:rPr lang="en-BA" b="1" dirty="0"/>
              <a:t>2. </a:t>
            </a:r>
            <a:r>
              <a:rPr lang="en-US" b="1" dirty="0"/>
              <a:t>SR INSTITUTIONALIZATION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2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8613" y="108114"/>
            <a:ext cx="10387147" cy="1109485"/>
          </a:xfrm>
        </p:spPr>
        <p:txBody>
          <a:bodyPr>
            <a:normAutofit/>
          </a:bodyPr>
          <a:lstStyle/>
          <a:p>
            <a:r>
              <a:rPr lang="en-GB" b="1" dirty="0"/>
              <a:t>2. </a:t>
            </a:r>
            <a:r>
              <a:rPr lang="en-GB" dirty="0"/>
              <a:t>Institutionalisation of SRs: </a:t>
            </a:r>
            <a:r>
              <a:rPr lang="en-GB" b="1" dirty="0" smtClean="0"/>
              <a:t>legal and methodological </a:t>
            </a:r>
            <a:r>
              <a:rPr lang="en-GB" b="1" dirty="0"/>
              <a:t>basis </a:t>
            </a:r>
            <a:r>
              <a:rPr lang="en-GB" dirty="0" smtClean="0"/>
              <a:t>in </a:t>
            </a:r>
            <a:r>
              <a:rPr lang="en-GB" dirty="0"/>
              <a:t>OECD countries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57728" y="2015252"/>
            <a:ext cx="3715963" cy="4370308"/>
          </a:xfrm>
        </p:spPr>
        <p:txBody>
          <a:bodyPr>
            <a:noAutofit/>
          </a:bodyPr>
          <a:lstStyle/>
          <a:p>
            <a:pPr marL="285750" indent="-285750"/>
            <a:r>
              <a:rPr lang="en-GB" sz="2000" dirty="0">
                <a:latin typeface="+mj-lt"/>
              </a:rPr>
              <a:t>A majority of OECD countries rely on provisions in the </a:t>
            </a:r>
            <a:r>
              <a:rPr lang="en-GB" sz="2000" b="1" dirty="0">
                <a:latin typeface="+mj-lt"/>
              </a:rPr>
              <a:t>basic/organic budget, subsidiary legislation </a:t>
            </a:r>
            <a:r>
              <a:rPr lang="en-GB" sz="2000" dirty="0">
                <a:latin typeface="+mj-lt"/>
              </a:rPr>
              <a:t>or </a:t>
            </a:r>
            <a:r>
              <a:rPr lang="en-GB" sz="2000" b="1" dirty="0">
                <a:latin typeface="+mj-lt"/>
              </a:rPr>
              <a:t>ministerial orders </a:t>
            </a:r>
            <a:r>
              <a:rPr lang="en-GB" sz="2000" dirty="0">
                <a:latin typeface="+mj-lt"/>
              </a:rPr>
              <a:t>as a legal basis </a:t>
            </a:r>
            <a:endParaRPr lang="en-GB" sz="2000" dirty="0" smtClean="0">
              <a:latin typeface="+mj-lt"/>
            </a:endParaRPr>
          </a:p>
          <a:p>
            <a:pPr marL="285750" indent="-285750"/>
            <a:endParaRPr lang="en-GB" sz="2000" dirty="0">
              <a:latin typeface="+mj-lt"/>
            </a:endParaRPr>
          </a:p>
          <a:p>
            <a:pPr marL="285750" indent="-285750"/>
            <a:r>
              <a:rPr lang="fr-FR" sz="2000" dirty="0" smtClean="0">
                <a:latin typeface="+mj-lt"/>
              </a:rPr>
              <a:t>Over </a:t>
            </a:r>
            <a:r>
              <a:rPr lang="fr-FR" sz="2000" dirty="0">
                <a:latin typeface="+mj-lt"/>
              </a:rPr>
              <a:t>2/3 of the OECD countries </a:t>
            </a:r>
            <a:r>
              <a:rPr lang="fr-FR" sz="2000" dirty="0" smtClean="0">
                <a:latin typeface="+mj-lt"/>
              </a:rPr>
              <a:t>implementing </a:t>
            </a:r>
            <a:r>
              <a:rPr lang="fr-FR" sz="2000" dirty="0">
                <a:latin typeface="+mj-lt"/>
              </a:rPr>
              <a:t>SR </a:t>
            </a:r>
            <a:r>
              <a:rPr lang="fr-FR" sz="2000" dirty="0" smtClean="0">
                <a:latin typeface="+mj-lt"/>
              </a:rPr>
              <a:t>have </a:t>
            </a:r>
            <a:r>
              <a:rPr lang="fr-FR" sz="2000" b="1" dirty="0" smtClean="0">
                <a:latin typeface="+mj-lt"/>
              </a:rPr>
              <a:t>standing  </a:t>
            </a:r>
            <a:r>
              <a:rPr lang="fr-FR" sz="2000" b="1" dirty="0">
                <a:latin typeface="+mj-lt"/>
              </a:rPr>
              <a:t>methodologies </a:t>
            </a:r>
            <a:r>
              <a:rPr lang="fr-FR" sz="2000" dirty="0">
                <a:latin typeface="+mj-lt"/>
              </a:rPr>
              <a:t>or </a:t>
            </a:r>
            <a:r>
              <a:rPr lang="fr-FR" sz="2000" b="1" dirty="0">
                <a:latin typeface="+mj-lt"/>
              </a:rPr>
              <a:t>guidelines</a:t>
            </a:r>
            <a:r>
              <a:rPr lang="fr-FR" sz="2000" dirty="0">
                <a:latin typeface="+mj-lt"/>
              </a:rPr>
              <a:t> on SR</a:t>
            </a: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35122" y="1705597"/>
          <a:ext cx="6131167" cy="357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705611"/>
              </p:ext>
            </p:extLst>
          </p:nvPr>
        </p:nvGraphicFramePr>
        <p:xfrm>
          <a:off x="567425" y="2256802"/>
          <a:ext cx="6858000" cy="388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7425" y="5799577"/>
            <a:ext cx="947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# of Countries</a:t>
            </a:r>
            <a:endParaRPr lang="en-GB" sz="105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1983" y="2029615"/>
            <a:ext cx="13062" cy="4355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E50-E979-4F81-8622-6C48331BBE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8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00" y="3165388"/>
            <a:ext cx="8832000" cy="566822"/>
          </a:xfrm>
        </p:spPr>
        <p:txBody>
          <a:bodyPr/>
          <a:lstStyle/>
          <a:p>
            <a:r>
              <a:rPr lang="en-BA" b="1" dirty="0"/>
              <a:t>3. </a:t>
            </a:r>
            <a:r>
              <a:rPr lang="en-US" b="1" dirty="0"/>
              <a:t>SR ORGANIZATIONAL STRUCTURE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1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467" y="201382"/>
            <a:ext cx="10706533" cy="1022400"/>
          </a:xfrm>
        </p:spPr>
        <p:txBody>
          <a:bodyPr>
            <a:normAutofit/>
          </a:bodyPr>
          <a:lstStyle/>
          <a:p>
            <a:r>
              <a:rPr lang="en-GB" dirty="0"/>
              <a:t>3. Key </a:t>
            </a:r>
            <a:r>
              <a:rPr lang="en-GB" b="1" dirty="0"/>
              <a:t>actors</a:t>
            </a:r>
            <a:r>
              <a:rPr lang="en-GB" dirty="0"/>
              <a:t> in the SR process in OECD countries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605695"/>
              </p:ext>
            </p:extLst>
          </p:nvPr>
        </p:nvGraphicFramePr>
        <p:xfrm>
          <a:off x="733196" y="1680982"/>
          <a:ext cx="10958512" cy="481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06C1B7-62EF-4250-9BED-0DC9EC0AFA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67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2290</TotalTime>
  <Words>758</Words>
  <Application>Microsoft Office PowerPoint</Application>
  <PresentationFormat>Widescreen</PresentationFormat>
  <Paragraphs>131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Helvetica 65 Medium</vt:lpstr>
      <vt:lpstr>OECD_English_white</vt:lpstr>
      <vt:lpstr>SPENDING REVIEWS</vt:lpstr>
      <vt:lpstr>Presentation Overview</vt:lpstr>
      <vt:lpstr>1. SR Evolution and objectives</vt:lpstr>
      <vt:lpstr>1. The evolution of SR in OECD countries</vt:lpstr>
      <vt:lpstr>1. Main objectives of SR in OECD countries</vt:lpstr>
      <vt:lpstr>2. SR INSTITUTIONALIZATION</vt:lpstr>
      <vt:lpstr>2. Institutionalisation of SRs: legal and methodological basis in OECD countries</vt:lpstr>
      <vt:lpstr>3. SR ORGANIZATIONAL STRUCTURE</vt:lpstr>
      <vt:lpstr>3. Key actors in the SR process in OECD countries</vt:lpstr>
      <vt:lpstr>3. Organisational arrangements of SR: actors  responsible for decision-making in OECD countries</vt:lpstr>
      <vt:lpstr>3. Organisational arrangements of SR: technical level  in OECD countries</vt:lpstr>
      <vt:lpstr>4. SR COVERAGE AND SCOPE</vt:lpstr>
      <vt:lpstr>4. Scope of SRs: different sizes of SRs in OECD countries</vt:lpstr>
      <vt:lpstr>5. SR IMPACT</vt:lpstr>
      <vt:lpstr>5. How do SR results feed back into the budget process in OECD countries?</vt:lpstr>
      <vt:lpstr>5. SR impact (self-assessment) in OECD countries</vt:lpstr>
      <vt:lpstr>6. SR Challenges</vt:lpstr>
      <vt:lpstr>PowerPoint Presentation</vt:lpstr>
      <vt:lpstr>7. CONCLUDING REMARKS</vt:lpstr>
      <vt:lpstr>Key potential issues of interest going forward</vt:lpstr>
      <vt:lpstr>Thank you !    Axel.mathot@oecd.org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oECD Spending review survey 2020</dc:title>
  <dc:creator>GIANNINI Flavia, GOV/PMB</dc:creator>
  <cp:lastModifiedBy>GIANNINI Flavia, GOV/PMB</cp:lastModifiedBy>
  <cp:revision>90</cp:revision>
  <dcterms:created xsi:type="dcterms:W3CDTF">2021-04-27T09:37:06Z</dcterms:created>
  <dcterms:modified xsi:type="dcterms:W3CDTF">2021-06-18T08:13:54Z</dcterms:modified>
</cp:coreProperties>
</file>