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6"/>
  </p:notesMasterIdLst>
  <p:handoutMasterIdLst>
    <p:handoutMasterId r:id="rId17"/>
  </p:handoutMasterIdLst>
  <p:sldIdLst>
    <p:sldId id="257" r:id="rId2"/>
    <p:sldId id="306" r:id="rId3"/>
    <p:sldId id="308" r:id="rId4"/>
    <p:sldId id="347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22" r:id="rId14"/>
    <p:sldId id="328" r:id="rId15"/>
  </p:sldIdLst>
  <p:sldSz cx="12192000" cy="6858000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AB732DD8-BA8D-4B0A-9656-0FD55EF78992}">
          <p14:sldIdLst>
            <p14:sldId id="257"/>
            <p14:sldId id="306"/>
            <p14:sldId id="308"/>
            <p14:sldId id="347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22"/>
            <p14:sldId id="328"/>
          </p14:sldIdLst>
        </p14:section>
        <p14:section name="Odlomak bez naslova" id="{570CC0E4-BCA9-47AC-AC4C-8C4E201B9106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3C6784-7632-DB12-C82A-F7D4FDB9729B}" v="258" dt="2021-06-22T13:34:55.2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270" autoAdjust="0"/>
  </p:normalViewPr>
  <p:slideViewPr>
    <p:cSldViewPr snapToGrid="0">
      <p:cViewPr varScale="1">
        <p:scale>
          <a:sx n="54" d="100"/>
          <a:sy n="54" d="100"/>
        </p:scale>
        <p:origin x="11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6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ida Carsimamovic" userId="S::naidacar_gmail.com#ext#@worldbankgroup.onmicrosoft.com::53931ab3-ae2f-4940-ab2f-79ca65fd9f5d" providerId="AD" clId="Web-{EE3C6784-7632-DB12-C82A-F7D4FDB9729B}"/>
    <pc:docChg chg="modSld">
      <pc:chgData name="Naida Carsimamovic" userId="S::naidacar_gmail.com#ext#@worldbankgroup.onmicrosoft.com::53931ab3-ae2f-4940-ab2f-79ca65fd9f5d" providerId="AD" clId="Web-{EE3C6784-7632-DB12-C82A-F7D4FDB9729B}" dt="2021-06-22T13:34:55.285" v="136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EE3C6784-7632-DB12-C82A-F7D4FDB9729B}" dt="2021-06-22T13:25:12.099" v="4" actId="20577"/>
        <pc:sldMkLst>
          <pc:docMk/>
          <pc:sldMk cId="507084077" sldId="257"/>
        </pc:sldMkLst>
        <pc:spChg chg="mod">
          <ac:chgData name="Naida Carsimamovic" userId="S::naidacar_gmail.com#ext#@worldbankgroup.onmicrosoft.com::53931ab3-ae2f-4940-ab2f-79ca65fd9f5d" providerId="AD" clId="Web-{EE3C6784-7632-DB12-C82A-F7D4FDB9729B}" dt="2021-06-22T13:25:12.099" v="4" actId="20577"/>
          <ac:spMkLst>
            <pc:docMk/>
            <pc:sldMk cId="507084077" sldId="257"/>
            <ac:spMk id="5" creationId="{00000000-0000-0000-0000-000000000000}"/>
          </ac:spMkLst>
        </pc:spChg>
      </pc:sldChg>
      <pc:sldChg chg="modSp">
        <pc:chgData name="Naida Carsimamovic" userId="S::naidacar_gmail.com#ext#@worldbankgroup.onmicrosoft.com::53931ab3-ae2f-4940-ab2f-79ca65fd9f5d" providerId="AD" clId="Web-{EE3C6784-7632-DB12-C82A-F7D4FDB9729B}" dt="2021-06-22T13:25:48.099" v="11" actId="20577"/>
        <pc:sldMkLst>
          <pc:docMk/>
          <pc:sldMk cId="980249609" sldId="306"/>
        </pc:sldMkLst>
        <pc:spChg chg="mod">
          <ac:chgData name="Naida Carsimamovic" userId="S::naidacar_gmail.com#ext#@worldbankgroup.onmicrosoft.com::53931ab3-ae2f-4940-ab2f-79ca65fd9f5d" providerId="AD" clId="Web-{EE3C6784-7632-DB12-C82A-F7D4FDB9729B}" dt="2021-06-22T13:25:48.099" v="11" actId="20577"/>
          <ac:spMkLst>
            <pc:docMk/>
            <pc:sldMk cId="980249609" sldId="306"/>
            <ac:spMk id="2" creationId="{00000000-0000-0000-0000-000000000000}"/>
          </ac:spMkLst>
        </pc:spChg>
      </pc:sldChg>
      <pc:sldChg chg="modSp">
        <pc:chgData name="Naida Carsimamovic" userId="S::naidacar_gmail.com#ext#@worldbankgroup.onmicrosoft.com::53931ab3-ae2f-4940-ab2f-79ca65fd9f5d" providerId="AD" clId="Web-{EE3C6784-7632-DB12-C82A-F7D4FDB9729B}" dt="2021-06-22T13:27:04.945" v="55" actId="20577"/>
        <pc:sldMkLst>
          <pc:docMk/>
          <pc:sldMk cId="2645860050" sldId="308"/>
        </pc:sldMkLst>
        <pc:spChg chg="mod">
          <ac:chgData name="Naida Carsimamovic" userId="S::naidacar_gmail.com#ext#@worldbankgroup.onmicrosoft.com::53931ab3-ae2f-4940-ab2f-79ca65fd9f5d" providerId="AD" clId="Web-{EE3C6784-7632-DB12-C82A-F7D4FDB9729B}" dt="2021-06-22T13:27:04.945" v="55" actId="20577"/>
          <ac:spMkLst>
            <pc:docMk/>
            <pc:sldMk cId="2645860050" sldId="308"/>
            <ac:spMk id="2" creationId="{00000000-0000-0000-0000-000000000000}"/>
          </ac:spMkLst>
        </pc:spChg>
      </pc:sldChg>
      <pc:sldChg chg="modSp">
        <pc:chgData name="Naida Carsimamovic" userId="S::naidacar_gmail.com#ext#@worldbankgroup.onmicrosoft.com::53931ab3-ae2f-4940-ab2f-79ca65fd9f5d" providerId="AD" clId="Web-{EE3C6784-7632-DB12-C82A-F7D4FDB9729B}" dt="2021-06-22T13:34:55.285" v="136" actId="20577"/>
        <pc:sldMkLst>
          <pc:docMk/>
          <pc:sldMk cId="345474354" sldId="322"/>
        </pc:sldMkLst>
        <pc:spChg chg="mod">
          <ac:chgData name="Naida Carsimamovic" userId="S::naidacar_gmail.com#ext#@worldbankgroup.onmicrosoft.com::53931ab3-ae2f-4940-ab2f-79ca65fd9f5d" providerId="AD" clId="Web-{EE3C6784-7632-DB12-C82A-F7D4FDB9729B}" dt="2021-06-22T13:34:55.285" v="136" actId="20577"/>
          <ac:spMkLst>
            <pc:docMk/>
            <pc:sldMk cId="345474354" sldId="322"/>
            <ac:spMk id="2" creationId="{00000000-0000-0000-0000-000000000000}"/>
          </ac:spMkLst>
        </pc:spChg>
      </pc:sldChg>
      <pc:sldChg chg="modSp">
        <pc:chgData name="Naida Carsimamovic" userId="S::naidacar_gmail.com#ext#@worldbankgroup.onmicrosoft.com::53931ab3-ae2f-4940-ab2f-79ca65fd9f5d" providerId="AD" clId="Web-{EE3C6784-7632-DB12-C82A-F7D4FDB9729B}" dt="2021-06-22T13:29:02.729" v="83" actId="20577"/>
        <pc:sldMkLst>
          <pc:docMk/>
          <pc:sldMk cId="3974847915" sldId="339"/>
        </pc:sldMkLst>
        <pc:spChg chg="mod">
          <ac:chgData name="Naida Carsimamovic" userId="S::naidacar_gmail.com#ext#@worldbankgroup.onmicrosoft.com::53931ab3-ae2f-4940-ab2f-79ca65fd9f5d" providerId="AD" clId="Web-{EE3C6784-7632-DB12-C82A-F7D4FDB9729B}" dt="2021-06-22T13:29:02.729" v="83" actId="20577"/>
          <ac:spMkLst>
            <pc:docMk/>
            <pc:sldMk cId="3974847915" sldId="339"/>
            <ac:spMk id="2" creationId="{00000000-0000-0000-0000-000000000000}"/>
          </ac:spMkLst>
        </pc:spChg>
      </pc:sldChg>
      <pc:sldChg chg="modSp">
        <pc:chgData name="Naida Carsimamovic" userId="S::naidacar_gmail.com#ext#@worldbankgroup.onmicrosoft.com::53931ab3-ae2f-4940-ab2f-79ca65fd9f5d" providerId="AD" clId="Web-{EE3C6784-7632-DB12-C82A-F7D4FDB9729B}" dt="2021-06-22T13:30:32.185" v="104" actId="20577"/>
        <pc:sldMkLst>
          <pc:docMk/>
          <pc:sldMk cId="2148246987" sldId="340"/>
        </pc:sldMkLst>
        <pc:spChg chg="mod">
          <ac:chgData name="Naida Carsimamovic" userId="S::naidacar_gmail.com#ext#@worldbankgroup.onmicrosoft.com::53931ab3-ae2f-4940-ab2f-79ca65fd9f5d" providerId="AD" clId="Web-{EE3C6784-7632-DB12-C82A-F7D4FDB9729B}" dt="2021-06-22T13:30:32.185" v="104" actId="20577"/>
          <ac:spMkLst>
            <pc:docMk/>
            <pc:sldMk cId="2148246987" sldId="340"/>
            <ac:spMk id="2" creationId="{00000000-0000-0000-0000-000000000000}"/>
          </ac:spMkLst>
        </pc:spChg>
      </pc:sldChg>
      <pc:sldChg chg="modSp">
        <pc:chgData name="Naida Carsimamovic" userId="S::naidacar_gmail.com#ext#@worldbankgroup.onmicrosoft.com::53931ab3-ae2f-4940-ab2f-79ca65fd9f5d" providerId="AD" clId="Web-{EE3C6784-7632-DB12-C82A-F7D4FDB9729B}" dt="2021-06-22T13:32:03.796" v="113" actId="20577"/>
        <pc:sldMkLst>
          <pc:docMk/>
          <pc:sldMk cId="3725701907" sldId="343"/>
        </pc:sldMkLst>
        <pc:spChg chg="mod">
          <ac:chgData name="Naida Carsimamovic" userId="S::naidacar_gmail.com#ext#@worldbankgroup.onmicrosoft.com::53931ab3-ae2f-4940-ab2f-79ca65fd9f5d" providerId="AD" clId="Web-{EE3C6784-7632-DB12-C82A-F7D4FDB9729B}" dt="2021-06-22T13:31:23.452" v="106" actId="20577"/>
          <ac:spMkLst>
            <pc:docMk/>
            <pc:sldMk cId="3725701907" sldId="343"/>
            <ac:spMk id="2" creationId="{00000000-0000-0000-0000-000000000000}"/>
          </ac:spMkLst>
        </pc:spChg>
        <pc:spChg chg="mod">
          <ac:chgData name="Naida Carsimamovic" userId="S::naidacar_gmail.com#ext#@worldbankgroup.onmicrosoft.com::53931ab3-ae2f-4940-ab2f-79ca65fd9f5d" providerId="AD" clId="Web-{EE3C6784-7632-DB12-C82A-F7D4FDB9729B}" dt="2021-06-22T13:32:03.796" v="113" actId="20577"/>
          <ac:spMkLst>
            <pc:docMk/>
            <pc:sldMk cId="3725701907" sldId="343"/>
            <ac:spMk id="4" creationId="{00000000-0000-0000-0000-000000000000}"/>
          </ac:spMkLst>
        </pc:spChg>
      </pc:sldChg>
      <pc:sldChg chg="modSp">
        <pc:chgData name="Naida Carsimamovic" userId="S::naidacar_gmail.com#ext#@worldbankgroup.onmicrosoft.com::53931ab3-ae2f-4940-ab2f-79ca65fd9f5d" providerId="AD" clId="Web-{EE3C6784-7632-DB12-C82A-F7D4FDB9729B}" dt="2021-06-22T13:33:16.189" v="125" actId="20577"/>
        <pc:sldMkLst>
          <pc:docMk/>
          <pc:sldMk cId="1803232471" sldId="344"/>
        </pc:sldMkLst>
        <pc:spChg chg="mod">
          <ac:chgData name="Naida Carsimamovic" userId="S::naidacar_gmail.com#ext#@worldbankgroup.onmicrosoft.com::53931ab3-ae2f-4940-ab2f-79ca65fd9f5d" providerId="AD" clId="Web-{EE3C6784-7632-DB12-C82A-F7D4FDB9729B}" dt="2021-06-22T13:33:16.189" v="125" actId="20577"/>
          <ac:spMkLst>
            <pc:docMk/>
            <pc:sldMk cId="1803232471" sldId="344"/>
            <ac:spMk id="2" creationId="{00000000-0000-0000-0000-000000000000}"/>
          </ac:spMkLst>
        </pc:spChg>
      </pc:sldChg>
      <pc:sldChg chg="modSp">
        <pc:chgData name="Naida Carsimamovic" userId="S::naidacar_gmail.com#ext#@worldbankgroup.onmicrosoft.com::53931ab3-ae2f-4940-ab2f-79ca65fd9f5d" providerId="AD" clId="Web-{EE3C6784-7632-DB12-C82A-F7D4FDB9729B}" dt="2021-06-22T13:28:37.916" v="78" actId="20577"/>
        <pc:sldMkLst>
          <pc:docMk/>
          <pc:sldMk cId="1509238951" sldId="347"/>
        </pc:sldMkLst>
        <pc:spChg chg="mod">
          <ac:chgData name="Naida Carsimamovic" userId="S::naidacar_gmail.com#ext#@worldbankgroup.onmicrosoft.com::53931ab3-ae2f-4940-ab2f-79ca65fd9f5d" providerId="AD" clId="Web-{EE3C6784-7632-DB12-C82A-F7D4FDB9729B}" dt="2021-06-22T13:28:37.916" v="78" actId="20577"/>
          <ac:spMkLst>
            <pc:docMk/>
            <pc:sldMk cId="1509238951" sldId="347"/>
            <ac:spMk id="2" creationId="{00000000-0000-0000-0000-000000000000}"/>
          </ac:spMkLst>
        </pc:spChg>
        <pc:spChg chg="mod">
          <ac:chgData name="Naida Carsimamovic" userId="S::naidacar_gmail.com#ext#@worldbankgroup.onmicrosoft.com::53931ab3-ae2f-4940-ab2f-79ca65fd9f5d" providerId="AD" clId="Web-{EE3C6784-7632-DB12-C82A-F7D4FDB9729B}" dt="2021-06-22T13:27:52.931" v="58" actId="20577"/>
          <ac:spMkLst>
            <pc:docMk/>
            <pc:sldMk cId="1509238951" sldId="347"/>
            <ac:spMk id="4" creationId="{00000000-0000-0000-0000-000000000000}"/>
          </ac:spMkLst>
        </pc:spChg>
      </pc:sldChg>
    </pc:docChg>
  </pc:docChgLst>
  <pc:docChgLst>
    <pc:chgData name="Ksenia Malafeeva" userId="fe71a550-e733-4641-acd1-a03f0d78ccea" providerId="ADAL" clId="{29F909C1-1565-428E-84B6-44161B26EB3A}"/>
    <pc:docChg chg="modSld">
      <pc:chgData name="Ksenia Malafeeva" userId="fe71a550-e733-4641-acd1-a03f0d78ccea" providerId="ADAL" clId="{29F909C1-1565-428E-84B6-44161B26EB3A}" dt="2021-06-23T12:05:57.483" v="1" actId="6549"/>
      <pc:docMkLst>
        <pc:docMk/>
      </pc:docMkLst>
      <pc:sldChg chg="modNotesTx">
        <pc:chgData name="Ksenia Malafeeva" userId="fe71a550-e733-4641-acd1-a03f0d78ccea" providerId="ADAL" clId="{29F909C1-1565-428E-84B6-44161B26EB3A}" dt="2021-06-23T12:05:57.483" v="1" actId="6549"/>
        <pc:sldMkLst>
          <pc:docMk/>
          <pc:sldMk cId="507084077" sldId="25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E8B57-820B-4DE2-A66B-1CCFD4E3C3C5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A203A-F62A-4CC7-8D6B-E80301DEB9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681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8932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2BF76F3F-4A20-48BB-B030-27BAE2EB7F62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7"/>
            <a:ext cx="5444490" cy="3915490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8931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78A8F946-1034-4B29-80D5-4684953EC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958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94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000" y="2628509"/>
            <a:ext cx="3504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9"/>
            <a:ext cx="3504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4000" y="2480400"/>
            <a:ext cx="84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Presentation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824000" y="3805200"/>
            <a:ext cx="84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Click to </a:t>
            </a:r>
            <a:r>
              <a:rPr kumimoji="0" lang="fr-FR" dirty="0" err="1"/>
              <a:t>edit</a:t>
            </a:r>
            <a:r>
              <a:rPr kumimoji="0" lang="fr-FR" dirty="0"/>
              <a:t> </a:t>
            </a:r>
            <a:r>
              <a:rPr kumimoji="0" lang="fr-FR" dirty="0" err="1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1601" y="432000"/>
            <a:ext cx="923076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B07B384C-B573-4066-9624-42CA594752C7}" type="datetime1">
              <a:rPr lang="en-GB" smtClean="0"/>
              <a:t>23/06/2021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000" y="6055201"/>
            <a:ext cx="23232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9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2E5684D6-175D-4323-9E4F-1DD18ED02BA8}" type="datetime1">
              <a:rPr lang="en-GB" smtClean="0"/>
              <a:t>23/06/2021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12F80B6-01D2-434F-9668-2E346C963AF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  <p:extLst>
      <p:ext uri="{BB962C8B-B14F-4D97-AF65-F5344CB8AC3E}">
        <p14:creationId xmlns:p14="http://schemas.microsoft.com/office/powerpoint/2010/main" val="2514108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4801" y="5328000"/>
            <a:ext cx="1267209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800" y="468000"/>
            <a:ext cx="923077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680000" y="2928144"/>
            <a:ext cx="8832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Header title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BBB814F6-63F1-49F9-87DF-8490B1BAE706}" type="datetime1">
              <a:rPr lang="en-GB" smtClean="0"/>
              <a:t>23/06/2021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812F80B6-01D2-434F-9668-2E346C963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24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801" y="5328185"/>
            <a:ext cx="1267209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672000" y="1306800"/>
            <a:ext cx="10872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7201" y="288000"/>
            <a:ext cx="611537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24000" y="1602000"/>
            <a:ext cx="109584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6DAA58E6-E739-4420-AECC-C08F84E1E583}" type="datetime1">
              <a:rPr lang="en-GB" smtClean="0"/>
              <a:t>23/06/2021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12F80B6-01D2-434F-9668-2E346C963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40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44392" y="2623127"/>
            <a:ext cx="7992888" cy="2355272"/>
          </a:xfrm>
        </p:spPr>
        <p:txBody>
          <a:bodyPr>
            <a:normAutofit fontScale="90000"/>
          </a:bodyPr>
          <a:lstStyle/>
          <a:p>
            <a:pPr algn="ctr"/>
            <a:r>
              <a:rPr lang="hr-HR" sz="5000" b="1" dirty="0"/>
              <a:t>Dubinske analize rashoda</a:t>
            </a:r>
            <a:br>
              <a:rPr lang="hr-HR" sz="5000" b="1" dirty="0"/>
            </a:br>
            <a:r>
              <a:rPr lang="hr-HR" b="1" dirty="0"/>
              <a:t>KA najboljim praksama 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4793" y="5450959"/>
            <a:ext cx="8496944" cy="903659"/>
          </a:xfr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hr-HR" sz="2100">
                <a:solidFill>
                  <a:schemeClr val="bg1"/>
                </a:solidFill>
              </a:rPr>
              <a:t>lipanj/juni 2021.</a:t>
            </a:r>
          </a:p>
          <a:p>
            <a:pPr algn="l"/>
            <a:r>
              <a:rPr lang="hr-HR" sz="2100">
                <a:solidFill>
                  <a:schemeClr val="bg1"/>
                </a:solidFill>
              </a:rPr>
              <a:t>Álfrún Tryggvadóttir</a:t>
            </a:r>
          </a:p>
        </p:txBody>
      </p:sp>
    </p:spTree>
    <p:extLst>
      <p:ext uri="{BB962C8B-B14F-4D97-AF65-F5344CB8AC3E}">
        <p14:creationId xmlns:p14="http://schemas.microsoft.com/office/powerpoint/2010/main" val="507084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 lnSpcReduction="10000"/>
          </a:bodyPr>
          <a:lstStyle/>
          <a:p>
            <a:pPr marL="457200" indent="-457200">
              <a:buAutoNum type="alphaLcPeriod"/>
            </a:pPr>
            <a:r>
              <a:rPr lang="hr-HR" sz="2400" b="1" dirty="0"/>
              <a:t>Resorna ministarstva provode odluke o dubinskim analizama rashoda u koordinaciji s Ministarstvom financija </a:t>
            </a:r>
            <a:endParaRPr lang="hr-HR" sz="2400" b="1"/>
          </a:p>
          <a:p>
            <a:pPr marL="741045" lvl="1" indent="-283845"/>
            <a:r>
              <a:rPr lang="hr-HR" sz="2000" dirty="0"/>
              <a:t>Kada politički čelnici odluče koje će se opcije primijeniti, relevantno resorno ministarstvo (ili ministarstva) odgovorno je za provedbu navedenih odluka, u koordinaciji s Ministarstvom financija</a:t>
            </a:r>
          </a:p>
          <a:p>
            <a:pPr marL="457200" lvl="1" indent="0">
              <a:buNone/>
            </a:pPr>
            <a:endParaRPr lang="en-GB" sz="2000" dirty="0"/>
          </a:p>
          <a:p>
            <a:pPr marL="457200" indent="-457200">
              <a:buAutoNum type="alphaLcPeriod"/>
            </a:pPr>
            <a:r>
              <a:rPr lang="hr-HR" sz="2400" b="1" dirty="0"/>
              <a:t>Napredak u provedbi odluka o dubinskim analizama rashoda treba </a:t>
            </a:r>
            <a:r>
              <a:rPr lang="hr-HR" sz="2400" b="1" dirty="0" err="1"/>
              <a:t>monitorirati</a:t>
            </a:r>
          </a:p>
          <a:p>
            <a:pPr marL="741045" lvl="1" indent="-283845"/>
            <a:r>
              <a:rPr lang="hr-HR" sz="2000" dirty="0"/>
              <a:t>Navedeno se postiže analizom u pogledu toga jesu li ostvarene uštede te poboljšavaju li se ishodi/krajnji rezultati pri čemu se od ministarstava zahtijeva da snose odgovornost za ostvarivanje proračunskih rezova primjenom gornjih granica srednjoročnog proračunskog okvira i ostvarivanjem ušteda na temelju povećanja efikasnosti uz definiranje ciljanih vrijednosti indikatora učinaka. </a:t>
            </a:r>
          </a:p>
          <a:p>
            <a:pPr lvl="1"/>
            <a:endParaRPr lang="en-GB" sz="2000" dirty="0"/>
          </a:p>
          <a:p>
            <a:pPr marL="742500" lvl="1" indent="-342900"/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2F80B6-01D2-434F-9668-2E346C963AFE}" type="slidenum">
              <a:rPr lang="en-GB" smtClean="0"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hr-HR" sz="2400" b="1"/>
            </a:br>
            <a:br>
              <a:rPr lang="hr-HR" sz="2400" b="1"/>
            </a:br>
            <a:br>
              <a:rPr lang="hr-HR" sz="2400"/>
            </a:br>
            <a:r>
              <a:rPr lang="hr-HR" sz="2800" b="1"/>
              <a:t>Rezultati dubinske analize rashoda provode se i monitoriraju na transparentan način</a:t>
            </a:r>
            <a:br>
              <a:rPr lang="hr-HR"/>
            </a:br>
            <a:br>
              <a:rPr lang="hr-HR" b="1"/>
            </a:br>
            <a:endParaRPr lang="hr-HR" b="1"/>
          </a:p>
        </p:txBody>
      </p:sp>
    </p:spTree>
    <p:extLst>
      <p:ext uri="{BB962C8B-B14F-4D97-AF65-F5344CB8AC3E}">
        <p14:creationId xmlns:p14="http://schemas.microsoft.com/office/powerpoint/2010/main" val="1803232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lphaLcPeriod"/>
            </a:pPr>
            <a:r>
              <a:rPr lang="hr-HR" sz="2400" b="1"/>
              <a:t>Prijedlozi iz dubinskih analiza rashoda i usvojene odluke dostupni su javnosti</a:t>
            </a:r>
          </a:p>
          <a:p>
            <a:pPr lvl="1"/>
            <a:r>
              <a:rPr lang="hr-HR" sz="2300"/>
              <a:t>Izvještaji iz dubinskih analiza rashoda trebali bi biti dostupni javnosti zajedno s odlukama koje je vlada usvojila iz analiza </a:t>
            </a:r>
            <a:r>
              <a:rPr lang="hr-HR" sz="2300">
                <a:sym typeface="Wingdings" panose="05000000000000000000" pitchFamily="2" charset="2"/>
              </a:rPr>
              <a:t></a:t>
            </a:r>
            <a:r>
              <a:rPr lang="hr-HR" sz="2300"/>
              <a:t> transparentnost za važne zainteresirane strane</a:t>
            </a:r>
          </a:p>
          <a:p>
            <a:pPr marL="457200" lvl="1" indent="0">
              <a:buNone/>
            </a:pPr>
            <a:endParaRPr lang="en-GB" sz="2300" dirty="0"/>
          </a:p>
          <a:p>
            <a:pPr marL="457200" indent="-457200">
              <a:buAutoNum type="alphaLcPeriod"/>
            </a:pPr>
            <a:r>
              <a:rPr lang="hr-HR" sz="2400" b="1"/>
              <a:t>Sustavi upravljanja i materijali koji sadržavaju smjernice dostupni su javnosti </a:t>
            </a:r>
          </a:p>
          <a:p>
            <a:pPr lvl="1"/>
            <a:r>
              <a:rPr lang="hr-HR" sz="2400"/>
              <a:t>Dubinska analiza rashoda je proces koji zahtijeva mnogo resursa i u koji je uključeno mnogo različitih osoba. Jasna komunikacija od ključne je važnosti i temelj je cjelovitosti procesa. </a:t>
            </a:r>
          </a:p>
          <a:p>
            <a:pPr lvl="1"/>
            <a:r>
              <a:rPr lang="hr-HR" sz="2400"/>
              <a:t>Javno objavljivanje sustava upravljanja i materijala koji sadržavaju smjernice pomaže informirati zainteresirane strane o tome na koji način se oni uklapaju u navedeni proces.</a:t>
            </a:r>
          </a:p>
          <a:p>
            <a:pPr lvl="1"/>
            <a:endParaRPr lang="en-GB" sz="2000" dirty="0"/>
          </a:p>
          <a:p>
            <a:pPr marL="742500" lvl="1" indent="-342900"/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2F80B6-01D2-434F-9668-2E346C963AFE}" type="slidenum">
              <a:rPr lang="en-GB" smtClean="0"/>
              <a:t>11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hr-HR" sz="2400" b="1"/>
            </a:br>
            <a:br>
              <a:rPr lang="hr-HR" sz="2400" b="1"/>
            </a:br>
            <a:br>
              <a:rPr lang="hr-HR" sz="2400"/>
            </a:br>
            <a:r>
              <a:rPr lang="hr-HR" sz="2800" b="1"/>
              <a:t>O dubinskim analizama rashoda izvještava se na transparentan način. </a:t>
            </a:r>
            <a:br>
              <a:rPr lang="hr-HR"/>
            </a:br>
            <a:br>
              <a:rPr lang="hr-HR" b="1"/>
            </a:br>
            <a:endParaRPr lang="hr-HR" b="1"/>
          </a:p>
        </p:txBody>
      </p:sp>
    </p:spTree>
    <p:extLst>
      <p:ext uri="{BB962C8B-B14F-4D97-AF65-F5344CB8AC3E}">
        <p14:creationId xmlns:p14="http://schemas.microsoft.com/office/powerpoint/2010/main" val="3842853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eriod"/>
            </a:pPr>
            <a:r>
              <a:rPr lang="hr-HR" sz="2400" b="1"/>
              <a:t>Okvir se pregledava i ažurira u skladu s novim izazovima</a:t>
            </a:r>
          </a:p>
          <a:p>
            <a:pPr lvl="1"/>
            <a:r>
              <a:rPr lang="hr-HR" sz="2300"/>
              <a:t>Okvir za dubinsku analizu rashoda predstavlja vladinu politiku i kao i sve vladine politike i nju je potrebno povremeno pregledavati kako bi se osigurala usklađenost njenih učinaka s predviđenim te kako bi se uzele u obzir promjene u okruženju u kojem se ona provodi. </a:t>
            </a:r>
          </a:p>
          <a:p>
            <a:pPr lvl="1"/>
            <a:r>
              <a:rPr lang="hr-HR" sz="2300"/>
              <a:t>Neovisnim pregledima razmatraju se učinci politike dubinske analize rashoda tijekom vremena u odnosu na njene opće ciljeve te analiziraju je li okvir potrebno ažurirati</a:t>
            </a:r>
          </a:p>
          <a:p>
            <a:pPr lvl="1"/>
            <a:endParaRPr lang="en-GB" sz="2000" dirty="0"/>
          </a:p>
          <a:p>
            <a:pPr marL="742500" lvl="1" indent="-342900"/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2F80B6-01D2-434F-9668-2E346C963AFE}" type="slidenum">
              <a:rPr lang="en-GB" smtClean="0"/>
              <a:t>12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hr-HR" sz="2400" b="1"/>
            </a:br>
            <a:br>
              <a:rPr lang="hr-HR" sz="2400" b="1"/>
            </a:br>
            <a:br>
              <a:rPr lang="hr-HR" sz="2400"/>
            </a:br>
            <a:r>
              <a:rPr lang="hr-HR" sz="2800" b="1"/>
              <a:t>Proces dubinske analize rashoda periodično se pregledava kako bi se uzele u obzir nove okolnosti</a:t>
            </a:r>
            <a:br>
              <a:rPr lang="hr-HR"/>
            </a:br>
            <a:br>
              <a:rPr lang="hr-HR" b="1"/>
            </a:br>
            <a:endParaRPr lang="hr-HR" b="1"/>
          </a:p>
        </p:txBody>
      </p:sp>
    </p:spTree>
    <p:extLst>
      <p:ext uri="{BB962C8B-B14F-4D97-AF65-F5344CB8AC3E}">
        <p14:creationId xmlns:p14="http://schemas.microsoft.com/office/powerpoint/2010/main" val="227661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 fontScale="92500" lnSpcReduction="20000"/>
          </a:bodyPr>
          <a:lstStyle/>
          <a:p>
            <a:pPr marL="341630" indent="-341630"/>
            <a:r>
              <a:rPr lang="hr-HR" dirty="0"/>
              <a:t>Vlade će uskoro biti prisiljene donijeti teške odluke i kritički </a:t>
            </a:r>
            <a:r>
              <a:rPr lang="hr-HR"/>
              <a:t>razmotriti načine definiranja prioritetnih rashoda i </a:t>
            </a:r>
            <a:r>
              <a:rPr lang="hr-HR" dirty="0"/>
              <a:t> </a:t>
            </a:r>
            <a:r>
              <a:rPr lang="hr-HR" dirty="0" err="1"/>
              <a:t>realokacije</a:t>
            </a:r>
            <a:r>
              <a:rPr lang="hr-HR" dirty="0"/>
              <a:t> fiskalnih sredstava. </a:t>
            </a:r>
            <a:endParaRPr lang="en-US"/>
          </a:p>
          <a:p>
            <a:pPr lvl="1"/>
            <a:r>
              <a:rPr lang="hr-HR"/>
              <a:t>Kako se pripremiti za fiskalnu konsolidaciju?</a:t>
            </a:r>
          </a:p>
          <a:p>
            <a:pPr marL="341630" indent="-341630"/>
            <a:r>
              <a:rPr lang="hr-HR" dirty="0"/>
              <a:t>Ako se pravilno provedu, dubinske analize rashoda mogu biti </a:t>
            </a:r>
            <a:r>
              <a:rPr lang="hr-HR"/>
              <a:t>važan i koristan alat za poboljšanje fiskalnih ishoda u fazi </a:t>
            </a:r>
            <a:r>
              <a:rPr lang="hr-HR" dirty="0"/>
              <a:t> oporavka. </a:t>
            </a:r>
          </a:p>
          <a:p>
            <a:r>
              <a:rPr lang="hr-HR" i="1"/>
              <a:t>Što će se dogoditi nakon pandemije koronavirusne bolesti COVID? </a:t>
            </a:r>
          </a:p>
          <a:p>
            <a:pPr marL="741045" lvl="1" indent="-283845"/>
            <a:r>
              <a:rPr lang="hr-HR" dirty="0"/>
              <a:t>Hoće </a:t>
            </a:r>
            <a:r>
              <a:rPr lang="hr-HR"/>
              <a:t>li dubinske analize rashoda postati proces kojim upravlja </a:t>
            </a:r>
            <a:r>
              <a:rPr lang="hr-HR" dirty="0"/>
              <a:t>Ministarstvo financija, kao što se dogodilo tijekom prošle krize?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2F80B6-01D2-434F-9668-2E346C963AFE}" type="slidenum">
              <a:rPr lang="en-GB" smtClean="0"/>
              <a:t>13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Budućnost dubinskih analiza rashoda?</a:t>
            </a:r>
          </a:p>
        </p:txBody>
      </p:sp>
    </p:spTree>
    <p:extLst>
      <p:ext uri="{BB962C8B-B14F-4D97-AF65-F5344CB8AC3E}">
        <p14:creationId xmlns:p14="http://schemas.microsoft.com/office/powerpoint/2010/main" val="345474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80000" y="3165388"/>
            <a:ext cx="8832000" cy="566822"/>
          </a:xfrm>
        </p:spPr>
        <p:txBody>
          <a:bodyPr/>
          <a:lstStyle/>
          <a:p>
            <a:r>
              <a:rPr lang="hr-HR"/>
              <a:t>Pitanja?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2F80B6-01D2-434F-9668-2E346C963AF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46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341630" indent="-341630"/>
            <a:r>
              <a:rPr lang="hr-HR" sz="3000" dirty="0"/>
              <a:t>Dubinske analize rashoda predstavljaju kolaborativan proces razvijanja i usvajanja opcija javnih politika analizom postojećih vladinih rashoda unutar definiranih područja i povezivanjem tih opcija s proračunskim procesom. </a:t>
            </a:r>
            <a:endParaRPr lang="en-US" dirty="0"/>
          </a:p>
          <a:p>
            <a:pPr marL="341630" indent="-341630"/>
            <a:r>
              <a:rPr lang="hr-HR" sz="3000" dirty="0"/>
              <a:t>Svrhe dubinske analize rashoda su: </a:t>
            </a:r>
            <a:r>
              <a:rPr lang="hr-HR" dirty="0"/>
              <a:t>	</a:t>
            </a:r>
          </a:p>
          <a:p>
            <a:pPr marL="741045" lvl="1" indent="-283845"/>
            <a:r>
              <a:rPr lang="hr-HR" dirty="0"/>
              <a:t>Omogućiti vladi upravljanje ukupnom razinom rashoda </a:t>
            </a:r>
          </a:p>
          <a:p>
            <a:pPr lvl="1"/>
            <a:r>
              <a:rPr lang="hr-HR" dirty="0"/>
              <a:t>Uskladiti rashode prema vladinim prioritetima </a:t>
            </a:r>
          </a:p>
          <a:p>
            <a:pPr marL="741045" lvl="1" indent="-283845"/>
            <a:r>
              <a:rPr lang="hr-HR" dirty="0"/>
              <a:t>Poboljšati učinkovitost programa i politika.</a:t>
            </a:r>
          </a:p>
          <a:p>
            <a:pPr lvl="1"/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2F80B6-01D2-434F-9668-2E346C963AFE}" type="slidenum">
              <a:rPr lang="en-GB" smtClean="0"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Definicija dubinskih analiza rashoda </a:t>
            </a:r>
          </a:p>
        </p:txBody>
      </p:sp>
    </p:spTree>
    <p:extLst>
      <p:ext uri="{BB962C8B-B14F-4D97-AF65-F5344CB8AC3E}">
        <p14:creationId xmlns:p14="http://schemas.microsoft.com/office/powerpoint/2010/main" val="980249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 fontScale="85000" lnSpcReduction="10000"/>
          </a:bodyPr>
          <a:lstStyle/>
          <a:p>
            <a:pPr marL="341630" indent="-341630"/>
            <a:r>
              <a:rPr lang="hr-HR" b="1" dirty="0"/>
              <a:t>Kriza 2008.</a:t>
            </a:r>
            <a:r>
              <a:rPr lang="hr-HR" dirty="0"/>
              <a:t>: glavni opći cilj dubinskih analiza rashoda bili su kratkoročni proračunski rezovi radi kontrole rashoda. </a:t>
            </a:r>
            <a:endParaRPr lang="en-US"/>
          </a:p>
          <a:p>
            <a:pPr marL="341630" indent="-341630"/>
            <a:r>
              <a:rPr lang="hr-HR" b="1" dirty="0"/>
              <a:t>Posljednjih godina: </a:t>
            </a:r>
            <a:r>
              <a:rPr lang="hr-HR" dirty="0"/>
              <a:t>vlade ne upotrebljavaju dubinske analize rashoda samo radi smanjenja potrošnje, nego i radi </a:t>
            </a:r>
          </a:p>
          <a:p>
            <a:pPr marL="741045" lvl="1" indent="-283845"/>
            <a:r>
              <a:rPr lang="hr-HR" dirty="0"/>
              <a:t>poboljšanog učinaka rashoda </a:t>
            </a:r>
          </a:p>
          <a:p>
            <a:pPr marL="741045" lvl="1" indent="-283845"/>
            <a:r>
              <a:rPr lang="hr-HR" dirty="0"/>
              <a:t>veće transparentnosti </a:t>
            </a:r>
          </a:p>
          <a:p>
            <a:pPr marL="741045" lvl="1" indent="-283845"/>
            <a:r>
              <a:rPr lang="hr-HR" dirty="0"/>
              <a:t>poboljšanog definiranja prioriteta </a:t>
            </a:r>
          </a:p>
          <a:p>
            <a:pPr marL="341630" indent="-341630"/>
            <a:r>
              <a:rPr lang="hr-HR" dirty="0"/>
              <a:t>Suradnički/participativni proces (a ne toliko vođen od strane MF)</a:t>
            </a:r>
          </a:p>
          <a:p>
            <a:pPr marL="341630" indent="-341630"/>
            <a:r>
              <a:rPr lang="hr-HR" dirty="0"/>
              <a:t>Ukazuje na to da se dubinske analize rashoda mogu prilagoditi okolnostima s kojima se zemlja suočava kao i ekonomskom ciklusu.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2F80B6-01D2-434F-9668-2E346C963AFE}" type="slidenum">
              <a:rPr lang="en-GB" smtClean="0"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Razvoj dubinskih analiza rashoda </a:t>
            </a:r>
          </a:p>
        </p:txBody>
      </p:sp>
    </p:spTree>
    <p:extLst>
      <p:ext uri="{BB962C8B-B14F-4D97-AF65-F5344CB8AC3E}">
        <p14:creationId xmlns:p14="http://schemas.microsoft.com/office/powerpoint/2010/main" val="2645860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4000" y="1601999"/>
            <a:ext cx="10958400" cy="4881927"/>
          </a:xfrm>
        </p:spPr>
        <p:txBody>
          <a:bodyPr vert="horz" lIns="91440" tIns="45720" rIns="91440" bIns="45720" anchor="t"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/>
              <a:t>Opći ciljevi i opseg dubinske analize rashoda definiraju se na početku procesa analize. </a:t>
            </a:r>
            <a:endParaRPr lang="hr-HR"/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Viši politički i upravni čelnici imaju u procesu dubinske analize rashoda zasebne uloge koje se međusobno nadopunjuju. 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Dubinske analize rashoda imaju dobro razvijene sustave upravljanja tijekom cijelog procesa analize. 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Dubinske analize rashoda završavaju izradom preporuka o kojima politički čelnici trebaju donijeti odluke tijekom proračunskog procesa. 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Dubinske analize rashoda nadopunjuju alate dizajnirane u svrhu poboljšane usmjerenosti prema učincima, uključujući srednjoročne proračunske okvire i planiranje proračuna prema učincima. 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Rezultati dubinske analize rashoda provode se i </a:t>
            </a:r>
            <a:r>
              <a:rPr lang="hr-HR" dirty="0" err="1"/>
              <a:t>monitoriraju</a:t>
            </a:r>
            <a:r>
              <a:rPr lang="hr-HR" dirty="0"/>
              <a:t> na transparentan način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O dubinskim analizama rashoda izvještava se na transparentan način. 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Proces dubinske analiza rashoda periodično se pregledava kako bi se uzele u obzir nove okolnosti. 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2F80B6-01D2-434F-9668-2E346C963AFE}" type="slidenum">
              <a:rPr lang="en-GB" smtClean="0"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Dubinske analize rashoda u zemljama članicama OECD-a: Ka najboljim praksama </a:t>
            </a:r>
          </a:p>
        </p:txBody>
      </p:sp>
    </p:spTree>
    <p:extLst>
      <p:ext uri="{BB962C8B-B14F-4D97-AF65-F5344CB8AC3E}">
        <p14:creationId xmlns:p14="http://schemas.microsoft.com/office/powerpoint/2010/main" val="1509238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 lnSpcReduction="10000"/>
          </a:bodyPr>
          <a:lstStyle/>
          <a:p>
            <a:pPr marL="457200" indent="-457200">
              <a:buAutoNum type="alphaLcPeriod"/>
            </a:pPr>
            <a:r>
              <a:rPr lang="hr-HR" sz="2400" b="1" dirty="0"/>
              <a:t>Odluka o pokretanju dubinske analize rashoda uključuje jasne opće ciljeve koji su usklađeni s vladinim prioritetima</a:t>
            </a:r>
          </a:p>
          <a:p>
            <a:pPr marL="742315" lvl="1" indent="-342900"/>
            <a:r>
              <a:rPr lang="hr-HR" sz="2000" dirty="0"/>
              <a:t>Ministri odlučuju o općim ciljevima </a:t>
            </a:r>
            <a:r>
              <a:rPr lang="hr-HR" sz="2100" dirty="0"/>
              <a:t>– </a:t>
            </a:r>
            <a:r>
              <a:rPr lang="hr-HR" sz="2000" dirty="0"/>
              <a:t>smanjenje rashoda, ponovno usklađivanje rashoda itd.</a:t>
            </a:r>
          </a:p>
          <a:p>
            <a:pPr marL="742315" lvl="1" indent="-342900"/>
            <a:r>
              <a:rPr lang="hr-HR" sz="2100" dirty="0"/>
              <a:t>Različiti opći ciljevi utječu na strukturu procesa i uloge sudionika. </a:t>
            </a:r>
          </a:p>
          <a:p>
            <a:pPr marL="399600" lvl="1" indent="0">
              <a:buNone/>
            </a:pPr>
            <a:endParaRPr lang="en-GB" sz="2100" dirty="0"/>
          </a:p>
          <a:p>
            <a:pPr marL="742500" lvl="1" indent="-342900"/>
            <a:r>
              <a:rPr lang="hr-HR" sz="2400" b="1" dirty="0"/>
              <a:t>Jasan opseg u slučaju kada su sva područja i rashodi prikladni za pregled</a:t>
            </a:r>
          </a:p>
          <a:p>
            <a:pPr marL="742315" lvl="1" indent="-342900"/>
            <a:r>
              <a:rPr lang="hr-HR" sz="2000" dirty="0"/>
              <a:t>Svi su rashodi prikladni za pregled, jer svi programi mogu ići svojim tijekom i mijenjati se. </a:t>
            </a:r>
          </a:p>
          <a:p>
            <a:pPr marL="742315" lvl="1" indent="-342900"/>
            <a:r>
              <a:rPr lang="hr-HR" sz="2000" dirty="0"/>
              <a:t>Nedostatak podataka ne bi trebao sprječavati zemlje da analiziraju određena područja rashoda</a:t>
            </a:r>
          </a:p>
          <a:p>
            <a:pPr marL="742500" lvl="1" indent="-342900"/>
            <a:endParaRPr lang="en-GB" sz="2000" dirty="0"/>
          </a:p>
          <a:p>
            <a:pPr marL="742500" lvl="1" indent="-342900"/>
            <a:endParaRPr lang="en-GB" sz="2000" dirty="0"/>
          </a:p>
          <a:p>
            <a:pPr marL="742500" lvl="1" indent="-342900"/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2F80B6-01D2-434F-9668-2E346C963AFE}" type="slidenum">
              <a:rPr lang="en-GB" smtClean="0"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hr-HR" sz="2400" b="1"/>
            </a:br>
            <a:r>
              <a:rPr lang="hr-HR" sz="2400" b="1"/>
              <a:t>Opći ciljevi i opseg dubinske analize rashoda definiraju se na početku procesa analize. </a:t>
            </a:r>
            <a:br>
              <a:rPr lang="hr-HR" b="1"/>
            </a:br>
            <a:endParaRPr lang="hr-HR" b="1"/>
          </a:p>
        </p:txBody>
      </p:sp>
    </p:spTree>
    <p:extLst>
      <p:ext uri="{BB962C8B-B14F-4D97-AF65-F5344CB8AC3E}">
        <p14:creationId xmlns:p14="http://schemas.microsoft.com/office/powerpoint/2010/main" val="3974847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 lnSpcReduction="10000"/>
          </a:bodyPr>
          <a:lstStyle/>
          <a:p>
            <a:pPr marL="457200" indent="-457200">
              <a:buAutoNum type="alphaLcPeriod"/>
            </a:pPr>
            <a:r>
              <a:rPr lang="hr-HR" sz="2400" b="1" dirty="0"/>
              <a:t>Političko vodstvo ključno je na svakoj ključnoj prekretnici procesa analize</a:t>
            </a:r>
          </a:p>
          <a:p>
            <a:pPr marL="741045" lvl="1" indent="-283845"/>
            <a:r>
              <a:rPr lang="hr-HR" sz="2000" dirty="0"/>
              <a:t>Postizanje konsenzusa širom vlade, odluke o općim ciljevima i opsegu dubinskih analiza te konačna odluka o preporukama koje će se usvojiti. </a:t>
            </a:r>
          </a:p>
          <a:p>
            <a:pPr marL="741045" lvl="1" indent="-283845"/>
            <a:r>
              <a:rPr lang="hr-HR" sz="2000" dirty="0"/>
              <a:t>Dokazi ukazuju na pad posvećenosti tijekom cijelog procesa</a:t>
            </a:r>
          </a:p>
          <a:p>
            <a:pPr marL="457200" lvl="1" indent="0">
              <a:buNone/>
            </a:pPr>
            <a:endParaRPr lang="en-GB" sz="2000" dirty="0"/>
          </a:p>
          <a:p>
            <a:pPr marL="457200" indent="-457200">
              <a:buAutoNum type="alphaLcPeriod"/>
            </a:pPr>
            <a:r>
              <a:rPr lang="hr-HR" sz="2400" b="1" dirty="0"/>
              <a:t>Državni službenici pripremaju i provode dubinske analize rashoda</a:t>
            </a:r>
          </a:p>
          <a:p>
            <a:pPr marL="741045" lvl="1" indent="-283845"/>
            <a:r>
              <a:rPr lang="hr-HR" sz="2000" dirty="0"/>
              <a:t>Politički čelnici trebali bi se osloniti na državne službenike da pripreme dubinske analize rashoda i implementiraju odluke iz zaključaka analize na temelju ovlasti iz njihovog političkog mandata</a:t>
            </a:r>
          </a:p>
          <a:p>
            <a:pPr marL="741045" lvl="1" indent="-283845"/>
            <a:r>
              <a:rPr lang="hr-HR" sz="2000" dirty="0"/>
              <a:t>Upravljačka skupina odgovorna za nadgledanje procesa i radna skupina čiji je zadatak obavljati dnevne aktivnosti vezane uz dubinsku analizu rashoda.</a:t>
            </a:r>
          </a:p>
          <a:p>
            <a:pPr marL="742500" lvl="1" indent="-342900"/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2F80B6-01D2-434F-9668-2E346C963AFE}" type="slidenum">
              <a:rPr lang="en-GB" smtClean="0"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hr-HR" sz="2400" b="1"/>
            </a:br>
            <a:r>
              <a:rPr lang="hr-HR" sz="2400" b="1"/>
              <a:t>Viši politički i upravni čelnici imaju u procesu dubinske analize rashoda zasebne uloge koje se nadopunjuju. </a:t>
            </a:r>
            <a:br>
              <a:rPr lang="hr-HR" b="1"/>
            </a:br>
            <a:endParaRPr lang="hr-HR" b="1"/>
          </a:p>
        </p:txBody>
      </p:sp>
    </p:spTree>
    <p:extLst>
      <p:ext uri="{BB962C8B-B14F-4D97-AF65-F5344CB8AC3E}">
        <p14:creationId xmlns:p14="http://schemas.microsoft.com/office/powerpoint/2010/main" val="2148246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lphaLcPeriod"/>
            </a:pPr>
            <a:r>
              <a:rPr lang="hr-HR" sz="2400" b="1"/>
              <a:t>Uloge i odgovornosti definirane su unaprijed i primjenjuju se tijekom cijelog procesa analize </a:t>
            </a:r>
          </a:p>
          <a:p>
            <a:pPr lvl="1"/>
            <a:r>
              <a:rPr lang="hr-HR" sz="2000"/>
              <a:t>Zemlje koje imaju jasnu upravljačku strukturu u svim fazama procesa najuspješnije su u postizanju željenih ishoda iz analize - Ministarstvo financija/resorna ministarstva/Ured za upravljanje projektima</a:t>
            </a:r>
          </a:p>
          <a:p>
            <a:pPr marL="457200" indent="-457200">
              <a:buAutoNum type="alphaLcPeriod"/>
            </a:pPr>
            <a:r>
              <a:rPr lang="hr-HR" sz="2400" b="1"/>
              <a:t>Dubinske analize rashoda obavljaju se u relativno kratkom roku</a:t>
            </a:r>
          </a:p>
          <a:p>
            <a:pPr lvl="1"/>
            <a:r>
              <a:rPr lang="hr-HR" sz="2000"/>
              <a:t>Očekuju se pravovremeni rezultati koje donositelji odluka mogu uključiti u pregovore o proračunu. </a:t>
            </a:r>
          </a:p>
          <a:p>
            <a:pPr lvl="1"/>
            <a:r>
              <a:rPr lang="hr-HR" sz="2000"/>
              <a:t>Oslanjaju se na postojeće podatke</a:t>
            </a:r>
          </a:p>
          <a:p>
            <a:pPr lvl="1"/>
            <a:r>
              <a:rPr lang="hr-HR" sz="2000"/>
              <a:t>Dugotrajan postupak za državne službenike </a:t>
            </a:r>
          </a:p>
          <a:p>
            <a:pPr marL="457200" indent="-457200">
              <a:buAutoNum type="alphaLcPeriod"/>
            </a:pPr>
            <a:r>
              <a:rPr lang="hr-HR" sz="2400" b="1"/>
              <a:t>Dubinske analize rashoda obavljaju iskusni stručnjaci</a:t>
            </a:r>
          </a:p>
          <a:p>
            <a:pPr marL="742500" lvl="1" indent="-342900"/>
            <a:r>
              <a:rPr lang="hr-HR" sz="2000"/>
              <a:t>Dubinskim analizama rashoda trebalo bi dodijeliti najbolje stručne resurse iz MF-a i resornih ministarstava, s obzirom na značaj preporuka u pogledu promjena u razini i/ili sastavu rashoda u određenom resornom ministarstvu ili u nekoliko resornih ministarstava. </a:t>
            </a:r>
          </a:p>
          <a:p>
            <a:pPr marL="742500" lvl="1" indent="-342900"/>
            <a:endParaRPr lang="en-GB" sz="2000" dirty="0"/>
          </a:p>
          <a:p>
            <a:pPr marL="742500" lvl="1" indent="-342900"/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2F80B6-01D2-434F-9668-2E346C963AFE}" type="slidenum">
              <a:rPr lang="en-GB" smtClean="0"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hr-HR" sz="2400" b="1"/>
            </a:br>
            <a:r>
              <a:rPr lang="hr-HR" sz="2400" b="1"/>
              <a:t>Dubinske analize rashoda imaju dobro razvijene sustave upravljanja tijekom cijelog procesa analize.</a:t>
            </a:r>
            <a:br>
              <a:rPr lang="hr-HR" b="1"/>
            </a:br>
            <a:endParaRPr lang="hr-HR" b="1"/>
          </a:p>
        </p:txBody>
      </p:sp>
    </p:spTree>
    <p:extLst>
      <p:ext uri="{BB962C8B-B14F-4D97-AF65-F5344CB8AC3E}">
        <p14:creationId xmlns:p14="http://schemas.microsoft.com/office/powerpoint/2010/main" val="918781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eriod"/>
            </a:pPr>
            <a:r>
              <a:rPr lang="hr-HR" sz="2400" b="1"/>
              <a:t>Nalazi dubinske analize rashoda dostupni su u fazama donošenja odluka u okviru vladinog godišnjeg proračunskog procesa. </a:t>
            </a:r>
          </a:p>
          <a:p>
            <a:pPr lvl="1"/>
            <a:r>
              <a:rPr lang="hr-HR" sz="2000"/>
              <a:t>Jasna veza s proračunskim procesom omogućava vladama usporedbu prednosti novih prijedloga potrošnje naspram promjenama u sastavu postojeće potrošnje. </a:t>
            </a:r>
          </a:p>
          <a:p>
            <a:pPr marL="457200" indent="-457200">
              <a:buAutoNum type="alphaLcPeriod"/>
            </a:pPr>
            <a:endParaRPr lang="en-GB" sz="2400" dirty="0"/>
          </a:p>
          <a:p>
            <a:pPr marL="457200" indent="-457200">
              <a:buAutoNum type="alphaLcPeriod"/>
            </a:pPr>
            <a:r>
              <a:rPr lang="hr-HR" sz="2400" b="1"/>
              <a:t>Odluku o preporukama koje će se provesti donose politički čelnici </a:t>
            </a:r>
          </a:p>
          <a:p>
            <a:pPr lvl="1"/>
            <a:r>
              <a:rPr lang="hr-HR" sz="2000"/>
              <a:t>Dubinske analize rashoda završavaju izradom preporuka (opcija/scenarija) o kojima odlučuje Vlada. </a:t>
            </a:r>
          </a:p>
          <a:p>
            <a:pPr marL="457200" lvl="1" indent="0">
              <a:buNone/>
            </a:pPr>
            <a:endParaRPr lang="en-GB" sz="2000" dirty="0"/>
          </a:p>
          <a:p>
            <a:pPr lvl="1"/>
            <a:endParaRPr lang="en-GB" sz="2000" dirty="0"/>
          </a:p>
          <a:p>
            <a:pPr marL="742500" lvl="1" indent="-342900"/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2F80B6-01D2-434F-9668-2E346C963AFE}" type="slidenum">
              <a:rPr lang="en-GB" smtClean="0"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hr-HR" sz="2400" b="1"/>
            </a:br>
            <a:r>
              <a:rPr lang="hr-HR" sz="2400" b="1"/>
              <a:t>Dubinske analize rashoda završavaju izradom preporuka o kojima politički čelnici trebaju donijeti odluke tijekom proračunskog procesa. </a:t>
            </a:r>
            <a:br>
              <a:rPr lang="hr-HR" b="1"/>
            </a:br>
            <a:endParaRPr lang="hr-HR" b="1"/>
          </a:p>
        </p:txBody>
      </p:sp>
    </p:spTree>
    <p:extLst>
      <p:ext uri="{BB962C8B-B14F-4D97-AF65-F5344CB8AC3E}">
        <p14:creationId xmlns:p14="http://schemas.microsoft.com/office/powerpoint/2010/main" val="3239721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457200" indent="-457200">
              <a:buAutoNum type="alphaLcPeriod"/>
            </a:pPr>
            <a:r>
              <a:rPr lang="hr-HR" sz="2400" b="1" dirty="0"/>
              <a:t>Dubinske analize rashoda imaju srednjoročnu perspektivu </a:t>
            </a:r>
          </a:p>
          <a:p>
            <a:pPr marL="741045" lvl="1" indent="-283845"/>
            <a:r>
              <a:rPr lang="hr-HR" sz="2000" dirty="0"/>
              <a:t>Važno je imati smjernice za srednjoročni okvir rashoda (MTEF) jer u mnogim slučajevima, nalazi iz dubinskih analiza rashoda mogu se primijeniti samo u srednjoročnom okviru</a:t>
            </a:r>
          </a:p>
          <a:p>
            <a:pPr marL="457200" lvl="1" indent="0">
              <a:buNone/>
            </a:pPr>
            <a:endParaRPr lang="en-GB" sz="2000" dirty="0"/>
          </a:p>
          <a:p>
            <a:pPr marL="457200" indent="-457200">
              <a:buAutoNum type="alphaLcPeriod"/>
            </a:pPr>
            <a:r>
              <a:rPr lang="hr-HR" sz="2400" b="1" dirty="0"/>
              <a:t>Usklađivanje s okvirima planiranja proračuna prema učincima </a:t>
            </a:r>
          </a:p>
          <a:p>
            <a:pPr marL="457200" indent="-457200">
              <a:buAutoNum type="alphaLcPeriod"/>
            </a:pPr>
            <a:r>
              <a:rPr lang="hr-HR" sz="2000" dirty="0"/>
              <a:t>Okviri planiranja proračuna prema učincima uz kvalitetne podatke pomažu u procesu dubinske analize rashoda, a dubinske analize rashoda mogu biti važan mehanizam za poboljšanje dostupnosti i kvalitete podataka o učincima koji se uzimaju u obzir tijekom procesa izrade proračuna. </a:t>
            </a:r>
          </a:p>
          <a:p>
            <a:pPr lvl="1"/>
            <a:endParaRPr lang="en-GB" sz="2000" dirty="0"/>
          </a:p>
          <a:p>
            <a:pPr marL="742500" lvl="1" indent="-342900"/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2F80B6-01D2-434F-9668-2E346C963AFE}" type="slidenum">
              <a:rPr lang="en-GB" smtClean="0"/>
              <a:t>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b="1" dirty="0"/>
              <a:t>Dubinske analize rashoda nadopunjuju alate dizajnirane u svrhu poboljšane usmjerenosti prema učincima</a:t>
            </a:r>
          </a:p>
        </p:txBody>
      </p:sp>
    </p:spTree>
    <p:extLst>
      <p:ext uri="{BB962C8B-B14F-4D97-AF65-F5344CB8AC3E}">
        <p14:creationId xmlns:p14="http://schemas.microsoft.com/office/powerpoint/2010/main" val="3725701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OECD_English_blue</Template>
  <TotalTime>13666</TotalTime>
  <Words>1245</Words>
  <Application>Microsoft Office PowerPoint</Application>
  <PresentationFormat>Widescreen</PresentationFormat>
  <Paragraphs>103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Georgia</vt:lpstr>
      <vt:lpstr>Helvetica 65 Medium</vt:lpstr>
      <vt:lpstr>OECD_English_white</vt:lpstr>
      <vt:lpstr>Dubinske analize rashoda KA najboljim praksama </vt:lpstr>
      <vt:lpstr>Definicija dubinskih analiza rashoda </vt:lpstr>
      <vt:lpstr>Razvoj dubinskih analiza rashoda </vt:lpstr>
      <vt:lpstr>Dubinske analize rashoda u zemljama članicama OECD-a: Ka najboljim praksama </vt:lpstr>
      <vt:lpstr> Opći ciljevi i opseg dubinske analize rashoda definiraju se na početku procesa analize.  </vt:lpstr>
      <vt:lpstr> Viši politički i upravni čelnici imaju u procesu dubinske analize rashoda zasebne uloge koje se nadopunjuju.  </vt:lpstr>
      <vt:lpstr> Dubinske analize rashoda imaju dobro razvijene sustave upravljanja tijekom cijelog procesa analize. </vt:lpstr>
      <vt:lpstr> Dubinske analize rashoda završavaju izradom preporuka o kojima politički čelnici trebaju donijeti odluke tijekom proračunskog procesa.  </vt:lpstr>
      <vt:lpstr>Dubinske analize rashoda nadopunjuju alate dizajnirane u svrhu poboljšane usmjerenosti prema učincima</vt:lpstr>
      <vt:lpstr>   Rezultati dubinske analize rashoda provode se i monitoriraju na transparentan način  </vt:lpstr>
      <vt:lpstr>   O dubinskim analizama rashoda izvještava se na transparentan način.   </vt:lpstr>
      <vt:lpstr>   Proces dubinske analize rashoda periodično se pregledava kako bi se uzele u obzir nove okolnosti  </vt:lpstr>
      <vt:lpstr>Budućnost dubinskih analiza rashoda?</vt:lpstr>
      <vt:lpstr>Pitanja?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Big Picture Where is Estonia now compared to OECD countries and future perspectives</dc:title>
  <dc:creator>LAU Edwin, GOV/RPS</dc:creator>
  <cp:lastModifiedBy>Ksenia Malafeeva</cp:lastModifiedBy>
  <cp:revision>266</cp:revision>
  <cp:lastPrinted>2019-10-08T16:12:05Z</cp:lastPrinted>
  <dcterms:created xsi:type="dcterms:W3CDTF">2019-10-03T16:06:35Z</dcterms:created>
  <dcterms:modified xsi:type="dcterms:W3CDTF">2021-06-23T12:06:04Z</dcterms:modified>
</cp:coreProperties>
</file>