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464" r:id="rId2"/>
    <p:sldId id="463" r:id="rId3"/>
    <p:sldId id="4165" r:id="rId4"/>
    <p:sldId id="4166" r:id="rId5"/>
    <p:sldId id="4182" r:id="rId6"/>
    <p:sldId id="4183" r:id="rId7"/>
    <p:sldId id="4172" r:id="rId8"/>
    <p:sldId id="4170" r:id="rId9"/>
    <p:sldId id="4173" r:id="rId10"/>
    <p:sldId id="4175" r:id="rId11"/>
    <p:sldId id="4176" r:id="rId12"/>
    <p:sldId id="4178" r:id="rId13"/>
    <p:sldId id="4179" r:id="rId14"/>
    <p:sldId id="312" r:id="rId15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  <p:cmAuthor id="2" name="Iryna Shcherbyna" initials="IS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B3D7"/>
    <a:srgbClr val="6666FF"/>
    <a:srgbClr val="758EAA"/>
    <a:srgbClr val="006D31"/>
    <a:srgbClr val="00BA54"/>
    <a:srgbClr val="FFE666"/>
    <a:srgbClr val="FFDD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A5E6B-FFFC-F971-B41E-8718CC118A67}" v="5" dt="2020-05-26T09:28:17.008"/>
    <p1510:client id="{7760A4B3-2BB5-A2FB-ED53-04764DF2C083}" v="33" dt="2021-05-19T18:55:23.124"/>
    <p1510:client id="{9139DC5E-69F4-E07B-45AA-731C1800DFC9}" v="3" dt="2020-05-26T09:25:54.551"/>
    <p1510:client id="{B622E18E-2052-0766-AA9D-1084778A5D97}" v="4" dt="2020-05-26T10:21:52.784"/>
    <p1510:client id="{BDB9F07F-A654-348E-0D35-52133B0EFD30}" v="5" dt="2020-05-26T09:27:50.371"/>
    <p1510:client id="{D2452A70-048D-8824-D390-D2EA396F8A1A}" v="14" dt="2020-05-26T09:56:31.902"/>
    <p1510:client id="{DF82EFB2-9DA7-58F1-CB11-A1657A945252}" v="10" dt="2020-05-26T09:43:56.5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7"/>
  </p:normalViewPr>
  <p:slideViewPr>
    <p:cSldViewPr snapToGrid="0">
      <p:cViewPr varScale="1">
        <p:scale>
          <a:sx n="84" d="100"/>
          <a:sy n="84" d="100"/>
        </p:scale>
        <p:origin x="972" y="84"/>
      </p:cViewPr>
      <p:guideLst>
        <p:guide orient="horz" pos="2160"/>
        <p:guide pos="288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ida Carsimamovic" userId="S::naidacar_gmail.com#ext#@worldbankgroup.onmicrosoft.com::53931ab3-ae2f-4940-ab2f-79ca65fd9f5d" providerId="AD" clId="Web-{DF82EFB2-9DA7-58F1-CB11-A1657A945252}"/>
    <pc:docChg chg="modSld">
      <pc:chgData name="Naida Carsimamovic" userId="S::naidacar_gmail.com#ext#@worldbankgroup.onmicrosoft.com::53931ab3-ae2f-4940-ab2f-79ca65fd9f5d" providerId="AD" clId="Web-{DF82EFB2-9DA7-58F1-CB11-A1657A945252}" dt="2020-05-26T09:43:56.558" v="9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F82EFB2-9DA7-58F1-CB11-A1657A945252}" dt="2020-05-26T09:43:56.557" v="8" actId="20577"/>
        <pc:sldMkLst>
          <pc:docMk/>
          <pc:sldMk cId="1590227259" sldId="4112"/>
        </pc:sldMkLst>
        <pc:spChg chg="mod">
          <ac:chgData name="Naida Carsimamovic" userId="S::naidacar_gmail.com#ext#@worldbankgroup.onmicrosoft.com::53931ab3-ae2f-4940-ab2f-79ca65fd9f5d" providerId="AD" clId="Web-{DF82EFB2-9DA7-58F1-CB11-A1657A945252}" dt="2020-05-26T09:43:56.557" v="8" actId="20577"/>
          <ac:spMkLst>
            <pc:docMk/>
            <pc:sldMk cId="1590227259" sldId="4112"/>
            <ac:spMk id="12" creationId="{8B6AAFC4-08E3-D940-92A1-EB0B684D818F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7760A4B3-2BB5-A2FB-ED53-04764DF2C083}"/>
    <pc:docChg chg="modSld">
      <pc:chgData name="Naida Carsimamovic" userId="S::naidacar_gmail.com#ext#@worldbankgroup.onmicrosoft.com::53931ab3-ae2f-4940-ab2f-79ca65fd9f5d" providerId="AD" clId="Web-{7760A4B3-2BB5-A2FB-ED53-04764DF2C083}" dt="2021-05-19T18:55:23.124" v="29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7760A4B3-2BB5-A2FB-ED53-04764DF2C083}" dt="2021-05-19T18:52:47.890" v="2" actId="20577"/>
        <pc:sldMkLst>
          <pc:docMk/>
          <pc:sldMk cId="1100903833" sldId="464"/>
        </pc:sldMkLst>
        <pc:spChg chg="mod">
          <ac:chgData name="Naida Carsimamovic" userId="S::naidacar_gmail.com#ext#@worldbankgroup.onmicrosoft.com::53931ab3-ae2f-4940-ab2f-79ca65fd9f5d" providerId="AD" clId="Web-{7760A4B3-2BB5-A2FB-ED53-04764DF2C083}" dt="2021-05-19T18:52:47.890" v="2" actId="20577"/>
          <ac:spMkLst>
            <pc:docMk/>
            <pc:sldMk cId="1100903833" sldId="464"/>
            <ac:spMk id="15361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7760A4B3-2BB5-A2FB-ED53-04764DF2C083}" dt="2021-05-19T18:53:23.171" v="4" actId="20577"/>
        <pc:sldMkLst>
          <pc:docMk/>
          <pc:sldMk cId="15045034" sldId="4165"/>
        </pc:sldMkLst>
        <pc:spChg chg="mod">
          <ac:chgData name="Naida Carsimamovic" userId="S::naidacar_gmail.com#ext#@worldbankgroup.onmicrosoft.com::53931ab3-ae2f-4940-ab2f-79ca65fd9f5d" providerId="AD" clId="Web-{7760A4B3-2BB5-A2FB-ED53-04764DF2C083}" dt="2021-05-19T18:53:23.171" v="4" actId="20577"/>
          <ac:spMkLst>
            <pc:docMk/>
            <pc:sldMk cId="15045034" sldId="4165"/>
            <ac:spMk id="5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7760A4B3-2BB5-A2FB-ED53-04764DF2C083}" dt="2021-05-19T18:53:33.155" v="6" actId="20577"/>
        <pc:sldMkLst>
          <pc:docMk/>
          <pc:sldMk cId="3032900204" sldId="4166"/>
        </pc:sldMkLst>
        <pc:spChg chg="mod">
          <ac:chgData name="Naida Carsimamovic" userId="S::naidacar_gmail.com#ext#@worldbankgroup.onmicrosoft.com::53931ab3-ae2f-4940-ab2f-79ca65fd9f5d" providerId="AD" clId="Web-{7760A4B3-2BB5-A2FB-ED53-04764DF2C083}" dt="2021-05-19T18:53:33.155" v="6" actId="20577"/>
          <ac:spMkLst>
            <pc:docMk/>
            <pc:sldMk cId="3032900204" sldId="4166"/>
            <ac:spMk id="5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7760A4B3-2BB5-A2FB-ED53-04764DF2C083}" dt="2021-05-19T18:54:53.014" v="27" actId="20577"/>
        <pc:sldMkLst>
          <pc:docMk/>
          <pc:sldMk cId="4220586829" sldId="4170"/>
        </pc:sldMkLst>
        <pc:spChg chg="mod">
          <ac:chgData name="Naida Carsimamovic" userId="S::naidacar_gmail.com#ext#@worldbankgroup.onmicrosoft.com::53931ab3-ae2f-4940-ab2f-79ca65fd9f5d" providerId="AD" clId="Web-{7760A4B3-2BB5-A2FB-ED53-04764DF2C083}" dt="2021-05-19T18:54:53.014" v="27" actId="20577"/>
          <ac:spMkLst>
            <pc:docMk/>
            <pc:sldMk cId="4220586829" sldId="4170"/>
            <ac:spMk id="3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7760A4B3-2BB5-A2FB-ED53-04764DF2C083}" dt="2021-05-19T18:55:23.124" v="29" actId="20577"/>
        <pc:sldMkLst>
          <pc:docMk/>
          <pc:sldMk cId="825978916" sldId="4176"/>
        </pc:sldMkLst>
        <pc:spChg chg="mod">
          <ac:chgData name="Naida Carsimamovic" userId="S::naidacar_gmail.com#ext#@worldbankgroup.onmicrosoft.com::53931ab3-ae2f-4940-ab2f-79ca65fd9f5d" providerId="AD" clId="Web-{7760A4B3-2BB5-A2FB-ED53-04764DF2C083}" dt="2021-05-19T18:55:23.124" v="29" actId="20577"/>
          <ac:spMkLst>
            <pc:docMk/>
            <pc:sldMk cId="825978916" sldId="4176"/>
            <ac:spMk id="3" creationId="{00000000-0000-0000-0000-000000000000}"/>
          </ac:spMkLst>
        </pc:spChg>
      </pc:sldChg>
      <pc:sldChg chg="modSp">
        <pc:chgData name="Naida Carsimamovic" userId="S::naidacar_gmail.com#ext#@worldbankgroup.onmicrosoft.com::53931ab3-ae2f-4940-ab2f-79ca65fd9f5d" providerId="AD" clId="Web-{7760A4B3-2BB5-A2FB-ED53-04764DF2C083}" dt="2021-05-19T18:54:05.124" v="20" actId="20577"/>
        <pc:sldMkLst>
          <pc:docMk/>
          <pc:sldMk cId="2894214711" sldId="4182"/>
        </pc:sldMkLst>
        <pc:spChg chg="mod">
          <ac:chgData name="Naida Carsimamovic" userId="S::naidacar_gmail.com#ext#@worldbankgroup.onmicrosoft.com::53931ab3-ae2f-4940-ab2f-79ca65fd9f5d" providerId="AD" clId="Web-{7760A4B3-2BB5-A2FB-ED53-04764DF2C083}" dt="2021-05-19T18:54:05.124" v="20" actId="20577"/>
          <ac:spMkLst>
            <pc:docMk/>
            <pc:sldMk cId="2894214711" sldId="4182"/>
            <ac:spMk id="3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D2452A70-048D-8824-D390-D2EA396F8A1A}"/>
    <pc:docChg chg="modSld">
      <pc:chgData name="Naida Carsimamovic" userId="S::naidacar_gmail.com#ext#@worldbankgroup.onmicrosoft.com::53931ab3-ae2f-4940-ab2f-79ca65fd9f5d" providerId="AD" clId="Web-{D2452A70-048D-8824-D390-D2EA396F8A1A}" dt="2020-05-26T09:56:31.902" v="1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D2452A70-048D-8824-D390-D2EA396F8A1A}" dt="2020-05-26T09:56:14.433" v="7" actId="20577"/>
        <pc:sldMkLst>
          <pc:docMk/>
          <pc:sldMk cId="3429280724" sldId="4114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14.433" v="7" actId="20577"/>
          <ac:spMkLst>
            <pc:docMk/>
            <pc:sldMk cId="3429280724" sldId="4114"/>
            <ac:spMk id="12" creationId="{8B6AAFC4-08E3-D940-92A1-EB0B684D818F}"/>
          </ac:spMkLst>
        </pc:spChg>
      </pc:sldChg>
      <pc:sldChg chg="modSp">
        <pc:chgData name="Naida Carsimamovic" userId="S::naidacar_gmail.com#ext#@worldbankgroup.onmicrosoft.com::53931ab3-ae2f-4940-ab2f-79ca65fd9f5d" providerId="AD" clId="Web-{D2452A70-048D-8824-D390-D2EA396F8A1A}" dt="2020-05-26T09:56:31.902" v="12" actId="20577"/>
        <pc:sldMkLst>
          <pc:docMk/>
          <pc:sldMk cId="1466658221" sldId="4117"/>
        </pc:sldMkLst>
        <pc:spChg chg="mod">
          <ac:chgData name="Naida Carsimamovic" userId="S::naidacar_gmail.com#ext#@worldbankgroup.onmicrosoft.com::53931ab3-ae2f-4940-ab2f-79ca65fd9f5d" providerId="AD" clId="Web-{D2452A70-048D-8824-D390-D2EA396F8A1A}" dt="2020-05-26T09:56:31.902" v="12" actId="20577"/>
          <ac:spMkLst>
            <pc:docMk/>
            <pc:sldMk cId="1466658221" sldId="4117"/>
            <ac:spMk id="33" creationId="{40386664-BD06-374E-8399-F76618A781DC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DB9F07F-A654-348E-0D35-52133B0EFD30}"/>
    <pc:docChg chg="modSld">
      <pc:chgData name="Naida Carsimamovic" userId="S::naidacar_gmail.com#ext#@worldbankgroup.onmicrosoft.com::53931ab3-ae2f-4940-ab2f-79ca65fd9f5d" providerId="AD" clId="Web-{BDB9F07F-A654-348E-0D35-52133B0EFD30}" dt="2020-05-26T09:27:50.371" v="4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DB9F07F-A654-348E-0D35-52133B0EFD30}" dt="2020-05-26T09:27:50.371" v="4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BDB9F07F-A654-348E-0D35-52133B0EFD30}" dt="2020-05-26T09:27:50.371" v="4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9139DC5E-69F4-E07B-45AA-731C1800DFC9}"/>
    <pc:docChg chg="modSld">
      <pc:chgData name="Naida Carsimamovic" userId="S::naidacar_gmail.com#ext#@worldbankgroup.onmicrosoft.com::53931ab3-ae2f-4940-ab2f-79ca65fd9f5d" providerId="AD" clId="Web-{9139DC5E-69F4-E07B-45AA-731C1800DFC9}" dt="2020-05-26T09:25:54.551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9139DC5E-69F4-E07B-45AA-731C1800DFC9}" dt="2020-05-26T09:25:54.551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9139DC5E-69F4-E07B-45AA-731C1800DFC9}" dt="2020-05-26T09:25:54.551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B622E18E-2052-0766-AA9D-1084778A5D97}"/>
    <pc:docChg chg="modSld">
      <pc:chgData name="Naida Carsimamovic" userId="S::naidacar_gmail.com#ext#@worldbankgroup.onmicrosoft.com::53931ab3-ae2f-4940-ab2f-79ca65fd9f5d" providerId="AD" clId="Web-{B622E18E-2052-0766-AA9D-1084778A5D97}" dt="2020-05-26T10:21:52.784" v="3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B622E18E-2052-0766-AA9D-1084778A5D97}" dt="2020-05-26T10:21:52.784" v="3" actId="20577"/>
        <pc:sldMkLst>
          <pc:docMk/>
          <pc:sldMk cId="3476620821" sldId="4118"/>
        </pc:sldMkLst>
        <pc:spChg chg="mod">
          <ac:chgData name="Naida Carsimamovic" userId="S::naidacar_gmail.com#ext#@worldbankgroup.onmicrosoft.com::53931ab3-ae2f-4940-ab2f-79ca65fd9f5d" providerId="AD" clId="Web-{B622E18E-2052-0766-AA9D-1084778A5D97}" dt="2020-05-26T10:21:52.784" v="3" actId="20577"/>
          <ac:spMkLst>
            <pc:docMk/>
            <pc:sldMk cId="3476620821" sldId="4118"/>
            <ac:spMk id="3" creationId="{00000000-0000-0000-0000-000000000000}"/>
          </ac:spMkLst>
        </pc:spChg>
      </pc:sldChg>
    </pc:docChg>
  </pc:docChgLst>
  <pc:docChgLst>
    <pc:chgData name="Naida Carsimamovic" userId="S::naidacar_gmail.com#ext#@worldbankgroup.onmicrosoft.com::53931ab3-ae2f-4940-ab2f-79ca65fd9f5d" providerId="AD" clId="Web-{280A5E6B-FFFC-F971-B41E-8718CC118A67}"/>
    <pc:docChg chg="modSld">
      <pc:chgData name="Naida Carsimamovic" userId="S::naidacar_gmail.com#ext#@worldbankgroup.onmicrosoft.com::53931ab3-ae2f-4940-ab2f-79ca65fd9f5d" providerId="AD" clId="Web-{280A5E6B-FFFC-F971-B41E-8718CC118A67}" dt="2020-05-26T09:28:14.570" v="2" actId="20577"/>
      <pc:docMkLst>
        <pc:docMk/>
      </pc:docMkLst>
      <pc:sldChg chg="modSp">
        <pc:chgData name="Naida Carsimamovic" userId="S::naidacar_gmail.com#ext#@worldbankgroup.onmicrosoft.com::53931ab3-ae2f-4940-ab2f-79ca65fd9f5d" providerId="AD" clId="Web-{280A5E6B-FFFC-F971-B41E-8718CC118A67}" dt="2020-05-26T09:28:14.570" v="2" actId="20577"/>
        <pc:sldMkLst>
          <pc:docMk/>
          <pc:sldMk cId="627800695" sldId="413"/>
        </pc:sldMkLst>
        <pc:spChg chg="mod">
          <ac:chgData name="Naida Carsimamovic" userId="S::naidacar_gmail.com#ext#@worldbankgroup.onmicrosoft.com::53931ab3-ae2f-4940-ab2f-79ca65fd9f5d" providerId="AD" clId="Web-{280A5E6B-FFFC-F971-B41E-8718CC118A67}" dt="2020-05-26T09:28:14.570" v="2" actId="20577"/>
          <ac:spMkLst>
            <pc:docMk/>
            <pc:sldMk cId="627800695" sldId="413"/>
            <ac:spMk id="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sz="1600" dirty="0">
                <a:latin typeface="+mn-lt"/>
                <a:cs typeface="Times New Roman" panose="02020603050405020304" pitchFamily="18" charset="0"/>
              </a:rPr>
              <a:t>Javni proračun</a:t>
            </a:r>
            <a:endParaRPr lang="en-US" sz="1600" dirty="0">
              <a:latin typeface="+mn-lt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3.8681567070405154E-2"/>
          <c:y val="5.6994647322627968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Public Budget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</c:spPr>
          <c:explosion val="2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C7A1-43C3-85D5-F07809627817}"/>
              </c:ext>
            </c:extLst>
          </c:dPt>
          <c:dPt>
            <c:idx val="1"/>
            <c:bubble3D val="0"/>
            <c:explosion val="15"/>
            <c:spPr>
              <a:solidFill>
                <a:schemeClr val="accent3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C7A1-43C3-85D5-F07809627817}"/>
              </c:ext>
            </c:extLst>
          </c:dPt>
          <c:cat>
            <c:strRef>
              <c:f>Лист1!$A$2:$A$3</c:f>
              <c:strCache>
                <c:ptCount val="1"/>
                <c:pt idx="0">
                  <c:v>Participatory Budget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A1-43C3-85D5-F0780962781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1"/>
                <c:pt idx="0">
                  <c:v>Participatory Budget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5-C7A1-43C3-85D5-F07809627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0.65904</cdr:x>
      <cdr:y>0.21291</cdr:y>
    </cdr:from>
    <cdr:to>
      <cdr:x>1</cdr:x>
      <cdr:y>0.57451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2721862" y="516660"/>
          <a:ext cx="1408178" cy="8774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hr-HR" sz="1600" b="1" dirty="0">
              <a:cs typeface="Times New Roman" panose="02020603050405020304" pitchFamily="18" charset="0"/>
            </a:rPr>
            <a:t>Učešće građana </a:t>
          </a:r>
        </a:p>
        <a:p xmlns:a="http://schemas.openxmlformats.org/drawingml/2006/main">
          <a:r>
            <a:rPr lang="hr-HR" sz="1600" b="1" dirty="0">
              <a:cs typeface="Times New Roman" panose="02020603050405020304" pitchFamily="18" charset="0"/>
            </a:rPr>
            <a:t>u izradi </a:t>
          </a:r>
        </a:p>
        <a:p xmlns:a="http://schemas.openxmlformats.org/drawingml/2006/main">
          <a:r>
            <a:rPr lang="hr-HR" sz="1600" b="1" dirty="0">
              <a:cs typeface="Times New Roman" panose="02020603050405020304" pitchFamily="18" charset="0"/>
            </a:rPr>
            <a:t>proračuna</a:t>
          </a:r>
          <a:endParaRPr lang="ru-RU" sz="1600" b="1" dirty="0"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0.57173</cdr:x>
      <cdr:y>0.06503</cdr:y>
    </cdr:from>
    <cdr:to>
      <cdr:x>0.81158</cdr:x>
      <cdr:y>0.21814</cdr:y>
    </cdr:to>
    <cdr:sp macro="" textlink="">
      <cdr:nvSpPr>
        <cdr:cNvPr id="5" name="Выгнутая влево стрелка 4"/>
        <cdr:cNvSpPr/>
      </cdr:nvSpPr>
      <cdr:spPr>
        <a:xfrm xmlns:a="http://schemas.openxmlformats.org/drawingml/2006/main" rot="5400000">
          <a:off x="2358298" y="-112653"/>
          <a:ext cx="353508" cy="879105"/>
        </a:xfrm>
        <a:prstGeom xmlns:a="http://schemas.openxmlformats.org/drawingml/2006/main" prst="curvedRightArrow">
          <a:avLst>
            <a:gd name="adj1" fmla="val 25000"/>
            <a:gd name="adj2" fmla="val 52032"/>
            <a:gd name="adj3" fmla="val 32845"/>
          </a:avLst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wrap="square">
          <a:noAutofit/>
        </a:bodyPr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0.16584</cdr:x>
      <cdr:y>0.28716</cdr:y>
    </cdr:from>
    <cdr:to>
      <cdr:x>0.34568</cdr:x>
      <cdr:y>0.3446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536421">
          <a:off x="463786" y="647702"/>
          <a:ext cx="502920" cy="129540"/>
        </a:xfrm>
        <a:prstGeom xmlns:a="http://schemas.openxmlformats.org/drawingml/2006/main" prst="rightArrow">
          <a:avLst/>
        </a:prstGeom>
        <a:solidFill xmlns:a="http://schemas.openxmlformats.org/drawingml/2006/main">
          <a:schemeClr val="accent3">
            <a:lumMod val="75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mpal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6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60450" y="1463040"/>
            <a:ext cx="8528050" cy="2676672"/>
          </a:xfrm>
        </p:spPr>
        <p:txBody>
          <a:bodyPr/>
          <a:lstStyle/>
          <a:p>
            <a:pPr>
              <a:lnSpc>
                <a:spcPct val="90000"/>
              </a:lnSpc>
            </a:pPr>
            <a:br>
              <a:rPr lang="hr-HR" sz="1100" dirty="0">
                <a:solidFill>
                  <a:srgbClr val="002060"/>
                </a:solidFill>
              </a:rPr>
            </a:br>
            <a:r>
              <a:rPr lang="hr-HR" sz="3600" b="1" dirty="0">
                <a:solidFill>
                  <a:srgbClr val="002060"/>
                </a:solidFill>
              </a:rPr>
              <a:t>Proizvod znanja BLTWG-a </a:t>
            </a:r>
            <a:r>
              <a:rPr lang="hr-HR" sz="3600" b="1" i="1" dirty="0">
                <a:solidFill>
                  <a:srgbClr val="002060"/>
                </a:solidFill>
              </a:rPr>
              <a:t>Mehanizmi za olakšavanje učešća građana u izradi proračuna (PB) na podnacionalnoj razini i dizajn inicijativa PB-a na nacionalnoj razini za ministarstva financija zemalja članica PEMPAL-a</a:t>
            </a:r>
            <a:endParaRPr lang="hr-HR" sz="3600" b="1" i="1" dirty="0">
              <a:solidFill>
                <a:srgbClr val="002060"/>
              </a:solidFill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74" y="4458286"/>
            <a:ext cx="6934200" cy="762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Zajednica prakse za proračun (BCOP) PEMPAL-a</a:t>
            </a:r>
          </a:p>
          <a:p>
            <a:pPr fontAlgn="auto">
              <a:spcAft>
                <a:spcPts val="0"/>
              </a:spcAft>
              <a:defRPr/>
            </a:pPr>
            <a:r>
              <a:rPr lang="hr-H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Radna skupina za proračunsku pismenost i transparentnost (BLTWG)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1857375" y="5630594"/>
            <a:ext cx="6934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r-HR" sz="1600" b="1" dirty="0">
                <a:latin typeface="Calibri" pitchFamily="34" charset="0"/>
              </a:rPr>
              <a:t>VIRTUALNA PLENARNA SJEDNICA BCOP-a U 2021., 19. i 20. svibnja/maja 2021.</a:t>
            </a:r>
          </a:p>
          <a:p>
            <a:pPr algn="ctr"/>
            <a:r>
              <a:rPr lang="hr-HR" sz="1600" b="1" dirty="0">
                <a:latin typeface="Calibri" pitchFamily="34" charset="0"/>
              </a:rPr>
              <a:t>Tatiana Vinogradova, konzultanica, resursni tim BCOP-a</a:t>
            </a:r>
          </a:p>
          <a:p>
            <a:pPr algn="ctr"/>
            <a:endParaRPr lang="en-US" sz="1600" b="1" dirty="0">
              <a:latin typeface="Calibri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C4A75F-EECF-0843-8A2D-995037D02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hr-HR"/>
              <a:t>1</a:t>
            </a:r>
          </a:p>
        </p:txBody>
      </p:sp>
      <p:pic>
        <p:nvPicPr>
          <p:cNvPr id="8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70760" y="348786"/>
            <a:ext cx="6054936" cy="53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00903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12520" y="-28132"/>
            <a:ext cx="7818120" cy="86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3200" b="1">
                <a:solidFill>
                  <a:schemeClr val="accent1">
                    <a:lumMod val="50000"/>
                  </a:schemeClr>
                </a:solidFill>
              </a:rPr>
              <a:t>3.6. PB u praksi: Ciklus u šest koraka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01B4F39-E621-4C37-8998-F276B244EC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7916" y="1123628"/>
            <a:ext cx="6657444" cy="509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415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097280"/>
            <a:ext cx="8442960" cy="5013960"/>
          </a:xfrm>
        </p:spPr>
        <p:txBody>
          <a:bodyPr rtlCol="0">
            <a:noAutofit/>
          </a:bodyPr>
          <a:lstStyle/>
          <a:p>
            <a:pPr marL="514350" indent="-514350" algn="l"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 dirty="0">
                <a:solidFill>
                  <a:schemeClr val="tx1"/>
                </a:solidFill>
              </a:rPr>
              <a:t>Programe PB-a na nacionalnoj razini (NPB) vode nacionalne vlade, pri čemu je naglasak na sredstvima na nacionalnoj razini i ovlasti kojom raspolaže nacionalna vlada. </a:t>
            </a:r>
            <a:endParaRPr lang="hr-HR" sz="2800">
              <a:solidFill>
                <a:schemeClr val="tx1"/>
              </a:solidFill>
            </a:endParaRPr>
          </a:p>
          <a:p>
            <a:pPr marL="514350" indent="-514350" algn="l"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 dirty="0">
                <a:solidFill>
                  <a:schemeClr val="tx1"/>
                </a:solidFill>
              </a:rPr>
              <a:t>Potrebno ih je razlikovati od programa koje nacionalna vlada financira (s pomoću subvencija/potpora) ili upravlja njima s fokusom na lokalne probleme. </a:t>
            </a:r>
            <a:endParaRPr lang="hr-HR" sz="2800" dirty="0">
              <a:solidFill>
                <a:schemeClr val="tx1"/>
              </a:solidFill>
              <a:cs typeface="Calibri"/>
            </a:endParaRPr>
          </a:p>
          <a:p>
            <a:pPr marL="514350" lvl="0" indent="-514350" algn="l"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800" dirty="0">
                <a:solidFill>
                  <a:schemeClr val="tx1"/>
                </a:solidFill>
              </a:rPr>
              <a:t>Trenutačno postoje samo dva poznatija globalna slučaja prakse NPB-a: </a:t>
            </a:r>
            <a:r>
              <a:rPr lang="hr-HR" sz="2800" b="1" dirty="0">
                <a:solidFill>
                  <a:schemeClr val="tx1"/>
                </a:solidFill>
              </a:rPr>
              <a:t>u Portugalu i u Južnoj Koreji</a:t>
            </a:r>
            <a:r>
              <a:rPr lang="hr-HR" sz="2800" dirty="0">
                <a:solidFill>
                  <a:schemeClr val="tx1"/>
                </a:solidFill>
              </a:rPr>
              <a:t>.</a:t>
            </a:r>
            <a:endParaRPr lang="hr-HR" sz="28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12520" y="230948"/>
            <a:ext cx="7818120" cy="86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3200" b="1">
                <a:solidFill>
                  <a:schemeClr val="accent1">
                    <a:lumMod val="50000"/>
                  </a:schemeClr>
                </a:solidFill>
              </a:rPr>
              <a:t>3.7. Dizajn PB-a na nacionalnoj razini</a:t>
            </a:r>
          </a:p>
        </p:txBody>
      </p:sp>
    </p:spTree>
    <p:extLst>
      <p:ext uri="{BB962C8B-B14F-4D97-AF65-F5344CB8AC3E}">
        <p14:creationId xmlns:p14="http://schemas.microsoft.com/office/powerpoint/2010/main" val="825978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5360" y="1463040"/>
            <a:ext cx="4998720" cy="5010646"/>
          </a:xfrm>
        </p:spPr>
        <p:txBody>
          <a:bodyPr rtlCol="0">
            <a:noAutofit/>
          </a:bodyPr>
          <a:lstStyle/>
          <a:p>
            <a:pPr marL="3429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600" dirty="0">
                <a:solidFill>
                  <a:schemeClr val="tx1"/>
                </a:solidFill>
              </a:rPr>
              <a:t>„Pristup na načelu ekosustava” predlaže se za razvijanje strategije zemlje za proširivanje obuhvata kontekstualiziranog modela PB-a.</a:t>
            </a:r>
          </a:p>
          <a:p>
            <a:pPr marL="3429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600" dirty="0">
                <a:solidFill>
                  <a:schemeClr val="tx1"/>
                </a:solidFill>
              </a:rPr>
              <a:t>Praktični mehanizmi za olakšavanje i proširenje obuhvata PB-a sažeti su u tablici 3 KP-a: Okvir za primjenu modela PB-a u većem obuhvatu</a:t>
            </a:r>
          </a:p>
          <a:p>
            <a:pPr lvl="0" algn="l">
              <a:spcBef>
                <a:spcPts val="600"/>
              </a:spcBef>
              <a:spcAft>
                <a:spcPts val="0"/>
              </a:spcAft>
            </a:pPr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12520" y="230948"/>
            <a:ext cx="8686800" cy="111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33400" indent="-533400" algn="l">
              <a:lnSpc>
                <a:spcPct val="90000"/>
              </a:lnSpc>
            </a:pPr>
            <a:r>
              <a:rPr lang="hr-HR" sz="4000" b="1">
                <a:solidFill>
                  <a:srgbClr val="953735"/>
                </a:solidFill>
              </a:rPr>
              <a:t>4. Preporuke</a:t>
            </a:r>
          </a:p>
        </p:txBody>
      </p:sp>
      <p:sp>
        <p:nvSpPr>
          <p:cNvPr id="8" name="Выноска 2 7"/>
          <p:cNvSpPr/>
          <p:nvPr/>
        </p:nvSpPr>
        <p:spPr>
          <a:xfrm>
            <a:off x="6374493" y="5291880"/>
            <a:ext cx="2971800" cy="707886"/>
          </a:xfrm>
          <a:prstGeom prst="borderCallout2">
            <a:avLst>
              <a:gd name="adj1" fmla="val -1739"/>
              <a:gd name="adj2" fmla="val 40935"/>
              <a:gd name="adj3" fmla="val -49021"/>
              <a:gd name="adj4" fmla="val 73577"/>
              <a:gd name="adj5" fmla="val -196954"/>
              <a:gd name="adj6" fmla="val 73508"/>
            </a:avLst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450693" y="5307296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Pristup društvenim inovacijama koji se temelji na načelu ekosustava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067075-0F8D-495E-AA35-B4A0154072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51984" y="1000534"/>
            <a:ext cx="3416817" cy="356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833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005840"/>
            <a:ext cx="8875548" cy="5467846"/>
          </a:xfrm>
        </p:spPr>
        <p:txBody>
          <a:bodyPr rtlCol="0">
            <a:noAutofit/>
          </a:bodyPr>
          <a:lstStyle/>
          <a:p>
            <a:pPr lvl="0" algn="l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400" b="1">
                <a:solidFill>
                  <a:schemeClr val="tx1"/>
                </a:solidFill>
              </a:rPr>
              <a:t>Sedam vrsta aranžmana koje vode MF-i u svrhu olakšavanja provedbe i proširenja obuhvata PB-a:</a:t>
            </a:r>
          </a:p>
          <a:p>
            <a:pPr marL="514350" lvl="0" indent="-514350" algn="l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400">
                <a:solidFill>
                  <a:schemeClr val="tx1"/>
                </a:solidFill>
              </a:rPr>
              <a:t>Uvođenje PB-a na nacionalnoj razini, u početku u manjem opsegu. Primjena „Okvirnih pitanja za dizajniranje i planiranje PB-a.”</a:t>
            </a:r>
          </a:p>
          <a:p>
            <a:pPr marL="514350" lvl="0" indent="-514350" algn="l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400">
                <a:solidFill>
                  <a:schemeClr val="tx1"/>
                </a:solidFill>
              </a:rPr>
              <a:t>Podizanje svijesti i podrška javnosti s pomoću informiranja o važnosti programa PB-a u postizanju izravnih i neizravnih utjecaja. </a:t>
            </a:r>
          </a:p>
          <a:p>
            <a:pPr marL="514350" lvl="0" indent="-514350" algn="l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400">
                <a:solidFill>
                  <a:schemeClr val="tx1"/>
                </a:solidFill>
              </a:rPr>
              <a:t>Razvoj uravnoteženih i kontekstualiziranih zakona i propisa. </a:t>
            </a:r>
          </a:p>
          <a:p>
            <a:pPr marL="514350" lvl="0" indent="-514350" algn="l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400">
                <a:solidFill>
                  <a:schemeClr val="tx1"/>
                </a:solidFill>
              </a:rPr>
              <a:t>Alokacija vladinih sredstva i uspostava pravnog mehanizma za sufinanciranje PB-a. </a:t>
            </a:r>
          </a:p>
          <a:p>
            <a:pPr marL="514350" lvl="0" indent="-514350" algn="l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400">
                <a:solidFill>
                  <a:schemeClr val="tx1"/>
                </a:solidFill>
              </a:rPr>
              <a:t>Jačanje kapaciteta u pogledu osoblja: razvoj programa osposobljavanja i osiguravanje tehničke podrške. </a:t>
            </a:r>
          </a:p>
          <a:p>
            <a:pPr marL="514350" lvl="0" indent="-514350" algn="l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400">
                <a:solidFill>
                  <a:schemeClr val="tx1"/>
                </a:solidFill>
              </a:rPr>
              <a:t>Uspostava relevantne infrastrukture za pojednostavljenje, podršku i održavanje uspjeha. </a:t>
            </a:r>
          </a:p>
          <a:p>
            <a:pPr marL="514350" lvl="0" indent="-514350" algn="l">
              <a:lnSpc>
                <a:spcPct val="86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400">
                <a:solidFill>
                  <a:schemeClr val="tx1"/>
                </a:solidFill>
              </a:rPr>
              <a:t>Monitoring inicijativa PB-a i mjerenje njihovog utjecaja, olakšavanje transparentnog izvještavanja i odgovornosti.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12520" y="124268"/>
            <a:ext cx="8686800" cy="881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33400" indent="-533400" algn="l">
              <a:lnSpc>
                <a:spcPct val="90000"/>
              </a:lnSpc>
            </a:pPr>
            <a:r>
              <a:rPr lang="hr-HR" sz="4000" b="1">
                <a:solidFill>
                  <a:srgbClr val="953735"/>
                </a:solidFill>
              </a:rPr>
              <a:t>4. Preporuke</a:t>
            </a:r>
          </a:p>
        </p:txBody>
      </p:sp>
    </p:spTree>
    <p:extLst>
      <p:ext uri="{BB962C8B-B14F-4D97-AF65-F5344CB8AC3E}">
        <p14:creationId xmlns:p14="http://schemas.microsoft.com/office/powerpoint/2010/main" val="3227154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9762" y="1028108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4800">
                <a:solidFill>
                  <a:srgbClr val="000000"/>
                </a:solidFill>
              </a:rPr>
              <a:t>Hvala na pozornosti.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2200">
                <a:solidFill>
                  <a:srgbClr val="000000"/>
                </a:solidFill>
              </a:rPr>
              <a:t>Svi relevantni materijali sa skupova PEMPAL-a dostupni su na engleskom, ruskom i bosansko-hrvatsko-srpskom na sljedećoj poveznici: </a:t>
            </a:r>
            <a:r>
              <a:rPr lang="hr-HR" sz="2200">
                <a:solidFill>
                  <a:srgbClr val="000000"/>
                </a:solidFill>
                <a:hlinkClick r:id="rId3"/>
              </a:rPr>
              <a:t>www.pempal.org</a:t>
            </a: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70760" y="348786"/>
            <a:ext cx="6054936" cy="535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C4BED7F-B68E-5F40-B187-F91204BF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A375E3-5BC6-4F7E-9EF9-F108A0661690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559" y="4255118"/>
            <a:ext cx="3703955" cy="17386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492" y="1066800"/>
            <a:ext cx="8360428" cy="540688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400" dirty="0">
                <a:solidFill>
                  <a:schemeClr val="tx1"/>
                </a:solidFill>
              </a:rPr>
              <a:t>PB: opći pregled</a:t>
            </a:r>
          </a:p>
          <a:p>
            <a:pPr marL="457200" lvl="0" indent="-457200" algn="l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400" dirty="0">
                <a:solidFill>
                  <a:schemeClr val="tx1"/>
                </a:solidFill>
              </a:rPr>
              <a:t>PB u zemljama članicama PEMPAL-a</a:t>
            </a:r>
          </a:p>
          <a:p>
            <a:pPr marL="457200" lvl="0" indent="-457200" algn="l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400" dirty="0">
                <a:solidFill>
                  <a:schemeClr val="tx1"/>
                </a:solidFill>
              </a:rPr>
              <a:t>Metode kojima MF-i mogu uvesti i proširiti obuhvat PB-ova</a:t>
            </a:r>
          </a:p>
          <a:p>
            <a:pPr lvl="1" algn="l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000" dirty="0">
                <a:solidFill>
                  <a:schemeClr val="tx1"/>
                </a:solidFill>
              </a:rPr>
              <a:t>3.1. Opravdanost provedbe iz perspektive vlade</a:t>
            </a:r>
          </a:p>
          <a:p>
            <a:pPr lvl="1" algn="l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000" dirty="0">
                <a:solidFill>
                  <a:schemeClr val="tx1"/>
                </a:solidFill>
              </a:rPr>
              <a:t>3.1. Ključni kriteriji uspjeha </a:t>
            </a:r>
          </a:p>
          <a:p>
            <a:pPr lvl="1" algn="l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000" dirty="0">
                <a:solidFill>
                  <a:schemeClr val="tx1"/>
                </a:solidFill>
              </a:rPr>
              <a:t>3.1. Preduvjeti za uspjeh</a:t>
            </a:r>
          </a:p>
          <a:p>
            <a:pPr lvl="1" algn="l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000" dirty="0">
                <a:solidFill>
                  <a:schemeClr val="tx1"/>
                </a:solidFill>
              </a:rPr>
              <a:t>3.1. Rizici i ublažavanje</a:t>
            </a:r>
          </a:p>
          <a:p>
            <a:pPr lvl="1" algn="l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000" dirty="0">
                <a:solidFill>
                  <a:schemeClr val="tx1"/>
                </a:solidFill>
              </a:rPr>
              <a:t>3.1. Sistematizacija različitih modela PB-a</a:t>
            </a:r>
          </a:p>
          <a:p>
            <a:pPr lvl="1" algn="l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000" dirty="0">
                <a:solidFill>
                  <a:schemeClr val="tx1"/>
                </a:solidFill>
              </a:rPr>
              <a:t>3.1. PB u praksi: Ciklus u šest koraka</a:t>
            </a:r>
          </a:p>
          <a:p>
            <a:pPr lvl="1" algn="l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000" dirty="0">
                <a:solidFill>
                  <a:schemeClr val="tx1"/>
                </a:solidFill>
              </a:rPr>
              <a:t>3.1. Dizajn inicijativa za PB na nacionalnoj razini</a:t>
            </a:r>
          </a:p>
          <a:p>
            <a:pPr lvl="1" algn="l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2000" dirty="0">
                <a:solidFill>
                  <a:schemeClr val="tx1"/>
                </a:solidFill>
              </a:rPr>
              <a:t>3.1. Proširenje obuhvata modela PB-a	</a:t>
            </a:r>
          </a:p>
          <a:p>
            <a:pPr marL="457200" lvl="0" indent="-457200" algn="l"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400" dirty="0">
                <a:solidFill>
                  <a:schemeClr val="tx1"/>
                </a:solidFill>
              </a:rPr>
              <a:t>Preporuke</a:t>
            </a:r>
          </a:p>
          <a:p>
            <a:pPr lvl="0" algn="l"/>
            <a:endParaRPr lang="en-US" sz="12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71062" y="154748"/>
            <a:ext cx="8897778" cy="876300"/>
          </a:xfrm>
        </p:spPr>
        <p:txBody>
          <a:bodyPr/>
          <a:lstStyle/>
          <a:p>
            <a:r>
              <a:rPr lang="hr-HR" sz="4000" b="1">
                <a:solidFill>
                  <a:srgbClr val="953735"/>
                </a:solidFill>
              </a:rPr>
              <a:t>Pregled izlaganja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8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3588" y="893361"/>
            <a:ext cx="4897814" cy="4791160"/>
          </a:xfrm>
        </p:spPr>
        <p:txBody>
          <a:bodyPr rtlCol="0">
            <a:noAutofit/>
          </a:bodyPr>
          <a:lstStyle/>
          <a:p>
            <a:pPr marL="457200" lvl="0" indent="-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Blip>
                <a:blip r:embed="rId3"/>
              </a:buBlip>
            </a:pPr>
            <a:r>
              <a:rPr lang="hr-HR" sz="1800" b="1" i="0" dirty="0">
                <a:solidFill>
                  <a:schemeClr val="tx1"/>
                </a:solidFill>
              </a:rPr>
              <a:t>PB je</a:t>
            </a:r>
            <a:r>
              <a:rPr lang="hr-HR" sz="1800" b="1" i="1" dirty="0">
                <a:solidFill>
                  <a:schemeClr val="tx1"/>
                </a:solidFill>
              </a:rPr>
              <a:t> </a:t>
            </a:r>
            <a:r>
              <a:rPr lang="hr-HR" sz="2000" b="1" dirty="0">
                <a:solidFill>
                  <a:schemeClr val="tx1"/>
                </a:solidFill>
              </a:rPr>
              <a:t>„mehanizam ili proces s pomoću kojeg se donose odluke o odredištu cjelokupnih ili dijela dostupnih javnih sredstava” </a:t>
            </a:r>
            <a:r>
              <a:rPr lang="hr-HR" sz="1800" b="1" i="1" dirty="0">
                <a:solidFill>
                  <a:schemeClr val="tx1"/>
                </a:solidFill>
              </a:rPr>
              <a:t>(UN-HABITAT, 2004);</a:t>
            </a:r>
          </a:p>
          <a:p>
            <a:pPr marL="457200" indent="-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Blip>
                <a:blip r:embed="rId3"/>
              </a:buBlip>
            </a:pPr>
            <a:r>
              <a:rPr lang="hr-HR" sz="2000" b="1" dirty="0">
                <a:solidFill>
                  <a:schemeClr val="tx1"/>
                </a:solidFill>
              </a:rPr>
              <a:t>PB je instrument za ubrzanje ostvarenja ciljeva održivog razvoja </a:t>
            </a:r>
            <a:r>
              <a:rPr lang="hr-HR" sz="1800" i="1" dirty="0">
                <a:solidFill>
                  <a:schemeClr val="bg1">
                    <a:lumMod val="50000"/>
                  </a:schemeClr>
                </a:solidFill>
              </a:rPr>
              <a:t>(UN-HABITAT, 2020.);</a:t>
            </a:r>
          </a:p>
          <a:p>
            <a:pPr marL="457200" lvl="0" indent="-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Blip>
                <a:blip r:embed="rId3"/>
              </a:buBlip>
            </a:pPr>
            <a:r>
              <a:rPr lang="hr-HR" sz="2000" b="1" dirty="0">
                <a:solidFill>
                  <a:schemeClr val="tx1"/>
                </a:solidFill>
              </a:rPr>
              <a:t>PB nudi odgovor na neposredne potrebe </a:t>
            </a:r>
            <a:r>
              <a:rPr lang="hr-HR" sz="2000" dirty="0">
                <a:solidFill>
                  <a:schemeClr val="tx1"/>
                </a:solidFill>
              </a:rPr>
              <a:t>(projekti pravoremene podrške),</a:t>
            </a:r>
            <a:r>
              <a:rPr lang="hr-HR" sz="2000" b="1" dirty="0">
                <a:solidFill>
                  <a:schemeClr val="tx1"/>
                </a:solidFill>
              </a:rPr>
              <a:t> ima inovativni kapacitet </a:t>
            </a:r>
            <a:r>
              <a:rPr lang="hr-HR" sz="2000" dirty="0">
                <a:solidFill>
                  <a:schemeClr val="tx1"/>
                </a:solidFill>
              </a:rPr>
              <a:t>(stručna znanja u lokalnom okruženju, PB u području ekologije, projekti prilagođavanja klimatskim promjenama i njihovog ublažavanja)</a:t>
            </a:r>
            <a:r>
              <a:rPr lang="hr-HR" sz="2000" b="1" dirty="0">
                <a:solidFill>
                  <a:schemeClr val="tx1"/>
                </a:solidFill>
              </a:rPr>
              <a:t> te ima ogroman potencijal za podizanje svijesti;</a:t>
            </a:r>
          </a:p>
          <a:p>
            <a:pPr lvl="0" algn="l"/>
            <a:endParaRPr lang="en-US" sz="12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124268"/>
            <a:ext cx="9448800" cy="876300"/>
          </a:xfrm>
        </p:spPr>
        <p:txBody>
          <a:bodyPr/>
          <a:lstStyle/>
          <a:p>
            <a:r>
              <a:rPr lang="hr-HR" sz="4000" b="1" dirty="0">
                <a:solidFill>
                  <a:srgbClr val="953735"/>
                </a:solidFill>
              </a:rPr>
              <a:t>1. PB: opći pregled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61402" y="4864365"/>
            <a:ext cx="42445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i="1">
                <a:solidFill>
                  <a:schemeClr val="bg1">
                    <a:lumMod val="50000"/>
                  </a:schemeClr>
                </a:solidFill>
                <a:latin typeface="+mn-lt"/>
              </a:rPr>
              <a:t>Izvor: </a:t>
            </a:r>
            <a:r>
              <a:rPr lang="hr-HR" b="1" i="1">
                <a:solidFill>
                  <a:schemeClr val="bg1">
                    <a:lumMod val="50000"/>
                  </a:schemeClr>
                </a:solidFill>
                <a:latin typeface="+mn-lt"/>
              </a:rPr>
              <a:t>Projekt učešća građana u izradi proračuna</a:t>
            </a:r>
            <a:r>
              <a:rPr lang="hr-HR" sz="2000" i="1">
                <a:solidFill>
                  <a:schemeClr val="bg1">
                    <a:lumMod val="50000"/>
                  </a:schemeClr>
                </a:solidFill>
                <a:latin typeface="+mn-lt"/>
              </a:rPr>
              <a:t>, </a:t>
            </a:r>
            <a:r>
              <a:rPr lang="hr-HR" i="1">
                <a:solidFill>
                  <a:schemeClr val="bg1">
                    <a:lumMod val="50000"/>
                  </a:schemeClr>
                </a:solidFill>
                <a:latin typeface="+mn-lt"/>
              </a:rPr>
              <a:t>www.participatorybudgeting.org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3588" y="5791200"/>
            <a:ext cx="90662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3"/>
              </a:buBlip>
            </a:pPr>
            <a:r>
              <a:rPr lang="hr-HR" sz="2400" b="1">
                <a:latin typeface="+mj-lt"/>
              </a:rPr>
              <a:t>  Više od 11.000 primjera PB-a širom svijeta </a:t>
            </a:r>
            <a:r>
              <a:rPr lang="hr-HR" sz="2000" i="1">
                <a:solidFill>
                  <a:schemeClr val="bg1">
                    <a:lumMod val="50000"/>
                  </a:schemeClr>
                </a:solidFill>
                <a:latin typeface="+mj-lt"/>
              </a:rPr>
              <a:t>(ATLAS PB-a u svijetu 2019.).</a:t>
            </a:r>
          </a:p>
          <a:p>
            <a:endParaRPr lang="ru-RU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DC55AE-EB9F-430D-A708-4E777328D4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7609" y="1394477"/>
            <a:ext cx="3943026" cy="281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5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9332" y="1310640"/>
            <a:ext cx="8610136" cy="516304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Blip>
                <a:blip r:embed="rId3"/>
              </a:buBlip>
            </a:pPr>
            <a:r>
              <a:rPr lang="hr-HR" sz="2400" dirty="0">
                <a:solidFill>
                  <a:schemeClr val="tx1"/>
                </a:solidFill>
              </a:rPr>
              <a:t>Ovaj se pregled temelji na analizi dokumentacije, informacijama koje su pružila ministarstva financija zemalja članica BCOP-a PEMPAL-a tijekom prethodnih sastanaka Radne skupine za proračunsku pismenost i transparentnost BCOP-a PEMPAL-a (BLTWG) te putem ankete koju je proveo BLTWG. 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Blip>
                <a:blip r:embed="rId3"/>
              </a:buBlip>
            </a:pPr>
            <a:r>
              <a:rPr lang="hr-HR" sz="2400" b="1" i="1" dirty="0">
                <a:solidFill>
                  <a:schemeClr val="accent2">
                    <a:lumMod val="75000"/>
                  </a:schemeClr>
                </a:solidFill>
              </a:rPr>
              <a:t>Zahvaljujemo </a:t>
            </a:r>
            <a:r>
              <a:rPr lang="hr-HR" sz="2400" b="1" i="1" dirty="0"/>
              <a:t>Albaniji, Bjelarusu, Azerbajdžanu, Hrvatskoj, Bosni i Hercegovini, Kazahstanu, Kosovu, Rusiji, Tadžikistanu i Uzbekistanu na sudjelovanju u anketi.</a:t>
            </a:r>
            <a:r>
              <a:rPr lang="hr-HR" sz="2400" b="1" i="1" dirty="0">
                <a:solidFill>
                  <a:schemeClr val="tx1"/>
                </a:solidFill>
              </a:rPr>
              <a:t> </a:t>
            </a:r>
          </a:p>
          <a:p>
            <a:pPr marL="457200" lvl="0" indent="-457200" algn="l">
              <a:spcBef>
                <a:spcPts val="1000"/>
              </a:spcBef>
              <a:spcAft>
                <a:spcPts val="600"/>
              </a:spcAft>
              <a:buBlip>
                <a:blip r:embed="rId3"/>
              </a:buBlip>
            </a:pPr>
            <a:r>
              <a:rPr lang="hr-HR" sz="2400" dirty="0">
                <a:solidFill>
                  <a:schemeClr val="tx1"/>
                </a:solidFill>
              </a:rPr>
              <a:t>Ti podaci ukazuju na činjenicu da je PB već ispitan na različitim razinama u </a:t>
            </a:r>
            <a:r>
              <a:rPr lang="hr-HR" sz="2400" b="1" dirty="0">
                <a:solidFill>
                  <a:schemeClr val="tx1"/>
                </a:solidFill>
              </a:rPr>
              <a:t>11 zemalja članica BCOP-a: </a:t>
            </a:r>
            <a:r>
              <a:rPr lang="hr-HR" sz="2400" dirty="0">
                <a:solidFill>
                  <a:schemeClr val="tx1"/>
                </a:solidFill>
              </a:rPr>
              <a:t>Armeniji, Bugarskoj, Hrvatskoj, Gruziji, Kazahstanu, Moldovi, Rumunjskoj, Ruskoj Federaciji, Turskoj (općina Çanakkale), Ukrajini i Uzbekistanu.</a:t>
            </a:r>
          </a:p>
          <a:p>
            <a:pPr marL="914400" lvl="1" indent="-457200" algn="l">
              <a:spcBef>
                <a:spcPts val="1600"/>
              </a:spcBef>
              <a:spcAft>
                <a:spcPts val="1000"/>
              </a:spcAft>
              <a:buBlip>
                <a:blip r:embed="rId4"/>
              </a:buBlip>
            </a:pPr>
            <a:endParaRPr lang="en-US" sz="2400" b="1" dirty="0">
              <a:solidFill>
                <a:schemeClr val="tx1"/>
              </a:solidFill>
            </a:endParaRPr>
          </a:p>
          <a:p>
            <a:pPr lvl="0" algn="l">
              <a:spcBef>
                <a:spcPts val="1000"/>
              </a:spcBef>
              <a:spcAft>
                <a:spcPts val="1000"/>
              </a:spcAft>
            </a:pPr>
            <a:endParaRPr lang="en-US" sz="2800" dirty="0">
              <a:solidFill>
                <a:schemeClr val="tx1"/>
              </a:solidFill>
            </a:endParaRPr>
          </a:p>
          <a:p>
            <a:pPr lvl="0" algn="l"/>
            <a:endParaRPr lang="en-US" sz="1400" b="1" dirty="0">
              <a:solidFill>
                <a:srgbClr val="376092"/>
              </a:solidFill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57200" y="322388"/>
            <a:ext cx="9448800" cy="876300"/>
          </a:xfrm>
        </p:spPr>
        <p:txBody>
          <a:bodyPr/>
          <a:lstStyle/>
          <a:p>
            <a:r>
              <a:rPr lang="hr-HR" sz="4000" b="1" dirty="0">
                <a:solidFill>
                  <a:srgbClr val="953735"/>
                </a:solidFill>
              </a:rPr>
              <a:t>2. PB u zemljama članicama PEMPAL-a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40040" y="6309361"/>
            <a:ext cx="1562100" cy="366398"/>
          </a:xfrm>
        </p:spPr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0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463040"/>
            <a:ext cx="8875548" cy="5010646"/>
          </a:xfrm>
        </p:spPr>
        <p:txBody>
          <a:bodyPr rtlCol="0">
            <a:noAutofit/>
          </a:bodyPr>
          <a:lstStyle/>
          <a:p>
            <a:pPr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b="1" dirty="0">
                <a:solidFill>
                  <a:schemeClr val="accent1">
                    <a:lumMod val="50000"/>
                  </a:schemeClr>
                </a:solidFill>
              </a:rPr>
              <a:t>3.1.  Razlozi/logika za provedbu iz perspektive vlade</a:t>
            </a: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600" i="1" dirty="0">
                <a:solidFill>
                  <a:schemeClr val="tx1"/>
                </a:solidFill>
              </a:rPr>
              <a:t>Ako se ispravno provede, učešće građana u izradi proračuna pruža mogućnosti za brojne izravne i neizravne koristi.</a:t>
            </a:r>
            <a:endParaRPr lang="hr-HR" sz="2600" i="1" dirty="0">
              <a:solidFill>
                <a:schemeClr val="tx1"/>
              </a:solidFill>
              <a:cs typeface="Calibri"/>
            </a:endParaRP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600" dirty="0">
                <a:solidFill>
                  <a:schemeClr val="tx1"/>
                </a:solidFill>
              </a:rPr>
              <a:t>Vlada na nacionalnoj razini može dati prednost ciljevima povećanja transparentnosti, odgovornosti i efikasnosti javnih financija ili povećanja svijesti o klimatskim promjenama. </a:t>
            </a: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600" dirty="0">
                <a:solidFill>
                  <a:schemeClr val="tx1"/>
                </a:solidFill>
              </a:rPr>
              <a:t>Regionalne vlade mogu odlučiti na taj način pridonijeti koheziji zajednica te povećanju razumijevanja i povjerenja. </a:t>
            </a:r>
            <a:endParaRPr lang="hr-HR" sz="2600" dirty="0">
              <a:solidFill>
                <a:schemeClr val="tx1"/>
              </a:solidFill>
              <a:cs typeface="Calibri"/>
            </a:endParaRP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600" dirty="0">
                <a:solidFill>
                  <a:schemeClr val="tx1"/>
                </a:solidFill>
              </a:rPr>
              <a:t>Lokalne razine vlasti mogu se voditi očekivanim ishodom usklađivanja prioriteta s dostupnim sredstvima i proračunskim ograničenjima ili povećanjem učinkovitosti prikupljanja prihoda.</a:t>
            </a:r>
            <a:endParaRPr lang="hr-HR" sz="2600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12520" y="230948"/>
            <a:ext cx="8686800" cy="1110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33400" indent="-533400" algn="l">
              <a:lnSpc>
                <a:spcPct val="90000"/>
              </a:lnSpc>
            </a:pPr>
            <a:r>
              <a:rPr lang="hr-HR" sz="4000" b="1">
                <a:solidFill>
                  <a:srgbClr val="953735"/>
                </a:solidFill>
              </a:rPr>
              <a:t>3. Metode kojima MF-i mogu uvesti i proširiti obuhvat PB-a</a:t>
            </a:r>
          </a:p>
        </p:txBody>
      </p:sp>
    </p:spTree>
    <p:extLst>
      <p:ext uri="{BB962C8B-B14F-4D97-AF65-F5344CB8AC3E}">
        <p14:creationId xmlns:p14="http://schemas.microsoft.com/office/powerpoint/2010/main" val="2894214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097280"/>
            <a:ext cx="8625840" cy="5376406"/>
          </a:xfrm>
        </p:spPr>
        <p:txBody>
          <a:bodyPr rtlCol="0">
            <a:noAutofit/>
          </a:bodyPr>
          <a:lstStyle/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dirty="0">
                <a:solidFill>
                  <a:schemeClr val="tx1"/>
                </a:solidFill>
              </a:rPr>
              <a:t>Kako bi bio uspješan, proces PB-a mora ispuniti zahtjeve i očekivanja građana i ostalih zainteresiranih strana.</a:t>
            </a: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dirty="0">
                <a:solidFill>
                  <a:schemeClr val="tx1"/>
                </a:solidFill>
              </a:rPr>
              <a:t>Takvim su kriterijima određene podatkovne točke u pogledu provedbe, sudjelovanja i pobjedničkih projekata koji su važni za bolje razumijevanje trenutačnog stanja PB-a, praćenja njegovih neposrednih rezultata i pojašnjenja njegova potencijalno dugoročnog utjecaja.</a:t>
            </a:r>
          </a:p>
          <a:p>
            <a:pPr marL="514350" lvl="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400" dirty="0">
                <a:solidFill>
                  <a:schemeClr val="tx1"/>
                </a:solidFill>
              </a:rPr>
              <a:t>KP predstavlja mjerila iz priručnika za evaluaciju </a:t>
            </a:r>
            <a:r>
              <a:rPr lang="hr-HR" sz="2000" dirty="0">
                <a:solidFill>
                  <a:schemeClr val="tx1"/>
                </a:solidFill>
              </a:rPr>
              <a:t>(Priručnik za evaluaciju PB-a u Glasgowu; Priručnik Svjetske banke o PB-u za okružne vlade u Keniji: 10 koraka za samoevaluaciju PB-a; Mreža PB-a (UK). Priručnik za samoevaluaciju PB-a; Projekt učešća građana u izradi proračuna: „15 Key Metrics for Evaluating PB” („15 ključnih mjerila za evaluaciju učešća građana u izradi proračuna”).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12520" y="230948"/>
            <a:ext cx="7818120" cy="86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3200" b="1">
                <a:solidFill>
                  <a:schemeClr val="accent1">
                    <a:lumMod val="50000"/>
                  </a:schemeClr>
                </a:solidFill>
              </a:rPr>
              <a:t>3.2. Ključni kriteriji uspjeha</a:t>
            </a:r>
          </a:p>
        </p:txBody>
      </p:sp>
    </p:spTree>
    <p:extLst>
      <p:ext uri="{BB962C8B-B14F-4D97-AF65-F5344CB8AC3E}">
        <p14:creationId xmlns:p14="http://schemas.microsoft.com/office/powerpoint/2010/main" val="2714119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097280"/>
            <a:ext cx="8625840" cy="1417320"/>
          </a:xfrm>
        </p:spPr>
        <p:txBody>
          <a:bodyPr rtlCol="0">
            <a:noAutofit/>
          </a:bodyPr>
          <a:lstStyle/>
          <a:p>
            <a:pPr marL="514350" lvl="0" indent="-514350" algn="l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600">
                <a:solidFill>
                  <a:schemeClr val="tx1"/>
                </a:solidFill>
              </a:rPr>
              <a:t>Dva ključna preduvjeta zmoraju biti ispunjena: dovoljna i dosljedna politička volja i dovoljna i dostupna financijska sredstva.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12520" y="230948"/>
            <a:ext cx="7818120" cy="86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3200" b="1">
                <a:solidFill>
                  <a:schemeClr val="accent1">
                    <a:lumMod val="50000"/>
                  </a:schemeClr>
                </a:solidFill>
              </a:rPr>
              <a:t>3.3. Preduvjeti za uspjeh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1432560" y="2369820"/>
            <a:ext cx="8244840" cy="3710944"/>
            <a:chOff x="0" y="0"/>
            <a:chExt cx="5097781" cy="1943239"/>
          </a:xfrm>
        </p:grpSpPr>
        <p:sp>
          <p:nvSpPr>
            <p:cNvPr id="8" name="Поле 157"/>
            <p:cNvSpPr txBox="1"/>
            <p:nvPr/>
          </p:nvSpPr>
          <p:spPr>
            <a:xfrm>
              <a:off x="563880" y="0"/>
              <a:ext cx="3724910" cy="31242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hr-HR" sz="2400" b="1">
                  <a:solidFill>
                    <a:schemeClr val="accent1">
                      <a:lumMod val="50000"/>
                    </a:schemeClr>
                  </a:solidFill>
                  <a:ea typeface="Times New Roman"/>
                </a:rPr>
                <a:t>Financijska struktura PB-a</a:t>
              </a:r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0" y="312420"/>
              <a:ext cx="5097781" cy="1630819"/>
              <a:chOff x="38107" y="355600"/>
              <a:chExt cx="5098659" cy="1630819"/>
            </a:xfrm>
          </p:grpSpPr>
          <p:pic>
            <p:nvPicPr>
              <p:cNvPr id="10" name="Рисунок 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64960" y="1114720"/>
                <a:ext cx="1178533" cy="871699"/>
              </a:xfrm>
              <a:prstGeom prst="rect">
                <a:avLst/>
              </a:prstGeom>
            </p:spPr>
          </p:pic>
          <p:grpSp>
            <p:nvGrpSpPr>
              <p:cNvPr id="11" name="Группа 10"/>
              <p:cNvGrpSpPr/>
              <p:nvPr/>
            </p:nvGrpSpPr>
            <p:grpSpPr>
              <a:xfrm>
                <a:off x="38107" y="355600"/>
                <a:ext cx="5098659" cy="647903"/>
                <a:chOff x="38107" y="355600"/>
                <a:chExt cx="5098659" cy="647903"/>
              </a:xfrm>
            </p:grpSpPr>
            <p:sp>
              <p:nvSpPr>
                <p:cNvPr id="12" name="Поле 307"/>
                <p:cNvSpPr txBox="1"/>
                <p:nvPr/>
              </p:nvSpPr>
              <p:spPr>
                <a:xfrm>
                  <a:off x="3203857" y="608406"/>
                  <a:ext cx="1932909" cy="392007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hr-HR" sz="2000" b="1">
                      <a:latin typeface="+mj-lt"/>
                      <a:ea typeface="Times New Roman"/>
                    </a:rPr>
                    <a:t>Sredstva za olakšavanje/organizaciju procesa PB-a </a:t>
                  </a:r>
                </a:p>
              </p:txBody>
            </p:sp>
            <p:grpSp>
              <p:nvGrpSpPr>
                <p:cNvPr id="13" name="Группа 12"/>
                <p:cNvGrpSpPr/>
                <p:nvPr/>
              </p:nvGrpSpPr>
              <p:grpSpPr>
                <a:xfrm>
                  <a:off x="38107" y="355600"/>
                  <a:ext cx="4414579" cy="647903"/>
                  <a:chOff x="38107" y="355600"/>
                  <a:chExt cx="4414579" cy="647903"/>
                </a:xfrm>
              </p:grpSpPr>
              <p:sp>
                <p:nvSpPr>
                  <p:cNvPr id="14" name="Поле 309"/>
                  <p:cNvSpPr txBox="1"/>
                  <p:nvPr/>
                </p:nvSpPr>
                <p:spPr>
                  <a:xfrm>
                    <a:off x="38107" y="591820"/>
                    <a:ext cx="2240280" cy="411683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>
                      <a:spcAft>
                        <a:spcPts val="0"/>
                      </a:spcAft>
                    </a:pPr>
                    <a:r>
                      <a:rPr lang="hr-HR" sz="2000" b="1">
                        <a:ea typeface="Times New Roman"/>
                      </a:rPr>
                      <a:t>Sredstva za provedbu projekata/investicijskog plana građana</a:t>
                    </a:r>
                  </a:p>
                </p:txBody>
              </p:sp>
              <p:grpSp>
                <p:nvGrpSpPr>
                  <p:cNvPr id="15" name="Группа 14"/>
                  <p:cNvGrpSpPr/>
                  <p:nvPr/>
                </p:nvGrpSpPr>
                <p:grpSpPr>
                  <a:xfrm>
                    <a:off x="575733" y="355600"/>
                    <a:ext cx="3876953" cy="289560"/>
                    <a:chOff x="0" y="0"/>
                    <a:chExt cx="3876953" cy="289560"/>
                  </a:xfrm>
                </p:grpSpPr>
                <p:sp>
                  <p:nvSpPr>
                    <p:cNvPr id="16" name="Стрелка вниз 15"/>
                    <p:cNvSpPr/>
                    <p:nvPr/>
                  </p:nvSpPr>
                  <p:spPr>
                    <a:xfrm>
                      <a:off x="0" y="0"/>
                      <a:ext cx="723900" cy="289560"/>
                    </a:xfrm>
                    <a:prstGeom prst="downArrow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7" name="Стрелка вниз 16"/>
                    <p:cNvSpPr/>
                    <p:nvPr/>
                  </p:nvSpPr>
                  <p:spPr>
                    <a:xfrm>
                      <a:off x="3153053" y="0"/>
                      <a:ext cx="723900" cy="289560"/>
                    </a:xfrm>
                    <a:prstGeom prst="downArrow">
                      <a:avLst/>
                    </a:prstGeom>
                    <a:solidFill>
                      <a:schemeClr val="accent1">
                        <a:lumMod val="40000"/>
                        <a:lumOff val="60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ru-RU"/>
                    </a:p>
                  </p:txBody>
                </p:sp>
                <p:cxnSp>
                  <p:nvCxnSpPr>
                    <p:cNvPr id="18" name="Прямая соединительная линия 17"/>
                    <p:cNvCxnSpPr>
                      <a:endCxn id="17" idx="0"/>
                    </p:cNvCxnSpPr>
                    <p:nvPr/>
                  </p:nvCxnSpPr>
                  <p:spPr>
                    <a:xfrm>
                      <a:off x="177797" y="0"/>
                      <a:ext cx="3337189" cy="0"/>
                    </a:xfrm>
                    <a:prstGeom prst="line">
                      <a:avLst/>
                    </a:prstGeom>
                    <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1579405482"/>
              </p:ext>
            </p:extLst>
          </p:nvPr>
        </p:nvGraphicFramePr>
        <p:xfrm>
          <a:off x="1432560" y="4217982"/>
          <a:ext cx="4130040" cy="2426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547957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920" y="1097280"/>
            <a:ext cx="9012708" cy="5376406"/>
          </a:xfrm>
        </p:spPr>
        <p:txBody>
          <a:bodyPr rtlCol="0">
            <a:noAutofit/>
          </a:bodyPr>
          <a:lstStyle/>
          <a:p>
            <a:pPr marL="51435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600" dirty="0">
                <a:solidFill>
                  <a:schemeClr val="tx1"/>
                </a:solidFill>
              </a:rPr>
              <a:t>Rizik od izostanka </a:t>
            </a:r>
            <a:r>
              <a:rPr lang="hr-HR" sz="2600" b="1" dirty="0">
                <a:solidFill>
                  <a:schemeClr val="tx1"/>
                </a:solidFill>
              </a:rPr>
              <a:t>značajnijeg angažmana</a:t>
            </a:r>
            <a:r>
              <a:rPr lang="hr-HR" sz="2600" dirty="0">
                <a:solidFill>
                  <a:schemeClr val="tx1"/>
                </a:solidFill>
              </a:rPr>
              <a:t> u PB-u. </a:t>
            </a:r>
            <a:endParaRPr lang="hr-HR" sz="2600">
              <a:solidFill>
                <a:schemeClr val="tx1"/>
              </a:solidFill>
            </a:endParaRP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600" dirty="0">
                <a:solidFill>
                  <a:schemeClr val="tx1"/>
                </a:solidFill>
              </a:rPr>
              <a:t>Rizik da praksa PB-a ne uspije uključiti </a:t>
            </a:r>
            <a:r>
              <a:rPr lang="hr-HR" sz="2600" b="1" dirty="0">
                <a:solidFill>
                  <a:schemeClr val="tx1"/>
                </a:solidFill>
              </a:rPr>
              <a:t>ranjive skupine</a:t>
            </a:r>
            <a:r>
              <a:rPr lang="hr-HR" sz="2600" dirty="0">
                <a:solidFill>
                  <a:schemeClr val="tx1"/>
                </a:solidFill>
              </a:rPr>
              <a:t>. </a:t>
            </a:r>
            <a:endParaRPr lang="hr-HR" sz="2600" dirty="0">
              <a:solidFill>
                <a:schemeClr val="tx1"/>
              </a:solidFill>
              <a:cs typeface="Calibri"/>
            </a:endParaRP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600" dirty="0">
                <a:solidFill>
                  <a:schemeClr val="tx1"/>
                </a:solidFill>
              </a:rPr>
              <a:t>Rizik da su </a:t>
            </a:r>
            <a:r>
              <a:rPr lang="hr-HR" sz="2600" b="1" dirty="0">
                <a:solidFill>
                  <a:schemeClr val="tx1"/>
                </a:solidFill>
              </a:rPr>
              <a:t>troškovi previsoki</a:t>
            </a:r>
            <a:r>
              <a:rPr lang="hr-HR" sz="2600" dirty="0">
                <a:solidFill>
                  <a:schemeClr val="tx1"/>
                </a:solidFill>
              </a:rPr>
              <a:t> u odnosu na stvarne koristi. </a:t>
            </a:r>
            <a:endParaRPr lang="hr-HR" sz="2600" dirty="0">
              <a:solidFill>
                <a:schemeClr val="tx1"/>
              </a:solidFill>
              <a:cs typeface="Calibri"/>
            </a:endParaRP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600" dirty="0">
                <a:solidFill>
                  <a:schemeClr val="tx1"/>
                </a:solidFill>
              </a:rPr>
              <a:t>Rizik stvaranja </a:t>
            </a:r>
            <a:r>
              <a:rPr lang="hr-HR" sz="2600" b="1" dirty="0">
                <a:solidFill>
                  <a:schemeClr val="tx1"/>
                </a:solidFill>
              </a:rPr>
              <a:t>očekivanja</a:t>
            </a:r>
            <a:r>
              <a:rPr lang="hr-HR" sz="2600" dirty="0">
                <a:solidFill>
                  <a:schemeClr val="tx1"/>
                </a:solidFill>
              </a:rPr>
              <a:t> među građanima koja se neće moći ispuniti. </a:t>
            </a:r>
            <a:endParaRPr lang="hr-HR" sz="2600" dirty="0">
              <a:solidFill>
                <a:schemeClr val="tx1"/>
              </a:solidFill>
              <a:cs typeface="Calibri"/>
            </a:endParaRP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600" dirty="0">
                <a:solidFill>
                  <a:schemeClr val="tx1"/>
                </a:solidFill>
              </a:rPr>
              <a:t>Rizik </a:t>
            </a:r>
            <a:r>
              <a:rPr lang="hr-HR" sz="2600" b="1" dirty="0">
                <a:solidFill>
                  <a:schemeClr val="tx1"/>
                </a:solidFill>
              </a:rPr>
              <a:t>tenzija </a:t>
            </a:r>
            <a:r>
              <a:rPr lang="hr-HR" sz="2600" dirty="0">
                <a:solidFill>
                  <a:schemeClr val="tx1"/>
                </a:solidFill>
              </a:rPr>
              <a:t>između članova zakonodavne vlasti i vodećih </a:t>
            </a:r>
            <a:r>
              <a:rPr lang="hr-HR" sz="2600" dirty="0" err="1">
                <a:solidFill>
                  <a:schemeClr val="tx1"/>
                </a:solidFill>
              </a:rPr>
              <a:t>oblikovatelja</a:t>
            </a:r>
            <a:r>
              <a:rPr lang="hr-HR" sz="2600" dirty="0">
                <a:solidFill>
                  <a:schemeClr val="tx1"/>
                </a:solidFill>
              </a:rPr>
              <a:t> mišljenja. </a:t>
            </a:r>
            <a:endParaRPr lang="hr-HR" sz="2600" dirty="0">
              <a:solidFill>
                <a:schemeClr val="tx1"/>
              </a:solidFill>
              <a:cs typeface="Calibri"/>
            </a:endParaRP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</a:pPr>
            <a:r>
              <a:rPr lang="hr-HR" sz="2600" dirty="0">
                <a:solidFill>
                  <a:schemeClr val="tx1"/>
                </a:solidFill>
              </a:rPr>
              <a:t>Rizik da se s promjenom vlade PB može zaustaviti zbog </a:t>
            </a:r>
            <a:r>
              <a:rPr lang="hr-HR" sz="2600" b="1" dirty="0">
                <a:solidFill>
                  <a:schemeClr val="tx1"/>
                </a:solidFill>
              </a:rPr>
              <a:t>nepostojanja volje nove vlade u tom smislu</a:t>
            </a:r>
            <a:r>
              <a:rPr lang="hr-HR" sz="2600" dirty="0">
                <a:solidFill>
                  <a:schemeClr val="tx1"/>
                </a:solidFill>
              </a:rPr>
              <a:t>.</a:t>
            </a:r>
            <a:endParaRPr lang="hr-HR" sz="2600" dirty="0">
              <a:solidFill>
                <a:schemeClr val="tx1"/>
              </a:solidFill>
              <a:cs typeface="Calibri"/>
            </a:endParaRPr>
          </a:p>
          <a:p>
            <a:pPr marL="514350" indent="-51435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Blip>
                <a:blip r:embed="rId3"/>
              </a:buBlip>
            </a:pPr>
            <a:r>
              <a:rPr lang="hr-HR" sz="2600" b="1" i="1" dirty="0">
                <a:solidFill>
                  <a:schemeClr val="accent1">
                    <a:lumMod val="75000"/>
                  </a:schemeClr>
                </a:solidFill>
              </a:rPr>
              <a:t>Strategije ublažavanja rizika predstavljene su u KP-u. Općenito govoreći, jasnoća i transparentnost od ključne su važnosti za ublažavanje svih rizika.</a:t>
            </a:r>
            <a:r>
              <a:rPr lang="hr-HR" sz="2600" i="1" dirty="0">
                <a:solidFill>
                  <a:schemeClr val="accent1">
                    <a:lumMod val="75000"/>
                  </a:schemeClr>
                </a:solidFill>
              </a:rPr>
              <a:t>  </a:t>
            </a:r>
            <a:endParaRPr lang="hr-HR" sz="2600" i="1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112520" y="230948"/>
            <a:ext cx="7818120" cy="86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3200" b="1">
                <a:solidFill>
                  <a:schemeClr val="accent1">
                    <a:lumMod val="50000"/>
                  </a:schemeClr>
                </a:solidFill>
              </a:rPr>
              <a:t>3.4. Rizici i ublažavanje</a:t>
            </a:r>
          </a:p>
        </p:txBody>
      </p:sp>
    </p:spTree>
    <p:extLst>
      <p:ext uri="{BB962C8B-B14F-4D97-AF65-F5344CB8AC3E}">
        <p14:creationId xmlns:p14="http://schemas.microsoft.com/office/powerpoint/2010/main" val="422058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1080" y="1097280"/>
            <a:ext cx="8625840" cy="5376406"/>
          </a:xfrm>
        </p:spPr>
        <p:txBody>
          <a:bodyPr rtlCol="0">
            <a:noAutofit/>
          </a:bodyPr>
          <a:lstStyle/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hr-HR" sz="2000" b="1" dirty="0">
                <a:solidFill>
                  <a:schemeClr val="tx1"/>
                </a:solidFill>
              </a:rPr>
              <a:t>Primarni poticaj vlade: </a:t>
            </a:r>
            <a:r>
              <a:rPr lang="hr-HR" sz="2000" dirty="0">
                <a:solidFill>
                  <a:schemeClr val="tx1"/>
                </a:solidFill>
              </a:rPr>
              <a:t>Modeli „Stvaranje ozračja povjerenja među građanima”, „Reforme s ciljem decentralizacije”, „Socijalna uključenost” i „Kvalitetno upravljanje”.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hr-HR" sz="2000" b="1" dirty="0">
                <a:solidFill>
                  <a:schemeClr val="tx1"/>
                </a:solidFill>
              </a:rPr>
              <a:t>Prema razinama vlasti: </a:t>
            </a:r>
            <a:r>
              <a:rPr lang="hr-HR" sz="2000" dirty="0">
                <a:solidFill>
                  <a:schemeClr val="tx1"/>
                </a:solidFill>
              </a:rPr>
              <a:t>lokalni, regionalni, nacionalni modeli.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hr-HR" sz="2000" b="1" dirty="0">
                <a:solidFill>
                  <a:schemeClr val="tx1"/>
                </a:solidFill>
              </a:rPr>
              <a:t>Prema ulozi OCD-a:</a:t>
            </a:r>
            <a:r>
              <a:rPr lang="hr-HR" sz="2000" dirty="0">
                <a:solidFill>
                  <a:schemeClr val="tx1"/>
                </a:solidFill>
              </a:rPr>
              <a:t> s/bez statusa za modele OCD-a.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hr-HR" sz="2000" b="1" dirty="0">
                <a:solidFill>
                  <a:schemeClr val="tx1"/>
                </a:solidFill>
              </a:rPr>
              <a:t>Oblik sudjelovanja građana u procesu PB-a: </a:t>
            </a:r>
            <a:r>
              <a:rPr lang="hr-HR" sz="2000" dirty="0">
                <a:solidFill>
                  <a:schemeClr val="tx1"/>
                </a:solidFill>
              </a:rPr>
              <a:t>Modeli „izravnog sudjelovanja”, „reprezentativnog sudjelovanja” i „mješovitog sudjelovanja”.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hr-HR" sz="2000" b="1" dirty="0">
                <a:solidFill>
                  <a:schemeClr val="tx1"/>
                </a:solidFill>
              </a:rPr>
              <a:t>Prema fazi proračunskog procesa.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hr-HR" sz="2000" b="1" dirty="0">
                <a:solidFill>
                  <a:schemeClr val="tx1"/>
                </a:solidFill>
              </a:rPr>
              <a:t>Prema iznosu osiguranih financijskih sredstava: </a:t>
            </a:r>
            <a:r>
              <a:rPr lang="hr-HR" sz="2000" dirty="0">
                <a:solidFill>
                  <a:schemeClr val="tx1"/>
                </a:solidFill>
              </a:rPr>
              <a:t>Malen postotak (0,5-5%), značajan postotak ili ukupni javni proračun.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hr-HR" sz="2000" b="1" dirty="0">
                <a:solidFill>
                  <a:schemeClr val="tx1"/>
                </a:solidFill>
              </a:rPr>
              <a:t>Prema institucionalizaciji na temelju zakona:</a:t>
            </a:r>
            <a:r>
              <a:rPr lang="hr-HR" sz="2000" dirty="0">
                <a:solidFill>
                  <a:schemeClr val="tx1"/>
                </a:solidFill>
              </a:rPr>
              <a:t> Propisan zakonom/nije propisan zakonom.</a:t>
            </a:r>
          </a:p>
          <a:p>
            <a:pPr marL="457200" lvl="0" indent="-457200" algn="l"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arenR"/>
            </a:pPr>
            <a:r>
              <a:rPr lang="hr-HR" sz="2000" b="1" dirty="0">
                <a:solidFill>
                  <a:schemeClr val="tx1"/>
                </a:solidFill>
              </a:rPr>
              <a:t>Prema razini digitalizacije: </a:t>
            </a:r>
            <a:r>
              <a:rPr lang="hr-HR" sz="2000" dirty="0">
                <a:solidFill>
                  <a:schemeClr val="tx1"/>
                </a:solidFill>
              </a:rPr>
              <a:t>vanmrežni/mrežni/mješovit.</a:t>
            </a:r>
          </a:p>
        </p:txBody>
      </p:sp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C53B8C-1936-604E-B131-EA961558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3BBAE-7D5F-41AB-BD10-EF89A677EBB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112520" y="230948"/>
            <a:ext cx="7818120" cy="86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tx2"/>
              </a:buClr>
            </a:pPr>
            <a:r>
              <a:rPr lang="hr-HR" sz="3200" b="1">
                <a:solidFill>
                  <a:schemeClr val="accent1">
                    <a:lumMod val="50000"/>
                  </a:schemeClr>
                </a:solidFill>
              </a:rPr>
              <a:t>3.5. Sistematizacija različitih modela PB-a</a:t>
            </a:r>
          </a:p>
        </p:txBody>
      </p:sp>
    </p:spTree>
    <p:extLst>
      <p:ext uri="{BB962C8B-B14F-4D97-AF65-F5344CB8AC3E}">
        <p14:creationId xmlns:p14="http://schemas.microsoft.com/office/powerpoint/2010/main" val="1636908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3396</TotalTime>
  <Words>1196</Words>
  <Application>Microsoft Office PowerPoint</Application>
  <PresentationFormat>A4 Paper (210x297 mm)</PresentationFormat>
  <Paragraphs>116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Proizvod znanja BLTWG-a Mehanizmi za olakšavanje učešća građana u izradi proračuna (PB) na podnacionalnoj razini i dizajn inicijativa PB-a na nacionalnoj razini za ministarstva financija zemalja članica PEMPAL-a</vt:lpstr>
      <vt:lpstr>Pregled izlaganja</vt:lpstr>
      <vt:lpstr>1. PB: opći pregled</vt:lpstr>
      <vt:lpstr>2. PB u zemljama članicama PEMPAL-a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13 2020 VC Public Participation knowlege product</dc:title>
  <dc:creator>Deanna Aubrey</dc:creator>
  <cp:keywords>BCOP Budget Literacy and Transparency Working Group</cp:keywords>
  <cp:lastModifiedBy>Author</cp:lastModifiedBy>
  <cp:revision>246</cp:revision>
  <cp:lastPrinted>2020-04-13T14:03:05Z</cp:lastPrinted>
  <dcterms:created xsi:type="dcterms:W3CDTF">2010-10-04T16:57:49Z</dcterms:created>
  <dcterms:modified xsi:type="dcterms:W3CDTF">2021-05-19T18:55:31Z</dcterms:modified>
  <cp:category>PEMPAL</cp:category>
</cp:coreProperties>
</file>