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464" r:id="rId2"/>
    <p:sldId id="463" r:id="rId3"/>
    <p:sldId id="4177" r:id="rId4"/>
    <p:sldId id="4176" r:id="rId5"/>
    <p:sldId id="4175" r:id="rId6"/>
    <p:sldId id="4174" r:id="rId7"/>
    <p:sldId id="4173" r:id="rId8"/>
    <p:sldId id="4172" r:id="rId9"/>
    <p:sldId id="4171" r:id="rId10"/>
    <p:sldId id="312" r:id="rId11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018A08-D4BB-3F04-D475-71EC9BC1E896}" v="6" dt="2021-05-19T18:50:29.379"/>
    <p1510:client id="{280A5E6B-FFFC-F971-B41E-8718CC118A67}" v="5" dt="2020-05-26T09:28:17.008"/>
    <p1510:client id="{9139DC5E-69F4-E07B-45AA-731C1800DFC9}" v="3" dt="2020-05-26T09:25:54.551"/>
    <p1510:client id="{B622E18E-2052-0766-AA9D-1084778A5D97}" v="4" dt="2020-05-26T10:21:52.784"/>
    <p1510:client id="{BDB9F07F-A654-348E-0D35-52133B0EFD30}" v="5" dt="2020-05-26T09:27:50.371"/>
    <p1510:client id="{D2452A70-048D-8824-D390-D2EA396F8A1A}" v="14" dt="2020-05-26T09:56:31.902"/>
    <p1510:client id="{DF82EFB2-9DA7-58F1-CB11-A1657A945252}" v="10" dt="2020-05-26T09:43:56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>
      <p:cViewPr varScale="1">
        <p:scale>
          <a:sx n="84" d="100"/>
          <a:sy n="84" d="100"/>
        </p:scale>
        <p:origin x="972" y="84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DF82EFB2-9DA7-58F1-CB11-A1657A945252}"/>
    <pc:docChg chg="modSld">
      <pc:chgData name="Naida Carsimamovic" userId="S::naidacar_gmail.com#ext#@worldbankgroup.onmicrosoft.com::53931ab3-ae2f-4940-ab2f-79ca65fd9f5d" providerId="AD" clId="Web-{DF82EFB2-9DA7-58F1-CB11-A1657A945252}" dt="2020-05-26T09:43:56.558" v="9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F82EFB2-9DA7-58F1-CB11-A1657A945252}" dt="2020-05-26T09:43:56.557" v="8" actId="20577"/>
        <pc:sldMkLst>
          <pc:docMk/>
          <pc:sldMk cId="1590227259" sldId="4112"/>
        </pc:sldMkLst>
        <pc:spChg chg="mod">
          <ac:chgData name="Naida Carsimamovic" userId="S::naidacar_gmail.com#ext#@worldbankgroup.onmicrosoft.com::53931ab3-ae2f-4940-ab2f-79ca65fd9f5d" providerId="AD" clId="Web-{DF82EFB2-9DA7-58F1-CB11-A1657A945252}" dt="2020-05-26T09:43:56.557" v="8" actId="20577"/>
          <ac:spMkLst>
            <pc:docMk/>
            <pc:sldMk cId="1590227259" sldId="4112"/>
            <ac:spMk id="12" creationId="{8B6AAFC4-08E3-D940-92A1-EB0B684D818F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D2452A70-048D-8824-D390-D2EA396F8A1A}"/>
    <pc:docChg chg="modSld">
      <pc:chgData name="Naida Carsimamovic" userId="S::naidacar_gmail.com#ext#@worldbankgroup.onmicrosoft.com::53931ab3-ae2f-4940-ab2f-79ca65fd9f5d" providerId="AD" clId="Web-{D2452A70-048D-8824-D390-D2EA396F8A1A}" dt="2020-05-26T09:56:31.902" v="1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2452A70-048D-8824-D390-D2EA396F8A1A}" dt="2020-05-26T09:56:14.433" v="7" actId="20577"/>
        <pc:sldMkLst>
          <pc:docMk/>
          <pc:sldMk cId="3429280724" sldId="4114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14.433" v="7" actId="20577"/>
          <ac:spMkLst>
            <pc:docMk/>
            <pc:sldMk cId="3429280724" sldId="4114"/>
            <ac:spMk id="12" creationId="{8B6AAFC4-08E3-D940-92A1-EB0B684D818F}"/>
          </ac:spMkLst>
        </pc:spChg>
      </pc:sldChg>
      <pc:sldChg chg="modSp">
        <pc:chgData name="Naida Carsimamovic" userId="S::naidacar_gmail.com#ext#@worldbankgroup.onmicrosoft.com::53931ab3-ae2f-4940-ab2f-79ca65fd9f5d" providerId="AD" clId="Web-{D2452A70-048D-8824-D390-D2EA396F8A1A}" dt="2020-05-26T09:56:31.902" v="12" actId="20577"/>
        <pc:sldMkLst>
          <pc:docMk/>
          <pc:sldMk cId="1466658221" sldId="4117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31.902" v="12" actId="20577"/>
          <ac:spMkLst>
            <pc:docMk/>
            <pc:sldMk cId="1466658221" sldId="4117"/>
            <ac:spMk id="33" creationId="{40386664-BD06-374E-8399-F76618A781DC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DB9F07F-A654-348E-0D35-52133B0EFD30}"/>
    <pc:docChg chg="modSld">
      <pc:chgData name="Naida Carsimamovic" userId="S::naidacar_gmail.com#ext#@worldbankgroup.onmicrosoft.com::53931ab3-ae2f-4940-ab2f-79ca65fd9f5d" providerId="AD" clId="Web-{BDB9F07F-A654-348E-0D35-52133B0EFD30}" dt="2020-05-26T09:27:50.371" v="4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DB9F07F-A654-348E-0D35-52133B0EFD30}" dt="2020-05-26T09:27:50.371" v="4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BDB9F07F-A654-348E-0D35-52133B0EFD30}" dt="2020-05-26T09:27:50.371" v="4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9139DC5E-69F4-E07B-45AA-731C1800DFC9}"/>
    <pc:docChg chg="modSld">
      <pc:chgData name="Naida Carsimamovic" userId="S::naidacar_gmail.com#ext#@worldbankgroup.onmicrosoft.com::53931ab3-ae2f-4940-ab2f-79ca65fd9f5d" providerId="AD" clId="Web-{9139DC5E-69F4-E07B-45AA-731C1800DFC9}" dt="2020-05-26T09:25:54.551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9139DC5E-69F4-E07B-45AA-731C1800DFC9}" dt="2020-05-26T09:25:54.551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9139DC5E-69F4-E07B-45AA-731C1800DFC9}" dt="2020-05-26T09:25:54.551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622E18E-2052-0766-AA9D-1084778A5D97}"/>
    <pc:docChg chg="modSld">
      <pc:chgData name="Naida Carsimamovic" userId="S::naidacar_gmail.com#ext#@worldbankgroup.onmicrosoft.com::53931ab3-ae2f-4940-ab2f-79ca65fd9f5d" providerId="AD" clId="Web-{B622E18E-2052-0766-AA9D-1084778A5D97}" dt="2020-05-26T10:21:52.784" v="3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622E18E-2052-0766-AA9D-1084778A5D97}" dt="2020-05-26T10:21:52.784" v="3" actId="20577"/>
        <pc:sldMkLst>
          <pc:docMk/>
          <pc:sldMk cId="3476620821" sldId="4118"/>
        </pc:sldMkLst>
        <pc:spChg chg="mod">
          <ac:chgData name="Naida Carsimamovic" userId="S::naidacar_gmail.com#ext#@worldbankgroup.onmicrosoft.com::53931ab3-ae2f-4940-ab2f-79ca65fd9f5d" providerId="AD" clId="Web-{B622E18E-2052-0766-AA9D-1084778A5D97}" dt="2020-05-26T10:21:52.784" v="3" actId="20577"/>
          <ac:spMkLst>
            <pc:docMk/>
            <pc:sldMk cId="3476620821" sldId="4118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0C018A08-D4BB-3F04-D475-71EC9BC1E896}"/>
    <pc:docChg chg="modSld">
      <pc:chgData name="Naida Carsimamovic" userId="S::naidacar_gmail.com#ext#@worldbankgroup.onmicrosoft.com::53931ab3-ae2f-4940-ab2f-79ca65fd9f5d" providerId="AD" clId="Web-{0C018A08-D4BB-3F04-D475-71EC9BC1E896}" dt="2021-05-19T18:50:24.254" v="4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0C018A08-D4BB-3F04-D475-71EC9BC1E896}" dt="2021-05-19T18:50:24.254" v="4" actId="20577"/>
        <pc:sldMkLst>
          <pc:docMk/>
          <pc:sldMk cId="1100903833" sldId="464"/>
        </pc:sldMkLst>
        <pc:spChg chg="mod">
          <ac:chgData name="Naida Carsimamovic" userId="S::naidacar_gmail.com#ext#@worldbankgroup.onmicrosoft.com::53931ab3-ae2f-4940-ab2f-79ca65fd9f5d" providerId="AD" clId="Web-{0C018A08-D4BB-3F04-D475-71EC9BC1E896}" dt="2021-05-19T18:50:24.254" v="4" actId="20577"/>
          <ac:spMkLst>
            <pc:docMk/>
            <pc:sldMk cId="1100903833" sldId="464"/>
            <ac:spMk id="15361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280A5E6B-FFFC-F971-B41E-8718CC118A67}"/>
    <pc:docChg chg="modSld">
      <pc:chgData name="Naida Carsimamovic" userId="S::naidacar_gmail.com#ext#@worldbankgroup.onmicrosoft.com::53931ab3-ae2f-4940-ab2f-79ca65fd9f5d" providerId="AD" clId="Web-{280A5E6B-FFFC-F971-B41E-8718CC118A67}" dt="2020-05-26T09:28:14.570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280A5E6B-FFFC-F971-B41E-8718CC118A67}" dt="2020-05-26T09:28:14.570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280A5E6B-FFFC-F971-B41E-8718CC118A67}" dt="2020-05-26T09:28:14.570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463040"/>
            <a:ext cx="8528050" cy="2270760"/>
          </a:xfrm>
        </p:spPr>
        <p:txBody>
          <a:bodyPr/>
          <a:lstStyle/>
          <a:p>
            <a:pPr>
              <a:lnSpc>
                <a:spcPct val="90000"/>
              </a:lnSpc>
            </a:pPr>
            <a:br>
              <a:rPr lang="hr-HR" sz="1200" dirty="0"/>
            </a:br>
            <a:r>
              <a:rPr lang="hr-HR" b="1" dirty="0">
                <a:solidFill>
                  <a:srgbClr val="002060"/>
                </a:solidFill>
              </a:rPr>
              <a:t>Proizvod znanja BLTWG-a o Mehanizmima za angažman mladih u okviru učešća građana u izradi proračuna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74" y="4458286"/>
            <a:ext cx="69342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100" i="1">
                <a:solidFill>
                  <a:schemeClr val="tx1">
                    <a:lumMod val="95000"/>
                    <a:lumOff val="5000"/>
                  </a:schemeClr>
                </a:solidFill>
              </a:rPr>
              <a:t>Zajednica prakse za proračun (BCOP) PEMPAL-a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2100" i="1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proračunsku pismenost i transparentnost (BLTWG)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630594"/>
            <a:ext cx="693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b="1">
                <a:latin typeface="Calibri" pitchFamily="34" charset="0"/>
              </a:rPr>
              <a:t>VIRTUALNA PLENARNA SJEDNICA BCOP-a u 2021., 19. i 20. svibnja/maja 2021.</a:t>
            </a:r>
          </a:p>
          <a:p>
            <a:pPr algn="ctr"/>
            <a:r>
              <a:rPr lang="hr-HR" b="1">
                <a:latin typeface="Calibri" pitchFamily="34" charset="0"/>
              </a:rPr>
              <a:t>Tatiana Vinogradova, konzultanica, resursni tim BCOP-a</a:t>
            </a:r>
          </a:p>
          <a:p>
            <a:pPr algn="ctr"/>
            <a:endParaRPr lang="en-US" b="1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1</a:t>
            </a:r>
          </a:p>
        </p:txBody>
      </p:sp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760" y="348786"/>
            <a:ext cx="6054936" cy="5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762" y="1028108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4800" dirty="0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200" dirty="0">
                <a:solidFill>
                  <a:srgbClr val="000000"/>
                </a:solidFill>
              </a:rPr>
              <a:t>Svi relevantni materijali sa skupova PEMPAL-a dostupni su na engleskom, ruskom i bosansko-hrvatsko-srpskom na sljedećoj poveznici: </a:t>
            </a:r>
            <a:r>
              <a:rPr lang="hr-HR" sz="2200" dirty="0">
                <a:solidFill>
                  <a:srgbClr val="000000"/>
                </a:solidFill>
                <a:hlinkClick r:id="rId3"/>
              </a:rPr>
              <a:t>www.pempal.org</a:t>
            </a: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70760" y="348786"/>
            <a:ext cx="6054936" cy="5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FBD83A-03E8-4AE1-B9AF-9224623C859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559" y="4255118"/>
            <a:ext cx="3703955" cy="1738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452" y="1249680"/>
            <a:ext cx="8360428" cy="528496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Glavni modeli PB-a za mlade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Kriteriji uspjeha PB-a za mlade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Osnovna načela i vrijednosti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Rizici u pogledu PB-a za mlade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Provedba PB-a za mlade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Utjecaji i prednosti PB-a za mlade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Preporuke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600"/>
              </a:spcAft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00928" y="21570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Pregled izlaganja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021080"/>
            <a:ext cx="8610600" cy="545260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Neovisni proces PB-a za mlade </a:t>
            </a:r>
            <a:r>
              <a:rPr lang="hr-HR" sz="2400">
                <a:solidFill>
                  <a:schemeClr val="tx1"/>
                </a:solidFill>
              </a:rPr>
              <a:t>(svi sudionici koji donose odluke su mladi)</a:t>
            </a: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1. primjer (Boston, SAD):</a:t>
            </a: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2. primjer (Rosario, Argentina):</a:t>
            </a: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b="1" i="1">
                <a:solidFill>
                  <a:schemeClr val="tx1"/>
                </a:solidFill>
              </a:rPr>
              <a:t>3. primjer (Portugal, nacionalna razina):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Učešće mladih kao dio procesa PB-a za odrasle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1. primjer (Helsinki, Finska) 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2. primjer (Cambridge, Massachusetts, SAD) 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3. primjer (Seul, Južna Koreja)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PB u školama</a:t>
            </a:r>
            <a:r>
              <a:rPr lang="hr-HR" sz="2400">
                <a:solidFill>
                  <a:schemeClr val="tx1"/>
                </a:solidFill>
              </a:rPr>
              <a:t> (model PB-a prilagođen školskom okruženju) 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hr-HR" sz="2400" i="1">
                <a:solidFill>
                  <a:prstClr val="black"/>
                </a:solidFill>
              </a:rPr>
              <a:t>1. primjer (regija Poitou-Charentes, Francuska):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2. primjer (New York, SAD)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3. primjer (Sahalin, Rusija) </a:t>
            </a:r>
          </a:p>
          <a:p>
            <a:pPr marL="971550" lvl="1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endParaRPr lang="en-US" sz="24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78548"/>
            <a:ext cx="902208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1. Glavni modeli PB-a za mlade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6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173480"/>
            <a:ext cx="8625840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 b="1">
                <a:solidFill>
                  <a:schemeClr val="tx1"/>
                </a:solidFill>
              </a:rPr>
              <a:t>Osim kriterija uspješnosti svojstvenih PB-u za odrasle, postoje posebna referentna mjerila za YPB:</a:t>
            </a: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demografske karakteristike uključenih mladih osoba; </a:t>
            </a: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broj mladih osoba koje razvijaju i podnose prijedloge (na sastancima i tijekom glasovanja); </a:t>
            </a: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stopa povećanja sudjelovanja u ciklusima odabira; </a:t>
            </a: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broj prijedloga koji dosegnu fazu glasovanja (nakon stručnog tehničkog pregleda); </a:t>
            </a:r>
          </a:p>
          <a:p>
            <a:pPr marL="971550" lvl="1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i="1">
                <a:solidFill>
                  <a:schemeClr val="tx1"/>
                </a:solidFill>
              </a:rPr>
              <a:t>procjena razine interesa mladih osoba (radi li se o istim mladim osobama koje su sudjelovale u prethodnom(im) ciklusu(ima); dolaze li više puta itd.?).</a:t>
            </a:r>
          </a:p>
          <a:p>
            <a:pPr marL="51435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 b="1">
                <a:solidFill>
                  <a:schemeClr val="tx1"/>
                </a:solidFill>
              </a:rPr>
              <a:t>Preduvjet za uspjeh je vođenje projekta PB-a u suradnji s mladima.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endParaRPr lang="en-US" sz="2800" b="1" dirty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185228"/>
            <a:ext cx="880872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2. Kriteriji uspjeha PB-a za mlade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8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875548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>
                <a:solidFill>
                  <a:schemeClr val="tx1"/>
                </a:solidFill>
              </a:rPr>
              <a:t>Načela koja su sastavni dio PB-a su </a:t>
            </a:r>
            <a:r>
              <a:rPr lang="hr-HR" sz="2800" i="1">
                <a:solidFill>
                  <a:schemeClr val="tx1"/>
                </a:solidFill>
              </a:rPr>
              <a:t>transparentnost</a:t>
            </a:r>
            <a:r>
              <a:rPr lang="hr-HR" sz="2800">
                <a:solidFill>
                  <a:schemeClr val="tx1"/>
                </a:solidFill>
              </a:rPr>
              <a:t>, </a:t>
            </a:r>
            <a:r>
              <a:rPr lang="hr-HR" sz="2800" i="1">
                <a:solidFill>
                  <a:schemeClr val="tx1"/>
                </a:solidFill>
              </a:rPr>
              <a:t>jednake mogućnosti i osnaživanje</a:t>
            </a:r>
            <a:r>
              <a:rPr lang="hr-HR" sz="2800">
                <a:solidFill>
                  <a:schemeClr val="tx1"/>
                </a:solidFill>
              </a:rPr>
              <a:t>. 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>
                <a:solidFill>
                  <a:schemeClr val="tx1"/>
                </a:solidFill>
              </a:rPr>
              <a:t>„Opći principi za smisleno uključivanje mladih u Ujedinjenim narodima” uključuju: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i="1">
                <a:solidFill>
                  <a:schemeClr val="tx1"/>
                </a:solidFill>
              </a:rPr>
              <a:t>Samostalno organiziranje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i="1">
                <a:solidFill>
                  <a:schemeClr val="tx1"/>
                </a:solidFill>
              </a:rPr>
              <a:t>Zakonom propisana prava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i="1">
                <a:solidFill>
                  <a:schemeClr val="tx1"/>
                </a:solidFill>
              </a:rPr>
              <a:t>Osiguran prostor za uključivanje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i="1">
                <a:solidFill>
                  <a:schemeClr val="tx1"/>
                </a:solidFill>
              </a:rPr>
              <a:t>Kvalitetne resurse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i="1">
                <a:solidFill>
                  <a:schemeClr val="tx1"/>
                </a:solidFill>
              </a:rPr>
              <a:t>Odgovornost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322388"/>
            <a:ext cx="902208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3. Osnovna načela i vrijednosti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0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720" y="1310640"/>
            <a:ext cx="8397240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Ograničeni resursi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Neuspjeli projekti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Nedostatnost iskustva i vještina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Premalo inputa mladih u finalnom proizvodu 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Nedovoljne povratne informacije o tome kako se upotrijebio input mladih  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 b="1">
                <a:solidFill>
                  <a:schemeClr val="tx1"/>
                </a:solidFill>
              </a:rPr>
              <a:t>Nedostatak povjerenja.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4. Rizici u pogledu PB-a za mlade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717280" cy="5163046"/>
          </a:xfrm>
        </p:spPr>
        <p:txBody>
          <a:bodyPr rtlCol="0">
            <a:noAutofit/>
          </a:bodyPr>
          <a:lstStyle/>
          <a:p>
            <a:pPr marL="457200" lvl="0" indent="-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>
                <a:solidFill>
                  <a:schemeClr val="tx1"/>
                </a:solidFill>
              </a:rPr>
              <a:t>Modeli „Neovisni PB za mlade” i „Sudjelovanje mladih kao dio procesa PB-a za odrasle” mogu slijediti strukturu PB-a za odrasle koja je predstavljena u KP-1.</a:t>
            </a:r>
          </a:p>
          <a:p>
            <a:pPr marL="457200" lvl="0" indent="-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>
                <a:solidFill>
                  <a:schemeClr val="tx1"/>
                </a:solidFill>
              </a:rPr>
              <a:t>Navedeni KP sadržava detaljan </a:t>
            </a:r>
            <a:r>
              <a:rPr lang="hr-HR" sz="2800" b="1">
                <a:solidFill>
                  <a:schemeClr val="tx1"/>
                </a:solidFill>
              </a:rPr>
              <a:t>postupak u šest koraka za PB u školama</a:t>
            </a:r>
            <a:r>
              <a:rPr lang="hr-HR" sz="2800">
                <a:solidFill>
                  <a:schemeClr val="tx1"/>
                </a:solidFill>
              </a:rPr>
              <a:t> na temelju objedinjene dobre prakse: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400" b="1">
                <a:solidFill>
                  <a:schemeClr val="accent1">
                    <a:lumMod val="50000"/>
                  </a:schemeClr>
                </a:solidFill>
              </a:rPr>
              <a:t>1. korak: </a:t>
            </a:r>
            <a:r>
              <a:rPr lang="hr-HR" sz="2400">
                <a:solidFill>
                  <a:schemeClr val="tx1"/>
                </a:solidFill>
              </a:rPr>
              <a:t>Izrada i dizajn 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400" b="1">
                <a:solidFill>
                  <a:schemeClr val="accent1">
                    <a:lumMod val="50000"/>
                  </a:schemeClr>
                </a:solidFill>
              </a:rPr>
              <a:t>2. korak: </a:t>
            </a:r>
            <a:r>
              <a:rPr lang="hr-HR" sz="2400">
                <a:solidFill>
                  <a:schemeClr val="tx1"/>
                </a:solidFill>
              </a:rPr>
              <a:t>Angažiranje zajednice i izgradnja kapaciteta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400" b="1">
                <a:solidFill>
                  <a:schemeClr val="accent1">
                    <a:lumMod val="50000"/>
                  </a:schemeClr>
                </a:solidFill>
              </a:rPr>
              <a:t>3. korak:</a:t>
            </a:r>
            <a:r>
              <a:rPr lang="hr-HR" sz="2400">
                <a:solidFill>
                  <a:schemeClr val="tx1"/>
                </a:solidFill>
              </a:rPr>
              <a:t> Predlaganje projekata i pregled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400" b="1">
                <a:solidFill>
                  <a:schemeClr val="accent1">
                    <a:lumMod val="50000"/>
                  </a:schemeClr>
                </a:solidFill>
              </a:rPr>
              <a:t>4. korak:</a:t>
            </a:r>
            <a:r>
              <a:rPr lang="hr-HR" sz="2400">
                <a:solidFill>
                  <a:schemeClr val="tx1"/>
                </a:solidFill>
              </a:rPr>
              <a:t> Izrada PB-a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400" b="1">
                <a:solidFill>
                  <a:schemeClr val="accent1">
                    <a:lumMod val="50000"/>
                  </a:schemeClr>
                </a:solidFill>
              </a:rPr>
              <a:t>5. korak:</a:t>
            </a:r>
            <a:r>
              <a:rPr lang="hr-HR" sz="2400">
                <a:solidFill>
                  <a:schemeClr val="tx1"/>
                </a:solidFill>
              </a:rPr>
              <a:t> Provedba i monitoring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400" b="1">
                <a:solidFill>
                  <a:schemeClr val="accent1">
                    <a:lumMod val="50000"/>
                  </a:schemeClr>
                </a:solidFill>
              </a:rPr>
              <a:t>6. korak: </a:t>
            </a:r>
            <a:r>
              <a:rPr lang="hr-HR" sz="2400">
                <a:solidFill>
                  <a:schemeClr val="tx1"/>
                </a:solidFill>
              </a:rPr>
              <a:t>Evaluacija i analiza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5. Provedba PB-a za mlade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564880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>
                <a:solidFill>
                  <a:schemeClr val="tx1"/>
                </a:solidFill>
              </a:rPr>
              <a:t>Sudjelujući u PB-u mladi mogu razviti ključne poslovne i životne vještine</a:t>
            </a:r>
            <a:r>
              <a:rPr lang="hr-HR" sz="2400">
                <a:solidFill>
                  <a:schemeClr val="tx1"/>
                </a:solidFill>
              </a:rPr>
              <a:t> (vještine vođenja, sposobnost suradnje u radu, istraživanje, intervjuiranje, anketiranje, rješavanje problema, kritičko razmišljanje, javni nastup, financijska pismenost, upravljanje projektima i marketing).</a:t>
            </a:r>
            <a:r>
              <a:rPr lang="hr-HR" sz="2800">
                <a:solidFill>
                  <a:schemeClr val="tx1"/>
                </a:solidFill>
              </a:rPr>
              <a:t> </a:t>
            </a:r>
          </a:p>
          <a:p>
            <a:pPr marL="514350" lvl="0" indent="-514350" algn="l">
              <a:lnSpc>
                <a:spcPct val="90000"/>
              </a:lnSpc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>
                <a:solidFill>
                  <a:schemeClr val="tx1"/>
                </a:solidFill>
              </a:rPr>
              <a:t>PB za mlade u školama donosi brojne prednosti za čitavu školsku zajednicu, gradeći zdrave odnose i partnerstva među učenicima, obiteljima, nastavnicima i upravom škole.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94360" y="32238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6. Utjecaji i prednosti PB-a za mlade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868680"/>
            <a:ext cx="8875548" cy="560500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Proširenje općeg PB-a u svrhu angažmana mladih s pomoću kontekstualiziranog modela PB-a za mlade.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Primjena načela metoda predvođenih mladima te koje su usmjerene na mlade. 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Važni aspekti procesa PB-a za mlade moraju biti uspostavljeni. Upotreba kontrolnog popisa za procjenu.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800">
                <a:solidFill>
                  <a:schemeClr val="tx1"/>
                </a:solidFill>
              </a:rPr>
              <a:t>Olakšavanje uvođenja PB-a za mlade na nacionalnoj i podnacionalnoj razini: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>
                <a:solidFill>
                  <a:schemeClr val="tx1"/>
                </a:solidFill>
              </a:rPr>
              <a:t>naglašavanje njegove važnosti;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>
                <a:solidFill>
                  <a:schemeClr val="tx1"/>
                </a:solidFill>
              </a:rPr>
              <a:t>razvoj metodoloških preporuka;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>
                <a:solidFill>
                  <a:schemeClr val="tx1"/>
                </a:solidFill>
              </a:rPr>
              <a:t>organizacija osposobljavanja predstavnika odgovornih tijela javne vlasti, predstavnika škola i organizacija mladih; te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>
                <a:solidFill>
                  <a:schemeClr val="tx1"/>
                </a:solidFill>
              </a:rPr>
              <a:t>provedba probnih inicijativa PB-a za mlade na nacionalnoj razini.</a:t>
            </a:r>
          </a:p>
          <a:p>
            <a:pPr marL="514350" lvl="0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</a:pPr>
            <a:endParaRPr lang="en-US" sz="2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2348"/>
            <a:ext cx="9448800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7. Preporuke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6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</TotalTime>
  <Words>707</Words>
  <Application>Microsoft Office PowerPoint</Application>
  <PresentationFormat>A4 Paper (210x297 mm)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Proizvod znanja BLTWG-a o Mehanizmima za angažman mladih u okviru učešća građana u izradi proračuna</vt:lpstr>
      <vt:lpstr>Pregled izlaganja</vt:lpstr>
      <vt:lpstr>1. Glavni modeli PB-a za mlade </vt:lpstr>
      <vt:lpstr>2. Kriteriji uspjeha PB-a za mlade </vt:lpstr>
      <vt:lpstr>3. Osnovna načela i vrijednosti</vt:lpstr>
      <vt:lpstr>4. Rizici u pogledu PB-a za mlade  </vt:lpstr>
      <vt:lpstr>5. Provedba PB-a za mlade </vt:lpstr>
      <vt:lpstr>6. Utjecaji i prednosti PB-a za mlade</vt:lpstr>
      <vt:lpstr>7. Preporuke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creator>Deanna Aubrey</dc:creator>
  <cp:keywords>BCOP Budget Literacy and Transparency Working Group</cp:keywords>
  <cp:lastModifiedBy>Author</cp:lastModifiedBy>
  <cp:revision>206</cp:revision>
  <cp:lastPrinted>2020-04-13T14:03:05Z</cp:lastPrinted>
  <dcterms:created xsi:type="dcterms:W3CDTF">2010-10-04T16:57:49Z</dcterms:created>
  <dcterms:modified xsi:type="dcterms:W3CDTF">2021-05-19T18:50:30Z</dcterms:modified>
  <cp:category>PEMPAL</cp:category>
</cp:coreProperties>
</file>