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6" r:id="rId2"/>
    <p:sldId id="520" r:id="rId3"/>
    <p:sldId id="501" r:id="rId4"/>
    <p:sldId id="522" r:id="rId5"/>
    <p:sldId id="521" r:id="rId6"/>
    <p:sldId id="523" r:id="rId7"/>
    <p:sldId id="524" r:id="rId8"/>
    <p:sldId id="526" r:id="rId9"/>
    <p:sldId id="527" r:id="rId10"/>
    <p:sldId id="528" r:id="rId11"/>
    <p:sldId id="510" r:id="rId12"/>
    <p:sldId id="312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ida Carsimamovic" initials="NC" lastIdx="1" clrIdx="0">
    <p:extLst>
      <p:ext uri="{19B8F6BF-5375-455C-9EA6-DF929625EA0E}">
        <p15:presenceInfo xmlns:p15="http://schemas.microsoft.com/office/powerpoint/2012/main" userId="5812197e6c0bf1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5B9BD5"/>
    <a:srgbClr val="2E75B6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6" autoAdjust="0"/>
    <p:restoredTop sz="96544" autoAdjust="0"/>
  </p:normalViewPr>
  <p:slideViewPr>
    <p:cSldViewPr>
      <p:cViewPr>
        <p:scale>
          <a:sx n="69" d="100"/>
          <a:sy n="69" d="100"/>
        </p:scale>
        <p:origin x="0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carsimamovicvukotic\Desktop\05032021%20NC%20database%20apr%202021%20Spending%20Review%20Survey%20of%20PEMPAL%20Countries%20-%20list%20of%20all%20responses%20-%20with%20translated%20Russian%20comments%20(4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Users\naidacarsimamovicvukotic\Desktop\05032021%20NC%20database%20apr%202021%20Spending%20Review%20Survey%20of%20PEMPAL%20Countries%20-%20list%20of%20all%20responses%20-%20with%20translated%20Russian%20comments%20(4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carsimamovicvukotic\Desktop\05032021%20NC%20database%20apr%202021%20Spending%20Review%20Survey%20of%20PEMPAL%20Countries%20-%20list%20of%20all%20responses%20-%20with%20translated%20Russian%20comments%20(4)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carsimamovicvukotic\Desktop\05032021%20NC%20database%20apr%202021%20Spending%20Review%20Survey%20of%20PEMPAL%20Countries%20-%20list%20of%20all%20responses%20-%20with%20translated%20Russian%20comments%20(4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Users\naidacarsimamovicvukotic\Desktop\05032021%20NC%20database%20apr%202021%20Spending%20Review%20Survey%20of%20PEMPAL%20Countries%20-%20list%20of%20all%20responses%20-%20with%20translated%20Russian%20comments%20(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45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45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45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DB2-674F-BD21-C81B0106EA1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shade val="61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61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61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DB2-674F-BD21-C81B0106EA1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DB2-674F-BD21-C81B0106EA1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92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92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92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DB2-674F-BD21-C81B0106EA1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tint val="93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93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93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DB2-674F-BD21-C81B0106EA1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1">
                      <a:tint val="77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77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77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DB2-674F-BD21-C81B0106EA1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tint val="62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62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62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DB2-674F-BD21-C81B0106EA1C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1">
                      <a:tint val="46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46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4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DB2-674F-BD21-C81B0106EA1C}"/>
              </c:ext>
            </c:extLst>
          </c:dPt>
          <c:dLbls>
            <c:dLbl>
              <c:idx val="0"/>
              <c:layout>
                <c:manualLayout>
                  <c:x val="7.8458299805887421E-2"/>
                  <c:y val="2.439087619786261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Ведомственный обзор</a:t>
                    </a:r>
                    <a:r>
                      <a:rPr lang="ru-RU" baseline="0" dirty="0"/>
                      <a:t>
</a:t>
                    </a:r>
                    <a:fld id="{BBC77F0A-3614-422A-889C-A0CCADD2C32C}" type="PERCENTAGE">
                      <a:rPr lang="en-US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90218627696697"/>
                      <c:h val="0.13236578806845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DB2-674F-BD21-C81B0106EA1C}"/>
                </c:ext>
              </c:extLst>
            </c:dLbl>
            <c:dLbl>
              <c:idx val="1"/>
              <c:layout>
                <c:manualLayout>
                  <c:x val="1.0835913312693384E-2"/>
                  <c:y val="6.82926829268292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B2-674F-BD21-C81B0106EA1C}"/>
                </c:ext>
              </c:extLst>
            </c:dLbl>
            <c:dLbl>
              <c:idx val="3"/>
              <c:layout>
                <c:manualLayout>
                  <c:x val="-2.6583797644064863E-2"/>
                  <c:y val="-6.43723581039350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364714047719764"/>
                      <c:h val="0.180645056646407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DB2-674F-BD21-C81B0106EA1C}"/>
                </c:ext>
              </c:extLst>
            </c:dLbl>
            <c:dLbl>
              <c:idx val="4"/>
              <c:layout>
                <c:manualLayout>
                  <c:x val="1.2602520716783118E-2"/>
                  <c:y val="-6.75908492918913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91786094607112"/>
                      <c:h val="0.17467439371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DB2-674F-BD21-C81B0106EA1C}"/>
                </c:ext>
              </c:extLst>
            </c:dLbl>
            <c:dLbl>
              <c:idx val="6"/>
              <c:layout>
                <c:manualLayout>
                  <c:x val="-3.0605949603809614E-2"/>
                  <c:y val="1.93117074311805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DB2-674F-BD21-C81B0106EA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'Chart on SR topics'!$B$2:$B$9</c:f>
              <c:strCache>
                <c:ptCount val="8"/>
                <c:pt idx="0">
                  <c:v>Обзор для департамента / агентства</c:v>
                </c:pt>
                <c:pt idx="1">
                  <c:v>Экономические вопросы</c:v>
                </c:pt>
                <c:pt idx="2">
                  <c:v>Образование</c:v>
                </c:pt>
                <c:pt idx="3">
                  <c:v>Государственные услуги общего характера</c:v>
                </c:pt>
                <c:pt idx="4">
                  <c:v>Здравоохранение</c:v>
                </c:pt>
                <c:pt idx="5">
                  <c:v>Прочее</c:v>
                </c:pt>
                <c:pt idx="6">
                  <c:v>Общественный порядок и безопасность</c:v>
                </c:pt>
                <c:pt idx="7">
                  <c:v>Социальная защита </c:v>
                </c:pt>
              </c:strCache>
            </c:strRef>
          </c:cat>
          <c:val>
            <c:numRef>
              <c:f>'Chart on SR topics'!$C$2:$C$9</c:f>
              <c:numCache>
                <c:formatCode>General</c:formatCode>
                <c:ptCount val="8"/>
                <c:pt idx="0">
                  <c:v>2</c:v>
                </c:pt>
                <c:pt idx="1">
                  <c:v>17</c:v>
                </c:pt>
                <c:pt idx="2">
                  <c:v>13</c:v>
                </c:pt>
                <c:pt idx="3">
                  <c:v>8</c:v>
                </c:pt>
                <c:pt idx="4">
                  <c:v>6</c:v>
                </c:pt>
                <c:pt idx="5">
                  <c:v>8</c:v>
                </c:pt>
                <c:pt idx="6">
                  <c:v>4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DB2-674F-BD21-C81B0106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378027706118772E-2"/>
          <c:y val="0.22814038714491425"/>
          <c:w val="0.928660685293344"/>
          <c:h val="0.4645027968026275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'Chart decision makers'!$B$34</c:f>
              <c:strCache>
                <c:ptCount val="1"/>
                <c:pt idx="0">
                  <c:v>Принятие окончательного решения по отчету об ОБР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decision makers'!$A$35:$A$40</c:f>
              <c:strCache>
                <c:ptCount val="6"/>
                <c:pt idx="0">
                  <c:v>Кабинет</c:v>
                </c:pt>
                <c:pt idx="1">
                  <c:v>Министр финансов совместно с прочими министрами</c:v>
                </c:pt>
                <c:pt idx="2">
                  <c:v>Министр финансов</c:v>
                </c:pt>
                <c:pt idx="3">
                  <c:v>Координационный совет</c:v>
                </c:pt>
                <c:pt idx="4">
                  <c:v>Президент / Аппарат ПМ</c:v>
                </c:pt>
                <c:pt idx="5">
                  <c:v>Подразделение по ОБР</c:v>
                </c:pt>
              </c:strCache>
            </c:strRef>
          </c:cat>
          <c:val>
            <c:numRef>
              <c:f>'Chart decision makers'!$B$35:$B$40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5-0947-8721-25F6894DDA29}"/>
            </c:ext>
          </c:extLst>
        </c:ser>
        <c:ser>
          <c:idx val="1"/>
          <c:order val="1"/>
          <c:tx>
            <c:strRef>
              <c:f>'Chart decision makers'!$C$34</c:f>
              <c:strCache>
                <c:ptCount val="1"/>
                <c:pt idx="0">
                  <c:v>Одобрение технического задания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decision makers'!$A$35:$A$40</c:f>
              <c:strCache>
                <c:ptCount val="6"/>
                <c:pt idx="0">
                  <c:v>Кабинет</c:v>
                </c:pt>
                <c:pt idx="1">
                  <c:v>Министр финансов совместно с прочими министрами</c:v>
                </c:pt>
                <c:pt idx="2">
                  <c:v>Министр финансов</c:v>
                </c:pt>
                <c:pt idx="3">
                  <c:v>Координационный совет</c:v>
                </c:pt>
                <c:pt idx="4">
                  <c:v>Президент / Аппарат ПМ</c:v>
                </c:pt>
                <c:pt idx="5">
                  <c:v>Подразделение по ОБР</c:v>
                </c:pt>
              </c:strCache>
            </c:strRef>
          </c:cat>
          <c:val>
            <c:numRef>
              <c:f>'Chart decision makers'!$C$35:$C$40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05-0947-8721-25F6894DDA29}"/>
            </c:ext>
          </c:extLst>
        </c:ser>
        <c:ser>
          <c:idx val="0"/>
          <c:order val="2"/>
          <c:tx>
            <c:strRef>
              <c:f>'Chart decision makers'!$D$34</c:f>
              <c:strCache>
                <c:ptCount val="1"/>
                <c:pt idx="0">
                  <c:v>Одобрение тем ОБР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decision makers'!$A$35:$A$40</c:f>
              <c:strCache>
                <c:ptCount val="6"/>
                <c:pt idx="0">
                  <c:v>Кабинет</c:v>
                </c:pt>
                <c:pt idx="1">
                  <c:v>Министр финансов совместно с прочими министрами</c:v>
                </c:pt>
                <c:pt idx="2">
                  <c:v>Министр финансов</c:v>
                </c:pt>
                <c:pt idx="3">
                  <c:v>Координационный совет</c:v>
                </c:pt>
                <c:pt idx="4">
                  <c:v>Президент / Аппарат ПМ</c:v>
                </c:pt>
                <c:pt idx="5">
                  <c:v>Подразделение по ОБР</c:v>
                </c:pt>
              </c:strCache>
            </c:strRef>
          </c:cat>
          <c:val>
            <c:numRef>
              <c:f>'Chart decision makers'!$D$35:$D$40</c:f>
              <c:numCache>
                <c:formatCode>General</c:formatCode>
                <c:ptCount val="6"/>
                <c:pt idx="0">
                  <c:v>6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05-0947-8721-25F6894DD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541842480"/>
        <c:axId val="541846744"/>
      </c:barChart>
      <c:catAx>
        <c:axId val="54184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41846744"/>
        <c:crosses val="autoZero"/>
        <c:auto val="1"/>
        <c:lblAlgn val="ctr"/>
        <c:lblOffset val="100"/>
        <c:noMultiLvlLbl val="0"/>
      </c:catAx>
      <c:valAx>
        <c:axId val="541846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184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43077044808285"/>
          <c:y val="0.21521165654473637"/>
          <c:w val="0.35583769685039368"/>
          <c:h val="0.3005392402872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844636698893651"/>
          <c:y val="3.3600614961004527E-2"/>
          <c:w val="0.43864224060600021"/>
          <c:h val="0.8197785197546120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 on conducting challenges'!$H$2:$H$16</c:f>
              <c:strCache>
                <c:ptCount val="15"/>
                <c:pt idx="0">
                  <c:v>Gaming</c:v>
                </c:pt>
                <c:pt idx="1">
                  <c:v>Lack of support (senior civil service)</c:v>
                </c:pt>
                <c:pt idx="2">
                  <c:v>Lack of ICT</c:v>
                </c:pt>
                <c:pt idx="3">
                  <c:v>Inadequate guidance/guidelines</c:v>
                </c:pt>
                <c:pt idx="4">
                  <c:v>Insufficient cooperation from entities reviewed</c:v>
                </c:pt>
                <c:pt idx="5">
                  <c:v>Lack of performance information/data</c:v>
                </c:pt>
                <c:pt idx="6">
                  <c:v>Poor quality of performance information/data</c:v>
                </c:pt>
                <c:pt idx="7">
                  <c:v>Lack of capability (e.g. technical expertise)</c:v>
                </c:pt>
                <c:pt idx="8">
                  <c:v>Insufficient ownership from entities reviewed</c:v>
                </c:pt>
                <c:pt idx="9">
                  <c:v>Lack of political support (executive)</c:v>
                </c:pt>
                <c:pt idx="10">
                  <c:v>Lack of time (e.g. short time frame for implementation)</c:v>
                </c:pt>
                <c:pt idx="11">
                  <c:v>Lack of capacity (e.g. available staff)</c:v>
                </c:pt>
                <c:pt idx="12">
                  <c:v>Lack of framework (e.g. clear legal or methodological basis)</c:v>
                </c:pt>
                <c:pt idx="13">
                  <c:v>Quantification and linking with budget process</c:v>
                </c:pt>
                <c:pt idx="14">
                  <c:v>Lack of attention on conducting spending reviews</c:v>
                </c:pt>
              </c:strCache>
            </c:strRef>
          </c:cat>
          <c:val>
            <c:numRef>
              <c:f>'Chart  on conducting challenges'!$I$2:$I$16</c:f>
              <c:numCache>
                <c:formatCode>0.0</c:formatCode>
                <c:ptCount val="15"/>
                <c:pt idx="0">
                  <c:v>1.9</c:v>
                </c:pt>
                <c:pt idx="1">
                  <c:v>2.6153846153846154</c:v>
                </c:pt>
                <c:pt idx="2">
                  <c:v>2.6923076923076925</c:v>
                </c:pt>
                <c:pt idx="3">
                  <c:v>2.7</c:v>
                </c:pt>
                <c:pt idx="4">
                  <c:v>2.7692307692307692</c:v>
                </c:pt>
                <c:pt idx="5">
                  <c:v>2.8</c:v>
                </c:pt>
                <c:pt idx="6">
                  <c:v>2.8</c:v>
                </c:pt>
                <c:pt idx="7">
                  <c:v>2.9</c:v>
                </c:pt>
                <c:pt idx="8">
                  <c:v>2.9</c:v>
                </c:pt>
                <c:pt idx="9">
                  <c:v>2.9</c:v>
                </c:pt>
                <c:pt idx="10">
                  <c:v>3.0769230769230771</c:v>
                </c:pt>
                <c:pt idx="11">
                  <c:v>3.1</c:v>
                </c:pt>
                <c:pt idx="12">
                  <c:v>3.1538461538461537</c:v>
                </c:pt>
                <c:pt idx="13">
                  <c:v>3.3076923076923075</c:v>
                </c:pt>
                <c:pt idx="14">
                  <c:v>3.3846153846153846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9E-B948-8945-5DE209E4B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6354616"/>
        <c:axId val="696344448"/>
      </c:barChart>
      <c:catAx>
        <c:axId val="696354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6344448"/>
        <c:crosses val="autoZero"/>
        <c:auto val="1"/>
        <c:lblAlgn val="ctr"/>
        <c:lblOffset val="100"/>
        <c:noMultiLvlLbl val="0"/>
      </c:catAx>
      <c:valAx>
        <c:axId val="69634444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69635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580927384076991E-2"/>
          <c:y val="6.0185185185185182E-2"/>
          <c:w val="0.90286351706036749"/>
          <c:h val="0.583201370662000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'Chart on SR usage'!$C$4</c:f>
              <c:strCache>
                <c:ptCount val="1"/>
                <c:pt idx="0">
                  <c:v>Да, для всех или большинства случаев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on SR usage'!$D$3:$G$3</c:f>
              <c:strCache>
                <c:ptCount val="4"/>
                <c:pt idx="0">
                  <c:v>Внутреннее использование отраслевыми министерствами для подготовки бюджетных предложений</c:v>
                </c:pt>
                <c:pt idx="1">
                  <c:v>Решения по ОБР учитываются в рамках годового бюджетного процесса (переговоры)</c:v>
                </c:pt>
                <c:pt idx="2">
                  <c:v>Решения по ОБР непосредственно учитываются в годовом бюджете</c:v>
                </c:pt>
                <c:pt idx="3">
                  <c:v>Решения по ОБР непосредственно учитываются в многолетнем бюджете (MTEF)</c:v>
                </c:pt>
              </c:strCache>
            </c:strRef>
          </c:cat>
          <c:val>
            <c:numRef>
              <c:f>'Chart on SR usage'!$D$4:$G$4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DB-1641-B029-F58E1CE22CE2}"/>
            </c:ext>
          </c:extLst>
        </c:ser>
        <c:ser>
          <c:idx val="1"/>
          <c:order val="1"/>
          <c:tx>
            <c:strRef>
              <c:f>'Chart on SR usage'!$C$5</c:f>
              <c:strCache>
                <c:ptCount val="1"/>
                <c:pt idx="0">
                  <c:v>Да, только для отдельных случаев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on SR usage'!$D$3:$G$3</c:f>
              <c:strCache>
                <c:ptCount val="4"/>
                <c:pt idx="0">
                  <c:v>Внутреннее использование отраслевыми министерствами для подготовки бюджетных предложений</c:v>
                </c:pt>
                <c:pt idx="1">
                  <c:v>Решения по ОБР учитываются в рамках годового бюджетного процесса (переговоры)</c:v>
                </c:pt>
                <c:pt idx="2">
                  <c:v>Решения по ОБР непосредственно учитываются в годовом бюджете</c:v>
                </c:pt>
                <c:pt idx="3">
                  <c:v>Решения по ОБР непосредственно учитываются в многолетнем бюджете (MTEF)</c:v>
                </c:pt>
              </c:strCache>
            </c:strRef>
          </c:cat>
          <c:val>
            <c:numRef>
              <c:f>'Chart on SR usage'!$D$5:$G$5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DB-1641-B029-F58E1CE22C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6160256"/>
        <c:axId val="976165176"/>
      </c:barChart>
      <c:catAx>
        <c:axId val="97616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6165176"/>
        <c:crosses val="autoZero"/>
        <c:auto val="1"/>
        <c:lblAlgn val="ctr"/>
        <c:lblOffset val="100"/>
        <c:noMultiLvlLbl val="0"/>
      </c:catAx>
      <c:valAx>
        <c:axId val="976165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7616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405925921416945E-2"/>
          <c:y val="0.10215613885773225"/>
          <c:w val="0.928660685293344"/>
          <c:h val="0.5647176457989279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'Chart of SR objectives after Co'!$A$40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of SR objectives after Co'!$B$39:$D$39</c:f>
              <c:strCache>
                <c:ptCount val="3"/>
                <c:pt idx="0">
                  <c:v>Control the level of total expenditure</c:v>
                </c:pt>
                <c:pt idx="1">
                  <c:v>Align expenditure to priorities of the government</c:v>
                </c:pt>
                <c:pt idx="2">
                  <c:v>Improve effectiveness within programs and policies</c:v>
                </c:pt>
              </c:strCache>
            </c:strRef>
          </c:cat>
          <c:val>
            <c:numRef>
              <c:f>'Chart of SR objectives after Co'!$B$40:$D$40</c:f>
              <c:numCache>
                <c:formatCode>General</c:formatCode>
                <c:ptCount val="3"/>
                <c:pt idx="0">
                  <c:v>7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E3-48B8-AC5D-9F725F8BFAAE}"/>
            </c:ext>
          </c:extLst>
        </c:ser>
        <c:ser>
          <c:idx val="1"/>
          <c:order val="1"/>
          <c:tx>
            <c:strRef>
              <c:f>'Chart of SR objectives after Co'!$A$41</c:f>
              <c:strCache>
                <c:ptCount val="1"/>
                <c:pt idx="0">
                  <c:v>no change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of SR objectives after Co'!$B$39:$D$39</c:f>
              <c:strCache>
                <c:ptCount val="3"/>
                <c:pt idx="0">
                  <c:v>Control the level of total expenditure</c:v>
                </c:pt>
                <c:pt idx="1">
                  <c:v>Align expenditure to priorities of the government</c:v>
                </c:pt>
                <c:pt idx="2">
                  <c:v>Improve effectiveness within programs and policies</c:v>
                </c:pt>
              </c:strCache>
            </c:strRef>
          </c:cat>
          <c:val>
            <c:numRef>
              <c:f>'Chart of SR objectives after Co'!$B$41:$D$41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E3-48B8-AC5D-9F725F8BFAAE}"/>
            </c:ext>
          </c:extLst>
        </c:ser>
        <c:ser>
          <c:idx val="0"/>
          <c:order val="2"/>
          <c:tx>
            <c:strRef>
              <c:f>'Chart of SR objectives after Co'!$A$42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of SR objectives after Co'!$B$39:$D$39</c:f>
              <c:strCache>
                <c:ptCount val="3"/>
                <c:pt idx="0">
                  <c:v>Control the level of total expenditure</c:v>
                </c:pt>
                <c:pt idx="1">
                  <c:v>Align expenditure to priorities of the government</c:v>
                </c:pt>
                <c:pt idx="2">
                  <c:v>Improve effectiveness within programs and policies</c:v>
                </c:pt>
              </c:strCache>
            </c:strRef>
          </c:cat>
          <c:val>
            <c:numRef>
              <c:f>'Chart of SR objectives after Co'!$B$42:$D$42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E3-48B8-AC5D-9F725F8BF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541842480"/>
        <c:axId val="541846744"/>
      </c:barChart>
      <c:catAx>
        <c:axId val="5418424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41846744"/>
        <c:crosses val="autoZero"/>
        <c:auto val="1"/>
        <c:lblAlgn val="ctr"/>
        <c:lblOffset val="100"/>
        <c:noMultiLvlLbl val="0"/>
      </c:catAx>
      <c:valAx>
        <c:axId val="541846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184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0.3644</cdr:x>
      <cdr:y>0.88217</cdr:y>
    </cdr:from>
    <cdr:to>
      <cdr:x>1</cdr:x>
      <cdr:y>0.98224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7338" y="3886200"/>
          <a:ext cx="4774590" cy="440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/>
            <a:t>1 = </a:t>
          </a:r>
          <a:r>
            <a:rPr lang="ru-RU" sz="1400" baseline="0"/>
            <a:t>отсутствие сложностей   2 = небольшие сложности</a:t>
          </a:r>
        </a:p>
        <a:p xmlns:a="http://schemas.openxmlformats.org/drawingml/2006/main">
          <a:pPr algn="ctr"/>
          <a:r>
            <a:rPr lang="ru-RU" sz="1400" baseline="0"/>
            <a:t>3 = умеренные сложности  4 = значительные сложности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BF0F43-3359-469A-945E-E61A90F614E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7017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54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57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2D622A-FA6C-4C43-BAC2-8B004B22F7E0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130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5988" y="744538"/>
            <a:ext cx="49657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60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63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50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57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noProof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05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57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87463" y="676275"/>
            <a:ext cx="451167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mpal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tiff"/><Relationship Id="rId5" Type="http://schemas.openxmlformats.org/officeDocument/2006/relationships/image" Target="../media/image5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mpal.org/knowledge-product/performance-budgeting-and-spending-reviews-pempal-countries-practices-challeng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838200" y="2681638"/>
            <a:ext cx="8077200" cy="192405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Практикующее бюджетное сообщество (БС) PEMPAL</a:t>
            </a:r>
            <a:b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РАБОЧАЯ ГРУППА </a:t>
            </a:r>
            <a:r>
              <a:rPr lang="ru-RU" sz="2400" b="1" dirty="0" smtClean="0">
                <a:solidFill>
                  <a:srgbClr val="0070C0"/>
                </a:solidFill>
                <a:cs typeface="Times New Roman" pitchFamily="18" charset="0"/>
              </a:rPr>
              <a:t>ПО ПРОГРАММНО-ЦЕЛЕВОМУ БЮДЖЕТИРОВАНИЮ И БОР (РГПЦБ)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038600"/>
            <a:ext cx="7620000" cy="1371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1200" i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000" b="1" i="1" dirty="0">
                <a:solidFill>
                  <a:schemeClr val="tx1"/>
                </a:solidFill>
              </a:rPr>
              <a:t>Результаты обзора </a:t>
            </a:r>
            <a:r>
              <a:rPr lang="ru-RU" sz="3000" b="1" i="1" dirty="0" smtClean="0">
                <a:solidFill>
                  <a:schemeClr val="tx1"/>
                </a:solidFill>
              </a:rPr>
              <a:t>бюджетных расходов для </a:t>
            </a:r>
            <a:r>
              <a:rPr lang="ru-RU" sz="3000" b="1" i="1" dirty="0">
                <a:solidFill>
                  <a:schemeClr val="tx1"/>
                </a:solidFill>
              </a:rPr>
              <a:t>стран PEMPAL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i="1" dirty="0">
              <a:solidFill>
                <a:srgbClr val="002060"/>
              </a:solidFill>
            </a:endParaRPr>
          </a:p>
        </p:txBody>
      </p:sp>
      <p:pic>
        <p:nvPicPr>
          <p:cNvPr id="4100" name="Рисунок 11" descr="pempal-log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Рисунок 15" descr="pempal-logo-top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228600"/>
            <a:ext cx="3581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533400" y="5657671"/>
            <a:ext cx="861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sz="1800" b="1" dirty="0" err="1"/>
              <a:t>Наида</a:t>
            </a:r>
            <a:r>
              <a:rPr lang="ru-RU" sz="1800" b="1" dirty="0"/>
              <a:t> </a:t>
            </a:r>
            <a:r>
              <a:rPr lang="ru-RU" sz="1800" b="1" dirty="0" err="1" smtClean="0"/>
              <a:t>Ч</a:t>
            </a:r>
            <a:r>
              <a:rPr lang="ru-RU" sz="1800" b="1" dirty="0" err="1" smtClean="0"/>
              <a:t>аршимамович</a:t>
            </a:r>
            <a:r>
              <a:rPr lang="ru-RU" sz="1800" b="1" dirty="0" smtClean="0"/>
              <a:t> </a:t>
            </a:r>
            <a:r>
              <a:rPr lang="ru-RU" sz="1800" b="1" dirty="0" err="1"/>
              <a:t>Вукотич</a:t>
            </a:r>
            <a:endParaRPr lang="ru-RU" sz="1800" b="1" dirty="0"/>
          </a:p>
          <a:p>
            <a:pPr algn="ctr">
              <a:spcBef>
                <a:spcPct val="0"/>
              </a:spcBef>
              <a:buNone/>
            </a:pPr>
            <a:r>
              <a:rPr lang="ru-RU" sz="1800" dirty="0"/>
              <a:t>Консультант Всемирного банка</a:t>
            </a:r>
          </a:p>
          <a:p>
            <a:pPr algn="ctr">
              <a:spcBef>
                <a:spcPct val="0"/>
              </a:spcBef>
              <a:buNone/>
            </a:pPr>
            <a:r>
              <a:rPr lang="ru-RU" sz="1800" dirty="0"/>
              <a:t>Член Ресурсной группы БС и </a:t>
            </a:r>
            <a:r>
              <a:rPr lang="ru-RU" sz="1800" dirty="0" smtClean="0"/>
              <a:t>консультант PEMPAL по стратегическим вопросам</a:t>
            </a:r>
            <a:endParaRPr lang="ru-RU" sz="1800" dirty="0"/>
          </a:p>
          <a:p>
            <a:pPr algn="ctr">
              <a:spcBef>
                <a:spcPct val="0"/>
              </a:spcBef>
              <a:buNone/>
            </a:pPr>
            <a:r>
              <a:rPr lang="ru-RU" sz="1800" dirty="0"/>
              <a:t>19 мая 2021 г., Ежегодное виртуальное пленарное заседание БС 2021 г.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7DCC70-9A08-964A-A755-11A5657C1BF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200" y="749351"/>
            <a:ext cx="3352800" cy="153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106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37311"/>
            <a:ext cx="8088924" cy="1372489"/>
          </a:xfrm>
        </p:spPr>
        <p:txBody>
          <a:bodyPr rtlCol="0">
            <a:noAutofit/>
          </a:bodyPr>
          <a:lstStyle/>
          <a:p>
            <a:pPr algn="l">
              <a:spcBef>
                <a:spcPts val="369"/>
              </a:spcBef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По мнению большинства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стран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PEMPAL, наиболее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важными станут цели ОБР, связанные с повышением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результативности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и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пересмотром приоритетных направлений расходов.</a:t>
            </a:r>
            <a:endParaRPr lang="ru-RU" sz="1800" b="1" dirty="0">
              <a:solidFill>
                <a:srgbClr val="0070C0"/>
              </a:solidFill>
              <a:latin typeface="Calibri" charset="0"/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844062" y="5562600"/>
            <a:ext cx="8088923" cy="66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Представители 16 из 17 стран PEMPAL, участвовавших в исследовании, считают, что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в результате кризиса, вызванного Covid-19ОБР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,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вероятно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, станут более важными.</a:t>
            </a:r>
            <a:endParaRPr lang="ru-RU" sz="1800" b="1" dirty="0">
              <a:solidFill>
                <a:srgbClr val="0070C0"/>
              </a:solidFill>
              <a:latin typeface="Calibri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844061" y="182397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ВОЗДЕЙСТВИЕ 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COVID-19 НА ОБР</a:t>
            </a:r>
          </a:p>
        </p:txBody>
      </p:sp>
      <p:graphicFrame>
        <p:nvGraphicFramePr>
          <p:cNvPr id="16" name="Chart 9">
            <a:extLst>
              <a:ext uri="{FF2B5EF4-FFF2-40B4-BE49-F238E27FC236}">
                <a16:creationId xmlns:a16="http://schemas.microsoft.com/office/drawing/2014/main" id="{8D786F1D-ED7F-4BC6-BDBA-90552BA02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881156"/>
              </p:ext>
            </p:extLst>
          </p:nvPr>
        </p:nvGraphicFramePr>
        <p:xfrm>
          <a:off x="1669436" y="1676400"/>
          <a:ext cx="6630502" cy="3816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0F2778-34E6-4E6D-9A53-6AC9697CD71B}"/>
              </a:ext>
            </a:extLst>
          </p:cNvPr>
          <p:cNvSpPr txBox="1"/>
          <p:nvPr/>
        </p:nvSpPr>
        <p:spPr>
          <a:xfrm>
            <a:off x="1981200" y="4341812"/>
            <a:ext cx="2238375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dirty="0"/>
              <a:t>Контроль уровня общих затрат / экономии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950C1-1FA9-47B3-A264-0D13C82D0490}"/>
              </a:ext>
            </a:extLst>
          </p:cNvPr>
          <p:cNvSpPr txBox="1"/>
          <p:nvPr/>
        </p:nvSpPr>
        <p:spPr>
          <a:xfrm>
            <a:off x="4219575" y="4341812"/>
            <a:ext cx="1800226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dirty="0" smtClean="0"/>
              <a:t>Увязка </a:t>
            </a:r>
            <a:r>
              <a:rPr lang="ru-RU" sz="1400" dirty="0"/>
              <a:t>расходов </a:t>
            </a:r>
            <a:r>
              <a:rPr lang="ru-RU" sz="1400" dirty="0" smtClean="0"/>
              <a:t>с приоритетами </a:t>
            </a:r>
            <a:r>
              <a:rPr lang="ru-RU" sz="1400" dirty="0"/>
              <a:t>правительства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19F57C-4FE2-4F2D-B87D-539B17733138}"/>
              </a:ext>
            </a:extLst>
          </p:cNvPr>
          <p:cNvSpPr txBox="1"/>
          <p:nvPr/>
        </p:nvSpPr>
        <p:spPr>
          <a:xfrm>
            <a:off x="6171780" y="4341812"/>
            <a:ext cx="2105026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dirty="0"/>
              <a:t>Повышение </a:t>
            </a:r>
            <a:r>
              <a:rPr lang="ru-RU" sz="1400" dirty="0" smtClean="0"/>
              <a:t>результативности программ и стратегий</a:t>
            </a:r>
            <a:endParaRPr lang="ru-RU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6D53F7-9051-43FC-843C-D2C0E6A9CA02}"/>
              </a:ext>
            </a:extLst>
          </p:cNvPr>
          <p:cNvSpPr txBox="1"/>
          <p:nvPr/>
        </p:nvSpPr>
        <p:spPr>
          <a:xfrm>
            <a:off x="2286000" y="5281028"/>
            <a:ext cx="552465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>
                <a:solidFill>
                  <a:srgbClr val="2E75B6"/>
                </a:solidFill>
                <a:sym typeface="Dixieland" panose="020B7200000000000000" pitchFamily="34" charset="2"/>
              </a:rPr>
              <a:t></a:t>
            </a:r>
            <a:r>
              <a:rPr lang="ru-RU" sz="1200"/>
              <a:t> увеличение </a:t>
            </a:r>
            <a:r>
              <a:rPr lang="ru-RU" sz="1200">
                <a:solidFill>
                  <a:srgbClr val="5B9BD5"/>
                </a:solidFill>
                <a:sym typeface="Dixieland" panose="020B7200000000000000" pitchFamily="34" charset="2"/>
              </a:rPr>
              <a:t></a:t>
            </a:r>
            <a:r>
              <a:rPr lang="ru-RU" sz="1200">
                <a:sym typeface="Dixieland" panose="020B7200000000000000" pitchFamily="34" charset="2"/>
              </a:rPr>
              <a:t> </a:t>
            </a:r>
            <a:r>
              <a:rPr lang="ru-RU" sz="1200"/>
              <a:t>отсутствие изменений </a:t>
            </a:r>
            <a:r>
              <a:rPr lang="ru-RU" sz="1200">
                <a:solidFill>
                  <a:srgbClr val="B4C7E7"/>
                </a:solidFill>
                <a:sym typeface="Dixieland" panose="020B7200000000000000" pitchFamily="34" charset="2"/>
              </a:rPr>
              <a:t></a:t>
            </a:r>
            <a:r>
              <a:rPr lang="ru-RU" sz="1200"/>
              <a:t> уменьшение</a:t>
            </a:r>
          </a:p>
        </p:txBody>
      </p:sp>
    </p:spTree>
    <p:extLst>
      <p:ext uri="{BB962C8B-B14F-4D97-AF65-F5344CB8AC3E}">
        <p14:creationId xmlns:p14="http://schemas.microsoft.com/office/powerpoint/2010/main" val="336642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795253" y="609600"/>
            <a:ext cx="8186540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1000"/>
              </a:spcBef>
              <a:buFont typeface="+mj-lt"/>
              <a:buAutoNum type="arabicPeriod"/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РГПЦБ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представит </a:t>
            </a:r>
            <a:r>
              <a:rPr lang="ru-RU" sz="1500" b="1" dirty="0">
                <a:solidFill>
                  <a:srgbClr val="0070C0"/>
                </a:solidFill>
                <a:latin typeface="Calibri" charset="0"/>
              </a:rPr>
              <a:t>некоторые основные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данные, полученные по итогам обследования стран PEMPAL по тематике ОБР, </a:t>
            </a:r>
            <a:r>
              <a:rPr lang="ru-RU" sz="1500" b="1" dirty="0">
                <a:solidFill>
                  <a:srgbClr val="0070C0"/>
                </a:solidFill>
                <a:latin typeface="Calibri" charset="0"/>
              </a:rPr>
              <a:t>на заседании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сети РБВ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ОЭСР ЦВЮВЕ, </a:t>
            </a:r>
            <a:r>
              <a:rPr lang="ru-RU" sz="1500" b="1" dirty="0">
                <a:solidFill>
                  <a:srgbClr val="0070C0"/>
                </a:solidFill>
                <a:latin typeface="Calibri" charset="0"/>
              </a:rPr>
              <a:t>которое должно состояться в июне 2021 г. </a:t>
            </a:r>
          </a:p>
          <a:p>
            <a:pPr marL="342900" indent="-342900" algn="l">
              <a:spcBef>
                <a:spcPts val="1000"/>
              </a:spcBef>
              <a:buFont typeface="+mj-lt"/>
              <a:buAutoNum type="arabicPeriod"/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После </a:t>
            </a:r>
            <a:r>
              <a:rPr lang="ru-RU" sz="1500" b="1" dirty="0">
                <a:solidFill>
                  <a:srgbClr val="0070C0"/>
                </a:solidFill>
                <a:latin typeface="Calibri" charset="0"/>
              </a:rPr>
              <a:t>публикации массива данных по ОЭСР в начале 2022 финансового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года будет подготовлен ПЗ 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«</a:t>
            </a:r>
            <a:r>
              <a:rPr lang="en-US" sz="1500" i="1" dirty="0" smtClean="0"/>
              <a:t>T</a:t>
            </a:r>
            <a:r>
              <a:rPr lang="ru-RU" sz="1500" i="1" dirty="0" err="1">
                <a:solidFill>
                  <a:srgbClr val="0070C0"/>
                </a:solidFill>
              </a:rPr>
              <a:t>енденции</a:t>
            </a:r>
            <a:r>
              <a:rPr lang="ru-RU" sz="1500" i="1" dirty="0">
                <a:solidFill>
                  <a:srgbClr val="0070C0"/>
                </a:solidFill>
              </a:rPr>
              <a:t> в практике проведения обзоров бюджетных расходов в странах-участницах</a:t>
            </a:r>
            <a:r>
              <a:rPr lang="en-US" sz="1500" i="1" dirty="0">
                <a:solidFill>
                  <a:srgbClr val="0070C0"/>
                </a:solidFill>
              </a:rPr>
              <a:t> PEMPAL </a:t>
            </a:r>
            <a:r>
              <a:rPr lang="ru-RU" sz="1500" i="1" dirty="0">
                <a:solidFill>
                  <a:srgbClr val="0070C0"/>
                </a:solidFill>
              </a:rPr>
              <a:t>в сравнении с тенденциями в странах </a:t>
            </a:r>
            <a:r>
              <a:rPr lang="ru-RU" sz="1500" i="1" dirty="0" smtClean="0">
                <a:solidFill>
                  <a:srgbClr val="0070C0"/>
                </a:solidFill>
              </a:rPr>
              <a:t>ОЭСР</a:t>
            </a:r>
            <a:r>
              <a:rPr lang="ru-RU" sz="1500" b="1" i="1" dirty="0" smtClean="0">
                <a:solidFill>
                  <a:srgbClr val="0070C0"/>
                </a:solidFill>
                <a:latin typeface="Calibri" charset="0"/>
              </a:rPr>
              <a:t>»</a:t>
            </a:r>
            <a:r>
              <a:rPr lang="ru-RU" sz="1500" b="1" dirty="0" smtClean="0">
                <a:solidFill>
                  <a:srgbClr val="0070C0"/>
                </a:solidFill>
                <a:latin typeface="Calibri" charset="0"/>
              </a:rPr>
              <a:t>.</a:t>
            </a:r>
            <a:endParaRPr lang="ru-RU" sz="15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r>
              <a:rPr lang="ru-RU" sz="1400" b="1" dirty="0">
                <a:solidFill>
                  <a:srgbClr val="0070C0"/>
                </a:solidFill>
                <a:latin typeface="+mj-lt"/>
              </a:rPr>
              <a:t>         </a:t>
            </a:r>
            <a:r>
              <a:rPr lang="ru-RU" sz="1400" b="1" dirty="0" smtClean="0">
                <a:solidFill>
                  <a:schemeClr val="tx1"/>
                </a:solidFill>
                <a:latin typeface="+mj-lt"/>
              </a:rPr>
              <a:t>План </a:t>
            </a:r>
            <a:r>
              <a:rPr lang="ru-RU" sz="1400" b="1" dirty="0">
                <a:solidFill>
                  <a:schemeClr val="tx1"/>
                </a:solidFill>
                <a:latin typeface="+mj-lt"/>
              </a:rPr>
              <a:t>ПЗ: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Цели, методология и ограничения ПЗ 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Общая информация и статус ОБР 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(количество ОБР из расчета на страну, размер, объем и виды / сферы рассматриваемых расходов)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Нормативная и методологическая база для ОБР  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Процессы и роли при разработке, проведении, реализации и мониторинге 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Ожидаемые и достигнутые </a:t>
            </a:r>
            <a:r>
              <a:rPr lang="ru-RU" sz="1400" b="1" dirty="0" smtClean="0">
                <a:solidFill>
                  <a:schemeClr val="tx1"/>
                </a:solidFill>
                <a:latin typeface="+mj-lt"/>
              </a:rPr>
              <a:t>результаты ОБР и их использование</a:t>
            </a:r>
            <a:endParaRPr lang="ru-RU" sz="1400" b="1" dirty="0">
              <a:solidFill>
                <a:schemeClr val="tx1"/>
              </a:solidFill>
              <a:latin typeface="+mj-lt"/>
            </a:endParaRP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Сложности и планы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Влияние COVID-19 </a:t>
            </a:r>
            <a:r>
              <a:rPr lang="ru-RU" sz="1400" b="1" dirty="0" smtClean="0">
                <a:solidFill>
                  <a:schemeClr val="tx1"/>
                </a:solidFill>
                <a:latin typeface="+mj-lt"/>
              </a:rPr>
              <a:t>на</a:t>
            </a:r>
            <a:r>
              <a:rPr lang="ru-RU" sz="1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+mj-lt"/>
              </a:rPr>
              <a:t>ОБР</a:t>
            </a:r>
          </a:p>
          <a:p>
            <a:pPr marL="879241" lvl="1" indent="-422041" algn="l">
              <a:spcBef>
                <a:spcPts val="200"/>
              </a:spcBef>
              <a:buFont typeface="+mj-lt"/>
              <a:buAutoNum type="romanUcPeriod"/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Выводы </a:t>
            </a:r>
            <a:r>
              <a:rPr lang="ru-RU" sz="1400" dirty="0">
                <a:solidFill>
                  <a:schemeClr val="tx1"/>
                </a:solidFill>
                <a:latin typeface="+mj-lt"/>
              </a:rPr>
              <a:t>(основные тенденции и ключевые вопросы)</a:t>
            </a:r>
          </a:p>
          <a:p>
            <a:pPr marL="898525" algn="l">
              <a:spcBef>
                <a:spcPts val="200"/>
              </a:spcBef>
              <a:defRPr/>
            </a:pPr>
            <a:r>
              <a:rPr lang="ru-RU" sz="1400" b="1" i="1" dirty="0">
                <a:solidFill>
                  <a:schemeClr val="tx1"/>
                </a:solidFill>
                <a:latin typeface="+mj-lt"/>
              </a:rPr>
              <a:t>	Приложение: Ссылки на общедоступные материалы по ОБР, которыми поделились страны PEMPAL </a:t>
            </a:r>
          </a:p>
          <a:p>
            <a:pPr>
              <a:spcBef>
                <a:spcPts val="369"/>
              </a:spcBef>
              <a:defRPr/>
            </a:pPr>
            <a:endParaRPr lang="en-US" sz="400" dirty="0">
              <a:solidFill>
                <a:schemeClr val="tx1"/>
              </a:solidFill>
            </a:endParaRPr>
          </a:p>
          <a:p>
            <a:pPr>
              <a:spcBef>
                <a:spcPts val="369"/>
              </a:spcBef>
              <a:defRPr/>
            </a:pPr>
            <a:r>
              <a:rPr lang="ru-RU" sz="1400" dirty="0">
                <a:solidFill>
                  <a:schemeClr val="tx1"/>
                </a:solidFill>
              </a:rPr>
              <a:t>Обратите внимание на то, что материалы стран по ОБР, которыми страны решили поделиться, будут храниться на </a:t>
            </a:r>
            <a:r>
              <a:rPr lang="ru-RU" sz="1400" dirty="0" err="1">
                <a:solidFill>
                  <a:schemeClr val="tx1"/>
                </a:solidFill>
              </a:rPr>
              <a:t>OneDrive</a:t>
            </a:r>
            <a:r>
              <a:rPr lang="ru-RU" sz="1400" dirty="0">
                <a:solidFill>
                  <a:schemeClr val="tx1"/>
                </a:solidFill>
              </a:rPr>
              <a:t>, который будет доступен лишь членам БС. Сокращенный массив данных с ответами стран, предоставленными в рамках исследования ОБР PEMPAL, будет также храниться на </a:t>
            </a:r>
            <a:r>
              <a:rPr lang="ru-RU" sz="1400" dirty="0" err="1">
                <a:solidFill>
                  <a:schemeClr val="tx1"/>
                </a:solidFill>
              </a:rPr>
              <a:t>OneDrive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369"/>
              </a:spcBef>
              <a:defRPr/>
            </a:pPr>
            <a:endParaRPr lang="en-US" sz="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100" b="1" i="1" dirty="0">
                <a:solidFill>
                  <a:srgbClr val="002060"/>
                </a:solidFill>
              </a:rPr>
              <a:t>Основной текст ПЗ ограничен объемом в 10-15 страниц. </a:t>
            </a:r>
          </a:p>
          <a:p>
            <a:pPr>
              <a:spcBef>
                <a:spcPts val="0"/>
              </a:spcBef>
              <a:defRPr/>
            </a:pPr>
            <a:r>
              <a:rPr lang="ru-RU" sz="1100" b="1" i="1" dirty="0">
                <a:solidFill>
                  <a:srgbClr val="002060"/>
                </a:solidFill>
              </a:rPr>
              <a:t>Во всех разделах тенденции сравниваются с данными за 2018 г. для стран PEMPAL, которые (при их наличии) были включены в исследование. Также проводится их сравнение с текущими тенденциями / </a:t>
            </a:r>
            <a:r>
              <a:rPr lang="ru-RU" sz="1100" b="1" i="1" dirty="0" smtClean="0">
                <a:solidFill>
                  <a:srgbClr val="002060"/>
                </a:solidFill>
              </a:rPr>
              <a:t>подходами </a:t>
            </a:r>
            <a:r>
              <a:rPr lang="ru-RU" sz="1100" b="1" i="1" dirty="0">
                <a:solidFill>
                  <a:srgbClr val="002060"/>
                </a:solidFill>
              </a:rPr>
              <a:t>в странах ОЭСР (если они сопоставимы).  </a:t>
            </a:r>
            <a:endParaRPr lang="en-US" sz="1100" i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066800" y="43422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ПОСЛЕДУЮЩИЕ ШАГИ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59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4971" y="1077716"/>
            <a:ext cx="7696200" cy="4994031"/>
          </a:xfrm>
        </p:spPr>
        <p:txBody>
          <a:bodyPr rtlCol="0">
            <a:noAutofit/>
          </a:bodyPr>
          <a:lstStyle/>
          <a:p>
            <a:pPr marL="422041" indent="-422041" algn="just">
              <a:buFont typeface="Arial" pitchFamily="34" charset="0"/>
              <a:buChar char="•"/>
              <a:defRPr/>
            </a:pPr>
            <a:endParaRPr lang="en-US" sz="1846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846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+mj-lt"/>
                <a:ea typeface="+mj-ea"/>
                <a:cs typeface="Times New Roman" pitchFamily="18" charset="0"/>
              </a:rPr>
              <a:t>Спасибо за внимание!</a:t>
            </a:r>
          </a:p>
          <a:p>
            <a:pPr>
              <a:defRPr/>
            </a:pPr>
            <a:r>
              <a:rPr lang="ru-RU" b="1">
                <a:solidFill>
                  <a:srgbClr val="0070C0"/>
                </a:solidFill>
                <a:latin typeface="+mj-lt"/>
                <a:ea typeface="+mj-ea"/>
                <a:cs typeface="Times New Roman" pitchFamily="18" charset="0"/>
              </a:rPr>
              <a:t>Вопросы и замечания приветствуются.</a:t>
            </a:r>
          </a:p>
          <a:p>
            <a:pPr>
              <a:defRPr/>
            </a:pPr>
            <a:endParaRPr lang="en-US" sz="1846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ru-RU" sz="1846">
                <a:solidFill>
                  <a:srgbClr val="000000"/>
                </a:solidFill>
              </a:rPr>
              <a:t>Все материалы, касающиеся мероприятий PEMPAL, доступны на английском, русском и боснийско-хорватско-сербском (БХС) языках на веб-сайте по адресу: </a:t>
            </a:r>
            <a:r>
              <a:rPr lang="ru-RU" sz="1846">
                <a:solidFill>
                  <a:srgbClr val="000000"/>
                </a:solidFill>
                <a:hlinkClick r:id="rId3"/>
              </a:rPr>
              <a:t>www.pempal.org</a:t>
            </a: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615462"/>
            <a:ext cx="3581400" cy="31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C2E023-FB95-DE42-ABC2-8B220E329C5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92316" y="4306617"/>
            <a:ext cx="3845169" cy="19108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990600" y="440043"/>
            <a:ext cx="8001000" cy="5334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ПЛАН ВЫСТУПЛЕНИЯ</a:t>
            </a:r>
            <a:endParaRPr lang="ru-RU" sz="32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13315" name="Рисунок 11" descr="pempal-logo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988541" y="679289"/>
            <a:ext cx="7630297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ru-RU" b="1" dirty="0">
                <a:solidFill>
                  <a:srgbClr val="0070C0"/>
                </a:solidFill>
                <a:latin typeface="Calibri" charset="0"/>
              </a:rPr>
              <a:t>ОСНОВА И МЕТОДОЛОГИЯ ИССЛЕДОВАНИЯ PEMPAL СЕЗОНА 2020/2021 гг., КАСАЮЩЕГОСЯ ОБЗОРОВ </a:t>
            </a:r>
            <a:r>
              <a:rPr lang="ru-RU" b="1" dirty="0" smtClean="0">
                <a:solidFill>
                  <a:srgbClr val="0070C0"/>
                </a:solidFill>
                <a:latin typeface="Calibri" charset="0"/>
              </a:rPr>
              <a:t>БЮДЖЕТНЫХ </a:t>
            </a:r>
            <a:r>
              <a:rPr lang="ru-RU" b="1" dirty="0" smtClean="0">
                <a:solidFill>
                  <a:srgbClr val="0070C0"/>
                </a:solidFill>
                <a:latin typeface="Calibri" charset="0"/>
              </a:rPr>
              <a:t>РАСХОДОВ (ОБР</a:t>
            </a:r>
            <a:r>
              <a:rPr lang="ru-RU" b="1" dirty="0">
                <a:solidFill>
                  <a:srgbClr val="0070C0"/>
                </a:solidFill>
                <a:latin typeface="Calibri" charset="0"/>
              </a:rPr>
              <a:t>) НА ОСНОВЕ ИССЛЕДОВАНИЯ ДЛЯ СТРАН ОЭСР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ru-RU" b="1" dirty="0">
                <a:solidFill>
                  <a:srgbClr val="0070C0"/>
                </a:solidFill>
                <a:latin typeface="Calibri" charset="0"/>
              </a:rPr>
              <a:t>РЕЗУЛЬТАТЫ ИССЛЕДОВАНИЯ ДЛЯ СТРАН PEMPAL</a:t>
            </a:r>
          </a:p>
          <a:p>
            <a:pPr marL="914400" lvl="1" indent="-457200" algn="just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Изменения ОБР</a:t>
            </a:r>
          </a:p>
          <a:p>
            <a:pPr marL="914400" lvl="1" indent="-457200" algn="just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Цели и вопросы ОБР</a:t>
            </a:r>
          </a:p>
          <a:p>
            <a:pPr marL="914400" lvl="1" indent="-457200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Структура координации ОБР и                                               </a:t>
            </a:r>
            <a:br>
              <a:rPr lang="ru-RU" dirty="0">
                <a:latin typeface="Calibri" charset="0"/>
              </a:rPr>
            </a:br>
            <a:r>
              <a:rPr lang="ru-RU" dirty="0">
                <a:latin typeface="Calibri" charset="0"/>
              </a:rPr>
              <a:t>лица, принимающие решения</a:t>
            </a:r>
          </a:p>
          <a:p>
            <a:pPr marL="914400" lvl="1" indent="-457200" algn="just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Сложности</a:t>
            </a:r>
          </a:p>
          <a:p>
            <a:pPr marL="914400" lvl="1" indent="-457200" algn="just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Связь с бюджетом</a:t>
            </a:r>
          </a:p>
          <a:p>
            <a:pPr marL="914400" lvl="1" indent="-457200" algn="just">
              <a:spcBef>
                <a:spcPts val="400"/>
              </a:spcBef>
              <a:spcAft>
                <a:spcPts val="2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Влияние COVID-19</a:t>
            </a:r>
          </a:p>
          <a:p>
            <a:pPr lvl="1" algn="just">
              <a:spcBef>
                <a:spcPts val="400"/>
              </a:spcBef>
              <a:spcAft>
                <a:spcPts val="200"/>
              </a:spcAft>
            </a:pPr>
            <a:endParaRPr lang="en-US" dirty="0">
              <a:latin typeface="Calibri" charset="0"/>
            </a:endParaRPr>
          </a:p>
          <a:p>
            <a:pPr marL="457200" indent="-457200" algn="just">
              <a:spcBef>
                <a:spcPts val="200"/>
              </a:spcBef>
              <a:spcAft>
                <a:spcPts val="600"/>
              </a:spcAft>
              <a:buAutoNum type="arabicPeriod"/>
            </a:pPr>
            <a:r>
              <a:rPr lang="ru-RU" b="1" dirty="0">
                <a:solidFill>
                  <a:srgbClr val="0070C0"/>
                </a:solidFill>
                <a:latin typeface="Calibri" charset="0"/>
              </a:rPr>
              <a:t> ПОСЛЕДУЮЩИЕ ШАГИ</a:t>
            </a:r>
          </a:p>
          <a:p>
            <a:pPr marL="914400" lvl="1" indent="-457200">
              <a:spcBef>
                <a:spcPts val="200"/>
              </a:spcBef>
              <a:spcAft>
                <a:spcPts val="600"/>
              </a:spcAft>
              <a:buFont typeface="System Font Regular"/>
              <a:buChar char="-"/>
            </a:pPr>
            <a:r>
              <a:rPr lang="ru-RU" dirty="0">
                <a:latin typeface="Calibri" charset="0"/>
              </a:rPr>
              <a:t>Разработка краткого продукта знаний (ПЗ) о тенденциях в сфере ОБР в странах PEMPAL в сравнении с тенденциями, наблюдаемыми в странах ОЭСР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A5272F26-D334-9443-8FBA-9601DE10D8CD}"/>
              </a:ext>
            </a:extLst>
          </p:cNvPr>
          <p:cNvSpPr/>
          <p:nvPr/>
        </p:nvSpPr>
        <p:spPr>
          <a:xfrm>
            <a:off x="5691058" y="2667000"/>
            <a:ext cx="416525" cy="26038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B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FD1209-670E-EA44-8A6D-FF54B76F4928}"/>
              </a:ext>
            </a:extLst>
          </p:cNvPr>
          <p:cNvSpPr txBox="1"/>
          <p:nvPr/>
        </p:nvSpPr>
        <p:spPr>
          <a:xfrm>
            <a:off x="6183012" y="2787818"/>
            <a:ext cx="1991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>
                <a:solidFill>
                  <a:srgbClr val="002060"/>
                </a:solidFill>
              </a:rPr>
              <a:t>подготовлено на основе </a:t>
            </a:r>
          </a:p>
          <a:p>
            <a:pPr algn="ctr"/>
            <a:r>
              <a:rPr lang="ru-RU" sz="1600" i="1">
                <a:solidFill>
                  <a:srgbClr val="002060"/>
                </a:solidFill>
              </a:rPr>
              <a:t>предыдущей </a:t>
            </a:r>
          </a:p>
          <a:p>
            <a:pPr algn="ctr"/>
            <a:r>
              <a:rPr lang="ru-RU" sz="1600" i="1">
                <a:solidFill>
                  <a:srgbClr val="002060"/>
                </a:solidFill>
              </a:rPr>
              <a:t>презентации для стран</a:t>
            </a:r>
          </a:p>
          <a:p>
            <a:pPr algn="ctr"/>
            <a:r>
              <a:rPr lang="ru-RU" sz="1600" i="1">
                <a:solidFill>
                  <a:srgbClr val="002060"/>
                </a:solidFill>
              </a:rPr>
              <a:t>ОЭСР для упрощения понимания участниками</a:t>
            </a:r>
          </a:p>
        </p:txBody>
      </p:sp>
    </p:spTree>
    <p:extLst>
      <p:ext uri="{BB962C8B-B14F-4D97-AF65-F5344CB8AC3E}">
        <p14:creationId xmlns:p14="http://schemas.microsoft.com/office/powerpoint/2010/main" val="129117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432" y="1066800"/>
            <a:ext cx="7829550" cy="6176954"/>
          </a:xfrm>
        </p:spPr>
        <p:txBody>
          <a:bodyPr rtlCol="0">
            <a:normAutofit/>
          </a:bodyPr>
          <a:lstStyle/>
          <a:p>
            <a:pPr marL="457200" indent="-45720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Цель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- п</a:t>
            </a:r>
            <a:r>
              <a:rPr lang="ru-RU" sz="1600" dirty="0" smtClean="0">
                <a:solidFill>
                  <a:schemeClr val="tx1"/>
                </a:solidFill>
              </a:rPr>
              <a:t>олучить представление </a:t>
            </a:r>
            <a:r>
              <a:rPr lang="ru-RU" sz="1600" dirty="0">
                <a:solidFill>
                  <a:schemeClr val="tx1"/>
                </a:solidFill>
              </a:rPr>
              <a:t>о текущих практических методах, сложностях и планах в сфере ОБР. </a:t>
            </a:r>
            <a:r>
              <a:rPr lang="ru-RU" sz="1600" dirty="0" smtClean="0"/>
              <a:t>Возможен сравнительный анализ стран </a:t>
            </a:r>
            <a:r>
              <a:rPr lang="ru-RU" sz="1600" dirty="0"/>
              <a:t>PEMPAL и со странами ОЭСР, а также мониторинг изменений, происходящих со временем </a:t>
            </a:r>
            <a:r>
              <a:rPr lang="ru-RU" sz="1600" dirty="0" smtClean="0"/>
              <a:t>(прежние данные об </a:t>
            </a:r>
            <a:r>
              <a:rPr lang="ru-RU" sz="1600" dirty="0"/>
              <a:t>ОБР, использовавшиеся в </a:t>
            </a:r>
            <a:r>
              <a:rPr lang="ru-RU" sz="1600" dirty="0" smtClean="0"/>
              <a:t>масштабном </a:t>
            </a:r>
            <a:r>
              <a:rPr lang="ru-RU" sz="1600" dirty="0" smtClean="0"/>
              <a:t>ПЗ РГПЦБ, </a:t>
            </a:r>
            <a:r>
              <a:rPr lang="ru-RU" sz="1600" dirty="0"/>
              <a:t>опубликованном в середине 2020 г. </a:t>
            </a:r>
            <a:r>
              <a:rPr lang="ru-RU" sz="1600" i="1" u="sng" dirty="0">
                <a:hlinkClick r:id="rId3"/>
              </a:rPr>
              <a:t>Программно-целевое бюджетирование (ПБ) и ОБР: практические методы, сложности и рекомендации</a:t>
            </a:r>
            <a:r>
              <a:rPr lang="ru-RU" sz="1600" i="1" u="sng" dirty="0">
                <a:solidFill>
                  <a:schemeClr val="tx1"/>
                </a:solidFill>
              </a:rPr>
              <a:t>).</a:t>
            </a:r>
          </a:p>
          <a:p>
            <a:pPr marL="422041" indent="-422041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Источником данных </a:t>
            </a:r>
            <a:r>
              <a:rPr lang="ru-RU" sz="1600" dirty="0">
                <a:solidFill>
                  <a:schemeClr val="tx1"/>
                </a:solidFill>
              </a:rPr>
              <a:t>является исследование ОБР,  проведенное среди стран PEMPAL в феврале-марте 2021 г. Анкета в значительной степени основана на анкете, использовавшейся ОЭСР, однако она была скорректирована и расширена с целью отражения специфики систем / практических методов, используемых в странах PEMPAL, а также с целью сбора дополнительной </a:t>
            </a:r>
            <a:r>
              <a:rPr lang="ru-RU" sz="1600" dirty="0" smtClean="0">
                <a:solidFill>
                  <a:schemeClr val="tx1"/>
                </a:solidFill>
              </a:rPr>
              <a:t>информации в интересах взаимного обучения.</a:t>
            </a:r>
            <a:endParaRPr lang="ru-RU" sz="1600" dirty="0">
              <a:solidFill>
                <a:schemeClr val="tx1"/>
              </a:solidFill>
            </a:endParaRPr>
          </a:p>
          <a:p>
            <a:pPr marL="422041" indent="-422041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В опросе</a:t>
            </a:r>
            <a:r>
              <a:rPr lang="ru-RU" sz="1600" dirty="0">
                <a:solidFill>
                  <a:schemeClr val="tx1"/>
                </a:solidFill>
              </a:rPr>
              <a:t> участвовали 17 стран БС: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Армения, Азербайджан,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Белоруссия,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Босния и Герцеговина, Болгария, Хорватия, Грузия, Косово, Киргизская Республика, Северная Македония, Молдова, Румыния (через ОЭСР), Россия, Таджикистан, Турция, Украина и Узбекистан.</a:t>
            </a: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Основные ограничения исследования </a:t>
            </a:r>
            <a:r>
              <a:rPr lang="ru-RU" sz="1600" dirty="0">
                <a:solidFill>
                  <a:schemeClr val="tx1"/>
                </a:solidFill>
              </a:rPr>
              <a:t>связаны с тем, что данные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получены на основе оценок, самостоятельно проведенных странами.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Очистка данных </a:t>
            </a:r>
            <a:r>
              <a:rPr lang="ru-RU" sz="1600" dirty="0">
                <a:solidFill>
                  <a:schemeClr val="tx1"/>
                </a:solidFill>
              </a:rPr>
              <a:t>производилась в апреле-мае 2021 г., однако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без проведения внешней проверки данных. </a:t>
            </a:r>
          </a:p>
          <a:p>
            <a:pPr lvl="1" algn="just">
              <a:defRPr/>
            </a:pPr>
            <a:endParaRPr lang="bs-Latn-BA" sz="1600" dirty="0">
              <a:solidFill>
                <a:schemeClr val="tx1"/>
              </a:solidFill>
            </a:endParaRPr>
          </a:p>
          <a:p>
            <a:pPr lvl="1" algn="just">
              <a:defRPr/>
            </a:pPr>
            <a:endParaRPr lang="bs-Latn-BA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299462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ОСНОВА И МЕТОДОЛОГИЯ ИССЛЕДОВАНИЯ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2" descr="Rezultat slika za caution">
            <a:extLst>
              <a:ext uri="{FF2B5EF4-FFF2-40B4-BE49-F238E27FC236}">
                <a16:creationId xmlns:a16="http://schemas.microsoft.com/office/drawing/2014/main" id="{DCE6A93F-3E29-EE4D-927F-F6EBDCDDE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454715"/>
            <a:ext cx="976189" cy="1018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0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90600" y="1184722"/>
            <a:ext cx="7426379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Количество стран PEMPAL,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проводящих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ОБР, возросло с 1 в 2016 г. до 4 в 2018 г. и 8 стран, которые сообщают о проведении ОБР на конец 2020 г. </a:t>
            </a: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В 2016 г. Хорватия была единственной страной, которая провела ОБР в полном объеме. </a:t>
            </a: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В 2018 г. ОБР в полном объеме были проведены Хорватией, Болгарией, Россией и Молдовой. Еще 3 страны сообщили о проведении ОБР международными организациями развития. </a:t>
            </a: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800" b="1" dirty="0">
                <a:solidFill>
                  <a:schemeClr val="tx1"/>
                </a:solidFill>
              </a:rPr>
              <a:t>На конец 2020 г. о проведении ОБР сообщили десять стран: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</a:p>
          <a:p>
            <a:pPr marL="879241" lvl="1" indent="-422041" algn="l">
              <a:spcBef>
                <a:spcPts val="1200"/>
              </a:spcBef>
              <a:buFont typeface="System Font Regular"/>
              <a:buChar char="-"/>
              <a:defRPr/>
            </a:pPr>
            <a:r>
              <a:rPr lang="ru-RU" sz="1800" b="1" dirty="0">
                <a:solidFill>
                  <a:schemeClr val="tx1"/>
                </a:solidFill>
              </a:rPr>
              <a:t>Россия, Украина, Болгария, Молдова, Узбекистан, </a:t>
            </a:r>
            <a:r>
              <a:rPr lang="ru-RU" sz="1800" b="1" dirty="0" smtClean="0">
                <a:solidFill>
                  <a:schemeClr val="tx1"/>
                </a:solidFill>
              </a:rPr>
              <a:t>Белоруссия, </a:t>
            </a:r>
            <a:r>
              <a:rPr lang="ru-RU" sz="1800" b="1" dirty="0">
                <a:solidFill>
                  <a:schemeClr val="tx1"/>
                </a:solidFill>
              </a:rPr>
              <a:t>Таджикистан, Хорватия, Северная Македония и Румыния </a:t>
            </a:r>
            <a:r>
              <a:rPr lang="ru-RU" sz="1800" i="1" dirty="0">
                <a:solidFill>
                  <a:schemeClr val="tx1"/>
                </a:solidFill>
              </a:rPr>
              <a:t>(с учетом того, что обработка данных для Таджикистана и Северной Македонии еще не завершена).</a:t>
            </a: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800" b="1" dirty="0">
                <a:solidFill>
                  <a:schemeClr val="tx1"/>
                </a:solidFill>
              </a:rPr>
              <a:t>Из этих десяти стран в </a:t>
            </a:r>
            <a:r>
              <a:rPr lang="ru-RU" sz="1800" b="1" dirty="0" smtClean="0">
                <a:solidFill>
                  <a:schemeClr val="tx1"/>
                </a:solidFill>
              </a:rPr>
              <a:t>Белоруссии </a:t>
            </a:r>
            <a:r>
              <a:rPr lang="ru-RU" sz="1800" b="1" dirty="0">
                <a:solidFill>
                  <a:schemeClr val="tx1"/>
                </a:solidFill>
              </a:rPr>
              <a:t>и Таджикистане обзоры расходов были проведены международными организациями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704850" y="327555"/>
            <a:ext cx="882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РАЗВИТИЕ ПРАКТИКИ 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ОБР В СТРАНАХ PEMPAL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14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30709" y="931984"/>
            <a:ext cx="8002276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Во многих случаях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при проведении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ОБР странам PEMPAL то или иное содействие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оказывали международные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организации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развития.</a:t>
            </a:r>
            <a:endParaRPr lang="ru-RU" sz="16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r>
              <a:rPr lang="ru-RU" sz="600" b="1" dirty="0">
                <a:solidFill>
                  <a:srgbClr val="0070C0"/>
                </a:solidFill>
                <a:latin typeface="Calibri" charset="0"/>
              </a:rPr>
              <a:t> </a:t>
            </a:r>
          </a:p>
          <a:p>
            <a:pPr algn="l">
              <a:spcBef>
                <a:spcPts val="369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В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целом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на данный момент 16 из 17 стран PEMPAL, участвующих в исследовании, сообщают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о том, что проводили ОБР или рассматривают возможность их проведения. </a:t>
            </a:r>
            <a:endParaRPr lang="ru-RU" sz="1600" b="1" dirty="0">
              <a:solidFill>
                <a:srgbClr val="0070C0"/>
              </a:solidFill>
              <a:latin typeface="Calibri" charset="0"/>
            </a:endParaRP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</a:rPr>
              <a:t>Болгария и Молдова воспользовались содействием международных организаций, однако </a:t>
            </a:r>
            <a:r>
              <a:rPr lang="ru-RU" sz="1600" dirty="0">
                <a:solidFill>
                  <a:schemeClr val="tx1"/>
                </a:solidFill>
              </a:rPr>
              <a:t>в них помимо проведения обзоров расходов соответствующими </a:t>
            </a:r>
            <a:r>
              <a:rPr lang="ru-RU" sz="1600" dirty="0" smtClean="0">
                <a:solidFill>
                  <a:schemeClr val="tx1"/>
                </a:solidFill>
              </a:rPr>
              <a:t>организациями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были также  разработаны методологические документы ОБР, </a:t>
            </a:r>
            <a:r>
              <a:rPr lang="ru-RU" sz="1600" b="1" dirty="0" smtClean="0">
                <a:solidFill>
                  <a:schemeClr val="tx1"/>
                </a:solidFill>
              </a:rPr>
              <a:t>в правительстве </a:t>
            </a:r>
            <a:r>
              <a:rPr lang="ru-RU" sz="1600" b="1" dirty="0" smtClean="0">
                <a:solidFill>
                  <a:schemeClr val="tx1"/>
                </a:solidFill>
              </a:rPr>
              <a:t>сформированы внутренние структуры </a:t>
            </a:r>
            <a:r>
              <a:rPr lang="ru-RU" sz="1600" b="1" dirty="0">
                <a:solidFill>
                  <a:schemeClr val="tx1"/>
                </a:solidFill>
              </a:rPr>
              <a:t>(например, </a:t>
            </a:r>
            <a:r>
              <a:rPr lang="ru-RU" sz="1600" b="1" dirty="0" smtClean="0">
                <a:solidFill>
                  <a:schemeClr val="tx1"/>
                </a:solidFill>
              </a:rPr>
              <a:t>рабочие группы), </a:t>
            </a:r>
            <a:r>
              <a:rPr lang="ru-RU" sz="1600" b="1" dirty="0">
                <a:solidFill>
                  <a:schemeClr val="tx1"/>
                </a:solidFill>
              </a:rPr>
              <a:t>а также были проведены тренинги по всем вопросам, касающимся ОБР</a:t>
            </a:r>
            <a:r>
              <a:rPr lang="ru-RU" sz="1600" dirty="0">
                <a:solidFill>
                  <a:schemeClr val="tx1"/>
                </a:solidFill>
              </a:rPr>
              <a:t>. Болгария также недавно независимо провела еще один ОБР. </a:t>
            </a:r>
            <a:r>
              <a:rPr lang="ru-RU" sz="1600" dirty="0" smtClean="0">
                <a:solidFill>
                  <a:schemeClr val="tx1"/>
                </a:solidFill>
              </a:rPr>
              <a:t>М</a:t>
            </a:r>
            <a:r>
              <a:rPr lang="ru-RU" sz="1600" b="1" dirty="0" smtClean="0">
                <a:solidFill>
                  <a:schemeClr val="tx1"/>
                </a:solidFill>
              </a:rPr>
              <a:t>еждународные организации также оказывали содействие и </a:t>
            </a:r>
            <a:r>
              <a:rPr lang="ru-RU" sz="1600" b="1" dirty="0">
                <a:solidFill>
                  <a:schemeClr val="tx1"/>
                </a:solidFill>
              </a:rPr>
              <a:t>в других странах, таких как Хорватия и </a:t>
            </a:r>
            <a:r>
              <a:rPr lang="ru-RU" sz="1600" b="1" dirty="0" smtClean="0">
                <a:solidFill>
                  <a:schemeClr val="tx1"/>
                </a:solidFill>
              </a:rPr>
              <a:t>Таджикистан, также 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  <a:p>
            <a:pPr marL="422041" indent="-422041" algn="l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Из числа </a:t>
            </a:r>
            <a:r>
              <a:rPr lang="ru-RU" sz="1600" b="1" dirty="0" smtClean="0">
                <a:solidFill>
                  <a:schemeClr val="tx1"/>
                </a:solidFill>
              </a:rPr>
              <a:t>стран, </a:t>
            </a:r>
            <a:r>
              <a:rPr lang="ru-RU" sz="1600" b="1" dirty="0">
                <a:solidFill>
                  <a:schemeClr val="tx1"/>
                </a:solidFill>
              </a:rPr>
              <a:t>которые сообщают о </a:t>
            </a:r>
            <a:r>
              <a:rPr lang="ru-RU" sz="1600" b="1" dirty="0" smtClean="0">
                <a:solidFill>
                  <a:schemeClr val="tx1"/>
                </a:solidFill>
              </a:rPr>
              <a:t>намерениях провести </a:t>
            </a:r>
            <a:r>
              <a:rPr lang="ru-RU" sz="1600" b="1" dirty="0">
                <a:solidFill>
                  <a:schemeClr val="tx1"/>
                </a:solidFill>
              </a:rPr>
              <a:t>ОБР, </a:t>
            </a:r>
            <a:r>
              <a:rPr lang="ru-RU" sz="1600" b="1" dirty="0" smtClean="0">
                <a:solidFill>
                  <a:schemeClr val="tx1"/>
                </a:solidFill>
              </a:rPr>
              <a:t>в некоторых имеются </a:t>
            </a:r>
            <a:r>
              <a:rPr lang="ru-RU" sz="1600" b="1" dirty="0">
                <a:solidFill>
                  <a:schemeClr val="tx1"/>
                </a:solidFill>
              </a:rPr>
              <a:t>конкретные планы на этот счет, например:</a:t>
            </a:r>
          </a:p>
          <a:p>
            <a:pPr marL="879241" lvl="2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200" dirty="0">
                <a:solidFill>
                  <a:schemeClr val="tx1"/>
                </a:solidFill>
              </a:rPr>
              <a:t>Азербайджан сообщает о планах по проведению ОБР в сфере образования и государственных инвестиций в 2021/2022 гг.</a:t>
            </a:r>
          </a:p>
          <a:p>
            <a:pPr marL="879241" lvl="2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200" dirty="0">
                <a:solidFill>
                  <a:schemeClr val="tx1"/>
                </a:solidFill>
              </a:rPr>
              <a:t>Турция сообщает о проведении работы по </a:t>
            </a:r>
            <a:r>
              <a:rPr lang="ru-RU" sz="1200" dirty="0" smtClean="0">
                <a:solidFill>
                  <a:schemeClr val="tx1"/>
                </a:solidFill>
              </a:rPr>
              <a:t>формулированию </a:t>
            </a:r>
            <a:r>
              <a:rPr lang="ru-RU" sz="1200" dirty="0">
                <a:solidFill>
                  <a:schemeClr val="tx1"/>
                </a:solidFill>
              </a:rPr>
              <a:t>руководящих принципов </a:t>
            </a:r>
            <a:r>
              <a:rPr lang="ru-RU" sz="1200" dirty="0" smtClean="0">
                <a:solidFill>
                  <a:schemeClr val="tx1"/>
                </a:solidFill>
              </a:rPr>
              <a:t>проведения </a:t>
            </a:r>
            <a:r>
              <a:rPr lang="ru-RU" sz="1200" dirty="0">
                <a:solidFill>
                  <a:schemeClr val="tx1"/>
                </a:solidFill>
              </a:rPr>
              <a:t>ОБР и формированию институциональных возможностей.</a:t>
            </a:r>
          </a:p>
          <a:p>
            <a:pPr marL="879241" lvl="2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200" dirty="0">
                <a:solidFill>
                  <a:schemeClr val="tx1"/>
                </a:solidFill>
              </a:rPr>
              <a:t>Босния и Герцеговина </a:t>
            </a:r>
            <a:r>
              <a:rPr lang="ru-RU" sz="1200" dirty="0" smtClean="0">
                <a:solidFill>
                  <a:schemeClr val="tx1"/>
                </a:solidFill>
              </a:rPr>
              <a:t>сообщает </a:t>
            </a:r>
            <a:r>
              <a:rPr lang="ru-RU" sz="1200" dirty="0">
                <a:solidFill>
                  <a:schemeClr val="tx1"/>
                </a:solidFill>
              </a:rPr>
              <a:t>о планах проведения ОБР после перехода на ПБ в полном объеме в отношении бюджета 2024 г.</a:t>
            </a:r>
          </a:p>
          <a:p>
            <a:pPr marL="879241" lvl="2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200" dirty="0">
                <a:solidFill>
                  <a:schemeClr val="tx1"/>
                </a:solidFill>
              </a:rPr>
              <a:t>Армения сообщает о запланированных обзорах, которые будут проводиться МВФ, после чего будет рассмотрен вопрос о возможной разработке методологии регулярных ОБР государственными органами.</a:t>
            </a:r>
          </a:p>
          <a:p>
            <a:pPr marL="457200" lvl="2" algn="l">
              <a:spcBef>
                <a:spcPts val="0"/>
              </a:spcBef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906896" y="241701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РАЗВИТИЕ ПРАКТИКИ 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ОБР В СТРАНАХ PEMPAL</a:t>
            </a:r>
          </a:p>
        </p:txBody>
      </p:sp>
    </p:spTree>
    <p:extLst>
      <p:ext uri="{BB962C8B-B14F-4D97-AF65-F5344CB8AC3E}">
        <p14:creationId xmlns:p14="http://schemas.microsoft.com/office/powerpoint/2010/main" val="333818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30709" y="931984"/>
            <a:ext cx="7832291" cy="534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Акцент на ОБР как на инструменте обеспечения эффективности политики, а не экономии затрат </a:t>
            </a:r>
          </a:p>
          <a:p>
            <a:pPr marL="342900" indent="-342900" algn="l">
              <a:spcBef>
                <a:spcPts val="369"/>
              </a:spcBef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Ранжирование задач ОБР по их приоритетности для стран PEMPAL:</a:t>
            </a:r>
          </a:p>
          <a:p>
            <a:pPr marL="879241" lvl="1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400" dirty="0">
                <a:solidFill>
                  <a:schemeClr val="tx1"/>
                </a:solidFill>
              </a:rPr>
              <a:t>Приоритет 1:  Для </a:t>
            </a:r>
            <a:r>
              <a:rPr lang="ru-RU" sz="1400" b="1" dirty="0">
                <a:solidFill>
                  <a:schemeClr val="tx1"/>
                </a:solidFill>
              </a:rPr>
              <a:t>повышения эффективности </a:t>
            </a:r>
            <a:r>
              <a:rPr lang="ru-RU" sz="1400" dirty="0">
                <a:solidFill>
                  <a:schemeClr val="tx1"/>
                </a:solidFill>
              </a:rPr>
              <a:t>в рамках программ и политик. </a:t>
            </a:r>
          </a:p>
          <a:p>
            <a:pPr marL="879241" lvl="1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400" dirty="0">
                <a:solidFill>
                  <a:schemeClr val="tx1"/>
                </a:solidFill>
              </a:rPr>
              <a:t>Приоритет 3:  Для </a:t>
            </a:r>
            <a:r>
              <a:rPr lang="ru-RU" sz="1400" b="1" dirty="0">
                <a:solidFill>
                  <a:schemeClr val="tx1"/>
                </a:solidFill>
              </a:rPr>
              <a:t>обеспечения соответствия расходов приоритетным задачам </a:t>
            </a:r>
            <a:r>
              <a:rPr lang="ru-RU" sz="1400" dirty="0">
                <a:solidFill>
                  <a:schemeClr val="tx1"/>
                </a:solidFill>
              </a:rPr>
              <a:t>правительства.</a:t>
            </a:r>
          </a:p>
          <a:p>
            <a:pPr marL="879241" lvl="1" indent="-422041" algn="l">
              <a:spcBef>
                <a:spcPts val="0"/>
              </a:spcBef>
              <a:buFont typeface="System Font Regular"/>
              <a:buChar char="-"/>
              <a:defRPr/>
            </a:pPr>
            <a:r>
              <a:rPr lang="ru-RU" sz="1400" dirty="0">
                <a:solidFill>
                  <a:schemeClr val="tx1"/>
                </a:solidFill>
              </a:rPr>
              <a:t>Приоритет 3:   Для контроля уровня общих затрат / </a:t>
            </a:r>
            <a:r>
              <a:rPr lang="ru-RU" sz="1400" b="1" dirty="0">
                <a:solidFill>
                  <a:schemeClr val="tx1"/>
                </a:solidFill>
              </a:rPr>
              <a:t>экономии</a:t>
            </a:r>
          </a:p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 </a:t>
            </a:r>
          </a:p>
          <a:p>
            <a:pPr algn="l">
              <a:spcBef>
                <a:spcPts val="0"/>
              </a:spcBef>
              <a:defRPr/>
            </a:pPr>
            <a:endParaRPr lang="en-US" sz="18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0"/>
              </a:spcBef>
              <a:defRPr/>
            </a:pPr>
            <a:endParaRPr lang="en-US" sz="18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В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странах PEMPAL 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наиболее распространены 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т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емы ОБР, 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связанные  </a:t>
            </a:r>
            <a:endParaRPr lang="ru-RU" sz="16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с обширной сферой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экономических вопросов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(17 из 66 ОБР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в 10 странах в </a:t>
            </a:r>
          </a:p>
          <a:p>
            <a:pPr algn="l">
              <a:spcBef>
                <a:spcPts val="0"/>
              </a:spcBef>
              <a:defRPr/>
            </a:pP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2016-2021 гг.)</a:t>
            </a:r>
            <a:br>
              <a:rPr lang="ru-RU" sz="1600" dirty="0">
                <a:solidFill>
                  <a:schemeClr val="tx1"/>
                </a:solidFill>
                <a:latin typeface="Calibri" charset="0"/>
              </a:rPr>
            </a:b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и образованием</a:t>
            </a:r>
            <a:br>
              <a:rPr lang="ru-RU" sz="1600" b="1" dirty="0">
                <a:solidFill>
                  <a:srgbClr val="0070C0"/>
                </a:solidFill>
                <a:latin typeface="Calibri" charset="0"/>
              </a:rPr>
            </a:b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(13 ОБР) </a:t>
            </a:r>
          </a:p>
          <a:p>
            <a:pPr algn="l">
              <a:spcBef>
                <a:spcPts val="369"/>
              </a:spcBef>
              <a:defRPr/>
            </a:pPr>
            <a:endParaRPr lang="en-US" sz="18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endParaRPr lang="en-US" sz="2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r>
              <a:rPr lang="ru-RU" sz="200" b="1" dirty="0">
                <a:solidFill>
                  <a:srgbClr val="0070C0"/>
                </a:solidFill>
                <a:latin typeface="Calibri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930709" y="241701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ЦЕЛИ И </a:t>
            </a:r>
            <a:r>
              <a:rPr lang="ru-RU" sz="3200" b="1" dirty="0" smtClean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ТЕМАТИКА 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ОБР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E8D9B79-9F09-D449-B582-07FA7C6AFA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528344"/>
              </p:ext>
            </p:extLst>
          </p:nvPr>
        </p:nvGraphicFramePr>
        <p:xfrm>
          <a:off x="2324278" y="2723411"/>
          <a:ext cx="7054184" cy="394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185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870521" y="41647"/>
            <a:ext cx="8534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КООРДИНАЦИОННАЯ СТРУКТУРА ОБР И </a:t>
            </a:r>
            <a:r>
              <a:rPr lang="ru-RU" sz="3200" b="1" dirty="0" smtClean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ОТВЕТСТВЕННЫЕ ЗА ПРИНЯТИЕ РЕШЕНИЙ НА КЛЮЧЕВЫХ ЭТАПАХ ОБР</a:t>
            </a:r>
          </a:p>
          <a:p>
            <a:pPr>
              <a:spcBef>
                <a:spcPct val="0"/>
              </a:spcBef>
            </a:pPr>
            <a:endParaRPr lang="en-US" sz="3200" b="1" dirty="0">
              <a:solidFill>
                <a:srgbClr val="002060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092AC8F-7EC9-0E42-AD08-4B81A4978A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871616"/>
              </p:ext>
            </p:extLst>
          </p:nvPr>
        </p:nvGraphicFramePr>
        <p:xfrm>
          <a:off x="870521" y="2897787"/>
          <a:ext cx="7848303" cy="3960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AEAE601-AA1A-438C-A818-9F53ADBCDC7A}"/>
              </a:ext>
            </a:extLst>
          </p:cNvPr>
          <p:cNvSpPr txBox="1"/>
          <p:nvPr/>
        </p:nvSpPr>
        <p:spPr>
          <a:xfrm>
            <a:off x="1530350" y="5846857"/>
            <a:ext cx="589923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Кабинет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917521-0148-4BEE-9BF6-C23BA743D7A3}"/>
              </a:ext>
            </a:extLst>
          </p:cNvPr>
          <p:cNvSpPr txBox="1"/>
          <p:nvPr/>
        </p:nvSpPr>
        <p:spPr>
          <a:xfrm>
            <a:off x="2444750" y="5846857"/>
            <a:ext cx="1219200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Министр финансов совместно с прочими министрами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37FCD5-7E8A-41AF-9BF0-5280E602C22D}"/>
              </a:ext>
            </a:extLst>
          </p:cNvPr>
          <p:cNvSpPr txBox="1"/>
          <p:nvPr/>
        </p:nvSpPr>
        <p:spPr>
          <a:xfrm>
            <a:off x="3657600" y="5846857"/>
            <a:ext cx="121920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Министр финансов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EB92BB-A174-4169-8242-20BF5B702E4C}"/>
              </a:ext>
            </a:extLst>
          </p:cNvPr>
          <p:cNvSpPr txBox="1"/>
          <p:nvPr/>
        </p:nvSpPr>
        <p:spPr>
          <a:xfrm>
            <a:off x="4876800" y="5846857"/>
            <a:ext cx="127525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Координационный совет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C0AD46-CFFF-4337-B0FE-3F5BE0D1ABE4}"/>
              </a:ext>
            </a:extLst>
          </p:cNvPr>
          <p:cNvSpPr txBox="1"/>
          <p:nvPr/>
        </p:nvSpPr>
        <p:spPr>
          <a:xfrm>
            <a:off x="6089650" y="5846857"/>
            <a:ext cx="12192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Президент / Аппарат ПМ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C703A9-42D0-4A1F-93B7-4D1ECF601E5E}"/>
              </a:ext>
            </a:extLst>
          </p:cNvPr>
          <p:cNvSpPr txBox="1"/>
          <p:nvPr/>
        </p:nvSpPr>
        <p:spPr>
          <a:xfrm>
            <a:off x="7270303" y="5846857"/>
            <a:ext cx="121920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200"/>
              <a:t>Подразделение по ОБР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870521" y="1524000"/>
            <a:ext cx="7832291" cy="4927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600" dirty="0">
                <a:latin typeface="Calibri" charset="0"/>
              </a:rPr>
              <a:t>Из 10 стран PEMPAL, которые сообщили о </a:t>
            </a:r>
            <a:r>
              <a:rPr lang="ru-RU" sz="1600" dirty="0" smtClean="0">
                <a:latin typeface="Calibri" charset="0"/>
              </a:rPr>
              <a:t>том, что проводили ОБР</a:t>
            </a:r>
            <a:r>
              <a:rPr lang="ru-RU" sz="1600" dirty="0">
                <a:latin typeface="Calibri" charset="0"/>
              </a:rPr>
              <a:t>,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только Румыния сообщает о создании отдельного подразделения, ответственного за проведение ОБР; остальные страны (кроме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Белоруссии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и Таджикистана </a:t>
            </a: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(где обзоры </a:t>
            </a:r>
            <a:r>
              <a:rPr lang="ru-RU" sz="1600" dirty="0" smtClean="0">
                <a:solidFill>
                  <a:schemeClr val="tx1"/>
                </a:solidFill>
                <a:latin typeface="Calibri" charset="0"/>
              </a:rPr>
              <a:t>полностью проводились </a:t>
            </a: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международными </a:t>
            </a:r>
            <a:r>
              <a:rPr lang="ru-RU" sz="1600" dirty="0" smtClean="0">
                <a:solidFill>
                  <a:schemeClr val="tx1"/>
                </a:solidFill>
                <a:latin typeface="Calibri" charset="0"/>
              </a:rPr>
              <a:t>организациями)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имеют рабочие группы по проведению ОБР</a:t>
            </a:r>
            <a:r>
              <a:rPr lang="ru-RU" sz="1600" dirty="0">
                <a:solidFill>
                  <a:schemeClr val="tx1"/>
                </a:solidFill>
                <a:latin typeface="Calibri" charset="0"/>
              </a:rPr>
              <a:t> (6 из 10),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а также координационную группу. </a:t>
            </a:r>
          </a:p>
          <a:p>
            <a:pPr algn="l">
              <a:spcBef>
                <a:spcPts val="369"/>
              </a:spcBef>
              <a:defRPr/>
            </a:pPr>
            <a:endParaRPr lang="en-US" sz="16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В странах PEMPAL растет роль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кабинетов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и </a:t>
            </a:r>
            <a:r>
              <a:rPr lang="ru-RU" sz="1600" b="1" dirty="0" smtClean="0">
                <a:solidFill>
                  <a:srgbClr val="0070C0"/>
                </a:solidFill>
                <a:latin typeface="Calibri" charset="0"/>
              </a:rPr>
              <a:t>министров </a:t>
            </a: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на ключевых этапах. </a:t>
            </a:r>
          </a:p>
          <a:p>
            <a:pPr algn="l">
              <a:spcBef>
                <a:spcPts val="369"/>
              </a:spcBef>
              <a:defRPr/>
            </a:pPr>
            <a:endParaRPr lang="en-US" sz="1600" b="1" dirty="0">
              <a:solidFill>
                <a:srgbClr val="0070C0"/>
              </a:solidFill>
              <a:latin typeface="Calibri" charset="0"/>
            </a:endParaRPr>
          </a:p>
          <a:p>
            <a:pPr algn="l">
              <a:spcBef>
                <a:spcPts val="369"/>
              </a:spcBef>
              <a:defRPr/>
            </a:pPr>
            <a:r>
              <a:rPr lang="ru-RU" sz="1600" b="1" dirty="0">
                <a:solidFill>
                  <a:srgbClr val="0070C0"/>
                </a:solidFill>
                <a:latin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306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854509" y="1172261"/>
            <a:ext cx="7832291" cy="103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Основные сложности в странах PEMPAL на ранних этапах проведения ОБР связаны с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техническими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и методологическими аспектами, а также с политической и институциональной поддержкой. </a:t>
            </a:r>
          </a:p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844062" y="99816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ОСНОВНЫЕ СЛОЖНОСТИ</a:t>
            </a:r>
            <a:b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ПРИ ПРОВЕДЕНИИ ОБР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B1FA97E-114D-834B-82B6-BBA1056D3C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8803569"/>
              </p:ext>
            </p:extLst>
          </p:nvPr>
        </p:nvGraphicFramePr>
        <p:xfrm>
          <a:off x="844062" y="2090933"/>
          <a:ext cx="7511928" cy="440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29C2611-6465-417F-97DC-9FAECAC52AC5}"/>
              </a:ext>
            </a:extLst>
          </p:cNvPr>
          <p:cNvSpPr txBox="1"/>
          <p:nvPr/>
        </p:nvSpPr>
        <p:spPr>
          <a:xfrm>
            <a:off x="800100" y="2303377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Недостаток внимания </a:t>
            </a:r>
            <a:r>
              <a:rPr lang="ru-RU" sz="900" b="1" dirty="0" smtClean="0">
                <a:solidFill>
                  <a:srgbClr val="6A6A6A"/>
                </a:solidFill>
              </a:rPr>
              <a:t>проведению ОБР</a:t>
            </a:r>
            <a:endParaRPr lang="ru-RU" sz="900" b="1" dirty="0">
              <a:solidFill>
                <a:srgbClr val="6A6A6A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DCA878-958C-4B98-8473-8BA8267B362F}"/>
              </a:ext>
            </a:extLst>
          </p:cNvPr>
          <p:cNvSpPr txBox="1"/>
          <p:nvPr/>
        </p:nvSpPr>
        <p:spPr>
          <a:xfrm>
            <a:off x="800100" y="2530475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 smtClean="0">
                <a:solidFill>
                  <a:srgbClr val="6A6A6A"/>
                </a:solidFill>
              </a:rPr>
              <a:t>Количественное выражение </a:t>
            </a:r>
            <a:r>
              <a:rPr lang="ru-RU" sz="900" b="1" dirty="0">
                <a:solidFill>
                  <a:srgbClr val="6A6A6A"/>
                </a:solidFill>
              </a:rPr>
              <a:t>и </a:t>
            </a:r>
            <a:r>
              <a:rPr lang="ru-RU" sz="900" b="1" dirty="0" smtClean="0">
                <a:solidFill>
                  <a:srgbClr val="6A6A6A"/>
                </a:solidFill>
              </a:rPr>
              <a:t>увязка </a:t>
            </a:r>
            <a:r>
              <a:rPr lang="ru-RU" sz="900" b="1" dirty="0">
                <a:solidFill>
                  <a:srgbClr val="6A6A6A"/>
                </a:solidFill>
              </a:rPr>
              <a:t>с бюджетным процессом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459C43-203F-4738-98CA-8A0DC0732CA5}"/>
              </a:ext>
            </a:extLst>
          </p:cNvPr>
          <p:cNvSpPr txBox="1"/>
          <p:nvPr/>
        </p:nvSpPr>
        <p:spPr>
          <a:xfrm>
            <a:off x="809137" y="2735348"/>
            <a:ext cx="3644290" cy="224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Недостаток </a:t>
            </a:r>
            <a:r>
              <a:rPr lang="ru-RU" sz="900" b="1" dirty="0" smtClean="0">
                <a:solidFill>
                  <a:srgbClr val="6A6A6A"/>
                </a:solidFill>
              </a:rPr>
              <a:t>базы (например</a:t>
            </a:r>
            <a:r>
              <a:rPr lang="ru-RU" sz="900" b="1" dirty="0">
                <a:solidFill>
                  <a:srgbClr val="6A6A6A"/>
                </a:solidFill>
              </a:rPr>
              <a:t>, </a:t>
            </a:r>
            <a:r>
              <a:rPr lang="ru-RU" sz="900" b="1" dirty="0" smtClean="0">
                <a:solidFill>
                  <a:srgbClr val="6A6A6A"/>
                </a:solidFill>
              </a:rPr>
              <a:t>ясной нормативной </a:t>
            </a:r>
          </a:p>
          <a:p>
            <a:pPr algn="r">
              <a:lnSpc>
                <a:spcPct val="80000"/>
              </a:lnSpc>
            </a:pPr>
            <a:r>
              <a:rPr lang="ru-RU" sz="900" b="1" dirty="0" smtClean="0">
                <a:solidFill>
                  <a:srgbClr val="6A6A6A"/>
                </a:solidFill>
              </a:rPr>
              <a:t>или </a:t>
            </a:r>
            <a:r>
              <a:rPr lang="ru-RU" sz="900" b="1" dirty="0">
                <a:solidFill>
                  <a:srgbClr val="6A6A6A"/>
                </a:solidFill>
              </a:rPr>
              <a:t>методологической базы)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AEF7F1-1C7D-4FFE-B246-4DE947A2539B}"/>
              </a:ext>
            </a:extLst>
          </p:cNvPr>
          <p:cNvSpPr txBox="1"/>
          <p:nvPr/>
        </p:nvSpPr>
        <p:spPr>
          <a:xfrm>
            <a:off x="838200" y="3026424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Недостаток возможностей (например, доступного персонала)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838DC7-C08A-4766-A6D8-460BB2B605A7}"/>
              </a:ext>
            </a:extLst>
          </p:cNvPr>
          <p:cNvSpPr txBox="1"/>
          <p:nvPr/>
        </p:nvSpPr>
        <p:spPr>
          <a:xfrm>
            <a:off x="800100" y="3267352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Нехватка времени (например, </a:t>
            </a:r>
            <a:r>
              <a:rPr lang="ru-RU" sz="900" b="1" dirty="0" smtClean="0">
                <a:solidFill>
                  <a:srgbClr val="6A6A6A"/>
                </a:solidFill>
              </a:rPr>
              <a:t>сжатые сроки </a:t>
            </a:r>
            <a:r>
              <a:rPr lang="ru-RU" sz="900" b="1" dirty="0">
                <a:solidFill>
                  <a:srgbClr val="6A6A6A"/>
                </a:solidFill>
              </a:rPr>
              <a:t>для проведения)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D8F611-3CBB-4F64-B2A2-2BD9CDEBE1BF}"/>
              </a:ext>
            </a:extLst>
          </p:cNvPr>
          <p:cNvSpPr txBox="1"/>
          <p:nvPr/>
        </p:nvSpPr>
        <p:spPr>
          <a:xfrm>
            <a:off x="809137" y="3452880"/>
            <a:ext cx="3644290" cy="224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Недостаточность политической поддержки</a:t>
            </a:r>
          </a:p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(со стороны исполнительных органов)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D285B2-E6A0-4DD0-ACAE-FCA3E6F0E61E}"/>
              </a:ext>
            </a:extLst>
          </p:cNvPr>
          <p:cNvSpPr txBox="1"/>
          <p:nvPr/>
        </p:nvSpPr>
        <p:spPr>
          <a:xfrm>
            <a:off x="810847" y="3748352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 smtClean="0">
                <a:solidFill>
                  <a:srgbClr val="6A6A6A"/>
                </a:solidFill>
              </a:rPr>
              <a:t>Недостаточная заинтересованность участвующих структур</a:t>
            </a:r>
            <a:endParaRPr lang="ru-RU" sz="900" b="1" dirty="0">
              <a:solidFill>
                <a:srgbClr val="6A6A6A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B8D172-3182-43D9-8FDE-E8069688CE0B}"/>
              </a:ext>
            </a:extLst>
          </p:cNvPr>
          <p:cNvSpPr txBox="1"/>
          <p:nvPr/>
        </p:nvSpPr>
        <p:spPr>
          <a:xfrm>
            <a:off x="809137" y="3973176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Недостаток средств (например, технической экспертизы)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7D8B25-2CB4-4118-91ED-1524523224EF}"/>
              </a:ext>
            </a:extLst>
          </p:cNvPr>
          <p:cNvSpPr txBox="1"/>
          <p:nvPr/>
        </p:nvSpPr>
        <p:spPr>
          <a:xfrm>
            <a:off x="800100" y="4220287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 smtClean="0">
                <a:solidFill>
                  <a:srgbClr val="6A6A6A"/>
                </a:solidFill>
              </a:rPr>
              <a:t>Низкое качество </a:t>
            </a:r>
            <a:r>
              <a:rPr lang="ru-RU" sz="900" b="1" dirty="0" smtClean="0">
                <a:solidFill>
                  <a:srgbClr val="6A6A6A"/>
                </a:solidFill>
              </a:rPr>
              <a:t>данных/информации об эффективности</a:t>
            </a:r>
            <a:endParaRPr lang="ru-RU" sz="900" b="1" dirty="0">
              <a:solidFill>
                <a:srgbClr val="6A6A6A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B8BFFF-292B-4AD1-AE38-52F26214E7BE}"/>
              </a:ext>
            </a:extLst>
          </p:cNvPr>
          <p:cNvSpPr txBox="1"/>
          <p:nvPr/>
        </p:nvSpPr>
        <p:spPr>
          <a:xfrm>
            <a:off x="800100" y="4458939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Недостаток </a:t>
            </a:r>
            <a:r>
              <a:rPr lang="ru-RU" sz="900" b="1" dirty="0" smtClean="0">
                <a:solidFill>
                  <a:srgbClr val="6A6A6A"/>
                </a:solidFill>
              </a:rPr>
              <a:t>данных/информации об эффективности</a:t>
            </a:r>
            <a:endParaRPr lang="ru-RU" sz="900" b="1" dirty="0">
              <a:solidFill>
                <a:srgbClr val="6A6A6A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963DA7-C0FD-46AA-9245-3F0B70C57F31}"/>
              </a:ext>
            </a:extLst>
          </p:cNvPr>
          <p:cNvSpPr txBox="1"/>
          <p:nvPr/>
        </p:nvSpPr>
        <p:spPr>
          <a:xfrm>
            <a:off x="815975" y="4653417"/>
            <a:ext cx="3644290" cy="224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 dirty="0">
                <a:solidFill>
                  <a:srgbClr val="6A6A6A"/>
                </a:solidFill>
              </a:rPr>
              <a:t>Недостаточное сотрудничество со стороны </a:t>
            </a:r>
            <a:r>
              <a:rPr lang="ru-RU" sz="900" b="1" dirty="0" smtClean="0">
                <a:solidFill>
                  <a:srgbClr val="6A6A6A"/>
                </a:solidFill>
              </a:rPr>
              <a:t>структур, в отношении которых проводится ОБР</a:t>
            </a:r>
            <a:endParaRPr lang="ru-RU" sz="900" b="1" dirty="0">
              <a:solidFill>
                <a:srgbClr val="6A6A6A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707AD7-0A5E-4455-B24C-14BDD1E439C6}"/>
              </a:ext>
            </a:extLst>
          </p:cNvPr>
          <p:cNvSpPr txBox="1"/>
          <p:nvPr/>
        </p:nvSpPr>
        <p:spPr>
          <a:xfrm>
            <a:off x="809137" y="4885436"/>
            <a:ext cx="3644290" cy="224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Недостаточное руководство /</a:t>
            </a:r>
          </a:p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недостаток надлежащих руководящих принципов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B85437-5DD4-4875-8AA7-66F2FD9118D5}"/>
              </a:ext>
            </a:extLst>
          </p:cNvPr>
          <p:cNvSpPr txBox="1"/>
          <p:nvPr/>
        </p:nvSpPr>
        <p:spPr>
          <a:xfrm>
            <a:off x="812800" y="5194580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Отсутствие ИКТ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F529B0-CE91-44F8-BD64-6082F0EE3E77}"/>
              </a:ext>
            </a:extLst>
          </p:cNvPr>
          <p:cNvSpPr txBox="1"/>
          <p:nvPr/>
        </p:nvSpPr>
        <p:spPr>
          <a:xfrm>
            <a:off x="812312" y="5365004"/>
            <a:ext cx="3644290" cy="2243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Отсутствие поддержки</a:t>
            </a:r>
          </a:p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(со стороны высшего руководства государственных органов)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8657CF-FB23-4CCB-9E6E-C2B01329FAB5}"/>
              </a:ext>
            </a:extLst>
          </p:cNvPr>
          <p:cNvSpPr txBox="1"/>
          <p:nvPr/>
        </p:nvSpPr>
        <p:spPr>
          <a:xfrm>
            <a:off x="809137" y="5669962"/>
            <a:ext cx="3644290" cy="11355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900" b="1">
                <a:solidFill>
                  <a:srgbClr val="6A6A6A"/>
                </a:solidFill>
              </a:rPr>
              <a:t>Махинации</a:t>
            </a:r>
          </a:p>
        </p:txBody>
      </p:sp>
    </p:spTree>
    <p:extLst>
      <p:ext uri="{BB962C8B-B14F-4D97-AF65-F5344CB8AC3E}">
        <p14:creationId xmlns:p14="http://schemas.microsoft.com/office/powerpoint/2010/main" val="4179776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2" y="826477"/>
            <a:ext cx="8088923" cy="5556738"/>
          </a:xfrm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ru-RU" sz="1846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738572" lvl="1" indent="-316531" algn="just">
              <a:buFont typeface="Arial" pitchFamily="34" charset="0"/>
              <a:buChar char="•"/>
              <a:defRPr/>
            </a:pPr>
            <a:endParaRPr lang="bs-Latn-BA" sz="1846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36625" y="1411252"/>
            <a:ext cx="7832291" cy="89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69"/>
              </a:spcBef>
              <a:defRPr/>
            </a:pP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Связь с бюджетными процессом является преимущественно косвенной и </a:t>
            </a:r>
            <a:r>
              <a:rPr lang="ru-RU" sz="1800" b="1" dirty="0" smtClean="0">
                <a:solidFill>
                  <a:srgbClr val="0070C0"/>
                </a:solidFill>
                <a:latin typeface="Calibri" charset="0"/>
              </a:rPr>
              <a:t>присутствует не во всех </a:t>
            </a:r>
            <a:r>
              <a:rPr lang="ru-RU" sz="1800" b="1" dirty="0">
                <a:solidFill>
                  <a:srgbClr val="0070C0"/>
                </a:solidFill>
                <a:latin typeface="Calibri" charset="0"/>
              </a:rPr>
              <a:t>ОБР в одной и той же стране.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D8DDFC-3F92-4648-BBB8-46BE1EDFC3D9}"/>
              </a:ext>
            </a:extLst>
          </p:cNvPr>
          <p:cNvSpPr txBox="1"/>
          <p:nvPr/>
        </p:nvSpPr>
        <p:spPr>
          <a:xfrm>
            <a:off x="844062" y="294621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УЧЕТ РЕЗУЛЬТАТОВ ОБР</a:t>
            </a:r>
            <a:b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ru-RU" sz="3200" b="1">
                <a:solidFill>
                  <a:srgbClr val="002060"/>
                </a:solidFill>
                <a:latin typeface="+mj-lt"/>
                <a:ea typeface="+mj-ea"/>
                <a:cs typeface="Times New Roman" pitchFamily="18" charset="0"/>
              </a:rPr>
              <a:t>В БЮДЖЕТНОМ ПРОЦЕССЕ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5F4536C-8CE6-254E-A999-AE47ED6A19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811877"/>
              </p:ext>
            </p:extLst>
          </p:nvPr>
        </p:nvGraphicFramePr>
        <p:xfrm>
          <a:off x="936625" y="2042487"/>
          <a:ext cx="7270750" cy="422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999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27426</TotalTime>
  <Words>1297</Words>
  <Application>Microsoft Office PowerPoint</Application>
  <PresentationFormat>Экран (4:3)</PresentationFormat>
  <Paragraphs>170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Dixieland</vt:lpstr>
      <vt:lpstr>System Font Regular</vt:lpstr>
      <vt:lpstr>Times New Roman</vt:lpstr>
      <vt:lpstr>Wingdings</vt:lpstr>
      <vt:lpstr>Office Theme</vt:lpstr>
      <vt:lpstr>Практикующее бюджетное сообщество (БС) PEMPAL РАБОЧАЯ ГРУППА ПО ПРОГРАММНО-ЦЕЛЕВОМУ БЮДЖЕТИРОВАНИЮ И БОР (РГПЦБ) </vt:lpstr>
      <vt:lpstr>ПЛАН ВЫСТУПЛЕНИЯ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World Bank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BCOP progress</dc:title>
  <dc:creator>Deanna Aubrey</dc:creator>
  <cp:keywords>BCOP progress 2017</cp:keywords>
  <dc:description>Bishkek BCOP plenary meeting 2017</dc:description>
  <cp:lastModifiedBy>Yana</cp:lastModifiedBy>
  <cp:revision>1077</cp:revision>
  <cp:lastPrinted>2017-03-28T09:13:38Z</cp:lastPrinted>
  <dcterms:created xsi:type="dcterms:W3CDTF">2012-02-13T09:14:10Z</dcterms:created>
  <dcterms:modified xsi:type="dcterms:W3CDTF">2021-05-13T09:08:30Z</dcterms:modified>
  <cp:category>PEMPAL</cp:category>
</cp:coreProperties>
</file>