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79" r:id="rId6"/>
    <p:sldId id="267" r:id="rId7"/>
    <p:sldId id="270" r:id="rId8"/>
    <p:sldId id="268" r:id="rId9"/>
    <p:sldId id="258" r:id="rId10"/>
    <p:sldId id="274" r:id="rId11"/>
    <p:sldId id="287" r:id="rId12"/>
    <p:sldId id="263" r:id="rId13"/>
    <p:sldId id="280" r:id="rId14"/>
    <p:sldId id="281" r:id="rId15"/>
    <p:sldId id="282" r:id="rId16"/>
    <p:sldId id="265" r:id="rId17"/>
    <p:sldId id="283" r:id="rId18"/>
    <p:sldId id="262" r:id="rId19"/>
    <p:sldId id="284" r:id="rId20"/>
    <p:sldId id="288" r:id="rId21"/>
    <p:sldId id="285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69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aul Massad" initials="JPM" lastIdx="1" clrIdx="0">
    <p:extLst>
      <p:ext uri="{19B8F6BF-5375-455C-9EA6-DF929625EA0E}">
        <p15:presenceInfo xmlns:p15="http://schemas.microsoft.com/office/powerpoint/2012/main" userId="S::jmassad1@worldbank.org::1579a447-3497-437e-ab7c-2488882f5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3"/>
    <a:srgbClr val="E5E0E1"/>
    <a:srgbClr val="E1DBDC"/>
    <a:srgbClr val="E7E3E3"/>
    <a:srgbClr val="FFFFFF"/>
    <a:srgbClr val="F7F5F5"/>
    <a:srgbClr val="EBE6E7"/>
    <a:srgbClr val="E9E4E5"/>
    <a:srgbClr val="E6E1E2"/>
    <a:srgbClr val="E3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7" autoAdjust="0"/>
    <p:restoredTop sz="67003" autoAdjust="0"/>
  </p:normalViewPr>
  <p:slideViewPr>
    <p:cSldViewPr snapToGrid="0">
      <p:cViewPr varScale="1">
        <p:scale>
          <a:sx n="62" d="100"/>
          <a:sy n="62" d="100"/>
        </p:scale>
        <p:origin x="972" y="40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a Malafeeva" userId="fe71a550-e733-4641-acd1-a03f0d78ccea" providerId="ADAL" clId="{CA5F7ED0-AC36-45C1-AEF2-61309899FDC4}"/>
    <pc:docChg chg="custSel addSld delSld modSld sldOrd">
      <pc:chgData name="Ksenia Malafeeva" userId="fe71a550-e733-4641-acd1-a03f0d78ccea" providerId="ADAL" clId="{CA5F7ED0-AC36-45C1-AEF2-61309899FDC4}" dt="2021-05-19T07:55:53.210" v="115" actId="20577"/>
      <pc:docMkLst>
        <pc:docMk/>
      </pc:docMkLst>
      <pc:sldChg chg="ord">
        <pc:chgData name="Ksenia Malafeeva" userId="fe71a550-e733-4641-acd1-a03f0d78ccea" providerId="ADAL" clId="{CA5F7ED0-AC36-45C1-AEF2-61309899FDC4}" dt="2021-05-19T07:50:38.708" v="1"/>
        <pc:sldMkLst>
          <pc:docMk/>
          <pc:sldMk cId="2666900758" sldId="265"/>
        </pc:sldMkLst>
      </pc:sldChg>
      <pc:sldChg chg="ord">
        <pc:chgData name="Ksenia Malafeeva" userId="fe71a550-e733-4641-acd1-a03f0d78ccea" providerId="ADAL" clId="{CA5F7ED0-AC36-45C1-AEF2-61309899FDC4}" dt="2021-05-19T07:51:00.642" v="5"/>
        <pc:sldMkLst>
          <pc:docMk/>
          <pc:sldMk cId="2768547926" sldId="283"/>
        </pc:sldMkLst>
      </pc:sldChg>
      <pc:sldChg chg="del">
        <pc:chgData name="Ksenia Malafeeva" userId="fe71a550-e733-4641-acd1-a03f0d78ccea" providerId="ADAL" clId="{CA5F7ED0-AC36-45C1-AEF2-61309899FDC4}" dt="2021-05-19T07:51:57.622" v="6" actId="47"/>
        <pc:sldMkLst>
          <pc:docMk/>
          <pc:sldMk cId="1270796381" sldId="289"/>
        </pc:sldMkLst>
      </pc:sldChg>
      <pc:sldChg chg="delSp modSp new mod">
        <pc:chgData name="Ksenia Malafeeva" userId="fe71a550-e733-4641-acd1-a03f0d78ccea" providerId="ADAL" clId="{CA5F7ED0-AC36-45C1-AEF2-61309899FDC4}" dt="2021-05-19T07:54:58.651" v="96" actId="5793"/>
        <pc:sldMkLst>
          <pc:docMk/>
          <pc:sldMk cId="3817236929" sldId="289"/>
        </pc:sldMkLst>
        <pc:spChg chg="del">
          <ac:chgData name="Ksenia Malafeeva" userId="fe71a550-e733-4641-acd1-a03f0d78ccea" providerId="ADAL" clId="{CA5F7ED0-AC36-45C1-AEF2-61309899FDC4}" dt="2021-05-19T07:52:18.501" v="17" actId="478"/>
          <ac:spMkLst>
            <pc:docMk/>
            <pc:sldMk cId="3817236929" sldId="289"/>
            <ac:spMk id="2" creationId="{28EAF52A-56EF-469F-BB07-A0A125035294}"/>
          </ac:spMkLst>
        </pc:spChg>
        <pc:spChg chg="mod">
          <ac:chgData name="Ksenia Malafeeva" userId="fe71a550-e733-4641-acd1-a03f0d78ccea" providerId="ADAL" clId="{CA5F7ED0-AC36-45C1-AEF2-61309899FDC4}" dt="2021-05-19T07:54:58.651" v="96" actId="5793"/>
          <ac:spMkLst>
            <pc:docMk/>
            <pc:sldMk cId="3817236929" sldId="289"/>
            <ac:spMk id="3" creationId="{A6EF871F-7B0D-4550-81FD-4CD4453BD148}"/>
          </ac:spMkLst>
        </pc:spChg>
      </pc:sldChg>
      <pc:sldChg chg="addSp delSp modSp new mod">
        <pc:chgData name="Ksenia Malafeeva" userId="fe71a550-e733-4641-acd1-a03f0d78ccea" providerId="ADAL" clId="{CA5F7ED0-AC36-45C1-AEF2-61309899FDC4}" dt="2021-05-19T07:54:49.379" v="95" actId="5793"/>
        <pc:sldMkLst>
          <pc:docMk/>
          <pc:sldMk cId="4229599140" sldId="290"/>
        </pc:sldMkLst>
        <pc:spChg chg="del">
          <ac:chgData name="Ksenia Malafeeva" userId="fe71a550-e733-4641-acd1-a03f0d78ccea" providerId="ADAL" clId="{CA5F7ED0-AC36-45C1-AEF2-61309899FDC4}" dt="2021-05-19T07:52:33.394" v="26" actId="478"/>
          <ac:spMkLst>
            <pc:docMk/>
            <pc:sldMk cId="4229599140" sldId="290"/>
            <ac:spMk id="2" creationId="{162AE689-CCE8-4835-A264-6354F6F9F0A8}"/>
          </ac:spMkLst>
        </pc:spChg>
        <pc:spChg chg="mod">
          <ac:chgData name="Ksenia Malafeeva" userId="fe71a550-e733-4641-acd1-a03f0d78ccea" providerId="ADAL" clId="{CA5F7ED0-AC36-45C1-AEF2-61309899FDC4}" dt="2021-05-19T07:54:49.379" v="95" actId="5793"/>
          <ac:spMkLst>
            <pc:docMk/>
            <pc:sldMk cId="4229599140" sldId="290"/>
            <ac:spMk id="3" creationId="{9E983C92-4089-4A09-B50F-BA6DAACFD9A5}"/>
          </ac:spMkLst>
        </pc:spChg>
        <pc:spChg chg="add del mod">
          <ac:chgData name="Ksenia Malafeeva" userId="fe71a550-e733-4641-acd1-a03f0d78ccea" providerId="ADAL" clId="{CA5F7ED0-AC36-45C1-AEF2-61309899FDC4}" dt="2021-05-19T07:52:49.934" v="28" actId="478"/>
          <ac:spMkLst>
            <pc:docMk/>
            <pc:sldMk cId="4229599140" sldId="290"/>
            <ac:spMk id="5" creationId="{C4742F9C-B9EE-4FEA-B4EF-9BE680748267}"/>
          </ac:spMkLst>
        </pc:spChg>
      </pc:sldChg>
      <pc:sldChg chg="delSp modSp new mod">
        <pc:chgData name="Ksenia Malafeeva" userId="fe71a550-e733-4641-acd1-a03f0d78ccea" providerId="ADAL" clId="{CA5F7ED0-AC36-45C1-AEF2-61309899FDC4}" dt="2021-05-19T07:55:05.483" v="97" actId="5793"/>
        <pc:sldMkLst>
          <pc:docMk/>
          <pc:sldMk cId="3924746442" sldId="291"/>
        </pc:sldMkLst>
        <pc:spChg chg="del">
          <ac:chgData name="Ksenia Malafeeva" userId="fe71a550-e733-4641-acd1-a03f0d78ccea" providerId="ADAL" clId="{CA5F7ED0-AC36-45C1-AEF2-61309899FDC4}" dt="2021-05-19T07:53:23.676" v="49" actId="478"/>
          <ac:spMkLst>
            <pc:docMk/>
            <pc:sldMk cId="3924746442" sldId="291"/>
            <ac:spMk id="2" creationId="{9D2CA6B7-1C63-4F9C-B180-984DC7C84E67}"/>
          </ac:spMkLst>
        </pc:spChg>
        <pc:spChg chg="mod">
          <ac:chgData name="Ksenia Malafeeva" userId="fe71a550-e733-4641-acd1-a03f0d78ccea" providerId="ADAL" clId="{CA5F7ED0-AC36-45C1-AEF2-61309899FDC4}" dt="2021-05-19T07:55:05.483" v="97" actId="5793"/>
          <ac:spMkLst>
            <pc:docMk/>
            <pc:sldMk cId="3924746442" sldId="291"/>
            <ac:spMk id="3" creationId="{5EABB537-E526-441E-8993-3537E869527E}"/>
          </ac:spMkLst>
        </pc:spChg>
      </pc:sldChg>
      <pc:sldChg chg="del">
        <pc:chgData name="Ksenia Malafeeva" userId="fe71a550-e733-4641-acd1-a03f0d78ccea" providerId="ADAL" clId="{CA5F7ED0-AC36-45C1-AEF2-61309899FDC4}" dt="2021-05-19T07:52:00.091" v="8" actId="47"/>
        <pc:sldMkLst>
          <pc:docMk/>
          <pc:sldMk cId="1062185905" sldId="292"/>
        </pc:sldMkLst>
      </pc:sldChg>
      <pc:sldChg chg="delSp modSp new mod">
        <pc:chgData name="Ksenia Malafeeva" userId="fe71a550-e733-4641-acd1-a03f0d78ccea" providerId="ADAL" clId="{CA5F7ED0-AC36-45C1-AEF2-61309899FDC4}" dt="2021-05-19T07:55:09.365" v="98" actId="5793"/>
        <pc:sldMkLst>
          <pc:docMk/>
          <pc:sldMk cId="1780458242" sldId="292"/>
        </pc:sldMkLst>
        <pc:spChg chg="del">
          <ac:chgData name="Ksenia Malafeeva" userId="fe71a550-e733-4641-acd1-a03f0d78ccea" providerId="ADAL" clId="{CA5F7ED0-AC36-45C1-AEF2-61309899FDC4}" dt="2021-05-19T07:53:47.644" v="60" actId="478"/>
          <ac:spMkLst>
            <pc:docMk/>
            <pc:sldMk cId="1780458242" sldId="292"/>
            <ac:spMk id="2" creationId="{59252146-EE77-46E5-99D9-89D21E216009}"/>
          </ac:spMkLst>
        </pc:spChg>
        <pc:spChg chg="mod">
          <ac:chgData name="Ksenia Malafeeva" userId="fe71a550-e733-4641-acd1-a03f0d78ccea" providerId="ADAL" clId="{CA5F7ED0-AC36-45C1-AEF2-61309899FDC4}" dt="2021-05-19T07:55:09.365" v="98" actId="5793"/>
          <ac:spMkLst>
            <pc:docMk/>
            <pc:sldMk cId="1780458242" sldId="292"/>
            <ac:spMk id="3" creationId="{8016CA03-30B4-4949-8026-94E513FD5E86}"/>
          </ac:spMkLst>
        </pc:spChg>
      </pc:sldChg>
      <pc:sldChg chg="del">
        <pc:chgData name="Ksenia Malafeeva" userId="fe71a550-e733-4641-acd1-a03f0d78ccea" providerId="ADAL" clId="{CA5F7ED0-AC36-45C1-AEF2-61309899FDC4}" dt="2021-05-19T07:51:59.444" v="7" actId="47"/>
        <pc:sldMkLst>
          <pc:docMk/>
          <pc:sldMk cId="116171172" sldId="293"/>
        </pc:sldMkLst>
      </pc:sldChg>
      <pc:sldChg chg="delSp modSp new mod">
        <pc:chgData name="Ksenia Malafeeva" userId="fe71a550-e733-4641-acd1-a03f0d78ccea" providerId="ADAL" clId="{CA5F7ED0-AC36-45C1-AEF2-61309899FDC4}" dt="2021-05-19T07:55:18.780" v="99" actId="5793"/>
        <pc:sldMkLst>
          <pc:docMk/>
          <pc:sldMk cId="954800438" sldId="293"/>
        </pc:sldMkLst>
        <pc:spChg chg="del mod">
          <ac:chgData name="Ksenia Malafeeva" userId="fe71a550-e733-4641-acd1-a03f0d78ccea" providerId="ADAL" clId="{CA5F7ED0-AC36-45C1-AEF2-61309899FDC4}" dt="2021-05-19T07:54:03.385" v="71" actId="478"/>
          <ac:spMkLst>
            <pc:docMk/>
            <pc:sldMk cId="954800438" sldId="293"/>
            <ac:spMk id="2" creationId="{165A06DC-DA0B-41D2-B5CB-CB21E2D9EB01}"/>
          </ac:spMkLst>
        </pc:spChg>
        <pc:spChg chg="mod">
          <ac:chgData name="Ksenia Malafeeva" userId="fe71a550-e733-4641-acd1-a03f0d78ccea" providerId="ADAL" clId="{CA5F7ED0-AC36-45C1-AEF2-61309899FDC4}" dt="2021-05-19T07:55:18.780" v="99" actId="5793"/>
          <ac:spMkLst>
            <pc:docMk/>
            <pc:sldMk cId="954800438" sldId="293"/>
            <ac:spMk id="3" creationId="{9BFBEB03-DADF-4E4D-A7E5-B7A83AC9C9C9}"/>
          </ac:spMkLst>
        </pc:spChg>
      </pc:sldChg>
      <pc:sldChg chg="delSp modSp new mod">
        <pc:chgData name="Ksenia Malafeeva" userId="fe71a550-e733-4641-acd1-a03f0d78ccea" providerId="ADAL" clId="{CA5F7ED0-AC36-45C1-AEF2-61309899FDC4}" dt="2021-05-19T07:55:21.665" v="100" actId="5793"/>
        <pc:sldMkLst>
          <pc:docMk/>
          <pc:sldMk cId="3421455593" sldId="294"/>
        </pc:sldMkLst>
        <pc:spChg chg="del">
          <ac:chgData name="Ksenia Malafeeva" userId="fe71a550-e733-4641-acd1-a03f0d78ccea" providerId="ADAL" clId="{CA5F7ED0-AC36-45C1-AEF2-61309899FDC4}" dt="2021-05-19T07:54:16.977" v="74" actId="478"/>
          <ac:spMkLst>
            <pc:docMk/>
            <pc:sldMk cId="3421455593" sldId="294"/>
            <ac:spMk id="2" creationId="{9F46438B-FB55-4BBD-AA21-F79D4671EA39}"/>
          </ac:spMkLst>
        </pc:spChg>
        <pc:spChg chg="mod">
          <ac:chgData name="Ksenia Malafeeva" userId="fe71a550-e733-4641-acd1-a03f0d78ccea" providerId="ADAL" clId="{CA5F7ED0-AC36-45C1-AEF2-61309899FDC4}" dt="2021-05-19T07:55:21.665" v="100" actId="5793"/>
          <ac:spMkLst>
            <pc:docMk/>
            <pc:sldMk cId="3421455593" sldId="294"/>
            <ac:spMk id="3" creationId="{508A63D5-6475-4ACD-8126-F96A2EF86139}"/>
          </ac:spMkLst>
        </pc:spChg>
      </pc:sldChg>
      <pc:sldChg chg="delSp modSp new mod">
        <pc:chgData name="Ksenia Malafeeva" userId="fe71a550-e733-4641-acd1-a03f0d78ccea" providerId="ADAL" clId="{CA5F7ED0-AC36-45C1-AEF2-61309899FDC4}" dt="2021-05-19T07:54:45.737" v="94" actId="478"/>
        <pc:sldMkLst>
          <pc:docMk/>
          <pc:sldMk cId="2040750994" sldId="295"/>
        </pc:sldMkLst>
        <pc:spChg chg="del">
          <ac:chgData name="Ksenia Malafeeva" userId="fe71a550-e733-4641-acd1-a03f0d78ccea" providerId="ADAL" clId="{CA5F7ED0-AC36-45C1-AEF2-61309899FDC4}" dt="2021-05-19T07:54:45.737" v="94" actId="478"/>
          <ac:spMkLst>
            <pc:docMk/>
            <pc:sldMk cId="2040750994" sldId="295"/>
            <ac:spMk id="2" creationId="{895C02A2-4D18-4AB2-9AA5-56318854FF0F}"/>
          </ac:spMkLst>
        </pc:spChg>
        <pc:spChg chg="mod">
          <ac:chgData name="Ksenia Malafeeva" userId="fe71a550-e733-4641-acd1-a03f0d78ccea" providerId="ADAL" clId="{CA5F7ED0-AC36-45C1-AEF2-61309899FDC4}" dt="2021-05-19T07:54:40.934" v="93" actId="20577"/>
          <ac:spMkLst>
            <pc:docMk/>
            <pc:sldMk cId="2040750994" sldId="295"/>
            <ac:spMk id="3" creationId="{17671D48-367C-4E83-BC32-9A8770D0D272}"/>
          </ac:spMkLst>
        </pc:spChg>
      </pc:sldChg>
      <pc:sldChg chg="delSp modSp new mod">
        <pc:chgData name="Ksenia Malafeeva" userId="fe71a550-e733-4641-acd1-a03f0d78ccea" providerId="ADAL" clId="{CA5F7ED0-AC36-45C1-AEF2-61309899FDC4}" dt="2021-05-19T07:55:53.210" v="115" actId="20577"/>
        <pc:sldMkLst>
          <pc:docMk/>
          <pc:sldMk cId="1336163859" sldId="296"/>
        </pc:sldMkLst>
        <pc:spChg chg="del mod">
          <ac:chgData name="Ksenia Malafeeva" userId="fe71a550-e733-4641-acd1-a03f0d78ccea" providerId="ADAL" clId="{CA5F7ED0-AC36-45C1-AEF2-61309899FDC4}" dt="2021-05-19T07:55:51.810" v="114" actId="478"/>
          <ac:spMkLst>
            <pc:docMk/>
            <pc:sldMk cId="1336163859" sldId="296"/>
            <ac:spMk id="2" creationId="{DA99B10D-B8D4-41CC-9365-A156762BBDB1}"/>
          </ac:spMkLst>
        </pc:spChg>
        <pc:spChg chg="mod">
          <ac:chgData name="Ksenia Malafeeva" userId="fe71a550-e733-4641-acd1-a03f0d78ccea" providerId="ADAL" clId="{CA5F7ED0-AC36-45C1-AEF2-61309899FDC4}" dt="2021-05-19T07:55:53.210" v="115" actId="20577"/>
          <ac:spMkLst>
            <pc:docMk/>
            <pc:sldMk cId="1336163859" sldId="296"/>
            <ac:spMk id="3" creationId="{11C371AB-EC25-4028-95B3-971DD25D73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22666\Downloads\FiscalMonitorDatabase-October202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534920\AppData\Local\Microsoft\Windows\INetCache\Content.Outlook\UTHIXKM4\Assessment%20of%20Fiscal%20Policy%20Responses%20to%20COVID-19%20Dashboard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534920\AppData\Local\Microsoft\Windows\INetCache\Content.Outlook\UTHIXKM4\Assessment%20of%20Fiscal%20Policy%20Responses%20to%20COVID-19%20Dashboard%20(003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61592300962377E-2"/>
          <c:y val="1.6910878428888113E-2"/>
          <c:w val="0.86607633420822405"/>
          <c:h val="0.75802520616875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'Box Figure 1.3.1.'!$C$5</c:f>
              <c:strCache>
                <c:ptCount val="1"/>
                <c:pt idx="0">
                  <c:v>Расходы / доходы в сфере здравоохранения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'Box Figure 1.3.1.'!$B$7:$B$29</c:f>
              <c:strCache>
                <c:ptCount val="21"/>
                <c:pt idx="0">
                  <c:v>Развивающиеся страны с низким уровнем дохода (LIDCs)</c:v>
                </c:pt>
                <c:pt idx="4">
                  <c:v>Экспортеры нефти 
EMMIEs и 
LIDCs</c:v>
                </c:pt>
                <c:pt idx="8">
                  <c:v>EMMIEs</c:v>
                </c:pt>
                <c:pt idx="12">
                  <c:v>Страны EMMIEs и 
LIDCs,
не являющиеся экспортерами нефти</c:v>
                </c:pt>
                <c:pt idx="16">
                  <c:v>Страны большой двадцатки (G20)</c:v>
                </c:pt>
                <c:pt idx="20">
                  <c:v>Страны с развитой экономикой</c:v>
                </c:pt>
              </c:strCache>
            </c:strRef>
          </c:cat>
          <c:val>
            <c:numRef>
              <c:f>'Box Figure 1.3.1.'!$C$7:$C$29</c:f>
              <c:numCache>
                <c:formatCode>General</c:formatCode>
                <c:ptCount val="23"/>
                <c:pt idx="0" formatCode="0.00">
                  <c:v>0.33442778060555106</c:v>
                </c:pt>
                <c:pt idx="4" formatCode="0.00">
                  <c:v>0.72145022820745108</c:v>
                </c:pt>
                <c:pt idx="8" formatCode="0.00">
                  <c:v>0.33419367329413846</c:v>
                </c:pt>
                <c:pt idx="12" formatCode="0.00">
                  <c:v>0.30052462067523428</c:v>
                </c:pt>
                <c:pt idx="16" formatCode="0.00">
                  <c:v>0.66825722104543617</c:v>
                </c:pt>
                <c:pt idx="20" formatCode="0.00">
                  <c:v>0.99271562691663229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7-4E29-9137-F97E35D8E645}"/>
            </c:ext>
          </c:extLst>
        </c:ser>
        <c:ser>
          <c:idx val="1"/>
          <c:order val="1"/>
          <c:tx>
            <c:strRef>
              <c:f>'Box Figure 1.3.1.'!$D$5</c:f>
              <c:strCache>
                <c:ptCount val="1"/>
                <c:pt idx="0">
                  <c:v>Расходы / доходы, не связанные со здравоохранением</c:v>
                </c:pt>
              </c:strCache>
            </c:strRef>
          </c:tx>
          <c:spPr>
            <a:solidFill>
              <a:srgbClr val="FF7C80">
                <a:alpha val="7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'Box Figure 1.3.1.'!$B$7:$B$29</c:f>
              <c:strCache>
                <c:ptCount val="21"/>
                <c:pt idx="0">
                  <c:v>Развивающиеся страны с низким уровнем дохода (LIDCs)</c:v>
                </c:pt>
                <c:pt idx="4">
                  <c:v>Экспортеры нефти 
EMMIEs и 
LIDCs</c:v>
                </c:pt>
                <c:pt idx="8">
                  <c:v>EMMIEs</c:v>
                </c:pt>
                <c:pt idx="12">
                  <c:v>Страны EMMIEs и 
LIDCs,
не являющиеся экспортерами нефти</c:v>
                </c:pt>
                <c:pt idx="16">
                  <c:v>Страны большой двадцатки (G20)</c:v>
                </c:pt>
                <c:pt idx="20">
                  <c:v>Страны с развитой экономикой</c:v>
                </c:pt>
              </c:strCache>
            </c:strRef>
          </c:cat>
          <c:val>
            <c:numRef>
              <c:f>'Box Figure 1.3.1.'!$D$7:$D$29</c:f>
              <c:numCache>
                <c:formatCode>General</c:formatCode>
                <c:ptCount val="23"/>
                <c:pt idx="0" formatCode="0.00">
                  <c:v>1.2494364109944909</c:v>
                </c:pt>
                <c:pt idx="4" formatCode="0.00">
                  <c:v>1.6969494021755593</c:v>
                </c:pt>
                <c:pt idx="8" formatCode="0.00">
                  <c:v>3.0372824447733597</c:v>
                </c:pt>
                <c:pt idx="12" formatCode="0.00">
                  <c:v>3.2506377694368793</c:v>
                </c:pt>
                <c:pt idx="16" formatCode="0.00">
                  <c:v>5.9012877659793324</c:v>
                </c:pt>
                <c:pt idx="20" formatCode="0.00">
                  <c:v>8.2627055997806433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7-4E29-9137-F97E35D8E645}"/>
            </c:ext>
          </c:extLst>
        </c:ser>
        <c:ser>
          <c:idx val="2"/>
          <c:order val="2"/>
          <c:tx>
            <c:strRef>
              <c:f>'Box Figure 1.3.1.'!$E$5</c:f>
              <c:strCache>
                <c:ptCount val="1"/>
                <c:pt idx="0">
                  <c:v>Собственный и заемный капитал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'Box Figure 1.3.1.'!$B$7:$B$29</c:f>
              <c:strCache>
                <c:ptCount val="21"/>
                <c:pt idx="0">
                  <c:v>Развивающиеся страны с низким уровнем дохода (LIDCs)</c:v>
                </c:pt>
                <c:pt idx="4">
                  <c:v>Экспортеры нефти 
EMMIEs и 
LIDCs</c:v>
                </c:pt>
                <c:pt idx="8">
                  <c:v>EMMIEs</c:v>
                </c:pt>
                <c:pt idx="12">
                  <c:v>Страны EMMIEs и 
LIDCs,
не являющиеся экспортерами нефти</c:v>
                </c:pt>
                <c:pt idx="16">
                  <c:v>Страны большой двадцатки (G20)</c:v>
                </c:pt>
                <c:pt idx="20">
                  <c:v>Страны с развитой экономикой</c:v>
                </c:pt>
              </c:strCache>
            </c:strRef>
          </c:cat>
          <c:val>
            <c:numRef>
              <c:f>'Box Figure 1.3.1.'!$E$7:$E$29</c:f>
              <c:numCache>
                <c:formatCode>0.00</c:formatCode>
                <c:ptCount val="23"/>
                <c:pt idx="1">
                  <c:v>0.19998599294841277</c:v>
                </c:pt>
                <c:pt idx="5">
                  <c:v>0.42546120346474814</c:v>
                </c:pt>
                <c:pt idx="9">
                  <c:v>0.21688600755339502</c:v>
                </c:pt>
                <c:pt idx="13">
                  <c:v>0.24257937006441846</c:v>
                </c:pt>
                <c:pt idx="17">
                  <c:v>0.48735577574958305</c:v>
                </c:pt>
                <c:pt idx="21">
                  <c:v>0.8138729775579312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B7-4E29-9137-F97E35D8E645}"/>
            </c:ext>
          </c:extLst>
        </c:ser>
        <c:ser>
          <c:idx val="3"/>
          <c:order val="3"/>
          <c:tx>
            <c:strRef>
              <c:f>'Box Figure 1.3.1.'!$F$5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rgbClr val="8EA9D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'Box Figure 1.3.1.'!$B$7:$B$29</c:f>
              <c:strCache>
                <c:ptCount val="21"/>
                <c:pt idx="0">
                  <c:v>Развивающиеся страны с низким уровнем дохода (LIDCs)</c:v>
                </c:pt>
                <c:pt idx="4">
                  <c:v>Экспортеры нефти 
EMMIEs и 
LIDCs</c:v>
                </c:pt>
                <c:pt idx="8">
                  <c:v>EMMIEs</c:v>
                </c:pt>
                <c:pt idx="12">
                  <c:v>Страны EMMIEs и 
LIDCs,
не являющиеся экспортерами нефти</c:v>
                </c:pt>
                <c:pt idx="16">
                  <c:v>Страны большой двадцатки (G20)</c:v>
                </c:pt>
                <c:pt idx="20">
                  <c:v>Страны с развитой экономикой</c:v>
                </c:pt>
              </c:strCache>
            </c:strRef>
          </c:cat>
          <c:val>
            <c:numRef>
              <c:f>'Box Figure 1.3.1.'!$F$7:$F$29</c:f>
              <c:numCache>
                <c:formatCode>General</c:formatCode>
                <c:ptCount val="23"/>
                <c:pt idx="5" formatCode="0.00">
                  <c:v>0.44373247915049896</c:v>
                </c:pt>
                <c:pt idx="9" formatCode="0.00">
                  <c:v>1.500782028323014</c:v>
                </c:pt>
                <c:pt idx="13" formatCode="0.00">
                  <c:v>1.9852204449565296</c:v>
                </c:pt>
                <c:pt idx="17" formatCode="0.00">
                  <c:v>4.637892969536515</c:v>
                </c:pt>
                <c:pt idx="21" formatCode="0.00">
                  <c:v>7.8192949663043763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B7-4E29-9137-F97E35D8E645}"/>
            </c:ext>
          </c:extLst>
        </c:ser>
        <c:ser>
          <c:idx val="4"/>
          <c:order val="4"/>
          <c:tx>
            <c:strRef>
              <c:f>'Box Figure 1.3.1.'!$G$5</c:f>
              <c:strCache>
                <c:ptCount val="1"/>
                <c:pt idx="0">
                  <c:v>Квазифискальные мероприятия</c:v>
                </c:pt>
              </c:strCache>
            </c:strRef>
          </c:tx>
          <c:spPr>
            <a:solidFill>
              <a:srgbClr val="BDD7E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'Box Figure 1.3.1.'!$B$7:$B$29</c:f>
              <c:strCache>
                <c:ptCount val="21"/>
                <c:pt idx="0">
                  <c:v>Развивающиеся страны с низким уровнем дохода (LIDCs)</c:v>
                </c:pt>
                <c:pt idx="4">
                  <c:v>Экспортеры нефти 
EMMIEs и 
LIDCs</c:v>
                </c:pt>
                <c:pt idx="8">
                  <c:v>EMMIEs</c:v>
                </c:pt>
                <c:pt idx="12">
                  <c:v>Страны EMMIEs и 
LIDCs,
не являющиеся экспортерами нефти</c:v>
                </c:pt>
                <c:pt idx="16">
                  <c:v>Страны большой двадцатки (G20)</c:v>
                </c:pt>
                <c:pt idx="20">
                  <c:v>Страны с развитой экономикой</c:v>
                </c:pt>
              </c:strCache>
            </c:strRef>
          </c:cat>
          <c:val>
            <c:numRef>
              <c:f>'Box Figure 1.3.1.'!$G$7:$G$29</c:f>
              <c:numCache>
                <c:formatCode>General</c:formatCode>
                <c:ptCount val="23"/>
                <c:pt idx="5" formatCode="0.00">
                  <c:v>0.45960285771062759</c:v>
                </c:pt>
                <c:pt idx="9" formatCode="0.00">
                  <c:v>0.80832315006625155</c:v>
                </c:pt>
                <c:pt idx="13" formatCode="0.00">
                  <c:v>1.1698552676220841</c:v>
                </c:pt>
                <c:pt idx="17" formatCode="0.00">
                  <c:v>1.8236039732081275</c:v>
                </c:pt>
                <c:pt idx="21" formatCode="0.00">
                  <c:v>2.3253058854476016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B7-4E29-9137-F97E35D8E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56015855"/>
        <c:axId val="338089391"/>
      </c:barChart>
      <c:catAx>
        <c:axId val="16560158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089391"/>
        <c:crosses val="autoZero"/>
        <c:auto val="1"/>
        <c:lblAlgn val="ctr"/>
        <c:lblOffset val="100"/>
        <c:noMultiLvlLbl val="0"/>
      </c:catAx>
      <c:valAx>
        <c:axId val="33808939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015855"/>
        <c:crosses val="autoZero"/>
        <c:crossBetween val="between"/>
        <c:majorUnit val="2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8.6398731408573945E-2"/>
          <c:y val="3.6037839020122496E-2"/>
          <c:w val="0.51520209973753273"/>
          <c:h val="0.30086395450568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ysClr val="windowText" lastClr="000000"/>
                </a:solidFill>
              </a:rPr>
              <a:t>Категории политики высокого уровня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008692401392448"/>
          <c:y val="0.20491712707182319"/>
          <c:w val="0.55680534266295545"/>
          <c:h val="0.66691564797494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CA-4E01-A13E-E3D47E3161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CA-4E01-A13E-E3D47E3161F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CA-4E01-A13E-E3D47E3161F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CA-4E01-A13E-E3D47E3161F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CA-4E01-A13E-E3D47E3161F6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CA-4E01-A13E-E3D47E3161F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CA-4E01-A13E-E3D47E3161F6}"/>
              </c:ext>
            </c:extLst>
          </c:dPt>
          <c:cat>
            <c:strRef>
              <c:f>'Sample Select backend'!$R$52:$R$61</c:f>
              <c:strCache>
                <c:ptCount val="10"/>
                <c:pt idx="0">
                  <c:v>Other measures</c:v>
                </c:pt>
                <c:pt idx="1">
                  <c:v>Credit and equity measures</c:v>
                </c:pt>
                <c:pt idx="2">
                  <c:v>Expenditure Measures for businesses</c:v>
                </c:pt>
                <c:pt idx="3">
                  <c:v>Expenditure Measures for cash transfers to individuals</c:v>
                </c:pt>
                <c:pt idx="4">
                  <c:v>Health Expenditures measures</c:v>
                </c:pt>
                <c:pt idx="5">
                  <c:v>Revenue Measures to raise revenue</c:v>
                </c:pt>
                <c:pt idx="6">
                  <c:v>Revenue Measures to boost consumption / demand</c:v>
                </c:pt>
                <c:pt idx="7">
                  <c:v>Revenue Measures to promote availability of medical items</c:v>
                </c:pt>
                <c:pt idx="8">
                  <c:v>Revenue Measures to protect individuals</c:v>
                </c:pt>
                <c:pt idx="9">
                  <c:v>Revenue Measures to protect businesses</c:v>
                </c:pt>
              </c:strCache>
            </c:strRef>
          </c:cat>
          <c:val>
            <c:numRef>
              <c:f>'Sample Select backend'!$Q$52:$Q$61</c:f>
              <c:numCache>
                <c:formatCode>General</c:formatCode>
                <c:ptCount val="10"/>
                <c:pt idx="0">
                  <c:v>48</c:v>
                </c:pt>
                <c:pt idx="1">
                  <c:v>219</c:v>
                </c:pt>
                <c:pt idx="2">
                  <c:v>69</c:v>
                </c:pt>
                <c:pt idx="3">
                  <c:v>383</c:v>
                </c:pt>
                <c:pt idx="4">
                  <c:v>95</c:v>
                </c:pt>
                <c:pt idx="5">
                  <c:v>10</c:v>
                </c:pt>
                <c:pt idx="6">
                  <c:v>52</c:v>
                </c:pt>
                <c:pt idx="7">
                  <c:v>64</c:v>
                </c:pt>
                <c:pt idx="8">
                  <c:v>103</c:v>
                </c:pt>
                <c:pt idx="9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CA-4E01-A13E-E3D47E316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910941519"/>
        <c:axId val="601720559"/>
      </c:barChart>
      <c:catAx>
        <c:axId val="910941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20559"/>
        <c:crosses val="autoZero"/>
        <c:auto val="1"/>
        <c:lblAlgn val="ctr"/>
        <c:lblOffset val="100"/>
        <c:noMultiLvlLbl val="0"/>
      </c:catAx>
      <c:valAx>
        <c:axId val="601720559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4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E-48B0-B363-2E88E8C28E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8E-48B0-B363-2E88E8C28E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E-48B0-B363-2E88E8C28E1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8E-48B0-B363-2E88E8C28E1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8E-48B0-B363-2E88E8C28E1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E-48B0-B363-2E88E8C28E1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8E-48B0-B363-2E88E8C28E11}"/>
              </c:ext>
            </c:extLst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8E-48B0-B363-2E88E8C28E11}"/>
              </c:ext>
            </c:extLst>
          </c:dPt>
          <c:cat>
            <c:multiLvlStrRef>
              <c:f>'Sample Select backend'!$AV$19:$AW$61</c:f>
              <c:multiLvlStrCache>
                <c:ptCount val="43"/>
                <c:lvl>
                  <c:pt idx="0">
                    <c:v>Other</c:v>
                  </c:pt>
                  <c:pt idx="1">
                    <c:v>Preferential loans to households</c:v>
                  </c:pt>
                  <c:pt idx="2">
                    <c:v>One-off grants</c:v>
                  </c:pt>
                  <c:pt idx="3">
                    <c:v>Preferential loans to firms</c:v>
                  </c:pt>
                  <c:pt idx="4">
                    <c:v>Other</c:v>
                  </c:pt>
                  <c:pt idx="5">
                    <c:v>Wage compensation/ enhanced paid leave</c:v>
                  </c:pt>
                  <c:pt idx="6">
                    <c:v>Supplementary ad hoc programs</c:v>
                  </c:pt>
                  <c:pt idx="7">
                    <c:v>Temporary expansion of existing benefits</c:v>
                  </c:pt>
                  <c:pt idx="8">
                    <c:v>Expansion of unemployment benefits</c:v>
                  </c:pt>
                  <c:pt idx="9">
                    <c:v>Direct cash transfers for individuals</c:v>
                  </c:pt>
                  <c:pt idx="10">
                    <c:v>General</c:v>
                  </c:pt>
                  <c:pt idx="11">
                    <c:v>Expansion of human resources</c:v>
                  </c:pt>
                  <c:pt idx="12">
                    <c:v>Targeted infrastructure investments</c:v>
                  </c:pt>
                  <c:pt idx="13">
                    <c:v>Supply of high cost medical items</c:v>
                  </c:pt>
                  <c:pt idx="14">
                    <c:v>Supply of low cost medical items</c:v>
                  </c:pt>
                  <c:pt idx="15">
                    <c:v>Other</c:v>
                  </c:pt>
                  <c:pt idx="16">
                    <c:v>Tax exemption/waiver/suspension</c:v>
                  </c:pt>
                  <c:pt idx="17">
                    <c:v>Lower tax rates</c:v>
                  </c:pt>
                  <c:pt idx="18">
                    <c:v>Other</c:v>
                  </c:pt>
                  <c:pt idx="19">
                    <c:v>Tax exemption/waiver/suspension</c:v>
                  </c:pt>
                  <c:pt idx="20">
                    <c:v>Lower tax rates for medical items</c:v>
                  </c:pt>
                  <c:pt idx="21">
                    <c:v>Other</c:v>
                  </c:pt>
                  <c:pt idx="22">
                    <c:v>Tax exemption/waiver/suspension</c:v>
                  </c:pt>
                  <c:pt idx="23">
                    <c:v>Tax credits</c:v>
                  </c:pt>
                  <c:pt idx="24">
                    <c:v>Broaden tax deductibility</c:v>
                  </c:pt>
                  <c:pt idx="25">
                    <c:v>Tax amnesty / incentives</c:v>
                  </c:pt>
                  <c:pt idx="26">
                    <c:v>Tax rate reduction</c:v>
                  </c:pt>
                  <c:pt idx="27">
                    <c:v>Deferral of tax payments</c:v>
                  </c:pt>
                  <c:pt idx="28">
                    <c:v>Deferral of tax filing</c:v>
                  </c:pt>
                  <c:pt idx="29">
                    <c:v>Other</c:v>
                  </c:pt>
                  <c:pt idx="30">
                    <c:v>Tax exemption/waiver/suspension</c:v>
                  </c:pt>
                  <c:pt idx="31">
                    <c:v>Suspend audit activities</c:v>
                  </c:pt>
                  <c:pt idx="32">
                    <c:v>Suspend debt collection</c:v>
                  </c:pt>
                  <c:pt idx="33">
                    <c:v>Lower advance payment</c:v>
                  </c:pt>
                  <c:pt idx="34">
                    <c:v>Accelerating refunds</c:v>
                  </c:pt>
                  <c:pt idx="35">
                    <c:v>Tax amnesty / incentives</c:v>
                  </c:pt>
                  <c:pt idx="36">
                    <c:v>Tax rate reduction</c:v>
                  </c:pt>
                  <c:pt idx="37">
                    <c:v>Deferral of tax payments</c:v>
                  </c:pt>
                  <c:pt idx="38">
                    <c:v>Deferral of tax filing</c:v>
                  </c:pt>
                  <c:pt idx="39">
                    <c:v>Tax credits</c:v>
                  </c:pt>
                  <c:pt idx="40">
                    <c:v>Broaden tax deductibility</c:v>
                  </c:pt>
                  <c:pt idx="41">
                    <c:v>Extend loss carry-forward (CIT)</c:v>
                  </c:pt>
                  <c:pt idx="42">
                    <c:v>Accelerated asset depreciation (CIT)</c:v>
                  </c:pt>
                </c:lvl>
                <c:lvl>
                  <c:pt idx="0">
                    <c:v>Credit and equity measures</c:v>
                  </c:pt>
                  <c:pt idx="4">
                    <c:v>Expenditure Measures for individuals</c:v>
                  </c:pt>
                  <c:pt idx="10">
                    <c:v>Health Expenditures measures</c:v>
                  </c:pt>
                  <c:pt idx="15">
                    <c:v>Revenue Measures to boost consumption</c:v>
                  </c:pt>
                  <c:pt idx="18">
                    <c:v>Revenue Measures for medical items</c:v>
                  </c:pt>
                  <c:pt idx="21">
                    <c:v>Revenue Measures to protect individuals</c:v>
                  </c:pt>
                  <c:pt idx="29">
                    <c:v>Revenue Measures to protect businesses</c:v>
                  </c:pt>
                </c:lvl>
              </c:multiLvlStrCache>
            </c:multiLvlStrRef>
          </c:cat>
          <c:val>
            <c:numRef>
              <c:f>'Sample Select backend'!$AX$19:$AX$61</c:f>
              <c:numCache>
                <c:formatCode>General</c:formatCode>
                <c:ptCount val="43"/>
                <c:pt idx="0">
                  <c:v>28</c:v>
                </c:pt>
                <c:pt idx="1">
                  <c:v>6</c:v>
                </c:pt>
                <c:pt idx="2">
                  <c:v>25</c:v>
                </c:pt>
                <c:pt idx="3">
                  <c:v>160</c:v>
                </c:pt>
                <c:pt idx="4">
                  <c:v>16</c:v>
                </c:pt>
                <c:pt idx="5">
                  <c:v>119</c:v>
                </c:pt>
                <c:pt idx="6">
                  <c:v>91</c:v>
                </c:pt>
                <c:pt idx="7">
                  <c:v>37</c:v>
                </c:pt>
                <c:pt idx="8">
                  <c:v>48</c:v>
                </c:pt>
                <c:pt idx="9">
                  <c:v>72</c:v>
                </c:pt>
                <c:pt idx="10">
                  <c:v>57</c:v>
                </c:pt>
                <c:pt idx="11">
                  <c:v>6</c:v>
                </c:pt>
                <c:pt idx="12">
                  <c:v>8</c:v>
                </c:pt>
                <c:pt idx="13">
                  <c:v>1</c:v>
                </c:pt>
                <c:pt idx="14">
                  <c:v>1</c:v>
                </c:pt>
                <c:pt idx="15">
                  <c:v>14</c:v>
                </c:pt>
                <c:pt idx="16">
                  <c:v>9</c:v>
                </c:pt>
                <c:pt idx="17">
                  <c:v>29</c:v>
                </c:pt>
                <c:pt idx="18">
                  <c:v>13</c:v>
                </c:pt>
                <c:pt idx="19">
                  <c:v>38</c:v>
                </c:pt>
                <c:pt idx="20">
                  <c:v>13</c:v>
                </c:pt>
                <c:pt idx="21">
                  <c:v>14</c:v>
                </c:pt>
                <c:pt idx="22">
                  <c:v>25</c:v>
                </c:pt>
                <c:pt idx="23">
                  <c:v>2</c:v>
                </c:pt>
                <c:pt idx="24">
                  <c:v>8</c:v>
                </c:pt>
                <c:pt idx="25">
                  <c:v>3</c:v>
                </c:pt>
                <c:pt idx="26">
                  <c:v>9</c:v>
                </c:pt>
                <c:pt idx="27">
                  <c:v>32</c:v>
                </c:pt>
                <c:pt idx="28">
                  <c:v>8</c:v>
                </c:pt>
                <c:pt idx="29">
                  <c:v>61</c:v>
                </c:pt>
                <c:pt idx="30">
                  <c:v>84</c:v>
                </c:pt>
                <c:pt idx="31">
                  <c:v>11</c:v>
                </c:pt>
                <c:pt idx="32">
                  <c:v>17</c:v>
                </c:pt>
                <c:pt idx="33">
                  <c:v>24</c:v>
                </c:pt>
                <c:pt idx="34">
                  <c:v>15</c:v>
                </c:pt>
                <c:pt idx="35">
                  <c:v>13</c:v>
                </c:pt>
                <c:pt idx="36">
                  <c:v>33</c:v>
                </c:pt>
                <c:pt idx="37">
                  <c:v>159</c:v>
                </c:pt>
                <c:pt idx="38">
                  <c:v>25</c:v>
                </c:pt>
                <c:pt idx="39">
                  <c:v>15</c:v>
                </c:pt>
                <c:pt idx="40">
                  <c:v>18</c:v>
                </c:pt>
                <c:pt idx="41">
                  <c:v>11</c:v>
                </c:pt>
                <c:pt idx="4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E-48B0-B363-2E88E8C28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95414399"/>
        <c:axId val="1802764143"/>
      </c:barChart>
      <c:catAx>
        <c:axId val="199541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64143"/>
        <c:crosses val="autoZero"/>
        <c:auto val="1"/>
        <c:lblAlgn val="ctr"/>
        <c:lblOffset val="100"/>
        <c:noMultiLvlLbl val="0"/>
      </c:catAx>
      <c:valAx>
        <c:axId val="180276414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>
                    <a:solidFill>
                      <a:sysClr val="windowText" lastClr="000000"/>
                    </a:solidFill>
                  </a:rPr>
                  <a:t>Количество мер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41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7ADEF-34C2-459C-830A-2EA0C8E8355D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C5A47D3-9389-466D-BCB0-606A24BE8C47}">
      <dgm:prSet/>
      <dgm:spPr/>
      <dgm:t>
        <a:bodyPr/>
        <a:lstStyle/>
        <a:p>
          <a:r>
            <a:rPr lang="ru-RU" dirty="0">
              <a:latin typeface="+mn-lt"/>
              <a:cs typeface="Arial" panose="020B0604020202020204" pitchFamily="34" charset="0"/>
            </a:rPr>
            <a:t>Какие меры политики были реализованы странами?</a:t>
          </a:r>
        </a:p>
      </dgm:t>
    </dgm:pt>
    <dgm:pt modelId="{D27DFA88-608F-45B9-B53F-A7373D1E8D77}" type="parTrans" cxnId="{93F0A015-0954-4480-B4D1-D3985CAA459B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9E13D0B1-BE28-4350-A977-476E1E8EB49F}" type="sibTrans" cxnId="{93F0A015-0954-4480-B4D1-D3985CAA459B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417E085C-FB75-4687-81C5-A3C8DFD5FCCE}">
      <dgm:prSet/>
      <dgm:spPr/>
      <dgm:t>
        <a:bodyPr/>
        <a:lstStyle/>
        <a:p>
          <a:r>
            <a:rPr lang="ru-RU" dirty="0">
              <a:latin typeface="+mn-lt"/>
              <a:cs typeface="Arial" panose="020B0604020202020204" pitchFamily="34" charset="0"/>
            </a:rPr>
            <a:t>Характеристики ответных мер в области налогово-бюджетной политики: выбор и разработка политики</a:t>
          </a:r>
        </a:p>
      </dgm:t>
    </dgm:pt>
    <dgm:pt modelId="{576C3CA9-94C3-4B02-8208-1D08E869803C}" type="parTrans" cxnId="{DF6A7A40-A8B8-4A52-9FE3-1E953EC92F1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FE2DB7FF-B830-467C-B47A-1468C933C654}" type="sibTrans" cxnId="{DF6A7A40-A8B8-4A52-9FE3-1E953EC92F1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BE6DCD2A-9E63-4AC3-9E17-6DDD4754E02A}">
      <dgm:prSet/>
      <dgm:spPr/>
      <dgm:t>
        <a:bodyPr/>
        <a:lstStyle/>
        <a:p>
          <a:r>
            <a:rPr lang="ru-RU" dirty="0">
              <a:latin typeface="+mn-lt"/>
              <a:cs typeface="Arial" panose="020B0604020202020204" pitchFamily="34" charset="0"/>
            </a:rPr>
            <a:t>Последствия для программно-целевого бюджетирования и БОР: делимся опытом</a:t>
          </a:r>
        </a:p>
      </dgm:t>
    </dgm:pt>
    <dgm:pt modelId="{4BBC5523-6D01-48CE-9CCE-495A5D462B39}" type="parTrans" cxnId="{1A172FF0-BECF-4086-AEE7-B8357B69B7A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60B2EC17-0227-41DD-98E3-681D9ADED072}" type="sibTrans" cxnId="{1A172FF0-BECF-4086-AEE7-B8357B69B7A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A8DE45E4-BE3E-4197-8FD6-D1B8FE602BCD}">
      <dgm:prSet/>
      <dgm:spPr/>
      <dgm:t>
        <a:bodyPr/>
        <a:lstStyle/>
        <a:p>
          <a:r>
            <a:rPr lang="ru-RU">
              <a:latin typeface="+mn-lt"/>
              <a:cs typeface="Arial" panose="020B0604020202020204" pitchFamily="34" charset="0"/>
            </a:rPr>
            <a:t>В ожидании восстановления и фискальной консолидации</a:t>
          </a:r>
        </a:p>
      </dgm:t>
    </dgm:pt>
    <dgm:pt modelId="{1C4880DA-8F23-4D0A-84C0-8138DDD8B7BC}" type="parTrans" cxnId="{34FED94F-7475-4E94-84D0-C16E6A039DE9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0F03996E-8EEB-46E5-8279-1AC37D0547B7}" type="sibTrans" cxnId="{34FED94F-7475-4E94-84D0-C16E6A039DE9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0A4BB169-5056-4277-8865-FC8C8809D440}" type="pres">
      <dgm:prSet presAssocID="{F847ADEF-34C2-459C-830A-2EA0C8E8355D}" presName="linear" presStyleCnt="0">
        <dgm:presLayoutVars>
          <dgm:animLvl val="lvl"/>
          <dgm:resizeHandles val="exact"/>
        </dgm:presLayoutVars>
      </dgm:prSet>
      <dgm:spPr/>
    </dgm:pt>
    <dgm:pt modelId="{6F028E13-177C-4916-82BF-68C9430EB9AA}" type="pres">
      <dgm:prSet presAssocID="{3C5A47D3-9389-466D-BCB0-606A24BE8C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3611DB-D1FA-4620-BDD3-684354BFF8E0}" type="pres">
      <dgm:prSet presAssocID="{9E13D0B1-BE28-4350-A977-476E1E8EB49F}" presName="spacer" presStyleCnt="0"/>
      <dgm:spPr/>
    </dgm:pt>
    <dgm:pt modelId="{972255BD-7EC0-46D1-976D-85637763E8A9}" type="pres">
      <dgm:prSet presAssocID="{417E085C-FB75-4687-81C5-A3C8DFD5FC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9C203C-B685-475E-A037-1408C2DCAD4A}" type="pres">
      <dgm:prSet presAssocID="{FE2DB7FF-B830-467C-B47A-1468C933C654}" presName="spacer" presStyleCnt="0"/>
      <dgm:spPr/>
    </dgm:pt>
    <dgm:pt modelId="{81D448F9-8C11-47A0-AF76-BD179436E69D}" type="pres">
      <dgm:prSet presAssocID="{BE6DCD2A-9E63-4AC3-9E17-6DDD4754E02A}" presName="parentText" presStyleLbl="node1" presStyleIdx="2" presStyleCnt="4" custLinFactNeighborY="42510">
        <dgm:presLayoutVars>
          <dgm:chMax val="0"/>
          <dgm:bulletEnabled val="1"/>
        </dgm:presLayoutVars>
      </dgm:prSet>
      <dgm:spPr/>
    </dgm:pt>
    <dgm:pt modelId="{2D189C1F-9434-476F-A929-2D62E0A2C617}" type="pres">
      <dgm:prSet presAssocID="{60B2EC17-0227-41DD-98E3-681D9ADED072}" presName="spacer" presStyleCnt="0"/>
      <dgm:spPr/>
    </dgm:pt>
    <dgm:pt modelId="{F1DD9283-3CEB-4804-8C24-510D9DA369CA}" type="pres">
      <dgm:prSet presAssocID="{A8DE45E4-BE3E-4197-8FD6-D1B8FE602B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F0A015-0954-4480-B4D1-D3985CAA459B}" srcId="{F847ADEF-34C2-459C-830A-2EA0C8E8355D}" destId="{3C5A47D3-9389-466D-BCB0-606A24BE8C47}" srcOrd="0" destOrd="0" parTransId="{D27DFA88-608F-45B9-B53F-A7373D1E8D77}" sibTransId="{9E13D0B1-BE28-4350-A977-476E1E8EB49F}"/>
    <dgm:cxn modelId="{3F9BA41C-93FD-4E3A-819B-E6F1705B77F7}" type="presOf" srcId="{F847ADEF-34C2-459C-830A-2EA0C8E8355D}" destId="{0A4BB169-5056-4277-8865-FC8C8809D440}" srcOrd="0" destOrd="0" presId="urn:microsoft.com/office/officeart/2005/8/layout/vList2"/>
    <dgm:cxn modelId="{DF6A7A40-A8B8-4A52-9FE3-1E953EC92F12}" srcId="{F847ADEF-34C2-459C-830A-2EA0C8E8355D}" destId="{417E085C-FB75-4687-81C5-A3C8DFD5FCCE}" srcOrd="1" destOrd="0" parTransId="{576C3CA9-94C3-4B02-8208-1D08E869803C}" sibTransId="{FE2DB7FF-B830-467C-B47A-1468C933C654}"/>
    <dgm:cxn modelId="{34FED94F-7475-4E94-84D0-C16E6A039DE9}" srcId="{F847ADEF-34C2-459C-830A-2EA0C8E8355D}" destId="{A8DE45E4-BE3E-4197-8FD6-D1B8FE602BCD}" srcOrd="3" destOrd="0" parTransId="{1C4880DA-8F23-4D0A-84C0-8138DDD8B7BC}" sibTransId="{0F03996E-8EEB-46E5-8279-1AC37D0547B7}"/>
    <dgm:cxn modelId="{5C344B50-2BFE-4432-A240-E1FC2327B25B}" type="presOf" srcId="{BE6DCD2A-9E63-4AC3-9E17-6DDD4754E02A}" destId="{81D448F9-8C11-47A0-AF76-BD179436E69D}" srcOrd="0" destOrd="0" presId="urn:microsoft.com/office/officeart/2005/8/layout/vList2"/>
    <dgm:cxn modelId="{194C3299-87BF-4C5E-A36F-8C0B8CFDEFED}" type="presOf" srcId="{A8DE45E4-BE3E-4197-8FD6-D1B8FE602BCD}" destId="{F1DD9283-3CEB-4804-8C24-510D9DA369CA}" srcOrd="0" destOrd="0" presId="urn:microsoft.com/office/officeart/2005/8/layout/vList2"/>
    <dgm:cxn modelId="{612E3AA3-6190-4192-B50B-1ADEF06C89E0}" type="presOf" srcId="{417E085C-FB75-4687-81C5-A3C8DFD5FCCE}" destId="{972255BD-7EC0-46D1-976D-85637763E8A9}" srcOrd="0" destOrd="0" presId="urn:microsoft.com/office/officeart/2005/8/layout/vList2"/>
    <dgm:cxn modelId="{DE57D2C5-2189-4F45-8973-BDB0A230FF90}" type="presOf" srcId="{3C5A47D3-9389-466D-BCB0-606A24BE8C47}" destId="{6F028E13-177C-4916-82BF-68C9430EB9AA}" srcOrd="0" destOrd="0" presId="urn:microsoft.com/office/officeart/2005/8/layout/vList2"/>
    <dgm:cxn modelId="{1A172FF0-BECF-4086-AEE7-B8357B69B7A2}" srcId="{F847ADEF-34C2-459C-830A-2EA0C8E8355D}" destId="{BE6DCD2A-9E63-4AC3-9E17-6DDD4754E02A}" srcOrd="2" destOrd="0" parTransId="{4BBC5523-6D01-48CE-9CCE-495A5D462B39}" sibTransId="{60B2EC17-0227-41DD-98E3-681D9ADED072}"/>
    <dgm:cxn modelId="{50D24D7B-9755-4D04-A26F-120E04E73BB3}" type="presParOf" srcId="{0A4BB169-5056-4277-8865-FC8C8809D440}" destId="{6F028E13-177C-4916-82BF-68C9430EB9AA}" srcOrd="0" destOrd="0" presId="urn:microsoft.com/office/officeart/2005/8/layout/vList2"/>
    <dgm:cxn modelId="{B922CD15-FBA5-4E70-8DEF-4ED3A596FFDD}" type="presParOf" srcId="{0A4BB169-5056-4277-8865-FC8C8809D440}" destId="{623611DB-D1FA-4620-BDD3-684354BFF8E0}" srcOrd="1" destOrd="0" presId="urn:microsoft.com/office/officeart/2005/8/layout/vList2"/>
    <dgm:cxn modelId="{F6ADDB6C-06F7-432D-8738-1462785285BA}" type="presParOf" srcId="{0A4BB169-5056-4277-8865-FC8C8809D440}" destId="{972255BD-7EC0-46D1-976D-85637763E8A9}" srcOrd="2" destOrd="0" presId="urn:microsoft.com/office/officeart/2005/8/layout/vList2"/>
    <dgm:cxn modelId="{52F56C13-3EC1-4081-A9FB-33B0CB7EFFCC}" type="presParOf" srcId="{0A4BB169-5056-4277-8865-FC8C8809D440}" destId="{C39C203C-B685-475E-A037-1408C2DCAD4A}" srcOrd="3" destOrd="0" presId="urn:microsoft.com/office/officeart/2005/8/layout/vList2"/>
    <dgm:cxn modelId="{A8ADDA4B-A462-46B4-805C-08A46529E7D1}" type="presParOf" srcId="{0A4BB169-5056-4277-8865-FC8C8809D440}" destId="{81D448F9-8C11-47A0-AF76-BD179436E69D}" srcOrd="4" destOrd="0" presId="urn:microsoft.com/office/officeart/2005/8/layout/vList2"/>
    <dgm:cxn modelId="{34EC8843-B5DB-43E4-9A14-E0FCDF29E1C7}" type="presParOf" srcId="{0A4BB169-5056-4277-8865-FC8C8809D440}" destId="{2D189C1F-9434-476F-A929-2D62E0A2C617}" srcOrd="5" destOrd="0" presId="urn:microsoft.com/office/officeart/2005/8/layout/vList2"/>
    <dgm:cxn modelId="{AEE44DEA-EFC4-4ED4-9ACF-F1B24F79A6E5}" type="presParOf" srcId="{0A4BB169-5056-4277-8865-FC8C8809D440}" destId="{F1DD9283-3CEB-4804-8C24-510D9DA369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DA8FA-A7A2-4E83-9C31-3146C20199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C0F12D-3A6D-49BE-916B-2206E4522949}">
      <dgm:prSet/>
      <dgm:spPr/>
      <dgm:t>
        <a:bodyPr/>
        <a:lstStyle/>
        <a:p>
          <a:r>
            <a:rPr lang="ru-RU" dirty="0"/>
            <a:t>Классификация мер в области налогово-бюджетной политики и основные составляющие</a:t>
          </a:r>
        </a:p>
      </dgm:t>
    </dgm:pt>
    <dgm:pt modelId="{50ED4B22-7515-4A18-AEB2-6E3A28D83F55}" type="parTrans" cxnId="{3F23A614-0047-4665-8C5F-0E7B1D48A371}">
      <dgm:prSet/>
      <dgm:spPr/>
      <dgm:t>
        <a:bodyPr/>
        <a:lstStyle/>
        <a:p>
          <a:endParaRPr lang="en-US"/>
        </a:p>
      </dgm:t>
    </dgm:pt>
    <dgm:pt modelId="{F896CC2A-30E4-4F66-BB0D-BBBD7620F826}" type="sibTrans" cxnId="{3F23A614-0047-4665-8C5F-0E7B1D48A371}">
      <dgm:prSet/>
      <dgm:spPr/>
      <dgm:t>
        <a:bodyPr/>
        <a:lstStyle/>
        <a:p>
          <a:endParaRPr lang="en-US"/>
        </a:p>
      </dgm:t>
    </dgm:pt>
    <dgm:pt modelId="{841F088D-6770-4584-93F4-74FC382EFBFD}">
      <dgm:prSet/>
      <dgm:spPr/>
      <dgm:t>
        <a:bodyPr/>
        <a:lstStyle/>
        <a:p>
          <a:r>
            <a:rPr lang="ru-RU" dirty="0"/>
            <a:t>Оценка мер в области налогово-бюджетной политики - 203 экономики и две волны - Первичные ответные меры (до мая ~2400 мероприятий) и вторая волна (с мая по сентябрь ~1600 дополнительных мер фискальной политики)</a:t>
          </a:r>
        </a:p>
      </dgm:t>
    </dgm:pt>
    <dgm:pt modelId="{948846E6-8EBE-4E14-A666-A3407D780D66}" type="parTrans" cxnId="{B1E7EC65-E7FC-4D86-9442-2F94860DF99A}">
      <dgm:prSet/>
      <dgm:spPr/>
      <dgm:t>
        <a:bodyPr/>
        <a:lstStyle/>
        <a:p>
          <a:endParaRPr lang="en-US"/>
        </a:p>
      </dgm:t>
    </dgm:pt>
    <dgm:pt modelId="{2F258A73-7C07-4090-B228-138D69D335C8}" type="sibTrans" cxnId="{B1E7EC65-E7FC-4D86-9442-2F94860DF99A}">
      <dgm:prSet/>
      <dgm:spPr/>
      <dgm:t>
        <a:bodyPr/>
        <a:lstStyle/>
        <a:p>
          <a:endParaRPr lang="en-US"/>
        </a:p>
      </dgm:t>
    </dgm:pt>
    <dgm:pt modelId="{B64D885A-53B8-4CED-9AAB-9B7EC60A80A6}">
      <dgm:prSet/>
      <dgm:spPr/>
      <dgm:t>
        <a:bodyPr/>
        <a:lstStyle/>
        <a:p>
          <a:r>
            <a:rPr lang="ru-RU"/>
            <a:t>Основа классификации: 7 групп и 47 типов</a:t>
          </a:r>
        </a:p>
      </dgm:t>
    </dgm:pt>
    <dgm:pt modelId="{89CB8183-02CC-484A-B136-C4D791920AD7}" type="parTrans" cxnId="{1200D2F1-459C-4DC3-A288-77F11A01032A}">
      <dgm:prSet/>
      <dgm:spPr/>
      <dgm:t>
        <a:bodyPr/>
        <a:lstStyle/>
        <a:p>
          <a:endParaRPr lang="en-US"/>
        </a:p>
      </dgm:t>
    </dgm:pt>
    <dgm:pt modelId="{E76A50EE-9B9C-472D-8384-EA244F002334}" type="sibTrans" cxnId="{1200D2F1-459C-4DC3-A288-77F11A01032A}">
      <dgm:prSet/>
      <dgm:spPr/>
      <dgm:t>
        <a:bodyPr/>
        <a:lstStyle/>
        <a:p>
          <a:endParaRPr lang="en-US"/>
        </a:p>
      </dgm:t>
    </dgm:pt>
    <dgm:pt modelId="{DE347C38-F691-4D61-8A2F-A3735A170A79}">
      <dgm:prSet/>
      <dgm:spPr/>
      <dgm:t>
        <a:bodyPr/>
        <a:lstStyle/>
        <a:p>
          <a:r>
            <a:rPr lang="ru-RU"/>
            <a:t>Оценка 2400 мер политики по 9 проектным критериям</a:t>
          </a:r>
        </a:p>
      </dgm:t>
    </dgm:pt>
    <dgm:pt modelId="{FD9F0B81-E73E-4108-88A8-3AE245382B50}" type="parTrans" cxnId="{1B4E77B1-31AE-4016-BDD8-CF08638E08BB}">
      <dgm:prSet/>
      <dgm:spPr/>
      <dgm:t>
        <a:bodyPr/>
        <a:lstStyle/>
        <a:p>
          <a:endParaRPr lang="en-US"/>
        </a:p>
      </dgm:t>
    </dgm:pt>
    <dgm:pt modelId="{CED7774D-4EEB-43CE-9AEC-99A8596F8EA7}" type="sibTrans" cxnId="{1B4E77B1-31AE-4016-BDD8-CF08638E08BB}">
      <dgm:prSet/>
      <dgm:spPr/>
      <dgm:t>
        <a:bodyPr/>
        <a:lstStyle/>
        <a:p>
          <a:endParaRPr lang="en-US"/>
        </a:p>
      </dgm:t>
    </dgm:pt>
    <dgm:pt modelId="{91061D11-FB2E-4CAE-8C17-E5515ADF8F41}" type="pres">
      <dgm:prSet presAssocID="{52BDA8FA-A7A2-4E83-9C31-3146C201997F}" presName="linear" presStyleCnt="0">
        <dgm:presLayoutVars>
          <dgm:animLvl val="lvl"/>
          <dgm:resizeHandles val="exact"/>
        </dgm:presLayoutVars>
      </dgm:prSet>
      <dgm:spPr/>
    </dgm:pt>
    <dgm:pt modelId="{4435BAA4-7A56-4AD9-91F9-7987BA61A04E}" type="pres">
      <dgm:prSet presAssocID="{1BC0F12D-3A6D-49BE-916B-2206E45229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ECB306-92F7-4A46-8E51-BA603A8EA64E}" type="pres">
      <dgm:prSet presAssocID="{F896CC2A-30E4-4F66-BB0D-BBBD7620F826}" presName="spacer" presStyleCnt="0"/>
      <dgm:spPr/>
    </dgm:pt>
    <dgm:pt modelId="{73B5DBCE-BA3B-4452-8821-18EE82AF9EEE}" type="pres">
      <dgm:prSet presAssocID="{841F088D-6770-4584-93F4-74FC382EFB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71DA25-F30D-426F-8EB2-FEF0F48336EA}" type="pres">
      <dgm:prSet presAssocID="{2F258A73-7C07-4090-B228-138D69D335C8}" presName="spacer" presStyleCnt="0"/>
      <dgm:spPr/>
    </dgm:pt>
    <dgm:pt modelId="{E1D03E0C-F78E-4082-87D5-5F9EC0156171}" type="pres">
      <dgm:prSet presAssocID="{B64D885A-53B8-4CED-9AAB-9B7EC60A80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53A265-9B4F-4FD1-B636-E274881E643A}" type="pres">
      <dgm:prSet presAssocID="{E76A50EE-9B9C-472D-8384-EA244F002334}" presName="spacer" presStyleCnt="0"/>
      <dgm:spPr/>
    </dgm:pt>
    <dgm:pt modelId="{BF4D6F43-1BE4-4B07-A24B-0A2FFA73FDE2}" type="pres">
      <dgm:prSet presAssocID="{DE347C38-F691-4D61-8A2F-A3735A170A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AAEA07-32D3-40DB-8E85-4420214034B7}" type="presOf" srcId="{DE347C38-F691-4D61-8A2F-A3735A170A79}" destId="{BF4D6F43-1BE4-4B07-A24B-0A2FFA73FDE2}" srcOrd="0" destOrd="0" presId="urn:microsoft.com/office/officeart/2005/8/layout/vList2"/>
    <dgm:cxn modelId="{3F23A614-0047-4665-8C5F-0E7B1D48A371}" srcId="{52BDA8FA-A7A2-4E83-9C31-3146C201997F}" destId="{1BC0F12D-3A6D-49BE-916B-2206E4522949}" srcOrd="0" destOrd="0" parTransId="{50ED4B22-7515-4A18-AEB2-6E3A28D83F55}" sibTransId="{F896CC2A-30E4-4F66-BB0D-BBBD7620F826}"/>
    <dgm:cxn modelId="{E549381E-E9F5-4D73-926A-09EE0D706F40}" type="presOf" srcId="{52BDA8FA-A7A2-4E83-9C31-3146C201997F}" destId="{91061D11-FB2E-4CAE-8C17-E5515ADF8F41}" srcOrd="0" destOrd="0" presId="urn:microsoft.com/office/officeart/2005/8/layout/vList2"/>
    <dgm:cxn modelId="{B1E7EC65-E7FC-4D86-9442-2F94860DF99A}" srcId="{52BDA8FA-A7A2-4E83-9C31-3146C201997F}" destId="{841F088D-6770-4584-93F4-74FC382EFBFD}" srcOrd="1" destOrd="0" parTransId="{948846E6-8EBE-4E14-A666-A3407D780D66}" sibTransId="{2F258A73-7C07-4090-B228-138D69D335C8}"/>
    <dgm:cxn modelId="{F9E4B659-60A9-44F2-B2E6-792C6107B16A}" type="presOf" srcId="{B64D885A-53B8-4CED-9AAB-9B7EC60A80A6}" destId="{E1D03E0C-F78E-4082-87D5-5F9EC0156171}" srcOrd="0" destOrd="0" presId="urn:microsoft.com/office/officeart/2005/8/layout/vList2"/>
    <dgm:cxn modelId="{DB876A8A-7B4F-4A02-A49D-DAAE4188AF6D}" type="presOf" srcId="{1BC0F12D-3A6D-49BE-916B-2206E4522949}" destId="{4435BAA4-7A56-4AD9-91F9-7987BA61A04E}" srcOrd="0" destOrd="0" presId="urn:microsoft.com/office/officeart/2005/8/layout/vList2"/>
    <dgm:cxn modelId="{1B4E77B1-31AE-4016-BDD8-CF08638E08BB}" srcId="{52BDA8FA-A7A2-4E83-9C31-3146C201997F}" destId="{DE347C38-F691-4D61-8A2F-A3735A170A79}" srcOrd="3" destOrd="0" parTransId="{FD9F0B81-E73E-4108-88A8-3AE245382B50}" sibTransId="{CED7774D-4EEB-43CE-9AEC-99A8596F8EA7}"/>
    <dgm:cxn modelId="{6F2F95EE-753C-4C8C-8459-246CE621B321}" type="presOf" srcId="{841F088D-6770-4584-93F4-74FC382EFBFD}" destId="{73B5DBCE-BA3B-4452-8821-18EE82AF9EEE}" srcOrd="0" destOrd="0" presId="urn:microsoft.com/office/officeart/2005/8/layout/vList2"/>
    <dgm:cxn modelId="{1200D2F1-459C-4DC3-A288-77F11A01032A}" srcId="{52BDA8FA-A7A2-4E83-9C31-3146C201997F}" destId="{B64D885A-53B8-4CED-9AAB-9B7EC60A80A6}" srcOrd="2" destOrd="0" parTransId="{89CB8183-02CC-484A-B136-C4D791920AD7}" sibTransId="{E76A50EE-9B9C-472D-8384-EA244F002334}"/>
    <dgm:cxn modelId="{7A7FB759-C77B-4E87-B6FF-690BC6B55EDD}" type="presParOf" srcId="{91061D11-FB2E-4CAE-8C17-E5515ADF8F41}" destId="{4435BAA4-7A56-4AD9-91F9-7987BA61A04E}" srcOrd="0" destOrd="0" presId="urn:microsoft.com/office/officeart/2005/8/layout/vList2"/>
    <dgm:cxn modelId="{4FE97BC8-DD47-4200-BDAB-2AFDFA59DCE8}" type="presParOf" srcId="{91061D11-FB2E-4CAE-8C17-E5515ADF8F41}" destId="{C1ECB306-92F7-4A46-8E51-BA603A8EA64E}" srcOrd="1" destOrd="0" presId="urn:microsoft.com/office/officeart/2005/8/layout/vList2"/>
    <dgm:cxn modelId="{A7D11C51-A8B1-46B4-8632-219881320E79}" type="presParOf" srcId="{91061D11-FB2E-4CAE-8C17-E5515ADF8F41}" destId="{73B5DBCE-BA3B-4452-8821-18EE82AF9EEE}" srcOrd="2" destOrd="0" presId="urn:microsoft.com/office/officeart/2005/8/layout/vList2"/>
    <dgm:cxn modelId="{8E11AE98-17D7-4AE0-ADEC-1311568908F8}" type="presParOf" srcId="{91061D11-FB2E-4CAE-8C17-E5515ADF8F41}" destId="{4271DA25-F30D-426F-8EB2-FEF0F48336EA}" srcOrd="3" destOrd="0" presId="urn:microsoft.com/office/officeart/2005/8/layout/vList2"/>
    <dgm:cxn modelId="{982085E6-B0FB-4507-897F-52765AD3194B}" type="presParOf" srcId="{91061D11-FB2E-4CAE-8C17-E5515ADF8F41}" destId="{E1D03E0C-F78E-4082-87D5-5F9EC0156171}" srcOrd="4" destOrd="0" presId="urn:microsoft.com/office/officeart/2005/8/layout/vList2"/>
    <dgm:cxn modelId="{5C849B5B-67B0-487A-8B08-9F23C2A5A654}" type="presParOf" srcId="{91061D11-FB2E-4CAE-8C17-E5515ADF8F41}" destId="{4053A265-9B4F-4FD1-B636-E274881E643A}" srcOrd="5" destOrd="0" presId="urn:microsoft.com/office/officeart/2005/8/layout/vList2"/>
    <dgm:cxn modelId="{B58F21AC-51C1-49ED-9492-9B9A649EB668}" type="presParOf" srcId="{91061D11-FB2E-4CAE-8C17-E5515ADF8F41}" destId="{BF4D6F43-1BE4-4B07-A24B-0A2FFA73FD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A65CA-10E5-403E-95EF-60A5286EAE3F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32B88F-FC9A-4FCD-87E9-FE1254FA30F4}">
      <dgm:prSet custT="1"/>
      <dgm:spPr/>
      <dgm:t>
        <a:bodyPr/>
        <a:lstStyle/>
        <a:p>
          <a:r>
            <a:rPr lang="ru-RU" sz="1600" dirty="0"/>
            <a:t>Быстрое изменение приоритетов бюджета</a:t>
          </a:r>
        </a:p>
      </dgm:t>
    </dgm:pt>
    <dgm:pt modelId="{C340AD50-1CD5-4E5A-B02F-80B0AA1AF413}" type="parTrans" cxnId="{01C97755-DFA3-4268-A2B6-25D714B4E621}">
      <dgm:prSet/>
      <dgm:spPr/>
      <dgm:t>
        <a:bodyPr/>
        <a:lstStyle/>
        <a:p>
          <a:endParaRPr lang="en-US" sz="1600"/>
        </a:p>
      </dgm:t>
    </dgm:pt>
    <dgm:pt modelId="{1B129A72-F015-48CC-B525-7F247E87D29C}" type="sibTrans" cxnId="{01C97755-DFA3-4268-A2B6-25D714B4E621}">
      <dgm:prSet/>
      <dgm:spPr/>
      <dgm:t>
        <a:bodyPr/>
        <a:lstStyle/>
        <a:p>
          <a:endParaRPr lang="en-US" sz="1600"/>
        </a:p>
      </dgm:t>
    </dgm:pt>
    <dgm:pt modelId="{3533034B-87E0-471C-B1B0-2A6174579003}">
      <dgm:prSet custT="1"/>
      <dgm:spPr/>
      <dgm:t>
        <a:bodyPr/>
        <a:lstStyle/>
        <a:p>
          <a:r>
            <a:rPr lang="ru-RU" sz="1600" dirty="0"/>
            <a:t>Качество ответных  мер</a:t>
          </a:r>
        </a:p>
        <a:p>
          <a:r>
            <a:rPr lang="ru-RU" sz="1600" dirty="0"/>
            <a:t>налогово-бюджетного характера </a:t>
          </a:r>
        </a:p>
      </dgm:t>
    </dgm:pt>
    <dgm:pt modelId="{44DBEB91-96FF-4212-A3CE-72CB4434D9FF}" type="parTrans" cxnId="{1DA7AEE4-A7CA-49AF-8BBB-79C98732ED5F}">
      <dgm:prSet/>
      <dgm:spPr/>
      <dgm:t>
        <a:bodyPr/>
        <a:lstStyle/>
        <a:p>
          <a:endParaRPr lang="en-US" sz="1600"/>
        </a:p>
      </dgm:t>
    </dgm:pt>
    <dgm:pt modelId="{848FAE26-751F-47CD-8381-BEA03E2C821F}" type="sibTrans" cxnId="{1DA7AEE4-A7CA-49AF-8BBB-79C98732ED5F}">
      <dgm:prSet/>
      <dgm:spPr/>
      <dgm:t>
        <a:bodyPr/>
        <a:lstStyle/>
        <a:p>
          <a:endParaRPr lang="en-US" sz="1600"/>
        </a:p>
      </dgm:t>
    </dgm:pt>
    <dgm:pt modelId="{79F05997-9B6C-4297-A531-321EC59C5653}">
      <dgm:prSet custT="1"/>
      <dgm:spPr/>
      <dgm:t>
        <a:bodyPr/>
        <a:lstStyle/>
        <a:p>
          <a:r>
            <a:rPr lang="ru-RU" sz="1600"/>
            <a:t>Отслеживание расходов, связанных с COVID </a:t>
          </a:r>
        </a:p>
      </dgm:t>
    </dgm:pt>
    <dgm:pt modelId="{4CC7EA5E-FD89-45F5-A42A-E723C0066B58}" type="parTrans" cxnId="{4FAF2465-2E6F-4DCF-A242-DFF996E9F965}">
      <dgm:prSet/>
      <dgm:spPr/>
      <dgm:t>
        <a:bodyPr/>
        <a:lstStyle/>
        <a:p>
          <a:endParaRPr lang="en-US" sz="1600"/>
        </a:p>
      </dgm:t>
    </dgm:pt>
    <dgm:pt modelId="{C8D4E480-53B1-481B-815A-F80DF1EBD7B9}" type="sibTrans" cxnId="{4FAF2465-2E6F-4DCF-A242-DFF996E9F965}">
      <dgm:prSet/>
      <dgm:spPr/>
      <dgm:t>
        <a:bodyPr/>
        <a:lstStyle/>
        <a:p>
          <a:endParaRPr lang="en-US" sz="1600"/>
        </a:p>
      </dgm:t>
    </dgm:pt>
    <dgm:pt modelId="{232C66AE-1FD5-4D18-9F57-5814FA2EEBDD}">
      <dgm:prSet custT="1"/>
      <dgm:spPr/>
      <dgm:t>
        <a:bodyPr/>
        <a:lstStyle/>
        <a:p>
          <a:r>
            <a:rPr lang="ru-RU" sz="1600" dirty="0"/>
            <a:t>Учет последствий и эффективности политики </a:t>
          </a:r>
        </a:p>
      </dgm:t>
    </dgm:pt>
    <dgm:pt modelId="{44690248-42D3-49E3-A9DC-7FF30824C3E6}" type="parTrans" cxnId="{03F0170E-EF51-496A-955A-7C888243D41A}">
      <dgm:prSet/>
      <dgm:spPr/>
      <dgm:t>
        <a:bodyPr/>
        <a:lstStyle/>
        <a:p>
          <a:endParaRPr lang="en-US" sz="1600"/>
        </a:p>
      </dgm:t>
    </dgm:pt>
    <dgm:pt modelId="{14711C36-1B4D-430A-A6C4-D36C86C1EBCD}" type="sibTrans" cxnId="{03F0170E-EF51-496A-955A-7C888243D41A}">
      <dgm:prSet/>
      <dgm:spPr/>
      <dgm:t>
        <a:bodyPr/>
        <a:lstStyle/>
        <a:p>
          <a:endParaRPr lang="en-US" sz="1600"/>
        </a:p>
      </dgm:t>
    </dgm:pt>
    <dgm:pt modelId="{D5CF5D6E-B779-4CA9-896C-D3DF7F352FDD}" type="pres">
      <dgm:prSet presAssocID="{AD3A65CA-10E5-403E-95EF-60A5286EAE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BF01E42-EB46-454D-8102-726836978927}" type="pres">
      <dgm:prSet presAssocID="{AD3A65CA-10E5-403E-95EF-60A5286EAE3F}" presName="children" presStyleCnt="0"/>
      <dgm:spPr/>
    </dgm:pt>
    <dgm:pt modelId="{3BEAAB2C-1F6C-4455-80C1-C9EF401A3EBF}" type="pres">
      <dgm:prSet presAssocID="{AD3A65CA-10E5-403E-95EF-60A5286EAE3F}" presName="childPlaceholder" presStyleCnt="0"/>
      <dgm:spPr/>
    </dgm:pt>
    <dgm:pt modelId="{F0F19461-DACA-4294-A2E6-A4B04FD20F3B}" type="pres">
      <dgm:prSet presAssocID="{AD3A65CA-10E5-403E-95EF-60A5286EAE3F}" presName="circle" presStyleCnt="0"/>
      <dgm:spPr/>
    </dgm:pt>
    <dgm:pt modelId="{B91FDAB6-1EAD-46DE-944B-89B2E1B5BA04}" type="pres">
      <dgm:prSet presAssocID="{AD3A65CA-10E5-403E-95EF-60A5286EAE3F}" presName="quadrant1" presStyleLbl="node1" presStyleIdx="0" presStyleCnt="4" custScaleX="108460">
        <dgm:presLayoutVars>
          <dgm:chMax val="1"/>
          <dgm:bulletEnabled val="1"/>
        </dgm:presLayoutVars>
      </dgm:prSet>
      <dgm:spPr/>
    </dgm:pt>
    <dgm:pt modelId="{0D789906-18F9-4EB4-BE2B-A02253C77F61}" type="pres">
      <dgm:prSet presAssocID="{AD3A65CA-10E5-403E-95EF-60A5286EAE3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278EC96-AF75-45E8-88DA-543485D00D8D}" type="pres">
      <dgm:prSet presAssocID="{AD3A65CA-10E5-403E-95EF-60A5286EAE3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EA7FC5-A8A0-4025-AEB7-3E5272486973}" type="pres">
      <dgm:prSet presAssocID="{AD3A65CA-10E5-403E-95EF-60A5286EAE3F}" presName="quadrant4" presStyleLbl="node1" presStyleIdx="3" presStyleCnt="4" custScaleX="109855">
        <dgm:presLayoutVars>
          <dgm:chMax val="1"/>
          <dgm:bulletEnabled val="1"/>
        </dgm:presLayoutVars>
      </dgm:prSet>
      <dgm:spPr/>
    </dgm:pt>
    <dgm:pt modelId="{25E16855-7D03-4F53-B459-A1C290A91A69}" type="pres">
      <dgm:prSet presAssocID="{AD3A65CA-10E5-403E-95EF-60A5286EAE3F}" presName="quadrantPlaceholder" presStyleCnt="0"/>
      <dgm:spPr/>
    </dgm:pt>
    <dgm:pt modelId="{15EDB817-9D22-4CFE-8C71-0FF429EFDFC5}" type="pres">
      <dgm:prSet presAssocID="{AD3A65CA-10E5-403E-95EF-60A5286EAE3F}" presName="center1" presStyleLbl="fgShp" presStyleIdx="0" presStyleCnt="2"/>
      <dgm:spPr/>
    </dgm:pt>
    <dgm:pt modelId="{B92F6684-C1E6-405B-B067-D9743F4E682F}" type="pres">
      <dgm:prSet presAssocID="{AD3A65CA-10E5-403E-95EF-60A5286EAE3F}" presName="center2" presStyleLbl="fgShp" presStyleIdx="1" presStyleCnt="2"/>
      <dgm:spPr/>
    </dgm:pt>
  </dgm:ptLst>
  <dgm:cxnLst>
    <dgm:cxn modelId="{03F0170E-EF51-496A-955A-7C888243D41A}" srcId="{AD3A65CA-10E5-403E-95EF-60A5286EAE3F}" destId="{232C66AE-1FD5-4D18-9F57-5814FA2EEBDD}" srcOrd="3" destOrd="0" parTransId="{44690248-42D3-49E3-A9DC-7FF30824C3E6}" sibTransId="{14711C36-1B4D-430A-A6C4-D36C86C1EBCD}"/>
    <dgm:cxn modelId="{4FAF2465-2E6F-4DCF-A242-DFF996E9F965}" srcId="{AD3A65CA-10E5-403E-95EF-60A5286EAE3F}" destId="{79F05997-9B6C-4297-A531-321EC59C5653}" srcOrd="2" destOrd="0" parTransId="{4CC7EA5E-FD89-45F5-A42A-E723C0066B58}" sibTransId="{C8D4E480-53B1-481B-815A-F80DF1EBD7B9}"/>
    <dgm:cxn modelId="{01C97755-DFA3-4268-A2B6-25D714B4E621}" srcId="{AD3A65CA-10E5-403E-95EF-60A5286EAE3F}" destId="{4032B88F-FC9A-4FCD-87E9-FE1254FA30F4}" srcOrd="0" destOrd="0" parTransId="{C340AD50-1CD5-4E5A-B02F-80B0AA1AF413}" sibTransId="{1B129A72-F015-48CC-B525-7F247E87D29C}"/>
    <dgm:cxn modelId="{54106059-E9A5-4E4C-93AB-A955E7A4957E}" type="presOf" srcId="{79F05997-9B6C-4297-A531-321EC59C5653}" destId="{F278EC96-AF75-45E8-88DA-543485D00D8D}" srcOrd="0" destOrd="0" presId="urn:microsoft.com/office/officeart/2005/8/layout/cycle4"/>
    <dgm:cxn modelId="{B2FA2B7A-5C0C-4AEB-AD06-9F7A25228497}" type="presOf" srcId="{3533034B-87E0-471C-B1B0-2A6174579003}" destId="{0D789906-18F9-4EB4-BE2B-A02253C77F61}" srcOrd="0" destOrd="0" presId="urn:microsoft.com/office/officeart/2005/8/layout/cycle4"/>
    <dgm:cxn modelId="{CD307F7B-9908-4F8C-B5A3-2DC9BAA89483}" type="presOf" srcId="{232C66AE-1FD5-4D18-9F57-5814FA2EEBDD}" destId="{78EA7FC5-A8A0-4025-AEB7-3E5272486973}" srcOrd="0" destOrd="0" presId="urn:microsoft.com/office/officeart/2005/8/layout/cycle4"/>
    <dgm:cxn modelId="{FB7AD47F-0E88-41C4-9C43-33DC9E176D72}" type="presOf" srcId="{4032B88F-FC9A-4FCD-87E9-FE1254FA30F4}" destId="{B91FDAB6-1EAD-46DE-944B-89B2E1B5BA04}" srcOrd="0" destOrd="0" presId="urn:microsoft.com/office/officeart/2005/8/layout/cycle4"/>
    <dgm:cxn modelId="{FFE37DD1-42EA-4E6E-9D92-7C3BB6F0313F}" type="presOf" srcId="{AD3A65CA-10E5-403E-95EF-60A5286EAE3F}" destId="{D5CF5D6E-B779-4CA9-896C-D3DF7F352FDD}" srcOrd="0" destOrd="0" presId="urn:microsoft.com/office/officeart/2005/8/layout/cycle4"/>
    <dgm:cxn modelId="{1DA7AEE4-A7CA-49AF-8BBB-79C98732ED5F}" srcId="{AD3A65CA-10E5-403E-95EF-60A5286EAE3F}" destId="{3533034B-87E0-471C-B1B0-2A6174579003}" srcOrd="1" destOrd="0" parTransId="{44DBEB91-96FF-4212-A3CE-72CB4434D9FF}" sibTransId="{848FAE26-751F-47CD-8381-BEA03E2C821F}"/>
    <dgm:cxn modelId="{1DB5C015-30D9-485E-99AF-062C3A6530CD}" type="presParOf" srcId="{D5CF5D6E-B779-4CA9-896C-D3DF7F352FDD}" destId="{FBF01E42-EB46-454D-8102-726836978927}" srcOrd="0" destOrd="0" presId="urn:microsoft.com/office/officeart/2005/8/layout/cycle4"/>
    <dgm:cxn modelId="{72F6D7E4-CC0F-4FE9-8F39-4D4F57828D44}" type="presParOf" srcId="{FBF01E42-EB46-454D-8102-726836978927}" destId="{3BEAAB2C-1F6C-4455-80C1-C9EF401A3EBF}" srcOrd="0" destOrd="0" presId="urn:microsoft.com/office/officeart/2005/8/layout/cycle4"/>
    <dgm:cxn modelId="{EB798D90-C5CE-49E9-BFE5-0344A4921563}" type="presParOf" srcId="{D5CF5D6E-B779-4CA9-896C-D3DF7F352FDD}" destId="{F0F19461-DACA-4294-A2E6-A4B04FD20F3B}" srcOrd="1" destOrd="0" presId="urn:microsoft.com/office/officeart/2005/8/layout/cycle4"/>
    <dgm:cxn modelId="{2381363D-3A13-4570-823F-F0C33CCB049B}" type="presParOf" srcId="{F0F19461-DACA-4294-A2E6-A4B04FD20F3B}" destId="{B91FDAB6-1EAD-46DE-944B-89B2E1B5BA04}" srcOrd="0" destOrd="0" presId="urn:microsoft.com/office/officeart/2005/8/layout/cycle4"/>
    <dgm:cxn modelId="{4ED53FBE-23C9-4EB0-99DD-BB75155C498E}" type="presParOf" srcId="{F0F19461-DACA-4294-A2E6-A4B04FD20F3B}" destId="{0D789906-18F9-4EB4-BE2B-A02253C77F61}" srcOrd="1" destOrd="0" presId="urn:microsoft.com/office/officeart/2005/8/layout/cycle4"/>
    <dgm:cxn modelId="{A1D7C80A-1329-49AC-9BD1-C0D098233452}" type="presParOf" srcId="{F0F19461-DACA-4294-A2E6-A4B04FD20F3B}" destId="{F278EC96-AF75-45E8-88DA-543485D00D8D}" srcOrd="2" destOrd="0" presId="urn:microsoft.com/office/officeart/2005/8/layout/cycle4"/>
    <dgm:cxn modelId="{624A9EB4-DD09-48B0-AB55-E44757925ADB}" type="presParOf" srcId="{F0F19461-DACA-4294-A2E6-A4B04FD20F3B}" destId="{78EA7FC5-A8A0-4025-AEB7-3E5272486973}" srcOrd="3" destOrd="0" presId="urn:microsoft.com/office/officeart/2005/8/layout/cycle4"/>
    <dgm:cxn modelId="{B50D2C23-0D6B-4C0B-B984-4EF28734D583}" type="presParOf" srcId="{F0F19461-DACA-4294-A2E6-A4B04FD20F3B}" destId="{25E16855-7D03-4F53-B459-A1C290A91A69}" srcOrd="4" destOrd="0" presId="urn:microsoft.com/office/officeart/2005/8/layout/cycle4"/>
    <dgm:cxn modelId="{31C62CD3-D2EC-4923-BA4B-CDCBE825B816}" type="presParOf" srcId="{D5CF5D6E-B779-4CA9-896C-D3DF7F352FDD}" destId="{15EDB817-9D22-4CFE-8C71-0FF429EFDFC5}" srcOrd="2" destOrd="0" presId="urn:microsoft.com/office/officeart/2005/8/layout/cycle4"/>
    <dgm:cxn modelId="{2B038ADC-CC68-4280-BD21-F4860EA22EE8}" type="presParOf" srcId="{D5CF5D6E-B779-4CA9-896C-D3DF7F352FDD}" destId="{B92F6684-C1E6-405B-B067-D9743F4E68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FD544-C4BC-40EB-A6F9-3249F610AE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A40DE8-8FD7-48B8-9F5E-1BA2D2E7F318}">
      <dgm:prSet/>
      <dgm:spPr/>
      <dgm:t>
        <a:bodyPr/>
        <a:lstStyle/>
        <a:p>
          <a:r>
            <a:rPr lang="ru-RU" dirty="0"/>
            <a:t>Налоговые льготы</a:t>
          </a:r>
        </a:p>
      </dgm:t>
    </dgm:pt>
    <dgm:pt modelId="{D0D98FED-E28E-4668-A58A-EEEBC15C5622}" type="parTrans" cxnId="{8D189F26-FCA4-46AB-A7BB-1D562BB23C33}">
      <dgm:prSet/>
      <dgm:spPr/>
      <dgm:t>
        <a:bodyPr/>
        <a:lstStyle/>
        <a:p>
          <a:endParaRPr lang="en-US"/>
        </a:p>
      </dgm:t>
    </dgm:pt>
    <dgm:pt modelId="{DCB18ECB-C53D-4F0F-A777-31D0CCC8AF0D}" type="sibTrans" cxnId="{8D189F26-FCA4-46AB-A7BB-1D562BB23C33}">
      <dgm:prSet/>
      <dgm:spPr/>
      <dgm:t>
        <a:bodyPr/>
        <a:lstStyle/>
        <a:p>
          <a:endParaRPr lang="en-US"/>
        </a:p>
      </dgm:t>
    </dgm:pt>
    <dgm:pt modelId="{5DDCD201-6BCA-4CAA-A63F-F290426DAA85}">
      <dgm:prSet/>
      <dgm:spPr/>
      <dgm:t>
        <a:bodyPr/>
        <a:lstStyle/>
        <a:p>
          <a:r>
            <a:rPr lang="ru-RU"/>
            <a:t>Поддержка бизнеса (за счет собственного и привлеченного капитала) </a:t>
          </a:r>
        </a:p>
      </dgm:t>
    </dgm:pt>
    <dgm:pt modelId="{692CAE73-D9B3-4FFE-A268-8EE11BC5BC0D}" type="parTrans" cxnId="{4CE49043-7AF9-4A6D-8AF1-ACADC4A0710B}">
      <dgm:prSet/>
      <dgm:spPr/>
      <dgm:t>
        <a:bodyPr/>
        <a:lstStyle/>
        <a:p>
          <a:endParaRPr lang="en-US"/>
        </a:p>
      </dgm:t>
    </dgm:pt>
    <dgm:pt modelId="{8674FDAB-60BD-47D5-8F4D-8E98015EC107}" type="sibTrans" cxnId="{4CE49043-7AF9-4A6D-8AF1-ACADC4A0710B}">
      <dgm:prSet/>
      <dgm:spPr/>
      <dgm:t>
        <a:bodyPr/>
        <a:lstStyle/>
        <a:p>
          <a:endParaRPr lang="en-US"/>
        </a:p>
      </dgm:t>
    </dgm:pt>
    <dgm:pt modelId="{C6FE6E54-C54E-44DD-B4F8-F31C9784FEE9}">
      <dgm:prSet/>
      <dgm:spPr/>
      <dgm:t>
        <a:bodyPr/>
        <a:lstStyle/>
        <a:p>
          <a:r>
            <a:rPr lang="ru-RU"/>
            <a:t>Изменение климата </a:t>
          </a:r>
        </a:p>
      </dgm:t>
    </dgm:pt>
    <dgm:pt modelId="{D7998330-B6CB-4A81-9187-3C154D7786EA}" type="parTrans" cxnId="{2DEC029D-5C09-4D00-953C-98567380F56E}">
      <dgm:prSet/>
      <dgm:spPr/>
      <dgm:t>
        <a:bodyPr/>
        <a:lstStyle/>
        <a:p>
          <a:endParaRPr lang="en-US"/>
        </a:p>
      </dgm:t>
    </dgm:pt>
    <dgm:pt modelId="{543B4317-08B4-41ED-99FE-2723AF2FDE29}" type="sibTrans" cxnId="{2DEC029D-5C09-4D00-953C-98567380F56E}">
      <dgm:prSet/>
      <dgm:spPr/>
      <dgm:t>
        <a:bodyPr/>
        <a:lstStyle/>
        <a:p>
          <a:endParaRPr lang="en-US"/>
        </a:p>
      </dgm:t>
    </dgm:pt>
    <dgm:pt modelId="{E449DFED-3316-4C1C-A754-1A1E28990425}">
      <dgm:prSet/>
      <dgm:spPr/>
      <dgm:t>
        <a:bodyPr/>
        <a:lstStyle/>
        <a:p>
          <a:r>
            <a:rPr lang="ru-RU" dirty="0"/>
            <a:t>Неравенство по доходу </a:t>
          </a:r>
        </a:p>
      </dgm:t>
    </dgm:pt>
    <dgm:pt modelId="{672FDEBC-B846-4C29-8775-E6B67157A257}" type="sibTrans" cxnId="{BF65E0EA-6643-4145-B03A-7C1DD969C04F}">
      <dgm:prSet/>
      <dgm:spPr/>
      <dgm:t>
        <a:bodyPr/>
        <a:lstStyle/>
        <a:p>
          <a:endParaRPr lang="en-US"/>
        </a:p>
      </dgm:t>
    </dgm:pt>
    <dgm:pt modelId="{A4DFB735-45F5-405F-A925-CD085F65419A}" type="parTrans" cxnId="{BF65E0EA-6643-4145-B03A-7C1DD969C04F}">
      <dgm:prSet/>
      <dgm:spPr/>
      <dgm:t>
        <a:bodyPr/>
        <a:lstStyle/>
        <a:p>
          <a:endParaRPr lang="en-US"/>
        </a:p>
      </dgm:t>
    </dgm:pt>
    <dgm:pt modelId="{43F03568-3691-463F-B116-114A36C898FE}" type="pres">
      <dgm:prSet presAssocID="{A32FD544-C4BC-40EB-A6F9-3249F610AED4}" presName="linear" presStyleCnt="0">
        <dgm:presLayoutVars>
          <dgm:animLvl val="lvl"/>
          <dgm:resizeHandles val="exact"/>
        </dgm:presLayoutVars>
      </dgm:prSet>
      <dgm:spPr/>
    </dgm:pt>
    <dgm:pt modelId="{9FEBBA09-E884-41D1-A181-331994F00A98}" type="pres">
      <dgm:prSet presAssocID="{71A40DE8-8FD7-48B8-9F5E-1BA2D2E7F318}" presName="parentText" presStyleLbl="node1" presStyleIdx="0" presStyleCnt="4" custLinFactNeighborX="123" custLinFactNeighborY="-3839">
        <dgm:presLayoutVars>
          <dgm:chMax val="0"/>
          <dgm:bulletEnabled val="1"/>
        </dgm:presLayoutVars>
      </dgm:prSet>
      <dgm:spPr/>
    </dgm:pt>
    <dgm:pt modelId="{9ECCEC6D-602B-41F7-916F-0D36DFD988F8}" type="pres">
      <dgm:prSet presAssocID="{DCB18ECB-C53D-4F0F-A777-31D0CCC8AF0D}" presName="spacer" presStyleCnt="0"/>
      <dgm:spPr/>
    </dgm:pt>
    <dgm:pt modelId="{4A6E1EC9-DC17-4DCE-ACED-80FA7E5F4978}" type="pres">
      <dgm:prSet presAssocID="{5DDCD201-6BCA-4CAA-A63F-F290426DAA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A6EE-4A83-4235-AC57-80A7183D5CF2}" type="pres">
      <dgm:prSet presAssocID="{8674FDAB-60BD-47D5-8F4D-8E98015EC107}" presName="spacer" presStyleCnt="0"/>
      <dgm:spPr/>
    </dgm:pt>
    <dgm:pt modelId="{FD6FF210-67DD-47E7-B5D3-D832A50431F0}" type="pres">
      <dgm:prSet presAssocID="{C6FE6E54-C54E-44DD-B4F8-F31C9784FE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39C0A1-F156-4052-AD82-AF4C3CADFAF1}" type="pres">
      <dgm:prSet presAssocID="{543B4317-08B4-41ED-99FE-2723AF2FDE29}" presName="spacer" presStyleCnt="0"/>
      <dgm:spPr/>
    </dgm:pt>
    <dgm:pt modelId="{C67BA96B-A239-4CBB-824A-2EAD428EE13C}" type="pres">
      <dgm:prSet presAssocID="{E449DFED-3316-4C1C-A754-1A1E289904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189F26-FCA4-46AB-A7BB-1D562BB23C33}" srcId="{A32FD544-C4BC-40EB-A6F9-3249F610AED4}" destId="{71A40DE8-8FD7-48B8-9F5E-1BA2D2E7F318}" srcOrd="0" destOrd="0" parTransId="{D0D98FED-E28E-4668-A58A-EEEBC15C5622}" sibTransId="{DCB18ECB-C53D-4F0F-A777-31D0CCC8AF0D}"/>
    <dgm:cxn modelId="{4CE49043-7AF9-4A6D-8AF1-ACADC4A0710B}" srcId="{A32FD544-C4BC-40EB-A6F9-3249F610AED4}" destId="{5DDCD201-6BCA-4CAA-A63F-F290426DAA85}" srcOrd="1" destOrd="0" parTransId="{692CAE73-D9B3-4FFE-A268-8EE11BC5BC0D}" sibTransId="{8674FDAB-60BD-47D5-8F4D-8E98015EC107}"/>
    <dgm:cxn modelId="{C6BB7C72-F381-402F-907D-A8F285BC89B7}" type="presOf" srcId="{71A40DE8-8FD7-48B8-9F5E-1BA2D2E7F318}" destId="{9FEBBA09-E884-41D1-A181-331994F00A98}" srcOrd="0" destOrd="0" presId="urn:microsoft.com/office/officeart/2005/8/layout/vList2"/>
    <dgm:cxn modelId="{412B5359-4534-4318-8670-5842F996FDAD}" type="presOf" srcId="{E449DFED-3316-4C1C-A754-1A1E28990425}" destId="{C67BA96B-A239-4CBB-824A-2EAD428EE13C}" srcOrd="0" destOrd="0" presId="urn:microsoft.com/office/officeart/2005/8/layout/vList2"/>
    <dgm:cxn modelId="{B41D2294-EBCD-4262-9349-25009D9F7AC9}" type="presOf" srcId="{C6FE6E54-C54E-44DD-B4F8-F31C9784FEE9}" destId="{FD6FF210-67DD-47E7-B5D3-D832A50431F0}" srcOrd="0" destOrd="0" presId="urn:microsoft.com/office/officeart/2005/8/layout/vList2"/>
    <dgm:cxn modelId="{2DEC029D-5C09-4D00-953C-98567380F56E}" srcId="{A32FD544-C4BC-40EB-A6F9-3249F610AED4}" destId="{C6FE6E54-C54E-44DD-B4F8-F31C9784FEE9}" srcOrd="2" destOrd="0" parTransId="{D7998330-B6CB-4A81-9187-3C154D7786EA}" sibTransId="{543B4317-08B4-41ED-99FE-2723AF2FDE29}"/>
    <dgm:cxn modelId="{796DF2B4-77C8-4870-9861-C8D329B0FFFB}" type="presOf" srcId="{5DDCD201-6BCA-4CAA-A63F-F290426DAA85}" destId="{4A6E1EC9-DC17-4DCE-ACED-80FA7E5F4978}" srcOrd="0" destOrd="0" presId="urn:microsoft.com/office/officeart/2005/8/layout/vList2"/>
    <dgm:cxn modelId="{F302E1E5-4186-4D01-9AB7-F7F018F5DB10}" type="presOf" srcId="{A32FD544-C4BC-40EB-A6F9-3249F610AED4}" destId="{43F03568-3691-463F-B116-114A36C898FE}" srcOrd="0" destOrd="0" presId="urn:microsoft.com/office/officeart/2005/8/layout/vList2"/>
    <dgm:cxn modelId="{BF65E0EA-6643-4145-B03A-7C1DD969C04F}" srcId="{A32FD544-C4BC-40EB-A6F9-3249F610AED4}" destId="{E449DFED-3316-4C1C-A754-1A1E28990425}" srcOrd="3" destOrd="0" parTransId="{A4DFB735-45F5-405F-A925-CD085F65419A}" sibTransId="{672FDEBC-B846-4C29-8775-E6B67157A257}"/>
    <dgm:cxn modelId="{BCABCA71-830E-4875-A5EB-FBF7AC730327}" type="presParOf" srcId="{43F03568-3691-463F-B116-114A36C898FE}" destId="{9FEBBA09-E884-41D1-A181-331994F00A98}" srcOrd="0" destOrd="0" presId="urn:microsoft.com/office/officeart/2005/8/layout/vList2"/>
    <dgm:cxn modelId="{08CE56BC-ACA9-4608-8B7D-0677D72C48EC}" type="presParOf" srcId="{43F03568-3691-463F-B116-114A36C898FE}" destId="{9ECCEC6D-602B-41F7-916F-0D36DFD988F8}" srcOrd="1" destOrd="0" presId="urn:microsoft.com/office/officeart/2005/8/layout/vList2"/>
    <dgm:cxn modelId="{E64088F6-01D9-40CA-AFEF-171E1DE70AE6}" type="presParOf" srcId="{43F03568-3691-463F-B116-114A36C898FE}" destId="{4A6E1EC9-DC17-4DCE-ACED-80FA7E5F4978}" srcOrd="2" destOrd="0" presId="urn:microsoft.com/office/officeart/2005/8/layout/vList2"/>
    <dgm:cxn modelId="{1E3E646F-D63E-426E-B9E5-C24C5E03D7C0}" type="presParOf" srcId="{43F03568-3691-463F-B116-114A36C898FE}" destId="{E604A6EE-4A83-4235-AC57-80A7183D5CF2}" srcOrd="3" destOrd="0" presId="urn:microsoft.com/office/officeart/2005/8/layout/vList2"/>
    <dgm:cxn modelId="{75892DB8-9293-430B-9D55-8F4CDB93D729}" type="presParOf" srcId="{43F03568-3691-463F-B116-114A36C898FE}" destId="{FD6FF210-67DD-47E7-B5D3-D832A50431F0}" srcOrd="4" destOrd="0" presId="urn:microsoft.com/office/officeart/2005/8/layout/vList2"/>
    <dgm:cxn modelId="{A558ADE1-9FA7-41B8-BDAB-6AA078579A72}" type="presParOf" srcId="{43F03568-3691-463F-B116-114A36C898FE}" destId="{DF39C0A1-F156-4052-AD82-AF4C3CADFAF1}" srcOrd="5" destOrd="0" presId="urn:microsoft.com/office/officeart/2005/8/layout/vList2"/>
    <dgm:cxn modelId="{2DDB6F8D-5923-4DCF-8A8C-3954C27AD1A4}" type="presParOf" srcId="{43F03568-3691-463F-B116-114A36C898FE}" destId="{C67BA96B-A239-4CBB-824A-2EAD428EE1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1C0A6-B9E6-4B7B-ADDA-FC6E1E61329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2BDB12-804A-4AB4-9267-A4B6D029C7ED}">
      <dgm:prSet/>
      <dgm:spPr/>
      <dgm:t>
        <a:bodyPr/>
        <a:lstStyle/>
        <a:p>
          <a:r>
            <a:rPr lang="ru-RU" dirty="0"/>
            <a:t>COVID - как стресс-тест для ПЦБ.  Как удалось справиться?</a:t>
          </a:r>
        </a:p>
      </dgm:t>
    </dgm:pt>
    <dgm:pt modelId="{6B413225-3EE2-4DFE-8CE7-E4A0E6FE46B7}" type="parTrans" cxnId="{33548C2B-55C4-44EC-BACD-D665A076B94B}">
      <dgm:prSet/>
      <dgm:spPr/>
      <dgm:t>
        <a:bodyPr/>
        <a:lstStyle/>
        <a:p>
          <a:endParaRPr lang="en-US"/>
        </a:p>
      </dgm:t>
    </dgm:pt>
    <dgm:pt modelId="{12C3E668-083C-4C23-8B12-9A0BE023D321}" type="sibTrans" cxnId="{33548C2B-55C4-44EC-BACD-D665A076B94B}">
      <dgm:prSet/>
      <dgm:spPr/>
      <dgm:t>
        <a:bodyPr/>
        <a:lstStyle/>
        <a:p>
          <a:endParaRPr lang="en-US"/>
        </a:p>
      </dgm:t>
    </dgm:pt>
    <dgm:pt modelId="{FCCC39FC-0C40-4831-87A9-5388CF06DFD7}">
      <dgm:prSet/>
      <dgm:spPr/>
      <dgm:t>
        <a:bodyPr/>
        <a:lstStyle/>
        <a:p>
          <a:r>
            <a:rPr lang="ru-RU" dirty="0"/>
            <a:t>В какой мере страны используют инструменты и методы ПЦБ для решения вопросов, связанных с мерами реагирования на COVID в бюджетной сфере?</a:t>
          </a:r>
        </a:p>
      </dgm:t>
    </dgm:pt>
    <dgm:pt modelId="{8479D119-F979-4B8D-9748-78AEB21A03CB}" type="parTrans" cxnId="{6D9193C0-5020-46CD-861F-9256BDC094B3}">
      <dgm:prSet/>
      <dgm:spPr/>
      <dgm:t>
        <a:bodyPr/>
        <a:lstStyle/>
        <a:p>
          <a:endParaRPr lang="en-US"/>
        </a:p>
      </dgm:t>
    </dgm:pt>
    <dgm:pt modelId="{09BAAD75-84C9-4BC9-9ECB-046CC5DC4FBA}" type="sibTrans" cxnId="{6D9193C0-5020-46CD-861F-9256BDC094B3}">
      <dgm:prSet/>
      <dgm:spPr/>
      <dgm:t>
        <a:bodyPr/>
        <a:lstStyle/>
        <a:p>
          <a:endParaRPr lang="en-US"/>
        </a:p>
      </dgm:t>
    </dgm:pt>
    <dgm:pt modelId="{960B2117-D420-456E-885D-9BD2424F8223}">
      <dgm:prSet/>
      <dgm:spPr/>
      <dgm:t>
        <a:bodyPr/>
        <a:lstStyle/>
        <a:p>
          <a:r>
            <a:rPr lang="ru-RU"/>
            <a:t>Какие инструменты ПБ оказались наиболее и наименее полезными?</a:t>
          </a:r>
        </a:p>
      </dgm:t>
    </dgm:pt>
    <dgm:pt modelId="{1C924ED3-2511-4423-81F2-A8888A9C0E27}" type="parTrans" cxnId="{A0F2C052-FB1F-4804-B6A9-8ED90A6FEB73}">
      <dgm:prSet/>
      <dgm:spPr/>
      <dgm:t>
        <a:bodyPr/>
        <a:lstStyle/>
        <a:p>
          <a:endParaRPr lang="en-US"/>
        </a:p>
      </dgm:t>
    </dgm:pt>
    <dgm:pt modelId="{3530C5E5-8F9E-4D42-9FA8-D79D9B503A4F}" type="sibTrans" cxnId="{A0F2C052-FB1F-4804-B6A9-8ED90A6FEB73}">
      <dgm:prSet/>
      <dgm:spPr/>
      <dgm:t>
        <a:bodyPr/>
        <a:lstStyle/>
        <a:p>
          <a:endParaRPr lang="en-US"/>
        </a:p>
      </dgm:t>
    </dgm:pt>
    <dgm:pt modelId="{4C9BD990-28FE-469C-B935-9DD576F4BA40}" type="pres">
      <dgm:prSet presAssocID="{EF01C0A6-B9E6-4B7B-ADDA-FC6E1E613298}" presName="vert0" presStyleCnt="0">
        <dgm:presLayoutVars>
          <dgm:dir/>
          <dgm:animOne val="branch"/>
          <dgm:animLvl val="lvl"/>
        </dgm:presLayoutVars>
      </dgm:prSet>
      <dgm:spPr/>
    </dgm:pt>
    <dgm:pt modelId="{61C4A4EB-1925-4726-813F-BDB8750B7B15}" type="pres">
      <dgm:prSet presAssocID="{712BDB12-804A-4AB4-9267-A4B6D029C7ED}" presName="thickLine" presStyleLbl="alignNode1" presStyleIdx="0" presStyleCnt="3"/>
      <dgm:spPr/>
    </dgm:pt>
    <dgm:pt modelId="{677225A0-E6FF-4BC4-9C93-47DDAE919E93}" type="pres">
      <dgm:prSet presAssocID="{712BDB12-804A-4AB4-9267-A4B6D029C7ED}" presName="horz1" presStyleCnt="0"/>
      <dgm:spPr/>
    </dgm:pt>
    <dgm:pt modelId="{4D45A8DD-2D35-41BB-B734-3CB86CE9EC25}" type="pres">
      <dgm:prSet presAssocID="{712BDB12-804A-4AB4-9267-A4B6D029C7ED}" presName="tx1" presStyleLbl="revTx" presStyleIdx="0" presStyleCnt="3"/>
      <dgm:spPr/>
    </dgm:pt>
    <dgm:pt modelId="{94CC1853-FFE1-4D20-92FB-745FB9F0CFF5}" type="pres">
      <dgm:prSet presAssocID="{712BDB12-804A-4AB4-9267-A4B6D029C7ED}" presName="vert1" presStyleCnt="0"/>
      <dgm:spPr/>
    </dgm:pt>
    <dgm:pt modelId="{10FA6C69-5894-4C58-AD0F-AA94D0C477C1}" type="pres">
      <dgm:prSet presAssocID="{FCCC39FC-0C40-4831-87A9-5388CF06DFD7}" presName="thickLine" presStyleLbl="alignNode1" presStyleIdx="1" presStyleCnt="3"/>
      <dgm:spPr/>
    </dgm:pt>
    <dgm:pt modelId="{5DB6C3A0-57DF-45D6-BF1E-EBCCDF1ABC7B}" type="pres">
      <dgm:prSet presAssocID="{FCCC39FC-0C40-4831-87A9-5388CF06DFD7}" presName="horz1" presStyleCnt="0"/>
      <dgm:spPr/>
    </dgm:pt>
    <dgm:pt modelId="{896D2C5F-D749-4569-B649-661E899B1FB6}" type="pres">
      <dgm:prSet presAssocID="{FCCC39FC-0C40-4831-87A9-5388CF06DFD7}" presName="tx1" presStyleLbl="revTx" presStyleIdx="1" presStyleCnt="3"/>
      <dgm:spPr/>
    </dgm:pt>
    <dgm:pt modelId="{F4582B19-E43C-4E9D-B691-A278E6FDCFD5}" type="pres">
      <dgm:prSet presAssocID="{FCCC39FC-0C40-4831-87A9-5388CF06DFD7}" presName="vert1" presStyleCnt="0"/>
      <dgm:spPr/>
    </dgm:pt>
    <dgm:pt modelId="{8A2A7D65-1643-47F7-96D2-FAEBBADBA483}" type="pres">
      <dgm:prSet presAssocID="{960B2117-D420-456E-885D-9BD2424F8223}" presName="thickLine" presStyleLbl="alignNode1" presStyleIdx="2" presStyleCnt="3"/>
      <dgm:spPr/>
    </dgm:pt>
    <dgm:pt modelId="{5E7D98EE-265E-4554-9AC2-9275739C9A0A}" type="pres">
      <dgm:prSet presAssocID="{960B2117-D420-456E-885D-9BD2424F8223}" presName="horz1" presStyleCnt="0"/>
      <dgm:spPr/>
    </dgm:pt>
    <dgm:pt modelId="{5FF12187-3F9C-488F-985F-72ABE12039E9}" type="pres">
      <dgm:prSet presAssocID="{960B2117-D420-456E-885D-9BD2424F8223}" presName="tx1" presStyleLbl="revTx" presStyleIdx="2" presStyleCnt="3"/>
      <dgm:spPr/>
    </dgm:pt>
    <dgm:pt modelId="{55A96CEE-1A74-4F54-BF49-B243ABCE0AC3}" type="pres">
      <dgm:prSet presAssocID="{960B2117-D420-456E-885D-9BD2424F8223}" presName="vert1" presStyleCnt="0"/>
      <dgm:spPr/>
    </dgm:pt>
  </dgm:ptLst>
  <dgm:cxnLst>
    <dgm:cxn modelId="{15A00F0E-A1E9-4E8A-9141-6C7A2542B988}" type="presOf" srcId="{FCCC39FC-0C40-4831-87A9-5388CF06DFD7}" destId="{896D2C5F-D749-4569-B649-661E899B1FB6}" srcOrd="0" destOrd="0" presId="urn:microsoft.com/office/officeart/2008/layout/LinedList"/>
    <dgm:cxn modelId="{78A14B16-6049-48A4-8E65-E00F6BF17EE4}" type="presOf" srcId="{712BDB12-804A-4AB4-9267-A4B6D029C7ED}" destId="{4D45A8DD-2D35-41BB-B734-3CB86CE9EC25}" srcOrd="0" destOrd="0" presId="urn:microsoft.com/office/officeart/2008/layout/LinedList"/>
    <dgm:cxn modelId="{7F94D516-6C03-4BA4-B9FD-D7937CD09AFF}" type="presOf" srcId="{EF01C0A6-B9E6-4B7B-ADDA-FC6E1E613298}" destId="{4C9BD990-28FE-469C-B935-9DD576F4BA40}" srcOrd="0" destOrd="0" presId="urn:microsoft.com/office/officeart/2008/layout/LinedList"/>
    <dgm:cxn modelId="{33548C2B-55C4-44EC-BACD-D665A076B94B}" srcId="{EF01C0A6-B9E6-4B7B-ADDA-FC6E1E613298}" destId="{712BDB12-804A-4AB4-9267-A4B6D029C7ED}" srcOrd="0" destOrd="0" parTransId="{6B413225-3EE2-4DFE-8CE7-E4A0E6FE46B7}" sibTransId="{12C3E668-083C-4C23-8B12-9A0BE023D321}"/>
    <dgm:cxn modelId="{AB659E32-39D0-43A1-A578-1C8D6A07AEB7}" type="presOf" srcId="{960B2117-D420-456E-885D-9BD2424F8223}" destId="{5FF12187-3F9C-488F-985F-72ABE12039E9}" srcOrd="0" destOrd="0" presId="urn:microsoft.com/office/officeart/2008/layout/LinedList"/>
    <dgm:cxn modelId="{A0F2C052-FB1F-4804-B6A9-8ED90A6FEB73}" srcId="{EF01C0A6-B9E6-4B7B-ADDA-FC6E1E613298}" destId="{960B2117-D420-456E-885D-9BD2424F8223}" srcOrd="2" destOrd="0" parTransId="{1C924ED3-2511-4423-81F2-A8888A9C0E27}" sibTransId="{3530C5E5-8F9E-4D42-9FA8-D79D9B503A4F}"/>
    <dgm:cxn modelId="{6D9193C0-5020-46CD-861F-9256BDC094B3}" srcId="{EF01C0A6-B9E6-4B7B-ADDA-FC6E1E613298}" destId="{FCCC39FC-0C40-4831-87A9-5388CF06DFD7}" srcOrd="1" destOrd="0" parTransId="{8479D119-F979-4B8D-9748-78AEB21A03CB}" sibTransId="{09BAAD75-84C9-4BC9-9ECB-046CC5DC4FBA}"/>
    <dgm:cxn modelId="{D1F4D5C8-0F1E-46DA-9FF5-F2D163BD8939}" type="presParOf" srcId="{4C9BD990-28FE-469C-B935-9DD576F4BA40}" destId="{61C4A4EB-1925-4726-813F-BDB8750B7B15}" srcOrd="0" destOrd="0" presId="urn:microsoft.com/office/officeart/2008/layout/LinedList"/>
    <dgm:cxn modelId="{63DE7965-5AC4-4E78-96CE-F07A9E9D0353}" type="presParOf" srcId="{4C9BD990-28FE-469C-B935-9DD576F4BA40}" destId="{677225A0-E6FF-4BC4-9C93-47DDAE919E93}" srcOrd="1" destOrd="0" presId="urn:microsoft.com/office/officeart/2008/layout/LinedList"/>
    <dgm:cxn modelId="{E7B27C92-C945-44D8-8300-15D4EB6B0D18}" type="presParOf" srcId="{677225A0-E6FF-4BC4-9C93-47DDAE919E93}" destId="{4D45A8DD-2D35-41BB-B734-3CB86CE9EC25}" srcOrd="0" destOrd="0" presId="urn:microsoft.com/office/officeart/2008/layout/LinedList"/>
    <dgm:cxn modelId="{781BDF6D-87C1-422C-B8DC-7013AD3A5647}" type="presParOf" srcId="{677225A0-E6FF-4BC4-9C93-47DDAE919E93}" destId="{94CC1853-FFE1-4D20-92FB-745FB9F0CFF5}" srcOrd="1" destOrd="0" presId="urn:microsoft.com/office/officeart/2008/layout/LinedList"/>
    <dgm:cxn modelId="{9F466D3D-77EF-475C-8A65-1B7EAE54C911}" type="presParOf" srcId="{4C9BD990-28FE-469C-B935-9DD576F4BA40}" destId="{10FA6C69-5894-4C58-AD0F-AA94D0C477C1}" srcOrd="2" destOrd="0" presId="urn:microsoft.com/office/officeart/2008/layout/LinedList"/>
    <dgm:cxn modelId="{15C94F6C-625F-4C64-B431-8AAA2BC9069E}" type="presParOf" srcId="{4C9BD990-28FE-469C-B935-9DD576F4BA40}" destId="{5DB6C3A0-57DF-45D6-BF1E-EBCCDF1ABC7B}" srcOrd="3" destOrd="0" presId="urn:microsoft.com/office/officeart/2008/layout/LinedList"/>
    <dgm:cxn modelId="{A684FA00-2B2A-43B2-BF6F-E1840C42DBDF}" type="presParOf" srcId="{5DB6C3A0-57DF-45D6-BF1E-EBCCDF1ABC7B}" destId="{896D2C5F-D749-4569-B649-661E899B1FB6}" srcOrd="0" destOrd="0" presId="urn:microsoft.com/office/officeart/2008/layout/LinedList"/>
    <dgm:cxn modelId="{738F2FD4-E418-46E5-8B33-D61B382BF3B8}" type="presParOf" srcId="{5DB6C3A0-57DF-45D6-BF1E-EBCCDF1ABC7B}" destId="{F4582B19-E43C-4E9D-B691-A278E6FDCFD5}" srcOrd="1" destOrd="0" presId="urn:microsoft.com/office/officeart/2008/layout/LinedList"/>
    <dgm:cxn modelId="{CD61CF8C-666E-4E9F-B456-0D884BB1A2A7}" type="presParOf" srcId="{4C9BD990-28FE-469C-B935-9DD576F4BA40}" destId="{8A2A7D65-1643-47F7-96D2-FAEBBADBA483}" srcOrd="4" destOrd="0" presId="urn:microsoft.com/office/officeart/2008/layout/LinedList"/>
    <dgm:cxn modelId="{66814F70-48CC-43CB-B404-0B1A6060FB4C}" type="presParOf" srcId="{4C9BD990-28FE-469C-B935-9DD576F4BA40}" destId="{5E7D98EE-265E-4554-9AC2-9275739C9A0A}" srcOrd="5" destOrd="0" presId="urn:microsoft.com/office/officeart/2008/layout/LinedList"/>
    <dgm:cxn modelId="{460A65AC-C537-4677-BF60-37DC25297014}" type="presParOf" srcId="{5E7D98EE-265E-4554-9AC2-9275739C9A0A}" destId="{5FF12187-3F9C-488F-985F-72ABE12039E9}" srcOrd="0" destOrd="0" presId="urn:microsoft.com/office/officeart/2008/layout/LinedList"/>
    <dgm:cxn modelId="{BF1CA43A-5580-4D39-B5B0-88E7144F528D}" type="presParOf" srcId="{5E7D98EE-265E-4554-9AC2-9275739C9A0A}" destId="{55A96CEE-1A74-4F54-BF49-B243ABCE0A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28E13-177C-4916-82BF-68C9430EB9AA}">
      <dsp:nvSpPr>
        <dsp:cNvPr id="0" name=""/>
        <dsp:cNvSpPr/>
      </dsp:nvSpPr>
      <dsp:spPr>
        <a:xfrm>
          <a:off x="0" y="21448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+mn-lt"/>
              <a:cs typeface="Arial" panose="020B0604020202020204" pitchFamily="34" charset="0"/>
            </a:rPr>
            <a:t>Какие меры политики были реализованы странами?</a:t>
          </a:r>
        </a:p>
      </dsp:txBody>
      <dsp:txXfrm>
        <a:off x="44602" y="66050"/>
        <a:ext cx="9619791" cy="824474"/>
      </dsp:txXfrm>
    </dsp:sp>
    <dsp:sp modelId="{972255BD-7EC0-46D1-976D-85637763E8A9}">
      <dsp:nvSpPr>
        <dsp:cNvPr id="0" name=""/>
        <dsp:cNvSpPr/>
      </dsp:nvSpPr>
      <dsp:spPr>
        <a:xfrm>
          <a:off x="0" y="1001367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+mn-lt"/>
              <a:cs typeface="Arial" panose="020B0604020202020204" pitchFamily="34" charset="0"/>
            </a:rPr>
            <a:t>Характеристики ответных мер в области налогово-бюджетной политики: выбор и разработка политики</a:t>
          </a:r>
        </a:p>
      </dsp:txBody>
      <dsp:txXfrm>
        <a:off x="44602" y="1045969"/>
        <a:ext cx="9619791" cy="824474"/>
      </dsp:txXfrm>
    </dsp:sp>
    <dsp:sp modelId="{81D448F9-8C11-47A0-AF76-BD179436E69D}">
      <dsp:nvSpPr>
        <dsp:cNvPr id="0" name=""/>
        <dsp:cNvSpPr/>
      </dsp:nvSpPr>
      <dsp:spPr>
        <a:xfrm>
          <a:off x="0" y="2009444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+mn-lt"/>
              <a:cs typeface="Arial" panose="020B0604020202020204" pitchFamily="34" charset="0"/>
            </a:rPr>
            <a:t>Последствия для программно-целевого бюджетирования и БОР: делимся опытом</a:t>
          </a:r>
        </a:p>
      </dsp:txBody>
      <dsp:txXfrm>
        <a:off x="44602" y="2054046"/>
        <a:ext cx="9619791" cy="824474"/>
      </dsp:txXfrm>
    </dsp:sp>
    <dsp:sp modelId="{F1DD9283-3CEB-4804-8C24-510D9DA369CA}">
      <dsp:nvSpPr>
        <dsp:cNvPr id="0" name=""/>
        <dsp:cNvSpPr/>
      </dsp:nvSpPr>
      <dsp:spPr>
        <a:xfrm>
          <a:off x="0" y="2961204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+mn-lt"/>
              <a:cs typeface="Arial" panose="020B0604020202020204" pitchFamily="34" charset="0"/>
            </a:rPr>
            <a:t>В ожидании восстановления и фискальной консолидации</a:t>
          </a:r>
        </a:p>
      </dsp:txBody>
      <dsp:txXfrm>
        <a:off x="44602" y="3005806"/>
        <a:ext cx="9619791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5BAA4-7A56-4AD9-91F9-7987BA61A04E}">
      <dsp:nvSpPr>
        <dsp:cNvPr id="0" name=""/>
        <dsp:cNvSpPr/>
      </dsp:nvSpPr>
      <dsp:spPr>
        <a:xfrm>
          <a:off x="0" y="101157"/>
          <a:ext cx="10515600" cy="998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Классификация мер в области налогово-бюджетной политики и основные составляющие</a:t>
          </a:r>
        </a:p>
      </dsp:txBody>
      <dsp:txXfrm>
        <a:off x="48737" y="149894"/>
        <a:ext cx="10418126" cy="900901"/>
      </dsp:txXfrm>
    </dsp:sp>
    <dsp:sp modelId="{73B5DBCE-BA3B-4452-8821-18EE82AF9EEE}">
      <dsp:nvSpPr>
        <dsp:cNvPr id="0" name=""/>
        <dsp:cNvSpPr/>
      </dsp:nvSpPr>
      <dsp:spPr>
        <a:xfrm>
          <a:off x="0" y="1151373"/>
          <a:ext cx="10515600" cy="99837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Оценка мер в области налогово-бюджетной политики - 203 экономики и две волны - Первичные ответные меры (до мая ~2400 мероприятий) и вторая волна (с мая по сентябрь ~1600 дополнительных мер фискальной политики)</a:t>
          </a:r>
        </a:p>
      </dsp:txBody>
      <dsp:txXfrm>
        <a:off x="48737" y="1200110"/>
        <a:ext cx="10418126" cy="900901"/>
      </dsp:txXfrm>
    </dsp:sp>
    <dsp:sp modelId="{E1D03E0C-F78E-4082-87D5-5F9EC0156171}">
      <dsp:nvSpPr>
        <dsp:cNvPr id="0" name=""/>
        <dsp:cNvSpPr/>
      </dsp:nvSpPr>
      <dsp:spPr>
        <a:xfrm>
          <a:off x="0" y="2201589"/>
          <a:ext cx="10515600" cy="99837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Основа классификации: 7 групп и 47 типов</a:t>
          </a:r>
        </a:p>
      </dsp:txBody>
      <dsp:txXfrm>
        <a:off x="48737" y="2250326"/>
        <a:ext cx="10418126" cy="900901"/>
      </dsp:txXfrm>
    </dsp:sp>
    <dsp:sp modelId="{BF4D6F43-1BE4-4B07-A24B-0A2FFA73FDE2}">
      <dsp:nvSpPr>
        <dsp:cNvPr id="0" name=""/>
        <dsp:cNvSpPr/>
      </dsp:nvSpPr>
      <dsp:spPr>
        <a:xfrm>
          <a:off x="0" y="3251804"/>
          <a:ext cx="10515600" cy="9983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Оценка 2400 мер политики по 9 проектным критериям</a:t>
          </a:r>
        </a:p>
      </dsp:txBody>
      <dsp:txXfrm>
        <a:off x="48737" y="3300541"/>
        <a:ext cx="10418126" cy="900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DAB6-1EAD-46DE-944B-89B2E1B5BA04}">
      <dsp:nvSpPr>
        <dsp:cNvPr id="0" name=""/>
        <dsp:cNvSpPr/>
      </dsp:nvSpPr>
      <dsp:spPr>
        <a:xfrm>
          <a:off x="3058339" y="282821"/>
          <a:ext cx="2330212" cy="214845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Быстрое изменение приоритетов бюджета</a:t>
          </a:r>
        </a:p>
      </dsp:txBody>
      <dsp:txXfrm>
        <a:off x="3740842" y="912088"/>
        <a:ext cx="1647709" cy="1519186"/>
      </dsp:txXfrm>
    </dsp:sp>
    <dsp:sp modelId="{0D789906-18F9-4EB4-BE2B-A02253C77F61}">
      <dsp:nvSpPr>
        <dsp:cNvPr id="0" name=""/>
        <dsp:cNvSpPr/>
      </dsp:nvSpPr>
      <dsp:spPr>
        <a:xfrm rot="5400000">
          <a:off x="5396908" y="282821"/>
          <a:ext cx="2148453" cy="2148453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Качество ответных  мер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налогово-бюджетного характера </a:t>
          </a:r>
        </a:p>
      </dsp:txBody>
      <dsp:txXfrm rot="-5400000">
        <a:off x="5396908" y="912088"/>
        <a:ext cx="1519186" cy="1519186"/>
      </dsp:txXfrm>
    </dsp:sp>
    <dsp:sp modelId="{F278EC96-AF75-45E8-88DA-543485D00D8D}">
      <dsp:nvSpPr>
        <dsp:cNvPr id="0" name=""/>
        <dsp:cNvSpPr/>
      </dsp:nvSpPr>
      <dsp:spPr>
        <a:xfrm rot="10800000">
          <a:off x="5396908" y="2530511"/>
          <a:ext cx="2148453" cy="2148453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Отслеживание расходов, связанных с COVID </a:t>
          </a:r>
        </a:p>
      </dsp:txBody>
      <dsp:txXfrm rot="10800000">
        <a:off x="5396908" y="2530511"/>
        <a:ext cx="1519186" cy="1519186"/>
      </dsp:txXfrm>
    </dsp:sp>
    <dsp:sp modelId="{78EA7FC5-A8A0-4025-AEB7-3E5272486973}">
      <dsp:nvSpPr>
        <dsp:cNvPr id="0" name=""/>
        <dsp:cNvSpPr/>
      </dsp:nvSpPr>
      <dsp:spPr>
        <a:xfrm rot="16200000">
          <a:off x="3149218" y="2424646"/>
          <a:ext cx="2148453" cy="2360183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Учет последствий и эффективности политики </a:t>
          </a:r>
        </a:p>
      </dsp:txBody>
      <dsp:txXfrm rot="5400000">
        <a:off x="3734636" y="2530511"/>
        <a:ext cx="1668901" cy="1519186"/>
      </dsp:txXfrm>
    </dsp:sp>
    <dsp:sp modelId="{15EDB817-9D22-4CFE-8C71-0FF429EFDFC5}">
      <dsp:nvSpPr>
        <dsp:cNvPr id="0" name=""/>
        <dsp:cNvSpPr/>
      </dsp:nvSpPr>
      <dsp:spPr>
        <a:xfrm>
          <a:off x="4976396" y="2034332"/>
          <a:ext cx="741787" cy="64503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6684-C1E6-405B-B067-D9743F4E682F}">
      <dsp:nvSpPr>
        <dsp:cNvPr id="0" name=""/>
        <dsp:cNvSpPr/>
      </dsp:nvSpPr>
      <dsp:spPr>
        <a:xfrm rot="10800000">
          <a:off x="4976396" y="2282422"/>
          <a:ext cx="741787" cy="64503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BA09-E884-41D1-A181-331994F00A98}">
      <dsp:nvSpPr>
        <dsp:cNvPr id="0" name=""/>
        <dsp:cNvSpPr/>
      </dsp:nvSpPr>
      <dsp:spPr>
        <a:xfrm>
          <a:off x="0" y="335525"/>
          <a:ext cx="6900512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Налоговые льготы</a:t>
          </a:r>
        </a:p>
      </dsp:txBody>
      <dsp:txXfrm>
        <a:off x="56237" y="391762"/>
        <a:ext cx="6788038" cy="1039555"/>
      </dsp:txXfrm>
    </dsp:sp>
    <dsp:sp modelId="{4A6E1EC9-DC17-4DCE-ACED-80FA7E5F4978}">
      <dsp:nvSpPr>
        <dsp:cNvPr id="0" name=""/>
        <dsp:cNvSpPr/>
      </dsp:nvSpPr>
      <dsp:spPr>
        <a:xfrm>
          <a:off x="0" y="1574280"/>
          <a:ext cx="6900512" cy="115202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Поддержка бизнеса (за счет собственного и привлеченного капитала) </a:t>
          </a:r>
        </a:p>
      </dsp:txBody>
      <dsp:txXfrm>
        <a:off x="56237" y="1630517"/>
        <a:ext cx="6788038" cy="1039555"/>
      </dsp:txXfrm>
    </dsp:sp>
    <dsp:sp modelId="{FD6FF210-67DD-47E7-B5D3-D832A50431F0}">
      <dsp:nvSpPr>
        <dsp:cNvPr id="0" name=""/>
        <dsp:cNvSpPr/>
      </dsp:nvSpPr>
      <dsp:spPr>
        <a:xfrm>
          <a:off x="0" y="2809830"/>
          <a:ext cx="6900512" cy="115202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Изменение климата </a:t>
          </a:r>
        </a:p>
      </dsp:txBody>
      <dsp:txXfrm>
        <a:off x="56237" y="2866067"/>
        <a:ext cx="6788038" cy="1039555"/>
      </dsp:txXfrm>
    </dsp:sp>
    <dsp:sp modelId="{C67BA96B-A239-4CBB-824A-2EAD428EE13C}">
      <dsp:nvSpPr>
        <dsp:cNvPr id="0" name=""/>
        <dsp:cNvSpPr/>
      </dsp:nvSpPr>
      <dsp:spPr>
        <a:xfrm>
          <a:off x="0" y="4045380"/>
          <a:ext cx="6900512" cy="115202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Неравенство по доходу </a:t>
          </a:r>
        </a:p>
      </dsp:txBody>
      <dsp:txXfrm>
        <a:off x="56237" y="4101617"/>
        <a:ext cx="6788038" cy="1039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A4EB-1925-4726-813F-BDB8750B7B15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5A8DD-2D35-41BB-B734-3CB86CE9EC25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COVID - как стресс-тест для ПЦБ.  Как удалось справиться?</a:t>
          </a:r>
        </a:p>
      </dsp:txBody>
      <dsp:txXfrm>
        <a:off x="0" y="2125"/>
        <a:ext cx="10515600" cy="1449431"/>
      </dsp:txXfrm>
    </dsp:sp>
    <dsp:sp modelId="{10FA6C69-5894-4C58-AD0F-AA94D0C477C1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D2C5F-D749-4569-B649-661E899B1FB6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 какой мере страны используют инструменты и методы ПЦБ для решения вопросов, связанных с мерами реагирования на COVID в бюджетной сфере?</a:t>
          </a:r>
        </a:p>
      </dsp:txBody>
      <dsp:txXfrm>
        <a:off x="0" y="1451556"/>
        <a:ext cx="10515600" cy="1449431"/>
      </dsp:txXfrm>
    </dsp:sp>
    <dsp:sp modelId="{8A2A7D65-1643-47F7-96D2-FAEBBADBA483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12187-3F9C-488F-985F-72ABE12039E9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Какие инструменты ПБ оказались наиболее и наименее полезными?</a:t>
          </a:r>
        </a:p>
      </dsp:txBody>
      <dsp:txXfrm>
        <a:off x="0" y="2900987"/>
        <a:ext cx="10515600" cy="144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0.23126</cdr:x>
      <cdr:y>0.36603</cdr:y>
    </cdr:from>
    <cdr:to>
      <cdr:x>0.24255</cdr:x>
      <cdr:y>0.83098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A655178E-34DE-4396-96FA-44F34517C6C2}"/>
            </a:ext>
          </a:extLst>
        </cdr:cNvPr>
        <cdr:cNvSpPr txBox="1"/>
      </cdr:nvSpPr>
      <cdr:spPr>
        <a:xfrm xmlns:a="http://schemas.openxmlformats.org/drawingml/2006/main" rot="16200000">
          <a:off x="1561915" y="2568405"/>
          <a:ext cx="2043073" cy="1231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spcAft>
              <a:spcPts val="600"/>
            </a:spcAft>
          </a:pPr>
          <a:r>
            <a:rPr lang="ru-RU" sz="800"/>
            <a:t>Временное увеличение существующих ....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3T12:08:59.2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0,'901'0,"-866"0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3T12:09:31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5083-379A-452D-B5F0-A5216771507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5388-19DB-4679-879E-AE217CAFC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B2208-4E39-44CF-9813-A4F673F2194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6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2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8204-247B-4B8D-9B1B-7E33A95A8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EACC-E49B-4F0E-B266-B79C6E54A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0AEA-2CF2-4A88-8D5F-51DF4B6D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D50-477C-4D8E-A95C-84CE5EF7C34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0E75-96C3-474A-B4F3-6D5DC4F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0E4B-12F1-469E-A04A-5D477575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B7B-FC4F-4576-8974-9D47FBB9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5950B-DBC8-48B4-A5FF-4BFD63B3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1E2A-2C53-4051-A33F-AAB1F3A9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876C-E5B2-42DA-854D-8041C9F750EB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BB849-69EE-4E32-A02A-8A66C019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EFD6-BBC6-4871-86C6-6293B6FD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0C4EE-3709-4E79-ABE6-4DC88E870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4F3EF-6BA3-45DC-915B-93A6B9607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A7D4-AFE2-49D5-95F0-A9B09B05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7D78-B9BE-4C21-BB7A-13CF9BDCD3C0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65A6-7FEC-49BF-8A16-D5587672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F741-289E-4796-8618-47F9C162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latin typeface="Andes" panose="02000000000000000000" pitchFamily="50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  <a:latin typeface="Andes" panose="02000000000000000000" pitchFamily="50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>
              <a:defRPr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fld id="{2EFCEE90-E6F6-4B12-8031-0D937FA15B90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13439EC1-21AA-401A-834D-54B77103EC17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0C2F53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63556" y="4699002"/>
            <a:ext cx="3683744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622118" y="6116639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46E16AC2-18F5-4446-8F44-4B1EE5BBBE82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-1"/>
            <a:ext cx="12192000" cy="5668211"/>
          </a:xfrm>
          <a:prstGeom prst="rect">
            <a:avLst/>
          </a:prstGeom>
          <a:solidFill>
            <a:srgbClr val="0E3053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  <a:latin typeface="Andes" panose="020000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b="24443"/>
          <a:stretch/>
        </p:blipFill>
        <p:spPr>
          <a:xfrm>
            <a:off x="33926" y="89424"/>
            <a:ext cx="9385959" cy="5578786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bg1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1861340" y="4298624"/>
            <a:ext cx="9385960" cy="1369587"/>
          </a:xfrm>
        </p:spPr>
        <p:txBody>
          <a:bodyPr anchor="b"/>
          <a:lstStyle>
            <a:lvl1pPr algn="r">
              <a:lnSpc>
                <a:spcPct val="100000"/>
              </a:lnSpc>
              <a:defRPr sz="1600" b="0" i="0" baseline="0">
                <a:solidFill>
                  <a:schemeClr val="bg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600" b="0" i="0">
                <a:solidFill>
                  <a:schemeClr val="bg1"/>
                </a:solidFill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 &amp; Unit</a:t>
            </a:r>
          </a:p>
          <a:p>
            <a:pPr lvl="1"/>
            <a:r>
              <a:rPr lang="en-US"/>
              <a:t>World Bank Group</a:t>
            </a:r>
          </a:p>
          <a:p>
            <a:pPr lvl="1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01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9448800" y="7726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250D-DE99-4931-BC2D-5DFF55D4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8327-0FB7-42FB-8960-DE826F1F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EB8C-5751-4525-94D8-7DA64B4D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144-DBEC-48E4-8DBA-FE145292E10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38F7-FC78-4676-8B1A-57E95E8A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D40997-5C3B-4E48-AD6C-42DA57F2A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975" y="76200"/>
            <a:ext cx="1981200" cy="365125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5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8DFC-BE8B-4CC5-A225-0B4E7A3D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C3B4-C6FB-4B86-9793-C5ED852E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93582-104F-49A3-8BAA-FCE01231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B2D9-964F-4935-957C-0058CA003C2B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A53D0-3277-4C34-96E0-6E323983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DEF2-5438-4561-87D8-B4CD4CC6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161B-7A44-4404-81C6-0BC79FC9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1A67-A37B-4051-9524-699022DA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6AE7-C40A-490F-8F17-5B019BAE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BD92-C9AE-4E4A-94D9-B338A9D1C9D3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C7AC-7F46-43A6-80E2-8DD327D8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21FA-6506-4EC0-84AB-9144628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2C2F-426E-4AA7-8461-7779E3BF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D135-DE1A-4CE3-8066-B3C51A0C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1735-3F97-412C-A1B7-7DCC9EAA1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DB26C-5FC5-4991-8336-3FE50BE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BD2F-3AC4-4E09-9CEB-B738AB889124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3A51B-3F33-4A20-B57F-D46FC763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6285-3662-49BB-B3E5-70452DD2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51FA-84EA-4152-B7C3-F9B02089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5079-F3C6-4F6D-8E95-74189092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F1863-E83F-4904-9E90-780CCAC7C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B2B70-5947-4ACA-B343-52C2613A0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AC5D2-B604-423E-9AE9-E6F67798C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1FA41-57FD-477F-A32B-59367AE3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D178-E8B1-4DE4-85B2-4B01A13041BD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C9FC7-9E2D-4A2F-B519-983A722E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FDB13-F74E-4828-ABB5-8DC667D6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55D2-BE5A-44A0-A2B5-C56BB05B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51B14-DDBF-4C79-92F0-54C2ECA4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F7-2EE2-444E-84C2-1AD404612808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B2BF0-9E40-4286-B48D-FD233141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861D5-1C37-4DAF-9F21-640EB158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ADC39-DFF9-4D6C-B5BA-539494BB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111-8E69-488D-8766-5739A47B5927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84EA8-0E41-4E8C-9E6A-0B1A7F0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4F9F8-CDEF-4390-B37A-9D8EA3A7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17CD-D71F-4C86-AF84-3B6A46E1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EDAB-61AB-4707-A0B8-8F2A0151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FFA30-ACE1-4CC6-BFF0-3EDA6864A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7214-9A08-4F36-9966-F2BEF055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FB89-C6DE-487D-9F34-6398AAB9C718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C17D8-F790-4232-9DC4-5DA5B68B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A9F3-1262-4E0C-B5BA-87794981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C698-8637-4174-B25F-53D19C49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6DB97-2825-4A69-BBFE-F93C3D4C8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FC3F-A6CD-4FC5-A6F4-3036815A6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8F30-90B0-4F9A-BDAD-B1CAA0DB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DEF2-1FA1-41AF-93CF-9CAC7FC58DE1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C34A1-5F44-4134-B68F-2F688B5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E3CB-443A-4E54-9866-684ADDE2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50B60-D146-452F-8D35-915DE04A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DB1E-3158-4846-9226-9596CE64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3413-63C3-4AFA-9764-318E1101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8A66-4E75-48B3-87D6-E4107A20AAA8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391B-5B79-4EA0-9BE7-A656C333D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C640-4F7A-4790-8B16-CB431B09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fld id="{1E4AC43E-A3E8-450A-BE23-8D6E87822A82}" type="datetime1">
              <a:rPr lang="en-US" smtClean="0"/>
              <a:t>5/19/2021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1AEDF-7C4C-411D-8156-0B3AC60FE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50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F084-C60A-47D2-83D9-07AA7E0802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1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png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2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sv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6BA3B2-B3EF-4BCB-8158-01A1B815B2D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indoor, sitting, hanging, motorcycle&#10;&#10;Description automatically generated">
            <a:extLst>
              <a:ext uri="{FF2B5EF4-FFF2-40B4-BE49-F238E27FC236}">
                <a16:creationId xmlns:a16="http://schemas.microsoft.com/office/drawing/2014/main" id="{DCB97BC9-DD1F-42B3-BC93-E27A3A4A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269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FF5CCE-44B6-4A2B-A1A3-C842D86F58C3}"/>
              </a:ext>
            </a:extLst>
          </p:cNvPr>
          <p:cNvSpPr/>
          <p:nvPr/>
        </p:nvSpPr>
        <p:spPr bwMode="auto">
          <a:xfrm>
            <a:off x="0" y="0"/>
            <a:ext cx="7152693" cy="6858000"/>
          </a:xfrm>
          <a:prstGeom prst="rect">
            <a:avLst/>
          </a:prstGeom>
          <a:gradFill>
            <a:gsLst>
              <a:gs pos="100000">
                <a:srgbClr val="D3CACB"/>
              </a:gs>
              <a:gs pos="18000">
                <a:srgbClr val="D3CACB">
                  <a:alpha val="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0B9AB-4F30-4EF2-93C9-C99268D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233" y="992117"/>
            <a:ext cx="6459104" cy="90775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Меры налогово-бюджетной политики, принимаемые в связи с covid-19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FF620-8953-408A-B6B3-6D431B7D3641}"/>
              </a:ext>
            </a:extLst>
          </p:cNvPr>
          <p:cNvSpPr/>
          <p:nvPr/>
        </p:nvSpPr>
        <p:spPr>
          <a:xfrm flipV="1">
            <a:off x="0" y="5785007"/>
            <a:ext cx="12192000" cy="9320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53070-3E43-458E-B851-3B6104CB9821}"/>
              </a:ext>
            </a:extLst>
          </p:cNvPr>
          <p:cNvSpPr/>
          <p:nvPr/>
        </p:nvSpPr>
        <p:spPr bwMode="auto">
          <a:xfrm>
            <a:off x="7055708" y="4230295"/>
            <a:ext cx="5136292" cy="511987"/>
          </a:xfrm>
          <a:prstGeom prst="rect">
            <a:avLst/>
          </a:prstGeom>
          <a:solidFill>
            <a:srgbClr val="D3CA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93CCE-25F1-40EA-9CAC-3C2E1149BDF7}"/>
              </a:ext>
            </a:extLst>
          </p:cNvPr>
          <p:cNvSpPr txBox="1"/>
          <p:nvPr/>
        </p:nvSpPr>
        <p:spPr>
          <a:xfrm>
            <a:off x="6762884" y="1753557"/>
            <a:ext cx="5278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ru-RU" sz="2800" dirty="0"/>
              <a:t>Следствия для программно-целевого бюджетирования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ru-RU" sz="2000" dirty="0" err="1"/>
              <a:t>Айвор</a:t>
            </a:r>
            <a:r>
              <a:rPr lang="ru-RU" sz="2000" dirty="0"/>
              <a:t> </a:t>
            </a:r>
            <a:r>
              <a:rPr lang="ru-RU" sz="2000" dirty="0" err="1"/>
              <a:t>Бизли</a:t>
            </a:r>
            <a:r>
              <a:rPr lang="ru-RU" sz="2000" dirty="0"/>
              <a:t>, 7 мая 2021 г.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8C5E8A0B-58D7-4073-867A-44BB740B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08" y="5982115"/>
            <a:ext cx="3867469" cy="758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0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Подробная разбивка ответных мер налогово-бюджетной политики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2BE409-2099-478A-A692-98AEC58CF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162830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DE82A-7E1A-4C6B-8A47-4B344AD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10</a:t>
            </a:fld>
            <a:endParaRPr lang="en-US"/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94F23DBF-D000-4616-BB47-16123C48CA2D}"/>
              </a:ext>
            </a:extLst>
          </p:cNvPr>
          <p:cNvSpPr txBox="1">
            <a:spLocks/>
          </p:cNvSpPr>
          <p:nvPr/>
        </p:nvSpPr>
        <p:spPr>
          <a:xfrm>
            <a:off x="4045257" y="6356350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C0B8B-3F43-4021-82BE-6E2A59AEBF7B}"/>
              </a:ext>
            </a:extLst>
          </p:cNvPr>
          <p:cNvSpPr txBox="1"/>
          <p:nvPr/>
        </p:nvSpPr>
        <p:spPr>
          <a:xfrm rot="16200000">
            <a:off x="631585" y="4200279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CC5C1-67EF-4C22-B869-A2CDF5EE0EE3}"/>
              </a:ext>
            </a:extLst>
          </p:cNvPr>
          <p:cNvSpPr txBox="1"/>
          <p:nvPr/>
        </p:nvSpPr>
        <p:spPr>
          <a:xfrm rot="16200000">
            <a:off x="1483387" y="4284095"/>
            <a:ext cx="2105204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72958-107B-47B4-A807-5993DF0F64AF}"/>
              </a:ext>
            </a:extLst>
          </p:cNvPr>
          <p:cNvSpPr txBox="1"/>
          <p:nvPr/>
        </p:nvSpPr>
        <p:spPr>
          <a:xfrm rot="16200000">
            <a:off x="2871629" y="4274478"/>
            <a:ext cx="2085977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Общие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7E491-F16D-473D-AD81-9348954B0BFF}"/>
              </a:ext>
            </a:extLst>
          </p:cNvPr>
          <p:cNvSpPr txBox="1"/>
          <p:nvPr/>
        </p:nvSpPr>
        <p:spPr>
          <a:xfrm rot="16200000">
            <a:off x="4272521" y="4236295"/>
            <a:ext cx="2085977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льготы / освобождение от уплаты / приостановление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B02D1-F444-424A-81FE-A392EC366C23}"/>
              </a:ext>
            </a:extLst>
          </p:cNvPr>
          <p:cNvSpPr txBox="1"/>
          <p:nvPr/>
        </p:nvSpPr>
        <p:spPr>
          <a:xfrm rot="16200000">
            <a:off x="4948349" y="4236294"/>
            <a:ext cx="2085977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льготы / освобождение от уплаты / приостановление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9B92D-1F37-4DC7-8ACD-113556001EB3}"/>
              </a:ext>
            </a:extLst>
          </p:cNvPr>
          <p:cNvSpPr txBox="1"/>
          <p:nvPr/>
        </p:nvSpPr>
        <p:spPr>
          <a:xfrm rot="16200000">
            <a:off x="5668588" y="4226900"/>
            <a:ext cx="2076452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льготы / освобождение от уплаты / приостановление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B78C1C-95DE-4AD0-B73A-5C92B0E8EC7E}"/>
              </a:ext>
            </a:extLst>
          </p:cNvPr>
          <p:cNvSpPr txBox="1"/>
          <p:nvPr/>
        </p:nvSpPr>
        <p:spPr>
          <a:xfrm rot="16200000">
            <a:off x="7498779" y="4213830"/>
            <a:ext cx="2076452" cy="27218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льготы / освобождение от уплаты / приостановление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9970E-BDCB-49E8-A743-16925209C8BF}"/>
              </a:ext>
            </a:extLst>
          </p:cNvPr>
          <p:cNvSpPr txBox="1"/>
          <p:nvPr/>
        </p:nvSpPr>
        <p:spPr>
          <a:xfrm>
            <a:off x="1499261" y="5398253"/>
            <a:ext cx="901037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/>
              <a:t>Меры, связанные с кредитованием и собственным капиталом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F7B2C-7FB2-4F2B-8006-F38E0F9F78A8}"/>
              </a:ext>
            </a:extLst>
          </p:cNvPr>
          <p:cNvSpPr txBox="1"/>
          <p:nvPr/>
        </p:nvSpPr>
        <p:spPr>
          <a:xfrm>
            <a:off x="2429459" y="5398253"/>
            <a:ext cx="1350954" cy="4154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dirty="0"/>
              <a:t>Меры, связанные с расходами в интересах населения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E1437-5BEC-4F96-AF38-C4BD8AF054F6}"/>
              </a:ext>
            </a:extLst>
          </p:cNvPr>
          <p:cNvSpPr txBox="1"/>
          <p:nvPr/>
        </p:nvSpPr>
        <p:spPr>
          <a:xfrm>
            <a:off x="3832862" y="5398253"/>
            <a:ext cx="1094791" cy="4154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dirty="0"/>
              <a:t>Меры связанные с расходами на здравоохранение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3956BE-9B42-484D-A022-C298B0DA1CE4}"/>
              </a:ext>
            </a:extLst>
          </p:cNvPr>
          <p:cNvSpPr txBox="1"/>
          <p:nvPr/>
        </p:nvSpPr>
        <p:spPr>
          <a:xfrm>
            <a:off x="4965359" y="5398253"/>
            <a:ext cx="666000" cy="96949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dirty="0"/>
              <a:t>Меры по увеличению налоговых поступлений с целью увеличения потребления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1EE1F-3BB9-457F-BD6D-1C397F2E40D2}"/>
              </a:ext>
            </a:extLst>
          </p:cNvPr>
          <p:cNvSpPr txBox="1"/>
          <p:nvPr/>
        </p:nvSpPr>
        <p:spPr>
          <a:xfrm>
            <a:off x="5655069" y="5398253"/>
            <a:ext cx="666000" cy="9233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750" dirty="0"/>
              <a:t>Меры по увеличению налоговых поступлений в отношении системы здраво-охранения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9FAA9C-EA60-47A1-B3A3-66E992A15B00}"/>
              </a:ext>
            </a:extLst>
          </p:cNvPr>
          <p:cNvSpPr txBox="1"/>
          <p:nvPr/>
        </p:nvSpPr>
        <p:spPr>
          <a:xfrm>
            <a:off x="6358775" y="5398253"/>
            <a:ext cx="1769717" cy="4154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/>
              <a:t>Меры по увеличению налоговых поступлений с целью защиты физических лиц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9A5D1F-D09F-45A2-896F-80C367DFABA0}"/>
              </a:ext>
            </a:extLst>
          </p:cNvPr>
          <p:cNvSpPr txBox="1"/>
          <p:nvPr/>
        </p:nvSpPr>
        <p:spPr>
          <a:xfrm>
            <a:off x="8624350" y="5398253"/>
            <a:ext cx="2343265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/>
              <a:t>Меры по увеличению налоговых поступлений с целью защиты предприятий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7F986-E2A9-4C1F-960A-4A1DDF86EA45}"/>
              </a:ext>
            </a:extLst>
          </p:cNvPr>
          <p:cNvSpPr txBox="1"/>
          <p:nvPr/>
        </p:nvSpPr>
        <p:spPr>
          <a:xfrm rot="16200000">
            <a:off x="826934" y="4243633"/>
            <a:ext cx="2024282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Льготные кредиты домохозяйствам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773D37-5948-4B22-A232-A445AB4F72EE}"/>
              </a:ext>
            </a:extLst>
          </p:cNvPr>
          <p:cNvSpPr txBox="1"/>
          <p:nvPr/>
        </p:nvSpPr>
        <p:spPr>
          <a:xfrm rot="16200000">
            <a:off x="1109890" y="4200278"/>
            <a:ext cx="1932364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Разовые выплаты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443F6-0A0B-47E6-9487-AF2F657A190E}"/>
              </a:ext>
            </a:extLst>
          </p:cNvPr>
          <p:cNvSpPr txBox="1"/>
          <p:nvPr/>
        </p:nvSpPr>
        <p:spPr>
          <a:xfrm rot="16200000">
            <a:off x="1312961" y="4200279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Льготные кредиты фирмам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5178E-34DE-4396-96FA-44F34517C6C2}"/>
              </a:ext>
            </a:extLst>
          </p:cNvPr>
          <p:cNvSpPr txBox="1"/>
          <p:nvPr/>
        </p:nvSpPr>
        <p:spPr>
          <a:xfrm rot="16200000">
            <a:off x="1726944" y="4245910"/>
            <a:ext cx="2105206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Компенсация зарплаты / увеличенный оплаченный ....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1B697D-3A2A-4FB4-80D2-C4D54E352C0D}"/>
              </a:ext>
            </a:extLst>
          </p:cNvPr>
          <p:cNvSpPr txBox="1"/>
          <p:nvPr/>
        </p:nvSpPr>
        <p:spPr>
          <a:xfrm rot="16200000">
            <a:off x="1973754" y="4253027"/>
            <a:ext cx="204307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Дополнительные специальные программы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FCB21D-9D4B-42E6-962C-7ABD117377C0}"/>
              </a:ext>
            </a:extLst>
          </p:cNvPr>
          <p:cNvSpPr txBox="1"/>
          <p:nvPr/>
        </p:nvSpPr>
        <p:spPr>
          <a:xfrm rot="16200000">
            <a:off x="2440675" y="4253026"/>
            <a:ext cx="204307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Увеличение пособий по безработице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8805BF-8170-401C-B34F-82773F835C4D}"/>
              </a:ext>
            </a:extLst>
          </p:cNvPr>
          <p:cNvSpPr txBox="1"/>
          <p:nvPr/>
        </p:nvSpPr>
        <p:spPr>
          <a:xfrm rot="16200000">
            <a:off x="2670776" y="4243632"/>
            <a:ext cx="204307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Прямые выплаты пособий физическим лицам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8872BD-3D90-4883-94B2-14F75F41DF02}"/>
              </a:ext>
            </a:extLst>
          </p:cNvPr>
          <p:cNvSpPr txBox="1"/>
          <p:nvPr/>
        </p:nvSpPr>
        <p:spPr>
          <a:xfrm rot="16200000">
            <a:off x="3116137" y="4265084"/>
            <a:ext cx="2085977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Увеличение персонала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4FAFB0-6086-4EBA-9836-C7495295F6E1}"/>
              </a:ext>
            </a:extLst>
          </p:cNvPr>
          <p:cNvSpPr txBox="1"/>
          <p:nvPr/>
        </p:nvSpPr>
        <p:spPr>
          <a:xfrm rot="16200000">
            <a:off x="3343581" y="4274478"/>
            <a:ext cx="2085977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Целевые инвестиции в инфраструктуру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1FDF7-94A8-4C60-A6BC-1B80469A527E}"/>
              </a:ext>
            </a:extLst>
          </p:cNvPr>
          <p:cNvSpPr txBox="1"/>
          <p:nvPr/>
        </p:nvSpPr>
        <p:spPr>
          <a:xfrm rot="16200000">
            <a:off x="3562089" y="4236294"/>
            <a:ext cx="2085977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Предоставление дорогой продукции медицинского назначения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E8A028-5F13-4B27-96C7-0A5E627923AA}"/>
              </a:ext>
            </a:extLst>
          </p:cNvPr>
          <p:cNvSpPr txBox="1"/>
          <p:nvPr/>
        </p:nvSpPr>
        <p:spPr>
          <a:xfrm rot="16200000">
            <a:off x="3796726" y="4226901"/>
            <a:ext cx="2085977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800"/>
              <a:t>Предоставление малоценной продукции медицинского назначения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C40F9E-0BC6-4EF5-A500-4E4B8B69F9B1}"/>
              </a:ext>
            </a:extLst>
          </p:cNvPr>
          <p:cNvSpPr txBox="1"/>
          <p:nvPr/>
        </p:nvSpPr>
        <p:spPr>
          <a:xfrm rot="16200000">
            <a:off x="4113792" y="4190657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4843C2-A504-40DA-B0BB-4CAAED043B67}"/>
              </a:ext>
            </a:extLst>
          </p:cNvPr>
          <p:cNvSpPr txBox="1"/>
          <p:nvPr/>
        </p:nvSpPr>
        <p:spPr>
          <a:xfrm rot="16200000">
            <a:off x="4491352" y="4285763"/>
            <a:ext cx="2085977" cy="1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налоговых ставок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6B7D80-B5C2-4992-B8A8-74ED1EF33426}"/>
              </a:ext>
            </a:extLst>
          </p:cNvPr>
          <p:cNvSpPr txBox="1"/>
          <p:nvPr/>
        </p:nvSpPr>
        <p:spPr>
          <a:xfrm rot="16200000">
            <a:off x="4800887" y="4205498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3D002-92C4-454F-9874-FAF9E62A5D4A}"/>
              </a:ext>
            </a:extLst>
          </p:cNvPr>
          <p:cNvSpPr txBox="1"/>
          <p:nvPr/>
        </p:nvSpPr>
        <p:spPr>
          <a:xfrm rot="16200000">
            <a:off x="5177300" y="4236519"/>
            <a:ext cx="2085977" cy="19947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налоговых ставок в отношении продукции медицинского назначения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750B85-9C5C-45D3-8760-619A16A09B33}"/>
              </a:ext>
            </a:extLst>
          </p:cNvPr>
          <p:cNvSpPr txBox="1"/>
          <p:nvPr/>
        </p:nvSpPr>
        <p:spPr>
          <a:xfrm rot="16200000">
            <a:off x="5484787" y="4200051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73448-5132-4D47-B5FA-2D60E8B42F5B}"/>
              </a:ext>
            </a:extLst>
          </p:cNvPr>
          <p:cNvSpPr txBox="1"/>
          <p:nvPr/>
        </p:nvSpPr>
        <p:spPr>
          <a:xfrm rot="16200000">
            <a:off x="5875757" y="4276143"/>
            <a:ext cx="2076452" cy="1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кредиты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F5B464-747B-47CC-A44D-6D412D872810}"/>
              </a:ext>
            </a:extLst>
          </p:cNvPr>
          <p:cNvSpPr txBox="1"/>
          <p:nvPr/>
        </p:nvSpPr>
        <p:spPr>
          <a:xfrm rot="16200000">
            <a:off x="6109666" y="4239791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налоговой нагрузки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06943E-7FCB-43F6-92CC-E2DA1EF88F6E}"/>
              </a:ext>
            </a:extLst>
          </p:cNvPr>
          <p:cNvSpPr txBox="1"/>
          <p:nvPr/>
        </p:nvSpPr>
        <p:spPr>
          <a:xfrm rot="16200000">
            <a:off x="6346724" y="4249187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Налоговая амнистия / меры стимулирования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6F6242-844E-4BC1-961B-5F6E1C21FD19}"/>
              </a:ext>
            </a:extLst>
          </p:cNvPr>
          <p:cNvSpPr txBox="1"/>
          <p:nvPr/>
        </p:nvSpPr>
        <p:spPr>
          <a:xfrm rot="16200000">
            <a:off x="6574257" y="4244424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налоговых ставок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AA4B4D-5306-4581-9402-621EE8947A26}"/>
              </a:ext>
            </a:extLst>
          </p:cNvPr>
          <p:cNvSpPr txBox="1"/>
          <p:nvPr/>
        </p:nvSpPr>
        <p:spPr>
          <a:xfrm rot="16200000">
            <a:off x="6807005" y="4252251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Отсрочка налоговых платежей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646CCE-0F53-4CAE-AA91-D00A6782788F}"/>
              </a:ext>
            </a:extLst>
          </p:cNvPr>
          <p:cNvSpPr txBox="1"/>
          <p:nvPr/>
        </p:nvSpPr>
        <p:spPr>
          <a:xfrm rot="16200000">
            <a:off x="7037848" y="4241298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Отсрочка подачи налоговых деклараций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B01BDB-382E-4207-9637-C4E5391A1466}"/>
              </a:ext>
            </a:extLst>
          </p:cNvPr>
          <p:cNvSpPr txBox="1"/>
          <p:nvPr/>
        </p:nvSpPr>
        <p:spPr>
          <a:xfrm rot="16200000">
            <a:off x="7329856" y="4218970"/>
            <a:ext cx="1932363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800"/>
              <a:t>Прочее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1830E6-40CE-48BA-B4E1-4D9616C878CD}"/>
              </a:ext>
            </a:extLst>
          </p:cNvPr>
          <p:cNvSpPr txBox="1"/>
          <p:nvPr/>
        </p:nvSpPr>
        <p:spPr>
          <a:xfrm rot="16200000">
            <a:off x="7721716" y="4252250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Приостановление деятельности по аудиту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B668CE-EFF3-4071-A2D7-ECE1F3767C33}"/>
              </a:ext>
            </a:extLst>
          </p:cNvPr>
          <p:cNvSpPr txBox="1"/>
          <p:nvPr/>
        </p:nvSpPr>
        <p:spPr>
          <a:xfrm rot="16200000">
            <a:off x="7955242" y="4214411"/>
            <a:ext cx="2076452" cy="27218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Приостановление мероприятий по сбору задолженности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3D862E-3FD1-41EC-86AB-289D81C25393}"/>
              </a:ext>
            </a:extLst>
          </p:cNvPr>
          <p:cNvSpPr txBox="1"/>
          <p:nvPr/>
        </p:nvSpPr>
        <p:spPr>
          <a:xfrm rot="16200000">
            <a:off x="8187006" y="4258802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Уменьшение сумм авансовой оплаты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F21161-8713-455F-9C66-2D71AC876DCE}"/>
              </a:ext>
            </a:extLst>
          </p:cNvPr>
          <p:cNvSpPr txBox="1"/>
          <p:nvPr/>
        </p:nvSpPr>
        <p:spPr>
          <a:xfrm rot="16200000">
            <a:off x="8412553" y="4262120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Ускорение процедур по возврату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2B8126-7B53-48F9-8455-6B2D9E767B22}"/>
              </a:ext>
            </a:extLst>
          </p:cNvPr>
          <p:cNvSpPr txBox="1"/>
          <p:nvPr/>
        </p:nvSpPr>
        <p:spPr>
          <a:xfrm rot="16200000">
            <a:off x="8646927" y="4265991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Налоговая амнистия / меры стимулирования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9248FA-884A-4A7A-895E-043CF34D59D5}"/>
              </a:ext>
            </a:extLst>
          </p:cNvPr>
          <p:cNvSpPr txBox="1"/>
          <p:nvPr/>
        </p:nvSpPr>
        <p:spPr>
          <a:xfrm rot="16200000">
            <a:off x="8888611" y="4258802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налоговых ставок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B84DB-8C88-4F3F-B5E5-5EE3CF157A01}"/>
              </a:ext>
            </a:extLst>
          </p:cNvPr>
          <p:cNvSpPr txBox="1"/>
          <p:nvPr/>
        </p:nvSpPr>
        <p:spPr>
          <a:xfrm rot="16200000">
            <a:off x="9122985" y="4258802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Отсрочка налоговых платежей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740D17-F280-41E8-A9D9-26D013F87EAC}"/>
              </a:ext>
            </a:extLst>
          </p:cNvPr>
          <p:cNvSpPr txBox="1"/>
          <p:nvPr/>
        </p:nvSpPr>
        <p:spPr>
          <a:xfrm rot="16200000">
            <a:off x="9332390" y="4261001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Отсрочка подачи налоговых деклараций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B4D441-9858-46FC-A483-DACE26B827DB}"/>
              </a:ext>
            </a:extLst>
          </p:cNvPr>
          <p:cNvSpPr txBox="1"/>
          <p:nvPr/>
        </p:nvSpPr>
        <p:spPr>
          <a:xfrm rot="16200000">
            <a:off x="9569437" y="4258802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Налоговые кредиты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7A2F39-6FF0-40B8-A4B1-8362046284E8}"/>
              </a:ext>
            </a:extLst>
          </p:cNvPr>
          <p:cNvSpPr txBox="1"/>
          <p:nvPr/>
        </p:nvSpPr>
        <p:spPr>
          <a:xfrm rot="16200000">
            <a:off x="9811804" y="4249186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Снижение налоговой нагрузки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314B75-27B9-456F-93FB-C7D8C7A1C661}"/>
              </a:ext>
            </a:extLst>
          </p:cNvPr>
          <p:cNvSpPr txBox="1"/>
          <p:nvPr/>
        </p:nvSpPr>
        <p:spPr>
          <a:xfrm rot="16200000">
            <a:off x="10020437" y="4202742"/>
            <a:ext cx="2076452" cy="27218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Продление сроков переноса убытков на последующие периоды (CIT)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8EC30D-29FC-4207-800A-8A15F0C49739}"/>
              </a:ext>
            </a:extLst>
          </p:cNvPr>
          <p:cNvSpPr txBox="1"/>
          <p:nvPr/>
        </p:nvSpPr>
        <p:spPr>
          <a:xfrm rot="16200000">
            <a:off x="10264147" y="4249186"/>
            <a:ext cx="2076452" cy="1736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800"/>
              <a:t>Ускоренная амортизация активов (CIT)</a:t>
            </a:r>
          </a:p>
        </p:txBody>
      </p:sp>
    </p:spTree>
    <p:extLst>
      <p:ext uri="{BB962C8B-B14F-4D97-AF65-F5344CB8AC3E}">
        <p14:creationId xmlns:p14="http://schemas.microsoft.com/office/powerpoint/2010/main" val="410437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Сравнение регионов: сочетание мер политики, принятых в странах Европы и Центральной Азии, отличается от других регионов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900FD-ACB7-4CF0-9AB7-4E240D5A2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3"/>
          <a:stretch/>
        </p:blipFill>
        <p:spPr>
          <a:xfrm>
            <a:off x="8802925" y="2649498"/>
            <a:ext cx="3380959" cy="3584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FF375-900A-4624-8C5C-1EA68EC52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97"/>
          <a:stretch/>
        </p:blipFill>
        <p:spPr>
          <a:xfrm>
            <a:off x="4754832" y="2649497"/>
            <a:ext cx="3342472" cy="3584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BD3F6-ACE9-4942-88A8-0FAC3DCB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68"/>
          <a:stretch/>
        </p:blipFill>
        <p:spPr>
          <a:xfrm>
            <a:off x="668251" y="2649496"/>
            <a:ext cx="3342472" cy="35847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0FE71B-6FF6-4997-95DE-D6BD2A22894D}"/>
                  </a:ext>
                </a:extLst>
              </p14:cNvPr>
              <p14:cNvContentPartPr/>
              <p14:nvPr/>
            </p14:nvContentPartPr>
            <p14:xfrm>
              <a:off x="287126" y="3840171"/>
              <a:ext cx="3373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0FE71B-6FF6-4997-95DE-D6BD2A228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486" y="3732171"/>
                <a:ext cx="444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E22434-1ADA-41E6-B62A-ADA22FDF6993}"/>
                  </a:ext>
                </a:extLst>
              </p14:cNvPr>
              <p14:cNvContentPartPr/>
              <p14:nvPr/>
            </p14:nvContentPartPr>
            <p14:xfrm>
              <a:off x="-3605914" y="23116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E22434-1ADA-41E6-B62A-ADA22FDF69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3659914" y="2203611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lide Number Placeholder 40">
            <a:extLst>
              <a:ext uri="{FF2B5EF4-FFF2-40B4-BE49-F238E27FC236}">
                <a16:creationId xmlns:a16="http://schemas.microsoft.com/office/drawing/2014/main" id="{034F5DA2-B85F-4A11-92EA-A7C7D16759C9}"/>
              </a:ext>
            </a:extLst>
          </p:cNvPr>
          <p:cNvSpPr txBox="1">
            <a:spLocks/>
          </p:cNvSpPr>
          <p:nvPr/>
        </p:nvSpPr>
        <p:spPr>
          <a:xfrm>
            <a:off x="4104078" y="6359524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EFI│Фискальная политика и устойчивый рост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A53AE8-9FF5-42F8-BEC4-5D6AB094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D62CB-39EC-451D-9E0E-5316FC2F9A3C}"/>
              </a:ext>
            </a:extLst>
          </p:cNvPr>
          <p:cNvSpPr txBox="1"/>
          <p:nvPr/>
        </p:nvSpPr>
        <p:spPr>
          <a:xfrm>
            <a:off x="726780" y="2720350"/>
            <a:ext cx="2574661" cy="657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Меры, связанные с кредитованием и собственным капиталом: Льготные кредиты фирмам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AFCDD-E14A-4914-A1FA-237045BCA517}"/>
              </a:ext>
            </a:extLst>
          </p:cNvPr>
          <p:cNvSpPr txBox="1"/>
          <p:nvPr/>
        </p:nvSpPr>
        <p:spPr>
          <a:xfrm>
            <a:off x="4485125" y="2720350"/>
            <a:ext cx="3221750" cy="6576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Меры по увеличению налоговых поступлений с целью защиты предприятий: Отсрочка налоговых платежей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5D639-958B-4C6E-A13C-0DB1A17C3678}"/>
              </a:ext>
            </a:extLst>
          </p:cNvPr>
          <p:cNvSpPr txBox="1"/>
          <p:nvPr/>
        </p:nvSpPr>
        <p:spPr>
          <a:xfrm>
            <a:off x="8371324" y="2720350"/>
            <a:ext cx="3376175" cy="7946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Расходы на выплату пособий физическим лицам: Компенсация зарплаты / увеличенный оплаченный отпуск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E1299-0981-42E1-A98E-0631C3E5C29C}"/>
              </a:ext>
            </a:extLst>
          </p:cNvPr>
          <p:cNvSpPr txBox="1"/>
          <p:nvPr/>
        </p:nvSpPr>
        <p:spPr>
          <a:xfrm>
            <a:off x="1547935" y="5898611"/>
            <a:ext cx="1449265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% общих мер политики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5371A2-E6A4-4307-9019-1490BE0AFC4A}"/>
              </a:ext>
            </a:extLst>
          </p:cNvPr>
          <p:cNvSpPr txBox="1"/>
          <p:nvPr/>
        </p:nvSpPr>
        <p:spPr>
          <a:xfrm>
            <a:off x="5596594" y="5898611"/>
            <a:ext cx="1449265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% общих мер политики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6EC67-800F-4D3C-8FD7-A460418CA37E}"/>
              </a:ext>
            </a:extLst>
          </p:cNvPr>
          <p:cNvSpPr txBox="1"/>
          <p:nvPr/>
        </p:nvSpPr>
        <p:spPr>
          <a:xfrm>
            <a:off x="9776530" y="5898226"/>
            <a:ext cx="1449265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% общих мер политики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A7EB16-08E0-4F97-8DD1-A50F6ED7782A}"/>
              </a:ext>
            </a:extLst>
          </p:cNvPr>
          <p:cNvSpPr txBox="1"/>
          <p:nvPr/>
        </p:nvSpPr>
        <p:spPr>
          <a:xfrm>
            <a:off x="23593" y="3435780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8CE40C-0F2E-4889-A48D-9A49ADCBF50B}"/>
              </a:ext>
            </a:extLst>
          </p:cNvPr>
          <p:cNvSpPr txBox="1"/>
          <p:nvPr/>
        </p:nvSpPr>
        <p:spPr>
          <a:xfrm>
            <a:off x="23593" y="3744576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325DE-A32B-46D3-9BC2-448E6E8D6FBE}"/>
              </a:ext>
            </a:extLst>
          </p:cNvPr>
          <p:cNvSpPr txBox="1"/>
          <p:nvPr/>
        </p:nvSpPr>
        <p:spPr>
          <a:xfrm>
            <a:off x="23593" y="3988633"/>
            <a:ext cx="679060" cy="297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4959E-20AB-4FE0-902B-FBE638F2AD02}"/>
              </a:ext>
            </a:extLst>
          </p:cNvPr>
          <p:cNvSpPr txBox="1"/>
          <p:nvPr/>
        </p:nvSpPr>
        <p:spPr>
          <a:xfrm>
            <a:off x="23593" y="4334909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3C50F1-D032-4999-AEBE-1412C4C0A694}"/>
              </a:ext>
            </a:extLst>
          </p:cNvPr>
          <p:cNvSpPr txBox="1"/>
          <p:nvPr/>
        </p:nvSpPr>
        <p:spPr>
          <a:xfrm>
            <a:off x="23593" y="4712211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67C6A-78E7-4FBC-9E26-25D1062B34BA}"/>
              </a:ext>
            </a:extLst>
          </p:cNvPr>
          <p:cNvSpPr txBox="1"/>
          <p:nvPr/>
        </p:nvSpPr>
        <p:spPr>
          <a:xfrm>
            <a:off x="23593" y="500589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9B9CA7-375F-424D-ACC2-F13C2EEE1D45}"/>
              </a:ext>
            </a:extLst>
          </p:cNvPr>
          <p:cNvSpPr txBox="1"/>
          <p:nvPr/>
        </p:nvSpPr>
        <p:spPr>
          <a:xfrm>
            <a:off x="23593" y="5314968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B4CA42-99BD-43B3-8BB1-1BBE73A6B264}"/>
              </a:ext>
            </a:extLst>
          </p:cNvPr>
          <p:cNvSpPr txBox="1"/>
          <p:nvPr/>
        </p:nvSpPr>
        <p:spPr>
          <a:xfrm>
            <a:off x="4101273" y="3441665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638D78-7C71-49CC-804F-7A8B4B4754C5}"/>
              </a:ext>
            </a:extLst>
          </p:cNvPr>
          <p:cNvSpPr txBox="1"/>
          <p:nvPr/>
        </p:nvSpPr>
        <p:spPr>
          <a:xfrm>
            <a:off x="4101273" y="3750461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A72DC2-0793-448D-86CA-00F42D556B25}"/>
              </a:ext>
            </a:extLst>
          </p:cNvPr>
          <p:cNvSpPr txBox="1"/>
          <p:nvPr/>
        </p:nvSpPr>
        <p:spPr>
          <a:xfrm>
            <a:off x="4101273" y="3994518"/>
            <a:ext cx="679060" cy="297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2D217-682B-4276-852D-D26F9779AF15}"/>
              </a:ext>
            </a:extLst>
          </p:cNvPr>
          <p:cNvSpPr txBox="1"/>
          <p:nvPr/>
        </p:nvSpPr>
        <p:spPr>
          <a:xfrm>
            <a:off x="4101273" y="4340794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FA95AF-D85E-4D45-B642-F5E2F8EB2A28}"/>
              </a:ext>
            </a:extLst>
          </p:cNvPr>
          <p:cNvSpPr txBox="1"/>
          <p:nvPr/>
        </p:nvSpPr>
        <p:spPr>
          <a:xfrm>
            <a:off x="4101273" y="471809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7A67AC-508F-4274-BB4C-07D5B505652D}"/>
              </a:ext>
            </a:extLst>
          </p:cNvPr>
          <p:cNvSpPr txBox="1"/>
          <p:nvPr/>
        </p:nvSpPr>
        <p:spPr>
          <a:xfrm>
            <a:off x="4101273" y="5011781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2CB61-2BEF-42A4-91B8-C4D7FBE256C3}"/>
              </a:ext>
            </a:extLst>
          </p:cNvPr>
          <p:cNvSpPr txBox="1"/>
          <p:nvPr/>
        </p:nvSpPr>
        <p:spPr>
          <a:xfrm>
            <a:off x="4101273" y="5320853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39979F-68C9-4436-97C0-96B2F04DE36E}"/>
              </a:ext>
            </a:extLst>
          </p:cNvPr>
          <p:cNvSpPr txBox="1"/>
          <p:nvPr/>
        </p:nvSpPr>
        <p:spPr>
          <a:xfrm>
            <a:off x="8162353" y="3668763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FE841A-1907-4369-9FF3-C1D217DD0C25}"/>
              </a:ext>
            </a:extLst>
          </p:cNvPr>
          <p:cNvSpPr txBox="1"/>
          <p:nvPr/>
        </p:nvSpPr>
        <p:spPr>
          <a:xfrm>
            <a:off x="8162353" y="3935882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C0F4CF-3B57-4DD6-A9DF-3E7C7C7B45BA}"/>
              </a:ext>
            </a:extLst>
          </p:cNvPr>
          <p:cNvSpPr txBox="1"/>
          <p:nvPr/>
        </p:nvSpPr>
        <p:spPr>
          <a:xfrm>
            <a:off x="8081963" y="4197825"/>
            <a:ext cx="75945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70237-55FE-4F78-A19B-1B4F567ED10C}"/>
              </a:ext>
            </a:extLst>
          </p:cNvPr>
          <p:cNvSpPr txBox="1"/>
          <p:nvPr/>
        </p:nvSpPr>
        <p:spPr>
          <a:xfrm>
            <a:off x="8162353" y="4464301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FACA17-383D-4557-BF12-01758BEB024B}"/>
              </a:ext>
            </a:extLst>
          </p:cNvPr>
          <p:cNvSpPr txBox="1"/>
          <p:nvPr/>
        </p:nvSpPr>
        <p:spPr>
          <a:xfrm>
            <a:off x="8162353" y="4803502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7F03E-C3A5-4431-8055-27E9864431CE}"/>
              </a:ext>
            </a:extLst>
          </p:cNvPr>
          <p:cNvSpPr txBox="1"/>
          <p:nvPr/>
        </p:nvSpPr>
        <p:spPr>
          <a:xfrm>
            <a:off x="8162353" y="5065038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1739B5-1C60-43FB-AE7A-A35DEEFE9F46}"/>
              </a:ext>
            </a:extLst>
          </p:cNvPr>
          <p:cNvSpPr txBox="1"/>
          <p:nvPr/>
        </p:nvSpPr>
        <p:spPr>
          <a:xfrm>
            <a:off x="8162353" y="5337198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</p:spTree>
    <p:extLst>
      <p:ext uri="{BB962C8B-B14F-4D97-AF65-F5344CB8AC3E}">
        <p14:creationId xmlns:p14="http://schemas.microsoft.com/office/powerpoint/2010/main" val="36472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2A798-FCE8-40DA-8237-0D2F4BE1D10D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1AA642-4CB8-46DE-97A3-C032874A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Оценка политики - учет аспектов, связанных с качеством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760A3D-C18B-4CB8-9EAA-73D548B7B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30511"/>
              </p:ext>
            </p:extLst>
          </p:nvPr>
        </p:nvGraphicFramePr>
        <p:xfrm>
          <a:off x="838200" y="1789621"/>
          <a:ext cx="10515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244">
                  <a:extLst>
                    <a:ext uri="{9D8B030D-6E8A-4147-A177-3AD203B41FA5}">
                      <a16:colId xmlns:a16="http://schemas.microsoft.com/office/drawing/2014/main" val="1439087347"/>
                    </a:ext>
                  </a:extLst>
                </a:gridCol>
                <a:gridCol w="2246613">
                  <a:extLst>
                    <a:ext uri="{9D8B030D-6E8A-4147-A177-3AD203B41FA5}">
                      <a16:colId xmlns:a16="http://schemas.microsoft.com/office/drawing/2014/main" val="3580044330"/>
                    </a:ext>
                  </a:extLst>
                </a:gridCol>
                <a:gridCol w="6596743">
                  <a:extLst>
                    <a:ext uri="{9D8B030D-6E8A-4147-A177-3AD203B41FA5}">
                      <a16:colId xmlns:a16="http://schemas.microsoft.com/office/drawing/2014/main" val="517356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/>
                        <a:t>Аспект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Аспекты политики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Изменения с целью формирования перекрестного массива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0225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ru-RU" sz="1400"/>
                        <a:t>Эффективность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Адресное назначение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Обеспечение эффективной конечной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369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Скорость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Некоторые ожидаемые выгоды могут быть реализованы быстро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056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Противодействие злоупотреблениям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Стандартные меры: Оценка по сравнению с общим стандартом, без учета контекста стран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4663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Устойчивость налогово-денежной сферы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Доступность: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Стандартные меры: «Возможность компенсации затрат»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492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Прогнозирование и контроль затрат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Стандартные меры: Возможно прогнозирование с использованием объективного стандарта, без учета контекста стран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5275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1400"/>
                        <a:t>Гибкость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Масштабируемость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Если масштабирование существенно меняет объем, то произвести масштабирование невозможно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07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Обратимость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Предполагается, что в случае отсутствия «даты окончания» такая дата для политики не установлена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3085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1400"/>
                        <a:t>Целесообразность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Административная сложность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Стандартные меры: Оценка по сравнению с общим стандартом, без учета контекста стран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399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Устойчивость мер в сфере здравоохранения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Н/Д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440350"/>
                  </a:ext>
                </a:extLst>
              </a:tr>
            </a:tbl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E9220534-D5CA-47DB-94A8-153942217F5A}"/>
              </a:ext>
            </a:extLst>
          </p:cNvPr>
          <p:cNvSpPr txBox="1">
            <a:spLocks/>
          </p:cNvSpPr>
          <p:nvPr/>
        </p:nvSpPr>
        <p:spPr>
          <a:xfrm>
            <a:off x="4108021" y="6383311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EFI│Фискальная политика и устойчивый рост</a:t>
            </a:r>
          </a:p>
        </p:txBody>
      </p:sp>
      <p:sp>
        <p:nvSpPr>
          <p:cNvPr id="7" name="Slide Number Placeholder 40">
            <a:extLst>
              <a:ext uri="{FF2B5EF4-FFF2-40B4-BE49-F238E27FC236}">
                <a16:creationId xmlns:a16="http://schemas.microsoft.com/office/drawing/2014/main" id="{A5520BE5-C5EA-41CF-AC3F-FBD3C4E31C28}"/>
              </a:ext>
            </a:extLst>
          </p:cNvPr>
          <p:cNvSpPr txBox="1">
            <a:spLocks/>
          </p:cNvSpPr>
          <p:nvPr/>
        </p:nvSpPr>
        <p:spPr>
          <a:xfrm>
            <a:off x="10693400" y="6294768"/>
            <a:ext cx="1215084" cy="43038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b="1" dirty="0">
              <a:solidFill>
                <a:srgbClr val="0B2B58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81193-99BF-46FF-8B1D-0A526CFD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Меры политики, принятые в странах с более высоким доходом, были более адресными, в большей степени устойчивыми к злоупотреблениям, и предусматривали возможность возврата средств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F0F11-11DA-4C1C-9D89-CA20AED4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04" y="1690688"/>
            <a:ext cx="7388992" cy="4883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F71789-254C-4F54-8BAC-EA273AABCDE0}"/>
              </a:ext>
            </a:extLst>
          </p:cNvPr>
          <p:cNvSpPr txBox="1"/>
          <p:nvPr/>
        </p:nvSpPr>
        <p:spPr>
          <a:xfrm>
            <a:off x="-61643" y="6524087"/>
            <a:ext cx="57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 основе данных политики, собранных на 1 мая 2020 г.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AC49B-6877-43B4-B5F7-2DF6A623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7D184-856A-49C2-A3E4-964702795242}"/>
              </a:ext>
            </a:extLst>
          </p:cNvPr>
          <p:cNvSpPr txBox="1"/>
          <p:nvPr/>
        </p:nvSpPr>
        <p:spPr>
          <a:xfrm>
            <a:off x="6688939" y="5789242"/>
            <a:ext cx="1845461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Прогнозирование и контроль затрат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5D92B-2018-42D0-AE9A-ECA3EFB62FE8}"/>
              </a:ext>
            </a:extLst>
          </p:cNvPr>
          <p:cNvSpPr txBox="1"/>
          <p:nvPr/>
        </p:nvSpPr>
        <p:spPr>
          <a:xfrm>
            <a:off x="7302766" y="2770030"/>
            <a:ext cx="1701534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Скорость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02A62-5F5C-4CBD-976F-3C73C8660374}"/>
              </a:ext>
            </a:extLst>
          </p:cNvPr>
          <p:cNvSpPr txBox="1"/>
          <p:nvPr/>
        </p:nvSpPr>
        <p:spPr>
          <a:xfrm>
            <a:off x="7683633" y="5097933"/>
            <a:ext cx="1701534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Возможность возврата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EB539-628F-442C-908E-C3F6DE894A93}"/>
              </a:ext>
            </a:extLst>
          </p:cNvPr>
          <p:cNvSpPr txBox="1"/>
          <p:nvPr/>
        </p:nvSpPr>
        <p:spPr>
          <a:xfrm>
            <a:off x="3772759" y="5927676"/>
            <a:ext cx="1701534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Обратимость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3855F-8D50-45CD-B86B-264CF546912E}"/>
              </a:ext>
            </a:extLst>
          </p:cNvPr>
          <p:cNvSpPr txBox="1"/>
          <p:nvPr/>
        </p:nvSpPr>
        <p:spPr>
          <a:xfrm>
            <a:off x="2806833" y="5097933"/>
            <a:ext cx="1701534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Масштабируемость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898B6-206B-4ACD-8571-04FF56D74EF1}"/>
              </a:ext>
            </a:extLst>
          </p:cNvPr>
          <p:cNvSpPr txBox="1"/>
          <p:nvPr/>
        </p:nvSpPr>
        <p:spPr>
          <a:xfrm>
            <a:off x="2820257" y="3765800"/>
            <a:ext cx="1504750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Административная сложность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93CA1-C38C-46F0-BFEF-5FA4A6F29803}"/>
              </a:ext>
            </a:extLst>
          </p:cNvPr>
          <p:cNvSpPr txBox="1"/>
          <p:nvPr/>
        </p:nvSpPr>
        <p:spPr>
          <a:xfrm>
            <a:off x="5242511" y="2207664"/>
            <a:ext cx="2280508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Адресное назначение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6BA2B-9A09-4BF9-BC33-47538B488319}"/>
              </a:ext>
            </a:extLst>
          </p:cNvPr>
          <p:cNvSpPr txBox="1"/>
          <p:nvPr/>
        </p:nvSpPr>
        <p:spPr>
          <a:xfrm>
            <a:off x="7893119" y="3849347"/>
            <a:ext cx="1701534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Противодействие злоупотреблениям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58B51-3611-490E-AD94-9D20380657C0}"/>
              </a:ext>
            </a:extLst>
          </p:cNvPr>
          <p:cNvSpPr txBox="1"/>
          <p:nvPr/>
        </p:nvSpPr>
        <p:spPr>
          <a:xfrm>
            <a:off x="3075708" y="2644391"/>
            <a:ext cx="1838926" cy="43088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Устойчивость мер в сфере здравоохранения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1BE50-1B4B-490B-8C6E-0FF0251BD63C}"/>
              </a:ext>
            </a:extLst>
          </p:cNvPr>
          <p:cNvSpPr txBox="1"/>
          <p:nvPr/>
        </p:nvSpPr>
        <p:spPr>
          <a:xfrm>
            <a:off x="3763451" y="6220129"/>
            <a:ext cx="228050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Европы и Центральной Азии с доходами выше среднего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C05BE-3218-4655-90F8-FA1E4DFE9D1B}"/>
              </a:ext>
            </a:extLst>
          </p:cNvPr>
          <p:cNvSpPr txBox="1"/>
          <p:nvPr/>
        </p:nvSpPr>
        <p:spPr>
          <a:xfrm>
            <a:off x="6578706" y="6220129"/>
            <a:ext cx="234708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Европы и Центральной Азии с доходами ниже среднего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2DB81-76B6-4BB8-AAE5-90251F39B8ED}"/>
              </a:ext>
            </a:extLst>
          </p:cNvPr>
          <p:cNvSpPr txBox="1"/>
          <p:nvPr/>
        </p:nvSpPr>
        <p:spPr>
          <a:xfrm>
            <a:off x="3582786" y="1807108"/>
            <a:ext cx="4481320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Аспекты налогово-бюджетной политики -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76854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Autofit/>
          </a:bodyPr>
          <a:lstStyle/>
          <a:p>
            <a:r>
              <a:rPr lang="ru-RU" sz="4000"/>
              <a:t>Проектные критерии - оценка качества политики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050DD-AD69-4354-8399-C6BE89B9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1"/>
          <a:stretch/>
        </p:blipFill>
        <p:spPr>
          <a:xfrm>
            <a:off x="644884" y="2458155"/>
            <a:ext cx="3430534" cy="3584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63129-890B-42E5-A46F-08176A100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0"/>
          <a:stretch/>
        </p:blipFill>
        <p:spPr>
          <a:xfrm>
            <a:off x="4659031" y="2458156"/>
            <a:ext cx="3430534" cy="3584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812C9-58BB-4125-B3BC-6215497C2A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9"/>
          <a:stretch/>
        </p:blipFill>
        <p:spPr>
          <a:xfrm>
            <a:off x="8673178" y="2458156"/>
            <a:ext cx="3436630" cy="3584759"/>
          </a:xfrm>
          <a:prstGeom prst="rect">
            <a:avLst/>
          </a:prstGeom>
        </p:spPr>
      </p:pic>
      <p:sp>
        <p:nvSpPr>
          <p:cNvPr id="11" name="Slide Number Placeholder 40">
            <a:extLst>
              <a:ext uri="{FF2B5EF4-FFF2-40B4-BE49-F238E27FC236}">
                <a16:creationId xmlns:a16="http://schemas.microsoft.com/office/drawing/2014/main" id="{AEEC0286-D3A6-48F8-B519-2F9D459EAF34}"/>
              </a:ext>
            </a:extLst>
          </p:cNvPr>
          <p:cNvSpPr txBox="1">
            <a:spLocks/>
          </p:cNvSpPr>
          <p:nvPr/>
        </p:nvSpPr>
        <p:spPr>
          <a:xfrm>
            <a:off x="4075418" y="6401411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B48F91-3E4B-4E33-A166-CD992C11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50D9B-0B4B-4412-99C2-957D6FE50D0A}"/>
              </a:ext>
            </a:extLst>
          </p:cNvPr>
          <p:cNvSpPr txBox="1"/>
          <p:nvPr/>
        </p:nvSpPr>
        <p:spPr>
          <a:xfrm>
            <a:off x="967495" y="2610555"/>
            <a:ext cx="1978906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Адресное назначение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244F0-A4AF-4373-B5EC-44C65C8D799E}"/>
              </a:ext>
            </a:extLst>
          </p:cNvPr>
          <p:cNvSpPr txBox="1"/>
          <p:nvPr/>
        </p:nvSpPr>
        <p:spPr>
          <a:xfrm>
            <a:off x="4934804" y="2583891"/>
            <a:ext cx="1978906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Возможность компенсации затрат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4BE1F-3FD3-47E7-9B43-F391CA0EE339}"/>
              </a:ext>
            </a:extLst>
          </p:cNvPr>
          <p:cNvSpPr txBox="1"/>
          <p:nvPr/>
        </p:nvSpPr>
        <p:spPr>
          <a:xfrm>
            <a:off x="8725166" y="2608828"/>
            <a:ext cx="2844534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Предсказуемость и контроль затрат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54B95F-EA29-4D7E-9F09-1F9C12D70E08}"/>
              </a:ext>
            </a:extLst>
          </p:cNvPr>
          <p:cNvSpPr txBox="1"/>
          <p:nvPr/>
        </p:nvSpPr>
        <p:spPr>
          <a:xfrm>
            <a:off x="41595" y="3016680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A0547-B791-4DD8-994D-CC80F5CC0104}"/>
              </a:ext>
            </a:extLst>
          </p:cNvPr>
          <p:cNvSpPr txBox="1"/>
          <p:nvPr/>
        </p:nvSpPr>
        <p:spPr>
          <a:xfrm>
            <a:off x="41595" y="3418347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954A77-29A6-4A7D-8359-083402666907}"/>
              </a:ext>
            </a:extLst>
          </p:cNvPr>
          <p:cNvSpPr txBox="1"/>
          <p:nvPr/>
        </p:nvSpPr>
        <p:spPr>
          <a:xfrm>
            <a:off x="41595" y="3760856"/>
            <a:ext cx="679060" cy="297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5109EA-2A4C-425A-8F87-43929AAE5641}"/>
              </a:ext>
            </a:extLst>
          </p:cNvPr>
          <p:cNvSpPr txBox="1"/>
          <p:nvPr/>
        </p:nvSpPr>
        <p:spPr>
          <a:xfrm>
            <a:off x="41595" y="4178747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A607C-6E6C-4914-B11D-092713950F4D}"/>
              </a:ext>
            </a:extLst>
          </p:cNvPr>
          <p:cNvSpPr txBox="1"/>
          <p:nvPr/>
        </p:nvSpPr>
        <p:spPr>
          <a:xfrm>
            <a:off x="41595" y="462321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48D0F-C70A-4483-B7F1-B020F9E31EBF}"/>
              </a:ext>
            </a:extLst>
          </p:cNvPr>
          <p:cNvSpPr txBox="1"/>
          <p:nvPr/>
        </p:nvSpPr>
        <p:spPr>
          <a:xfrm>
            <a:off x="41595" y="5005290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3C7C51-19BA-413D-AE07-B0B81371FD56}"/>
              </a:ext>
            </a:extLst>
          </p:cNvPr>
          <p:cNvSpPr txBox="1"/>
          <p:nvPr/>
        </p:nvSpPr>
        <p:spPr>
          <a:xfrm>
            <a:off x="41595" y="539212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1F31B-9812-478F-B8D1-33D9CE524E85}"/>
              </a:ext>
            </a:extLst>
          </p:cNvPr>
          <p:cNvSpPr txBox="1"/>
          <p:nvPr/>
        </p:nvSpPr>
        <p:spPr>
          <a:xfrm>
            <a:off x="4056382" y="3037890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22FB5-BD7D-4D75-90B1-D4DFA57105BD}"/>
              </a:ext>
            </a:extLst>
          </p:cNvPr>
          <p:cNvSpPr txBox="1"/>
          <p:nvPr/>
        </p:nvSpPr>
        <p:spPr>
          <a:xfrm>
            <a:off x="4056382" y="3439557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1838A4-E22A-4A31-9C71-57D978BC1B38}"/>
              </a:ext>
            </a:extLst>
          </p:cNvPr>
          <p:cNvSpPr txBox="1"/>
          <p:nvPr/>
        </p:nvSpPr>
        <p:spPr>
          <a:xfrm>
            <a:off x="4056382" y="3782066"/>
            <a:ext cx="679060" cy="297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7C36C5-934B-4F51-AE57-EB17E57F6445}"/>
              </a:ext>
            </a:extLst>
          </p:cNvPr>
          <p:cNvSpPr txBox="1"/>
          <p:nvPr/>
        </p:nvSpPr>
        <p:spPr>
          <a:xfrm>
            <a:off x="4056382" y="4199957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408A7C-BFC5-420F-B60C-E4D869D231D1}"/>
              </a:ext>
            </a:extLst>
          </p:cNvPr>
          <p:cNvSpPr txBox="1"/>
          <p:nvPr/>
        </p:nvSpPr>
        <p:spPr>
          <a:xfrm>
            <a:off x="4056382" y="464442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C89A92-AFD0-480B-B836-4E97D55DA719}"/>
              </a:ext>
            </a:extLst>
          </p:cNvPr>
          <p:cNvSpPr txBox="1"/>
          <p:nvPr/>
        </p:nvSpPr>
        <p:spPr>
          <a:xfrm>
            <a:off x="4056382" y="5026500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B9F2AA-C007-4469-859B-FD058DE91578}"/>
              </a:ext>
            </a:extLst>
          </p:cNvPr>
          <p:cNvSpPr txBox="1"/>
          <p:nvPr/>
        </p:nvSpPr>
        <p:spPr>
          <a:xfrm>
            <a:off x="4056382" y="5413336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0C949-1D95-4A30-BC1F-7FF217138F77}"/>
              </a:ext>
            </a:extLst>
          </p:cNvPr>
          <p:cNvSpPr txBox="1"/>
          <p:nvPr/>
        </p:nvSpPr>
        <p:spPr>
          <a:xfrm>
            <a:off x="8071169" y="3030191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4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Восточная Азия и Тихоокеанский регион (ЕАР)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60F82F-BED1-4ECC-ADBE-83FFFB36BA6C}"/>
              </a:ext>
            </a:extLst>
          </p:cNvPr>
          <p:cNvSpPr txBox="1"/>
          <p:nvPr/>
        </p:nvSpPr>
        <p:spPr>
          <a:xfrm>
            <a:off x="8071169" y="3431858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Регион Европы и Центральной Азии (ECA)</a:t>
            </a:r>
            <a:endParaRPr lang="ru-RU" sz="6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7E3D85-D905-4EB5-BBA6-149875C1273E}"/>
              </a:ext>
            </a:extLst>
          </p:cNvPr>
          <p:cNvSpPr txBox="1"/>
          <p:nvPr/>
        </p:nvSpPr>
        <p:spPr>
          <a:xfrm>
            <a:off x="8071169" y="3774367"/>
            <a:ext cx="679060" cy="297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Латинская Америка и страны Карибского бассейна (LAC)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059974-FA30-4DF0-8A7B-31C89C5FFC13}"/>
              </a:ext>
            </a:extLst>
          </p:cNvPr>
          <p:cNvSpPr txBox="1"/>
          <p:nvPr/>
        </p:nvSpPr>
        <p:spPr>
          <a:xfrm>
            <a:off x="8071169" y="4192258"/>
            <a:ext cx="679060" cy="2234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Страны Ближнего Востока и Северной Африки (MENA)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D9DF5-6652-4C8F-A98A-DA38D9C00A52}"/>
              </a:ext>
            </a:extLst>
          </p:cNvPr>
          <p:cNvSpPr txBox="1"/>
          <p:nvPr/>
        </p:nvSpPr>
        <p:spPr>
          <a:xfrm>
            <a:off x="8071169" y="4636727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Северная Америка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CE9177-0038-49CB-B4CA-AD30B6325C55}"/>
              </a:ext>
            </a:extLst>
          </p:cNvPr>
          <p:cNvSpPr txBox="1"/>
          <p:nvPr/>
        </p:nvSpPr>
        <p:spPr>
          <a:xfrm>
            <a:off x="8071169" y="5018801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Южная Америки</a:t>
            </a:r>
            <a:endParaRPr lang="ru-RU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C7C26C-D68B-47DB-B465-B6C9541B4B60}"/>
              </a:ext>
            </a:extLst>
          </p:cNvPr>
          <p:cNvSpPr txBox="1"/>
          <p:nvPr/>
        </p:nvSpPr>
        <p:spPr>
          <a:xfrm>
            <a:off x="8071169" y="5405637"/>
            <a:ext cx="679060" cy="7572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600">
                <a:solidFill>
                  <a:srgbClr val="000000"/>
                </a:solidFill>
                <a:latin typeface="Calibri" panose="020F0502020204030204" pitchFamily="34" charset="0"/>
              </a:rPr>
              <a:t>Тропическая Африка</a:t>
            </a:r>
          </a:p>
        </p:txBody>
      </p:sp>
    </p:spTree>
    <p:extLst>
      <p:ext uri="{BB962C8B-B14F-4D97-AF65-F5344CB8AC3E}">
        <p14:creationId xmlns:p14="http://schemas.microsoft.com/office/powerpoint/2010/main" val="101314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9ECED-D6AF-4655-9663-3B37083F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Практические вопросы по реагированию на COVID в рамках программно-целевого бюджетирования?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8EE79B-F70A-4E58-8FB1-6A889F0A4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495770"/>
              </p:ext>
            </p:extLst>
          </p:nvPr>
        </p:nvGraphicFramePr>
        <p:xfrm>
          <a:off x="659219" y="1531088"/>
          <a:ext cx="10694581" cy="496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40">
            <a:extLst>
              <a:ext uri="{FF2B5EF4-FFF2-40B4-BE49-F238E27FC236}">
                <a16:creationId xmlns:a16="http://schemas.microsoft.com/office/drawing/2014/main" id="{897DFC61-101F-4C0F-B8E9-66AF8FE9775E}"/>
              </a:ext>
            </a:extLst>
          </p:cNvPr>
          <p:cNvSpPr txBox="1">
            <a:spLocks/>
          </p:cNvSpPr>
          <p:nvPr/>
        </p:nvSpPr>
        <p:spPr>
          <a:xfrm>
            <a:off x="4076578" y="6419560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EC3CE-66EE-4B0F-B2ED-0FCB8A20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E3F89-2C8F-4C7D-A356-B29D6CBF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/>
              <a:t>Вопросы, затронутые в рамках мер по реагиро-ванию на COVID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B90665-F55D-4DF2-91CF-43A367232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7443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F7F70C71-8679-4A6B-9326-46AB1395ECE1}"/>
              </a:ext>
            </a:extLst>
          </p:cNvPr>
          <p:cNvSpPr txBox="1">
            <a:spLocks/>
          </p:cNvSpPr>
          <p:nvPr/>
        </p:nvSpPr>
        <p:spPr>
          <a:xfrm>
            <a:off x="4053659" y="6384847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29327-D123-4449-A218-521CB445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9393A-1FCA-4431-AC8B-57CF5B5A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200" dirty="0"/>
              <a:t>Обмен опытом – моментальный опрос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E3723B-AFFD-4D6A-A51E-C1F887CC7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7120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D8830C7C-0DB8-48AD-B4A0-6C744F0D0C95}"/>
              </a:ext>
            </a:extLst>
          </p:cNvPr>
          <p:cNvSpPr txBox="1">
            <a:spLocks/>
          </p:cNvSpPr>
          <p:nvPr/>
        </p:nvSpPr>
        <p:spPr>
          <a:xfrm>
            <a:off x="3981757" y="6438319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C3AEB-0BA5-45AF-A84F-6B321B14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6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871F-7B0D-4550-81FD-4CD4453B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1 Как вы оцениваете пользу среднесрочного бюджетного планирования, с увязкой стратегических планов и бюджетных программ,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5D708-E2F4-4283-9A27-1DF2F6C0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3C92-4089-4A09-B50F-BA6DAACF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2 Как вы оцениваете пользу ежегодного программно-целевого бюджетирования/бюджетирования, ориентированное на результат 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616D-7991-476B-B923-2E7BE497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FDCEB-441A-40D4-817B-A900A94D1B5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43352-4BB9-4BD3-862A-EA1ECEF5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33" y="781659"/>
            <a:ext cx="10264697" cy="121210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Содержание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4F8BFDC-9821-4A4F-BC19-850F068AB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54303"/>
              </p:ext>
            </p:extLst>
          </p:nvPr>
        </p:nvGraphicFramePr>
        <p:xfrm>
          <a:off x="1514208" y="2413266"/>
          <a:ext cx="9708995" cy="389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40">
            <a:extLst>
              <a:ext uri="{FF2B5EF4-FFF2-40B4-BE49-F238E27FC236}">
                <a16:creationId xmlns:a16="http://schemas.microsoft.com/office/drawing/2014/main" id="{A6555AE7-27FD-49EC-9FBB-34FCD98A25B7}"/>
              </a:ext>
            </a:extLst>
          </p:cNvPr>
          <p:cNvSpPr txBox="1">
            <a:spLocks/>
          </p:cNvSpPr>
          <p:nvPr/>
        </p:nvSpPr>
        <p:spPr>
          <a:xfrm>
            <a:off x="4046845" y="6369139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851C386-0F4B-4580-944D-FB58EEF99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690" y="2978866"/>
            <a:ext cx="679677" cy="679677"/>
          </a:xfrm>
          <a:prstGeom prst="rect">
            <a:avLst/>
          </a:prstGeom>
        </p:spPr>
      </p:pic>
      <p:pic>
        <p:nvPicPr>
          <p:cNvPr id="17" name="Graphic 16" descr="Tools">
            <a:extLst>
              <a:ext uri="{FF2B5EF4-FFF2-40B4-BE49-F238E27FC236}">
                <a16:creationId xmlns:a16="http://schemas.microsoft.com/office/drawing/2014/main" id="{4C155B37-9E8E-4CAC-8B58-9C665664583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5116" y="5296118"/>
            <a:ext cx="550777" cy="550777"/>
          </a:xfrm>
          <a:prstGeom prst="rect">
            <a:avLst/>
          </a:prstGeom>
        </p:spPr>
      </p:pic>
      <p:pic>
        <p:nvPicPr>
          <p:cNvPr id="19" name="Graphic 18" descr="Research">
            <a:extLst>
              <a:ext uri="{FF2B5EF4-FFF2-40B4-BE49-F238E27FC236}">
                <a16:creationId xmlns:a16="http://schemas.microsoft.com/office/drawing/2014/main" id="{07C89D4F-B028-417F-A897-99700FC3850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628" y="3741225"/>
            <a:ext cx="709614" cy="709614"/>
          </a:xfrm>
          <a:prstGeom prst="rect">
            <a:avLst/>
          </a:prstGeom>
        </p:spPr>
      </p:pic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D075DB79-5BD8-4365-AE19-DD837733F4F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0667" y="4503822"/>
            <a:ext cx="679677" cy="679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22696-48B1-4401-B9B4-07317027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9725"/>
            <a:ext cx="2743200" cy="365125"/>
          </a:xfrm>
        </p:spPr>
        <p:txBody>
          <a:bodyPr/>
          <a:lstStyle/>
          <a:p>
            <a:fld id="{91C476CC-AF0B-47F1-8304-8741967E0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B537-E526-441E-8993-3537E8695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3 Как вы оцениваете пользу всеобъемлющих обзоров бюджетных расходов (т.е. пересмотр приоритетных направлений расходов для всего правительства 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9551-78A9-413A-A5DF-DE1EA4D0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CA03-30B4-4949-8026-94E513FD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4 Как вы оцениваете пользу целевых (отраслевых или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суб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-отраслевых) обзоров бюджетных расходов 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E8A17-077A-4DEF-B655-9E2F19DB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EB03-DADF-4E4D-A7E5-B7A83AC9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5 Как вы оцениваете пользу внутреннего мониторинга бюджета и эффективности в отраслевых министерствах, ведомствах 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т.д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CA9AC-A346-4058-A5D8-E7A5B23A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63D5-6475-4ACD-8126-F96A2EF8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6 Как вы оцениваете пользу последующей оценки при формулировании мер реагирования на пандемию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1-2-3-4-5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неудовлетворительно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отлично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BC78E-B044-4D2C-9732-61309A6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1D48-367C-4E83-BC32-9A8770D0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7 Ваша страна продолжила применять БОР во время пандемии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или была временно приостановлена?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Да, мы продолжили применять БОР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Нет, практика применения БОР была временно приостановлена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Моя страна еще не ввела БОР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B9AD-5101-4D75-8C0B-CCCEF871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71AB-EC25-4028-95B3-971DD25D7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 8 Вы будете проводить последующую оценку фискальных мер реагирования на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COVID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Да, оценка осуществляется в настоящее время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Да, оценка запланирована, но пока не осуществляется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Нет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o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ценка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в настоящее время не планируется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4129-DBD6-4E4D-983E-07FB4459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3C36393-C7F3-42FF-91D9-FE3CAFA65D7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D0A2A-1455-4D04-8896-09A165AF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Планы на будущее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09721-3930-4C1A-BB29-14A826DF0259}"/>
              </a:ext>
            </a:extLst>
          </p:cNvPr>
          <p:cNvGrpSpPr/>
          <p:nvPr/>
        </p:nvGrpSpPr>
        <p:grpSpPr>
          <a:xfrm>
            <a:off x="3173628" y="1602786"/>
            <a:ext cx="6421309" cy="4241962"/>
            <a:chOff x="-2" y="-129769"/>
            <a:chExt cx="10424545" cy="6262389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E30FBBF-7CE2-4101-A970-87D897FF8117}"/>
                </a:ext>
              </a:extLst>
            </p:cNvPr>
            <p:cNvSpPr/>
            <p:nvPr/>
          </p:nvSpPr>
          <p:spPr>
            <a:xfrm>
              <a:off x="-2" y="-129769"/>
              <a:ext cx="6804890" cy="1383994"/>
            </a:xfrm>
            <a:prstGeom prst="homePlate">
              <a:avLst/>
            </a:prstGeom>
            <a:solidFill>
              <a:srgbClr val="FFC1C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Реализация и корректирование мер налогово-бюджетной политики с целью смягчения кризиса в сфере здравоохранения и экономических последствий кризиса</a:t>
              </a: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FFB26EED-2037-4D90-A144-B4A5E2C6807E}"/>
                </a:ext>
              </a:extLst>
            </p:cNvPr>
            <p:cNvSpPr/>
            <p:nvPr/>
          </p:nvSpPr>
          <p:spPr>
            <a:xfrm>
              <a:off x="578556" y="1366089"/>
              <a:ext cx="7609121" cy="118152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Переход к мерам налогово-бюджетной политики, направленным на поддержку восстановления экономики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5D755904-16FF-4897-8BCE-F6C9A6940460}"/>
                </a:ext>
              </a:extLst>
            </p:cNvPr>
            <p:cNvSpPr/>
            <p:nvPr/>
          </p:nvSpPr>
          <p:spPr>
            <a:xfrm>
              <a:off x="1010088" y="2654040"/>
              <a:ext cx="8194347" cy="118152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Постепенное прекращение использования мер налогово-бюджетной политики и возврат денежных средств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BEBAE52-B34F-499D-B9C0-E0203FF5BD0E}"/>
                </a:ext>
              </a:extLst>
            </p:cNvPr>
            <p:cNvSpPr/>
            <p:nvPr/>
          </p:nvSpPr>
          <p:spPr>
            <a:xfrm>
              <a:off x="1540932" y="3941988"/>
              <a:ext cx="8883611" cy="1181526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Проведение реформ, направленных на обеспечение устойчивости налогово-бюджетной сферы 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0D6E32E-734D-4524-B079-B150200DCF53}"/>
                </a:ext>
              </a:extLst>
            </p:cNvPr>
            <p:cNvSpPr txBox="1"/>
            <p:nvPr/>
          </p:nvSpPr>
          <p:spPr>
            <a:xfrm>
              <a:off x="0" y="5412672"/>
              <a:ext cx="3279372" cy="7199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C89DAF-8F27-4E05-B9F5-85B6C19AFBF3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88" y="5689452"/>
              <a:ext cx="9148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40">
            <a:extLst>
              <a:ext uri="{FF2B5EF4-FFF2-40B4-BE49-F238E27FC236}">
                <a16:creationId xmlns:a16="http://schemas.microsoft.com/office/drawing/2014/main" id="{42FFF104-23A7-4AC7-9A35-379606159306}"/>
              </a:ext>
            </a:extLst>
          </p:cNvPr>
          <p:cNvSpPr txBox="1">
            <a:spLocks/>
          </p:cNvSpPr>
          <p:nvPr/>
        </p:nvSpPr>
        <p:spPr>
          <a:xfrm>
            <a:off x="4122813" y="6445248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18" name="Slide Number Placeholder 40">
            <a:extLst>
              <a:ext uri="{FF2B5EF4-FFF2-40B4-BE49-F238E27FC236}">
                <a16:creationId xmlns:a16="http://schemas.microsoft.com/office/drawing/2014/main" id="{E34E8BEB-35FB-4750-9BBC-D248A628F383}"/>
              </a:ext>
            </a:extLst>
          </p:cNvPr>
          <p:cNvSpPr txBox="1">
            <a:spLocks/>
          </p:cNvSpPr>
          <p:nvPr/>
        </p:nvSpPr>
        <p:spPr>
          <a:xfrm>
            <a:off x="10693400" y="6294768"/>
            <a:ext cx="1215084" cy="43038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b="1" dirty="0">
              <a:solidFill>
                <a:srgbClr val="0B2B58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0D9875-0DFA-4DC0-9B43-F79119DB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977" y="1027906"/>
            <a:ext cx="1285875" cy="4840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33457-FD3B-424E-8092-BF77F48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Graphic 24" descr="Smiling Face with No Fill">
            <a:extLst>
              <a:ext uri="{FF2B5EF4-FFF2-40B4-BE49-F238E27FC236}">
                <a16:creationId xmlns:a16="http://schemas.microsoft.com/office/drawing/2014/main" id="{253B6667-E987-4752-BC52-F5F9F3E13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4A5EB-7F3A-47EC-9991-DF2F51EE1A16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600" dirty="0">
                <a:solidFill>
                  <a:srgbClr val="000000"/>
                </a:solidFill>
              </a:rPr>
              <a:t>Спасибо за внимание!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9DAEC-2B3F-4AF4-8E66-35E09893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E5D2E-5AC5-4EE9-9FB6-082DAB4737E9}"/>
              </a:ext>
            </a:extLst>
          </p:cNvPr>
          <p:cNvSpPr/>
          <p:nvPr/>
        </p:nvSpPr>
        <p:spPr bwMode="auto">
          <a:xfrm>
            <a:off x="0" y="2035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D0581-E9FB-436C-8253-C037805D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198529" cy="11336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Общая картина – поддержка за счёт мер налогово-бюджетной политики, по группам стран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 состоянию на 11 сентября 2020 г., процент ВВП)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FAF175E8-4B09-4FF5-8770-163615AD6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486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5A0E0AA4-9CCE-49E6-9B55-0F78D5F6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70" y="6263567"/>
            <a:ext cx="12179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>
                <a:ln>
                  <a:noFill/>
                </a:ln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Фискальный монитор МВФ, октябрь 2020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45BC4-D0D7-423E-A5ED-C9C5A850F81D}"/>
              </a:ext>
            </a:extLst>
          </p:cNvPr>
          <p:cNvSpPr txBox="1"/>
          <p:nvPr/>
        </p:nvSpPr>
        <p:spPr>
          <a:xfrm rot="16200000">
            <a:off x="-162897" y="3244334"/>
            <a:ext cx="17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Процент ВВП</a:t>
            </a:r>
          </a:p>
        </p:txBody>
      </p:sp>
      <p:sp>
        <p:nvSpPr>
          <p:cNvPr id="7" name="Slide Number Placeholder 40">
            <a:extLst>
              <a:ext uri="{FF2B5EF4-FFF2-40B4-BE49-F238E27FC236}">
                <a16:creationId xmlns:a16="http://schemas.microsoft.com/office/drawing/2014/main" id="{14A9198D-935B-4EF4-BC81-011E737D12CF}"/>
              </a:ext>
            </a:extLst>
          </p:cNvPr>
          <p:cNvSpPr txBox="1">
            <a:spLocks/>
          </p:cNvSpPr>
          <p:nvPr/>
        </p:nvSpPr>
        <p:spPr>
          <a:xfrm>
            <a:off x="4114371" y="6423202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E4C7F-6D36-480D-8FEF-2D63B831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8DA712-365C-4FAC-A7F7-87751DFF1AE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067A9121-C50F-483A-AFD9-B11A616000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93" y="2319029"/>
            <a:ext cx="713232" cy="713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4DE8BE-D386-4CEE-AC9D-9E4B14C9F9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285" y="3197315"/>
            <a:ext cx="535848" cy="71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C9611-1755-44A8-8B0F-BEB16E13DB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81" y="4953887"/>
            <a:ext cx="713232" cy="588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06805-8E1C-408A-B719-2E65E6E0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сведения о сборе данных ВБ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7D8F35-AA3F-4BAD-86C5-2098BFF9B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88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0E4BE59D-4B6C-4116-8065-9188ED871D38}"/>
              </a:ext>
            </a:extLst>
          </p:cNvPr>
          <p:cNvSpPr txBox="1">
            <a:spLocks/>
          </p:cNvSpPr>
          <p:nvPr/>
        </p:nvSpPr>
        <p:spPr>
          <a:xfrm>
            <a:off x="3882189" y="6420353"/>
            <a:ext cx="7161626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7C295F-7370-4236-B2FB-7DE67621F44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6" y="4075601"/>
            <a:ext cx="645305" cy="713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910AB-1785-4943-90B9-370877E0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FECBB1-A918-455B-A8B0-B96FACC3732D}"/>
              </a:ext>
            </a:extLst>
          </p:cNvPr>
          <p:cNvSpPr/>
          <p:nvPr/>
        </p:nvSpPr>
        <p:spPr bwMode="auto">
          <a:xfrm>
            <a:off x="0" y="0"/>
            <a:ext cx="12192000" cy="1537713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BE1D50-6168-4E01-A326-26DD42DB9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" y="1578394"/>
            <a:ext cx="8532092" cy="4917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0E91F-694D-4A02-BEBD-83B38765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Меры в области налогово-бюджетной политики: Классификация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2E606-E0B2-499C-B214-BDEFE1AA7C56}"/>
              </a:ext>
            </a:extLst>
          </p:cNvPr>
          <p:cNvSpPr txBox="1"/>
          <p:nvPr/>
        </p:nvSpPr>
        <p:spPr>
          <a:xfrm>
            <a:off x="8462357" y="1902418"/>
            <a:ext cx="3581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/>
              <a:t>Меры по увеличению налоговых поступлений с целью защиты компаний</a:t>
            </a:r>
          </a:p>
          <a:p>
            <a:pPr marL="342900" indent="-342900">
              <a:buAutoNum type="arabicParenR"/>
            </a:pPr>
            <a:r>
              <a:rPr lang="ru-RU" sz="1600" dirty="0"/>
              <a:t>Меры по увеличению налоговых поступлений с целью защиты населения</a:t>
            </a:r>
          </a:p>
          <a:p>
            <a:pPr marL="342900" indent="-342900">
              <a:buAutoNum type="arabicParenR"/>
            </a:pPr>
            <a:r>
              <a:rPr lang="ru-RU" sz="1600" dirty="0"/>
              <a:t>Меры по увеличению налоговых поступлений с целью обеспечения продукции медицинского назначения</a:t>
            </a:r>
          </a:p>
          <a:p>
            <a:pPr marL="342900" indent="-342900">
              <a:buAutoNum type="arabicParenR"/>
            </a:pPr>
            <a:r>
              <a:rPr lang="ru-RU" sz="1600" dirty="0"/>
              <a:t>Прямая поддержка компаний</a:t>
            </a:r>
          </a:p>
          <a:p>
            <a:pPr marL="342900" indent="-342900">
              <a:buAutoNum type="arabicParenR"/>
            </a:pPr>
            <a:r>
              <a:rPr lang="ru-RU" sz="1600" dirty="0"/>
              <a:t>Меры на стороне расходов в интересах  населения</a:t>
            </a:r>
          </a:p>
          <a:p>
            <a:pPr marL="342900" indent="-342900">
              <a:buAutoNum type="arabicParenR"/>
            </a:pPr>
            <a:r>
              <a:rPr lang="ru-RU" sz="1600" dirty="0"/>
              <a:t>Меры, связанные с расходами на здравоохранение</a:t>
            </a:r>
          </a:p>
          <a:p>
            <a:pPr marL="342900" indent="-342900">
              <a:buAutoNum type="arabicParenR"/>
            </a:pPr>
            <a:r>
              <a:rPr lang="ru-RU" sz="1600" dirty="0"/>
              <a:t>Меры по финансированию за счет собственного / привлеченного капитала</a:t>
            </a:r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364BA652-1737-4FC5-B9B4-A0AEC89B5813}"/>
              </a:ext>
            </a:extLst>
          </p:cNvPr>
          <p:cNvSpPr txBox="1">
            <a:spLocks/>
          </p:cNvSpPr>
          <p:nvPr/>
        </p:nvSpPr>
        <p:spPr>
          <a:xfrm>
            <a:off x="4121457" y="6429350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C2680-5562-4F4F-A327-8D7E98F5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621648F-1041-4BB1-ACD7-C15904FC402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id="{F7461256-417F-414A-A999-B0B8709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dirty="0"/>
              <a:t>Наиболее часто применяемые меры в области налогово-бюджетной политики, по регионам 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756E26-0B92-4AC9-ACEF-CC62DA73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585" y="2051175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19F464D-5ECD-465A-A288-D1F0DFF7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4" y="290027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B6E887B-F464-4909-8FF6-AD333F76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80" y="375420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D4C23A-BEEA-421F-B0BF-7FB5DA913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2" y="460813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6B3EAA2-1884-4136-AB0C-E32E9963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6" y="460813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A4FBBD0-CC32-4626-9C83-7E3BEE7E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" y="2046348"/>
            <a:ext cx="1916543" cy="85393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DA5849B-8ADE-4B2A-812E-EBB47BD0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6998" y="2285102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94%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9DFA394-617E-4B4E-B476-4763F961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DCCF440-2712-46D5-940C-1B34A08B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1B6E819-2557-4A90-9915-F939B97F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460813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C797336-9774-4CE5-BF27-1004287E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4" y="5462067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80CC908-0F54-4648-949F-3C847F0C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8" y="2046348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E12F42E-4B51-456C-A7E1-FB4DB118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7" y="290027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01DBA47-CA82-4BE7-923F-22336467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5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5E4F152-0994-4E39-B800-64532CE1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5" y="546206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52713DB-D679-4B59-B987-1C8C57CB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121" y="2046347"/>
            <a:ext cx="1915177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1C7DCB3-20E7-4617-843A-73E31E28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3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8FED96-CC04-4D3E-835B-8FADF490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2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14BA676-7365-47F3-A0AC-D71779AE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1" y="546206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A2EB75F-0936-4E3D-9816-3BF67983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441" y="2046348"/>
            <a:ext cx="1915178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6A7BE20-A5CA-4B9B-AFD4-EDF6387A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47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214D9B6-F070-4AD9-B128-B642C944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78" y="460813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1E28552-8AD9-42AC-9ABB-61338D175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76" y="546206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75D43A3-A658-4B00-8E89-F3A1C52E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204634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089E9FC-0E61-42D0-A78A-CA3AEBE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358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2355874-F784-48C3-95B3-1DAA88450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460813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64FC26C-5870-4D76-82F1-08C3683F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5462068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C9D59D2-0DF9-478F-B7F5-4A8D8B44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519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902E3F6-1D04-4433-A8D6-268CA245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860" y="3729797"/>
            <a:ext cx="1915178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BEB7086-CC92-4D7E-9A58-F1DC7205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575" y="4575481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F3D6CA7-E661-4E2C-AE26-23BB5EA0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573" y="5429411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440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6B53D43-F2E2-4FA6-8CE0-69A44127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965" y="3131408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100%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D0E60E4-131E-4F1D-93EA-5AAC84FC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51" y="4046603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67%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5881000-70F7-4C60-8F30-D8026CD6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453" y="4829343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56%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B58FBC7-76AB-40E7-9135-1D7558DB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890" y="4829343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76%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FB03C9E-E8CC-4E3C-B26E-F2DA08F95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2247018"/>
            <a:ext cx="1941458" cy="2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Общие расходы на здравоохранение, 77%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DF96169-2CB7-43F1-99F7-69222184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" y="4819659"/>
            <a:ext cx="19414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55%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C67E83E3-6BFF-40EA-9837-5559413F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009" y="3107877"/>
            <a:ext cx="19414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83%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3B8DDCA-73F8-43FF-8E3B-F5377546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494" y="5640932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51%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21C270D-CBB6-4713-9066-E280F680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228" y="5640932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56%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2005950-4BAD-422D-93F7-957B6206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95" y="4819659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100%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837A191-25D5-4EA2-A22F-564E7F4C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886" y="4819658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Льготные кредиты 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фирмам, 56%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175E4C9-B393-480A-B882-A642B9F7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7746" y="3961606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Отсрочка налоговых платежей, 65%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21E6275E-11CD-4C1E-AA6F-4B14DFED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86" y="5673589"/>
            <a:ext cx="1893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Отсрочка налоговых платежей, 75%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D798890-0088-4F65-A115-01D59C94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909" y="2242159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Отсрочка налоговых платежей, 72%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DECD3C3-AF15-4222-ACF6-8812D3BC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069" y="2253950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Отсрочка налоговых платежей, 71%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8585463-B6E8-47B0-B407-DD4A5C17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442" y="2242158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Отсрочка налоговых платежей, 90%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FFAA0F3-81B2-41CF-A2CA-58F888AD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1" y="5444992"/>
            <a:ext cx="1893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Налоговые льготы /</a:t>
            </a:r>
          </a:p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освобождение от уплаты / приостановление, 55%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B67D5EE-0660-4324-9C79-0426948C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7" y="3001541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Дополнительные специальные программы, 71%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16AD6E0-AE8B-488B-87E3-09962FB0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299" y="3001541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Дополнительные специальные программы, 68%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2EDAB9A-15CC-4322-AC0B-1BEAD81E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478" y="3001541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Дополнительные специальные программы, 67%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C4B9A23-27DD-4EA2-8E58-54007DB2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2" y="2147445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Дополнительные специальные программы, 100%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501B8B3-8D5D-4CC6-AE39-46B27BB4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274" y="3015420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Дополнительные специальные программы, 71%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CA2B713-5EAA-4101-8747-2C0820894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54" y="3757949"/>
            <a:ext cx="19151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Компенсация зарплаты / увеличенный оплаченный отпуск, 78%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15F4816-EDB2-423F-8C7E-7E98E373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7" y="3855471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61%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5774D8-43C3-4258-B8FE-01044F27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890" y="5569680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71%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E88C9BB-9C89-46AC-AB66-74CBF7F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43" y="3861822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61%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C2BA949-73F3-44AD-9230-DDE6404F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437" y="4715751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56%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D5F4689-9BA5-4B4B-9338-0121D6A8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609" y="3894296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100%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21290FC2-A97C-4875-B590-A1BDD3FD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135" y="5557805"/>
            <a:ext cx="1915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ru-RU" sz="14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Прямые выплаты пособий физическим лицам, 54%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80B20-B31A-4C6B-8161-54B313B873B0}"/>
              </a:ext>
            </a:extLst>
          </p:cNvPr>
          <p:cNvSpPr txBox="1"/>
          <p:nvPr/>
        </p:nvSpPr>
        <p:spPr>
          <a:xfrm>
            <a:off x="78974" y="1312479"/>
            <a:ext cx="1893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Восточная Азия и Тихоокеанский регион (ЕАР)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62B03F7-DE28-41C3-9086-80BA1BAFA991}"/>
              </a:ext>
            </a:extLst>
          </p:cNvPr>
          <p:cNvSpPr txBox="1"/>
          <p:nvPr/>
        </p:nvSpPr>
        <p:spPr>
          <a:xfrm>
            <a:off x="2075890" y="1312479"/>
            <a:ext cx="1893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Регион Европы и Центральной Азии (ECA)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ECD18BB-55CC-4804-A43E-BE0288A2EBF1}"/>
              </a:ext>
            </a:extLst>
          </p:cNvPr>
          <p:cNvSpPr txBox="1"/>
          <p:nvPr/>
        </p:nvSpPr>
        <p:spPr>
          <a:xfrm>
            <a:off x="4146916" y="1312479"/>
            <a:ext cx="1893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Латинская Америка и страны Карибского бассейна (LAC)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5EBAF87-9A96-43D0-ADB8-598873097B73}"/>
              </a:ext>
            </a:extLst>
          </p:cNvPr>
          <p:cNvSpPr txBox="1"/>
          <p:nvPr/>
        </p:nvSpPr>
        <p:spPr>
          <a:xfrm>
            <a:off x="6161201" y="1312479"/>
            <a:ext cx="1893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Страны Ближнего Востока и Северной Африки (MENA)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9162415-6F5A-49C7-BAD5-60F38AE66547}"/>
              </a:ext>
            </a:extLst>
          </p:cNvPr>
          <p:cNvSpPr txBox="1"/>
          <p:nvPr/>
        </p:nvSpPr>
        <p:spPr>
          <a:xfrm>
            <a:off x="8108533" y="1312479"/>
            <a:ext cx="1893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SAR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3F00612-2F0A-4298-BFFD-71739288E864}"/>
              </a:ext>
            </a:extLst>
          </p:cNvPr>
          <p:cNvSpPr txBox="1"/>
          <p:nvPr/>
        </p:nvSpPr>
        <p:spPr>
          <a:xfrm>
            <a:off x="10206998" y="1312479"/>
            <a:ext cx="1893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Тропическая Африка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2BB1F19-95C5-4DBA-A01F-9DF1B834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9" y="6474277"/>
            <a:ext cx="10597049" cy="2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Легенда: синий     /     - предприятия, зеленый     - домохозяйства, желтый     - здравоохранение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C1005-D209-4998-9EFD-E5D80828E34C}"/>
              </a:ext>
            </a:extLst>
          </p:cNvPr>
          <p:cNvSpPr/>
          <p:nvPr/>
        </p:nvSpPr>
        <p:spPr>
          <a:xfrm>
            <a:off x="1440408" y="6523273"/>
            <a:ext cx="162560" cy="16256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F2B7E8-0E1E-4D1E-82A6-3C2792A4EF28}"/>
              </a:ext>
            </a:extLst>
          </p:cNvPr>
          <p:cNvSpPr/>
          <p:nvPr/>
        </p:nvSpPr>
        <p:spPr>
          <a:xfrm>
            <a:off x="1745208" y="6523273"/>
            <a:ext cx="162560" cy="16256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0A92569-5915-4ABD-9C50-C1245EAC46F7}"/>
              </a:ext>
            </a:extLst>
          </p:cNvPr>
          <p:cNvSpPr/>
          <p:nvPr/>
        </p:nvSpPr>
        <p:spPr>
          <a:xfrm>
            <a:off x="4044604" y="6538513"/>
            <a:ext cx="162560" cy="16256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980B00-25C6-4D5A-B4F0-91BF30085FC7}"/>
              </a:ext>
            </a:extLst>
          </p:cNvPr>
          <p:cNvSpPr/>
          <p:nvPr/>
        </p:nvSpPr>
        <p:spPr>
          <a:xfrm>
            <a:off x="6455297" y="6538513"/>
            <a:ext cx="162560" cy="16256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338BF-0A46-4489-BD0D-4CE0605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9F027-4C2A-45AA-8456-22B51F35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Карта стран PEMPAL с указанием количества ответных мер,</a:t>
            </a:r>
            <a:b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принятых в рамках налогово-бюджетной политики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39C1F-86AD-411B-B4E9-302EE3D02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27627"/>
            <a:ext cx="10905066" cy="4089399"/>
          </a:xfrm>
          <a:prstGeom prst="rect">
            <a:avLst/>
          </a:prstGeom>
        </p:spPr>
      </p:pic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5AAFDFB8-EB1D-4E45-AC9F-D55D03C9EEBC}"/>
              </a:ext>
            </a:extLst>
          </p:cNvPr>
          <p:cNvSpPr txBox="1">
            <a:spLocks/>
          </p:cNvSpPr>
          <p:nvPr/>
        </p:nvSpPr>
        <p:spPr>
          <a:xfrm>
            <a:off x="4159557" y="6440142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8DD94-71A1-4F43-A7A1-C4E97E09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C18EC-B47C-4282-9F9B-312FFCB2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Карта стран Европы и Центральной Азии с указанием количества ответных мер, принятых в рамках налогово-бюджетной политики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807E6-29B3-4016-BF8E-27D3089F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95783"/>
            <a:ext cx="10905066" cy="3953087"/>
          </a:xfrm>
          <a:prstGeom prst="rect">
            <a:avLst/>
          </a:prstGeom>
        </p:spPr>
      </p:pic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4A33C86A-1822-4366-B1AB-4B045EB92CFB}"/>
              </a:ext>
            </a:extLst>
          </p:cNvPr>
          <p:cNvSpPr txBox="1">
            <a:spLocks/>
          </p:cNvSpPr>
          <p:nvPr/>
        </p:nvSpPr>
        <p:spPr>
          <a:xfrm>
            <a:off x="4210357" y="6384925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EFI│Налогово-бюджетная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62361-BA4B-4BB5-9A88-9AE3D1FE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Регион Европы и Центральной Азии - меры,</a:t>
            </a:r>
            <a:b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принятые в рамках реагирования на COVID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0B0-C5C7-489F-92B4-62E920DAC0F1}"/>
              </a:ext>
            </a:extLst>
          </p:cNvPr>
          <p:cNvSpPr txBox="1"/>
          <p:nvPr/>
        </p:nvSpPr>
        <p:spPr>
          <a:xfrm>
            <a:off x="1428750" y="1597390"/>
            <a:ext cx="9334500" cy="87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Меры политики, по которым собраны сведения по состоянию на 1 сентября 2020 г.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67617"/>
              </p:ext>
            </p:extLst>
          </p:nvPr>
        </p:nvGraphicFramePr>
        <p:xfrm>
          <a:off x="838200" y="2820128"/>
          <a:ext cx="10515600" cy="28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27AFBC33-3394-4288-9AF9-266AA24FC90F}"/>
              </a:ext>
            </a:extLst>
          </p:cNvPr>
          <p:cNvSpPr txBox="1">
            <a:spLocks/>
          </p:cNvSpPr>
          <p:nvPr/>
        </p:nvSpPr>
        <p:spPr>
          <a:xfrm>
            <a:off x="4172257" y="6356350"/>
            <a:ext cx="6922358" cy="3651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ru-RU" sz="2400" dirty="0" err="1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EFI│Налогово-бюдженая</a:t>
            </a:r>
            <a:r>
              <a:rPr lang="ru-RU" sz="24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 политика и устойчивый рост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ACCCB-245F-47A0-A231-CB4618AC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FAF9D-764E-4931-8212-568F80209614}"/>
              </a:ext>
            </a:extLst>
          </p:cNvPr>
          <p:cNvSpPr txBox="1"/>
          <p:nvPr/>
        </p:nvSpPr>
        <p:spPr>
          <a:xfrm>
            <a:off x="50800" y="3571361"/>
            <a:ext cx="4934380" cy="216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200" dirty="0"/>
              <a:t>Меры по увеличению налоговых поступлений с целью защиты населения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D22C1-12B4-411D-AD99-06D1C049ED41}"/>
              </a:ext>
            </a:extLst>
          </p:cNvPr>
          <p:cNvSpPr txBox="1"/>
          <p:nvPr/>
        </p:nvSpPr>
        <p:spPr>
          <a:xfrm>
            <a:off x="7035254" y="5687249"/>
            <a:ext cx="2511913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600" dirty="0"/>
              <a:t>Количество мер политик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C6FFF-E4D7-434B-92CA-2738FA2CB54E}"/>
              </a:ext>
            </a:extLst>
          </p:cNvPr>
          <p:cNvSpPr txBox="1"/>
          <p:nvPr/>
        </p:nvSpPr>
        <p:spPr>
          <a:xfrm>
            <a:off x="57150" y="3965460"/>
            <a:ext cx="4934380" cy="180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900" dirty="0"/>
              <a:t>Меры по увеличению налоговых поступлений с целью увеличения потребления/ повышению спроса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B8BC6-4AA9-4E8B-86EC-A81B31DD7E2D}"/>
              </a:ext>
            </a:extLst>
          </p:cNvPr>
          <p:cNvSpPr txBox="1"/>
          <p:nvPr/>
        </p:nvSpPr>
        <p:spPr>
          <a:xfrm>
            <a:off x="28575" y="4342119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dirty="0"/>
              <a:t>Меры, связанные с расходами на здравоохранение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1C034-EDBB-406A-A0C7-AAC1CC3E43BE}"/>
              </a:ext>
            </a:extLst>
          </p:cNvPr>
          <p:cNvSpPr txBox="1"/>
          <p:nvPr/>
        </p:nvSpPr>
        <p:spPr>
          <a:xfrm>
            <a:off x="28575" y="4708149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dirty="0"/>
              <a:t>Меры на стороне расходов для компаний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CECB8-4C07-45EF-876C-FEFF051DDFCE}"/>
              </a:ext>
            </a:extLst>
          </p:cNvPr>
          <p:cNvSpPr txBox="1"/>
          <p:nvPr/>
        </p:nvSpPr>
        <p:spPr>
          <a:xfrm>
            <a:off x="28575" y="5078370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dirty="0"/>
              <a:t>Прочие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E3B4D-B91D-4EE0-8581-F4672439AED5}"/>
              </a:ext>
            </a:extLst>
          </p:cNvPr>
          <p:cNvSpPr txBox="1"/>
          <p:nvPr/>
        </p:nvSpPr>
        <p:spPr>
          <a:xfrm>
            <a:off x="41275" y="3376086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Меры по увеличению налоговых поступлений с целью защиты предприятий</a:t>
            </a:r>
            <a:endParaRPr lang="ru-RU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02DB8-03A3-4F5E-A681-B4C890B4B662}"/>
              </a:ext>
            </a:extLst>
          </p:cNvPr>
          <p:cNvSpPr txBox="1"/>
          <p:nvPr/>
        </p:nvSpPr>
        <p:spPr>
          <a:xfrm>
            <a:off x="41275" y="3778714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Меры по увеличению налоговых поступлений с целью защиты физических лиц</a:t>
            </a:r>
            <a:endParaRPr lang="ru-RU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873A4-6AD4-4521-A9C1-6A9CB1DCFE89}"/>
              </a:ext>
            </a:extLst>
          </p:cNvPr>
          <p:cNvSpPr txBox="1"/>
          <p:nvPr/>
        </p:nvSpPr>
        <p:spPr>
          <a:xfrm>
            <a:off x="41275" y="4162823"/>
            <a:ext cx="4934380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Меры по увеличению налоговых поступлений с целью обеспечения продукции медицинского назначения</a:t>
            </a:r>
            <a:endParaRPr lang="ru-RU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9B984-0366-469F-91CC-AE6E902BBB89}"/>
              </a:ext>
            </a:extLst>
          </p:cNvPr>
          <p:cNvSpPr txBox="1"/>
          <p:nvPr/>
        </p:nvSpPr>
        <p:spPr>
          <a:xfrm>
            <a:off x="28575" y="4533653"/>
            <a:ext cx="4934380" cy="1384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Меры по увеличению налоговых поступлений с целью увеличения потребления/ повышению спроса</a:t>
            </a:r>
            <a:endParaRPr lang="ru-RU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F5747-1FCB-4172-82EE-228056D46D22}"/>
              </a:ext>
            </a:extLst>
          </p:cNvPr>
          <p:cNvSpPr txBox="1"/>
          <p:nvPr/>
        </p:nvSpPr>
        <p:spPr>
          <a:xfrm>
            <a:off x="38100" y="4896877"/>
            <a:ext cx="4934380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Меры, принимаемые с целью привлечения денежных средств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5956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gpp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4C4450A-B10B-4E21-96F8-C8986C0BF5C8}" vid="{AC30FDA8-53CA-4E70-A323-A3ADD5B8CF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828AF301E9749A33AA6F67BB58F7F" ma:contentTypeVersion="12" ma:contentTypeDescription="Create a new document." ma:contentTypeScope="" ma:versionID="7c09b222a7f12721f7c8ff8b02824abc">
  <xsd:schema xmlns:xsd="http://www.w3.org/2001/XMLSchema" xmlns:xs="http://www.w3.org/2001/XMLSchema" xmlns:p="http://schemas.microsoft.com/office/2006/metadata/properties" xmlns:ns3="953093f3-07f8-4a2a-91b0-321886521c09" xmlns:ns4="24c467c1-ac74-42d9-b282-f49fe9a0791d" targetNamespace="http://schemas.microsoft.com/office/2006/metadata/properties" ma:root="true" ma:fieldsID="bb242c9e5c316899eb4dad55f04647e1" ns3:_="" ns4:_="">
    <xsd:import namespace="953093f3-07f8-4a2a-91b0-321886521c09"/>
    <xsd:import namespace="24c467c1-ac74-42d9-b282-f49fe9a079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093f3-07f8-4a2a-91b0-321886521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467c1-ac74-42d9-b282-f49fe9a07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3E126-3610-4A00-A9B9-EE29C994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DFFAF-89F2-450F-9410-1D77F995E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093f3-07f8-4a2a-91b0-321886521c09"/>
    <ds:schemaRef ds:uri="24c467c1-ac74-42d9-b282-f49fe9a07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01B311-E454-42B4-B8E3-D55B8C42AF73}">
  <ds:schemaRefs>
    <ds:schemaRef ds:uri="24c467c1-ac74-42d9-b282-f49fe9a0791d"/>
    <ds:schemaRef ds:uri="953093f3-07f8-4a2a-91b0-321886521c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22683</TotalTime>
  <Words>2014</Words>
  <Application>Microsoft Office PowerPoint</Application>
  <PresentationFormat>Widescreen</PresentationFormat>
  <Paragraphs>343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Andes</vt:lpstr>
      <vt:lpstr>Andes ExtraLight</vt:lpstr>
      <vt:lpstr>Arial</vt:lpstr>
      <vt:lpstr>Arial Bold</vt:lpstr>
      <vt:lpstr>Arial Nova Cond Light</vt:lpstr>
      <vt:lpstr>Calibri</vt:lpstr>
      <vt:lpstr>Calibri</vt:lpstr>
      <vt:lpstr>Calibri Light</vt:lpstr>
      <vt:lpstr>Trebuchet MS</vt:lpstr>
      <vt:lpstr>Wingdings</vt:lpstr>
      <vt:lpstr>Office Theme</vt:lpstr>
      <vt:lpstr>ggpp</vt:lpstr>
      <vt:lpstr>Меры налогово-бюджетной политики, принимаемые в связи с covid-19</vt:lpstr>
      <vt:lpstr>Содержание</vt:lpstr>
      <vt:lpstr>Общая картина – поддержка за счёт мер налогово-бюджетной политики, по группам стран (По состоянию на 11 сентября 2020 г., процент ВВП) </vt:lpstr>
      <vt:lpstr>Основные сведения о сборе данных ВБ</vt:lpstr>
      <vt:lpstr>Меры в области налогово-бюджетной политики: Классификация</vt:lpstr>
      <vt:lpstr>Наиболее часто применяемые меры в области налогово-бюджетной политики, по регионам </vt:lpstr>
      <vt:lpstr>Карта стран PEMPAL с указанием количества ответных мер, принятых в рамках налогово-бюджетной политики </vt:lpstr>
      <vt:lpstr>Карта стран Европы и Центральной Азии с указанием количества ответных мер, принятых в рамках налогово-бюджетной политики</vt:lpstr>
      <vt:lpstr>Регион Европы и Центральной Азии - меры, принятые в рамках реагирования на COVID</vt:lpstr>
      <vt:lpstr>Подробная разбивка ответных мер налогово-бюджетной политики</vt:lpstr>
      <vt:lpstr>Сравнение регионов: сочетание мер политики, принятых в странах Европы и Центральной Азии, отличается от других регионов </vt:lpstr>
      <vt:lpstr>Оценка политики - учет аспектов, связанных с качеством</vt:lpstr>
      <vt:lpstr>Меры политики, принятые в странах с более высоким доходом, были более адресными, в большей степени устойчивыми к злоупотреблениям, и предусматривали возможность возврата средств</vt:lpstr>
      <vt:lpstr>Проектные критерии - оценка качества политики </vt:lpstr>
      <vt:lpstr>Практические вопросы по реагированию на COVID в рамках программно-целевого бюджетирования?</vt:lpstr>
      <vt:lpstr>Вопросы, затронутые в рамках мер по реагиро-ванию на COVID</vt:lpstr>
      <vt:lpstr>Обмен опытом – моментальный опрос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Планы на будущее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Fiscal Policy Responses to COVID-19</dc:title>
  <dc:creator>Robert Johann Utz</dc:creator>
  <cp:lastModifiedBy>Ksenia Malafeeva</cp:lastModifiedBy>
  <cp:revision>71</cp:revision>
  <dcterms:created xsi:type="dcterms:W3CDTF">2021-02-02T21:40:48Z</dcterms:created>
  <dcterms:modified xsi:type="dcterms:W3CDTF">2021-05-19T07:56:06Z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0x010100034828AF301E9749A33AA6F67BB58F7F</vt:lpwstr>
  </property>
</Properties>
</file>