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79" r:id="rId6"/>
    <p:sldId id="267" r:id="rId7"/>
    <p:sldId id="270" r:id="rId8"/>
    <p:sldId id="268" r:id="rId9"/>
    <p:sldId id="258" r:id="rId10"/>
    <p:sldId id="274" r:id="rId11"/>
    <p:sldId id="287" r:id="rId12"/>
    <p:sldId id="263" r:id="rId13"/>
    <p:sldId id="280" r:id="rId14"/>
    <p:sldId id="281" r:id="rId15"/>
    <p:sldId id="282" r:id="rId16"/>
    <p:sldId id="265" r:id="rId17"/>
    <p:sldId id="283" r:id="rId18"/>
    <p:sldId id="262" r:id="rId19"/>
    <p:sldId id="284" r:id="rId20"/>
    <p:sldId id="288" r:id="rId21"/>
    <p:sldId id="285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69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aul Massad" initials="JPM" lastIdx="1" clrIdx="0">
    <p:extLst>
      <p:ext uri="{19B8F6BF-5375-455C-9EA6-DF929625EA0E}">
        <p15:presenceInfo xmlns:p15="http://schemas.microsoft.com/office/powerpoint/2012/main" userId="S::jmassad1@worldbank.org::1579a447-3497-437e-ab7c-2488882f5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C6E0B4"/>
    <a:srgbClr val="BDD7EE"/>
    <a:srgbClr val="8EA9DB"/>
    <a:srgbClr val="203864"/>
    <a:srgbClr val="F2B800"/>
    <a:srgbClr val="FFD243"/>
    <a:srgbClr val="FFFFFF"/>
    <a:srgbClr val="D3CACB"/>
    <a:srgbClr val="DD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638E7-2879-3633-43EE-D7C5FAE6B00D}" v="148" dt="2021-05-19T07:40:37.040"/>
    <p1510:client id="{E359C99F-F03A-B000-FA7A-5EAE81B24225}" v="661" dt="2021-05-19T07:35:12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75958" autoAdjust="0"/>
  </p:normalViewPr>
  <p:slideViewPr>
    <p:cSldViewPr snapToGrid="0">
      <p:cViewPr varScale="1">
        <p:scale>
          <a:sx n="67" d="100"/>
          <a:sy n="67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9B7638E7-2879-3633-43EE-D7C5FAE6B00D}"/>
    <pc:docChg chg="addSld modSld sldOrd">
      <pc:chgData name="Naida Carsimamovic" userId="S::naidacar_gmail.com#ext#@worldbankgroup.onmicrosoft.com::53931ab3-ae2f-4940-ab2f-79ca65fd9f5d" providerId="AD" clId="Web-{9B7638E7-2879-3633-43EE-D7C5FAE6B00D}" dt="2021-05-19T07:40:37.040" v="139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9B7638E7-2879-3633-43EE-D7C5FAE6B00D}" dt="2021-05-19T07:40:37.040" v="139" actId="20577"/>
        <pc:sldMkLst>
          <pc:docMk/>
          <pc:sldMk cId="3419472506" sldId="269"/>
        </pc:sldMkLst>
        <pc:spChg chg="mod">
          <ac:chgData name="Naida Carsimamovic" userId="S::naidacar_gmail.com#ext#@worldbankgroup.onmicrosoft.com::53931ab3-ae2f-4940-ab2f-79ca65fd9f5d" providerId="AD" clId="Web-{9B7638E7-2879-3633-43EE-D7C5FAE6B00D}" dt="2021-05-19T07:39:51.079" v="95" actId="20577"/>
          <ac:spMkLst>
            <pc:docMk/>
            <pc:sldMk cId="3419472506" sldId="269"/>
            <ac:spMk id="5" creationId="{0E30FBBF-7CE2-4101-A970-87D897FF8117}"/>
          </ac:spMkLst>
        </pc:spChg>
        <pc:spChg chg="mod">
          <ac:chgData name="Naida Carsimamovic" userId="S::naidacar_gmail.com#ext#@worldbankgroup.onmicrosoft.com::53931ab3-ae2f-4940-ab2f-79ca65fd9f5d" providerId="AD" clId="Web-{9B7638E7-2879-3633-43EE-D7C5FAE6B00D}" dt="2021-05-19T07:40:07.018" v="104" actId="20577"/>
          <ac:spMkLst>
            <pc:docMk/>
            <pc:sldMk cId="3419472506" sldId="269"/>
            <ac:spMk id="6" creationId="{FFB26EED-2037-4D90-A144-B4A5E2C6807E}"/>
          </ac:spMkLst>
        </pc:spChg>
        <pc:spChg chg="mod">
          <ac:chgData name="Naida Carsimamovic" userId="S::naidacar_gmail.com#ext#@worldbankgroup.onmicrosoft.com::53931ab3-ae2f-4940-ab2f-79ca65fd9f5d" providerId="AD" clId="Web-{9B7638E7-2879-3633-43EE-D7C5FAE6B00D}" dt="2021-05-19T07:40:37.040" v="139" actId="20577"/>
          <ac:spMkLst>
            <pc:docMk/>
            <pc:sldMk cId="3419472506" sldId="269"/>
            <ac:spMk id="7" creationId="{5D755904-16FF-4897-8BCE-F6C9A6940460}"/>
          </ac:spMkLst>
        </pc:spChg>
      </pc:sldChg>
      <pc:sldChg chg="addSp delSp modSp new ord">
        <pc:chgData name="Naida Carsimamovic" userId="S::naidacar_gmail.com#ext#@worldbankgroup.onmicrosoft.com::53931ab3-ae2f-4940-ab2f-79ca65fd9f5d" providerId="AD" clId="Web-{9B7638E7-2879-3633-43EE-D7C5FAE6B00D}" dt="2021-05-19T07:36:25.427" v="9" actId="1076"/>
        <pc:sldMkLst>
          <pc:docMk/>
          <pc:sldMk cId="1312905502" sldId="289"/>
        </pc:sldMkLst>
        <pc:spChg chg="del">
          <ac:chgData name="Naida Carsimamovic" userId="S::naidacar_gmail.com#ext#@worldbankgroup.onmicrosoft.com::53931ab3-ae2f-4940-ab2f-79ca65fd9f5d" providerId="AD" clId="Web-{9B7638E7-2879-3633-43EE-D7C5FAE6B00D}" dt="2021-05-19T07:36:13.332" v="3"/>
          <ac:spMkLst>
            <pc:docMk/>
            <pc:sldMk cId="1312905502" sldId="289"/>
            <ac:spMk id="2" creationId="{0656FCA9-0DF5-476A-B6CA-425D4A3804FA}"/>
          </ac:spMkLst>
        </pc:spChg>
        <pc:spChg chg="del">
          <ac:chgData name="Naida Carsimamovic" userId="S::naidacar_gmail.com#ext#@worldbankgroup.onmicrosoft.com::53931ab3-ae2f-4940-ab2f-79ca65fd9f5d" providerId="AD" clId="Web-{9B7638E7-2879-3633-43EE-D7C5FAE6B00D}" dt="2021-05-19T07:36:11.223" v="2"/>
          <ac:spMkLst>
            <pc:docMk/>
            <pc:sldMk cId="1312905502" sldId="289"/>
            <ac:spMk id="3" creationId="{866B15A4-EB2E-41BC-B9C1-EF88373BA4B9}"/>
          </ac:spMkLst>
        </pc:spChg>
        <pc:picChg chg="add mod">
          <ac:chgData name="Naida Carsimamovic" userId="S::naidacar_gmail.com#ext#@worldbankgroup.onmicrosoft.com::53931ab3-ae2f-4940-ab2f-79ca65fd9f5d" providerId="AD" clId="Web-{9B7638E7-2879-3633-43EE-D7C5FAE6B00D}" dt="2021-05-19T07:36:25.427" v="9" actId="1076"/>
          <ac:picMkLst>
            <pc:docMk/>
            <pc:sldMk cId="1312905502" sldId="289"/>
            <ac:picMk id="5" creationId="{F7885D6A-C25D-4972-AA79-EB9169ADD455}"/>
          </ac:picMkLst>
        </pc:picChg>
      </pc:sldChg>
      <pc:sldChg chg="addSp modSp new">
        <pc:chgData name="Naida Carsimamovic" userId="S::naidacar_gmail.com#ext#@worldbankgroup.onmicrosoft.com::53931ab3-ae2f-4940-ab2f-79ca65fd9f5d" providerId="AD" clId="Web-{9B7638E7-2879-3633-43EE-D7C5FAE6B00D}" dt="2021-05-19T07:36:45.912" v="13" actId="14100"/>
        <pc:sldMkLst>
          <pc:docMk/>
          <pc:sldMk cId="2273292562" sldId="290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6:45.912" v="13" actId="14100"/>
          <ac:picMkLst>
            <pc:docMk/>
            <pc:sldMk cId="2273292562" sldId="290"/>
            <ac:picMk id="3" creationId="{1EE80BB8-2745-4292-BB36-5944401BF6F3}"/>
          </ac:picMkLst>
        </pc:picChg>
      </pc:sldChg>
      <pc:sldChg chg="addSp modSp new">
        <pc:chgData name="Naida Carsimamovic" userId="S::naidacar_gmail.com#ext#@worldbankgroup.onmicrosoft.com::53931ab3-ae2f-4940-ab2f-79ca65fd9f5d" providerId="AD" clId="Web-{9B7638E7-2879-3633-43EE-D7C5FAE6B00D}" dt="2021-05-19T07:37:11.664" v="17" actId="14100"/>
        <pc:sldMkLst>
          <pc:docMk/>
          <pc:sldMk cId="1644872541" sldId="291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7:11.664" v="17" actId="14100"/>
          <ac:picMkLst>
            <pc:docMk/>
            <pc:sldMk cId="1644872541" sldId="291"/>
            <ac:picMk id="3" creationId="{BBCC1CC4-A096-448A-9211-C81D8F2602FC}"/>
          </ac:picMkLst>
        </pc:picChg>
      </pc:sldChg>
      <pc:sldChg chg="addSp modSp new">
        <pc:chgData name="Naida Carsimamovic" userId="S::naidacar_gmail.com#ext#@worldbankgroup.onmicrosoft.com::53931ab3-ae2f-4940-ab2f-79ca65fd9f5d" providerId="AD" clId="Web-{9B7638E7-2879-3633-43EE-D7C5FAE6B00D}" dt="2021-05-19T07:37:33.243" v="21" actId="14100"/>
        <pc:sldMkLst>
          <pc:docMk/>
          <pc:sldMk cId="446309442" sldId="292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7:33.243" v="21" actId="14100"/>
          <ac:picMkLst>
            <pc:docMk/>
            <pc:sldMk cId="446309442" sldId="292"/>
            <ac:picMk id="3" creationId="{85B0853D-1FDC-4D01-BC17-7F3C1C6C8B63}"/>
          </ac:picMkLst>
        </pc:picChg>
      </pc:sldChg>
      <pc:sldChg chg="addSp modSp new">
        <pc:chgData name="Naida Carsimamovic" userId="S::naidacar_gmail.com#ext#@worldbankgroup.onmicrosoft.com::53931ab3-ae2f-4940-ab2f-79ca65fd9f5d" providerId="AD" clId="Web-{9B7638E7-2879-3633-43EE-D7C5FAE6B00D}" dt="2021-05-19T07:37:50.666" v="25" actId="14100"/>
        <pc:sldMkLst>
          <pc:docMk/>
          <pc:sldMk cId="1362662498" sldId="293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7:50.666" v="25" actId="14100"/>
          <ac:picMkLst>
            <pc:docMk/>
            <pc:sldMk cId="1362662498" sldId="293"/>
            <ac:picMk id="3" creationId="{4FF3ABB6-D58B-44D0-9A27-8C7B0EAD6579}"/>
          </ac:picMkLst>
        </pc:picChg>
      </pc:sldChg>
      <pc:sldChg chg="addSp modSp new">
        <pc:chgData name="Naida Carsimamovic" userId="S::naidacar_gmail.com#ext#@worldbankgroup.onmicrosoft.com::53931ab3-ae2f-4940-ab2f-79ca65fd9f5d" providerId="AD" clId="Web-{9B7638E7-2879-3633-43EE-D7C5FAE6B00D}" dt="2021-05-19T07:38:09.027" v="29" actId="14100"/>
        <pc:sldMkLst>
          <pc:docMk/>
          <pc:sldMk cId="546387161" sldId="294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8:09.027" v="29" actId="14100"/>
          <ac:picMkLst>
            <pc:docMk/>
            <pc:sldMk cId="546387161" sldId="294"/>
            <ac:picMk id="3" creationId="{68F204CA-45E2-4891-9811-F0E6922C90A9}"/>
          </ac:picMkLst>
        </pc:picChg>
      </pc:sldChg>
      <pc:sldChg chg="addSp modSp new">
        <pc:chgData name="Naida Carsimamovic" userId="S::naidacar_gmail.com#ext#@worldbankgroup.onmicrosoft.com::53931ab3-ae2f-4940-ab2f-79ca65fd9f5d" providerId="AD" clId="Web-{9B7638E7-2879-3633-43EE-D7C5FAE6B00D}" dt="2021-05-19T07:38:27.418" v="36" actId="1076"/>
        <pc:sldMkLst>
          <pc:docMk/>
          <pc:sldMk cId="1404361370" sldId="295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8:27.418" v="36" actId="1076"/>
          <ac:picMkLst>
            <pc:docMk/>
            <pc:sldMk cId="1404361370" sldId="295"/>
            <ac:picMk id="3" creationId="{AFEB7EEB-CAC5-4ECF-A430-A33148EB52EA}"/>
          </ac:picMkLst>
        </pc:picChg>
      </pc:sldChg>
      <pc:sldChg chg="addSp modSp new ord">
        <pc:chgData name="Naida Carsimamovic" userId="S::naidacar_gmail.com#ext#@worldbankgroup.onmicrosoft.com::53931ab3-ae2f-4940-ab2f-79ca65fd9f5d" providerId="AD" clId="Web-{9B7638E7-2879-3633-43EE-D7C5FAE6B00D}" dt="2021-05-19T07:38:51.076" v="41" actId="14100"/>
        <pc:sldMkLst>
          <pc:docMk/>
          <pc:sldMk cId="1878808323" sldId="296"/>
        </pc:sldMkLst>
        <pc:picChg chg="add mod">
          <ac:chgData name="Naida Carsimamovic" userId="S::naidacar_gmail.com#ext#@worldbankgroup.onmicrosoft.com::53931ab3-ae2f-4940-ab2f-79ca65fd9f5d" providerId="AD" clId="Web-{9B7638E7-2879-3633-43EE-D7C5FAE6B00D}" dt="2021-05-19T07:38:51.076" v="41" actId="14100"/>
          <ac:picMkLst>
            <pc:docMk/>
            <pc:sldMk cId="1878808323" sldId="296"/>
            <ac:picMk id="3" creationId="{CB3130D3-7426-4C49-8D57-D68970CBFBB2}"/>
          </ac:picMkLst>
        </pc:picChg>
      </pc:sldChg>
    </pc:docChg>
  </pc:docChgLst>
  <pc:docChgLst>
    <pc:chgData name="Naida Carsimamovic" userId="S::naidacar_gmail.com#ext#@worldbankgroup.onmicrosoft.com::53931ab3-ae2f-4940-ab2f-79ca65fd9f5d" providerId="AD" clId="Web-{E359C99F-F03A-B000-FA7A-5EAE81B24225}"/>
    <pc:docChg chg="delSld modSld sldOrd">
      <pc:chgData name="Naida Carsimamovic" userId="S::naidacar_gmail.com#ext#@worldbankgroup.onmicrosoft.com::53931ab3-ae2f-4940-ab2f-79ca65fd9f5d" providerId="AD" clId="Web-{E359C99F-F03A-B000-FA7A-5EAE81B24225}" dt="2021-05-19T07:35:12.162" v="439"/>
      <pc:docMkLst>
        <pc:docMk/>
      </pc:docMkLst>
      <pc:sldChg chg="modSp">
        <pc:chgData name="Naida Carsimamovic" userId="S::naidacar_gmail.com#ext#@worldbankgroup.onmicrosoft.com::53931ab3-ae2f-4940-ab2f-79ca65fd9f5d" providerId="AD" clId="Web-{E359C99F-F03A-B000-FA7A-5EAE81B24225}" dt="2021-05-19T07:22:27.378" v="134" actId="20577"/>
        <pc:sldMkLst>
          <pc:docMk/>
          <pc:sldMk cId="4061507811" sldId="258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2:27.378" v="134" actId="20577"/>
          <ac:spMkLst>
            <pc:docMk/>
            <pc:sldMk cId="4061507811" sldId="258"/>
            <ac:spMk id="6" creationId="{4AB2E606-E0B2-499C-B214-BDEFE1AA7C56}"/>
          </ac:spMkLst>
        </pc:spChg>
      </pc:sldChg>
      <pc:sldChg chg="addSp modSp">
        <pc:chgData name="Naida Carsimamovic" userId="S::naidacar_gmail.com#ext#@worldbankgroup.onmicrosoft.com::53931ab3-ae2f-4940-ab2f-79ca65fd9f5d" providerId="AD" clId="Web-{E359C99F-F03A-B000-FA7A-5EAE81B24225}" dt="2021-05-19T07:30:14.421" v="318" actId="1076"/>
        <pc:sldMkLst>
          <pc:docMk/>
          <pc:sldMk cId="1013149326" sldId="262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8:04.386" v="264" actId="20577"/>
          <ac:spMkLst>
            <pc:docMk/>
            <pc:sldMk cId="1013149326" sldId="262"/>
            <ac:spMk id="2" creationId="{76A2E154-FD4F-4E88-913F-5CB8123398A6}"/>
          </ac:spMkLst>
        </pc:spChg>
        <pc:spChg chg="add mod">
          <ac:chgData name="Naida Carsimamovic" userId="S::naidacar_gmail.com#ext#@worldbankgroup.onmicrosoft.com::53931ab3-ae2f-4940-ab2f-79ca65fd9f5d" providerId="AD" clId="Web-{E359C99F-F03A-B000-FA7A-5EAE81B24225}" dt="2021-05-19T07:30:14.421" v="318" actId="1076"/>
          <ac:spMkLst>
            <pc:docMk/>
            <pc:sldMk cId="1013149326" sldId="262"/>
            <ac:spMk id="3" creationId="{6E274749-1562-4405-9753-F6FA3C33D61F}"/>
          </ac:spMkLst>
        </pc:sp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24:43.991" v="174" actId="20577"/>
        <pc:sldMkLst>
          <pc:docMk/>
          <pc:sldMk cId="2228961892" sldId="263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4:43.991" v="174" actId="20577"/>
          <ac:spMkLst>
            <pc:docMk/>
            <pc:sldMk cId="2228961892" sldId="263"/>
            <ac:spMk id="2" creationId="{3C8C18EC-B47C-4282-9F9B-312FFCB2B575}"/>
          </ac:spMkLst>
        </pc:spChg>
      </pc:sldChg>
      <pc:sldChg chg="modSp ord">
        <pc:chgData name="Naida Carsimamovic" userId="S::naidacar_gmail.com#ext#@worldbankgroup.onmicrosoft.com::53931ab3-ae2f-4940-ab2f-79ca65fd9f5d" providerId="AD" clId="Web-{E359C99F-F03A-B000-FA7A-5EAE81B24225}" dt="2021-05-19T07:29:54.530" v="313"/>
        <pc:sldMkLst>
          <pc:docMk/>
          <pc:sldMk cId="2666900758" sldId="265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7:04.135" v="232" actId="20577"/>
          <ac:spMkLst>
            <pc:docMk/>
            <pc:sldMk cId="2666900758" sldId="265"/>
            <ac:spMk id="5" creationId="{AE1AA642-4CB8-46DE-97A3-C032874A8591}"/>
          </ac:spMkLst>
        </pc:spChg>
        <pc:graphicFrameChg chg="mod modGraphic">
          <ac:chgData name="Naida Carsimamovic" userId="S::naidacar_gmail.com#ext#@worldbankgroup.onmicrosoft.com::53931ab3-ae2f-4940-ab2f-79ca65fd9f5d" providerId="AD" clId="Web-{E359C99F-F03A-B000-FA7A-5EAE81B24225}" dt="2021-05-19T07:29:54.530" v="313"/>
          <ac:graphicFrameMkLst>
            <pc:docMk/>
            <pc:sldMk cId="2666900758" sldId="265"/>
            <ac:graphicFrameMk id="6" creationId="{DE760A3D-C18B-4CB8-9EAA-73D548B7B65E}"/>
          </ac:graphicFrameMkLst>
        </pc:graphicFrame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15:42.586" v="42" actId="20577"/>
        <pc:sldMkLst>
          <pc:docMk/>
          <pc:sldMk cId="2076213018" sldId="267"/>
        </pc:sldMkLst>
        <pc:graphicFrameChg chg="modGraphic">
          <ac:chgData name="Naida Carsimamovic" userId="S::naidacar_gmail.com#ext#@worldbankgroup.onmicrosoft.com::53931ab3-ae2f-4940-ab2f-79ca65fd9f5d" providerId="AD" clId="Web-{E359C99F-F03A-B000-FA7A-5EAE81B24225}" dt="2021-05-19T07:15:42.586" v="42" actId="20577"/>
          <ac:graphicFrameMkLst>
            <pc:docMk/>
            <pc:sldMk cId="2076213018" sldId="267"/>
            <ac:graphicFrameMk id="9" creationId="{74F8BFDC-9821-4A4F-BC19-850F068AB4DF}"/>
          </ac:graphicFrameMkLst>
        </pc:graphicFrame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18:15.668" v="90" actId="20577"/>
        <pc:sldMkLst>
          <pc:docMk/>
          <pc:sldMk cId="1881953764" sldId="268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17:24.323" v="71" actId="20577"/>
          <ac:spMkLst>
            <pc:docMk/>
            <pc:sldMk cId="1881953764" sldId="268"/>
            <ac:spMk id="2" creationId="{75F06805-8E1C-408A-B719-2E65E6E0CF83}"/>
          </ac:spMkLst>
        </pc:spChg>
        <pc:graphicFrameChg chg="modGraphic">
          <ac:chgData name="Naida Carsimamovic" userId="S::naidacar_gmail.com#ext#@worldbankgroup.onmicrosoft.com::53931ab3-ae2f-4940-ab2f-79ca65fd9f5d" providerId="AD" clId="Web-{E359C99F-F03A-B000-FA7A-5EAE81B24225}" dt="2021-05-19T07:18:15.668" v="90" actId="20577"/>
          <ac:graphicFrameMkLst>
            <pc:docMk/>
            <pc:sldMk cId="1881953764" sldId="268"/>
            <ac:graphicFrameMk id="6" creationId="{697D8F35-AA3F-4BAD-86C5-2098BFF9B72F}"/>
          </ac:graphicFrameMkLst>
        </pc:graphicFrame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16:07.321" v="47" actId="20577"/>
        <pc:sldMkLst>
          <pc:docMk/>
          <pc:sldMk cId="839197246" sldId="270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16:07.321" v="47" actId="20577"/>
          <ac:spMkLst>
            <pc:docMk/>
            <pc:sldMk cId="839197246" sldId="270"/>
            <ac:spMk id="2" creationId="{8D0D0581-E9FB-436C-8253-C037805D906E}"/>
          </ac:spMkLst>
        </pc:sp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14:34.147" v="22" actId="1076"/>
        <pc:sldMkLst>
          <pc:docMk/>
          <pc:sldMk cId="2453090516" sldId="279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14:34.147" v="22" actId="1076"/>
          <ac:spMkLst>
            <pc:docMk/>
            <pc:sldMk cId="2453090516" sldId="279"/>
            <ac:spMk id="2" creationId="{64E0B9AB-4F30-4EF2-93C9-C99268DC6FE6}"/>
          </ac:spMkLst>
        </pc:sp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25:06.054" v="179" actId="1076"/>
        <pc:sldMkLst>
          <pc:docMk/>
          <pc:sldMk cId="1159568297" sldId="280"/>
        </pc:sldMkLst>
        <pc:picChg chg="mod">
          <ac:chgData name="Naida Carsimamovic" userId="S::naidacar_gmail.com#ext#@worldbankgroup.onmicrosoft.com::53931ab3-ae2f-4940-ab2f-79ca65fd9f5d" providerId="AD" clId="Web-{E359C99F-F03A-B000-FA7A-5EAE81B24225}" dt="2021-05-19T07:25:06.054" v="179" actId="1076"/>
          <ac:picMkLst>
            <pc:docMk/>
            <pc:sldMk cId="1159568297" sldId="280"/>
            <ac:picMk id="7" creationId="{F53E7CFF-A3EA-4FA5-A620-6AF7BC7A5AC5}"/>
          </ac:picMkLst>
        </pc:pic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25:55.289" v="227" actId="1076"/>
        <pc:sldMkLst>
          <pc:docMk/>
          <pc:sldMk cId="4104372858" sldId="281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5:42.102" v="222" actId="20577"/>
          <ac:spMkLst>
            <pc:docMk/>
            <pc:sldMk cId="4104372858" sldId="281"/>
            <ac:spMk id="2" creationId="{76A2E154-FD4F-4E88-913F-5CB8123398A6}"/>
          </ac:spMkLst>
        </pc:spChg>
        <pc:spChg chg="mod">
          <ac:chgData name="Naida Carsimamovic" userId="S::naidacar_gmail.com#ext#@worldbankgroup.onmicrosoft.com::53931ab3-ae2f-4940-ab2f-79ca65fd9f5d" providerId="AD" clId="Web-{E359C99F-F03A-B000-FA7A-5EAE81B24225}" dt="2021-05-19T07:25:47.461" v="224" actId="1076"/>
          <ac:spMkLst>
            <pc:docMk/>
            <pc:sldMk cId="4104372858" sldId="281"/>
            <ac:spMk id="8" creationId="{4E39D01F-3C90-4C59-8DD9-195C52B33133}"/>
          </ac:spMkLst>
        </pc:spChg>
        <pc:picChg chg="mod">
          <ac:chgData name="Naida Carsimamovic" userId="S::naidacar_gmail.com#ext#@worldbankgroup.onmicrosoft.com::53931ab3-ae2f-4940-ab2f-79ca65fd9f5d" providerId="AD" clId="Web-{E359C99F-F03A-B000-FA7A-5EAE81B24225}" dt="2021-05-19T07:25:55.289" v="227" actId="1076"/>
          <ac:picMkLst>
            <pc:docMk/>
            <pc:sldMk cId="4104372858" sldId="281"/>
            <ac:picMk id="7" creationId="{22477F57-B0E6-4DC8-AAFF-29653BB97E54}"/>
          </ac:picMkLst>
        </pc:pic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26:13.759" v="228" actId="20577"/>
        <pc:sldMkLst>
          <pc:docMk/>
          <pc:sldMk cId="3647274708" sldId="282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6:13.759" v="228" actId="20577"/>
          <ac:spMkLst>
            <pc:docMk/>
            <pc:sldMk cId="3647274708" sldId="282"/>
            <ac:spMk id="2" creationId="{76A2E154-FD4F-4E88-913F-5CB8123398A6}"/>
          </ac:spMkLst>
        </pc:spChg>
      </pc:sldChg>
      <pc:sldChg chg="addSp modSp ord">
        <pc:chgData name="Naida Carsimamovic" userId="S::naidacar_gmail.com#ext#@worldbankgroup.onmicrosoft.com::53931ab3-ae2f-4940-ab2f-79ca65fd9f5d" providerId="AD" clId="Web-{E359C99F-F03A-B000-FA7A-5EAE81B24225}" dt="2021-05-19T07:29:44.717" v="311" actId="20577"/>
        <pc:sldMkLst>
          <pc:docMk/>
          <pc:sldMk cId="2768547926" sldId="283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7:36.323" v="261" actId="20577"/>
          <ac:spMkLst>
            <pc:docMk/>
            <pc:sldMk cId="2768547926" sldId="283"/>
            <ac:spMk id="2" creationId="{76A2E154-FD4F-4E88-913F-5CB8123398A6}"/>
          </ac:spMkLst>
        </pc:spChg>
        <pc:spChg chg="add mod">
          <ac:chgData name="Naida Carsimamovic" userId="S::naidacar_gmail.com#ext#@worldbankgroup.onmicrosoft.com::53931ab3-ae2f-4940-ab2f-79ca65fd9f5d" providerId="AD" clId="Web-{E359C99F-F03A-B000-FA7A-5EAE81B24225}" dt="2021-05-19T07:29:44.717" v="311" actId="20577"/>
          <ac:spMkLst>
            <pc:docMk/>
            <pc:sldMk cId="2768547926" sldId="283"/>
            <ac:spMk id="4" creationId="{7E70E001-8DCB-4A29-821C-81ADA7461EDB}"/>
          </ac:spMkLst>
        </pc:sp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32:39.362" v="416" actId="20577"/>
        <pc:sldMkLst>
          <pc:docMk/>
          <pc:sldMk cId="3701959839" sldId="284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31:04.500" v="330" actId="20577"/>
          <ac:spMkLst>
            <pc:docMk/>
            <pc:sldMk cId="3701959839" sldId="284"/>
            <ac:spMk id="2" creationId="{AB79ECED-D6AF-4655-9663-3B37083FDC02}"/>
          </ac:spMkLst>
        </pc:spChg>
        <pc:graphicFrameChg chg="modGraphic">
          <ac:chgData name="Naida Carsimamovic" userId="S::naidacar_gmail.com#ext#@worldbankgroup.onmicrosoft.com::53931ab3-ae2f-4940-ab2f-79ca65fd9f5d" providerId="AD" clId="Web-{E359C99F-F03A-B000-FA7A-5EAE81B24225}" dt="2021-05-19T07:32:39.362" v="416" actId="20577"/>
          <ac:graphicFrameMkLst>
            <pc:docMk/>
            <pc:sldMk cId="3701959839" sldId="284"/>
            <ac:graphicFrameMk id="6" creationId="{768EE79B-F70A-4E58-8FB1-6A889F0A40F5}"/>
          </ac:graphicFrameMkLst>
        </pc:graphicFrameChg>
      </pc:sldChg>
      <pc:sldChg chg="addSp delSp modSp">
        <pc:chgData name="Naida Carsimamovic" userId="S::naidacar_gmail.com#ext#@worldbankgroup.onmicrosoft.com::53931ab3-ae2f-4940-ab2f-79ca65fd9f5d" providerId="AD" clId="Web-{E359C99F-F03A-B000-FA7A-5EAE81B24225}" dt="2021-05-19T07:34:55.037" v="436"/>
        <pc:sldMkLst>
          <pc:docMk/>
          <pc:sldMk cId="2284060193" sldId="285"/>
        </pc:sldMkLst>
        <pc:graphicFrameChg chg="modGraphic">
          <ac:chgData name="Naida Carsimamovic" userId="S::naidacar_gmail.com#ext#@worldbankgroup.onmicrosoft.com::53931ab3-ae2f-4940-ab2f-79ca65fd9f5d" providerId="AD" clId="Web-{E359C99F-F03A-B000-FA7A-5EAE81B24225}" dt="2021-05-19T07:33:42.613" v="427" actId="20577"/>
          <ac:graphicFrameMkLst>
            <pc:docMk/>
            <pc:sldMk cId="2284060193" sldId="285"/>
            <ac:graphicFrameMk id="4" creationId="{4BE3723B-AFFD-4D6A-A51E-C1F887CC78FE}"/>
          </ac:graphicFrameMkLst>
        </pc:graphicFrameChg>
        <pc:picChg chg="add del mod">
          <ac:chgData name="Naida Carsimamovic" userId="S::naidacar_gmail.com#ext#@worldbankgroup.onmicrosoft.com::53931ab3-ae2f-4940-ab2f-79ca65fd9f5d" providerId="AD" clId="Web-{E359C99F-F03A-B000-FA7A-5EAE81B24225}" dt="2021-05-19T07:34:55.037" v="436"/>
          <ac:picMkLst>
            <pc:docMk/>
            <pc:sldMk cId="2284060193" sldId="285"/>
            <ac:picMk id="140" creationId="{5F5F9885-2EA5-4488-A5BA-ABDE6CDC73BD}"/>
          </ac:picMkLst>
        </pc:picChg>
      </pc:sldChg>
      <pc:sldChg chg="modSp">
        <pc:chgData name="Naida Carsimamovic" userId="S::naidacar_gmail.com#ext#@worldbankgroup.onmicrosoft.com::53931ab3-ae2f-4940-ab2f-79ca65fd9f5d" providerId="AD" clId="Web-{E359C99F-F03A-B000-FA7A-5EAE81B24225}" dt="2021-05-19T07:24:33.131" v="153" actId="20577"/>
        <pc:sldMkLst>
          <pc:docMk/>
          <pc:sldMk cId="3414923185" sldId="287"/>
        </pc:sldMkLst>
        <pc:spChg chg="mod">
          <ac:chgData name="Naida Carsimamovic" userId="S::naidacar_gmail.com#ext#@worldbankgroup.onmicrosoft.com::53931ab3-ae2f-4940-ab2f-79ca65fd9f5d" providerId="AD" clId="Web-{E359C99F-F03A-B000-FA7A-5EAE81B24225}" dt="2021-05-19T07:24:33.131" v="153" actId="20577"/>
          <ac:spMkLst>
            <pc:docMk/>
            <pc:sldMk cId="3414923185" sldId="287"/>
            <ac:spMk id="2" creationId="{8579F027-4C2A-45AA-8456-22B51F351A96}"/>
          </ac:spMkLst>
        </pc:spChg>
      </pc:sldChg>
      <pc:sldChg chg="addSp delSp modSp del">
        <pc:chgData name="Naida Carsimamovic" userId="S::naidacar_gmail.com#ext#@worldbankgroup.onmicrosoft.com::53931ab3-ae2f-4940-ab2f-79ca65fd9f5d" providerId="AD" clId="Web-{E359C99F-F03A-B000-FA7A-5EAE81B24225}" dt="2021-05-19T07:35:07.115" v="437"/>
        <pc:sldMkLst>
          <pc:docMk/>
          <pc:sldMk cId="1270796381" sldId="289"/>
        </pc:sldMkLst>
        <pc:spChg chg="add del mod">
          <ac:chgData name="Naida Carsimamovic" userId="S::naidacar_gmail.com#ext#@worldbankgroup.onmicrosoft.com::53931ab3-ae2f-4940-ab2f-79ca65fd9f5d" providerId="AD" clId="Web-{E359C99F-F03A-B000-FA7A-5EAE81B24225}" dt="2021-05-19T07:34:23.989" v="434"/>
          <ac:spMkLst>
            <pc:docMk/>
            <pc:sldMk cId="1270796381" sldId="289"/>
            <ac:spMk id="98" creationId="{A8472AC6-936C-4A8C-946D-74B17FB00ABB}"/>
          </ac:spMkLst>
        </pc:spChg>
        <pc:picChg chg="add del mod">
          <ac:chgData name="Naida Carsimamovic" userId="S::naidacar_gmail.com#ext#@worldbankgroup.onmicrosoft.com::53931ab3-ae2f-4940-ab2f-79ca65fd9f5d" providerId="AD" clId="Web-{E359C99F-F03A-B000-FA7A-5EAE81B24225}" dt="2021-05-19T07:34:18.177" v="433"/>
          <ac:picMkLst>
            <pc:docMk/>
            <pc:sldMk cId="1270796381" sldId="289"/>
            <ac:picMk id="99" creationId="{CEDE85BA-9FF5-47A1-9193-A5B6543968C5}"/>
          </ac:picMkLst>
        </pc:picChg>
      </pc:sldChg>
      <pc:sldChg chg="del">
        <pc:chgData name="Naida Carsimamovic" userId="S::naidacar_gmail.com#ext#@worldbankgroup.onmicrosoft.com::53931ab3-ae2f-4940-ab2f-79ca65fd9f5d" providerId="AD" clId="Web-{E359C99F-F03A-B000-FA7A-5EAE81B24225}" dt="2021-05-19T07:35:12.162" v="439"/>
        <pc:sldMkLst>
          <pc:docMk/>
          <pc:sldMk cId="1062185905" sldId="292"/>
        </pc:sldMkLst>
      </pc:sldChg>
      <pc:sldChg chg="del">
        <pc:chgData name="Naida Carsimamovic" userId="S::naidacar_gmail.com#ext#@worldbankgroup.onmicrosoft.com::53931ab3-ae2f-4940-ab2f-79ca65fd9f5d" providerId="AD" clId="Web-{E359C99F-F03A-B000-FA7A-5EAE81B24225}" dt="2021-05-19T07:35:09.881" v="438"/>
        <pc:sldMkLst>
          <pc:docMk/>
          <pc:sldMk cId="116171172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7ADEF-34C2-459C-830A-2EA0C8E8355D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C5A47D3-9389-466D-BCB0-606A24BE8C47}">
      <dgm:prSet/>
      <dgm:spPr/>
      <dgm:t>
        <a:bodyPr/>
        <a:lstStyle/>
        <a:p>
          <a:pPr rtl="0"/>
          <a:r>
            <a:rPr lang="hr-HR" dirty="0"/>
            <a:t>Koje su mjere </a:t>
          </a:r>
          <a:r>
            <a:rPr lang="hr-HR" dirty="0">
              <a:latin typeface="Calibri Light" panose="020F0302020204030204"/>
            </a:rPr>
            <a:t>politika djelovanja provedene</a:t>
          </a:r>
          <a:r>
            <a:rPr lang="hr-HR" dirty="0"/>
            <a:t> u zemljama?</a:t>
          </a:r>
        </a:p>
      </dgm:t>
    </dgm:pt>
    <dgm:pt modelId="{D27DFA88-608F-45B9-B53F-A7373D1E8D77}" type="parTrans" cxnId="{93F0A015-0954-4480-B4D1-D3985CAA459B}">
      <dgm:prSet/>
      <dgm:spPr/>
      <dgm:t>
        <a:bodyPr/>
        <a:lstStyle/>
        <a:p>
          <a:endParaRPr lang="en-US"/>
        </a:p>
      </dgm:t>
    </dgm:pt>
    <dgm:pt modelId="{9E13D0B1-BE28-4350-A977-476E1E8EB49F}" type="sibTrans" cxnId="{93F0A015-0954-4480-B4D1-D3985CAA459B}">
      <dgm:prSet/>
      <dgm:spPr/>
      <dgm:t>
        <a:bodyPr/>
        <a:lstStyle/>
        <a:p>
          <a:endParaRPr lang="en-US"/>
        </a:p>
      </dgm:t>
    </dgm:pt>
    <dgm:pt modelId="{417E085C-FB75-4687-81C5-A3C8DFD5FCCE}">
      <dgm:prSet/>
      <dgm:spPr/>
      <dgm:t>
        <a:bodyPr/>
        <a:lstStyle/>
        <a:p>
          <a:pPr rtl="0"/>
          <a:r>
            <a:rPr lang="hr-HR" dirty="0"/>
            <a:t>Značajk</a:t>
          </a:r>
          <a:r>
            <a:rPr lang="hr-HR" b="1" dirty="0"/>
            <a:t>e</a:t>
          </a:r>
          <a:r>
            <a:rPr lang="hr-HR" b="1" dirty="0">
              <a:latin typeface="Calibri Light" panose="020F0302020204030204"/>
            </a:rPr>
            <a:t> fiskalnih mjera</a:t>
          </a:r>
          <a:r>
            <a:rPr lang="hr-HR" b="1" dirty="0"/>
            <a:t> </a:t>
          </a:r>
          <a:r>
            <a:rPr lang="hr-HR" dirty="0"/>
            <a:t>– odabir i dizajn politika</a:t>
          </a:r>
        </a:p>
      </dgm:t>
    </dgm:pt>
    <dgm:pt modelId="{576C3CA9-94C3-4B02-8208-1D08E869803C}" type="parTrans" cxnId="{DF6A7A40-A8B8-4A52-9FE3-1E953EC92F12}">
      <dgm:prSet/>
      <dgm:spPr/>
      <dgm:t>
        <a:bodyPr/>
        <a:lstStyle/>
        <a:p>
          <a:endParaRPr lang="en-US"/>
        </a:p>
      </dgm:t>
    </dgm:pt>
    <dgm:pt modelId="{FE2DB7FF-B830-467C-B47A-1468C933C654}" type="sibTrans" cxnId="{DF6A7A40-A8B8-4A52-9FE3-1E953EC92F12}">
      <dgm:prSet/>
      <dgm:spPr/>
      <dgm:t>
        <a:bodyPr/>
        <a:lstStyle/>
        <a:p>
          <a:endParaRPr lang="en-US"/>
        </a:p>
      </dgm:t>
    </dgm:pt>
    <dgm:pt modelId="{BE6DCD2A-9E63-4AC3-9E17-6DDD4754E02A}">
      <dgm:prSet/>
      <dgm:spPr/>
      <dgm:t>
        <a:bodyPr/>
        <a:lstStyle/>
        <a:p>
          <a:r>
            <a:rPr lang="hr-HR" dirty="0"/>
            <a:t>Utjecaj na planiranje proračuna prema programima i učincima – razmjena iskustava</a:t>
          </a:r>
        </a:p>
      </dgm:t>
    </dgm:pt>
    <dgm:pt modelId="{4BBC5523-6D01-48CE-9CCE-495A5D462B39}" type="parTrans" cxnId="{1A172FF0-BECF-4086-AEE7-B8357B69B7A2}">
      <dgm:prSet/>
      <dgm:spPr/>
      <dgm:t>
        <a:bodyPr/>
        <a:lstStyle/>
        <a:p>
          <a:endParaRPr lang="en-US"/>
        </a:p>
      </dgm:t>
    </dgm:pt>
    <dgm:pt modelId="{60B2EC17-0227-41DD-98E3-681D9ADED072}" type="sibTrans" cxnId="{1A172FF0-BECF-4086-AEE7-B8357B69B7A2}">
      <dgm:prSet/>
      <dgm:spPr/>
      <dgm:t>
        <a:bodyPr/>
        <a:lstStyle/>
        <a:p>
          <a:endParaRPr lang="en-US"/>
        </a:p>
      </dgm:t>
    </dgm:pt>
    <dgm:pt modelId="{A8DE45E4-BE3E-4197-8FD6-D1B8FE602BCD}">
      <dgm:prSet/>
      <dgm:spPr/>
      <dgm:t>
        <a:bodyPr/>
        <a:lstStyle/>
        <a:p>
          <a:r>
            <a:rPr lang="hr-HR" dirty="0"/>
            <a:t>Pogled na budući oporavak i fiskalnu konsolidaciju</a:t>
          </a:r>
        </a:p>
      </dgm:t>
    </dgm:pt>
    <dgm:pt modelId="{1C4880DA-8F23-4D0A-84C0-8138DDD8B7BC}" type="parTrans" cxnId="{34FED94F-7475-4E94-84D0-C16E6A039DE9}">
      <dgm:prSet/>
      <dgm:spPr/>
      <dgm:t>
        <a:bodyPr/>
        <a:lstStyle/>
        <a:p>
          <a:endParaRPr lang="en-US"/>
        </a:p>
      </dgm:t>
    </dgm:pt>
    <dgm:pt modelId="{0F03996E-8EEB-46E5-8279-1AC37D0547B7}" type="sibTrans" cxnId="{34FED94F-7475-4E94-84D0-C16E6A039DE9}">
      <dgm:prSet/>
      <dgm:spPr/>
      <dgm:t>
        <a:bodyPr/>
        <a:lstStyle/>
        <a:p>
          <a:endParaRPr lang="en-US"/>
        </a:p>
      </dgm:t>
    </dgm:pt>
    <dgm:pt modelId="{0A4BB169-5056-4277-8865-FC8C8809D440}" type="pres">
      <dgm:prSet presAssocID="{F847ADEF-34C2-459C-830A-2EA0C8E8355D}" presName="linear" presStyleCnt="0">
        <dgm:presLayoutVars>
          <dgm:animLvl val="lvl"/>
          <dgm:resizeHandles val="exact"/>
        </dgm:presLayoutVars>
      </dgm:prSet>
      <dgm:spPr/>
    </dgm:pt>
    <dgm:pt modelId="{6F028E13-177C-4916-82BF-68C9430EB9AA}" type="pres">
      <dgm:prSet presAssocID="{3C5A47D3-9389-466D-BCB0-606A24BE8C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3611DB-D1FA-4620-BDD3-684354BFF8E0}" type="pres">
      <dgm:prSet presAssocID="{9E13D0B1-BE28-4350-A977-476E1E8EB49F}" presName="spacer" presStyleCnt="0"/>
      <dgm:spPr/>
    </dgm:pt>
    <dgm:pt modelId="{972255BD-7EC0-46D1-976D-85637763E8A9}" type="pres">
      <dgm:prSet presAssocID="{417E085C-FB75-4687-81C5-A3C8DFD5FC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9C203C-B685-475E-A037-1408C2DCAD4A}" type="pres">
      <dgm:prSet presAssocID="{FE2DB7FF-B830-467C-B47A-1468C933C654}" presName="spacer" presStyleCnt="0"/>
      <dgm:spPr/>
    </dgm:pt>
    <dgm:pt modelId="{81D448F9-8C11-47A0-AF76-BD179436E69D}" type="pres">
      <dgm:prSet presAssocID="{BE6DCD2A-9E63-4AC3-9E17-6DDD4754E02A}" presName="parentText" presStyleLbl="node1" presStyleIdx="2" presStyleCnt="4" custLinFactNeighborY="42510">
        <dgm:presLayoutVars>
          <dgm:chMax val="0"/>
          <dgm:bulletEnabled val="1"/>
        </dgm:presLayoutVars>
      </dgm:prSet>
      <dgm:spPr/>
    </dgm:pt>
    <dgm:pt modelId="{2D189C1F-9434-476F-A929-2D62E0A2C617}" type="pres">
      <dgm:prSet presAssocID="{60B2EC17-0227-41DD-98E3-681D9ADED072}" presName="spacer" presStyleCnt="0"/>
      <dgm:spPr/>
    </dgm:pt>
    <dgm:pt modelId="{F1DD9283-3CEB-4804-8C24-510D9DA369CA}" type="pres">
      <dgm:prSet presAssocID="{A8DE45E4-BE3E-4197-8FD6-D1B8FE602B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F0A015-0954-4480-B4D1-D3985CAA459B}" srcId="{F847ADEF-34C2-459C-830A-2EA0C8E8355D}" destId="{3C5A47D3-9389-466D-BCB0-606A24BE8C47}" srcOrd="0" destOrd="0" parTransId="{D27DFA88-608F-45B9-B53F-A7373D1E8D77}" sibTransId="{9E13D0B1-BE28-4350-A977-476E1E8EB49F}"/>
    <dgm:cxn modelId="{3F9BA41C-93FD-4E3A-819B-E6F1705B77F7}" type="presOf" srcId="{F847ADEF-34C2-459C-830A-2EA0C8E8355D}" destId="{0A4BB169-5056-4277-8865-FC8C8809D440}" srcOrd="0" destOrd="0" presId="urn:microsoft.com/office/officeart/2005/8/layout/vList2"/>
    <dgm:cxn modelId="{DF6A7A40-A8B8-4A52-9FE3-1E953EC92F12}" srcId="{F847ADEF-34C2-459C-830A-2EA0C8E8355D}" destId="{417E085C-FB75-4687-81C5-A3C8DFD5FCCE}" srcOrd="1" destOrd="0" parTransId="{576C3CA9-94C3-4B02-8208-1D08E869803C}" sibTransId="{FE2DB7FF-B830-467C-B47A-1468C933C654}"/>
    <dgm:cxn modelId="{34FED94F-7475-4E94-84D0-C16E6A039DE9}" srcId="{F847ADEF-34C2-459C-830A-2EA0C8E8355D}" destId="{A8DE45E4-BE3E-4197-8FD6-D1B8FE602BCD}" srcOrd="3" destOrd="0" parTransId="{1C4880DA-8F23-4D0A-84C0-8138DDD8B7BC}" sibTransId="{0F03996E-8EEB-46E5-8279-1AC37D0547B7}"/>
    <dgm:cxn modelId="{5C344B50-2BFE-4432-A240-E1FC2327B25B}" type="presOf" srcId="{BE6DCD2A-9E63-4AC3-9E17-6DDD4754E02A}" destId="{81D448F9-8C11-47A0-AF76-BD179436E69D}" srcOrd="0" destOrd="0" presId="urn:microsoft.com/office/officeart/2005/8/layout/vList2"/>
    <dgm:cxn modelId="{194C3299-87BF-4C5E-A36F-8C0B8CFDEFED}" type="presOf" srcId="{A8DE45E4-BE3E-4197-8FD6-D1B8FE602BCD}" destId="{F1DD9283-3CEB-4804-8C24-510D9DA369CA}" srcOrd="0" destOrd="0" presId="urn:microsoft.com/office/officeart/2005/8/layout/vList2"/>
    <dgm:cxn modelId="{612E3AA3-6190-4192-B50B-1ADEF06C89E0}" type="presOf" srcId="{417E085C-FB75-4687-81C5-A3C8DFD5FCCE}" destId="{972255BD-7EC0-46D1-976D-85637763E8A9}" srcOrd="0" destOrd="0" presId="urn:microsoft.com/office/officeart/2005/8/layout/vList2"/>
    <dgm:cxn modelId="{DE57D2C5-2189-4F45-8973-BDB0A230FF90}" type="presOf" srcId="{3C5A47D3-9389-466D-BCB0-606A24BE8C47}" destId="{6F028E13-177C-4916-82BF-68C9430EB9AA}" srcOrd="0" destOrd="0" presId="urn:microsoft.com/office/officeart/2005/8/layout/vList2"/>
    <dgm:cxn modelId="{1A172FF0-BECF-4086-AEE7-B8357B69B7A2}" srcId="{F847ADEF-34C2-459C-830A-2EA0C8E8355D}" destId="{BE6DCD2A-9E63-4AC3-9E17-6DDD4754E02A}" srcOrd="2" destOrd="0" parTransId="{4BBC5523-6D01-48CE-9CCE-495A5D462B39}" sibTransId="{60B2EC17-0227-41DD-98E3-681D9ADED072}"/>
    <dgm:cxn modelId="{50D24D7B-9755-4D04-A26F-120E04E73BB3}" type="presParOf" srcId="{0A4BB169-5056-4277-8865-FC8C8809D440}" destId="{6F028E13-177C-4916-82BF-68C9430EB9AA}" srcOrd="0" destOrd="0" presId="urn:microsoft.com/office/officeart/2005/8/layout/vList2"/>
    <dgm:cxn modelId="{B922CD15-FBA5-4E70-8DEF-4ED3A596FFDD}" type="presParOf" srcId="{0A4BB169-5056-4277-8865-FC8C8809D440}" destId="{623611DB-D1FA-4620-BDD3-684354BFF8E0}" srcOrd="1" destOrd="0" presId="urn:microsoft.com/office/officeart/2005/8/layout/vList2"/>
    <dgm:cxn modelId="{F6ADDB6C-06F7-432D-8738-1462785285BA}" type="presParOf" srcId="{0A4BB169-5056-4277-8865-FC8C8809D440}" destId="{972255BD-7EC0-46D1-976D-85637763E8A9}" srcOrd="2" destOrd="0" presId="urn:microsoft.com/office/officeart/2005/8/layout/vList2"/>
    <dgm:cxn modelId="{52F56C13-3EC1-4081-A9FB-33B0CB7EFFCC}" type="presParOf" srcId="{0A4BB169-5056-4277-8865-FC8C8809D440}" destId="{C39C203C-B685-475E-A037-1408C2DCAD4A}" srcOrd="3" destOrd="0" presId="urn:microsoft.com/office/officeart/2005/8/layout/vList2"/>
    <dgm:cxn modelId="{A8ADDA4B-A462-46B4-805C-08A46529E7D1}" type="presParOf" srcId="{0A4BB169-5056-4277-8865-FC8C8809D440}" destId="{81D448F9-8C11-47A0-AF76-BD179436E69D}" srcOrd="4" destOrd="0" presId="urn:microsoft.com/office/officeart/2005/8/layout/vList2"/>
    <dgm:cxn modelId="{34EC8843-B5DB-43E4-9A14-E0FCDF29E1C7}" type="presParOf" srcId="{0A4BB169-5056-4277-8865-FC8C8809D440}" destId="{2D189C1F-9434-476F-A929-2D62E0A2C617}" srcOrd="5" destOrd="0" presId="urn:microsoft.com/office/officeart/2005/8/layout/vList2"/>
    <dgm:cxn modelId="{AEE44DEA-EFC4-4ED4-9ACF-F1B24F79A6E5}" type="presParOf" srcId="{0A4BB169-5056-4277-8865-FC8C8809D440}" destId="{F1DD9283-3CEB-4804-8C24-510D9DA369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DA8FA-A7A2-4E83-9C31-3146C20199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C0F12D-3A6D-49BE-916B-2206E4522949}">
      <dgm:prSet/>
      <dgm:spPr/>
      <dgm:t>
        <a:bodyPr/>
        <a:lstStyle/>
        <a:p>
          <a:pPr rtl="0"/>
          <a:r>
            <a:rPr lang="hr-HR" dirty="0"/>
            <a:t>Klasifikacija </a:t>
          </a:r>
          <a:r>
            <a:rPr lang="hr-HR" dirty="0">
              <a:latin typeface="Calibri Light" panose="020F0302020204030204"/>
            </a:rPr>
            <a:t>fiskalnih mjera</a:t>
          </a:r>
          <a:r>
            <a:rPr lang="hr-HR" dirty="0"/>
            <a:t> i ključnih elemenata dizajna</a:t>
          </a:r>
        </a:p>
      </dgm:t>
    </dgm:pt>
    <dgm:pt modelId="{50ED4B22-7515-4A18-AEB2-6E3A28D83F55}" type="parTrans" cxnId="{3F23A614-0047-4665-8C5F-0E7B1D48A371}">
      <dgm:prSet/>
      <dgm:spPr/>
      <dgm:t>
        <a:bodyPr/>
        <a:lstStyle/>
        <a:p>
          <a:endParaRPr lang="en-US"/>
        </a:p>
      </dgm:t>
    </dgm:pt>
    <dgm:pt modelId="{F896CC2A-30E4-4F66-BB0D-BBBD7620F826}" type="sibTrans" cxnId="{3F23A614-0047-4665-8C5F-0E7B1D48A371}">
      <dgm:prSet/>
      <dgm:spPr/>
      <dgm:t>
        <a:bodyPr/>
        <a:lstStyle/>
        <a:p>
          <a:endParaRPr lang="en-US"/>
        </a:p>
      </dgm:t>
    </dgm:pt>
    <dgm:pt modelId="{841F088D-6770-4584-93F4-74FC382EFBFD}">
      <dgm:prSet/>
      <dgm:spPr/>
      <dgm:t>
        <a:bodyPr/>
        <a:lstStyle/>
        <a:p>
          <a:pPr rtl="0"/>
          <a:r>
            <a:rPr lang="hr-HR" dirty="0"/>
            <a:t>Inventar </a:t>
          </a:r>
          <a:r>
            <a:rPr lang="hr-HR" dirty="0">
              <a:latin typeface="Calibri Light" panose="020F0302020204030204"/>
            </a:rPr>
            <a:t>fiskalnih mjera</a:t>
          </a:r>
          <a:r>
            <a:rPr lang="hr-HR" dirty="0"/>
            <a:t> – 203 gospodarstva i dva vala – početni odgovori (do svibnja/maja približno 2 400 mjera) i drugi val (od svibnja/maja do rujna/septembra i približno 1 600 dodatnih mjera fiskalne politike)</a:t>
          </a:r>
        </a:p>
      </dgm:t>
    </dgm:pt>
    <dgm:pt modelId="{948846E6-8EBE-4E14-A666-A3407D780D66}" type="parTrans" cxnId="{B1E7EC65-E7FC-4D86-9442-2F94860DF99A}">
      <dgm:prSet/>
      <dgm:spPr/>
      <dgm:t>
        <a:bodyPr/>
        <a:lstStyle/>
        <a:p>
          <a:endParaRPr lang="en-US"/>
        </a:p>
      </dgm:t>
    </dgm:pt>
    <dgm:pt modelId="{2F258A73-7C07-4090-B228-138D69D335C8}" type="sibTrans" cxnId="{B1E7EC65-E7FC-4D86-9442-2F94860DF99A}">
      <dgm:prSet/>
      <dgm:spPr/>
      <dgm:t>
        <a:bodyPr/>
        <a:lstStyle/>
        <a:p>
          <a:endParaRPr lang="en-US"/>
        </a:p>
      </dgm:t>
    </dgm:pt>
    <dgm:pt modelId="{B64D885A-53B8-4CED-9AAB-9B7EC60A80A6}">
      <dgm:prSet/>
      <dgm:spPr/>
      <dgm:t>
        <a:bodyPr/>
        <a:lstStyle/>
        <a:p>
          <a:r>
            <a:rPr lang="hr-HR" dirty="0"/>
            <a:t>Okvir za kategorizaciju koji se sastoji od 7 skupina i 47 vrsta</a:t>
          </a:r>
        </a:p>
      </dgm:t>
    </dgm:pt>
    <dgm:pt modelId="{89CB8183-02CC-484A-B136-C4D791920AD7}" type="parTrans" cxnId="{1200D2F1-459C-4DC3-A288-77F11A01032A}">
      <dgm:prSet/>
      <dgm:spPr/>
      <dgm:t>
        <a:bodyPr/>
        <a:lstStyle/>
        <a:p>
          <a:endParaRPr lang="en-US"/>
        </a:p>
      </dgm:t>
    </dgm:pt>
    <dgm:pt modelId="{E76A50EE-9B9C-472D-8384-EA244F002334}" type="sibTrans" cxnId="{1200D2F1-459C-4DC3-A288-77F11A01032A}">
      <dgm:prSet/>
      <dgm:spPr/>
      <dgm:t>
        <a:bodyPr/>
        <a:lstStyle/>
        <a:p>
          <a:endParaRPr lang="en-US"/>
        </a:p>
      </dgm:t>
    </dgm:pt>
    <dgm:pt modelId="{DE347C38-F691-4D61-8A2F-A3735A170A79}">
      <dgm:prSet/>
      <dgm:spPr/>
      <dgm:t>
        <a:bodyPr/>
        <a:lstStyle/>
        <a:p>
          <a:r>
            <a:rPr lang="hr-HR" dirty="0"/>
            <a:t>Ocijenjeno 2 400 mjera politike u odnosu na 9 kriterija dizajna</a:t>
          </a:r>
        </a:p>
      </dgm:t>
    </dgm:pt>
    <dgm:pt modelId="{FD9F0B81-E73E-4108-88A8-3AE245382B50}" type="parTrans" cxnId="{1B4E77B1-31AE-4016-BDD8-CF08638E08BB}">
      <dgm:prSet/>
      <dgm:spPr/>
      <dgm:t>
        <a:bodyPr/>
        <a:lstStyle/>
        <a:p>
          <a:endParaRPr lang="en-US"/>
        </a:p>
      </dgm:t>
    </dgm:pt>
    <dgm:pt modelId="{CED7774D-4EEB-43CE-9AEC-99A8596F8EA7}" type="sibTrans" cxnId="{1B4E77B1-31AE-4016-BDD8-CF08638E08BB}">
      <dgm:prSet/>
      <dgm:spPr/>
      <dgm:t>
        <a:bodyPr/>
        <a:lstStyle/>
        <a:p>
          <a:endParaRPr lang="en-US"/>
        </a:p>
      </dgm:t>
    </dgm:pt>
    <dgm:pt modelId="{91061D11-FB2E-4CAE-8C17-E5515ADF8F41}" type="pres">
      <dgm:prSet presAssocID="{52BDA8FA-A7A2-4E83-9C31-3146C201997F}" presName="linear" presStyleCnt="0">
        <dgm:presLayoutVars>
          <dgm:animLvl val="lvl"/>
          <dgm:resizeHandles val="exact"/>
        </dgm:presLayoutVars>
      </dgm:prSet>
      <dgm:spPr/>
    </dgm:pt>
    <dgm:pt modelId="{4435BAA4-7A56-4AD9-91F9-7987BA61A04E}" type="pres">
      <dgm:prSet presAssocID="{1BC0F12D-3A6D-49BE-916B-2206E45229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ECB306-92F7-4A46-8E51-BA603A8EA64E}" type="pres">
      <dgm:prSet presAssocID="{F896CC2A-30E4-4F66-BB0D-BBBD7620F826}" presName="spacer" presStyleCnt="0"/>
      <dgm:spPr/>
    </dgm:pt>
    <dgm:pt modelId="{73B5DBCE-BA3B-4452-8821-18EE82AF9EEE}" type="pres">
      <dgm:prSet presAssocID="{841F088D-6770-4584-93F4-74FC382EFB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71DA25-F30D-426F-8EB2-FEF0F48336EA}" type="pres">
      <dgm:prSet presAssocID="{2F258A73-7C07-4090-B228-138D69D335C8}" presName="spacer" presStyleCnt="0"/>
      <dgm:spPr/>
    </dgm:pt>
    <dgm:pt modelId="{E1D03E0C-F78E-4082-87D5-5F9EC0156171}" type="pres">
      <dgm:prSet presAssocID="{B64D885A-53B8-4CED-9AAB-9B7EC60A80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53A265-9B4F-4FD1-B636-E274881E643A}" type="pres">
      <dgm:prSet presAssocID="{E76A50EE-9B9C-472D-8384-EA244F002334}" presName="spacer" presStyleCnt="0"/>
      <dgm:spPr/>
    </dgm:pt>
    <dgm:pt modelId="{BF4D6F43-1BE4-4B07-A24B-0A2FFA73FDE2}" type="pres">
      <dgm:prSet presAssocID="{DE347C38-F691-4D61-8A2F-A3735A170A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9AAEA07-32D3-40DB-8E85-4420214034B7}" type="presOf" srcId="{DE347C38-F691-4D61-8A2F-A3735A170A79}" destId="{BF4D6F43-1BE4-4B07-A24B-0A2FFA73FDE2}" srcOrd="0" destOrd="0" presId="urn:microsoft.com/office/officeart/2005/8/layout/vList2"/>
    <dgm:cxn modelId="{3F23A614-0047-4665-8C5F-0E7B1D48A371}" srcId="{52BDA8FA-A7A2-4E83-9C31-3146C201997F}" destId="{1BC0F12D-3A6D-49BE-916B-2206E4522949}" srcOrd="0" destOrd="0" parTransId="{50ED4B22-7515-4A18-AEB2-6E3A28D83F55}" sibTransId="{F896CC2A-30E4-4F66-BB0D-BBBD7620F826}"/>
    <dgm:cxn modelId="{E549381E-E9F5-4D73-926A-09EE0D706F40}" type="presOf" srcId="{52BDA8FA-A7A2-4E83-9C31-3146C201997F}" destId="{91061D11-FB2E-4CAE-8C17-E5515ADF8F41}" srcOrd="0" destOrd="0" presId="urn:microsoft.com/office/officeart/2005/8/layout/vList2"/>
    <dgm:cxn modelId="{B1E7EC65-E7FC-4D86-9442-2F94860DF99A}" srcId="{52BDA8FA-A7A2-4E83-9C31-3146C201997F}" destId="{841F088D-6770-4584-93F4-74FC382EFBFD}" srcOrd="1" destOrd="0" parTransId="{948846E6-8EBE-4E14-A666-A3407D780D66}" sibTransId="{2F258A73-7C07-4090-B228-138D69D335C8}"/>
    <dgm:cxn modelId="{F9E4B659-60A9-44F2-B2E6-792C6107B16A}" type="presOf" srcId="{B64D885A-53B8-4CED-9AAB-9B7EC60A80A6}" destId="{E1D03E0C-F78E-4082-87D5-5F9EC0156171}" srcOrd="0" destOrd="0" presId="urn:microsoft.com/office/officeart/2005/8/layout/vList2"/>
    <dgm:cxn modelId="{DB876A8A-7B4F-4A02-A49D-DAAE4188AF6D}" type="presOf" srcId="{1BC0F12D-3A6D-49BE-916B-2206E4522949}" destId="{4435BAA4-7A56-4AD9-91F9-7987BA61A04E}" srcOrd="0" destOrd="0" presId="urn:microsoft.com/office/officeart/2005/8/layout/vList2"/>
    <dgm:cxn modelId="{1B4E77B1-31AE-4016-BDD8-CF08638E08BB}" srcId="{52BDA8FA-A7A2-4E83-9C31-3146C201997F}" destId="{DE347C38-F691-4D61-8A2F-A3735A170A79}" srcOrd="3" destOrd="0" parTransId="{FD9F0B81-E73E-4108-88A8-3AE245382B50}" sibTransId="{CED7774D-4EEB-43CE-9AEC-99A8596F8EA7}"/>
    <dgm:cxn modelId="{6F2F95EE-753C-4C8C-8459-246CE621B321}" type="presOf" srcId="{841F088D-6770-4584-93F4-74FC382EFBFD}" destId="{73B5DBCE-BA3B-4452-8821-18EE82AF9EEE}" srcOrd="0" destOrd="0" presId="urn:microsoft.com/office/officeart/2005/8/layout/vList2"/>
    <dgm:cxn modelId="{1200D2F1-459C-4DC3-A288-77F11A01032A}" srcId="{52BDA8FA-A7A2-4E83-9C31-3146C201997F}" destId="{B64D885A-53B8-4CED-9AAB-9B7EC60A80A6}" srcOrd="2" destOrd="0" parTransId="{89CB8183-02CC-484A-B136-C4D791920AD7}" sibTransId="{E76A50EE-9B9C-472D-8384-EA244F002334}"/>
    <dgm:cxn modelId="{7A7FB759-C77B-4E87-B6FF-690BC6B55EDD}" type="presParOf" srcId="{91061D11-FB2E-4CAE-8C17-E5515ADF8F41}" destId="{4435BAA4-7A56-4AD9-91F9-7987BA61A04E}" srcOrd="0" destOrd="0" presId="urn:microsoft.com/office/officeart/2005/8/layout/vList2"/>
    <dgm:cxn modelId="{4FE97BC8-DD47-4200-BDAB-2AFDFA59DCE8}" type="presParOf" srcId="{91061D11-FB2E-4CAE-8C17-E5515ADF8F41}" destId="{C1ECB306-92F7-4A46-8E51-BA603A8EA64E}" srcOrd="1" destOrd="0" presId="urn:microsoft.com/office/officeart/2005/8/layout/vList2"/>
    <dgm:cxn modelId="{A7D11C51-A8B1-46B4-8632-219881320E79}" type="presParOf" srcId="{91061D11-FB2E-4CAE-8C17-E5515ADF8F41}" destId="{73B5DBCE-BA3B-4452-8821-18EE82AF9EEE}" srcOrd="2" destOrd="0" presId="urn:microsoft.com/office/officeart/2005/8/layout/vList2"/>
    <dgm:cxn modelId="{8E11AE98-17D7-4AE0-ADEC-1311568908F8}" type="presParOf" srcId="{91061D11-FB2E-4CAE-8C17-E5515ADF8F41}" destId="{4271DA25-F30D-426F-8EB2-FEF0F48336EA}" srcOrd="3" destOrd="0" presId="urn:microsoft.com/office/officeart/2005/8/layout/vList2"/>
    <dgm:cxn modelId="{982085E6-B0FB-4507-897F-52765AD3194B}" type="presParOf" srcId="{91061D11-FB2E-4CAE-8C17-E5515ADF8F41}" destId="{E1D03E0C-F78E-4082-87D5-5F9EC0156171}" srcOrd="4" destOrd="0" presId="urn:microsoft.com/office/officeart/2005/8/layout/vList2"/>
    <dgm:cxn modelId="{5C849B5B-67B0-487A-8B08-9F23C2A5A654}" type="presParOf" srcId="{91061D11-FB2E-4CAE-8C17-E5515ADF8F41}" destId="{4053A265-9B4F-4FD1-B636-E274881E643A}" srcOrd="5" destOrd="0" presId="urn:microsoft.com/office/officeart/2005/8/layout/vList2"/>
    <dgm:cxn modelId="{B58F21AC-51C1-49ED-9492-9B9A649EB668}" type="presParOf" srcId="{91061D11-FB2E-4CAE-8C17-E5515ADF8F41}" destId="{BF4D6F43-1BE4-4B07-A24B-0A2FFA73FD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A65CA-10E5-403E-95EF-60A5286EAE3F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32B88F-FC9A-4FCD-87E9-FE1254FA30F4}">
      <dgm:prSet custT="1"/>
      <dgm:spPr/>
      <dgm:t>
        <a:bodyPr/>
        <a:lstStyle/>
        <a:p>
          <a:pPr rtl="0"/>
          <a:r>
            <a:rPr lang="hr-HR" sz="1600" dirty="0"/>
            <a:t>Brzi postupak</a:t>
          </a:r>
          <a:r>
            <a:rPr lang="hr-HR" sz="1600" dirty="0">
              <a:latin typeface="Calibri Light" panose="020F0302020204030204"/>
            </a:rPr>
            <a:t> </a:t>
          </a:r>
          <a:r>
            <a:rPr lang="hr-HR" sz="1600" dirty="0" err="1">
              <a:latin typeface="Calibri Light" panose="020F0302020204030204"/>
            </a:rPr>
            <a:t>reprioritizacije</a:t>
          </a:r>
          <a:r>
            <a:rPr lang="hr-HR" sz="1600" dirty="0">
              <a:latin typeface="Calibri Light" panose="020F0302020204030204"/>
            </a:rPr>
            <a:t> prioriteta</a:t>
          </a:r>
          <a:endParaRPr lang="hr-HR" sz="1600" dirty="0"/>
        </a:p>
      </dgm:t>
    </dgm:pt>
    <dgm:pt modelId="{C340AD50-1CD5-4E5A-B02F-80B0AA1AF413}" type="parTrans" cxnId="{01C97755-DFA3-4268-A2B6-25D714B4E621}">
      <dgm:prSet/>
      <dgm:spPr/>
      <dgm:t>
        <a:bodyPr/>
        <a:lstStyle/>
        <a:p>
          <a:endParaRPr lang="en-US" sz="1600"/>
        </a:p>
      </dgm:t>
    </dgm:pt>
    <dgm:pt modelId="{1B129A72-F015-48CC-B525-7F247E87D29C}" type="sibTrans" cxnId="{01C97755-DFA3-4268-A2B6-25D714B4E621}">
      <dgm:prSet/>
      <dgm:spPr/>
      <dgm:t>
        <a:bodyPr/>
        <a:lstStyle/>
        <a:p>
          <a:endParaRPr lang="en-US" sz="1600"/>
        </a:p>
      </dgm:t>
    </dgm:pt>
    <dgm:pt modelId="{3533034B-87E0-471C-B1B0-2A6174579003}">
      <dgm:prSet custT="1"/>
      <dgm:spPr/>
      <dgm:t>
        <a:bodyPr/>
        <a:lstStyle/>
        <a:p>
          <a:pPr rtl="0"/>
          <a:r>
            <a:rPr lang="hr-HR" sz="1600" dirty="0"/>
            <a:t>Kvaliteta </a:t>
          </a:r>
          <a:r>
            <a:rPr lang="hr-HR" sz="1600" dirty="0">
              <a:latin typeface="Calibri Light" panose="020F0302020204030204"/>
            </a:rPr>
            <a:t>fiskalnih mjera </a:t>
          </a:r>
          <a:endParaRPr lang="hr-HR" sz="1600" dirty="0"/>
        </a:p>
      </dgm:t>
    </dgm:pt>
    <dgm:pt modelId="{44DBEB91-96FF-4212-A3CE-72CB4434D9FF}" type="parTrans" cxnId="{1DA7AEE4-A7CA-49AF-8BBB-79C98732ED5F}">
      <dgm:prSet/>
      <dgm:spPr/>
      <dgm:t>
        <a:bodyPr/>
        <a:lstStyle/>
        <a:p>
          <a:endParaRPr lang="en-US" sz="1600"/>
        </a:p>
      </dgm:t>
    </dgm:pt>
    <dgm:pt modelId="{848FAE26-751F-47CD-8381-BEA03E2C821F}" type="sibTrans" cxnId="{1DA7AEE4-A7CA-49AF-8BBB-79C98732ED5F}">
      <dgm:prSet/>
      <dgm:spPr/>
      <dgm:t>
        <a:bodyPr/>
        <a:lstStyle/>
        <a:p>
          <a:endParaRPr lang="en-US" sz="1600"/>
        </a:p>
      </dgm:t>
    </dgm:pt>
    <dgm:pt modelId="{79F05997-9B6C-4297-A531-321EC59C5653}">
      <dgm:prSet custT="1"/>
      <dgm:spPr/>
      <dgm:t>
        <a:bodyPr/>
        <a:lstStyle/>
        <a:p>
          <a:pPr rtl="0"/>
          <a:r>
            <a:rPr lang="hr-HR" sz="1600" dirty="0"/>
            <a:t>Praćenje </a:t>
          </a:r>
          <a:r>
            <a:rPr lang="hr-HR" sz="1600" dirty="0">
              <a:latin typeface="Calibri Light" panose="020F0302020204030204"/>
            </a:rPr>
            <a:t>rashoda povezanih s koronavirusnom</a:t>
          </a:r>
          <a:r>
            <a:rPr lang="hr-HR" sz="1600" dirty="0"/>
            <a:t> bolešću COVID-19</a:t>
          </a:r>
          <a:r>
            <a:rPr lang="hr-HR" sz="1600" dirty="0">
              <a:latin typeface="Calibri Light" panose="020F0302020204030204"/>
            </a:rPr>
            <a:t> </a:t>
          </a:r>
          <a:endParaRPr lang="hr-HR" sz="1600" dirty="0"/>
        </a:p>
      </dgm:t>
    </dgm:pt>
    <dgm:pt modelId="{4CC7EA5E-FD89-45F5-A42A-E723C0066B58}" type="parTrans" cxnId="{4FAF2465-2E6F-4DCF-A242-DFF996E9F965}">
      <dgm:prSet/>
      <dgm:spPr/>
      <dgm:t>
        <a:bodyPr/>
        <a:lstStyle/>
        <a:p>
          <a:endParaRPr lang="en-US" sz="1600"/>
        </a:p>
      </dgm:t>
    </dgm:pt>
    <dgm:pt modelId="{C8D4E480-53B1-481B-815A-F80DF1EBD7B9}" type="sibTrans" cxnId="{4FAF2465-2E6F-4DCF-A242-DFF996E9F965}">
      <dgm:prSet/>
      <dgm:spPr/>
      <dgm:t>
        <a:bodyPr/>
        <a:lstStyle/>
        <a:p>
          <a:endParaRPr lang="en-US" sz="1600"/>
        </a:p>
      </dgm:t>
    </dgm:pt>
    <dgm:pt modelId="{232C66AE-1FD5-4D18-9F57-5814FA2EEBDD}">
      <dgm:prSet custT="1"/>
      <dgm:spPr/>
      <dgm:t>
        <a:bodyPr/>
        <a:lstStyle/>
        <a:p>
          <a:r>
            <a:rPr lang="hr-HR" sz="1600" dirty="0"/>
            <a:t>Odgovornost za utjecaj i učinkovitost </a:t>
          </a:r>
          <a:r>
            <a:rPr lang="hr-HR" sz="1600" dirty="0">
              <a:latin typeface="Calibri Light" panose="020F0302020204030204"/>
            </a:rPr>
            <a:t>mjera</a:t>
          </a:r>
          <a:endParaRPr lang="hr-HR" sz="1600" dirty="0"/>
        </a:p>
      </dgm:t>
    </dgm:pt>
    <dgm:pt modelId="{44690248-42D3-49E3-A9DC-7FF30824C3E6}" type="parTrans" cxnId="{03F0170E-EF51-496A-955A-7C888243D41A}">
      <dgm:prSet/>
      <dgm:spPr/>
      <dgm:t>
        <a:bodyPr/>
        <a:lstStyle/>
        <a:p>
          <a:endParaRPr lang="en-US" sz="1600"/>
        </a:p>
      </dgm:t>
    </dgm:pt>
    <dgm:pt modelId="{14711C36-1B4D-430A-A6C4-D36C86C1EBCD}" type="sibTrans" cxnId="{03F0170E-EF51-496A-955A-7C888243D41A}">
      <dgm:prSet/>
      <dgm:spPr/>
      <dgm:t>
        <a:bodyPr/>
        <a:lstStyle/>
        <a:p>
          <a:endParaRPr lang="en-US" sz="1600"/>
        </a:p>
      </dgm:t>
    </dgm:pt>
    <dgm:pt modelId="{D5CF5D6E-B779-4CA9-896C-D3DF7F352FDD}" type="pres">
      <dgm:prSet presAssocID="{AD3A65CA-10E5-403E-95EF-60A5286EAE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BF01E42-EB46-454D-8102-726836978927}" type="pres">
      <dgm:prSet presAssocID="{AD3A65CA-10E5-403E-95EF-60A5286EAE3F}" presName="children" presStyleCnt="0"/>
      <dgm:spPr/>
    </dgm:pt>
    <dgm:pt modelId="{3BEAAB2C-1F6C-4455-80C1-C9EF401A3EBF}" type="pres">
      <dgm:prSet presAssocID="{AD3A65CA-10E5-403E-95EF-60A5286EAE3F}" presName="childPlaceholder" presStyleCnt="0"/>
      <dgm:spPr/>
    </dgm:pt>
    <dgm:pt modelId="{F0F19461-DACA-4294-A2E6-A4B04FD20F3B}" type="pres">
      <dgm:prSet presAssocID="{AD3A65CA-10E5-403E-95EF-60A5286EAE3F}" presName="circle" presStyleCnt="0"/>
      <dgm:spPr/>
    </dgm:pt>
    <dgm:pt modelId="{B91FDAB6-1EAD-46DE-944B-89B2E1B5BA04}" type="pres">
      <dgm:prSet presAssocID="{AD3A65CA-10E5-403E-95EF-60A5286EAE3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D789906-18F9-4EB4-BE2B-A02253C77F61}" type="pres">
      <dgm:prSet presAssocID="{AD3A65CA-10E5-403E-95EF-60A5286EAE3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278EC96-AF75-45E8-88DA-543485D00D8D}" type="pres">
      <dgm:prSet presAssocID="{AD3A65CA-10E5-403E-95EF-60A5286EAE3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8EA7FC5-A8A0-4025-AEB7-3E5272486973}" type="pres">
      <dgm:prSet presAssocID="{AD3A65CA-10E5-403E-95EF-60A5286EAE3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5E16855-7D03-4F53-B459-A1C290A91A69}" type="pres">
      <dgm:prSet presAssocID="{AD3A65CA-10E5-403E-95EF-60A5286EAE3F}" presName="quadrantPlaceholder" presStyleCnt="0"/>
      <dgm:spPr/>
    </dgm:pt>
    <dgm:pt modelId="{15EDB817-9D22-4CFE-8C71-0FF429EFDFC5}" type="pres">
      <dgm:prSet presAssocID="{AD3A65CA-10E5-403E-95EF-60A5286EAE3F}" presName="center1" presStyleLbl="fgShp" presStyleIdx="0" presStyleCnt="2"/>
      <dgm:spPr/>
    </dgm:pt>
    <dgm:pt modelId="{B92F6684-C1E6-405B-B067-D9743F4E682F}" type="pres">
      <dgm:prSet presAssocID="{AD3A65CA-10E5-403E-95EF-60A5286EAE3F}" presName="center2" presStyleLbl="fgShp" presStyleIdx="1" presStyleCnt="2"/>
      <dgm:spPr/>
    </dgm:pt>
  </dgm:ptLst>
  <dgm:cxnLst>
    <dgm:cxn modelId="{03F0170E-EF51-496A-955A-7C888243D41A}" srcId="{AD3A65CA-10E5-403E-95EF-60A5286EAE3F}" destId="{232C66AE-1FD5-4D18-9F57-5814FA2EEBDD}" srcOrd="3" destOrd="0" parTransId="{44690248-42D3-49E3-A9DC-7FF30824C3E6}" sibTransId="{14711C36-1B4D-430A-A6C4-D36C86C1EBCD}"/>
    <dgm:cxn modelId="{4FAF2465-2E6F-4DCF-A242-DFF996E9F965}" srcId="{AD3A65CA-10E5-403E-95EF-60A5286EAE3F}" destId="{79F05997-9B6C-4297-A531-321EC59C5653}" srcOrd="2" destOrd="0" parTransId="{4CC7EA5E-FD89-45F5-A42A-E723C0066B58}" sibTransId="{C8D4E480-53B1-481B-815A-F80DF1EBD7B9}"/>
    <dgm:cxn modelId="{01C97755-DFA3-4268-A2B6-25D714B4E621}" srcId="{AD3A65CA-10E5-403E-95EF-60A5286EAE3F}" destId="{4032B88F-FC9A-4FCD-87E9-FE1254FA30F4}" srcOrd="0" destOrd="0" parTransId="{C340AD50-1CD5-4E5A-B02F-80B0AA1AF413}" sibTransId="{1B129A72-F015-48CC-B525-7F247E87D29C}"/>
    <dgm:cxn modelId="{54106059-E9A5-4E4C-93AB-A955E7A4957E}" type="presOf" srcId="{79F05997-9B6C-4297-A531-321EC59C5653}" destId="{F278EC96-AF75-45E8-88DA-543485D00D8D}" srcOrd="0" destOrd="0" presId="urn:microsoft.com/office/officeart/2005/8/layout/cycle4"/>
    <dgm:cxn modelId="{B2FA2B7A-5C0C-4AEB-AD06-9F7A25228497}" type="presOf" srcId="{3533034B-87E0-471C-B1B0-2A6174579003}" destId="{0D789906-18F9-4EB4-BE2B-A02253C77F61}" srcOrd="0" destOrd="0" presId="urn:microsoft.com/office/officeart/2005/8/layout/cycle4"/>
    <dgm:cxn modelId="{CD307F7B-9908-4F8C-B5A3-2DC9BAA89483}" type="presOf" srcId="{232C66AE-1FD5-4D18-9F57-5814FA2EEBDD}" destId="{78EA7FC5-A8A0-4025-AEB7-3E5272486973}" srcOrd="0" destOrd="0" presId="urn:microsoft.com/office/officeart/2005/8/layout/cycle4"/>
    <dgm:cxn modelId="{FB7AD47F-0E88-41C4-9C43-33DC9E176D72}" type="presOf" srcId="{4032B88F-FC9A-4FCD-87E9-FE1254FA30F4}" destId="{B91FDAB6-1EAD-46DE-944B-89B2E1B5BA04}" srcOrd="0" destOrd="0" presId="urn:microsoft.com/office/officeart/2005/8/layout/cycle4"/>
    <dgm:cxn modelId="{FFE37DD1-42EA-4E6E-9D92-7C3BB6F0313F}" type="presOf" srcId="{AD3A65CA-10E5-403E-95EF-60A5286EAE3F}" destId="{D5CF5D6E-B779-4CA9-896C-D3DF7F352FDD}" srcOrd="0" destOrd="0" presId="urn:microsoft.com/office/officeart/2005/8/layout/cycle4"/>
    <dgm:cxn modelId="{1DA7AEE4-A7CA-49AF-8BBB-79C98732ED5F}" srcId="{AD3A65CA-10E5-403E-95EF-60A5286EAE3F}" destId="{3533034B-87E0-471C-B1B0-2A6174579003}" srcOrd="1" destOrd="0" parTransId="{44DBEB91-96FF-4212-A3CE-72CB4434D9FF}" sibTransId="{848FAE26-751F-47CD-8381-BEA03E2C821F}"/>
    <dgm:cxn modelId="{1DB5C015-30D9-485E-99AF-062C3A6530CD}" type="presParOf" srcId="{D5CF5D6E-B779-4CA9-896C-D3DF7F352FDD}" destId="{FBF01E42-EB46-454D-8102-726836978927}" srcOrd="0" destOrd="0" presId="urn:microsoft.com/office/officeart/2005/8/layout/cycle4"/>
    <dgm:cxn modelId="{72F6D7E4-CC0F-4FE9-8F39-4D4F57828D44}" type="presParOf" srcId="{FBF01E42-EB46-454D-8102-726836978927}" destId="{3BEAAB2C-1F6C-4455-80C1-C9EF401A3EBF}" srcOrd="0" destOrd="0" presId="urn:microsoft.com/office/officeart/2005/8/layout/cycle4"/>
    <dgm:cxn modelId="{EB798D90-C5CE-49E9-BFE5-0344A4921563}" type="presParOf" srcId="{D5CF5D6E-B779-4CA9-896C-D3DF7F352FDD}" destId="{F0F19461-DACA-4294-A2E6-A4B04FD20F3B}" srcOrd="1" destOrd="0" presId="urn:microsoft.com/office/officeart/2005/8/layout/cycle4"/>
    <dgm:cxn modelId="{2381363D-3A13-4570-823F-F0C33CCB049B}" type="presParOf" srcId="{F0F19461-DACA-4294-A2E6-A4B04FD20F3B}" destId="{B91FDAB6-1EAD-46DE-944B-89B2E1B5BA04}" srcOrd="0" destOrd="0" presId="urn:microsoft.com/office/officeart/2005/8/layout/cycle4"/>
    <dgm:cxn modelId="{4ED53FBE-23C9-4EB0-99DD-BB75155C498E}" type="presParOf" srcId="{F0F19461-DACA-4294-A2E6-A4B04FD20F3B}" destId="{0D789906-18F9-4EB4-BE2B-A02253C77F61}" srcOrd="1" destOrd="0" presId="urn:microsoft.com/office/officeart/2005/8/layout/cycle4"/>
    <dgm:cxn modelId="{A1D7C80A-1329-49AC-9BD1-C0D098233452}" type="presParOf" srcId="{F0F19461-DACA-4294-A2E6-A4B04FD20F3B}" destId="{F278EC96-AF75-45E8-88DA-543485D00D8D}" srcOrd="2" destOrd="0" presId="urn:microsoft.com/office/officeart/2005/8/layout/cycle4"/>
    <dgm:cxn modelId="{624A9EB4-DD09-48B0-AB55-E44757925ADB}" type="presParOf" srcId="{F0F19461-DACA-4294-A2E6-A4B04FD20F3B}" destId="{78EA7FC5-A8A0-4025-AEB7-3E5272486973}" srcOrd="3" destOrd="0" presId="urn:microsoft.com/office/officeart/2005/8/layout/cycle4"/>
    <dgm:cxn modelId="{B50D2C23-0D6B-4C0B-B984-4EF28734D583}" type="presParOf" srcId="{F0F19461-DACA-4294-A2E6-A4B04FD20F3B}" destId="{25E16855-7D03-4F53-B459-A1C290A91A69}" srcOrd="4" destOrd="0" presId="urn:microsoft.com/office/officeart/2005/8/layout/cycle4"/>
    <dgm:cxn modelId="{31C62CD3-D2EC-4923-BA4B-CDCBE825B816}" type="presParOf" srcId="{D5CF5D6E-B779-4CA9-896C-D3DF7F352FDD}" destId="{15EDB817-9D22-4CFE-8C71-0FF429EFDFC5}" srcOrd="2" destOrd="0" presId="urn:microsoft.com/office/officeart/2005/8/layout/cycle4"/>
    <dgm:cxn modelId="{2B038ADC-CC68-4280-BD21-F4860EA22EE8}" type="presParOf" srcId="{D5CF5D6E-B779-4CA9-896C-D3DF7F352FDD}" destId="{B92F6684-C1E6-405B-B067-D9743F4E682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FD544-C4BC-40EB-A6F9-3249F610AE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A40DE8-8FD7-48B8-9F5E-1BA2D2E7F318}">
      <dgm:prSet/>
      <dgm:spPr/>
      <dgm:t>
        <a:bodyPr/>
        <a:lstStyle/>
        <a:p>
          <a:r>
            <a:rPr lang="hr-HR"/>
            <a:t>Porezni rashodi</a:t>
          </a:r>
        </a:p>
      </dgm:t>
    </dgm:pt>
    <dgm:pt modelId="{D0D98FED-E28E-4668-A58A-EEEBC15C5622}" type="parTrans" cxnId="{8D189F26-FCA4-46AB-A7BB-1D562BB23C33}">
      <dgm:prSet/>
      <dgm:spPr/>
      <dgm:t>
        <a:bodyPr/>
        <a:lstStyle/>
        <a:p>
          <a:endParaRPr lang="en-US"/>
        </a:p>
      </dgm:t>
    </dgm:pt>
    <dgm:pt modelId="{DCB18ECB-C53D-4F0F-A777-31D0CCC8AF0D}" type="sibTrans" cxnId="{8D189F26-FCA4-46AB-A7BB-1D562BB23C33}">
      <dgm:prSet/>
      <dgm:spPr/>
      <dgm:t>
        <a:bodyPr/>
        <a:lstStyle/>
        <a:p>
          <a:endParaRPr lang="en-US"/>
        </a:p>
      </dgm:t>
    </dgm:pt>
    <dgm:pt modelId="{5DDCD201-6BCA-4CAA-A63F-F290426DAA85}">
      <dgm:prSet/>
      <dgm:spPr/>
      <dgm:t>
        <a:bodyPr/>
        <a:lstStyle/>
        <a:p>
          <a:r>
            <a:rPr lang="hr-HR"/>
            <a:t>Potpora poslovnom sektoru (u obliku kredita i vlasničkog kapitala) </a:t>
          </a:r>
        </a:p>
      </dgm:t>
    </dgm:pt>
    <dgm:pt modelId="{692CAE73-D9B3-4FFE-A268-8EE11BC5BC0D}" type="parTrans" cxnId="{4CE49043-7AF9-4A6D-8AF1-ACADC4A0710B}">
      <dgm:prSet/>
      <dgm:spPr/>
      <dgm:t>
        <a:bodyPr/>
        <a:lstStyle/>
        <a:p>
          <a:endParaRPr lang="en-US"/>
        </a:p>
      </dgm:t>
    </dgm:pt>
    <dgm:pt modelId="{8674FDAB-60BD-47D5-8F4D-8E98015EC107}" type="sibTrans" cxnId="{4CE49043-7AF9-4A6D-8AF1-ACADC4A0710B}">
      <dgm:prSet/>
      <dgm:spPr/>
      <dgm:t>
        <a:bodyPr/>
        <a:lstStyle/>
        <a:p>
          <a:endParaRPr lang="en-US"/>
        </a:p>
      </dgm:t>
    </dgm:pt>
    <dgm:pt modelId="{C6FE6E54-C54E-44DD-B4F8-F31C9784FEE9}">
      <dgm:prSet/>
      <dgm:spPr/>
      <dgm:t>
        <a:bodyPr/>
        <a:lstStyle/>
        <a:p>
          <a:r>
            <a:rPr lang="hr-HR"/>
            <a:t>Klimatske promjene </a:t>
          </a:r>
        </a:p>
      </dgm:t>
    </dgm:pt>
    <dgm:pt modelId="{D7998330-B6CB-4A81-9187-3C154D7786EA}" type="parTrans" cxnId="{2DEC029D-5C09-4D00-953C-98567380F56E}">
      <dgm:prSet/>
      <dgm:spPr/>
      <dgm:t>
        <a:bodyPr/>
        <a:lstStyle/>
        <a:p>
          <a:endParaRPr lang="en-US"/>
        </a:p>
      </dgm:t>
    </dgm:pt>
    <dgm:pt modelId="{543B4317-08B4-41ED-99FE-2723AF2FDE29}" type="sibTrans" cxnId="{2DEC029D-5C09-4D00-953C-98567380F56E}">
      <dgm:prSet/>
      <dgm:spPr/>
      <dgm:t>
        <a:bodyPr/>
        <a:lstStyle/>
        <a:p>
          <a:endParaRPr lang="en-US"/>
        </a:p>
      </dgm:t>
    </dgm:pt>
    <dgm:pt modelId="{E449DFED-3316-4C1C-A754-1A1E28990425}">
      <dgm:prSet/>
      <dgm:spPr/>
      <dgm:t>
        <a:bodyPr/>
        <a:lstStyle/>
        <a:p>
          <a:r>
            <a:rPr lang="hr-HR"/>
            <a:t>Nejednakost dohotka </a:t>
          </a:r>
        </a:p>
      </dgm:t>
    </dgm:pt>
    <dgm:pt modelId="{672FDEBC-B846-4C29-8775-E6B67157A257}" type="sibTrans" cxnId="{BF65E0EA-6643-4145-B03A-7C1DD969C04F}">
      <dgm:prSet/>
      <dgm:spPr/>
      <dgm:t>
        <a:bodyPr/>
        <a:lstStyle/>
        <a:p>
          <a:endParaRPr lang="en-US"/>
        </a:p>
      </dgm:t>
    </dgm:pt>
    <dgm:pt modelId="{A4DFB735-45F5-405F-A925-CD085F65419A}" type="parTrans" cxnId="{BF65E0EA-6643-4145-B03A-7C1DD969C04F}">
      <dgm:prSet/>
      <dgm:spPr/>
      <dgm:t>
        <a:bodyPr/>
        <a:lstStyle/>
        <a:p>
          <a:endParaRPr lang="en-US"/>
        </a:p>
      </dgm:t>
    </dgm:pt>
    <dgm:pt modelId="{43F03568-3691-463F-B116-114A36C898FE}" type="pres">
      <dgm:prSet presAssocID="{A32FD544-C4BC-40EB-A6F9-3249F610AED4}" presName="linear" presStyleCnt="0">
        <dgm:presLayoutVars>
          <dgm:animLvl val="lvl"/>
          <dgm:resizeHandles val="exact"/>
        </dgm:presLayoutVars>
      </dgm:prSet>
      <dgm:spPr/>
    </dgm:pt>
    <dgm:pt modelId="{9FEBBA09-E884-41D1-A181-331994F00A98}" type="pres">
      <dgm:prSet presAssocID="{71A40DE8-8FD7-48B8-9F5E-1BA2D2E7F318}" presName="parentText" presStyleLbl="node1" presStyleIdx="0" presStyleCnt="4" custLinFactNeighborX="123" custLinFactNeighborY="-3839">
        <dgm:presLayoutVars>
          <dgm:chMax val="0"/>
          <dgm:bulletEnabled val="1"/>
        </dgm:presLayoutVars>
      </dgm:prSet>
      <dgm:spPr/>
    </dgm:pt>
    <dgm:pt modelId="{9ECCEC6D-602B-41F7-916F-0D36DFD988F8}" type="pres">
      <dgm:prSet presAssocID="{DCB18ECB-C53D-4F0F-A777-31D0CCC8AF0D}" presName="spacer" presStyleCnt="0"/>
      <dgm:spPr/>
    </dgm:pt>
    <dgm:pt modelId="{4A6E1EC9-DC17-4DCE-ACED-80FA7E5F4978}" type="pres">
      <dgm:prSet presAssocID="{5DDCD201-6BCA-4CAA-A63F-F290426DAA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A6EE-4A83-4235-AC57-80A7183D5CF2}" type="pres">
      <dgm:prSet presAssocID="{8674FDAB-60BD-47D5-8F4D-8E98015EC107}" presName="spacer" presStyleCnt="0"/>
      <dgm:spPr/>
    </dgm:pt>
    <dgm:pt modelId="{FD6FF210-67DD-47E7-B5D3-D832A50431F0}" type="pres">
      <dgm:prSet presAssocID="{C6FE6E54-C54E-44DD-B4F8-F31C9784FE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39C0A1-F156-4052-AD82-AF4C3CADFAF1}" type="pres">
      <dgm:prSet presAssocID="{543B4317-08B4-41ED-99FE-2723AF2FDE29}" presName="spacer" presStyleCnt="0"/>
      <dgm:spPr/>
    </dgm:pt>
    <dgm:pt modelId="{C67BA96B-A239-4CBB-824A-2EAD428EE13C}" type="pres">
      <dgm:prSet presAssocID="{E449DFED-3316-4C1C-A754-1A1E289904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189F26-FCA4-46AB-A7BB-1D562BB23C33}" srcId="{A32FD544-C4BC-40EB-A6F9-3249F610AED4}" destId="{71A40DE8-8FD7-48B8-9F5E-1BA2D2E7F318}" srcOrd="0" destOrd="0" parTransId="{D0D98FED-E28E-4668-A58A-EEEBC15C5622}" sibTransId="{DCB18ECB-C53D-4F0F-A777-31D0CCC8AF0D}"/>
    <dgm:cxn modelId="{4CE49043-7AF9-4A6D-8AF1-ACADC4A0710B}" srcId="{A32FD544-C4BC-40EB-A6F9-3249F610AED4}" destId="{5DDCD201-6BCA-4CAA-A63F-F290426DAA85}" srcOrd="1" destOrd="0" parTransId="{692CAE73-D9B3-4FFE-A268-8EE11BC5BC0D}" sibTransId="{8674FDAB-60BD-47D5-8F4D-8E98015EC107}"/>
    <dgm:cxn modelId="{C6BB7C72-F381-402F-907D-A8F285BC89B7}" type="presOf" srcId="{71A40DE8-8FD7-48B8-9F5E-1BA2D2E7F318}" destId="{9FEBBA09-E884-41D1-A181-331994F00A98}" srcOrd="0" destOrd="0" presId="urn:microsoft.com/office/officeart/2005/8/layout/vList2"/>
    <dgm:cxn modelId="{412B5359-4534-4318-8670-5842F996FDAD}" type="presOf" srcId="{E449DFED-3316-4C1C-A754-1A1E28990425}" destId="{C67BA96B-A239-4CBB-824A-2EAD428EE13C}" srcOrd="0" destOrd="0" presId="urn:microsoft.com/office/officeart/2005/8/layout/vList2"/>
    <dgm:cxn modelId="{B41D2294-EBCD-4262-9349-25009D9F7AC9}" type="presOf" srcId="{C6FE6E54-C54E-44DD-B4F8-F31C9784FEE9}" destId="{FD6FF210-67DD-47E7-B5D3-D832A50431F0}" srcOrd="0" destOrd="0" presId="urn:microsoft.com/office/officeart/2005/8/layout/vList2"/>
    <dgm:cxn modelId="{2DEC029D-5C09-4D00-953C-98567380F56E}" srcId="{A32FD544-C4BC-40EB-A6F9-3249F610AED4}" destId="{C6FE6E54-C54E-44DD-B4F8-F31C9784FEE9}" srcOrd="2" destOrd="0" parTransId="{D7998330-B6CB-4A81-9187-3C154D7786EA}" sibTransId="{543B4317-08B4-41ED-99FE-2723AF2FDE29}"/>
    <dgm:cxn modelId="{796DF2B4-77C8-4870-9861-C8D329B0FFFB}" type="presOf" srcId="{5DDCD201-6BCA-4CAA-A63F-F290426DAA85}" destId="{4A6E1EC9-DC17-4DCE-ACED-80FA7E5F4978}" srcOrd="0" destOrd="0" presId="urn:microsoft.com/office/officeart/2005/8/layout/vList2"/>
    <dgm:cxn modelId="{F302E1E5-4186-4D01-9AB7-F7F018F5DB10}" type="presOf" srcId="{A32FD544-C4BC-40EB-A6F9-3249F610AED4}" destId="{43F03568-3691-463F-B116-114A36C898FE}" srcOrd="0" destOrd="0" presId="urn:microsoft.com/office/officeart/2005/8/layout/vList2"/>
    <dgm:cxn modelId="{BF65E0EA-6643-4145-B03A-7C1DD969C04F}" srcId="{A32FD544-C4BC-40EB-A6F9-3249F610AED4}" destId="{E449DFED-3316-4C1C-A754-1A1E28990425}" srcOrd="3" destOrd="0" parTransId="{A4DFB735-45F5-405F-A925-CD085F65419A}" sibTransId="{672FDEBC-B846-4C29-8775-E6B67157A257}"/>
    <dgm:cxn modelId="{BCABCA71-830E-4875-A5EB-FBF7AC730327}" type="presParOf" srcId="{43F03568-3691-463F-B116-114A36C898FE}" destId="{9FEBBA09-E884-41D1-A181-331994F00A98}" srcOrd="0" destOrd="0" presId="urn:microsoft.com/office/officeart/2005/8/layout/vList2"/>
    <dgm:cxn modelId="{08CE56BC-ACA9-4608-8B7D-0677D72C48EC}" type="presParOf" srcId="{43F03568-3691-463F-B116-114A36C898FE}" destId="{9ECCEC6D-602B-41F7-916F-0D36DFD988F8}" srcOrd="1" destOrd="0" presId="urn:microsoft.com/office/officeart/2005/8/layout/vList2"/>
    <dgm:cxn modelId="{E64088F6-01D9-40CA-AFEF-171E1DE70AE6}" type="presParOf" srcId="{43F03568-3691-463F-B116-114A36C898FE}" destId="{4A6E1EC9-DC17-4DCE-ACED-80FA7E5F4978}" srcOrd="2" destOrd="0" presId="urn:microsoft.com/office/officeart/2005/8/layout/vList2"/>
    <dgm:cxn modelId="{1E3E646F-D63E-426E-B9E5-C24C5E03D7C0}" type="presParOf" srcId="{43F03568-3691-463F-B116-114A36C898FE}" destId="{E604A6EE-4A83-4235-AC57-80A7183D5CF2}" srcOrd="3" destOrd="0" presId="urn:microsoft.com/office/officeart/2005/8/layout/vList2"/>
    <dgm:cxn modelId="{75892DB8-9293-430B-9D55-8F4CDB93D729}" type="presParOf" srcId="{43F03568-3691-463F-B116-114A36C898FE}" destId="{FD6FF210-67DD-47E7-B5D3-D832A50431F0}" srcOrd="4" destOrd="0" presId="urn:microsoft.com/office/officeart/2005/8/layout/vList2"/>
    <dgm:cxn modelId="{A558ADE1-9FA7-41B8-BDAB-6AA078579A72}" type="presParOf" srcId="{43F03568-3691-463F-B116-114A36C898FE}" destId="{DF39C0A1-F156-4052-AD82-AF4C3CADFAF1}" srcOrd="5" destOrd="0" presId="urn:microsoft.com/office/officeart/2005/8/layout/vList2"/>
    <dgm:cxn modelId="{2DDB6F8D-5923-4DCF-8A8C-3954C27AD1A4}" type="presParOf" srcId="{43F03568-3691-463F-B116-114A36C898FE}" destId="{C67BA96B-A239-4CBB-824A-2EAD428EE1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1C0A6-B9E6-4B7B-ADDA-FC6E1E61329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2BDB12-804A-4AB4-9267-A4B6D029C7ED}">
      <dgm:prSet/>
      <dgm:spPr/>
      <dgm:t>
        <a:bodyPr/>
        <a:lstStyle/>
        <a:p>
          <a:pPr rtl="0"/>
          <a:r>
            <a:rPr lang="hr-HR" dirty="0" err="1"/>
            <a:t>Koronavirusna</a:t>
          </a:r>
          <a:r>
            <a:rPr lang="hr-HR" dirty="0"/>
            <a:t> bolest COVID-19 kao test otpornosti</a:t>
          </a:r>
          <a:r>
            <a:rPr lang="hr-HR" dirty="0">
              <a:latin typeface="Calibri Light" panose="020F0302020204030204"/>
            </a:rPr>
            <a:t> za</a:t>
          </a:r>
          <a:r>
            <a:rPr lang="hr-HR" dirty="0"/>
            <a:t> planiranja proračuna prema učincima.</a:t>
          </a:r>
          <a:r>
            <a:rPr lang="hr-HR" dirty="0">
              <a:latin typeface="Calibri Light" panose="020F0302020204030204"/>
            </a:rPr>
            <a:t> </a:t>
          </a:r>
          <a:r>
            <a:rPr lang="hr-HR" dirty="0"/>
            <a:t>Kakvi su rezultati?</a:t>
          </a:r>
        </a:p>
      </dgm:t>
    </dgm:pt>
    <dgm:pt modelId="{6B413225-3EE2-4DFE-8CE7-E4A0E6FE46B7}" type="parTrans" cxnId="{33548C2B-55C4-44EC-BACD-D665A076B94B}">
      <dgm:prSet/>
      <dgm:spPr/>
      <dgm:t>
        <a:bodyPr/>
        <a:lstStyle/>
        <a:p>
          <a:endParaRPr lang="en-US"/>
        </a:p>
      </dgm:t>
    </dgm:pt>
    <dgm:pt modelId="{12C3E668-083C-4C23-8B12-9A0BE023D321}" type="sibTrans" cxnId="{33548C2B-55C4-44EC-BACD-D665A076B94B}">
      <dgm:prSet/>
      <dgm:spPr/>
      <dgm:t>
        <a:bodyPr/>
        <a:lstStyle/>
        <a:p>
          <a:endParaRPr lang="en-US"/>
        </a:p>
      </dgm:t>
    </dgm:pt>
    <dgm:pt modelId="{FCCC39FC-0C40-4831-87A9-5388CF06DFD7}">
      <dgm:prSet/>
      <dgm:spPr/>
      <dgm:t>
        <a:bodyPr/>
        <a:lstStyle/>
        <a:p>
          <a:r>
            <a:rPr lang="hr-HR" dirty="0"/>
            <a:t>U kojoj su mjeri zemlje iskoristile alate i tehnike planiranja proračuna prema učincima kako bi bolje upravljale proračunskim odgovorom na </a:t>
          </a:r>
          <a:r>
            <a:rPr lang="hr-HR" dirty="0" err="1"/>
            <a:t>koronavirusnu</a:t>
          </a:r>
          <a:r>
            <a:rPr lang="hr-HR" dirty="0"/>
            <a:t> bolest COVID-19?</a:t>
          </a:r>
        </a:p>
      </dgm:t>
    </dgm:pt>
    <dgm:pt modelId="{8479D119-F979-4B8D-9748-78AEB21A03CB}" type="parTrans" cxnId="{6D9193C0-5020-46CD-861F-9256BDC094B3}">
      <dgm:prSet/>
      <dgm:spPr/>
      <dgm:t>
        <a:bodyPr/>
        <a:lstStyle/>
        <a:p>
          <a:endParaRPr lang="en-US"/>
        </a:p>
      </dgm:t>
    </dgm:pt>
    <dgm:pt modelId="{09BAAD75-84C9-4BC9-9ECB-046CC5DC4FBA}" type="sibTrans" cxnId="{6D9193C0-5020-46CD-861F-9256BDC094B3}">
      <dgm:prSet/>
      <dgm:spPr/>
      <dgm:t>
        <a:bodyPr/>
        <a:lstStyle/>
        <a:p>
          <a:endParaRPr lang="en-US"/>
        </a:p>
      </dgm:t>
    </dgm:pt>
    <dgm:pt modelId="{960B2117-D420-456E-885D-9BD2424F8223}">
      <dgm:prSet/>
      <dgm:spPr/>
      <dgm:t>
        <a:bodyPr/>
        <a:lstStyle/>
        <a:p>
          <a:r>
            <a:rPr lang="hr-HR" dirty="0"/>
            <a:t>Koji su alati za planiranje proračuna prema učincima bili najkorisniji, a koji najmanje korisni?</a:t>
          </a:r>
        </a:p>
      </dgm:t>
    </dgm:pt>
    <dgm:pt modelId="{1C924ED3-2511-4423-81F2-A8888A9C0E27}" type="parTrans" cxnId="{A0F2C052-FB1F-4804-B6A9-8ED90A6FEB73}">
      <dgm:prSet/>
      <dgm:spPr/>
      <dgm:t>
        <a:bodyPr/>
        <a:lstStyle/>
        <a:p>
          <a:endParaRPr lang="en-US"/>
        </a:p>
      </dgm:t>
    </dgm:pt>
    <dgm:pt modelId="{3530C5E5-8F9E-4D42-9FA8-D79D9B503A4F}" type="sibTrans" cxnId="{A0F2C052-FB1F-4804-B6A9-8ED90A6FEB73}">
      <dgm:prSet/>
      <dgm:spPr/>
      <dgm:t>
        <a:bodyPr/>
        <a:lstStyle/>
        <a:p>
          <a:endParaRPr lang="en-US"/>
        </a:p>
      </dgm:t>
    </dgm:pt>
    <dgm:pt modelId="{4C9BD990-28FE-469C-B935-9DD576F4BA40}" type="pres">
      <dgm:prSet presAssocID="{EF01C0A6-B9E6-4B7B-ADDA-FC6E1E613298}" presName="vert0" presStyleCnt="0">
        <dgm:presLayoutVars>
          <dgm:dir/>
          <dgm:animOne val="branch"/>
          <dgm:animLvl val="lvl"/>
        </dgm:presLayoutVars>
      </dgm:prSet>
      <dgm:spPr/>
    </dgm:pt>
    <dgm:pt modelId="{61C4A4EB-1925-4726-813F-BDB8750B7B15}" type="pres">
      <dgm:prSet presAssocID="{712BDB12-804A-4AB4-9267-A4B6D029C7ED}" presName="thickLine" presStyleLbl="alignNode1" presStyleIdx="0" presStyleCnt="3"/>
      <dgm:spPr/>
    </dgm:pt>
    <dgm:pt modelId="{677225A0-E6FF-4BC4-9C93-47DDAE919E93}" type="pres">
      <dgm:prSet presAssocID="{712BDB12-804A-4AB4-9267-A4B6D029C7ED}" presName="horz1" presStyleCnt="0"/>
      <dgm:spPr/>
    </dgm:pt>
    <dgm:pt modelId="{4D45A8DD-2D35-41BB-B734-3CB86CE9EC25}" type="pres">
      <dgm:prSet presAssocID="{712BDB12-804A-4AB4-9267-A4B6D029C7ED}" presName="tx1" presStyleLbl="revTx" presStyleIdx="0" presStyleCnt="3"/>
      <dgm:spPr/>
    </dgm:pt>
    <dgm:pt modelId="{94CC1853-FFE1-4D20-92FB-745FB9F0CFF5}" type="pres">
      <dgm:prSet presAssocID="{712BDB12-804A-4AB4-9267-A4B6D029C7ED}" presName="vert1" presStyleCnt="0"/>
      <dgm:spPr/>
    </dgm:pt>
    <dgm:pt modelId="{10FA6C69-5894-4C58-AD0F-AA94D0C477C1}" type="pres">
      <dgm:prSet presAssocID="{FCCC39FC-0C40-4831-87A9-5388CF06DFD7}" presName="thickLine" presStyleLbl="alignNode1" presStyleIdx="1" presStyleCnt="3"/>
      <dgm:spPr/>
    </dgm:pt>
    <dgm:pt modelId="{5DB6C3A0-57DF-45D6-BF1E-EBCCDF1ABC7B}" type="pres">
      <dgm:prSet presAssocID="{FCCC39FC-0C40-4831-87A9-5388CF06DFD7}" presName="horz1" presStyleCnt="0"/>
      <dgm:spPr/>
    </dgm:pt>
    <dgm:pt modelId="{896D2C5F-D749-4569-B649-661E899B1FB6}" type="pres">
      <dgm:prSet presAssocID="{FCCC39FC-0C40-4831-87A9-5388CF06DFD7}" presName="tx1" presStyleLbl="revTx" presStyleIdx="1" presStyleCnt="3"/>
      <dgm:spPr/>
    </dgm:pt>
    <dgm:pt modelId="{F4582B19-E43C-4E9D-B691-A278E6FDCFD5}" type="pres">
      <dgm:prSet presAssocID="{FCCC39FC-0C40-4831-87A9-5388CF06DFD7}" presName="vert1" presStyleCnt="0"/>
      <dgm:spPr/>
    </dgm:pt>
    <dgm:pt modelId="{8A2A7D65-1643-47F7-96D2-FAEBBADBA483}" type="pres">
      <dgm:prSet presAssocID="{960B2117-D420-456E-885D-9BD2424F8223}" presName="thickLine" presStyleLbl="alignNode1" presStyleIdx="2" presStyleCnt="3"/>
      <dgm:spPr/>
    </dgm:pt>
    <dgm:pt modelId="{5E7D98EE-265E-4554-9AC2-9275739C9A0A}" type="pres">
      <dgm:prSet presAssocID="{960B2117-D420-456E-885D-9BD2424F8223}" presName="horz1" presStyleCnt="0"/>
      <dgm:spPr/>
    </dgm:pt>
    <dgm:pt modelId="{5FF12187-3F9C-488F-985F-72ABE12039E9}" type="pres">
      <dgm:prSet presAssocID="{960B2117-D420-456E-885D-9BD2424F8223}" presName="tx1" presStyleLbl="revTx" presStyleIdx="2" presStyleCnt="3"/>
      <dgm:spPr/>
    </dgm:pt>
    <dgm:pt modelId="{55A96CEE-1A74-4F54-BF49-B243ABCE0AC3}" type="pres">
      <dgm:prSet presAssocID="{960B2117-D420-456E-885D-9BD2424F8223}" presName="vert1" presStyleCnt="0"/>
      <dgm:spPr/>
    </dgm:pt>
  </dgm:ptLst>
  <dgm:cxnLst>
    <dgm:cxn modelId="{15A00F0E-A1E9-4E8A-9141-6C7A2542B988}" type="presOf" srcId="{FCCC39FC-0C40-4831-87A9-5388CF06DFD7}" destId="{896D2C5F-D749-4569-B649-661E899B1FB6}" srcOrd="0" destOrd="0" presId="urn:microsoft.com/office/officeart/2008/layout/LinedList"/>
    <dgm:cxn modelId="{78A14B16-6049-48A4-8E65-E00F6BF17EE4}" type="presOf" srcId="{712BDB12-804A-4AB4-9267-A4B6D029C7ED}" destId="{4D45A8DD-2D35-41BB-B734-3CB86CE9EC25}" srcOrd="0" destOrd="0" presId="urn:microsoft.com/office/officeart/2008/layout/LinedList"/>
    <dgm:cxn modelId="{7F94D516-6C03-4BA4-B9FD-D7937CD09AFF}" type="presOf" srcId="{EF01C0A6-B9E6-4B7B-ADDA-FC6E1E613298}" destId="{4C9BD990-28FE-469C-B935-9DD576F4BA40}" srcOrd="0" destOrd="0" presId="urn:microsoft.com/office/officeart/2008/layout/LinedList"/>
    <dgm:cxn modelId="{33548C2B-55C4-44EC-BACD-D665A076B94B}" srcId="{EF01C0A6-B9E6-4B7B-ADDA-FC6E1E613298}" destId="{712BDB12-804A-4AB4-9267-A4B6D029C7ED}" srcOrd="0" destOrd="0" parTransId="{6B413225-3EE2-4DFE-8CE7-E4A0E6FE46B7}" sibTransId="{12C3E668-083C-4C23-8B12-9A0BE023D321}"/>
    <dgm:cxn modelId="{AB659E32-39D0-43A1-A578-1C8D6A07AEB7}" type="presOf" srcId="{960B2117-D420-456E-885D-9BD2424F8223}" destId="{5FF12187-3F9C-488F-985F-72ABE12039E9}" srcOrd="0" destOrd="0" presId="urn:microsoft.com/office/officeart/2008/layout/LinedList"/>
    <dgm:cxn modelId="{A0F2C052-FB1F-4804-B6A9-8ED90A6FEB73}" srcId="{EF01C0A6-B9E6-4B7B-ADDA-FC6E1E613298}" destId="{960B2117-D420-456E-885D-9BD2424F8223}" srcOrd="2" destOrd="0" parTransId="{1C924ED3-2511-4423-81F2-A8888A9C0E27}" sibTransId="{3530C5E5-8F9E-4D42-9FA8-D79D9B503A4F}"/>
    <dgm:cxn modelId="{6D9193C0-5020-46CD-861F-9256BDC094B3}" srcId="{EF01C0A6-B9E6-4B7B-ADDA-FC6E1E613298}" destId="{FCCC39FC-0C40-4831-87A9-5388CF06DFD7}" srcOrd="1" destOrd="0" parTransId="{8479D119-F979-4B8D-9748-78AEB21A03CB}" sibTransId="{09BAAD75-84C9-4BC9-9ECB-046CC5DC4FBA}"/>
    <dgm:cxn modelId="{D1F4D5C8-0F1E-46DA-9FF5-F2D163BD8939}" type="presParOf" srcId="{4C9BD990-28FE-469C-B935-9DD576F4BA40}" destId="{61C4A4EB-1925-4726-813F-BDB8750B7B15}" srcOrd="0" destOrd="0" presId="urn:microsoft.com/office/officeart/2008/layout/LinedList"/>
    <dgm:cxn modelId="{63DE7965-5AC4-4E78-96CE-F07A9E9D0353}" type="presParOf" srcId="{4C9BD990-28FE-469C-B935-9DD576F4BA40}" destId="{677225A0-E6FF-4BC4-9C93-47DDAE919E93}" srcOrd="1" destOrd="0" presId="urn:microsoft.com/office/officeart/2008/layout/LinedList"/>
    <dgm:cxn modelId="{E7B27C92-C945-44D8-8300-15D4EB6B0D18}" type="presParOf" srcId="{677225A0-E6FF-4BC4-9C93-47DDAE919E93}" destId="{4D45A8DD-2D35-41BB-B734-3CB86CE9EC25}" srcOrd="0" destOrd="0" presId="urn:microsoft.com/office/officeart/2008/layout/LinedList"/>
    <dgm:cxn modelId="{781BDF6D-87C1-422C-B8DC-7013AD3A5647}" type="presParOf" srcId="{677225A0-E6FF-4BC4-9C93-47DDAE919E93}" destId="{94CC1853-FFE1-4D20-92FB-745FB9F0CFF5}" srcOrd="1" destOrd="0" presId="urn:microsoft.com/office/officeart/2008/layout/LinedList"/>
    <dgm:cxn modelId="{9F466D3D-77EF-475C-8A65-1B7EAE54C911}" type="presParOf" srcId="{4C9BD990-28FE-469C-B935-9DD576F4BA40}" destId="{10FA6C69-5894-4C58-AD0F-AA94D0C477C1}" srcOrd="2" destOrd="0" presId="urn:microsoft.com/office/officeart/2008/layout/LinedList"/>
    <dgm:cxn modelId="{15C94F6C-625F-4C64-B431-8AAA2BC9069E}" type="presParOf" srcId="{4C9BD990-28FE-469C-B935-9DD576F4BA40}" destId="{5DB6C3A0-57DF-45D6-BF1E-EBCCDF1ABC7B}" srcOrd="3" destOrd="0" presId="urn:microsoft.com/office/officeart/2008/layout/LinedList"/>
    <dgm:cxn modelId="{A684FA00-2B2A-43B2-BF6F-E1840C42DBDF}" type="presParOf" srcId="{5DB6C3A0-57DF-45D6-BF1E-EBCCDF1ABC7B}" destId="{896D2C5F-D749-4569-B649-661E899B1FB6}" srcOrd="0" destOrd="0" presId="urn:microsoft.com/office/officeart/2008/layout/LinedList"/>
    <dgm:cxn modelId="{738F2FD4-E418-46E5-8B33-D61B382BF3B8}" type="presParOf" srcId="{5DB6C3A0-57DF-45D6-BF1E-EBCCDF1ABC7B}" destId="{F4582B19-E43C-4E9D-B691-A278E6FDCFD5}" srcOrd="1" destOrd="0" presId="urn:microsoft.com/office/officeart/2008/layout/LinedList"/>
    <dgm:cxn modelId="{CD61CF8C-666E-4E9F-B456-0D884BB1A2A7}" type="presParOf" srcId="{4C9BD990-28FE-469C-B935-9DD576F4BA40}" destId="{8A2A7D65-1643-47F7-96D2-FAEBBADBA483}" srcOrd="4" destOrd="0" presId="urn:microsoft.com/office/officeart/2008/layout/LinedList"/>
    <dgm:cxn modelId="{66814F70-48CC-43CB-B404-0B1A6060FB4C}" type="presParOf" srcId="{4C9BD990-28FE-469C-B935-9DD576F4BA40}" destId="{5E7D98EE-265E-4554-9AC2-9275739C9A0A}" srcOrd="5" destOrd="0" presId="urn:microsoft.com/office/officeart/2008/layout/LinedList"/>
    <dgm:cxn modelId="{460A65AC-C537-4677-BF60-37DC25297014}" type="presParOf" srcId="{5E7D98EE-265E-4554-9AC2-9275739C9A0A}" destId="{5FF12187-3F9C-488F-985F-72ABE12039E9}" srcOrd="0" destOrd="0" presId="urn:microsoft.com/office/officeart/2008/layout/LinedList"/>
    <dgm:cxn modelId="{BF1CA43A-5580-4D39-B5B0-88E7144F528D}" type="presParOf" srcId="{5E7D98EE-265E-4554-9AC2-9275739C9A0A}" destId="{55A96CEE-1A74-4F54-BF49-B243ABCE0A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28E13-177C-4916-82BF-68C9430EB9AA}">
      <dsp:nvSpPr>
        <dsp:cNvPr id="0" name=""/>
        <dsp:cNvSpPr/>
      </dsp:nvSpPr>
      <dsp:spPr>
        <a:xfrm>
          <a:off x="0" y="21448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Koje su mjere </a:t>
          </a:r>
          <a:r>
            <a:rPr lang="hr-HR" sz="2300" kern="1200" dirty="0">
              <a:latin typeface="Calibri Light" panose="020F0302020204030204"/>
            </a:rPr>
            <a:t>politika djelovanja provedene</a:t>
          </a:r>
          <a:r>
            <a:rPr lang="hr-HR" sz="2300" kern="1200" dirty="0"/>
            <a:t> u zemljama?</a:t>
          </a:r>
        </a:p>
      </dsp:txBody>
      <dsp:txXfrm>
        <a:off x="44602" y="66050"/>
        <a:ext cx="9619791" cy="824474"/>
      </dsp:txXfrm>
    </dsp:sp>
    <dsp:sp modelId="{972255BD-7EC0-46D1-976D-85637763E8A9}">
      <dsp:nvSpPr>
        <dsp:cNvPr id="0" name=""/>
        <dsp:cNvSpPr/>
      </dsp:nvSpPr>
      <dsp:spPr>
        <a:xfrm>
          <a:off x="0" y="1001367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Značajk</a:t>
          </a:r>
          <a:r>
            <a:rPr lang="hr-HR" sz="2300" b="1" kern="1200" dirty="0"/>
            <a:t>e</a:t>
          </a:r>
          <a:r>
            <a:rPr lang="hr-HR" sz="2300" b="1" kern="1200" dirty="0">
              <a:latin typeface="Calibri Light" panose="020F0302020204030204"/>
            </a:rPr>
            <a:t> fiskalnih mjera</a:t>
          </a:r>
          <a:r>
            <a:rPr lang="hr-HR" sz="2300" b="1" kern="1200" dirty="0"/>
            <a:t> </a:t>
          </a:r>
          <a:r>
            <a:rPr lang="hr-HR" sz="2300" kern="1200" dirty="0"/>
            <a:t>– odabir i dizajn politika</a:t>
          </a:r>
        </a:p>
      </dsp:txBody>
      <dsp:txXfrm>
        <a:off x="44602" y="1045969"/>
        <a:ext cx="9619791" cy="824474"/>
      </dsp:txXfrm>
    </dsp:sp>
    <dsp:sp modelId="{81D448F9-8C11-47A0-AF76-BD179436E69D}">
      <dsp:nvSpPr>
        <dsp:cNvPr id="0" name=""/>
        <dsp:cNvSpPr/>
      </dsp:nvSpPr>
      <dsp:spPr>
        <a:xfrm>
          <a:off x="0" y="2009444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Utjecaj na planiranje proračuna prema programima i učincima – razmjena iskustava</a:t>
          </a:r>
        </a:p>
      </dsp:txBody>
      <dsp:txXfrm>
        <a:off x="44602" y="2054046"/>
        <a:ext cx="9619791" cy="824474"/>
      </dsp:txXfrm>
    </dsp:sp>
    <dsp:sp modelId="{F1DD9283-3CEB-4804-8C24-510D9DA369CA}">
      <dsp:nvSpPr>
        <dsp:cNvPr id="0" name=""/>
        <dsp:cNvSpPr/>
      </dsp:nvSpPr>
      <dsp:spPr>
        <a:xfrm>
          <a:off x="0" y="2961204"/>
          <a:ext cx="9708995" cy="91367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Pogled na budući oporavak i fiskalnu konsolidaciju</a:t>
          </a:r>
        </a:p>
      </dsp:txBody>
      <dsp:txXfrm>
        <a:off x="44602" y="3005806"/>
        <a:ext cx="9619791" cy="82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5BAA4-7A56-4AD9-91F9-7987BA61A04E}">
      <dsp:nvSpPr>
        <dsp:cNvPr id="0" name=""/>
        <dsp:cNvSpPr/>
      </dsp:nvSpPr>
      <dsp:spPr>
        <a:xfrm>
          <a:off x="0" y="584033"/>
          <a:ext cx="10515600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Klasifikacija </a:t>
          </a:r>
          <a:r>
            <a:rPr lang="hr-HR" sz="1900" kern="1200" dirty="0">
              <a:latin typeface="Calibri Light" panose="020F0302020204030204"/>
            </a:rPr>
            <a:t>fiskalnih mjera</a:t>
          </a:r>
          <a:r>
            <a:rPr lang="hr-HR" sz="1900" kern="1200" dirty="0"/>
            <a:t> i ključnih elemenata dizajna</a:t>
          </a:r>
        </a:p>
      </dsp:txBody>
      <dsp:txXfrm>
        <a:off x="36845" y="620878"/>
        <a:ext cx="10441910" cy="681087"/>
      </dsp:txXfrm>
    </dsp:sp>
    <dsp:sp modelId="{73B5DBCE-BA3B-4452-8821-18EE82AF9EEE}">
      <dsp:nvSpPr>
        <dsp:cNvPr id="0" name=""/>
        <dsp:cNvSpPr/>
      </dsp:nvSpPr>
      <dsp:spPr>
        <a:xfrm>
          <a:off x="0" y="1393531"/>
          <a:ext cx="10515600" cy="75477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Inventar </a:t>
          </a:r>
          <a:r>
            <a:rPr lang="hr-HR" sz="1900" kern="1200" dirty="0">
              <a:latin typeface="Calibri Light" panose="020F0302020204030204"/>
            </a:rPr>
            <a:t>fiskalnih mjera</a:t>
          </a:r>
          <a:r>
            <a:rPr lang="hr-HR" sz="1900" kern="1200" dirty="0"/>
            <a:t> – 203 gospodarstva i dva vala – početni odgovori (do svibnja/maja približno 2 400 mjera) i drugi val (od svibnja/maja do rujna/septembra i približno 1 600 dodatnih mjera fiskalne politike)</a:t>
          </a:r>
        </a:p>
      </dsp:txBody>
      <dsp:txXfrm>
        <a:off x="36845" y="1430376"/>
        <a:ext cx="10441910" cy="681087"/>
      </dsp:txXfrm>
    </dsp:sp>
    <dsp:sp modelId="{E1D03E0C-F78E-4082-87D5-5F9EC0156171}">
      <dsp:nvSpPr>
        <dsp:cNvPr id="0" name=""/>
        <dsp:cNvSpPr/>
      </dsp:nvSpPr>
      <dsp:spPr>
        <a:xfrm>
          <a:off x="0" y="2203029"/>
          <a:ext cx="10515600" cy="75477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Okvir za kategorizaciju koji se sastoji od 7 skupina i 47 vrsta</a:t>
          </a:r>
        </a:p>
      </dsp:txBody>
      <dsp:txXfrm>
        <a:off x="36845" y="2239874"/>
        <a:ext cx="10441910" cy="681087"/>
      </dsp:txXfrm>
    </dsp:sp>
    <dsp:sp modelId="{BF4D6F43-1BE4-4B07-A24B-0A2FFA73FDE2}">
      <dsp:nvSpPr>
        <dsp:cNvPr id="0" name=""/>
        <dsp:cNvSpPr/>
      </dsp:nvSpPr>
      <dsp:spPr>
        <a:xfrm>
          <a:off x="0" y="3012526"/>
          <a:ext cx="10515600" cy="7547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Ocijenjeno 2 400 mjera politike u odnosu na 9 kriterija dizajna</a:t>
          </a:r>
        </a:p>
      </dsp:txBody>
      <dsp:txXfrm>
        <a:off x="36845" y="3049371"/>
        <a:ext cx="10441910" cy="68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FDAB6-1EAD-46DE-944B-89B2E1B5BA04}">
      <dsp:nvSpPr>
        <dsp:cNvPr id="0" name=""/>
        <dsp:cNvSpPr/>
      </dsp:nvSpPr>
      <dsp:spPr>
        <a:xfrm>
          <a:off x="3149218" y="282821"/>
          <a:ext cx="2148453" cy="214845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Brzi postupak</a:t>
          </a:r>
          <a:r>
            <a:rPr lang="hr-HR" sz="1600" kern="1200" dirty="0">
              <a:latin typeface="Calibri Light" panose="020F0302020204030204"/>
            </a:rPr>
            <a:t> </a:t>
          </a:r>
          <a:r>
            <a:rPr lang="hr-HR" sz="1600" kern="1200" dirty="0" err="1">
              <a:latin typeface="Calibri Light" panose="020F0302020204030204"/>
            </a:rPr>
            <a:t>reprioritizacije</a:t>
          </a:r>
          <a:r>
            <a:rPr lang="hr-HR" sz="1600" kern="1200" dirty="0">
              <a:latin typeface="Calibri Light" panose="020F0302020204030204"/>
            </a:rPr>
            <a:t> prioriteta</a:t>
          </a:r>
          <a:endParaRPr lang="hr-HR" sz="1600" kern="1200" dirty="0"/>
        </a:p>
      </dsp:txBody>
      <dsp:txXfrm>
        <a:off x="3778485" y="912088"/>
        <a:ext cx="1519186" cy="1519186"/>
      </dsp:txXfrm>
    </dsp:sp>
    <dsp:sp modelId="{0D789906-18F9-4EB4-BE2B-A02253C77F61}">
      <dsp:nvSpPr>
        <dsp:cNvPr id="0" name=""/>
        <dsp:cNvSpPr/>
      </dsp:nvSpPr>
      <dsp:spPr>
        <a:xfrm rot="5400000">
          <a:off x="5396908" y="282821"/>
          <a:ext cx="2148453" cy="2148453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Kvaliteta </a:t>
          </a:r>
          <a:r>
            <a:rPr lang="hr-HR" sz="1600" kern="1200" dirty="0">
              <a:latin typeface="Calibri Light" panose="020F0302020204030204"/>
            </a:rPr>
            <a:t>fiskalnih mjera </a:t>
          </a:r>
          <a:endParaRPr lang="hr-HR" sz="1600" kern="1200" dirty="0"/>
        </a:p>
      </dsp:txBody>
      <dsp:txXfrm rot="-5400000">
        <a:off x="5396908" y="912088"/>
        <a:ext cx="1519186" cy="1519186"/>
      </dsp:txXfrm>
    </dsp:sp>
    <dsp:sp modelId="{F278EC96-AF75-45E8-88DA-543485D00D8D}">
      <dsp:nvSpPr>
        <dsp:cNvPr id="0" name=""/>
        <dsp:cNvSpPr/>
      </dsp:nvSpPr>
      <dsp:spPr>
        <a:xfrm rot="10800000">
          <a:off x="5396908" y="2530511"/>
          <a:ext cx="2148453" cy="2148453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Praćenje </a:t>
          </a:r>
          <a:r>
            <a:rPr lang="hr-HR" sz="1600" kern="1200" dirty="0">
              <a:latin typeface="Calibri Light" panose="020F0302020204030204"/>
            </a:rPr>
            <a:t>rashoda povezanih s koronavirusnom</a:t>
          </a:r>
          <a:r>
            <a:rPr lang="hr-HR" sz="1600" kern="1200" dirty="0"/>
            <a:t> bolešću COVID-19</a:t>
          </a:r>
          <a:r>
            <a:rPr lang="hr-HR" sz="1600" kern="1200" dirty="0">
              <a:latin typeface="Calibri Light" panose="020F0302020204030204"/>
            </a:rPr>
            <a:t> </a:t>
          </a:r>
          <a:endParaRPr lang="hr-HR" sz="1600" kern="1200" dirty="0"/>
        </a:p>
      </dsp:txBody>
      <dsp:txXfrm rot="10800000">
        <a:off x="5396908" y="2530511"/>
        <a:ext cx="1519186" cy="1519186"/>
      </dsp:txXfrm>
    </dsp:sp>
    <dsp:sp modelId="{78EA7FC5-A8A0-4025-AEB7-3E5272486973}">
      <dsp:nvSpPr>
        <dsp:cNvPr id="0" name=""/>
        <dsp:cNvSpPr/>
      </dsp:nvSpPr>
      <dsp:spPr>
        <a:xfrm rot="16200000">
          <a:off x="3149218" y="2530511"/>
          <a:ext cx="2148453" cy="2148453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Odgovornost za utjecaj i učinkovitost </a:t>
          </a:r>
          <a:r>
            <a:rPr lang="hr-HR" sz="1600" kern="1200" dirty="0">
              <a:latin typeface="Calibri Light" panose="020F0302020204030204"/>
            </a:rPr>
            <a:t>mjera</a:t>
          </a:r>
          <a:endParaRPr lang="hr-HR" sz="1600" kern="1200" dirty="0"/>
        </a:p>
      </dsp:txBody>
      <dsp:txXfrm rot="5400000">
        <a:off x="3778485" y="2530511"/>
        <a:ext cx="1519186" cy="1519186"/>
      </dsp:txXfrm>
    </dsp:sp>
    <dsp:sp modelId="{15EDB817-9D22-4CFE-8C71-0FF429EFDFC5}">
      <dsp:nvSpPr>
        <dsp:cNvPr id="0" name=""/>
        <dsp:cNvSpPr/>
      </dsp:nvSpPr>
      <dsp:spPr>
        <a:xfrm>
          <a:off x="4976396" y="2034332"/>
          <a:ext cx="741787" cy="64503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F6684-C1E6-405B-B067-D9743F4E682F}">
      <dsp:nvSpPr>
        <dsp:cNvPr id="0" name=""/>
        <dsp:cNvSpPr/>
      </dsp:nvSpPr>
      <dsp:spPr>
        <a:xfrm rot="10800000">
          <a:off x="4976396" y="2282422"/>
          <a:ext cx="741787" cy="64503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BA09-E884-41D1-A181-331994F00A98}">
      <dsp:nvSpPr>
        <dsp:cNvPr id="0" name=""/>
        <dsp:cNvSpPr/>
      </dsp:nvSpPr>
      <dsp:spPr>
        <a:xfrm>
          <a:off x="0" y="1"/>
          <a:ext cx="6900512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Porezni rashodi</a:t>
          </a:r>
        </a:p>
      </dsp:txBody>
      <dsp:txXfrm>
        <a:off x="63994" y="63995"/>
        <a:ext cx="6772524" cy="1182942"/>
      </dsp:txXfrm>
    </dsp:sp>
    <dsp:sp modelId="{4A6E1EC9-DC17-4DCE-ACED-80FA7E5F4978}">
      <dsp:nvSpPr>
        <dsp:cNvPr id="0" name=""/>
        <dsp:cNvSpPr/>
      </dsp:nvSpPr>
      <dsp:spPr>
        <a:xfrm>
          <a:off x="0" y="1409620"/>
          <a:ext cx="6900512" cy="13109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Potpora poslovnom sektoru (u obliku kredita i vlasničkog kapitala) </a:t>
          </a:r>
        </a:p>
      </dsp:txBody>
      <dsp:txXfrm>
        <a:off x="63994" y="1473614"/>
        <a:ext cx="6772524" cy="1182942"/>
      </dsp:txXfrm>
    </dsp:sp>
    <dsp:sp modelId="{FD6FF210-67DD-47E7-B5D3-D832A50431F0}">
      <dsp:nvSpPr>
        <dsp:cNvPr id="0" name=""/>
        <dsp:cNvSpPr/>
      </dsp:nvSpPr>
      <dsp:spPr>
        <a:xfrm>
          <a:off x="0" y="2815590"/>
          <a:ext cx="6900512" cy="13109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Klimatske promjene </a:t>
          </a:r>
        </a:p>
      </dsp:txBody>
      <dsp:txXfrm>
        <a:off x="63994" y="2879584"/>
        <a:ext cx="6772524" cy="1182942"/>
      </dsp:txXfrm>
    </dsp:sp>
    <dsp:sp modelId="{C67BA96B-A239-4CBB-824A-2EAD428EE13C}">
      <dsp:nvSpPr>
        <dsp:cNvPr id="0" name=""/>
        <dsp:cNvSpPr/>
      </dsp:nvSpPr>
      <dsp:spPr>
        <a:xfrm>
          <a:off x="0" y="4221560"/>
          <a:ext cx="6900512" cy="13109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Nejednakost dohotka </a:t>
          </a:r>
        </a:p>
      </dsp:txBody>
      <dsp:txXfrm>
        <a:off x="63994" y="4285554"/>
        <a:ext cx="6772524" cy="1182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A4EB-1925-4726-813F-BDB8750B7B15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5A8DD-2D35-41BB-B734-3CB86CE9EC25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 err="1"/>
            <a:t>Koronavirusna</a:t>
          </a:r>
          <a:r>
            <a:rPr lang="hr-HR" sz="2900" kern="1200" dirty="0"/>
            <a:t> bolest COVID-19 kao test otpornosti</a:t>
          </a:r>
          <a:r>
            <a:rPr lang="hr-HR" sz="2900" kern="1200" dirty="0">
              <a:latin typeface="Calibri Light" panose="020F0302020204030204"/>
            </a:rPr>
            <a:t> za</a:t>
          </a:r>
          <a:r>
            <a:rPr lang="hr-HR" sz="2900" kern="1200" dirty="0"/>
            <a:t> planiranja proračuna prema učincima.</a:t>
          </a:r>
          <a:r>
            <a:rPr lang="hr-HR" sz="2900" kern="1200" dirty="0">
              <a:latin typeface="Calibri Light" panose="020F0302020204030204"/>
            </a:rPr>
            <a:t> </a:t>
          </a:r>
          <a:r>
            <a:rPr lang="hr-HR" sz="2900" kern="1200" dirty="0"/>
            <a:t>Kakvi su rezultati?</a:t>
          </a:r>
        </a:p>
      </dsp:txBody>
      <dsp:txXfrm>
        <a:off x="0" y="2125"/>
        <a:ext cx="10515600" cy="1449431"/>
      </dsp:txXfrm>
    </dsp:sp>
    <dsp:sp modelId="{10FA6C69-5894-4C58-AD0F-AA94D0C477C1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D2C5F-D749-4569-B649-661E899B1FB6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U kojoj su mjeri zemlje iskoristile alate i tehnike planiranja proračuna prema učincima kako bi bolje upravljale proračunskim odgovorom na </a:t>
          </a:r>
          <a:r>
            <a:rPr lang="hr-HR" sz="2900" kern="1200" dirty="0" err="1"/>
            <a:t>koronavirusnu</a:t>
          </a:r>
          <a:r>
            <a:rPr lang="hr-HR" sz="2900" kern="1200" dirty="0"/>
            <a:t> bolest COVID-19?</a:t>
          </a:r>
        </a:p>
      </dsp:txBody>
      <dsp:txXfrm>
        <a:off x="0" y="1451556"/>
        <a:ext cx="10515600" cy="1449431"/>
      </dsp:txXfrm>
    </dsp:sp>
    <dsp:sp modelId="{8A2A7D65-1643-47F7-96D2-FAEBBADBA483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12187-3F9C-488F-985F-72ABE12039E9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Koji su alati za planiranje proračuna prema učincima bili najkorisniji, a koji najmanje korisni?</a:t>
          </a:r>
        </a:p>
      </dsp:txBody>
      <dsp:txXfrm>
        <a:off x="0" y="2900987"/>
        <a:ext cx="10515600" cy="144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3T12:13:04.4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5083-379A-452D-B5F0-A5216771507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5388-19DB-4679-879E-AE217CAFC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B2208-4E39-44CF-9813-A4F673F2194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63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Potpuno objašnjenje predstavljeno je u Prilogu A tog dokumenta.</a:t>
            </a:r>
          </a:p>
          <a:p>
            <a:endParaRPr lang="en-US" dirty="0"/>
          </a:p>
          <a:p>
            <a:r>
              <a:rPr lang="hr-HR"/>
              <a:t>Ocjene prikazuju udio politika uzorka koje ispunjavaju kriterije za svaku dimenziju. Primjerice, 70 % politika u regiji ECA ispunilo je naše kriterije u pogledu dobre usmjerenosti, a 42 % ispunilo je kriterije u pogledu nadoknadivosti troškova. Te ocjene predstavljaju početnu točku i ne mogu se smatrati konačnim zaključkom o prikladnosti fiskalnog odgovora. U procesu procjene nacionalni je kontekst namjerno zanemaren kako bi se sve politike procijenile na temelju istog standarda. Primjerice, politike „otporne na zlouporabu” naprosto su one čiju zlouporabu u umjerenoj mjeri može suzbiti vlada prosječnih sposobnosti. Na taj način zemlja koja ima visoku razinu sposobnosti ublažavanja rizika može u tom području dobro proći, čak i ako je dobila niske ocjene u pogledu otpornosti na zlouporabu, a zemlja niske razine sposobnosti ublažavanja rizika može i dalje imati razloga za zabrinutost u vezi sa zlouporabom, čak i ako su njezine politike ocijenjene kao otporne na zlouporabu.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/>
              <a:t>U regiji ECA provedene su ciljane mjere i mjere uz nadoknadive troškove, no povlastice su povezane s nepredvidivim ishodima, kao što je nezaposlenost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Brzi postupak ponovnog određivanja proračunskih prioriteta, no uz veliku nesigurnost u vezi s tijekom i utjecajem pandemije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Izazov u pogledu ciljanog djelovanja – slične analitičke sposobnosti potrebne za dizajniranje odgovora na krizu prouzročenu koronavirusnom bolešću COVID-19, no uz manjak vremena i nepouzdane informacije na kojima se temelje političke odluke, što je dovelo do oslanjanja na postojeće sustave, kao što sigurnosne mreže socijalne pomoći, porezni sustav itd.</a:t>
            </a:r>
          </a:p>
          <a:p>
            <a:endParaRPr lang="en-US" dirty="0"/>
          </a:p>
          <a:p>
            <a:r>
              <a:rPr lang="hr-HR"/>
              <a:t>Pitanje utjecaja i učinkovitosti politika – izazov mjerenja utjecaja i učinkovitosti politika – nužno je pratiti ključne pokazatelje učinka u vezi s kvalitetom</a:t>
            </a:r>
          </a:p>
          <a:p>
            <a:endParaRPr lang="en-US" dirty="0"/>
          </a:p>
          <a:p>
            <a:r>
              <a:rPr lang="hr-HR"/>
              <a:t>Odgovornost -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0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Kreatori politika moraju donijeti teške odluke u okruženju u kojem 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fiskalni prostor potencijalno smanjuje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pojavljuju se dodatni zahtjevi u pogledu potrošnje, među ostalim za kupnju i distribuciju cjepiva te mjere za potporu gospodarskom oporavku.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Neka od novih ključnih pitanja za odjele za proračun su: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Kolika je učinkovitost mjera koje su već uspostavljene?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 je od njih potrebno održavati i produžiti, a koje postupno ukinuti i na koji način?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 je nove mjere potrebno dodati u svrhu potpore oporavku?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kojem bi se trenutku vlada trebala usmjeriti na fiskalnu održivost?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Gdje postoje prilike za povećanje učinkovitosti i poboljšanje ciljanog djelovanja?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 je potrebno poduzeti kako bi se osigurao povrat sredstava iz mjera kao što su odgoda plaćanja poreza i zajmovi?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Na temelju studije intervencija u obliku fiskalne politike koju je izradila Svjetska banka (još nije objavljena)</a:t>
            </a:r>
          </a:p>
          <a:p>
            <a:endParaRPr lang="en-US" dirty="0"/>
          </a:p>
          <a:p>
            <a:r>
              <a:rPr lang="hr-HR"/>
              <a:t>Klasifikacija intervencija u obliku fiskalne politike i ključnih elemenata dizajna</a:t>
            </a:r>
          </a:p>
          <a:p>
            <a:r>
              <a:rPr lang="hr-HR"/>
              <a:t>Inventar mjera fiskalne politike – 203 gospodarstva i dva vala – početni odgovori (do svibnja/maja približno 2 400 mjera) i drugi val (od svibnja/maja do rujna/septembra i približno 1 600 dodatnih mjera fiskalne politike)</a:t>
            </a:r>
          </a:p>
          <a:p>
            <a:r>
              <a:rPr lang="hr-HR"/>
              <a:t>Okvir za kategorizaciju koji se sastoji od 7 skupina i 47 vrsta</a:t>
            </a:r>
          </a:p>
          <a:p>
            <a:r>
              <a:rPr lang="hr-HR"/>
              <a:t>Ocijenjeno 2 400 mjera politike u odnosu na 9 kriterija dizajna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5388-19DB-4679-879E-AE217CAFC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2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Prihodovne mjere uglavnom su bile usmjerene na podržavanje poduzeća, a </a:t>
            </a:r>
          </a:p>
          <a:p>
            <a:r>
              <a:rPr lang="hr-HR"/>
              <a:t>rashodovne uglavnom pojedince</a:t>
            </a:r>
          </a:p>
          <a:p>
            <a:r>
              <a:rPr lang="hr-HR"/>
              <a:t>Značajno je i produljenje kreditne potpore i potpore za vlasnički kapital poduzeća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>
                <a:solidFill>
                  <a:schemeClr val="accent4"/>
                </a:solidFill>
              </a:rPr>
              <a:t>Rashodovne mjere za pojedince </a:t>
            </a:r>
            <a:r>
              <a:rPr lang="hr-HR" sz="1200"/>
              <a:t>ostvarene su na razne načine: naknada plaće, izravni prijenosi novčanih sredstava</a:t>
            </a:r>
          </a:p>
          <a:p>
            <a:endParaRPr lang="en-US" sz="1200" dirty="0"/>
          </a:p>
          <a:p>
            <a:r>
              <a:rPr lang="hr-HR" sz="1200"/>
              <a:t>Ostale vrste mjera </a:t>
            </a:r>
            <a:r>
              <a:rPr lang="hr-HR" sz="1200" b="1">
                <a:solidFill>
                  <a:srgbClr val="C00000"/>
                </a:solidFill>
              </a:rPr>
              <a:t>specifičnije su, pri čemu su povlašteni zajmovi glavna politika u okviru kreditnih potpora i potpora za vlasnički kapital, a odgoda plaćanja poreza glavna je prihodovna mjera, iako su i izuzeća od poreza bila značajna.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Postavljanje naknade plaće i plaćenog dopusta kao prioriteta u smislu dohodovne potpore kućanstvima i pojedincima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Povlašteni zajmovi društvima u okviru mjera u području kredita i vlasničkog kapitala</a:t>
            </a:r>
          </a:p>
          <a:p>
            <a:r>
              <a:rPr lang="hr-HR"/>
              <a:t>Odgoda plaćanja poreza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22D5-C0AA-4315-8A40-867BA4B51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8204-247B-4B8D-9B1B-7E33A95A8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4EACC-E49B-4F0E-B266-B79C6E54A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0AEA-2CF2-4A88-8D5F-51DF4B6D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D50-477C-4D8E-A95C-84CE5EF7C34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0E75-96C3-474A-B4F3-6D5DC4F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0E4B-12F1-469E-A04A-5D477575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BB7B-FC4F-4576-8974-9D47FBB9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5950B-DBC8-48B4-A5FF-4BFD63B3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1E2A-2C53-4051-A33F-AAB1F3A9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876C-E5B2-42DA-854D-8041C9F750EB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BB849-69EE-4E32-A02A-8A66C019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EFD6-BBC6-4871-86C6-6293B6FD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0C4EE-3709-4E79-ABE6-4DC88E870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4F3EF-6BA3-45DC-915B-93A6B9607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A7D4-AFE2-49D5-95F0-A9B09B05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7D78-B9BE-4C21-BB7A-13CF9BDCD3C0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65A6-7FEC-49BF-8A16-D5587672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F741-289E-4796-8618-47F9C162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latin typeface="Andes" panose="02000000000000000000" pitchFamily="50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  <a:latin typeface="Andes" panose="02000000000000000000" pitchFamily="50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>
              <a:defRPr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fld id="{2EFCEE90-E6F6-4B12-8031-0D937FA15B90}" type="datetime1">
              <a:rPr lang="en-US" smtClean="0"/>
              <a:t>5/19/2021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13439EC1-21AA-401A-834D-54B77103EC17}" type="datetime1">
              <a:rPr lang="en-US" smtClean="0"/>
              <a:t>5/19/2021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0C2F53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63556" y="4699002"/>
            <a:ext cx="3683744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622118" y="6116639"/>
            <a:ext cx="3625849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46E16AC2-18F5-4446-8F44-4B1EE5BBBE82}" type="datetime1">
              <a:rPr lang="en-US" smtClean="0"/>
              <a:t>5/19/2021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0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-1"/>
            <a:ext cx="12192000" cy="5668211"/>
          </a:xfrm>
          <a:prstGeom prst="rect">
            <a:avLst/>
          </a:prstGeom>
          <a:solidFill>
            <a:srgbClr val="0E3053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  <a:latin typeface="Andes" panose="020000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b="24443"/>
          <a:stretch/>
        </p:blipFill>
        <p:spPr>
          <a:xfrm>
            <a:off x="33926" y="89424"/>
            <a:ext cx="9385959" cy="5578786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bg1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1861340" y="4298624"/>
            <a:ext cx="9385960" cy="1369587"/>
          </a:xfrm>
        </p:spPr>
        <p:txBody>
          <a:bodyPr anchor="b"/>
          <a:lstStyle>
            <a:lvl1pPr algn="r">
              <a:lnSpc>
                <a:spcPct val="100000"/>
              </a:lnSpc>
              <a:defRPr sz="1600" b="0" i="0" baseline="0">
                <a:solidFill>
                  <a:schemeClr val="bg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600" b="0" i="0">
                <a:solidFill>
                  <a:schemeClr val="bg1"/>
                </a:solidFill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 &amp; Unit</a:t>
            </a:r>
          </a:p>
          <a:p>
            <a:pPr lvl="1"/>
            <a:r>
              <a:rPr lang="en-US"/>
              <a:t>World Bank Group</a:t>
            </a:r>
          </a:p>
          <a:p>
            <a:pPr lvl="1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201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9448800" y="7726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250D-DE99-4931-BC2D-5DFF55D4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8327-0FB7-42FB-8960-DE826F1F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EB8C-5751-4525-94D8-7DA64B4D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144-DBEC-48E4-8DBA-FE145292E10A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138F7-FC78-4676-8B1A-57E95E8A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D40997-5C3B-4E48-AD6C-42DA57F2A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975" y="76200"/>
            <a:ext cx="1981200" cy="365125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5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8DFC-BE8B-4CC5-A225-0B4E7A3D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C3B4-C6FB-4B86-9793-C5ED852E0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93582-104F-49A3-8BAA-FCE01231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B2D9-964F-4935-957C-0058CA003C2B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A53D0-3277-4C34-96E0-6E323983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DEF2-5438-4561-87D8-B4CD4CC6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161B-7A44-4404-81C6-0BC79FC9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1A67-A37B-4051-9524-699022DA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6AE7-C40A-490F-8F17-5B019BAE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BD92-C9AE-4E4A-94D9-B338A9D1C9D3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C7AC-7F46-43A6-80E2-8DD327D8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21FA-6506-4EC0-84AB-9144628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2C2F-426E-4AA7-8461-7779E3BF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D135-DE1A-4CE3-8066-B3C51A0C0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11735-3F97-412C-A1B7-7DCC9EAA1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DB26C-5FC5-4991-8336-3FE50BEA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BD2F-3AC4-4E09-9CEB-B738AB889124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3A51B-3F33-4A20-B57F-D46FC763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6285-3662-49BB-B3E5-70452DD2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51FA-84EA-4152-B7C3-F9B02089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E5079-F3C6-4F6D-8E95-741890921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F1863-E83F-4904-9E90-780CCAC7C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B2B70-5947-4ACA-B343-52C2613A0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AC5D2-B604-423E-9AE9-E6F67798C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1FA41-57FD-477F-A32B-59367AE3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D178-E8B1-4DE4-85B2-4B01A13041BD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C9FC7-9E2D-4A2F-B519-983A722E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FDB13-F74E-4828-ABB5-8DC667D6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55D2-BE5A-44A0-A2B5-C56BB05B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51B14-DDBF-4C79-92F0-54C2ECA4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F7-2EE2-444E-84C2-1AD404612808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B2BF0-9E40-4286-B48D-FD233141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861D5-1C37-4DAF-9F21-640EB158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ADC39-DFF9-4D6C-B5BA-539494BB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6111-8E69-488D-8766-5739A47B5927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84EA8-0E41-4E8C-9E6A-0B1A7F0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4F9F8-CDEF-4390-B37A-9D8EA3A7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17CD-D71F-4C86-AF84-3B6A46E1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EDAB-61AB-4707-A0B8-8F2A0151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FFA30-ACE1-4CC6-BFF0-3EDA6864A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7214-9A08-4F36-9966-F2BEF055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FB89-C6DE-487D-9F34-6398AAB9C718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C17D8-F790-4232-9DC4-5DA5B68B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A9F3-1262-4E0C-B5BA-87794981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C698-8637-4174-B25F-53D19C49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6DB97-2825-4A69-BBFE-F93C3D4C8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FC3F-A6CD-4FC5-A6F4-3036815A6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8F30-90B0-4F9A-BDAD-B1CAA0DB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DEF2-1FA1-41AF-93CF-9CAC7FC58DE1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C34A1-5F44-4134-B68F-2F688B5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E3CB-443A-4E54-9866-684ADDE2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50B60-D146-452F-8D35-915DE04A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DB1E-3158-4846-9226-9596CE64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83413-63C3-4AFA-9764-318E11015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8A66-4E75-48B3-87D6-E4107A20AAA8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391B-5B79-4EA0-9BE7-A656C333D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C640-4F7A-4790-8B16-CB431B092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76CC-AF0B-47F1-8304-8741967E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fld id="{1E4AC43E-A3E8-450A-BE23-8D6E87822A82}" type="datetime1">
              <a:rPr lang="en-US" smtClean="0"/>
              <a:t>5/19/2021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81AEDF-7C4C-411D-8156-0B3AC60FE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508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F084-C60A-47D2-83D9-07AA7E0802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7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Andes" panose="02000000000000000000" pitchFamily="50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3.png"/><Relationship Id="rId7" Type="http://schemas.openxmlformats.org/officeDocument/2006/relationships/diagramData" Target="../diagrams/data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2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6BA3B2-B3EF-4BCB-8158-01A1B815B2D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indoor, sitting, hanging, motorcycle&#10;&#10;Description automatically generated">
            <a:extLst>
              <a:ext uri="{FF2B5EF4-FFF2-40B4-BE49-F238E27FC236}">
                <a16:creationId xmlns:a16="http://schemas.microsoft.com/office/drawing/2014/main" id="{DCB97BC9-DD1F-42B3-BC93-E27A3A4A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2693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FF5CCE-44B6-4A2B-A1A3-C842D86F58C3}"/>
              </a:ext>
            </a:extLst>
          </p:cNvPr>
          <p:cNvSpPr/>
          <p:nvPr/>
        </p:nvSpPr>
        <p:spPr bwMode="auto">
          <a:xfrm>
            <a:off x="0" y="0"/>
            <a:ext cx="7152693" cy="6858000"/>
          </a:xfrm>
          <a:prstGeom prst="rect">
            <a:avLst/>
          </a:prstGeom>
          <a:gradFill>
            <a:gsLst>
              <a:gs pos="100000">
                <a:srgbClr val="D3CACB"/>
              </a:gs>
              <a:gs pos="18000">
                <a:srgbClr val="D3CACB">
                  <a:alpha val="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0B9AB-4F30-4EF2-93C9-C99268D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103" y="888438"/>
            <a:ext cx="5618206" cy="907750"/>
          </a:xfrm>
        </p:spPr>
        <p:txBody>
          <a:bodyPr>
            <a:noAutofit/>
          </a:bodyPr>
          <a:lstStyle/>
          <a:p>
            <a:pPr algn="ctr"/>
            <a:r>
              <a:rPr lang="hr-HR" sz="2400" dirty="0">
                <a:ea typeface="MS PGothic"/>
              </a:rPr>
              <a:t>FISKALNE MJERE/Odgovori  na krizu prouzročenu koronavirusnom bolešću COVID-19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FF620-8953-408A-B6B3-6D431B7D3641}"/>
              </a:ext>
            </a:extLst>
          </p:cNvPr>
          <p:cNvSpPr/>
          <p:nvPr/>
        </p:nvSpPr>
        <p:spPr>
          <a:xfrm flipV="1">
            <a:off x="0" y="5888912"/>
            <a:ext cx="12192000" cy="9320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53070-3E43-458E-B851-3B6104CB9821}"/>
              </a:ext>
            </a:extLst>
          </p:cNvPr>
          <p:cNvSpPr/>
          <p:nvPr/>
        </p:nvSpPr>
        <p:spPr bwMode="auto">
          <a:xfrm>
            <a:off x="7055708" y="4230295"/>
            <a:ext cx="5136292" cy="511987"/>
          </a:xfrm>
          <a:prstGeom prst="rect">
            <a:avLst/>
          </a:prstGeom>
          <a:solidFill>
            <a:srgbClr val="D3CA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93CCE-25F1-40EA-9CAC-3C2E1149BDF7}"/>
              </a:ext>
            </a:extLst>
          </p:cNvPr>
          <p:cNvSpPr txBox="1"/>
          <p:nvPr/>
        </p:nvSpPr>
        <p:spPr>
          <a:xfrm>
            <a:off x="6762883" y="1753557"/>
            <a:ext cx="5618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hr-HR" sz="2800"/>
              <a:t>Utjecaj na planiranje proračuna prema učinku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hr-HR" sz="2000"/>
              <a:t>Ivor Beazley, 7. svibnja/maja 2021.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8C5E8A0B-58D7-4073-867A-44BB740B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08" y="5982115"/>
            <a:ext cx="3867469" cy="758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0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</a:rPr>
              <a:t>Detaljna struktura fiskalnih mjera</a:t>
            </a:r>
            <a:endParaRPr lang="hr-HR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94F23DBF-D000-4616-BB47-16123C48CA2D}"/>
              </a:ext>
            </a:extLst>
          </p:cNvPr>
          <p:cNvSpPr txBox="1">
            <a:spLocks/>
          </p:cNvSpPr>
          <p:nvPr/>
        </p:nvSpPr>
        <p:spPr>
          <a:xfrm>
            <a:off x="4045257" y="6356350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DE82A-7E1A-4C6B-8A47-4B344AD5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77F57-B0E6-4DC8-AAFF-29653BB9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98" y="1397968"/>
            <a:ext cx="11136189" cy="4919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9D01F-3C90-4C59-8DD9-195C52B33133}"/>
              </a:ext>
            </a:extLst>
          </p:cNvPr>
          <p:cNvSpPr txBox="1"/>
          <p:nvPr/>
        </p:nvSpPr>
        <p:spPr>
          <a:xfrm>
            <a:off x="-2018" y="1570496"/>
            <a:ext cx="461665" cy="13001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/>
              <a:t>Broj mjera</a:t>
            </a:r>
          </a:p>
        </p:txBody>
      </p:sp>
    </p:spTree>
    <p:extLst>
      <p:ext uri="{BB962C8B-B14F-4D97-AF65-F5344CB8AC3E}">
        <p14:creationId xmlns:p14="http://schemas.microsoft.com/office/powerpoint/2010/main" val="410437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Usporedba na regionalnoj razini – kombinacije mjera u zemljama regije ECA razlikuju se od onih u ostalim regijama </a:t>
            </a:r>
          </a:p>
        </p:txBody>
      </p:sp>
      <p:sp>
        <p:nvSpPr>
          <p:cNvPr id="12" name="Slide Number Placeholder 40">
            <a:extLst>
              <a:ext uri="{FF2B5EF4-FFF2-40B4-BE49-F238E27FC236}">
                <a16:creationId xmlns:a16="http://schemas.microsoft.com/office/drawing/2014/main" id="{034F5DA2-B85F-4A11-92EA-A7C7D16759C9}"/>
              </a:ext>
            </a:extLst>
          </p:cNvPr>
          <p:cNvSpPr txBox="1">
            <a:spLocks/>
          </p:cNvSpPr>
          <p:nvPr/>
        </p:nvSpPr>
        <p:spPr>
          <a:xfrm>
            <a:off x="4104078" y="6359524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A53AE8-9FF5-42F8-BEC4-5D6AB094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6B6C5E-D713-44C9-90C1-69030B97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9" y="2091589"/>
            <a:ext cx="10310812" cy="40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42A798-FCE8-40DA-8237-0D2F4BE1D10D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1AA642-4CB8-46DE-97A3-C032874A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/>
              <a:t>Procjena mjera – aspekt kvalitete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760A3D-C18B-4CB8-9EAA-73D548B7B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0035"/>
              </p:ext>
            </p:extLst>
          </p:nvPr>
        </p:nvGraphicFramePr>
        <p:xfrm>
          <a:off x="838200" y="1414851"/>
          <a:ext cx="10515600" cy="502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66">
                  <a:extLst>
                    <a:ext uri="{9D8B030D-6E8A-4147-A177-3AD203B41FA5}">
                      <a16:colId xmlns:a16="http://schemas.microsoft.com/office/drawing/2014/main" val="1439087347"/>
                    </a:ext>
                  </a:extLst>
                </a:gridCol>
                <a:gridCol w="2429691">
                  <a:extLst>
                    <a:ext uri="{9D8B030D-6E8A-4147-A177-3AD203B41FA5}">
                      <a16:colId xmlns:a16="http://schemas.microsoft.com/office/drawing/2014/main" val="3580044330"/>
                    </a:ext>
                  </a:extLst>
                </a:gridCol>
                <a:gridCol w="6596743">
                  <a:extLst>
                    <a:ext uri="{9D8B030D-6E8A-4147-A177-3AD203B41FA5}">
                      <a16:colId xmlns:a16="http://schemas.microsoft.com/office/drawing/2014/main" val="517356707"/>
                    </a:ext>
                  </a:extLst>
                </a:gridCol>
              </a:tblGrid>
              <a:tr h="396045">
                <a:tc>
                  <a:txBody>
                    <a:bodyPr/>
                    <a:lstStyle/>
                    <a:p>
                      <a:r>
                        <a:rPr lang="hr-HR" sz="1400" dirty="0"/>
                        <a:t>Aspekt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Politička dimenzija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Promjene u svrhu stvaranja transverzalnog skupa podataka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02258"/>
                  </a:ext>
                </a:extLst>
              </a:tr>
              <a:tr h="396045">
                <a:tc rowSpan="3">
                  <a:txBody>
                    <a:bodyPr/>
                    <a:lstStyle/>
                    <a:p>
                      <a:r>
                        <a:rPr lang="hr-HR" sz="1400" dirty="0"/>
                        <a:t>Efikasnost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Mogućnost dobrog ciljanja mjera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Pretpostavka učinkovitog ostvarenja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436914"/>
                  </a:ext>
                </a:extLst>
              </a:tr>
              <a:tr h="3960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Brzina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Neke očekivane koristi mogu se internalizirati te su stoga brze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05602"/>
                  </a:ext>
                </a:extLst>
              </a:tr>
              <a:tr h="5072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Otpornost na zlouporabu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Standardizirane: Ocjenjivanje na temelju univerzalnog standarda, a ne nacionalnog konteksta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46635"/>
                  </a:ext>
                </a:extLst>
              </a:tr>
              <a:tr h="3960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Troškovna i fiskalna održivost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Financijska dostupnost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Standardizirane: „Nadoknadivost troškova”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49248"/>
                  </a:ext>
                </a:extLst>
              </a:tr>
              <a:tr h="6835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Predvidljivost i kontrola troškova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Standardizirane: Predvidivo u odnosu na objektivni standard, a ne nacionalni kontekst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52756"/>
                  </a:ext>
                </a:extLst>
              </a:tr>
              <a:tr h="396045">
                <a:tc rowSpan="2">
                  <a:txBody>
                    <a:bodyPr/>
                    <a:lstStyle/>
                    <a:p>
                      <a:r>
                        <a:rPr lang="hr-HR" sz="1400" dirty="0"/>
                        <a:t>Fleksibilnost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Skalabilnost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Ako se skaliranjem temeljno mijenja opseg, onda ga nije moguće skalirati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07644"/>
                  </a:ext>
                </a:extLst>
              </a:tr>
              <a:tr h="5072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Reverzibilnost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Pretpostavka da nepostojanje „datuma završetka” znači da politika ne podrazumijeva završetak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308532"/>
                  </a:ext>
                </a:extLst>
              </a:tr>
              <a:tr h="507202">
                <a:tc rowSpan="2">
                  <a:txBody>
                    <a:bodyPr/>
                    <a:lstStyle/>
                    <a:p>
                      <a:r>
                        <a:rPr lang="hr-HR" sz="1400" dirty="0"/>
                        <a:t>izvedivost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Administrativna složenost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Standardizirane: Ocjenjivanje na temelju univerzalnog standarda, a ne nacionalnog konteksta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39998"/>
                  </a:ext>
                </a:extLst>
              </a:tr>
              <a:tr h="6835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Otpornost na mjere zdravstvene zaštite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N/P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440350"/>
                  </a:ext>
                </a:extLst>
              </a:tr>
            </a:tbl>
          </a:graphicData>
        </a:graphic>
      </p:graphicFrame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E9220534-D5CA-47DB-94A8-153942217F5A}"/>
              </a:ext>
            </a:extLst>
          </p:cNvPr>
          <p:cNvSpPr txBox="1">
            <a:spLocks/>
          </p:cNvSpPr>
          <p:nvPr/>
        </p:nvSpPr>
        <p:spPr>
          <a:xfrm>
            <a:off x="4108021" y="6383311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7" name="Slide Number Placeholder 40">
            <a:extLst>
              <a:ext uri="{FF2B5EF4-FFF2-40B4-BE49-F238E27FC236}">
                <a16:creationId xmlns:a16="http://schemas.microsoft.com/office/drawing/2014/main" id="{A5520BE5-C5EA-41CF-AC3F-FBD3C4E31C28}"/>
              </a:ext>
            </a:extLst>
          </p:cNvPr>
          <p:cNvSpPr txBox="1">
            <a:spLocks/>
          </p:cNvSpPr>
          <p:nvPr/>
        </p:nvSpPr>
        <p:spPr>
          <a:xfrm>
            <a:off x="10693400" y="6294768"/>
            <a:ext cx="1215084" cy="43038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b="1" dirty="0">
              <a:solidFill>
                <a:srgbClr val="0B2B58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81193-99BF-46FF-8B1D-0A526CFD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Mjere u zemljama s visokom razinom dohotka bile su bolje usmjerene, otpornije na zlouporabu i njihovi su troškovi bili u većoj mjeri nadoknadivi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71789-254C-4F54-8BAC-EA273AABCDE0}"/>
              </a:ext>
            </a:extLst>
          </p:cNvPr>
          <p:cNvSpPr txBox="1"/>
          <p:nvPr/>
        </p:nvSpPr>
        <p:spPr>
          <a:xfrm>
            <a:off x="-61643" y="6524087"/>
            <a:ext cx="57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Na temelju podataka o politikama prikupljenima do 1. svibnja/maja 2020.</a:t>
            </a:r>
          </a:p>
          <a:p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AC49B-6877-43B4-B5F7-2DF6A623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z="1000" smtClean="0"/>
              <a:t>13</a:t>
            </a:fld>
            <a:endParaRPr lang="en-US" sz="1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99BB9-C791-4ACC-97B9-BC24205D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72" y="1502335"/>
            <a:ext cx="6191655" cy="4854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0E001-8DCB-4A29-821C-81ADA7461EDB}"/>
              </a:ext>
            </a:extLst>
          </p:cNvPr>
          <p:cNvSpPr txBox="1"/>
          <p:nvPr/>
        </p:nvSpPr>
        <p:spPr>
          <a:xfrm>
            <a:off x="5022574" y="1924878"/>
            <a:ext cx="274320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Dobro </a:t>
            </a:r>
            <a:r>
              <a:rPr lang="en-US" sz="1200" dirty="0" err="1">
                <a:cs typeface="Calibri"/>
              </a:rPr>
              <a:t>ciljanje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mjera</a:t>
            </a:r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54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/>
              <a:t>Kriteriji dizajna – procjena kvalitete mjera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105BC6-3AB7-4EAE-B374-1F9A59B00302}"/>
                  </a:ext>
                </a:extLst>
              </p14:cNvPr>
              <p14:cNvContentPartPr/>
              <p14:nvPr/>
            </p14:nvContentPartPr>
            <p14:xfrm>
              <a:off x="3056246" y="751037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105BC6-3AB7-4EAE-B374-1F9A59B003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2606" y="7402731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lide Number Placeholder 40">
            <a:extLst>
              <a:ext uri="{FF2B5EF4-FFF2-40B4-BE49-F238E27FC236}">
                <a16:creationId xmlns:a16="http://schemas.microsoft.com/office/drawing/2014/main" id="{AEEC0286-D3A6-48F8-B519-2F9D459EAF34}"/>
              </a:ext>
            </a:extLst>
          </p:cNvPr>
          <p:cNvSpPr txBox="1">
            <a:spLocks/>
          </p:cNvSpPr>
          <p:nvPr/>
        </p:nvSpPr>
        <p:spPr>
          <a:xfrm>
            <a:off x="4075418" y="6401411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B48F91-3E4B-4E33-A166-CD992C11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E039E-3A1E-4E6A-8264-4BEBDDBDC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230" y="1735749"/>
            <a:ext cx="11337540" cy="3700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74749-1562-4405-9753-F6FA3C33D61F}"/>
              </a:ext>
            </a:extLst>
          </p:cNvPr>
          <p:cNvSpPr txBox="1"/>
          <p:nvPr/>
        </p:nvSpPr>
        <p:spPr>
          <a:xfrm>
            <a:off x="1750943" y="2057399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Dobro </a:t>
            </a:r>
            <a:r>
              <a:rPr lang="en-US" sz="1400" dirty="0" err="1">
                <a:cs typeface="Calibri"/>
              </a:rPr>
              <a:t>ciljanje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mjera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14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9ECED-D6AF-4655-9663-3B37083F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Praktični problemi odgovora na krizu prouzročenu </a:t>
            </a:r>
            <a:r>
              <a:rPr lang="hr-HR" sz="3200" dirty="0" err="1"/>
              <a:t>koronavirusnom</a:t>
            </a:r>
            <a:r>
              <a:rPr lang="hr-HR" sz="3200" dirty="0"/>
              <a:t> bolešću COVID-19 u smislu</a:t>
            </a:r>
            <a:r>
              <a:rPr lang="hr-HR" sz="3200" dirty="0">
                <a:ea typeface="+mj-lt"/>
                <a:cs typeface="+mj-lt"/>
              </a:rPr>
              <a:t> planiranja proračuna prema programima </a:t>
            </a:r>
            <a:r>
              <a:rPr lang="hr-HR" sz="3200" dirty="0"/>
              <a:t>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8EE79B-F70A-4E58-8FB1-6A889F0A4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77731"/>
              </p:ext>
            </p:extLst>
          </p:nvPr>
        </p:nvGraphicFramePr>
        <p:xfrm>
          <a:off x="659219" y="1531088"/>
          <a:ext cx="10694581" cy="496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40">
            <a:extLst>
              <a:ext uri="{FF2B5EF4-FFF2-40B4-BE49-F238E27FC236}">
                <a16:creationId xmlns:a16="http://schemas.microsoft.com/office/drawing/2014/main" id="{897DFC61-101F-4C0F-B8E9-66AF8FE9775E}"/>
              </a:ext>
            </a:extLst>
          </p:cNvPr>
          <p:cNvSpPr txBox="1">
            <a:spLocks/>
          </p:cNvSpPr>
          <p:nvPr/>
        </p:nvSpPr>
        <p:spPr>
          <a:xfrm>
            <a:off x="4076578" y="6419560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EC3CE-66EE-4B0F-B2ED-0FCB8A20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E3F89-2C8F-4C7D-A356-B29D6CBF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26" y="640823"/>
            <a:ext cx="3506733" cy="5583148"/>
          </a:xfrm>
        </p:spPr>
        <p:txBody>
          <a:bodyPr anchor="ctr">
            <a:normAutofit/>
          </a:bodyPr>
          <a:lstStyle/>
          <a:p>
            <a:r>
              <a:rPr lang="hr-HR" sz="3600" dirty="0"/>
              <a:t>Problemi koji su istaknuti odgovorom na krizu prouzročenu koronavirusnom bolešću COVID-19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B90665-F55D-4DF2-91CF-43A367232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8199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F7F70C71-8679-4A6B-9326-46AB1395ECE1}"/>
              </a:ext>
            </a:extLst>
          </p:cNvPr>
          <p:cNvSpPr txBox="1">
            <a:spLocks/>
          </p:cNvSpPr>
          <p:nvPr/>
        </p:nvSpPr>
        <p:spPr>
          <a:xfrm>
            <a:off x="4053659" y="6384847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29327-D123-4449-A218-521CB445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9393A-1FCA-4431-AC8B-57CF5B5A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/>
              <a:t>Razmjena iskustava – brza anketa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E3723B-AFFD-4D6A-A51E-C1F887CC7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88051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D8830C7C-0DB8-48AD-B4A0-6C744F0D0C95}"/>
              </a:ext>
            </a:extLst>
          </p:cNvPr>
          <p:cNvSpPr txBox="1">
            <a:spLocks/>
          </p:cNvSpPr>
          <p:nvPr/>
        </p:nvSpPr>
        <p:spPr>
          <a:xfrm>
            <a:off x="3981757" y="6438319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C3AEB-0BA5-45AF-A84F-6B321B14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6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C456F-AC35-464F-BBF5-56A4AB1A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F7885D6A-C25D-4972-AA79-EB9169AD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6" y="-7089"/>
            <a:ext cx="6725729" cy="61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DF237-DFA6-4D91-8490-BA87BB77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1EE80BB8-2745-4292-BB36-5944401B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7" y="107830"/>
            <a:ext cx="7070784" cy="53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6FDCEB-441A-40D4-817B-A900A94D1B54}"/>
              </a:ext>
            </a:extLst>
          </p:cNvPr>
          <p:cNvSpPr/>
          <p:nvPr/>
        </p:nvSpPr>
        <p:spPr bwMode="auto">
          <a:xfrm>
            <a:off x="138223" y="-4527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43352-4BB9-4BD3-862A-EA1ECEF5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800">
                <a:solidFill>
                  <a:srgbClr val="FFFFFF"/>
                </a:solidFill>
              </a:rPr>
              <a:t>Sadržaj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4F8BFDC-9821-4A4F-BC19-850F068AB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640991"/>
              </p:ext>
            </p:extLst>
          </p:nvPr>
        </p:nvGraphicFramePr>
        <p:xfrm>
          <a:off x="1514208" y="2550422"/>
          <a:ext cx="9708995" cy="389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40">
            <a:extLst>
              <a:ext uri="{FF2B5EF4-FFF2-40B4-BE49-F238E27FC236}">
                <a16:creationId xmlns:a16="http://schemas.microsoft.com/office/drawing/2014/main" id="{A6555AE7-27FD-49EC-9FBB-34FCD98A25B7}"/>
              </a:ext>
            </a:extLst>
          </p:cNvPr>
          <p:cNvSpPr txBox="1">
            <a:spLocks/>
          </p:cNvSpPr>
          <p:nvPr/>
        </p:nvSpPr>
        <p:spPr>
          <a:xfrm>
            <a:off x="4046845" y="6431484"/>
            <a:ext cx="6922358" cy="3005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18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851C386-0F4B-4580-944D-FB58EEF99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690" y="3116022"/>
            <a:ext cx="679677" cy="679677"/>
          </a:xfrm>
          <a:prstGeom prst="rect">
            <a:avLst/>
          </a:prstGeom>
        </p:spPr>
      </p:pic>
      <p:pic>
        <p:nvPicPr>
          <p:cNvPr id="17" name="Graphic 16" descr="Tools">
            <a:extLst>
              <a:ext uri="{FF2B5EF4-FFF2-40B4-BE49-F238E27FC236}">
                <a16:creationId xmlns:a16="http://schemas.microsoft.com/office/drawing/2014/main" id="{4C155B37-9E8E-4CAC-8B58-9C6656645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5116" y="5433274"/>
            <a:ext cx="550777" cy="550777"/>
          </a:xfrm>
          <a:prstGeom prst="rect">
            <a:avLst/>
          </a:prstGeom>
        </p:spPr>
      </p:pic>
      <p:pic>
        <p:nvPicPr>
          <p:cNvPr id="19" name="Graphic 18" descr="Research">
            <a:extLst>
              <a:ext uri="{FF2B5EF4-FFF2-40B4-BE49-F238E27FC236}">
                <a16:creationId xmlns:a16="http://schemas.microsoft.com/office/drawing/2014/main" id="{07C89D4F-B028-417F-A897-99700FC385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628" y="3878381"/>
            <a:ext cx="709614" cy="709614"/>
          </a:xfrm>
          <a:prstGeom prst="rect">
            <a:avLst/>
          </a:prstGeom>
        </p:spPr>
      </p:pic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D075DB79-5BD8-4365-AE19-DD837733F4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0667" y="4640978"/>
            <a:ext cx="679677" cy="679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22696-48B1-4401-B9B4-07317027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AE58F-F7B5-4CDB-AC7A-2A284760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BBCC1CC4-A096-448A-9211-C81D8F26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253561"/>
            <a:ext cx="6351916" cy="56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BA9F8-F3FA-4FC5-9FCD-5819EB60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85B0853D-1FDC-4D01-BC17-7F3C1C6C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3" y="210099"/>
            <a:ext cx="6495690" cy="55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6C094-134E-471D-A8D4-844E18D9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4FF3ABB6-D58B-44D0-9A27-8C7B0EAD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225774"/>
            <a:ext cx="8364747" cy="58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822B4-5EE3-4913-B37A-D7F8DB63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68F204CA-45E2-4891-9811-F0E6922C9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6171"/>
            <a:ext cx="7746520" cy="50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A5575-B575-4302-AA40-6CE4AB10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AFEB7EEB-CAC5-4ECF-A430-A33148EB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5" y="153172"/>
            <a:ext cx="7631502" cy="5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B2833-067B-429B-95EA-A8592ED7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CB3130D3-7426-4C49-8D57-D68970CB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336866"/>
            <a:ext cx="8551652" cy="51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3C36393-C7F3-42FF-91D9-FE3CAFA65D7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D0A2A-1455-4D04-8896-09A165AF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Pogled u budućnost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09721-3930-4C1A-BB29-14A826DF0259}"/>
              </a:ext>
            </a:extLst>
          </p:cNvPr>
          <p:cNvGrpSpPr/>
          <p:nvPr/>
        </p:nvGrpSpPr>
        <p:grpSpPr>
          <a:xfrm>
            <a:off x="3173629" y="1690688"/>
            <a:ext cx="6425252" cy="4154060"/>
            <a:chOff x="0" y="0"/>
            <a:chExt cx="10430946" cy="613262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0E30FBBF-7CE2-4101-A970-87D897FF8117}"/>
                </a:ext>
              </a:extLst>
            </p:cNvPr>
            <p:cNvSpPr/>
            <p:nvPr/>
          </p:nvSpPr>
          <p:spPr>
            <a:xfrm>
              <a:off x="0" y="0"/>
              <a:ext cx="4978022" cy="1254223"/>
            </a:xfrm>
            <a:prstGeom prst="homePlate">
              <a:avLst/>
            </a:prstGeom>
            <a:solidFill>
              <a:srgbClr val="FFC1C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/>
                </a:rPr>
                <a:t>Održavanje i prilagodba fiskalnih mjera fiskalne kako bi se </a:t>
              </a:r>
              <a:r>
                <a:rPr lang="hr-HR" sz="12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/>
                </a:rPr>
                <a:t>mitigirali</a:t>
              </a:r>
              <a:r>
                <a:rPr lang="hr-HR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/>
                </a:rPr>
                <a:t> zdravstveni i ekonomski utjecaji krize </a:t>
              </a: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FFB26EED-2037-4D90-A144-B4A5E2C6807E}"/>
                </a:ext>
              </a:extLst>
            </p:cNvPr>
            <p:cNvSpPr/>
            <p:nvPr/>
          </p:nvSpPr>
          <p:spPr>
            <a:xfrm>
              <a:off x="578558" y="1366089"/>
              <a:ext cx="5555115" cy="1181527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/>
                </a:rPr>
                <a:t>Prijelaz na fiskalne mjere za potpore gospodarskog oporavka</a:t>
              </a: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5D755904-16FF-4897-8BCE-F6C9A6940460}"/>
                </a:ext>
              </a:extLst>
            </p:cNvPr>
            <p:cNvSpPr/>
            <p:nvPr/>
          </p:nvSpPr>
          <p:spPr>
            <a:xfrm>
              <a:off x="1010088" y="2654040"/>
              <a:ext cx="6315385" cy="1181527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/>
                </a:rPr>
                <a:t>Postupno ukidanje fiskalnih mjera i </a:t>
              </a:r>
              <a:r>
                <a:rPr lang="hr-HR" sz="1200">
                  <a:solidFill>
                    <a:srgbClr val="000000"/>
                  </a:solidFill>
                  <a:ea typeface="Calibri" panose="020F0502020204030204" pitchFamily="34" charset="0"/>
                  <a:cs typeface="Times New Roman"/>
                </a:rPr>
                <a:t>povrat sredstava</a:t>
              </a: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BEBAE52-B34F-499D-B9C0-E0203FF5BD0E}"/>
                </a:ext>
              </a:extLst>
            </p:cNvPr>
            <p:cNvSpPr/>
            <p:nvPr/>
          </p:nvSpPr>
          <p:spPr>
            <a:xfrm>
              <a:off x="1540934" y="3941988"/>
              <a:ext cx="6976345" cy="1181527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Uvođenje reformi usmjerenih na fiskalnu održivost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0D6E32E-734D-4524-B079-B150200DCF53}"/>
                </a:ext>
              </a:extLst>
            </p:cNvPr>
            <p:cNvSpPr txBox="1"/>
            <p:nvPr/>
          </p:nvSpPr>
          <p:spPr>
            <a:xfrm>
              <a:off x="0" y="5412672"/>
              <a:ext cx="3279372" cy="7199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r-HR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Vrijeme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8C89DAF-8F27-4E05-B9F5-85B6C19AFBF3}"/>
                </a:ext>
              </a:extLst>
            </p:cNvPr>
            <p:cNvCxnSpPr>
              <a:cxnSpLocks/>
            </p:cNvCxnSpPr>
            <p:nvPr/>
          </p:nvCxnSpPr>
          <p:spPr>
            <a:xfrm>
              <a:off x="1282503" y="5689452"/>
              <a:ext cx="9148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40">
            <a:extLst>
              <a:ext uri="{FF2B5EF4-FFF2-40B4-BE49-F238E27FC236}">
                <a16:creationId xmlns:a16="http://schemas.microsoft.com/office/drawing/2014/main" id="{42FFF104-23A7-4AC7-9A35-379606159306}"/>
              </a:ext>
            </a:extLst>
          </p:cNvPr>
          <p:cNvSpPr txBox="1">
            <a:spLocks/>
          </p:cNvSpPr>
          <p:nvPr/>
        </p:nvSpPr>
        <p:spPr>
          <a:xfrm>
            <a:off x="4122813" y="6445248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18" name="Slide Number Placeholder 40">
            <a:extLst>
              <a:ext uri="{FF2B5EF4-FFF2-40B4-BE49-F238E27FC236}">
                <a16:creationId xmlns:a16="http://schemas.microsoft.com/office/drawing/2014/main" id="{E34E8BEB-35FB-4750-9BBC-D248A628F383}"/>
              </a:ext>
            </a:extLst>
          </p:cNvPr>
          <p:cNvSpPr txBox="1">
            <a:spLocks/>
          </p:cNvSpPr>
          <p:nvPr/>
        </p:nvSpPr>
        <p:spPr>
          <a:xfrm>
            <a:off x="10693400" y="6294768"/>
            <a:ext cx="1215084" cy="43038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b="1" dirty="0">
              <a:solidFill>
                <a:srgbClr val="0B2B58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0D9875-0DFA-4DC0-9B43-F79119DB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2977" y="1027906"/>
            <a:ext cx="1285875" cy="48400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33457-FD3B-424E-8092-BF77F48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Graphic 24" descr="Smiling Face with No Fill">
            <a:extLst>
              <a:ext uri="{FF2B5EF4-FFF2-40B4-BE49-F238E27FC236}">
                <a16:creationId xmlns:a16="http://schemas.microsoft.com/office/drawing/2014/main" id="{253B6667-E987-4752-BC52-F5F9F3E13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D4A5EB-7F3A-47EC-9991-DF2F51EE1A16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3600">
                <a:solidFill>
                  <a:srgbClr val="000000"/>
                </a:solidFill>
              </a:rPr>
              <a:t>Hvala na pozornosti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9DAEC-2B3F-4AF4-8E66-35E09893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E5D2E-5AC5-4EE9-9FB6-082DAB4737E9}"/>
              </a:ext>
            </a:extLst>
          </p:cNvPr>
          <p:cNvSpPr/>
          <p:nvPr/>
        </p:nvSpPr>
        <p:spPr bwMode="auto">
          <a:xfrm>
            <a:off x="0" y="2035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D0581-E9FB-436C-8253-C037805D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kumimoji="0" lang="hr-HR" sz="4000" b="1" i="0" u="none" strike="noStrike" cap="none" normalizeH="0" baseline="0" dirty="0">
                <a:ln>
                  <a:noFill/>
                </a:ln>
                <a:ea typeface="Calibri" panose="020F0502020204030204" pitchFamily="34" charset="0"/>
                <a:cs typeface="Times New Roman"/>
              </a:rPr>
              <a:t>Globalni pregled –</a:t>
            </a:r>
            <a:r>
              <a:rPr lang="hr-HR" sz="4000" b="1" dirty="0"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hr-HR" sz="4000" b="1" i="0" u="none" strike="noStrike" cap="none" normalizeH="0" baseline="0" dirty="0">
                <a:ln>
                  <a:noFill/>
                </a:ln>
                <a:ea typeface="Calibri" panose="020F0502020204030204" pitchFamily="34" charset="0"/>
                <a:cs typeface="Times New Roman"/>
              </a:rPr>
              <a:t> fiskalne </a:t>
            </a:r>
            <a:r>
              <a:rPr lang="hr-HR" sz="4000" b="1" dirty="0">
                <a:ea typeface="Calibri" panose="020F0502020204030204" pitchFamily="34" charset="0"/>
                <a:cs typeface="Times New Roman"/>
              </a:rPr>
              <a:t>mjere</a:t>
            </a:r>
            <a:r>
              <a:rPr kumimoji="0" lang="hr-HR" sz="4000" b="1" i="0" u="none" strike="noStrike" cap="none" normalizeH="0" baseline="0" dirty="0">
                <a:ln>
                  <a:noFill/>
                </a:ln>
                <a:ea typeface="Calibri" panose="020F0502020204030204" pitchFamily="34" charset="0"/>
                <a:cs typeface="Times New Roman"/>
              </a:rPr>
              <a:t> po </a:t>
            </a:r>
            <a:r>
              <a:rPr lang="hr-HR" sz="4000" b="1" dirty="0">
                <a:ea typeface="Calibri" panose="020F0502020204030204" pitchFamily="34" charset="0"/>
                <a:cs typeface="Times New Roman"/>
              </a:rPr>
              <a:t>skupinama</a:t>
            </a:r>
            <a:r>
              <a:rPr kumimoji="0" lang="hr-HR" sz="4000" b="1" i="0" u="none" strike="noStrike" cap="none" normalizeH="0" baseline="0" dirty="0">
                <a:ln>
                  <a:noFill/>
                </a:ln>
                <a:ea typeface="Calibri" panose="020F0502020204030204" pitchFamily="34" charset="0"/>
                <a:cs typeface="Times New Roman"/>
              </a:rPr>
              <a:t> zemalja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1" u="none" strike="noStrike" cap="none" normalizeH="0" baseline="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(podaci od 11. rujna/septembra 2020., postotak BDP-a)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0E0AA4-9CCE-49E6-9B55-0F78D5F6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70" y="6263567"/>
            <a:ext cx="121793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sz="1200" b="0" i="1" u="none" strike="noStrike" cap="none" normalizeH="0" baseline="0">
                <a:ln>
                  <a:noFill/>
                </a:ln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IMF Fiscal Monitor, listopad/oktobar 2020.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45BC4-D0D7-423E-A5ED-C9C5A850F81D}"/>
              </a:ext>
            </a:extLst>
          </p:cNvPr>
          <p:cNvSpPr txBox="1"/>
          <p:nvPr/>
        </p:nvSpPr>
        <p:spPr>
          <a:xfrm rot="16200000">
            <a:off x="-162897" y="3244334"/>
            <a:ext cx="17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Postotak BDP-a</a:t>
            </a:r>
          </a:p>
        </p:txBody>
      </p:sp>
      <p:sp>
        <p:nvSpPr>
          <p:cNvPr id="7" name="Slide Number Placeholder 40">
            <a:extLst>
              <a:ext uri="{FF2B5EF4-FFF2-40B4-BE49-F238E27FC236}">
                <a16:creationId xmlns:a16="http://schemas.microsoft.com/office/drawing/2014/main" id="{14A9198D-935B-4EF4-BC81-011E737D12CF}"/>
              </a:ext>
            </a:extLst>
          </p:cNvPr>
          <p:cNvSpPr txBox="1">
            <a:spLocks/>
          </p:cNvSpPr>
          <p:nvPr/>
        </p:nvSpPr>
        <p:spPr>
          <a:xfrm>
            <a:off x="4114371" y="6423202"/>
            <a:ext cx="6922358" cy="3005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1800" dirty="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E4C7F-6D36-480D-8FEF-2D63B831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3E43B3-657F-4551-8B66-5F00823C5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4B096-E020-4643-81F8-838129159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1685922"/>
            <a:ext cx="9494712" cy="45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8DA712-365C-4FAC-A7F7-87751DFF1AE7}"/>
              </a:ext>
            </a:extLst>
          </p:cNvPr>
          <p:cNvSpPr/>
          <p:nvPr/>
        </p:nvSpPr>
        <p:spPr bwMode="auto">
          <a:xfrm>
            <a:off x="0" y="2540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067A9121-C50F-483A-AFD9-B11A61600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93" y="2319029"/>
            <a:ext cx="713232" cy="713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4DE8BE-D386-4CEE-AC9D-9E4B14C9F9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285" y="3197315"/>
            <a:ext cx="535848" cy="713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C9611-1755-44A8-8B0F-BEB16E13DB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81" y="4953887"/>
            <a:ext cx="713232" cy="588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06805-8E1C-408A-B719-2E65E6E0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Pozadinske informacije o prikupljanju podataka od strane Svjetske banke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7D8F35-AA3F-4BAD-86C5-2098BFF9B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752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0E4BE59D-4B6C-4116-8065-9188ED871D38}"/>
              </a:ext>
            </a:extLst>
          </p:cNvPr>
          <p:cNvSpPr txBox="1">
            <a:spLocks/>
          </p:cNvSpPr>
          <p:nvPr/>
        </p:nvSpPr>
        <p:spPr>
          <a:xfrm>
            <a:off x="4121457" y="6410247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7C295F-7370-4236-B2FB-7DE67621F44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56" y="4075601"/>
            <a:ext cx="645305" cy="713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910AB-1785-4943-90B9-370877E0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FECBB1-A918-455B-A8B0-B96FACC3732D}"/>
              </a:ext>
            </a:extLst>
          </p:cNvPr>
          <p:cNvSpPr/>
          <p:nvPr/>
        </p:nvSpPr>
        <p:spPr bwMode="auto">
          <a:xfrm>
            <a:off x="0" y="0"/>
            <a:ext cx="12192000" cy="1537713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BE1D50-6168-4E01-A326-26DD42DB9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9" y="1578394"/>
            <a:ext cx="8532092" cy="4917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0E91F-694D-4A02-BEBD-83B38765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Intervencije fiskalnih politika: klasifikacija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2E606-E0B2-499C-B214-BDEFE1AA7C56}"/>
              </a:ext>
            </a:extLst>
          </p:cNvPr>
          <p:cNvSpPr txBox="1"/>
          <p:nvPr/>
        </p:nvSpPr>
        <p:spPr>
          <a:xfrm>
            <a:off x="8583799" y="1960604"/>
            <a:ext cx="360820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arenR"/>
            </a:pPr>
            <a:r>
              <a:rPr lang="hr-HR" dirty="0"/>
              <a:t>Prihodovne mjere za zaštitu poduzeća</a:t>
            </a:r>
          </a:p>
          <a:p>
            <a:pPr marL="342900" indent="-342900">
              <a:buAutoNum type="arabicParenR"/>
            </a:pPr>
            <a:r>
              <a:rPr lang="hr-HR" dirty="0"/>
              <a:t>Prihodovne mjere za zaštitu pojedinaca</a:t>
            </a:r>
          </a:p>
          <a:p>
            <a:pPr marL="342900" indent="-342900">
              <a:buAutoNum type="arabicParenR"/>
            </a:pPr>
            <a:r>
              <a:rPr lang="hr-HR" dirty="0"/>
              <a:t>Prihodovne mjere za promicanje dostupnosti medicinske opreme/predmeta</a:t>
            </a:r>
            <a:endParaRPr lang="hr-HR" dirty="0">
              <a:cs typeface="Calibri"/>
            </a:endParaRPr>
          </a:p>
          <a:p>
            <a:pPr marL="342900" indent="-342900">
              <a:buAutoNum type="arabicParenR"/>
            </a:pPr>
            <a:r>
              <a:rPr lang="hr-HR" dirty="0"/>
              <a:t>Izravna potpora poduzećima</a:t>
            </a:r>
          </a:p>
          <a:p>
            <a:pPr marL="342900" indent="-342900">
              <a:buAutoNum type="arabicParenR"/>
            </a:pPr>
            <a:r>
              <a:rPr lang="hr-HR" dirty="0"/>
              <a:t>Rashodovne mjere za pojedince</a:t>
            </a:r>
          </a:p>
          <a:p>
            <a:pPr marL="342900" indent="-342900">
              <a:buAutoNum type="arabicParenR"/>
            </a:pPr>
            <a:r>
              <a:rPr lang="hr-HR" dirty="0"/>
              <a:t>Mjere rashoda za zdravstvo</a:t>
            </a:r>
          </a:p>
          <a:p>
            <a:pPr marL="342900" indent="-342900">
              <a:buAutoNum type="arabicParenR"/>
            </a:pPr>
            <a:r>
              <a:rPr lang="hr-HR" dirty="0"/>
              <a:t>Mjere u pogledu kredita/kapitala</a:t>
            </a:r>
            <a:endParaRPr lang="hr-HR" dirty="0">
              <a:cs typeface="Calibri"/>
            </a:endParaRPr>
          </a:p>
        </p:txBody>
      </p:sp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364BA652-1737-4FC5-B9B4-A0AEC89B5813}"/>
              </a:ext>
            </a:extLst>
          </p:cNvPr>
          <p:cNvSpPr txBox="1">
            <a:spLocks/>
          </p:cNvSpPr>
          <p:nvPr/>
        </p:nvSpPr>
        <p:spPr>
          <a:xfrm>
            <a:off x="4121457" y="6429350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C2680-5562-4F4F-A327-8D7E98F5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621648F-1041-4BB1-ACD7-C15904FC402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3CACB"/>
              </a:gs>
              <a:gs pos="0">
                <a:srgbClr val="D3CACB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6" name="Title 1">
            <a:extLst>
              <a:ext uri="{FF2B5EF4-FFF2-40B4-BE49-F238E27FC236}">
                <a16:creationId xmlns:a16="http://schemas.microsoft.com/office/drawing/2014/main" id="{F7461256-417F-414A-A999-B0B8709C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0" y="0"/>
            <a:ext cx="12192000" cy="1325563"/>
          </a:xfrm>
        </p:spPr>
        <p:txBody>
          <a:bodyPr/>
          <a:lstStyle/>
          <a:p>
            <a:r>
              <a:rPr lang="hr-HR" sz="3600" dirty="0"/>
              <a:t>Najčešće intervencije u obliku fiskalne politike po regijama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756E26-0B92-4AC9-ACEF-CC62DA733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585" y="2051175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19F464D-5ECD-465A-A288-D1F0DFF7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4" y="290027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B6E887B-F464-4909-8FF6-AD333F76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80" y="375420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6D4C23A-BEEA-421F-B0BF-7FB5DA913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2" y="460813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6B3EAA2-1884-4136-AB0C-E32E9963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6" y="4608138"/>
            <a:ext cx="1916543" cy="853930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A4FBBD0-CC32-4626-9C83-7E3BEE7E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1" y="2046348"/>
            <a:ext cx="1916543" cy="85393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DA5849B-8ADE-4B2A-812E-EBB47BD07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6998" y="2347445"/>
            <a:ext cx="1941458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Opći rashodi u području zdravstva, 94 %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9DFA394-617E-4B4E-B476-4763F961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1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DCCF440-2712-46D5-940C-1B34A08B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1B6E819-2557-4A90-9915-F939B97F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460813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C797336-9774-4CE5-BF27-1004287E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4" y="5462067"/>
            <a:ext cx="1916543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80CC908-0F54-4648-949F-3C847F0C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8" y="2046348"/>
            <a:ext cx="1916543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E12F42E-4B51-456C-A7E1-FB4DB1183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7" y="290027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01DBA47-CA82-4BE7-923F-223364677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5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5E4F152-0994-4E39-B800-64532CE1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345" y="546206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52713DB-D679-4B59-B987-1C8C57CB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121" y="2046347"/>
            <a:ext cx="1915177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1C7DCB3-20E7-4617-843A-73E31E28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3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C8FED96-CC04-4D3E-835B-8FADF490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2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14BA676-7365-47F3-A0AC-D71779AE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11" y="546206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A2EB75F-0936-4E3D-9816-3BF679834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441" y="2046348"/>
            <a:ext cx="1915178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6A7BE20-A5CA-4B9B-AFD4-EDF6387AA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47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214D9B6-F070-4AD9-B128-B642C944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78" y="460813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1E28552-8AD9-42AC-9ABB-61338D175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076" y="546206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75D43A3-A658-4B00-8E89-F3A1C52E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3" y="204634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089E9FC-0E61-42D0-A78A-CA3AEBE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358" y="375420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2355874-F784-48C3-95B3-1DAA88450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3" y="4608138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64FC26C-5870-4D76-82F1-08C3683F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3" y="5462068"/>
            <a:ext cx="1916543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C9D59D2-0DF9-478F-B7F5-4A8D8B44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519" y="2900278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902E3F6-1D04-4433-A8D6-268CA2456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860" y="3729797"/>
            <a:ext cx="1915178" cy="85393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BEB7086-CC92-4D7E-9A58-F1DC7205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575" y="4575481"/>
            <a:ext cx="1916543" cy="85393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F3D6CA7-E661-4E2C-AE26-23BB5EA0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573" y="5429411"/>
            <a:ext cx="1916543" cy="85393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6B53D43-F2E2-4FA6-8CE0-69A44127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965" y="3177126"/>
            <a:ext cx="1941458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Opći rashodi u području zdravstva, 100 %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D0E60E4-131E-4F1D-93EA-5AAC84FC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51" y="4046603"/>
            <a:ext cx="1941458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Opći rashodi u području zdravstva, 67 %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5881000-70F7-4C60-8F30-D8026CD6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453" y="4924944"/>
            <a:ext cx="1941458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Opći rashodi u području zdravstva, 56 %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B58FBC7-76AB-40E7-9135-1D7558DB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890" y="4924944"/>
            <a:ext cx="1941458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Opći rashodi u području zdravstva, 76 %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FB03C9E-E8CC-4E3C-B26E-F2DA08F95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2359236"/>
            <a:ext cx="1941458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Opći rashodi u području zdravstva, 77 %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DF96169-2CB7-43F1-99F7-69222184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" y="4819659"/>
            <a:ext cx="1941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Povlašteni zajmovi 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poduzeća, 55 %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C67E83E3-6BFF-40EA-9837-5559413F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009" y="3107877"/>
            <a:ext cx="1941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Povlašteni zajmovi 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poduzeća, 83 %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3B8DDCA-73F8-43FF-8E3B-F5377546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494" y="5640932"/>
            <a:ext cx="1893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Povlašteni zajmovi 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poduzeća, 51 %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21C270D-CBB6-4713-9066-E280F680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228" y="5640932"/>
            <a:ext cx="1893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Povlašteni zajmovi 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poduzeća, 56 %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2005950-4BAD-422D-93F7-957B6206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95" y="4819659"/>
            <a:ext cx="1893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Povlašteni zajmovi 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poduzeća, 100 %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837A191-25D5-4EA2-A22F-564E7F4C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886" y="4819658"/>
            <a:ext cx="1893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Povlašteni zajmovi 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poduzeća, 56 %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175E4C9-B393-480A-B882-A642B9F7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7746" y="3961606"/>
            <a:ext cx="18936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Odgoda plaćanja poreza, 65 %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21E6275E-11CD-4C1E-AA6F-4B14DFED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86" y="5673589"/>
            <a:ext cx="189368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Odgoda plaćanja poreza, 75 %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D798890-0088-4F65-A115-01D59C94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909" y="2242159"/>
            <a:ext cx="18936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Odgoda plaćanja poreza, 72 %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DECD3C3-AF15-4222-ACF6-8812D3BC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069" y="2253950"/>
            <a:ext cx="18936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Odgoda plaćanja poreza, 71 %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8585463-B6E8-47B0-B407-DD4A5C17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442" y="2242158"/>
            <a:ext cx="18936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Odgoda plaćanja poreza, 90 %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FFAA0F3-81B2-41CF-A2CA-58F888AD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4" y="5673588"/>
            <a:ext cx="1893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Izuzeće od /oslobađanje od</a:t>
            </a:r>
          </a:p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/obustava poreza, 55 %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B67D5EE-0660-4324-9C79-0426948C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3105448"/>
            <a:ext cx="19151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Dodatni ad hoc programi, 71 %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16AD6E0-AE8B-488B-87E3-09962FB0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272" y="3105448"/>
            <a:ext cx="19151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Dodatni ad hoc programi, 68 %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2EDAB9A-15CC-4322-AC0B-1BEAD81E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51" y="3105448"/>
            <a:ext cx="19151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Dodatni ad hoc programi, 67 %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C4B9A23-27DD-4EA2-8E58-54007DB2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22" y="2243040"/>
            <a:ext cx="19151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Dodatni ad hoc programi, 100 %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501B8B3-8D5D-4CC6-AE39-46B27BB4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274" y="3102702"/>
            <a:ext cx="19151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Dodatni ad hoc programi, 71 %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CA2B713-5EAA-4101-8747-2C0820894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827" y="3961606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Naknada plaće / povećanje plaćenog dopusta, 78 %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15F4816-EDB2-423F-8C7E-7E98E373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3959378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Izravni prijenosi novčanih sredstava pojedincima, 61 %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5774D8-43C3-4258-B8FE-01044F27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890" y="5673587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Izravni prijenosi novčanih sredstava pojedincima, 71 %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3E88C9BB-9C89-46AC-AB66-74CBF7F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916" y="3965729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Izravni prijenosi novčanih sredstava pojedincima, 61 %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9C2BA949-73F3-44AD-9230-DDE6404F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437" y="4819658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Izravni prijenosi novčanih sredstava pojedincima, 56 %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D5F4689-9BA5-4B4B-9338-0121D6A8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609" y="3969109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Izravni prijenosi novčanih sredstava pojedincima, 100 %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21290FC2-A97C-4875-B590-A1BDD3FD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135" y="5640931"/>
            <a:ext cx="1915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hr-HR" sz="11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Izravni prijenosi novčanih sredstava pojedincima, 54 %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80B20-B31A-4C6B-8161-54B313B873B0}"/>
              </a:ext>
            </a:extLst>
          </p:cNvPr>
          <p:cNvSpPr txBox="1"/>
          <p:nvPr/>
        </p:nvSpPr>
        <p:spPr>
          <a:xfrm>
            <a:off x="78974" y="1465943"/>
            <a:ext cx="189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Istočna Azija i Pacifik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62B03F7-DE28-41C3-9086-80BA1BAFA991}"/>
              </a:ext>
            </a:extLst>
          </p:cNvPr>
          <p:cNvSpPr txBox="1"/>
          <p:nvPr/>
        </p:nvSpPr>
        <p:spPr>
          <a:xfrm>
            <a:off x="2075890" y="1465943"/>
            <a:ext cx="189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Europa i Srednja Azija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ECD18BB-55CC-4804-A43E-BE0288A2EBF1}"/>
              </a:ext>
            </a:extLst>
          </p:cNvPr>
          <p:cNvSpPr txBox="1"/>
          <p:nvPr/>
        </p:nvSpPr>
        <p:spPr>
          <a:xfrm>
            <a:off x="4146916" y="1465943"/>
            <a:ext cx="189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Latinska Amerika i Karibi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5EBAF87-9A96-43D0-ADB8-598873097B73}"/>
              </a:ext>
            </a:extLst>
          </p:cNvPr>
          <p:cNvSpPr txBox="1"/>
          <p:nvPr/>
        </p:nvSpPr>
        <p:spPr>
          <a:xfrm>
            <a:off x="6161201" y="1465943"/>
            <a:ext cx="189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BLISKI ISTOK I SJEVERNA AFRIKA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9162415-6F5A-49C7-BAD5-60F38AE66547}"/>
              </a:ext>
            </a:extLst>
          </p:cNvPr>
          <p:cNvSpPr txBox="1"/>
          <p:nvPr/>
        </p:nvSpPr>
        <p:spPr>
          <a:xfrm>
            <a:off x="8091909" y="1465943"/>
            <a:ext cx="189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Južna Azija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3F00612-2F0A-4298-BFFD-71739288E864}"/>
              </a:ext>
            </a:extLst>
          </p:cNvPr>
          <p:cNvSpPr txBox="1"/>
          <p:nvPr/>
        </p:nvSpPr>
        <p:spPr>
          <a:xfrm>
            <a:off x="10206998" y="1466843"/>
            <a:ext cx="189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SUBSAHARSKA AFRIKA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2BB1F19-95C5-4DBA-A01F-9DF1B834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0" y="6474276"/>
            <a:ext cx="6789820" cy="1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Tumač: 	             plava     /     - poduzeća,         zelena     - kućanstva,                  žuta     - zdravstvo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C1005-D209-4998-9EFD-E5D80828E34C}"/>
              </a:ext>
            </a:extLst>
          </p:cNvPr>
          <p:cNvSpPr/>
          <p:nvPr/>
        </p:nvSpPr>
        <p:spPr>
          <a:xfrm>
            <a:off x="858520" y="6523273"/>
            <a:ext cx="162560" cy="162560"/>
          </a:xfrm>
          <a:prstGeom prst="rect">
            <a:avLst/>
          </a:prstGeom>
          <a:solidFill>
            <a:srgbClr val="8EA9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F2B7E8-0E1E-4D1E-82A6-3C2792A4EF28}"/>
              </a:ext>
            </a:extLst>
          </p:cNvPr>
          <p:cNvSpPr/>
          <p:nvPr/>
        </p:nvSpPr>
        <p:spPr>
          <a:xfrm>
            <a:off x="1163320" y="6523273"/>
            <a:ext cx="162560" cy="162560"/>
          </a:xfrm>
          <a:prstGeom prst="rect">
            <a:avLst/>
          </a:prstGeom>
          <a:solidFill>
            <a:srgbClr val="BDD7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0A92569-5915-4ABD-9C50-C1245EAC46F7}"/>
              </a:ext>
            </a:extLst>
          </p:cNvPr>
          <p:cNvSpPr/>
          <p:nvPr/>
        </p:nvSpPr>
        <p:spPr>
          <a:xfrm>
            <a:off x="2951480" y="6538513"/>
            <a:ext cx="162560" cy="162560"/>
          </a:xfrm>
          <a:prstGeom prst="rect">
            <a:avLst/>
          </a:prstGeom>
          <a:solidFill>
            <a:srgbClr val="C6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980B00-25C6-4D5A-B4F0-91BF30085FC7}"/>
              </a:ext>
            </a:extLst>
          </p:cNvPr>
          <p:cNvSpPr/>
          <p:nvPr/>
        </p:nvSpPr>
        <p:spPr>
          <a:xfrm>
            <a:off x="4871720" y="6538513"/>
            <a:ext cx="162560" cy="162560"/>
          </a:xfrm>
          <a:prstGeom prst="rect">
            <a:avLst/>
          </a:prstGeom>
          <a:solidFill>
            <a:srgbClr val="FFE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338BF-0A46-4489-BD0D-4CE0605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z="1050" smtClean="0"/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2265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9F027-4C2A-45AA-8456-22B51F35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Karta zemalja PEMPAL-a </a:t>
            </a:r>
            <a:r>
              <a:rPr lang="hr-HR" sz="2800" dirty="0">
                <a:solidFill>
                  <a:schemeClr val="bg1"/>
                </a:solidFill>
              </a:rPr>
              <a:t>po broju fiskalnih mjera</a:t>
            </a:r>
            <a:endParaRPr lang="hr-H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339C1F-86AD-411B-B4E9-302EE3D02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27627"/>
            <a:ext cx="10905066" cy="4089399"/>
          </a:xfrm>
          <a:prstGeom prst="rect">
            <a:avLst/>
          </a:prstGeom>
        </p:spPr>
      </p:pic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5AAFDFB8-EB1D-4E45-AC9F-D55D03C9EEBC}"/>
              </a:ext>
            </a:extLst>
          </p:cNvPr>
          <p:cNvSpPr txBox="1">
            <a:spLocks/>
          </p:cNvSpPr>
          <p:nvPr/>
        </p:nvSpPr>
        <p:spPr>
          <a:xfrm>
            <a:off x="4159557" y="6440142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8DD94-71A1-4F43-A7A1-C4E97E09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C18EC-B47C-4282-9F9B-312FFCB2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Karta zemalja regije Europe i srednje Azije (ECA) </a:t>
            </a:r>
            <a:r>
              <a:rPr lang="hr-HR" sz="2400" dirty="0">
                <a:solidFill>
                  <a:schemeClr val="bg1"/>
                </a:solidFill>
              </a:rPr>
              <a:t>po broju fiskalnih mjera</a:t>
            </a:r>
            <a:endParaRPr lang="hr-HR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807E6-29B3-4016-BF8E-27D3089FE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95783"/>
            <a:ext cx="10905066" cy="3953087"/>
          </a:xfrm>
          <a:prstGeom prst="rect">
            <a:avLst/>
          </a:prstGeom>
        </p:spPr>
      </p:pic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4A33C86A-1822-4366-B1AB-4B045EB92CFB}"/>
              </a:ext>
            </a:extLst>
          </p:cNvPr>
          <p:cNvSpPr txBox="1">
            <a:spLocks/>
          </p:cNvSpPr>
          <p:nvPr/>
        </p:nvSpPr>
        <p:spPr>
          <a:xfrm>
            <a:off x="4210357" y="6384925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62361-BA4B-4BB5-9A88-9AE3D1FE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2E154-FD4F-4E88-913F-5CB81233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Regija ECA – mjere odgovora na krizu prouzročenu koronavirusnom bolešću COVID-19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70B0-C5C7-489F-92B4-62E920DAC0F1}"/>
              </a:ext>
            </a:extLst>
          </p:cNvPr>
          <p:cNvSpPr txBox="1"/>
          <p:nvPr/>
        </p:nvSpPr>
        <p:spPr>
          <a:xfrm>
            <a:off x="1428750" y="1597390"/>
            <a:ext cx="9334500" cy="870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1600" dirty="0"/>
              <a:t>Podaci o politikama prikupljeni do 1. rujna/septembra 2020.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hr-HR" sz="16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2600" dirty="0"/>
              <a:t>Kategorije politika visoke razine</a:t>
            </a:r>
          </a:p>
        </p:txBody>
      </p:sp>
      <p:sp>
        <p:nvSpPr>
          <p:cNvPr id="6" name="Slide Number Placeholder 40">
            <a:extLst>
              <a:ext uri="{FF2B5EF4-FFF2-40B4-BE49-F238E27FC236}">
                <a16:creationId xmlns:a16="http://schemas.microsoft.com/office/drawing/2014/main" id="{27AFBC33-3394-4288-9AF9-266AA24FC90F}"/>
              </a:ext>
            </a:extLst>
          </p:cNvPr>
          <p:cNvSpPr txBox="1">
            <a:spLocks/>
          </p:cNvSpPr>
          <p:nvPr/>
        </p:nvSpPr>
        <p:spPr>
          <a:xfrm>
            <a:off x="4172257" y="6356350"/>
            <a:ext cx="6922358" cy="37523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1pPr>
            <a:lvl2pPr marL="0" marR="0" indent="228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2pPr>
            <a:lvl3pPr marL="0" marR="0" indent="457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3pPr>
            <a:lvl4pPr marL="0" marR="0" indent="685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4pPr>
            <a:lvl5pPr marL="0" marR="0" indent="9144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5pPr>
            <a:lvl6pPr marL="0" marR="0" indent="11430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6pPr>
            <a:lvl7pPr marL="0" marR="0" indent="13716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7pPr>
            <a:lvl8pPr marL="0" marR="0" indent="16002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8pPr>
            <a:lvl9pPr marL="0" marR="0" indent="182880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0" i="0" u="none" strike="noStrike" cap="none" spc="0" normalizeH="0" baseline="0">
                <a:ln>
                  <a:noFill/>
                </a:ln>
                <a:solidFill>
                  <a:schemeClr val="accent1">
                    <a:satOff val="-3355"/>
                    <a:lumOff val="2661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Bebas Neue Bold"/>
              </a:defRPr>
            </a:lvl9pPr>
          </a:lstStyle>
          <a:p>
            <a:pPr algn="r"/>
            <a:r>
              <a:rPr lang="hr-HR" sz="2400">
                <a:solidFill>
                  <a:srgbClr val="0B2B58"/>
                </a:solidFill>
                <a:latin typeface="Arial Nova Cond Light" panose="020B0306020202020204" pitchFamily="34" charset="0"/>
                <a:cs typeface="Calibri" panose="020F0502020204030204" pitchFamily="34" charset="0"/>
              </a:rPr>
              <a:t>EFI│Fiskalna politika i održivi razvoj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ACCCB-245F-47A0-A231-CB4618AC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6CC-AF0B-47F1-8304-8741967E0E9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E7CFF-A3EA-4FA5-A620-6AF7BC7A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57" y="2625845"/>
            <a:ext cx="12263864" cy="36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gpp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4C4450A-B10B-4E21-96F8-C8986C0BF5C8}" vid="{AC30FDA8-53CA-4E70-A323-A3ADD5B8CF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828AF301E9749A33AA6F67BB58F7F" ma:contentTypeVersion="12" ma:contentTypeDescription="Create a new document." ma:contentTypeScope="" ma:versionID="7c09b222a7f12721f7c8ff8b02824abc">
  <xsd:schema xmlns:xsd="http://www.w3.org/2001/XMLSchema" xmlns:xs="http://www.w3.org/2001/XMLSchema" xmlns:p="http://schemas.microsoft.com/office/2006/metadata/properties" xmlns:ns3="953093f3-07f8-4a2a-91b0-321886521c09" xmlns:ns4="24c467c1-ac74-42d9-b282-f49fe9a0791d" targetNamespace="http://schemas.microsoft.com/office/2006/metadata/properties" ma:root="true" ma:fieldsID="bb242c9e5c316899eb4dad55f04647e1" ns3:_="" ns4:_="">
    <xsd:import namespace="953093f3-07f8-4a2a-91b0-321886521c09"/>
    <xsd:import namespace="24c467c1-ac74-42d9-b282-f49fe9a079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093f3-07f8-4a2a-91b0-321886521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467c1-ac74-42d9-b282-f49fe9a07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DDFFAF-89F2-450F-9410-1D77F995E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093f3-07f8-4a2a-91b0-321886521c09"/>
    <ds:schemaRef ds:uri="24c467c1-ac74-42d9-b282-f49fe9a07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01B311-E454-42B4-B8E3-D55B8C42AF73}">
  <ds:schemaRefs>
    <ds:schemaRef ds:uri="http://schemas.microsoft.com/office/2006/metadata/properties"/>
    <ds:schemaRef ds:uri="http://www.w3.org/XML/1998/namespace"/>
    <ds:schemaRef ds:uri="http://purl.org/dc/terms/"/>
    <ds:schemaRef ds:uri="953093f3-07f8-4a2a-91b0-321886521c09"/>
    <ds:schemaRef ds:uri="http://schemas.microsoft.com/office/2006/documentManagement/types"/>
    <ds:schemaRef ds:uri="http://purl.org/dc/elements/1.1/"/>
    <ds:schemaRef ds:uri="24c467c1-ac74-42d9-b282-f49fe9a0791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23E126-3610-4A00-A9B9-EE29C994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22501</TotalTime>
  <Words>1930</Words>
  <Application>Microsoft Office PowerPoint</Application>
  <PresentationFormat>Widescreen</PresentationFormat>
  <Paragraphs>247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ggpp</vt:lpstr>
      <vt:lpstr>FISKALNE MJERE/Odgovori  na krizu prouzročenu koronavirusnom bolešću COVID-19</vt:lpstr>
      <vt:lpstr>Sadržaj</vt:lpstr>
      <vt:lpstr>Globalni pregled –  fiskalne mjere po skupinama zemalja (podaci od 11. rujna/septembra 2020., postotak BDP-a) </vt:lpstr>
      <vt:lpstr>Pozadinske informacije o prikupljanju podataka od strane Svjetske banke</vt:lpstr>
      <vt:lpstr>Intervencije fiskalnih politika: klasifikacija</vt:lpstr>
      <vt:lpstr>Najčešće intervencije u obliku fiskalne politike po regijama</vt:lpstr>
      <vt:lpstr>Karta zemalja PEMPAL-a po broju fiskalnih mjera</vt:lpstr>
      <vt:lpstr>Karta zemalja regije Europe i srednje Azije (ECA) po broju fiskalnih mjera</vt:lpstr>
      <vt:lpstr>Regija ECA – mjere odgovora na krizu prouzročenu koronavirusnom bolešću COVID-19</vt:lpstr>
      <vt:lpstr>Detaljna struktura fiskalnih mjera</vt:lpstr>
      <vt:lpstr>Usporedba na regionalnoj razini – kombinacije mjera u zemljama regije ECA razlikuju se od onih u ostalim regijama </vt:lpstr>
      <vt:lpstr>Procjena mjera – aspekt kvalitete</vt:lpstr>
      <vt:lpstr>Mjere u zemljama s visokom razinom dohotka bile su bolje usmjerene, otpornije na zlouporabu i njihovi su troškovi bili u većoj mjeri nadoknadivi</vt:lpstr>
      <vt:lpstr>Kriteriji dizajna – procjena kvalitete mjera</vt:lpstr>
      <vt:lpstr>Praktični problemi odgovora na krizu prouzročenu koronavirusnom bolešću COVID-19 u smislu planiranja proračuna prema programima ?</vt:lpstr>
      <vt:lpstr>Problemi koji su istaknuti odgovorom na krizu prouzročenu koronavirusnom bolešću COVID-19</vt:lpstr>
      <vt:lpstr>Razmjena iskustava – brza anketa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Pogled u budućnost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Fiscal Policy Responses to COVID-19</dc:title>
  <dc:creator>Robert Johann Utz</dc:creator>
  <cp:lastModifiedBy>Author</cp:lastModifiedBy>
  <cp:revision>143</cp:revision>
  <dcterms:created xsi:type="dcterms:W3CDTF">2021-02-02T21:40:48Z</dcterms:created>
  <dcterms:modified xsi:type="dcterms:W3CDTF">2021-05-19T07:40:37Z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0x010100034828AF301E9749A33AA6F67BB58F7F</vt:lpwstr>
  </property>
</Properties>
</file>