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464" r:id="rId2"/>
    <p:sldId id="4163" r:id="rId3"/>
    <p:sldId id="4164" r:id="rId4"/>
    <p:sldId id="4119" r:id="rId5"/>
    <p:sldId id="4146" r:id="rId6"/>
    <p:sldId id="4155" r:id="rId7"/>
    <p:sldId id="4150" r:id="rId8"/>
    <p:sldId id="4156" r:id="rId9"/>
    <p:sldId id="4157" r:id="rId10"/>
    <p:sldId id="4158" r:id="rId11"/>
    <p:sldId id="4154" r:id="rId12"/>
    <p:sldId id="4160" r:id="rId13"/>
    <p:sldId id="4129" r:id="rId14"/>
    <p:sldId id="4162" r:id="rId15"/>
    <p:sldId id="4127" r:id="rId16"/>
    <p:sldId id="4126" r:id="rId17"/>
    <p:sldId id="4132" r:id="rId18"/>
    <p:sldId id="4133" r:id="rId19"/>
    <p:sldId id="4165" r:id="rId20"/>
    <p:sldId id="4138" r:id="rId21"/>
    <p:sldId id="4139" r:id="rId22"/>
    <p:sldId id="4166" r:id="rId23"/>
    <p:sldId id="4140" r:id="rId24"/>
    <p:sldId id="312" r:id="rId25"/>
  </p:sldIdLst>
  <p:sldSz cx="9906000" cy="6858000" type="A4"/>
  <p:notesSz cx="7086600" cy="9024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/>
  <p:cmAuthor id="2" name="Iryna Shcherbyna" initials="IS" lastIdx="8" clrIdx="1">
    <p:extLst>
      <p:ext uri="{19B8F6BF-5375-455C-9EA6-DF929625EA0E}">
        <p15:presenceInfo xmlns:p15="http://schemas.microsoft.com/office/powerpoint/2012/main" userId="S::ishcherbyna@worldbank.org::0d4e0c10-5eaf-4d59-8503-074b72660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D7"/>
    <a:srgbClr val="758EAA"/>
    <a:srgbClr val="006D31"/>
    <a:srgbClr val="00BA54"/>
    <a:srgbClr val="FFE666"/>
    <a:srgbClr val="FFD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A5E6B-FFFC-F971-B41E-8718CC118A67}" v="5" dt="2020-05-26T09:28:17.008"/>
    <p1510:client id="{9139DC5E-69F4-E07B-45AA-731C1800DFC9}" v="3" dt="2020-05-26T09:25:54.551"/>
    <p1510:client id="{98ACCC52-848E-B69F-E8B4-E3AADE70BC54}" v="432" dt="2021-05-11T10:27:13.449"/>
    <p1510:client id="{B622E18E-2052-0766-AA9D-1084778A5D97}" v="4" dt="2020-05-26T10:21:52.784"/>
    <p1510:client id="{BDB9F07F-A654-348E-0D35-52133B0EFD30}" v="5" dt="2020-05-26T09:27:50.371"/>
    <p1510:client id="{D2452A70-048D-8824-D390-D2EA396F8A1A}" v="14" dt="2020-05-26T09:56:31.902"/>
    <p1510:client id="{DF82EFB2-9DA7-58F1-CB11-A1657A945252}" v="10" dt="2020-05-26T09:43:56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349" autoAdjust="0"/>
  </p:normalViewPr>
  <p:slideViewPr>
    <p:cSldViewPr snapToGrid="0">
      <p:cViewPr varScale="1">
        <p:scale>
          <a:sx n="84" d="100"/>
          <a:sy n="84" d="100"/>
        </p:scale>
        <p:origin x="972" y="78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98ACCC52-848E-B69F-E8B4-E3AADE70BC54}"/>
    <pc:docChg chg="modSld">
      <pc:chgData name="Naida Carsimamovic" userId="S::naidacar_gmail.com#ext#@worldbankgroup.onmicrosoft.com::53931ab3-ae2f-4940-ab2f-79ca65fd9f5d" providerId="AD" clId="Web-{98ACCC52-848E-B69F-E8B4-E3AADE70BC54}" dt="2021-05-11T10:27:13.433" v="278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98ACCC52-848E-B69F-E8B4-E3AADE70BC54}" dt="2021-05-11T10:12:46.061" v="6" actId="20577"/>
        <pc:sldMkLst>
          <pc:docMk/>
          <pc:sldMk cId="521636243" sldId="4119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12:46.061" v="6" actId="20577"/>
          <ac:spMkLst>
            <pc:docMk/>
            <pc:sldMk cId="521636243" sldId="4119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22:20.204" v="214" actId="1076"/>
        <pc:sldMkLst>
          <pc:docMk/>
          <pc:sldMk cId="4105876184" sldId="4129"/>
        </pc:sldMkLst>
        <pc:picChg chg="mod">
          <ac:chgData name="Naida Carsimamovic" userId="S::naidacar_gmail.com#ext#@worldbankgroup.onmicrosoft.com::53931ab3-ae2f-4940-ab2f-79ca65fd9f5d" providerId="AD" clId="Web-{98ACCC52-848E-B69F-E8B4-E3AADE70BC54}" dt="2021-05-11T10:22:15.251" v="213" actId="14100"/>
          <ac:picMkLst>
            <pc:docMk/>
            <pc:sldMk cId="4105876184" sldId="4129"/>
            <ac:picMk id="12" creationId="{5831C6FB-D87C-4929-A7BC-AFE2BCE4C8FA}"/>
          </ac:picMkLst>
        </pc:picChg>
        <pc:picChg chg="mod">
          <ac:chgData name="Naida Carsimamovic" userId="S::naidacar_gmail.com#ext#@worldbankgroup.onmicrosoft.com::53931ab3-ae2f-4940-ab2f-79ca65fd9f5d" providerId="AD" clId="Web-{98ACCC52-848E-B69F-E8B4-E3AADE70BC54}" dt="2021-05-11T10:22:20.204" v="214" actId="1076"/>
          <ac:picMkLst>
            <pc:docMk/>
            <pc:sldMk cId="4105876184" sldId="4129"/>
            <ac:picMk id="13" creationId="{C44B2A04-3463-4B8F-95A7-9D8B93BEB1CD}"/>
          </ac:picMkLst>
        </pc:pic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24:34.162" v="245" actId="20577"/>
        <pc:sldMkLst>
          <pc:docMk/>
          <pc:sldMk cId="453457836" sldId="4132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24:34.162" v="245" actId="20577"/>
          <ac:spMkLst>
            <pc:docMk/>
            <pc:sldMk cId="453457836" sldId="4132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26:11.087" v="268" actId="20577"/>
        <pc:sldMkLst>
          <pc:docMk/>
          <pc:sldMk cId="2460861108" sldId="4138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26:11.087" v="268" actId="20577"/>
          <ac:spMkLst>
            <pc:docMk/>
            <pc:sldMk cId="2460861108" sldId="4138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26:37.182" v="272" actId="20577"/>
        <pc:sldMkLst>
          <pc:docMk/>
          <pc:sldMk cId="1102311073" sldId="4139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26:37.182" v="272" actId="20577"/>
          <ac:spMkLst>
            <pc:docMk/>
            <pc:sldMk cId="1102311073" sldId="4139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27:13.433" v="278" actId="20577"/>
        <pc:sldMkLst>
          <pc:docMk/>
          <pc:sldMk cId="321034680" sldId="4140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27:01.386" v="275" actId="20577"/>
          <ac:spMkLst>
            <pc:docMk/>
            <pc:sldMk cId="321034680" sldId="4140"/>
            <ac:spMk id="2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98ACCC52-848E-B69F-E8B4-E3AADE70BC54}" dt="2021-05-11T10:27:13.433" v="278" actId="20577"/>
          <ac:spMkLst>
            <pc:docMk/>
            <pc:sldMk cId="321034680" sldId="4140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13:07.936" v="11" actId="14100"/>
        <pc:sldMkLst>
          <pc:docMk/>
          <pc:sldMk cId="3302911153" sldId="4146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13:01.592" v="9"/>
          <ac:spMkLst>
            <pc:docMk/>
            <pc:sldMk cId="3302911153" sldId="4146"/>
            <ac:spMk id="2" creationId="{00000000-0000-0000-0000-000000000000}"/>
          </ac:spMkLst>
        </pc:spChg>
        <pc:picChg chg="mod">
          <ac:chgData name="Naida Carsimamovic" userId="S::naidacar_gmail.com#ext#@worldbankgroup.onmicrosoft.com::53931ab3-ae2f-4940-ab2f-79ca65fd9f5d" providerId="AD" clId="Web-{98ACCC52-848E-B69F-E8B4-E3AADE70BC54}" dt="2021-05-11T10:13:07.936" v="11" actId="14100"/>
          <ac:picMkLst>
            <pc:docMk/>
            <pc:sldMk cId="3302911153" sldId="4146"/>
            <ac:picMk id="7" creationId="{0FBF30B3-A015-44DB-8AD7-40FB0BE4B2D9}"/>
          </ac:picMkLst>
        </pc:pic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23:04.346" v="216" actId="20577"/>
        <pc:sldMkLst>
          <pc:docMk/>
          <pc:sldMk cId="520991885" sldId="4154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23:04.346" v="216" actId="20577"/>
          <ac:spMkLst>
            <pc:docMk/>
            <pc:sldMk cId="520991885" sldId="4154"/>
            <ac:spMk id="2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98ACCC52-848E-B69F-E8B4-E3AADE70BC54}" dt="2021-05-11T10:20:02.435" v="147" actId="20577"/>
          <ac:spMkLst>
            <pc:docMk/>
            <pc:sldMk cId="520991885" sldId="4154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15:06.300" v="99" actId="20577"/>
        <pc:sldMkLst>
          <pc:docMk/>
          <pc:sldMk cId="76455367" sldId="4155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15:06.300" v="99" actId="20577"/>
          <ac:spMkLst>
            <pc:docMk/>
            <pc:sldMk cId="76455367" sldId="4155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16:04.396" v="118" actId="20577"/>
        <pc:sldMkLst>
          <pc:docMk/>
          <pc:sldMk cId="2026719709" sldId="4157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16:04.396" v="118" actId="20577"/>
          <ac:spMkLst>
            <pc:docMk/>
            <pc:sldMk cId="2026719709" sldId="4157"/>
            <ac:spMk id="3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98ACCC52-848E-B69F-E8B4-E3AADE70BC54}" dt="2021-05-11T10:22:07.563" v="211" actId="20577"/>
        <pc:sldMkLst>
          <pc:docMk/>
          <pc:sldMk cId="651136208" sldId="4160"/>
        </pc:sldMkLst>
        <pc:spChg chg="mod">
          <ac:chgData name="Naida Carsimamovic" userId="S::naidacar_gmail.com#ext#@worldbankgroup.onmicrosoft.com::53931ab3-ae2f-4940-ab2f-79ca65fd9f5d" providerId="AD" clId="Web-{98ACCC52-848E-B69F-E8B4-E3AADE70BC54}" dt="2021-05-11T10:22:07.563" v="211" actId="20577"/>
          <ac:spMkLst>
            <pc:docMk/>
            <pc:sldMk cId="651136208" sldId="4160"/>
            <ac:spMk id="3" creationId="{00000000-0000-0000-0000-000000000000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DF82EFB2-9DA7-58F1-CB11-A1657A945252}"/>
    <pc:docChg chg="modSld">
      <pc:chgData name="Naida Carsimamovic" userId="S::naidacar_gmail.com#ext#@worldbankgroup.onmicrosoft.com::53931ab3-ae2f-4940-ab2f-79ca65fd9f5d" providerId="AD" clId="Web-{DF82EFB2-9DA7-58F1-CB11-A1657A945252}" dt="2020-05-26T09:43:56.558" v="9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DF82EFB2-9DA7-58F1-CB11-A1657A945252}" dt="2020-05-26T09:43:56.557" v="8" actId="20577"/>
        <pc:sldMkLst>
          <pc:docMk/>
          <pc:sldMk cId="1590227259" sldId="4112"/>
        </pc:sldMkLst>
        <pc:spChg chg="mod">
          <ac:chgData name="Naida Carsimamovic" userId="S::naidacar_gmail.com#ext#@worldbankgroup.onmicrosoft.com::53931ab3-ae2f-4940-ab2f-79ca65fd9f5d" providerId="AD" clId="Web-{DF82EFB2-9DA7-58F1-CB11-A1657A945252}" dt="2020-05-26T09:43:56.557" v="8" actId="20577"/>
          <ac:spMkLst>
            <pc:docMk/>
            <pc:sldMk cId="1590227259" sldId="4112"/>
            <ac:spMk id="12" creationId="{8B6AAFC4-08E3-D940-92A1-EB0B684D818F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D2452A70-048D-8824-D390-D2EA396F8A1A}"/>
    <pc:docChg chg="modSld">
      <pc:chgData name="Naida Carsimamovic" userId="S::naidacar_gmail.com#ext#@worldbankgroup.onmicrosoft.com::53931ab3-ae2f-4940-ab2f-79ca65fd9f5d" providerId="AD" clId="Web-{D2452A70-048D-8824-D390-D2EA396F8A1A}" dt="2020-05-26T09:56:31.902" v="12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D2452A70-048D-8824-D390-D2EA396F8A1A}" dt="2020-05-26T09:56:14.433" v="7" actId="20577"/>
        <pc:sldMkLst>
          <pc:docMk/>
          <pc:sldMk cId="3429280724" sldId="4114"/>
        </pc:sldMkLst>
        <pc:spChg chg="mod">
          <ac:chgData name="Naida Carsimamovic" userId="S::naidacar_gmail.com#ext#@worldbankgroup.onmicrosoft.com::53931ab3-ae2f-4940-ab2f-79ca65fd9f5d" providerId="AD" clId="Web-{D2452A70-048D-8824-D390-D2EA396F8A1A}" dt="2020-05-26T09:56:14.433" v="7" actId="20577"/>
          <ac:spMkLst>
            <pc:docMk/>
            <pc:sldMk cId="3429280724" sldId="4114"/>
            <ac:spMk id="12" creationId="{8B6AAFC4-08E3-D940-92A1-EB0B684D818F}"/>
          </ac:spMkLst>
        </pc:spChg>
      </pc:sldChg>
      <pc:sldChg chg="modSp">
        <pc:chgData name="Naida Carsimamovic" userId="S::naidacar_gmail.com#ext#@worldbankgroup.onmicrosoft.com::53931ab3-ae2f-4940-ab2f-79ca65fd9f5d" providerId="AD" clId="Web-{D2452A70-048D-8824-D390-D2EA396F8A1A}" dt="2020-05-26T09:56:31.902" v="12" actId="20577"/>
        <pc:sldMkLst>
          <pc:docMk/>
          <pc:sldMk cId="1466658221" sldId="4117"/>
        </pc:sldMkLst>
        <pc:spChg chg="mod">
          <ac:chgData name="Naida Carsimamovic" userId="S::naidacar_gmail.com#ext#@worldbankgroup.onmicrosoft.com::53931ab3-ae2f-4940-ab2f-79ca65fd9f5d" providerId="AD" clId="Web-{D2452A70-048D-8824-D390-D2EA396F8A1A}" dt="2020-05-26T09:56:31.902" v="12" actId="20577"/>
          <ac:spMkLst>
            <pc:docMk/>
            <pc:sldMk cId="1466658221" sldId="4117"/>
            <ac:spMk id="33" creationId="{40386664-BD06-374E-8399-F76618A781DC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BDB9F07F-A654-348E-0D35-52133B0EFD30}"/>
    <pc:docChg chg="modSld">
      <pc:chgData name="Naida Carsimamovic" userId="S::naidacar_gmail.com#ext#@worldbankgroup.onmicrosoft.com::53931ab3-ae2f-4940-ab2f-79ca65fd9f5d" providerId="AD" clId="Web-{BDB9F07F-A654-348E-0D35-52133B0EFD30}" dt="2020-05-26T09:27:50.371" v="4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BDB9F07F-A654-348E-0D35-52133B0EFD30}" dt="2020-05-26T09:27:50.371" v="4" actId="20577"/>
        <pc:sldMkLst>
          <pc:docMk/>
          <pc:sldMk cId="627800695" sldId="413"/>
        </pc:sldMkLst>
        <pc:spChg chg="mod">
          <ac:chgData name="Naida Carsimamovic" userId="S::naidacar_gmail.com#ext#@worldbankgroup.onmicrosoft.com::53931ab3-ae2f-4940-ab2f-79ca65fd9f5d" providerId="AD" clId="Web-{BDB9F07F-A654-348E-0D35-52133B0EFD30}" dt="2020-05-26T09:27:50.371" v="4" actId="20577"/>
          <ac:spMkLst>
            <pc:docMk/>
            <pc:sldMk cId="627800695" sldId="413"/>
            <ac:spMk id="8" creationId="{00000000-0000-0000-0000-000000000000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9139DC5E-69F4-E07B-45AA-731C1800DFC9}"/>
    <pc:docChg chg="modSld">
      <pc:chgData name="Naida Carsimamovic" userId="S::naidacar_gmail.com#ext#@worldbankgroup.onmicrosoft.com::53931ab3-ae2f-4940-ab2f-79ca65fd9f5d" providerId="AD" clId="Web-{9139DC5E-69F4-E07B-45AA-731C1800DFC9}" dt="2020-05-26T09:25:54.551" v="2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9139DC5E-69F4-E07B-45AA-731C1800DFC9}" dt="2020-05-26T09:25:54.551" v="2" actId="20577"/>
        <pc:sldMkLst>
          <pc:docMk/>
          <pc:sldMk cId="627800695" sldId="413"/>
        </pc:sldMkLst>
        <pc:spChg chg="mod">
          <ac:chgData name="Naida Carsimamovic" userId="S::naidacar_gmail.com#ext#@worldbankgroup.onmicrosoft.com::53931ab3-ae2f-4940-ab2f-79ca65fd9f5d" providerId="AD" clId="Web-{9139DC5E-69F4-E07B-45AA-731C1800DFC9}" dt="2020-05-26T09:25:54.551" v="2" actId="20577"/>
          <ac:spMkLst>
            <pc:docMk/>
            <pc:sldMk cId="627800695" sldId="413"/>
            <ac:spMk id="8" creationId="{00000000-0000-0000-0000-000000000000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B622E18E-2052-0766-AA9D-1084778A5D97}"/>
    <pc:docChg chg="modSld">
      <pc:chgData name="Naida Carsimamovic" userId="S::naidacar_gmail.com#ext#@worldbankgroup.onmicrosoft.com::53931ab3-ae2f-4940-ab2f-79ca65fd9f5d" providerId="AD" clId="Web-{B622E18E-2052-0766-AA9D-1084778A5D97}" dt="2020-05-26T10:21:52.784" v="3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B622E18E-2052-0766-AA9D-1084778A5D97}" dt="2020-05-26T10:21:52.784" v="3" actId="20577"/>
        <pc:sldMkLst>
          <pc:docMk/>
          <pc:sldMk cId="3476620821" sldId="4118"/>
        </pc:sldMkLst>
        <pc:spChg chg="mod">
          <ac:chgData name="Naida Carsimamovic" userId="S::naidacar_gmail.com#ext#@worldbankgroup.onmicrosoft.com::53931ab3-ae2f-4940-ab2f-79ca65fd9f5d" providerId="AD" clId="Web-{B622E18E-2052-0766-AA9D-1084778A5D97}" dt="2020-05-26T10:21:52.784" v="3" actId="20577"/>
          <ac:spMkLst>
            <pc:docMk/>
            <pc:sldMk cId="3476620821" sldId="4118"/>
            <ac:spMk id="3" creationId="{00000000-0000-0000-0000-000000000000}"/>
          </ac:spMkLst>
        </pc:spChg>
      </pc:sldChg>
    </pc:docChg>
  </pc:docChgLst>
  <pc:docChgLst>
    <pc:chgData name="Naida Carsimamovic" userId="S::naidacar_gmail.com#ext#@worldbankgroup.onmicrosoft.com::53931ab3-ae2f-4940-ab2f-79ca65fd9f5d" providerId="AD" clId="Web-{280A5E6B-FFFC-F971-B41E-8718CC118A67}"/>
    <pc:docChg chg="modSld">
      <pc:chgData name="Naida Carsimamovic" userId="S::naidacar_gmail.com#ext#@worldbankgroup.onmicrosoft.com::53931ab3-ae2f-4940-ab2f-79ca65fd9f5d" providerId="AD" clId="Web-{280A5E6B-FFFC-F971-B41E-8718CC118A67}" dt="2020-05-26T09:28:14.570" v="2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280A5E6B-FFFC-F971-B41E-8718CC118A67}" dt="2020-05-26T09:28:14.570" v="2" actId="20577"/>
        <pc:sldMkLst>
          <pc:docMk/>
          <pc:sldMk cId="627800695" sldId="413"/>
        </pc:sldMkLst>
        <pc:spChg chg="mod">
          <ac:chgData name="Naida Carsimamovic" userId="S::naidacar_gmail.com#ext#@worldbankgroup.onmicrosoft.com::53931ab3-ae2f-4940-ab2f-79ca65fd9f5d" providerId="AD" clId="Web-{280A5E6B-FFFC-F971-B41E-8718CC118A67}" dt="2020-05-26T09:28:14.570" v="2" actId="20577"/>
          <ac:spMkLst>
            <pc:docMk/>
            <pc:sldMk cId="627800695" sldId="413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1A730C-CD51-46F1-A484-178E442E2468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76275"/>
            <a:ext cx="48863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86250"/>
            <a:ext cx="5670550" cy="4062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8C16A-6598-4F59-8139-79C5FA12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66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000"/>
              <a:t>Broj zaposlenika može se upotrijebiti kao zamjena ili se administrativni troškovi mogu usporediti kao udio ukupnog proračuna ministarstava/državnih agencija (ne uključujući transfere i kapitalne rashode).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8C16A-6598-4F59-8139-79C5FA12BC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62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Poteškoće s učinkom: </a:t>
            </a:r>
            <a:r>
              <a:rPr lang="hr-HR" sz="1200"/>
              <a:t>: rashodi naspram učinka/ishoda, programi koji ne postižu dovoljne rezultate, troškovi i učinak uspoređivanja;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8C16A-6598-4F59-8139-79C5FA12BC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6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1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07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5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88DE2-B501-4DB1-B8EA-01C094CFBE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158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CD790-025B-4CC7-A6E2-6DDFA90878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989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4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88DE2-B501-4DB1-B8EA-01C094CFBE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33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9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CD790-025B-4CC7-A6E2-6DDFA90878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3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2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Uvedeno je 10-postotno sveobuhvatno smanjenje diskrecijskih rashoda koji ne uključuju transfere za izravnanje, plaće i naknade u javnoj službi, troškove servisiranja javnog duga, transfere u državne izvanproračunske fondove, vladine normativne rashode i održavanje pravosuđa.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</a:rPr>
              <a:t>pregled Vladinih programa i ciljeva rezultata rada (Rusija i Bjelarus)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</a:rPr>
              <a:t>optimizacija javnih ulaganja, uspostavljanje sredstava rezervi, revidiranje metodologije izračuna graničnih vrijednosti osnovnih rashoda (Rusija).</a:t>
            </a:r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6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88DE2-B501-4DB1-B8EA-01C094CFBE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74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4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>
                <a:solidFill>
                  <a:schemeClr val="tx1"/>
                </a:solidFill>
              </a:rPr>
              <a:t>sve posebne zahtjeve koji se razlikuju od odredbi propisanih zakonom ili vladinom odlukom.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49C48-BC26-42D6-AA3D-28B97E8642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2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nnex%206.%20Analysis%20of%20proposed%20savings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hyperlink" Target="http://www.pempa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60450" y="1350792"/>
            <a:ext cx="8528050" cy="3200400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PROIZVOD ZNANJA PPBWG-a</a:t>
            </a:r>
            <a:br>
              <a:rPr lang="hr-HR" dirty="0">
                <a:solidFill>
                  <a:srgbClr val="002060"/>
                </a:solidFill>
              </a:rPr>
            </a:br>
            <a:br>
              <a:rPr lang="hr-HR" dirty="0">
                <a:solidFill>
                  <a:srgbClr val="002060"/>
                </a:solidFill>
              </a:rPr>
            </a:br>
            <a:r>
              <a:rPr lang="hr-HR" dirty="0">
                <a:solidFill>
                  <a:srgbClr val="002060"/>
                </a:solidFill>
              </a:rPr>
              <a:t>Provedba ubrzane dubinske analize rashoda u svrhu utvrđivanja mjera za balansiranje proračuna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128846"/>
            <a:ext cx="6934200" cy="762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Zajednica prakse za proračun (BCOP) PEMPAL-a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Radna skupina za planiranje proračuna prema programima i učincima (PPBWG)</a:t>
            </a: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81000"/>
            <a:ext cx="3879850" cy="3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857375" y="5889674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latin typeface="Calibri" pitchFamily="34" charset="0"/>
              </a:rPr>
              <a:t>Nina Hajoyan, članica resursnog tima BCOP-a, Svjetska banka</a:t>
            </a:r>
          </a:p>
          <a:p>
            <a:pPr algn="ctr"/>
            <a:r>
              <a:rPr lang="hr-HR" sz="1600" b="1" dirty="0">
                <a:latin typeface="Calibri" pitchFamily="34" charset="0"/>
              </a:rPr>
              <a:t>Videokonferencija BCOP-a, svibanj/maj 2021.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4A75F-EECF-0843-8A2D-995037D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090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200" b="1">
                <a:solidFill>
                  <a:srgbClr val="0070C0"/>
                </a:solidFill>
              </a:rPr>
              <a:t> </a:t>
            </a: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>
                <a:solidFill>
                  <a:srgbClr val="953735"/>
                </a:solidFill>
                <a:latin typeface="Calibri"/>
                <a:ea typeface="+mn-ea"/>
                <a:cs typeface="+mn-cs"/>
              </a:rPr>
              <a:t>Sudionici: Moguća struktura i uloge</a:t>
            </a:r>
            <a:br>
              <a:rPr lang="hr-HR" sz="3200" b="1">
                <a:solidFill>
                  <a:srgbClr val="953735"/>
                </a:solidFill>
                <a:latin typeface="Calibri"/>
                <a:ea typeface="+mn-ea"/>
                <a:cs typeface="+mn-cs"/>
              </a:rPr>
            </a:br>
            <a:r>
              <a:rPr lang="hr-HR" sz="3200" b="1">
                <a:solidFill>
                  <a:srgbClr val="953735"/>
                </a:solidFill>
                <a:latin typeface="Calibri"/>
                <a:ea typeface="+mn-ea"/>
                <a:cs typeface="+mn-cs"/>
              </a:rPr>
              <a:t>Raspodjela uloga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40633"/>
              </p:ext>
            </p:extLst>
          </p:nvPr>
        </p:nvGraphicFramePr>
        <p:xfrm>
          <a:off x="1041283" y="829415"/>
          <a:ext cx="8522737" cy="5892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856">
                  <a:extLst>
                    <a:ext uri="{9D8B030D-6E8A-4147-A177-3AD203B41FA5}">
                      <a16:colId xmlns:a16="http://schemas.microsoft.com/office/drawing/2014/main" val="1125800593"/>
                    </a:ext>
                  </a:extLst>
                </a:gridCol>
                <a:gridCol w="2311961">
                  <a:extLst>
                    <a:ext uri="{9D8B030D-6E8A-4147-A177-3AD203B41FA5}">
                      <a16:colId xmlns:a16="http://schemas.microsoft.com/office/drawing/2014/main" val="3459825894"/>
                    </a:ext>
                  </a:extLst>
                </a:gridCol>
                <a:gridCol w="4866920">
                  <a:extLst>
                    <a:ext uri="{9D8B030D-6E8A-4147-A177-3AD203B41FA5}">
                      <a16:colId xmlns:a16="http://schemas.microsoft.com/office/drawing/2014/main" val="436196656"/>
                    </a:ext>
                  </a:extLst>
                </a:gridCol>
              </a:tblGrid>
              <a:tr h="239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/>
                        <a:t>Organizacija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/>
                        <a:t>Članstvo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/>
                        <a:t>Odgovornosti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478553"/>
                  </a:ext>
                </a:extLst>
              </a:tr>
              <a:tr h="1739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/>
                        <a:t>Vlada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/>
                        <a:t>Premijer, resorni ministri i voditelji odabranih državnih agencija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/>
                        <a:t>Odluke o: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revidiranim prioritetima rashoda;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cilju u pogledu ušteda i izuzećima, ako je primjenjivo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/>
                        <a:t>Odobravanje: 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ključnih datuma RSR-a;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preporuka za analizu;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posebnih zahtjeva u pogledu procesa.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3300"/>
                  </a:ext>
                </a:extLst>
              </a:tr>
              <a:tr h="2000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/>
                        <a:t>Koordinacijski tim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/>
                        <a:t>Zamjenik ministra odgovoran za planiranje proračuna, direktor/voditelj jedinice za planiranje proračuna, proračunski analitičari, savjetnik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Preporuke o indikativnoj razini ušteda, prioritetima i izuzećima;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Predložiti ključne datume za dubinsku analizu rashoda;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Obavijestiti resorna ministarstva/državne agencije o fiskalnom kontekstu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savjetovati i podržati analitičke timove tijekom cijelog procesa,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pripremiti opis poslova za pregled,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/>
                        <a:t>pregledati prijedloge RT-a, pripremiti sažeti izvještaj RSR-a za Vladu.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610712"/>
                  </a:ext>
                </a:extLst>
              </a:tr>
              <a:tr h="1913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/>
                        <a:t>Tim za analizu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/>
                        <a:t>Zamjenik direktora/voditelja jedinice za planiranje proračuna (CBA), analitičar proračuna (CBA), službenik za planiranje proračuna (resorno ministarstvo) i službenik za koordinaciju politike (resorno ministarstvo), savjetnik (CBA), savjetnik (resorno ministarstvo)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dirty="0"/>
                        <a:t>Analiza potrošnje i utvrđivanje mogućnosti za uštedu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dirty="0"/>
                        <a:t>Priprema izvještaja o analizi i akcijskih planova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567563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84375" y="17303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>
                <a:solidFill>
                  <a:srgbClr val="953735"/>
                </a:solidFill>
                <a:latin typeface="Calibri"/>
                <a:ea typeface="+mn-ea"/>
                <a:cs typeface="+mn-cs"/>
              </a:rPr>
              <a:t>1. </a:t>
            </a:r>
            <a:r>
              <a:rPr lang="hr-HR" sz="3200" b="1" dirty="0" err="1">
                <a:solidFill>
                  <a:srgbClr val="953735"/>
                </a:solidFill>
                <a:latin typeface="Calibri"/>
                <a:ea typeface="+mn-ea"/>
                <a:cs typeface="+mn-cs"/>
              </a:rPr>
              <a:t>faz</a:t>
            </a:r>
            <a:r>
              <a:rPr lang="hr-HR" sz="3200" b="1" dirty="0">
                <a:solidFill>
                  <a:srgbClr val="953735"/>
                </a:solidFill>
                <a:latin typeface="Calibri"/>
                <a:ea typeface="+mn-ea"/>
                <a:cs typeface="+mn-cs"/>
              </a:rPr>
              <a:t>: Mogući alati i izvori informacija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98604"/>
            <a:ext cx="8915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Upitnik za početni grubi pregled rashoda</a:t>
            </a:r>
          </a:p>
          <a:p>
            <a:pPr marL="0" indent="0">
              <a:buNone/>
            </a:pPr>
            <a:endParaRPr lang="ru-RU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Analiza proračunskih odstupanja/izvještaja o izvršenju</a:t>
            </a:r>
            <a:endParaRPr lang="hr-HR" sz="2600" dirty="0">
              <a:cs typeface="Calibri"/>
            </a:endParaRPr>
          </a:p>
          <a:p>
            <a:pPr marL="0" indent="0">
              <a:buNone/>
            </a:pPr>
            <a:endParaRPr lang="ru-RU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Uspoređivanje rashoda i učinaka programa </a:t>
            </a:r>
            <a:endParaRPr lang="hr-HR" sz="2600" dirty="0">
              <a:cs typeface="Calibri"/>
            </a:endParaRP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Usporedba administrativnih troškova resornih ministarstava/državnih agencija u odnosu na njihovu relativnu veličinu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Broj zaposlenika može se upotrijebiti kao aproksimacija ili se administrativni troškovi mogu usporediti s ukupnim proračunom resornih ministarstava/državnih agencija (isključujući transfere i kapitalne rashode).</a:t>
            </a:r>
            <a:endParaRPr lang="hr-HR" sz="2000" dirty="0">
              <a:cs typeface="Calibri"/>
            </a:endParaRPr>
          </a:p>
          <a:p>
            <a:pPr marL="57150" indent="0">
              <a:buNone/>
            </a:pPr>
            <a:endParaRPr lang="hr-HR" sz="8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Proučiti diskrecijske transfere osoblju i pojedincima </a:t>
            </a:r>
            <a:endParaRPr lang="hr-HR" sz="2600" dirty="0">
              <a:cs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13107-B301-4006-969E-82B6FA1BE5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1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55604"/>
            <a:ext cx="8915400" cy="1143000"/>
          </a:xfrm>
        </p:spPr>
        <p:txBody>
          <a:bodyPr/>
          <a:lstStyle/>
          <a:p>
            <a:pPr algn="l"/>
            <a:r>
              <a:rPr lang="hr-HR" sz="3200" b="1">
                <a:solidFill>
                  <a:srgbClr val="953735"/>
                </a:solidFill>
                <a:latin typeface="Calibri"/>
                <a:ea typeface="+mn-ea"/>
                <a:cs typeface="+mn-cs"/>
              </a:rPr>
              <a:t>Primjer početnog pregleda: O čemu voditi računa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98604"/>
            <a:ext cx="8915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Najveći udio ukupnih rashoda</a:t>
            </a:r>
          </a:p>
          <a:p>
            <a:pPr marL="0" indent="0">
              <a:buNone/>
            </a:pPr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Najoštriji trend rasta posljednjih godina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ru-RU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Problemi s učincima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en-US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Sektori koji su prvenstveno pogođeni krizom i strateški važni sektori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Doprinos BDP-u i udio u njemu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Značajno prekomjerno i nedovoljno trošenje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Neuobičajeni uzorci i visoka volatilnost rashoda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Priroda rashoda: obavezni ("zadani" rashodi koji se temelje na postojećim zakonima/pravima) naspram diskrecijskih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Suvišni rashodi/programi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endParaRPr lang="ru-RU" sz="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Relevantnost u odnosu na revidirane prioritete vlade</a:t>
            </a:r>
            <a:endParaRPr lang="hr-HR" sz="2000" dirty="0">
              <a:cs typeface="Calibri"/>
            </a:endParaRPr>
          </a:p>
          <a:p>
            <a:endParaRPr lang="ru-RU" sz="2000" dirty="0"/>
          </a:p>
          <a:p>
            <a:endParaRPr lang="ru-RU" sz="2600" dirty="0"/>
          </a:p>
          <a:p>
            <a:pPr lvl="1"/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3107-B301-4006-969E-82B6FA1BE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3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3589" y="225231"/>
            <a:ext cx="902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Provedba proračuna: mogući izvor za analizu, primjer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652DD-08C9-4288-923F-CD28E83387BC}"/>
              </a:ext>
            </a:extLst>
          </p:cNvPr>
          <p:cNvSpPr txBox="1"/>
          <p:nvPr/>
        </p:nvSpPr>
        <p:spPr>
          <a:xfrm>
            <a:off x="1048703" y="686896"/>
            <a:ext cx="8093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Tablica 1. Izvještaj o provedbi financijskih i nefinancijskih pokazatelja učinaka po programima i potprogramima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Naziv resornog ministarstva / državne agencije</a:t>
            </a:r>
            <a:r>
              <a:rPr lang="hr-H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31C6FB-D87C-4929-A7BC-AFE2BCE4C8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42" y="1227856"/>
            <a:ext cx="6720546" cy="343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4B2A04-3463-4B8F-95A7-9D8B93BEB1C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94" y="4664004"/>
            <a:ext cx="6655375" cy="213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87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>
                <a:solidFill>
                  <a:srgbClr val="953735"/>
                </a:solidFill>
              </a:rPr>
              <a:t>2. faza: Pregled programa i preporuke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/>
              <a:t>Proizvodi procesa/privremeni proizvodi koji se mogu prilagoditi i upotrijebiti: </a:t>
            </a:r>
          </a:p>
          <a:p>
            <a:r>
              <a:rPr lang="hr-HR" sz="2400"/>
              <a:t>Shema odlučivanja za pregled programa:</a:t>
            </a:r>
          </a:p>
          <a:p>
            <a:r>
              <a:rPr lang="hr-HR" sz="2400"/>
              <a:t>Test relevantnosti i nužnosti</a:t>
            </a:r>
          </a:p>
          <a:p>
            <a:pPr lvl="1"/>
            <a:r>
              <a:rPr lang="hr-HR" sz="2400"/>
              <a:t>Usklađivanje s vladinim prioritetima i javnim potrebama</a:t>
            </a:r>
          </a:p>
          <a:p>
            <a:pPr lvl="1"/>
            <a:r>
              <a:rPr lang="hr-HR" sz="2400"/>
              <a:t>Utjecaj vanjskih pritisaka i mogućih revidiranja rashoda</a:t>
            </a:r>
          </a:p>
          <a:p>
            <a:pPr lvl="1"/>
            <a:r>
              <a:rPr lang="hr-HR" sz="2400"/>
              <a:t>Efikasnost</a:t>
            </a:r>
          </a:p>
          <a:p>
            <a:pPr lvl="1"/>
            <a:r>
              <a:rPr lang="hr-HR" sz="2400" b="0" u="none"/>
              <a:t>Učinkovitost</a:t>
            </a:r>
          </a:p>
          <a:p>
            <a:r>
              <a:rPr lang="hr-HR" sz="2400"/>
              <a:t>Analiza predloženih ušteda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hr-HR" sz="2400"/>
              <a:t>Izlazni rezultat: Izvještaj RSR-a (naveden u Prilogu 4.)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13107-B301-4006-969E-82B6FA1BE5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9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200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Shema odlučivanja za pregled programa: Kanada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5636D-4E9C-470B-8ECB-288D687C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128" y="1414181"/>
            <a:ext cx="5272422" cy="44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923636"/>
            <a:ext cx="8514096" cy="5716241"/>
          </a:xfrm>
        </p:spPr>
        <p:txBody>
          <a:bodyPr rtlCol="0">
            <a:normAutofit/>
          </a:bodyPr>
          <a:lstStyle/>
          <a:p>
            <a:pPr lvl="1" algn="l"/>
            <a:r>
              <a:rPr lang="hr-HR" sz="2200" b="1" dirty="0">
                <a:solidFill>
                  <a:srgbClr val="0070C0"/>
                </a:solidFill>
                <a:hlinkClick r:id="rId3" action="ppaction://hlinkfile"/>
              </a:rPr>
              <a:t>Dodatak 6. Analiza predloženih ušteda.docx</a:t>
            </a: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06756" y="27276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cap="none" normalizeH="0" baseline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Analiza</a:t>
            </a:r>
            <a:r>
              <a:rPr kumimoji="0" lang="hr-HR" sz="3200" b="1" i="0" u="none" strike="noStrike" cap="none" normalizeH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 predloženih </a:t>
            </a:r>
            <a:r>
              <a:rPr lang="hr-HR" sz="3200" b="1">
                <a:solidFill>
                  <a:srgbClr val="953735"/>
                </a:solidFill>
                <a:latin typeface="Calibri"/>
                <a:ea typeface="+mn-ea"/>
                <a:cs typeface="+mn-cs"/>
              </a:rPr>
              <a:t>u</a:t>
            </a:r>
            <a:r>
              <a:rPr kumimoji="0" lang="hr-HR" sz="3200" b="1" i="0" u="none" strike="noStrike" cap="none" normalizeH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šteda: primjer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BACCD-17AE-48A1-AB53-D597FCA00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67" y="1460705"/>
            <a:ext cx="6611273" cy="50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2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810006"/>
            <a:ext cx="8514096" cy="5829871"/>
          </a:xfrm>
        </p:spPr>
        <p:txBody>
          <a:bodyPr rtlCol="0">
            <a:normAutofit/>
          </a:bodyPr>
          <a:lstStyle/>
          <a:p>
            <a:pPr lvl="1" algn="l"/>
            <a:r>
              <a:rPr lang="hr-HR" sz="2200" b="1" u="sng" dirty="0">
                <a:solidFill>
                  <a:srgbClr val="0070C0"/>
                </a:solidFill>
              </a:rPr>
              <a:t>Opcije horizontalnih analiza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</a:rPr>
              <a:t>Administrativni troškovi  / troškovi održavanja                             državnih agencija</a:t>
            </a:r>
            <a:endParaRPr lang="hr-HR" sz="2200" dirty="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</a:rPr>
              <a:t>Troškovi za primanja zaposlenih u javnim službama</a:t>
            </a:r>
            <a:endParaRPr lang="hr-HR" sz="2200" dirty="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</a:rPr>
              <a:t>Kapitalni projekti</a:t>
            </a:r>
            <a:endParaRPr lang="hr-HR" sz="2200" dirty="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</a:rPr>
              <a:t>Nabava</a:t>
            </a:r>
            <a:endParaRPr lang="hr-HR" sz="2200" dirty="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</a:rPr>
              <a:t>Naknade i transferi</a:t>
            </a:r>
            <a:endParaRPr lang="hr-HR" sz="2200" dirty="0">
              <a:solidFill>
                <a:schemeClr val="tx1"/>
              </a:solidFill>
              <a:cs typeface="Calibri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</a:rPr>
              <a:t>Troškovi otplate duga</a:t>
            </a:r>
            <a:endParaRPr lang="hr-HR" sz="2200" dirty="0">
              <a:solidFill>
                <a:schemeClr val="tx1"/>
              </a:solidFill>
              <a:cs typeface="Calibri"/>
            </a:endParaRPr>
          </a:p>
          <a:p>
            <a:pPr lvl="1" algn="l"/>
            <a:endParaRPr lang="ru-RU" sz="1200" b="1" u="sng" dirty="0">
              <a:solidFill>
                <a:srgbClr val="0070C0"/>
              </a:solidFill>
            </a:endParaRPr>
          </a:p>
          <a:p>
            <a:pPr lvl="1" algn="l"/>
            <a:r>
              <a:rPr lang="hr-HR" sz="2200" b="1" u="sng" dirty="0">
                <a:solidFill>
                  <a:srgbClr val="0070C0"/>
                </a:solidFill>
              </a:rPr>
              <a:t>Ostale moguće uštede</a:t>
            </a:r>
            <a:endParaRPr lang="hr-HR" sz="2200" b="1" u="sng" dirty="0">
              <a:solidFill>
                <a:srgbClr val="0070C0"/>
              </a:solidFill>
              <a:cs typeface="Calibri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hr-HR" sz="2200" dirty="0">
                <a:solidFill>
                  <a:schemeClr val="tx1"/>
                </a:solidFill>
              </a:rPr>
              <a:t>Redundantni/suvišni rashodi (uzrokovani odgovorom na </a:t>
            </a:r>
            <a:r>
              <a:rPr lang="hr-HR" sz="2200" dirty="0" err="1">
                <a:solidFill>
                  <a:schemeClr val="tx1"/>
                </a:solidFill>
              </a:rPr>
              <a:t>koronavirusnu</a:t>
            </a:r>
            <a:r>
              <a:rPr lang="hr-HR" sz="2200" dirty="0">
                <a:solidFill>
                  <a:schemeClr val="tx1"/>
                </a:solidFill>
              </a:rPr>
              <a:t> bolest COVID-19): putovanja i smještaj, proslave, veliki kulturni i sportski skupovi, troškovi terenske obuke, promidžba, drugi skupovi</a:t>
            </a:r>
            <a:endParaRPr lang="hr-HR" sz="2200" dirty="0">
              <a:solidFill>
                <a:schemeClr val="tx1"/>
              </a:solidFill>
              <a:cs typeface="Calibri"/>
            </a:endParaRPr>
          </a:p>
          <a:p>
            <a:pPr lvl="1" algn="l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Potencijalna interesna područja u RSR-u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 Box 1"/>
          <p:cNvSpPr txBox="1"/>
          <p:nvPr/>
        </p:nvSpPr>
        <p:spPr>
          <a:xfrm>
            <a:off x="5246255" y="2547451"/>
            <a:ext cx="4317765" cy="11932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vrijeme koronavirusne bolesti COVID-19, posebice u zemljama članicama PEMPAL-a, izvedive mogućnosti uštede za javne plaće i naknade bile bi ograničene na zaustavljanje zapošljavanja, pregled ugovornih aranžmana, ograničenja bonusa i povećanja plaća. Bilo kakva druga smanjenja rashoda i mjere uštede zahtijevale bi temeljit funkcionalan i institucionalan pregled te nije moguće odrediti njihovu prikladnost na temelju RSR-a.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Rezultat slika za cau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17" y="1272520"/>
            <a:ext cx="1342347" cy="1107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5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1" algn="l"/>
            <a:r>
              <a:rPr lang="hr-HR" sz="2000" b="1" u="sng">
                <a:solidFill>
                  <a:srgbClr val="0070C0"/>
                </a:solidFill>
              </a:rPr>
              <a:t>Opisni kriteriji za odgađanje ili poništavanje projekata</a:t>
            </a: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lvl="1" algn="l"/>
            <a:r>
              <a:rPr lang="hr-HR" sz="2000" b="1" u="sng">
                <a:solidFill>
                  <a:srgbClr val="0070C0"/>
                </a:solidFill>
              </a:rPr>
              <a:t>Dodatne napomene: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r-HR" sz="2100">
                <a:solidFill>
                  <a:schemeClr val="tx1"/>
                </a:solidFill>
              </a:rPr>
              <a:t>Dodatni pozitivni ekonomski utjecaji osim omjera B/C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r-HR" sz="2100">
                <a:solidFill>
                  <a:schemeClr val="tx1"/>
                </a:solidFill>
              </a:rPr>
              <a:t>Veliki socijalni i ekološki rizici otkazivanja ili odgađanja projekta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r-HR" sz="2100">
                <a:solidFill>
                  <a:schemeClr val="tx1"/>
                </a:solidFill>
              </a:rPr>
              <a:t>Stvaranje velikog broja radnih mjesta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r-HR" sz="2100">
                <a:solidFill>
                  <a:schemeClr val="tx1"/>
                </a:solidFill>
              </a:rPr>
              <a:t>Značajne sinergije s drugim projektima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hr-HR" sz="2100">
                <a:solidFill>
                  <a:schemeClr val="tx1"/>
                </a:solidFill>
              </a:rPr>
              <a:t>Velik trošak otkazivanja projekta</a:t>
            </a: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Selektivan pristup kapitalnim projektima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77575"/>
              </p:ext>
            </p:extLst>
          </p:nvPr>
        </p:nvGraphicFramePr>
        <p:xfrm>
          <a:off x="1644074" y="1551709"/>
          <a:ext cx="7472216" cy="2102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5504">
                  <a:extLst>
                    <a:ext uri="{9D8B030D-6E8A-4147-A177-3AD203B41FA5}">
                      <a16:colId xmlns:a16="http://schemas.microsoft.com/office/drawing/2014/main" val="3658607763"/>
                    </a:ext>
                  </a:extLst>
                </a:gridCol>
                <a:gridCol w="1403356">
                  <a:extLst>
                    <a:ext uri="{9D8B030D-6E8A-4147-A177-3AD203B41FA5}">
                      <a16:colId xmlns:a16="http://schemas.microsoft.com/office/drawing/2014/main" val="2727874494"/>
                    </a:ext>
                  </a:extLst>
                </a:gridCol>
                <a:gridCol w="1403356">
                  <a:extLst>
                    <a:ext uri="{9D8B030D-6E8A-4147-A177-3AD203B41FA5}">
                      <a16:colId xmlns:a16="http://schemas.microsoft.com/office/drawing/2014/main" val="815232650"/>
                    </a:ext>
                  </a:extLst>
                </a:gridCol>
              </a:tblGrid>
              <a:tr h="24886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Osnovna matrica odlučivanja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Odgodi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828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Otkaži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011880"/>
                  </a:ext>
                </a:extLst>
              </a:tr>
              <a:tr h="29607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Projekt je odobren, ali nije pokrenut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828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707275"/>
                  </a:ext>
                </a:extLst>
              </a:tr>
              <a:tr h="24886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/>
                        <a:t>Projekt je pokrenut, nastalo je manje od 10 % troškova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828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218179"/>
                  </a:ext>
                </a:extLst>
              </a:tr>
              <a:tr h="40567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Projekt u provedbi, omjer B/C završetka &lt; 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828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466985"/>
                  </a:ext>
                </a:extLst>
              </a:tr>
              <a:tr h="49773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Projekt u provedbi, omjer B/C završetka &lt; 1,5 i &gt;=1,0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828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775638"/>
                  </a:ext>
                </a:extLst>
              </a:tr>
              <a:tr h="40567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Projekt u provedbi, omjer B/C završetka &lt; 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/>
                        <a:t>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828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/>
                        <a:t>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62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76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60450" y="1350792"/>
            <a:ext cx="8528050" cy="3200400"/>
          </a:xfrm>
        </p:spPr>
        <p:txBody>
          <a:bodyPr/>
          <a:lstStyle/>
          <a:p>
            <a:br>
              <a:rPr lang="hr-HR" sz="4000" b="1">
                <a:solidFill>
                  <a:srgbClr val="002060"/>
                </a:solidFill>
              </a:rPr>
            </a:br>
            <a:r>
              <a:rPr lang="hr-HR" sz="4000" b="1">
                <a:solidFill>
                  <a:srgbClr val="002060"/>
                </a:solidFill>
              </a:rPr>
              <a:t>Preporuke</a:t>
            </a: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4A75F-EECF-0843-8A2D-995037D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832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064" y="1448386"/>
            <a:ext cx="8610136" cy="4673600"/>
          </a:xfrm>
        </p:spPr>
        <p:txBody>
          <a:bodyPr rtlCol="0">
            <a:noAutofit/>
          </a:bodyPr>
          <a:lstStyle/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400">
                <a:solidFill>
                  <a:schemeClr val="tx1"/>
                </a:solidFill>
              </a:rPr>
              <a:t>Pozadina i koncept ubrzane dubinske analize rashoda (RSR);</a:t>
            </a:r>
          </a:p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400">
                <a:solidFill>
                  <a:schemeClr val="tx1"/>
                </a:solidFill>
              </a:rPr>
              <a:t>Provedba RSR-a: alati i procesi</a:t>
            </a:r>
          </a:p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400">
                <a:solidFill>
                  <a:schemeClr val="tx1"/>
                </a:solidFill>
              </a:rPr>
              <a:t>Područja rashoda na koja se treba usredotočiti u RSR-u;</a:t>
            </a:r>
          </a:p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400">
                <a:solidFill>
                  <a:schemeClr val="tx1"/>
                </a:solidFill>
              </a:rPr>
              <a:t>Preporuke;</a:t>
            </a:r>
          </a:p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400">
                <a:solidFill>
                  <a:schemeClr val="tx1"/>
                </a:solidFill>
              </a:rPr>
              <a:t>Odgovor na krizu i otpornost.</a:t>
            </a:r>
          </a:p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70C0"/>
              </a:solidFill>
            </a:endParaRPr>
          </a:p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70C0"/>
              </a:solidFill>
            </a:endParaRPr>
          </a:p>
          <a:p>
            <a:pPr marL="342900" lvl="0" indent="-342900" algn="l">
              <a:spcBef>
                <a:spcPts val="1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</a:endParaRPr>
          </a:p>
          <a:p>
            <a:pPr lvl="0" algn="l"/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91064" y="304800"/>
            <a:ext cx="8914936" cy="876300"/>
          </a:xfrm>
        </p:spPr>
        <p:txBody>
          <a:bodyPr/>
          <a:lstStyle/>
          <a:p>
            <a:pPr algn="l"/>
            <a:r>
              <a:rPr lang="hr-HR" sz="3200" b="1">
                <a:solidFill>
                  <a:srgbClr val="953735"/>
                </a:solidFill>
              </a:rPr>
              <a:t>Pregled izlaganja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18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Autofit/>
          </a:bodyPr>
          <a:lstStyle/>
          <a:p>
            <a:pPr algn="l"/>
            <a:r>
              <a:rPr lang="hr-HR" sz="1600" b="1" u="sng" dirty="0">
                <a:solidFill>
                  <a:srgbClr val="0070C0"/>
                </a:solidFill>
              </a:rPr>
              <a:t>i) Političke</a:t>
            </a:r>
            <a:endParaRPr lang="en-US" dirty="0"/>
          </a:p>
          <a:p>
            <a:pPr algn="l"/>
            <a:r>
              <a:rPr lang="hr-HR" sz="1600" b="1" dirty="0">
                <a:solidFill>
                  <a:schemeClr val="tx1"/>
                </a:solidFill>
              </a:rPr>
              <a:t>P1. </a:t>
            </a:r>
            <a:r>
              <a:rPr lang="hr-HR" sz="1600" dirty="0">
                <a:solidFill>
                  <a:schemeClr val="tx1"/>
                </a:solidFill>
              </a:rPr>
              <a:t>Osigurati visoku razinu političke podrške tijekom procesa dubinske analize rashoda </a:t>
            </a:r>
            <a:endParaRPr lang="hr-HR" sz="1600" dirty="0">
              <a:solidFill>
                <a:schemeClr val="tx1"/>
              </a:solidFill>
              <a:cs typeface="Calibri"/>
            </a:endParaRPr>
          </a:p>
          <a:p>
            <a:pPr algn="l"/>
            <a:r>
              <a:rPr lang="hr-HR" sz="1600" b="1" dirty="0">
                <a:solidFill>
                  <a:schemeClr val="tx1"/>
                </a:solidFill>
              </a:rPr>
              <a:t>P2. P</a:t>
            </a:r>
            <a:r>
              <a:rPr lang="hr-HR" sz="1600" dirty="0">
                <a:solidFill>
                  <a:schemeClr val="tx1"/>
                </a:solidFill>
              </a:rPr>
              <a:t>okrenuti aktivan dijalog između resornih ministarstava/državnih agencija i središnjeg proračunskog tijela i Vlade</a:t>
            </a:r>
            <a:endParaRPr lang="hr-HR" sz="1600" dirty="0">
              <a:solidFill>
                <a:schemeClr val="tx1"/>
              </a:solidFill>
              <a:cs typeface="Calibri"/>
            </a:endParaRPr>
          </a:p>
          <a:p>
            <a:pPr lvl="0" algn="l"/>
            <a:r>
              <a:rPr lang="hr-HR" sz="1600" b="1" dirty="0">
                <a:solidFill>
                  <a:schemeClr val="tx1"/>
                </a:solidFill>
              </a:rPr>
              <a:t>P3. </a:t>
            </a:r>
            <a:r>
              <a:rPr lang="hr-HR" sz="1600" dirty="0">
                <a:solidFill>
                  <a:schemeClr val="tx1"/>
                </a:solidFill>
              </a:rPr>
              <a:t>Održati diskusije sa skupinama agencija ili ministarstava radi postizanja zajedničkih općih ciljeva, npr. promicanja javnog zdravlja ili jačanja sigurnosnih mreža socijalne pomoći kao odgovor na krizu kao što je </a:t>
            </a:r>
            <a:r>
              <a:rPr lang="hr-HR" sz="1600" dirty="0" err="1">
                <a:solidFill>
                  <a:schemeClr val="tx1"/>
                </a:solidFill>
              </a:rPr>
              <a:t>koronavirusna</a:t>
            </a:r>
            <a:r>
              <a:rPr lang="hr-HR" sz="1600" dirty="0">
                <a:solidFill>
                  <a:schemeClr val="tx1"/>
                </a:solidFill>
              </a:rPr>
              <a:t> bolest (COVID-19).</a:t>
            </a:r>
            <a:endParaRPr lang="hr-HR" sz="1600" dirty="0">
              <a:solidFill>
                <a:schemeClr val="tx1"/>
              </a:solidFill>
              <a:cs typeface="Calibri"/>
            </a:endParaRPr>
          </a:p>
          <a:p>
            <a:pPr lvl="0" algn="l"/>
            <a:endParaRPr lang="ru-RU" sz="400" dirty="0">
              <a:solidFill>
                <a:schemeClr val="tx1"/>
              </a:solidFill>
            </a:endParaRPr>
          </a:p>
          <a:p>
            <a:pPr algn="l"/>
            <a:r>
              <a:rPr lang="hr-HR" sz="1600" b="1" u="sng" dirty="0">
                <a:solidFill>
                  <a:srgbClr val="0070C0"/>
                </a:solidFill>
              </a:rPr>
              <a:t>ii) Političke i tehničke</a:t>
            </a:r>
            <a:endParaRPr lang="hr-HR" sz="1600" b="1" u="sng" dirty="0">
              <a:solidFill>
                <a:srgbClr val="0070C0"/>
              </a:solidFill>
              <a:cs typeface="Calibri"/>
            </a:endParaRPr>
          </a:p>
          <a:p>
            <a:pPr algn="l"/>
            <a:r>
              <a:rPr lang="hr-HR" sz="1600" b="1" dirty="0">
                <a:solidFill>
                  <a:schemeClr val="tx1"/>
                </a:solidFill>
              </a:rPr>
              <a:t>P4. </a:t>
            </a:r>
            <a:r>
              <a:rPr lang="hr-HR" sz="1600" dirty="0">
                <a:solidFill>
                  <a:schemeClr val="tx1"/>
                </a:solidFill>
              </a:rPr>
              <a:t>Propisivanje metodologije i postupka za provođenje RSR-a putem zakonodavnog akta, uključujući smjernice o predlošcima koji će se upotrebljavati. </a:t>
            </a:r>
          </a:p>
          <a:p>
            <a:pPr algn="l"/>
            <a:r>
              <a:rPr lang="hr-HR" sz="1600" b="1" dirty="0">
                <a:solidFill>
                  <a:schemeClr val="tx1"/>
                </a:solidFill>
              </a:rPr>
              <a:t>P5. </a:t>
            </a:r>
            <a:r>
              <a:rPr lang="hr-HR" sz="1600" dirty="0">
                <a:solidFill>
                  <a:schemeClr val="tx1"/>
                </a:solidFill>
              </a:rPr>
              <a:t>Uspostaviti visoke i niske prioritete na početku procesa i o tome obavještavati. </a:t>
            </a:r>
            <a:endParaRPr lang="hr-HR" sz="1600" dirty="0">
              <a:solidFill>
                <a:schemeClr val="tx1"/>
              </a:solidFill>
              <a:cs typeface="Calibri"/>
            </a:endParaRPr>
          </a:p>
          <a:p>
            <a:pPr algn="l"/>
            <a:endParaRPr lang="en-US" sz="400" dirty="0">
              <a:solidFill>
                <a:schemeClr val="tx1"/>
              </a:solidFill>
            </a:endParaRPr>
          </a:p>
          <a:p>
            <a:pPr algn="l"/>
            <a:endParaRPr lang="ru-RU" sz="400" dirty="0">
              <a:solidFill>
                <a:schemeClr val="tx1"/>
              </a:solidFill>
            </a:endParaRPr>
          </a:p>
          <a:p>
            <a:pPr algn="l"/>
            <a:r>
              <a:rPr lang="hr-HR" sz="1600" b="1" u="sng" dirty="0">
                <a:solidFill>
                  <a:srgbClr val="0070C0"/>
                </a:solidFill>
              </a:rPr>
              <a:t>iii) Tehničke </a:t>
            </a:r>
            <a:endParaRPr lang="hr-HR" sz="1600" b="1" u="sng" dirty="0">
              <a:solidFill>
                <a:srgbClr val="0070C0"/>
              </a:solidFill>
              <a:cs typeface="Calibri"/>
            </a:endParaRPr>
          </a:p>
          <a:p>
            <a:pPr algn="l"/>
            <a:r>
              <a:rPr lang="hr-HR" sz="1600" b="1" dirty="0">
                <a:solidFill>
                  <a:schemeClr val="tx1"/>
                </a:solidFill>
              </a:rPr>
              <a:t>P6. </a:t>
            </a:r>
            <a:r>
              <a:rPr lang="hr-HR" sz="1600" dirty="0">
                <a:solidFill>
                  <a:schemeClr val="tx1"/>
                </a:solidFill>
              </a:rPr>
              <a:t>upotreba jednostavnih alata iz općeg kompleta alata dubinske analize rashoda za potrebe RSR-a.</a:t>
            </a:r>
            <a:endParaRPr lang="hr-HR" sz="1600" dirty="0">
              <a:solidFill>
                <a:schemeClr val="tx1"/>
              </a:solidFill>
              <a:cs typeface="Calibri"/>
            </a:endParaRPr>
          </a:p>
          <a:p>
            <a:pPr algn="l"/>
            <a:r>
              <a:rPr lang="hr-HR" sz="1600" b="1" dirty="0">
                <a:solidFill>
                  <a:schemeClr val="tx1"/>
                </a:solidFill>
              </a:rPr>
              <a:t>P7.</a:t>
            </a:r>
            <a:r>
              <a:rPr lang="hr-HR" sz="1600" dirty="0">
                <a:solidFill>
                  <a:schemeClr val="tx1"/>
                </a:solidFill>
              </a:rPr>
              <a:t> Uključivanje obaveznih strateških pitanja i pitanja efikasnosti na koja treba odgovoriti i razmatranje mogućnosti kombiniranja pregleda sektora ili agencija sa sveobuhvatnim ili horizontalnim dubinskim analizama rashoda kako bi se ostvarila što veća korist od ovog postupka. </a:t>
            </a:r>
            <a:endParaRPr lang="hr-HR" sz="1600" dirty="0">
              <a:solidFill>
                <a:schemeClr val="tx1"/>
              </a:solidFill>
              <a:cs typeface="Calibri"/>
            </a:endParaRPr>
          </a:p>
          <a:p>
            <a:pPr algn="l"/>
            <a:r>
              <a:rPr lang="hr-HR" sz="1600" b="1" dirty="0">
                <a:solidFill>
                  <a:schemeClr val="tx1"/>
                </a:solidFill>
              </a:rPr>
              <a:t>P8.</a:t>
            </a:r>
            <a:r>
              <a:rPr lang="hr-HR" sz="1600" dirty="0">
                <a:solidFill>
                  <a:schemeClr val="tx1"/>
                </a:solidFill>
              </a:rPr>
              <a:t> Uključivanje vanjskih stručnjaka u proces RSR-a kako bi pružali savjete o tehničkim pitanjima i pomogli pri upotrebi analitičkih alata. </a:t>
            </a:r>
            <a:endParaRPr lang="hr-HR" sz="16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Preporuke: Proces i alati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algn="l"/>
            <a:r>
              <a:rPr lang="hr-HR" sz="2000" b="1" dirty="0">
                <a:solidFill>
                  <a:schemeClr val="tx1"/>
                </a:solidFill>
              </a:rPr>
              <a:t>P9. </a:t>
            </a:r>
            <a:r>
              <a:rPr lang="hr-HR" sz="2000" dirty="0">
                <a:solidFill>
                  <a:schemeClr val="tx1"/>
                </a:solidFill>
              </a:rPr>
              <a:t>Razmotriti upotrebu sveobuhvatnog, no relativno površnog pristupa provedbi ubrzanih dubinskih analiza rashoda; </a:t>
            </a:r>
            <a:endParaRPr lang="hr-HR" sz="2000">
              <a:solidFill>
                <a:schemeClr val="tx1"/>
              </a:solidFill>
            </a:endParaRPr>
          </a:p>
          <a:p>
            <a:pPr lvl="0" algn="l"/>
            <a:endParaRPr lang="ru-RU" sz="2000" b="1" dirty="0">
              <a:solidFill>
                <a:schemeClr val="tx1"/>
              </a:solidFill>
            </a:endParaRPr>
          </a:p>
          <a:p>
            <a:pPr lvl="0" algn="l"/>
            <a:r>
              <a:rPr lang="hr-HR" sz="2000" b="1" dirty="0">
                <a:solidFill>
                  <a:schemeClr val="tx1"/>
                </a:solidFill>
              </a:rPr>
              <a:t>P10.</a:t>
            </a:r>
            <a:r>
              <a:rPr lang="hr-HR" sz="2000" dirty="0">
                <a:solidFill>
                  <a:schemeClr val="tx1"/>
                </a:solidFill>
              </a:rPr>
              <a:t> Primijeniti selektivni i promišljen pristup donošenju odluka o smanjenju troškova ili odgađanju kapitalnih rashoda.</a:t>
            </a:r>
            <a:endParaRPr lang="hr-HR" sz="2000" dirty="0">
              <a:solidFill>
                <a:schemeClr val="tx1"/>
              </a:solidFill>
              <a:cs typeface="Calibri"/>
            </a:endParaRPr>
          </a:p>
          <a:p>
            <a:pPr lvl="0" algn="l"/>
            <a:endParaRPr lang="ru-RU" sz="2000" dirty="0">
              <a:solidFill>
                <a:schemeClr val="tx1"/>
              </a:solidFill>
            </a:endParaRPr>
          </a:p>
          <a:p>
            <a:pPr lvl="0" algn="l"/>
            <a:r>
              <a:rPr lang="hr-HR" sz="2000" b="1" dirty="0">
                <a:solidFill>
                  <a:schemeClr val="tx1"/>
                </a:solidFill>
              </a:rPr>
              <a:t>P11.</a:t>
            </a:r>
            <a:r>
              <a:rPr lang="hr-HR" sz="2000" dirty="0">
                <a:solidFill>
                  <a:schemeClr val="tx1"/>
                </a:solidFill>
              </a:rPr>
              <a:t> Proučiti administrativne i operativne troškove resornih ministarstava / državnih agencija (osim plaća i nadnica) kako bi se utvrdile mogućnosti smanjenja rashoda/</a:t>
            </a:r>
            <a:r>
              <a:rPr lang="hr-HR" sz="2000" dirty="0" err="1">
                <a:solidFill>
                  <a:schemeClr val="tx1"/>
                </a:solidFill>
              </a:rPr>
              <a:t>realokacija</a:t>
            </a:r>
            <a:r>
              <a:rPr lang="hr-HR" sz="2000" dirty="0">
                <a:solidFill>
                  <a:schemeClr val="tx1"/>
                </a:solidFill>
              </a:rPr>
              <a:t>.</a:t>
            </a:r>
            <a:endParaRPr lang="hr-HR" sz="2000" dirty="0">
              <a:solidFill>
                <a:schemeClr val="tx1"/>
              </a:solidFill>
              <a:cs typeface="Calibri"/>
            </a:endParaRPr>
          </a:p>
          <a:p>
            <a:pPr lvl="0" algn="l"/>
            <a:endParaRPr lang="ru-RU" sz="2000" dirty="0">
              <a:solidFill>
                <a:schemeClr val="tx1"/>
              </a:solidFill>
            </a:endParaRPr>
          </a:p>
          <a:p>
            <a:pPr lvl="0" algn="l"/>
            <a:r>
              <a:rPr lang="hr-HR" sz="2000" b="1" dirty="0">
                <a:solidFill>
                  <a:schemeClr val="tx1"/>
                </a:solidFill>
              </a:rPr>
              <a:t>P12. </a:t>
            </a:r>
            <a:r>
              <a:rPr lang="hr-HR" sz="2000" dirty="0">
                <a:solidFill>
                  <a:schemeClr val="tx1"/>
                </a:solidFill>
              </a:rPr>
              <a:t>Suzdržavanje od značajnijih smanjenja primanja u javnim službama, no uzeti u obzir ograničeni skup privremenih mjera kao što je odgađanje novih zapošljavanja, i povećanja primanja, dobrovoljnih odricanja te ograničavanje bonusa.</a:t>
            </a:r>
            <a:endParaRPr lang="hr-HR" sz="2000" dirty="0">
              <a:solidFill>
                <a:schemeClr val="tx1"/>
              </a:solidFill>
              <a:cs typeface="Calibri"/>
            </a:endParaRPr>
          </a:p>
          <a:p>
            <a:pPr lvl="0" algn="l"/>
            <a:endParaRPr lang="ru-RU" sz="2000" b="1" u="sng" dirty="0">
              <a:solidFill>
                <a:schemeClr val="tx1"/>
              </a:solidFill>
            </a:endParaRPr>
          </a:p>
          <a:p>
            <a:pPr lvl="0" algn="l"/>
            <a:endParaRPr lang="en-US" sz="1700" b="1" u="sng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>
                <a:solidFill>
                  <a:srgbClr val="953735"/>
                </a:solidFill>
                <a:latin typeface="+mj-lt"/>
                <a:ea typeface="+mj-ea"/>
                <a:cs typeface="+mj-cs"/>
              </a:rPr>
              <a:t>Preporuke: Fokusna područja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1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600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66" y="79925"/>
            <a:ext cx="5083468" cy="2541734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60450" y="1350792"/>
            <a:ext cx="8528050" cy="3200400"/>
          </a:xfrm>
        </p:spPr>
        <p:txBody>
          <a:bodyPr/>
          <a:lstStyle/>
          <a:p>
            <a:br>
              <a:rPr lang="hr-HR" sz="4000" b="1">
                <a:solidFill>
                  <a:srgbClr val="002060"/>
                </a:solidFill>
              </a:rPr>
            </a:br>
            <a:r>
              <a:rPr lang="hr-HR" sz="4000" b="1">
                <a:solidFill>
                  <a:srgbClr val="002060"/>
                </a:solidFill>
              </a:rPr>
              <a:t>Odgovor na krizu i otpornost</a:t>
            </a: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4A75F-EECF-0843-8A2D-995037D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130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lvl="0" algn="l"/>
            <a:r>
              <a:rPr lang="hr-HR" sz="2000" b="1" u="sng" dirty="0">
                <a:solidFill>
                  <a:srgbClr val="0070C0"/>
                </a:solidFill>
              </a:rPr>
              <a:t>Dopunske mjere: </a:t>
            </a:r>
            <a:r>
              <a:rPr lang="hr-HR" sz="1800" dirty="0">
                <a:solidFill>
                  <a:schemeClr val="tx1"/>
                </a:solidFill>
              </a:rPr>
              <a:t>Upotrijebiti sredstva rezervi te sredstva za nepredviđene događaje i </a:t>
            </a:r>
            <a:r>
              <a:rPr lang="hr-HR" sz="1800">
                <a:solidFill>
                  <a:schemeClr val="tx1"/>
                </a:solidFill>
              </a:rPr>
              <a:t>akumulirane suficite, dopunske proračune/rebalanse, pojednostavljene procesa </a:t>
            </a:r>
            <a:r>
              <a:rPr lang="hr-HR" sz="1800" dirty="0">
                <a:solidFill>
                  <a:schemeClr val="tx1"/>
                </a:solidFill>
              </a:rPr>
              <a:t>odobrenja rashoda, vanjsko financiranje, neproračunske fiskalne mjere</a:t>
            </a:r>
          </a:p>
          <a:p>
            <a:pPr algn="l"/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hr-HR" sz="2000" b="1" u="sng">
                <a:solidFill>
                  <a:srgbClr val="0070C0"/>
                </a:solidFill>
              </a:rPr>
              <a:t>Osnaživanje otpornosti na šokove: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sz="1800">
                <a:solidFill>
                  <a:schemeClr val="tx1"/>
                </a:solidFill>
              </a:rPr>
              <a:t>Osnažiti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hr-HR" sz="2000">
                <a:solidFill>
                  <a:schemeClr val="tx1"/>
                </a:solidFill>
              </a:rPr>
              <a:t>informatičke i tehnološke kapacitete i upotrebu digitalnih rješenja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hr-HR" sz="2000">
                <a:solidFill>
                  <a:schemeClr val="tx1"/>
                </a:solidFill>
              </a:rPr>
              <a:t>Kapacitet za analizu politika u resornim ministarstvima i središnjem proračunskom tijelu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hr-HR" sz="2000">
                <a:solidFill>
                  <a:schemeClr val="tx1"/>
                </a:solidFill>
              </a:rPr>
              <a:t>Planiranje proračuna prema učincima i okvir za upravljanje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hr-HR" sz="2000">
                <a:solidFill>
                  <a:schemeClr val="tx1"/>
                </a:solidFill>
              </a:rPr>
              <a:t>Upravljanje javnim investicijama i okvir prioritizacije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hr-HR" sz="2000">
                <a:solidFill>
                  <a:schemeClr val="tx1"/>
                </a:solidFill>
              </a:rPr>
              <a:t>Rezultati unutarnje i vanjske revizije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hr-HR" sz="2000">
                <a:solidFill>
                  <a:schemeClr val="tx1"/>
                </a:solidFill>
              </a:rPr>
              <a:t>Okvir upravljanja učinkom</a:t>
            </a:r>
          </a:p>
          <a:p>
            <a:pPr marL="285750" lvl="1" indent="-285750" algn="l">
              <a:buFont typeface="Wingdings" panose="05000000000000000000" pitchFamily="2" charset="2"/>
              <a:buChar char="Ø"/>
            </a:pPr>
            <a:r>
              <a:rPr lang="hr-HR" sz="1800">
                <a:solidFill>
                  <a:schemeClr val="tx1"/>
                </a:solidFill>
              </a:rPr>
              <a:t>Razmotriti optimizaciju javnog sektora prilikom povratka u uobičajeno stanje. </a:t>
            </a:r>
          </a:p>
          <a:p>
            <a:pPr marL="285750" lvl="1" indent="-285750" algn="l">
              <a:buFont typeface="Wingdings" panose="05000000000000000000" pitchFamily="2" charset="2"/>
              <a:buChar char="Ø"/>
            </a:pPr>
            <a:r>
              <a:rPr lang="hr-HR" sz="1800">
                <a:solidFill>
                  <a:schemeClr val="tx1"/>
                </a:solidFill>
              </a:rPr>
              <a:t>Uspostaviti rezerve za nepredviđene rashode te ih redovito nadopunjavati u normalnijim uvjetima </a:t>
            </a:r>
          </a:p>
          <a:p>
            <a:pPr marL="285750" lvl="1" indent="-285750" algn="l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1368" y="112693"/>
            <a:ext cx="7924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Širi raspon odgovora na krizu i mjere za otpornost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4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4267200"/>
            <a:ext cx="2113280" cy="1981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50" y="1295400"/>
            <a:ext cx="8337550" cy="54102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3600">
                <a:solidFill>
                  <a:srgbClr val="000000"/>
                </a:solidFill>
              </a:rPr>
              <a:t>Hvala na pozornosti.</a:t>
            </a:r>
          </a:p>
          <a:p>
            <a:pPr fontAlgn="auto"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2000">
                <a:solidFill>
                  <a:srgbClr val="000000"/>
                </a:solidFill>
              </a:rPr>
              <a:t>Svi relevantni materijali sa skupova PEMPAL-a dostupni su na engleskom, ruskom i bosansko-hrvatsko-srpskom na sljedećoj poveznici: </a:t>
            </a:r>
            <a:r>
              <a:rPr lang="hr-HR" sz="2000">
                <a:solidFill>
                  <a:srgbClr val="000000"/>
                </a:solidFill>
                <a:hlinkClick r:id="rId4"/>
              </a:rPr>
              <a:t>www.pempal.org</a:t>
            </a: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" descr="pempal-logo-top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BED7F-B68E-5F40-B187-F91204BF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850"/>
                    </a14:imgEffect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" y="480290"/>
            <a:ext cx="8541637" cy="5486401"/>
          </a:xfrm>
          <a:prstGeom prst="rect">
            <a:avLst/>
          </a:prstGeom>
          <a:effectLst>
            <a:outerShdw blurRad="292100" dist="50800" dir="5400000" algn="ctr" rotWithShape="0">
              <a:schemeClr val="tx2">
                <a:lumMod val="20000"/>
                <a:lumOff val="80000"/>
                <a:alpha val="7000"/>
              </a:schemeClr>
            </a:outerShdw>
          </a:effectLst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60450" y="1350792"/>
            <a:ext cx="8528050" cy="3200400"/>
          </a:xfrm>
        </p:spPr>
        <p:txBody>
          <a:bodyPr/>
          <a:lstStyle/>
          <a:p>
            <a:r>
              <a:rPr lang="hr-HR" sz="4000" b="1">
                <a:solidFill>
                  <a:srgbClr val="002060"/>
                </a:solidFill>
              </a:rPr>
              <a:t>Osnovne informacije</a:t>
            </a: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4A75F-EECF-0843-8A2D-995037D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980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064" y="1448386"/>
            <a:ext cx="8610136" cy="4673600"/>
          </a:xfrm>
        </p:spPr>
        <p:txBody>
          <a:bodyPr rtlCol="0">
            <a:noAutofit/>
          </a:bodyPr>
          <a:lstStyle/>
          <a:p>
            <a:pPr algn="l">
              <a:spcBef>
                <a:spcPts val="1600"/>
              </a:spcBef>
              <a:spcAft>
                <a:spcPts val="1000"/>
              </a:spcAft>
            </a:pPr>
            <a:r>
              <a:rPr lang="hr-HR" sz="2800" b="1" u="sng" dirty="0">
                <a:solidFill>
                  <a:srgbClr val="0070C0"/>
                </a:solidFill>
              </a:rPr>
              <a:t>Cilj proizvoda znanja: </a:t>
            </a:r>
            <a:r>
              <a:rPr lang="hr-HR" sz="2800" b="1" dirty="0">
                <a:solidFill>
                  <a:schemeClr val="tx1"/>
                </a:solidFill>
              </a:rPr>
              <a:t>pomoći zemljama članicama PEMPAL-a u razvijanju metodologija i alata za provedbu ubrzanih dubinskih analiza rashoda za potrebe neposrednog odgovora na krize.</a:t>
            </a:r>
          </a:p>
          <a:p>
            <a:pPr lvl="0" algn="l">
              <a:spcBef>
                <a:spcPts val="1600"/>
              </a:spcBef>
              <a:spcAft>
                <a:spcPts val="1000"/>
              </a:spcAft>
            </a:pPr>
            <a:r>
              <a:rPr lang="hr-HR" sz="2800" b="1" u="sng" dirty="0">
                <a:solidFill>
                  <a:srgbClr val="0070C0"/>
                </a:solidFill>
              </a:rPr>
              <a:t>Metode i izvori podataka: </a:t>
            </a:r>
            <a:r>
              <a:rPr lang="hr-HR" sz="2800" b="1" dirty="0">
                <a:solidFill>
                  <a:schemeClr val="tx1"/>
                </a:solidFill>
              </a:rPr>
              <a:t>analiza dokumentacije, uz potporu razgovora sa stručnjacima i odabranim službenicima pojedinih zemalja; anketa ograničenog opsega provedena među zemljama članicama PEMPAL-a</a:t>
            </a:r>
            <a:endParaRPr lang="hr-HR" sz="2800" b="1" dirty="0">
              <a:solidFill>
                <a:schemeClr val="tx1"/>
              </a:solidFill>
              <a:cs typeface="Calibri"/>
            </a:endParaRPr>
          </a:p>
          <a:p>
            <a:pPr lvl="0" algn="l"/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91064" y="304800"/>
            <a:ext cx="8914936" cy="876300"/>
          </a:xfrm>
        </p:spPr>
        <p:txBody>
          <a:bodyPr/>
          <a:lstStyle/>
          <a:p>
            <a:pPr algn="l"/>
            <a:r>
              <a:rPr lang="hr-HR" sz="3200" b="1">
                <a:solidFill>
                  <a:srgbClr val="953735"/>
                </a:solidFill>
              </a:rPr>
              <a:t>Ciljevi i metodologija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53B8C-1936-604E-B131-EA961558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3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745" y="892836"/>
            <a:ext cx="8514096" cy="5573077"/>
          </a:xfrm>
        </p:spPr>
        <p:txBody>
          <a:bodyPr rtlCol="0">
            <a:normAutofit/>
          </a:bodyPr>
          <a:lstStyle/>
          <a:p>
            <a:pPr algn="l">
              <a:spcBef>
                <a:spcPts val="800"/>
              </a:spcBef>
            </a:pPr>
            <a:r>
              <a:rPr lang="hr-HR" sz="20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9688" y="160060"/>
            <a:ext cx="901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Ubrzana dubinska analiza rashoda: Nacrt koncepta i opsega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7772" y="6366180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F30B3-A015-44DB-8AD7-40FB0BE4B2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83" y="646295"/>
            <a:ext cx="7870808" cy="6210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1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604" y="1186871"/>
            <a:ext cx="8514096" cy="5573077"/>
          </a:xfrm>
        </p:spPr>
        <p:txBody>
          <a:bodyPr rtlCol="0">
            <a:normAutofit fontScale="25000" lnSpcReduction="20000"/>
          </a:bodyPr>
          <a:lstStyle/>
          <a:p>
            <a:pPr algn="l"/>
            <a:r>
              <a:rPr lang="hr-HR" sz="8800" b="1" u="sng" dirty="0">
                <a:solidFill>
                  <a:srgbClr val="0070C0"/>
                </a:solidFill>
              </a:rPr>
              <a:t>Mjere:</a:t>
            </a:r>
            <a:r>
              <a:rPr lang="hr-HR" sz="9600" b="1" u="sng" dirty="0">
                <a:solidFill>
                  <a:srgbClr val="0070C0"/>
                </a:solidFill>
              </a:rPr>
              <a:t> </a:t>
            </a:r>
            <a:r>
              <a:rPr lang="hr-HR" sz="8000" dirty="0">
                <a:solidFill>
                  <a:schemeClr val="tx1"/>
                </a:solidFill>
              </a:rPr>
              <a:t>pregled vladinih programa i ciljane vrijednosti indikatora učinka, optimizacija javnih ulaganja, uspostavljanje sredstava rezervi, revidiranje metodologije izračuna graničnih vrijednosti osnovnih rashoda, zaduživanje. </a:t>
            </a:r>
            <a:endParaRPr lang="hr-HR" sz="8000">
              <a:solidFill>
                <a:schemeClr val="tx1"/>
              </a:solidFill>
            </a:endParaRPr>
          </a:p>
          <a:p>
            <a:pPr lvl="0" algn="l"/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hr-HR" sz="8800" b="1" u="sng" dirty="0">
                <a:solidFill>
                  <a:srgbClr val="0070C0"/>
                </a:solidFill>
              </a:rPr>
              <a:t>Smanjenje rashoda: </a:t>
            </a:r>
            <a:r>
              <a:rPr lang="hr-HR" sz="8000" dirty="0">
                <a:solidFill>
                  <a:schemeClr val="tx1"/>
                </a:solidFill>
              </a:rPr>
              <a:t>troškovi uprave u državnim agencijama, zahtjevi za novim sredstvima financiranja i diskrecijski rashodi, sportski i kulturni skupovi i proslave, javna ulaganja</a:t>
            </a:r>
            <a:endParaRPr lang="hr-HR" sz="8000" dirty="0">
              <a:solidFill>
                <a:schemeClr val="tx1"/>
              </a:solidFill>
              <a:cs typeface="Calibri"/>
            </a:endParaRPr>
          </a:p>
          <a:p>
            <a:pPr algn="l"/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hr-HR" sz="8800" b="1" u="sng" dirty="0">
                <a:solidFill>
                  <a:srgbClr val="0070C0"/>
                </a:solidFill>
              </a:rPr>
              <a:t>Izazovi: </a:t>
            </a:r>
            <a:r>
              <a:rPr lang="hr-HR" sz="8800" dirty="0">
                <a:solidFill>
                  <a:schemeClr val="tx1"/>
                </a:solidFill>
              </a:rPr>
              <a:t>Vremenski pritisak; kapacitet; nedostatak metodologije; nedostatak suradnje od strane resornih ministarstava; te nedostatak odgovarajućeg regulatornog okvira. </a:t>
            </a:r>
            <a:endParaRPr lang="hr-HR" sz="8800" dirty="0">
              <a:solidFill>
                <a:schemeClr val="tx1"/>
              </a:solidFill>
              <a:cs typeface="Calibri"/>
            </a:endParaRPr>
          </a:p>
          <a:p>
            <a:pPr algn="l"/>
            <a:endParaRPr lang="ru-RU" sz="8800" dirty="0">
              <a:solidFill>
                <a:schemeClr val="tx1"/>
              </a:solidFill>
            </a:endParaRPr>
          </a:p>
          <a:p>
            <a:pPr algn="l"/>
            <a:r>
              <a:rPr lang="hr-HR" sz="8800" b="1" u="sng" dirty="0">
                <a:solidFill>
                  <a:srgbClr val="0070C0"/>
                </a:solidFill>
              </a:rPr>
              <a:t>Sudionici ankete: </a:t>
            </a:r>
            <a:r>
              <a:rPr lang="hr-HR" sz="8000" i="1" dirty="0">
                <a:solidFill>
                  <a:srgbClr val="FF0000"/>
                </a:solidFill>
              </a:rPr>
              <a:t> </a:t>
            </a:r>
            <a:r>
              <a:rPr lang="hr-HR" sz="8800" dirty="0">
                <a:solidFill>
                  <a:schemeClr val="tx1"/>
                </a:solidFill>
              </a:rPr>
              <a:t>Albanija, Armenija, Azerbajdžan, </a:t>
            </a:r>
            <a:r>
              <a:rPr lang="hr-HR" sz="8800" dirty="0" err="1">
                <a:solidFill>
                  <a:schemeClr val="tx1"/>
                </a:solidFill>
              </a:rPr>
              <a:t>Bjelarus</a:t>
            </a:r>
            <a:r>
              <a:rPr lang="hr-HR" sz="8800" dirty="0">
                <a:solidFill>
                  <a:schemeClr val="tx1"/>
                </a:solidFill>
              </a:rPr>
              <a:t>, Bosna i Hercegovina, Bugarska, Hrvatska, Srbija, Kosovo, </a:t>
            </a:r>
            <a:r>
              <a:rPr lang="hr-HR" sz="8800" dirty="0" err="1">
                <a:solidFill>
                  <a:schemeClr val="tx1"/>
                </a:solidFill>
              </a:rPr>
              <a:t>Moldova</a:t>
            </a:r>
            <a:r>
              <a:rPr lang="hr-HR" sz="8800" dirty="0">
                <a:solidFill>
                  <a:schemeClr val="tx1"/>
                </a:solidFill>
              </a:rPr>
              <a:t>, Ruska Federacija i Kazahstan. </a:t>
            </a:r>
            <a:endParaRPr lang="hr-HR" sz="8800" dirty="0">
              <a:solidFill>
                <a:schemeClr val="tx1"/>
              </a:solidFill>
              <a:cs typeface="Calibri"/>
            </a:endParaRPr>
          </a:p>
          <a:p>
            <a:pPr lvl="1" algn="l"/>
            <a:endParaRPr lang="ru-RU" sz="2000" b="1" u="sng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214" y="35454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sz="2400" b="1">
                <a:solidFill>
                  <a:srgbClr val="953735"/>
                </a:solidFill>
                <a:latin typeface="Calibri"/>
              </a:rPr>
              <a:t>Pristupi i izazovi u zemljama članicama PEMPAL-a pri balansiranju proračuna u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5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60450" y="1350792"/>
            <a:ext cx="8528050" cy="3200400"/>
          </a:xfrm>
        </p:spPr>
        <p:txBody>
          <a:bodyPr/>
          <a:lstStyle/>
          <a:p>
            <a:br>
              <a:rPr lang="hr-HR" sz="4000" b="1">
                <a:solidFill>
                  <a:srgbClr val="002060"/>
                </a:solidFill>
              </a:rPr>
            </a:br>
            <a:r>
              <a:rPr lang="hr-HR" sz="4000" b="1">
                <a:solidFill>
                  <a:srgbClr val="002060"/>
                </a:solidFill>
              </a:rPr>
              <a:t>Provedba RSR-a</a:t>
            </a: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4A75F-EECF-0843-8A2D-995037D0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16386" name="Picture 2" descr="Policy Drivers: Putting the Politics Back in Implementation | Social  Innovation Research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2" y="0"/>
            <a:ext cx="48768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 fontScale="70000" lnSpcReduction="20000"/>
          </a:bodyPr>
          <a:lstStyle/>
          <a:p>
            <a:pPr algn="l">
              <a:spcBef>
                <a:spcPts val="800"/>
              </a:spcBef>
            </a:pPr>
            <a:r>
              <a:rPr lang="hr-HR" sz="3100" b="1" u="sng">
                <a:solidFill>
                  <a:srgbClr val="0070C0"/>
                </a:solidFill>
              </a:rPr>
              <a:t>2 faze</a:t>
            </a:r>
          </a:p>
          <a:p>
            <a:pPr marL="514350" lvl="0" indent="-514350" algn="l">
              <a:spcBef>
                <a:spcPts val="800"/>
              </a:spcBef>
              <a:buFont typeface="Arial" charset="0"/>
              <a:buAutoNum type="arabicParenR"/>
            </a:pPr>
            <a:r>
              <a:rPr lang="hr-HR" sz="3300">
                <a:solidFill>
                  <a:schemeClr val="tx1"/>
                </a:solidFill>
              </a:rPr>
              <a:t>definiranje preliminarnog okvira i ključnih parametara analize; </a:t>
            </a:r>
          </a:p>
          <a:p>
            <a:pPr marL="514350" lvl="0" indent="-514350" algn="l">
              <a:spcBef>
                <a:spcPts val="800"/>
              </a:spcBef>
              <a:buFont typeface="Arial" charset="0"/>
              <a:buAutoNum type="arabicParenR"/>
            </a:pPr>
            <a:r>
              <a:rPr lang="hr-HR" sz="3300">
                <a:solidFill>
                  <a:schemeClr val="tx1"/>
                </a:solidFill>
              </a:rPr>
              <a:t>dovršetak analize i odobrenje smanjenja rashoda/realokacija;</a:t>
            </a:r>
          </a:p>
          <a:p>
            <a:pPr algn="l"/>
            <a:r>
              <a:rPr lang="hr-HR"/>
              <a:t> </a:t>
            </a:r>
          </a:p>
          <a:p>
            <a:pPr algn="l"/>
            <a:r>
              <a:rPr lang="hr-HR" sz="3000" b="1" u="sng">
                <a:solidFill>
                  <a:srgbClr val="0070C0"/>
                </a:solidFill>
              </a:rPr>
              <a:t>U 1. fazi ostvaruje se: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3300">
                <a:solidFill>
                  <a:schemeClr val="tx1"/>
                </a:solidFill>
              </a:rPr>
              <a:t>Izjava kojom se obavještavaju sva resorna ministarstva/državne agencije o odlukama Vlade u pogledu politike i tehničkih pitanja;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3300">
                <a:solidFill>
                  <a:schemeClr val="tx1"/>
                </a:solidFill>
              </a:rPr>
              <a:t> Opis poslova za RSR; </a:t>
            </a:r>
          </a:p>
          <a:p>
            <a:pPr algn="l"/>
            <a:r>
              <a:rPr lang="hr-HR"/>
              <a:t> </a:t>
            </a:r>
          </a:p>
          <a:p>
            <a:pPr algn="l"/>
            <a:r>
              <a:rPr lang="hr-HR" sz="3000" b="1" u="sng">
                <a:solidFill>
                  <a:srgbClr val="0070C0"/>
                </a:solidFill>
              </a:rPr>
              <a:t>U 2. fazi ostvaruje se: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hr-HR" sz="3300">
                <a:solidFill>
                  <a:schemeClr val="tx1"/>
                </a:solidFill>
              </a:rPr>
              <a:t>preporuke za smanjenje troškova i realokacije; 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hr-HR" sz="3300">
                <a:solidFill>
                  <a:schemeClr val="tx1"/>
                </a:solidFill>
              </a:rPr>
              <a:t>kratak izvještaj kojim se opravdavaju preporuke;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hr-HR" sz="3300">
                <a:solidFill>
                  <a:schemeClr val="tx1"/>
                </a:solidFill>
              </a:rPr>
              <a:t>Odluke o smanjenju rashoda.</a:t>
            </a:r>
          </a:p>
          <a:p>
            <a:pPr lvl="1" algn="l"/>
            <a:endParaRPr lang="bs-Latn-B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cap="none" normalizeH="0" baseline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Primjer mogućeg procesa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39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756" y="1066800"/>
            <a:ext cx="8514096" cy="5573077"/>
          </a:xfrm>
        </p:spPr>
        <p:txBody>
          <a:bodyPr rtlCol="0">
            <a:normAutofit/>
          </a:bodyPr>
          <a:lstStyle/>
          <a:p>
            <a:pPr algn="l"/>
            <a:r>
              <a:rPr lang="hr-HR" sz="3300" b="1" u="sng" dirty="0">
                <a:solidFill>
                  <a:srgbClr val="0070C0"/>
                </a:solidFill>
              </a:rPr>
              <a:t>Pitanja politika djelovanja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Revidirani prioriteti rashoda za proračun; </a:t>
            </a:r>
            <a:endParaRPr lang="hr-HR" sz="2800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Indikativna razina (%) smanjenja rashoda, ako je primjenjivo;</a:t>
            </a:r>
            <a:endParaRPr lang="hr-HR" sz="2800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tx1"/>
                </a:solidFill>
              </a:rPr>
              <a:t>Prioritetna područja u kontekstu potencijalnih smanjenja / potencijalne preraspodjele i/ili sektori i područja koji su izuzeti iz smanjenja rashoda (ako postoje).  </a:t>
            </a:r>
            <a:endParaRPr lang="hr-HR" sz="2800" dirty="0">
              <a:solidFill>
                <a:schemeClr val="tx1"/>
              </a:solidFill>
              <a:cs typeface="Calibri"/>
            </a:endParaRPr>
          </a:p>
          <a:p>
            <a:pPr algn="l"/>
            <a:r>
              <a:rPr lang="hr-HR" sz="3300" b="1" u="sng" dirty="0">
                <a:solidFill>
                  <a:srgbClr val="0070C0"/>
                </a:solidFill>
              </a:rPr>
              <a:t>Tehnička pitanja: </a:t>
            </a:r>
            <a:endParaRPr lang="hr-HR" sz="3300" b="1" u="sng" dirty="0">
              <a:solidFill>
                <a:srgbClr val="0070C0"/>
              </a:solidFill>
              <a:cs typeface="Calibri"/>
            </a:endParaRPr>
          </a:p>
          <a:p>
            <a:pPr lvl="1" indent="-4572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Sveobuhvatan raspored procesa RSR-a; </a:t>
            </a:r>
            <a:endParaRPr lang="hr-HR" dirty="0">
              <a:solidFill>
                <a:schemeClr val="tx1"/>
              </a:solidFill>
              <a:cs typeface="Calibri"/>
            </a:endParaRPr>
          </a:p>
          <a:p>
            <a:pPr lvl="1" indent="-4572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Ostali posebni zahtjevi.</a:t>
            </a:r>
            <a:endParaRPr lang="hr-HR" dirty="0">
              <a:solidFill>
                <a:schemeClr val="tx1"/>
              </a:solidFill>
              <a:cs typeface="Calibri"/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22523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cap="none" normalizeH="0" baseline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Vladina izjava –</a:t>
            </a:r>
            <a:r>
              <a:rPr kumimoji="0" lang="hr-HR" sz="3200" b="1" i="0" u="none" strike="noStrike" cap="none" normalizeH="0" noProof="0">
                <a:ln>
                  <a:noFill/>
                </a:ln>
                <a:solidFill>
                  <a:srgbClr val="953735"/>
                </a:solidFill>
                <a:uLnTx/>
                <a:uFillTx/>
                <a:latin typeface="Calibri"/>
                <a:ea typeface="+mn-ea"/>
                <a:cs typeface="+mn-cs"/>
              </a:rPr>
              <a:t> mogući sadržaj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A110-F562-944B-93F4-3A5120B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3BBAE-7D5F-41AB-BD10-EF89A677E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71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1724</Words>
  <Application>Microsoft Office PowerPoint</Application>
  <PresentationFormat>A4 Paper (210x297 mm)</PresentationFormat>
  <Paragraphs>276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PROIZVOD ZNANJA PPBWG-a  Provedba ubrzane dubinske analize rashoda u svrhu utvrđivanja mjera za balansiranje proračuna</vt:lpstr>
      <vt:lpstr>Pregled izlaganja</vt:lpstr>
      <vt:lpstr>Osnovne informacije</vt:lpstr>
      <vt:lpstr>Ciljevi i metodologija</vt:lpstr>
      <vt:lpstr>PowerPoint Presentation</vt:lpstr>
      <vt:lpstr>PowerPoint Presentation</vt:lpstr>
      <vt:lpstr> Provedba RSR-a</vt:lpstr>
      <vt:lpstr>PowerPoint Presentation</vt:lpstr>
      <vt:lpstr>PowerPoint Presentation</vt:lpstr>
      <vt:lpstr>PowerPoint Presentation</vt:lpstr>
      <vt:lpstr>1. faz: Mogući alati i izvori informacija </vt:lpstr>
      <vt:lpstr>Primjer početnog pregleda: O čemu voditi računa</vt:lpstr>
      <vt:lpstr>PowerPoint Presentation</vt:lpstr>
      <vt:lpstr>2. faza: Pregled programa i preporuke</vt:lpstr>
      <vt:lpstr>PowerPoint Presentation</vt:lpstr>
      <vt:lpstr>PowerPoint Presentation</vt:lpstr>
      <vt:lpstr>PowerPoint Presentation</vt:lpstr>
      <vt:lpstr>PowerPoint Presentation</vt:lpstr>
      <vt:lpstr> Preporuke</vt:lpstr>
      <vt:lpstr>PowerPoint Presentation</vt:lpstr>
      <vt:lpstr>PowerPoint Presentation</vt:lpstr>
      <vt:lpstr> Odgovor na krizu i otpornost</vt:lpstr>
      <vt:lpstr>PowerPoint Presentation</vt:lpstr>
      <vt:lpstr>PowerPoint Presentation</vt:lpstr>
    </vt:vector>
  </TitlesOfParts>
  <Manager/>
  <Company>The World Bank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13 2020 VC Public Participation knowlege product</dc:title>
  <dc:subject/>
  <dc:creator>Deanna Aubrey</dc:creator>
  <cp:keywords>BCOP Budget Literacy and Transparency Working Group</cp:keywords>
  <dc:description/>
  <cp:lastModifiedBy>Author</cp:lastModifiedBy>
  <cp:revision>255</cp:revision>
  <cp:lastPrinted>2020-04-13T14:03:05Z</cp:lastPrinted>
  <dcterms:created xsi:type="dcterms:W3CDTF">2010-10-04T16:57:49Z</dcterms:created>
  <dcterms:modified xsi:type="dcterms:W3CDTF">2021-05-11T10:27:18Z</dcterms:modified>
  <cp:category>PEMPAL</cp:category>
</cp:coreProperties>
</file>