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73" r:id="rId3"/>
    <p:sldId id="285" r:id="rId4"/>
    <p:sldId id="283" r:id="rId5"/>
    <p:sldId id="272" r:id="rId6"/>
    <p:sldId id="282" r:id="rId7"/>
    <p:sldId id="278" r:id="rId8"/>
    <p:sldId id="284" r:id="rId9"/>
    <p:sldId id="281" r:id="rId10"/>
    <p:sldId id="275" r:id="rId11"/>
    <p:sldId id="286" r:id="rId12"/>
    <p:sldId id="269" r:id="rId13"/>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7B5C"/>
    <a:srgbClr val="9E7B70"/>
    <a:srgbClr val="555074"/>
    <a:srgbClr val="C08662"/>
    <a:srgbClr val="736F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17" autoAdjust="0"/>
    <p:restoredTop sz="96433" autoAdjust="0"/>
  </p:normalViewPr>
  <p:slideViewPr>
    <p:cSldViewPr snapToGrid="0" showGuides="1">
      <p:cViewPr varScale="1">
        <p:scale>
          <a:sx n="106" d="100"/>
          <a:sy n="106" d="100"/>
        </p:scale>
        <p:origin x="1878"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8" name="Téglalap 7"/>
          <p:cNvSpPr/>
          <p:nvPr userDrawn="1"/>
        </p:nvSpPr>
        <p:spPr>
          <a:xfrm>
            <a:off x="1597152" y="0"/>
            <a:ext cx="7546848" cy="6858000"/>
          </a:xfrm>
          <a:prstGeom prst="rect">
            <a:avLst/>
          </a:prstGeom>
          <a:solidFill>
            <a:srgbClr val="5B5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10" name="Kép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481137"/>
            <a:ext cx="9144000" cy="3376863"/>
          </a:xfrm>
          <a:prstGeom prst="rect">
            <a:avLst/>
          </a:prstGeom>
        </p:spPr>
      </p:pic>
      <p:sp>
        <p:nvSpPr>
          <p:cNvPr id="2" name="Title 1"/>
          <p:cNvSpPr>
            <a:spLocks noGrp="1"/>
          </p:cNvSpPr>
          <p:nvPr>
            <p:ph type="ctrTitle" hasCustomPrompt="1"/>
          </p:nvPr>
        </p:nvSpPr>
        <p:spPr>
          <a:xfrm>
            <a:off x="2382522" y="674110"/>
            <a:ext cx="6058745" cy="943023"/>
          </a:xfrm>
        </p:spPr>
        <p:txBody>
          <a:bodyPr anchor="b">
            <a:normAutofit/>
          </a:bodyPr>
          <a:lstStyle>
            <a:lvl1pPr algn="l">
              <a:lnSpc>
                <a:spcPct val="100000"/>
              </a:lnSpc>
              <a:defRPr sz="2800" cap="all" baseline="0">
                <a:solidFill>
                  <a:schemeClr val="bg1"/>
                </a:solidFill>
              </a:defRPr>
            </a:lvl1pPr>
          </a:lstStyle>
          <a:p>
            <a:r>
              <a:rPr lang="hu-HU" dirty="0"/>
              <a:t>Mintacím szerkesztése, PL. bruttó államadóság alakulása</a:t>
            </a:r>
            <a:endParaRPr lang="en-US" dirty="0"/>
          </a:p>
        </p:txBody>
      </p:sp>
      <p:sp>
        <p:nvSpPr>
          <p:cNvPr id="3" name="Subtitle 2"/>
          <p:cNvSpPr>
            <a:spLocks noGrp="1"/>
          </p:cNvSpPr>
          <p:nvPr>
            <p:ph type="subTitle" idx="1" hasCustomPrompt="1"/>
          </p:nvPr>
        </p:nvSpPr>
        <p:spPr>
          <a:xfrm>
            <a:off x="2382522" y="1939304"/>
            <a:ext cx="6058745" cy="663699"/>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a:t>Alcím mintájának szerkesztése,</a:t>
            </a:r>
          </a:p>
          <a:p>
            <a:r>
              <a:rPr lang="hu-HU" dirty="0"/>
              <a:t>Pl. előadó neve</a:t>
            </a:r>
            <a:endParaRPr lang="en-US" dirty="0"/>
          </a:p>
        </p:txBody>
      </p:sp>
      <p:pic>
        <p:nvPicPr>
          <p:cNvPr id="9" name="Kép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3131" y="689344"/>
            <a:ext cx="1230890" cy="1200422"/>
          </a:xfrm>
          <a:prstGeom prst="rect">
            <a:avLst/>
          </a:prstGeom>
        </p:spPr>
      </p:pic>
      <p:cxnSp>
        <p:nvCxnSpPr>
          <p:cNvPr id="11" name="Egyenes összekötő 10"/>
          <p:cNvCxnSpPr/>
          <p:nvPr userDrawn="1"/>
        </p:nvCxnSpPr>
        <p:spPr>
          <a:xfrm>
            <a:off x="2517972" y="1724869"/>
            <a:ext cx="662602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691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elsorolás_szám_01">
    <p:spTree>
      <p:nvGrpSpPr>
        <p:cNvPr id="1" name=""/>
        <p:cNvGrpSpPr/>
        <p:nvPr/>
      </p:nvGrpSpPr>
      <p:grpSpPr>
        <a:xfrm>
          <a:off x="0" y="0"/>
          <a:ext cx="0" cy="0"/>
          <a:chOff x="0" y="0"/>
          <a:chExt cx="0" cy="0"/>
        </a:xfrm>
      </p:grpSpPr>
      <p:sp>
        <p:nvSpPr>
          <p:cNvPr id="7" name="Téglalap 6"/>
          <p:cNvSpPr/>
          <p:nvPr userDrawn="1"/>
        </p:nvSpPr>
        <p:spPr>
          <a:xfrm>
            <a:off x="0" y="1300995"/>
            <a:ext cx="9144000" cy="5893889"/>
          </a:xfrm>
          <a:prstGeom prst="rect">
            <a:avLst/>
          </a:prstGeom>
          <a:solidFill>
            <a:srgbClr val="EE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latin typeface="Tahoma" panose="020B0604030504040204" pitchFamily="34" charset="0"/>
              <a:ea typeface="Tahoma" panose="020B0604030504040204" pitchFamily="34" charset="0"/>
              <a:cs typeface="Tahoma" panose="020B0604030504040204" pitchFamily="34" charset="0"/>
            </a:endParaRPr>
          </a:p>
        </p:txBody>
      </p:sp>
      <p:sp>
        <p:nvSpPr>
          <p:cNvPr id="8" name="Téglalap 7"/>
          <p:cNvSpPr/>
          <p:nvPr userDrawn="1"/>
        </p:nvSpPr>
        <p:spPr>
          <a:xfrm>
            <a:off x="0" y="6358270"/>
            <a:ext cx="9144000" cy="165359"/>
          </a:xfrm>
          <a:prstGeom prst="rect">
            <a:avLst/>
          </a:prstGeom>
          <a:solidFill>
            <a:srgbClr val="5B5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userDrawn="1"/>
        </p:nvSpPr>
        <p:spPr>
          <a:xfrm>
            <a:off x="0" y="1240558"/>
            <a:ext cx="9144000" cy="60437"/>
          </a:xfrm>
          <a:prstGeom prst="rect">
            <a:avLst/>
          </a:prstGeom>
          <a:solidFill>
            <a:srgbClr val="9E7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10" name="Kép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82121" y="216353"/>
            <a:ext cx="779180" cy="759893"/>
          </a:xfrm>
          <a:prstGeom prst="rect">
            <a:avLst/>
          </a:prstGeom>
        </p:spPr>
      </p:pic>
      <p:sp>
        <p:nvSpPr>
          <p:cNvPr id="11" name="Szöveg helye 9"/>
          <p:cNvSpPr>
            <a:spLocks noGrp="1"/>
          </p:cNvSpPr>
          <p:nvPr>
            <p:ph type="body" sz="quarter" idx="10" hasCustomPrompt="1"/>
          </p:nvPr>
        </p:nvSpPr>
        <p:spPr>
          <a:xfrm>
            <a:off x="651933" y="536400"/>
            <a:ext cx="7330188" cy="400650"/>
          </a:xfrm>
        </p:spPr>
        <p:txBody>
          <a:bodyPr>
            <a:normAutofit/>
          </a:bodyPr>
          <a:lstStyle>
            <a:lvl1pPr marL="0" indent="0">
              <a:buNone/>
              <a:defRPr sz="2000" cap="all" baseline="0">
                <a:solidFill>
                  <a:schemeClr val="tx1"/>
                </a:solidFill>
              </a:defRPr>
            </a:lvl1pPr>
          </a:lstStyle>
          <a:p>
            <a:pPr lvl="0"/>
            <a:r>
              <a:rPr lang="hu-HU" dirty="0"/>
              <a:t>Mintaszöveg szerkesztése – a BRUTTÓ ÁLLAMADÓSÁG …</a:t>
            </a:r>
          </a:p>
        </p:txBody>
      </p:sp>
      <p:sp>
        <p:nvSpPr>
          <p:cNvPr id="3" name="Szöveg helye 2"/>
          <p:cNvSpPr>
            <a:spLocks noGrp="1"/>
          </p:cNvSpPr>
          <p:nvPr>
            <p:ph type="body" sz="quarter" idx="11"/>
          </p:nvPr>
        </p:nvSpPr>
        <p:spPr>
          <a:xfrm>
            <a:off x="665162" y="1488627"/>
            <a:ext cx="8096139" cy="4554538"/>
          </a:xfrm>
        </p:spPr>
        <p:txBody>
          <a:bodyPr lIns="180000" tIns="180000" rIns="180000" bIns="180000">
            <a:noAutofit/>
          </a:bodyPr>
          <a:lstStyle>
            <a:lvl1pPr marL="342900" indent="-342900">
              <a:buFont typeface="+mj-lt"/>
              <a:buAutoNum type="arabicPeriod"/>
              <a:defRPr sz="1800" cap="all" baseline="0"/>
            </a:lvl1pPr>
            <a:lvl2pPr marL="457200" indent="0">
              <a:buNone/>
              <a:defRPr sz="1400"/>
            </a:lvl2pPr>
          </a:lstStyle>
          <a:p>
            <a:pPr lvl="0"/>
            <a:r>
              <a:rPr lang="hu-HU" dirty="0"/>
              <a:t>Mintaszöveg szerkesztése</a:t>
            </a:r>
          </a:p>
          <a:p>
            <a:pPr lvl="1"/>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elit,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elit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endParaRPr lang="hu-HU" dirty="0">
              <a:solidFill>
                <a:srgbClr val="252424"/>
              </a:solidFill>
              <a:latin typeface="Tahoma" panose="020B0604030504040204" pitchFamily="34" charset="0"/>
              <a:ea typeface="Tahoma" panose="020B0604030504040204" pitchFamily="34" charset="0"/>
              <a:cs typeface="Tahoma" panose="020B0604030504040204" pitchFamily="34" charset="0"/>
            </a:endParaRPr>
          </a:p>
          <a:p>
            <a:pPr lvl="0"/>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Mintaszöveg2 szerkesztése</a:t>
            </a:r>
          </a:p>
          <a:p>
            <a:pPr lvl="1"/>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elit,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elit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endParaRPr lang="hu-HU" dirty="0"/>
          </a:p>
        </p:txBody>
      </p:sp>
    </p:spTree>
    <p:extLst>
      <p:ext uri="{BB962C8B-B14F-4D97-AF65-F5344CB8AC3E}">
        <p14:creationId xmlns:p14="http://schemas.microsoft.com/office/powerpoint/2010/main" val="3799206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elsorolás_szám_02">
    <p:spTree>
      <p:nvGrpSpPr>
        <p:cNvPr id="1" name=""/>
        <p:cNvGrpSpPr/>
        <p:nvPr/>
      </p:nvGrpSpPr>
      <p:grpSpPr>
        <a:xfrm>
          <a:off x="0" y="0"/>
          <a:ext cx="0" cy="0"/>
          <a:chOff x="0" y="0"/>
          <a:chExt cx="0" cy="0"/>
        </a:xfrm>
      </p:grpSpPr>
      <p:sp>
        <p:nvSpPr>
          <p:cNvPr id="7" name="Téglalap 6"/>
          <p:cNvSpPr/>
          <p:nvPr userDrawn="1"/>
        </p:nvSpPr>
        <p:spPr>
          <a:xfrm>
            <a:off x="-1" y="-104148"/>
            <a:ext cx="9144000" cy="7194884"/>
          </a:xfrm>
          <a:prstGeom prst="rect">
            <a:avLst/>
          </a:prstGeom>
          <a:solidFill>
            <a:srgbClr val="EE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latin typeface="Tahoma" panose="020B0604030504040204" pitchFamily="34" charset="0"/>
              <a:ea typeface="Tahoma" panose="020B0604030504040204" pitchFamily="34" charset="0"/>
              <a:cs typeface="Tahoma" panose="020B0604030504040204" pitchFamily="34" charset="0"/>
            </a:endParaRPr>
          </a:p>
        </p:txBody>
      </p:sp>
      <p:sp>
        <p:nvSpPr>
          <p:cNvPr id="8" name="Téglalap 7"/>
          <p:cNvSpPr/>
          <p:nvPr userDrawn="1"/>
        </p:nvSpPr>
        <p:spPr>
          <a:xfrm>
            <a:off x="0" y="6358270"/>
            <a:ext cx="9144000" cy="165359"/>
          </a:xfrm>
          <a:prstGeom prst="rect">
            <a:avLst/>
          </a:prstGeom>
          <a:solidFill>
            <a:srgbClr val="5B5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Szöveg helye 2"/>
          <p:cNvSpPr>
            <a:spLocks noGrp="1"/>
          </p:cNvSpPr>
          <p:nvPr>
            <p:ph type="body" sz="quarter" idx="11"/>
          </p:nvPr>
        </p:nvSpPr>
        <p:spPr>
          <a:xfrm>
            <a:off x="524935" y="389467"/>
            <a:ext cx="8103602" cy="4567853"/>
          </a:xfrm>
        </p:spPr>
        <p:txBody>
          <a:bodyPr lIns="180000" tIns="180000" rIns="180000" bIns="180000">
            <a:noAutofit/>
          </a:bodyPr>
          <a:lstStyle>
            <a:lvl1pPr marL="342900" indent="-342900">
              <a:buFont typeface="+mj-lt"/>
              <a:buAutoNum type="arabicPeriod"/>
              <a:defRPr sz="1800" cap="all" baseline="0"/>
            </a:lvl1pPr>
            <a:lvl2pPr marL="457200" indent="0">
              <a:buNone/>
              <a:defRPr sz="1400"/>
            </a:lvl2pPr>
          </a:lstStyle>
          <a:p>
            <a:pPr lvl="0"/>
            <a:r>
              <a:rPr lang="hu-HU" dirty="0"/>
              <a:t>Mintaszöveg szerkesztése</a:t>
            </a:r>
          </a:p>
          <a:p>
            <a:pPr lvl="1"/>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elit,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elit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endParaRPr lang="hu-HU" dirty="0">
              <a:solidFill>
                <a:srgbClr val="252424"/>
              </a:solidFill>
              <a:latin typeface="Tahoma" panose="020B0604030504040204" pitchFamily="34" charset="0"/>
              <a:ea typeface="Tahoma" panose="020B0604030504040204" pitchFamily="34" charset="0"/>
              <a:cs typeface="Tahoma" panose="020B0604030504040204" pitchFamily="34" charset="0"/>
            </a:endParaRPr>
          </a:p>
          <a:p>
            <a:pPr lvl="0"/>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Mintaszöveg2 szerkesztése</a:t>
            </a:r>
          </a:p>
          <a:p>
            <a:pPr lvl="1"/>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elit,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elit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endParaRPr lang="hu-HU" dirty="0"/>
          </a:p>
        </p:txBody>
      </p:sp>
    </p:spTree>
    <p:extLst>
      <p:ext uri="{BB962C8B-B14F-4D97-AF65-F5344CB8AC3E}">
        <p14:creationId xmlns:p14="http://schemas.microsoft.com/office/powerpoint/2010/main" val="2756014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elsorolás_szám_doboz">
    <p:spTree>
      <p:nvGrpSpPr>
        <p:cNvPr id="1" name=""/>
        <p:cNvGrpSpPr/>
        <p:nvPr/>
      </p:nvGrpSpPr>
      <p:grpSpPr>
        <a:xfrm>
          <a:off x="0" y="0"/>
          <a:ext cx="0" cy="0"/>
          <a:chOff x="0" y="0"/>
          <a:chExt cx="0" cy="0"/>
        </a:xfrm>
      </p:grpSpPr>
      <p:sp>
        <p:nvSpPr>
          <p:cNvPr id="7" name="Téglalap 6"/>
          <p:cNvSpPr/>
          <p:nvPr userDrawn="1"/>
        </p:nvSpPr>
        <p:spPr>
          <a:xfrm>
            <a:off x="0" y="1300995"/>
            <a:ext cx="9144000" cy="5893889"/>
          </a:xfrm>
          <a:prstGeom prst="rect">
            <a:avLst/>
          </a:prstGeom>
          <a:solidFill>
            <a:srgbClr val="EE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latin typeface="Tahoma" panose="020B0604030504040204" pitchFamily="34" charset="0"/>
              <a:ea typeface="Tahoma" panose="020B0604030504040204" pitchFamily="34" charset="0"/>
              <a:cs typeface="Tahoma" panose="020B0604030504040204" pitchFamily="34" charset="0"/>
            </a:endParaRPr>
          </a:p>
        </p:txBody>
      </p:sp>
      <p:sp>
        <p:nvSpPr>
          <p:cNvPr id="8" name="Téglalap 7"/>
          <p:cNvSpPr/>
          <p:nvPr userDrawn="1"/>
        </p:nvSpPr>
        <p:spPr>
          <a:xfrm>
            <a:off x="0" y="6358270"/>
            <a:ext cx="9144000" cy="165359"/>
          </a:xfrm>
          <a:prstGeom prst="rect">
            <a:avLst/>
          </a:prstGeom>
          <a:solidFill>
            <a:srgbClr val="5B5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userDrawn="1"/>
        </p:nvSpPr>
        <p:spPr>
          <a:xfrm>
            <a:off x="0" y="1240558"/>
            <a:ext cx="9144000" cy="60437"/>
          </a:xfrm>
          <a:prstGeom prst="rect">
            <a:avLst/>
          </a:prstGeom>
          <a:solidFill>
            <a:srgbClr val="9E7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Szöveg helye 9"/>
          <p:cNvSpPr>
            <a:spLocks noGrp="1"/>
          </p:cNvSpPr>
          <p:nvPr>
            <p:ph type="body" sz="quarter" idx="10" hasCustomPrompt="1"/>
          </p:nvPr>
        </p:nvSpPr>
        <p:spPr>
          <a:xfrm>
            <a:off x="651933" y="536400"/>
            <a:ext cx="7330188" cy="400650"/>
          </a:xfrm>
        </p:spPr>
        <p:txBody>
          <a:bodyPr>
            <a:normAutofit/>
          </a:bodyPr>
          <a:lstStyle>
            <a:lvl1pPr marL="0" indent="0">
              <a:buNone/>
              <a:defRPr sz="2000" cap="all" baseline="0">
                <a:solidFill>
                  <a:schemeClr val="tx1"/>
                </a:solidFill>
              </a:defRPr>
            </a:lvl1pPr>
          </a:lstStyle>
          <a:p>
            <a:pPr lvl="0"/>
            <a:r>
              <a:rPr lang="hu-HU" dirty="0"/>
              <a:t>Mintaszöveg szerkesztése – a BRUTTÓ ÁLLAMADÓSÁG …</a:t>
            </a:r>
          </a:p>
        </p:txBody>
      </p:sp>
      <p:sp>
        <p:nvSpPr>
          <p:cNvPr id="14" name="Text Placeholder 3"/>
          <p:cNvSpPr>
            <a:spLocks noGrp="1" noChangeAspect="1"/>
          </p:cNvSpPr>
          <p:nvPr>
            <p:ph type="body" sz="half" idx="2" hasCustomPrompt="1"/>
          </p:nvPr>
        </p:nvSpPr>
        <p:spPr>
          <a:xfrm>
            <a:off x="651933" y="1555663"/>
            <a:ext cx="8023092" cy="4588933"/>
          </a:xfrm>
          <a:solidFill>
            <a:schemeClr val="bg1"/>
          </a:solidFill>
          <a:effectLst>
            <a:outerShdw blurRad="88900" dir="2700000" algn="tl" rotWithShape="0">
              <a:prstClr val="black">
                <a:alpha val="50000"/>
              </a:prstClr>
            </a:outerShdw>
          </a:effectLst>
        </p:spPr>
        <p:txBody>
          <a:bodyPr lIns="180000" tIns="288000" rIns="180000" bIns="180000">
            <a:noAutofit/>
          </a:bodyPr>
          <a:lstStyle>
            <a:lvl1pPr marL="342900" marR="0" indent="-342900" algn="l" defTabSz="914400" rtl="0" eaLnBrk="1" fontAlgn="auto" latinLnBrk="0" hangingPunct="1">
              <a:lnSpc>
                <a:spcPct val="90000"/>
              </a:lnSpc>
              <a:spcBef>
                <a:spcPts val="1000"/>
              </a:spcBef>
              <a:spcAft>
                <a:spcPts val="0"/>
              </a:spcAft>
              <a:buClrTx/>
              <a:buSzPct val="110000"/>
              <a:buFont typeface="+mj-lt"/>
              <a:buAutoNum type="arabicPeriod"/>
              <a:tabLst/>
              <a:defRPr sz="1400" cap="none" baseline="0">
                <a:solidFill>
                  <a:schemeClr val="accent1"/>
                </a:solidFill>
              </a:defRPr>
            </a:lvl1pPr>
            <a:lvl2pPr marL="457200" marR="0" indent="0" algn="l" defTabSz="914400" rtl="0" eaLnBrk="1" fontAlgn="auto" latinLnBrk="0" hangingPunct="1">
              <a:lnSpc>
                <a:spcPct val="90000"/>
              </a:lnSpc>
              <a:spcBef>
                <a:spcPts val="1000"/>
              </a:spcBef>
              <a:spcAft>
                <a:spcPts val="0"/>
              </a:spcAft>
              <a:buClr>
                <a:schemeClr val="accent1"/>
              </a:buClr>
              <a:buSzPct val="159000"/>
              <a:buFont typeface="+mj-lt"/>
              <a:buNone/>
              <a:tabLst/>
              <a:defRPr sz="1400" baseline="0">
                <a:solidFill>
                  <a:schemeClr val="accent1"/>
                </a:solidFill>
              </a:defRPr>
            </a:lvl2pPr>
            <a:lvl3pPr marL="914400" indent="0">
              <a:buAutoNum type="arabicPeriod"/>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dirty="0"/>
              <a:t>Számszerű felsorolás ide</a:t>
            </a:r>
          </a:p>
          <a:p>
            <a:pPr lvl="0"/>
            <a:r>
              <a:rPr lang="hu-HU" dirty="0"/>
              <a:t>Számszerű felsorolás 2</a:t>
            </a:r>
          </a:p>
          <a:p>
            <a:pPr lvl="0"/>
            <a:endParaRPr lang="hu-HU" dirty="0"/>
          </a:p>
          <a:p>
            <a:pPr lvl="0"/>
            <a:endParaRPr lang="hu-HU" dirty="0"/>
          </a:p>
        </p:txBody>
      </p:sp>
      <p:pic>
        <p:nvPicPr>
          <p:cNvPr id="12" name="Kép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82121" y="216353"/>
            <a:ext cx="779180" cy="759893"/>
          </a:xfrm>
          <a:prstGeom prst="rect">
            <a:avLst/>
          </a:prstGeom>
        </p:spPr>
      </p:pic>
    </p:spTree>
    <p:extLst>
      <p:ext uri="{BB962C8B-B14F-4D97-AF65-F5344CB8AC3E}">
        <p14:creationId xmlns:p14="http://schemas.microsoft.com/office/powerpoint/2010/main" val="177058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elsorolás_pont_doboz">
    <p:spTree>
      <p:nvGrpSpPr>
        <p:cNvPr id="1" name=""/>
        <p:cNvGrpSpPr/>
        <p:nvPr/>
      </p:nvGrpSpPr>
      <p:grpSpPr>
        <a:xfrm>
          <a:off x="0" y="0"/>
          <a:ext cx="0" cy="0"/>
          <a:chOff x="0" y="0"/>
          <a:chExt cx="0" cy="0"/>
        </a:xfrm>
      </p:grpSpPr>
      <p:sp>
        <p:nvSpPr>
          <p:cNvPr id="7" name="Téglalap 6"/>
          <p:cNvSpPr/>
          <p:nvPr userDrawn="1"/>
        </p:nvSpPr>
        <p:spPr>
          <a:xfrm>
            <a:off x="0" y="1300995"/>
            <a:ext cx="9144000" cy="5893889"/>
          </a:xfrm>
          <a:prstGeom prst="rect">
            <a:avLst/>
          </a:prstGeom>
          <a:solidFill>
            <a:srgbClr val="EE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latin typeface="Tahoma" panose="020B0604030504040204" pitchFamily="34" charset="0"/>
              <a:ea typeface="Tahoma" panose="020B0604030504040204" pitchFamily="34" charset="0"/>
              <a:cs typeface="Tahoma" panose="020B0604030504040204" pitchFamily="34" charset="0"/>
            </a:endParaRPr>
          </a:p>
        </p:txBody>
      </p:sp>
      <p:sp>
        <p:nvSpPr>
          <p:cNvPr id="8" name="Téglalap 7"/>
          <p:cNvSpPr/>
          <p:nvPr userDrawn="1"/>
        </p:nvSpPr>
        <p:spPr>
          <a:xfrm>
            <a:off x="0" y="6358270"/>
            <a:ext cx="9144000" cy="165359"/>
          </a:xfrm>
          <a:prstGeom prst="rect">
            <a:avLst/>
          </a:prstGeom>
          <a:solidFill>
            <a:srgbClr val="5B5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userDrawn="1"/>
        </p:nvSpPr>
        <p:spPr>
          <a:xfrm>
            <a:off x="0" y="1240558"/>
            <a:ext cx="9144000" cy="60437"/>
          </a:xfrm>
          <a:prstGeom prst="rect">
            <a:avLst/>
          </a:prstGeom>
          <a:solidFill>
            <a:srgbClr val="9E7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Szöveg helye 9"/>
          <p:cNvSpPr>
            <a:spLocks noGrp="1"/>
          </p:cNvSpPr>
          <p:nvPr>
            <p:ph type="body" sz="quarter" idx="10" hasCustomPrompt="1"/>
          </p:nvPr>
        </p:nvSpPr>
        <p:spPr>
          <a:xfrm>
            <a:off x="651933" y="536400"/>
            <a:ext cx="7330188" cy="400650"/>
          </a:xfrm>
        </p:spPr>
        <p:txBody>
          <a:bodyPr>
            <a:normAutofit/>
          </a:bodyPr>
          <a:lstStyle>
            <a:lvl1pPr marL="0" indent="0">
              <a:buNone/>
              <a:defRPr sz="2000" cap="all" baseline="0">
                <a:solidFill>
                  <a:schemeClr val="tx1"/>
                </a:solidFill>
              </a:defRPr>
            </a:lvl1pPr>
          </a:lstStyle>
          <a:p>
            <a:pPr lvl="0"/>
            <a:r>
              <a:rPr lang="hu-HU" dirty="0"/>
              <a:t>Mintaszöveg szerkesztése – a BRUTTÓ ÁLLAMADÓSÁG …</a:t>
            </a:r>
          </a:p>
        </p:txBody>
      </p:sp>
      <p:sp>
        <p:nvSpPr>
          <p:cNvPr id="14" name="Text Placeholder 3"/>
          <p:cNvSpPr>
            <a:spLocks noGrp="1" noChangeAspect="1"/>
          </p:cNvSpPr>
          <p:nvPr>
            <p:ph type="body" sz="half" idx="2" hasCustomPrompt="1"/>
          </p:nvPr>
        </p:nvSpPr>
        <p:spPr>
          <a:xfrm>
            <a:off x="651933" y="1555663"/>
            <a:ext cx="8023092" cy="4588933"/>
          </a:xfrm>
          <a:solidFill>
            <a:schemeClr val="bg1"/>
          </a:solidFill>
          <a:effectLst>
            <a:glow>
              <a:schemeClr val="accent1">
                <a:alpha val="40000"/>
              </a:schemeClr>
            </a:glow>
            <a:outerShdw blurRad="88900" dir="2700000" algn="tl" rotWithShape="0">
              <a:prstClr val="black">
                <a:alpha val="50000"/>
              </a:prstClr>
            </a:outerShdw>
          </a:effectLst>
        </p:spPr>
        <p:txBody>
          <a:bodyPr lIns="180000" tIns="288000" rIns="180000" bIns="288000">
            <a:noAutofit/>
          </a:bodyPr>
          <a:lstStyle>
            <a:lvl1pPr marL="285750" marR="0" indent="-285750" algn="l" defTabSz="914400" rtl="0" eaLnBrk="1" fontAlgn="auto" latinLnBrk="0" hangingPunct="1">
              <a:lnSpc>
                <a:spcPct val="90000"/>
              </a:lnSpc>
              <a:spcBef>
                <a:spcPts val="1000"/>
              </a:spcBef>
              <a:spcAft>
                <a:spcPts val="0"/>
              </a:spcAft>
              <a:buClr>
                <a:schemeClr val="accent3"/>
              </a:buClr>
              <a:buSzPct val="110000"/>
              <a:buFont typeface="Tahoma" panose="020B0604030504040204" pitchFamily="34" charset="0"/>
              <a:buChar char="●"/>
              <a:tabLst/>
              <a:defRPr sz="1400" cap="none" baseline="0">
                <a:solidFill>
                  <a:schemeClr val="accent1"/>
                </a:solidFill>
              </a:defRPr>
            </a:lvl1pPr>
            <a:lvl2pPr marL="800100" marR="0" indent="-342900" algn="l" defTabSz="914400" rtl="0" eaLnBrk="1" fontAlgn="auto" latinLnBrk="0" hangingPunct="1">
              <a:lnSpc>
                <a:spcPct val="90000"/>
              </a:lnSpc>
              <a:spcBef>
                <a:spcPts val="1000"/>
              </a:spcBef>
              <a:spcAft>
                <a:spcPts val="0"/>
              </a:spcAft>
              <a:buClr>
                <a:schemeClr val="accent3"/>
              </a:buClr>
              <a:buSzPct val="150000"/>
              <a:buFont typeface="Tahoma" panose="020B0604030504040204" pitchFamily="34" charset="0"/>
              <a:buChar char="●"/>
              <a:tabLst/>
              <a:defRPr sz="1400">
                <a:solidFill>
                  <a:schemeClr val="accent1"/>
                </a:solidFill>
              </a:defRPr>
            </a:lvl2pPr>
            <a:lvl3pPr marL="914400" indent="0">
              <a:buAutoNum type="arabicPeriod"/>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285750" marR="0" lvl="0" indent="-285750" algn="l" defTabSz="914400" rtl="0" eaLnBrk="1" fontAlgn="auto" latinLnBrk="0" hangingPunct="1">
              <a:lnSpc>
                <a:spcPct val="90000"/>
              </a:lnSpc>
              <a:spcBef>
                <a:spcPts val="1000"/>
              </a:spcBef>
              <a:spcAft>
                <a:spcPts val="0"/>
              </a:spcAft>
              <a:buClr>
                <a:schemeClr val="accent3"/>
              </a:buClr>
              <a:buSzPct val="110000"/>
              <a:buFont typeface="Tahoma" panose="020B0604030504040204" pitchFamily="34" charset="0"/>
              <a:buChar char="●"/>
              <a:tabLst/>
              <a:defRPr/>
            </a:pP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Lorem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ipsum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dolor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sit</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amet</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consectetur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adipiscing</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elit.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Pellentesque</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nec</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egestas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lorem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Vivamus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suscipit</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gravida</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enim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vitae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viverra</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eros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Duis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et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vestibulum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tellus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Mauris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porta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augue</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dolor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non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ornare</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nulla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posuere</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nec</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Fusce</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enim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mi,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semper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eu</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magna</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quis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venenatis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volutpat</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purus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Ut</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tellus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dolor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consectetur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non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quam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et,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pellentesque</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luctus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dolor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Nulla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commodo</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enim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eget elit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convallis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ut</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dictum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nisi</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congue</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Ut</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tellus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dolor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consectetur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non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quam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et,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pellentesque</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luctus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dolor</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Nulla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commodo</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enim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eget elit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convallis</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ut</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dictum</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nisi</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 </a:t>
            </a:r>
            <a:r>
              <a:rPr lang="hu-HU" sz="1400" dirty="0" err="1">
                <a:solidFill>
                  <a:srgbClr val="5B5276"/>
                </a:solidFill>
                <a:latin typeface="Tahoma" panose="020B0604030504040204" pitchFamily="34" charset="0"/>
                <a:ea typeface="Tahoma" panose="020B0604030504040204" pitchFamily="34" charset="0"/>
                <a:cs typeface="Tahoma" panose="020B0604030504040204" pitchFamily="34" charset="0"/>
              </a:rPr>
              <a:t>congue</a:t>
            </a:r>
            <a:r>
              <a:rPr lang="hu-HU" sz="1400" dirty="0">
                <a:solidFill>
                  <a:srgbClr val="5B5276"/>
                </a:solidFill>
                <a:latin typeface="Tahoma" panose="020B0604030504040204" pitchFamily="34" charset="0"/>
                <a:ea typeface="Tahoma" panose="020B0604030504040204" pitchFamily="34" charset="0"/>
                <a:cs typeface="Tahoma" panose="020B0604030504040204" pitchFamily="34" charset="0"/>
              </a:rPr>
              <a:t>.</a:t>
            </a:r>
          </a:p>
          <a:p>
            <a:pPr lvl="0"/>
            <a:endParaRPr lang="hu-HU" dirty="0"/>
          </a:p>
        </p:txBody>
      </p:sp>
      <p:pic>
        <p:nvPicPr>
          <p:cNvPr id="12" name="Kép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82121" y="216353"/>
            <a:ext cx="779180" cy="759893"/>
          </a:xfrm>
          <a:prstGeom prst="rect">
            <a:avLst/>
          </a:prstGeom>
        </p:spPr>
      </p:pic>
    </p:spTree>
    <p:extLst>
      <p:ext uri="{BB962C8B-B14F-4D97-AF65-F5344CB8AC3E}">
        <p14:creationId xmlns:p14="http://schemas.microsoft.com/office/powerpoint/2010/main" val="2073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fikon dia">
    <p:spTree>
      <p:nvGrpSpPr>
        <p:cNvPr id="1" name=""/>
        <p:cNvGrpSpPr/>
        <p:nvPr/>
      </p:nvGrpSpPr>
      <p:grpSpPr>
        <a:xfrm>
          <a:off x="0" y="0"/>
          <a:ext cx="0" cy="0"/>
          <a:chOff x="0" y="0"/>
          <a:chExt cx="0" cy="0"/>
        </a:xfrm>
      </p:grpSpPr>
      <p:sp>
        <p:nvSpPr>
          <p:cNvPr id="5" name="Téglalap 4"/>
          <p:cNvSpPr/>
          <p:nvPr userDrawn="1"/>
        </p:nvSpPr>
        <p:spPr>
          <a:xfrm>
            <a:off x="0" y="1240558"/>
            <a:ext cx="9144000" cy="60437"/>
          </a:xfrm>
          <a:prstGeom prst="rect">
            <a:avLst/>
          </a:prstGeom>
          <a:solidFill>
            <a:srgbClr val="9E7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p:cNvSpPr/>
          <p:nvPr userDrawn="1"/>
        </p:nvSpPr>
        <p:spPr>
          <a:xfrm>
            <a:off x="0" y="1300995"/>
            <a:ext cx="9144000" cy="5893889"/>
          </a:xfrm>
          <a:prstGeom prst="rect">
            <a:avLst/>
          </a:prstGeom>
          <a:solidFill>
            <a:srgbClr val="EE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latin typeface="Tahoma" panose="020B0604030504040204" pitchFamily="34" charset="0"/>
              <a:ea typeface="Tahoma" panose="020B0604030504040204" pitchFamily="34" charset="0"/>
              <a:cs typeface="Tahoma" panose="020B0604030504040204" pitchFamily="34" charset="0"/>
            </a:endParaRPr>
          </a:p>
        </p:txBody>
      </p:sp>
      <p:sp>
        <p:nvSpPr>
          <p:cNvPr id="7" name="Téglalap 6"/>
          <p:cNvSpPr/>
          <p:nvPr userDrawn="1"/>
        </p:nvSpPr>
        <p:spPr>
          <a:xfrm>
            <a:off x="0" y="6358270"/>
            <a:ext cx="9144000" cy="165359"/>
          </a:xfrm>
          <a:prstGeom prst="rect">
            <a:avLst/>
          </a:prstGeom>
          <a:solidFill>
            <a:srgbClr val="5B5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Szöveg helye 9"/>
          <p:cNvSpPr>
            <a:spLocks noGrp="1"/>
          </p:cNvSpPr>
          <p:nvPr>
            <p:ph type="body" sz="quarter" idx="10" hasCustomPrompt="1"/>
          </p:nvPr>
        </p:nvSpPr>
        <p:spPr>
          <a:xfrm>
            <a:off x="651933" y="536400"/>
            <a:ext cx="7330188" cy="400650"/>
          </a:xfrm>
        </p:spPr>
        <p:txBody>
          <a:bodyPr>
            <a:normAutofit/>
          </a:bodyPr>
          <a:lstStyle>
            <a:lvl1pPr marL="0" indent="0">
              <a:buNone/>
              <a:defRPr sz="2000" cap="all" baseline="0">
                <a:solidFill>
                  <a:schemeClr val="tx1"/>
                </a:solidFill>
              </a:defRPr>
            </a:lvl1pPr>
          </a:lstStyle>
          <a:p>
            <a:pPr lvl="0"/>
            <a:r>
              <a:rPr lang="hu-HU" dirty="0"/>
              <a:t>Mintaszöveg szerkesztése – a forint …</a:t>
            </a:r>
          </a:p>
        </p:txBody>
      </p:sp>
      <p:sp>
        <p:nvSpPr>
          <p:cNvPr id="12" name="Diagram helye 11"/>
          <p:cNvSpPr>
            <a:spLocks noGrp="1"/>
          </p:cNvSpPr>
          <p:nvPr>
            <p:ph type="chart" sz="quarter" idx="11"/>
          </p:nvPr>
        </p:nvSpPr>
        <p:spPr>
          <a:xfrm>
            <a:off x="1389063" y="1676400"/>
            <a:ext cx="6070600" cy="3962400"/>
          </a:xfrm>
        </p:spPr>
        <p:txBody>
          <a:bodyPr/>
          <a:lstStyle/>
          <a:p>
            <a:endParaRPr lang="hu-HU" dirty="0"/>
          </a:p>
        </p:txBody>
      </p:sp>
      <p:sp>
        <p:nvSpPr>
          <p:cNvPr id="3" name="Tartalom helye 2"/>
          <p:cNvSpPr>
            <a:spLocks noGrp="1"/>
          </p:cNvSpPr>
          <p:nvPr>
            <p:ph sz="quarter" idx="12" hasCustomPrompt="1"/>
          </p:nvPr>
        </p:nvSpPr>
        <p:spPr>
          <a:xfrm>
            <a:off x="1389063" y="5834062"/>
            <a:ext cx="6070600" cy="363537"/>
          </a:xfrm>
        </p:spPr>
        <p:txBody>
          <a:bodyPr>
            <a:normAutofit/>
          </a:bodyPr>
          <a:lstStyle>
            <a:lvl1pPr marL="0" indent="0" algn="l">
              <a:buNone/>
              <a:defRPr sz="1000"/>
            </a:lvl1pPr>
            <a:lvl5pPr marL="1828800" indent="0" algn="l">
              <a:buNone/>
              <a:defRPr/>
            </a:lvl5pPr>
          </a:lstStyle>
          <a:p>
            <a:pPr lvl="0"/>
            <a:r>
              <a:rPr lang="hu-HU" dirty="0" err="1"/>
              <a:t>Lorem</a:t>
            </a:r>
            <a:r>
              <a:rPr lang="hu-HU" dirty="0"/>
              <a:t> </a:t>
            </a:r>
            <a:r>
              <a:rPr lang="hu-HU" dirty="0" err="1"/>
              <a:t>ipsum</a:t>
            </a:r>
            <a:r>
              <a:rPr lang="hu-HU" dirty="0"/>
              <a:t> </a:t>
            </a:r>
            <a:r>
              <a:rPr lang="hu-HU" dirty="0" err="1"/>
              <a:t>dolor</a:t>
            </a:r>
            <a:r>
              <a:rPr lang="hu-HU" dirty="0"/>
              <a:t> </a:t>
            </a:r>
            <a:r>
              <a:rPr lang="hu-HU" dirty="0" err="1"/>
              <a:t>sit</a:t>
            </a:r>
            <a:r>
              <a:rPr lang="hu-HU" dirty="0"/>
              <a:t> </a:t>
            </a:r>
            <a:r>
              <a:rPr lang="hu-HU" dirty="0" err="1"/>
              <a:t>amet</a:t>
            </a:r>
            <a:r>
              <a:rPr lang="hu-HU" dirty="0"/>
              <a:t>, </a:t>
            </a:r>
            <a:r>
              <a:rPr lang="hu-HU" dirty="0" err="1"/>
              <a:t>consectetuer</a:t>
            </a:r>
            <a:r>
              <a:rPr lang="hu-HU" dirty="0"/>
              <a:t> </a:t>
            </a:r>
            <a:r>
              <a:rPr lang="hu-HU" dirty="0" err="1"/>
              <a:t>adipiscing</a:t>
            </a:r>
            <a:r>
              <a:rPr lang="hu-HU" dirty="0"/>
              <a:t> elit, </a:t>
            </a:r>
            <a:r>
              <a:rPr lang="hu-HU" dirty="0" err="1"/>
              <a:t>sed</a:t>
            </a:r>
            <a:r>
              <a:rPr lang="hu-HU" dirty="0"/>
              <a:t> </a:t>
            </a:r>
            <a:r>
              <a:rPr lang="hu-HU" dirty="0" err="1"/>
              <a:t>diam</a:t>
            </a:r>
            <a:r>
              <a:rPr lang="hu-HU" dirty="0"/>
              <a:t> </a:t>
            </a:r>
            <a:r>
              <a:rPr lang="hu-HU" dirty="0" err="1"/>
              <a:t>nonummy</a:t>
            </a:r>
            <a:r>
              <a:rPr lang="hu-HU" dirty="0"/>
              <a:t> </a:t>
            </a:r>
            <a:r>
              <a:rPr lang="hu-HU" dirty="0" err="1"/>
              <a:t>nibh</a:t>
            </a:r>
            <a:r>
              <a:rPr lang="hu-HU" dirty="0"/>
              <a:t> </a:t>
            </a:r>
            <a:r>
              <a:rPr lang="hu-HU" dirty="0" err="1"/>
              <a:t>euismod</a:t>
            </a:r>
            <a:r>
              <a:rPr lang="hu-HU" dirty="0"/>
              <a:t> </a:t>
            </a:r>
            <a:r>
              <a:rPr lang="hu-HU" dirty="0" err="1"/>
              <a:t>tincidunt</a:t>
            </a:r>
            <a:r>
              <a:rPr lang="hu-HU" dirty="0"/>
              <a:t> </a:t>
            </a:r>
            <a:r>
              <a:rPr lang="hu-HU" dirty="0" err="1"/>
              <a:t>ut</a:t>
            </a:r>
            <a:r>
              <a:rPr lang="hu-HU" dirty="0"/>
              <a:t>  </a:t>
            </a:r>
            <a:r>
              <a:rPr lang="hu-HU" dirty="0" err="1"/>
              <a:t>laoreet</a:t>
            </a:r>
            <a:r>
              <a:rPr lang="hu-HU" dirty="0"/>
              <a:t> </a:t>
            </a:r>
            <a:r>
              <a:rPr lang="hu-HU" dirty="0" err="1"/>
              <a:t>dolore</a:t>
            </a:r>
            <a:r>
              <a:rPr lang="hu-HU" dirty="0"/>
              <a:t> </a:t>
            </a:r>
            <a:r>
              <a:rPr lang="hu-HU" dirty="0" err="1"/>
              <a:t>magna</a:t>
            </a:r>
            <a:r>
              <a:rPr lang="hu-HU" dirty="0"/>
              <a:t> </a:t>
            </a:r>
            <a:r>
              <a:rPr lang="hu-HU" dirty="0" err="1"/>
              <a:t>aliquam</a:t>
            </a:r>
            <a:r>
              <a:rPr lang="hu-HU" dirty="0"/>
              <a:t> </a:t>
            </a:r>
            <a:r>
              <a:rPr lang="hu-HU" dirty="0" err="1"/>
              <a:t>erat</a:t>
            </a:r>
            <a:r>
              <a:rPr lang="hu-HU" dirty="0"/>
              <a:t> </a:t>
            </a:r>
            <a:r>
              <a:rPr lang="hu-HU" dirty="0" err="1"/>
              <a:t>volutpat</a:t>
            </a:r>
            <a:endParaRPr lang="hu-HU" dirty="0"/>
          </a:p>
        </p:txBody>
      </p:sp>
      <p:pic>
        <p:nvPicPr>
          <p:cNvPr id="9" name="Kép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82121" y="216353"/>
            <a:ext cx="779180" cy="759893"/>
          </a:xfrm>
          <a:prstGeom prst="rect">
            <a:avLst/>
          </a:prstGeom>
        </p:spPr>
      </p:pic>
    </p:spTree>
    <p:extLst>
      <p:ext uri="{BB962C8B-B14F-4D97-AF65-F5344CB8AC3E}">
        <p14:creationId xmlns:p14="http://schemas.microsoft.com/office/powerpoint/2010/main" val="73783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áródia">
    <p:spTree>
      <p:nvGrpSpPr>
        <p:cNvPr id="1" name=""/>
        <p:cNvGrpSpPr/>
        <p:nvPr/>
      </p:nvGrpSpPr>
      <p:grpSpPr>
        <a:xfrm>
          <a:off x="0" y="0"/>
          <a:ext cx="0" cy="0"/>
          <a:chOff x="0" y="0"/>
          <a:chExt cx="0" cy="0"/>
        </a:xfrm>
      </p:grpSpPr>
      <p:pic>
        <p:nvPicPr>
          <p:cNvPr id="6" name="Kép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147011"/>
            <a:ext cx="9144000" cy="5710989"/>
          </a:xfrm>
          <a:prstGeom prst="rect">
            <a:avLst/>
          </a:prstGeom>
        </p:spPr>
      </p:pic>
      <p:cxnSp>
        <p:nvCxnSpPr>
          <p:cNvPr id="8" name="Egyenes összekötő 7"/>
          <p:cNvCxnSpPr/>
          <p:nvPr userDrawn="1"/>
        </p:nvCxnSpPr>
        <p:spPr>
          <a:xfrm>
            <a:off x="0" y="1147011"/>
            <a:ext cx="9144000" cy="0"/>
          </a:xfrm>
          <a:prstGeom prst="line">
            <a:avLst/>
          </a:prstGeom>
          <a:ln w="25400">
            <a:solidFill>
              <a:srgbClr val="9E7B5C"/>
            </a:solidFill>
          </a:ln>
        </p:spPr>
        <p:style>
          <a:lnRef idx="1">
            <a:schemeClr val="accent1"/>
          </a:lnRef>
          <a:fillRef idx="0">
            <a:schemeClr val="accent1"/>
          </a:fillRef>
          <a:effectRef idx="0">
            <a:schemeClr val="accent1"/>
          </a:effectRef>
          <a:fontRef idx="minor">
            <a:schemeClr val="tx1"/>
          </a:fontRef>
        </p:style>
      </p:cxnSp>
      <p:sp>
        <p:nvSpPr>
          <p:cNvPr id="10" name="Szöveg helye 9"/>
          <p:cNvSpPr>
            <a:spLocks noGrp="1"/>
          </p:cNvSpPr>
          <p:nvPr>
            <p:ph type="body" sz="quarter" idx="10" hasCustomPrompt="1"/>
          </p:nvPr>
        </p:nvSpPr>
        <p:spPr>
          <a:xfrm>
            <a:off x="617537" y="342252"/>
            <a:ext cx="7364584" cy="508096"/>
          </a:xfrm>
        </p:spPr>
        <p:txBody>
          <a:bodyPr/>
          <a:lstStyle>
            <a:lvl1pPr marL="0" indent="0">
              <a:buNone/>
              <a:defRPr cap="all" baseline="0">
                <a:solidFill>
                  <a:schemeClr val="accent1"/>
                </a:solidFill>
              </a:defRPr>
            </a:lvl1pPr>
          </a:lstStyle>
          <a:p>
            <a:pPr lvl="0"/>
            <a:r>
              <a:rPr lang="hu-HU" dirty="0"/>
              <a:t>pl. KÖSZÖNJÜK A FIGYELMET!</a:t>
            </a:r>
          </a:p>
        </p:txBody>
      </p:sp>
      <p:pic>
        <p:nvPicPr>
          <p:cNvPr id="9" name="Kép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82121" y="216353"/>
            <a:ext cx="779180" cy="759893"/>
          </a:xfrm>
          <a:prstGeom prst="rect">
            <a:avLst/>
          </a:prstGeom>
        </p:spPr>
      </p:pic>
    </p:spTree>
    <p:extLst>
      <p:ext uri="{BB962C8B-B14F-4D97-AF65-F5344CB8AC3E}">
        <p14:creationId xmlns:p14="http://schemas.microsoft.com/office/powerpoint/2010/main" val="208580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6E086-40BC-4C77-A0B9-00FC43FF9A11}" type="datetimeFigureOut">
              <a:rPr lang="hu-HU" smtClean="0"/>
              <a:pPr/>
              <a:t>2018. 10. 26.</a:t>
            </a:fld>
            <a:endParaRPr lang="hu-H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499A03-9345-436B-A128-D2B8819777F3}" type="slidenum">
              <a:rPr lang="hu-HU" smtClean="0"/>
              <a:pPr/>
              <a:t>‹#›</a:t>
            </a:fld>
            <a:endParaRPr lang="hu-HU"/>
          </a:p>
        </p:txBody>
      </p:sp>
    </p:spTree>
    <p:extLst>
      <p:ext uri="{BB962C8B-B14F-4D97-AF65-F5344CB8AC3E}">
        <p14:creationId xmlns:p14="http://schemas.microsoft.com/office/powerpoint/2010/main" val="332135667"/>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72" r:id="rId3"/>
    <p:sldLayoutId id="2147483673" r:id="rId4"/>
    <p:sldLayoutId id="2147483674" r:id="rId5"/>
    <p:sldLayoutId id="2147483667" r:id="rId6"/>
    <p:sldLayoutId id="2147483666"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églalap 6"/>
          <p:cNvSpPr/>
          <p:nvPr/>
        </p:nvSpPr>
        <p:spPr>
          <a:xfrm>
            <a:off x="1597152" y="0"/>
            <a:ext cx="7546848" cy="3483429"/>
          </a:xfrm>
          <a:prstGeom prst="rect">
            <a:avLst/>
          </a:prstGeom>
          <a:solidFill>
            <a:srgbClr val="5B5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79800"/>
            <a:ext cx="9144000" cy="3378200"/>
          </a:xfrm>
          <a:prstGeom prst="rect">
            <a:avLst/>
          </a:prstGeom>
        </p:spPr>
      </p:pic>
      <p:sp>
        <p:nvSpPr>
          <p:cNvPr id="5" name="Cím 1"/>
          <p:cNvSpPr txBox="1">
            <a:spLocks/>
          </p:cNvSpPr>
          <p:nvPr/>
        </p:nvSpPr>
        <p:spPr>
          <a:xfrm>
            <a:off x="2341203" y="115778"/>
            <a:ext cx="6058745" cy="189345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
              </a:spcBef>
            </a:pPr>
            <a:r>
              <a:rPr lang="hr-HR" sz="2400" dirty="0">
                <a:solidFill>
                  <a:schemeClr val="bg1"/>
                </a:solidFill>
              </a:rPr>
              <a:t>UPRAVLJANJE NOVČANIM SREDSTVIMA U MAĐARSKOM JAVNOM SEKTORU – ULOGA AGENCIJE ZA UPRAVLJANJE DRŽAVNIM DUGOM</a:t>
            </a:r>
          </a:p>
        </p:txBody>
      </p:sp>
      <p:sp>
        <p:nvSpPr>
          <p:cNvPr id="6" name="Alcím 2"/>
          <p:cNvSpPr txBox="1">
            <a:spLocks/>
          </p:cNvSpPr>
          <p:nvPr/>
        </p:nvSpPr>
        <p:spPr>
          <a:xfrm>
            <a:off x="2199736" y="1939304"/>
            <a:ext cx="6530195" cy="66369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hr-HR" sz="1400" b="1" dirty="0">
                <a:solidFill>
                  <a:schemeClr val="bg1"/>
                </a:solidFill>
              </a:rPr>
              <a:t>András</a:t>
            </a:r>
            <a:r>
              <a:rPr lang="hr-HR"/>
              <a:t> </a:t>
            </a:r>
            <a:r>
              <a:rPr lang="hr-HR" sz="1400" b="1" dirty="0">
                <a:solidFill>
                  <a:schemeClr val="bg1"/>
                </a:solidFill>
              </a:rPr>
              <a:t>Réz</a:t>
            </a:r>
          </a:p>
          <a:p>
            <a:pPr marL="0" indent="0" algn="ctr">
              <a:buNone/>
            </a:pPr>
            <a:r>
              <a:rPr lang="hr-HR" sz="1400" dirty="0">
                <a:solidFill>
                  <a:schemeClr val="bg1"/>
                </a:solidFill>
              </a:rPr>
              <a:t>Zamjenik direktora</a:t>
            </a:r>
          </a:p>
        </p:txBody>
      </p:sp>
      <p:cxnSp>
        <p:nvCxnSpPr>
          <p:cNvPr id="8" name="Egyenes összekötő 7"/>
          <p:cNvCxnSpPr/>
          <p:nvPr/>
        </p:nvCxnSpPr>
        <p:spPr>
          <a:xfrm>
            <a:off x="1973231" y="1686962"/>
            <a:ext cx="663593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Kép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646" y="665401"/>
            <a:ext cx="1322443" cy="1298725"/>
          </a:xfrm>
          <a:prstGeom prst="rect">
            <a:avLst/>
          </a:prstGeom>
        </p:spPr>
      </p:pic>
    </p:spTree>
    <p:extLst>
      <p:ext uri="{BB962C8B-B14F-4D97-AF65-F5344CB8AC3E}">
        <p14:creationId xmlns:p14="http://schemas.microsoft.com/office/powerpoint/2010/main" val="1478378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lstStyle/>
          <a:p>
            <a:r>
              <a:rPr lang="hr-HR"/>
              <a:t>Zaštitni sloj likvidnosti (nastavak)</a:t>
            </a:r>
          </a:p>
          <a:p>
            <a:endParaRPr lang="hr-HR" dirty="0"/>
          </a:p>
        </p:txBody>
      </p:sp>
      <p:sp>
        <p:nvSpPr>
          <p:cNvPr id="8" name="Téglalap 7"/>
          <p:cNvSpPr/>
          <p:nvPr/>
        </p:nvSpPr>
        <p:spPr>
          <a:xfrm>
            <a:off x="60385" y="1348800"/>
            <a:ext cx="9014604" cy="5810117"/>
          </a:xfrm>
          <a:prstGeom prst="rect">
            <a:avLst/>
          </a:prstGeom>
        </p:spPr>
        <p:txBody>
          <a:bodyPr wrap="square">
            <a:spAutoFit/>
          </a:bodyPr>
          <a:lstStyle/>
          <a:p>
            <a:pPr>
              <a:lnSpc>
                <a:spcPct val="150000"/>
              </a:lnSpc>
              <a:spcAft>
                <a:spcPts val="600"/>
              </a:spcAft>
            </a:pPr>
            <a:r>
              <a:rPr lang="hr-HR" sz="1200" b="1" dirty="0"/>
              <a:t>Održavanje i akumulacije zaštitnog sloja likvidnosti</a:t>
            </a:r>
          </a:p>
          <a:p>
            <a:pPr marL="285750" indent="-285750">
              <a:lnSpc>
                <a:spcPct val="150000"/>
              </a:lnSpc>
              <a:spcAft>
                <a:spcPts val="600"/>
              </a:spcAft>
              <a:buFont typeface="Arial" panose="020B0604020202020204" pitchFamily="34" charset="0"/>
              <a:buChar char="•"/>
            </a:pPr>
            <a:r>
              <a:rPr lang="hr-HR" sz="1200" dirty="0"/>
              <a:t>ÁKK mora održati konačni dnevni saldo JRR-a iznad minimalne razine i mora pokušati održati JRR blizu optimalne razine upotrebom alata za upravljanje likvidnošću.</a:t>
            </a:r>
          </a:p>
          <a:p>
            <a:pPr marL="285750" indent="-285750">
              <a:lnSpc>
                <a:spcPct val="150000"/>
              </a:lnSpc>
              <a:spcAft>
                <a:spcPts val="600"/>
              </a:spcAft>
              <a:buFont typeface="Arial" panose="020B0604020202020204" pitchFamily="34" charset="0"/>
              <a:buChar char="•"/>
            </a:pPr>
            <a:r>
              <a:rPr lang="hr-HR" sz="1200" dirty="0"/>
              <a:t>Zahtjev optimalnog salda JRR-a trebao bi već obuhvaćati redovite operacije financiranja</a:t>
            </a:r>
          </a:p>
          <a:p>
            <a:pPr marL="285750" indent="-285750">
              <a:lnSpc>
                <a:spcPct val="150000"/>
              </a:lnSpc>
              <a:spcAft>
                <a:spcPts val="600"/>
              </a:spcAft>
              <a:buFont typeface="Arial" panose="020B0604020202020204" pitchFamily="34" charset="0"/>
              <a:buChar char="•"/>
            </a:pPr>
            <a:r>
              <a:rPr lang="hr-HR" sz="1200" dirty="0"/>
              <a:t>Osnovno je pravilo nabaviti dodatna sredstava ako je saldo JRR-a niži od minimuma i plasirati novčana sredstva na tržište ako je saldo JRR-a veći od granice plasmana.</a:t>
            </a:r>
          </a:p>
          <a:p>
            <a:pPr marL="285750" indent="-285750">
              <a:lnSpc>
                <a:spcPct val="150000"/>
              </a:lnSpc>
              <a:spcAft>
                <a:spcPts val="600"/>
              </a:spcAft>
              <a:buFont typeface="Arial" panose="020B0604020202020204" pitchFamily="34" charset="0"/>
              <a:buChar char="•"/>
            </a:pPr>
            <a:r>
              <a:rPr lang="hr-HR" sz="1200" dirty="0"/>
              <a:t>Visoki rashodi (npr. amortizacija obveznica) prethodno se financiraju na JRR-u, a koriste se i drugi alati (npr. programi otkupa, strategija </a:t>
            </a:r>
            <a:r>
              <a:rPr lang="hr-HR" sz="1200" i="1" dirty="0" err="1"/>
              <a:t>switching</a:t>
            </a:r>
            <a:r>
              <a:rPr lang="hr-HR" sz="1200" dirty="0"/>
              <a:t>, operacije s deviznim depozitima, povlačenje </a:t>
            </a:r>
            <a:r>
              <a:rPr lang="hr-HR" sz="1200" i="1" dirty="0"/>
              <a:t>standby</a:t>
            </a:r>
            <a:r>
              <a:rPr lang="hr-HR" sz="1200" dirty="0"/>
              <a:t> aranžmana).</a:t>
            </a:r>
          </a:p>
          <a:p>
            <a:pPr marL="285750" indent="-285750">
              <a:lnSpc>
                <a:spcPct val="150000"/>
              </a:lnSpc>
              <a:spcAft>
                <a:spcPts val="600"/>
              </a:spcAft>
              <a:buFont typeface="Arial" panose="020B0604020202020204" pitchFamily="34" charset="0"/>
              <a:buChar char="•"/>
            </a:pPr>
            <a:r>
              <a:rPr lang="hr-HR" sz="1200" dirty="0"/>
              <a:t>Asimetrični značaj transakcija financiranja/plasmana: osiguravanje dodatnih sredstava kako bi se ispunio uvjet minimalnog salda JRR-a važno je za ublažavanje likvidnosnog rizika, dok plasmani nisu obveza, ali ovdje je i ekonomičnost bitna: od 2010. postoje ograničenja, a od 2013. nisu dopušteni gubici za novčane plasmane.</a:t>
            </a:r>
          </a:p>
          <a:p>
            <a:pPr marL="285750" indent="-285750">
              <a:lnSpc>
                <a:spcPct val="150000"/>
              </a:lnSpc>
              <a:spcAft>
                <a:spcPts val="600"/>
              </a:spcAft>
              <a:buFont typeface="Arial" panose="020B0604020202020204" pitchFamily="34" charset="0"/>
              <a:buChar char="•"/>
            </a:pPr>
            <a:r>
              <a:rPr lang="hr-HR" sz="1200" dirty="0"/>
              <a:t>Nakon krize 2008. – 2009. likvidnosni rizik postao je još važniji. Gotovinska rezerva povećana je prekomjernim financiranjem i/ili zajmom MMF-a/EU-a. Tijekom zadnjih nekoliko godina smanjeni su zahtjevi zaštitnog sloja likvidnosti.</a:t>
            </a:r>
          </a:p>
          <a:p>
            <a:pPr marL="285750" indent="-285750">
              <a:lnSpc>
                <a:spcPct val="150000"/>
              </a:lnSpc>
              <a:spcAft>
                <a:spcPts val="600"/>
              </a:spcAft>
              <a:buFont typeface="Arial" panose="020B0604020202020204" pitchFamily="34" charset="0"/>
              <a:buChar char="•"/>
            </a:pPr>
            <a:r>
              <a:rPr lang="hr-HR" sz="1200" dirty="0"/>
              <a:t>Devizni depoziti dio su cjelokupnog zaštitnog sloja likvidnosti. Za njih je u određenim godinama bio utvrđen konkretan ciljni iznos.</a:t>
            </a:r>
          </a:p>
          <a:p>
            <a:pPr marL="285750" indent="-285750">
              <a:lnSpc>
                <a:spcPct val="150000"/>
              </a:lnSpc>
              <a:spcAft>
                <a:spcPts val="600"/>
              </a:spcAft>
              <a:buFont typeface="Arial" panose="020B0604020202020204" pitchFamily="34" charset="0"/>
              <a:buChar char="•"/>
            </a:pPr>
            <a:endParaRPr lang="hr-HR" sz="1200" dirty="0"/>
          </a:p>
          <a:p>
            <a:pPr marL="285750" indent="-285750">
              <a:lnSpc>
                <a:spcPct val="150000"/>
              </a:lnSpc>
              <a:spcAft>
                <a:spcPts val="600"/>
              </a:spcAft>
              <a:buFont typeface="Arial" panose="020B0604020202020204" pitchFamily="34" charset="0"/>
              <a:buChar char="•"/>
            </a:pPr>
            <a:endParaRPr lang="hr-HR" sz="1200" dirty="0"/>
          </a:p>
          <a:p>
            <a:pPr marL="285750" indent="-285750">
              <a:lnSpc>
                <a:spcPct val="150000"/>
              </a:lnSpc>
              <a:spcAft>
                <a:spcPts val="600"/>
              </a:spcAft>
              <a:buFont typeface="Arial" panose="020B0604020202020204" pitchFamily="34" charset="0"/>
              <a:buChar char="•"/>
            </a:pPr>
            <a:endParaRPr lang="hr-HR" sz="1200" dirty="0"/>
          </a:p>
        </p:txBody>
      </p:sp>
    </p:spTree>
    <p:extLst>
      <p:ext uri="{BB962C8B-B14F-4D97-AF65-F5344CB8AC3E}">
        <p14:creationId xmlns:p14="http://schemas.microsoft.com/office/powerpoint/2010/main" val="861785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lstStyle/>
          <a:p>
            <a:r>
              <a:rPr lang="hr-HR"/>
              <a:t>Sažetak</a:t>
            </a:r>
            <a:endParaRPr lang="hr-HR" dirty="0"/>
          </a:p>
          <a:p>
            <a:endParaRPr lang="hr-HR" dirty="0"/>
          </a:p>
        </p:txBody>
      </p:sp>
      <p:sp>
        <p:nvSpPr>
          <p:cNvPr id="8" name="Téglalap 7"/>
          <p:cNvSpPr/>
          <p:nvPr/>
        </p:nvSpPr>
        <p:spPr>
          <a:xfrm>
            <a:off x="60385" y="1348800"/>
            <a:ext cx="9014604" cy="4685898"/>
          </a:xfrm>
          <a:prstGeom prst="rect">
            <a:avLst/>
          </a:prstGeom>
        </p:spPr>
        <p:txBody>
          <a:bodyPr wrap="square">
            <a:spAutoFit/>
          </a:bodyPr>
          <a:lstStyle/>
          <a:p>
            <a:pPr>
              <a:lnSpc>
                <a:spcPct val="150000"/>
              </a:lnSpc>
              <a:spcAft>
                <a:spcPts val="600"/>
              </a:spcAft>
            </a:pPr>
            <a:endParaRPr lang="hr-HR" sz="1300" b="1" dirty="0"/>
          </a:p>
          <a:p>
            <a:pPr marL="285750" indent="-285750">
              <a:lnSpc>
                <a:spcPct val="150000"/>
              </a:lnSpc>
              <a:spcAft>
                <a:spcPts val="600"/>
              </a:spcAft>
              <a:buFont typeface="Arial" panose="020B0604020202020204" pitchFamily="34" charset="0"/>
              <a:buChar char="•"/>
            </a:pPr>
            <a:r>
              <a:rPr lang="hr-HR" sz="1300" dirty="0"/>
              <a:t>ÁKK, Agencija za upravljanje državnim dugom, i mađarska Državna riznica zajedno upravljaju državnom likvidnošću.</a:t>
            </a:r>
          </a:p>
          <a:p>
            <a:pPr marL="285750" indent="-285750">
              <a:lnSpc>
                <a:spcPct val="150000"/>
              </a:lnSpc>
              <a:spcAft>
                <a:spcPts val="600"/>
              </a:spcAft>
              <a:buFont typeface="Arial" panose="020B0604020202020204" pitchFamily="34" charset="0"/>
              <a:buChar char="•"/>
            </a:pPr>
            <a:r>
              <a:rPr lang="hr-HR" sz="1300" dirty="0"/>
              <a:t>Mađarska Državna riznica ima pouzdane informacije o izvršenju proračuna i ostalim potrebama neto financiranja.</a:t>
            </a:r>
          </a:p>
          <a:p>
            <a:pPr marL="285750" indent="-285750">
              <a:lnSpc>
                <a:spcPct val="150000"/>
              </a:lnSpc>
              <a:spcAft>
                <a:spcPts val="600"/>
              </a:spcAft>
              <a:buFont typeface="Arial" panose="020B0604020202020204" pitchFamily="34" charset="0"/>
              <a:buChar char="•"/>
            </a:pPr>
            <a:r>
              <a:rPr lang="hr-HR" sz="1300" dirty="0"/>
              <a:t>Samo je ÁKK prisutan na novčanom tržištu i tržištu državnih vrijednosnica, stoga ÁKK u stvarnosti najbolje upravlja novčanim sredstvima.</a:t>
            </a:r>
          </a:p>
          <a:p>
            <a:pPr marL="285750" indent="-285750">
              <a:lnSpc>
                <a:spcPct val="150000"/>
              </a:lnSpc>
              <a:spcAft>
                <a:spcPts val="600"/>
              </a:spcAft>
              <a:buFont typeface="Arial" panose="020B0604020202020204" pitchFamily="34" charset="0"/>
              <a:buChar char="•"/>
            </a:pPr>
            <a:r>
              <a:rPr lang="hr-HR" sz="1300" dirty="0"/>
              <a:t>Za učinkovito upravljanje likvidnošću potrebna je samo učestala razmjena informacija, sastanci nisu nužni.</a:t>
            </a:r>
          </a:p>
          <a:p>
            <a:pPr marL="285750" indent="-285750">
              <a:lnSpc>
                <a:spcPct val="150000"/>
              </a:lnSpc>
              <a:spcAft>
                <a:spcPts val="600"/>
              </a:spcAft>
              <a:buFont typeface="Arial" panose="020B0604020202020204" pitchFamily="34" charset="0"/>
              <a:buChar char="•"/>
            </a:pPr>
            <a:r>
              <a:rPr lang="hr-HR" sz="1300" dirty="0"/>
              <a:t>Zaštitni sloj likvidnosti je važan i ÁKK ga održava na ciljnoj razini.</a:t>
            </a:r>
          </a:p>
          <a:p>
            <a:pPr marL="285750" indent="-285750">
              <a:lnSpc>
                <a:spcPct val="150000"/>
              </a:lnSpc>
              <a:spcAft>
                <a:spcPts val="600"/>
              </a:spcAft>
              <a:buFont typeface="Arial" panose="020B0604020202020204" pitchFamily="34" charset="0"/>
              <a:buChar char="•"/>
            </a:pPr>
            <a:r>
              <a:rPr lang="hr-HR" sz="1300" dirty="0"/>
              <a:t>Nakon krize 2008. – 2009. likvidnosni rizik postao je još važniji. Gotovinska rezerva povećana je prekomjernim financiranjem i/ili zajmom MMF-a/EU-a. Tijekom zadnjih nekoliko godina smanjeni su zahtjevi zaštitnog sloja likvidnosti.</a:t>
            </a:r>
          </a:p>
          <a:p>
            <a:pPr marL="285750" indent="-285750">
              <a:lnSpc>
                <a:spcPct val="150000"/>
              </a:lnSpc>
              <a:spcAft>
                <a:spcPts val="600"/>
              </a:spcAft>
              <a:buFont typeface="Arial" panose="020B0604020202020204" pitchFamily="34" charset="0"/>
              <a:buChar char="•"/>
            </a:pPr>
            <a:endParaRPr lang="hr-HR" sz="1300" dirty="0"/>
          </a:p>
          <a:p>
            <a:pPr marL="285750" indent="-285750">
              <a:lnSpc>
                <a:spcPct val="150000"/>
              </a:lnSpc>
              <a:spcAft>
                <a:spcPts val="600"/>
              </a:spcAft>
              <a:buFont typeface="Arial" panose="020B0604020202020204" pitchFamily="34" charset="0"/>
              <a:buChar char="•"/>
            </a:pPr>
            <a:endParaRPr lang="hr-HR" sz="1300" dirty="0"/>
          </a:p>
          <a:p>
            <a:pPr marL="285750" indent="-285750">
              <a:lnSpc>
                <a:spcPct val="150000"/>
              </a:lnSpc>
              <a:spcAft>
                <a:spcPts val="600"/>
              </a:spcAft>
              <a:buFont typeface="Arial" panose="020B0604020202020204" pitchFamily="34" charset="0"/>
              <a:buChar char="•"/>
            </a:pPr>
            <a:endParaRPr lang="hr-HR" sz="1300" dirty="0"/>
          </a:p>
        </p:txBody>
      </p:sp>
    </p:spTree>
    <p:extLst>
      <p:ext uri="{BB962C8B-B14F-4D97-AF65-F5344CB8AC3E}">
        <p14:creationId xmlns:p14="http://schemas.microsoft.com/office/powerpoint/2010/main" val="3529443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zöveg helye 1"/>
          <p:cNvSpPr>
            <a:spLocks noGrp="1"/>
          </p:cNvSpPr>
          <p:nvPr>
            <p:ph type="body" sz="quarter" idx="10"/>
          </p:nvPr>
        </p:nvSpPr>
        <p:spPr>
          <a:xfrm>
            <a:off x="651933" y="449311"/>
            <a:ext cx="7330188" cy="400650"/>
          </a:xfrm>
        </p:spPr>
        <p:txBody>
          <a:bodyPr>
            <a:normAutofit fontScale="92500" lnSpcReduction="20000"/>
          </a:bodyPr>
          <a:lstStyle/>
          <a:p>
            <a:r>
              <a:rPr lang="hr-HR" sz="3000" dirty="0">
                <a:solidFill>
                  <a:schemeClr val="accent1"/>
                </a:solidFill>
              </a:rPr>
              <a:t>Hvala na pozornosti!</a:t>
            </a:r>
          </a:p>
          <a:p>
            <a:endParaRPr lang="hr-HR" dirty="0"/>
          </a:p>
        </p:txBody>
      </p:sp>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6949"/>
            <a:ext cx="9144000" cy="5699760"/>
          </a:xfrm>
          <a:prstGeom prst="rect">
            <a:avLst/>
          </a:prstGeom>
        </p:spPr>
      </p:pic>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412" y="192405"/>
            <a:ext cx="830953" cy="816050"/>
          </a:xfrm>
          <a:prstGeom prst="rect">
            <a:avLst/>
          </a:prstGeom>
        </p:spPr>
      </p:pic>
      <p:cxnSp>
        <p:nvCxnSpPr>
          <p:cNvPr id="6" name="Egyenes összekötő 5"/>
          <p:cNvCxnSpPr/>
          <p:nvPr/>
        </p:nvCxnSpPr>
        <p:spPr>
          <a:xfrm>
            <a:off x="0" y="116694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9872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normAutofit fontScale="92500"/>
          </a:bodyPr>
          <a:lstStyle/>
          <a:p>
            <a:r>
              <a:rPr lang="hr-HR"/>
              <a:t>Sustav upravljanja novčanim sredstvima u Mađarskoj</a:t>
            </a:r>
            <a:endParaRPr lang="hr-HR" dirty="0"/>
          </a:p>
          <a:p>
            <a:endParaRPr lang="hr-HR" dirty="0"/>
          </a:p>
        </p:txBody>
      </p:sp>
      <p:sp>
        <p:nvSpPr>
          <p:cNvPr id="8" name="Téglalap 7"/>
          <p:cNvSpPr/>
          <p:nvPr/>
        </p:nvSpPr>
        <p:spPr>
          <a:xfrm>
            <a:off x="174014" y="1255441"/>
            <a:ext cx="8512785" cy="5555367"/>
          </a:xfrm>
          <a:prstGeom prst="rect">
            <a:avLst/>
          </a:prstGeom>
        </p:spPr>
        <p:txBody>
          <a:bodyPr wrap="square">
            <a:spAutoFit/>
          </a:bodyPr>
          <a:lstStyle/>
          <a:p>
            <a:pPr>
              <a:lnSpc>
                <a:spcPct val="150000"/>
              </a:lnSpc>
              <a:spcAft>
                <a:spcPts val="600"/>
              </a:spcAft>
            </a:pPr>
            <a:r>
              <a:rPr lang="hr-HR" sz="1400" b="1" dirty="0"/>
              <a:t>Zakonske ovlasti ÁKK-a</a:t>
            </a:r>
            <a:r>
              <a:rPr lang="hr-HR" sz="1400" dirty="0"/>
              <a:t>:</a:t>
            </a:r>
          </a:p>
          <a:p>
            <a:pPr>
              <a:lnSpc>
                <a:spcPct val="150000"/>
              </a:lnSpc>
              <a:spcAft>
                <a:spcPts val="600"/>
              </a:spcAft>
            </a:pPr>
            <a:r>
              <a:rPr lang="hr-HR" sz="1400" dirty="0"/>
              <a:t>Privatna Agencija za upravljanje državnim dugom d.o.o. (ÁKK) odgovorna je za upravljanje državnim dugom još od 2003. Ovlasti joj daje isti zakon kojim se uređuje upravljanje javnim dugom (Zakon br. CXCIV iz 2011. o ekonomskoj stabilnosti Mađarske), u kojem se iznosi kako ministar odgovoran za javne financije svoju dužnost izvršava putem ÁKK-a.</a:t>
            </a:r>
          </a:p>
          <a:p>
            <a:pPr>
              <a:lnSpc>
                <a:spcPct val="150000"/>
              </a:lnSpc>
              <a:spcAft>
                <a:spcPts val="600"/>
              </a:spcAft>
            </a:pPr>
            <a:r>
              <a:rPr lang="hr-HR" sz="1400" b="1" dirty="0"/>
              <a:t>Opći ciljevi definirani zakonom:</a:t>
            </a:r>
          </a:p>
          <a:p>
            <a:pPr marL="285750" indent="-285750">
              <a:lnSpc>
                <a:spcPct val="150000"/>
              </a:lnSpc>
              <a:spcAft>
                <a:spcPts val="600"/>
              </a:spcAft>
              <a:buFont typeface="Arial" panose="020B0604020202020204" pitchFamily="34" charset="0"/>
              <a:buChar char="•"/>
            </a:pPr>
            <a:r>
              <a:rPr lang="hr-HR" sz="1400" dirty="0"/>
              <a:t>Osigurati kontinuiranu likvidnost proračuna</a:t>
            </a:r>
          </a:p>
          <a:p>
            <a:pPr marL="285750" indent="-285750">
              <a:lnSpc>
                <a:spcPct val="150000"/>
              </a:lnSpc>
              <a:spcAft>
                <a:spcPts val="600"/>
              </a:spcAft>
              <a:buFont typeface="Arial" panose="020B0604020202020204" pitchFamily="34" charset="0"/>
              <a:buChar char="•"/>
            </a:pPr>
            <a:r>
              <a:rPr lang="hr-HR" sz="1400" u="none" dirty="0"/>
              <a:t>Upravljati privremeno slobodnim državnim sredstvima,</a:t>
            </a:r>
            <a:r>
              <a:rPr lang="hr-HR" sz="1400" u="sng" dirty="0"/>
              <a:t> uzimajući u obzir projekcije koje izrađuje mađarska državna riznica</a:t>
            </a:r>
          </a:p>
          <a:p>
            <a:pPr>
              <a:lnSpc>
                <a:spcPct val="150000"/>
              </a:lnSpc>
              <a:spcAft>
                <a:spcPts val="600"/>
              </a:spcAft>
            </a:pPr>
            <a:r>
              <a:rPr lang="hr-HR" sz="1400" b="1" dirty="0"/>
              <a:t>Razdvajanje uloga:</a:t>
            </a:r>
          </a:p>
          <a:p>
            <a:pPr marL="285750" indent="-285750">
              <a:lnSpc>
                <a:spcPct val="150000"/>
              </a:lnSpc>
              <a:spcAft>
                <a:spcPts val="600"/>
              </a:spcAft>
              <a:buFont typeface="Arial" panose="020B0604020202020204" pitchFamily="34" charset="0"/>
              <a:buChar char="•"/>
            </a:pPr>
            <a:r>
              <a:rPr lang="hr-HR" sz="1400" u="sng" dirty="0"/>
              <a:t>ÁKK</a:t>
            </a:r>
            <a:r>
              <a:rPr lang="hr-HR" sz="1400" dirty="0"/>
              <a:t> planira i provodi sve transakcije iz područja upravljanja novčanim sredstvima na novčanom tržištu ili u središnjoj banci (devizni </a:t>
            </a:r>
            <a:r>
              <a:rPr lang="hr-HR" sz="1400" i="1" dirty="0"/>
              <a:t>swap</a:t>
            </a:r>
            <a:r>
              <a:rPr lang="hr-HR" sz="1400" dirty="0"/>
              <a:t>)</a:t>
            </a:r>
          </a:p>
          <a:p>
            <a:pPr marL="285750" indent="-285750">
              <a:lnSpc>
                <a:spcPct val="150000"/>
              </a:lnSpc>
              <a:spcAft>
                <a:spcPts val="600"/>
              </a:spcAft>
              <a:buFont typeface="Arial" panose="020B0604020202020204" pitchFamily="34" charset="0"/>
              <a:buChar char="•"/>
            </a:pPr>
            <a:r>
              <a:rPr lang="hr-HR" sz="1400" u="sng" dirty="0"/>
              <a:t>Mađarska državna riznica</a:t>
            </a:r>
            <a:r>
              <a:rPr lang="hr-HR" sz="1400" dirty="0"/>
              <a:t> zadužena je za izvršenje proračuna i elaboraciju projekcija za saldo JRR-a na temelju proračunskih informacija</a:t>
            </a:r>
          </a:p>
          <a:p>
            <a:pPr marL="285750" indent="-285750">
              <a:lnSpc>
                <a:spcPct val="150000"/>
              </a:lnSpc>
              <a:spcAft>
                <a:spcPts val="600"/>
              </a:spcAft>
              <a:buFont typeface="Arial" panose="020B0604020202020204" pitchFamily="34" charset="0"/>
              <a:buChar char="•"/>
            </a:pPr>
            <a:endParaRPr lang="hr-HR" sz="1400" u="sng" dirty="0"/>
          </a:p>
        </p:txBody>
      </p:sp>
    </p:spTree>
    <p:extLst>
      <p:ext uri="{BB962C8B-B14F-4D97-AF65-F5344CB8AC3E}">
        <p14:creationId xmlns:p14="http://schemas.microsoft.com/office/powerpoint/2010/main" val="3291762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normAutofit fontScale="85000" lnSpcReduction="10000"/>
          </a:bodyPr>
          <a:lstStyle/>
          <a:p>
            <a:r>
              <a:rPr lang="hr-HR"/>
              <a:t>Upravljanje novčanim sredstvima u okviru strategije ÁKK-a</a:t>
            </a:r>
          </a:p>
          <a:p>
            <a:endParaRPr lang="hr-HR" dirty="0"/>
          </a:p>
        </p:txBody>
      </p:sp>
      <p:sp>
        <p:nvSpPr>
          <p:cNvPr id="8" name="Téglalap 7"/>
          <p:cNvSpPr/>
          <p:nvPr/>
        </p:nvSpPr>
        <p:spPr>
          <a:xfrm>
            <a:off x="174014" y="1255441"/>
            <a:ext cx="8512785" cy="4508927"/>
          </a:xfrm>
          <a:prstGeom prst="rect">
            <a:avLst/>
          </a:prstGeom>
        </p:spPr>
        <p:txBody>
          <a:bodyPr wrap="square">
            <a:spAutoFit/>
          </a:bodyPr>
          <a:lstStyle/>
          <a:p>
            <a:pPr>
              <a:lnSpc>
                <a:spcPct val="150000"/>
              </a:lnSpc>
              <a:spcAft>
                <a:spcPts val="600"/>
              </a:spcAft>
            </a:pPr>
            <a:r>
              <a:rPr lang="hr-HR" b="1"/>
              <a:t>Strategija upravljanja dugom uključuje:</a:t>
            </a:r>
          </a:p>
          <a:p>
            <a:pPr marL="285750" indent="-285750">
              <a:lnSpc>
                <a:spcPct val="150000"/>
              </a:lnSpc>
              <a:spcAft>
                <a:spcPts val="600"/>
              </a:spcAft>
              <a:buFont typeface="Arial" panose="020B0604020202020204" pitchFamily="34" charset="0"/>
              <a:buChar char="•"/>
            </a:pPr>
            <a:r>
              <a:rPr lang="hr-HR" sz="1400" dirty="0"/>
              <a:t>Održavanje potrebne razine zaštitnog sloja likvidnosti u slučaju loših financijskih rezultata (npr. viši deficit, šok i nesigurnost na tržištu) kako bi se smanjili rizici kod financiranja</a:t>
            </a:r>
            <a:r>
              <a:rPr lang="hr-HR"/>
              <a:t> </a:t>
            </a:r>
          </a:p>
          <a:p>
            <a:pPr marL="285750" indent="-285750">
              <a:lnSpc>
                <a:spcPct val="150000"/>
              </a:lnSpc>
              <a:spcAft>
                <a:spcPts val="600"/>
              </a:spcAft>
              <a:buFont typeface="Arial" panose="020B0604020202020204" pitchFamily="34" charset="0"/>
              <a:buChar char="•"/>
            </a:pPr>
            <a:r>
              <a:rPr lang="hr-HR" sz="1400" dirty="0"/>
              <a:t>Zaštitni sloj likvidnosti osigurava se godišnjim financijskim planom i/ili, prema potrebi, dnevnim operacijama upravljanja novčanim sredstvima</a:t>
            </a:r>
          </a:p>
          <a:p>
            <a:pPr marL="285750" indent="-285750">
              <a:lnSpc>
                <a:spcPct val="150000"/>
              </a:lnSpc>
              <a:spcAft>
                <a:spcPts val="600"/>
              </a:spcAft>
              <a:buFont typeface="Arial" panose="020B0604020202020204" pitchFamily="34" charset="0"/>
              <a:buChar char="•"/>
            </a:pPr>
            <a:r>
              <a:rPr lang="hr-HR" sz="1400" dirty="0"/>
              <a:t>Ciljne vrijednosti salda JRR-a uključene su u popis referentnih vrijednosti za upravljanje dugom (ostale referentne vrijednosti određuju strukturu duga)</a:t>
            </a:r>
          </a:p>
          <a:p>
            <a:pPr marL="285750" indent="-285750">
              <a:lnSpc>
                <a:spcPct val="150000"/>
              </a:lnSpc>
              <a:spcAft>
                <a:spcPts val="600"/>
              </a:spcAft>
              <a:buFont typeface="Arial" panose="020B0604020202020204" pitchFamily="34" charset="0"/>
              <a:buChar char="•"/>
            </a:pPr>
            <a:r>
              <a:rPr lang="hr-HR" sz="1400" dirty="0"/>
              <a:t>Smanjenje fluktuacija salda JRR-a (kretanja salda JRR-a suprotna su likvidnosti međubankovnog tržišta, upravljanje JRR-om može to smanjiti i stabilizirati kratkoročne tržišne stope)</a:t>
            </a:r>
          </a:p>
          <a:p>
            <a:pPr marL="285750" indent="-285750">
              <a:lnSpc>
                <a:spcPct val="150000"/>
              </a:lnSpc>
              <a:spcAft>
                <a:spcPts val="600"/>
              </a:spcAft>
              <a:buFont typeface="Arial" panose="020B0604020202020204" pitchFamily="34" charset="0"/>
              <a:buChar char="•"/>
            </a:pPr>
            <a:r>
              <a:rPr lang="hr-HR" sz="1400" dirty="0"/>
              <a:t>Promatrati troškovne aspekte novčanih plasmana</a:t>
            </a:r>
          </a:p>
          <a:p>
            <a:pPr marL="285750" indent="-285750">
              <a:lnSpc>
                <a:spcPct val="150000"/>
              </a:lnSpc>
              <a:spcAft>
                <a:spcPts val="600"/>
              </a:spcAft>
              <a:buFont typeface="Arial" panose="020B0604020202020204" pitchFamily="34" charset="0"/>
              <a:buChar char="•"/>
            </a:pPr>
            <a:r>
              <a:rPr lang="hr-HR" sz="1400" dirty="0"/>
              <a:t>Ciljne vrijednosti mogu se postaviti i za devizne depozite </a:t>
            </a:r>
          </a:p>
          <a:p>
            <a:pPr marL="285750" indent="-285750">
              <a:lnSpc>
                <a:spcPct val="150000"/>
              </a:lnSpc>
              <a:spcAft>
                <a:spcPts val="600"/>
              </a:spcAft>
              <a:buFont typeface="Arial" panose="020B0604020202020204" pitchFamily="34" charset="0"/>
              <a:buChar char="•"/>
            </a:pPr>
            <a:r>
              <a:rPr lang="hr-HR" sz="1400" dirty="0"/>
              <a:t>Podrška repo operacijama na domaćem tržištu dnevnim repo aukcijama</a:t>
            </a:r>
          </a:p>
        </p:txBody>
      </p:sp>
    </p:spTree>
    <p:extLst>
      <p:ext uri="{BB962C8B-B14F-4D97-AF65-F5344CB8AC3E}">
        <p14:creationId xmlns:p14="http://schemas.microsoft.com/office/powerpoint/2010/main" val="3695485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lstStyle/>
          <a:p>
            <a:r>
              <a:rPr lang="hr-HR"/>
              <a:t>Struktura JRR-a</a:t>
            </a:r>
          </a:p>
          <a:p>
            <a:endParaRPr lang="hr-HR" dirty="0"/>
          </a:p>
        </p:txBody>
      </p:sp>
      <p:sp>
        <p:nvSpPr>
          <p:cNvPr id="8" name="Téglalap 7"/>
          <p:cNvSpPr/>
          <p:nvPr/>
        </p:nvSpPr>
        <p:spPr>
          <a:xfrm>
            <a:off x="134954" y="1296076"/>
            <a:ext cx="7924805" cy="4909036"/>
          </a:xfrm>
          <a:prstGeom prst="rect">
            <a:avLst/>
          </a:prstGeom>
        </p:spPr>
        <p:txBody>
          <a:bodyPr wrap="square">
            <a:spAutoFit/>
          </a:bodyPr>
          <a:lstStyle/>
          <a:p>
            <a:pPr>
              <a:lnSpc>
                <a:spcPct val="150000"/>
              </a:lnSpc>
              <a:spcAft>
                <a:spcPts val="600"/>
              </a:spcAft>
            </a:pPr>
            <a:r>
              <a:rPr lang="hr-HR" sz="1400" b="1" dirty="0"/>
              <a:t>Struktura JRR-a:</a:t>
            </a:r>
          </a:p>
          <a:p>
            <a:pPr marL="285750" indent="-285750">
              <a:lnSpc>
                <a:spcPct val="150000"/>
              </a:lnSpc>
              <a:spcAft>
                <a:spcPts val="600"/>
              </a:spcAft>
              <a:buFont typeface="Arial" panose="020B0604020202020204" pitchFamily="34" charset="0"/>
              <a:buChar char="•"/>
            </a:pPr>
            <a:r>
              <a:rPr lang="hr-HR" sz="1400" dirty="0"/>
              <a:t>Reformom javnog sektora 1996. godine osnovana je Državna riznica i JRR – sav novac središnje države (riznički ciklus) polaže se na taj račun.</a:t>
            </a:r>
          </a:p>
          <a:p>
            <a:pPr marL="285750" indent="-285750">
              <a:lnSpc>
                <a:spcPct val="150000"/>
              </a:lnSpc>
              <a:spcAft>
                <a:spcPts val="600"/>
              </a:spcAft>
              <a:buFont typeface="Arial" panose="020B0604020202020204" pitchFamily="34" charset="0"/>
              <a:buChar char="•"/>
            </a:pPr>
            <a:r>
              <a:rPr lang="hr-HR" sz="1400" dirty="0"/>
              <a:t>Proračunske institucije mogu prebaciti novac s JRR-a samo ako je riječ o valjanom proračunskom rashodu (Državna riznica provjerava rashode)</a:t>
            </a:r>
          </a:p>
          <a:p>
            <a:pPr marL="285750" indent="-285750">
              <a:lnSpc>
                <a:spcPct val="150000"/>
              </a:lnSpc>
              <a:spcAft>
                <a:spcPts val="600"/>
              </a:spcAft>
              <a:buFont typeface="Arial" panose="020B0604020202020204" pitchFamily="34" charset="0"/>
              <a:buChar char="•"/>
            </a:pPr>
            <a:r>
              <a:rPr lang="hr-HR" sz="1400" dirty="0"/>
              <a:t>Jedan jedinstveni račun smanjio je likvidnosne potrebe i proračunski dug te su izbjegnuti investicijski gubici</a:t>
            </a:r>
          </a:p>
          <a:p>
            <a:pPr marL="285750" indent="-285750">
              <a:lnSpc>
                <a:spcPct val="150000"/>
              </a:lnSpc>
              <a:spcAft>
                <a:spcPts val="600"/>
              </a:spcAft>
              <a:buFont typeface="Arial" panose="020B0604020202020204" pitchFamily="34" charset="0"/>
              <a:buChar char="•"/>
            </a:pPr>
            <a:r>
              <a:rPr lang="hr-HR" sz="1400" dirty="0"/>
              <a:t>Određeni posebni subjekti također moraju držati svoja sredstva na JRR-u (npr. Centar za studentske kredite)</a:t>
            </a:r>
          </a:p>
          <a:p>
            <a:pPr marL="285750" indent="-285750">
              <a:lnSpc>
                <a:spcPct val="150000"/>
              </a:lnSpc>
              <a:spcAft>
                <a:spcPts val="600"/>
              </a:spcAft>
              <a:buFont typeface="Arial" panose="020B0604020202020204" pitchFamily="34" charset="0"/>
              <a:buChar char="•"/>
            </a:pPr>
            <a:r>
              <a:rPr lang="hr-HR" sz="1400" dirty="0"/>
              <a:t>Lokalne vlasti isto tako drže sredstva iz EU fondova na JRR-u</a:t>
            </a:r>
          </a:p>
          <a:p>
            <a:pPr marL="285750" indent="-285750">
              <a:lnSpc>
                <a:spcPct val="150000"/>
              </a:lnSpc>
              <a:spcAft>
                <a:spcPts val="600"/>
              </a:spcAft>
              <a:buFont typeface="Arial" panose="020B0604020202020204" pitchFamily="34" charset="0"/>
              <a:buChar char="•"/>
            </a:pPr>
            <a:r>
              <a:rPr lang="hr-HR" sz="1400" dirty="0"/>
              <a:t>ÁKK-u je za planiranje aktivnosti upravljanja novčanim sredstvima potrebna samo projekcija salda JRR-a, a ne detaljna analiza salda JRR-a</a:t>
            </a:r>
          </a:p>
          <a:p>
            <a:pPr marL="285750" indent="-285750">
              <a:lnSpc>
                <a:spcPct val="150000"/>
              </a:lnSpc>
              <a:spcAft>
                <a:spcPts val="600"/>
              </a:spcAft>
              <a:buFont typeface="Arial" panose="020B0604020202020204" pitchFamily="34" charset="0"/>
              <a:buChar char="•"/>
            </a:pPr>
            <a:r>
              <a:rPr lang="hr-HR" sz="1400" dirty="0"/>
              <a:t>ÁKK ima pristup upravljanju dugovanjima vezanima uz podračune JRR-a</a:t>
            </a:r>
          </a:p>
          <a:p>
            <a:pPr marL="285750" lvl="1" indent="-285750">
              <a:lnSpc>
                <a:spcPct val="150000"/>
              </a:lnSpc>
              <a:spcAft>
                <a:spcPts val="600"/>
              </a:spcAft>
              <a:buFont typeface="Arial" panose="020B0604020202020204" pitchFamily="34" charset="0"/>
              <a:buChar char="•"/>
            </a:pPr>
            <a:endParaRPr lang="hr-HR" sz="1400" dirty="0"/>
          </a:p>
        </p:txBody>
      </p:sp>
    </p:spTree>
    <p:extLst>
      <p:ext uri="{BB962C8B-B14F-4D97-AF65-F5344CB8AC3E}">
        <p14:creationId xmlns:p14="http://schemas.microsoft.com/office/powerpoint/2010/main" val="2864214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lstStyle/>
          <a:p>
            <a:r>
              <a:rPr lang="hr-HR"/>
              <a:t>Planski okvir, projekcije</a:t>
            </a:r>
          </a:p>
          <a:p>
            <a:endParaRPr lang="hr-HR" dirty="0"/>
          </a:p>
        </p:txBody>
      </p:sp>
      <p:sp>
        <p:nvSpPr>
          <p:cNvPr id="8" name="Téglalap 7"/>
          <p:cNvSpPr/>
          <p:nvPr/>
        </p:nvSpPr>
        <p:spPr>
          <a:xfrm>
            <a:off x="148135" y="1264067"/>
            <a:ext cx="8857843" cy="5333063"/>
          </a:xfrm>
          <a:prstGeom prst="rect">
            <a:avLst/>
          </a:prstGeom>
        </p:spPr>
        <p:txBody>
          <a:bodyPr wrap="square">
            <a:spAutoFit/>
          </a:bodyPr>
          <a:lstStyle/>
          <a:p>
            <a:pPr>
              <a:lnSpc>
                <a:spcPct val="150000"/>
              </a:lnSpc>
              <a:spcAft>
                <a:spcPts val="600"/>
              </a:spcAft>
            </a:pPr>
            <a:r>
              <a:rPr lang="hr-HR" sz="1200" b="1" dirty="0"/>
              <a:t>Proračunsko planiranje:</a:t>
            </a:r>
          </a:p>
          <a:p>
            <a:pPr marL="285750" indent="-285750">
              <a:lnSpc>
                <a:spcPct val="150000"/>
              </a:lnSpc>
              <a:spcAft>
                <a:spcPts val="600"/>
              </a:spcAft>
              <a:buFont typeface="Arial" panose="020B0604020202020204" pitchFamily="34" charset="0"/>
              <a:buChar char="•"/>
            </a:pPr>
            <a:r>
              <a:rPr lang="hr-HR" sz="1200" dirty="0"/>
              <a:t>Ministarstvo financija svakog mjeseca izrađuje projekcije proračunskog deficita i drugih potreba za neto financiranjem</a:t>
            </a:r>
            <a:endParaRPr lang="hr-HR" sz="1200" b="1" dirty="0"/>
          </a:p>
          <a:p>
            <a:pPr>
              <a:lnSpc>
                <a:spcPct val="150000"/>
              </a:lnSpc>
              <a:spcAft>
                <a:spcPts val="600"/>
              </a:spcAft>
            </a:pPr>
            <a:r>
              <a:rPr lang="hr-HR" sz="1200" b="1" dirty="0"/>
              <a:t>Projekcije za planiranje likvidnosti:</a:t>
            </a:r>
            <a:endParaRPr lang="hr-HR" sz="1200" dirty="0"/>
          </a:p>
          <a:p>
            <a:pPr marL="285750" indent="-285750">
              <a:lnSpc>
                <a:spcPct val="150000"/>
              </a:lnSpc>
              <a:spcAft>
                <a:spcPts val="600"/>
              </a:spcAft>
              <a:buFont typeface="Arial" panose="020B0604020202020204" pitchFamily="34" charset="0"/>
              <a:buChar char="•"/>
            </a:pPr>
            <a:r>
              <a:rPr lang="hr-HR" sz="1200" dirty="0"/>
              <a:t>Projekcije salda JRR-a izrađuju:</a:t>
            </a:r>
          </a:p>
          <a:p>
            <a:pPr marL="742950" lvl="1" indent="-285750">
              <a:lnSpc>
                <a:spcPct val="150000"/>
              </a:lnSpc>
              <a:spcAft>
                <a:spcPts val="600"/>
              </a:spcAft>
              <a:buFont typeface="Arial" panose="020B0604020202020204" pitchFamily="34" charset="0"/>
              <a:buChar char="•"/>
            </a:pPr>
            <a:r>
              <a:rPr lang="hr-HR" sz="1200" dirty="0"/>
              <a:t>Državna riznica – 2x/tjedno, za 2 – 3 mjeseca unaprijed</a:t>
            </a:r>
          </a:p>
          <a:p>
            <a:pPr marL="742950" lvl="1" indent="-285750">
              <a:lnSpc>
                <a:spcPct val="150000"/>
              </a:lnSpc>
              <a:spcAft>
                <a:spcPts val="600"/>
              </a:spcAft>
              <a:buFont typeface="Arial" panose="020B0604020202020204" pitchFamily="34" charset="0"/>
              <a:buChar char="•"/>
            </a:pPr>
            <a:r>
              <a:rPr lang="hr-HR" sz="1200" dirty="0"/>
              <a:t>Središnja banka – 2x/tjedno, za najmanje 3 mjeseca unaprijed</a:t>
            </a:r>
          </a:p>
          <a:p>
            <a:pPr marL="742950" lvl="1" indent="-285750">
              <a:lnSpc>
                <a:spcPct val="150000"/>
              </a:lnSpc>
              <a:spcAft>
                <a:spcPts val="600"/>
              </a:spcAft>
              <a:buFont typeface="Arial" panose="020B0604020202020204" pitchFamily="34" charset="0"/>
              <a:buChar char="•"/>
            </a:pPr>
            <a:r>
              <a:rPr lang="hr-HR" sz="1200" dirty="0"/>
              <a:t>Državna riznica svakog dana poslijepodne šalje  očekivani saldo JRR-a za taj dan – na temelju tih informacija ÁKK krajem dana izvršava prekonoćne repo transakcije.</a:t>
            </a:r>
          </a:p>
          <a:p>
            <a:pPr marL="285750" lvl="1" indent="-285750">
              <a:lnSpc>
                <a:spcPct val="150000"/>
              </a:lnSpc>
              <a:spcAft>
                <a:spcPts val="600"/>
              </a:spcAft>
              <a:buFont typeface="Arial" panose="020B0604020202020204" pitchFamily="34" charset="0"/>
              <a:buChar char="•"/>
            </a:pPr>
            <a:r>
              <a:rPr lang="hr-HR" sz="1200" dirty="0"/>
              <a:t>Za točnost i preciznost odgovorna je Državna riznica. ÁKK prilikom određivanja zaštitnog sloja likvidnosti JRR-a uzima u obzir sva odstupanja. Greške u projekcijama mogu biti značajne u razdobljima većih prihoda ili rashoda (npr. plaćanja PDV-a).</a:t>
            </a:r>
          </a:p>
          <a:p>
            <a:pPr marL="285750" lvl="1" indent="-285750">
              <a:lnSpc>
                <a:spcPct val="150000"/>
              </a:lnSpc>
              <a:spcAft>
                <a:spcPts val="600"/>
              </a:spcAft>
              <a:buFont typeface="Arial" panose="020B0604020202020204" pitchFamily="34" charset="0"/>
              <a:buChar char="•"/>
            </a:pPr>
            <a:r>
              <a:rPr lang="hr-HR" sz="1200" dirty="0"/>
              <a:t>Problemi s projekcijama: projekcije mađarske Državne riznice sustavno su negativne, dok je stvarni novčani saldo obično veći (prekomjerno financiranje) </a:t>
            </a:r>
          </a:p>
          <a:p>
            <a:pPr marL="0" lvl="1">
              <a:lnSpc>
                <a:spcPct val="150000"/>
              </a:lnSpc>
              <a:spcAft>
                <a:spcPts val="600"/>
              </a:spcAft>
            </a:pPr>
            <a:r>
              <a:rPr lang="hr-HR" sz="1200" b="1" dirty="0"/>
              <a:t>Koordinacija upravljanja dugom i novčanim sredstvima u ÁKK-u:</a:t>
            </a:r>
          </a:p>
          <a:p>
            <a:pPr marL="285750" lvl="1" indent="-285750">
              <a:lnSpc>
                <a:spcPct val="150000"/>
              </a:lnSpc>
              <a:spcAft>
                <a:spcPts val="600"/>
              </a:spcAft>
              <a:buFont typeface="Arial" panose="020B0604020202020204" pitchFamily="34" charset="0"/>
              <a:buChar char="•"/>
            </a:pPr>
            <a:r>
              <a:rPr lang="hr-HR" sz="1200" dirty="0"/>
              <a:t>Upravljanje novčanim sredstvima nije odvojeno od upravljanja dugom u ÁKK-u: operacije upravljanja novčanim sredstvima planiraju, kontroliraju i podmiruju isti zaposlenici koji to rade i u sklopu operacija upravljanja dugom.</a:t>
            </a:r>
          </a:p>
          <a:p>
            <a:pPr marL="285750" lvl="1" indent="-285750">
              <a:lnSpc>
                <a:spcPct val="150000"/>
              </a:lnSpc>
              <a:spcAft>
                <a:spcPts val="600"/>
              </a:spcAft>
              <a:buFont typeface="Arial" panose="020B0604020202020204" pitchFamily="34" charset="0"/>
              <a:buChar char="•"/>
            </a:pPr>
            <a:endParaRPr lang="hr-HR" sz="1200" dirty="0"/>
          </a:p>
        </p:txBody>
      </p:sp>
    </p:spTree>
    <p:extLst>
      <p:ext uri="{BB962C8B-B14F-4D97-AF65-F5344CB8AC3E}">
        <p14:creationId xmlns:p14="http://schemas.microsoft.com/office/powerpoint/2010/main" val="119746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lstStyle/>
          <a:p>
            <a:r>
              <a:rPr lang="hr-HR"/>
              <a:t>Odnos sa središnjom bankom</a:t>
            </a:r>
          </a:p>
          <a:p>
            <a:endParaRPr lang="hr-HR" dirty="0"/>
          </a:p>
        </p:txBody>
      </p:sp>
      <p:sp>
        <p:nvSpPr>
          <p:cNvPr id="8" name="Téglalap 7"/>
          <p:cNvSpPr/>
          <p:nvPr/>
        </p:nvSpPr>
        <p:spPr>
          <a:xfrm>
            <a:off x="0" y="1276709"/>
            <a:ext cx="9144000" cy="5170646"/>
          </a:xfrm>
          <a:prstGeom prst="rect">
            <a:avLst/>
          </a:prstGeom>
        </p:spPr>
        <p:txBody>
          <a:bodyPr wrap="square">
            <a:spAutoFit/>
          </a:bodyPr>
          <a:lstStyle/>
          <a:p>
            <a:pPr>
              <a:lnSpc>
                <a:spcPct val="150000"/>
              </a:lnSpc>
              <a:spcAft>
                <a:spcPts val="600"/>
              </a:spcAft>
            </a:pPr>
            <a:r>
              <a:rPr lang="hr-HR" sz="1200" b="1" dirty="0"/>
              <a:t>Jedinstveni račun riznice:</a:t>
            </a:r>
          </a:p>
          <a:p>
            <a:pPr marL="285750" indent="-285750">
              <a:lnSpc>
                <a:spcPct val="150000"/>
              </a:lnSpc>
              <a:spcAft>
                <a:spcPts val="600"/>
              </a:spcAft>
              <a:buFont typeface="Arial" panose="020B0604020202020204" pitchFamily="34" charset="0"/>
              <a:buChar char="•"/>
            </a:pPr>
            <a:r>
              <a:rPr lang="hr-HR" sz="1200" dirty="0"/>
              <a:t>JRR se nalazi u središnjoj banci (u lokalnoj valuti), vlasnik računa je mađarska Državna riznica, a sporazum o računu ugovoren je između ta dva subjekta</a:t>
            </a:r>
          </a:p>
          <a:p>
            <a:pPr marL="285750" indent="-285750">
              <a:lnSpc>
                <a:spcPct val="150000"/>
              </a:lnSpc>
              <a:spcAft>
                <a:spcPts val="600"/>
              </a:spcAft>
              <a:buFont typeface="Arial" panose="020B0604020202020204" pitchFamily="34" charset="0"/>
              <a:buChar char="•"/>
            </a:pPr>
            <a:r>
              <a:rPr lang="hr-HR" sz="1200" dirty="0"/>
              <a:t>ÁKK dobiva samo neizravne informacije o saldu, stopi remuneracije, naknadne korekcije itd.</a:t>
            </a:r>
          </a:p>
          <a:p>
            <a:pPr marL="285750" indent="-285750">
              <a:lnSpc>
                <a:spcPct val="150000"/>
              </a:lnSpc>
              <a:spcAft>
                <a:spcPts val="600"/>
              </a:spcAft>
              <a:buFont typeface="Arial" panose="020B0604020202020204" pitchFamily="34" charset="0"/>
              <a:buChar char="•"/>
            </a:pPr>
            <a:r>
              <a:rPr lang="hr-HR" sz="1200" dirty="0"/>
              <a:t>Remuneracija (važna informacija za ÁKK): dugo je to bila diskontna (eskontna) stopa, trenutačno je prosječna prekonoćna tržišna stopa (ponekad negativna), ali iznad određenog salda JRR-a može biti i niža</a:t>
            </a:r>
          </a:p>
          <a:p>
            <a:pPr marL="285750" indent="-285750">
              <a:lnSpc>
                <a:spcPct val="150000"/>
              </a:lnSpc>
              <a:spcAft>
                <a:spcPts val="600"/>
              </a:spcAft>
              <a:buFont typeface="Arial" panose="020B0604020202020204" pitchFamily="34" charset="0"/>
              <a:buChar char="•"/>
            </a:pPr>
            <a:r>
              <a:rPr lang="hr-HR" sz="1200" dirty="0"/>
              <a:t>SB izrađuje i projekcije salda JRR-a za ÁKK</a:t>
            </a:r>
          </a:p>
          <a:p>
            <a:pPr>
              <a:lnSpc>
                <a:spcPct val="150000"/>
              </a:lnSpc>
              <a:spcAft>
                <a:spcPts val="600"/>
              </a:spcAft>
            </a:pPr>
            <a:r>
              <a:rPr lang="hr-HR" sz="1200" b="1" dirty="0"/>
              <a:t>Devizno poslovanje:</a:t>
            </a:r>
          </a:p>
          <a:p>
            <a:pPr marL="285750" indent="-285750">
              <a:lnSpc>
                <a:spcPct val="150000"/>
              </a:lnSpc>
              <a:spcAft>
                <a:spcPts val="600"/>
              </a:spcAft>
              <a:buFont typeface="Arial" panose="020B0604020202020204" pitchFamily="34" charset="0"/>
              <a:buChar char="•"/>
            </a:pPr>
            <a:r>
              <a:rPr lang="hr-HR" sz="1200" dirty="0"/>
              <a:t>ÁKK ima devizne račune (za različite valute) u SB-u</a:t>
            </a:r>
          </a:p>
          <a:p>
            <a:pPr marL="285750" indent="-285750">
              <a:lnSpc>
                <a:spcPct val="150000"/>
              </a:lnSpc>
              <a:spcAft>
                <a:spcPts val="600"/>
              </a:spcAft>
              <a:buFont typeface="Arial" panose="020B0604020202020204" pitchFamily="34" charset="0"/>
              <a:buChar char="•"/>
            </a:pPr>
            <a:r>
              <a:rPr lang="hr-HR" sz="1200" dirty="0"/>
              <a:t>Sporazum sa SB-om: ÁKK pretvara devize u HUF i obrnuto samo sa SB-om</a:t>
            </a:r>
          </a:p>
          <a:p>
            <a:pPr marL="285750" indent="-285750">
              <a:lnSpc>
                <a:spcPct val="150000"/>
              </a:lnSpc>
              <a:spcAft>
                <a:spcPts val="600"/>
              </a:spcAft>
              <a:buFont typeface="Arial" panose="020B0604020202020204" pitchFamily="34" charset="0"/>
              <a:buChar char="•"/>
            </a:pPr>
            <a:r>
              <a:rPr lang="hr-HR" sz="1200" dirty="0"/>
              <a:t>ÁKK trenutačno plasira devizne depozite samo u SB i provodi devizni </a:t>
            </a:r>
            <a:r>
              <a:rPr lang="hr-HR" sz="1200" i="1" dirty="0"/>
              <a:t>swap</a:t>
            </a:r>
            <a:r>
              <a:rPr lang="hr-HR" sz="1200" dirty="0"/>
              <a:t> samo sa SB-om</a:t>
            </a:r>
          </a:p>
          <a:p>
            <a:pPr marL="285750" indent="-285750">
              <a:lnSpc>
                <a:spcPct val="150000"/>
              </a:lnSpc>
              <a:spcAft>
                <a:spcPts val="600"/>
              </a:spcAft>
              <a:buFont typeface="Arial" panose="020B0604020202020204" pitchFamily="34" charset="0"/>
              <a:buChar char="•"/>
            </a:pPr>
            <a:r>
              <a:rPr lang="hr-HR" sz="1200" dirty="0"/>
              <a:t>ÁKK izrađuje projekcije deviznih novčanih tokova vezane uz upravljanje dugom i novčanim sredstvima te ih šalje SB-u</a:t>
            </a:r>
          </a:p>
          <a:p>
            <a:pPr>
              <a:lnSpc>
                <a:spcPct val="150000"/>
              </a:lnSpc>
              <a:spcAft>
                <a:spcPts val="600"/>
              </a:spcAft>
            </a:pPr>
            <a:r>
              <a:rPr lang="hr-HR" sz="1200" b="1" dirty="0"/>
              <a:t>Instrumenti:</a:t>
            </a:r>
          </a:p>
          <a:p>
            <a:pPr marL="285750" indent="-285750">
              <a:lnSpc>
                <a:spcPct val="150000"/>
              </a:lnSpc>
              <a:spcAft>
                <a:spcPts val="600"/>
              </a:spcAft>
              <a:buFont typeface="Arial" panose="020B0604020202020204" pitchFamily="34" charset="0"/>
              <a:buChar char="•"/>
            </a:pPr>
            <a:r>
              <a:rPr lang="hr-HR" sz="1200" dirty="0"/>
              <a:t>ÁKK-ovi jednodnevni i jednotjedni repo poslovi ne ometaju alate monetarne politike SB-a (depozite, devizni </a:t>
            </a:r>
            <a:r>
              <a:rPr lang="hr-HR" sz="1200" i="1" dirty="0"/>
              <a:t>swap</a:t>
            </a:r>
            <a:r>
              <a:rPr lang="hr-HR" sz="1200" dirty="0"/>
              <a:t> itd.)</a:t>
            </a:r>
          </a:p>
          <a:p>
            <a:pPr marL="285750" indent="-285750">
              <a:lnSpc>
                <a:spcPct val="150000"/>
              </a:lnSpc>
              <a:spcAft>
                <a:spcPts val="600"/>
              </a:spcAft>
              <a:buFont typeface="Arial" panose="020B0604020202020204" pitchFamily="34" charset="0"/>
              <a:buChar char="•"/>
            </a:pPr>
            <a:endParaRPr lang="hr-HR" sz="1200" dirty="0"/>
          </a:p>
        </p:txBody>
      </p:sp>
    </p:spTree>
    <p:extLst>
      <p:ext uri="{BB962C8B-B14F-4D97-AF65-F5344CB8AC3E}">
        <p14:creationId xmlns:p14="http://schemas.microsoft.com/office/powerpoint/2010/main" val="189540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lstStyle/>
          <a:p>
            <a:r>
              <a:rPr lang="hr-HR"/>
              <a:t>Alati za upravljanje likvidnošću</a:t>
            </a:r>
          </a:p>
          <a:p>
            <a:endParaRPr lang="hr-HR" dirty="0"/>
          </a:p>
        </p:txBody>
      </p:sp>
      <p:sp>
        <p:nvSpPr>
          <p:cNvPr id="8" name="Téglalap 7"/>
          <p:cNvSpPr/>
          <p:nvPr/>
        </p:nvSpPr>
        <p:spPr>
          <a:xfrm>
            <a:off x="277532" y="1324452"/>
            <a:ext cx="8642181" cy="4762842"/>
          </a:xfrm>
          <a:prstGeom prst="rect">
            <a:avLst/>
          </a:prstGeom>
        </p:spPr>
        <p:txBody>
          <a:bodyPr wrap="square">
            <a:spAutoFit/>
          </a:bodyPr>
          <a:lstStyle/>
          <a:p>
            <a:pPr>
              <a:lnSpc>
                <a:spcPct val="150000"/>
              </a:lnSpc>
              <a:spcAft>
                <a:spcPts val="600"/>
              </a:spcAft>
            </a:pPr>
            <a:r>
              <a:rPr lang="hr-HR" sz="1300" b="1" dirty="0"/>
              <a:t>ÁKK-ovi glavni alati za upravljanje likvidnošću:</a:t>
            </a:r>
          </a:p>
          <a:p>
            <a:pPr marL="261938" indent="-261938">
              <a:lnSpc>
                <a:spcPct val="150000"/>
              </a:lnSpc>
              <a:spcAft>
                <a:spcPts val="600"/>
              </a:spcAft>
              <a:buFont typeface="Arial" pitchFamily="34" charset="0"/>
              <a:buChar char="•"/>
            </a:pPr>
            <a:r>
              <a:rPr lang="hr-HR" sz="1300" dirty="0"/>
              <a:t>repo i obratni repo: za 1 dan (prekonoćni, „tom/next”, „spot/next”</a:t>
            </a:r>
            <a:r>
              <a:rPr lang="hr-HR" sz="1300" i="1" dirty="0"/>
              <a:t>)</a:t>
            </a:r>
            <a:r>
              <a:rPr lang="hr-HR" sz="1300" dirty="0"/>
              <a:t> i za 1 tjedan („tjedni spot”)</a:t>
            </a:r>
          </a:p>
          <a:p>
            <a:pPr marL="261938" indent="-261938">
              <a:lnSpc>
                <a:spcPct val="150000"/>
              </a:lnSpc>
              <a:spcAft>
                <a:spcPts val="600"/>
              </a:spcAft>
              <a:buFont typeface="Arial" pitchFamily="34" charset="0"/>
              <a:buChar char="•"/>
            </a:pPr>
            <a:r>
              <a:rPr lang="hr-HR" sz="1300" dirty="0"/>
              <a:t>trezorski zapisi uz likvidnosni diskont (vrlo kratak rok: 4 – 8 tjedana)</a:t>
            </a:r>
          </a:p>
          <a:p>
            <a:pPr marL="261938" indent="-261938">
              <a:lnSpc>
                <a:spcPct val="150000"/>
              </a:lnSpc>
              <a:spcAft>
                <a:spcPts val="600"/>
              </a:spcAft>
              <a:buFont typeface="Arial" pitchFamily="34" charset="0"/>
              <a:buChar char="•"/>
            </a:pPr>
            <a:r>
              <a:rPr lang="hr-HR" sz="1300" dirty="0"/>
              <a:t>trezorski zapisi uz diskont od tri mjeseca (prilagođen ponuđeni iznos)</a:t>
            </a:r>
          </a:p>
          <a:p>
            <a:pPr marL="261938" indent="-261938">
              <a:lnSpc>
                <a:spcPct val="150000"/>
              </a:lnSpc>
              <a:spcAft>
                <a:spcPts val="600"/>
              </a:spcAft>
              <a:buFont typeface="Arial" pitchFamily="34" charset="0"/>
              <a:buChar char="•"/>
            </a:pPr>
            <a:r>
              <a:rPr lang="hr-HR" sz="1300" dirty="0"/>
              <a:t>upotreba deviznih depozita koji se čuvaju u SB-u</a:t>
            </a:r>
          </a:p>
          <a:p>
            <a:pPr marL="261938" indent="-261938">
              <a:lnSpc>
                <a:spcPct val="150000"/>
              </a:lnSpc>
              <a:spcAft>
                <a:spcPts val="600"/>
              </a:spcAft>
              <a:buFont typeface="Arial" pitchFamily="34" charset="0"/>
              <a:buChar char="•"/>
            </a:pPr>
            <a:r>
              <a:rPr lang="hr-HR" sz="1300" i="1" dirty="0"/>
              <a:t>standby</a:t>
            </a:r>
            <a:r>
              <a:rPr lang="hr-HR" sz="1300" dirty="0"/>
              <a:t> aranžmani (kratkoročni zajmovi)</a:t>
            </a:r>
          </a:p>
          <a:p>
            <a:pPr>
              <a:lnSpc>
                <a:spcPct val="150000"/>
              </a:lnSpc>
              <a:spcAft>
                <a:spcPts val="600"/>
              </a:spcAft>
            </a:pPr>
            <a:r>
              <a:rPr lang="hr-HR" sz="1300" b="1" dirty="0"/>
              <a:t>Obilježja:</a:t>
            </a:r>
          </a:p>
          <a:p>
            <a:pPr marL="285750" indent="-285750">
              <a:lnSpc>
                <a:spcPct val="150000"/>
              </a:lnSpc>
              <a:spcAft>
                <a:spcPts val="600"/>
              </a:spcAft>
              <a:buFont typeface="Arial" panose="020B0604020202020204" pitchFamily="34" charset="0"/>
              <a:buChar char="•"/>
            </a:pPr>
            <a:r>
              <a:rPr lang="hr-HR" sz="1300" dirty="0"/>
              <a:t>trezorski zapisi koriste se za grubu prilagodbu, a repo instrumenti za finu prilagodbu</a:t>
            </a:r>
          </a:p>
          <a:p>
            <a:pPr marL="285750" indent="-285750">
              <a:lnSpc>
                <a:spcPct val="150000"/>
              </a:lnSpc>
              <a:spcAft>
                <a:spcPts val="600"/>
              </a:spcAft>
              <a:buFont typeface="Arial" panose="020B0604020202020204" pitchFamily="34" charset="0"/>
              <a:buChar char="•"/>
            </a:pPr>
            <a:r>
              <a:rPr lang="hr-HR" sz="1300" dirty="0"/>
              <a:t>upotreba ovisi o vremenskom okviru likvidnosnih potreba</a:t>
            </a:r>
          </a:p>
          <a:p>
            <a:pPr marL="285750" indent="-285750">
              <a:lnSpc>
                <a:spcPct val="150000"/>
              </a:lnSpc>
              <a:spcAft>
                <a:spcPts val="600"/>
              </a:spcAft>
              <a:buFont typeface="Arial" panose="020B0604020202020204" pitchFamily="34" charset="0"/>
              <a:buChar char="•"/>
            </a:pPr>
            <a:r>
              <a:rPr lang="hr-HR" sz="1300" dirty="0"/>
              <a:t>novčani plasmani izvršavaju se samo putem obrnutih repo poslova (nema depozita na tržištu) – uvijek su kolateralizirani, s niskim rizikom za drugu stranu, a kolateral mogu biti samo državne vrijednosnice u HUF</a:t>
            </a:r>
          </a:p>
          <a:p>
            <a:pPr marL="285750" indent="-285750">
              <a:lnSpc>
                <a:spcPct val="150000"/>
              </a:lnSpc>
              <a:spcAft>
                <a:spcPts val="600"/>
              </a:spcAft>
              <a:buFont typeface="Arial" panose="020B0604020202020204" pitchFamily="34" charset="0"/>
              <a:buChar char="•"/>
            </a:pPr>
            <a:r>
              <a:rPr lang="hr-HR" sz="1300" dirty="0"/>
              <a:t>ÁKK dnevno drži repo aukcije, obično jednodnevni ili jednotjedni repo ujutro te prekonoćni repo poslijepodne (kada je dostupno više informacije o konačnom dnevnom saldu JRR-a)</a:t>
            </a:r>
          </a:p>
        </p:txBody>
      </p:sp>
    </p:spTree>
    <p:extLst>
      <p:ext uri="{BB962C8B-B14F-4D97-AF65-F5344CB8AC3E}">
        <p14:creationId xmlns:p14="http://schemas.microsoft.com/office/powerpoint/2010/main" val="2374990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lstStyle/>
          <a:p>
            <a:r>
              <a:rPr lang="hr-HR"/>
              <a:t>Odnos s POSLOVNIM bankama</a:t>
            </a:r>
          </a:p>
          <a:p>
            <a:endParaRPr lang="hr-HR" dirty="0"/>
          </a:p>
        </p:txBody>
      </p:sp>
      <p:sp>
        <p:nvSpPr>
          <p:cNvPr id="8" name="Téglalap 7"/>
          <p:cNvSpPr/>
          <p:nvPr/>
        </p:nvSpPr>
        <p:spPr>
          <a:xfrm>
            <a:off x="0" y="1276709"/>
            <a:ext cx="9144000" cy="3440237"/>
          </a:xfrm>
          <a:prstGeom prst="rect">
            <a:avLst/>
          </a:prstGeom>
        </p:spPr>
        <p:txBody>
          <a:bodyPr wrap="square">
            <a:spAutoFit/>
          </a:bodyPr>
          <a:lstStyle/>
          <a:p>
            <a:pPr>
              <a:lnSpc>
                <a:spcPct val="150000"/>
              </a:lnSpc>
              <a:spcAft>
                <a:spcPts val="600"/>
              </a:spcAft>
            </a:pPr>
            <a:r>
              <a:rPr lang="hr-HR" sz="1200" b="1" dirty="0"/>
              <a:t>Druge strane repo ugovora:</a:t>
            </a:r>
          </a:p>
          <a:p>
            <a:pPr marL="285750" indent="-285750">
              <a:lnSpc>
                <a:spcPct val="150000"/>
              </a:lnSpc>
              <a:spcAft>
                <a:spcPts val="600"/>
              </a:spcAft>
              <a:buFont typeface="Arial" panose="020B0604020202020204" pitchFamily="34" charset="0"/>
              <a:buChar char="•"/>
            </a:pPr>
            <a:r>
              <a:rPr lang="hr-HR" sz="1200" dirty="0"/>
              <a:t>17 partnera za likvidnosni repo (11 primarnih dilera)</a:t>
            </a:r>
          </a:p>
          <a:p>
            <a:pPr marL="285750" indent="-285750">
              <a:lnSpc>
                <a:spcPct val="150000"/>
              </a:lnSpc>
              <a:spcAft>
                <a:spcPts val="600"/>
              </a:spcAft>
              <a:buFont typeface="Arial" panose="020B0604020202020204" pitchFamily="34" charset="0"/>
              <a:buChar char="•"/>
            </a:pPr>
            <a:r>
              <a:rPr lang="hr-HR" sz="1200" dirty="0"/>
              <a:t>Europski okvirni sporazum (mađarsko pravo) je preduvjet. Neke međunarodne banke preferiraju sporazume prema engleskom pravu.</a:t>
            </a:r>
          </a:p>
          <a:p>
            <a:pPr marL="285750" indent="-285750">
              <a:lnSpc>
                <a:spcPct val="150000"/>
              </a:lnSpc>
              <a:spcAft>
                <a:spcPts val="600"/>
              </a:spcAft>
              <a:buFont typeface="Arial" panose="020B0604020202020204" pitchFamily="34" charset="0"/>
              <a:buChar char="•"/>
            </a:pPr>
            <a:r>
              <a:rPr lang="hr-HR" sz="1200" dirty="0"/>
              <a:t>Relativno visoka koncentracija, 3 – 5 banaka preuzima većinu trgovanja</a:t>
            </a:r>
          </a:p>
          <a:p>
            <a:pPr marL="285750" indent="-285750">
              <a:lnSpc>
                <a:spcPct val="150000"/>
              </a:lnSpc>
              <a:spcAft>
                <a:spcPts val="600"/>
              </a:spcAft>
              <a:buFont typeface="Arial" panose="020B0604020202020204" pitchFamily="34" charset="0"/>
              <a:buChar char="•"/>
            </a:pPr>
            <a:r>
              <a:rPr lang="hr-HR" sz="1200" dirty="0"/>
              <a:t>Neke su banke zainteresiranije za novčane plasmane ÁKK-a, a druge više posuđuju ÁKK-u</a:t>
            </a:r>
          </a:p>
          <a:p>
            <a:pPr marL="285750" indent="-285750">
              <a:lnSpc>
                <a:spcPct val="150000"/>
              </a:lnSpc>
              <a:spcAft>
                <a:spcPts val="600"/>
              </a:spcAft>
              <a:buFont typeface="Arial" panose="020B0604020202020204" pitchFamily="34" charset="0"/>
              <a:buChar char="•"/>
            </a:pPr>
            <a:r>
              <a:rPr lang="hr-HR" sz="1200" dirty="0"/>
              <a:t>Značajan dio planiranih repo poslova ne izvršava se zbog nedostatka potražnje</a:t>
            </a:r>
          </a:p>
          <a:p>
            <a:pPr marL="285750" indent="-285750">
              <a:lnSpc>
                <a:spcPct val="150000"/>
              </a:lnSpc>
              <a:spcAft>
                <a:spcPts val="600"/>
              </a:spcAft>
              <a:buFont typeface="Arial" panose="020B0604020202020204" pitchFamily="34" charset="0"/>
              <a:buChar char="•"/>
            </a:pPr>
            <a:r>
              <a:rPr lang="hr-HR" sz="1200" u="sng" dirty="0"/>
              <a:t>Obujam likvidnosti repo poslova u milijardama HUF </a:t>
            </a:r>
            <a:r>
              <a:rPr lang="hr-HR" sz="1200" dirty="0"/>
              <a:t>(slika u nastavku):</a:t>
            </a:r>
          </a:p>
          <a:p>
            <a:pPr marL="285750" indent="-285750">
              <a:lnSpc>
                <a:spcPct val="150000"/>
              </a:lnSpc>
              <a:spcAft>
                <a:spcPts val="600"/>
              </a:spcAft>
              <a:buFont typeface="Arial" panose="020B0604020202020204" pitchFamily="34" charset="0"/>
              <a:buChar char="•"/>
            </a:pPr>
            <a:endParaRPr lang="hr-HR" sz="1200" dirty="0"/>
          </a:p>
          <a:p>
            <a:pPr marL="285750" indent="-285750">
              <a:lnSpc>
                <a:spcPct val="150000"/>
              </a:lnSpc>
              <a:spcAft>
                <a:spcPts val="600"/>
              </a:spcAft>
              <a:buFont typeface="Arial" panose="020B0604020202020204" pitchFamily="34" charset="0"/>
              <a:buChar char="•"/>
            </a:pPr>
            <a:endParaRPr lang="hr-HR" sz="1200" dirty="0"/>
          </a:p>
        </p:txBody>
      </p:sp>
      <p:pic>
        <p:nvPicPr>
          <p:cNvPr id="3" name="Kép 2"/>
          <p:cNvPicPr>
            <a:picLocks noChangeAspect="1"/>
          </p:cNvPicPr>
          <p:nvPr/>
        </p:nvPicPr>
        <p:blipFill>
          <a:blip r:embed="rId2"/>
          <a:stretch>
            <a:fillRect/>
          </a:stretch>
        </p:blipFill>
        <p:spPr>
          <a:xfrm>
            <a:off x="1946422" y="4036880"/>
            <a:ext cx="5251156" cy="2821120"/>
          </a:xfrm>
          <a:prstGeom prst="rect">
            <a:avLst/>
          </a:prstGeom>
        </p:spPr>
      </p:pic>
      <p:sp>
        <p:nvSpPr>
          <p:cNvPr id="4" name="Rectangle 3">
            <a:extLst>
              <a:ext uri="{FF2B5EF4-FFF2-40B4-BE49-F238E27FC236}">
                <a16:creationId xmlns:a16="http://schemas.microsoft.com/office/drawing/2014/main" id="{6F8CD254-ADA3-4350-9E6C-EED82C261CAC}"/>
              </a:ext>
            </a:extLst>
          </p:cNvPr>
          <p:cNvSpPr/>
          <p:nvPr/>
        </p:nvSpPr>
        <p:spPr>
          <a:xfrm>
            <a:off x="3278163" y="6457890"/>
            <a:ext cx="2852063" cy="400110"/>
          </a:xfrm>
          <a:prstGeom prst="rect">
            <a:avLst/>
          </a:prstGeom>
          <a:solidFill>
            <a:schemeClr val="bg1"/>
          </a:solidFill>
        </p:spPr>
        <p:txBody>
          <a:bodyPr wrap="none">
            <a:spAutoFit/>
          </a:bodyPr>
          <a:lstStyle/>
          <a:p>
            <a:r>
              <a:rPr lang="hr-HR" sz="1000" dirty="0">
                <a:solidFill>
                  <a:schemeClr val="accent6">
                    <a:lumMod val="60000"/>
                    <a:lumOff val="40000"/>
                  </a:schemeClr>
                </a:solidFill>
              </a:rPr>
              <a:t>Plavo</a:t>
            </a:r>
            <a:r>
              <a:rPr lang="hr-HR" sz="1000" dirty="0"/>
              <a:t>: repo poslovi</a:t>
            </a:r>
          </a:p>
          <a:p>
            <a:r>
              <a:rPr lang="hr-HR" sz="1000" dirty="0">
                <a:solidFill>
                  <a:srgbClr val="FF0000"/>
                </a:solidFill>
              </a:rPr>
              <a:t>Crveno</a:t>
            </a:r>
            <a:r>
              <a:rPr lang="hr-HR" sz="1000" dirty="0"/>
              <a:t>: obrnuti repo poslovi (novčani plasman)</a:t>
            </a:r>
          </a:p>
        </p:txBody>
      </p:sp>
    </p:spTree>
    <p:extLst>
      <p:ext uri="{BB962C8B-B14F-4D97-AF65-F5344CB8AC3E}">
        <p14:creationId xmlns:p14="http://schemas.microsoft.com/office/powerpoint/2010/main" val="707029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zöveg helye 4"/>
          <p:cNvSpPr>
            <a:spLocks noGrp="1"/>
          </p:cNvSpPr>
          <p:nvPr>
            <p:ph type="body" sz="quarter" idx="10"/>
          </p:nvPr>
        </p:nvSpPr>
        <p:spPr/>
        <p:txBody>
          <a:bodyPr/>
          <a:lstStyle/>
          <a:p>
            <a:r>
              <a:rPr lang="hr-HR"/>
              <a:t>Zaštitni sloj likvidnosti</a:t>
            </a:r>
          </a:p>
          <a:p>
            <a:endParaRPr lang="hr-HR" dirty="0"/>
          </a:p>
        </p:txBody>
      </p:sp>
      <p:sp>
        <p:nvSpPr>
          <p:cNvPr id="8" name="Téglalap 7"/>
          <p:cNvSpPr/>
          <p:nvPr/>
        </p:nvSpPr>
        <p:spPr>
          <a:xfrm>
            <a:off x="0" y="1348800"/>
            <a:ext cx="9049109" cy="5266826"/>
          </a:xfrm>
          <a:prstGeom prst="rect">
            <a:avLst/>
          </a:prstGeom>
        </p:spPr>
        <p:txBody>
          <a:bodyPr wrap="square">
            <a:spAutoFit/>
          </a:bodyPr>
          <a:lstStyle/>
          <a:p>
            <a:pPr>
              <a:lnSpc>
                <a:spcPct val="150000"/>
              </a:lnSpc>
              <a:spcAft>
                <a:spcPts val="600"/>
              </a:spcAft>
            </a:pPr>
            <a:r>
              <a:rPr lang="hr-HR" sz="1250" dirty="0"/>
              <a:t>ÁKK izračunava i predlaže minimalni iznos zaštitnog sloja likvidnosti koji će se održavati tijekom iduće godine. Njega odobrava Ministarstvo financija.</a:t>
            </a:r>
          </a:p>
          <a:p>
            <a:pPr>
              <a:lnSpc>
                <a:spcPct val="150000"/>
              </a:lnSpc>
              <a:spcAft>
                <a:spcPts val="600"/>
              </a:spcAft>
            </a:pPr>
            <a:r>
              <a:rPr lang="hr-HR" sz="1250" b="1" dirty="0"/>
              <a:t>Metode izračuna:</a:t>
            </a:r>
          </a:p>
          <a:p>
            <a:pPr marL="285750" indent="-285750">
              <a:lnSpc>
                <a:spcPct val="150000"/>
              </a:lnSpc>
              <a:spcAft>
                <a:spcPts val="600"/>
              </a:spcAft>
              <a:buFont typeface="Arial" panose="020B0604020202020204" pitchFamily="34" charset="0"/>
              <a:buChar char="•"/>
            </a:pPr>
            <a:r>
              <a:rPr lang="hr-HR" sz="1250" dirty="0"/>
              <a:t>Do 2014. minimalni saldo JRR-a bio je zbroj</a:t>
            </a:r>
          </a:p>
          <a:p>
            <a:pPr marL="742950" lvl="1" indent="-285750">
              <a:lnSpc>
                <a:spcPct val="150000"/>
              </a:lnSpc>
              <a:spcAft>
                <a:spcPts val="600"/>
              </a:spcAft>
              <a:buFont typeface="Arial" panose="020B0604020202020204" pitchFamily="34" charset="0"/>
              <a:buChar char="•"/>
            </a:pPr>
            <a:r>
              <a:rPr lang="hr-HR" sz="1250" dirty="0"/>
              <a:t>4 ili 6 tjedana izdavanja obveznica i 12m trezorskih zapisa (kojima se simulira prekid financiranja u slučaju šoka na tržitšu)</a:t>
            </a:r>
          </a:p>
          <a:p>
            <a:pPr marL="742950" lvl="1" indent="-285750">
              <a:lnSpc>
                <a:spcPct val="150000"/>
              </a:lnSpc>
              <a:spcAft>
                <a:spcPts val="600"/>
              </a:spcAft>
              <a:buFont typeface="Arial" panose="020B0604020202020204" pitchFamily="34" charset="0"/>
              <a:buChar char="•"/>
            </a:pPr>
            <a:r>
              <a:rPr lang="hr-HR" sz="1250" dirty="0"/>
              <a:t>maksimalne pogreške u projekciji deficita </a:t>
            </a:r>
          </a:p>
          <a:p>
            <a:pPr marL="742950" lvl="1" indent="-285750">
              <a:lnSpc>
                <a:spcPct val="150000"/>
              </a:lnSpc>
              <a:spcAft>
                <a:spcPts val="600"/>
              </a:spcAft>
              <a:buFont typeface="Arial" panose="020B0604020202020204" pitchFamily="34" charset="0"/>
              <a:buChar char="•"/>
            </a:pPr>
            <a:r>
              <a:rPr lang="hr-HR" sz="1250" dirty="0"/>
              <a:t>ostalog (izdavanje „retail”obveznica, greška u projekciji EU fondova)</a:t>
            </a:r>
          </a:p>
          <a:p>
            <a:pPr marL="285750" indent="-285750">
              <a:lnSpc>
                <a:spcPct val="150000"/>
              </a:lnSpc>
              <a:spcAft>
                <a:spcPts val="600"/>
              </a:spcAft>
              <a:buFont typeface="Arial" panose="020B0604020202020204" pitchFamily="34" charset="0"/>
              <a:buChar char="•"/>
            </a:pPr>
            <a:r>
              <a:rPr lang="hr-HR" sz="1250" dirty="0"/>
              <a:t>Tijekom 2015. – 2016. minimalni saldo JRR-a izračunan je uzimajući u obzir i maksimalne tromjesečne otplate za tu godinu (50 % otplata kredita + amortizacija obveznica za svako tromjesečje).</a:t>
            </a:r>
          </a:p>
          <a:p>
            <a:pPr marL="285750" indent="-285750">
              <a:lnSpc>
                <a:spcPct val="150000"/>
              </a:lnSpc>
              <a:spcAft>
                <a:spcPts val="600"/>
              </a:spcAft>
              <a:buFont typeface="Arial" panose="020B0604020202020204" pitchFamily="34" charset="0"/>
              <a:buChar char="•"/>
            </a:pPr>
            <a:r>
              <a:rPr lang="hr-HR" sz="1250" dirty="0"/>
              <a:t>Od 2017. minimalni saldo JRR-a izračunava se visokim percentilom dnevnih rashoda riznice i utvrđuje se optimalni saldo JRR-a (čija će se ciljna vrijednost odrediti financijskim planom), na temelju prethodne metodologije (iz 2014.).</a:t>
            </a:r>
          </a:p>
          <a:p>
            <a:pPr marL="285750" indent="-285750">
              <a:lnSpc>
                <a:spcPct val="150000"/>
              </a:lnSpc>
              <a:spcAft>
                <a:spcPts val="600"/>
              </a:spcAft>
              <a:buFont typeface="Arial" panose="020B0604020202020204" pitchFamily="34" charset="0"/>
              <a:buChar char="•"/>
            </a:pPr>
            <a:r>
              <a:rPr lang="hr-HR" sz="1250" dirty="0"/>
              <a:t>Potrebe JRR-a mogu biti niže krajem godine (smanjenje duga), ali trebaju obuhvaćati i rashode za početak siječnja.</a:t>
            </a:r>
          </a:p>
          <a:p>
            <a:pPr marL="285750" indent="-285750">
              <a:lnSpc>
                <a:spcPct val="150000"/>
              </a:lnSpc>
              <a:spcAft>
                <a:spcPts val="600"/>
              </a:spcAft>
              <a:buFont typeface="Arial" panose="020B0604020202020204" pitchFamily="34" charset="0"/>
              <a:buChar char="•"/>
            </a:pPr>
            <a:r>
              <a:rPr lang="hr-HR" sz="1250" dirty="0"/>
              <a:t>ÁKK pokušava održati saldo JRR-a ispod postavljene razine SB-a gdje je stopa remuneracije niža. </a:t>
            </a:r>
          </a:p>
          <a:p>
            <a:pPr marL="285750" indent="-285750">
              <a:lnSpc>
                <a:spcPct val="150000"/>
              </a:lnSpc>
              <a:spcAft>
                <a:spcPts val="600"/>
              </a:spcAft>
              <a:buFont typeface="Arial" panose="020B0604020202020204" pitchFamily="34" charset="0"/>
              <a:buChar char="•"/>
            </a:pPr>
            <a:endParaRPr lang="hr-HR" sz="1250" dirty="0"/>
          </a:p>
          <a:p>
            <a:pPr>
              <a:lnSpc>
                <a:spcPct val="150000"/>
              </a:lnSpc>
              <a:spcAft>
                <a:spcPts val="600"/>
              </a:spcAft>
            </a:pPr>
            <a:endParaRPr lang="hr-HR" sz="1250" dirty="0"/>
          </a:p>
        </p:txBody>
      </p:sp>
    </p:spTree>
    <p:extLst>
      <p:ext uri="{BB962C8B-B14F-4D97-AF65-F5344CB8AC3E}">
        <p14:creationId xmlns:p14="http://schemas.microsoft.com/office/powerpoint/2010/main" val="3429352818"/>
      </p:ext>
    </p:extLst>
  </p:cSld>
  <p:clrMapOvr>
    <a:masterClrMapping/>
  </p:clrMapOvr>
</p:sld>
</file>

<file path=ppt/theme/theme1.xml><?xml version="1.0" encoding="utf-8"?>
<a:theme xmlns:a="http://schemas.openxmlformats.org/drawingml/2006/main" name="Office-téma">
  <a:themeElements>
    <a:clrScheme name="AKK SÉMA">
      <a:dk1>
        <a:sysClr val="windowText" lastClr="000000"/>
      </a:dk1>
      <a:lt1>
        <a:sysClr val="window" lastClr="FFFFFF"/>
      </a:lt1>
      <a:dk2>
        <a:srgbClr val="84ACB6"/>
      </a:dk2>
      <a:lt2>
        <a:srgbClr val="EBE9DD"/>
      </a:lt2>
      <a:accent1>
        <a:srgbClr val="555074"/>
      </a:accent1>
      <a:accent2>
        <a:srgbClr val="8A78B0"/>
      </a:accent2>
      <a:accent3>
        <a:srgbClr val="9E7B5C"/>
      </a:accent3>
      <a:accent4>
        <a:srgbClr val="E5A87A"/>
      </a:accent4>
      <a:accent5>
        <a:srgbClr val="005487"/>
      </a:accent5>
      <a:accent6>
        <a:srgbClr val="0075BF"/>
      </a:accent6>
      <a:hlink>
        <a:srgbClr val="CC6600"/>
      </a:hlink>
      <a:folHlink>
        <a:srgbClr val="777777"/>
      </a:folHlink>
    </a:clrScheme>
    <a:fontScheme name="AKK">
      <a:majorFont>
        <a:latin typeface="Tahoma"/>
        <a:ea typeface=""/>
        <a:cs typeface=""/>
      </a:majorFont>
      <a:minorFont>
        <a:latin typeface="Tahoma"/>
        <a:ea typeface=""/>
        <a:cs typeface=""/>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1141</TotalTime>
  <Words>1082</Words>
  <Application>Microsoft Office PowerPoint</Application>
  <PresentationFormat>On-screen Show (4:3)</PresentationFormat>
  <Paragraphs>108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Tahoma</vt:lpstr>
      <vt:lpstr>Office-téma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Csaba</dc:creator>
  <cp:lastModifiedBy>User</cp:lastModifiedBy>
  <cp:revision>214</cp:revision>
  <dcterms:created xsi:type="dcterms:W3CDTF">2015-04-09T09:16:40Z</dcterms:created>
  <dcterms:modified xsi:type="dcterms:W3CDTF">2018-10-26T12:04:14Z</dcterms:modified>
</cp:coreProperties>
</file>