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1" r:id="rId1"/>
    <p:sldMasterId id="2147484258" r:id="rId2"/>
  </p:sldMasterIdLst>
  <p:notesMasterIdLst>
    <p:notesMasterId r:id="rId11"/>
  </p:notesMasterIdLst>
  <p:handoutMasterIdLst>
    <p:handoutMasterId r:id="rId12"/>
  </p:handoutMasterIdLst>
  <p:sldIdLst>
    <p:sldId id="290" r:id="rId3"/>
    <p:sldId id="399" r:id="rId4"/>
    <p:sldId id="395" r:id="rId5"/>
    <p:sldId id="394" r:id="rId6"/>
    <p:sldId id="409" r:id="rId7"/>
    <p:sldId id="396" r:id="rId8"/>
    <p:sldId id="408" r:id="rId9"/>
    <p:sldId id="292" r:id="rId10"/>
  </p:sldIdLst>
  <p:sldSz cx="9144000" cy="6858000" type="screen4x3"/>
  <p:notesSz cx="6858000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B9EDFF"/>
    <a:srgbClr val="2494C5"/>
    <a:srgbClr val="529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212" autoAdjust="0"/>
    <p:restoredTop sz="94706" autoAdjust="0"/>
  </p:normalViewPr>
  <p:slideViewPr>
    <p:cSldViewPr snapToGrid="0">
      <p:cViewPr>
        <p:scale>
          <a:sx n="110" d="100"/>
          <a:sy n="110" d="100"/>
        </p:scale>
        <p:origin x="-251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3741-4710-4DA1-89EE-E544C508AFD6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A3AC9-884A-4461-805B-47139FAECE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81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D7862-AF02-4284-A2C1-54F3289F3CC1}" type="datetimeFigureOut">
              <a:rPr lang="nl-NL"/>
              <a:pPr>
                <a:defRPr/>
              </a:pPr>
              <a:t>22-3-2017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56567-BFC8-4B99-B00E-55687266A1C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47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56567-BFC8-4B99-B00E-55687266A1CF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81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915-9F48-4613-9300-E2B4AD586FB4}" type="datetimeFigureOut">
              <a:rPr lang="nl-NL" smtClean="0"/>
              <a:pPr/>
              <a:t>22-3-2017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4C-E863-4F9A-B9B1-39C049F76AF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05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8762-5911-4F11-92B8-8D32F6856A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65EC-8FE1-431A-AA0F-BFDAD8A53B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CEA3-9CAC-457D-A7A3-F76AE74ECF6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B63D-B2D2-400E-B454-F8F5694E63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5F22-B737-4152-AE1C-D2A10550729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915-9F48-4613-9300-E2B4AD586FB4}" type="datetimeFigureOut">
              <a:rPr lang="nl-NL" smtClean="0"/>
              <a:pPr/>
              <a:t>22-3-2017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4C-E863-4F9A-B9B1-39C049F76AF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28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103438"/>
            <a:ext cx="3711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797175"/>
            <a:ext cx="36957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8" r:id="rId2"/>
    <p:sldLayoutId id="2147484359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>
          <a:solidFill>
            <a:srgbClr val="FFFFFF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>
          <a:solidFill>
            <a:srgbClr val="FFFFFF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>
          <a:solidFill>
            <a:srgbClr val="FFFFFF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51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54050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8E5E4CB-8FFB-4F22-88D1-937CD4F0A0D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057" name="shpBeeldmerk" descr="RO__vervolgpagina~L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63" r:id="rId6"/>
    <p:sldLayoutId id="2147484364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.Kesteren@minfin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4700" cy="6858000"/>
          </a:xfrm>
          <a:prstGeom prst="rect">
            <a:avLst/>
          </a:prstGeom>
        </p:spPr>
      </p:pic>
      <p:sp>
        <p:nvSpPr>
          <p:cNvPr id="5122" name="shpDatum"/>
          <p:cNvSpPr>
            <a:spLocks noChangeArrowheads="1"/>
          </p:cNvSpPr>
          <p:nvPr/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123" name="Titel"/>
          <p:cNvSpPr>
            <a:spLocks noChangeArrowheads="1"/>
          </p:cNvSpPr>
          <p:nvPr/>
        </p:nvSpPr>
        <p:spPr bwMode="auto">
          <a:xfrm>
            <a:off x="4687556" y="2001838"/>
            <a:ext cx="4376057" cy="2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 sz="2800" b="1" noProof="1" smtClean="0">
                <a:solidFill>
                  <a:schemeClr val="bg1"/>
                </a:solidFill>
              </a:rPr>
              <a:t>Sustav unutarnjih kontrola u javnom sektoru (PIC)</a:t>
            </a:r>
            <a:r>
              <a:rPr lang="en-GB" sz="2800" b="1" noProof="1" smtClean="0">
                <a:solidFill>
                  <a:schemeClr val="bg1"/>
                </a:solidFill>
              </a:rPr>
              <a:t> </a:t>
            </a:r>
            <a:r>
              <a:rPr lang="hr-HR" sz="2800" b="1" noProof="1" smtClean="0">
                <a:solidFill>
                  <a:schemeClr val="bg1"/>
                </a:solidFill>
              </a:rPr>
              <a:t>u Nizozemskoj</a:t>
            </a:r>
            <a:endParaRPr lang="en-GB" sz="2800" b="1" noProof="1" smtClean="0">
              <a:solidFill>
                <a:schemeClr val="bg1"/>
              </a:solidFill>
            </a:endParaRPr>
          </a:p>
          <a:p>
            <a:endParaRPr lang="en-GB" sz="2800" b="1" noProof="1" smtClean="0">
              <a:solidFill>
                <a:schemeClr val="bg1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nl-NL" sz="1200" noProof="1" smtClean="0">
              <a:solidFill>
                <a:srgbClr val="FFFFFF"/>
              </a:solidFill>
            </a:endParaRPr>
          </a:p>
          <a:p>
            <a:endParaRPr lang="nl-NL" sz="1200" noProof="1" smtClean="0">
              <a:solidFill>
                <a:srgbClr val="FFFFFF"/>
              </a:solidFill>
            </a:endParaRPr>
          </a:p>
          <a:p>
            <a:r>
              <a:rPr lang="nl-NL" sz="1200" noProof="1" smtClean="0">
                <a:solidFill>
                  <a:srgbClr val="FFFFFF"/>
                </a:solidFill>
              </a:rPr>
              <a:t>Bud</a:t>
            </a:r>
            <a:r>
              <a:rPr lang="hr-HR" sz="1200" noProof="1" smtClean="0">
                <a:solidFill>
                  <a:srgbClr val="FFFFFF"/>
                </a:solidFill>
              </a:rPr>
              <a:t>impešta</a:t>
            </a:r>
            <a:r>
              <a:rPr lang="nl-NL" sz="1200" noProof="1" smtClean="0">
                <a:solidFill>
                  <a:srgbClr val="FFFFFF"/>
                </a:solidFill>
              </a:rPr>
              <a:t>, </a:t>
            </a:r>
            <a:r>
              <a:rPr lang="hr-HR" sz="1200" noProof="1" smtClean="0">
                <a:solidFill>
                  <a:srgbClr val="FFFFFF"/>
                </a:solidFill>
              </a:rPr>
              <a:t>ožujak</a:t>
            </a:r>
            <a:r>
              <a:rPr lang="nl-NL" sz="1200" noProof="1" smtClean="0">
                <a:solidFill>
                  <a:srgbClr val="FFFFFF"/>
                </a:solidFill>
              </a:rPr>
              <a:t> 2017</a:t>
            </a:r>
            <a:r>
              <a:rPr lang="hr-HR" sz="1200" noProof="1" smtClean="0">
                <a:solidFill>
                  <a:srgbClr val="FFFFFF"/>
                </a:solidFill>
              </a:rPr>
              <a:t>.</a:t>
            </a:r>
            <a:endParaRPr lang="nl-NL" sz="1200" noProof="1" smtClean="0">
              <a:solidFill>
                <a:srgbClr val="FFFFFF"/>
              </a:solidFill>
            </a:endParaRPr>
          </a:p>
          <a:p>
            <a:endParaRPr lang="nl-NL" sz="1200" noProof="1">
              <a:solidFill>
                <a:srgbClr val="FFFFFF"/>
              </a:solidFill>
            </a:endParaRPr>
          </a:p>
          <a:p>
            <a:r>
              <a:rPr lang="nl-NL" sz="1200" noProof="1" smtClean="0">
                <a:solidFill>
                  <a:srgbClr val="FFFFFF"/>
                </a:solidFill>
              </a:rPr>
              <a:t>Manfred van Kesteren</a:t>
            </a:r>
            <a:r>
              <a:rPr lang="hr-HR" sz="1200" noProof="1" smtClean="0">
                <a:solidFill>
                  <a:srgbClr val="FFFFFF"/>
                </a:solidFill>
              </a:rPr>
              <a:t>, Ministarstvo financija</a:t>
            </a:r>
            <a:endParaRPr lang="en-US" sz="1200" noProof="1">
              <a:solidFill>
                <a:srgbClr val="FFFFFF"/>
              </a:solidFill>
            </a:endParaRPr>
          </a:p>
        </p:txBody>
      </p:sp>
      <p:sp>
        <p:nvSpPr>
          <p:cNvPr id="5124" name="Subtitel"/>
          <p:cNvSpPr>
            <a:spLocks noChangeArrowheads="1"/>
          </p:cNvSpPr>
          <p:nvPr/>
        </p:nvSpPr>
        <p:spPr bwMode="auto">
          <a:xfrm>
            <a:off x="4929188" y="3708400"/>
            <a:ext cx="3959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1800" noProof="1">
              <a:solidFill>
                <a:srgbClr val="FFFFFF"/>
              </a:solidFill>
            </a:endParaRPr>
          </a:p>
        </p:txBody>
      </p:sp>
      <p:pic>
        <p:nvPicPr>
          <p:cNvPr id="5127" name="Picture 11" descr="RO_F_Logo_Powerpoint_diap_en 1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nl-NL" sz="2000" dirty="0" smtClean="0"/>
              <a:t>Načela dobrog javnog upravljanja i sustava unutarnjih financijskih kontrola u javnom sektoru (PIFC)</a:t>
            </a:r>
            <a:endParaRPr lang="nl-NL" altLang="nl-NL" sz="2000" dirty="0" smtClean="0"/>
          </a:p>
        </p:txBody>
      </p:sp>
      <p:sp>
        <p:nvSpPr>
          <p:cNvPr id="6147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352425" y="2207183"/>
            <a:ext cx="8229600" cy="44148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nl-NL" dirty="0" smtClean="0"/>
              <a:t>Integritet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nl-NL" dirty="0" smtClean="0"/>
              <a:t>Transparentnost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nl-NL" dirty="0" smtClean="0"/>
              <a:t>Komunikacija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nl-NL" dirty="0" smtClean="0"/>
              <a:t>Jasni ciljevi i odgovornosti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nl-NL" dirty="0" smtClean="0"/>
              <a:t>Efikasnost i učinkovitost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nl-NL" dirty="0" smtClean="0"/>
              <a:t>Odgovornost sa snošenjem posljedica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nl-NL" dirty="0" smtClean="0"/>
              <a:t>Zakonitost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3024554"/>
            <a:ext cx="3792416" cy="3229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305" y="4744278"/>
            <a:ext cx="5014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Legenda uz sliku: Loše upravljanje: socijalna isključenost, neefikasnost, </a:t>
            </a:r>
            <a:r>
              <a:rPr lang="hr-HR" sz="1400" dirty="0" smtClean="0"/>
              <a:t>upozorenja na „visoke rizike”, </a:t>
            </a:r>
            <a:r>
              <a:rPr lang="hr-HR" sz="1400" dirty="0"/>
              <a:t>korupcija;</a:t>
            </a:r>
          </a:p>
          <a:p>
            <a:r>
              <a:rPr lang="hr-HR" sz="1400" dirty="0"/>
              <a:t>Dobro upravljanje: transparentnost, angažiranost, održivost, decentralizacija</a:t>
            </a:r>
          </a:p>
        </p:txBody>
      </p:sp>
    </p:spTree>
    <p:extLst>
      <p:ext uri="{BB962C8B-B14F-4D97-AF65-F5344CB8AC3E}">
        <p14:creationId xmlns:p14="http://schemas.microsoft.com/office/powerpoint/2010/main" val="1299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538" y="1710732"/>
            <a:ext cx="8450664" cy="2175468"/>
          </a:xfrm>
        </p:spPr>
        <p:txBody>
          <a:bodyPr>
            <a:noAutofit/>
          </a:bodyPr>
          <a:lstStyle/>
          <a:p>
            <a:pPr algn="ctr"/>
            <a:r>
              <a:rPr lang="hr-HR" sz="3000" dirty="0" smtClean="0"/>
              <a:t>„Kuća” </a:t>
            </a:r>
            <a:r>
              <a:rPr lang="hr-HR" sz="3000" dirty="0" smtClean="0"/>
              <a:t>sustava unutarnjih kontrola u javnom sektoru (PIC-ova </a:t>
            </a:r>
            <a:r>
              <a:rPr lang="hr-HR" sz="3000" dirty="0" smtClean="0"/>
              <a:t>„kuća”)</a:t>
            </a:r>
            <a:r>
              <a:rPr lang="en-US" sz="3000" dirty="0" smtClean="0"/>
              <a:t>:</a:t>
            </a:r>
            <a:r>
              <a:rPr lang="hr-HR" sz="3000" dirty="0" smtClean="0"/>
              <a:t> elementi i njihova međuovisnost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662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92" y="4620594"/>
            <a:ext cx="3514207" cy="15559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312" y="3339798"/>
            <a:ext cx="2299542" cy="101611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962" y="2488141"/>
            <a:ext cx="3440232" cy="8133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044" y="3339798"/>
            <a:ext cx="1121150" cy="102100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087" y="4022807"/>
            <a:ext cx="1463113" cy="2100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304" y="2806243"/>
            <a:ext cx="367366" cy="7620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902" y="2736614"/>
            <a:ext cx="422080" cy="12740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5054" y="2673008"/>
            <a:ext cx="422080" cy="127405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0401" y="2435210"/>
            <a:ext cx="429896" cy="150463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0607" y="2422677"/>
            <a:ext cx="390815" cy="61748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0727" y="2419529"/>
            <a:ext cx="429896" cy="114508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9962" y="1106635"/>
            <a:ext cx="4204740" cy="134106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3089" y="-753684"/>
            <a:ext cx="3299942" cy="325597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1325" y="4579937"/>
            <a:ext cx="495846" cy="1596587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21317" y="1323963"/>
            <a:ext cx="495846" cy="302881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19086" y="4347251"/>
            <a:ext cx="19541" cy="261846"/>
          </a:xfrm>
          <a:prstGeom prst="rect">
            <a:avLst/>
          </a:prstGeom>
        </p:spPr>
      </p:pic>
      <p:pic>
        <p:nvPicPr>
          <p:cNvPr id="1028" name="Picture 4" descr="C:\Users\Assia\Desktop\Untitled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22" y="125358"/>
            <a:ext cx="5184000" cy="66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</a:t>
            </a:r>
            <a:r>
              <a:rPr lang="hr-HR" dirty="0" smtClean="0"/>
              <a:t>višeg </a:t>
            </a:r>
            <a:r>
              <a:rPr lang="hr-HR" dirty="0" smtClean="0"/>
              <a:t>rukovodstva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Usvaja, zagovara i promiče načela dobrog upravljanja (ton na vrhu);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Delegira (proračun, zadaće, odgovornosti, ovlasti) kroz jasan mandatni ustroj u kojemu su opisane uloge i odgovornosti;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Više rukovodstvo ima </a:t>
            </a:r>
            <a:r>
              <a:rPr lang="hr-HR" u="sng" dirty="0" smtClean="0"/>
              <a:t>„ugovorni odnos”</a:t>
            </a:r>
            <a:r>
              <a:rPr lang="hr-HR" dirty="0" smtClean="0"/>
              <a:t> s delegiranim rukovodstvom: jasno definirani ciljevi, obveze izvještavanja i sl.;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Odjeli za financije (druga linija) daju podršku visokom rukovodstvu u utvrđivanju ciklusa planiranja i kontrole (KPU-jevi, izvještavanje, računovodstvo);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Više </a:t>
            </a:r>
            <a:r>
              <a:rPr lang="hr-HR" dirty="0" smtClean="0"/>
              <a:t>rukovodstvo zadržava „uspostavljene kontrole” bez neprestane kontrole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hr-HR" dirty="0" smtClean="0">
                <a:sym typeface="Wingdings" panose="05000000000000000000" pitchFamily="2" charset="2"/>
              </a:rPr>
              <a:t>ugovori, jasno izvještavanje o pravim problemima, obveze ljudskih potencijala;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sym typeface="Wingdings" panose="05000000000000000000" pitchFamily="2" charset="2"/>
              </a:rPr>
              <a:t>Visoko rukovodstvo ima i odgovornost sa snošenjem posljedica (npr. ministar je odgovoran parlamentu: „izjava o uspostavljenim kontrolama”) </a:t>
            </a:r>
          </a:p>
        </p:txBody>
      </p:sp>
    </p:spTree>
    <p:extLst>
      <p:ext uri="{BB962C8B-B14F-4D97-AF65-F5344CB8AC3E}">
        <p14:creationId xmlns:p14="http://schemas.microsoft.com/office/powerpoint/2010/main" val="83626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/>
              <a:t>Ključni pojmovi za sustav unutarnjih kontrola u javnom </a:t>
            </a:r>
            <a:r>
              <a:rPr lang="hr-HR" sz="2000" dirty="0" smtClean="0"/>
              <a:t>sektoru (PIC) </a:t>
            </a:r>
            <a:r>
              <a:rPr lang="hr-HR" sz="2000" dirty="0"/>
              <a:t>u Nizozemskoj</a:t>
            </a:r>
            <a:br>
              <a:rPr lang="hr-HR" sz="2000" dirty="0"/>
            </a:br>
            <a:endParaRPr lang="en-US" sz="2000" dirty="0"/>
          </a:p>
        </p:txBody>
      </p:sp>
      <p:sp>
        <p:nvSpPr>
          <p:cNvPr id="9" name="Tekstvak 8"/>
          <p:cNvSpPr txBox="1"/>
          <p:nvPr/>
        </p:nvSpPr>
        <p:spPr>
          <a:xfrm>
            <a:off x="352425" y="1929082"/>
            <a:ext cx="8454955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</a:rPr>
              <a:t>DELEGIRANA odgovornost rukovodstva temelj je sustava unutarnjih kontrola u javnom sektoru (PIC);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</a:rPr>
              <a:t>Odjeli za financije </a:t>
            </a: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</a:rPr>
              <a:t>„arhitekti” </a:t>
            </a: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</a:rPr>
              <a:t>su sustava unutarnjih kontrola: aktivni partneri rukovodstva;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</a:rPr>
              <a:t>Sustav unutarnjih kontrola u javnom sektoru (PIC) gradi se na odgovarajućem tlu;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</a:rPr>
              <a:t>SAVJET</a:t>
            </a:r>
            <a:r>
              <a:rPr lang="en-US" sz="1400" i="1" kern="0" dirty="0" smtClean="0">
                <a:solidFill>
                  <a:prstClr val="black"/>
                </a:solidFill>
                <a:latin typeface="+mn-lt"/>
                <a:cs typeface="+mn-cs"/>
              </a:rPr>
              <a:t>: </a:t>
            </a: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</a:rPr>
              <a:t>izradite GAP analizu u cijeloj vladi: usporedite viziju i ambiciju sa stvarnošću </a:t>
            </a:r>
            <a:r>
              <a:rPr lang="en-US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 </a:t>
            </a:r>
            <a:r>
              <a:rPr lang="hr-HR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strategija sustava unutarnjih (financijskih) kontrola u javnom sektoru (</a:t>
            </a:r>
            <a:r>
              <a:rPr lang="en-US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PI(F)C</a:t>
            </a:r>
            <a:r>
              <a:rPr lang="hr-HR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-a)</a:t>
            </a:r>
            <a:r>
              <a:rPr lang="en-US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 </a:t>
            </a:r>
            <a:r>
              <a:rPr lang="hr-HR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akcijski plan</a:t>
            </a:r>
            <a:r>
              <a:rPr lang="en-US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 </a:t>
            </a:r>
            <a:r>
              <a:rPr lang="hr-HR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regulatorni okvir</a:t>
            </a:r>
            <a:r>
              <a:rPr lang="en-US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0" dirty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Međusobna povezanost elemenata </a:t>
            </a:r>
            <a:r>
              <a:rPr lang="hr-HR" sz="1400" kern="0" dirty="0">
                <a:solidFill>
                  <a:prstClr val="black"/>
                </a:solidFill>
                <a:sym typeface="Wingdings" panose="05000000000000000000" pitchFamily="2" charset="2"/>
              </a:rPr>
              <a:t>sustava unutarnjih (financijskih) kontrola u javnom sektoru (</a:t>
            </a:r>
            <a:r>
              <a:rPr lang="en-US" sz="1400" kern="0" dirty="0" smtClean="0">
                <a:solidFill>
                  <a:prstClr val="black"/>
                </a:solidFill>
                <a:sym typeface="Wingdings" panose="05000000000000000000" pitchFamily="2" charset="2"/>
              </a:rPr>
              <a:t>PI(F)C</a:t>
            </a:r>
            <a:r>
              <a:rPr lang="hr-HR" sz="1400" kern="0" dirty="0" smtClean="0">
                <a:solidFill>
                  <a:prstClr val="black"/>
                </a:solidFill>
                <a:sym typeface="Wingdings" panose="05000000000000000000" pitchFamily="2" charset="2"/>
              </a:rPr>
              <a:t>-a)</a:t>
            </a: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: </a:t>
            </a:r>
            <a:r>
              <a:rPr lang="hr-HR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osigurajte jasnoću uloga i odgovornosti triju linija obrane;</a:t>
            </a:r>
            <a:endParaRPr lang="hr-HR" sz="1400" i="1" kern="0" dirty="0" smtClean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i="1" kern="0" dirty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400" i="1" u="sng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Povežite</a:t>
            </a:r>
            <a:r>
              <a:rPr lang="hr-HR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hr-HR" sz="1400" i="1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odgovornost rukovodstva s ciklusom planiranja i kontrole: </a:t>
            </a:r>
            <a:r>
              <a:rPr lang="hr-HR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spona između rukovodstva i </a:t>
            </a:r>
            <a:r>
              <a:rPr lang="hr-HR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„arhitekata” </a:t>
            </a:r>
            <a:r>
              <a:rPr lang="hr-HR" sz="14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sustava unutarnjih kontrola (Odjela za financije);</a:t>
            </a:r>
            <a:endParaRPr lang="en-US" sz="1400" kern="0" dirty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0" marR="0" lvl="2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279" y="1168760"/>
            <a:ext cx="8229600" cy="571500"/>
          </a:xfrm>
        </p:spPr>
        <p:txBody>
          <a:bodyPr/>
          <a:lstStyle/>
          <a:p>
            <a:r>
              <a:rPr lang="hr-HR" sz="2000" dirty="0" smtClean="0"/>
              <a:t>Provođenje </a:t>
            </a:r>
            <a:r>
              <a:rPr lang="en-US" sz="2000" dirty="0" smtClean="0">
                <a:sym typeface="Wingdings" panose="05000000000000000000" pitchFamily="2" charset="2"/>
              </a:rPr>
              <a:t>PIFC</a:t>
            </a:r>
            <a:r>
              <a:rPr lang="hr-HR" sz="2000" dirty="0" smtClean="0">
                <a:sym typeface="Wingdings" panose="05000000000000000000" pitchFamily="2" charset="2"/>
              </a:rPr>
              <a:t>-a </a:t>
            </a:r>
            <a:r>
              <a:rPr lang="hr-HR" sz="2000" dirty="0" smtClean="0"/>
              <a:t>na razini subjekta</a:t>
            </a:r>
            <a:endParaRPr lang="en-US" sz="2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8127" y="1835150"/>
            <a:ext cx="8655904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 indent="-28575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5563" lvl="1" indent="0">
              <a:spcBef>
                <a:spcPct val="20000"/>
              </a:spcBef>
            </a:pP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Uz podršku SHJ-a (propisi, metodologija, praktične smjernice) u obzir se mogu uzeti sljedeći koraci:</a:t>
            </a:r>
          </a:p>
          <a:p>
            <a:pPr marL="55563" lvl="1" indent="0">
              <a:spcBef>
                <a:spcPct val="20000"/>
              </a:spcBef>
            </a:pPr>
            <a:endParaRPr lang="en-GB" altLang="nl-NL" sz="1800" dirty="0">
              <a:solidFill>
                <a:srgbClr val="000000"/>
              </a:solidFill>
              <a:latin typeface="+mn-lt"/>
            </a:endParaRP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Osnivanje radne skupine </a:t>
            </a:r>
            <a:r>
              <a:rPr lang="hr-HR" altLang="nl-NL" sz="1800" dirty="0">
                <a:solidFill>
                  <a:srgbClr val="000000"/>
                </a:solidFill>
                <a:latin typeface="+mn-lt"/>
              </a:rPr>
              <a:t>za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PIFC</a:t>
            </a:r>
            <a:r>
              <a:rPr lang="hr-HR" sz="1800" kern="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na razini subjekta: kojom će predsjedati npr. zamjenik čelnika ili državni tajnik. Uključite i odjel za financije (</a:t>
            </a:r>
            <a:r>
              <a:rPr lang="hr-HR" altLang="nl-NL" sz="1800" dirty="0" err="1" smtClean="0">
                <a:solidFill>
                  <a:srgbClr val="000000"/>
                </a:solidFill>
                <a:latin typeface="+mn-lt"/>
              </a:rPr>
              <a:t>tajn</a:t>
            </a: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.) i UR (savjetnik);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Radna skupina pokreće GAP analizu: kakva je sadašnja situacija? Kakva treba biti?</a:t>
            </a:r>
            <a:endParaRPr lang="en-GB" altLang="nl-NL" sz="1800" dirty="0" smtClean="0">
              <a:solidFill>
                <a:srgbClr val="000000"/>
              </a:solidFill>
              <a:latin typeface="+mn-lt"/>
            </a:endParaRP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Akcijski plan na temelju GAP analize;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Radna skupina vodi i nadzire provedbu akcijskog plana;</a:t>
            </a:r>
            <a:endParaRPr lang="en-GB" altLang="nl-NL" sz="1800" dirty="0" smtClean="0">
              <a:solidFill>
                <a:srgbClr val="000000"/>
              </a:solidFill>
              <a:latin typeface="+mn-lt"/>
            </a:endParaRP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Posebnu pozornost obratite na: organizacijski ustroj; položaj i ulogu Odjela za financije; </a:t>
            </a: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hr-HR" altLang="nl-NL" sz="1800" dirty="0" smtClean="0">
                <a:solidFill>
                  <a:srgbClr val="000000"/>
                </a:solidFill>
                <a:latin typeface="+mn-lt"/>
              </a:rPr>
              <a:t>planiranja i kontrole; proračunsku razinu/ovlasti; financijsko i nefinancijsko računovodstvo (KPU-jeve).</a:t>
            </a:r>
            <a:endParaRPr lang="en-GB" altLang="nl-NL" sz="1800" dirty="0" smtClean="0">
              <a:solidFill>
                <a:srgbClr val="000000"/>
              </a:solidFill>
              <a:latin typeface="+mn-lt"/>
            </a:endParaRP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nl-NL" sz="1800" dirty="0" smtClean="0">
              <a:solidFill>
                <a:srgbClr val="000000"/>
              </a:solidFill>
              <a:latin typeface="+mn-lt"/>
            </a:endParaRPr>
          </a:p>
          <a:p>
            <a:pPr marL="571500" lvl="1" indent="0">
              <a:spcBef>
                <a:spcPct val="20000"/>
              </a:spcBef>
            </a:pPr>
            <a:endParaRPr lang="en-GB" altLang="nl-NL" sz="1400" dirty="0">
              <a:solidFill>
                <a:srgbClr val="000000"/>
              </a:solidFill>
            </a:endParaRPr>
          </a:p>
          <a:p>
            <a:pPr lvl="1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en-US" alt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5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RO_F_Logo_Powerpoint_diap_en 1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Thank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56022"/>
            <a:ext cx="4572000" cy="3571875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5005754" y="3182815"/>
            <a:ext cx="371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hlinkClick r:id="rId4"/>
              </a:rPr>
              <a:t>M.Kesteren@minfin.nl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046F96"/>
      </a:accent1>
      <a:accent2>
        <a:srgbClr val="9ACCD4"/>
      </a:accent2>
      <a:accent3>
        <a:srgbClr val="ED8FBB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493</Words>
  <Application>Microsoft Office PowerPoint</Application>
  <PresentationFormat>Prikaz na zaslonu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0" baseType="lpstr">
      <vt:lpstr>Inhoud bullet</vt:lpstr>
      <vt:lpstr>Standaardontwerp</vt:lpstr>
      <vt:lpstr>PowerPointova prezentacija</vt:lpstr>
      <vt:lpstr>Načela dobrog javnog upravljanja i sustava unutarnjih financijskih kontrola u javnom sektoru (PIFC)</vt:lpstr>
      <vt:lpstr>„Kuća” sustava unutarnjih kontrola u javnom sektoru (PIC-ova „kuća”): elementi i njihova međuovisnost</vt:lpstr>
      <vt:lpstr>PowerPointova prezentacija</vt:lpstr>
      <vt:lpstr>Uloga višeg rukovodstva</vt:lpstr>
      <vt:lpstr>Ključni pojmovi za sustav unutarnjih kontrola u javnom sektoru (PIC) u Nizozemskoj </vt:lpstr>
      <vt:lpstr>Provođenje PIFC-a na razini subjekta</vt:lpstr>
      <vt:lpstr>PowerPointova prezentacija</vt:lpstr>
    </vt:vector>
  </TitlesOfParts>
  <Company>Ministerie van Financiën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Kesteren, M (Manfred) van (ADR/FIN3)</dc:creator>
  <cp:lastModifiedBy>mfkor</cp:lastModifiedBy>
  <cp:revision>227</cp:revision>
  <cp:lastPrinted>2017-03-22T10:59:46Z</cp:lastPrinted>
  <dcterms:created xsi:type="dcterms:W3CDTF">2009-01-23T09:04:29Z</dcterms:created>
  <dcterms:modified xsi:type="dcterms:W3CDTF">2017-03-22T11:26:09Z</dcterms:modified>
</cp:coreProperties>
</file>