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43"/>
  </p:notesMasterIdLst>
  <p:handoutMasterIdLst>
    <p:handoutMasterId r:id="rId44"/>
  </p:handoutMasterIdLst>
  <p:sldIdLst>
    <p:sldId id="256" r:id="rId2"/>
    <p:sldId id="290" r:id="rId3"/>
    <p:sldId id="300" r:id="rId4"/>
    <p:sldId id="302" r:id="rId5"/>
    <p:sldId id="318" r:id="rId6"/>
    <p:sldId id="334" r:id="rId7"/>
    <p:sldId id="335" r:id="rId8"/>
    <p:sldId id="347" r:id="rId9"/>
    <p:sldId id="295" r:id="rId10"/>
    <p:sldId id="309" r:id="rId11"/>
    <p:sldId id="323" r:id="rId12"/>
    <p:sldId id="301" r:id="rId13"/>
    <p:sldId id="325" r:id="rId14"/>
    <p:sldId id="326" r:id="rId15"/>
    <p:sldId id="341" r:id="rId16"/>
    <p:sldId id="258" r:id="rId17"/>
    <p:sldId id="350" r:id="rId18"/>
    <p:sldId id="342" r:id="rId19"/>
    <p:sldId id="343" r:id="rId20"/>
    <p:sldId id="344" r:id="rId21"/>
    <p:sldId id="345" r:id="rId22"/>
    <p:sldId id="346" r:id="rId23"/>
    <p:sldId id="338" r:id="rId24"/>
    <p:sldId id="337" r:id="rId25"/>
    <p:sldId id="336" r:id="rId26"/>
    <p:sldId id="299" r:id="rId27"/>
    <p:sldId id="293"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244"/>
    <a:srgbClr val="1163A7"/>
    <a:srgbClr val="FFFFCC"/>
    <a:srgbClr val="3FCDFF"/>
    <a:srgbClr val="BDDCF5"/>
    <a:srgbClr val="9DD288"/>
    <a:srgbClr val="2C4E1E"/>
    <a:srgbClr val="FF6600"/>
    <a:srgbClr val="E0B362"/>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5F3146A-D988-45FD-8F92-A8267698484B}">
  <a:tblStyle styleId="{F5F3146A-D988-45FD-8F92-A8267698484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95" autoAdjust="0"/>
    <p:restoredTop sz="95110" autoAdjust="0"/>
  </p:normalViewPr>
  <p:slideViewPr>
    <p:cSldViewPr snapToGrid="0">
      <p:cViewPr varScale="1">
        <p:scale>
          <a:sx n="112" d="100"/>
          <a:sy n="112" d="100"/>
        </p:scale>
        <p:origin x="-96" y="-63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77DBC-2FD3-487E-9927-9C6F5FE3A119}" type="doc">
      <dgm:prSet loTypeId="urn:microsoft.com/office/officeart/2005/8/layout/hierarchy1" loCatId="hierarchy" qsTypeId="urn:microsoft.com/office/officeart/2005/8/quickstyle/3d2" qsCatId="3D" csTypeId="urn:microsoft.com/office/officeart/2005/8/colors/colorful3" csCatId="colorful" phldr="1"/>
      <dgm:spPr/>
    </dgm:pt>
    <dgm:pt modelId="{E61F560F-00E7-4BD9-851B-6D30FB83D67D}">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a:ln/>
              <a:solidFill>
                <a:srgbClr val="800000"/>
              </a:solidFill>
            </a:rPr>
            <a:t>Odjela za poslovanje riznice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effectLst/>
            <a:latin typeface="Arial" charset="0"/>
            <a:ea typeface="Calibri" pitchFamily="34" charset="0"/>
            <a:cs typeface="Times New Roman" pitchFamily="18" charset="0"/>
          </a:endParaRPr>
        </a:p>
      </dgm:t>
    </dgm:pt>
    <dgm:pt modelId="{556C6590-915B-4516-B367-9B11C1C34AF0}" type="parTrans" cxnId="{68A0A4F0-BE0F-4840-A01F-1EAD4C2C193E}">
      <dgm:prSet/>
      <dgm:spPr/>
      <dgm:t>
        <a:bodyPr/>
        <a:lstStyle/>
        <a:p>
          <a:endParaRPr lang="sq-AL"/>
        </a:p>
      </dgm:t>
    </dgm:pt>
    <dgm:pt modelId="{5B1A5C0B-5390-407D-ABCE-0B2CAA94A060}" type="sibTrans" cxnId="{68A0A4F0-BE0F-4840-A01F-1EAD4C2C193E}">
      <dgm:prSet/>
      <dgm:spPr/>
      <dgm:t>
        <a:bodyPr/>
        <a:lstStyle/>
        <a:p>
          <a:endParaRPr lang="sq-AL"/>
        </a:p>
      </dgm:t>
    </dgm:pt>
    <dgm:pt modelId="{ADB565A5-BF8C-44C7-82F9-1BF3C1A491DB}">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cap="none" normalizeH="0" baseline="0">
              <a:ln/>
              <a:solidFill>
                <a:srgbClr val="00B050"/>
              </a:solidFill>
              <a:latin typeface="Verdana" pitchFamily="34" charset="0"/>
              <a:ea typeface="Calibri" pitchFamily="34" charset="0"/>
              <a:cs typeface="Times New Roman" pitchFamily="18" charset="0"/>
            </a:rPr>
            <a:t>Sektor za upravljanje</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cap="none" normalizeH="0" baseline="0">
              <a:ln/>
              <a:solidFill>
                <a:srgbClr val="00B050"/>
              </a:solidFill>
              <a:latin typeface="Verdana" pitchFamily="34" charset="0"/>
              <a:ea typeface="Calibri" pitchFamily="34" charset="0"/>
              <a:cs typeface="Times New Roman" pitchFamily="18" charset="0"/>
            </a:rPr>
            <a:t>JRR-om</a:t>
          </a:r>
        </a:p>
      </dgm:t>
    </dgm:pt>
    <dgm:pt modelId="{3027725B-BB50-4E9C-9B99-EC7DA30DF13E}" type="parTrans" cxnId="{13FB9C94-7C51-4302-A0AC-4D0778F161DE}">
      <dgm:prSet/>
      <dgm:spPr/>
      <dgm:t>
        <a:bodyPr/>
        <a:lstStyle/>
        <a:p>
          <a:endParaRPr lang="sq-AL"/>
        </a:p>
      </dgm:t>
    </dgm:pt>
    <dgm:pt modelId="{7DC9995E-A320-4E59-87D5-99BF29BF190E}" type="sibTrans" cxnId="{13FB9C94-7C51-4302-A0AC-4D0778F161DE}">
      <dgm:prSet/>
      <dgm:spPr/>
      <dgm:t>
        <a:bodyPr/>
        <a:lstStyle/>
        <a:p>
          <a:endParaRPr lang="sq-AL"/>
        </a:p>
      </dgm:t>
    </dgm:pt>
    <dgm:pt modelId="{833FB2D6-88C9-47F7-A00C-CE9E5E90DA41}">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400" b="1" i="0" u="none" strike="noStrike" cap="none" normalizeH="0" baseline="0">
              <a:ln/>
              <a:solidFill>
                <a:schemeClr val="tx1">
                  <a:lumMod val="50000"/>
                  <a:lumOff val="50000"/>
                </a:schemeClr>
              </a:solidFill>
              <a:latin typeface="Verdana" pitchFamily="34" charset="0"/>
              <a:ea typeface="Calibri" pitchFamily="34" charset="0"/>
              <a:cs typeface="Times New Roman" pitchFamily="18" charset="0"/>
            </a:rPr>
            <a:t>Stručnjaci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400" b="1" i="0" u="none" strike="noStrike" cap="none" normalizeH="0" baseline="0">
              <a:ln/>
              <a:solidFill>
                <a:schemeClr val="tx1">
                  <a:lumMod val="50000"/>
                  <a:lumOff val="50000"/>
                </a:schemeClr>
              </a:solidFill>
              <a:latin typeface="Verdana" pitchFamily="34" charset="0"/>
              <a:ea typeface="Calibri" pitchFamily="34" charset="0"/>
              <a:cs typeface="Times New Roman" pitchFamily="18" charset="0"/>
            </a:rPr>
            <a:t>(1+4)</a:t>
          </a:r>
        </a:p>
      </dgm:t>
    </dgm:pt>
    <dgm:pt modelId="{694EE80C-A625-488F-A49D-771D56809DE3}" type="parTrans" cxnId="{B2C6128E-631C-4D8D-87F5-B33E4ECE2E60}">
      <dgm:prSet/>
      <dgm:spPr/>
      <dgm:t>
        <a:bodyPr/>
        <a:lstStyle/>
        <a:p>
          <a:endParaRPr lang="sq-AL"/>
        </a:p>
      </dgm:t>
    </dgm:pt>
    <dgm:pt modelId="{9F8BB087-3470-458C-B9C3-DCC6B0E430D0}" type="sibTrans" cxnId="{B2C6128E-631C-4D8D-87F5-B33E4ECE2E60}">
      <dgm:prSet/>
      <dgm:spPr/>
      <dgm:t>
        <a:bodyPr/>
        <a:lstStyle/>
        <a:p>
          <a:endParaRPr lang="sq-AL"/>
        </a:p>
      </dgm:t>
    </dgm:pt>
    <dgm:pt modelId="{D91CEA81-A4DB-41E8-AFD7-18BB2212F97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a:ln/>
              <a:solidFill>
                <a:srgbClr val="FF0066"/>
              </a:solidFill>
            </a:rPr>
            <a:t>36 područnih ureda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b="0" i="0" u="none" strike="noStrike" cap="none" normalizeH="0" baseline="0" dirty="0">
            <a:ln/>
            <a:effectLst/>
            <a:latin typeface="Arial" charset="0"/>
            <a:ea typeface="Calibri" pitchFamily="34" charset="0"/>
            <a:cs typeface="Times New Roman" pitchFamily="18" charset="0"/>
          </a:endParaRPr>
        </a:p>
      </dgm:t>
    </dgm:pt>
    <dgm:pt modelId="{D605B57F-CC3A-41B6-8490-A3A6ED4C2A80}" type="parTrans" cxnId="{40FB57D2-E72D-465D-92B1-06757DBB8DC7}">
      <dgm:prSet/>
      <dgm:spPr/>
      <dgm:t>
        <a:bodyPr/>
        <a:lstStyle/>
        <a:p>
          <a:endParaRPr lang="sq-AL"/>
        </a:p>
      </dgm:t>
    </dgm:pt>
    <dgm:pt modelId="{EF8C976C-0535-4CB0-B546-5D19A400788A}" type="sibTrans" cxnId="{40FB57D2-E72D-465D-92B1-06757DBB8DC7}">
      <dgm:prSet/>
      <dgm:spPr/>
      <dgm:t>
        <a:bodyPr/>
        <a:lstStyle/>
        <a:p>
          <a:endParaRPr lang="sq-AL"/>
        </a:p>
      </dgm:t>
    </dgm:pt>
    <dgm:pt modelId="{F28EBE8F-25F7-453A-830D-B8CB6C92668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cap="none" normalizeH="0" baseline="0">
              <a:ln/>
              <a:solidFill>
                <a:srgbClr val="00B050"/>
              </a:solidFill>
            </a:rPr>
            <a:t>Sektor za upravljanje likvidnošću</a:t>
          </a:r>
        </a:p>
      </dgm:t>
    </dgm:pt>
    <dgm:pt modelId="{34C03D06-2BBA-43B0-974F-442C56920A90}" type="parTrans" cxnId="{3A9A0F62-6CCB-48F9-A693-DB4C2F42F550}">
      <dgm:prSet/>
      <dgm:spPr/>
      <dgm:t>
        <a:bodyPr/>
        <a:lstStyle/>
        <a:p>
          <a:endParaRPr lang="sq-AL"/>
        </a:p>
      </dgm:t>
    </dgm:pt>
    <dgm:pt modelId="{2DB8E756-AC33-4051-A258-12E590A7ED90}" type="sibTrans" cxnId="{3A9A0F62-6CCB-48F9-A693-DB4C2F42F550}">
      <dgm:prSet/>
      <dgm:spPr/>
      <dgm:t>
        <a:bodyPr/>
        <a:lstStyle/>
        <a:p>
          <a:endParaRPr lang="sq-AL"/>
        </a:p>
      </dgm:t>
    </dgm:pt>
    <dgm:pt modelId="{BF3205E6-FA7F-4261-BC7E-B0ED9058C6B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a:ln/>
              <a:solidFill>
                <a:schemeClr val="tx1">
                  <a:lumMod val="50000"/>
                  <a:lumOff val="50000"/>
                </a:schemeClr>
              </a:solidFill>
              <a:latin typeface="Verdana" pitchFamily="34" charset="0"/>
              <a:ea typeface="Calibri" pitchFamily="34" charset="0"/>
              <a:cs typeface="Times New Roman" pitchFamily="18" charset="0"/>
            </a:rPr>
            <a:t>Stručnjaci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a:ln/>
              <a:solidFill>
                <a:schemeClr val="tx1">
                  <a:lumMod val="50000"/>
                  <a:lumOff val="50000"/>
                </a:schemeClr>
              </a:solidFill>
              <a:latin typeface="Verdana" pitchFamily="34" charset="0"/>
              <a:ea typeface="Calibri" pitchFamily="34" charset="0"/>
              <a:cs typeface="Times New Roman" pitchFamily="18" charset="0"/>
            </a:rPr>
            <a:t> (1+3)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099EBEF7-7DBA-4E6E-B0F7-FB61B794D6B6}" type="parTrans" cxnId="{90C20C14-6354-4E74-832D-F3070C365E07}">
      <dgm:prSet/>
      <dgm:spPr/>
      <dgm:t>
        <a:bodyPr/>
        <a:lstStyle/>
        <a:p>
          <a:endParaRPr lang="sq-AL"/>
        </a:p>
      </dgm:t>
    </dgm:pt>
    <dgm:pt modelId="{E71FABFA-8D96-49E6-A6B1-46E0016C3DA3}" type="sibTrans" cxnId="{90C20C14-6354-4E74-832D-F3070C365E07}">
      <dgm:prSet/>
      <dgm:spPr/>
      <dgm:t>
        <a:bodyPr/>
        <a:lstStyle/>
        <a:p>
          <a:endParaRPr lang="sq-AL"/>
        </a:p>
      </dgm:t>
    </dgm:pt>
    <dgm:pt modelId="{5F5D33F3-7DC5-4C3C-B163-94ED726D05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a:ln/>
              <a:solidFill>
                <a:srgbClr val="FF0066"/>
              </a:solidFill>
            </a:rPr>
            <a:t>36 područnih ureda</a:t>
          </a:r>
          <a:r>
            <a:rPr kumimoji="0" lang="hr-HR" b="1" i="0" u="none" strike="noStrike" cap="none" normalizeH="0" baseline="0">
              <a:ln/>
              <a:solidFill>
                <a:srgbClr val="FF0066"/>
              </a:solidFill>
              <a:latin typeface="Verdana" pitchFamily="34" charset="0"/>
              <a:ea typeface="Calibri" pitchFamily="34" charset="0"/>
              <a:cs typeface="Times New Roman" pitchFamily="18" charset="0"/>
            </a:rPr>
            <a:t> </a:t>
          </a:r>
        </a:p>
      </dgm:t>
    </dgm:pt>
    <dgm:pt modelId="{F1C38F27-02E6-4769-BDC0-4EC63D79AA9A}" type="parTrans" cxnId="{4097D93D-8B7B-4923-B903-D60C13C47AE4}">
      <dgm:prSet/>
      <dgm:spPr/>
      <dgm:t>
        <a:bodyPr/>
        <a:lstStyle/>
        <a:p>
          <a:endParaRPr lang="sq-AL"/>
        </a:p>
      </dgm:t>
    </dgm:pt>
    <dgm:pt modelId="{73FE29E1-1F04-4390-877C-A9CD8C35CD92}" type="sibTrans" cxnId="{4097D93D-8B7B-4923-B903-D60C13C47AE4}">
      <dgm:prSet/>
      <dgm:spPr/>
      <dgm:t>
        <a:bodyPr/>
        <a:lstStyle/>
        <a:p>
          <a:endParaRPr lang="sq-AL"/>
        </a:p>
      </dgm:t>
    </dgm:pt>
    <dgm:pt modelId="{592679F2-5C44-435D-9FDE-4B4C4663F5A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cap="none" normalizeH="0" baseline="0">
              <a:ln/>
              <a:solidFill>
                <a:srgbClr val="00B050"/>
              </a:solidFill>
              <a:latin typeface="Verdana" pitchFamily="34" charset="0"/>
              <a:ea typeface="Calibri" pitchFamily="34" charset="0"/>
              <a:cs typeface="Times New Roman" pitchFamily="18" charset="0"/>
            </a:rPr>
            <a:t>Sektor za financijsko izvještavanje</a:t>
          </a:r>
        </a:p>
      </dgm:t>
    </dgm:pt>
    <dgm:pt modelId="{11E28719-B463-4458-86ED-94BB59A0EE70}" type="parTrans" cxnId="{7C826F67-C83A-4730-93A3-BFF9D8682781}">
      <dgm:prSet/>
      <dgm:spPr/>
      <dgm:t>
        <a:bodyPr/>
        <a:lstStyle/>
        <a:p>
          <a:endParaRPr lang="sq-AL"/>
        </a:p>
      </dgm:t>
    </dgm:pt>
    <dgm:pt modelId="{6A7E49C2-4CC7-4B09-9277-FB33ED3F30D7}" type="sibTrans" cxnId="{7C826F67-C83A-4730-93A3-BFF9D8682781}">
      <dgm:prSet/>
      <dgm:spPr/>
      <dgm:t>
        <a:bodyPr/>
        <a:lstStyle/>
        <a:p>
          <a:endParaRPr lang="sq-AL"/>
        </a:p>
      </dgm:t>
    </dgm:pt>
    <dgm:pt modelId="{AE548B99-1E2E-4447-BA10-010F1C5AACC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a:ln/>
              <a:solidFill>
                <a:schemeClr val="tx1">
                  <a:lumMod val="50000"/>
                  <a:lumOff val="50000"/>
                </a:schemeClr>
              </a:solidFill>
              <a:latin typeface="Verdana" pitchFamily="34" charset="0"/>
              <a:ea typeface="Calibri" pitchFamily="34" charset="0"/>
              <a:cs typeface="Times New Roman" pitchFamily="18" charset="0"/>
            </a:rPr>
            <a:t>Stručnjaci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cap="none" normalizeH="0" baseline="0">
              <a:ln/>
              <a:solidFill>
                <a:schemeClr val="tx1">
                  <a:lumMod val="50000"/>
                  <a:lumOff val="50000"/>
                </a:schemeClr>
              </a:solidFill>
              <a:latin typeface="Verdana" pitchFamily="34" charset="0"/>
              <a:ea typeface="Calibri" pitchFamily="34" charset="0"/>
              <a:cs typeface="Times New Roman" pitchFamily="18" charset="0"/>
            </a:rPr>
            <a:t> (1+4)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A321E447-1196-495B-906F-222D98CAC37A}" type="parTrans" cxnId="{91F33AF5-5F19-4BA5-AB57-D73F0921A268}">
      <dgm:prSet/>
      <dgm:spPr/>
      <dgm:t>
        <a:bodyPr/>
        <a:lstStyle/>
        <a:p>
          <a:endParaRPr lang="sq-AL"/>
        </a:p>
      </dgm:t>
    </dgm:pt>
    <dgm:pt modelId="{3D74A8D5-CD46-486C-A57B-C6904F2A2E32}" type="sibTrans" cxnId="{91F33AF5-5F19-4BA5-AB57-D73F0921A268}">
      <dgm:prSet/>
      <dgm:spPr/>
      <dgm:t>
        <a:bodyPr/>
        <a:lstStyle/>
        <a:p>
          <a:endParaRPr lang="sq-AL"/>
        </a:p>
      </dgm:t>
    </dgm:pt>
    <dgm:pt modelId="{6BE3DB62-BAC8-431D-9083-ABF9CFE873F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a:ln/>
              <a:solidFill>
                <a:srgbClr val="FF0066"/>
              </a:solidFill>
            </a:rPr>
            <a:t>36 područnih ureda</a:t>
          </a:r>
        </a:p>
      </dgm:t>
    </dgm:pt>
    <dgm:pt modelId="{48E31038-163B-439C-BF1A-E6D89DB8F589}" type="parTrans" cxnId="{3BBE1E9F-289D-41B6-8143-08FDC029725D}">
      <dgm:prSet/>
      <dgm:spPr/>
      <dgm:t>
        <a:bodyPr/>
        <a:lstStyle/>
        <a:p>
          <a:endParaRPr lang="sq-AL"/>
        </a:p>
      </dgm:t>
    </dgm:pt>
    <dgm:pt modelId="{D7B04A0A-0BDF-42B6-A27C-FB667577FF7B}" type="sibTrans" cxnId="{3BBE1E9F-289D-41B6-8143-08FDC029725D}">
      <dgm:prSet/>
      <dgm:spPr/>
      <dgm:t>
        <a:bodyPr/>
        <a:lstStyle/>
        <a:p>
          <a:endParaRPr lang="sq-AL"/>
        </a:p>
      </dgm:t>
    </dgm:pt>
    <dgm:pt modelId="{5A78232B-28FD-413B-8FA9-DC5844B73885}" type="pres">
      <dgm:prSet presAssocID="{67E77DBC-2FD3-487E-9927-9C6F5FE3A119}" presName="hierChild1" presStyleCnt="0">
        <dgm:presLayoutVars>
          <dgm:chPref val="1"/>
          <dgm:dir/>
          <dgm:animOne val="branch"/>
          <dgm:animLvl val="lvl"/>
          <dgm:resizeHandles/>
        </dgm:presLayoutVars>
      </dgm:prSet>
      <dgm:spPr/>
    </dgm:pt>
    <dgm:pt modelId="{087DD92C-B7CB-42DA-B9F8-C3D21F750AAF}" type="pres">
      <dgm:prSet presAssocID="{E61F560F-00E7-4BD9-851B-6D30FB83D67D}" presName="hierRoot1" presStyleCnt="0"/>
      <dgm:spPr/>
    </dgm:pt>
    <dgm:pt modelId="{3D73044F-FD48-4ECE-97D3-6CBC7D0482BE}" type="pres">
      <dgm:prSet presAssocID="{E61F560F-00E7-4BD9-851B-6D30FB83D67D}" presName="composite" presStyleCnt="0"/>
      <dgm:spPr/>
    </dgm:pt>
    <dgm:pt modelId="{0359ACB8-9477-4BF2-AF00-B6D154B92617}" type="pres">
      <dgm:prSet presAssocID="{E61F560F-00E7-4BD9-851B-6D30FB83D67D}" presName="background" presStyleLbl="node0" presStyleIdx="0" presStyleCnt="1"/>
      <dgm:spPr>
        <a:solidFill>
          <a:srgbClr val="C00000"/>
        </a:solidFill>
      </dgm:spPr>
    </dgm:pt>
    <dgm:pt modelId="{114E6EB8-B494-4A23-AA68-1341F7B36148}" type="pres">
      <dgm:prSet presAssocID="{E61F560F-00E7-4BD9-851B-6D30FB83D67D}" presName="text" presStyleLbl="fgAcc0" presStyleIdx="0" presStyleCnt="1" custScaleX="228170">
        <dgm:presLayoutVars>
          <dgm:chPref val="3"/>
        </dgm:presLayoutVars>
      </dgm:prSet>
      <dgm:spPr/>
      <dgm:t>
        <a:bodyPr/>
        <a:lstStyle/>
        <a:p>
          <a:endParaRPr lang="hr-HR"/>
        </a:p>
      </dgm:t>
    </dgm:pt>
    <dgm:pt modelId="{E2AED5BA-D3D7-400A-9CC4-9E2C1FE426A8}" type="pres">
      <dgm:prSet presAssocID="{E61F560F-00E7-4BD9-851B-6D30FB83D67D}" presName="hierChild2" presStyleCnt="0"/>
      <dgm:spPr/>
    </dgm:pt>
    <dgm:pt modelId="{2FBF4A41-7510-4372-9C8A-A94D3EA2AAD6}" type="pres">
      <dgm:prSet presAssocID="{3027725B-BB50-4E9C-9B99-EC7DA30DF13E}" presName="Name10" presStyleLbl="parChTrans1D2" presStyleIdx="0" presStyleCnt="3"/>
      <dgm:spPr/>
      <dgm:t>
        <a:bodyPr/>
        <a:lstStyle/>
        <a:p>
          <a:endParaRPr lang="hr-HR"/>
        </a:p>
      </dgm:t>
    </dgm:pt>
    <dgm:pt modelId="{80536615-C2FA-413E-89BD-0DC09472386E}" type="pres">
      <dgm:prSet presAssocID="{ADB565A5-BF8C-44C7-82F9-1BF3C1A491DB}" presName="hierRoot2" presStyleCnt="0"/>
      <dgm:spPr/>
    </dgm:pt>
    <dgm:pt modelId="{E64AD5F8-C31E-4796-A225-890593F483C4}" type="pres">
      <dgm:prSet presAssocID="{ADB565A5-BF8C-44C7-82F9-1BF3C1A491DB}" presName="composite2" presStyleCnt="0"/>
      <dgm:spPr/>
    </dgm:pt>
    <dgm:pt modelId="{3069C006-1849-4CBC-9B77-BF50ECAAEA8D}" type="pres">
      <dgm:prSet presAssocID="{ADB565A5-BF8C-44C7-82F9-1BF3C1A491DB}" presName="background2" presStyleLbl="node2" presStyleIdx="0" presStyleCnt="3"/>
      <dgm:spPr>
        <a:solidFill>
          <a:srgbClr val="60CF51"/>
        </a:solidFill>
      </dgm:spPr>
    </dgm:pt>
    <dgm:pt modelId="{2AC1B98B-DF32-4799-BABD-556E13808692}" type="pres">
      <dgm:prSet presAssocID="{ADB565A5-BF8C-44C7-82F9-1BF3C1A491DB}" presName="text2" presStyleLbl="fgAcc2" presStyleIdx="0" presStyleCnt="3" custScaleX="192231">
        <dgm:presLayoutVars>
          <dgm:chPref val="3"/>
        </dgm:presLayoutVars>
      </dgm:prSet>
      <dgm:spPr/>
      <dgm:t>
        <a:bodyPr/>
        <a:lstStyle/>
        <a:p>
          <a:endParaRPr lang="hr-HR"/>
        </a:p>
      </dgm:t>
    </dgm:pt>
    <dgm:pt modelId="{10B8F509-3FD0-44EF-898B-938B7F3A3076}" type="pres">
      <dgm:prSet presAssocID="{ADB565A5-BF8C-44C7-82F9-1BF3C1A491DB}" presName="hierChild3" presStyleCnt="0"/>
      <dgm:spPr/>
    </dgm:pt>
    <dgm:pt modelId="{7A29A026-437C-42E0-B7CC-ACE51418DFA1}" type="pres">
      <dgm:prSet presAssocID="{694EE80C-A625-488F-A49D-771D56809DE3}" presName="Name17" presStyleLbl="parChTrans1D3" presStyleIdx="0" presStyleCnt="3"/>
      <dgm:spPr/>
      <dgm:t>
        <a:bodyPr/>
        <a:lstStyle/>
        <a:p>
          <a:endParaRPr lang="hr-HR"/>
        </a:p>
      </dgm:t>
    </dgm:pt>
    <dgm:pt modelId="{006D9777-80A9-4FB2-B668-664EF2D8FEA1}" type="pres">
      <dgm:prSet presAssocID="{833FB2D6-88C9-47F7-A00C-CE9E5E90DA41}" presName="hierRoot3" presStyleCnt="0"/>
      <dgm:spPr/>
    </dgm:pt>
    <dgm:pt modelId="{F1526517-AF0A-441C-882A-EA15F18AFD17}" type="pres">
      <dgm:prSet presAssocID="{833FB2D6-88C9-47F7-A00C-CE9E5E90DA41}" presName="composite3" presStyleCnt="0"/>
      <dgm:spPr/>
    </dgm:pt>
    <dgm:pt modelId="{D6E1B30C-939F-463F-A695-7DD5710E730E}" type="pres">
      <dgm:prSet presAssocID="{833FB2D6-88C9-47F7-A00C-CE9E5E90DA41}" presName="background3" presStyleLbl="node3" presStyleIdx="0" presStyleCnt="3"/>
      <dgm:spPr>
        <a:solidFill>
          <a:schemeClr val="bg1">
            <a:lumMod val="50000"/>
          </a:schemeClr>
        </a:solidFill>
      </dgm:spPr>
    </dgm:pt>
    <dgm:pt modelId="{DE5CC718-B0C1-4802-8803-CD35BCE8AA55}" type="pres">
      <dgm:prSet presAssocID="{833FB2D6-88C9-47F7-A00C-CE9E5E90DA41}" presName="text3" presStyleLbl="fgAcc3" presStyleIdx="0" presStyleCnt="3">
        <dgm:presLayoutVars>
          <dgm:chPref val="3"/>
        </dgm:presLayoutVars>
      </dgm:prSet>
      <dgm:spPr/>
      <dgm:t>
        <a:bodyPr/>
        <a:lstStyle/>
        <a:p>
          <a:endParaRPr lang="hr-HR"/>
        </a:p>
      </dgm:t>
    </dgm:pt>
    <dgm:pt modelId="{6DD193A0-0D5A-4CD3-9166-FE01A5490416}" type="pres">
      <dgm:prSet presAssocID="{833FB2D6-88C9-47F7-A00C-CE9E5E90DA41}" presName="hierChild4" presStyleCnt="0"/>
      <dgm:spPr/>
    </dgm:pt>
    <dgm:pt modelId="{22446FEF-E9D7-437D-8E90-01EDE504596B}" type="pres">
      <dgm:prSet presAssocID="{D605B57F-CC3A-41B6-8490-A3A6ED4C2A80}" presName="Name23" presStyleLbl="parChTrans1D4" presStyleIdx="0" presStyleCnt="3"/>
      <dgm:spPr/>
      <dgm:t>
        <a:bodyPr/>
        <a:lstStyle/>
        <a:p>
          <a:endParaRPr lang="hr-HR"/>
        </a:p>
      </dgm:t>
    </dgm:pt>
    <dgm:pt modelId="{81068C7D-CABE-43AD-BD43-0EFB50679713}" type="pres">
      <dgm:prSet presAssocID="{D91CEA81-A4DB-41E8-AFD7-18BB2212F970}" presName="hierRoot4" presStyleCnt="0"/>
      <dgm:spPr/>
    </dgm:pt>
    <dgm:pt modelId="{9DFD168D-7CB8-480A-9B74-CD6372230A81}" type="pres">
      <dgm:prSet presAssocID="{D91CEA81-A4DB-41E8-AFD7-18BB2212F970}" presName="composite4" presStyleCnt="0"/>
      <dgm:spPr/>
    </dgm:pt>
    <dgm:pt modelId="{66378FC3-B4B9-4C4D-84BD-F519CC293F25}" type="pres">
      <dgm:prSet presAssocID="{D91CEA81-A4DB-41E8-AFD7-18BB2212F970}" presName="background4" presStyleLbl="node4" presStyleIdx="0" presStyleCnt="3"/>
      <dgm:spPr>
        <a:solidFill>
          <a:srgbClr val="FF66FF"/>
        </a:solidFill>
      </dgm:spPr>
    </dgm:pt>
    <dgm:pt modelId="{A36D2965-30B5-40F3-9C68-46EDA6E8FDE8}" type="pres">
      <dgm:prSet presAssocID="{D91CEA81-A4DB-41E8-AFD7-18BB2212F970}" presName="text4" presStyleLbl="fgAcc4" presStyleIdx="0" presStyleCnt="3">
        <dgm:presLayoutVars>
          <dgm:chPref val="3"/>
        </dgm:presLayoutVars>
      </dgm:prSet>
      <dgm:spPr/>
      <dgm:t>
        <a:bodyPr/>
        <a:lstStyle/>
        <a:p>
          <a:endParaRPr lang="hr-HR"/>
        </a:p>
      </dgm:t>
    </dgm:pt>
    <dgm:pt modelId="{9980134F-9DE2-4358-93D7-A86B18932326}" type="pres">
      <dgm:prSet presAssocID="{D91CEA81-A4DB-41E8-AFD7-18BB2212F970}" presName="hierChild5" presStyleCnt="0"/>
      <dgm:spPr/>
    </dgm:pt>
    <dgm:pt modelId="{F4BFA76B-0437-4FC5-9AFA-6015B953C6DC}" type="pres">
      <dgm:prSet presAssocID="{34C03D06-2BBA-43B0-974F-442C56920A90}" presName="Name10" presStyleLbl="parChTrans1D2" presStyleIdx="1" presStyleCnt="3"/>
      <dgm:spPr/>
      <dgm:t>
        <a:bodyPr/>
        <a:lstStyle/>
        <a:p>
          <a:endParaRPr lang="hr-HR"/>
        </a:p>
      </dgm:t>
    </dgm:pt>
    <dgm:pt modelId="{3B023AC6-1F51-4C35-BAEB-AD5D1D236CF1}" type="pres">
      <dgm:prSet presAssocID="{F28EBE8F-25F7-453A-830D-B8CB6C926680}" presName="hierRoot2" presStyleCnt="0"/>
      <dgm:spPr/>
    </dgm:pt>
    <dgm:pt modelId="{463CC1E4-C952-46D7-BF8D-ED94AA6C19AD}" type="pres">
      <dgm:prSet presAssocID="{F28EBE8F-25F7-453A-830D-B8CB6C926680}" presName="composite2" presStyleCnt="0"/>
      <dgm:spPr/>
    </dgm:pt>
    <dgm:pt modelId="{266F7033-B9F5-4A2F-AE22-F954242F1C51}" type="pres">
      <dgm:prSet presAssocID="{F28EBE8F-25F7-453A-830D-B8CB6C926680}" presName="background2" presStyleLbl="node2" presStyleIdx="1" presStyleCnt="3"/>
      <dgm:spPr>
        <a:solidFill>
          <a:srgbClr val="60CF51"/>
        </a:solidFill>
      </dgm:spPr>
    </dgm:pt>
    <dgm:pt modelId="{C1F22A2E-7482-4BF6-999F-C464CD90C25F}" type="pres">
      <dgm:prSet presAssocID="{F28EBE8F-25F7-453A-830D-B8CB6C926680}" presName="text2" presStyleLbl="fgAcc2" presStyleIdx="1" presStyleCnt="3" custScaleX="254156">
        <dgm:presLayoutVars>
          <dgm:chPref val="3"/>
        </dgm:presLayoutVars>
      </dgm:prSet>
      <dgm:spPr/>
      <dgm:t>
        <a:bodyPr/>
        <a:lstStyle/>
        <a:p>
          <a:endParaRPr lang="hr-HR"/>
        </a:p>
      </dgm:t>
    </dgm:pt>
    <dgm:pt modelId="{E9053B15-0F38-4BE6-B153-264ADF56DF31}" type="pres">
      <dgm:prSet presAssocID="{F28EBE8F-25F7-453A-830D-B8CB6C926680}" presName="hierChild3" presStyleCnt="0"/>
      <dgm:spPr/>
    </dgm:pt>
    <dgm:pt modelId="{BE95215F-B229-49D0-8FC7-21FB5E7ECAEF}" type="pres">
      <dgm:prSet presAssocID="{099EBEF7-7DBA-4E6E-B0F7-FB61B794D6B6}" presName="Name17" presStyleLbl="parChTrans1D3" presStyleIdx="1" presStyleCnt="3"/>
      <dgm:spPr/>
      <dgm:t>
        <a:bodyPr/>
        <a:lstStyle/>
        <a:p>
          <a:endParaRPr lang="hr-HR"/>
        </a:p>
      </dgm:t>
    </dgm:pt>
    <dgm:pt modelId="{F93B045D-B293-4712-B3D8-139D3759B79F}" type="pres">
      <dgm:prSet presAssocID="{BF3205E6-FA7F-4261-BC7E-B0ED9058C6B0}" presName="hierRoot3" presStyleCnt="0"/>
      <dgm:spPr/>
    </dgm:pt>
    <dgm:pt modelId="{C494DF8C-A191-46E9-8395-4B0FE8B6AB70}" type="pres">
      <dgm:prSet presAssocID="{BF3205E6-FA7F-4261-BC7E-B0ED9058C6B0}" presName="composite3" presStyleCnt="0"/>
      <dgm:spPr/>
    </dgm:pt>
    <dgm:pt modelId="{97F88D48-AFF2-407C-ADF2-89D90B9A50E7}" type="pres">
      <dgm:prSet presAssocID="{BF3205E6-FA7F-4261-BC7E-B0ED9058C6B0}" presName="background3" presStyleLbl="node3" presStyleIdx="1" presStyleCnt="3"/>
      <dgm:spPr>
        <a:solidFill>
          <a:schemeClr val="bg1">
            <a:lumMod val="50000"/>
          </a:schemeClr>
        </a:solidFill>
      </dgm:spPr>
    </dgm:pt>
    <dgm:pt modelId="{A38C840B-9A6E-4549-BF1A-D47C684E2BAD}" type="pres">
      <dgm:prSet presAssocID="{BF3205E6-FA7F-4261-BC7E-B0ED9058C6B0}" presName="text3" presStyleLbl="fgAcc3" presStyleIdx="1" presStyleCnt="3">
        <dgm:presLayoutVars>
          <dgm:chPref val="3"/>
        </dgm:presLayoutVars>
      </dgm:prSet>
      <dgm:spPr/>
      <dgm:t>
        <a:bodyPr/>
        <a:lstStyle/>
        <a:p>
          <a:endParaRPr lang="hr-HR"/>
        </a:p>
      </dgm:t>
    </dgm:pt>
    <dgm:pt modelId="{0F776FC9-2140-46A0-A367-E7E0C3B39E8C}" type="pres">
      <dgm:prSet presAssocID="{BF3205E6-FA7F-4261-BC7E-B0ED9058C6B0}" presName="hierChild4" presStyleCnt="0"/>
      <dgm:spPr/>
    </dgm:pt>
    <dgm:pt modelId="{41FD96EA-1F21-4FE2-BC78-0C506610EEC7}" type="pres">
      <dgm:prSet presAssocID="{F1C38F27-02E6-4769-BDC0-4EC63D79AA9A}" presName="Name23" presStyleLbl="parChTrans1D4" presStyleIdx="1" presStyleCnt="3"/>
      <dgm:spPr/>
      <dgm:t>
        <a:bodyPr/>
        <a:lstStyle/>
        <a:p>
          <a:endParaRPr lang="hr-HR"/>
        </a:p>
      </dgm:t>
    </dgm:pt>
    <dgm:pt modelId="{A821F037-A43E-4295-ABE1-2A37D44F290B}" type="pres">
      <dgm:prSet presAssocID="{5F5D33F3-7DC5-4C3C-B163-94ED726D0534}" presName="hierRoot4" presStyleCnt="0"/>
      <dgm:spPr/>
    </dgm:pt>
    <dgm:pt modelId="{7894A8D9-0265-4E90-A1D1-074A81C3EB20}" type="pres">
      <dgm:prSet presAssocID="{5F5D33F3-7DC5-4C3C-B163-94ED726D0534}" presName="composite4" presStyleCnt="0"/>
      <dgm:spPr/>
    </dgm:pt>
    <dgm:pt modelId="{4093B447-526A-4861-B1A6-05345D369F30}" type="pres">
      <dgm:prSet presAssocID="{5F5D33F3-7DC5-4C3C-B163-94ED726D0534}" presName="background4" presStyleLbl="node4" presStyleIdx="1" presStyleCnt="3"/>
      <dgm:spPr>
        <a:solidFill>
          <a:srgbClr val="FF66FF"/>
        </a:solidFill>
      </dgm:spPr>
    </dgm:pt>
    <dgm:pt modelId="{B56A0F36-8CB1-4085-86F9-3C8E545FF943}" type="pres">
      <dgm:prSet presAssocID="{5F5D33F3-7DC5-4C3C-B163-94ED726D0534}" presName="text4" presStyleLbl="fgAcc4" presStyleIdx="1" presStyleCnt="3">
        <dgm:presLayoutVars>
          <dgm:chPref val="3"/>
        </dgm:presLayoutVars>
      </dgm:prSet>
      <dgm:spPr/>
      <dgm:t>
        <a:bodyPr/>
        <a:lstStyle/>
        <a:p>
          <a:endParaRPr lang="hr-HR"/>
        </a:p>
      </dgm:t>
    </dgm:pt>
    <dgm:pt modelId="{5405F5DB-4688-4D0C-B9E5-478B41D890B2}" type="pres">
      <dgm:prSet presAssocID="{5F5D33F3-7DC5-4C3C-B163-94ED726D0534}" presName="hierChild5" presStyleCnt="0"/>
      <dgm:spPr/>
    </dgm:pt>
    <dgm:pt modelId="{5BC18D6F-1E14-46D6-B33B-8ACB4EA2B6E5}" type="pres">
      <dgm:prSet presAssocID="{11E28719-B463-4458-86ED-94BB59A0EE70}" presName="Name10" presStyleLbl="parChTrans1D2" presStyleIdx="2" presStyleCnt="3"/>
      <dgm:spPr/>
      <dgm:t>
        <a:bodyPr/>
        <a:lstStyle/>
        <a:p>
          <a:endParaRPr lang="hr-HR"/>
        </a:p>
      </dgm:t>
    </dgm:pt>
    <dgm:pt modelId="{4F5DE3BB-9DC7-4B4D-BA54-1E35276A5C31}" type="pres">
      <dgm:prSet presAssocID="{592679F2-5C44-435D-9FDE-4B4C4663F5A3}" presName="hierRoot2" presStyleCnt="0"/>
      <dgm:spPr/>
    </dgm:pt>
    <dgm:pt modelId="{E956049D-5712-40B6-8D5C-D2BF5F5E7F09}" type="pres">
      <dgm:prSet presAssocID="{592679F2-5C44-435D-9FDE-4B4C4663F5A3}" presName="composite2" presStyleCnt="0"/>
      <dgm:spPr/>
    </dgm:pt>
    <dgm:pt modelId="{EBADA450-0A38-479A-845E-B080DAC4AD38}" type="pres">
      <dgm:prSet presAssocID="{592679F2-5C44-435D-9FDE-4B4C4663F5A3}" presName="background2" presStyleLbl="node2" presStyleIdx="2" presStyleCnt="3"/>
      <dgm:spPr>
        <a:solidFill>
          <a:srgbClr val="60CF51"/>
        </a:solidFill>
      </dgm:spPr>
    </dgm:pt>
    <dgm:pt modelId="{A0FC8A46-937F-49D5-BC8B-75B4B37B3F3C}" type="pres">
      <dgm:prSet presAssocID="{592679F2-5C44-435D-9FDE-4B4C4663F5A3}" presName="text2" presStyleLbl="fgAcc2" presStyleIdx="2" presStyleCnt="3" custScaleX="237618">
        <dgm:presLayoutVars>
          <dgm:chPref val="3"/>
        </dgm:presLayoutVars>
      </dgm:prSet>
      <dgm:spPr/>
      <dgm:t>
        <a:bodyPr/>
        <a:lstStyle/>
        <a:p>
          <a:endParaRPr lang="hr-HR"/>
        </a:p>
      </dgm:t>
    </dgm:pt>
    <dgm:pt modelId="{362FB5EC-4AD3-4CAB-A144-69854BDAF5B0}" type="pres">
      <dgm:prSet presAssocID="{592679F2-5C44-435D-9FDE-4B4C4663F5A3}" presName="hierChild3" presStyleCnt="0"/>
      <dgm:spPr/>
    </dgm:pt>
    <dgm:pt modelId="{9839F9ED-FF97-4CBF-BABD-36EA4F955714}" type="pres">
      <dgm:prSet presAssocID="{A321E447-1196-495B-906F-222D98CAC37A}" presName="Name17" presStyleLbl="parChTrans1D3" presStyleIdx="2" presStyleCnt="3"/>
      <dgm:spPr/>
      <dgm:t>
        <a:bodyPr/>
        <a:lstStyle/>
        <a:p>
          <a:endParaRPr lang="hr-HR"/>
        </a:p>
      </dgm:t>
    </dgm:pt>
    <dgm:pt modelId="{7112B7C9-7996-4B2A-857C-93EA810FE588}" type="pres">
      <dgm:prSet presAssocID="{AE548B99-1E2E-4447-BA10-010F1C5AACC4}" presName="hierRoot3" presStyleCnt="0"/>
      <dgm:spPr/>
    </dgm:pt>
    <dgm:pt modelId="{0A062B73-1CE3-4B9F-9703-0A7A662B17C7}" type="pres">
      <dgm:prSet presAssocID="{AE548B99-1E2E-4447-BA10-010F1C5AACC4}" presName="composite3" presStyleCnt="0"/>
      <dgm:spPr/>
    </dgm:pt>
    <dgm:pt modelId="{B2BD3633-1857-44FF-A2B8-F732E310B8F4}" type="pres">
      <dgm:prSet presAssocID="{AE548B99-1E2E-4447-BA10-010F1C5AACC4}" presName="background3" presStyleLbl="node3" presStyleIdx="2" presStyleCnt="3"/>
      <dgm:spPr>
        <a:solidFill>
          <a:schemeClr val="bg1">
            <a:lumMod val="50000"/>
          </a:schemeClr>
        </a:solidFill>
      </dgm:spPr>
    </dgm:pt>
    <dgm:pt modelId="{3CDD274B-9FB0-44A6-8E5D-1BF382EBECE0}" type="pres">
      <dgm:prSet presAssocID="{AE548B99-1E2E-4447-BA10-010F1C5AACC4}" presName="text3" presStyleLbl="fgAcc3" presStyleIdx="2" presStyleCnt="3">
        <dgm:presLayoutVars>
          <dgm:chPref val="3"/>
        </dgm:presLayoutVars>
      </dgm:prSet>
      <dgm:spPr/>
      <dgm:t>
        <a:bodyPr/>
        <a:lstStyle/>
        <a:p>
          <a:endParaRPr lang="hr-HR"/>
        </a:p>
      </dgm:t>
    </dgm:pt>
    <dgm:pt modelId="{2E6F90B0-655D-4FB4-8F6F-A501DC0A6A6C}" type="pres">
      <dgm:prSet presAssocID="{AE548B99-1E2E-4447-BA10-010F1C5AACC4}" presName="hierChild4" presStyleCnt="0"/>
      <dgm:spPr/>
    </dgm:pt>
    <dgm:pt modelId="{8F1E5FEB-0378-4A69-ACE3-653E1F05C75A}" type="pres">
      <dgm:prSet presAssocID="{48E31038-163B-439C-BF1A-E6D89DB8F589}" presName="Name23" presStyleLbl="parChTrans1D4" presStyleIdx="2" presStyleCnt="3"/>
      <dgm:spPr/>
      <dgm:t>
        <a:bodyPr/>
        <a:lstStyle/>
        <a:p>
          <a:endParaRPr lang="hr-HR"/>
        </a:p>
      </dgm:t>
    </dgm:pt>
    <dgm:pt modelId="{04B04762-E9B9-4E4F-BDF4-1F545E7C9909}" type="pres">
      <dgm:prSet presAssocID="{6BE3DB62-BAC8-431D-9083-ABF9CFE873F8}" presName="hierRoot4" presStyleCnt="0"/>
      <dgm:spPr/>
    </dgm:pt>
    <dgm:pt modelId="{64C0CCA8-8FCD-4B1B-BF24-44CCC66EF5DA}" type="pres">
      <dgm:prSet presAssocID="{6BE3DB62-BAC8-431D-9083-ABF9CFE873F8}" presName="composite4" presStyleCnt="0"/>
      <dgm:spPr/>
    </dgm:pt>
    <dgm:pt modelId="{ADCF86BC-18F9-49D0-ACCE-CD3515F4F195}" type="pres">
      <dgm:prSet presAssocID="{6BE3DB62-BAC8-431D-9083-ABF9CFE873F8}" presName="background4" presStyleLbl="node4" presStyleIdx="2" presStyleCnt="3"/>
      <dgm:spPr>
        <a:solidFill>
          <a:srgbClr val="FF66FF"/>
        </a:solidFill>
      </dgm:spPr>
    </dgm:pt>
    <dgm:pt modelId="{7DD3729C-1FDB-4321-BB49-505B772E1469}" type="pres">
      <dgm:prSet presAssocID="{6BE3DB62-BAC8-431D-9083-ABF9CFE873F8}" presName="text4" presStyleLbl="fgAcc4" presStyleIdx="2" presStyleCnt="3">
        <dgm:presLayoutVars>
          <dgm:chPref val="3"/>
        </dgm:presLayoutVars>
      </dgm:prSet>
      <dgm:spPr/>
      <dgm:t>
        <a:bodyPr/>
        <a:lstStyle/>
        <a:p>
          <a:endParaRPr lang="hr-HR"/>
        </a:p>
      </dgm:t>
    </dgm:pt>
    <dgm:pt modelId="{B1A5B972-A15D-4A9A-930E-0FB2DDC39BDF}" type="pres">
      <dgm:prSet presAssocID="{6BE3DB62-BAC8-431D-9083-ABF9CFE873F8}" presName="hierChild5" presStyleCnt="0"/>
      <dgm:spPr/>
    </dgm:pt>
  </dgm:ptLst>
  <dgm:cxnLst>
    <dgm:cxn modelId="{B2C6128E-631C-4D8D-87F5-B33E4ECE2E60}" srcId="{ADB565A5-BF8C-44C7-82F9-1BF3C1A491DB}" destId="{833FB2D6-88C9-47F7-A00C-CE9E5E90DA41}" srcOrd="0" destOrd="0" parTransId="{694EE80C-A625-488F-A49D-771D56809DE3}" sibTransId="{9F8BB087-3470-458C-B9C3-DCC6B0E430D0}"/>
    <dgm:cxn modelId="{7C826F67-C83A-4730-93A3-BFF9D8682781}" srcId="{E61F560F-00E7-4BD9-851B-6D30FB83D67D}" destId="{592679F2-5C44-435D-9FDE-4B4C4663F5A3}" srcOrd="2" destOrd="0" parTransId="{11E28719-B463-4458-86ED-94BB59A0EE70}" sibTransId="{6A7E49C2-4CC7-4B09-9277-FB33ED3F30D7}"/>
    <dgm:cxn modelId="{40FB57D2-E72D-465D-92B1-06757DBB8DC7}" srcId="{833FB2D6-88C9-47F7-A00C-CE9E5E90DA41}" destId="{D91CEA81-A4DB-41E8-AFD7-18BB2212F970}" srcOrd="0" destOrd="0" parTransId="{D605B57F-CC3A-41B6-8490-A3A6ED4C2A80}" sibTransId="{EF8C976C-0535-4CB0-B546-5D19A400788A}"/>
    <dgm:cxn modelId="{11C8AE06-5F9A-4139-91BD-6D2A96FD696E}" type="presOf" srcId="{E61F560F-00E7-4BD9-851B-6D30FB83D67D}" destId="{114E6EB8-B494-4A23-AA68-1341F7B36148}" srcOrd="0" destOrd="0" presId="urn:microsoft.com/office/officeart/2005/8/layout/hierarchy1"/>
    <dgm:cxn modelId="{B7D6961F-91A4-4078-BC25-E912EDFDB324}" type="presOf" srcId="{48E31038-163B-439C-BF1A-E6D89DB8F589}" destId="{8F1E5FEB-0378-4A69-ACE3-653E1F05C75A}" srcOrd="0" destOrd="0" presId="urn:microsoft.com/office/officeart/2005/8/layout/hierarchy1"/>
    <dgm:cxn modelId="{3E46D903-85DE-455B-8D72-EBA6E7EDA076}" type="presOf" srcId="{3027725B-BB50-4E9C-9B99-EC7DA30DF13E}" destId="{2FBF4A41-7510-4372-9C8A-A94D3EA2AAD6}" srcOrd="0" destOrd="0" presId="urn:microsoft.com/office/officeart/2005/8/layout/hierarchy1"/>
    <dgm:cxn modelId="{F87B0BF1-6B2D-4B50-AAAD-A80FF4E0ACD3}" type="presOf" srcId="{F28EBE8F-25F7-453A-830D-B8CB6C926680}" destId="{C1F22A2E-7482-4BF6-999F-C464CD90C25F}" srcOrd="0" destOrd="0" presId="urn:microsoft.com/office/officeart/2005/8/layout/hierarchy1"/>
    <dgm:cxn modelId="{CC826E9F-8982-47C1-8C45-5688E84902FA}" type="presOf" srcId="{BF3205E6-FA7F-4261-BC7E-B0ED9058C6B0}" destId="{A38C840B-9A6E-4549-BF1A-D47C684E2BAD}" srcOrd="0" destOrd="0" presId="urn:microsoft.com/office/officeart/2005/8/layout/hierarchy1"/>
    <dgm:cxn modelId="{4848D247-E9BC-4E98-BDED-253DD43CD32D}" type="presOf" srcId="{F1C38F27-02E6-4769-BDC0-4EC63D79AA9A}" destId="{41FD96EA-1F21-4FE2-BC78-0C506610EEC7}" srcOrd="0" destOrd="0" presId="urn:microsoft.com/office/officeart/2005/8/layout/hierarchy1"/>
    <dgm:cxn modelId="{4777CB0B-0D48-4F8A-8702-4EA8A33292A2}" type="presOf" srcId="{A321E447-1196-495B-906F-222D98CAC37A}" destId="{9839F9ED-FF97-4CBF-BABD-36EA4F955714}" srcOrd="0" destOrd="0" presId="urn:microsoft.com/office/officeart/2005/8/layout/hierarchy1"/>
    <dgm:cxn modelId="{0C3392F9-8AB8-49C2-BA13-68BA668BB995}" type="presOf" srcId="{833FB2D6-88C9-47F7-A00C-CE9E5E90DA41}" destId="{DE5CC718-B0C1-4802-8803-CD35BCE8AA55}" srcOrd="0" destOrd="0" presId="urn:microsoft.com/office/officeart/2005/8/layout/hierarchy1"/>
    <dgm:cxn modelId="{75A6A471-6F83-473A-9599-3216EE034A23}" type="presOf" srcId="{D605B57F-CC3A-41B6-8490-A3A6ED4C2A80}" destId="{22446FEF-E9D7-437D-8E90-01EDE504596B}" srcOrd="0" destOrd="0" presId="urn:microsoft.com/office/officeart/2005/8/layout/hierarchy1"/>
    <dgm:cxn modelId="{6580A057-5926-40D4-92AE-0C42E9428FF1}" type="presOf" srcId="{592679F2-5C44-435D-9FDE-4B4C4663F5A3}" destId="{A0FC8A46-937F-49D5-BC8B-75B4B37B3F3C}" srcOrd="0" destOrd="0" presId="urn:microsoft.com/office/officeart/2005/8/layout/hierarchy1"/>
    <dgm:cxn modelId="{65F1B8A1-161C-4F63-AB09-F03B55A8FD13}" type="presOf" srcId="{67E77DBC-2FD3-487E-9927-9C6F5FE3A119}" destId="{5A78232B-28FD-413B-8FA9-DC5844B73885}" srcOrd="0" destOrd="0" presId="urn:microsoft.com/office/officeart/2005/8/layout/hierarchy1"/>
    <dgm:cxn modelId="{3978FED4-8F87-4B4F-8C71-7440B54653DF}" type="presOf" srcId="{6BE3DB62-BAC8-431D-9083-ABF9CFE873F8}" destId="{7DD3729C-1FDB-4321-BB49-505B772E1469}" srcOrd="0" destOrd="0" presId="urn:microsoft.com/office/officeart/2005/8/layout/hierarchy1"/>
    <dgm:cxn modelId="{B6D7F6EE-710B-4293-A547-15C20CC1A724}" type="presOf" srcId="{694EE80C-A625-488F-A49D-771D56809DE3}" destId="{7A29A026-437C-42E0-B7CC-ACE51418DFA1}" srcOrd="0" destOrd="0" presId="urn:microsoft.com/office/officeart/2005/8/layout/hierarchy1"/>
    <dgm:cxn modelId="{68A0A4F0-BE0F-4840-A01F-1EAD4C2C193E}" srcId="{67E77DBC-2FD3-487E-9927-9C6F5FE3A119}" destId="{E61F560F-00E7-4BD9-851B-6D30FB83D67D}" srcOrd="0" destOrd="0" parTransId="{556C6590-915B-4516-B367-9B11C1C34AF0}" sibTransId="{5B1A5C0B-5390-407D-ABCE-0B2CAA94A060}"/>
    <dgm:cxn modelId="{90C20C14-6354-4E74-832D-F3070C365E07}" srcId="{F28EBE8F-25F7-453A-830D-B8CB6C926680}" destId="{BF3205E6-FA7F-4261-BC7E-B0ED9058C6B0}" srcOrd="0" destOrd="0" parTransId="{099EBEF7-7DBA-4E6E-B0F7-FB61B794D6B6}" sibTransId="{E71FABFA-8D96-49E6-A6B1-46E0016C3DA3}"/>
    <dgm:cxn modelId="{0E1E2390-7412-4BE3-9919-4CED621773BE}" type="presOf" srcId="{AE548B99-1E2E-4447-BA10-010F1C5AACC4}" destId="{3CDD274B-9FB0-44A6-8E5D-1BF382EBECE0}" srcOrd="0" destOrd="0" presId="urn:microsoft.com/office/officeart/2005/8/layout/hierarchy1"/>
    <dgm:cxn modelId="{13FB9C94-7C51-4302-A0AC-4D0778F161DE}" srcId="{E61F560F-00E7-4BD9-851B-6D30FB83D67D}" destId="{ADB565A5-BF8C-44C7-82F9-1BF3C1A491DB}" srcOrd="0" destOrd="0" parTransId="{3027725B-BB50-4E9C-9B99-EC7DA30DF13E}" sibTransId="{7DC9995E-A320-4E59-87D5-99BF29BF190E}"/>
    <dgm:cxn modelId="{E2377BDD-D744-43E4-A50B-51139B488889}" type="presOf" srcId="{D91CEA81-A4DB-41E8-AFD7-18BB2212F970}" destId="{A36D2965-30B5-40F3-9C68-46EDA6E8FDE8}" srcOrd="0" destOrd="0" presId="urn:microsoft.com/office/officeart/2005/8/layout/hierarchy1"/>
    <dgm:cxn modelId="{C7E0C003-A286-45E4-B43D-498F15D1E4DF}" type="presOf" srcId="{5F5D33F3-7DC5-4C3C-B163-94ED726D0534}" destId="{B56A0F36-8CB1-4085-86F9-3C8E545FF943}" srcOrd="0" destOrd="0" presId="urn:microsoft.com/office/officeart/2005/8/layout/hierarchy1"/>
    <dgm:cxn modelId="{71C13EF5-5B14-45BA-B689-7BEE38481078}" type="presOf" srcId="{34C03D06-2BBA-43B0-974F-442C56920A90}" destId="{F4BFA76B-0437-4FC5-9AFA-6015B953C6DC}" srcOrd="0" destOrd="0" presId="urn:microsoft.com/office/officeart/2005/8/layout/hierarchy1"/>
    <dgm:cxn modelId="{3A9A0F62-6CCB-48F9-A693-DB4C2F42F550}" srcId="{E61F560F-00E7-4BD9-851B-6D30FB83D67D}" destId="{F28EBE8F-25F7-453A-830D-B8CB6C926680}" srcOrd="1" destOrd="0" parTransId="{34C03D06-2BBA-43B0-974F-442C56920A90}" sibTransId="{2DB8E756-AC33-4051-A258-12E590A7ED90}"/>
    <dgm:cxn modelId="{A1F1C029-CE65-44D6-BB59-252036568742}" type="presOf" srcId="{ADB565A5-BF8C-44C7-82F9-1BF3C1A491DB}" destId="{2AC1B98B-DF32-4799-BABD-556E13808692}" srcOrd="0" destOrd="0" presId="urn:microsoft.com/office/officeart/2005/8/layout/hierarchy1"/>
    <dgm:cxn modelId="{4097D93D-8B7B-4923-B903-D60C13C47AE4}" srcId="{BF3205E6-FA7F-4261-BC7E-B0ED9058C6B0}" destId="{5F5D33F3-7DC5-4C3C-B163-94ED726D0534}" srcOrd="0" destOrd="0" parTransId="{F1C38F27-02E6-4769-BDC0-4EC63D79AA9A}" sibTransId="{73FE29E1-1F04-4390-877C-A9CD8C35CD92}"/>
    <dgm:cxn modelId="{68E7A553-EB75-4EC3-935F-130E35C038A2}" type="presOf" srcId="{099EBEF7-7DBA-4E6E-B0F7-FB61B794D6B6}" destId="{BE95215F-B229-49D0-8FC7-21FB5E7ECAEF}" srcOrd="0" destOrd="0" presId="urn:microsoft.com/office/officeart/2005/8/layout/hierarchy1"/>
    <dgm:cxn modelId="{89B2E415-05DA-435D-94CB-A15C65B68748}" type="presOf" srcId="{11E28719-B463-4458-86ED-94BB59A0EE70}" destId="{5BC18D6F-1E14-46D6-B33B-8ACB4EA2B6E5}" srcOrd="0" destOrd="0" presId="urn:microsoft.com/office/officeart/2005/8/layout/hierarchy1"/>
    <dgm:cxn modelId="{91F33AF5-5F19-4BA5-AB57-D73F0921A268}" srcId="{592679F2-5C44-435D-9FDE-4B4C4663F5A3}" destId="{AE548B99-1E2E-4447-BA10-010F1C5AACC4}" srcOrd="0" destOrd="0" parTransId="{A321E447-1196-495B-906F-222D98CAC37A}" sibTransId="{3D74A8D5-CD46-486C-A57B-C6904F2A2E32}"/>
    <dgm:cxn modelId="{3BBE1E9F-289D-41B6-8143-08FDC029725D}" srcId="{AE548B99-1E2E-4447-BA10-010F1C5AACC4}" destId="{6BE3DB62-BAC8-431D-9083-ABF9CFE873F8}" srcOrd="0" destOrd="0" parTransId="{48E31038-163B-439C-BF1A-E6D89DB8F589}" sibTransId="{D7B04A0A-0BDF-42B6-A27C-FB667577FF7B}"/>
    <dgm:cxn modelId="{CE7B89B2-4BC8-4978-940A-A6CA1C54BE32}" type="presParOf" srcId="{5A78232B-28FD-413B-8FA9-DC5844B73885}" destId="{087DD92C-B7CB-42DA-B9F8-C3D21F750AAF}" srcOrd="0" destOrd="0" presId="urn:microsoft.com/office/officeart/2005/8/layout/hierarchy1"/>
    <dgm:cxn modelId="{CF6EAD25-E61D-4A53-9A1F-76C0D6033701}" type="presParOf" srcId="{087DD92C-B7CB-42DA-B9F8-C3D21F750AAF}" destId="{3D73044F-FD48-4ECE-97D3-6CBC7D0482BE}" srcOrd="0" destOrd="0" presId="urn:microsoft.com/office/officeart/2005/8/layout/hierarchy1"/>
    <dgm:cxn modelId="{E67C6F90-D19C-4BDB-A193-658C4920F350}" type="presParOf" srcId="{3D73044F-FD48-4ECE-97D3-6CBC7D0482BE}" destId="{0359ACB8-9477-4BF2-AF00-B6D154B92617}" srcOrd="0" destOrd="0" presId="urn:microsoft.com/office/officeart/2005/8/layout/hierarchy1"/>
    <dgm:cxn modelId="{7E6312F5-FCC9-4C9A-A238-7D2033D32D78}" type="presParOf" srcId="{3D73044F-FD48-4ECE-97D3-6CBC7D0482BE}" destId="{114E6EB8-B494-4A23-AA68-1341F7B36148}" srcOrd="1" destOrd="0" presId="urn:microsoft.com/office/officeart/2005/8/layout/hierarchy1"/>
    <dgm:cxn modelId="{3C9E8BFD-64D9-4ABC-8BA1-96EAE5CDD91F}" type="presParOf" srcId="{087DD92C-B7CB-42DA-B9F8-C3D21F750AAF}" destId="{E2AED5BA-D3D7-400A-9CC4-9E2C1FE426A8}" srcOrd="1" destOrd="0" presId="urn:microsoft.com/office/officeart/2005/8/layout/hierarchy1"/>
    <dgm:cxn modelId="{4C5CFB58-2579-4ED9-8523-76956E2800BE}" type="presParOf" srcId="{E2AED5BA-D3D7-400A-9CC4-9E2C1FE426A8}" destId="{2FBF4A41-7510-4372-9C8A-A94D3EA2AAD6}" srcOrd="0" destOrd="0" presId="urn:microsoft.com/office/officeart/2005/8/layout/hierarchy1"/>
    <dgm:cxn modelId="{5CE5D42E-895B-46B0-AAE7-9E960B899A8A}" type="presParOf" srcId="{E2AED5BA-D3D7-400A-9CC4-9E2C1FE426A8}" destId="{80536615-C2FA-413E-89BD-0DC09472386E}" srcOrd="1" destOrd="0" presId="urn:microsoft.com/office/officeart/2005/8/layout/hierarchy1"/>
    <dgm:cxn modelId="{5EEE8F45-4D1D-4B7D-9B91-EF05A0EDDB8A}" type="presParOf" srcId="{80536615-C2FA-413E-89BD-0DC09472386E}" destId="{E64AD5F8-C31E-4796-A225-890593F483C4}" srcOrd="0" destOrd="0" presId="urn:microsoft.com/office/officeart/2005/8/layout/hierarchy1"/>
    <dgm:cxn modelId="{A10626F4-0516-44E3-AB3F-A2993A39086A}" type="presParOf" srcId="{E64AD5F8-C31E-4796-A225-890593F483C4}" destId="{3069C006-1849-4CBC-9B77-BF50ECAAEA8D}" srcOrd="0" destOrd="0" presId="urn:microsoft.com/office/officeart/2005/8/layout/hierarchy1"/>
    <dgm:cxn modelId="{C89D9C06-4927-41DD-8284-64ACDFD93AFA}" type="presParOf" srcId="{E64AD5F8-C31E-4796-A225-890593F483C4}" destId="{2AC1B98B-DF32-4799-BABD-556E13808692}" srcOrd="1" destOrd="0" presId="urn:microsoft.com/office/officeart/2005/8/layout/hierarchy1"/>
    <dgm:cxn modelId="{B92E97CB-D9AC-45D0-B049-EB3AB50A67C7}" type="presParOf" srcId="{80536615-C2FA-413E-89BD-0DC09472386E}" destId="{10B8F509-3FD0-44EF-898B-938B7F3A3076}" srcOrd="1" destOrd="0" presId="urn:microsoft.com/office/officeart/2005/8/layout/hierarchy1"/>
    <dgm:cxn modelId="{FD59ECC0-EECE-464F-9CA6-7DCBF0827329}" type="presParOf" srcId="{10B8F509-3FD0-44EF-898B-938B7F3A3076}" destId="{7A29A026-437C-42E0-B7CC-ACE51418DFA1}" srcOrd="0" destOrd="0" presId="urn:microsoft.com/office/officeart/2005/8/layout/hierarchy1"/>
    <dgm:cxn modelId="{21466F29-28C4-4C28-B3BC-57254B736E97}" type="presParOf" srcId="{10B8F509-3FD0-44EF-898B-938B7F3A3076}" destId="{006D9777-80A9-4FB2-B668-664EF2D8FEA1}" srcOrd="1" destOrd="0" presId="urn:microsoft.com/office/officeart/2005/8/layout/hierarchy1"/>
    <dgm:cxn modelId="{BC4C76CF-1063-405A-AF46-5E489C9DB0EC}" type="presParOf" srcId="{006D9777-80A9-4FB2-B668-664EF2D8FEA1}" destId="{F1526517-AF0A-441C-882A-EA15F18AFD17}" srcOrd="0" destOrd="0" presId="urn:microsoft.com/office/officeart/2005/8/layout/hierarchy1"/>
    <dgm:cxn modelId="{5EBE38C5-F924-4BE5-B344-2E6CD88A5301}" type="presParOf" srcId="{F1526517-AF0A-441C-882A-EA15F18AFD17}" destId="{D6E1B30C-939F-463F-A695-7DD5710E730E}" srcOrd="0" destOrd="0" presId="urn:microsoft.com/office/officeart/2005/8/layout/hierarchy1"/>
    <dgm:cxn modelId="{970201FC-8C98-4CFA-BCCC-8C6E79A44D59}" type="presParOf" srcId="{F1526517-AF0A-441C-882A-EA15F18AFD17}" destId="{DE5CC718-B0C1-4802-8803-CD35BCE8AA55}" srcOrd="1" destOrd="0" presId="urn:microsoft.com/office/officeart/2005/8/layout/hierarchy1"/>
    <dgm:cxn modelId="{6AE00A21-7838-4CD9-80C3-EA18CEE3638D}" type="presParOf" srcId="{006D9777-80A9-4FB2-B668-664EF2D8FEA1}" destId="{6DD193A0-0D5A-4CD3-9166-FE01A5490416}" srcOrd="1" destOrd="0" presId="urn:microsoft.com/office/officeart/2005/8/layout/hierarchy1"/>
    <dgm:cxn modelId="{EC3F0F50-3360-4CD2-B862-240538520F44}" type="presParOf" srcId="{6DD193A0-0D5A-4CD3-9166-FE01A5490416}" destId="{22446FEF-E9D7-437D-8E90-01EDE504596B}" srcOrd="0" destOrd="0" presId="urn:microsoft.com/office/officeart/2005/8/layout/hierarchy1"/>
    <dgm:cxn modelId="{E5979484-39FE-4020-BC04-0D21CED1A8E2}" type="presParOf" srcId="{6DD193A0-0D5A-4CD3-9166-FE01A5490416}" destId="{81068C7D-CABE-43AD-BD43-0EFB50679713}" srcOrd="1" destOrd="0" presId="urn:microsoft.com/office/officeart/2005/8/layout/hierarchy1"/>
    <dgm:cxn modelId="{01D21C8C-89DE-4FB7-87CB-C5FD6EBE8929}" type="presParOf" srcId="{81068C7D-CABE-43AD-BD43-0EFB50679713}" destId="{9DFD168D-7CB8-480A-9B74-CD6372230A81}" srcOrd="0" destOrd="0" presId="urn:microsoft.com/office/officeart/2005/8/layout/hierarchy1"/>
    <dgm:cxn modelId="{03ECA28E-641F-46BF-822F-30AF9BC155DD}" type="presParOf" srcId="{9DFD168D-7CB8-480A-9B74-CD6372230A81}" destId="{66378FC3-B4B9-4C4D-84BD-F519CC293F25}" srcOrd="0" destOrd="0" presId="urn:microsoft.com/office/officeart/2005/8/layout/hierarchy1"/>
    <dgm:cxn modelId="{3121B37B-617B-4BAE-945D-02D86CDEB604}" type="presParOf" srcId="{9DFD168D-7CB8-480A-9B74-CD6372230A81}" destId="{A36D2965-30B5-40F3-9C68-46EDA6E8FDE8}" srcOrd="1" destOrd="0" presId="urn:microsoft.com/office/officeart/2005/8/layout/hierarchy1"/>
    <dgm:cxn modelId="{56DFED23-4A96-444D-A383-BB9C82A3EACA}" type="presParOf" srcId="{81068C7D-CABE-43AD-BD43-0EFB50679713}" destId="{9980134F-9DE2-4358-93D7-A86B18932326}" srcOrd="1" destOrd="0" presId="urn:microsoft.com/office/officeart/2005/8/layout/hierarchy1"/>
    <dgm:cxn modelId="{6EDA0A4D-504B-4AC5-8129-F4EFBD79FFA4}" type="presParOf" srcId="{E2AED5BA-D3D7-400A-9CC4-9E2C1FE426A8}" destId="{F4BFA76B-0437-4FC5-9AFA-6015B953C6DC}" srcOrd="2" destOrd="0" presId="urn:microsoft.com/office/officeart/2005/8/layout/hierarchy1"/>
    <dgm:cxn modelId="{D9CF51FB-1425-4697-B0C3-CA3C4B091064}" type="presParOf" srcId="{E2AED5BA-D3D7-400A-9CC4-9E2C1FE426A8}" destId="{3B023AC6-1F51-4C35-BAEB-AD5D1D236CF1}" srcOrd="3" destOrd="0" presId="urn:microsoft.com/office/officeart/2005/8/layout/hierarchy1"/>
    <dgm:cxn modelId="{23A15C7C-8C9A-4D7C-A38E-A2575EEFDB51}" type="presParOf" srcId="{3B023AC6-1F51-4C35-BAEB-AD5D1D236CF1}" destId="{463CC1E4-C952-46D7-BF8D-ED94AA6C19AD}" srcOrd="0" destOrd="0" presId="urn:microsoft.com/office/officeart/2005/8/layout/hierarchy1"/>
    <dgm:cxn modelId="{328B9E93-8FB1-4141-8052-EDE4A679ADB3}" type="presParOf" srcId="{463CC1E4-C952-46D7-BF8D-ED94AA6C19AD}" destId="{266F7033-B9F5-4A2F-AE22-F954242F1C51}" srcOrd="0" destOrd="0" presId="urn:microsoft.com/office/officeart/2005/8/layout/hierarchy1"/>
    <dgm:cxn modelId="{82F2147F-F0F5-4BED-ACE1-71918BC53EAA}" type="presParOf" srcId="{463CC1E4-C952-46D7-BF8D-ED94AA6C19AD}" destId="{C1F22A2E-7482-4BF6-999F-C464CD90C25F}" srcOrd="1" destOrd="0" presId="urn:microsoft.com/office/officeart/2005/8/layout/hierarchy1"/>
    <dgm:cxn modelId="{A22899FF-0C39-4AA3-BA63-7A5AAA9D46A1}" type="presParOf" srcId="{3B023AC6-1F51-4C35-BAEB-AD5D1D236CF1}" destId="{E9053B15-0F38-4BE6-B153-264ADF56DF31}" srcOrd="1" destOrd="0" presId="urn:microsoft.com/office/officeart/2005/8/layout/hierarchy1"/>
    <dgm:cxn modelId="{076BA27A-BF22-4BB8-95FF-345C5AF3AA0F}" type="presParOf" srcId="{E9053B15-0F38-4BE6-B153-264ADF56DF31}" destId="{BE95215F-B229-49D0-8FC7-21FB5E7ECAEF}" srcOrd="0" destOrd="0" presId="urn:microsoft.com/office/officeart/2005/8/layout/hierarchy1"/>
    <dgm:cxn modelId="{99FD9E8E-53BB-4CCD-9D9D-F93F5C36A6DF}" type="presParOf" srcId="{E9053B15-0F38-4BE6-B153-264ADF56DF31}" destId="{F93B045D-B293-4712-B3D8-139D3759B79F}" srcOrd="1" destOrd="0" presId="urn:microsoft.com/office/officeart/2005/8/layout/hierarchy1"/>
    <dgm:cxn modelId="{C2186294-6879-4592-934C-0589813825FD}" type="presParOf" srcId="{F93B045D-B293-4712-B3D8-139D3759B79F}" destId="{C494DF8C-A191-46E9-8395-4B0FE8B6AB70}" srcOrd="0" destOrd="0" presId="urn:microsoft.com/office/officeart/2005/8/layout/hierarchy1"/>
    <dgm:cxn modelId="{81A57547-108D-4A39-9EDB-770DF295A91C}" type="presParOf" srcId="{C494DF8C-A191-46E9-8395-4B0FE8B6AB70}" destId="{97F88D48-AFF2-407C-ADF2-89D90B9A50E7}" srcOrd="0" destOrd="0" presId="urn:microsoft.com/office/officeart/2005/8/layout/hierarchy1"/>
    <dgm:cxn modelId="{798EA1C2-FBD1-4815-8B4E-AC8A912261BB}" type="presParOf" srcId="{C494DF8C-A191-46E9-8395-4B0FE8B6AB70}" destId="{A38C840B-9A6E-4549-BF1A-D47C684E2BAD}" srcOrd="1" destOrd="0" presId="urn:microsoft.com/office/officeart/2005/8/layout/hierarchy1"/>
    <dgm:cxn modelId="{0969CF35-921E-4796-B97C-157A66D05535}" type="presParOf" srcId="{F93B045D-B293-4712-B3D8-139D3759B79F}" destId="{0F776FC9-2140-46A0-A367-E7E0C3B39E8C}" srcOrd="1" destOrd="0" presId="urn:microsoft.com/office/officeart/2005/8/layout/hierarchy1"/>
    <dgm:cxn modelId="{AC1CB0A3-C8D3-4F8E-B7A0-ECD24D79F8AE}" type="presParOf" srcId="{0F776FC9-2140-46A0-A367-E7E0C3B39E8C}" destId="{41FD96EA-1F21-4FE2-BC78-0C506610EEC7}" srcOrd="0" destOrd="0" presId="urn:microsoft.com/office/officeart/2005/8/layout/hierarchy1"/>
    <dgm:cxn modelId="{0021005F-B08B-4951-868E-05A4739B1F7A}" type="presParOf" srcId="{0F776FC9-2140-46A0-A367-E7E0C3B39E8C}" destId="{A821F037-A43E-4295-ABE1-2A37D44F290B}" srcOrd="1" destOrd="0" presId="urn:microsoft.com/office/officeart/2005/8/layout/hierarchy1"/>
    <dgm:cxn modelId="{4307E721-3B9D-44BC-80A6-BEC1D38B0703}" type="presParOf" srcId="{A821F037-A43E-4295-ABE1-2A37D44F290B}" destId="{7894A8D9-0265-4E90-A1D1-074A81C3EB20}" srcOrd="0" destOrd="0" presId="urn:microsoft.com/office/officeart/2005/8/layout/hierarchy1"/>
    <dgm:cxn modelId="{474A425D-18F2-4239-A82E-37184C538C55}" type="presParOf" srcId="{7894A8D9-0265-4E90-A1D1-074A81C3EB20}" destId="{4093B447-526A-4861-B1A6-05345D369F30}" srcOrd="0" destOrd="0" presId="urn:microsoft.com/office/officeart/2005/8/layout/hierarchy1"/>
    <dgm:cxn modelId="{E18F0851-9D8E-408B-86BC-875600E0D97F}" type="presParOf" srcId="{7894A8D9-0265-4E90-A1D1-074A81C3EB20}" destId="{B56A0F36-8CB1-4085-86F9-3C8E545FF943}" srcOrd="1" destOrd="0" presId="urn:microsoft.com/office/officeart/2005/8/layout/hierarchy1"/>
    <dgm:cxn modelId="{C52952EF-0840-4A9F-98DC-ABFCEE8B398C}" type="presParOf" srcId="{A821F037-A43E-4295-ABE1-2A37D44F290B}" destId="{5405F5DB-4688-4D0C-B9E5-478B41D890B2}" srcOrd="1" destOrd="0" presId="urn:microsoft.com/office/officeart/2005/8/layout/hierarchy1"/>
    <dgm:cxn modelId="{1A6CA526-7602-42FA-AE86-9F24CA9798B9}" type="presParOf" srcId="{E2AED5BA-D3D7-400A-9CC4-9E2C1FE426A8}" destId="{5BC18D6F-1E14-46D6-B33B-8ACB4EA2B6E5}" srcOrd="4" destOrd="0" presId="urn:microsoft.com/office/officeart/2005/8/layout/hierarchy1"/>
    <dgm:cxn modelId="{A4836797-9DD9-4300-BCAF-7F1A80D9D5BB}" type="presParOf" srcId="{E2AED5BA-D3D7-400A-9CC4-9E2C1FE426A8}" destId="{4F5DE3BB-9DC7-4B4D-BA54-1E35276A5C31}" srcOrd="5" destOrd="0" presId="urn:microsoft.com/office/officeart/2005/8/layout/hierarchy1"/>
    <dgm:cxn modelId="{707C76D3-2220-498A-81E7-D65F5E188C46}" type="presParOf" srcId="{4F5DE3BB-9DC7-4B4D-BA54-1E35276A5C31}" destId="{E956049D-5712-40B6-8D5C-D2BF5F5E7F09}" srcOrd="0" destOrd="0" presId="urn:microsoft.com/office/officeart/2005/8/layout/hierarchy1"/>
    <dgm:cxn modelId="{1341F77A-95C3-407F-9632-F9146E3EC4FE}" type="presParOf" srcId="{E956049D-5712-40B6-8D5C-D2BF5F5E7F09}" destId="{EBADA450-0A38-479A-845E-B080DAC4AD38}" srcOrd="0" destOrd="0" presId="urn:microsoft.com/office/officeart/2005/8/layout/hierarchy1"/>
    <dgm:cxn modelId="{D67F4EE2-E048-4A82-A7BB-E07B517E7778}" type="presParOf" srcId="{E956049D-5712-40B6-8D5C-D2BF5F5E7F09}" destId="{A0FC8A46-937F-49D5-BC8B-75B4B37B3F3C}" srcOrd="1" destOrd="0" presId="urn:microsoft.com/office/officeart/2005/8/layout/hierarchy1"/>
    <dgm:cxn modelId="{81EAC07D-8C49-4FF7-8F04-1C457FF34C68}" type="presParOf" srcId="{4F5DE3BB-9DC7-4B4D-BA54-1E35276A5C31}" destId="{362FB5EC-4AD3-4CAB-A144-69854BDAF5B0}" srcOrd="1" destOrd="0" presId="urn:microsoft.com/office/officeart/2005/8/layout/hierarchy1"/>
    <dgm:cxn modelId="{DE8A292A-97CD-4BA8-B1AB-B1F7758853EA}" type="presParOf" srcId="{362FB5EC-4AD3-4CAB-A144-69854BDAF5B0}" destId="{9839F9ED-FF97-4CBF-BABD-36EA4F955714}" srcOrd="0" destOrd="0" presId="urn:microsoft.com/office/officeart/2005/8/layout/hierarchy1"/>
    <dgm:cxn modelId="{3A75CE1B-8A10-4E93-AE15-ED0E6E82544F}" type="presParOf" srcId="{362FB5EC-4AD3-4CAB-A144-69854BDAF5B0}" destId="{7112B7C9-7996-4B2A-857C-93EA810FE588}" srcOrd="1" destOrd="0" presId="urn:microsoft.com/office/officeart/2005/8/layout/hierarchy1"/>
    <dgm:cxn modelId="{9841E73E-329A-443E-9B49-A9DFDCD30EBB}" type="presParOf" srcId="{7112B7C9-7996-4B2A-857C-93EA810FE588}" destId="{0A062B73-1CE3-4B9F-9703-0A7A662B17C7}" srcOrd="0" destOrd="0" presId="urn:microsoft.com/office/officeart/2005/8/layout/hierarchy1"/>
    <dgm:cxn modelId="{B2F5A16A-BC76-478C-852F-07E6C233CEA3}" type="presParOf" srcId="{0A062B73-1CE3-4B9F-9703-0A7A662B17C7}" destId="{B2BD3633-1857-44FF-A2B8-F732E310B8F4}" srcOrd="0" destOrd="0" presId="urn:microsoft.com/office/officeart/2005/8/layout/hierarchy1"/>
    <dgm:cxn modelId="{8C758F96-67B8-4C70-8E56-D1A68590D4AF}" type="presParOf" srcId="{0A062B73-1CE3-4B9F-9703-0A7A662B17C7}" destId="{3CDD274B-9FB0-44A6-8E5D-1BF382EBECE0}" srcOrd="1" destOrd="0" presId="urn:microsoft.com/office/officeart/2005/8/layout/hierarchy1"/>
    <dgm:cxn modelId="{CA45B8B7-E637-409B-86BC-B4FAEEC1B81A}" type="presParOf" srcId="{7112B7C9-7996-4B2A-857C-93EA810FE588}" destId="{2E6F90B0-655D-4FB4-8F6F-A501DC0A6A6C}" srcOrd="1" destOrd="0" presId="urn:microsoft.com/office/officeart/2005/8/layout/hierarchy1"/>
    <dgm:cxn modelId="{1A927D15-C0EE-4531-8CFF-2E1AFD135200}" type="presParOf" srcId="{2E6F90B0-655D-4FB4-8F6F-A501DC0A6A6C}" destId="{8F1E5FEB-0378-4A69-ACE3-653E1F05C75A}" srcOrd="0" destOrd="0" presId="urn:microsoft.com/office/officeart/2005/8/layout/hierarchy1"/>
    <dgm:cxn modelId="{398D3490-FC83-4A6A-BB71-631783F259AE}" type="presParOf" srcId="{2E6F90B0-655D-4FB4-8F6F-A501DC0A6A6C}" destId="{04B04762-E9B9-4E4F-BDF4-1F545E7C9909}" srcOrd="1" destOrd="0" presId="urn:microsoft.com/office/officeart/2005/8/layout/hierarchy1"/>
    <dgm:cxn modelId="{879E997C-D235-42EB-B417-459A5B76DC4B}" type="presParOf" srcId="{04B04762-E9B9-4E4F-BDF4-1F545E7C9909}" destId="{64C0CCA8-8FCD-4B1B-BF24-44CCC66EF5DA}" srcOrd="0" destOrd="0" presId="urn:microsoft.com/office/officeart/2005/8/layout/hierarchy1"/>
    <dgm:cxn modelId="{A91F52C2-ED43-47F7-9898-13C2A9DF74BF}" type="presParOf" srcId="{64C0CCA8-8FCD-4B1B-BF24-44CCC66EF5DA}" destId="{ADCF86BC-18F9-49D0-ACCE-CD3515F4F195}" srcOrd="0" destOrd="0" presId="urn:microsoft.com/office/officeart/2005/8/layout/hierarchy1"/>
    <dgm:cxn modelId="{79000615-9976-4ED0-9691-5DA2E809C698}" type="presParOf" srcId="{64C0CCA8-8FCD-4B1B-BF24-44CCC66EF5DA}" destId="{7DD3729C-1FDB-4321-BB49-505B772E1469}" srcOrd="1" destOrd="0" presId="urn:microsoft.com/office/officeart/2005/8/layout/hierarchy1"/>
    <dgm:cxn modelId="{54B8E4E2-DB66-4533-B1BB-F2935625A72D}" type="presParOf" srcId="{04B04762-E9B9-4E4F-BDF4-1F545E7C9909}" destId="{B1A5B972-A15D-4A9A-930E-0FB2DDC39BDF}" srcOrd="1" destOrd="0" presId="urn:microsoft.com/office/officeart/2005/8/layout/hierarchy1"/>
  </dgm:cxnLst>
  <dgm:bg>
    <a:gradFill>
      <a:gsLst>
        <a:gs pos="0">
          <a:srgbClr val="FFEFD1"/>
        </a:gs>
        <a:gs pos="64999">
          <a:srgbClr val="F0EBD5"/>
        </a:gs>
        <a:gs pos="100000">
          <a:srgbClr val="D1C39F"/>
        </a:gs>
      </a:gsLst>
      <a:lin ang="5400000" scaled="0"/>
    </a:gradFill>
    <a:effectLst>
      <a:innerShdw blurRad="63500" dist="50800" dir="18900000">
        <a:prstClr val="black"/>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E5FEB-0378-4A69-ACE3-653E1F05C75A}">
      <dsp:nvSpPr>
        <dsp:cNvPr id="0" name=""/>
        <dsp:cNvSpPr/>
      </dsp:nvSpPr>
      <dsp:spPr>
        <a:xfrm>
          <a:off x="7490101"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39F9ED-FF97-4CBF-BABD-36EA4F955714}">
      <dsp:nvSpPr>
        <dsp:cNvPr id="0" name=""/>
        <dsp:cNvSpPr/>
      </dsp:nvSpPr>
      <dsp:spPr>
        <a:xfrm>
          <a:off x="7490101"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C18D6F-1E14-46D6-B33B-8ACB4EA2B6E5}">
      <dsp:nvSpPr>
        <dsp:cNvPr id="0" name=""/>
        <dsp:cNvSpPr/>
      </dsp:nvSpPr>
      <dsp:spPr>
        <a:xfrm>
          <a:off x="4503353" y="1182850"/>
          <a:ext cx="3032468" cy="359366"/>
        </a:xfrm>
        <a:custGeom>
          <a:avLst/>
          <a:gdLst/>
          <a:ahLst/>
          <a:cxnLst/>
          <a:rect l="0" t="0" r="0" b="0"/>
          <a:pathLst>
            <a:path>
              <a:moveTo>
                <a:pt x="0" y="0"/>
              </a:moveTo>
              <a:lnTo>
                <a:pt x="0" y="244898"/>
              </a:lnTo>
              <a:lnTo>
                <a:pt x="3032468" y="244898"/>
              </a:lnTo>
              <a:lnTo>
                <a:pt x="3032468"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FD96EA-1F21-4FE2-BC78-0C506610EEC7}">
      <dsp:nvSpPr>
        <dsp:cNvPr id="0" name=""/>
        <dsp:cNvSpPr/>
      </dsp:nvSpPr>
      <dsp:spPr>
        <a:xfrm>
          <a:off x="4177221"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E95215F-B229-49D0-8FC7-21FB5E7ECAEF}">
      <dsp:nvSpPr>
        <dsp:cNvPr id="0" name=""/>
        <dsp:cNvSpPr/>
      </dsp:nvSpPr>
      <dsp:spPr>
        <a:xfrm>
          <a:off x="4177221"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BFA76B-0437-4FC5-9AFA-6015B953C6DC}">
      <dsp:nvSpPr>
        <dsp:cNvPr id="0" name=""/>
        <dsp:cNvSpPr/>
      </dsp:nvSpPr>
      <dsp:spPr>
        <a:xfrm>
          <a:off x="4222941" y="1182850"/>
          <a:ext cx="280411" cy="359366"/>
        </a:xfrm>
        <a:custGeom>
          <a:avLst/>
          <a:gdLst/>
          <a:ahLst/>
          <a:cxnLst/>
          <a:rect l="0" t="0" r="0" b="0"/>
          <a:pathLst>
            <a:path>
              <a:moveTo>
                <a:pt x="280411" y="0"/>
              </a:moveTo>
              <a:lnTo>
                <a:pt x="280411" y="244898"/>
              </a:lnTo>
              <a:lnTo>
                <a:pt x="0" y="244898"/>
              </a:lnTo>
              <a:lnTo>
                <a:pt x="0"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2446FEF-E9D7-437D-8E90-01EDE504596B}">
      <dsp:nvSpPr>
        <dsp:cNvPr id="0" name=""/>
        <dsp:cNvSpPr/>
      </dsp:nvSpPr>
      <dsp:spPr>
        <a:xfrm>
          <a:off x="1144753"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29A026-437C-42E0-B7CC-ACE51418DFA1}">
      <dsp:nvSpPr>
        <dsp:cNvPr id="0" name=""/>
        <dsp:cNvSpPr/>
      </dsp:nvSpPr>
      <dsp:spPr>
        <a:xfrm>
          <a:off x="1144753"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BF4A41-7510-4372-9C8A-A94D3EA2AAD6}">
      <dsp:nvSpPr>
        <dsp:cNvPr id="0" name=""/>
        <dsp:cNvSpPr/>
      </dsp:nvSpPr>
      <dsp:spPr>
        <a:xfrm>
          <a:off x="1190473" y="1182850"/>
          <a:ext cx="3312879" cy="359366"/>
        </a:xfrm>
        <a:custGeom>
          <a:avLst/>
          <a:gdLst/>
          <a:ahLst/>
          <a:cxnLst/>
          <a:rect l="0" t="0" r="0" b="0"/>
          <a:pathLst>
            <a:path>
              <a:moveTo>
                <a:pt x="3312879" y="0"/>
              </a:moveTo>
              <a:lnTo>
                <a:pt x="3312879" y="244898"/>
              </a:lnTo>
              <a:lnTo>
                <a:pt x="0" y="244898"/>
              </a:lnTo>
              <a:lnTo>
                <a:pt x="0"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59ACB8-9477-4BF2-AF00-B6D154B92617}">
      <dsp:nvSpPr>
        <dsp:cNvPr id="0" name=""/>
        <dsp:cNvSpPr/>
      </dsp:nvSpPr>
      <dsp:spPr>
        <a:xfrm>
          <a:off x="3093666" y="398215"/>
          <a:ext cx="2819372" cy="784634"/>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14E6EB8-B494-4A23-AA68-1341F7B36148}">
      <dsp:nvSpPr>
        <dsp:cNvPr id="0" name=""/>
        <dsp:cNvSpPr/>
      </dsp:nvSpPr>
      <dsp:spPr>
        <a:xfrm>
          <a:off x="3230960" y="528644"/>
          <a:ext cx="2819372" cy="78463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kern="1200" cap="none" normalizeH="0" baseline="0">
              <a:ln/>
              <a:solidFill>
                <a:srgbClr val="800000"/>
              </a:solidFill>
            </a:rPr>
            <a:t>Odjela za poslovanje riznice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effectLst/>
            <a:latin typeface="Arial" charset="0"/>
            <a:ea typeface="Calibri" pitchFamily="34" charset="0"/>
            <a:cs typeface="Times New Roman" pitchFamily="18" charset="0"/>
          </a:endParaRPr>
        </a:p>
      </dsp:txBody>
      <dsp:txXfrm>
        <a:off x="3253941" y="551625"/>
        <a:ext cx="2773410" cy="738672"/>
      </dsp:txXfrm>
    </dsp:sp>
    <dsp:sp modelId="{3069C006-1849-4CBC-9B77-BF50ECAAEA8D}">
      <dsp:nvSpPr>
        <dsp:cNvPr id="0" name=""/>
        <dsp:cNvSpPr/>
      </dsp:nvSpPr>
      <dsp:spPr>
        <a:xfrm>
          <a:off x="2826" y="1542217"/>
          <a:ext cx="2375293"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AC1B98B-DF32-4799-BABD-556E13808692}">
      <dsp:nvSpPr>
        <dsp:cNvPr id="0" name=""/>
        <dsp:cNvSpPr/>
      </dsp:nvSpPr>
      <dsp:spPr>
        <a:xfrm>
          <a:off x="140120" y="1672646"/>
          <a:ext cx="2375293"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kern="1200" cap="none" normalizeH="0" baseline="0">
              <a:ln/>
              <a:solidFill>
                <a:srgbClr val="00B050"/>
              </a:solidFill>
              <a:latin typeface="Verdana" pitchFamily="34" charset="0"/>
              <a:ea typeface="Calibri" pitchFamily="34" charset="0"/>
              <a:cs typeface="Times New Roman" pitchFamily="18" charset="0"/>
            </a:rPr>
            <a:t>Sektor za upravljanje</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kern="1200" cap="none" normalizeH="0" baseline="0">
              <a:ln/>
              <a:solidFill>
                <a:srgbClr val="00B050"/>
              </a:solidFill>
              <a:latin typeface="Verdana" pitchFamily="34" charset="0"/>
              <a:ea typeface="Calibri" pitchFamily="34" charset="0"/>
              <a:cs typeface="Times New Roman" pitchFamily="18" charset="0"/>
            </a:rPr>
            <a:t>JRR-om</a:t>
          </a:r>
        </a:p>
      </dsp:txBody>
      <dsp:txXfrm>
        <a:off x="163101" y="1695627"/>
        <a:ext cx="2329331" cy="738672"/>
      </dsp:txXfrm>
    </dsp:sp>
    <dsp:sp modelId="{D6E1B30C-939F-463F-A695-7DD5710E730E}">
      <dsp:nvSpPr>
        <dsp:cNvPr id="0" name=""/>
        <dsp:cNvSpPr/>
      </dsp:nvSpPr>
      <dsp:spPr>
        <a:xfrm>
          <a:off x="572650"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5CC718-B0C1-4802-8803-CD35BCE8AA55}">
      <dsp:nvSpPr>
        <dsp:cNvPr id="0" name=""/>
        <dsp:cNvSpPr/>
      </dsp:nvSpPr>
      <dsp:spPr>
        <a:xfrm>
          <a:off x="709944"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400" b="1" i="0" u="none" strike="noStrike" kern="1200" cap="none" normalizeH="0" baseline="0">
              <a:ln/>
              <a:solidFill>
                <a:schemeClr val="tx1">
                  <a:lumMod val="50000"/>
                  <a:lumOff val="50000"/>
                </a:schemeClr>
              </a:solidFill>
              <a:latin typeface="Verdana" pitchFamily="34" charset="0"/>
              <a:ea typeface="Calibri" pitchFamily="34" charset="0"/>
              <a:cs typeface="Times New Roman" pitchFamily="18" charset="0"/>
            </a:rPr>
            <a:t>Stručnjaci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400" b="1" i="0" u="none" strike="noStrike" kern="1200" cap="none" normalizeH="0" baseline="0">
              <a:ln/>
              <a:solidFill>
                <a:schemeClr val="tx1">
                  <a:lumMod val="50000"/>
                  <a:lumOff val="50000"/>
                </a:schemeClr>
              </a:solidFill>
              <a:latin typeface="Verdana" pitchFamily="34" charset="0"/>
              <a:ea typeface="Calibri" pitchFamily="34" charset="0"/>
              <a:cs typeface="Times New Roman" pitchFamily="18" charset="0"/>
            </a:rPr>
            <a:t>(1+4)</a:t>
          </a:r>
        </a:p>
      </dsp:txBody>
      <dsp:txXfrm>
        <a:off x="732925" y="2839629"/>
        <a:ext cx="1189683" cy="738672"/>
      </dsp:txXfrm>
    </dsp:sp>
    <dsp:sp modelId="{66378FC3-B4B9-4C4D-84BD-F519CC293F25}">
      <dsp:nvSpPr>
        <dsp:cNvPr id="0" name=""/>
        <dsp:cNvSpPr/>
      </dsp:nvSpPr>
      <dsp:spPr>
        <a:xfrm>
          <a:off x="572650"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6D2965-30B5-40F3-9C68-46EDA6E8FDE8}">
      <dsp:nvSpPr>
        <dsp:cNvPr id="0" name=""/>
        <dsp:cNvSpPr/>
      </dsp:nvSpPr>
      <dsp:spPr>
        <a:xfrm>
          <a:off x="709944"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300" b="1" i="0" u="none" strike="noStrike" kern="1200" cap="none" normalizeH="0" baseline="0">
              <a:ln/>
              <a:solidFill>
                <a:srgbClr val="FF0066"/>
              </a:solidFill>
            </a:rPr>
            <a:t>36 područnih ureda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300" b="0" i="0" u="none" strike="noStrike" kern="1200" cap="none" normalizeH="0" baseline="0" dirty="0">
            <a:ln/>
            <a:effectLst/>
            <a:latin typeface="Arial" charset="0"/>
            <a:ea typeface="Calibri" pitchFamily="34" charset="0"/>
            <a:cs typeface="Times New Roman" pitchFamily="18" charset="0"/>
          </a:endParaRPr>
        </a:p>
      </dsp:txBody>
      <dsp:txXfrm>
        <a:off x="732925" y="3983630"/>
        <a:ext cx="1189683" cy="738672"/>
      </dsp:txXfrm>
    </dsp:sp>
    <dsp:sp modelId="{266F7033-B9F5-4A2F-AE22-F954242F1C51}">
      <dsp:nvSpPr>
        <dsp:cNvPr id="0" name=""/>
        <dsp:cNvSpPr/>
      </dsp:nvSpPr>
      <dsp:spPr>
        <a:xfrm>
          <a:off x="2652708" y="1542217"/>
          <a:ext cx="3140467"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F22A2E-7482-4BF6-999F-C464CD90C25F}">
      <dsp:nvSpPr>
        <dsp:cNvPr id="0" name=""/>
        <dsp:cNvSpPr/>
      </dsp:nvSpPr>
      <dsp:spPr>
        <a:xfrm>
          <a:off x="2790002" y="1672646"/>
          <a:ext cx="3140467"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kern="1200" cap="none" normalizeH="0" baseline="0">
              <a:ln/>
              <a:solidFill>
                <a:srgbClr val="00B050"/>
              </a:solidFill>
            </a:rPr>
            <a:t>Sektor za upravljanje likvidnošću</a:t>
          </a:r>
        </a:p>
      </dsp:txBody>
      <dsp:txXfrm>
        <a:off x="2812983" y="1695627"/>
        <a:ext cx="3094505" cy="738672"/>
      </dsp:txXfrm>
    </dsp:sp>
    <dsp:sp modelId="{97F88D48-AFF2-407C-ADF2-89D90B9A50E7}">
      <dsp:nvSpPr>
        <dsp:cNvPr id="0" name=""/>
        <dsp:cNvSpPr/>
      </dsp:nvSpPr>
      <dsp:spPr>
        <a:xfrm>
          <a:off x="3605119"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8C840B-9A6E-4549-BF1A-D47C684E2BAD}">
      <dsp:nvSpPr>
        <dsp:cNvPr id="0" name=""/>
        <dsp:cNvSpPr/>
      </dsp:nvSpPr>
      <dsp:spPr>
        <a:xfrm>
          <a:off x="3742413"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kern="1200" cap="none" normalizeH="0" baseline="0">
              <a:ln/>
              <a:solidFill>
                <a:schemeClr val="tx1">
                  <a:lumMod val="50000"/>
                  <a:lumOff val="50000"/>
                </a:schemeClr>
              </a:solidFill>
              <a:latin typeface="Verdana" pitchFamily="34" charset="0"/>
              <a:ea typeface="Calibri" pitchFamily="34" charset="0"/>
              <a:cs typeface="Times New Roman" pitchFamily="18" charset="0"/>
            </a:rPr>
            <a:t>Stručnjaci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kern="1200" cap="none" normalizeH="0" baseline="0">
              <a:ln/>
              <a:solidFill>
                <a:schemeClr val="tx1">
                  <a:lumMod val="50000"/>
                  <a:lumOff val="50000"/>
                </a:schemeClr>
              </a:solidFill>
              <a:latin typeface="Verdana" pitchFamily="34" charset="0"/>
              <a:ea typeface="Calibri" pitchFamily="34" charset="0"/>
              <a:cs typeface="Times New Roman" pitchFamily="18" charset="0"/>
            </a:rPr>
            <a:t> (1+3)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3765394" y="2839629"/>
        <a:ext cx="1189683" cy="738672"/>
      </dsp:txXfrm>
    </dsp:sp>
    <dsp:sp modelId="{4093B447-526A-4861-B1A6-05345D369F30}">
      <dsp:nvSpPr>
        <dsp:cNvPr id="0" name=""/>
        <dsp:cNvSpPr/>
      </dsp:nvSpPr>
      <dsp:spPr>
        <a:xfrm>
          <a:off x="3605119"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6A0F36-8CB1-4085-86F9-3C8E545FF943}">
      <dsp:nvSpPr>
        <dsp:cNvPr id="0" name=""/>
        <dsp:cNvSpPr/>
      </dsp:nvSpPr>
      <dsp:spPr>
        <a:xfrm>
          <a:off x="3742413"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300" b="1" i="0" u="none" strike="noStrike" kern="1200" cap="none" normalizeH="0" baseline="0">
              <a:ln/>
              <a:solidFill>
                <a:srgbClr val="FF0066"/>
              </a:solidFill>
            </a:rPr>
            <a:t>36 područnih ureda</a:t>
          </a:r>
          <a:r>
            <a:rPr kumimoji="0" lang="hr-HR" sz="1300" b="1" i="0" u="none" strike="noStrike" kern="1200" cap="none" normalizeH="0" baseline="0">
              <a:ln/>
              <a:solidFill>
                <a:srgbClr val="FF0066"/>
              </a:solidFill>
              <a:latin typeface="Verdana" pitchFamily="34" charset="0"/>
              <a:ea typeface="Calibri" pitchFamily="34" charset="0"/>
              <a:cs typeface="Times New Roman" pitchFamily="18" charset="0"/>
            </a:rPr>
            <a:t> </a:t>
          </a:r>
        </a:p>
      </dsp:txBody>
      <dsp:txXfrm>
        <a:off x="3765394" y="3983630"/>
        <a:ext cx="1189683" cy="738672"/>
      </dsp:txXfrm>
    </dsp:sp>
    <dsp:sp modelId="{EBADA450-0A38-479A-845E-B080DAC4AD38}">
      <dsp:nvSpPr>
        <dsp:cNvPr id="0" name=""/>
        <dsp:cNvSpPr/>
      </dsp:nvSpPr>
      <dsp:spPr>
        <a:xfrm>
          <a:off x="6067763" y="1542217"/>
          <a:ext cx="2936116"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FC8A46-937F-49D5-BC8B-75B4B37B3F3C}">
      <dsp:nvSpPr>
        <dsp:cNvPr id="0" name=""/>
        <dsp:cNvSpPr/>
      </dsp:nvSpPr>
      <dsp:spPr>
        <a:xfrm>
          <a:off x="6205057" y="1672646"/>
          <a:ext cx="2936116"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800" b="1" i="0" u="none" strike="noStrike" kern="1200" cap="none" normalizeH="0" baseline="0">
              <a:ln/>
              <a:solidFill>
                <a:srgbClr val="00B050"/>
              </a:solidFill>
              <a:latin typeface="Verdana" pitchFamily="34" charset="0"/>
              <a:ea typeface="Calibri" pitchFamily="34" charset="0"/>
              <a:cs typeface="Times New Roman" pitchFamily="18" charset="0"/>
            </a:rPr>
            <a:t>Sektor za financijsko izvještavanje</a:t>
          </a:r>
        </a:p>
      </dsp:txBody>
      <dsp:txXfrm>
        <a:off x="6228038" y="1695627"/>
        <a:ext cx="2890154" cy="738672"/>
      </dsp:txXfrm>
    </dsp:sp>
    <dsp:sp modelId="{B2BD3633-1857-44FF-A2B8-F732E310B8F4}">
      <dsp:nvSpPr>
        <dsp:cNvPr id="0" name=""/>
        <dsp:cNvSpPr/>
      </dsp:nvSpPr>
      <dsp:spPr>
        <a:xfrm>
          <a:off x="6917998"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DD274B-9FB0-44A6-8E5D-1BF382EBECE0}">
      <dsp:nvSpPr>
        <dsp:cNvPr id="0" name=""/>
        <dsp:cNvSpPr/>
      </dsp:nvSpPr>
      <dsp:spPr>
        <a:xfrm>
          <a:off x="7055292"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kern="1200" cap="none" normalizeH="0" baseline="0">
              <a:ln/>
              <a:solidFill>
                <a:schemeClr val="tx1">
                  <a:lumMod val="50000"/>
                  <a:lumOff val="50000"/>
                </a:schemeClr>
              </a:solidFill>
              <a:latin typeface="Verdana" pitchFamily="34" charset="0"/>
              <a:ea typeface="Calibri" pitchFamily="34" charset="0"/>
              <a:cs typeface="Times New Roman" pitchFamily="18" charset="0"/>
            </a:rPr>
            <a:t>Stručnjaci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r-HR" sz="1600" b="1" i="0" u="none" strike="noStrike" kern="1200" cap="none" normalizeH="0" baseline="0">
              <a:ln/>
              <a:solidFill>
                <a:schemeClr val="tx1">
                  <a:lumMod val="50000"/>
                  <a:lumOff val="50000"/>
                </a:schemeClr>
              </a:solidFill>
              <a:latin typeface="Verdana" pitchFamily="34" charset="0"/>
              <a:ea typeface="Calibri" pitchFamily="34" charset="0"/>
              <a:cs typeface="Times New Roman" pitchFamily="18" charset="0"/>
            </a:rPr>
            <a:t> (1+4)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7078273" y="2839629"/>
        <a:ext cx="1189683" cy="738672"/>
      </dsp:txXfrm>
    </dsp:sp>
    <dsp:sp modelId="{ADCF86BC-18F9-49D0-ACCE-CD3515F4F195}">
      <dsp:nvSpPr>
        <dsp:cNvPr id="0" name=""/>
        <dsp:cNvSpPr/>
      </dsp:nvSpPr>
      <dsp:spPr>
        <a:xfrm>
          <a:off x="6917998"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D3729C-1FDB-4321-BB49-505B772E1469}">
      <dsp:nvSpPr>
        <dsp:cNvPr id="0" name=""/>
        <dsp:cNvSpPr/>
      </dsp:nvSpPr>
      <dsp:spPr>
        <a:xfrm>
          <a:off x="7055292"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hr-HR" sz="1300" b="1" i="0" u="none" strike="noStrike" kern="1200" cap="none" normalizeH="0" baseline="0">
              <a:ln/>
              <a:solidFill>
                <a:srgbClr val="FF0066"/>
              </a:solidFill>
            </a:rPr>
            <a:t>36 područnih ureda</a:t>
          </a:r>
        </a:p>
      </dsp:txBody>
      <dsp:txXfrm>
        <a:off x="7078273" y="3983630"/>
        <a:ext cx="1189683" cy="738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B3C4B4-C9D4-4FFD-89A2-C8604CB89BB6}" type="datetimeFigureOut">
              <a:rPr lang="en-US" smtClean="0"/>
              <a:t>3/10/2020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F4BF3BA-CD3A-4CE4-8105-A274A67D7802}" type="slidenum">
              <a:rPr lang="en-US" smtClean="0"/>
              <a:t>‹#›</a:t>
            </a:fld>
            <a:endParaRPr lang="en-US"/>
          </a:p>
        </p:txBody>
      </p:sp>
    </p:spTree>
    <p:extLst>
      <p:ext uri="{BB962C8B-B14F-4D97-AF65-F5344CB8AC3E}">
        <p14:creationId xmlns:p14="http://schemas.microsoft.com/office/powerpoint/2010/main" val="3671271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828559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hr-HR"/>
              <a:t>Akumulacija zaostalih plaćanja s naslova rashoda vlade jedan je od najčešćih problema u upravljanju javnim financijama i predstavlja važno pitanje za albanski sustav riznice, posebno kada je riječ o prelasku na </a:t>
            </a:r>
            <a:r>
              <a:rPr lang="hr-HR" b="1"/>
              <a:t>aktivno upravljanje novčanim sredstvima</a:t>
            </a:r>
            <a:r>
              <a:rPr lang="hr-HR"/>
              <a:t>.</a:t>
            </a:r>
            <a:r>
              <a:rPr lang="hr-HR" b="1"/>
              <a:t> </a:t>
            </a:r>
          </a:p>
          <a:p>
            <a:pPr marL="0" indent="0">
              <a:buNone/>
            </a:pPr>
            <a:r>
              <a:rPr lang="hr-HR">
                <a:latin typeface="Arial"/>
              </a:rPr>
              <a:t>Pozita fiskale e Shqipërisë u përkeqësua pas krizës financiare botërore dhe qeveria akumuloi një shumë të konsiderueshme detyrimesh të prapambetura kundrejt sektorit privat. Deficiti i përgjithshëm fiskal shtetëror, i cili pat qenë mesatarisht 3,4 për qind në periudhën 2005-2012, u rrit ndjeshëm në 5,2 për qind të PBB-së në vitin 2013. Të ardhurat buxhetore, si përqindje e PBB-së, të cilat qenë rritur në 26,7 për qind në 2008, ranë përsëri në nivelin 23,7 për qind në 2013 për shkak të zvogëlimit të shkallës së tatimit mbi fitimin, rritjes së përjashtimeve nga TVSH-ja dhe rënies së mbledhjes së ardhurave. Borxhi publik u rrit ndjeshëm nga 55 për qind e PBB-së në 2008 në rreth 71 për qind deri në vitin 2013. Kjo qe pasojë e politikës fiskale ekspansioniste që u ndoq menjëherë përpara zgjedhjeve të vitit 2013, si edhe e shkallëve më të ulëta të rritjes ekonomike, rënies së mbledhjes së të ardhurave fiskale, rritjes së trysnive fiskale në lidhje me mungesat energjetike, si edhe stokun e akumuluar të detyrimeve të prapambetura që kishte qeveria kundrejt sektorit privat, në rreth 70,7 miliard (rreth 5,2 për qind e PBB-së në 2013).</a:t>
            </a:r>
            <a:r>
              <a:rPr lang="hr-HR" baseline="0">
                <a:latin typeface="Arial"/>
              </a:rPr>
              <a:t> </a:t>
            </a:r>
          </a:p>
          <a:p>
            <a:pPr marL="0" indent="0">
              <a:buNone/>
            </a:pPr>
            <a:r>
              <a:rPr lang="hr-HR">
                <a:latin typeface="Arial"/>
              </a:rPr>
              <a:t>Në vitet e fundit stabilizimi fiskal është mbështetur me politika të kujdesshme fiskale. Në vitin 2014, Shqipëria filloi një program të konsolidimit fiskal me mbështetjen e partnerëve të jashtëm, në të cilin përfshiheshin masa në të dyja anët e buxhetit—të ardhura dhe shpenzime—dhe reforma për t’u dhënë zgjidhje dobësive strukturore siç janë ato në sektorin energjetik dhe në pensione, krahas shlyerjes së detyrimeve të prapambetura kundrejt sektorit privat. Në masat për të ardhurat buxhetore përfshihej rritja e shkallës së tatimit mbi fitimin (TF), shkallëve të akcizës mbi produktet e duhanit, pijet alkoolike dhe kafenë dhe taksës së qarkullimit, si edhe puna kundër evazionit. Masat nga ana e shpenzimeve përfshijnë vendosjen e një limiti maksimal mbi fondin e pagave, disa kursime të krijuara nga ana e shpenzimeve mbi interesat dhe një ulje graduale të mbështetjes buxhetore për sektorin energjetik. Deficiti i përgjithshëm fiskal shtetëror ra në 1,8 për qind të PBB-së në 2016 (në krahasim me 4,9 për qind në 2015) në përputhje me përpjekjet për konsolidim fiskal në vend. Janë vënë re trendë të ngjashëm për qeverisjen qendrore,</a:t>
            </a:r>
          </a:p>
        </p:txBody>
      </p:sp>
    </p:spTree>
    <p:extLst>
      <p:ext uri="{BB962C8B-B14F-4D97-AF65-F5344CB8AC3E}">
        <p14:creationId xmlns:p14="http://schemas.microsoft.com/office/powerpoint/2010/main" val="205856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buNone/>
            </a:pPr>
            <a:r>
              <a:rPr lang="hr-HR" b="1" dirty="0"/>
              <a:t>Uzroci zaostalih plaćanja s naslova rashoda</a:t>
            </a:r>
          </a:p>
          <a:p>
            <a:pPr>
              <a:buNone/>
            </a:pPr>
            <a:r>
              <a:rPr lang="hr-HR" dirty="0"/>
              <a:t>Privremena akumulacija zaostalih plaćanja s naslova rashoda vlade ponekad je rezultat akutnog nedostatka likvidnosti vlade koji je popraćen ozbiljnim gospodarskim ili financijskim krizama. Nakon što je neposredni šok zbog krize prošao, prihodi se oporavljaju i vlada može pristupiti financijskim tržištima, zaostala plaćanja brzo se podmiruju i često se više ne pojavljuju.</a:t>
            </a:r>
          </a:p>
          <a:p>
            <a:pPr>
              <a:buNone/>
            </a:pPr>
            <a:r>
              <a:rPr lang="hr-HR" dirty="0"/>
              <a:t>Konstantna zaostala plaćanja s naslova rashoda obično su simptom slabih točaka u sustavu PFM-a zemlje. Zaostala plaćanja s naslova rashoda mogu biti rezultat neuspjeha u jednoj ili svim fazama ciklusa PFM-a, uključujući neodgovarajuće pravne okvire, nerealno planiranje proračuna, slabe ili složene kontrole rashoda, neučinkovito upravljanje novčanim sredstvima, nepostojanje informacijskog sustava za financijsko upravljanje (ISFU) ili problema sa sustavom ili nedostataka u pogledu fiskalnog izvještavanja. Najučinkovitiji pristup rješavanju pitanja zaostalih plaćanja s naslova rashoda stoga ovisi o uzrocima na kojima se ona temelje i obično zahtijeva usklađeno djelovanje u više područja PFM-a. Kao što se opisuje u tablici 1., postupak plaćanja rashoda može se zamisliti u četiri faze: izrada proračuna, preuzete obveze s naslova rashoda, likvidacija ili verifikacija rashoda te plaćanje. Slabosti, pogreške ili kašnjenja u bilo kojoj fazi mogu dovesti do akumulacije zaostalih plaćanja s naslova rashoda.</a:t>
            </a:r>
          </a:p>
          <a:p>
            <a:pPr>
              <a:buNone/>
            </a:pPr>
            <a:r>
              <a:rPr lang="hr-HR" dirty="0"/>
              <a:t>Još jedan razlog zbog kojeg se zaostala plaćanja s naslova rashoda mogu akumulirati je taj da ih vlade nisu svjesne. Kao što je prikazano na slici 3., anketa provedena u 121 zemlji s niskim i srednjim dohotkom pokazala je da 38 % zemalja nije moglo prikupiti pouzdane podatke o stanju </a:t>
            </a:r>
            <a:r>
              <a:rPr lang="hr-HR" dirty="0" smtClean="0"/>
              <a:t>nepodmirenih računa </a:t>
            </a:r>
            <a:r>
              <a:rPr lang="hr-HR" dirty="0"/>
              <a:t>u protekle dvije godine. Samo 12 % zemalja redovito prikuplja pouzdane podatke o stanju i dospijeću zaostalih plaćanja. Razlog za nedostatak osviještenosti o zaostalim plaćanjima mogu biti slabosti u sustavu fiskalnog izvještavanja. Prvo, neki računovodstveni sustavi ne mogu odrediti dugovanja ili podskup dugovanja čiji je datum dospijeća prošao: na primjer, datum računa ili</a:t>
            </a:r>
          </a:p>
          <a:p>
            <a:pPr>
              <a:buNone/>
            </a:pPr>
            <a:r>
              <a:rPr lang="hr-HR" dirty="0"/>
              <a:t>datum dospjelog računa ne knjiže se sustavno u ISFU-u ili u glavnoj knjizi. Drugo, u brojnim zemljama, posebno u onima koje planiraju proračun na gotovinskoj osnovi i imaju obračunske računovodstvene sustave, ne zahtijeva se izvještavanje o zaostalim plaćanjima, ili ako se zahtijeva, provodi se samo na kraju godine. Na kraju, vladino tijelo zaduženo za izvještavanje često je ograničeno proračunom centralne vlade, dok se zaostala plaćanja mogu nakupljati u izvanproračunskim fondovima, autonomnim agencijama, </a:t>
            </a:r>
            <a:r>
              <a:rPr lang="hr-HR" dirty="0" err="1"/>
              <a:t>subnacionalnoj</a:t>
            </a:r>
            <a:r>
              <a:rPr lang="hr-HR" dirty="0"/>
              <a:t> razini vlasti i poduzećima u državnom vlasništvu.</a:t>
            </a:r>
          </a:p>
          <a:p>
            <a:pPr>
              <a:buNone/>
            </a:pPr>
            <a:r>
              <a:rPr lang="hr-HR" dirty="0"/>
              <a:t>Iako neprimjereni </a:t>
            </a:r>
            <a:r>
              <a:rPr lang="hr-HR" dirty="0" err="1"/>
              <a:t>monitoring</a:t>
            </a:r>
            <a:r>
              <a:rPr lang="hr-HR" dirty="0"/>
              <a:t> i izvještavanje o zaostalim plaćanjima mogu otežati sprječavanje zaostataka u plaćanju i upravljanje njima, uzrok njihova nastanka obično je jedna ili više slabosti u procesu PFM-a. </a:t>
            </a:r>
            <a:r>
              <a:rPr lang="hr-HR" b="1" dirty="0"/>
              <a:t>Najčešći uzroci </a:t>
            </a:r>
            <a:r>
              <a:rPr lang="hr-HR" dirty="0"/>
              <a:t>uključuju:</a:t>
            </a:r>
          </a:p>
          <a:p>
            <a:pPr>
              <a:buNone/>
            </a:pPr>
            <a:r>
              <a:rPr lang="hr-HR" b="1" dirty="0"/>
              <a:t>• </a:t>
            </a:r>
            <a:r>
              <a:rPr lang="hr-HR" b="1" i="1" dirty="0"/>
              <a:t>Izradu nerealnih proračuna. Nerealni proračuni mogu biti uzrok preoptimističnih </a:t>
            </a:r>
            <a:r>
              <a:rPr lang="hr-HR" dirty="0"/>
              <a:t>makroekonomskih projekcija ili projekcija prihoda i/ili nedovoljnih davanja za obvezne stavke rashoda. Kad je riječ o prihodima, nesigurnost u pogledu opsega i vremenskog okvira vanjske potpore proračunu može predstavljati poseban problem zemljama u razvoju. Ta nesigurnost može biti problem i u zemljama koje su bogate resursima i koje u velikoj mjeri ovise o prihodima od prirodnih resursa (na primjer, nafta i minerali), u kojima </a:t>
            </a:r>
            <a:r>
              <a:rPr lang="hr-HR" dirty="0" err="1"/>
              <a:t>volatilnost</a:t>
            </a:r>
            <a:r>
              <a:rPr lang="hr-HR" dirty="0"/>
              <a:t> međunarodnih cijena robe može otežati projekcije proračuna. Kada je riječ o rashodima, ministarstva i agencije ponekad namjerno izrađuju nedovoljan proračun za infrastrukturu, dodjelu prava, potpore za poduzeća u državnom vlasništvu ili osnovne stavke (na primjer komunalne usluge, farmaceutsku industriju, održavanje ili hranu za bolnice, zatvore i škole)  kao taktiku za početno odobrenje šireg spektra rashoda od onog koji bi u konačnici bio moguć.</a:t>
            </a:r>
          </a:p>
          <a:p>
            <a:pPr>
              <a:buNone/>
            </a:pPr>
            <a:r>
              <a:rPr lang="hr-HR" b="1" dirty="0"/>
              <a:t>• </a:t>
            </a:r>
            <a:r>
              <a:rPr lang="hr-HR" b="1" i="1" dirty="0"/>
              <a:t>Nedostatak kontrola preuzetih obveza. Kontrola preuzetih obveza ključna je za kontrolu rashoda </a:t>
            </a:r>
            <a:r>
              <a:rPr lang="hr-HR" dirty="0"/>
              <a:t>i sprječavanje nastanka zaostataka u plaćanju (Radev i </a:t>
            </a:r>
            <a:r>
              <a:rPr lang="hr-HR" dirty="0" err="1"/>
              <a:t>Khemani</a:t>
            </a:r>
            <a:r>
              <a:rPr lang="hr-HR" dirty="0"/>
              <a:t>, 2009.). Kontrolama preuzetih obveza upravlja se početnim nastankom obveza, a ne naknadnim isplatama gotovinskih sredstava, kako bi se izbjegla akumulacija previsokih dugovanja i </a:t>
            </a:r>
            <a:r>
              <a:rPr lang="hr-HR" dirty="0" smtClean="0"/>
              <a:t>nepodmirenih računa</a:t>
            </a:r>
            <a:r>
              <a:rPr lang="hr-HR" dirty="0"/>
              <a:t>. Uz pomoć kontrole preuzetih obveza, koja se temelji na gornjoj granici rashoda ili novčanim limitima, usklađuju se dostupni novčani resursi i preuzete obveze, čime se osigurava da potrošačke jedinice mogu sklopiti ugovore ili preuzeti druge obveze samo ako su dostupna dovoljna sredstva ili je vjerojatno da će biti dostupna u vrijeme plaćanja. Empirijski dokazi pokazuju da postoji čvrsta povezanost između akumulacije zaostalih plaćanja i nedostatka odgovarajućih kontrola preuzetih obveza. U tablici 2. prikazana je povezanost pokazatelja PEFA-e koji su povezani sa zaostalim plaćanjima i kontrolom preuzetih obveza. Zemlje s jakim kontrolama preuzetih obveza obično imaju manje zaostalih plaćanja, a zemlje s lošom kontrolom preuzetih obveza sklonije su akumulaciji znatnog broja zaostalih plaćanja s naslova rashoda.</a:t>
            </a:r>
          </a:p>
          <a:p>
            <a:pPr>
              <a:buNone/>
            </a:pPr>
            <a:r>
              <a:rPr lang="hr-HR" b="1" dirty="0"/>
              <a:t>• </a:t>
            </a:r>
            <a:r>
              <a:rPr lang="hr-HR" b="1" i="1" dirty="0"/>
              <a:t>Loše upravljanje novčanim sredstvima. Čak i u slučajevima u kojima se preuzete obveze s naslova rashoda knjiže i kontroliraju </a:t>
            </a:r>
            <a:r>
              <a:rPr lang="hr-HR" dirty="0"/>
              <a:t>u okviru dostupnih gornjih granica rashoda ili novčanih limita, zaostala plaćanja mogu se akumulirati ako nije dostupna dovoljna likvidnost za plaćanje računa do njihova dospijeća. Limiti preuzetih obveza stoga moraju biti povezani s projekcijama novčanih priljeva i primjerenim mehanizmima uspostavljenima u okviru ministarstva financija za prikupljanje podataka o projekcijama od proračunskih agencija, </a:t>
            </a:r>
            <a:r>
              <a:rPr lang="hr-HR" dirty="0" err="1"/>
              <a:t>agregaciju</a:t>
            </a:r>
            <a:r>
              <a:rPr lang="hr-HR" dirty="0"/>
              <a:t> podataka i izradu kontinuiranih projekcija za vođenje gornjih granica preuzetih obveza s naslova rashoda (</a:t>
            </a:r>
            <a:r>
              <a:rPr lang="hr-HR" dirty="0" err="1"/>
              <a:t>Lienert</a:t>
            </a:r>
            <a:r>
              <a:rPr lang="hr-HR" dirty="0"/>
              <a:t>, 2009.). Bankarski mehanizam vlade trebao bi biti jedinstven i temeljiti se na jedinstvenom računu riznice (</a:t>
            </a:r>
            <a:r>
              <a:rPr lang="hr-HR" dirty="0" err="1"/>
              <a:t>Pattanayak</a:t>
            </a:r>
            <a:r>
              <a:rPr lang="hr-HR" dirty="0"/>
              <a:t> i </a:t>
            </a:r>
            <a:r>
              <a:rPr lang="hr-HR" dirty="0" err="1"/>
              <a:t>Fainboim</a:t>
            </a:r>
            <a:r>
              <a:rPr lang="hr-HR" dirty="0"/>
              <a:t>, 2011.) kako bi se ministarstvu financija ili riznici omogućilo praćenje novčanih priljeva i odljeva vlade s tih bankovnih računa, kao i loše likvidnosti. Riznica, kao glavni financijski zastupnik države, trebala bi upravljati državnim novčanim pozicijama i pozicijama duga kako bi se osigurala dovoljna sredstva za pokrivanje financijskih obveza, učinkovito investirala neangažirana sredstva te optimalno izdavali dužnički papiri u skladu s odgovarajućim zakonima.</a:t>
            </a:r>
          </a:p>
          <a:p>
            <a:pPr>
              <a:buNone/>
            </a:pPr>
            <a:r>
              <a:rPr lang="hr-HR" b="1" dirty="0"/>
              <a:t>• </a:t>
            </a:r>
            <a:r>
              <a:rPr lang="hr-HR" b="1" i="1" dirty="0"/>
              <a:t>Kašnjenja u obradi plaćanja. Čak i ako se preuzete obveze kontroliraju, a likvidnost </a:t>
            </a:r>
            <a:r>
              <a:rPr lang="hr-HR" dirty="0"/>
              <a:t>je dostupna za izvršenje plaćanja, zaostala plaćanja mogu se javiti zbog administrativnih kašnjenja u obradi transakcija na rashodovnoj strani. Pretjerani zahtjevi u pogledu dokumentacije, složene </a:t>
            </a:r>
            <a:r>
              <a:rPr lang="hr-HR" i="1" dirty="0"/>
              <a:t>ex-</a:t>
            </a:r>
            <a:r>
              <a:rPr lang="hr-HR" i="1" dirty="0" err="1"/>
              <a:t>ante</a:t>
            </a:r>
            <a:r>
              <a:rPr lang="hr-HR" dirty="0"/>
              <a:t> revizije ili nedostatak radne snage ili automatizacije može usporiti obradu računa i izvršavanje plaćanja. Do kašnjenja dolazi u različitim fazama i ponekad su povezana s manipulacijom javne politike ili ekonomskih uvjeta radi brzog povećanja prihoda, nedostatkom sredstava, malim kapacitetom i neučinkovitim procedurama.</a:t>
            </a:r>
          </a:p>
          <a:p>
            <a:pPr>
              <a:buNone/>
            </a:pPr>
            <a:r>
              <a:rPr lang="hr-HR" b="1" dirty="0"/>
              <a:t>•</a:t>
            </a:r>
            <a:r>
              <a:rPr lang="hr-HR" b="1" i="1" dirty="0"/>
              <a:t> Namjerne odgode plaćanja U zemljama koje vode knjige o fiskalnim podacima i izvještavaju o njima na gotovinskoj </a:t>
            </a:r>
            <a:r>
              <a:rPr lang="hr-HR" dirty="0"/>
              <a:t>osnovi, vlade mogu biti u iskušenju namjerno odgađati plaćanja kao sredstvo kratkoročnog izvještavanja o većim gotovinskim saldima, što je vidljivo na kraju fiskalne godine (</a:t>
            </a:r>
            <a:r>
              <a:rPr lang="hr-HR" dirty="0" err="1"/>
              <a:t>Irwin</a:t>
            </a:r>
            <a:r>
              <a:rPr lang="hr-HR" dirty="0"/>
              <a:t> 2012.). To je posebno rizično u izbornim godinama, kad bi aktualna vlada na sljedeću vladu mogla prenijeti velik iznos nepodmirenih plaćanja bez odgovarajućih sredstava za njegovo financiranje.</a:t>
            </a:r>
          </a:p>
          <a:p>
            <a:pPr>
              <a:buNone/>
            </a:pPr>
            <a:r>
              <a:rPr lang="hr-HR" b="1" dirty="0"/>
              <a:t>• </a:t>
            </a:r>
            <a:r>
              <a:rPr lang="hr-HR" b="1" i="1" dirty="0"/>
              <a:t>Neprimjerene sankcije. Neprimjerene sankcije mogu narušiti kontrole rashoda, </a:t>
            </a:r>
            <a:r>
              <a:rPr lang="hr-HR" dirty="0"/>
              <a:t>ili do toga može doći zbog nedostatka želje službenika ili institucija koje se ne pridržavaju zakona za njihovom provedbom. Takvo nepridržavanje zakona može uključivati sljedeće: preuzimanje obveza koje su iznad najviših granica rashoda ili proračunskih limita, neuspješno bilježenje preuzetih obveza, prevara ili tajna suradnja s dobavljačima ili neuspješna izrada i objavljivanje izvješća o provedbi proračuna te financijskih izvještaja. Pravni okvir trebao bi jasno definirati odgovornosti povezane s financijskim upravljanjem i sankcijama za nepridržavanje zakona na osobnoj razini i na razini institucije. Sankcije mogu biti administrativne (otkaz ili suspenzija), represivne (zatvor ili zabrana kandidiranja za izbore), financijske (kazne) ili organizacijske (smanjenje financijske fleksibilnosti subjekta ili suspenzija ili smanjenje odobrenih sredstava).</a:t>
            </a:r>
          </a:p>
        </p:txBody>
      </p:sp>
    </p:spTree>
    <p:extLst>
      <p:ext uri="{BB962C8B-B14F-4D97-AF65-F5344CB8AC3E}">
        <p14:creationId xmlns:p14="http://schemas.microsoft.com/office/powerpoint/2010/main" val="98017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pPr>
              <a:buNone/>
            </a:pPr>
            <a:r>
              <a:rPr lang="hr-HR" dirty="0"/>
              <a:t>Utjecaj </a:t>
            </a:r>
            <a:r>
              <a:rPr lang="hr-HR" b="1" dirty="0"/>
              <a:t>kronične</a:t>
            </a:r>
            <a:r>
              <a:rPr lang="hr-HR" dirty="0"/>
              <a:t> akumulacije zaostalih plaćanja.</a:t>
            </a:r>
          </a:p>
          <a:p>
            <a:pPr>
              <a:buNone/>
            </a:pPr>
            <a:r>
              <a:rPr lang="hr-HR" dirty="0"/>
              <a:t>Akumulacija zaostalih plaćanja s naslova rashoda vlade može imati ozbiljan negativni učinak na državno gospodarstvo.</a:t>
            </a:r>
          </a:p>
          <a:p>
            <a:pPr>
              <a:buNone/>
            </a:pPr>
            <a:r>
              <a:rPr lang="hr-HR" dirty="0"/>
              <a:t>Veliki tok zaostalih plaćanja može prikriti pravi iznos deficita vlade, znatno smanjiti utjecaj fiskalne politike na agregatnu potražnju i potencijalno narušiti makroekonomsku stabilnost. Ekonomske posljedice kronične akumulacije zaostalih plaćanja vlada mogu uključivati sljedeće:</a:t>
            </a:r>
          </a:p>
          <a:p>
            <a:pPr>
              <a:buNone/>
            </a:pPr>
            <a:r>
              <a:rPr lang="hr-HR" b="1" dirty="0"/>
              <a:t>• </a:t>
            </a:r>
            <a:r>
              <a:rPr lang="hr-HR" b="1" i="1" dirty="0"/>
              <a:t>Usporen gospodarski rast. Zaostala plaćanja podrazumijevaju problem s likvidnošću u gospodarstvu koji može </a:t>
            </a:r>
            <a:r>
              <a:rPr lang="hr-HR" dirty="0"/>
              <a:t>imati štetan utjecaj na agregatnu potražnju. Ako poduzeća ovise o državnim</a:t>
            </a:r>
          </a:p>
          <a:p>
            <a:pPr>
              <a:buNone/>
            </a:pPr>
            <a:r>
              <a:rPr lang="hr-HR" dirty="0"/>
              <a:t>ugovorima, zaostala plaćanja mogu zaustaviti ili odgoditi njegovu aktivnost kao rezultat kašnjenja u plaćanju ili prouzročiti poteškoće u dobivanju zajmova od poslovnih banaka, što dovodi do smanjenja brzine gospodarske aktivnosti i povećane nezaposlenosti.</a:t>
            </a:r>
          </a:p>
          <a:p>
            <a:pPr>
              <a:buNone/>
            </a:pPr>
            <a:r>
              <a:rPr lang="hr-HR" b="1" dirty="0"/>
              <a:t>• </a:t>
            </a:r>
            <a:r>
              <a:rPr lang="hr-HR" b="1" i="1" dirty="0"/>
              <a:t>Povećani trošak pružanja usluga. Državni dobavljači pokušavaju smanjiti rizike i </a:t>
            </a:r>
            <a:r>
              <a:rPr lang="hr-HR" b="1" i="1" dirty="0" err="1"/>
              <a:t>oportunitetni</a:t>
            </a:r>
            <a:r>
              <a:rPr lang="hr-HR" dirty="0"/>
              <a:t> trošak kašnjenja u plaćanju povećanjem svojih početnih cijena. Time se smanjuje efikasnost državnih rashoda te pridonosi inflaciji u svim segmentima gospodarstva.</a:t>
            </a:r>
          </a:p>
          <a:p>
            <a:pPr>
              <a:buNone/>
            </a:pPr>
            <a:r>
              <a:rPr lang="hr-HR" b="1" dirty="0"/>
              <a:t>• </a:t>
            </a:r>
            <a:r>
              <a:rPr lang="hr-HR" b="1" i="1" dirty="0"/>
              <a:t>Smanjenje ili prekid u pružanju javnih usluga. Povećanjem cijena zaliha, vlade </a:t>
            </a:r>
            <a:r>
              <a:rPr lang="hr-HR" dirty="0"/>
              <a:t>s ograničenim resursima mogu biti prisiljene smanjiti iznos kupljenih zaliha i/ili opseg pruženih usluga. Sami dobavljači mogu zahtijevati da vlada plaća dobra i usluge unaprijed, da dostavljene količine budu ograničene ili da dostava daljnjih dobara ili usluga ovisi o plaćanju nepodmirenih iznosa. Pružanje javnih usluga može se u potpunosti obustaviti ako dobavljači prestanu pružati temeljne usluge (kao što je opskrba električnom energijom, vodom, lijekovima ili gorivom) ili zaustave ili odgode provedbu investicijskih projekata.</a:t>
            </a:r>
          </a:p>
          <a:p>
            <a:pPr>
              <a:buNone/>
            </a:pPr>
            <a:r>
              <a:rPr lang="hr-HR" b="1" dirty="0"/>
              <a:t>• </a:t>
            </a:r>
            <a:r>
              <a:rPr lang="hr-HR" b="1" i="1" dirty="0"/>
              <a:t>Veća manipulacija javnom politikom ili ekonomskim uvjetima radi brzog povećanja prihoda. Kronično kašnjenje u plaćanju isto tako povećava manipulaciju javnom politikom ili ekonomskim uvjetima radi brzog povećanja prihoda </a:t>
            </a:r>
            <a:r>
              <a:rPr lang="hr-HR" dirty="0"/>
              <a:t>i tajne suradnje vlade s dobavljačima, s obzirom na to da potonji žele ubrzati plaćanje ili zaobići procedure kontrole rashoda.</a:t>
            </a:r>
          </a:p>
          <a:p>
            <a:pPr>
              <a:buNone/>
            </a:pPr>
            <a:r>
              <a:rPr lang="hr-HR" b="1" dirty="0"/>
              <a:t>• </a:t>
            </a:r>
            <a:r>
              <a:rPr lang="hr-HR" b="1" i="1" dirty="0"/>
              <a:t>Povećane kamatne stope. Nelikvidni dobavljači mogu pokušati premostiti jaz zbog kašnjenja u plaćanju</a:t>
            </a:r>
            <a:r>
              <a:rPr lang="hr-HR" dirty="0"/>
              <a:t> zajmovima od banaka, čime se stvara pritisak na kreditna tržišta i povećavaju kamatne stope. Ti bi pritisci mogli dovesti do manje stroge monetarne politike centralne banke, čime se dodatno povećava razina domaćih cijena.</a:t>
            </a:r>
          </a:p>
          <a:p>
            <a:pPr>
              <a:buNone/>
            </a:pPr>
            <a:r>
              <a:rPr lang="hr-HR" b="1" dirty="0"/>
              <a:t>• </a:t>
            </a:r>
            <a:r>
              <a:rPr lang="hr-HR" b="1" i="1" dirty="0"/>
              <a:t>Manje povjerenje u fiskalnu politiku. Znatna zaostala plaćanja s naslova rashoda mogu prikriti stvarni </a:t>
            </a:r>
            <a:r>
              <a:rPr lang="hr-HR" dirty="0"/>
              <a:t>iznos dugovanja vlade i do 20 posto BDP-a.</a:t>
            </a:r>
          </a:p>
          <a:p>
            <a:pPr>
              <a:buNone/>
            </a:pPr>
            <a:r>
              <a:rPr lang="hr-HR" b="1" dirty="0"/>
              <a:t>• </a:t>
            </a:r>
            <a:r>
              <a:rPr lang="hr-HR" b="1" i="1" dirty="0"/>
              <a:t>Drugi krug fiskalnih troškova. S obzirom na to da su dobavljači suočeni s manjom likvidnosti, smanjenjem</a:t>
            </a:r>
            <a:r>
              <a:rPr lang="hr-HR" dirty="0"/>
              <a:t> dobiti, manjom zaposlenošću i sve manjim povjerenjem u vladu, mogu biti skloni </a:t>
            </a:r>
            <a:r>
              <a:rPr lang="hr-HR" i="1" dirty="0"/>
              <a:t>plaćanju manjeg iznosa ili neplaćanju poreza i doprinosa za socijalno osiguranje </a:t>
            </a:r>
            <a:r>
              <a:rPr lang="hr-HR" dirty="0"/>
              <a:t>sve dok im vlada ne podmiri dospjela plaćanja.</a:t>
            </a:r>
          </a:p>
          <a:p>
            <a:pPr>
              <a:buNone/>
            </a:pPr>
            <a:endParaRPr lang="en-US" dirty="0">
              <a:latin typeface="Arial"/>
            </a:endParaRPr>
          </a:p>
        </p:txBody>
      </p:sp>
    </p:spTree>
    <p:extLst>
      <p:ext uri="{BB962C8B-B14F-4D97-AF65-F5344CB8AC3E}">
        <p14:creationId xmlns:p14="http://schemas.microsoft.com/office/powerpoint/2010/main" val="2515686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pPr>
              <a:buNone/>
            </a:pPr>
            <a:r>
              <a:rPr lang="hr-HR" u="sng">
                <a:latin typeface="Arial"/>
              </a:rPr>
              <a:t>Rješenje:</a:t>
            </a:r>
          </a:p>
          <a:p>
            <a:pPr>
              <a:buNone/>
            </a:pPr>
            <a:r>
              <a:rPr lang="hr-HR">
                <a:latin typeface="Arial"/>
              </a:rPr>
              <a:t>Monitorimi i detyrimeve të prapambetura në shpenzimet buxhetore</a:t>
            </a:r>
          </a:p>
          <a:p>
            <a:pPr>
              <a:buNone/>
            </a:pPr>
            <a:r>
              <a:rPr lang="hr-HR">
                <a:latin typeface="Arial"/>
              </a:rPr>
              <a:t>Ky dimension vlerëson se sa identifikohen dhe monitorohen detyrimet e prapambetura në shpenzime. Ai shikon se cilat aspekte të detyrimeve të prapambetura monitorohen dhe sa shpesh dhe sa shpejt nxirret informacion.</a:t>
            </a:r>
          </a:p>
          <a:p>
            <a:pPr>
              <a:buNone/>
            </a:pPr>
            <a:r>
              <a:rPr lang="hr-HR">
                <a:latin typeface="Arial"/>
              </a:rPr>
              <a:t>Duke pasur parasysh stokun e konsiderueshëm të detyrimeve të prapambetura të akumuluar në të shkuarën e afërt, Shqipëria përgatiti një strategji për parandalimin dhe shlyerjen e detyrimeve të prapambetura e cila u miratua në vitin 2014 si pjesë e programit me FMN-në. Kjo strategji përfshinte ngritjen e një mekanizmi të posaçëm për të monitoruar detyrimet e prapambetura në shpenzimet publike, ku përfshihet një sistem vetëraportimi nga njësitë e vartësisë i ngritur në çdo ministri të linjës, të cilave u kërkohet t’i paraqesin MF-së informacione të konsoliduara për sektorët e tyre përkatës. Në bazë të informacioneve të paraqitura nga ministritë e linjës, duhen përgatitur raporte monitorimi të konsoliduara çdo katër muaj, të cilët duhen publikuar në faqen në internet të MF-së brenda një muaji pas përfundimit të periudhës përkatëse. Ky mekanizëm vijon të ketë rëndësi për monitorimin e stokut të mëparshëm të detyrimeve të prapambetura dhe të detyrimeve të reja të prapambetura të lidhura me kontratat e mëparshme shumëvjeçare, që janë lidhur përpara vitit 2016. Raportet përfshijnë të dhëna të zbërthyera sipas ministrisë, institucionit / njësisë shpenzuese në varësi të ministrisë dhe vitit / periudhës kur ka lindur. Raporti vjetor i monitorimit për vitin 2016 gjendej në faqen në internet të MF-së në momentin e vlerësimit.</a:t>
            </a:r>
          </a:p>
          <a:p>
            <a:pPr>
              <a:buNone/>
            </a:pPr>
            <a:r>
              <a:rPr lang="hr-HR">
                <a:latin typeface="Arial"/>
              </a:rPr>
              <a:t>Pas ndryshimeve legjislative, funksionaliteti i sistemi informatik të thesarit SIQF u zgjerua në vitin 2016, në mënyrë që ky sistem të regjistrojë tani edhe informacione për angazhimet në momentin e regjistrimit të kontratave të nënshkruara, përfshirë angazhimet shumëvjeçare për kontratat që shtrihen në disa vite fiskale. Sistemi mbulon informacion edhe për faturat për kontratat përkatëse, përfshirë edhe informacionin për afatin e pagesës. Pra sistemi i thesarit përmban informacion të saktë për detyrimet e prapambetura që kanë lindur prej vitit 2016, përfshirë edhe të dhëna në nivel të njësisë shpenzuese, kontratës dhe datës se kur ka lindur detyrimi i prapambetur, të dhëna që mund të nxirren në çdo moment. Por nuk ka një kërkesë / format specifik për monitorimin e detyrimeve të prapambetura përmes sistemit të thesarit dhe nuk nxirren raporte të rregullta.Në bazë të analizës dhe dëshmive mbështetëse, rezultati i vlerësimit për këtë dimension është C</a:t>
            </a:r>
          </a:p>
          <a:p>
            <a:pPr>
              <a:buNone/>
            </a:pPr>
            <a:endParaRPr lang="en-US" dirty="0">
              <a:latin typeface="Arial"/>
            </a:endParaRPr>
          </a:p>
          <a:p>
            <a:pPr>
              <a:buNone/>
            </a:pPr>
            <a:r>
              <a:rPr lang="hr-HR">
                <a:latin typeface="Arial"/>
              </a:rPr>
              <a:t>Ky dimension vlerëson se sa MF, apo një subjekt tjetër i ngjashëm, arrin të identifikojë dhe konsolidojë tepricat e likuiditetit si bazë informacioni mbi të cilën bën çlirimin e fondeve. Përdorimi i një llogarie unike thesari, apo i llogarive që janë të centralizuara në një bankë të vetme, zakonisht në bankën qendrore, ndihmon në konsolidimin e llogarive bankare. Llogaria unike e thesarit është një llogari bankare ose një tërësi llogarish të lidhura nëpërmjet të cilave qeveria kryen veprimet e arkëtimeve dhe pagesave. Kontrolli dhe raportimi për veprimet e veçanta duhet të arrihet nëpërmjet sistemit kontabël, që i jep mundësi Thesarit të veçojë menaxhimin e likuiditetit nga kontrolli mbi veprimet e veçanta. Arritja e konsolidimit të rregullt të llogarive të shumta bankare që nuk mbahen në nivel qendror në përgjithësi kërkon kryerjen e kleringut elektronik dhe marrjen e masave organizuese për pagesat me bankat ku mban llogaritë qeveria.</a:t>
            </a:r>
          </a:p>
          <a:p>
            <a:pPr>
              <a:buNone/>
            </a:pPr>
            <a:r>
              <a:rPr lang="hr-HR">
                <a:latin typeface="Arial"/>
              </a:rPr>
              <a:t>Në Shqipëri, një pjesë e konsiderueshme e tepricave të likuiditetit ndodhen në llogarinë unike të thesarit e cila është në Bankën e Shqipërisë dhe administrohet nga Drejtoria e Thesarit e MF-së. Konsolidimi i fondeve në llogarinë unike të thesarit bëhet çdo ditë. Mbahen nëntë llogari në Bankën e Shqipërisë, por veçmas nga llogaria unike e thesarit, përfshirë katër llogari të fondeve të veçanta të administruara nga MF, tri llogari të administruara nga fondi i sigurimeve shëndetësore dhe dy llogari të fondit të sigurimeve shoqërore. Gjithashtu, trembëdhjetë llogari të fondeve të ndryshme buxhetore, ekstra-buxhetore dhe speciale mbahen pranë bankave të nivelit të dytë (përfshirë disa llogari të administruara nga MF). Edhe llogaritë e projekteve të financuara nga donatorë mbahen kryesisht në banka të nivelit të dytë. Tepricat e të gjitha llogarive të lartpërmendura mbahen veçmas në bankat përkatëse, nuk transferohen apo nuk centralizohen në asnjë moment dhe në shumicën e rasteve nuk mund të përdoren njësoj si fondet e mbajtura në llogarinë unike të thesarit. Raportet për gjendjen e llogarive jashtë llogarisë unike të thesarit merren çdo muaj, por shumica e tepricave jashtë llogarisë unike të thesarit nuk konsolidohen. Siç e tregojnë të dhënat më poshtë, madhësia e tepricave të mbajtura jashtë llogarisë unike të thesarit është më e madhe se teprica e kësaj llogarie.</a:t>
            </a:r>
          </a:p>
          <a:p>
            <a:pPr>
              <a:buNone/>
            </a:pPr>
            <a:endParaRPr lang="en-US" dirty="0">
              <a:latin typeface="Arial"/>
            </a:endParaRPr>
          </a:p>
        </p:txBody>
      </p:sp>
    </p:spTree>
    <p:extLst>
      <p:ext uri="{BB962C8B-B14F-4D97-AF65-F5344CB8AC3E}">
        <p14:creationId xmlns:p14="http://schemas.microsoft.com/office/powerpoint/2010/main" val="195208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hr-HR" b="1"/>
              <a:t>4. konkretni cilj: Efikasno izvršenje proračuna</a:t>
            </a:r>
          </a:p>
          <a:p>
            <a:pPr marL="142354" indent="0">
              <a:buNone/>
            </a:pPr>
            <a:r>
              <a:rPr lang="hr-HR" b="1" i="1"/>
              <a:t>Opći cilj</a:t>
            </a:r>
          </a:p>
          <a:p>
            <a:pPr marL="142354" indent="0">
              <a:buNone/>
            </a:pPr>
            <a:r>
              <a:rPr lang="hr-HR"/>
              <a:t>Osigurati efikasnu i učinkovitu upotrebu odobrenih proračunskih sredstava.</a:t>
            </a:r>
          </a:p>
          <a:p>
            <a:pPr marL="142354" indent="0">
              <a:buNone/>
            </a:pPr>
            <a:r>
              <a:rPr lang="hr-HR" b="1" i="1"/>
              <a:t>Pregled</a:t>
            </a:r>
          </a:p>
          <a:p>
            <a:pPr marL="142354" indent="0">
              <a:buNone/>
            </a:pPr>
            <a:r>
              <a:rPr lang="hr-HR"/>
              <a:t>Ovaj konkretni cilj usredotočen je na izvršenje proračuna na najefektivniji način: osiguravanjem da se proračun, kako ga je odobrio parlament, provodi prema planu:  da su novčana sredstva dostupna na vrijeme za izvršenje plaćanja kako bi se izbjegla zaostala plaćanja i pružila dovoljna razina likvidnosti. Naglasak je stoga na: i. kontroli proračuna, čime se osigurava da plaćanja nisu veća od proračuna i da ne dolazi do novih zaostalih plaćanja; ii. upravljanju novčanim sredstvima i dugom, čime se osigurava da su novčana sredstva dostupna za izvršenje pravodobnih plaćanja te na najnižem trošku kako bi se osigurao razuman stupanj rizika; iii. nastavku usklađivanja sustava javne nabave s pravnom stečevinom EU-a te unaprjeđenju njegove transparentnosti i efikasnosti; i iv. unaprjeđenju Informacijskog sustava za upravljanje ljudskim resursima (HRMIS) / sustava obračuna plaća i sučelja riznice kako bi se izračuni obračuna plaća i elektronička plaćanja u potpunosti centralizirali. </a:t>
            </a:r>
          </a:p>
          <a:p>
            <a:pPr marL="142354" indent="0">
              <a:buNone/>
            </a:pPr>
            <a:r>
              <a:rPr lang="hr-HR" b="1" i="1"/>
              <a:t>Napredak od 2014. godine</a:t>
            </a:r>
          </a:p>
          <a:p>
            <a:pPr marL="142354" indent="0">
              <a:buNone/>
            </a:pPr>
            <a:r>
              <a:rPr lang="hr-HR"/>
              <a:t>AGFIS je ključan alat koji se temelji na kontroli i monitoringu prihoda i rashoda te planovima vlade da se sustav uvrsti u PI-jeve. Sustav je ključ učinkovitog izvršenja proračuna.  Trenutačno je 15 proračunskih institucija uključeno u AGFIS, koje čine oko 74 posto ukupne potrošnje, u odnosu na početni plan 2014. da se uvede do 50 PI-jeva do 2018. Međutim, od 2016. godine nije bilo daljnjeg uvrštavanja sustava u PI-jeve. To je utjecalo i na kontrolu potrošnje i zaostalih plaćanja i na automatizaciju kontrola nad obračunom plaća u okviru HRMIS-a. Sustav upravljanja obračunom plaća trenutačno obuhvaća 50 posto plaća, što je znatno povećanje od polaznih 0,5 posto u 2014. godini, ali je i dalje nepotpun te zahtijeva ručnu provjeru i usklađivanje podataka. Strategijom je predviđen sustav za upravljanje vanjskim fondovima, Informacijski sustav za upravljanje vanjskom pomoći (EAMIS). Iako je izrada sustava dovršena, prijenos/unos podataka još je u tijeku.  </a:t>
            </a:r>
          </a:p>
          <a:p>
            <a:pPr marL="142354" indent="0">
              <a:buNone/>
            </a:pPr>
            <a:r>
              <a:rPr lang="hr-HR"/>
              <a:t>Uspostavljena je Srednjoročna strategija upravljanja dugom (MTDMS) te se provodi analiza održivosti duga. </a:t>
            </a:r>
          </a:p>
          <a:p>
            <a:pPr marL="142354" indent="0">
              <a:buNone/>
            </a:pPr>
            <a:r>
              <a:rPr lang="hr-HR"/>
              <a:t>„Program stvaranja tržišta” pokrenut je 2018. te uključuje više obveznica i širi spektar prava i obveza čiji je cilj usporediti obveznice kako bi se započeo razvoj sekundarne tržišne aktivnosti. Osnovan je Odbor za upravljanje novčanim sredstvima i dugom kako bi se unaprijedio operativni okvir i usklađivanje upravljanja dugom. I dalje je potrebno unaprjeđivati točnost projekcija i postupaka za upravljanje likvidnošću novčanih tokova u Glavnoj upravi za riznicu (GDT). PEFA je 2017. godine izvijestila da salda na bankovnim računima izvan Jedinstvenog računa riznice (TSA) premašuju bilancu TSA-a. Ostvaren je napredak u pogledu usklađivanja Zakona o javnoj nabavi (PPL) s pravnom stečevinom (nove direktive EU-a) te su poduzete pravne i regulatorne mjere kako bi se unaprijedila neovisnost Komisije za javnu nabavu (PPC). Također, novi PPC počeo je s radom 16. srpnja/jula 2018., ali je potreban daljnji rad tijekom sljedeće faze kako bi komisija postala učinkovita. </a:t>
            </a:r>
          </a:p>
          <a:p>
            <a:pPr marL="142354" indent="0">
              <a:buNone/>
            </a:pPr>
            <a:r>
              <a:rPr lang="hr-HR" b="1" i="1"/>
              <a:t>Naučene lekcije i prioriteti za razdoblje 2019. – 2022.</a:t>
            </a:r>
          </a:p>
          <a:p>
            <a:pPr marL="142354" indent="0">
              <a:buNone/>
            </a:pPr>
            <a:r>
              <a:rPr lang="hr-HR"/>
              <a:t>Brojne aktivnosti u okviru komponenti izvršene su prema planu ili će biti izvršene prema planu. Složenost i dugoročna usredotočenost nekih aktivnosti dovela je do kašnjenja. Napredak u nekim komponentama odgođen je zbog restrukturiranja vlade, na primjer, uvođenje HRMIS-a i AGFIS-a te aktivnosti u okviru komponenti javne nabave. U funkcionalnim područjima kao što je upravljanje dugom u kojem su vještine stručnjaka ključne, zapošljavanje i zadržavanje osoblja s odgovarajućim vještinama i dalje je izazov, bez obzira na programe edukacije osmišljene kako bi se to postiglo. Zadnjih nekoliko godina struktura uprave za dug prolazi česte strukturne promjene i ima manjak osoblja na svim razinama, što je negativno utjecalo na proces donošenja odluka. </a:t>
            </a:r>
          </a:p>
          <a:p>
            <a:pPr marL="142354" indent="0">
              <a:buNone/>
            </a:pPr>
            <a:r>
              <a:rPr lang="hr-HR"/>
              <a:t>Tijekom sljedeće faze vlada će nastaviti proširivati upotrebu AGFIS-a te provoditi monitoring preuzetih obveza i obveza prema dobavljačima u sustavu. Automatizirane kontrole uvedene su u AGFIS kako bi se ograničila mogućnost PI-jeva da preuzmu prekomjerne obveze na teret proračuna kako bi se izbjegla  nova zaostala plaćanja. Međutim, nova zaostala plaćanja i dalje nastaju jer uvedene kontrole nisu praktično provedive i u Ministarstvu financija i gospodarstva ne postoji jedinica zadužena za upozoravanje o tome jesu li trogodišnje gornje granice unesene u AGFIS. Integracija automatiziranog obračuna plaća u AGFIS i dalje je izlazni rezultat koji je potrebno postići te će se nastojanja nastaviti. Poseban naglasak stavit će se na reformu upravljanja novčanim sredstvima i dugom u skladu s MMF-om i preporukama Svjetske banke.  </a:t>
            </a:r>
          </a:p>
          <a:p>
            <a:pPr marL="142354" indent="0">
              <a:buNone/>
            </a:pPr>
            <a:r>
              <a:rPr lang="hr-HR"/>
              <a:t>Jačanje Zakona o javnoj nabavi u skladu s Pravnom stečevinom isto je tako prioritet, kao i povećanje transparentnosti i efikasnosti postupka podnošenja zahtjeva putem PPC-a.  Nastavit će se rad na jačanju usklađenosti s unošenjem potrebnih podataka u EAMIS i upotrebi ovog sustava kao primarnog izvora informacija o svim fondovima donatora. </a:t>
            </a:r>
          </a:p>
          <a:p>
            <a:pPr marL="142354" indent="0">
              <a:buNone/>
            </a:pPr>
            <a:r>
              <a:rPr lang="hr-HR"/>
              <a:t>Konkretna područja reforme navode se u tablici 2.4. u nastavku. </a:t>
            </a:r>
          </a:p>
          <a:p>
            <a:pPr marL="142354" indent="0">
              <a:buNone/>
            </a:pPr>
            <a:r>
              <a:rPr lang="hr-HR" baseline="30000"/>
              <a:t>Albanija PEFA 2017. </a:t>
            </a:r>
          </a:p>
          <a:p>
            <a:pPr marL="142354" indent="0">
              <a:buNone/>
            </a:pPr>
            <a:r>
              <a:rPr lang="hr-HR"/>
              <a:t> </a:t>
            </a:r>
          </a:p>
          <a:p>
            <a:endParaRPr lang="en-US" dirty="0"/>
          </a:p>
        </p:txBody>
      </p:sp>
    </p:spTree>
    <p:extLst>
      <p:ext uri="{BB962C8B-B14F-4D97-AF65-F5344CB8AC3E}">
        <p14:creationId xmlns:p14="http://schemas.microsoft.com/office/powerpoint/2010/main" val="365990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hr-HR">
                <a:latin typeface="Arial"/>
              </a:rPr>
              <a:t>Sistemi kryesor informatik që shfrytëzohet nga Ministria e Financave tani për tani është sistemi informatik i thesarit (zyrtarisht I quajtur sistemi informatik financiar i Qeverisë, SIQF10). Funksionet e automatizuara nëpërmjet këtij sistemi përfshijnë zbatimin e buxhetit, menaxhimin e angazhimeve, menaxhimin e likuiditetit, kontabilitetin dhe raportimin. Vënë në zbatim në 2010, ky sistem është përdorur fillimisht nga Drejtoria e Përgjithshme e Thesarit, degët e thesarit dhe Drejtoria e Përgjithshme Buxhetit. Por u pa se ky sistem do të ishte edhe më efektiv nëse edhe njësive shpenzuese u jepeshin të drejta në të. Testimi pilot i dhënies së të drejtave të drejtpërdrejta në këtë sistem ka nxjerrë në pah kufizime teknike dhe financiare madhore mbi zbatimin e tij (për shkak të nevojave për të bërë ndryshime në softuer dhe të kostove të larta të licencimit). Më pas u vendos të krijohej një portal në rrjet për t›u dhënë njësive shpenzuese të drejta (pa pagesë ose me kosto të ulët) në atë funksionalitet të sistemit që nevojitet në nivelin e tyre. Aktualisht, MF po zhvillon në bazë të SIFQ-së, zgjidhje TIK për një sistem informatik të integruar të menaxhimit financiar (SIIMF) dhe dy module të ndërlidhura të sistemit informatik që do të administrohen nga Kryeministria (Kryeministria do të administrojë modulin e planifikimit të integruar, SISPI, dhe modulin e asistencës së jashtme, EAMIS</a:t>
            </a:r>
          </a:p>
          <a:p>
            <a:pPr marL="0" indent="0">
              <a:buNone/>
            </a:pPr>
            <a:endParaRPr lang="en-US" dirty="0">
              <a:latin typeface="Arial"/>
            </a:endParaRPr>
          </a:p>
          <a:p>
            <a:pPr marL="0" indent="0">
              <a:buNone/>
            </a:pPr>
            <a:r>
              <a:rPr lang="hr-HR"/>
              <a:t>Program za računovodstvo i izvještavanje u javnom sektoru (</a:t>
            </a:r>
            <a:r>
              <a:rPr lang="hr-HR" b="1"/>
              <a:t>PULSAR</a:t>
            </a:r>
            <a:r>
              <a:rPr lang="hr-HR"/>
              <a:t>) nova je inicijativa pokrenuta u Beču 11. prosinca /decembra 2017. godine kako bi se povećale transparentnost i odgovornost te poboljšalo upravljanje javnim sredstvima u Albaniji, Armeniji, Azerbajdžanu, Bjelarusi, Bosni i Herzegovini, Hrvatskoj, Gruziji, Kosovu, Sjevernoj Makedoniji, Moldovi, Crnoj Gori, Srbiji i Ukrajini unaprjeđenjem računovodstva u javnom sektoru (PSA) i okvira za financijsko izvještavanje. PULSAR financiraju vlade Austrije i Švicarske, a provodi ga Svjetska banka. </a:t>
            </a:r>
          </a:p>
        </p:txBody>
      </p:sp>
    </p:spTree>
    <p:extLst>
      <p:ext uri="{BB962C8B-B14F-4D97-AF65-F5344CB8AC3E}">
        <p14:creationId xmlns:p14="http://schemas.microsoft.com/office/powerpoint/2010/main" val="3551552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5ed75ccf_0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5ed75ccf_0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hr-HR"/>
              <a:t>To je sve? Nadam se da je ovo bilo korisno.</a:t>
            </a:r>
          </a:p>
        </p:txBody>
      </p:sp>
    </p:spTree>
    <p:extLst>
      <p:ext uri="{BB962C8B-B14F-4D97-AF65-F5344CB8AC3E}">
        <p14:creationId xmlns:p14="http://schemas.microsoft.com/office/powerpoint/2010/main" val="57075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98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hr-HR"/>
              <a:t>AGFIS je ključan alat koji se temelji na kontroli i monitoringu prihoda i rashoda te planovima vlade da se sustav uvrsti u PI-jeve. Sustav je ključ učinkovitog izvršenja proračuna.  Trenutačno je 15 proračunskih institucija uključeno u AGFIS, koje čine oko 74 posto ukupne potrošnje, u odnosu na početni plan 2014. da se uvede do 50 PI-jeva do 2018. Međutim, od 2016. godine nije bilo daljnjeg uvrštavanja sustava u PI-jeve. To je utjecalo i na kontrolu potrošnje i zaostalih plaćanja i na automatizaciju kontrola nad obračunom plaća u okviru HRMIS-a. Sustav upravljanja obračunom plaća trenutačno obuhvaća 50 posto plaća, što je znatno povećanje od polaznih 0,5 posto u 2014. godini, ali je i dalje nepotpun te zahtijeva ručnu provjeru i usklađivanje podataka. Strategijom je predviđen sustav za upravljanje vanjskim fondovima, Informacijski sustav za upravljanje vanjskom pomoći (EAMIS). Iako je izrada sustava dovršena, prijenos/unos podataka još je u tijeku.  </a:t>
            </a:r>
          </a:p>
          <a:p>
            <a:endParaRPr lang="en-US" dirty="0"/>
          </a:p>
        </p:txBody>
      </p:sp>
    </p:spTree>
    <p:extLst>
      <p:ext uri="{BB962C8B-B14F-4D97-AF65-F5344CB8AC3E}">
        <p14:creationId xmlns:p14="http://schemas.microsoft.com/office/powerpoint/2010/main" val="362464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297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25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d36154fc_196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d36154fc_196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buClr>
                <a:srgbClr val="FF33CC"/>
              </a:buClr>
              <a:buFont typeface="Wingdings 2"/>
              <a:buChar char=""/>
              <a:defRPr/>
            </a:pPr>
            <a:r>
              <a:rPr lang="hr-HR"/>
              <a:t>U ovom izlaganju navodi se definicija zaostalih plaćanja s naslova rashoda i različitih vrsta zaostalih plaćanja do kojih dolazi. Razmatra se ekonomski učinak kronične akumulacije zaostalih plaćanja s naslova rashoda. U ovom izlaganju raspravlja se o temeljnim uzrocima i mehanizmima za sprječavanje i kontrolu daljnje akumulacije zaostalih plaćanja. Na kraju se navodi nekoliko strategija za upravljanje zaostalim plaćanjima i njihovo rješavanje.</a:t>
            </a:r>
          </a:p>
          <a:p>
            <a:pPr marL="279532" indent="-279532" defTabSz="931774">
              <a:buClr>
                <a:srgbClr val="FF33CC"/>
              </a:buClr>
              <a:buNone/>
              <a:defRPr/>
            </a:pPr>
            <a:endParaRPr lang="en-US" dirty="0"/>
          </a:p>
          <a:p>
            <a:pPr marL="279532" indent="-279532">
              <a:buClr>
                <a:srgbClr val="FF33CC"/>
              </a:buClr>
              <a:buFont typeface="Wingdings 2"/>
              <a:buChar char=""/>
              <a:defRPr/>
            </a:pPr>
            <a:r>
              <a:rPr lang="hr-HR">
                <a:solidFill>
                  <a:schemeClr val="tx1"/>
                </a:solidFill>
                <a:latin typeface="Arial" charset="0"/>
              </a:rPr>
              <a:t>Riznica je bila potrebna zbog:</a:t>
            </a:r>
          </a:p>
          <a:p>
            <a:pPr marL="279532" indent="-279532">
              <a:buClr>
                <a:srgbClr val="FF33CC"/>
              </a:buClr>
              <a:buFont typeface="Monotype Sorts" pitchFamily="2" charset="2"/>
              <a:buChar char="â"/>
              <a:defRPr/>
            </a:pPr>
            <a:r>
              <a:rPr lang="hr-HR">
                <a:solidFill>
                  <a:schemeClr val="tx1"/>
                </a:solidFill>
                <a:latin typeface="Arial" charset="0"/>
              </a:rPr>
              <a:t>modela tržišne ekonomije,</a:t>
            </a:r>
          </a:p>
          <a:p>
            <a:pPr marL="279532" indent="-279532">
              <a:buClr>
                <a:srgbClr val="FF33CC"/>
              </a:buClr>
              <a:buFont typeface="Monotype Sorts" pitchFamily="2" charset="2"/>
              <a:buChar char="â"/>
              <a:defRPr/>
            </a:pPr>
            <a:r>
              <a:rPr lang="hr-HR">
                <a:solidFill>
                  <a:schemeClr val="tx1"/>
                </a:solidFill>
                <a:latin typeface="Arial" charset="0"/>
              </a:rPr>
              <a:t>kontrole rashoda,</a:t>
            </a:r>
          </a:p>
          <a:p>
            <a:pPr marL="279532" indent="-279532">
              <a:buClr>
                <a:srgbClr val="FF33CC"/>
              </a:buClr>
              <a:buFont typeface="Monotype Sorts" pitchFamily="2" charset="2"/>
              <a:buChar char="â"/>
              <a:defRPr/>
            </a:pPr>
            <a:r>
              <a:rPr lang="hr-HR">
                <a:solidFill>
                  <a:schemeClr val="tx1"/>
                </a:solidFill>
                <a:latin typeface="Arial" charset="0"/>
              </a:rPr>
              <a:t>uporabe standardnih dokumenata,</a:t>
            </a:r>
          </a:p>
          <a:p>
            <a:pPr marL="279532" indent="-279532">
              <a:buClr>
                <a:srgbClr val="FF33CC"/>
              </a:buClr>
              <a:buFont typeface="Monotype Sorts" pitchFamily="2" charset="2"/>
              <a:buChar char="â"/>
              <a:defRPr/>
            </a:pPr>
            <a:r>
              <a:rPr lang="hr-HR">
                <a:solidFill>
                  <a:schemeClr val="tx1"/>
                </a:solidFill>
                <a:latin typeface="Arial" charset="0"/>
              </a:rPr>
              <a:t>informacija,</a:t>
            </a:r>
          </a:p>
          <a:p>
            <a:pPr marL="279532" indent="-279532">
              <a:buClr>
                <a:srgbClr val="FF33CC"/>
              </a:buClr>
              <a:buFont typeface="Monotype Sorts" pitchFamily="2" charset="2"/>
              <a:buChar char="â"/>
              <a:defRPr/>
            </a:pPr>
            <a:r>
              <a:rPr lang="hr-HR">
                <a:solidFill>
                  <a:schemeClr val="tx1"/>
                </a:solidFill>
                <a:latin typeface="Arial" charset="0"/>
              </a:rPr>
              <a:t>izdavanja vrijednosnih papira i drugih dužničkih instrumenata,</a:t>
            </a:r>
          </a:p>
          <a:p>
            <a:pPr marL="279532" indent="-279532">
              <a:buClr>
                <a:srgbClr val="FF33CC"/>
              </a:buClr>
              <a:buFont typeface="Monotype Sorts" pitchFamily="2" charset="2"/>
              <a:buChar char="â"/>
              <a:defRPr/>
            </a:pPr>
            <a:r>
              <a:rPr lang="hr-HR">
                <a:solidFill>
                  <a:schemeClr val="tx1"/>
                </a:solidFill>
                <a:latin typeface="Arial" charset="0"/>
              </a:rPr>
              <a:t>nepostojanja sustava upravljanja novčanim sredstvima,</a:t>
            </a:r>
          </a:p>
          <a:p>
            <a:pPr marL="279532" indent="-279532">
              <a:buClr>
                <a:srgbClr val="FF33CC"/>
              </a:buClr>
              <a:buFont typeface="Monotype Sorts" pitchFamily="2" charset="2"/>
              <a:buChar char="â"/>
              <a:defRPr/>
            </a:pPr>
            <a:r>
              <a:rPr lang="hr-HR">
                <a:solidFill>
                  <a:schemeClr val="tx1"/>
                </a:solidFill>
                <a:latin typeface="Arial" charset="0"/>
              </a:rPr>
              <a:t>nepostojanja državnog računovodstvenog sustava. </a:t>
            </a:r>
          </a:p>
          <a:p>
            <a:pPr marL="0" indent="0">
              <a:buClr>
                <a:srgbClr val="FF33CC"/>
              </a:buClr>
              <a:buNone/>
              <a:defRPr/>
            </a:pPr>
            <a:endParaRPr lang="en-US" kern="1200" dirty="0">
              <a:solidFill>
                <a:schemeClr val="tx1"/>
              </a:solidFill>
              <a:latin typeface="Arial" charset="0"/>
            </a:endParaRPr>
          </a:p>
          <a:p>
            <a:r>
              <a:rPr lang="hr-HR">
                <a:solidFill>
                  <a:schemeClr val="tx1"/>
                </a:solidFill>
                <a:latin typeface="Arial" charset="0"/>
              </a:rPr>
              <a:t>Krenuli smo s funkcijom izvršenja proračuna</a:t>
            </a:r>
          </a:p>
          <a:p>
            <a:r>
              <a:rPr lang="hr-HR">
                <a:solidFill>
                  <a:schemeClr val="tx1"/>
                </a:solidFill>
                <a:latin typeface="Arial" charset="0"/>
              </a:rPr>
              <a:t>Zatim smo nastavili s jedinstvenim upraviteljem novčanim sredstvima…….</a:t>
            </a:r>
          </a:p>
          <a:p>
            <a:pPr marL="465887" indent="-323533" defTabSz="931774">
              <a:buNone/>
              <a:defRPr/>
            </a:pPr>
            <a:endParaRPr lang="en-US" u="sng" dirty="0">
              <a:solidFill>
                <a:schemeClr val="bg1">
                  <a:lumMod val="85000"/>
                </a:schemeClr>
              </a:solidFill>
            </a:endParaRPr>
          </a:p>
          <a:p>
            <a:r>
              <a:rPr lang="hr-HR" u="sng">
                <a:solidFill>
                  <a:schemeClr val="bg1">
                    <a:lumMod val="85000"/>
                  </a:schemeClr>
                </a:solidFill>
              </a:rPr>
              <a:t>Državni računovođa</a:t>
            </a:r>
          </a:p>
          <a:p>
            <a:pPr>
              <a:buNone/>
            </a:pPr>
            <a:r>
              <a:rPr lang="hr-HR">
                <a:solidFill>
                  <a:schemeClr val="bg1">
                    <a:lumMod val="85000"/>
                  </a:schemeClr>
                </a:solidFill>
              </a:rPr>
              <a:t>3.1. Osoba zadužena za eliminaciju podataka</a:t>
            </a:r>
          </a:p>
          <a:p>
            <a:pPr>
              <a:buNone/>
            </a:pPr>
            <a:r>
              <a:rPr lang="hr-HR">
                <a:solidFill>
                  <a:schemeClr val="bg1">
                    <a:lumMod val="85000"/>
                  </a:schemeClr>
                </a:solidFill>
              </a:rPr>
              <a:t>3.2. Osoba zadužena za konsolidaciju podataka</a:t>
            </a:r>
          </a:p>
          <a:p>
            <a:pPr>
              <a:buNone/>
            </a:pPr>
            <a:r>
              <a:rPr lang="hr-HR">
                <a:solidFill>
                  <a:schemeClr val="bg1">
                    <a:lumMod val="85000"/>
                  </a:schemeClr>
                </a:solidFill>
              </a:rPr>
              <a:t>3.3. Osoba zadužena za usklađivanje podataka</a:t>
            </a:r>
          </a:p>
          <a:p>
            <a:pPr marL="465887" indent="-323533" defTabSz="931774">
              <a:buNone/>
              <a:defRPr/>
            </a:pPr>
            <a:endParaRPr lang="en-US" u="sng" dirty="0">
              <a:solidFill>
                <a:schemeClr val="bg1">
                  <a:lumMod val="85000"/>
                </a:schemeClr>
              </a:solidFill>
            </a:endParaRPr>
          </a:p>
          <a:p>
            <a:pPr marL="465887" indent="-323533" defTabSz="931774">
              <a:buNone/>
              <a:defRPr/>
            </a:pPr>
            <a:endParaRPr lang="sq-AL" u="sng" dirty="0">
              <a:solidFill>
                <a:schemeClr val="bg1">
                  <a:lumMod val="85000"/>
                </a:schemeClr>
              </a:solidFill>
            </a:endParaRPr>
          </a:p>
          <a:p>
            <a:endParaRPr lang="en-US" kern="1200" dirty="0">
              <a:solidFill>
                <a:schemeClr val="tx1"/>
              </a:solidFill>
              <a:latin typeface="Arial" charset="0"/>
            </a:endParaRPr>
          </a:p>
        </p:txBody>
      </p:sp>
    </p:spTree>
    <p:extLst>
      <p:ext uri="{BB962C8B-B14F-4D97-AF65-F5344CB8AC3E}">
        <p14:creationId xmlns:p14="http://schemas.microsoft.com/office/powerpoint/2010/main" val="2844777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003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188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889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1606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2015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797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2353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997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141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607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lgn="just"/>
            <a:r>
              <a:rPr lang="hr-HR" dirty="0"/>
              <a:t>Zaostatak u plaćanju </a:t>
            </a:r>
            <a:r>
              <a:rPr lang="hr-HR" b="1" dirty="0"/>
              <a:t>pravni</a:t>
            </a:r>
            <a:r>
              <a:rPr lang="hr-HR" dirty="0"/>
              <a:t> je pojam za dio duga koji nije podmiren nakon neizvršavanja jednog ili više dospjelih plaćanja. </a:t>
            </a:r>
          </a:p>
          <a:p>
            <a:pPr algn="just"/>
            <a:endParaRPr lang="en-US" sz="900" dirty="0"/>
          </a:p>
          <a:p>
            <a:pPr algn="just"/>
            <a:r>
              <a:rPr lang="hr-HR" dirty="0"/>
              <a:t>Zaostala plaćanja  </a:t>
            </a:r>
            <a:r>
              <a:rPr lang="hr-HR" b="1" dirty="0"/>
              <a:t>financijski</a:t>
            </a:r>
            <a:r>
              <a:rPr lang="hr-HR" dirty="0"/>
              <a:t> je pojam koji se odnosi na status plaćanja u odnosu na njihove datume dospijeća. Iznos zaostalih plaćanja iznos je koji se obračunava od datuma na koji nije izvršeno prvo dospjelo plaćanje (zakašnjelo plaćanje).</a:t>
            </a:r>
          </a:p>
          <a:p>
            <a:pPr algn="just"/>
            <a:endParaRPr lang="en-US" sz="900" dirty="0"/>
          </a:p>
          <a:p>
            <a:pPr algn="just"/>
            <a:r>
              <a:rPr lang="hr-HR" dirty="0"/>
              <a:t>Zaostala plaćanja </a:t>
            </a:r>
            <a:r>
              <a:rPr lang="hr-HR" b="1" dirty="0"/>
              <a:t>računovodstveni</a:t>
            </a:r>
            <a:r>
              <a:rPr lang="hr-HR" dirty="0"/>
              <a:t> je pojam za iznos obveza prema dobavljačima koje je trebalo platiti prije datuma dospijeća, tj. za nepodmireno dugovanje koje može nastati zbog nekoliko razloga.</a:t>
            </a:r>
          </a:p>
          <a:p>
            <a:pPr algn="just"/>
            <a:r>
              <a:rPr lang="hr-HR" dirty="0"/>
              <a:t>Vrijednost zaostalih plaćanja s naslova </a:t>
            </a:r>
            <a:r>
              <a:rPr lang="hr-HR" b="1" dirty="0"/>
              <a:t>rashoda</a:t>
            </a:r>
            <a:r>
              <a:rPr lang="hr-HR" dirty="0"/>
              <a:t> sastoji se od iznosa izvornog zakašnjelog plaćanja, kao i od svih zateznih kamata i financijskih kazni koje bi se posljedično mogle obračunati vladi  (i ).</a:t>
            </a:r>
          </a:p>
          <a:p>
            <a:r>
              <a:rPr lang="hr-HR" b="1" dirty="0"/>
              <a:t>Preuzete obveze</a:t>
            </a:r>
            <a:r>
              <a:rPr lang="hr-HR" dirty="0"/>
              <a:t> mogu nastati kada državni subjekt poduzme </a:t>
            </a:r>
            <a:r>
              <a:rPr lang="hr-HR" u="sng" dirty="0"/>
              <a:t>službenu radnju</a:t>
            </a:r>
            <a:r>
              <a:rPr lang="hr-HR" dirty="0"/>
              <a:t>, na primjer, izda narudžbenicu ili potpiše ugovor, a one mogu biti kontinuirane prirode koja zahtijeva niz plaćanja koja se često temelje na </a:t>
            </a:r>
            <a:r>
              <a:rPr lang="hr-HR" u="sng" dirty="0"/>
              <a:t>pravnoj obvezi</a:t>
            </a:r>
            <a:r>
              <a:rPr lang="hr-HR" dirty="0"/>
              <a:t>.</a:t>
            </a:r>
          </a:p>
          <a:p>
            <a:pPr>
              <a:buNone/>
            </a:pPr>
            <a:endParaRPr lang="en-US" dirty="0"/>
          </a:p>
          <a:p>
            <a:pPr>
              <a:buNone/>
            </a:pPr>
            <a:r>
              <a:rPr lang="hr-HR" dirty="0" err="1"/>
              <a:t>Në</a:t>
            </a:r>
            <a:r>
              <a:rPr lang="hr-HR" dirty="0"/>
              <a:t> </a:t>
            </a:r>
            <a:r>
              <a:rPr lang="hr-HR" dirty="0" err="1"/>
              <a:t>zbatim</a:t>
            </a:r>
            <a:r>
              <a:rPr lang="hr-HR" dirty="0"/>
              <a:t> </a:t>
            </a:r>
            <a:r>
              <a:rPr lang="hr-HR" dirty="0" err="1"/>
              <a:t>të</a:t>
            </a:r>
            <a:r>
              <a:rPr lang="hr-HR" dirty="0"/>
              <a:t> </a:t>
            </a:r>
            <a:r>
              <a:rPr lang="hr-HR" b="1" dirty="0"/>
              <a:t>VKM-</a:t>
            </a:r>
            <a:r>
              <a:rPr lang="hr-HR" dirty="0" err="1"/>
              <a:t>së</a:t>
            </a:r>
            <a:r>
              <a:rPr lang="hr-HR" dirty="0"/>
              <a:t> nr.50 </a:t>
            </a:r>
            <a:r>
              <a:rPr lang="hr-HR" dirty="0" err="1"/>
              <a:t>datë</a:t>
            </a:r>
            <a:r>
              <a:rPr lang="hr-HR" dirty="0"/>
              <a:t> 05.02.2014 “</a:t>
            </a:r>
            <a:r>
              <a:rPr lang="hr-HR" dirty="0" err="1"/>
              <a:t>Për</a:t>
            </a:r>
            <a:r>
              <a:rPr lang="hr-HR" dirty="0"/>
              <a:t> </a:t>
            </a:r>
            <a:r>
              <a:rPr lang="hr-HR" dirty="0" err="1"/>
              <a:t>miratimin</a:t>
            </a:r>
            <a:r>
              <a:rPr lang="hr-HR" dirty="0"/>
              <a:t> e </a:t>
            </a:r>
            <a:r>
              <a:rPr lang="hr-HR" dirty="0" err="1"/>
              <a:t>Strategjisë</a:t>
            </a:r>
            <a:r>
              <a:rPr lang="hr-HR" dirty="0"/>
              <a:t> </a:t>
            </a:r>
            <a:r>
              <a:rPr lang="hr-HR" dirty="0" err="1"/>
              <a:t>për</a:t>
            </a:r>
            <a:r>
              <a:rPr lang="hr-HR" dirty="0"/>
              <a:t> </a:t>
            </a:r>
            <a:r>
              <a:rPr lang="hr-HR" dirty="0" err="1"/>
              <a:t>parandalimin</a:t>
            </a:r>
            <a:r>
              <a:rPr lang="hr-HR" dirty="0"/>
              <a:t> </a:t>
            </a:r>
            <a:r>
              <a:rPr lang="hr-HR" dirty="0" err="1"/>
              <a:t>dhe</a:t>
            </a:r>
            <a:r>
              <a:rPr lang="hr-HR" dirty="0"/>
              <a:t> </a:t>
            </a:r>
            <a:r>
              <a:rPr lang="hr-HR" dirty="0" err="1"/>
              <a:t>shlyerjen</a:t>
            </a:r>
            <a:r>
              <a:rPr lang="hr-HR" dirty="0"/>
              <a:t> </a:t>
            </a:r>
            <a:r>
              <a:rPr lang="hr-HR" dirty="0" err="1"/>
              <a:t>e</a:t>
            </a:r>
            <a:r>
              <a:rPr lang="hr-HR" dirty="0"/>
              <a:t> </a:t>
            </a:r>
            <a:r>
              <a:rPr lang="hr-HR" dirty="0" err="1"/>
              <a:t>detyrimeve</a:t>
            </a:r>
            <a:r>
              <a:rPr lang="hr-HR" dirty="0"/>
              <a:t> </a:t>
            </a:r>
            <a:r>
              <a:rPr lang="hr-HR" dirty="0" err="1"/>
              <a:t>të</a:t>
            </a:r>
            <a:r>
              <a:rPr lang="hr-HR" dirty="0"/>
              <a:t> </a:t>
            </a:r>
            <a:r>
              <a:rPr lang="hr-HR" dirty="0" err="1"/>
              <a:t>prapambetura</a:t>
            </a:r>
            <a:r>
              <a:rPr lang="hr-HR" dirty="0"/>
              <a:t> e </a:t>
            </a:r>
            <a:r>
              <a:rPr lang="hr-HR" dirty="0" err="1"/>
              <a:t>të</a:t>
            </a:r>
            <a:r>
              <a:rPr lang="hr-HR" dirty="0"/>
              <a:t> </a:t>
            </a:r>
            <a:r>
              <a:rPr lang="hr-HR" dirty="0" err="1"/>
              <a:t>planit</a:t>
            </a:r>
            <a:r>
              <a:rPr lang="hr-HR" dirty="0"/>
              <a:t> </a:t>
            </a:r>
            <a:r>
              <a:rPr lang="hr-HR" dirty="0" err="1"/>
              <a:t>të</a:t>
            </a:r>
            <a:r>
              <a:rPr lang="hr-HR" dirty="0"/>
              <a:t> </a:t>
            </a:r>
            <a:r>
              <a:rPr lang="hr-HR" dirty="0" err="1"/>
              <a:t>veprimit</a:t>
            </a:r>
            <a:r>
              <a:rPr lang="hr-HR" dirty="0"/>
              <a:t>”</a:t>
            </a:r>
          </a:p>
          <a:p>
            <a:pPr>
              <a:buNone/>
            </a:pPr>
            <a:r>
              <a:rPr lang="hr-HR" dirty="0" err="1"/>
              <a:t>Ligji</a:t>
            </a:r>
            <a:r>
              <a:rPr lang="hr-HR" dirty="0"/>
              <a:t> I </a:t>
            </a:r>
            <a:r>
              <a:rPr lang="hr-HR" dirty="0" err="1"/>
              <a:t>kontabiliteti</a:t>
            </a:r>
            <a:r>
              <a:rPr lang="hr-HR" dirty="0"/>
              <a:t> 03-2018 I </a:t>
            </a:r>
            <a:r>
              <a:rPr lang="hr-HR" dirty="0" err="1"/>
              <a:t>rishikuar</a:t>
            </a:r>
            <a:r>
              <a:rPr lang="hr-HR" dirty="0"/>
              <a:t> </a:t>
            </a:r>
            <a:r>
              <a:rPr lang="hr-HR" dirty="0" err="1"/>
              <a:t>per</a:t>
            </a:r>
            <a:r>
              <a:rPr lang="hr-HR" dirty="0"/>
              <a:t> </a:t>
            </a:r>
            <a:r>
              <a:rPr lang="hr-HR" dirty="0" err="1"/>
              <a:t>detajimin</a:t>
            </a:r>
            <a:r>
              <a:rPr lang="hr-HR" dirty="0"/>
              <a:t> e </a:t>
            </a:r>
            <a:r>
              <a:rPr lang="hr-HR" dirty="0" err="1"/>
              <a:t>kontabilizimit</a:t>
            </a:r>
            <a:r>
              <a:rPr lang="hr-HR" dirty="0"/>
              <a:t> te </a:t>
            </a:r>
            <a:r>
              <a:rPr lang="hr-HR" dirty="0" err="1"/>
              <a:t>detyrimeve</a:t>
            </a:r>
            <a:r>
              <a:rPr lang="hr-HR" dirty="0"/>
              <a:t> </a:t>
            </a:r>
            <a:r>
              <a:rPr lang="hr-HR" dirty="0" err="1"/>
              <a:t>te</a:t>
            </a:r>
            <a:r>
              <a:rPr lang="hr-HR" dirty="0"/>
              <a:t> </a:t>
            </a:r>
            <a:r>
              <a:rPr lang="hr-HR" dirty="0" err="1"/>
              <a:t>prpambetura</a:t>
            </a:r>
            <a:r>
              <a:rPr lang="hr-HR" dirty="0"/>
              <a:t>.</a:t>
            </a:r>
          </a:p>
          <a:p>
            <a:pPr>
              <a:buNone/>
            </a:pPr>
            <a:r>
              <a:rPr lang="hr-HR" b="1" dirty="0"/>
              <a:t>Dugovanja</a:t>
            </a:r>
            <a:r>
              <a:rPr lang="hr-HR" dirty="0"/>
              <a:t> su podskup </a:t>
            </a:r>
            <a:r>
              <a:rPr lang="hr-HR" b="1" dirty="0"/>
              <a:t>preuzetih obveza</a:t>
            </a:r>
            <a:r>
              <a:rPr lang="hr-HR" dirty="0"/>
              <a:t> te se utvrđuju kada je jedan subjekt pod posebnim okolnostima obvezan osigurati sredstva ili resurse drugoj strani. Dugovanja uključuju nepodmireni dug, zakupe i rezerve, kao i obveze prema dobavljačima koje se odnose na rezerve za isporučena dobra ili pružene usluge. Dugovanje nastaje kada treća strana ispuni uvjete ugovora ili sličnog dogovora.</a:t>
            </a:r>
          </a:p>
          <a:p>
            <a:pPr>
              <a:buNone/>
            </a:pPr>
            <a:r>
              <a:rPr lang="hr-HR" dirty="0"/>
              <a:t>Ne pretvaraju se sve preuzete obveze u dugovanja, na primjer, kada dobavljač </a:t>
            </a:r>
            <a:r>
              <a:rPr lang="hr-HR" b="1" dirty="0"/>
              <a:t>nije ispunio</a:t>
            </a:r>
            <a:r>
              <a:rPr lang="hr-HR" dirty="0"/>
              <a:t> obvezu isporuke dobara ili pružanja usluge kako je utvrđeno u sporazumu. </a:t>
            </a:r>
          </a:p>
          <a:p>
            <a:pPr>
              <a:buNone/>
            </a:pPr>
            <a:r>
              <a:rPr lang="hr-HR" b="1" dirty="0"/>
              <a:t>Obveze prema dobavljačima</a:t>
            </a:r>
            <a:r>
              <a:rPr lang="hr-HR" dirty="0"/>
              <a:t> (ili vjerovnicima) podskup su </a:t>
            </a:r>
            <a:r>
              <a:rPr lang="hr-HR" u="sng" dirty="0"/>
              <a:t>dugovanja</a:t>
            </a:r>
            <a:r>
              <a:rPr lang="hr-HR" dirty="0"/>
              <a:t> za koje je treća strana dostavila povezana dobra i usluge, ali ih primatelj još nije platio. Obveza prema dobavljačima nastaje kada je račun odobren za plaćanje i unesen u glavnu knjigu ili u pomoćnu knjigu obveza prema dobavljačima kao nepodmirena obveza koja čeka plaćanje.</a:t>
            </a:r>
          </a:p>
          <a:p>
            <a:pPr>
              <a:buNone/>
            </a:pPr>
            <a:r>
              <a:rPr lang="hr-HR" i="1" dirty="0"/>
              <a:t>Preuzeta obveza zamjenjuje se stvarnim troškom.</a:t>
            </a:r>
          </a:p>
          <a:p>
            <a:pPr>
              <a:buNone/>
            </a:pPr>
            <a:r>
              <a:rPr lang="hr-HR" b="1" dirty="0"/>
              <a:t>Zaostala plaćanja s naslova rashoda</a:t>
            </a:r>
            <a:r>
              <a:rPr lang="hr-HR" dirty="0"/>
              <a:t> podskup su </a:t>
            </a:r>
            <a:r>
              <a:rPr lang="hr-HR" u="sng" dirty="0"/>
              <a:t>obveza prema dobavljačima</a:t>
            </a:r>
            <a:r>
              <a:rPr lang="hr-HR" dirty="0"/>
              <a:t> koje nisu plaćene ni nakon utvrđenog datuma dospijeća plaćanja. U slučajevima u kojima datum dospijeća nije utvrđen, zaostala plaćanja definiraju se kao obveze prema dobavljačima koje nisu plaćene ni nakon određenog broja dana nakon datuma izdavanja računa ili datuma ugovora, u skladu sa zakonom, propisima, politikom plaćanja vlade ili praksom na lokalnoj razini.</a:t>
            </a:r>
          </a:p>
          <a:p>
            <a:pPr>
              <a:buNone/>
            </a:pPr>
            <a:r>
              <a:rPr lang="hr-HR" dirty="0"/>
              <a:t>U </a:t>
            </a:r>
            <a:r>
              <a:rPr lang="hr-HR" b="1" dirty="0"/>
              <a:t>nekim zemljama</a:t>
            </a:r>
            <a:r>
              <a:rPr lang="hr-HR" dirty="0"/>
              <a:t>, kao što su Australija, Brazil, Ujedinjena Kraljevina i Sjedinjene Američke Države, propisano je da je plaćanja </a:t>
            </a:r>
            <a:r>
              <a:rPr lang="hr-HR" u="sng" dirty="0"/>
              <a:t>malim i srednjim dobavljačima</a:t>
            </a:r>
            <a:r>
              <a:rPr lang="hr-HR" dirty="0"/>
              <a:t> potrebno izvršiti u manje od 30 dana od primitka računa kako bi se poduzećima,</a:t>
            </a:r>
          </a:p>
          <a:p>
            <a:pPr>
              <a:buNone/>
            </a:pPr>
            <a:r>
              <a:rPr lang="hr-HR" dirty="0"/>
              <a:t>koja su često financijski ograničena, omogućilo stvaranje obrtnog kapitala. Neke zemlje osiguravaju duže razdoblje kada se radi o </a:t>
            </a:r>
            <a:r>
              <a:rPr lang="hr-HR" u="sng" dirty="0"/>
              <a:t>ugovorima o kapitalu</a:t>
            </a:r>
            <a:r>
              <a:rPr lang="hr-HR" dirty="0"/>
              <a:t> kako bi se omogućila evaluacija pruženih usluga.</a:t>
            </a:r>
          </a:p>
          <a:p>
            <a:pPr>
              <a:buNone/>
            </a:pPr>
            <a:endParaRPr lang="en-US" dirty="0"/>
          </a:p>
          <a:p>
            <a:pPr>
              <a:buNone/>
            </a:pPr>
            <a:r>
              <a:rPr lang="hr-HR" b="1" dirty="0"/>
              <a:t>Proces plaćanja vladinih rashoda:</a:t>
            </a:r>
          </a:p>
          <a:p>
            <a:pPr>
              <a:buAutoNum type="arabicPeriod"/>
            </a:pPr>
            <a:r>
              <a:rPr lang="hr-HR" dirty="0"/>
              <a:t>Naručuju se dobra/usluge. Nastaje preuzeta obveza, odvaja se iznos iz proračuna.</a:t>
            </a:r>
          </a:p>
          <a:p>
            <a:pPr>
              <a:buAutoNum type="arabicPeriod"/>
            </a:pPr>
            <a:r>
              <a:rPr lang="hr-HR" dirty="0"/>
              <a:t>Isporučuju se dobra/usluge, zaprima se račun.</a:t>
            </a:r>
          </a:p>
          <a:p>
            <a:pPr>
              <a:buAutoNum type="arabicPeriod"/>
            </a:pPr>
            <a:r>
              <a:rPr lang="hr-HR" dirty="0"/>
              <a:t>Račun se odobrava za plaćanje. Nastaju trošak i obveze prema dobavljačima.</a:t>
            </a:r>
            <a:r>
              <a:rPr lang="hr-HR" baseline="0" dirty="0"/>
              <a:t> Preuzeta obveza zamjenjuje se stvarnim troškom.</a:t>
            </a:r>
          </a:p>
          <a:p>
            <a:pPr>
              <a:buAutoNum type="arabicPeriod"/>
            </a:pPr>
            <a:r>
              <a:rPr lang="hr-HR" baseline="0" dirty="0"/>
              <a:t>Plaćanje se vrši do datuma dospijeća. Obveza prema dobavljačima se podmiruje, a novčana sredstva umanjuju se za odgovarajući iznos.</a:t>
            </a:r>
          </a:p>
          <a:p>
            <a:pPr marL="465887" indent="-323533" defTabSz="931774">
              <a:buFont typeface="Arial"/>
              <a:buAutoNum type="arabicPeriod"/>
              <a:defRPr/>
            </a:pPr>
            <a:r>
              <a:rPr lang="hr-HR" baseline="0" dirty="0"/>
              <a:t>Plaćanje se ne izvršava do datuma dospijeća. Obveza prema dobavljačima se knjiži kao dugovanje. Javljaju se zaostala plaćanja.</a:t>
            </a:r>
          </a:p>
          <a:p>
            <a:pPr>
              <a:buNone/>
            </a:pPr>
            <a:r>
              <a:rPr lang="hr-HR" dirty="0"/>
              <a:t>____________________________________</a:t>
            </a:r>
          </a:p>
          <a:p>
            <a:pPr>
              <a:buNone/>
            </a:pPr>
            <a:r>
              <a:rPr lang="hr-HR" dirty="0"/>
              <a:t>Koncept obračuna</a:t>
            </a:r>
          </a:p>
          <a:p>
            <a:r>
              <a:rPr lang="hr-HR" dirty="0"/>
              <a:t>Dohodak se priznaje u trenutku njegove zarade, a ne u trenutku primitka novčanih sredstava koji nastupa kasnije.</a:t>
            </a:r>
          </a:p>
          <a:p>
            <a:r>
              <a:rPr lang="hr-HR" baseline="0" dirty="0"/>
              <a:t>Trošak se priznaje u trenutku nastanka, a ne u trenutku isplate novčanih sredstava koji nastupa kasnije.</a:t>
            </a:r>
          </a:p>
          <a:p>
            <a:pPr>
              <a:buNone/>
            </a:pPr>
            <a:r>
              <a:rPr lang="hr-HR" baseline="0" dirty="0"/>
              <a:t>Dohodak i trošak bilježe se na trgovačkoj osnovi.</a:t>
            </a:r>
          </a:p>
          <a:p>
            <a:pPr>
              <a:buNone/>
            </a:pPr>
            <a:endParaRPr lang="en-US" baseline="0" dirty="0"/>
          </a:p>
          <a:p>
            <a:pPr>
              <a:buFont typeface="+mj-lt"/>
              <a:buNone/>
            </a:pPr>
            <a:r>
              <a:rPr lang="hr-HR" u="sng" dirty="0"/>
              <a:t>1.Dohodak			2. Trošak</a:t>
            </a:r>
          </a:p>
          <a:p>
            <a:pPr>
              <a:buFont typeface="+mj-lt"/>
              <a:buNone/>
            </a:pPr>
            <a:endParaRPr lang="en-US" u="sng" dirty="0"/>
          </a:p>
          <a:p>
            <a:pPr>
              <a:buFont typeface="+mj-lt"/>
              <a:buNone/>
            </a:pPr>
            <a:r>
              <a:rPr lang="hr-HR" u="sng" dirty="0"/>
              <a:t>1.1. Prijevremena otplata</a:t>
            </a:r>
            <a:r>
              <a:rPr lang="hr-HR" u="none" dirty="0"/>
              <a:t>		</a:t>
            </a:r>
            <a:r>
              <a:rPr lang="hr-HR" u="sng" dirty="0"/>
              <a:t>2.1.Prijevremena otplata</a:t>
            </a:r>
          </a:p>
          <a:p>
            <a:pPr>
              <a:buFont typeface="+mj-lt"/>
              <a:buNone/>
            </a:pPr>
            <a:r>
              <a:rPr lang="hr-HR" dirty="0"/>
              <a:t>1.1.1. Dugovanje		2.1.1.Imovina</a:t>
            </a:r>
          </a:p>
          <a:p>
            <a:pPr>
              <a:buFont typeface="+mj-lt"/>
              <a:buNone/>
            </a:pPr>
            <a:r>
              <a:rPr lang="hr-HR" dirty="0"/>
              <a:t>1.1.2. Primitak predujma		2.1.2.Predujam dobavljačima</a:t>
            </a:r>
          </a:p>
          <a:p>
            <a:pPr>
              <a:buFont typeface="+mj-lt"/>
              <a:buNone/>
            </a:pPr>
            <a:endParaRPr lang="en-US" dirty="0"/>
          </a:p>
          <a:p>
            <a:pPr>
              <a:buFont typeface="+mj-lt"/>
              <a:buNone/>
            </a:pPr>
            <a:r>
              <a:rPr lang="hr-HR" u="sng" dirty="0"/>
              <a:t>1.2. Obračunano</a:t>
            </a:r>
            <a:r>
              <a:rPr lang="hr-HR" u="none" dirty="0"/>
              <a:t>		</a:t>
            </a:r>
            <a:r>
              <a:rPr lang="hr-HR" u="sng" dirty="0"/>
              <a:t>2.2.Obračunano</a:t>
            </a:r>
          </a:p>
          <a:p>
            <a:pPr>
              <a:buFont typeface="+mj-lt"/>
              <a:buNone/>
            </a:pPr>
            <a:r>
              <a:rPr lang="hr-HR" u="none" dirty="0"/>
              <a:t>1.2.1.Imovina			2.2.1.Dugovanje</a:t>
            </a:r>
          </a:p>
          <a:p>
            <a:pPr>
              <a:buFont typeface="+mj-lt"/>
              <a:buNone/>
            </a:pPr>
            <a:r>
              <a:rPr lang="hr-HR" u="none" dirty="0"/>
              <a:t>1.2.2.Potraživanje od kupaca		2.2.2.Obveza prema dobavljačima</a:t>
            </a:r>
          </a:p>
          <a:p>
            <a:pPr>
              <a:buFont typeface="+mj-lt"/>
              <a:buNone/>
            </a:pPr>
            <a:r>
              <a:rPr lang="hr-HR" u="none" dirty="0"/>
              <a:t>				2.2.3.Dospjeli trošak</a:t>
            </a:r>
          </a:p>
          <a:p>
            <a:pPr>
              <a:buNone/>
            </a:pPr>
            <a:r>
              <a:rPr lang="hr-HR" u="sng" dirty="0"/>
              <a:t>Terećenje	(ADE – imovina, vučenje, trošak )	Odobrenje (LER – dugovanje, kapital, prihodi)</a:t>
            </a:r>
          </a:p>
          <a:p>
            <a:endParaRPr lang="en-US" u="sng" dirty="0"/>
          </a:p>
          <a:p>
            <a:r>
              <a:rPr lang="hr-HR" u="none" dirty="0"/>
              <a:t>Imovina		Dugovanje</a:t>
            </a:r>
          </a:p>
          <a:p>
            <a:r>
              <a:rPr lang="hr-HR" u="none" dirty="0"/>
              <a:t>Vučenje	Kapital</a:t>
            </a:r>
          </a:p>
          <a:p>
            <a:r>
              <a:rPr lang="hr-HR" u="none" dirty="0"/>
              <a:t>Troškovi	Prihodi</a:t>
            </a:r>
          </a:p>
          <a:p>
            <a:pPr>
              <a:buNone/>
            </a:pPr>
            <a:endParaRPr lang="en-US" u="none" dirty="0"/>
          </a:p>
          <a:p>
            <a:pPr>
              <a:buNone/>
            </a:pPr>
            <a:r>
              <a:rPr lang="hr-HR" u="sng" dirty="0"/>
              <a:t>1.Imovina</a:t>
            </a:r>
            <a:r>
              <a:rPr lang="hr-HR" u="none" dirty="0"/>
              <a:t>		</a:t>
            </a:r>
            <a:r>
              <a:rPr lang="hr-HR" u="sng" dirty="0"/>
              <a:t>2.Dugovanja</a:t>
            </a:r>
          </a:p>
          <a:p>
            <a:pPr>
              <a:buNone/>
            </a:pPr>
            <a:r>
              <a:rPr lang="hr-HR" u="none" dirty="0"/>
              <a:t>1.1.Unaprijed plaćeni troškovi	2.1.Nepodmireni troškovi</a:t>
            </a:r>
          </a:p>
          <a:p>
            <a:pPr>
              <a:buNone/>
            </a:pPr>
            <a:r>
              <a:rPr lang="hr-HR" u="none" dirty="0"/>
              <a:t>1.2.Obračunani prihod	2.2.Unaprijed primljeni prihod</a:t>
            </a:r>
          </a:p>
          <a:p>
            <a:pPr>
              <a:buNone/>
            </a:pPr>
            <a:endParaRPr lang="en-US" u="none" baseline="0" dirty="0"/>
          </a:p>
          <a:p>
            <a:r>
              <a:rPr lang="hr-HR" dirty="0"/>
              <a:t>Dužnik (Prodaja) i Vjerovnik (Kupnja)</a:t>
            </a:r>
          </a:p>
          <a:p>
            <a:r>
              <a:rPr lang="hr-HR" dirty="0"/>
              <a:t>Prijevremeno plaćeni i nepodmireni trošak</a:t>
            </a:r>
          </a:p>
          <a:p>
            <a:r>
              <a:rPr lang="hr-HR" dirty="0"/>
              <a:t>Obračunani prihod i unaprijed primljeni prihod</a:t>
            </a:r>
          </a:p>
          <a:p>
            <a:endParaRPr lang="en-US" dirty="0"/>
          </a:p>
          <a:p>
            <a:pPr>
              <a:buNone/>
            </a:pPr>
            <a:endParaRPr lang="en-US" baseline="0" dirty="0"/>
          </a:p>
        </p:txBody>
      </p:sp>
    </p:spTree>
    <p:extLst>
      <p:ext uri="{BB962C8B-B14F-4D97-AF65-F5344CB8AC3E}">
        <p14:creationId xmlns:p14="http://schemas.microsoft.com/office/powerpoint/2010/main" val="302093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292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8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pPr>
              <a:buNone/>
            </a:pPr>
            <a:r>
              <a:rPr lang="hr-HR"/>
              <a:t>Točan trenutak u kojem dugovanje vlade postaje zaostalo plaćanje obično ovisi o vrsti rashoda. Točnije:</a:t>
            </a:r>
          </a:p>
          <a:p>
            <a:pPr>
              <a:buNone/>
            </a:pPr>
            <a:r>
              <a:rPr lang="hr-HR" b="1"/>
              <a:t>• U pogledu </a:t>
            </a:r>
            <a:r>
              <a:rPr lang="hr-HR" b="1" i="1"/>
              <a:t>naknada koje se plaćaju pojedincima ili prijenosa sredstava kućanstvima u obliku zarada, plaća, </a:t>
            </a:r>
            <a:r>
              <a:rPr lang="hr-HR"/>
              <a:t>socijalnih naknada i mirovina, zaostalo plaćanje javlja se odmah nakon pravno ili ugovorno utvrđenog datuma plaćanja obveze.</a:t>
            </a:r>
          </a:p>
          <a:p>
            <a:pPr>
              <a:buNone/>
            </a:pPr>
            <a:r>
              <a:rPr lang="hr-HR" b="1"/>
              <a:t>• U pogledu </a:t>
            </a:r>
            <a:r>
              <a:rPr lang="hr-HR" b="1" i="1"/>
              <a:t>plaćanja ugovornim izvođačima za isporuku dobara, usluga ili dugotrajne imovine, </a:t>
            </a:r>
            <a:r>
              <a:rPr lang="hr-HR"/>
              <a:t>smatra se da se zaostatak u plaćanju izdataka javlja u sljedećim slučajevima: (1) dobra su isporučena, usluge pružene ili imovina stvorena; (2) račun je primljen; (3) potvrđena je uspješna isporuka dobara, usluga ili imovine; i (4) prošao je datum dospijeća za plaćanje računa ili je istekao broj dana nakon kojeg je račun potrebno platiti u skladu sa zakonom, propisima, politikom plaćanja ili praksom na lokalnoj razini.</a:t>
            </a:r>
          </a:p>
          <a:p>
            <a:pPr>
              <a:buNone/>
            </a:pPr>
            <a:r>
              <a:rPr lang="hr-HR" b="1"/>
              <a:t>• U pogledu</a:t>
            </a:r>
            <a:r>
              <a:rPr lang="hr-HR" b="1" i="1"/>
              <a:t> korištenja javnim komunalnim uslugama kao što su električna energija, voda i telefon za koje </a:t>
            </a:r>
            <a:r>
              <a:rPr lang="hr-HR"/>
              <a:t>postoje opće procedure plaćanja primjenjive na sve potrošače, smatra se da se zaostatak u plaćanju izdataka javlja nakon što prođe datum dospijeća za redovito plaćanje.</a:t>
            </a:r>
          </a:p>
          <a:p>
            <a:pPr>
              <a:buNone/>
            </a:pPr>
            <a:r>
              <a:rPr lang="hr-HR" b="1"/>
              <a:t>• U pogledu </a:t>
            </a:r>
            <a:r>
              <a:rPr lang="hr-HR" b="1" i="1"/>
              <a:t>obveznih prijenosa u zakonske fondove (kao što su fondovi socijalnog osiguranja) ili na subnacionalne razine vlasti, </a:t>
            </a:r>
            <a:r>
              <a:rPr lang="hr-HR"/>
              <a:t>smatra se da se zaostatak u plaćanju izdataka javlja nakon što prođe datum dospijeća za plaćanje koji se utvrđuje zakonom, propisima ili kalendarom prijenosa.</a:t>
            </a:r>
          </a:p>
          <a:p>
            <a:pPr>
              <a:buNone/>
            </a:pPr>
            <a:r>
              <a:rPr lang="hr-HR" b="1"/>
              <a:t>• U pogledu </a:t>
            </a:r>
            <a:r>
              <a:rPr lang="hr-HR" b="1" i="1"/>
              <a:t>povrata poreza koji je potrebno isplatiti poreznim obveznicima, kao što su olakšice poreza na dodanu vrijednost (PDV) ili povrat poreza na dohodak</a:t>
            </a:r>
            <a:r>
              <a:rPr lang="hr-HR"/>
              <a:t>, smatra se da se zaostatak u plaćanju obveza javlja nakon dospijeća povrata i isteka roka za</a:t>
            </a:r>
          </a:p>
          <a:p>
            <a:pPr>
              <a:buNone/>
            </a:pPr>
            <a:r>
              <a:rPr lang="hr-HR"/>
              <a:t>plaćanje.</a:t>
            </a:r>
          </a:p>
          <a:p>
            <a:pPr>
              <a:buNone/>
            </a:pPr>
            <a:r>
              <a:rPr lang="hr-HR" b="1"/>
              <a:t>• U pogledu </a:t>
            </a:r>
            <a:r>
              <a:rPr lang="hr-HR" b="1" i="1"/>
              <a:t>plaćanja kamata ili glavnice na državni dug ili drugih dugovanja, smatra se da se zaostatak u plaćanju izdataka </a:t>
            </a:r>
            <a:r>
              <a:rPr lang="hr-HR"/>
              <a:t>javlja odmah nakon utvrđenog datuma plaćanja. Zaostala plaćanja u pogledu amortizacije</a:t>
            </a:r>
          </a:p>
          <a:p>
            <a:pPr>
              <a:buNone/>
            </a:pPr>
            <a:r>
              <a:rPr lang="hr-HR"/>
              <a:t>duga ne definiraju se kao zaostala plaćanja s naslova rashoda u svrhe financijskog izvještavanja s obzirom na to da predstavljaju financijske transakcije u okviru međunarodnih standarda za računovodstvo i statistiku. Međutim, predstavljaju obvezu plaćanja te bi se trebale objavljivati i uključiti u sve strategije podmirenja zaostalih plaćanja.</a:t>
            </a:r>
          </a:p>
          <a:p>
            <a:pPr>
              <a:buNone/>
            </a:pPr>
            <a:endParaRPr lang="en-US" dirty="0"/>
          </a:p>
          <a:p>
            <a:pPr marL="465887" indent="-323533" defTabSz="931774">
              <a:defRPr/>
            </a:pPr>
            <a:r>
              <a:rPr lang="hr-HR"/>
              <a:t>Kada je riječ o </a:t>
            </a:r>
            <a:r>
              <a:rPr lang="hr-HR" b="1"/>
              <a:t>obračunu plaće</a:t>
            </a:r>
            <a:r>
              <a:rPr lang="hr-HR"/>
              <a:t>, </a:t>
            </a:r>
            <a:r>
              <a:rPr lang="hr-HR" b="1"/>
              <a:t>zaostala</a:t>
            </a:r>
            <a:r>
              <a:rPr lang="hr-HR"/>
              <a:t> </a:t>
            </a:r>
            <a:r>
              <a:rPr lang="hr-HR" b="1"/>
              <a:t>plaćanja</a:t>
            </a:r>
            <a:r>
              <a:rPr lang="hr-HR"/>
              <a:t> obično se odnose na situaciju u kojoj poslodavac plaća zaposleniku rad obavljen u prethodnom obračunskom razdoblju, a ne u tekućem obračunskom razdoblju. </a:t>
            </a:r>
          </a:p>
          <a:p>
            <a:pPr marL="465887" indent="-323533" defTabSz="931774">
              <a:defRPr/>
            </a:pPr>
            <a:r>
              <a:rPr lang="hr-HR"/>
              <a:t>kad zaposlenik primi plaću na dan isplate postoji neko vrijeme koje je radio za poduzeće koje ...</a:t>
            </a:r>
          </a:p>
          <a:p>
            <a:pPr marL="465887" indent="-323533" defTabSz="931774">
              <a:defRPr/>
            </a:pPr>
            <a:r>
              <a:rPr lang="hr-HR"/>
              <a:t>Kad je riječ o </a:t>
            </a:r>
            <a:r>
              <a:rPr lang="hr-HR" b="1"/>
              <a:t>obračunu plaće</a:t>
            </a:r>
            <a:r>
              <a:rPr lang="hr-HR"/>
              <a:t> , ako prođe nekoliko dana između kraja obračunskog razdoblja i dana isplate, tada zaposlenicima plaćate „</a:t>
            </a:r>
            <a:r>
              <a:rPr lang="hr-HR" b="1"/>
              <a:t>sa zaostatkom</a:t>
            </a:r>
            <a:r>
              <a:rPr lang="hr-HR"/>
              <a:t>”. </a:t>
            </a:r>
          </a:p>
          <a:p>
            <a:pPr marL="465887" indent="-323533" defTabSz="931774">
              <a:defRPr/>
            </a:pPr>
            <a:r>
              <a:rPr lang="hr-HR"/>
              <a:t>Što znače zaostala plaćanja u </a:t>
            </a:r>
            <a:r>
              <a:rPr lang="hr-HR" b="1"/>
              <a:t>obračunu plaća</a:t>
            </a:r>
            <a:r>
              <a:rPr lang="hr-HR"/>
              <a:t>? </a:t>
            </a:r>
            <a:r>
              <a:rPr lang="hr-HR" b="1"/>
              <a:t>Zaostala plaćanja u obračunu plaća</a:t>
            </a:r>
            <a:r>
              <a:rPr lang="hr-HR"/>
              <a:t> redoslijed je obračuna plaća u kojem se </a:t>
            </a:r>
            <a:r>
              <a:rPr lang="hr-HR" b="1"/>
              <a:t>obračunava plaća</a:t>
            </a:r>
            <a:r>
              <a:rPr lang="hr-HR"/>
              <a:t> za prošli tjedan umjesto za tekući tjedan ili bilo koja vrsta zakašnjelog redoslijeda </a:t>
            </a:r>
            <a:r>
              <a:rPr lang="hr-HR" b="1"/>
              <a:t>obračuna plaća</a:t>
            </a:r>
            <a:r>
              <a:rPr lang="hr-HR"/>
              <a:t>. </a:t>
            </a:r>
          </a:p>
          <a:p>
            <a:pPr marL="465887" indent="-323533" defTabSz="931774">
              <a:defRPr/>
            </a:pPr>
            <a:endParaRPr lang="en-US" dirty="0"/>
          </a:p>
          <a:p>
            <a:pPr marL="465887" indent="-323533" defTabSz="931774">
              <a:defRPr/>
            </a:pPr>
            <a:endParaRPr lang="en-US" dirty="0"/>
          </a:p>
          <a:p>
            <a:pPr marL="465887" indent="-323533" defTabSz="931774">
              <a:defRPr/>
            </a:pPr>
            <a:r>
              <a:rPr lang="hr-HR" b="0"/>
              <a:t>Općenito u pogledu zaostalih plaćanja u odnosu na fiducijarni račun opskrbe električnom energijom</a:t>
            </a:r>
          </a:p>
          <a:p>
            <a:pPr marL="465887" indent="-323533" defTabSz="931774">
              <a:defRPr/>
            </a:pPr>
            <a:r>
              <a:rPr lang="hr-HR"/>
              <a:t>Zaostala plaćanja u pogledu nabave (dobra, usluge)  </a:t>
            </a:r>
          </a:p>
          <a:p>
            <a:pPr marL="465887" indent="-323533" defTabSz="931774">
              <a:defRPr/>
            </a:pPr>
            <a:r>
              <a:rPr lang="hr-HR"/>
              <a:t>Zaostala plaćanja u pogledu radova (ceste)</a:t>
            </a:r>
          </a:p>
          <a:p>
            <a:endParaRPr lang="en-US" dirty="0"/>
          </a:p>
        </p:txBody>
      </p:sp>
    </p:spTree>
    <p:extLst>
      <p:ext uri="{BB962C8B-B14F-4D97-AF65-F5344CB8AC3E}">
        <p14:creationId xmlns:p14="http://schemas.microsoft.com/office/powerpoint/2010/main" val="376415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39700" indent="0">
              <a:buNone/>
            </a:pPr>
            <a:r>
              <a:rPr lang="hr-HR" sz="1100" i="1">
                <a:solidFill>
                  <a:srgbClr val="C00000"/>
                </a:solidFill>
              </a:rPr>
              <a:t>Napomena: Podaci riznice za 2019. godine su preliminarni, financijski izvještaji centralne vlade/lokalne razine vlasti podnose se riznici do kraja ožujka/marta 2020. godine.</a:t>
            </a:r>
          </a:p>
        </p:txBody>
      </p:sp>
    </p:spTree>
    <p:extLst>
      <p:ext uri="{BB962C8B-B14F-4D97-AF65-F5344CB8AC3E}">
        <p14:creationId xmlns:p14="http://schemas.microsoft.com/office/powerpoint/2010/main" val="134528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None/>
            </a:pPr>
            <a:r>
              <a:rPr lang="hr-HR" b="0"/>
              <a:t>Kako bih sažeto prikazala ideju, pripremila sam ovu tablicu.</a:t>
            </a:r>
          </a:p>
          <a:p>
            <a:pPr>
              <a:buNone/>
            </a:pPr>
            <a:r>
              <a:rPr lang="hr-HR" b="0"/>
              <a:t>Uzela sam u obzir prosječni iznos rashoda u posljednjih 10 godina, dakle od 2009. godine, jer je to godina u kojoj je Sustav riznice počeo knjižiti račune u AGFIS-u paralelno s ručnim unosima koje su vršile proračunske institucije.</a:t>
            </a:r>
            <a:r>
              <a:rPr lang="hr-HR" b="0" baseline="0"/>
              <a:t> </a:t>
            </a:r>
            <a:r>
              <a:rPr lang="hr-HR"/>
              <a:t>Prije smo zaprimali izvještaje samo o ukupnim mjesečnim iznosima rashoda, a ne po računima, kako bismo mogli analizirati zaostala plaćanja.</a:t>
            </a:r>
            <a:r>
              <a:rPr lang="hr-HR" b="0" baseline="0"/>
              <a:t> U rujnu/septembru 2010. godine u sustavu riznice uveden je „živi” AGFIS-IT sustav Riznice kojim je omogućeno knjiženje svih računa i središnja elektronička obrada svih plaćanja opće vlade izvršenih na bankovne račune korisnika poslovnih banaka putem središnje banke.  </a:t>
            </a:r>
          </a:p>
          <a:p>
            <a:pPr>
              <a:buNone/>
            </a:pPr>
            <a:r>
              <a:rPr lang="hr-HR" b="1"/>
              <a:t>3,8 %</a:t>
            </a:r>
            <a:r>
              <a:rPr lang="hr-HR"/>
              <a:t> ukupnih rashoda (u apsolutnoj vrijednosti od 408 milijardi LEK) zaostala su plaćanja, plaćene sa zakašnjenjem (u apsolutnoj vrijednosti od 15 milijardi LEK).</a:t>
            </a:r>
            <a:r>
              <a:rPr lang="hr-HR" baseline="0"/>
              <a:t> Uključujući plaćanja rashoda centralne vlade i lokalne razine vlasti.</a:t>
            </a:r>
          </a:p>
          <a:p>
            <a:pPr>
              <a:buNone/>
            </a:pPr>
            <a:r>
              <a:rPr lang="hr-HR" baseline="0"/>
              <a:t>Stanje zaostalih plaćanja smanjilo se u odnosu na 2018. godinu. </a:t>
            </a:r>
          </a:p>
          <a:p>
            <a:pPr>
              <a:buNone/>
            </a:pPr>
            <a:r>
              <a:rPr lang="hr-HR" baseline="0"/>
              <a:t>Očekuje nas još dosta posla kako bismo ih sve podmirili i poduzeti mjere za izbjegavanje nastanka novih.</a:t>
            </a:r>
          </a:p>
        </p:txBody>
      </p:sp>
    </p:spTree>
    <p:extLst>
      <p:ext uri="{BB962C8B-B14F-4D97-AF65-F5344CB8AC3E}">
        <p14:creationId xmlns:p14="http://schemas.microsoft.com/office/powerpoint/2010/main" val="412554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25D4267-ED3C-AE47-84A1-A0A9689FEF50}" type="slidenum">
              <a:rPr lang="en-US" smtClean="0"/>
              <a:pPr/>
              <a:t>8</a:t>
            </a:fld>
            <a:endParaRPr lang="en-US" smtClean="0"/>
          </a:p>
        </p:txBody>
      </p:sp>
    </p:spTree>
    <p:extLst>
      <p:ext uri="{BB962C8B-B14F-4D97-AF65-F5344CB8AC3E}">
        <p14:creationId xmlns:p14="http://schemas.microsoft.com/office/powerpoint/2010/main" val="376571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a:buClr>
                <a:srgbClr val="C00000"/>
              </a:buClr>
              <a:buNone/>
            </a:pPr>
            <a:r>
              <a:rPr lang="hr-HR">
                <a:solidFill>
                  <a:srgbClr val="0070C0"/>
                </a:solidFill>
                <a:latin typeface="Nixie One"/>
                <a:ea typeface="Nixie One"/>
                <a:cs typeface="Nixie One"/>
                <a:sym typeface="Nixie One"/>
              </a:rPr>
              <a:t>Novosti o Sustavu riznice Albanije uspoređene su s izlaganjem predstavljenim tijekom rasprava radnih skupina na plenarnoj sjednici u Mađarskoj: „</a:t>
            </a:r>
            <a:r>
              <a:rPr lang="hr-HR"/>
              <a:t>Agencija za javnu nabavu s područnim uredima svaki dan porukama e-pošte potvrđuje</a:t>
            </a:r>
          </a:p>
          <a:p>
            <a:pPr>
              <a:buClr>
                <a:srgbClr val="C00000"/>
              </a:buClr>
              <a:buNone/>
            </a:pPr>
            <a:r>
              <a:rPr lang="hr-HR"/>
              <a:t>sve narudžbe u javnoj nabavi koje su podnijele potrošačke jedinice prije nego što im dopusti početak nadmetanja.”</a:t>
            </a:r>
            <a:r>
              <a:rPr lang="hr-HR">
                <a:solidFill>
                  <a:srgbClr val="0070C0"/>
                </a:solidFill>
                <a:latin typeface="Nixie One"/>
                <a:ea typeface="Nixie One"/>
                <a:cs typeface="Nixie One"/>
                <a:sym typeface="Nixie One"/>
              </a:rPr>
              <a:t> Stoga neću detaljno komentirati ovaj slajd.</a:t>
            </a:r>
          </a:p>
          <a:p>
            <a:pPr marL="465887" indent="-323533" defTabSz="931774">
              <a:buNone/>
              <a:defRPr/>
            </a:pPr>
            <a:r>
              <a:rPr lang="hr-HR">
                <a:solidFill>
                  <a:srgbClr val="0070C0"/>
                </a:solidFill>
                <a:latin typeface="Nixie One"/>
                <a:ea typeface="Nixie One"/>
                <a:cs typeface="Nixie One"/>
                <a:sym typeface="Nixie One"/>
              </a:rPr>
              <a:t>Upravljanje zaostalim plaćanjima koje provodi sustavi riznice</a:t>
            </a:r>
          </a:p>
          <a:p>
            <a:pPr marL="465887" indent="-323533" defTabSz="931774">
              <a:buNone/>
              <a:defRPr/>
            </a:pPr>
            <a:endParaRPr lang="en-US" dirty="0">
              <a:solidFill>
                <a:srgbClr val="0070C0"/>
              </a:solidFill>
              <a:latin typeface="Tw Cen MT" pitchFamily="34" charset="0"/>
              <a:ea typeface="Nixie One"/>
              <a:cs typeface="Nixie One"/>
              <a:sym typeface="Nixie One"/>
            </a:endParaRPr>
          </a:p>
          <a:p>
            <a:pPr marL="465887" indent="-323533" defTabSz="931774">
              <a:buNone/>
              <a:defRPr/>
            </a:pPr>
            <a:r>
              <a:rPr lang="hr-HR">
                <a:solidFill>
                  <a:schemeClr val="accent1">
                    <a:lumMod val="50000"/>
                  </a:schemeClr>
                </a:solidFill>
                <a:latin typeface="Tw Cen MT" pitchFamily="34" charset="0"/>
              </a:rPr>
              <a:t>1.</a:t>
            </a:r>
            <a:r>
              <a:rPr lang="hr-HR">
                <a:solidFill>
                  <a:srgbClr val="FF6600"/>
                </a:solidFill>
                <a:latin typeface="Tw Cen MT" pitchFamily="34" charset="0"/>
              </a:rPr>
              <a:t>/3</a:t>
            </a:r>
            <a:r>
              <a:rPr lang="hr-HR">
                <a:solidFill>
                  <a:schemeClr val="accent1">
                    <a:lumMod val="50000"/>
                  </a:schemeClr>
                </a:solidFill>
                <a:latin typeface="Tw Cen MT" pitchFamily="34" charset="0"/>
              </a:rPr>
              <a:t>. </a:t>
            </a:r>
            <a:r>
              <a:rPr lang="hr-HR">
                <a:latin typeface="Tw Cen MT" pitchFamily="34" charset="0"/>
              </a:rPr>
              <a:t>Odobreni srednjoročni središnji proračun detaljno je prikazan na godišnjoj razini za resorna ministarstva/središnje institucije; prema funkcionalnoj i ekonomskoj klasifikaciji na troznamenkastoj razini (računski plan sedmeroznamenkasti); </a:t>
            </a:r>
            <a:r>
              <a:rPr lang="hr-HR">
                <a:solidFill>
                  <a:srgbClr val="FF6600"/>
                </a:solidFill>
                <a:latin typeface="Tw Cen MT" pitchFamily="34" charset="0"/>
              </a:rPr>
              <a:t>kontrole također na troznamenkastoj razini</a:t>
            </a:r>
            <a:r>
              <a:rPr lang="hr-HR">
                <a:latin typeface="Tw Cen MT" pitchFamily="34" charset="0"/>
              </a:rPr>
              <a:t>.</a:t>
            </a:r>
          </a:p>
          <a:p>
            <a:pPr marL="465887" indent="-323533" defTabSz="931774">
              <a:buNone/>
              <a:defRPr/>
            </a:pPr>
            <a:r>
              <a:rPr lang="hr-HR">
                <a:solidFill>
                  <a:schemeClr val="accent4">
                    <a:lumMod val="75000"/>
                  </a:schemeClr>
                </a:solidFill>
                <a:latin typeface="Tw Cen MT" pitchFamily="34" charset="0"/>
              </a:rPr>
              <a:t>2.</a:t>
            </a:r>
            <a:r>
              <a:rPr lang="hr-HR">
                <a:solidFill>
                  <a:srgbClr val="7030A0"/>
                </a:solidFill>
                <a:latin typeface="Tw Cen MT" pitchFamily="34" charset="0"/>
              </a:rPr>
              <a:t> </a:t>
            </a:r>
            <a:r>
              <a:rPr lang="hr-HR">
                <a:latin typeface="Tw Cen MT" pitchFamily="34" charset="0"/>
              </a:rPr>
              <a:t>Konsolidirani podaci fiskalnih pokazatelja središnje razine vlasti (središnja/lokalna razina vlasti i posebni fondovi) raščlanjeni su na mjesečnoj razini prema ekonomskoj klasifikaciji. </a:t>
            </a:r>
            <a:r>
              <a:rPr lang="hr-HR">
                <a:solidFill>
                  <a:schemeClr val="tx2">
                    <a:lumMod val="50000"/>
                  </a:schemeClr>
                </a:solidFill>
                <a:latin typeface="Tw Cen MT" pitchFamily="34" charset="0"/>
              </a:rPr>
              <a:t>Nakon prilagodbe te ciljne vrijednosti služe kao mjesečni limiti (gornje granice) za izradu projekcija novčanih tokova triju agregiranih stavki: plaće, kapitalni rashodi i drugo za svaku potrošačku jedinicu.</a:t>
            </a:r>
          </a:p>
          <a:p>
            <a:pPr marL="465887" indent="-323533" defTabSz="931774">
              <a:buNone/>
              <a:defRPr/>
            </a:pPr>
            <a:endParaRPr lang="en-US" dirty="0">
              <a:latin typeface="Tw Cen MT" pitchFamily="34" charset="0"/>
            </a:endParaRPr>
          </a:p>
          <a:p>
            <a:pPr>
              <a:buNone/>
            </a:pPr>
            <a:r>
              <a:rPr lang="hr-HR">
                <a:solidFill>
                  <a:srgbClr val="87601B"/>
                </a:solidFill>
                <a:latin typeface="Tw Cen MT" pitchFamily="34" charset="0"/>
              </a:rPr>
              <a:t>2,4. Potrošačke jedinice </a:t>
            </a:r>
            <a:r>
              <a:rPr lang="hr-HR" u="sng">
                <a:solidFill>
                  <a:srgbClr val="87601B"/>
                </a:solidFill>
                <a:latin typeface="Tw Cen MT" pitchFamily="34" charset="0"/>
              </a:rPr>
              <a:t>revidiraju</a:t>
            </a:r>
            <a:r>
              <a:rPr lang="hr-HR">
                <a:solidFill>
                  <a:srgbClr val="87601B"/>
                </a:solidFill>
                <a:latin typeface="Tw Cen MT" pitchFamily="34" charset="0"/>
              </a:rPr>
              <a:t> sredstva koja su im dodijeljena:</a:t>
            </a:r>
          </a:p>
          <a:p>
            <a:pPr>
              <a:buFontTx/>
              <a:buChar char="-"/>
            </a:pPr>
            <a:r>
              <a:rPr lang="hr-HR">
                <a:solidFill>
                  <a:srgbClr val="87601B"/>
                </a:solidFill>
                <a:latin typeface="Tw Cen MT" pitchFamily="34" charset="0"/>
              </a:rPr>
              <a:t>Međusobno .... </a:t>
            </a:r>
          </a:p>
          <a:p>
            <a:pPr>
              <a:buFontTx/>
              <a:buChar char="-"/>
            </a:pPr>
            <a:r>
              <a:rPr lang="hr-HR">
                <a:solidFill>
                  <a:srgbClr val="87601B"/>
                </a:solidFill>
                <a:latin typeface="Tw Cen MT" pitchFamily="34" charset="0"/>
              </a:rPr>
              <a:t>Uz odobrenje resornog ministarstva kao podređene jedinice za ....</a:t>
            </a:r>
          </a:p>
          <a:p>
            <a:pPr>
              <a:buFontTx/>
              <a:buChar char="-"/>
            </a:pPr>
            <a:r>
              <a:rPr lang="hr-HR">
                <a:solidFill>
                  <a:srgbClr val="87601B"/>
                </a:solidFill>
                <a:latin typeface="Tw Cen MT" pitchFamily="34" charset="0"/>
              </a:rPr>
              <a:t>Uz odobrenje Ministarstva financija i gospodarstva za ....</a:t>
            </a:r>
          </a:p>
          <a:p>
            <a:pPr>
              <a:buFontTx/>
              <a:buChar char="-"/>
            </a:pPr>
            <a:r>
              <a:rPr lang="hr-HR">
                <a:solidFill>
                  <a:srgbClr val="87601B"/>
                </a:solidFill>
                <a:latin typeface="Tw Cen MT" pitchFamily="34" charset="0"/>
              </a:rPr>
              <a:t>Uz odobrenje Vijeća ministara za ....</a:t>
            </a:r>
          </a:p>
          <a:p>
            <a:pPr>
              <a:buFontTx/>
              <a:buChar char="-"/>
            </a:pPr>
            <a:r>
              <a:rPr lang="hr-HR">
                <a:solidFill>
                  <a:srgbClr val="87601B"/>
                </a:solidFill>
                <a:latin typeface="Tw Cen MT" pitchFamily="34" charset="0"/>
              </a:rPr>
              <a:t>Uz odobrenje Parlamenta ...</a:t>
            </a:r>
          </a:p>
          <a:p>
            <a:pPr>
              <a:buFontTx/>
              <a:buChar char="-"/>
            </a:pPr>
            <a:endParaRPr lang="en-US" dirty="0">
              <a:solidFill>
                <a:srgbClr val="87601B"/>
              </a:solidFill>
              <a:latin typeface="Tw Cen MT" pitchFamily="34" charset="0"/>
            </a:endParaRPr>
          </a:p>
          <a:p>
            <a:pPr marL="465887" indent="-323533" defTabSz="931774">
              <a:buNone/>
              <a:defRPr/>
            </a:pPr>
            <a:r>
              <a:rPr lang="hr-HR">
                <a:solidFill>
                  <a:schemeClr val="bg2">
                    <a:lumMod val="75000"/>
                  </a:schemeClr>
                </a:solidFill>
                <a:latin typeface="Tw Cen MT" pitchFamily="34" charset="0"/>
              </a:rPr>
              <a:t>2.5.</a:t>
            </a:r>
            <a:r>
              <a:rPr lang="hr-HR">
                <a:solidFill>
                  <a:schemeClr val="bg1"/>
                </a:solidFill>
                <a:latin typeface="Tw Cen MT" pitchFamily="34" charset="0"/>
              </a:rPr>
              <a:t> </a:t>
            </a:r>
            <a:r>
              <a:rPr lang="hr-HR">
                <a:solidFill>
                  <a:schemeClr val="bg1">
                    <a:lumMod val="95000"/>
                  </a:schemeClr>
                </a:solidFill>
                <a:latin typeface="Tw Cen MT" pitchFamily="34" charset="0"/>
              </a:rPr>
              <a:t>Kontrole alokacija potrošačkih jedinica izvršavaju se automatski s pomoću </a:t>
            </a:r>
            <a:r>
              <a:rPr lang="hr-HR">
                <a:solidFill>
                  <a:schemeClr val="bg2">
                    <a:lumMod val="75000"/>
                  </a:schemeClr>
                </a:solidFill>
                <a:latin typeface="Tw Cen MT" pitchFamily="34" charset="0"/>
              </a:rPr>
              <a:t>AGFIS-a</a:t>
            </a:r>
            <a:r>
              <a:rPr lang="hr-HR" i="1">
                <a:solidFill>
                  <a:schemeClr val="bg1">
                    <a:lumMod val="95000"/>
                  </a:schemeClr>
                </a:solidFill>
                <a:latin typeface="Tw Cen MT" pitchFamily="34" charset="0"/>
              </a:rPr>
              <a:t> </a:t>
            </a:r>
            <a:r>
              <a:rPr lang="hr-HR">
                <a:solidFill>
                  <a:schemeClr val="bg1">
                    <a:lumMod val="95000"/>
                  </a:schemeClr>
                </a:solidFill>
                <a:latin typeface="Tw Cen MT" pitchFamily="34" charset="0"/>
              </a:rPr>
              <a:t>koji odbija njihove fakture bez godišnjeg proračunskog plana.</a:t>
            </a:r>
          </a:p>
          <a:p>
            <a:pPr>
              <a:buFontTx/>
              <a:buNone/>
            </a:pPr>
            <a:endParaRPr lang="en-US" dirty="0">
              <a:solidFill>
                <a:srgbClr val="87601B"/>
              </a:solidFill>
              <a:latin typeface="Tw Cen MT" pitchFamily="34" charset="0"/>
            </a:endParaRPr>
          </a:p>
          <a:p>
            <a:pPr>
              <a:buNone/>
            </a:pPr>
            <a:r>
              <a:rPr lang="hr-HR">
                <a:solidFill>
                  <a:srgbClr val="FF0066"/>
                </a:solidFill>
                <a:latin typeface="Tw Cen MT" pitchFamily="34" charset="0"/>
              </a:rPr>
              <a:t>2,6. </a:t>
            </a:r>
            <a:r>
              <a:rPr lang="hr-HR">
                <a:latin typeface="Tw Cen MT" pitchFamily="34" charset="0"/>
              </a:rPr>
              <a:t>Odobreni srednjoročni središnji proračun za svaku potrošačku jedinicu bilježi se u AGFIS-u u Glavnoj upravi za proračun (GDB) koja je dio Ministarstva financija i gospodarstva. Okružni uredi riznice (TDO) dobivaju od GDB-a protokolni dokument za provjeru usklađenosti s podacima AGFIS-a.</a:t>
            </a:r>
          </a:p>
        </p:txBody>
      </p:sp>
    </p:spTree>
    <p:extLst>
      <p:ext uri="{BB962C8B-B14F-4D97-AF65-F5344CB8AC3E}">
        <p14:creationId xmlns:p14="http://schemas.microsoft.com/office/powerpoint/2010/main" val="74581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buNone/>
            </a:pPr>
            <a:r>
              <a:rPr lang="hr-HR" b="1" dirty="0"/>
              <a:t>Uzroci zaostalih plaćanja s naslova rashoda</a:t>
            </a:r>
          </a:p>
          <a:p>
            <a:pPr>
              <a:buNone/>
            </a:pPr>
            <a:r>
              <a:rPr lang="hr-HR" dirty="0"/>
              <a:t>Privremena akumulacija zaostalih plaćanja s naslova rashoda vlade ponekad je rezultat akutnog nedostatka likvidnosti vlade koji je popraćen ozbiljnim gospodarskim ili financijskim krizama. Nakon što je neposredni šok zbog krize prošao, prihodi se oporavljaju i vlada može pristupiti financijskim tržištima, zaostala plaćanja brzo se podmiruju i često se više ne pojavljuju.</a:t>
            </a:r>
          </a:p>
          <a:p>
            <a:pPr>
              <a:buNone/>
            </a:pPr>
            <a:r>
              <a:rPr lang="hr-HR" dirty="0"/>
              <a:t>Konstantna zaostala plaćanja s naslova rashoda obično su simptom slabih točaka u sustavu PFM-a zemlje. Zaostala plaćanja s naslova rashoda mogu biti rezultat neuspjeha u jednoj ili svim fazama ciklusa PFM-a, uključujući neodgovarajuće pravne okvire, nerealno planiranje proračuna, slabe ili složene kontrole rashoda, neučinkovito upravljanje novčanim sredstvima, nepostojanje informacijskog sustava za financijsko upravljanje (ISFU) ili problema sa sustavom ili nedostataka u pogledu fiskalnog izvještavanja. Najučinkovitiji pristup rješavanju pitanja zaostalih plaćanja s naslova rashoda stoga ovisi o uzrocima na kojima se ona temelje i obično zahtijeva usklađeno djelovanje u više područja PFM-a. Kao što se opisuje u tablici 1., postupak plaćanja rashoda može se zamisliti u četiri faze: izrada proračuna, preuzete obveze s naslova rashoda, likvidacija ili verifikacija rashoda te plaćanje. Slabosti, pogreške ili kašnjenja u bilo kojoj fazi mogu dovesti do akumulacije zaostalih plaćanja s naslova rashoda.</a:t>
            </a:r>
          </a:p>
          <a:p>
            <a:pPr>
              <a:buNone/>
            </a:pPr>
            <a:r>
              <a:rPr lang="hr-HR" dirty="0"/>
              <a:t>Još jedan razlog zbog kojeg se zaostala plaćanja s naslova rashoda mogu akumulirati je taj da ih vlade nisu svjesne. Kao što je prikazano na slici 3., anketa provedena u 121 zemlji s niskim i srednjim dohotkom pokazala je da 38 % zemalja nije moglo prikupiti pouzdane podatke o stanju </a:t>
            </a:r>
            <a:r>
              <a:rPr lang="hr-HR" dirty="0" smtClean="0"/>
              <a:t>nepodmirenih</a:t>
            </a:r>
            <a:r>
              <a:rPr lang="hr-HR" baseline="0" dirty="0" smtClean="0"/>
              <a:t> </a:t>
            </a:r>
            <a:r>
              <a:rPr lang="hr-HR" dirty="0" smtClean="0"/>
              <a:t>računa </a:t>
            </a:r>
            <a:r>
              <a:rPr lang="hr-HR" dirty="0"/>
              <a:t>u protekle dvije godine. Samo 12 % zemalja redovito prikuplja pouzdane podatke o stanju i dospijeću zaostalih plaćanja. Razlog za nedostatak osviještenosti o zaostalim plaćanjima mogu biti slabosti u sustavu fiskalnog izvještavanja. Prvo, neki računovodstveni sustavi ne mogu odrediti dugovanja ili podskup dugovanja čiji je datum dospijeća prošao: na primjer, datum računa ili</a:t>
            </a:r>
          </a:p>
          <a:p>
            <a:pPr>
              <a:buNone/>
            </a:pPr>
            <a:r>
              <a:rPr lang="hr-HR" dirty="0"/>
              <a:t>datum dospjelog računa ne knjiže se sustavno u ISFU-u ili u glavnoj knjizi. Drugo, u brojnim zemljama, posebno u onima koje planiraju proračun na gotovinskoj osnovi i imaju obračunske računovodstvene sustave, ne zahtijeva se izvještavanje o zaostalim plaćanjima, ili ako se zahtijeva, provodi se samo na kraju godine. Na kraju, vladino tijelo zaduženo za izvještavanje često je ograničeno proračunom centralne vlade, dok se zaostala plaćanja mogu nakupljati u izvanproračunskim fondovima, autonomnim agencijama, </a:t>
            </a:r>
            <a:r>
              <a:rPr lang="hr-HR" dirty="0" err="1"/>
              <a:t>subnacionalnoj</a:t>
            </a:r>
            <a:r>
              <a:rPr lang="hr-HR" dirty="0"/>
              <a:t> razini vlasti i poduzećima u državnom vlasništvu.</a:t>
            </a:r>
          </a:p>
          <a:p>
            <a:pPr>
              <a:buNone/>
            </a:pPr>
            <a:r>
              <a:rPr lang="hr-HR" dirty="0"/>
              <a:t>Iako neprimjereni </a:t>
            </a:r>
            <a:r>
              <a:rPr lang="hr-HR" dirty="0" err="1"/>
              <a:t>monitoring</a:t>
            </a:r>
            <a:r>
              <a:rPr lang="hr-HR" dirty="0"/>
              <a:t> i izvještavanje o zaostalim plaćanjima mogu otežati sprječavanje zaostataka u plaćanju i upravljanje njima, uzrok njihova nastanka obično je jedna ili više slabosti u procesu PFM-a. </a:t>
            </a:r>
            <a:r>
              <a:rPr lang="hr-HR" b="1" dirty="0"/>
              <a:t>Najčešći uzroci </a:t>
            </a:r>
            <a:r>
              <a:rPr lang="hr-HR" dirty="0"/>
              <a:t>uključuju:</a:t>
            </a:r>
          </a:p>
          <a:p>
            <a:pPr>
              <a:buNone/>
            </a:pPr>
            <a:r>
              <a:rPr lang="hr-HR" b="1" dirty="0"/>
              <a:t>• </a:t>
            </a:r>
            <a:r>
              <a:rPr lang="hr-HR" b="1" i="1" dirty="0"/>
              <a:t>Izradu nerealnih proračuna. Nerealni proračuni mogu biti uzrok preoptimističnih </a:t>
            </a:r>
            <a:r>
              <a:rPr lang="hr-HR" dirty="0"/>
              <a:t>makroekonomskih projekcija ili projekcija prihoda i/ili nedovoljnih davanja za obvezne stavke rashoda. Kad je riječ o prihodima, nesigurnost u pogledu opsega i vremenskog okvira vanjske potpore proračunu može predstavljati poseban problem zemljama u razvoju. Ta nesigurnost može biti problem i u zemljama koje su bogate resursima i koje u velikoj mjeri ovise o prihodima od prirodnih resursa (na primjer, nafta i minerali), u kojima </a:t>
            </a:r>
            <a:r>
              <a:rPr lang="hr-HR" dirty="0" err="1"/>
              <a:t>volatilnost</a:t>
            </a:r>
            <a:r>
              <a:rPr lang="hr-HR" dirty="0"/>
              <a:t> međunarodnih cijena robe može otežati projekcije proračuna. Kada je riječ o rashodima, ministarstva i agencije ponekad namjerno izrađuju nedovoljan proračun za infrastrukturu, dodjelu prava, potpore za poduzeća u državnom vlasništvu ili osnovne stavke (na primjer komunalne usluge, farmaceutsku industriju, održavanje ili hranu za bolnice, zatvore i škole)  kao taktiku za početno odobrenje šireg spektra rashoda od onog koji bi u konačnici bio moguć.</a:t>
            </a:r>
          </a:p>
          <a:p>
            <a:pPr>
              <a:buNone/>
            </a:pPr>
            <a:r>
              <a:rPr lang="hr-HR" b="1" dirty="0"/>
              <a:t>• </a:t>
            </a:r>
            <a:r>
              <a:rPr lang="hr-HR" b="1" i="1" dirty="0"/>
              <a:t>Nedostatak kontrola preuzetih obveza. Kontrola preuzetih obveza ključna je za kontrolu rashoda </a:t>
            </a:r>
            <a:r>
              <a:rPr lang="hr-HR" dirty="0"/>
              <a:t>i sprječavanje nastanka zaostataka u plaćanju (Radev i </a:t>
            </a:r>
            <a:r>
              <a:rPr lang="hr-HR" dirty="0" err="1"/>
              <a:t>Khemani</a:t>
            </a:r>
            <a:r>
              <a:rPr lang="hr-HR" dirty="0"/>
              <a:t>, 2009.). Kontrolama preuzetih obveza upravlja se početnim nastankom obveza, a ne naknadnim isplatama gotovinskih sredstava, kako bi se izbjegla akumulacija previsokih dugovanja i </a:t>
            </a:r>
            <a:r>
              <a:rPr lang="hr-HR" dirty="0" smtClean="0"/>
              <a:t>nepodmirenih računa</a:t>
            </a:r>
            <a:r>
              <a:rPr lang="hr-HR" dirty="0"/>
              <a:t>. Uz pomoć kontrole preuzetih obveza, koja se temelji na gornjoj granici rashoda ili novčanim limitima, usklađuju se dostupni novčani resursi i preuzete obveze, čime se osigurava da potrošačke jedinice mogu sklopiti ugovore ili preuzeti druge obveze samo ako su dostupna dovoljna sredstva ili je vjerojatno da će biti dostupna u vrijeme plaćanja. Empirijski dokazi pokazuju da postoji čvrsta povezanost između akumulacije zaostalih plaćanja i nedostatka odgovarajućih kontrola preuzetih obveza. U tablici 2. prikazana je povezanost pokazatelja PEFA-e koji su povezani sa zaostalim plaćanjima i kontrolom preuzetih obveza. Zemlje s jakim kontrolama preuzetih obveza obično imaju manje zaostalih plaćanja, a zemlje s lošom kontrolom preuzetih obveza sklonije su akumulaciji znatnog broja zaostalih plaćanja s naslova rashoda.</a:t>
            </a:r>
          </a:p>
          <a:p>
            <a:pPr>
              <a:buNone/>
            </a:pPr>
            <a:r>
              <a:rPr lang="hr-HR" b="1" dirty="0"/>
              <a:t>• </a:t>
            </a:r>
            <a:r>
              <a:rPr lang="hr-HR" b="1" i="1" dirty="0"/>
              <a:t>Loše upravljanje novčanim sredstvima. Čak i u slučajevima u kojima se preuzete obveze s naslova rashoda knjiže i kontroliraju </a:t>
            </a:r>
            <a:r>
              <a:rPr lang="hr-HR" dirty="0"/>
              <a:t>u okviru dostupnih gornjih granica rashoda ili novčanih limita, zaostala plaćanja mogu se akumulirati ako nije dostupna dovoljna likvidnost za plaćanje računa do njihova dospijeća. Limiti preuzetih obveza stoga moraju biti povezani s projekcijama novčanih priljeva i primjerenim mehanizmima uspostavljenima u okviru ministarstva financija za prikupljanje podataka o projekcijama od proračunskih agencija, </a:t>
            </a:r>
            <a:r>
              <a:rPr lang="hr-HR" dirty="0" err="1"/>
              <a:t>agregaciju</a:t>
            </a:r>
            <a:r>
              <a:rPr lang="hr-HR" dirty="0"/>
              <a:t> podataka i izradu kontinuiranih projekcija za vođenje gornjih granica preuzetih obveza s naslova rashoda (</a:t>
            </a:r>
            <a:r>
              <a:rPr lang="hr-HR" dirty="0" err="1"/>
              <a:t>Lienert</a:t>
            </a:r>
            <a:r>
              <a:rPr lang="hr-HR" dirty="0"/>
              <a:t>, 2009.). Bankarski mehanizam vlade trebao bi biti jedinstven i temeljiti se na jedinstvenom računu riznice (</a:t>
            </a:r>
            <a:r>
              <a:rPr lang="hr-HR" dirty="0" err="1"/>
              <a:t>Pattanayak</a:t>
            </a:r>
            <a:r>
              <a:rPr lang="hr-HR" dirty="0"/>
              <a:t> i </a:t>
            </a:r>
            <a:r>
              <a:rPr lang="hr-HR" dirty="0" err="1"/>
              <a:t>Fainboim</a:t>
            </a:r>
            <a:r>
              <a:rPr lang="hr-HR" dirty="0"/>
              <a:t>, 2011.) kako bi se ministarstvu financija ili riznici omogućilo praćenje novčanih priljeva i odljeva vlade s tih bankovnih računa, kao i loše likvidnosti. Riznica, kao glavni financijski zastupnik države, trebala bi upravljati državnim novčanim pozicijama i pozicijama duga kako bi se osigurala dovoljna sredstva za pokrivanje financijskih obveza, učinkovito investirala neangažirana sredstva te optimalno izdavali dužnički papiri u skladu s odgovarajućim zakonima.</a:t>
            </a:r>
          </a:p>
          <a:p>
            <a:pPr>
              <a:buNone/>
            </a:pPr>
            <a:r>
              <a:rPr lang="hr-HR" b="1" dirty="0"/>
              <a:t>• </a:t>
            </a:r>
            <a:r>
              <a:rPr lang="hr-HR" b="1" i="1" dirty="0"/>
              <a:t>Kašnjenja u obradi plaćanja. Čak i ako se preuzete obveze kontroliraju, a likvidnost </a:t>
            </a:r>
            <a:r>
              <a:rPr lang="hr-HR" dirty="0"/>
              <a:t>je dostupna za izvršenje plaćanja, zaostala plaćanja mogu se javiti zbog administrativnih kašnjenja u obradi transakcija na rashodovnoj strani. Pretjerani zahtjevi u pogledu dokumentacije, složene </a:t>
            </a:r>
            <a:r>
              <a:rPr lang="hr-HR" i="1" dirty="0"/>
              <a:t>ex-</a:t>
            </a:r>
            <a:r>
              <a:rPr lang="hr-HR" i="1" dirty="0" err="1"/>
              <a:t>ante</a:t>
            </a:r>
            <a:r>
              <a:rPr lang="hr-HR" dirty="0"/>
              <a:t> revizije ili nedostatak radne snage ili automatizacije može usporiti obradu računa i izvršavanje plaćanja. Do kašnjenja dolazi u različitim fazama i ponekad su povezana s manipulacijom javne politike ili ekonomskih uvjeta radi brzog povećanja prihoda, nedostatkom sredstava, malim kapacitetom i neučinkovitim procedurama.</a:t>
            </a:r>
          </a:p>
          <a:p>
            <a:pPr>
              <a:buNone/>
            </a:pPr>
            <a:r>
              <a:rPr lang="hr-HR" b="1" dirty="0"/>
              <a:t>•</a:t>
            </a:r>
            <a:r>
              <a:rPr lang="hr-HR" b="1" i="1" dirty="0"/>
              <a:t> Namjerne odgode plaćanja U zemljama koje vode knjige o fiskalnim podacima i izvještavaju o njima na gotovinskoj </a:t>
            </a:r>
            <a:r>
              <a:rPr lang="hr-HR" dirty="0"/>
              <a:t>osnovi, vlade mogu biti u iskušenju namjerno odgađati plaćanja kao sredstvo kratkoročnog izvještavanja o većim gotovinskim saldima, što je vidljivo na kraju fiskalne godine (</a:t>
            </a:r>
            <a:r>
              <a:rPr lang="hr-HR" dirty="0" err="1"/>
              <a:t>Irwin</a:t>
            </a:r>
            <a:r>
              <a:rPr lang="hr-HR" dirty="0"/>
              <a:t> 2012.). To je posebno rizično u izbornim godinama, kad bi aktualna vlada na sljedeću vladu mogla prenijeti velik iznos nepodmirenih plaćanja bez odgovarajućih sredstava za njegovo financiranje.</a:t>
            </a:r>
          </a:p>
          <a:p>
            <a:pPr>
              <a:buNone/>
            </a:pPr>
            <a:r>
              <a:rPr lang="hr-HR" b="1" dirty="0"/>
              <a:t>• </a:t>
            </a:r>
            <a:r>
              <a:rPr lang="hr-HR" b="1" i="1" dirty="0"/>
              <a:t>Neprimjerene sankcije. Neprimjerene sankcije mogu narušiti kontrole rashoda, </a:t>
            </a:r>
            <a:r>
              <a:rPr lang="hr-HR" dirty="0"/>
              <a:t>ili do toga može doći zbog nedostatka želje službenika ili institucija koje se ne pridržavaju zakona za njihovom provedbom. Takvo nepridržavanje zakona može uključivati sljedeće: preuzimanje obveza koje su iznad najviših granica rashoda ili proračunskih limita, neuspješno bilježenje preuzetih obveza, prevara ili tajna suradnja s dobavljačima ili neuspješna izrada i objavljivanje izvješća o provedbi proračuna te financijskih izvještaja. Pravni okvir trebao bi jasno definirati odgovornosti povezane s financijskim upravljanjem i sankcijama za nepridržavanje zakona na osobnoj razini i na razini institucije. Sankcije mogu biti administrativne (otkaz ili suspenzija), represivne (zatvor ili zabrana kandidiranja za izbore), financijske (kazne) ili organizacijske (smanjenje financijske fleksibilnosti subjekta ili suspenzija ili smanjenje odobrenih sredstava).</a:t>
            </a:r>
          </a:p>
        </p:txBody>
      </p:sp>
    </p:spTree>
    <p:extLst>
      <p:ext uri="{BB962C8B-B14F-4D97-AF65-F5344CB8AC3E}">
        <p14:creationId xmlns:p14="http://schemas.microsoft.com/office/powerpoint/2010/main" val="40197052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95"/>
        <p:cNvGrpSpPr/>
        <p:nvPr/>
      </p:nvGrpSpPr>
      <p:grpSpPr>
        <a:xfrm>
          <a:off x="0" y="0"/>
          <a:ext cx="0" cy="0"/>
          <a:chOff x="0" y="0"/>
          <a:chExt cx="0" cy="0"/>
        </a:xfrm>
      </p:grpSpPr>
      <p:pic>
        <p:nvPicPr>
          <p:cNvPr id="196" name="Google Shape;196;p10"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197" name="Google Shape;197;p10"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198" name="Google Shape;198;p10"/>
          <p:cNvSpPr/>
          <p:nvPr/>
        </p:nvSpPr>
        <p:spPr>
          <a:xfrm>
            <a:off x="7284049" y="1858486"/>
            <a:ext cx="930600" cy="9306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8213336" y="2787740"/>
            <a:ext cx="930600" cy="9306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6" y="4212884"/>
            <a:ext cx="930600" cy="9306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0" y="3747713"/>
            <a:ext cx="465300" cy="4653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6818876" y="-1"/>
            <a:ext cx="465300" cy="4653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0"/>
          <p:cNvGrpSpPr/>
          <p:nvPr/>
        </p:nvGrpSpPr>
        <p:grpSpPr>
          <a:xfrm>
            <a:off x="7519838" y="241965"/>
            <a:ext cx="446726" cy="446700"/>
            <a:chOff x="1923675" y="1633650"/>
            <a:chExt cx="436000" cy="435975"/>
          </a:xfrm>
        </p:grpSpPr>
        <p:sp>
          <p:nvSpPr>
            <p:cNvPr id="207" name="Google Shape;207;p1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0"/>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p Image">
    <p:spTree>
      <p:nvGrpSpPr>
        <p:cNvPr id="1" name=""/>
        <p:cNvGrpSpPr/>
        <p:nvPr/>
      </p:nvGrpSpPr>
      <p:grpSpPr>
        <a:xfrm>
          <a:off x="0" y="0"/>
          <a:ext cx="0" cy="0"/>
          <a:chOff x="0" y="0"/>
          <a:chExt cx="0" cy="0"/>
        </a:xfrm>
      </p:grpSpPr>
      <p:pic>
        <p:nvPicPr>
          <p:cNvPr id="6" name="Picture 5" descr="Map_3%K.eps"/>
          <p:cNvPicPr>
            <a:picLocks noChangeAspect="1"/>
          </p:cNvPicPr>
          <p:nvPr userDrawn="1"/>
        </p:nvPicPr>
        <p:blipFill rotWithShape="1">
          <a:blip r:embed="rId2">
            <a:extLst>
              <a:ext uri="{28A0092B-C50C-407E-A947-70E740481C1C}">
                <a14:useLocalDpi xmlns:a14="http://schemas.microsoft.com/office/drawing/2010/main" val="0"/>
              </a:ext>
            </a:extLst>
          </a:blip>
          <a:srcRect l="9837" r="12511"/>
          <a:stretch/>
        </p:blipFill>
        <p:spPr>
          <a:xfrm>
            <a:off x="0" y="1"/>
            <a:ext cx="9144000" cy="5143499"/>
          </a:xfrm>
          <a:prstGeom prst="rect">
            <a:avLst/>
          </a:prstGeom>
        </p:spPr>
      </p:pic>
      <p:sp>
        <p:nvSpPr>
          <p:cNvPr id="9" name="Slide Number Placeholder 5"/>
          <p:cNvSpPr>
            <a:spLocks noGrp="1"/>
          </p:cNvSpPr>
          <p:nvPr>
            <p:ph type="sldNum" sz="quarter" idx="12"/>
          </p:nvPr>
        </p:nvSpPr>
        <p:spPr>
          <a:xfrm>
            <a:off x="8328787" y="4767264"/>
            <a:ext cx="358013" cy="273844"/>
          </a:xfrm>
        </p:spPr>
        <p:txBody>
          <a:bodyPr/>
          <a:lstStyle/>
          <a:p>
            <a:fld id="{4B52A89A-C1B0-2442-8250-577B108BB3A7}" type="slidenum">
              <a:rPr lang="en-US" smtClean="0"/>
              <a:pPr/>
              <a:t>‹#›</a:t>
            </a:fld>
            <a:endParaRPr lang="en-US"/>
          </a:p>
        </p:txBody>
      </p:sp>
      <p:pic>
        <p:nvPicPr>
          <p:cNvPr id="10" name="Picture 9" descr="PEFA-Logo-RGB.jpg"/>
          <p:cNvPicPr>
            <a:picLocks noChangeAspect="1"/>
          </p:cNvPicPr>
          <p:nvPr userDrawn="1"/>
        </p:nvPicPr>
        <p:blipFill>
          <a:blip r:embed="rId3"/>
          <a:srcRect l="17943" t="32207" r="16670" b="33170"/>
          <a:stretch>
            <a:fillRect/>
          </a:stretch>
        </p:blipFill>
        <p:spPr>
          <a:xfrm>
            <a:off x="7509242" y="4788253"/>
            <a:ext cx="709907" cy="211442"/>
          </a:xfrm>
          <a:prstGeom prst="rect">
            <a:avLst/>
          </a:prstGeom>
        </p:spPr>
      </p:pic>
      <p:cxnSp>
        <p:nvCxnSpPr>
          <p:cNvPr id="12" name="Straight Connector 11"/>
          <p:cNvCxnSpPr/>
          <p:nvPr userDrawn="1"/>
        </p:nvCxnSpPr>
        <p:spPr>
          <a:xfrm rot="5400000">
            <a:off x="8243639" y="4906272"/>
            <a:ext cx="170294" cy="1588"/>
          </a:xfrm>
          <a:prstGeom prst="line">
            <a:avLst/>
          </a:prstGeom>
          <a:ln w="635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9039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 id="2147483658" r:id="rId3"/>
    <p:sldLayoutId id="214748366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gif"/></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emf"/><Relationship Id="rId12"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emf"/></Relationships>
</file>

<file path=ppt/slides/_rels/slide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financa.gov.al/ecuria-e-investimit-te-projekteve-2/"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gif"/><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7" y="2055571"/>
            <a:ext cx="1920739" cy="10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 name="Google Shape;272;p14"/>
          <p:cNvSpPr txBox="1">
            <a:spLocks noGrp="1"/>
          </p:cNvSpPr>
          <p:nvPr>
            <p:ph type="ctrTitle"/>
          </p:nvPr>
        </p:nvSpPr>
        <p:spPr>
          <a:xfrm>
            <a:off x="1880499" y="1710385"/>
            <a:ext cx="5376671" cy="1372154"/>
          </a:xfrm>
          <a:prstGeom prst="rect">
            <a:avLst/>
          </a:prstGeom>
        </p:spPr>
        <p:txBody>
          <a:bodyPr spcFirstLastPara="1" wrap="square" lIns="91425" tIns="91425" rIns="91425" bIns="91425" anchor="t" anchorCtr="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lvl="0">
              <a:lnSpc>
                <a:spcPct val="150000"/>
              </a:lnSpc>
            </a:pPr>
            <a:r>
              <a:rPr lang="hr-HR" sz="1400" b="1" cap="all" dirty="0">
                <a:ln/>
                <a:solidFill>
                  <a:srgbClr val="0070C0"/>
                </a:solidFill>
                <a:latin typeface="Arial Narrow" pitchFamily="34" charset="0"/>
              </a:rPr>
              <a:t>„Albansko iskustvo u rješavanju pitanja zaostalih plaćanja s naslova rashoda” </a:t>
            </a:r>
            <a:r>
              <a:rPr lang="hr-HR" sz="1400" b="1" cap="all" dirty="0" smtClean="0">
                <a:ln/>
                <a:solidFill>
                  <a:srgbClr val="0070C0"/>
                </a:solidFill>
                <a:latin typeface="Arial Narrow" pitchFamily="34" charset="0"/>
              </a:rPr>
              <a:t/>
            </a:r>
            <a:br>
              <a:rPr lang="hr-HR" sz="1400" b="1" cap="all" dirty="0" smtClean="0">
                <a:ln/>
                <a:solidFill>
                  <a:srgbClr val="0070C0"/>
                </a:solidFill>
                <a:latin typeface="Arial Narrow" pitchFamily="34" charset="0"/>
              </a:rPr>
            </a:br>
            <a:r>
              <a:rPr lang="hr-HR" sz="2100" b="1" cap="all" dirty="0" smtClean="0">
                <a:ln/>
                <a:solidFill>
                  <a:schemeClr val="bg2"/>
                </a:solidFill>
                <a:latin typeface="Arial Narrow" pitchFamily="34" charset="0"/>
              </a:rPr>
              <a:t>Kako </a:t>
            </a:r>
            <a:r>
              <a:rPr lang="hr-HR" sz="2100" b="1" cap="all" dirty="0">
                <a:ln/>
                <a:solidFill>
                  <a:schemeClr val="bg2"/>
                </a:solidFill>
                <a:latin typeface="Arial Narrow" pitchFamily="34" charset="0"/>
              </a:rPr>
              <a:t>izbjeći nastanak novih zaostalih plaćanja?</a:t>
            </a:r>
            <a:br>
              <a:rPr lang="hr-HR" sz="2100" b="1" cap="all" dirty="0">
                <a:ln/>
                <a:solidFill>
                  <a:schemeClr val="bg2"/>
                </a:solidFill>
                <a:latin typeface="Arial Narrow" pitchFamily="34" charset="0"/>
              </a:rPr>
            </a:br>
            <a:r>
              <a:rPr lang="hr-HR" sz="2400" b="1" cap="all" dirty="0">
                <a:ln/>
                <a:solidFill>
                  <a:schemeClr val="bg2"/>
                </a:solidFill>
              </a:rPr>
              <a:t>Sustav riznice</a:t>
            </a:r>
          </a:p>
        </p:txBody>
      </p:sp>
      <p:pic>
        <p:nvPicPr>
          <p:cNvPr id="2" name="Picture 1"/>
          <p:cNvPicPr>
            <a:picLocks noChangeAspect="1"/>
          </p:cNvPicPr>
          <p:nvPr/>
        </p:nvPicPr>
        <p:blipFill>
          <a:blip r:embed="rId4"/>
          <a:stretch>
            <a:fillRect/>
          </a:stretch>
        </p:blipFill>
        <p:spPr>
          <a:xfrm>
            <a:off x="6130636" y="0"/>
            <a:ext cx="3135023" cy="1593273"/>
          </a:xfrm>
          <a:prstGeom prst="rect">
            <a:avLst/>
          </a:prstGeom>
        </p:spPr>
      </p:pic>
      <p:sp>
        <p:nvSpPr>
          <p:cNvPr id="5" name="TextBox 4"/>
          <p:cNvSpPr txBox="1"/>
          <p:nvPr/>
        </p:nvSpPr>
        <p:spPr>
          <a:xfrm>
            <a:off x="7284459" y="4835723"/>
            <a:ext cx="1981200" cy="26161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hr-HR"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27. veljače/februara 2018.</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846" y="4103827"/>
            <a:ext cx="1321141" cy="103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593273"/>
            <a:ext cx="2068224" cy="148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70970" y="1515835"/>
            <a:ext cx="1905000" cy="261610"/>
          </a:xfrm>
          <a:prstGeom prst="rect">
            <a:avLst/>
          </a:prstGeom>
          <a:noFill/>
        </p:spPr>
        <p:txBody>
          <a:bodyPr wrap="square" rtlCol="0">
            <a:spAutoFit/>
          </a:bodyPr>
          <a:lstStyle/>
          <a:p>
            <a:r>
              <a:rPr lang="hr-HR" sz="11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Albanska riznica</a:t>
            </a: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9" y="0"/>
            <a:ext cx="2066926" cy="103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608367"/>
            <a:ext cx="2068223" cy="122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2800" y="3085147"/>
            <a:ext cx="2068982" cy="7848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hr-HR" sz="1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hr-HR" sz="1050" b="1" dirty="0" smtClean="0">
                <a:ln w="11430"/>
                <a:solidFill>
                  <a:srgbClr val="FF99FF"/>
                </a:solidFill>
                <a:effectLst>
                  <a:outerShdw blurRad="80000" dist="40000" dir="5040000" algn="tl">
                    <a:srgbClr val="000000">
                      <a:alpha val="30000"/>
                    </a:srgbClr>
                  </a:outerShdw>
                </a:effectLst>
                <a:latin typeface="Arial Narrow" pitchFamily="34" charset="0"/>
              </a:rPr>
              <a:t>VIDEOKONFERENCIJA</a:t>
            </a:r>
            <a:r>
              <a:rPr lang="hr-HR"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hr-HR" sz="1100" b="1" dirty="0" smtClean="0">
                <a:ln w="11430"/>
                <a:solidFill>
                  <a:srgbClr val="FF99FF"/>
                </a:solidFill>
                <a:effectLst>
                  <a:outerShdw blurRad="80000" dist="40000" dir="5040000" algn="tl">
                    <a:srgbClr val="000000">
                      <a:alpha val="30000"/>
                    </a:srgbClr>
                  </a:outerShdw>
                </a:effectLst>
                <a:latin typeface="Arial Rounded MT Bold" pitchFamily="34" charset="0"/>
              </a:rPr>
              <a:t>PEMPAL-ove Zajednice </a:t>
            </a:r>
            <a:r>
              <a:rPr lang="hr-HR" sz="1100" b="1" dirty="0">
                <a:ln w="11430"/>
                <a:solidFill>
                  <a:srgbClr val="FF99FF"/>
                </a:solidFill>
                <a:effectLst>
                  <a:outerShdw blurRad="80000" dist="40000" dir="5040000" algn="tl">
                    <a:srgbClr val="000000">
                      <a:alpha val="30000"/>
                    </a:srgbClr>
                  </a:outerShdw>
                </a:effectLst>
                <a:latin typeface="Arial Rounded MT Bold" pitchFamily="34" charset="0"/>
              </a:rPr>
              <a:t>prakse za riznicu (TCOP) </a:t>
            </a:r>
          </a:p>
          <a:p>
            <a:r>
              <a:rPr lang="hr-HR" sz="1200" b="1" dirty="0">
                <a:ln w="11430"/>
                <a:solidFill>
                  <a:srgbClr val="FF99FF"/>
                </a:solidFill>
                <a:effectLst>
                  <a:outerShdw blurRad="80000" dist="40000" dir="5040000" algn="tl">
                    <a:srgbClr val="000000">
                      <a:alpha val="30000"/>
                    </a:srgbClr>
                  </a:outerShdw>
                </a:effectLst>
              </a:rPr>
              <a:t>            </a:t>
            </a:r>
            <a:endParaRPr lang="hr-HR" sz="1200" b="1" dirty="0">
              <a:ln w="11430"/>
              <a:solidFill>
                <a:srgbClr val="FF99FF"/>
              </a:solidFill>
              <a:effectLst>
                <a:outerShdw blurRad="80000" dist="40000" dir="5040000" algn="tl">
                  <a:srgbClr val="000000">
                    <a:alpha val="30000"/>
                  </a:srgbClr>
                </a:outerShdw>
              </a:effectLst>
              <a:latin typeface="Arial Narrow" pitchFamily="34" charset="0"/>
            </a:endParaRPr>
          </a:p>
        </p:txBody>
      </p:sp>
      <p:pic>
        <p:nvPicPr>
          <p:cNvPr id="7" name="Picture 6"/>
          <p:cNvPicPr>
            <a:picLocks noChangeAspect="1"/>
          </p:cNvPicPr>
          <p:nvPr/>
        </p:nvPicPr>
        <p:blipFill>
          <a:blip r:embed="rId9"/>
          <a:stretch>
            <a:fillRect/>
          </a:stretch>
        </p:blipFill>
        <p:spPr>
          <a:xfrm>
            <a:off x="5213441" y="4081883"/>
            <a:ext cx="1041432" cy="1061618"/>
          </a:xfrm>
          <a:prstGeom prst="rect">
            <a:avLst/>
          </a:prstGeom>
        </p:spPr>
      </p:pic>
      <p:pic>
        <p:nvPicPr>
          <p:cNvPr id="14" name="Picture 13"/>
          <p:cNvPicPr>
            <a:picLocks noChangeAspect="1"/>
          </p:cNvPicPr>
          <p:nvPr/>
        </p:nvPicPr>
        <p:blipFill>
          <a:blip r:embed="rId10"/>
          <a:stretch>
            <a:fillRect/>
          </a:stretch>
        </p:blipFill>
        <p:spPr>
          <a:xfrm>
            <a:off x="1989732" y="3959404"/>
            <a:ext cx="2077517" cy="1184097"/>
          </a:xfrm>
          <a:prstGeom prst="rect">
            <a:avLst/>
          </a:prstGeom>
        </p:spPr>
      </p:pic>
      <p:pic>
        <p:nvPicPr>
          <p:cNvPr id="13" name="Picture 12"/>
          <p:cNvPicPr>
            <a:picLocks noChangeAspect="1"/>
          </p:cNvPicPr>
          <p:nvPr/>
        </p:nvPicPr>
        <p:blipFill>
          <a:blip r:embed="rId11"/>
          <a:stretch>
            <a:fillRect/>
          </a:stretch>
        </p:blipFill>
        <p:spPr>
          <a:xfrm>
            <a:off x="109728" y="3116161"/>
            <a:ext cx="1748333" cy="1280159"/>
          </a:xfrm>
          <a:prstGeom prst="rect">
            <a:avLst/>
          </a:prstGeom>
        </p:spPr>
      </p:pic>
      <p:pic>
        <p:nvPicPr>
          <p:cNvPr id="3" name="Picture 2"/>
          <p:cNvPicPr>
            <a:picLocks noChangeAspect="1"/>
          </p:cNvPicPr>
          <p:nvPr/>
        </p:nvPicPr>
        <p:blipFill>
          <a:blip r:embed="rId12"/>
          <a:stretch>
            <a:fillRect/>
          </a:stretch>
        </p:blipFill>
        <p:spPr>
          <a:xfrm>
            <a:off x="6130636" y="-5431"/>
            <a:ext cx="3100387" cy="1552042"/>
          </a:xfrm>
          <a:prstGeom prst="rect">
            <a:avLst/>
          </a:prstGeom>
        </p:spPr>
      </p:pic>
      <p:sp>
        <p:nvSpPr>
          <p:cNvPr id="16" name="TextBox 15"/>
          <p:cNvSpPr txBox="1"/>
          <p:nvPr/>
        </p:nvSpPr>
        <p:spPr>
          <a:xfrm>
            <a:off x="-235498" y="4344386"/>
            <a:ext cx="2482031" cy="830997"/>
          </a:xfrm>
          <a:prstGeom prst="rect">
            <a:avLst/>
          </a:prstGeom>
          <a:noFill/>
        </p:spPr>
        <p:txBody>
          <a:bodyPr wrap="square" rtlCol="0">
            <a:spAutoFit/>
          </a:bodyPr>
          <a:lstStyle/>
          <a:p>
            <a:r>
              <a:rPr lang="hr-HR" sz="1200"/>
              <a:t>     </a:t>
            </a:r>
            <a:r>
              <a:rPr lang="hr-HR" sz="1200" i="1"/>
              <a:t>Pripremila: </a:t>
            </a:r>
          </a:p>
          <a:p>
            <a:pPr algn="ctr"/>
            <a:r>
              <a:rPr lang="hr-HR" sz="1200"/>
              <a:t>Mimoza Pilkati</a:t>
            </a:r>
          </a:p>
          <a:p>
            <a:pPr algn="ctr"/>
            <a:r>
              <a:rPr lang="hr-HR" sz="1200"/>
              <a:t>Direktorica </a:t>
            </a:r>
          </a:p>
          <a:p>
            <a:pPr algn="ctr"/>
            <a:r>
              <a:rPr lang="hr-HR" sz="1000"/>
              <a:t>Odjela za poslovanje riznice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10</a:t>
            </a:fld>
            <a:endParaRPr lang="en" smtClean="0"/>
          </a:p>
        </p:txBody>
      </p:sp>
      <p:pic>
        <p:nvPicPr>
          <p:cNvPr id="8195" name="Picture 3"/>
          <p:cNvPicPr>
            <a:picLocks noChangeAspect="1" noChangeArrowheads="1"/>
          </p:cNvPicPr>
          <p:nvPr/>
        </p:nvPicPr>
        <p:blipFill>
          <a:blip r:embed="rId3"/>
          <a:srcRect/>
          <a:stretch>
            <a:fillRect/>
          </a:stretch>
        </p:blipFill>
        <p:spPr bwMode="auto">
          <a:xfrm>
            <a:off x="6964017" y="-1"/>
            <a:ext cx="2179982" cy="2142451"/>
          </a:xfrm>
          <a:prstGeom prst="rect">
            <a:avLst/>
          </a:prstGeom>
          <a:noFill/>
          <a:ln w="9525">
            <a:noFill/>
            <a:miter lim="800000"/>
            <a:headEnd/>
            <a:tailEnd/>
          </a:ln>
        </p:spPr>
      </p:pic>
      <p:sp>
        <p:nvSpPr>
          <p:cNvPr id="6" name="Google Shape;287;p25"/>
          <p:cNvSpPr txBox="1"/>
          <p:nvPr/>
        </p:nvSpPr>
        <p:spPr>
          <a:xfrm>
            <a:off x="1974574" y="131674"/>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a:ln w="11430"/>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Priroda – razlozi (3)</a:t>
            </a:r>
          </a:p>
        </p:txBody>
      </p:sp>
      <p:pic>
        <p:nvPicPr>
          <p:cNvPr id="12" name="Picture 2"/>
          <p:cNvPicPr>
            <a:picLocks noChangeAspect="1" noChangeArrowheads="1"/>
          </p:cNvPicPr>
          <p:nvPr/>
        </p:nvPicPr>
        <p:blipFill>
          <a:blip r:embed="rId4"/>
          <a:srcRect/>
          <a:stretch>
            <a:fillRect/>
          </a:stretch>
        </p:blipFill>
        <p:spPr bwMode="auto">
          <a:xfrm>
            <a:off x="6559827" y="0"/>
            <a:ext cx="2584174" cy="2798859"/>
          </a:xfrm>
          <a:prstGeom prst="rect">
            <a:avLst/>
          </a:prstGeom>
          <a:noFill/>
          <a:ln w="9525">
            <a:noFill/>
            <a:miter lim="800000"/>
            <a:headEnd/>
            <a:tailEnd/>
          </a:ln>
        </p:spPr>
      </p:pic>
      <p:sp>
        <p:nvSpPr>
          <p:cNvPr id="14" name="Rectangle 13"/>
          <p:cNvSpPr/>
          <p:nvPr/>
        </p:nvSpPr>
        <p:spPr>
          <a:xfrm>
            <a:off x="460859" y="2798859"/>
            <a:ext cx="7695913" cy="1754326"/>
          </a:xfrm>
          <a:prstGeom prst="rect">
            <a:avLst/>
          </a:prstGeom>
          <a:noFill/>
        </p:spPr>
        <p:txBody>
          <a:bodyPr wrap="square">
            <a:spAutoFit/>
          </a:bodyPr>
          <a:lstStyle/>
          <a:p>
            <a:pPr marL="182563" indent="-182563" algn="just" defTabSz="720000">
              <a:buClr>
                <a:schemeClr val="accent6"/>
              </a:buClr>
              <a:buFont typeface="+mj-lt"/>
              <a:buAutoNum type="arabicParenR" startAt="4"/>
            </a:pPr>
            <a:r>
              <a:rPr lang="hr-HR" dirty="0"/>
              <a:t>Slabe kontrole preuzetih obveza (njima se upravlja početnim nastankom obveza, a ne naknadnim isplatama gotovinskih sredstava, kako bi se izbjeglo nakupljanje previsokih dugovanja i </a:t>
            </a:r>
            <a:r>
              <a:rPr lang="hr-HR" dirty="0" smtClean="0"/>
              <a:t>nepodmirenih računa</a:t>
            </a:r>
            <a:r>
              <a:rPr lang="hr-HR" dirty="0"/>
              <a:t>). Preuzete obveze nisu zabilježene/kontrolirane u okviru dostupnih gornjih granica rashoda/novčanih limita </a:t>
            </a:r>
            <a:r>
              <a:rPr lang="hr-HR" i="1" dirty="0">
                <a:solidFill>
                  <a:schemeClr val="tx1">
                    <a:lumMod val="65000"/>
                    <a:lumOff val="35000"/>
                  </a:schemeClr>
                </a:solidFill>
              </a:rPr>
              <a:t>(počelo je nakon 2017. godine).</a:t>
            </a:r>
          </a:p>
          <a:p>
            <a:pPr marL="182563" indent="-182563" algn="just" defTabSz="720000">
              <a:buClr>
                <a:schemeClr val="accent6"/>
              </a:buClr>
              <a:buFont typeface="+mj-lt"/>
              <a:buAutoNum type="arabicParenR" startAt="4"/>
            </a:pPr>
            <a:endParaRPr lang="en-US" sz="1000" dirty="0"/>
          </a:p>
          <a:p>
            <a:pPr marL="182563" indent="-182563" algn="just" defTabSz="720000">
              <a:buClr>
                <a:schemeClr val="accent6"/>
              </a:buClr>
              <a:buFont typeface="+mj-lt"/>
              <a:buAutoNum type="arabicParenR" startAt="4"/>
            </a:pPr>
            <a:r>
              <a:rPr lang="hr-HR" dirty="0"/>
              <a:t>Nema aktivnog upravljanja novčanim sredstvima, nema izrade kontinuiranih projekcija, vlada nije mogla pristupiti financijskim tržištima, zaostala plaćanja ponovno se javljaju, akutni nedostatak likvidnosti vlade u financijskim krizama i rizik u izbornoj godini.</a:t>
            </a:r>
          </a:p>
        </p:txBody>
      </p:sp>
      <p:sp>
        <p:nvSpPr>
          <p:cNvPr id="7" name="Rectangle 6"/>
          <p:cNvSpPr/>
          <p:nvPr/>
        </p:nvSpPr>
        <p:spPr>
          <a:xfrm>
            <a:off x="460859" y="724565"/>
            <a:ext cx="6273896" cy="2123658"/>
          </a:xfrm>
          <a:prstGeom prst="rect">
            <a:avLst/>
          </a:prstGeom>
        </p:spPr>
        <p:txBody>
          <a:bodyPr wrap="square">
            <a:spAutoFit/>
          </a:bodyPr>
          <a:lstStyle/>
          <a:p>
            <a:pPr marL="182563" indent="-182563" algn="just" defTabSz="720000">
              <a:buClr>
                <a:schemeClr val="accent6"/>
              </a:buClr>
              <a:buFont typeface="+mj-lt"/>
              <a:buAutoNum type="arabicParenR"/>
            </a:pPr>
            <a:r>
              <a:rPr lang="hr-HR"/>
              <a:t>Prije odobrenja strategije PFM-a, konstantna zaostala plaćanja s naslova rashoda obično su bile simptom slabih točaka u sustavu PFM-a i neodgovarajućih pravnih okvira.</a:t>
            </a:r>
          </a:p>
          <a:p>
            <a:pPr marL="182563" indent="-182563" algn="just" defTabSz="720000">
              <a:buClr>
                <a:schemeClr val="accent6"/>
              </a:buClr>
              <a:buFont typeface="+mj-lt"/>
              <a:buAutoNum type="arabicParenR"/>
            </a:pPr>
            <a:endParaRPr lang="en-US" sz="1000" dirty="0"/>
          </a:p>
          <a:p>
            <a:pPr marL="182563" indent="-182563" algn="just" defTabSz="720000">
              <a:buClr>
                <a:schemeClr val="accent6"/>
              </a:buClr>
              <a:buFont typeface="+mj-lt"/>
              <a:buAutoNum type="arabicParenR"/>
            </a:pPr>
            <a:r>
              <a:rPr lang="hr-HR"/>
              <a:t>Problemi s Informacijskim sustavom za financijsko upravljanje (ISFU) / nedostatak sučelja s povezanim IT sustavima.</a:t>
            </a:r>
          </a:p>
          <a:p>
            <a:pPr marL="182563" indent="-182563" algn="just" defTabSz="720000">
              <a:buClr>
                <a:schemeClr val="accent6"/>
              </a:buClr>
              <a:buFont typeface="+mj-lt"/>
              <a:buAutoNum type="arabicParenR"/>
            </a:pPr>
            <a:endParaRPr lang="en-US" sz="1000" dirty="0"/>
          </a:p>
          <a:p>
            <a:pPr marL="182563" indent="-182563" algn="just" defTabSz="720000">
              <a:buClr>
                <a:schemeClr val="accent6"/>
              </a:buClr>
              <a:buFont typeface="+mj-lt"/>
              <a:buAutoNum type="arabicParenR"/>
            </a:pPr>
            <a:r>
              <a:rPr lang="hr-HR"/>
              <a:t>Nerealno planiranje proračuna (optimistični prihodi / nedovoljna davanja za obvezne stavke rashoda / neodređeno vrijeme i nepoznata vrijednost potpore proračunu).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11</a:t>
            </a:fld>
            <a:endParaRPr lang="en" smtClean="0"/>
          </a:p>
        </p:txBody>
      </p:sp>
      <p:sp>
        <p:nvSpPr>
          <p:cNvPr id="6" name="Google Shape;287;p25"/>
          <p:cNvSpPr txBox="1"/>
          <p:nvPr/>
        </p:nvSpPr>
        <p:spPr>
          <a:xfrm>
            <a:off x="2006379" y="0"/>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a:ln w="11430"/>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Priroda – razlozi (4)</a:t>
            </a:r>
          </a:p>
        </p:txBody>
      </p:sp>
      <p:sp>
        <p:nvSpPr>
          <p:cNvPr id="13" name="TextBox 12"/>
          <p:cNvSpPr txBox="1"/>
          <p:nvPr/>
        </p:nvSpPr>
        <p:spPr>
          <a:xfrm>
            <a:off x="492981" y="477986"/>
            <a:ext cx="6814268" cy="3893374"/>
          </a:xfrm>
          <a:prstGeom prst="rect">
            <a:avLst/>
          </a:prstGeom>
          <a:noFill/>
        </p:spPr>
        <p:txBody>
          <a:bodyPr wrap="square" rtlCol="0">
            <a:spAutoFit/>
          </a:bodyPr>
          <a:lstStyle/>
          <a:p>
            <a:pPr marL="183600" indent="-183600" algn="just" defTabSz="720000">
              <a:buClr>
                <a:schemeClr val="accent6"/>
              </a:buClr>
              <a:buFont typeface="+mj-lt"/>
              <a:buAutoNum type="arabicParenR" startAt="6"/>
            </a:pPr>
            <a:r>
              <a:rPr lang="hr-HR" sz="1300" dirty="0"/>
              <a:t>Nedostatci u </a:t>
            </a:r>
            <a:r>
              <a:rPr lang="hr-HR" sz="1300" b="1" dirty="0">
                <a:solidFill>
                  <a:schemeClr val="accent6">
                    <a:lumMod val="60000"/>
                    <a:lumOff val="40000"/>
                  </a:schemeClr>
                </a:solidFill>
              </a:rPr>
              <a:t>fiskalnom izvještavanju </a:t>
            </a:r>
            <a:r>
              <a:rPr lang="hr-HR" sz="1300" i="1" dirty="0">
                <a:solidFill>
                  <a:schemeClr val="tx2">
                    <a:lumMod val="25000"/>
                  </a:schemeClr>
                </a:solidFill>
              </a:rPr>
              <a:t>(ili netočnosti/pogreške u njegovoj izradi, na primjer, restrukturiranjem resornih ministarstava nisu ažurirane oznake formula itd.);</a:t>
            </a:r>
            <a:r>
              <a:rPr lang="hr-HR" sz="1300" dirty="0"/>
              <a:t> neusklađenost vremena primitaka i plaćanja. </a:t>
            </a:r>
            <a:r>
              <a:rPr lang="hr-HR" sz="1300" b="1" dirty="0">
                <a:solidFill>
                  <a:schemeClr val="accent6">
                    <a:lumMod val="60000"/>
                    <a:lumOff val="40000"/>
                  </a:schemeClr>
                </a:solidFill>
              </a:rPr>
              <a:t>Nepostojanje obračunske </a:t>
            </a:r>
            <a:r>
              <a:rPr lang="hr-HR" sz="1300" dirty="0"/>
              <a:t>računovodstvene osnove za transakcije na rashodovnoj strani </a:t>
            </a:r>
            <a:r>
              <a:rPr lang="hr-HR" sz="1300" i="1" dirty="0">
                <a:solidFill>
                  <a:schemeClr val="tx2">
                    <a:lumMod val="25000"/>
                  </a:schemeClr>
                </a:solidFill>
              </a:rPr>
              <a:t>(vlada može biti u iskušenju namjerno odgađati plaćanja kao sredstvo kratkoročnog izvještavanja o većim gotovinskim saldima, što je vidljivo na kraju fiskalne godine; prenošenje velikog iznosa nepodmirenih plaćanja na sljedeću godinu bez odgovarajućih sredstava za njegovo financiranje).</a:t>
            </a:r>
          </a:p>
          <a:p>
            <a:pPr marL="183600" indent="-183600"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hr-HR" sz="1300" dirty="0">
                <a:solidFill>
                  <a:schemeClr val="bg1"/>
                </a:solidFill>
              </a:rPr>
              <a:t>‘</a:t>
            </a:r>
            <a:r>
              <a:rPr lang="hr-HR" sz="1300" b="1" dirty="0">
                <a:solidFill>
                  <a:schemeClr val="accent6">
                    <a:lumMod val="60000"/>
                    <a:lumOff val="40000"/>
                  </a:schemeClr>
                </a:solidFill>
              </a:rPr>
              <a:t>Kašnjenja</a:t>
            </a:r>
            <a:r>
              <a:rPr lang="hr-HR" sz="1300" dirty="0"/>
              <a:t> u bilo kojoj fazi postupka na rashodovnoj strani (bez potvrde, u međuvremenu promjene normativnog akta tijekom godine).</a:t>
            </a:r>
          </a:p>
          <a:p>
            <a:pPr marL="182563" indent="-182563"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hr-HR" sz="1300" dirty="0"/>
              <a:t>Nemogućnost prikupljanja pouzdanih podataka o stanju </a:t>
            </a:r>
            <a:r>
              <a:rPr lang="hr-HR" sz="1300" dirty="0" smtClean="0"/>
              <a:t>nepodmirenih računa </a:t>
            </a:r>
            <a:r>
              <a:rPr lang="hr-HR" sz="1300" dirty="0"/>
              <a:t>i </a:t>
            </a:r>
            <a:r>
              <a:rPr lang="hr-HR" sz="1300" dirty="0" err="1"/>
              <a:t>monitoringu</a:t>
            </a:r>
            <a:r>
              <a:rPr lang="hr-HR" sz="1300" dirty="0"/>
              <a:t> broja dana kašnjenja za zakašnjela plaćanja za jedinice opće vlade, ne postoji konsolidirano izvještavanje o izvanproračunskim fondovima / fondovima državnih poduzeća </a:t>
            </a:r>
            <a:r>
              <a:rPr lang="hr-HR" sz="1300" i="1" dirty="0">
                <a:solidFill>
                  <a:schemeClr val="tx2">
                    <a:lumMod val="25000"/>
                  </a:schemeClr>
                </a:solidFill>
              </a:rPr>
              <a:t>(korisnici potpora/prijenosa iz centralne vlade).</a:t>
            </a:r>
          </a:p>
          <a:p>
            <a:pPr marL="182563" indent="-182563"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hr-HR" sz="1300" dirty="0"/>
              <a:t>Nepostojanje edukacije u pogledu najnovijih postignuća; nepostojanje odgovarajućih </a:t>
            </a:r>
            <a:r>
              <a:rPr lang="hr-HR" sz="1300" b="1" dirty="0">
                <a:solidFill>
                  <a:schemeClr val="accent6">
                    <a:lumMod val="60000"/>
                    <a:lumOff val="40000"/>
                  </a:schemeClr>
                </a:solidFill>
              </a:rPr>
              <a:t>projekcija novčanih tokova od dna prema vrhu</a:t>
            </a:r>
            <a:r>
              <a:rPr lang="hr-HR" sz="1300" dirty="0"/>
              <a:t>; nepravodobno pružanje informacija.</a:t>
            </a:r>
          </a:p>
        </p:txBody>
      </p:sp>
      <p:pic>
        <p:nvPicPr>
          <p:cNvPr id="9" name="Picture 11"/>
          <p:cNvPicPr>
            <a:picLocks noChangeAspect="1" noChangeArrowheads="1"/>
          </p:cNvPicPr>
          <p:nvPr/>
        </p:nvPicPr>
        <p:blipFill>
          <a:blip r:embed="rId3"/>
          <a:srcRect/>
          <a:stretch>
            <a:fillRect/>
          </a:stretch>
        </p:blipFill>
        <p:spPr bwMode="auto">
          <a:xfrm>
            <a:off x="7676388" y="2331585"/>
            <a:ext cx="1467612" cy="1161860"/>
          </a:xfrm>
          <a:prstGeom prst="rect">
            <a:avLst/>
          </a:prstGeom>
          <a:noFill/>
          <a:ln w="9525">
            <a:noFill/>
            <a:miter lim="800000"/>
            <a:headEnd/>
            <a:tailEnd/>
          </a:ln>
        </p:spPr>
      </p:pic>
      <p:pic>
        <p:nvPicPr>
          <p:cNvPr id="10" name="Picture 9"/>
          <p:cNvPicPr>
            <a:picLocks noChangeAspect="1" noChangeArrowheads="1"/>
          </p:cNvPicPr>
          <p:nvPr/>
        </p:nvPicPr>
        <p:blipFill>
          <a:blip r:embed="rId4"/>
          <a:srcRect/>
          <a:stretch>
            <a:fillRect/>
          </a:stretch>
        </p:blipFill>
        <p:spPr bwMode="auto">
          <a:xfrm>
            <a:off x="7307249" y="-1"/>
            <a:ext cx="1836751" cy="2326551"/>
          </a:xfrm>
          <a:prstGeom prst="rect">
            <a:avLst/>
          </a:prstGeom>
          <a:noFill/>
          <a:ln w="9525">
            <a:noFill/>
            <a:miter lim="800000"/>
            <a:headEnd/>
            <a:tailEnd/>
          </a:ln>
        </p:spPr>
      </p:pic>
      <p:sp>
        <p:nvSpPr>
          <p:cNvPr id="11" name="TextBox 10"/>
          <p:cNvSpPr txBox="1"/>
          <p:nvPr/>
        </p:nvSpPr>
        <p:spPr>
          <a:xfrm>
            <a:off x="898499" y="4404836"/>
            <a:ext cx="8245501" cy="523220"/>
          </a:xfrm>
          <a:prstGeom prst="rect">
            <a:avLst/>
          </a:prstGeom>
          <a:noFill/>
        </p:spPr>
        <p:txBody>
          <a:bodyPr wrap="square" rtlCol="0">
            <a:spAutoFit/>
          </a:bodyPr>
          <a:lstStyle/>
          <a:p>
            <a:pPr marL="269875" indent="-269875" defTabSz="828000">
              <a:buClr>
                <a:schemeClr val="accent6"/>
              </a:buClr>
              <a:buFont typeface="+mj-lt"/>
              <a:buAutoNum type="arabicParenR" startAt="10"/>
            </a:pPr>
            <a:r>
              <a:rPr lang="hr-HR"/>
              <a:t>Neučinkovite/bezuspješne </a:t>
            </a:r>
            <a:r>
              <a:rPr lang="hr-HR" b="1">
                <a:solidFill>
                  <a:schemeClr val="accent6">
                    <a:lumMod val="60000"/>
                    <a:lumOff val="40000"/>
                  </a:schemeClr>
                </a:solidFill>
              </a:rPr>
              <a:t>sankcije</a:t>
            </a:r>
            <a:r>
              <a:rPr lang="hr-HR"/>
              <a:t> i disciplinske mjere protiv odgovornih službenika koji ne poštuju zakon </a:t>
            </a:r>
            <a:r>
              <a:rPr lang="hr-HR" sz="1250" i="1"/>
              <a:t>(na primjer, prijevara ili tajna suradnja s dobavljačima, posebno kada je riječ o građevinskim radovima u kasnijoj fazi).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12</a:t>
            </a:fld>
            <a:endParaRPr lang="en" smtClean="0"/>
          </a:p>
        </p:txBody>
      </p:sp>
      <p:sp>
        <p:nvSpPr>
          <p:cNvPr id="11" name="Google Shape;287;p25"/>
          <p:cNvSpPr txBox="1"/>
          <p:nvPr/>
        </p:nvSpPr>
        <p:spPr>
          <a:xfrm>
            <a:off x="1770278" y="0"/>
            <a:ext cx="3862426"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i="0" u="none" strike="noStrike">
                <a:ln w="11430"/>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Utjecaj/rješenja (1)</a:t>
            </a:r>
          </a:p>
        </p:txBody>
      </p:sp>
      <p:pic>
        <p:nvPicPr>
          <p:cNvPr id="3075" name="Picture 3"/>
          <p:cNvPicPr>
            <a:picLocks noChangeAspect="1" noChangeArrowheads="1"/>
          </p:cNvPicPr>
          <p:nvPr/>
        </p:nvPicPr>
        <p:blipFill>
          <a:blip r:embed="rId3"/>
          <a:srcRect/>
          <a:stretch>
            <a:fillRect/>
          </a:stretch>
        </p:blipFill>
        <p:spPr bwMode="auto">
          <a:xfrm>
            <a:off x="7293254" y="0"/>
            <a:ext cx="1850746" cy="1185061"/>
          </a:xfrm>
          <a:prstGeom prst="rect">
            <a:avLst/>
          </a:prstGeom>
          <a:noFill/>
          <a:ln w="9525">
            <a:noFill/>
            <a:miter lim="800000"/>
            <a:headEnd/>
            <a:tailEnd/>
          </a:ln>
        </p:spPr>
      </p:pic>
      <p:pic>
        <p:nvPicPr>
          <p:cNvPr id="3077" name="Picture 5"/>
          <p:cNvPicPr>
            <a:picLocks noChangeAspect="1" noChangeArrowheads="1"/>
          </p:cNvPicPr>
          <p:nvPr/>
        </p:nvPicPr>
        <p:blipFill>
          <a:blip r:embed="rId4"/>
          <a:srcRect/>
          <a:stretch>
            <a:fillRect/>
          </a:stretch>
        </p:blipFill>
        <p:spPr bwMode="auto">
          <a:xfrm>
            <a:off x="-1" y="4213555"/>
            <a:ext cx="1034327" cy="929945"/>
          </a:xfrm>
          <a:prstGeom prst="rect">
            <a:avLst/>
          </a:prstGeom>
          <a:noFill/>
          <a:ln w="9525">
            <a:noFill/>
            <a:miter lim="800000"/>
            <a:headEnd/>
            <a:tailEnd/>
          </a:ln>
        </p:spPr>
      </p:pic>
      <p:pic>
        <p:nvPicPr>
          <p:cNvPr id="3080" name="Picture 8"/>
          <p:cNvPicPr>
            <a:picLocks noChangeAspect="1" noChangeArrowheads="1"/>
          </p:cNvPicPr>
          <p:nvPr/>
        </p:nvPicPr>
        <p:blipFill>
          <a:blip r:embed="rId5"/>
          <a:srcRect/>
          <a:stretch>
            <a:fillRect/>
          </a:stretch>
        </p:blipFill>
        <p:spPr bwMode="auto">
          <a:xfrm>
            <a:off x="0" y="0"/>
            <a:ext cx="1162589" cy="1277570"/>
          </a:xfrm>
          <a:prstGeom prst="rect">
            <a:avLst/>
          </a:prstGeom>
          <a:noFill/>
          <a:ln w="9525">
            <a:noFill/>
            <a:miter lim="800000"/>
            <a:headEnd/>
            <a:tailEnd/>
          </a:ln>
        </p:spPr>
      </p:pic>
      <p:sp>
        <p:nvSpPr>
          <p:cNvPr id="20" name="Rectangle 19"/>
          <p:cNvSpPr/>
          <p:nvPr/>
        </p:nvSpPr>
        <p:spPr>
          <a:xfrm>
            <a:off x="1176794" y="575998"/>
            <a:ext cx="6090699" cy="692497"/>
          </a:xfrm>
          <a:prstGeom prst="rect">
            <a:avLst/>
          </a:prstGeom>
        </p:spPr>
        <p:txBody>
          <a:bodyPr wrap="square">
            <a:spAutoFit/>
          </a:bodyPr>
          <a:lstStyle/>
          <a:p>
            <a:pPr algn="just">
              <a:buBlip>
                <a:blip r:embed="rId6"/>
              </a:buBlip>
            </a:pPr>
            <a:r>
              <a:rPr lang="hr-HR" sz="1300"/>
              <a:t>Veliki tok zaostalih plaćanja može prikriti pravi iznos deficita vlade, znatno smanjiti utjecaj fiskalne politike na agregatnu potražnju i potencijalno narušiti </a:t>
            </a:r>
            <a:r>
              <a:rPr lang="hr-HR" sz="1300" b="1">
                <a:solidFill>
                  <a:schemeClr val="accent6">
                    <a:lumMod val="60000"/>
                    <a:lumOff val="40000"/>
                  </a:schemeClr>
                </a:solidFill>
              </a:rPr>
              <a:t>makroekonomsku stabilnost.</a:t>
            </a:r>
            <a:r>
              <a:rPr lang="hr-HR" sz="1300"/>
              <a:t> </a:t>
            </a:r>
          </a:p>
        </p:txBody>
      </p:sp>
      <p:sp>
        <p:nvSpPr>
          <p:cNvPr id="23" name="TextBox 22"/>
          <p:cNvSpPr txBox="1"/>
          <p:nvPr/>
        </p:nvSpPr>
        <p:spPr>
          <a:xfrm>
            <a:off x="246490" y="1264258"/>
            <a:ext cx="7036903" cy="1492716"/>
          </a:xfrm>
          <a:prstGeom prst="rect">
            <a:avLst/>
          </a:prstGeom>
          <a:noFill/>
        </p:spPr>
        <p:txBody>
          <a:bodyPr wrap="square" rtlCol="0">
            <a:spAutoFit/>
          </a:bodyPr>
          <a:lstStyle/>
          <a:p>
            <a:pPr algn="just">
              <a:buBlip>
                <a:blip r:embed="rId6"/>
              </a:buBlip>
            </a:pPr>
            <a:r>
              <a:rPr lang="hr-HR" sz="1300"/>
              <a:t>Ako poduzeća ovise o državnim ugovorima, zaostala plaćanja mogu zaustaviti ili odgoditi njegovu aktivnost kao rezultat kašnjenja u plaćanju ili prouzročiti poteškoće u dobivanju zajmova od poslovnih banaka, što dovodi do smanjenja brzine gospodarske aktivnosti i povećane </a:t>
            </a:r>
            <a:r>
              <a:rPr lang="hr-HR" sz="1300" b="1">
                <a:solidFill>
                  <a:schemeClr val="accent6">
                    <a:lumMod val="60000"/>
                    <a:lumOff val="40000"/>
                  </a:schemeClr>
                </a:solidFill>
              </a:rPr>
              <a:t>nezaposlenosti</a:t>
            </a:r>
            <a:r>
              <a:rPr lang="hr-HR" sz="1300"/>
              <a:t>.</a:t>
            </a:r>
          </a:p>
          <a:p>
            <a:pPr algn="just">
              <a:buBlip>
                <a:blip r:embed="rId6"/>
              </a:buBlip>
            </a:pPr>
            <a:r>
              <a:rPr lang="hr-HR" sz="1300"/>
              <a:t>Državni dobavljači pokušavaju smanjiti rizike i oportunitetni trošak kašnjenja u plaćanju </a:t>
            </a:r>
            <a:r>
              <a:rPr lang="hr-HR" sz="1300" b="1">
                <a:solidFill>
                  <a:schemeClr val="accent6">
                    <a:lumMod val="60000"/>
                    <a:lumOff val="40000"/>
                  </a:schemeClr>
                </a:solidFill>
              </a:rPr>
              <a:t>povećanjem </a:t>
            </a:r>
            <a:r>
              <a:rPr lang="hr-HR" sz="1300"/>
              <a:t>svojih početnih</a:t>
            </a:r>
            <a:r>
              <a:rPr lang="hr-HR" sz="1300" b="1">
                <a:solidFill>
                  <a:schemeClr val="accent6">
                    <a:lumMod val="60000"/>
                    <a:lumOff val="40000"/>
                  </a:schemeClr>
                </a:solidFill>
              </a:rPr>
              <a:t> cijena</a:t>
            </a:r>
            <a:r>
              <a:rPr lang="hr-HR" sz="1300"/>
              <a:t>. Time se smanjuje efikasnost državnih rashoda te pridonosi inflaciji u svim segmentima gospodarstva.</a:t>
            </a:r>
          </a:p>
        </p:txBody>
      </p:sp>
      <p:sp>
        <p:nvSpPr>
          <p:cNvPr id="25" name="TextBox 24"/>
          <p:cNvSpPr txBox="1"/>
          <p:nvPr/>
        </p:nvSpPr>
        <p:spPr>
          <a:xfrm>
            <a:off x="0" y="2727296"/>
            <a:ext cx="9144000" cy="892552"/>
          </a:xfrm>
          <a:prstGeom prst="rect">
            <a:avLst/>
          </a:prstGeom>
          <a:solidFill>
            <a:schemeClr val="bg1"/>
          </a:solidFill>
        </p:spPr>
        <p:txBody>
          <a:bodyPr wrap="square" rtlCol="0">
            <a:spAutoFit/>
          </a:bodyPr>
          <a:lstStyle/>
          <a:p>
            <a:pPr algn="just">
              <a:buBlip>
                <a:blip r:embed="rId6"/>
              </a:buBlip>
            </a:pPr>
            <a:r>
              <a:rPr lang="hr-HR" sz="1300" dirty="0"/>
              <a:t>Dobavljači mogu zahtijevati da vlada plaća dobra i usluge unaprijed, da isporučene količine budu ograničene ili da isporuka dodatnih dobara ili usluga ovisi o plaćanju nepodmirenih iznosa. Pružanje </a:t>
            </a:r>
            <a:r>
              <a:rPr lang="hr-HR" sz="1300" b="1" dirty="0">
                <a:solidFill>
                  <a:schemeClr val="accent6">
                    <a:lumMod val="60000"/>
                    <a:lumOff val="40000"/>
                  </a:schemeClr>
                </a:solidFill>
              </a:rPr>
              <a:t>javnih usluga može se u potpunosti obustaviti </a:t>
            </a:r>
            <a:r>
              <a:rPr lang="hr-HR" sz="1300" dirty="0"/>
              <a:t>ako dobavljači prestanu pružati temeljne usluge (kao što je opskrba električnom energijom, vodom, lijekovima ili gorivom) ili zaustave ili odgode provedbu investicijskih projekata.</a:t>
            </a:r>
          </a:p>
        </p:txBody>
      </p:sp>
      <p:sp>
        <p:nvSpPr>
          <p:cNvPr id="26" name="TextBox 25"/>
          <p:cNvSpPr txBox="1"/>
          <p:nvPr/>
        </p:nvSpPr>
        <p:spPr>
          <a:xfrm>
            <a:off x="413468" y="3593990"/>
            <a:ext cx="8730532" cy="692497"/>
          </a:xfrm>
          <a:prstGeom prst="rect">
            <a:avLst/>
          </a:prstGeom>
          <a:noFill/>
        </p:spPr>
        <p:txBody>
          <a:bodyPr wrap="square" rtlCol="0">
            <a:spAutoFit/>
          </a:bodyPr>
          <a:lstStyle/>
          <a:p>
            <a:pPr algn="just">
              <a:buBlip>
                <a:blip r:embed="rId6"/>
              </a:buBlip>
            </a:pPr>
            <a:r>
              <a:rPr lang="hr-HR" sz="1300"/>
              <a:t>Nelikvidni dobavljači mogu pokušati premostiti jaz zbog kašnjenja u plaćanju zajmovima od banaka, čime se stvara pritisak na kreditna tržišta i </a:t>
            </a:r>
            <a:r>
              <a:rPr lang="hr-HR" sz="1300" b="1">
                <a:solidFill>
                  <a:schemeClr val="accent6">
                    <a:lumMod val="60000"/>
                    <a:lumOff val="40000"/>
                  </a:schemeClr>
                </a:solidFill>
              </a:rPr>
              <a:t>povećavaju kamatne stope.</a:t>
            </a:r>
            <a:r>
              <a:rPr lang="hr-HR" sz="1300"/>
              <a:t> Ti bi pritisci mogli dovesti do manje stroge monetarne politike centralne banke, čime se dodatno povećava razina domaćih cijena.</a:t>
            </a:r>
          </a:p>
        </p:txBody>
      </p:sp>
      <p:sp>
        <p:nvSpPr>
          <p:cNvPr id="27" name="TextBox 26"/>
          <p:cNvSpPr txBox="1"/>
          <p:nvPr/>
        </p:nvSpPr>
        <p:spPr>
          <a:xfrm>
            <a:off x="1049253" y="4293704"/>
            <a:ext cx="8006963" cy="692497"/>
          </a:xfrm>
          <a:prstGeom prst="rect">
            <a:avLst/>
          </a:prstGeom>
          <a:noFill/>
        </p:spPr>
        <p:txBody>
          <a:bodyPr wrap="square" rtlCol="0">
            <a:spAutoFit/>
          </a:bodyPr>
          <a:lstStyle/>
          <a:p>
            <a:pPr algn="just">
              <a:buBlip>
                <a:blip r:embed="rId6"/>
              </a:buBlip>
            </a:pPr>
            <a:r>
              <a:rPr lang="hr-HR" sz="1300" dirty="0"/>
              <a:t>S obzirom na to da su dobavljači suočeni s manjkom likvidnosti, smanjenjem dobiti, manjom zaposlenošću i sve manjim povjerenjem u vladu, mogu biti skloni </a:t>
            </a:r>
            <a:r>
              <a:rPr lang="hr-HR" sz="1300" b="1" dirty="0">
                <a:solidFill>
                  <a:schemeClr val="accent6">
                    <a:lumMod val="60000"/>
                    <a:lumOff val="40000"/>
                  </a:schemeClr>
                </a:solidFill>
              </a:rPr>
              <a:t>plaćanju manjeg iznosa ili neplaćanju poreza i doprinosa za socijalno osiguranje </a:t>
            </a:r>
            <a:r>
              <a:rPr lang="hr-HR" sz="1300" dirty="0"/>
              <a:t>sve dok im vlada ne podmiri dospjela plaćanja.</a:t>
            </a:r>
          </a:p>
        </p:txBody>
      </p:sp>
      <p:pic>
        <p:nvPicPr>
          <p:cNvPr id="12" name="Picture 2"/>
          <p:cNvPicPr>
            <a:picLocks noChangeAspect="1" noChangeArrowheads="1"/>
          </p:cNvPicPr>
          <p:nvPr/>
        </p:nvPicPr>
        <p:blipFill>
          <a:blip r:embed="rId7"/>
          <a:srcRect/>
          <a:stretch>
            <a:fillRect/>
          </a:stretch>
        </p:blipFill>
        <p:spPr bwMode="auto">
          <a:xfrm>
            <a:off x="7315200" y="1204941"/>
            <a:ext cx="1828800" cy="155082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8971" y="3229429"/>
            <a:ext cx="1052979" cy="638628"/>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13</a:t>
            </a:fld>
            <a:endParaRPr lang="en" smtClean="0"/>
          </a:p>
        </p:txBody>
      </p:sp>
      <p:sp>
        <p:nvSpPr>
          <p:cNvPr id="11" name="Google Shape;287;p25"/>
          <p:cNvSpPr txBox="1"/>
          <p:nvPr/>
        </p:nvSpPr>
        <p:spPr>
          <a:xfrm>
            <a:off x="1770278" y="0"/>
            <a:ext cx="3862426"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i="0" u="none" strike="noStrike">
                <a:ln w="11430"/>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Utjecaj/rješenja (2)</a:t>
            </a:r>
          </a:p>
        </p:txBody>
      </p:sp>
      <p:pic>
        <p:nvPicPr>
          <p:cNvPr id="19" name="Picture 2"/>
          <p:cNvPicPr>
            <a:picLocks noChangeAspect="1" noChangeArrowheads="1"/>
          </p:cNvPicPr>
          <p:nvPr/>
        </p:nvPicPr>
        <p:blipFill>
          <a:blip r:embed="rId3"/>
          <a:srcRect/>
          <a:stretch>
            <a:fillRect/>
          </a:stretch>
        </p:blipFill>
        <p:spPr bwMode="auto">
          <a:xfrm>
            <a:off x="6825600" y="0"/>
            <a:ext cx="2318400" cy="2279176"/>
          </a:xfrm>
          <a:prstGeom prst="rect">
            <a:avLst/>
          </a:prstGeom>
          <a:noFill/>
          <a:ln w="9525">
            <a:noFill/>
            <a:miter lim="800000"/>
            <a:headEnd/>
            <a:tailEnd/>
          </a:ln>
        </p:spPr>
      </p:pic>
      <p:pic>
        <p:nvPicPr>
          <p:cNvPr id="20" name="Picture 4"/>
          <p:cNvPicPr>
            <a:picLocks noChangeAspect="1" noChangeArrowheads="1"/>
          </p:cNvPicPr>
          <p:nvPr/>
        </p:nvPicPr>
        <p:blipFill>
          <a:blip r:embed="rId4"/>
          <a:srcRect/>
          <a:stretch>
            <a:fillRect/>
          </a:stretch>
        </p:blipFill>
        <p:spPr bwMode="auto">
          <a:xfrm>
            <a:off x="7747201" y="2281681"/>
            <a:ext cx="1412700" cy="1030021"/>
          </a:xfrm>
          <a:prstGeom prst="rect">
            <a:avLst/>
          </a:prstGeom>
          <a:noFill/>
          <a:ln w="9525">
            <a:noFill/>
            <a:miter lim="800000"/>
            <a:headEnd/>
            <a:tailEnd/>
          </a:ln>
        </p:spPr>
      </p:pic>
      <p:pic>
        <p:nvPicPr>
          <p:cNvPr id="23" name="Picture 5"/>
          <p:cNvPicPr>
            <a:picLocks noChangeAspect="1" noChangeArrowheads="1"/>
          </p:cNvPicPr>
          <p:nvPr/>
        </p:nvPicPr>
        <p:blipFill>
          <a:blip r:embed="rId5"/>
          <a:srcRect/>
          <a:stretch>
            <a:fillRect/>
          </a:stretch>
        </p:blipFill>
        <p:spPr bwMode="auto">
          <a:xfrm>
            <a:off x="1" y="1"/>
            <a:ext cx="1500488" cy="1192696"/>
          </a:xfrm>
          <a:prstGeom prst="rect">
            <a:avLst/>
          </a:prstGeom>
          <a:noFill/>
          <a:ln w="9525">
            <a:noFill/>
            <a:miter lim="800000"/>
            <a:headEnd/>
            <a:tailEnd/>
          </a:ln>
        </p:spPr>
      </p:pic>
      <p:pic>
        <p:nvPicPr>
          <p:cNvPr id="25" name="Picture 3"/>
          <p:cNvPicPr>
            <a:picLocks noChangeAspect="1" noChangeArrowheads="1"/>
          </p:cNvPicPr>
          <p:nvPr/>
        </p:nvPicPr>
        <p:blipFill>
          <a:blip r:embed="rId6"/>
          <a:srcRect/>
          <a:stretch>
            <a:fillRect/>
          </a:stretch>
        </p:blipFill>
        <p:spPr bwMode="auto">
          <a:xfrm rot="16200000">
            <a:off x="-137520" y="4073418"/>
            <a:ext cx="1207604" cy="932560"/>
          </a:xfrm>
          <a:prstGeom prst="rect">
            <a:avLst/>
          </a:prstGeom>
          <a:noFill/>
          <a:ln w="9525">
            <a:noFill/>
            <a:miter lim="800000"/>
            <a:headEnd/>
            <a:tailEnd/>
          </a:ln>
        </p:spPr>
      </p:pic>
      <p:pic>
        <p:nvPicPr>
          <p:cNvPr id="29" name="Picture 7"/>
          <p:cNvPicPr>
            <a:picLocks noChangeAspect="1" noChangeArrowheads="1"/>
          </p:cNvPicPr>
          <p:nvPr/>
        </p:nvPicPr>
        <p:blipFill>
          <a:blip r:embed="rId7"/>
          <a:srcRect/>
          <a:stretch>
            <a:fillRect/>
          </a:stretch>
        </p:blipFill>
        <p:spPr bwMode="auto">
          <a:xfrm>
            <a:off x="8214970" y="4177893"/>
            <a:ext cx="929030" cy="965607"/>
          </a:xfrm>
          <a:prstGeom prst="rect">
            <a:avLst/>
          </a:prstGeom>
          <a:noFill/>
          <a:ln w="9525">
            <a:noFill/>
            <a:miter lim="800000"/>
            <a:headEnd/>
            <a:tailEnd/>
          </a:ln>
        </p:spPr>
      </p:pic>
      <p:sp>
        <p:nvSpPr>
          <p:cNvPr id="14" name="TextBox 13"/>
          <p:cNvSpPr txBox="1"/>
          <p:nvPr/>
        </p:nvSpPr>
        <p:spPr>
          <a:xfrm>
            <a:off x="1359674" y="667910"/>
            <a:ext cx="5709036" cy="492443"/>
          </a:xfrm>
          <a:prstGeom prst="rect">
            <a:avLst/>
          </a:prstGeom>
          <a:noFill/>
        </p:spPr>
        <p:txBody>
          <a:bodyPr wrap="square" rtlCol="0">
            <a:spAutoFit/>
          </a:bodyPr>
          <a:lstStyle/>
          <a:p>
            <a:pPr>
              <a:buBlip>
                <a:blip r:embed="rId8"/>
              </a:buBlip>
            </a:pPr>
            <a:r>
              <a:rPr lang="hr-HR" sz="1300"/>
              <a:t> U Albaniji je prvi korak u sprječavanju nastanka zaostalih plaćanja bio uspostavljanje </a:t>
            </a:r>
            <a:r>
              <a:rPr lang="hr-HR" sz="1300" b="1">
                <a:solidFill>
                  <a:schemeClr val="accent6">
                    <a:lumMod val="60000"/>
                    <a:lumOff val="40000"/>
                  </a:schemeClr>
                </a:solidFill>
              </a:rPr>
              <a:t>baze podataka</a:t>
            </a:r>
            <a:r>
              <a:rPr lang="hr-HR" sz="1300"/>
              <a:t> </a:t>
            </a:r>
            <a:r>
              <a:rPr lang="hr-HR" sz="1200" i="1">
                <a:solidFill>
                  <a:schemeClr val="bg2">
                    <a:lumMod val="75000"/>
                  </a:schemeClr>
                </a:solidFill>
              </a:rPr>
              <a:t>(IT sustav) </a:t>
            </a:r>
            <a:r>
              <a:rPr lang="hr-HR" sz="1300"/>
              <a:t>i shvaćanje temeljnih </a:t>
            </a:r>
            <a:r>
              <a:rPr lang="hr-HR" sz="1300" b="1">
                <a:solidFill>
                  <a:schemeClr val="accent6">
                    <a:lumMod val="60000"/>
                    <a:lumOff val="40000"/>
                  </a:schemeClr>
                </a:solidFill>
              </a:rPr>
              <a:t>uzroka</a:t>
            </a:r>
            <a:r>
              <a:rPr lang="hr-HR" sz="1300"/>
              <a:t>.</a:t>
            </a:r>
          </a:p>
        </p:txBody>
      </p:sp>
      <p:sp>
        <p:nvSpPr>
          <p:cNvPr id="15" name="TextBox 14"/>
          <p:cNvSpPr txBox="1"/>
          <p:nvPr/>
        </p:nvSpPr>
        <p:spPr>
          <a:xfrm>
            <a:off x="127221" y="1105232"/>
            <a:ext cx="6868665" cy="646331"/>
          </a:xfrm>
          <a:prstGeom prst="rect">
            <a:avLst/>
          </a:prstGeom>
          <a:noFill/>
        </p:spPr>
        <p:txBody>
          <a:bodyPr wrap="square" rtlCol="0">
            <a:spAutoFit/>
          </a:bodyPr>
          <a:lstStyle/>
          <a:p>
            <a:pPr algn="just">
              <a:buBlip>
                <a:blip r:embed="rId8"/>
              </a:buBlip>
            </a:pPr>
            <a:r>
              <a:rPr lang="hr-HR" sz="1200" dirty="0"/>
              <a:t> Zatim su se </a:t>
            </a:r>
            <a:r>
              <a:rPr lang="hr-HR" sz="1200" b="1" dirty="0">
                <a:solidFill>
                  <a:schemeClr val="accent6">
                    <a:lumMod val="60000"/>
                    <a:lumOff val="40000"/>
                  </a:schemeClr>
                </a:solidFill>
              </a:rPr>
              <a:t>pravnim okvirom</a:t>
            </a:r>
            <a:r>
              <a:rPr lang="hr-HR" sz="1200" dirty="0"/>
              <a:t>/povezanim propisima utvrdili uvjeti plaćanja </a:t>
            </a:r>
            <a:r>
              <a:rPr lang="hr-HR" sz="1100" i="1" dirty="0">
                <a:solidFill>
                  <a:schemeClr val="bg2">
                    <a:lumMod val="75000"/>
                  </a:schemeClr>
                </a:solidFill>
              </a:rPr>
              <a:t>(u slučaju zaostalih plaćanja)</a:t>
            </a:r>
            <a:r>
              <a:rPr lang="hr-HR" sz="1200" dirty="0"/>
              <a:t>; izvještavanje; kontrole proračunskih ovlaštenja, preuzeta obveza, faze plaćanja, sankcije itd. (</a:t>
            </a:r>
            <a:r>
              <a:rPr lang="hr-HR" sz="1100" i="1" dirty="0"/>
              <a:t>na primjer: potpisani ugovor trebao bi biti zabilježen u AGFIS-u </a:t>
            </a:r>
            <a:r>
              <a:rPr lang="hr-HR" sz="1100" i="1" dirty="0" err="1"/>
              <a:t>u</a:t>
            </a:r>
            <a:r>
              <a:rPr lang="hr-HR" sz="1100" i="1" dirty="0"/>
              <a:t> roku od 5 dana</a:t>
            </a:r>
            <a:r>
              <a:rPr lang="hr-HR" sz="900" dirty="0"/>
              <a:t>)</a:t>
            </a:r>
          </a:p>
        </p:txBody>
      </p:sp>
      <p:sp>
        <p:nvSpPr>
          <p:cNvPr id="16" name="TextBox 15"/>
          <p:cNvSpPr txBox="1"/>
          <p:nvPr/>
        </p:nvSpPr>
        <p:spPr>
          <a:xfrm>
            <a:off x="111316" y="1725433"/>
            <a:ext cx="7705589" cy="830997"/>
          </a:xfrm>
          <a:prstGeom prst="rect">
            <a:avLst/>
          </a:prstGeom>
          <a:noFill/>
        </p:spPr>
        <p:txBody>
          <a:bodyPr wrap="square" rtlCol="0">
            <a:spAutoFit/>
          </a:bodyPr>
          <a:lstStyle/>
          <a:p>
            <a:pPr>
              <a:buBlip>
                <a:blip r:embed="rId8"/>
              </a:buBlip>
            </a:pPr>
            <a:r>
              <a:rPr lang="hr-HR" sz="1200" dirty="0"/>
              <a:t> </a:t>
            </a:r>
            <a:r>
              <a:rPr lang="hr-HR" sz="1200" b="1" dirty="0"/>
              <a:t>Promicanje</a:t>
            </a:r>
            <a:r>
              <a:rPr lang="hr-HR" sz="1200" dirty="0"/>
              <a:t> </a:t>
            </a:r>
            <a:r>
              <a:rPr lang="hr-HR" sz="1200" b="1" dirty="0">
                <a:solidFill>
                  <a:schemeClr val="accent6">
                    <a:lumMod val="60000"/>
                    <a:lumOff val="40000"/>
                  </a:schemeClr>
                </a:solidFill>
              </a:rPr>
              <a:t>realnih proračunskih </a:t>
            </a:r>
            <a:r>
              <a:rPr lang="hr-HR" sz="1200" dirty="0"/>
              <a:t>programa; godišnji proračuni postupno odražavaju zahtjeve u pogledu rashoda; rezervna sredstva za nepredviđene izdatke; nepodmirene preuzete obveze višegodišnjih investicijskih projekata pokušalo se uključiti u razmatranja proračuna / projekcija za naredne godine (3+1) kad je riječ o srednjoročnom fiskalnom kapacitetu za njihovo financiranje; dogovoren je raspored za inventuru.</a:t>
            </a:r>
          </a:p>
        </p:txBody>
      </p:sp>
      <p:sp>
        <p:nvSpPr>
          <p:cNvPr id="17" name="TextBox 16"/>
          <p:cNvSpPr txBox="1"/>
          <p:nvPr/>
        </p:nvSpPr>
        <p:spPr>
          <a:xfrm>
            <a:off x="111318" y="2584173"/>
            <a:ext cx="7768425" cy="507831"/>
          </a:xfrm>
          <a:prstGeom prst="rect">
            <a:avLst/>
          </a:prstGeom>
          <a:noFill/>
        </p:spPr>
        <p:txBody>
          <a:bodyPr wrap="square" rtlCol="0">
            <a:spAutoFit/>
          </a:bodyPr>
          <a:lstStyle/>
          <a:p>
            <a:pPr>
              <a:buBlip>
                <a:blip r:embed="rId8"/>
              </a:buBlip>
            </a:pPr>
            <a:r>
              <a:rPr lang="hr-HR" dirty="0"/>
              <a:t> </a:t>
            </a:r>
            <a:r>
              <a:rPr lang="hr-HR" sz="1300" dirty="0"/>
              <a:t>Sveobuhvatne, pravovremene i </a:t>
            </a:r>
            <a:r>
              <a:rPr lang="hr-HR" sz="1300" b="1" dirty="0">
                <a:solidFill>
                  <a:schemeClr val="accent6">
                    <a:lumMod val="60000"/>
                    <a:lumOff val="40000"/>
                  </a:schemeClr>
                </a:solidFill>
              </a:rPr>
              <a:t>pouzdane informacije </a:t>
            </a:r>
            <a:r>
              <a:rPr lang="hr-HR" sz="1300" dirty="0"/>
              <a:t>o njihovoj veličini, strukturi i dospijeću; izračun deficita prema primljenim i odobrenim računima.</a:t>
            </a:r>
          </a:p>
        </p:txBody>
      </p:sp>
      <p:sp>
        <p:nvSpPr>
          <p:cNvPr id="18" name="TextBox 17"/>
          <p:cNvSpPr txBox="1"/>
          <p:nvPr/>
        </p:nvSpPr>
        <p:spPr>
          <a:xfrm>
            <a:off x="119268" y="3029447"/>
            <a:ext cx="9278731" cy="461665"/>
          </a:xfrm>
          <a:prstGeom prst="rect">
            <a:avLst/>
          </a:prstGeom>
          <a:noFill/>
        </p:spPr>
        <p:txBody>
          <a:bodyPr wrap="square" rtlCol="0">
            <a:spAutoFit/>
          </a:bodyPr>
          <a:lstStyle/>
          <a:p>
            <a:pPr>
              <a:buBlip>
                <a:blip r:embed="rId8"/>
              </a:buBlip>
            </a:pPr>
            <a:r>
              <a:rPr lang="hr-HR" sz="1200" dirty="0"/>
              <a:t> Poseban Odbor </a:t>
            </a:r>
            <a:r>
              <a:rPr lang="hr-HR" sz="1200" b="1" dirty="0">
                <a:solidFill>
                  <a:schemeClr val="accent6">
                    <a:lumMod val="60000"/>
                    <a:lumOff val="40000"/>
                  </a:schemeClr>
                </a:solidFill>
              </a:rPr>
              <a:t>odredio je</a:t>
            </a:r>
            <a:r>
              <a:rPr lang="hr-HR" sz="1200" dirty="0"/>
              <a:t> podmirenje zaostalih plaćanja </a:t>
            </a:r>
            <a:r>
              <a:rPr lang="hr-HR" sz="1200" b="1" dirty="0">
                <a:solidFill>
                  <a:schemeClr val="accent6">
                    <a:lumMod val="60000"/>
                    <a:lumOff val="40000"/>
                  </a:schemeClr>
                </a:solidFill>
              </a:rPr>
              <a:t>kao prioritet</a:t>
            </a:r>
            <a:r>
              <a:rPr lang="hr-HR" sz="1200" dirty="0"/>
              <a:t>; omogućio </a:t>
            </a:r>
            <a:r>
              <a:rPr lang="hr-HR" sz="1200" b="1" dirty="0">
                <a:solidFill>
                  <a:schemeClr val="accent6">
                    <a:lumMod val="60000"/>
                    <a:lumOff val="40000"/>
                  </a:schemeClr>
                </a:solidFill>
              </a:rPr>
              <a:t>sustavni </a:t>
            </a:r>
            <a:r>
              <a:rPr lang="hr-HR" sz="1200" b="1" dirty="0" err="1">
                <a:solidFill>
                  <a:schemeClr val="accent6">
                    <a:lumMod val="60000"/>
                    <a:lumOff val="40000"/>
                  </a:schemeClr>
                </a:solidFill>
              </a:rPr>
              <a:t>monitoring</a:t>
            </a:r>
            <a:r>
              <a:rPr lang="hr-HR" sz="1200" b="1" dirty="0">
                <a:solidFill>
                  <a:schemeClr val="accent6">
                    <a:lumMod val="60000"/>
                    <a:lumOff val="40000"/>
                  </a:schemeClr>
                </a:solidFill>
              </a:rPr>
              <a:t>/upozorenja </a:t>
            </a:r>
            <a:r>
              <a:rPr lang="hr-HR" sz="1200" dirty="0"/>
              <a:t>u odnosu na dugovanja kao sastavni dio redovitog mjesečnog fiskalnog izvještaja i objavio ga u godišnjim financijskim izvještajima.</a:t>
            </a:r>
          </a:p>
        </p:txBody>
      </p:sp>
      <p:sp>
        <p:nvSpPr>
          <p:cNvPr id="21" name="TextBox 20"/>
          <p:cNvSpPr txBox="1"/>
          <p:nvPr/>
        </p:nvSpPr>
        <p:spPr>
          <a:xfrm>
            <a:off x="119268" y="3498576"/>
            <a:ext cx="9024732" cy="461665"/>
          </a:xfrm>
          <a:prstGeom prst="rect">
            <a:avLst/>
          </a:prstGeom>
          <a:noFill/>
        </p:spPr>
        <p:txBody>
          <a:bodyPr wrap="square" rtlCol="0">
            <a:spAutoFit/>
          </a:bodyPr>
          <a:lstStyle/>
          <a:p>
            <a:pPr>
              <a:buBlip>
                <a:blip r:embed="rId8"/>
              </a:buBlip>
            </a:pPr>
            <a:r>
              <a:rPr lang="hr-HR" sz="1200" dirty="0"/>
              <a:t> Sprječavanjem javnih tijela da započinju proces na rashodovnoj strani bez dostupnog proračuna/novčanih sredstava osigurava se da potencijalni dobavljači sudjeluju u natječajnom postupku za koji su </a:t>
            </a:r>
            <a:r>
              <a:rPr lang="hr-HR" sz="1200" b="1" dirty="0">
                <a:solidFill>
                  <a:schemeClr val="accent6">
                    <a:lumMod val="60000"/>
                    <a:lumOff val="40000"/>
                  </a:schemeClr>
                </a:solidFill>
              </a:rPr>
              <a:t>proračunska sredstva već osigurana.</a:t>
            </a:r>
            <a:r>
              <a:rPr lang="hr-HR" sz="1200" dirty="0"/>
              <a:t> </a:t>
            </a:r>
          </a:p>
        </p:txBody>
      </p:sp>
      <p:sp>
        <p:nvSpPr>
          <p:cNvPr id="22" name="TextBox 21"/>
          <p:cNvSpPr txBox="1"/>
          <p:nvPr/>
        </p:nvSpPr>
        <p:spPr>
          <a:xfrm>
            <a:off x="850790" y="3935896"/>
            <a:ext cx="8293210" cy="261610"/>
          </a:xfrm>
          <a:prstGeom prst="rect">
            <a:avLst/>
          </a:prstGeom>
          <a:noFill/>
        </p:spPr>
        <p:txBody>
          <a:bodyPr wrap="square" rtlCol="0">
            <a:spAutoFit/>
          </a:bodyPr>
          <a:lstStyle/>
          <a:p>
            <a:pPr>
              <a:buBlip>
                <a:blip r:embed="rId8"/>
              </a:buBlip>
            </a:pPr>
            <a:r>
              <a:rPr lang="hr-HR" sz="1100" dirty="0"/>
              <a:t> Izradom pouzdanih projekcija osigurat će se </a:t>
            </a:r>
            <a:r>
              <a:rPr lang="hr-HR" sz="1100" b="1" dirty="0">
                <a:solidFill>
                  <a:schemeClr val="accent6">
                    <a:lumMod val="60000"/>
                    <a:lumOff val="40000"/>
                  </a:schemeClr>
                </a:solidFill>
              </a:rPr>
              <a:t>likvidnost</a:t>
            </a:r>
            <a:r>
              <a:rPr lang="hr-HR" sz="1100" dirty="0"/>
              <a:t> koja je dostupna za ispunjavanje obveza plaćanja kada nastanu.</a:t>
            </a:r>
          </a:p>
        </p:txBody>
      </p:sp>
      <p:sp>
        <p:nvSpPr>
          <p:cNvPr id="24" name="TextBox 23"/>
          <p:cNvSpPr txBox="1"/>
          <p:nvPr/>
        </p:nvSpPr>
        <p:spPr>
          <a:xfrm>
            <a:off x="1001865" y="4102873"/>
            <a:ext cx="7545788" cy="261610"/>
          </a:xfrm>
          <a:prstGeom prst="rect">
            <a:avLst/>
          </a:prstGeom>
          <a:noFill/>
        </p:spPr>
        <p:txBody>
          <a:bodyPr wrap="square" rtlCol="0">
            <a:spAutoFit/>
          </a:bodyPr>
          <a:lstStyle/>
          <a:p>
            <a:r>
              <a:rPr lang="hr-HR" sz="1100" dirty="0"/>
              <a:t>Odabrati odgovarajuće vrijeme za zaduživanje na lokalnom tržištu </a:t>
            </a:r>
            <a:r>
              <a:rPr lang="hr-HR" sz="1050" i="1" dirty="0">
                <a:solidFill>
                  <a:schemeClr val="bg2">
                    <a:lumMod val="75000"/>
                  </a:schemeClr>
                </a:solidFill>
              </a:rPr>
              <a:t>(razmatranje stečaja), </a:t>
            </a:r>
            <a:r>
              <a:rPr lang="hr-HR" sz="1100" dirty="0"/>
              <a:t>kalendar aukcije.</a:t>
            </a:r>
          </a:p>
        </p:txBody>
      </p:sp>
      <p:sp>
        <p:nvSpPr>
          <p:cNvPr id="31" name="TextBox 30"/>
          <p:cNvSpPr txBox="1"/>
          <p:nvPr/>
        </p:nvSpPr>
        <p:spPr>
          <a:xfrm>
            <a:off x="1001865" y="4305257"/>
            <a:ext cx="6488265" cy="261610"/>
          </a:xfrm>
          <a:prstGeom prst="rect">
            <a:avLst/>
          </a:prstGeom>
          <a:noFill/>
        </p:spPr>
        <p:txBody>
          <a:bodyPr wrap="square" rtlCol="0">
            <a:spAutoFit/>
          </a:bodyPr>
          <a:lstStyle/>
          <a:p>
            <a:r>
              <a:rPr lang="hr-HR" sz="1100" dirty="0"/>
              <a:t>Rad JRR-a s odgovarajućim gotovinskim rezervama kako bi se plaćanja izvršavala po nastanku.</a:t>
            </a:r>
          </a:p>
        </p:txBody>
      </p:sp>
      <p:sp>
        <p:nvSpPr>
          <p:cNvPr id="32" name="TextBox 31"/>
          <p:cNvSpPr txBox="1"/>
          <p:nvPr/>
        </p:nvSpPr>
        <p:spPr>
          <a:xfrm>
            <a:off x="859378" y="4553132"/>
            <a:ext cx="7498080" cy="523220"/>
          </a:xfrm>
          <a:prstGeom prst="rect">
            <a:avLst/>
          </a:prstGeom>
          <a:noFill/>
        </p:spPr>
        <p:txBody>
          <a:bodyPr wrap="square" rtlCol="0">
            <a:spAutoFit/>
          </a:bodyPr>
          <a:lstStyle/>
          <a:p>
            <a:pPr marL="108000" indent="-108000" defTabSz="900000">
              <a:buBlip>
                <a:blip r:embed="rId8"/>
              </a:buBlip>
            </a:pPr>
            <a:r>
              <a:rPr lang="hr-HR" dirty="0"/>
              <a:t> </a:t>
            </a:r>
            <a:r>
              <a:rPr lang="hr-HR" sz="1300" dirty="0"/>
              <a:t>Stvaranje kapaciteta za izvještavanje čiji će cilj biti konsolidirano fiskalno izvještavanje za cijelu opću vladu, uključujući </a:t>
            </a:r>
            <a:r>
              <a:rPr lang="hr-HR" sz="1300" b="1" dirty="0">
                <a:solidFill>
                  <a:schemeClr val="accent6">
                    <a:lumMod val="60000"/>
                    <a:lumOff val="40000"/>
                  </a:schemeClr>
                </a:solidFill>
              </a:rPr>
              <a:t>izvanproračunske jedinice/državna poduzeća.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6640"/>
            <a:ext cx="9143999" cy="526297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a:t>
            </a:fld>
            <a:endParaRPr lang="en" smtClean="0"/>
          </a:p>
        </p:txBody>
      </p:sp>
      <p:sp>
        <p:nvSpPr>
          <p:cNvPr id="4" name="Rectangle 1"/>
          <p:cNvSpPr>
            <a:spLocks noChangeArrowheads="1"/>
          </p:cNvSpPr>
          <p:nvPr/>
        </p:nvSpPr>
        <p:spPr bwMode="auto">
          <a:xfrm>
            <a:off x="1574299" y="412690"/>
            <a:ext cx="56444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hr-HR" sz="24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Ključne intervencije i krajnji rezultati</a:t>
            </a:r>
          </a:p>
        </p:txBody>
      </p:sp>
      <p:graphicFrame>
        <p:nvGraphicFramePr>
          <p:cNvPr id="5" name="Table 4"/>
          <p:cNvGraphicFramePr>
            <a:graphicFrameLocks noGrp="1"/>
          </p:cNvGraphicFramePr>
          <p:nvPr>
            <p:extLst>
              <p:ext uri="{D42A27DB-BD31-4B8C-83A1-F6EECF244321}">
                <p14:modId xmlns:p14="http://schemas.microsoft.com/office/powerpoint/2010/main" val="1860983830"/>
              </p:ext>
            </p:extLst>
          </p:nvPr>
        </p:nvGraphicFramePr>
        <p:xfrm>
          <a:off x="462600" y="954375"/>
          <a:ext cx="7735500" cy="3384075"/>
        </p:xfrm>
        <a:graphic>
          <a:graphicData uri="http://schemas.openxmlformats.org/drawingml/2006/table">
            <a:tbl>
              <a:tblPr firstRow="1" firstCol="1" bandRow="1">
                <a:effectLst>
                  <a:innerShdw blurRad="114300">
                    <a:schemeClr val="accent1"/>
                  </a:innerShdw>
                </a:effectLst>
              </a:tblPr>
              <a:tblGrid>
                <a:gridCol w="3249900">
                  <a:extLst>
                    <a:ext uri="{9D8B030D-6E8A-4147-A177-3AD203B41FA5}">
                      <a16:colId xmlns:a16="http://schemas.microsoft.com/office/drawing/2014/main" xmlns="" val="20000"/>
                    </a:ext>
                  </a:extLst>
                </a:gridCol>
                <a:gridCol w="1605600">
                  <a:extLst>
                    <a:ext uri="{9D8B030D-6E8A-4147-A177-3AD203B41FA5}">
                      <a16:colId xmlns:a16="http://schemas.microsoft.com/office/drawing/2014/main" xmlns="" val="20001"/>
                    </a:ext>
                  </a:extLst>
                </a:gridCol>
                <a:gridCol w="2880000">
                  <a:extLst>
                    <a:ext uri="{9D8B030D-6E8A-4147-A177-3AD203B41FA5}">
                      <a16:colId xmlns:a16="http://schemas.microsoft.com/office/drawing/2014/main" xmlns="" val="20002"/>
                    </a:ext>
                  </a:extLst>
                </a:gridCol>
              </a:tblGrid>
              <a:tr h="229393">
                <a:tc>
                  <a:txBody>
                    <a:bodyPr/>
                    <a:lstStyle/>
                    <a:p>
                      <a:pPr marL="0" marR="0" algn="just">
                        <a:lnSpc>
                          <a:spcPct val="110000"/>
                        </a:lnSpc>
                        <a:spcBef>
                          <a:spcPts val="0"/>
                        </a:spcBef>
                        <a:spcAft>
                          <a:spcPts val="600"/>
                        </a:spcAft>
                      </a:pPr>
                      <a:r>
                        <a:rPr lang="hr-HR" sz="1400" b="1">
                          <a:solidFill>
                            <a:srgbClr val="FFFFFF"/>
                          </a:solidFill>
                          <a:latin typeface="Calibri" panose="020F0502020204030204" pitchFamily="34" charset="0"/>
                          <a:ea typeface="MS PGothic" panose="020B0600070205080204" pitchFamily="34" charset="-128"/>
                          <a:cs typeface="Times New Roman" panose="02020603050405020304" pitchFamily="18" charset="0"/>
                        </a:rPr>
                        <a:t>Ključne intervencije/sastavnice</a:t>
                      </a:r>
                    </a:p>
                  </a:txBody>
                  <a:tcPr marL="48085" marR="4808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tc>
                  <a:txBody>
                    <a:bodyPr/>
                    <a:lstStyle/>
                    <a:p>
                      <a:pPr marL="0" marR="0" algn="just">
                        <a:lnSpc>
                          <a:spcPct val="110000"/>
                        </a:lnSpc>
                        <a:spcBef>
                          <a:spcPts val="0"/>
                        </a:spcBef>
                        <a:spcAft>
                          <a:spcPts val="600"/>
                        </a:spcAft>
                      </a:pPr>
                      <a:r>
                        <a:rPr lang="hr-HR" sz="1400" b="1">
                          <a:solidFill>
                            <a:srgbClr val="FFFFFF"/>
                          </a:solidFill>
                          <a:latin typeface="Calibri" panose="020F0502020204030204" pitchFamily="34" charset="0"/>
                          <a:ea typeface="MS PGothic" panose="020B0600070205080204" pitchFamily="34" charset="-128"/>
                          <a:cs typeface="Times New Roman" panose="02020603050405020304" pitchFamily="18" charset="0"/>
                        </a:rPr>
                        <a:t>Vodeća</a:t>
                      </a:r>
                    </a:p>
                  </a:txBody>
                  <a:tcPr marL="48085" marR="4808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tc>
                  <a:txBody>
                    <a:bodyPr/>
                    <a:lstStyle/>
                    <a:p>
                      <a:pPr marL="0" marR="0" algn="just">
                        <a:lnSpc>
                          <a:spcPct val="110000"/>
                        </a:lnSpc>
                        <a:spcBef>
                          <a:spcPts val="0"/>
                        </a:spcBef>
                        <a:spcAft>
                          <a:spcPts val="600"/>
                        </a:spcAft>
                      </a:pPr>
                      <a:r>
                        <a:rPr lang="hr-HR" sz="1400" b="1">
                          <a:solidFill>
                            <a:srgbClr val="FFFFFF"/>
                          </a:solidFill>
                          <a:latin typeface="Calibri" panose="020F0502020204030204" pitchFamily="34" charset="0"/>
                          <a:ea typeface="MS PGothic" panose="020B0600070205080204" pitchFamily="34" charset="-128"/>
                          <a:cs typeface="Times New Roman" panose="02020603050405020304" pitchFamily="18" charset="0"/>
                        </a:rPr>
                        <a:t>Krajnji rezultati</a:t>
                      </a:r>
                    </a:p>
                  </a:txBody>
                  <a:tcPr marL="48085" marR="4808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extLst>
                  <a:ext uri="{0D108BD9-81ED-4DB2-BD59-A6C34878D82A}">
                    <a16:rowId xmlns:a16="http://schemas.microsoft.com/office/drawing/2014/main" xmlns="" val="10000"/>
                  </a:ext>
                </a:extLst>
              </a:tr>
              <a:tr h="469213">
                <a:tc>
                  <a:txBody>
                    <a:bodyPr/>
                    <a:lstStyle/>
                    <a:p>
                      <a:pPr marL="0" marR="0" algn="l">
                        <a:lnSpc>
                          <a:spcPct val="110000"/>
                        </a:lnSpc>
                        <a:spcBef>
                          <a:spcPts val="0"/>
                        </a:spcBef>
                        <a:spcAft>
                          <a:spcPts val="600"/>
                        </a:spcAft>
                      </a:pPr>
                      <a:r>
                        <a:rPr lang="hr-HR" sz="1600" b="0">
                          <a:solidFill>
                            <a:srgbClr val="C00000"/>
                          </a:solidFill>
                          <a:latin typeface="Calibri" panose="020F0502020204030204" pitchFamily="34" charset="0"/>
                          <a:ea typeface="MS PGothic" panose="020B0600070205080204" pitchFamily="34" charset="-128"/>
                          <a:cs typeface="Times New Roman" panose="02020603050405020304" pitchFamily="18" charset="0"/>
                        </a:rPr>
                        <a:t>4.1.</a:t>
                      </a:r>
                      <a:r>
                        <a:rPr lang="hr-HR" sz="1600" b="0">
                          <a:latin typeface="Calibri" panose="020F0502020204030204" pitchFamily="34" charset="0"/>
                          <a:ea typeface="MS PGothic" panose="020B0600070205080204" pitchFamily="34" charset="-128"/>
                          <a:cs typeface="Times New Roman" panose="02020603050405020304" pitchFamily="18" charset="0"/>
                        </a:rPr>
                        <a:t>Proširenje upotrebe AGFIS-a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hr-HR" sz="1600" b="0">
                          <a:solidFill>
                            <a:srgbClr val="2C2825"/>
                          </a:solidFill>
                          <a:latin typeface="Calibri" panose="020F0502020204030204" pitchFamily="34" charset="0"/>
                          <a:ea typeface="MS PGothic" panose="020B0600070205080204" pitchFamily="34" charset="-128"/>
                          <a:cs typeface="Times New Roman" panose="02020603050405020304" pitchFamily="18" charset="0"/>
                        </a:rPr>
                        <a:t>DBP</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rowSpan="6">
                  <a:txBody>
                    <a:bodyPr/>
                    <a:lstStyle/>
                    <a:p>
                      <a:pPr marL="0" marR="0" algn="l" rtl="0">
                        <a:lnSpc>
                          <a:spcPct val="100000"/>
                        </a:lnSpc>
                        <a:spcBef>
                          <a:spcPts val="0"/>
                        </a:spcBef>
                        <a:spcAft>
                          <a:spcPts val="400"/>
                        </a:spcAft>
                      </a:pPr>
                      <a:endParaRPr lang="en-US" sz="200" b="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endParaRPr>
                    </a:p>
                    <a:p>
                      <a:pPr marL="0" marR="0" algn="just">
                        <a:lnSpc>
                          <a:spcPct val="100000"/>
                        </a:lnSpc>
                        <a:spcBef>
                          <a:spcPts val="0"/>
                        </a:spcBef>
                        <a:spcAft>
                          <a:spcPts val="600"/>
                        </a:spcAft>
                      </a:pPr>
                      <a:r>
                        <a:rPr lang="hr-HR" sz="1400" b="0">
                          <a:solidFill>
                            <a:srgbClr val="00B050"/>
                          </a:solidFill>
                          <a:latin typeface="Calibri" panose="020F0502020204030204" pitchFamily="34" charset="0"/>
                          <a:ea typeface="MS PGothic" panose="020B0600070205080204" pitchFamily="34" charset="-128"/>
                          <a:cs typeface="Times New Roman" panose="02020603050405020304" pitchFamily="18" charset="0"/>
                        </a:rPr>
                        <a:t>XI)</a:t>
                      </a:r>
                      <a:r>
                        <a:rPr lang="hr-HR" sz="1600" b="0">
                          <a:solidFill>
                            <a:srgbClr val="2C2825"/>
                          </a:solidFill>
                          <a:latin typeface="Calibri" panose="020F0502020204030204" pitchFamily="34" charset="0"/>
                          <a:ea typeface="MS PGothic" panose="020B0600070205080204" pitchFamily="34" charset="-128"/>
                          <a:cs typeface="Times New Roman" panose="02020603050405020304" pitchFamily="18" charset="0"/>
                        </a:rPr>
                        <a:t>Efikasno izvršenje proračuna</a:t>
                      </a:r>
                      <a:r>
                        <a:rPr lang="hr-HR" sz="1600" b="0">
                          <a:latin typeface="Calibri" panose="020F0502020204030204" pitchFamily="34" charset="0"/>
                          <a:ea typeface="MS PGothic" panose="020B0600070205080204" pitchFamily="34" charset="-128"/>
                          <a:cs typeface="Times New Roman" panose="02020603050405020304" pitchFamily="18" charset="0"/>
                        </a:rPr>
                        <a:t> </a:t>
                      </a:r>
                      <a:r>
                        <a:rPr lang="hr-HR" sz="1600" b="0">
                          <a:solidFill>
                            <a:schemeClr val="tx2">
                              <a:lumMod val="50000"/>
                            </a:schemeClr>
                          </a:solidFill>
                          <a:latin typeface="Calibri" panose="020F0502020204030204" pitchFamily="34" charset="0"/>
                          <a:ea typeface="MS PGothic" panose="020B0600070205080204" pitchFamily="34" charset="-128"/>
                          <a:cs typeface="Times New Roman" panose="02020603050405020304" pitchFamily="18" charset="0"/>
                        </a:rPr>
                        <a:t>(</a:t>
                      </a:r>
                      <a:r>
                        <a:rPr lang="hr-HR" sz="1600" i="1">
                          <a:solidFill>
                            <a:schemeClr val="tx2">
                              <a:lumMod val="50000"/>
                            </a:schemeClr>
                          </a:solidFill>
                          <a:latin typeface="Calibri" panose="020F0502020204030204" pitchFamily="34" charset="0"/>
                          <a:ea typeface="MS PGothic" panose="020B0600070205080204" pitchFamily="34" charset="-128"/>
                          <a:cs typeface="Times New Roman" panose="02020603050405020304" pitchFamily="18" charset="0"/>
                        </a:rPr>
                        <a:t>upotrebom IT podrške</a:t>
                      </a:r>
                      <a:r>
                        <a:rPr lang="hr-HR" sz="1600">
                          <a:solidFill>
                            <a:schemeClr val="tx2">
                              <a:lumMod val="50000"/>
                            </a:schemeClr>
                          </a:solidFill>
                          <a:latin typeface="Calibri" panose="020F0502020204030204" pitchFamily="34" charset="0"/>
                          <a:ea typeface="MS PGothic" panose="020B0600070205080204" pitchFamily="34" charset="-128"/>
                          <a:cs typeface="Times New Roman" panose="02020603050405020304" pitchFamily="18" charset="0"/>
                        </a:rPr>
                        <a:t>).</a:t>
                      </a:r>
                    </a:p>
                    <a:p>
                      <a:pPr marL="0" marR="0" algn="just">
                        <a:lnSpc>
                          <a:spcPct val="110000"/>
                        </a:lnSpc>
                        <a:spcBef>
                          <a:spcPts val="0"/>
                        </a:spcBef>
                        <a:spcAft>
                          <a:spcPts val="600"/>
                        </a:spcAft>
                      </a:pPr>
                      <a:r>
                        <a:rPr lang="hr-HR" sz="1400">
                          <a:solidFill>
                            <a:srgbClr val="00B050"/>
                          </a:solidFill>
                          <a:latin typeface="Calibri" panose="020F0502020204030204" pitchFamily="34" charset="0"/>
                          <a:ea typeface="MS PGothic" panose="020B0600070205080204" pitchFamily="34" charset="-128"/>
                          <a:cs typeface="Times New Roman" panose="02020603050405020304" pitchFamily="18" charset="0"/>
                        </a:rPr>
                        <a:t>XII)</a:t>
                      </a:r>
                      <a:r>
                        <a:rPr lang="hr-HR">
                          <a:latin typeface="Calibri" panose="020F0502020204030204" pitchFamily="34" charset="0"/>
                          <a:ea typeface="MS PGothic" panose="020B0600070205080204" pitchFamily="34" charset="-128"/>
                          <a:cs typeface="Times New Roman" panose="02020603050405020304" pitchFamily="18" charset="0"/>
                        </a:rPr>
                        <a:t>Zaostala plaćanja svedena su</a:t>
                      </a:r>
                      <a:r>
                        <a:rPr lang="hr-HR" sz="1600">
                          <a:latin typeface="Calibri" panose="020F0502020204030204" pitchFamily="34" charset="0"/>
                          <a:ea typeface="MS PGothic" panose="020B0600070205080204" pitchFamily="34" charset="-128"/>
                          <a:cs typeface="Times New Roman" panose="02020603050405020304" pitchFamily="18" charset="0"/>
                        </a:rPr>
                        <a:t> na minimum.</a:t>
                      </a:r>
                    </a:p>
                    <a:p>
                      <a:pPr marL="0" marR="0" algn="just">
                        <a:lnSpc>
                          <a:spcPct val="100000"/>
                        </a:lnSpc>
                        <a:spcBef>
                          <a:spcPts val="0"/>
                        </a:spcBef>
                        <a:spcAft>
                          <a:spcPts val="600"/>
                        </a:spcAft>
                      </a:pPr>
                      <a:r>
                        <a:rPr lang="hr-HR" sz="1400">
                          <a:solidFill>
                            <a:srgbClr val="00B050"/>
                          </a:solidFill>
                          <a:latin typeface="Calibri" panose="020F0502020204030204" pitchFamily="34" charset="0"/>
                          <a:ea typeface="MS PGothic" panose="020B0600070205080204" pitchFamily="34" charset="-128"/>
                          <a:cs typeface="Times New Roman" panose="02020603050405020304" pitchFamily="18" charset="0"/>
                        </a:rPr>
                        <a:t>XIII)</a:t>
                      </a:r>
                      <a:r>
                        <a:rPr lang="hr-HR" sz="1600">
                          <a:latin typeface="Calibri" panose="020F0502020204030204" pitchFamily="34" charset="0"/>
                          <a:ea typeface="MS PGothic" panose="020B0600070205080204" pitchFamily="34" charset="-128"/>
                          <a:cs typeface="Times New Roman" panose="02020603050405020304" pitchFamily="18" charset="0"/>
                        </a:rPr>
                        <a:t>Troškovi zaduživanja su smanjeni i novčana sredstva dostupna su prema potrebi.</a:t>
                      </a:r>
                    </a:p>
                    <a:p>
                      <a:pPr marL="0" marR="0" algn="just">
                        <a:lnSpc>
                          <a:spcPct val="100000"/>
                        </a:lnSpc>
                        <a:spcBef>
                          <a:spcPts val="0"/>
                        </a:spcBef>
                        <a:spcAft>
                          <a:spcPts val="600"/>
                        </a:spcAft>
                      </a:pPr>
                      <a:r>
                        <a:rPr lang="hr-HR" sz="1400">
                          <a:solidFill>
                            <a:srgbClr val="00B050"/>
                          </a:solidFill>
                          <a:latin typeface="Calibri" panose="020F0502020204030204" pitchFamily="34" charset="0"/>
                          <a:ea typeface="MS PGothic" panose="020B0600070205080204" pitchFamily="34" charset="-128"/>
                          <a:cs typeface="Times New Roman" panose="02020603050405020304" pitchFamily="18" charset="0"/>
                        </a:rPr>
                        <a:t>XIV)</a:t>
                      </a:r>
                      <a:r>
                        <a:rPr lang="hr-HR" sz="1600">
                          <a:latin typeface="Calibri" panose="020F0502020204030204" pitchFamily="34" charset="0"/>
                          <a:ea typeface="MS PGothic" panose="020B0600070205080204" pitchFamily="34" charset="-128"/>
                          <a:cs typeface="Times New Roman" panose="02020603050405020304" pitchFamily="18" charset="0"/>
                        </a:rPr>
                        <a:t>Povećanje efikasnosti i transparentnosti sustava javne nabave.</a:t>
                      </a:r>
                    </a:p>
                  </a:txBody>
                  <a:tcPr marL="48085" marR="48085"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99"/>
                    </a:solidFill>
                  </a:tcPr>
                </a:tc>
                <a:extLst>
                  <a:ext uri="{0D108BD9-81ED-4DB2-BD59-A6C34878D82A}">
                    <a16:rowId xmlns:a16="http://schemas.microsoft.com/office/drawing/2014/main" xmlns="" val="10001"/>
                  </a:ext>
                </a:extLst>
              </a:tr>
              <a:tr h="660116">
                <a:tc>
                  <a:txBody>
                    <a:bodyPr/>
                    <a:lstStyle/>
                    <a:p>
                      <a:pPr marL="0" marR="0" algn="l">
                        <a:lnSpc>
                          <a:spcPct val="110000"/>
                        </a:lnSpc>
                        <a:spcBef>
                          <a:spcPts val="0"/>
                        </a:spcBef>
                        <a:spcAft>
                          <a:spcPts val="600"/>
                        </a:spcAft>
                      </a:pPr>
                      <a:r>
                        <a:rPr lang="hr-HR" sz="1600" b="0">
                          <a:solidFill>
                            <a:srgbClr val="C00000"/>
                          </a:solidFill>
                          <a:latin typeface="Calibri" panose="020F0502020204030204" pitchFamily="34" charset="0"/>
                          <a:ea typeface="MS PGothic" panose="020B0600070205080204" pitchFamily="34" charset="-128"/>
                          <a:cs typeface="Calibri" panose="020F0502020204030204" pitchFamily="34" charset="0"/>
                        </a:rPr>
                        <a:t>4.2.</a:t>
                      </a:r>
                      <a:r>
                        <a:rPr lang="hr-HR" sz="1600" b="0">
                          <a:latin typeface="Calibri" panose="020F0502020204030204" pitchFamily="34" charset="0"/>
                          <a:ea typeface="MS PGothic" panose="020B0600070205080204" pitchFamily="34" charset="-128"/>
                          <a:cs typeface="Times New Roman" panose="02020603050405020304" pitchFamily="18" charset="0"/>
                        </a:rPr>
                        <a:t>Višegodišnje kontrole preuzetih obveza i obveze prema dobavljačima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hr-HR" sz="1600" b="0">
                          <a:latin typeface="Calibri" panose="020F0502020204030204" pitchFamily="34" charset="0"/>
                          <a:ea typeface="MS PGothic" panose="020B0600070205080204" pitchFamily="34" charset="-128"/>
                          <a:cs typeface="Times New Roman" panose="02020603050405020304" pitchFamily="18" charset="0"/>
                        </a:rPr>
                        <a:t>RP i glavni tajnik</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2"/>
                  </a:ext>
                </a:extLst>
              </a:tr>
              <a:tr h="432000">
                <a:tc>
                  <a:txBody>
                    <a:bodyPr/>
                    <a:lstStyle/>
                    <a:p>
                      <a:pPr marL="0" marR="0" algn="l">
                        <a:lnSpc>
                          <a:spcPct val="110000"/>
                        </a:lnSpc>
                        <a:spcBef>
                          <a:spcPts val="0"/>
                        </a:spcBef>
                        <a:spcAft>
                          <a:spcPts val="600"/>
                        </a:spcAft>
                      </a:pPr>
                      <a:r>
                        <a:rPr lang="hr-HR" sz="1600" b="0">
                          <a:latin typeface="Calibri" panose="020F0502020204030204" pitchFamily="34" charset="0"/>
                          <a:ea typeface="MS PGothic" panose="020B0600070205080204" pitchFamily="34" charset="-128"/>
                          <a:cs typeface="Times New Roman" panose="02020603050405020304" pitchFamily="18" charset="0"/>
                        </a:rPr>
                        <a:t>Upravljanje dugom i novčanim sredstvima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hr-HR" sz="1600" b="0">
                          <a:latin typeface="Calibri" panose="020F0502020204030204" pitchFamily="34" charset="0"/>
                          <a:ea typeface="MS PGothic" panose="020B0600070205080204" pitchFamily="34" charset="-128"/>
                          <a:cs typeface="Times New Roman" panose="02020603050405020304" pitchFamily="18" charset="0"/>
                        </a:rPr>
                        <a:t>GDPDCFA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469213">
                <a:tc>
                  <a:txBody>
                    <a:bodyPr/>
                    <a:lstStyle/>
                    <a:p>
                      <a:pPr marL="0" marR="0" algn="l">
                        <a:lnSpc>
                          <a:spcPct val="110000"/>
                        </a:lnSpc>
                        <a:spcBef>
                          <a:spcPts val="0"/>
                        </a:spcBef>
                        <a:spcAft>
                          <a:spcPts val="600"/>
                        </a:spcAft>
                      </a:pPr>
                      <a:r>
                        <a:rPr lang="hr-HR" sz="1600" b="0">
                          <a:solidFill>
                            <a:srgbClr val="C00000"/>
                          </a:solidFill>
                          <a:latin typeface="Calibri" panose="020F0502020204030204" pitchFamily="34" charset="0"/>
                          <a:ea typeface="MS PGothic" panose="020B0600070205080204" pitchFamily="34" charset="-128"/>
                          <a:cs typeface="Times New Roman" panose="02020603050405020304" pitchFamily="18" charset="0"/>
                        </a:rPr>
                        <a:t>4.4.</a:t>
                      </a:r>
                      <a:r>
                        <a:rPr lang="hr-HR" sz="1600" b="0">
                          <a:latin typeface="Calibri" panose="020F0502020204030204" pitchFamily="34" charset="0"/>
                          <a:ea typeface="MS PGothic" panose="020B0600070205080204" pitchFamily="34" charset="-128"/>
                          <a:cs typeface="Times New Roman" panose="02020603050405020304" pitchFamily="18" charset="0"/>
                        </a:rPr>
                        <a:t>Javna nabava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hr-HR" sz="1600" b="0">
                          <a:latin typeface="Calibri" panose="020F0502020204030204" pitchFamily="34" charset="0"/>
                          <a:ea typeface="MS PGothic" panose="020B0600070205080204" pitchFamily="34" charset="-128"/>
                          <a:cs typeface="Times New Roman" panose="02020603050405020304" pitchFamily="18" charset="0"/>
                        </a:rPr>
                        <a:t>ZJN</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437987">
                <a:tc>
                  <a:txBody>
                    <a:bodyPr/>
                    <a:lstStyle/>
                    <a:p>
                      <a:pPr marL="0" marR="0" algn="l">
                        <a:lnSpc>
                          <a:spcPct val="110000"/>
                        </a:lnSpc>
                        <a:spcBef>
                          <a:spcPts val="0"/>
                        </a:spcBef>
                        <a:spcAft>
                          <a:spcPts val="600"/>
                        </a:spcAft>
                      </a:pPr>
                      <a:r>
                        <a:rPr lang="hr-HR" sz="1600" b="0">
                          <a:solidFill>
                            <a:srgbClr val="C00000"/>
                          </a:solidFill>
                          <a:latin typeface="Calibri" panose="020F0502020204030204" pitchFamily="34" charset="0"/>
                          <a:ea typeface="MS PGothic" panose="020B0600070205080204" pitchFamily="34" charset="-128"/>
                          <a:cs typeface="Times New Roman" panose="02020603050405020304" pitchFamily="18" charset="0"/>
                        </a:rPr>
                        <a:t>4.5.</a:t>
                      </a:r>
                      <a:r>
                        <a:rPr lang="hr-HR" sz="1600" b="0">
                          <a:latin typeface="Calibri" panose="020F0502020204030204" pitchFamily="34" charset="0"/>
                          <a:ea typeface="MS PGothic" panose="020B0600070205080204" pitchFamily="34" charset="-128"/>
                          <a:cs typeface="Times New Roman" panose="02020603050405020304" pitchFamily="18" charset="0"/>
                        </a:rPr>
                        <a:t>Upravljanje vanjskim fondovima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hr-HR" sz="1600" b="0">
                          <a:latin typeface="Calibri" panose="020F0502020204030204" pitchFamily="34" charset="0"/>
                          <a:ea typeface="MS PGothic" panose="020B0600070205080204" pitchFamily="34" charset="-128"/>
                          <a:cs typeface="Times New Roman" panose="02020603050405020304" pitchFamily="18" charset="0"/>
                        </a:rPr>
                        <a:t>GDPDCFA</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r h="576402">
                <a:tc>
                  <a:txBody>
                    <a:bodyPr/>
                    <a:lstStyle/>
                    <a:p>
                      <a:pPr marL="0" marR="0" algn="l">
                        <a:lnSpc>
                          <a:spcPct val="110000"/>
                        </a:lnSpc>
                        <a:spcBef>
                          <a:spcPts val="0"/>
                        </a:spcBef>
                        <a:spcAft>
                          <a:spcPts val="600"/>
                        </a:spcAft>
                      </a:pPr>
                      <a:r>
                        <a:rPr lang="hr-HR" sz="1600" b="0">
                          <a:solidFill>
                            <a:srgbClr val="C00000"/>
                          </a:solidFill>
                          <a:latin typeface="Calibri" panose="020F0502020204030204" pitchFamily="34" charset="0"/>
                          <a:ea typeface="MS PGothic" panose="020B0600070205080204" pitchFamily="34" charset="-128"/>
                          <a:cs typeface="Times New Roman" panose="02020603050405020304" pitchFamily="18" charset="0"/>
                        </a:rPr>
                        <a:t>4.6.</a:t>
                      </a:r>
                      <a:r>
                        <a:rPr lang="hr-HR" sz="1600" b="0">
                          <a:latin typeface="Calibri" panose="020F0502020204030204" pitchFamily="34" charset="0"/>
                          <a:ea typeface="MS PGothic" panose="020B0600070205080204" pitchFamily="34" charset="-128"/>
                          <a:cs typeface="Times New Roman" panose="02020603050405020304" pitchFamily="18" charset="0"/>
                        </a:rPr>
                        <a:t>Jačanje uloge državne potpore</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hr-HR" sz="1600" b="0">
                          <a:latin typeface="Calibri" panose="020F0502020204030204" pitchFamily="34" charset="0"/>
                          <a:ea typeface="MS PGothic" panose="020B0600070205080204" pitchFamily="34" charset="-128"/>
                          <a:cs typeface="Arial" panose="020B0604020202020204" pitchFamily="34" charset="0"/>
                        </a:rPr>
                        <a:t>GDEDE</a:t>
                      </a: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6"/>
                  </a:ext>
                </a:extLst>
              </a:tr>
            </a:tbl>
          </a:graphicData>
        </a:graphic>
      </p:graphicFrame>
      <p:sp>
        <p:nvSpPr>
          <p:cNvPr id="7" name="TextBox 6"/>
          <p:cNvSpPr txBox="1"/>
          <p:nvPr/>
        </p:nvSpPr>
        <p:spPr>
          <a:xfrm>
            <a:off x="352800" y="684000"/>
            <a:ext cx="1116000" cy="307777"/>
          </a:xfrm>
          <a:prstGeom prst="rect">
            <a:avLst/>
          </a:prstGeom>
          <a:noFill/>
        </p:spPr>
        <p:txBody>
          <a:bodyPr wrap="square" rtlCol="0">
            <a:spAutoFit/>
          </a:bodyPr>
          <a:lstStyle/>
          <a:p>
            <a:r>
              <a:rPr lang="hr-HR">
                <a:latin typeface="Arial" panose="020B0604020202020204" pitchFamily="34" charset="0"/>
                <a:ea typeface="Calibri" panose="020F0502020204030204" pitchFamily="34" charset="0"/>
                <a:cs typeface="Times New Roman" panose="02020603050405020304" pitchFamily="18" charset="0"/>
              </a:rPr>
              <a:t>Tablica 2.4.:</a:t>
            </a:r>
          </a:p>
        </p:txBody>
      </p:sp>
      <p:sp>
        <p:nvSpPr>
          <p:cNvPr id="6" name="TextBox 5"/>
          <p:cNvSpPr txBox="1"/>
          <p:nvPr/>
        </p:nvSpPr>
        <p:spPr>
          <a:xfrm>
            <a:off x="1072730" y="4287466"/>
            <a:ext cx="7227420" cy="861774"/>
          </a:xfrm>
          <a:prstGeom prst="rect">
            <a:avLst/>
          </a:prstGeom>
          <a:noFill/>
        </p:spPr>
        <p:txBody>
          <a:bodyPr wrap="square" rtlCol="0">
            <a:spAutoFit/>
          </a:bodyPr>
          <a:lstStyle/>
          <a:p>
            <a:r>
              <a:rPr lang="hr-HR" sz="1000" b="1" i="1">
                <a:solidFill>
                  <a:schemeClr val="accent1">
                    <a:lumMod val="75000"/>
                  </a:schemeClr>
                </a:solidFill>
              </a:rPr>
              <a:t>DBP – </a:t>
            </a:r>
            <a:r>
              <a:rPr lang="hr-HR" sz="1000" i="1"/>
              <a:t>Odjel za obradu poslovanja riznice pri Glavnoj upravi za riznicu </a:t>
            </a:r>
          </a:p>
          <a:p>
            <a:r>
              <a:rPr lang="hr-HR" sz="1000" b="1" i="1">
                <a:solidFill>
                  <a:schemeClr val="accent1">
                    <a:lumMod val="75000"/>
                  </a:schemeClr>
                </a:solidFill>
              </a:rPr>
              <a:t>DM –</a:t>
            </a:r>
            <a:r>
              <a:rPr lang="hr-HR" sz="1000" i="1"/>
              <a:t> upravljanje dugom</a:t>
            </a:r>
          </a:p>
          <a:p>
            <a:r>
              <a:rPr lang="hr-HR" sz="1000" b="1" i="1">
                <a:solidFill>
                  <a:schemeClr val="accent1">
                    <a:lumMod val="75000"/>
                  </a:schemeClr>
                </a:solidFill>
              </a:rPr>
              <a:t>GDPDCFA – </a:t>
            </a:r>
            <a:r>
              <a:rPr lang="hr-HR" sz="1000" i="1"/>
              <a:t>Glavna uprava za javni dug i koordinaciju inozemne pomoći</a:t>
            </a:r>
          </a:p>
          <a:p>
            <a:r>
              <a:rPr lang="hr-HR" sz="1000" b="1" i="1">
                <a:solidFill>
                  <a:schemeClr val="accent1">
                    <a:lumMod val="75000"/>
                  </a:schemeClr>
                </a:solidFill>
              </a:rPr>
              <a:t>PPA – </a:t>
            </a:r>
            <a:r>
              <a:rPr lang="hr-HR" sz="1000" i="1"/>
              <a:t>Agencija za nabavu</a:t>
            </a:r>
          </a:p>
          <a:p>
            <a:r>
              <a:rPr lang="hr-HR" sz="1000" b="1" i="1">
                <a:solidFill>
                  <a:schemeClr val="accent1">
                    <a:lumMod val="75000"/>
                  </a:schemeClr>
                </a:solidFill>
              </a:rPr>
              <a:t>GDEDE</a:t>
            </a:r>
            <a:r>
              <a:rPr lang="hr-HR" sz="1000" i="1">
                <a:solidFill>
                  <a:schemeClr val="accent1">
                    <a:lumMod val="75000"/>
                  </a:schemeClr>
                </a:solidFill>
              </a:rPr>
              <a:t> – </a:t>
            </a:r>
            <a:r>
              <a:rPr lang="hr-HR" sz="1000" i="1"/>
              <a:t>Glavna uprava za gospodarski razvoj i zaposlenost</a:t>
            </a:r>
          </a:p>
        </p:txBody>
      </p:sp>
      <p:sp>
        <p:nvSpPr>
          <p:cNvPr id="8" name="Rectangle 7"/>
          <p:cNvSpPr/>
          <p:nvPr/>
        </p:nvSpPr>
        <p:spPr>
          <a:xfrm>
            <a:off x="0" y="4232031"/>
            <a:ext cx="1072730" cy="246221"/>
          </a:xfrm>
          <a:prstGeom prst="rect">
            <a:avLst/>
          </a:prstGeom>
        </p:spPr>
        <p:txBody>
          <a:bodyPr wrap="none">
            <a:spAutoFit/>
          </a:bodyPr>
          <a:lstStyle/>
          <a:p>
            <a:r>
              <a:rPr lang="hr-HR" sz="1000" b="1" i="1" u="sng">
                <a:solidFill>
                  <a:schemeClr val="accent1">
                    <a:lumMod val="75000"/>
                  </a:schemeClr>
                </a:solidFill>
              </a:rPr>
              <a:t>Kratice:</a:t>
            </a:r>
          </a:p>
        </p:txBody>
      </p:sp>
      <p:sp>
        <p:nvSpPr>
          <p:cNvPr id="9" name="TextBox 8"/>
          <p:cNvSpPr txBox="1"/>
          <p:nvPr/>
        </p:nvSpPr>
        <p:spPr>
          <a:xfrm>
            <a:off x="-1" y="0"/>
            <a:ext cx="6138334" cy="276999"/>
          </a:xfrm>
          <a:prstGeom prst="rect">
            <a:avLst/>
          </a:prstGeom>
          <a:blipFill>
            <a:blip r:embed="rId3"/>
            <a:tile tx="0" ty="0" sx="100000" sy="100000" flip="none" algn="tl"/>
          </a:blipFill>
          <a:ln>
            <a:solidFill>
              <a:schemeClr val="accent2">
                <a:lumMod val="75000"/>
                <a:alpha val="88000"/>
              </a:schemeClr>
            </a:solidFill>
          </a:ln>
          <a:effectLst>
            <a:outerShdw blurRad="50800" dist="38100" dir="18900000" algn="bl" rotWithShape="0">
              <a:schemeClr val="accent2">
                <a:lumMod val="60000"/>
                <a:lumOff val="40000"/>
                <a:alpha val="40000"/>
              </a:schemeClr>
            </a:outerShdw>
          </a:effectLst>
          <a:scene3d>
            <a:camera prst="orthographicFront"/>
            <a:lightRig rig="threePt" dir="t"/>
          </a:scene3d>
          <a:sp3d>
            <a:bevelT/>
          </a:sp3d>
        </p:spPr>
        <p:txBody>
          <a:bodyPr wrap="square" rtlCol="0">
            <a:spAutoFit/>
          </a:bodyPr>
          <a:lstStyle/>
          <a:p>
            <a:pPr algn="ctr"/>
            <a:r>
              <a:rPr lang="hr-HR" sz="1200" b="1" dirty="0" smtClean="0">
                <a:solidFill>
                  <a:schemeClr val="accent1">
                    <a:lumMod val="75000"/>
                  </a:schemeClr>
                </a:solidFill>
              </a:rPr>
              <a:t>Albanska Strategija </a:t>
            </a:r>
            <a:r>
              <a:rPr lang="hr-HR" sz="1200" b="1" dirty="0">
                <a:solidFill>
                  <a:schemeClr val="accent1">
                    <a:lumMod val="75000"/>
                  </a:schemeClr>
                </a:solidFill>
              </a:rPr>
              <a:t>za upravljanje javnim </a:t>
            </a:r>
            <a:r>
              <a:rPr lang="hr-HR" sz="1200" b="1" dirty="0" smtClean="0">
                <a:solidFill>
                  <a:schemeClr val="accent1">
                    <a:lumMod val="75000"/>
                  </a:schemeClr>
                </a:solidFill>
              </a:rPr>
              <a:t>financijama za razdoblje </a:t>
            </a:r>
            <a:r>
              <a:rPr lang="hr-HR" sz="1200" b="1" dirty="0">
                <a:solidFill>
                  <a:schemeClr val="accent1">
                    <a:lumMod val="75000"/>
                  </a:schemeClr>
                </a:solidFill>
              </a:rPr>
              <a:t>2019. – </a:t>
            </a:r>
            <a:r>
              <a:rPr lang="hr-HR" sz="1200" b="1" dirty="0" smtClean="0">
                <a:solidFill>
                  <a:schemeClr val="accent1">
                    <a:lumMod val="75000"/>
                  </a:schemeClr>
                </a:solidFill>
              </a:rPr>
              <a:t>2022.</a:t>
            </a:r>
            <a:endParaRPr lang="hr-HR" sz="1200" b="1" dirty="0">
              <a:solidFill>
                <a:schemeClr val="accent1">
                  <a:lumMod val="75000"/>
                </a:schemeClr>
              </a:solidFill>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1781" y="3749393"/>
            <a:ext cx="999470" cy="53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57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6297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15</a:t>
            </a:fld>
            <a:endParaRPr lang="en" smtClean="0"/>
          </a:p>
        </p:txBody>
      </p:sp>
      <p:sp>
        <p:nvSpPr>
          <p:cNvPr id="3" name="TextBox 2"/>
          <p:cNvSpPr txBox="1"/>
          <p:nvPr/>
        </p:nvSpPr>
        <p:spPr>
          <a:xfrm>
            <a:off x="4818743" y="0"/>
            <a:ext cx="2706914" cy="307777"/>
          </a:xfrm>
          <a:prstGeom prst="rect">
            <a:avLst/>
          </a:prstGeom>
          <a:noFill/>
        </p:spPr>
        <p:txBody>
          <a:bodyPr wrap="square" rtlCol="0">
            <a:spAutoFit/>
          </a:bodyPr>
          <a:lstStyle/>
          <a:p>
            <a:r>
              <a:rPr lang="hr-HR" i="1">
                <a:solidFill>
                  <a:srgbClr val="00B0F0"/>
                </a:solidFill>
              </a:rPr>
              <a:t>(Reference na slajdove br. 19 – 23)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0675"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53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16"/>
          <p:cNvSpPr txBox="1">
            <a:spLocks noGrp="1"/>
          </p:cNvSpPr>
          <p:nvPr>
            <p:ph type="subTitle" idx="4294967295"/>
          </p:nvPr>
        </p:nvSpPr>
        <p:spPr>
          <a:xfrm>
            <a:off x="2393343" y="498638"/>
            <a:ext cx="4854749" cy="3166913"/>
          </a:xfrm>
          <a:prstGeom prst="rect">
            <a:avLst/>
          </a:prstGeom>
        </p:spPr>
        <p:txBody>
          <a:bodyPr spcFirstLastPara="1" wrap="square" lIns="91425" tIns="91425" rIns="91425" bIns="91425" anchor="t" anchorCtr="0">
            <a:noAutofit/>
          </a:bodyPr>
          <a:lstStyle/>
          <a:p>
            <a:pPr marL="0" indent="0" algn="just">
              <a:buClr>
                <a:srgbClr val="FF0066"/>
              </a:buClr>
              <a:buSzPts val="1100"/>
            </a:pPr>
            <a:r>
              <a:rPr lang="hr-HR" sz="1400">
                <a:solidFill>
                  <a:srgbClr val="002060"/>
                </a:solidFill>
                <a:latin typeface="Arvo"/>
                <a:ea typeface="Arvo"/>
                <a:cs typeface="Arvo"/>
                <a:sym typeface="Arvo"/>
              </a:rPr>
              <a:t> </a:t>
            </a:r>
            <a:r>
              <a:rPr lang="hr-HR" sz="1400">
                <a:solidFill>
                  <a:srgbClr val="C00000"/>
                </a:solidFill>
                <a:latin typeface="Arvo"/>
                <a:ea typeface="Arvo"/>
                <a:cs typeface="Arvo"/>
                <a:sym typeface="Arvo"/>
              </a:rPr>
              <a:t>Automatizacija</a:t>
            </a:r>
            <a:r>
              <a:rPr lang="hr-HR" sz="1400">
                <a:solidFill>
                  <a:srgbClr val="002060"/>
                </a:solidFill>
                <a:latin typeface="Arvo"/>
                <a:ea typeface="Arvo"/>
                <a:cs typeface="Arvo"/>
                <a:sym typeface="Arvo"/>
              </a:rPr>
              <a:t> povećava disciplinu</a:t>
            </a:r>
          </a:p>
          <a:p>
            <a:pPr marL="0" indent="0" algn="just">
              <a:buClr>
                <a:srgbClr val="FF0066"/>
              </a:buClr>
              <a:buSzPts val="1100"/>
            </a:pPr>
            <a:r>
              <a:rPr lang="hr-HR" sz="1400">
                <a:solidFill>
                  <a:srgbClr val="002060"/>
                </a:solidFill>
                <a:latin typeface="Arvo"/>
                <a:ea typeface="Arvo"/>
                <a:cs typeface="Arvo"/>
                <a:sym typeface="Arvo"/>
              </a:rPr>
              <a:t> </a:t>
            </a:r>
            <a:r>
              <a:rPr lang="hr-HR" sz="1400">
                <a:latin typeface="Arvo"/>
                <a:ea typeface="Arvo"/>
                <a:cs typeface="Arvo"/>
                <a:sym typeface="Arvo"/>
              </a:rPr>
              <a:t>AGFIS i sustav javne nabave još uvijek nisu povezani.</a:t>
            </a:r>
            <a:r>
              <a:rPr lang="hr-HR" sz="1400">
                <a:solidFill>
                  <a:srgbClr val="002060"/>
                </a:solidFill>
                <a:latin typeface="Arvo"/>
                <a:ea typeface="Arvo"/>
                <a:cs typeface="Arvo"/>
                <a:sym typeface="Arvo"/>
              </a:rPr>
              <a:t> Riječ je o sastavnici projekta AFMIS-a koji financira Svjetska banka. Trenutačno područni uredi riznice ručno komuniciraju s Agencijom za javnu nabavu.</a:t>
            </a:r>
          </a:p>
          <a:p>
            <a:pPr marL="0" indent="0" algn="just">
              <a:buClr>
                <a:srgbClr val="FF0066"/>
              </a:buClr>
              <a:buSzPts val="1100"/>
            </a:pPr>
            <a:r>
              <a:rPr lang="hr-HR" sz="1400">
                <a:solidFill>
                  <a:srgbClr val="002060"/>
                </a:solidFill>
                <a:latin typeface="Arvo"/>
                <a:ea typeface="Arvo"/>
                <a:cs typeface="Arvo"/>
                <a:sym typeface="Arvo"/>
              </a:rPr>
              <a:t> Jednodnevno kašnjenje nakon narudžbe dnevnog limita novčanih sredstava rezultat je vremena planiranja proračuna. </a:t>
            </a:r>
            <a:r>
              <a:rPr lang="hr-HR" sz="1400">
                <a:latin typeface="Arvo"/>
                <a:ea typeface="Arvo"/>
                <a:cs typeface="Arvo"/>
                <a:sym typeface="Arvo"/>
              </a:rPr>
              <a:t>Od siječnja/januara 2017. moguće je zabilježiti račune usklađene s godišnjim proračunskim planovima i nakon obračuna u glavnoj knjizi, račun će se usporediti s mjesečnom projekcijom novčanih tokova.</a:t>
            </a:r>
            <a:r>
              <a:rPr lang="hr-HR" sz="1400">
                <a:solidFill>
                  <a:srgbClr val="002060"/>
                </a:solidFill>
                <a:latin typeface="Arvo"/>
                <a:ea typeface="Arvo"/>
                <a:cs typeface="Arvo"/>
                <a:sym typeface="Arvo"/>
              </a:rPr>
              <a:t> Razdvojili smo te kontrole radi izbjegavanja zaostalih plaćanja.</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pPr marL="0" lvl="0" indent="0" algn="ctr" rtl="0">
                <a:spcBef>
                  <a:spcPts val="0"/>
                </a:spcBef>
                <a:spcAft>
                  <a:spcPts val="0"/>
                </a:spcAft>
                <a:buNone/>
              </a:pPr>
              <a:t>16</a:t>
            </a:fld>
            <a:endParaRPr lang="en" b="1"/>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364" y="1634952"/>
            <a:ext cx="1894636" cy="113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srcRect/>
          <a:stretch>
            <a:fillRect/>
          </a:stretch>
        </p:blipFill>
        <p:spPr bwMode="auto">
          <a:xfrm>
            <a:off x="0" y="0"/>
            <a:ext cx="2435961" cy="2594459"/>
          </a:xfrm>
          <a:prstGeom prst="rect">
            <a:avLst/>
          </a:prstGeom>
          <a:noFill/>
          <a:ln w="9525">
            <a:noFill/>
            <a:miter lim="800000"/>
            <a:headEnd/>
            <a:tailEnd/>
          </a:ln>
        </p:spPr>
      </p:pic>
      <p:pic>
        <p:nvPicPr>
          <p:cNvPr id="4098" name="Picture 2"/>
          <p:cNvPicPr>
            <a:picLocks noChangeAspect="1" noChangeArrowheads="1"/>
          </p:cNvPicPr>
          <p:nvPr/>
        </p:nvPicPr>
        <p:blipFill>
          <a:blip r:embed="rId5"/>
          <a:srcRect/>
          <a:stretch>
            <a:fillRect/>
          </a:stretch>
        </p:blipFill>
        <p:spPr bwMode="auto">
          <a:xfrm>
            <a:off x="7936992" y="0"/>
            <a:ext cx="1207008" cy="843507"/>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7897146" y="0"/>
            <a:ext cx="412922" cy="387706"/>
          </a:xfrm>
          <a:prstGeom prst="rect">
            <a:avLst/>
          </a:prstGeom>
        </p:spPr>
      </p:pic>
      <p:pic>
        <p:nvPicPr>
          <p:cNvPr id="9" name="Picture 2"/>
          <p:cNvPicPr>
            <a:picLocks noChangeAspect="1" noChangeArrowheads="1"/>
          </p:cNvPicPr>
          <p:nvPr/>
        </p:nvPicPr>
        <p:blipFill>
          <a:blip r:embed="rId7" cstate="print"/>
          <a:srcRect/>
          <a:stretch>
            <a:fillRect/>
          </a:stretch>
        </p:blipFill>
        <p:spPr bwMode="auto">
          <a:xfrm>
            <a:off x="7520026" y="2602080"/>
            <a:ext cx="1623974" cy="653185"/>
          </a:xfrm>
          <a:prstGeom prst="rect">
            <a:avLst/>
          </a:prstGeom>
          <a:ln>
            <a:noFill/>
          </a:ln>
          <a:effectLst>
            <a:reflection blurRad="12700" stA="30000" endPos="30000" dist="5000" dir="5400000" sy="-100000" algn="bl" rotWithShape="0"/>
          </a:effectLst>
        </p:spPr>
      </p:pic>
      <p:sp>
        <p:nvSpPr>
          <p:cNvPr id="11" name="Google Shape;287;p25"/>
          <p:cNvSpPr txBox="1"/>
          <p:nvPr/>
        </p:nvSpPr>
        <p:spPr>
          <a:xfrm>
            <a:off x="2435536" y="0"/>
            <a:ext cx="605513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b="1" i="0" u="none" strike="noStrike">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Inicijative za reviziju pristupa</a:t>
            </a:r>
          </a:p>
        </p:txBody>
      </p:sp>
      <p:pic>
        <p:nvPicPr>
          <p:cNvPr id="12" name="Picture 6"/>
          <p:cNvPicPr>
            <a:picLocks noChangeAspect="1" noChangeArrowheads="1"/>
          </p:cNvPicPr>
          <p:nvPr/>
        </p:nvPicPr>
        <p:blipFill>
          <a:blip r:embed="rId8"/>
          <a:srcRect/>
          <a:stretch>
            <a:fillRect/>
          </a:stretch>
        </p:blipFill>
        <p:spPr bwMode="auto">
          <a:xfrm>
            <a:off x="-1" y="3493828"/>
            <a:ext cx="948519" cy="1173708"/>
          </a:xfrm>
          <a:prstGeom prst="rect">
            <a:avLst/>
          </a:prstGeom>
          <a:noFill/>
          <a:ln w="9525">
            <a:noFill/>
            <a:miter lim="800000"/>
            <a:headEnd/>
            <a:tailEnd/>
          </a:ln>
        </p:spPr>
      </p:pic>
      <p:sp>
        <p:nvSpPr>
          <p:cNvPr id="13" name="TextBox 12"/>
          <p:cNvSpPr txBox="1"/>
          <p:nvPr/>
        </p:nvSpPr>
        <p:spPr>
          <a:xfrm>
            <a:off x="839336" y="3581225"/>
            <a:ext cx="8175010" cy="1354217"/>
          </a:xfrm>
          <a:prstGeom prst="rect">
            <a:avLst/>
          </a:prstGeom>
          <a:noFill/>
        </p:spPr>
        <p:txBody>
          <a:bodyPr wrap="square" rtlCol="0">
            <a:spAutoFit/>
          </a:bodyPr>
          <a:lstStyle/>
          <a:p>
            <a:pPr marL="0" indent="0" algn="just">
              <a:buClr>
                <a:srgbClr val="FF0066"/>
              </a:buClr>
              <a:buSzPts val="1100"/>
              <a:buBlip>
                <a:blip r:embed="rId9"/>
              </a:buBlip>
            </a:pPr>
            <a:r>
              <a:rPr lang="hr-HR">
                <a:solidFill>
                  <a:srgbClr val="002060"/>
                </a:solidFill>
                <a:latin typeface="Arvo"/>
                <a:ea typeface="Arvo"/>
                <a:cs typeface="Arvo"/>
                <a:sym typeface="Arvo"/>
              </a:rPr>
              <a:t> </a:t>
            </a:r>
            <a:r>
              <a:rPr lang="hr-HR">
                <a:latin typeface="Arvo"/>
                <a:ea typeface="Arvo"/>
                <a:cs typeface="Arvo"/>
                <a:sym typeface="Arvo"/>
              </a:rPr>
              <a:t>Ostvarivanje</a:t>
            </a:r>
            <a:r>
              <a:rPr lang="hr-HR">
                <a:solidFill>
                  <a:srgbClr val="002060"/>
                </a:solidFill>
                <a:latin typeface="Arvo"/>
                <a:ea typeface="Arvo"/>
                <a:cs typeface="Arvo"/>
                <a:sym typeface="Arvo"/>
              </a:rPr>
              <a:t> aktivnog upravljanja novčanim sredstvima unapređenjem </a:t>
            </a:r>
            <a:r>
              <a:rPr lang="hr-HR">
                <a:solidFill>
                  <a:srgbClr val="C00000"/>
                </a:solidFill>
                <a:latin typeface="Arvo"/>
                <a:ea typeface="Arvo"/>
                <a:cs typeface="Arvo"/>
                <a:sym typeface="Arvo"/>
              </a:rPr>
              <a:t>projekcija od dna prema vrhu novčanih tokova</a:t>
            </a:r>
            <a:r>
              <a:rPr lang="hr-HR">
                <a:solidFill>
                  <a:srgbClr val="002060"/>
                </a:solidFill>
                <a:latin typeface="Arvo"/>
                <a:ea typeface="Arvo"/>
                <a:cs typeface="Arvo"/>
                <a:sym typeface="Arvo"/>
              </a:rPr>
              <a:t> </a:t>
            </a:r>
            <a:r>
              <a:rPr lang="hr-HR" sz="1200" i="1">
                <a:solidFill>
                  <a:schemeClr val="tx1">
                    <a:lumMod val="65000"/>
                    <a:lumOff val="35000"/>
                  </a:schemeClr>
                </a:solidFill>
                <a:latin typeface="Arvo"/>
                <a:ea typeface="Arvo"/>
                <a:cs typeface="Arvo"/>
                <a:sym typeface="Arvo"/>
              </a:rPr>
              <a:t>(prvi put u prosincu/decembru 2019. PI je predstavio sve račune TDO-ovima koji su bili zabilježeni u odvojenim stavkama računskog plana: </a:t>
            </a:r>
            <a:r>
              <a:rPr lang="hr-HR" sz="1200" i="1">
                <a:solidFill>
                  <a:srgbClr val="0070C0"/>
                </a:solidFill>
                <a:latin typeface="Arvo"/>
                <a:ea typeface="Arvo"/>
                <a:cs typeface="Arvo"/>
                <a:sym typeface="Arvo"/>
              </a:rPr>
              <a:t>4865100</a:t>
            </a:r>
            <a:r>
              <a:rPr lang="hr-HR" sz="1200" i="1">
                <a:solidFill>
                  <a:schemeClr val="tx1">
                    <a:lumMod val="65000"/>
                    <a:lumOff val="35000"/>
                  </a:schemeClr>
                </a:solidFill>
                <a:latin typeface="Arvo"/>
                <a:ea typeface="Arvo"/>
                <a:cs typeface="Arvo"/>
                <a:sym typeface="Arvo"/>
              </a:rPr>
              <a:t>)</a:t>
            </a:r>
            <a:r>
              <a:rPr lang="hr-HR" i="1">
                <a:solidFill>
                  <a:srgbClr val="002060"/>
                </a:solidFill>
                <a:latin typeface="Arvo"/>
                <a:ea typeface="Arvo"/>
                <a:cs typeface="Arvo"/>
                <a:sym typeface="Arvo"/>
              </a:rPr>
              <a:t> </a:t>
            </a:r>
            <a:r>
              <a:rPr lang="hr-HR">
                <a:solidFill>
                  <a:srgbClr val="002060"/>
                </a:solidFill>
                <a:latin typeface="Arvo"/>
                <a:ea typeface="Arvo"/>
                <a:cs typeface="Arvo"/>
                <a:sym typeface="Arvo"/>
              </a:rPr>
              <a:t>i upotrebom naprednih IT alata (</a:t>
            </a:r>
            <a:r>
              <a:rPr lang="hr-HR">
                <a:solidFill>
                  <a:srgbClr val="C00000"/>
                </a:solidFill>
                <a:latin typeface="Arvo"/>
                <a:ea typeface="Arvo"/>
                <a:cs typeface="Arvo"/>
                <a:sym typeface="Arvo"/>
              </a:rPr>
              <a:t>makronaredbe</a:t>
            </a:r>
            <a:r>
              <a:rPr lang="hr-HR">
                <a:solidFill>
                  <a:srgbClr val="002060"/>
                </a:solidFill>
                <a:latin typeface="Arvo"/>
                <a:ea typeface="Arvo"/>
                <a:cs typeface="Arvo"/>
                <a:sym typeface="Arvo"/>
              </a:rPr>
              <a:t>, a zatim skladište podataka) uz tehničku </a:t>
            </a:r>
          </a:p>
          <a:p>
            <a:pPr marL="0" indent="0" algn="just">
              <a:buClr>
                <a:srgbClr val="FF0066"/>
              </a:buClr>
              <a:buSzPts val="1100"/>
            </a:pPr>
            <a:r>
              <a:rPr lang="hr-HR">
                <a:solidFill>
                  <a:srgbClr val="002060"/>
                </a:solidFill>
                <a:latin typeface="Arvo"/>
                <a:ea typeface="Arvo"/>
                <a:cs typeface="Arvo"/>
                <a:sym typeface="Arvo"/>
              </a:rPr>
              <a:t>pomoć riznice Svjetske banke.</a:t>
            </a:r>
          </a:p>
          <a:p>
            <a:pPr marL="0" indent="0" algn="just">
              <a:buClr>
                <a:srgbClr val="FF0066"/>
              </a:buClr>
              <a:buSzPts val="1100"/>
              <a:buBlip>
                <a:blip r:embed="rId9"/>
              </a:buBlip>
            </a:pPr>
            <a:r>
              <a:rPr lang="hr-HR">
                <a:solidFill>
                  <a:srgbClr val="002060"/>
                </a:solidFill>
                <a:latin typeface="Arvo"/>
                <a:ea typeface="Arvo"/>
                <a:cs typeface="Arvo"/>
                <a:sym typeface="Arvo"/>
              </a:rPr>
              <a:t> </a:t>
            </a:r>
            <a:r>
              <a:rPr lang="hr-HR">
                <a:latin typeface="Arvo"/>
                <a:ea typeface="Arvo"/>
                <a:cs typeface="Arvo"/>
                <a:sym typeface="Arvo"/>
              </a:rPr>
              <a:t>Prelazimo na</a:t>
            </a:r>
            <a:r>
              <a:rPr lang="hr-HR">
                <a:solidFill>
                  <a:srgbClr val="C00000"/>
                </a:solidFill>
                <a:latin typeface="Arvo"/>
                <a:ea typeface="Arvo"/>
                <a:cs typeface="Arvo"/>
                <a:sym typeface="Arvo"/>
              </a:rPr>
              <a:t> obračunsko računovodstvo </a:t>
            </a:r>
            <a:r>
              <a:rPr lang="hr-HR">
                <a:latin typeface="Arvo"/>
                <a:ea typeface="Arvo"/>
                <a:cs typeface="Arvo"/>
                <a:sym typeface="Arvo"/>
              </a:rPr>
              <a:t>u okviru projekta PULSAR.</a:t>
            </a:r>
          </a:p>
          <a:p>
            <a:pPr algn="just">
              <a:buClr>
                <a:srgbClr val="FF0066"/>
              </a:buClr>
              <a:buSzPts val="1100"/>
            </a:pPr>
            <a:r>
              <a:rPr lang="hr-HR" i="1">
                <a:solidFill>
                  <a:srgbClr val="00B0F0"/>
                </a:solidFill>
              </a:rPr>
              <a:t>   (Reference na slajdove br. 25 – 26)</a:t>
            </a:r>
          </a:p>
        </p:txBody>
      </p:sp>
      <p:sp>
        <p:nvSpPr>
          <p:cNvPr id="14" name="TextBox 13"/>
          <p:cNvSpPr txBox="1"/>
          <p:nvPr/>
        </p:nvSpPr>
        <p:spPr>
          <a:xfrm>
            <a:off x="0" y="2633471"/>
            <a:ext cx="2450592" cy="707886"/>
          </a:xfrm>
          <a:prstGeom prst="rect">
            <a:avLst/>
          </a:prstGeom>
          <a:noFill/>
        </p:spPr>
        <p:txBody>
          <a:bodyPr wrap="square" rtlCol="0">
            <a:spAutoFit/>
          </a:bodyPr>
          <a:lstStyle/>
          <a:p>
            <a:r>
              <a:rPr lang="hr-HR" sz="800" i="1" u="sng">
                <a:solidFill>
                  <a:schemeClr val="accent1">
                    <a:lumMod val="75000"/>
                  </a:schemeClr>
                </a:solidFill>
              </a:rPr>
              <a:t>Kratice: </a:t>
            </a:r>
          </a:p>
          <a:p>
            <a:r>
              <a:rPr lang="hr-HR" sz="800" b="1" i="1">
                <a:solidFill>
                  <a:schemeClr val="accent1">
                    <a:lumMod val="75000"/>
                  </a:schemeClr>
                </a:solidFill>
              </a:rPr>
              <a:t>BI-</a:t>
            </a:r>
            <a:r>
              <a:rPr lang="hr-HR" sz="800" i="1"/>
              <a:t>Proračunske institucije</a:t>
            </a:r>
          </a:p>
          <a:p>
            <a:r>
              <a:rPr lang="hr-HR" sz="800" b="1" i="1">
                <a:solidFill>
                  <a:schemeClr val="accent1">
                    <a:lumMod val="75000"/>
                  </a:schemeClr>
                </a:solidFill>
              </a:rPr>
              <a:t>TDO-ovi – </a:t>
            </a:r>
            <a:r>
              <a:rPr lang="hr-HR" sz="800" i="1"/>
              <a:t>područni uredi riznice</a:t>
            </a:r>
          </a:p>
          <a:p>
            <a:r>
              <a:rPr lang="hr-HR" sz="800" b="1" i="1">
                <a:solidFill>
                  <a:schemeClr val="accent1">
                    <a:lumMod val="75000"/>
                  </a:schemeClr>
                </a:solidFill>
              </a:rPr>
              <a:t>IT-</a:t>
            </a:r>
            <a:r>
              <a:rPr lang="hr-HR" sz="800" i="1"/>
              <a:t>informacijska tehnologija</a:t>
            </a:r>
          </a:p>
          <a:p>
            <a:r>
              <a:rPr lang="hr-HR" sz="800" b="1" i="1">
                <a:solidFill>
                  <a:schemeClr val="accent1">
                    <a:lumMod val="75000"/>
                  </a:schemeClr>
                </a:solidFill>
              </a:rPr>
              <a:t>PULSAR</a:t>
            </a:r>
            <a:r>
              <a:rPr lang="hr-HR" sz="800" i="1"/>
              <a:t>- Računovodstvo i izvještavanje u javnom sektoru;</a:t>
            </a:r>
          </a:p>
        </p:txBody>
      </p:sp>
      <p:pic>
        <p:nvPicPr>
          <p:cNvPr id="1026" name="Picture 2"/>
          <p:cNvPicPr>
            <a:picLocks noChangeAspect="1" noChangeArrowheads="1"/>
          </p:cNvPicPr>
          <p:nvPr/>
        </p:nvPicPr>
        <p:blipFill>
          <a:blip r:embed="rId10"/>
          <a:srcRect/>
          <a:stretch>
            <a:fillRect/>
          </a:stretch>
        </p:blipFill>
        <p:spPr bwMode="auto">
          <a:xfrm>
            <a:off x="5937155" y="4218740"/>
            <a:ext cx="3206845" cy="924760"/>
          </a:xfrm>
          <a:prstGeom prst="rect">
            <a:avLst/>
          </a:prstGeom>
          <a:noFill/>
          <a:ln w="9525">
            <a:noFill/>
            <a:miter lim="800000"/>
            <a:headEnd/>
            <a:tailEnd/>
          </a:ln>
          <a:scene3d>
            <a:camera prst="orthographicFront"/>
            <a:lightRig rig="threePt" dir="t"/>
          </a:scene3d>
          <a:sp3d>
            <a:bevelT/>
          </a:sp3d>
        </p:spPr>
      </p:pic>
      <p:pic>
        <p:nvPicPr>
          <p:cNvPr id="10" name="Picture 5"/>
          <p:cNvPicPr>
            <a:picLocks noChangeAspect="1" noChangeArrowheads="1"/>
          </p:cNvPicPr>
          <p:nvPr/>
        </p:nvPicPr>
        <p:blipFill>
          <a:blip r:embed="rId11"/>
          <a:srcRect/>
          <a:stretch>
            <a:fillRect/>
          </a:stretch>
        </p:blipFill>
        <p:spPr bwMode="auto">
          <a:xfrm>
            <a:off x="7271309" y="0"/>
            <a:ext cx="1872691" cy="163860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9"/>
          <p:cNvSpPr txBox="1">
            <a:spLocks noGrp="1"/>
          </p:cNvSpPr>
          <p:nvPr>
            <p:ph type="ctrTitle" idx="4294967295"/>
          </p:nvPr>
        </p:nvSpPr>
        <p:spPr>
          <a:xfrm>
            <a:off x="2188142" y="1542197"/>
            <a:ext cx="5421000" cy="4969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r-HR" sz="1800"/>
              <a:t>Hvala na pozornosti</a:t>
            </a:r>
          </a:p>
        </p:txBody>
      </p:sp>
      <p:sp>
        <p:nvSpPr>
          <p:cNvPr id="497" name="Google Shape;497;p39"/>
          <p:cNvSpPr txBox="1">
            <a:spLocks noGrp="1"/>
          </p:cNvSpPr>
          <p:nvPr>
            <p:ph type="subTitle" idx="4294967295"/>
          </p:nvPr>
        </p:nvSpPr>
        <p:spPr>
          <a:xfrm>
            <a:off x="2208614" y="1949321"/>
            <a:ext cx="5421000" cy="158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hr-HR" sz="3600" b="1"/>
              <a:t>Pitanja?</a:t>
            </a:r>
          </a:p>
          <a:p>
            <a:pPr marL="0" lvl="0" indent="0" algn="l" rtl="0">
              <a:spcBef>
                <a:spcPts val="600"/>
              </a:spcBef>
              <a:spcAft>
                <a:spcPts val="0"/>
              </a:spcAft>
              <a:buClr>
                <a:schemeClr val="dk1"/>
              </a:buClr>
              <a:buSzPts val="1100"/>
              <a:buFont typeface="Arial"/>
              <a:buNone/>
            </a:pPr>
            <a:r>
              <a:rPr lang="hr-HR"/>
              <a:t>Obratite mi se na mimoza.peco@financa.gov.al</a:t>
            </a:r>
          </a:p>
        </p:txBody>
      </p:sp>
      <p:sp>
        <p:nvSpPr>
          <p:cNvPr id="498" name="Google Shape;498;p39"/>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lang="en"/>
          </a:p>
        </p:txBody>
      </p:sp>
      <p:pic>
        <p:nvPicPr>
          <p:cNvPr id="2" name="Picture 1"/>
          <p:cNvPicPr>
            <a:picLocks noChangeAspect="1"/>
          </p:cNvPicPr>
          <p:nvPr/>
        </p:nvPicPr>
        <p:blipFill>
          <a:blip r:embed="rId3"/>
          <a:stretch>
            <a:fillRect/>
          </a:stretch>
        </p:blipFill>
        <p:spPr>
          <a:xfrm>
            <a:off x="7295015" y="0"/>
            <a:ext cx="1855275" cy="1865086"/>
          </a:xfrm>
          <a:prstGeom prst="rect">
            <a:avLst/>
          </a:prstGeom>
        </p:spPr>
      </p:pic>
      <p:pic>
        <p:nvPicPr>
          <p:cNvPr id="3" name="Picture 2"/>
          <p:cNvPicPr>
            <a:picLocks noChangeAspect="1"/>
          </p:cNvPicPr>
          <p:nvPr/>
        </p:nvPicPr>
        <p:blipFill>
          <a:blip r:embed="rId4"/>
          <a:stretch>
            <a:fillRect/>
          </a:stretch>
        </p:blipFill>
        <p:spPr>
          <a:xfrm>
            <a:off x="8167104" y="1865086"/>
            <a:ext cx="976896" cy="914400"/>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37871"/>
            <a:ext cx="907043" cy="56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srcRect/>
          <a:stretch>
            <a:fillRect/>
          </a:stretch>
        </p:blipFill>
        <p:spPr bwMode="auto">
          <a:xfrm>
            <a:off x="0" y="0"/>
            <a:ext cx="2190750" cy="1550213"/>
          </a:xfrm>
          <a:prstGeom prst="rect">
            <a:avLst/>
          </a:prstGeom>
          <a:noFill/>
          <a:ln w="9525">
            <a:noFill/>
            <a:miter lim="800000"/>
            <a:headEnd/>
            <a:tailEnd/>
          </a:ln>
        </p:spPr>
      </p:pic>
      <p:sp>
        <p:nvSpPr>
          <p:cNvPr id="11" name="TextBox 10"/>
          <p:cNvSpPr txBox="1"/>
          <p:nvPr/>
        </p:nvSpPr>
        <p:spPr>
          <a:xfrm>
            <a:off x="1104596" y="0"/>
            <a:ext cx="1916582" cy="553998"/>
          </a:xfrm>
          <a:prstGeom prst="rect">
            <a:avLst/>
          </a:prstGeom>
          <a:noFill/>
        </p:spPr>
        <p:txBody>
          <a:bodyPr wrap="square" rtlCol="0">
            <a:spAutoFit/>
          </a:bodyPr>
          <a:lstStyle/>
          <a:p>
            <a:r>
              <a:rPr lang="hr-HR" sz="1000">
                <a:solidFill>
                  <a:schemeClr val="accent1">
                    <a:lumMod val="60000"/>
                    <a:lumOff val="40000"/>
                  </a:schemeClr>
                </a:solidFill>
              </a:rPr>
              <a:t>- Dugovati, biti dužan, biti zadužen, imati obvezu prema, dugovanje, imati dugovanje</a:t>
            </a:r>
          </a:p>
        </p:txBody>
      </p:sp>
      <p:sp>
        <p:nvSpPr>
          <p:cNvPr id="14" name="TextBox 13"/>
          <p:cNvSpPr txBox="1"/>
          <p:nvPr/>
        </p:nvSpPr>
        <p:spPr>
          <a:xfrm>
            <a:off x="0" y="0"/>
            <a:ext cx="1075334" cy="553998"/>
          </a:xfrm>
          <a:prstGeom prst="rect">
            <a:avLst/>
          </a:prstGeom>
          <a:noFill/>
        </p:spPr>
        <p:txBody>
          <a:bodyPr wrap="square" rtlCol="0">
            <a:spAutoFit/>
          </a:bodyPr>
          <a:lstStyle/>
          <a:p>
            <a:r>
              <a:rPr lang="hr-HR" sz="1000">
                <a:solidFill>
                  <a:srgbClr val="63B244"/>
                </a:solidFill>
              </a:rPr>
              <a:t>- Koji su drugi nazivi za zaostala plaćanja?</a:t>
            </a:r>
          </a:p>
        </p:txBody>
      </p:sp>
    </p:spTree>
    <p:extLst>
      <p:ext uri="{BB962C8B-B14F-4D97-AF65-F5344CB8AC3E}">
        <p14:creationId xmlns:p14="http://schemas.microsoft.com/office/powerpoint/2010/main" val="175274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smtClean="0"/>
          </a:p>
        </p:txBody>
      </p:sp>
      <p:sp>
        <p:nvSpPr>
          <p:cNvPr id="4" name="Rectangle 3"/>
          <p:cNvSpPr/>
          <p:nvPr/>
        </p:nvSpPr>
        <p:spPr>
          <a:xfrm>
            <a:off x="0" y="4605650"/>
            <a:ext cx="9144000" cy="246221"/>
          </a:xfrm>
          <a:prstGeom prst="rect">
            <a:avLst/>
          </a:prstGeom>
        </p:spPr>
        <p:txBody>
          <a:bodyPr wrap="square">
            <a:spAutoFit/>
          </a:bodyPr>
          <a:lstStyle/>
          <a:p>
            <a:r>
              <a:rPr lang="hr-HR" sz="1000" i="1" u="sng">
                <a:solidFill>
                  <a:schemeClr val="accent1">
                    <a:lumMod val="75000"/>
                  </a:schemeClr>
                </a:solidFill>
              </a:rPr>
              <a:t>Kratice: </a:t>
            </a:r>
            <a:r>
              <a:rPr lang="hr-HR" sz="1000" b="1" i="1">
                <a:solidFill>
                  <a:schemeClr val="accent1">
                    <a:lumMod val="75000"/>
                  </a:schemeClr>
                </a:solidFill>
              </a:rPr>
              <a:t>FG – </a:t>
            </a:r>
            <a:r>
              <a:rPr lang="hr-HR" sz="1000" i="1"/>
              <a:t>fiskalna godina; </a:t>
            </a:r>
            <a:r>
              <a:rPr lang="hr-HR" sz="1000" b="1" i="1">
                <a:solidFill>
                  <a:schemeClr val="accent1">
                    <a:lumMod val="75000"/>
                  </a:schemeClr>
                </a:solidFill>
              </a:rPr>
              <a:t>AGFIS – Informacijski sustav albanske vlade za financijsko upravljanje</a:t>
            </a:r>
            <a:r>
              <a:rPr lang="hr-HR" sz="1000" i="1"/>
              <a:t>; </a:t>
            </a:r>
            <a:r>
              <a:rPr lang="hr-HR" sz="1000" b="1" i="1">
                <a:solidFill>
                  <a:schemeClr val="accent1">
                    <a:lumMod val="75000"/>
                  </a:schemeClr>
                </a:solidFill>
              </a:rPr>
              <a:t>BI – </a:t>
            </a:r>
            <a:r>
              <a:rPr lang="hr-HR" sz="1000" i="1"/>
              <a:t>proračunske institucije;</a:t>
            </a:r>
            <a:r>
              <a:rPr lang="hr-HR" sz="1000" b="1" i="1">
                <a:solidFill>
                  <a:schemeClr val="accent1">
                    <a:lumMod val="75000"/>
                  </a:schemeClr>
                </a:solidFill>
              </a:rPr>
              <a:t> GDTreasury – </a:t>
            </a:r>
            <a:r>
              <a:rPr lang="hr-HR" sz="1000" i="1"/>
              <a:t>Glavna uprava za riznicu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 y="-1"/>
            <a:ext cx="9154411" cy="460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772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smtClean="0"/>
          </a:p>
        </p:txBody>
      </p:sp>
      <p:sp>
        <p:nvSpPr>
          <p:cNvPr id="4" name="Rectangle 3"/>
          <p:cNvSpPr/>
          <p:nvPr/>
        </p:nvSpPr>
        <p:spPr>
          <a:xfrm>
            <a:off x="0" y="4605650"/>
            <a:ext cx="9144000" cy="246221"/>
          </a:xfrm>
          <a:prstGeom prst="rect">
            <a:avLst/>
          </a:prstGeom>
        </p:spPr>
        <p:txBody>
          <a:bodyPr wrap="square">
            <a:spAutoFit/>
          </a:bodyPr>
          <a:lstStyle/>
          <a:p>
            <a:r>
              <a:rPr lang="hr-HR" sz="1000" i="1" u="sng" dirty="0">
                <a:solidFill>
                  <a:schemeClr val="accent1">
                    <a:lumMod val="75000"/>
                  </a:schemeClr>
                </a:solidFill>
              </a:rPr>
              <a:t>Kratice: </a:t>
            </a:r>
            <a:r>
              <a:rPr lang="hr-HR" sz="1000" b="1" i="1" dirty="0">
                <a:solidFill>
                  <a:schemeClr val="accent1">
                    <a:lumMod val="75000"/>
                  </a:schemeClr>
                </a:solidFill>
              </a:rPr>
              <a:t>FG – </a:t>
            </a:r>
            <a:r>
              <a:rPr lang="hr-HR" sz="1000" i="1" dirty="0" smtClean="0"/>
              <a:t>fiskalna </a:t>
            </a:r>
            <a:r>
              <a:rPr lang="hr-HR" sz="1000" i="1" dirty="0"/>
              <a:t>godina; </a:t>
            </a:r>
            <a:r>
              <a:rPr lang="hr-HR" sz="1000" b="1" i="1" dirty="0">
                <a:solidFill>
                  <a:schemeClr val="accent1">
                    <a:lumMod val="75000"/>
                  </a:schemeClr>
                </a:solidFill>
              </a:rPr>
              <a:t>PIFC – </a:t>
            </a:r>
            <a:r>
              <a:rPr lang="hr-HR" sz="1000" i="1" dirty="0"/>
              <a:t>Sustav unutarnjih financijskih kontrola u javnom sektoru; </a:t>
            </a:r>
            <a:r>
              <a:rPr lang="hr-HR" sz="1000" b="1" i="1" dirty="0">
                <a:solidFill>
                  <a:schemeClr val="accent1">
                    <a:lumMod val="75000"/>
                  </a:schemeClr>
                </a:solidFill>
              </a:rPr>
              <a:t>DHIA </a:t>
            </a:r>
            <a:r>
              <a:rPr lang="hr-HR" sz="1000" i="1" dirty="0"/>
              <a:t>– Odjel za harmonizaciju unutarnje kontrole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460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47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5"/>
          <p:cNvSpPr txBox="1">
            <a:spLocks noGrp="1"/>
          </p:cNvSpPr>
          <p:nvPr>
            <p:ph type="title" idx="4294967295"/>
          </p:nvPr>
        </p:nvSpPr>
        <p:spPr>
          <a:xfrm>
            <a:off x="298150" y="192991"/>
            <a:ext cx="2758800" cy="8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r-HR" sz="2800" b="1"/>
              <a:t>Sadržaj</a:t>
            </a:r>
          </a:p>
        </p:txBody>
      </p:sp>
      <p:sp>
        <p:nvSpPr>
          <p:cNvPr id="266" name="Google Shape;266;p25"/>
          <p:cNvSpPr/>
          <p:nvPr/>
        </p:nvSpPr>
        <p:spPr>
          <a:xfrm>
            <a:off x="3759030" y="3738863"/>
            <a:ext cx="2718300" cy="749700"/>
          </a:xfrm>
          <a:prstGeom prst="homePlate">
            <a:avLst>
              <a:gd name="adj" fmla="val 35440"/>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7" name="Google Shape;267;p25"/>
          <p:cNvSpPr/>
          <p:nvPr/>
        </p:nvSpPr>
        <p:spPr>
          <a:xfrm>
            <a:off x="3759031" y="3003935"/>
            <a:ext cx="3488400" cy="749700"/>
          </a:xfrm>
          <a:prstGeom prst="homePlate">
            <a:avLst>
              <a:gd name="adj" fmla="val 35440"/>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8" name="Google Shape;268;p25"/>
          <p:cNvSpPr/>
          <p:nvPr/>
        </p:nvSpPr>
        <p:spPr>
          <a:xfrm>
            <a:off x="3759030" y="2258772"/>
            <a:ext cx="2227500" cy="749700"/>
          </a:xfrm>
          <a:prstGeom prst="homePlate">
            <a:avLst>
              <a:gd name="adj" fmla="val 35440"/>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9" name="Google Shape;269;p25"/>
          <p:cNvSpPr/>
          <p:nvPr/>
        </p:nvSpPr>
        <p:spPr>
          <a:xfrm>
            <a:off x="3759031" y="1508916"/>
            <a:ext cx="2554800" cy="749700"/>
          </a:xfrm>
          <a:prstGeom prst="homePlate">
            <a:avLst>
              <a:gd name="adj" fmla="val 35440"/>
            </a:avLst>
          </a:pr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70" name="Google Shape;270;p25"/>
          <p:cNvSpPr/>
          <p:nvPr/>
        </p:nvSpPr>
        <p:spPr>
          <a:xfrm>
            <a:off x="2898297" y="1319186"/>
            <a:ext cx="882600" cy="954000"/>
          </a:xfrm>
          <a:custGeom>
            <a:avLst/>
            <a:gdLst/>
            <a:ahLst/>
            <a:cxnLst/>
            <a:rect l="l" t="t" r="r" b="b"/>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1" name="Google Shape;271;p25"/>
          <p:cNvSpPr/>
          <p:nvPr/>
        </p:nvSpPr>
        <p:spPr>
          <a:xfrm>
            <a:off x="2892403" y="2131252"/>
            <a:ext cx="888600" cy="880200"/>
          </a:xfrm>
          <a:custGeom>
            <a:avLst/>
            <a:gdLst/>
            <a:ahLst/>
            <a:cxnLst/>
            <a:rect l="l" t="t" r="r" b="b"/>
            <a:pathLst>
              <a:path w="120000" h="120000" extrusionOk="0">
                <a:moveTo>
                  <a:pt x="552" y="0"/>
                </a:moveTo>
                <a:lnTo>
                  <a:pt x="120000" y="17302"/>
                </a:lnTo>
                <a:lnTo>
                  <a:pt x="120000" y="119999"/>
                </a:lnTo>
                <a:lnTo>
                  <a:pt x="0" y="120000"/>
                </a:lnTo>
                <a:cubicBezTo>
                  <a:pt x="184" y="79999"/>
                  <a:pt x="368" y="40000"/>
                  <a:pt x="552" y="0"/>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2" name="Google Shape;272;p25"/>
          <p:cNvSpPr/>
          <p:nvPr/>
        </p:nvSpPr>
        <p:spPr>
          <a:xfrm rot="10800000" flipH="1">
            <a:off x="2892221" y="3007612"/>
            <a:ext cx="888900" cy="876000"/>
          </a:xfrm>
          <a:custGeom>
            <a:avLst/>
            <a:gdLst/>
            <a:ahLst/>
            <a:cxnLst/>
            <a:rect l="l" t="t" r="r" b="b"/>
            <a:pathLst>
              <a:path w="120000" h="120000" extrusionOk="0">
                <a:moveTo>
                  <a:pt x="577" y="0"/>
                </a:moveTo>
                <a:lnTo>
                  <a:pt x="120000" y="17383"/>
                </a:lnTo>
                <a:lnTo>
                  <a:pt x="120000" y="120000"/>
                </a:lnTo>
                <a:lnTo>
                  <a:pt x="24" y="120000"/>
                </a:lnTo>
                <a:cubicBezTo>
                  <a:pt x="-159" y="80000"/>
                  <a:pt x="761" y="40000"/>
                  <a:pt x="577" y="0"/>
                </a:cubicBez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3" name="Google Shape;273;p25"/>
          <p:cNvSpPr/>
          <p:nvPr/>
        </p:nvSpPr>
        <p:spPr>
          <a:xfrm rot="10800000" flipH="1">
            <a:off x="2894448" y="3752039"/>
            <a:ext cx="886500" cy="939600"/>
          </a:xfrm>
          <a:custGeom>
            <a:avLst/>
            <a:gdLst/>
            <a:ahLst/>
            <a:cxnLst/>
            <a:rect l="l" t="t" r="r" b="b"/>
            <a:pathLst>
              <a:path w="120000" h="120000" extrusionOk="0">
                <a:moveTo>
                  <a:pt x="277" y="0"/>
                </a:moveTo>
                <a:lnTo>
                  <a:pt x="120000" y="25882"/>
                </a:lnTo>
                <a:lnTo>
                  <a:pt x="120000" y="120000"/>
                </a:lnTo>
                <a:lnTo>
                  <a:pt x="0" y="105098"/>
                </a:lnTo>
                <a:cubicBezTo>
                  <a:pt x="184" y="70065"/>
                  <a:pt x="92" y="35032"/>
                  <a:pt x="277" y="0"/>
                </a:cubicBezTo>
                <a:close/>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4" name="Google Shape;274;p25"/>
          <p:cNvSpPr/>
          <p:nvPr/>
        </p:nvSpPr>
        <p:spPr>
          <a:xfrm rot="10800000">
            <a:off x="2022738" y="3754687"/>
            <a:ext cx="878100" cy="941700"/>
          </a:xfrm>
          <a:custGeom>
            <a:avLst/>
            <a:gdLst/>
            <a:ahLst/>
            <a:cxnLst/>
            <a:rect l="l" t="t" r="r" b="b"/>
            <a:pathLst>
              <a:path w="120000" h="120000" extrusionOk="0">
                <a:moveTo>
                  <a:pt x="33" y="0"/>
                </a:moveTo>
                <a:lnTo>
                  <a:pt x="120000" y="25565"/>
                </a:lnTo>
                <a:lnTo>
                  <a:pt x="120000" y="120000"/>
                </a:lnTo>
                <a:lnTo>
                  <a:pt x="313" y="105130"/>
                </a:lnTo>
                <a:cubicBezTo>
                  <a:pt x="499" y="70173"/>
                  <a:pt x="-152" y="34956"/>
                  <a:pt x="33" y="0"/>
                </a:cubicBezTo>
                <a:close/>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5" name="Google Shape;275;p25"/>
          <p:cNvSpPr/>
          <p:nvPr/>
        </p:nvSpPr>
        <p:spPr>
          <a:xfrm flipH="1">
            <a:off x="2018279" y="2133952"/>
            <a:ext cx="882900" cy="876000"/>
          </a:xfrm>
          <a:custGeom>
            <a:avLst/>
            <a:gdLst/>
            <a:ahLst/>
            <a:cxnLst/>
            <a:rect l="l" t="t" r="r" b="b"/>
            <a:pathLst>
              <a:path w="120000" h="120000" extrusionOk="0">
                <a:moveTo>
                  <a:pt x="80" y="0"/>
                </a:moveTo>
                <a:lnTo>
                  <a:pt x="120000" y="17383"/>
                </a:lnTo>
                <a:lnTo>
                  <a:pt x="120000" y="120000"/>
                </a:lnTo>
                <a:lnTo>
                  <a:pt x="80" y="119999"/>
                </a:lnTo>
                <a:cubicBezTo>
                  <a:pt x="-197" y="79999"/>
                  <a:pt x="358" y="40000"/>
                  <a:pt x="80" y="0"/>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6" name="Google Shape;276;p25"/>
          <p:cNvSpPr/>
          <p:nvPr/>
        </p:nvSpPr>
        <p:spPr>
          <a:xfrm flipH="1">
            <a:off x="2016085" y="1321233"/>
            <a:ext cx="886800" cy="939600"/>
          </a:xfrm>
          <a:custGeom>
            <a:avLst/>
            <a:gdLst/>
            <a:ahLst/>
            <a:cxnLst/>
            <a:rect l="l" t="t" r="r" b="b"/>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7" name="Google Shape;277;p25"/>
          <p:cNvSpPr/>
          <p:nvPr/>
        </p:nvSpPr>
        <p:spPr>
          <a:xfrm rot="10800000">
            <a:off x="2021437" y="3010119"/>
            <a:ext cx="877500" cy="872100"/>
          </a:xfrm>
          <a:custGeom>
            <a:avLst/>
            <a:gdLst/>
            <a:ahLst/>
            <a:cxnLst/>
            <a:rect l="l" t="t" r="r" b="b"/>
            <a:pathLst>
              <a:path w="120000" h="120000" extrusionOk="0">
                <a:moveTo>
                  <a:pt x="120000" y="120000"/>
                </a:moveTo>
                <a:lnTo>
                  <a:pt x="54" y="120000"/>
                </a:lnTo>
                <a:cubicBezTo>
                  <a:pt x="240" y="79812"/>
                  <a:pt x="-132" y="40187"/>
                  <a:pt x="53" y="0"/>
                </a:cubicBezTo>
                <a:lnTo>
                  <a:pt x="120000" y="16766"/>
                </a:ln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8" name="Google Shape;278;p25"/>
          <p:cNvSpPr/>
          <p:nvPr/>
        </p:nvSpPr>
        <p:spPr>
          <a:xfrm>
            <a:off x="1985550" y="1420346"/>
            <a:ext cx="477600" cy="329040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9" name="Google Shape;279;p25"/>
          <p:cNvSpPr txBox="1"/>
          <p:nvPr/>
        </p:nvSpPr>
        <p:spPr>
          <a:xfrm>
            <a:off x="3878923" y="16609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r-HR" sz="2400" b="1" i="0" u="none" strike="noStrike" cap="none">
                <a:solidFill>
                  <a:srgbClr val="FFFFFF"/>
                </a:solidFill>
                <a:latin typeface="Nixie One"/>
                <a:ea typeface="Nixie One"/>
                <a:cs typeface="Nixie One"/>
                <a:sym typeface="Nixie One"/>
              </a:rPr>
              <a:t>1.</a:t>
            </a:r>
          </a:p>
        </p:txBody>
      </p:sp>
      <p:cxnSp>
        <p:nvCxnSpPr>
          <p:cNvPr id="280" name="Google Shape;280;p25"/>
          <p:cNvCxnSpPr/>
          <p:nvPr/>
        </p:nvCxnSpPr>
        <p:spPr>
          <a:xfrm>
            <a:off x="4475989" y="1682588"/>
            <a:ext cx="0" cy="393000"/>
          </a:xfrm>
          <a:prstGeom prst="straightConnector1">
            <a:avLst/>
          </a:prstGeom>
          <a:noFill/>
          <a:ln w="9525" cap="rnd" cmpd="sng">
            <a:solidFill>
              <a:srgbClr val="FFFFFF"/>
            </a:solidFill>
            <a:prstDash val="solid"/>
            <a:round/>
            <a:headEnd type="none" w="sm" len="sm"/>
            <a:tailEnd type="none" w="sm" len="sm"/>
          </a:ln>
        </p:spPr>
      </p:cxnSp>
      <p:sp>
        <p:nvSpPr>
          <p:cNvPr id="282" name="Google Shape;282;p25"/>
          <p:cNvSpPr txBox="1"/>
          <p:nvPr/>
        </p:nvSpPr>
        <p:spPr>
          <a:xfrm>
            <a:off x="3878949" y="2398771"/>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r-HR" sz="2400" b="1" i="0" u="none" strike="noStrike" cap="none">
                <a:solidFill>
                  <a:srgbClr val="FFFFFF"/>
                </a:solidFill>
                <a:latin typeface="Nixie One"/>
                <a:ea typeface="Nixie One"/>
                <a:cs typeface="Nixie One"/>
                <a:sym typeface="Nixie One"/>
              </a:rPr>
              <a:t>2.</a:t>
            </a:r>
          </a:p>
        </p:txBody>
      </p:sp>
      <p:cxnSp>
        <p:nvCxnSpPr>
          <p:cNvPr id="283" name="Google Shape;283;p25"/>
          <p:cNvCxnSpPr/>
          <p:nvPr/>
        </p:nvCxnSpPr>
        <p:spPr>
          <a:xfrm>
            <a:off x="4475988" y="2420358"/>
            <a:ext cx="0" cy="393000"/>
          </a:xfrm>
          <a:prstGeom prst="straightConnector1">
            <a:avLst/>
          </a:prstGeom>
          <a:noFill/>
          <a:ln w="9525" cap="rnd" cmpd="sng">
            <a:solidFill>
              <a:srgbClr val="FFFFFF"/>
            </a:solidFill>
            <a:prstDash val="solid"/>
            <a:round/>
            <a:headEnd type="none" w="sm" len="sm"/>
            <a:tailEnd type="none" w="sm" len="sm"/>
          </a:ln>
        </p:spPr>
      </p:cxnSp>
      <p:sp>
        <p:nvSpPr>
          <p:cNvPr id="285" name="Google Shape;285;p25"/>
          <p:cNvSpPr txBox="1"/>
          <p:nvPr/>
        </p:nvSpPr>
        <p:spPr>
          <a:xfrm>
            <a:off x="3878948" y="31577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r-HR" sz="2400" b="1" i="0" u="none" strike="noStrike" cap="none">
                <a:solidFill>
                  <a:srgbClr val="FFFFFF"/>
                </a:solidFill>
                <a:latin typeface="Nixie One"/>
                <a:ea typeface="Nixie One"/>
                <a:cs typeface="Nixie One"/>
                <a:sym typeface="Nixie One"/>
              </a:rPr>
              <a:t>3.</a:t>
            </a:r>
          </a:p>
        </p:txBody>
      </p:sp>
      <p:cxnSp>
        <p:nvCxnSpPr>
          <p:cNvPr id="286" name="Google Shape;286;p25"/>
          <p:cNvCxnSpPr/>
          <p:nvPr/>
        </p:nvCxnSpPr>
        <p:spPr>
          <a:xfrm>
            <a:off x="4475988" y="3179384"/>
            <a:ext cx="0" cy="393000"/>
          </a:xfrm>
          <a:prstGeom prst="straightConnector1">
            <a:avLst/>
          </a:prstGeom>
          <a:noFill/>
          <a:ln w="9525" cap="rnd" cmpd="sng">
            <a:solidFill>
              <a:srgbClr val="FFFFFF"/>
            </a:solidFill>
            <a:prstDash val="solid"/>
            <a:round/>
            <a:headEnd type="none" w="sm" len="sm"/>
            <a:tailEnd type="none" w="sm" len="sm"/>
          </a:ln>
        </p:spPr>
      </p:cxnSp>
      <p:sp>
        <p:nvSpPr>
          <p:cNvPr id="288" name="Google Shape;288;p25"/>
          <p:cNvSpPr txBox="1"/>
          <p:nvPr/>
        </p:nvSpPr>
        <p:spPr>
          <a:xfrm>
            <a:off x="3878949" y="38883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r-HR" sz="2400" b="1" i="0" u="none" strike="noStrike" cap="none">
                <a:solidFill>
                  <a:srgbClr val="FFFFFF"/>
                </a:solidFill>
                <a:latin typeface="Nixie One"/>
                <a:ea typeface="Nixie One"/>
                <a:cs typeface="Nixie One"/>
                <a:sym typeface="Nixie One"/>
              </a:rPr>
              <a:t>4.</a:t>
            </a:r>
          </a:p>
        </p:txBody>
      </p:sp>
      <p:cxnSp>
        <p:nvCxnSpPr>
          <p:cNvPr id="289" name="Google Shape;289;p25"/>
          <p:cNvCxnSpPr/>
          <p:nvPr/>
        </p:nvCxnSpPr>
        <p:spPr>
          <a:xfrm>
            <a:off x="4475986" y="3909976"/>
            <a:ext cx="0" cy="393000"/>
          </a:xfrm>
          <a:prstGeom prst="straightConnector1">
            <a:avLst/>
          </a:prstGeom>
          <a:noFill/>
          <a:ln w="9525" cap="rnd" cmpd="sng">
            <a:solidFill>
              <a:srgbClr val="FFFFFF"/>
            </a:solidFill>
            <a:prstDash val="solid"/>
            <a:round/>
            <a:headEnd type="none" w="sm" len="sm"/>
            <a:tailEnd type="none" w="sm" len="sm"/>
          </a:ln>
        </p:spPr>
      </p:cxnSp>
      <p:sp>
        <p:nvSpPr>
          <p:cNvPr id="291" name="Google Shape;291;p25"/>
          <p:cNvSpPr/>
          <p:nvPr/>
        </p:nvSpPr>
        <p:spPr>
          <a:xfrm flipH="1">
            <a:off x="3787126" y="1509779"/>
            <a:ext cx="91800" cy="297870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92" name="Google Shape;292;p25"/>
          <p:cNvSpPr txBox="1"/>
          <p:nvPr/>
        </p:nvSpPr>
        <p:spPr>
          <a:xfrm>
            <a:off x="5433000" y="4508645"/>
            <a:ext cx="3711000" cy="516300"/>
          </a:xfrm>
          <a:prstGeom prst="rect">
            <a:avLst/>
          </a:prstGeom>
          <a:noFill/>
          <a:ln>
            <a:noFill/>
          </a:ln>
        </p:spPr>
        <p:txBody>
          <a:bodyPr spcFirstLastPara="1" wrap="square" lIns="91425" tIns="91425" rIns="91425" bIns="91425" anchor="ctr" anchorCtr="0">
            <a:noAutofit/>
          </a:bodyPr>
          <a:lstStyle/>
          <a:p>
            <a:pPr marL="0" lvl="0" indent="0" algn="r" rtl="0">
              <a:spcBef>
                <a:spcPts val="600"/>
              </a:spcBef>
              <a:spcAft>
                <a:spcPts val="0"/>
              </a:spcAft>
              <a:buNone/>
            </a:pPr>
            <a:endParaRPr sz="1200" b="1" dirty="0">
              <a:solidFill>
                <a:srgbClr val="18637B"/>
              </a:solidFill>
              <a:latin typeface="Nixie One"/>
              <a:ea typeface="Nixie One"/>
              <a:cs typeface="Nixie One"/>
              <a:sym typeface="Nixie One"/>
            </a:endParaRPr>
          </a:p>
        </p:txBody>
      </p:sp>
      <p:sp>
        <p:nvSpPr>
          <p:cNvPr id="293" name="Google Shape;293;p25"/>
          <p:cNvSpPr/>
          <p:nvPr/>
        </p:nvSpPr>
        <p:spPr>
          <a:xfrm>
            <a:off x="3188124" y="1646372"/>
            <a:ext cx="327815" cy="286064"/>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5"/>
          <p:cNvGrpSpPr/>
          <p:nvPr/>
        </p:nvGrpSpPr>
        <p:grpSpPr>
          <a:xfrm>
            <a:off x="3185080" y="2471070"/>
            <a:ext cx="333902" cy="333902"/>
            <a:chOff x="5941025" y="3634400"/>
            <a:chExt cx="467650" cy="467650"/>
          </a:xfrm>
        </p:grpSpPr>
        <p:sp>
          <p:nvSpPr>
            <p:cNvPr id="295" name="Google Shape;295;p25"/>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5"/>
          <p:cNvGrpSpPr/>
          <p:nvPr/>
        </p:nvGrpSpPr>
        <p:grpSpPr>
          <a:xfrm>
            <a:off x="3167257" y="3251163"/>
            <a:ext cx="369549" cy="274765"/>
            <a:chOff x="5247525" y="3007275"/>
            <a:chExt cx="517575" cy="384825"/>
          </a:xfrm>
        </p:grpSpPr>
        <p:sp>
          <p:nvSpPr>
            <p:cNvPr id="302" name="Google Shape;302;p25"/>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25"/>
          <p:cNvGrpSpPr/>
          <p:nvPr/>
        </p:nvGrpSpPr>
        <p:grpSpPr>
          <a:xfrm>
            <a:off x="3199432" y="4053762"/>
            <a:ext cx="305199" cy="319997"/>
            <a:chOff x="5961125" y="1623900"/>
            <a:chExt cx="427450" cy="448175"/>
          </a:xfrm>
        </p:grpSpPr>
        <p:sp>
          <p:nvSpPr>
            <p:cNvPr id="305" name="Google Shape;305;p25"/>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2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lang="en"/>
          </a:p>
        </p:txBody>
      </p:sp>
      <p:pic>
        <p:nvPicPr>
          <p:cNvPr id="3" name="Picture 2"/>
          <p:cNvPicPr>
            <a:picLocks noChangeAspect="1"/>
          </p:cNvPicPr>
          <p:nvPr/>
        </p:nvPicPr>
        <p:blipFill>
          <a:blip r:embed="rId3"/>
          <a:stretch>
            <a:fillRect/>
          </a:stretch>
        </p:blipFill>
        <p:spPr>
          <a:xfrm>
            <a:off x="965623" y="776713"/>
            <a:ext cx="6736443" cy="4202654"/>
          </a:xfrm>
          <a:prstGeom prst="rect">
            <a:avLst/>
          </a:prstGeom>
        </p:spPr>
      </p:pic>
      <p:pic>
        <p:nvPicPr>
          <p:cNvPr id="2" name="Picture 1"/>
          <p:cNvPicPr>
            <a:picLocks noChangeAspect="1"/>
          </p:cNvPicPr>
          <p:nvPr/>
        </p:nvPicPr>
        <p:blipFill>
          <a:blip r:embed="rId4"/>
          <a:stretch>
            <a:fillRect/>
          </a:stretch>
        </p:blipFill>
        <p:spPr>
          <a:xfrm>
            <a:off x="6477330" y="176806"/>
            <a:ext cx="2666670" cy="2573118"/>
          </a:xfrm>
          <a:prstGeom prst="rect">
            <a:avLst/>
          </a:prstGeom>
        </p:spPr>
      </p:pic>
      <p:sp>
        <p:nvSpPr>
          <p:cNvPr id="52" name="Google Shape;287;p25"/>
          <p:cNvSpPr txBox="1"/>
          <p:nvPr/>
        </p:nvSpPr>
        <p:spPr>
          <a:xfrm>
            <a:off x="4216044" y="1269233"/>
            <a:ext cx="2245268" cy="574200"/>
          </a:xfrm>
          <a:prstGeom prst="rect">
            <a:avLst/>
          </a:prstGeom>
          <a:noFill/>
          <a:ln>
            <a:noFill/>
          </a:ln>
        </p:spPr>
        <p:txBody>
          <a:bodyPr spcFirstLastPara="1" wrap="square" lIns="91425" tIns="45700" rIns="91425" bIns="45700" anchor="ctr" anchorCtr="0">
            <a:noAutofit/>
          </a:bodyPr>
          <a:lstStyle/>
          <a:p>
            <a:pPr lvl="0">
              <a:lnSpc>
                <a:spcPct val="83333"/>
              </a:lnSpc>
            </a:pPr>
            <a:r>
              <a:rPr lang="hr-HR" sz="2400" b="1">
                <a:solidFill>
                  <a:srgbClr val="FFFFFF"/>
                </a:solidFill>
                <a:latin typeface="Nixie One"/>
                <a:ea typeface="Nixie One"/>
                <a:cs typeface="Nixie One"/>
                <a:sym typeface="Nixie One"/>
              </a:rPr>
              <a:t>Priroda – razlozi</a:t>
            </a:r>
          </a:p>
        </p:txBody>
      </p:sp>
      <p:sp>
        <p:nvSpPr>
          <p:cNvPr id="53" name="Google Shape;281;p25"/>
          <p:cNvSpPr txBox="1"/>
          <p:nvPr/>
        </p:nvSpPr>
        <p:spPr>
          <a:xfrm>
            <a:off x="4236879" y="2216158"/>
            <a:ext cx="1681321" cy="4455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hr-HR" b="1" dirty="0">
                <a:solidFill>
                  <a:srgbClr val="FFFFFF"/>
                </a:solidFill>
                <a:latin typeface="Nixie One"/>
                <a:ea typeface="Nixie One"/>
                <a:cs typeface="Nixie One"/>
                <a:sym typeface="Nixie One"/>
              </a:rPr>
              <a:t>Podaci o zaostalim plaćanjima s naslova rashoda</a:t>
            </a:r>
          </a:p>
        </p:txBody>
      </p:sp>
      <p:sp>
        <p:nvSpPr>
          <p:cNvPr id="54" name="Google Shape;284;p25"/>
          <p:cNvSpPr txBox="1"/>
          <p:nvPr/>
        </p:nvSpPr>
        <p:spPr>
          <a:xfrm>
            <a:off x="4262536" y="3092376"/>
            <a:ext cx="2865397" cy="4605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hr-HR" sz="2400" b="1">
                <a:solidFill>
                  <a:srgbClr val="FFFFFF"/>
                </a:solidFill>
                <a:latin typeface="Nixie One"/>
                <a:ea typeface="Nixie One"/>
                <a:cs typeface="Nixie One"/>
                <a:sym typeface="Nixie One"/>
              </a:rPr>
              <a:t>Utjecaj – rješenja</a:t>
            </a:r>
          </a:p>
        </p:txBody>
      </p:sp>
      <p:sp>
        <p:nvSpPr>
          <p:cNvPr id="55" name="Google Shape;290;p25"/>
          <p:cNvSpPr txBox="1"/>
          <p:nvPr/>
        </p:nvSpPr>
        <p:spPr>
          <a:xfrm>
            <a:off x="4175778" y="3920303"/>
            <a:ext cx="2707825" cy="5742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hr-HR" sz="1800" b="1" i="0" u="none" strike="noStrike" cap="none" dirty="0">
                <a:solidFill>
                  <a:srgbClr val="FFFFFF"/>
                </a:solidFill>
                <a:latin typeface="Nixie One"/>
                <a:ea typeface="Nixie One"/>
                <a:cs typeface="Nixie One"/>
                <a:sym typeface="Nixie One"/>
              </a:rPr>
              <a:t>Inicijative za reviziju pristupa</a:t>
            </a:r>
          </a:p>
        </p:txBody>
      </p:sp>
      <p:pic>
        <p:nvPicPr>
          <p:cNvPr id="56" name="Picture 55"/>
          <p:cNvPicPr/>
          <p:nvPr/>
        </p:nvPicPr>
        <p:blipFill>
          <a:blip r:embed="rId5">
            <a:extLst>
              <a:ext uri="{28A0092B-C50C-407E-A947-70E740481C1C}">
                <a14:useLocalDpi xmlns:a14="http://schemas.microsoft.com/office/drawing/2010/main" val="0"/>
              </a:ext>
            </a:extLst>
          </a:blip>
          <a:srcRect/>
          <a:stretch>
            <a:fillRect/>
          </a:stretch>
        </p:blipFill>
        <p:spPr bwMode="auto">
          <a:xfrm>
            <a:off x="1678967" y="1001661"/>
            <a:ext cx="551857" cy="827139"/>
          </a:xfrm>
          <a:prstGeom prst="rect">
            <a:avLst/>
          </a:prstGeom>
          <a:noFill/>
          <a:ln>
            <a:noFill/>
          </a:ln>
        </p:spPr>
      </p:pic>
      <p:pic>
        <p:nvPicPr>
          <p:cNvPr id="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759" y="2965076"/>
            <a:ext cx="461270" cy="7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553" y="2003611"/>
            <a:ext cx="484094" cy="84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26" y="3973606"/>
            <a:ext cx="524204" cy="77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2384" y="4000471"/>
            <a:ext cx="192077" cy="20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10"/>
          <a:srcRect t="1500"/>
          <a:stretch>
            <a:fillRect/>
          </a:stretch>
        </p:blipFill>
        <p:spPr bwMode="auto">
          <a:xfrm>
            <a:off x="2265829" y="2008889"/>
            <a:ext cx="1006448" cy="788099"/>
          </a:xfrm>
          <a:prstGeom prst="rect">
            <a:avLst/>
          </a:prstGeom>
          <a:noFill/>
          <a:ln w="9525">
            <a:noFill/>
            <a:miter lim="800000"/>
            <a:headEnd/>
            <a:tailEnd/>
          </a:ln>
        </p:spPr>
      </p:pic>
      <p:pic>
        <p:nvPicPr>
          <p:cNvPr id="1029" name="Picture 5"/>
          <p:cNvPicPr>
            <a:picLocks noChangeAspect="1" noChangeArrowheads="1"/>
          </p:cNvPicPr>
          <p:nvPr/>
        </p:nvPicPr>
        <p:blipFill>
          <a:blip r:embed="rId11"/>
          <a:srcRect/>
          <a:stretch>
            <a:fillRect/>
          </a:stretch>
        </p:blipFill>
        <p:spPr bwMode="auto">
          <a:xfrm>
            <a:off x="2259106" y="2944906"/>
            <a:ext cx="1001806" cy="820270"/>
          </a:xfrm>
          <a:prstGeom prst="rect">
            <a:avLst/>
          </a:prstGeom>
          <a:noFill/>
          <a:ln w="9525">
            <a:noFill/>
            <a:miter lim="800000"/>
            <a:headEnd/>
            <a:tailEnd/>
          </a:ln>
        </p:spPr>
      </p:pic>
      <p:pic>
        <p:nvPicPr>
          <p:cNvPr id="61" name="Picture 15"/>
          <p:cNvPicPr>
            <a:picLocks noChangeAspect="1" noChangeArrowheads="1"/>
          </p:cNvPicPr>
          <p:nvPr/>
        </p:nvPicPr>
        <p:blipFill>
          <a:blip r:embed="rId12"/>
          <a:srcRect t="31509"/>
          <a:stretch>
            <a:fillRect/>
          </a:stretch>
        </p:blipFill>
        <p:spPr bwMode="auto">
          <a:xfrm>
            <a:off x="2339789" y="1091300"/>
            <a:ext cx="806823" cy="715856"/>
          </a:xfrm>
          <a:prstGeom prst="rect">
            <a:avLst/>
          </a:prstGeom>
          <a:noFill/>
          <a:ln w="9525">
            <a:noFill/>
            <a:miter lim="800000"/>
            <a:headEnd/>
            <a:tailEnd/>
          </a:ln>
        </p:spPr>
      </p:pic>
      <p:pic>
        <p:nvPicPr>
          <p:cNvPr id="62" name="Picture 61"/>
          <p:cNvPicPr>
            <a:picLocks noChangeAspect="1"/>
          </p:cNvPicPr>
          <p:nvPr/>
        </p:nvPicPr>
        <p:blipFill>
          <a:blip r:embed="rId13"/>
          <a:stretch>
            <a:fillRect/>
          </a:stretch>
        </p:blipFill>
        <p:spPr>
          <a:xfrm>
            <a:off x="7387772" y="3952875"/>
            <a:ext cx="1756228" cy="1190625"/>
          </a:xfrm>
          <a:prstGeom prst="rect">
            <a:avLst/>
          </a:prstGeom>
        </p:spPr>
      </p:pic>
      <p:sp>
        <p:nvSpPr>
          <p:cNvPr id="63" name="TextBox 62"/>
          <p:cNvSpPr txBox="1"/>
          <p:nvPr/>
        </p:nvSpPr>
        <p:spPr>
          <a:xfrm>
            <a:off x="1799540" y="2018996"/>
            <a:ext cx="292608" cy="1815882"/>
          </a:xfrm>
          <a:prstGeom prst="rect">
            <a:avLst/>
          </a:prstGeom>
          <a:noFill/>
        </p:spPr>
        <p:txBody>
          <a:bodyPr wrap="square" rtlCol="0">
            <a:spAutoFit/>
          </a:bodyPr>
          <a:lstStyle/>
          <a:p>
            <a:r>
              <a:rPr lang="hr-HR"/>
              <a:t>RIZNICA</a:t>
            </a:r>
          </a:p>
        </p:txBody>
      </p:sp>
    </p:spTree>
    <p:extLst>
      <p:ext uri="{BB962C8B-B14F-4D97-AF65-F5344CB8AC3E}">
        <p14:creationId xmlns:p14="http://schemas.microsoft.com/office/powerpoint/2010/main" val="299579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smtClean="0"/>
          </a:p>
        </p:txBody>
      </p:sp>
      <p:sp>
        <p:nvSpPr>
          <p:cNvPr id="4" name="Rectangle 3"/>
          <p:cNvSpPr/>
          <p:nvPr/>
        </p:nvSpPr>
        <p:spPr>
          <a:xfrm>
            <a:off x="0" y="4569074"/>
            <a:ext cx="9144000" cy="400110"/>
          </a:xfrm>
          <a:prstGeom prst="rect">
            <a:avLst/>
          </a:prstGeom>
        </p:spPr>
        <p:txBody>
          <a:bodyPr wrap="square">
            <a:spAutoFit/>
          </a:bodyPr>
          <a:lstStyle/>
          <a:p>
            <a:r>
              <a:rPr lang="hr-HR" sz="1000" i="1" u="sng" dirty="0">
                <a:solidFill>
                  <a:schemeClr val="accent1">
                    <a:lumMod val="75000"/>
                  </a:schemeClr>
                </a:solidFill>
              </a:rPr>
              <a:t>Kratice: </a:t>
            </a:r>
            <a:r>
              <a:rPr lang="hr-HR" sz="1000" i="1" dirty="0"/>
              <a:t>FG – fiskalna godina; </a:t>
            </a:r>
            <a:r>
              <a:rPr lang="hr-HR" sz="1000" b="1" i="1" dirty="0">
                <a:solidFill>
                  <a:schemeClr val="accent1">
                    <a:lumMod val="75000"/>
                  </a:schemeClr>
                </a:solidFill>
              </a:rPr>
              <a:t>PEFA – </a:t>
            </a:r>
            <a:r>
              <a:rPr lang="hr-HR" sz="1000" i="1" dirty="0"/>
              <a:t>Javni rashodi i financijska odgovornost; </a:t>
            </a:r>
            <a:r>
              <a:rPr lang="hr-HR" sz="1000" b="1" i="1" dirty="0">
                <a:solidFill>
                  <a:schemeClr val="accent1">
                    <a:lumMod val="75000"/>
                  </a:schemeClr>
                </a:solidFill>
              </a:rPr>
              <a:t>DTO</a:t>
            </a:r>
            <a:r>
              <a:rPr lang="hr-HR" sz="1000" i="1" dirty="0"/>
              <a:t> – Odjel za poslove riznice;</a:t>
            </a:r>
            <a:r>
              <a:rPr lang="hr-HR" sz="1000" b="1" i="1" dirty="0">
                <a:solidFill>
                  <a:schemeClr val="accent1">
                    <a:lumMod val="75000"/>
                  </a:schemeClr>
                </a:solidFill>
              </a:rPr>
              <a:t> GDPDCFA</a:t>
            </a:r>
            <a:r>
              <a:rPr lang="hr-HR" sz="1000" i="1" dirty="0"/>
              <a:t> – Glavna uprava za javni dug i </a:t>
            </a:r>
            <a:r>
              <a:rPr lang="hr-HR" sz="1000" i="1" dirty="0" smtClean="0"/>
              <a:t>	koordinaciju </a:t>
            </a:r>
            <a:r>
              <a:rPr lang="hr-HR" sz="1000" i="1" dirty="0"/>
              <a:t>inozemne pomoći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61"/>
            <a:ext cx="9169400" cy="458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233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smtClean="0"/>
          </a:p>
        </p:txBody>
      </p:sp>
      <p:sp>
        <p:nvSpPr>
          <p:cNvPr id="4" name="Rectangle 3"/>
          <p:cNvSpPr/>
          <p:nvPr/>
        </p:nvSpPr>
        <p:spPr>
          <a:xfrm>
            <a:off x="0" y="4655607"/>
            <a:ext cx="8924544" cy="246221"/>
          </a:xfrm>
          <a:prstGeom prst="rect">
            <a:avLst/>
          </a:prstGeom>
        </p:spPr>
        <p:txBody>
          <a:bodyPr wrap="square">
            <a:spAutoFit/>
          </a:bodyPr>
          <a:lstStyle/>
          <a:p>
            <a:r>
              <a:rPr lang="hr-HR" sz="1000" i="1" u="sng">
                <a:solidFill>
                  <a:schemeClr val="accent1">
                    <a:lumMod val="75000"/>
                  </a:schemeClr>
                </a:solidFill>
              </a:rPr>
              <a:t>Kratice: </a:t>
            </a:r>
            <a:r>
              <a:rPr lang="hr-HR" sz="1000" b="1" i="1">
                <a:solidFill>
                  <a:schemeClr val="accent1">
                    <a:lumMod val="75000"/>
                  </a:schemeClr>
                </a:solidFill>
              </a:rPr>
              <a:t>FG –</a:t>
            </a:r>
            <a:r>
              <a:rPr lang="hr-HR" sz="1000" i="1"/>
              <a:t> fiskalna godina; </a:t>
            </a:r>
            <a:r>
              <a:rPr lang="hr-HR" sz="1000" b="1" i="1">
                <a:solidFill>
                  <a:schemeClr val="accent1">
                    <a:lumMod val="75000"/>
                  </a:schemeClr>
                </a:solidFill>
              </a:rPr>
              <a:t>PPA</a:t>
            </a:r>
            <a:r>
              <a:rPr lang="hr-HR" sz="1000" i="1"/>
              <a:t> – Agencija za javnu nabavu; </a:t>
            </a:r>
            <a:r>
              <a:rPr lang="hr-HR" sz="1000" b="1" i="1">
                <a:solidFill>
                  <a:schemeClr val="accent1">
                    <a:lumMod val="75000"/>
                  </a:schemeClr>
                </a:solidFill>
              </a:rPr>
              <a:t>PPC</a:t>
            </a:r>
            <a:r>
              <a:rPr lang="hr-HR" sz="1000" i="1"/>
              <a:t> – Komisija za javnu nabavu</a:t>
            </a:r>
            <a:r>
              <a:rPr lang="hr-HR" sz="1000" b="1" i="1">
                <a:solidFill>
                  <a:schemeClr val="accent1">
                    <a:lumMod val="75000"/>
                  </a:schemeClr>
                </a:solidFill>
              </a:rPr>
              <a:t>; GU za riznicu – </a:t>
            </a:r>
            <a:r>
              <a:rPr lang="hr-HR" sz="1000" i="1"/>
              <a:t>Glavna uprava za riznicu</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469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022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smtClean="0"/>
          </a:p>
        </p:txBody>
      </p:sp>
      <p:sp>
        <p:nvSpPr>
          <p:cNvPr id="4" name="Rectangle 3"/>
          <p:cNvSpPr/>
          <p:nvPr/>
        </p:nvSpPr>
        <p:spPr>
          <a:xfrm>
            <a:off x="0" y="4605650"/>
            <a:ext cx="8924544" cy="400110"/>
          </a:xfrm>
          <a:prstGeom prst="rect">
            <a:avLst/>
          </a:prstGeom>
        </p:spPr>
        <p:txBody>
          <a:bodyPr wrap="square">
            <a:spAutoFit/>
          </a:bodyPr>
          <a:lstStyle/>
          <a:p>
            <a:r>
              <a:rPr lang="hr-HR" sz="1000" i="1" u="sng" dirty="0">
                <a:solidFill>
                  <a:schemeClr val="accent1">
                    <a:lumMod val="75000"/>
                  </a:schemeClr>
                </a:solidFill>
              </a:rPr>
              <a:t>Kratice: </a:t>
            </a:r>
            <a:r>
              <a:rPr lang="hr-HR" sz="1000" b="1" i="1" dirty="0">
                <a:solidFill>
                  <a:schemeClr val="accent1">
                    <a:lumMod val="75000"/>
                  </a:schemeClr>
                </a:solidFill>
              </a:rPr>
              <a:t>FG – </a:t>
            </a:r>
            <a:r>
              <a:rPr lang="hr-HR" sz="1000" i="1" dirty="0"/>
              <a:t>fiskalna godina; </a:t>
            </a:r>
            <a:r>
              <a:rPr lang="hr-HR" sz="1000" b="1" i="1" dirty="0">
                <a:solidFill>
                  <a:schemeClr val="accent1">
                    <a:lumMod val="75000"/>
                  </a:schemeClr>
                </a:solidFill>
              </a:rPr>
              <a:t>GDPDCFA</a:t>
            </a:r>
            <a:r>
              <a:rPr lang="hr-HR" sz="1000" i="1" dirty="0"/>
              <a:t> – Glavna uprava za javni dug i koordinaciju inozemne pomoći; </a:t>
            </a:r>
            <a:r>
              <a:rPr lang="hr-HR" sz="1000" b="1" i="1" dirty="0">
                <a:solidFill>
                  <a:schemeClr val="accent1">
                    <a:lumMod val="75000"/>
                  </a:schemeClr>
                </a:solidFill>
              </a:rPr>
              <a:t>GDEDE</a:t>
            </a:r>
            <a:r>
              <a:rPr lang="hr-HR" sz="1000" i="1" dirty="0"/>
              <a:t> – Glavna uprava za gospodarski razvoj i </a:t>
            </a:r>
            <a:r>
              <a:rPr lang="hr-HR" sz="1000" i="1" dirty="0" smtClean="0"/>
              <a:t>	zaposlenost</a:t>
            </a:r>
            <a:r>
              <a:rPr lang="hr-HR" sz="1000" i="1" dirty="0"/>
              <a:t>;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7" y="0"/>
            <a:ext cx="9161107" cy="460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626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782632"/>
            <a:ext cx="769675" cy="360868"/>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smtClean="0"/>
          </a:p>
        </p:txBody>
      </p:sp>
      <p:sp>
        <p:nvSpPr>
          <p:cNvPr id="7" name="TextBox 6"/>
          <p:cNvSpPr txBox="1"/>
          <p:nvPr/>
        </p:nvSpPr>
        <p:spPr>
          <a:xfrm>
            <a:off x="-58057" y="4420674"/>
            <a:ext cx="3157191" cy="707886"/>
          </a:xfrm>
          <a:prstGeom prst="rect">
            <a:avLst/>
          </a:prstGeom>
          <a:noFill/>
        </p:spPr>
        <p:txBody>
          <a:bodyPr wrap="square" rtlCol="0">
            <a:spAutoFit/>
          </a:bodyPr>
          <a:lstStyle/>
          <a:p>
            <a:r>
              <a:rPr lang="hr-HR" sz="800" i="1" u="sng">
                <a:solidFill>
                  <a:schemeClr val="accent1">
                    <a:lumMod val="75000"/>
                  </a:schemeClr>
                </a:solidFill>
              </a:rPr>
              <a:t>Kratice: </a:t>
            </a:r>
          </a:p>
          <a:p>
            <a:r>
              <a:rPr lang="hr-HR" sz="800" b="1" i="1">
                <a:solidFill>
                  <a:schemeClr val="accent1">
                    <a:lumMod val="75000"/>
                  </a:schemeClr>
                </a:solidFill>
              </a:rPr>
              <a:t>INSTAT – </a:t>
            </a:r>
            <a:r>
              <a:rPr lang="hr-HR" sz="800" i="1"/>
              <a:t>Institucija za statistiku</a:t>
            </a:r>
          </a:p>
          <a:p>
            <a:r>
              <a:rPr lang="hr-HR" sz="800" b="1" i="1">
                <a:solidFill>
                  <a:schemeClr val="accent1">
                    <a:lumMod val="75000"/>
                  </a:schemeClr>
                </a:solidFill>
              </a:rPr>
              <a:t>DTO – </a:t>
            </a:r>
            <a:r>
              <a:rPr lang="hr-HR" sz="800" i="1"/>
              <a:t>Odjel za poslovanje riznice</a:t>
            </a:r>
          </a:p>
          <a:p>
            <a:r>
              <a:rPr lang="hr-HR" sz="800" b="1" i="1">
                <a:solidFill>
                  <a:schemeClr val="accent1">
                    <a:lumMod val="75000"/>
                  </a:schemeClr>
                </a:solidFill>
              </a:rPr>
              <a:t>MoR </a:t>
            </a:r>
            <a:r>
              <a:rPr lang="hr-HR" sz="800" i="1"/>
              <a:t>– Memorandum o razumijevanju</a:t>
            </a:r>
          </a:p>
          <a:p>
            <a:r>
              <a:rPr lang="hr-HR" sz="800" b="1" i="1">
                <a:solidFill>
                  <a:schemeClr val="accent1">
                    <a:lumMod val="75000"/>
                  </a:schemeClr>
                </a:solidFill>
              </a:rPr>
              <a:t>GFS – </a:t>
            </a:r>
            <a:r>
              <a:rPr lang="hr-HR" sz="800" i="1"/>
              <a:t>Vlada za financijsku statistiku</a:t>
            </a:r>
            <a:r>
              <a:rPr lang="hr-HR" sz="800" b="1" i="1">
                <a:solidFill>
                  <a:schemeClr val="accent1">
                    <a:lumMod val="75000"/>
                  </a:schemeClr>
                </a:solidFill>
              </a:rPr>
              <a:t>; BOA – </a:t>
            </a:r>
            <a:r>
              <a:rPr lang="hr-HR" sz="800" i="1"/>
              <a:t>Centralna banka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034"/>
            <a:ext cx="9144000" cy="4286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0"/>
            <a:ext cx="4572000" cy="261610"/>
          </a:xfrm>
          <a:prstGeom prst="rect">
            <a:avLst/>
          </a:prstGeom>
          <a:noFill/>
        </p:spPr>
        <p:txBody>
          <a:bodyPr wrap="square" rtlCol="0">
            <a:spAutoFit/>
          </a:bodyPr>
          <a:lstStyle/>
          <a:p>
            <a:r>
              <a:rPr lang="hr-HR" sz="1100" b="1" dirty="0" smtClean="0">
                <a:solidFill>
                  <a:srgbClr val="C00000"/>
                </a:solidFill>
              </a:rPr>
              <a:t>5. specifični cilj: TRANSPARENTNOST JAVNIH FINANCIJA</a:t>
            </a:r>
            <a:endParaRPr lang="hr-HR" sz="1100" b="1" dirty="0">
              <a:solidFill>
                <a:srgbClr val="C00000"/>
              </a:solidFill>
            </a:endParaRPr>
          </a:p>
        </p:txBody>
      </p:sp>
      <p:sp>
        <p:nvSpPr>
          <p:cNvPr id="10" name="TextBox 9"/>
          <p:cNvSpPr txBox="1"/>
          <p:nvPr/>
        </p:nvSpPr>
        <p:spPr>
          <a:xfrm>
            <a:off x="4038600" y="15389"/>
            <a:ext cx="5105400" cy="246221"/>
          </a:xfrm>
          <a:prstGeom prst="rect">
            <a:avLst/>
          </a:prstGeom>
          <a:blipFill>
            <a:blip r:embed="rId4"/>
            <a:tile tx="0" ty="0" sx="100000" sy="100000" flip="none" algn="tl"/>
          </a:blipFill>
          <a:ln>
            <a:solidFill>
              <a:schemeClr val="accent2">
                <a:lumMod val="75000"/>
                <a:alpha val="88000"/>
              </a:schemeClr>
            </a:solidFill>
          </a:ln>
          <a:effectLst>
            <a:outerShdw blurRad="50800" dist="38100" dir="18900000" algn="bl" rotWithShape="0">
              <a:schemeClr val="accent2">
                <a:lumMod val="60000"/>
                <a:lumOff val="40000"/>
                <a:alpha val="40000"/>
              </a:schemeClr>
            </a:outerShdw>
          </a:effectLst>
          <a:scene3d>
            <a:camera prst="orthographicFront"/>
            <a:lightRig rig="threePt" dir="t"/>
          </a:scene3d>
          <a:sp3d>
            <a:bevelT/>
          </a:sp3d>
        </p:spPr>
        <p:txBody>
          <a:bodyPr wrap="square" rtlCol="0">
            <a:spAutoFit/>
          </a:bodyPr>
          <a:lstStyle/>
          <a:p>
            <a:pPr algn="ctr"/>
            <a:r>
              <a:rPr lang="hr-HR" sz="1000" b="1" dirty="0" smtClean="0">
                <a:solidFill>
                  <a:schemeClr val="accent1">
                    <a:lumMod val="75000"/>
                  </a:schemeClr>
                </a:solidFill>
              </a:rPr>
              <a:t>Albanska Strategija </a:t>
            </a:r>
            <a:r>
              <a:rPr lang="hr-HR" sz="1000" b="1" dirty="0">
                <a:solidFill>
                  <a:schemeClr val="accent1">
                    <a:lumMod val="75000"/>
                  </a:schemeClr>
                </a:solidFill>
              </a:rPr>
              <a:t>za upravljanje javnim </a:t>
            </a:r>
            <a:r>
              <a:rPr lang="hr-HR" sz="1000" b="1" dirty="0" smtClean="0">
                <a:solidFill>
                  <a:schemeClr val="accent1">
                    <a:lumMod val="75000"/>
                  </a:schemeClr>
                </a:solidFill>
              </a:rPr>
              <a:t>financijama za razdoblje </a:t>
            </a:r>
            <a:r>
              <a:rPr lang="hr-HR" sz="1000" b="1" dirty="0">
                <a:solidFill>
                  <a:schemeClr val="accent1">
                    <a:lumMod val="75000"/>
                  </a:schemeClr>
                </a:solidFill>
              </a:rPr>
              <a:t>2019. – </a:t>
            </a:r>
            <a:r>
              <a:rPr lang="hr-HR" sz="1000" b="1" dirty="0" smtClean="0">
                <a:solidFill>
                  <a:schemeClr val="accent1">
                    <a:lumMod val="75000"/>
                  </a:schemeClr>
                </a:solidFill>
              </a:rPr>
              <a:t>2022.</a:t>
            </a:r>
            <a:endParaRPr lang="hr-HR" sz="1000" b="1" dirty="0">
              <a:solidFill>
                <a:schemeClr val="accent1">
                  <a:lumMod val="75000"/>
                </a:schemeClr>
              </a:solidFill>
            </a:endParaRPr>
          </a:p>
        </p:txBody>
      </p:sp>
    </p:spTree>
    <p:extLst>
      <p:ext uri="{BB962C8B-B14F-4D97-AF65-F5344CB8AC3E}">
        <p14:creationId xmlns:p14="http://schemas.microsoft.com/office/powerpoint/2010/main" val="3852641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178"/>
            <a:ext cx="9144000" cy="4891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038600" y="15389"/>
            <a:ext cx="5105400" cy="246221"/>
          </a:xfrm>
          <a:prstGeom prst="rect">
            <a:avLst/>
          </a:prstGeom>
          <a:blipFill>
            <a:blip r:embed="rId3"/>
            <a:tile tx="0" ty="0" sx="100000" sy="100000" flip="none" algn="tl"/>
          </a:blipFill>
          <a:ln>
            <a:solidFill>
              <a:schemeClr val="accent2">
                <a:lumMod val="75000"/>
                <a:alpha val="88000"/>
              </a:schemeClr>
            </a:solidFill>
          </a:ln>
          <a:effectLst>
            <a:outerShdw blurRad="50800" dist="38100" dir="18900000" algn="bl" rotWithShape="0">
              <a:schemeClr val="accent2">
                <a:lumMod val="60000"/>
                <a:lumOff val="40000"/>
                <a:alpha val="40000"/>
              </a:schemeClr>
            </a:outerShdw>
          </a:effectLst>
          <a:scene3d>
            <a:camera prst="orthographicFront"/>
            <a:lightRig rig="threePt" dir="t"/>
          </a:scene3d>
          <a:sp3d>
            <a:bevelT/>
          </a:sp3d>
        </p:spPr>
        <p:txBody>
          <a:bodyPr wrap="square" rtlCol="0">
            <a:spAutoFit/>
          </a:bodyPr>
          <a:lstStyle/>
          <a:p>
            <a:pPr algn="ctr"/>
            <a:r>
              <a:rPr lang="hr-HR" sz="1000" b="1" dirty="0" smtClean="0">
                <a:solidFill>
                  <a:schemeClr val="accent1">
                    <a:lumMod val="75000"/>
                  </a:schemeClr>
                </a:solidFill>
              </a:rPr>
              <a:t>Albanska Strategija </a:t>
            </a:r>
            <a:r>
              <a:rPr lang="hr-HR" sz="1000" b="1" dirty="0">
                <a:solidFill>
                  <a:schemeClr val="accent1">
                    <a:lumMod val="75000"/>
                  </a:schemeClr>
                </a:solidFill>
              </a:rPr>
              <a:t>za upravljanje javnim </a:t>
            </a:r>
            <a:r>
              <a:rPr lang="hr-HR" sz="1000" b="1" dirty="0" smtClean="0">
                <a:solidFill>
                  <a:schemeClr val="accent1">
                    <a:lumMod val="75000"/>
                  </a:schemeClr>
                </a:solidFill>
              </a:rPr>
              <a:t>financijama za razdoblje </a:t>
            </a:r>
            <a:r>
              <a:rPr lang="hr-HR" sz="1000" b="1" dirty="0">
                <a:solidFill>
                  <a:schemeClr val="accent1">
                    <a:lumMod val="75000"/>
                  </a:schemeClr>
                </a:solidFill>
              </a:rPr>
              <a:t>2019. – </a:t>
            </a:r>
            <a:r>
              <a:rPr lang="hr-HR" sz="1000" b="1" dirty="0" smtClean="0">
                <a:solidFill>
                  <a:schemeClr val="accent1">
                    <a:lumMod val="75000"/>
                  </a:schemeClr>
                </a:solidFill>
              </a:rPr>
              <a:t>2022.</a:t>
            </a:r>
            <a:endParaRPr lang="hr-HR" sz="1000" b="1" dirty="0">
              <a:solidFill>
                <a:schemeClr val="accent1">
                  <a:lumMod val="75000"/>
                </a:schemeClr>
              </a:solidFill>
            </a:endParaRPr>
          </a:p>
        </p:txBody>
      </p:sp>
    </p:spTree>
    <p:extLst>
      <p:ext uri="{BB962C8B-B14F-4D97-AF65-F5344CB8AC3E}">
        <p14:creationId xmlns:p14="http://schemas.microsoft.com/office/powerpoint/2010/main" val="48623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472"/>
            <a:ext cx="9144000" cy="496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038600" y="15389"/>
            <a:ext cx="5105400" cy="246221"/>
          </a:xfrm>
          <a:prstGeom prst="rect">
            <a:avLst/>
          </a:prstGeom>
          <a:blipFill>
            <a:blip r:embed="rId3"/>
            <a:tile tx="0" ty="0" sx="100000" sy="100000" flip="none" algn="tl"/>
          </a:blipFill>
          <a:ln>
            <a:solidFill>
              <a:schemeClr val="accent2">
                <a:lumMod val="75000"/>
                <a:alpha val="88000"/>
              </a:schemeClr>
            </a:solidFill>
          </a:ln>
          <a:effectLst>
            <a:outerShdw blurRad="50800" dist="38100" dir="18900000" algn="bl" rotWithShape="0">
              <a:schemeClr val="accent2">
                <a:lumMod val="60000"/>
                <a:lumOff val="40000"/>
                <a:alpha val="40000"/>
              </a:schemeClr>
            </a:outerShdw>
          </a:effectLst>
          <a:scene3d>
            <a:camera prst="orthographicFront"/>
            <a:lightRig rig="threePt" dir="t"/>
          </a:scene3d>
          <a:sp3d>
            <a:bevelT/>
          </a:sp3d>
        </p:spPr>
        <p:txBody>
          <a:bodyPr wrap="square" rtlCol="0">
            <a:spAutoFit/>
          </a:bodyPr>
          <a:lstStyle/>
          <a:p>
            <a:pPr algn="ctr"/>
            <a:r>
              <a:rPr lang="hr-HR" sz="1000" b="1" dirty="0" smtClean="0">
                <a:solidFill>
                  <a:schemeClr val="accent1">
                    <a:lumMod val="75000"/>
                  </a:schemeClr>
                </a:solidFill>
              </a:rPr>
              <a:t>Albanska Strategija </a:t>
            </a:r>
            <a:r>
              <a:rPr lang="hr-HR" sz="1000" b="1" dirty="0">
                <a:solidFill>
                  <a:schemeClr val="accent1">
                    <a:lumMod val="75000"/>
                  </a:schemeClr>
                </a:solidFill>
              </a:rPr>
              <a:t>za upravljanje javnim </a:t>
            </a:r>
            <a:r>
              <a:rPr lang="hr-HR" sz="1000" b="1" dirty="0" smtClean="0">
                <a:solidFill>
                  <a:schemeClr val="accent1">
                    <a:lumMod val="75000"/>
                  </a:schemeClr>
                </a:solidFill>
              </a:rPr>
              <a:t>financijama za razdoblje </a:t>
            </a:r>
            <a:r>
              <a:rPr lang="hr-HR" sz="1000" b="1" dirty="0">
                <a:solidFill>
                  <a:schemeClr val="accent1">
                    <a:lumMod val="75000"/>
                  </a:schemeClr>
                </a:solidFill>
              </a:rPr>
              <a:t>2019. – </a:t>
            </a:r>
            <a:r>
              <a:rPr lang="hr-HR" sz="1000" b="1" dirty="0" smtClean="0">
                <a:solidFill>
                  <a:schemeClr val="accent1">
                    <a:lumMod val="75000"/>
                  </a:schemeClr>
                </a:solidFill>
              </a:rPr>
              <a:t>2022.</a:t>
            </a:r>
            <a:endParaRPr lang="hr-HR" sz="1000" b="1" dirty="0">
              <a:solidFill>
                <a:schemeClr val="accent1">
                  <a:lumMod val="75000"/>
                </a:schemeClr>
              </a:solidFill>
            </a:endParaRPr>
          </a:p>
        </p:txBody>
      </p:sp>
    </p:spTree>
    <p:extLst>
      <p:ext uri="{BB962C8B-B14F-4D97-AF65-F5344CB8AC3E}">
        <p14:creationId xmlns:p14="http://schemas.microsoft.com/office/powerpoint/2010/main" val="189489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26</a:t>
            </a:fld>
            <a:endParaRPr lang="en" smtClean="0"/>
          </a:p>
        </p:txBody>
      </p:sp>
      <p:pic>
        <p:nvPicPr>
          <p:cNvPr id="5122" name="Picture 2"/>
          <p:cNvPicPr>
            <a:picLocks noChangeAspect="1" noChangeArrowheads="1"/>
          </p:cNvPicPr>
          <p:nvPr/>
        </p:nvPicPr>
        <p:blipFill>
          <a:blip r:embed="rId3"/>
          <a:srcRect/>
          <a:stretch>
            <a:fillRect/>
          </a:stretch>
        </p:blipFill>
        <p:spPr bwMode="auto">
          <a:xfrm>
            <a:off x="0" y="395021"/>
            <a:ext cx="9144000" cy="4748479"/>
          </a:xfrm>
          <a:prstGeom prst="rect">
            <a:avLst/>
          </a:prstGeom>
          <a:noFill/>
          <a:ln w="9525">
            <a:noFill/>
            <a:miter lim="800000"/>
            <a:headEnd/>
            <a:tailEnd/>
          </a:ln>
          <a:scene3d>
            <a:camera prst="orthographicFront"/>
            <a:lightRig rig="threePt" dir="t"/>
          </a:scene3d>
          <a:sp3d extrusionH="76200" contourW="12700">
            <a:bevelT prst="angle"/>
            <a:bevelB prst="angle"/>
            <a:extrusionClr>
              <a:schemeClr val="accent6">
                <a:lumMod val="60000"/>
                <a:lumOff val="40000"/>
              </a:schemeClr>
            </a:extrusionClr>
            <a:contourClr>
              <a:schemeClr val="accent2"/>
            </a:contourClr>
          </a:sp3d>
        </p:spPr>
      </p:pic>
      <p:sp>
        <p:nvSpPr>
          <p:cNvPr id="4" name="TextBox 3"/>
          <p:cNvSpPr txBox="1"/>
          <p:nvPr/>
        </p:nvSpPr>
        <p:spPr>
          <a:xfrm>
            <a:off x="0" y="0"/>
            <a:ext cx="9144000" cy="369332"/>
          </a:xfrm>
          <a:prstGeom prst="rect">
            <a:avLst/>
          </a:prstGeom>
          <a:blipFill>
            <a:blip r:embed="rId4"/>
            <a:tile tx="0" ty="0" sx="100000" sy="100000" flip="none" algn="tl"/>
          </a:blipFill>
          <a:scene3d>
            <a:camera prst="orthographicFront"/>
            <a:lightRig rig="sunset" dir="tl"/>
          </a:scene3d>
          <a:sp3d extrusionH="76200" contourW="12700" prstMaterial="flat">
            <a:bevelT prst="angle"/>
            <a:bevelB prst="angle"/>
            <a:extrusionClr>
              <a:schemeClr val="bg2">
                <a:lumMod val="20000"/>
                <a:lumOff val="80000"/>
              </a:schemeClr>
            </a:extrusionClr>
            <a:contourClr>
              <a:schemeClr val="tx1">
                <a:lumMod val="50000"/>
                <a:lumOff val="50000"/>
              </a:schemeClr>
            </a:contourClr>
          </a:sp3d>
        </p:spPr>
        <p:txBody>
          <a:bodyPr wrap="square" rtlCol="0">
            <a:spAutoFit/>
            <a:sp3d extrusionH="25400" contourW="8890">
              <a:bevelT w="38100" h="31750"/>
              <a:contourClr>
                <a:schemeClr val="accent2">
                  <a:shade val="75000"/>
                </a:schemeClr>
              </a:contourClr>
            </a:sp3d>
          </a:bodyPr>
          <a:lstStyle/>
          <a:p>
            <a:pPr algn="ctr"/>
            <a:r>
              <a:rPr lang="hr-HR" sz="1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hr-HR" sz="1800" b="1">
                <a:ln w="11430"/>
                <a:solidFill>
                  <a:srgbClr val="C00000"/>
                </a:solidFill>
                <a:effectLst>
                  <a:outerShdw blurRad="50800" dist="39000" dir="5460000" algn="tl">
                    <a:srgbClr val="000000">
                      <a:alpha val="38000"/>
                    </a:srgbClr>
                  </a:outerShdw>
                </a:effectLst>
              </a:rPr>
              <a:t>AGFIS</a:t>
            </a:r>
            <a:r>
              <a:rPr lang="hr-HR" sz="1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moduli informacijskog sustava financija albanske vlade (</a:t>
            </a:r>
            <a:r>
              <a:rPr lang="hr-HR" sz="1800" b="1" i="1">
                <a:ln w="11430"/>
                <a:solidFill>
                  <a:srgbClr val="C00000"/>
                </a:solidFill>
                <a:effectLst>
                  <a:outerShdw blurRad="50800" dist="39000" dir="5460000" algn="tl">
                    <a:srgbClr val="000000">
                      <a:alpha val="38000"/>
                    </a:srgbClr>
                  </a:outerShdw>
                </a:effectLst>
              </a:rPr>
              <a:t>A</a:t>
            </a:r>
            <a:r>
              <a:rPr lang="hr-HR" sz="1800" b="1" i="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lbanian </a:t>
            </a:r>
            <a:r>
              <a:rPr lang="hr-HR" sz="1800" b="1" i="1">
                <a:ln w="11430"/>
                <a:solidFill>
                  <a:srgbClr val="C00000"/>
                </a:solidFill>
                <a:effectLst>
                  <a:outerShdw blurRad="50800" dist="39000" dir="5460000" algn="tl">
                    <a:srgbClr val="000000">
                      <a:alpha val="38000"/>
                    </a:srgbClr>
                  </a:outerShdw>
                </a:effectLst>
              </a:rPr>
              <a:t>G</a:t>
            </a:r>
            <a:r>
              <a:rPr lang="hr-HR" sz="1800" b="1" i="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overnment </a:t>
            </a:r>
            <a:r>
              <a:rPr lang="hr-HR" sz="1800" b="1" i="1">
                <a:ln w="11430"/>
                <a:solidFill>
                  <a:srgbClr val="C00000"/>
                </a:solidFill>
                <a:effectLst>
                  <a:outerShdw blurRad="50800" dist="39000" dir="5460000" algn="tl">
                    <a:srgbClr val="000000">
                      <a:alpha val="38000"/>
                    </a:srgbClr>
                  </a:outerShdw>
                </a:effectLst>
              </a:rPr>
              <a:t>F</a:t>
            </a:r>
            <a:r>
              <a:rPr lang="hr-HR" sz="1800" b="1" i="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inancial </a:t>
            </a:r>
            <a:r>
              <a:rPr lang="hr-HR" sz="1800" b="1" i="1">
                <a:ln w="11430"/>
                <a:solidFill>
                  <a:srgbClr val="C00000"/>
                </a:solidFill>
                <a:effectLst>
                  <a:outerShdw blurRad="50800" dist="39000" dir="5460000" algn="tl">
                    <a:srgbClr val="000000">
                      <a:alpha val="38000"/>
                    </a:srgbClr>
                  </a:outerShdw>
                </a:effectLst>
              </a:rPr>
              <a:t>I</a:t>
            </a:r>
            <a:r>
              <a:rPr lang="hr-HR" sz="1800" b="1" i="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nformation </a:t>
            </a:r>
            <a:r>
              <a:rPr lang="hr-HR" sz="1800" b="1" i="1">
                <a:ln w="11430"/>
                <a:solidFill>
                  <a:srgbClr val="C00000"/>
                </a:solidFill>
                <a:effectLst>
                  <a:outerShdw blurRad="50800" dist="39000" dir="5460000" algn="tl">
                    <a:srgbClr val="000000">
                      <a:alpha val="38000"/>
                    </a:srgbClr>
                  </a:outerShdw>
                </a:effectLst>
              </a:rPr>
              <a:t>S</a:t>
            </a:r>
            <a:r>
              <a:rPr lang="hr-HR" sz="1800" b="1" i="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ystem</a:t>
            </a:r>
            <a:r>
              <a:rPr lang="hr-HR" sz="1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5" name="TextBox 4"/>
          <p:cNvSpPr txBox="1"/>
          <p:nvPr/>
        </p:nvSpPr>
        <p:spPr>
          <a:xfrm>
            <a:off x="2128723" y="1097281"/>
            <a:ext cx="855879" cy="246221"/>
          </a:xfrm>
          <a:prstGeom prst="rect">
            <a:avLst/>
          </a:prstGeom>
          <a:noFill/>
        </p:spPr>
        <p:txBody>
          <a:bodyPr wrap="square" rtlCol="0">
            <a:spAutoFit/>
          </a:bodyPr>
          <a:lstStyle/>
          <a:p>
            <a:r>
              <a:rPr lang="hr-HR" sz="1000" b="1">
                <a:latin typeface="Aharoni" pitchFamily="2" charset="-79"/>
                <a:cs typeface="Aharoni" pitchFamily="2" charset="-79"/>
              </a:rPr>
              <a:t>Kupnja</a:t>
            </a:r>
          </a:p>
        </p:txBody>
      </p:sp>
      <p:sp>
        <p:nvSpPr>
          <p:cNvPr id="8" name="TextBox 7"/>
          <p:cNvSpPr txBox="1"/>
          <p:nvPr/>
        </p:nvSpPr>
        <p:spPr>
          <a:xfrm>
            <a:off x="2098243" y="2171396"/>
            <a:ext cx="855879" cy="246221"/>
          </a:xfrm>
          <a:prstGeom prst="rect">
            <a:avLst/>
          </a:prstGeom>
          <a:noFill/>
        </p:spPr>
        <p:txBody>
          <a:bodyPr wrap="square" rtlCol="0">
            <a:spAutoFit/>
          </a:bodyPr>
          <a:lstStyle/>
          <a:p>
            <a:r>
              <a:rPr lang="hr-HR" sz="1000" b="1">
                <a:latin typeface="Aharoni" pitchFamily="2" charset="-79"/>
                <a:cs typeface="Aharoni" pitchFamily="2" charset="-79"/>
              </a:rPr>
              <a:t>Obveze</a:t>
            </a:r>
          </a:p>
        </p:txBody>
      </p:sp>
      <p:sp>
        <p:nvSpPr>
          <p:cNvPr id="9" name="TextBox 8"/>
          <p:cNvSpPr txBox="1"/>
          <p:nvPr/>
        </p:nvSpPr>
        <p:spPr>
          <a:xfrm>
            <a:off x="2149449" y="3458872"/>
            <a:ext cx="855879" cy="246221"/>
          </a:xfrm>
          <a:prstGeom prst="rect">
            <a:avLst/>
          </a:prstGeom>
          <a:noFill/>
        </p:spPr>
        <p:txBody>
          <a:bodyPr wrap="square" rtlCol="0">
            <a:spAutoFit/>
          </a:bodyPr>
          <a:lstStyle/>
          <a:p>
            <a:r>
              <a:rPr lang="hr-HR" sz="1000" b="1">
                <a:latin typeface="Aharoni" pitchFamily="2" charset="-79"/>
                <a:cs typeface="Aharoni" pitchFamily="2" charset="-79"/>
              </a:rPr>
              <a:t>Dugotrajna imovina</a:t>
            </a:r>
          </a:p>
        </p:txBody>
      </p:sp>
      <p:sp>
        <p:nvSpPr>
          <p:cNvPr id="10" name="TextBox 9"/>
          <p:cNvSpPr txBox="1"/>
          <p:nvPr/>
        </p:nvSpPr>
        <p:spPr>
          <a:xfrm>
            <a:off x="117044" y="3508858"/>
            <a:ext cx="1316736" cy="338554"/>
          </a:xfrm>
          <a:prstGeom prst="rect">
            <a:avLst/>
          </a:prstGeom>
          <a:noFill/>
        </p:spPr>
        <p:txBody>
          <a:bodyPr wrap="square" rtlCol="0">
            <a:spAutoFit/>
          </a:bodyPr>
          <a:lstStyle/>
          <a:p>
            <a:r>
              <a:rPr lang="hr-HR" sz="800" b="1" dirty="0">
                <a:latin typeface="Aharoni" pitchFamily="2" charset="-79"/>
                <a:cs typeface="Aharoni" pitchFamily="2" charset="-79"/>
              </a:rPr>
              <a:t>Upravljanje novčanim sredstvima</a:t>
            </a:r>
          </a:p>
        </p:txBody>
      </p:sp>
      <p:sp>
        <p:nvSpPr>
          <p:cNvPr id="11" name="TextBox 10"/>
          <p:cNvSpPr txBox="1"/>
          <p:nvPr/>
        </p:nvSpPr>
        <p:spPr>
          <a:xfrm>
            <a:off x="2040941" y="4767073"/>
            <a:ext cx="1014375" cy="246221"/>
          </a:xfrm>
          <a:prstGeom prst="rect">
            <a:avLst/>
          </a:prstGeom>
          <a:noFill/>
        </p:spPr>
        <p:txBody>
          <a:bodyPr wrap="square" rtlCol="0">
            <a:spAutoFit/>
          </a:bodyPr>
          <a:lstStyle/>
          <a:p>
            <a:r>
              <a:rPr lang="hr-HR" sz="1000" b="1">
                <a:latin typeface="Aharoni" pitchFamily="2" charset="-79"/>
                <a:cs typeface="Aharoni" pitchFamily="2" charset="-79"/>
              </a:rPr>
              <a:t>Primici</a:t>
            </a:r>
          </a:p>
        </p:txBody>
      </p:sp>
      <p:sp>
        <p:nvSpPr>
          <p:cNvPr id="12" name="TextBox 11"/>
          <p:cNvSpPr txBox="1"/>
          <p:nvPr/>
        </p:nvSpPr>
        <p:spPr>
          <a:xfrm>
            <a:off x="4601262" y="2938273"/>
            <a:ext cx="1167994" cy="246221"/>
          </a:xfrm>
          <a:prstGeom prst="rect">
            <a:avLst/>
          </a:prstGeom>
          <a:noFill/>
        </p:spPr>
        <p:txBody>
          <a:bodyPr wrap="square" rtlCol="0">
            <a:spAutoFit/>
          </a:bodyPr>
          <a:lstStyle/>
          <a:p>
            <a:r>
              <a:rPr lang="hr-HR" sz="1000" b="1">
                <a:latin typeface="Aharoni" pitchFamily="2" charset="-79"/>
                <a:cs typeface="Aharoni" pitchFamily="2" charset="-79"/>
              </a:rPr>
              <a:t>Glavna knjiga</a:t>
            </a:r>
          </a:p>
        </p:txBody>
      </p:sp>
      <p:sp>
        <p:nvSpPr>
          <p:cNvPr id="13" name="TextBox 12"/>
          <p:cNvSpPr txBox="1"/>
          <p:nvPr/>
        </p:nvSpPr>
        <p:spPr>
          <a:xfrm>
            <a:off x="5779007" y="4693921"/>
            <a:ext cx="870509" cy="246221"/>
          </a:xfrm>
          <a:prstGeom prst="rect">
            <a:avLst/>
          </a:prstGeom>
          <a:noFill/>
        </p:spPr>
        <p:txBody>
          <a:bodyPr wrap="square" rtlCol="0">
            <a:spAutoFit/>
          </a:bodyPr>
          <a:lstStyle/>
          <a:p>
            <a:r>
              <a:rPr lang="hr-HR" sz="1000" b="1">
                <a:latin typeface="Aharoni" pitchFamily="2" charset="-79"/>
                <a:cs typeface="Aharoni" pitchFamily="2" charset="-79"/>
              </a:rPr>
              <a:t>Zakon</a:t>
            </a:r>
          </a:p>
        </p:txBody>
      </p:sp>
      <p:sp>
        <p:nvSpPr>
          <p:cNvPr id="14" name="TextBox 13"/>
          <p:cNvSpPr txBox="1"/>
          <p:nvPr/>
        </p:nvSpPr>
        <p:spPr>
          <a:xfrm>
            <a:off x="5559552" y="1102158"/>
            <a:ext cx="1331365" cy="246221"/>
          </a:xfrm>
          <a:prstGeom prst="rect">
            <a:avLst/>
          </a:prstGeom>
          <a:noFill/>
        </p:spPr>
        <p:txBody>
          <a:bodyPr wrap="square" rtlCol="0">
            <a:spAutoFit/>
          </a:bodyPr>
          <a:lstStyle/>
          <a:p>
            <a:r>
              <a:rPr lang="hr-HR" sz="1000" b="1">
                <a:latin typeface="Aharoni" pitchFamily="2" charset="-79"/>
                <a:cs typeface="Aharoni" pitchFamily="2" charset="-79"/>
              </a:rPr>
              <a:t>Vanjski sustavi</a:t>
            </a:r>
          </a:p>
        </p:txBody>
      </p:sp>
      <p:sp>
        <p:nvSpPr>
          <p:cNvPr id="15" name="TextBox 14"/>
          <p:cNvSpPr txBox="1"/>
          <p:nvPr/>
        </p:nvSpPr>
        <p:spPr>
          <a:xfrm>
            <a:off x="6130138" y="2855672"/>
            <a:ext cx="775411" cy="246221"/>
          </a:xfrm>
          <a:prstGeom prst="rect">
            <a:avLst/>
          </a:prstGeom>
          <a:noFill/>
        </p:spPr>
        <p:txBody>
          <a:bodyPr wrap="square" rtlCol="0">
            <a:spAutoFit/>
          </a:bodyPr>
          <a:lstStyle/>
          <a:p>
            <a:r>
              <a:rPr lang="hr-HR" sz="1000" b="1">
                <a:latin typeface="Aharoni" pitchFamily="2" charset="-79"/>
                <a:cs typeface="Aharoni" pitchFamily="2" charset="-79"/>
              </a:rPr>
              <a:t>Izmjene</a:t>
            </a:r>
          </a:p>
        </p:txBody>
      </p:sp>
      <p:sp>
        <p:nvSpPr>
          <p:cNvPr id="17" name="TextBox 16"/>
          <p:cNvSpPr txBox="1"/>
          <p:nvPr/>
        </p:nvSpPr>
        <p:spPr>
          <a:xfrm>
            <a:off x="8236915" y="1799539"/>
            <a:ext cx="811987" cy="400110"/>
          </a:xfrm>
          <a:prstGeom prst="rect">
            <a:avLst/>
          </a:prstGeom>
          <a:noFill/>
        </p:spPr>
        <p:txBody>
          <a:bodyPr wrap="square" rtlCol="0">
            <a:spAutoFit/>
          </a:bodyPr>
          <a:lstStyle/>
          <a:p>
            <a:r>
              <a:rPr lang="hr-HR" sz="1000" b="1">
                <a:solidFill>
                  <a:schemeClr val="bg1"/>
                </a:solidFill>
              </a:rPr>
              <a:t>Financijski izvještaji</a:t>
            </a:r>
          </a:p>
        </p:txBody>
      </p:sp>
      <p:sp>
        <p:nvSpPr>
          <p:cNvPr id="18" name="TextBox 17"/>
          <p:cNvSpPr txBox="1"/>
          <p:nvPr/>
        </p:nvSpPr>
        <p:spPr>
          <a:xfrm>
            <a:off x="8243011" y="2595677"/>
            <a:ext cx="811987" cy="400110"/>
          </a:xfrm>
          <a:prstGeom prst="rect">
            <a:avLst/>
          </a:prstGeom>
          <a:noFill/>
        </p:spPr>
        <p:txBody>
          <a:bodyPr wrap="square" rtlCol="0">
            <a:spAutoFit/>
          </a:bodyPr>
          <a:lstStyle/>
          <a:p>
            <a:r>
              <a:rPr lang="hr-HR" sz="1000" b="1">
                <a:solidFill>
                  <a:schemeClr val="bg1"/>
                </a:solidFill>
              </a:rPr>
              <a:t>Upiti vezani uz evidenciju</a:t>
            </a:r>
          </a:p>
        </p:txBody>
      </p:sp>
      <p:sp>
        <p:nvSpPr>
          <p:cNvPr id="19" name="TextBox 18"/>
          <p:cNvSpPr txBox="1"/>
          <p:nvPr/>
        </p:nvSpPr>
        <p:spPr>
          <a:xfrm>
            <a:off x="8229600" y="3304032"/>
            <a:ext cx="1002182" cy="707886"/>
          </a:xfrm>
          <a:prstGeom prst="rect">
            <a:avLst/>
          </a:prstGeom>
          <a:noFill/>
        </p:spPr>
        <p:txBody>
          <a:bodyPr wrap="square" rtlCol="0">
            <a:spAutoFit/>
          </a:bodyPr>
          <a:lstStyle/>
          <a:p>
            <a:r>
              <a:rPr lang="hr-HR" sz="1000" b="1" dirty="0">
                <a:solidFill>
                  <a:schemeClr val="bg1"/>
                </a:solidFill>
              </a:rPr>
              <a:t>Financijski izvještaji </a:t>
            </a:r>
            <a:r>
              <a:rPr lang="hr-HR" sz="1000" b="0" i="1" dirty="0">
                <a:solidFill>
                  <a:schemeClr val="bg1"/>
                </a:solidFill>
              </a:rPr>
              <a:t>(bilanca)</a:t>
            </a:r>
            <a:r>
              <a:rPr lang="hr-HR" sz="1000" b="1" dirty="0">
                <a:solidFill>
                  <a:schemeClr val="bg1"/>
                </a:solidFill>
              </a:rPr>
              <a:t> </a:t>
            </a:r>
            <a:endParaRPr lang="hr-HR" sz="1000" b="1" dirty="0" smtClean="0">
              <a:solidFill>
                <a:schemeClr val="bg1"/>
              </a:solidFill>
            </a:endParaRPr>
          </a:p>
          <a:p>
            <a:r>
              <a:rPr lang="hr-HR" sz="1000" b="1" dirty="0" smtClean="0">
                <a:solidFill>
                  <a:schemeClr val="bg1"/>
                </a:solidFill>
              </a:rPr>
              <a:t>Upit</a:t>
            </a:r>
            <a:endParaRPr lang="hr-HR" sz="1000" b="1" dirty="0">
              <a:solidFill>
                <a:schemeClr val="bg1"/>
              </a:solidFill>
            </a:endParaRPr>
          </a:p>
        </p:txBody>
      </p:sp>
      <p:sp>
        <p:nvSpPr>
          <p:cNvPr id="20" name="TextBox 19"/>
          <p:cNvSpPr txBox="1"/>
          <p:nvPr/>
        </p:nvSpPr>
        <p:spPr>
          <a:xfrm>
            <a:off x="804672" y="2309166"/>
            <a:ext cx="1024128" cy="400110"/>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Bankovno usklađivanje</a:t>
            </a:r>
          </a:p>
        </p:txBody>
      </p:sp>
      <p:sp>
        <p:nvSpPr>
          <p:cNvPr id="21" name="TextBox 20"/>
          <p:cNvSpPr txBox="1"/>
          <p:nvPr/>
        </p:nvSpPr>
        <p:spPr>
          <a:xfrm>
            <a:off x="825399" y="3836824"/>
            <a:ext cx="1024128" cy="400110"/>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Bankovno usklađivanje</a:t>
            </a:r>
          </a:p>
        </p:txBody>
      </p:sp>
      <p:sp>
        <p:nvSpPr>
          <p:cNvPr id="22" name="TextBox 21"/>
          <p:cNvSpPr txBox="1"/>
          <p:nvPr/>
        </p:nvSpPr>
        <p:spPr>
          <a:xfrm>
            <a:off x="0" y="1283819"/>
            <a:ext cx="2860243" cy="246221"/>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Račun u skladu s podmirenom preuzetom obvezom</a:t>
            </a:r>
          </a:p>
        </p:txBody>
      </p:sp>
      <p:sp>
        <p:nvSpPr>
          <p:cNvPr id="23" name="TextBox 22"/>
          <p:cNvSpPr txBox="1"/>
          <p:nvPr/>
        </p:nvSpPr>
        <p:spPr>
          <a:xfrm>
            <a:off x="3150412" y="551080"/>
            <a:ext cx="1911706" cy="553998"/>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Zahtjevi (15 institucija)</a:t>
            </a:r>
          </a:p>
          <a:p>
            <a:r>
              <a:rPr lang="hr-HR" sz="1000">
                <a:latin typeface="Arial Unicode MS" pitchFamily="34" charset="-128"/>
                <a:ea typeface="Arial Unicode MS" pitchFamily="34" charset="-128"/>
                <a:cs typeface="Arial Unicode MS" pitchFamily="34" charset="-128"/>
              </a:rPr>
              <a:t>Preuzete obveze (sve institucije) (ugovori/narudžbenica)</a:t>
            </a:r>
          </a:p>
        </p:txBody>
      </p:sp>
      <p:sp>
        <p:nvSpPr>
          <p:cNvPr id="24" name="TextBox 23"/>
          <p:cNvSpPr txBox="1"/>
          <p:nvPr/>
        </p:nvSpPr>
        <p:spPr>
          <a:xfrm>
            <a:off x="6917738" y="382833"/>
            <a:ext cx="2226262" cy="923330"/>
          </a:xfrm>
          <a:prstGeom prst="rect">
            <a:avLst/>
          </a:prstGeom>
          <a:blipFill>
            <a:blip r:embed="rId4"/>
            <a:tile tx="0" ty="0" sx="100000" sy="100000" flip="none" algn="tl"/>
          </a:blipFill>
          <a:ln>
            <a:solidFill>
              <a:srgbClr val="FFC000"/>
            </a:solidFill>
          </a:ln>
          <a:scene3d>
            <a:camera prst="orthographicFront"/>
            <a:lightRig rig="threePt" dir="t"/>
          </a:scene3d>
          <a:sp3d prstMaterial="dkEdge"/>
        </p:spPr>
        <p:txBody>
          <a:bodyPr wrap="square" rtlCol="0">
            <a:spAutoFit/>
          </a:bodyPr>
          <a:lstStyle/>
          <a:p>
            <a:r>
              <a:rPr lang="hr-HR" sz="600" dirty="0">
                <a:solidFill>
                  <a:schemeClr val="tx1"/>
                </a:solidFill>
                <a:latin typeface="Arial Unicode MS" pitchFamily="34" charset="-128"/>
                <a:ea typeface="Arial Unicode MS" pitchFamily="34" charset="-128"/>
                <a:cs typeface="Arial Unicode MS" pitchFamily="34" charset="-128"/>
              </a:rPr>
              <a:t>1. dnevni podaci bankovnog sustava (sučelje)</a:t>
            </a:r>
          </a:p>
          <a:p>
            <a:r>
              <a:rPr lang="hr-HR" sz="600" dirty="0">
                <a:solidFill>
                  <a:schemeClr val="tx1"/>
                </a:solidFill>
                <a:latin typeface="Arial Unicode MS" pitchFamily="34" charset="-128"/>
                <a:ea typeface="Arial Unicode MS" pitchFamily="34" charset="-128"/>
                <a:cs typeface="Arial Unicode MS" pitchFamily="34" charset="-128"/>
              </a:rPr>
              <a:t>2. dnevni podaci poreznog sustava (sučelje)</a:t>
            </a:r>
          </a:p>
          <a:p>
            <a:r>
              <a:rPr lang="hr-HR" sz="600" dirty="0">
                <a:solidFill>
                  <a:schemeClr val="tx1"/>
                </a:solidFill>
                <a:latin typeface="Arial Unicode MS" pitchFamily="34" charset="-128"/>
                <a:ea typeface="Arial Unicode MS" pitchFamily="34" charset="-128"/>
                <a:cs typeface="Arial Unicode MS" pitchFamily="34" charset="-128"/>
              </a:rPr>
              <a:t>3. mjesečni podaci carinskog sustava (ručno)</a:t>
            </a:r>
          </a:p>
          <a:p>
            <a:r>
              <a:rPr lang="hr-HR" sz="600" dirty="0">
                <a:solidFill>
                  <a:schemeClr val="tx1"/>
                </a:solidFill>
                <a:latin typeface="Arial Unicode MS" pitchFamily="34" charset="-128"/>
                <a:ea typeface="Arial Unicode MS" pitchFamily="34" charset="-128"/>
                <a:cs typeface="Arial Unicode MS" pitchFamily="34" charset="-128"/>
              </a:rPr>
              <a:t>4. mjesečni podaci sustava socijalnog osiguranja (ručno)</a:t>
            </a:r>
          </a:p>
          <a:p>
            <a:r>
              <a:rPr lang="hr-HR" sz="600" dirty="0">
                <a:solidFill>
                  <a:schemeClr val="tx1"/>
                </a:solidFill>
                <a:latin typeface="Arial Unicode MS" pitchFamily="34" charset="-128"/>
                <a:ea typeface="Arial Unicode MS" pitchFamily="34" charset="-128"/>
                <a:cs typeface="Arial Unicode MS" pitchFamily="34" charset="-128"/>
              </a:rPr>
              <a:t>5. sustav obveznog fonda za zdravstveno osiguranje</a:t>
            </a:r>
          </a:p>
          <a:p>
            <a:r>
              <a:rPr lang="hr-HR" sz="600" dirty="0">
                <a:solidFill>
                  <a:schemeClr val="tx1"/>
                </a:solidFill>
                <a:latin typeface="Arial Unicode MS" pitchFamily="34" charset="-128"/>
                <a:ea typeface="Arial Unicode MS" pitchFamily="34" charset="-128"/>
                <a:cs typeface="Arial Unicode MS" pitchFamily="34" charset="-128"/>
              </a:rPr>
              <a:t>6. mjesečni podaci jedinica za provedbu projekata </a:t>
            </a:r>
          </a:p>
          <a:p>
            <a:r>
              <a:rPr lang="hr-HR" sz="600" dirty="0">
                <a:solidFill>
                  <a:schemeClr val="tx1"/>
                </a:solidFill>
                <a:latin typeface="Arial Unicode MS" pitchFamily="34" charset="-128"/>
                <a:ea typeface="Arial Unicode MS" pitchFamily="34" charset="-128"/>
                <a:cs typeface="Arial Unicode MS" pitchFamily="34" charset="-128"/>
              </a:rPr>
              <a:t>stranog financiranja (ručno)</a:t>
            </a:r>
          </a:p>
          <a:p>
            <a:r>
              <a:rPr lang="hr-HR" sz="600" dirty="0">
                <a:solidFill>
                  <a:schemeClr val="tx1"/>
                </a:solidFill>
                <a:latin typeface="Arial Unicode MS" pitchFamily="34" charset="-128"/>
                <a:ea typeface="Arial Unicode MS" pitchFamily="34" charset="-128"/>
                <a:cs typeface="Arial Unicode MS" pitchFamily="34" charset="-128"/>
              </a:rPr>
              <a:t>7. godišnji podaci o imovini/inventaru </a:t>
            </a:r>
          </a:p>
          <a:p>
            <a:r>
              <a:rPr lang="hr-HR" sz="600" dirty="0">
                <a:solidFill>
                  <a:schemeClr val="tx1"/>
                </a:solidFill>
                <a:latin typeface="Arial Unicode MS" pitchFamily="34" charset="-128"/>
                <a:ea typeface="Arial Unicode MS" pitchFamily="34" charset="-128"/>
                <a:cs typeface="Arial Unicode MS" pitchFamily="34" charset="-128"/>
              </a:rPr>
              <a:t>(ručno u 13. razdoblju) </a:t>
            </a:r>
          </a:p>
        </p:txBody>
      </p:sp>
      <p:sp>
        <p:nvSpPr>
          <p:cNvPr id="25" name="TextBox 24"/>
          <p:cNvSpPr txBox="1"/>
          <p:nvPr/>
        </p:nvSpPr>
        <p:spPr>
          <a:xfrm>
            <a:off x="3135782" y="1750773"/>
            <a:ext cx="1573987" cy="246221"/>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Rashodi/plaćanja</a:t>
            </a:r>
          </a:p>
        </p:txBody>
      </p:sp>
      <p:sp>
        <p:nvSpPr>
          <p:cNvPr id="26" name="TextBox 25"/>
          <p:cNvSpPr txBox="1"/>
          <p:nvPr/>
        </p:nvSpPr>
        <p:spPr>
          <a:xfrm>
            <a:off x="2479853" y="2540815"/>
            <a:ext cx="2040941" cy="246221"/>
          </a:xfrm>
          <a:prstGeom prst="rect">
            <a:avLst/>
          </a:prstGeom>
          <a:noFill/>
        </p:spPr>
        <p:txBody>
          <a:bodyPr wrap="square" rtlCol="0">
            <a:spAutoFit/>
          </a:bodyPr>
          <a:lstStyle/>
          <a:p>
            <a:r>
              <a:rPr lang="hr-HR" sz="1000" dirty="0">
                <a:latin typeface="Arial Unicode MS" pitchFamily="34" charset="-128"/>
                <a:ea typeface="Arial Unicode MS" pitchFamily="34" charset="-128"/>
                <a:cs typeface="Arial Unicode MS" pitchFamily="34" charset="-128"/>
              </a:rPr>
              <a:t>Automatsko dodavanje imovine</a:t>
            </a:r>
          </a:p>
        </p:txBody>
      </p:sp>
      <p:sp>
        <p:nvSpPr>
          <p:cNvPr id="27" name="TextBox 26"/>
          <p:cNvSpPr txBox="1"/>
          <p:nvPr/>
        </p:nvSpPr>
        <p:spPr>
          <a:xfrm>
            <a:off x="3186987" y="3257703"/>
            <a:ext cx="1780034" cy="861774"/>
          </a:xfrm>
          <a:prstGeom prst="rect">
            <a:avLst/>
          </a:prstGeom>
          <a:noFill/>
        </p:spPr>
        <p:txBody>
          <a:bodyPr wrap="square" rtlCol="0">
            <a:spAutoFit/>
          </a:bodyPr>
          <a:lstStyle/>
          <a:p>
            <a:r>
              <a:rPr lang="hr-HR" sz="1000" dirty="0">
                <a:latin typeface="Arial Unicode MS" pitchFamily="34" charset="-128"/>
                <a:ea typeface="Arial Unicode MS" pitchFamily="34" charset="-128"/>
                <a:cs typeface="Arial Unicode MS" pitchFamily="34" charset="-128"/>
              </a:rPr>
              <a:t>Kapitalizacija/prijenosi</a:t>
            </a:r>
            <a:r>
              <a:rPr lang="hr-HR" sz="1000" dirty="0" smtClean="0">
                <a:latin typeface="Arial Unicode MS" pitchFamily="34" charset="-128"/>
                <a:ea typeface="Arial Unicode MS" pitchFamily="34" charset="-128"/>
                <a:cs typeface="Arial Unicode MS" pitchFamily="34" charset="-128"/>
              </a:rPr>
              <a:t>/ deprecijacija/rashodovanje </a:t>
            </a:r>
            <a:r>
              <a:rPr lang="hr-HR" sz="1000" dirty="0">
                <a:latin typeface="Arial Unicode MS" pitchFamily="34" charset="-128"/>
                <a:ea typeface="Arial Unicode MS" pitchFamily="34" charset="-128"/>
                <a:cs typeface="Arial Unicode MS" pitchFamily="34" charset="-128"/>
              </a:rPr>
              <a:t>imovine</a:t>
            </a:r>
          </a:p>
          <a:p>
            <a:r>
              <a:rPr lang="hr-HR" sz="1000" i="1" dirty="0">
                <a:latin typeface="Arial Unicode MS" pitchFamily="34" charset="-128"/>
                <a:ea typeface="Arial Unicode MS" pitchFamily="34" charset="-128"/>
                <a:cs typeface="Arial Unicode MS" pitchFamily="34" charset="-128"/>
              </a:rPr>
              <a:t>(svakodnevno se koristi u samo 6 institucija)</a:t>
            </a:r>
          </a:p>
        </p:txBody>
      </p:sp>
      <p:sp>
        <p:nvSpPr>
          <p:cNvPr id="28" name="TextBox 27"/>
          <p:cNvSpPr txBox="1"/>
          <p:nvPr/>
        </p:nvSpPr>
        <p:spPr>
          <a:xfrm>
            <a:off x="3260140" y="4647592"/>
            <a:ext cx="1573987" cy="246221"/>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Neporezni prihodi</a:t>
            </a:r>
          </a:p>
        </p:txBody>
      </p:sp>
      <p:sp>
        <p:nvSpPr>
          <p:cNvPr id="29" name="TextBox 28"/>
          <p:cNvSpPr txBox="1"/>
          <p:nvPr/>
        </p:nvSpPr>
        <p:spPr>
          <a:xfrm>
            <a:off x="6054547" y="3579573"/>
            <a:ext cx="1573987" cy="400110"/>
          </a:xfrm>
          <a:prstGeom prst="rect">
            <a:avLst/>
          </a:prstGeom>
          <a:noFill/>
        </p:spPr>
        <p:txBody>
          <a:bodyPr wrap="square" rtlCol="0">
            <a:spAutoFit/>
          </a:bodyPr>
          <a:lstStyle/>
          <a:p>
            <a:r>
              <a:rPr lang="hr-HR" sz="1000">
                <a:latin typeface="Arial Unicode MS" pitchFamily="34" charset="-128"/>
                <a:ea typeface="Arial Unicode MS" pitchFamily="34" charset="-128"/>
                <a:cs typeface="Arial Unicode MS" pitchFamily="34" charset="-128"/>
              </a:rPr>
              <a:t>Odobreni proračun, rebalans, isplata</a:t>
            </a:r>
          </a:p>
        </p:txBody>
      </p:sp>
      <p:cxnSp>
        <p:nvCxnSpPr>
          <p:cNvPr id="31" name="Curved Connector 30"/>
          <p:cNvCxnSpPr/>
          <p:nvPr/>
        </p:nvCxnSpPr>
        <p:spPr>
          <a:xfrm rot="5400000">
            <a:off x="5157216" y="1441094"/>
            <a:ext cx="987552" cy="665684"/>
          </a:xfrm>
          <a:prstGeom prst="curvedConnector3">
            <a:avLst>
              <a:gd name="adj1" fmla="val 38889"/>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6832397" y="863194"/>
            <a:ext cx="16824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smtClean="0"/>
          </a:p>
        </p:txBody>
      </p:sp>
      <p:graphicFrame>
        <p:nvGraphicFramePr>
          <p:cNvPr id="9" name="Diagram 8"/>
          <p:cNvGraphicFramePr/>
          <p:nvPr>
            <p:extLst>
              <p:ext uri="{D42A27DB-BD31-4B8C-83A1-F6EECF244321}">
                <p14:modId xmlns:p14="http://schemas.microsoft.com/office/powerpoint/2010/main" val="2509756854"/>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976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245532" y="420263"/>
            <a:ext cx="8898467" cy="3457470"/>
          </a:xfrm>
          <a:prstGeom prst="rect">
            <a:avLst/>
          </a:prstGeom>
          <a:noFill/>
          <a:ln>
            <a:noFill/>
          </a:ln>
        </p:spPr>
      </p:pic>
      <p:sp>
        <p:nvSpPr>
          <p:cNvPr id="9" name="TextBox 8"/>
          <p:cNvSpPr txBox="1"/>
          <p:nvPr/>
        </p:nvSpPr>
        <p:spPr>
          <a:xfrm>
            <a:off x="6477000" y="0"/>
            <a:ext cx="2667000" cy="523220"/>
          </a:xfrm>
          <a:prstGeom prst="rect">
            <a:avLst/>
          </a:prstGeom>
          <a:solidFill>
            <a:schemeClr val="bg1"/>
          </a:solidFill>
        </p:spPr>
        <p:txBody>
          <a:bodyPr wrap="square" rtlCol="0">
            <a:spAutoFit/>
          </a:bodyPr>
          <a:lstStyle/>
          <a:p>
            <a:endParaRPr lang="en-US" dirty="0"/>
          </a:p>
          <a:p>
            <a:endParaRPr lang="en-US" dirty="0"/>
          </a:p>
        </p:txBody>
      </p:sp>
      <p:sp>
        <p:nvSpPr>
          <p:cNvPr id="5" name="TextBox 4"/>
          <p:cNvSpPr txBox="1"/>
          <p:nvPr/>
        </p:nvSpPr>
        <p:spPr>
          <a:xfrm>
            <a:off x="0" y="3649319"/>
            <a:ext cx="245533" cy="1494181"/>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28</a:t>
            </a:fld>
            <a:endParaRPr lang="en" dirty="0"/>
          </a:p>
        </p:txBody>
      </p:sp>
      <p:sp>
        <p:nvSpPr>
          <p:cNvPr id="7" name="Rectangle 6"/>
          <p:cNvSpPr/>
          <p:nvPr/>
        </p:nvSpPr>
        <p:spPr>
          <a:xfrm>
            <a:off x="1" y="321816"/>
            <a:ext cx="3640666" cy="400110"/>
          </a:xfrm>
          <a:prstGeom prst="rect">
            <a:avLst/>
          </a:prstGeom>
        </p:spPr>
        <p:txBody>
          <a:bodyPr wrap="square">
            <a:spAutoFit/>
          </a:bodyPr>
          <a:lstStyle/>
          <a:p>
            <a:r>
              <a:rPr lang="hr-HR" sz="1000" dirty="0">
                <a:latin typeface="Calibri" panose="020F0502020204030204" pitchFamily="34" charset="0"/>
              </a:rPr>
              <a:t>Objavljeno na poveznici: </a:t>
            </a:r>
          </a:p>
          <a:p>
            <a:r>
              <a:rPr lang="hr-HR" sz="1000" u="sng" dirty="0">
                <a:latin typeface="Calibri" panose="020F0502020204030204" pitchFamily="34" charset="0"/>
                <a:hlinkClick r:id="rId3"/>
              </a:rPr>
              <a:t>http://www.financa.gov.al/</a:t>
            </a:r>
            <a:r>
              <a:rPr lang="hr-HR" sz="1000" u="sng" dirty="0" err="1">
                <a:latin typeface="Calibri" panose="020F0502020204030204" pitchFamily="34" charset="0"/>
                <a:hlinkClick r:id="rId3"/>
              </a:rPr>
              <a:t>ecuria</a:t>
            </a:r>
            <a:r>
              <a:rPr lang="hr-HR" sz="1000" u="sng" dirty="0">
                <a:latin typeface="Calibri" panose="020F0502020204030204" pitchFamily="34" charset="0"/>
                <a:hlinkClick r:id="rId3"/>
              </a:rPr>
              <a:t>-e-</a:t>
            </a:r>
            <a:r>
              <a:rPr lang="hr-HR" sz="1000" u="sng" dirty="0" err="1">
                <a:latin typeface="Calibri" panose="020F0502020204030204" pitchFamily="34" charset="0"/>
                <a:hlinkClick r:id="rId3"/>
              </a:rPr>
              <a:t>investimit</a:t>
            </a:r>
            <a:r>
              <a:rPr lang="hr-HR" sz="1000" u="sng" dirty="0">
                <a:latin typeface="Calibri" panose="020F0502020204030204" pitchFamily="34" charset="0"/>
                <a:hlinkClick r:id="rId3"/>
              </a:rPr>
              <a:t>-te-</a:t>
            </a:r>
            <a:r>
              <a:rPr lang="hr-HR" sz="1000" u="sng" dirty="0" err="1">
                <a:latin typeface="Calibri" panose="020F0502020204030204" pitchFamily="34" charset="0"/>
                <a:hlinkClick r:id="rId3"/>
              </a:rPr>
              <a:t>projekteve</a:t>
            </a:r>
            <a:r>
              <a:rPr lang="hr-HR" sz="1000" u="sng" dirty="0">
                <a:latin typeface="Calibri" panose="020F0502020204030204" pitchFamily="34" charset="0"/>
                <a:hlinkClick r:id="rId3"/>
              </a:rPr>
              <a:t>-2</a:t>
            </a:r>
            <a:r>
              <a:rPr lang="hr-HR" sz="1000" u="sng" dirty="0">
                <a:hlinkClick r:id="rId3"/>
              </a:rPr>
              <a:t>/</a:t>
            </a:r>
            <a:r>
              <a:rPr lang="hr-HR" sz="1000" dirty="0"/>
              <a:t> </a:t>
            </a:r>
            <a:endParaRPr lang="hr-HR" sz="10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593533" y="0"/>
            <a:ext cx="8043333" cy="307777"/>
          </a:xfrm>
          <a:prstGeom prst="rect">
            <a:avLst/>
          </a:prstGeom>
        </p:spPr>
        <p:txBody>
          <a:bodyPr wrap="square">
            <a:spAutoFit/>
          </a:bodyPr>
          <a:lstStyle/>
          <a:p>
            <a:r>
              <a:rPr lang="hr-HR" b="1" dirty="0" smtClean="0">
                <a:ln w="11430"/>
                <a:gradFill>
                  <a:gsLst>
                    <a:gs pos="0">
                      <a:srgbClr val="963334">
                        <a:tint val="90000"/>
                        <a:satMod val="120000"/>
                      </a:srgbClr>
                    </a:gs>
                    <a:gs pos="25000">
                      <a:srgbClr val="963334">
                        <a:tint val="93000"/>
                        <a:satMod val="120000"/>
                      </a:srgbClr>
                    </a:gs>
                    <a:gs pos="50000">
                      <a:srgbClr val="963334">
                        <a:shade val="89000"/>
                        <a:satMod val="110000"/>
                      </a:srgbClr>
                    </a:gs>
                    <a:gs pos="75000">
                      <a:srgbClr val="963334">
                        <a:tint val="93000"/>
                        <a:satMod val="120000"/>
                      </a:srgbClr>
                    </a:gs>
                    <a:gs pos="100000">
                      <a:srgbClr val="963334">
                        <a:tint val="90000"/>
                        <a:satMod val="120000"/>
                      </a:srgb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Mjesečni financijski izvještaji o nepodmirenim višegodišnjim preuzetim obvezama</a:t>
            </a:r>
            <a:endParaRPr lang="hr-HR" b="1" dirty="0">
              <a:ln w="11430"/>
              <a:gradFill>
                <a:gsLst>
                  <a:gs pos="0">
                    <a:srgbClr val="963334">
                      <a:tint val="90000"/>
                      <a:satMod val="120000"/>
                    </a:srgbClr>
                  </a:gs>
                  <a:gs pos="25000">
                    <a:srgbClr val="963334">
                      <a:tint val="93000"/>
                      <a:satMod val="120000"/>
                    </a:srgbClr>
                  </a:gs>
                  <a:gs pos="50000">
                    <a:srgbClr val="963334">
                      <a:shade val="89000"/>
                      <a:satMod val="110000"/>
                    </a:srgbClr>
                  </a:gs>
                  <a:gs pos="75000">
                    <a:srgbClr val="963334">
                      <a:tint val="93000"/>
                      <a:satMod val="120000"/>
                    </a:srgbClr>
                  </a:gs>
                  <a:gs pos="100000">
                    <a:srgbClr val="963334">
                      <a:tint val="90000"/>
                      <a:satMod val="120000"/>
                    </a:srgb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endParaRPr>
          </a:p>
        </p:txBody>
      </p:sp>
      <p:sp>
        <p:nvSpPr>
          <p:cNvPr id="11" name="TextBox 10"/>
          <p:cNvSpPr txBox="1"/>
          <p:nvPr/>
        </p:nvSpPr>
        <p:spPr>
          <a:xfrm>
            <a:off x="122766" y="3877733"/>
            <a:ext cx="927101" cy="1261884"/>
          </a:xfrm>
          <a:prstGeom prst="rect">
            <a:avLst/>
          </a:prstGeom>
          <a:solidFill>
            <a:schemeClr val="bg1"/>
          </a:solidFill>
        </p:spPr>
        <p:txBody>
          <a:bodyPr wrap="square" rtlCol="0">
            <a:spAutoFit/>
          </a:bodyPr>
          <a:lstStyle/>
          <a:p>
            <a:endParaRPr lang="hr-HR" dirty="0" smtClean="0"/>
          </a:p>
          <a:p>
            <a:endParaRPr lang="hr-HR" sz="2000" dirty="0"/>
          </a:p>
          <a:p>
            <a:endParaRPr lang="hr-HR" dirty="0" smtClean="0"/>
          </a:p>
          <a:p>
            <a:endParaRPr lang="hr-HR" dirty="0"/>
          </a:p>
          <a:p>
            <a:endParaRPr lang="hr-HR" dirty="0" smtClean="0"/>
          </a:p>
        </p:txBody>
      </p:sp>
      <p:sp>
        <p:nvSpPr>
          <p:cNvPr id="12" name="TextBox 11"/>
          <p:cNvSpPr txBox="1"/>
          <p:nvPr/>
        </p:nvSpPr>
        <p:spPr>
          <a:xfrm>
            <a:off x="245532" y="3908510"/>
            <a:ext cx="8589434" cy="1200329"/>
          </a:xfrm>
          <a:prstGeom prst="rect">
            <a:avLst/>
          </a:prstGeom>
          <a:noFill/>
        </p:spPr>
        <p:txBody>
          <a:bodyPr wrap="square" rtlCol="0">
            <a:spAutoFit/>
          </a:bodyPr>
          <a:lstStyle/>
          <a:p>
            <a:r>
              <a:rPr lang="hr-HR" sz="900" dirty="0">
                <a:latin typeface="Calibri" panose="020F0502020204030204" pitchFamily="34" charset="0"/>
              </a:rPr>
              <a:t>Kako bih objasnila podatke u tablici, poslužit ću se primjerom podataka iz zadnjeg trećeg reda:</a:t>
            </a:r>
          </a:p>
          <a:p>
            <a:r>
              <a:rPr lang="hr-HR" sz="900" dirty="0">
                <a:latin typeface="Calibri" panose="020F0502020204030204" pitchFamily="34" charset="0"/>
              </a:rPr>
              <a:t>Podatci u stupcu „Ukupne preuzete obveze” izračunavaju se na sljedeći način:</a:t>
            </a:r>
          </a:p>
          <a:p>
            <a:r>
              <a:rPr lang="hr-HR" sz="900" dirty="0" smtClean="0">
                <a:latin typeface="Calibri" panose="020F0502020204030204" pitchFamily="34" charset="0"/>
              </a:rPr>
              <a:t>	</a:t>
            </a:r>
            <a:r>
              <a:rPr lang="hr-HR" sz="900" dirty="0" smtClean="0">
                <a:solidFill>
                  <a:srgbClr val="1163A7"/>
                </a:solidFill>
                <a:latin typeface="Calibri" panose="020F0502020204030204" pitchFamily="34" charset="0"/>
              </a:rPr>
              <a:t>Ukupne </a:t>
            </a:r>
            <a:r>
              <a:rPr lang="hr-HR" sz="900" dirty="0">
                <a:solidFill>
                  <a:srgbClr val="1163A7"/>
                </a:solidFill>
                <a:latin typeface="Calibri" panose="020F0502020204030204" pitchFamily="34" charset="0"/>
              </a:rPr>
              <a:t>preuzete obveze = Preuzeta obveza za tekuću godinu </a:t>
            </a:r>
            <a:r>
              <a:rPr lang="hr-HR" sz="900" dirty="0">
                <a:solidFill>
                  <a:srgbClr val="FF0000"/>
                </a:solidFill>
                <a:latin typeface="Calibri" panose="020F0502020204030204" pitchFamily="34" charset="0"/>
              </a:rPr>
              <a:t>plus</a:t>
            </a:r>
            <a:r>
              <a:rPr lang="hr-HR" sz="900" dirty="0">
                <a:latin typeface="Calibri" panose="020F0502020204030204" pitchFamily="34" charset="0"/>
              </a:rPr>
              <a:t> </a:t>
            </a:r>
            <a:r>
              <a:rPr lang="hr-HR" sz="900" dirty="0">
                <a:solidFill>
                  <a:srgbClr val="1163A7"/>
                </a:solidFill>
                <a:latin typeface="Calibri" panose="020F0502020204030204" pitchFamily="34" charset="0"/>
              </a:rPr>
              <a:t>preuzete obveze iz fiskalne godine 1 – 4 </a:t>
            </a:r>
            <a:r>
              <a:rPr lang="hr-HR" sz="900" dirty="0">
                <a:solidFill>
                  <a:srgbClr val="FF0000"/>
                </a:solidFill>
                <a:latin typeface="Calibri" panose="020F0502020204030204" pitchFamily="34" charset="0"/>
              </a:rPr>
              <a:t>plus</a:t>
            </a:r>
            <a:r>
              <a:rPr lang="hr-HR" sz="900" dirty="0">
                <a:latin typeface="Calibri" panose="020F0502020204030204" pitchFamily="34" charset="0"/>
              </a:rPr>
              <a:t> </a:t>
            </a:r>
            <a:r>
              <a:rPr lang="hr-HR" sz="900" dirty="0">
                <a:solidFill>
                  <a:srgbClr val="1163A7"/>
                </a:solidFill>
                <a:latin typeface="Calibri" panose="020F0502020204030204" pitchFamily="34" charset="0"/>
              </a:rPr>
              <a:t>Stvarni troškovi</a:t>
            </a:r>
          </a:p>
          <a:p>
            <a:r>
              <a:rPr lang="hr-HR" sz="900" dirty="0" smtClean="0">
                <a:latin typeface="Calibri" panose="020F0502020204030204" pitchFamily="34" charset="0"/>
              </a:rPr>
              <a:t>		</a:t>
            </a:r>
            <a:r>
              <a:rPr lang="hr-HR" sz="900" dirty="0" smtClean="0">
                <a:solidFill>
                  <a:srgbClr val="1163A7"/>
                </a:solidFill>
                <a:latin typeface="Calibri" panose="020F0502020204030204" pitchFamily="34" charset="0"/>
              </a:rPr>
              <a:t>40.016.297 </a:t>
            </a:r>
            <a:r>
              <a:rPr lang="hr-HR" sz="900" dirty="0">
                <a:solidFill>
                  <a:srgbClr val="1163A7"/>
                </a:solidFill>
                <a:latin typeface="Calibri" panose="020F0502020204030204" pitchFamily="34" charset="0"/>
              </a:rPr>
              <a:t>= 3.232.665 </a:t>
            </a:r>
            <a:r>
              <a:rPr lang="hr-HR" sz="900" dirty="0">
                <a:solidFill>
                  <a:srgbClr val="FF0000"/>
                </a:solidFill>
                <a:latin typeface="Calibri" panose="020F0502020204030204" pitchFamily="34" charset="0"/>
              </a:rPr>
              <a:t>+</a:t>
            </a:r>
            <a:r>
              <a:rPr lang="hr-HR" sz="900" dirty="0">
                <a:solidFill>
                  <a:srgbClr val="1163A7"/>
                </a:solidFill>
                <a:latin typeface="Calibri" panose="020F0502020204030204" pitchFamily="34" charset="0"/>
              </a:rPr>
              <a:t> 0 </a:t>
            </a:r>
            <a:r>
              <a:rPr lang="hr-HR" sz="900" dirty="0">
                <a:solidFill>
                  <a:srgbClr val="FF0000"/>
                </a:solidFill>
                <a:latin typeface="Calibri" panose="020F0502020204030204" pitchFamily="34" charset="0"/>
              </a:rPr>
              <a:t>+</a:t>
            </a:r>
            <a:r>
              <a:rPr lang="hr-HR" sz="900" dirty="0" smtClean="0">
                <a:solidFill>
                  <a:srgbClr val="1163A7"/>
                </a:solidFill>
                <a:latin typeface="Calibri" panose="020F0502020204030204" pitchFamily="34" charset="0"/>
              </a:rPr>
              <a:t> </a:t>
            </a:r>
            <a:r>
              <a:rPr lang="hr-HR" sz="900" dirty="0" err="1">
                <a:solidFill>
                  <a:srgbClr val="1163A7"/>
                </a:solidFill>
                <a:latin typeface="Calibri" panose="020F0502020204030204" pitchFamily="34" charset="0"/>
              </a:rPr>
              <a:t>0</a:t>
            </a:r>
            <a:r>
              <a:rPr lang="hr-HR" sz="900" dirty="0">
                <a:solidFill>
                  <a:srgbClr val="1163A7"/>
                </a:solidFill>
                <a:latin typeface="Calibri" panose="020F0502020204030204" pitchFamily="34" charset="0"/>
              </a:rPr>
              <a:t> </a:t>
            </a:r>
            <a:r>
              <a:rPr lang="hr-HR" sz="900" dirty="0">
                <a:solidFill>
                  <a:srgbClr val="FF0000"/>
                </a:solidFill>
                <a:latin typeface="Calibri" panose="020F0502020204030204" pitchFamily="34" charset="0"/>
              </a:rPr>
              <a:t>+</a:t>
            </a:r>
            <a:r>
              <a:rPr lang="hr-HR" sz="900" dirty="0" smtClean="0">
                <a:solidFill>
                  <a:srgbClr val="1163A7"/>
                </a:solidFill>
                <a:latin typeface="Calibri" panose="020F0502020204030204" pitchFamily="34" charset="0"/>
              </a:rPr>
              <a:t> </a:t>
            </a:r>
            <a:r>
              <a:rPr lang="hr-HR" sz="900" dirty="0">
                <a:solidFill>
                  <a:srgbClr val="1163A7"/>
                </a:solidFill>
                <a:latin typeface="Calibri" panose="020F0502020204030204" pitchFamily="34" charset="0"/>
              </a:rPr>
              <a:t>16.297 </a:t>
            </a:r>
            <a:r>
              <a:rPr lang="hr-HR" sz="900" dirty="0">
                <a:solidFill>
                  <a:srgbClr val="FF0000"/>
                </a:solidFill>
                <a:latin typeface="Calibri" panose="020F0502020204030204" pitchFamily="34" charset="0"/>
              </a:rPr>
              <a:t>+</a:t>
            </a:r>
            <a:r>
              <a:rPr lang="hr-HR" sz="900" dirty="0" smtClean="0">
                <a:solidFill>
                  <a:srgbClr val="1163A7"/>
                </a:solidFill>
                <a:latin typeface="Calibri" panose="020F0502020204030204" pitchFamily="34" charset="0"/>
              </a:rPr>
              <a:t> </a:t>
            </a:r>
            <a:r>
              <a:rPr lang="hr-HR" sz="900" dirty="0">
                <a:solidFill>
                  <a:srgbClr val="1163A7"/>
                </a:solidFill>
                <a:latin typeface="Calibri" panose="020F0502020204030204" pitchFamily="34" charset="0"/>
              </a:rPr>
              <a:t>0 </a:t>
            </a:r>
            <a:r>
              <a:rPr lang="hr-HR" sz="900" dirty="0">
                <a:solidFill>
                  <a:srgbClr val="FF0000"/>
                </a:solidFill>
                <a:latin typeface="Calibri" panose="020F0502020204030204" pitchFamily="34" charset="0"/>
              </a:rPr>
              <a:t>+ </a:t>
            </a:r>
            <a:r>
              <a:rPr lang="hr-HR" sz="900" dirty="0" smtClean="0">
                <a:solidFill>
                  <a:srgbClr val="1163A7"/>
                </a:solidFill>
                <a:latin typeface="Calibri" panose="020F0502020204030204" pitchFamily="34" charset="0"/>
              </a:rPr>
              <a:t>36.767.335 </a:t>
            </a:r>
            <a:r>
              <a:rPr lang="hr-HR" sz="900" dirty="0">
                <a:solidFill>
                  <a:srgbClr val="1163A7"/>
                </a:solidFill>
                <a:latin typeface="Calibri" panose="020F0502020204030204" pitchFamily="34" charset="0"/>
              </a:rPr>
              <a:t>ALL (albanski LEK)</a:t>
            </a:r>
          </a:p>
          <a:p>
            <a:r>
              <a:rPr lang="hr-HR" sz="900" dirty="0">
                <a:latin typeface="Calibri" panose="020F0502020204030204" pitchFamily="34" charset="0"/>
              </a:rPr>
              <a:t>Podatci u stupcu </a:t>
            </a:r>
            <a:r>
              <a:rPr lang="hr-HR" sz="900" dirty="0" smtClean="0">
                <a:latin typeface="Calibri" panose="020F0502020204030204" pitchFamily="34" charset="0"/>
              </a:rPr>
              <a:t>„Nepodmirene preuzete </a:t>
            </a:r>
            <a:r>
              <a:rPr lang="hr-HR" sz="900" dirty="0">
                <a:latin typeface="Calibri" panose="020F0502020204030204" pitchFamily="34" charset="0"/>
              </a:rPr>
              <a:t>obveze” izračunavaju se na sljedeći način:</a:t>
            </a:r>
          </a:p>
          <a:p>
            <a:r>
              <a:rPr lang="hr-HR" sz="900" dirty="0" smtClean="0">
                <a:latin typeface="Calibri" panose="020F0502020204030204" pitchFamily="34" charset="0"/>
              </a:rPr>
              <a:t>	</a:t>
            </a:r>
            <a:r>
              <a:rPr lang="hr-HR" sz="900" dirty="0" smtClean="0">
                <a:solidFill>
                  <a:srgbClr val="1163A7"/>
                </a:solidFill>
                <a:latin typeface="Calibri" panose="020F0502020204030204" pitchFamily="34" charset="0"/>
              </a:rPr>
              <a:t>Nepodmirene preuzete </a:t>
            </a:r>
            <a:r>
              <a:rPr lang="hr-HR" sz="900" dirty="0">
                <a:solidFill>
                  <a:srgbClr val="1163A7"/>
                </a:solidFill>
                <a:latin typeface="Calibri" panose="020F0502020204030204" pitchFamily="34" charset="0"/>
              </a:rPr>
              <a:t>obveze = Ukupne preuzete obveze </a:t>
            </a:r>
            <a:r>
              <a:rPr lang="hr-HR" sz="900" dirty="0">
                <a:solidFill>
                  <a:srgbClr val="FF0000"/>
                </a:solidFill>
                <a:latin typeface="Calibri" panose="020F0502020204030204" pitchFamily="34" charset="0"/>
              </a:rPr>
              <a:t>minus</a:t>
            </a:r>
            <a:r>
              <a:rPr lang="hr-HR" sz="900" dirty="0">
                <a:solidFill>
                  <a:srgbClr val="1163A7"/>
                </a:solidFill>
                <a:latin typeface="Calibri" panose="020F0502020204030204" pitchFamily="34" charset="0"/>
              </a:rPr>
              <a:t> Plaćanja</a:t>
            </a:r>
          </a:p>
          <a:p>
            <a:r>
              <a:rPr lang="hr-HR" sz="900" dirty="0" smtClean="0">
                <a:latin typeface="Calibri" panose="020F0502020204030204" pitchFamily="34" charset="0"/>
              </a:rPr>
              <a:t>		</a:t>
            </a:r>
            <a:r>
              <a:rPr lang="hr-HR" sz="900" dirty="0" smtClean="0">
                <a:solidFill>
                  <a:srgbClr val="1163A7"/>
                </a:solidFill>
                <a:latin typeface="Calibri" panose="020F0502020204030204" pitchFamily="34" charset="0"/>
              </a:rPr>
              <a:t>3.248.962 </a:t>
            </a:r>
            <a:r>
              <a:rPr lang="hr-HR" sz="900" dirty="0">
                <a:solidFill>
                  <a:srgbClr val="1163A7"/>
                </a:solidFill>
                <a:latin typeface="Calibri" panose="020F0502020204030204" pitchFamily="34" charset="0"/>
              </a:rPr>
              <a:t>= 40.016.297 – 36.767.335 ALL (albanski LEK)</a:t>
            </a:r>
          </a:p>
          <a:p>
            <a:r>
              <a:rPr lang="hr-HR" sz="900" dirty="0">
                <a:solidFill>
                  <a:schemeClr val="accent1">
                    <a:lumMod val="50000"/>
                  </a:schemeClr>
                </a:solidFill>
                <a:latin typeface="Calibri" panose="020F0502020204030204" pitchFamily="34" charset="0"/>
              </a:rPr>
              <a:t>Ovi su podatci kumulativni od prve godine višegodišnjih preuzetih obveza. Nastavak gornjeg primjera: iznos 36.767.335 ALL predstavlja fakturirani iznos iz prethodnih godina.</a:t>
            </a:r>
          </a:p>
        </p:txBody>
      </p:sp>
    </p:spTree>
    <p:extLst>
      <p:ext uri="{BB962C8B-B14F-4D97-AF65-F5344CB8AC3E}">
        <p14:creationId xmlns:p14="http://schemas.microsoft.com/office/powerpoint/2010/main" val="2171302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29</a:t>
            </a:fld>
            <a:endParaRPr lang="en"/>
          </a:p>
        </p:txBody>
      </p:sp>
      <p:sp>
        <p:nvSpPr>
          <p:cNvPr id="3" name="Rectangle 2"/>
          <p:cNvSpPr/>
          <p:nvPr/>
        </p:nvSpPr>
        <p:spPr>
          <a:xfrm>
            <a:off x="1" y="0"/>
            <a:ext cx="9079200" cy="492443"/>
          </a:xfrm>
          <a:prstGeom prst="rect">
            <a:avLst/>
          </a:prstGeom>
        </p:spPr>
        <p:txBody>
          <a:bodyPr wrap="square">
            <a:spAutoFit/>
          </a:bodyPr>
          <a:lstStyle/>
          <a:p>
            <a:pPr algn="ctr"/>
            <a:r>
              <a:rPr lang="hr-HR" dirty="0">
                <a:solidFill>
                  <a:srgbClr val="C00000"/>
                </a:solidFill>
                <a:latin typeface="Copperplate Gothic Bold" panose="020E0705020206020404" pitchFamily="34" charset="0"/>
                <a:ea typeface="Calibri"/>
                <a:cs typeface="Times New Roman"/>
              </a:rPr>
              <a:t>I - unos preuzetih obveza u </a:t>
            </a:r>
            <a:r>
              <a:rPr lang="hr-HR" dirty="0" smtClean="0">
                <a:solidFill>
                  <a:srgbClr val="C00000"/>
                </a:solidFill>
                <a:latin typeface="Copperplate Gothic Bold" panose="020E0705020206020404" pitchFamily="34" charset="0"/>
                <a:ea typeface="Calibri"/>
                <a:cs typeface="Times New Roman"/>
              </a:rPr>
              <a:t>AGFIS-u </a:t>
            </a:r>
            <a:r>
              <a:rPr lang="hr-HR" dirty="0">
                <a:solidFill>
                  <a:srgbClr val="C00000"/>
                </a:solidFill>
                <a:latin typeface="Copperplate Gothic Bold" panose="020E0705020206020404" pitchFamily="34" charset="0"/>
                <a:ea typeface="Calibri"/>
                <a:cs typeface="Times New Roman"/>
              </a:rPr>
              <a:t>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izvan</a:t>
            </a:r>
            <a:r>
              <a:rPr lang="hr-HR" dirty="0">
                <a:solidFill>
                  <a:srgbClr val="C00000"/>
                </a:solidFill>
                <a:latin typeface="Copperplate Gothic Bold" panose="020E0705020206020404" pitchFamily="34" charset="0"/>
                <a:ea typeface="Calibri"/>
                <a:cs typeface="Times New Roman"/>
              </a:rPr>
              <a:t> mreže AGFIS-a </a:t>
            </a:r>
            <a:r>
              <a:rPr lang="hr-HR" b="1" dirty="0">
                <a:solidFill>
                  <a:srgbClr val="1163A7"/>
                </a:solidFill>
                <a:latin typeface="Calibri" panose="020F0502020204030204" pitchFamily="34" charset="0"/>
                <a:ea typeface="Calibri"/>
                <a:cs typeface="Times New Roman"/>
              </a:rPr>
              <a:t>(</a:t>
            </a:r>
            <a:r>
              <a:rPr lang="hr-HR" b="1" i="1" dirty="0">
                <a:solidFill>
                  <a:srgbClr val="1163A7"/>
                </a:solidFill>
                <a:latin typeface="Calibri" panose="020F0502020204030204" pitchFamily="34" charset="0"/>
                <a:ea typeface="Calibri"/>
                <a:cs typeface="Times New Roman"/>
              </a:rPr>
              <a:t>nastavak</a:t>
            </a:r>
            <a:r>
              <a:rPr lang="hr-HR" b="1" dirty="0" smtClean="0">
                <a:solidFill>
                  <a:srgbClr val="1163A7"/>
                </a:solidFill>
                <a:latin typeface="Calibri" panose="020F0502020204030204" pitchFamily="34" charset="0"/>
                <a:ea typeface="Calibri"/>
                <a:cs typeface="Times New Roman"/>
              </a:rPr>
              <a:t>)</a:t>
            </a:r>
          </a:p>
          <a:p>
            <a:pPr algn="ctr"/>
            <a:r>
              <a:rPr lang="en-US" sz="1200" dirty="0" smtClean="0">
                <a:latin typeface="Calibri" panose="020F0502020204030204" pitchFamily="34" charset="0"/>
                <a:ea typeface="Calibri" panose="020F0502020204030204" pitchFamily="34" charset="0"/>
                <a:cs typeface="Times New Roman" panose="02020603050405020304" pitchFamily="18" charset="0"/>
              </a:rPr>
              <a:t>(</a:t>
            </a:r>
            <a:r>
              <a:rPr lang="hr-HR" sz="1200" i="1" dirty="0">
                <a:latin typeface="Calibri"/>
                <a:ea typeface="Calibri"/>
                <a:cs typeface="Times New Roman"/>
              </a:rPr>
              <a:t>Transakciju provode s pomoću područnih ureda riznice – TDO-ova</a:t>
            </a:r>
            <a:r>
              <a:rPr lang="en-US" sz="1200" i="1" dirty="0" smtClean="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0" y="520463"/>
            <a:ext cx="8534400" cy="289951"/>
          </a:xfrm>
          <a:prstGeom prst="rect">
            <a:avLst/>
          </a:prstGeom>
        </p:spPr>
        <p:txBody>
          <a:bodyPr wrap="square">
            <a:spAutoFit/>
          </a:bodyPr>
          <a:lstStyle/>
          <a:p>
            <a:pPr marL="342900" indent="-342900">
              <a:lnSpc>
                <a:spcPct val="107000"/>
              </a:lnSpc>
              <a:spcAft>
                <a:spcPts val="800"/>
              </a:spcAft>
              <a:buClr>
                <a:srgbClr val="C00000"/>
              </a:buClr>
              <a:buFont typeface="+mj-lt"/>
              <a:buAutoNum type="arabicPeriod"/>
            </a:pPr>
            <a:r>
              <a:rPr lang="hr-HR" sz="1200" dirty="0">
                <a:latin typeface="Calibri"/>
                <a:ea typeface="Calibri"/>
                <a:cs typeface="Times New Roman"/>
              </a:rPr>
              <a:t>Donji prikaz zaslona </a:t>
            </a:r>
            <a:r>
              <a:rPr lang="hr-HR" sz="1200" b="1" dirty="0">
                <a:latin typeface="Calibri"/>
                <a:ea typeface="Calibri"/>
                <a:cs typeface="Times New Roman"/>
              </a:rPr>
              <a:t>zaglavlje</a:t>
            </a:r>
            <a:r>
              <a:rPr lang="hr-HR" sz="1200" dirty="0">
                <a:latin typeface="Calibri"/>
                <a:ea typeface="Calibri"/>
                <a:cs typeface="Times New Roman"/>
              </a:rPr>
              <a:t> je ugovora za </a:t>
            </a:r>
            <a:r>
              <a:rPr lang="hr-HR" sz="1200" b="1" dirty="0">
                <a:solidFill>
                  <a:srgbClr val="63B244"/>
                </a:solidFill>
                <a:latin typeface="Calibri"/>
                <a:ea typeface="Calibri"/>
                <a:cs typeface="Times New Roman"/>
              </a:rPr>
              <a:t>investicijski</a:t>
            </a:r>
            <a:r>
              <a:rPr lang="hr-HR" sz="1200" dirty="0">
                <a:solidFill>
                  <a:srgbClr val="63B244"/>
                </a:solidFill>
                <a:latin typeface="Calibri"/>
                <a:ea typeface="Calibri"/>
                <a:cs typeface="Times New Roman"/>
              </a:rPr>
              <a:t> </a:t>
            </a:r>
            <a:r>
              <a:rPr lang="hr-HR" sz="1200" dirty="0">
                <a:latin typeface="Calibri"/>
                <a:ea typeface="Calibri"/>
                <a:cs typeface="Times New Roman"/>
              </a:rPr>
              <a:t>projekt (</a:t>
            </a:r>
            <a:r>
              <a:rPr lang="hr-HR" sz="1200" i="1" dirty="0">
                <a:latin typeface="Calibri"/>
                <a:ea typeface="Calibri"/>
                <a:cs typeface="Times New Roman"/>
              </a:rPr>
              <a:t>ekonomski račun </a:t>
            </a:r>
            <a:r>
              <a:rPr lang="hr-HR" sz="1200" b="1" i="1" dirty="0">
                <a:solidFill>
                  <a:srgbClr val="63B244"/>
                </a:solidFill>
                <a:latin typeface="Calibri"/>
                <a:ea typeface="Calibri"/>
                <a:cs typeface="Times New Roman"/>
              </a:rPr>
              <a:t>231</a:t>
            </a:r>
            <a:r>
              <a:rPr lang="hr-HR" sz="1200" i="1" dirty="0">
                <a:latin typeface="Calibri"/>
                <a:ea typeface="Calibri"/>
                <a:cs typeface="Times New Roman"/>
              </a:rPr>
              <a:t> prema računskom planu</a:t>
            </a:r>
            <a:r>
              <a:rPr lang="hr-HR" sz="1200" dirty="0" smtClean="0">
                <a:latin typeface="Calibri"/>
                <a:ea typeface="Calibri"/>
                <a:cs typeface="Times New Roman"/>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2701" y="1173182"/>
            <a:ext cx="1062568"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Picture 7"/>
          <p:cNvPicPr/>
          <p:nvPr/>
        </p:nvPicPr>
        <p:blipFill>
          <a:blip r:embed="rId3"/>
          <a:stretch>
            <a:fillRect/>
          </a:stretch>
        </p:blipFill>
        <p:spPr>
          <a:xfrm>
            <a:off x="57600" y="784800"/>
            <a:ext cx="9021600" cy="4298400"/>
          </a:xfrm>
          <a:prstGeom prst="rect">
            <a:avLst/>
          </a:prstGeom>
          <a:ln w="22225">
            <a:solidFill>
              <a:srgbClr val="0070C0"/>
            </a:solidFill>
          </a:ln>
        </p:spPr>
      </p:pic>
    </p:spTree>
    <p:extLst>
      <p:ext uri="{BB962C8B-B14F-4D97-AF65-F5344CB8AC3E}">
        <p14:creationId xmlns:p14="http://schemas.microsoft.com/office/powerpoint/2010/main" val="214303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a:t>
            </a:fld>
            <a:endParaRPr lang="en" smtClean="0"/>
          </a:p>
        </p:txBody>
      </p:sp>
      <p:sp>
        <p:nvSpPr>
          <p:cNvPr id="4" name="Google Shape;287;p25"/>
          <p:cNvSpPr txBox="1"/>
          <p:nvPr/>
        </p:nvSpPr>
        <p:spPr>
          <a:xfrm>
            <a:off x="2807580" y="0"/>
            <a:ext cx="2462820"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i="0" u="none" strike="noStrike">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Pozadina</a:t>
            </a:r>
          </a:p>
        </p:txBody>
      </p:sp>
      <p:sp>
        <p:nvSpPr>
          <p:cNvPr id="6" name="Rectangle 5"/>
          <p:cNvSpPr/>
          <p:nvPr/>
        </p:nvSpPr>
        <p:spPr>
          <a:xfrm rot="16200000">
            <a:off x="-1148005" y="2036876"/>
            <a:ext cx="3427852" cy="830997"/>
          </a:xfrm>
          <a:prstGeom prst="rect">
            <a:avLst/>
          </a:prstGeom>
        </p:spPr>
        <p:txBody>
          <a:bodyPr wrap="square">
            <a:spAutoFit/>
          </a:bodyPr>
          <a:lstStyle/>
          <a:p>
            <a:pPr algn="ctr"/>
            <a:r>
              <a:rPr lang="hr-HR"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SimSun-ExtB" pitchFamily="49" charset="-122"/>
                <a:cs typeface="Aparajita" pitchFamily="34" charset="0"/>
                <a:sym typeface="Nixie One"/>
              </a:rPr>
              <a:t>Novac koji se duguje i </a:t>
            </a:r>
          </a:p>
          <a:p>
            <a:pPr algn="ctr"/>
            <a:r>
              <a:rPr lang="hr-HR"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SimSun-ExtB" pitchFamily="49" charset="-122"/>
                <a:cs typeface="Aparajita" pitchFamily="34" charset="0"/>
                <a:sym typeface="Nixie One"/>
              </a:rPr>
              <a:t>trebao je biti plaćen ranije</a:t>
            </a:r>
          </a:p>
          <a:p>
            <a:pPr algn="just"/>
            <a:endParaRPr lang="en-US" sz="800" dirty="0">
              <a:latin typeface="+mn-lt"/>
            </a:endParaRPr>
          </a:p>
          <a:p>
            <a:pPr algn="just"/>
            <a:endParaRPr lang="en-US" sz="1200" dirty="0">
              <a:latin typeface="+mn-lt"/>
            </a:endParaRPr>
          </a:p>
        </p:txBody>
      </p:sp>
      <p:sp>
        <p:nvSpPr>
          <p:cNvPr id="9" name="Rectangle 8"/>
          <p:cNvSpPr/>
          <p:nvPr/>
        </p:nvSpPr>
        <p:spPr>
          <a:xfrm>
            <a:off x="1030643" y="4717115"/>
            <a:ext cx="7574892" cy="338554"/>
          </a:xfrm>
          <a:prstGeom prst="rect">
            <a:avLst/>
          </a:prstGeom>
        </p:spPr>
        <p:txBody>
          <a:bodyPr wrap="square">
            <a:spAutoFit/>
          </a:bodyPr>
          <a:lstStyle/>
          <a:p>
            <a:pPr algn="just"/>
            <a:r>
              <a:rPr lang="hr-HR" sz="16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SimSun-ExtB" pitchFamily="49" charset="-122"/>
                <a:cs typeface="Aparajita" pitchFamily="34" charset="0"/>
                <a:sym typeface="Nixie One"/>
              </a:rPr>
              <a:t>Obveza ili dugovanje koje nije plaćeno do datuma dospijeća</a:t>
            </a:r>
          </a:p>
        </p:txBody>
      </p:sp>
      <p:pic>
        <p:nvPicPr>
          <p:cNvPr id="1028" name="Picture 4"/>
          <p:cNvPicPr>
            <a:picLocks noChangeAspect="1" noChangeArrowheads="1"/>
          </p:cNvPicPr>
          <p:nvPr/>
        </p:nvPicPr>
        <p:blipFill>
          <a:blip r:embed="rId3"/>
          <a:srcRect/>
          <a:stretch>
            <a:fillRect/>
          </a:stretch>
        </p:blipFill>
        <p:spPr bwMode="auto">
          <a:xfrm>
            <a:off x="7307885" y="149620"/>
            <a:ext cx="1836115" cy="1701126"/>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0" y="4191610"/>
            <a:ext cx="1030643" cy="951890"/>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0" y="0"/>
            <a:ext cx="833933" cy="1183835"/>
          </a:xfrm>
          <a:prstGeom prst="rect">
            <a:avLst/>
          </a:prstGeom>
          <a:noFill/>
          <a:ln w="9525">
            <a:noFill/>
            <a:miter lim="800000"/>
            <a:headEnd/>
            <a:tailEnd/>
          </a:ln>
        </p:spPr>
      </p:pic>
      <p:pic>
        <p:nvPicPr>
          <p:cNvPr id="1032" name="Picture 8"/>
          <p:cNvPicPr>
            <a:picLocks noChangeAspect="1" noChangeArrowheads="1"/>
          </p:cNvPicPr>
          <p:nvPr/>
        </p:nvPicPr>
        <p:blipFill>
          <a:blip r:embed="rId6"/>
          <a:srcRect/>
          <a:stretch>
            <a:fillRect/>
          </a:stretch>
        </p:blipFill>
        <p:spPr bwMode="auto">
          <a:xfrm>
            <a:off x="7300570" y="0"/>
            <a:ext cx="1843430" cy="1850746"/>
          </a:xfrm>
          <a:prstGeom prst="rect">
            <a:avLst/>
          </a:prstGeom>
          <a:noFill/>
          <a:ln w="9525">
            <a:noFill/>
            <a:miter lim="800000"/>
            <a:headEnd/>
            <a:tailEnd/>
          </a:ln>
        </p:spPr>
      </p:pic>
      <p:sp>
        <p:nvSpPr>
          <p:cNvPr id="12" name="TextBox 11"/>
          <p:cNvSpPr txBox="1"/>
          <p:nvPr/>
        </p:nvSpPr>
        <p:spPr>
          <a:xfrm>
            <a:off x="1039373" y="574200"/>
            <a:ext cx="6151099" cy="353943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innerShdw blurRad="63500" dist="50800" dir="13500000">
              <a:schemeClr val="accent2">
                <a:lumMod val="60000"/>
                <a:lumOff val="40000"/>
                <a:alpha val="50000"/>
              </a:schemeClr>
            </a:innerShdw>
          </a:effectLst>
          <a:scene3d>
            <a:camera prst="orthographicFront"/>
            <a:lightRig rig="threePt" dir="t"/>
          </a:scene3d>
          <a:sp3d>
            <a:bevelT/>
          </a:sp3d>
        </p:spPr>
        <p:txBody>
          <a:bodyPr wrap="square" rtlCol="0">
            <a:spAutoFit/>
          </a:bodyPr>
          <a:lstStyle/>
          <a:p>
            <a:pPr algn="just"/>
            <a:r>
              <a:rPr lang="hr-HR" sz="1600" b="1" dirty="0">
                <a:solidFill>
                  <a:srgbClr val="C00000"/>
                </a:solidFill>
              </a:rPr>
              <a:t>Albanija</a:t>
            </a:r>
            <a:r>
              <a:rPr lang="hr-HR" sz="1600" dirty="0">
                <a:solidFill>
                  <a:srgbClr val="C00000"/>
                </a:solidFill>
              </a:rPr>
              <a:t> </a:t>
            </a:r>
            <a:r>
              <a:rPr lang="hr-HR" sz="1600" dirty="0"/>
              <a:t>je jasno utvrdila rok za plaćanje u zakonu br. 48/2014 „O kašnjenju u plaćanju trgovinskih i ugovornih obveza” koji iznosi </a:t>
            </a:r>
            <a:r>
              <a:rPr lang="hr-HR" sz="1600" b="1" dirty="0">
                <a:solidFill>
                  <a:srgbClr val="C00000"/>
                </a:solidFill>
              </a:rPr>
              <a:t>60 dana </a:t>
            </a:r>
            <a:r>
              <a:rPr lang="hr-HR" sz="1600" dirty="0"/>
              <a:t>od datuma izdavanja računa gospodarskog subjekta, a sastoji se od 30 dana za dostavljanje računa riznici i 30 dana za obradu plaćanja koju provodi riznica</a:t>
            </a:r>
            <a:r>
              <a:rPr lang="hr-HR" sz="1600" i="1" dirty="0"/>
              <a:t> (definirano razdoblje može ovisiti o efikasnosti/zrelosti platnog sustava). </a:t>
            </a:r>
          </a:p>
          <a:p>
            <a:pPr algn="just"/>
            <a:endParaRPr lang="en-US" sz="1600" i="1" dirty="0"/>
          </a:p>
          <a:p>
            <a:pPr algn="just"/>
            <a:r>
              <a:rPr lang="hr-HR" sz="1600" dirty="0"/>
              <a:t>Taj se zakon temelji na Direktivi</a:t>
            </a:r>
            <a:r>
              <a:rPr lang="hr-HR" sz="1600" b="1" dirty="0"/>
              <a:t> </a:t>
            </a:r>
            <a:r>
              <a:rPr lang="hr-HR" sz="1600" b="1" dirty="0">
                <a:solidFill>
                  <a:srgbClr val="C00000"/>
                </a:solidFill>
              </a:rPr>
              <a:t>Europske unije (EU) </a:t>
            </a:r>
            <a:r>
              <a:rPr lang="hr-HR" sz="1600" dirty="0"/>
              <a:t>o borbi protiv kašnjenja u plaćanju (EU, 2011) kojom se zahtijeva da svi javni subjekti u državama članicama EU-a plaćaju svojim dobavljačima paušalnu naknadu uvećanu za kamate na svakodnevnoj osnovi u iznosu od 8 postotnih bodova iznad stope središnje banke za dospjeli iznos ako plaćanje nije izvršeno do datuma dospijeća.</a:t>
            </a:r>
          </a:p>
        </p:txBody>
      </p:sp>
      <p:pic>
        <p:nvPicPr>
          <p:cNvPr id="1027" name="Picture 3"/>
          <p:cNvPicPr>
            <a:picLocks noChangeAspect="1" noChangeArrowheads="1"/>
          </p:cNvPicPr>
          <p:nvPr/>
        </p:nvPicPr>
        <p:blipFill>
          <a:blip r:embed="rId7"/>
          <a:srcRect/>
          <a:stretch>
            <a:fillRect/>
          </a:stretch>
        </p:blipFill>
        <p:spPr bwMode="auto">
          <a:xfrm>
            <a:off x="8215952" y="1856096"/>
            <a:ext cx="928048" cy="792281"/>
          </a:xfrm>
          <a:prstGeom prst="rect">
            <a:avLst/>
          </a:prstGeom>
          <a:noFill/>
          <a:ln w="9525">
            <a:noFill/>
            <a:miter lim="800000"/>
            <a:headEnd/>
            <a:tailEnd/>
          </a:ln>
        </p:spPr>
      </p:pic>
      <p:pic>
        <p:nvPicPr>
          <p:cNvPr id="3" name="Picture 2"/>
          <p:cNvPicPr>
            <a:picLocks noChangeAspect="1"/>
          </p:cNvPicPr>
          <p:nvPr/>
        </p:nvPicPr>
        <p:blipFill>
          <a:blip r:embed="rId8"/>
          <a:stretch>
            <a:fillRect/>
          </a:stretch>
        </p:blipFill>
        <p:spPr>
          <a:xfrm>
            <a:off x="7228010" y="3684700"/>
            <a:ext cx="1803296" cy="1013820"/>
          </a:xfrm>
          <a:prstGeom prst="rect">
            <a:avLst/>
          </a:prstGeom>
        </p:spPr>
      </p:pic>
      <p:sp>
        <p:nvSpPr>
          <p:cNvPr id="5" name="Rectangle 4"/>
          <p:cNvSpPr/>
          <p:nvPr/>
        </p:nvSpPr>
        <p:spPr>
          <a:xfrm>
            <a:off x="7146314" y="4667555"/>
            <a:ext cx="2139276" cy="461665"/>
          </a:xfrm>
          <a:prstGeom prst="rect">
            <a:avLst/>
          </a:prstGeom>
        </p:spPr>
        <p:txBody>
          <a:bodyPr wrap="square">
            <a:spAutoFit/>
          </a:bodyPr>
          <a:lstStyle/>
          <a:p>
            <a:r>
              <a:rPr lang="hr-HR" sz="800">
                <a:solidFill>
                  <a:srgbClr val="0070C0"/>
                </a:solidFill>
              </a:rPr>
              <a:t>- kašnjenja u plaćanju sprječavaju rast</a:t>
            </a:r>
          </a:p>
          <a:p>
            <a:r>
              <a:rPr lang="hr-HR" sz="800">
                <a:solidFill>
                  <a:srgbClr val="0070C0"/>
                </a:solidFill>
              </a:rPr>
              <a:t>- kašnjenja u plaćanju treba shvaćati kao prijetnju za opstanak</a:t>
            </a:r>
          </a:p>
          <a:p>
            <a:r>
              <a:rPr lang="hr-HR" sz="800">
                <a:solidFill>
                  <a:srgbClr val="0070C0"/>
                </a:solidFill>
              </a:rPr>
              <a:t>- razmotriti otpuštanje osoblja, nemogućnost zapošljavanja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30</a:t>
            </a:fld>
            <a:endParaRPr lang="en"/>
          </a:p>
        </p:txBody>
      </p:sp>
      <p:sp>
        <p:nvSpPr>
          <p:cNvPr id="3" name="Rectangle 2"/>
          <p:cNvSpPr/>
          <p:nvPr/>
        </p:nvSpPr>
        <p:spPr>
          <a:xfrm>
            <a:off x="72000" y="44"/>
            <a:ext cx="8999999" cy="488916"/>
          </a:xfrm>
          <a:prstGeom prst="rect">
            <a:avLst/>
          </a:prstGeom>
        </p:spPr>
        <p:txBody>
          <a:bodyPr wrap="square">
            <a:spAutoFit/>
          </a:bodyPr>
          <a:lstStyle/>
          <a:p>
            <a:pPr algn="ctr"/>
            <a:r>
              <a:rPr lang="hr-HR" dirty="0">
                <a:solidFill>
                  <a:srgbClr val="C00000"/>
                </a:solidFill>
                <a:latin typeface="Copperplate Gothic Bold" panose="020E0705020206020404" pitchFamily="34" charset="0"/>
                <a:ea typeface="Calibri"/>
                <a:cs typeface="Times New Roman"/>
              </a:rPr>
              <a:t>I - unos preuzetih obveza 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izvan</a:t>
            </a:r>
            <a:r>
              <a:rPr lang="hr-HR" dirty="0">
                <a:solidFill>
                  <a:srgbClr val="C00000"/>
                </a:solidFill>
                <a:latin typeface="Copperplate Gothic Bold" panose="020E0705020206020404" pitchFamily="34" charset="0"/>
                <a:ea typeface="Calibri"/>
                <a:cs typeface="Times New Roman"/>
              </a:rPr>
              <a:t> mreže AGFIS-a </a:t>
            </a:r>
            <a:r>
              <a:rPr lang="hr-HR" b="1" dirty="0">
                <a:solidFill>
                  <a:srgbClr val="1163A7"/>
                </a:solidFill>
                <a:latin typeface="Calibri" panose="020F0502020204030204" pitchFamily="34" charset="0"/>
                <a:ea typeface="Calibri"/>
                <a:cs typeface="Times New Roman"/>
              </a:rPr>
              <a:t>(</a:t>
            </a:r>
            <a:r>
              <a:rPr lang="hr-HR" b="1" i="1" dirty="0">
                <a:solidFill>
                  <a:srgbClr val="1163A7"/>
                </a:solidFill>
                <a:latin typeface="Calibri" panose="020F0502020204030204" pitchFamily="34" charset="0"/>
                <a:ea typeface="Calibri"/>
                <a:cs typeface="Times New Roman"/>
              </a:rPr>
              <a:t>nastavak</a:t>
            </a:r>
            <a:r>
              <a:rPr lang="hr-HR" b="1" dirty="0">
                <a:solidFill>
                  <a:srgbClr val="1163A7"/>
                </a:solidFill>
                <a:latin typeface="Calibri" panose="020F0502020204030204" pitchFamily="34" charset="0"/>
                <a:ea typeface="Calibri"/>
                <a:cs typeface="Times New Roman"/>
              </a:rPr>
              <a:t>)</a:t>
            </a:r>
          </a:p>
          <a:p>
            <a:pPr algn="ctr"/>
            <a:r>
              <a:rPr lang="en-US" sz="1200" dirty="0">
                <a:latin typeface="Calibri" panose="020F0502020204030204" pitchFamily="34" charset="0"/>
                <a:ea typeface="Calibri" panose="020F0502020204030204" pitchFamily="34" charset="0"/>
                <a:cs typeface="Times New Roman" panose="02020603050405020304" pitchFamily="18" charset="0"/>
              </a:rPr>
              <a:t>(</a:t>
            </a:r>
            <a:r>
              <a:rPr lang="hr-HR" sz="1200" i="1" dirty="0">
                <a:latin typeface="Calibri"/>
                <a:ea typeface="Calibri"/>
                <a:cs typeface="Times New Roman"/>
              </a:rPr>
              <a:t>Transakciju provode s pomoću područnih ureda riznice – TDO-ova</a:t>
            </a:r>
            <a:r>
              <a:rPr lang="en-US" sz="1200" i="1" dirty="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2701" y="440850"/>
            <a:ext cx="9196099" cy="600164"/>
          </a:xfrm>
          <a:prstGeom prst="rect">
            <a:avLst/>
          </a:prstGeom>
        </p:spPr>
        <p:txBody>
          <a:bodyPr wrap="square">
            <a:spAutoFit/>
          </a:bodyPr>
          <a:lstStyle/>
          <a:p>
            <a:r>
              <a:rPr lang="hr-HR" sz="1100" dirty="0" smtClean="0">
                <a:solidFill>
                  <a:srgbClr val="C00000"/>
                </a:solidFill>
              </a:rPr>
              <a:t>2.</a:t>
            </a:r>
            <a:r>
              <a:rPr lang="hr-HR" sz="1100" dirty="0" smtClean="0"/>
              <a:t> Donji prikaz zaslona isti je kao zaslon 1, no prikazuje opis polja u crvenom kvadrantu, sa strane „Ukupni iznos” koji predstavlja datum izvornog ugovora [</a:t>
            </a:r>
            <a:r>
              <a:rPr lang="hr-HR" sz="1100" dirty="0" smtClean="0">
                <a:solidFill>
                  <a:srgbClr val="0070C0"/>
                </a:solidFill>
              </a:rPr>
              <a:t>možemo usporediti datum stvaranja (zabilježeno u AGFIS-u) </a:t>
            </a:r>
            <a:r>
              <a:rPr lang="hr-HR" sz="1100" dirty="0" smtClean="0">
                <a:solidFill>
                  <a:srgbClr val="FF0000"/>
                </a:solidFill>
              </a:rPr>
              <a:t>31.7.2019.</a:t>
            </a:r>
            <a:r>
              <a:rPr lang="hr-HR" sz="1100" dirty="0" smtClean="0"/>
              <a:t> </a:t>
            </a:r>
            <a:r>
              <a:rPr lang="hr-HR" sz="1100" dirty="0" smtClean="0">
                <a:solidFill>
                  <a:srgbClr val="0070C0"/>
                </a:solidFill>
              </a:rPr>
              <a:t>s datumom ugovora </a:t>
            </a:r>
            <a:r>
              <a:rPr lang="hr-HR" sz="1100" dirty="0" smtClean="0">
                <a:solidFill>
                  <a:srgbClr val="FF0000"/>
                </a:solidFill>
              </a:rPr>
              <a:t>24.7.2019.</a:t>
            </a:r>
            <a:r>
              <a:rPr lang="hr-HR" sz="1100" dirty="0" smtClean="0">
                <a:solidFill>
                  <a:srgbClr val="0070C0"/>
                </a:solidFill>
              </a:rPr>
              <a:t>, iz čega je razvidno da je potrošačka jedinica izvršila predaju riznici unutar</a:t>
            </a:r>
            <a:r>
              <a:rPr lang="hr-HR" sz="1100" dirty="0" smtClean="0"/>
              <a:t> </a:t>
            </a:r>
            <a:r>
              <a:rPr lang="hr-HR" sz="1100" b="1" dirty="0" smtClean="0">
                <a:solidFill>
                  <a:srgbClr val="FF0000"/>
                </a:solidFill>
              </a:rPr>
              <a:t>5 radnih dana </a:t>
            </a:r>
            <a:r>
              <a:rPr lang="hr-HR" sz="1100" dirty="0" smtClean="0">
                <a:solidFill>
                  <a:srgbClr val="0070C0"/>
                </a:solidFill>
              </a:rPr>
              <a:t>(27. </a:t>
            </a:r>
            <a:r>
              <a:rPr lang="hr-HR" sz="1100" dirty="0" smtClean="0">
                <a:solidFill>
                  <a:srgbClr val="0070C0"/>
                </a:solidFill>
              </a:rPr>
              <a:t>i </a:t>
            </a:r>
            <a:r>
              <a:rPr lang="hr-HR" sz="1100" dirty="0" smtClean="0">
                <a:solidFill>
                  <a:srgbClr val="0070C0"/>
                </a:solidFill>
              </a:rPr>
              <a:t>28.7.2019. </a:t>
            </a:r>
            <a:r>
              <a:rPr lang="hr-HR" sz="1100" dirty="0" smtClean="0">
                <a:solidFill>
                  <a:srgbClr val="0070C0"/>
                </a:solidFill>
              </a:rPr>
              <a:t>su dani vikenda)]:</a:t>
            </a:r>
            <a:endParaRPr lang="hr-HR" sz="1100" dirty="0">
              <a:solidFill>
                <a:srgbClr val="0070C0"/>
              </a:solidFill>
            </a:endParaRPr>
          </a:p>
        </p:txBody>
      </p:sp>
      <p:pic>
        <p:nvPicPr>
          <p:cNvPr id="7" name="Picture 6"/>
          <p:cNvPicPr>
            <a:picLocks noChangeAspect="1"/>
          </p:cNvPicPr>
          <p:nvPr/>
        </p:nvPicPr>
        <p:blipFill>
          <a:blip r:embed="rId3"/>
          <a:stretch>
            <a:fillRect/>
          </a:stretch>
        </p:blipFill>
        <p:spPr>
          <a:xfrm>
            <a:off x="72000" y="1041015"/>
            <a:ext cx="9000000" cy="4034986"/>
          </a:xfrm>
          <a:prstGeom prst="rect">
            <a:avLst/>
          </a:prstGeom>
          <a:solidFill>
            <a:schemeClr val="lt1"/>
          </a:solidFill>
          <a:ln w="28575">
            <a:solidFill>
              <a:srgbClr val="0070C0"/>
            </a:solidFill>
          </a:ln>
        </p:spPr>
      </p:pic>
    </p:spTree>
    <p:extLst>
      <p:ext uri="{BB962C8B-B14F-4D97-AF65-F5344CB8AC3E}">
        <p14:creationId xmlns:p14="http://schemas.microsoft.com/office/powerpoint/2010/main" val="1281985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31</a:t>
            </a:fld>
            <a:endParaRPr lang="en"/>
          </a:p>
        </p:txBody>
      </p:sp>
      <p:sp>
        <p:nvSpPr>
          <p:cNvPr id="3" name="Rectangle 2"/>
          <p:cNvSpPr/>
          <p:nvPr/>
        </p:nvSpPr>
        <p:spPr>
          <a:xfrm>
            <a:off x="101601" y="44"/>
            <a:ext cx="8957732" cy="488916"/>
          </a:xfrm>
          <a:prstGeom prst="rect">
            <a:avLst/>
          </a:prstGeom>
        </p:spPr>
        <p:txBody>
          <a:bodyPr wrap="square">
            <a:spAutoFit/>
          </a:bodyPr>
          <a:lstStyle/>
          <a:p>
            <a:pPr algn="ctr"/>
            <a:r>
              <a:rPr lang="hr-HR" dirty="0">
                <a:solidFill>
                  <a:srgbClr val="C00000"/>
                </a:solidFill>
                <a:latin typeface="Copperplate Gothic Bold" panose="020E0705020206020404" pitchFamily="34" charset="0"/>
                <a:ea typeface="Calibri"/>
                <a:cs typeface="Times New Roman"/>
              </a:rPr>
              <a:t>I - unos preuzetih obveza 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izvan</a:t>
            </a:r>
            <a:r>
              <a:rPr lang="hr-HR" dirty="0">
                <a:solidFill>
                  <a:srgbClr val="C00000"/>
                </a:solidFill>
                <a:latin typeface="Copperplate Gothic Bold" panose="020E0705020206020404" pitchFamily="34" charset="0"/>
                <a:ea typeface="Calibri"/>
                <a:cs typeface="Times New Roman"/>
              </a:rPr>
              <a:t> mreže AGFIS-a </a:t>
            </a:r>
            <a:r>
              <a:rPr lang="hr-HR" b="1" dirty="0">
                <a:solidFill>
                  <a:srgbClr val="1163A7"/>
                </a:solidFill>
                <a:latin typeface="Calibri" panose="020F0502020204030204" pitchFamily="34" charset="0"/>
                <a:ea typeface="Calibri"/>
                <a:cs typeface="Times New Roman"/>
              </a:rPr>
              <a:t>(</a:t>
            </a:r>
            <a:r>
              <a:rPr lang="hr-HR" b="1" i="1" dirty="0">
                <a:solidFill>
                  <a:srgbClr val="1163A7"/>
                </a:solidFill>
                <a:latin typeface="Calibri" panose="020F0502020204030204" pitchFamily="34" charset="0"/>
                <a:ea typeface="Calibri"/>
                <a:cs typeface="Times New Roman"/>
              </a:rPr>
              <a:t>nastavak</a:t>
            </a:r>
            <a:r>
              <a:rPr lang="hr-HR" b="1" dirty="0">
                <a:solidFill>
                  <a:srgbClr val="1163A7"/>
                </a:solidFill>
                <a:latin typeface="Calibri" panose="020F0502020204030204" pitchFamily="34" charset="0"/>
                <a:ea typeface="Calibri"/>
                <a:cs typeface="Times New Roman"/>
              </a:rPr>
              <a:t>)</a:t>
            </a:r>
          </a:p>
          <a:p>
            <a:pPr algn="ctr"/>
            <a:r>
              <a:rPr lang="en-US" sz="1200" dirty="0">
                <a:latin typeface="Calibri" panose="020F0502020204030204" pitchFamily="34" charset="0"/>
                <a:ea typeface="Calibri" panose="020F0502020204030204" pitchFamily="34" charset="0"/>
                <a:cs typeface="Times New Roman" panose="02020603050405020304" pitchFamily="18" charset="0"/>
              </a:rPr>
              <a:t>(</a:t>
            </a:r>
            <a:r>
              <a:rPr lang="hr-HR" sz="1200" i="1" dirty="0">
                <a:latin typeface="Calibri"/>
                <a:ea typeface="Calibri"/>
                <a:cs typeface="Times New Roman"/>
              </a:rPr>
              <a:t>Transakciju provode s pomoću područnih ureda riznice – TDO-ova</a:t>
            </a:r>
            <a:r>
              <a:rPr lang="en-US" sz="1200" i="1" dirty="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430887"/>
          </a:xfrm>
          <a:prstGeom prst="rect">
            <a:avLst/>
          </a:prstGeom>
        </p:spPr>
        <p:txBody>
          <a:bodyPr wrap="square">
            <a:spAutoFit/>
          </a:bodyPr>
          <a:lstStyle/>
          <a:p>
            <a:r>
              <a:rPr lang="en-US" sz="1100" dirty="0">
                <a:solidFill>
                  <a:srgbClr val="C00000"/>
                </a:solidFill>
              </a:rPr>
              <a:t>3. </a:t>
            </a:r>
            <a:r>
              <a:rPr lang="hr-HR" sz="1100" dirty="0"/>
              <a:t>Donji zaslon pojavit će se nakon pritiska na gumb „Pošiljke” na kraju zaslona 2 (desno) i prikazati fakturirani iznos ugovora (raspored plaćanja). Distribucijski prozor sastoji se od dva zaslona (vidljivo prema položaju horizontalnog </a:t>
            </a:r>
            <a:r>
              <a:rPr lang="hr-HR" sz="1100" dirty="0" err="1"/>
              <a:t>kliznika</a:t>
            </a:r>
            <a:r>
              <a:rPr lang="hr-HR" sz="1100" dirty="0"/>
              <a:t> koji je na lijevoj strani i zatim na desnoj</a:t>
            </a:r>
            <a:r>
              <a:rPr lang="hr-HR" sz="1100" dirty="0" smtClean="0"/>
              <a:t>)</a:t>
            </a:r>
            <a:r>
              <a:rPr lang="en-US" sz="1100" dirty="0" smtClean="0"/>
              <a:t>:</a:t>
            </a:r>
            <a:endParaRPr lang="en-US" sz="1100" dirty="0"/>
          </a:p>
        </p:txBody>
      </p:sp>
      <p:pic>
        <p:nvPicPr>
          <p:cNvPr id="8" name="Picture 7"/>
          <p:cNvPicPr/>
          <p:nvPr/>
        </p:nvPicPr>
        <p:blipFill>
          <a:blip r:embed="rId3"/>
          <a:stretch>
            <a:fillRect/>
          </a:stretch>
        </p:blipFill>
        <p:spPr>
          <a:xfrm>
            <a:off x="101600" y="1173182"/>
            <a:ext cx="8957733" cy="3970318"/>
          </a:xfrm>
          <a:prstGeom prst="rect">
            <a:avLst/>
          </a:prstGeom>
          <a:ln w="28575">
            <a:solidFill>
              <a:srgbClr val="0070C0"/>
            </a:solidFill>
          </a:ln>
        </p:spPr>
      </p:pic>
    </p:spTree>
    <p:extLst>
      <p:ext uri="{BB962C8B-B14F-4D97-AF65-F5344CB8AC3E}">
        <p14:creationId xmlns:p14="http://schemas.microsoft.com/office/powerpoint/2010/main" val="3365179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32</a:t>
            </a:fld>
            <a:endParaRPr lang="en"/>
          </a:p>
        </p:txBody>
      </p:sp>
      <p:sp>
        <p:nvSpPr>
          <p:cNvPr id="3" name="Rectangle 2"/>
          <p:cNvSpPr/>
          <p:nvPr/>
        </p:nvSpPr>
        <p:spPr>
          <a:xfrm>
            <a:off x="110066" y="44"/>
            <a:ext cx="9033933" cy="488916"/>
          </a:xfrm>
          <a:prstGeom prst="rect">
            <a:avLst/>
          </a:prstGeom>
        </p:spPr>
        <p:txBody>
          <a:bodyPr wrap="square">
            <a:spAutoFit/>
          </a:bodyPr>
          <a:lstStyle/>
          <a:p>
            <a:pPr algn="ctr"/>
            <a:r>
              <a:rPr lang="hr-HR" dirty="0">
                <a:solidFill>
                  <a:srgbClr val="C00000"/>
                </a:solidFill>
                <a:latin typeface="Copperplate Gothic Bold" panose="020E0705020206020404" pitchFamily="34" charset="0"/>
                <a:ea typeface="Calibri"/>
                <a:cs typeface="Times New Roman"/>
              </a:rPr>
              <a:t>I - unos preuzetih obveza 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izvan</a:t>
            </a:r>
            <a:r>
              <a:rPr lang="hr-HR" dirty="0">
                <a:solidFill>
                  <a:srgbClr val="C00000"/>
                </a:solidFill>
                <a:latin typeface="Copperplate Gothic Bold" panose="020E0705020206020404" pitchFamily="34" charset="0"/>
                <a:ea typeface="Calibri"/>
                <a:cs typeface="Times New Roman"/>
              </a:rPr>
              <a:t> mreže AGFIS-a </a:t>
            </a:r>
            <a:r>
              <a:rPr lang="hr-HR" b="1" dirty="0">
                <a:solidFill>
                  <a:srgbClr val="1163A7"/>
                </a:solidFill>
                <a:latin typeface="Calibri" panose="020F0502020204030204" pitchFamily="34" charset="0"/>
                <a:ea typeface="Calibri"/>
                <a:cs typeface="Times New Roman"/>
              </a:rPr>
              <a:t>(</a:t>
            </a:r>
            <a:r>
              <a:rPr lang="hr-HR" b="1" i="1" dirty="0">
                <a:solidFill>
                  <a:srgbClr val="1163A7"/>
                </a:solidFill>
                <a:latin typeface="Calibri" panose="020F0502020204030204" pitchFamily="34" charset="0"/>
                <a:ea typeface="Calibri"/>
                <a:cs typeface="Times New Roman"/>
              </a:rPr>
              <a:t>nastavak</a:t>
            </a:r>
            <a:r>
              <a:rPr lang="hr-HR" b="1" dirty="0">
                <a:solidFill>
                  <a:srgbClr val="1163A7"/>
                </a:solidFill>
                <a:latin typeface="Calibri" panose="020F0502020204030204" pitchFamily="34" charset="0"/>
                <a:ea typeface="Calibri"/>
                <a:cs typeface="Times New Roman"/>
              </a:rPr>
              <a:t>)</a:t>
            </a:r>
          </a:p>
          <a:p>
            <a:pPr algn="ctr"/>
            <a:r>
              <a:rPr lang="en-US" sz="1200" dirty="0">
                <a:latin typeface="Calibri" panose="020F0502020204030204" pitchFamily="34" charset="0"/>
                <a:ea typeface="Calibri" panose="020F0502020204030204" pitchFamily="34" charset="0"/>
                <a:cs typeface="Times New Roman" panose="02020603050405020304" pitchFamily="18" charset="0"/>
              </a:rPr>
              <a:t>(</a:t>
            </a:r>
            <a:r>
              <a:rPr lang="hr-HR" sz="1200" i="1" dirty="0">
                <a:latin typeface="Calibri"/>
                <a:ea typeface="Calibri"/>
                <a:cs typeface="Times New Roman"/>
              </a:rPr>
              <a:t>Transakciju provode s pomoću područnih ureda riznice – TDO-ova</a:t>
            </a:r>
            <a:r>
              <a:rPr lang="en-US" sz="1200" i="1" dirty="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261610"/>
          </a:xfrm>
          <a:prstGeom prst="rect">
            <a:avLst/>
          </a:prstGeom>
        </p:spPr>
        <p:txBody>
          <a:bodyPr wrap="square">
            <a:spAutoFit/>
          </a:bodyPr>
          <a:lstStyle/>
          <a:p>
            <a:r>
              <a:rPr lang="en-US" sz="1100" dirty="0">
                <a:solidFill>
                  <a:srgbClr val="C00000"/>
                </a:solidFill>
              </a:rPr>
              <a:t>3.1.</a:t>
            </a:r>
            <a:r>
              <a:rPr lang="en-US" sz="1100" dirty="0"/>
              <a:t> </a:t>
            </a:r>
            <a:r>
              <a:rPr lang="hr-HR" sz="1100" dirty="0"/>
              <a:t>Donji zaslon nastavak je zaslona 3 (možete vidjeti položaj horizontalnog </a:t>
            </a:r>
            <a:r>
              <a:rPr lang="hr-HR" sz="1100" dirty="0" err="1"/>
              <a:t>kliznika</a:t>
            </a:r>
            <a:r>
              <a:rPr lang="hr-HR" sz="1100" dirty="0"/>
              <a:t> s desne strane</a:t>
            </a:r>
            <a:r>
              <a:rPr lang="hr-HR" sz="1100" dirty="0" smtClean="0"/>
              <a:t>):</a:t>
            </a:r>
            <a:endParaRPr lang="en-US" sz="1100" dirty="0"/>
          </a:p>
        </p:txBody>
      </p:sp>
      <p:pic>
        <p:nvPicPr>
          <p:cNvPr id="9" name="Picture 8"/>
          <p:cNvPicPr/>
          <p:nvPr/>
        </p:nvPicPr>
        <p:blipFill>
          <a:blip r:embed="rId3"/>
          <a:stretch>
            <a:fillRect/>
          </a:stretch>
        </p:blipFill>
        <p:spPr>
          <a:xfrm>
            <a:off x="110066" y="782118"/>
            <a:ext cx="8940801" cy="4289416"/>
          </a:xfrm>
          <a:prstGeom prst="rect">
            <a:avLst/>
          </a:prstGeom>
          <a:ln w="22225">
            <a:solidFill>
              <a:srgbClr val="0070C0"/>
            </a:solidFill>
          </a:ln>
        </p:spPr>
      </p:pic>
    </p:spTree>
    <p:extLst>
      <p:ext uri="{BB962C8B-B14F-4D97-AF65-F5344CB8AC3E}">
        <p14:creationId xmlns:p14="http://schemas.microsoft.com/office/powerpoint/2010/main" val="3378326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33</a:t>
            </a:fld>
            <a:endParaRPr lang="en"/>
          </a:p>
        </p:txBody>
      </p:sp>
      <p:sp>
        <p:nvSpPr>
          <p:cNvPr id="3" name="Rectangle 2"/>
          <p:cNvSpPr/>
          <p:nvPr/>
        </p:nvSpPr>
        <p:spPr>
          <a:xfrm>
            <a:off x="86398" y="196452"/>
            <a:ext cx="8971201" cy="488916"/>
          </a:xfrm>
          <a:prstGeom prst="rect">
            <a:avLst/>
          </a:prstGeom>
        </p:spPr>
        <p:txBody>
          <a:bodyPr wrap="square">
            <a:spAutoFit/>
          </a:bodyPr>
          <a:lstStyle/>
          <a:p>
            <a:pPr algn="ctr"/>
            <a:r>
              <a:rPr lang="hr-HR" dirty="0">
                <a:solidFill>
                  <a:srgbClr val="C00000"/>
                </a:solidFill>
                <a:latin typeface="Copperplate Gothic Bold" panose="020E0705020206020404" pitchFamily="34" charset="0"/>
                <a:ea typeface="Calibri"/>
                <a:cs typeface="Times New Roman"/>
              </a:rPr>
              <a:t>I - unos preuzetih obveza 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izvan</a:t>
            </a:r>
            <a:r>
              <a:rPr lang="hr-HR" dirty="0">
                <a:solidFill>
                  <a:srgbClr val="C00000"/>
                </a:solidFill>
                <a:latin typeface="Copperplate Gothic Bold" panose="020E0705020206020404" pitchFamily="34" charset="0"/>
                <a:ea typeface="Calibri"/>
                <a:cs typeface="Times New Roman"/>
              </a:rPr>
              <a:t> mreže AGFIS-a </a:t>
            </a:r>
            <a:r>
              <a:rPr lang="hr-HR" b="1" dirty="0">
                <a:solidFill>
                  <a:srgbClr val="1163A7"/>
                </a:solidFill>
                <a:latin typeface="Calibri" panose="020F0502020204030204" pitchFamily="34" charset="0"/>
                <a:ea typeface="Calibri"/>
                <a:cs typeface="Times New Roman"/>
              </a:rPr>
              <a:t>(</a:t>
            </a:r>
            <a:r>
              <a:rPr lang="hr-HR" b="1" i="1" dirty="0">
                <a:solidFill>
                  <a:srgbClr val="1163A7"/>
                </a:solidFill>
                <a:latin typeface="Calibri" panose="020F0502020204030204" pitchFamily="34" charset="0"/>
                <a:ea typeface="Calibri"/>
                <a:cs typeface="Times New Roman"/>
              </a:rPr>
              <a:t>nastavak</a:t>
            </a:r>
            <a:r>
              <a:rPr lang="hr-HR" b="1" dirty="0">
                <a:solidFill>
                  <a:srgbClr val="1163A7"/>
                </a:solidFill>
                <a:latin typeface="Calibri" panose="020F0502020204030204" pitchFamily="34" charset="0"/>
                <a:ea typeface="Calibri"/>
                <a:cs typeface="Times New Roman"/>
              </a:rPr>
              <a:t>)</a:t>
            </a:r>
          </a:p>
          <a:p>
            <a:pPr algn="ctr"/>
            <a:r>
              <a:rPr lang="en-US" sz="1200" dirty="0">
                <a:latin typeface="Calibri" panose="020F0502020204030204" pitchFamily="34" charset="0"/>
                <a:ea typeface="Calibri" panose="020F0502020204030204" pitchFamily="34" charset="0"/>
                <a:cs typeface="Times New Roman" panose="02020603050405020304" pitchFamily="18" charset="0"/>
              </a:rPr>
              <a:t>(</a:t>
            </a:r>
            <a:r>
              <a:rPr lang="hr-HR" sz="1200" i="1" dirty="0">
                <a:latin typeface="Calibri"/>
                <a:ea typeface="Calibri"/>
                <a:cs typeface="Times New Roman"/>
              </a:rPr>
              <a:t>Transakciju provode s pomoću područnih ureda riznice – TDO-ova</a:t>
            </a:r>
            <a:r>
              <a:rPr lang="en-US" sz="1200" i="1" dirty="0">
                <a:latin typeface="Calibri" panose="020F0502020204030204" pitchFamily="34"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0"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698397" y="994247"/>
            <a:ext cx="5938536" cy="307777"/>
          </a:xfrm>
          <a:prstGeom prst="rect">
            <a:avLst/>
          </a:prstGeom>
        </p:spPr>
        <p:txBody>
          <a:bodyPr wrap="square">
            <a:spAutoFit/>
          </a:bodyPr>
          <a:lstStyle/>
          <a:p>
            <a:r>
              <a:rPr lang="hr-HR" dirty="0"/>
              <a:t>Tablica sa sažetcima podataka s dvaju zaslona na slajdovima 31 – </a:t>
            </a:r>
            <a:r>
              <a:rPr lang="hr-HR" dirty="0" smtClean="0"/>
              <a:t>32:</a:t>
            </a:r>
            <a:endParaRPr lang="en-US" sz="1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4025"/>
            <a:ext cx="91440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13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34</a:t>
            </a:fld>
            <a:endParaRPr lang="en"/>
          </a:p>
        </p:txBody>
      </p:sp>
      <p:sp>
        <p:nvSpPr>
          <p:cNvPr id="3" name="Rectangle 2"/>
          <p:cNvSpPr/>
          <p:nvPr/>
        </p:nvSpPr>
        <p:spPr>
          <a:xfrm>
            <a:off x="76201" y="44"/>
            <a:ext cx="8898466" cy="492443"/>
          </a:xfrm>
          <a:prstGeom prst="rect">
            <a:avLst/>
          </a:prstGeom>
        </p:spPr>
        <p:txBody>
          <a:bodyPr wrap="square">
            <a:spAutoFit/>
          </a:bodyPr>
          <a:lstStyle/>
          <a:p>
            <a:pPr algn="ct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 – registracija </a:t>
            </a:r>
            <a:r>
              <a:rPr lang="hr-HR" sz="1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preuzetih obveza </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umreženu</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s AGFIS-om </a:t>
            </a:r>
            <a:r>
              <a:rPr lang="hr-HR" sz="1200" b="1" i="1" dirty="0">
                <a:solidFill>
                  <a:srgbClr val="1163A7"/>
                </a:solidFill>
                <a:latin typeface="Calibri" panose="020F0502020204030204" pitchFamily="34" charset="0"/>
                <a:ea typeface="Calibri"/>
                <a:cs typeface="Times New Roman"/>
              </a:rPr>
              <a:t>(nastavak) </a:t>
            </a:r>
          </a:p>
          <a:p>
            <a:pPr algn="ctr"/>
            <a:r>
              <a:rPr lang="hr-HR" sz="1200" dirty="0">
                <a:latin typeface="Calibri" panose="020F0502020204030204" pitchFamily="34" charset="0"/>
              </a:rPr>
              <a:t>(</a:t>
            </a:r>
            <a:r>
              <a:rPr lang="hr-HR" sz="1200" i="1" dirty="0">
                <a:latin typeface="Calibri" panose="020F0502020204030204" pitchFamily="34" charset="0"/>
              </a:rPr>
              <a:t>samostalno provode transakciju, </a:t>
            </a:r>
            <a:r>
              <a:rPr lang="hr-HR" sz="1200" i="1" dirty="0" smtClean="0">
                <a:latin typeface="Calibri" panose="020F0502020204030204" pitchFamily="34" charset="0"/>
              </a:rPr>
              <a:t>korisnik AGFIS-a</a:t>
            </a:r>
            <a:r>
              <a:rPr lang="hr-HR" sz="1200" dirty="0">
                <a:latin typeface="Calibri" panose="020F0502020204030204" pitchFamily="34" charset="0"/>
              </a:rPr>
              <a:t>)</a:t>
            </a:r>
            <a:endParaRPr lang="en-US" sz="105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461665"/>
          </a:xfrm>
          <a:prstGeom prst="rect">
            <a:avLst/>
          </a:prstGeom>
        </p:spPr>
        <p:txBody>
          <a:bodyPr wrap="square">
            <a:spAutoFit/>
          </a:bodyPr>
          <a:lstStyle/>
          <a:p>
            <a:r>
              <a:rPr lang="en-US" sz="1200" dirty="0">
                <a:solidFill>
                  <a:srgbClr val="C00000"/>
                </a:solidFill>
              </a:rPr>
              <a:t>1.</a:t>
            </a:r>
            <a:r>
              <a:rPr lang="en-US" sz="1200" dirty="0"/>
              <a:t> </a:t>
            </a:r>
            <a:r>
              <a:rPr lang="hr-HR" sz="1200" dirty="0"/>
              <a:t>Donji prikaz zaslona </a:t>
            </a:r>
            <a:r>
              <a:rPr lang="hr-HR" sz="1200" b="1" dirty="0"/>
              <a:t>zaglavlje</a:t>
            </a:r>
            <a:r>
              <a:rPr lang="hr-HR" sz="1200" dirty="0"/>
              <a:t> je ugovora za </a:t>
            </a:r>
            <a:r>
              <a:rPr lang="hr-HR" sz="1200" b="1" dirty="0">
                <a:solidFill>
                  <a:srgbClr val="00B050"/>
                </a:solidFill>
                <a:latin typeface="+mj-lt"/>
                <a:ea typeface="Calibri" panose="020F0502020204030204" pitchFamily="34" charset="0"/>
                <a:cs typeface="Times New Roman" panose="02020603050405020304" pitchFamily="18" charset="0"/>
              </a:rPr>
              <a:t>investicijski</a:t>
            </a:r>
            <a:r>
              <a:rPr lang="hr-HR" sz="1200" dirty="0">
                <a:solidFill>
                  <a:srgbClr val="92D050"/>
                </a:solidFill>
              </a:rPr>
              <a:t> </a:t>
            </a:r>
            <a:r>
              <a:rPr lang="hr-HR" sz="1200" dirty="0"/>
              <a:t>projekt (</a:t>
            </a:r>
            <a:r>
              <a:rPr lang="hr-HR" sz="1200" i="1" dirty="0"/>
              <a:t>ekonomski račun </a:t>
            </a:r>
            <a:r>
              <a:rPr lang="hr-HR" sz="1200" b="1" dirty="0">
                <a:solidFill>
                  <a:srgbClr val="00B050"/>
                </a:solidFill>
                <a:latin typeface="+mj-lt"/>
                <a:ea typeface="Calibri" panose="020F0502020204030204" pitchFamily="34" charset="0"/>
                <a:cs typeface="Times New Roman" panose="02020603050405020304" pitchFamily="18" charset="0"/>
              </a:rPr>
              <a:t>231</a:t>
            </a:r>
            <a:r>
              <a:rPr lang="hr-HR" sz="1200" i="1" dirty="0"/>
              <a:t> prema računskom planu</a:t>
            </a:r>
            <a:r>
              <a:rPr lang="hr-HR" sz="1200" dirty="0"/>
              <a:t>) javno-privatnog partnerstva (JPP)</a:t>
            </a:r>
            <a:r>
              <a:rPr lang="en-US" sz="1200" dirty="0" smtClean="0"/>
              <a:t>:</a:t>
            </a:r>
            <a:endParaRPr lang="en-US" sz="1200" dirty="0"/>
          </a:p>
        </p:txBody>
      </p:sp>
      <p:pic>
        <p:nvPicPr>
          <p:cNvPr id="8" name="Picture 7"/>
          <p:cNvPicPr/>
          <p:nvPr/>
        </p:nvPicPr>
        <p:blipFill>
          <a:blip r:embed="rId3"/>
          <a:stretch>
            <a:fillRect/>
          </a:stretch>
        </p:blipFill>
        <p:spPr>
          <a:xfrm>
            <a:off x="76200" y="982172"/>
            <a:ext cx="8991600" cy="4089255"/>
          </a:xfrm>
          <a:prstGeom prst="rect">
            <a:avLst/>
          </a:prstGeom>
          <a:ln w="22225">
            <a:solidFill>
              <a:srgbClr val="0070C0"/>
            </a:solidFill>
          </a:ln>
        </p:spPr>
      </p:pic>
    </p:spTree>
    <p:extLst>
      <p:ext uri="{BB962C8B-B14F-4D97-AF65-F5344CB8AC3E}">
        <p14:creationId xmlns:p14="http://schemas.microsoft.com/office/powerpoint/2010/main" val="1898207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35</a:t>
            </a:fld>
            <a:endParaRPr lang="en"/>
          </a:p>
        </p:txBody>
      </p:sp>
      <p:sp>
        <p:nvSpPr>
          <p:cNvPr id="3" name="Rectangle 2"/>
          <p:cNvSpPr/>
          <p:nvPr/>
        </p:nvSpPr>
        <p:spPr>
          <a:xfrm>
            <a:off x="118533" y="0"/>
            <a:ext cx="8923867" cy="492443"/>
          </a:xfrm>
          <a:prstGeom prst="rect">
            <a:avLst/>
          </a:prstGeom>
        </p:spPr>
        <p:txBody>
          <a:bodyPr wrap="square">
            <a:spAutoFit/>
          </a:bodyPr>
          <a:lstStyle/>
          <a:p>
            <a:pPr algn="ct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 – registracija preuzetih obveza 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umreženu</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s AGFIS-om </a:t>
            </a:r>
            <a:r>
              <a:rPr lang="hr-HR" sz="1200" b="1" i="1" dirty="0">
                <a:solidFill>
                  <a:srgbClr val="1163A7"/>
                </a:solidFill>
                <a:latin typeface="Calibri" panose="020F0502020204030204" pitchFamily="34" charset="0"/>
                <a:ea typeface="Calibri"/>
                <a:cs typeface="Times New Roman"/>
              </a:rPr>
              <a:t>(nastavak) </a:t>
            </a:r>
          </a:p>
          <a:p>
            <a:pPr algn="ctr"/>
            <a:r>
              <a:rPr lang="hr-HR" sz="1200" dirty="0">
                <a:latin typeface="Calibri" panose="020F0502020204030204" pitchFamily="34" charset="0"/>
              </a:rPr>
              <a:t>(</a:t>
            </a:r>
            <a:r>
              <a:rPr lang="hr-HR" sz="1200" i="1" dirty="0">
                <a:latin typeface="Calibri" panose="020F0502020204030204" pitchFamily="34" charset="0"/>
              </a:rPr>
              <a:t>samostalno provode transakciju, korisnik AGFIS-a</a:t>
            </a:r>
            <a:r>
              <a:rPr lang="hr-HR" sz="1200" dirty="0">
                <a:latin typeface="Calibri" panose="020F0502020204030204" pitchFamily="34" charset="0"/>
              </a:rPr>
              <a:t>)</a:t>
            </a:r>
            <a:endParaRPr lang="en-US" sz="105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646331"/>
          </a:xfrm>
          <a:prstGeom prst="rect">
            <a:avLst/>
          </a:prstGeom>
        </p:spPr>
        <p:txBody>
          <a:bodyPr wrap="square">
            <a:spAutoFit/>
          </a:bodyPr>
          <a:lstStyle/>
          <a:p>
            <a:r>
              <a:rPr lang="en-US" sz="1200" dirty="0">
                <a:solidFill>
                  <a:srgbClr val="C00000"/>
                </a:solidFill>
              </a:rPr>
              <a:t>2.</a:t>
            </a:r>
            <a:r>
              <a:rPr lang="en-US" sz="1200" dirty="0"/>
              <a:t> </a:t>
            </a:r>
            <a:r>
              <a:rPr lang="hr-HR" sz="1200" dirty="0"/>
              <a:t>Donji prikaz zaslona isti je kao zaslon 1, no prikazuje opis polja u crvenom kvadrantu, sa strane „Ukupni iznos” koji predstavlja datum izvornog ugovora </a:t>
            </a:r>
            <a:r>
              <a:rPr lang="hr-HR" sz="1200" dirty="0">
                <a:solidFill>
                  <a:srgbClr val="0070C0"/>
                </a:solidFill>
              </a:rPr>
              <a:t>[možemo usporediti datum stvaranja (zabilježeno u AGFIS-u) </a:t>
            </a:r>
            <a:r>
              <a:rPr lang="hr-HR" sz="1200" dirty="0">
                <a:solidFill>
                  <a:srgbClr val="FF0000"/>
                </a:solidFill>
              </a:rPr>
              <a:t>31.7.2019.</a:t>
            </a:r>
            <a:r>
              <a:rPr lang="hr-HR" sz="1200" dirty="0"/>
              <a:t> </a:t>
            </a:r>
            <a:r>
              <a:rPr lang="hr-HR" sz="1200" dirty="0">
                <a:solidFill>
                  <a:srgbClr val="0070C0"/>
                </a:solidFill>
              </a:rPr>
              <a:t>s datumom ugovora</a:t>
            </a:r>
            <a:r>
              <a:rPr lang="hr-HR" sz="1200" dirty="0"/>
              <a:t> </a:t>
            </a:r>
            <a:r>
              <a:rPr lang="hr-HR" sz="1200" dirty="0" smtClean="0">
                <a:solidFill>
                  <a:srgbClr val="FF0000"/>
                </a:solidFill>
              </a:rPr>
              <a:t>6.12.2019.</a:t>
            </a:r>
            <a:r>
              <a:rPr lang="hr-HR" sz="1200" dirty="0" smtClean="0"/>
              <a:t>, </a:t>
            </a:r>
            <a:r>
              <a:rPr lang="hr-HR" sz="1200" dirty="0">
                <a:solidFill>
                  <a:srgbClr val="0070C0"/>
                </a:solidFill>
              </a:rPr>
              <a:t>ovisno o uvjetima ugovora javno-privatnog partnerstva o financiranju proračuna]:</a:t>
            </a:r>
            <a:endParaRPr lang="en-US" sz="1200" dirty="0">
              <a:solidFill>
                <a:srgbClr val="0070C0"/>
              </a:solidFill>
            </a:endParaRPr>
          </a:p>
        </p:txBody>
      </p:sp>
      <p:pic>
        <p:nvPicPr>
          <p:cNvPr id="9" name="Picture 8"/>
          <p:cNvPicPr/>
          <p:nvPr/>
        </p:nvPicPr>
        <p:blipFill>
          <a:blip r:embed="rId3"/>
          <a:stretch>
            <a:fillRect/>
          </a:stretch>
        </p:blipFill>
        <p:spPr>
          <a:xfrm>
            <a:off x="18716" y="1166838"/>
            <a:ext cx="9125283" cy="3904589"/>
          </a:xfrm>
          <a:prstGeom prst="rect">
            <a:avLst/>
          </a:prstGeom>
          <a:ln w="19050">
            <a:solidFill>
              <a:srgbClr val="0070C0"/>
            </a:solidFill>
          </a:ln>
        </p:spPr>
      </p:pic>
    </p:spTree>
    <p:extLst>
      <p:ext uri="{BB962C8B-B14F-4D97-AF65-F5344CB8AC3E}">
        <p14:creationId xmlns:p14="http://schemas.microsoft.com/office/powerpoint/2010/main" val="3672122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36</a:t>
            </a:fld>
            <a:endParaRPr lang="en"/>
          </a:p>
        </p:txBody>
      </p:sp>
      <p:sp>
        <p:nvSpPr>
          <p:cNvPr id="3" name="Rectangle 2"/>
          <p:cNvSpPr/>
          <p:nvPr/>
        </p:nvSpPr>
        <p:spPr>
          <a:xfrm>
            <a:off x="84667" y="0"/>
            <a:ext cx="8881533" cy="492443"/>
          </a:xfrm>
          <a:prstGeom prst="rect">
            <a:avLst/>
          </a:prstGeom>
        </p:spPr>
        <p:txBody>
          <a:bodyPr wrap="square">
            <a:spAutoFit/>
          </a:bodyPr>
          <a:lstStyle/>
          <a:p>
            <a:pPr algn="ct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 – registracija preuzetih obveza u AGFIS-u za potrošačku jedinicu </a:t>
            </a:r>
            <a:r>
              <a:rPr lang="hr-HR"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umreženu</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s AGFIS-om </a:t>
            </a:r>
            <a:r>
              <a:rPr lang="hr-HR" sz="1200" b="1" i="1" dirty="0">
                <a:solidFill>
                  <a:srgbClr val="1163A7"/>
                </a:solidFill>
                <a:latin typeface="Calibri" panose="020F0502020204030204" pitchFamily="34" charset="0"/>
                <a:ea typeface="Calibri"/>
                <a:cs typeface="Times New Roman"/>
              </a:rPr>
              <a:t>(nastavak) </a:t>
            </a:r>
          </a:p>
          <a:p>
            <a:pPr algn="ctr"/>
            <a:r>
              <a:rPr lang="hr-HR" sz="1200" dirty="0">
                <a:latin typeface="Calibri" panose="020F0502020204030204" pitchFamily="34" charset="0"/>
              </a:rPr>
              <a:t>(</a:t>
            </a:r>
            <a:r>
              <a:rPr lang="hr-HR" sz="1200" i="1" dirty="0">
                <a:latin typeface="Calibri" panose="020F0502020204030204" pitchFamily="34" charset="0"/>
              </a:rPr>
              <a:t>samostalno provode transakciju, korisnik AGFIS-a</a:t>
            </a:r>
            <a:r>
              <a:rPr lang="hr-HR" sz="1200" dirty="0">
                <a:latin typeface="Calibri" panose="020F0502020204030204" pitchFamily="34" charset="0"/>
              </a:rPr>
              <a:t>)</a:t>
            </a:r>
            <a:endParaRPr lang="en-US" sz="105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646331"/>
          </a:xfrm>
          <a:prstGeom prst="rect">
            <a:avLst/>
          </a:prstGeom>
        </p:spPr>
        <p:txBody>
          <a:bodyPr wrap="square">
            <a:spAutoFit/>
          </a:bodyPr>
          <a:lstStyle/>
          <a:p>
            <a:r>
              <a:rPr lang="en-US" sz="1200" dirty="0">
                <a:solidFill>
                  <a:srgbClr val="C00000"/>
                </a:solidFill>
              </a:rPr>
              <a:t>3.</a:t>
            </a:r>
            <a:r>
              <a:rPr lang="en-US" sz="1200" dirty="0"/>
              <a:t> </a:t>
            </a:r>
            <a:r>
              <a:rPr lang="hr-HR" sz="1200" dirty="0"/>
              <a:t>Donji zaslon pojavit će se nakon pritiska na gumb „Pošiljke” na kraju zaslona 2 (desno) i prikazati fakturirani iznos ugovora (raspored plaćanja). Distribucijski prozor sastoji se od dva zaslona (vidljivo prema položaju horizontalnog </a:t>
            </a:r>
            <a:r>
              <a:rPr lang="hr-HR" sz="1200" dirty="0" err="1"/>
              <a:t>kliznika</a:t>
            </a:r>
            <a:r>
              <a:rPr lang="hr-HR" sz="1200" dirty="0"/>
              <a:t> koji je na lijevoj strani i zatim na desnoj):</a:t>
            </a:r>
            <a:endParaRPr lang="en-US" sz="1200" dirty="0"/>
          </a:p>
        </p:txBody>
      </p:sp>
      <p:pic>
        <p:nvPicPr>
          <p:cNvPr id="8" name="Picture 7"/>
          <p:cNvPicPr/>
          <p:nvPr/>
        </p:nvPicPr>
        <p:blipFill>
          <a:blip r:embed="rId3"/>
          <a:stretch>
            <a:fillRect/>
          </a:stretch>
        </p:blipFill>
        <p:spPr>
          <a:xfrm>
            <a:off x="84667" y="1166838"/>
            <a:ext cx="8991600" cy="3904589"/>
          </a:xfrm>
          <a:prstGeom prst="rect">
            <a:avLst/>
          </a:prstGeom>
          <a:ln w="19050">
            <a:solidFill>
              <a:srgbClr val="0070C0"/>
            </a:solidFill>
          </a:ln>
        </p:spPr>
      </p:pic>
    </p:spTree>
    <p:extLst>
      <p:ext uri="{BB962C8B-B14F-4D97-AF65-F5344CB8AC3E}">
        <p14:creationId xmlns:p14="http://schemas.microsoft.com/office/powerpoint/2010/main" val="297587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37</a:t>
            </a:fld>
            <a:endParaRPr lang="en"/>
          </a:p>
        </p:txBody>
      </p:sp>
      <p:sp>
        <p:nvSpPr>
          <p:cNvPr id="3" name="Rectangle 2"/>
          <p:cNvSpPr/>
          <p:nvPr/>
        </p:nvSpPr>
        <p:spPr>
          <a:xfrm>
            <a:off x="93133" y="0"/>
            <a:ext cx="8957734" cy="461665"/>
          </a:xfrm>
          <a:prstGeom prst="rect">
            <a:avLst/>
          </a:prstGeom>
        </p:spPr>
        <p:txBody>
          <a:bodyPr wrap="square">
            <a:spAutoFit/>
          </a:bodyPr>
          <a:lstStyle/>
          <a:p>
            <a:pPr algn="ct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 – registracija preuzetih obveza u AGFIS-u za potrošačku jedinicu </a:t>
            </a:r>
            <a:r>
              <a:rPr lang="hr-HR" sz="1200"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umreženu</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s AGFIS-om </a:t>
            </a:r>
            <a:r>
              <a:rPr lang="hr-HR" sz="1200" b="1" i="1" dirty="0">
                <a:solidFill>
                  <a:srgbClr val="1163A7"/>
                </a:solidFill>
                <a:latin typeface="Calibri" panose="020F0502020204030204" pitchFamily="34" charset="0"/>
                <a:ea typeface="Calibri"/>
                <a:cs typeface="Times New Roman"/>
              </a:rPr>
              <a:t>(nastavak) </a:t>
            </a:r>
          </a:p>
          <a:p>
            <a:pPr algn="ctr"/>
            <a:r>
              <a:rPr lang="hr-HR" sz="1200" dirty="0">
                <a:latin typeface="Calibri" panose="020F0502020204030204" pitchFamily="34" charset="0"/>
              </a:rPr>
              <a:t>(</a:t>
            </a:r>
            <a:r>
              <a:rPr lang="hr-HR" sz="1200" i="1" dirty="0">
                <a:latin typeface="Calibri" panose="020F0502020204030204" pitchFamily="34" charset="0"/>
              </a:rPr>
              <a:t>samostalno provode transakciju, korisnik AGFIS-a</a:t>
            </a:r>
            <a:r>
              <a:rPr lang="hr-HR" sz="1200" dirty="0">
                <a:latin typeface="Calibri" panose="020F0502020204030204" pitchFamily="34" charset="0"/>
              </a:rPr>
              <a:t>)</a:t>
            </a:r>
            <a:endParaRPr lang="en-US" sz="105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276999"/>
          </a:xfrm>
          <a:prstGeom prst="rect">
            <a:avLst/>
          </a:prstGeom>
        </p:spPr>
        <p:txBody>
          <a:bodyPr wrap="square">
            <a:spAutoFit/>
          </a:bodyPr>
          <a:lstStyle/>
          <a:p>
            <a:pPr lvl="1"/>
            <a:r>
              <a:rPr lang="en-US" sz="1200" dirty="0">
                <a:solidFill>
                  <a:srgbClr val="C00000"/>
                </a:solidFill>
              </a:rPr>
              <a:t>3.1.</a:t>
            </a:r>
            <a:r>
              <a:rPr lang="en-US" sz="1200" dirty="0"/>
              <a:t> </a:t>
            </a:r>
            <a:r>
              <a:rPr lang="hr-HR" sz="1200" dirty="0"/>
              <a:t>Donji zaslon nastavak je zaslona 3 (možete vidjeti položaj horizontalnog </a:t>
            </a:r>
            <a:r>
              <a:rPr lang="hr-HR" sz="1200" dirty="0" err="1"/>
              <a:t>kliznika</a:t>
            </a:r>
            <a:r>
              <a:rPr lang="hr-HR" sz="1200" dirty="0"/>
              <a:t> s desne strane)</a:t>
            </a:r>
            <a:endParaRPr lang="en-US" sz="1200" dirty="0"/>
          </a:p>
        </p:txBody>
      </p:sp>
      <p:pic>
        <p:nvPicPr>
          <p:cNvPr id="10" name="Picture 9"/>
          <p:cNvPicPr/>
          <p:nvPr/>
        </p:nvPicPr>
        <p:blipFill>
          <a:blip r:embed="rId3"/>
          <a:stretch>
            <a:fillRect/>
          </a:stretch>
        </p:blipFill>
        <p:spPr>
          <a:xfrm>
            <a:off x="93133" y="821952"/>
            <a:ext cx="8957734" cy="4249475"/>
          </a:xfrm>
          <a:prstGeom prst="rect">
            <a:avLst/>
          </a:prstGeom>
          <a:ln w="19050">
            <a:solidFill>
              <a:srgbClr val="0070C0"/>
            </a:solidFill>
          </a:ln>
        </p:spPr>
      </p:pic>
    </p:spTree>
    <p:extLst>
      <p:ext uri="{BB962C8B-B14F-4D97-AF65-F5344CB8AC3E}">
        <p14:creationId xmlns:p14="http://schemas.microsoft.com/office/powerpoint/2010/main" val="2076954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38</a:t>
            </a:fld>
            <a:endParaRPr lang="en"/>
          </a:p>
        </p:txBody>
      </p:sp>
      <p:sp>
        <p:nvSpPr>
          <p:cNvPr id="3" name="Rectangle 2"/>
          <p:cNvSpPr/>
          <p:nvPr/>
        </p:nvSpPr>
        <p:spPr>
          <a:xfrm>
            <a:off x="65799" y="130874"/>
            <a:ext cx="8788398" cy="461665"/>
          </a:xfrm>
          <a:prstGeom prst="rect">
            <a:avLst/>
          </a:prstGeom>
        </p:spPr>
        <p:txBody>
          <a:bodyPr wrap="square">
            <a:spAutoFit/>
          </a:bodyPr>
          <a:lstStyle/>
          <a:p>
            <a:pPr algn="ct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 – registracija preuzetih obveza u AGFIS-u za potrošačku jedinicu </a:t>
            </a:r>
            <a:r>
              <a:rPr lang="hr-HR" sz="1200"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umreženu</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s AGFIS-om </a:t>
            </a:r>
            <a:r>
              <a:rPr lang="hr-HR" sz="1200" b="1" i="1" dirty="0">
                <a:solidFill>
                  <a:srgbClr val="1163A7"/>
                </a:solidFill>
                <a:latin typeface="Calibri" panose="020F0502020204030204" pitchFamily="34" charset="0"/>
                <a:ea typeface="Calibri"/>
                <a:cs typeface="Times New Roman"/>
              </a:rPr>
              <a:t>(nastavak) </a:t>
            </a:r>
          </a:p>
          <a:p>
            <a:pPr algn="ctr"/>
            <a:r>
              <a:rPr lang="hr-HR" sz="1200" dirty="0">
                <a:latin typeface="Calibri" panose="020F0502020204030204" pitchFamily="34" charset="0"/>
              </a:rPr>
              <a:t>(</a:t>
            </a:r>
            <a:r>
              <a:rPr lang="hr-HR" sz="1200" i="1" dirty="0">
                <a:latin typeface="Calibri" panose="020F0502020204030204" pitchFamily="34" charset="0"/>
              </a:rPr>
              <a:t>samostalno provode transakciju, korisnik AGFIS-a</a:t>
            </a:r>
            <a:r>
              <a:rPr lang="hr-HR" sz="1200" dirty="0">
                <a:latin typeface="Calibri" panose="020F0502020204030204" pitchFamily="34" charset="0"/>
              </a:rPr>
              <a:t>)</a:t>
            </a:r>
            <a:endParaRPr lang="en-US" sz="1050" dirty="0">
              <a:latin typeface="Calibri" panose="020F0502020204030204" pitchFamily="34" charset="0"/>
            </a:endParaRPr>
          </a:p>
        </p:txBody>
      </p:sp>
      <p:sp>
        <p:nvSpPr>
          <p:cNvPr id="6" name="TextBox 5"/>
          <p:cNvSpPr txBox="1"/>
          <p:nvPr/>
        </p:nvSpPr>
        <p:spPr>
          <a:xfrm>
            <a:off x="0"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583267" y="994247"/>
            <a:ext cx="5842000" cy="307777"/>
          </a:xfrm>
          <a:prstGeom prst="rect">
            <a:avLst/>
          </a:prstGeom>
        </p:spPr>
        <p:txBody>
          <a:bodyPr wrap="square">
            <a:spAutoFit/>
          </a:bodyPr>
          <a:lstStyle/>
          <a:p>
            <a:r>
              <a:rPr lang="hr-HR" dirty="0"/>
              <a:t>Tablica sa sažetcima podataka s dvaju zaslona na slajdovima 36 – 37</a:t>
            </a:r>
            <a:r>
              <a:rPr lang="en-US" sz="1100" dirty="0" smtClean="0"/>
              <a:t>:</a:t>
            </a:r>
            <a:endParaRPr lang="en-US" sz="1100"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0" y="1413933"/>
            <a:ext cx="9143999" cy="1744408"/>
          </a:xfrm>
          <a:prstGeom prst="rect">
            <a:avLst/>
          </a:prstGeom>
          <a:noFill/>
          <a:ln>
            <a:noFill/>
          </a:ln>
        </p:spPr>
      </p:pic>
    </p:spTree>
    <p:extLst>
      <p:ext uri="{BB962C8B-B14F-4D97-AF65-F5344CB8AC3E}">
        <p14:creationId xmlns:p14="http://schemas.microsoft.com/office/powerpoint/2010/main" val="1816943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39</a:t>
            </a:fld>
            <a:endParaRPr lang="en"/>
          </a:p>
        </p:txBody>
      </p:sp>
      <p:sp>
        <p:nvSpPr>
          <p:cNvPr id="3" name="Rectangle 2"/>
          <p:cNvSpPr/>
          <p:nvPr/>
        </p:nvSpPr>
        <p:spPr>
          <a:xfrm>
            <a:off x="18717" y="-13929"/>
            <a:ext cx="8963449" cy="461665"/>
          </a:xfrm>
          <a:prstGeom prst="rect">
            <a:avLst/>
          </a:prstGeom>
        </p:spPr>
        <p:txBody>
          <a:bodyPr wrap="square">
            <a:spAutoFit/>
          </a:bodyPr>
          <a:lstStyle/>
          <a:p>
            <a:pPr algn="ct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 – registracija preuzetih obveza u AGFIS-u za potrošačku jedinicu </a:t>
            </a:r>
            <a:r>
              <a:rPr lang="hr-HR" sz="1200"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umreženu</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s AGFIS-om </a:t>
            </a:r>
            <a:r>
              <a:rPr lang="hr-HR" sz="1200" b="1" i="1" dirty="0">
                <a:solidFill>
                  <a:srgbClr val="1163A7"/>
                </a:solidFill>
                <a:latin typeface="Calibri" panose="020F0502020204030204" pitchFamily="34" charset="0"/>
                <a:ea typeface="Calibri"/>
                <a:cs typeface="Times New Roman"/>
              </a:rPr>
              <a:t>(nastavak) </a:t>
            </a:r>
          </a:p>
          <a:p>
            <a:pPr algn="ctr"/>
            <a:r>
              <a:rPr lang="hr-HR" sz="1200" dirty="0">
                <a:latin typeface="Calibri" panose="020F0502020204030204" pitchFamily="34" charset="0"/>
              </a:rPr>
              <a:t>(</a:t>
            </a:r>
            <a:r>
              <a:rPr lang="hr-HR" sz="1200" i="1" dirty="0">
                <a:latin typeface="Calibri" panose="020F0502020204030204" pitchFamily="34" charset="0"/>
              </a:rPr>
              <a:t>samostalno provode transakciju, korisnik AGFIS-a</a:t>
            </a:r>
            <a:r>
              <a:rPr lang="hr-HR" sz="1200" dirty="0">
                <a:latin typeface="Calibri" panose="020F0502020204030204" pitchFamily="34" charset="0"/>
              </a:rPr>
              <a:t>)</a:t>
            </a:r>
            <a:endParaRPr lang="en-US" sz="105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461665"/>
          </a:xfrm>
          <a:prstGeom prst="rect">
            <a:avLst/>
          </a:prstGeom>
        </p:spPr>
        <p:txBody>
          <a:bodyPr wrap="square">
            <a:spAutoFit/>
          </a:bodyPr>
          <a:lstStyle/>
          <a:p>
            <a:r>
              <a:rPr lang="en-US" sz="1200" dirty="0">
                <a:solidFill>
                  <a:srgbClr val="C00000"/>
                </a:solidFill>
              </a:rPr>
              <a:t>4.</a:t>
            </a:r>
            <a:r>
              <a:rPr lang="en-US" sz="1200" dirty="0"/>
              <a:t> </a:t>
            </a:r>
            <a:r>
              <a:rPr lang="hr-HR" sz="1200" dirty="0"/>
              <a:t>Riznica također vrši nadzor hijerarhije odobravanja ugovora od strane odgovornog službenika za potrošačku jedinicu umreženog s AFGIS-om, zadnje odobrenje (istaknuti prvi red</a:t>
            </a:r>
            <a:r>
              <a:rPr lang="hr-HR" sz="1200" dirty="0" smtClean="0"/>
              <a:t>) predstavlja </a:t>
            </a:r>
            <a:r>
              <a:rPr lang="hr-HR" sz="1200"/>
              <a:t>odobrenje </a:t>
            </a:r>
            <a:r>
              <a:rPr lang="hr-HR" sz="1200" smtClean="0"/>
              <a:t>riznice</a:t>
            </a:r>
            <a:r>
              <a:rPr lang="en-US" sz="1200" dirty="0" smtClean="0"/>
              <a:t>:</a:t>
            </a:r>
            <a:endParaRPr lang="en-US" sz="1200" dirty="0"/>
          </a:p>
        </p:txBody>
      </p:sp>
      <p:pic>
        <p:nvPicPr>
          <p:cNvPr id="8" name="Picture 7"/>
          <p:cNvPicPr/>
          <p:nvPr/>
        </p:nvPicPr>
        <p:blipFill>
          <a:blip r:embed="rId3"/>
          <a:stretch>
            <a:fillRect/>
          </a:stretch>
        </p:blipFill>
        <p:spPr>
          <a:xfrm>
            <a:off x="101600" y="982172"/>
            <a:ext cx="8949267" cy="4089255"/>
          </a:xfrm>
          <a:prstGeom prst="rect">
            <a:avLst/>
          </a:prstGeom>
          <a:ln w="19050">
            <a:solidFill>
              <a:srgbClr val="0070C0"/>
            </a:solidFill>
          </a:ln>
        </p:spPr>
      </p:pic>
    </p:spTree>
    <p:extLst>
      <p:ext uri="{BB962C8B-B14F-4D97-AF65-F5344CB8AC3E}">
        <p14:creationId xmlns:p14="http://schemas.microsoft.com/office/powerpoint/2010/main" val="129339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9498" y="449171"/>
            <a:ext cx="6279881" cy="3647152"/>
          </a:xfrm>
          <a:prstGeom prst="rect">
            <a:avLst/>
          </a:prstGeom>
        </p:spPr>
        <p:txBody>
          <a:bodyPr wrap="square">
            <a:spAutoFit/>
          </a:bodyPr>
          <a:lstStyle/>
          <a:p>
            <a:pPr algn="just"/>
            <a:r>
              <a:rPr lang="hr-HR" dirty="0"/>
              <a:t>Zaostala plaćanja uglavnom se sastoje od:</a:t>
            </a:r>
          </a:p>
          <a:p>
            <a:pPr algn="just"/>
            <a:endParaRPr lang="en-US" sz="500" dirty="0">
              <a:solidFill>
                <a:schemeClr val="tx1"/>
              </a:solidFill>
            </a:endParaRPr>
          </a:p>
          <a:p>
            <a:pPr algn="just">
              <a:buBlip>
                <a:blip r:embed="rId3"/>
              </a:buBlip>
            </a:pPr>
            <a:r>
              <a:rPr lang="hr-HR" b="1" dirty="0">
                <a:solidFill>
                  <a:schemeClr val="accent6">
                    <a:lumMod val="60000"/>
                    <a:lumOff val="40000"/>
                  </a:schemeClr>
                </a:solidFill>
              </a:rPr>
              <a:t>Kapitalni rashodi (ulaganje) </a:t>
            </a:r>
            <a:r>
              <a:rPr lang="hr-HR" dirty="0"/>
              <a:t>iznose </a:t>
            </a:r>
            <a:r>
              <a:rPr lang="hr-HR" b="1" dirty="0">
                <a:solidFill>
                  <a:schemeClr val="accent6">
                    <a:lumMod val="60000"/>
                    <a:lumOff val="40000"/>
                  </a:schemeClr>
                </a:solidFill>
              </a:rPr>
              <a:t>45 %</a:t>
            </a:r>
            <a:r>
              <a:rPr lang="hr-HR" dirty="0"/>
              <a:t> ukupnog iznosa i uglavnom su povezani s izgradnjom cesta, projektima vodne infrastrukture i drugim ulaganjima;</a:t>
            </a:r>
          </a:p>
          <a:p>
            <a:pPr algn="just"/>
            <a:endParaRPr lang="en-US" sz="1000" dirty="0"/>
          </a:p>
          <a:p>
            <a:pPr algn="just">
              <a:buBlip>
                <a:blip r:embed="rId3"/>
              </a:buBlip>
            </a:pPr>
            <a:r>
              <a:rPr lang="hr-HR" b="1" dirty="0">
                <a:solidFill>
                  <a:schemeClr val="accent6">
                    <a:lumMod val="60000"/>
                    <a:lumOff val="40000"/>
                  </a:schemeClr>
                </a:solidFill>
              </a:rPr>
              <a:t>Odluke suda </a:t>
            </a:r>
            <a:r>
              <a:rPr lang="hr-HR" dirty="0"/>
              <a:t>iznose </a:t>
            </a:r>
            <a:r>
              <a:rPr lang="hr-HR" b="1" dirty="0">
                <a:solidFill>
                  <a:schemeClr val="accent6">
                    <a:lumMod val="60000"/>
                    <a:lumOff val="40000"/>
                  </a:schemeClr>
                </a:solidFill>
              </a:rPr>
              <a:t>19 %</a:t>
            </a:r>
            <a:r>
              <a:rPr lang="hr-HR" dirty="0"/>
              <a:t> ukupnog iznosa i uglavnom proizlaze iz odluka suda za bivše zaposlenike koje nisu izvršene zbog nedostatka proračunskih sredstava.</a:t>
            </a:r>
          </a:p>
          <a:p>
            <a:pPr algn="just"/>
            <a:endParaRPr lang="en-GB" sz="1000" dirty="0"/>
          </a:p>
          <a:p>
            <a:pPr algn="just">
              <a:buBlip>
                <a:blip r:embed="rId3"/>
              </a:buBlip>
            </a:pPr>
            <a:r>
              <a:rPr lang="hr-HR" dirty="0"/>
              <a:t>Troškovi </a:t>
            </a:r>
            <a:r>
              <a:rPr lang="hr-HR" b="1" dirty="0">
                <a:solidFill>
                  <a:schemeClr val="accent6">
                    <a:lumMod val="60000"/>
                    <a:lumOff val="40000"/>
                  </a:schemeClr>
                </a:solidFill>
              </a:rPr>
              <a:t>održavanja</a:t>
            </a:r>
            <a:r>
              <a:rPr lang="hr-HR" dirty="0"/>
              <a:t> koji iznose 4 % ukupnog iznosa odnose se uglavnom na održavanje cesta;</a:t>
            </a:r>
          </a:p>
          <a:p>
            <a:pPr algn="just"/>
            <a:endParaRPr lang="en-GB" sz="1000" dirty="0"/>
          </a:p>
          <a:p>
            <a:pPr algn="just">
              <a:buBlip>
                <a:blip r:embed="rId3"/>
              </a:buBlip>
            </a:pPr>
            <a:r>
              <a:rPr lang="hr-HR" b="1" dirty="0">
                <a:solidFill>
                  <a:schemeClr val="accent6">
                    <a:lumMod val="60000"/>
                    <a:lumOff val="40000"/>
                  </a:schemeClr>
                </a:solidFill>
              </a:rPr>
              <a:t>Troškovi usluga </a:t>
            </a:r>
            <a:r>
              <a:rPr lang="hr-HR" dirty="0"/>
              <a:t>iznose </a:t>
            </a:r>
            <a:r>
              <a:rPr lang="hr-HR" b="1" dirty="0">
                <a:solidFill>
                  <a:schemeClr val="accent6">
                    <a:lumMod val="60000"/>
                    <a:lumOff val="40000"/>
                  </a:schemeClr>
                </a:solidFill>
              </a:rPr>
              <a:t>8 %</a:t>
            </a:r>
            <a:r>
              <a:rPr lang="hr-HR" dirty="0"/>
              <a:t> ukupnog iznosa i odnose se na različita dospjela plaćanja novih i postojećih obveza (</a:t>
            </a:r>
            <a:r>
              <a:rPr lang="hr-HR" i="1" dirty="0"/>
              <a:t>zaostala plaćanja  npr. računa za opskrbu električnom energijom itd.).</a:t>
            </a:r>
          </a:p>
          <a:p>
            <a:pPr algn="just"/>
            <a:endParaRPr lang="en-US" sz="1000" i="1" dirty="0"/>
          </a:p>
          <a:p>
            <a:pPr algn="just">
              <a:buBlip>
                <a:blip r:embed="rId3"/>
              </a:buBlip>
            </a:pPr>
            <a:r>
              <a:rPr lang="hr-HR" b="1" dirty="0">
                <a:solidFill>
                  <a:schemeClr val="accent6">
                    <a:lumMod val="60000"/>
                    <a:lumOff val="40000"/>
                  </a:schemeClr>
                </a:solidFill>
              </a:rPr>
              <a:t>Druga </a:t>
            </a:r>
            <a:r>
              <a:rPr lang="hr-HR" dirty="0"/>
              <a:t>zaostala plaćanja iznose </a:t>
            </a:r>
            <a:r>
              <a:rPr lang="hr-HR" b="1" dirty="0">
                <a:solidFill>
                  <a:schemeClr val="accent6">
                    <a:lumMod val="60000"/>
                    <a:lumOff val="40000"/>
                  </a:schemeClr>
                </a:solidFill>
              </a:rPr>
              <a:t>23 %</a:t>
            </a:r>
            <a:r>
              <a:rPr lang="hr-HR" dirty="0"/>
              <a:t> ukupnog iznosa (kao što su nabava, socijalni doprinosi, porez na dohodak, povrat PDV-a itd.).</a:t>
            </a:r>
          </a:p>
        </p:txBody>
      </p:sp>
      <p:pic>
        <p:nvPicPr>
          <p:cNvPr id="2060" name="Picture 12"/>
          <p:cNvPicPr>
            <a:picLocks noChangeAspect="1" noChangeArrowheads="1"/>
          </p:cNvPicPr>
          <p:nvPr/>
        </p:nvPicPr>
        <p:blipFill>
          <a:blip r:embed="rId4"/>
          <a:srcRect/>
          <a:stretch>
            <a:fillRect/>
          </a:stretch>
        </p:blipFill>
        <p:spPr bwMode="auto">
          <a:xfrm>
            <a:off x="2743558" y="1193592"/>
            <a:ext cx="1032403" cy="403294"/>
          </a:xfrm>
          <a:prstGeom prst="rect">
            <a:avLst/>
          </a:prstGeom>
          <a:noFill/>
          <a:ln w="9525">
            <a:noFill/>
            <a:miter lim="800000"/>
            <a:headEnd/>
            <a:tailEnd/>
          </a:ln>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a:t>
            </a:fld>
            <a:endParaRPr lang="en" smtClean="0"/>
          </a:p>
        </p:txBody>
      </p:sp>
      <p:sp>
        <p:nvSpPr>
          <p:cNvPr id="4" name="Google Shape;287;p25"/>
          <p:cNvSpPr txBox="1"/>
          <p:nvPr/>
        </p:nvSpPr>
        <p:spPr>
          <a:xfrm>
            <a:off x="2132936" y="-70975"/>
            <a:ext cx="3684899"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a:ln w="11430"/>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Priroda – razlozi (1)</a:t>
            </a:r>
          </a:p>
        </p:txBody>
      </p:sp>
      <p:pic>
        <p:nvPicPr>
          <p:cNvPr id="2052" name="Picture 4"/>
          <p:cNvPicPr>
            <a:picLocks noChangeAspect="1" noChangeArrowheads="1"/>
          </p:cNvPicPr>
          <p:nvPr/>
        </p:nvPicPr>
        <p:blipFill>
          <a:blip r:embed="rId5"/>
          <a:srcRect/>
          <a:stretch>
            <a:fillRect/>
          </a:stretch>
        </p:blipFill>
        <p:spPr bwMode="auto">
          <a:xfrm>
            <a:off x="1" y="-1"/>
            <a:ext cx="1065012" cy="914401"/>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7282070" y="1605488"/>
            <a:ext cx="1861930" cy="1192377"/>
          </a:xfrm>
          <a:prstGeom prst="rect">
            <a:avLst/>
          </a:prstGeom>
          <a:noFill/>
          <a:ln w="9525">
            <a:noFill/>
            <a:miter lim="800000"/>
            <a:headEnd/>
            <a:tailEnd/>
          </a:ln>
        </p:spPr>
      </p:pic>
      <p:pic>
        <p:nvPicPr>
          <p:cNvPr id="2054" name="Picture 6"/>
          <p:cNvPicPr>
            <a:picLocks noChangeAspect="1" noChangeArrowheads="1"/>
          </p:cNvPicPr>
          <p:nvPr/>
        </p:nvPicPr>
        <p:blipFill>
          <a:blip r:embed="rId7"/>
          <a:srcRect/>
          <a:stretch>
            <a:fillRect/>
          </a:stretch>
        </p:blipFill>
        <p:spPr bwMode="auto">
          <a:xfrm>
            <a:off x="1" y="4206241"/>
            <a:ext cx="1474796" cy="937260"/>
          </a:xfrm>
          <a:prstGeom prst="rect">
            <a:avLst/>
          </a:prstGeom>
          <a:noFill/>
          <a:ln w="9525">
            <a:noFill/>
            <a:miter lim="800000"/>
            <a:headEnd/>
            <a:tailEnd/>
          </a:ln>
        </p:spPr>
      </p:pic>
      <p:pic>
        <p:nvPicPr>
          <p:cNvPr id="2055" name="Picture 7"/>
          <p:cNvPicPr>
            <a:picLocks noChangeAspect="1" noChangeArrowheads="1"/>
          </p:cNvPicPr>
          <p:nvPr/>
        </p:nvPicPr>
        <p:blipFill>
          <a:blip r:embed="rId8"/>
          <a:srcRect/>
          <a:stretch>
            <a:fillRect/>
          </a:stretch>
        </p:blipFill>
        <p:spPr bwMode="auto">
          <a:xfrm>
            <a:off x="7282070" y="2802483"/>
            <a:ext cx="947439" cy="909519"/>
          </a:xfrm>
          <a:prstGeom prst="rect">
            <a:avLst/>
          </a:prstGeom>
          <a:noFill/>
          <a:ln w="9525">
            <a:noFill/>
            <a:miter lim="800000"/>
            <a:headEnd/>
            <a:tailEnd/>
          </a:ln>
        </p:spPr>
      </p:pic>
      <p:pic>
        <p:nvPicPr>
          <p:cNvPr id="2059" name="Picture 11"/>
          <p:cNvPicPr>
            <a:picLocks noChangeAspect="1" noChangeArrowheads="1"/>
          </p:cNvPicPr>
          <p:nvPr/>
        </p:nvPicPr>
        <p:blipFill>
          <a:blip r:embed="rId9"/>
          <a:srcRect/>
          <a:stretch>
            <a:fillRect/>
          </a:stretch>
        </p:blipFill>
        <p:spPr bwMode="auto">
          <a:xfrm>
            <a:off x="7288696" y="0"/>
            <a:ext cx="1855304" cy="477077"/>
          </a:xfrm>
          <a:prstGeom prst="rect">
            <a:avLst/>
          </a:prstGeom>
          <a:noFill/>
          <a:ln w="9525">
            <a:noFill/>
            <a:miter lim="800000"/>
            <a:headEnd/>
            <a:tailEnd/>
          </a:ln>
        </p:spPr>
      </p:pic>
      <p:pic>
        <p:nvPicPr>
          <p:cNvPr id="2061" name="Picture 13"/>
          <p:cNvPicPr>
            <a:picLocks noChangeAspect="1" noChangeArrowheads="1"/>
          </p:cNvPicPr>
          <p:nvPr/>
        </p:nvPicPr>
        <p:blipFill>
          <a:blip r:embed="rId10"/>
          <a:srcRect/>
          <a:stretch>
            <a:fillRect/>
          </a:stretch>
        </p:blipFill>
        <p:spPr bwMode="auto">
          <a:xfrm>
            <a:off x="7290061" y="463299"/>
            <a:ext cx="1853939" cy="1133587"/>
          </a:xfrm>
          <a:prstGeom prst="rect">
            <a:avLst/>
          </a:prstGeom>
          <a:noFill/>
          <a:ln w="9525">
            <a:noFill/>
            <a:miter lim="800000"/>
            <a:headEnd/>
            <a:tailEnd/>
          </a:ln>
        </p:spPr>
      </p:pic>
      <p:sp>
        <p:nvSpPr>
          <p:cNvPr id="15" name="Rectangle 14"/>
          <p:cNvSpPr/>
          <p:nvPr/>
        </p:nvSpPr>
        <p:spPr>
          <a:xfrm>
            <a:off x="1612361" y="4099965"/>
            <a:ext cx="6042990" cy="961802"/>
          </a:xfrm>
          <a:prstGeom prst="rect">
            <a:avLst/>
          </a:prstGeom>
        </p:spPr>
        <p:txBody>
          <a:bodyPr wrap="square">
            <a:spAutoFit/>
          </a:bodyPr>
          <a:lstStyle/>
          <a:p>
            <a:pPr>
              <a:lnSpc>
                <a:spcPct val="150000"/>
              </a:lnSpc>
            </a:pPr>
            <a:r>
              <a:rPr lang="hr-HR" sz="1200" b="1" dirty="0">
                <a:solidFill>
                  <a:schemeClr val="accent6">
                    <a:lumMod val="60000"/>
                    <a:lumOff val="40000"/>
                  </a:schemeClr>
                </a:solidFill>
              </a:rPr>
              <a:t>U načelu</a:t>
            </a:r>
            <a:r>
              <a:rPr lang="hr-HR" sz="1200" b="1" dirty="0">
                <a:solidFill>
                  <a:schemeClr val="tx1"/>
                </a:solidFill>
              </a:rPr>
              <a:t>,</a:t>
            </a:r>
            <a:r>
              <a:rPr lang="hr-HR" sz="1200" b="1" dirty="0">
                <a:solidFill>
                  <a:schemeClr val="accent6">
                    <a:lumMod val="60000"/>
                    <a:lumOff val="40000"/>
                  </a:schemeClr>
                </a:solidFill>
              </a:rPr>
              <a:t> </a:t>
            </a:r>
            <a:r>
              <a:rPr lang="hr-HR" sz="1200" dirty="0"/>
              <a:t>kašnjenja u plaćanju nastaju zbog:</a:t>
            </a:r>
          </a:p>
          <a:p>
            <a:pPr>
              <a:lnSpc>
                <a:spcPct val="150000"/>
              </a:lnSpc>
              <a:buFont typeface="Wingdings" pitchFamily="2" charset="2"/>
              <a:buChar char="ü"/>
            </a:pPr>
            <a:r>
              <a:rPr lang="hr-HR" sz="1100" dirty="0"/>
              <a:t> određene pravne obveze (kao što je plaćanje naknada za socijalno osiguranje ili plaća),</a:t>
            </a:r>
          </a:p>
          <a:p>
            <a:pPr>
              <a:buFont typeface="Wingdings" pitchFamily="2" charset="2"/>
              <a:buChar char="ü"/>
            </a:pPr>
            <a:r>
              <a:rPr lang="hr-HR" sz="1100" dirty="0"/>
              <a:t> konkretne preuzete obveze prema ugovoru (kao što je plaćanje izgradnje cesta),  </a:t>
            </a:r>
          </a:p>
          <a:p>
            <a:pPr>
              <a:buFont typeface="Wingdings" pitchFamily="2" charset="2"/>
              <a:buChar char="ü"/>
            </a:pPr>
            <a:r>
              <a:rPr lang="hr-HR" sz="1100" dirty="0"/>
              <a:t> kontinuiranog pružanja usluge (kao što je plaćanje opskrbe električnom energijom).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40</a:t>
            </a:fld>
            <a:endParaRPr lang="en"/>
          </a:p>
        </p:txBody>
      </p:sp>
      <p:sp>
        <p:nvSpPr>
          <p:cNvPr id="3" name="Rectangle 2"/>
          <p:cNvSpPr/>
          <p:nvPr/>
        </p:nvSpPr>
        <p:spPr>
          <a:xfrm>
            <a:off x="232650" y="0"/>
            <a:ext cx="8606550" cy="617605"/>
          </a:xfrm>
          <a:prstGeom prst="rect">
            <a:avLst/>
          </a:prstGeom>
        </p:spPr>
        <p:txBody>
          <a:bodyPr wrap="square">
            <a:spAutoFit/>
          </a:bodyPr>
          <a:lstStyle/>
          <a:p>
            <a:pPr algn="ctr">
              <a:lnSpc>
                <a:spcPct val="115000"/>
              </a:lnSpc>
              <a:spcAft>
                <a:spcPts val="1000"/>
              </a:spcAft>
            </a:pP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Formati</a:t>
            </a:r>
            <a:r>
              <a:rPr lang="hr-HR" sz="1050" dirty="0" smtClean="0">
                <a:solidFill>
                  <a:srgbClr val="C00000"/>
                </a:solidFill>
                <a:latin typeface="Copperplate Gothic Bold" panose="020E0705020206020404" pitchFamily="34" charset="0"/>
                <a:ea typeface="Calibri"/>
                <a:cs typeface="Times New Roman"/>
              </a:rPr>
              <a:t> </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računalnog</a:t>
            </a:r>
            <a:r>
              <a:rPr lang="hr-HR" sz="1050" dirty="0">
                <a:solidFill>
                  <a:srgbClr val="C00000"/>
                </a:solidFill>
                <a:latin typeface="Copperplate Gothic Bold" panose="020E0705020206020404" pitchFamily="34" charset="0"/>
                <a:ea typeface="Calibri"/>
                <a:cs typeface="Times New Roman"/>
              </a:rPr>
              <a:t> </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izvješća o višegodišnjim preuzetim obvezama prema potpisanom rasporedu</a:t>
            </a:r>
            <a:endParaRPr lang="en-US"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endParaRPr>
          </a:p>
          <a:p>
            <a:pPr algn="ctr"/>
            <a:r>
              <a:rPr lang="hr-HR" sz="1200" b="1" dirty="0">
                <a:solidFill>
                  <a:schemeClr val="bg1">
                    <a:lumMod val="50000"/>
                  </a:schemeClr>
                </a:solidFill>
              </a:rPr>
              <a:t>Upotrijebiti za projekcije novčanih tokova</a:t>
            </a:r>
            <a:endParaRPr lang="en-US" sz="1200" dirty="0">
              <a:solidFill>
                <a:schemeClr val="bg1">
                  <a:lumMod val="50000"/>
                </a:schemeClr>
              </a:solidFill>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8717" y="326220"/>
            <a:ext cx="9196099" cy="477054"/>
          </a:xfrm>
          <a:prstGeom prst="rect">
            <a:avLst/>
          </a:prstGeom>
        </p:spPr>
        <p:txBody>
          <a:bodyPr wrap="square">
            <a:spAutoFit/>
          </a:bodyPr>
          <a:lstStyle/>
          <a:p>
            <a:r>
              <a:rPr lang="hr-HR" sz="1300" dirty="0" smtClean="0"/>
              <a:t>Tablica </a:t>
            </a:r>
            <a:r>
              <a:rPr lang="en-US" sz="1300" b="1" dirty="0" smtClean="0">
                <a:solidFill>
                  <a:srgbClr val="C00000"/>
                </a:solidFill>
              </a:rPr>
              <a:t>1</a:t>
            </a:r>
            <a:r>
              <a:rPr lang="hr-HR" sz="1300" b="1" dirty="0" smtClean="0">
                <a:solidFill>
                  <a:srgbClr val="C00000"/>
                </a:solidFill>
              </a:rPr>
              <a:t>.</a:t>
            </a:r>
            <a:endParaRPr lang="en-US" sz="1300" b="1" dirty="0">
              <a:solidFill>
                <a:srgbClr val="C00000"/>
              </a:solidFill>
            </a:endParaRPr>
          </a:p>
          <a:p>
            <a:r>
              <a:rPr lang="hr-HR" sz="1200" dirty="0"/>
              <a:t>Informacija u zadnjem stupcu tablice 1 „Datum Glavne knjige” uzima se u obzir za predviđanje novčanih tokova</a:t>
            </a:r>
            <a:r>
              <a:rPr lang="en-US" sz="1200" dirty="0" smtClean="0"/>
              <a:t>: </a:t>
            </a:r>
            <a:endParaRPr lang="en-US" sz="12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8717" y="803274"/>
            <a:ext cx="9125282" cy="4340226"/>
          </a:xfrm>
          <a:prstGeom prst="rect">
            <a:avLst/>
          </a:prstGeom>
          <a:noFill/>
          <a:ln>
            <a:noFill/>
          </a:ln>
        </p:spPr>
      </p:pic>
    </p:spTree>
    <p:extLst>
      <p:ext uri="{BB962C8B-B14F-4D97-AF65-F5344CB8AC3E}">
        <p14:creationId xmlns:p14="http://schemas.microsoft.com/office/powerpoint/2010/main" val="268157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fld id="{00000000-1234-1234-1234-123412341234}" type="slidenum">
              <a:rPr lang="en" smtClean="0"/>
              <a:pPr/>
              <a:t>41</a:t>
            </a:fld>
            <a:endParaRPr lang="en"/>
          </a:p>
        </p:txBody>
      </p:sp>
      <p:sp>
        <p:nvSpPr>
          <p:cNvPr id="3" name="Rectangle 2"/>
          <p:cNvSpPr/>
          <p:nvPr/>
        </p:nvSpPr>
        <p:spPr>
          <a:xfrm>
            <a:off x="71999" y="-19646"/>
            <a:ext cx="8936534" cy="461665"/>
          </a:xfrm>
          <a:prstGeom prst="rect">
            <a:avLst/>
          </a:prstGeom>
        </p:spPr>
        <p:txBody>
          <a:bodyPr wrap="square">
            <a:spAutoFit/>
          </a:bodyPr>
          <a:lstStyle/>
          <a:p>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Formati</a:t>
            </a:r>
            <a:r>
              <a:rPr lang="hr-HR" sz="1050" dirty="0">
                <a:solidFill>
                  <a:srgbClr val="C00000"/>
                </a:solidFill>
                <a:latin typeface="Copperplate Gothic Bold" panose="020E0705020206020404" pitchFamily="34" charset="0"/>
                <a:ea typeface="Calibri"/>
                <a:cs typeface="Times New Roman"/>
              </a:rPr>
              <a:t> </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računalnog</a:t>
            </a:r>
            <a:r>
              <a:rPr lang="hr-HR" sz="1050" dirty="0">
                <a:solidFill>
                  <a:srgbClr val="C00000"/>
                </a:solidFill>
                <a:latin typeface="Copperplate Gothic Bold" panose="020E0705020206020404" pitchFamily="34" charset="0"/>
                <a:ea typeface="Calibri"/>
                <a:cs typeface="Times New Roman"/>
              </a:rPr>
              <a:t> </a:t>
            </a:r>
            <a:r>
              <a:rPr lang="hr-HR" sz="1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izvješća o višegodišnjim preuzetim obvezama prema potpisanom </a:t>
            </a:r>
            <a:r>
              <a:rPr lang="hr-HR" sz="1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rasporedu </a:t>
            </a:r>
            <a:r>
              <a:rPr lang="en-US" sz="1200" b="1" i="1" dirty="0" smtClean="0">
                <a:solidFill>
                  <a:srgbClr val="0070C0"/>
                </a:solidFill>
                <a:ea typeface="Calibri" panose="020F0502020204030204" pitchFamily="34" charset="0"/>
                <a:cs typeface="Times New Roman" panose="02020603050405020304" pitchFamily="18" charset="0"/>
              </a:rPr>
              <a:t>(</a:t>
            </a:r>
            <a:r>
              <a:rPr lang="hr-HR" sz="1200" b="1" i="1" dirty="0" smtClean="0">
                <a:solidFill>
                  <a:srgbClr val="0070C0"/>
                </a:solidFill>
                <a:ea typeface="Calibri" panose="020F0502020204030204" pitchFamily="34" charset="0"/>
                <a:cs typeface="Times New Roman" panose="02020603050405020304" pitchFamily="18" charset="0"/>
              </a:rPr>
              <a:t>nastavak</a:t>
            </a:r>
            <a:r>
              <a:rPr lang="en-US" sz="1200" b="1" i="1" dirty="0" smtClean="0">
                <a:solidFill>
                  <a:srgbClr val="0070C0"/>
                </a:solidFill>
                <a:ea typeface="Calibri" panose="020F0502020204030204" pitchFamily="34" charset="0"/>
                <a:cs typeface="Times New Roman" panose="02020603050405020304" pitchFamily="18" charset="0"/>
              </a:rPr>
              <a:t>) </a:t>
            </a:r>
            <a:endParaRPr lang="en-US" sz="1200" b="1" dirty="0">
              <a:ln w="11430"/>
              <a:gradFill>
                <a:gsLst>
                  <a:gs pos="0">
                    <a:srgbClr val="963334">
                      <a:tint val="90000"/>
                      <a:satMod val="120000"/>
                    </a:srgbClr>
                  </a:gs>
                  <a:gs pos="25000">
                    <a:srgbClr val="963334">
                      <a:tint val="93000"/>
                      <a:satMod val="120000"/>
                    </a:srgbClr>
                  </a:gs>
                  <a:gs pos="50000">
                    <a:srgbClr val="963334">
                      <a:shade val="89000"/>
                      <a:satMod val="110000"/>
                    </a:srgbClr>
                  </a:gs>
                  <a:gs pos="75000">
                    <a:srgbClr val="963334">
                      <a:tint val="93000"/>
                      <a:satMod val="120000"/>
                    </a:srgbClr>
                  </a:gs>
                  <a:gs pos="100000">
                    <a:srgbClr val="963334">
                      <a:tint val="90000"/>
                      <a:satMod val="120000"/>
                    </a:srgb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endParaRPr>
          </a:p>
          <a:p>
            <a:pPr algn="ctr"/>
            <a:r>
              <a:rPr lang="hr-HR" sz="1200" b="1" dirty="0">
                <a:solidFill>
                  <a:schemeClr val="bg1">
                    <a:lumMod val="50000"/>
                  </a:schemeClr>
                </a:solidFill>
              </a:rPr>
              <a:t>Upotrijebiti za projekcije novčanih tokova</a:t>
            </a:r>
            <a:endParaRPr lang="en-US" sz="1200" dirty="0">
              <a:solidFill>
                <a:schemeClr val="bg1">
                  <a:lumMod val="50000"/>
                </a:schemeClr>
              </a:solidFill>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9948" y="436001"/>
            <a:ext cx="9196099" cy="261610"/>
          </a:xfrm>
          <a:prstGeom prst="rect">
            <a:avLst/>
          </a:prstGeom>
        </p:spPr>
        <p:txBody>
          <a:bodyPr wrap="square">
            <a:spAutoFit/>
          </a:bodyPr>
          <a:lstStyle/>
          <a:p>
            <a:r>
              <a:rPr lang="en-US" sz="1100" dirty="0" err="1" smtClean="0"/>
              <a:t>Tabl</a:t>
            </a:r>
            <a:r>
              <a:rPr lang="hr-HR" sz="1100" dirty="0" err="1" smtClean="0"/>
              <a:t>ica</a:t>
            </a:r>
            <a:r>
              <a:rPr lang="en-US" sz="1100" dirty="0" smtClean="0"/>
              <a:t> </a:t>
            </a:r>
            <a:r>
              <a:rPr lang="en-US" sz="1100" b="1" dirty="0" smtClean="0">
                <a:solidFill>
                  <a:srgbClr val="C00000"/>
                </a:solidFill>
              </a:rPr>
              <a:t>2</a:t>
            </a:r>
            <a:r>
              <a:rPr lang="hr-HR" sz="1100" b="1" dirty="0" smtClean="0">
                <a:solidFill>
                  <a:srgbClr val="C00000"/>
                </a:solidFill>
              </a:rPr>
              <a:t>.</a:t>
            </a:r>
            <a:r>
              <a:rPr lang="en-US" sz="1100" dirty="0" smtClean="0"/>
              <a:t>-</a:t>
            </a:r>
            <a:r>
              <a:rPr lang="hr-HR" sz="1100" dirty="0" smtClean="0"/>
              <a:t>Format </a:t>
            </a:r>
            <a:r>
              <a:rPr lang="hr-HR" sz="1100" dirty="0"/>
              <a:t>projekcija dnevnih novčanih tokova</a:t>
            </a:r>
            <a:r>
              <a:rPr lang="en-US" sz="1100" dirty="0" smtClean="0"/>
              <a:t>:</a:t>
            </a:r>
            <a:endParaRPr lang="en-US" sz="1100" dirty="0"/>
          </a:p>
        </p:txBody>
      </p:sp>
      <p:sp>
        <p:nvSpPr>
          <p:cNvPr id="7" name="Rectangle 6"/>
          <p:cNvSpPr/>
          <p:nvPr/>
        </p:nvSpPr>
        <p:spPr>
          <a:xfrm>
            <a:off x="0" y="4743876"/>
            <a:ext cx="9072000" cy="454612"/>
          </a:xfrm>
          <a:prstGeom prst="rect">
            <a:avLst/>
          </a:prstGeom>
        </p:spPr>
        <p:txBody>
          <a:bodyPr wrap="square">
            <a:spAutoFit/>
          </a:bodyPr>
          <a:lstStyle/>
          <a:p>
            <a:pPr>
              <a:lnSpc>
                <a:spcPct val="107000"/>
              </a:lnSpc>
              <a:spcAft>
                <a:spcPts val="800"/>
              </a:spcAft>
            </a:pPr>
            <a:r>
              <a:rPr lang="hr-HR" sz="1100" dirty="0" smtClean="0">
                <a:latin typeface="Calibri" panose="020F0502020204030204" pitchFamily="34" charset="0"/>
                <a:ea typeface="Calibri" panose="020F0502020204030204" pitchFamily="34" charset="0"/>
                <a:cs typeface="Times New Roman" panose="02020603050405020304" pitchFamily="18" charset="0"/>
              </a:rPr>
              <a:t>Iznos stavke „</a:t>
            </a:r>
            <a:r>
              <a:rPr lang="sq-AL" sz="1100" dirty="0" smtClean="0">
                <a:latin typeface="Calibri" panose="020F0502020204030204" pitchFamily="34" charset="0"/>
                <a:ea typeface="Calibri" panose="020F0502020204030204" pitchFamily="34" charset="0"/>
                <a:cs typeface="Times New Roman" panose="02020603050405020304" pitchFamily="18" charset="0"/>
              </a:rPr>
              <a:t>Shpenzime</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hr-HR" sz="1100" dirty="0" smtClean="0">
                <a:latin typeface="Calibri" panose="020F0502020204030204" pitchFamily="34" charset="0"/>
                <a:ea typeface="Calibri" panose="020F0502020204030204" pitchFamily="34" charset="0"/>
                <a:cs typeface="Times New Roman" panose="02020603050405020304" pitchFamily="18" charset="0"/>
              </a:rPr>
              <a:t>u rashodima u tablici </a:t>
            </a:r>
            <a:r>
              <a:rPr lang="en-US" sz="11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2</a:t>
            </a:r>
            <a:r>
              <a:rPr lang="hr-HR" sz="11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a:t>
            </a:r>
            <a:r>
              <a:rPr lang="en-US" sz="1100" dirty="0" smtClean="0">
                <a:latin typeface="Calibri" panose="020F0502020204030204" pitchFamily="34" charset="0"/>
                <a:ea typeface="Calibri" panose="020F0502020204030204" pitchFamily="34" charset="0"/>
                <a:cs typeface="Times New Roman" panose="02020603050405020304" pitchFamily="18" charset="0"/>
              </a:rPr>
              <a:t> </a:t>
            </a:r>
            <a:r>
              <a:rPr lang="hr-HR" sz="1100" dirty="0" smtClean="0">
                <a:latin typeface="Calibri" panose="020F0502020204030204" pitchFamily="34" charset="0"/>
                <a:ea typeface="Calibri" panose="020F0502020204030204" pitchFamily="34" charset="0"/>
                <a:cs typeface="Times New Roman" panose="02020603050405020304" pitchFamily="18" charset="0"/>
              </a:rPr>
              <a:t>u jednome danu u mjesecu mora biti veći od ukupnog iznosa preuzetih obveza</a:t>
            </a:r>
            <a:r>
              <a:rPr lang="en-US" sz="1100" dirty="0" smtClean="0">
                <a:latin typeface="Calibri" panose="020F0502020204030204" pitchFamily="34" charset="0"/>
                <a:ea typeface="Calibri" panose="020F0502020204030204" pitchFamily="34" charset="0"/>
                <a:cs typeface="Times New Roman" panose="02020603050405020304" pitchFamily="18" charset="0"/>
              </a:rPr>
              <a:t> (</a:t>
            </a:r>
            <a:r>
              <a:rPr lang="hr-HR" sz="1100" dirty="0" smtClean="0">
                <a:latin typeface="Calibri" panose="020F0502020204030204" pitchFamily="34" charset="0"/>
                <a:ea typeface="Calibri" panose="020F0502020204030204" pitchFamily="34" charset="0"/>
                <a:cs typeface="Times New Roman" panose="02020603050405020304" pitchFamily="18" charset="0"/>
              </a:rPr>
              <a:t>fakturirani iznos</a:t>
            </a:r>
            <a:r>
              <a:rPr lang="en-US" sz="1100" dirty="0" smtClean="0">
                <a:latin typeface="Calibri" panose="020F0502020204030204" pitchFamily="34" charset="0"/>
                <a:ea typeface="Calibri" panose="020F0502020204030204" pitchFamily="34" charset="0"/>
                <a:cs typeface="Times New Roman" panose="02020603050405020304" pitchFamily="18" charset="0"/>
              </a:rPr>
              <a:t>) </a:t>
            </a:r>
            <a:r>
              <a:rPr lang="hr-HR" sz="1100" dirty="0" smtClean="0">
                <a:latin typeface="Calibri" panose="020F0502020204030204" pitchFamily="34" charset="0"/>
                <a:ea typeface="Calibri" panose="020F0502020204030204" pitchFamily="34" charset="0"/>
                <a:cs typeface="Times New Roman" panose="02020603050405020304" pitchFamily="18" charset="0"/>
              </a:rPr>
              <a:t>za predmetni dan ugovora u tablici</a:t>
            </a:r>
            <a:r>
              <a:rPr lang="en-US" sz="1100" dirty="0" smtClean="0">
                <a:latin typeface="Calibri" panose="020F0502020204030204" pitchFamily="34" charset="0"/>
                <a:ea typeface="Calibri" panose="020F0502020204030204" pitchFamily="34" charset="0"/>
                <a:cs typeface="Times New Roman" panose="02020603050405020304" pitchFamily="18" charset="0"/>
              </a:rPr>
              <a:t> </a:t>
            </a:r>
            <a:r>
              <a:rPr lang="en-US" sz="11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1</a:t>
            </a:r>
            <a:r>
              <a:rPr lang="en-US" sz="11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8717" y="697611"/>
            <a:ext cx="9125282" cy="4046265"/>
          </a:xfrm>
          <a:prstGeom prst="rect">
            <a:avLst/>
          </a:prstGeom>
          <a:noFill/>
          <a:ln>
            <a:noFill/>
          </a:ln>
        </p:spPr>
      </p:pic>
    </p:spTree>
    <p:extLst>
      <p:ext uri="{BB962C8B-B14F-4D97-AF65-F5344CB8AC3E}">
        <p14:creationId xmlns:p14="http://schemas.microsoft.com/office/powerpoint/2010/main" val="2135247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1" y="0"/>
            <a:ext cx="9165279" cy="5143500"/>
          </a:xfrm>
          <a:prstGeom prst="rect">
            <a:avLst/>
          </a:prstGeom>
          <a:blipFill>
            <a:blip r:embed="rId3"/>
            <a:tile tx="0" ty="0" sx="100000" sy="100000" flip="none" algn="tl"/>
          </a:blipFill>
          <a:ln w="9525">
            <a:solidFill>
              <a:schemeClr val="accent1"/>
            </a:solidFill>
            <a:miter lim="800000"/>
            <a:headEnd/>
            <a:tailEnd/>
          </a:ln>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5</a:t>
            </a:fld>
            <a:endParaRPr lang="en" smtClean="0"/>
          </a:p>
        </p:txBody>
      </p:sp>
      <p:sp>
        <p:nvSpPr>
          <p:cNvPr id="7" name="Google Shape;287;p25"/>
          <p:cNvSpPr txBox="1"/>
          <p:nvPr/>
        </p:nvSpPr>
        <p:spPr>
          <a:xfrm>
            <a:off x="834339" y="-83403"/>
            <a:ext cx="7800395" cy="388961"/>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hr-HR" sz="22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Albanija – Stanje zaostalih plaćanja vlade </a:t>
            </a:r>
          </a:p>
        </p:txBody>
      </p:sp>
      <p:sp>
        <p:nvSpPr>
          <p:cNvPr id="14" name="TextBox 13"/>
          <p:cNvSpPr txBox="1"/>
          <p:nvPr/>
        </p:nvSpPr>
        <p:spPr>
          <a:xfrm>
            <a:off x="8023936" y="43153"/>
            <a:ext cx="1221596" cy="246221"/>
          </a:xfrm>
          <a:prstGeom prst="rect">
            <a:avLst/>
          </a:prstGeom>
          <a:noFill/>
        </p:spPr>
        <p:txBody>
          <a:bodyPr wrap="square" rtlCol="0">
            <a:spAutoFit/>
          </a:bodyPr>
          <a:lstStyle/>
          <a:p>
            <a:r>
              <a:rPr lang="hr-HR" sz="1000" b="1" i="1"/>
              <a:t>U milijunima LEK</a:t>
            </a:r>
          </a:p>
        </p:txBody>
      </p:sp>
      <p:sp>
        <p:nvSpPr>
          <p:cNvPr id="3" name="TextBox 2"/>
          <p:cNvSpPr txBox="1"/>
          <p:nvPr/>
        </p:nvSpPr>
        <p:spPr>
          <a:xfrm>
            <a:off x="232650" y="4959439"/>
            <a:ext cx="7783373" cy="215444"/>
          </a:xfrm>
          <a:prstGeom prst="rect">
            <a:avLst/>
          </a:prstGeom>
          <a:noFill/>
        </p:spPr>
        <p:txBody>
          <a:bodyPr wrap="square" rtlCol="0">
            <a:spAutoFit/>
          </a:bodyPr>
          <a:lstStyle/>
          <a:p>
            <a:r>
              <a:rPr lang="hr-HR" sz="800" i="1">
                <a:solidFill>
                  <a:srgbClr val="C00000"/>
                </a:solidFill>
              </a:rPr>
              <a:t>Napomena: Podaci riznice za 2019. godine su preliminarni, financijski izvještaji centralne vlade/lokalne razine vlasti podnose se riznici do kraja ožujka/marta 2020. godine.</a:t>
            </a:r>
          </a:p>
        </p:txBody>
      </p:sp>
      <p:graphicFrame>
        <p:nvGraphicFramePr>
          <p:cNvPr id="12" name="Table 11"/>
          <p:cNvGraphicFramePr>
            <a:graphicFrameLocks noGrp="1"/>
          </p:cNvGraphicFramePr>
          <p:nvPr>
            <p:extLst>
              <p:ext uri="{D42A27DB-BD31-4B8C-83A1-F6EECF244321}">
                <p14:modId xmlns:p14="http://schemas.microsoft.com/office/powerpoint/2010/main" val="2392547121"/>
              </p:ext>
            </p:extLst>
          </p:nvPr>
        </p:nvGraphicFramePr>
        <p:xfrm>
          <a:off x="96786" y="238554"/>
          <a:ext cx="8945654" cy="5037310"/>
        </p:xfrm>
        <a:graphic>
          <a:graphicData uri="http://schemas.openxmlformats.org/drawingml/2006/table">
            <a:tbl>
              <a:tblPr/>
              <a:tblGrid>
                <a:gridCol w="3345966">
                  <a:extLst>
                    <a:ext uri="{9D8B030D-6E8A-4147-A177-3AD203B41FA5}">
                      <a16:colId xmlns:a16="http://schemas.microsoft.com/office/drawing/2014/main" xmlns="" val="20000"/>
                    </a:ext>
                  </a:extLst>
                </a:gridCol>
                <a:gridCol w="1238081">
                  <a:extLst>
                    <a:ext uri="{9D8B030D-6E8A-4147-A177-3AD203B41FA5}">
                      <a16:colId xmlns:a16="http://schemas.microsoft.com/office/drawing/2014/main" xmlns="" val="20001"/>
                    </a:ext>
                  </a:extLst>
                </a:gridCol>
                <a:gridCol w="679731">
                  <a:extLst>
                    <a:ext uri="{9D8B030D-6E8A-4147-A177-3AD203B41FA5}">
                      <a16:colId xmlns:a16="http://schemas.microsoft.com/office/drawing/2014/main" xmlns="" val="20002"/>
                    </a:ext>
                  </a:extLst>
                </a:gridCol>
                <a:gridCol w="1246174">
                  <a:extLst>
                    <a:ext uri="{9D8B030D-6E8A-4147-A177-3AD203B41FA5}">
                      <a16:colId xmlns:a16="http://schemas.microsoft.com/office/drawing/2014/main" xmlns="" val="20003"/>
                    </a:ext>
                  </a:extLst>
                </a:gridCol>
                <a:gridCol w="778402">
                  <a:extLst>
                    <a:ext uri="{9D8B030D-6E8A-4147-A177-3AD203B41FA5}">
                      <a16:colId xmlns:a16="http://schemas.microsoft.com/office/drawing/2014/main" xmlns="" val="20004"/>
                    </a:ext>
                  </a:extLst>
                </a:gridCol>
                <a:gridCol w="1016979">
                  <a:extLst>
                    <a:ext uri="{9D8B030D-6E8A-4147-A177-3AD203B41FA5}">
                      <a16:colId xmlns:a16="http://schemas.microsoft.com/office/drawing/2014/main" xmlns="" val="20005"/>
                    </a:ext>
                  </a:extLst>
                </a:gridCol>
                <a:gridCol w="640321">
                  <a:extLst>
                    <a:ext uri="{9D8B030D-6E8A-4147-A177-3AD203B41FA5}">
                      <a16:colId xmlns:a16="http://schemas.microsoft.com/office/drawing/2014/main" xmlns="" val="20006"/>
                    </a:ext>
                  </a:extLst>
                </a:gridCol>
              </a:tblGrid>
              <a:tr h="122063">
                <a:tc>
                  <a:txBody>
                    <a:bodyPr/>
                    <a:lstStyle/>
                    <a:p>
                      <a:pPr algn="r" rtl="0" fontAlgn="b"/>
                      <a:r>
                        <a:rPr lang="hr-HR" sz="1200" b="1" i="0" u="none" strike="noStrike">
                          <a:solidFill>
                            <a:srgbClr val="000053"/>
                          </a:solidFill>
                          <a:latin typeface="Calibri" panose="020F0502020204030204" pitchFamily="34" charset="0"/>
                        </a:rPr>
                        <a:t>Razdoblje:</a:t>
                      </a:r>
                    </a:p>
                  </a:txBody>
                  <a:tcPr marL="3982" marR="3982" marT="39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rtl="0" fontAlgn="b"/>
                      <a:r>
                        <a:rPr lang="hr-HR" sz="1200" b="1" i="0" u="none" strike="noStrike">
                          <a:solidFill>
                            <a:srgbClr val="000053"/>
                          </a:solidFill>
                          <a:latin typeface="Calibri" panose="020F0502020204030204" pitchFamily="34" charset="0"/>
                        </a:rPr>
                        <a:t>     Početno stanje je 2013. godina*</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hr-HR" sz="1200" b="1" i="0" u="none" strike="noStrike">
                          <a:solidFill>
                            <a:srgbClr val="000053"/>
                          </a:solidFill>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hr-HR" sz="1200" b="1" i="0" u="none" strike="noStrike">
                          <a:solidFill>
                            <a:srgbClr val="000053"/>
                          </a:solidFill>
                          <a:latin typeface="Calibri" panose="020F0502020204030204" pitchFamily="34" charset="0"/>
                        </a:rPr>
                        <a:t>2018. godina</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hr-HR" sz="1200" b="1" i="0" u="none" strike="noStrike">
                          <a:solidFill>
                            <a:srgbClr val="000053"/>
                          </a:solidFill>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hr-HR" sz="1200" b="1" i="0" u="none" strike="noStrike">
                          <a:solidFill>
                            <a:srgbClr val="000053"/>
                          </a:solidFill>
                          <a:latin typeface="Calibri" panose="020F0502020204030204" pitchFamily="34" charset="0"/>
                        </a:rPr>
                        <a:t>2019. godina</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hr-HR" sz="1200" b="1" i="0" u="none" strike="noStrike">
                          <a:solidFill>
                            <a:srgbClr val="000053"/>
                          </a:solidFill>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00"/>
                  </a:ext>
                </a:extLst>
              </a:tr>
              <a:tr h="185014">
                <a:tc>
                  <a:txBody>
                    <a:bodyPr/>
                    <a:lstStyle/>
                    <a:p>
                      <a:pPr algn="l" rtl="0" fontAlgn="ctr"/>
                      <a:r>
                        <a:rPr lang="hr-HR" sz="1200" b="1" i="0" u="none" strike="noStrike">
                          <a:solidFill>
                            <a:srgbClr val="000053"/>
                          </a:solidFill>
                          <a:latin typeface="Calibri" panose="020F0502020204030204" pitchFamily="34" charset="0"/>
                        </a:rPr>
                        <a:t>1. Zaostala plaćanja centralne vlade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hr-HR" sz="1200" b="1" i="0" u="none" strike="noStrike">
                          <a:solidFill>
                            <a:srgbClr val="000053"/>
                          </a:solidFill>
                          <a:latin typeface="Calibri" panose="020F0502020204030204" pitchFamily="34" charset="0"/>
                        </a:rPr>
                        <a:t>7.795,5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hr-HR" sz="1200" b="1" i="0" u="none" strike="noStrike">
                          <a:solidFill>
                            <a:srgbClr val="000053"/>
                          </a:solidFill>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hr-HR" sz="1200" b="1" i="0" u="none" strike="noStrike">
                          <a:solidFill>
                            <a:srgbClr val="000053"/>
                          </a:solidFill>
                          <a:latin typeface="Calibri" panose="020F0502020204030204" pitchFamily="34" charset="0"/>
                        </a:rPr>
                        <a:t>6.799,0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hr-HR" sz="1200" b="1" i="0" u="none" strike="noStrike">
                          <a:solidFill>
                            <a:srgbClr val="000053"/>
                          </a:solidFill>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hr-HR" sz="1200" b="1" i="0" u="none" strike="noStrike">
                          <a:solidFill>
                            <a:srgbClr val="000053"/>
                          </a:solidFill>
                          <a:latin typeface="Calibri" panose="020F0502020204030204" pitchFamily="34" charset="0"/>
                        </a:rPr>
                        <a:t>6.869,8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hr-HR" sz="1200" b="1" i="0" u="none" strike="noStrike">
                          <a:solidFill>
                            <a:srgbClr val="000053"/>
                          </a:solidFill>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extLst>
                  <a:ext uri="{0D108BD9-81ED-4DB2-BD59-A6C34878D82A}">
                    <a16:rowId xmlns:a16="http://schemas.microsoft.com/office/drawing/2014/main" xmlns="" val="10001"/>
                  </a:ext>
                </a:extLst>
              </a:tr>
              <a:tr h="185014">
                <a:tc>
                  <a:txBody>
                    <a:bodyPr/>
                    <a:lstStyle/>
                    <a:p>
                      <a:pPr algn="l" rtl="0" fontAlgn="ctr"/>
                      <a:r>
                        <a:rPr lang="hr-HR" sz="1200" b="0" i="0" u="none" strike="noStrike">
                          <a:solidFill>
                            <a:srgbClr val="000053"/>
                          </a:solidFill>
                          <a:latin typeface="Calibri" panose="020F0502020204030204" pitchFamily="34" charset="0"/>
                        </a:rPr>
                        <a:t>1.a. Odluka suda</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hr-HR" sz="1200" b="0" i="0" u="none" strike="noStrike">
                          <a:solidFill>
                            <a:srgbClr val="000053"/>
                          </a:solidFill>
                          <a:latin typeface="Calibri" panose="020F0502020204030204" pitchFamily="34" charset="0"/>
                        </a:rPr>
                        <a:t>2.049,4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hr-HR" sz="1200" b="0" i="0" u="none" strike="noStrike">
                          <a:solidFill>
                            <a:srgbClr val="000053"/>
                          </a:solidFill>
                          <a:latin typeface="Calibri" panose="020F0502020204030204" pitchFamily="34" charset="0"/>
                        </a:rPr>
                        <a:t>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hr-HR" sz="1200" b="0" i="0" u="none" strike="noStrike">
                          <a:solidFill>
                            <a:srgbClr val="000053"/>
                          </a:solidFill>
                          <a:latin typeface="Calibri" panose="020F0502020204030204" pitchFamily="34" charset="0"/>
                        </a:rPr>
                        <a:t>2.084,7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hr-HR" sz="1200" b="0" i="0" u="none" strike="noStrike">
                          <a:solidFill>
                            <a:srgbClr val="000053"/>
                          </a:solidFill>
                          <a:latin typeface="Calibri" panose="020F0502020204030204" pitchFamily="34" charset="0"/>
                        </a:rPr>
                        <a:t>30%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185014">
                <a:tc>
                  <a:txBody>
                    <a:bodyPr/>
                    <a:lstStyle/>
                    <a:p>
                      <a:pPr algn="l" rtl="0" fontAlgn="ctr"/>
                      <a:r>
                        <a:rPr lang="hr-HR" sz="1200" b="0" i="0" u="none" strike="noStrike">
                          <a:solidFill>
                            <a:srgbClr val="000053"/>
                          </a:solidFill>
                          <a:latin typeface="Calibri" panose="020F0502020204030204" pitchFamily="34" charset="0"/>
                        </a:rPr>
                        <a:t>1.b. Usluge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995,8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63,3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66,0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3"/>
                  </a:ext>
                </a:extLst>
              </a:tr>
              <a:tr h="185014">
                <a:tc>
                  <a:txBody>
                    <a:bodyPr/>
                    <a:lstStyle/>
                    <a:p>
                      <a:pPr algn="l" rtl="0" fontAlgn="ctr"/>
                      <a:r>
                        <a:rPr lang="hr-HR" sz="1200" b="0" i="0" u="none" strike="noStrike">
                          <a:solidFill>
                            <a:srgbClr val="000053"/>
                          </a:solidFill>
                          <a:latin typeface="Calibri" panose="020F0502020204030204" pitchFamily="34" charset="0"/>
                        </a:rPr>
                        <a:t>1.c. Održavanje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710,3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537,8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8%</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4"/>
                  </a:ext>
                </a:extLst>
              </a:tr>
              <a:tr h="185014">
                <a:tc>
                  <a:txBody>
                    <a:bodyPr/>
                    <a:lstStyle/>
                    <a:p>
                      <a:pPr algn="l" rtl="0" fontAlgn="ctr"/>
                      <a:r>
                        <a:rPr lang="hr-HR" sz="1200" b="0" i="0" u="none" strike="noStrike">
                          <a:solidFill>
                            <a:srgbClr val="000053"/>
                          </a:solidFill>
                          <a:latin typeface="Calibri" panose="020F0502020204030204" pitchFamily="34" charset="0"/>
                        </a:rPr>
                        <a:t>1.d. Ulaganje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5.326,8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68%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2.572,2</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38%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2.530,4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37%</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5"/>
                  </a:ext>
                </a:extLst>
              </a:tr>
              <a:tr h="185014">
                <a:tc>
                  <a:txBody>
                    <a:bodyPr/>
                    <a:lstStyle/>
                    <a:p>
                      <a:pPr algn="l" rtl="0" fontAlgn="ctr"/>
                      <a:r>
                        <a:rPr lang="hr-HR" sz="1200" b="0" i="0" u="none" strike="noStrike">
                          <a:solidFill>
                            <a:srgbClr val="000053"/>
                          </a:solidFill>
                          <a:latin typeface="Calibri" panose="020F0502020204030204" pitchFamily="34" charset="0"/>
                        </a:rPr>
                        <a:t>1.f. Ostalo</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1.473,0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1.403,7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21%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1.126,6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16%</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6"/>
                  </a:ext>
                </a:extLst>
              </a:tr>
              <a:tr h="185014">
                <a:tc>
                  <a:txBody>
                    <a:bodyPr/>
                    <a:lstStyle/>
                    <a:p>
                      <a:pPr algn="l" rtl="0" fontAlgn="ctr"/>
                      <a:r>
                        <a:rPr lang="hr-HR" sz="1200" b="0" i="0" u="none" strike="noStrike">
                          <a:solidFill>
                            <a:srgbClr val="000053"/>
                          </a:solidFill>
                          <a:latin typeface="Calibri" panose="020F0502020204030204" pitchFamily="34" charset="0"/>
                        </a:rPr>
                        <a:t>1.g. Doprinos za socijalno osiguranje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390,0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6%</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7"/>
                  </a:ext>
                </a:extLst>
              </a:tr>
              <a:tr h="185014">
                <a:tc>
                  <a:txBody>
                    <a:bodyPr/>
                    <a:lstStyle/>
                    <a:p>
                      <a:pPr algn="l" rtl="0" fontAlgn="ctr"/>
                      <a:r>
                        <a:rPr lang="hr-HR" sz="1200" b="0" i="0" u="none" strike="noStrike">
                          <a:solidFill>
                            <a:srgbClr val="000053"/>
                          </a:solidFill>
                          <a:latin typeface="Calibri" panose="020F0502020204030204" pitchFamily="34" charset="0"/>
                        </a:rPr>
                        <a:t>1.h. Doprinos za zdravstveno osiguranje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43,6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8"/>
                  </a:ext>
                </a:extLst>
              </a:tr>
              <a:tr h="185014">
                <a:tc>
                  <a:txBody>
                    <a:bodyPr/>
                    <a:lstStyle/>
                    <a:p>
                      <a:pPr algn="l" rtl="0" fontAlgn="ctr"/>
                      <a:r>
                        <a:rPr lang="hr-HR" sz="1200" b="0" i="0" u="none" strike="noStrike">
                          <a:solidFill>
                            <a:srgbClr val="000053"/>
                          </a:solidFill>
                          <a:latin typeface="Calibri" panose="020F0502020204030204" pitchFamily="34" charset="0"/>
                        </a:rPr>
                        <a:t>1.i. Porez na dohodak</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87,9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9"/>
                  </a:ext>
                </a:extLst>
              </a:tr>
              <a:tr h="366087">
                <a:tc>
                  <a:txBody>
                    <a:bodyPr/>
                    <a:lstStyle/>
                    <a:p>
                      <a:pPr algn="l" rtl="0" fontAlgn="ctr"/>
                      <a:r>
                        <a:rPr lang="hr-HR" sz="1200" b="0" i="0" u="none" strike="noStrike">
                          <a:solidFill>
                            <a:srgbClr val="000053"/>
                          </a:solidFill>
                          <a:latin typeface="Calibri" panose="020F0502020204030204" pitchFamily="34" charset="0"/>
                        </a:rPr>
                        <a:t>1.j. </a:t>
                      </a:r>
                      <a:r>
                        <a:rPr lang="hr-HR" sz="1200" b="0" u="none" strike="noStrike">
                          <a:latin typeface="Calibri" panose="020F0502020204030204" pitchFamily="34" charset="0"/>
                        </a:rPr>
                        <a:t>Drugi porezi (</a:t>
                      </a:r>
                      <a:r>
                        <a:rPr lang="hr-HR" sz="1200" b="0" i="1" u="none" strike="noStrike">
                          <a:solidFill>
                            <a:srgbClr val="595959"/>
                          </a:solidFill>
                          <a:latin typeface="Calibri" panose="020F0502020204030204" pitchFamily="34" charset="0"/>
                        </a:rPr>
                        <a:t>Povrat PDV-a nije dostupan u AFGIS-u za centralnu vladu</a:t>
                      </a:r>
                      <a:r>
                        <a:rPr lang="hr-HR" sz="1200" b="0" i="0" u="none" strike="noStrike">
                          <a:solidFill>
                            <a:srgbClr val="000053"/>
                          </a:solidFill>
                          <a:latin typeface="Calibri" panose="020F0502020204030204" pitchFamily="34" charset="0"/>
                        </a:rPr>
                        <a:t>)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200" b="0" i="0" u="none" strike="noStrike">
                          <a:solidFill>
                            <a:srgbClr val="000053"/>
                          </a:solidFill>
                          <a:latin typeface="Calibri" panose="020F0502020204030204" pitchFamily="34" charset="0"/>
                        </a:rPr>
                        <a:t>2,7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hr-HR" sz="1200" b="0" i="0" u="none" strike="noStrike">
                          <a:solidFill>
                            <a:srgbClr val="000053"/>
                          </a:solidFill>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85014">
                <a:tc>
                  <a:txBody>
                    <a:bodyPr/>
                    <a:lstStyle/>
                    <a:p>
                      <a:pPr algn="l" rtl="0" fontAlgn="ctr"/>
                      <a:r>
                        <a:rPr lang="hr-HR" sz="1200" b="1" i="0" u="none" strike="noStrike">
                          <a:solidFill>
                            <a:srgbClr val="000053"/>
                          </a:solidFill>
                          <a:latin typeface="Calibri" panose="020F0502020204030204" pitchFamily="34" charset="0"/>
                        </a:rPr>
                        <a:t>2. Zaostala plaćanja lokalne razine vlasti</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hr-HR" sz="1200" b="1" i="0" u="none" strike="noStrike">
                          <a:solidFill>
                            <a:srgbClr val="000053"/>
                          </a:solidFill>
                          <a:latin typeface="Calibri" panose="020F0502020204030204" pitchFamily="34" charset="0"/>
                        </a:rPr>
                        <a:t>5.120,3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hr-HR" sz="1200" b="1" i="0" u="none" strike="noStrike">
                          <a:solidFill>
                            <a:srgbClr val="000053"/>
                          </a:solidFill>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hr-HR" sz="1200" b="1" i="0" u="none" strike="noStrike">
                          <a:solidFill>
                            <a:srgbClr val="000053"/>
                          </a:solidFill>
                          <a:latin typeface="Calibri" panose="020F0502020204030204" pitchFamily="34" charset="0"/>
                        </a:rPr>
                        <a:t>8.701,0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hr-HR" sz="1200" b="1" i="0" u="none" strike="noStrike">
                          <a:solidFill>
                            <a:srgbClr val="000053"/>
                          </a:solidFill>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hr-HR" sz="1200" b="1" i="0" u="none" strike="noStrike">
                          <a:solidFill>
                            <a:srgbClr val="000053"/>
                          </a:solidFill>
                          <a:latin typeface="Calibri" panose="020F0502020204030204" pitchFamily="34" charset="0"/>
                        </a:rPr>
                        <a:t>8.445,3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hr-HR" sz="1200" b="1" i="0" u="none" strike="noStrike">
                          <a:solidFill>
                            <a:srgbClr val="000053"/>
                          </a:solidFill>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extLst>
                  <a:ext uri="{0D108BD9-81ED-4DB2-BD59-A6C34878D82A}">
                    <a16:rowId xmlns:a16="http://schemas.microsoft.com/office/drawing/2014/main" xmlns="" val="10011"/>
                  </a:ext>
                </a:extLst>
              </a:tr>
              <a:tr h="185014">
                <a:tc>
                  <a:txBody>
                    <a:bodyPr/>
                    <a:lstStyle/>
                    <a:p>
                      <a:pPr algn="l" rtl="0" fontAlgn="ctr"/>
                      <a:r>
                        <a:rPr lang="hr-HR" sz="1200" b="0" i="0" u="none" strike="noStrike">
                          <a:solidFill>
                            <a:srgbClr val="000053"/>
                          </a:solidFill>
                          <a:latin typeface="Calibri" panose="020F0502020204030204" pitchFamily="34" charset="0"/>
                        </a:rPr>
                        <a:t>2.a. Odluka suda</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hr-HR" sz="1200" b="0" i="0" u="none" strike="noStrike">
                          <a:solidFill>
                            <a:srgbClr val="002060"/>
                          </a:solidFill>
                          <a:latin typeface="Calibri" panose="020F0502020204030204" pitchFamily="34" charset="0"/>
                        </a:rPr>
                        <a:t>983,0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hr-HR" sz="1200" b="0" i="0" u="none" strike="noStrike">
                          <a:solidFill>
                            <a:srgbClr val="002060"/>
                          </a:solidFill>
                          <a:latin typeface="Calibri" panose="020F0502020204030204" pitchFamily="34" charset="0"/>
                        </a:rPr>
                        <a:t>11%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hr-HR" sz="1200" b="0" i="0" u="none" strike="noStrike">
                          <a:solidFill>
                            <a:srgbClr val="002060"/>
                          </a:solidFill>
                          <a:latin typeface="Calibri" panose="020F0502020204030204" pitchFamily="34" charset="0"/>
                        </a:rPr>
                        <a:t>898,7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hr-HR" sz="1200" b="0" i="0" u="none" strike="noStrike">
                          <a:solidFill>
                            <a:srgbClr val="002060"/>
                          </a:solidFill>
                          <a:latin typeface="Calibri" panose="020F0502020204030204" pitchFamily="34" charset="0"/>
                        </a:rPr>
                        <a:t>11%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12"/>
                  </a:ext>
                </a:extLst>
              </a:tr>
              <a:tr h="185014">
                <a:tc>
                  <a:txBody>
                    <a:bodyPr/>
                    <a:lstStyle/>
                    <a:p>
                      <a:pPr algn="l" rtl="0" fontAlgn="ctr"/>
                      <a:r>
                        <a:rPr lang="hr-HR" sz="1200" b="0" i="0" u="none" strike="noStrike">
                          <a:solidFill>
                            <a:srgbClr val="000053"/>
                          </a:solidFill>
                          <a:latin typeface="Calibri" panose="020F0502020204030204" pitchFamily="34" charset="0"/>
                        </a:rPr>
                        <a:t>2.b. Usluge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3,7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1.310,3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15%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1.142,5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14%</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3"/>
                  </a:ext>
                </a:extLst>
              </a:tr>
              <a:tr h="185014">
                <a:tc>
                  <a:txBody>
                    <a:bodyPr/>
                    <a:lstStyle/>
                    <a:p>
                      <a:pPr algn="l" rtl="0" fontAlgn="ctr"/>
                      <a:r>
                        <a:rPr lang="hr-HR" sz="1200" b="0" i="0" u="none" strike="noStrike">
                          <a:solidFill>
                            <a:srgbClr val="000053"/>
                          </a:solidFill>
                          <a:latin typeface="Calibri" panose="020F0502020204030204" pitchFamily="34" charset="0"/>
                        </a:rPr>
                        <a:t>2.c. Održavanje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110,4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47,5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4"/>
                  </a:ext>
                </a:extLst>
              </a:tr>
              <a:tr h="185014">
                <a:tc>
                  <a:txBody>
                    <a:bodyPr/>
                    <a:lstStyle/>
                    <a:p>
                      <a:pPr algn="l" rtl="0" fontAlgn="ctr"/>
                      <a:r>
                        <a:rPr lang="hr-HR" sz="1200" b="0" i="0" u="none" strike="noStrike">
                          <a:solidFill>
                            <a:srgbClr val="000053"/>
                          </a:solidFill>
                          <a:latin typeface="Calibri" panose="020F0502020204030204" pitchFamily="34" charset="0"/>
                        </a:rPr>
                        <a:t>2.d. Ulaganje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980,6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19%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4.933,4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57%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4.431,4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52%</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5"/>
                  </a:ext>
                </a:extLst>
              </a:tr>
              <a:tr h="185014">
                <a:tc>
                  <a:txBody>
                    <a:bodyPr/>
                    <a:lstStyle/>
                    <a:p>
                      <a:pPr algn="l" rtl="0" fontAlgn="ctr"/>
                      <a:r>
                        <a:rPr lang="hr-HR" sz="1200" b="0" i="0" u="none" strike="noStrike">
                          <a:solidFill>
                            <a:srgbClr val="000053"/>
                          </a:solidFill>
                          <a:latin typeface="Calibri" panose="020F0502020204030204" pitchFamily="34" charset="0"/>
                        </a:rPr>
                        <a:t>2.e. Povrat PDV-a</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6"/>
                  </a:ext>
                </a:extLst>
              </a:tr>
              <a:tr h="185014">
                <a:tc>
                  <a:txBody>
                    <a:bodyPr/>
                    <a:lstStyle/>
                    <a:p>
                      <a:pPr algn="l" rtl="0" fontAlgn="ctr"/>
                      <a:r>
                        <a:rPr lang="hr-HR" sz="1200" b="0" i="0" u="none" strike="noStrike">
                          <a:solidFill>
                            <a:srgbClr val="000053"/>
                          </a:solidFill>
                          <a:latin typeface="Calibri" panose="020F0502020204030204" pitchFamily="34" charset="0"/>
                        </a:rPr>
                        <a:t>2.f. Ostalo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4.136,1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81%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1.363,1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16%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1.757,2</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21%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7"/>
                  </a:ext>
                </a:extLst>
              </a:tr>
              <a:tr h="185014">
                <a:tc>
                  <a:txBody>
                    <a:bodyPr/>
                    <a:lstStyle/>
                    <a:p>
                      <a:pPr algn="l" rtl="0" fontAlgn="ctr"/>
                      <a:r>
                        <a:rPr lang="hr-HR" sz="1200" b="0" i="0" u="none" strike="noStrike">
                          <a:solidFill>
                            <a:srgbClr val="000053"/>
                          </a:solidFill>
                          <a:latin typeface="Calibri" panose="020F0502020204030204" pitchFamily="34" charset="0"/>
                        </a:rPr>
                        <a:t>2.g. Doprinos za socijalno osiguranje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116,1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8"/>
                  </a:ext>
                </a:extLst>
              </a:tr>
              <a:tr h="185014">
                <a:tc>
                  <a:txBody>
                    <a:bodyPr/>
                    <a:lstStyle/>
                    <a:p>
                      <a:pPr algn="l" rtl="0" fontAlgn="ctr"/>
                      <a:r>
                        <a:rPr lang="hr-HR" sz="1200" b="0" i="0" u="none" strike="noStrike">
                          <a:solidFill>
                            <a:srgbClr val="000053"/>
                          </a:solidFill>
                          <a:latin typeface="Calibri" panose="020F0502020204030204" pitchFamily="34" charset="0"/>
                        </a:rPr>
                        <a:t>2.h. Doprinos za zdravstveno osiguranje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17,9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9"/>
                  </a:ext>
                </a:extLst>
              </a:tr>
              <a:tr h="185014">
                <a:tc>
                  <a:txBody>
                    <a:bodyPr/>
                    <a:lstStyle/>
                    <a:p>
                      <a:pPr algn="l" rtl="0" fontAlgn="ctr"/>
                      <a:r>
                        <a:rPr lang="hr-HR" sz="1200" b="0" i="0" u="none" strike="noStrike">
                          <a:solidFill>
                            <a:srgbClr val="000053"/>
                          </a:solidFill>
                          <a:latin typeface="Calibri" panose="020F0502020204030204" pitchFamily="34" charset="0"/>
                        </a:rPr>
                        <a:t>2.i. Porez na dohodak</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200" b="0" i="0" u="none" strike="noStrike">
                          <a:solidFill>
                            <a:srgbClr val="002060"/>
                          </a:solidFill>
                          <a:latin typeface="Calibri" panose="020F0502020204030204" pitchFamily="34" charset="0"/>
                        </a:rPr>
                        <a:t>32,3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hr-HR" sz="1200" b="0" i="0" u="none" strike="noStrike">
                          <a:solidFill>
                            <a:srgbClr val="002060"/>
                          </a:solidFill>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20"/>
                  </a:ext>
                </a:extLst>
              </a:tr>
              <a:tr h="185014">
                <a:tc>
                  <a:txBody>
                    <a:bodyPr/>
                    <a:lstStyle/>
                    <a:p>
                      <a:pPr algn="l" rtl="0" fontAlgn="ctr"/>
                      <a:r>
                        <a:rPr lang="hr-HR" sz="1200" b="0" i="0" u="none" strike="noStrike">
                          <a:solidFill>
                            <a:srgbClr val="000053"/>
                          </a:solidFill>
                          <a:latin typeface="Calibri" panose="020F0502020204030204" pitchFamily="34" charset="0"/>
                        </a:rPr>
                        <a:t>2.j. Drugi porezi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hr-HR" sz="1200" b="0"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hr-HR" sz="1200" b="0" i="0" u="none" strike="noStrike">
                          <a:solidFill>
                            <a:srgbClr val="002060"/>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200" b="0" i="0" u="none" strike="noStrike">
                          <a:solidFill>
                            <a:srgbClr val="002060"/>
                          </a:solidFill>
                          <a:latin typeface="Calibri" panose="020F0502020204030204" pitchFamily="34" charset="0"/>
                        </a:rPr>
                        <a:t>1,7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hr-HR" sz="1200" b="0" i="0" u="none" strike="noStrike">
                          <a:solidFill>
                            <a:srgbClr val="002060"/>
                          </a:solidFill>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85014">
                <a:tc>
                  <a:txBody>
                    <a:bodyPr/>
                    <a:lstStyle/>
                    <a:p>
                      <a:pPr algn="r" rtl="0" fontAlgn="ctr"/>
                      <a:r>
                        <a:rPr lang="hr-HR" sz="1200" b="1" i="0" u="none" strike="noStrike">
                          <a:solidFill>
                            <a:srgbClr val="000053"/>
                          </a:solidFill>
                          <a:latin typeface="Calibri" panose="020F0502020204030204" pitchFamily="34" charset="0"/>
                        </a:rPr>
                        <a:t>Ukupan iznos zaostalih plaćanja:</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12.915,9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15.500,0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15.315,1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10022"/>
                  </a:ext>
                </a:extLst>
              </a:tr>
              <a:tr h="185014">
                <a:tc>
                  <a:txBody>
                    <a:bodyPr/>
                    <a:lstStyle/>
                    <a:p>
                      <a:pPr algn="r" rtl="0" fontAlgn="ctr"/>
                      <a:r>
                        <a:rPr lang="hr-HR" sz="1200" b="1" i="0" u="none" strike="noStrike">
                          <a:solidFill>
                            <a:srgbClr val="000053"/>
                          </a:solidFill>
                          <a:latin typeface="Calibri" panose="020F0502020204030204" pitchFamily="34" charset="0"/>
                        </a:rPr>
                        <a:t>Ukupno OECD</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1.350.052,5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1.647.600,0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1.752.700,0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10023"/>
                  </a:ext>
                </a:extLst>
              </a:tr>
              <a:tr h="185014">
                <a:tc>
                  <a:txBody>
                    <a:bodyPr/>
                    <a:lstStyle/>
                    <a:p>
                      <a:pPr algn="r" rtl="0" fontAlgn="ctr"/>
                      <a:r>
                        <a:rPr lang="hr-HR" sz="1200" b="1" i="0" u="none" strike="noStrike">
                          <a:solidFill>
                            <a:srgbClr val="000053"/>
                          </a:solidFill>
                          <a:latin typeface="Calibri" panose="020F0502020204030204" pitchFamily="34" charset="0"/>
                        </a:rPr>
                        <a:t>Zaostala plaćanja kao % BDP-a</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hr-HR" sz="1200" b="1" i="0" u="none" strike="noStrike">
                          <a:solidFill>
                            <a:srgbClr val="000053"/>
                          </a:solidFill>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hr-HR" sz="1200" b="1" i="0" u="none" strike="noStrike">
                          <a:solidFill>
                            <a:srgbClr val="000053"/>
                          </a:solidFill>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10024"/>
                  </a:ext>
                </a:extLst>
              </a:tr>
            </a:tbl>
          </a:graphicData>
        </a:graphic>
      </p:graphicFrame>
      <p:sp>
        <p:nvSpPr>
          <p:cNvPr id="4" name="TextBox 3">
            <a:extLst>
              <a:ext uri="{FF2B5EF4-FFF2-40B4-BE49-F238E27FC236}">
                <a16:creationId xmlns:a16="http://schemas.microsoft.com/office/drawing/2014/main" xmlns="" id="{837D03CA-381D-4DF6-A7E0-1AE740F6D6EC}"/>
              </a:ext>
            </a:extLst>
          </p:cNvPr>
          <p:cNvSpPr txBox="1"/>
          <p:nvPr/>
        </p:nvSpPr>
        <p:spPr>
          <a:xfrm>
            <a:off x="96785" y="4667051"/>
            <a:ext cx="1328360" cy="584775"/>
          </a:xfrm>
          <a:prstGeom prst="rect">
            <a:avLst/>
          </a:prstGeom>
          <a:noFill/>
          <a:ln w="6350">
            <a:solidFill>
              <a:schemeClr val="tx1"/>
            </a:solidFill>
          </a:ln>
        </p:spPr>
        <p:txBody>
          <a:bodyPr wrap="square" rtlCol="0">
            <a:spAutoFit/>
          </a:bodyPr>
          <a:lstStyle/>
          <a:p>
            <a:r>
              <a:rPr lang="hr-HR" sz="800" i="1" dirty="0"/>
              <a:t>* podaci iz 2013. godine temelje se na vlastitim izvještajima resornih ministarstava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0"/>
            <a:ext cx="9144000" cy="5143500"/>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6</a:t>
            </a:fld>
            <a:endParaRPr lang="en" smtClean="0"/>
          </a:p>
        </p:txBody>
      </p:sp>
      <p:sp>
        <p:nvSpPr>
          <p:cNvPr id="6" name="Google Shape;287;p25"/>
          <p:cNvSpPr txBox="1"/>
          <p:nvPr/>
        </p:nvSpPr>
        <p:spPr>
          <a:xfrm>
            <a:off x="1091679" y="2377269"/>
            <a:ext cx="7864294" cy="388961"/>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hr-HR" sz="1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Grafikoni promjena u zaostalim plaćanjima 2018. – 2019.</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1" y="0"/>
            <a:ext cx="4533900" cy="2243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0"/>
            <a:ext cx="4257675" cy="216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2766230"/>
            <a:ext cx="77152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534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62979"/>
          </a:xfrm>
          <a:prstGeom prst="rect">
            <a:avLst/>
          </a:prstGeom>
          <a:solidFill>
            <a:schemeClr val="bg1"/>
          </a:solidFill>
        </p:spPr>
        <p:txBody>
          <a:bodyPr wrap="square" rtlCol="0">
            <a:spAutoFit/>
          </a:bodyPr>
          <a:lstStyle/>
          <a:p>
            <a:r>
              <a:rPr lang="hr-HR"/>
              <a:t>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7</a:t>
            </a:fld>
            <a:endParaRPr lang="en" smtClean="0"/>
          </a:p>
        </p:txBody>
      </p:sp>
      <p:sp>
        <p:nvSpPr>
          <p:cNvPr id="7" name="Google Shape;287;p25"/>
          <p:cNvSpPr txBox="1"/>
          <p:nvPr/>
        </p:nvSpPr>
        <p:spPr>
          <a:xfrm>
            <a:off x="95098" y="0"/>
            <a:ext cx="9144000" cy="286603"/>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hr-HR" sz="15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Albanija – Stanje zaostalih plaćanja s naslova plaćanja rashoda prema konsolidiranim fiskalnim pokazateljima</a:t>
            </a:r>
          </a:p>
        </p:txBody>
      </p:sp>
      <p:graphicFrame>
        <p:nvGraphicFramePr>
          <p:cNvPr id="3" name="Table 2"/>
          <p:cNvGraphicFramePr>
            <a:graphicFrameLocks noGrp="1"/>
          </p:cNvGraphicFramePr>
          <p:nvPr>
            <p:extLst>
              <p:ext uri="{D42A27DB-BD31-4B8C-83A1-F6EECF244321}">
                <p14:modId xmlns:p14="http://schemas.microsoft.com/office/powerpoint/2010/main" val="1269795721"/>
              </p:ext>
            </p:extLst>
          </p:nvPr>
        </p:nvGraphicFramePr>
        <p:xfrm>
          <a:off x="95096" y="286603"/>
          <a:ext cx="8969074" cy="4947015"/>
        </p:xfrm>
        <a:graphic>
          <a:graphicData uri="http://schemas.openxmlformats.org/drawingml/2006/table">
            <a:tbl>
              <a:tblPr/>
              <a:tblGrid>
                <a:gridCol w="442137">
                  <a:extLst>
                    <a:ext uri="{9D8B030D-6E8A-4147-A177-3AD203B41FA5}">
                      <a16:colId xmlns:a16="http://schemas.microsoft.com/office/drawing/2014/main" xmlns="" val="20000"/>
                    </a:ext>
                  </a:extLst>
                </a:gridCol>
                <a:gridCol w="2810732">
                  <a:extLst>
                    <a:ext uri="{9D8B030D-6E8A-4147-A177-3AD203B41FA5}">
                      <a16:colId xmlns:a16="http://schemas.microsoft.com/office/drawing/2014/main" xmlns="" val="20001"/>
                    </a:ext>
                  </a:extLst>
                </a:gridCol>
                <a:gridCol w="789531">
                  <a:extLst>
                    <a:ext uri="{9D8B030D-6E8A-4147-A177-3AD203B41FA5}">
                      <a16:colId xmlns:a16="http://schemas.microsoft.com/office/drawing/2014/main" xmlns="" val="20002"/>
                    </a:ext>
                  </a:extLst>
                </a:gridCol>
                <a:gridCol w="789531">
                  <a:extLst>
                    <a:ext uri="{9D8B030D-6E8A-4147-A177-3AD203B41FA5}">
                      <a16:colId xmlns:a16="http://schemas.microsoft.com/office/drawing/2014/main" xmlns="" val="20003"/>
                    </a:ext>
                  </a:extLst>
                </a:gridCol>
                <a:gridCol w="789531">
                  <a:extLst>
                    <a:ext uri="{9D8B030D-6E8A-4147-A177-3AD203B41FA5}">
                      <a16:colId xmlns:a16="http://schemas.microsoft.com/office/drawing/2014/main" xmlns="" val="20004"/>
                    </a:ext>
                  </a:extLst>
                </a:gridCol>
                <a:gridCol w="789531">
                  <a:extLst>
                    <a:ext uri="{9D8B030D-6E8A-4147-A177-3AD203B41FA5}">
                      <a16:colId xmlns:a16="http://schemas.microsoft.com/office/drawing/2014/main" xmlns="" val="20005"/>
                    </a:ext>
                  </a:extLst>
                </a:gridCol>
                <a:gridCol w="789531">
                  <a:extLst>
                    <a:ext uri="{9D8B030D-6E8A-4147-A177-3AD203B41FA5}">
                      <a16:colId xmlns:a16="http://schemas.microsoft.com/office/drawing/2014/main" xmlns="" val="20006"/>
                    </a:ext>
                  </a:extLst>
                </a:gridCol>
                <a:gridCol w="663206">
                  <a:extLst>
                    <a:ext uri="{9D8B030D-6E8A-4147-A177-3AD203B41FA5}">
                      <a16:colId xmlns:a16="http://schemas.microsoft.com/office/drawing/2014/main" xmlns="" val="20007"/>
                    </a:ext>
                  </a:extLst>
                </a:gridCol>
                <a:gridCol w="552672">
                  <a:extLst>
                    <a:ext uri="{9D8B030D-6E8A-4147-A177-3AD203B41FA5}">
                      <a16:colId xmlns:a16="http://schemas.microsoft.com/office/drawing/2014/main" xmlns="" val="20008"/>
                    </a:ext>
                  </a:extLst>
                </a:gridCol>
                <a:gridCol w="552672">
                  <a:extLst>
                    <a:ext uri="{9D8B030D-6E8A-4147-A177-3AD203B41FA5}">
                      <a16:colId xmlns:a16="http://schemas.microsoft.com/office/drawing/2014/main" xmlns="" val="20009"/>
                    </a:ext>
                  </a:extLst>
                </a:gridCol>
              </a:tblGrid>
              <a:tr h="735888">
                <a:tc>
                  <a:txBody>
                    <a:bodyPr/>
                    <a:lstStyle/>
                    <a:p>
                      <a:pPr algn="ctr" rtl="0" fontAlgn="ctr"/>
                      <a:r>
                        <a:rPr lang="hr-HR" sz="1000" b="1" i="0" u="none" strike="noStrike">
                          <a:solidFill>
                            <a:srgbClr val="000000"/>
                          </a:solidFill>
                          <a:latin typeface="Arial" panose="020B0604020202020204" pitchFamily="34" charset="0"/>
                        </a:rPr>
                        <a:t>Br.</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NAZIV</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Prosjek stvarnih rashoda 2008. –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Kumulativno stanje zaostalih plaćanja – Kraj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Kumulativno stanje zaostalih plaćanja – Kraj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Kumulativni iznos – Tijekom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Kumulativni iznos – Tijekom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Plaćena zaostala plaćanja – Tijekom godina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 zaostalih plaćanja/rashoda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hr-HR" sz="1000" b="1" i="0" u="none" strike="noStrike">
                          <a:solidFill>
                            <a:srgbClr val="000000"/>
                          </a:solidFill>
                          <a:latin typeface="Arial" panose="020B0604020202020204" pitchFamily="34" charset="0"/>
                        </a:rPr>
                        <a:t>Starost zaostalih plaćanja (u danima)</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extLst>
                  <a:ext uri="{0D108BD9-81ED-4DB2-BD59-A6C34878D82A}">
                    <a16:rowId xmlns:a16="http://schemas.microsoft.com/office/drawing/2014/main" xmlns="" val="10000"/>
                  </a:ext>
                </a:extLst>
              </a:tr>
              <a:tr h="357339">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hr-HR" sz="1000" b="1" i="0" u="none" strike="noStrike">
                          <a:solidFill>
                            <a:srgbClr val="000000"/>
                          </a:solidFill>
                          <a:latin typeface="Arial" panose="020B0604020202020204" pitchFamily="34" charset="0"/>
                        </a:rPr>
                        <a:t>UKUPNI RASHODI</a:t>
                      </a:r>
                      <a:r>
                        <a:rPr lang="hr-HR" sz="1000" b="0" i="0" u="none" strike="noStrike">
                          <a:solidFill>
                            <a:srgbClr val="000000"/>
                          </a:solidFill>
                          <a:latin typeface="Arial" panose="020B0604020202020204" pitchFamily="34" charset="0"/>
                        </a:rPr>
                        <a:t>                      [25 % BDP-a (1,648 milijardi LEK –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408.025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15.500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15.315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27.823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35.419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20.104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3,8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7626">
                <a:tc>
                  <a:txBody>
                    <a:bodyPr/>
                    <a:lstStyle/>
                    <a:p>
                      <a:pPr algn="l" rtl="0" fontAlgn="ctr"/>
                      <a:r>
                        <a:rPr lang="hr-HR" sz="1000" b="1" i="0" u="none" strike="noStrike">
                          <a:solidFill>
                            <a:srgbClr val="000000"/>
                          </a:solidFill>
                          <a:latin typeface="Arial" panose="020B0604020202020204" pitchFamily="34" charset="0"/>
                        </a:rPr>
                        <a:t>  I.</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hr-HR" sz="1000" b="1" i="0" u="none" strike="noStrike">
                          <a:solidFill>
                            <a:srgbClr val="000000"/>
                          </a:solidFill>
                          <a:latin typeface="Arial" panose="020B0604020202020204" pitchFamily="34" charset="0"/>
                        </a:rPr>
                        <a:t>Tekući rashodi</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335.198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12.928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12.785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23.190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29.513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16.728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3,8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07626">
                <a:tc>
                  <a:txBody>
                    <a:bodyPr/>
                    <a:lstStyle/>
                    <a:p>
                      <a:pPr algn="r" rtl="0" fontAlgn="ctr"/>
                      <a:r>
                        <a:rPr lang="hr-HR" sz="1000" b="1" i="0" u="none" strike="noStrike">
                          <a:solidFill>
                            <a:srgbClr val="000000"/>
                          </a:solidFill>
                          <a:latin typeface="Arial" panose="020B0604020202020204" pitchFamily="34" charset="0"/>
                        </a:rPr>
                        <a:t>1</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hr-HR" sz="1000" b="1" i="0" u="none" strike="noStrike">
                          <a:solidFill>
                            <a:srgbClr val="000000"/>
                          </a:solidFill>
                          <a:latin typeface="Arial" panose="020B0604020202020204" pitchFamily="34" charset="0"/>
                        </a:rPr>
                        <a:t>Rashodi za osoblje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0000"/>
                          </a:solidFill>
                          <a:latin typeface="Arial" panose="020B0604020202020204" pitchFamily="34" charset="0"/>
                        </a:rPr>
                        <a:t>70.770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B0F0"/>
                          </a:solidFill>
                          <a:latin typeface="Arial" panose="020B0604020202020204" pitchFamily="34" charset="0"/>
                        </a:rPr>
                        <a:t>522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0000"/>
                          </a:solidFill>
                          <a:latin typeface="Arial" panose="020B0604020202020204" pitchFamily="34" charset="0"/>
                        </a:rPr>
                        <a:t>534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0000"/>
                          </a:solidFill>
                          <a:latin typeface="Arial" panose="020B0604020202020204" pitchFamily="34" charset="0"/>
                        </a:rPr>
                        <a:t>12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B0F0"/>
                          </a:solidFill>
                          <a:latin typeface="Arial" panose="020B0604020202020204" pitchFamily="34" charset="0"/>
                        </a:rPr>
                        <a:t>0,7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3"/>
                  </a:ext>
                </a:extLst>
              </a:tr>
              <a:tr h="207626">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plaće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59.439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4"/>
                  </a:ext>
                </a:extLst>
              </a:tr>
              <a:tr h="357339">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Doprinosi za socijalno osiguranje (zaostala plaćanja od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9.649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434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440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5"/>
                  </a:ext>
                </a:extLst>
              </a:tr>
              <a:tr h="207626">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Ostali porezi (zaostala plaćanja od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1.681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88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94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5,2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6"/>
                  </a:ext>
                </a:extLst>
              </a:tr>
              <a:tr h="207626">
                <a:tc>
                  <a:txBody>
                    <a:bodyPr/>
                    <a:lstStyle/>
                    <a:p>
                      <a:pPr algn="r" rtl="0" fontAlgn="ctr"/>
                      <a:r>
                        <a:rPr lang="hr-HR" sz="1000" b="1" i="0" u="none" strike="noStrike">
                          <a:solidFill>
                            <a:srgbClr val="000000"/>
                          </a:solidFill>
                          <a:latin typeface="Arial" panose="020B0604020202020204" pitchFamily="34" charset="0"/>
                        </a:rPr>
                        <a:t>2</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1" i="0" u="none" strike="noStrike">
                          <a:solidFill>
                            <a:srgbClr val="000000"/>
                          </a:solidFill>
                          <a:latin typeface="Arial" panose="020B0604020202020204" pitchFamily="34" charset="0"/>
                        </a:rPr>
                        <a:t>Kamate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38.051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7"/>
                  </a:ext>
                </a:extLst>
              </a:tr>
              <a:tr h="617346">
                <a:tc>
                  <a:txBody>
                    <a:bodyPr/>
                    <a:lstStyle/>
                    <a:p>
                      <a:pPr algn="r" rtl="0" fontAlgn="ctr"/>
                      <a:r>
                        <a:rPr lang="hr-HR" sz="1000" b="1" i="0" u="none" strike="noStrike">
                          <a:solidFill>
                            <a:srgbClr val="000000"/>
                          </a:solidFill>
                          <a:latin typeface="Arial" panose="020B0604020202020204" pitchFamily="34" charset="0"/>
                        </a:rPr>
                        <a:t>3</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1" i="0" u="none" strike="noStrike">
                          <a:solidFill>
                            <a:srgbClr val="000000"/>
                          </a:solidFill>
                          <a:latin typeface="Arial" panose="020B0604020202020204" pitchFamily="34" charset="0"/>
                        </a:rPr>
                        <a:t>Operativne usluge i održavanje (sudske odluke, održavanje, dobra/usluge, drugo)</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36.441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4.227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3.818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6.165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6.963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3.145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10,5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8"/>
                  </a:ext>
                </a:extLst>
              </a:tr>
              <a:tr h="207626">
                <a:tc>
                  <a:txBody>
                    <a:bodyPr/>
                    <a:lstStyle/>
                    <a:p>
                      <a:pPr algn="r" rtl="0" fontAlgn="ctr"/>
                      <a:r>
                        <a:rPr lang="hr-HR" sz="1000" b="1" i="0" u="none" strike="noStrike">
                          <a:solidFill>
                            <a:srgbClr val="000000"/>
                          </a:solidFill>
                          <a:latin typeface="Arial" panose="020B0604020202020204" pitchFamily="34" charset="0"/>
                        </a:rPr>
                        <a:t>4</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1" i="0" u="none" strike="noStrike">
                          <a:solidFill>
                            <a:srgbClr val="000000"/>
                          </a:solidFill>
                          <a:latin typeface="Arial" panose="020B0604020202020204" pitchFamily="34" charset="0"/>
                        </a:rPr>
                        <a:t>Potpore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2.191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dirty="0">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09"/>
                  </a:ext>
                </a:extLst>
              </a:tr>
              <a:tr h="207626">
                <a:tc>
                  <a:txBody>
                    <a:bodyPr/>
                    <a:lstStyle/>
                    <a:p>
                      <a:pPr algn="r" rtl="0" fontAlgn="ctr"/>
                      <a:r>
                        <a:rPr lang="hr-HR" sz="1000" b="1" i="0" u="none" strike="noStrike">
                          <a:solidFill>
                            <a:srgbClr val="000000"/>
                          </a:solidFill>
                          <a:latin typeface="Arial" panose="020B0604020202020204" pitchFamily="34" charset="0"/>
                        </a:rPr>
                        <a:t>5</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1" i="0" u="none" strike="noStrike">
                          <a:solidFill>
                            <a:srgbClr val="000000"/>
                          </a:solidFill>
                          <a:latin typeface="Arial" panose="020B0604020202020204" pitchFamily="34" charset="0"/>
                        </a:rPr>
                        <a:t>Izdaci za socijalno osiguranje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125.622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0"/>
                  </a:ext>
                </a:extLst>
              </a:tr>
              <a:tr h="357339">
                <a:tc>
                  <a:txBody>
                    <a:bodyPr/>
                    <a:lstStyle/>
                    <a:p>
                      <a:pPr algn="r" rtl="0" fontAlgn="ctr"/>
                      <a:r>
                        <a:rPr lang="hr-HR" sz="1000" b="1" i="0" u="none" strike="noStrike">
                          <a:solidFill>
                            <a:srgbClr val="000000"/>
                          </a:solidFill>
                          <a:latin typeface="Arial" panose="020B0604020202020204" pitchFamily="34" charset="0"/>
                        </a:rPr>
                        <a:t>6</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1" i="0" u="none" strike="noStrike">
                          <a:solidFill>
                            <a:srgbClr val="000000"/>
                          </a:solidFill>
                          <a:latin typeface="Arial" panose="020B0604020202020204" pitchFamily="34" charset="0"/>
                        </a:rPr>
                        <a:t>0,02 % (prihodi od vrijednosne naknade vlasniku)</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2.504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1"/>
                  </a:ext>
                </a:extLst>
              </a:tr>
              <a:tr h="207626">
                <a:tc>
                  <a:txBody>
                    <a:bodyPr/>
                    <a:lstStyle/>
                    <a:p>
                      <a:pPr algn="r" rtl="0" fontAlgn="ctr"/>
                      <a:r>
                        <a:rPr lang="hr-HR" sz="1000" b="0" i="0" u="none" strike="noStrike">
                          <a:solidFill>
                            <a:srgbClr val="000000"/>
                          </a:solidFill>
                          <a:latin typeface="Arial" panose="020B0604020202020204" pitchFamily="34" charset="0"/>
                        </a:rPr>
                        <a:t>7</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hr-HR" sz="1000" b="1" i="0" u="none" strike="noStrike">
                          <a:solidFill>
                            <a:srgbClr val="00B0F0"/>
                          </a:solidFill>
                          <a:latin typeface="Arial" panose="020B0604020202020204" pitchFamily="34" charset="0"/>
                        </a:rPr>
                        <a:t>Rashodi lokalnih proračuna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34.854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8.701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8.445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17.025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22.016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13.571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B0F0"/>
                          </a:solidFill>
                          <a:latin typeface="Arial" panose="020B0604020202020204" pitchFamily="34" charset="0"/>
                        </a:rPr>
                        <a:t>24,2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hr-HR" sz="1000" b="1"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0012"/>
                  </a:ext>
                </a:extLst>
              </a:tr>
              <a:tr h="207626">
                <a:tc>
                  <a:txBody>
                    <a:bodyPr/>
                    <a:lstStyle/>
                    <a:p>
                      <a:pPr algn="r" rtl="0" fontAlgn="ctr"/>
                      <a:r>
                        <a:rPr lang="hr-HR" sz="1000" b="1" i="0" u="none" strike="noStrike">
                          <a:solidFill>
                            <a:srgbClr val="000000"/>
                          </a:solidFill>
                          <a:latin typeface="Arial" panose="020B0604020202020204" pitchFamily="34" charset="0"/>
                        </a:rPr>
                        <a:t>8</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hr-HR" sz="1000" b="1" i="0" u="none" strike="noStrike">
                          <a:solidFill>
                            <a:srgbClr val="000000"/>
                          </a:solidFill>
                          <a:latin typeface="Arial" panose="020B0604020202020204" pitchFamily="34" charset="0"/>
                        </a:rPr>
                        <a:t>Ostali rashodi</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24.765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207626">
                <a:tc>
                  <a:txBody>
                    <a:bodyPr/>
                    <a:lstStyle/>
                    <a:p>
                      <a:pPr algn="l" rtl="0" fontAlgn="ctr"/>
                      <a:r>
                        <a:rPr lang="hr-HR" sz="1000" b="1" i="0" u="none" strike="noStrike">
                          <a:solidFill>
                            <a:srgbClr val="000000"/>
                          </a:solidFill>
                          <a:latin typeface="Arial" panose="020B0604020202020204" pitchFamily="34" charset="0"/>
                        </a:rPr>
                        <a:t>  II.</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hr-HR" sz="1000" b="1" i="0" u="none" strike="noStrike">
                          <a:solidFill>
                            <a:srgbClr val="000000"/>
                          </a:solidFill>
                          <a:latin typeface="Arial" panose="020B0604020202020204" pitchFamily="34" charset="0"/>
                        </a:rPr>
                        <a:t>Kapitalni rashodi</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72.827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2.572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2.530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4.633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5.906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3.376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5,5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0000"/>
                          </a:solidFill>
                          <a:latin typeface="Arial" panose="020B0604020202020204" pitchFamily="34" charset="0"/>
                        </a:rPr>
                        <a:t>n.d.</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207626">
                <a:tc>
                  <a:txBody>
                    <a:bodyPr/>
                    <a:lstStyle/>
                    <a:p>
                      <a:pPr algn="r" rtl="0" fontAlgn="ctr"/>
                      <a:r>
                        <a:rPr lang="hr-HR" sz="1000" b="0" i="0" u="none" strike="noStrike">
                          <a:solidFill>
                            <a:srgbClr val="000000"/>
                          </a:solidFill>
                          <a:latin typeface="Arial" panose="020B0604020202020204" pitchFamily="34" charset="0"/>
                        </a:rPr>
                        <a:t>1</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hr-HR" sz="1000" b="0" i="0" u="none" strike="noStrike">
                          <a:solidFill>
                            <a:srgbClr val="000000"/>
                          </a:solidFill>
                          <a:latin typeface="Arial" panose="020B0604020202020204" pitchFamily="34" charset="0"/>
                        </a:rPr>
                        <a:t>Financirano iz proračuna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0" i="0" u="none" strike="noStrike">
                          <a:solidFill>
                            <a:srgbClr val="000000"/>
                          </a:solidFill>
                          <a:latin typeface="Arial" panose="020B0604020202020204" pitchFamily="34" charset="0"/>
                        </a:rPr>
                        <a:t>45.891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0" i="0" u="none" strike="noStrike">
                          <a:solidFill>
                            <a:srgbClr val="000000"/>
                          </a:solidFill>
                          <a:latin typeface="Arial" panose="020B0604020202020204" pitchFamily="34" charset="0"/>
                        </a:rPr>
                        <a:t>2.572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B0F0"/>
                          </a:solidFill>
                          <a:latin typeface="Arial" panose="020B0604020202020204" pitchFamily="34" charset="0"/>
                        </a:rPr>
                        <a:t>2.530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0" i="0" u="none" strike="noStrike">
                          <a:solidFill>
                            <a:srgbClr val="000000"/>
                          </a:solidFill>
                          <a:latin typeface="Arial" panose="020B0604020202020204" pitchFamily="34" charset="0"/>
                        </a:rPr>
                        <a:t>4.633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0" i="0" u="none" strike="noStrike">
                          <a:solidFill>
                            <a:srgbClr val="000000"/>
                          </a:solidFill>
                          <a:latin typeface="Arial" panose="020B0604020202020204" pitchFamily="34" charset="0"/>
                        </a:rPr>
                        <a:t>5.906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0" i="0" u="none" strike="noStrike">
                          <a:solidFill>
                            <a:srgbClr val="000000"/>
                          </a:solidFill>
                          <a:latin typeface="Arial" panose="020B0604020202020204" pitchFamily="34" charset="0"/>
                        </a:rPr>
                        <a:t>3.376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1" i="0" u="none" strike="noStrike">
                          <a:solidFill>
                            <a:srgbClr val="00B0F0"/>
                          </a:solidFill>
                          <a:latin typeface="Arial" panose="020B0604020202020204" pitchFamily="34" charset="0"/>
                        </a:rPr>
                        <a:t>5,5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15"/>
                  </a:ext>
                </a:extLst>
              </a:tr>
              <a:tr h="207626">
                <a:tc>
                  <a:txBody>
                    <a:bodyPr/>
                    <a:lstStyle/>
                    <a:p>
                      <a:pPr algn="r" rtl="0" fontAlgn="ctr"/>
                      <a:r>
                        <a:rPr lang="hr-HR" sz="1000" b="0" i="0" u="none" strike="noStrike">
                          <a:solidFill>
                            <a:srgbClr val="000000"/>
                          </a:solidFill>
                          <a:latin typeface="Arial" panose="020B0604020202020204" pitchFamily="34" charset="0"/>
                        </a:rPr>
                        <a:t>2</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Financirano iz inozemstva (iz JRR-a)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000" b="0" i="0" u="none" strike="noStrike">
                          <a:solidFill>
                            <a:srgbClr val="000000"/>
                          </a:solidFill>
                          <a:latin typeface="Arial" panose="020B0604020202020204" pitchFamily="34" charset="0"/>
                        </a:rPr>
                        <a:t>26.936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hr-HR" sz="1000" b="1" i="0" u="none" strike="noStrike">
                          <a:solidFill>
                            <a:srgbClr val="00B0F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hr-HR" sz="1000" b="0" i="0" u="none" strike="noStrike">
                          <a:solidFill>
                            <a:srgbClr val="000000"/>
                          </a:solidFill>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319532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71014" y="174159"/>
            <a:ext cx="7759976" cy="857250"/>
          </a:xfrm>
          <a:prstGeom prst="rect">
            <a:avLst/>
          </a:prstGeom>
        </p:spPr>
        <p:txBody>
          <a:bodyP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stStyle>
          <a:p>
            <a:r>
              <a:rPr lang="hr-HR" sz="2400" b="1">
                <a:solidFill>
                  <a:srgbClr val="3C745F"/>
                </a:solidFill>
              </a:rPr>
              <a:t>Peti stup PEFA-e: Predvidljivost i kontrole u izvršenju proračuna PI22. Zaostala plaćanja s naslova rashoda </a:t>
            </a:r>
          </a:p>
        </p:txBody>
      </p:sp>
      <p:pic>
        <p:nvPicPr>
          <p:cNvPr id="9" name="Picture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2453" y="268456"/>
            <a:ext cx="810816" cy="810816"/>
          </a:xfrm>
          <a:prstGeom prst="rect">
            <a:avLst/>
          </a:prstGeom>
        </p:spPr>
      </p:pic>
      <p:sp>
        <p:nvSpPr>
          <p:cNvPr id="3" name="Rectangle 2">
            <a:extLst>
              <a:ext uri="{FF2B5EF4-FFF2-40B4-BE49-F238E27FC236}">
                <a16:creationId xmlns:a16="http://schemas.microsoft.com/office/drawing/2014/main" xmlns="" id="{95991775-9064-4DB1-81C7-54BAED6AF73B}"/>
              </a:ext>
            </a:extLst>
          </p:cNvPr>
          <p:cNvSpPr/>
          <p:nvPr/>
        </p:nvSpPr>
        <p:spPr>
          <a:xfrm>
            <a:off x="2593008" y="4190186"/>
            <a:ext cx="6237954" cy="646331"/>
          </a:xfrm>
          <a:prstGeom prst="rect">
            <a:avLst/>
          </a:prstGeom>
        </p:spPr>
        <p:txBody>
          <a:bodyPr wrap="square">
            <a:spAutoFit/>
          </a:bodyPr>
          <a:lstStyle/>
          <a:p>
            <a:r>
              <a:rPr lang="hr-HR" sz="1200" dirty="0">
                <a:latin typeface="Arial" panose="020B0604020202020204" pitchFamily="34" charset="0"/>
                <a:cs typeface="Arial" panose="020B0604020202020204" pitchFamily="34" charset="0"/>
              </a:rPr>
              <a:t>Iako je stanje postojećih zaostalih plaćanja s naslova rashoda uglavnom podmireno, </a:t>
            </a:r>
            <a:r>
              <a:rPr lang="hr-HR" sz="1200" dirty="0">
                <a:solidFill>
                  <a:srgbClr val="C00000"/>
                </a:solidFill>
                <a:latin typeface="Arial" panose="020B0604020202020204" pitchFamily="34" charset="0"/>
                <a:cs typeface="Arial" panose="020B0604020202020204" pitchFamily="34" charset="0"/>
              </a:rPr>
              <a:t>nije bilo moguće u potpunosti spriječiti nastanak nepodmirenih obveza i MF nema sustavni pristup izvještavanju o </a:t>
            </a:r>
            <a:r>
              <a:rPr lang="hr-HR" sz="1200" dirty="0" err="1">
                <a:solidFill>
                  <a:srgbClr val="C00000"/>
                </a:solidFill>
                <a:latin typeface="Arial" panose="020B0604020202020204" pitchFamily="34" charset="0"/>
                <a:cs typeface="Arial" panose="020B0604020202020204" pitchFamily="34" charset="0"/>
              </a:rPr>
              <a:t>monitoringu</a:t>
            </a:r>
            <a:r>
              <a:rPr lang="hr-HR" sz="1200" dirty="0">
                <a:solidFill>
                  <a:srgbClr val="C00000"/>
                </a:solidFill>
                <a:latin typeface="Arial" panose="020B0604020202020204" pitchFamily="34" charset="0"/>
                <a:cs typeface="Arial" panose="020B0604020202020204" pitchFamily="34" charset="0"/>
              </a:rPr>
              <a:t> nepodmirenih obveza u okviru sustava riznice. </a:t>
            </a:r>
          </a:p>
        </p:txBody>
      </p:sp>
      <p:graphicFrame>
        <p:nvGraphicFramePr>
          <p:cNvPr id="4" name="Table 3">
            <a:extLst>
              <a:ext uri="{FF2B5EF4-FFF2-40B4-BE49-F238E27FC236}">
                <a16:creationId xmlns:a16="http://schemas.microsoft.com/office/drawing/2014/main" xmlns="" id="{A00C1C36-35F2-45F0-903C-6AFDD7CACB41}"/>
              </a:ext>
            </a:extLst>
          </p:cNvPr>
          <p:cNvGraphicFramePr>
            <a:graphicFrameLocks noGrp="1"/>
          </p:cNvGraphicFramePr>
          <p:nvPr>
            <p:extLst>
              <p:ext uri="{D42A27DB-BD31-4B8C-83A1-F6EECF244321}">
                <p14:modId xmlns:p14="http://schemas.microsoft.com/office/powerpoint/2010/main" val="580107401"/>
              </p:ext>
            </p:extLst>
          </p:nvPr>
        </p:nvGraphicFramePr>
        <p:xfrm>
          <a:off x="2647052" y="1386314"/>
          <a:ext cx="5997126" cy="2739391"/>
        </p:xfrm>
        <a:graphic>
          <a:graphicData uri="http://schemas.openxmlformats.org/drawingml/2006/table">
            <a:tbl>
              <a:tblPr firstRow="1" firstCol="1" bandRow="1">
                <a:tableStyleId>{5C22544A-7EE6-4342-B048-85BDC9FD1C3A}</a:tableStyleId>
              </a:tblPr>
              <a:tblGrid>
                <a:gridCol w="335045">
                  <a:extLst>
                    <a:ext uri="{9D8B030D-6E8A-4147-A177-3AD203B41FA5}">
                      <a16:colId xmlns:a16="http://schemas.microsoft.com/office/drawing/2014/main" xmlns="" val="2208417746"/>
                    </a:ext>
                  </a:extLst>
                </a:gridCol>
                <a:gridCol w="1226743">
                  <a:extLst>
                    <a:ext uri="{9D8B030D-6E8A-4147-A177-3AD203B41FA5}">
                      <a16:colId xmlns:a16="http://schemas.microsoft.com/office/drawing/2014/main" xmlns="" val="2679571359"/>
                    </a:ext>
                  </a:extLst>
                </a:gridCol>
                <a:gridCol w="372718">
                  <a:extLst>
                    <a:ext uri="{9D8B030D-6E8A-4147-A177-3AD203B41FA5}">
                      <a16:colId xmlns:a16="http://schemas.microsoft.com/office/drawing/2014/main" xmlns="" val="2224722509"/>
                    </a:ext>
                  </a:extLst>
                </a:gridCol>
                <a:gridCol w="4062620">
                  <a:extLst>
                    <a:ext uri="{9D8B030D-6E8A-4147-A177-3AD203B41FA5}">
                      <a16:colId xmlns:a16="http://schemas.microsoft.com/office/drawing/2014/main" xmlns="" val="1708829966"/>
                    </a:ext>
                  </a:extLst>
                </a:gridCol>
              </a:tblGrid>
              <a:tr h="440246">
                <a:tc>
                  <a:txBody>
                    <a:bodyPr/>
                    <a:lstStyle/>
                    <a:p>
                      <a:pPr marL="0" marR="0" algn="just">
                        <a:lnSpc>
                          <a:spcPct val="107000"/>
                        </a:lnSpc>
                        <a:spcBef>
                          <a:spcPts val="0"/>
                        </a:spcBef>
                        <a:spcAft>
                          <a:spcPts val="0"/>
                        </a:spcAft>
                      </a:pPr>
                      <a:r>
                        <a:rPr lang="hr-HR" sz="1100" dirty="0">
                          <a:latin typeface="Arial" panose="020B0604020202020204" pitchFamily="34" charset="0"/>
                          <a:cs typeface="Arial" panose="020B0604020202020204" pitchFamily="34" charset="0"/>
                        </a:rPr>
                        <a:t>PI-22</a:t>
                      </a:r>
                    </a:p>
                  </a:txBody>
                  <a:tcPr marL="33338" marR="33338" marT="0" marB="0"/>
                </a:tc>
                <a:tc>
                  <a:txBody>
                    <a:bodyPr/>
                    <a:lstStyle/>
                    <a:p>
                      <a:pPr marL="0" marR="0">
                        <a:lnSpc>
                          <a:spcPct val="107000"/>
                        </a:lnSpc>
                        <a:spcBef>
                          <a:spcPts val="0"/>
                        </a:spcBef>
                        <a:spcAft>
                          <a:spcPts val="0"/>
                        </a:spcAft>
                      </a:pPr>
                      <a:r>
                        <a:rPr lang="hr-HR" sz="1100" dirty="0">
                          <a:latin typeface="Arial" panose="020B0604020202020204" pitchFamily="34" charset="0"/>
                          <a:cs typeface="Arial" panose="020B0604020202020204" pitchFamily="34" charset="0"/>
                        </a:rPr>
                        <a:t>Nepodmirene obveze s naslova rashoda</a:t>
                      </a:r>
                    </a:p>
                  </a:txBody>
                  <a:tcPr marL="33338" marR="33338" marT="0" marB="0"/>
                </a:tc>
                <a:tc>
                  <a:txBody>
                    <a:bodyPr/>
                    <a:lstStyle/>
                    <a:p>
                      <a:pPr marL="0" marR="0" algn="ctr">
                        <a:lnSpc>
                          <a:spcPct val="107000"/>
                        </a:lnSpc>
                        <a:spcBef>
                          <a:spcPts val="0"/>
                        </a:spcBef>
                        <a:spcAft>
                          <a:spcPts val="0"/>
                        </a:spcAft>
                      </a:pPr>
                      <a:r>
                        <a:rPr lang="hr-HR" sz="1100" b="1">
                          <a:latin typeface="Arial" panose="020B0604020202020204" pitchFamily="34" charset="0"/>
                          <a:cs typeface="Arial" panose="020B0604020202020204" pitchFamily="34" charset="0"/>
                        </a:rPr>
                        <a:t>  C+ </a:t>
                      </a:r>
                    </a:p>
                  </a:txBody>
                  <a:tcPr marL="33338" marR="33338" marT="0" marB="0" anchor="ctr"/>
                </a:tc>
                <a:tc>
                  <a:txBody>
                    <a:bodyPr/>
                    <a:lstStyle/>
                    <a:p>
                      <a:pPr marL="0" marR="0">
                        <a:lnSpc>
                          <a:spcPct val="107000"/>
                        </a:lnSpc>
                        <a:spcBef>
                          <a:spcPts val="0"/>
                        </a:spcBef>
                        <a:spcAft>
                          <a:spcPts val="0"/>
                        </a:spcAft>
                      </a:pPr>
                      <a:r>
                        <a:rPr lang="hr-HR" sz="1100">
                          <a:latin typeface="Arial" panose="020B0604020202020204" pitchFamily="34" charset="0"/>
                          <a:cs typeface="Arial" panose="020B0604020202020204" pitchFamily="34" charset="0"/>
                        </a:rPr>
                        <a:t> Opravdanost rezultata</a:t>
                      </a:r>
                    </a:p>
                  </a:txBody>
                  <a:tcPr marL="33338" marR="33338" marT="0" marB="0"/>
                </a:tc>
                <a:extLst>
                  <a:ext uri="{0D108BD9-81ED-4DB2-BD59-A6C34878D82A}">
                    <a16:rowId xmlns:a16="http://schemas.microsoft.com/office/drawing/2014/main" xmlns="" val="250008358"/>
                  </a:ext>
                </a:extLst>
              </a:tr>
              <a:tr h="880491">
                <a:tc>
                  <a:txBody>
                    <a:bodyPr/>
                    <a:lstStyle/>
                    <a:p>
                      <a:pPr marL="0" marR="0" algn="just">
                        <a:lnSpc>
                          <a:spcPct val="107000"/>
                        </a:lnSpc>
                        <a:spcBef>
                          <a:spcPts val="0"/>
                        </a:spcBef>
                        <a:spcAft>
                          <a:spcPts val="0"/>
                        </a:spcAft>
                      </a:pPr>
                      <a:r>
                        <a:rPr lang="hr-HR" sz="1100">
                          <a:latin typeface="Arial" panose="020B0604020202020204" pitchFamily="34" charset="0"/>
                          <a:cs typeface="Arial" panose="020B0604020202020204" pitchFamily="34" charset="0"/>
                        </a:rPr>
                        <a:t> (i)</a:t>
                      </a:r>
                    </a:p>
                  </a:txBody>
                  <a:tcPr marL="33338" marR="33338" marT="0" marB="0"/>
                </a:tc>
                <a:tc>
                  <a:txBody>
                    <a:bodyPr/>
                    <a:lstStyle/>
                    <a:p>
                      <a:pPr marL="0" marR="0">
                        <a:lnSpc>
                          <a:spcPct val="107000"/>
                        </a:lnSpc>
                        <a:spcBef>
                          <a:spcPts val="0"/>
                        </a:spcBef>
                        <a:spcAft>
                          <a:spcPts val="0"/>
                        </a:spcAft>
                      </a:pPr>
                      <a:r>
                        <a:rPr lang="hr-HR" sz="1100" dirty="0">
                          <a:latin typeface="Arial" panose="020B0604020202020204" pitchFamily="34" charset="0"/>
                          <a:cs typeface="Arial" panose="020B0604020202020204" pitchFamily="34" charset="0"/>
                        </a:rPr>
                        <a:t>Stanje zaostalih plaćanja s naslova rashoda</a:t>
                      </a:r>
                    </a:p>
                  </a:txBody>
                  <a:tcPr marL="33338" marR="33338" marT="0" marB="0"/>
                </a:tc>
                <a:tc>
                  <a:txBody>
                    <a:bodyPr/>
                    <a:lstStyle/>
                    <a:p>
                      <a:pPr marL="0" marR="0" algn="ctr">
                        <a:lnSpc>
                          <a:spcPct val="107000"/>
                        </a:lnSpc>
                        <a:spcBef>
                          <a:spcPts val="0"/>
                        </a:spcBef>
                        <a:spcAft>
                          <a:spcPts val="0"/>
                        </a:spcAft>
                      </a:pPr>
                      <a:r>
                        <a:rPr lang="hr-HR" sz="1100" b="1">
                          <a:latin typeface="Arial" panose="020B0604020202020204" pitchFamily="34" charset="0"/>
                          <a:cs typeface="Arial" panose="020B0604020202020204" pitchFamily="34" charset="0"/>
                        </a:rPr>
                        <a:t> B</a:t>
                      </a:r>
                    </a:p>
                  </a:txBody>
                  <a:tcPr marL="33338" marR="33338" marT="0" marB="0" anchor="ctr"/>
                </a:tc>
                <a:tc>
                  <a:txBody>
                    <a:bodyPr/>
                    <a:lstStyle/>
                    <a:p>
                      <a:pPr marL="0" marR="0">
                        <a:lnSpc>
                          <a:spcPct val="107000"/>
                        </a:lnSpc>
                        <a:spcBef>
                          <a:spcPts val="0"/>
                        </a:spcBef>
                        <a:spcAft>
                          <a:spcPts val="0"/>
                        </a:spcAft>
                      </a:pPr>
                      <a:r>
                        <a:rPr lang="hr-HR" sz="1100">
                          <a:latin typeface="Arial" panose="020B0604020202020204" pitchFamily="34" charset="0"/>
                          <a:cs typeface="Arial" panose="020B0604020202020204" pitchFamily="34" charset="0"/>
                        </a:rPr>
                        <a:t>Stanje zaostalih plaćanja s naslova rashoda na kraju 2016. i 2015. godine bilo je manje od 6 % ukupnih stvarnih rashoda za navedene godine.</a:t>
                      </a:r>
                      <a:br>
                        <a:rPr lang="hr-HR" sz="1100">
                          <a:latin typeface="Arial" panose="020B0604020202020204" pitchFamily="34" charset="0"/>
                          <a:cs typeface="Arial" panose="020B0604020202020204" pitchFamily="34" charset="0"/>
                        </a:rPr>
                      </a:br>
                      <a:endParaRPr lang="hr-HR" sz="1100">
                        <a:latin typeface="Arial" panose="020B0604020202020204" pitchFamily="34" charset="0"/>
                        <a:cs typeface="Arial" panose="020B0604020202020204" pitchFamily="34" charset="0"/>
                      </a:endParaRPr>
                    </a:p>
                  </a:txBody>
                  <a:tcPr marL="33338" marR="33338" marT="0" marB="0"/>
                </a:tc>
                <a:extLst>
                  <a:ext uri="{0D108BD9-81ED-4DB2-BD59-A6C34878D82A}">
                    <a16:rowId xmlns:a16="http://schemas.microsoft.com/office/drawing/2014/main" xmlns="" val="3541556404"/>
                  </a:ext>
                </a:extLst>
              </a:tr>
              <a:tr h="1320737">
                <a:tc>
                  <a:txBody>
                    <a:bodyPr/>
                    <a:lstStyle/>
                    <a:p>
                      <a:pPr marL="0" marR="0" algn="just">
                        <a:lnSpc>
                          <a:spcPct val="107000"/>
                        </a:lnSpc>
                        <a:spcBef>
                          <a:spcPts val="0"/>
                        </a:spcBef>
                        <a:spcAft>
                          <a:spcPts val="0"/>
                        </a:spcAft>
                      </a:pPr>
                      <a:r>
                        <a:rPr lang="hr-HR" sz="1100">
                          <a:latin typeface="Arial" panose="020B0604020202020204" pitchFamily="34" charset="0"/>
                          <a:cs typeface="Arial" panose="020B0604020202020204" pitchFamily="34" charset="0"/>
                        </a:rPr>
                        <a:t> (ii)</a:t>
                      </a:r>
                    </a:p>
                  </a:txBody>
                  <a:tcPr marL="33338" marR="33338" marT="0" marB="0"/>
                </a:tc>
                <a:tc>
                  <a:txBody>
                    <a:bodyPr/>
                    <a:lstStyle/>
                    <a:p>
                      <a:pPr marL="0" marR="0">
                        <a:lnSpc>
                          <a:spcPct val="107000"/>
                        </a:lnSpc>
                        <a:spcBef>
                          <a:spcPts val="0"/>
                        </a:spcBef>
                        <a:spcAft>
                          <a:spcPts val="0"/>
                        </a:spcAft>
                      </a:pPr>
                      <a:r>
                        <a:rPr lang="hr-HR" sz="1100" dirty="0" err="1">
                          <a:latin typeface="Arial" panose="020B0604020202020204" pitchFamily="34" charset="0"/>
                          <a:cs typeface="Arial" panose="020B0604020202020204" pitchFamily="34" charset="0"/>
                        </a:rPr>
                        <a:t>Monitoring</a:t>
                      </a:r>
                      <a:r>
                        <a:rPr lang="hr-HR" sz="1100" dirty="0">
                          <a:latin typeface="Arial" panose="020B0604020202020204" pitchFamily="34" charset="0"/>
                          <a:cs typeface="Arial" panose="020B0604020202020204" pitchFamily="34" charset="0"/>
                        </a:rPr>
                        <a:t> zaostalih plaćanja s naslova rashoda</a:t>
                      </a:r>
                    </a:p>
                  </a:txBody>
                  <a:tcPr marL="33338" marR="33338" marT="0" marB="0"/>
                </a:tc>
                <a:tc>
                  <a:txBody>
                    <a:bodyPr/>
                    <a:lstStyle/>
                    <a:p>
                      <a:pPr marL="0" marR="0" algn="ctr">
                        <a:lnSpc>
                          <a:spcPct val="107000"/>
                        </a:lnSpc>
                        <a:spcBef>
                          <a:spcPts val="0"/>
                        </a:spcBef>
                        <a:spcAft>
                          <a:spcPts val="0"/>
                        </a:spcAft>
                      </a:pPr>
                      <a:r>
                        <a:rPr lang="hr-HR" sz="1100" b="1">
                          <a:latin typeface="Arial" panose="020B0604020202020204" pitchFamily="34" charset="0"/>
                          <a:cs typeface="Arial" panose="020B0604020202020204" pitchFamily="34" charset="0"/>
                        </a:rPr>
                        <a:t>  C </a:t>
                      </a:r>
                    </a:p>
                  </a:txBody>
                  <a:tcPr marL="33338" marR="33338" marT="0" marB="0" anchor="ctr"/>
                </a:tc>
                <a:tc>
                  <a:txBody>
                    <a:bodyPr/>
                    <a:lstStyle/>
                    <a:p>
                      <a:pPr marL="0" marR="54610">
                        <a:lnSpc>
                          <a:spcPct val="107000"/>
                        </a:lnSpc>
                        <a:spcBef>
                          <a:spcPts val="0"/>
                        </a:spcBef>
                        <a:spcAft>
                          <a:spcPts val="0"/>
                        </a:spcAft>
                      </a:pPr>
                      <a:r>
                        <a:rPr lang="hr-HR" sz="1100" dirty="0">
                          <a:latin typeface="Arial" panose="020B0604020202020204" pitchFamily="34" charset="0"/>
                          <a:cs typeface="Arial" panose="020B0604020202020204" pitchFamily="34" charset="0"/>
                        </a:rPr>
                        <a:t>Prema standardnoj učestalosti, izvještaji o </a:t>
                      </a:r>
                      <a:r>
                        <a:rPr lang="hr-HR" sz="1100" dirty="0" err="1">
                          <a:latin typeface="Arial" panose="020B0604020202020204" pitchFamily="34" charset="0"/>
                          <a:cs typeface="Arial" panose="020B0604020202020204" pitchFamily="34" charset="0"/>
                        </a:rPr>
                        <a:t>monitoringu</a:t>
                      </a:r>
                      <a:r>
                        <a:rPr lang="hr-HR" sz="1100" dirty="0">
                          <a:latin typeface="Arial" panose="020B0604020202020204" pitchFamily="34" charset="0"/>
                          <a:cs typeface="Arial" panose="020B0604020202020204" pitchFamily="34" charset="0"/>
                        </a:rPr>
                        <a:t> zaostalih plaćanja s naslova rashoda izrađuju se svaka četiri mjeseca. </a:t>
                      </a:r>
                    </a:p>
                    <a:p>
                      <a:pPr marL="0" marR="0">
                        <a:lnSpc>
                          <a:spcPct val="107000"/>
                        </a:lnSpc>
                        <a:spcBef>
                          <a:spcPts val="0"/>
                        </a:spcBef>
                        <a:spcAft>
                          <a:spcPts val="0"/>
                        </a:spcAft>
                      </a:pPr>
                      <a:r>
                        <a:rPr lang="hr-HR" sz="1100" dirty="0">
                          <a:latin typeface="Arial" panose="020B0604020202020204" pitchFamily="34" charset="0"/>
                          <a:cs typeface="Arial" panose="020B0604020202020204" pitchFamily="34" charset="0"/>
                        </a:rPr>
                        <a:t>Godišnji izvještaj o </a:t>
                      </a:r>
                      <a:r>
                        <a:rPr lang="hr-HR" sz="1100" dirty="0" err="1">
                          <a:latin typeface="Arial" panose="020B0604020202020204" pitchFamily="34" charset="0"/>
                          <a:cs typeface="Arial" panose="020B0604020202020204" pitchFamily="34" charset="0"/>
                        </a:rPr>
                        <a:t>monitoringu</a:t>
                      </a:r>
                      <a:r>
                        <a:rPr lang="hr-HR" sz="1100" dirty="0">
                          <a:latin typeface="Arial" panose="020B0604020202020204" pitchFamily="34" charset="0"/>
                          <a:cs typeface="Arial" panose="020B0604020202020204" pitchFamily="34" charset="0"/>
                        </a:rPr>
                        <a:t> za 2016. godinu, uključujući stanje i strukturu zaostalih plaćanja s naslova rashoda, bio je dostupan na internetskim stranicama MF-a u trenutku procjene.</a:t>
                      </a:r>
                    </a:p>
                  </a:txBody>
                  <a:tcPr marL="33338" marR="33338" marT="0" marB="0"/>
                </a:tc>
                <a:extLst>
                  <a:ext uri="{0D108BD9-81ED-4DB2-BD59-A6C34878D82A}">
                    <a16:rowId xmlns:a16="http://schemas.microsoft.com/office/drawing/2014/main" xmlns="" val="2915000990"/>
                  </a:ext>
                </a:extLst>
              </a:tr>
            </a:tbl>
          </a:graphicData>
        </a:graphic>
      </p:graphicFrame>
      <p:graphicFrame>
        <p:nvGraphicFramePr>
          <p:cNvPr id="8" name="Table 7">
            <a:extLst>
              <a:ext uri="{FF2B5EF4-FFF2-40B4-BE49-F238E27FC236}">
                <a16:creationId xmlns:a16="http://schemas.microsoft.com/office/drawing/2014/main" xmlns="" id="{92BF4D8F-6A12-4A89-8FCC-83396FD0B903}"/>
              </a:ext>
            </a:extLst>
          </p:cNvPr>
          <p:cNvGraphicFramePr>
            <a:graphicFrameLocks noGrp="1"/>
          </p:cNvGraphicFramePr>
          <p:nvPr>
            <p:extLst>
              <p:ext uri="{D42A27DB-BD31-4B8C-83A1-F6EECF244321}">
                <p14:modId xmlns:p14="http://schemas.microsoft.com/office/powerpoint/2010/main" val="3266635866"/>
              </p:ext>
            </p:extLst>
          </p:nvPr>
        </p:nvGraphicFramePr>
        <p:xfrm>
          <a:off x="231209" y="1283154"/>
          <a:ext cx="2099279" cy="2693672"/>
        </p:xfrm>
        <a:graphic>
          <a:graphicData uri="http://schemas.openxmlformats.org/drawingml/2006/table">
            <a:tbl>
              <a:tblPr firstRow="1" bandRow="1">
                <a:tableStyleId>{5A111915-BE36-4E01-A7E5-04B1672EAD32}</a:tableStyleId>
              </a:tblPr>
              <a:tblGrid>
                <a:gridCol w="2099279">
                  <a:extLst>
                    <a:ext uri="{9D8B030D-6E8A-4147-A177-3AD203B41FA5}">
                      <a16:colId xmlns:a16="http://schemas.microsoft.com/office/drawing/2014/main" xmlns="" val="20000"/>
                    </a:ext>
                  </a:extLst>
                </a:gridCol>
              </a:tblGrid>
              <a:tr h="280035">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500" u="none" strike="noStrike" cap="none" normalizeH="0" baseline="0" noProof="0">
                          <a:ln>
                            <a:noFill/>
                          </a:ln>
                          <a:uLnTx/>
                          <a:uFillTx/>
                        </a:rPr>
                        <a:t>Mjere PI-22</a:t>
                      </a:r>
                    </a:p>
                  </a:txBody>
                  <a:tcPr marL="51435" marR="51435" marT="25718" marB="25718"/>
                </a:tc>
                <a:extLst>
                  <a:ext uri="{0D108BD9-81ED-4DB2-BD59-A6C34878D82A}">
                    <a16:rowId xmlns:a16="http://schemas.microsoft.com/office/drawing/2014/main" xmlns="" val="10000"/>
                  </a:ext>
                </a:extLst>
              </a:tr>
              <a:tr h="2337435">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285750" indent="-285750">
                        <a:buFont typeface="Arial" panose="020B0604020202020204" pitchFamily="34" charset="0"/>
                        <a:buChar char="•"/>
                      </a:pPr>
                      <a:r>
                        <a:rPr lang="hr-HR" sz="1400"/>
                        <a:t>Opseg u kojem:</a:t>
                      </a:r>
                    </a:p>
                    <a:p>
                      <a:pPr marL="285750" indent="-285750" algn="l" rtl="0">
                        <a:buFont typeface="Arial" panose="020B0604020202020204" pitchFamily="34" charset="0"/>
                        <a:buChar char="•"/>
                      </a:pPr>
                      <a:endParaRPr lang="en-US" sz="1400" dirty="0">
                        <a:effectLst/>
                      </a:endParaRPr>
                    </a:p>
                    <a:p>
                      <a:pPr marL="342900" indent="0">
                        <a:buFont typeface="Wingdings" panose="05000000000000000000" pitchFamily="2" charset="2"/>
                        <a:buChar char="ü"/>
                      </a:pPr>
                      <a:r>
                        <a:rPr lang="hr-HR" sz="1400"/>
                        <a:t>postoji određeno stanje zaostalih plaćanja (PI-22i);</a:t>
                      </a:r>
                    </a:p>
                    <a:p>
                      <a:pPr marL="342900" indent="0" algn="l" rtl="0">
                        <a:buFont typeface="Wingdings" panose="05000000000000000000" pitchFamily="2" charset="2"/>
                        <a:buChar char="ü"/>
                      </a:pPr>
                      <a:endParaRPr lang="en-US" sz="1400" dirty="0">
                        <a:effectLst/>
                      </a:endParaRPr>
                    </a:p>
                    <a:p>
                      <a:pPr marL="342900" indent="0">
                        <a:buFont typeface="Wingdings" panose="05000000000000000000" pitchFamily="2" charset="2"/>
                        <a:buChar char="ü"/>
                      </a:pPr>
                      <a:r>
                        <a:rPr lang="hr-HR" sz="1400"/>
                        <a:t>sustavni problem u ovom pogledu rješava se i dovodi pod kontrolu (PI22-ii)</a:t>
                      </a:r>
                    </a:p>
                    <a:p>
                      <a:pPr marL="0" indent="0" algn="l" rtl="0">
                        <a:buFont typeface="Arial" panose="020B0604020202020204" pitchFamily="34" charset="0"/>
                        <a:buNone/>
                      </a:pPr>
                      <a:endParaRPr lang="en-US" sz="1500" dirty="0"/>
                    </a:p>
                  </a:txBody>
                  <a:tcPr marL="51435" marR="51435" marT="25718" marB="25718"/>
                </a:tc>
                <a:extLst>
                  <a:ext uri="{0D108BD9-81ED-4DB2-BD59-A6C34878D82A}">
                    <a16:rowId xmlns:a16="http://schemas.microsoft.com/office/drawing/2014/main" xmlns="" val="10001"/>
                  </a:ext>
                </a:extLst>
              </a:tr>
            </a:tbl>
          </a:graphicData>
        </a:graphic>
      </p:graphicFrame>
      <p:sp>
        <p:nvSpPr>
          <p:cNvPr id="6" name="Rectangle 5">
            <a:extLst>
              <a:ext uri="{FF2B5EF4-FFF2-40B4-BE49-F238E27FC236}">
                <a16:creationId xmlns:a16="http://schemas.microsoft.com/office/drawing/2014/main" xmlns="" id="{D2544EC5-36D0-4846-B162-459E2DC7DB0C}"/>
              </a:ext>
            </a:extLst>
          </p:cNvPr>
          <p:cNvSpPr/>
          <p:nvPr/>
        </p:nvSpPr>
        <p:spPr>
          <a:xfrm>
            <a:off x="4426777" y="953780"/>
            <a:ext cx="2274982" cy="369332"/>
          </a:xfrm>
          <a:prstGeom prst="rect">
            <a:avLst/>
          </a:prstGeom>
        </p:spPr>
        <p:txBody>
          <a:bodyPr wrap="none">
            <a:spAutoFit/>
          </a:bodyPr>
          <a:lstStyle/>
          <a:p>
            <a:r>
              <a:rPr lang="hr-HR" sz="1800" b="1">
                <a:solidFill>
                  <a:schemeClr val="accent6">
                    <a:lumMod val="75000"/>
                  </a:schemeClr>
                </a:solidFill>
              </a:rPr>
              <a:t>PEFA ZA 2017. GODINU U ALBANIJI</a:t>
            </a:r>
          </a:p>
        </p:txBody>
      </p:sp>
      <p:sp>
        <p:nvSpPr>
          <p:cNvPr id="2" name="TextBox 1">
            <a:extLst>
              <a:ext uri="{FF2B5EF4-FFF2-40B4-BE49-F238E27FC236}">
                <a16:creationId xmlns:a16="http://schemas.microsoft.com/office/drawing/2014/main" xmlns="" id="{D706A0F5-4488-4B27-B901-9BF8EC1CA5D4}"/>
              </a:ext>
            </a:extLst>
          </p:cNvPr>
          <p:cNvSpPr txBox="1"/>
          <p:nvPr/>
        </p:nvSpPr>
        <p:spPr>
          <a:xfrm>
            <a:off x="172996" y="4321046"/>
            <a:ext cx="2157492" cy="553998"/>
          </a:xfrm>
          <a:prstGeom prst="rect">
            <a:avLst/>
          </a:prstGeom>
          <a:noFill/>
        </p:spPr>
        <p:txBody>
          <a:bodyPr wrap="square" rtlCol="0">
            <a:spAutoFit/>
          </a:bodyPr>
          <a:lstStyle/>
          <a:p>
            <a:r>
              <a:rPr lang="hr-HR" sz="1000" i="1"/>
              <a:t>Izvor: Izlaganje Svjetske banke o rezultatima PEFA-ine ocjene za Albaniju u 2017. godini</a:t>
            </a:r>
          </a:p>
        </p:txBody>
      </p:sp>
    </p:spTree>
    <p:extLst>
      <p:ext uri="{BB962C8B-B14F-4D97-AF65-F5344CB8AC3E}">
        <p14:creationId xmlns:p14="http://schemas.microsoft.com/office/powerpoint/2010/main" val="246422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9</a:t>
            </a:fld>
            <a:endParaRPr lang="en" smtClean="0"/>
          </a:p>
        </p:txBody>
      </p:sp>
      <p:pic>
        <p:nvPicPr>
          <p:cNvPr id="102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4" name="Rectangle 3"/>
          <p:cNvSpPr/>
          <p:nvPr/>
        </p:nvSpPr>
        <p:spPr>
          <a:xfrm>
            <a:off x="1304750" y="830221"/>
            <a:ext cx="7532831" cy="322268"/>
          </a:xfrm>
          <a:prstGeom prst="rect">
            <a:avLst/>
          </a:prstGeom>
        </p:spPr>
        <p:txBody>
          <a:bodyPr wrap="none">
            <a:spAutoFit/>
          </a:bodyPr>
          <a:lstStyle/>
          <a:p>
            <a:pPr lvl="0">
              <a:lnSpc>
                <a:spcPct val="83333"/>
              </a:lnSpc>
            </a:pPr>
            <a:r>
              <a:rPr lang="hr-HR" sz="1800" b="1" dirty="0">
                <a:solidFill>
                  <a:srgbClr val="0070C0"/>
                </a:solidFill>
                <a:latin typeface="Nixie One"/>
                <a:ea typeface="Nixie One"/>
                <a:cs typeface="Nixie One"/>
                <a:sym typeface="Nixie One"/>
              </a:rPr>
              <a:t>Faze upravljanja zaostalim plaćanjima s naslova rashoda u Albaniji</a:t>
            </a:r>
          </a:p>
        </p:txBody>
      </p:sp>
      <p:sp>
        <p:nvSpPr>
          <p:cNvPr id="5" name="TextBox 4"/>
          <p:cNvSpPr txBox="1"/>
          <p:nvPr/>
        </p:nvSpPr>
        <p:spPr>
          <a:xfrm>
            <a:off x="109728" y="1309420"/>
            <a:ext cx="677108" cy="2092148"/>
          </a:xfrm>
          <a:prstGeom prst="rect">
            <a:avLst/>
          </a:prstGeom>
          <a:noFill/>
        </p:spPr>
        <p:txBody>
          <a:bodyPr vert="vert270" wrap="square" rtlCol="0">
            <a:spAutoFit/>
          </a:bodyPr>
          <a:lstStyle/>
          <a:p>
            <a:r>
              <a:rPr lang="hr-HR" sz="1800" b="1">
                <a:solidFill>
                  <a:srgbClr val="0070C0"/>
                </a:solidFill>
              </a:rPr>
              <a:t>Sustav riznice</a:t>
            </a:r>
          </a:p>
          <a:p>
            <a:endParaRPr lang="en-US" b="1" dirty="0">
              <a:solidFill>
                <a:srgbClr val="0070C0"/>
              </a:solidFill>
            </a:endParaRPr>
          </a:p>
        </p:txBody>
      </p:sp>
      <p:sp>
        <p:nvSpPr>
          <p:cNvPr id="6" name="TextBox 5"/>
          <p:cNvSpPr txBox="1"/>
          <p:nvPr/>
        </p:nvSpPr>
        <p:spPr>
          <a:xfrm rot="16200000">
            <a:off x="7959830" y="1966569"/>
            <a:ext cx="2092148" cy="369332"/>
          </a:xfrm>
          <a:prstGeom prst="rect">
            <a:avLst/>
          </a:prstGeom>
          <a:noFill/>
          <a:scene3d>
            <a:camera prst="orthographicFront">
              <a:rot lat="600000" lon="0" rev="0"/>
            </a:camera>
            <a:lightRig rig="threePt" dir="t"/>
          </a:scene3d>
        </p:spPr>
        <p:txBody>
          <a:bodyPr wrap="square" rtlCol="0">
            <a:spAutoFit/>
          </a:bodyPr>
          <a:lstStyle/>
          <a:p>
            <a:r>
              <a:rPr lang="hr-HR" sz="1800" b="1">
                <a:solidFill>
                  <a:srgbClr val="00B050"/>
                </a:solidFill>
              </a:rPr>
              <a:t>Albanska banka</a:t>
            </a:r>
          </a:p>
        </p:txBody>
      </p:sp>
      <p:pic>
        <p:nvPicPr>
          <p:cNvPr id="1027" name="Picture 3"/>
          <p:cNvPicPr>
            <a:picLocks noChangeAspect="1" noChangeArrowheads="1"/>
          </p:cNvPicPr>
          <p:nvPr/>
        </p:nvPicPr>
        <p:blipFill>
          <a:blip r:embed="rId4"/>
          <a:srcRect/>
          <a:stretch>
            <a:fillRect/>
          </a:stretch>
        </p:blipFill>
        <p:spPr bwMode="auto">
          <a:xfrm>
            <a:off x="0" y="0"/>
            <a:ext cx="1259128" cy="1185062"/>
          </a:xfrm>
          <a:prstGeom prst="rect">
            <a:avLst/>
          </a:prstGeom>
          <a:noFill/>
          <a:ln w="9525">
            <a:noFill/>
            <a:miter lim="800000"/>
            <a:headEnd/>
            <a:tailEnd/>
          </a:ln>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9533" y="0"/>
            <a:ext cx="1006896" cy="79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22024" y="3684814"/>
            <a:ext cx="1821976" cy="1458686"/>
          </a:xfrm>
          <a:prstGeom prst="rect">
            <a:avLst/>
          </a:prstGeom>
          <a:noFill/>
          <a:ln>
            <a:noFill/>
          </a:ln>
        </p:spPr>
      </p:pic>
      <p:sp>
        <p:nvSpPr>
          <p:cNvPr id="10" name="TextBox 9"/>
          <p:cNvSpPr txBox="1"/>
          <p:nvPr/>
        </p:nvSpPr>
        <p:spPr>
          <a:xfrm>
            <a:off x="1265532" y="1185062"/>
            <a:ext cx="892454" cy="523220"/>
          </a:xfrm>
          <a:prstGeom prst="rect">
            <a:avLst/>
          </a:prstGeom>
          <a:noFill/>
        </p:spPr>
        <p:txBody>
          <a:bodyPr wrap="square" rtlCol="0">
            <a:spAutoFit/>
          </a:bodyPr>
          <a:lstStyle/>
          <a:p>
            <a:pPr algn="ctr"/>
            <a:r>
              <a:rPr lang="hr-HR" b="1">
                <a:latin typeface="+mj-lt"/>
              </a:rPr>
              <a:t>1.</a:t>
            </a:r>
          </a:p>
          <a:p>
            <a:r>
              <a:rPr lang="hr-HR" b="1">
                <a:latin typeface="Agency FB" pitchFamily="34" charset="0"/>
              </a:rPr>
              <a:t>Zahtjevi</a:t>
            </a:r>
          </a:p>
        </p:txBody>
      </p:sp>
      <p:sp>
        <p:nvSpPr>
          <p:cNvPr id="11" name="TextBox 10"/>
          <p:cNvSpPr txBox="1"/>
          <p:nvPr/>
        </p:nvSpPr>
        <p:spPr>
          <a:xfrm>
            <a:off x="2516428" y="1183841"/>
            <a:ext cx="1038760" cy="461665"/>
          </a:xfrm>
          <a:prstGeom prst="rect">
            <a:avLst/>
          </a:prstGeom>
          <a:noFill/>
        </p:spPr>
        <p:txBody>
          <a:bodyPr wrap="square" rtlCol="0">
            <a:spAutoFit/>
          </a:bodyPr>
          <a:lstStyle/>
          <a:p>
            <a:pPr algn="ctr"/>
            <a:r>
              <a:rPr lang="hr-HR" sz="1200" b="1" dirty="0">
                <a:latin typeface="+mn-lt"/>
              </a:rPr>
              <a:t>2</a:t>
            </a:r>
          </a:p>
          <a:p>
            <a:r>
              <a:rPr lang="hr-HR" sz="1200" b="1" dirty="0">
                <a:latin typeface="Agency FB" pitchFamily="34" charset="0"/>
              </a:rPr>
              <a:t>Preuzeta obveza</a:t>
            </a:r>
          </a:p>
        </p:txBody>
      </p:sp>
      <p:sp>
        <p:nvSpPr>
          <p:cNvPr id="12" name="TextBox 11"/>
          <p:cNvSpPr txBox="1"/>
          <p:nvPr/>
        </p:nvSpPr>
        <p:spPr>
          <a:xfrm>
            <a:off x="3884371" y="1183844"/>
            <a:ext cx="907086" cy="523220"/>
          </a:xfrm>
          <a:prstGeom prst="rect">
            <a:avLst/>
          </a:prstGeom>
          <a:noFill/>
        </p:spPr>
        <p:txBody>
          <a:bodyPr wrap="square" rtlCol="0">
            <a:spAutoFit/>
          </a:bodyPr>
          <a:lstStyle/>
          <a:p>
            <a:pPr algn="ctr"/>
            <a:r>
              <a:rPr lang="hr-HR" b="1">
                <a:solidFill>
                  <a:schemeClr val="bg1">
                    <a:lumMod val="95000"/>
                  </a:schemeClr>
                </a:solidFill>
                <a:latin typeface="+mn-lt"/>
              </a:rPr>
              <a:t>3.</a:t>
            </a:r>
          </a:p>
          <a:p>
            <a:r>
              <a:rPr lang="hr-HR" b="1">
                <a:solidFill>
                  <a:schemeClr val="bg1">
                    <a:lumMod val="95000"/>
                  </a:schemeClr>
                </a:solidFill>
                <a:latin typeface="Agency FB" pitchFamily="34" charset="0"/>
              </a:rPr>
              <a:t>Rashodi</a:t>
            </a:r>
          </a:p>
        </p:txBody>
      </p:sp>
      <p:sp>
        <p:nvSpPr>
          <p:cNvPr id="13" name="TextBox 12"/>
          <p:cNvSpPr txBox="1"/>
          <p:nvPr/>
        </p:nvSpPr>
        <p:spPr>
          <a:xfrm>
            <a:off x="5149901" y="1139953"/>
            <a:ext cx="987552" cy="707886"/>
          </a:xfrm>
          <a:prstGeom prst="rect">
            <a:avLst/>
          </a:prstGeom>
          <a:noFill/>
        </p:spPr>
        <p:txBody>
          <a:bodyPr wrap="square" rtlCol="0">
            <a:spAutoFit/>
          </a:bodyPr>
          <a:lstStyle/>
          <a:p>
            <a:pPr algn="ctr"/>
            <a:r>
              <a:rPr lang="hr-HR" b="1">
                <a:solidFill>
                  <a:schemeClr val="bg1">
                    <a:lumMod val="95000"/>
                  </a:schemeClr>
                </a:solidFill>
                <a:latin typeface="+mn-lt"/>
              </a:rPr>
              <a:t>4</a:t>
            </a:r>
          </a:p>
          <a:p>
            <a:pPr algn="ctr"/>
            <a:r>
              <a:rPr lang="hr-HR" b="1">
                <a:solidFill>
                  <a:schemeClr val="bg1">
                    <a:lumMod val="95000"/>
                  </a:schemeClr>
                </a:solidFill>
                <a:latin typeface="Agency FB" pitchFamily="34" charset="0"/>
              </a:rPr>
              <a:t>Plaćanje </a:t>
            </a:r>
            <a:r>
              <a:rPr lang="hr-HR" sz="1000">
                <a:solidFill>
                  <a:schemeClr val="tx1"/>
                </a:solidFill>
                <a:latin typeface="Agency FB" pitchFamily="34" charset="0"/>
              </a:rPr>
              <a:t>(centralizirano)</a:t>
            </a:r>
          </a:p>
        </p:txBody>
      </p:sp>
      <p:sp>
        <p:nvSpPr>
          <p:cNvPr id="14" name="TextBox 13"/>
          <p:cNvSpPr txBox="1"/>
          <p:nvPr/>
        </p:nvSpPr>
        <p:spPr>
          <a:xfrm>
            <a:off x="6408113" y="1191158"/>
            <a:ext cx="1075335" cy="523220"/>
          </a:xfrm>
          <a:prstGeom prst="rect">
            <a:avLst/>
          </a:prstGeom>
          <a:noFill/>
        </p:spPr>
        <p:txBody>
          <a:bodyPr wrap="square" rtlCol="0">
            <a:spAutoFit/>
          </a:bodyPr>
          <a:lstStyle/>
          <a:p>
            <a:pPr algn="ctr"/>
            <a:r>
              <a:rPr lang="hr-HR" b="1">
                <a:solidFill>
                  <a:schemeClr val="bg1">
                    <a:lumMod val="95000"/>
                  </a:schemeClr>
                </a:solidFill>
                <a:latin typeface="+mn-lt"/>
              </a:rPr>
              <a:t>5.</a:t>
            </a:r>
            <a:r>
              <a:rPr lang="hr-HR" b="1">
                <a:solidFill>
                  <a:schemeClr val="bg1">
                    <a:lumMod val="95000"/>
                  </a:schemeClr>
                </a:solidFill>
                <a:latin typeface="Agency FB" pitchFamily="34" charset="0"/>
              </a:rPr>
              <a:t> </a:t>
            </a:r>
          </a:p>
          <a:p>
            <a:r>
              <a:rPr lang="hr-HR" b="1">
                <a:solidFill>
                  <a:schemeClr val="bg1">
                    <a:lumMod val="95000"/>
                  </a:schemeClr>
                </a:solidFill>
                <a:latin typeface="Agency FB" pitchFamily="34" charset="0"/>
              </a:rPr>
              <a:t>Usklađivanje</a:t>
            </a:r>
          </a:p>
        </p:txBody>
      </p:sp>
      <p:sp>
        <p:nvSpPr>
          <p:cNvPr id="15" name="TextBox 14"/>
          <p:cNvSpPr txBox="1"/>
          <p:nvPr/>
        </p:nvSpPr>
        <p:spPr>
          <a:xfrm>
            <a:off x="1207008" y="1697126"/>
            <a:ext cx="1155802" cy="1485022"/>
          </a:xfrm>
          <a:prstGeom prst="rect">
            <a:avLst/>
          </a:prstGeom>
          <a:noFill/>
        </p:spPr>
        <p:txBody>
          <a:bodyPr wrap="square" rtlCol="0">
            <a:spAutoFit/>
          </a:bodyPr>
          <a:lstStyle/>
          <a:p>
            <a:r>
              <a:rPr lang="hr-HR" sz="1050" dirty="0">
                <a:latin typeface="+mn-lt"/>
              </a:rPr>
              <a:t>Zamrznut srednjoročni proračun </a:t>
            </a:r>
          </a:p>
          <a:p>
            <a:endParaRPr lang="en-US" sz="500" b="1" dirty="0">
              <a:latin typeface="+mn-lt"/>
            </a:endParaRPr>
          </a:p>
          <a:p>
            <a:endParaRPr lang="en-US" sz="500" b="1" dirty="0">
              <a:latin typeface="+mn-lt"/>
            </a:endParaRPr>
          </a:p>
          <a:p>
            <a:endParaRPr lang="en-US" sz="500" b="1" dirty="0">
              <a:latin typeface="+mn-lt"/>
            </a:endParaRPr>
          </a:p>
          <a:p>
            <a:r>
              <a:rPr lang="hr-HR" sz="1050" b="1" dirty="0">
                <a:solidFill>
                  <a:srgbClr val="FF0066"/>
                </a:solidFill>
                <a:latin typeface="+mn-lt"/>
              </a:rPr>
              <a:t>14 </a:t>
            </a:r>
            <a:r>
              <a:rPr lang="hr-HR" sz="1050" dirty="0">
                <a:latin typeface="+mn-lt"/>
              </a:rPr>
              <a:t>resornih ministarstava</a:t>
            </a:r>
          </a:p>
          <a:p>
            <a:pPr algn="ctr"/>
            <a:r>
              <a:rPr lang="hr-HR" sz="1050" dirty="0">
                <a:latin typeface="+mn-lt"/>
                <a:sym typeface="Wingdings 2"/>
              </a:rPr>
              <a:t></a:t>
            </a:r>
          </a:p>
          <a:p>
            <a:r>
              <a:rPr lang="hr-HR" sz="1050" dirty="0">
                <a:latin typeface="+mn-lt"/>
              </a:rPr>
              <a:t>Općina </a:t>
            </a:r>
            <a:r>
              <a:rPr lang="hr-HR" sz="1050" b="1" dirty="0">
                <a:solidFill>
                  <a:srgbClr val="FF0066"/>
                </a:solidFill>
                <a:latin typeface="+mn-lt"/>
              </a:rPr>
              <a:t>Tirana</a:t>
            </a:r>
            <a:r>
              <a:rPr lang="hr-HR" sz="1050" dirty="0">
                <a:latin typeface="+mn-lt"/>
              </a:rPr>
              <a:t> </a:t>
            </a:r>
          </a:p>
        </p:txBody>
      </p:sp>
      <p:sp>
        <p:nvSpPr>
          <p:cNvPr id="16" name="TextBox 15"/>
          <p:cNvSpPr txBox="1"/>
          <p:nvPr/>
        </p:nvSpPr>
        <p:spPr>
          <a:xfrm>
            <a:off x="2509113" y="1726387"/>
            <a:ext cx="1148487" cy="1454244"/>
          </a:xfrm>
          <a:prstGeom prst="rect">
            <a:avLst/>
          </a:prstGeom>
          <a:noFill/>
        </p:spPr>
        <p:txBody>
          <a:bodyPr wrap="square" rtlCol="0">
            <a:spAutoFit/>
          </a:bodyPr>
          <a:lstStyle/>
          <a:p>
            <a:r>
              <a:rPr lang="hr-HR" sz="1050" dirty="0">
                <a:latin typeface="+mn-lt"/>
              </a:rPr>
              <a:t>Zamrznut srednjoročni proračun</a:t>
            </a:r>
          </a:p>
          <a:p>
            <a:endParaRPr lang="en-US" sz="500" b="1" dirty="0">
              <a:latin typeface="+mn-lt"/>
            </a:endParaRPr>
          </a:p>
          <a:p>
            <a:endParaRPr lang="en-US" sz="500" b="1" dirty="0">
              <a:latin typeface="+mn-lt"/>
            </a:endParaRPr>
          </a:p>
          <a:p>
            <a:endParaRPr lang="en-US" sz="500" b="1" dirty="0">
              <a:latin typeface="+mn-lt"/>
            </a:endParaRPr>
          </a:p>
          <a:p>
            <a:pPr>
              <a:buClr>
                <a:srgbClr val="FF0066"/>
              </a:buClr>
              <a:buFont typeface="Wingdings" pitchFamily="2" charset="2"/>
              <a:buChar char="q"/>
            </a:pPr>
            <a:r>
              <a:rPr lang="hr-HR" sz="1050" b="1" dirty="0">
                <a:latin typeface="+mn-lt"/>
              </a:rPr>
              <a:t>Središnja</a:t>
            </a:r>
            <a:r>
              <a:rPr lang="hr-HR" sz="1050" dirty="0">
                <a:latin typeface="+mn-lt"/>
              </a:rPr>
              <a:t> razina vlasti</a:t>
            </a:r>
          </a:p>
          <a:p>
            <a:pPr>
              <a:buClr>
                <a:srgbClr val="FF0066"/>
              </a:buClr>
              <a:buFont typeface="Wingdings" pitchFamily="2" charset="2"/>
              <a:buChar char="q"/>
            </a:pPr>
            <a:r>
              <a:rPr lang="hr-HR" sz="1050" b="1" dirty="0">
                <a:latin typeface="+mn-lt"/>
              </a:rPr>
              <a:t>Lokalne</a:t>
            </a:r>
            <a:r>
              <a:rPr lang="hr-HR" sz="1050" dirty="0">
                <a:latin typeface="+mn-lt"/>
              </a:rPr>
              <a:t> razine vlasti</a:t>
            </a:r>
          </a:p>
        </p:txBody>
      </p:sp>
      <p:sp>
        <p:nvSpPr>
          <p:cNvPr id="17" name="TextBox 16"/>
          <p:cNvSpPr txBox="1"/>
          <p:nvPr/>
        </p:nvSpPr>
        <p:spPr>
          <a:xfrm>
            <a:off x="3818535" y="1719073"/>
            <a:ext cx="1104595" cy="1646605"/>
          </a:xfrm>
          <a:prstGeom prst="rect">
            <a:avLst/>
          </a:prstGeom>
          <a:noFill/>
        </p:spPr>
        <p:txBody>
          <a:bodyPr wrap="square" rtlCol="0">
            <a:spAutoFit/>
          </a:bodyPr>
          <a:lstStyle/>
          <a:p>
            <a:r>
              <a:rPr lang="hr-HR" sz="1000" dirty="0">
                <a:solidFill>
                  <a:schemeClr val="bg1">
                    <a:lumMod val="95000"/>
                  </a:schemeClr>
                </a:solidFill>
                <a:latin typeface="+mn-lt"/>
              </a:rPr>
              <a:t>Račun u skladu s podmirenom preuzetom obvezom</a:t>
            </a:r>
          </a:p>
          <a:p>
            <a:endParaRPr lang="en-US" sz="1000" dirty="0">
              <a:solidFill>
                <a:schemeClr val="bg1">
                  <a:lumMod val="95000"/>
                </a:schemeClr>
              </a:solidFill>
              <a:latin typeface="+mn-lt"/>
            </a:endParaRPr>
          </a:p>
          <a:p>
            <a:pPr>
              <a:buClr>
                <a:srgbClr val="FF0066"/>
              </a:buClr>
              <a:buFont typeface="Wingdings" pitchFamily="2" charset="2"/>
              <a:buChar char="q"/>
            </a:pPr>
            <a:r>
              <a:rPr lang="hr-HR" sz="1000" b="1" dirty="0">
                <a:solidFill>
                  <a:schemeClr val="bg1">
                    <a:lumMod val="95000"/>
                  </a:schemeClr>
                </a:solidFill>
                <a:latin typeface="+mn-lt"/>
              </a:rPr>
              <a:t>Središnja</a:t>
            </a:r>
            <a:r>
              <a:rPr lang="hr-HR" sz="1000" dirty="0">
                <a:solidFill>
                  <a:schemeClr val="bg1">
                    <a:lumMod val="95000"/>
                  </a:schemeClr>
                </a:solidFill>
                <a:latin typeface="+mn-lt"/>
              </a:rPr>
              <a:t> država</a:t>
            </a:r>
          </a:p>
          <a:p>
            <a:pPr>
              <a:buClr>
                <a:srgbClr val="FF0066"/>
              </a:buClr>
              <a:buFont typeface="Wingdings" pitchFamily="2" charset="2"/>
              <a:buChar char="q"/>
            </a:pPr>
            <a:r>
              <a:rPr lang="hr-HR" sz="1000" b="1" dirty="0">
                <a:solidFill>
                  <a:schemeClr val="bg1">
                    <a:lumMod val="95000"/>
                  </a:schemeClr>
                </a:solidFill>
                <a:latin typeface="+mn-lt"/>
              </a:rPr>
              <a:t>Lokalne</a:t>
            </a:r>
            <a:r>
              <a:rPr lang="hr-HR" sz="1000" dirty="0">
                <a:solidFill>
                  <a:schemeClr val="bg1">
                    <a:lumMod val="95000"/>
                  </a:schemeClr>
                </a:solidFill>
                <a:latin typeface="+mn-lt"/>
              </a:rPr>
              <a:t> razine vlasti</a:t>
            </a:r>
          </a:p>
          <a:p>
            <a:endParaRPr lang="en-US" sz="1050" dirty="0">
              <a:solidFill>
                <a:schemeClr val="bg1">
                  <a:lumMod val="95000"/>
                </a:schemeClr>
              </a:solidFill>
              <a:latin typeface="+mn-lt"/>
            </a:endParaRPr>
          </a:p>
        </p:txBody>
      </p:sp>
      <p:sp>
        <p:nvSpPr>
          <p:cNvPr id="18" name="TextBox 17"/>
          <p:cNvSpPr txBox="1"/>
          <p:nvPr/>
        </p:nvSpPr>
        <p:spPr>
          <a:xfrm>
            <a:off x="5127956" y="1755648"/>
            <a:ext cx="1141170" cy="1615827"/>
          </a:xfrm>
          <a:prstGeom prst="rect">
            <a:avLst/>
          </a:prstGeom>
          <a:noFill/>
        </p:spPr>
        <p:txBody>
          <a:bodyPr wrap="square" rtlCol="0">
            <a:spAutoFit/>
          </a:bodyPr>
          <a:lstStyle/>
          <a:p>
            <a:r>
              <a:rPr lang="hr-HR" sz="900" dirty="0">
                <a:solidFill>
                  <a:schemeClr val="bg1">
                    <a:lumMod val="95000"/>
                  </a:schemeClr>
                </a:solidFill>
                <a:latin typeface="+mn-lt"/>
              </a:rPr>
              <a:t>Račun se provjerava automatski uz izradu mjesečnih projekcija novčanih tokova</a:t>
            </a:r>
          </a:p>
          <a:p>
            <a:endParaRPr lang="en-US" sz="900" dirty="0">
              <a:solidFill>
                <a:schemeClr val="bg1">
                  <a:lumMod val="95000"/>
                </a:schemeClr>
              </a:solidFill>
              <a:latin typeface="+mn-lt"/>
              <a:ea typeface="Chivo"/>
              <a:cs typeface="Chivo"/>
              <a:sym typeface="Chivo"/>
            </a:endParaRPr>
          </a:p>
          <a:p>
            <a:r>
              <a:rPr lang="hr-HR" sz="900" dirty="0">
                <a:solidFill>
                  <a:schemeClr val="bg1">
                    <a:lumMod val="95000"/>
                  </a:schemeClr>
                </a:solidFill>
                <a:latin typeface="+mn-lt"/>
                <a:ea typeface="Chivo"/>
                <a:cs typeface="Chivo"/>
                <a:sym typeface="Chivo"/>
              </a:rPr>
              <a:t>Elektronički transferi središnjoj banci zatim poslovnoj banci</a:t>
            </a:r>
          </a:p>
        </p:txBody>
      </p:sp>
      <p:sp>
        <p:nvSpPr>
          <p:cNvPr id="19" name="TextBox 18"/>
          <p:cNvSpPr txBox="1"/>
          <p:nvPr/>
        </p:nvSpPr>
        <p:spPr>
          <a:xfrm>
            <a:off x="6378853" y="1806855"/>
            <a:ext cx="1185064" cy="1692771"/>
          </a:xfrm>
          <a:prstGeom prst="rect">
            <a:avLst/>
          </a:prstGeom>
          <a:noFill/>
        </p:spPr>
        <p:txBody>
          <a:bodyPr wrap="square" rtlCol="0">
            <a:spAutoFit/>
          </a:bodyPr>
          <a:lstStyle/>
          <a:p>
            <a:r>
              <a:rPr lang="hr-HR" sz="1100" dirty="0">
                <a:solidFill>
                  <a:schemeClr val="bg1">
                    <a:lumMod val="95000"/>
                  </a:schemeClr>
                </a:solidFill>
                <a:latin typeface="+mn-lt"/>
              </a:rPr>
              <a:t>1.Bankarski sustav</a:t>
            </a:r>
          </a:p>
          <a:p>
            <a:endParaRPr lang="en-US" sz="500" dirty="0">
              <a:solidFill>
                <a:schemeClr val="bg1">
                  <a:lumMod val="95000"/>
                </a:schemeClr>
              </a:solidFill>
              <a:latin typeface="+mn-lt"/>
            </a:endParaRPr>
          </a:p>
          <a:p>
            <a:r>
              <a:rPr lang="hr-HR" sz="1100" dirty="0">
                <a:solidFill>
                  <a:schemeClr val="bg1">
                    <a:lumMod val="95000"/>
                  </a:schemeClr>
                </a:solidFill>
                <a:latin typeface="+mn-lt"/>
              </a:rPr>
              <a:t>2.Financijski izvještaji o višegodišnjim preuzetim obvezama za razdoblje 3+1 godina</a:t>
            </a:r>
          </a:p>
        </p:txBody>
      </p:sp>
      <p:sp>
        <p:nvSpPr>
          <p:cNvPr id="20" name="TextBox 19"/>
          <p:cNvSpPr txBox="1"/>
          <p:nvPr/>
        </p:nvSpPr>
        <p:spPr>
          <a:xfrm>
            <a:off x="127304" y="3389174"/>
            <a:ext cx="7228839" cy="1546577"/>
          </a:xfrm>
          <a:prstGeom prst="rect">
            <a:avLst/>
          </a:prstGeom>
          <a:noFill/>
        </p:spPr>
        <p:txBody>
          <a:bodyPr wrap="square" rtlCol="0">
            <a:spAutoFit/>
          </a:bodyPr>
          <a:lstStyle/>
          <a:p>
            <a:pPr>
              <a:lnSpc>
                <a:spcPct val="150000"/>
              </a:lnSpc>
            </a:pPr>
            <a:r>
              <a:rPr lang="hr-HR" sz="900" dirty="0"/>
              <a:t>Trenutačno upravljanje provode:</a:t>
            </a:r>
          </a:p>
          <a:p>
            <a:pPr>
              <a:lnSpc>
                <a:spcPct val="150000"/>
              </a:lnSpc>
              <a:buClr>
                <a:srgbClr val="C00000"/>
              </a:buClr>
              <a:buFont typeface="Arial" pitchFamily="34" charset="0"/>
              <a:buChar char="•"/>
            </a:pPr>
            <a:r>
              <a:rPr lang="hr-HR" sz="900" dirty="0"/>
              <a:t> AGFIS u skladu s prethodno navedenom shemom </a:t>
            </a:r>
            <a:r>
              <a:rPr lang="hr-HR" sz="900" dirty="0">
                <a:solidFill>
                  <a:schemeClr val="tx2">
                    <a:lumMod val="50000"/>
                  </a:schemeClr>
                </a:solidFill>
              </a:rPr>
              <a:t>(Informacijski sustav albanske vlade za financijsko upravljanje – </a:t>
            </a:r>
            <a:r>
              <a:rPr lang="hr-HR" sz="900" i="1" dirty="0" err="1">
                <a:solidFill>
                  <a:schemeClr val="tx2">
                    <a:lumMod val="50000"/>
                  </a:schemeClr>
                </a:solidFill>
              </a:rPr>
              <a:t>Albanian</a:t>
            </a:r>
            <a:r>
              <a:rPr lang="hr-HR" sz="900" i="1" dirty="0">
                <a:solidFill>
                  <a:schemeClr val="tx2">
                    <a:lumMod val="50000"/>
                  </a:schemeClr>
                </a:solidFill>
              </a:rPr>
              <a:t> </a:t>
            </a:r>
            <a:r>
              <a:rPr lang="hr-HR" sz="900" i="1" dirty="0" err="1">
                <a:solidFill>
                  <a:schemeClr val="tx2">
                    <a:lumMod val="50000"/>
                  </a:schemeClr>
                </a:solidFill>
              </a:rPr>
              <a:t>Government</a:t>
            </a:r>
            <a:r>
              <a:rPr lang="hr-HR" sz="900" i="1" dirty="0">
                <a:solidFill>
                  <a:schemeClr val="tx2">
                    <a:lumMod val="50000"/>
                  </a:schemeClr>
                </a:solidFill>
              </a:rPr>
              <a:t> Financial </a:t>
            </a:r>
            <a:r>
              <a:rPr lang="hr-HR" sz="900" i="1" dirty="0" err="1">
                <a:solidFill>
                  <a:schemeClr val="tx2">
                    <a:lumMod val="50000"/>
                  </a:schemeClr>
                </a:solidFill>
              </a:rPr>
              <a:t>Information</a:t>
            </a:r>
            <a:r>
              <a:rPr lang="hr-HR" sz="900" i="1" dirty="0">
                <a:solidFill>
                  <a:schemeClr val="tx2">
                    <a:lumMod val="50000"/>
                  </a:schemeClr>
                </a:solidFill>
              </a:rPr>
              <a:t> </a:t>
            </a:r>
            <a:r>
              <a:rPr lang="hr-HR" sz="900" i="1" dirty="0" err="1">
                <a:solidFill>
                  <a:schemeClr val="tx2">
                    <a:lumMod val="50000"/>
                  </a:schemeClr>
                </a:solidFill>
              </a:rPr>
              <a:t>System</a:t>
            </a:r>
            <a:r>
              <a:rPr lang="hr-HR" sz="900" dirty="0">
                <a:solidFill>
                  <a:schemeClr val="tx2">
                    <a:lumMod val="50000"/>
                  </a:schemeClr>
                </a:solidFill>
              </a:rPr>
              <a:t>)</a:t>
            </a:r>
          </a:p>
          <a:p>
            <a:pPr>
              <a:buClr>
                <a:srgbClr val="C00000"/>
              </a:buClr>
              <a:buFont typeface="Arial" pitchFamily="34" charset="0"/>
              <a:buChar char="•"/>
            </a:pPr>
            <a:r>
              <a:rPr lang="hr-HR" sz="900" dirty="0"/>
              <a:t> Područni uredi riznice ovlašćuju ručno ispunjene zahtjeve za nabavom u skladu sa srednjoročnim proračunom, prema šiframa projekata</a:t>
            </a:r>
          </a:p>
          <a:p>
            <a:pPr>
              <a:buClr>
                <a:srgbClr val="C00000"/>
              </a:buClr>
            </a:pPr>
            <a:r>
              <a:rPr lang="hr-HR" sz="900" dirty="0"/>
              <a:t>  proizvoda (faza trebovanja). Agencija za javnu nabavu područnim uredima riznice svaki dan porukama e-pošte potvrđuje sve narudžbe u javnoj nabavi koje su podnijele potrošačke jedinice prije nego što im dopusti početak nadmetanja.</a:t>
            </a:r>
          </a:p>
          <a:p>
            <a:pPr>
              <a:buClr>
                <a:srgbClr val="C00000"/>
              </a:buClr>
              <a:buFont typeface="Arial" pitchFamily="34" charset="0"/>
              <a:buChar char="•"/>
            </a:pPr>
            <a:r>
              <a:rPr lang="hr-HR" sz="900" dirty="0"/>
              <a:t> Mjesečni financijski izvještaji o </a:t>
            </a:r>
            <a:r>
              <a:rPr lang="hr-HR" sz="900" dirty="0" smtClean="0"/>
              <a:t>nepodmirenim višegodišnjim </a:t>
            </a:r>
            <a:r>
              <a:rPr lang="hr-HR" sz="900" dirty="0"/>
              <a:t>preuzetim obvezama </a:t>
            </a:r>
          </a:p>
          <a:p>
            <a:pPr>
              <a:buClr>
                <a:srgbClr val="C00000"/>
              </a:buClr>
            </a:pPr>
            <a:r>
              <a:rPr lang="hr-HR" sz="900" dirty="0">
                <a:solidFill>
                  <a:schemeClr val="tx2">
                    <a:lumMod val="50000"/>
                  </a:schemeClr>
                </a:solidFill>
              </a:rPr>
              <a:t>  (zadnji stupac izvještaja izračunan prema podacima iz prethodnog stupca o godišnjim preuzetim obvezama,</a:t>
            </a:r>
          </a:p>
          <a:p>
            <a:pPr>
              <a:buClr>
                <a:srgbClr val="C00000"/>
              </a:buClr>
            </a:pPr>
            <a:r>
              <a:rPr lang="hr-HR" sz="900" dirty="0">
                <a:solidFill>
                  <a:schemeClr val="tx2">
                    <a:lumMod val="50000"/>
                  </a:schemeClr>
                </a:solidFill>
              </a:rPr>
              <a:t>  rashodima, plaćanjima)</a:t>
            </a:r>
            <a:r>
              <a:rPr lang="hr-HR" sz="900" dirty="0"/>
              <a:t> za sve potrošačke jedinice (središnja i lokalna razina vlasti).</a:t>
            </a:r>
          </a:p>
        </p:txBody>
      </p:sp>
      <p:sp>
        <p:nvSpPr>
          <p:cNvPr id="21" name="TextBox 20"/>
          <p:cNvSpPr txBox="1"/>
          <p:nvPr/>
        </p:nvSpPr>
        <p:spPr>
          <a:xfrm>
            <a:off x="0" y="846161"/>
            <a:ext cx="1665027" cy="369332"/>
          </a:xfrm>
          <a:prstGeom prst="rect">
            <a:avLst/>
          </a:prstGeom>
          <a:noFill/>
        </p:spPr>
        <p:txBody>
          <a:bodyPr wrap="square" rtlCol="0">
            <a:spAutoFit/>
          </a:bodyPr>
          <a:lstStyle/>
          <a:p>
            <a:r>
              <a:rPr lang="hr-HR" sz="1200" b="1">
                <a:solidFill>
                  <a:schemeClr val="bg1"/>
                </a:solidFill>
              </a:rPr>
              <a:t>Područni uredi riznice</a:t>
            </a:r>
          </a:p>
          <a:p>
            <a:r>
              <a:rPr lang="hr-HR" sz="600" b="1">
                <a:solidFill>
                  <a:schemeClr val="bg1"/>
                </a:solidFill>
              </a:rPr>
              <a:t>Područni ured riznice</a:t>
            </a:r>
          </a:p>
        </p:txBody>
      </p:sp>
      <p:sp>
        <p:nvSpPr>
          <p:cNvPr id="22" name="Google Shape;287;p25"/>
          <p:cNvSpPr txBox="1"/>
          <p:nvPr/>
        </p:nvSpPr>
        <p:spPr>
          <a:xfrm>
            <a:off x="2630157" y="190195"/>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hr-HR" sz="2400" b="1">
                <a:ln w="11430"/>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Priroda – razlozi (2)</a:t>
            </a:r>
          </a:p>
        </p:txBody>
      </p:sp>
    </p:spTree>
  </p:cSld>
  <p:clrMapOvr>
    <a:masterClrMapping/>
  </p:clrMapOvr>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6533</TotalTime>
  <Words>8015</Words>
  <Application>Microsoft Office PowerPoint</Application>
  <PresentationFormat>On-screen Show (16:9)</PresentationFormat>
  <Paragraphs>1357</Paragraphs>
  <Slides>41</Slides>
  <Notes>31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Titania template</vt:lpstr>
      <vt:lpstr>„Albansko iskustvo u rješavanju pitanja zaostalih plaćanja s naslova rashoda”  Kako izbjeći nastanak novih zaostalih plaćanja? Sustav riznice</vt:lpstr>
      <vt:lpstr>Sadržaj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 na pozornosti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Mimoza Peco</dc:creator>
  <cp:lastModifiedBy>Željka</cp:lastModifiedBy>
  <cp:revision>545</cp:revision>
  <cp:lastPrinted>2020-02-12T09:35:42Z</cp:lastPrinted>
  <dcterms:modified xsi:type="dcterms:W3CDTF">2020-03-10T14:29:07Z</dcterms:modified>
</cp:coreProperties>
</file>