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464" r:id="rId2"/>
    <p:sldId id="463" r:id="rId3"/>
    <p:sldId id="4163" r:id="rId4"/>
    <p:sldId id="4161" r:id="rId5"/>
    <p:sldId id="4158" r:id="rId6"/>
    <p:sldId id="4154" r:id="rId7"/>
    <p:sldId id="4138" r:id="rId8"/>
    <p:sldId id="4186" r:id="rId9"/>
    <p:sldId id="4155" r:id="rId10"/>
    <p:sldId id="4184" r:id="rId11"/>
    <p:sldId id="4139" r:id="rId12"/>
    <p:sldId id="4140" r:id="rId13"/>
    <p:sldId id="4190" r:id="rId14"/>
    <p:sldId id="4167" r:id="rId15"/>
    <p:sldId id="4170" r:id="rId16"/>
    <p:sldId id="4171" r:id="rId17"/>
    <p:sldId id="4173" r:id="rId18"/>
    <p:sldId id="4174" r:id="rId19"/>
    <p:sldId id="4175" r:id="rId20"/>
    <p:sldId id="4176" r:id="rId21"/>
    <p:sldId id="4177" r:id="rId22"/>
    <p:sldId id="4178" r:id="rId23"/>
    <p:sldId id="4179" r:id="rId24"/>
    <p:sldId id="4180" r:id="rId25"/>
    <p:sldId id="4181" r:id="rId26"/>
    <p:sldId id="4182" r:id="rId27"/>
    <p:sldId id="4183" r:id="rId28"/>
    <p:sldId id="4189" r:id="rId29"/>
    <p:sldId id="4188" r:id="rId30"/>
    <p:sldId id="312" r:id="rId31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11" clrIdx="1"/>
  <p:cmAuthor id="3" name="Naida Carsimamovic" initials="NC" lastIdx="2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5"/>
    <p:restoredTop sz="94656"/>
  </p:normalViewPr>
  <p:slideViewPr>
    <p:cSldViewPr snapToGrid="0">
      <p:cViewPr varScale="1">
        <p:scale>
          <a:sx n="91" d="100"/>
          <a:sy n="91" d="100"/>
        </p:scale>
        <p:origin x="192" y="528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88A21-952B-4394-B1CD-3E8856FC2277}" type="doc">
      <dgm:prSet loTypeId="urn:microsoft.com/office/officeart/2005/8/layout/cycle5" loCatId="cycle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E3DB4AF-A2A5-4CC5-A528-568D2E49B256}">
      <dgm:prSet phldrT="[Текст]" custT="1"/>
      <dgm:spPr/>
      <dgm:t>
        <a:bodyPr/>
        <a:lstStyle/>
        <a:p>
          <a:r>
            <a:rPr lang="hr-HR" sz="2200" b="1">
              <a:latin typeface="+mn-lt"/>
              <a:cs typeface="Times New Roman" panose="02020603050405020304" pitchFamily="18" charset="0"/>
            </a:rPr>
            <a:t>Informiranje i podrška javnosti</a:t>
          </a:r>
        </a:p>
      </dgm:t>
    </dgm:pt>
    <dgm:pt modelId="{21DB0B9D-87A2-4D07-A020-8DDEFC586EAC}" type="parTrans" cxnId="{D8623560-DDAC-493D-9F43-189EBA866D02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F7028E9C-6CDA-4E53-9D54-1F3C5DC3B870}" type="sibTrans" cxnId="{D8623560-DDAC-493D-9F43-189EBA866D02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CDD672A5-88E8-4FCC-AD18-1AA59BDFDB02}">
      <dgm:prSet phldrT="[Текст]" custT="1"/>
      <dgm:spPr/>
      <dgm:t>
        <a:bodyPr/>
        <a:lstStyle/>
        <a:p>
          <a:r>
            <a:rPr lang="hr-HR" sz="2200" b="1">
              <a:latin typeface="+mn-lt"/>
              <a:cs typeface="Times New Roman" panose="02020603050405020304" pitchFamily="18" charset="0"/>
            </a:rPr>
            <a:t>Zakonodavstvo i propisi</a:t>
          </a:r>
        </a:p>
      </dgm:t>
    </dgm:pt>
    <dgm:pt modelId="{35BFB13E-0EDE-4D4D-967D-E06ED34F6C6D}" type="parTrans" cxnId="{7B3E224C-2C06-44D2-9C8F-CBD43A114EF8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7DC93AED-0F34-4ABE-B6B5-4C17F021D021}" type="sibTrans" cxnId="{7B3E224C-2C06-44D2-9C8F-CBD43A114EF8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2F797698-A635-4932-B92C-EEB34EBD8CA2}">
      <dgm:prSet phldrT="[Текст]" custT="1"/>
      <dgm:spPr/>
      <dgm:t>
        <a:bodyPr/>
        <a:lstStyle/>
        <a:p>
          <a:r>
            <a:rPr lang="hr-HR" sz="2200" b="1">
              <a:latin typeface="+mn-lt"/>
              <a:cs typeface="Times New Roman" panose="02020603050405020304" pitchFamily="18" charset="0"/>
            </a:rPr>
            <a:t>Izvori financiranja</a:t>
          </a:r>
        </a:p>
      </dgm:t>
    </dgm:pt>
    <dgm:pt modelId="{22D25B7A-81E8-4FBD-A483-604A7F820EEE}" type="parTrans" cxnId="{3DADF19D-9FE6-4127-82DB-4CB347CC0E3D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CA3F0E28-D054-4EEF-8C6E-59ADE30BB77D}" type="sibTrans" cxnId="{3DADF19D-9FE6-4127-82DB-4CB347CC0E3D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ED21D43E-C7EE-49A4-A1EB-7FBF7D2F9377}">
      <dgm:prSet phldrT="[Текст]" custT="1"/>
      <dgm:spPr/>
      <dgm:t>
        <a:bodyPr/>
        <a:lstStyle/>
        <a:p>
          <a:r>
            <a:rPr lang="hr-HR" sz="2200" b="1">
              <a:latin typeface="+mn-lt"/>
              <a:cs typeface="Times New Roman" panose="02020603050405020304" pitchFamily="18" charset="0"/>
            </a:rPr>
            <a:t>Ljudski kapital</a:t>
          </a:r>
        </a:p>
      </dgm:t>
    </dgm:pt>
    <dgm:pt modelId="{B8C4A091-5BA3-44A7-87AA-6472C1972C1E}" type="parTrans" cxnId="{77FF327F-D1DE-4A01-A35F-B6C85275E4ED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994D34A2-B5ED-4487-A8DE-48C5CFBD808F}" type="sibTrans" cxnId="{77FF327F-D1DE-4A01-A35F-B6C85275E4ED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04ABF24D-FD0E-4C89-B80D-1218D50FC277}">
      <dgm:prSet phldrT="[Текст]" custT="1"/>
      <dgm:spPr/>
      <dgm:t>
        <a:bodyPr/>
        <a:lstStyle/>
        <a:p>
          <a:r>
            <a:rPr lang="hr-HR" sz="2200" b="1">
              <a:latin typeface="+mn-lt"/>
              <a:cs typeface="Times New Roman" panose="02020603050405020304" pitchFamily="18" charset="0"/>
            </a:rPr>
            <a:t>Infrastruktura</a:t>
          </a:r>
        </a:p>
      </dgm:t>
    </dgm:pt>
    <dgm:pt modelId="{A09618EB-066A-4717-B4CA-60587BAB5AF6}" type="parTrans" cxnId="{7E470FDB-B403-4DA3-A58C-0CD2868018B2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96972032-EE84-4467-BB22-9A10FE099C0E}" type="sibTrans" cxnId="{7E470FDB-B403-4DA3-A58C-0CD2868018B2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B4D35355-A5A3-4747-AF1A-AB9688F0CE9C}">
      <dgm:prSet phldrT="[Текст]" custT="1"/>
      <dgm:spPr/>
      <dgm:t>
        <a:bodyPr/>
        <a:lstStyle/>
        <a:p>
          <a:r>
            <a:rPr lang="hr-HR" sz="2200" b="1">
              <a:latin typeface="+mn-lt"/>
              <a:cs typeface="Times New Roman" panose="02020603050405020304" pitchFamily="18" charset="0"/>
            </a:rPr>
            <a:t>Monitoring i procjena</a:t>
          </a:r>
        </a:p>
      </dgm:t>
    </dgm:pt>
    <dgm:pt modelId="{A4D9F440-CEF2-41EA-8355-79E2BC6AE9CF}" type="parTrans" cxnId="{D8B40120-A1AE-470D-A2BC-BBF72D101A11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AD30B6D1-BE6E-4204-8191-CD6352D000D3}" type="sibTrans" cxnId="{D8B40120-A1AE-470D-A2BC-BBF72D101A11}">
      <dgm:prSet/>
      <dgm:spPr/>
      <dgm:t>
        <a:bodyPr/>
        <a:lstStyle/>
        <a:p>
          <a:endParaRPr lang="ru-RU" sz="1050" b="1">
            <a:latin typeface="Calibri Light" panose="020F0302020204030204" pitchFamily="34" charset="0"/>
          </a:endParaRPr>
        </a:p>
      </dgm:t>
    </dgm:pt>
    <dgm:pt modelId="{98E39EEE-1FD2-4A5A-82E7-FFFA9CD87D4D}" type="pres">
      <dgm:prSet presAssocID="{1EC88A21-952B-4394-B1CD-3E8856FC2277}" presName="cycle" presStyleCnt="0">
        <dgm:presLayoutVars>
          <dgm:dir/>
          <dgm:resizeHandles val="exact"/>
        </dgm:presLayoutVars>
      </dgm:prSet>
      <dgm:spPr/>
    </dgm:pt>
    <dgm:pt modelId="{10D3892A-2EFD-44BC-9083-E1E8CF31BAB5}" type="pres">
      <dgm:prSet presAssocID="{8E3DB4AF-A2A5-4CC5-A528-568D2E49B256}" presName="node" presStyleLbl="node1" presStyleIdx="0" presStyleCnt="6" custScaleX="233798">
        <dgm:presLayoutVars>
          <dgm:bulletEnabled val="1"/>
        </dgm:presLayoutVars>
      </dgm:prSet>
      <dgm:spPr/>
    </dgm:pt>
    <dgm:pt modelId="{842B6D49-3057-4ECB-988C-302490F42190}" type="pres">
      <dgm:prSet presAssocID="{8E3DB4AF-A2A5-4CC5-A528-568D2E49B256}" presName="spNode" presStyleCnt="0"/>
      <dgm:spPr/>
    </dgm:pt>
    <dgm:pt modelId="{9E023738-9BB2-4B60-8543-B08034D76A78}" type="pres">
      <dgm:prSet presAssocID="{F7028E9C-6CDA-4E53-9D54-1F3C5DC3B870}" presName="sibTrans" presStyleLbl="sibTrans1D1" presStyleIdx="0" presStyleCnt="6"/>
      <dgm:spPr/>
    </dgm:pt>
    <dgm:pt modelId="{66A8D15F-C412-4EA6-B84F-8BE3A9D668A0}" type="pres">
      <dgm:prSet presAssocID="{CDD672A5-88E8-4FCC-AD18-1AA59BDFDB02}" presName="node" presStyleLbl="node1" presStyleIdx="1" presStyleCnt="6" custScaleX="218446" custRadScaleRad="95793" custRadScaleInc="23488">
        <dgm:presLayoutVars>
          <dgm:bulletEnabled val="1"/>
        </dgm:presLayoutVars>
      </dgm:prSet>
      <dgm:spPr/>
    </dgm:pt>
    <dgm:pt modelId="{0D32BFFE-9C68-4DCA-BABB-38D8581690F0}" type="pres">
      <dgm:prSet presAssocID="{CDD672A5-88E8-4FCC-AD18-1AA59BDFDB02}" presName="spNode" presStyleCnt="0"/>
      <dgm:spPr/>
    </dgm:pt>
    <dgm:pt modelId="{4FC02498-8531-4E57-B294-71D669CD5A85}" type="pres">
      <dgm:prSet presAssocID="{7DC93AED-0F34-4ABE-B6B5-4C17F021D021}" presName="sibTrans" presStyleLbl="sibTrans1D1" presStyleIdx="1" presStyleCnt="6"/>
      <dgm:spPr/>
    </dgm:pt>
    <dgm:pt modelId="{F887EB2B-0BB6-412B-A087-6B8640428A2F}" type="pres">
      <dgm:prSet presAssocID="{2F797698-A635-4932-B92C-EEB34EBD8CA2}" presName="node" presStyleLbl="node1" presStyleIdx="2" presStyleCnt="6" custScaleX="220252" custRadScaleRad="92285" custRadScaleInc="-48944">
        <dgm:presLayoutVars>
          <dgm:bulletEnabled val="1"/>
        </dgm:presLayoutVars>
      </dgm:prSet>
      <dgm:spPr/>
    </dgm:pt>
    <dgm:pt modelId="{5C5815A7-812F-48A4-9A9B-9B30BB8F3667}" type="pres">
      <dgm:prSet presAssocID="{2F797698-A635-4932-B92C-EEB34EBD8CA2}" presName="spNode" presStyleCnt="0"/>
      <dgm:spPr/>
    </dgm:pt>
    <dgm:pt modelId="{3049273D-B24A-4C0D-A9EA-35498B5EA451}" type="pres">
      <dgm:prSet presAssocID="{CA3F0E28-D054-4EEF-8C6E-59ADE30BB77D}" presName="sibTrans" presStyleLbl="sibTrans1D1" presStyleIdx="2" presStyleCnt="6"/>
      <dgm:spPr/>
    </dgm:pt>
    <dgm:pt modelId="{83E54DDC-05D6-4337-B20E-672749D95FA7}" type="pres">
      <dgm:prSet presAssocID="{ED21D43E-C7EE-49A4-A1EB-7FBF7D2F9377}" presName="node" presStyleLbl="node1" presStyleIdx="3" presStyleCnt="6" custScaleX="253596">
        <dgm:presLayoutVars>
          <dgm:bulletEnabled val="1"/>
        </dgm:presLayoutVars>
      </dgm:prSet>
      <dgm:spPr/>
    </dgm:pt>
    <dgm:pt modelId="{A12806B1-35BF-4D53-B1CA-63DD146ABA9B}" type="pres">
      <dgm:prSet presAssocID="{ED21D43E-C7EE-49A4-A1EB-7FBF7D2F9377}" presName="spNode" presStyleCnt="0"/>
      <dgm:spPr/>
    </dgm:pt>
    <dgm:pt modelId="{661D5F31-A322-4426-A5CC-A005311EB387}" type="pres">
      <dgm:prSet presAssocID="{994D34A2-B5ED-4487-A8DE-48C5CFBD808F}" presName="sibTrans" presStyleLbl="sibTrans1D1" presStyleIdx="3" presStyleCnt="6"/>
      <dgm:spPr/>
    </dgm:pt>
    <dgm:pt modelId="{20898DD4-6475-49E3-ADBB-CEE21368F6C3}" type="pres">
      <dgm:prSet presAssocID="{04ABF24D-FD0E-4C89-B80D-1218D50FC277}" presName="node" presStyleLbl="node1" presStyleIdx="4" presStyleCnt="6" custScaleX="227373" custRadScaleRad="94555" custRadScaleInc="47296">
        <dgm:presLayoutVars>
          <dgm:bulletEnabled val="1"/>
        </dgm:presLayoutVars>
      </dgm:prSet>
      <dgm:spPr/>
    </dgm:pt>
    <dgm:pt modelId="{034A9653-CC11-41D4-8158-B37ABD553FE5}" type="pres">
      <dgm:prSet presAssocID="{04ABF24D-FD0E-4C89-B80D-1218D50FC277}" presName="spNode" presStyleCnt="0"/>
      <dgm:spPr/>
    </dgm:pt>
    <dgm:pt modelId="{27F9345D-2F46-45C0-8962-19DE635292CE}" type="pres">
      <dgm:prSet presAssocID="{96972032-EE84-4467-BB22-9A10FE099C0E}" presName="sibTrans" presStyleLbl="sibTrans1D1" presStyleIdx="4" presStyleCnt="6"/>
      <dgm:spPr/>
    </dgm:pt>
    <dgm:pt modelId="{C0864359-3392-413D-AD2F-804665D76ED8}" type="pres">
      <dgm:prSet presAssocID="{B4D35355-A5A3-4747-AF1A-AB9688F0CE9C}" presName="node" presStyleLbl="node1" presStyleIdx="5" presStyleCnt="6" custScaleX="242760" custRadScaleRad="105948" custRadScaleInc="-40121">
        <dgm:presLayoutVars>
          <dgm:bulletEnabled val="1"/>
        </dgm:presLayoutVars>
      </dgm:prSet>
      <dgm:spPr/>
    </dgm:pt>
    <dgm:pt modelId="{264DF9C6-F6EF-4165-907B-5C412927D6B8}" type="pres">
      <dgm:prSet presAssocID="{B4D35355-A5A3-4747-AF1A-AB9688F0CE9C}" presName="spNode" presStyleCnt="0"/>
      <dgm:spPr/>
    </dgm:pt>
    <dgm:pt modelId="{8C4C6096-4BE1-492D-8F63-501F54BAECF7}" type="pres">
      <dgm:prSet presAssocID="{AD30B6D1-BE6E-4204-8191-CD6352D000D3}" presName="sibTrans" presStyleLbl="sibTrans1D1" presStyleIdx="5" presStyleCnt="6"/>
      <dgm:spPr/>
    </dgm:pt>
  </dgm:ptLst>
  <dgm:cxnLst>
    <dgm:cxn modelId="{A6074703-70D4-4765-BC6D-2FFCFC88CA68}" type="presOf" srcId="{ED21D43E-C7EE-49A4-A1EB-7FBF7D2F9377}" destId="{83E54DDC-05D6-4337-B20E-672749D95FA7}" srcOrd="0" destOrd="0" presId="urn:microsoft.com/office/officeart/2005/8/layout/cycle5"/>
    <dgm:cxn modelId="{31D3080B-DC17-4375-A49C-BE424D227E68}" type="presOf" srcId="{2F797698-A635-4932-B92C-EEB34EBD8CA2}" destId="{F887EB2B-0BB6-412B-A087-6B8640428A2F}" srcOrd="0" destOrd="0" presId="urn:microsoft.com/office/officeart/2005/8/layout/cycle5"/>
    <dgm:cxn modelId="{9A83C710-3EF3-4263-9882-0696236646C8}" type="presOf" srcId="{F7028E9C-6CDA-4E53-9D54-1F3C5DC3B870}" destId="{9E023738-9BB2-4B60-8543-B08034D76A78}" srcOrd="0" destOrd="0" presId="urn:microsoft.com/office/officeart/2005/8/layout/cycle5"/>
    <dgm:cxn modelId="{D8B40120-A1AE-470D-A2BC-BBF72D101A11}" srcId="{1EC88A21-952B-4394-B1CD-3E8856FC2277}" destId="{B4D35355-A5A3-4747-AF1A-AB9688F0CE9C}" srcOrd="5" destOrd="0" parTransId="{A4D9F440-CEF2-41EA-8355-79E2BC6AE9CF}" sibTransId="{AD30B6D1-BE6E-4204-8191-CD6352D000D3}"/>
    <dgm:cxn modelId="{3481C149-D0D9-4D73-BF8D-B6A666869C6F}" type="presOf" srcId="{CDD672A5-88E8-4FCC-AD18-1AA59BDFDB02}" destId="{66A8D15F-C412-4EA6-B84F-8BE3A9D668A0}" srcOrd="0" destOrd="0" presId="urn:microsoft.com/office/officeart/2005/8/layout/cycle5"/>
    <dgm:cxn modelId="{7B3E224C-2C06-44D2-9C8F-CBD43A114EF8}" srcId="{1EC88A21-952B-4394-B1CD-3E8856FC2277}" destId="{CDD672A5-88E8-4FCC-AD18-1AA59BDFDB02}" srcOrd="1" destOrd="0" parTransId="{35BFB13E-0EDE-4D4D-967D-E06ED34F6C6D}" sibTransId="{7DC93AED-0F34-4ABE-B6B5-4C17F021D021}"/>
    <dgm:cxn modelId="{0CD8455C-00AE-44AB-8D02-274416A05006}" type="presOf" srcId="{7DC93AED-0F34-4ABE-B6B5-4C17F021D021}" destId="{4FC02498-8531-4E57-B294-71D669CD5A85}" srcOrd="0" destOrd="0" presId="urn:microsoft.com/office/officeart/2005/8/layout/cycle5"/>
    <dgm:cxn modelId="{D8623560-DDAC-493D-9F43-189EBA866D02}" srcId="{1EC88A21-952B-4394-B1CD-3E8856FC2277}" destId="{8E3DB4AF-A2A5-4CC5-A528-568D2E49B256}" srcOrd="0" destOrd="0" parTransId="{21DB0B9D-87A2-4D07-A020-8DDEFC586EAC}" sibTransId="{F7028E9C-6CDA-4E53-9D54-1F3C5DC3B870}"/>
    <dgm:cxn modelId="{4288327A-FB2D-430B-826A-1F796FE1D43C}" type="presOf" srcId="{B4D35355-A5A3-4747-AF1A-AB9688F0CE9C}" destId="{C0864359-3392-413D-AD2F-804665D76ED8}" srcOrd="0" destOrd="0" presId="urn:microsoft.com/office/officeart/2005/8/layout/cycle5"/>
    <dgm:cxn modelId="{D53DA27A-89DB-4CC0-9027-5B3EFADCBE13}" type="presOf" srcId="{AD30B6D1-BE6E-4204-8191-CD6352D000D3}" destId="{8C4C6096-4BE1-492D-8F63-501F54BAECF7}" srcOrd="0" destOrd="0" presId="urn:microsoft.com/office/officeart/2005/8/layout/cycle5"/>
    <dgm:cxn modelId="{77FF327F-D1DE-4A01-A35F-B6C85275E4ED}" srcId="{1EC88A21-952B-4394-B1CD-3E8856FC2277}" destId="{ED21D43E-C7EE-49A4-A1EB-7FBF7D2F9377}" srcOrd="3" destOrd="0" parTransId="{B8C4A091-5BA3-44A7-87AA-6472C1972C1E}" sibTransId="{994D34A2-B5ED-4487-A8DE-48C5CFBD808F}"/>
    <dgm:cxn modelId="{91D1D58A-BCA9-4DB1-A700-6C33BC8BEBD0}" type="presOf" srcId="{04ABF24D-FD0E-4C89-B80D-1218D50FC277}" destId="{20898DD4-6475-49E3-ADBB-CEE21368F6C3}" srcOrd="0" destOrd="0" presId="urn:microsoft.com/office/officeart/2005/8/layout/cycle5"/>
    <dgm:cxn modelId="{0AB0A09B-52BB-4079-A69D-76D430747913}" type="presOf" srcId="{8E3DB4AF-A2A5-4CC5-A528-568D2E49B256}" destId="{10D3892A-2EFD-44BC-9083-E1E8CF31BAB5}" srcOrd="0" destOrd="0" presId="urn:microsoft.com/office/officeart/2005/8/layout/cycle5"/>
    <dgm:cxn modelId="{3DADF19D-9FE6-4127-82DB-4CB347CC0E3D}" srcId="{1EC88A21-952B-4394-B1CD-3E8856FC2277}" destId="{2F797698-A635-4932-B92C-EEB34EBD8CA2}" srcOrd="2" destOrd="0" parTransId="{22D25B7A-81E8-4FBD-A483-604A7F820EEE}" sibTransId="{CA3F0E28-D054-4EEF-8C6E-59ADE30BB77D}"/>
    <dgm:cxn modelId="{529BC3B3-91A0-404E-9A5D-C28958338CDB}" type="presOf" srcId="{96972032-EE84-4467-BB22-9A10FE099C0E}" destId="{27F9345D-2F46-45C0-8962-19DE635292CE}" srcOrd="0" destOrd="0" presId="urn:microsoft.com/office/officeart/2005/8/layout/cycle5"/>
    <dgm:cxn modelId="{653D27B9-FB0C-4085-9F43-3AEC456D7A1B}" type="presOf" srcId="{994D34A2-B5ED-4487-A8DE-48C5CFBD808F}" destId="{661D5F31-A322-4426-A5CC-A005311EB387}" srcOrd="0" destOrd="0" presId="urn:microsoft.com/office/officeart/2005/8/layout/cycle5"/>
    <dgm:cxn modelId="{663A65D2-688A-4966-84CB-7BB3992FE113}" type="presOf" srcId="{1EC88A21-952B-4394-B1CD-3E8856FC2277}" destId="{98E39EEE-1FD2-4A5A-82E7-FFFA9CD87D4D}" srcOrd="0" destOrd="0" presId="urn:microsoft.com/office/officeart/2005/8/layout/cycle5"/>
    <dgm:cxn modelId="{7E470FDB-B403-4DA3-A58C-0CD2868018B2}" srcId="{1EC88A21-952B-4394-B1CD-3E8856FC2277}" destId="{04ABF24D-FD0E-4C89-B80D-1218D50FC277}" srcOrd="4" destOrd="0" parTransId="{A09618EB-066A-4717-B4CA-60587BAB5AF6}" sibTransId="{96972032-EE84-4467-BB22-9A10FE099C0E}"/>
    <dgm:cxn modelId="{C41344FA-2A9E-4773-BB28-D0F6B59227DC}" type="presOf" srcId="{CA3F0E28-D054-4EEF-8C6E-59ADE30BB77D}" destId="{3049273D-B24A-4C0D-A9EA-35498B5EA451}" srcOrd="0" destOrd="0" presId="urn:microsoft.com/office/officeart/2005/8/layout/cycle5"/>
    <dgm:cxn modelId="{A27B4823-E2BF-4ABB-B0C1-A702D669B60A}" type="presParOf" srcId="{98E39EEE-1FD2-4A5A-82E7-FFFA9CD87D4D}" destId="{10D3892A-2EFD-44BC-9083-E1E8CF31BAB5}" srcOrd="0" destOrd="0" presId="urn:microsoft.com/office/officeart/2005/8/layout/cycle5"/>
    <dgm:cxn modelId="{43996048-475B-4F3E-ACFE-075C1B63F82A}" type="presParOf" srcId="{98E39EEE-1FD2-4A5A-82E7-FFFA9CD87D4D}" destId="{842B6D49-3057-4ECB-988C-302490F42190}" srcOrd="1" destOrd="0" presId="urn:microsoft.com/office/officeart/2005/8/layout/cycle5"/>
    <dgm:cxn modelId="{58357475-A826-47AF-A6DD-6785EC0634F9}" type="presParOf" srcId="{98E39EEE-1FD2-4A5A-82E7-FFFA9CD87D4D}" destId="{9E023738-9BB2-4B60-8543-B08034D76A78}" srcOrd="2" destOrd="0" presId="urn:microsoft.com/office/officeart/2005/8/layout/cycle5"/>
    <dgm:cxn modelId="{2C920D3D-D40B-4416-A451-3CC79992EA2D}" type="presParOf" srcId="{98E39EEE-1FD2-4A5A-82E7-FFFA9CD87D4D}" destId="{66A8D15F-C412-4EA6-B84F-8BE3A9D668A0}" srcOrd="3" destOrd="0" presId="urn:microsoft.com/office/officeart/2005/8/layout/cycle5"/>
    <dgm:cxn modelId="{479BF6FD-E6A4-42E7-ABD7-262212F892C2}" type="presParOf" srcId="{98E39EEE-1FD2-4A5A-82E7-FFFA9CD87D4D}" destId="{0D32BFFE-9C68-4DCA-BABB-38D8581690F0}" srcOrd="4" destOrd="0" presId="urn:microsoft.com/office/officeart/2005/8/layout/cycle5"/>
    <dgm:cxn modelId="{805D2FF7-7743-4A6B-AF46-3F094EFC3980}" type="presParOf" srcId="{98E39EEE-1FD2-4A5A-82E7-FFFA9CD87D4D}" destId="{4FC02498-8531-4E57-B294-71D669CD5A85}" srcOrd="5" destOrd="0" presId="urn:microsoft.com/office/officeart/2005/8/layout/cycle5"/>
    <dgm:cxn modelId="{60A771C9-B4D4-4AB3-A137-078ED0F17A60}" type="presParOf" srcId="{98E39EEE-1FD2-4A5A-82E7-FFFA9CD87D4D}" destId="{F887EB2B-0BB6-412B-A087-6B8640428A2F}" srcOrd="6" destOrd="0" presId="urn:microsoft.com/office/officeart/2005/8/layout/cycle5"/>
    <dgm:cxn modelId="{0AD0D834-2728-4243-9DF3-CF64F1FD7343}" type="presParOf" srcId="{98E39EEE-1FD2-4A5A-82E7-FFFA9CD87D4D}" destId="{5C5815A7-812F-48A4-9A9B-9B30BB8F3667}" srcOrd="7" destOrd="0" presId="urn:microsoft.com/office/officeart/2005/8/layout/cycle5"/>
    <dgm:cxn modelId="{AF92EB7C-2CED-43A6-85B9-B8D32D0FD92E}" type="presParOf" srcId="{98E39EEE-1FD2-4A5A-82E7-FFFA9CD87D4D}" destId="{3049273D-B24A-4C0D-A9EA-35498B5EA451}" srcOrd="8" destOrd="0" presId="urn:microsoft.com/office/officeart/2005/8/layout/cycle5"/>
    <dgm:cxn modelId="{0E3747AA-BFF1-40DD-AB23-56E7EECCDF22}" type="presParOf" srcId="{98E39EEE-1FD2-4A5A-82E7-FFFA9CD87D4D}" destId="{83E54DDC-05D6-4337-B20E-672749D95FA7}" srcOrd="9" destOrd="0" presId="urn:microsoft.com/office/officeart/2005/8/layout/cycle5"/>
    <dgm:cxn modelId="{1EA2BF81-44B6-448B-9952-F008957CD2F6}" type="presParOf" srcId="{98E39EEE-1FD2-4A5A-82E7-FFFA9CD87D4D}" destId="{A12806B1-35BF-4D53-B1CA-63DD146ABA9B}" srcOrd="10" destOrd="0" presId="urn:microsoft.com/office/officeart/2005/8/layout/cycle5"/>
    <dgm:cxn modelId="{CD7AE831-3AB5-4E42-AF27-DD9EDD3CC61D}" type="presParOf" srcId="{98E39EEE-1FD2-4A5A-82E7-FFFA9CD87D4D}" destId="{661D5F31-A322-4426-A5CC-A005311EB387}" srcOrd="11" destOrd="0" presId="urn:microsoft.com/office/officeart/2005/8/layout/cycle5"/>
    <dgm:cxn modelId="{046E28ED-6116-4EAA-98B1-5407DD08C664}" type="presParOf" srcId="{98E39EEE-1FD2-4A5A-82E7-FFFA9CD87D4D}" destId="{20898DD4-6475-49E3-ADBB-CEE21368F6C3}" srcOrd="12" destOrd="0" presId="urn:microsoft.com/office/officeart/2005/8/layout/cycle5"/>
    <dgm:cxn modelId="{6F05A69B-1B30-4E0D-BFBA-DA280D6164F4}" type="presParOf" srcId="{98E39EEE-1FD2-4A5A-82E7-FFFA9CD87D4D}" destId="{034A9653-CC11-41D4-8158-B37ABD553FE5}" srcOrd="13" destOrd="0" presId="urn:microsoft.com/office/officeart/2005/8/layout/cycle5"/>
    <dgm:cxn modelId="{C61612FA-C37A-4B76-9F50-80DA1A8F3A42}" type="presParOf" srcId="{98E39EEE-1FD2-4A5A-82E7-FFFA9CD87D4D}" destId="{27F9345D-2F46-45C0-8962-19DE635292CE}" srcOrd="14" destOrd="0" presId="urn:microsoft.com/office/officeart/2005/8/layout/cycle5"/>
    <dgm:cxn modelId="{1EAB75E5-65D9-4BC1-B823-FA4C77803F84}" type="presParOf" srcId="{98E39EEE-1FD2-4A5A-82E7-FFFA9CD87D4D}" destId="{C0864359-3392-413D-AD2F-804665D76ED8}" srcOrd="15" destOrd="0" presId="urn:microsoft.com/office/officeart/2005/8/layout/cycle5"/>
    <dgm:cxn modelId="{19D13D53-7AF4-41F6-8927-D090C9970C59}" type="presParOf" srcId="{98E39EEE-1FD2-4A5A-82E7-FFFA9CD87D4D}" destId="{264DF9C6-F6EF-4165-907B-5C412927D6B8}" srcOrd="16" destOrd="0" presId="urn:microsoft.com/office/officeart/2005/8/layout/cycle5"/>
    <dgm:cxn modelId="{29F193AC-B797-4248-A91C-A861E4A570D1}" type="presParOf" srcId="{98E39EEE-1FD2-4A5A-82E7-FFFA9CD87D4D}" destId="{8C4C6096-4BE1-492D-8F63-501F54BAECF7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3892A-2EFD-44BC-9083-E1E8CF31BAB5}">
      <dsp:nvSpPr>
        <dsp:cNvPr id="0" name=""/>
        <dsp:cNvSpPr/>
      </dsp:nvSpPr>
      <dsp:spPr>
        <a:xfrm>
          <a:off x="2666151" y="2319"/>
          <a:ext cx="2866463" cy="79692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>
              <a:latin typeface="+mn-lt"/>
              <a:cs typeface="Times New Roman" panose="02020603050405020304" pitchFamily="18" charset="0"/>
            </a:rPr>
            <a:t>Informiranje i podrška javnosti</a:t>
          </a:r>
        </a:p>
      </dsp:txBody>
      <dsp:txXfrm>
        <a:off x="2705054" y="41222"/>
        <a:ext cx="2788657" cy="719121"/>
      </dsp:txXfrm>
    </dsp:sp>
    <dsp:sp modelId="{9E023738-9BB2-4B60-8543-B08034D76A78}">
      <dsp:nvSpPr>
        <dsp:cNvPr id="0" name=""/>
        <dsp:cNvSpPr/>
      </dsp:nvSpPr>
      <dsp:spPr>
        <a:xfrm>
          <a:off x="1988759" y="611887"/>
          <a:ext cx="3754761" cy="3754761"/>
        </a:xfrm>
        <a:custGeom>
          <a:avLst/>
          <a:gdLst/>
          <a:ahLst/>
          <a:cxnLst/>
          <a:rect l="0" t="0" r="0" b="0"/>
          <a:pathLst>
            <a:path>
              <a:moveTo>
                <a:pt x="2793096" y="238471"/>
              </a:moveTo>
              <a:arcTo wR="1877380" hR="1877380" stAng="17951616" swAng="61178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8D15F-C412-4EA6-B84F-8BE3A9D668A0}">
      <dsp:nvSpPr>
        <dsp:cNvPr id="0" name=""/>
        <dsp:cNvSpPr/>
      </dsp:nvSpPr>
      <dsp:spPr>
        <a:xfrm>
          <a:off x="4386132" y="1111071"/>
          <a:ext cx="2678241" cy="79692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>
              <a:latin typeface="+mn-lt"/>
              <a:cs typeface="Times New Roman" panose="02020603050405020304" pitchFamily="18" charset="0"/>
            </a:rPr>
            <a:t>Zakonodavstvo i propisi</a:t>
          </a:r>
        </a:p>
      </dsp:txBody>
      <dsp:txXfrm>
        <a:off x="4425035" y="1149974"/>
        <a:ext cx="2600435" cy="719121"/>
      </dsp:txXfrm>
    </dsp:sp>
    <dsp:sp modelId="{4FC02498-8531-4E57-B294-71D669CD5A85}">
      <dsp:nvSpPr>
        <dsp:cNvPr id="0" name=""/>
        <dsp:cNvSpPr/>
      </dsp:nvSpPr>
      <dsp:spPr>
        <a:xfrm>
          <a:off x="2111233" y="189327"/>
          <a:ext cx="3754761" cy="3754761"/>
        </a:xfrm>
        <a:custGeom>
          <a:avLst/>
          <a:gdLst/>
          <a:ahLst/>
          <a:cxnLst/>
          <a:rect l="0" t="0" r="0" b="0"/>
          <a:pathLst>
            <a:path>
              <a:moveTo>
                <a:pt x="3754232" y="1832804"/>
              </a:moveTo>
              <a:arcTo wR="1877380" hR="1877380" stAng="21518367" swAng="632082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7EB2B-0BB6-412B-A087-6B8640428A2F}">
      <dsp:nvSpPr>
        <dsp:cNvPr id="0" name=""/>
        <dsp:cNvSpPr/>
      </dsp:nvSpPr>
      <dsp:spPr>
        <a:xfrm>
          <a:off x="4375052" y="2478261"/>
          <a:ext cx="2700383" cy="79692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>
              <a:latin typeface="+mn-lt"/>
              <a:cs typeface="Times New Roman" panose="02020603050405020304" pitchFamily="18" charset="0"/>
            </a:rPr>
            <a:t>Izvori financiranja</a:t>
          </a:r>
        </a:p>
      </dsp:txBody>
      <dsp:txXfrm>
        <a:off x="4413955" y="2517164"/>
        <a:ext cx="2622577" cy="719121"/>
      </dsp:txXfrm>
    </dsp:sp>
    <dsp:sp modelId="{3049273D-B24A-4C0D-A9EA-35498B5EA451}">
      <dsp:nvSpPr>
        <dsp:cNvPr id="0" name=""/>
        <dsp:cNvSpPr/>
      </dsp:nvSpPr>
      <dsp:spPr>
        <a:xfrm>
          <a:off x="1899569" y="195280"/>
          <a:ext cx="3754761" cy="3754761"/>
        </a:xfrm>
        <a:custGeom>
          <a:avLst/>
          <a:gdLst/>
          <a:ahLst/>
          <a:cxnLst/>
          <a:rect l="0" t="0" r="0" b="0"/>
          <a:pathLst>
            <a:path>
              <a:moveTo>
                <a:pt x="3214368" y="3195343"/>
              </a:moveTo>
              <a:arcTo wR="1877380" hR="1877380" stAng="2675366" swAng="86685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54DDC-05D6-4337-B20E-672749D95FA7}">
      <dsp:nvSpPr>
        <dsp:cNvPr id="0" name=""/>
        <dsp:cNvSpPr/>
      </dsp:nvSpPr>
      <dsp:spPr>
        <a:xfrm>
          <a:off x="2544785" y="3757081"/>
          <a:ext cx="3109195" cy="79692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>
              <a:latin typeface="+mn-lt"/>
              <a:cs typeface="Times New Roman" panose="02020603050405020304" pitchFamily="18" charset="0"/>
            </a:rPr>
            <a:t>Ljudski kapital</a:t>
          </a:r>
        </a:p>
      </dsp:txBody>
      <dsp:txXfrm>
        <a:off x="2583688" y="3795984"/>
        <a:ext cx="3031389" cy="719121"/>
      </dsp:txXfrm>
    </dsp:sp>
    <dsp:sp modelId="{661D5F31-A322-4426-A5CC-A005311EB387}">
      <dsp:nvSpPr>
        <dsp:cNvPr id="0" name=""/>
        <dsp:cNvSpPr/>
      </dsp:nvSpPr>
      <dsp:spPr>
        <a:xfrm>
          <a:off x="2498391" y="183366"/>
          <a:ext cx="3754761" cy="3754761"/>
        </a:xfrm>
        <a:custGeom>
          <a:avLst/>
          <a:gdLst/>
          <a:ahLst/>
          <a:cxnLst/>
          <a:rect l="0" t="0" r="0" b="0"/>
          <a:pathLst>
            <a:path>
              <a:moveTo>
                <a:pt x="938517" y="3503140"/>
              </a:moveTo>
              <a:arcTo wR="1877380" hR="1877380" stAng="7200365" swAng="844259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98DD4-6475-49E3-ADBB-CEE21368F6C3}">
      <dsp:nvSpPr>
        <dsp:cNvPr id="0" name=""/>
        <dsp:cNvSpPr/>
      </dsp:nvSpPr>
      <dsp:spPr>
        <a:xfrm>
          <a:off x="1043240" y="2502557"/>
          <a:ext cx="2787690" cy="79692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>
              <a:latin typeface="+mn-lt"/>
              <a:cs typeface="Times New Roman" panose="02020603050405020304" pitchFamily="18" charset="0"/>
            </a:rPr>
            <a:t>Infrastruktura</a:t>
          </a:r>
        </a:p>
      </dsp:txBody>
      <dsp:txXfrm>
        <a:off x="1082143" y="2541460"/>
        <a:ext cx="2709884" cy="719121"/>
      </dsp:txXfrm>
    </dsp:sp>
    <dsp:sp modelId="{27F9345D-2F46-45C0-8962-19DE635292CE}">
      <dsp:nvSpPr>
        <dsp:cNvPr id="0" name=""/>
        <dsp:cNvSpPr/>
      </dsp:nvSpPr>
      <dsp:spPr>
        <a:xfrm>
          <a:off x="2112787" y="-267257"/>
          <a:ext cx="3754761" cy="3754761"/>
        </a:xfrm>
        <a:custGeom>
          <a:avLst/>
          <a:gdLst/>
          <a:ahLst/>
          <a:cxnLst/>
          <a:rect l="0" t="0" r="0" b="0"/>
          <a:pathLst>
            <a:path>
              <a:moveTo>
                <a:pt x="171745" y="2661834"/>
              </a:moveTo>
              <a:arcTo wR="1877380" hR="1877380" stAng="9318084" swAng="667983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64359-3392-413D-AD2F-804665D76ED8}">
      <dsp:nvSpPr>
        <dsp:cNvPr id="0" name=""/>
        <dsp:cNvSpPr/>
      </dsp:nvSpPr>
      <dsp:spPr>
        <a:xfrm>
          <a:off x="766685" y="1135368"/>
          <a:ext cx="2976341" cy="79692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>
              <a:latin typeface="+mn-lt"/>
              <a:cs typeface="Times New Roman" panose="02020603050405020304" pitchFamily="18" charset="0"/>
            </a:rPr>
            <a:t>Monitoring i procjena</a:t>
          </a:r>
        </a:p>
      </dsp:txBody>
      <dsp:txXfrm>
        <a:off x="805588" y="1174271"/>
        <a:ext cx="2898535" cy="719121"/>
      </dsp:txXfrm>
    </dsp:sp>
    <dsp:sp modelId="{8C4C6096-4BE1-492D-8F63-501F54BAECF7}">
      <dsp:nvSpPr>
        <dsp:cNvPr id="0" name=""/>
        <dsp:cNvSpPr/>
      </dsp:nvSpPr>
      <dsp:spPr>
        <a:xfrm>
          <a:off x="2267904" y="666035"/>
          <a:ext cx="3754761" cy="3754761"/>
        </a:xfrm>
        <a:custGeom>
          <a:avLst/>
          <a:gdLst/>
          <a:ahLst/>
          <a:cxnLst/>
          <a:rect l="0" t="0" r="0" b="0"/>
          <a:pathLst>
            <a:path>
              <a:moveTo>
                <a:pt x="734779" y="387742"/>
              </a:moveTo>
              <a:arcTo wR="1877380" hR="1877380" stAng="13950637" swAng="71135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>
                    <a:lumMod val="95000"/>
                    <a:lumOff val="5000"/>
                  </a:schemeClr>
                </a:solidFill>
              </a:rPr>
              <a:t>Pristup prema načelu ekosustava – biološka metafora za istraživanje gospodarskih aktivnosti, upotrebljava se također u području proučavanja menadžmenta, a najviše u proučavanju inovacija, pri čemu je primarna motivacija iskorištavanje svojstava samoorganiziranja koje posjeduju prirodni ekosustavi (Valkokari, K., 2015.:1).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>
                    <a:lumMod val="95000"/>
                    <a:lumOff val="5000"/>
                  </a:schemeClr>
                </a:solidFill>
              </a:rPr>
              <a:t>Mreža ekosustava inovacija Sveučilišta u Stanfordu definira ekosustav kao međuorganizacijski, politički, gospodarsko-ekološki i tehnološki sustav s pomoću kojega se katalizira, održava i podržava okolina koja pospješuje poslovni razvoj. Vrijednost se u ekosustavu stvara putem događanja, utjecaja i udruženja/mreža koje nastaju kao rezultat zajedničke vizije željenih transformacija (Bramwell, А. et al., 2012.:1).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>
                    <a:lumMod val="95000"/>
                    <a:lumOff val="5000"/>
                  </a:schemeClr>
                </a:solidFill>
              </a:rPr>
              <a:t>Predlaže se pristup prema načelu ekosustava socijalnih inovacija „Otvorena knjiga socijalnih inovacija” kako bi se olakšao proces učešća građana u izradi proračuna. Pristup prema načelu ekosustava uzima u obzir inovativne sustave svih razina (nacionalna, podnacionalna, klasteri itd.) i naglašava jedinstvenu narav institucionalnih aranžmana svakog pojedinog područja i zemlje.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>
                    <a:lumMod val="95000"/>
                    <a:lumOff val="5000"/>
                  </a:schemeClr>
                </a:solidFill>
              </a:rPr>
              <a:t>Bramwell, А. Hepburn, N., Wolfe, D.A. 2012.). „Growing Innovation Ecosystems: University-Industry Knowledge Transfer and Regional Economic Development in Canada”. („Ekosustavi rastućih inovacija: prijenos znanja između sveučilišta i industrije i regionalni gospodarski razvoj u Kanadi”). Sveučilište u Torontu. Konačni izvještaj.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>
                    <a:lumMod val="95000"/>
                    <a:lumOff val="5000"/>
                  </a:schemeClr>
                </a:solidFill>
              </a:rPr>
              <a:t>Valkokari, K. (2015.) „Business, Innovation, and Knowledge Ecosystems: How They Differ and How to Survive and Thrive within Them”. („Ekosustavi poslovanja, inovacija i znanja: po čemu se razlikuju i kako u njima preživjeti i napredovati”. Technology Innovation Management Review, svezak 5., izdanje 8. Preuzeto sa: https://timreview.ca/article/919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articipatorybudgeting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350792"/>
            <a:ext cx="852805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3800" b="1" dirty="0">
                <a:solidFill>
                  <a:srgbClr val="002060"/>
                </a:solidFill>
              </a:rPr>
              <a:t>PROIZVOD ZNANJA</a:t>
            </a:r>
            <a:br>
              <a:rPr lang="hr-HR" b="1" dirty="0">
                <a:solidFill>
                  <a:srgbClr val="002060"/>
                </a:solidFill>
              </a:rPr>
            </a:b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3600" b="1" dirty="0">
                <a:solidFill>
                  <a:srgbClr val="002060"/>
                </a:solidFill>
              </a:rPr>
              <a:t>Mehanizmi za Ministarstva financija zemalja članica PEMPAL-a za omogućavanje učešća građana u izradi proračuna (PB) na podnacionalnoj razini i dizajn inicijativa PB-a na nacionalnoj razini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128846"/>
            <a:ext cx="69342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Zajednica prakse za proračun (BCOP) PEMPAL-a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proračunsku pismenost i transparentnost (BLTWG)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889674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b="1">
                <a:latin typeface="Calibri" pitchFamily="34" charset="0"/>
              </a:rPr>
              <a:t>Tatiana Vinogradova</a:t>
            </a:r>
          </a:p>
          <a:p>
            <a:pPr algn="ctr"/>
            <a:r>
              <a:rPr lang="hr-HR" b="1">
                <a:latin typeface="Calibri" pitchFamily="34" charset="0"/>
              </a:rPr>
              <a:t>Videokonferencija BCOP-a od 12. studenoga/novembra 2020.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942" y="1447800"/>
            <a:ext cx="8499646" cy="4896729"/>
          </a:xfrm>
        </p:spPr>
        <p:txBody>
          <a:bodyPr rtlCol="0">
            <a:normAutofit fontScale="92500" lnSpcReduction="10000"/>
          </a:bodyPr>
          <a:lstStyle/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b="1">
                <a:solidFill>
                  <a:schemeClr val="tx1"/>
                </a:solidFill>
              </a:rPr>
              <a:t>Kakav su si cilj postavile vlade? 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</a:rPr>
              <a:t>(Institucionalni, javnog upravljanja, gospodarski ili socijalni?)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b="1">
                <a:solidFill>
                  <a:schemeClr val="tx1"/>
                </a:solidFill>
              </a:rPr>
              <a:t>Na kojoj se razini odvija proces PB-a? </a:t>
            </a:r>
            <a:r>
              <a:rPr lang="hr-HR" sz="2400"/>
              <a:t>(npr. manja dodjela bespovratnih sredstava za projekte građana ili određivanje prioriteta u pogledu proračuna, povezano s određenom temom ili nekim od područja)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b="1">
                <a:solidFill>
                  <a:schemeClr val="tx1"/>
                </a:solidFill>
              </a:rPr>
              <a:t>Kako će se građanima zemlje omogućiti prilike za sudjelovanje u PB-u bez ograničenja?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b="1">
                <a:solidFill>
                  <a:schemeClr val="tx1"/>
                </a:solidFill>
              </a:rPr>
              <a:t>U kojoj će fazi biti uključeni građani? 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</a:rPr>
              <a:t>(u pripremi postupka, određivanju prioriteta u pogledu proračuna ili idejama za projekt, provedbi, monitoringu?)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400" b="1">
                <a:solidFill>
                  <a:schemeClr val="tx1"/>
                </a:solidFill>
              </a:rPr>
              <a:t>Koja je metoda angažmana? 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</a:rPr>
              <a:t>(rasprave uživo, putem interneta ili oboje)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3"/>
            <a:ext cx="8132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OPĆENITA OKVIRNA PITANJA ZA DIZAJNIRANJE </a:t>
            </a:r>
          </a:p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MEHANIZAM PB-a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3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3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PRISTUP PREMA NAČELU EKOSUSTAVA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45879696"/>
              </p:ext>
            </p:extLst>
          </p:nvPr>
        </p:nvGraphicFramePr>
        <p:xfrm>
          <a:off x="1233854" y="1823663"/>
          <a:ext cx="8060788" cy="455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2535" y="900332"/>
            <a:ext cx="8806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Teoretski pristup unaprjeđenju i proširenju PB-a preuzet iz </a:t>
            </a:r>
            <a:r>
              <a:rPr lang="hr-HR" b="1"/>
              <a:t>koncepata socijalnih inovacija i pristupa inovaciji u području upravljanja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85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493519"/>
            <a:ext cx="8244840" cy="5047957"/>
          </a:xfrm>
        </p:spPr>
        <p:txBody>
          <a:bodyPr rtlCol="0">
            <a:normAutofit/>
          </a:bodyPr>
          <a:lstStyle/>
          <a:p>
            <a:pPr marL="533400" indent="-533400" algn="l">
              <a:spcBef>
                <a:spcPts val="800"/>
              </a:spcBef>
              <a:spcAft>
                <a:spcPts val="600"/>
              </a:spcAft>
            </a:pPr>
            <a:r>
              <a:rPr lang="hr-HR" sz="2400" b="1">
                <a:solidFill>
                  <a:schemeClr val="tx1"/>
                </a:solidFill>
              </a:rPr>
              <a:t>1.	Prepoznati veze između PB-a i povećanja razine povjerenja građana u vladu i njezino djelovanje te povećanja učinkovitosti javnih usluga i javnih rashoda</a:t>
            </a:r>
          </a:p>
          <a:p>
            <a:pPr marL="533400" indent="-533400" algn="l">
              <a:spcBef>
                <a:spcPts val="800"/>
              </a:spcBef>
              <a:spcAft>
                <a:spcPts val="600"/>
              </a:spcAft>
            </a:pPr>
            <a:r>
              <a:rPr lang="hr-HR" sz="2400" b="1">
                <a:solidFill>
                  <a:schemeClr val="tx1"/>
                </a:solidFill>
              </a:rPr>
              <a:t>2.	Odrediti ciljeve nacionalnih mehanizma PB-a na temelju nacionalnih prioriteta i usvojiti odgovarajuć sveobuhvatni pristup razvoju PB-a </a:t>
            </a:r>
          </a:p>
          <a:p>
            <a:pPr marL="533400" indent="-533400" algn="l">
              <a:spcBef>
                <a:spcPts val="800"/>
              </a:spcBef>
              <a:spcAft>
                <a:spcPts val="600"/>
              </a:spcAft>
            </a:pPr>
            <a:r>
              <a:rPr lang="hr-HR" sz="2400" b="1">
                <a:solidFill>
                  <a:schemeClr val="tx1"/>
                </a:solidFill>
              </a:rPr>
              <a:t>3.	Prepoznati potrebu za stvaranjem mogućnosti za sudjelovanje u PB-u za sve građane zemlje bez ograničenja, uključujući ranjive i nedovoljno zastupljene skupine 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bs-Latn-BA" sz="2400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Opće preporuke</a:t>
            </a:r>
          </a:p>
          <a:p>
            <a:pPr algn="ctr"/>
            <a:r>
              <a:rPr lang="hr-HR" sz="2400"/>
              <a:t>(Za NPB i SPB)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9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1173481"/>
            <a:ext cx="8641080" cy="5367996"/>
          </a:xfrm>
        </p:spPr>
        <p:txBody>
          <a:bodyPr rtlCol="0">
            <a:normAutofit fontScale="92500"/>
          </a:bodyPr>
          <a:lstStyle/>
          <a:p>
            <a:pPr marL="533400" indent="-5334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tx1"/>
                </a:solidFill>
              </a:rPr>
              <a:t>Mnoga važna pitanja povezana sa stanovnicima koja na njih utječu u velikoj mjeri nisu samo lokalna, već i pod nadležnosti vlade na nacionalnoj razini i zajedničke nadležnosti nacionalnih i regionalnih tijela</a:t>
            </a:r>
          </a:p>
          <a:p>
            <a:pPr marL="533400" indent="-5334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400" dirty="0" err="1">
                <a:solidFill>
                  <a:schemeClr val="tx1"/>
                </a:solidFill>
              </a:rPr>
              <a:t>N+Npr</a:t>
            </a:r>
            <a:r>
              <a:rPr lang="hr-HR" sz="2400" dirty="0">
                <a:solidFill>
                  <a:schemeClr val="tx1"/>
                </a:solidFill>
              </a:rPr>
              <a:t>. odgoj, obrazovanje, znanost, kultura, tjelesna kultura i sport, zdravstvena skrb, socijalna zaštita i druga pitanja obuhvaćena su nadležnostima i na nacionalnoj i </a:t>
            </a:r>
            <a:r>
              <a:rPr lang="hr-HR" sz="2400" dirty="0" err="1">
                <a:solidFill>
                  <a:schemeClr val="tx1"/>
                </a:solidFill>
              </a:rPr>
              <a:t>podnacionalnoj</a:t>
            </a:r>
            <a:r>
              <a:rPr lang="hr-HR" sz="2400" dirty="0">
                <a:solidFill>
                  <a:schemeClr val="tx1"/>
                </a:solidFill>
              </a:rPr>
              <a:t> razini</a:t>
            </a:r>
          </a:p>
          <a:p>
            <a:pPr marL="533400" indent="-5334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tx1"/>
                </a:solidFill>
              </a:rPr>
              <a:t>Razne institucije (državne bolnice, državna sveučilišta itd.) u tim sektorima financirane su na raznim razinama sustava državnog proračuna, uključujući na nacionalnoj razini</a:t>
            </a:r>
          </a:p>
          <a:p>
            <a:pPr marL="533400" indent="-5334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tx1"/>
                </a:solidFill>
              </a:rPr>
              <a:t>U izvještaju IBP-a o OBS-u za 2019. provedena je procjena transparentnosti proračuna u sektoru zdravstva i obrazovanja kao pilot-projekt 2019. u pogledu proračuna na nacionalnoj razini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434792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</a:rPr>
              <a:t>PB NA NACIONALNOJ RAZINI (NPB):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2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18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 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INFORMIRANJE ŠIROKOG SPEKTRA JAVNOSTI I OSTVARENJE JAVNE PODRŠKE ZA NPB</a:t>
            </a:r>
          </a:p>
          <a:p>
            <a:pPr marL="365125" indent="-365125" algn="l">
              <a:spcBef>
                <a:spcPts val="800"/>
              </a:spcBef>
              <a:spcAft>
                <a:spcPts val="600"/>
              </a:spcAft>
              <a:tabLst>
                <a:tab pos="365125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4.	Razvoj strategije pojačanog informiranja o NPB-u </a:t>
            </a:r>
          </a:p>
          <a:p>
            <a:pPr marL="365125" indent="-365125" algn="l">
              <a:spcBef>
                <a:spcPts val="800"/>
              </a:spcBef>
              <a:spcAft>
                <a:spcPts val="600"/>
              </a:spcAft>
              <a:tabLst>
                <a:tab pos="365125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5.	Koordinacija strateške komunikacije i obraćanja javnosti</a:t>
            </a:r>
          </a:p>
          <a:p>
            <a:pPr marL="365125" indent="-365125" algn="l">
              <a:spcBef>
                <a:spcPts val="800"/>
              </a:spcBef>
              <a:spcAft>
                <a:spcPts val="600"/>
              </a:spcAft>
              <a:tabLst>
                <a:tab pos="365125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6.	Uspostavljanje internetskog portala posvećenog NPB-u i ažuriranje tog portala</a:t>
            </a:r>
          </a:p>
          <a:p>
            <a:pPr marL="365125" indent="-365125" algn="l">
              <a:spcBef>
                <a:spcPts val="800"/>
              </a:spcBef>
              <a:spcAft>
                <a:spcPts val="600"/>
              </a:spcAft>
              <a:tabLst>
                <a:tab pos="365125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7.	Organizacija izlaganja u javnim prostorima posvećenih NPB-u</a:t>
            </a:r>
          </a:p>
          <a:p>
            <a:pPr marL="365125" indent="-365125" algn="l">
              <a:spcBef>
                <a:spcPts val="800"/>
              </a:spcBef>
              <a:spcAft>
                <a:spcPts val="600"/>
              </a:spcAft>
              <a:tabLst>
                <a:tab pos="365125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8.	Objava materijala posvećenih NPB-u za javnu distribuciju</a:t>
            </a:r>
          </a:p>
          <a:p>
            <a:pPr marL="365125" indent="-365125" algn="l">
              <a:spcBef>
                <a:spcPts val="800"/>
              </a:spcBef>
              <a:spcAft>
                <a:spcPts val="600"/>
              </a:spcAft>
              <a:tabLst>
                <a:tab pos="365125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9.	Organizacija medijske podrške i promicanja u pogledu proba NPB-a</a:t>
            </a:r>
          </a:p>
          <a:p>
            <a:pPr marL="365125" indent="-365125" algn="l">
              <a:spcBef>
                <a:spcPts val="800"/>
              </a:spcBef>
              <a:spcAft>
                <a:spcPts val="600"/>
              </a:spcAft>
              <a:tabLst>
                <a:tab pos="365125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10.	Komunikacija s ciljanim interesnim grupama kako bi se uključile u infrastrukturu NPB-a </a:t>
            </a:r>
          </a:p>
          <a:p>
            <a:pPr marL="365125" indent="-365125" algn="l">
              <a:spcBef>
                <a:spcPts val="800"/>
              </a:spcBef>
              <a:spcAft>
                <a:spcPts val="600"/>
              </a:spcAft>
              <a:tabLst>
                <a:tab pos="365125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11.	Upotreba glavnih alata za PB kako bi se distribuirale informacije o pokretanju NPB-a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bs-Latn-BA" sz="1800" b="1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DIZAJN MEHANIZMA PB-a NA NACIONALNOJ RAZINI (NPB)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94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RAZVOJ ZAKONODAVSTVA I PROPISA U POGLEDU NPB-a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1"/>
                </a:solidFill>
              </a:rPr>
              <a:t>12.	Razvoj ili pomoć pri razvoju regulatornog okvira za integraciju NPB-a u izradi proračuna (postupak, smjernice, institucionalni propisi) 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1"/>
                </a:solidFill>
              </a:rPr>
              <a:t>13.	Poticanje integracije mehanizma NPB-a u pripremu i provedbu sektorskih proračuna uključivanjem mehanizma u planove i odredbe resornih ministarstava 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bs-Latn-BA" sz="2400" b="1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DIZAJN MEHANIZMA PB-a NA NACIONALNOJ RAZINI (NPB)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3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 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UTVRĐIVANJE FINANCIJSKIH IZVORA ZA NPB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1"/>
                </a:solidFill>
              </a:rPr>
              <a:t>14.	Određivanje sredstava vlade koja će se dodijeliti NPB-u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1"/>
                </a:solidFill>
              </a:rPr>
              <a:t>15.	Određivanje iznosa proračuna koji će se dodijeliti NPB-u zajedno s resornim ministarstvima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1"/>
                </a:solidFill>
              </a:rPr>
              <a:t>16.	Određivanje iznosa sufinanciranja (ako postoji) koje bi se moglo ili trebalo povezati s odabirom projekta NPB-a i zakonskog mehanizma tog sufinanciranja u skladu s nacionalnim zakonodavstvom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bs-Latn-BA" sz="2400" b="1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DIZAJN MEHANIZMA PB-a NA NACIONALNOJ RAZINI (NPB)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 fontScale="92500" lnSpcReduction="10000"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 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OSNAŽIVANJE LJUDSKIH KAPACITETA ZA NPB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17.	Organizacija proučavanja međunarodnih najboljih praksi u području učešća građana u izradi proračuna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18.	Organizacija obuke službenika ministarstava nadležnih za NPB u području određenih tehničkih vještina (angažman, </a:t>
            </a:r>
            <a:r>
              <a:rPr lang="hr-HR" sz="2400" b="1" dirty="0" err="1">
                <a:solidFill>
                  <a:schemeClr val="tx1"/>
                </a:solidFill>
              </a:rPr>
              <a:t>moderiranje</a:t>
            </a:r>
            <a:r>
              <a:rPr lang="hr-HR" sz="2400" b="1" dirty="0">
                <a:solidFill>
                  <a:schemeClr val="tx1"/>
                </a:solidFill>
              </a:rPr>
              <a:t>, stručnost u projektima, postupak NPB-a) 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19.	Razvoj alata za e-učenje u području učešća građana u izradi proračuna, postupka NPB-a, povezanog znanja i vještina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20.	Pružiti podršku u obliku kapaciteta razvoju inicijativa NPB-a za određene sektore: obuka, metodološke smjernice, tehnička podrška 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DIZAJN MEHANIZMA PB-a NA NACIONALNOJ RAZINI (NPB)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20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Autofit/>
          </a:bodyPr>
          <a:lstStyle/>
          <a:p>
            <a:pPr marL="342900" indent="-342900" algn="l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hr-HR" sz="20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</a:t>
            </a:r>
            <a:r>
              <a:rPr lang="hr-HR" sz="2200" i="1" dirty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ts val="600"/>
              </a:spcBef>
              <a:spcAft>
                <a:spcPts val="400"/>
              </a:spcAft>
            </a:pPr>
            <a:r>
              <a:rPr lang="hr-HR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USPOSTAVLJANJE INFRASTRUKTURE ZA OZRADZ I PROVEDBU NPB-a</a:t>
            </a:r>
          </a:p>
          <a:p>
            <a:pPr marL="534988" indent="-534988" algn="l">
              <a:spcBef>
                <a:spcPts val="600"/>
              </a:spcBef>
              <a:spcAft>
                <a:spcPts val="400"/>
              </a:spcAft>
              <a:tabLst>
                <a:tab pos="534988" algn="l"/>
              </a:tabLst>
            </a:pPr>
            <a:r>
              <a:rPr lang="hr-HR" sz="2200" b="1" dirty="0">
                <a:solidFill>
                  <a:schemeClr val="tx1"/>
                </a:solidFill>
              </a:rPr>
              <a:t>21.	Ured za kontakt nadležan za nacionalni PB </a:t>
            </a:r>
            <a:r>
              <a:rPr lang="hr-HR" sz="2200" dirty="0">
                <a:solidFill>
                  <a:schemeClr val="tx1"/>
                </a:solidFill>
              </a:rPr>
              <a:t>(resursni centar za NPB koji pruža izgradnju kapaciteta i tehničku pomoć organizaciji NPB-a, provodi monitoring, podnosi izvještaje MF-u)</a:t>
            </a:r>
          </a:p>
          <a:p>
            <a:pPr marL="534988" indent="-534988" algn="l">
              <a:spcBef>
                <a:spcPts val="600"/>
              </a:spcBef>
              <a:spcAft>
                <a:spcPts val="400"/>
              </a:spcAft>
              <a:tabLst>
                <a:tab pos="534988" algn="l"/>
              </a:tabLst>
            </a:pPr>
            <a:r>
              <a:rPr lang="hr-HR" sz="2200" b="1" dirty="0">
                <a:solidFill>
                  <a:schemeClr val="tx1"/>
                </a:solidFill>
              </a:rPr>
              <a:t>22.	Radni odbor za NPB </a:t>
            </a:r>
            <a:r>
              <a:rPr lang="hr-HR" sz="2200" dirty="0">
                <a:solidFill>
                  <a:schemeClr val="tx1"/>
                </a:solidFill>
              </a:rPr>
              <a:t>(sastoji se od predstavnika resornih ministarstava, agencija, odbora ili drugih nacionalnih struktura koje imaju ovlasti u pogledu proračuna na nacionalnoj razini)</a:t>
            </a:r>
          </a:p>
          <a:p>
            <a:pPr marL="534988" indent="-534988" algn="l">
              <a:spcBef>
                <a:spcPts val="600"/>
              </a:spcBef>
              <a:spcAft>
                <a:spcPts val="400"/>
              </a:spcAft>
              <a:tabLst>
                <a:tab pos="534988" algn="l"/>
              </a:tabLst>
            </a:pPr>
            <a:r>
              <a:rPr lang="hr-HR" sz="2200" b="1" dirty="0">
                <a:solidFill>
                  <a:schemeClr val="tx1"/>
                </a:solidFill>
              </a:rPr>
              <a:t>23.	Stalna stručna skupina za NPB </a:t>
            </a:r>
            <a:r>
              <a:rPr lang="hr-HR" sz="2200" dirty="0">
                <a:solidFill>
                  <a:schemeClr val="tx1"/>
                </a:solidFill>
              </a:rPr>
              <a:t>(sastoji se od stručnjaka za monitoring, evaluaciju, izradu politika, dizajn postupka/postupaka NPB-a, razvoj zakonskih i regulatornih osnova, smjernica) 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DIZAJN MEHANIZMA PB-a NA NACIONALNOJ RAZINI (NPB)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23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 fontScale="92500" lnSpcReduction="20000"/>
          </a:bodyPr>
          <a:lstStyle/>
          <a:p>
            <a:pPr marL="342900" indent="-342900" algn="l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 :</a:t>
            </a:r>
          </a:p>
          <a:p>
            <a:pPr algn="l">
              <a:spcBef>
                <a:spcPts val="600"/>
              </a:spcBef>
              <a:spcAft>
                <a:spcPts val="400"/>
              </a:spcAft>
            </a:pPr>
            <a:r>
              <a:rPr lang="hr-H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USPOSTAVLJANJE INFRASTRUKTURE ZA IZRADU I PROVEDBU NPB-a</a:t>
            </a:r>
          </a:p>
          <a:p>
            <a:pPr marL="534988" indent="-534988" algn="l">
              <a:spcBef>
                <a:spcPts val="600"/>
              </a:spcBef>
              <a:spcAft>
                <a:spcPts val="4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24.	Vijeće za nacionalni PB </a:t>
            </a:r>
            <a:r>
              <a:rPr lang="hr-HR" sz="2400" dirty="0">
                <a:solidFill>
                  <a:schemeClr val="tx1"/>
                </a:solidFill>
              </a:rPr>
              <a:t>(nije nužno, ovisi o odabranom postupku. Postojeća nacionalna javna vijeća, npr. Javna komora Ruske Federacije, mogu poslužiti u tu svrhu)</a:t>
            </a:r>
          </a:p>
          <a:p>
            <a:pPr marL="534988" indent="-534988" algn="l">
              <a:spcBef>
                <a:spcPts val="600"/>
              </a:spcBef>
              <a:spcAft>
                <a:spcPts val="4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25.	Radna skupina resornih ministarstava za NPB </a:t>
            </a:r>
            <a:r>
              <a:rPr lang="hr-HR" sz="2400" dirty="0">
                <a:solidFill>
                  <a:schemeClr val="tx1"/>
                </a:solidFill>
              </a:rPr>
              <a:t>(unutar ministarstava, sastoji se od sektorskih stručnjaka i službenika ako se postupak NPB-a organizira za sektorski proračun)</a:t>
            </a:r>
          </a:p>
          <a:p>
            <a:pPr marL="534988" indent="-534988" algn="l">
              <a:spcBef>
                <a:spcPts val="600"/>
              </a:spcBef>
              <a:spcAft>
                <a:spcPts val="4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26.	Sektorska vijeća za NPB </a:t>
            </a:r>
            <a:r>
              <a:rPr lang="hr-HR" sz="2400" dirty="0">
                <a:solidFill>
                  <a:schemeClr val="tx1"/>
                </a:solidFill>
              </a:rPr>
              <a:t>(savjetodavna i/ili javna) unutar resornih ministarstava, agencija i/ili odbora (postojeća sektorska javna vijeća mogu poslužiti u tu svrhu)</a:t>
            </a:r>
          </a:p>
          <a:p>
            <a:pPr marL="534988" indent="-534988" algn="l">
              <a:spcBef>
                <a:spcPts val="600"/>
              </a:spcBef>
              <a:spcAft>
                <a:spcPts val="4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27.	Mreža istraživačkih centara, stručnjaka, praktičara i skupina civilnog društva za NPB </a:t>
            </a:r>
            <a:r>
              <a:rPr lang="hr-HR" sz="2400" dirty="0">
                <a:solidFill>
                  <a:schemeClr val="tx1"/>
                </a:solidFill>
              </a:rPr>
              <a:t>(jednako je važno sudjelovanje i koordinacija mreže, ne samo njezino uspostavljanje) 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DIZAJN MEHANIZMA PB-a NA NACIONALNOJ RAZINI (NPB)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645928"/>
            <a:ext cx="8610136" cy="4827758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r-HR" sz="2800" b="1" dirty="0">
                <a:solidFill>
                  <a:schemeClr val="tx1"/>
                </a:solidFill>
              </a:rPr>
              <a:t>Učešće građana u izradi proračuna: Konceptualni okvir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r-HR" sz="2800" b="1" dirty="0">
                <a:solidFill>
                  <a:schemeClr val="tx1"/>
                </a:solidFill>
              </a:rPr>
              <a:t>Učešće građana u izradi proračuna u zemljama članicama PEMPAL-a 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r-HR" sz="2800" b="1" dirty="0">
                <a:solidFill>
                  <a:schemeClr val="tx1"/>
                </a:solidFill>
              </a:rPr>
              <a:t>Mehanizmi za Ministarstva financija zemalja članica PEMPAL-a za omogućavanje učešća građana u izradi proračuna (PB) na </a:t>
            </a:r>
            <a:r>
              <a:rPr lang="hr-HR" sz="2800" b="1" dirty="0" err="1">
                <a:solidFill>
                  <a:schemeClr val="tx1"/>
                </a:solidFill>
              </a:rPr>
              <a:t>podnacionalnoj</a:t>
            </a:r>
            <a:r>
              <a:rPr lang="hr-HR" sz="2800" b="1" dirty="0">
                <a:solidFill>
                  <a:schemeClr val="tx1"/>
                </a:solidFill>
              </a:rPr>
              <a:t> razini i dizajn inicijativa PB-a na nacionalnoj razini</a:t>
            </a: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00928" y="459548"/>
            <a:ext cx="9448800" cy="876300"/>
          </a:xfrm>
        </p:spPr>
        <p:txBody>
          <a:bodyPr/>
          <a:lstStyle/>
          <a:p>
            <a:r>
              <a:rPr lang="hr-HR" sz="3200" b="1">
                <a:solidFill>
                  <a:srgbClr val="953735"/>
                </a:solidFill>
              </a:rPr>
              <a:t>Pregled izlaganja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 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PROVEDBA MONITORINGA I EVALUACIJE NPB-a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  <a:tabLst>
                <a:tab pos="534988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28.	Razvoj pokazatelja u pogledu monitoringa mehanizma NPB-a u praksi i evaluacije utjecaja NPB-a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DIZAJN MEHANIZMA PB-a NA NACIONALNOJ RAZINI (NPB)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40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18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POTICANJE PODNACIONALNIH VLADINIH TIJELA U INFORMIRANJU ŠIROKOG SPEKTRA JAVNOSTI I OSTVARENJA JAVNE PODRŠKE ZA SPB</a:t>
            </a:r>
          </a:p>
          <a:p>
            <a:pPr marL="450850" indent="-450850" algn="l">
              <a:spcBef>
                <a:spcPts val="8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4.	Podrška podnacionalnim vladinim tijelima u njihovoj strategiji informiranja javnosti o razvoju SPB-a</a:t>
            </a:r>
          </a:p>
          <a:p>
            <a:pPr marL="450850" indent="-450850" algn="l">
              <a:spcBef>
                <a:spcPts val="8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5.	Potpora podnacionalnim vladinim tijelima u stvaranju internetskog portala posvećenog SPB-u i ažuriranje tog portala</a:t>
            </a:r>
          </a:p>
          <a:p>
            <a:pPr marL="450850" indent="-450850" algn="l">
              <a:spcBef>
                <a:spcPts val="8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6.	Sudjelovanje u aktivnostima informiranja javnosti koje provode podnacionalna vladina tijela </a:t>
            </a:r>
          </a:p>
          <a:p>
            <a:pPr marL="450850" indent="-450850" algn="l">
              <a:spcBef>
                <a:spcPts val="8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7.	Objava materijala posvećenih SPB-u za javnu distribuciju na podnacionalnoj razini</a:t>
            </a:r>
          </a:p>
          <a:p>
            <a:pPr marL="450850" indent="-450850" algn="l">
              <a:spcBef>
                <a:spcPts val="8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hr-HR" sz="1800" b="1" dirty="0">
                <a:solidFill>
                  <a:schemeClr val="tx1"/>
                </a:solidFill>
              </a:rPr>
              <a:t>8.	Pružanje nacionalne medijske potpore probama SPB-a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bs-Latn-BA" sz="1800" b="1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POMAGANJE UČEŠĆA GRAĐANA U IZRADI PRORAČUNA NA PODNACIONALNOJ RAZINI (SPB)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16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18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JAČANJE RAZVOJA ZAKONODAVSTVA I PROPISA ZA SPB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000" b="1" dirty="0">
                <a:solidFill>
                  <a:schemeClr val="tx1"/>
                </a:solidFill>
              </a:rPr>
              <a:t>9.	Stvaranje standarda za razvoj i provedbu inicijativa u pogledu PB-a na podnacionalnoj razini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000" b="1" dirty="0">
                <a:solidFill>
                  <a:schemeClr val="tx1"/>
                </a:solidFill>
              </a:rPr>
              <a:t>10.	Razvoj ili pomoć pri razvoju regulatornog okvira za integraciju SPB-a u izradu proračuna (postupak, smjernice, institucionalni propisi) 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000" b="1" dirty="0">
                <a:solidFill>
                  <a:schemeClr val="tx1"/>
                </a:solidFill>
              </a:rPr>
              <a:t>11.	Pomoć pri razvoju podnacionalnih planova za uvođenje SPB-a u praksi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000" b="1" dirty="0">
                <a:solidFill>
                  <a:schemeClr val="tx1"/>
                </a:solidFill>
              </a:rPr>
              <a:t>12.	Pomoć podnacionalnim vladinim tijelima u prenošenju programa za razvoj SPB-a u podnacionalne programe za razvoj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000" b="1" dirty="0">
                <a:solidFill>
                  <a:schemeClr val="tx1"/>
                </a:solidFill>
              </a:rPr>
              <a:t>13.	Osiguravanje da postupci SPB-a odgovaraju nacionalnim smjernicama (standardima)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000" b="1" dirty="0">
                <a:solidFill>
                  <a:schemeClr val="tx1"/>
                </a:solidFill>
              </a:rPr>
              <a:t>14.	Osiguravanje da podnacionalna vladina tijela ostvare kontakt s članovima zajednica i civilnim društvom, uključujući ranjive i marginalizirane skupine, u svrhu razvoj postupaka SPB-a (inkluzivno sudjelovanje)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POMAGANJE UČEŠĆA GRAĐANA U IZRADI PRORAČUNA NA PODNACIONALNOJ RAZINI (SPB)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8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POTICANJE UTVRĐIVANJA FINANCIJSKIH IZVORA ZA SPB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400" b="1" dirty="0">
                <a:solidFill>
                  <a:schemeClr val="tx1"/>
                </a:solidFill>
              </a:rPr>
              <a:t>15.	Poticanje </a:t>
            </a:r>
            <a:r>
              <a:rPr lang="hr-HR" sz="2400" b="1" dirty="0" err="1">
                <a:solidFill>
                  <a:schemeClr val="tx1"/>
                </a:solidFill>
              </a:rPr>
              <a:t>podnacionalnih</a:t>
            </a:r>
            <a:r>
              <a:rPr lang="hr-HR" sz="2400" b="1" dirty="0">
                <a:solidFill>
                  <a:schemeClr val="tx1"/>
                </a:solidFill>
              </a:rPr>
              <a:t> vladinih tijela pri utvrđivanju sredstava </a:t>
            </a:r>
            <a:r>
              <a:rPr lang="hr-HR" sz="2400" b="1" dirty="0" err="1">
                <a:solidFill>
                  <a:schemeClr val="tx1"/>
                </a:solidFill>
              </a:rPr>
              <a:t>podnacionalnih</a:t>
            </a:r>
            <a:r>
              <a:rPr lang="hr-HR" sz="2400" b="1" dirty="0">
                <a:solidFill>
                  <a:schemeClr val="tx1"/>
                </a:solidFill>
              </a:rPr>
              <a:t> vladinih tijela koja bi se mogla dodijeliti za PB i količine tih sredstava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POMAGANJE UČEŠĆA GRAĐANA U IZRADI PRORAČUNA NA PODNACIONALNOJ RAZINI (SPB)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55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 fontScale="85000" lnSpcReduction="20000"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POTPORA JAČANJU LJUDSKIH KAPACITETA ZA SPB</a:t>
            </a:r>
          </a:p>
          <a:p>
            <a:pPr marL="457200" indent="-457200" algn="l">
              <a:spcBef>
                <a:spcPts val="600"/>
              </a:spcBef>
              <a:spcAft>
                <a:spcPts val="0"/>
              </a:spcAft>
              <a:buAutoNum type="arabicPeriod" startAt="16"/>
              <a:tabLst>
                <a:tab pos="450850" algn="l"/>
              </a:tabLst>
            </a:pPr>
            <a:r>
              <a:rPr lang="hr-HR" sz="2600" b="1" dirty="0">
                <a:solidFill>
                  <a:schemeClr val="tx1"/>
                </a:solidFill>
              </a:rPr>
              <a:t>Razvoj alata za e-učenje u pogledu SPB-a</a:t>
            </a:r>
          </a:p>
          <a:p>
            <a:pPr marL="457200" indent="-457200" algn="l">
              <a:spcBef>
                <a:spcPts val="600"/>
              </a:spcBef>
              <a:spcAft>
                <a:spcPts val="0"/>
              </a:spcAft>
              <a:buAutoNum type="arabicPeriod" startAt="16"/>
              <a:tabLst>
                <a:tab pos="450850" algn="l"/>
              </a:tabLst>
            </a:pPr>
            <a:r>
              <a:rPr lang="hr-HR" sz="2600" b="1" dirty="0">
                <a:solidFill>
                  <a:schemeClr val="tx1"/>
                </a:solidFill>
              </a:rPr>
              <a:t>Mobilizacija odgovarajuće tehničke podrške podnacionalnim tijelima pri organizaciji SPB-a (relevantne informacije na internetskom portalu) i podrška u obliku kapaciteta pri oblikovanju politike, razvoju propisa, moderiranju itd., ovisno o potrebi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600" b="1" dirty="0">
                <a:solidFill>
                  <a:schemeClr val="tx1"/>
                </a:solidFill>
              </a:rPr>
              <a:t>18.	Pružanje relevantne obuke službenicima i voditeljima podnacionalnih tijela </a:t>
            </a:r>
            <a:r>
              <a:rPr lang="hr-HR" sz="2600" dirty="0">
                <a:solidFill>
                  <a:schemeClr val="tx1"/>
                </a:solidFill>
              </a:rPr>
              <a:t>(angažman, moderiranje, stručnost u projektima, postupak SPB-a)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600" b="1" dirty="0">
                <a:solidFill>
                  <a:schemeClr val="tx1"/>
                </a:solidFill>
              </a:rPr>
              <a:t>19.	Izgradnja kapaciteta skupina civilnog društva u suradnji sa službenicima podnacionalnih tijela nadležnih za organizaciju SPB-a</a:t>
            </a:r>
          </a:p>
          <a:p>
            <a:pPr marL="450850" indent="-450850" algn="l">
              <a:spcBef>
                <a:spcPts val="600"/>
              </a:spcBef>
              <a:spcAft>
                <a:spcPts val="0"/>
              </a:spcAft>
              <a:tabLst>
                <a:tab pos="450850" algn="l"/>
              </a:tabLst>
            </a:pPr>
            <a:r>
              <a:rPr lang="hr-HR" sz="2600" b="1" dirty="0">
                <a:solidFill>
                  <a:schemeClr val="tx1"/>
                </a:solidFill>
              </a:rPr>
              <a:t>20.	Organizacija razmjene iskustava između podnacionalnih vladinih tijela (uzajamno učenje) i sudjelovanja predstavnika podnacionalnih vladinih tijela i praktičara u međunarodnim skupovima o PB-u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POMAGANJE UČEŠĆA GRAĐANA U IZRADI PRORAČUNA NA PODNACIONALNOJ RAZINI (SPB)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35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 fontScale="92500" lnSpcReduction="20000"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PODRŠKA PODNACIONALNIM VLADINIM TIJELIMA U USPOSTAVI INFRASTRUKTURE ZA IZRADU I PROVEDBU SPB-a </a:t>
            </a:r>
            <a:r>
              <a:rPr lang="hr-H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(pomoću elemenata koji odgovaraju onima na nacionalnoj razini)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1"/>
                </a:solidFill>
              </a:rPr>
              <a:t>21.	</a:t>
            </a:r>
            <a:r>
              <a:rPr lang="hr-HR" sz="2400" b="1" dirty="0" err="1">
                <a:solidFill>
                  <a:schemeClr val="tx1"/>
                </a:solidFill>
              </a:rPr>
              <a:t>Podnacionalni</a:t>
            </a:r>
            <a:r>
              <a:rPr lang="hr-HR" sz="2400" b="1" dirty="0">
                <a:solidFill>
                  <a:schemeClr val="tx1"/>
                </a:solidFill>
              </a:rPr>
              <a:t> ured za SPB </a:t>
            </a:r>
            <a:r>
              <a:rPr lang="hr-HR" sz="2400" dirty="0">
                <a:solidFill>
                  <a:schemeClr val="tx1"/>
                </a:solidFill>
              </a:rPr>
              <a:t>(</a:t>
            </a:r>
            <a:r>
              <a:rPr lang="hr-HR" sz="2400" dirty="0" err="1">
                <a:solidFill>
                  <a:schemeClr val="tx1"/>
                </a:solidFill>
              </a:rPr>
              <a:t>podnacionalni</a:t>
            </a:r>
            <a:r>
              <a:rPr lang="hr-HR" sz="2400" dirty="0">
                <a:solidFill>
                  <a:schemeClr val="tx1"/>
                </a:solidFill>
              </a:rPr>
              <a:t> resursni centar za SPB koji pruža izgradnju kapaciteta i tehničku pomoć organizaciji SPB-a, provodi monitoring, podnosi izvještaje </a:t>
            </a:r>
            <a:r>
              <a:rPr lang="hr-HR" sz="2400" dirty="0" err="1">
                <a:solidFill>
                  <a:schemeClr val="tx1"/>
                </a:solidFill>
              </a:rPr>
              <a:t>podnacionalnom</a:t>
            </a:r>
            <a:r>
              <a:rPr lang="hr-HR" sz="2400" dirty="0">
                <a:solidFill>
                  <a:schemeClr val="tx1"/>
                </a:solidFill>
              </a:rPr>
              <a:t> vladinom tijelu ovlaštenom za organizaciju PB-a, usklađuje rad s nacionalnim uredom za PB)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1"/>
                </a:solidFill>
              </a:rPr>
              <a:t>22.	Radni odbor za SPB </a:t>
            </a:r>
            <a:r>
              <a:rPr lang="hr-HR" sz="2400" dirty="0">
                <a:solidFill>
                  <a:schemeClr val="tx1"/>
                </a:solidFill>
              </a:rPr>
              <a:t>(sastoji se od predstavnika resornih odbora/odjela, agencija ili drugih struktura koje imaju ovlasti u pogledu proračuna na </a:t>
            </a:r>
            <a:r>
              <a:rPr lang="hr-HR" sz="2400" dirty="0" err="1">
                <a:solidFill>
                  <a:schemeClr val="tx1"/>
                </a:solidFill>
              </a:rPr>
              <a:t>podnacionalnoj</a:t>
            </a:r>
            <a:r>
              <a:rPr lang="hr-HR" sz="2400" dirty="0">
                <a:solidFill>
                  <a:schemeClr val="tx1"/>
                </a:solidFill>
              </a:rPr>
              <a:t> razini)</a:t>
            </a:r>
          </a:p>
          <a:p>
            <a:pPr marL="534988" indent="-534988" algn="l">
              <a:spcBef>
                <a:spcPts val="800"/>
              </a:spcBef>
              <a:spcAft>
                <a:spcPts val="600"/>
              </a:spcAft>
            </a:pPr>
            <a:r>
              <a:rPr lang="hr-HR" sz="2400" b="1" dirty="0">
                <a:solidFill>
                  <a:schemeClr val="tx1"/>
                </a:solidFill>
              </a:rPr>
              <a:t>23.	Stalna stručna skupina za SPB </a:t>
            </a:r>
            <a:r>
              <a:rPr lang="hr-HR" sz="2400" dirty="0">
                <a:solidFill>
                  <a:schemeClr val="tx1"/>
                </a:solidFill>
              </a:rPr>
              <a:t>(sastoji se od stručnjaka za monitoring, evaluaciju, izradu politika, dizajn postupka/postupaka SPB-a, razvoj zakonskih i regulatornih osnova, smjernica) 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POMAGANJE UČEŠĆA GRAĐANA U IZRADI PRORAČUNA NA PODNACIONALNOJ RAZINI (SPB)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31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 fontScale="92500" lnSpcReduction="20000"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PODRŠKA PODNACIONALNIM VLADINIM TIJELIMA U USPOSTAVI INFRASTRUKTURE ZA IZRADU I PROVEDBU SPB-a </a:t>
            </a:r>
            <a:r>
              <a:rPr lang="hr-H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(pomoću elemenata koji odgovaraju onima na nacionalnoj razini)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24.	</a:t>
            </a:r>
            <a:r>
              <a:rPr lang="hr-HR" sz="2400" b="1" dirty="0" err="1">
                <a:solidFill>
                  <a:schemeClr val="tx1"/>
                </a:solidFill>
              </a:rPr>
              <a:t>Podnacionalno</a:t>
            </a:r>
            <a:r>
              <a:rPr lang="hr-HR" sz="2400" b="1" dirty="0">
                <a:solidFill>
                  <a:schemeClr val="tx1"/>
                </a:solidFill>
              </a:rPr>
              <a:t> vijeće za PB </a:t>
            </a:r>
            <a:r>
              <a:rPr lang="hr-HR" sz="2400" dirty="0">
                <a:solidFill>
                  <a:schemeClr val="tx1"/>
                </a:solidFill>
              </a:rPr>
              <a:t>(opcionalno, može se sazvati za jednu sjednicu u vezi sa SPB-om)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25.	Radna skupina za sektorski SPB unutar resornog vladinog tijela </a:t>
            </a:r>
            <a:r>
              <a:rPr lang="hr-HR" sz="2400" dirty="0">
                <a:solidFill>
                  <a:schemeClr val="tx1"/>
                </a:solidFill>
              </a:rPr>
              <a:t>(unutarnja jedinica, sastoji se od sektorskih stručnjaka i službenika, ako se postupak NPB-a organizira za sektorski proračun)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26.	Vijeća za SPB </a:t>
            </a:r>
            <a:r>
              <a:rPr lang="hr-HR" sz="2400" dirty="0">
                <a:solidFill>
                  <a:schemeClr val="tx1"/>
                </a:solidFill>
              </a:rPr>
              <a:t>(savjetodavna i/ili javna) unutar </a:t>
            </a:r>
            <a:r>
              <a:rPr lang="hr-HR" sz="2400" dirty="0" err="1">
                <a:solidFill>
                  <a:schemeClr val="tx1"/>
                </a:solidFill>
              </a:rPr>
              <a:t>podnacionalnih</a:t>
            </a:r>
            <a:r>
              <a:rPr lang="hr-HR" sz="2400" dirty="0">
                <a:solidFill>
                  <a:schemeClr val="tx1"/>
                </a:solidFill>
              </a:rPr>
              <a:t> vladinih tijela, agencija i/ili odbora (postojeća sektorska javna vijeća mogu poslužiti u tu svrhu)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27.	Mreža istraživačkih centara, stručnjaka, praktičara i skupina civilnog društva za SPB </a:t>
            </a:r>
            <a:r>
              <a:rPr lang="hr-HR" sz="2400" dirty="0">
                <a:solidFill>
                  <a:schemeClr val="tx1"/>
                </a:solidFill>
              </a:rPr>
              <a:t>(jednako je važno sudjelovanje i koordinacija mreže, ne samo njezino uspostavljanje) 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POMAGANJE UČEŠĆA GRAĐANA U IZRADI PRORAČUNA NA PODNACIONALNOJ RAZINI (SPB)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8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618" y="1252025"/>
            <a:ext cx="8525022" cy="5289452"/>
          </a:xfrm>
        </p:spPr>
        <p:txBody>
          <a:bodyPr rtlCol="0">
            <a:normAutofit fontScale="92500" lnSpcReduction="20000"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i="1" dirty="0">
                <a:solidFill>
                  <a:schemeClr val="tx1"/>
                </a:solidFill>
              </a:rPr>
              <a:t>Nacionalnim ministarstva financija predlažu se sljedeće radnje, pri čemu treba uzeti u obzir specifične uvjete pojedinih zemalja:</a:t>
            </a:r>
          </a:p>
          <a:p>
            <a:pPr algn="l">
              <a:spcBef>
                <a:spcPts val="800"/>
              </a:spcBef>
              <a:spcAft>
                <a:spcPts val="600"/>
              </a:spcAft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POTPORA PROVEDBI MONITORINGA I EVALUACIJE SPB-a 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28.	Uspostava jedinstvenog nacionalnog sustava monitoringa za SPB u kojem bi se integrirali podaci svih </a:t>
            </a:r>
            <a:r>
              <a:rPr lang="hr-HR" sz="2400" b="1" dirty="0" err="1">
                <a:solidFill>
                  <a:schemeClr val="tx1"/>
                </a:solidFill>
              </a:rPr>
              <a:t>podnacionalnih</a:t>
            </a:r>
            <a:r>
              <a:rPr lang="hr-HR" sz="2400" b="1" dirty="0">
                <a:solidFill>
                  <a:schemeClr val="tx1"/>
                </a:solidFill>
              </a:rPr>
              <a:t> praksi PB-a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29.	Razvoj metodologije za procjenu kvalitete programa za razvoj SPB-a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30.	Razvoj pokazatelja u pogledu monitoringa mehanizma SPB-a u praksi i evaluacije utjecaja SPB-a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31.	Razvoj načina prikupljanja podataka u svrhu nacionalnog monitoringa i slanje zahtjeva </a:t>
            </a:r>
            <a:r>
              <a:rPr lang="hr-HR" sz="2400" b="1" dirty="0" err="1">
                <a:solidFill>
                  <a:schemeClr val="tx1"/>
                </a:solidFill>
              </a:rPr>
              <a:t>podnacionalnim</a:t>
            </a:r>
            <a:r>
              <a:rPr lang="hr-HR" sz="2400" b="1" dirty="0">
                <a:solidFill>
                  <a:schemeClr val="tx1"/>
                </a:solidFill>
              </a:rPr>
              <a:t> financijskim tijelima za pružanje redovitih izvještaja o napretku primjene SPB-a </a:t>
            </a:r>
          </a:p>
          <a:p>
            <a:pPr marL="534988" indent="-534988" algn="l"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1"/>
                </a:solidFill>
              </a:rPr>
              <a:t>32.	Olakšavanje transparentnog izvještavanja i odgovornosti </a:t>
            </a:r>
            <a:r>
              <a:rPr lang="hr-HR" sz="2400" b="1" dirty="0" err="1">
                <a:solidFill>
                  <a:schemeClr val="tx1"/>
                </a:solidFill>
              </a:rPr>
              <a:t>podnacionalnih</a:t>
            </a:r>
            <a:r>
              <a:rPr lang="hr-HR" sz="2400" b="1" dirty="0">
                <a:solidFill>
                  <a:schemeClr val="tx1"/>
                </a:solidFill>
              </a:rPr>
              <a:t> tijela u odnosu na stanovništvo u pogledu provedbe projekata SPB-a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POMAGANJE UČEŠĆA GRAĐANA U IZRADI PRORAČUNA NA PODNACIONALNOJ RAZINI (SPB)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44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40" y="1021080"/>
            <a:ext cx="8520748" cy="5669280"/>
          </a:xfrm>
        </p:spPr>
        <p:txBody>
          <a:bodyPr rtlCol="0">
            <a:normAutofit fontScale="92500" lnSpcReduction="10000"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>
                <a:solidFill>
                  <a:schemeClr val="tx1"/>
                </a:solidFill>
              </a:rPr>
              <a:t>PB je jedan od raznih oblika javnog sudjelovanja u procesu izrade proračuna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>
                <a:solidFill>
                  <a:schemeClr val="tx1"/>
                </a:solidFill>
              </a:rPr>
              <a:t>Osim sveukupne transparentnosti nacionalnog proračuna i nadzorne procjene, OBS procjenjuje </a:t>
            </a:r>
            <a:r>
              <a:rPr lang="hr-HR" sz="2400" b="1">
                <a:solidFill>
                  <a:schemeClr val="tx2">
                    <a:lumMod val="60000"/>
                    <a:lumOff val="40000"/>
                  </a:schemeClr>
                </a:solidFill>
              </a:rPr>
              <a:t>formalne mogućnosti koje su na raspolaganju javnosti u pogledu značajnog učešća u različitim fazama procesa izrade proračuna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b="1">
                <a:solidFill>
                  <a:schemeClr val="tx1"/>
                </a:solidFill>
              </a:rPr>
              <a:t>U pogledu rezultata OBS-a za 2021., </a:t>
            </a:r>
            <a:r>
              <a:rPr lang="hr-HR" sz="2400">
                <a:solidFill>
                  <a:schemeClr val="tx1"/>
                </a:solidFill>
              </a:rPr>
              <a:t>uvođenje mehanizma PB-a prije 31. prosinca/decembra 2020. (datum prestanka praćenja istraživanja za OBS 2021.) </a:t>
            </a:r>
            <a:r>
              <a:rPr lang="hr-HR" sz="2400" b="1">
                <a:solidFill>
                  <a:schemeClr val="tx2">
                    <a:lumMod val="60000"/>
                    <a:lumOff val="40000"/>
                  </a:schemeClr>
                </a:solidFill>
              </a:rPr>
              <a:t>može utjecati na pokazatelje javnog sudjelovanja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b="1">
                <a:solidFill>
                  <a:schemeClr val="tx1"/>
                </a:solidFill>
              </a:rPr>
              <a:t>Postignuto poboljšanje rezultata u pogledu javnog sudjelovanja određene zemlje ovisilo bi o </a:t>
            </a:r>
            <a:r>
              <a:rPr lang="hr-HR" sz="2200">
                <a:solidFill>
                  <a:schemeClr val="tx1"/>
                </a:solidFill>
              </a:rPr>
              <a:t>razmjeru proračuna koji je obuhvaćen PB-om, vrstama aktivnosti koje je PB u mogućnosti provesti (npr. potrošnju za socijalne programe, projekte javnih ulaganja), količini i vrsti informacija koje se pružaju građanima prije njihova angažmana u pogledu PB-a te poduzimaju li se konkretni koraci kako bi se u PB uključilo marginalizirane i/ili nedovoljno zastupljene pojedince 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bs-Latn-B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49680" y="214266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Kako NPB može utjecati na IBP-ov rezultat OBS-a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1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264" y="1139484"/>
            <a:ext cx="8834511" cy="5345722"/>
          </a:xfrm>
        </p:spPr>
        <p:txBody>
          <a:bodyPr rtlCol="0">
            <a:noAutofit/>
          </a:bodyPr>
          <a:lstStyle/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900" b="1" dirty="0">
                <a:solidFill>
                  <a:schemeClr val="tx1"/>
                </a:solidFill>
              </a:rPr>
              <a:t>UN HABITAT, 2004. </a:t>
            </a:r>
            <a:r>
              <a:rPr lang="hr-HR" sz="1900" b="1" i="1" dirty="0">
                <a:solidFill>
                  <a:schemeClr val="tx1"/>
                </a:solidFill>
              </a:rPr>
              <a:t>72 Frequently Asked Questions about Participatory Budgeting („72 često postavljana pitanja o učešću građana u izradi proračuna”).</a:t>
            </a:r>
            <a:r>
              <a:rPr lang="hr-HR" sz="1900" b="1" dirty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900" b="1" dirty="0">
                <a:solidFill>
                  <a:schemeClr val="tx1"/>
                </a:solidFill>
              </a:rPr>
              <a:t>Svjetska banka, 2007. </a:t>
            </a:r>
            <a:r>
              <a:rPr lang="hr-HR" sz="1900" b="1" i="1" dirty="0">
                <a:solidFill>
                  <a:schemeClr val="tx1"/>
                </a:solidFill>
              </a:rPr>
              <a:t>Participatory Budgeting („Učešće građana u izradi proračuna”). </a:t>
            </a:r>
            <a:r>
              <a:rPr lang="hr-HR" sz="1900" b="1" dirty="0">
                <a:solidFill>
                  <a:schemeClr val="tx1"/>
                </a:solidFill>
              </a:rPr>
              <a:t>Shah, A. (ed.). Public Sector Governance and Accountability („Upravljanje i odgovornost u javnom sektoru”). Washington, DC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900" b="1" dirty="0">
                <a:solidFill>
                  <a:schemeClr val="tx1"/>
                </a:solidFill>
              </a:rPr>
              <a:t>Dias, N. (ed.), 2018. Hope for Democracy. 30 Years of Participatory Budgeting Worldwide(„Nada za demokraciju: 30 godina učešća građana u izradi proračuna diljem svijeta”). Epopeia Records. Oficina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900" b="1" dirty="0">
                <a:solidFill>
                  <a:schemeClr val="tx1"/>
                </a:solidFill>
              </a:rPr>
              <a:t>Dias, N., Sahsil, E., Simone, J. (eds), 2019. Participatory Budgeting World ATLAS 2019 („ATLAS učešća građana u izradi proračuna u svijetu za 2019.”). Cascais: Oficina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900" b="1" dirty="0">
                <a:solidFill>
                  <a:schemeClr val="tx1"/>
                </a:solidFill>
              </a:rPr>
              <a:t>Svjetska banka, 2020. Sudjelovanje javnosti u fiskalnoj politici i proračunskom procesu – Kako uspostaviti i/ili ojačati mehanizme u zemljama PEMPAL-a. Pripremila Radna skupina za proračunsku pismenost i transparentnost Zajednice prakse za proračun PEMPAL-a 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80508" y="18978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Osnovni izvori znanja o PB-u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9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264" y="900332"/>
            <a:ext cx="8834511" cy="5767755"/>
          </a:xfrm>
        </p:spPr>
        <p:txBody>
          <a:bodyPr rtlCol="0">
            <a:no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tx1"/>
                </a:solidFill>
              </a:rPr>
              <a:t>Učešće građana u izradi proračuna (PB) je </a:t>
            </a:r>
            <a:r>
              <a:rPr lang="hr-H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</a:t>
            </a:r>
            <a:r>
              <a:rPr lang="hr-HR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mehanizam ili proces s pomoću kojeg se donose odluke o odredištu cjelokupnih ili dijela dostupnih javnih sredstava</a:t>
            </a:r>
            <a:r>
              <a:rPr lang="hr-H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” </a:t>
            </a:r>
            <a:r>
              <a:rPr lang="hr-HR" sz="2000" dirty="0">
                <a:solidFill>
                  <a:schemeClr val="tx1"/>
                </a:solidFill>
              </a:rPr>
              <a:t>(UN HABITAT, 2004.) </a:t>
            </a:r>
            <a:r>
              <a:rPr lang="hr-HR" sz="2000" b="1" dirty="0">
                <a:solidFill>
                  <a:schemeClr val="tx1"/>
                </a:solidFill>
              </a:rPr>
              <a:t>i globalno priznata dobra praksa participativnog upravljanja. </a:t>
            </a:r>
          </a:p>
          <a:p>
            <a:pPr marL="914400" lvl="1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tx1"/>
                </a:solidFill>
              </a:rPr>
              <a:t>Stručnjaci u području upravljanja javnim financijama smatraju PB </a:t>
            </a:r>
            <a:r>
              <a:rPr lang="hr-HR" sz="2000" b="1" dirty="0">
                <a:solidFill>
                  <a:schemeClr val="tx1"/>
                </a:solidFill>
              </a:rPr>
              <a:t>inovativnim rješenjem za promicanje daljnje modernizacije i odgovornosti u javnom sektoru </a:t>
            </a:r>
          </a:p>
          <a:p>
            <a:pPr marL="914400" lvl="1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tx1"/>
                </a:solidFill>
              </a:rPr>
              <a:t>PB povezan s </a:t>
            </a:r>
            <a:r>
              <a:rPr lang="hr-HR" sz="2000" dirty="0">
                <a:solidFill>
                  <a:schemeClr val="tx1"/>
                </a:solidFill>
              </a:rPr>
              <a:t>poboljšanjem efikasnosti javnih proračunskih rashoda i povećanjem razine povjerenja u vladu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„PB predstavlja pristup izradi proračuna utemeljen na načelu izravne demokracije. Nudi građanima mogućnost da steknu znanje o radu vlade i razmatraju, raspravljaju i utječu na alokaciju javnih sredstava. Služi kao alat za obrazovanje, uključivanje i poticanje građana i intenziviranje zahtjeva za dobrim upravljanjem. Povećana transparentnost i odgovornost koje stvara PB mogu pridonijeti smanjenju neučinkovitosti vlade i suzbijanju klijentelizma, pokroviteljstva i korupcije” </a:t>
            </a:r>
            <a:r>
              <a:rPr lang="hr-HR" sz="2000" dirty="0">
                <a:solidFill>
                  <a:schemeClr val="tx1"/>
                </a:solidFill>
              </a:rPr>
              <a:t>(Svjetska banka, 2007.).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56603" y="189781"/>
            <a:ext cx="8665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DEFINIRANJE UČEŠĆA GRAĐANA U IZRADI PRORAČUNA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13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762" y="1028108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4000" b="1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000">
                <a:solidFill>
                  <a:srgbClr val="000000"/>
                </a:solidFill>
              </a:rPr>
              <a:t>Svi relevantni materijali sa skupova PEMPAL-a dostupni su na engleskom, ruskom i bosansko-hrvatsko-srpskom na sljedećoj poveznici: </a:t>
            </a:r>
            <a:r>
              <a:rPr lang="hr-HR" sz="2000">
                <a:solidFill>
                  <a:srgbClr val="000000"/>
                </a:solidFill>
                <a:hlinkClick r:id="rId3"/>
              </a:rPr>
              <a:t>www.pempal.org</a:t>
            </a: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999" y="4126523"/>
            <a:ext cx="211328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264" y="1012874"/>
            <a:ext cx="8834511" cy="5472332"/>
          </a:xfrm>
        </p:spPr>
        <p:txBody>
          <a:bodyPr rtlCol="0">
            <a:normAutofit lnSpcReduction="10000"/>
          </a:bodyPr>
          <a:lstStyle/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600" b="1">
                <a:solidFill>
                  <a:schemeClr val="tx1"/>
                </a:solidFill>
              </a:rPr>
              <a:t>jedna od najuspješnijih demokratskih i socijalnih inovacija posljednjih desetljeća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600" b="1">
                <a:solidFill>
                  <a:schemeClr val="tx1"/>
                </a:solidFill>
              </a:rPr>
              <a:t>PB je obećavajuć višedimenzionalni instrument za ubrzavanje mnogih ciljeva održivog razvoja (SDG) i potpore vladama u ostvarenju ciljeva Programa održivog razvoja do 2030.</a:t>
            </a:r>
          </a:p>
          <a:p>
            <a:pPr marL="914400" lvl="1" indent="-4572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400">
                <a:solidFill>
                  <a:schemeClr val="tx1"/>
                </a:solidFill>
              </a:rPr>
              <a:t>prvenstveno SDG 16. (Promicati miroljubiva i uključiva društva za održiv razvoj, osigurati pristup pravdi za sve i izgraditi učinkovite, odgovorne i uključive institucije na svim razinama)</a:t>
            </a:r>
          </a:p>
          <a:p>
            <a:pPr marL="1371600" lvl="2" indent="-457200" algn="l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1"/>
                </a:solidFill>
              </a:rPr>
              <a:t>(16.6.) Izgraditi učinkovite, odgovorne i transparentne institucije na svim razinama</a:t>
            </a:r>
          </a:p>
          <a:p>
            <a:pPr marL="1371600" lvl="2" indent="-457200" algn="l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1"/>
                </a:solidFill>
              </a:rPr>
              <a:t>(16.7.) Osigurati angažirano, uključivo, participativno i reprezentativno donošenje odluka na svim razinama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endParaRPr lang="bs-Latn-B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80508" y="18978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UČEŠĆE GRAĐANA U IZRADI PRORAČUNA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738" y="900332"/>
            <a:ext cx="8541850" cy="5444197"/>
          </a:xfrm>
        </p:spPr>
        <p:txBody>
          <a:bodyPr rtlCol="0">
            <a:noAutofit/>
          </a:bodyPr>
          <a:lstStyle/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000" b="1" dirty="0">
                <a:solidFill>
                  <a:schemeClr val="tx1"/>
                </a:solidFill>
              </a:rPr>
              <a:t>Dizajn procesa. </a:t>
            </a:r>
            <a:r>
              <a:rPr lang="hr-HR" sz="2000" dirty="0">
                <a:solidFill>
                  <a:schemeClr val="tx1"/>
                </a:solidFill>
              </a:rPr>
              <a:t>Upravljački odbor, predstavnik zajednice, uspostavlja pravila partnerstva s vladinim službenicima kako bi osigurao da je proces uključiv i da ispunjava lokalne potrebe. 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000" b="1" dirty="0">
                <a:solidFill>
                  <a:schemeClr val="tx1"/>
                </a:solidFill>
              </a:rPr>
              <a:t>Razmjena ideja. </a:t>
            </a:r>
            <a:r>
              <a:rPr lang="hr-HR" sz="2000" dirty="0">
                <a:solidFill>
                  <a:schemeClr val="tx1"/>
                </a:solidFill>
              </a:rPr>
              <a:t>Stanovnici razmjenjuju ideje ideje za projekte i diskutiraju o njima na sastancima i s pomoću alata za komunikaciju internetom. Time se angažira šira zajednica kako bi se osiguralo njezino sudjelovanje u tim odlukama.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000" b="1" dirty="0">
                <a:solidFill>
                  <a:schemeClr val="tx1"/>
                </a:solidFill>
              </a:rPr>
              <a:t>Izrada prijedloga. </a:t>
            </a:r>
            <a:r>
              <a:rPr lang="hr-HR" sz="2000" dirty="0">
                <a:solidFill>
                  <a:schemeClr val="tx1"/>
                </a:solidFill>
              </a:rPr>
              <a:t>Dobrovoljci, uobičajeno nazvani delegati za proračun, razvijaju ideje u izvedive prijedloge koje zatim provjeravaju stručnjaci. 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000" b="1" dirty="0">
                <a:solidFill>
                  <a:schemeClr val="tx1"/>
                </a:solidFill>
              </a:rPr>
              <a:t>Glasovanje. </a:t>
            </a:r>
            <a:r>
              <a:rPr lang="hr-HR" sz="2000" dirty="0">
                <a:solidFill>
                  <a:schemeClr val="tx1"/>
                </a:solidFill>
              </a:rPr>
              <a:t>Stanovnici glasuju o načinu raspodjele raspoloživog proračuna na prijedloge. Daju svoj izravan, demokratski glas za budućnost svoje zajednice.</a:t>
            </a:r>
          </a:p>
          <a:p>
            <a:pPr marL="457200" indent="-457200" algn="l">
              <a:spcBef>
                <a:spcPts val="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2000" b="1" dirty="0">
                <a:solidFill>
                  <a:schemeClr val="tx1"/>
                </a:solidFill>
              </a:rPr>
              <a:t>Financiranje pobjedničkih projekata. </a:t>
            </a:r>
            <a:r>
              <a:rPr lang="hr-HR" sz="2000" dirty="0">
                <a:solidFill>
                  <a:schemeClr val="tx1"/>
                </a:solidFill>
              </a:rPr>
              <a:t>Vlada provodi pobjedničke projekte. Vlada i stanovnici prate i nadgledaju provedbu.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78984" y="18978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UOBIČAJENI CIKLUS UČEŠĆA GRAĐANA U IZRADI PRORAČUNA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5686" y="6003388"/>
            <a:ext cx="50080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 učešća građana u izradi proračuna</a:t>
            </a:r>
          </a:p>
          <a:p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https://www.participatorybudgeting.org</a:t>
            </a:r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519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103FA47-3E7D-2543-B1FE-175720A96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078" y="257905"/>
            <a:ext cx="8481438" cy="1022255"/>
          </a:xfrm>
        </p:spPr>
        <p:txBody>
          <a:bodyPr/>
          <a:lstStyle/>
          <a:p>
            <a:pPr marL="534988" indent="-534988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II. Učešće građana u izradi proračuna u zemljama članicama PEMPAL-a </a:t>
            </a:r>
          </a:p>
          <a:p>
            <a:endParaRPr lang="x-none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70F006-A424-DA4B-B8A6-19BA24E4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883920" y="1584960"/>
            <a:ext cx="8850923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tx1"/>
                </a:solidFill>
              </a:rPr>
              <a:t>Primljeno je deset odgovora na anketu Radne skupine za proračunsku pismenost i transparentnost (BLTWG) Zajednice prakse za proračun (BCOP) PEMPAL-a o PB-u.</a:t>
            </a:r>
            <a:r>
              <a:rPr lang="hr-HR" sz="2000" b="1" dirty="0">
                <a:solidFill>
                  <a:srgbClr val="4F81BD"/>
                </a:solidFill>
              </a:rPr>
              <a:t> </a:t>
            </a:r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Hvala </a:t>
            </a:r>
            <a:r>
              <a:rPr lang="hr-HR" sz="2000" b="1" dirty="0">
                <a:solidFill>
                  <a:schemeClr val="tx1"/>
                </a:solidFill>
              </a:rPr>
              <a:t>Albaniji, Bjelarusu, Azerbajdžanu, Hrvatskoj, Bosni i Hercegovini, Kazahstanu, Kosovu, Ruskoj Federaciji, Tadžikistanu, Uzbekistanu.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tx1"/>
                </a:solidFill>
              </a:rPr>
              <a:t>Prema rezultatima ankete, analizi dokumentacije i informacijama koje su pružile zemlje tijekom prošlih sastanaka Radne skupine BLTWG BCOP-a PEMPAL-a, pretežito na skupu BLTWG-a u Taškentu u Uzbekistanu u obliku videokonferencije od 18. do 21. ožujka/marta 2019. i 13. svibnja/maja 2020., </a:t>
            </a:r>
            <a:r>
              <a:rPr lang="hr-HR" sz="2000" b="1" dirty="0">
                <a:solidFill>
                  <a:schemeClr val="tx1"/>
                </a:solidFill>
              </a:rPr>
              <a:t>PB je u kontekstu </a:t>
            </a:r>
            <a:r>
              <a:rPr lang="hr-HR" sz="2000" b="1" i="1" dirty="0">
                <a:solidFill>
                  <a:schemeClr val="tx1"/>
                </a:solidFill>
              </a:rPr>
              <a:t>demokratskog procesa u kojem članovi zajednice odlučuju kako će potrošiti dio javnog proračuna</a:t>
            </a:r>
            <a:r>
              <a:rPr lang="hr-HR" sz="2000" b="1" dirty="0">
                <a:solidFill>
                  <a:schemeClr val="tx1"/>
                </a:solidFill>
              </a:rPr>
              <a:t> testiran na različitim razinama u 8 zemalja članica BCOP-a PEMPAL-a: 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tx1"/>
                </a:solidFill>
              </a:rPr>
              <a:t>Armeniji, Bugarskoj, Hrvatskoj, Gruziji, Kazahstanu, Moldovi, Rumunjskoj, Ruskoj Federaciji, Turskoj (općina Çanakkale), Ukrajini i Uzbekistanu.</a:t>
            </a:r>
          </a:p>
        </p:txBody>
      </p:sp>
    </p:spTree>
    <p:extLst>
      <p:ext uri="{BB962C8B-B14F-4D97-AF65-F5344CB8AC3E}">
        <p14:creationId xmlns:p14="http://schemas.microsoft.com/office/powerpoint/2010/main" val="107379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738" y="928468"/>
            <a:ext cx="8921262" cy="5670452"/>
          </a:xfrm>
        </p:spPr>
        <p:txBody>
          <a:bodyPr rtlCol="0">
            <a:noAutofit/>
          </a:bodyPr>
          <a:lstStyle/>
          <a:p>
            <a:pPr marL="342900" indent="-342900" algn="l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tx1"/>
                </a:solidFill>
              </a:rPr>
              <a:t>Rusija: od prve probe PB-a pokrenute 2007. </a:t>
            </a:r>
            <a:r>
              <a:rPr lang="hr-HR" sz="2000" dirty="0">
                <a:solidFill>
                  <a:schemeClr val="tx1"/>
                </a:solidFill>
              </a:rPr>
              <a:t>(LISP, Stavropol) do </a:t>
            </a:r>
            <a:r>
              <a:rPr lang="hr-HR" sz="2000" b="1" dirty="0">
                <a:solidFill>
                  <a:schemeClr val="tx1"/>
                </a:solidFill>
              </a:rPr>
              <a:t>249 PB-ova provedenih u praksi u 69 od ukupno 85 ruskih regija do 2019.</a:t>
            </a:r>
          </a:p>
          <a:p>
            <a:pPr marL="800100" lvl="1" indent="-342900" algn="l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chemeClr val="tx1"/>
                </a:solidFill>
              </a:rPr>
              <a:t>2015.: Nacionalni centar PB-a unutar Nacionalnog instituta za financijsko istraživanje</a:t>
            </a:r>
          </a:p>
          <a:p>
            <a:pPr marL="800100" lvl="1" indent="-342900" algn="l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chemeClr val="tx1"/>
                </a:solidFill>
              </a:rPr>
              <a:t>2018.: PB je postao jedan od prioriteta „Glavnih smjernica za djelovanje vlade Ruske Federacije do 2024.”</a:t>
            </a:r>
          </a:p>
          <a:p>
            <a:pPr marL="800100" lvl="1" indent="-342900" algn="l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chemeClr val="tx1"/>
                </a:solidFill>
              </a:rPr>
              <a:t>2020.: promjene zakona o proračunu (odredbi o sufinanciranju) i Zakona o lokalnoj samoupravi (pripisuje PB lokalnoj razini)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tx1"/>
                </a:solidFill>
              </a:rPr>
              <a:t>Ukrajina: 2019.: 36 ruralnih zajednica </a:t>
            </a:r>
            <a:r>
              <a:rPr lang="hr-HR" sz="2000" dirty="0">
                <a:solidFill>
                  <a:schemeClr val="tx1"/>
                </a:solidFill>
              </a:rPr>
              <a:t>i </a:t>
            </a:r>
            <a:r>
              <a:rPr lang="hr-HR" sz="2000" b="1" dirty="0">
                <a:solidFill>
                  <a:schemeClr val="tx1"/>
                </a:solidFill>
              </a:rPr>
              <a:t>88 urbanih zajednica</a:t>
            </a: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1800" b="1" dirty="0">
                <a:solidFill>
                  <a:schemeClr val="tx1"/>
                </a:solidFill>
              </a:rPr>
              <a:t>2019.: </a:t>
            </a:r>
            <a:r>
              <a:rPr lang="hr-HR" sz="1800" dirty="0">
                <a:solidFill>
                  <a:schemeClr val="tx1"/>
                </a:solidFill>
              </a:rPr>
              <a:t>Vlada uspostavlja postupak odabira investicijskih projekata – pobjednici natječaja </a:t>
            </a:r>
            <a:r>
              <a:rPr lang="hr-HR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„Opći javni proračun Ukrajine”</a:t>
            </a:r>
            <a:r>
              <a:rPr lang="hr-HR" sz="1800" dirty="0">
                <a:solidFill>
                  <a:schemeClr val="tx1"/>
                </a:solidFill>
              </a:rPr>
              <a:t>, koji će se provesti o trošku </a:t>
            </a:r>
            <a:r>
              <a:rPr lang="hr-HR" sz="1800" b="1" dirty="0">
                <a:solidFill>
                  <a:schemeClr val="tx1"/>
                </a:solidFill>
              </a:rPr>
              <a:t>Državnog fonda za regionalni razvoj</a:t>
            </a: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tx1"/>
                </a:solidFill>
              </a:rPr>
              <a:t>2020.: </a:t>
            </a:r>
            <a:r>
              <a:rPr lang="hr-HR" sz="2000" dirty="0">
                <a:solidFill>
                  <a:schemeClr val="tx1"/>
                </a:solidFill>
              </a:rPr>
              <a:t>13 milijuna UAH (460.000 USD) </a:t>
            </a:r>
            <a:r>
              <a:rPr lang="hr-HR" sz="2000" b="1" dirty="0">
                <a:solidFill>
                  <a:schemeClr val="tx1"/>
                </a:solidFill>
              </a:rPr>
              <a:t>iz DFRR-a za projekt grada Kremenčuka</a:t>
            </a: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bs-Latn-BA" sz="2000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3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PRIMJERI PB-a U ZEMLJAMA ČLANICAMA PEMPAL-a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6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730008"/>
            <a:ext cx="8974772" cy="5945112"/>
          </a:xfrm>
        </p:spPr>
        <p:txBody>
          <a:bodyPr rtlCol="0">
            <a:noAutofit/>
          </a:bodyPr>
          <a:lstStyle/>
          <a:p>
            <a:pPr marL="342900" indent="-342900" algn="l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sz="2400" b="1" dirty="0">
                <a:solidFill>
                  <a:schemeClr val="tx1"/>
                </a:solidFill>
              </a:rPr>
              <a:t>Portugal (2017.): „izgradnja povjerenja građana u uvjetima gospodarskog ograničavanja”</a:t>
            </a:r>
          </a:p>
          <a:p>
            <a:pPr marL="800100" lvl="1" indent="-342900" algn="l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tx1"/>
                </a:solidFill>
              </a:rPr>
              <a:t>3 probe istodobno (~5 milijuna EUR): </a:t>
            </a:r>
            <a:r>
              <a:rPr lang="hr-HR" sz="2000" dirty="0">
                <a:solidFill>
                  <a:schemeClr val="tx1"/>
                </a:solidFill>
              </a:rPr>
              <a:t>opći PB (~3 milijuna EUR), PB za mladež, uz iznos od ~ 300 tisuća EUR, i PB za škole</a:t>
            </a:r>
          </a:p>
          <a:p>
            <a:pPr marL="800100" lvl="1" indent="-342900" algn="l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tx1"/>
                </a:solidFill>
              </a:rPr>
              <a:t>Područja politike za projekte (1 projekt – maks. 300 tisuća EUR): </a:t>
            </a:r>
            <a:r>
              <a:rPr lang="hr-HR" sz="2000" dirty="0">
                <a:solidFill>
                  <a:schemeClr val="tx1"/>
                </a:solidFill>
              </a:rPr>
              <a:t>kultura, znanost, obrazovanje i obrazovanje odraslih, poljoprivreda za kontinentalne regije, pravosuđe i javna uprava za autonomne regije</a:t>
            </a:r>
          </a:p>
          <a:p>
            <a:pPr marL="342900" indent="-342900" algn="l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400" b="1" dirty="0">
                <a:solidFill>
                  <a:schemeClr val="tx1"/>
                </a:solidFill>
              </a:rPr>
              <a:t>Južna Koreja (2018.)</a:t>
            </a:r>
          </a:p>
          <a:p>
            <a:pPr marL="800100" lvl="1" indent="-342900" algn="l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tx1"/>
                </a:solidFill>
              </a:rPr>
              <a:t>Odbor za NPB (400 predstavnika različitih spolova, dobi, regija), Stručno vijeće za podršku (68 stručnjaka koje su preporučila ministarstva koji pomažu ministarstvima organizirati prijedloge, savjetuju Odbor za NPB); odjel za PB Ministarstva gospodarstva i financija samo za upravljanje NPB-om</a:t>
            </a:r>
          </a:p>
          <a:p>
            <a:pPr marL="800100" lvl="1" indent="-342900" algn="l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tx1"/>
                </a:solidFill>
              </a:rPr>
              <a:t>NPB za 2020.:</a:t>
            </a:r>
            <a:r>
              <a:rPr lang="hr-HR" sz="2000" dirty="0">
                <a:solidFill>
                  <a:schemeClr val="tx1"/>
                </a:solidFill>
              </a:rPr>
              <a:t> 1.399 prijava, 38 projekata (23 projekta (46,6 milijuna USD) u područjima onečišćenja, javne sigurnosti, zaposlenosti, okoliša, i 15 projekata (46,4 milijuna USD) u područjima potpore društveno ranjivim skupinama osoba s invaliditetom, žena, vojnog osoblja, djece i adolescenata.</a:t>
            </a:r>
          </a:p>
          <a:p>
            <a:pPr marL="342900" indent="-342900" algn="l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95748" y="145233"/>
            <a:ext cx="828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PRIMJERI NPB-a U PORTUGALU I JUŽNOJ KOREJI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58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103FA47-3E7D-2543-B1FE-175720A96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565" y="1157068"/>
            <a:ext cx="8283111" cy="2271932"/>
          </a:xfrm>
        </p:spPr>
        <p:txBody>
          <a:bodyPr/>
          <a:lstStyle/>
          <a:p>
            <a:pPr marL="717550" indent="-717550" algn="l">
              <a:spcBef>
                <a:spcPts val="600"/>
              </a:spcBef>
              <a:spcAft>
                <a:spcPts val="600"/>
              </a:spcAft>
            </a:pPr>
            <a:r>
              <a:rPr lang="hr-HR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III. </a:t>
            </a:r>
            <a:r>
              <a:rPr lang="hr-HR" sz="4400" b="1" dirty="0">
                <a:solidFill>
                  <a:srgbClr val="002060"/>
                </a:solidFill>
              </a:rPr>
              <a:t>Mehanizmi za Ministarstva financija zemalja članica PEMPAL-a za dizajn inicijativa PB-a na nacionalnoj razini</a:t>
            </a:r>
            <a:r>
              <a:rPr lang="hr-HR" sz="4200" b="1" dirty="0">
                <a:solidFill>
                  <a:srgbClr val="002060"/>
                </a:solidFill>
              </a:rPr>
              <a:t> i </a:t>
            </a:r>
            <a:r>
              <a:rPr lang="hr-HR" sz="4400" b="1" dirty="0">
                <a:solidFill>
                  <a:srgbClr val="002060"/>
                </a:solidFill>
              </a:rPr>
              <a:t>omogućavanje učešća građana u izradi proračuna (PB) na </a:t>
            </a:r>
            <a:r>
              <a:rPr lang="hr-HR" sz="4400" b="1" dirty="0" err="1">
                <a:solidFill>
                  <a:srgbClr val="002060"/>
                </a:solidFill>
              </a:rPr>
              <a:t>podnacionalnoj</a:t>
            </a:r>
            <a:r>
              <a:rPr lang="hr-HR" sz="4400" b="1" dirty="0">
                <a:solidFill>
                  <a:srgbClr val="002060"/>
                </a:solidFill>
              </a:rPr>
              <a:t> razini i</a:t>
            </a:r>
            <a:endParaRPr lang="x-none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70F006-A424-DA4B-B8A6-19BA24E4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3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</TotalTime>
  <Words>3811</Words>
  <Application>Microsoft Macintosh PowerPoint</Application>
  <PresentationFormat>A4 Paper (210x297 mm)</PresentationFormat>
  <Paragraphs>254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 Theme</vt:lpstr>
      <vt:lpstr>PROIZVOD ZNANJA  Mehanizmi za Ministarstva financija zemalja članica PEMPAL-a za omogućavanje učešća građana u izradi proračuna (PB) na podnacionalnoj razini i dizajn inicijativa PB-a na nacionalnoj razini</vt:lpstr>
      <vt:lpstr>Pregled izlaganja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creator>Deanna Aubrey</dc:creator>
  <cp:keywords>BCOP Budget Literacy and Transparency Working Group</cp:keywords>
  <cp:lastModifiedBy>Naida Carsimamovic</cp:lastModifiedBy>
  <cp:revision>179</cp:revision>
  <cp:lastPrinted>2020-04-13T14:03:05Z</cp:lastPrinted>
  <dcterms:created xsi:type="dcterms:W3CDTF">2010-10-04T16:57:49Z</dcterms:created>
  <dcterms:modified xsi:type="dcterms:W3CDTF">2020-11-12T09:02:56Z</dcterms:modified>
  <cp:category>PEMPAL</cp:category>
</cp:coreProperties>
</file>