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464" r:id="rId2"/>
    <p:sldId id="4119" r:id="rId3"/>
    <p:sldId id="433" r:id="rId4"/>
    <p:sldId id="4131" r:id="rId5"/>
    <p:sldId id="501" r:id="rId6"/>
    <p:sldId id="4121" r:id="rId7"/>
    <p:sldId id="4125" r:id="rId8"/>
    <p:sldId id="4122" r:id="rId9"/>
    <p:sldId id="4123" r:id="rId10"/>
    <p:sldId id="4124" r:id="rId11"/>
    <p:sldId id="4126" r:id="rId12"/>
    <p:sldId id="4127" r:id="rId13"/>
    <p:sldId id="4128" r:id="rId14"/>
    <p:sldId id="4129" r:id="rId15"/>
    <p:sldId id="4132" r:id="rId16"/>
    <p:sldId id="4136" r:id="rId17"/>
    <p:sldId id="4135" r:id="rId18"/>
    <p:sldId id="4133" r:id="rId19"/>
    <p:sldId id="4134" r:id="rId20"/>
    <p:sldId id="4142" r:id="rId21"/>
    <p:sldId id="4137" r:id="rId22"/>
    <p:sldId id="4138" r:id="rId23"/>
    <p:sldId id="4139" r:id="rId24"/>
    <p:sldId id="4140" r:id="rId25"/>
    <p:sldId id="312" r:id="rId26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  <p:cmAuthor id="2" name="Iryna Shcherbyna" initials="IS" lastIdx="8" clrIdx="1">
    <p:extLst>
      <p:ext uri="{19B8F6BF-5375-455C-9EA6-DF929625EA0E}">
        <p15:presenceInfo xmlns:p15="http://schemas.microsoft.com/office/powerpoint/2012/main" userId="S::ishcherbyna@worldbank.org::0d4e0c10-5eaf-4d59-8503-074b726607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3D7"/>
    <a:srgbClr val="758EAA"/>
    <a:srgbClr val="006D31"/>
    <a:srgbClr val="00BA54"/>
    <a:srgbClr val="FFE666"/>
    <a:srgbClr val="FFD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A5E6B-FFFC-F971-B41E-8718CC118A67}" v="5" dt="2020-05-26T09:28:17.008"/>
    <p1510:client id="{9139DC5E-69F4-E07B-45AA-731C1800DFC9}" v="3" dt="2020-05-26T09:25:54.551"/>
    <p1510:client id="{B622E18E-2052-0766-AA9D-1084778A5D97}" v="4" dt="2020-05-26T10:21:52.784"/>
    <p1510:client id="{BDB9F07F-A654-348E-0D35-52133B0EFD30}" v="5" dt="2020-05-26T09:27:50.371"/>
    <p1510:client id="{D2452A70-048D-8824-D390-D2EA396F8A1A}" v="14" dt="2020-05-26T09:56:31.902"/>
    <p1510:client id="{DF82EFB2-9DA7-58F1-CB11-A1657A945252}" v="10" dt="2020-05-26T09:43:56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7"/>
  </p:normalViewPr>
  <p:slideViewPr>
    <p:cSldViewPr snapToGrid="0">
      <p:cViewPr varScale="1">
        <p:scale>
          <a:sx n="83" d="100"/>
          <a:sy n="83" d="100"/>
        </p:scale>
        <p:origin x="1253" y="67"/>
      </p:cViewPr>
      <p:guideLst>
        <p:guide orient="horz" pos="2160"/>
        <p:guide pos="28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S::naidacar_gmail.com#ext#@worldbankgroup.onmicrosoft.com::53931ab3-ae2f-4940-ab2f-79ca65fd9f5d" providerId="AD" clId="Web-{DF82EFB2-9DA7-58F1-CB11-A1657A945252}"/>
    <pc:docChg chg="modSld">
      <pc:chgData name="Naida Carsimamovic" userId="S::naidacar_gmail.com#ext#@worldbankgroup.onmicrosoft.com::53931ab3-ae2f-4940-ab2f-79ca65fd9f5d" providerId="AD" clId="Web-{DF82EFB2-9DA7-58F1-CB11-A1657A945252}" dt="2020-05-26T09:43:56.558" v="9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DF82EFB2-9DA7-58F1-CB11-A1657A945252}" dt="2020-05-26T09:43:56.557" v="8" actId="20577"/>
        <pc:sldMkLst>
          <pc:docMk/>
          <pc:sldMk cId="1590227259" sldId="4112"/>
        </pc:sldMkLst>
        <pc:spChg chg="mod">
          <ac:chgData name="Naida Carsimamovic" userId="S::naidacar_gmail.com#ext#@worldbankgroup.onmicrosoft.com::53931ab3-ae2f-4940-ab2f-79ca65fd9f5d" providerId="AD" clId="Web-{DF82EFB2-9DA7-58F1-CB11-A1657A945252}" dt="2020-05-26T09:43:56.557" v="8" actId="20577"/>
          <ac:spMkLst>
            <pc:docMk/>
            <pc:sldMk cId="1590227259" sldId="4112"/>
            <ac:spMk id="12" creationId="{8B6AAFC4-08E3-D940-92A1-EB0B684D818F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D2452A70-048D-8824-D390-D2EA396F8A1A}"/>
    <pc:docChg chg="modSld">
      <pc:chgData name="Naida Carsimamovic" userId="S::naidacar_gmail.com#ext#@worldbankgroup.onmicrosoft.com::53931ab3-ae2f-4940-ab2f-79ca65fd9f5d" providerId="AD" clId="Web-{D2452A70-048D-8824-D390-D2EA396F8A1A}" dt="2020-05-26T09:56:31.902" v="1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D2452A70-048D-8824-D390-D2EA396F8A1A}" dt="2020-05-26T09:56:14.433" v="7" actId="20577"/>
        <pc:sldMkLst>
          <pc:docMk/>
          <pc:sldMk cId="3429280724" sldId="4114"/>
        </pc:sldMkLst>
        <pc:spChg chg="mod">
          <ac:chgData name="Naida Carsimamovic" userId="S::naidacar_gmail.com#ext#@worldbankgroup.onmicrosoft.com::53931ab3-ae2f-4940-ab2f-79ca65fd9f5d" providerId="AD" clId="Web-{D2452A70-048D-8824-D390-D2EA396F8A1A}" dt="2020-05-26T09:56:14.433" v="7" actId="20577"/>
          <ac:spMkLst>
            <pc:docMk/>
            <pc:sldMk cId="3429280724" sldId="4114"/>
            <ac:spMk id="12" creationId="{8B6AAFC4-08E3-D940-92A1-EB0B684D818F}"/>
          </ac:spMkLst>
        </pc:spChg>
      </pc:sldChg>
      <pc:sldChg chg="modSp">
        <pc:chgData name="Naida Carsimamovic" userId="S::naidacar_gmail.com#ext#@worldbankgroup.onmicrosoft.com::53931ab3-ae2f-4940-ab2f-79ca65fd9f5d" providerId="AD" clId="Web-{D2452A70-048D-8824-D390-D2EA396F8A1A}" dt="2020-05-26T09:56:31.902" v="12" actId="20577"/>
        <pc:sldMkLst>
          <pc:docMk/>
          <pc:sldMk cId="1466658221" sldId="4117"/>
        </pc:sldMkLst>
        <pc:spChg chg="mod">
          <ac:chgData name="Naida Carsimamovic" userId="S::naidacar_gmail.com#ext#@worldbankgroup.onmicrosoft.com::53931ab3-ae2f-4940-ab2f-79ca65fd9f5d" providerId="AD" clId="Web-{D2452A70-048D-8824-D390-D2EA396F8A1A}" dt="2020-05-26T09:56:31.902" v="12" actId="20577"/>
          <ac:spMkLst>
            <pc:docMk/>
            <pc:sldMk cId="1466658221" sldId="4117"/>
            <ac:spMk id="33" creationId="{40386664-BD06-374E-8399-F76618A781DC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BDB9F07F-A654-348E-0D35-52133B0EFD30}"/>
    <pc:docChg chg="modSld">
      <pc:chgData name="Naida Carsimamovic" userId="S::naidacar_gmail.com#ext#@worldbankgroup.onmicrosoft.com::53931ab3-ae2f-4940-ab2f-79ca65fd9f5d" providerId="AD" clId="Web-{BDB9F07F-A654-348E-0D35-52133B0EFD30}" dt="2020-05-26T09:27:50.371" v="4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BDB9F07F-A654-348E-0D35-52133B0EFD30}" dt="2020-05-26T09:27:50.371" v="4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BDB9F07F-A654-348E-0D35-52133B0EFD30}" dt="2020-05-26T09:27:50.371" v="4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9139DC5E-69F4-E07B-45AA-731C1800DFC9}"/>
    <pc:docChg chg="modSld">
      <pc:chgData name="Naida Carsimamovic" userId="S::naidacar_gmail.com#ext#@worldbankgroup.onmicrosoft.com::53931ab3-ae2f-4940-ab2f-79ca65fd9f5d" providerId="AD" clId="Web-{9139DC5E-69F4-E07B-45AA-731C1800DFC9}" dt="2020-05-26T09:25:54.551" v="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9139DC5E-69F4-E07B-45AA-731C1800DFC9}" dt="2020-05-26T09:25:54.551" v="2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9139DC5E-69F4-E07B-45AA-731C1800DFC9}" dt="2020-05-26T09:25:54.551" v="2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B622E18E-2052-0766-AA9D-1084778A5D97}"/>
    <pc:docChg chg="modSld">
      <pc:chgData name="Naida Carsimamovic" userId="S::naidacar_gmail.com#ext#@worldbankgroup.onmicrosoft.com::53931ab3-ae2f-4940-ab2f-79ca65fd9f5d" providerId="AD" clId="Web-{B622E18E-2052-0766-AA9D-1084778A5D97}" dt="2020-05-26T10:21:52.784" v="3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B622E18E-2052-0766-AA9D-1084778A5D97}" dt="2020-05-26T10:21:52.784" v="3" actId="20577"/>
        <pc:sldMkLst>
          <pc:docMk/>
          <pc:sldMk cId="3476620821" sldId="4118"/>
        </pc:sldMkLst>
        <pc:spChg chg="mod">
          <ac:chgData name="Naida Carsimamovic" userId="S::naidacar_gmail.com#ext#@worldbankgroup.onmicrosoft.com::53931ab3-ae2f-4940-ab2f-79ca65fd9f5d" providerId="AD" clId="Web-{B622E18E-2052-0766-AA9D-1084778A5D97}" dt="2020-05-26T10:21:52.784" v="3" actId="20577"/>
          <ac:spMkLst>
            <pc:docMk/>
            <pc:sldMk cId="3476620821" sldId="4118"/>
            <ac:spMk id="3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280A5E6B-FFFC-F971-B41E-8718CC118A67}"/>
    <pc:docChg chg="modSld">
      <pc:chgData name="Naida Carsimamovic" userId="S::naidacar_gmail.com#ext#@worldbankgroup.onmicrosoft.com::53931ab3-ae2f-4940-ab2f-79ca65fd9f5d" providerId="AD" clId="Web-{280A5E6B-FFFC-F971-B41E-8718CC118A67}" dt="2020-05-26T09:28:14.570" v="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280A5E6B-FFFC-F971-B41E-8718CC118A67}" dt="2020-05-26T09:28:14.570" v="2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280A5E6B-FFFC-F971-B41E-8718CC118A67}" dt="2020-05-26T09:28:14.570" v="2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81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E49C48-BC26-42D6-AA3D-28B97E86426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407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61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5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87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572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49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28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45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5CD790-025B-4CC7-A6E2-6DDFA908780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2303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68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363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928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642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290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63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86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60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E49C48-BC26-42D6-AA3D-28B97E86426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789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66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85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5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Annex%204.%20Analysis%20of%20proposed%20%20savings%20or%20expenditure%20cut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akasandcompany.com/new-rope-vs-wet-twine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350792"/>
            <a:ext cx="8528050" cy="3200400"/>
          </a:xfrm>
        </p:spPr>
        <p:txBody>
          <a:bodyPr/>
          <a:lstStyle/>
          <a:p>
            <a:r>
              <a:rPr lang="en-US" sz="4000" b="1" dirty="0">
                <a:solidFill>
                  <a:srgbClr val="002060"/>
                </a:solidFill>
              </a:rPr>
              <a:t>PPBWG KNOWLEDGE PRODUCT</a:t>
            </a: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1200" dirty="0">
                <a:solidFill>
                  <a:srgbClr val="002060"/>
                </a:solidFill>
              </a:rPr>
              <a:t/>
            </a:r>
            <a:br>
              <a:rPr lang="en-US" sz="1200" dirty="0">
                <a:solidFill>
                  <a:srgbClr val="002060"/>
                </a:solidFill>
              </a:rPr>
            </a:br>
            <a:r>
              <a:rPr lang="en-US" sz="4000" b="1" dirty="0">
                <a:solidFill>
                  <a:srgbClr val="002060"/>
                </a:solidFill>
              </a:rPr>
              <a:t>Conducting Rapid Spending Review to Identify Measures for Budget </a:t>
            </a:r>
            <a:r>
              <a:rPr lang="en-US" sz="4000" b="1" dirty="0" smtClean="0">
                <a:solidFill>
                  <a:srgbClr val="002060"/>
                </a:solidFill>
              </a:rPr>
              <a:t>Balancing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128846"/>
            <a:ext cx="6934200" cy="7620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Budget Community of Practice (BCOP)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Program and Performance Budgeting Working Group (PPBWG)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57375" y="5889674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alibri" pitchFamily="34" charset="0"/>
              </a:rPr>
              <a:t>Nina </a:t>
            </a:r>
            <a:r>
              <a:rPr lang="ru-RU" b="1" dirty="0" err="1" smtClean="0">
                <a:latin typeface="Calibri" pitchFamily="34" charset="0"/>
              </a:rPr>
              <a:t>Hajoyan</a:t>
            </a:r>
            <a:r>
              <a:rPr lang="en-US" b="1" dirty="0" smtClean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BCOP Resource Team, World Bank</a:t>
            </a:r>
          </a:p>
          <a:p>
            <a:pPr algn="ctr"/>
            <a:r>
              <a:rPr lang="en-US" b="1" dirty="0">
                <a:latin typeface="Calibri" pitchFamily="34" charset="0"/>
              </a:rPr>
              <a:t>BCOP VC Meeting, </a:t>
            </a:r>
            <a:r>
              <a:rPr lang="ru-RU" b="1" dirty="0" err="1" smtClean="0">
                <a:latin typeface="Calibri" pitchFamily="34" charset="0"/>
              </a:rPr>
              <a:t>November</a:t>
            </a:r>
            <a:r>
              <a:rPr lang="ru-RU" b="1" dirty="0" smtClean="0">
                <a:latin typeface="Calibri" pitchFamily="34" charset="0"/>
              </a:rPr>
              <a:t> 5</a:t>
            </a:r>
            <a:r>
              <a:rPr lang="en-US" b="1" dirty="0" smtClean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2020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C4A75F-EECF-0843-8A2D-995037D0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00903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lnSpcReduction="10000"/>
          </a:bodyPr>
          <a:lstStyle/>
          <a:p>
            <a:pPr lvl="1" algn="l"/>
            <a:r>
              <a:rPr lang="ru-RU" sz="2400" b="1" u="sng" dirty="0" err="1" smtClean="0">
                <a:solidFill>
                  <a:srgbClr val="0070C0"/>
                </a:solidFill>
              </a:rPr>
              <a:t>Use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simple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tools</a:t>
            </a:r>
            <a:endParaRPr lang="ru-RU" sz="2400" b="1" u="sng" dirty="0">
              <a:solidFill>
                <a:srgbClr val="0070C0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chemeClr val="tx1"/>
                </a:solidFill>
              </a:rPr>
              <a:t>Budget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composition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and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trends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analysis</a:t>
            </a:r>
            <a:r>
              <a:rPr lang="en-US" sz="2400" dirty="0" smtClean="0">
                <a:solidFill>
                  <a:schemeClr val="tx1"/>
                </a:solidFill>
              </a:rPr>
              <a:t> – looking at the constituents of budget expenditures (functions, sub-functions, </a:t>
            </a:r>
            <a:r>
              <a:rPr lang="en-US" sz="2400" dirty="0" err="1" smtClean="0">
                <a:solidFill>
                  <a:schemeClr val="tx1"/>
                </a:solidFill>
              </a:rPr>
              <a:t>programmes</a:t>
            </a:r>
            <a:r>
              <a:rPr lang="en-US" sz="2400" dirty="0" smtClean="0">
                <a:solidFill>
                  <a:schemeClr val="tx1"/>
                </a:solidFill>
              </a:rPr>
              <a:t>, economic categories) and development dynamics</a:t>
            </a:r>
            <a:endParaRPr lang="ru-RU" sz="2400" dirty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tx1"/>
                </a:solidFill>
              </a:rPr>
              <a:t>Budget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deviation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analysis</a:t>
            </a:r>
            <a:r>
              <a:rPr lang="ru-RU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- analysis of budget execution as compared to the planned budget, trying to understand the reasons of over- and under-spending</a:t>
            </a:r>
            <a:endParaRPr lang="ru-RU" sz="2400" dirty="0">
              <a:solidFill>
                <a:srgbClr val="FF0000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tx1"/>
                </a:solidFill>
              </a:rPr>
              <a:t>Analysis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of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policy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options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at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different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alternative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levels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(including analysis of risks related to potential expenditure cuts and possible impact on outcomes and outputs)</a:t>
            </a:r>
            <a:endParaRPr lang="ru-RU" sz="2400" dirty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chemeClr val="tx1"/>
                </a:solidFill>
              </a:rPr>
              <a:t>Benchmarking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- comparing unit costs of services / interventions across different </a:t>
            </a:r>
            <a:r>
              <a:rPr lang="en-US" sz="2400" dirty="0" smtClean="0">
                <a:solidFill>
                  <a:schemeClr val="tx1"/>
                </a:solidFill>
              </a:rPr>
              <a:t>providers /agencies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chemeClr val="tx1"/>
                </a:solidFill>
              </a:rPr>
              <a:t>Logical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frameworks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decision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trees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etc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Implementation </a:t>
            </a:r>
            <a:r>
              <a:rPr lang="en-US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of rapid 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SR</a:t>
            </a:r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tool</a:t>
            </a:r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97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923636"/>
            <a:ext cx="8514096" cy="5716241"/>
          </a:xfrm>
        </p:spPr>
        <p:txBody>
          <a:bodyPr rtlCol="0">
            <a:normAutofit/>
          </a:bodyPr>
          <a:lstStyle/>
          <a:p>
            <a:pPr lvl="1" algn="l"/>
            <a:r>
              <a:rPr lang="ru-RU" sz="1800" b="1" u="sng" dirty="0" err="1" smtClean="0">
                <a:solidFill>
                  <a:srgbClr val="0070C0"/>
                </a:solidFill>
              </a:rPr>
              <a:t>Proposal</a:t>
            </a:r>
            <a:r>
              <a:rPr lang="ru-RU" sz="1800" b="1" u="sng" dirty="0" smtClean="0">
                <a:solidFill>
                  <a:srgbClr val="0070C0"/>
                </a:solidFill>
              </a:rPr>
              <a:t> </a:t>
            </a:r>
            <a:r>
              <a:rPr lang="ru-RU" sz="1800" b="1" u="sng" dirty="0" err="1" smtClean="0">
                <a:solidFill>
                  <a:srgbClr val="0070C0"/>
                </a:solidFill>
              </a:rPr>
              <a:t>on</a:t>
            </a:r>
            <a:r>
              <a:rPr lang="ru-RU" sz="1800" b="1" u="sng" dirty="0" smtClean="0">
                <a:solidFill>
                  <a:srgbClr val="0070C0"/>
                </a:solidFill>
              </a:rPr>
              <a:t> </a:t>
            </a:r>
            <a:r>
              <a:rPr lang="ru-RU" sz="1800" b="1" u="sng" dirty="0" err="1" smtClean="0">
                <a:solidFill>
                  <a:srgbClr val="0070C0"/>
                </a:solidFill>
              </a:rPr>
              <a:t>expenditure</a:t>
            </a:r>
            <a:r>
              <a:rPr lang="ru-RU" sz="1800" b="1" u="sng" dirty="0" smtClean="0">
                <a:solidFill>
                  <a:srgbClr val="0070C0"/>
                </a:solidFill>
              </a:rPr>
              <a:t> </a:t>
            </a:r>
            <a:r>
              <a:rPr lang="ru-RU" sz="1800" b="1" u="sng" dirty="0" err="1" smtClean="0">
                <a:solidFill>
                  <a:srgbClr val="0070C0"/>
                </a:solidFill>
              </a:rPr>
              <a:t>savings</a:t>
            </a:r>
            <a:endParaRPr lang="ru-RU" sz="1800" b="1" u="sng" dirty="0" smtClean="0">
              <a:solidFill>
                <a:srgbClr val="0070C0"/>
              </a:solidFill>
            </a:endParaRPr>
          </a:p>
          <a:p>
            <a:pPr lvl="1" algn="l"/>
            <a:endParaRPr lang="ru-RU" sz="2400" b="1" u="sng" dirty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 rapid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tool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9537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B3BBAE-7D5F-41AB-BD10-EF89A677EB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919053"/>
              </p:ext>
            </p:extLst>
          </p:nvPr>
        </p:nvGraphicFramePr>
        <p:xfrm>
          <a:off x="1422400" y="1450110"/>
          <a:ext cx="7629235" cy="5407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Документ" r:id="rId5" imgW="6477377" imgH="6961570" progId="Word.Document.12">
                  <p:embed/>
                </p:oleObj>
              </mc:Choice>
              <mc:Fallback>
                <p:oleObj name="Документ" r:id="rId5" imgW="6477377" imgH="69615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2400" y="1450110"/>
                        <a:ext cx="7629235" cy="5407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232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r>
              <a:rPr lang="ru-RU" sz="1800" b="1" u="sng" dirty="0" err="1" smtClean="0">
                <a:solidFill>
                  <a:srgbClr val="0070C0"/>
                </a:solidFill>
              </a:rPr>
              <a:t>Program</a:t>
            </a:r>
            <a:r>
              <a:rPr lang="ru-RU" sz="1800" b="1" u="sng" dirty="0" smtClean="0">
                <a:solidFill>
                  <a:srgbClr val="0070C0"/>
                </a:solidFill>
              </a:rPr>
              <a:t> </a:t>
            </a:r>
            <a:r>
              <a:rPr lang="ru-RU" sz="1800" b="1" u="sng" dirty="0" err="1" smtClean="0">
                <a:solidFill>
                  <a:srgbClr val="0070C0"/>
                </a:solidFill>
              </a:rPr>
              <a:t>Review</a:t>
            </a:r>
            <a:r>
              <a:rPr lang="ru-RU" sz="1800" b="1" u="sng" dirty="0" smtClean="0">
                <a:solidFill>
                  <a:srgbClr val="0070C0"/>
                </a:solidFill>
              </a:rPr>
              <a:t> </a:t>
            </a:r>
            <a:r>
              <a:rPr lang="ru-RU" sz="1800" b="1" u="sng" dirty="0" err="1" smtClean="0">
                <a:solidFill>
                  <a:srgbClr val="0070C0"/>
                </a:solidFill>
              </a:rPr>
              <a:t>Decision</a:t>
            </a:r>
            <a:r>
              <a:rPr lang="ru-RU" sz="1800" b="1" u="sng" dirty="0" smtClean="0">
                <a:solidFill>
                  <a:srgbClr val="0070C0"/>
                </a:solidFill>
              </a:rPr>
              <a:t> </a:t>
            </a:r>
            <a:r>
              <a:rPr lang="ru-RU" sz="1800" b="1" u="sng" dirty="0" err="1" smtClean="0">
                <a:solidFill>
                  <a:srgbClr val="0070C0"/>
                </a:solidFill>
              </a:rPr>
              <a:t>Tree</a:t>
            </a:r>
            <a:r>
              <a:rPr lang="ru-RU" sz="1800" b="1" u="sng" dirty="0" smtClean="0">
                <a:solidFill>
                  <a:srgbClr val="0070C0"/>
                </a:solidFill>
              </a:rPr>
              <a:t>: </a:t>
            </a:r>
            <a:r>
              <a:rPr lang="ru-RU" sz="1800" b="1" u="sng" dirty="0" err="1" smtClean="0">
                <a:solidFill>
                  <a:srgbClr val="0070C0"/>
                </a:solidFill>
              </a:rPr>
              <a:t>Canada</a:t>
            </a:r>
            <a:endParaRPr lang="ru-RU" sz="1800" b="1" u="sng" dirty="0">
              <a:solidFill>
                <a:srgbClr val="0070C0"/>
              </a:solidFill>
            </a:endParaRP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Implementation </a:t>
            </a:r>
            <a:r>
              <a:rPr lang="en-US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of rapid 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SR</a:t>
            </a:r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tool</a:t>
            </a:r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427228"/>
              </p:ext>
            </p:extLst>
          </p:nvPr>
        </p:nvGraphicFramePr>
        <p:xfrm>
          <a:off x="1803400" y="1323340"/>
          <a:ext cx="6299200" cy="531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Документ" r:id="rId5" imgW="6299560" imgH="5316671" progId="Word.Document.12">
                  <p:embed/>
                </p:oleObj>
              </mc:Choice>
              <mc:Fallback>
                <p:oleObj name="Документ" r:id="rId5" imgW="6299560" imgH="531667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03400" y="1323340"/>
                        <a:ext cx="6299200" cy="5316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4971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983674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r>
              <a:rPr lang="en-US" sz="2200" b="1" dirty="0">
                <a:solidFill>
                  <a:srgbClr val="0070C0"/>
                </a:solidFill>
                <a:hlinkClick r:id="rId3" action="ppaction://hlinkfile"/>
              </a:rPr>
              <a:t>Annex 4. Analysis of proposed  savings or expenditure cuts.docx</a:t>
            </a:r>
            <a:endParaRPr lang="ru-RU" sz="2200" b="1" dirty="0">
              <a:solidFill>
                <a:srgbClr val="0070C0"/>
              </a:solidFill>
            </a:endParaRPr>
          </a:p>
          <a:p>
            <a:pPr lvl="1" algn="l"/>
            <a:endParaRPr lang="bs-Latn-B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953735"/>
                </a:solidFill>
              </a:rPr>
              <a:t>Implementation of rapid </a:t>
            </a:r>
            <a:r>
              <a:rPr lang="ru-RU" sz="3200" b="1" dirty="0">
                <a:solidFill>
                  <a:srgbClr val="953735"/>
                </a:solidFill>
              </a:rPr>
              <a:t>SR</a:t>
            </a:r>
            <a:r>
              <a:rPr lang="en-US" sz="3200" b="1" dirty="0">
                <a:solidFill>
                  <a:srgbClr val="953735"/>
                </a:solidFill>
              </a:rPr>
              <a:t>: </a:t>
            </a:r>
            <a:r>
              <a:rPr lang="ru-RU" sz="3200" b="1" dirty="0" err="1">
                <a:solidFill>
                  <a:srgbClr val="953735"/>
                </a:solidFill>
              </a:rPr>
              <a:t>tool</a:t>
            </a:r>
            <a:r>
              <a:rPr lang="en-US" sz="3200" b="1" dirty="0">
                <a:solidFill>
                  <a:srgbClr val="953735"/>
                </a:solidFill>
              </a:rPr>
              <a:t>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5092" y="1452032"/>
            <a:ext cx="3427068" cy="523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37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r>
              <a:rPr lang="en-US" sz="1800" b="1" dirty="0">
                <a:solidFill>
                  <a:srgbClr val="0070C0"/>
                </a:solidFill>
              </a:rPr>
              <a:t>Report on </a:t>
            </a:r>
            <a:r>
              <a:rPr lang="en-US" sz="1800" b="1" dirty="0" smtClean="0">
                <a:solidFill>
                  <a:srgbClr val="0070C0"/>
                </a:solidFill>
              </a:rPr>
              <a:t>Implementation </a:t>
            </a:r>
            <a:r>
              <a:rPr lang="en-US" sz="1800" b="1" dirty="0">
                <a:solidFill>
                  <a:srgbClr val="0070C0"/>
                </a:solidFill>
              </a:rPr>
              <a:t>of Financial and Non-Financial Performance </a:t>
            </a:r>
            <a:r>
              <a:rPr lang="en-US" sz="1800" b="1" dirty="0" smtClean="0">
                <a:solidFill>
                  <a:srgbClr val="0070C0"/>
                </a:solidFill>
              </a:rPr>
              <a:t>Indicators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 smtClean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 smtClean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 smtClean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 smtClean="0">
              <a:solidFill>
                <a:schemeClr val="tx1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Implementation </a:t>
            </a:r>
            <a:r>
              <a:rPr lang="en-US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of rapid 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SR</a:t>
            </a:r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tool</a:t>
            </a:r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16012"/>
              </p:ext>
            </p:extLst>
          </p:nvPr>
        </p:nvGraphicFramePr>
        <p:xfrm>
          <a:off x="1505528" y="1560945"/>
          <a:ext cx="8400472" cy="4889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Документ" r:id="rId5" imgW="6299560" imgH="3129232" progId="Word.Document.12">
                  <p:embed/>
                </p:oleObj>
              </mc:Choice>
              <mc:Fallback>
                <p:oleObj name="Документ" r:id="rId5" imgW="6299560" imgH="31292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05528" y="1560945"/>
                        <a:ext cx="8400472" cy="4889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5876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r>
              <a:rPr lang="ru-RU" sz="2400" b="1" u="sng" dirty="0" err="1" smtClean="0">
                <a:solidFill>
                  <a:srgbClr val="0070C0"/>
                </a:solidFill>
              </a:rPr>
              <a:t>Options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for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horizontal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reviews</a:t>
            </a:r>
            <a:endParaRPr lang="ru-RU" sz="2400" b="1" u="sng" dirty="0">
              <a:solidFill>
                <a:srgbClr val="0070C0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tx1"/>
                </a:solidFill>
              </a:rPr>
              <a:t>State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agency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administration</a:t>
            </a:r>
            <a:r>
              <a:rPr lang="ru-RU" sz="2400" dirty="0" smtClean="0">
                <a:solidFill>
                  <a:schemeClr val="tx1"/>
                </a:solidFill>
              </a:rPr>
              <a:t> / </a:t>
            </a:r>
            <a:r>
              <a:rPr lang="ru-RU" sz="2400" dirty="0" err="1" smtClean="0">
                <a:solidFill>
                  <a:schemeClr val="tx1"/>
                </a:solidFill>
              </a:rPr>
              <a:t>maintenance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costs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ru-RU" sz="2400" dirty="0" err="1" smtClean="0">
                <a:solidFill>
                  <a:schemeClr val="tx1"/>
                </a:solidFill>
              </a:rPr>
              <a:t>ublic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service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wage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bill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C</a:t>
            </a:r>
            <a:r>
              <a:rPr lang="ru-RU" sz="2400" dirty="0" err="1" smtClean="0">
                <a:solidFill>
                  <a:schemeClr val="tx1"/>
                </a:solidFill>
              </a:rPr>
              <a:t>apital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projects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ru-RU" sz="2400" dirty="0" err="1" smtClean="0">
                <a:solidFill>
                  <a:schemeClr val="tx1"/>
                </a:solidFill>
              </a:rPr>
              <a:t>rocurement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tx1"/>
                </a:solidFill>
              </a:rPr>
              <a:t>Benefits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and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transfers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  <a:r>
              <a:rPr lang="ru-RU" sz="2400" dirty="0" err="1" smtClean="0">
                <a:solidFill>
                  <a:schemeClr val="tx1"/>
                </a:solidFill>
              </a:rPr>
              <a:t>ebt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servicing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costs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1" algn="l"/>
            <a:endParaRPr lang="ru-RU" sz="2000" b="1" u="sng" dirty="0" smtClean="0">
              <a:solidFill>
                <a:srgbClr val="0070C0"/>
              </a:solidFill>
            </a:endParaRPr>
          </a:p>
          <a:p>
            <a:pPr lvl="1" algn="l"/>
            <a:r>
              <a:rPr lang="ru-RU" sz="2400" b="1" u="sng" dirty="0" err="1" smtClean="0">
                <a:solidFill>
                  <a:srgbClr val="0070C0"/>
                </a:solidFill>
              </a:rPr>
              <a:t>Other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possible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savings</a:t>
            </a:r>
            <a:endParaRPr lang="ru-RU" sz="2400" b="1" u="sng" dirty="0" smtClean="0">
              <a:solidFill>
                <a:srgbClr val="0070C0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chemeClr val="tx1"/>
                </a:solidFill>
              </a:rPr>
              <a:t>Redundant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expenditures</a:t>
            </a:r>
            <a:r>
              <a:rPr lang="ru-RU" sz="2400" dirty="0" smtClean="0">
                <a:solidFill>
                  <a:schemeClr val="tx1"/>
                </a:solidFill>
              </a:rPr>
              <a:t> (</a:t>
            </a:r>
            <a:r>
              <a:rPr lang="ru-RU" sz="2400" dirty="0" err="1" smtClean="0">
                <a:solidFill>
                  <a:schemeClr val="tx1"/>
                </a:solidFill>
              </a:rPr>
              <a:t>as</a:t>
            </a:r>
            <a:r>
              <a:rPr lang="ru-RU" sz="2400" dirty="0" smtClean="0">
                <a:solidFill>
                  <a:schemeClr val="tx1"/>
                </a:solidFill>
              </a:rPr>
              <a:t> a </a:t>
            </a:r>
            <a:r>
              <a:rPr lang="ru-RU" sz="2400" dirty="0" err="1" smtClean="0">
                <a:solidFill>
                  <a:schemeClr val="tx1"/>
                </a:solidFill>
              </a:rPr>
              <a:t>result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of</a:t>
            </a:r>
            <a:r>
              <a:rPr lang="ru-RU" sz="2400" dirty="0" smtClean="0">
                <a:solidFill>
                  <a:schemeClr val="tx1"/>
                </a:solidFill>
              </a:rPr>
              <a:t> COVID </a:t>
            </a:r>
            <a:r>
              <a:rPr lang="ru-RU" sz="2400" dirty="0" err="1" smtClean="0">
                <a:solidFill>
                  <a:schemeClr val="tx1"/>
                </a:solidFill>
              </a:rPr>
              <a:t>response</a:t>
            </a:r>
            <a:r>
              <a:rPr lang="ru-RU" sz="2400" dirty="0" smtClean="0">
                <a:solidFill>
                  <a:schemeClr val="tx1"/>
                </a:solidFill>
              </a:rPr>
              <a:t>): </a:t>
            </a:r>
            <a:r>
              <a:rPr lang="ru-RU" sz="2400" dirty="0" err="1">
                <a:solidFill>
                  <a:schemeClr val="tx1"/>
                </a:solidFill>
              </a:rPr>
              <a:t>travel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and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accommodation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celebrations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mass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cultural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and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sport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events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on-site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training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costs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promotion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other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events</a:t>
            </a: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scope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and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focus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of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spending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reviews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57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endParaRPr lang="ru-RU" sz="2400" b="1" u="sng" dirty="0" smtClean="0">
              <a:solidFill>
                <a:srgbClr val="0070C0"/>
              </a:solidFill>
            </a:endParaRPr>
          </a:p>
          <a:p>
            <a:pPr lvl="1" algn="l"/>
            <a:endParaRPr lang="ru-RU" sz="2200" b="1" dirty="0" smtClean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Benchmarking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Internal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Services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CBSA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Canada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588" y="1066802"/>
            <a:ext cx="8934736" cy="5195454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20331"/>
              </p:ext>
            </p:extLst>
          </p:nvPr>
        </p:nvGraphicFramePr>
        <p:xfrm>
          <a:off x="1186286" y="5811162"/>
          <a:ext cx="4346296" cy="41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4404">
                  <a:extLst>
                    <a:ext uri="{9D8B030D-6E8A-4147-A177-3AD203B41FA5}">
                      <a16:colId xmlns:a16="http://schemas.microsoft.com/office/drawing/2014/main" val="3758568054"/>
                    </a:ext>
                  </a:extLst>
                </a:gridCol>
                <a:gridCol w="639714">
                  <a:extLst>
                    <a:ext uri="{9D8B030D-6E8A-4147-A177-3AD203B41FA5}">
                      <a16:colId xmlns:a16="http://schemas.microsoft.com/office/drawing/2014/main" val="2756578138"/>
                    </a:ext>
                  </a:extLst>
                </a:gridCol>
                <a:gridCol w="338673">
                  <a:extLst>
                    <a:ext uri="{9D8B030D-6E8A-4147-A177-3AD203B41FA5}">
                      <a16:colId xmlns:a16="http://schemas.microsoft.com/office/drawing/2014/main" val="1836948166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2246194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3183457"/>
                    </a:ext>
                  </a:extLst>
                </a:gridCol>
              </a:tblGrid>
              <a:tr h="1454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R="99060" algn="r"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FTEs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850" dirty="0" err="1">
                          <a:effectLst/>
                        </a:rPr>
                        <a:t>Expenditures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% of Agency's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548981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Internal Service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(in Millions)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Expenditures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0284126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25400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3.5 Financial Management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241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$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24.9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</a:rPr>
                        <a:t>1.6%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1206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944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5" y="1066800"/>
            <a:ext cx="8782189" cy="5573077"/>
          </a:xfrm>
        </p:spPr>
        <p:txBody>
          <a:bodyPr rtlCol="0">
            <a:normAutofit/>
          </a:bodyPr>
          <a:lstStyle/>
          <a:p>
            <a:pPr lvl="0" algn="l"/>
            <a:r>
              <a:rPr lang="en-US" sz="1700" b="1" u="sng" dirty="0">
                <a:solidFill>
                  <a:srgbClr val="0070C0"/>
                </a:solidFill>
              </a:rPr>
              <a:t>Tier 1 cuts: </a:t>
            </a:r>
            <a:r>
              <a:rPr lang="ru-RU" sz="1700" dirty="0" err="1">
                <a:solidFill>
                  <a:schemeClr val="tx1"/>
                </a:solidFill>
              </a:rPr>
              <a:t>C</a:t>
            </a:r>
            <a:r>
              <a:rPr lang="ru-RU" sz="1700" dirty="0" err="1" smtClean="0">
                <a:solidFill>
                  <a:schemeClr val="tx1"/>
                </a:solidFill>
              </a:rPr>
              <a:t>ut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expenses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en-US" sz="1700" dirty="0" smtClean="0">
                <a:solidFill>
                  <a:schemeClr val="tx1"/>
                </a:solidFill>
              </a:rPr>
              <a:t>that </a:t>
            </a:r>
            <a:r>
              <a:rPr lang="en-US" sz="1700" dirty="0">
                <a:solidFill>
                  <a:schemeClr val="tx1"/>
                </a:solidFill>
              </a:rPr>
              <a:t>were largely </a:t>
            </a:r>
            <a:r>
              <a:rPr lang="en-US" sz="1700" i="1" dirty="0">
                <a:solidFill>
                  <a:schemeClr val="tx1"/>
                </a:solidFill>
              </a:rPr>
              <a:t>invisible</a:t>
            </a:r>
            <a:r>
              <a:rPr lang="en-US" sz="1700" dirty="0">
                <a:solidFill>
                  <a:schemeClr val="tx1"/>
                </a:solidFill>
              </a:rPr>
              <a:t> to employees and clients. </a:t>
            </a:r>
            <a:endParaRPr lang="ru-RU" sz="1700" b="1" dirty="0" smtClean="0"/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/>
                </a:solidFill>
              </a:rPr>
              <a:t>might include reducing </a:t>
            </a:r>
            <a:r>
              <a:rPr lang="en-US" sz="1700" b="1" dirty="0" smtClean="0">
                <a:solidFill>
                  <a:schemeClr val="tx1"/>
                </a:solidFill>
              </a:rPr>
              <a:t>management’s </a:t>
            </a:r>
            <a:r>
              <a:rPr lang="en-US" sz="1700" b="1" dirty="0">
                <a:solidFill>
                  <a:schemeClr val="tx1"/>
                </a:solidFill>
              </a:rPr>
              <a:t>travel budget</a:t>
            </a:r>
            <a:r>
              <a:rPr lang="en-US" sz="1700" b="1" dirty="0" smtClean="0">
                <a:solidFill>
                  <a:schemeClr val="tx1"/>
                </a:solidFill>
              </a:rPr>
              <a:t>, </a:t>
            </a:r>
            <a:r>
              <a:rPr lang="en-US" sz="1700" dirty="0">
                <a:solidFill>
                  <a:schemeClr val="tx1"/>
                </a:solidFill>
              </a:rPr>
              <a:t>cancelling some low-priority events</a:t>
            </a:r>
            <a:r>
              <a:rPr lang="en-US" sz="1700" dirty="0" smtClean="0">
                <a:solidFill>
                  <a:schemeClr val="tx1"/>
                </a:solidFill>
              </a:rPr>
              <a:t>, curtailing vehicle fleet and maintenance costs, </a:t>
            </a:r>
            <a:r>
              <a:rPr lang="en-US" sz="1700" dirty="0">
                <a:solidFill>
                  <a:schemeClr val="tx1"/>
                </a:solidFill>
              </a:rPr>
              <a:t>deferring purchase of new computers and plans for facility expansion, etc. </a:t>
            </a:r>
            <a:endParaRPr lang="ru-RU" sz="1700" dirty="0">
              <a:solidFill>
                <a:schemeClr val="tx1"/>
              </a:solidFill>
            </a:endParaRPr>
          </a:p>
          <a:p>
            <a:pPr algn="l"/>
            <a:r>
              <a:rPr lang="ru-RU" sz="1700" b="1" u="sng" dirty="0">
                <a:solidFill>
                  <a:srgbClr val="0070C0"/>
                </a:solidFill>
              </a:rPr>
              <a:t>T</a:t>
            </a:r>
            <a:r>
              <a:rPr lang="en-US" sz="1700" b="1" u="sng" dirty="0" err="1">
                <a:solidFill>
                  <a:srgbClr val="0070C0"/>
                </a:solidFill>
              </a:rPr>
              <a:t>ier</a:t>
            </a:r>
            <a:r>
              <a:rPr lang="en-US" sz="1700" b="1" u="sng" dirty="0">
                <a:solidFill>
                  <a:srgbClr val="0070C0"/>
                </a:solidFill>
              </a:rPr>
              <a:t> 2 cuts: </a:t>
            </a:r>
            <a:r>
              <a:rPr lang="en-US" sz="1700" dirty="0">
                <a:solidFill>
                  <a:schemeClr val="tx1"/>
                </a:solidFill>
              </a:rPr>
              <a:t>All employees will start to see and feel these cuts. The more astute clients will notice, too. Tier 2 cuts, if enacted, will cause </a:t>
            </a:r>
            <a:r>
              <a:rPr lang="en-US" sz="1700" i="1" dirty="0">
                <a:solidFill>
                  <a:schemeClr val="tx1"/>
                </a:solidFill>
              </a:rPr>
              <a:t>emotional</a:t>
            </a:r>
            <a:r>
              <a:rPr lang="en-US" sz="1700" dirty="0">
                <a:solidFill>
                  <a:schemeClr val="tx1"/>
                </a:solidFill>
              </a:rPr>
              <a:t> reaction.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en-US" sz="1700" dirty="0">
                <a:solidFill>
                  <a:schemeClr val="tx1"/>
                </a:solidFill>
              </a:rPr>
              <a:t>At this stage it is appropriate </a:t>
            </a:r>
            <a:r>
              <a:rPr lang="en-US" sz="1700" dirty="0" smtClean="0">
                <a:solidFill>
                  <a:schemeClr val="tx1"/>
                </a:solidFill>
              </a:rPr>
              <a:t>to</a:t>
            </a:r>
            <a:r>
              <a:rPr lang="ru-RU" sz="1700" dirty="0" smtClean="0">
                <a:solidFill>
                  <a:schemeClr val="tx1"/>
                </a:solidFill>
              </a:rPr>
              <a:t>:</a:t>
            </a:r>
            <a:endParaRPr lang="ru-RU" sz="17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chemeClr val="tx1"/>
                </a:solidFill>
              </a:rPr>
              <a:t>I</a:t>
            </a:r>
            <a:r>
              <a:rPr lang="en-US" sz="1700" dirty="0" err="1">
                <a:solidFill>
                  <a:schemeClr val="tx1"/>
                </a:solidFill>
              </a:rPr>
              <a:t>nitiate</a:t>
            </a:r>
            <a:r>
              <a:rPr lang="en-US" sz="1700" dirty="0">
                <a:solidFill>
                  <a:schemeClr val="tx1"/>
                </a:solidFill>
              </a:rPr>
              <a:t> a </a:t>
            </a:r>
            <a:r>
              <a:rPr lang="en-US" sz="1700" b="1" dirty="0">
                <a:solidFill>
                  <a:schemeClr val="tx1"/>
                </a:solidFill>
              </a:rPr>
              <a:t>hiring freeze </a:t>
            </a:r>
            <a:r>
              <a:rPr lang="ru-RU" sz="1700" dirty="0">
                <a:solidFill>
                  <a:schemeClr val="tx1"/>
                </a:solidFill>
              </a:rPr>
              <a:t>(</a:t>
            </a:r>
            <a:r>
              <a:rPr lang="en-US" sz="1700" dirty="0">
                <a:solidFill>
                  <a:schemeClr val="tx1"/>
                </a:solidFill>
              </a:rPr>
              <a:t>unless a new role is expected to deliver significant benefits almost immediately</a:t>
            </a:r>
            <a:r>
              <a:rPr lang="ru-RU" sz="1700" dirty="0">
                <a:solidFill>
                  <a:schemeClr val="tx1"/>
                </a:solidFill>
              </a:rPr>
              <a:t>)</a:t>
            </a:r>
            <a:r>
              <a:rPr lang="en-US" sz="1700" dirty="0">
                <a:solidFill>
                  <a:schemeClr val="tx1"/>
                </a:solidFill>
              </a:rPr>
              <a:t>. </a:t>
            </a:r>
            <a:endParaRPr lang="ru-RU" sz="17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chemeClr val="tx1"/>
                </a:solidFill>
              </a:rPr>
              <a:t>S</a:t>
            </a:r>
            <a:r>
              <a:rPr lang="en-US" sz="1700" dirty="0">
                <a:solidFill>
                  <a:schemeClr val="tx1"/>
                </a:solidFill>
              </a:rPr>
              <a:t>top procrastinating on </a:t>
            </a:r>
            <a:r>
              <a:rPr lang="en-US" sz="1700" b="1" dirty="0">
                <a:solidFill>
                  <a:schemeClr val="tx1"/>
                </a:solidFill>
              </a:rPr>
              <a:t>laying-off agency’s </a:t>
            </a:r>
            <a:r>
              <a:rPr lang="en-US" sz="1700" b="1" dirty="0">
                <a:solidFill>
                  <a:schemeClr val="tx1"/>
                </a:solidFill>
                <a:hlinkClick r:id="rId3"/>
              </a:rPr>
              <a:t>Wet Twine</a:t>
            </a:r>
            <a:r>
              <a:rPr lang="en-US" sz="1700" b="1" dirty="0">
                <a:solidFill>
                  <a:schemeClr val="tx1"/>
                </a:solidFill>
              </a:rPr>
              <a:t> employees</a:t>
            </a:r>
            <a:r>
              <a:rPr lang="en-US" sz="1700" dirty="0">
                <a:solidFill>
                  <a:schemeClr val="tx1"/>
                </a:solidFill>
              </a:rPr>
              <a:t>. </a:t>
            </a:r>
            <a:endParaRPr lang="ru-RU" sz="17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/>
                </a:solidFill>
              </a:rPr>
              <a:t>Other options include a </a:t>
            </a:r>
            <a:r>
              <a:rPr lang="en-US" sz="1700" b="1" dirty="0">
                <a:solidFill>
                  <a:schemeClr val="tx1"/>
                </a:solidFill>
              </a:rPr>
              <a:t>cut in the salaries of the high-level management team</a:t>
            </a:r>
            <a:r>
              <a:rPr lang="en-US" sz="1700" dirty="0">
                <a:solidFill>
                  <a:schemeClr val="tx1"/>
                </a:solidFill>
              </a:rPr>
              <a:t>, review of sub-contracting arrangements and contracts with temporary employees</a:t>
            </a:r>
            <a:endParaRPr lang="ru-RU" sz="1700" dirty="0">
              <a:solidFill>
                <a:schemeClr val="tx1"/>
              </a:solidFill>
            </a:endParaRPr>
          </a:p>
          <a:p>
            <a:pPr lvl="0" algn="l"/>
            <a:r>
              <a:rPr lang="en-US" sz="1700" b="1" u="sng" dirty="0">
                <a:solidFill>
                  <a:srgbClr val="0070C0"/>
                </a:solidFill>
              </a:rPr>
              <a:t>Tier 3 cuts: </a:t>
            </a:r>
            <a:r>
              <a:rPr lang="en-US" sz="1700" dirty="0">
                <a:solidFill>
                  <a:schemeClr val="tx1"/>
                </a:solidFill>
              </a:rPr>
              <a:t>These are the deepest and hardest cuts. As agency management </a:t>
            </a:r>
            <a:r>
              <a:rPr lang="en-US" sz="1700" b="1" dirty="0">
                <a:solidFill>
                  <a:schemeClr val="tx1"/>
                </a:solidFill>
              </a:rPr>
              <a:t>lays off New Rope employees</a:t>
            </a:r>
            <a:r>
              <a:rPr lang="en-US" sz="1700" dirty="0">
                <a:solidFill>
                  <a:schemeClr val="tx1"/>
                </a:solidFill>
              </a:rPr>
              <a:t> that it can no longer afford, it’s </a:t>
            </a:r>
            <a:r>
              <a:rPr lang="en-US" sz="1700" i="1" dirty="0">
                <a:solidFill>
                  <a:schemeClr val="tx1"/>
                </a:solidFill>
              </a:rPr>
              <a:t>wrenching. </a:t>
            </a:r>
            <a:endParaRPr lang="ru-RU" sz="1700" i="1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/>
                </a:solidFill>
              </a:rPr>
              <a:t>But if it gets to this point, the alternative is shutting down the agency if it’s private. In the public sector the alternative would suggest abolishment, merger or restructuring.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3" algn="l"/>
            <a:r>
              <a:rPr lang="en-US" sz="2100" dirty="0" smtClean="0">
                <a:solidFill>
                  <a:schemeClr val="tx1"/>
                </a:solidFill>
              </a:rPr>
              <a:t>	</a:t>
            </a:r>
            <a:endParaRPr lang="en-US" sz="3400" b="1" u="sng" dirty="0">
              <a:solidFill>
                <a:srgbClr val="0070C0"/>
              </a:solidFill>
            </a:endParaRPr>
          </a:p>
          <a:p>
            <a:pPr lvl="3" algn="l"/>
            <a:r>
              <a:rPr lang="en-US" sz="2100" dirty="0">
                <a:solidFill>
                  <a:schemeClr val="tx1"/>
                </a:solidFill>
              </a:rPr>
              <a:t>	</a:t>
            </a:r>
            <a:endParaRPr lang="en-US" sz="2900" dirty="0">
              <a:solidFill>
                <a:schemeClr val="tx1"/>
              </a:solidFill>
            </a:endParaRPr>
          </a:p>
          <a:p>
            <a:pPr lvl="3" algn="l"/>
            <a:endParaRPr lang="ru-RU" sz="29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Cost-cutting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tiers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for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agencies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2" descr="Rezultat slika za cau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408" y="5539608"/>
            <a:ext cx="1342347" cy="11079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"/>
          <p:cNvSpPr txBox="1"/>
          <p:nvPr/>
        </p:nvSpPr>
        <p:spPr>
          <a:xfrm>
            <a:off x="2721575" y="5503089"/>
            <a:ext cx="6689125" cy="1193276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time of COVID, </a:t>
            </a:r>
            <a:r>
              <a:rPr lang="en-US" sz="1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particularly for PEMPAL countries, possible and feasible options for expenditure saving would be limited to Tier 1 and some of Tier 2 cuts (such as hiring freeze, review of contracting arrangements, etc.). Any other cuts or expenditure reductions and saving measures would require a thorough functional and institutional review and cannot be decided on the basis of a rapid spending review.</a:t>
            </a:r>
            <a:endParaRPr lang="ru-RU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10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r>
              <a:rPr lang="en-US" sz="2000" b="1" u="sng" dirty="0">
                <a:solidFill>
                  <a:srgbClr val="0070C0"/>
                </a:solidFill>
              </a:rPr>
              <a:t>Illustrative Criteria for Postponing or Cancelling Projects</a:t>
            </a:r>
            <a:endParaRPr lang="ru-RU" sz="2000" b="1" u="sng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Selective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approach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to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Capital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Projects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585262"/>
              </p:ext>
            </p:extLst>
          </p:nvPr>
        </p:nvGraphicFramePr>
        <p:xfrm>
          <a:off x="1177925" y="1798638"/>
          <a:ext cx="8312150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Документ" r:id="rId5" imgW="6299560" imgH="2126956" progId="Word.Document.12">
                  <p:embed/>
                </p:oleObj>
              </mc:Choice>
              <mc:Fallback>
                <p:oleObj name="Документ" r:id="rId5" imgW="6299560" imgH="21269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77925" y="1798638"/>
                        <a:ext cx="8312150" cy="280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1769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r>
              <a:rPr lang="ru-RU" sz="2400" b="1" u="sng" dirty="0" err="1" smtClean="0">
                <a:solidFill>
                  <a:srgbClr val="0070C0"/>
                </a:solidFill>
              </a:rPr>
              <a:t>Illustrative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Criteria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for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Projects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in</a:t>
            </a:r>
            <a:r>
              <a:rPr lang="ru-RU" sz="2400" b="1" u="sng" dirty="0" smtClean="0">
                <a:solidFill>
                  <a:srgbClr val="0070C0"/>
                </a:solidFill>
              </a:rPr>
              <a:t> a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Stimulus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Package</a:t>
            </a:r>
            <a:endParaRPr lang="ru-RU" sz="2400" b="1" u="sng" dirty="0">
              <a:solidFill>
                <a:srgbClr val="0070C0"/>
              </a:solidFill>
            </a:endParaRP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>
                <a:solidFill>
                  <a:srgbClr val="953735"/>
                </a:solidFill>
              </a:rPr>
              <a:t>Selective</a:t>
            </a:r>
            <a:r>
              <a:rPr lang="ru-RU" sz="3200" b="1" dirty="0">
                <a:solidFill>
                  <a:srgbClr val="953735"/>
                </a:solidFill>
              </a:rPr>
              <a:t> </a:t>
            </a:r>
            <a:r>
              <a:rPr lang="ru-RU" sz="3200" b="1" dirty="0" err="1">
                <a:solidFill>
                  <a:srgbClr val="953735"/>
                </a:solidFill>
              </a:rPr>
              <a:t>approach</a:t>
            </a:r>
            <a:r>
              <a:rPr lang="ru-RU" sz="3200" b="1" dirty="0">
                <a:solidFill>
                  <a:srgbClr val="953735"/>
                </a:solidFill>
              </a:rPr>
              <a:t> </a:t>
            </a:r>
            <a:r>
              <a:rPr lang="ru-RU" sz="3200" b="1" dirty="0" err="1">
                <a:solidFill>
                  <a:srgbClr val="953735"/>
                </a:solidFill>
              </a:rPr>
              <a:t>to</a:t>
            </a:r>
            <a:r>
              <a:rPr lang="ru-RU" sz="3200" b="1" dirty="0">
                <a:solidFill>
                  <a:srgbClr val="953735"/>
                </a:solidFill>
              </a:rPr>
              <a:t> </a:t>
            </a:r>
            <a:r>
              <a:rPr lang="ru-RU" sz="3200" b="1" dirty="0" err="1">
                <a:solidFill>
                  <a:srgbClr val="953735"/>
                </a:solidFill>
              </a:rPr>
              <a:t>Capital</a:t>
            </a:r>
            <a:r>
              <a:rPr lang="ru-RU" sz="3200" b="1" dirty="0">
                <a:solidFill>
                  <a:srgbClr val="953735"/>
                </a:solidFill>
              </a:rPr>
              <a:t> </a:t>
            </a:r>
            <a:r>
              <a:rPr lang="ru-RU" sz="3200" b="1" dirty="0" err="1">
                <a:solidFill>
                  <a:srgbClr val="953735"/>
                </a:solidFill>
              </a:rPr>
              <a:t>Projects</a:t>
            </a:r>
            <a:endParaRPr lang="en-US" sz="3200" b="1" dirty="0">
              <a:solidFill>
                <a:srgbClr val="953735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21883"/>
              </p:ext>
            </p:extLst>
          </p:nvPr>
        </p:nvGraphicFramePr>
        <p:xfrm>
          <a:off x="1323111" y="1653309"/>
          <a:ext cx="7617452" cy="395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Документ" r:id="rId5" imgW="6299560" imgH="2753379" progId="Word.Document.12">
                  <p:embed/>
                </p:oleObj>
              </mc:Choice>
              <mc:Fallback>
                <p:oleObj name="Документ" r:id="rId5" imgW="6299560" imgH="27533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23111" y="1653309"/>
                        <a:ext cx="7617452" cy="3953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1984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064" y="1448386"/>
            <a:ext cx="8610136" cy="4673600"/>
          </a:xfrm>
        </p:spPr>
        <p:txBody>
          <a:bodyPr rtlCol="0">
            <a:noAutofit/>
          </a:bodyPr>
          <a:lstStyle/>
          <a:p>
            <a:pPr lvl="0" algn="l">
              <a:spcBef>
                <a:spcPts val="1600"/>
              </a:spcBef>
              <a:spcAft>
                <a:spcPts val="1000"/>
              </a:spcAft>
            </a:pPr>
            <a:r>
              <a:rPr lang="en-US" sz="2400" b="1" u="sng" dirty="0" smtClean="0">
                <a:solidFill>
                  <a:srgbClr val="0070C0"/>
                </a:solidFill>
              </a:rPr>
              <a:t>KP </a:t>
            </a:r>
            <a:r>
              <a:rPr lang="en-US" sz="2400" b="1" u="sng" dirty="0">
                <a:solidFill>
                  <a:srgbClr val="0070C0"/>
                </a:solidFill>
              </a:rPr>
              <a:t>objective</a:t>
            </a:r>
            <a:r>
              <a:rPr lang="en-US" sz="2400" b="1" dirty="0">
                <a:solidFill>
                  <a:srgbClr val="0070C0"/>
                </a:solidFill>
              </a:rPr>
              <a:t>: </a:t>
            </a:r>
            <a:r>
              <a:rPr lang="ru-RU" sz="2400" b="1" dirty="0" err="1">
                <a:solidFill>
                  <a:schemeClr val="tx1"/>
                </a:solidFill>
              </a:rPr>
              <a:t>t</a:t>
            </a:r>
            <a:r>
              <a:rPr lang="ru-RU" sz="2400" b="1" dirty="0" err="1" smtClean="0">
                <a:solidFill>
                  <a:schemeClr val="tx1"/>
                </a:solidFill>
              </a:rPr>
              <a:t>o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help PEMPAL countries develop methodologies and tools for the implementation of quick spending reviews as a rapid response to crises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lvl="0" algn="l">
              <a:spcBef>
                <a:spcPts val="1600"/>
              </a:spcBef>
              <a:spcAft>
                <a:spcPts val="1000"/>
              </a:spcAft>
            </a:pPr>
            <a:r>
              <a:rPr lang="ru-RU" sz="2400" b="1" u="sng" dirty="0" err="1" smtClean="0">
                <a:solidFill>
                  <a:srgbClr val="0070C0"/>
                </a:solidFill>
              </a:rPr>
              <a:t>Method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and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data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sources</a:t>
            </a:r>
            <a:r>
              <a:rPr lang="ru-RU" sz="2400" b="1" u="sng" dirty="0" smtClean="0">
                <a:solidFill>
                  <a:srgbClr val="0070C0"/>
                </a:solidFill>
              </a:rPr>
              <a:t>: </a:t>
            </a:r>
            <a:r>
              <a:rPr lang="ru-RU" sz="2400" b="1" dirty="0" err="1">
                <a:solidFill>
                  <a:schemeClr val="tx1"/>
                </a:solidFill>
              </a:rPr>
              <a:t>largely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based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on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desk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research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supported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with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interviews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with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experts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and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selected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country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officials</a:t>
            </a:r>
            <a:r>
              <a:rPr lang="ru-RU" sz="2400" b="1" dirty="0" smtClean="0">
                <a:solidFill>
                  <a:schemeClr val="tx1"/>
                </a:solidFill>
              </a:rPr>
              <a:t>; a </a:t>
            </a:r>
            <a:r>
              <a:rPr lang="ru-RU" sz="2400" b="1" dirty="0" err="1" smtClean="0">
                <a:solidFill>
                  <a:schemeClr val="tx1"/>
                </a:solidFill>
              </a:rPr>
              <a:t>limited-scope-survey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among</a:t>
            </a:r>
            <a:r>
              <a:rPr lang="ru-RU" sz="2400" b="1" dirty="0" smtClean="0">
                <a:solidFill>
                  <a:schemeClr val="tx1"/>
                </a:solidFill>
              </a:rPr>
              <a:t> PEMPAL </a:t>
            </a:r>
            <a:r>
              <a:rPr lang="ru-RU" sz="2400" b="1" dirty="0" err="1" smtClean="0">
                <a:solidFill>
                  <a:schemeClr val="tx1"/>
                </a:solidFill>
              </a:rPr>
              <a:t>countries</a:t>
            </a:r>
            <a:endParaRPr lang="ru-RU" sz="2400" b="1" dirty="0">
              <a:solidFill>
                <a:schemeClr val="tx1"/>
              </a:solidFill>
            </a:endParaRP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r>
              <a:rPr lang="ru-RU" sz="2400" b="1" u="sng" dirty="0" err="1">
                <a:solidFill>
                  <a:srgbClr val="0070C0"/>
                </a:solidFill>
              </a:rPr>
              <a:t>Subject</a:t>
            </a:r>
            <a:r>
              <a:rPr lang="ru-RU" sz="2400" b="1" u="sng" dirty="0">
                <a:solidFill>
                  <a:srgbClr val="0070C0"/>
                </a:solidFill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</a:rPr>
              <a:t>matter</a:t>
            </a:r>
            <a:r>
              <a:rPr lang="ru-RU" sz="2400" b="1" u="sng" dirty="0">
                <a:solidFill>
                  <a:srgbClr val="0070C0"/>
                </a:solidFill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</a:rPr>
              <a:t>of</a:t>
            </a:r>
            <a:r>
              <a:rPr lang="ru-RU" sz="2400" b="1" u="sng" dirty="0">
                <a:solidFill>
                  <a:srgbClr val="0070C0"/>
                </a:solidFill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</a:rPr>
              <a:t>this</a:t>
            </a:r>
            <a:r>
              <a:rPr lang="ru-RU" sz="2400" b="1" u="sng" dirty="0">
                <a:solidFill>
                  <a:srgbClr val="0070C0"/>
                </a:solidFill>
              </a:rPr>
              <a:t> </a:t>
            </a:r>
            <a:r>
              <a:rPr lang="ru-RU" sz="2400" b="1" u="sng" dirty="0" smtClean="0">
                <a:solidFill>
                  <a:srgbClr val="0070C0"/>
                </a:solidFill>
              </a:rPr>
              <a:t>KP </a:t>
            </a:r>
            <a:r>
              <a:rPr lang="en-US" sz="2400" b="1" dirty="0" smtClean="0">
                <a:solidFill>
                  <a:schemeClr val="tx1"/>
                </a:solidFill>
              </a:rPr>
              <a:t>we </a:t>
            </a:r>
            <a:r>
              <a:rPr lang="en-US" sz="2400" b="1" dirty="0">
                <a:solidFill>
                  <a:schemeClr val="tx1"/>
                </a:solidFill>
              </a:rPr>
              <a:t>use the concept of rapid spending reviews to refer to expenditure review exercises that are designed and implemented in the need of rapid response to immediate fiscal pressures and challenges. </a:t>
            </a: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9448800" cy="876300"/>
          </a:xfrm>
        </p:spPr>
        <p:txBody>
          <a:bodyPr/>
          <a:lstStyle/>
          <a:p>
            <a:r>
              <a:rPr lang="ru-RU" sz="3200" b="1" dirty="0" err="1" smtClean="0">
                <a:solidFill>
                  <a:srgbClr val="953735"/>
                </a:solidFill>
              </a:rPr>
              <a:t>Objectives</a:t>
            </a:r>
            <a:r>
              <a:rPr lang="ru-RU" sz="3200" b="1" dirty="0" smtClean="0">
                <a:solidFill>
                  <a:srgbClr val="953735"/>
                </a:solidFill>
              </a:rPr>
              <a:t>, </a:t>
            </a:r>
            <a:r>
              <a:rPr lang="ru-RU" sz="3200" b="1" dirty="0" err="1" smtClean="0">
                <a:solidFill>
                  <a:srgbClr val="953735"/>
                </a:solidFill>
              </a:rPr>
              <a:t>Methodology</a:t>
            </a:r>
            <a:r>
              <a:rPr lang="ru-RU" sz="3200" b="1" dirty="0" smtClean="0">
                <a:solidFill>
                  <a:srgbClr val="953735"/>
                </a:solidFill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</a:rPr>
              <a:t>and</a:t>
            </a:r>
            <a:r>
              <a:rPr lang="ru-RU" sz="3200" b="1" dirty="0" smtClean="0">
                <a:solidFill>
                  <a:srgbClr val="953735"/>
                </a:solidFill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</a:rPr>
              <a:t>Subject</a:t>
            </a:r>
            <a:r>
              <a:rPr lang="ru-RU" sz="3200" b="1" dirty="0" smtClean="0">
                <a:solidFill>
                  <a:srgbClr val="953735"/>
                </a:solidFill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</a:rPr>
              <a:t>Matter</a:t>
            </a:r>
            <a:r>
              <a:rPr lang="ru-RU" sz="3200" b="1" dirty="0" smtClean="0">
                <a:solidFill>
                  <a:srgbClr val="953735"/>
                </a:solidFill>
              </a:rPr>
              <a:t> </a:t>
            </a:r>
            <a:endParaRPr lang="en-US" sz="32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B3BBAE-7D5F-41AB-BD10-EF89A677EB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636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fontScale="70000" lnSpcReduction="20000"/>
          </a:bodyPr>
          <a:lstStyle/>
          <a:p>
            <a:pPr lvl="0" algn="l"/>
            <a:r>
              <a:rPr lang="ru-RU" sz="3400" b="1" u="sng" dirty="0" err="1" smtClean="0">
                <a:solidFill>
                  <a:srgbClr val="0070C0"/>
                </a:solidFill>
              </a:rPr>
              <a:t>Measures</a:t>
            </a:r>
            <a:r>
              <a:rPr lang="en-US" sz="3400" b="1" u="sng" dirty="0" smtClean="0">
                <a:solidFill>
                  <a:srgbClr val="0070C0"/>
                </a:solidFill>
              </a:rPr>
              <a:t>:</a:t>
            </a:r>
            <a:r>
              <a:rPr lang="en-US" sz="3800" b="1" u="sng" dirty="0">
                <a:solidFill>
                  <a:srgbClr val="0070C0"/>
                </a:solidFill>
              </a:rPr>
              <a:t> </a:t>
            </a:r>
            <a:r>
              <a:rPr lang="en-US" dirty="0">
                <a:solidFill>
                  <a:schemeClr val="tx1"/>
                </a:solidFill>
              </a:rPr>
              <a:t>review of Government </a:t>
            </a:r>
            <a:r>
              <a:rPr lang="en-US" dirty="0" err="1">
                <a:solidFill>
                  <a:schemeClr val="tx1"/>
                </a:solidFill>
              </a:rPr>
              <a:t>programmes</a:t>
            </a:r>
            <a:r>
              <a:rPr lang="en-US" dirty="0">
                <a:solidFill>
                  <a:schemeClr val="tx1"/>
                </a:solidFill>
              </a:rPr>
              <a:t> and performance targets (Russia and Belarus), </a:t>
            </a:r>
            <a:r>
              <a:rPr lang="ru-RU" dirty="0" err="1" smtClean="0">
                <a:solidFill>
                  <a:schemeClr val="tx1"/>
                </a:solidFill>
              </a:rPr>
              <a:t>optimization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public </a:t>
            </a:r>
            <a:r>
              <a:rPr lang="en-US" dirty="0" smtClean="0">
                <a:solidFill>
                  <a:schemeClr val="tx1"/>
                </a:solidFill>
              </a:rPr>
              <a:t>investment, </a:t>
            </a:r>
            <a:r>
              <a:rPr lang="en-US" dirty="0">
                <a:solidFill>
                  <a:schemeClr val="tx1"/>
                </a:solidFill>
              </a:rPr>
              <a:t>set-up of a reserve </a:t>
            </a:r>
            <a:r>
              <a:rPr lang="en-US" dirty="0" smtClean="0">
                <a:solidFill>
                  <a:schemeClr val="tx1"/>
                </a:solidFill>
              </a:rPr>
              <a:t>fund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revision </a:t>
            </a:r>
            <a:r>
              <a:rPr lang="en-US" dirty="0">
                <a:solidFill>
                  <a:schemeClr val="tx1"/>
                </a:solidFill>
              </a:rPr>
              <a:t>of the methodology for calculating the limits for baseline expenditures (Russia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borrowing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sz="2900" dirty="0">
              <a:solidFill>
                <a:schemeClr val="tx1"/>
              </a:solidFill>
            </a:endParaRPr>
          </a:p>
          <a:p>
            <a:pPr algn="l"/>
            <a:r>
              <a:rPr lang="ru-RU" sz="3400" b="1" u="sng" dirty="0" err="1" smtClean="0">
                <a:solidFill>
                  <a:srgbClr val="0070C0"/>
                </a:solidFill>
              </a:rPr>
              <a:t>Expenditure</a:t>
            </a:r>
            <a:r>
              <a:rPr lang="ru-RU" sz="3400" b="1" u="sng" dirty="0" smtClean="0">
                <a:solidFill>
                  <a:srgbClr val="0070C0"/>
                </a:solidFill>
              </a:rPr>
              <a:t> </a:t>
            </a:r>
            <a:r>
              <a:rPr lang="ru-RU" sz="3400" b="1" u="sng" dirty="0" err="1" smtClean="0">
                <a:solidFill>
                  <a:srgbClr val="0070C0"/>
                </a:solidFill>
              </a:rPr>
              <a:t>cuts</a:t>
            </a:r>
            <a:r>
              <a:rPr lang="ru-RU" sz="3400" b="1" u="sng" dirty="0" smtClean="0">
                <a:solidFill>
                  <a:srgbClr val="0070C0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state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agency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administration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and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maintenance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costs</a:t>
            </a:r>
            <a:r>
              <a:rPr lang="ru-RU" dirty="0">
                <a:solidFill>
                  <a:schemeClr val="tx1"/>
                </a:solidFill>
              </a:rPr>
              <a:t>, n</a:t>
            </a:r>
            <a:r>
              <a:rPr lang="en-US" dirty="0" err="1">
                <a:solidFill>
                  <a:schemeClr val="tx1"/>
                </a:solidFill>
              </a:rPr>
              <a:t>ew</a:t>
            </a:r>
            <a:r>
              <a:rPr lang="en-US" dirty="0">
                <a:solidFill>
                  <a:schemeClr val="tx1"/>
                </a:solidFill>
              </a:rPr>
              <a:t> funding requests and cuts in discretionary expenditures</a:t>
            </a:r>
            <a:r>
              <a:rPr lang="ru-RU" dirty="0">
                <a:solidFill>
                  <a:schemeClr val="tx1"/>
                </a:solidFill>
              </a:rPr>
              <a:t>, e</a:t>
            </a:r>
            <a:r>
              <a:rPr lang="en-US" dirty="0" err="1" smtClean="0">
                <a:solidFill>
                  <a:schemeClr val="tx1"/>
                </a:solidFill>
              </a:rPr>
              <a:t>xpenditures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related to sport and cultural events and </a:t>
            </a:r>
            <a:r>
              <a:rPr lang="en-US" dirty="0" smtClean="0">
                <a:solidFill>
                  <a:schemeClr val="tx1"/>
                </a:solidFill>
              </a:rPr>
              <a:t>celebrations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public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investments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sz="3500" b="1" u="sng" dirty="0" err="1">
                <a:solidFill>
                  <a:srgbClr val="0070C0"/>
                </a:solidFill>
              </a:rPr>
              <a:t>Challenges</a:t>
            </a:r>
            <a:r>
              <a:rPr lang="en-US" sz="3500" b="1" u="sng" dirty="0">
                <a:solidFill>
                  <a:srgbClr val="0070C0"/>
                </a:solidFill>
              </a:rPr>
              <a:t>: </a:t>
            </a:r>
            <a:r>
              <a:rPr lang="en-US" sz="3300" dirty="0">
                <a:solidFill>
                  <a:schemeClr val="tx1"/>
                </a:solidFill>
              </a:rPr>
              <a:t>Time pressure;</a:t>
            </a:r>
            <a:r>
              <a:rPr lang="ru-RU" sz="3300" dirty="0">
                <a:solidFill>
                  <a:schemeClr val="tx1"/>
                </a:solidFill>
              </a:rPr>
              <a:t> l</a:t>
            </a:r>
            <a:r>
              <a:rPr lang="en-US" sz="3300" dirty="0" err="1">
                <a:solidFill>
                  <a:schemeClr val="tx1"/>
                </a:solidFill>
              </a:rPr>
              <a:t>ack</a:t>
            </a:r>
            <a:r>
              <a:rPr lang="en-US" sz="3300" dirty="0">
                <a:solidFill>
                  <a:schemeClr val="tx1"/>
                </a:solidFill>
              </a:rPr>
              <a:t> of capacity;</a:t>
            </a:r>
            <a:r>
              <a:rPr lang="ru-RU" sz="3300" dirty="0">
                <a:solidFill>
                  <a:schemeClr val="tx1"/>
                </a:solidFill>
              </a:rPr>
              <a:t> l</a:t>
            </a:r>
            <a:r>
              <a:rPr lang="en-US" sz="3300" dirty="0" err="1">
                <a:solidFill>
                  <a:schemeClr val="tx1"/>
                </a:solidFill>
              </a:rPr>
              <a:t>ack</a:t>
            </a:r>
            <a:r>
              <a:rPr lang="en-US" sz="3300" dirty="0">
                <a:solidFill>
                  <a:schemeClr val="tx1"/>
                </a:solidFill>
              </a:rPr>
              <a:t> of methodology and supporting tools; </a:t>
            </a:r>
            <a:r>
              <a:rPr lang="ru-RU" sz="3300" dirty="0">
                <a:solidFill>
                  <a:schemeClr val="tx1"/>
                </a:solidFill>
              </a:rPr>
              <a:t>r</a:t>
            </a:r>
            <a:r>
              <a:rPr lang="en-US" sz="3300" dirty="0" err="1">
                <a:solidFill>
                  <a:schemeClr val="tx1"/>
                </a:solidFill>
              </a:rPr>
              <a:t>esistance</a:t>
            </a:r>
            <a:r>
              <a:rPr lang="en-US" sz="3300" dirty="0">
                <a:solidFill>
                  <a:schemeClr val="tx1"/>
                </a:solidFill>
              </a:rPr>
              <a:t> and lack of cooperation from line ministries;</a:t>
            </a:r>
            <a:r>
              <a:rPr lang="ru-RU" sz="3300" dirty="0">
                <a:solidFill>
                  <a:schemeClr val="tx1"/>
                </a:solidFill>
              </a:rPr>
              <a:t> l</a:t>
            </a:r>
            <a:r>
              <a:rPr lang="en-US" sz="3300" dirty="0" err="1">
                <a:solidFill>
                  <a:schemeClr val="tx1"/>
                </a:solidFill>
              </a:rPr>
              <a:t>ack</a:t>
            </a:r>
            <a:r>
              <a:rPr lang="en-US" sz="3300" dirty="0">
                <a:solidFill>
                  <a:schemeClr val="tx1"/>
                </a:solidFill>
              </a:rPr>
              <a:t> of regulatory framework that would validate and support efficiency and strategic review processes. </a:t>
            </a:r>
            <a:endParaRPr lang="ru-RU" sz="33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3400" b="1" u="sng" dirty="0" err="1" smtClean="0">
                <a:solidFill>
                  <a:srgbClr val="0070C0"/>
                </a:solidFill>
              </a:rPr>
              <a:t>Survey</a:t>
            </a:r>
            <a:r>
              <a:rPr lang="ru-RU" sz="3400" b="1" u="sng" dirty="0" smtClean="0">
                <a:solidFill>
                  <a:srgbClr val="0070C0"/>
                </a:solidFill>
              </a:rPr>
              <a:t> </a:t>
            </a:r>
            <a:r>
              <a:rPr lang="ru-RU" sz="3400" b="1" u="sng" dirty="0" err="1" smtClean="0">
                <a:solidFill>
                  <a:srgbClr val="0070C0"/>
                </a:solidFill>
              </a:rPr>
              <a:t>participants</a:t>
            </a:r>
            <a:r>
              <a:rPr lang="en-US" sz="3400" b="1" u="sng" dirty="0" smtClean="0">
                <a:solidFill>
                  <a:srgbClr val="0070C0"/>
                </a:solidFill>
              </a:rPr>
              <a:t>:</a:t>
            </a:r>
            <a:r>
              <a:rPr lang="en-US" sz="3400" b="1" u="sng" dirty="0">
                <a:solidFill>
                  <a:srgbClr val="0070C0"/>
                </a:solidFill>
              </a:rPr>
              <a:t> 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sz="3300" dirty="0">
                <a:solidFill>
                  <a:schemeClr val="tx1"/>
                </a:solidFill>
              </a:rPr>
              <a:t>Albania, Armenia,</a:t>
            </a: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err="1">
                <a:solidFill>
                  <a:schemeClr val="tx1"/>
                </a:solidFill>
              </a:rPr>
              <a:t>Azerbaijan</a:t>
            </a:r>
            <a:r>
              <a:rPr lang="ru-RU" sz="3300" dirty="0">
                <a:solidFill>
                  <a:schemeClr val="tx1"/>
                </a:solidFill>
              </a:rPr>
              <a:t>,</a:t>
            </a:r>
            <a:r>
              <a:rPr lang="en-US" sz="3300" dirty="0">
                <a:solidFill>
                  <a:schemeClr val="tx1"/>
                </a:solidFill>
              </a:rPr>
              <a:t> Belarus, Bosnia and Herzegovina, Bulgaria, Croatia, </a:t>
            </a:r>
            <a:r>
              <a:rPr lang="ru-RU" sz="3300" dirty="0" err="1">
                <a:solidFill>
                  <a:schemeClr val="tx1"/>
                </a:solidFill>
              </a:rPr>
              <a:t>Serbia</a:t>
            </a:r>
            <a:r>
              <a:rPr lang="ru-RU" sz="3300" dirty="0">
                <a:solidFill>
                  <a:schemeClr val="tx1"/>
                </a:solidFill>
              </a:rPr>
              <a:t>, </a:t>
            </a:r>
            <a:r>
              <a:rPr lang="en-US" sz="3300" dirty="0">
                <a:solidFill>
                  <a:schemeClr val="tx1"/>
                </a:solidFill>
              </a:rPr>
              <a:t>Kosovo, Moldova, Russian Federation, and </a:t>
            </a:r>
            <a:r>
              <a:rPr lang="ru-RU" sz="3300" dirty="0" err="1">
                <a:solidFill>
                  <a:schemeClr val="tx1"/>
                </a:solidFill>
              </a:rPr>
              <a:t>Kazakh</a:t>
            </a:r>
            <a:r>
              <a:rPr lang="en-US" sz="3300" dirty="0" err="1">
                <a:solidFill>
                  <a:schemeClr val="tx1"/>
                </a:solidFill>
              </a:rPr>
              <a:t>stan</a:t>
            </a:r>
            <a:r>
              <a:rPr lang="ru-RU" sz="3300" dirty="0">
                <a:solidFill>
                  <a:schemeClr val="tx1"/>
                </a:solidFill>
              </a:rPr>
              <a:t>.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endParaRPr lang="ru-RU" sz="33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PEMPAL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Experience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92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ru-RU" sz="2400" b="1" u="sng" dirty="0" err="1">
                <a:solidFill>
                  <a:srgbClr val="0070C0"/>
                </a:solidFill>
              </a:rPr>
              <a:t>Below</a:t>
            </a:r>
            <a:r>
              <a:rPr lang="ru-RU" sz="2400" b="1" u="sng" dirty="0">
                <a:solidFill>
                  <a:srgbClr val="0070C0"/>
                </a:solidFill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</a:rPr>
              <a:t>the</a:t>
            </a:r>
            <a:r>
              <a:rPr lang="ru-RU" sz="2400" b="1" u="sng" dirty="0">
                <a:solidFill>
                  <a:srgbClr val="0070C0"/>
                </a:solidFill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</a:rPr>
              <a:t>line</a:t>
            </a:r>
            <a:r>
              <a:rPr lang="ru-RU" sz="2400" b="1" u="sng" dirty="0">
                <a:solidFill>
                  <a:srgbClr val="0070C0"/>
                </a:solidFill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</a:rPr>
              <a:t>measures</a:t>
            </a:r>
            <a:r>
              <a:rPr lang="ru-RU" sz="2400" b="1" u="sng" dirty="0">
                <a:solidFill>
                  <a:srgbClr val="0070C0"/>
                </a:solidFill>
              </a:rPr>
              <a:t>: </a:t>
            </a:r>
            <a:r>
              <a:rPr lang="en-US" sz="2500" dirty="0">
                <a:solidFill>
                  <a:schemeClr val="tx1"/>
                </a:solidFill>
              </a:rPr>
              <a:t>Equity injections, asset purchases, loans, debt assumptions, including through extra-budgetary </a:t>
            </a:r>
            <a:r>
              <a:rPr lang="en-US" sz="2500" dirty="0" smtClean="0">
                <a:solidFill>
                  <a:schemeClr val="tx1"/>
                </a:solidFill>
              </a:rPr>
              <a:t>funds</a:t>
            </a:r>
            <a:endParaRPr lang="ru-RU" sz="2500" dirty="0" smtClean="0">
              <a:solidFill>
                <a:schemeClr val="tx1"/>
              </a:solidFill>
            </a:endParaRPr>
          </a:p>
          <a:p>
            <a:pPr lvl="0" algn="l"/>
            <a:endParaRPr lang="ru-RU" sz="2500" dirty="0">
              <a:solidFill>
                <a:schemeClr val="tx1"/>
              </a:solidFill>
            </a:endParaRP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ru-RU" sz="2400" b="1" u="sng" dirty="0" err="1">
                <a:solidFill>
                  <a:srgbClr val="0070C0"/>
                </a:solidFill>
              </a:rPr>
              <a:t>Contingent</a:t>
            </a:r>
            <a:r>
              <a:rPr lang="ru-RU" sz="2400" b="1" u="sng" dirty="0">
                <a:solidFill>
                  <a:srgbClr val="0070C0"/>
                </a:solidFill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</a:rPr>
              <a:t>liabilities</a:t>
            </a:r>
            <a:r>
              <a:rPr lang="ru-RU" sz="2400" b="1" u="sng" dirty="0">
                <a:solidFill>
                  <a:srgbClr val="0070C0"/>
                </a:solidFill>
              </a:rPr>
              <a:t>: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ru-RU" sz="2500" dirty="0" err="1" smtClean="0">
                <a:solidFill>
                  <a:schemeClr val="tx1"/>
                </a:solidFill>
              </a:rPr>
              <a:t>Guarantees</a:t>
            </a:r>
            <a:r>
              <a:rPr lang="ru-RU" sz="2500" dirty="0" smtClean="0">
                <a:solidFill>
                  <a:schemeClr val="tx1"/>
                </a:solidFill>
              </a:rPr>
              <a:t>;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ru-RU" sz="2500" dirty="0" err="1" smtClean="0">
                <a:solidFill>
                  <a:schemeClr val="tx1"/>
                </a:solidFill>
              </a:rPr>
              <a:t>Quasi-fiscal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operations</a:t>
            </a:r>
            <a:r>
              <a:rPr lang="ru-RU" sz="2500" dirty="0" smtClean="0">
                <a:solidFill>
                  <a:schemeClr val="tx1"/>
                </a:solidFill>
              </a:rPr>
              <a:t>: </a:t>
            </a:r>
            <a:r>
              <a:rPr lang="ru-RU" sz="2500" dirty="0" err="1" smtClean="0">
                <a:solidFill>
                  <a:schemeClr val="tx1"/>
                </a:solidFill>
              </a:rPr>
              <a:t>non-commercial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operations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of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SOEs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on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behalf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of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government</a:t>
            </a:r>
            <a:r>
              <a:rPr lang="ru-RU" sz="2500" dirty="0" smtClean="0">
                <a:solidFill>
                  <a:schemeClr val="tx1"/>
                </a:solidFill>
              </a:rPr>
              <a:t> (</a:t>
            </a:r>
            <a:r>
              <a:rPr lang="ru-RU" sz="2500" dirty="0" err="1" smtClean="0">
                <a:solidFill>
                  <a:schemeClr val="tx1"/>
                </a:solidFill>
              </a:rPr>
              <a:t>subordinated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and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concessional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loans</a:t>
            </a:r>
            <a:r>
              <a:rPr lang="ru-RU" sz="2500" dirty="0" smtClean="0">
                <a:solidFill>
                  <a:schemeClr val="tx1"/>
                </a:solidFill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</a:rPr>
              <a:t>guarantees</a:t>
            </a:r>
            <a:r>
              <a:rPr lang="ru-RU" sz="2500" dirty="0" smtClean="0">
                <a:solidFill>
                  <a:schemeClr val="tx1"/>
                </a:solidFill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</a:rPr>
              <a:t>support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packages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and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stabilization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funds</a:t>
            </a:r>
            <a:r>
              <a:rPr lang="ru-RU" sz="2500" dirty="0" smtClean="0">
                <a:solidFill>
                  <a:schemeClr val="tx1"/>
                </a:solidFill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</a:rPr>
              <a:t>etc</a:t>
            </a:r>
            <a:r>
              <a:rPr lang="ru-RU" sz="2500" dirty="0" smtClean="0">
                <a:solidFill>
                  <a:schemeClr val="tx1"/>
                </a:solidFill>
              </a:rPr>
              <a:t>. )</a:t>
            </a: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Complementary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/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alternative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fiscal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measures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3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Autofit/>
          </a:bodyPr>
          <a:lstStyle/>
          <a:p>
            <a:pPr lvl="0" algn="l"/>
            <a:r>
              <a:rPr lang="en-US" sz="1600" b="1" u="sng" dirty="0">
                <a:solidFill>
                  <a:srgbClr val="0070C0"/>
                </a:solidFill>
              </a:rPr>
              <a:t>Recommendation 1: </a:t>
            </a:r>
            <a:r>
              <a:rPr lang="en-US" sz="1600" dirty="0">
                <a:solidFill>
                  <a:schemeClr val="tx1"/>
                </a:solidFill>
              </a:rPr>
              <a:t>Ensure high-level political support for the </a:t>
            </a:r>
            <a:r>
              <a:rPr lang="ru-RU" sz="1600" dirty="0" err="1" smtClean="0">
                <a:solidFill>
                  <a:schemeClr val="tx1"/>
                </a:solidFill>
              </a:rPr>
              <a:t>key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stages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of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the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expenditure </a:t>
            </a:r>
            <a:r>
              <a:rPr lang="en-US" sz="1600" dirty="0">
                <a:solidFill>
                  <a:schemeClr val="tx1"/>
                </a:solidFill>
              </a:rPr>
              <a:t>review </a:t>
            </a:r>
            <a:r>
              <a:rPr lang="en-US" sz="1600" dirty="0" smtClean="0">
                <a:solidFill>
                  <a:schemeClr val="tx1"/>
                </a:solidFill>
              </a:rPr>
              <a:t>process </a:t>
            </a:r>
            <a:endParaRPr lang="ru-RU" sz="1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600" b="1" u="sng" dirty="0" smtClean="0">
                <a:solidFill>
                  <a:srgbClr val="0070C0"/>
                </a:solidFill>
              </a:rPr>
              <a:t>Recommendation </a:t>
            </a:r>
            <a:r>
              <a:rPr lang="en-US" sz="1600" b="1" u="sng" dirty="0">
                <a:solidFill>
                  <a:srgbClr val="0070C0"/>
                </a:solidFill>
              </a:rPr>
              <a:t>2: </a:t>
            </a:r>
            <a:r>
              <a:rPr lang="en-US" sz="1600" dirty="0">
                <a:solidFill>
                  <a:schemeClr val="tx1"/>
                </a:solidFill>
              </a:rPr>
              <a:t>Engage line ministries in a dialogue with the CBA and </a:t>
            </a:r>
            <a:r>
              <a:rPr lang="en-US" sz="1600" dirty="0" smtClean="0">
                <a:solidFill>
                  <a:schemeClr val="tx1"/>
                </a:solidFill>
              </a:rPr>
              <a:t>Government</a:t>
            </a:r>
            <a:endParaRPr lang="ru-RU" sz="1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600" b="1" u="sng" dirty="0" smtClean="0">
                <a:solidFill>
                  <a:srgbClr val="0070C0"/>
                </a:solidFill>
              </a:rPr>
              <a:t>Recommendation </a:t>
            </a:r>
            <a:r>
              <a:rPr lang="en-US" sz="1600" b="1" u="sng" dirty="0">
                <a:solidFill>
                  <a:srgbClr val="0070C0"/>
                </a:solidFill>
              </a:rPr>
              <a:t>3. </a:t>
            </a:r>
            <a:r>
              <a:rPr lang="en-US" sz="1600" dirty="0">
                <a:solidFill>
                  <a:schemeClr val="tx1"/>
                </a:solidFill>
              </a:rPr>
              <a:t>Mainstream rapid spending review into the regular budget process, institutionalize some simple policy review tools in budget </a:t>
            </a:r>
            <a:r>
              <a:rPr lang="en-US" sz="1600" dirty="0" smtClean="0">
                <a:solidFill>
                  <a:schemeClr val="tx1"/>
                </a:solidFill>
              </a:rPr>
              <a:t>analysis</a:t>
            </a:r>
            <a:r>
              <a:rPr lang="en-US" sz="1600" b="1" dirty="0" smtClean="0"/>
              <a:t>. </a:t>
            </a:r>
            <a:endParaRPr lang="ru-RU" sz="1600" b="1" dirty="0" smtClean="0"/>
          </a:p>
          <a:p>
            <a:pPr lvl="0" algn="l"/>
            <a:r>
              <a:rPr lang="en-US" sz="1600" b="1" u="sng" dirty="0">
                <a:solidFill>
                  <a:srgbClr val="0070C0"/>
                </a:solidFill>
              </a:rPr>
              <a:t>Recommendation 4.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tx1"/>
                </a:solidFill>
              </a:rPr>
              <a:t>Establish and communicate budget priorities at the outset of the process, </a:t>
            </a:r>
            <a:r>
              <a:rPr lang="en-US" sz="1600" dirty="0" smtClean="0">
                <a:solidFill>
                  <a:schemeClr val="tx1"/>
                </a:solidFill>
              </a:rPr>
              <a:t>set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out </a:t>
            </a:r>
            <a:r>
              <a:rPr lang="en-US" sz="1600" dirty="0">
                <a:solidFill>
                  <a:schemeClr val="tx1"/>
                </a:solidFill>
              </a:rPr>
              <a:t>low priority areas to be considered for potential cuts and a target for expenditure reduction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ru-RU" sz="1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600" b="1" u="sng" dirty="0">
                <a:solidFill>
                  <a:srgbClr val="0070C0"/>
                </a:solidFill>
              </a:rPr>
              <a:t>Recommendation 5. </a:t>
            </a:r>
            <a:r>
              <a:rPr lang="en-US" sz="1600" dirty="0">
                <a:solidFill>
                  <a:schemeClr val="tx1"/>
                </a:solidFill>
              </a:rPr>
              <a:t>Consider more extensive use of digital solutions in </a:t>
            </a:r>
            <a:r>
              <a:rPr lang="en-US" sz="1600" dirty="0" smtClean="0">
                <a:solidFill>
                  <a:schemeClr val="tx1"/>
                </a:solidFill>
              </a:rPr>
              <a:t>budget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planning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and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implementation</a:t>
            </a:r>
            <a:r>
              <a:rPr lang="en-US" sz="1600" dirty="0" smtClean="0">
                <a:solidFill>
                  <a:schemeClr val="tx1"/>
                </a:solidFill>
              </a:rPr>
              <a:t>. </a:t>
            </a:r>
            <a:endParaRPr lang="ru-RU" sz="1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600" b="1" u="sng" dirty="0">
                <a:solidFill>
                  <a:srgbClr val="0070C0"/>
                </a:solidFill>
              </a:rPr>
              <a:t>Recommendation 6. </a:t>
            </a:r>
            <a:r>
              <a:rPr lang="en-US" sz="1600" dirty="0">
                <a:solidFill>
                  <a:schemeClr val="tx1"/>
                </a:solidFill>
              </a:rPr>
              <a:t>Involve </a:t>
            </a:r>
            <a:r>
              <a:rPr lang="en-US" sz="1600" dirty="0" smtClean="0">
                <a:solidFill>
                  <a:schemeClr val="tx1"/>
                </a:solidFill>
              </a:rPr>
              <a:t>external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experts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lvl="0" algn="l"/>
            <a:r>
              <a:rPr lang="en-US" sz="1600" b="1" u="sng" dirty="0">
                <a:solidFill>
                  <a:srgbClr val="0070C0"/>
                </a:solidFill>
              </a:rPr>
              <a:t>Recommendation 7.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tx1"/>
                </a:solidFill>
              </a:rPr>
              <a:t>Consider a temporary </a:t>
            </a:r>
            <a:r>
              <a:rPr lang="ru-RU" sz="1600" dirty="0" err="1" smtClean="0">
                <a:solidFill>
                  <a:schemeClr val="tx1"/>
                </a:solidFill>
              </a:rPr>
              <a:t>relaxation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of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formal </a:t>
            </a:r>
            <a:r>
              <a:rPr lang="en-US" sz="1600" dirty="0">
                <a:solidFill>
                  <a:schemeClr val="tx1"/>
                </a:solidFill>
              </a:rPr>
              <a:t>processes, authorities and </a:t>
            </a:r>
            <a:r>
              <a:rPr lang="en-US" sz="1600" dirty="0" smtClean="0">
                <a:solidFill>
                  <a:schemeClr val="tx1"/>
                </a:solidFill>
              </a:rPr>
              <a:t>delegations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in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case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of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need of rapid expenditure cuts or re-allocations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ru-RU" sz="1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600" b="1" u="sng" dirty="0">
                <a:solidFill>
                  <a:srgbClr val="0070C0"/>
                </a:solidFill>
              </a:rPr>
              <a:t>Recommendation 8. </a:t>
            </a:r>
            <a:r>
              <a:rPr lang="en-US" sz="1600" dirty="0">
                <a:solidFill>
                  <a:schemeClr val="tx1"/>
                </a:solidFill>
              </a:rPr>
              <a:t>Establish a mechanism for clear political oversight of the process, ring-fence expenditures for COVID response and institute enhanced transparency and monitoring arrangements. </a:t>
            </a:r>
            <a:endParaRPr lang="ru-RU" sz="1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600" b="1" u="sng" dirty="0">
                <a:solidFill>
                  <a:srgbClr val="0070C0"/>
                </a:solidFill>
              </a:rPr>
              <a:t>Recommendation 9. </a:t>
            </a:r>
            <a:r>
              <a:rPr lang="en-US" sz="1600" dirty="0">
                <a:solidFill>
                  <a:schemeClr val="tx1"/>
                </a:solidFill>
              </a:rPr>
              <a:t>Incorporate mandatory strategic </a:t>
            </a:r>
            <a:r>
              <a:rPr lang="ru-RU" sz="1600" dirty="0" err="1" smtClean="0">
                <a:solidFill>
                  <a:schemeClr val="tx1"/>
                </a:solidFill>
              </a:rPr>
              <a:t>and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efficiency </a:t>
            </a:r>
            <a:r>
              <a:rPr lang="en-US" sz="1600" dirty="0">
                <a:solidFill>
                  <a:schemeClr val="tx1"/>
                </a:solidFill>
              </a:rPr>
              <a:t>questions </a:t>
            </a:r>
            <a:r>
              <a:rPr lang="en-US" sz="1600" dirty="0" smtClean="0">
                <a:solidFill>
                  <a:schemeClr val="tx1"/>
                </a:solidFill>
              </a:rPr>
              <a:t>in </a:t>
            </a:r>
            <a:r>
              <a:rPr lang="en-US" sz="1600" dirty="0">
                <a:solidFill>
                  <a:schemeClr val="tx1"/>
                </a:solidFill>
              </a:rPr>
              <a:t>budget </a:t>
            </a:r>
            <a:r>
              <a:rPr lang="en-US" sz="1600" dirty="0" smtClean="0">
                <a:solidFill>
                  <a:schemeClr val="tx1"/>
                </a:solidFill>
              </a:rPr>
              <a:t>proposals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consider combining targeted (vertical) sector </a:t>
            </a:r>
            <a:r>
              <a:rPr lang="en-US" sz="1600" dirty="0" smtClean="0">
                <a:solidFill>
                  <a:schemeClr val="tx1"/>
                </a:solidFill>
              </a:rPr>
              <a:t>reviews </a:t>
            </a:r>
            <a:r>
              <a:rPr lang="en-US" sz="1600" dirty="0">
                <a:solidFill>
                  <a:schemeClr val="tx1"/>
                </a:solidFill>
              </a:rPr>
              <a:t>with a comprehensive or </a:t>
            </a:r>
            <a:r>
              <a:rPr lang="en-US" sz="1600" dirty="0" smtClean="0">
                <a:solidFill>
                  <a:schemeClr val="tx1"/>
                </a:solidFill>
              </a:rPr>
              <a:t>horizontal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review</a:t>
            </a:r>
            <a:endParaRPr lang="ru-RU" sz="1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600" b="1" u="sng" dirty="0">
                <a:solidFill>
                  <a:srgbClr val="0070C0"/>
                </a:solidFill>
              </a:rPr>
              <a:t>Recommendation 10. </a:t>
            </a:r>
            <a:r>
              <a:rPr lang="en-US" sz="1600" dirty="0">
                <a:solidFill>
                  <a:schemeClr val="tx1"/>
                </a:solidFill>
              </a:rPr>
              <a:t>Consider the use of guarantees, direct and non-direct budget </a:t>
            </a:r>
            <a:r>
              <a:rPr lang="en-US" sz="1600" dirty="0" smtClean="0">
                <a:solidFill>
                  <a:schemeClr val="tx1"/>
                </a:solidFill>
              </a:rPr>
              <a:t>loans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below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the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line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and quasi-fiscal measures to mitigate the immediate fiscal impact of the crisis.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Recommendations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Process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and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Tools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861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fontScale="92500" lnSpcReduction="10000"/>
          </a:bodyPr>
          <a:lstStyle/>
          <a:p>
            <a:pPr lvl="0" algn="l"/>
            <a:r>
              <a:rPr lang="en-US" sz="1700" b="1" u="sng" dirty="0">
                <a:solidFill>
                  <a:srgbClr val="0070C0"/>
                </a:solidFill>
              </a:rPr>
              <a:t>Recommendation 11</a:t>
            </a:r>
            <a:r>
              <a:rPr lang="en-US" sz="1800" dirty="0">
                <a:solidFill>
                  <a:schemeClr val="tx1"/>
                </a:solidFill>
              </a:rPr>
              <a:t>. Consider using a comprehensive but relatively superficial approach in the implementation of rapid spending review. 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700" b="1" u="sng" dirty="0">
                <a:solidFill>
                  <a:srgbClr val="0070C0"/>
                </a:solidFill>
              </a:rPr>
              <a:t>Recommendation 12.</a:t>
            </a:r>
            <a:r>
              <a:rPr lang="en-US" b="1" dirty="0"/>
              <a:t> </a:t>
            </a:r>
            <a:r>
              <a:rPr lang="en-US" sz="1800" dirty="0">
                <a:solidFill>
                  <a:schemeClr val="tx1"/>
                </a:solidFill>
              </a:rPr>
              <a:t>Focus on horizontal expenditure reviews without a ‘deep dive’ analysis, using relatively simple analytical tools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700" b="1" u="sng" dirty="0">
                <a:solidFill>
                  <a:srgbClr val="0070C0"/>
                </a:solidFill>
              </a:rPr>
              <a:t>Recommendation 13. </a:t>
            </a:r>
            <a:r>
              <a:rPr lang="en-US" sz="1800" dirty="0">
                <a:solidFill>
                  <a:schemeClr val="tx1"/>
                </a:solidFill>
              </a:rPr>
              <a:t>Use a selective approach in the decisions to cut or delay capital spending. 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700" b="1" u="sng" dirty="0">
                <a:solidFill>
                  <a:srgbClr val="0070C0"/>
                </a:solidFill>
              </a:rPr>
              <a:t>Recommendation 14. </a:t>
            </a:r>
            <a:r>
              <a:rPr lang="en-US" sz="1800" dirty="0">
                <a:solidFill>
                  <a:schemeClr val="tx1"/>
                </a:solidFill>
              </a:rPr>
              <a:t>Consider </a:t>
            </a:r>
            <a:r>
              <a:rPr lang="en-US" sz="1800" dirty="0" smtClean="0">
                <a:solidFill>
                  <a:schemeClr val="tx1"/>
                </a:solidFill>
              </a:rPr>
              <a:t>temporary </a:t>
            </a:r>
            <a:r>
              <a:rPr lang="en-US" sz="1800" dirty="0">
                <a:solidFill>
                  <a:schemeClr val="tx1"/>
                </a:solidFill>
              </a:rPr>
              <a:t>and progressive measures for reducing public sector employees’ pay bill.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800" dirty="0" smtClean="0">
                <a:solidFill>
                  <a:srgbClr val="C00000"/>
                </a:solidFill>
              </a:rPr>
              <a:t>!!! But note possible restrictions and negative impacts in most PEMPAL countries, particularly in the times of COVID. As far as a </a:t>
            </a:r>
            <a:r>
              <a:rPr lang="en-US" sz="1800" b="1" i="1" dirty="0" smtClean="0">
                <a:solidFill>
                  <a:srgbClr val="C00000"/>
                </a:solidFill>
              </a:rPr>
              <a:t>rapid</a:t>
            </a:r>
            <a:r>
              <a:rPr lang="en-US" sz="1800" dirty="0" smtClean="0">
                <a:solidFill>
                  <a:srgbClr val="C00000"/>
                </a:solidFill>
              </a:rPr>
              <a:t> review is concerned, possibilities might be limited to a hiring freeze and, in rare cases, to bonuses and voluntary waivers by higher level officials. </a:t>
            </a:r>
          </a:p>
          <a:p>
            <a:pPr lvl="0" algn="l"/>
            <a:endParaRPr lang="en-US" sz="1700" b="1" u="sng" dirty="0" smtClean="0">
              <a:solidFill>
                <a:srgbClr val="0070C0"/>
              </a:solidFill>
            </a:endParaRPr>
          </a:p>
          <a:p>
            <a:pPr lvl="0" algn="l"/>
            <a:r>
              <a:rPr lang="en-US" sz="1700" b="1" u="sng" dirty="0" smtClean="0">
                <a:solidFill>
                  <a:srgbClr val="0070C0"/>
                </a:solidFill>
              </a:rPr>
              <a:t>Recommendation </a:t>
            </a:r>
            <a:r>
              <a:rPr lang="en-US" sz="1700" b="1" u="sng" dirty="0">
                <a:solidFill>
                  <a:srgbClr val="0070C0"/>
                </a:solidFill>
              </a:rPr>
              <a:t>15. </a:t>
            </a:r>
            <a:r>
              <a:rPr lang="en-US" sz="1800" dirty="0">
                <a:solidFill>
                  <a:schemeClr val="tx1"/>
                </a:solidFill>
              </a:rPr>
              <a:t>Look into the maintenance costs of state agencies to identify savings or expenditure cuts: they can potentially be the least painful. 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700" b="1" u="sng" dirty="0">
                <a:solidFill>
                  <a:srgbClr val="0070C0"/>
                </a:solidFill>
              </a:rPr>
              <a:t>Recommendation 16. </a:t>
            </a:r>
            <a:r>
              <a:rPr lang="en-US" sz="1800" dirty="0">
                <a:solidFill>
                  <a:schemeClr val="tx1"/>
                </a:solidFill>
              </a:rPr>
              <a:t>Consider commissioning targeted reviews in the area of social assistance: improvements in the administration, delivery channels and targeting of social transfers can generate significant fiscal space.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Recommendations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Areas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to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focus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11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0" algn="l"/>
            <a:r>
              <a:rPr lang="ru-RU" sz="2000" b="1" u="sng" dirty="0" err="1" smtClean="0">
                <a:solidFill>
                  <a:srgbClr val="0070C0"/>
                </a:solidFill>
              </a:rPr>
              <a:t>Advice</a:t>
            </a:r>
            <a:r>
              <a:rPr lang="ru-RU" sz="2000" b="1" u="sng" dirty="0" smtClean="0">
                <a:solidFill>
                  <a:srgbClr val="0070C0"/>
                </a:solidFill>
              </a:rPr>
              <a:t> </a:t>
            </a:r>
            <a:r>
              <a:rPr lang="ru-RU" sz="2000" b="1" u="sng" dirty="0" err="1" smtClean="0">
                <a:solidFill>
                  <a:srgbClr val="0070C0"/>
                </a:solidFill>
              </a:rPr>
              <a:t>for</a:t>
            </a:r>
            <a:r>
              <a:rPr lang="ru-RU" sz="2000" b="1" u="sng" dirty="0" smtClean="0">
                <a:solidFill>
                  <a:srgbClr val="0070C0"/>
                </a:solidFill>
              </a:rPr>
              <a:t> </a:t>
            </a:r>
            <a:r>
              <a:rPr lang="ru-RU" sz="2000" b="1" u="sng" dirty="0" err="1" smtClean="0">
                <a:solidFill>
                  <a:srgbClr val="0070C0"/>
                </a:solidFill>
              </a:rPr>
              <a:t>medium</a:t>
            </a:r>
            <a:r>
              <a:rPr lang="ru-RU" sz="2000" b="1" u="sng" dirty="0" smtClean="0">
                <a:solidFill>
                  <a:srgbClr val="0070C0"/>
                </a:solidFill>
              </a:rPr>
              <a:t> </a:t>
            </a:r>
            <a:r>
              <a:rPr lang="ru-RU" sz="2000" b="1" u="sng" dirty="0" err="1" smtClean="0">
                <a:solidFill>
                  <a:srgbClr val="0070C0"/>
                </a:solidFill>
              </a:rPr>
              <a:t>to</a:t>
            </a:r>
            <a:r>
              <a:rPr lang="ru-RU" sz="2000" b="1" u="sng" dirty="0" smtClean="0">
                <a:solidFill>
                  <a:srgbClr val="0070C0"/>
                </a:solidFill>
              </a:rPr>
              <a:t> </a:t>
            </a:r>
            <a:r>
              <a:rPr lang="ru-RU" sz="2000" b="1" u="sng" dirty="0" err="1" smtClean="0">
                <a:solidFill>
                  <a:srgbClr val="0070C0"/>
                </a:solidFill>
              </a:rPr>
              <a:t>long</a:t>
            </a:r>
            <a:r>
              <a:rPr lang="ru-RU" sz="2000" b="1" u="sng" dirty="0" smtClean="0">
                <a:solidFill>
                  <a:srgbClr val="0070C0"/>
                </a:solidFill>
              </a:rPr>
              <a:t> </a:t>
            </a:r>
            <a:r>
              <a:rPr lang="ru-RU" sz="2000" b="1" u="sng" dirty="0" err="1" smtClean="0">
                <a:solidFill>
                  <a:srgbClr val="0070C0"/>
                </a:solidFill>
              </a:rPr>
              <a:t>term</a:t>
            </a:r>
            <a:r>
              <a:rPr lang="ru-RU" sz="2000" b="1" u="sng" dirty="0" smtClean="0">
                <a:solidFill>
                  <a:srgbClr val="0070C0"/>
                </a:solidFill>
              </a:rPr>
              <a:t> </a:t>
            </a:r>
            <a:r>
              <a:rPr lang="ru-RU" sz="2000" b="1" u="sng" dirty="0" err="1" smtClean="0">
                <a:solidFill>
                  <a:srgbClr val="0070C0"/>
                </a:solidFill>
              </a:rPr>
              <a:t>actions</a:t>
            </a:r>
            <a:endParaRPr lang="ru-RU" sz="2000" b="1" u="sng" dirty="0" smtClean="0">
              <a:solidFill>
                <a:srgbClr val="0070C0"/>
              </a:solidFill>
            </a:endParaRPr>
          </a:p>
          <a:p>
            <a:pPr lvl="0" algn="l"/>
            <a:endParaRPr lang="ru-RU" sz="1700" b="1" u="sng" dirty="0" smtClean="0">
              <a:solidFill>
                <a:srgbClr val="0070C0"/>
              </a:solidFill>
            </a:endParaRP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Strengthen </a:t>
            </a:r>
            <a:r>
              <a:rPr lang="en-US" sz="1800" b="1" dirty="0">
                <a:solidFill>
                  <a:schemeClr val="tx1"/>
                </a:solidFill>
              </a:rPr>
              <a:t>ICT capacities </a:t>
            </a:r>
            <a:r>
              <a:rPr lang="en-US" sz="1800" dirty="0">
                <a:solidFill>
                  <a:schemeClr val="tx1"/>
                </a:solidFill>
              </a:rPr>
              <a:t>and expand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the use of </a:t>
            </a:r>
            <a:r>
              <a:rPr lang="en-US" sz="1800" b="1" dirty="0">
                <a:solidFill>
                  <a:schemeClr val="tx1"/>
                </a:solidFill>
              </a:rPr>
              <a:t>digital </a:t>
            </a:r>
            <a:r>
              <a:rPr lang="en-US" sz="1800" b="1" dirty="0" smtClean="0">
                <a:solidFill>
                  <a:schemeClr val="tx1"/>
                </a:solidFill>
              </a:rPr>
              <a:t>solutions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ru-RU" sz="1800" dirty="0" err="1" smtClean="0">
                <a:solidFill>
                  <a:schemeClr val="tx1"/>
                </a:solidFill>
              </a:rPr>
              <a:t>Take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steps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to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strengthen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the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performance </a:t>
            </a:r>
            <a:r>
              <a:rPr lang="en-US" sz="1800" b="1" dirty="0">
                <a:solidFill>
                  <a:schemeClr val="tx1"/>
                </a:solidFill>
              </a:rPr>
              <a:t>budgeting and management </a:t>
            </a:r>
            <a:r>
              <a:rPr lang="en-US" sz="1800" b="1" dirty="0" smtClean="0">
                <a:solidFill>
                  <a:schemeClr val="tx1"/>
                </a:solidFill>
              </a:rPr>
              <a:t>framework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to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fill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data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gaps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and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improve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data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quaity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Establish </a:t>
            </a:r>
            <a:r>
              <a:rPr lang="en-US" sz="1800" b="1" dirty="0">
                <a:solidFill>
                  <a:schemeClr val="tx1"/>
                </a:solidFill>
              </a:rPr>
              <a:t>reserves for unforeseen expenditures</a:t>
            </a:r>
            <a:r>
              <a:rPr lang="en-US" sz="1800" dirty="0">
                <a:solidFill>
                  <a:schemeClr val="tx1"/>
                </a:solidFill>
              </a:rPr>
              <a:t> and </a:t>
            </a:r>
            <a:r>
              <a:rPr lang="en-US" sz="1800" dirty="0" smtClean="0">
                <a:solidFill>
                  <a:schemeClr val="tx1"/>
                </a:solidFill>
              </a:rPr>
              <a:t>replenish </a:t>
            </a:r>
            <a:r>
              <a:rPr lang="en-US" sz="1800" dirty="0">
                <a:solidFill>
                  <a:schemeClr val="tx1"/>
                </a:solidFill>
              </a:rPr>
              <a:t>them regularly during more normal times 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dirty="0" err="1" smtClean="0">
                <a:solidFill>
                  <a:schemeClr val="tx1"/>
                </a:solidFill>
              </a:rPr>
              <a:t>Take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steps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to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strengthen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public investment management and prioritization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framework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Strengthen </a:t>
            </a:r>
            <a:r>
              <a:rPr lang="en-US" sz="1800" b="1" dirty="0">
                <a:solidFill>
                  <a:schemeClr val="tx1"/>
                </a:solidFill>
              </a:rPr>
              <a:t>internal and external audit</a:t>
            </a:r>
            <a:r>
              <a:rPr lang="en-US" sz="1800" dirty="0">
                <a:solidFill>
                  <a:schemeClr val="tx1"/>
                </a:solidFill>
              </a:rPr>
              <a:t> function </a:t>
            </a:r>
            <a:r>
              <a:rPr lang="ru-RU" sz="1800" dirty="0" err="1">
                <a:solidFill>
                  <a:schemeClr val="tx1"/>
                </a:solidFill>
              </a:rPr>
              <a:t>to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support the much needed ex-post accountability on COVID-related spending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M</a:t>
            </a:r>
            <a:r>
              <a:rPr lang="ru-RU" sz="1800" dirty="0" err="1">
                <a:solidFill>
                  <a:schemeClr val="tx1"/>
                </a:solidFill>
              </a:rPr>
              <a:t>ake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a plan for getting back on a </a:t>
            </a:r>
            <a:r>
              <a:rPr lang="en-US" sz="1800" b="1" dirty="0">
                <a:solidFill>
                  <a:schemeClr val="tx1"/>
                </a:solidFill>
              </a:rPr>
              <a:t>sustainable fiscal trac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take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steps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to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improve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the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fiscal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management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framework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285750" lvl="1" indent="-285750" algn="l"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chemeClr val="tx1"/>
                </a:solidFill>
              </a:rPr>
              <a:t>Consider</a:t>
            </a:r>
            <a:r>
              <a:rPr lang="ru-RU" sz="1800" dirty="0">
                <a:solidFill>
                  <a:schemeClr val="tx1"/>
                </a:solidFill>
              </a:rPr>
              <a:t> t</a:t>
            </a:r>
            <a:r>
              <a:rPr lang="en-US" sz="1800" dirty="0">
                <a:solidFill>
                  <a:schemeClr val="tx1"/>
                </a:solidFill>
              </a:rPr>
              <a:t>he feasibility of conducting a </a:t>
            </a:r>
            <a:r>
              <a:rPr lang="en-US" sz="1800" b="1" dirty="0">
                <a:solidFill>
                  <a:schemeClr val="tx1"/>
                </a:solidFill>
              </a:rPr>
              <a:t>public sector optimization</a:t>
            </a:r>
            <a:r>
              <a:rPr lang="en-US" sz="1800" dirty="0">
                <a:solidFill>
                  <a:schemeClr val="tx1"/>
                </a:solidFill>
              </a:rPr>
              <a:t> exercise </a:t>
            </a:r>
            <a:r>
              <a:rPr lang="en-US" sz="1800" dirty="0" smtClean="0">
                <a:solidFill>
                  <a:schemeClr val="tx1"/>
                </a:solidFill>
              </a:rPr>
              <a:t>as </a:t>
            </a:r>
            <a:r>
              <a:rPr lang="en-US" sz="1800" dirty="0">
                <a:solidFill>
                  <a:schemeClr val="tx1"/>
                </a:solidFill>
              </a:rPr>
              <a:t>things get back on track. </a:t>
            </a:r>
            <a:endParaRPr lang="ru-RU" sz="1800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Concluding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Remarks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4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>
                <a:solidFill>
                  <a:srgbClr val="000000"/>
                </a:solidFill>
              </a:rPr>
              <a:t>Thank you for your attention!</a:t>
            </a:r>
            <a:endParaRPr lang="bs-Latn-BA" sz="360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>
                <a:solidFill>
                  <a:srgbClr val="000000"/>
                </a:solidFill>
              </a:rPr>
              <a:t>All PEMPAL event materials can be found in English, Russian and Bosnian-Croatian-Serbian (BCS) at </a:t>
            </a:r>
            <a:r>
              <a:rPr lang="en-US" sz="2000">
                <a:solidFill>
                  <a:srgbClr val="000000"/>
                </a:solidFill>
                <a:hlinkClick r:id="rId4"/>
              </a:rPr>
              <a:t>www.pempal.org</a:t>
            </a:r>
            <a:endParaRPr lang="bs-Latn-BA" sz="360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4BED7F-B68E-5F40-B187-F91204B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1447800"/>
            <a:ext cx="8763000" cy="6019800"/>
          </a:xfrm>
        </p:spPr>
        <p:txBody>
          <a:bodyPr rtlCol="0">
            <a:normAutofit/>
          </a:bodyPr>
          <a:lstStyle/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b="1" dirty="0">
                <a:solidFill>
                  <a:srgbClr val="0070C0"/>
                </a:solidFill>
              </a:rPr>
              <a:t>PART 1.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S</a:t>
            </a:r>
            <a:r>
              <a:rPr lang="ru-RU" sz="2200" dirty="0" err="1" smtClean="0">
                <a:solidFill>
                  <a:schemeClr val="tx1"/>
                </a:solidFill>
              </a:rPr>
              <a:t>pending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reviews</a:t>
            </a:r>
            <a:r>
              <a:rPr lang="ru-RU" sz="2200" dirty="0" smtClean="0">
                <a:solidFill>
                  <a:schemeClr val="tx1"/>
                </a:solidFill>
              </a:rPr>
              <a:t>: </a:t>
            </a:r>
            <a:r>
              <a:rPr lang="ru-RU" sz="2200" dirty="0" err="1" smtClean="0">
                <a:solidFill>
                  <a:schemeClr val="tx1"/>
                </a:solidFill>
              </a:rPr>
              <a:t>key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characteristics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</a:rPr>
              <a:t>ty</a:t>
            </a:r>
            <a:r>
              <a:rPr lang="ru-RU" sz="2200" dirty="0" err="1">
                <a:solidFill>
                  <a:schemeClr val="tx1"/>
                </a:solidFill>
              </a:rPr>
              <a:t>p</a:t>
            </a:r>
            <a:r>
              <a:rPr lang="ru-RU" sz="2200" dirty="0" err="1" smtClean="0">
                <a:solidFill>
                  <a:schemeClr val="tx1"/>
                </a:solidFill>
              </a:rPr>
              <a:t>es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and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success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criteria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</a:p>
          <a:p>
            <a:pPr marL="800100" lvl="1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A </a:t>
            </a:r>
            <a:r>
              <a:rPr lang="ru-RU" sz="1800" dirty="0" err="1" smtClean="0">
                <a:solidFill>
                  <a:schemeClr val="tx1"/>
                </a:solidFill>
              </a:rPr>
              <a:t>brief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history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objectives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and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types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of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spending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reviews</a:t>
            </a:r>
            <a:r>
              <a:rPr lang="ru-RU" sz="1800" dirty="0" smtClean="0">
                <a:solidFill>
                  <a:schemeClr val="tx1"/>
                </a:solidFill>
              </a:rPr>
              <a:t> (</a:t>
            </a:r>
            <a:r>
              <a:rPr lang="ru-RU" sz="1800" dirty="0" err="1" smtClean="0">
                <a:solidFill>
                  <a:schemeClr val="tx1"/>
                </a:solidFill>
              </a:rPr>
              <a:t>both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traditional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and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rapid</a:t>
            </a:r>
            <a:r>
              <a:rPr lang="ru-RU" sz="1800" dirty="0" smtClean="0">
                <a:solidFill>
                  <a:schemeClr val="tx1"/>
                </a:solidFill>
              </a:rPr>
              <a:t>), </a:t>
            </a:r>
            <a:r>
              <a:rPr lang="ru-RU" sz="1800" dirty="0" err="1" smtClean="0">
                <a:solidFill>
                  <a:schemeClr val="tx1"/>
                </a:solidFill>
              </a:rPr>
              <a:t>uses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and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success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criteria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b="1" dirty="0">
                <a:solidFill>
                  <a:srgbClr val="0070C0"/>
                </a:solidFill>
              </a:rPr>
              <a:t>PART 2. </a:t>
            </a:r>
            <a:r>
              <a:rPr lang="ru-RU" sz="2200" dirty="0" err="1">
                <a:solidFill>
                  <a:schemeClr val="tx1"/>
                </a:solidFill>
              </a:rPr>
              <a:t>Implementation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of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rapid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spending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reviews</a:t>
            </a:r>
            <a:endParaRPr lang="ru-RU" sz="2200" dirty="0" smtClean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 err="1" smtClean="0">
                <a:solidFill>
                  <a:schemeClr val="tx1"/>
                </a:solidFill>
              </a:rPr>
              <a:t>Methodologies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processes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and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tools</a:t>
            </a:r>
            <a:r>
              <a:rPr lang="ru-RU" sz="1800" dirty="0" smtClean="0">
                <a:solidFill>
                  <a:schemeClr val="tx1"/>
                </a:solidFill>
              </a:rPr>
              <a:t>; </a:t>
            </a:r>
            <a:r>
              <a:rPr lang="ru-RU" sz="1800" dirty="0" err="1" smtClean="0">
                <a:solidFill>
                  <a:schemeClr val="tx1"/>
                </a:solidFill>
              </a:rPr>
              <a:t>links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with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the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budget</a:t>
            </a:r>
            <a:r>
              <a:rPr lang="ru-RU" sz="1800" dirty="0" smtClean="0">
                <a:solidFill>
                  <a:schemeClr val="tx1"/>
                </a:solidFill>
              </a:rPr>
              <a:t>; </a:t>
            </a:r>
            <a:r>
              <a:rPr lang="ru-RU" sz="1800" dirty="0" err="1" smtClean="0">
                <a:solidFill>
                  <a:schemeClr val="tx1"/>
                </a:solidFill>
              </a:rPr>
              <a:t>focus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and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scope</a:t>
            </a:r>
            <a:endParaRPr lang="ru-RU" sz="180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b="1" dirty="0">
                <a:solidFill>
                  <a:srgbClr val="0070C0"/>
                </a:solidFill>
              </a:rPr>
              <a:t>PART 3. </a:t>
            </a:r>
            <a:r>
              <a:rPr lang="en-US" sz="2200" dirty="0" smtClean="0">
                <a:solidFill>
                  <a:schemeClr val="tx1"/>
                </a:solidFill>
              </a:rPr>
              <a:t>A</a:t>
            </a:r>
            <a:r>
              <a:rPr lang="ru-RU" sz="2200" dirty="0" err="1" smtClean="0">
                <a:solidFill>
                  <a:schemeClr val="tx1"/>
                </a:solidFill>
              </a:rPr>
              <a:t>ggregate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fiscal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control</a:t>
            </a:r>
            <a:r>
              <a:rPr lang="ru-RU" sz="2200" dirty="0" smtClean="0">
                <a:solidFill>
                  <a:schemeClr val="tx1"/>
                </a:solidFill>
              </a:rPr>
              <a:t>: </a:t>
            </a:r>
            <a:r>
              <a:rPr lang="ru-RU" sz="2200" dirty="0" err="1" smtClean="0">
                <a:solidFill>
                  <a:schemeClr val="tx1"/>
                </a:solidFill>
              </a:rPr>
              <a:t>complementary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and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alternaive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fiscal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measures</a:t>
            </a:r>
            <a:r>
              <a:rPr lang="ru-RU" sz="2200" dirty="0" smtClean="0">
                <a:solidFill>
                  <a:schemeClr val="tx1"/>
                </a:solidFill>
              </a:rPr>
              <a:t> (</a:t>
            </a:r>
            <a:r>
              <a:rPr lang="ru-RU" sz="2200" dirty="0" err="1" smtClean="0">
                <a:solidFill>
                  <a:schemeClr val="tx1"/>
                </a:solidFill>
              </a:rPr>
              <a:t>including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extrabudgetary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measures</a:t>
            </a:r>
            <a:r>
              <a:rPr lang="ru-RU" sz="22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0070C0"/>
                </a:solidFill>
              </a:rPr>
              <a:t>PART </a:t>
            </a:r>
            <a:r>
              <a:rPr lang="en-US" sz="2200" b="1" dirty="0">
                <a:solidFill>
                  <a:srgbClr val="0070C0"/>
                </a:solidFill>
              </a:rPr>
              <a:t>4. </a:t>
            </a:r>
            <a:r>
              <a:rPr lang="en-US" sz="2200" dirty="0">
                <a:solidFill>
                  <a:schemeClr val="tx1"/>
                </a:solidFill>
              </a:rPr>
              <a:t>C</a:t>
            </a:r>
            <a:r>
              <a:rPr lang="ru-RU" sz="2200" dirty="0" err="1">
                <a:solidFill>
                  <a:schemeClr val="tx1"/>
                </a:solidFill>
              </a:rPr>
              <a:t>onclusion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and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Recommendations</a:t>
            </a:r>
            <a:endParaRPr lang="ru-RU" sz="2200" dirty="0" smtClean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 err="1" smtClean="0">
                <a:solidFill>
                  <a:schemeClr val="tx1"/>
                </a:solidFill>
              </a:rPr>
              <a:t>Recommendations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on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process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and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tools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and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areas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to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focus</a:t>
            </a:r>
            <a:r>
              <a:rPr lang="ru-RU" sz="1800" dirty="0" smtClean="0">
                <a:solidFill>
                  <a:schemeClr val="tx1"/>
                </a:solidFill>
              </a:rPr>
              <a:t>; </a:t>
            </a:r>
            <a:r>
              <a:rPr lang="ru-RU" sz="1800" dirty="0" err="1" smtClean="0">
                <a:solidFill>
                  <a:schemeClr val="tx1"/>
                </a:solidFill>
              </a:rPr>
              <a:t>concluding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remarks</a:t>
            </a:r>
            <a:endParaRPr lang="ru-RU" sz="180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70C0"/>
                </a:solidFill>
              </a:rPr>
              <a:t>ANNEXES: </a:t>
            </a:r>
            <a:r>
              <a:rPr lang="ru-RU" sz="2200" dirty="0" err="1">
                <a:solidFill>
                  <a:schemeClr val="tx1"/>
                </a:solidFill>
              </a:rPr>
              <a:t>case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studies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examples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</a:rPr>
              <a:t>templates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175713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Outline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of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Knowledge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Product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F01A5-DECE-FA42-84ED-0841F229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0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>
                <a:solidFill>
                  <a:schemeClr val="tx1"/>
                </a:solidFill>
              </a:rPr>
              <a:t>Objectives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and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uses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of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spending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reviews</a:t>
            </a:r>
            <a:r>
              <a:rPr lang="ru-RU" sz="2800" dirty="0">
                <a:solidFill>
                  <a:schemeClr val="tx1"/>
                </a:solidFill>
              </a:rPr>
              <a:t>;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>
                <a:solidFill>
                  <a:schemeClr val="tx1"/>
                </a:solidFill>
              </a:rPr>
              <a:t>Types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of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spending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reviews</a:t>
            </a:r>
            <a:r>
              <a:rPr lang="ru-RU" sz="2800" dirty="0">
                <a:solidFill>
                  <a:schemeClr val="tx1"/>
                </a:solidFill>
              </a:rPr>
              <a:t>;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>
                <a:solidFill>
                  <a:schemeClr val="tx1"/>
                </a:solidFill>
              </a:rPr>
              <a:t>Implementation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of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rapid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spending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reviews</a:t>
            </a:r>
            <a:r>
              <a:rPr lang="ru-RU" sz="2800" dirty="0">
                <a:solidFill>
                  <a:schemeClr val="tx1"/>
                </a:solidFill>
              </a:rPr>
              <a:t>: </a:t>
            </a:r>
            <a:r>
              <a:rPr lang="ru-RU" sz="2800" dirty="0" err="1">
                <a:solidFill>
                  <a:schemeClr val="tx1"/>
                </a:solidFill>
              </a:rPr>
              <a:t>the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process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and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the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toolsThe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scope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and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focus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of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spending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reviews</a:t>
            </a:r>
            <a:endParaRPr lang="ru-RU" sz="2800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C</a:t>
            </a:r>
            <a:r>
              <a:rPr lang="ru-RU" sz="2800" dirty="0" err="1" smtClean="0">
                <a:solidFill>
                  <a:schemeClr val="tx1"/>
                </a:solidFill>
              </a:rPr>
              <a:t>ost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cutting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tiers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for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agencies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>
                <a:solidFill>
                  <a:schemeClr val="tx1"/>
                </a:solidFill>
              </a:rPr>
              <a:t>Selective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approach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to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capital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projects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</a:rPr>
              <a:t>Complementary</a:t>
            </a:r>
            <a:r>
              <a:rPr lang="ru-RU" sz="2800" dirty="0" smtClean="0">
                <a:solidFill>
                  <a:schemeClr val="tx1"/>
                </a:solidFill>
              </a:rPr>
              <a:t> / </a:t>
            </a:r>
            <a:r>
              <a:rPr lang="ru-RU" sz="2800" dirty="0" err="1" smtClean="0">
                <a:solidFill>
                  <a:schemeClr val="tx1"/>
                </a:solidFill>
              </a:rPr>
              <a:t>alternative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fiscal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measures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</a:rPr>
              <a:t>Recommendations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and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conclusions</a:t>
            </a:r>
            <a:endParaRPr lang="ru-RU" sz="2800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en-US" sz="2400" b="1" dirty="0">
              <a:solidFill>
                <a:srgbClr val="0070C0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Structure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of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this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presentation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79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fontScale="77500" lnSpcReduction="20000"/>
          </a:bodyPr>
          <a:lstStyle/>
          <a:p>
            <a:pPr algn="l">
              <a:spcBef>
                <a:spcPts val="800"/>
              </a:spcBef>
            </a:pPr>
            <a:r>
              <a:rPr lang="ru-RU" sz="2800" b="1" u="sng" dirty="0" err="1" smtClean="0">
                <a:solidFill>
                  <a:srgbClr val="0070C0"/>
                </a:solidFill>
              </a:rPr>
              <a:t>Two</a:t>
            </a:r>
            <a:r>
              <a:rPr lang="ru-RU" sz="2800" b="1" u="sng" dirty="0" smtClean="0">
                <a:solidFill>
                  <a:srgbClr val="0070C0"/>
                </a:solidFill>
              </a:rPr>
              <a:t> </a:t>
            </a:r>
            <a:r>
              <a:rPr lang="ru-RU" sz="2800" b="1" u="sng" dirty="0" err="1" smtClean="0">
                <a:solidFill>
                  <a:srgbClr val="0070C0"/>
                </a:solidFill>
              </a:rPr>
              <a:t>key</a:t>
            </a:r>
            <a:r>
              <a:rPr lang="ru-RU" sz="2800" b="1" u="sng" dirty="0" smtClean="0">
                <a:solidFill>
                  <a:srgbClr val="0070C0"/>
                </a:solidFill>
              </a:rPr>
              <a:t> O</a:t>
            </a:r>
            <a:r>
              <a:rPr lang="en-US" sz="2800" b="1" u="sng" dirty="0" err="1" smtClean="0">
                <a:solidFill>
                  <a:srgbClr val="0070C0"/>
                </a:solidFill>
              </a:rPr>
              <a:t>bjective</a:t>
            </a:r>
            <a:r>
              <a:rPr lang="ru-RU" sz="2800" b="1" u="sng" dirty="0" smtClean="0">
                <a:solidFill>
                  <a:srgbClr val="0070C0"/>
                </a:solidFill>
              </a:rPr>
              <a:t>s</a:t>
            </a:r>
            <a:r>
              <a:rPr lang="en-US" sz="2800" b="1" dirty="0" smtClean="0">
                <a:solidFill>
                  <a:srgbClr val="0070C0"/>
                </a:solidFill>
              </a:rPr>
              <a:t>: 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marL="514350" indent="-514350" algn="l">
              <a:spcBef>
                <a:spcPts val="800"/>
              </a:spcBef>
              <a:buAutoNum type="arabicParenR"/>
            </a:pPr>
            <a:r>
              <a:rPr lang="ru-RU" sz="2800" dirty="0" err="1" smtClean="0">
                <a:solidFill>
                  <a:schemeClr val="tx1"/>
                </a:solidFill>
              </a:rPr>
              <a:t>Aggregate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expediture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control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through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savings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and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efficiency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gains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l">
              <a:spcBef>
                <a:spcPts val="800"/>
              </a:spcBef>
              <a:buAutoNum type="arabicParenR"/>
            </a:pPr>
            <a:r>
              <a:rPr lang="ru-RU" sz="2800" dirty="0" err="1" smtClean="0">
                <a:solidFill>
                  <a:schemeClr val="tx1"/>
                </a:solidFill>
              </a:rPr>
              <a:t>Improved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prioritization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i.e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a</a:t>
            </a:r>
            <a:r>
              <a:rPr lang="ru-RU" sz="2800" dirty="0" err="1" smtClean="0">
                <a:solidFill>
                  <a:schemeClr val="tx1"/>
                </a:solidFill>
              </a:rPr>
              <a:t>chieving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greater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impact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of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expenditures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through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greater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alignment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with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Government’s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strategic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priorities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ts val="800"/>
              </a:spcBef>
            </a:pPr>
            <a:endParaRPr lang="en-US" sz="2800" b="1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r>
              <a:rPr lang="ru-RU" sz="2800" b="1" u="sng" dirty="0" err="1" smtClean="0">
                <a:solidFill>
                  <a:srgbClr val="0070C0"/>
                </a:solidFill>
              </a:rPr>
              <a:t>In</a:t>
            </a:r>
            <a:r>
              <a:rPr lang="ru-RU" sz="2800" b="1" u="sng" dirty="0" smtClean="0">
                <a:solidFill>
                  <a:srgbClr val="0070C0"/>
                </a:solidFill>
              </a:rPr>
              <a:t> a </a:t>
            </a:r>
            <a:r>
              <a:rPr lang="ru-RU" sz="2800" b="1" u="sng" dirty="0" err="1" smtClean="0">
                <a:solidFill>
                  <a:srgbClr val="0070C0"/>
                </a:solidFill>
              </a:rPr>
              <a:t>broad</a:t>
            </a:r>
            <a:r>
              <a:rPr lang="ru-RU" sz="2800" b="1" u="sng" dirty="0" smtClean="0">
                <a:solidFill>
                  <a:srgbClr val="0070C0"/>
                </a:solidFill>
              </a:rPr>
              <a:t> </a:t>
            </a:r>
            <a:r>
              <a:rPr lang="ru-RU" sz="2800" b="1" u="sng" dirty="0" err="1" smtClean="0">
                <a:solidFill>
                  <a:srgbClr val="0070C0"/>
                </a:solidFill>
              </a:rPr>
              <a:t>sense</a:t>
            </a:r>
            <a:r>
              <a:rPr lang="ru-RU" sz="2800" b="1" u="sng" dirty="0" smtClean="0">
                <a:solidFill>
                  <a:srgbClr val="0070C0"/>
                </a:solidFill>
              </a:rPr>
              <a:t>, </a:t>
            </a:r>
            <a:r>
              <a:rPr lang="en-US" sz="2900" dirty="0">
                <a:solidFill>
                  <a:schemeClr val="tx1"/>
                </a:solidFill>
              </a:rPr>
              <a:t>spending reviews are a tool of policy evaluation and can be viewed as a process for </a:t>
            </a:r>
            <a:r>
              <a:rPr lang="en-US" sz="2800" dirty="0">
                <a:solidFill>
                  <a:srgbClr val="0070C0"/>
                </a:solidFill>
              </a:rPr>
              <a:t>identifying and weighing expenditure reallocation and saving options </a:t>
            </a:r>
            <a:r>
              <a:rPr lang="en-US" sz="2900" dirty="0">
                <a:solidFill>
                  <a:schemeClr val="tx1"/>
                </a:solidFill>
              </a:rPr>
              <a:t>based on the systematic scrutiny of baseline expenditure.</a:t>
            </a:r>
            <a:r>
              <a:rPr lang="en-US" b="1" i="1" dirty="0"/>
              <a:t> </a:t>
            </a:r>
            <a:endParaRPr lang="ru-RU" b="1" i="1" dirty="0" smtClean="0"/>
          </a:p>
          <a:p>
            <a:pPr algn="l">
              <a:spcBef>
                <a:spcPts val="800"/>
              </a:spcBef>
            </a:pPr>
            <a:endParaRPr lang="ru-RU" b="1" i="1" dirty="0" smtClean="0"/>
          </a:p>
          <a:p>
            <a:pPr algn="l">
              <a:spcBef>
                <a:spcPts val="800"/>
              </a:spcBef>
            </a:pPr>
            <a:r>
              <a:rPr lang="ru-RU" sz="2900" b="1" u="sng" dirty="0" err="1">
                <a:solidFill>
                  <a:srgbClr val="0070C0"/>
                </a:solidFill>
              </a:rPr>
              <a:t>Uses</a:t>
            </a:r>
            <a:r>
              <a:rPr lang="ru-RU" sz="2900" b="1" u="sng" dirty="0">
                <a:solidFill>
                  <a:srgbClr val="0070C0"/>
                </a:solidFill>
              </a:rPr>
              <a:t>: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</a:rPr>
              <a:t>Initially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implemented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as</a:t>
            </a:r>
            <a:r>
              <a:rPr lang="ru-RU" sz="2800" dirty="0">
                <a:solidFill>
                  <a:schemeClr val="tx1"/>
                </a:solidFill>
              </a:rPr>
              <a:t> a </a:t>
            </a:r>
            <a:r>
              <a:rPr lang="ru-RU" sz="2800" dirty="0" err="1">
                <a:solidFill>
                  <a:schemeClr val="tx1"/>
                </a:solidFill>
              </a:rPr>
              <a:t>response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to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economic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and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fiscal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crises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</a:rPr>
              <a:t>Institutionalized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and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used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also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in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favorable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times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to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build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fiscal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bufferes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and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sustainability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</a:rPr>
              <a:t>Countries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achieved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remarkable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improvements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in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fiscal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and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debt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position</a:t>
            </a:r>
            <a:r>
              <a:rPr lang="ru-RU" sz="2800" dirty="0" smtClean="0">
                <a:solidFill>
                  <a:schemeClr val="tx1"/>
                </a:solidFill>
              </a:rPr>
              <a:t>: </a:t>
            </a:r>
            <a:r>
              <a:rPr lang="ru-RU" sz="2800" dirty="0" err="1" smtClean="0">
                <a:solidFill>
                  <a:schemeClr val="tx1"/>
                </a:solidFill>
              </a:rPr>
              <a:t>Canada</a:t>
            </a:r>
            <a:r>
              <a:rPr lang="ru-RU" sz="2800" dirty="0" smtClean="0">
                <a:solidFill>
                  <a:schemeClr val="tx1"/>
                </a:solidFill>
              </a:rPr>
              <a:t>, NZ, </a:t>
            </a:r>
            <a:r>
              <a:rPr lang="ru-RU" sz="2800" dirty="0" err="1" smtClean="0">
                <a:solidFill>
                  <a:schemeClr val="tx1"/>
                </a:solidFill>
              </a:rPr>
              <a:t>France</a:t>
            </a:r>
            <a:r>
              <a:rPr lang="ru-RU" sz="2800" dirty="0" smtClean="0">
                <a:solidFill>
                  <a:schemeClr val="tx1"/>
                </a:solidFill>
              </a:rPr>
              <a:t>, UK, </a:t>
            </a:r>
            <a:r>
              <a:rPr lang="ru-RU" sz="2800" dirty="0" err="1" smtClean="0">
                <a:solidFill>
                  <a:schemeClr val="tx1"/>
                </a:solidFill>
              </a:rPr>
              <a:t>Ireland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the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Netherlands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etc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en-US" sz="2400" b="1" dirty="0">
              <a:solidFill>
                <a:srgbClr val="0070C0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Objectives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and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uses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of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spending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review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745" y="892836"/>
            <a:ext cx="8514096" cy="5573077"/>
          </a:xfrm>
        </p:spPr>
        <p:txBody>
          <a:bodyPr rtlCol="0">
            <a:normAutofit fontScale="92500"/>
          </a:bodyPr>
          <a:lstStyle/>
          <a:p>
            <a:pPr algn="l">
              <a:spcBef>
                <a:spcPts val="800"/>
              </a:spcBef>
            </a:pPr>
            <a:endParaRPr lang="ru-RU" sz="2800" b="1" u="sng" dirty="0" smtClean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ru-RU" sz="2800" b="1" u="sng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ru-RU" sz="2800" b="1" u="sng" dirty="0" smtClean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ru-RU" sz="2800" b="1" u="sng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ru-RU" sz="2800" b="1" u="sng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r>
              <a:rPr lang="ru-RU" sz="2800" b="1" u="sng" dirty="0" err="1" smtClean="0">
                <a:solidFill>
                  <a:srgbClr val="0070C0"/>
                </a:solidFill>
              </a:rPr>
              <a:t>Note</a:t>
            </a:r>
            <a:r>
              <a:rPr lang="en-US" sz="2800" b="1" dirty="0" smtClean="0">
                <a:solidFill>
                  <a:srgbClr val="0070C0"/>
                </a:solidFill>
              </a:rPr>
              <a:t>: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Possible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useful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combine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different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types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comprehensive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selective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horizontal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vertical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efficiency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Efficiency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reviews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alone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can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deliver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maximum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2%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savings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algn="l">
              <a:spcBef>
                <a:spcPts val="800"/>
              </a:spcBef>
            </a:pPr>
            <a:endParaRPr lang="ru-RU" sz="9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r>
              <a:rPr lang="ru-RU" sz="2400" b="1" dirty="0" err="1">
                <a:solidFill>
                  <a:srgbClr val="0070C0"/>
                </a:solidFill>
              </a:rPr>
              <a:t>The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three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distinct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features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of</a:t>
            </a:r>
            <a:r>
              <a:rPr lang="ru-RU" sz="2400" b="1" dirty="0">
                <a:solidFill>
                  <a:srgbClr val="0070C0"/>
                </a:solidFill>
              </a:rPr>
              <a:t> a </a:t>
            </a:r>
            <a:r>
              <a:rPr lang="ru-RU" sz="2400" b="1" dirty="0" err="1">
                <a:solidFill>
                  <a:srgbClr val="0070C0"/>
                </a:solidFill>
              </a:rPr>
              <a:t>rapid</a:t>
            </a:r>
            <a:r>
              <a:rPr lang="ru-RU" sz="2400" b="1" dirty="0">
                <a:solidFill>
                  <a:srgbClr val="0070C0"/>
                </a:solidFill>
              </a:rPr>
              <a:t> SR</a:t>
            </a:r>
            <a:endParaRPr lang="en-US" sz="2400" b="1" dirty="0">
              <a:solidFill>
                <a:srgbClr val="0070C0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H</a:t>
            </a:r>
            <a:r>
              <a:rPr lang="en-US" sz="2400" dirty="0">
                <a:solidFill>
                  <a:schemeClr val="tx1"/>
                </a:solidFill>
              </a:rPr>
              <a:t>as to be completed within a short period of time</a:t>
            </a: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 err="1">
                <a:solidFill>
                  <a:schemeClr val="tx1"/>
                </a:solidFill>
              </a:rPr>
              <a:t>No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time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for</a:t>
            </a:r>
            <a:r>
              <a:rPr lang="ru-RU" sz="2400" dirty="0" smtClean="0">
                <a:solidFill>
                  <a:schemeClr val="tx1"/>
                </a:solidFill>
              </a:rPr>
              <a:t> ‘</a:t>
            </a:r>
            <a:r>
              <a:rPr lang="ru-RU" sz="2400" dirty="0" err="1" smtClean="0">
                <a:solidFill>
                  <a:schemeClr val="tx1"/>
                </a:solidFill>
              </a:rPr>
              <a:t>deep-dive</a:t>
            </a:r>
            <a:r>
              <a:rPr lang="ru-RU" sz="2400" dirty="0">
                <a:solidFill>
                  <a:schemeClr val="tx1"/>
                </a:solidFill>
              </a:rPr>
              <a:t>’ </a:t>
            </a:r>
            <a:r>
              <a:rPr lang="ru-RU" sz="2400" dirty="0" err="1">
                <a:solidFill>
                  <a:schemeClr val="tx1"/>
                </a:solidFill>
              </a:rPr>
              <a:t>analysis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use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less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sophisticated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tools</a:t>
            </a:r>
            <a:endParaRPr lang="ru-RU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400" dirty="0" err="1">
                <a:solidFill>
                  <a:schemeClr val="tx1"/>
                </a:solidFill>
              </a:rPr>
              <a:t>The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processes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are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simple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and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streamlined</a:t>
            </a:r>
            <a:endParaRPr lang="bs-Latn-BA" sz="2400" dirty="0">
              <a:solidFill>
                <a:schemeClr val="tx1"/>
              </a:solidFill>
            </a:endParaRPr>
          </a:p>
          <a:p>
            <a:pPr lvl="1" algn="l" fontAlgn="auto">
              <a:spcAft>
                <a:spcPts val="0"/>
              </a:spcAft>
              <a:defRPr/>
            </a:pPr>
            <a:endParaRPr lang="bs-Latn-B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Types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spending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reviews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B3BBAE-7D5F-41AB-BD10-EF89A677EB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947182"/>
              </p:ext>
            </p:extLst>
          </p:nvPr>
        </p:nvGraphicFramePr>
        <p:xfrm>
          <a:off x="1982788" y="1173018"/>
          <a:ext cx="7105794" cy="2475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Документ" r:id="rId5" imgW="5939606" imgH="1649939" progId="Word.Document.12">
                  <p:embed/>
                </p:oleObj>
              </mc:Choice>
              <mc:Fallback>
                <p:oleObj name="Документ" r:id="rId5" imgW="5939606" imgH="164993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2788" y="1173018"/>
                        <a:ext cx="7105794" cy="2475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900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bs-Latn-B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Policy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Value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Measurement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Key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Concepts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6169" y="1638364"/>
            <a:ext cx="6593662" cy="3581272"/>
          </a:xfrm>
          <a:prstGeom prst="rect">
            <a:avLst/>
          </a:prstGeom>
        </p:spPr>
      </p:pic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2232337" y="4021685"/>
            <a:ext cx="1174115" cy="3848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400" b="1" dirty="0" err="1">
                <a:effectLst/>
                <a:latin typeface="Times LatAr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4433570" y="3959110"/>
            <a:ext cx="1038860" cy="2882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400" b="1" dirty="0" err="1" smtClean="0">
                <a:effectLst/>
                <a:latin typeface="Times LatAr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Efficiency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6184638" y="3952552"/>
            <a:ext cx="1231265" cy="37528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400" b="1" dirty="0" err="1">
                <a:effectLst/>
                <a:latin typeface="Times LatAr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Effectiveness</a:t>
            </a:r>
            <a:r>
              <a:rPr lang="ru-RU" sz="1400" b="1" dirty="0">
                <a:effectLst/>
                <a:latin typeface="Times LatAr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lnSpcReduction="10000"/>
          </a:bodyPr>
          <a:lstStyle/>
          <a:p>
            <a:pPr lvl="1" algn="l"/>
            <a:r>
              <a:rPr lang="ru-RU" sz="2400" b="1" u="sng" dirty="0" err="1" smtClean="0">
                <a:solidFill>
                  <a:srgbClr val="0070C0"/>
                </a:solidFill>
              </a:rPr>
              <a:t>New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Zealand</a:t>
            </a:r>
            <a:r>
              <a:rPr lang="ru-RU" sz="2400" b="1" u="sng" dirty="0" smtClean="0">
                <a:solidFill>
                  <a:srgbClr val="0070C0"/>
                </a:solidFill>
              </a:rPr>
              <a:t>: </a:t>
            </a:r>
            <a:r>
              <a:rPr lang="en-US" sz="2400" b="1" u="sng" dirty="0" smtClean="0">
                <a:solidFill>
                  <a:srgbClr val="0070C0"/>
                </a:solidFill>
              </a:rPr>
              <a:t>“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Mother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of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All</a:t>
            </a:r>
            <a:r>
              <a:rPr lang="ru-RU" sz="2400" b="1" u="sng" dirty="0" smtClean="0">
                <a:solidFill>
                  <a:srgbClr val="0070C0"/>
                </a:solidFill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</a:rPr>
              <a:t>Budgets</a:t>
            </a:r>
            <a:r>
              <a:rPr lang="en-US" sz="2400" b="1" u="sng" dirty="0" smtClean="0">
                <a:solidFill>
                  <a:srgbClr val="0070C0"/>
                </a:solidFill>
              </a:rPr>
              <a:t>”</a:t>
            </a:r>
            <a:endParaRPr lang="ru-RU" sz="2400" b="1" u="sng" dirty="0">
              <a:solidFill>
                <a:srgbClr val="0070C0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dirty="0">
                <a:solidFill>
                  <a:schemeClr val="tx1"/>
                </a:solidFill>
              </a:rPr>
              <a:t>transparent, open and equitable process;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Buy-in from public officials backed up by a strong leadership role of the Cabinet;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A recurring exercise over a </a:t>
            </a:r>
            <a:r>
              <a:rPr lang="en-US" sz="2400" dirty="0" smtClean="0">
                <a:solidFill>
                  <a:schemeClr val="tx1"/>
                </a:solidFill>
              </a:rPr>
              <a:t>period </a:t>
            </a:r>
            <a:r>
              <a:rPr lang="en-US" sz="2400" dirty="0">
                <a:solidFill>
                  <a:schemeClr val="tx1"/>
                </a:solidFill>
              </a:rPr>
              <a:t>of three years integrated into the budget </a:t>
            </a:r>
            <a:r>
              <a:rPr lang="en-US" sz="2400" dirty="0" smtClean="0">
                <a:solidFill>
                  <a:schemeClr val="tx1"/>
                </a:solidFill>
              </a:rPr>
              <a:t>process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Analysis of policy and implementation options at alternative funding </a:t>
            </a:r>
            <a:r>
              <a:rPr lang="en-US" sz="2400" dirty="0" smtClean="0">
                <a:solidFill>
                  <a:schemeClr val="tx1"/>
                </a:solidFill>
              </a:rPr>
              <a:t>levels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tx1"/>
                </a:solidFill>
              </a:rPr>
              <a:t>Incentives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for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public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officials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H</a:t>
            </a:r>
            <a:r>
              <a:rPr lang="en-US" sz="2400" dirty="0" err="1" smtClean="0">
                <a:solidFill>
                  <a:schemeClr val="tx1"/>
                </a:solidFill>
              </a:rPr>
              <a:t>ard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expenditure baselines over the medium-term </a:t>
            </a:r>
            <a:r>
              <a:rPr lang="en-US" sz="2400" dirty="0" smtClean="0">
                <a:solidFill>
                  <a:schemeClr val="tx1"/>
                </a:solidFill>
              </a:rPr>
              <a:t>period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with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some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flexibility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tx1"/>
                </a:solidFill>
              </a:rPr>
              <a:t>Combined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with</a:t>
            </a:r>
            <a:r>
              <a:rPr lang="ru-RU" sz="2400" dirty="0" smtClean="0">
                <a:solidFill>
                  <a:schemeClr val="tx1"/>
                </a:solidFill>
              </a:rPr>
              <a:t> ‘</a:t>
            </a:r>
            <a:r>
              <a:rPr lang="ru-RU" sz="2400" dirty="0" err="1" smtClean="0">
                <a:solidFill>
                  <a:schemeClr val="tx1"/>
                </a:solidFill>
              </a:rPr>
              <a:t>deep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dive</a:t>
            </a:r>
            <a:r>
              <a:rPr lang="ru-RU" sz="2400" dirty="0" smtClean="0">
                <a:solidFill>
                  <a:schemeClr val="tx1"/>
                </a:solidFill>
              </a:rPr>
              <a:t>’ </a:t>
            </a:r>
            <a:r>
              <a:rPr lang="ru-RU" sz="2400" dirty="0" err="1" smtClean="0">
                <a:solidFill>
                  <a:schemeClr val="tx1"/>
                </a:solidFill>
              </a:rPr>
              <a:t>targeted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reviews</a:t>
            </a:r>
            <a:endParaRPr lang="ru-RU" sz="2400" dirty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</a:endParaRPr>
          </a:p>
          <a:p>
            <a:pPr lvl="1" algn="l"/>
            <a:r>
              <a:rPr lang="en-US" sz="2400" dirty="0" smtClean="0">
                <a:solidFill>
                  <a:schemeClr val="tx1"/>
                </a:solidFill>
              </a:rPr>
              <a:t>;</a:t>
            </a:r>
            <a:endParaRPr lang="bs-Latn-B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Implementation </a:t>
            </a:r>
            <a:r>
              <a:rPr lang="en-US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of rapid 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SR</a:t>
            </a:r>
            <a:r>
              <a:rPr lang="en-US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process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59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bs-Latn-B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Baseline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Adjustment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Process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New</a:t>
            </a:r>
            <a:r>
              <a:rPr lang="ru-RU" sz="3200" b="1" dirty="0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Zealand</a:t>
            </a:r>
            <a:endParaRPr lang="en-US" sz="3200" b="1" dirty="0">
              <a:solidFill>
                <a:srgbClr val="95373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273" y="1066799"/>
            <a:ext cx="7952509" cy="52895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637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1629</Words>
  <Application>Microsoft Office PowerPoint</Application>
  <PresentationFormat>A4 Paper (210x297 mm)</PresentationFormat>
  <Paragraphs>238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Times LatArm</vt:lpstr>
      <vt:lpstr>Times New Roman</vt:lpstr>
      <vt:lpstr>Wingdings</vt:lpstr>
      <vt:lpstr>Office Theme</vt:lpstr>
      <vt:lpstr>Microsoft Word Document</vt:lpstr>
      <vt:lpstr>PPBWG KNOWLEDGE PRODUCT  Conducting Rapid Spending Review to Identify Measures for Budget Balancing</vt:lpstr>
      <vt:lpstr>Objectives, Methodology and Subject Matter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13 2020 VC Public Participation knowlege product</dc:title>
  <dc:subject/>
  <dc:creator>Deanna Aubrey</dc:creator>
  <cp:keywords>BCOP Budget Literacy and Transparency Working Group</cp:keywords>
  <dc:description/>
  <cp:lastModifiedBy>Nina</cp:lastModifiedBy>
  <cp:revision>110</cp:revision>
  <cp:lastPrinted>2020-04-13T14:03:05Z</cp:lastPrinted>
  <dcterms:created xsi:type="dcterms:W3CDTF">2010-10-04T16:57:49Z</dcterms:created>
  <dcterms:modified xsi:type="dcterms:W3CDTF">2020-11-04T06:15:28Z</dcterms:modified>
  <cp:category>PEMPAL</cp:category>
</cp:coreProperties>
</file>