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464" r:id="rId2"/>
    <p:sldId id="463" r:id="rId3"/>
    <p:sldId id="502" r:id="rId4"/>
    <p:sldId id="433" r:id="rId5"/>
    <p:sldId id="388" r:id="rId6"/>
    <p:sldId id="501" r:id="rId7"/>
    <p:sldId id="413" r:id="rId8"/>
    <p:sldId id="507" r:id="rId9"/>
    <p:sldId id="509" r:id="rId10"/>
    <p:sldId id="503" r:id="rId11"/>
    <p:sldId id="510" r:id="rId12"/>
    <p:sldId id="4111" r:id="rId13"/>
    <p:sldId id="4112" r:id="rId14"/>
    <p:sldId id="4113" r:id="rId15"/>
    <p:sldId id="4114" r:id="rId16"/>
    <p:sldId id="4115" r:id="rId17"/>
    <p:sldId id="4116" r:id="rId18"/>
    <p:sldId id="4117" r:id="rId19"/>
    <p:sldId id="505" r:id="rId20"/>
    <p:sldId id="511" r:id="rId21"/>
    <p:sldId id="499" r:id="rId22"/>
    <p:sldId id="4118" r:id="rId23"/>
    <p:sldId id="312" r:id="rId24"/>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cmAuthor id="2" name="Iryna Shcherbyna" initials="IS" lastIdx="8" clrIdx="1">
    <p:extLst>
      <p:ext uri="{19B8F6BF-5375-455C-9EA6-DF929625EA0E}">
        <p15:presenceInfo xmlns:p15="http://schemas.microsoft.com/office/powerpoint/2012/main" userId="S::ishcherbyna@worldbank.org::0d4e0c10-5eaf-4d59-8503-074b726607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3D7"/>
    <a:srgbClr val="758EAA"/>
    <a:srgbClr val="006D31"/>
    <a:srgbClr val="00BA54"/>
    <a:srgbClr val="FFE666"/>
    <a:srgbClr val="FFD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7"/>
  </p:normalViewPr>
  <p:slideViewPr>
    <p:cSldViewPr snapToGrid="0">
      <p:cViewPr varScale="1">
        <p:scale>
          <a:sx n="108" d="100"/>
          <a:sy n="108" d="100"/>
        </p:scale>
        <p:origin x="304" y="184"/>
      </p:cViewPr>
      <p:guideLst>
        <p:guide orient="horz" pos="2160"/>
        <p:guide pos="288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5/26/20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5/26/20</a:t>
            </a:fld>
            <a:endParaRPr lang="en-US"/>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222991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317657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72892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r>
              <a:rPr lang="en-US" sz="1200" b="1">
                <a:solidFill>
                  <a:srgbClr val="0070C0"/>
                </a:solidFill>
              </a:rPr>
              <a:t>elements of adjustments and expansions in the current version of draft PPBWG KP compared </a:t>
            </a: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11476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56247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50097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79316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764435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a:solidFill>
                <a:schemeClr val="tx1">
                  <a:lumMod val="95000"/>
                  <a:lumOff val="5000"/>
                </a:schemeClr>
              </a:solidFill>
            </a:endParaRPr>
          </a:p>
          <a:p>
            <a:pPr>
              <a:spcBef>
                <a:spcPct val="0"/>
              </a:spcBef>
            </a:pPr>
            <a:endParaRPr lang="en-US" baseline="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55396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796230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405904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06326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62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1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1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slides/_rels/slide17.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39.sv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37.svg"/><Relationship Id="rId9" Type="http://schemas.openxmlformats.org/officeDocument/2006/relationships/image" Target="../media/image42.png"/></Relationships>
</file>

<file path=ppt/slides/_rels/slide1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45.sv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350792"/>
            <a:ext cx="8528050" cy="3200400"/>
          </a:xfrm>
        </p:spPr>
        <p:txBody>
          <a:bodyPr/>
          <a:lstStyle/>
          <a:p>
            <a:r>
              <a:rPr lang="en-US" sz="4000" b="1">
                <a:solidFill>
                  <a:srgbClr val="002060"/>
                </a:solidFill>
              </a:rPr>
              <a:t>PPBWG KNOWLEDGE PRODUCT</a:t>
            </a:r>
            <a:br>
              <a:rPr lang="en-US" b="1">
                <a:solidFill>
                  <a:srgbClr val="002060"/>
                </a:solidFill>
              </a:rPr>
            </a:br>
            <a:br>
              <a:rPr lang="en-US" sz="1200">
                <a:solidFill>
                  <a:srgbClr val="002060"/>
                </a:solidFill>
              </a:rPr>
            </a:br>
            <a:r>
              <a:rPr lang="en-US" sz="4000" b="1">
                <a:solidFill>
                  <a:srgbClr val="002060"/>
                </a:solidFill>
              </a:rPr>
              <a:t>Performance Budgeting (PB) and Spending Reviews (SR): Current Practices and Recommendations</a:t>
            </a:r>
          </a:p>
        </p:txBody>
      </p:sp>
      <p:sp>
        <p:nvSpPr>
          <p:cNvPr id="3" name="Subtitle 2"/>
          <p:cNvSpPr>
            <a:spLocks noGrp="1"/>
          </p:cNvSpPr>
          <p:nvPr>
            <p:ph type="subTitle" idx="1"/>
          </p:nvPr>
        </p:nvSpPr>
        <p:spPr>
          <a:xfrm>
            <a:off x="1485900" y="5128846"/>
            <a:ext cx="6934200" cy="762000"/>
          </a:xfrm>
        </p:spPr>
        <p:txBody>
          <a:bodyPr rtlCol="0">
            <a:normAutofit fontScale="85000" lnSpcReduction="10000"/>
          </a:bodyPr>
          <a:lstStyle/>
          <a:p>
            <a:pPr fontAlgn="auto">
              <a:spcAft>
                <a:spcPts val="0"/>
              </a:spcAft>
              <a:buFont typeface="Arial" pitchFamily="34" charset="0"/>
              <a:buNone/>
              <a:defRPr/>
            </a:pPr>
            <a:r>
              <a:rPr lang="en-US" sz="2400" i="1">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a:solidFill>
                  <a:schemeClr val="tx1">
                    <a:lumMod val="95000"/>
                    <a:lumOff val="5000"/>
                  </a:schemeClr>
                </a:solidFill>
              </a:rPr>
              <a:t>Program and Performance Budgeting Working Group (PPBWG)</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92138"/>
          </a:xfrm>
          <a:prstGeom prst="rect">
            <a:avLst/>
          </a:prstGeom>
          <a:noFill/>
          <a:ln w="9525">
            <a:noFill/>
            <a:miter lim="800000"/>
            <a:headEnd/>
            <a:tailEnd/>
          </a:ln>
        </p:spPr>
      </p:pic>
      <p:sp>
        <p:nvSpPr>
          <p:cNvPr id="15365" name="TextBox 5"/>
          <p:cNvSpPr txBox="1">
            <a:spLocks noChangeArrowheads="1"/>
          </p:cNvSpPr>
          <p:nvPr/>
        </p:nvSpPr>
        <p:spPr bwMode="auto">
          <a:xfrm>
            <a:off x="1857375" y="5889674"/>
            <a:ext cx="6934200" cy="646331"/>
          </a:xfrm>
          <a:prstGeom prst="rect">
            <a:avLst/>
          </a:prstGeom>
          <a:noFill/>
          <a:ln w="9525">
            <a:noFill/>
            <a:miter lim="800000"/>
            <a:headEnd/>
            <a:tailEnd/>
          </a:ln>
        </p:spPr>
        <p:txBody>
          <a:bodyPr wrap="square">
            <a:spAutoFit/>
          </a:bodyPr>
          <a:lstStyle/>
          <a:p>
            <a:pPr algn="ctr"/>
            <a:r>
              <a:rPr lang="en-US" b="1">
                <a:latin typeface="Calibri" pitchFamily="34" charset="0"/>
              </a:rPr>
              <a:t>Naida </a:t>
            </a:r>
            <a:r>
              <a:rPr lang="en-US" b="1" err="1">
                <a:latin typeface="Calibri" pitchFamily="34" charset="0"/>
              </a:rPr>
              <a:t>Carsimamovic</a:t>
            </a:r>
            <a:r>
              <a:rPr lang="en-US" b="1">
                <a:latin typeface="Calibri" pitchFamily="34" charset="0"/>
              </a:rPr>
              <a:t> </a:t>
            </a:r>
            <a:r>
              <a:rPr lang="en-US" b="1" err="1">
                <a:latin typeface="Calibri" pitchFamily="34" charset="0"/>
              </a:rPr>
              <a:t>Vukotic</a:t>
            </a:r>
            <a:r>
              <a:rPr lang="en-US" b="1">
                <a:latin typeface="Calibri" pitchFamily="34" charset="0"/>
              </a:rPr>
              <a:t>, BCOP Resource Team, World Bank</a:t>
            </a:r>
          </a:p>
          <a:p>
            <a:pPr algn="ctr"/>
            <a:r>
              <a:rPr lang="en-US" b="1">
                <a:latin typeface="Calibri" pitchFamily="34" charset="0"/>
              </a:rPr>
              <a:t>BCOP VC Meeting, May 28, 2020</a:t>
            </a:r>
          </a:p>
        </p:txBody>
      </p:sp>
      <p:sp>
        <p:nvSpPr>
          <p:cNvPr id="2" name="Slide Number Placeholder 1">
            <a:extLst>
              <a:ext uri="{FF2B5EF4-FFF2-40B4-BE49-F238E27FC236}">
                <a16:creationId xmlns:a16="http://schemas.microsoft.com/office/drawing/2014/main" id="{47C4A75F-EECF-0843-8A2D-995037D024E3}"/>
              </a:ext>
            </a:extLst>
          </p:cNvPr>
          <p:cNvSpPr>
            <a:spLocks noGrp="1"/>
          </p:cNvSpPr>
          <p:nvPr>
            <p:ph type="sldNum" sz="quarter" idx="12"/>
          </p:nvPr>
        </p:nvSpPr>
        <p:spPr/>
        <p:txBody>
          <a:bodyPr/>
          <a:lstStyle/>
          <a:p>
            <a:pPr>
              <a:defRPr/>
            </a:pPr>
            <a:r>
              <a:rPr lang="en-US"/>
              <a:t>1</a:t>
            </a:r>
          </a:p>
        </p:txBody>
      </p:sp>
    </p:spTree>
    <p:extLst>
      <p:ext uri="{BB962C8B-B14F-4D97-AF65-F5344CB8AC3E}">
        <p14:creationId xmlns:p14="http://schemas.microsoft.com/office/powerpoint/2010/main" val="110090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1143000" y="2552700"/>
            <a:ext cx="7620000" cy="1752600"/>
          </a:xfrm>
        </p:spPr>
        <p:txBody>
          <a:bodyPr/>
          <a:lstStyle/>
          <a:p>
            <a:pPr algn="l">
              <a:spcBef>
                <a:spcPts val="600"/>
              </a:spcBef>
              <a:spcAft>
                <a:spcPts val="600"/>
              </a:spcAft>
            </a:pPr>
            <a:r>
              <a:rPr lang="en-US" sz="4400" b="1">
                <a:solidFill>
                  <a:srgbClr val="002060"/>
                </a:solidFill>
                <a:latin typeface="+mj-lt"/>
                <a:ea typeface="+mj-ea"/>
                <a:cs typeface="+mj-cs"/>
              </a:rPr>
              <a:t>Outline of KP content and summary of recommendations </a:t>
            </a:r>
          </a:p>
          <a:p>
            <a:pPr lvl="0" algn="l">
              <a:spcBef>
                <a:spcPts val="600"/>
              </a:spcBef>
              <a:spcAft>
                <a:spcPts val="600"/>
              </a:spcAft>
            </a:pPr>
            <a:r>
              <a:rPr lang="en-US" sz="4400" b="1">
                <a:solidFill>
                  <a:srgbClr val="002060"/>
                </a:solidFill>
                <a:latin typeface="+mj-lt"/>
                <a:ea typeface="+mj-ea"/>
                <a:cs typeface="+mj-cs"/>
              </a:rPr>
              <a:t>  </a:t>
            </a:r>
          </a:p>
          <a:p>
            <a:endParaRPr lang="x-none"/>
          </a:p>
        </p:txBody>
      </p:sp>
      <p:sp>
        <p:nvSpPr>
          <p:cNvPr id="2" name="Slide Number Placeholder 1">
            <a:extLst>
              <a:ext uri="{FF2B5EF4-FFF2-40B4-BE49-F238E27FC236}">
                <a16:creationId xmlns:a16="http://schemas.microsoft.com/office/drawing/2014/main" id="{44D34AC4-BE11-3F41-9AFD-B7BA7E99557B}"/>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a:p>
        </p:txBody>
      </p:sp>
    </p:spTree>
    <p:extLst>
      <p:ext uri="{BB962C8B-B14F-4D97-AF65-F5344CB8AC3E}">
        <p14:creationId xmlns:p14="http://schemas.microsoft.com/office/powerpoint/2010/main" val="68546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723900"/>
            <a:ext cx="87630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800"/>
              </a:spcBef>
              <a:buFont typeface="Wingdings" pitchFamily="2" charset="2"/>
              <a:buChar char="Ø"/>
              <a:defRPr/>
            </a:pPr>
            <a:r>
              <a:rPr lang="en-US" sz="2200" b="1">
                <a:solidFill>
                  <a:schemeClr val="tx1"/>
                </a:solidFill>
              </a:rPr>
              <a:t>Background</a:t>
            </a:r>
          </a:p>
          <a:p>
            <a:pPr marL="342900" indent="-342900" algn="l">
              <a:spcBef>
                <a:spcPts val="800"/>
              </a:spcBef>
              <a:buFont typeface="Wingdings" pitchFamily="2" charset="2"/>
              <a:buChar char="Ø"/>
              <a:defRPr/>
            </a:pPr>
            <a:r>
              <a:rPr lang="en-US" sz="2200" b="1">
                <a:solidFill>
                  <a:schemeClr val="tx1"/>
                </a:solidFill>
              </a:rPr>
              <a:t>Objectives and methodology</a:t>
            </a:r>
          </a:p>
          <a:p>
            <a:pPr marL="342900" indent="-342900" algn="l">
              <a:spcBef>
                <a:spcPts val="800"/>
              </a:spcBef>
              <a:buFont typeface="Wingdings" pitchFamily="2" charset="2"/>
              <a:buChar char="Ø"/>
              <a:defRPr/>
            </a:pPr>
            <a:r>
              <a:rPr lang="en-US" sz="2200" b="1">
                <a:solidFill>
                  <a:schemeClr val="tx1"/>
                </a:solidFill>
              </a:rPr>
              <a:t>PART 1: PB in PEMPAL vs. OECD countries</a:t>
            </a:r>
          </a:p>
          <a:p>
            <a:pPr marL="342900" indent="-342900" algn="l">
              <a:spcBef>
                <a:spcPts val="800"/>
              </a:spcBef>
              <a:buFont typeface="Wingdings" pitchFamily="2" charset="2"/>
              <a:buChar char="Ø"/>
              <a:defRPr/>
            </a:pPr>
            <a:r>
              <a:rPr lang="en-US" sz="2200" b="1">
                <a:solidFill>
                  <a:schemeClr val="tx1"/>
                </a:solidFill>
              </a:rPr>
              <a:t>PART II: SR in PEMPAL vs. OECD countries</a:t>
            </a:r>
          </a:p>
          <a:p>
            <a:pPr marL="342900" indent="-342900" algn="l">
              <a:spcBef>
                <a:spcPts val="800"/>
              </a:spcBef>
              <a:buFont typeface="Wingdings" pitchFamily="2" charset="2"/>
              <a:buChar char="Ø"/>
              <a:defRPr/>
            </a:pPr>
            <a:r>
              <a:rPr lang="en-US" sz="2200" b="1">
                <a:solidFill>
                  <a:schemeClr val="tx1"/>
                </a:solidFill>
              </a:rPr>
              <a:t>Key challenges and recommendations on PB and SR for PEMPAL countries </a:t>
            </a:r>
            <a:r>
              <a:rPr lang="en-US" sz="2200">
                <a:solidFill>
                  <a:srgbClr val="0070C0"/>
                </a:solidFill>
              </a:rPr>
              <a:t>(22 blocks of recommendations specific to PEMPAL countries,  given with the broader seven areas of good practices defined by OECD)</a:t>
            </a:r>
          </a:p>
          <a:p>
            <a:pPr algn="l">
              <a:spcBef>
                <a:spcPts val="800"/>
              </a:spcBef>
              <a:defRPr/>
            </a:pPr>
            <a:endParaRPr lang="en-US" sz="2000" b="1">
              <a:solidFill>
                <a:srgbClr val="0070C0"/>
              </a:solidFill>
            </a:endParaRPr>
          </a:p>
          <a:p>
            <a:pPr marL="342900" indent="-342900" algn="l">
              <a:spcBef>
                <a:spcPts val="800"/>
              </a:spcBef>
              <a:buFont typeface="Wingdings" pitchFamily="2" charset="2"/>
              <a:buChar char="Ø"/>
              <a:defRPr/>
            </a:pPr>
            <a:r>
              <a:rPr lang="en-US" sz="2000">
                <a:solidFill>
                  <a:schemeClr val="tx1"/>
                </a:solidFill>
              </a:rPr>
              <a:t>Annex 1: Illustrative design of an interlinked strategic policy planning, budget planning, and institutional planning</a:t>
            </a:r>
          </a:p>
          <a:p>
            <a:pPr marL="342900" indent="-342900" algn="l">
              <a:spcBef>
                <a:spcPts val="800"/>
              </a:spcBef>
              <a:buFont typeface="Wingdings" pitchFamily="2" charset="2"/>
              <a:buChar char="Ø"/>
              <a:defRPr/>
            </a:pPr>
            <a:r>
              <a:rPr lang="en-US" sz="2000">
                <a:solidFill>
                  <a:schemeClr val="tx1"/>
                </a:solidFill>
              </a:rPr>
              <a:t>Annex 2: Example of program structure and PIs in an Illustrative design of an interlinked strategic policy planning, budget planning, and institutional planning</a:t>
            </a:r>
          </a:p>
          <a:p>
            <a:pPr marL="342900" indent="-342900" algn="l">
              <a:spcBef>
                <a:spcPts val="800"/>
              </a:spcBef>
              <a:buFont typeface="Wingdings" pitchFamily="2" charset="2"/>
              <a:buChar char="Ø"/>
              <a:defRPr/>
            </a:pPr>
            <a:r>
              <a:rPr lang="en-US" sz="2000">
                <a:solidFill>
                  <a:schemeClr val="tx1"/>
                </a:solidFill>
              </a:rPr>
              <a:t>Annex 3: Horizontal and vertical logic of causal chain within the illustrative design of interlinked strategic policy planning, budget planning, and institutional planning</a:t>
            </a:r>
            <a:endParaRPr lang="en-US" sz="2000" b="1">
              <a:solidFill>
                <a:schemeClr val="tx1"/>
              </a:solidFill>
            </a:endParaRPr>
          </a:p>
          <a:p>
            <a:pPr algn="l">
              <a:spcBef>
                <a:spcPts val="800"/>
              </a:spcBef>
              <a:defRPr/>
            </a:pPr>
            <a:endParaRPr lang="en-US" sz="2000" b="1">
              <a:solidFill>
                <a:srgbClr val="0070C0"/>
              </a:solidFill>
            </a:endParaRPr>
          </a:p>
          <a:p>
            <a:pPr algn="l">
              <a:spcBef>
                <a:spcPts val="800"/>
              </a:spcBef>
              <a:defRPr/>
            </a:pPr>
            <a:endParaRPr lang="en-US" sz="2000" b="1">
              <a:solidFill>
                <a:srgbClr val="0070C0"/>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19200" y="164935"/>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Outline of KP contents</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a:p>
        </p:txBody>
      </p:sp>
    </p:spTree>
    <p:extLst>
      <p:ext uri="{BB962C8B-B14F-4D97-AF65-F5344CB8AC3E}">
        <p14:creationId xmlns:p14="http://schemas.microsoft.com/office/powerpoint/2010/main" val="224365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3200400" y="2386868"/>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algn="ctr"/>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4776083" y="2386868"/>
            <a:ext cx="2210041" cy="36856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algn="ctr"/>
            <a:endParaRPr lang="en-US" sz="2654"/>
          </a:p>
        </p:txBody>
      </p:sp>
      <p:sp>
        <p:nvSpPr>
          <p:cNvPr id="6" name="TextBox 5">
            <a:extLst>
              <a:ext uri="{FF2B5EF4-FFF2-40B4-BE49-F238E27FC236}">
                <a16:creationId xmlns:a16="http://schemas.microsoft.com/office/drawing/2014/main" id="{0DF42C5A-07A8-0D4E-9F7C-C8FD0CB1D7B0}"/>
              </a:ext>
            </a:extLst>
          </p:cNvPr>
          <p:cNvSpPr txBox="1"/>
          <p:nvPr/>
        </p:nvSpPr>
        <p:spPr>
          <a:xfrm>
            <a:off x="3285208" y="3171570"/>
            <a:ext cx="1704676" cy="2246769"/>
          </a:xfrm>
          <a:prstGeom prst="rect">
            <a:avLst/>
          </a:prstGeom>
          <a:noFill/>
        </p:spPr>
        <p:txBody>
          <a:bodyPr wrap="square" rtlCol="0" anchor="t">
            <a:spAutoFit/>
          </a:bodyPr>
          <a:lstStyle/>
          <a:p>
            <a:pPr algn="ctr">
              <a:spcBef>
                <a:spcPts val="600"/>
              </a:spcBef>
            </a:pPr>
            <a:r>
              <a:rPr lang="en-US" sz="1400">
                <a:solidFill>
                  <a:schemeClr val="bg1"/>
                </a:solidFill>
              </a:rPr>
              <a:t>1. Clear and wide PPB frameworks with </a:t>
            </a:r>
            <a:r>
              <a:rPr lang="en-US" sz="1400">
                <a:solidFill>
                  <a:srgbClr val="0070C0"/>
                </a:solidFill>
              </a:rPr>
              <a:t>strong legislative basis </a:t>
            </a:r>
            <a:r>
              <a:rPr lang="en-US" sz="1400">
                <a:solidFill>
                  <a:schemeClr val="bg1"/>
                </a:solidFill>
              </a:rPr>
              <a:t>and additional </a:t>
            </a:r>
            <a:r>
              <a:rPr lang="en-US" sz="1400">
                <a:solidFill>
                  <a:srgbClr val="0070C0"/>
                </a:solidFill>
              </a:rPr>
              <a:t>guidelines</a:t>
            </a:r>
            <a:r>
              <a:rPr lang="en-US" sz="1400" b="1">
                <a:solidFill>
                  <a:schemeClr val="bg1"/>
                </a:solidFill>
              </a:rPr>
              <a:t>;</a:t>
            </a:r>
            <a:r>
              <a:rPr lang="en-US" sz="1400" b="1">
                <a:solidFill>
                  <a:srgbClr val="000000"/>
                </a:solidFill>
              </a:rPr>
              <a:t> </a:t>
            </a:r>
            <a:r>
              <a:rPr lang="en-US" sz="1400">
                <a:solidFill>
                  <a:schemeClr val="bg1"/>
                </a:solidFill>
              </a:rPr>
              <a:t>ensuring adequate </a:t>
            </a:r>
            <a:r>
              <a:rPr lang="en-US" sz="1400">
                <a:solidFill>
                  <a:srgbClr val="0070C0"/>
                </a:solidFill>
              </a:rPr>
              <a:t>objectives and uses for decision-making clear to all</a:t>
            </a:r>
          </a:p>
        </p:txBody>
      </p:sp>
      <p:sp>
        <p:nvSpPr>
          <p:cNvPr id="7" name="TextBox 6">
            <a:extLst>
              <a:ext uri="{FF2B5EF4-FFF2-40B4-BE49-F238E27FC236}">
                <a16:creationId xmlns:a16="http://schemas.microsoft.com/office/drawing/2014/main" id="{E80A2B3B-66CF-7149-BBFB-AFDCC2446B5F}"/>
              </a:ext>
            </a:extLst>
          </p:cNvPr>
          <p:cNvSpPr txBox="1"/>
          <p:nvPr/>
        </p:nvSpPr>
        <p:spPr>
          <a:xfrm>
            <a:off x="2930652" y="2704332"/>
            <a:ext cx="2402910"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Make it clear &amp; strong-rooted</a:t>
            </a:r>
          </a:p>
        </p:txBody>
      </p:sp>
      <p:sp>
        <p:nvSpPr>
          <p:cNvPr id="12" name="TextBox 11">
            <a:extLst>
              <a:ext uri="{FF2B5EF4-FFF2-40B4-BE49-F238E27FC236}">
                <a16:creationId xmlns:a16="http://schemas.microsoft.com/office/drawing/2014/main" id="{8B6AAFC4-08E3-D940-92A1-EB0B684D818F}"/>
              </a:ext>
            </a:extLst>
          </p:cNvPr>
          <p:cNvSpPr txBox="1"/>
          <p:nvPr/>
        </p:nvSpPr>
        <p:spPr>
          <a:xfrm>
            <a:off x="5332236" y="3177661"/>
            <a:ext cx="1569407" cy="2031325"/>
          </a:xfrm>
          <a:prstGeom prst="rect">
            <a:avLst/>
          </a:prstGeom>
          <a:noFill/>
        </p:spPr>
        <p:txBody>
          <a:bodyPr wrap="square" rtlCol="0" anchor="t">
            <a:spAutoFit/>
          </a:bodyPr>
          <a:lstStyle/>
          <a:p>
            <a:pPr algn="ctr">
              <a:spcBef>
                <a:spcPts val="600"/>
              </a:spcBef>
            </a:pPr>
            <a:r>
              <a:rPr lang="en-US" sz="1400">
                <a:solidFill>
                  <a:schemeClr val="bg1"/>
                </a:solidFill>
              </a:rPr>
              <a:t>2. PPB reforms  </a:t>
            </a:r>
            <a:r>
              <a:rPr lang="en-US" sz="1400">
                <a:solidFill>
                  <a:srgbClr val="0070C0"/>
                </a:solidFill>
              </a:rPr>
              <a:t>championed</a:t>
            </a:r>
            <a:r>
              <a:rPr lang="en-US" sz="1400">
                <a:solidFill>
                  <a:srgbClr val="000000"/>
                </a:solidFill>
              </a:rPr>
              <a:t> </a:t>
            </a:r>
            <a:r>
              <a:rPr lang="en-US" sz="1400">
                <a:solidFill>
                  <a:schemeClr val="bg1"/>
                </a:solidFill>
              </a:rPr>
              <a:t>not not only by the MF and civil service, but rather by </a:t>
            </a:r>
            <a:r>
              <a:rPr lang="en-US" sz="1400">
                <a:solidFill>
                  <a:srgbClr val="0070C0"/>
                </a:solidFill>
              </a:rPr>
              <a:t>political leadership more widely</a:t>
            </a:r>
            <a:r>
              <a:rPr lang="en-US" sz="1400">
                <a:solidFill>
                  <a:srgbClr val="000000"/>
                </a:solidFill>
              </a:rPr>
              <a:t>, </a:t>
            </a:r>
            <a:r>
              <a:rPr lang="en-US" sz="1400">
                <a:solidFill>
                  <a:schemeClr val="bg1"/>
                </a:solidFill>
              </a:rPr>
              <a:t>across branches </a:t>
            </a:r>
          </a:p>
        </p:txBody>
      </p:sp>
      <p:sp>
        <p:nvSpPr>
          <p:cNvPr id="13" name="TextBox 12">
            <a:extLst>
              <a:ext uri="{FF2B5EF4-FFF2-40B4-BE49-F238E27FC236}">
                <a16:creationId xmlns:a16="http://schemas.microsoft.com/office/drawing/2014/main" id="{E6D26270-6490-5748-8162-C0ECE6F58C99}"/>
              </a:ext>
            </a:extLst>
          </p:cNvPr>
          <p:cNvSpPr txBox="1"/>
          <p:nvPr/>
        </p:nvSpPr>
        <p:spPr>
          <a:xfrm>
            <a:off x="5371671" y="2644119"/>
            <a:ext cx="1252843" cy="556434"/>
          </a:xfrm>
          <a:prstGeom prst="rect">
            <a:avLst/>
          </a:prstGeom>
          <a:noFill/>
        </p:spPr>
        <p:txBody>
          <a:bodyPr wrap="non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Joint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ownership</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3" name="TextBox 22">
            <a:extLst>
              <a:ext uri="{FF2B5EF4-FFF2-40B4-BE49-F238E27FC236}">
                <a16:creationId xmlns:a16="http://schemas.microsoft.com/office/drawing/2014/main" id="{2C84849F-FF92-844A-96A6-64FFA0602247}"/>
              </a:ext>
            </a:extLst>
          </p:cNvPr>
          <p:cNvSpPr txBox="1"/>
          <p:nvPr/>
        </p:nvSpPr>
        <p:spPr>
          <a:xfrm>
            <a:off x="1219200" y="221137"/>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4" name="Title 3">
            <a:extLst>
              <a:ext uri="{FF2B5EF4-FFF2-40B4-BE49-F238E27FC236}">
                <a16:creationId xmlns:a16="http://schemas.microsoft.com/office/drawing/2014/main" id="{43EFCBDC-95F2-EF45-BA04-918184618F2C}"/>
              </a:ext>
            </a:extLst>
          </p:cNvPr>
          <p:cNvSpPr txBox="1">
            <a:spLocks/>
          </p:cNvSpPr>
          <p:nvPr/>
        </p:nvSpPr>
        <p:spPr>
          <a:xfrm>
            <a:off x="989235" y="1446373"/>
            <a:ext cx="8686001" cy="5334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000" b="1">
                <a:solidFill>
                  <a:srgbClr val="0070C0"/>
                </a:solidFill>
              </a:rPr>
              <a:t>Rationale and objectives of performance budgeting</a:t>
            </a:r>
            <a:br>
              <a:rPr lang="en-US" sz="2000"/>
            </a:br>
            <a:endParaRPr lang="en-US" sz="2000"/>
          </a:p>
        </p:txBody>
      </p:sp>
      <p:pic>
        <p:nvPicPr>
          <p:cNvPr id="25" name="Graphic 24" descr="Sun">
            <a:extLst>
              <a:ext uri="{FF2B5EF4-FFF2-40B4-BE49-F238E27FC236}">
                <a16:creationId xmlns:a16="http://schemas.microsoft.com/office/drawing/2014/main" id="{1196C907-C9CA-D843-8FAA-EEEEEFA8F8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45171" y="5350609"/>
            <a:ext cx="573872" cy="573872"/>
          </a:xfrm>
          <a:prstGeom prst="rect">
            <a:avLst/>
          </a:prstGeom>
        </p:spPr>
      </p:pic>
      <p:sp>
        <p:nvSpPr>
          <p:cNvPr id="26" name="TextBox 25">
            <a:extLst>
              <a:ext uri="{FF2B5EF4-FFF2-40B4-BE49-F238E27FC236}">
                <a16:creationId xmlns:a16="http://schemas.microsoft.com/office/drawing/2014/main" id="{9BDECD94-765A-5A4B-8C5F-020C652C0015}"/>
              </a:ext>
            </a:extLst>
          </p:cNvPr>
          <p:cNvSpPr txBox="1"/>
          <p:nvPr/>
        </p:nvSpPr>
        <p:spPr>
          <a:xfrm>
            <a:off x="6007510" y="-1455174"/>
            <a:ext cx="184731" cy="369332"/>
          </a:xfrm>
          <a:prstGeom prst="rect">
            <a:avLst/>
          </a:prstGeom>
          <a:solidFill>
            <a:schemeClr val="bg1"/>
          </a:solidFill>
        </p:spPr>
        <p:txBody>
          <a:bodyPr wrap="none" rtlCol="0">
            <a:spAutoFit/>
          </a:bodyPr>
          <a:lstStyle/>
          <a:p>
            <a:endParaRPr lang="x-none"/>
          </a:p>
        </p:txBody>
      </p:sp>
      <p:pic>
        <p:nvPicPr>
          <p:cNvPr id="28" name="Graphic 27" descr="Podium">
            <a:extLst>
              <a:ext uri="{FF2B5EF4-FFF2-40B4-BE49-F238E27FC236}">
                <a16:creationId xmlns:a16="http://schemas.microsoft.com/office/drawing/2014/main" id="{DA9D7677-B62C-5540-B7FF-536757D7E9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1735" y="5241350"/>
            <a:ext cx="758429" cy="758429"/>
          </a:xfrm>
          <a:prstGeom prst="rect">
            <a:avLst/>
          </a:prstGeom>
        </p:spPr>
      </p:pic>
      <p:sp>
        <p:nvSpPr>
          <p:cNvPr id="16" name="Slide Number Placeholder 1">
            <a:extLst>
              <a:ext uri="{FF2B5EF4-FFF2-40B4-BE49-F238E27FC236}">
                <a16:creationId xmlns:a16="http://schemas.microsoft.com/office/drawing/2014/main" id="{69DEE319-7960-9C48-BBF2-04946FFA4D1B}"/>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12</a:t>
            </a:fld>
            <a:endParaRPr lang="en-US" sz="1200">
              <a:solidFill>
                <a:schemeClr val="tx1">
                  <a:tint val="75000"/>
                </a:schemeClr>
              </a:solidFill>
              <a:latin typeface="+mn-lt"/>
            </a:endParaRPr>
          </a:p>
        </p:txBody>
      </p:sp>
    </p:spTree>
    <p:extLst>
      <p:ext uri="{BB962C8B-B14F-4D97-AF65-F5344CB8AC3E}">
        <p14:creationId xmlns:p14="http://schemas.microsoft.com/office/powerpoint/2010/main" val="266959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4384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09558" y="2423609"/>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4758" y="2438400"/>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2360" y="2438400"/>
            <a:ext cx="2210041" cy="36856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20" name="Freeform 46">
            <a:extLst>
              <a:ext uri="{FF2B5EF4-FFF2-40B4-BE49-F238E27FC236}">
                <a16:creationId xmlns:a16="http://schemas.microsoft.com/office/drawing/2014/main" id="{578C3173-8450-754B-B815-0A975182D31E}"/>
              </a:ext>
            </a:extLst>
          </p:cNvPr>
          <p:cNvSpPr>
            <a:spLocks noChangeArrowheads="1"/>
          </p:cNvSpPr>
          <p:nvPr/>
        </p:nvSpPr>
        <p:spPr bwMode="auto">
          <a:xfrm>
            <a:off x="7603435" y="5317563"/>
            <a:ext cx="662355" cy="708579"/>
          </a:xfrm>
          <a:custGeom>
            <a:avLst/>
            <a:gdLst>
              <a:gd name="T0" fmla="*/ 872 w 997"/>
              <a:gd name="T1" fmla="*/ 1046 h 1097"/>
              <a:gd name="T2" fmla="*/ 797 w 997"/>
              <a:gd name="T3" fmla="*/ 971 h 1097"/>
              <a:gd name="T4" fmla="*/ 872 w 997"/>
              <a:gd name="T5" fmla="*/ 897 h 1097"/>
              <a:gd name="T6" fmla="*/ 947 w 997"/>
              <a:gd name="T7" fmla="*/ 971 h 1097"/>
              <a:gd name="T8" fmla="*/ 124 w 997"/>
              <a:gd name="T9" fmla="*/ 623 h 1097"/>
              <a:gd name="T10" fmla="*/ 50 w 997"/>
              <a:gd name="T11" fmla="*/ 548 h 1097"/>
              <a:gd name="T12" fmla="*/ 124 w 997"/>
              <a:gd name="T13" fmla="*/ 473 h 1097"/>
              <a:gd name="T14" fmla="*/ 199 w 997"/>
              <a:gd name="T15" fmla="*/ 548 h 1097"/>
              <a:gd name="T16" fmla="*/ 124 w 997"/>
              <a:gd name="T17" fmla="*/ 623 h 1097"/>
              <a:gd name="T18" fmla="*/ 872 w 997"/>
              <a:gd name="T19" fmla="*/ 49 h 1097"/>
              <a:gd name="T20" fmla="*/ 947 w 997"/>
              <a:gd name="T21" fmla="*/ 124 h 1097"/>
              <a:gd name="T22" fmla="*/ 872 w 997"/>
              <a:gd name="T23" fmla="*/ 199 h 1097"/>
              <a:gd name="T24" fmla="*/ 797 w 997"/>
              <a:gd name="T25" fmla="*/ 124 h 1097"/>
              <a:gd name="T26" fmla="*/ 872 w 997"/>
              <a:gd name="T27" fmla="*/ 847 h 1097"/>
              <a:gd name="T28" fmla="*/ 779 w 997"/>
              <a:gd name="T29" fmla="*/ 890 h 1097"/>
              <a:gd name="T30" fmla="*/ 242 w 997"/>
              <a:gd name="T31" fmla="*/ 586 h 1097"/>
              <a:gd name="T32" fmla="*/ 248 w 997"/>
              <a:gd name="T33" fmla="*/ 548 h 1097"/>
              <a:gd name="T34" fmla="*/ 779 w 997"/>
              <a:gd name="T35" fmla="*/ 206 h 1097"/>
              <a:gd name="T36" fmla="*/ 872 w 997"/>
              <a:gd name="T37" fmla="*/ 249 h 1097"/>
              <a:gd name="T38" fmla="*/ 996 w 997"/>
              <a:gd name="T39" fmla="*/ 124 h 1097"/>
              <a:gd name="T40" fmla="*/ 872 w 997"/>
              <a:gd name="T41" fmla="*/ 0 h 1097"/>
              <a:gd name="T42" fmla="*/ 747 w 997"/>
              <a:gd name="T43" fmla="*/ 124 h 1097"/>
              <a:gd name="T44" fmla="*/ 753 w 997"/>
              <a:gd name="T45" fmla="*/ 163 h 1097"/>
              <a:gd name="T46" fmla="*/ 218 w 997"/>
              <a:gd name="T47" fmla="*/ 467 h 1097"/>
              <a:gd name="T48" fmla="*/ 124 w 997"/>
              <a:gd name="T49" fmla="*/ 423 h 1097"/>
              <a:gd name="T50" fmla="*/ 0 w 997"/>
              <a:gd name="T51" fmla="*/ 548 h 1097"/>
              <a:gd name="T52" fmla="*/ 124 w 997"/>
              <a:gd name="T53" fmla="*/ 672 h 1097"/>
              <a:gd name="T54" fmla="*/ 753 w 997"/>
              <a:gd name="T55" fmla="*/ 933 h 1097"/>
              <a:gd name="T56" fmla="*/ 747 w 997"/>
              <a:gd name="T57" fmla="*/ 971 h 1097"/>
              <a:gd name="T58" fmla="*/ 872 w 997"/>
              <a:gd name="T59" fmla="*/ 1096 h 1097"/>
              <a:gd name="T60" fmla="*/ 996 w 997"/>
              <a:gd name="T61" fmla="*/ 971 h 1097"/>
              <a:gd name="T62" fmla="*/ 872 w 997"/>
              <a:gd name="T63" fmla="*/ 84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97" h="1097">
                <a:moveTo>
                  <a:pt x="872" y="1046"/>
                </a:moveTo>
                <a:lnTo>
                  <a:pt x="872" y="1046"/>
                </a:lnTo>
                <a:cubicBezTo>
                  <a:pt x="831" y="1046"/>
                  <a:pt x="797" y="1013"/>
                  <a:pt x="797" y="971"/>
                </a:cubicBezTo>
                <a:lnTo>
                  <a:pt x="797" y="971"/>
                </a:lnTo>
                <a:cubicBezTo>
                  <a:pt x="797" y="930"/>
                  <a:pt x="831" y="897"/>
                  <a:pt x="872" y="897"/>
                </a:cubicBezTo>
                <a:lnTo>
                  <a:pt x="872" y="897"/>
                </a:lnTo>
                <a:cubicBezTo>
                  <a:pt x="913" y="897"/>
                  <a:pt x="947" y="930"/>
                  <a:pt x="947" y="971"/>
                </a:cubicBezTo>
                <a:lnTo>
                  <a:pt x="947" y="971"/>
                </a:lnTo>
                <a:cubicBezTo>
                  <a:pt x="947" y="1013"/>
                  <a:pt x="913" y="1046"/>
                  <a:pt x="872" y="1046"/>
                </a:cubicBezTo>
                <a:close/>
                <a:moveTo>
                  <a:pt x="124" y="623"/>
                </a:moveTo>
                <a:lnTo>
                  <a:pt x="124" y="623"/>
                </a:lnTo>
                <a:cubicBezTo>
                  <a:pt x="83" y="623"/>
                  <a:pt x="50" y="589"/>
                  <a:pt x="50" y="548"/>
                </a:cubicBezTo>
                <a:lnTo>
                  <a:pt x="50" y="548"/>
                </a:lnTo>
                <a:cubicBezTo>
                  <a:pt x="50" y="507"/>
                  <a:pt x="83" y="473"/>
                  <a:pt x="124" y="473"/>
                </a:cubicBezTo>
                <a:lnTo>
                  <a:pt x="124" y="473"/>
                </a:lnTo>
                <a:cubicBezTo>
                  <a:pt x="166" y="473"/>
                  <a:pt x="199" y="507"/>
                  <a:pt x="199" y="548"/>
                </a:cubicBezTo>
                <a:lnTo>
                  <a:pt x="199" y="548"/>
                </a:lnTo>
                <a:cubicBezTo>
                  <a:pt x="199" y="589"/>
                  <a:pt x="166" y="623"/>
                  <a:pt x="124" y="623"/>
                </a:cubicBezTo>
                <a:close/>
                <a:moveTo>
                  <a:pt x="872" y="49"/>
                </a:moveTo>
                <a:lnTo>
                  <a:pt x="872" y="49"/>
                </a:lnTo>
                <a:cubicBezTo>
                  <a:pt x="913" y="49"/>
                  <a:pt x="947" y="83"/>
                  <a:pt x="947" y="124"/>
                </a:cubicBezTo>
                <a:lnTo>
                  <a:pt x="947" y="124"/>
                </a:lnTo>
                <a:cubicBezTo>
                  <a:pt x="947" y="165"/>
                  <a:pt x="913" y="199"/>
                  <a:pt x="872" y="199"/>
                </a:cubicBezTo>
                <a:lnTo>
                  <a:pt x="872" y="199"/>
                </a:lnTo>
                <a:cubicBezTo>
                  <a:pt x="831" y="199"/>
                  <a:pt x="797" y="165"/>
                  <a:pt x="797" y="124"/>
                </a:cubicBezTo>
                <a:lnTo>
                  <a:pt x="797" y="124"/>
                </a:lnTo>
                <a:cubicBezTo>
                  <a:pt x="797" y="83"/>
                  <a:pt x="831" y="49"/>
                  <a:pt x="872" y="49"/>
                </a:cubicBezTo>
                <a:close/>
                <a:moveTo>
                  <a:pt x="872" y="847"/>
                </a:moveTo>
                <a:lnTo>
                  <a:pt x="872" y="847"/>
                </a:lnTo>
                <a:cubicBezTo>
                  <a:pt x="834" y="847"/>
                  <a:pt x="801" y="864"/>
                  <a:pt x="779" y="890"/>
                </a:cubicBezTo>
                <a:lnTo>
                  <a:pt x="242" y="586"/>
                </a:lnTo>
                <a:lnTo>
                  <a:pt x="242" y="586"/>
                </a:lnTo>
                <a:cubicBezTo>
                  <a:pt x="246" y="574"/>
                  <a:pt x="248" y="561"/>
                  <a:pt x="248" y="548"/>
                </a:cubicBezTo>
                <a:lnTo>
                  <a:pt x="248" y="548"/>
                </a:lnTo>
                <a:cubicBezTo>
                  <a:pt x="248" y="535"/>
                  <a:pt x="246" y="522"/>
                  <a:pt x="242" y="510"/>
                </a:cubicBezTo>
                <a:lnTo>
                  <a:pt x="779" y="206"/>
                </a:lnTo>
                <a:lnTo>
                  <a:pt x="779" y="206"/>
                </a:lnTo>
                <a:cubicBezTo>
                  <a:pt x="801" y="232"/>
                  <a:pt x="834" y="249"/>
                  <a:pt x="872" y="249"/>
                </a:cubicBezTo>
                <a:lnTo>
                  <a:pt x="872" y="249"/>
                </a:lnTo>
                <a:cubicBezTo>
                  <a:pt x="941" y="249"/>
                  <a:pt x="996" y="193"/>
                  <a:pt x="996" y="124"/>
                </a:cubicBezTo>
                <a:lnTo>
                  <a:pt x="996" y="124"/>
                </a:lnTo>
                <a:cubicBezTo>
                  <a:pt x="996" y="56"/>
                  <a:pt x="941" y="0"/>
                  <a:pt x="872" y="0"/>
                </a:cubicBezTo>
                <a:lnTo>
                  <a:pt x="872" y="0"/>
                </a:lnTo>
                <a:cubicBezTo>
                  <a:pt x="803" y="0"/>
                  <a:pt x="747" y="56"/>
                  <a:pt x="747" y="124"/>
                </a:cubicBezTo>
                <a:lnTo>
                  <a:pt x="747" y="124"/>
                </a:lnTo>
                <a:cubicBezTo>
                  <a:pt x="747" y="138"/>
                  <a:pt x="750" y="151"/>
                  <a:pt x="753" y="163"/>
                </a:cubicBezTo>
                <a:lnTo>
                  <a:pt x="218" y="467"/>
                </a:lnTo>
                <a:lnTo>
                  <a:pt x="218" y="467"/>
                </a:lnTo>
                <a:cubicBezTo>
                  <a:pt x="195" y="440"/>
                  <a:pt x="161" y="423"/>
                  <a:pt x="124" y="423"/>
                </a:cubicBezTo>
                <a:lnTo>
                  <a:pt x="124" y="423"/>
                </a:lnTo>
                <a:cubicBezTo>
                  <a:pt x="56" y="423"/>
                  <a:pt x="0" y="479"/>
                  <a:pt x="0" y="548"/>
                </a:cubicBezTo>
                <a:lnTo>
                  <a:pt x="0" y="548"/>
                </a:lnTo>
                <a:cubicBezTo>
                  <a:pt x="0" y="617"/>
                  <a:pt x="56" y="672"/>
                  <a:pt x="124" y="672"/>
                </a:cubicBezTo>
                <a:lnTo>
                  <a:pt x="124" y="672"/>
                </a:lnTo>
                <a:cubicBezTo>
                  <a:pt x="161" y="672"/>
                  <a:pt x="195" y="656"/>
                  <a:pt x="218" y="629"/>
                </a:cubicBezTo>
                <a:lnTo>
                  <a:pt x="753" y="933"/>
                </a:lnTo>
                <a:lnTo>
                  <a:pt x="753" y="933"/>
                </a:lnTo>
                <a:cubicBezTo>
                  <a:pt x="750" y="945"/>
                  <a:pt x="747" y="958"/>
                  <a:pt x="747" y="971"/>
                </a:cubicBezTo>
                <a:lnTo>
                  <a:pt x="747" y="971"/>
                </a:lnTo>
                <a:cubicBezTo>
                  <a:pt x="747" y="1040"/>
                  <a:pt x="803" y="1096"/>
                  <a:pt x="872" y="1096"/>
                </a:cubicBezTo>
                <a:lnTo>
                  <a:pt x="872" y="1096"/>
                </a:lnTo>
                <a:cubicBezTo>
                  <a:pt x="941" y="1096"/>
                  <a:pt x="996" y="1040"/>
                  <a:pt x="996" y="971"/>
                </a:cubicBezTo>
                <a:lnTo>
                  <a:pt x="996" y="971"/>
                </a:lnTo>
                <a:cubicBezTo>
                  <a:pt x="996" y="903"/>
                  <a:pt x="941" y="847"/>
                  <a:pt x="872" y="847"/>
                </a:cubicBezTo>
                <a:close/>
              </a:path>
            </a:pathLst>
          </a:custGeom>
          <a:solidFill>
            <a:schemeClr val="bg1"/>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3336091" y="3566009"/>
            <a:ext cx="1789745" cy="1631216"/>
          </a:xfrm>
          <a:prstGeom prst="rect">
            <a:avLst/>
          </a:prstGeom>
          <a:noFill/>
        </p:spPr>
        <p:txBody>
          <a:bodyPr wrap="square" rtlCol="0" anchor="t">
            <a:spAutoFit/>
          </a:bodyPr>
          <a:lstStyle/>
          <a:p>
            <a:pPr algn="ctr">
              <a:lnSpc>
                <a:spcPts val="1463"/>
              </a:lnSpc>
            </a:pPr>
            <a:r>
              <a:rPr lang="en-US" sz="1400" spc="-12">
                <a:solidFill>
                  <a:schemeClr val="bg1"/>
                </a:solidFill>
                <a:latin typeface="Source Sans Pro" panose="020B0503030403020204" pitchFamily="34" charset="0"/>
                <a:ea typeface="Source Sans Pro" panose="020B0503030403020204" pitchFamily="34" charset="0"/>
              </a:rPr>
              <a:t>4. </a:t>
            </a:r>
            <a:r>
              <a:rPr lang="en-US" sz="1400">
                <a:solidFill>
                  <a:srgbClr val="0070C0"/>
                </a:solidFill>
              </a:rPr>
              <a:t>Avoid parallel processes </a:t>
            </a:r>
            <a:r>
              <a:rPr lang="en-US" sz="1400" spc="-12">
                <a:solidFill>
                  <a:schemeClr val="bg1"/>
                </a:solidFill>
                <a:latin typeface="Source Sans Pro" panose="020B0503030403020204" pitchFamily="34" charset="0"/>
                <a:ea typeface="Source Sans Pro" panose="020B0503030403020204" pitchFamily="34" charset="0"/>
              </a:rPr>
              <a:t>of  initiatives for priority </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budgeting</a:t>
            </a:r>
            <a:r>
              <a:rPr lang="en-US" sz="1400" spc="-12">
                <a:solidFill>
                  <a:schemeClr val="bg1"/>
                </a:solidFill>
                <a:latin typeface="Source Sans Pro" panose="020B0503030403020204" pitchFamily="34" charset="0"/>
                <a:ea typeface="Source Sans Pro" panose="020B0503030403020204" pitchFamily="34" charset="0"/>
              </a:rPr>
              <a:t> for select high-level government priorities (SDGs, green, gender, well-being) </a:t>
            </a:r>
          </a:p>
        </p:txBody>
      </p:sp>
      <p:sp>
        <p:nvSpPr>
          <p:cNvPr id="9" name="TextBox 8">
            <a:extLst>
              <a:ext uri="{FF2B5EF4-FFF2-40B4-BE49-F238E27FC236}">
                <a16:creationId xmlns:a16="http://schemas.microsoft.com/office/drawing/2014/main" id="{B4824889-5D72-7A44-94FC-8DCD9EB4B8FA}"/>
              </a:ext>
            </a:extLst>
          </p:cNvPr>
          <p:cNvSpPr txBox="1"/>
          <p:nvPr/>
        </p:nvSpPr>
        <p:spPr>
          <a:xfrm>
            <a:off x="3359024" y="2539686"/>
            <a:ext cx="1804753" cy="1018099"/>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Integrate priority budgeting initiatives</a:t>
            </a:r>
          </a:p>
        </p:txBody>
      </p:sp>
      <p:sp>
        <p:nvSpPr>
          <p:cNvPr id="10" name="TextBox 9">
            <a:extLst>
              <a:ext uri="{FF2B5EF4-FFF2-40B4-BE49-F238E27FC236}">
                <a16:creationId xmlns:a16="http://schemas.microsoft.com/office/drawing/2014/main" id="{AFEF7529-874F-4841-A46B-57B177D8F74E}"/>
              </a:ext>
            </a:extLst>
          </p:cNvPr>
          <p:cNvSpPr txBox="1"/>
          <p:nvPr/>
        </p:nvSpPr>
        <p:spPr>
          <a:xfrm>
            <a:off x="5214632" y="3365954"/>
            <a:ext cx="1853200" cy="2031325"/>
          </a:xfrm>
          <a:prstGeom prst="rect">
            <a:avLst/>
          </a:prstGeom>
          <a:noFill/>
        </p:spPr>
        <p:txBody>
          <a:bodyPr wrap="square" rtlCol="0" anchor="t">
            <a:spAutoFit/>
          </a:bodyPr>
          <a:lstStyle/>
          <a:p>
            <a:pPr algn="ctr">
              <a:spcBef>
                <a:spcPts val="600"/>
              </a:spcBef>
            </a:pPr>
            <a:r>
              <a:rPr lang="en-US" sz="1400">
                <a:solidFill>
                  <a:schemeClr val="bg1"/>
                </a:solidFill>
              </a:rPr>
              <a:t>5. </a:t>
            </a:r>
            <a:r>
              <a:rPr lang="en-US" sz="1400">
                <a:solidFill>
                  <a:srgbClr val="00B0F0"/>
                </a:solidFill>
              </a:rPr>
              <a:t>Usability</a:t>
            </a:r>
            <a:r>
              <a:rPr lang="en-US" sz="1400">
                <a:solidFill>
                  <a:srgbClr val="0070C0"/>
                </a:solidFill>
              </a:rPr>
              <a:t> </a:t>
            </a:r>
            <a:r>
              <a:rPr lang="en-US" sz="1400">
                <a:solidFill>
                  <a:schemeClr val="bg1"/>
                </a:solidFill>
              </a:rPr>
              <a:t>in budgeting and policy decision-making and direct connection to both national and sectoral strategic planning and internal work programs of individual institutions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48601" y="2715230"/>
            <a:ext cx="1643282"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Design usable PIs</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313214" y="3690194"/>
            <a:ext cx="1536963" cy="1438855"/>
          </a:xfrm>
          <a:prstGeom prst="rect">
            <a:avLst/>
          </a:prstGeom>
          <a:noFill/>
        </p:spPr>
        <p:txBody>
          <a:bodyPr wrap="square" rtlCol="0" anchor="t">
            <a:spAutoFit/>
          </a:bodyPr>
          <a:lstStyle/>
          <a:p>
            <a:pPr algn="ctr">
              <a:lnSpc>
                <a:spcPts val="1463"/>
              </a:lnSpc>
            </a:pPr>
            <a:r>
              <a:rPr lang="en-US" sz="1400">
                <a:solidFill>
                  <a:schemeClr val="bg1"/>
                </a:solidFill>
              </a:rPr>
              <a:t>6. Additional attention to government-wide objectives and cross-cutting PIs</a:t>
            </a:r>
          </a:p>
          <a:p>
            <a:pPr algn="ctr">
              <a:lnSpc>
                <a:spcPts val="1463"/>
              </a:lnSpc>
            </a:pPr>
            <a:endParaRPr lang="en-US" sz="1400" spc="-12">
              <a:solidFill>
                <a:schemeClr val="bg1"/>
              </a:solidFill>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52399" y="2598997"/>
            <a:ext cx="1858594" cy="1018099"/>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Give more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attention to cross-cutting objectives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216130" y="1351332"/>
            <a:ext cx="8268787" cy="400110"/>
          </a:xfrm>
          <a:prstGeom prst="rect">
            <a:avLst/>
          </a:prstGeom>
        </p:spPr>
        <p:txBody>
          <a:bodyPr wrap="square">
            <a:spAutoFit/>
          </a:bodyPr>
          <a:lstStyle/>
          <a:p>
            <a:pPr marL="0" marR="0" algn="ctr">
              <a:spcBef>
                <a:spcPts val="0"/>
              </a:spcBef>
              <a:spcAft>
                <a:spcPts val="0"/>
              </a:spcAft>
            </a:pPr>
            <a:r>
              <a:rPr lang="en-US" sz="2000" b="1">
                <a:solidFill>
                  <a:srgbClr val="0070C0"/>
                </a:solidFill>
                <a:latin typeface="+mj-lt"/>
                <a:ea typeface="+mj-ea"/>
                <a:cs typeface="+mj-cs"/>
              </a:rPr>
              <a:t>Alignment of expenditure with the strategic goals and priorities</a:t>
            </a:r>
            <a:endParaRPr lang="en-US" sz="1800">
              <a:solidFill>
                <a:srgbClr val="0070C0"/>
              </a:solidFill>
              <a:effectLst/>
              <a:latin typeface="Aharoni" panose="02010803020104030203" pitchFamily="2" charset="-79"/>
              <a:ea typeface="Times New Roman" panose="02020603050405020304" pitchFamily="18" charset="0"/>
              <a:cs typeface="Aharoni" panose="02010803020104030203" pitchFamily="2" charset="-79"/>
            </a:endParaRPr>
          </a:p>
        </p:txBody>
      </p:sp>
      <p:sp>
        <p:nvSpPr>
          <p:cNvPr id="27" name="TextBox 26">
            <a:extLst>
              <a:ext uri="{FF2B5EF4-FFF2-40B4-BE49-F238E27FC236}">
                <a16:creationId xmlns:a16="http://schemas.microsoft.com/office/drawing/2014/main" id="{75C7F425-A7ED-5246-9405-27448BC9C9FF}"/>
              </a:ext>
            </a:extLst>
          </p:cNvPr>
          <p:cNvSpPr txBox="1"/>
          <p:nvPr/>
        </p:nvSpPr>
        <p:spPr>
          <a:xfrm>
            <a:off x="1168363" y="2743200"/>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Connect  more directly to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strategic planning</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519954" y="3501681"/>
            <a:ext cx="1704676" cy="1815882"/>
          </a:xfrm>
          <a:prstGeom prst="rect">
            <a:avLst/>
          </a:prstGeom>
          <a:noFill/>
        </p:spPr>
        <p:txBody>
          <a:bodyPr wrap="square" rtlCol="0" anchor="t">
            <a:spAutoFit/>
          </a:bodyPr>
          <a:lstStyle/>
          <a:p>
            <a:pPr algn="ctr">
              <a:spcBef>
                <a:spcPts val="600"/>
              </a:spcBef>
            </a:pPr>
            <a:r>
              <a:rPr lang="en-US" sz="1400">
                <a:solidFill>
                  <a:schemeClr val="bg1"/>
                </a:solidFill>
              </a:rPr>
              <a:t>3. Clear and strong </a:t>
            </a:r>
            <a:r>
              <a:rPr lang="en-US" sz="1400">
                <a:solidFill>
                  <a:srgbClr val="0070C0"/>
                </a:solidFill>
              </a:rPr>
              <a:t>connection with strategic planning</a:t>
            </a:r>
            <a:r>
              <a:rPr lang="en-US" sz="1400">
                <a:solidFill>
                  <a:schemeClr val="bg1"/>
                </a:solidFill>
              </a:rPr>
              <a:t>, consider strategic document templates to include PIs connected to PPB</a:t>
            </a:r>
          </a:p>
        </p:txBody>
      </p:sp>
      <p:pic>
        <p:nvPicPr>
          <p:cNvPr id="3" name="Graphic 2" descr="Puzzle">
            <a:extLst>
              <a:ext uri="{FF2B5EF4-FFF2-40B4-BE49-F238E27FC236}">
                <a16:creationId xmlns:a16="http://schemas.microsoft.com/office/drawing/2014/main" id="{1C32405C-B35A-1A4F-894B-D391D08C01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9273" y="5218920"/>
            <a:ext cx="914400" cy="914400"/>
          </a:xfrm>
          <a:prstGeom prst="rect">
            <a:avLst/>
          </a:prstGeom>
        </p:spPr>
      </p:pic>
      <p:pic>
        <p:nvPicPr>
          <p:cNvPr id="5" name="Graphic 4" descr="Network">
            <a:extLst>
              <a:ext uri="{FF2B5EF4-FFF2-40B4-BE49-F238E27FC236}">
                <a16:creationId xmlns:a16="http://schemas.microsoft.com/office/drawing/2014/main" id="{6BABAFE6-52B0-3542-97CA-0C00A56265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3564" y="5184642"/>
            <a:ext cx="914400" cy="914400"/>
          </a:xfrm>
          <a:prstGeom prst="rect">
            <a:avLst/>
          </a:prstGeom>
        </p:spPr>
      </p:pic>
      <p:pic>
        <p:nvPicPr>
          <p:cNvPr id="34" name="Graphic 33" descr="Presentation with checklist RTL">
            <a:extLst>
              <a:ext uri="{FF2B5EF4-FFF2-40B4-BE49-F238E27FC236}">
                <a16:creationId xmlns:a16="http://schemas.microsoft.com/office/drawing/2014/main" id="{7AA33A05-EC0F-C341-9F1D-E377843470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97444" y="5236632"/>
            <a:ext cx="914400" cy="914400"/>
          </a:xfrm>
          <a:prstGeom prst="rect">
            <a:avLst/>
          </a:prstGeom>
        </p:spPr>
      </p:pic>
      <p:sp>
        <p:nvSpPr>
          <p:cNvPr id="21" name="Slide Number Placeholder 1">
            <a:extLst>
              <a:ext uri="{FF2B5EF4-FFF2-40B4-BE49-F238E27FC236}">
                <a16:creationId xmlns:a16="http://schemas.microsoft.com/office/drawing/2014/main" id="{62B4DC0C-3774-F742-9F83-9C02D0EE557D}"/>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13</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59022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1400" y="25146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3404731" y="3709226"/>
            <a:ext cx="1789745" cy="1823576"/>
          </a:xfrm>
          <a:prstGeom prst="rect">
            <a:avLst/>
          </a:prstGeom>
          <a:noFill/>
        </p:spPr>
        <p:txBody>
          <a:bodyPr wrap="square" rtlCol="0" anchor="t">
            <a:spAutoFit/>
          </a:bodyPr>
          <a:lstStyle/>
          <a:p>
            <a:pPr algn="ctr">
              <a:lnSpc>
                <a:spcPts val="1463"/>
              </a:lnSpc>
            </a:pP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8. Determine </a:t>
            </a:r>
            <a:r>
              <a:rPr lang="en-US" sz="1400">
                <a:solidFill>
                  <a:srgbClr val="0070C0"/>
                </a:solidFill>
              </a:rPr>
              <a:t>program scope and PIs around final expected outcomes</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 but also indicate </a:t>
            </a:r>
            <a:r>
              <a:rPr lang="en-US" sz="1400">
                <a:solidFill>
                  <a:srgbClr val="0070C0"/>
                </a:solidFill>
              </a:rPr>
              <a:t>connection to institutions</a:t>
            </a: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 departments for accountability</a:t>
            </a:r>
          </a:p>
        </p:txBody>
      </p:sp>
      <p:sp>
        <p:nvSpPr>
          <p:cNvPr id="9" name="TextBox 8">
            <a:extLst>
              <a:ext uri="{FF2B5EF4-FFF2-40B4-BE49-F238E27FC236}">
                <a16:creationId xmlns:a16="http://schemas.microsoft.com/office/drawing/2014/main" id="{B4824889-5D72-7A44-94FC-8DCD9EB4B8FA}"/>
              </a:ext>
            </a:extLst>
          </p:cNvPr>
          <p:cNvSpPr txBox="1"/>
          <p:nvPr/>
        </p:nvSpPr>
        <p:spPr>
          <a:xfrm>
            <a:off x="3390175" y="2547443"/>
            <a:ext cx="1804753" cy="1248932"/>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Design programs and PIs  around outcomes &amp; institutions</a:t>
            </a:r>
          </a:p>
        </p:txBody>
      </p:sp>
      <p:sp>
        <p:nvSpPr>
          <p:cNvPr id="10" name="TextBox 9">
            <a:extLst>
              <a:ext uri="{FF2B5EF4-FFF2-40B4-BE49-F238E27FC236}">
                <a16:creationId xmlns:a16="http://schemas.microsoft.com/office/drawing/2014/main" id="{AFEF7529-874F-4841-A46B-57B177D8F74E}"/>
              </a:ext>
            </a:extLst>
          </p:cNvPr>
          <p:cNvSpPr txBox="1"/>
          <p:nvPr/>
        </p:nvSpPr>
        <p:spPr>
          <a:xfrm>
            <a:off x="5346374" y="3226758"/>
            <a:ext cx="1804753" cy="2246769"/>
          </a:xfrm>
          <a:prstGeom prst="rect">
            <a:avLst/>
          </a:prstGeom>
          <a:noFill/>
        </p:spPr>
        <p:txBody>
          <a:bodyPr wrap="square" rtlCol="0" anchor="t">
            <a:spAutoFit/>
          </a:bodyPr>
          <a:lstStyle/>
          <a:p>
            <a:pPr marL="0" indent="0">
              <a:spcBef>
                <a:spcPts val="0"/>
              </a:spcBef>
              <a:buNone/>
            </a:pPr>
            <a:r>
              <a:rPr lang="en-US" sz="1400">
                <a:solidFill>
                  <a:schemeClr val="bg1"/>
                </a:solidFill>
              </a:rPr>
              <a:t>9. </a:t>
            </a:r>
            <a:r>
              <a:rPr lang="en-US" sz="1400">
                <a:solidFill>
                  <a:srgbClr val="00B0F0"/>
                </a:solidFill>
              </a:rPr>
              <a:t>Rules:</a:t>
            </a:r>
            <a:r>
              <a:rPr lang="en-US" sz="1400">
                <a:solidFill>
                  <a:schemeClr val="bg1"/>
                </a:solidFill>
              </a:rPr>
              <a:t> </a:t>
            </a:r>
            <a:r>
              <a:rPr lang="en-US" sz="1400" err="1">
                <a:solidFill>
                  <a:schemeClr val="bg1"/>
                </a:solidFill>
              </a:rPr>
              <a:t>i</a:t>
            </a:r>
            <a:r>
              <a:rPr lang="en-US" sz="1400">
                <a:solidFill>
                  <a:schemeClr val="bg1"/>
                </a:solidFill>
              </a:rPr>
              <a:t>) small in number, ii) clear, iii) trackable, iv) linked with govt objectives, v) avoiding lowest level outputs, vi) use very high long-term outcome PIs but with additional controllable PIs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7" y="2670324"/>
            <a:ext cx="1643282" cy="556434"/>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PIs follow rules </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302573" y="3561111"/>
            <a:ext cx="1536963" cy="2015936"/>
          </a:xfrm>
          <a:prstGeom prst="rect">
            <a:avLst/>
          </a:prstGeom>
          <a:noFill/>
        </p:spPr>
        <p:txBody>
          <a:bodyPr wrap="square" rtlCol="0" anchor="t">
            <a:spAutoFit/>
          </a:bodyPr>
          <a:lstStyle/>
          <a:p>
            <a:pPr algn="ctr">
              <a:lnSpc>
                <a:spcPts val="1463"/>
              </a:lnSpc>
            </a:pPr>
            <a:r>
              <a:rPr lang="en-US" sz="1400">
                <a:solidFill>
                  <a:schemeClr val="bg1"/>
                </a:solidFill>
              </a:rPr>
              <a:t>10. Consider the use of </a:t>
            </a:r>
            <a:r>
              <a:rPr lang="en-US" sz="1400">
                <a:solidFill>
                  <a:srgbClr val="0070C0"/>
                </a:solidFill>
              </a:rPr>
              <a:t>different instruments to gather </a:t>
            </a:r>
            <a:r>
              <a:rPr lang="en-US" sz="1400">
                <a:solidFill>
                  <a:schemeClr val="bg1"/>
                </a:solidFill>
              </a:rPr>
              <a:t>citizens’ feedback, perceptions, and satisfaction, with careful considerations  </a:t>
            </a:r>
          </a:p>
          <a:p>
            <a:pPr algn="ctr">
              <a:lnSpc>
                <a:spcPts val="1463"/>
              </a:lnSpc>
            </a:pPr>
            <a:endParaRPr lang="en-US" sz="1400" spc="-12">
              <a:solidFill>
                <a:schemeClr val="bg1"/>
              </a:solidFill>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17663" y="2641733"/>
            <a:ext cx="1858594"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focus on citizen-centric PIs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1226" y="1227940"/>
            <a:ext cx="8268787" cy="707886"/>
          </a:xfrm>
          <a:prstGeom prst="rect">
            <a:avLst/>
          </a:prstGeom>
        </p:spPr>
        <p:txBody>
          <a:bodyPr wrap="square">
            <a:spAutoFit/>
          </a:bodyPr>
          <a:lstStyle/>
          <a:p>
            <a:pPr algn="ctr">
              <a:spcBef>
                <a:spcPts val="0"/>
              </a:spcBef>
              <a:spcAft>
                <a:spcPts val="0"/>
              </a:spcAft>
            </a:pPr>
            <a:r>
              <a:rPr lang="en-US" sz="2000" b="1">
                <a:solidFill>
                  <a:srgbClr val="0070C0"/>
                </a:solidFill>
                <a:latin typeface="+mj-lt"/>
                <a:ea typeface="+mj-ea"/>
                <a:cs typeface="+mj-cs"/>
              </a:rPr>
              <a:t>Incorporating flexibility to handle the varied nature of government activities and the complex relationships between spending and outcomes</a:t>
            </a:r>
            <a:endParaRPr lang="en-US" sz="1800">
              <a:solidFill>
                <a:srgbClr val="0070C0"/>
              </a:solidFill>
              <a:effectLst/>
              <a:latin typeface="Aharoni" panose="02010803020104030203" pitchFamily="2" charset="-79"/>
              <a:ea typeface="Times New Roman" panose="02020603050405020304" pitchFamily="18" charset="0"/>
              <a:cs typeface="Aharoni" panose="02010803020104030203" pitchFamily="2" charset="-79"/>
            </a:endParaRP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Balance </a:t>
            </a:r>
          </a:p>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standardization       and flexibility</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419208" y="3456946"/>
            <a:ext cx="1990287" cy="2369880"/>
          </a:xfrm>
          <a:prstGeom prst="rect">
            <a:avLst/>
          </a:prstGeom>
          <a:noFill/>
        </p:spPr>
        <p:txBody>
          <a:bodyPr wrap="square" rtlCol="0" anchor="t">
            <a:spAutoFit/>
          </a:bodyPr>
          <a:lstStyle/>
          <a:p>
            <a:pPr marL="0" indent="0" algn="ctr">
              <a:spcBef>
                <a:spcPts val="0"/>
              </a:spcBef>
              <a:buNone/>
            </a:pPr>
            <a:r>
              <a:rPr lang="en-US" sz="1400">
                <a:solidFill>
                  <a:schemeClr val="bg1"/>
                </a:solidFill>
              </a:rPr>
              <a:t>7. Ensure not only </a:t>
            </a:r>
            <a:r>
              <a:rPr lang="en-US" sz="1400">
                <a:solidFill>
                  <a:srgbClr val="0070C0"/>
                </a:solidFill>
              </a:rPr>
              <a:t>standardization and coverage </a:t>
            </a:r>
            <a:r>
              <a:rPr lang="en-US" sz="1400">
                <a:solidFill>
                  <a:schemeClr val="bg1"/>
                </a:solidFill>
              </a:rPr>
              <a:t>of all expenditure by PPB but also enough </a:t>
            </a:r>
            <a:r>
              <a:rPr lang="en-US" sz="1400">
                <a:solidFill>
                  <a:srgbClr val="0070C0"/>
                </a:solidFill>
              </a:rPr>
              <a:t>flexibility</a:t>
            </a:r>
            <a:r>
              <a:rPr lang="en-US" sz="1400">
                <a:solidFill>
                  <a:schemeClr val="bg1"/>
                </a:solidFill>
              </a:rPr>
              <a:t>. PIs can be defined for all programs, but </a:t>
            </a:r>
            <a:r>
              <a:rPr lang="en-US" sz="1400">
                <a:solidFill>
                  <a:srgbClr val="0070C0"/>
                </a:solidFill>
              </a:rPr>
              <a:t>PI type and usages vary</a:t>
            </a:r>
            <a:r>
              <a:rPr lang="en-US" sz="1400">
                <a:solidFill>
                  <a:schemeClr val="bg1"/>
                </a:solidFill>
              </a:rPr>
              <a:t>. </a:t>
            </a: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algn="ctr">
              <a:spcBef>
                <a:spcPts val="600"/>
              </a:spcBef>
            </a:pPr>
            <a:endParaRPr lang="en-US" sz="1400">
              <a:solidFill>
                <a:schemeClr val="bg1"/>
              </a:solidFill>
            </a:endParaRPr>
          </a:p>
        </p:txBody>
      </p:sp>
      <p:pic>
        <p:nvPicPr>
          <p:cNvPr id="4" name="Graphic 3" descr="Scales of justice">
            <a:extLst>
              <a:ext uri="{FF2B5EF4-FFF2-40B4-BE49-F238E27FC236}">
                <a16:creationId xmlns:a16="http://schemas.microsoft.com/office/drawing/2014/main" id="{17E2D7C5-E39C-904F-89ED-B50117E553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84824" y="5375502"/>
            <a:ext cx="802856" cy="802856"/>
          </a:xfrm>
          <a:prstGeom prst="rect">
            <a:avLst/>
          </a:prstGeom>
        </p:spPr>
      </p:pic>
      <p:pic>
        <p:nvPicPr>
          <p:cNvPr id="7" name="Graphic 6" descr="Hierarchy">
            <a:extLst>
              <a:ext uri="{FF2B5EF4-FFF2-40B4-BE49-F238E27FC236}">
                <a16:creationId xmlns:a16="http://schemas.microsoft.com/office/drawing/2014/main" id="{143FEDA4-5317-D04A-A4B0-11EB807B20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9391" y="5372667"/>
            <a:ext cx="866323" cy="866323"/>
          </a:xfrm>
          <a:prstGeom prst="rect">
            <a:avLst/>
          </a:prstGeom>
        </p:spPr>
      </p:pic>
      <p:pic>
        <p:nvPicPr>
          <p:cNvPr id="23" name="Graphic 22" descr="Ruler">
            <a:extLst>
              <a:ext uri="{FF2B5EF4-FFF2-40B4-BE49-F238E27FC236}">
                <a16:creationId xmlns:a16="http://schemas.microsoft.com/office/drawing/2014/main" id="{96E32F04-FCFB-4946-8816-06578BFF59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2194" y="5444683"/>
            <a:ext cx="733675" cy="733675"/>
          </a:xfrm>
          <a:prstGeom prst="rect">
            <a:avLst/>
          </a:prstGeom>
        </p:spPr>
      </p:pic>
      <p:pic>
        <p:nvPicPr>
          <p:cNvPr id="29" name="Graphic 28" descr="Business Growth RTL">
            <a:extLst>
              <a:ext uri="{FF2B5EF4-FFF2-40B4-BE49-F238E27FC236}">
                <a16:creationId xmlns:a16="http://schemas.microsoft.com/office/drawing/2014/main" id="{845447DB-935A-C840-9356-EAE8E26F0FB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43542" y="5372667"/>
            <a:ext cx="819250" cy="819250"/>
          </a:xfrm>
          <a:prstGeom prst="rect">
            <a:avLst/>
          </a:prstGeom>
        </p:spPr>
      </p:pic>
      <p:sp>
        <p:nvSpPr>
          <p:cNvPr id="21" name="Slide Number Placeholder 1">
            <a:extLst>
              <a:ext uri="{FF2B5EF4-FFF2-40B4-BE49-F238E27FC236}">
                <a16:creationId xmlns:a16="http://schemas.microsoft.com/office/drawing/2014/main" id="{3F3644C7-7123-B143-9380-B604A89C05F3}"/>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14</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06833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2362200" y="23622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endParaRPr lang="en-US" sz="2654"/>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925800" y="23622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endParaRPr lang="en-US" sz="2654"/>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5822022" y="2386069"/>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endParaRPr lang="en-US" sz="2654"/>
          </a:p>
        </p:txBody>
      </p:sp>
      <p:sp>
        <p:nvSpPr>
          <p:cNvPr id="8" name="TextBox 7">
            <a:extLst>
              <a:ext uri="{FF2B5EF4-FFF2-40B4-BE49-F238E27FC236}">
                <a16:creationId xmlns:a16="http://schemas.microsoft.com/office/drawing/2014/main" id="{ECC7472B-F290-2D4B-9B21-95ABBEA7378C}"/>
              </a:ext>
            </a:extLst>
          </p:cNvPr>
          <p:cNvSpPr txBox="1"/>
          <p:nvPr/>
        </p:nvSpPr>
        <p:spPr>
          <a:xfrm>
            <a:off x="4280455" y="3238176"/>
            <a:ext cx="1877986" cy="2208297"/>
          </a:xfrm>
          <a:prstGeom prst="rect">
            <a:avLst/>
          </a:prstGeom>
          <a:noFill/>
        </p:spPr>
        <p:txBody>
          <a:bodyPr wrap="square" rtlCol="0" anchor="t">
            <a:spAutoFit/>
          </a:bodyPr>
          <a:lstStyle/>
          <a:p>
            <a:pPr algn="ctr">
              <a:lnSpc>
                <a:spcPts val="1463"/>
              </a:lnSpc>
            </a:pPr>
            <a:r>
              <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rPr>
              <a:t>12. </a:t>
            </a:r>
            <a:r>
              <a:rPr lang="en-US" sz="1400">
                <a:solidFill>
                  <a:srgbClr val="0070C0"/>
                </a:solidFill>
              </a:rPr>
              <a:t>Ensure ICT allows</a:t>
            </a:r>
            <a:r>
              <a:rPr lang="en-US" sz="1400">
                <a:solidFill>
                  <a:schemeClr val="bg1"/>
                </a:solidFill>
              </a:rPr>
              <a:t>: </a:t>
            </a:r>
            <a:r>
              <a:rPr lang="en-US" sz="1400" err="1">
                <a:solidFill>
                  <a:schemeClr val="bg1"/>
                </a:solidFill>
              </a:rPr>
              <a:t>i</a:t>
            </a:r>
            <a:r>
              <a:rPr lang="en-US" sz="1400">
                <a:solidFill>
                  <a:schemeClr val="bg1"/>
                </a:solidFill>
              </a:rPr>
              <a:t>) balance of standardization and flexibility, ii) explanations, and iii) integration with the ICT for budget planning by other classifications, treasury, and strategic planning</a:t>
            </a:r>
            <a:endParaRPr lang="en-US" sz="1400" spc="-12">
              <a:solidFill>
                <a:schemeClr val="bg1"/>
              </a:solidFill>
              <a:latin typeface="Arial" panose="020B0604020202020204" pitchFamily="34" charset="0"/>
              <a:ea typeface="Source Sans Pro" panose="020B0503030403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4824889-5D72-7A44-94FC-8DCD9EB4B8FA}"/>
              </a:ext>
            </a:extLst>
          </p:cNvPr>
          <p:cNvSpPr txBox="1"/>
          <p:nvPr/>
        </p:nvSpPr>
        <p:spPr>
          <a:xfrm>
            <a:off x="4309953" y="2518605"/>
            <a:ext cx="1804753"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Strengthen     ICT support to PPB</a:t>
            </a:r>
          </a:p>
        </p:txBody>
      </p:sp>
      <p:sp>
        <p:nvSpPr>
          <p:cNvPr id="12" name="TextBox 11">
            <a:extLst>
              <a:ext uri="{FF2B5EF4-FFF2-40B4-BE49-F238E27FC236}">
                <a16:creationId xmlns:a16="http://schemas.microsoft.com/office/drawing/2014/main" id="{8B6AAFC4-08E3-D940-92A1-EB0B684D818F}"/>
              </a:ext>
            </a:extLst>
          </p:cNvPr>
          <p:cNvSpPr txBox="1"/>
          <p:nvPr/>
        </p:nvSpPr>
        <p:spPr>
          <a:xfrm>
            <a:off x="6182921" y="3573665"/>
            <a:ext cx="1842018" cy="1631216"/>
          </a:xfrm>
          <a:prstGeom prst="rect">
            <a:avLst/>
          </a:prstGeom>
          <a:noFill/>
        </p:spPr>
        <p:txBody>
          <a:bodyPr wrap="square" rtlCol="0" anchor="t">
            <a:spAutoFit/>
          </a:bodyPr>
          <a:lstStyle/>
          <a:p>
            <a:pPr algn="ctr">
              <a:lnSpc>
                <a:spcPts val="1463"/>
              </a:lnSpc>
            </a:pPr>
            <a:r>
              <a:rPr lang="en-US" sz="1400">
                <a:solidFill>
                  <a:schemeClr val="bg1"/>
                </a:solidFill>
              </a:rPr>
              <a:t>13. Where adequate performance data missing, gather it– including administrative data and external data collection mechanisms</a:t>
            </a:r>
            <a:endParaRPr lang="en-US" sz="1400" spc="-12">
              <a:solidFill>
                <a:schemeClr val="bg1"/>
              </a:solidFill>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6174633" y="2642880"/>
            <a:ext cx="1858594"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Establish new data collection mechanisms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Summary recommendations from the KP for PEMPAL countries</a:t>
            </a:r>
            <a:endParaRPr lang="en-US" sz="3200">
              <a:solidFill>
                <a:srgbClr val="002060"/>
              </a:solidFill>
              <a:latin typeface="+mj-lt"/>
              <a:ea typeface="+mj-ea"/>
              <a:cs typeface="+mj-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932656" y="1332640"/>
            <a:ext cx="8268787" cy="400110"/>
          </a:xfrm>
          <a:prstGeom prst="rect">
            <a:avLst/>
          </a:prstGeom>
        </p:spPr>
        <p:txBody>
          <a:bodyPr wrap="square">
            <a:spAutoFit/>
          </a:bodyPr>
          <a:lstStyle/>
          <a:p>
            <a:pPr algn="ctr">
              <a:spcBef>
                <a:spcPts val="0"/>
              </a:spcBef>
              <a:spcAft>
                <a:spcPts val="0"/>
              </a:spcAft>
            </a:pPr>
            <a:r>
              <a:rPr lang="en-US" sz="2000" b="1">
                <a:solidFill>
                  <a:srgbClr val="0070C0"/>
                </a:solidFill>
                <a:latin typeface="+mj-lt"/>
                <a:ea typeface="+mj-ea"/>
                <a:cs typeface="+mj-cs"/>
              </a:rPr>
              <a:t>Investing in human resources, data and supporting infrastructure</a:t>
            </a:r>
          </a:p>
        </p:txBody>
      </p:sp>
      <p:sp>
        <p:nvSpPr>
          <p:cNvPr id="27" name="TextBox 26">
            <a:extLst>
              <a:ext uri="{FF2B5EF4-FFF2-40B4-BE49-F238E27FC236}">
                <a16:creationId xmlns:a16="http://schemas.microsoft.com/office/drawing/2014/main" id="{75C7F425-A7ED-5246-9405-27448BC9C9FF}"/>
              </a:ext>
            </a:extLst>
          </p:cNvPr>
          <p:cNvSpPr txBox="1"/>
          <p:nvPr/>
        </p:nvSpPr>
        <p:spPr>
          <a:xfrm>
            <a:off x="2092890" y="2518605"/>
            <a:ext cx="2402910"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Ensure               continuous          capacity building</a:t>
            </a:r>
          </a:p>
        </p:txBody>
      </p:sp>
      <p:sp>
        <p:nvSpPr>
          <p:cNvPr id="28" name="TextBox 27">
            <a:extLst>
              <a:ext uri="{FF2B5EF4-FFF2-40B4-BE49-F238E27FC236}">
                <a16:creationId xmlns:a16="http://schemas.microsoft.com/office/drawing/2014/main" id="{124F95A8-4909-2F49-B2D9-257EBE113643}"/>
              </a:ext>
            </a:extLst>
          </p:cNvPr>
          <p:cNvSpPr txBox="1"/>
          <p:nvPr/>
        </p:nvSpPr>
        <p:spPr>
          <a:xfrm>
            <a:off x="2355352" y="3350608"/>
            <a:ext cx="1877986" cy="2354491"/>
          </a:xfrm>
          <a:prstGeom prst="rect">
            <a:avLst/>
          </a:prstGeom>
          <a:noFill/>
        </p:spPr>
        <p:txBody>
          <a:bodyPr wrap="square" rtlCol="0" anchor="t">
            <a:spAutoFit/>
          </a:bodyPr>
          <a:lstStyle/>
          <a:p>
            <a:pPr marL="0" indent="0" algn="ctr">
              <a:spcBef>
                <a:spcPts val="0"/>
              </a:spcBef>
              <a:buNone/>
            </a:pPr>
            <a:r>
              <a:rPr lang="en-US" sz="1400">
                <a:solidFill>
                  <a:schemeClr val="bg1"/>
                </a:solidFill>
              </a:rPr>
              <a:t>11. Provide </a:t>
            </a:r>
            <a:r>
              <a:rPr lang="en-US" sz="1400">
                <a:solidFill>
                  <a:srgbClr val="0070C0"/>
                </a:solidFill>
              </a:rPr>
              <a:t>strong and continuous technical capacity</a:t>
            </a:r>
            <a:r>
              <a:rPr lang="en-US" sz="1400">
                <a:solidFill>
                  <a:schemeClr val="bg1"/>
                </a:solidFill>
              </a:rPr>
              <a:t> building both internally in MFs and in the line ministries/agencies, </a:t>
            </a:r>
            <a:r>
              <a:rPr lang="en-US" sz="1400">
                <a:solidFill>
                  <a:srgbClr val="0070C0"/>
                </a:solidFill>
              </a:rPr>
              <a:t>led by or through    MF</a:t>
            </a:r>
          </a:p>
          <a:p>
            <a:pPr marL="0" indent="0" algn="just">
              <a:spcBef>
                <a:spcPts val="0"/>
              </a:spcBef>
              <a:buNone/>
            </a:pPr>
            <a:endParaRPr lang="en-US" sz="100">
              <a:solidFill>
                <a:schemeClr val="bg1"/>
              </a:solidFill>
            </a:endParaRPr>
          </a:p>
          <a:p>
            <a:pPr marL="0" indent="0" algn="just">
              <a:spcBef>
                <a:spcPts val="0"/>
              </a:spcBef>
              <a:buNone/>
            </a:pPr>
            <a:endParaRPr lang="en-US" sz="100">
              <a:solidFill>
                <a:schemeClr val="bg1"/>
              </a:solidFill>
            </a:endParaRPr>
          </a:p>
          <a:p>
            <a:pPr algn="ctr">
              <a:spcBef>
                <a:spcPts val="600"/>
              </a:spcBef>
            </a:pPr>
            <a:endParaRPr lang="en-US" sz="1400">
              <a:solidFill>
                <a:schemeClr val="bg1"/>
              </a:solidFill>
            </a:endParaRPr>
          </a:p>
        </p:txBody>
      </p:sp>
      <p:pic>
        <p:nvPicPr>
          <p:cNvPr id="3" name="Graphic 2" descr="Teacher">
            <a:extLst>
              <a:ext uri="{FF2B5EF4-FFF2-40B4-BE49-F238E27FC236}">
                <a16:creationId xmlns:a16="http://schemas.microsoft.com/office/drawing/2014/main" id="{2F090A47-0938-5F42-8EE6-2544C9A9FF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89582" y="5161055"/>
            <a:ext cx="914400" cy="914400"/>
          </a:xfrm>
          <a:prstGeom prst="rect">
            <a:avLst/>
          </a:prstGeom>
        </p:spPr>
      </p:pic>
      <p:pic>
        <p:nvPicPr>
          <p:cNvPr id="6" name="Graphic 5" descr="Cloud Computing">
            <a:extLst>
              <a:ext uri="{FF2B5EF4-FFF2-40B4-BE49-F238E27FC236}">
                <a16:creationId xmlns:a16="http://schemas.microsoft.com/office/drawing/2014/main" id="{376EDD63-202D-CB41-9677-599CD514D5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5364" y="5312991"/>
            <a:ext cx="734840" cy="734840"/>
          </a:xfrm>
          <a:prstGeom prst="rect">
            <a:avLst/>
          </a:prstGeom>
        </p:spPr>
      </p:pic>
      <p:pic>
        <p:nvPicPr>
          <p:cNvPr id="20" name="Graphic 19" descr="Bar chart RTL">
            <a:extLst>
              <a:ext uri="{FF2B5EF4-FFF2-40B4-BE49-F238E27FC236}">
                <a16:creationId xmlns:a16="http://schemas.microsoft.com/office/drawing/2014/main" id="{B2C5A059-3F72-F54F-A10C-30BEEB3334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02975" y="5223629"/>
            <a:ext cx="801909" cy="801909"/>
          </a:xfrm>
          <a:prstGeom prst="rect">
            <a:avLst/>
          </a:prstGeom>
        </p:spPr>
      </p:pic>
      <p:sp>
        <p:nvSpPr>
          <p:cNvPr id="18" name="Slide Number Placeholder 1">
            <a:extLst>
              <a:ext uri="{FF2B5EF4-FFF2-40B4-BE49-F238E27FC236}">
                <a16:creationId xmlns:a16="http://schemas.microsoft.com/office/drawing/2014/main" id="{2B59C444-912D-FB4C-BAD0-EACE5D521008}"/>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15</a:t>
            </a:fld>
            <a:endParaRPr lang="en-US" sz="1200">
              <a:solidFill>
                <a:schemeClr val="tx1">
                  <a:tint val="75000"/>
                </a:schemeClr>
              </a:solidFill>
              <a:latin typeface="+mn-lt"/>
            </a:endParaRPr>
          </a:p>
        </p:txBody>
      </p:sp>
    </p:spTree>
    <p:extLst>
      <p:ext uri="{BB962C8B-B14F-4D97-AF65-F5344CB8AC3E}">
        <p14:creationId xmlns:p14="http://schemas.microsoft.com/office/powerpoint/2010/main" val="342928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1400" y="2514601"/>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TextBox 7">
            <a:extLst>
              <a:ext uri="{FF2B5EF4-FFF2-40B4-BE49-F238E27FC236}">
                <a16:creationId xmlns:a16="http://schemas.microsoft.com/office/drawing/2014/main" id="{ECC7472B-F290-2D4B-9B21-95ABBEA7378C}"/>
              </a:ext>
            </a:extLst>
          </p:cNvPr>
          <p:cNvSpPr txBox="1"/>
          <p:nvPr/>
        </p:nvSpPr>
        <p:spPr>
          <a:xfrm>
            <a:off x="3339228" y="3695259"/>
            <a:ext cx="1846630" cy="1823576"/>
          </a:xfrm>
          <a:prstGeom prst="rect">
            <a:avLst/>
          </a:prstGeom>
          <a:noFill/>
        </p:spPr>
        <p:txBody>
          <a:bodyPr wrap="square" rtlCol="0" anchor="t">
            <a:spAutoFit/>
          </a:bodyPr>
          <a:lstStyle/>
          <a:p>
            <a:pPr lvl="0" algn="ctr">
              <a:lnSpc>
                <a:spcPts val="1463"/>
              </a:lnSpc>
            </a:pPr>
            <a:r>
              <a:rPr kumimoji="0" lang="en-US" sz="1400" b="0" i="0" u="none" strike="noStrike" kern="1200" cap="none" spc="-12" normalizeH="0" baseline="0" noProof="0">
                <a:ln>
                  <a:noFill/>
                </a:ln>
                <a:solidFill>
                  <a:prstClr val="white"/>
                </a:solidFill>
                <a:effectLst/>
                <a:uLnTx/>
                <a:uFillTx/>
                <a:latin typeface="Arial" panose="020B0604020202020204" pitchFamily="34" charset="0"/>
                <a:ea typeface="Source Sans Pro" panose="020B0503030403020204" pitchFamily="34" charset="0"/>
                <a:cs typeface="Arial" panose="020B0604020202020204" pitchFamily="34" charset="0"/>
              </a:rPr>
              <a:t>15. </a:t>
            </a:r>
            <a:r>
              <a:rPr lang="en-US" sz="1400">
                <a:solidFill>
                  <a:schemeClr val="bg1"/>
                </a:solidFill>
              </a:rPr>
              <a:t>Consider </a:t>
            </a:r>
            <a:r>
              <a:rPr lang="en-US" sz="1400">
                <a:solidFill>
                  <a:srgbClr val="0070C0"/>
                </a:solidFill>
              </a:rPr>
              <a:t>capacity building of parliament members </a:t>
            </a:r>
            <a:r>
              <a:rPr lang="en-US" sz="1400">
                <a:solidFill>
                  <a:schemeClr val="bg1"/>
                </a:solidFill>
              </a:rPr>
              <a:t>and building of </a:t>
            </a:r>
            <a:r>
              <a:rPr lang="en-US" sz="1400">
                <a:solidFill>
                  <a:srgbClr val="0070C0"/>
                </a:solidFill>
              </a:rPr>
              <a:t>technical expertise in administrative support </a:t>
            </a:r>
          </a:p>
          <a:p>
            <a:pPr lvl="0" algn="ctr">
              <a:lnSpc>
                <a:spcPts val="1463"/>
              </a:lnSpc>
            </a:pPr>
            <a:r>
              <a:rPr lang="en-US" sz="1400">
                <a:solidFill>
                  <a:schemeClr val="bg1"/>
                </a:solidFill>
              </a:rPr>
              <a:t>departments in parliaments</a:t>
            </a:r>
            <a:endParaRPr kumimoji="0" lang="en-US" sz="1400" b="0" i="0" u="none" strike="noStrike" kern="1200" cap="none" spc="-12" normalizeH="0" baseline="0" noProof="0">
              <a:ln>
                <a:noFill/>
              </a:ln>
              <a:solidFill>
                <a:schemeClr val="bg1"/>
              </a:solidFill>
              <a:effectLst/>
              <a:uLnTx/>
              <a:uFillTx/>
              <a:latin typeface="Arial" panose="020B0604020202020204" pitchFamily="34" charset="0"/>
              <a:ea typeface="Source Sans Pro" panose="020B0503030403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4824889-5D72-7A44-94FC-8DCD9EB4B8FA}"/>
              </a:ext>
            </a:extLst>
          </p:cNvPr>
          <p:cNvSpPr txBox="1"/>
          <p:nvPr/>
        </p:nvSpPr>
        <p:spPr>
          <a:xfrm>
            <a:off x="3357564" y="2663475"/>
            <a:ext cx="1804753" cy="1018099"/>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Provide capacity building to the legislature</a:t>
            </a:r>
          </a:p>
        </p:txBody>
      </p:sp>
      <p:sp>
        <p:nvSpPr>
          <p:cNvPr id="10" name="TextBox 9">
            <a:extLst>
              <a:ext uri="{FF2B5EF4-FFF2-40B4-BE49-F238E27FC236}">
                <a16:creationId xmlns:a16="http://schemas.microsoft.com/office/drawing/2014/main" id="{AFEF7529-874F-4841-A46B-57B177D8F74E}"/>
              </a:ext>
            </a:extLst>
          </p:cNvPr>
          <p:cNvSpPr txBox="1"/>
          <p:nvPr/>
        </p:nvSpPr>
        <p:spPr>
          <a:xfrm>
            <a:off x="5333523" y="3291167"/>
            <a:ext cx="1804753" cy="2246769"/>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16. Provide a role for </a:t>
            </a:r>
            <a:r>
              <a:rPr lang="en-US" sz="1400">
                <a:solidFill>
                  <a:schemeClr val="bg1"/>
                </a:solidFill>
              </a:rPr>
              <a:t>SAIs in PPB, at minimum to </a:t>
            </a:r>
            <a:r>
              <a:rPr lang="en-US" sz="1400">
                <a:solidFill>
                  <a:srgbClr val="00B0F0"/>
                </a:solidFill>
              </a:rPr>
              <a:t>review and validate performance</a:t>
            </a:r>
            <a:r>
              <a:rPr lang="en-US" sz="1400">
                <a:solidFill>
                  <a:schemeClr val="bg1"/>
                </a:solidFill>
              </a:rPr>
              <a:t>, while more substantial roles should be considered, including </a:t>
            </a:r>
            <a:r>
              <a:rPr lang="en-US" sz="1400">
                <a:solidFill>
                  <a:srgbClr val="00B0F0"/>
                </a:solidFill>
              </a:rPr>
              <a:t>performance audits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6" y="2786204"/>
            <a:ext cx="1643282"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Give a role         to SAI in PPB</a:t>
            </a:r>
          </a:p>
        </p:txBody>
      </p:sp>
      <p:sp>
        <p:nvSpPr>
          <p:cNvPr id="12" name="TextBox 11">
            <a:extLst>
              <a:ext uri="{FF2B5EF4-FFF2-40B4-BE49-F238E27FC236}">
                <a16:creationId xmlns:a16="http://schemas.microsoft.com/office/drawing/2014/main" id="{8B6AAFC4-08E3-D940-92A1-EB0B684D818F}"/>
              </a:ext>
            </a:extLst>
          </p:cNvPr>
          <p:cNvSpPr txBox="1"/>
          <p:nvPr/>
        </p:nvSpPr>
        <p:spPr>
          <a:xfrm>
            <a:off x="7158813" y="3505200"/>
            <a:ext cx="1804753" cy="2208297"/>
          </a:xfrm>
          <a:prstGeom prst="rect">
            <a:avLst/>
          </a:prstGeom>
          <a:noFill/>
        </p:spPr>
        <p:txBody>
          <a:bodyPr wrap="square" rtlCol="0" anchor="t">
            <a:spAutoFit/>
          </a:bodyPr>
          <a:lstStyle/>
          <a:p>
            <a:pPr lvl="0" algn="ctr">
              <a:lnSpc>
                <a:spcPts val="1463"/>
              </a:lnSpc>
            </a:pPr>
            <a:r>
              <a:rPr kumimoji="0" lang="en-US" sz="1400" b="0" i="0" u="none" strike="noStrike" kern="1200" cap="none" spc="0" normalizeH="0" baseline="0" noProof="0">
                <a:ln>
                  <a:noFill/>
                </a:ln>
                <a:solidFill>
                  <a:prstClr val="white"/>
                </a:solidFill>
                <a:effectLst/>
                <a:uLnTx/>
                <a:uFillTx/>
                <a:latin typeface="Arial" charset="0"/>
                <a:ea typeface="+mn-ea"/>
                <a:cs typeface="+mn-cs"/>
              </a:rPr>
              <a:t>17. Provide </a:t>
            </a:r>
            <a:r>
              <a:rPr lang="en-US" sz="1400">
                <a:solidFill>
                  <a:srgbClr val="0070C0"/>
                </a:solidFill>
              </a:rPr>
              <a:t>re-usable performance data open to public online</a:t>
            </a:r>
            <a:r>
              <a:rPr lang="en-US" sz="1400">
                <a:solidFill>
                  <a:schemeClr val="bg1"/>
                </a:solidFill>
              </a:rPr>
              <a:t>; include performance information in citizens’ budgets; provide PPB capacity building of CSOs and media</a:t>
            </a:r>
            <a:endParaRPr kumimoji="0" lang="en-US" sz="1400" b="0" i="0" u="none" strike="noStrike" kern="1200" cap="none" spc="0" normalizeH="0" baseline="0" noProof="0">
              <a:ln>
                <a:noFill/>
              </a:ln>
              <a:solidFill>
                <a:schemeClr val="bg1"/>
              </a:solidFill>
              <a:effectLst/>
              <a:uLnTx/>
              <a:uFillTx/>
            </a:endParaRPr>
          </a:p>
          <a:p>
            <a:pPr marL="0" marR="0" lvl="0" indent="0" algn="ctr" defTabSz="914400" rtl="0" eaLnBrk="1" fontAlgn="base" latinLnBrk="0" hangingPunct="1">
              <a:lnSpc>
                <a:spcPts val="1463"/>
              </a:lnSpc>
              <a:spcBef>
                <a:spcPct val="0"/>
              </a:spcBef>
              <a:spcAft>
                <a:spcPct val="0"/>
              </a:spcAft>
              <a:buClrTx/>
              <a:buSzTx/>
              <a:buFontTx/>
              <a:buNone/>
              <a:tabLst/>
              <a:defRPr/>
            </a:pPr>
            <a:endParaRPr kumimoji="0" lang="en-US" sz="1400" b="0" i="0" u="none"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126813" y="2786204"/>
            <a:ext cx="1858594"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Make PPB data open and re-usable</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8593" y="1290172"/>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Facilitating oversight by the legislature and civil society</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Secure </a:t>
            </a:r>
          </a:p>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legislature’s engagement</a:t>
            </a:r>
          </a:p>
        </p:txBody>
      </p:sp>
      <p:sp>
        <p:nvSpPr>
          <p:cNvPr id="28" name="TextBox 27">
            <a:extLst>
              <a:ext uri="{FF2B5EF4-FFF2-40B4-BE49-F238E27FC236}">
                <a16:creationId xmlns:a16="http://schemas.microsoft.com/office/drawing/2014/main" id="{124F95A8-4909-2F49-B2D9-257EBE113643}"/>
              </a:ext>
            </a:extLst>
          </p:cNvPr>
          <p:cNvSpPr txBox="1"/>
          <p:nvPr/>
        </p:nvSpPr>
        <p:spPr>
          <a:xfrm>
            <a:off x="1419208" y="3456946"/>
            <a:ext cx="1990287" cy="2369880"/>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14. </a:t>
            </a:r>
            <a:r>
              <a:rPr lang="en-US" sz="1400">
                <a:solidFill>
                  <a:schemeClr val="bg1"/>
                </a:solidFill>
              </a:rPr>
              <a:t>Integrate </a:t>
            </a:r>
            <a:r>
              <a:rPr lang="en-US" sz="1400">
                <a:solidFill>
                  <a:srgbClr val="0070C0"/>
                </a:solidFill>
              </a:rPr>
              <a:t>PIs into main budget document </a:t>
            </a:r>
            <a:r>
              <a:rPr lang="en-US" sz="1400">
                <a:solidFill>
                  <a:schemeClr val="bg1"/>
                </a:solidFill>
              </a:rPr>
              <a:t>or at minimum in supplementary information presented to legislature and </a:t>
            </a:r>
            <a:r>
              <a:rPr lang="en-US" sz="1400">
                <a:solidFill>
                  <a:srgbClr val="0070C0"/>
                </a:solidFill>
              </a:rPr>
              <a:t>integrate performance outturn in execution reports</a:t>
            </a:r>
            <a:r>
              <a:rPr kumimoji="0" lang="en-US" sz="1400" b="0" i="0" u="none" strike="noStrike" kern="1200" cap="none" spc="0" normalizeH="0" baseline="0" noProof="0">
                <a:ln>
                  <a:noFill/>
                </a:ln>
                <a:solidFill>
                  <a:schemeClr val="bg1"/>
                </a:solidFill>
                <a:effectLst/>
                <a:uLnTx/>
                <a:uFillTx/>
                <a:latin typeface="Arial" charset="0"/>
                <a:ea typeface="+mn-ea"/>
                <a:cs typeface="+mn-cs"/>
              </a:rPr>
              <a:t> </a:t>
            </a: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mn-ea"/>
              <a:cs typeface="+mn-cs"/>
            </a:endParaRPr>
          </a:p>
        </p:txBody>
      </p:sp>
      <p:pic>
        <p:nvPicPr>
          <p:cNvPr id="6" name="Graphic 5" descr="Bank">
            <a:extLst>
              <a:ext uri="{FF2B5EF4-FFF2-40B4-BE49-F238E27FC236}">
                <a16:creationId xmlns:a16="http://schemas.microsoft.com/office/drawing/2014/main" id="{B5447B34-D6F7-7545-84B0-A88102100C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6241" y="5300623"/>
            <a:ext cx="914400" cy="914400"/>
          </a:xfrm>
          <a:prstGeom prst="rect">
            <a:avLst/>
          </a:prstGeom>
        </p:spPr>
      </p:pic>
      <p:pic>
        <p:nvPicPr>
          <p:cNvPr id="19" name="Graphic 18" descr="Lecturer">
            <a:extLst>
              <a:ext uri="{FF2B5EF4-FFF2-40B4-BE49-F238E27FC236}">
                <a16:creationId xmlns:a16="http://schemas.microsoft.com/office/drawing/2014/main" id="{5053212B-D376-F940-BC65-84C35A644D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86200" y="5435531"/>
            <a:ext cx="758895" cy="758895"/>
          </a:xfrm>
          <a:prstGeom prst="rect">
            <a:avLst/>
          </a:prstGeom>
        </p:spPr>
      </p:pic>
      <p:pic>
        <p:nvPicPr>
          <p:cNvPr id="21" name="Graphic 20" descr="Calculator">
            <a:extLst>
              <a:ext uri="{FF2B5EF4-FFF2-40B4-BE49-F238E27FC236}">
                <a16:creationId xmlns:a16="http://schemas.microsoft.com/office/drawing/2014/main" id="{C23B9665-C51A-6947-A59D-B5157D61FD5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1378" y="5410199"/>
            <a:ext cx="804823" cy="804823"/>
          </a:xfrm>
          <a:prstGeom prst="rect">
            <a:avLst/>
          </a:prstGeom>
        </p:spPr>
      </p:pic>
      <p:pic>
        <p:nvPicPr>
          <p:cNvPr id="30" name="Graphic 29" descr="Magnifying glass">
            <a:extLst>
              <a:ext uri="{FF2B5EF4-FFF2-40B4-BE49-F238E27FC236}">
                <a16:creationId xmlns:a16="http://schemas.microsoft.com/office/drawing/2014/main" id="{2FF1A408-11E7-F642-A14C-C2EF925DBD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49971" y="5394205"/>
            <a:ext cx="820817" cy="820817"/>
          </a:xfrm>
          <a:prstGeom prst="rect">
            <a:avLst/>
          </a:prstGeom>
        </p:spPr>
      </p:pic>
      <p:sp>
        <p:nvSpPr>
          <p:cNvPr id="23" name="Slide Number Placeholder 1">
            <a:extLst>
              <a:ext uri="{FF2B5EF4-FFF2-40B4-BE49-F238E27FC236}">
                <a16:creationId xmlns:a16="http://schemas.microsoft.com/office/drawing/2014/main" id="{1626DF18-0FDB-7E40-91D1-C8D634F80085}"/>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16</a:t>
            </a:fld>
            <a:endParaRPr lang="en-US" sz="1200">
              <a:solidFill>
                <a:schemeClr val="tx1">
                  <a:tint val="75000"/>
                </a:schemeClr>
              </a:solidFill>
              <a:latin typeface="+mn-lt"/>
            </a:endParaRPr>
          </a:p>
        </p:txBody>
      </p:sp>
    </p:spTree>
    <p:extLst>
      <p:ext uri="{BB962C8B-B14F-4D97-AF65-F5344CB8AC3E}">
        <p14:creationId xmlns:p14="http://schemas.microsoft.com/office/powerpoint/2010/main" val="2591905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
            <a:extLst>
              <a:ext uri="{FF2B5EF4-FFF2-40B4-BE49-F238E27FC236}">
                <a16:creationId xmlns:a16="http://schemas.microsoft.com/office/drawing/2014/main" id="{A4238DDA-DA6B-BF4B-8909-1DF37184CE3F}"/>
              </a:ext>
            </a:extLst>
          </p:cNvPr>
          <p:cNvSpPr>
            <a:spLocks noChangeArrowheads="1"/>
          </p:cNvSpPr>
          <p:nvPr/>
        </p:nvSpPr>
        <p:spPr bwMode="auto">
          <a:xfrm>
            <a:off x="1447800" y="2514600"/>
            <a:ext cx="2218970" cy="3685631"/>
          </a:xfrm>
          <a:custGeom>
            <a:avLst/>
            <a:gdLst>
              <a:gd name="T0" fmla="*/ 3739 w 4383"/>
              <a:gd name="T1" fmla="*/ 5396 h 7282"/>
              <a:gd name="T2" fmla="*/ 3715 w 4383"/>
              <a:gd name="T3" fmla="*/ 5375 h 7282"/>
              <a:gd name="T4" fmla="*/ 3601 w 4383"/>
              <a:gd name="T5" fmla="*/ 5370 h 7282"/>
              <a:gd name="T6" fmla="*/ 3346 w 4383"/>
              <a:gd name="T7" fmla="*/ 5443 h 7282"/>
              <a:gd name="T8" fmla="*/ 3332 w 4383"/>
              <a:gd name="T9" fmla="*/ 5442 h 7282"/>
              <a:gd name="T10" fmla="*/ 3221 w 4383"/>
              <a:gd name="T11" fmla="*/ 5410 h 7282"/>
              <a:gd name="T12" fmla="*/ 3220 w 4383"/>
              <a:gd name="T13" fmla="*/ 5410 h 7282"/>
              <a:gd name="T14" fmla="*/ 3212 w 4383"/>
              <a:gd name="T15" fmla="*/ 5406 h 7282"/>
              <a:gd name="T16" fmla="*/ 3209 w 4383"/>
              <a:gd name="T17" fmla="*/ 5403 h 7282"/>
              <a:gd name="T18" fmla="*/ 3204 w 4383"/>
              <a:gd name="T19" fmla="*/ 5399 h 7282"/>
              <a:gd name="T20" fmla="*/ 3198 w 4383"/>
              <a:gd name="T21" fmla="*/ 5395 h 7282"/>
              <a:gd name="T22" fmla="*/ 3196 w 4383"/>
              <a:gd name="T23" fmla="*/ 5393 h 7282"/>
              <a:gd name="T24" fmla="*/ 3160 w 4383"/>
              <a:gd name="T25" fmla="*/ 5359 h 7282"/>
              <a:gd name="T26" fmla="*/ 3096 w 4383"/>
              <a:gd name="T27" fmla="*/ 5152 h 7282"/>
              <a:gd name="T28" fmla="*/ 3172 w 4383"/>
              <a:gd name="T29" fmla="*/ 4931 h 7282"/>
              <a:gd name="T30" fmla="*/ 3266 w 4383"/>
              <a:gd name="T31" fmla="*/ 4873 h 7282"/>
              <a:gd name="T32" fmla="*/ 3346 w 4383"/>
              <a:gd name="T33" fmla="*/ 4861 h 7282"/>
              <a:gd name="T34" fmla="*/ 3600 w 4383"/>
              <a:gd name="T35" fmla="*/ 4938 h 7282"/>
              <a:gd name="T36" fmla="*/ 3713 w 4383"/>
              <a:gd name="T37" fmla="*/ 4933 h 7282"/>
              <a:gd name="T38" fmla="*/ 3719 w 4383"/>
              <a:gd name="T39" fmla="*/ 4929 h 7282"/>
              <a:gd name="T40" fmla="*/ 3739 w 4383"/>
              <a:gd name="T41" fmla="*/ 2354 h 7282"/>
              <a:gd name="T42" fmla="*/ 3759 w 4383"/>
              <a:gd name="T43" fmla="*/ 2337 h 7282"/>
              <a:gd name="T44" fmla="*/ 3765 w 4383"/>
              <a:gd name="T45" fmla="*/ 2332 h 7282"/>
              <a:gd name="T46" fmla="*/ 3878 w 4383"/>
              <a:gd name="T47" fmla="*/ 2328 h 7282"/>
              <a:gd name="T48" fmla="*/ 4132 w 4383"/>
              <a:gd name="T49" fmla="*/ 2405 h 7282"/>
              <a:gd name="T50" fmla="*/ 4212 w 4383"/>
              <a:gd name="T51" fmla="*/ 2393 h 7282"/>
              <a:gd name="T52" fmla="*/ 4306 w 4383"/>
              <a:gd name="T53" fmla="*/ 2335 h 7282"/>
              <a:gd name="T54" fmla="*/ 4382 w 4383"/>
              <a:gd name="T55" fmla="*/ 2114 h 7282"/>
              <a:gd name="T56" fmla="*/ 4317 w 4383"/>
              <a:gd name="T57" fmla="*/ 1907 h 7282"/>
              <a:gd name="T58" fmla="*/ 4282 w 4383"/>
              <a:gd name="T59" fmla="*/ 1872 h 7282"/>
              <a:gd name="T60" fmla="*/ 4280 w 4383"/>
              <a:gd name="T61" fmla="*/ 1871 h 7282"/>
              <a:gd name="T62" fmla="*/ 4274 w 4383"/>
              <a:gd name="T63" fmla="*/ 1866 h 7282"/>
              <a:gd name="T64" fmla="*/ 4269 w 4383"/>
              <a:gd name="T65" fmla="*/ 1863 h 7282"/>
              <a:gd name="T66" fmla="*/ 4265 w 4383"/>
              <a:gd name="T67" fmla="*/ 1860 h 7282"/>
              <a:gd name="T68" fmla="*/ 4258 w 4383"/>
              <a:gd name="T69" fmla="*/ 1855 h 7282"/>
              <a:gd name="T70" fmla="*/ 4257 w 4383"/>
              <a:gd name="T71" fmla="*/ 1855 h 7282"/>
              <a:gd name="T72" fmla="*/ 4146 w 4383"/>
              <a:gd name="T73" fmla="*/ 1824 h 7282"/>
              <a:gd name="T74" fmla="*/ 4132 w 4383"/>
              <a:gd name="T75" fmla="*/ 1824 h 7282"/>
              <a:gd name="T76" fmla="*/ 3878 w 4383"/>
              <a:gd name="T77" fmla="*/ 1896 h 7282"/>
              <a:gd name="T78" fmla="*/ 3763 w 4383"/>
              <a:gd name="T79" fmla="*/ 1891 h 7282"/>
              <a:gd name="T80" fmla="*/ 3739 w 4383"/>
              <a:gd name="T81" fmla="*/ 1871 h 7282"/>
              <a:gd name="T82" fmla="*/ 3739 w 4383"/>
              <a:gd name="T83" fmla="*/ 1870 h 7282"/>
              <a:gd name="T84" fmla="*/ 1870 w 4383"/>
              <a:gd name="T85" fmla="*/ 0 h 7282"/>
              <a:gd name="T86" fmla="*/ 0 w 4383"/>
              <a:gd name="T87" fmla="*/ 1870 h 7282"/>
              <a:gd name="T88" fmla="*/ 0 w 4383"/>
              <a:gd name="T89" fmla="*/ 5411 h 7282"/>
              <a:gd name="T90" fmla="*/ 1870 w 4383"/>
              <a:gd name="T91" fmla="*/ 7281 h 7282"/>
              <a:gd name="T92" fmla="*/ 3739 w 4383"/>
              <a:gd name="T93" fmla="*/ 5445 h 7282"/>
              <a:gd name="T94" fmla="*/ 3739 w 4383"/>
              <a:gd name="T95" fmla="*/ 5411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3" h="7282">
                <a:moveTo>
                  <a:pt x="3739" y="5396"/>
                </a:moveTo>
                <a:lnTo>
                  <a:pt x="3739" y="5396"/>
                </a:lnTo>
                <a:cubicBezTo>
                  <a:pt x="3732" y="5388"/>
                  <a:pt x="3724" y="5381"/>
                  <a:pt x="3715" y="5375"/>
                </a:cubicBezTo>
                <a:lnTo>
                  <a:pt x="3715" y="5375"/>
                </a:lnTo>
                <a:cubicBezTo>
                  <a:pt x="3680" y="5354"/>
                  <a:pt x="3637" y="5351"/>
                  <a:pt x="3601" y="5370"/>
                </a:cubicBezTo>
                <a:lnTo>
                  <a:pt x="3601" y="5370"/>
                </a:lnTo>
                <a:cubicBezTo>
                  <a:pt x="3507" y="5415"/>
                  <a:pt x="3412" y="5443"/>
                  <a:pt x="3346" y="5443"/>
                </a:cubicBezTo>
                <a:lnTo>
                  <a:pt x="3346" y="5443"/>
                </a:lnTo>
                <a:cubicBezTo>
                  <a:pt x="3341" y="5443"/>
                  <a:pt x="3337" y="5443"/>
                  <a:pt x="3332" y="5442"/>
                </a:cubicBezTo>
                <a:lnTo>
                  <a:pt x="3332" y="5442"/>
                </a:lnTo>
                <a:cubicBezTo>
                  <a:pt x="3290" y="5440"/>
                  <a:pt x="3253" y="5429"/>
                  <a:pt x="3221" y="5410"/>
                </a:cubicBezTo>
                <a:lnTo>
                  <a:pt x="3221" y="5410"/>
                </a:lnTo>
                <a:lnTo>
                  <a:pt x="3220" y="5410"/>
                </a:lnTo>
                <a:lnTo>
                  <a:pt x="3220" y="5410"/>
                </a:lnTo>
                <a:cubicBezTo>
                  <a:pt x="3218" y="5409"/>
                  <a:pt x="3215" y="5407"/>
                  <a:pt x="3212" y="5406"/>
                </a:cubicBezTo>
                <a:lnTo>
                  <a:pt x="3212" y="5406"/>
                </a:lnTo>
                <a:cubicBezTo>
                  <a:pt x="3211" y="5404"/>
                  <a:pt x="3210" y="5404"/>
                  <a:pt x="3209" y="5403"/>
                </a:cubicBezTo>
                <a:lnTo>
                  <a:pt x="3209" y="5403"/>
                </a:lnTo>
                <a:cubicBezTo>
                  <a:pt x="3207" y="5402"/>
                  <a:pt x="3206" y="5401"/>
                  <a:pt x="3204" y="5399"/>
                </a:cubicBezTo>
                <a:lnTo>
                  <a:pt x="3204" y="5399"/>
                </a:lnTo>
                <a:cubicBezTo>
                  <a:pt x="3202" y="5398"/>
                  <a:pt x="3200" y="5397"/>
                  <a:pt x="3198" y="5395"/>
                </a:cubicBezTo>
                <a:lnTo>
                  <a:pt x="3198" y="5395"/>
                </a:lnTo>
                <a:cubicBezTo>
                  <a:pt x="3197" y="5395"/>
                  <a:pt x="3196" y="5394"/>
                  <a:pt x="3196" y="5393"/>
                </a:cubicBezTo>
                <a:lnTo>
                  <a:pt x="3196" y="5393"/>
                </a:lnTo>
                <a:cubicBezTo>
                  <a:pt x="3183" y="5384"/>
                  <a:pt x="3171" y="5372"/>
                  <a:pt x="3160" y="5359"/>
                </a:cubicBezTo>
                <a:lnTo>
                  <a:pt x="3160" y="5359"/>
                </a:lnTo>
                <a:cubicBezTo>
                  <a:pt x="3119" y="5307"/>
                  <a:pt x="3096" y="5234"/>
                  <a:pt x="3096" y="5152"/>
                </a:cubicBezTo>
                <a:lnTo>
                  <a:pt x="3096" y="5152"/>
                </a:lnTo>
                <a:cubicBezTo>
                  <a:pt x="3096" y="5058"/>
                  <a:pt x="3123" y="4982"/>
                  <a:pt x="3172" y="4931"/>
                </a:cubicBezTo>
                <a:lnTo>
                  <a:pt x="3172" y="4931"/>
                </a:lnTo>
                <a:cubicBezTo>
                  <a:pt x="3198" y="4904"/>
                  <a:pt x="3230" y="4884"/>
                  <a:pt x="3266" y="4873"/>
                </a:cubicBezTo>
                <a:lnTo>
                  <a:pt x="3266" y="4873"/>
                </a:lnTo>
                <a:cubicBezTo>
                  <a:pt x="3291" y="4865"/>
                  <a:pt x="3317" y="4861"/>
                  <a:pt x="3346" y="4861"/>
                </a:cubicBezTo>
                <a:lnTo>
                  <a:pt x="3346" y="4861"/>
                </a:lnTo>
                <a:cubicBezTo>
                  <a:pt x="3410" y="4861"/>
                  <a:pt x="3505" y="4890"/>
                  <a:pt x="3600" y="4938"/>
                </a:cubicBezTo>
                <a:lnTo>
                  <a:pt x="3600" y="4938"/>
                </a:lnTo>
                <a:cubicBezTo>
                  <a:pt x="3636" y="4956"/>
                  <a:pt x="3678" y="4955"/>
                  <a:pt x="3713" y="4933"/>
                </a:cubicBezTo>
                <a:lnTo>
                  <a:pt x="3713" y="4933"/>
                </a:lnTo>
                <a:cubicBezTo>
                  <a:pt x="3716" y="4932"/>
                  <a:pt x="3718" y="4931"/>
                  <a:pt x="3719" y="4929"/>
                </a:cubicBezTo>
                <a:lnTo>
                  <a:pt x="3719" y="4929"/>
                </a:lnTo>
                <a:cubicBezTo>
                  <a:pt x="3727" y="4924"/>
                  <a:pt x="3734" y="4918"/>
                  <a:pt x="3739" y="4911"/>
                </a:cubicBezTo>
                <a:lnTo>
                  <a:pt x="3739" y="2354"/>
                </a:lnTo>
                <a:lnTo>
                  <a:pt x="3739" y="2354"/>
                </a:lnTo>
                <a:cubicBezTo>
                  <a:pt x="3745" y="2348"/>
                  <a:pt x="3751" y="2342"/>
                  <a:pt x="3759" y="2337"/>
                </a:cubicBezTo>
                <a:lnTo>
                  <a:pt x="3759" y="2337"/>
                </a:lnTo>
                <a:cubicBezTo>
                  <a:pt x="3760" y="2336"/>
                  <a:pt x="3763" y="2334"/>
                  <a:pt x="3765" y="2332"/>
                </a:cubicBezTo>
                <a:lnTo>
                  <a:pt x="3765" y="2332"/>
                </a:lnTo>
                <a:cubicBezTo>
                  <a:pt x="3799" y="2311"/>
                  <a:pt x="3842" y="2310"/>
                  <a:pt x="3878" y="2328"/>
                </a:cubicBezTo>
                <a:lnTo>
                  <a:pt x="3878" y="2328"/>
                </a:lnTo>
                <a:cubicBezTo>
                  <a:pt x="3973" y="2376"/>
                  <a:pt x="4068" y="2405"/>
                  <a:pt x="4132" y="2405"/>
                </a:cubicBezTo>
                <a:lnTo>
                  <a:pt x="4132" y="2405"/>
                </a:lnTo>
                <a:cubicBezTo>
                  <a:pt x="4161" y="2405"/>
                  <a:pt x="4187" y="2401"/>
                  <a:pt x="4212" y="2393"/>
                </a:cubicBezTo>
                <a:lnTo>
                  <a:pt x="4212" y="2393"/>
                </a:lnTo>
                <a:cubicBezTo>
                  <a:pt x="4248" y="2381"/>
                  <a:pt x="4280" y="2362"/>
                  <a:pt x="4306" y="2335"/>
                </a:cubicBezTo>
                <a:lnTo>
                  <a:pt x="4306" y="2335"/>
                </a:lnTo>
                <a:cubicBezTo>
                  <a:pt x="4355" y="2284"/>
                  <a:pt x="4382" y="2208"/>
                  <a:pt x="4382" y="2114"/>
                </a:cubicBezTo>
                <a:lnTo>
                  <a:pt x="4382" y="2114"/>
                </a:lnTo>
                <a:cubicBezTo>
                  <a:pt x="4382" y="2032"/>
                  <a:pt x="4360" y="1959"/>
                  <a:pt x="4317" y="1907"/>
                </a:cubicBezTo>
                <a:lnTo>
                  <a:pt x="4317" y="1907"/>
                </a:lnTo>
                <a:cubicBezTo>
                  <a:pt x="4307" y="1894"/>
                  <a:pt x="4295" y="1882"/>
                  <a:pt x="4282" y="1872"/>
                </a:cubicBezTo>
                <a:lnTo>
                  <a:pt x="4282" y="1872"/>
                </a:lnTo>
                <a:cubicBezTo>
                  <a:pt x="4281" y="1872"/>
                  <a:pt x="4281" y="1871"/>
                  <a:pt x="4280" y="1871"/>
                </a:cubicBezTo>
                <a:lnTo>
                  <a:pt x="4280" y="1871"/>
                </a:lnTo>
                <a:cubicBezTo>
                  <a:pt x="4278" y="1869"/>
                  <a:pt x="4276" y="1868"/>
                  <a:pt x="4274" y="1866"/>
                </a:cubicBezTo>
                <a:lnTo>
                  <a:pt x="4274" y="1866"/>
                </a:lnTo>
                <a:cubicBezTo>
                  <a:pt x="4272" y="1865"/>
                  <a:pt x="4270" y="1864"/>
                  <a:pt x="4269" y="1863"/>
                </a:cubicBezTo>
                <a:lnTo>
                  <a:pt x="4269" y="1863"/>
                </a:lnTo>
                <a:cubicBezTo>
                  <a:pt x="4268" y="1862"/>
                  <a:pt x="4267" y="1861"/>
                  <a:pt x="4265" y="1860"/>
                </a:cubicBezTo>
                <a:lnTo>
                  <a:pt x="4265" y="1860"/>
                </a:lnTo>
                <a:cubicBezTo>
                  <a:pt x="4263" y="1859"/>
                  <a:pt x="4261" y="1857"/>
                  <a:pt x="4258" y="1855"/>
                </a:cubicBezTo>
                <a:lnTo>
                  <a:pt x="4258" y="1855"/>
                </a:lnTo>
                <a:cubicBezTo>
                  <a:pt x="4258" y="1855"/>
                  <a:pt x="4258" y="1855"/>
                  <a:pt x="4257" y="1855"/>
                </a:cubicBezTo>
                <a:lnTo>
                  <a:pt x="4257" y="1855"/>
                </a:lnTo>
                <a:cubicBezTo>
                  <a:pt x="4225" y="1837"/>
                  <a:pt x="4188" y="1826"/>
                  <a:pt x="4146" y="1824"/>
                </a:cubicBezTo>
                <a:lnTo>
                  <a:pt x="4146" y="1824"/>
                </a:lnTo>
                <a:cubicBezTo>
                  <a:pt x="4142" y="1824"/>
                  <a:pt x="4137" y="1824"/>
                  <a:pt x="4132" y="1824"/>
                </a:cubicBezTo>
                <a:lnTo>
                  <a:pt x="4132" y="1824"/>
                </a:lnTo>
                <a:cubicBezTo>
                  <a:pt x="4066" y="1824"/>
                  <a:pt x="3971" y="1851"/>
                  <a:pt x="3878" y="1896"/>
                </a:cubicBezTo>
                <a:lnTo>
                  <a:pt x="3878" y="1896"/>
                </a:lnTo>
                <a:cubicBezTo>
                  <a:pt x="3840" y="1915"/>
                  <a:pt x="3798" y="1912"/>
                  <a:pt x="3763" y="1891"/>
                </a:cubicBezTo>
                <a:lnTo>
                  <a:pt x="3763" y="1891"/>
                </a:lnTo>
                <a:cubicBezTo>
                  <a:pt x="3754" y="1885"/>
                  <a:pt x="3746" y="1878"/>
                  <a:pt x="3739" y="1871"/>
                </a:cubicBezTo>
                <a:lnTo>
                  <a:pt x="3739" y="1870"/>
                </a:lnTo>
                <a:lnTo>
                  <a:pt x="3739" y="1870"/>
                </a:lnTo>
                <a:cubicBezTo>
                  <a:pt x="3739" y="841"/>
                  <a:pt x="2898" y="0"/>
                  <a:pt x="1870" y="0"/>
                </a:cubicBezTo>
                <a:lnTo>
                  <a:pt x="1870" y="0"/>
                </a:lnTo>
                <a:lnTo>
                  <a:pt x="1870" y="0"/>
                </a:lnTo>
                <a:cubicBezTo>
                  <a:pt x="841" y="0"/>
                  <a:pt x="0" y="841"/>
                  <a:pt x="0" y="1870"/>
                </a:cubicBezTo>
                <a:lnTo>
                  <a:pt x="0" y="5411"/>
                </a:lnTo>
                <a:lnTo>
                  <a:pt x="0" y="5411"/>
                </a:lnTo>
                <a:cubicBezTo>
                  <a:pt x="0" y="6440"/>
                  <a:pt x="841" y="7281"/>
                  <a:pt x="1870" y="7281"/>
                </a:cubicBezTo>
                <a:lnTo>
                  <a:pt x="1870" y="7281"/>
                </a:lnTo>
                <a:lnTo>
                  <a:pt x="1870" y="7281"/>
                </a:lnTo>
                <a:cubicBezTo>
                  <a:pt x="2887" y="7281"/>
                  <a:pt x="3721" y="6458"/>
                  <a:pt x="3739" y="5445"/>
                </a:cubicBezTo>
                <a:lnTo>
                  <a:pt x="3739" y="5445"/>
                </a:lnTo>
                <a:cubicBezTo>
                  <a:pt x="3739" y="5434"/>
                  <a:pt x="3739" y="5423"/>
                  <a:pt x="3739" y="5411"/>
                </a:cubicBezTo>
                <a:lnTo>
                  <a:pt x="3739" y="5396"/>
                </a:lnTo>
              </a:path>
            </a:pathLst>
          </a:custGeom>
          <a:solidFill>
            <a:schemeClr val="bg1">
              <a:lumMod val="6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Freeform 3">
            <a:extLst>
              <a:ext uri="{FF2B5EF4-FFF2-40B4-BE49-F238E27FC236}">
                <a16:creationId xmlns:a16="http://schemas.microsoft.com/office/drawing/2014/main" id="{8DD3F45A-DB25-1B42-97EB-516489D869B1}"/>
              </a:ext>
            </a:extLst>
          </p:cNvPr>
          <p:cNvSpPr>
            <a:spLocks noChangeArrowheads="1"/>
          </p:cNvSpPr>
          <p:nvPr/>
        </p:nvSpPr>
        <p:spPr bwMode="auto">
          <a:xfrm>
            <a:off x="3010253" y="2518278"/>
            <a:ext cx="2542663" cy="3685631"/>
          </a:xfrm>
          <a:custGeom>
            <a:avLst/>
            <a:gdLst>
              <a:gd name="T0" fmla="*/ 4223 w 5024"/>
              <a:gd name="T1" fmla="*/ 5370 h 7282"/>
              <a:gd name="T2" fmla="*/ 3969 w 5024"/>
              <a:gd name="T3" fmla="*/ 5443 h 7282"/>
              <a:gd name="T4" fmla="*/ 3844 w 5024"/>
              <a:gd name="T5" fmla="*/ 5410 h 7282"/>
              <a:gd name="T6" fmla="*/ 3843 w 5024"/>
              <a:gd name="T7" fmla="*/ 5410 h 7282"/>
              <a:gd name="T8" fmla="*/ 3832 w 5024"/>
              <a:gd name="T9" fmla="*/ 5403 h 7282"/>
              <a:gd name="T10" fmla="*/ 3827 w 5024"/>
              <a:gd name="T11" fmla="*/ 5399 h 7282"/>
              <a:gd name="T12" fmla="*/ 3819 w 5024"/>
              <a:gd name="T13" fmla="*/ 5393 h 7282"/>
              <a:gd name="T14" fmla="*/ 3783 w 5024"/>
              <a:gd name="T15" fmla="*/ 5359 h 7282"/>
              <a:gd name="T16" fmla="*/ 3795 w 5024"/>
              <a:gd name="T17" fmla="*/ 4931 h 7282"/>
              <a:gd name="T18" fmla="*/ 3889 w 5024"/>
              <a:gd name="T19" fmla="*/ 4873 h 7282"/>
              <a:gd name="T20" fmla="*/ 4223 w 5024"/>
              <a:gd name="T21" fmla="*/ 4938 h 7282"/>
              <a:gd name="T22" fmla="*/ 4336 w 5024"/>
              <a:gd name="T23" fmla="*/ 4933 h 7282"/>
              <a:gd name="T24" fmla="*/ 4382 w 5024"/>
              <a:gd name="T25" fmla="*/ 4880 h 7282"/>
              <a:gd name="T26" fmla="*/ 4398 w 5024"/>
              <a:gd name="T27" fmla="*/ 2356 h 7282"/>
              <a:gd name="T28" fmla="*/ 4405 w 5024"/>
              <a:gd name="T29" fmla="*/ 2352 h 7282"/>
              <a:gd name="T30" fmla="*/ 4772 w 5024"/>
              <a:gd name="T31" fmla="*/ 2424 h 7282"/>
              <a:gd name="T32" fmla="*/ 4851 w 5024"/>
              <a:gd name="T33" fmla="*/ 2412 h 7282"/>
              <a:gd name="T34" fmla="*/ 5023 w 5024"/>
              <a:gd name="T35" fmla="*/ 2134 h 7282"/>
              <a:gd name="T36" fmla="*/ 4958 w 5024"/>
              <a:gd name="T37" fmla="*/ 1926 h 7282"/>
              <a:gd name="T38" fmla="*/ 4920 w 5024"/>
              <a:gd name="T39" fmla="*/ 1889 h 7282"/>
              <a:gd name="T40" fmla="*/ 4914 w 5024"/>
              <a:gd name="T41" fmla="*/ 1885 h 7282"/>
              <a:gd name="T42" fmla="*/ 4905 w 5024"/>
              <a:gd name="T43" fmla="*/ 1880 h 7282"/>
              <a:gd name="T44" fmla="*/ 4898 w 5024"/>
              <a:gd name="T45" fmla="*/ 1875 h 7282"/>
              <a:gd name="T46" fmla="*/ 4786 w 5024"/>
              <a:gd name="T47" fmla="*/ 1843 h 7282"/>
              <a:gd name="T48" fmla="*/ 4772 w 5024"/>
              <a:gd name="T49" fmla="*/ 1843 h 7282"/>
              <a:gd name="T50" fmla="*/ 4403 w 5024"/>
              <a:gd name="T51" fmla="*/ 1910 h 7282"/>
              <a:gd name="T52" fmla="*/ 4382 w 5024"/>
              <a:gd name="T53" fmla="*/ 1870 h 7282"/>
              <a:gd name="T54" fmla="*/ 2512 w 5024"/>
              <a:gd name="T55" fmla="*/ 0 h 7282"/>
              <a:gd name="T56" fmla="*/ 643 w 5024"/>
              <a:gd name="T57" fmla="*/ 1871 h 7282"/>
              <a:gd name="T58" fmla="*/ 667 w 5024"/>
              <a:gd name="T59" fmla="*/ 1891 h 7282"/>
              <a:gd name="T60" fmla="*/ 1036 w 5024"/>
              <a:gd name="T61" fmla="*/ 1824 h 7282"/>
              <a:gd name="T62" fmla="*/ 1050 w 5024"/>
              <a:gd name="T63" fmla="*/ 1824 h 7282"/>
              <a:gd name="T64" fmla="*/ 1162 w 5024"/>
              <a:gd name="T65" fmla="*/ 1855 h 7282"/>
              <a:gd name="T66" fmla="*/ 1169 w 5024"/>
              <a:gd name="T67" fmla="*/ 1860 h 7282"/>
              <a:gd name="T68" fmla="*/ 1178 w 5024"/>
              <a:gd name="T69" fmla="*/ 1866 h 7282"/>
              <a:gd name="T70" fmla="*/ 1184 w 5024"/>
              <a:gd name="T71" fmla="*/ 1871 h 7282"/>
              <a:gd name="T72" fmla="*/ 1221 w 5024"/>
              <a:gd name="T73" fmla="*/ 1907 h 7282"/>
              <a:gd name="T74" fmla="*/ 1286 w 5024"/>
              <a:gd name="T75" fmla="*/ 2114 h 7282"/>
              <a:gd name="T76" fmla="*/ 1116 w 5024"/>
              <a:gd name="T77" fmla="*/ 2393 h 7282"/>
              <a:gd name="T78" fmla="*/ 1036 w 5024"/>
              <a:gd name="T79" fmla="*/ 2405 h 7282"/>
              <a:gd name="T80" fmla="*/ 669 w 5024"/>
              <a:gd name="T81" fmla="*/ 2332 h 7282"/>
              <a:gd name="T82" fmla="*/ 663 w 5024"/>
              <a:gd name="T83" fmla="*/ 2337 h 7282"/>
              <a:gd name="T84" fmla="*/ 643 w 5024"/>
              <a:gd name="T85" fmla="*/ 4911 h 7282"/>
              <a:gd name="T86" fmla="*/ 617 w 5024"/>
              <a:gd name="T87" fmla="*/ 4933 h 7282"/>
              <a:gd name="T88" fmla="*/ 504 w 5024"/>
              <a:gd name="T89" fmla="*/ 4938 h 7282"/>
              <a:gd name="T90" fmla="*/ 170 w 5024"/>
              <a:gd name="T91" fmla="*/ 4873 h 7282"/>
              <a:gd name="T92" fmla="*/ 76 w 5024"/>
              <a:gd name="T93" fmla="*/ 4931 h 7282"/>
              <a:gd name="T94" fmla="*/ 64 w 5024"/>
              <a:gd name="T95" fmla="*/ 5359 h 7282"/>
              <a:gd name="T96" fmla="*/ 100 w 5024"/>
              <a:gd name="T97" fmla="*/ 5393 h 7282"/>
              <a:gd name="T98" fmla="*/ 108 w 5024"/>
              <a:gd name="T99" fmla="*/ 5399 h 7282"/>
              <a:gd name="T100" fmla="*/ 113 w 5024"/>
              <a:gd name="T101" fmla="*/ 5403 h 7282"/>
              <a:gd name="T102" fmla="*/ 124 w 5024"/>
              <a:gd name="T103" fmla="*/ 5410 h 7282"/>
              <a:gd name="T104" fmla="*/ 125 w 5024"/>
              <a:gd name="T105" fmla="*/ 5410 h 7282"/>
              <a:gd name="T106" fmla="*/ 250 w 5024"/>
              <a:gd name="T107" fmla="*/ 5443 h 7282"/>
              <a:gd name="T108" fmla="*/ 505 w 5024"/>
              <a:gd name="T109" fmla="*/ 5370 h 7282"/>
              <a:gd name="T110" fmla="*/ 643 w 5024"/>
              <a:gd name="T111" fmla="*/ 5396 h 7282"/>
              <a:gd name="T112" fmla="*/ 643 w 5024"/>
              <a:gd name="T113" fmla="*/ 5445 h 7282"/>
              <a:gd name="T114" fmla="*/ 644 w 5024"/>
              <a:gd name="T115" fmla="*/ 5446 h 7282"/>
              <a:gd name="T116" fmla="*/ 2512 w 5024"/>
              <a:gd name="T117" fmla="*/ 7281 h 7282"/>
              <a:gd name="T118" fmla="*/ 4337 w 5024"/>
              <a:gd name="T119" fmla="*/ 5375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24" h="7282">
                <a:moveTo>
                  <a:pt x="4337" y="5375"/>
                </a:moveTo>
                <a:lnTo>
                  <a:pt x="4337" y="5375"/>
                </a:lnTo>
                <a:cubicBezTo>
                  <a:pt x="4303" y="5354"/>
                  <a:pt x="4261" y="5351"/>
                  <a:pt x="4223" y="5370"/>
                </a:cubicBezTo>
                <a:lnTo>
                  <a:pt x="4223" y="5370"/>
                </a:lnTo>
                <a:cubicBezTo>
                  <a:pt x="4130" y="5415"/>
                  <a:pt x="4035" y="5443"/>
                  <a:pt x="3969" y="5443"/>
                </a:cubicBezTo>
                <a:lnTo>
                  <a:pt x="3969" y="5443"/>
                </a:lnTo>
                <a:cubicBezTo>
                  <a:pt x="3964" y="5443"/>
                  <a:pt x="3959" y="5443"/>
                  <a:pt x="3955" y="5442"/>
                </a:cubicBezTo>
                <a:lnTo>
                  <a:pt x="3955" y="5442"/>
                </a:lnTo>
                <a:cubicBezTo>
                  <a:pt x="3913" y="5440"/>
                  <a:pt x="3876" y="5429"/>
                  <a:pt x="3844" y="5410"/>
                </a:cubicBezTo>
                <a:lnTo>
                  <a:pt x="3844" y="5410"/>
                </a:lnTo>
                <a:lnTo>
                  <a:pt x="3843" y="5410"/>
                </a:lnTo>
                <a:lnTo>
                  <a:pt x="3843" y="5410"/>
                </a:lnTo>
                <a:cubicBezTo>
                  <a:pt x="3840" y="5409"/>
                  <a:pt x="3838" y="5407"/>
                  <a:pt x="3836" y="5406"/>
                </a:cubicBezTo>
                <a:lnTo>
                  <a:pt x="3836" y="5406"/>
                </a:lnTo>
                <a:cubicBezTo>
                  <a:pt x="3834" y="5404"/>
                  <a:pt x="3833" y="5404"/>
                  <a:pt x="3832" y="5403"/>
                </a:cubicBezTo>
                <a:lnTo>
                  <a:pt x="3832" y="5403"/>
                </a:lnTo>
                <a:cubicBezTo>
                  <a:pt x="3831" y="5402"/>
                  <a:pt x="3829" y="5401"/>
                  <a:pt x="3827" y="5399"/>
                </a:cubicBezTo>
                <a:lnTo>
                  <a:pt x="3827" y="5399"/>
                </a:lnTo>
                <a:cubicBezTo>
                  <a:pt x="3825" y="5398"/>
                  <a:pt x="3823" y="5397"/>
                  <a:pt x="3821" y="5395"/>
                </a:cubicBezTo>
                <a:lnTo>
                  <a:pt x="3821" y="5395"/>
                </a:lnTo>
                <a:cubicBezTo>
                  <a:pt x="3820" y="5395"/>
                  <a:pt x="3819" y="5394"/>
                  <a:pt x="3819" y="5393"/>
                </a:cubicBezTo>
                <a:lnTo>
                  <a:pt x="3819" y="5393"/>
                </a:lnTo>
                <a:cubicBezTo>
                  <a:pt x="3806" y="5384"/>
                  <a:pt x="3794" y="5372"/>
                  <a:pt x="3783" y="5359"/>
                </a:cubicBezTo>
                <a:lnTo>
                  <a:pt x="3783" y="5359"/>
                </a:lnTo>
                <a:cubicBezTo>
                  <a:pt x="3741" y="5307"/>
                  <a:pt x="3718" y="5234"/>
                  <a:pt x="3718" y="5152"/>
                </a:cubicBezTo>
                <a:lnTo>
                  <a:pt x="3718" y="5152"/>
                </a:lnTo>
                <a:cubicBezTo>
                  <a:pt x="3718" y="5058"/>
                  <a:pt x="3746" y="4982"/>
                  <a:pt x="3795" y="4931"/>
                </a:cubicBezTo>
                <a:lnTo>
                  <a:pt x="3795" y="4931"/>
                </a:lnTo>
                <a:cubicBezTo>
                  <a:pt x="3821" y="4904"/>
                  <a:pt x="3853" y="4884"/>
                  <a:pt x="3889" y="4873"/>
                </a:cubicBezTo>
                <a:lnTo>
                  <a:pt x="3889" y="4873"/>
                </a:lnTo>
                <a:cubicBezTo>
                  <a:pt x="3914" y="4865"/>
                  <a:pt x="3941" y="4861"/>
                  <a:pt x="3969" y="4861"/>
                </a:cubicBezTo>
                <a:lnTo>
                  <a:pt x="3969" y="4861"/>
                </a:lnTo>
                <a:cubicBezTo>
                  <a:pt x="4033" y="4861"/>
                  <a:pt x="4128" y="4890"/>
                  <a:pt x="4223" y="4938"/>
                </a:cubicBezTo>
                <a:lnTo>
                  <a:pt x="4223" y="4938"/>
                </a:lnTo>
                <a:cubicBezTo>
                  <a:pt x="4259" y="4956"/>
                  <a:pt x="4301" y="4954"/>
                  <a:pt x="4336" y="4933"/>
                </a:cubicBezTo>
                <a:lnTo>
                  <a:pt x="4336" y="4933"/>
                </a:lnTo>
                <a:cubicBezTo>
                  <a:pt x="4338" y="4932"/>
                  <a:pt x="4341" y="4931"/>
                  <a:pt x="4342" y="4929"/>
                </a:cubicBezTo>
                <a:lnTo>
                  <a:pt x="4342" y="4929"/>
                </a:lnTo>
                <a:cubicBezTo>
                  <a:pt x="4360" y="4916"/>
                  <a:pt x="4374" y="4899"/>
                  <a:pt x="4382" y="4880"/>
                </a:cubicBezTo>
                <a:lnTo>
                  <a:pt x="4382" y="2371"/>
                </a:lnTo>
                <a:lnTo>
                  <a:pt x="4382" y="2371"/>
                </a:lnTo>
                <a:cubicBezTo>
                  <a:pt x="4388" y="2366"/>
                  <a:pt x="4392" y="2361"/>
                  <a:pt x="4398" y="2356"/>
                </a:cubicBezTo>
                <a:lnTo>
                  <a:pt x="4398" y="2356"/>
                </a:lnTo>
                <a:cubicBezTo>
                  <a:pt x="4401" y="2355"/>
                  <a:pt x="4403" y="2353"/>
                  <a:pt x="4405" y="2352"/>
                </a:cubicBezTo>
                <a:lnTo>
                  <a:pt x="4405" y="2352"/>
                </a:lnTo>
                <a:cubicBezTo>
                  <a:pt x="4440" y="2331"/>
                  <a:pt x="4482" y="2329"/>
                  <a:pt x="4518" y="2347"/>
                </a:cubicBezTo>
                <a:lnTo>
                  <a:pt x="4518" y="2347"/>
                </a:lnTo>
                <a:cubicBezTo>
                  <a:pt x="4613" y="2395"/>
                  <a:pt x="4708" y="2424"/>
                  <a:pt x="4772" y="2424"/>
                </a:cubicBezTo>
                <a:lnTo>
                  <a:pt x="4772" y="2424"/>
                </a:lnTo>
                <a:cubicBezTo>
                  <a:pt x="4801" y="2424"/>
                  <a:pt x="4827" y="2421"/>
                  <a:pt x="4851" y="2412"/>
                </a:cubicBezTo>
                <a:lnTo>
                  <a:pt x="4851" y="2412"/>
                </a:lnTo>
                <a:cubicBezTo>
                  <a:pt x="4888" y="2401"/>
                  <a:pt x="4920" y="2381"/>
                  <a:pt x="4946" y="2354"/>
                </a:cubicBezTo>
                <a:lnTo>
                  <a:pt x="4946" y="2354"/>
                </a:lnTo>
                <a:cubicBezTo>
                  <a:pt x="4995" y="2303"/>
                  <a:pt x="5023" y="2227"/>
                  <a:pt x="5023" y="2134"/>
                </a:cubicBezTo>
                <a:lnTo>
                  <a:pt x="5023" y="2134"/>
                </a:lnTo>
                <a:cubicBezTo>
                  <a:pt x="5023" y="2052"/>
                  <a:pt x="5000" y="1978"/>
                  <a:pt x="4958" y="1926"/>
                </a:cubicBezTo>
                <a:lnTo>
                  <a:pt x="4958" y="1926"/>
                </a:lnTo>
                <a:cubicBezTo>
                  <a:pt x="4947" y="1913"/>
                  <a:pt x="4935" y="1902"/>
                  <a:pt x="4922" y="1891"/>
                </a:cubicBezTo>
                <a:lnTo>
                  <a:pt x="4922" y="1891"/>
                </a:lnTo>
                <a:cubicBezTo>
                  <a:pt x="4921" y="1891"/>
                  <a:pt x="4921" y="1890"/>
                  <a:pt x="4920" y="1889"/>
                </a:cubicBezTo>
                <a:lnTo>
                  <a:pt x="4920" y="1889"/>
                </a:lnTo>
                <a:cubicBezTo>
                  <a:pt x="4918" y="1888"/>
                  <a:pt x="4916" y="1887"/>
                  <a:pt x="4914" y="1885"/>
                </a:cubicBezTo>
                <a:lnTo>
                  <a:pt x="4914" y="1885"/>
                </a:lnTo>
                <a:cubicBezTo>
                  <a:pt x="4912" y="1884"/>
                  <a:pt x="4911" y="1883"/>
                  <a:pt x="4909" y="1882"/>
                </a:cubicBezTo>
                <a:lnTo>
                  <a:pt x="4909" y="1882"/>
                </a:lnTo>
                <a:cubicBezTo>
                  <a:pt x="4908" y="1881"/>
                  <a:pt x="4906" y="1881"/>
                  <a:pt x="4905" y="1880"/>
                </a:cubicBezTo>
                <a:lnTo>
                  <a:pt x="4905" y="1880"/>
                </a:lnTo>
                <a:cubicBezTo>
                  <a:pt x="4903" y="1878"/>
                  <a:pt x="4900" y="1877"/>
                  <a:pt x="4898" y="1875"/>
                </a:cubicBezTo>
                <a:lnTo>
                  <a:pt x="4898" y="1875"/>
                </a:lnTo>
                <a:cubicBezTo>
                  <a:pt x="4897" y="1875"/>
                  <a:pt x="4897" y="1875"/>
                  <a:pt x="4897" y="1874"/>
                </a:cubicBezTo>
                <a:lnTo>
                  <a:pt x="4897" y="1874"/>
                </a:lnTo>
                <a:cubicBezTo>
                  <a:pt x="4865" y="1856"/>
                  <a:pt x="4828" y="1846"/>
                  <a:pt x="4786" y="1843"/>
                </a:cubicBezTo>
                <a:lnTo>
                  <a:pt x="4786" y="1843"/>
                </a:lnTo>
                <a:cubicBezTo>
                  <a:pt x="4782" y="1843"/>
                  <a:pt x="4777" y="1843"/>
                  <a:pt x="4772" y="1843"/>
                </a:cubicBezTo>
                <a:lnTo>
                  <a:pt x="4772" y="1843"/>
                </a:lnTo>
                <a:cubicBezTo>
                  <a:pt x="4707" y="1843"/>
                  <a:pt x="4611" y="1870"/>
                  <a:pt x="4518" y="1916"/>
                </a:cubicBezTo>
                <a:lnTo>
                  <a:pt x="4518" y="1916"/>
                </a:lnTo>
                <a:cubicBezTo>
                  <a:pt x="4481" y="1934"/>
                  <a:pt x="4438" y="1932"/>
                  <a:pt x="4403" y="1910"/>
                </a:cubicBezTo>
                <a:lnTo>
                  <a:pt x="4403" y="1910"/>
                </a:lnTo>
                <a:cubicBezTo>
                  <a:pt x="4395" y="1905"/>
                  <a:pt x="4389" y="1899"/>
                  <a:pt x="4382" y="1892"/>
                </a:cubicBezTo>
                <a:lnTo>
                  <a:pt x="4382" y="1870"/>
                </a:lnTo>
                <a:lnTo>
                  <a:pt x="4382" y="1870"/>
                </a:lnTo>
                <a:cubicBezTo>
                  <a:pt x="4382" y="841"/>
                  <a:pt x="3540" y="0"/>
                  <a:pt x="2512" y="0"/>
                </a:cubicBezTo>
                <a:lnTo>
                  <a:pt x="2512" y="0"/>
                </a:lnTo>
                <a:lnTo>
                  <a:pt x="2512" y="0"/>
                </a:lnTo>
                <a:cubicBezTo>
                  <a:pt x="1484" y="0"/>
                  <a:pt x="643" y="841"/>
                  <a:pt x="643" y="1870"/>
                </a:cubicBezTo>
                <a:lnTo>
                  <a:pt x="643" y="1871"/>
                </a:lnTo>
                <a:lnTo>
                  <a:pt x="643" y="1871"/>
                </a:lnTo>
                <a:cubicBezTo>
                  <a:pt x="650" y="1878"/>
                  <a:pt x="658" y="1885"/>
                  <a:pt x="667" y="1891"/>
                </a:cubicBezTo>
                <a:lnTo>
                  <a:pt x="667" y="1891"/>
                </a:lnTo>
                <a:cubicBezTo>
                  <a:pt x="702" y="1912"/>
                  <a:pt x="744" y="1915"/>
                  <a:pt x="782" y="1896"/>
                </a:cubicBezTo>
                <a:lnTo>
                  <a:pt x="782" y="1896"/>
                </a:lnTo>
                <a:cubicBezTo>
                  <a:pt x="875" y="1851"/>
                  <a:pt x="970" y="1824"/>
                  <a:pt x="1036" y="1824"/>
                </a:cubicBezTo>
                <a:lnTo>
                  <a:pt x="1036" y="1824"/>
                </a:lnTo>
                <a:cubicBezTo>
                  <a:pt x="1041" y="1824"/>
                  <a:pt x="1046" y="1824"/>
                  <a:pt x="1050" y="1824"/>
                </a:cubicBezTo>
                <a:lnTo>
                  <a:pt x="1050" y="1824"/>
                </a:lnTo>
                <a:cubicBezTo>
                  <a:pt x="1092" y="1826"/>
                  <a:pt x="1129" y="1837"/>
                  <a:pt x="1161" y="1855"/>
                </a:cubicBezTo>
                <a:lnTo>
                  <a:pt x="1161" y="1855"/>
                </a:lnTo>
                <a:cubicBezTo>
                  <a:pt x="1162" y="1855"/>
                  <a:pt x="1162" y="1855"/>
                  <a:pt x="1162" y="1855"/>
                </a:cubicBezTo>
                <a:lnTo>
                  <a:pt x="1162" y="1855"/>
                </a:lnTo>
                <a:cubicBezTo>
                  <a:pt x="1165" y="1857"/>
                  <a:pt x="1167" y="1859"/>
                  <a:pt x="1169" y="1860"/>
                </a:cubicBezTo>
                <a:lnTo>
                  <a:pt x="1169" y="1860"/>
                </a:lnTo>
                <a:cubicBezTo>
                  <a:pt x="1171" y="1861"/>
                  <a:pt x="1172" y="1862"/>
                  <a:pt x="1173" y="1863"/>
                </a:cubicBezTo>
                <a:lnTo>
                  <a:pt x="1173" y="1863"/>
                </a:lnTo>
                <a:cubicBezTo>
                  <a:pt x="1174" y="1864"/>
                  <a:pt x="1176" y="1865"/>
                  <a:pt x="1178" y="1866"/>
                </a:cubicBezTo>
                <a:lnTo>
                  <a:pt x="1178" y="1866"/>
                </a:lnTo>
                <a:cubicBezTo>
                  <a:pt x="1180" y="1868"/>
                  <a:pt x="1182" y="1869"/>
                  <a:pt x="1184" y="1871"/>
                </a:cubicBezTo>
                <a:lnTo>
                  <a:pt x="1184" y="1871"/>
                </a:lnTo>
                <a:cubicBezTo>
                  <a:pt x="1185" y="1871"/>
                  <a:pt x="1185" y="1872"/>
                  <a:pt x="1186" y="1872"/>
                </a:cubicBezTo>
                <a:lnTo>
                  <a:pt x="1186" y="1872"/>
                </a:lnTo>
                <a:cubicBezTo>
                  <a:pt x="1199" y="1882"/>
                  <a:pt x="1211" y="1894"/>
                  <a:pt x="1221" y="1907"/>
                </a:cubicBezTo>
                <a:lnTo>
                  <a:pt x="1221" y="1907"/>
                </a:lnTo>
                <a:cubicBezTo>
                  <a:pt x="1264" y="1959"/>
                  <a:pt x="1286" y="2032"/>
                  <a:pt x="1286" y="2114"/>
                </a:cubicBezTo>
                <a:lnTo>
                  <a:pt x="1286" y="2114"/>
                </a:lnTo>
                <a:cubicBezTo>
                  <a:pt x="1286" y="2208"/>
                  <a:pt x="1259" y="2284"/>
                  <a:pt x="1210" y="2335"/>
                </a:cubicBezTo>
                <a:lnTo>
                  <a:pt x="1210" y="2335"/>
                </a:lnTo>
                <a:cubicBezTo>
                  <a:pt x="1184" y="2362"/>
                  <a:pt x="1152" y="2381"/>
                  <a:pt x="1116" y="2393"/>
                </a:cubicBezTo>
                <a:lnTo>
                  <a:pt x="1116" y="2393"/>
                </a:lnTo>
                <a:cubicBezTo>
                  <a:pt x="1091" y="2401"/>
                  <a:pt x="1065" y="2405"/>
                  <a:pt x="1036" y="2405"/>
                </a:cubicBezTo>
                <a:lnTo>
                  <a:pt x="1036" y="2405"/>
                </a:lnTo>
                <a:cubicBezTo>
                  <a:pt x="972" y="2405"/>
                  <a:pt x="877" y="2376"/>
                  <a:pt x="782" y="2328"/>
                </a:cubicBezTo>
                <a:lnTo>
                  <a:pt x="782" y="2328"/>
                </a:lnTo>
                <a:cubicBezTo>
                  <a:pt x="746" y="2310"/>
                  <a:pt x="703" y="2311"/>
                  <a:pt x="669" y="2332"/>
                </a:cubicBezTo>
                <a:lnTo>
                  <a:pt x="669" y="2332"/>
                </a:lnTo>
                <a:cubicBezTo>
                  <a:pt x="667" y="2334"/>
                  <a:pt x="664" y="2336"/>
                  <a:pt x="663" y="2337"/>
                </a:cubicBezTo>
                <a:lnTo>
                  <a:pt x="663" y="2337"/>
                </a:lnTo>
                <a:cubicBezTo>
                  <a:pt x="655" y="2342"/>
                  <a:pt x="649" y="2348"/>
                  <a:pt x="643" y="2354"/>
                </a:cubicBezTo>
                <a:lnTo>
                  <a:pt x="643" y="4911"/>
                </a:lnTo>
                <a:lnTo>
                  <a:pt x="643" y="4911"/>
                </a:lnTo>
                <a:cubicBezTo>
                  <a:pt x="638" y="4918"/>
                  <a:pt x="631" y="4924"/>
                  <a:pt x="623" y="4929"/>
                </a:cubicBezTo>
                <a:lnTo>
                  <a:pt x="623" y="4929"/>
                </a:lnTo>
                <a:cubicBezTo>
                  <a:pt x="622" y="4931"/>
                  <a:pt x="620" y="4932"/>
                  <a:pt x="617" y="4933"/>
                </a:cubicBezTo>
                <a:lnTo>
                  <a:pt x="617" y="4933"/>
                </a:lnTo>
                <a:cubicBezTo>
                  <a:pt x="582" y="4954"/>
                  <a:pt x="540" y="4956"/>
                  <a:pt x="504" y="4938"/>
                </a:cubicBezTo>
                <a:lnTo>
                  <a:pt x="504" y="4938"/>
                </a:lnTo>
                <a:cubicBezTo>
                  <a:pt x="409" y="4890"/>
                  <a:pt x="314" y="4861"/>
                  <a:pt x="250" y="4861"/>
                </a:cubicBezTo>
                <a:lnTo>
                  <a:pt x="250" y="4861"/>
                </a:lnTo>
                <a:cubicBezTo>
                  <a:pt x="221" y="4861"/>
                  <a:pt x="195" y="4865"/>
                  <a:pt x="170" y="4873"/>
                </a:cubicBezTo>
                <a:lnTo>
                  <a:pt x="170" y="4873"/>
                </a:lnTo>
                <a:cubicBezTo>
                  <a:pt x="134" y="4884"/>
                  <a:pt x="102" y="4904"/>
                  <a:pt x="76" y="4931"/>
                </a:cubicBezTo>
                <a:lnTo>
                  <a:pt x="76" y="4931"/>
                </a:lnTo>
                <a:cubicBezTo>
                  <a:pt x="27" y="4982"/>
                  <a:pt x="0" y="5058"/>
                  <a:pt x="0" y="5152"/>
                </a:cubicBezTo>
                <a:lnTo>
                  <a:pt x="0" y="5152"/>
                </a:lnTo>
                <a:cubicBezTo>
                  <a:pt x="0" y="5234"/>
                  <a:pt x="23" y="5307"/>
                  <a:pt x="64" y="5359"/>
                </a:cubicBezTo>
                <a:lnTo>
                  <a:pt x="64" y="5359"/>
                </a:lnTo>
                <a:cubicBezTo>
                  <a:pt x="75" y="5372"/>
                  <a:pt x="87" y="5384"/>
                  <a:pt x="100" y="5393"/>
                </a:cubicBezTo>
                <a:lnTo>
                  <a:pt x="100" y="5393"/>
                </a:lnTo>
                <a:cubicBezTo>
                  <a:pt x="100" y="5394"/>
                  <a:pt x="101" y="5395"/>
                  <a:pt x="102" y="5395"/>
                </a:cubicBezTo>
                <a:lnTo>
                  <a:pt x="102" y="5395"/>
                </a:lnTo>
                <a:cubicBezTo>
                  <a:pt x="104" y="5397"/>
                  <a:pt x="106" y="5398"/>
                  <a:pt x="108" y="5399"/>
                </a:cubicBezTo>
                <a:lnTo>
                  <a:pt x="108" y="5399"/>
                </a:lnTo>
                <a:cubicBezTo>
                  <a:pt x="110" y="5401"/>
                  <a:pt x="111" y="5402"/>
                  <a:pt x="113" y="5403"/>
                </a:cubicBezTo>
                <a:lnTo>
                  <a:pt x="113" y="5403"/>
                </a:lnTo>
                <a:cubicBezTo>
                  <a:pt x="114" y="5404"/>
                  <a:pt x="115" y="5404"/>
                  <a:pt x="116" y="5406"/>
                </a:cubicBezTo>
                <a:lnTo>
                  <a:pt x="116" y="5406"/>
                </a:lnTo>
                <a:cubicBezTo>
                  <a:pt x="119" y="5407"/>
                  <a:pt x="122" y="5409"/>
                  <a:pt x="124" y="5410"/>
                </a:cubicBezTo>
                <a:lnTo>
                  <a:pt x="124" y="5410"/>
                </a:lnTo>
                <a:lnTo>
                  <a:pt x="125" y="5410"/>
                </a:lnTo>
                <a:lnTo>
                  <a:pt x="125" y="5410"/>
                </a:lnTo>
                <a:cubicBezTo>
                  <a:pt x="157" y="5429"/>
                  <a:pt x="194" y="5440"/>
                  <a:pt x="236" y="5442"/>
                </a:cubicBezTo>
                <a:lnTo>
                  <a:pt x="236" y="5442"/>
                </a:lnTo>
                <a:cubicBezTo>
                  <a:pt x="241" y="5443"/>
                  <a:pt x="245" y="5443"/>
                  <a:pt x="250" y="5443"/>
                </a:cubicBezTo>
                <a:lnTo>
                  <a:pt x="250" y="5443"/>
                </a:lnTo>
                <a:cubicBezTo>
                  <a:pt x="316" y="5443"/>
                  <a:pt x="411" y="5415"/>
                  <a:pt x="505" y="5370"/>
                </a:cubicBezTo>
                <a:lnTo>
                  <a:pt x="505" y="5370"/>
                </a:lnTo>
                <a:cubicBezTo>
                  <a:pt x="541" y="5351"/>
                  <a:pt x="584" y="5354"/>
                  <a:pt x="619" y="5375"/>
                </a:cubicBezTo>
                <a:lnTo>
                  <a:pt x="619" y="5375"/>
                </a:lnTo>
                <a:cubicBezTo>
                  <a:pt x="628" y="5381"/>
                  <a:pt x="636" y="5388"/>
                  <a:pt x="643" y="5396"/>
                </a:cubicBezTo>
                <a:lnTo>
                  <a:pt x="643" y="5411"/>
                </a:lnTo>
                <a:lnTo>
                  <a:pt x="643" y="5411"/>
                </a:lnTo>
                <a:cubicBezTo>
                  <a:pt x="643" y="5423"/>
                  <a:pt x="643" y="5434"/>
                  <a:pt x="643" y="5445"/>
                </a:cubicBezTo>
                <a:lnTo>
                  <a:pt x="643" y="5445"/>
                </a:lnTo>
                <a:cubicBezTo>
                  <a:pt x="643" y="5445"/>
                  <a:pt x="644" y="5445"/>
                  <a:pt x="644" y="5446"/>
                </a:cubicBezTo>
                <a:lnTo>
                  <a:pt x="644" y="5446"/>
                </a:lnTo>
                <a:cubicBezTo>
                  <a:pt x="663" y="6458"/>
                  <a:pt x="1496" y="7281"/>
                  <a:pt x="2512" y="7281"/>
                </a:cubicBezTo>
                <a:lnTo>
                  <a:pt x="2512" y="7281"/>
                </a:lnTo>
                <a:lnTo>
                  <a:pt x="2512" y="7281"/>
                </a:lnTo>
                <a:cubicBezTo>
                  <a:pt x="3536" y="7281"/>
                  <a:pt x="4374" y="6448"/>
                  <a:pt x="4382" y="5426"/>
                </a:cubicBezTo>
                <a:lnTo>
                  <a:pt x="4382" y="5426"/>
                </a:lnTo>
                <a:cubicBezTo>
                  <a:pt x="4373" y="5406"/>
                  <a:pt x="4358" y="5388"/>
                  <a:pt x="4337" y="5375"/>
                </a:cubicBezTo>
              </a:path>
            </a:pathLst>
          </a:custGeom>
          <a:solidFill>
            <a:srgbClr val="93B3D7"/>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Freeform 4">
            <a:extLst>
              <a:ext uri="{FF2B5EF4-FFF2-40B4-BE49-F238E27FC236}">
                <a16:creationId xmlns:a16="http://schemas.microsoft.com/office/drawing/2014/main" id="{63C35320-9271-2E46-A193-73E9AE95F129}"/>
              </a:ext>
            </a:extLst>
          </p:cNvPr>
          <p:cNvSpPr>
            <a:spLocks noChangeArrowheads="1"/>
          </p:cNvSpPr>
          <p:nvPr/>
        </p:nvSpPr>
        <p:spPr bwMode="auto">
          <a:xfrm>
            <a:off x="4856600" y="2529392"/>
            <a:ext cx="2556056" cy="3685631"/>
          </a:xfrm>
          <a:custGeom>
            <a:avLst/>
            <a:gdLst>
              <a:gd name="T0" fmla="*/ 4279 w 5049"/>
              <a:gd name="T1" fmla="*/ 5367 h 7282"/>
              <a:gd name="T2" fmla="*/ 4025 w 5049"/>
              <a:gd name="T3" fmla="*/ 5439 h 7282"/>
              <a:gd name="T4" fmla="*/ 3900 w 5049"/>
              <a:gd name="T5" fmla="*/ 5408 h 7282"/>
              <a:gd name="T6" fmla="*/ 3900 w 5049"/>
              <a:gd name="T7" fmla="*/ 5408 h 7282"/>
              <a:gd name="T8" fmla="*/ 3888 w 5049"/>
              <a:gd name="T9" fmla="*/ 5401 h 7282"/>
              <a:gd name="T10" fmla="*/ 3883 w 5049"/>
              <a:gd name="T11" fmla="*/ 5397 h 7282"/>
              <a:gd name="T12" fmla="*/ 3875 w 5049"/>
              <a:gd name="T13" fmla="*/ 5391 h 7282"/>
              <a:gd name="T14" fmla="*/ 3839 w 5049"/>
              <a:gd name="T15" fmla="*/ 5356 h 7282"/>
              <a:gd name="T16" fmla="*/ 3851 w 5049"/>
              <a:gd name="T17" fmla="*/ 4928 h 7282"/>
              <a:gd name="T18" fmla="*/ 3946 w 5049"/>
              <a:gd name="T19" fmla="*/ 4870 h 7282"/>
              <a:gd name="T20" fmla="*/ 4279 w 5049"/>
              <a:gd name="T21" fmla="*/ 4935 h 7282"/>
              <a:gd name="T22" fmla="*/ 4392 w 5049"/>
              <a:gd name="T23" fmla="*/ 4931 h 7282"/>
              <a:gd name="T24" fmla="*/ 4402 w 5049"/>
              <a:gd name="T25" fmla="*/ 4924 h 7282"/>
              <a:gd name="T26" fmla="*/ 4424 w 5049"/>
              <a:gd name="T27" fmla="*/ 2337 h 7282"/>
              <a:gd name="T28" fmla="*/ 4430 w 5049"/>
              <a:gd name="T29" fmla="*/ 2333 h 7282"/>
              <a:gd name="T30" fmla="*/ 4798 w 5049"/>
              <a:gd name="T31" fmla="*/ 2405 h 7282"/>
              <a:gd name="T32" fmla="*/ 4877 w 5049"/>
              <a:gd name="T33" fmla="*/ 2394 h 7282"/>
              <a:gd name="T34" fmla="*/ 5048 w 5049"/>
              <a:gd name="T35" fmla="*/ 2115 h 7282"/>
              <a:gd name="T36" fmla="*/ 4983 w 5049"/>
              <a:gd name="T37" fmla="*/ 1907 h 7282"/>
              <a:gd name="T38" fmla="*/ 4946 w 5049"/>
              <a:gd name="T39" fmla="*/ 1871 h 7282"/>
              <a:gd name="T40" fmla="*/ 4940 w 5049"/>
              <a:gd name="T41" fmla="*/ 1866 h 7282"/>
              <a:gd name="T42" fmla="*/ 4931 w 5049"/>
              <a:gd name="T43" fmla="*/ 1861 h 7282"/>
              <a:gd name="T44" fmla="*/ 4923 w 5049"/>
              <a:gd name="T45" fmla="*/ 1856 h 7282"/>
              <a:gd name="T46" fmla="*/ 4812 w 5049"/>
              <a:gd name="T47" fmla="*/ 1824 h 7282"/>
              <a:gd name="T48" fmla="*/ 4798 w 5049"/>
              <a:gd name="T49" fmla="*/ 1824 h 7282"/>
              <a:gd name="T50" fmla="*/ 4429 w 5049"/>
              <a:gd name="T51" fmla="*/ 1891 h 7282"/>
              <a:gd name="T52" fmla="*/ 4402 w 5049"/>
              <a:gd name="T53" fmla="*/ 1868 h 7282"/>
              <a:gd name="T54" fmla="*/ 2533 w 5049"/>
              <a:gd name="T55" fmla="*/ 0 h 7282"/>
              <a:gd name="T56" fmla="*/ 664 w 5049"/>
              <a:gd name="T57" fmla="*/ 1892 h 7282"/>
              <a:gd name="T58" fmla="*/ 685 w 5049"/>
              <a:gd name="T59" fmla="*/ 1910 h 7282"/>
              <a:gd name="T60" fmla="*/ 1054 w 5049"/>
              <a:gd name="T61" fmla="*/ 1843 h 7282"/>
              <a:gd name="T62" fmla="*/ 1068 w 5049"/>
              <a:gd name="T63" fmla="*/ 1843 h 7282"/>
              <a:gd name="T64" fmla="*/ 1180 w 5049"/>
              <a:gd name="T65" fmla="*/ 1875 h 7282"/>
              <a:gd name="T66" fmla="*/ 1187 w 5049"/>
              <a:gd name="T67" fmla="*/ 1880 h 7282"/>
              <a:gd name="T68" fmla="*/ 1196 w 5049"/>
              <a:gd name="T69" fmla="*/ 1885 h 7282"/>
              <a:gd name="T70" fmla="*/ 1202 w 5049"/>
              <a:gd name="T71" fmla="*/ 1889 h 7282"/>
              <a:gd name="T72" fmla="*/ 1240 w 5049"/>
              <a:gd name="T73" fmla="*/ 1926 h 7282"/>
              <a:gd name="T74" fmla="*/ 1305 w 5049"/>
              <a:gd name="T75" fmla="*/ 2134 h 7282"/>
              <a:gd name="T76" fmla="*/ 1133 w 5049"/>
              <a:gd name="T77" fmla="*/ 2412 h 7282"/>
              <a:gd name="T78" fmla="*/ 1054 w 5049"/>
              <a:gd name="T79" fmla="*/ 2424 h 7282"/>
              <a:gd name="T80" fmla="*/ 687 w 5049"/>
              <a:gd name="T81" fmla="*/ 2352 h 7282"/>
              <a:gd name="T82" fmla="*/ 680 w 5049"/>
              <a:gd name="T83" fmla="*/ 2356 h 7282"/>
              <a:gd name="T84" fmla="*/ 664 w 5049"/>
              <a:gd name="T85" fmla="*/ 4880 h 7282"/>
              <a:gd name="T86" fmla="*/ 618 w 5049"/>
              <a:gd name="T87" fmla="*/ 4933 h 7282"/>
              <a:gd name="T88" fmla="*/ 505 w 5049"/>
              <a:gd name="T89" fmla="*/ 4938 h 7282"/>
              <a:gd name="T90" fmla="*/ 171 w 5049"/>
              <a:gd name="T91" fmla="*/ 4873 h 7282"/>
              <a:gd name="T92" fmla="*/ 77 w 5049"/>
              <a:gd name="T93" fmla="*/ 4931 h 7282"/>
              <a:gd name="T94" fmla="*/ 65 w 5049"/>
              <a:gd name="T95" fmla="*/ 5359 h 7282"/>
              <a:gd name="T96" fmla="*/ 101 w 5049"/>
              <a:gd name="T97" fmla="*/ 5393 h 7282"/>
              <a:gd name="T98" fmla="*/ 109 w 5049"/>
              <a:gd name="T99" fmla="*/ 5399 h 7282"/>
              <a:gd name="T100" fmla="*/ 114 w 5049"/>
              <a:gd name="T101" fmla="*/ 5403 h 7282"/>
              <a:gd name="T102" fmla="*/ 125 w 5049"/>
              <a:gd name="T103" fmla="*/ 5410 h 7282"/>
              <a:gd name="T104" fmla="*/ 126 w 5049"/>
              <a:gd name="T105" fmla="*/ 5410 h 7282"/>
              <a:gd name="T106" fmla="*/ 251 w 5049"/>
              <a:gd name="T107" fmla="*/ 5443 h 7282"/>
              <a:gd name="T108" fmla="*/ 505 w 5049"/>
              <a:gd name="T109" fmla="*/ 5370 h 7282"/>
              <a:gd name="T110" fmla="*/ 664 w 5049"/>
              <a:gd name="T111" fmla="*/ 5426 h 7282"/>
              <a:gd name="T112" fmla="*/ 664 w 5049"/>
              <a:gd name="T113" fmla="*/ 5427 h 7282"/>
              <a:gd name="T114" fmla="*/ 2533 w 5049"/>
              <a:gd name="T115" fmla="*/ 7281 h 7282"/>
              <a:gd name="T116" fmla="*/ 4402 w 5049"/>
              <a:gd name="T117" fmla="*/ 5378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49" h="7282">
                <a:moveTo>
                  <a:pt x="4394" y="5373"/>
                </a:moveTo>
                <a:lnTo>
                  <a:pt x="4394" y="5373"/>
                </a:lnTo>
                <a:cubicBezTo>
                  <a:pt x="4360" y="5351"/>
                  <a:pt x="4317" y="5349"/>
                  <a:pt x="4279" y="5367"/>
                </a:cubicBezTo>
                <a:lnTo>
                  <a:pt x="4279" y="5367"/>
                </a:lnTo>
                <a:cubicBezTo>
                  <a:pt x="4186" y="5412"/>
                  <a:pt x="4091" y="5439"/>
                  <a:pt x="4025" y="5439"/>
                </a:cubicBezTo>
                <a:lnTo>
                  <a:pt x="4025" y="5439"/>
                </a:lnTo>
                <a:cubicBezTo>
                  <a:pt x="4020" y="5439"/>
                  <a:pt x="4016" y="5439"/>
                  <a:pt x="4011" y="5439"/>
                </a:cubicBezTo>
                <a:lnTo>
                  <a:pt x="4011" y="5439"/>
                </a:lnTo>
                <a:cubicBezTo>
                  <a:pt x="3969" y="5438"/>
                  <a:pt x="3932" y="5427"/>
                  <a:pt x="3900" y="5408"/>
                </a:cubicBezTo>
                <a:lnTo>
                  <a:pt x="3900" y="5408"/>
                </a:lnTo>
                <a:lnTo>
                  <a:pt x="3900" y="5408"/>
                </a:lnTo>
                <a:lnTo>
                  <a:pt x="3900" y="5408"/>
                </a:lnTo>
                <a:cubicBezTo>
                  <a:pt x="3896" y="5406"/>
                  <a:pt x="3894" y="5404"/>
                  <a:pt x="3891" y="5403"/>
                </a:cubicBezTo>
                <a:lnTo>
                  <a:pt x="3891" y="5403"/>
                </a:lnTo>
                <a:cubicBezTo>
                  <a:pt x="3890" y="5402"/>
                  <a:pt x="3889" y="5401"/>
                  <a:pt x="3888" y="5401"/>
                </a:cubicBezTo>
                <a:lnTo>
                  <a:pt x="3888" y="5401"/>
                </a:lnTo>
                <a:cubicBezTo>
                  <a:pt x="3887" y="5399"/>
                  <a:pt x="3885" y="5398"/>
                  <a:pt x="3883" y="5397"/>
                </a:cubicBezTo>
                <a:lnTo>
                  <a:pt x="3883" y="5397"/>
                </a:lnTo>
                <a:cubicBezTo>
                  <a:pt x="3881" y="5396"/>
                  <a:pt x="3879" y="5394"/>
                  <a:pt x="3877" y="5393"/>
                </a:cubicBezTo>
                <a:lnTo>
                  <a:pt x="3877" y="5393"/>
                </a:lnTo>
                <a:cubicBezTo>
                  <a:pt x="3876" y="5392"/>
                  <a:pt x="3876" y="5392"/>
                  <a:pt x="3875" y="5391"/>
                </a:cubicBezTo>
                <a:lnTo>
                  <a:pt x="3875" y="5391"/>
                </a:lnTo>
                <a:cubicBezTo>
                  <a:pt x="3862" y="5381"/>
                  <a:pt x="3850" y="5370"/>
                  <a:pt x="3839" y="5356"/>
                </a:cubicBezTo>
                <a:lnTo>
                  <a:pt x="3839" y="5356"/>
                </a:lnTo>
                <a:cubicBezTo>
                  <a:pt x="3797" y="5305"/>
                  <a:pt x="3775" y="5231"/>
                  <a:pt x="3775" y="5149"/>
                </a:cubicBezTo>
                <a:lnTo>
                  <a:pt x="3775" y="5149"/>
                </a:lnTo>
                <a:cubicBezTo>
                  <a:pt x="3775" y="5055"/>
                  <a:pt x="3802" y="4979"/>
                  <a:pt x="3851" y="4928"/>
                </a:cubicBezTo>
                <a:lnTo>
                  <a:pt x="3851" y="4928"/>
                </a:lnTo>
                <a:cubicBezTo>
                  <a:pt x="3877" y="4901"/>
                  <a:pt x="3909" y="4882"/>
                  <a:pt x="3946" y="4870"/>
                </a:cubicBezTo>
                <a:lnTo>
                  <a:pt x="3946" y="4870"/>
                </a:lnTo>
                <a:cubicBezTo>
                  <a:pt x="3970" y="4863"/>
                  <a:pt x="3996" y="4858"/>
                  <a:pt x="4025" y="4858"/>
                </a:cubicBezTo>
                <a:lnTo>
                  <a:pt x="4025" y="4858"/>
                </a:lnTo>
                <a:cubicBezTo>
                  <a:pt x="4089" y="4858"/>
                  <a:pt x="4184" y="4887"/>
                  <a:pt x="4279" y="4935"/>
                </a:cubicBezTo>
                <a:lnTo>
                  <a:pt x="4279" y="4935"/>
                </a:lnTo>
                <a:cubicBezTo>
                  <a:pt x="4315" y="4954"/>
                  <a:pt x="4358" y="4952"/>
                  <a:pt x="4392" y="4931"/>
                </a:cubicBezTo>
                <a:lnTo>
                  <a:pt x="4392" y="4931"/>
                </a:lnTo>
                <a:cubicBezTo>
                  <a:pt x="4394" y="4929"/>
                  <a:pt x="4397" y="4927"/>
                  <a:pt x="4399" y="4926"/>
                </a:cubicBezTo>
                <a:lnTo>
                  <a:pt x="4399" y="4926"/>
                </a:lnTo>
                <a:cubicBezTo>
                  <a:pt x="4400" y="4926"/>
                  <a:pt x="4401" y="4924"/>
                  <a:pt x="4402" y="4924"/>
                </a:cubicBezTo>
                <a:lnTo>
                  <a:pt x="4402" y="2358"/>
                </a:lnTo>
                <a:lnTo>
                  <a:pt x="4402" y="2358"/>
                </a:lnTo>
                <a:cubicBezTo>
                  <a:pt x="4408" y="2350"/>
                  <a:pt x="4416" y="2343"/>
                  <a:pt x="4424" y="2337"/>
                </a:cubicBezTo>
                <a:lnTo>
                  <a:pt x="4424" y="2337"/>
                </a:lnTo>
                <a:cubicBezTo>
                  <a:pt x="4426" y="2336"/>
                  <a:pt x="4429" y="2334"/>
                  <a:pt x="4430" y="2333"/>
                </a:cubicBezTo>
                <a:lnTo>
                  <a:pt x="4430" y="2333"/>
                </a:lnTo>
                <a:cubicBezTo>
                  <a:pt x="4465" y="2312"/>
                  <a:pt x="4507" y="2310"/>
                  <a:pt x="4544" y="2328"/>
                </a:cubicBezTo>
                <a:lnTo>
                  <a:pt x="4544" y="2328"/>
                </a:lnTo>
                <a:cubicBezTo>
                  <a:pt x="4638" y="2376"/>
                  <a:pt x="4734" y="2405"/>
                  <a:pt x="4798" y="2405"/>
                </a:cubicBezTo>
                <a:lnTo>
                  <a:pt x="4798" y="2405"/>
                </a:lnTo>
                <a:cubicBezTo>
                  <a:pt x="4826" y="2405"/>
                  <a:pt x="4853" y="2401"/>
                  <a:pt x="4877" y="2394"/>
                </a:cubicBezTo>
                <a:lnTo>
                  <a:pt x="4877" y="2394"/>
                </a:lnTo>
                <a:cubicBezTo>
                  <a:pt x="4914" y="2382"/>
                  <a:pt x="4946" y="2362"/>
                  <a:pt x="4972" y="2336"/>
                </a:cubicBezTo>
                <a:lnTo>
                  <a:pt x="4972" y="2336"/>
                </a:lnTo>
                <a:cubicBezTo>
                  <a:pt x="5021" y="2285"/>
                  <a:pt x="5048" y="2208"/>
                  <a:pt x="5048" y="2115"/>
                </a:cubicBezTo>
                <a:lnTo>
                  <a:pt x="5048" y="2115"/>
                </a:lnTo>
                <a:cubicBezTo>
                  <a:pt x="5048" y="2033"/>
                  <a:pt x="5026" y="1959"/>
                  <a:pt x="4983" y="1907"/>
                </a:cubicBezTo>
                <a:lnTo>
                  <a:pt x="4983" y="1907"/>
                </a:lnTo>
                <a:cubicBezTo>
                  <a:pt x="4973" y="1894"/>
                  <a:pt x="4961" y="1882"/>
                  <a:pt x="4948" y="1872"/>
                </a:cubicBezTo>
                <a:lnTo>
                  <a:pt x="4948" y="1872"/>
                </a:lnTo>
                <a:cubicBezTo>
                  <a:pt x="4947" y="1872"/>
                  <a:pt x="4946" y="1871"/>
                  <a:pt x="4946" y="1871"/>
                </a:cubicBezTo>
                <a:lnTo>
                  <a:pt x="4946" y="1871"/>
                </a:lnTo>
                <a:cubicBezTo>
                  <a:pt x="4944" y="1870"/>
                  <a:pt x="4942" y="1868"/>
                  <a:pt x="4940" y="1866"/>
                </a:cubicBezTo>
                <a:lnTo>
                  <a:pt x="4940" y="1866"/>
                </a:lnTo>
                <a:cubicBezTo>
                  <a:pt x="4938" y="1865"/>
                  <a:pt x="4936" y="1864"/>
                  <a:pt x="4935" y="1863"/>
                </a:cubicBezTo>
                <a:lnTo>
                  <a:pt x="4935" y="1863"/>
                </a:lnTo>
                <a:cubicBezTo>
                  <a:pt x="4934" y="1862"/>
                  <a:pt x="4933" y="1861"/>
                  <a:pt x="4931" y="1861"/>
                </a:cubicBezTo>
                <a:lnTo>
                  <a:pt x="4931" y="1861"/>
                </a:lnTo>
                <a:cubicBezTo>
                  <a:pt x="4929" y="1859"/>
                  <a:pt x="4926" y="1857"/>
                  <a:pt x="4923" y="1856"/>
                </a:cubicBezTo>
                <a:lnTo>
                  <a:pt x="4923" y="1856"/>
                </a:lnTo>
                <a:lnTo>
                  <a:pt x="4923" y="1855"/>
                </a:lnTo>
                <a:lnTo>
                  <a:pt x="4923" y="1855"/>
                </a:lnTo>
                <a:cubicBezTo>
                  <a:pt x="4891" y="1837"/>
                  <a:pt x="4854" y="1826"/>
                  <a:pt x="4812" y="1824"/>
                </a:cubicBezTo>
                <a:lnTo>
                  <a:pt x="4812" y="1824"/>
                </a:lnTo>
                <a:cubicBezTo>
                  <a:pt x="4807" y="1824"/>
                  <a:pt x="4803" y="1824"/>
                  <a:pt x="4798" y="1824"/>
                </a:cubicBezTo>
                <a:lnTo>
                  <a:pt x="4798" y="1824"/>
                </a:lnTo>
                <a:cubicBezTo>
                  <a:pt x="4732" y="1824"/>
                  <a:pt x="4637" y="1851"/>
                  <a:pt x="4544" y="1897"/>
                </a:cubicBezTo>
                <a:lnTo>
                  <a:pt x="4544" y="1897"/>
                </a:lnTo>
                <a:cubicBezTo>
                  <a:pt x="4506" y="1915"/>
                  <a:pt x="4463" y="1913"/>
                  <a:pt x="4429" y="1891"/>
                </a:cubicBezTo>
                <a:lnTo>
                  <a:pt x="4429" y="1891"/>
                </a:lnTo>
                <a:cubicBezTo>
                  <a:pt x="4419" y="1885"/>
                  <a:pt x="4410" y="1876"/>
                  <a:pt x="4402" y="1868"/>
                </a:cubicBezTo>
                <a:lnTo>
                  <a:pt x="4402" y="1868"/>
                </a:lnTo>
                <a:lnTo>
                  <a:pt x="4402" y="1868"/>
                </a:lnTo>
                <a:cubicBezTo>
                  <a:pt x="4400" y="840"/>
                  <a:pt x="3560" y="0"/>
                  <a:pt x="2533" y="0"/>
                </a:cubicBezTo>
                <a:lnTo>
                  <a:pt x="2533" y="0"/>
                </a:lnTo>
                <a:lnTo>
                  <a:pt x="2533" y="0"/>
                </a:lnTo>
                <a:cubicBezTo>
                  <a:pt x="1505" y="0"/>
                  <a:pt x="664" y="841"/>
                  <a:pt x="664" y="1870"/>
                </a:cubicBezTo>
                <a:lnTo>
                  <a:pt x="664" y="1892"/>
                </a:lnTo>
                <a:lnTo>
                  <a:pt x="664" y="1892"/>
                </a:lnTo>
                <a:cubicBezTo>
                  <a:pt x="671" y="1899"/>
                  <a:pt x="677" y="1905"/>
                  <a:pt x="685" y="1910"/>
                </a:cubicBezTo>
                <a:lnTo>
                  <a:pt x="685" y="1910"/>
                </a:lnTo>
                <a:cubicBezTo>
                  <a:pt x="720" y="1932"/>
                  <a:pt x="763" y="1934"/>
                  <a:pt x="800" y="1916"/>
                </a:cubicBezTo>
                <a:lnTo>
                  <a:pt x="800" y="1916"/>
                </a:lnTo>
                <a:cubicBezTo>
                  <a:pt x="893" y="1870"/>
                  <a:pt x="989" y="1843"/>
                  <a:pt x="1054" y="1843"/>
                </a:cubicBezTo>
                <a:lnTo>
                  <a:pt x="1054" y="1843"/>
                </a:lnTo>
                <a:cubicBezTo>
                  <a:pt x="1059" y="1843"/>
                  <a:pt x="1064" y="1843"/>
                  <a:pt x="1068" y="1843"/>
                </a:cubicBezTo>
                <a:lnTo>
                  <a:pt x="1068" y="1843"/>
                </a:lnTo>
                <a:cubicBezTo>
                  <a:pt x="1110" y="1846"/>
                  <a:pt x="1147" y="1856"/>
                  <a:pt x="1179" y="1874"/>
                </a:cubicBezTo>
                <a:lnTo>
                  <a:pt x="1179" y="1874"/>
                </a:lnTo>
                <a:cubicBezTo>
                  <a:pt x="1179" y="1875"/>
                  <a:pt x="1179" y="1875"/>
                  <a:pt x="1180" y="1875"/>
                </a:cubicBezTo>
                <a:lnTo>
                  <a:pt x="1180" y="1875"/>
                </a:lnTo>
                <a:cubicBezTo>
                  <a:pt x="1182" y="1877"/>
                  <a:pt x="1185" y="1878"/>
                  <a:pt x="1187" y="1880"/>
                </a:cubicBezTo>
                <a:lnTo>
                  <a:pt x="1187" y="1880"/>
                </a:lnTo>
                <a:cubicBezTo>
                  <a:pt x="1188" y="1881"/>
                  <a:pt x="1190" y="1881"/>
                  <a:pt x="1191" y="1882"/>
                </a:cubicBezTo>
                <a:lnTo>
                  <a:pt x="1191" y="1882"/>
                </a:lnTo>
                <a:cubicBezTo>
                  <a:pt x="1193" y="1883"/>
                  <a:pt x="1194" y="1884"/>
                  <a:pt x="1196" y="1885"/>
                </a:cubicBezTo>
                <a:lnTo>
                  <a:pt x="1196" y="1885"/>
                </a:lnTo>
                <a:cubicBezTo>
                  <a:pt x="1198" y="1887"/>
                  <a:pt x="1200" y="1888"/>
                  <a:pt x="1202" y="1889"/>
                </a:cubicBezTo>
                <a:lnTo>
                  <a:pt x="1202" y="1889"/>
                </a:lnTo>
                <a:cubicBezTo>
                  <a:pt x="1203" y="1890"/>
                  <a:pt x="1203" y="1891"/>
                  <a:pt x="1204" y="1891"/>
                </a:cubicBezTo>
                <a:lnTo>
                  <a:pt x="1204" y="1891"/>
                </a:lnTo>
                <a:cubicBezTo>
                  <a:pt x="1217" y="1902"/>
                  <a:pt x="1229" y="1913"/>
                  <a:pt x="1240" y="1926"/>
                </a:cubicBezTo>
                <a:lnTo>
                  <a:pt x="1240" y="1926"/>
                </a:lnTo>
                <a:cubicBezTo>
                  <a:pt x="1282" y="1978"/>
                  <a:pt x="1305" y="2052"/>
                  <a:pt x="1305" y="2134"/>
                </a:cubicBezTo>
                <a:lnTo>
                  <a:pt x="1305" y="2134"/>
                </a:lnTo>
                <a:cubicBezTo>
                  <a:pt x="1305" y="2227"/>
                  <a:pt x="1277" y="2303"/>
                  <a:pt x="1228" y="2354"/>
                </a:cubicBezTo>
                <a:lnTo>
                  <a:pt x="1228" y="2354"/>
                </a:lnTo>
                <a:cubicBezTo>
                  <a:pt x="1202" y="2381"/>
                  <a:pt x="1170" y="2401"/>
                  <a:pt x="1133" y="2412"/>
                </a:cubicBezTo>
                <a:lnTo>
                  <a:pt x="1133" y="2412"/>
                </a:lnTo>
                <a:cubicBezTo>
                  <a:pt x="1109" y="2421"/>
                  <a:pt x="1083" y="2424"/>
                  <a:pt x="1054" y="2424"/>
                </a:cubicBezTo>
                <a:lnTo>
                  <a:pt x="1054" y="2424"/>
                </a:lnTo>
                <a:cubicBezTo>
                  <a:pt x="990" y="2424"/>
                  <a:pt x="895" y="2395"/>
                  <a:pt x="800" y="2347"/>
                </a:cubicBezTo>
                <a:lnTo>
                  <a:pt x="800" y="2347"/>
                </a:lnTo>
                <a:cubicBezTo>
                  <a:pt x="764" y="2329"/>
                  <a:pt x="722" y="2331"/>
                  <a:pt x="687" y="2352"/>
                </a:cubicBezTo>
                <a:lnTo>
                  <a:pt x="687" y="2352"/>
                </a:lnTo>
                <a:cubicBezTo>
                  <a:pt x="685" y="2353"/>
                  <a:pt x="683" y="2355"/>
                  <a:pt x="680" y="2356"/>
                </a:cubicBezTo>
                <a:lnTo>
                  <a:pt x="680" y="2356"/>
                </a:lnTo>
                <a:cubicBezTo>
                  <a:pt x="674" y="2361"/>
                  <a:pt x="670" y="2366"/>
                  <a:pt x="664" y="2371"/>
                </a:cubicBezTo>
                <a:lnTo>
                  <a:pt x="664" y="4880"/>
                </a:lnTo>
                <a:lnTo>
                  <a:pt x="664" y="4880"/>
                </a:lnTo>
                <a:cubicBezTo>
                  <a:pt x="656" y="4899"/>
                  <a:pt x="642" y="4916"/>
                  <a:pt x="624" y="4929"/>
                </a:cubicBezTo>
                <a:lnTo>
                  <a:pt x="624" y="4929"/>
                </a:lnTo>
                <a:cubicBezTo>
                  <a:pt x="623" y="4931"/>
                  <a:pt x="620" y="4932"/>
                  <a:pt x="618" y="4933"/>
                </a:cubicBezTo>
                <a:lnTo>
                  <a:pt x="618" y="4933"/>
                </a:lnTo>
                <a:cubicBezTo>
                  <a:pt x="583" y="4954"/>
                  <a:pt x="541" y="4956"/>
                  <a:pt x="505" y="4938"/>
                </a:cubicBezTo>
                <a:lnTo>
                  <a:pt x="505" y="4938"/>
                </a:lnTo>
                <a:cubicBezTo>
                  <a:pt x="410" y="4890"/>
                  <a:pt x="315" y="4861"/>
                  <a:pt x="251" y="4861"/>
                </a:cubicBezTo>
                <a:lnTo>
                  <a:pt x="251" y="4861"/>
                </a:lnTo>
                <a:cubicBezTo>
                  <a:pt x="223" y="4861"/>
                  <a:pt x="196" y="4865"/>
                  <a:pt x="171" y="4873"/>
                </a:cubicBezTo>
                <a:lnTo>
                  <a:pt x="171" y="4873"/>
                </a:lnTo>
                <a:cubicBezTo>
                  <a:pt x="135" y="4884"/>
                  <a:pt x="103" y="4904"/>
                  <a:pt x="77" y="4931"/>
                </a:cubicBezTo>
                <a:lnTo>
                  <a:pt x="77" y="4931"/>
                </a:lnTo>
                <a:cubicBezTo>
                  <a:pt x="28" y="4982"/>
                  <a:pt x="0" y="5058"/>
                  <a:pt x="0" y="5152"/>
                </a:cubicBezTo>
                <a:lnTo>
                  <a:pt x="0" y="5152"/>
                </a:lnTo>
                <a:cubicBezTo>
                  <a:pt x="0" y="5234"/>
                  <a:pt x="23" y="5307"/>
                  <a:pt x="65" y="5359"/>
                </a:cubicBezTo>
                <a:lnTo>
                  <a:pt x="65" y="5359"/>
                </a:lnTo>
                <a:cubicBezTo>
                  <a:pt x="76" y="5372"/>
                  <a:pt x="88" y="5384"/>
                  <a:pt x="101" y="5393"/>
                </a:cubicBezTo>
                <a:lnTo>
                  <a:pt x="101" y="5393"/>
                </a:lnTo>
                <a:cubicBezTo>
                  <a:pt x="101" y="5394"/>
                  <a:pt x="102" y="5395"/>
                  <a:pt x="103" y="5395"/>
                </a:cubicBezTo>
                <a:lnTo>
                  <a:pt x="103" y="5395"/>
                </a:lnTo>
                <a:cubicBezTo>
                  <a:pt x="105" y="5397"/>
                  <a:pt x="107" y="5398"/>
                  <a:pt x="109" y="5399"/>
                </a:cubicBezTo>
                <a:lnTo>
                  <a:pt x="109" y="5399"/>
                </a:lnTo>
                <a:cubicBezTo>
                  <a:pt x="111" y="5401"/>
                  <a:pt x="113" y="5402"/>
                  <a:pt x="114" y="5403"/>
                </a:cubicBezTo>
                <a:lnTo>
                  <a:pt x="114" y="5403"/>
                </a:lnTo>
                <a:cubicBezTo>
                  <a:pt x="115" y="5404"/>
                  <a:pt x="116" y="5404"/>
                  <a:pt x="118" y="5406"/>
                </a:cubicBezTo>
                <a:lnTo>
                  <a:pt x="118" y="5406"/>
                </a:lnTo>
                <a:cubicBezTo>
                  <a:pt x="120" y="5407"/>
                  <a:pt x="122" y="5409"/>
                  <a:pt x="125" y="5410"/>
                </a:cubicBezTo>
                <a:lnTo>
                  <a:pt x="125" y="5410"/>
                </a:lnTo>
                <a:lnTo>
                  <a:pt x="126" y="5410"/>
                </a:lnTo>
                <a:lnTo>
                  <a:pt x="126" y="5410"/>
                </a:lnTo>
                <a:cubicBezTo>
                  <a:pt x="158" y="5429"/>
                  <a:pt x="195" y="5440"/>
                  <a:pt x="237" y="5442"/>
                </a:cubicBezTo>
                <a:lnTo>
                  <a:pt x="237" y="5442"/>
                </a:lnTo>
                <a:cubicBezTo>
                  <a:pt x="241" y="5443"/>
                  <a:pt x="246" y="5443"/>
                  <a:pt x="251" y="5443"/>
                </a:cubicBezTo>
                <a:lnTo>
                  <a:pt x="251" y="5443"/>
                </a:lnTo>
                <a:cubicBezTo>
                  <a:pt x="317" y="5443"/>
                  <a:pt x="412" y="5415"/>
                  <a:pt x="505" y="5370"/>
                </a:cubicBezTo>
                <a:lnTo>
                  <a:pt x="505" y="5370"/>
                </a:lnTo>
                <a:cubicBezTo>
                  <a:pt x="543" y="5351"/>
                  <a:pt x="585" y="5354"/>
                  <a:pt x="619" y="5375"/>
                </a:cubicBezTo>
                <a:lnTo>
                  <a:pt x="619" y="5375"/>
                </a:lnTo>
                <a:cubicBezTo>
                  <a:pt x="640" y="5388"/>
                  <a:pt x="655" y="5406"/>
                  <a:pt x="664" y="5426"/>
                </a:cubicBezTo>
                <a:lnTo>
                  <a:pt x="664" y="5426"/>
                </a:lnTo>
                <a:cubicBezTo>
                  <a:pt x="664" y="5427"/>
                  <a:pt x="664" y="5427"/>
                  <a:pt x="664" y="5427"/>
                </a:cubicBezTo>
                <a:lnTo>
                  <a:pt x="664" y="5427"/>
                </a:lnTo>
                <a:cubicBezTo>
                  <a:pt x="673" y="6448"/>
                  <a:pt x="1509" y="7281"/>
                  <a:pt x="2533" y="7281"/>
                </a:cubicBezTo>
                <a:lnTo>
                  <a:pt x="2533" y="7281"/>
                </a:lnTo>
                <a:lnTo>
                  <a:pt x="2533" y="7281"/>
                </a:lnTo>
                <a:cubicBezTo>
                  <a:pt x="3561" y="7281"/>
                  <a:pt x="4402" y="6440"/>
                  <a:pt x="4402" y="5411"/>
                </a:cubicBezTo>
                <a:lnTo>
                  <a:pt x="4402" y="5378"/>
                </a:lnTo>
                <a:lnTo>
                  <a:pt x="4402" y="5378"/>
                </a:lnTo>
                <a:cubicBezTo>
                  <a:pt x="4399" y="5376"/>
                  <a:pt x="4397" y="5375"/>
                  <a:pt x="4394" y="5373"/>
                </a:cubicBezTo>
              </a:path>
            </a:pathLst>
          </a:custGeom>
          <a:solidFill>
            <a:schemeClr val="accent1">
              <a:lumMod val="75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Freeform 5">
            <a:extLst>
              <a:ext uri="{FF2B5EF4-FFF2-40B4-BE49-F238E27FC236}">
                <a16:creationId xmlns:a16="http://schemas.microsoft.com/office/drawing/2014/main" id="{74C450D2-CA17-2B4E-A33F-0DFB3ED6E961}"/>
              </a:ext>
            </a:extLst>
          </p:cNvPr>
          <p:cNvSpPr>
            <a:spLocks noChangeArrowheads="1"/>
          </p:cNvSpPr>
          <p:nvPr/>
        </p:nvSpPr>
        <p:spPr bwMode="auto">
          <a:xfrm>
            <a:off x="6774202" y="2529393"/>
            <a:ext cx="2210041" cy="3661762"/>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654"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TextBox 7">
            <a:extLst>
              <a:ext uri="{FF2B5EF4-FFF2-40B4-BE49-F238E27FC236}">
                <a16:creationId xmlns:a16="http://schemas.microsoft.com/office/drawing/2014/main" id="{ECC7472B-F290-2D4B-9B21-95ABBEA7378C}"/>
              </a:ext>
            </a:extLst>
          </p:cNvPr>
          <p:cNvSpPr txBox="1"/>
          <p:nvPr/>
        </p:nvSpPr>
        <p:spPr>
          <a:xfrm>
            <a:off x="3336604" y="3356226"/>
            <a:ext cx="1758457" cy="2208297"/>
          </a:xfrm>
          <a:prstGeom prst="rect">
            <a:avLst/>
          </a:prstGeom>
          <a:noFill/>
        </p:spPr>
        <p:txBody>
          <a:bodyPr wrap="square" rtlCol="0" anchor="t">
            <a:spAutoFit/>
          </a:bodyPr>
          <a:lstStyle/>
          <a:p>
            <a:pPr lvl="0" algn="ctr">
              <a:lnSpc>
                <a:spcPts val="1463"/>
              </a:lnSpc>
            </a:pPr>
            <a:r>
              <a:rPr kumimoji="0" lang="en-US" sz="1400" b="0" i="0" u="none" strike="noStrike" kern="1200" cap="none" spc="-12" normalizeH="0" baseline="0" noProof="0">
                <a:ln>
                  <a:noFill/>
                </a:ln>
                <a:solidFill>
                  <a:prstClr val="white"/>
                </a:solidFill>
                <a:effectLst/>
                <a:uLnTx/>
                <a:uFillTx/>
                <a:latin typeface="Arial" panose="020B0604020202020204" pitchFamily="34" charset="0"/>
                <a:ea typeface="Source Sans Pro" panose="020B0503030403020204" pitchFamily="34" charset="0"/>
                <a:cs typeface="Arial" panose="020B0604020202020204" pitchFamily="34" charset="0"/>
              </a:rPr>
              <a:t>19. </a:t>
            </a:r>
            <a:r>
              <a:rPr lang="en-US" sz="1400">
                <a:solidFill>
                  <a:schemeClr val="bg1"/>
                </a:solidFill>
              </a:rPr>
              <a:t>Design </a:t>
            </a:r>
            <a:r>
              <a:rPr lang="en-US" sz="1400">
                <a:solidFill>
                  <a:srgbClr val="0070C0"/>
                </a:solidFill>
              </a:rPr>
              <a:t>depends on the economic, political, and institutional context</a:t>
            </a:r>
            <a:r>
              <a:rPr lang="en-US" sz="1400">
                <a:solidFill>
                  <a:schemeClr val="bg1"/>
                </a:solidFill>
              </a:rPr>
              <a:t>; note the importance of availability of performance data and usefulness of </a:t>
            </a:r>
            <a:r>
              <a:rPr lang="en-US" sz="1400">
                <a:solidFill>
                  <a:srgbClr val="0070C0"/>
                </a:solidFill>
              </a:rPr>
              <a:t>broader expenditure review prior to SRs</a:t>
            </a:r>
          </a:p>
        </p:txBody>
      </p:sp>
      <p:sp>
        <p:nvSpPr>
          <p:cNvPr id="9" name="TextBox 8">
            <a:extLst>
              <a:ext uri="{FF2B5EF4-FFF2-40B4-BE49-F238E27FC236}">
                <a16:creationId xmlns:a16="http://schemas.microsoft.com/office/drawing/2014/main" id="{B4824889-5D72-7A44-94FC-8DCD9EB4B8FA}"/>
              </a:ext>
            </a:extLst>
          </p:cNvPr>
          <p:cNvSpPr txBox="1"/>
          <p:nvPr/>
        </p:nvSpPr>
        <p:spPr>
          <a:xfrm>
            <a:off x="3345947" y="2820507"/>
            <a:ext cx="1804753"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Design SR carefully  </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0" name="TextBox 9">
            <a:extLst>
              <a:ext uri="{FF2B5EF4-FFF2-40B4-BE49-F238E27FC236}">
                <a16:creationId xmlns:a16="http://schemas.microsoft.com/office/drawing/2014/main" id="{AFEF7529-874F-4841-A46B-57B177D8F74E}"/>
              </a:ext>
            </a:extLst>
          </p:cNvPr>
          <p:cNvSpPr txBox="1"/>
          <p:nvPr/>
        </p:nvSpPr>
        <p:spPr>
          <a:xfrm>
            <a:off x="5333523" y="3291167"/>
            <a:ext cx="1804753" cy="2246769"/>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20. Motivate LMs to adequately engage - </a:t>
            </a:r>
            <a:r>
              <a:rPr lang="en-US" sz="1400">
                <a:solidFill>
                  <a:srgbClr val="00B0F0"/>
                </a:solidFill>
              </a:rPr>
              <a:t>broad political support </a:t>
            </a:r>
            <a:r>
              <a:rPr lang="en-US" sz="1400">
                <a:solidFill>
                  <a:schemeClr val="bg1"/>
                </a:solidFill>
              </a:rPr>
              <a:t>behind SRs can help; moreover </a:t>
            </a:r>
            <a:r>
              <a:rPr lang="en-US" sz="1400">
                <a:solidFill>
                  <a:srgbClr val="00B0F0"/>
                </a:solidFill>
              </a:rPr>
              <a:t>initial incentives </a:t>
            </a:r>
            <a:r>
              <a:rPr lang="en-US" sz="1400">
                <a:solidFill>
                  <a:schemeClr val="bg1"/>
                </a:solidFill>
              </a:rPr>
              <a:t>could also be considered (e.g. part of the identified savings)</a:t>
            </a:r>
          </a:p>
        </p:txBody>
      </p:sp>
      <p:sp>
        <p:nvSpPr>
          <p:cNvPr id="11" name="TextBox 10">
            <a:extLst>
              <a:ext uri="{FF2B5EF4-FFF2-40B4-BE49-F238E27FC236}">
                <a16:creationId xmlns:a16="http://schemas.microsoft.com/office/drawing/2014/main" id="{5D88C833-A66A-CC45-A0DE-95A4E9FBA063}"/>
              </a:ext>
            </a:extLst>
          </p:cNvPr>
          <p:cNvSpPr txBox="1"/>
          <p:nvPr/>
        </p:nvSpPr>
        <p:spPr>
          <a:xfrm>
            <a:off x="5312986" y="2786204"/>
            <a:ext cx="1643282" cy="556434"/>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Incentivize LMs for SRs</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2" name="TextBox 11">
            <a:extLst>
              <a:ext uri="{FF2B5EF4-FFF2-40B4-BE49-F238E27FC236}">
                <a16:creationId xmlns:a16="http://schemas.microsoft.com/office/drawing/2014/main" id="{8B6AAFC4-08E3-D940-92A1-EB0B684D818F}"/>
              </a:ext>
            </a:extLst>
          </p:cNvPr>
          <p:cNvSpPr txBox="1"/>
          <p:nvPr/>
        </p:nvSpPr>
        <p:spPr>
          <a:xfrm>
            <a:off x="7158813" y="3505200"/>
            <a:ext cx="1804753" cy="2400657"/>
          </a:xfrm>
          <a:prstGeom prst="rect">
            <a:avLst/>
          </a:prstGeom>
          <a:noFill/>
        </p:spPr>
        <p:txBody>
          <a:bodyPr wrap="square" rtlCol="0" anchor="t">
            <a:spAutoFit/>
          </a:bodyPr>
          <a:lstStyle/>
          <a:p>
            <a:pPr algn="ctr">
              <a:lnSpc>
                <a:spcPts val="1463"/>
              </a:lnSpc>
            </a:pPr>
            <a:r>
              <a:rPr lang="en-US" sz="1400">
                <a:solidFill>
                  <a:schemeClr val="bg1"/>
                </a:solidFill>
              </a:rPr>
              <a:t>21. Explore whether the </a:t>
            </a:r>
            <a:r>
              <a:rPr lang="en-US" sz="1400">
                <a:solidFill>
                  <a:srgbClr val="0070C0"/>
                </a:solidFill>
              </a:rPr>
              <a:t>IA function can engage </a:t>
            </a:r>
            <a:r>
              <a:rPr lang="en-US" sz="1400">
                <a:solidFill>
                  <a:schemeClr val="bg1"/>
                </a:solidFill>
              </a:rPr>
              <a:t>by e.g. checking the quality of the design of PIs, verifying the performance data accuracy, and assisting in SR process</a:t>
            </a:r>
          </a:p>
          <a:p>
            <a:pPr lvl="0" algn="ctr">
              <a:lnSpc>
                <a:spcPts val="1463"/>
              </a:lnSpc>
            </a:pPr>
            <a:endParaRPr kumimoji="0" lang="en-US" sz="1400" b="0" i="0" u="none" strike="noStrike" kern="1200" cap="none" spc="0" normalizeH="0" baseline="0" noProof="0">
              <a:ln>
                <a:noFill/>
              </a:ln>
              <a:solidFill>
                <a:schemeClr val="bg1"/>
              </a:solidFill>
              <a:effectLst/>
              <a:uLnTx/>
              <a:uFillTx/>
            </a:endParaRPr>
          </a:p>
          <a:p>
            <a:pPr marL="0" marR="0" lvl="0" indent="0" algn="ctr" defTabSz="914400" rtl="0" eaLnBrk="1" fontAlgn="base" latinLnBrk="0" hangingPunct="1">
              <a:lnSpc>
                <a:spcPts val="1463"/>
              </a:lnSpc>
              <a:spcBef>
                <a:spcPct val="0"/>
              </a:spcBef>
              <a:spcAft>
                <a:spcPct val="0"/>
              </a:spcAft>
              <a:buClrTx/>
              <a:buSzTx/>
              <a:buFontTx/>
              <a:buNone/>
              <a:tabLst/>
              <a:defRPr/>
            </a:pPr>
            <a:endParaRPr kumimoji="0" lang="en-US" sz="1400" b="0" i="0" u="none"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13" name="TextBox 12">
            <a:extLst>
              <a:ext uri="{FF2B5EF4-FFF2-40B4-BE49-F238E27FC236}">
                <a16:creationId xmlns:a16="http://schemas.microsoft.com/office/drawing/2014/main" id="{E6D26270-6490-5748-8162-C0ECE6F58C99}"/>
              </a:ext>
            </a:extLst>
          </p:cNvPr>
          <p:cNvSpPr txBox="1"/>
          <p:nvPr/>
        </p:nvSpPr>
        <p:spPr>
          <a:xfrm>
            <a:off x="7098773" y="2797319"/>
            <a:ext cx="1858594"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Consider giving a role to IA in SRs</a:t>
            </a:r>
          </a:p>
        </p:txBody>
      </p:sp>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78592" y="1378524"/>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Complementing other tools enforcing performance orientation</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Use tools complementing</a:t>
            </a:r>
            <a:r>
              <a:rPr lang="en-US" b="1" u="sng" spc="-12">
                <a:solidFill>
                  <a:prstClr val="white"/>
                </a:solidFill>
                <a:latin typeface="Source Sans Pro" panose="020B0503030403020204" pitchFamily="34" charset="0"/>
                <a:ea typeface="Source Sans Pro" panose="020B0503030403020204" pitchFamily="34" charset="0"/>
              </a:rPr>
              <a:t> </a:t>
            </a:r>
          </a:p>
          <a:p>
            <a:pPr marL="0" marR="0" lvl="0" indent="0" algn="ctr" defTabSz="914400" rtl="0" eaLnBrk="1" fontAlgn="base" latinLnBrk="0" hangingPunct="1">
              <a:lnSpc>
                <a:spcPts val="1756"/>
              </a:lnSpc>
              <a:spcBef>
                <a:spcPct val="0"/>
              </a:spcBef>
              <a:spcAft>
                <a:spcPct val="0"/>
              </a:spcAft>
              <a:buClrTx/>
              <a:buSzTx/>
              <a:buFontTx/>
              <a:buNone/>
              <a:tabLst/>
              <a:defRPr/>
            </a:pPr>
            <a:r>
              <a:rPr lang="en-US" b="1" u="sng" spc="-12">
                <a:solidFill>
                  <a:prstClr val="white"/>
                </a:solidFill>
                <a:latin typeface="Source Sans Pro" panose="020B0503030403020204" pitchFamily="34" charset="0"/>
                <a:ea typeface="Source Sans Pro" panose="020B0503030403020204" pitchFamily="34" charset="0"/>
              </a:rPr>
              <a:t>PPB</a:t>
            </a:r>
            <a:endPar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endParaRPr>
          </a:p>
        </p:txBody>
      </p:sp>
      <p:sp>
        <p:nvSpPr>
          <p:cNvPr id="28" name="TextBox 27">
            <a:extLst>
              <a:ext uri="{FF2B5EF4-FFF2-40B4-BE49-F238E27FC236}">
                <a16:creationId xmlns:a16="http://schemas.microsoft.com/office/drawing/2014/main" id="{124F95A8-4909-2F49-B2D9-257EBE113643}"/>
              </a:ext>
            </a:extLst>
          </p:cNvPr>
          <p:cNvSpPr txBox="1"/>
          <p:nvPr/>
        </p:nvSpPr>
        <p:spPr>
          <a:xfrm>
            <a:off x="1437384" y="3505200"/>
            <a:ext cx="1899503" cy="2354491"/>
          </a:xfrm>
          <a:prstGeom prst="rect">
            <a:avLst/>
          </a:prstGeom>
          <a:noFill/>
        </p:spPr>
        <p:txBody>
          <a:bodyPr wrap="square" rtlCol="0" anchor="t">
            <a:spAutoFit/>
          </a:bodyPr>
          <a:lstStyle/>
          <a:p>
            <a:pPr lvl="0" algn="ctr">
              <a:spcBef>
                <a:spcPts val="0"/>
              </a:spcBef>
            </a:pPr>
            <a:r>
              <a:rPr kumimoji="0" lang="en-US" sz="1400" b="0" i="0" u="none" strike="noStrike" kern="1200" cap="none" spc="0" normalizeH="0" baseline="0" noProof="0">
                <a:ln>
                  <a:noFill/>
                </a:ln>
                <a:solidFill>
                  <a:prstClr val="white"/>
                </a:solidFill>
                <a:effectLst/>
                <a:uLnTx/>
                <a:uFillTx/>
                <a:latin typeface="Arial" charset="0"/>
                <a:ea typeface="+mn-ea"/>
                <a:cs typeface="+mn-cs"/>
              </a:rPr>
              <a:t>18. </a:t>
            </a:r>
            <a:r>
              <a:rPr lang="en-US" sz="1400">
                <a:solidFill>
                  <a:schemeClr val="bg1"/>
                </a:solidFill>
              </a:rPr>
              <a:t>Tools such as </a:t>
            </a:r>
            <a:r>
              <a:rPr lang="en-US" sz="1400">
                <a:solidFill>
                  <a:srgbClr val="0070C0"/>
                </a:solidFill>
              </a:rPr>
              <a:t>SRs and performance and impact evaluations complement PPB</a:t>
            </a:r>
            <a:r>
              <a:rPr lang="en-US" sz="1400">
                <a:solidFill>
                  <a:schemeClr val="bg1"/>
                </a:solidFill>
              </a:rPr>
              <a:t>, noting the need for their careful design and technical expertise</a:t>
            </a:r>
            <a:endParaRPr kumimoji="0" lang="en-US" sz="100" b="0" i="0" u="none" strike="noStrike" kern="1200" cap="none" spc="0" normalizeH="0" baseline="0" noProof="0">
              <a:ln>
                <a:noFill/>
              </a:ln>
              <a:solidFill>
                <a:schemeClr val="bg1"/>
              </a:solidFill>
              <a:effectLst/>
              <a:uLnTx/>
              <a:uFillTx/>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endParaRPr kumimoji="0" lang="en-US" sz="100" b="0" i="0" u="none" strike="noStrike" kern="1200" cap="none" spc="0" normalizeH="0" baseline="0" noProof="0">
              <a:ln>
                <a:noFill/>
              </a:ln>
              <a:solidFill>
                <a:prstClr val="white"/>
              </a:solidFill>
              <a:effectLst/>
              <a:uLnTx/>
              <a:uFillTx/>
              <a:latin typeface="Arial" charset="0"/>
              <a:ea typeface="+mn-ea"/>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mn-ea"/>
              <a:cs typeface="+mn-cs"/>
            </a:endParaRPr>
          </a:p>
        </p:txBody>
      </p:sp>
      <p:pic>
        <p:nvPicPr>
          <p:cNvPr id="3" name="Graphic 2" descr="Wrench">
            <a:extLst>
              <a:ext uri="{FF2B5EF4-FFF2-40B4-BE49-F238E27FC236}">
                <a16:creationId xmlns:a16="http://schemas.microsoft.com/office/drawing/2014/main" id="{906C66F3-2BA8-4647-9310-CCE7228A1D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0248" y="5505428"/>
            <a:ext cx="666772" cy="666772"/>
          </a:xfrm>
          <a:prstGeom prst="rect">
            <a:avLst/>
          </a:prstGeom>
        </p:spPr>
      </p:pic>
      <p:pic>
        <p:nvPicPr>
          <p:cNvPr id="5" name="Graphic 4" descr="Warning">
            <a:extLst>
              <a:ext uri="{FF2B5EF4-FFF2-40B4-BE49-F238E27FC236}">
                <a16:creationId xmlns:a16="http://schemas.microsoft.com/office/drawing/2014/main" id="{21FDA513-1884-BA4F-A6BE-84444B39255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8796" y="5382997"/>
            <a:ext cx="817234" cy="817234"/>
          </a:xfrm>
          <a:prstGeom prst="rect">
            <a:avLst/>
          </a:prstGeom>
        </p:spPr>
      </p:pic>
      <p:pic>
        <p:nvPicPr>
          <p:cNvPr id="18" name="Graphic 17" descr="Degree">
            <a:extLst>
              <a:ext uri="{FF2B5EF4-FFF2-40B4-BE49-F238E27FC236}">
                <a16:creationId xmlns:a16="http://schemas.microsoft.com/office/drawing/2014/main" id="{69461ACB-834F-E849-B73C-FF93A7ED16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14102" y="5334414"/>
            <a:ext cx="914400" cy="914400"/>
          </a:xfrm>
          <a:prstGeom prst="rect">
            <a:avLst/>
          </a:prstGeom>
        </p:spPr>
      </p:pic>
      <p:pic>
        <p:nvPicPr>
          <p:cNvPr id="23" name="Graphic 22" descr="Head with gears">
            <a:extLst>
              <a:ext uri="{FF2B5EF4-FFF2-40B4-BE49-F238E27FC236}">
                <a16:creationId xmlns:a16="http://schemas.microsoft.com/office/drawing/2014/main" id="{1B8B4D35-2564-F24F-AEE1-7D8885CE83A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90148" y="5410246"/>
            <a:ext cx="846434" cy="846434"/>
          </a:xfrm>
          <a:prstGeom prst="rect">
            <a:avLst/>
          </a:prstGeom>
        </p:spPr>
      </p:pic>
      <p:sp>
        <p:nvSpPr>
          <p:cNvPr id="21" name="Slide Number Placeholder 1">
            <a:extLst>
              <a:ext uri="{FF2B5EF4-FFF2-40B4-BE49-F238E27FC236}">
                <a16:creationId xmlns:a16="http://schemas.microsoft.com/office/drawing/2014/main" id="{40F9A0B2-3125-B949-91DF-A93CD5507E2F}"/>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17</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10214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Рисунок 11" descr="pempal-logo.jpg">
            <a:extLst>
              <a:ext uri="{FF2B5EF4-FFF2-40B4-BE49-F238E27FC236}">
                <a16:creationId xmlns:a16="http://schemas.microsoft.com/office/drawing/2014/main" id="{F092D7B7-AA81-934E-8A69-F122D1950A80}"/>
              </a:ext>
            </a:extLst>
          </p:cNvPr>
          <p:cNvPicPr>
            <a:picLocks noChangeAspect="1"/>
          </p:cNvPicPr>
          <p:nvPr/>
        </p:nvPicPr>
        <p:blipFill>
          <a:blip r:embed="rId2"/>
          <a:srcRect/>
          <a:stretch>
            <a:fillRect/>
          </a:stretch>
        </p:blipFill>
        <p:spPr bwMode="auto">
          <a:xfrm>
            <a:off x="-19298" y="0"/>
            <a:ext cx="763588" cy="6858000"/>
          </a:xfrm>
          <a:prstGeom prst="rect">
            <a:avLst/>
          </a:prstGeom>
          <a:noFill/>
          <a:ln w="9525">
            <a:noFill/>
            <a:miter lim="800000"/>
            <a:headEnd/>
            <a:tailEnd/>
          </a:ln>
        </p:spPr>
      </p:pic>
      <p:sp>
        <p:nvSpPr>
          <p:cNvPr id="25" name="TextBox 24">
            <a:extLst>
              <a:ext uri="{FF2B5EF4-FFF2-40B4-BE49-F238E27FC236}">
                <a16:creationId xmlns:a16="http://schemas.microsoft.com/office/drawing/2014/main" id="{3B573161-5563-D74C-859E-E81849B5249E}"/>
              </a:ext>
            </a:extLst>
          </p:cNvPr>
          <p:cNvSpPr txBox="1"/>
          <p:nvPr/>
        </p:nvSpPr>
        <p:spPr>
          <a:xfrm>
            <a:off x="1276643" y="111904"/>
            <a:ext cx="79248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953735"/>
                </a:solidFill>
                <a:effectLst/>
                <a:uLnTx/>
                <a:uFillTx/>
                <a:latin typeface="Calibri"/>
                <a:ea typeface="+mn-ea"/>
                <a:cs typeface="+mn-cs"/>
              </a:rPr>
              <a:t>Summary recommendations from the KP for PEMPAL countries</a:t>
            </a:r>
            <a:endParaRPr kumimoji="0" lang="en-US" sz="3200" b="0" i="0" u="none" strike="noStrike" kern="1200" cap="none" spc="0" normalizeH="0" baseline="0" noProof="0">
              <a:ln>
                <a:noFill/>
              </a:ln>
              <a:solidFill>
                <a:srgbClr val="00206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FC265DAE-DD81-4644-83F2-7DDAA22145FA}"/>
              </a:ext>
            </a:extLst>
          </p:cNvPr>
          <p:cNvSpPr/>
          <p:nvPr/>
        </p:nvSpPr>
        <p:spPr>
          <a:xfrm>
            <a:off x="1185868" y="1368003"/>
            <a:ext cx="8268787" cy="400110"/>
          </a:xfrm>
          <a:prstGeom prst="rect">
            <a:avLst/>
          </a:prstGeom>
        </p:spPr>
        <p:txBody>
          <a:bodyPr wrap="square">
            <a:spAutoFit/>
          </a:bodyPr>
          <a:lstStyle/>
          <a:p>
            <a:pPr lvl="0" algn="ctr">
              <a:spcBef>
                <a:spcPts val="0"/>
              </a:spcBef>
              <a:spcAft>
                <a:spcPts val="0"/>
              </a:spcAft>
            </a:pPr>
            <a:r>
              <a:rPr lang="en-US" sz="2000" b="1">
                <a:solidFill>
                  <a:srgbClr val="0070C0"/>
                </a:solidFill>
                <a:latin typeface="+mj-lt"/>
                <a:ea typeface="+mj-ea"/>
                <a:cs typeface="+mj-cs"/>
              </a:rPr>
              <a:t>Encouraging performance-oriented behavior and learning</a:t>
            </a:r>
          </a:p>
        </p:txBody>
      </p:sp>
      <p:sp>
        <p:nvSpPr>
          <p:cNvPr id="27" name="TextBox 26">
            <a:extLst>
              <a:ext uri="{FF2B5EF4-FFF2-40B4-BE49-F238E27FC236}">
                <a16:creationId xmlns:a16="http://schemas.microsoft.com/office/drawing/2014/main" id="{75C7F425-A7ED-5246-9405-27448BC9C9FF}"/>
              </a:ext>
            </a:extLst>
          </p:cNvPr>
          <p:cNvSpPr txBox="1"/>
          <p:nvPr/>
        </p:nvSpPr>
        <p:spPr>
          <a:xfrm>
            <a:off x="1195807" y="2734262"/>
            <a:ext cx="2402910" cy="787267"/>
          </a:xfrm>
          <a:prstGeom prst="rect">
            <a:avLst/>
          </a:prstGeom>
          <a:noFill/>
        </p:spPr>
        <p:txBody>
          <a:bodyPr wrap="square" rtlCol="0" anchor="b">
            <a:spAutoFit/>
          </a:bodyPr>
          <a:lstStyle/>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Secure </a:t>
            </a:r>
          </a:p>
          <a:p>
            <a:pPr marL="0" marR="0" lvl="0" indent="0" algn="ctr" defTabSz="914400" rtl="0" eaLnBrk="1" fontAlgn="base" latinLnBrk="0" hangingPunct="1">
              <a:lnSpc>
                <a:spcPts val="1756"/>
              </a:lnSpc>
              <a:spcBef>
                <a:spcPct val="0"/>
              </a:spcBef>
              <a:spcAft>
                <a:spcPct val="0"/>
              </a:spcAft>
              <a:buClrTx/>
              <a:buSzTx/>
              <a:buFontTx/>
              <a:buNone/>
              <a:tabLst/>
              <a:defRPr/>
            </a:pPr>
            <a:r>
              <a:rPr kumimoji="0" lang="en-US" sz="1800" b="1" i="0" u="sng" strike="noStrike" kern="1200" cap="none" spc="-12" normalizeH="0" baseline="0" noProof="0">
                <a:ln>
                  <a:noFill/>
                </a:ln>
                <a:solidFill>
                  <a:prstClr val="white"/>
                </a:solidFill>
                <a:effectLst/>
                <a:uLnTx/>
                <a:uFillTx/>
                <a:latin typeface="Source Sans Pro" panose="020B0503030403020204" pitchFamily="34" charset="0"/>
                <a:ea typeface="Source Sans Pro" panose="020B0503030403020204" pitchFamily="34" charset="0"/>
                <a:cs typeface="+mn-cs"/>
              </a:rPr>
              <a:t>legislature’s engagement</a:t>
            </a:r>
          </a:p>
        </p:txBody>
      </p:sp>
      <p:sp>
        <p:nvSpPr>
          <p:cNvPr id="29" name="Freeform 5">
            <a:extLst>
              <a:ext uri="{FF2B5EF4-FFF2-40B4-BE49-F238E27FC236}">
                <a16:creationId xmlns:a16="http://schemas.microsoft.com/office/drawing/2014/main" id="{89A283F5-0BA6-004C-9937-46F891B2391E}"/>
              </a:ext>
            </a:extLst>
          </p:cNvPr>
          <p:cNvSpPr>
            <a:spLocks noChangeArrowheads="1"/>
          </p:cNvSpPr>
          <p:nvPr/>
        </p:nvSpPr>
        <p:spPr bwMode="auto">
          <a:xfrm>
            <a:off x="3437908" y="2203284"/>
            <a:ext cx="2402910" cy="3838031"/>
          </a:xfrm>
          <a:custGeom>
            <a:avLst/>
            <a:gdLst>
              <a:gd name="T0" fmla="*/ 2496 w 4367"/>
              <a:gd name="T1" fmla="*/ 0 h 7282"/>
              <a:gd name="T2" fmla="*/ 627 w 4367"/>
              <a:gd name="T3" fmla="*/ 1868 h 7282"/>
              <a:gd name="T4" fmla="*/ 654 w 4367"/>
              <a:gd name="T5" fmla="*/ 1891 h 7282"/>
              <a:gd name="T6" fmla="*/ 769 w 4367"/>
              <a:gd name="T7" fmla="*/ 1897 h 7282"/>
              <a:gd name="T8" fmla="*/ 1023 w 4367"/>
              <a:gd name="T9" fmla="*/ 1824 h 7282"/>
              <a:gd name="T10" fmla="*/ 1037 w 4367"/>
              <a:gd name="T11" fmla="*/ 1824 h 7282"/>
              <a:gd name="T12" fmla="*/ 1148 w 4367"/>
              <a:gd name="T13" fmla="*/ 1855 h 7282"/>
              <a:gd name="T14" fmla="*/ 1148 w 4367"/>
              <a:gd name="T15" fmla="*/ 1856 h 7282"/>
              <a:gd name="T16" fmla="*/ 1156 w 4367"/>
              <a:gd name="T17" fmla="*/ 1861 h 7282"/>
              <a:gd name="T18" fmla="*/ 1160 w 4367"/>
              <a:gd name="T19" fmla="*/ 1863 h 7282"/>
              <a:gd name="T20" fmla="*/ 1165 w 4367"/>
              <a:gd name="T21" fmla="*/ 1866 h 7282"/>
              <a:gd name="T22" fmla="*/ 1171 w 4367"/>
              <a:gd name="T23" fmla="*/ 1871 h 7282"/>
              <a:gd name="T24" fmla="*/ 1173 w 4367"/>
              <a:gd name="T25" fmla="*/ 1872 h 7282"/>
              <a:gd name="T26" fmla="*/ 1208 w 4367"/>
              <a:gd name="T27" fmla="*/ 1907 h 7282"/>
              <a:gd name="T28" fmla="*/ 1273 w 4367"/>
              <a:gd name="T29" fmla="*/ 2115 h 7282"/>
              <a:gd name="T30" fmla="*/ 1197 w 4367"/>
              <a:gd name="T31" fmla="*/ 2336 h 7282"/>
              <a:gd name="T32" fmla="*/ 1102 w 4367"/>
              <a:gd name="T33" fmla="*/ 2394 h 7282"/>
              <a:gd name="T34" fmla="*/ 1023 w 4367"/>
              <a:gd name="T35" fmla="*/ 2405 h 7282"/>
              <a:gd name="T36" fmla="*/ 769 w 4367"/>
              <a:gd name="T37" fmla="*/ 2328 h 7282"/>
              <a:gd name="T38" fmla="*/ 655 w 4367"/>
              <a:gd name="T39" fmla="*/ 2333 h 7282"/>
              <a:gd name="T40" fmla="*/ 649 w 4367"/>
              <a:gd name="T41" fmla="*/ 2337 h 7282"/>
              <a:gd name="T42" fmla="*/ 627 w 4367"/>
              <a:gd name="T43" fmla="*/ 2358 h 7282"/>
              <a:gd name="T44" fmla="*/ 627 w 4367"/>
              <a:gd name="T45" fmla="*/ 4924 h 7282"/>
              <a:gd name="T46" fmla="*/ 624 w 4367"/>
              <a:gd name="T47" fmla="*/ 4926 h 7282"/>
              <a:gd name="T48" fmla="*/ 617 w 4367"/>
              <a:gd name="T49" fmla="*/ 4931 h 7282"/>
              <a:gd name="T50" fmla="*/ 504 w 4367"/>
              <a:gd name="T51" fmla="*/ 4935 h 7282"/>
              <a:gd name="T52" fmla="*/ 250 w 4367"/>
              <a:gd name="T53" fmla="*/ 4858 h 7282"/>
              <a:gd name="T54" fmla="*/ 171 w 4367"/>
              <a:gd name="T55" fmla="*/ 4870 h 7282"/>
              <a:gd name="T56" fmla="*/ 76 w 4367"/>
              <a:gd name="T57" fmla="*/ 4928 h 7282"/>
              <a:gd name="T58" fmla="*/ 0 w 4367"/>
              <a:gd name="T59" fmla="*/ 5149 h 7282"/>
              <a:gd name="T60" fmla="*/ 64 w 4367"/>
              <a:gd name="T61" fmla="*/ 5356 h 7282"/>
              <a:gd name="T62" fmla="*/ 100 w 4367"/>
              <a:gd name="T63" fmla="*/ 5391 h 7282"/>
              <a:gd name="T64" fmla="*/ 102 w 4367"/>
              <a:gd name="T65" fmla="*/ 5393 h 7282"/>
              <a:gd name="T66" fmla="*/ 108 w 4367"/>
              <a:gd name="T67" fmla="*/ 5397 h 7282"/>
              <a:gd name="T68" fmla="*/ 113 w 4367"/>
              <a:gd name="T69" fmla="*/ 5401 h 7282"/>
              <a:gd name="T70" fmla="*/ 116 w 4367"/>
              <a:gd name="T71" fmla="*/ 5403 h 7282"/>
              <a:gd name="T72" fmla="*/ 125 w 4367"/>
              <a:gd name="T73" fmla="*/ 5408 h 7282"/>
              <a:gd name="T74" fmla="*/ 125 w 4367"/>
              <a:gd name="T75" fmla="*/ 5408 h 7282"/>
              <a:gd name="T76" fmla="*/ 236 w 4367"/>
              <a:gd name="T77" fmla="*/ 5439 h 7282"/>
              <a:gd name="T78" fmla="*/ 250 w 4367"/>
              <a:gd name="T79" fmla="*/ 5439 h 7282"/>
              <a:gd name="T80" fmla="*/ 504 w 4367"/>
              <a:gd name="T81" fmla="*/ 5367 h 7282"/>
              <a:gd name="T82" fmla="*/ 619 w 4367"/>
              <a:gd name="T83" fmla="*/ 5373 h 7282"/>
              <a:gd name="T84" fmla="*/ 627 w 4367"/>
              <a:gd name="T85" fmla="*/ 5411 h 7282"/>
              <a:gd name="T86" fmla="*/ 2496 w 4367"/>
              <a:gd name="T87" fmla="*/ 7281 h 7282"/>
              <a:gd name="T88" fmla="*/ 4366 w 4367"/>
              <a:gd name="T89" fmla="*/ 5411 h 7282"/>
              <a:gd name="T90" fmla="*/ 4366 w 4367"/>
              <a:gd name="T91" fmla="*/ 1870 h 7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7" h="7282">
                <a:moveTo>
                  <a:pt x="2496" y="0"/>
                </a:moveTo>
                <a:lnTo>
                  <a:pt x="2496" y="0"/>
                </a:lnTo>
                <a:lnTo>
                  <a:pt x="2496" y="0"/>
                </a:lnTo>
                <a:cubicBezTo>
                  <a:pt x="1469" y="0"/>
                  <a:pt x="628" y="840"/>
                  <a:pt x="627" y="1868"/>
                </a:cubicBezTo>
                <a:lnTo>
                  <a:pt x="627" y="1868"/>
                </a:lnTo>
                <a:cubicBezTo>
                  <a:pt x="635" y="1876"/>
                  <a:pt x="644" y="1885"/>
                  <a:pt x="654" y="1891"/>
                </a:cubicBezTo>
                <a:lnTo>
                  <a:pt x="654" y="1891"/>
                </a:lnTo>
                <a:cubicBezTo>
                  <a:pt x="688" y="1913"/>
                  <a:pt x="731" y="1915"/>
                  <a:pt x="769" y="1897"/>
                </a:cubicBezTo>
                <a:lnTo>
                  <a:pt x="769" y="1897"/>
                </a:lnTo>
                <a:cubicBezTo>
                  <a:pt x="862" y="1851"/>
                  <a:pt x="957" y="1824"/>
                  <a:pt x="1023" y="1824"/>
                </a:cubicBezTo>
                <a:lnTo>
                  <a:pt x="1023" y="1824"/>
                </a:lnTo>
                <a:cubicBezTo>
                  <a:pt x="1028" y="1824"/>
                  <a:pt x="1032" y="1824"/>
                  <a:pt x="1037" y="1824"/>
                </a:cubicBezTo>
                <a:lnTo>
                  <a:pt x="1037" y="1824"/>
                </a:lnTo>
                <a:cubicBezTo>
                  <a:pt x="1079" y="1826"/>
                  <a:pt x="1116" y="1837"/>
                  <a:pt x="1148" y="1855"/>
                </a:cubicBezTo>
                <a:lnTo>
                  <a:pt x="1148" y="1855"/>
                </a:lnTo>
                <a:lnTo>
                  <a:pt x="1148" y="1856"/>
                </a:lnTo>
                <a:lnTo>
                  <a:pt x="1148" y="1856"/>
                </a:lnTo>
                <a:cubicBezTo>
                  <a:pt x="1151" y="1857"/>
                  <a:pt x="1154" y="1859"/>
                  <a:pt x="1156" y="1861"/>
                </a:cubicBezTo>
                <a:lnTo>
                  <a:pt x="1156" y="1861"/>
                </a:lnTo>
                <a:cubicBezTo>
                  <a:pt x="1158" y="1861"/>
                  <a:pt x="1159" y="1862"/>
                  <a:pt x="1160" y="1863"/>
                </a:cubicBezTo>
                <a:lnTo>
                  <a:pt x="1160" y="1863"/>
                </a:lnTo>
                <a:cubicBezTo>
                  <a:pt x="1161" y="1864"/>
                  <a:pt x="1163" y="1865"/>
                  <a:pt x="1165" y="1866"/>
                </a:cubicBezTo>
                <a:lnTo>
                  <a:pt x="1165" y="1866"/>
                </a:lnTo>
                <a:cubicBezTo>
                  <a:pt x="1167" y="1868"/>
                  <a:pt x="1169" y="1870"/>
                  <a:pt x="1171" y="1871"/>
                </a:cubicBezTo>
                <a:lnTo>
                  <a:pt x="1171" y="1871"/>
                </a:lnTo>
                <a:cubicBezTo>
                  <a:pt x="1171" y="1871"/>
                  <a:pt x="1172" y="1872"/>
                  <a:pt x="1173" y="1872"/>
                </a:cubicBezTo>
                <a:lnTo>
                  <a:pt x="1173" y="1872"/>
                </a:lnTo>
                <a:cubicBezTo>
                  <a:pt x="1186" y="1882"/>
                  <a:pt x="1198" y="1894"/>
                  <a:pt x="1208" y="1907"/>
                </a:cubicBezTo>
                <a:lnTo>
                  <a:pt x="1208" y="1907"/>
                </a:lnTo>
                <a:cubicBezTo>
                  <a:pt x="1251" y="1959"/>
                  <a:pt x="1273" y="2033"/>
                  <a:pt x="1273" y="2115"/>
                </a:cubicBezTo>
                <a:lnTo>
                  <a:pt x="1273" y="2115"/>
                </a:lnTo>
                <a:cubicBezTo>
                  <a:pt x="1273" y="2208"/>
                  <a:pt x="1246" y="2285"/>
                  <a:pt x="1197" y="2336"/>
                </a:cubicBezTo>
                <a:lnTo>
                  <a:pt x="1197" y="2336"/>
                </a:lnTo>
                <a:cubicBezTo>
                  <a:pt x="1171" y="2362"/>
                  <a:pt x="1139" y="2382"/>
                  <a:pt x="1102" y="2394"/>
                </a:cubicBezTo>
                <a:lnTo>
                  <a:pt x="1102" y="2394"/>
                </a:lnTo>
                <a:cubicBezTo>
                  <a:pt x="1078" y="2401"/>
                  <a:pt x="1051" y="2405"/>
                  <a:pt x="1023" y="2405"/>
                </a:cubicBezTo>
                <a:lnTo>
                  <a:pt x="1023" y="2405"/>
                </a:lnTo>
                <a:cubicBezTo>
                  <a:pt x="959" y="2405"/>
                  <a:pt x="863" y="2376"/>
                  <a:pt x="769" y="2328"/>
                </a:cubicBezTo>
                <a:lnTo>
                  <a:pt x="769" y="2328"/>
                </a:lnTo>
                <a:cubicBezTo>
                  <a:pt x="732" y="2310"/>
                  <a:pt x="690" y="2312"/>
                  <a:pt x="655" y="2333"/>
                </a:cubicBezTo>
                <a:lnTo>
                  <a:pt x="655" y="2333"/>
                </a:lnTo>
                <a:cubicBezTo>
                  <a:pt x="654" y="2334"/>
                  <a:pt x="651" y="2336"/>
                  <a:pt x="649" y="2337"/>
                </a:cubicBezTo>
                <a:lnTo>
                  <a:pt x="649" y="2337"/>
                </a:lnTo>
                <a:cubicBezTo>
                  <a:pt x="641" y="2343"/>
                  <a:pt x="633" y="2350"/>
                  <a:pt x="627" y="2358"/>
                </a:cubicBezTo>
                <a:lnTo>
                  <a:pt x="627" y="4924"/>
                </a:lnTo>
                <a:lnTo>
                  <a:pt x="627" y="4924"/>
                </a:lnTo>
                <a:cubicBezTo>
                  <a:pt x="626" y="4924"/>
                  <a:pt x="625" y="4926"/>
                  <a:pt x="624" y="4926"/>
                </a:cubicBezTo>
                <a:lnTo>
                  <a:pt x="624" y="4926"/>
                </a:lnTo>
                <a:cubicBezTo>
                  <a:pt x="622" y="4927"/>
                  <a:pt x="619" y="4929"/>
                  <a:pt x="617" y="4931"/>
                </a:cubicBezTo>
                <a:lnTo>
                  <a:pt x="617" y="4931"/>
                </a:lnTo>
                <a:cubicBezTo>
                  <a:pt x="583" y="4952"/>
                  <a:pt x="540" y="4954"/>
                  <a:pt x="504" y="4935"/>
                </a:cubicBezTo>
                <a:lnTo>
                  <a:pt x="504" y="4935"/>
                </a:lnTo>
                <a:cubicBezTo>
                  <a:pt x="409" y="4887"/>
                  <a:pt x="314" y="4858"/>
                  <a:pt x="250" y="4858"/>
                </a:cubicBezTo>
                <a:lnTo>
                  <a:pt x="250" y="4858"/>
                </a:lnTo>
                <a:cubicBezTo>
                  <a:pt x="221" y="4858"/>
                  <a:pt x="195" y="4863"/>
                  <a:pt x="171" y="4870"/>
                </a:cubicBezTo>
                <a:lnTo>
                  <a:pt x="171" y="4870"/>
                </a:lnTo>
                <a:cubicBezTo>
                  <a:pt x="134" y="4882"/>
                  <a:pt x="102" y="4901"/>
                  <a:pt x="76" y="4928"/>
                </a:cubicBezTo>
                <a:lnTo>
                  <a:pt x="76" y="4928"/>
                </a:lnTo>
                <a:cubicBezTo>
                  <a:pt x="27" y="4979"/>
                  <a:pt x="0" y="5055"/>
                  <a:pt x="0" y="5149"/>
                </a:cubicBezTo>
                <a:lnTo>
                  <a:pt x="0" y="5149"/>
                </a:lnTo>
                <a:cubicBezTo>
                  <a:pt x="0" y="5231"/>
                  <a:pt x="22" y="5305"/>
                  <a:pt x="64" y="5356"/>
                </a:cubicBezTo>
                <a:lnTo>
                  <a:pt x="64" y="5356"/>
                </a:lnTo>
                <a:cubicBezTo>
                  <a:pt x="75" y="5370"/>
                  <a:pt x="87" y="5381"/>
                  <a:pt x="100" y="5391"/>
                </a:cubicBezTo>
                <a:lnTo>
                  <a:pt x="100" y="5391"/>
                </a:lnTo>
                <a:cubicBezTo>
                  <a:pt x="101" y="5392"/>
                  <a:pt x="101" y="5392"/>
                  <a:pt x="102" y="5393"/>
                </a:cubicBezTo>
                <a:lnTo>
                  <a:pt x="102" y="5393"/>
                </a:lnTo>
                <a:cubicBezTo>
                  <a:pt x="104" y="5394"/>
                  <a:pt x="106" y="5396"/>
                  <a:pt x="108" y="5397"/>
                </a:cubicBezTo>
                <a:lnTo>
                  <a:pt x="108" y="5397"/>
                </a:lnTo>
                <a:cubicBezTo>
                  <a:pt x="110" y="5398"/>
                  <a:pt x="112" y="5399"/>
                  <a:pt x="113" y="5401"/>
                </a:cubicBezTo>
                <a:lnTo>
                  <a:pt x="113" y="5401"/>
                </a:lnTo>
                <a:cubicBezTo>
                  <a:pt x="114" y="5401"/>
                  <a:pt x="115" y="5402"/>
                  <a:pt x="116" y="5403"/>
                </a:cubicBezTo>
                <a:lnTo>
                  <a:pt x="116" y="5403"/>
                </a:lnTo>
                <a:cubicBezTo>
                  <a:pt x="119" y="5404"/>
                  <a:pt x="121" y="5406"/>
                  <a:pt x="125" y="5408"/>
                </a:cubicBezTo>
                <a:lnTo>
                  <a:pt x="125" y="5408"/>
                </a:lnTo>
                <a:lnTo>
                  <a:pt x="125" y="5408"/>
                </a:lnTo>
                <a:lnTo>
                  <a:pt x="125" y="5408"/>
                </a:lnTo>
                <a:cubicBezTo>
                  <a:pt x="157" y="5427"/>
                  <a:pt x="194" y="5438"/>
                  <a:pt x="236" y="5439"/>
                </a:cubicBezTo>
                <a:lnTo>
                  <a:pt x="236" y="5439"/>
                </a:lnTo>
                <a:cubicBezTo>
                  <a:pt x="241" y="5439"/>
                  <a:pt x="245" y="5439"/>
                  <a:pt x="250" y="5439"/>
                </a:cubicBezTo>
                <a:lnTo>
                  <a:pt x="250" y="5439"/>
                </a:lnTo>
                <a:cubicBezTo>
                  <a:pt x="316" y="5439"/>
                  <a:pt x="411" y="5412"/>
                  <a:pt x="504" y="5367"/>
                </a:cubicBezTo>
                <a:lnTo>
                  <a:pt x="504" y="5367"/>
                </a:lnTo>
                <a:cubicBezTo>
                  <a:pt x="542" y="5349"/>
                  <a:pt x="585" y="5351"/>
                  <a:pt x="619" y="5373"/>
                </a:cubicBezTo>
                <a:lnTo>
                  <a:pt x="619" y="5373"/>
                </a:lnTo>
                <a:cubicBezTo>
                  <a:pt x="622" y="5375"/>
                  <a:pt x="624" y="5376"/>
                  <a:pt x="627" y="5378"/>
                </a:cubicBezTo>
                <a:lnTo>
                  <a:pt x="627" y="5411"/>
                </a:lnTo>
                <a:lnTo>
                  <a:pt x="627" y="5411"/>
                </a:lnTo>
                <a:cubicBezTo>
                  <a:pt x="627" y="6440"/>
                  <a:pt x="1468" y="7281"/>
                  <a:pt x="2496" y="7281"/>
                </a:cubicBezTo>
                <a:lnTo>
                  <a:pt x="2496" y="7281"/>
                </a:lnTo>
                <a:cubicBezTo>
                  <a:pt x="3525" y="7281"/>
                  <a:pt x="4366" y="6440"/>
                  <a:pt x="4366" y="5411"/>
                </a:cubicBezTo>
                <a:lnTo>
                  <a:pt x="4366" y="1870"/>
                </a:lnTo>
                <a:lnTo>
                  <a:pt x="4366" y="1870"/>
                </a:lnTo>
                <a:cubicBezTo>
                  <a:pt x="4366" y="841"/>
                  <a:pt x="3525" y="0"/>
                  <a:pt x="2496" y="0"/>
                </a:cubicBezTo>
              </a:path>
            </a:pathLst>
          </a:custGeom>
          <a:solidFill>
            <a:schemeClr val="tx2">
              <a:lumMod val="50000"/>
            </a:schemeClr>
          </a:solidFill>
          <a:ln>
            <a:noFill/>
          </a:ln>
          <a:effectLst/>
        </p:spPr>
        <p:txBody>
          <a:bodyPr wrap="none" anchor="ctr"/>
          <a:lstStyle/>
          <a:p>
            <a:pPr algn="ctr"/>
            <a:endParaRPr lang="en-US" sz="2654"/>
          </a:p>
        </p:txBody>
      </p:sp>
      <p:sp>
        <p:nvSpPr>
          <p:cNvPr id="33" name="TextBox 32">
            <a:extLst>
              <a:ext uri="{FF2B5EF4-FFF2-40B4-BE49-F238E27FC236}">
                <a16:creationId xmlns:a16="http://schemas.microsoft.com/office/drawing/2014/main" id="{40386664-BD06-374E-8399-F76618A781DC}"/>
              </a:ext>
            </a:extLst>
          </p:cNvPr>
          <p:cNvSpPr txBox="1"/>
          <p:nvPr/>
        </p:nvSpPr>
        <p:spPr>
          <a:xfrm>
            <a:off x="3882600" y="3127895"/>
            <a:ext cx="1984799" cy="2246769"/>
          </a:xfrm>
          <a:prstGeom prst="rect">
            <a:avLst/>
          </a:prstGeom>
          <a:noFill/>
        </p:spPr>
        <p:txBody>
          <a:bodyPr wrap="square" rtlCol="0" anchor="t">
            <a:spAutoFit/>
          </a:bodyPr>
          <a:lstStyle/>
          <a:p>
            <a:pPr algn="ctr">
              <a:spcBef>
                <a:spcPts val="600"/>
              </a:spcBef>
            </a:pPr>
            <a:r>
              <a:rPr lang="en-US" sz="1400">
                <a:solidFill>
                  <a:schemeClr val="bg1"/>
                </a:solidFill>
              </a:rPr>
              <a:t>22. Responses to under-performance should emphasize learning and problem solving, rather than individual rewards and penalties – to develop a performance and learning based  management culture </a:t>
            </a:r>
          </a:p>
        </p:txBody>
      </p:sp>
      <p:sp>
        <p:nvSpPr>
          <p:cNvPr id="34" name="TextBox 33">
            <a:extLst>
              <a:ext uri="{FF2B5EF4-FFF2-40B4-BE49-F238E27FC236}">
                <a16:creationId xmlns:a16="http://schemas.microsoft.com/office/drawing/2014/main" id="{01E5DC0B-7AE1-D441-BFF6-717E2D7F4B61}"/>
              </a:ext>
            </a:extLst>
          </p:cNvPr>
          <p:cNvSpPr txBox="1"/>
          <p:nvPr/>
        </p:nvSpPr>
        <p:spPr>
          <a:xfrm>
            <a:off x="3882601" y="2340628"/>
            <a:ext cx="1869452" cy="787267"/>
          </a:xfrm>
          <a:prstGeom prst="rect">
            <a:avLst/>
          </a:prstGeom>
          <a:noFill/>
        </p:spPr>
        <p:txBody>
          <a:bodyPr wrap="square" rtlCol="0" anchor="b">
            <a:spAutoFit/>
          </a:bodyPr>
          <a:lstStyle/>
          <a:p>
            <a:pPr algn="ctr">
              <a:lnSpc>
                <a:spcPts val="1756"/>
              </a:lnSpc>
            </a:pPr>
            <a:r>
              <a:rPr lang="en-US" b="1" u="sng" spc="-12">
                <a:solidFill>
                  <a:schemeClr val="bg1"/>
                </a:solidFill>
                <a:latin typeface="Source Sans Pro" panose="020B0503030403020204" pitchFamily="34" charset="0"/>
                <a:ea typeface="Source Sans Pro" panose="020B0503030403020204" pitchFamily="34" charset="0"/>
              </a:rPr>
              <a:t>Focus on learning from PPB and SRs</a:t>
            </a:r>
          </a:p>
        </p:txBody>
      </p:sp>
      <p:pic>
        <p:nvPicPr>
          <p:cNvPr id="20" name="Graphic 19" descr="Group success">
            <a:extLst>
              <a:ext uri="{FF2B5EF4-FFF2-40B4-BE49-F238E27FC236}">
                <a16:creationId xmlns:a16="http://schemas.microsoft.com/office/drawing/2014/main" id="{861A0D93-1269-6647-BD4A-D175F3FAFB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57056" y="5288097"/>
            <a:ext cx="787267" cy="787267"/>
          </a:xfrm>
          <a:prstGeom prst="rect">
            <a:avLst/>
          </a:prstGeom>
        </p:spPr>
      </p:pic>
      <p:sp>
        <p:nvSpPr>
          <p:cNvPr id="10" name="Slide Number Placeholder 1">
            <a:extLst>
              <a:ext uri="{FF2B5EF4-FFF2-40B4-BE49-F238E27FC236}">
                <a16:creationId xmlns:a16="http://schemas.microsoft.com/office/drawing/2014/main" id="{D4815EDB-AAA3-9644-A6C6-AD85288CACBD}"/>
              </a:ext>
            </a:extLst>
          </p:cNvPr>
          <p:cNvSpPr txBox="1">
            <a:spLocks/>
          </p:cNvSpPr>
          <p:nvPr/>
        </p:nvSpPr>
        <p:spPr>
          <a:xfrm>
            <a:off x="7099300" y="6356353"/>
            <a:ext cx="2311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A9B3BBAE-7D5F-41AB-BD10-EF89A677EBB9}" type="slidenum">
              <a:rPr lang="en-US" sz="1200" smtClean="0">
                <a:solidFill>
                  <a:schemeClr val="tx1">
                    <a:tint val="75000"/>
                  </a:schemeClr>
                </a:solidFill>
                <a:latin typeface="+mn-lt"/>
              </a:rPr>
              <a:pPr algn="r">
                <a:defRPr/>
              </a:pPr>
              <a:t>18</a:t>
            </a:fld>
            <a:endParaRPr lang="en-US" sz="1200">
              <a:solidFill>
                <a:schemeClr val="tx1">
                  <a:tint val="75000"/>
                </a:schemeClr>
              </a:solidFill>
              <a:latin typeface="+mn-lt"/>
            </a:endParaRPr>
          </a:p>
        </p:txBody>
      </p:sp>
    </p:spTree>
    <p:extLst>
      <p:ext uri="{BB962C8B-B14F-4D97-AF65-F5344CB8AC3E}">
        <p14:creationId xmlns:p14="http://schemas.microsoft.com/office/powerpoint/2010/main" val="1466658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776483" y="3200400"/>
            <a:ext cx="7620000" cy="1752600"/>
          </a:xfrm>
        </p:spPr>
        <p:txBody>
          <a:bodyPr/>
          <a:lstStyle/>
          <a:p>
            <a:pPr algn="l">
              <a:spcBef>
                <a:spcPts val="600"/>
              </a:spcBef>
              <a:spcAft>
                <a:spcPts val="600"/>
              </a:spcAft>
            </a:pPr>
            <a:r>
              <a:rPr lang="en-US" sz="4400" b="1">
                <a:solidFill>
                  <a:srgbClr val="002060"/>
                </a:solidFill>
                <a:latin typeface="+mj-lt"/>
                <a:ea typeface="+mj-ea"/>
                <a:cs typeface="+mj-cs"/>
              </a:rPr>
              <a:t>Next steps on finalizing the KP and new tasks of PPBWG</a:t>
            </a:r>
          </a:p>
          <a:p>
            <a:pPr algn="l">
              <a:spcBef>
                <a:spcPts val="600"/>
              </a:spcBef>
              <a:spcAft>
                <a:spcPts val="600"/>
              </a:spcAft>
            </a:pPr>
            <a:endParaRPr lang="en-US" sz="4400" b="1">
              <a:solidFill>
                <a:srgbClr val="002060"/>
              </a:solidFill>
              <a:latin typeface="+mj-lt"/>
              <a:ea typeface="+mj-ea"/>
              <a:cs typeface="+mj-cs"/>
            </a:endParaRPr>
          </a:p>
          <a:p>
            <a:pPr lvl="0" algn="l">
              <a:spcBef>
                <a:spcPts val="600"/>
              </a:spcBef>
              <a:spcAft>
                <a:spcPts val="600"/>
              </a:spcAft>
            </a:pPr>
            <a:endParaRPr lang="en-US" sz="4400" b="1">
              <a:solidFill>
                <a:srgbClr val="002060"/>
              </a:solidFill>
              <a:latin typeface="+mj-lt"/>
              <a:ea typeface="+mj-ea"/>
              <a:cs typeface="+mj-cs"/>
            </a:endParaRPr>
          </a:p>
          <a:p>
            <a:endParaRPr lang="x-none"/>
          </a:p>
        </p:txBody>
      </p:sp>
      <p:sp>
        <p:nvSpPr>
          <p:cNvPr id="2" name="Slide Number Placeholder 1">
            <a:extLst>
              <a:ext uri="{FF2B5EF4-FFF2-40B4-BE49-F238E27FC236}">
                <a16:creationId xmlns:a16="http://schemas.microsoft.com/office/drawing/2014/main" id="{C470F006-A424-DA4B-B8A6-19BA24E40D71}"/>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en-US"/>
          </a:p>
        </p:txBody>
      </p:sp>
    </p:spTree>
    <p:extLst>
      <p:ext uri="{BB962C8B-B14F-4D97-AF65-F5344CB8AC3E}">
        <p14:creationId xmlns:p14="http://schemas.microsoft.com/office/powerpoint/2010/main" val="236118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1064" y="1448386"/>
            <a:ext cx="8610136" cy="4673600"/>
          </a:xfrm>
        </p:spPr>
        <p:txBody>
          <a:bodyPr rtlCol="0">
            <a:noAutofit/>
          </a:bodyPr>
          <a:lstStyle/>
          <a:p>
            <a:pPr lvl="0" algn="l">
              <a:spcBef>
                <a:spcPts val="1600"/>
              </a:spcBef>
              <a:spcAft>
                <a:spcPts val="1000"/>
              </a:spcAft>
            </a:pPr>
            <a:endParaRPr lang="en-US" sz="1000" b="1">
              <a:solidFill>
                <a:schemeClr val="tx1"/>
              </a:solidFill>
            </a:endParaRPr>
          </a:p>
          <a:p>
            <a:pPr marL="457200" lvl="0" indent="-457200" algn="l">
              <a:spcBef>
                <a:spcPts val="1600"/>
              </a:spcBef>
              <a:spcAft>
                <a:spcPts val="1000"/>
              </a:spcAft>
              <a:buFont typeface="+mj-lt"/>
              <a:buAutoNum type="arabicPeriod"/>
            </a:pPr>
            <a:r>
              <a:rPr lang="en-US" sz="2800" b="1">
                <a:solidFill>
                  <a:schemeClr val="tx1"/>
                </a:solidFill>
              </a:rPr>
              <a:t>Overview of PPBWG work and process of development of the PB&amp;SR knowledge product (KP)</a:t>
            </a:r>
          </a:p>
          <a:p>
            <a:pPr marL="457200" lvl="0" indent="-457200" algn="l">
              <a:spcBef>
                <a:spcPts val="1600"/>
              </a:spcBef>
              <a:spcAft>
                <a:spcPts val="1000"/>
              </a:spcAft>
              <a:buFont typeface="+mj-lt"/>
              <a:buAutoNum type="arabicPeriod"/>
            </a:pPr>
            <a:r>
              <a:rPr lang="en-US" sz="2800" b="1">
                <a:solidFill>
                  <a:schemeClr val="tx1"/>
                </a:solidFill>
              </a:rPr>
              <a:t>Outline of KP content and summary of recommendations </a:t>
            </a:r>
          </a:p>
          <a:p>
            <a:pPr marL="457200" lvl="0" indent="-457200" algn="l">
              <a:spcBef>
                <a:spcPts val="1600"/>
              </a:spcBef>
              <a:spcAft>
                <a:spcPts val="1000"/>
              </a:spcAft>
              <a:buFont typeface="+mj-lt"/>
              <a:buAutoNum type="arabicPeriod"/>
            </a:pPr>
            <a:r>
              <a:rPr lang="en-US" sz="2800" b="1">
                <a:solidFill>
                  <a:schemeClr val="tx1"/>
                </a:solidFill>
              </a:rPr>
              <a:t>Next steps on finalizing the KP and new tasks of the PPBWG </a:t>
            </a:r>
          </a:p>
          <a:p>
            <a:pPr lvl="0" algn="l">
              <a:spcBef>
                <a:spcPts val="1000"/>
              </a:spcBef>
              <a:spcAft>
                <a:spcPts val="1000"/>
              </a:spcAft>
            </a:pPr>
            <a:endParaRPr lang="en-US" sz="2800">
              <a:solidFill>
                <a:schemeClr val="tx1"/>
              </a:solidFill>
            </a:endParaRPr>
          </a:p>
          <a:p>
            <a:pPr lvl="0" algn="l"/>
            <a:endParaRPr lang="en-US" sz="14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457200" y="304800"/>
            <a:ext cx="9448800" cy="876300"/>
          </a:xfrm>
        </p:spPr>
        <p:txBody>
          <a:bodyPr/>
          <a:lstStyle/>
          <a:p>
            <a:r>
              <a:rPr lang="x-none" sz="3200" b="1">
                <a:solidFill>
                  <a:srgbClr val="953735"/>
                </a:solidFill>
              </a:rPr>
              <a:t>Outline of Presentation</a:t>
            </a:r>
            <a:endParaRPr lang="en-US" sz="3200" b="1">
              <a:solidFill>
                <a:srgbClr val="953735"/>
              </a:solidFill>
            </a:endParaRPr>
          </a:p>
        </p:txBody>
      </p:sp>
      <p:sp>
        <p:nvSpPr>
          <p:cNvPr id="2" name="Slide Number Placeholder 1">
            <a:extLst>
              <a:ext uri="{FF2B5EF4-FFF2-40B4-BE49-F238E27FC236}">
                <a16:creationId xmlns:a16="http://schemas.microsoft.com/office/drawing/2014/main" id="{5FC53B8C-1936-604E-B131-EA9615586AD4}"/>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a:p>
        </p:txBody>
      </p:sp>
    </p:spTree>
    <p:extLst>
      <p:ext uri="{BB962C8B-B14F-4D97-AF65-F5344CB8AC3E}">
        <p14:creationId xmlns:p14="http://schemas.microsoft.com/office/powerpoint/2010/main" val="168948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848011"/>
            <a:ext cx="8763000" cy="5161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spcBef>
                <a:spcPts val="600"/>
              </a:spcBef>
              <a:spcAft>
                <a:spcPts val="600"/>
              </a:spcAft>
              <a:buFont typeface="+mj-lt"/>
              <a:buAutoNum type="arabicPeriod"/>
              <a:defRPr/>
            </a:pPr>
            <a:r>
              <a:rPr lang="en-US" sz="2200">
                <a:solidFill>
                  <a:schemeClr val="tx1">
                    <a:lumMod val="95000"/>
                    <a:lumOff val="5000"/>
                  </a:schemeClr>
                </a:solidFill>
              </a:rPr>
              <a:t>Draft report that was circulated within the materials for this meeting was sent for peer review to colleagues in OECD and WB</a:t>
            </a:r>
          </a:p>
          <a:p>
            <a:pPr marL="457200" indent="-457200" algn="l">
              <a:spcBef>
                <a:spcPts val="600"/>
              </a:spcBef>
              <a:spcAft>
                <a:spcPts val="600"/>
              </a:spcAft>
              <a:buFont typeface="+mj-lt"/>
              <a:buAutoNum type="arabicPeriod"/>
              <a:defRPr/>
            </a:pPr>
            <a:r>
              <a:rPr lang="en-US" sz="2200" b="1">
                <a:solidFill>
                  <a:srgbClr val="0070C0"/>
                </a:solidFill>
              </a:rPr>
              <a:t>OECD and WB will next present their key reflections on the KP</a:t>
            </a:r>
          </a:p>
          <a:p>
            <a:pPr marL="457200" indent="-457200" algn="l">
              <a:spcBef>
                <a:spcPts val="600"/>
              </a:spcBef>
              <a:spcAft>
                <a:spcPts val="600"/>
              </a:spcAft>
              <a:buFont typeface="+mj-lt"/>
              <a:buAutoNum type="arabicPeriod"/>
              <a:defRPr/>
            </a:pPr>
            <a:r>
              <a:rPr lang="en-US" sz="2200" b="1">
                <a:solidFill>
                  <a:srgbClr val="0070C0"/>
                </a:solidFill>
              </a:rPr>
              <a:t>PPBWG members are invited to provide any additional comments on the KP during the roundtable discussion or via email by June 5, 2020</a:t>
            </a:r>
          </a:p>
          <a:p>
            <a:pPr marL="457200" indent="-457200" algn="l">
              <a:spcBef>
                <a:spcPts val="600"/>
              </a:spcBef>
              <a:spcAft>
                <a:spcPts val="600"/>
              </a:spcAft>
              <a:buFont typeface="+mj-lt"/>
              <a:buAutoNum type="arabicPeriod"/>
              <a:defRPr/>
            </a:pPr>
            <a:r>
              <a:rPr lang="en-US" sz="2200" b="1">
                <a:solidFill>
                  <a:srgbClr val="0070C0"/>
                </a:solidFill>
              </a:rPr>
              <a:t>Detailed comments received in written form from the OECD and WB, as well as any final comments received from the PPBWG members will be incorporated in the KP</a:t>
            </a:r>
          </a:p>
          <a:p>
            <a:pPr marL="914400" lvl="1" indent="-457200" algn="l">
              <a:spcBef>
                <a:spcPts val="600"/>
              </a:spcBef>
              <a:spcAft>
                <a:spcPts val="600"/>
              </a:spcAft>
              <a:buFont typeface="Wingdings" pitchFamily="2" charset="2"/>
              <a:buChar char="Ø"/>
              <a:defRPr/>
            </a:pPr>
            <a:r>
              <a:rPr lang="en-US" sz="1600">
                <a:solidFill>
                  <a:schemeClr val="tx1"/>
                </a:solidFill>
              </a:rPr>
              <a:t>Main suggestions from the WB and OECD in terms of organization of the report that will be incorporated include addition of the Executive Summary and breaking down longer paragraphs into two and bolding additional important findings </a:t>
            </a:r>
          </a:p>
          <a:p>
            <a:pPr marL="457200" indent="-457200" algn="l">
              <a:spcBef>
                <a:spcPts val="600"/>
              </a:spcBef>
              <a:spcAft>
                <a:spcPts val="600"/>
              </a:spcAft>
              <a:buFont typeface="+mj-lt"/>
              <a:buAutoNum type="arabicPeriod"/>
              <a:defRPr/>
            </a:pPr>
            <a:r>
              <a:rPr lang="en-US" sz="2200">
                <a:solidFill>
                  <a:schemeClr val="tx1">
                    <a:lumMod val="95000"/>
                    <a:lumOff val="5000"/>
                  </a:schemeClr>
                </a:solidFill>
              </a:rPr>
              <a:t>The report will be sent to professional editing and print layout design </a:t>
            </a:r>
          </a:p>
          <a:p>
            <a:pPr algn="l">
              <a:spcBef>
                <a:spcPts val="600"/>
              </a:spcBef>
              <a:defRPr/>
            </a:pPr>
            <a:endParaRPr lang="en-US" sz="600">
              <a:solidFill>
                <a:schemeClr val="tx1">
                  <a:lumMod val="95000"/>
                  <a:lumOff val="5000"/>
                </a:schemeClr>
              </a:solidFill>
            </a:endParaRPr>
          </a:p>
          <a:p>
            <a:pPr>
              <a:spcBef>
                <a:spcPts val="800"/>
              </a:spcBef>
              <a:defRPr/>
            </a:pPr>
            <a:r>
              <a:rPr lang="en-US" sz="2200" i="1">
                <a:solidFill>
                  <a:srgbClr val="0070C0"/>
                </a:solidFill>
              </a:rPr>
              <a:t>Within the roundtable discussion, please also let us know if you have any suggestions on the approach on distributing the final KP, both electronically and potentially in print out versions</a:t>
            </a:r>
            <a:endParaRPr lang="en-US" sz="2200" i="1">
              <a:solidFill>
                <a:schemeClr val="tx1">
                  <a:lumMod val="95000"/>
                  <a:lumOff val="5000"/>
                </a:schemeClr>
              </a:solidFill>
            </a:endParaRPr>
          </a:p>
        </p:txBody>
      </p:sp>
      <p:sp>
        <p:nvSpPr>
          <p:cNvPr id="5" name="Slide Number Placeholder 4">
            <a:extLst>
              <a:ext uri="{FF2B5EF4-FFF2-40B4-BE49-F238E27FC236}">
                <a16:creationId xmlns:a16="http://schemas.microsoft.com/office/drawing/2014/main" id="{F4F4A8EF-4F02-AC47-BAED-11FDFEA1686F}"/>
              </a:ext>
            </a:extLst>
          </p:cNvPr>
          <p:cNvSpPr>
            <a:spLocks noGrp="1"/>
          </p:cNvSpPr>
          <p:nvPr>
            <p:ph type="sldNum" sz="quarter" idx="12"/>
          </p:nvPr>
        </p:nvSpPr>
        <p:spPr/>
        <p:txBody>
          <a:bodyPr/>
          <a:lstStyle/>
          <a:p>
            <a:pPr>
              <a:defRPr/>
            </a:pPr>
            <a:fld id="{A9B3BBAE-7D5F-41AB-BD10-EF89A677EBB9}" type="slidenum">
              <a:rPr lang="en-US" smtClean="0"/>
              <a:pPr>
                <a:defRPr/>
              </a:pPr>
              <a:t>20</a:t>
            </a:fld>
            <a:endParaRPr lang="en-US"/>
          </a:p>
        </p:txBody>
      </p:sp>
      <p:sp>
        <p:nvSpPr>
          <p:cNvPr id="9" name="TextBox 8">
            <a:extLst>
              <a:ext uri="{FF2B5EF4-FFF2-40B4-BE49-F238E27FC236}">
                <a16:creationId xmlns:a16="http://schemas.microsoft.com/office/drawing/2014/main" id="{F2C2F67D-45D5-5E4F-BF4F-9AC643A4571F}"/>
              </a:ext>
            </a:extLst>
          </p:cNvPr>
          <p:cNvSpPr txBox="1"/>
          <p:nvPr/>
        </p:nvSpPr>
        <p:spPr>
          <a:xfrm>
            <a:off x="1066800" y="189571"/>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Finalizing the KP on PB&amp;SR</a:t>
            </a:r>
            <a:endParaRPr lang="en-US" sz="3200">
              <a:solidFill>
                <a:srgbClr val="002060"/>
              </a:solidFill>
              <a:latin typeface="+mj-lt"/>
              <a:ea typeface="+mj-ea"/>
              <a:cs typeface="+mj-cs"/>
            </a:endParaRPr>
          </a:p>
        </p:txBody>
      </p:sp>
    </p:spTree>
    <p:extLst>
      <p:ext uri="{BB962C8B-B14F-4D97-AF65-F5344CB8AC3E}">
        <p14:creationId xmlns:p14="http://schemas.microsoft.com/office/powerpoint/2010/main" val="845498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429" y="914400"/>
            <a:ext cx="8272346" cy="6172200"/>
          </a:xfrm>
        </p:spPr>
        <p:txBody>
          <a:bodyPr rtlCol="0">
            <a:noAutofit/>
          </a:bodyPr>
          <a:lstStyle/>
          <a:p>
            <a:pPr algn="l" fontAlgn="auto">
              <a:spcAft>
                <a:spcPts val="0"/>
              </a:spcAft>
              <a:defRPr/>
            </a:pPr>
            <a:endParaRPr lang="en-US" sz="2200" b="1">
              <a:solidFill>
                <a:schemeClr val="tx1"/>
              </a:solidFill>
            </a:endParaRPr>
          </a:p>
          <a:p>
            <a:pPr marL="457200" indent="-457200" algn="l" fontAlgn="auto">
              <a:spcAft>
                <a:spcPts val="0"/>
              </a:spcAft>
              <a:buFont typeface="Arial" panose="020B0604020202020204" pitchFamily="34" charset="0"/>
              <a:buChar char="•"/>
              <a:defRPr/>
            </a:pPr>
            <a:r>
              <a:rPr lang="en-US" sz="2200" b="1">
                <a:solidFill>
                  <a:schemeClr val="tx1"/>
                </a:solidFill>
              </a:rPr>
              <a:t>PPBWG made a decision earlier for the next KP to focus in more detail on SRs</a:t>
            </a:r>
            <a:r>
              <a:rPr lang="en-US" sz="2200">
                <a:solidFill>
                  <a:schemeClr val="tx1"/>
                </a:solidFill>
              </a:rPr>
              <a:t>. </a:t>
            </a:r>
          </a:p>
          <a:p>
            <a:pPr algn="l" fontAlgn="auto">
              <a:spcAft>
                <a:spcPts val="0"/>
              </a:spcAft>
              <a:defRPr/>
            </a:pPr>
            <a:endParaRPr lang="en-US" sz="600">
              <a:solidFill>
                <a:schemeClr val="tx1"/>
              </a:solidFill>
            </a:endParaRPr>
          </a:p>
          <a:p>
            <a:pPr marL="457200" indent="-457200" algn="l" fontAlgn="auto">
              <a:spcAft>
                <a:spcPts val="0"/>
              </a:spcAft>
              <a:buFont typeface="Arial" panose="020B0604020202020204" pitchFamily="34" charset="0"/>
              <a:buChar char="•"/>
              <a:defRPr/>
            </a:pPr>
            <a:r>
              <a:rPr lang="en-US" sz="2200" b="1">
                <a:solidFill>
                  <a:schemeClr val="tx1"/>
                </a:solidFill>
              </a:rPr>
              <a:t>Based on the feedback collected from 15 countries in November-February, </a:t>
            </a:r>
            <a:r>
              <a:rPr lang="en-US" sz="2200" b="1">
                <a:solidFill>
                  <a:srgbClr val="0070C0"/>
                </a:solidFill>
              </a:rPr>
              <a:t>common suggestions for what to include in this next KP on SRs </a:t>
            </a:r>
            <a:r>
              <a:rPr lang="en-US" sz="2200" b="1">
                <a:solidFill>
                  <a:schemeClr val="tx1"/>
                </a:solidFill>
              </a:rPr>
              <a:t>can be grouped into two blocks as follows:</a:t>
            </a:r>
          </a:p>
          <a:p>
            <a:pPr algn="l" fontAlgn="auto">
              <a:spcAft>
                <a:spcPts val="0"/>
              </a:spcAft>
              <a:defRPr/>
            </a:pPr>
            <a:endParaRPr lang="en-US" sz="600" b="1">
              <a:solidFill>
                <a:schemeClr val="tx1"/>
              </a:solidFill>
            </a:endParaRPr>
          </a:p>
          <a:p>
            <a:pPr lvl="1" algn="l" fontAlgn="auto">
              <a:spcBef>
                <a:spcPts val="200"/>
              </a:spcBef>
              <a:spcAft>
                <a:spcPts val="0"/>
              </a:spcAft>
              <a:defRPr/>
            </a:pPr>
            <a:r>
              <a:rPr lang="en-US" sz="2200" b="1" u="sng">
                <a:solidFill>
                  <a:srgbClr val="0070C0"/>
                </a:solidFill>
              </a:rPr>
              <a:t>BLOCK 1</a:t>
            </a:r>
            <a:r>
              <a:rPr lang="en-US" sz="2200" b="1">
                <a:solidFill>
                  <a:srgbClr val="0070C0"/>
                </a:solidFill>
              </a:rPr>
              <a:t>: Systematic review of global good practices in SRs grouped by main elements</a:t>
            </a:r>
          </a:p>
          <a:p>
            <a:pPr marL="1371600" lvl="2" indent="-457200" algn="l" fontAlgn="auto">
              <a:spcBef>
                <a:spcPts val="200"/>
              </a:spcBef>
              <a:spcAft>
                <a:spcPts val="0"/>
              </a:spcAft>
              <a:buFont typeface="Wingdings" pitchFamily="2" charset="2"/>
              <a:buChar char="§"/>
              <a:defRPr/>
            </a:pPr>
            <a:r>
              <a:rPr lang="en-US" sz="2000">
                <a:solidFill>
                  <a:schemeClr val="tx1"/>
                </a:solidFill>
              </a:rPr>
              <a:t>several elements proposed by the members</a:t>
            </a:r>
          </a:p>
          <a:p>
            <a:pPr marL="1828800" lvl="3" indent="-457200" algn="l" fontAlgn="auto">
              <a:spcBef>
                <a:spcPts val="200"/>
              </a:spcBef>
              <a:spcAft>
                <a:spcPts val="0"/>
              </a:spcAft>
              <a:buFont typeface="Wingdings" pitchFamily="2" charset="2"/>
              <a:buChar char="Ø"/>
              <a:defRPr/>
            </a:pPr>
            <a:r>
              <a:rPr lang="en-US" sz="1600">
                <a:solidFill>
                  <a:schemeClr val="tx1"/>
                </a:solidFill>
              </a:rPr>
              <a:t>regulatory framework</a:t>
            </a:r>
          </a:p>
          <a:p>
            <a:pPr marL="1828800" lvl="3" indent="-457200" algn="l" fontAlgn="auto">
              <a:spcBef>
                <a:spcPts val="200"/>
              </a:spcBef>
              <a:spcAft>
                <a:spcPts val="0"/>
              </a:spcAft>
              <a:buFont typeface="Wingdings" pitchFamily="2" charset="2"/>
              <a:buChar char="Ø"/>
              <a:defRPr/>
            </a:pPr>
            <a:r>
              <a:rPr lang="en-US" sz="1600">
                <a:solidFill>
                  <a:schemeClr val="tx1"/>
                </a:solidFill>
              </a:rPr>
              <a:t>methodologies</a:t>
            </a:r>
          </a:p>
          <a:p>
            <a:pPr marL="1828800" lvl="3" indent="-457200" algn="l" fontAlgn="auto">
              <a:spcBef>
                <a:spcPts val="200"/>
              </a:spcBef>
              <a:spcAft>
                <a:spcPts val="0"/>
              </a:spcAft>
              <a:buFont typeface="Wingdings" pitchFamily="2" charset="2"/>
              <a:buChar char="Ø"/>
              <a:defRPr/>
            </a:pPr>
            <a:r>
              <a:rPr lang="en-US" sz="1600">
                <a:solidFill>
                  <a:schemeClr val="tx1"/>
                </a:solidFill>
              </a:rPr>
              <a:t>SR phases</a:t>
            </a:r>
          </a:p>
          <a:p>
            <a:pPr marL="1828800" lvl="3" indent="-457200" algn="l" fontAlgn="auto">
              <a:spcBef>
                <a:spcPts val="200"/>
              </a:spcBef>
              <a:spcAft>
                <a:spcPts val="0"/>
              </a:spcAft>
              <a:buFont typeface="Wingdings" pitchFamily="2" charset="2"/>
              <a:buChar char="Ø"/>
              <a:defRPr/>
            </a:pPr>
            <a:r>
              <a:rPr lang="en-US" sz="1600">
                <a:solidFill>
                  <a:schemeClr val="tx1"/>
                </a:solidFill>
              </a:rPr>
              <a:t>usage of PIs in SRs</a:t>
            </a:r>
          </a:p>
          <a:p>
            <a:pPr marL="1828800" lvl="3" indent="-457200" algn="l" fontAlgn="auto">
              <a:spcBef>
                <a:spcPts val="200"/>
              </a:spcBef>
              <a:spcAft>
                <a:spcPts val="0"/>
              </a:spcAft>
              <a:buFont typeface="Wingdings" pitchFamily="2" charset="2"/>
              <a:buChar char="Ø"/>
              <a:defRPr/>
            </a:pPr>
            <a:r>
              <a:rPr lang="en-US" sz="1600">
                <a:solidFill>
                  <a:schemeClr val="tx1"/>
                </a:solidFill>
              </a:rPr>
              <a:t>specificities about different types and options of SRs depending on objectives, data availability, and progress level</a:t>
            </a:r>
          </a:p>
          <a:p>
            <a:pPr marL="342900" indent="-342900" algn="just" fontAlgn="auto">
              <a:spcAft>
                <a:spcPts val="0"/>
              </a:spcAft>
              <a:buFont typeface="Arial"/>
              <a:buChar char="•"/>
              <a:defRPr/>
            </a:pPr>
            <a:endParaRPr lang="en-US" sz="22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extBox 5">
            <a:extLst>
              <a:ext uri="{FF2B5EF4-FFF2-40B4-BE49-F238E27FC236}">
                <a16:creationId xmlns:a16="http://schemas.microsoft.com/office/drawing/2014/main" id="{9DB7A0DB-9624-2146-88E5-03800CB4CFE3}"/>
              </a:ext>
            </a:extLst>
          </p:cNvPr>
          <p:cNvSpPr txBox="1"/>
          <p:nvPr/>
        </p:nvSpPr>
        <p:spPr>
          <a:xfrm>
            <a:off x="990600" y="196330"/>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New tasks of the PPBWG</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1AABDBDA-54B7-8640-A6D4-053740FCDDE2}"/>
              </a:ext>
            </a:extLst>
          </p:cNvPr>
          <p:cNvSpPr>
            <a:spLocks noGrp="1"/>
          </p:cNvSpPr>
          <p:nvPr>
            <p:ph type="sldNum" sz="quarter" idx="12"/>
          </p:nvPr>
        </p:nvSpPr>
        <p:spPr/>
        <p:txBody>
          <a:bodyPr/>
          <a:lstStyle/>
          <a:p>
            <a:pPr>
              <a:defRPr/>
            </a:pPr>
            <a:fld id="{A9B3BBAE-7D5F-41AB-BD10-EF89A677EBB9}" type="slidenum">
              <a:rPr lang="en-US" smtClean="0"/>
              <a:pPr>
                <a:defRPr/>
              </a:pPr>
              <a:t>21</a:t>
            </a:fld>
            <a:endParaRPr lang="en-US"/>
          </a:p>
        </p:txBody>
      </p:sp>
    </p:spTree>
    <p:extLst>
      <p:ext uri="{BB962C8B-B14F-4D97-AF65-F5344CB8AC3E}">
        <p14:creationId xmlns:p14="http://schemas.microsoft.com/office/powerpoint/2010/main" val="382733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838200"/>
            <a:ext cx="9029700" cy="6172200"/>
          </a:xfrm>
        </p:spPr>
        <p:txBody>
          <a:bodyPr rtlCol="0">
            <a:noAutofit/>
          </a:bodyPr>
          <a:lstStyle/>
          <a:p>
            <a:pPr lvl="1" algn="l" fontAlgn="auto">
              <a:spcBef>
                <a:spcPts val="200"/>
              </a:spcBef>
              <a:spcAft>
                <a:spcPts val="0"/>
              </a:spcAft>
              <a:defRPr/>
            </a:pPr>
            <a:r>
              <a:rPr lang="en-US" sz="2200" b="1" u="sng">
                <a:solidFill>
                  <a:srgbClr val="0070C0"/>
                </a:solidFill>
              </a:rPr>
              <a:t>BLOCK 2 Key challenges in PEMPAL countries and how to address them</a:t>
            </a:r>
          </a:p>
          <a:p>
            <a:pPr marL="1371600" lvl="2" indent="-457200" algn="l" fontAlgn="auto">
              <a:spcBef>
                <a:spcPts val="200"/>
              </a:spcBef>
              <a:spcAft>
                <a:spcPts val="0"/>
              </a:spcAft>
              <a:buFont typeface="Wingdings" pitchFamily="2" charset="2"/>
              <a:buChar char="§"/>
              <a:defRPr/>
            </a:pPr>
            <a:r>
              <a:rPr lang="en-US" sz="2000">
                <a:solidFill>
                  <a:schemeClr val="tx1"/>
                </a:solidFill>
              </a:rPr>
              <a:t>several specific challenges mentioned by the members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ensure that SR recommendations feed into the budget preparation</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build SR capacities of senior and operational civil servants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define cost saving measures by efficiency gains vs. strategic cost savings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manage and organize the SR process and SR team composition, including roles of the MF vs. LMs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design optimal way for procedures for selecting SR areas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link SRs with PB for specific sectors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motivate LMs to adequately engage in SRs</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entice political will and publicity</a:t>
            </a:r>
          </a:p>
          <a:p>
            <a:pPr marL="1828800" lvl="3" indent="-457200" algn="l" fontAlgn="auto">
              <a:spcBef>
                <a:spcPts val="200"/>
              </a:spcBef>
              <a:spcAft>
                <a:spcPts val="0"/>
              </a:spcAft>
              <a:buFont typeface="Wingdings" pitchFamily="2" charset="2"/>
              <a:buChar char="Ø"/>
              <a:defRPr/>
            </a:pPr>
            <a:r>
              <a:rPr lang="en-US" sz="1600">
                <a:solidFill>
                  <a:schemeClr val="tx1"/>
                </a:solidFill>
              </a:rPr>
              <a:t>how to ensure practical application of improvement in defining expected results and performance indicators based on SRs</a:t>
            </a:r>
          </a:p>
          <a:p>
            <a:pPr lvl="1" algn="l" fontAlgn="auto">
              <a:spcBef>
                <a:spcPts val="200"/>
              </a:spcBef>
              <a:spcAft>
                <a:spcPts val="0"/>
              </a:spcAft>
              <a:defRPr/>
            </a:pPr>
            <a:r>
              <a:rPr lang="en-US" sz="2200" b="1" u="sng">
                <a:solidFill>
                  <a:srgbClr val="0070C0"/>
                </a:solidFill>
              </a:rPr>
              <a:t>ANNEXES</a:t>
            </a:r>
          </a:p>
          <a:p>
            <a:pPr marL="1371600" lvl="2" indent="-457200" algn="l" fontAlgn="auto">
              <a:spcBef>
                <a:spcPts val="200"/>
              </a:spcBef>
              <a:spcAft>
                <a:spcPts val="0"/>
              </a:spcAft>
              <a:buFont typeface="Wingdings" pitchFamily="2" charset="2"/>
              <a:buChar char="Ø"/>
              <a:defRPr/>
            </a:pPr>
            <a:r>
              <a:rPr lang="en-US" sz="1600" b="1">
                <a:solidFill>
                  <a:srgbClr val="0070C0"/>
                </a:solidFill>
              </a:rPr>
              <a:t>Examples/summary of SRs for specific sectors/programs</a:t>
            </a:r>
          </a:p>
          <a:p>
            <a:pPr marL="1371600" lvl="2" indent="-457200" algn="l" fontAlgn="auto">
              <a:spcBef>
                <a:spcPts val="200"/>
              </a:spcBef>
              <a:spcAft>
                <a:spcPts val="0"/>
              </a:spcAft>
              <a:buFont typeface="Wingdings" pitchFamily="2" charset="2"/>
              <a:buChar char="Ø"/>
              <a:defRPr/>
            </a:pPr>
            <a:r>
              <a:rPr lang="en-US" sz="1600">
                <a:solidFill>
                  <a:schemeClr val="tx1"/>
                </a:solidFill>
              </a:rPr>
              <a:t>Annex with </a:t>
            </a:r>
            <a:r>
              <a:rPr lang="en-US" sz="1600" b="1">
                <a:solidFill>
                  <a:srgbClr val="0070C0"/>
                </a:solidFill>
              </a:rPr>
              <a:t>review of current regulatory framework and methodologies </a:t>
            </a:r>
            <a:r>
              <a:rPr lang="en-US" sz="1600">
                <a:solidFill>
                  <a:schemeClr val="tx1"/>
                </a:solidFill>
              </a:rPr>
              <a:t>in PEMPAL countries</a:t>
            </a:r>
          </a:p>
          <a:p>
            <a:endParaRPr lang="en-US" sz="1000" b="1">
              <a:solidFill>
                <a:srgbClr val="4F81BD"/>
              </a:solidFill>
            </a:endParaRPr>
          </a:p>
          <a:p>
            <a:r>
              <a:rPr lang="en-US" sz="2200" i="1">
                <a:solidFill>
                  <a:srgbClr val="0070C0"/>
                </a:solidFill>
              </a:rPr>
              <a:t>Please let us know whether you agree with proposed topic and contents for the next KP. And BIG THANKS to PPBWG for their dedicated work!</a:t>
            </a:r>
          </a:p>
          <a:p>
            <a:pPr marL="342900" indent="-342900" algn="just" fontAlgn="auto">
              <a:spcAft>
                <a:spcPts val="0"/>
              </a:spcAft>
              <a:buFont typeface="Arial"/>
              <a:buChar char="•"/>
              <a:defRPr/>
            </a:pPr>
            <a:endParaRPr lang="en-US" sz="2200" b="1">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extBox 5">
            <a:extLst>
              <a:ext uri="{FF2B5EF4-FFF2-40B4-BE49-F238E27FC236}">
                <a16:creationId xmlns:a16="http://schemas.microsoft.com/office/drawing/2014/main" id="{9DB7A0DB-9624-2146-88E5-03800CB4CFE3}"/>
              </a:ext>
            </a:extLst>
          </p:cNvPr>
          <p:cNvSpPr txBox="1"/>
          <p:nvPr/>
        </p:nvSpPr>
        <p:spPr>
          <a:xfrm>
            <a:off x="838200" y="136522"/>
            <a:ext cx="7924800" cy="584775"/>
          </a:xfrm>
          <a:prstGeom prst="rect">
            <a:avLst/>
          </a:prstGeom>
          <a:noFill/>
        </p:spPr>
        <p:txBody>
          <a:bodyPr wrap="square" rtlCol="0" anchor="t">
            <a:spAutoFit/>
          </a:bodyPr>
          <a:lstStyle/>
          <a:p>
            <a:pPr algn="ctr"/>
            <a:r>
              <a:rPr lang="en-US" sz="3200" b="1">
                <a:solidFill>
                  <a:srgbClr val="953735"/>
                </a:solidFill>
                <a:latin typeface="+mj-lt"/>
                <a:ea typeface="+mj-ea"/>
                <a:cs typeface="+mj-cs"/>
              </a:rPr>
              <a:t>New tasks of the PPBWG</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1AABDBDA-54B7-8640-A6D4-053740FCDDE2}"/>
              </a:ext>
            </a:extLst>
          </p:cNvPr>
          <p:cNvSpPr>
            <a:spLocks noGrp="1"/>
          </p:cNvSpPr>
          <p:nvPr>
            <p:ph type="sldNum" sz="quarter" idx="12"/>
          </p:nvPr>
        </p:nvSpPr>
        <p:spPr/>
        <p:txBody>
          <a:bodyPr/>
          <a:lstStyle/>
          <a:p>
            <a:pPr>
              <a:defRPr/>
            </a:pPr>
            <a:fld id="{A9B3BBAE-7D5F-41AB-BD10-EF89A677EBB9}" type="slidenum">
              <a:rPr lang="en-US" smtClean="0"/>
              <a:pPr>
                <a:defRPr/>
              </a:pPr>
              <a:t>22</a:t>
            </a:fld>
            <a:endParaRPr lang="en-US"/>
          </a:p>
        </p:txBody>
      </p:sp>
    </p:spTree>
    <p:extLst>
      <p:ext uri="{BB962C8B-B14F-4D97-AF65-F5344CB8AC3E}">
        <p14:creationId xmlns:p14="http://schemas.microsoft.com/office/powerpoint/2010/main" val="3476620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a:solidFill>
                <a:schemeClr val="tx1"/>
              </a:solidFill>
            </a:endParaRPr>
          </a:p>
          <a:p>
            <a:pPr fontAlgn="auto">
              <a:spcAft>
                <a:spcPts val="0"/>
              </a:spcAft>
              <a:defRPr/>
            </a:pPr>
            <a:endParaRPr lang="en-US" sz="2000">
              <a:solidFill>
                <a:schemeClr val="tx1"/>
              </a:solidFill>
            </a:endParaRPr>
          </a:p>
          <a:p>
            <a:pPr fontAlgn="auto">
              <a:spcAft>
                <a:spcPts val="0"/>
              </a:spcAft>
              <a:defRPr/>
            </a:pPr>
            <a:endParaRPr lang="en-US" sz="2000">
              <a:solidFill>
                <a:schemeClr val="tx1"/>
              </a:solidFill>
            </a:endParaRPr>
          </a:p>
          <a:p>
            <a:pPr fontAlgn="auto">
              <a:spcAft>
                <a:spcPts val="0"/>
              </a:spcAft>
              <a:defRPr/>
            </a:pPr>
            <a:r>
              <a:rPr lang="en-US" sz="3600">
                <a:solidFill>
                  <a:srgbClr val="000000"/>
                </a:solidFill>
              </a:rPr>
              <a:t>Thank you for your attention!</a:t>
            </a:r>
            <a:endParaRPr lang="bs-Latn-BA" sz="3600">
              <a:solidFill>
                <a:srgbClr val="000000"/>
              </a:solidFill>
            </a:endParaRPr>
          </a:p>
          <a:p>
            <a:pPr fontAlgn="auto">
              <a:spcAft>
                <a:spcPts val="0"/>
              </a:spcAft>
              <a:defRPr/>
            </a:pPr>
            <a:endParaRPr lang="en-US" sz="2000">
              <a:solidFill>
                <a:srgbClr val="000000"/>
              </a:solidFill>
            </a:endParaRPr>
          </a:p>
          <a:p>
            <a:pPr fontAlgn="auto">
              <a:spcAft>
                <a:spcPts val="0"/>
              </a:spcAft>
              <a:defRPr/>
            </a:pPr>
            <a:r>
              <a:rPr lang="en-US" sz="2000">
                <a:solidFill>
                  <a:srgbClr val="000000"/>
                </a:solidFill>
              </a:rPr>
              <a:t>All PEMPAL event materials can be found in English, Russian and Bosnian-Croatian-Serbian (BCS) at </a:t>
            </a:r>
            <a:r>
              <a:rPr lang="en-US" sz="2000">
                <a:solidFill>
                  <a:srgbClr val="000000"/>
                </a:solidFill>
                <a:hlinkClick r:id="rId4"/>
              </a:rPr>
              <a:t>www.pempal.org</a:t>
            </a:r>
            <a:endParaRPr lang="bs-Latn-BA" sz="360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AC4BED7F-B68E-5F40-B187-F91204BF3D1A}"/>
              </a:ext>
            </a:extLst>
          </p:cNvPr>
          <p:cNvSpPr>
            <a:spLocks noGrp="1"/>
          </p:cNvSpPr>
          <p:nvPr>
            <p:ph type="sldNum" sz="quarter" idx="12"/>
          </p:nvPr>
        </p:nvSpPr>
        <p:spPr/>
        <p:txBody>
          <a:bodyPr/>
          <a:lstStyle/>
          <a:p>
            <a:pPr>
              <a:defRPr/>
            </a:pPr>
            <a:fld id="{A9B3BBAE-7D5F-41AB-BD10-EF89A677EBB9}" type="slidenum">
              <a:rPr lang="en-US" smtClean="0"/>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Subtitle 4">
            <a:extLst>
              <a:ext uri="{FF2B5EF4-FFF2-40B4-BE49-F238E27FC236}">
                <a16:creationId xmlns:a16="http://schemas.microsoft.com/office/drawing/2014/main" id="{8103FA47-3E7D-2543-B1FE-175720A96786}"/>
              </a:ext>
            </a:extLst>
          </p:cNvPr>
          <p:cNvSpPr>
            <a:spLocks noGrp="1"/>
          </p:cNvSpPr>
          <p:nvPr>
            <p:ph type="subTitle" idx="1"/>
          </p:nvPr>
        </p:nvSpPr>
        <p:spPr>
          <a:xfrm>
            <a:off x="838200" y="2895600"/>
            <a:ext cx="7620000" cy="1752600"/>
          </a:xfrm>
        </p:spPr>
        <p:txBody>
          <a:bodyPr/>
          <a:lstStyle/>
          <a:p>
            <a:pPr algn="l"/>
            <a:r>
              <a:rPr lang="en-US" sz="4400" b="1">
                <a:solidFill>
                  <a:srgbClr val="002060"/>
                </a:solidFill>
                <a:latin typeface="+mj-lt"/>
                <a:ea typeface="+mj-ea"/>
                <a:cs typeface="+mj-cs"/>
              </a:rPr>
              <a:t>Overview of PPBWG work and process of KP development</a:t>
            </a:r>
          </a:p>
          <a:p>
            <a:endParaRPr lang="x-none"/>
          </a:p>
        </p:txBody>
      </p:sp>
      <p:sp>
        <p:nvSpPr>
          <p:cNvPr id="2" name="Slide Number Placeholder 1">
            <a:extLst>
              <a:ext uri="{FF2B5EF4-FFF2-40B4-BE49-F238E27FC236}">
                <a16:creationId xmlns:a16="http://schemas.microsoft.com/office/drawing/2014/main" id="{7252DD4A-6A16-2B48-A82B-D0883A8BCC43}"/>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a:p>
        </p:txBody>
      </p:sp>
    </p:spTree>
    <p:extLst>
      <p:ext uri="{BB962C8B-B14F-4D97-AF65-F5344CB8AC3E}">
        <p14:creationId xmlns:p14="http://schemas.microsoft.com/office/powerpoint/2010/main" val="3560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1447800"/>
            <a:ext cx="8763000" cy="6019800"/>
          </a:xfrm>
        </p:spPr>
        <p:txBody>
          <a:bodyPr rtlCol="0">
            <a:normAutofit/>
          </a:bodyPr>
          <a:lstStyle/>
          <a:p>
            <a:pPr marL="342900" indent="-342900" algn="l">
              <a:spcBef>
                <a:spcPts val="800"/>
              </a:spcBef>
              <a:spcAft>
                <a:spcPts val="600"/>
              </a:spcAft>
              <a:buFont typeface="Wingdings" pitchFamily="2" charset="2"/>
              <a:buChar char="Ø"/>
            </a:pPr>
            <a:r>
              <a:rPr lang="en-US" sz="2200" b="1">
                <a:solidFill>
                  <a:schemeClr val="tx1"/>
                </a:solidFill>
              </a:rPr>
              <a:t>Established</a:t>
            </a:r>
            <a:r>
              <a:rPr lang="en-US" sz="2200">
                <a:solidFill>
                  <a:schemeClr val="tx1"/>
                </a:solidFill>
              </a:rPr>
              <a:t> in 2016</a:t>
            </a:r>
          </a:p>
          <a:p>
            <a:pPr marL="342900" indent="-342900" algn="l">
              <a:spcBef>
                <a:spcPts val="800"/>
              </a:spcBef>
              <a:spcAft>
                <a:spcPts val="600"/>
              </a:spcAft>
              <a:buFont typeface="Wingdings" pitchFamily="2" charset="2"/>
              <a:buChar char="Ø"/>
            </a:pPr>
            <a:r>
              <a:rPr lang="en-US" sz="2200" b="1">
                <a:solidFill>
                  <a:schemeClr val="tx1"/>
                </a:solidFill>
              </a:rPr>
              <a:t>Led</a:t>
            </a:r>
            <a:r>
              <a:rPr lang="en-US" sz="2200">
                <a:solidFill>
                  <a:schemeClr val="tx1"/>
                </a:solidFill>
              </a:rPr>
              <a:t> by Nikolay </a:t>
            </a:r>
            <a:r>
              <a:rPr lang="en-US" sz="2200" err="1">
                <a:solidFill>
                  <a:schemeClr val="tx1"/>
                </a:solidFill>
              </a:rPr>
              <a:t>Begchin</a:t>
            </a:r>
            <a:r>
              <a:rPr lang="en-US" sz="2200">
                <a:solidFill>
                  <a:schemeClr val="tx1"/>
                </a:solidFill>
              </a:rPr>
              <a:t>, Head of the Department of Program Planning and Effectiveness of Budget Expenditures Ministry of Finance of the Russian Federation </a:t>
            </a:r>
          </a:p>
          <a:p>
            <a:pPr marL="342900" indent="-342900" algn="l">
              <a:spcBef>
                <a:spcPts val="800"/>
              </a:spcBef>
              <a:spcAft>
                <a:spcPts val="600"/>
              </a:spcAft>
              <a:buFont typeface="Wingdings" pitchFamily="2" charset="2"/>
              <a:buChar char="Ø"/>
            </a:pPr>
            <a:r>
              <a:rPr lang="en-US" sz="2200" b="1">
                <a:solidFill>
                  <a:srgbClr val="0070C0"/>
                </a:solidFill>
              </a:rPr>
              <a:t>Focus</a:t>
            </a:r>
            <a:r>
              <a:rPr lang="ru-RU" sz="2200" b="1">
                <a:solidFill>
                  <a:srgbClr val="0070C0"/>
                </a:solidFill>
              </a:rPr>
              <a:t>:</a:t>
            </a:r>
            <a:r>
              <a:rPr lang="ru-RU" sz="2200">
                <a:solidFill>
                  <a:srgbClr val="0070C0"/>
                </a:solidFill>
              </a:rPr>
              <a:t> </a:t>
            </a:r>
            <a:r>
              <a:rPr lang="en-US" sz="2200">
                <a:solidFill>
                  <a:srgbClr val="0070C0"/>
                </a:solidFill>
              </a:rPr>
              <a:t>Examining design and implementation of program and performance budgeting and spending reviews with the aim of improving spending effectiveness.</a:t>
            </a:r>
            <a:r>
              <a:rPr lang="en-US" sz="2200">
                <a:solidFill>
                  <a:srgbClr val="FF0000"/>
                </a:solidFill>
              </a:rPr>
              <a:t> </a:t>
            </a:r>
            <a:r>
              <a:rPr lang="en-US" sz="2200">
                <a:solidFill>
                  <a:schemeClr val="tx1"/>
                </a:solidFill>
              </a:rPr>
              <a:t>BCOP members have continuously identified program and performance budgeting as a priority budget reform over last several years.</a:t>
            </a:r>
          </a:p>
          <a:p>
            <a:pPr marL="342900" lvl="1" indent="-342900" algn="l">
              <a:spcBef>
                <a:spcPts val="800"/>
              </a:spcBef>
              <a:spcAft>
                <a:spcPts val="600"/>
              </a:spcAft>
              <a:buFont typeface="Wingdings" pitchFamily="2" charset="2"/>
              <a:buChar char="Ø"/>
            </a:pPr>
            <a:r>
              <a:rPr lang="en-US" sz="2200" b="1">
                <a:solidFill>
                  <a:srgbClr val="0070C0"/>
                </a:solidFill>
              </a:rPr>
              <a:t>Working Group members </a:t>
            </a:r>
            <a:r>
              <a:rPr lang="ru-RU" sz="2200">
                <a:solidFill>
                  <a:srgbClr val="0070C0"/>
                </a:solidFill>
              </a:rPr>
              <a:t>(1</a:t>
            </a:r>
            <a:r>
              <a:rPr lang="en-US" sz="2200">
                <a:solidFill>
                  <a:srgbClr val="0070C0"/>
                </a:solidFill>
              </a:rPr>
              <a:t>6 countries</a:t>
            </a:r>
            <a:r>
              <a:rPr lang="ru-RU" sz="2200">
                <a:solidFill>
                  <a:srgbClr val="0070C0"/>
                </a:solidFill>
              </a:rPr>
              <a:t>)</a:t>
            </a:r>
            <a:r>
              <a:rPr lang="ru-RU" sz="2200">
                <a:solidFill>
                  <a:schemeClr val="tx1"/>
                </a:solidFill>
              </a:rPr>
              <a:t>: </a:t>
            </a:r>
            <a:r>
              <a:rPr lang="en-US" sz="2200" i="1">
                <a:solidFill>
                  <a:schemeClr val="tx1"/>
                </a:solidFill>
              </a:rPr>
              <a:t>Albania, Armenia, Belarus, Bosnia and Herzegovina, Bulgaria, Croatia, Georgia, Kosovo, Kyrgyz Republic, Moldova, Republic of North Macedonia, Russian Federation, Serbia, Turkey, Ukraine, and Uzbekistan</a:t>
            </a:r>
            <a:r>
              <a:rPr lang="ru-RU" sz="2200" i="1">
                <a:solidFill>
                  <a:schemeClr val="tx1"/>
                </a:solidFill>
              </a:rPr>
              <a:t>.  </a:t>
            </a:r>
            <a:endParaRPr lang="ru-RU" sz="1300">
              <a:solidFill>
                <a:schemeClr val="tx1"/>
              </a:solidFill>
              <a:latin typeface="Lucida Grande CY"/>
              <a:cs typeface="Lucida Grande CY"/>
            </a:endParaRPr>
          </a:p>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447800" y="175713"/>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BCOP’s Program and Performance Budgeting Working Group (PPBWG</a:t>
            </a:r>
            <a:r>
              <a:rPr lang="en-US" sz="3200">
                <a:solidFill>
                  <a:srgbClr val="002060"/>
                </a:solidFill>
                <a:latin typeface="+mj-lt"/>
                <a:ea typeface="+mj-ea"/>
                <a:cs typeface="+mj-cs"/>
              </a:rPr>
              <a:t>)</a:t>
            </a:r>
          </a:p>
        </p:txBody>
      </p:sp>
      <p:sp>
        <p:nvSpPr>
          <p:cNvPr id="4" name="Slide Number Placeholder 3">
            <a:extLst>
              <a:ext uri="{FF2B5EF4-FFF2-40B4-BE49-F238E27FC236}">
                <a16:creationId xmlns:a16="http://schemas.microsoft.com/office/drawing/2014/main" id="{A14F01A5-DECE-FA42-84ED-0841F229233E}"/>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a:p>
        </p:txBody>
      </p:sp>
    </p:spTree>
    <p:extLst>
      <p:ext uri="{BB962C8B-B14F-4D97-AF65-F5344CB8AC3E}">
        <p14:creationId xmlns:p14="http://schemas.microsoft.com/office/powerpoint/2010/main" val="421170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10593" y="0"/>
            <a:ext cx="763588" cy="6858000"/>
          </a:xfrm>
          <a:prstGeom prst="rect">
            <a:avLst/>
          </a:prstGeom>
          <a:noFill/>
          <a:ln w="9525">
            <a:noFill/>
            <a:miter lim="800000"/>
            <a:headEnd/>
            <a:tailEnd/>
          </a:ln>
        </p:spPr>
      </p:pic>
      <p:sp>
        <p:nvSpPr>
          <p:cNvPr id="103" name="Title 1">
            <a:extLst>
              <a:ext uri="{FF2B5EF4-FFF2-40B4-BE49-F238E27FC236}">
                <a16:creationId xmlns:a16="http://schemas.microsoft.com/office/drawing/2014/main" id="{B4F04630-4FB5-4440-A81A-18600AC7EB95}"/>
              </a:ext>
            </a:extLst>
          </p:cNvPr>
          <p:cNvSpPr txBox="1">
            <a:spLocks/>
          </p:cNvSpPr>
          <p:nvPr/>
        </p:nvSpPr>
        <p:spPr bwMode="auto">
          <a:xfrm>
            <a:off x="1423926" y="25813"/>
            <a:ext cx="7886700" cy="739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a:solidFill>
                  <a:srgbClr val="953735"/>
                </a:solidFill>
              </a:rPr>
              <a:t>Overview of PPBWG activities</a:t>
            </a:r>
            <a:endParaRPr lang="en-US" sz="3200">
              <a:solidFill>
                <a:srgbClr val="002060"/>
              </a:solidFill>
            </a:endParaRPr>
          </a:p>
        </p:txBody>
      </p:sp>
      <p:grpSp>
        <p:nvGrpSpPr>
          <p:cNvPr id="104" name="Group 103">
            <a:extLst>
              <a:ext uri="{FF2B5EF4-FFF2-40B4-BE49-F238E27FC236}">
                <a16:creationId xmlns:a16="http://schemas.microsoft.com/office/drawing/2014/main" id="{689CBBA8-D9B3-B34B-84C2-ABA76DB4D706}"/>
              </a:ext>
            </a:extLst>
          </p:cNvPr>
          <p:cNvGrpSpPr/>
          <p:nvPr/>
        </p:nvGrpSpPr>
        <p:grpSpPr>
          <a:xfrm>
            <a:off x="4212834" y="2057972"/>
            <a:ext cx="905921" cy="1663792"/>
            <a:chOff x="4555138" y="2063281"/>
            <a:chExt cx="953960" cy="1456468"/>
          </a:xfrm>
        </p:grpSpPr>
        <p:sp>
          <p:nvSpPr>
            <p:cNvPr id="105" name="Freeform 104">
              <a:extLst>
                <a:ext uri="{FF2B5EF4-FFF2-40B4-BE49-F238E27FC236}">
                  <a16:creationId xmlns:a16="http://schemas.microsoft.com/office/drawing/2014/main" id="{E2C5744D-647F-F74E-BDDE-0955580ABF41}"/>
                </a:ext>
              </a:extLst>
            </p:cNvPr>
            <p:cNvSpPr/>
            <p:nvPr/>
          </p:nvSpPr>
          <p:spPr>
            <a:xfrm rot="10800000" flipH="1" flipV="1">
              <a:off x="5211891"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6" name="Oval 105">
              <a:extLst>
                <a:ext uri="{FF2B5EF4-FFF2-40B4-BE49-F238E27FC236}">
                  <a16:creationId xmlns:a16="http://schemas.microsoft.com/office/drawing/2014/main" id="{878B6C54-BB61-E847-BEDA-0C8183A98EE1}"/>
                </a:ext>
              </a:extLst>
            </p:cNvPr>
            <p:cNvSpPr/>
            <p:nvPr/>
          </p:nvSpPr>
          <p:spPr>
            <a:xfrm rot="10800000" flipH="1" flipV="1">
              <a:off x="5326128" y="3336890"/>
              <a:ext cx="182970" cy="182859"/>
            </a:xfrm>
            <a:prstGeom prst="ellipse">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Freeform 106">
              <a:extLst>
                <a:ext uri="{FF2B5EF4-FFF2-40B4-BE49-F238E27FC236}">
                  <a16:creationId xmlns:a16="http://schemas.microsoft.com/office/drawing/2014/main" id="{860EAE89-CB5C-CB4E-A6C0-8C2866BAE980}"/>
                </a:ext>
              </a:extLst>
            </p:cNvPr>
            <p:cNvSpPr/>
            <p:nvPr/>
          </p:nvSpPr>
          <p:spPr>
            <a:xfrm rot="10800000" flipV="1">
              <a:off x="4555138"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8" name="Rectangle 107">
              <a:extLst>
                <a:ext uri="{FF2B5EF4-FFF2-40B4-BE49-F238E27FC236}">
                  <a16:creationId xmlns:a16="http://schemas.microsoft.com/office/drawing/2014/main" id="{79779984-C05E-D142-983F-F3251426D175}"/>
                </a:ext>
              </a:extLst>
            </p:cNvPr>
            <p:cNvSpPr/>
            <p:nvPr/>
          </p:nvSpPr>
          <p:spPr>
            <a:xfrm rot="10800000" flipV="1">
              <a:off x="4741396" y="3400643"/>
              <a:ext cx="521178" cy="54612"/>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Rectangle 108">
              <a:extLst>
                <a:ext uri="{FF2B5EF4-FFF2-40B4-BE49-F238E27FC236}">
                  <a16:creationId xmlns:a16="http://schemas.microsoft.com/office/drawing/2014/main" id="{1A6035EC-FBA6-B147-A34F-B7D33795B336}"/>
                </a:ext>
              </a:extLst>
            </p:cNvPr>
            <p:cNvSpPr/>
            <p:nvPr/>
          </p:nvSpPr>
          <p:spPr>
            <a:xfrm rot="16200000" flipH="1" flipV="1">
              <a:off x="4819882" y="2633688"/>
              <a:ext cx="1195459" cy="54645"/>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0" name="Group 109">
            <a:extLst>
              <a:ext uri="{FF2B5EF4-FFF2-40B4-BE49-F238E27FC236}">
                <a16:creationId xmlns:a16="http://schemas.microsoft.com/office/drawing/2014/main" id="{9EAD1C10-11DD-704F-AA93-7A6AB71834E2}"/>
              </a:ext>
            </a:extLst>
          </p:cNvPr>
          <p:cNvGrpSpPr/>
          <p:nvPr/>
        </p:nvGrpSpPr>
        <p:grpSpPr>
          <a:xfrm>
            <a:off x="5984168" y="2232644"/>
            <a:ext cx="912554" cy="1532663"/>
            <a:chOff x="6264343" y="2063281"/>
            <a:chExt cx="953960" cy="1456468"/>
          </a:xfrm>
        </p:grpSpPr>
        <p:sp>
          <p:nvSpPr>
            <p:cNvPr id="111" name="Freeform 110">
              <a:extLst>
                <a:ext uri="{FF2B5EF4-FFF2-40B4-BE49-F238E27FC236}">
                  <a16:creationId xmlns:a16="http://schemas.microsoft.com/office/drawing/2014/main" id="{0253C779-86F3-3345-9071-8C3D4598F87C}"/>
                </a:ext>
              </a:extLst>
            </p:cNvPr>
            <p:cNvSpPr/>
            <p:nvPr/>
          </p:nvSpPr>
          <p:spPr>
            <a:xfrm rot="10800000" flipH="1" flipV="1">
              <a:off x="692109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2" name="Rectangle 111">
              <a:extLst>
                <a:ext uri="{FF2B5EF4-FFF2-40B4-BE49-F238E27FC236}">
                  <a16:creationId xmlns:a16="http://schemas.microsoft.com/office/drawing/2014/main" id="{8F48B693-BA4E-B642-9A2A-223F8E043226}"/>
                </a:ext>
              </a:extLst>
            </p:cNvPr>
            <p:cNvSpPr/>
            <p:nvPr/>
          </p:nvSpPr>
          <p:spPr>
            <a:xfrm rot="16200000" flipH="1" flipV="1">
              <a:off x="6529087" y="2633688"/>
              <a:ext cx="1195459" cy="54645"/>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Oval 112">
              <a:extLst>
                <a:ext uri="{FF2B5EF4-FFF2-40B4-BE49-F238E27FC236}">
                  <a16:creationId xmlns:a16="http://schemas.microsoft.com/office/drawing/2014/main" id="{CC6CFEC7-BC09-EC44-AC84-7AA6C9EA7194}"/>
                </a:ext>
              </a:extLst>
            </p:cNvPr>
            <p:cNvSpPr/>
            <p:nvPr/>
          </p:nvSpPr>
          <p:spPr>
            <a:xfrm rot="10800000" flipH="1" flipV="1">
              <a:off x="7035333" y="3336890"/>
              <a:ext cx="182970" cy="182859"/>
            </a:xfrm>
            <a:prstGeom prst="ellipse">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113">
              <a:extLst>
                <a:ext uri="{FF2B5EF4-FFF2-40B4-BE49-F238E27FC236}">
                  <a16:creationId xmlns:a16="http://schemas.microsoft.com/office/drawing/2014/main" id="{1796A8C7-FCF6-E745-BFE1-08FAF7E6F3B2}"/>
                </a:ext>
              </a:extLst>
            </p:cNvPr>
            <p:cNvSpPr/>
            <p:nvPr/>
          </p:nvSpPr>
          <p:spPr>
            <a:xfrm rot="10800000" flipV="1">
              <a:off x="626434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5" name="Rectangle 114">
              <a:extLst>
                <a:ext uri="{FF2B5EF4-FFF2-40B4-BE49-F238E27FC236}">
                  <a16:creationId xmlns:a16="http://schemas.microsoft.com/office/drawing/2014/main" id="{21CA3B11-36B3-9D45-B0B8-CD0B6BA8CFBA}"/>
                </a:ext>
              </a:extLst>
            </p:cNvPr>
            <p:cNvSpPr/>
            <p:nvPr/>
          </p:nvSpPr>
          <p:spPr>
            <a:xfrm rot="10800000" flipV="1">
              <a:off x="6450601" y="3400643"/>
              <a:ext cx="521178" cy="54612"/>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6" name="Group 115">
            <a:extLst>
              <a:ext uri="{FF2B5EF4-FFF2-40B4-BE49-F238E27FC236}">
                <a16:creationId xmlns:a16="http://schemas.microsoft.com/office/drawing/2014/main" id="{D3FD99A5-62F5-9D47-8A7D-857B56BB8620}"/>
              </a:ext>
            </a:extLst>
          </p:cNvPr>
          <p:cNvGrpSpPr/>
          <p:nvPr/>
        </p:nvGrpSpPr>
        <p:grpSpPr>
          <a:xfrm>
            <a:off x="1650771" y="3509071"/>
            <a:ext cx="835185" cy="1583734"/>
            <a:chOff x="1991331" y="3336567"/>
            <a:chExt cx="953960" cy="1674740"/>
          </a:xfrm>
        </p:grpSpPr>
        <p:sp>
          <p:nvSpPr>
            <p:cNvPr id="117" name="Freeform 116">
              <a:extLst>
                <a:ext uri="{FF2B5EF4-FFF2-40B4-BE49-F238E27FC236}">
                  <a16:creationId xmlns:a16="http://schemas.microsoft.com/office/drawing/2014/main" id="{691178A9-1A26-8D48-A107-5554BFA11342}"/>
                </a:ext>
              </a:extLst>
            </p:cNvPr>
            <p:cNvSpPr/>
            <p:nvPr/>
          </p:nvSpPr>
          <p:spPr>
            <a:xfrm rot="10800000">
              <a:off x="1991331" y="3401017"/>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8" name="Rectangle 117">
              <a:extLst>
                <a:ext uri="{FF2B5EF4-FFF2-40B4-BE49-F238E27FC236}">
                  <a16:creationId xmlns:a16="http://schemas.microsoft.com/office/drawing/2014/main" id="{056A505C-3308-8343-9C77-5006043CE3A7}"/>
                </a:ext>
              </a:extLst>
            </p:cNvPr>
            <p:cNvSpPr/>
            <p:nvPr/>
          </p:nvSpPr>
          <p:spPr>
            <a:xfrm rot="10800000">
              <a:off x="2177589" y="3401176"/>
              <a:ext cx="521178" cy="54709"/>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Freeform 118">
              <a:extLst>
                <a:ext uri="{FF2B5EF4-FFF2-40B4-BE49-F238E27FC236}">
                  <a16:creationId xmlns:a16="http://schemas.microsoft.com/office/drawing/2014/main" id="{C42A099F-796E-6D49-8B56-A790751269C2}"/>
                </a:ext>
              </a:extLst>
            </p:cNvPr>
            <p:cNvSpPr/>
            <p:nvPr/>
          </p:nvSpPr>
          <p:spPr>
            <a:xfrm rot="10800000" flipH="1">
              <a:off x="2648084" y="3401017"/>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0" name="Oval 119">
              <a:extLst>
                <a:ext uri="{FF2B5EF4-FFF2-40B4-BE49-F238E27FC236}">
                  <a16:creationId xmlns:a16="http://schemas.microsoft.com/office/drawing/2014/main" id="{D157938A-08AE-9B4A-BDB4-7BA0BB7D5DFA}"/>
                </a:ext>
              </a:extLst>
            </p:cNvPr>
            <p:cNvSpPr/>
            <p:nvPr/>
          </p:nvSpPr>
          <p:spPr>
            <a:xfrm rot="10800000" flipH="1">
              <a:off x="2762321" y="3336567"/>
              <a:ext cx="182970" cy="183182"/>
            </a:xfrm>
            <a:prstGeom prst="ellipse">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Rectangle 120">
              <a:extLst>
                <a:ext uri="{FF2B5EF4-FFF2-40B4-BE49-F238E27FC236}">
                  <a16:creationId xmlns:a16="http://schemas.microsoft.com/office/drawing/2014/main" id="{5EEA5B05-8346-3C45-94CE-67FD82F50A33}"/>
                </a:ext>
              </a:extLst>
            </p:cNvPr>
            <p:cNvSpPr/>
            <p:nvPr/>
          </p:nvSpPr>
          <p:spPr>
            <a:xfrm rot="5400000" flipH="1">
              <a:off x="2146178" y="4276357"/>
              <a:ext cx="1415254" cy="54645"/>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2" name="Group 121">
            <a:extLst>
              <a:ext uri="{FF2B5EF4-FFF2-40B4-BE49-F238E27FC236}">
                <a16:creationId xmlns:a16="http://schemas.microsoft.com/office/drawing/2014/main" id="{1B3D41B4-93AE-634F-9B2D-C4E255C44AFB}"/>
              </a:ext>
            </a:extLst>
          </p:cNvPr>
          <p:cNvGrpSpPr/>
          <p:nvPr/>
        </p:nvGrpSpPr>
        <p:grpSpPr>
          <a:xfrm>
            <a:off x="5038803" y="3535195"/>
            <a:ext cx="1033205" cy="1667764"/>
            <a:chOff x="5409740" y="3338250"/>
            <a:chExt cx="953960" cy="1673057"/>
          </a:xfrm>
        </p:grpSpPr>
        <p:sp>
          <p:nvSpPr>
            <p:cNvPr id="123" name="Freeform 122">
              <a:extLst>
                <a:ext uri="{FF2B5EF4-FFF2-40B4-BE49-F238E27FC236}">
                  <a16:creationId xmlns:a16="http://schemas.microsoft.com/office/drawing/2014/main" id="{28676A0D-8414-A749-B0DA-1CA20EB225F8}"/>
                </a:ext>
              </a:extLst>
            </p:cNvPr>
            <p:cNvSpPr/>
            <p:nvPr/>
          </p:nvSpPr>
          <p:spPr>
            <a:xfrm rot="10800000">
              <a:off x="5409740" y="340270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4" name="Rectangle 123">
              <a:extLst>
                <a:ext uri="{FF2B5EF4-FFF2-40B4-BE49-F238E27FC236}">
                  <a16:creationId xmlns:a16="http://schemas.microsoft.com/office/drawing/2014/main" id="{99DC6314-CA71-1042-8963-71B530F232A2}"/>
                </a:ext>
              </a:extLst>
            </p:cNvPr>
            <p:cNvSpPr/>
            <p:nvPr/>
          </p:nvSpPr>
          <p:spPr>
            <a:xfrm rot="10800000">
              <a:off x="5595998" y="3402859"/>
              <a:ext cx="521178" cy="54709"/>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124">
              <a:extLst>
                <a:ext uri="{FF2B5EF4-FFF2-40B4-BE49-F238E27FC236}">
                  <a16:creationId xmlns:a16="http://schemas.microsoft.com/office/drawing/2014/main" id="{24BB1629-5974-1541-82E7-C79F1434DFA7}"/>
                </a:ext>
              </a:extLst>
            </p:cNvPr>
            <p:cNvSpPr/>
            <p:nvPr/>
          </p:nvSpPr>
          <p:spPr>
            <a:xfrm rot="10800000" flipH="1">
              <a:off x="6066493" y="340270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6" name="Oval 125">
              <a:extLst>
                <a:ext uri="{FF2B5EF4-FFF2-40B4-BE49-F238E27FC236}">
                  <a16:creationId xmlns:a16="http://schemas.microsoft.com/office/drawing/2014/main" id="{BC15E162-55A6-674F-9CF1-BFA31AF7CC09}"/>
                </a:ext>
              </a:extLst>
            </p:cNvPr>
            <p:cNvSpPr/>
            <p:nvPr/>
          </p:nvSpPr>
          <p:spPr>
            <a:xfrm rot="10800000" flipH="1">
              <a:off x="6180730" y="3338250"/>
              <a:ext cx="182970" cy="183182"/>
            </a:xfrm>
            <a:prstGeom prst="ellipse">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126">
              <a:extLst>
                <a:ext uri="{FF2B5EF4-FFF2-40B4-BE49-F238E27FC236}">
                  <a16:creationId xmlns:a16="http://schemas.microsoft.com/office/drawing/2014/main" id="{F6FBA4C7-A879-264E-9742-C6463ECB33D7}"/>
                </a:ext>
              </a:extLst>
            </p:cNvPr>
            <p:cNvSpPr/>
            <p:nvPr/>
          </p:nvSpPr>
          <p:spPr>
            <a:xfrm rot="5400000" flipH="1">
              <a:off x="5564587" y="4276357"/>
              <a:ext cx="1415254" cy="54645"/>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D2759F9C-16FD-3346-AA94-19E06253FE82}"/>
              </a:ext>
            </a:extLst>
          </p:cNvPr>
          <p:cNvGrpSpPr/>
          <p:nvPr/>
        </p:nvGrpSpPr>
        <p:grpSpPr>
          <a:xfrm>
            <a:off x="3375884" y="3511809"/>
            <a:ext cx="953960" cy="1677302"/>
            <a:chOff x="3700536" y="3334005"/>
            <a:chExt cx="953960" cy="1677302"/>
          </a:xfrm>
        </p:grpSpPr>
        <p:sp>
          <p:nvSpPr>
            <p:cNvPr id="129" name="Freeform 128">
              <a:extLst>
                <a:ext uri="{FF2B5EF4-FFF2-40B4-BE49-F238E27FC236}">
                  <a16:creationId xmlns:a16="http://schemas.microsoft.com/office/drawing/2014/main" id="{DEA3DC87-6C29-034A-B90A-9BD3648A2EC5}"/>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0" name="Freeform 129">
              <a:extLst>
                <a:ext uri="{FF2B5EF4-FFF2-40B4-BE49-F238E27FC236}">
                  <a16:creationId xmlns:a16="http://schemas.microsoft.com/office/drawing/2014/main" id="{387541DD-1511-DD43-A0F5-88CF0B1E6060}"/>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1" name="Oval 130">
              <a:extLst>
                <a:ext uri="{FF2B5EF4-FFF2-40B4-BE49-F238E27FC236}">
                  <a16:creationId xmlns:a16="http://schemas.microsoft.com/office/drawing/2014/main" id="{6FB8CAE6-D316-524F-AEE0-E3079C15533B}"/>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Rectangle 131">
              <a:extLst>
                <a:ext uri="{FF2B5EF4-FFF2-40B4-BE49-F238E27FC236}">
                  <a16:creationId xmlns:a16="http://schemas.microsoft.com/office/drawing/2014/main" id="{ED3D02C9-BED5-D94D-8951-03EA49CAC8D9}"/>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Rectangle 132">
              <a:extLst>
                <a:ext uri="{FF2B5EF4-FFF2-40B4-BE49-F238E27FC236}">
                  <a16:creationId xmlns:a16="http://schemas.microsoft.com/office/drawing/2014/main" id="{9D56207D-0997-F548-B025-96DD5C6CADFA}"/>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4" name="Group 133">
            <a:extLst>
              <a:ext uri="{FF2B5EF4-FFF2-40B4-BE49-F238E27FC236}">
                <a16:creationId xmlns:a16="http://schemas.microsoft.com/office/drawing/2014/main" id="{A094AB37-FF97-E648-B599-1A1140E3A78E}"/>
              </a:ext>
            </a:extLst>
          </p:cNvPr>
          <p:cNvGrpSpPr/>
          <p:nvPr/>
        </p:nvGrpSpPr>
        <p:grpSpPr>
          <a:xfrm>
            <a:off x="3024765" y="843241"/>
            <a:ext cx="582650" cy="1004329"/>
            <a:chOff x="4130308" y="996540"/>
            <a:chExt cx="582650" cy="1004329"/>
          </a:xfrm>
        </p:grpSpPr>
        <p:sp>
          <p:nvSpPr>
            <p:cNvPr id="135" name="Freeform 134">
              <a:extLst>
                <a:ext uri="{FF2B5EF4-FFF2-40B4-BE49-F238E27FC236}">
                  <a16:creationId xmlns:a16="http://schemas.microsoft.com/office/drawing/2014/main" id="{F448D460-922C-1E45-A897-B790EC8B20CA}"/>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135">
              <a:extLst>
                <a:ext uri="{FF2B5EF4-FFF2-40B4-BE49-F238E27FC236}">
                  <a16:creationId xmlns:a16="http://schemas.microsoft.com/office/drawing/2014/main" id="{2A85ACCA-4914-0C45-896C-B3C09876A7A1}"/>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CFC41100-5A19-2B47-9A00-3A7E03366D44}"/>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3</a:t>
              </a:r>
            </a:p>
          </p:txBody>
        </p:sp>
      </p:grpSp>
      <p:grpSp>
        <p:nvGrpSpPr>
          <p:cNvPr id="138" name="Group 137">
            <a:extLst>
              <a:ext uri="{FF2B5EF4-FFF2-40B4-BE49-F238E27FC236}">
                <a16:creationId xmlns:a16="http://schemas.microsoft.com/office/drawing/2014/main" id="{8B5B6C83-7466-104C-974B-D6F8DF1C779F}"/>
              </a:ext>
            </a:extLst>
          </p:cNvPr>
          <p:cNvGrpSpPr/>
          <p:nvPr/>
        </p:nvGrpSpPr>
        <p:grpSpPr>
          <a:xfrm>
            <a:off x="1366067" y="826721"/>
            <a:ext cx="582650" cy="1004329"/>
            <a:chOff x="4130308" y="996540"/>
            <a:chExt cx="582650" cy="1004329"/>
          </a:xfrm>
        </p:grpSpPr>
        <p:sp>
          <p:nvSpPr>
            <p:cNvPr id="139" name="Freeform 138">
              <a:extLst>
                <a:ext uri="{FF2B5EF4-FFF2-40B4-BE49-F238E27FC236}">
                  <a16:creationId xmlns:a16="http://schemas.microsoft.com/office/drawing/2014/main" id="{289C0A61-8BBD-AF41-8B05-F19612548320}"/>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139">
              <a:extLst>
                <a:ext uri="{FF2B5EF4-FFF2-40B4-BE49-F238E27FC236}">
                  <a16:creationId xmlns:a16="http://schemas.microsoft.com/office/drawing/2014/main" id="{4377F41D-581A-304A-9E52-E1DEF555795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AF1E05A2-EEEB-7D48-B3D4-B5FE99AD98EF}"/>
                </a:ext>
              </a:extLst>
            </p:cNvPr>
            <p:cNvSpPr/>
            <p:nvPr/>
          </p:nvSpPr>
          <p:spPr>
            <a:xfrm rot="10800000">
              <a:off x="4249854" y="1116086"/>
              <a:ext cx="343557" cy="343558"/>
            </a:xfrm>
            <a:prstGeom prst="ellipse">
              <a:avLst/>
            </a:prstGeom>
            <a:solidFill>
              <a:schemeClr val="bg1"/>
            </a:solidFill>
            <a:ln w="28575">
              <a:solidFill>
                <a:srgbClr val="C44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799999"/>
                </a:camera>
                <a:lightRig rig="threePt" dir="t"/>
              </a:scene3d>
            </a:bodyPr>
            <a:lstStyle/>
            <a:p>
              <a:pPr algn="ctr"/>
              <a:r>
                <a:rPr lang="en-US">
                  <a:solidFill>
                    <a:schemeClr val="accent3">
                      <a:lumMod val="50000"/>
                    </a:schemeClr>
                  </a:solidFill>
                </a:rPr>
                <a:t>1</a:t>
              </a:r>
            </a:p>
          </p:txBody>
        </p:sp>
      </p:grpSp>
      <p:grpSp>
        <p:nvGrpSpPr>
          <p:cNvPr id="142" name="Group 141">
            <a:extLst>
              <a:ext uri="{FF2B5EF4-FFF2-40B4-BE49-F238E27FC236}">
                <a16:creationId xmlns:a16="http://schemas.microsoft.com/office/drawing/2014/main" id="{09D4C2D1-380C-4149-B249-B691F86212CE}"/>
              </a:ext>
            </a:extLst>
          </p:cNvPr>
          <p:cNvGrpSpPr/>
          <p:nvPr/>
        </p:nvGrpSpPr>
        <p:grpSpPr>
          <a:xfrm>
            <a:off x="4784626" y="797357"/>
            <a:ext cx="582650" cy="1004329"/>
            <a:chOff x="4130308" y="996540"/>
            <a:chExt cx="582650" cy="1004329"/>
          </a:xfrm>
        </p:grpSpPr>
        <p:sp>
          <p:nvSpPr>
            <p:cNvPr id="143" name="Freeform 142">
              <a:extLst>
                <a:ext uri="{FF2B5EF4-FFF2-40B4-BE49-F238E27FC236}">
                  <a16:creationId xmlns:a16="http://schemas.microsoft.com/office/drawing/2014/main" id="{5F580721-038A-9547-990F-08C53DDAEDB4}"/>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a:extLst>
                <a:ext uri="{FF2B5EF4-FFF2-40B4-BE49-F238E27FC236}">
                  <a16:creationId xmlns:a16="http://schemas.microsoft.com/office/drawing/2014/main" id="{22FF556D-9C34-9B4D-9F88-DCB166A963F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3D998631-A149-654B-A1EE-DB01CEDDF13F}"/>
                </a:ext>
              </a:extLst>
            </p:cNvPr>
            <p:cNvSpPr/>
            <p:nvPr/>
          </p:nvSpPr>
          <p:spPr>
            <a:xfrm rot="10800000">
              <a:off x="4249854" y="1116086"/>
              <a:ext cx="343557" cy="343558"/>
            </a:xfrm>
            <a:prstGeom prst="ellipse">
              <a:avLst/>
            </a:prstGeom>
            <a:solidFill>
              <a:schemeClr val="bg1"/>
            </a:solidFill>
            <a:ln w="28575">
              <a:solidFill>
                <a:srgbClr val="C4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5</a:t>
              </a:r>
            </a:p>
          </p:txBody>
        </p:sp>
      </p:grpSp>
      <p:grpSp>
        <p:nvGrpSpPr>
          <p:cNvPr id="146" name="Group 145">
            <a:extLst>
              <a:ext uri="{FF2B5EF4-FFF2-40B4-BE49-F238E27FC236}">
                <a16:creationId xmlns:a16="http://schemas.microsoft.com/office/drawing/2014/main" id="{E0510709-DC88-3349-924B-12CC101C684D}"/>
              </a:ext>
            </a:extLst>
          </p:cNvPr>
          <p:cNvGrpSpPr/>
          <p:nvPr/>
        </p:nvGrpSpPr>
        <p:grpSpPr>
          <a:xfrm>
            <a:off x="6529585" y="790445"/>
            <a:ext cx="582650" cy="1004329"/>
            <a:chOff x="4130308" y="996540"/>
            <a:chExt cx="582650" cy="1004329"/>
          </a:xfrm>
        </p:grpSpPr>
        <p:sp>
          <p:nvSpPr>
            <p:cNvPr id="147" name="Freeform 146">
              <a:extLst>
                <a:ext uri="{FF2B5EF4-FFF2-40B4-BE49-F238E27FC236}">
                  <a16:creationId xmlns:a16="http://schemas.microsoft.com/office/drawing/2014/main" id="{08C9E986-D0B1-4A42-AFE4-F2DA0F59AC0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a:extLst>
                <a:ext uri="{FF2B5EF4-FFF2-40B4-BE49-F238E27FC236}">
                  <a16:creationId xmlns:a16="http://schemas.microsoft.com/office/drawing/2014/main" id="{DCD41210-B14D-6D4E-B31F-3A4D429E108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9755EE52-71F5-344B-9DD4-B67C6924992E}"/>
                </a:ext>
              </a:extLst>
            </p:cNvPr>
            <p:cNvSpPr/>
            <p:nvPr/>
          </p:nvSpPr>
          <p:spPr>
            <a:xfrm rot="10800000">
              <a:off x="4249854" y="1116086"/>
              <a:ext cx="343557" cy="343558"/>
            </a:xfrm>
            <a:prstGeom prst="ellipse">
              <a:avLst/>
            </a:prstGeom>
            <a:solidFill>
              <a:schemeClr val="bg1"/>
            </a:solidFill>
            <a:ln w="28575">
              <a:solidFill>
                <a:srgbClr val="005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7</a:t>
              </a:r>
            </a:p>
          </p:txBody>
        </p:sp>
      </p:grpSp>
      <p:grpSp>
        <p:nvGrpSpPr>
          <p:cNvPr id="150" name="Group 149">
            <a:extLst>
              <a:ext uri="{FF2B5EF4-FFF2-40B4-BE49-F238E27FC236}">
                <a16:creationId xmlns:a16="http://schemas.microsoft.com/office/drawing/2014/main" id="{B38E4555-381E-C64C-8130-AAAF5FFDB5B5}"/>
              </a:ext>
            </a:extLst>
          </p:cNvPr>
          <p:cNvGrpSpPr/>
          <p:nvPr/>
        </p:nvGrpSpPr>
        <p:grpSpPr>
          <a:xfrm rot="10800000">
            <a:off x="5660973" y="5502905"/>
            <a:ext cx="582650" cy="1004329"/>
            <a:chOff x="4130308" y="996540"/>
            <a:chExt cx="582650" cy="1004329"/>
          </a:xfrm>
        </p:grpSpPr>
        <p:sp>
          <p:nvSpPr>
            <p:cNvPr id="151" name="Freeform 150">
              <a:extLst>
                <a:ext uri="{FF2B5EF4-FFF2-40B4-BE49-F238E27FC236}">
                  <a16:creationId xmlns:a16="http://schemas.microsoft.com/office/drawing/2014/main" id="{FF3AC754-1619-E241-B392-DC79C925519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151">
              <a:extLst>
                <a:ext uri="{FF2B5EF4-FFF2-40B4-BE49-F238E27FC236}">
                  <a16:creationId xmlns:a16="http://schemas.microsoft.com/office/drawing/2014/main" id="{AD9F4AE3-68B6-9A4A-9D40-E8DA3791B6BB}"/>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B332D12-0E15-934B-8F38-B7109290542D}"/>
                </a:ext>
              </a:extLst>
            </p:cNvPr>
            <p:cNvSpPr/>
            <p:nvPr/>
          </p:nvSpPr>
          <p:spPr>
            <a:xfrm rot="10800000">
              <a:off x="4249854" y="1116086"/>
              <a:ext cx="343557" cy="343558"/>
            </a:xfrm>
            <a:prstGeom prst="ellipse">
              <a:avLst/>
            </a:prstGeom>
            <a:solidFill>
              <a:schemeClr val="bg1"/>
            </a:solidFill>
            <a:ln w="28575">
              <a:solidFill>
                <a:srgbClr val="5F00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6</a:t>
              </a:r>
            </a:p>
          </p:txBody>
        </p:sp>
      </p:grpSp>
      <p:grpSp>
        <p:nvGrpSpPr>
          <p:cNvPr id="154" name="Group 153">
            <a:extLst>
              <a:ext uri="{FF2B5EF4-FFF2-40B4-BE49-F238E27FC236}">
                <a16:creationId xmlns:a16="http://schemas.microsoft.com/office/drawing/2014/main" id="{0FBBF896-0545-2A4E-A212-352B301A7683}"/>
              </a:ext>
            </a:extLst>
          </p:cNvPr>
          <p:cNvGrpSpPr/>
          <p:nvPr/>
        </p:nvGrpSpPr>
        <p:grpSpPr>
          <a:xfrm rot="10800000">
            <a:off x="3951795" y="5449564"/>
            <a:ext cx="582650" cy="1004329"/>
            <a:chOff x="4130308" y="996540"/>
            <a:chExt cx="582650" cy="1004329"/>
          </a:xfrm>
        </p:grpSpPr>
        <p:sp>
          <p:nvSpPr>
            <p:cNvPr id="155" name="Freeform 154">
              <a:extLst>
                <a:ext uri="{FF2B5EF4-FFF2-40B4-BE49-F238E27FC236}">
                  <a16:creationId xmlns:a16="http://schemas.microsoft.com/office/drawing/2014/main" id="{985B2F53-F33B-9742-A4D2-080ED29F50A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a:extLst>
                <a:ext uri="{FF2B5EF4-FFF2-40B4-BE49-F238E27FC236}">
                  <a16:creationId xmlns:a16="http://schemas.microsoft.com/office/drawing/2014/main" id="{DB9CD4AF-A8E3-EC42-ABFF-C9BDCB0F1C2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714B83B-0F63-6747-AA90-A8179EC41EAC}"/>
                </a:ext>
              </a:extLst>
            </p:cNvPr>
            <p:cNvSpPr/>
            <p:nvPr/>
          </p:nvSpPr>
          <p:spPr>
            <a:xfrm rot="10800000">
              <a:off x="4249854" y="1116086"/>
              <a:ext cx="343557"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4</a:t>
              </a:r>
            </a:p>
          </p:txBody>
        </p:sp>
      </p:grpSp>
      <p:grpSp>
        <p:nvGrpSpPr>
          <p:cNvPr id="158" name="Group 157">
            <a:extLst>
              <a:ext uri="{FF2B5EF4-FFF2-40B4-BE49-F238E27FC236}">
                <a16:creationId xmlns:a16="http://schemas.microsoft.com/office/drawing/2014/main" id="{AAB2E171-6BEB-404B-9AE3-943456A40371}"/>
              </a:ext>
            </a:extLst>
          </p:cNvPr>
          <p:cNvGrpSpPr/>
          <p:nvPr/>
        </p:nvGrpSpPr>
        <p:grpSpPr>
          <a:xfrm rot="10800000">
            <a:off x="2115281" y="5384013"/>
            <a:ext cx="582650" cy="1004329"/>
            <a:chOff x="4130308" y="996540"/>
            <a:chExt cx="582650" cy="1004329"/>
          </a:xfrm>
        </p:grpSpPr>
        <p:sp>
          <p:nvSpPr>
            <p:cNvPr id="159" name="Freeform 158">
              <a:extLst>
                <a:ext uri="{FF2B5EF4-FFF2-40B4-BE49-F238E27FC236}">
                  <a16:creationId xmlns:a16="http://schemas.microsoft.com/office/drawing/2014/main" id="{6F5DC8F4-11CA-B243-B7F6-32EAC075187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159">
              <a:extLst>
                <a:ext uri="{FF2B5EF4-FFF2-40B4-BE49-F238E27FC236}">
                  <a16:creationId xmlns:a16="http://schemas.microsoft.com/office/drawing/2014/main" id="{63FBDBEC-AEAE-5142-84DB-7EEFDD99379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AC6A8671-7AA5-564E-985B-E94F555977FD}"/>
                </a:ext>
              </a:extLst>
            </p:cNvPr>
            <p:cNvSpPr/>
            <p:nvPr/>
          </p:nvSpPr>
          <p:spPr>
            <a:xfrm rot="10800000">
              <a:off x="4249854" y="1116086"/>
              <a:ext cx="343557" cy="343558"/>
            </a:xfrm>
            <a:prstGeom prst="ellipse">
              <a:avLst/>
            </a:prstGeom>
            <a:solidFill>
              <a:schemeClr val="bg1"/>
            </a:solidFill>
            <a:ln w="28575">
              <a:solidFill>
                <a:srgbClr val="6CAC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2</a:t>
              </a:r>
            </a:p>
          </p:txBody>
        </p:sp>
      </p:grpSp>
      <p:grpSp>
        <p:nvGrpSpPr>
          <p:cNvPr id="162" name="Group 161">
            <a:extLst>
              <a:ext uri="{FF2B5EF4-FFF2-40B4-BE49-F238E27FC236}">
                <a16:creationId xmlns:a16="http://schemas.microsoft.com/office/drawing/2014/main" id="{F80B87E3-5600-4C4A-8E6F-4C4923994F9D}"/>
              </a:ext>
            </a:extLst>
          </p:cNvPr>
          <p:cNvGrpSpPr/>
          <p:nvPr/>
        </p:nvGrpSpPr>
        <p:grpSpPr>
          <a:xfrm>
            <a:off x="855735" y="2237408"/>
            <a:ext cx="876921" cy="1477854"/>
            <a:chOff x="1130224" y="2060641"/>
            <a:chExt cx="980053" cy="1477854"/>
          </a:xfrm>
        </p:grpSpPr>
        <p:sp>
          <p:nvSpPr>
            <p:cNvPr id="163" name="Freeform 162">
              <a:extLst>
                <a:ext uri="{FF2B5EF4-FFF2-40B4-BE49-F238E27FC236}">
                  <a16:creationId xmlns:a16="http://schemas.microsoft.com/office/drawing/2014/main" id="{25761F9C-AD54-F341-BBAF-B4AC89EEEA40}"/>
                </a:ext>
              </a:extLst>
            </p:cNvPr>
            <p:cNvSpPr/>
            <p:nvPr/>
          </p:nvSpPr>
          <p:spPr>
            <a:xfrm>
              <a:off x="1812725" y="3221984"/>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4" name="Rectangle 163">
              <a:extLst>
                <a:ext uri="{FF2B5EF4-FFF2-40B4-BE49-F238E27FC236}">
                  <a16:creationId xmlns:a16="http://schemas.microsoft.com/office/drawing/2014/main" id="{8C439117-C096-E94B-9A87-7395223B247E}"/>
                </a:ext>
              </a:extLst>
            </p:cNvPr>
            <p:cNvSpPr/>
            <p:nvPr/>
          </p:nvSpPr>
          <p:spPr>
            <a:xfrm>
              <a:off x="1338605" y="3400431"/>
              <a:ext cx="521178"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164">
              <a:extLst>
                <a:ext uri="{FF2B5EF4-FFF2-40B4-BE49-F238E27FC236}">
                  <a16:creationId xmlns:a16="http://schemas.microsoft.com/office/drawing/2014/main" id="{7BFE5F27-258B-B847-88CF-549CCE5BC59A}"/>
                </a:ext>
              </a:extLst>
            </p:cNvPr>
            <p:cNvSpPr/>
            <p:nvPr/>
          </p:nvSpPr>
          <p:spPr>
            <a:xfrm>
              <a:off x="1927095" y="3336567"/>
              <a:ext cx="183182" cy="183182"/>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Oval 165">
              <a:extLst>
                <a:ext uri="{FF2B5EF4-FFF2-40B4-BE49-F238E27FC236}">
                  <a16:creationId xmlns:a16="http://schemas.microsoft.com/office/drawing/2014/main" id="{CDFB2088-A346-0749-8BBC-185E62F4310E}"/>
                </a:ext>
              </a:extLst>
            </p:cNvPr>
            <p:cNvSpPr/>
            <p:nvPr/>
          </p:nvSpPr>
          <p:spPr>
            <a:xfrm>
              <a:off x="1130224" y="3317076"/>
              <a:ext cx="221419" cy="221419"/>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Rectangle 166">
              <a:extLst>
                <a:ext uri="{FF2B5EF4-FFF2-40B4-BE49-F238E27FC236}">
                  <a16:creationId xmlns:a16="http://schemas.microsoft.com/office/drawing/2014/main" id="{BE9A4103-A90F-9C4C-8598-6F37F1800797}"/>
                </a:ext>
              </a:extLst>
            </p:cNvPr>
            <p:cNvSpPr/>
            <p:nvPr/>
          </p:nvSpPr>
          <p:spPr>
            <a:xfrm rot="5400000">
              <a:off x="1419898" y="2632073"/>
              <a:ext cx="1197574"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8" name="TextBox 167">
            <a:extLst>
              <a:ext uri="{FF2B5EF4-FFF2-40B4-BE49-F238E27FC236}">
                <a16:creationId xmlns:a16="http://schemas.microsoft.com/office/drawing/2014/main" id="{04F68455-70CC-8644-BF26-84D30FDCB2B0}"/>
              </a:ext>
            </a:extLst>
          </p:cNvPr>
          <p:cNvSpPr txBox="1"/>
          <p:nvPr/>
        </p:nvSpPr>
        <p:spPr>
          <a:xfrm rot="16200000">
            <a:off x="504767" y="2414095"/>
            <a:ext cx="1938310" cy="276999"/>
          </a:xfrm>
          <a:prstGeom prst="rect">
            <a:avLst/>
          </a:prstGeom>
          <a:noFill/>
        </p:spPr>
        <p:txBody>
          <a:bodyPr wrap="square" rtlCol="0">
            <a:spAutoFit/>
          </a:bodyPr>
          <a:lstStyle/>
          <a:p>
            <a:r>
              <a:rPr lang="en-US" sz="1200" b="1">
                <a:solidFill>
                  <a:srgbClr val="C44549"/>
                </a:solidFill>
              </a:rPr>
              <a:t>Spring-Summer ‘16</a:t>
            </a:r>
          </a:p>
        </p:txBody>
      </p:sp>
      <p:sp>
        <p:nvSpPr>
          <p:cNvPr id="169" name="TextBox 168">
            <a:extLst>
              <a:ext uri="{FF2B5EF4-FFF2-40B4-BE49-F238E27FC236}">
                <a16:creationId xmlns:a16="http://schemas.microsoft.com/office/drawing/2014/main" id="{C938E56F-7DD3-6241-B7FE-EF26AFD61CE2}"/>
              </a:ext>
            </a:extLst>
          </p:cNvPr>
          <p:cNvSpPr txBox="1"/>
          <p:nvPr/>
        </p:nvSpPr>
        <p:spPr>
          <a:xfrm rot="16200000">
            <a:off x="1635049" y="4271964"/>
            <a:ext cx="1279774" cy="276999"/>
          </a:xfrm>
          <a:prstGeom prst="rect">
            <a:avLst/>
          </a:prstGeom>
          <a:noFill/>
        </p:spPr>
        <p:txBody>
          <a:bodyPr wrap="none" rtlCol="0">
            <a:spAutoFit/>
          </a:bodyPr>
          <a:lstStyle/>
          <a:p>
            <a:pPr algn="r"/>
            <a:r>
              <a:rPr lang="en-US" sz="1200" b="1">
                <a:solidFill>
                  <a:srgbClr val="6CAC57"/>
                </a:solidFill>
              </a:rPr>
              <a:t>Fall-Winter  ‘16</a:t>
            </a:r>
          </a:p>
        </p:txBody>
      </p:sp>
      <p:sp>
        <p:nvSpPr>
          <p:cNvPr id="170" name="TextBox 169">
            <a:extLst>
              <a:ext uri="{FF2B5EF4-FFF2-40B4-BE49-F238E27FC236}">
                <a16:creationId xmlns:a16="http://schemas.microsoft.com/office/drawing/2014/main" id="{B782894A-2AB3-AC43-B656-9595D75216FD}"/>
              </a:ext>
            </a:extLst>
          </p:cNvPr>
          <p:cNvSpPr txBox="1"/>
          <p:nvPr/>
        </p:nvSpPr>
        <p:spPr>
          <a:xfrm rot="16200000">
            <a:off x="3718410" y="4016566"/>
            <a:ext cx="761748" cy="307777"/>
          </a:xfrm>
          <a:prstGeom prst="rect">
            <a:avLst/>
          </a:prstGeom>
          <a:noFill/>
        </p:spPr>
        <p:txBody>
          <a:bodyPr wrap="none" rtlCol="0">
            <a:spAutoFit/>
          </a:bodyPr>
          <a:lstStyle/>
          <a:p>
            <a:pPr algn="r"/>
            <a:r>
              <a:rPr lang="en-US" sz="1400" b="1">
                <a:solidFill>
                  <a:srgbClr val="8A8053"/>
                </a:solidFill>
              </a:rPr>
              <a:t>Fall ‘</a:t>
            </a:r>
            <a:r>
              <a:rPr lang="en-US" sz="1200" b="1">
                <a:solidFill>
                  <a:srgbClr val="8A8053"/>
                </a:solidFill>
              </a:rPr>
              <a:t>17</a:t>
            </a:r>
          </a:p>
        </p:txBody>
      </p:sp>
      <p:sp>
        <p:nvSpPr>
          <p:cNvPr id="171" name="TextBox 170">
            <a:extLst>
              <a:ext uri="{FF2B5EF4-FFF2-40B4-BE49-F238E27FC236}">
                <a16:creationId xmlns:a16="http://schemas.microsoft.com/office/drawing/2014/main" id="{51C85632-5A2B-5941-A3C5-B4675FFFF87F}"/>
              </a:ext>
            </a:extLst>
          </p:cNvPr>
          <p:cNvSpPr txBox="1"/>
          <p:nvPr/>
        </p:nvSpPr>
        <p:spPr>
          <a:xfrm rot="16200000">
            <a:off x="5199171" y="4315248"/>
            <a:ext cx="1276056" cy="276999"/>
          </a:xfrm>
          <a:prstGeom prst="rect">
            <a:avLst/>
          </a:prstGeom>
          <a:noFill/>
        </p:spPr>
        <p:txBody>
          <a:bodyPr wrap="square" rtlCol="0">
            <a:spAutoFit/>
          </a:bodyPr>
          <a:lstStyle/>
          <a:p>
            <a:pPr algn="r"/>
            <a:r>
              <a:rPr lang="en-US" sz="1200" b="1">
                <a:solidFill>
                  <a:srgbClr val="5F003E"/>
                </a:solidFill>
              </a:rPr>
              <a:t>Spring 2018</a:t>
            </a:r>
          </a:p>
        </p:txBody>
      </p:sp>
      <p:grpSp>
        <p:nvGrpSpPr>
          <p:cNvPr id="172" name="Group 171">
            <a:extLst>
              <a:ext uri="{FF2B5EF4-FFF2-40B4-BE49-F238E27FC236}">
                <a16:creationId xmlns:a16="http://schemas.microsoft.com/office/drawing/2014/main" id="{FF382276-D6B9-B84E-988D-8F1C8165F0C5}"/>
              </a:ext>
            </a:extLst>
          </p:cNvPr>
          <p:cNvGrpSpPr/>
          <p:nvPr/>
        </p:nvGrpSpPr>
        <p:grpSpPr>
          <a:xfrm>
            <a:off x="2398817" y="2152454"/>
            <a:ext cx="1066779" cy="1573059"/>
            <a:chOff x="2845933" y="2063281"/>
            <a:chExt cx="953960" cy="1456468"/>
          </a:xfrm>
        </p:grpSpPr>
        <p:sp>
          <p:nvSpPr>
            <p:cNvPr id="173" name="Freeform 172">
              <a:extLst>
                <a:ext uri="{FF2B5EF4-FFF2-40B4-BE49-F238E27FC236}">
                  <a16:creationId xmlns:a16="http://schemas.microsoft.com/office/drawing/2014/main" id="{D01CE06D-E1A3-F645-A8F3-6D998D7890B0}"/>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4" name="Oval 173">
              <a:extLst>
                <a:ext uri="{FF2B5EF4-FFF2-40B4-BE49-F238E27FC236}">
                  <a16:creationId xmlns:a16="http://schemas.microsoft.com/office/drawing/2014/main" id="{71DAE26F-A3AB-004B-9692-19EDB9005B2C}"/>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Freeform 174">
              <a:extLst>
                <a:ext uri="{FF2B5EF4-FFF2-40B4-BE49-F238E27FC236}">
                  <a16:creationId xmlns:a16="http://schemas.microsoft.com/office/drawing/2014/main" id="{AC8972F3-36B2-4048-9962-3EC03E33CB2A}"/>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6" name="Rectangle 175">
              <a:extLst>
                <a:ext uri="{FF2B5EF4-FFF2-40B4-BE49-F238E27FC236}">
                  <a16:creationId xmlns:a16="http://schemas.microsoft.com/office/drawing/2014/main" id="{1592BFEC-9CD9-5D4B-B209-37DBFC6326CC}"/>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Rectangle 176">
              <a:extLst>
                <a:ext uri="{FF2B5EF4-FFF2-40B4-BE49-F238E27FC236}">
                  <a16:creationId xmlns:a16="http://schemas.microsoft.com/office/drawing/2014/main" id="{FB9CE0DF-63BB-7749-B7A7-285A99FF8F0B}"/>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8" name="TextBox 177">
            <a:extLst>
              <a:ext uri="{FF2B5EF4-FFF2-40B4-BE49-F238E27FC236}">
                <a16:creationId xmlns:a16="http://schemas.microsoft.com/office/drawing/2014/main" id="{EA7F9E21-A56E-E542-9F76-1EEB9D9131B2}"/>
              </a:ext>
            </a:extLst>
          </p:cNvPr>
          <p:cNvSpPr txBox="1"/>
          <p:nvPr/>
        </p:nvSpPr>
        <p:spPr>
          <a:xfrm rot="16200000">
            <a:off x="2220655" y="2322079"/>
            <a:ext cx="2012471" cy="276999"/>
          </a:xfrm>
          <a:prstGeom prst="rect">
            <a:avLst/>
          </a:prstGeom>
          <a:noFill/>
        </p:spPr>
        <p:txBody>
          <a:bodyPr wrap="square" rtlCol="0">
            <a:spAutoFit/>
          </a:bodyPr>
          <a:lstStyle/>
          <a:p>
            <a:r>
              <a:rPr lang="en-US" sz="1200" b="1">
                <a:solidFill>
                  <a:srgbClr val="C4836F"/>
                </a:solidFill>
              </a:rPr>
              <a:t>Spring- Summer ‘17</a:t>
            </a:r>
          </a:p>
        </p:txBody>
      </p:sp>
      <p:sp>
        <p:nvSpPr>
          <p:cNvPr id="179" name="TextBox 178">
            <a:extLst>
              <a:ext uri="{FF2B5EF4-FFF2-40B4-BE49-F238E27FC236}">
                <a16:creationId xmlns:a16="http://schemas.microsoft.com/office/drawing/2014/main" id="{A629CB5A-180A-A84E-9A74-CE3D8262D011}"/>
              </a:ext>
            </a:extLst>
          </p:cNvPr>
          <p:cNvSpPr txBox="1"/>
          <p:nvPr/>
        </p:nvSpPr>
        <p:spPr>
          <a:xfrm rot="16200000">
            <a:off x="4244387" y="2706583"/>
            <a:ext cx="1234202" cy="276999"/>
          </a:xfrm>
          <a:prstGeom prst="rect">
            <a:avLst/>
          </a:prstGeom>
          <a:noFill/>
        </p:spPr>
        <p:txBody>
          <a:bodyPr wrap="square" rtlCol="0">
            <a:spAutoFit/>
          </a:bodyPr>
          <a:lstStyle/>
          <a:p>
            <a:r>
              <a:rPr lang="en-US" sz="1200" b="1">
                <a:solidFill>
                  <a:srgbClr val="C48A00"/>
                </a:solidFill>
              </a:rPr>
              <a:t>Winter ‘17</a:t>
            </a:r>
          </a:p>
        </p:txBody>
      </p:sp>
      <p:sp>
        <p:nvSpPr>
          <p:cNvPr id="180" name="TextBox 179">
            <a:extLst>
              <a:ext uri="{FF2B5EF4-FFF2-40B4-BE49-F238E27FC236}">
                <a16:creationId xmlns:a16="http://schemas.microsoft.com/office/drawing/2014/main" id="{E41FC569-C2ED-9B4A-BA46-FAE1961F387B}"/>
              </a:ext>
            </a:extLst>
          </p:cNvPr>
          <p:cNvSpPr txBox="1"/>
          <p:nvPr/>
        </p:nvSpPr>
        <p:spPr>
          <a:xfrm rot="16200000">
            <a:off x="5851005" y="2573785"/>
            <a:ext cx="1628309" cy="276999"/>
          </a:xfrm>
          <a:prstGeom prst="rect">
            <a:avLst/>
          </a:prstGeom>
          <a:noFill/>
        </p:spPr>
        <p:txBody>
          <a:bodyPr wrap="square" rtlCol="0">
            <a:spAutoFit/>
          </a:bodyPr>
          <a:lstStyle/>
          <a:p>
            <a:r>
              <a:rPr lang="en-US" sz="1200" b="1">
                <a:solidFill>
                  <a:srgbClr val="005E68"/>
                </a:solidFill>
              </a:rPr>
              <a:t>Fall-Winter 2018</a:t>
            </a:r>
          </a:p>
        </p:txBody>
      </p:sp>
      <p:grpSp>
        <p:nvGrpSpPr>
          <p:cNvPr id="181" name="Group 180">
            <a:extLst>
              <a:ext uri="{FF2B5EF4-FFF2-40B4-BE49-F238E27FC236}">
                <a16:creationId xmlns:a16="http://schemas.microsoft.com/office/drawing/2014/main" id="{6876E18F-CF39-8842-B265-E1616692986D}"/>
              </a:ext>
            </a:extLst>
          </p:cNvPr>
          <p:cNvGrpSpPr/>
          <p:nvPr/>
        </p:nvGrpSpPr>
        <p:grpSpPr>
          <a:xfrm>
            <a:off x="665534" y="1473123"/>
            <a:ext cx="846194" cy="1645408"/>
            <a:chOff x="2096056" y="3848336"/>
            <a:chExt cx="846194" cy="1645408"/>
          </a:xfrm>
        </p:grpSpPr>
        <p:sp>
          <p:nvSpPr>
            <p:cNvPr id="182" name="Rectangle 181">
              <a:extLst>
                <a:ext uri="{FF2B5EF4-FFF2-40B4-BE49-F238E27FC236}">
                  <a16:creationId xmlns:a16="http://schemas.microsoft.com/office/drawing/2014/main" id="{EA73E25C-E97F-224D-856F-867AB16B53F8}"/>
                </a:ext>
              </a:extLst>
            </p:cNvPr>
            <p:cNvSpPr/>
            <p:nvPr/>
          </p:nvSpPr>
          <p:spPr>
            <a:xfrm>
              <a:off x="2178731" y="4231860"/>
              <a:ext cx="702087" cy="1261884"/>
            </a:xfrm>
            <a:prstGeom prst="rect">
              <a:avLst/>
            </a:prstGeom>
          </p:spPr>
          <p:txBody>
            <a:bodyPr wrap="square">
              <a:spAutoFit/>
            </a:bodyPr>
            <a:lstStyle/>
            <a:p>
              <a:endParaRPr lang="en-US" sz="400"/>
            </a:p>
            <a:p>
              <a:r>
                <a:rPr lang="en-US" sz="1200" b="1">
                  <a:solidFill>
                    <a:srgbClr val="C44549"/>
                  </a:solidFill>
                </a:rPr>
                <a:t>Taking part in     2016 </a:t>
              </a:r>
            </a:p>
            <a:p>
              <a:r>
                <a:rPr lang="en-US" sz="1200" b="1">
                  <a:solidFill>
                    <a:srgbClr val="C44549"/>
                  </a:solidFill>
                </a:rPr>
                <a:t>OECD </a:t>
              </a:r>
            </a:p>
            <a:p>
              <a:r>
                <a:rPr lang="en-US" sz="1200" b="1">
                  <a:solidFill>
                    <a:srgbClr val="C44549"/>
                  </a:solidFill>
                </a:rPr>
                <a:t>PB </a:t>
              </a:r>
            </a:p>
            <a:p>
              <a:r>
                <a:rPr lang="en-US" sz="1200" b="1">
                  <a:solidFill>
                    <a:srgbClr val="C44549"/>
                  </a:solidFill>
                </a:rPr>
                <a:t>Survey</a:t>
              </a:r>
            </a:p>
          </p:txBody>
        </p:sp>
        <p:sp>
          <p:nvSpPr>
            <p:cNvPr id="183" name="Rectangle 182">
              <a:extLst>
                <a:ext uri="{FF2B5EF4-FFF2-40B4-BE49-F238E27FC236}">
                  <a16:creationId xmlns:a16="http://schemas.microsoft.com/office/drawing/2014/main" id="{C8DC8AD8-96DB-164B-86F5-1CB7F3AB7C56}"/>
                </a:ext>
              </a:extLst>
            </p:cNvPr>
            <p:cNvSpPr/>
            <p:nvPr/>
          </p:nvSpPr>
          <p:spPr>
            <a:xfrm>
              <a:off x="2096056" y="3848336"/>
              <a:ext cx="846194" cy="523220"/>
            </a:xfrm>
            <a:prstGeom prst="rect">
              <a:avLst/>
            </a:prstGeom>
          </p:spPr>
          <p:txBody>
            <a:bodyPr wrap="none">
              <a:spAutoFit/>
            </a:bodyPr>
            <a:lstStyle/>
            <a:p>
              <a:r>
                <a:rPr lang="en-US" sz="1400" b="1">
                  <a:solidFill>
                    <a:schemeClr val="accent2">
                      <a:lumMod val="50000"/>
                    </a:schemeClr>
                  </a:solidFill>
                </a:rPr>
                <a:t> Taking </a:t>
              </a:r>
            </a:p>
            <a:p>
              <a:r>
                <a:rPr lang="en-US" sz="1400" b="1">
                  <a:solidFill>
                    <a:schemeClr val="accent2">
                      <a:lumMod val="50000"/>
                    </a:schemeClr>
                  </a:solidFill>
                </a:rPr>
                <a:t>  Stock </a:t>
              </a:r>
            </a:p>
          </p:txBody>
        </p:sp>
      </p:grpSp>
      <p:sp>
        <p:nvSpPr>
          <p:cNvPr id="184" name="Rectangle 183">
            <a:extLst>
              <a:ext uri="{FF2B5EF4-FFF2-40B4-BE49-F238E27FC236}">
                <a16:creationId xmlns:a16="http://schemas.microsoft.com/office/drawing/2014/main" id="{C3844BD7-5E06-AD4C-9C1E-BD7DE0E33EA4}"/>
              </a:ext>
            </a:extLst>
          </p:cNvPr>
          <p:cNvSpPr/>
          <p:nvPr/>
        </p:nvSpPr>
        <p:spPr>
          <a:xfrm>
            <a:off x="1979411" y="961140"/>
            <a:ext cx="1464522" cy="738664"/>
          </a:xfrm>
          <a:prstGeom prst="rect">
            <a:avLst/>
          </a:prstGeom>
        </p:spPr>
        <p:txBody>
          <a:bodyPr wrap="square">
            <a:spAutoFit/>
          </a:bodyPr>
          <a:lstStyle/>
          <a:p>
            <a:r>
              <a:rPr lang="en-US" sz="1400" b="1">
                <a:solidFill>
                  <a:schemeClr val="accent2">
                    <a:lumMod val="60000"/>
                    <a:lumOff val="40000"/>
                  </a:schemeClr>
                </a:solidFill>
              </a:rPr>
              <a:t>Country          Cases &amp; KP</a:t>
            </a:r>
          </a:p>
          <a:p>
            <a:r>
              <a:rPr lang="en-US" sz="1400" b="1">
                <a:solidFill>
                  <a:schemeClr val="accent2">
                    <a:lumMod val="60000"/>
                    <a:lumOff val="40000"/>
                  </a:schemeClr>
                </a:solidFill>
              </a:rPr>
              <a:t>Decision</a:t>
            </a:r>
          </a:p>
        </p:txBody>
      </p:sp>
      <p:sp>
        <p:nvSpPr>
          <p:cNvPr id="185" name="Rectangle 184">
            <a:extLst>
              <a:ext uri="{FF2B5EF4-FFF2-40B4-BE49-F238E27FC236}">
                <a16:creationId xmlns:a16="http://schemas.microsoft.com/office/drawing/2014/main" id="{AA1282AE-F2D4-FD4E-9645-FCA2075B998E}"/>
              </a:ext>
            </a:extLst>
          </p:cNvPr>
          <p:cNvSpPr/>
          <p:nvPr/>
        </p:nvSpPr>
        <p:spPr>
          <a:xfrm>
            <a:off x="3655655" y="973915"/>
            <a:ext cx="2119702" cy="523220"/>
          </a:xfrm>
          <a:prstGeom prst="rect">
            <a:avLst/>
          </a:prstGeom>
        </p:spPr>
        <p:txBody>
          <a:bodyPr wrap="square">
            <a:spAutoFit/>
          </a:bodyPr>
          <a:lstStyle/>
          <a:p>
            <a:r>
              <a:rPr lang="en-US" sz="1400" b="1">
                <a:solidFill>
                  <a:srgbClr val="FFC000"/>
                </a:solidFill>
              </a:rPr>
              <a:t>Report for </a:t>
            </a:r>
          </a:p>
          <a:p>
            <a:r>
              <a:rPr lang="en-US" sz="1400" b="1">
                <a:solidFill>
                  <a:srgbClr val="FFC000"/>
                </a:solidFill>
              </a:rPr>
              <a:t>KP on PIs</a:t>
            </a:r>
          </a:p>
        </p:txBody>
      </p:sp>
      <p:sp>
        <p:nvSpPr>
          <p:cNvPr id="186" name="Rectangle 185">
            <a:extLst>
              <a:ext uri="{FF2B5EF4-FFF2-40B4-BE49-F238E27FC236}">
                <a16:creationId xmlns:a16="http://schemas.microsoft.com/office/drawing/2014/main" id="{467CBDE5-E9CE-894D-835B-F5E7D031D201}"/>
              </a:ext>
            </a:extLst>
          </p:cNvPr>
          <p:cNvSpPr/>
          <p:nvPr/>
        </p:nvSpPr>
        <p:spPr>
          <a:xfrm>
            <a:off x="1701514" y="1630655"/>
            <a:ext cx="1796002" cy="1938992"/>
          </a:xfrm>
          <a:prstGeom prst="rect">
            <a:avLst/>
          </a:prstGeom>
        </p:spPr>
        <p:txBody>
          <a:bodyPr wrap="square">
            <a:spAutoFit/>
          </a:bodyPr>
          <a:lstStyle/>
          <a:p>
            <a:endParaRPr lang="en-US" sz="400"/>
          </a:p>
          <a:p>
            <a:r>
              <a:rPr lang="en-US" sz="1200" b="1">
                <a:solidFill>
                  <a:srgbClr val="C44549"/>
                </a:solidFill>
              </a:rPr>
              <a:t>Examining 5   PEMPAL countries</a:t>
            </a:r>
          </a:p>
          <a:p>
            <a:endParaRPr lang="en-US" sz="400"/>
          </a:p>
          <a:p>
            <a:r>
              <a:rPr lang="en-US" sz="1200" b="1">
                <a:solidFill>
                  <a:srgbClr val="C44549"/>
                </a:solidFill>
              </a:rPr>
              <a:t>Presenting survey results to OECD CESEE  SBO</a:t>
            </a:r>
          </a:p>
          <a:p>
            <a:endParaRPr lang="en-US" sz="400"/>
          </a:p>
          <a:p>
            <a:r>
              <a:rPr lang="en-US" sz="1200"/>
              <a:t>Decision to work on </a:t>
            </a:r>
          </a:p>
          <a:p>
            <a:r>
              <a:rPr lang="en-US" sz="1200"/>
              <a:t>KP on performance indicators (PIs)</a:t>
            </a:r>
          </a:p>
          <a:p>
            <a:r>
              <a:rPr lang="en-US" sz="1200"/>
              <a:t> </a:t>
            </a:r>
          </a:p>
        </p:txBody>
      </p:sp>
      <p:sp>
        <p:nvSpPr>
          <p:cNvPr id="187" name="Rectangle 186">
            <a:extLst>
              <a:ext uri="{FF2B5EF4-FFF2-40B4-BE49-F238E27FC236}">
                <a16:creationId xmlns:a16="http://schemas.microsoft.com/office/drawing/2014/main" id="{BBF93327-AC86-F342-892C-74DF441E422A}"/>
              </a:ext>
            </a:extLst>
          </p:cNvPr>
          <p:cNvSpPr/>
          <p:nvPr/>
        </p:nvSpPr>
        <p:spPr>
          <a:xfrm>
            <a:off x="1015557" y="3782872"/>
            <a:ext cx="1306768" cy="738664"/>
          </a:xfrm>
          <a:prstGeom prst="rect">
            <a:avLst/>
          </a:prstGeom>
        </p:spPr>
        <p:txBody>
          <a:bodyPr wrap="none">
            <a:spAutoFit/>
          </a:bodyPr>
          <a:lstStyle/>
          <a:p>
            <a:r>
              <a:rPr lang="en-US" sz="1400" b="1">
                <a:solidFill>
                  <a:srgbClr val="00B050"/>
                </a:solidFill>
              </a:rPr>
              <a:t>International </a:t>
            </a:r>
          </a:p>
          <a:p>
            <a:r>
              <a:rPr lang="en-US" sz="1400" b="1">
                <a:solidFill>
                  <a:srgbClr val="00B050"/>
                </a:solidFill>
              </a:rPr>
              <a:t>Practices </a:t>
            </a:r>
          </a:p>
          <a:p>
            <a:r>
              <a:rPr lang="en-US" sz="1400" b="1">
                <a:solidFill>
                  <a:srgbClr val="00B050"/>
                </a:solidFill>
              </a:rPr>
              <a:t>Review</a:t>
            </a:r>
          </a:p>
        </p:txBody>
      </p:sp>
      <p:sp>
        <p:nvSpPr>
          <p:cNvPr id="188" name="Rectangle 187">
            <a:extLst>
              <a:ext uri="{FF2B5EF4-FFF2-40B4-BE49-F238E27FC236}">
                <a16:creationId xmlns:a16="http://schemas.microsoft.com/office/drawing/2014/main" id="{6BEB6A0F-0075-AE4E-9300-7723333D2633}"/>
              </a:ext>
            </a:extLst>
          </p:cNvPr>
          <p:cNvSpPr/>
          <p:nvPr/>
        </p:nvSpPr>
        <p:spPr>
          <a:xfrm>
            <a:off x="1019133" y="4470858"/>
            <a:ext cx="1503821" cy="1815882"/>
          </a:xfrm>
          <a:prstGeom prst="rect">
            <a:avLst/>
          </a:prstGeom>
        </p:spPr>
        <p:txBody>
          <a:bodyPr wrap="square">
            <a:spAutoFit/>
          </a:bodyPr>
          <a:lstStyle/>
          <a:p>
            <a:r>
              <a:rPr lang="en-US" sz="1200"/>
              <a:t>Attending OECD P&amp;R meeting</a:t>
            </a:r>
          </a:p>
          <a:p>
            <a:endParaRPr lang="en-US" sz="400"/>
          </a:p>
          <a:p>
            <a:r>
              <a:rPr lang="en-US" sz="1200"/>
              <a:t>Workshop to </a:t>
            </a:r>
          </a:p>
          <a:p>
            <a:r>
              <a:rPr lang="en-US" sz="1200" b="1">
                <a:solidFill>
                  <a:srgbClr val="C44549"/>
                </a:solidFill>
              </a:rPr>
              <a:t>review latest</a:t>
            </a:r>
          </a:p>
          <a:p>
            <a:r>
              <a:rPr lang="en-US" sz="1200" b="1">
                <a:solidFill>
                  <a:srgbClr val="C44549"/>
                </a:solidFill>
              </a:rPr>
              <a:t>WB research,  French, Irish</a:t>
            </a:r>
          </a:p>
          <a:p>
            <a:r>
              <a:rPr lang="en-US" sz="1200" b="1">
                <a:solidFill>
                  <a:srgbClr val="C44549"/>
                </a:solidFill>
              </a:rPr>
              <a:t>and Dutch</a:t>
            </a:r>
          </a:p>
          <a:p>
            <a:r>
              <a:rPr lang="en-US" sz="1200" b="1">
                <a:solidFill>
                  <a:srgbClr val="C44549"/>
                </a:solidFill>
              </a:rPr>
              <a:t>experience</a:t>
            </a:r>
          </a:p>
          <a:p>
            <a:endParaRPr lang="en-US" sz="1200"/>
          </a:p>
        </p:txBody>
      </p:sp>
      <p:sp>
        <p:nvSpPr>
          <p:cNvPr id="189" name="Rectangle 188">
            <a:extLst>
              <a:ext uri="{FF2B5EF4-FFF2-40B4-BE49-F238E27FC236}">
                <a16:creationId xmlns:a16="http://schemas.microsoft.com/office/drawing/2014/main" id="{88B69025-3638-8842-9A47-5ABB3DD65C87}"/>
              </a:ext>
            </a:extLst>
          </p:cNvPr>
          <p:cNvSpPr/>
          <p:nvPr/>
        </p:nvSpPr>
        <p:spPr>
          <a:xfrm>
            <a:off x="2622016" y="3793588"/>
            <a:ext cx="1362314" cy="523220"/>
          </a:xfrm>
          <a:prstGeom prst="rect">
            <a:avLst/>
          </a:prstGeom>
        </p:spPr>
        <p:txBody>
          <a:bodyPr wrap="square">
            <a:spAutoFit/>
          </a:bodyPr>
          <a:lstStyle/>
          <a:p>
            <a:r>
              <a:rPr lang="en-US" sz="1400" b="1">
                <a:solidFill>
                  <a:schemeClr val="bg2">
                    <a:lumMod val="50000"/>
                  </a:schemeClr>
                </a:solidFill>
              </a:rPr>
              <a:t>Work on KP on PIs</a:t>
            </a:r>
          </a:p>
        </p:txBody>
      </p:sp>
      <p:sp>
        <p:nvSpPr>
          <p:cNvPr id="190" name="Rectangle 189">
            <a:extLst>
              <a:ext uri="{FF2B5EF4-FFF2-40B4-BE49-F238E27FC236}">
                <a16:creationId xmlns:a16="http://schemas.microsoft.com/office/drawing/2014/main" id="{431D993C-2017-404B-B43B-92B95565F7A7}"/>
              </a:ext>
            </a:extLst>
          </p:cNvPr>
          <p:cNvSpPr/>
          <p:nvPr/>
        </p:nvSpPr>
        <p:spPr>
          <a:xfrm>
            <a:off x="2618152" y="4257041"/>
            <a:ext cx="1693582" cy="3046988"/>
          </a:xfrm>
          <a:prstGeom prst="rect">
            <a:avLst/>
          </a:prstGeom>
        </p:spPr>
        <p:txBody>
          <a:bodyPr wrap="square">
            <a:spAutoFit/>
          </a:bodyPr>
          <a:lstStyle/>
          <a:p>
            <a:r>
              <a:rPr lang="en-US" sz="1200" b="1">
                <a:solidFill>
                  <a:srgbClr val="C44549"/>
                </a:solidFill>
              </a:rPr>
              <a:t>Collecting PIs  </a:t>
            </a:r>
          </a:p>
          <a:p>
            <a:r>
              <a:rPr lang="en-US" sz="1200"/>
              <a:t>from 9 countries </a:t>
            </a:r>
          </a:p>
          <a:p>
            <a:endParaRPr lang="en-US" sz="400"/>
          </a:p>
          <a:p>
            <a:r>
              <a:rPr lang="en-US" sz="1200" b="1">
                <a:solidFill>
                  <a:srgbClr val="C44549"/>
                </a:solidFill>
              </a:rPr>
              <a:t>Workshop to </a:t>
            </a:r>
          </a:p>
          <a:p>
            <a:r>
              <a:rPr lang="en-US" sz="1200" b="1">
                <a:solidFill>
                  <a:srgbClr val="C44549"/>
                </a:solidFill>
              </a:rPr>
              <a:t>define 10 criteria</a:t>
            </a:r>
            <a:r>
              <a:rPr lang="en-US" sz="1200"/>
              <a:t> </a:t>
            </a:r>
          </a:p>
          <a:p>
            <a:r>
              <a:rPr lang="en-US" sz="1200"/>
              <a:t>for analyzing PIs</a:t>
            </a:r>
          </a:p>
          <a:p>
            <a:endParaRPr lang="en-US" sz="400"/>
          </a:p>
          <a:p>
            <a:r>
              <a:rPr lang="en-US" sz="1200"/>
              <a:t>Attending OECD </a:t>
            </a:r>
          </a:p>
          <a:p>
            <a:pPr marL="11113" indent="-11113"/>
            <a:r>
              <a:rPr lang="en-US" sz="1200"/>
              <a:t>P&amp;R meeting and          </a:t>
            </a:r>
            <a:r>
              <a:rPr lang="en-US" sz="1200" b="1">
                <a:solidFill>
                  <a:srgbClr val="C44549"/>
                </a:solidFill>
              </a:rPr>
              <a:t>presenting </a:t>
            </a:r>
          </a:p>
          <a:p>
            <a:r>
              <a:rPr lang="en-US" sz="1200" b="1">
                <a:solidFill>
                  <a:srgbClr val="C44549"/>
                </a:solidFill>
              </a:rPr>
              <a:t>preliminary</a:t>
            </a:r>
          </a:p>
          <a:p>
            <a:r>
              <a:rPr lang="en-US" sz="1200" b="1">
                <a:solidFill>
                  <a:srgbClr val="C44549"/>
                </a:solidFill>
              </a:rPr>
              <a:t>findings on PIs     and country case</a:t>
            </a:r>
          </a:p>
          <a:p>
            <a:r>
              <a:rPr lang="en-US" sz="1200" b="1">
                <a:solidFill>
                  <a:srgbClr val="C44549"/>
                </a:solidFill>
              </a:rPr>
              <a:t>of Russia</a:t>
            </a:r>
          </a:p>
          <a:p>
            <a:endParaRPr lang="en-US" sz="1200"/>
          </a:p>
          <a:p>
            <a:endParaRPr lang="en-US" sz="1200"/>
          </a:p>
          <a:p>
            <a:endParaRPr lang="en-US" sz="400"/>
          </a:p>
          <a:p>
            <a:endParaRPr lang="en-US" sz="1200"/>
          </a:p>
        </p:txBody>
      </p:sp>
      <p:sp>
        <p:nvSpPr>
          <p:cNvPr id="191" name="Rectangle 190">
            <a:extLst>
              <a:ext uri="{FF2B5EF4-FFF2-40B4-BE49-F238E27FC236}">
                <a16:creationId xmlns:a16="http://schemas.microsoft.com/office/drawing/2014/main" id="{2565AE25-3C77-6C4A-889E-E167E365DF2C}"/>
              </a:ext>
            </a:extLst>
          </p:cNvPr>
          <p:cNvSpPr/>
          <p:nvPr/>
        </p:nvSpPr>
        <p:spPr>
          <a:xfrm>
            <a:off x="3612737" y="1559373"/>
            <a:ext cx="1490305" cy="2062103"/>
          </a:xfrm>
          <a:prstGeom prst="rect">
            <a:avLst/>
          </a:prstGeom>
        </p:spPr>
        <p:txBody>
          <a:bodyPr wrap="square">
            <a:spAutoFit/>
          </a:bodyPr>
          <a:lstStyle/>
          <a:p>
            <a:r>
              <a:rPr lang="en-US" sz="1200"/>
              <a:t>Collecting further data on health and education PIs</a:t>
            </a:r>
          </a:p>
          <a:p>
            <a:endParaRPr lang="en-US" sz="400">
              <a:solidFill>
                <a:prstClr val="black"/>
              </a:solidFill>
            </a:endParaRPr>
          </a:p>
          <a:p>
            <a:r>
              <a:rPr lang="en-US" sz="1200">
                <a:solidFill>
                  <a:prstClr val="black"/>
                </a:solidFill>
              </a:rPr>
              <a:t>Preparation of the </a:t>
            </a:r>
            <a:r>
              <a:rPr lang="en-US" sz="1200" b="1">
                <a:solidFill>
                  <a:srgbClr val="C44549"/>
                </a:solidFill>
              </a:rPr>
              <a:t>report </a:t>
            </a:r>
            <a:r>
              <a:rPr lang="en-US" sz="1200" b="1" i="1">
                <a:solidFill>
                  <a:srgbClr val="C44549"/>
                </a:solidFill>
              </a:rPr>
              <a:t>PIs in </a:t>
            </a:r>
          </a:p>
          <a:p>
            <a:r>
              <a:rPr lang="en-US" sz="1200" b="1" i="1">
                <a:solidFill>
                  <a:srgbClr val="C44549"/>
                </a:solidFill>
              </a:rPr>
              <a:t>PEMPAL Countries: Trends and Challenges </a:t>
            </a:r>
          </a:p>
          <a:p>
            <a:endParaRPr lang="en-US" sz="400"/>
          </a:p>
          <a:p>
            <a:endParaRPr lang="en-US" sz="1200"/>
          </a:p>
        </p:txBody>
      </p:sp>
      <p:sp>
        <p:nvSpPr>
          <p:cNvPr id="192" name="Rectangle 191">
            <a:extLst>
              <a:ext uri="{FF2B5EF4-FFF2-40B4-BE49-F238E27FC236}">
                <a16:creationId xmlns:a16="http://schemas.microsoft.com/office/drawing/2014/main" id="{43388CBA-30E7-0241-98D5-CBFA8F4E292B}"/>
              </a:ext>
            </a:extLst>
          </p:cNvPr>
          <p:cNvSpPr/>
          <p:nvPr/>
        </p:nvSpPr>
        <p:spPr>
          <a:xfrm>
            <a:off x="5317112" y="971920"/>
            <a:ext cx="1851962" cy="738664"/>
          </a:xfrm>
          <a:prstGeom prst="rect">
            <a:avLst/>
          </a:prstGeom>
        </p:spPr>
        <p:txBody>
          <a:bodyPr wrap="square">
            <a:spAutoFit/>
          </a:bodyPr>
          <a:lstStyle/>
          <a:p>
            <a:r>
              <a:rPr lang="en-US" sz="1400" b="1">
                <a:solidFill>
                  <a:schemeClr val="accent5">
                    <a:lumMod val="50000"/>
                  </a:schemeClr>
                </a:solidFill>
              </a:rPr>
              <a:t>Participation </a:t>
            </a:r>
          </a:p>
          <a:p>
            <a:r>
              <a:rPr lang="en-US" sz="1400" b="1">
                <a:solidFill>
                  <a:schemeClr val="accent5">
                    <a:lumMod val="50000"/>
                  </a:schemeClr>
                </a:solidFill>
              </a:rPr>
              <a:t>in 2018 OECD </a:t>
            </a:r>
          </a:p>
          <a:p>
            <a:r>
              <a:rPr lang="en-US" sz="1400" b="1">
                <a:solidFill>
                  <a:schemeClr val="accent5">
                    <a:lumMod val="50000"/>
                  </a:schemeClr>
                </a:solidFill>
              </a:rPr>
              <a:t>PB Survey</a:t>
            </a:r>
          </a:p>
        </p:txBody>
      </p:sp>
      <p:sp>
        <p:nvSpPr>
          <p:cNvPr id="193" name="Rectangle 192">
            <a:extLst>
              <a:ext uri="{FF2B5EF4-FFF2-40B4-BE49-F238E27FC236}">
                <a16:creationId xmlns:a16="http://schemas.microsoft.com/office/drawing/2014/main" id="{DE8250E3-7027-BB49-842E-49D4525811FF}"/>
              </a:ext>
            </a:extLst>
          </p:cNvPr>
          <p:cNvSpPr/>
          <p:nvPr/>
        </p:nvSpPr>
        <p:spPr>
          <a:xfrm>
            <a:off x="4466986" y="3813821"/>
            <a:ext cx="1939089" cy="954107"/>
          </a:xfrm>
          <a:prstGeom prst="rect">
            <a:avLst/>
          </a:prstGeom>
        </p:spPr>
        <p:txBody>
          <a:bodyPr wrap="square">
            <a:spAutoFit/>
          </a:bodyPr>
          <a:lstStyle/>
          <a:p>
            <a:r>
              <a:rPr lang="en-US" sz="1400" b="1">
                <a:solidFill>
                  <a:schemeClr val="accent2">
                    <a:lumMod val="50000"/>
                  </a:schemeClr>
                </a:solidFill>
              </a:rPr>
              <a:t>Examining PB </a:t>
            </a:r>
          </a:p>
          <a:p>
            <a:r>
              <a:rPr lang="en-US" sz="1400" b="1">
                <a:solidFill>
                  <a:schemeClr val="accent2">
                    <a:lumMod val="50000"/>
                  </a:schemeClr>
                </a:solidFill>
              </a:rPr>
              <a:t>in Austria and</a:t>
            </a:r>
          </a:p>
          <a:p>
            <a:r>
              <a:rPr lang="en-US" sz="1400" b="1">
                <a:solidFill>
                  <a:schemeClr val="accent2">
                    <a:lumMod val="50000"/>
                  </a:schemeClr>
                </a:solidFill>
              </a:rPr>
              <a:t>OECD PB</a:t>
            </a:r>
          </a:p>
          <a:p>
            <a:r>
              <a:rPr lang="en-US" sz="1400" b="1">
                <a:solidFill>
                  <a:schemeClr val="accent2">
                    <a:lumMod val="50000"/>
                  </a:schemeClr>
                </a:solidFill>
              </a:rPr>
              <a:t>Practices </a:t>
            </a:r>
          </a:p>
        </p:txBody>
      </p:sp>
      <p:sp>
        <p:nvSpPr>
          <p:cNvPr id="194" name="Rectangle 193">
            <a:extLst>
              <a:ext uri="{FF2B5EF4-FFF2-40B4-BE49-F238E27FC236}">
                <a16:creationId xmlns:a16="http://schemas.microsoft.com/office/drawing/2014/main" id="{2D48EB9F-449B-0445-89B2-94FF2E140EDA}"/>
              </a:ext>
            </a:extLst>
          </p:cNvPr>
          <p:cNvSpPr/>
          <p:nvPr/>
        </p:nvSpPr>
        <p:spPr>
          <a:xfrm>
            <a:off x="4465891" y="4681393"/>
            <a:ext cx="1525478" cy="2616101"/>
          </a:xfrm>
          <a:prstGeom prst="rect">
            <a:avLst/>
          </a:prstGeom>
        </p:spPr>
        <p:txBody>
          <a:bodyPr wrap="square">
            <a:spAutoFit/>
          </a:bodyPr>
          <a:lstStyle/>
          <a:p>
            <a:r>
              <a:rPr lang="en-US" sz="1200" b="1">
                <a:solidFill>
                  <a:srgbClr val="C44549"/>
                </a:solidFill>
              </a:rPr>
              <a:t>Workshop with Austrian MF </a:t>
            </a:r>
            <a:r>
              <a:rPr lang="en-US" sz="1200"/>
              <a:t>and Performance Management Office</a:t>
            </a:r>
          </a:p>
          <a:p>
            <a:endParaRPr lang="en-US" sz="400"/>
          </a:p>
          <a:p>
            <a:r>
              <a:rPr lang="en-US" sz="1200"/>
              <a:t>Examining</a:t>
            </a:r>
            <a:r>
              <a:rPr lang="en-US" sz="1200" b="1">
                <a:solidFill>
                  <a:srgbClr val="C44549"/>
                </a:solidFill>
              </a:rPr>
              <a:t> Draft OECD Best PB Practices </a:t>
            </a:r>
          </a:p>
          <a:p>
            <a:endParaRPr lang="en-US" sz="400" b="1">
              <a:solidFill>
                <a:srgbClr val="C44549"/>
              </a:solidFill>
            </a:endParaRPr>
          </a:p>
          <a:p>
            <a:r>
              <a:rPr lang="en-US" sz="1200" b="1">
                <a:solidFill>
                  <a:srgbClr val="C44549"/>
                </a:solidFill>
              </a:rPr>
              <a:t>Examining PEMPAL </a:t>
            </a:r>
          </a:p>
          <a:p>
            <a:r>
              <a:rPr lang="en-US" sz="1200" b="1">
                <a:solidFill>
                  <a:srgbClr val="C44549"/>
                </a:solidFill>
              </a:rPr>
              <a:t>country cases</a:t>
            </a:r>
          </a:p>
          <a:p>
            <a:endParaRPr lang="en-US" sz="1200" b="1">
              <a:solidFill>
                <a:srgbClr val="C44549"/>
              </a:solidFill>
            </a:endParaRPr>
          </a:p>
          <a:p>
            <a:endParaRPr lang="en-US" sz="1200" b="1">
              <a:solidFill>
                <a:srgbClr val="C44549"/>
              </a:solidFill>
            </a:endParaRPr>
          </a:p>
          <a:p>
            <a:endParaRPr lang="en-US" sz="1200"/>
          </a:p>
        </p:txBody>
      </p:sp>
      <p:sp>
        <p:nvSpPr>
          <p:cNvPr id="195" name="Rectangle 194">
            <a:extLst>
              <a:ext uri="{FF2B5EF4-FFF2-40B4-BE49-F238E27FC236}">
                <a16:creationId xmlns:a16="http://schemas.microsoft.com/office/drawing/2014/main" id="{5C68B8D4-89C6-2949-AC68-C4114E659F55}"/>
              </a:ext>
            </a:extLst>
          </p:cNvPr>
          <p:cNvSpPr/>
          <p:nvPr/>
        </p:nvSpPr>
        <p:spPr>
          <a:xfrm>
            <a:off x="5311012" y="1626562"/>
            <a:ext cx="1362406" cy="2554545"/>
          </a:xfrm>
          <a:prstGeom prst="rect">
            <a:avLst/>
          </a:prstGeom>
        </p:spPr>
        <p:txBody>
          <a:bodyPr wrap="square">
            <a:spAutoFit/>
          </a:bodyPr>
          <a:lstStyle/>
          <a:p>
            <a:r>
              <a:rPr lang="en-US" sz="1200" b="1">
                <a:solidFill>
                  <a:srgbClr val="C44549"/>
                </a:solidFill>
              </a:rPr>
              <a:t>Participation in </a:t>
            </a:r>
          </a:p>
          <a:p>
            <a:r>
              <a:rPr lang="en-US" sz="1200" b="1">
                <a:solidFill>
                  <a:srgbClr val="C44549"/>
                </a:solidFill>
              </a:rPr>
              <a:t>2018 OECD PB </a:t>
            </a:r>
          </a:p>
          <a:p>
            <a:r>
              <a:rPr lang="en-US" sz="1200" b="1">
                <a:solidFill>
                  <a:srgbClr val="C44549"/>
                </a:solidFill>
              </a:rPr>
              <a:t>Survey</a:t>
            </a:r>
          </a:p>
          <a:p>
            <a:endParaRPr lang="en-US" sz="400" b="1">
              <a:solidFill>
                <a:srgbClr val="C44549"/>
              </a:solidFill>
            </a:endParaRPr>
          </a:p>
          <a:p>
            <a:r>
              <a:rPr lang="en-US" sz="1200"/>
              <a:t>Attending OECD P&amp;R meeting</a:t>
            </a:r>
          </a:p>
          <a:p>
            <a:r>
              <a:rPr lang="en-US" sz="1200" b="1">
                <a:solidFill>
                  <a:srgbClr val="C44549"/>
                </a:solidFill>
              </a:rPr>
              <a:t>and presentation of preliminary 2018 survey results </a:t>
            </a:r>
          </a:p>
          <a:p>
            <a:endParaRPr lang="en-US" sz="1200" b="1">
              <a:solidFill>
                <a:srgbClr val="C44549"/>
              </a:solidFill>
            </a:endParaRPr>
          </a:p>
          <a:p>
            <a:endParaRPr lang="en-US" sz="1200" b="1">
              <a:solidFill>
                <a:srgbClr val="C44549"/>
              </a:solidFill>
            </a:endParaRPr>
          </a:p>
          <a:p>
            <a:endParaRPr lang="en-US" sz="1200" b="1">
              <a:solidFill>
                <a:srgbClr val="C44549"/>
              </a:solidFill>
            </a:endParaRPr>
          </a:p>
        </p:txBody>
      </p:sp>
      <p:grpSp>
        <p:nvGrpSpPr>
          <p:cNvPr id="99" name="Group 98">
            <a:extLst>
              <a:ext uri="{FF2B5EF4-FFF2-40B4-BE49-F238E27FC236}">
                <a16:creationId xmlns:a16="http://schemas.microsoft.com/office/drawing/2014/main" id="{0BC5417D-3D46-124E-9ECD-11EE1C96A104}"/>
              </a:ext>
            </a:extLst>
          </p:cNvPr>
          <p:cNvGrpSpPr/>
          <p:nvPr/>
        </p:nvGrpSpPr>
        <p:grpSpPr>
          <a:xfrm>
            <a:off x="6816600" y="3546755"/>
            <a:ext cx="1095527" cy="1697513"/>
            <a:chOff x="7118945" y="3324900"/>
            <a:chExt cx="953960" cy="1686407"/>
          </a:xfrm>
        </p:grpSpPr>
        <p:sp>
          <p:nvSpPr>
            <p:cNvPr id="100" name="Freeform 99">
              <a:extLst>
                <a:ext uri="{FF2B5EF4-FFF2-40B4-BE49-F238E27FC236}">
                  <a16:creationId xmlns:a16="http://schemas.microsoft.com/office/drawing/2014/main" id="{AD0F957A-5921-1F42-9A5D-3A115787B228}"/>
                </a:ext>
              </a:extLst>
            </p:cNvPr>
            <p:cNvSpPr/>
            <p:nvPr/>
          </p:nvSpPr>
          <p:spPr>
            <a:xfrm rot="10800000">
              <a:off x="7118945" y="338935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1" name="Freeform 100">
              <a:extLst>
                <a:ext uri="{FF2B5EF4-FFF2-40B4-BE49-F238E27FC236}">
                  <a16:creationId xmlns:a16="http://schemas.microsoft.com/office/drawing/2014/main" id="{CC16FD28-1772-9D47-A9DD-7C2EC14568D2}"/>
                </a:ext>
              </a:extLst>
            </p:cNvPr>
            <p:cNvSpPr/>
            <p:nvPr/>
          </p:nvSpPr>
          <p:spPr>
            <a:xfrm rot="10800000" flipH="1">
              <a:off x="7775698" y="338935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2" name="Rectangle 101">
              <a:extLst>
                <a:ext uri="{FF2B5EF4-FFF2-40B4-BE49-F238E27FC236}">
                  <a16:creationId xmlns:a16="http://schemas.microsoft.com/office/drawing/2014/main" id="{6BC44E66-A636-6F4C-97BC-36E5E7FD2E95}"/>
                </a:ext>
              </a:extLst>
            </p:cNvPr>
            <p:cNvSpPr/>
            <p:nvPr/>
          </p:nvSpPr>
          <p:spPr>
            <a:xfrm rot="10800000" flipH="1">
              <a:off x="7302127" y="3389509"/>
              <a:ext cx="520574" cy="54709"/>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6" name="Oval 195">
              <a:extLst>
                <a:ext uri="{FF2B5EF4-FFF2-40B4-BE49-F238E27FC236}">
                  <a16:creationId xmlns:a16="http://schemas.microsoft.com/office/drawing/2014/main" id="{F5247AEB-BB14-4849-A183-8D932DF866CC}"/>
                </a:ext>
              </a:extLst>
            </p:cNvPr>
            <p:cNvSpPr/>
            <p:nvPr/>
          </p:nvSpPr>
          <p:spPr>
            <a:xfrm rot="10800000" flipH="1">
              <a:off x="7889935" y="3324900"/>
              <a:ext cx="182970" cy="183182"/>
            </a:xfrm>
            <a:prstGeom prst="ellipse">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7" name="Rectangle 196">
              <a:extLst>
                <a:ext uri="{FF2B5EF4-FFF2-40B4-BE49-F238E27FC236}">
                  <a16:creationId xmlns:a16="http://schemas.microsoft.com/office/drawing/2014/main" id="{60477418-8EC1-004E-8334-10B58D6D8A16}"/>
                </a:ext>
              </a:extLst>
            </p:cNvPr>
            <p:cNvSpPr/>
            <p:nvPr/>
          </p:nvSpPr>
          <p:spPr>
            <a:xfrm rot="5400000" flipH="1">
              <a:off x="7273792" y="4276357"/>
              <a:ext cx="1415254" cy="54645"/>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98" name="Group 197">
            <a:extLst>
              <a:ext uri="{FF2B5EF4-FFF2-40B4-BE49-F238E27FC236}">
                <a16:creationId xmlns:a16="http://schemas.microsoft.com/office/drawing/2014/main" id="{145084F7-D123-3143-B823-2DB26AB79919}"/>
              </a:ext>
            </a:extLst>
          </p:cNvPr>
          <p:cNvGrpSpPr/>
          <p:nvPr/>
        </p:nvGrpSpPr>
        <p:grpSpPr>
          <a:xfrm rot="10800000">
            <a:off x="7583713" y="5535360"/>
            <a:ext cx="582650" cy="1004329"/>
            <a:chOff x="4130308" y="996540"/>
            <a:chExt cx="582650" cy="1004329"/>
          </a:xfrm>
        </p:grpSpPr>
        <p:sp>
          <p:nvSpPr>
            <p:cNvPr id="199" name="Freeform 198">
              <a:extLst>
                <a:ext uri="{FF2B5EF4-FFF2-40B4-BE49-F238E27FC236}">
                  <a16:creationId xmlns:a16="http://schemas.microsoft.com/office/drawing/2014/main" id="{9AA0FEB6-01A4-DF43-ADD4-9742D23BC2D8}"/>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199">
              <a:extLst>
                <a:ext uri="{FF2B5EF4-FFF2-40B4-BE49-F238E27FC236}">
                  <a16:creationId xmlns:a16="http://schemas.microsoft.com/office/drawing/2014/main" id="{B68A0266-10DE-EA47-B53B-012729E4BFF2}"/>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32B6C350-3BEE-774A-A324-04C286CF5CE2}"/>
                </a:ext>
              </a:extLst>
            </p:cNvPr>
            <p:cNvSpPr/>
            <p:nvPr/>
          </p:nvSpPr>
          <p:spPr>
            <a:xfrm rot="10800000">
              <a:off x="4249854" y="1116086"/>
              <a:ext cx="343557" cy="343558"/>
            </a:xfrm>
            <a:prstGeom prst="ellipse">
              <a:avLst/>
            </a:prstGeom>
            <a:solidFill>
              <a:schemeClr val="bg1"/>
            </a:solidFill>
            <a:ln w="28575">
              <a:solidFill>
                <a:srgbClr val="4245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8</a:t>
              </a:r>
            </a:p>
          </p:txBody>
        </p:sp>
      </p:grpSp>
      <p:grpSp>
        <p:nvGrpSpPr>
          <p:cNvPr id="206" name="Group 205">
            <a:extLst>
              <a:ext uri="{FF2B5EF4-FFF2-40B4-BE49-F238E27FC236}">
                <a16:creationId xmlns:a16="http://schemas.microsoft.com/office/drawing/2014/main" id="{CA4F5977-EC5F-E94E-954E-59EFA399A42E}"/>
              </a:ext>
            </a:extLst>
          </p:cNvPr>
          <p:cNvGrpSpPr/>
          <p:nvPr/>
        </p:nvGrpSpPr>
        <p:grpSpPr>
          <a:xfrm>
            <a:off x="7839494" y="2199615"/>
            <a:ext cx="980038" cy="1580866"/>
            <a:chOff x="2845933" y="2063281"/>
            <a:chExt cx="953960" cy="1456468"/>
          </a:xfrm>
        </p:grpSpPr>
        <p:sp>
          <p:nvSpPr>
            <p:cNvPr id="207" name="Freeform 206">
              <a:extLst>
                <a:ext uri="{FF2B5EF4-FFF2-40B4-BE49-F238E27FC236}">
                  <a16:creationId xmlns:a16="http://schemas.microsoft.com/office/drawing/2014/main" id="{3ECAD514-BC02-9843-BC94-5995092AAEE6}"/>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8" name="Oval 207">
              <a:extLst>
                <a:ext uri="{FF2B5EF4-FFF2-40B4-BE49-F238E27FC236}">
                  <a16:creationId xmlns:a16="http://schemas.microsoft.com/office/drawing/2014/main" id="{68C1C0F2-13FA-7D4C-B00D-E266150A754F}"/>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9" name="Freeform 208">
              <a:extLst>
                <a:ext uri="{FF2B5EF4-FFF2-40B4-BE49-F238E27FC236}">
                  <a16:creationId xmlns:a16="http://schemas.microsoft.com/office/drawing/2014/main" id="{38937EF5-A288-CE46-862C-72DD0CA7A3D4}"/>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10" name="Rectangle 209">
              <a:extLst>
                <a:ext uri="{FF2B5EF4-FFF2-40B4-BE49-F238E27FC236}">
                  <a16:creationId xmlns:a16="http://schemas.microsoft.com/office/drawing/2014/main" id="{68640780-8497-5E4D-92B7-C1B9753521CA}"/>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1" name="Rectangle 210">
              <a:extLst>
                <a:ext uri="{FF2B5EF4-FFF2-40B4-BE49-F238E27FC236}">
                  <a16:creationId xmlns:a16="http://schemas.microsoft.com/office/drawing/2014/main" id="{212BAEF3-CE6B-0D4B-9909-59CDD212BFCF}"/>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2" name="Group 211">
            <a:extLst>
              <a:ext uri="{FF2B5EF4-FFF2-40B4-BE49-F238E27FC236}">
                <a16:creationId xmlns:a16="http://schemas.microsoft.com/office/drawing/2014/main" id="{96117744-D338-DE4A-B822-5AE8A587F5C7}"/>
              </a:ext>
            </a:extLst>
          </p:cNvPr>
          <p:cNvGrpSpPr/>
          <p:nvPr/>
        </p:nvGrpSpPr>
        <p:grpSpPr>
          <a:xfrm>
            <a:off x="8365632" y="749917"/>
            <a:ext cx="582650" cy="1004329"/>
            <a:chOff x="4130308" y="996540"/>
            <a:chExt cx="582650" cy="1004329"/>
          </a:xfrm>
        </p:grpSpPr>
        <p:sp>
          <p:nvSpPr>
            <p:cNvPr id="213" name="Freeform 212">
              <a:extLst>
                <a:ext uri="{FF2B5EF4-FFF2-40B4-BE49-F238E27FC236}">
                  <a16:creationId xmlns:a16="http://schemas.microsoft.com/office/drawing/2014/main" id="{36DA992D-EF9A-5847-84B1-3BA3E33CA94B}"/>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213">
              <a:extLst>
                <a:ext uri="{FF2B5EF4-FFF2-40B4-BE49-F238E27FC236}">
                  <a16:creationId xmlns:a16="http://schemas.microsoft.com/office/drawing/2014/main" id="{77236C71-F12B-D046-A696-B81CCE7743C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BD1AC2E2-E6AF-A846-8B44-C7D74BD7AA17}"/>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a:solidFill>
                    <a:schemeClr val="accent3">
                      <a:lumMod val="50000"/>
                    </a:schemeClr>
                  </a:solidFill>
                </a:rPr>
                <a:t>9</a:t>
              </a:r>
            </a:p>
          </p:txBody>
        </p:sp>
      </p:grpSp>
      <p:sp>
        <p:nvSpPr>
          <p:cNvPr id="220" name="TextBox 219">
            <a:extLst>
              <a:ext uri="{FF2B5EF4-FFF2-40B4-BE49-F238E27FC236}">
                <a16:creationId xmlns:a16="http://schemas.microsoft.com/office/drawing/2014/main" id="{0F66E7E3-2275-6946-B70F-44224792EFF5}"/>
              </a:ext>
            </a:extLst>
          </p:cNvPr>
          <p:cNvSpPr txBox="1"/>
          <p:nvPr/>
        </p:nvSpPr>
        <p:spPr>
          <a:xfrm rot="16200000">
            <a:off x="7860649" y="2662978"/>
            <a:ext cx="1420663" cy="276999"/>
          </a:xfrm>
          <a:prstGeom prst="rect">
            <a:avLst/>
          </a:prstGeom>
          <a:noFill/>
        </p:spPr>
        <p:txBody>
          <a:bodyPr wrap="square" rtlCol="0">
            <a:spAutoFit/>
          </a:bodyPr>
          <a:lstStyle/>
          <a:p>
            <a:r>
              <a:rPr lang="en-US" sz="1200" b="1">
                <a:solidFill>
                  <a:srgbClr val="C4836F"/>
                </a:solidFill>
              </a:rPr>
              <a:t>Fall-Winter 2019</a:t>
            </a:r>
          </a:p>
        </p:txBody>
      </p:sp>
      <p:sp>
        <p:nvSpPr>
          <p:cNvPr id="221" name="TextBox 220">
            <a:extLst>
              <a:ext uri="{FF2B5EF4-FFF2-40B4-BE49-F238E27FC236}">
                <a16:creationId xmlns:a16="http://schemas.microsoft.com/office/drawing/2014/main" id="{58ED03B2-EDDE-8F40-BAE6-7CE0E4115B68}"/>
              </a:ext>
            </a:extLst>
          </p:cNvPr>
          <p:cNvSpPr txBox="1"/>
          <p:nvPr/>
        </p:nvSpPr>
        <p:spPr>
          <a:xfrm rot="16200000">
            <a:off x="6869045" y="4440889"/>
            <a:ext cx="1626509" cy="276999"/>
          </a:xfrm>
          <a:prstGeom prst="rect">
            <a:avLst/>
          </a:prstGeom>
          <a:noFill/>
        </p:spPr>
        <p:txBody>
          <a:bodyPr wrap="square" rtlCol="0">
            <a:spAutoFit/>
          </a:bodyPr>
          <a:lstStyle/>
          <a:p>
            <a:r>
              <a:rPr lang="en-US" sz="1200" b="1">
                <a:solidFill>
                  <a:schemeClr val="tx1">
                    <a:lumMod val="50000"/>
                    <a:lumOff val="50000"/>
                  </a:schemeClr>
                </a:solidFill>
              </a:rPr>
              <a:t>Spring-Summer ’19</a:t>
            </a:r>
          </a:p>
        </p:txBody>
      </p:sp>
      <p:sp>
        <p:nvSpPr>
          <p:cNvPr id="222" name="Rectangle 221">
            <a:extLst>
              <a:ext uri="{FF2B5EF4-FFF2-40B4-BE49-F238E27FC236}">
                <a16:creationId xmlns:a16="http://schemas.microsoft.com/office/drawing/2014/main" id="{16499E6B-3041-F540-BA40-77FDD49D2B3C}"/>
              </a:ext>
            </a:extLst>
          </p:cNvPr>
          <p:cNvSpPr/>
          <p:nvPr/>
        </p:nvSpPr>
        <p:spPr>
          <a:xfrm>
            <a:off x="6132691" y="4318523"/>
            <a:ext cx="1693582" cy="2831544"/>
          </a:xfrm>
          <a:prstGeom prst="rect">
            <a:avLst/>
          </a:prstGeom>
        </p:spPr>
        <p:txBody>
          <a:bodyPr wrap="square">
            <a:spAutoFit/>
          </a:bodyPr>
          <a:lstStyle/>
          <a:p>
            <a:r>
              <a:rPr lang="en-US" sz="1200" b="1">
                <a:solidFill>
                  <a:srgbClr val="C44549"/>
                </a:solidFill>
              </a:rPr>
              <a:t>Additional SR data collection</a:t>
            </a:r>
          </a:p>
          <a:p>
            <a:endParaRPr lang="en-US" sz="200" b="1">
              <a:solidFill>
                <a:srgbClr val="C44549"/>
              </a:solidFill>
            </a:endParaRPr>
          </a:p>
          <a:p>
            <a:r>
              <a:rPr lang="en-US" sz="1200" b="1">
                <a:solidFill>
                  <a:srgbClr val="C44549"/>
                </a:solidFill>
              </a:rPr>
              <a:t>Review of results from OECD PB survey and additional SR survey </a:t>
            </a:r>
            <a:endParaRPr lang="en-US" sz="200" b="1">
              <a:solidFill>
                <a:srgbClr val="C44549"/>
              </a:solidFill>
            </a:endParaRPr>
          </a:p>
          <a:p>
            <a:endParaRPr lang="en-US" sz="400" b="1">
              <a:solidFill>
                <a:srgbClr val="C44549"/>
              </a:solidFill>
            </a:endParaRPr>
          </a:p>
          <a:p>
            <a:r>
              <a:rPr lang="en-US" sz="1200" b="1">
                <a:solidFill>
                  <a:srgbClr val="C44549"/>
                </a:solidFill>
              </a:rPr>
              <a:t>Examining SR trends in OECD</a:t>
            </a:r>
          </a:p>
          <a:p>
            <a:endParaRPr lang="en-US" sz="400" b="1">
              <a:solidFill>
                <a:srgbClr val="C44549"/>
              </a:solidFill>
            </a:endParaRPr>
          </a:p>
          <a:p>
            <a:r>
              <a:rPr lang="en-US" sz="1200"/>
              <a:t>Presenting on SRs    in PEMPAL and on PB in Russia to OECD CESEE SBO</a:t>
            </a:r>
            <a:endParaRPr lang="en-US" sz="1200" b="1">
              <a:solidFill>
                <a:srgbClr val="C44549"/>
              </a:solidFill>
            </a:endParaRPr>
          </a:p>
          <a:p>
            <a:endParaRPr lang="en-US" sz="1200" b="1">
              <a:solidFill>
                <a:srgbClr val="C44549"/>
              </a:solidFill>
            </a:endParaRPr>
          </a:p>
          <a:p>
            <a:endParaRPr lang="en-US" sz="1200" b="1">
              <a:solidFill>
                <a:srgbClr val="C44549"/>
              </a:solidFill>
            </a:endParaRPr>
          </a:p>
        </p:txBody>
      </p:sp>
      <p:sp>
        <p:nvSpPr>
          <p:cNvPr id="223" name="Rectangle 222">
            <a:extLst>
              <a:ext uri="{FF2B5EF4-FFF2-40B4-BE49-F238E27FC236}">
                <a16:creationId xmlns:a16="http://schemas.microsoft.com/office/drawing/2014/main" id="{1A622BBE-6D6B-C942-806D-B9F253A882F3}"/>
              </a:ext>
            </a:extLst>
          </p:cNvPr>
          <p:cNvSpPr/>
          <p:nvPr/>
        </p:nvSpPr>
        <p:spPr>
          <a:xfrm>
            <a:off x="5991369" y="3826262"/>
            <a:ext cx="1864037" cy="523220"/>
          </a:xfrm>
          <a:prstGeom prst="rect">
            <a:avLst/>
          </a:prstGeom>
        </p:spPr>
        <p:txBody>
          <a:bodyPr wrap="square">
            <a:spAutoFit/>
          </a:bodyPr>
          <a:lstStyle/>
          <a:p>
            <a:r>
              <a:rPr lang="en-US" sz="1400" b="1">
                <a:solidFill>
                  <a:schemeClr val="tx1">
                    <a:lumMod val="50000"/>
                    <a:lumOff val="50000"/>
                  </a:schemeClr>
                </a:solidFill>
              </a:rPr>
              <a:t>Work on KP on PB&amp;SR</a:t>
            </a:r>
          </a:p>
        </p:txBody>
      </p:sp>
      <p:sp>
        <p:nvSpPr>
          <p:cNvPr id="224" name="Rectangle 223">
            <a:extLst>
              <a:ext uri="{FF2B5EF4-FFF2-40B4-BE49-F238E27FC236}">
                <a16:creationId xmlns:a16="http://schemas.microsoft.com/office/drawing/2014/main" id="{1A994C83-AD45-AA42-B4F2-1E427410F6A9}"/>
              </a:ext>
            </a:extLst>
          </p:cNvPr>
          <p:cNvSpPr/>
          <p:nvPr/>
        </p:nvSpPr>
        <p:spPr>
          <a:xfrm>
            <a:off x="8016387" y="4543035"/>
            <a:ext cx="1463945" cy="1631216"/>
          </a:xfrm>
          <a:prstGeom prst="rect">
            <a:avLst/>
          </a:prstGeom>
        </p:spPr>
        <p:txBody>
          <a:bodyPr wrap="square">
            <a:spAutoFit/>
          </a:bodyPr>
          <a:lstStyle/>
          <a:p>
            <a:r>
              <a:rPr lang="en-US" sz="1200" b="1">
                <a:solidFill>
                  <a:srgbClr val="C44549"/>
                </a:solidFill>
              </a:rPr>
              <a:t>Analyzing and incorporating additional data </a:t>
            </a:r>
          </a:p>
          <a:p>
            <a:endParaRPr lang="en-US" sz="200" b="1">
              <a:solidFill>
                <a:srgbClr val="C44549"/>
              </a:solidFill>
            </a:endParaRPr>
          </a:p>
          <a:p>
            <a:r>
              <a:rPr lang="en-US" sz="1200" b="1">
                <a:solidFill>
                  <a:srgbClr val="C44549"/>
                </a:solidFill>
              </a:rPr>
              <a:t>Expanding the draft KP</a:t>
            </a:r>
          </a:p>
          <a:p>
            <a:endParaRPr lang="en-US" sz="200" b="1">
              <a:solidFill>
                <a:srgbClr val="C44549"/>
              </a:solidFill>
            </a:endParaRPr>
          </a:p>
          <a:p>
            <a:r>
              <a:rPr lang="en-US" sz="1200" b="1">
                <a:solidFill>
                  <a:srgbClr val="C44549"/>
                </a:solidFill>
              </a:rPr>
              <a:t>Peer Review of the KP by the </a:t>
            </a:r>
          </a:p>
          <a:p>
            <a:r>
              <a:rPr lang="en-US" sz="1200" b="1">
                <a:solidFill>
                  <a:srgbClr val="C44549"/>
                </a:solidFill>
              </a:rPr>
              <a:t>WB and OECD</a:t>
            </a:r>
          </a:p>
        </p:txBody>
      </p:sp>
      <p:sp>
        <p:nvSpPr>
          <p:cNvPr id="225" name="Rectangle 224">
            <a:extLst>
              <a:ext uri="{FF2B5EF4-FFF2-40B4-BE49-F238E27FC236}">
                <a16:creationId xmlns:a16="http://schemas.microsoft.com/office/drawing/2014/main" id="{E0AD4104-FD99-E840-8A9D-C4D2C904CD98}"/>
              </a:ext>
            </a:extLst>
          </p:cNvPr>
          <p:cNvSpPr/>
          <p:nvPr/>
        </p:nvSpPr>
        <p:spPr>
          <a:xfrm>
            <a:off x="7896355" y="3874202"/>
            <a:ext cx="1626250" cy="738664"/>
          </a:xfrm>
          <a:prstGeom prst="rect">
            <a:avLst/>
          </a:prstGeom>
        </p:spPr>
        <p:txBody>
          <a:bodyPr wrap="square">
            <a:spAutoFit/>
          </a:bodyPr>
          <a:lstStyle/>
          <a:p>
            <a:r>
              <a:rPr lang="en-US" sz="1400" b="1">
                <a:solidFill>
                  <a:schemeClr val="bg2">
                    <a:lumMod val="50000"/>
                  </a:schemeClr>
                </a:solidFill>
              </a:rPr>
              <a:t>Updating and Expanding KP on PB&amp;SR</a:t>
            </a:r>
          </a:p>
        </p:txBody>
      </p:sp>
      <p:grpSp>
        <p:nvGrpSpPr>
          <p:cNvPr id="202" name="Group 201">
            <a:extLst>
              <a:ext uri="{FF2B5EF4-FFF2-40B4-BE49-F238E27FC236}">
                <a16:creationId xmlns:a16="http://schemas.microsoft.com/office/drawing/2014/main" id="{466B71DC-C6C5-BE42-ADBC-B23E08353D19}"/>
              </a:ext>
            </a:extLst>
          </p:cNvPr>
          <p:cNvGrpSpPr/>
          <p:nvPr/>
        </p:nvGrpSpPr>
        <p:grpSpPr>
          <a:xfrm>
            <a:off x="8749919" y="3561707"/>
            <a:ext cx="884588" cy="1697512"/>
            <a:chOff x="3700536" y="3334005"/>
            <a:chExt cx="953960" cy="1677302"/>
          </a:xfrm>
        </p:grpSpPr>
        <p:sp>
          <p:nvSpPr>
            <p:cNvPr id="203" name="Freeform 202">
              <a:extLst>
                <a:ext uri="{FF2B5EF4-FFF2-40B4-BE49-F238E27FC236}">
                  <a16:creationId xmlns:a16="http://schemas.microsoft.com/office/drawing/2014/main" id="{C0E60D5B-25C5-2D44-89B2-D68C0160E608}"/>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4" name="Freeform 203">
              <a:extLst>
                <a:ext uri="{FF2B5EF4-FFF2-40B4-BE49-F238E27FC236}">
                  <a16:creationId xmlns:a16="http://schemas.microsoft.com/office/drawing/2014/main" id="{7425570D-CE83-654A-AB82-6E566BA1C33E}"/>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5" name="Oval 204">
              <a:extLst>
                <a:ext uri="{FF2B5EF4-FFF2-40B4-BE49-F238E27FC236}">
                  <a16:creationId xmlns:a16="http://schemas.microsoft.com/office/drawing/2014/main" id="{5054FDB0-AB18-1F47-B7DD-2D9CC3DDB2AA}"/>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Rectangle 215">
              <a:extLst>
                <a:ext uri="{FF2B5EF4-FFF2-40B4-BE49-F238E27FC236}">
                  <a16:creationId xmlns:a16="http://schemas.microsoft.com/office/drawing/2014/main" id="{3DAFD7B7-26CB-4845-BE3B-BCB232B48514}"/>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7" name="Rectangle 216">
              <a:extLst>
                <a:ext uri="{FF2B5EF4-FFF2-40B4-BE49-F238E27FC236}">
                  <a16:creationId xmlns:a16="http://schemas.microsoft.com/office/drawing/2014/main" id="{9F3501B4-5503-2640-8B13-F1E701E3A0BF}"/>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8" name="TextBox 217">
            <a:extLst>
              <a:ext uri="{FF2B5EF4-FFF2-40B4-BE49-F238E27FC236}">
                <a16:creationId xmlns:a16="http://schemas.microsoft.com/office/drawing/2014/main" id="{620F48E5-7976-B643-AD5F-9C62E209D74F}"/>
              </a:ext>
            </a:extLst>
          </p:cNvPr>
          <p:cNvSpPr txBox="1"/>
          <p:nvPr/>
        </p:nvSpPr>
        <p:spPr>
          <a:xfrm rot="16200000">
            <a:off x="8816202" y="4315247"/>
            <a:ext cx="1105348" cy="276999"/>
          </a:xfrm>
          <a:prstGeom prst="rect">
            <a:avLst/>
          </a:prstGeom>
          <a:noFill/>
        </p:spPr>
        <p:txBody>
          <a:bodyPr wrap="square" rtlCol="0">
            <a:spAutoFit/>
          </a:bodyPr>
          <a:lstStyle/>
          <a:p>
            <a:pPr algn="r"/>
            <a:r>
              <a:rPr lang="en-US" sz="1200" b="1">
                <a:solidFill>
                  <a:srgbClr val="8A8053"/>
                </a:solidFill>
              </a:rPr>
              <a:t>Spring’ 20</a:t>
            </a:r>
          </a:p>
        </p:txBody>
      </p:sp>
      <p:grpSp>
        <p:nvGrpSpPr>
          <p:cNvPr id="219" name="Group 218">
            <a:extLst>
              <a:ext uri="{FF2B5EF4-FFF2-40B4-BE49-F238E27FC236}">
                <a16:creationId xmlns:a16="http://schemas.microsoft.com/office/drawing/2014/main" id="{2B76D2B0-5A57-C64C-AC56-F47986463247}"/>
              </a:ext>
            </a:extLst>
          </p:cNvPr>
          <p:cNvGrpSpPr/>
          <p:nvPr/>
        </p:nvGrpSpPr>
        <p:grpSpPr>
          <a:xfrm rot="10800000">
            <a:off x="9076281" y="5472491"/>
            <a:ext cx="623113" cy="1004329"/>
            <a:chOff x="4130307" y="996540"/>
            <a:chExt cx="623113" cy="1004329"/>
          </a:xfrm>
        </p:grpSpPr>
        <p:sp>
          <p:nvSpPr>
            <p:cNvPr id="226" name="Freeform 225">
              <a:extLst>
                <a:ext uri="{FF2B5EF4-FFF2-40B4-BE49-F238E27FC236}">
                  <a16:creationId xmlns:a16="http://schemas.microsoft.com/office/drawing/2014/main" id="{1A1CE4E2-0551-8745-B9BA-B282DD70E538}"/>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226">
              <a:extLst>
                <a:ext uri="{FF2B5EF4-FFF2-40B4-BE49-F238E27FC236}">
                  <a16:creationId xmlns:a16="http://schemas.microsoft.com/office/drawing/2014/main" id="{EF2A57C9-1289-1548-856C-299BF6F9477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72D4577F-DA39-5D44-99F4-BE28AABD1A45}"/>
                </a:ext>
              </a:extLst>
            </p:cNvPr>
            <p:cNvSpPr/>
            <p:nvPr/>
          </p:nvSpPr>
          <p:spPr>
            <a:xfrm rot="10800000">
              <a:off x="4130307" y="1116086"/>
              <a:ext cx="623113"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3">
                      <a:lumMod val="50000"/>
                    </a:schemeClr>
                  </a:solidFill>
                </a:rPr>
                <a:t>10</a:t>
              </a:r>
            </a:p>
          </p:txBody>
        </p:sp>
      </p:grpSp>
      <p:sp>
        <p:nvSpPr>
          <p:cNvPr id="230" name="Rectangle 229">
            <a:extLst>
              <a:ext uri="{FF2B5EF4-FFF2-40B4-BE49-F238E27FC236}">
                <a16:creationId xmlns:a16="http://schemas.microsoft.com/office/drawing/2014/main" id="{66E7B89A-0393-8C40-AC48-06005A07A2D9}"/>
              </a:ext>
            </a:extLst>
          </p:cNvPr>
          <p:cNvSpPr/>
          <p:nvPr/>
        </p:nvSpPr>
        <p:spPr>
          <a:xfrm>
            <a:off x="7065151" y="877708"/>
            <a:ext cx="1486486" cy="1169551"/>
          </a:xfrm>
          <a:prstGeom prst="rect">
            <a:avLst/>
          </a:prstGeom>
        </p:spPr>
        <p:txBody>
          <a:bodyPr wrap="square">
            <a:spAutoFit/>
          </a:bodyPr>
          <a:lstStyle/>
          <a:p>
            <a:r>
              <a:rPr lang="en-US" sz="1400" b="1">
                <a:solidFill>
                  <a:schemeClr val="accent2">
                    <a:lumMod val="60000"/>
                    <a:lumOff val="40000"/>
                  </a:schemeClr>
                </a:solidFill>
              </a:rPr>
              <a:t>Continued Work on KP on PB&amp;SR and  Examining SR Country Cases</a:t>
            </a:r>
          </a:p>
        </p:txBody>
      </p:sp>
      <p:sp>
        <p:nvSpPr>
          <p:cNvPr id="231" name="Rectangle 230">
            <a:extLst>
              <a:ext uri="{FF2B5EF4-FFF2-40B4-BE49-F238E27FC236}">
                <a16:creationId xmlns:a16="http://schemas.microsoft.com/office/drawing/2014/main" id="{6E182C16-110D-5D49-AB05-6F240C74AD5C}"/>
              </a:ext>
            </a:extLst>
          </p:cNvPr>
          <p:cNvSpPr/>
          <p:nvPr/>
        </p:nvSpPr>
        <p:spPr>
          <a:xfrm>
            <a:off x="6797146" y="1979560"/>
            <a:ext cx="1796002" cy="1661993"/>
          </a:xfrm>
          <a:prstGeom prst="rect">
            <a:avLst/>
          </a:prstGeom>
        </p:spPr>
        <p:txBody>
          <a:bodyPr wrap="square">
            <a:spAutoFit/>
          </a:bodyPr>
          <a:lstStyle/>
          <a:p>
            <a:r>
              <a:rPr lang="en-US" sz="1200"/>
              <a:t>Examining citizen-centric PIs with BLTWG</a:t>
            </a:r>
          </a:p>
          <a:p>
            <a:endParaRPr lang="en-US" sz="200"/>
          </a:p>
          <a:p>
            <a:endParaRPr lang="en-US" sz="200"/>
          </a:p>
          <a:p>
            <a:r>
              <a:rPr lang="en-US" sz="1200" b="1">
                <a:solidFill>
                  <a:srgbClr val="C44549"/>
                </a:solidFill>
              </a:rPr>
              <a:t>Examining</a:t>
            </a:r>
            <a:r>
              <a:rPr lang="en-US" sz="1200"/>
              <a:t> </a:t>
            </a:r>
            <a:r>
              <a:rPr lang="en-US" sz="1200" b="1">
                <a:solidFill>
                  <a:srgbClr val="C44549"/>
                </a:solidFill>
              </a:rPr>
              <a:t>SRs in Italy and Ireland and the WB PERs </a:t>
            </a:r>
          </a:p>
          <a:p>
            <a:endParaRPr lang="en-US" sz="200" b="1">
              <a:solidFill>
                <a:srgbClr val="C44549"/>
              </a:solidFill>
            </a:endParaRPr>
          </a:p>
          <a:p>
            <a:r>
              <a:rPr lang="en-US" sz="1200"/>
              <a:t>Collecting comments and additional updates for KP</a:t>
            </a:r>
          </a:p>
        </p:txBody>
      </p:sp>
      <p:sp>
        <p:nvSpPr>
          <p:cNvPr id="2" name="Slide Number Placeholder 1">
            <a:extLst>
              <a:ext uri="{FF2B5EF4-FFF2-40B4-BE49-F238E27FC236}">
                <a16:creationId xmlns:a16="http://schemas.microsoft.com/office/drawing/2014/main" id="{F333DA31-6539-4447-9052-54D847971645}"/>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a:p>
        </p:txBody>
      </p:sp>
    </p:spTree>
    <p:extLst>
      <p:ext uri="{BB962C8B-B14F-4D97-AF65-F5344CB8AC3E}">
        <p14:creationId xmlns:p14="http://schemas.microsoft.com/office/powerpoint/2010/main" val="117059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6756" y="1066800"/>
            <a:ext cx="8514096" cy="5573077"/>
          </a:xfrm>
        </p:spPr>
        <p:txBody>
          <a:bodyPr rtlCol="0">
            <a:normAutofit fontScale="92500" lnSpcReduction="20000"/>
          </a:bodyPr>
          <a:lstStyle/>
          <a:p>
            <a:pPr algn="l">
              <a:spcBef>
                <a:spcPts val="800"/>
              </a:spcBef>
            </a:pPr>
            <a:r>
              <a:rPr lang="en-US" sz="2800" b="1" u="sng">
                <a:solidFill>
                  <a:srgbClr val="0070C0"/>
                </a:solidFill>
              </a:rPr>
              <a:t>KP objective</a:t>
            </a:r>
            <a:r>
              <a:rPr lang="en-US" sz="2800" b="1">
                <a:solidFill>
                  <a:srgbClr val="0070C0"/>
                </a:solidFill>
              </a:rPr>
              <a:t>: </a:t>
            </a:r>
            <a:r>
              <a:rPr lang="en-US" sz="2800">
                <a:solidFill>
                  <a:schemeClr val="tx1"/>
                </a:solidFill>
              </a:rPr>
              <a:t>to present data on </a:t>
            </a:r>
            <a:r>
              <a:rPr lang="en-US" sz="2800">
                <a:solidFill>
                  <a:srgbClr val="0070C0"/>
                </a:solidFill>
              </a:rPr>
              <a:t>current status </a:t>
            </a:r>
            <a:r>
              <a:rPr lang="en-US" sz="2800">
                <a:solidFill>
                  <a:schemeClr val="tx1"/>
                </a:solidFill>
              </a:rPr>
              <a:t>of PB&amp;SR in PEMPAL countries, to </a:t>
            </a:r>
            <a:r>
              <a:rPr lang="en-US" sz="2800">
                <a:solidFill>
                  <a:srgbClr val="0070C0"/>
                </a:solidFill>
              </a:rPr>
              <a:t>benchmark </a:t>
            </a:r>
            <a:r>
              <a:rPr lang="en-US" sz="2800">
                <a:solidFill>
                  <a:schemeClr val="tx1"/>
                </a:solidFill>
              </a:rPr>
              <a:t>the practices in PEMPAL countries to those in OECD countries, and to provide some </a:t>
            </a:r>
            <a:r>
              <a:rPr lang="en-US" sz="2800">
                <a:solidFill>
                  <a:srgbClr val="0070C0"/>
                </a:solidFill>
              </a:rPr>
              <a:t>recommendations and food for thought </a:t>
            </a:r>
            <a:r>
              <a:rPr lang="en-US" sz="2800">
                <a:solidFill>
                  <a:schemeClr val="tx1"/>
                </a:solidFill>
              </a:rPr>
              <a:t>for PEMPAL countries on what to take into consideration in their performance budgeting and spending review systems</a:t>
            </a:r>
          </a:p>
          <a:p>
            <a:pPr algn="l">
              <a:spcBef>
                <a:spcPts val="800"/>
              </a:spcBef>
            </a:pPr>
            <a:endParaRPr lang="en-US" sz="2800" b="1">
              <a:solidFill>
                <a:srgbClr val="0070C0"/>
              </a:solidFill>
            </a:endParaRPr>
          </a:p>
          <a:p>
            <a:pPr algn="l">
              <a:spcBef>
                <a:spcPts val="800"/>
              </a:spcBef>
            </a:pPr>
            <a:r>
              <a:rPr lang="en-US" sz="2800" b="1" u="sng">
                <a:solidFill>
                  <a:srgbClr val="0070C0"/>
                </a:solidFill>
              </a:rPr>
              <a:t>Quantitative data sources</a:t>
            </a:r>
            <a:r>
              <a:rPr lang="en-US" sz="2800" b="1">
                <a:solidFill>
                  <a:srgbClr val="0070C0"/>
                </a:solidFill>
              </a:rPr>
              <a:t>: </a:t>
            </a:r>
            <a:r>
              <a:rPr lang="en-US" sz="2800">
                <a:solidFill>
                  <a:schemeClr val="tx1"/>
                </a:solidFill>
              </a:rPr>
              <a:t>OECD Performance Budgeting (</a:t>
            </a:r>
            <a:r>
              <a:rPr lang="en-US" sz="2800">
                <a:solidFill>
                  <a:srgbClr val="0070C0"/>
                </a:solidFill>
              </a:rPr>
              <a:t>PB) Survey </a:t>
            </a:r>
            <a:r>
              <a:rPr lang="en-US" sz="2800">
                <a:solidFill>
                  <a:schemeClr val="tx1"/>
                </a:solidFill>
              </a:rPr>
              <a:t>and results of the </a:t>
            </a:r>
            <a:r>
              <a:rPr lang="en-US" sz="2800">
                <a:solidFill>
                  <a:srgbClr val="0070C0"/>
                </a:solidFill>
              </a:rPr>
              <a:t>internal BCOP survey </a:t>
            </a:r>
            <a:r>
              <a:rPr lang="en-US" sz="2800">
                <a:solidFill>
                  <a:schemeClr val="tx1"/>
                </a:solidFill>
              </a:rPr>
              <a:t>of PEMPAL countries on spending reviews</a:t>
            </a:r>
          </a:p>
          <a:p>
            <a:pPr algn="l">
              <a:spcBef>
                <a:spcPts val="800"/>
              </a:spcBef>
            </a:pPr>
            <a:endParaRPr lang="en-US" sz="2800">
              <a:solidFill>
                <a:schemeClr val="tx1"/>
              </a:solidFill>
            </a:endParaRPr>
          </a:p>
          <a:p>
            <a:pPr algn="l">
              <a:spcBef>
                <a:spcPts val="800"/>
              </a:spcBef>
            </a:pPr>
            <a:r>
              <a:rPr lang="en-US" sz="2800" b="1" u="sng">
                <a:solidFill>
                  <a:srgbClr val="0070C0"/>
                </a:solidFill>
              </a:rPr>
              <a:t>Challenges and recommendations developed </a:t>
            </a:r>
            <a:r>
              <a:rPr lang="en-US" sz="2800">
                <a:solidFill>
                  <a:schemeClr val="tx1"/>
                </a:solidFill>
              </a:rPr>
              <a:t>based on the quantitative data and the overall work and discussions of the PPBWG, organized </a:t>
            </a:r>
            <a:r>
              <a:rPr lang="en-US" sz="2800">
                <a:solidFill>
                  <a:srgbClr val="0070C0"/>
                </a:solidFill>
              </a:rPr>
              <a:t>around the seven areas of good practices in PB recommended by the OECD and then tailored for the PEMPAL region</a:t>
            </a:r>
          </a:p>
          <a:p>
            <a:pPr algn="l">
              <a:spcBef>
                <a:spcPts val="800"/>
              </a:spcBef>
            </a:pPr>
            <a:endParaRPr lang="en-US" sz="2800">
              <a:solidFill>
                <a:schemeClr val="tx1"/>
              </a:solidFill>
            </a:endParaRPr>
          </a:p>
          <a:p>
            <a:pPr algn="l">
              <a:spcBef>
                <a:spcPts val="800"/>
              </a:spcBef>
            </a:pPr>
            <a:endParaRPr lang="en-US" sz="2800">
              <a:solidFill>
                <a:schemeClr val="tx1"/>
              </a:solidFill>
            </a:endParaRPr>
          </a:p>
          <a:p>
            <a:pPr algn="just">
              <a:spcBef>
                <a:spcPts val="800"/>
              </a:spcBef>
            </a:pPr>
            <a:endParaRPr lang="en-US" sz="2400" b="1">
              <a:solidFill>
                <a:srgbClr val="0070C0"/>
              </a:solidFill>
            </a:endParaRPr>
          </a:p>
          <a:p>
            <a:pPr lvl="1" algn="just" fontAlgn="auto">
              <a:spcAft>
                <a:spcPts val="0"/>
              </a:spcAft>
              <a:defRPr/>
            </a:pPr>
            <a:endParaRPr lang="bs-Latn-BA" sz="2000">
              <a:solidFill>
                <a:schemeClr val="tx1">
                  <a:lumMod val="95000"/>
                  <a:lumOff val="5000"/>
                </a:schemeClr>
              </a:solidFill>
            </a:endParaRPr>
          </a:p>
          <a:p>
            <a:pPr lvl="1" algn="just" fontAlgn="auto">
              <a:spcAft>
                <a:spcPts val="0"/>
              </a:spcAft>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90600" y="225231"/>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Key information about the KP on PB&amp;SR</a:t>
            </a:r>
            <a:endParaRPr lang="en-US" sz="320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A32CA110-F562-944B-93F4-3A5120B56716}"/>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a:p>
        </p:txBody>
      </p:sp>
    </p:spTree>
    <p:extLst>
      <p:ext uri="{BB962C8B-B14F-4D97-AF65-F5344CB8AC3E}">
        <p14:creationId xmlns:p14="http://schemas.microsoft.com/office/powerpoint/2010/main" val="26950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026" name="Picture 2" descr="Rezultat slika za cau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2992" y="2057400"/>
            <a:ext cx="3578340" cy="37338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Содержимое 2"/>
          <p:cNvSpPr txBox="1">
            <a:spLocks/>
          </p:cNvSpPr>
          <p:nvPr/>
        </p:nvSpPr>
        <p:spPr bwMode="auto">
          <a:xfrm>
            <a:off x="877066" y="1422975"/>
            <a:ext cx="59182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800"/>
              </a:spcBef>
              <a:buFont typeface="Arial"/>
              <a:buChar char="•"/>
              <a:defRPr/>
            </a:pPr>
            <a:r>
              <a:rPr lang="en-US" sz="2000" b="1">
                <a:solidFill>
                  <a:schemeClr val="tx1">
                    <a:lumMod val="95000"/>
                    <a:lumOff val="5000"/>
                  </a:schemeClr>
                </a:solidFill>
              </a:rPr>
              <a:t>14 PEMPAL countries filled out the survey</a:t>
            </a:r>
            <a:r>
              <a:rPr lang="en-US" sz="2000">
                <a:solidFill>
                  <a:schemeClr val="tx1">
                    <a:lumMod val="95000"/>
                    <a:lumOff val="5000"/>
                  </a:schemeClr>
                </a:solidFill>
              </a:rPr>
              <a:t>:</a:t>
            </a:r>
          </a:p>
          <a:p>
            <a:pPr marL="800100" lvl="1" indent="-342900" algn="l">
              <a:spcBef>
                <a:spcPts val="0"/>
              </a:spcBef>
              <a:buFont typeface="Wingdings" panose="05000000000000000000" pitchFamily="2" charset="2"/>
              <a:buChar char="ü"/>
              <a:defRPr/>
            </a:pPr>
            <a:r>
              <a:rPr lang="en-US" sz="1800">
                <a:solidFill>
                  <a:schemeClr val="tx1">
                    <a:lumMod val="95000"/>
                    <a:lumOff val="5000"/>
                  </a:schemeClr>
                </a:solidFill>
              </a:rPr>
              <a:t>Armenia, Belarus, </a:t>
            </a:r>
            <a:r>
              <a:rPr lang="en-US" sz="1800" err="1">
                <a:solidFill>
                  <a:schemeClr val="tx1">
                    <a:lumMod val="95000"/>
                    <a:lumOff val="5000"/>
                  </a:schemeClr>
                </a:solidFill>
              </a:rPr>
              <a:t>BiH</a:t>
            </a:r>
            <a:r>
              <a:rPr lang="en-US" sz="1800">
                <a:solidFill>
                  <a:schemeClr val="tx1">
                    <a:lumMod val="95000"/>
                    <a:lumOff val="5000"/>
                  </a:schemeClr>
                </a:solidFill>
              </a:rPr>
              <a:t>, Bulgaria, Croatia, Georgia, Kazakhstan, Kosovo, Kyrgyz Republic, Moldova, Russia, Serbia, Ukraine, and Uzbekistan</a:t>
            </a:r>
          </a:p>
          <a:p>
            <a:pPr lvl="1" algn="l">
              <a:spcBef>
                <a:spcPts val="0"/>
              </a:spcBef>
              <a:defRPr/>
            </a:pPr>
            <a:endParaRPr lang="en-US" sz="2000">
              <a:solidFill>
                <a:schemeClr val="tx1">
                  <a:lumMod val="95000"/>
                  <a:lumOff val="5000"/>
                </a:schemeClr>
              </a:solidFill>
            </a:endParaRPr>
          </a:p>
          <a:p>
            <a:pPr marL="342900" indent="-342900" algn="l">
              <a:spcBef>
                <a:spcPts val="0"/>
              </a:spcBef>
              <a:buFont typeface="Arial" panose="020B0604020202020204" pitchFamily="34" charset="0"/>
              <a:buChar char="•"/>
              <a:defRPr/>
            </a:pPr>
            <a:r>
              <a:rPr lang="en-US" sz="2000">
                <a:solidFill>
                  <a:schemeClr val="tx1">
                    <a:lumMod val="95000"/>
                    <a:lumOff val="5000"/>
                  </a:schemeClr>
                </a:solidFill>
              </a:rPr>
              <a:t>Essentially the same countries also filled out the 2016 survey, with the exception of Kazakhstan, thus </a:t>
            </a:r>
            <a:r>
              <a:rPr lang="en-US" sz="2000" b="1">
                <a:solidFill>
                  <a:schemeClr val="tx1">
                    <a:lumMod val="95000"/>
                    <a:lumOff val="5000"/>
                  </a:schemeClr>
                </a:solidFill>
              </a:rPr>
              <a:t>offering for the first time a possibility of capturing trends over time in PEMPAL countries </a:t>
            </a:r>
            <a:r>
              <a:rPr lang="en-US" sz="2000">
                <a:solidFill>
                  <a:schemeClr val="tx1">
                    <a:lumMod val="95000"/>
                    <a:lumOff val="5000"/>
                  </a:schemeClr>
                </a:solidFill>
              </a:rPr>
              <a:t>(for OECD countries, this is the fifth iteration of this survey)</a:t>
            </a:r>
          </a:p>
          <a:p>
            <a:pPr algn="l">
              <a:spcBef>
                <a:spcPts val="0"/>
              </a:spcBef>
              <a:defRPr/>
            </a:pPr>
            <a:endParaRPr lang="en-US" sz="2000">
              <a:solidFill>
                <a:schemeClr val="tx1">
                  <a:lumMod val="95000"/>
                  <a:lumOff val="5000"/>
                </a:schemeClr>
              </a:solidFill>
            </a:endParaRPr>
          </a:p>
          <a:p>
            <a:pPr marL="342900" indent="-342900" algn="l">
              <a:spcBef>
                <a:spcPts val="800"/>
              </a:spcBef>
              <a:buFont typeface="Arial"/>
              <a:buChar char="•"/>
            </a:pPr>
            <a:r>
              <a:rPr lang="en-US" sz="2000">
                <a:solidFill>
                  <a:schemeClr val="tx1">
                    <a:lumMod val="95000"/>
                    <a:lumOff val="5000"/>
                  </a:schemeClr>
                </a:solidFill>
              </a:rPr>
              <a:t>Survey results are based on PEMPAL countries’ </a:t>
            </a:r>
            <a:r>
              <a:rPr lang="en-US" sz="2000" b="1">
                <a:solidFill>
                  <a:schemeClr val="tx1">
                    <a:lumMod val="95000"/>
                    <a:lumOff val="5000"/>
                  </a:schemeClr>
                </a:solidFill>
              </a:rPr>
              <a:t>self-assessment, no data verification </a:t>
            </a:r>
            <a:r>
              <a:rPr lang="en-US" sz="2000">
                <a:solidFill>
                  <a:schemeClr val="tx1">
                    <a:lumMod val="95000"/>
                    <a:lumOff val="5000"/>
                  </a:schemeClr>
                </a:solidFill>
              </a:rPr>
              <a:t>was conducted.  Inconsistencies and terminology differences still evident for some countries’ responses related to evaluations and SRs</a:t>
            </a:r>
          </a:p>
          <a:p>
            <a:pPr marL="0" lvl="1" algn="just">
              <a:spcBef>
                <a:spcPts val="800"/>
              </a:spcBef>
            </a:pPr>
            <a:endParaRPr lang="en-US" sz="2000" b="1">
              <a:solidFill>
                <a:schemeClr val="tx1">
                  <a:lumMod val="95000"/>
                  <a:lumOff val="5000"/>
                </a:schemeClr>
              </a:solidFill>
            </a:endParaRPr>
          </a:p>
          <a:p>
            <a:pPr algn="just">
              <a:spcBef>
                <a:spcPts val="800"/>
              </a:spcBef>
            </a:pPr>
            <a:endParaRPr lang="ru-RU" sz="1300">
              <a:solidFill>
                <a:schemeClr val="tx1"/>
              </a:solidFill>
              <a:latin typeface="Lucida Grande CY"/>
              <a:cs typeface="Lucida Grande CY"/>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01404" y="218123"/>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Process of developing KP on PB&amp;SR</a:t>
            </a:r>
            <a:endParaRPr lang="en-US" sz="3200">
              <a:solidFill>
                <a:srgbClr val="002060"/>
              </a:solidFill>
              <a:latin typeface="+mj-lt"/>
              <a:ea typeface="+mj-ea"/>
              <a:cs typeface="+mj-cs"/>
            </a:endParaRPr>
          </a:p>
        </p:txBody>
      </p:sp>
      <p:sp>
        <p:nvSpPr>
          <p:cNvPr id="10" name="Содержимое 2">
            <a:extLst>
              <a:ext uri="{FF2B5EF4-FFF2-40B4-BE49-F238E27FC236}">
                <a16:creationId xmlns:a16="http://schemas.microsoft.com/office/drawing/2014/main" id="{E4B77256-BB72-8249-A5D5-4AC7FB2B2C5C}"/>
              </a:ext>
            </a:extLst>
          </p:cNvPr>
          <p:cNvSpPr txBox="1">
            <a:spLocks/>
          </p:cNvSpPr>
          <p:nvPr/>
        </p:nvSpPr>
        <p:spPr bwMode="auto">
          <a:xfrm>
            <a:off x="914400" y="893712"/>
            <a:ext cx="8763000" cy="5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OECD 2018 Performance Budgeting (PB) Survey in second half of 2018</a:t>
            </a:r>
            <a:endParaRPr lang="en-US" sz="2200" b="1">
              <a:solidFill>
                <a:schemeClr val="tx1">
                  <a:lumMod val="95000"/>
                  <a:lumOff val="5000"/>
                </a:schemeClr>
              </a:solidFill>
            </a:endParaRPr>
          </a:p>
          <a:p>
            <a:pPr algn="l">
              <a:spcBef>
                <a:spcPts val="800"/>
              </a:spcBef>
              <a:defRPr/>
            </a:pPr>
            <a:endParaRPr lang="en-US" sz="2000" b="1">
              <a:solidFill>
                <a:schemeClr val="tx1">
                  <a:lumMod val="95000"/>
                  <a:lumOff val="5000"/>
                </a:schemeClr>
              </a:solidFill>
            </a:endParaRPr>
          </a:p>
        </p:txBody>
      </p:sp>
      <p:sp>
        <p:nvSpPr>
          <p:cNvPr id="2" name="Slide Number Placeholder 1">
            <a:extLst>
              <a:ext uri="{FF2B5EF4-FFF2-40B4-BE49-F238E27FC236}">
                <a16:creationId xmlns:a16="http://schemas.microsoft.com/office/drawing/2014/main" id="{E92D2A4C-9319-7F49-A185-393E9D7F24BB}"/>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a:p>
        </p:txBody>
      </p:sp>
    </p:spTree>
    <p:extLst>
      <p:ext uri="{BB962C8B-B14F-4D97-AF65-F5344CB8AC3E}">
        <p14:creationId xmlns:p14="http://schemas.microsoft.com/office/powerpoint/2010/main" val="62780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37775" y="1066800"/>
            <a:ext cx="8739625"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Additional 2019 BCOP Survey on SRs</a:t>
            </a:r>
            <a:endParaRPr lang="en-US" sz="2200" b="1">
              <a:solidFill>
                <a:schemeClr val="tx1">
                  <a:lumMod val="95000"/>
                  <a:lumOff val="5000"/>
                </a:schemeClr>
              </a:solidFill>
            </a:endParaRPr>
          </a:p>
          <a:p>
            <a:pPr marL="342900" indent="-342900" algn="l">
              <a:spcBef>
                <a:spcPts val="800"/>
              </a:spcBef>
              <a:buFont typeface="Arial"/>
              <a:buChar char="•"/>
              <a:defRPr/>
            </a:pPr>
            <a:r>
              <a:rPr lang="en-US" sz="2000" b="1">
                <a:solidFill>
                  <a:schemeClr val="tx1">
                    <a:lumMod val="95000"/>
                    <a:lumOff val="5000"/>
                  </a:schemeClr>
                </a:solidFill>
              </a:rPr>
              <a:t>Conducted in early 2019 to address issues of interpretation of SRs for some countries</a:t>
            </a:r>
          </a:p>
          <a:p>
            <a:pPr marL="342900" indent="-342900" algn="l">
              <a:spcBef>
                <a:spcPts val="800"/>
              </a:spcBef>
              <a:buFont typeface="Arial"/>
              <a:buChar char="•"/>
              <a:defRPr/>
            </a:pPr>
            <a:r>
              <a:rPr lang="en-US" sz="2000" b="1">
                <a:solidFill>
                  <a:schemeClr val="tx1">
                    <a:lumMod val="95000"/>
                    <a:lumOff val="5000"/>
                  </a:schemeClr>
                </a:solidFill>
              </a:rPr>
              <a:t>Thirteen countries responded to this internal BCOP survey</a:t>
            </a:r>
          </a:p>
          <a:p>
            <a:pPr marL="800100" lvl="1" indent="-342900" algn="l">
              <a:spcBef>
                <a:spcPts val="0"/>
              </a:spcBef>
              <a:buFont typeface="Wingdings" panose="05000000000000000000" pitchFamily="2" charset="2"/>
              <a:buChar char="ü"/>
              <a:defRPr/>
            </a:pPr>
            <a:r>
              <a:rPr lang="en-US" sz="1800">
                <a:solidFill>
                  <a:schemeClr val="tx1">
                    <a:lumMod val="95000"/>
                    <a:lumOff val="5000"/>
                  </a:schemeClr>
                </a:solidFill>
              </a:rPr>
              <a:t>Armenia, Belarus, Bosnia and Herzegovina, Bulgaria, Croatia, Georgia, Kazakhstan, Kosovo, Republic of North Macedonia, Moldova, Montenegro, Russia, and Serbia.</a:t>
            </a:r>
          </a:p>
          <a:p>
            <a:pPr marL="342900" indent="-342900" algn="l">
              <a:spcBef>
                <a:spcPts val="800"/>
              </a:spcBef>
              <a:buFont typeface="Arial"/>
              <a:buChar char="•"/>
              <a:defRPr/>
            </a:pPr>
            <a:r>
              <a:rPr lang="en-US" sz="2000" b="1">
                <a:solidFill>
                  <a:schemeClr val="tx1">
                    <a:lumMod val="95000"/>
                    <a:lumOff val="5000"/>
                  </a:schemeClr>
                </a:solidFill>
              </a:rPr>
              <a:t>Out of these, seven countries reported having conducted spending reviews so far, </a:t>
            </a:r>
            <a:r>
              <a:rPr lang="en-US" sz="2000">
                <a:solidFill>
                  <a:schemeClr val="tx1">
                    <a:lumMod val="95000"/>
                    <a:lumOff val="5000"/>
                  </a:schemeClr>
                </a:solidFill>
              </a:rPr>
              <a:t>all of which also participated in the 2018 PB Survey</a:t>
            </a:r>
          </a:p>
          <a:p>
            <a:pPr algn="l">
              <a:spcBef>
                <a:spcPts val="800"/>
              </a:spcBef>
              <a:defRPr/>
            </a:pPr>
            <a:endParaRPr lang="en-US" sz="2000">
              <a:solidFill>
                <a:schemeClr val="tx1">
                  <a:lumMod val="95000"/>
                  <a:lumOff val="5000"/>
                </a:schemeClr>
              </a:solidFill>
              <a:latin typeface="Lucida Grande CY"/>
              <a:cs typeface="Lucida Grande CY"/>
            </a:endParaRPr>
          </a:p>
          <a:p>
            <a:pPr algn="l">
              <a:spcBef>
                <a:spcPts val="800"/>
              </a:spcBef>
              <a:defRPr/>
            </a:pPr>
            <a:r>
              <a:rPr lang="en-US" sz="2200" b="1">
                <a:solidFill>
                  <a:srgbClr val="0070C0"/>
                </a:solidFill>
              </a:rPr>
              <a:t>Feedback and additional information and updates in late 2019/early 2020</a:t>
            </a:r>
          </a:p>
          <a:p>
            <a:pPr marL="342900" indent="-342900" algn="l">
              <a:spcBef>
                <a:spcPts val="800"/>
              </a:spcBef>
              <a:buFont typeface="Arial"/>
              <a:buChar char="•"/>
              <a:defRPr/>
            </a:pPr>
            <a:r>
              <a:rPr lang="en-US" sz="2000" b="1">
                <a:solidFill>
                  <a:schemeClr val="tx1">
                    <a:lumMod val="95000"/>
                    <a:lumOff val="5000"/>
                  </a:schemeClr>
                </a:solidFill>
              </a:rPr>
              <a:t>Draft report examined during the workshop in November 2019</a:t>
            </a:r>
          </a:p>
          <a:p>
            <a:pPr marL="342900" indent="-342900" algn="l">
              <a:spcBef>
                <a:spcPts val="800"/>
              </a:spcBef>
              <a:buFont typeface="Arial"/>
              <a:buChar char="•"/>
              <a:defRPr/>
            </a:pPr>
            <a:r>
              <a:rPr lang="en-US" sz="2000" b="1">
                <a:solidFill>
                  <a:schemeClr val="tx1">
                    <a:lumMod val="95000"/>
                    <a:lumOff val="5000"/>
                  </a:schemeClr>
                </a:solidFill>
              </a:rPr>
              <a:t>Feedback collected from the members during Paris workshop and in written within questionnaires in December – January</a:t>
            </a:r>
          </a:p>
          <a:p>
            <a:pPr algn="l">
              <a:spcBef>
                <a:spcPts val="800"/>
              </a:spcBef>
              <a:defRPr/>
            </a:pPr>
            <a:endParaRPr lang="en-US" sz="2000" b="1">
              <a:solidFill>
                <a:schemeClr val="tx1">
                  <a:lumMod val="95000"/>
                  <a:lumOff val="5000"/>
                </a:schemeClr>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01404" y="218123"/>
            <a:ext cx="7924800" cy="584775"/>
          </a:xfrm>
          <a:prstGeom prst="rect">
            <a:avLst/>
          </a:prstGeom>
          <a:noFill/>
        </p:spPr>
        <p:txBody>
          <a:bodyPr wrap="square" rtlCol="0">
            <a:spAutoFit/>
          </a:bodyPr>
          <a:lstStyle/>
          <a:p>
            <a:pPr algn="ctr"/>
            <a:r>
              <a:rPr lang="en-US" sz="3200" b="1">
                <a:solidFill>
                  <a:srgbClr val="953735"/>
                </a:solidFill>
                <a:latin typeface="+mj-lt"/>
                <a:ea typeface="+mj-ea"/>
                <a:cs typeface="+mj-cs"/>
              </a:rPr>
              <a:t>Process of developing KP on PB&amp;SR</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0C997F93-FB54-9345-A366-699306653870}"/>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a:p>
        </p:txBody>
      </p:sp>
    </p:spTree>
    <p:extLst>
      <p:ext uri="{BB962C8B-B14F-4D97-AF65-F5344CB8AC3E}">
        <p14:creationId xmlns:p14="http://schemas.microsoft.com/office/powerpoint/2010/main" val="127106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a:solidFill>
                  <a:schemeClr val="tx1">
                    <a:lumMod val="95000"/>
                    <a:lumOff val="5000"/>
                  </a:schemeClr>
                </a:solidFill>
              </a:rPr>
              <a:t> </a:t>
            </a:r>
            <a:endParaRPr lang="bs-Latn-BA" sz="2000" b="1">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8" name="Содержимое 2"/>
          <p:cNvSpPr txBox="1">
            <a:spLocks/>
          </p:cNvSpPr>
          <p:nvPr/>
        </p:nvSpPr>
        <p:spPr bwMode="auto">
          <a:xfrm>
            <a:off x="914400" y="1013661"/>
            <a:ext cx="87630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800"/>
              </a:spcBef>
              <a:defRPr/>
            </a:pPr>
            <a:r>
              <a:rPr lang="en-US" sz="2200" b="1">
                <a:solidFill>
                  <a:srgbClr val="0070C0"/>
                </a:solidFill>
              </a:rPr>
              <a:t>Main elements of adjustments and expansions in the current version of draft KP compared to the version from November 2019 workshop: </a:t>
            </a:r>
          </a:p>
          <a:p>
            <a:pPr marL="457200" indent="-457200" algn="l">
              <a:spcBef>
                <a:spcPts val="600"/>
              </a:spcBef>
              <a:buFont typeface="+mj-lt"/>
              <a:buAutoNum type="arabicPeriod"/>
              <a:defRPr/>
            </a:pPr>
            <a:r>
              <a:rPr lang="en-US" sz="2000">
                <a:solidFill>
                  <a:schemeClr val="tx1">
                    <a:lumMod val="95000"/>
                    <a:lumOff val="5000"/>
                  </a:schemeClr>
                </a:solidFill>
              </a:rPr>
              <a:t>Textboxes with </a:t>
            </a:r>
            <a:r>
              <a:rPr lang="en-US" sz="2000" b="1">
                <a:solidFill>
                  <a:srgbClr val="0070C0"/>
                </a:solidFill>
              </a:rPr>
              <a:t>updates and plans </a:t>
            </a:r>
            <a:r>
              <a:rPr lang="en-US" sz="2000">
                <a:solidFill>
                  <a:schemeClr val="tx1">
                    <a:lumMod val="95000"/>
                    <a:lumOff val="5000"/>
                  </a:schemeClr>
                </a:solidFill>
              </a:rPr>
              <a:t>from Russia, Croatia, and Bulgaria as well as updates on SRs from Belarus</a:t>
            </a:r>
          </a:p>
          <a:p>
            <a:pPr marL="457200" indent="-457200" algn="l">
              <a:spcBef>
                <a:spcPts val="600"/>
              </a:spcBef>
              <a:buFont typeface="+mj-lt"/>
              <a:buAutoNum type="arabicPeriod"/>
              <a:defRPr/>
            </a:pPr>
            <a:r>
              <a:rPr lang="en-US" sz="2000" b="1">
                <a:solidFill>
                  <a:srgbClr val="0070C0"/>
                </a:solidFill>
              </a:rPr>
              <a:t>Hierarchy</a:t>
            </a:r>
            <a:r>
              <a:rPr lang="en-US" sz="2000" b="1">
                <a:solidFill>
                  <a:schemeClr val="tx1">
                    <a:lumMod val="95000"/>
                    <a:lumOff val="5000"/>
                  </a:schemeClr>
                </a:solidFill>
              </a:rPr>
              <a:t> </a:t>
            </a:r>
            <a:r>
              <a:rPr lang="en-US" sz="2000">
                <a:solidFill>
                  <a:schemeClr val="tx1">
                    <a:lumMod val="95000"/>
                    <a:lumOff val="5000"/>
                  </a:schemeClr>
                </a:solidFill>
              </a:rPr>
              <a:t>of expected results and PIs and </a:t>
            </a:r>
            <a:r>
              <a:rPr lang="en-US" sz="2000" b="1">
                <a:solidFill>
                  <a:srgbClr val="0070C0"/>
                </a:solidFill>
              </a:rPr>
              <a:t>logical framework </a:t>
            </a:r>
            <a:r>
              <a:rPr lang="en-US" sz="2000">
                <a:solidFill>
                  <a:schemeClr val="tx1">
                    <a:lumMod val="95000"/>
                    <a:lumOff val="5000"/>
                  </a:schemeClr>
                </a:solidFill>
              </a:rPr>
              <a:t>explanations </a:t>
            </a:r>
          </a:p>
          <a:p>
            <a:pPr marL="457200" indent="-457200" algn="l">
              <a:spcBef>
                <a:spcPts val="600"/>
              </a:spcBef>
              <a:buFont typeface="+mj-lt"/>
              <a:buAutoNum type="arabicPeriod"/>
              <a:defRPr/>
            </a:pPr>
            <a:r>
              <a:rPr lang="en-US" sz="2000">
                <a:solidFill>
                  <a:schemeClr val="tx1">
                    <a:lumMod val="95000"/>
                    <a:lumOff val="5000"/>
                  </a:schemeClr>
                </a:solidFill>
              </a:rPr>
              <a:t>Newest considerations in PB – </a:t>
            </a:r>
            <a:r>
              <a:rPr lang="en-US" sz="2000" b="1">
                <a:solidFill>
                  <a:srgbClr val="0070C0"/>
                </a:solidFill>
              </a:rPr>
              <a:t>citizen-centric PIs, “budgeting for outcomes”, connections with SDGs</a:t>
            </a:r>
            <a:r>
              <a:rPr lang="en-US" sz="2000">
                <a:solidFill>
                  <a:schemeClr val="tx1">
                    <a:lumMod val="95000"/>
                    <a:lumOff val="5000"/>
                  </a:schemeClr>
                </a:solidFill>
              </a:rPr>
              <a:t> – and related risks </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evaluation</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learning</a:t>
            </a:r>
          </a:p>
          <a:p>
            <a:pPr marL="457200" indent="-457200" algn="l">
              <a:spcBef>
                <a:spcPts val="600"/>
              </a:spcBef>
              <a:buFont typeface="+mj-lt"/>
              <a:buAutoNum type="arabicPeriod"/>
              <a:defRPr/>
            </a:pPr>
            <a:r>
              <a:rPr lang="en-US" sz="2000">
                <a:solidFill>
                  <a:schemeClr val="tx1">
                    <a:lumMod val="95000"/>
                    <a:lumOff val="5000"/>
                  </a:schemeClr>
                </a:solidFill>
              </a:rPr>
              <a:t>Additions on </a:t>
            </a:r>
            <a:r>
              <a:rPr lang="en-US" sz="2000" b="1">
                <a:solidFill>
                  <a:srgbClr val="0070C0"/>
                </a:solidFill>
              </a:rPr>
              <a:t>SRs</a:t>
            </a:r>
            <a:r>
              <a:rPr lang="en-US" sz="2000">
                <a:solidFill>
                  <a:schemeClr val="tx1">
                    <a:lumMod val="95000"/>
                    <a:lumOff val="5000"/>
                  </a:schemeClr>
                </a:solidFill>
              </a:rPr>
              <a:t> - SRs vs. WB Public Expenditure Reviews and adaptable and shifting nature of SRs, and ongoing work on good practices of SRs by the OECD</a:t>
            </a:r>
          </a:p>
          <a:p>
            <a:pPr marL="457200" indent="-457200" algn="l">
              <a:spcBef>
                <a:spcPts val="600"/>
              </a:spcBef>
              <a:buFont typeface="+mj-lt"/>
              <a:buAutoNum type="arabicPeriod"/>
              <a:defRPr/>
            </a:pPr>
            <a:r>
              <a:rPr lang="en-US" sz="2000">
                <a:solidFill>
                  <a:schemeClr val="tx1">
                    <a:lumMod val="95000"/>
                    <a:lumOff val="5000"/>
                  </a:schemeClr>
                </a:solidFill>
              </a:rPr>
              <a:t>Example of stand-alone </a:t>
            </a:r>
            <a:r>
              <a:rPr lang="en-US" sz="2000" b="1">
                <a:solidFill>
                  <a:srgbClr val="0070C0"/>
                </a:solidFill>
              </a:rPr>
              <a:t>institutional set-up </a:t>
            </a:r>
            <a:r>
              <a:rPr lang="en-US" sz="2000">
                <a:solidFill>
                  <a:schemeClr val="tx1">
                    <a:lumMod val="95000"/>
                    <a:lumOff val="5000"/>
                  </a:schemeClr>
                </a:solidFill>
              </a:rPr>
              <a:t>for SR</a:t>
            </a:r>
          </a:p>
          <a:p>
            <a:pPr marL="457200" indent="-457200" algn="l">
              <a:spcBef>
                <a:spcPts val="600"/>
              </a:spcBef>
              <a:buFont typeface="+mj-lt"/>
              <a:buAutoNum type="arabicPeriod"/>
              <a:defRPr/>
            </a:pPr>
            <a:r>
              <a:rPr lang="en-US" sz="2000">
                <a:solidFill>
                  <a:schemeClr val="tx1">
                    <a:lumMod val="95000"/>
                    <a:lumOff val="5000"/>
                  </a:schemeClr>
                </a:solidFill>
              </a:rPr>
              <a:t>Potential role of </a:t>
            </a:r>
            <a:r>
              <a:rPr lang="en-US" sz="2000" b="1">
                <a:solidFill>
                  <a:srgbClr val="0070C0"/>
                </a:solidFill>
              </a:rPr>
              <a:t>internal audit </a:t>
            </a:r>
            <a:r>
              <a:rPr lang="en-US" sz="2000">
                <a:solidFill>
                  <a:schemeClr val="tx1">
                    <a:lumMod val="95000"/>
                    <a:lumOff val="5000"/>
                  </a:schemeClr>
                </a:solidFill>
              </a:rPr>
              <a:t>in SRs and PB</a:t>
            </a:r>
          </a:p>
          <a:p>
            <a:pPr marL="457200" indent="-457200" algn="l">
              <a:spcBef>
                <a:spcPts val="600"/>
              </a:spcBef>
              <a:buFont typeface="+mj-lt"/>
              <a:buAutoNum type="arabicPeriod"/>
              <a:defRPr/>
            </a:pPr>
            <a:r>
              <a:rPr lang="en-US" sz="2000">
                <a:solidFill>
                  <a:schemeClr val="tx1">
                    <a:lumMod val="95000"/>
                    <a:lumOff val="5000"/>
                  </a:schemeClr>
                </a:solidFill>
              </a:rPr>
              <a:t>Some </a:t>
            </a:r>
            <a:r>
              <a:rPr lang="en-US" sz="2000" b="1">
                <a:solidFill>
                  <a:srgbClr val="0070C0"/>
                </a:solidFill>
              </a:rPr>
              <a:t>editing</a:t>
            </a:r>
            <a:r>
              <a:rPr lang="en-US" sz="2000">
                <a:solidFill>
                  <a:schemeClr val="tx1">
                    <a:lumMod val="95000"/>
                    <a:lumOff val="5000"/>
                  </a:schemeClr>
                </a:solidFill>
              </a:rPr>
              <a:t> and adding/expanding definitions for some terminology </a:t>
            </a:r>
          </a:p>
          <a:p>
            <a:pPr algn="l">
              <a:spcBef>
                <a:spcPts val="800"/>
              </a:spcBef>
              <a:defRPr/>
            </a:pPr>
            <a:r>
              <a:rPr lang="en-US" sz="2000" i="1">
                <a:solidFill>
                  <a:srgbClr val="0070C0"/>
                </a:solidFill>
              </a:rPr>
              <a:t>14 countries provided feedback on the quality of the KP and the ways in which it can be used to inform considerations within reforms in their countries </a:t>
            </a:r>
            <a:endParaRPr lang="en-US" sz="2000" i="1">
              <a:solidFill>
                <a:schemeClr val="tx1">
                  <a:lumMod val="95000"/>
                  <a:lumOff val="5000"/>
                </a:schemeClr>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219200" y="0"/>
            <a:ext cx="7924800" cy="1077218"/>
          </a:xfrm>
          <a:prstGeom prst="rect">
            <a:avLst/>
          </a:prstGeom>
          <a:noFill/>
        </p:spPr>
        <p:txBody>
          <a:bodyPr wrap="square" rtlCol="0">
            <a:spAutoFit/>
          </a:bodyPr>
          <a:lstStyle/>
          <a:p>
            <a:pPr algn="ctr"/>
            <a:r>
              <a:rPr lang="en-US" sz="3200" b="1">
                <a:solidFill>
                  <a:srgbClr val="953735"/>
                </a:solidFill>
                <a:latin typeface="+mj-lt"/>
                <a:ea typeface="+mj-ea"/>
                <a:cs typeface="+mj-cs"/>
              </a:rPr>
              <a:t>Changes made to current compared to previous version of the KP on PB&amp;SR</a:t>
            </a:r>
            <a:endParaRPr lang="en-US" sz="3200">
              <a:solidFill>
                <a:srgbClr val="002060"/>
              </a:solidFill>
              <a:latin typeface="+mj-lt"/>
              <a:ea typeface="+mj-ea"/>
              <a:cs typeface="+mj-cs"/>
            </a:endParaRPr>
          </a:p>
        </p:txBody>
      </p:sp>
      <p:sp>
        <p:nvSpPr>
          <p:cNvPr id="2" name="Slide Number Placeholder 1">
            <a:extLst>
              <a:ext uri="{FF2B5EF4-FFF2-40B4-BE49-F238E27FC236}">
                <a16:creationId xmlns:a16="http://schemas.microsoft.com/office/drawing/2014/main" id="{EB5DED27-5402-A747-85F0-DB87E0B8CE54}"/>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a:p>
        </p:txBody>
      </p:sp>
    </p:spTree>
    <p:extLst>
      <p:ext uri="{BB962C8B-B14F-4D97-AF65-F5344CB8AC3E}">
        <p14:creationId xmlns:p14="http://schemas.microsoft.com/office/powerpoint/2010/main" val="107650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2632</Words>
  <Application>Microsoft Macintosh PowerPoint</Application>
  <PresentationFormat>A4 Paper (210x297 mm)</PresentationFormat>
  <Paragraphs>346</Paragraphs>
  <Slides>23</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Aharoni</vt:lpstr>
      <vt:lpstr>Arial</vt:lpstr>
      <vt:lpstr>Calibri</vt:lpstr>
      <vt:lpstr>Lucida Grande CY</vt:lpstr>
      <vt:lpstr>Source Sans Pro</vt:lpstr>
      <vt:lpstr>Wingdings</vt:lpstr>
      <vt:lpstr>Office Theme</vt:lpstr>
      <vt:lpstr>PPBWG KNOWLEDGE PRODUCT  Performance Budgeting (PB) and Spending Reviews (SR): Current Practices and Recommendations</vt:lpstr>
      <vt:lpstr>Outline of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13 2020 VC Public Participation knowlege product</dc:title>
  <dc:subject/>
  <dc:creator>Deanna Aubrey</dc:creator>
  <cp:keywords>BCOP Budget Literacy and Transparency Working Group</cp:keywords>
  <dc:description/>
  <cp:lastModifiedBy>Naida Carsimamovic</cp:lastModifiedBy>
  <cp:revision>3</cp:revision>
  <cp:lastPrinted>2020-04-13T14:03:05Z</cp:lastPrinted>
  <dcterms:created xsi:type="dcterms:W3CDTF">2010-10-04T16:57:49Z</dcterms:created>
  <dcterms:modified xsi:type="dcterms:W3CDTF">2020-05-26T08:58:22Z</dcterms:modified>
  <cp:category>PEMPAL</cp:category>
</cp:coreProperties>
</file>