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70" r:id="rId3"/>
    <p:sldId id="272" r:id="rId4"/>
    <p:sldId id="266" r:id="rId5"/>
    <p:sldId id="267" r:id="rId6"/>
    <p:sldId id="273" r:id="rId7"/>
    <p:sldId id="259" r:id="rId8"/>
    <p:sldId id="268" r:id="rId9"/>
    <p:sldId id="269" r:id="rId10"/>
    <p:sldId id="274" r:id="rId11"/>
    <p:sldId id="275" r:id="rId12"/>
    <p:sldId id="262" r:id="rId13"/>
    <p:sldId id="263" r:id="rId14"/>
    <p:sldId id="264" r:id="rId15"/>
    <p:sldId id="276" r:id="rId16"/>
    <p:sldId id="265" r:id="rId17"/>
    <p:sldId id="277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74346" autoAdjust="0"/>
  </p:normalViewPr>
  <p:slideViewPr>
    <p:cSldViewPr snapToGrid="0">
      <p:cViewPr varScale="1">
        <p:scale>
          <a:sx n="87" d="100"/>
          <a:sy n="87" d="100"/>
        </p:scale>
        <p:origin x="14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B107C-7D6A-4115-87F5-3C291A8DD205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43701-D6B1-40D8-8C96-076A1F544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106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3701-D6B1-40D8-8C96-076A1F54452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901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3701-D6B1-40D8-8C96-076A1F54452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485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Moving</a:t>
            </a:r>
            <a:r>
              <a:rPr lang="fr-FR" dirty="0" smtClean="0"/>
              <a:t> </a:t>
            </a:r>
            <a:r>
              <a:rPr lang="fr-FR" dirty="0" err="1" smtClean="0"/>
              <a:t>target</a:t>
            </a:r>
            <a:r>
              <a:rPr lang="fr-FR" dirty="0" smtClean="0"/>
              <a:t>,</a:t>
            </a:r>
            <a:r>
              <a:rPr lang="fr-FR" baseline="0" dirty="0" smtClean="0"/>
              <a:t> but an </a:t>
            </a:r>
            <a:r>
              <a:rPr lang="fr-FR" baseline="0" dirty="0" err="1" smtClean="0"/>
              <a:t>evolution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efficiency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an essential part of SR, not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savings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measure</a:t>
            </a:r>
            <a:r>
              <a:rPr lang="fr-FR" baseline="0" dirty="0" smtClean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3701-D6B1-40D8-8C96-076A1F54452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73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Good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Governance</a:t>
            </a:r>
            <a:r>
              <a:rPr lang="fr-FR" baseline="0" dirty="0" smtClean="0"/>
              <a:t>: </a:t>
            </a:r>
          </a:p>
          <a:p>
            <a:r>
              <a:rPr lang="fr-FR" baseline="0" dirty="0" smtClean="0"/>
              <a:t>BCOP 27: </a:t>
            </a:r>
            <a:r>
              <a:rPr lang="fr-FR" baseline="0" dirty="0" err="1" smtClean="0"/>
              <a:t>regulatory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methodological</a:t>
            </a:r>
            <a:r>
              <a:rPr lang="fr-FR" baseline="0" dirty="0" smtClean="0"/>
              <a:t> basis: the </a:t>
            </a:r>
            <a:r>
              <a:rPr lang="fr-FR" baseline="0" dirty="0" err="1" smtClean="0"/>
              <a:t>needs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differ</a:t>
            </a:r>
            <a:r>
              <a:rPr lang="fr-FR" baseline="0" dirty="0" smtClean="0"/>
              <a:t> per country.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countries </a:t>
            </a:r>
            <a:r>
              <a:rPr lang="fr-FR" baseline="0" dirty="0" err="1" smtClean="0"/>
              <a:t>need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clear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regulatory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framework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ensure</a:t>
            </a:r>
            <a:r>
              <a:rPr lang="fr-FR" baseline="0" dirty="0" smtClean="0"/>
              <a:t> a good </a:t>
            </a:r>
            <a:r>
              <a:rPr lang="fr-FR" baseline="0" dirty="0" err="1" smtClean="0"/>
              <a:t>governance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countries </a:t>
            </a:r>
            <a:r>
              <a:rPr lang="fr-FR" baseline="0" dirty="0" err="1" smtClean="0"/>
              <a:t>could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just</a:t>
            </a:r>
            <a:r>
              <a:rPr lang="fr-FR" baseline="0" dirty="0" smtClean="0"/>
              <a:t> a practice. Has to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tailored</a:t>
            </a:r>
            <a:r>
              <a:rPr lang="fr-FR" baseline="0" dirty="0" smtClean="0"/>
              <a:t> to the countries. But in </a:t>
            </a:r>
            <a:r>
              <a:rPr lang="fr-FR" baseline="0" dirty="0" err="1" smtClean="0"/>
              <a:t>Pempal</a:t>
            </a:r>
            <a:r>
              <a:rPr lang="fr-FR" baseline="0" dirty="0" smtClean="0"/>
              <a:t> Countries more </a:t>
            </a:r>
            <a:r>
              <a:rPr lang="fr-FR" baseline="0" dirty="0" err="1" smtClean="0"/>
              <a:t>regulation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needed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probably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smtClean="0"/>
              <a:t>BCOP 29, </a:t>
            </a:r>
            <a:r>
              <a:rPr lang="fr-FR" baseline="0" dirty="0" err="1" smtClean="0"/>
              <a:t>exhibit</a:t>
            </a:r>
            <a:r>
              <a:rPr lang="fr-FR" baseline="0" dirty="0" smtClean="0"/>
              <a:t> 17: </a:t>
            </a:r>
            <a:r>
              <a:rPr lang="fr-FR" baseline="0" dirty="0" err="1" smtClean="0"/>
              <a:t>huge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diversity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institutional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roles</a:t>
            </a:r>
            <a:r>
              <a:rPr lang="fr-FR" baseline="0" dirty="0" smtClean="0"/>
              <a:t>: normal, but MF </a:t>
            </a:r>
            <a:r>
              <a:rPr lang="fr-FR" baseline="0" dirty="0" err="1" smtClean="0"/>
              <a:t>involved</a:t>
            </a:r>
            <a:r>
              <a:rPr lang="fr-FR" baseline="0" dirty="0" smtClean="0"/>
              <a:t> in a lot of stages (</a:t>
            </a:r>
            <a:r>
              <a:rPr lang="fr-FR" baseline="0" dirty="0" err="1" smtClean="0"/>
              <a:t>heart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process</a:t>
            </a:r>
            <a:r>
              <a:rPr lang="fr-FR" baseline="0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3701-D6B1-40D8-8C96-076A1F54452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059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BCOP 32: </a:t>
            </a:r>
            <a:r>
              <a:rPr lang="fr-FR" dirty="0" err="1" smtClean="0"/>
              <a:t>Follow</a:t>
            </a:r>
            <a:r>
              <a:rPr lang="fr-FR" dirty="0" smtClean="0"/>
              <a:t> up </a:t>
            </a:r>
            <a:r>
              <a:rPr lang="fr-FR" dirty="0" err="1" smtClean="0"/>
              <a:t>is</a:t>
            </a:r>
            <a:r>
              <a:rPr lang="fr-FR" dirty="0" smtClean="0"/>
              <a:t> important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3701-D6B1-40D8-8C96-076A1F54452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11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55201"/>
            <a:ext cx="2323200" cy="578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4000" y="2481870"/>
            <a:ext cx="8400000" cy="1265731"/>
          </a:xfrm>
        </p:spPr>
        <p:txBody>
          <a:bodyPr anchor="b" anchorCtr="0">
            <a:spAutoFit/>
          </a:bodyPr>
          <a:lstStyle>
            <a:lvl1pPr>
              <a:lnSpc>
                <a:spcPts val="4500"/>
              </a:lnSpc>
              <a:defRPr sz="4500" cap="all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1"/>
            <a:ext cx="8400000" cy="352233"/>
          </a:xfrm>
        </p:spPr>
        <p:txBody>
          <a:bodyPr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F434C2-5D6E-49C4-B10C-6F47528D2115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22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34C2-5D6E-49C4-B10C-6F47528D2115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3C94-4C88-4CB2-A1C6-F1661F1FF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47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7272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19600"/>
            <a:ext cx="8832000" cy="1058400"/>
          </a:xfrm>
        </p:spPr>
        <p:txBody>
          <a:bodyPr anchor="ctr" anchorCtr="0"/>
          <a:lstStyle>
            <a:lvl1pPr algn="ctr">
              <a:lnSpc>
                <a:spcPts val="3700"/>
              </a:lnSpc>
              <a:defRPr sz="3700" b="0" i="0" cap="all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Section Header </a:t>
            </a:r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F434C2-5D6E-49C4-B10C-6F47528D2115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6299"/>
                </a:solidFill>
              </a:defRPr>
            </a:lvl1pPr>
          </a:lstStyle>
          <a:p>
            <a:fld id="{73D63C94-4C88-4CB2-A1C6-F1661F1FF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97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000" y="1600201"/>
            <a:ext cx="10958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Arial"/>
              </a:defRPr>
            </a:lvl1pPr>
          </a:lstStyle>
          <a:p>
            <a:fld id="{10F434C2-5D6E-49C4-B10C-6F47528D2115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tx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rgbClr val="006299"/>
                </a:solidFill>
                <a:latin typeface="Arial"/>
              </a:defRPr>
            </a:lvl1pPr>
          </a:lstStyle>
          <a:p>
            <a:fld id="{73D63C94-4C88-4CB2-A1C6-F1661F1FF0CE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200" y="288000"/>
            <a:ext cx="611539" cy="9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180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–"/>
        <a:defRPr sz="2800" kern="1200">
          <a:solidFill>
            <a:schemeClr val="tx1"/>
          </a:solidFill>
          <a:latin typeface="Georgi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eorgi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24" y="2019498"/>
            <a:ext cx="10359025" cy="1823576"/>
          </a:xfrm>
        </p:spPr>
        <p:txBody>
          <a:bodyPr/>
          <a:lstStyle/>
          <a:p>
            <a:r>
              <a:rPr lang="fr-FR" sz="3600" dirty="0" err="1" smtClean="0"/>
              <a:t>Pempal</a:t>
            </a:r>
            <a:r>
              <a:rPr lang="fr-FR" sz="3600" dirty="0" smtClean="0"/>
              <a:t> BCOP </a:t>
            </a:r>
            <a:r>
              <a:rPr lang="fr-FR" sz="3600" dirty="0" err="1" smtClean="0"/>
              <a:t>VideoConference</a:t>
            </a:r>
            <a:r>
              <a:rPr lang="fr-FR" sz="3600" dirty="0" smtClean="0"/>
              <a:t>: </a:t>
            </a:r>
            <a:r>
              <a:rPr lang="fr-FR" sz="2000" dirty="0" smtClean="0"/>
              <a:t>Performance </a:t>
            </a:r>
            <a:r>
              <a:rPr lang="fr-FR" sz="2000" dirty="0" err="1" smtClean="0"/>
              <a:t>budgeting</a:t>
            </a:r>
            <a:r>
              <a:rPr lang="fr-FR" sz="2000" dirty="0" smtClean="0"/>
              <a:t> and </a:t>
            </a:r>
            <a:r>
              <a:rPr lang="fr-FR" sz="2000" dirty="0" err="1" smtClean="0"/>
              <a:t>Spending</a:t>
            </a:r>
            <a:r>
              <a:rPr lang="fr-FR" sz="2000" dirty="0" smtClean="0"/>
              <a:t> </a:t>
            </a:r>
            <a:r>
              <a:rPr lang="fr-FR" sz="2000" dirty="0" err="1" smtClean="0"/>
              <a:t>reviews</a:t>
            </a:r>
            <a:r>
              <a:rPr lang="fr-FR" sz="2000" dirty="0" smtClean="0"/>
              <a:t>/ </a:t>
            </a:r>
            <a:r>
              <a:rPr lang="fr-FR" sz="2000" dirty="0" err="1" smtClean="0"/>
              <a:t>Current</a:t>
            </a:r>
            <a:r>
              <a:rPr lang="fr-FR" sz="2000" dirty="0" smtClean="0"/>
              <a:t> </a:t>
            </a:r>
            <a:r>
              <a:rPr lang="fr-FR" sz="2000" dirty="0" err="1" smtClean="0"/>
              <a:t>praCTICES</a:t>
            </a:r>
            <a:r>
              <a:rPr lang="fr-FR" sz="2000" dirty="0" smtClean="0"/>
              <a:t> AND RECOMMENDATIONS </a:t>
            </a:r>
            <a:r>
              <a:rPr lang="fr-FR" sz="2000" dirty="0" smtClean="0"/>
              <a:t>(</a:t>
            </a:r>
            <a:r>
              <a:rPr lang="fr-FR" sz="2000" smtClean="0"/>
              <a:t>May  </a:t>
            </a:r>
            <a:r>
              <a:rPr lang="fr-FR" sz="2000" smtClean="0"/>
              <a:t>28, </a:t>
            </a:r>
            <a:r>
              <a:rPr lang="fr-FR" sz="2000" dirty="0" smtClean="0"/>
              <a:t>2020)</a:t>
            </a:r>
            <a:endParaRPr lang="en-GB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000" y="3805201"/>
            <a:ext cx="8400000" cy="861774"/>
          </a:xfrm>
        </p:spPr>
        <p:txBody>
          <a:bodyPr/>
          <a:lstStyle/>
          <a:p>
            <a:endParaRPr lang="fr-FR" dirty="0"/>
          </a:p>
          <a:p>
            <a:r>
              <a:rPr lang="fr-FR" dirty="0" smtClean="0"/>
              <a:t>Axel </a:t>
            </a:r>
            <a:r>
              <a:rPr lang="fr-FR" dirty="0" err="1" smtClean="0"/>
              <a:t>Matho</a:t>
            </a:r>
            <a:r>
              <a:rPr lang="fr-FR" dirty="0" err="1" smtClean="0"/>
              <a:t>t</a:t>
            </a:r>
            <a:r>
              <a:rPr lang="fr-FR" dirty="0" smtClean="0"/>
              <a:t>, </a:t>
            </a:r>
          </a:p>
          <a:p>
            <a:r>
              <a:rPr lang="fr-FR" dirty="0" smtClean="0"/>
              <a:t>Senior Policy </a:t>
            </a:r>
            <a:r>
              <a:rPr lang="fr-FR" dirty="0" err="1" smtClean="0"/>
              <a:t>Analyst</a:t>
            </a:r>
            <a:r>
              <a:rPr lang="fr-FR" dirty="0" smtClean="0"/>
              <a:t>, Public Management and </a:t>
            </a:r>
            <a:r>
              <a:rPr lang="fr-FR" dirty="0" err="1" smtClean="0"/>
              <a:t>Budgeting</a:t>
            </a:r>
            <a:r>
              <a:rPr lang="fr-FR" dirty="0" smtClean="0"/>
              <a:t> Division, OECD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048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Programs and </a:t>
            </a:r>
            <a:r>
              <a:rPr lang="fr-FR" dirty="0" err="1" smtClean="0"/>
              <a:t>indicators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95" y="1600201"/>
            <a:ext cx="11837095" cy="4750495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Programs</a:t>
            </a:r>
          </a:p>
          <a:p>
            <a:pPr lvl="1"/>
            <a:r>
              <a:rPr lang="fr-FR" dirty="0" err="1" smtClean="0"/>
              <a:t>Transparancy</a:t>
            </a:r>
            <a:r>
              <a:rPr lang="fr-FR" dirty="0" smtClean="0"/>
              <a:t>: not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many</a:t>
            </a:r>
            <a:r>
              <a:rPr lang="fr-FR" dirty="0" smtClean="0"/>
              <a:t>, but relevant for </a:t>
            </a:r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stakeholders</a:t>
            </a:r>
            <a:endParaRPr lang="fr-FR" dirty="0" smtClean="0"/>
          </a:p>
          <a:p>
            <a:pPr lvl="1"/>
            <a:r>
              <a:rPr lang="fr-FR" dirty="0" smtClean="0"/>
              <a:t>Link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institutional</a:t>
            </a:r>
            <a:r>
              <a:rPr lang="fr-FR" dirty="0" smtClean="0"/>
              <a:t> organisation (</a:t>
            </a:r>
            <a:r>
              <a:rPr lang="fr-FR" dirty="0" err="1" smtClean="0"/>
              <a:t>accountability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Link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</a:t>
            </a:r>
            <a:r>
              <a:rPr lang="fr-FR" dirty="0" err="1" smtClean="0"/>
              <a:t>framework</a:t>
            </a:r>
            <a:endParaRPr lang="fr-FR" dirty="0" smtClean="0"/>
          </a:p>
          <a:p>
            <a:pPr lvl="1"/>
            <a:r>
              <a:rPr lang="fr-FR" dirty="0" err="1" smtClean="0"/>
              <a:t>Integrating</a:t>
            </a:r>
            <a:r>
              <a:rPr lang="fr-FR" dirty="0" smtClean="0"/>
              <a:t> running </a:t>
            </a:r>
            <a:r>
              <a:rPr lang="fr-FR" dirty="0" err="1" smtClean="0"/>
              <a:t>operational</a:t>
            </a:r>
            <a:r>
              <a:rPr lang="fr-FR" dirty="0" smtClean="0"/>
              <a:t> </a:t>
            </a:r>
            <a:r>
              <a:rPr lang="fr-FR" dirty="0" err="1" smtClean="0"/>
              <a:t>cost</a:t>
            </a:r>
            <a:r>
              <a:rPr lang="fr-FR" dirty="0" smtClean="0"/>
              <a:t>: </a:t>
            </a:r>
            <a:r>
              <a:rPr lang="fr-FR" dirty="0" err="1" smtClean="0"/>
              <a:t>trade</a:t>
            </a:r>
            <a:r>
              <a:rPr lang="fr-FR" dirty="0" smtClean="0"/>
              <a:t> off </a:t>
            </a:r>
            <a:r>
              <a:rPr lang="fr-FR" dirty="0" err="1" smtClean="0"/>
              <a:t>between</a:t>
            </a:r>
            <a:r>
              <a:rPr lang="fr-FR" dirty="0" smtClean="0"/>
              <a:t> relevance and </a:t>
            </a:r>
            <a:r>
              <a:rPr lang="fr-FR" dirty="0" err="1" smtClean="0"/>
              <a:t>complexity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 err="1" smtClean="0"/>
              <a:t>Indicators</a:t>
            </a:r>
            <a:endParaRPr lang="fr-FR" dirty="0" smtClean="0"/>
          </a:p>
          <a:p>
            <a:pPr lvl="1"/>
            <a:r>
              <a:rPr lang="fr-FR" dirty="0" smtClean="0"/>
              <a:t>Program-</a:t>
            </a:r>
            <a:r>
              <a:rPr lang="fr-FR" dirty="0" err="1" smtClean="0"/>
              <a:t>indicators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 </a:t>
            </a:r>
            <a:r>
              <a:rPr lang="fr-FR" dirty="0" err="1" smtClean="0"/>
              <a:t>underlying</a:t>
            </a:r>
            <a:r>
              <a:rPr lang="fr-FR" dirty="0" smtClean="0"/>
              <a:t> </a:t>
            </a:r>
            <a:r>
              <a:rPr lang="fr-FR" dirty="0" err="1" smtClean="0"/>
              <a:t>indicators</a:t>
            </a:r>
            <a:endParaRPr lang="fr-FR" dirty="0" smtClean="0"/>
          </a:p>
          <a:p>
            <a:pPr lvl="1"/>
            <a:r>
              <a:rPr lang="fr-FR" dirty="0" err="1" smtClean="0"/>
              <a:t>Inform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</a:t>
            </a:r>
            <a:r>
              <a:rPr lang="fr-FR" dirty="0" err="1" smtClean="0"/>
              <a:t>decision</a:t>
            </a:r>
            <a:r>
              <a:rPr lang="fr-FR" dirty="0" smtClean="0"/>
              <a:t> </a:t>
            </a:r>
            <a:r>
              <a:rPr lang="fr-FR" dirty="0" err="1" smtClean="0"/>
              <a:t>making</a:t>
            </a:r>
            <a:r>
              <a:rPr lang="fr-FR" dirty="0" smtClean="0"/>
              <a:t>: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endParaRPr lang="fr-FR" dirty="0" smtClean="0"/>
          </a:p>
          <a:p>
            <a:pPr lvl="1"/>
            <a:r>
              <a:rPr lang="fr-FR" dirty="0" smtClean="0"/>
              <a:t>Important </a:t>
            </a:r>
            <a:r>
              <a:rPr lang="fr-FR" dirty="0" err="1" smtClean="0"/>
              <a:t>role</a:t>
            </a:r>
            <a:r>
              <a:rPr lang="fr-FR" dirty="0" smtClean="0"/>
              <a:t> for IT to </a:t>
            </a:r>
            <a:r>
              <a:rPr lang="fr-FR" dirty="0" err="1" smtClean="0"/>
              <a:t>facilitate</a:t>
            </a:r>
            <a:r>
              <a:rPr lang="fr-FR" dirty="0" smtClean="0"/>
              <a:t> information </a:t>
            </a:r>
            <a:r>
              <a:rPr lang="fr-FR" dirty="0" err="1" smtClean="0"/>
              <a:t>gathering</a:t>
            </a:r>
            <a:endParaRPr lang="fr-FR" dirty="0" smtClean="0"/>
          </a:p>
          <a:p>
            <a:pPr lvl="1"/>
            <a:r>
              <a:rPr lang="fr-FR" dirty="0" smtClean="0"/>
              <a:t>Pyramidal system of </a:t>
            </a:r>
            <a:r>
              <a:rPr lang="fr-FR" dirty="0" err="1" smtClean="0"/>
              <a:t>indicators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661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6266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85" y="1415441"/>
            <a:ext cx="11411211" cy="5185774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err="1" smtClean="0"/>
              <a:t>product</a:t>
            </a:r>
            <a:r>
              <a:rPr lang="fr-FR" dirty="0" smtClean="0"/>
              <a:t> (KP): relevance, </a:t>
            </a:r>
            <a:r>
              <a:rPr lang="fr-FR" dirty="0" err="1" smtClean="0"/>
              <a:t>limits</a:t>
            </a:r>
            <a:r>
              <a:rPr lang="fr-FR" dirty="0" smtClean="0"/>
              <a:t> and how to use </a:t>
            </a:r>
            <a:r>
              <a:rPr lang="fr-FR" dirty="0" err="1" smtClean="0"/>
              <a:t>it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striking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 smtClean="0"/>
              <a:t> in KP</a:t>
            </a:r>
          </a:p>
          <a:p>
            <a:pPr lvl="1"/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presentational</a:t>
            </a:r>
            <a:r>
              <a:rPr lang="fr-FR" dirty="0" smtClean="0"/>
              <a:t> </a:t>
            </a:r>
            <a:r>
              <a:rPr lang="fr-FR" dirty="0" err="1" smtClean="0"/>
              <a:t>budgeting</a:t>
            </a:r>
            <a:r>
              <a:rPr lang="fr-FR" dirty="0" smtClean="0"/>
              <a:t> to performance </a:t>
            </a:r>
            <a:r>
              <a:rPr lang="fr-FR" dirty="0" err="1" smtClean="0"/>
              <a:t>informed</a:t>
            </a:r>
            <a:endParaRPr lang="fr-FR" dirty="0" smtClean="0"/>
          </a:p>
          <a:p>
            <a:pPr lvl="1"/>
            <a:r>
              <a:rPr lang="fr-FR" dirty="0" smtClean="0"/>
              <a:t>Relationship </a:t>
            </a:r>
            <a:r>
              <a:rPr lang="fr-FR" dirty="0" err="1" smtClean="0"/>
              <a:t>between</a:t>
            </a:r>
            <a:r>
              <a:rPr lang="fr-FR" dirty="0" smtClean="0"/>
              <a:t> MF and Line </a:t>
            </a:r>
            <a:r>
              <a:rPr lang="fr-FR" dirty="0" err="1" smtClean="0"/>
              <a:t>Ministries</a:t>
            </a:r>
            <a:endParaRPr lang="fr-FR" dirty="0" smtClean="0"/>
          </a:p>
          <a:p>
            <a:pPr lvl="1"/>
            <a:r>
              <a:rPr lang="fr-FR" dirty="0"/>
              <a:t>Programs and </a:t>
            </a:r>
            <a:r>
              <a:rPr lang="fr-FR" dirty="0" err="1"/>
              <a:t>indicators</a:t>
            </a: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b="1" dirty="0" err="1" smtClean="0">
                <a:solidFill>
                  <a:srgbClr val="FFFF00"/>
                </a:solidFill>
              </a:rPr>
              <a:t>Spending</a:t>
            </a:r>
            <a:r>
              <a:rPr lang="fr-FR" b="1" dirty="0" smtClean="0">
                <a:solidFill>
                  <a:srgbClr val="FFFF00"/>
                </a:solidFill>
              </a:rPr>
              <a:t> </a:t>
            </a:r>
            <a:r>
              <a:rPr lang="fr-FR" b="1" dirty="0" err="1" smtClean="0">
                <a:solidFill>
                  <a:srgbClr val="FFFF00"/>
                </a:solidFill>
              </a:rPr>
              <a:t>Reviews</a:t>
            </a:r>
            <a:r>
              <a:rPr lang="fr-FR" b="1" dirty="0" smtClean="0">
                <a:solidFill>
                  <a:srgbClr val="FFFF00"/>
                </a:solidFill>
              </a:rPr>
              <a:t>: Best practices OECD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Impact of COVID-19 on PB and SR</a:t>
            </a:r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039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Spending</a:t>
            </a:r>
            <a:r>
              <a:rPr lang="fr-FR" dirty="0" smtClean="0"/>
              <a:t> </a:t>
            </a:r>
            <a:r>
              <a:rPr lang="fr-FR" dirty="0" err="1" smtClean="0"/>
              <a:t>reviews</a:t>
            </a:r>
            <a:r>
              <a:rPr lang="fr-FR" dirty="0" smtClean="0"/>
              <a:t> (</a:t>
            </a:r>
            <a:r>
              <a:rPr lang="fr-FR" dirty="0" err="1" smtClean="0"/>
              <a:t>re</a:t>
            </a:r>
            <a:r>
              <a:rPr lang="fr-FR" dirty="0" smtClean="0"/>
              <a:t>)</a:t>
            </a:r>
            <a:r>
              <a:rPr lang="fr-FR" dirty="0" err="1" smtClean="0"/>
              <a:t>defined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2014: </a:t>
            </a:r>
            <a:r>
              <a:rPr lang="en-US" dirty="0"/>
              <a:t>The process of developing and adopting savings measures, based on the systematic scrutiny of baseline expenditures.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2020: </a:t>
            </a:r>
            <a:r>
              <a:rPr lang="en-GB" dirty="0"/>
              <a:t>A spending review is a political and administrative process of developing and adopting saving measures by systematically scrutinising baseline expenditures relative to the government’s budgetary objectives and priorities. </a:t>
            </a:r>
          </a:p>
          <a:p>
            <a:r>
              <a:rPr lang="en-GB" dirty="0"/>
              <a:t>The purposes of spending reviews are to:</a:t>
            </a:r>
          </a:p>
          <a:p>
            <a:pPr lvl="1"/>
            <a:r>
              <a:rPr lang="en-GB" dirty="0"/>
              <a:t>Create fiscal space to give the government improved control over the level of aggregate expenditure.</a:t>
            </a:r>
          </a:p>
          <a:p>
            <a:pPr lvl="1"/>
            <a:r>
              <a:rPr lang="en-GB" dirty="0"/>
              <a:t>Improve the prioritisation of expenditure within a sector and/or across government.</a:t>
            </a:r>
          </a:p>
          <a:p>
            <a:pPr lvl="1"/>
            <a:r>
              <a:rPr lang="en-GB" dirty="0"/>
              <a:t>To improve efficiency of programmes and policies.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494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Spending</a:t>
            </a:r>
            <a:r>
              <a:rPr lang="fr-FR" dirty="0" smtClean="0"/>
              <a:t> </a:t>
            </a:r>
            <a:r>
              <a:rPr lang="fr-FR" dirty="0" err="1" smtClean="0"/>
              <a:t>Reviews</a:t>
            </a:r>
            <a:r>
              <a:rPr lang="fr-FR" dirty="0" smtClean="0"/>
              <a:t>: best practices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sz="3000" dirty="0"/>
              <a:t>Clear objectives and scope of spending reviews </a:t>
            </a:r>
          </a:p>
          <a:p>
            <a:pPr marL="742950" lvl="2" indent="-342900">
              <a:lnSpc>
                <a:spcPct val="90000"/>
              </a:lnSpc>
            </a:pPr>
            <a:r>
              <a:rPr lang="fr-FR" sz="2600" dirty="0" err="1"/>
              <a:t>From</a:t>
            </a:r>
            <a:r>
              <a:rPr lang="fr-FR" sz="2600" dirty="0"/>
              <a:t> the </a:t>
            </a:r>
            <a:r>
              <a:rPr lang="fr-FR" sz="2600" dirty="0" err="1" smtClean="0"/>
              <a:t>start</a:t>
            </a:r>
            <a:endParaRPr lang="fr-FR" sz="2600" dirty="0" smtClean="0"/>
          </a:p>
          <a:p>
            <a:pPr marL="742950" lvl="2" indent="-342900">
              <a:lnSpc>
                <a:spcPct val="90000"/>
              </a:lnSpc>
            </a:pPr>
            <a:r>
              <a:rPr lang="fr-FR" sz="2600" dirty="0" smtClean="0"/>
              <a:t>Scope </a:t>
            </a:r>
            <a:r>
              <a:rPr lang="fr-FR" sz="2600" dirty="0" err="1" smtClean="0"/>
              <a:t>can</a:t>
            </a:r>
            <a:r>
              <a:rPr lang="fr-FR" sz="2600" dirty="0" smtClean="0"/>
              <a:t> </a:t>
            </a:r>
            <a:r>
              <a:rPr lang="fr-FR" sz="2600" dirty="0" err="1" smtClean="0"/>
              <a:t>be</a:t>
            </a:r>
            <a:r>
              <a:rPr lang="fr-FR" sz="2600" dirty="0" smtClean="0"/>
              <a:t> </a:t>
            </a:r>
            <a:r>
              <a:rPr lang="fr-FR" sz="2600" dirty="0" err="1" smtClean="0"/>
              <a:t>narrow</a:t>
            </a:r>
            <a:r>
              <a:rPr lang="fr-FR" sz="2600" dirty="0" smtClean="0"/>
              <a:t>, </a:t>
            </a:r>
            <a:r>
              <a:rPr lang="fr-FR" sz="2600" dirty="0" err="1" smtClean="0"/>
              <a:t>broad</a:t>
            </a:r>
            <a:r>
              <a:rPr lang="fr-FR" sz="2600" dirty="0" smtClean="0"/>
              <a:t> or </a:t>
            </a:r>
            <a:r>
              <a:rPr lang="fr-FR" sz="2600" dirty="0" err="1" smtClean="0"/>
              <a:t>comprehensive</a:t>
            </a:r>
            <a:endParaRPr lang="fr-FR" sz="2600" dirty="0" smtClean="0"/>
          </a:p>
          <a:p>
            <a:pPr marL="742950" lvl="2" indent="-342900">
              <a:lnSpc>
                <a:spcPct val="90000"/>
              </a:lnSpc>
            </a:pPr>
            <a:r>
              <a:rPr lang="fr-FR" sz="2600" dirty="0" smtClean="0"/>
              <a:t>Can </a:t>
            </a:r>
            <a:r>
              <a:rPr lang="fr-FR" sz="2600" dirty="0" err="1" smtClean="0"/>
              <a:t>be</a:t>
            </a:r>
            <a:r>
              <a:rPr lang="fr-FR" sz="2600" dirty="0" smtClean="0"/>
              <a:t> </a:t>
            </a:r>
            <a:r>
              <a:rPr lang="fr-FR" sz="2600" dirty="0" err="1" smtClean="0"/>
              <a:t>cyclical</a:t>
            </a:r>
            <a:r>
              <a:rPr lang="fr-FR" sz="2600" dirty="0" smtClean="0"/>
              <a:t> or </a:t>
            </a:r>
            <a:r>
              <a:rPr lang="fr-FR" sz="2600" dirty="0" err="1" smtClean="0"/>
              <a:t>annual</a:t>
            </a: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3000" dirty="0"/>
              <a:t>Good governance throughout the review </a:t>
            </a:r>
            <a:r>
              <a:rPr lang="en-GB" sz="3000" dirty="0" smtClean="0"/>
              <a:t>process</a:t>
            </a:r>
          </a:p>
          <a:p>
            <a:pPr lvl="1">
              <a:lnSpc>
                <a:spcPct val="90000"/>
              </a:lnSpc>
            </a:pPr>
            <a:r>
              <a:rPr lang="en-GB" sz="2600" dirty="0" smtClean="0"/>
              <a:t>Strong political leadership</a:t>
            </a:r>
          </a:p>
          <a:p>
            <a:pPr lvl="1">
              <a:lnSpc>
                <a:spcPct val="90000"/>
              </a:lnSpc>
            </a:pPr>
            <a:r>
              <a:rPr lang="en-GB" sz="2600" dirty="0" smtClean="0"/>
              <a:t>Clear roles for each actor (CBA at the heart, strong ownership in Line Ministries)</a:t>
            </a:r>
          </a:p>
          <a:p>
            <a:pPr lvl="1">
              <a:lnSpc>
                <a:spcPct val="90000"/>
              </a:lnSpc>
            </a:pPr>
            <a:r>
              <a:rPr lang="en-GB" sz="2600" dirty="0" smtClean="0"/>
              <a:t>Clear institutional set-up </a:t>
            </a: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3000" dirty="0"/>
              <a:t>Alignment with the budget </a:t>
            </a:r>
            <a:r>
              <a:rPr lang="en-GB" sz="3000" dirty="0" smtClean="0"/>
              <a:t>process</a:t>
            </a:r>
          </a:p>
          <a:p>
            <a:pPr lvl="1">
              <a:lnSpc>
                <a:spcPct val="90000"/>
              </a:lnSpc>
            </a:pPr>
            <a:r>
              <a:rPr lang="fr-FR" sz="2600" dirty="0" err="1" smtClean="0"/>
              <a:t>Results</a:t>
            </a:r>
            <a:r>
              <a:rPr lang="fr-FR" sz="2600" dirty="0" smtClean="0"/>
              <a:t> must </a:t>
            </a:r>
            <a:r>
              <a:rPr lang="fr-FR" sz="2600" dirty="0" err="1" smtClean="0"/>
              <a:t>be</a:t>
            </a:r>
            <a:r>
              <a:rPr lang="fr-FR" sz="2600" dirty="0" smtClean="0"/>
              <a:t> </a:t>
            </a:r>
            <a:r>
              <a:rPr lang="fr-FR" sz="2600" dirty="0" err="1" smtClean="0"/>
              <a:t>available</a:t>
            </a:r>
            <a:r>
              <a:rPr lang="fr-FR" sz="2600" dirty="0" smtClean="0"/>
              <a:t> at </a:t>
            </a:r>
            <a:r>
              <a:rPr lang="fr-FR" sz="2600" dirty="0" err="1" smtClean="0"/>
              <a:t>decision</a:t>
            </a:r>
            <a:r>
              <a:rPr lang="fr-FR" sz="2600" dirty="0" smtClean="0"/>
              <a:t> </a:t>
            </a:r>
            <a:r>
              <a:rPr lang="fr-FR" sz="2600" dirty="0" err="1" smtClean="0"/>
              <a:t>making</a:t>
            </a:r>
            <a:r>
              <a:rPr lang="fr-FR" sz="2600" dirty="0" smtClean="0"/>
              <a:t> stages of budget </a:t>
            </a:r>
            <a:r>
              <a:rPr lang="fr-FR" sz="2600" dirty="0" err="1" smtClean="0"/>
              <a:t>process</a:t>
            </a:r>
            <a:endParaRPr lang="fr-FR" sz="2600" dirty="0" smtClean="0"/>
          </a:p>
          <a:p>
            <a:pPr lvl="1">
              <a:lnSpc>
                <a:spcPct val="90000"/>
              </a:lnSpc>
            </a:pPr>
            <a:r>
              <a:rPr lang="fr-FR" sz="2600" dirty="0" err="1" smtClean="0"/>
              <a:t>Alignment</a:t>
            </a:r>
            <a:r>
              <a:rPr lang="fr-FR" sz="2600" dirty="0" smtClean="0"/>
              <a:t> </a:t>
            </a:r>
            <a:r>
              <a:rPr lang="fr-FR" sz="2600" dirty="0" err="1" smtClean="0"/>
              <a:t>with</a:t>
            </a:r>
            <a:r>
              <a:rPr lang="fr-FR" sz="2600" dirty="0" smtClean="0"/>
              <a:t> multi-</a:t>
            </a:r>
            <a:r>
              <a:rPr lang="fr-FR" sz="2600" dirty="0" err="1" smtClean="0"/>
              <a:t>annual</a:t>
            </a:r>
            <a:r>
              <a:rPr lang="fr-FR" sz="2600" dirty="0" smtClean="0"/>
              <a:t> </a:t>
            </a:r>
            <a:r>
              <a:rPr lang="fr-FR" sz="2600" dirty="0" err="1" smtClean="0"/>
              <a:t>framework</a:t>
            </a:r>
            <a:endParaRPr lang="fr-FR" sz="2600" dirty="0" smtClean="0"/>
          </a:p>
          <a:p>
            <a:pPr lvl="1">
              <a:lnSpc>
                <a:spcPct val="90000"/>
              </a:lnSpc>
            </a:pPr>
            <a:r>
              <a:rPr lang="fr-FR" sz="2600" dirty="0" err="1" smtClean="0"/>
              <a:t>Underpins</a:t>
            </a:r>
            <a:r>
              <a:rPr lang="fr-FR" sz="2600" dirty="0" smtClean="0"/>
              <a:t> </a:t>
            </a:r>
            <a:r>
              <a:rPr lang="fr-FR" sz="2600" dirty="0" err="1" smtClean="0"/>
              <a:t>informed</a:t>
            </a:r>
            <a:r>
              <a:rPr lang="fr-FR" sz="2600" dirty="0" smtClean="0"/>
              <a:t> </a:t>
            </a:r>
            <a:r>
              <a:rPr lang="fr-FR" sz="2600" dirty="0" err="1" smtClean="0"/>
              <a:t>decision</a:t>
            </a:r>
            <a:r>
              <a:rPr lang="fr-FR" sz="2600" dirty="0" smtClean="0"/>
              <a:t> </a:t>
            </a:r>
            <a:r>
              <a:rPr lang="fr-FR" sz="2600" dirty="0" err="1" smtClean="0"/>
              <a:t>making</a:t>
            </a:r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517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Spending</a:t>
            </a:r>
            <a:r>
              <a:rPr lang="fr-FR" dirty="0" smtClean="0"/>
              <a:t> </a:t>
            </a:r>
            <a:r>
              <a:rPr lang="fr-FR" dirty="0" err="1" smtClean="0"/>
              <a:t>Reviews</a:t>
            </a:r>
            <a:r>
              <a:rPr lang="fr-FR" dirty="0" smtClean="0"/>
              <a:t>: best practices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Capacity and alignment with existing </a:t>
            </a:r>
            <a:r>
              <a:rPr lang="en-GB" dirty="0" smtClean="0"/>
              <a:t>frameworks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Building up </a:t>
            </a:r>
            <a:r>
              <a:rPr lang="fr-FR" dirty="0" err="1" smtClean="0"/>
              <a:t>capacity</a:t>
            </a:r>
            <a:r>
              <a:rPr lang="fr-FR" dirty="0" smtClean="0"/>
              <a:t> </a:t>
            </a:r>
            <a:r>
              <a:rPr lang="fr-FR" dirty="0" err="1" smtClean="0"/>
              <a:t>among</a:t>
            </a:r>
            <a:r>
              <a:rPr lang="fr-FR" dirty="0" smtClean="0"/>
              <a:t> civil servants (</a:t>
            </a:r>
            <a:r>
              <a:rPr lang="fr-FR" dirty="0" err="1" smtClean="0"/>
              <a:t>resources</a:t>
            </a:r>
            <a:r>
              <a:rPr lang="fr-FR" dirty="0" smtClean="0"/>
              <a:t> and </a:t>
            </a:r>
            <a:r>
              <a:rPr lang="fr-FR" dirty="0" err="1" smtClean="0"/>
              <a:t>skills</a:t>
            </a:r>
            <a:r>
              <a:rPr lang="fr-FR" dirty="0" smtClean="0"/>
              <a:t>), outsourcing for </a:t>
            </a:r>
            <a:r>
              <a:rPr lang="fr-FR" dirty="0" err="1" smtClean="0"/>
              <a:t>filling</a:t>
            </a:r>
            <a:r>
              <a:rPr lang="fr-FR" dirty="0" smtClean="0"/>
              <a:t> gaps</a:t>
            </a:r>
          </a:p>
          <a:p>
            <a:pPr lvl="1">
              <a:lnSpc>
                <a:spcPct val="90000"/>
              </a:lnSpc>
            </a:pPr>
            <a:r>
              <a:rPr lang="fr-FR" dirty="0" err="1" smtClean="0"/>
              <a:t>Alignment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performance </a:t>
            </a:r>
            <a:r>
              <a:rPr lang="fr-FR" dirty="0" err="1" smtClean="0"/>
              <a:t>budgeting</a:t>
            </a:r>
            <a:r>
              <a:rPr lang="fr-FR" dirty="0" smtClean="0"/>
              <a:t> and performance information (</a:t>
            </a:r>
            <a:r>
              <a:rPr lang="fr-FR" dirty="0" err="1" smtClean="0"/>
              <a:t>increase</a:t>
            </a:r>
            <a:r>
              <a:rPr lang="fr-FR" dirty="0" smtClean="0"/>
              <a:t> the stock of </a:t>
            </a:r>
            <a:r>
              <a:rPr lang="fr-FR" dirty="0" err="1" smtClean="0"/>
              <a:t>analysis</a:t>
            </a:r>
            <a:r>
              <a:rPr lang="fr-FR" dirty="0" smtClean="0"/>
              <a:t> and performance information)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Accountability and </a:t>
            </a:r>
            <a:r>
              <a:rPr lang="en-GB" dirty="0" smtClean="0"/>
              <a:t>transparency</a:t>
            </a:r>
          </a:p>
          <a:p>
            <a:pPr lvl="1">
              <a:lnSpc>
                <a:spcPct val="90000"/>
              </a:lnSpc>
            </a:pPr>
            <a:r>
              <a:rPr lang="fr-FR" dirty="0" err="1" smtClean="0"/>
              <a:t>Implementation</a:t>
            </a:r>
            <a:r>
              <a:rPr lang="fr-FR" dirty="0" smtClean="0"/>
              <a:t> and monitoring in coordination </a:t>
            </a:r>
            <a:r>
              <a:rPr lang="fr-FR" dirty="0" err="1" smtClean="0"/>
              <a:t>with</a:t>
            </a:r>
            <a:r>
              <a:rPr lang="fr-FR" dirty="0" smtClean="0"/>
              <a:t> CBA</a:t>
            </a:r>
          </a:p>
          <a:p>
            <a:pPr lvl="1">
              <a:lnSpc>
                <a:spcPct val="90000"/>
              </a:lnSpc>
            </a:pPr>
            <a:r>
              <a:rPr lang="fr-FR" dirty="0" err="1" smtClean="0"/>
              <a:t>Findings</a:t>
            </a:r>
            <a:r>
              <a:rPr lang="fr-FR" dirty="0" smtClean="0"/>
              <a:t> must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publicly</a:t>
            </a:r>
            <a:r>
              <a:rPr lang="fr-FR" dirty="0" smtClean="0"/>
              <a:t> </a:t>
            </a:r>
            <a:r>
              <a:rPr lang="fr-FR" dirty="0" err="1" smtClean="0"/>
              <a:t>available</a:t>
            </a:r>
            <a:r>
              <a:rPr lang="fr-FR" dirty="0" smtClean="0"/>
              <a:t> for </a:t>
            </a:r>
            <a:r>
              <a:rPr lang="fr-FR" dirty="0" err="1" smtClean="0"/>
              <a:t>independent</a:t>
            </a:r>
            <a:r>
              <a:rPr lang="fr-FR" dirty="0" smtClean="0"/>
              <a:t> </a:t>
            </a:r>
            <a:r>
              <a:rPr lang="fr-FR" dirty="0" err="1" smtClean="0"/>
              <a:t>oversight</a:t>
            </a:r>
            <a:endParaRPr lang="fr-FR" dirty="0" smtClean="0"/>
          </a:p>
          <a:p>
            <a:pPr lvl="1">
              <a:lnSpc>
                <a:spcPct val="90000"/>
              </a:lnSpc>
            </a:pPr>
            <a:r>
              <a:rPr lang="fr-FR" dirty="0" err="1" smtClean="0"/>
              <a:t>Role</a:t>
            </a:r>
            <a:r>
              <a:rPr lang="fr-FR" dirty="0" smtClean="0"/>
              <a:t> for </a:t>
            </a:r>
            <a:r>
              <a:rPr lang="fr-FR" dirty="0" err="1" smtClean="0"/>
              <a:t>Parliament</a:t>
            </a:r>
            <a:r>
              <a:rPr lang="fr-FR" dirty="0" smtClean="0"/>
              <a:t> and NAO</a:t>
            </a:r>
          </a:p>
          <a:p>
            <a:pPr lvl="1">
              <a:lnSpc>
                <a:spcPct val="90000"/>
              </a:lnSpc>
            </a:pPr>
            <a:r>
              <a:rPr lang="fr-FR" dirty="0" err="1" smtClean="0"/>
              <a:t>Necessary</a:t>
            </a:r>
            <a:r>
              <a:rPr lang="fr-FR" dirty="0" smtClean="0"/>
              <a:t> for </a:t>
            </a:r>
            <a:r>
              <a:rPr lang="fr-FR" dirty="0" err="1" smtClean="0"/>
              <a:t>follow</a:t>
            </a:r>
            <a:r>
              <a:rPr lang="fr-FR" dirty="0" smtClean="0"/>
              <a:t>-up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171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6266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85" y="1415441"/>
            <a:ext cx="11411211" cy="5185774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err="1" smtClean="0"/>
              <a:t>product</a:t>
            </a:r>
            <a:r>
              <a:rPr lang="fr-FR" dirty="0" smtClean="0"/>
              <a:t> (KP): relevance, </a:t>
            </a:r>
            <a:r>
              <a:rPr lang="fr-FR" dirty="0" err="1" smtClean="0"/>
              <a:t>limits</a:t>
            </a:r>
            <a:r>
              <a:rPr lang="fr-FR" dirty="0" smtClean="0"/>
              <a:t> and how to use </a:t>
            </a:r>
            <a:r>
              <a:rPr lang="fr-FR" dirty="0" err="1" smtClean="0"/>
              <a:t>it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striking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 smtClean="0"/>
              <a:t> in KP</a:t>
            </a:r>
          </a:p>
          <a:p>
            <a:pPr lvl="1"/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presentational</a:t>
            </a:r>
            <a:r>
              <a:rPr lang="fr-FR" dirty="0" smtClean="0"/>
              <a:t> </a:t>
            </a:r>
            <a:r>
              <a:rPr lang="fr-FR" dirty="0" err="1" smtClean="0"/>
              <a:t>budgeting</a:t>
            </a:r>
            <a:r>
              <a:rPr lang="fr-FR" dirty="0" smtClean="0"/>
              <a:t> to performance </a:t>
            </a:r>
            <a:r>
              <a:rPr lang="fr-FR" dirty="0" err="1" smtClean="0"/>
              <a:t>informed</a:t>
            </a:r>
            <a:endParaRPr lang="fr-FR" dirty="0" smtClean="0"/>
          </a:p>
          <a:p>
            <a:pPr lvl="1"/>
            <a:r>
              <a:rPr lang="fr-FR" dirty="0" smtClean="0"/>
              <a:t>Relationship </a:t>
            </a:r>
            <a:r>
              <a:rPr lang="fr-FR" dirty="0" err="1" smtClean="0"/>
              <a:t>between</a:t>
            </a:r>
            <a:r>
              <a:rPr lang="fr-FR" dirty="0" smtClean="0"/>
              <a:t> MF and Line </a:t>
            </a:r>
            <a:r>
              <a:rPr lang="fr-FR" dirty="0" err="1" smtClean="0"/>
              <a:t>Ministries</a:t>
            </a:r>
            <a:endParaRPr lang="fr-FR" dirty="0" smtClean="0"/>
          </a:p>
          <a:p>
            <a:pPr lvl="1"/>
            <a:r>
              <a:rPr lang="fr-FR" dirty="0"/>
              <a:t>Programs and </a:t>
            </a:r>
            <a:r>
              <a:rPr lang="fr-FR" dirty="0" err="1"/>
              <a:t>indicators</a:t>
            </a: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err="1" smtClean="0"/>
              <a:t>Spending</a:t>
            </a:r>
            <a:r>
              <a:rPr lang="fr-FR" dirty="0" smtClean="0"/>
              <a:t> </a:t>
            </a:r>
            <a:r>
              <a:rPr lang="fr-FR" dirty="0" err="1" smtClean="0"/>
              <a:t>Reviews</a:t>
            </a:r>
            <a:r>
              <a:rPr lang="fr-FR" dirty="0" smtClean="0"/>
              <a:t>: Best practices OECD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>
                <a:solidFill>
                  <a:srgbClr val="FFFF00"/>
                </a:solidFill>
              </a:rPr>
              <a:t>Impact of COVID-19 on PB and SR</a:t>
            </a:r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616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Impact of COVID-</a:t>
            </a:r>
            <a:r>
              <a:rPr lang="fr-FR" dirty="0" err="1" smtClean="0"/>
              <a:t>crisis</a:t>
            </a:r>
            <a:r>
              <a:rPr lang="fr-FR" dirty="0" smtClean="0"/>
              <a:t> on PB and SR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COVID-19 </a:t>
            </a:r>
            <a:r>
              <a:rPr lang="fr-FR" dirty="0" err="1" smtClean="0"/>
              <a:t>will</a:t>
            </a:r>
            <a:r>
              <a:rPr lang="fr-FR" dirty="0" smtClean="0"/>
              <a:t> have a </a:t>
            </a:r>
            <a:r>
              <a:rPr lang="fr-FR" dirty="0" err="1" smtClean="0"/>
              <a:t>significant</a:t>
            </a:r>
            <a:r>
              <a:rPr lang="fr-FR" dirty="0" smtClean="0"/>
              <a:t> impact on fiscal balance</a:t>
            </a:r>
          </a:p>
          <a:p>
            <a:pPr lvl="1"/>
            <a:r>
              <a:rPr lang="fr-FR" dirty="0" smtClean="0"/>
              <a:t>Room for </a:t>
            </a:r>
            <a:r>
              <a:rPr lang="fr-FR" dirty="0" err="1" smtClean="0"/>
              <a:t>increase</a:t>
            </a:r>
            <a:r>
              <a:rPr lang="fr-FR" dirty="0" smtClean="0"/>
              <a:t> taxes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limited</a:t>
            </a:r>
            <a:endParaRPr lang="fr-FR" dirty="0" smtClean="0"/>
          </a:p>
          <a:p>
            <a:pPr lvl="1"/>
            <a:r>
              <a:rPr lang="fr-FR" dirty="0" err="1" smtClean="0"/>
              <a:t>Savings</a:t>
            </a:r>
            <a:r>
              <a:rPr lang="fr-FR" dirty="0" smtClean="0"/>
              <a:t> and </a:t>
            </a:r>
            <a:r>
              <a:rPr lang="fr-FR" dirty="0" err="1" smtClean="0"/>
              <a:t>reallocation</a:t>
            </a:r>
            <a:r>
              <a:rPr lang="fr-FR" dirty="0" smtClean="0"/>
              <a:t> of </a:t>
            </a:r>
            <a:r>
              <a:rPr lang="fr-FR" dirty="0" err="1" smtClean="0"/>
              <a:t>expenditures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necessary</a:t>
            </a:r>
            <a:endParaRPr lang="fr-FR" dirty="0" smtClean="0"/>
          </a:p>
          <a:p>
            <a:pPr lvl="1"/>
            <a:r>
              <a:rPr lang="fr-FR" dirty="0" err="1" smtClean="0"/>
              <a:t>Need</a:t>
            </a:r>
            <a:r>
              <a:rPr lang="fr-FR" dirty="0" smtClean="0"/>
              <a:t> to look </a:t>
            </a:r>
            <a:r>
              <a:rPr lang="fr-FR" dirty="0" err="1" smtClean="0"/>
              <a:t>beyond</a:t>
            </a:r>
            <a:r>
              <a:rPr lang="fr-FR" dirty="0" smtClean="0"/>
              <a:t> the COVID-19 </a:t>
            </a:r>
            <a:r>
              <a:rPr lang="fr-FR" dirty="0" err="1" smtClean="0"/>
              <a:t>crisis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demography</a:t>
            </a:r>
            <a:r>
              <a:rPr lang="fr-FR" dirty="0" smtClean="0"/>
              <a:t>, </a:t>
            </a:r>
            <a:r>
              <a:rPr lang="fr-FR" dirty="0" err="1" smtClean="0"/>
              <a:t>climate</a:t>
            </a:r>
            <a:r>
              <a:rPr lang="fr-FR" dirty="0" smtClean="0"/>
              <a:t> change…)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Performance </a:t>
            </a:r>
            <a:r>
              <a:rPr lang="en-GB" dirty="0" err="1" smtClean="0"/>
              <a:t>Budeting</a:t>
            </a:r>
            <a:r>
              <a:rPr lang="en-GB" dirty="0" smtClean="0"/>
              <a:t> and SR are an important tool </a:t>
            </a:r>
          </a:p>
          <a:p>
            <a:pPr lvl="1"/>
            <a:r>
              <a:rPr lang="fr-FR" dirty="0" smtClean="0"/>
              <a:t>All </a:t>
            </a:r>
            <a:r>
              <a:rPr lang="fr-FR" dirty="0" err="1" smtClean="0"/>
              <a:t>spending</a:t>
            </a:r>
            <a:r>
              <a:rPr lang="fr-FR" dirty="0"/>
              <a:t> </a:t>
            </a:r>
            <a:r>
              <a:rPr lang="fr-FR" dirty="0" err="1" smtClean="0"/>
              <a:t>categories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examined</a:t>
            </a:r>
            <a:r>
              <a:rPr lang="fr-FR" dirty="0" smtClean="0"/>
              <a:t> (</a:t>
            </a:r>
            <a:r>
              <a:rPr lang="fr-FR" dirty="0" err="1" smtClean="0"/>
              <a:t>including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expenditures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Not </a:t>
            </a:r>
            <a:r>
              <a:rPr lang="fr-FR" dirty="0" err="1" smtClean="0"/>
              <a:t>only</a:t>
            </a:r>
            <a:r>
              <a:rPr lang="fr-FR" dirty="0" smtClean="0"/>
              <a:t> about </a:t>
            </a:r>
            <a:r>
              <a:rPr lang="fr-FR" dirty="0" err="1" smtClean="0"/>
              <a:t>increasing</a:t>
            </a:r>
            <a:r>
              <a:rPr lang="fr-FR" dirty="0" smtClean="0"/>
              <a:t> </a:t>
            </a:r>
            <a:r>
              <a:rPr lang="fr-FR" dirty="0" err="1" smtClean="0"/>
              <a:t>efficiency</a:t>
            </a:r>
            <a:r>
              <a:rPr lang="fr-FR" dirty="0" smtClean="0"/>
              <a:t>, </a:t>
            </a:r>
            <a:r>
              <a:rPr lang="fr-FR" dirty="0" err="1" smtClean="0"/>
              <a:t>fundamental</a:t>
            </a:r>
            <a:r>
              <a:rPr lang="fr-FR" dirty="0" smtClean="0"/>
              <a:t> </a:t>
            </a:r>
            <a:r>
              <a:rPr lang="fr-FR" dirty="0" err="1" smtClean="0"/>
              <a:t>choices</a:t>
            </a:r>
            <a:r>
              <a:rPr lang="fr-FR" dirty="0" smtClean="0"/>
              <a:t> about </a:t>
            </a:r>
            <a:r>
              <a:rPr lang="fr-FR" dirty="0" err="1" smtClean="0"/>
              <a:t>expenditure</a:t>
            </a:r>
            <a:r>
              <a:rPr lang="fr-FR" dirty="0" smtClean="0"/>
              <a:t> allocation</a:t>
            </a:r>
          </a:p>
          <a:p>
            <a:pPr lvl="1"/>
            <a:r>
              <a:rPr lang="fr-FR" dirty="0" err="1" smtClean="0"/>
              <a:t>SRs</a:t>
            </a:r>
            <a:r>
              <a:rPr lang="fr-FR" dirty="0" smtClean="0"/>
              <a:t> not </a:t>
            </a:r>
            <a:r>
              <a:rPr lang="fr-FR" dirty="0" err="1" smtClean="0"/>
              <a:t>only</a:t>
            </a:r>
            <a:r>
              <a:rPr lang="fr-FR" dirty="0" smtClean="0"/>
              <a:t> for </a:t>
            </a:r>
            <a:r>
              <a:rPr lang="en-GB" dirty="0" smtClean="0"/>
              <a:t>short </a:t>
            </a:r>
            <a:r>
              <a:rPr lang="en-GB" dirty="0"/>
              <a:t>term spending </a:t>
            </a:r>
            <a:r>
              <a:rPr lang="en-GB" dirty="0" smtClean="0"/>
              <a:t>cuts</a:t>
            </a:r>
            <a:endParaRPr lang="en-GB" dirty="0"/>
          </a:p>
          <a:p>
            <a:pPr lvl="1"/>
            <a:r>
              <a:rPr lang="fr-FR" dirty="0" err="1" smtClean="0"/>
              <a:t>Usefulness</a:t>
            </a:r>
            <a:r>
              <a:rPr lang="fr-FR" dirty="0" smtClean="0"/>
              <a:t> </a:t>
            </a:r>
            <a:r>
              <a:rPr lang="fr-FR" dirty="0" err="1" smtClean="0"/>
              <a:t>depends</a:t>
            </a:r>
            <a:r>
              <a:rPr lang="fr-FR" dirty="0" smtClean="0"/>
              <a:t> on </a:t>
            </a:r>
            <a:r>
              <a:rPr lang="fr-FR" dirty="0" err="1" smtClean="0"/>
              <a:t>maturity</a:t>
            </a:r>
            <a:r>
              <a:rPr lang="fr-FR" dirty="0" smtClean="0"/>
              <a:t> of the system </a:t>
            </a:r>
          </a:p>
          <a:p>
            <a:pPr lvl="2"/>
            <a:r>
              <a:rPr lang="fr-FR" dirty="0" err="1" smtClean="0"/>
              <a:t>Momentum</a:t>
            </a:r>
            <a:r>
              <a:rPr lang="fr-FR" dirty="0" smtClean="0"/>
              <a:t> to </a:t>
            </a:r>
            <a:r>
              <a:rPr lang="fr-FR" dirty="0" err="1" smtClean="0"/>
              <a:t>improve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and </a:t>
            </a:r>
            <a:r>
              <a:rPr lang="fr-FR" dirty="0" err="1" smtClean="0"/>
              <a:t>integrate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(</a:t>
            </a:r>
            <a:r>
              <a:rPr lang="fr-FR" dirty="0" err="1" smtClean="0"/>
              <a:t>better</a:t>
            </a:r>
            <a:r>
              <a:rPr lang="fr-FR" dirty="0" smtClean="0"/>
              <a:t>) </a:t>
            </a:r>
            <a:r>
              <a:rPr lang="fr-FR" dirty="0" err="1" smtClean="0"/>
              <a:t>with</a:t>
            </a:r>
            <a:r>
              <a:rPr lang="fr-FR" dirty="0" smtClean="0"/>
              <a:t> the PFM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67033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for </a:t>
            </a:r>
            <a:r>
              <a:rPr lang="fr-FR" dirty="0" err="1" smtClean="0"/>
              <a:t>your</a:t>
            </a:r>
            <a:r>
              <a:rPr lang="fr-FR" dirty="0" smtClean="0"/>
              <a:t> attention !</a:t>
            </a:r>
          </a:p>
          <a:p>
            <a:endParaRPr lang="fr-FR" dirty="0"/>
          </a:p>
          <a:p>
            <a:r>
              <a:rPr lang="fr-FR" dirty="0" smtClean="0"/>
              <a:t>Axel.mathot@oecd.org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76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6266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85" y="1415441"/>
            <a:ext cx="11411211" cy="5185774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err="1" smtClean="0"/>
              <a:t>product</a:t>
            </a:r>
            <a:r>
              <a:rPr lang="fr-FR" dirty="0" smtClean="0"/>
              <a:t> (KP): relevance, </a:t>
            </a:r>
            <a:r>
              <a:rPr lang="fr-FR" dirty="0" err="1" smtClean="0"/>
              <a:t>limits</a:t>
            </a:r>
            <a:r>
              <a:rPr lang="fr-FR" dirty="0" smtClean="0"/>
              <a:t> and how to use </a:t>
            </a:r>
            <a:r>
              <a:rPr lang="fr-FR" dirty="0" err="1" smtClean="0"/>
              <a:t>it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striking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 smtClean="0"/>
              <a:t> in KP</a:t>
            </a:r>
          </a:p>
          <a:p>
            <a:pPr lvl="1"/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presentational</a:t>
            </a:r>
            <a:r>
              <a:rPr lang="fr-FR" dirty="0" smtClean="0"/>
              <a:t> </a:t>
            </a:r>
            <a:r>
              <a:rPr lang="fr-FR" dirty="0" err="1" smtClean="0"/>
              <a:t>budgeting</a:t>
            </a:r>
            <a:r>
              <a:rPr lang="fr-FR" dirty="0" smtClean="0"/>
              <a:t> to performance </a:t>
            </a:r>
            <a:r>
              <a:rPr lang="fr-FR" dirty="0" err="1" smtClean="0"/>
              <a:t>informed</a:t>
            </a:r>
            <a:endParaRPr lang="fr-FR" dirty="0" smtClean="0"/>
          </a:p>
          <a:p>
            <a:pPr lvl="1"/>
            <a:r>
              <a:rPr lang="fr-FR" dirty="0" smtClean="0"/>
              <a:t>Relationship </a:t>
            </a:r>
            <a:r>
              <a:rPr lang="fr-FR" dirty="0" err="1" smtClean="0"/>
              <a:t>between</a:t>
            </a:r>
            <a:r>
              <a:rPr lang="fr-FR" dirty="0" smtClean="0"/>
              <a:t> MF and Line </a:t>
            </a:r>
            <a:r>
              <a:rPr lang="fr-FR" dirty="0" err="1" smtClean="0"/>
              <a:t>Ministries</a:t>
            </a:r>
            <a:endParaRPr lang="fr-FR" dirty="0" smtClean="0"/>
          </a:p>
          <a:p>
            <a:pPr lvl="1"/>
            <a:r>
              <a:rPr lang="fr-FR" dirty="0"/>
              <a:t>Programs and </a:t>
            </a:r>
            <a:r>
              <a:rPr lang="fr-FR" dirty="0" err="1"/>
              <a:t>indicators</a:t>
            </a: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err="1" smtClean="0"/>
              <a:t>Spending</a:t>
            </a:r>
            <a:r>
              <a:rPr lang="fr-FR" dirty="0" smtClean="0"/>
              <a:t> </a:t>
            </a:r>
            <a:r>
              <a:rPr lang="fr-FR" dirty="0" err="1" smtClean="0"/>
              <a:t>Reviews</a:t>
            </a:r>
            <a:r>
              <a:rPr lang="fr-FR" dirty="0" smtClean="0"/>
              <a:t>: Best practices OECD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Impact of COVID-19 on PB and SR</a:t>
            </a:r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40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6266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85" y="1415441"/>
            <a:ext cx="11411211" cy="5185774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err="1" smtClean="0">
                <a:solidFill>
                  <a:srgbClr val="FFFF00"/>
                </a:solidFill>
              </a:rPr>
              <a:t>Knowledge</a:t>
            </a:r>
            <a:r>
              <a:rPr lang="fr-FR" b="1" dirty="0" smtClean="0">
                <a:solidFill>
                  <a:srgbClr val="FFFF00"/>
                </a:solidFill>
              </a:rPr>
              <a:t> </a:t>
            </a:r>
            <a:r>
              <a:rPr lang="fr-FR" b="1" dirty="0" err="1" smtClean="0">
                <a:solidFill>
                  <a:srgbClr val="FFFF00"/>
                </a:solidFill>
              </a:rPr>
              <a:t>product</a:t>
            </a:r>
            <a:r>
              <a:rPr lang="fr-FR" b="1" dirty="0" smtClean="0">
                <a:solidFill>
                  <a:srgbClr val="FFFF00"/>
                </a:solidFill>
              </a:rPr>
              <a:t> (KP): relevance, </a:t>
            </a:r>
            <a:r>
              <a:rPr lang="fr-FR" b="1" dirty="0" err="1" smtClean="0">
                <a:solidFill>
                  <a:srgbClr val="FFFF00"/>
                </a:solidFill>
              </a:rPr>
              <a:t>limits</a:t>
            </a:r>
            <a:r>
              <a:rPr lang="fr-FR" b="1" dirty="0" smtClean="0">
                <a:solidFill>
                  <a:srgbClr val="FFFF00"/>
                </a:solidFill>
              </a:rPr>
              <a:t> and how to use </a:t>
            </a:r>
            <a:r>
              <a:rPr lang="fr-FR" b="1" dirty="0" err="1" smtClean="0">
                <a:solidFill>
                  <a:srgbClr val="FFFF00"/>
                </a:solidFill>
              </a:rPr>
              <a:t>it</a:t>
            </a:r>
            <a:endParaRPr lang="fr-FR" b="1" dirty="0" smtClean="0">
              <a:solidFill>
                <a:srgbClr val="FFFF00"/>
              </a:solidFill>
            </a:endParaRPr>
          </a:p>
          <a:p>
            <a:endParaRPr lang="fr-FR" dirty="0" smtClean="0"/>
          </a:p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striking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 smtClean="0"/>
              <a:t> in KP</a:t>
            </a:r>
          </a:p>
          <a:p>
            <a:pPr lvl="1"/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presentational</a:t>
            </a:r>
            <a:r>
              <a:rPr lang="fr-FR" dirty="0" smtClean="0"/>
              <a:t> </a:t>
            </a:r>
            <a:r>
              <a:rPr lang="fr-FR" dirty="0" err="1" smtClean="0"/>
              <a:t>budgeting</a:t>
            </a:r>
            <a:r>
              <a:rPr lang="fr-FR" dirty="0" smtClean="0"/>
              <a:t> to performance </a:t>
            </a:r>
            <a:r>
              <a:rPr lang="fr-FR" dirty="0" err="1" smtClean="0"/>
              <a:t>informed</a:t>
            </a:r>
            <a:endParaRPr lang="fr-FR" dirty="0" smtClean="0"/>
          </a:p>
          <a:p>
            <a:pPr lvl="1"/>
            <a:r>
              <a:rPr lang="fr-FR" dirty="0" smtClean="0"/>
              <a:t>Relationship </a:t>
            </a:r>
            <a:r>
              <a:rPr lang="fr-FR" dirty="0" err="1" smtClean="0"/>
              <a:t>between</a:t>
            </a:r>
            <a:r>
              <a:rPr lang="fr-FR" dirty="0" smtClean="0"/>
              <a:t> MF and Line </a:t>
            </a:r>
            <a:r>
              <a:rPr lang="fr-FR" dirty="0" err="1" smtClean="0"/>
              <a:t>Ministries</a:t>
            </a:r>
            <a:endParaRPr lang="fr-FR" dirty="0" smtClean="0"/>
          </a:p>
          <a:p>
            <a:pPr lvl="1"/>
            <a:r>
              <a:rPr lang="fr-FR" dirty="0" smtClean="0"/>
              <a:t>Programs and </a:t>
            </a:r>
            <a:r>
              <a:rPr lang="fr-FR" dirty="0" err="1" smtClean="0"/>
              <a:t>indicators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err="1" smtClean="0"/>
              <a:t>Spending</a:t>
            </a:r>
            <a:r>
              <a:rPr lang="fr-FR" dirty="0" smtClean="0"/>
              <a:t> </a:t>
            </a:r>
            <a:r>
              <a:rPr lang="fr-FR" dirty="0" err="1" smtClean="0"/>
              <a:t>Reviews</a:t>
            </a:r>
            <a:r>
              <a:rPr lang="fr-FR" dirty="0" smtClean="0"/>
              <a:t>: Best practices OECD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Impact of COVID-19 on PB and SR</a:t>
            </a:r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31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err="1" smtClean="0"/>
              <a:t>product</a:t>
            </a:r>
            <a:r>
              <a:rPr lang="fr-FR" dirty="0" smtClean="0"/>
              <a:t> (KP) on Performance </a:t>
            </a:r>
            <a:r>
              <a:rPr lang="fr-FR" dirty="0" err="1" smtClean="0"/>
              <a:t>budgeting</a:t>
            </a:r>
            <a:r>
              <a:rPr lang="fr-FR" dirty="0" smtClean="0"/>
              <a:t> and </a:t>
            </a:r>
            <a:r>
              <a:rPr lang="fr-FR" dirty="0" err="1" smtClean="0"/>
              <a:t>Spending</a:t>
            </a:r>
            <a:r>
              <a:rPr lang="fr-FR" dirty="0" smtClean="0"/>
              <a:t> </a:t>
            </a:r>
            <a:r>
              <a:rPr lang="fr-FR" dirty="0" err="1" smtClean="0"/>
              <a:t>Reviews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600201"/>
            <a:ext cx="10958400" cy="4813125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Relevance of KP: </a:t>
            </a:r>
          </a:p>
          <a:p>
            <a:pPr lvl="1"/>
            <a:r>
              <a:rPr lang="fr-FR" dirty="0" smtClean="0"/>
              <a:t>Information / </a:t>
            </a:r>
            <a:r>
              <a:rPr lang="fr-FR" dirty="0" err="1" smtClean="0"/>
              <a:t>Benchmarking</a:t>
            </a:r>
            <a:endParaRPr lang="fr-FR" dirty="0" smtClean="0"/>
          </a:p>
          <a:p>
            <a:pPr lvl="1"/>
            <a:r>
              <a:rPr lang="fr-FR" dirty="0" err="1" smtClean="0"/>
              <a:t>Recommendations</a:t>
            </a:r>
            <a:r>
              <a:rPr lang="fr-FR" dirty="0" smtClean="0"/>
              <a:t> / Food for </a:t>
            </a:r>
            <a:r>
              <a:rPr lang="fr-FR" dirty="0" err="1" smtClean="0"/>
              <a:t>thought</a:t>
            </a:r>
            <a:endParaRPr lang="fr-FR" dirty="0" smtClean="0"/>
          </a:p>
          <a:p>
            <a:pPr lvl="1"/>
            <a:r>
              <a:rPr lang="fr-FR" dirty="0" smtClean="0"/>
              <a:t>A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nuanced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, </a:t>
            </a:r>
            <a:r>
              <a:rPr lang="fr-FR" dirty="0" err="1" smtClean="0"/>
              <a:t>taking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recommendations</a:t>
            </a:r>
            <a:r>
              <a:rPr lang="fr-FR" dirty="0" smtClean="0"/>
              <a:t> </a:t>
            </a:r>
            <a:r>
              <a:rPr lang="fr-FR" dirty="0" err="1" smtClean="0"/>
              <a:t>depend</a:t>
            </a:r>
            <a:r>
              <a:rPr lang="fr-FR" dirty="0" smtClean="0"/>
              <a:t> on </a:t>
            </a:r>
            <a:r>
              <a:rPr lang="fr-FR" dirty="0" err="1" smtClean="0"/>
              <a:t>context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 err="1" smtClean="0"/>
              <a:t>Limits</a:t>
            </a:r>
            <a:r>
              <a:rPr lang="fr-FR" dirty="0" smtClean="0"/>
              <a:t> of </a:t>
            </a:r>
            <a:r>
              <a:rPr lang="fr-FR" dirty="0" err="1" smtClean="0"/>
              <a:t>surveys</a:t>
            </a:r>
            <a:r>
              <a:rPr lang="fr-FR" dirty="0" smtClean="0"/>
              <a:t> and </a:t>
            </a:r>
            <a:r>
              <a:rPr lang="fr-FR" dirty="0" err="1" smtClean="0"/>
              <a:t>recommendations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Surveys</a:t>
            </a:r>
            <a:r>
              <a:rPr lang="fr-FR" dirty="0" smtClean="0"/>
              <a:t> </a:t>
            </a:r>
            <a:r>
              <a:rPr lang="fr-FR" dirty="0" err="1" smtClean="0"/>
              <a:t>provide</a:t>
            </a:r>
            <a:r>
              <a:rPr lang="fr-FR" dirty="0" smtClean="0"/>
              <a:t> a lot of information, but</a:t>
            </a:r>
          </a:p>
          <a:p>
            <a:pPr lvl="2"/>
            <a:r>
              <a:rPr lang="fr-FR" dirty="0" smtClean="0"/>
              <a:t>Limited set of questions</a:t>
            </a:r>
          </a:p>
          <a:p>
            <a:pPr lvl="2"/>
            <a:r>
              <a:rPr lang="fr-FR" dirty="0" err="1" smtClean="0"/>
              <a:t>Quality</a:t>
            </a:r>
            <a:r>
              <a:rPr lang="fr-FR" dirty="0" smtClean="0"/>
              <a:t> of the </a:t>
            </a:r>
            <a:r>
              <a:rPr lang="fr-FR" dirty="0" err="1" smtClean="0"/>
              <a:t>answers</a:t>
            </a:r>
            <a:endParaRPr lang="fr-FR" dirty="0" smtClean="0"/>
          </a:p>
          <a:p>
            <a:pPr lvl="2"/>
            <a:r>
              <a:rPr lang="fr-FR" dirty="0" err="1" smtClean="0"/>
              <a:t>Interpretation</a:t>
            </a:r>
            <a:r>
              <a:rPr lang="fr-FR" dirty="0" smtClean="0"/>
              <a:t> issues</a:t>
            </a:r>
          </a:p>
          <a:p>
            <a:pPr lvl="1"/>
            <a:r>
              <a:rPr lang="fr-FR" dirty="0" err="1" smtClean="0"/>
              <a:t>Recommendations</a:t>
            </a:r>
            <a:r>
              <a:rPr lang="fr-FR" dirty="0" smtClean="0"/>
              <a:t> </a:t>
            </a:r>
            <a:r>
              <a:rPr lang="fr-FR" dirty="0" err="1" smtClean="0"/>
              <a:t>still</a:t>
            </a:r>
            <a:r>
              <a:rPr lang="fr-FR" dirty="0" smtClean="0"/>
              <a:t> have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translated</a:t>
            </a:r>
            <a:r>
              <a:rPr lang="fr-FR" dirty="0" smtClean="0"/>
              <a:t> for a country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292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Implementation</a:t>
            </a:r>
            <a:r>
              <a:rPr lang="fr-FR" dirty="0" smtClean="0"/>
              <a:t> of </a:t>
            </a:r>
            <a:r>
              <a:rPr lang="fr-FR" dirty="0" err="1" smtClean="0"/>
              <a:t>recommendations</a:t>
            </a:r>
            <a:r>
              <a:rPr lang="fr-FR" dirty="0" smtClean="0"/>
              <a:t> of KP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260000"/>
            <a:ext cx="11162992" cy="5705606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Analysis</a:t>
            </a:r>
            <a:r>
              <a:rPr lang="fr-FR" dirty="0" smtClean="0"/>
              <a:t> </a:t>
            </a:r>
            <a:r>
              <a:rPr lang="fr-FR" dirty="0"/>
              <a:t>of the system in </a:t>
            </a:r>
            <a:r>
              <a:rPr lang="fr-FR" dirty="0" err="1"/>
              <a:t>your</a:t>
            </a:r>
            <a:r>
              <a:rPr lang="fr-FR" dirty="0"/>
              <a:t> country</a:t>
            </a:r>
          </a:p>
          <a:p>
            <a:pPr lvl="2"/>
            <a:r>
              <a:rPr lang="fr-FR" dirty="0" err="1"/>
              <a:t>History</a:t>
            </a:r>
            <a:r>
              <a:rPr lang="fr-FR" dirty="0"/>
              <a:t> </a:t>
            </a:r>
            <a:endParaRPr lang="fr-FR" dirty="0" smtClean="0"/>
          </a:p>
          <a:p>
            <a:pPr lvl="2"/>
            <a:r>
              <a:rPr lang="fr-FR" dirty="0" err="1" smtClean="0"/>
              <a:t>Organisational</a:t>
            </a:r>
            <a:r>
              <a:rPr lang="fr-FR" dirty="0" smtClean="0"/>
              <a:t> aspect (</a:t>
            </a:r>
            <a:r>
              <a:rPr lang="fr-FR" dirty="0" err="1" smtClean="0"/>
              <a:t>capacity</a:t>
            </a:r>
            <a:r>
              <a:rPr lang="fr-FR" dirty="0" smtClean="0"/>
              <a:t> of </a:t>
            </a:r>
            <a:r>
              <a:rPr lang="fr-FR" dirty="0" err="1" smtClean="0"/>
              <a:t>MoF</a:t>
            </a:r>
            <a:r>
              <a:rPr lang="fr-FR" dirty="0" smtClean="0"/>
              <a:t>, </a:t>
            </a:r>
            <a:r>
              <a:rPr lang="fr-FR" dirty="0" err="1" smtClean="0"/>
              <a:t>relationships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ministries</a:t>
            </a:r>
            <a:r>
              <a:rPr lang="fr-FR" dirty="0" smtClean="0"/>
              <a:t>, </a:t>
            </a:r>
            <a:r>
              <a:rPr lang="fr-FR" dirty="0" err="1" smtClean="0"/>
              <a:t>other</a:t>
            </a:r>
            <a:r>
              <a:rPr lang="fr-FR" dirty="0" smtClean="0"/>
              <a:t> PFM </a:t>
            </a:r>
            <a:r>
              <a:rPr lang="fr-FR" dirty="0" err="1" smtClean="0"/>
              <a:t>tools</a:t>
            </a:r>
            <a:r>
              <a:rPr lang="fr-FR" dirty="0" smtClean="0"/>
              <a:t>…)</a:t>
            </a:r>
            <a:endParaRPr lang="fr-FR" dirty="0"/>
          </a:p>
          <a:p>
            <a:r>
              <a:rPr lang="fr-FR" dirty="0" err="1" smtClean="0"/>
              <a:t>Comparison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relevant countries</a:t>
            </a:r>
          </a:p>
          <a:p>
            <a:pPr lvl="2"/>
            <a:r>
              <a:rPr lang="fr-FR" dirty="0" err="1" smtClean="0"/>
              <a:t>Comparing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countries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difficult</a:t>
            </a:r>
            <a:r>
              <a:rPr lang="fr-FR" dirty="0" smtClean="0"/>
              <a:t>: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context</a:t>
            </a:r>
            <a:r>
              <a:rPr lang="fr-FR" dirty="0" smtClean="0"/>
              <a:t>, </a:t>
            </a:r>
            <a:r>
              <a:rPr lang="fr-FR" dirty="0" err="1" smtClean="0"/>
              <a:t>budgetary</a:t>
            </a:r>
            <a:r>
              <a:rPr lang="fr-FR" dirty="0" smtClean="0"/>
              <a:t> system, </a:t>
            </a:r>
            <a:r>
              <a:rPr lang="fr-FR" dirty="0" err="1" smtClean="0"/>
              <a:t>analytical</a:t>
            </a:r>
            <a:r>
              <a:rPr lang="fr-FR" dirty="0" smtClean="0"/>
              <a:t> </a:t>
            </a:r>
            <a:r>
              <a:rPr lang="fr-FR" dirty="0" err="1" smtClean="0"/>
              <a:t>capacities</a:t>
            </a:r>
            <a:r>
              <a:rPr lang="fr-FR" dirty="0" smtClean="0"/>
              <a:t>…</a:t>
            </a:r>
          </a:p>
          <a:p>
            <a:pPr lvl="2"/>
            <a:r>
              <a:rPr lang="fr-FR" dirty="0" smtClean="0"/>
              <a:t>OECD and </a:t>
            </a:r>
            <a:r>
              <a:rPr lang="fr-FR" dirty="0" err="1" smtClean="0"/>
              <a:t>Pempal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, but </a:t>
            </a:r>
            <a:r>
              <a:rPr lang="fr-FR" dirty="0" err="1" smtClean="0"/>
              <a:t>within</a:t>
            </a:r>
            <a:r>
              <a:rPr lang="fr-FR" dirty="0" smtClean="0"/>
              <a:t> </a:t>
            </a:r>
            <a:r>
              <a:rPr lang="fr-FR" dirty="0" err="1" smtClean="0"/>
              <a:t>Pempal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differences</a:t>
            </a:r>
            <a:endParaRPr lang="fr-FR" dirty="0" smtClean="0"/>
          </a:p>
          <a:p>
            <a:pPr lvl="2"/>
            <a:r>
              <a:rPr lang="fr-FR" dirty="0" smtClean="0"/>
              <a:t>Can </a:t>
            </a:r>
            <a:r>
              <a:rPr lang="fr-FR" dirty="0" err="1" smtClean="0"/>
              <a:t>be</a:t>
            </a:r>
            <a:r>
              <a:rPr lang="fr-FR" dirty="0" smtClean="0"/>
              <a:t> relevant to look at </a:t>
            </a:r>
            <a:r>
              <a:rPr lang="fr-FR" dirty="0" err="1" smtClean="0"/>
              <a:t>similar</a:t>
            </a:r>
            <a:r>
              <a:rPr lang="fr-FR" dirty="0" smtClean="0"/>
              <a:t> countries, or to best practices (more </a:t>
            </a:r>
            <a:r>
              <a:rPr lang="fr-FR" dirty="0" err="1" smtClean="0"/>
              <a:t>ambitious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 err="1" smtClean="0"/>
              <a:t>Implement</a:t>
            </a:r>
            <a:r>
              <a:rPr lang="fr-FR" dirty="0" smtClean="0"/>
              <a:t> </a:t>
            </a:r>
            <a:r>
              <a:rPr lang="fr-FR" dirty="0" err="1" smtClean="0"/>
              <a:t>step</a:t>
            </a:r>
            <a:r>
              <a:rPr lang="fr-FR" dirty="0" smtClean="0"/>
              <a:t> by </a:t>
            </a:r>
            <a:r>
              <a:rPr lang="fr-FR" dirty="0" err="1" smtClean="0"/>
              <a:t>step</a:t>
            </a:r>
            <a:endParaRPr lang="fr-FR" dirty="0" smtClean="0"/>
          </a:p>
          <a:p>
            <a:pPr lvl="2"/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step</a:t>
            </a:r>
            <a:r>
              <a:rPr lang="fr-FR" dirty="0" smtClean="0"/>
              <a:t> </a:t>
            </a:r>
            <a:r>
              <a:rPr lang="fr-FR" dirty="0" err="1" smtClean="0"/>
              <a:t>depends</a:t>
            </a:r>
            <a:r>
              <a:rPr lang="fr-FR" dirty="0" smtClean="0"/>
              <a:t> on </a:t>
            </a:r>
            <a:r>
              <a:rPr lang="fr-FR" dirty="0" err="1" smtClean="0"/>
              <a:t>context</a:t>
            </a:r>
            <a:r>
              <a:rPr lang="fr-FR" dirty="0" smtClean="0"/>
              <a:t> and ambition</a:t>
            </a:r>
          </a:p>
          <a:p>
            <a:pPr lvl="2"/>
            <a:r>
              <a:rPr lang="fr-FR" dirty="0" err="1" smtClean="0"/>
              <a:t>Involve</a:t>
            </a:r>
            <a:r>
              <a:rPr lang="fr-FR" dirty="0" smtClean="0"/>
              <a:t> key </a:t>
            </a:r>
            <a:r>
              <a:rPr lang="fr-FR" dirty="0" err="1" smtClean="0"/>
              <a:t>stakeholders</a:t>
            </a:r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10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6266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85" y="1415441"/>
            <a:ext cx="11411211" cy="5185774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err="1" smtClean="0"/>
              <a:t>product</a:t>
            </a:r>
            <a:r>
              <a:rPr lang="fr-FR" dirty="0" smtClean="0"/>
              <a:t> (KP): relevance, </a:t>
            </a:r>
            <a:r>
              <a:rPr lang="fr-FR" dirty="0" err="1" smtClean="0"/>
              <a:t>limits</a:t>
            </a:r>
            <a:r>
              <a:rPr lang="fr-FR" dirty="0" smtClean="0"/>
              <a:t> and how to use </a:t>
            </a:r>
            <a:r>
              <a:rPr lang="fr-FR" dirty="0" err="1" smtClean="0"/>
              <a:t>it</a:t>
            </a:r>
            <a:endParaRPr lang="fr-FR" dirty="0" smtClean="0"/>
          </a:p>
          <a:p>
            <a:endParaRPr lang="fr-FR" dirty="0" smtClean="0"/>
          </a:p>
          <a:p>
            <a:r>
              <a:rPr lang="fr-FR" b="1" dirty="0" err="1" smtClean="0">
                <a:solidFill>
                  <a:srgbClr val="FFFF00"/>
                </a:solidFill>
              </a:rPr>
              <a:t>Some</a:t>
            </a:r>
            <a:r>
              <a:rPr lang="fr-FR" b="1" dirty="0" smtClean="0">
                <a:solidFill>
                  <a:srgbClr val="FFFF00"/>
                </a:solidFill>
              </a:rPr>
              <a:t> </a:t>
            </a:r>
            <a:r>
              <a:rPr lang="fr-FR" b="1" dirty="0" err="1" smtClean="0">
                <a:solidFill>
                  <a:srgbClr val="FFFF00"/>
                </a:solidFill>
              </a:rPr>
              <a:t>striking</a:t>
            </a:r>
            <a:r>
              <a:rPr lang="fr-FR" b="1" dirty="0" smtClean="0">
                <a:solidFill>
                  <a:srgbClr val="FFFF00"/>
                </a:solidFill>
              </a:rPr>
              <a:t> </a:t>
            </a:r>
            <a:r>
              <a:rPr lang="fr-FR" b="1" dirty="0" err="1" smtClean="0">
                <a:solidFill>
                  <a:srgbClr val="FFFF00"/>
                </a:solidFill>
              </a:rPr>
              <a:t>elements</a:t>
            </a:r>
            <a:r>
              <a:rPr lang="fr-FR" b="1" dirty="0" smtClean="0">
                <a:solidFill>
                  <a:srgbClr val="FFFF00"/>
                </a:solidFill>
              </a:rPr>
              <a:t> in KP</a:t>
            </a:r>
          </a:p>
          <a:p>
            <a:pPr lvl="1"/>
            <a:r>
              <a:rPr lang="fr-FR" b="1" dirty="0" err="1" smtClean="0">
                <a:solidFill>
                  <a:srgbClr val="FFFF00"/>
                </a:solidFill>
              </a:rPr>
              <a:t>From</a:t>
            </a:r>
            <a:r>
              <a:rPr lang="fr-FR" b="1" dirty="0" smtClean="0">
                <a:solidFill>
                  <a:srgbClr val="FFFF00"/>
                </a:solidFill>
              </a:rPr>
              <a:t> </a:t>
            </a:r>
            <a:r>
              <a:rPr lang="fr-FR" b="1" dirty="0" err="1" smtClean="0">
                <a:solidFill>
                  <a:srgbClr val="FFFF00"/>
                </a:solidFill>
              </a:rPr>
              <a:t>presentational</a:t>
            </a:r>
            <a:r>
              <a:rPr lang="fr-FR" b="1" dirty="0" smtClean="0">
                <a:solidFill>
                  <a:srgbClr val="FFFF00"/>
                </a:solidFill>
              </a:rPr>
              <a:t> </a:t>
            </a:r>
            <a:r>
              <a:rPr lang="fr-FR" b="1" dirty="0" err="1" smtClean="0">
                <a:solidFill>
                  <a:srgbClr val="FFFF00"/>
                </a:solidFill>
              </a:rPr>
              <a:t>budgeting</a:t>
            </a:r>
            <a:r>
              <a:rPr lang="fr-FR" b="1" dirty="0" smtClean="0">
                <a:solidFill>
                  <a:srgbClr val="FFFF00"/>
                </a:solidFill>
              </a:rPr>
              <a:t> to performance </a:t>
            </a:r>
            <a:r>
              <a:rPr lang="fr-FR" b="1" dirty="0" err="1" smtClean="0">
                <a:solidFill>
                  <a:srgbClr val="FFFF00"/>
                </a:solidFill>
              </a:rPr>
              <a:t>informed</a:t>
            </a:r>
            <a:endParaRPr lang="fr-FR" b="1" dirty="0" smtClean="0">
              <a:solidFill>
                <a:srgbClr val="FFFF00"/>
              </a:solidFill>
            </a:endParaRPr>
          </a:p>
          <a:p>
            <a:pPr lvl="1"/>
            <a:r>
              <a:rPr lang="fr-FR" b="1" dirty="0" smtClean="0">
                <a:solidFill>
                  <a:srgbClr val="FFFF00"/>
                </a:solidFill>
              </a:rPr>
              <a:t>Relationship </a:t>
            </a:r>
            <a:r>
              <a:rPr lang="fr-FR" b="1" dirty="0" err="1" smtClean="0">
                <a:solidFill>
                  <a:srgbClr val="FFFF00"/>
                </a:solidFill>
              </a:rPr>
              <a:t>between</a:t>
            </a:r>
            <a:r>
              <a:rPr lang="fr-FR" b="1" dirty="0" smtClean="0">
                <a:solidFill>
                  <a:srgbClr val="FFFF00"/>
                </a:solidFill>
              </a:rPr>
              <a:t> MF and Line </a:t>
            </a:r>
            <a:r>
              <a:rPr lang="fr-FR" b="1" dirty="0" err="1" smtClean="0">
                <a:solidFill>
                  <a:srgbClr val="FFFF00"/>
                </a:solidFill>
              </a:rPr>
              <a:t>Ministries</a:t>
            </a:r>
            <a:endParaRPr lang="fr-FR" b="1" dirty="0" smtClean="0">
              <a:solidFill>
                <a:srgbClr val="FFFF00"/>
              </a:solidFill>
            </a:endParaRPr>
          </a:p>
          <a:p>
            <a:pPr lvl="1"/>
            <a:r>
              <a:rPr lang="fr-FR" b="1" dirty="0">
                <a:solidFill>
                  <a:srgbClr val="FFFF00"/>
                </a:solidFill>
              </a:rPr>
              <a:t>Programs and </a:t>
            </a:r>
            <a:r>
              <a:rPr lang="fr-FR" b="1" dirty="0" err="1">
                <a:solidFill>
                  <a:srgbClr val="FFFF00"/>
                </a:solidFill>
              </a:rPr>
              <a:t>indicators</a:t>
            </a:r>
            <a:endParaRPr lang="fr-FR" b="1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err="1" smtClean="0"/>
              <a:t>Spending</a:t>
            </a:r>
            <a:r>
              <a:rPr lang="fr-FR" dirty="0" smtClean="0"/>
              <a:t> </a:t>
            </a:r>
            <a:r>
              <a:rPr lang="fr-FR" dirty="0" err="1" smtClean="0"/>
              <a:t>Reviews</a:t>
            </a:r>
            <a:r>
              <a:rPr lang="fr-FR" dirty="0" smtClean="0"/>
              <a:t>: Best practices OECD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Impact of COVID-19 on PB and SR</a:t>
            </a:r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68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presentational</a:t>
            </a:r>
            <a:r>
              <a:rPr lang="fr-FR" dirty="0" smtClean="0"/>
              <a:t> to performance </a:t>
            </a:r>
            <a:r>
              <a:rPr lang="fr-FR" dirty="0" err="1" smtClean="0"/>
              <a:t>informed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600201"/>
            <a:ext cx="10958400" cy="4975963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« </a:t>
            </a:r>
            <a:r>
              <a:rPr lang="fr-FR" dirty="0" err="1" smtClean="0"/>
              <a:t>Presentational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more </a:t>
            </a:r>
            <a:r>
              <a:rPr lang="fr-FR" dirty="0" err="1" smtClean="0"/>
              <a:t>common</a:t>
            </a:r>
            <a:r>
              <a:rPr lang="fr-FR" dirty="0" smtClean="0"/>
              <a:t> in PEMPAL countries, </a:t>
            </a:r>
            <a:r>
              <a:rPr lang="fr-FR" dirty="0" err="1" smtClean="0"/>
              <a:t>while</a:t>
            </a:r>
            <a:r>
              <a:rPr lang="fr-FR" dirty="0" smtClean="0"/>
              <a:t> performance </a:t>
            </a:r>
            <a:r>
              <a:rPr lang="fr-FR" dirty="0" err="1" smtClean="0"/>
              <a:t>informed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predominant</a:t>
            </a:r>
            <a:r>
              <a:rPr lang="fr-FR" dirty="0" smtClean="0"/>
              <a:t> in OECD countries »</a:t>
            </a:r>
          </a:p>
          <a:p>
            <a:r>
              <a:rPr lang="fr-FR" dirty="0" smtClean="0"/>
              <a:t>Transition </a:t>
            </a:r>
            <a:r>
              <a:rPr lang="fr-FR" dirty="0" err="1" smtClean="0"/>
              <a:t>from</a:t>
            </a:r>
            <a:r>
              <a:rPr lang="fr-FR" dirty="0" smtClean="0"/>
              <a:t> one state to </a:t>
            </a:r>
            <a:r>
              <a:rPr lang="fr-FR" dirty="0" err="1" smtClean="0"/>
              <a:t>another</a:t>
            </a:r>
            <a:r>
              <a:rPr lang="fr-FR" dirty="0" smtClean="0"/>
              <a:t> has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prepared</a:t>
            </a:r>
            <a:endParaRPr lang="fr-FR" dirty="0" smtClean="0"/>
          </a:p>
          <a:p>
            <a:pPr lvl="1"/>
            <a:r>
              <a:rPr lang="fr-FR" dirty="0" err="1" smtClean="0"/>
              <a:t>Linking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objectives </a:t>
            </a:r>
            <a:r>
              <a:rPr lang="fr-FR" dirty="0" err="1" smtClean="0"/>
              <a:t>with</a:t>
            </a:r>
            <a:r>
              <a:rPr lang="fr-FR" dirty="0" smtClean="0"/>
              <a:t> budget </a:t>
            </a:r>
            <a:r>
              <a:rPr lang="fr-FR" dirty="0" err="1" smtClean="0"/>
              <a:t>proposals</a:t>
            </a:r>
            <a:r>
              <a:rPr lang="fr-FR" dirty="0" smtClean="0"/>
              <a:t> (structure of programs, </a:t>
            </a:r>
            <a:r>
              <a:rPr lang="fr-FR" dirty="0" err="1" smtClean="0"/>
              <a:t>logical</a:t>
            </a:r>
            <a:r>
              <a:rPr lang="fr-FR" dirty="0" smtClean="0"/>
              <a:t> </a:t>
            </a:r>
            <a:r>
              <a:rPr lang="fr-FR" dirty="0" err="1" smtClean="0"/>
              <a:t>hierarchy</a:t>
            </a:r>
            <a:r>
              <a:rPr lang="fr-FR" dirty="0" smtClean="0"/>
              <a:t> of the system)</a:t>
            </a:r>
          </a:p>
          <a:p>
            <a:pPr lvl="1"/>
            <a:r>
              <a:rPr lang="fr-FR" dirty="0" err="1" smtClean="0"/>
              <a:t>Capacity</a:t>
            </a:r>
            <a:r>
              <a:rPr lang="fr-FR" dirty="0" smtClean="0"/>
              <a:t> in </a:t>
            </a:r>
            <a:r>
              <a:rPr lang="fr-FR" dirty="0" err="1" smtClean="0"/>
              <a:t>MoF</a:t>
            </a:r>
            <a:r>
              <a:rPr lang="fr-FR" dirty="0" smtClean="0"/>
              <a:t> and Line </a:t>
            </a:r>
            <a:r>
              <a:rPr lang="fr-FR" dirty="0" err="1" smtClean="0"/>
              <a:t>Ministries</a:t>
            </a:r>
            <a:endParaRPr lang="fr-FR" dirty="0" smtClean="0"/>
          </a:p>
          <a:p>
            <a:pPr lvl="1"/>
            <a:r>
              <a:rPr lang="fr-FR" dirty="0" err="1"/>
              <a:t>Choice</a:t>
            </a:r>
            <a:r>
              <a:rPr lang="fr-FR" dirty="0"/>
              <a:t> of </a:t>
            </a:r>
            <a:r>
              <a:rPr lang="fr-FR" dirty="0" err="1"/>
              <a:t>indicators</a:t>
            </a:r>
            <a:r>
              <a:rPr lang="fr-FR" dirty="0"/>
              <a:t> and </a:t>
            </a:r>
            <a:r>
              <a:rPr lang="fr-FR" dirty="0" err="1"/>
              <a:t>targets</a:t>
            </a:r>
            <a:r>
              <a:rPr lang="fr-FR" dirty="0"/>
              <a:t> (how </a:t>
            </a:r>
            <a:r>
              <a:rPr lang="fr-FR" dirty="0" err="1"/>
              <a:t>much</a:t>
            </a:r>
            <a:r>
              <a:rPr lang="fr-FR" dirty="0"/>
              <a:t> and </a:t>
            </a:r>
            <a:r>
              <a:rPr lang="fr-FR" dirty="0" err="1"/>
              <a:t>which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Culture of </a:t>
            </a:r>
            <a:r>
              <a:rPr lang="fr-FR" dirty="0" err="1" smtClean="0"/>
              <a:t>evaluation</a:t>
            </a:r>
            <a:endParaRPr lang="fr-FR" dirty="0" smtClean="0"/>
          </a:p>
          <a:p>
            <a:pPr lvl="1"/>
            <a:r>
              <a:rPr lang="fr-FR" dirty="0" smtClean="0"/>
              <a:t>Feedback </a:t>
            </a:r>
            <a:r>
              <a:rPr lang="fr-FR" dirty="0" err="1" smtClean="0"/>
              <a:t>mechanism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Accountability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5612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MF and Line </a:t>
            </a:r>
            <a:r>
              <a:rPr lang="fr-FR" dirty="0" err="1" smtClean="0"/>
              <a:t>Ministries</a:t>
            </a:r>
            <a:r>
              <a:rPr lang="fr-FR" dirty="0" smtClean="0"/>
              <a:t>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Pempal</a:t>
            </a:r>
            <a:r>
              <a:rPr lang="fr-FR" dirty="0" smtClean="0"/>
              <a:t> countries are more CBA-</a:t>
            </a:r>
            <a:r>
              <a:rPr lang="fr-FR" dirty="0" err="1" smtClean="0"/>
              <a:t>centric</a:t>
            </a:r>
            <a:endParaRPr lang="fr-FR" dirty="0" smtClean="0"/>
          </a:p>
          <a:p>
            <a:pPr lvl="1"/>
            <a:r>
              <a:rPr lang="fr-FR" dirty="0" smtClean="0"/>
              <a:t>Performance </a:t>
            </a:r>
            <a:r>
              <a:rPr lang="fr-FR" dirty="0" err="1" smtClean="0"/>
              <a:t>budgeting</a:t>
            </a:r>
            <a:r>
              <a:rPr lang="fr-FR" dirty="0" smtClean="0"/>
              <a:t> and </a:t>
            </a:r>
            <a:r>
              <a:rPr lang="fr-FR" dirty="0" err="1" smtClean="0"/>
              <a:t>Spending</a:t>
            </a:r>
            <a:r>
              <a:rPr lang="fr-FR" dirty="0" smtClean="0"/>
              <a:t> </a:t>
            </a:r>
            <a:r>
              <a:rPr lang="fr-FR" dirty="0" err="1" smtClean="0"/>
              <a:t>Reviews</a:t>
            </a:r>
            <a:r>
              <a:rPr lang="fr-FR" dirty="0" smtClean="0"/>
              <a:t> are budget </a:t>
            </a:r>
            <a:r>
              <a:rPr lang="fr-FR" dirty="0" err="1" smtClean="0"/>
              <a:t>tools</a:t>
            </a:r>
            <a:endParaRPr lang="fr-FR" dirty="0" smtClean="0"/>
          </a:p>
          <a:p>
            <a:pPr lvl="1"/>
            <a:r>
              <a:rPr lang="fr-FR" dirty="0" smtClean="0"/>
              <a:t>FM has a crucial </a:t>
            </a:r>
            <a:r>
              <a:rPr lang="fr-FR" dirty="0" err="1" smtClean="0"/>
              <a:t>role</a:t>
            </a: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err="1" smtClean="0"/>
              <a:t>Involvement</a:t>
            </a:r>
            <a:r>
              <a:rPr lang="fr-FR" dirty="0" smtClean="0"/>
              <a:t> of Line </a:t>
            </a:r>
            <a:r>
              <a:rPr lang="fr-FR" dirty="0" err="1" smtClean="0"/>
              <a:t>Ministries</a:t>
            </a:r>
            <a:r>
              <a:rPr lang="fr-FR" dirty="0" smtClean="0"/>
              <a:t> (LM) important</a:t>
            </a:r>
          </a:p>
          <a:p>
            <a:pPr lvl="2"/>
            <a:r>
              <a:rPr lang="fr-FR" dirty="0"/>
              <a:t>MF </a:t>
            </a:r>
            <a:r>
              <a:rPr lang="fr-FR" dirty="0" err="1"/>
              <a:t>cannot</a:t>
            </a:r>
            <a:r>
              <a:rPr lang="fr-FR" dirty="0"/>
              <a:t> do </a:t>
            </a:r>
            <a:r>
              <a:rPr lang="fr-FR" dirty="0" err="1" smtClean="0"/>
              <a:t>everything</a:t>
            </a:r>
            <a:endParaRPr lang="fr-FR" dirty="0" smtClean="0"/>
          </a:p>
          <a:p>
            <a:pPr lvl="2"/>
            <a:r>
              <a:rPr lang="fr-FR" dirty="0" smtClean="0"/>
              <a:t>More in </a:t>
            </a:r>
            <a:r>
              <a:rPr lang="fr-FR" dirty="0" err="1" smtClean="0"/>
              <a:t>depth</a:t>
            </a:r>
            <a:r>
              <a:rPr lang="fr-FR" dirty="0" smtClean="0"/>
              <a:t> </a:t>
            </a:r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LM</a:t>
            </a:r>
          </a:p>
          <a:p>
            <a:pPr lvl="2"/>
            <a:r>
              <a:rPr lang="fr-FR" dirty="0" err="1" smtClean="0"/>
              <a:t>Implementation</a:t>
            </a:r>
            <a:r>
              <a:rPr lang="fr-FR" dirty="0" smtClean="0"/>
              <a:t> </a:t>
            </a:r>
            <a:r>
              <a:rPr lang="fr-FR" dirty="0" err="1" smtClean="0"/>
              <a:t>depends</a:t>
            </a:r>
            <a:r>
              <a:rPr lang="fr-FR" dirty="0" smtClean="0"/>
              <a:t> on LM</a:t>
            </a:r>
          </a:p>
          <a:p>
            <a:endParaRPr lang="fr-FR" dirty="0" smtClean="0"/>
          </a:p>
          <a:p>
            <a:endParaRPr lang="fr-FR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72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to </a:t>
            </a:r>
            <a:r>
              <a:rPr lang="fr-FR" dirty="0" err="1" smtClean="0"/>
              <a:t>increase</a:t>
            </a:r>
            <a:r>
              <a:rPr lang="fr-FR" dirty="0" smtClean="0"/>
              <a:t> </a:t>
            </a:r>
            <a:r>
              <a:rPr lang="fr-FR" dirty="0" err="1" smtClean="0"/>
              <a:t>ownership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LM?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573" y="1490597"/>
            <a:ext cx="11586575" cy="5110619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Discuss</a:t>
            </a:r>
            <a:r>
              <a:rPr lang="fr-FR" dirty="0" smtClean="0"/>
              <a:t> </a:t>
            </a:r>
            <a:r>
              <a:rPr lang="fr-FR" dirty="0" err="1" smtClean="0"/>
              <a:t>rationale</a:t>
            </a:r>
            <a:r>
              <a:rPr lang="fr-FR" dirty="0" smtClean="0"/>
              <a:t> and objectives of performance </a:t>
            </a:r>
            <a:r>
              <a:rPr lang="fr-FR" dirty="0" err="1" smtClean="0"/>
              <a:t>budgeting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LM (and </a:t>
            </a:r>
            <a:r>
              <a:rPr lang="fr-FR" dirty="0" err="1" smtClean="0"/>
              <a:t>other</a:t>
            </a:r>
            <a:r>
              <a:rPr lang="fr-FR" dirty="0" smtClean="0"/>
              <a:t> key </a:t>
            </a:r>
            <a:r>
              <a:rPr lang="fr-FR" dirty="0" err="1" smtClean="0"/>
              <a:t>stakeholders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Balanced</a:t>
            </a:r>
            <a:r>
              <a:rPr lang="fr-FR" dirty="0" smtClean="0"/>
              <a:t> </a:t>
            </a:r>
            <a:r>
              <a:rPr lang="fr-FR" dirty="0" err="1" smtClean="0"/>
              <a:t>task</a:t>
            </a:r>
            <a:r>
              <a:rPr lang="fr-FR" dirty="0" smtClean="0"/>
              <a:t>-sharing </a:t>
            </a:r>
            <a:r>
              <a:rPr lang="fr-FR" dirty="0" err="1" smtClean="0"/>
              <a:t>between</a:t>
            </a:r>
            <a:r>
              <a:rPr lang="fr-FR" dirty="0" smtClean="0"/>
              <a:t> LM and MF </a:t>
            </a:r>
          </a:p>
          <a:p>
            <a:pPr lvl="1"/>
            <a:r>
              <a:rPr lang="fr-FR" dirty="0" err="1" smtClean="0"/>
              <a:t>depends</a:t>
            </a:r>
            <a:r>
              <a:rPr lang="fr-FR" dirty="0" smtClean="0"/>
              <a:t> on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factors</a:t>
            </a:r>
            <a:r>
              <a:rPr lang="fr-FR" dirty="0" smtClean="0"/>
              <a:t> as </a:t>
            </a:r>
            <a:r>
              <a:rPr lang="fr-FR" dirty="0" err="1" smtClean="0"/>
              <a:t>capacities</a:t>
            </a:r>
            <a:r>
              <a:rPr lang="fr-FR" dirty="0" smtClean="0"/>
              <a:t> and culture</a:t>
            </a:r>
          </a:p>
          <a:p>
            <a:pPr lvl="1"/>
            <a:r>
              <a:rPr lang="fr-FR" dirty="0"/>
              <a:t>Look at </a:t>
            </a:r>
            <a:r>
              <a:rPr lang="fr-FR" dirty="0" err="1"/>
              <a:t>readily</a:t>
            </a:r>
            <a:r>
              <a:rPr lang="fr-FR" dirty="0"/>
              <a:t> </a:t>
            </a:r>
            <a:r>
              <a:rPr lang="fr-FR" dirty="0" err="1"/>
              <a:t>available</a:t>
            </a:r>
            <a:r>
              <a:rPr lang="fr-FR" dirty="0"/>
              <a:t> information (IT important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Use the expertise and </a:t>
            </a:r>
            <a:r>
              <a:rPr lang="fr-FR" dirty="0" err="1" smtClean="0"/>
              <a:t>knowledge</a:t>
            </a:r>
            <a:r>
              <a:rPr lang="fr-FR" dirty="0" smtClean="0"/>
              <a:t> of LM (MF as challenger)</a:t>
            </a:r>
          </a:p>
          <a:p>
            <a:r>
              <a:rPr lang="fr-FR" dirty="0" smtClean="0"/>
              <a:t>How to use the performance information?</a:t>
            </a:r>
          </a:p>
          <a:p>
            <a:pPr lvl="1"/>
            <a:r>
              <a:rPr lang="fr-FR" dirty="0" smtClean="0"/>
              <a:t>Relation </a:t>
            </a:r>
            <a:r>
              <a:rPr lang="fr-FR" dirty="0" err="1" smtClean="0"/>
              <a:t>between</a:t>
            </a:r>
            <a:r>
              <a:rPr lang="fr-FR" dirty="0" smtClean="0"/>
              <a:t> goals and </a:t>
            </a:r>
            <a:r>
              <a:rPr lang="fr-FR" dirty="0" err="1" smtClean="0"/>
              <a:t>indicators</a:t>
            </a:r>
            <a:r>
              <a:rPr lang="fr-FR" dirty="0" smtClean="0"/>
              <a:t> not </a:t>
            </a:r>
            <a:r>
              <a:rPr lang="fr-FR" dirty="0" err="1" smtClean="0"/>
              <a:t>straightforward</a:t>
            </a:r>
            <a:endParaRPr lang="fr-FR" dirty="0" smtClean="0"/>
          </a:p>
          <a:p>
            <a:pPr lvl="1"/>
            <a:r>
              <a:rPr lang="fr-FR" dirty="0"/>
              <a:t>Performance </a:t>
            </a:r>
            <a:r>
              <a:rPr lang="fr-FR" dirty="0" err="1"/>
              <a:t>budgeting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improve</a:t>
            </a:r>
            <a:r>
              <a:rPr lang="fr-FR" dirty="0"/>
              <a:t> </a:t>
            </a:r>
            <a:r>
              <a:rPr lang="fr-FR" dirty="0" err="1"/>
              <a:t>internal</a:t>
            </a:r>
            <a:r>
              <a:rPr lang="fr-FR" dirty="0"/>
              <a:t> </a:t>
            </a:r>
            <a:r>
              <a:rPr lang="fr-FR" dirty="0" err="1"/>
              <a:t>decision</a:t>
            </a:r>
            <a:r>
              <a:rPr lang="fr-FR" dirty="0"/>
              <a:t> </a:t>
            </a:r>
            <a:r>
              <a:rPr lang="fr-FR" dirty="0" err="1" smtClean="0"/>
              <a:t>making</a:t>
            </a:r>
            <a:endParaRPr lang="fr-FR" dirty="0" smtClean="0"/>
          </a:p>
          <a:p>
            <a:pPr lvl="1"/>
            <a:r>
              <a:rPr lang="fr-FR" dirty="0" smtClean="0"/>
              <a:t>Encourage performance </a:t>
            </a:r>
            <a:r>
              <a:rPr lang="fr-FR" dirty="0" err="1" smtClean="0"/>
              <a:t>oriented</a:t>
            </a:r>
            <a:r>
              <a:rPr lang="fr-FR" dirty="0" smtClean="0"/>
              <a:t> </a:t>
            </a:r>
            <a:r>
              <a:rPr lang="fr-FR" dirty="0" err="1" smtClean="0"/>
              <a:t>behavior</a:t>
            </a:r>
            <a:r>
              <a:rPr lang="fr-FR" dirty="0" smtClean="0"/>
              <a:t> and </a:t>
            </a:r>
            <a:r>
              <a:rPr lang="fr-FR" dirty="0" err="1" smtClean="0"/>
              <a:t>learning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270668"/>
      </p:ext>
    </p:extLst>
  </p:cSld>
  <p:clrMapOvr>
    <a:masterClrMapping/>
  </p:clrMapOvr>
</p:sld>
</file>

<file path=ppt/theme/theme1.xml><?xml version="1.0" encoding="utf-8"?>
<a:theme xmlns:a="http://schemas.openxmlformats.org/drawingml/2006/main" name="OECD_English_blu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OECD_English_blue</Template>
  <TotalTime>2516</TotalTime>
  <Words>1166</Words>
  <Application>Microsoft Office PowerPoint</Application>
  <PresentationFormat>Widescreen</PresentationFormat>
  <Paragraphs>180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Georgia</vt:lpstr>
      <vt:lpstr>Helvetica 65 Medium</vt:lpstr>
      <vt:lpstr>OECD_English_blue</vt:lpstr>
      <vt:lpstr>Pempal BCOP VideoConference: Performance budgeting and Spending reviews/ Current praCTICES AND RECOMMENDATIONS (May  28, 2020)</vt:lpstr>
      <vt:lpstr>PowerPoint Presentation</vt:lpstr>
      <vt:lpstr>PowerPoint Presentation</vt:lpstr>
      <vt:lpstr>Knowledge product (KP) on Performance budgeting and Spending Reviews</vt:lpstr>
      <vt:lpstr>Implementation of recommendations of KP</vt:lpstr>
      <vt:lpstr>PowerPoint Presentation</vt:lpstr>
      <vt:lpstr>From presentational to performance informed</vt:lpstr>
      <vt:lpstr>MF and Line Ministries: </vt:lpstr>
      <vt:lpstr>How to increase ownership within LM?</vt:lpstr>
      <vt:lpstr>Programs and indicators</vt:lpstr>
      <vt:lpstr>PowerPoint Presentation</vt:lpstr>
      <vt:lpstr>Spending reviews (re)defined</vt:lpstr>
      <vt:lpstr>Spending Reviews: best practices</vt:lpstr>
      <vt:lpstr>Spending Reviews: best practices</vt:lpstr>
      <vt:lpstr>PowerPoint Presentation</vt:lpstr>
      <vt:lpstr>Impact of COVID-crisis on PB and SR</vt:lpstr>
      <vt:lpstr>PowerPoint Presentation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BCOP</dc:title>
  <dc:creator>Axel MATHOT</dc:creator>
  <cp:lastModifiedBy>Axel MATHOT</cp:lastModifiedBy>
  <cp:revision>38</cp:revision>
  <dcterms:created xsi:type="dcterms:W3CDTF">2020-05-13T14:43:32Z</dcterms:created>
  <dcterms:modified xsi:type="dcterms:W3CDTF">2020-05-20T10:13:30Z</dcterms:modified>
</cp:coreProperties>
</file>