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2"/>
  </p:notesMasterIdLst>
  <p:sldIdLst>
    <p:sldId id="256" r:id="rId5"/>
    <p:sldId id="308" r:id="rId6"/>
    <p:sldId id="295" r:id="rId7"/>
    <p:sldId id="318" r:id="rId8"/>
    <p:sldId id="258" r:id="rId9"/>
    <p:sldId id="299" r:id="rId10"/>
    <p:sldId id="311" r:id="rId11"/>
    <p:sldId id="279" r:id="rId12"/>
    <p:sldId id="322" r:id="rId13"/>
    <p:sldId id="313" r:id="rId14"/>
    <p:sldId id="315" r:id="rId15"/>
    <p:sldId id="321" r:id="rId16"/>
    <p:sldId id="280" r:id="rId17"/>
    <p:sldId id="316" r:id="rId18"/>
    <p:sldId id="312" r:id="rId19"/>
    <p:sldId id="320" r:id="rId20"/>
    <p:sldId id="310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fchik" initials="k" lastIdx="15" clrIdx="0">
    <p:extLst>
      <p:ext uri="{19B8F6BF-5375-455C-9EA6-DF929625EA0E}">
        <p15:presenceInfo xmlns:p15="http://schemas.microsoft.com/office/powerpoint/2012/main" userId="krafchik" providerId="None"/>
      </p:ext>
    </p:extLst>
  </p:cmAuthor>
  <p:cmAuthor id="2" name="Alex Kreko" initials="AK" lastIdx="1" clrIdx="1">
    <p:extLst>
      <p:ext uri="{19B8F6BF-5375-455C-9EA6-DF929625EA0E}">
        <p15:presenceInfo xmlns:p15="http://schemas.microsoft.com/office/powerpoint/2012/main" userId="S::akreko@internationalbudget.org::dd685085-72e6-4032-841a-595d8709f3a4" providerId="AD"/>
      </p:ext>
    </p:extLst>
  </p:cmAuthor>
  <p:cmAuthor id="3" name="Elena Mondo" initials="EM" lastIdx="1" clrIdx="2">
    <p:extLst>
      <p:ext uri="{19B8F6BF-5375-455C-9EA6-DF929625EA0E}">
        <p15:presenceInfo xmlns:p15="http://schemas.microsoft.com/office/powerpoint/2012/main" userId="10037ffe93acf560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CBF837-6BD2-45B9-AC35-B32687D07DD1}" v="114" dt="2020-04-22T00:58:30.3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11"/>
    <p:restoredTop sz="78745" autoAdjust="0"/>
  </p:normalViewPr>
  <p:slideViewPr>
    <p:cSldViewPr snapToGrid="0" snapToObjects="1">
      <p:cViewPr varScale="1">
        <p:scale>
          <a:sx n="70" d="100"/>
          <a:sy n="70" d="100"/>
        </p:scale>
        <p:origin x="1107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DCBF837-6BD2-45B9-AC35-B32687D07DD1}"/>
    <pc:docChg chg="modSld">
      <pc:chgData name="" userId="" providerId="" clId="Web-{1DCBF837-6BD2-45B9-AC35-B32687D07DD1}" dt="2020-04-22T00:58:30.391" v="114"/>
      <pc:docMkLst>
        <pc:docMk/>
      </pc:docMkLst>
      <pc:sldChg chg="modSp">
        <pc:chgData name="" userId="" providerId="" clId="Web-{1DCBF837-6BD2-45B9-AC35-B32687D07DD1}" dt="2020-04-22T00:55:49.107" v="94" actId="20577"/>
        <pc:sldMkLst>
          <pc:docMk/>
          <pc:sldMk cId="1046753623" sldId="295"/>
        </pc:sldMkLst>
        <pc:spChg chg="mod">
          <ac:chgData name="" userId="" providerId="" clId="Web-{1DCBF837-6BD2-45B9-AC35-B32687D07DD1}" dt="2020-04-22T00:55:49.107" v="94" actId="20577"/>
          <ac:spMkLst>
            <pc:docMk/>
            <pc:sldMk cId="1046753623" sldId="295"/>
            <ac:spMk id="6" creationId="{3A019D37-B9CE-455A-A394-126597D42800}"/>
          </ac:spMkLst>
        </pc:spChg>
      </pc:sldChg>
      <pc:sldChg chg="modSp">
        <pc:chgData name="" userId="" providerId="" clId="Web-{1DCBF837-6BD2-45B9-AC35-B32687D07DD1}" dt="2020-04-22T00:55:41.873" v="92" actId="20577"/>
        <pc:sldMkLst>
          <pc:docMk/>
          <pc:sldMk cId="803340765" sldId="308"/>
        </pc:sldMkLst>
        <pc:spChg chg="mod">
          <ac:chgData name="" userId="" providerId="" clId="Web-{1DCBF837-6BD2-45B9-AC35-B32687D07DD1}" dt="2020-04-22T00:54:40.513" v="67" actId="14100"/>
          <ac:spMkLst>
            <pc:docMk/>
            <pc:sldMk cId="803340765" sldId="308"/>
            <ac:spMk id="2" creationId="{B2E23DC5-C6A5-4287-ABEA-A519ECCF146A}"/>
          </ac:spMkLst>
        </pc:spChg>
        <pc:spChg chg="mod">
          <ac:chgData name="" userId="" providerId="" clId="Web-{1DCBF837-6BD2-45B9-AC35-B32687D07DD1}" dt="2020-04-22T00:55:41.873" v="92" actId="20577"/>
          <ac:spMkLst>
            <pc:docMk/>
            <pc:sldMk cId="803340765" sldId="308"/>
            <ac:spMk id="3" creationId="{9FA0B24C-18CC-4C39-BF20-366286641FFC}"/>
          </ac:spMkLst>
        </pc:spChg>
      </pc:sldChg>
      <pc:sldChg chg="addCm">
        <pc:chgData name="" userId="" providerId="" clId="Web-{1DCBF837-6BD2-45B9-AC35-B32687D07DD1}" dt="2020-04-22T00:58:30.391" v="114"/>
        <pc:sldMkLst>
          <pc:docMk/>
          <pc:sldMk cId="1822054858" sldId="312"/>
        </pc:sldMkLst>
      </pc:sldChg>
      <pc:sldChg chg="modSp">
        <pc:chgData name="" userId="" providerId="" clId="Web-{1DCBF837-6BD2-45B9-AC35-B32687D07DD1}" dt="2020-04-22T00:57:48.578" v="113" actId="14100"/>
        <pc:sldMkLst>
          <pc:docMk/>
          <pc:sldMk cId="1002505507" sldId="313"/>
        </pc:sldMkLst>
        <pc:spChg chg="mod">
          <ac:chgData name="" userId="" providerId="" clId="Web-{1DCBF837-6BD2-45B9-AC35-B32687D07DD1}" dt="2020-04-22T00:57:48.578" v="113" actId="14100"/>
          <ac:spMkLst>
            <pc:docMk/>
            <pc:sldMk cId="1002505507" sldId="313"/>
            <ac:spMk id="8" creationId="{7D992CD3-10A7-48BB-A4AB-FD8DEBAFB17F}"/>
          </ac:spMkLst>
        </pc:spChg>
        <pc:graphicFrameChg chg="mod">
          <ac:chgData name="" userId="" providerId="" clId="Web-{1DCBF837-6BD2-45B9-AC35-B32687D07DD1}" dt="2020-04-22T00:56:17.373" v="98" actId="1076"/>
          <ac:graphicFrameMkLst>
            <pc:docMk/>
            <pc:sldMk cId="1002505507" sldId="313"/>
            <ac:graphicFrameMk id="13" creationId="{A2444C81-056D-4C73-9C94-B6E141C1CBC1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 (max 100)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Kyrgyz Republic</c:v>
                </c:pt>
                <c:pt idx="1">
                  <c:v>Ukraine</c:v>
                </c:pt>
                <c:pt idx="2">
                  <c:v>Georgia</c:v>
                </c:pt>
                <c:pt idx="3">
                  <c:v>Bulgaria</c:v>
                </c:pt>
                <c:pt idx="4">
                  <c:v>Croatia</c:v>
                </c:pt>
                <c:pt idx="5">
                  <c:v>Russia</c:v>
                </c:pt>
                <c:pt idx="6">
                  <c:v>Kazakhstan</c:v>
                </c:pt>
                <c:pt idx="7">
                  <c:v>Czech Republic</c:v>
                </c:pt>
                <c:pt idx="8">
                  <c:v>Azerbaijan</c:v>
                </c:pt>
                <c:pt idx="9">
                  <c:v>Albania</c:v>
                </c:pt>
                <c:pt idx="10">
                  <c:v>Bosnia and Herzegovina</c:v>
                </c:pt>
                <c:pt idx="11">
                  <c:v>Tajikistan</c:v>
                </c:pt>
                <c:pt idx="12">
                  <c:v>Hungary</c:v>
                </c:pt>
                <c:pt idx="13">
                  <c:v>Moldova</c:v>
                </c:pt>
                <c:pt idx="14">
                  <c:v>Romania</c:v>
                </c:pt>
                <c:pt idx="15">
                  <c:v>Serbia</c:v>
                </c:pt>
                <c:pt idx="16">
                  <c:v>North Macedonia</c:v>
                </c:pt>
                <c:pt idx="17">
                  <c:v>Turkey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33</c:v>
                </c:pt>
                <c:pt idx="1">
                  <c:v>33</c:v>
                </c:pt>
                <c:pt idx="2">
                  <c:v>28</c:v>
                </c:pt>
                <c:pt idx="3">
                  <c:v>26</c:v>
                </c:pt>
                <c:pt idx="4">
                  <c:v>22</c:v>
                </c:pt>
                <c:pt idx="5">
                  <c:v>22</c:v>
                </c:pt>
                <c:pt idx="6">
                  <c:v>17</c:v>
                </c:pt>
                <c:pt idx="7">
                  <c:v>11</c:v>
                </c:pt>
                <c:pt idx="8">
                  <c:v>9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4</c:v>
                </c:pt>
                <c:pt idx="13">
                  <c:v>4</c:v>
                </c:pt>
                <c:pt idx="14">
                  <c:v>2</c:v>
                </c:pt>
                <c:pt idx="15">
                  <c:v>2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F6-4A80-99EA-3D87E6819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87267887"/>
        <c:axId val="1179750671"/>
      </c:barChart>
      <c:catAx>
        <c:axId val="9872678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9750671"/>
        <c:crosses val="autoZero"/>
        <c:auto val="1"/>
        <c:lblAlgn val="ctr"/>
        <c:lblOffset val="100"/>
        <c:tickLblSkip val="1"/>
        <c:noMultiLvlLbl val="0"/>
      </c:catAx>
      <c:valAx>
        <c:axId val="1179750671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7267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Opportunities for Participation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AUDIT INVESTIGATIONS (SAI)</c:v>
                </c:pt>
                <c:pt idx="1">
                  <c:v>AUDIT PROGRAM (SAI)</c:v>
                </c:pt>
                <c:pt idx="2">
                  <c:v>AUDIT REPORT (LEGISLATURE)</c:v>
                </c:pt>
                <c:pt idx="3">
                  <c:v>FORMULATION OR IMPLEMENTATION (LINE MINISTRIES)</c:v>
                </c:pt>
                <c:pt idx="4">
                  <c:v>IMPLEMENTATION (EXECUTIVE)</c:v>
                </c:pt>
                <c:pt idx="5">
                  <c:v>APPROVAL (LEGISLATURE)</c:v>
                </c:pt>
                <c:pt idx="6">
                  <c:v>FORMULATION (EXECUTIVE)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17</c:v>
                </c:pt>
                <c:pt idx="1">
                  <c:v>40</c:v>
                </c:pt>
                <c:pt idx="2">
                  <c:v>17</c:v>
                </c:pt>
                <c:pt idx="3">
                  <c:v>33</c:v>
                </c:pt>
                <c:pt idx="4">
                  <c:v>31</c:v>
                </c:pt>
                <c:pt idx="5">
                  <c:v>65</c:v>
                </c:pt>
                <c:pt idx="6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D3-4612-BDC7-427153606B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Opportunities for Participation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AUDIT INVESTIGATIONS (SAI)</c:v>
                </c:pt>
                <c:pt idx="1">
                  <c:v>AUDIT PROGRAM (SAI)</c:v>
                </c:pt>
                <c:pt idx="2">
                  <c:v>AUDIT REPORT (LEGISLATURE)</c:v>
                </c:pt>
                <c:pt idx="3">
                  <c:v>FORMULATION OR IMPLEMENTATION (LINE MINISTRIES)</c:v>
                </c:pt>
                <c:pt idx="4">
                  <c:v>IMPLEMENTATION (EXECUTIVE)</c:v>
                </c:pt>
                <c:pt idx="5">
                  <c:v>APPROVAL (LEGISLATURE)</c:v>
                </c:pt>
                <c:pt idx="6">
                  <c:v>FORMULATION (EXECUTIVE)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100</c:v>
                </c:pt>
                <c:pt idx="1">
                  <c:v>77</c:v>
                </c:pt>
                <c:pt idx="2">
                  <c:v>100</c:v>
                </c:pt>
                <c:pt idx="3">
                  <c:v>84</c:v>
                </c:pt>
                <c:pt idx="4">
                  <c:v>86</c:v>
                </c:pt>
                <c:pt idx="5">
                  <c:v>52</c:v>
                </c:pt>
                <c:pt idx="6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D3-4612-BDC7-427153606B6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896697887"/>
        <c:axId val="63241215"/>
      </c:barChart>
      <c:catAx>
        <c:axId val="18966978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241215"/>
        <c:crosses val="autoZero"/>
        <c:auto val="1"/>
        <c:lblAlgn val="ctr"/>
        <c:lblOffset val="100"/>
        <c:noMultiLvlLbl val="0"/>
      </c:catAx>
      <c:valAx>
        <c:axId val="63241215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1896697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Opportunities for Participation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AUDIT INVESTIGATIONS (SAI)</c:v>
                </c:pt>
                <c:pt idx="1">
                  <c:v>AUDIT PROGRAM (SAI)</c:v>
                </c:pt>
                <c:pt idx="2">
                  <c:v>AUDIT REPORT (LEGISLATURE)</c:v>
                </c:pt>
                <c:pt idx="3">
                  <c:v>FORMULATION OR IMPLEMENTATION (LINE MINISTRIES)</c:v>
                </c:pt>
                <c:pt idx="4">
                  <c:v>IMPLEMENTATION (EXECUTIVE)</c:v>
                </c:pt>
                <c:pt idx="5">
                  <c:v>APPROVAL (LEGISLATURE)</c:v>
                </c:pt>
                <c:pt idx="6">
                  <c:v>FORMULATION (EXECUTIVE)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2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  <c:pt idx="4">
                  <c:v>4</c:v>
                </c:pt>
                <c:pt idx="5">
                  <c:v>11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D3-4612-BDC7-427153606B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Opportunities for Participation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AUDIT INVESTIGATIONS (SAI)</c:v>
                </c:pt>
                <c:pt idx="1">
                  <c:v>AUDIT PROGRAM (SAI)</c:v>
                </c:pt>
                <c:pt idx="2">
                  <c:v>AUDIT REPORT (LEGISLATURE)</c:v>
                </c:pt>
                <c:pt idx="3">
                  <c:v>FORMULATION OR IMPLEMENTATION (LINE MINISTRIES)</c:v>
                </c:pt>
                <c:pt idx="4">
                  <c:v>IMPLEMENTATION (EXECUTIVE)</c:v>
                </c:pt>
                <c:pt idx="5">
                  <c:v>APPROVAL (LEGISLATURE)</c:v>
                </c:pt>
                <c:pt idx="6">
                  <c:v>FORMULATION (EXECUTIVE)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16</c:v>
                </c:pt>
                <c:pt idx="1">
                  <c:v>12</c:v>
                </c:pt>
                <c:pt idx="2">
                  <c:v>15</c:v>
                </c:pt>
                <c:pt idx="3">
                  <c:v>11</c:v>
                </c:pt>
                <c:pt idx="4">
                  <c:v>14</c:v>
                </c:pt>
                <c:pt idx="5">
                  <c:v>7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D3-4612-BDC7-427153606B6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896697887"/>
        <c:axId val="63241215"/>
      </c:barChart>
      <c:catAx>
        <c:axId val="1896697887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241215"/>
        <c:crosses val="autoZero"/>
        <c:auto val="1"/>
        <c:lblAlgn val="ctr"/>
        <c:lblOffset val="100"/>
        <c:noMultiLvlLbl val="0"/>
      </c:catAx>
      <c:valAx>
        <c:axId val="63241215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1896697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24</c:v>
                </c:pt>
                <c:pt idx="1">
                  <c:v>18</c:v>
                </c:pt>
                <c:pt idx="2">
                  <c:v>28</c:v>
                </c:pt>
                <c:pt idx="3">
                  <c:v>23</c:v>
                </c:pt>
                <c:pt idx="4">
                  <c:v>13</c:v>
                </c:pt>
                <c:pt idx="5">
                  <c:v>5</c:v>
                </c:pt>
                <c:pt idx="6">
                  <c:v>3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90-48A4-A342-F8AC0050F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507443935"/>
        <c:axId val="1894951759"/>
      </c:barChart>
      <c:catAx>
        <c:axId val="150744393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algn="l"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>
                    <a:solidFill>
                      <a:srgbClr val="C00000"/>
                    </a:solidFill>
                  </a:rPr>
                  <a:t>Number of Participation Mechanisms</a:t>
                </a:r>
              </a:p>
            </c:rich>
          </c:tx>
          <c:layout>
            <c:manualLayout>
              <c:xMode val="edge"/>
              <c:yMode val="edge"/>
              <c:x val="0.11766378840326118"/>
              <c:y val="0.870374965187229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l"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4951759"/>
        <c:crosses val="autoZero"/>
        <c:auto val="1"/>
        <c:lblAlgn val="ctr"/>
        <c:lblOffset val="100"/>
        <c:noMultiLvlLbl val="0"/>
      </c:catAx>
      <c:valAx>
        <c:axId val="1894951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Number of Countries</a:t>
                </a:r>
              </a:p>
            </c:rich>
          </c:tx>
          <c:layout>
            <c:manualLayout>
              <c:xMode val="edge"/>
              <c:yMode val="edge"/>
              <c:x val="8.0515297906602248E-3"/>
              <c:y val="0.205623043100319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7443935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2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90-48A4-A342-F8AC0050F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507443935"/>
        <c:axId val="1894951759"/>
      </c:barChart>
      <c:catAx>
        <c:axId val="150744393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algn="l"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>
                    <a:solidFill>
                      <a:srgbClr val="C00000"/>
                    </a:solidFill>
                  </a:rPr>
                  <a:t>Number of Participation Mechanisms</a:t>
                </a:r>
              </a:p>
            </c:rich>
          </c:tx>
          <c:layout>
            <c:manualLayout>
              <c:xMode val="edge"/>
              <c:yMode val="edge"/>
              <c:x val="0.11766378840326118"/>
              <c:y val="0.870374965187229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l"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4951759"/>
        <c:crosses val="autoZero"/>
        <c:auto val="1"/>
        <c:lblAlgn val="ctr"/>
        <c:lblOffset val="100"/>
        <c:noMultiLvlLbl val="0"/>
      </c:catAx>
      <c:valAx>
        <c:axId val="1894951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Number of Countries</a:t>
                </a:r>
              </a:p>
            </c:rich>
          </c:tx>
          <c:layout>
            <c:manualLayout>
              <c:xMode val="edge"/>
              <c:yMode val="edge"/>
              <c:x val="8.0515297906602248E-3"/>
              <c:y val="0.2056230431003198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7443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3B0FB1-9D5B-41BF-9E49-65D7CF8A475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167476-3B00-40A0-A64D-88513A3CAD65}">
      <dgm:prSet phldrT="[Text]" custT="1"/>
      <dgm:spPr>
        <a:solidFill>
          <a:srgbClr val="0083A9"/>
        </a:solidFill>
      </dgm:spPr>
      <dgm:t>
        <a:bodyPr/>
        <a:lstStyle/>
        <a:p>
          <a:r>
            <a:rPr lang="en-US" sz="4000" dirty="0">
              <a:latin typeface="Adelle" panose="02000503060000020004"/>
            </a:rPr>
            <a:t>45 / </a:t>
          </a:r>
          <a:r>
            <a:rPr lang="en-US" sz="4000" b="1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54</a:t>
          </a:r>
        </a:p>
      </dgm:t>
    </dgm:pt>
    <dgm:pt modelId="{54F747B4-784A-4D4B-8C5D-31D922261998}" type="parTrans" cxnId="{324A611C-DAB3-44C8-8306-97EE5095D169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CDA11C7C-DB10-41E6-A153-4B8B2B0F8325}" type="sibTrans" cxnId="{324A611C-DAB3-44C8-8306-97EE5095D169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02BDFF72-11CA-4AAE-8806-61141ADD24F6}">
      <dgm:prSet phldrT="[Text]" custT="1"/>
      <dgm:spPr/>
      <dgm:t>
        <a:bodyPr/>
        <a:lstStyle/>
        <a:p>
          <a:pPr marL="0" indent="0" algn="l">
            <a:buNone/>
          </a:pPr>
          <a:r>
            <a:rPr lang="en-US" sz="2000" dirty="0">
              <a:solidFill>
                <a:schemeClr val="tx1"/>
              </a:solidFill>
              <a:latin typeface="Adelle" panose="02000503060000020004"/>
            </a:rPr>
            <a:t>Average budget transparency score</a:t>
          </a:r>
        </a:p>
      </dgm:t>
    </dgm:pt>
    <dgm:pt modelId="{15BFD1B8-F892-4A37-84DC-8C5826B4185B}" type="parTrans" cxnId="{9236B464-FD34-4030-BCD9-5DB741FF17B0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46C02B38-2288-4895-92BC-E706D14B033C}" type="sibTrans" cxnId="{9236B464-FD34-4030-BCD9-5DB741FF17B0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1F14E41F-C05C-44D6-A25D-80CF0CABD373}">
      <dgm:prSet phldrT="[Text]" custT="1"/>
      <dgm:spPr/>
      <dgm:t>
        <a:bodyPr/>
        <a:lstStyle/>
        <a:p>
          <a:r>
            <a:rPr lang="en-US" sz="4000" dirty="0">
              <a:latin typeface="Adelle" panose="02000503060000020004"/>
            </a:rPr>
            <a:t>74% / </a:t>
          </a:r>
          <a:r>
            <a:rPr lang="en-US" sz="4000" b="1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61%</a:t>
          </a:r>
        </a:p>
      </dgm:t>
    </dgm:pt>
    <dgm:pt modelId="{5D0F5326-1831-4843-A8ED-DF4588F41D24}" type="parTrans" cxnId="{10F2F862-3077-40F3-9FD3-32172B14342E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1182271A-A8DA-4A85-9DE2-F761EFBB8698}" type="sibTrans" cxnId="{10F2F862-3077-40F3-9FD3-32172B14342E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8CB0A02C-2B25-4C9D-899B-00141F5431EE}">
      <dgm:prSet phldrT="[Text]" custT="1"/>
      <dgm:spPr/>
      <dgm:t>
        <a:bodyPr/>
        <a:lstStyle/>
        <a:p>
          <a:pPr marL="0" indent="0">
            <a:buNone/>
          </a:pPr>
          <a:r>
            <a:rPr lang="en-US" sz="2000" dirty="0">
              <a:latin typeface="Adelle" panose="02000503060000020004"/>
            </a:rPr>
            <a:t>Percent of countries that fail to provide sufficient levels of budget information. </a:t>
          </a:r>
        </a:p>
      </dgm:t>
    </dgm:pt>
    <dgm:pt modelId="{39D073D9-9DD5-4B11-8272-AA7E0D665F95}" type="parTrans" cxnId="{3C0CAE4F-FDB9-44D8-83CA-949E51997265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2D99265B-45DC-4D54-9D49-B652A99D993E}" type="sibTrans" cxnId="{3C0CAE4F-FDB9-44D8-83CA-949E51997265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421A6565-00E7-42EA-8ACE-6136282BF104}">
      <dgm:prSet phldrT="[Text]" custT="1"/>
      <dgm:spPr/>
      <dgm:t>
        <a:bodyPr/>
        <a:lstStyle/>
        <a:p>
          <a:r>
            <a:rPr lang="en-US" sz="3200" dirty="0">
              <a:latin typeface="Adelle" panose="02000503060000020004"/>
            </a:rPr>
            <a:t>1 in 3 / </a:t>
          </a:r>
          <a:r>
            <a:rPr lang="en-US" sz="3200" b="1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1 in 6</a:t>
          </a:r>
        </a:p>
      </dgm:t>
    </dgm:pt>
    <dgm:pt modelId="{7EB63477-37C7-451C-8F9B-95B9C845872A}" type="parTrans" cxnId="{7C1A36B8-150C-4F1E-B2EE-B221E9FDE0FA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E8445544-6516-4844-B673-82CE4CFBDD98}" type="sibTrans" cxnId="{7C1A36B8-150C-4F1E-B2EE-B221E9FDE0FA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3A04D59D-26BC-42FD-AF29-9E372581ACAC}">
      <dgm:prSet phldrT="[Text]" custT="1"/>
      <dgm:spPr/>
      <dgm:t>
        <a:bodyPr/>
        <a:lstStyle/>
        <a:p>
          <a:pPr marL="0" indent="0">
            <a:buNone/>
          </a:pPr>
          <a:r>
            <a:rPr lang="en-US" sz="2000" dirty="0">
              <a:latin typeface="Adelle" panose="02000503060000020004"/>
            </a:rPr>
            <a:t>Key budget documents are not made available to the public. </a:t>
          </a:r>
        </a:p>
      </dgm:t>
    </dgm:pt>
    <dgm:pt modelId="{FB774443-D4E0-450E-BE1F-9D5FECFBBA87}" type="parTrans" cxnId="{693868D8-F3EA-49C3-B389-9C392924D032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53A5D9E9-03B9-4F7B-9082-C19D2EFEFBBE}" type="sibTrans" cxnId="{693868D8-F3EA-49C3-B389-9C392924D032}">
      <dgm:prSet/>
      <dgm:spPr/>
      <dgm:t>
        <a:bodyPr/>
        <a:lstStyle/>
        <a:p>
          <a:endParaRPr lang="en-US" sz="1400">
            <a:latin typeface="Adelle" panose="02000503060000020004"/>
          </a:endParaRPr>
        </a:p>
      </dgm:t>
    </dgm:pt>
    <dgm:pt modelId="{C1AD47EA-FECD-403B-9045-9052BF0B1704}" type="pres">
      <dgm:prSet presAssocID="{383B0FB1-9D5B-41BF-9E49-65D7CF8A475C}" presName="Name0" presStyleCnt="0">
        <dgm:presLayoutVars>
          <dgm:dir/>
          <dgm:animLvl val="lvl"/>
          <dgm:resizeHandles val="exact"/>
        </dgm:presLayoutVars>
      </dgm:prSet>
      <dgm:spPr/>
    </dgm:pt>
    <dgm:pt modelId="{7D8E5204-D3A7-4FE5-B854-98B5B69653A6}" type="pres">
      <dgm:prSet presAssocID="{70167476-3B00-40A0-A64D-88513A3CAD65}" presName="linNode" presStyleCnt="0"/>
      <dgm:spPr/>
    </dgm:pt>
    <dgm:pt modelId="{053CC116-390A-40B1-8520-1BA0BE5DCB14}" type="pres">
      <dgm:prSet presAssocID="{70167476-3B00-40A0-A64D-88513A3CAD65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E902C22D-8170-47A9-829F-2FC0FDDC0FE2}" type="pres">
      <dgm:prSet presAssocID="{70167476-3B00-40A0-A64D-88513A3CAD65}" presName="descendantText" presStyleLbl="alignAccFollowNode1" presStyleIdx="0" presStyleCnt="3">
        <dgm:presLayoutVars>
          <dgm:bulletEnabled val="1"/>
        </dgm:presLayoutVars>
      </dgm:prSet>
      <dgm:spPr/>
    </dgm:pt>
    <dgm:pt modelId="{D98B050B-33C2-47F0-9ED9-96CF3F650FD0}" type="pres">
      <dgm:prSet presAssocID="{CDA11C7C-DB10-41E6-A153-4B8B2B0F8325}" presName="sp" presStyleCnt="0"/>
      <dgm:spPr/>
    </dgm:pt>
    <dgm:pt modelId="{342547B7-9928-4B90-B4E3-7516A21D9266}" type="pres">
      <dgm:prSet presAssocID="{1F14E41F-C05C-44D6-A25D-80CF0CABD373}" presName="linNode" presStyleCnt="0"/>
      <dgm:spPr/>
    </dgm:pt>
    <dgm:pt modelId="{169FF8D8-7058-43B2-865A-47295AEF8B5D}" type="pres">
      <dgm:prSet presAssocID="{1F14E41F-C05C-44D6-A25D-80CF0CABD373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4C7FF4E1-36A2-48D5-8DE1-1472190396EC}" type="pres">
      <dgm:prSet presAssocID="{1F14E41F-C05C-44D6-A25D-80CF0CABD373}" presName="descendantText" presStyleLbl="alignAccFollowNode1" presStyleIdx="1" presStyleCnt="3">
        <dgm:presLayoutVars>
          <dgm:bulletEnabled val="1"/>
        </dgm:presLayoutVars>
      </dgm:prSet>
      <dgm:spPr/>
    </dgm:pt>
    <dgm:pt modelId="{8C541066-A112-44ED-B599-76EFC9A34BB2}" type="pres">
      <dgm:prSet presAssocID="{1182271A-A8DA-4A85-9DE2-F761EFBB8698}" presName="sp" presStyleCnt="0"/>
      <dgm:spPr/>
    </dgm:pt>
    <dgm:pt modelId="{2A62D659-7C56-45EE-AEEC-10D71078CCE2}" type="pres">
      <dgm:prSet presAssocID="{421A6565-00E7-42EA-8ACE-6136282BF104}" presName="linNode" presStyleCnt="0"/>
      <dgm:spPr/>
    </dgm:pt>
    <dgm:pt modelId="{09055261-638A-4B95-AE00-156F9D9918C3}" type="pres">
      <dgm:prSet presAssocID="{421A6565-00E7-42EA-8ACE-6136282BF104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DBBED2F-B94A-46D3-9D3E-FB5E7E747FE1}" type="pres">
      <dgm:prSet presAssocID="{421A6565-00E7-42EA-8ACE-6136282BF10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6FAAE06-3882-4724-BC14-365AE1ABEC64}" type="presOf" srcId="{02BDFF72-11CA-4AAE-8806-61141ADD24F6}" destId="{E902C22D-8170-47A9-829F-2FC0FDDC0FE2}" srcOrd="0" destOrd="0" presId="urn:microsoft.com/office/officeart/2005/8/layout/vList5"/>
    <dgm:cxn modelId="{B570D012-DBC5-40E2-BC7B-CA584261D33A}" type="presOf" srcId="{1F14E41F-C05C-44D6-A25D-80CF0CABD373}" destId="{169FF8D8-7058-43B2-865A-47295AEF8B5D}" srcOrd="0" destOrd="0" presId="urn:microsoft.com/office/officeart/2005/8/layout/vList5"/>
    <dgm:cxn modelId="{324A611C-DAB3-44C8-8306-97EE5095D169}" srcId="{383B0FB1-9D5B-41BF-9E49-65D7CF8A475C}" destId="{70167476-3B00-40A0-A64D-88513A3CAD65}" srcOrd="0" destOrd="0" parTransId="{54F747B4-784A-4D4B-8C5D-31D922261998}" sibTransId="{CDA11C7C-DB10-41E6-A153-4B8B2B0F8325}"/>
    <dgm:cxn modelId="{10F2F862-3077-40F3-9FD3-32172B14342E}" srcId="{383B0FB1-9D5B-41BF-9E49-65D7CF8A475C}" destId="{1F14E41F-C05C-44D6-A25D-80CF0CABD373}" srcOrd="1" destOrd="0" parTransId="{5D0F5326-1831-4843-A8ED-DF4588F41D24}" sibTransId="{1182271A-A8DA-4A85-9DE2-F761EFBB8698}"/>
    <dgm:cxn modelId="{9236B464-FD34-4030-BCD9-5DB741FF17B0}" srcId="{70167476-3B00-40A0-A64D-88513A3CAD65}" destId="{02BDFF72-11CA-4AAE-8806-61141ADD24F6}" srcOrd="0" destOrd="0" parTransId="{15BFD1B8-F892-4A37-84DC-8C5826B4185B}" sibTransId="{46C02B38-2288-4895-92BC-E706D14B033C}"/>
    <dgm:cxn modelId="{2FB89949-7C91-4F1E-81B2-92A12E3F52AD}" type="presOf" srcId="{421A6565-00E7-42EA-8ACE-6136282BF104}" destId="{09055261-638A-4B95-AE00-156F9D9918C3}" srcOrd="0" destOrd="0" presId="urn:microsoft.com/office/officeart/2005/8/layout/vList5"/>
    <dgm:cxn modelId="{3C0CAE4F-FDB9-44D8-83CA-949E51997265}" srcId="{1F14E41F-C05C-44D6-A25D-80CF0CABD373}" destId="{8CB0A02C-2B25-4C9D-899B-00141F5431EE}" srcOrd="0" destOrd="0" parTransId="{39D073D9-9DD5-4B11-8272-AA7E0D665F95}" sibTransId="{2D99265B-45DC-4D54-9D49-B652A99D993E}"/>
    <dgm:cxn modelId="{CCCB249E-B7FB-4FBB-A3D4-CFA20423D352}" type="presOf" srcId="{8CB0A02C-2B25-4C9D-899B-00141F5431EE}" destId="{4C7FF4E1-36A2-48D5-8DE1-1472190396EC}" srcOrd="0" destOrd="0" presId="urn:microsoft.com/office/officeart/2005/8/layout/vList5"/>
    <dgm:cxn modelId="{3F76C1B3-C7FC-45AA-9446-ADEDB3B22851}" type="presOf" srcId="{3A04D59D-26BC-42FD-AF29-9E372581ACAC}" destId="{9DBBED2F-B94A-46D3-9D3E-FB5E7E747FE1}" srcOrd="0" destOrd="0" presId="urn:microsoft.com/office/officeart/2005/8/layout/vList5"/>
    <dgm:cxn modelId="{AE6ED1B7-C2FF-4750-A020-2147872F4365}" type="presOf" srcId="{70167476-3B00-40A0-A64D-88513A3CAD65}" destId="{053CC116-390A-40B1-8520-1BA0BE5DCB14}" srcOrd="0" destOrd="0" presId="urn:microsoft.com/office/officeart/2005/8/layout/vList5"/>
    <dgm:cxn modelId="{7C1A36B8-150C-4F1E-B2EE-B221E9FDE0FA}" srcId="{383B0FB1-9D5B-41BF-9E49-65D7CF8A475C}" destId="{421A6565-00E7-42EA-8ACE-6136282BF104}" srcOrd="2" destOrd="0" parTransId="{7EB63477-37C7-451C-8F9B-95B9C845872A}" sibTransId="{E8445544-6516-4844-B673-82CE4CFBDD98}"/>
    <dgm:cxn modelId="{F00D16D0-FD09-4CE6-8639-77DF7EC23DBC}" type="presOf" srcId="{383B0FB1-9D5B-41BF-9E49-65D7CF8A475C}" destId="{C1AD47EA-FECD-403B-9045-9052BF0B1704}" srcOrd="0" destOrd="0" presId="urn:microsoft.com/office/officeart/2005/8/layout/vList5"/>
    <dgm:cxn modelId="{693868D8-F3EA-49C3-B389-9C392924D032}" srcId="{421A6565-00E7-42EA-8ACE-6136282BF104}" destId="{3A04D59D-26BC-42FD-AF29-9E372581ACAC}" srcOrd="0" destOrd="0" parTransId="{FB774443-D4E0-450E-BE1F-9D5FECFBBA87}" sibTransId="{53A5D9E9-03B9-4F7B-9082-C19D2EFEFBBE}"/>
    <dgm:cxn modelId="{6A0B8AF7-1339-4D98-ADF3-1EEFB4EE0F28}" type="presParOf" srcId="{C1AD47EA-FECD-403B-9045-9052BF0B1704}" destId="{7D8E5204-D3A7-4FE5-B854-98B5B69653A6}" srcOrd="0" destOrd="0" presId="urn:microsoft.com/office/officeart/2005/8/layout/vList5"/>
    <dgm:cxn modelId="{36574E5F-DBD0-4AD3-B576-9A485080F6CA}" type="presParOf" srcId="{7D8E5204-D3A7-4FE5-B854-98B5B69653A6}" destId="{053CC116-390A-40B1-8520-1BA0BE5DCB14}" srcOrd="0" destOrd="0" presId="urn:microsoft.com/office/officeart/2005/8/layout/vList5"/>
    <dgm:cxn modelId="{FC0042C7-C32C-4735-B185-27E9FE516347}" type="presParOf" srcId="{7D8E5204-D3A7-4FE5-B854-98B5B69653A6}" destId="{E902C22D-8170-47A9-829F-2FC0FDDC0FE2}" srcOrd="1" destOrd="0" presId="urn:microsoft.com/office/officeart/2005/8/layout/vList5"/>
    <dgm:cxn modelId="{FE773BAC-AFED-4640-9BCF-4EDE0B968AAA}" type="presParOf" srcId="{C1AD47EA-FECD-403B-9045-9052BF0B1704}" destId="{D98B050B-33C2-47F0-9ED9-96CF3F650FD0}" srcOrd="1" destOrd="0" presId="urn:microsoft.com/office/officeart/2005/8/layout/vList5"/>
    <dgm:cxn modelId="{78655D58-A4E9-4580-9844-6756C3E9F183}" type="presParOf" srcId="{C1AD47EA-FECD-403B-9045-9052BF0B1704}" destId="{342547B7-9928-4B90-B4E3-7516A21D9266}" srcOrd="2" destOrd="0" presId="urn:microsoft.com/office/officeart/2005/8/layout/vList5"/>
    <dgm:cxn modelId="{6533BE90-EA73-409D-813A-4FF9CEC5E3C9}" type="presParOf" srcId="{342547B7-9928-4B90-B4E3-7516A21D9266}" destId="{169FF8D8-7058-43B2-865A-47295AEF8B5D}" srcOrd="0" destOrd="0" presId="urn:microsoft.com/office/officeart/2005/8/layout/vList5"/>
    <dgm:cxn modelId="{03BD4816-E1F1-4241-AA94-8DB66BD31E86}" type="presParOf" srcId="{342547B7-9928-4B90-B4E3-7516A21D9266}" destId="{4C7FF4E1-36A2-48D5-8DE1-1472190396EC}" srcOrd="1" destOrd="0" presId="urn:microsoft.com/office/officeart/2005/8/layout/vList5"/>
    <dgm:cxn modelId="{2D6725FF-A1E6-4598-9EA6-A5D96D6B4C50}" type="presParOf" srcId="{C1AD47EA-FECD-403B-9045-9052BF0B1704}" destId="{8C541066-A112-44ED-B599-76EFC9A34BB2}" srcOrd="3" destOrd="0" presId="urn:microsoft.com/office/officeart/2005/8/layout/vList5"/>
    <dgm:cxn modelId="{98A353D9-39DE-41DB-AA51-991A48DF00A9}" type="presParOf" srcId="{C1AD47EA-FECD-403B-9045-9052BF0B1704}" destId="{2A62D659-7C56-45EE-AEEC-10D71078CCE2}" srcOrd="4" destOrd="0" presId="urn:microsoft.com/office/officeart/2005/8/layout/vList5"/>
    <dgm:cxn modelId="{443E84BF-A5AC-4133-A835-F3FA813B8871}" type="presParOf" srcId="{2A62D659-7C56-45EE-AEEC-10D71078CCE2}" destId="{09055261-638A-4B95-AE00-156F9D9918C3}" srcOrd="0" destOrd="0" presId="urn:microsoft.com/office/officeart/2005/8/layout/vList5"/>
    <dgm:cxn modelId="{EA57F7B2-738D-4E40-89DB-C14748B6679C}" type="presParOf" srcId="{2A62D659-7C56-45EE-AEEC-10D71078CCE2}" destId="{9DBBED2F-B94A-46D3-9D3E-FB5E7E747FE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2C22D-8170-47A9-829F-2FC0FDDC0FE2}">
      <dsp:nvSpPr>
        <dsp:cNvPr id="0" name=""/>
        <dsp:cNvSpPr/>
      </dsp:nvSpPr>
      <dsp:spPr>
        <a:xfrm rot="5400000">
          <a:off x="4564226" y="-1859380"/>
          <a:ext cx="736699" cy="464242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kern="1200" dirty="0">
              <a:solidFill>
                <a:schemeClr val="tx1"/>
              </a:solidFill>
              <a:latin typeface="Adelle" panose="02000503060000020004"/>
            </a:rPr>
            <a:t>Average budget transparency score</a:t>
          </a:r>
        </a:p>
      </dsp:txBody>
      <dsp:txXfrm rot="-5400000">
        <a:off x="2611364" y="129445"/>
        <a:ext cx="4606461" cy="664773"/>
      </dsp:txXfrm>
    </dsp:sp>
    <dsp:sp modelId="{053CC116-390A-40B1-8520-1BA0BE5DCB14}">
      <dsp:nvSpPr>
        <dsp:cNvPr id="0" name=""/>
        <dsp:cNvSpPr/>
      </dsp:nvSpPr>
      <dsp:spPr>
        <a:xfrm>
          <a:off x="0" y="1395"/>
          <a:ext cx="2611364" cy="920874"/>
        </a:xfrm>
        <a:prstGeom prst="roundRect">
          <a:avLst/>
        </a:prstGeom>
        <a:solidFill>
          <a:srgbClr val="0083A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Adelle" panose="02000503060000020004"/>
            </a:rPr>
            <a:t>45 / </a:t>
          </a:r>
          <a:r>
            <a:rPr lang="en-US" sz="4000" b="1" kern="1200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54</a:t>
          </a:r>
        </a:p>
      </dsp:txBody>
      <dsp:txXfrm>
        <a:off x="44953" y="46348"/>
        <a:ext cx="2521458" cy="830968"/>
      </dsp:txXfrm>
    </dsp:sp>
    <dsp:sp modelId="{4C7FF4E1-36A2-48D5-8DE1-1472190396EC}">
      <dsp:nvSpPr>
        <dsp:cNvPr id="0" name=""/>
        <dsp:cNvSpPr/>
      </dsp:nvSpPr>
      <dsp:spPr>
        <a:xfrm rot="5400000">
          <a:off x="4564226" y="-892462"/>
          <a:ext cx="736699" cy="464242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kern="1200" dirty="0">
              <a:latin typeface="Adelle" panose="02000503060000020004"/>
            </a:rPr>
            <a:t>Percent of countries that fail to provide sufficient levels of budget information. </a:t>
          </a:r>
        </a:p>
      </dsp:txBody>
      <dsp:txXfrm rot="-5400000">
        <a:off x="2611364" y="1096363"/>
        <a:ext cx="4606461" cy="664773"/>
      </dsp:txXfrm>
    </dsp:sp>
    <dsp:sp modelId="{169FF8D8-7058-43B2-865A-47295AEF8B5D}">
      <dsp:nvSpPr>
        <dsp:cNvPr id="0" name=""/>
        <dsp:cNvSpPr/>
      </dsp:nvSpPr>
      <dsp:spPr>
        <a:xfrm>
          <a:off x="0" y="968312"/>
          <a:ext cx="2611364" cy="9208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Adelle" panose="02000503060000020004"/>
            </a:rPr>
            <a:t>74% / </a:t>
          </a:r>
          <a:r>
            <a:rPr lang="en-US" sz="4000" b="1" kern="1200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61%</a:t>
          </a:r>
        </a:p>
      </dsp:txBody>
      <dsp:txXfrm>
        <a:off x="44953" y="1013265"/>
        <a:ext cx="2521458" cy="830968"/>
      </dsp:txXfrm>
    </dsp:sp>
    <dsp:sp modelId="{9DBBED2F-B94A-46D3-9D3E-FB5E7E747FE1}">
      <dsp:nvSpPr>
        <dsp:cNvPr id="0" name=""/>
        <dsp:cNvSpPr/>
      </dsp:nvSpPr>
      <dsp:spPr>
        <a:xfrm rot="5400000">
          <a:off x="4564226" y="74455"/>
          <a:ext cx="736699" cy="464242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kern="1200" dirty="0">
              <a:latin typeface="Adelle" panose="02000503060000020004"/>
            </a:rPr>
            <a:t>Key budget documents are not made available to the public. </a:t>
          </a:r>
        </a:p>
      </dsp:txBody>
      <dsp:txXfrm rot="-5400000">
        <a:off x="2611364" y="2063281"/>
        <a:ext cx="4606461" cy="664773"/>
      </dsp:txXfrm>
    </dsp:sp>
    <dsp:sp modelId="{09055261-638A-4B95-AE00-156F9D9918C3}">
      <dsp:nvSpPr>
        <dsp:cNvPr id="0" name=""/>
        <dsp:cNvSpPr/>
      </dsp:nvSpPr>
      <dsp:spPr>
        <a:xfrm>
          <a:off x="0" y="1935230"/>
          <a:ext cx="2611364" cy="9208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delle" panose="02000503060000020004"/>
            </a:rPr>
            <a:t>1 in 3 / </a:t>
          </a:r>
          <a:r>
            <a:rPr lang="en-US" sz="3200" b="1" kern="1200" dirty="0">
              <a:solidFill>
                <a:schemeClr val="tx1">
                  <a:lumMod val="75000"/>
                </a:schemeClr>
              </a:solidFill>
              <a:latin typeface="Adelle" panose="02000503060000020004"/>
            </a:rPr>
            <a:t>1 in 6</a:t>
          </a:r>
        </a:p>
      </dsp:txBody>
      <dsp:txXfrm>
        <a:off x="44953" y="1980183"/>
        <a:ext cx="2521458" cy="830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C7A70-F249-6E4B-A951-5753A70E8B7E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C45B7-3421-FC43-A22E-EEE00AB24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38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BC45B7-3421-FC43-A22E-EEE00AB249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70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977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7860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048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508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065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3883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BC45B7-3421-FC43-A22E-EEE00AB249D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03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690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695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3E24-D0B1-4D7D-AADD-33F7315F82D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368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242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349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0377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33E24-D0B1-4D7D-AADD-33F7315F82D6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824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9D0667B-EF2D-C742-8DAB-A8A9D4F977E5}"/>
              </a:ext>
            </a:extLst>
          </p:cNvPr>
          <p:cNvSpPr/>
          <p:nvPr userDrawn="1"/>
        </p:nvSpPr>
        <p:spPr>
          <a:xfrm>
            <a:off x="-1" y="3241288"/>
            <a:ext cx="9144000" cy="19022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1058"/>
            <a:ext cx="6858000" cy="124182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F64E83-BF2F-934D-AB33-9310CA27AF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240683" y="693904"/>
            <a:ext cx="4662633" cy="1949532"/>
          </a:xfrm>
          <a:prstGeom prst="rect">
            <a:avLst/>
          </a:prstGeom>
        </p:spPr>
      </p:pic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F3471AC6-A74D-D646-ABAD-DCCE5EFD1E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5000"/>
          </a:blip>
          <a:srcRect t="8551" r="24290" b="69096"/>
          <a:stretch/>
        </p:blipFill>
        <p:spPr>
          <a:xfrm>
            <a:off x="2904564" y="3241289"/>
            <a:ext cx="6239436" cy="190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76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umbrella, clock&#10;&#10;Description automatically generated">
            <a:extLst>
              <a:ext uri="{FF2B5EF4-FFF2-40B4-BE49-F238E27FC236}">
                <a16:creationId xmlns:a16="http://schemas.microsoft.com/office/drawing/2014/main" id="{750104C8-D857-7C48-8C5D-88AF0B3D63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4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umbrella, clock&#10;&#10;Description automatically generated">
            <a:extLst>
              <a:ext uri="{FF2B5EF4-FFF2-40B4-BE49-F238E27FC236}">
                <a16:creationId xmlns:a16="http://schemas.microsoft.com/office/drawing/2014/main" id="{0E1C657C-2582-F949-8415-F6524FCA24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777268-9E54-D44B-8B1E-ABB34854E8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467784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35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777268-9E54-D44B-8B1E-ABB34854E8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467885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8E652C6-481E-A54C-901F-C2D99C9A59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0" y="0"/>
            <a:ext cx="4572000" cy="235069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38EF284F-8A87-7244-8968-C1AEEE87095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72000" y="2350691"/>
            <a:ext cx="4572000" cy="23313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5" name="Picture 4" descr="A picture containing umbrella, clock&#10;&#10;Description automatically generated">
            <a:extLst>
              <a:ext uri="{FF2B5EF4-FFF2-40B4-BE49-F238E27FC236}">
                <a16:creationId xmlns:a16="http://schemas.microsoft.com/office/drawing/2014/main" id="{750104C8-D857-7C48-8C5D-88AF0B3D63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50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9D0667B-EF2D-C742-8DAB-A8A9D4F977E5}"/>
              </a:ext>
            </a:extLst>
          </p:cNvPr>
          <p:cNvSpPr/>
          <p:nvPr userDrawn="1"/>
        </p:nvSpPr>
        <p:spPr>
          <a:xfrm flipV="1">
            <a:off x="-52039" y="0"/>
            <a:ext cx="9196039" cy="51435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clock&#10;&#10;Description automatically generated">
            <a:extLst>
              <a:ext uri="{FF2B5EF4-FFF2-40B4-BE49-F238E27FC236}">
                <a16:creationId xmlns:a16="http://schemas.microsoft.com/office/drawing/2014/main" id="{0D9665C3-AE01-EE47-9383-713FE590AD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858CA3C-9518-D34B-9D13-D13B366B43B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8935" y="4791619"/>
            <a:ext cx="2718110" cy="24948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020FEB74-1EB9-4246-AEFD-9F74A22C7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935" y="1178009"/>
            <a:ext cx="4792133" cy="604541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5" name="Picture 14" descr="A picture containing umbrella, clock&#10;&#10;Description automatically generated">
            <a:extLst>
              <a:ext uri="{FF2B5EF4-FFF2-40B4-BE49-F238E27FC236}">
                <a16:creationId xmlns:a16="http://schemas.microsoft.com/office/drawing/2014/main" id="{C3C94D47-4469-3A4A-BF10-31B94023C1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alphaModFix amt="1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375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ic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188726A-1E3D-42B2-A3FC-0167B61845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7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E35B01D-D897-B640-9363-6440595C9283}"/>
              </a:ext>
            </a:extLst>
          </p:cNvPr>
          <p:cNvSpPr/>
          <p:nvPr userDrawn="1"/>
        </p:nvSpPr>
        <p:spPr>
          <a:xfrm>
            <a:off x="0" y="3395133"/>
            <a:ext cx="9144000" cy="17483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D0667B-EF2D-C742-8DAB-A8A9D4F977E5}"/>
              </a:ext>
            </a:extLst>
          </p:cNvPr>
          <p:cNvSpPr/>
          <p:nvPr userDrawn="1"/>
        </p:nvSpPr>
        <p:spPr>
          <a:xfrm flipV="1">
            <a:off x="0" y="0"/>
            <a:ext cx="9144000" cy="324128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799" y="3759200"/>
            <a:ext cx="4792133" cy="108368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F64E83-BF2F-934D-AB33-9310CA27AF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6550" y="3519409"/>
            <a:ext cx="3219115" cy="1345971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766DD42-95D6-B04F-8432-9333C978D9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-17012"/>
            <a:ext cx="9143999" cy="32638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9D0667B-EF2D-C742-8DAB-A8A9D4F977E5}"/>
              </a:ext>
            </a:extLst>
          </p:cNvPr>
          <p:cNvSpPr/>
          <p:nvPr userDrawn="1"/>
        </p:nvSpPr>
        <p:spPr>
          <a:xfrm flipV="1">
            <a:off x="-52039" y="0"/>
            <a:ext cx="9196039" cy="51435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766DD42-95D6-B04F-8432-9333C978D9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217886" y="-2124635"/>
            <a:ext cx="9196040" cy="5143500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58CA3C-9518-D34B-9D13-D13B366B43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935" y="4791619"/>
            <a:ext cx="2718110" cy="24948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020FEB74-1EB9-4246-AEFD-9F74A22C7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8935" y="3494762"/>
            <a:ext cx="4792133" cy="1005597"/>
          </a:xfrm>
        </p:spPr>
        <p:txBody>
          <a:bodyPr>
            <a:noAutofit/>
          </a:bodyPr>
          <a:lstStyle>
            <a:lvl1pPr marL="0" indent="0" algn="l">
              <a:buNone/>
              <a:defRPr sz="33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5" name="Picture 14" descr="A picture containing umbrella, clock&#10;&#10;Description automatically generated">
            <a:extLst>
              <a:ext uri="{FF2B5EF4-FFF2-40B4-BE49-F238E27FC236}">
                <a16:creationId xmlns:a16="http://schemas.microsoft.com/office/drawing/2014/main" id="{C3C94D47-4469-3A4A-BF10-31B94023C1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46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2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Divider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>
            <a:normAutofit/>
          </a:bodyPr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icture containing umbrella, clock&#10;&#10;Description automatically generated">
            <a:extLst>
              <a:ext uri="{FF2B5EF4-FFF2-40B4-BE49-F238E27FC236}">
                <a16:creationId xmlns:a16="http://schemas.microsoft.com/office/drawing/2014/main" id="{B1A05F14-BEEB-9346-801A-BF3F90B2D0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54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umbrella, clock&#10;&#10;Description automatically generated">
            <a:extLst>
              <a:ext uri="{FF2B5EF4-FFF2-40B4-BE49-F238E27FC236}">
                <a16:creationId xmlns:a16="http://schemas.microsoft.com/office/drawing/2014/main" id="{E71F3827-9846-7E48-AAA6-6FE5930699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9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73844"/>
            <a:ext cx="4475501" cy="994172"/>
          </a:xfrm>
        </p:spPr>
        <p:txBody>
          <a:bodyPr/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4475501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E611C49-A937-704D-A1C4-3B8B001511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46688" y="0"/>
            <a:ext cx="3897312" cy="467793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36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Slid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umbrella, clock&#10;&#10;Description automatically generated">
            <a:extLst>
              <a:ext uri="{FF2B5EF4-FFF2-40B4-BE49-F238E27FC236}">
                <a16:creationId xmlns:a16="http://schemas.microsoft.com/office/drawing/2014/main" id="{B12DAE3B-613B-9143-9B47-64B6117754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2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umbrella, clock&#10;&#10;Description automatically generated">
            <a:extLst>
              <a:ext uri="{FF2B5EF4-FFF2-40B4-BE49-F238E27FC236}">
                <a16:creationId xmlns:a16="http://schemas.microsoft.com/office/drawing/2014/main" id="{A400AB7D-D739-0E43-AE65-C5FDFBE935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F7C11B55-AE36-C943-8A59-045C1E1EB1C9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28650" y="1465263"/>
            <a:ext cx="7886700" cy="2962275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568138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umbrella, clock&#10;&#10;Description automatically generated">
            <a:extLst>
              <a:ext uri="{FF2B5EF4-FFF2-40B4-BE49-F238E27FC236}">
                <a16:creationId xmlns:a16="http://schemas.microsoft.com/office/drawing/2014/main" id="{A400AB7D-D739-0E43-AE65-C5FDFBE935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"/>
          </a:blip>
          <a:srcRect r="20445" b="9975"/>
          <a:stretch/>
        </p:blipFill>
        <p:spPr>
          <a:xfrm>
            <a:off x="5181226" y="513063"/>
            <a:ext cx="3962774" cy="46304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91821F1C-284C-AE45-B528-45F2D6976247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28650" y="1430338"/>
            <a:ext cx="7886700" cy="2963862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802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5A6BAA6-4112-0B44-AC57-CCC91661946A}"/>
              </a:ext>
            </a:extLst>
          </p:cNvPr>
          <p:cNvSpPr/>
          <p:nvPr userDrawn="1"/>
        </p:nvSpPr>
        <p:spPr>
          <a:xfrm>
            <a:off x="0" y="4680260"/>
            <a:ext cx="9144000" cy="463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 i="0">
                <a:solidFill>
                  <a:schemeClr val="tx2"/>
                </a:solidFill>
                <a:latin typeface="Adelle SemiBold" panose="02000503060000020004" pitchFamily="2" charset="77"/>
              </a:defRPr>
            </a:lvl1pPr>
          </a:lstStyle>
          <a:p>
            <a:fld id="{EC0C6A4E-2140-A448-8457-05517EDA631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97C47FD-220A-414E-B253-577016D79CF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78935" y="4791619"/>
            <a:ext cx="2718110" cy="24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49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0" r:id="rId3"/>
    <p:sldLayoutId id="2147483663" r:id="rId4"/>
    <p:sldLayoutId id="2147483662" r:id="rId5"/>
    <p:sldLayoutId id="2147483668" r:id="rId6"/>
    <p:sldLayoutId id="2147483664" r:id="rId7"/>
    <p:sldLayoutId id="2147483666" r:id="rId8"/>
    <p:sldLayoutId id="2147483671" r:id="rId9"/>
    <p:sldLayoutId id="2147483667" r:id="rId10"/>
    <p:sldLayoutId id="2147483673" r:id="rId11"/>
    <p:sldLayoutId id="2147483674" r:id="rId12"/>
    <p:sldLayoutId id="2147483672" r:id="rId13"/>
    <p:sldLayoutId id="2147483677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Adelle" panose="02000503060000020004" pitchFamily="2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 baseline="0">
          <a:solidFill>
            <a:schemeClr val="tx2"/>
          </a:solidFill>
          <a:latin typeface="Adelle" panose="02000503060000020004" pitchFamily="2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delle" panose="02000503060000020004" pitchFamily="2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 baseline="0">
          <a:solidFill>
            <a:schemeClr val="accent1"/>
          </a:solidFill>
          <a:latin typeface="Adelle" panose="02000503060000020004" pitchFamily="2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baseline="0">
          <a:solidFill>
            <a:schemeClr val="accent1"/>
          </a:solidFill>
          <a:latin typeface="Adelle" panose="02000503060000020004" pitchFamily="2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baseline="0">
          <a:solidFill>
            <a:schemeClr val="accent1"/>
          </a:solidFill>
          <a:latin typeface="Adelle" panose="02000503060000020004" pitchFamily="2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File:Flag_of_New_Zealand_(3-2_aspect_ratio).svg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n.wikipedia.org/wiki/Kyrgyzstan" TargetMode="External"/><Relationship Id="rId5" Type="http://schemas.openxmlformats.org/officeDocument/2006/relationships/image" Target="../media/image8.png"/><Relationship Id="rId10" Type="http://schemas.openxmlformats.org/officeDocument/2006/relationships/image" Target="../media/image11.svg"/><Relationship Id="rId4" Type="http://schemas.openxmlformats.org/officeDocument/2006/relationships/hyperlink" Target="https://en.wikipedia.org/wiki/Mexico" TargetMode="External"/><Relationship Id="rId9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D1FAD47-14BC-9641-8530-5DF2D16D3F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Open Budget Survey 2019:</a:t>
            </a:r>
          </a:p>
          <a:p>
            <a:r>
              <a:rPr lang="en-US" sz="2400" dirty="0"/>
              <a:t>Developments in Public Participation and Paths Forward</a:t>
            </a:r>
          </a:p>
        </p:txBody>
      </p:sp>
    </p:spTree>
    <p:extLst>
      <p:ext uri="{BB962C8B-B14F-4D97-AF65-F5344CB8AC3E}">
        <p14:creationId xmlns:p14="http://schemas.microsoft.com/office/powerpoint/2010/main" val="3940734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D992CD3-10A7-48BB-A4AB-FD8DEBAF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471" y="252278"/>
            <a:ext cx="8307237" cy="8971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Adelle"/>
              </a:rPr>
              <a:t>Participation findings across PEMPAL members</a:t>
            </a:r>
            <a:br>
              <a:rPr lang="en-US" sz="2000" dirty="0"/>
            </a:br>
            <a:br>
              <a:rPr lang="en-US" sz="2000" dirty="0">
                <a:latin typeface="Adelle"/>
              </a:rPr>
            </a:br>
            <a:r>
              <a:rPr lang="en-US" sz="2000" i="1" dirty="0">
                <a:solidFill>
                  <a:schemeClr val="tx2"/>
                </a:solidFill>
                <a:latin typeface="Adelle"/>
              </a:rPr>
              <a:t>Echoing the global trend, more opportunities are available during formulation &amp; approval than execution</a:t>
            </a:r>
            <a:r>
              <a:rPr lang="en-US" sz="1800" i="1" dirty="0">
                <a:solidFill>
                  <a:schemeClr val="tx2"/>
                </a:solidFill>
                <a:latin typeface="Adelle"/>
              </a:rPr>
              <a:t> </a:t>
            </a:r>
            <a:endParaRPr lang="en-US" sz="1800" i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61FD1-1F2D-4D2D-9498-5E1E1697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10</a:t>
            </a:fld>
            <a:endParaRPr lang="en-US" altLang="en-US"/>
          </a:p>
        </p:txBody>
      </p:sp>
      <p:graphicFrame>
        <p:nvGraphicFramePr>
          <p:cNvPr id="13" name="Chart Placeholder 12">
            <a:extLst>
              <a:ext uri="{FF2B5EF4-FFF2-40B4-BE49-F238E27FC236}">
                <a16:creationId xmlns:a16="http://schemas.microsoft.com/office/drawing/2014/main" id="{A2444C81-056D-4C73-9C94-B6E141C1CBC1}"/>
              </a:ext>
            </a:extLst>
          </p:cNvPr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1364950178"/>
              </p:ext>
            </p:extLst>
          </p:nvPr>
        </p:nvGraphicFramePr>
        <p:xfrm>
          <a:off x="628650" y="1396191"/>
          <a:ext cx="7886700" cy="3247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2505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D992CD3-10A7-48BB-A4AB-FD8DEBAF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A majority of survey countries have no more than two mechanisms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61FD1-1F2D-4D2D-9498-5E1E1697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11</a:t>
            </a:fld>
            <a:endParaRPr lang="en-US" altLang="en-US"/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FFEB0396-3297-4349-8B58-21A58C8BF6CF}"/>
              </a:ext>
            </a:extLst>
          </p:cNvPr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2789604739"/>
              </p:ext>
            </p:extLst>
          </p:nvPr>
        </p:nvGraphicFramePr>
        <p:xfrm>
          <a:off x="628650" y="1465263"/>
          <a:ext cx="7886700" cy="29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021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D992CD3-10A7-48BB-A4AB-FD8DEBAF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Similarly, 10 of 18 evaluated PEMPAL members provide 2 mechanisms or fewer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61FD1-1F2D-4D2D-9498-5E1E1697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12</a:t>
            </a:fld>
            <a:endParaRPr lang="en-US" altLang="en-US"/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FFEB0396-3297-4349-8B58-21A58C8BF6CF}"/>
              </a:ext>
            </a:extLst>
          </p:cNvPr>
          <p:cNvGraphicFramePr>
            <a:graphicFrameLocks noGrp="1"/>
          </p:cNvGraphicFramePr>
          <p:nvPr>
            <p:ph type="chart" sz="quarter" idx="13"/>
          </p:nvPr>
        </p:nvGraphicFramePr>
        <p:xfrm>
          <a:off x="628650" y="1465263"/>
          <a:ext cx="7886700" cy="29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0005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D992CD3-10A7-48BB-A4AB-FD8DEBAF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Public participation in the budget process takes many different forms across a diverse set of countries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61FD1-1F2D-4D2D-9498-5E1E1697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13</a:t>
            </a:fld>
            <a:endParaRPr lang="en-US" alt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4ADFAA8-6CE0-4409-BD5B-FB6A23E93984}"/>
              </a:ext>
            </a:extLst>
          </p:cNvPr>
          <p:cNvGrpSpPr/>
          <p:nvPr/>
        </p:nvGrpSpPr>
        <p:grpSpPr>
          <a:xfrm>
            <a:off x="699836" y="1477209"/>
            <a:ext cx="8001000" cy="2782144"/>
            <a:chOff x="1371600" y="1600198"/>
            <a:chExt cx="8001000" cy="2782144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11BCD49-859A-4544-8E3B-1F46E9FC5CA9}"/>
                </a:ext>
              </a:extLst>
            </p:cNvPr>
            <p:cNvGrpSpPr/>
            <p:nvPr/>
          </p:nvGrpSpPr>
          <p:grpSpPr>
            <a:xfrm>
              <a:off x="1381125" y="2322575"/>
              <a:ext cx="7991475" cy="596265"/>
              <a:chOff x="241300" y="2258567"/>
              <a:chExt cx="10655300" cy="795020"/>
            </a:xfrm>
          </p:grpSpPr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0D55AB6-3BA6-4B35-9CC1-EA06BA00DCC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752600" y="2258567"/>
                <a:ext cx="9144000" cy="7950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34290" rIns="0" bIns="3429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kern="1200">
                    <a:solidFill>
                      <a:srgbClr val="F68026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700" dirty="0">
                    <a:solidFill>
                      <a:schemeClr val="tx1"/>
                    </a:solidFill>
                    <a:latin typeface="Adelle" panose="02000503060000020004"/>
                  </a:rPr>
                  <a:t>In </a:t>
                </a:r>
                <a:r>
                  <a:rPr lang="en-US" sz="1700" b="1" dirty="0">
                    <a:solidFill>
                      <a:schemeClr val="tx1"/>
                    </a:solidFill>
                    <a:latin typeface="Adelle" panose="02000503060000020004"/>
                  </a:rPr>
                  <a:t>Mexico</a:t>
                </a:r>
                <a:r>
                  <a:rPr lang="en-US" sz="1700" dirty="0">
                    <a:solidFill>
                      <a:schemeClr val="tx1"/>
                    </a:solidFill>
                    <a:latin typeface="Adelle" panose="02000503060000020004"/>
                  </a:rPr>
                  <a:t>, the government established a mechanism called Social Comptrollers: social programs are monitored by committees of beneficiaries.</a:t>
                </a:r>
              </a:p>
            </p:txBody>
          </p:sp>
          <p:pic>
            <p:nvPicPr>
              <p:cNvPr id="5" name="Picture 4" descr="A picture containing food, bird&#10;&#10;Description automatically generated">
                <a:extLst>
                  <a:ext uri="{FF2B5EF4-FFF2-40B4-BE49-F238E27FC236}">
                    <a16:creationId xmlns:a16="http://schemas.microsoft.com/office/drawing/2014/main" id="{0A8F91AD-BE8E-483E-9756-B707DD77DC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4"/>
                  </a:ext>
                </a:extLst>
              </a:blip>
              <a:stretch>
                <a:fillRect/>
              </a:stretch>
            </p:blipFill>
            <p:spPr>
              <a:xfrm>
                <a:off x="241300" y="2301347"/>
                <a:ext cx="1219200" cy="696976"/>
              </a:xfrm>
              <a:prstGeom prst="rect">
                <a:avLst/>
              </a:prstGeom>
            </p:spPr>
          </p:pic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47490143-0668-4211-8521-D8021855254B}"/>
                </a:ext>
              </a:extLst>
            </p:cNvPr>
            <p:cNvGrpSpPr/>
            <p:nvPr/>
          </p:nvGrpSpPr>
          <p:grpSpPr>
            <a:xfrm>
              <a:off x="1371600" y="1600198"/>
              <a:ext cx="7296148" cy="605789"/>
              <a:chOff x="304800" y="4419599"/>
              <a:chExt cx="9728197" cy="807719"/>
            </a:xfrm>
          </p:grpSpPr>
          <p:sp>
            <p:nvSpPr>
              <p:cNvPr id="10" name="Content Placeholder 5">
                <a:extLst>
                  <a:ext uri="{FF2B5EF4-FFF2-40B4-BE49-F238E27FC236}">
                    <a16:creationId xmlns:a16="http://schemas.microsoft.com/office/drawing/2014/main" id="{C0F424A4-9830-4545-9549-F10CADB0E8C4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752600" y="4419599"/>
                <a:ext cx="8280397" cy="8077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34290" rIns="0" bIns="3429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kern="1200">
                    <a:solidFill>
                      <a:srgbClr val="F68026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600" kern="1200">
                    <a:solidFill>
                      <a:srgbClr val="0066A4"/>
                    </a:solidFill>
                    <a:latin typeface="Avenir Next LT Pro" panose="020B050402020202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700" dirty="0">
                    <a:solidFill>
                      <a:schemeClr val="tx1"/>
                    </a:solidFill>
                    <a:latin typeface="Adelle" panose="02000503060000020004"/>
                  </a:rPr>
                  <a:t>In the</a:t>
                </a:r>
                <a:r>
                  <a:rPr lang="en-US" sz="1700" b="1" dirty="0">
                    <a:solidFill>
                      <a:schemeClr val="tx1"/>
                    </a:solidFill>
                    <a:latin typeface="Adelle" panose="02000503060000020004"/>
                  </a:rPr>
                  <a:t> Kyrgyz Republic</a:t>
                </a:r>
                <a:r>
                  <a:rPr lang="en-US" sz="1700" dirty="0">
                    <a:solidFill>
                      <a:schemeClr val="tx1"/>
                    </a:solidFill>
                    <a:latin typeface="Adelle" panose="02000503060000020004"/>
                  </a:rPr>
                  <a:t>,</a:t>
                </a:r>
                <a:r>
                  <a:rPr lang="en-US" sz="1700" b="1" dirty="0">
                    <a:solidFill>
                      <a:schemeClr val="tx1"/>
                    </a:solidFill>
                    <a:latin typeface="Adelle" panose="02000503060000020004"/>
                  </a:rPr>
                  <a:t> </a:t>
                </a:r>
                <a:r>
                  <a:rPr lang="en-US" sz="1700" dirty="0">
                    <a:solidFill>
                      <a:schemeClr val="tx1"/>
                    </a:solidFill>
                    <a:latin typeface="Adelle" panose="02000503060000020004"/>
                  </a:rPr>
                  <a:t>the Ministry of Finance publishes materials in advance of open public hearings.</a:t>
                </a:r>
              </a:p>
            </p:txBody>
          </p:sp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CAA0C326-2A3F-47A2-AE31-AC1CEA757E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6"/>
                  </a:ext>
                </a:extLst>
              </a:blip>
              <a:stretch>
                <a:fillRect/>
              </a:stretch>
            </p:blipFill>
            <p:spPr>
              <a:xfrm>
                <a:off x="304800" y="4462379"/>
                <a:ext cx="1219200" cy="731520"/>
              </a:xfrm>
              <a:prstGeom prst="rect">
                <a:avLst/>
              </a:prstGeom>
            </p:spPr>
          </p:pic>
        </p:grpSp>
        <p:pic>
          <p:nvPicPr>
            <p:cNvPr id="11" name="Picture 10" descr="A close up of a flag&#10;&#10;Description automatically generated">
              <a:extLst>
                <a:ext uri="{FF2B5EF4-FFF2-40B4-BE49-F238E27FC236}">
                  <a16:creationId xmlns:a16="http://schemas.microsoft.com/office/drawing/2014/main" id="{0892F4CE-05B7-407F-8F9A-10030DADCA1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8"/>
                </a:ext>
              </a:extLst>
            </a:blip>
            <a:stretch>
              <a:fillRect/>
            </a:stretch>
          </p:blipFill>
          <p:spPr>
            <a:xfrm>
              <a:off x="1371600" y="3118184"/>
              <a:ext cx="914400" cy="522732"/>
            </a:xfrm>
            <a:prstGeom prst="rect">
              <a:avLst/>
            </a:prstGeom>
          </p:spPr>
        </p:pic>
        <p:sp>
          <p:nvSpPr>
            <p:cNvPr id="13" name="Content Placeholder 5">
              <a:extLst>
                <a:ext uri="{FF2B5EF4-FFF2-40B4-BE49-F238E27FC236}">
                  <a16:creationId xmlns:a16="http://schemas.microsoft.com/office/drawing/2014/main" id="{CC83FA47-42B5-4BD8-9655-18D8090B26D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475308" y="3086100"/>
              <a:ext cx="6858000" cy="6557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34290" rIns="0" bIns="3429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800"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400" kern="1200">
                  <a:solidFill>
                    <a:srgbClr val="F68026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600"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700" dirty="0">
                  <a:solidFill>
                    <a:schemeClr val="tx1"/>
                  </a:solidFill>
                  <a:latin typeface="Adelle" panose="02000503060000020004"/>
                </a:rPr>
                <a:t>Pre-Budget hearings are held by </a:t>
              </a:r>
              <a:r>
                <a:rPr lang="en-US" sz="1700" b="1" dirty="0">
                  <a:solidFill>
                    <a:schemeClr val="tx1"/>
                  </a:solidFill>
                  <a:latin typeface="Adelle" panose="02000503060000020004"/>
                </a:rPr>
                <a:t>New Zealand’s Parliament</a:t>
              </a:r>
              <a:r>
                <a:rPr lang="en-US" sz="1700" dirty="0">
                  <a:solidFill>
                    <a:schemeClr val="tx1"/>
                  </a:solidFill>
                  <a:latin typeface="Adelle" panose="02000503060000020004"/>
                </a:rPr>
                <a:t>, which solicits written submissions and oral testimony from members of the public. 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74720FDD-B53B-4D96-BEC5-02A404233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375852" y="3861134"/>
              <a:ext cx="781812" cy="521208"/>
            </a:xfrm>
            <a:prstGeom prst="rect">
              <a:avLst/>
            </a:prstGeom>
          </p:spPr>
        </p:pic>
        <p:sp>
          <p:nvSpPr>
            <p:cNvPr id="17" name="Content Placeholder 5">
              <a:extLst>
                <a:ext uri="{FF2B5EF4-FFF2-40B4-BE49-F238E27FC236}">
                  <a16:creationId xmlns:a16="http://schemas.microsoft.com/office/drawing/2014/main" id="{95FF869D-64DD-464A-9CF2-00D0FE2CDCF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457450" y="3829049"/>
              <a:ext cx="6249590" cy="548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34290" rIns="0" bIns="3429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800"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400" kern="1200">
                  <a:solidFill>
                    <a:srgbClr val="F68026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600" kern="1200">
                  <a:solidFill>
                    <a:srgbClr val="0066A4"/>
                  </a:solidFill>
                  <a:latin typeface="Avenir Next LT Pro" panose="020B0504020202020204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700" dirty="0">
                  <a:solidFill>
                    <a:schemeClr val="tx1"/>
                  </a:solidFill>
                  <a:latin typeface="Adelle" panose="02000503060000020004"/>
                </a:rPr>
                <a:t>In </a:t>
              </a:r>
              <a:r>
                <a:rPr lang="en-US" sz="1700" b="1" dirty="0">
                  <a:solidFill>
                    <a:schemeClr val="tx1"/>
                  </a:solidFill>
                  <a:latin typeface="Adelle" panose="02000503060000020004"/>
                </a:rPr>
                <a:t>Ukraine</a:t>
              </a:r>
              <a:r>
                <a:rPr lang="en-US" sz="1700" dirty="0">
                  <a:solidFill>
                    <a:schemeClr val="tx1"/>
                  </a:solidFill>
                  <a:latin typeface="Adelle" panose="02000503060000020004"/>
                </a:rPr>
                <a:t>, a ‘public expertise’ mechanism within the Ministry of Economy &amp; Trade allows members of civil society to provide feedback to, and exchange views with, ministry officials.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2849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Recommendations for future improvements in public participation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Continue to institutionalize newly-introduced mechanisms to avoid volatility and regression.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Focus on implementing more opportunities to participate in the legislature’s review of the Audit Report, and to contribute to investigations by the SAI.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Make greater outreach efforts to include vulnerable and/or under-represented members of the public (e.g. individuals living in poverty, and religious or ethnic minorities).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Continue to document new and innovative practices emerging from the ECA region through tools such as the BLTWG knowledge product.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912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Considerations on the BLTWG knowledge product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Compared to the revisions made to the participation section of the OBS from 2015-2017, the questions included in the 2019 Survey are essentially unchanged from 2017, and remain based on GIFT principles; references in the KP to OBS participation methodology can therefore remain as-is.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the first time since the introduction of the current participation questions in OBS 2017, two countries provide adequate (&gt;61/100) opportunities for participation throughout the budget cycle: South Korea and the United Kingdom.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PEMPAL members outperform the global average on transparency, but have much room for improvement on public participation, particularly in providing more opportunities to under-represented populations, covering more topics during engagement with citizens, and providing feedback on how the public’s input has been used.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054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A new Call to Action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Within the next five years, we call on governments to: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857250" lvl="1" indent="-342900"/>
            <a:r>
              <a:rPr lang="en-US" sz="2100" b="1" dirty="0"/>
              <a:t>Provide sufficient levels of budget transparency (achieve a score of 61 and above) </a:t>
            </a:r>
          </a:p>
          <a:p>
            <a:pPr marL="857250" lvl="1" indent="-342900"/>
            <a:r>
              <a:rPr lang="en-US" sz="2100" b="1" dirty="0"/>
              <a:t>Increase public participation in the budget (achieve a score of 41 and above)</a:t>
            </a:r>
          </a:p>
          <a:p>
            <a:pPr marL="857250" lvl="1" indent="-342900"/>
            <a:r>
              <a:rPr lang="en-US" sz="2100" b="1" dirty="0"/>
              <a:t>Strengthen monitoring and oversight of budget execution </a:t>
            </a:r>
          </a:p>
          <a:p>
            <a:pPr marL="857250" lvl="1" indent="-342900"/>
            <a:r>
              <a:rPr lang="en-US" sz="2100" b="1" dirty="0"/>
              <a:t>Sustain and institutionalize improvements in open budgeting</a:t>
            </a:r>
          </a:p>
          <a:p>
            <a:pPr lvl="1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4440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1D4FDB1-DDC1-D940-B8CE-8A7A4E6822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7214" y="1178009"/>
            <a:ext cx="4683347" cy="2640012"/>
          </a:xfrm>
        </p:spPr>
        <p:txBody>
          <a:bodyPr>
            <a:normAutofit/>
          </a:bodyPr>
          <a:lstStyle/>
          <a:p>
            <a:r>
              <a:rPr lang="en-US" sz="3300" b="1" dirty="0"/>
              <a:t>Thank you!</a:t>
            </a:r>
          </a:p>
          <a:p>
            <a:endParaRPr lang="en-US" dirty="0"/>
          </a:p>
          <a:p>
            <a:r>
              <a:rPr lang="en-US" sz="2100" i="1" dirty="0">
                <a:solidFill>
                  <a:schemeClr val="bg1"/>
                </a:solidFill>
              </a:rPr>
              <a:t>We look forward to your questions during the Q&amp;A session.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8611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23DC5-C6A5-4287-ABEA-A519ECCF1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5844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The enduring case for open budgets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0B24C-18CC-4C39-BF20-366286641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386" y="1099644"/>
            <a:ext cx="7886700" cy="35115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Budgets are key to the actual implementation of a government’s stated policies, particularly for underserved communities.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delle"/>
              </a:rPr>
              <a:t>States are responding to the COVID outbreak and its economic fallout with unprecedented fiscal decisions.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delle"/>
              </a:rPr>
              <a:t>During crises as well as in periods of stability, </a:t>
            </a:r>
            <a:r>
              <a:rPr lang="en-US" b="1" dirty="0">
                <a:solidFill>
                  <a:schemeClr val="tx1"/>
                </a:solidFill>
                <a:latin typeface="Adelle"/>
              </a:rPr>
              <a:t>open </a:t>
            </a:r>
            <a:r>
              <a:rPr lang="en-US" dirty="0">
                <a:solidFill>
                  <a:schemeClr val="tx1"/>
                </a:solidFill>
                <a:latin typeface="Adelle"/>
              </a:rPr>
              <a:t>budgets are crucial: they support more efficient resource allocation, improve service delivery, and contribute to better governance.</a:t>
            </a:r>
          </a:p>
          <a:p>
            <a:pPr marL="342900" indent="-342900">
              <a:buChar char="•"/>
            </a:pPr>
            <a:r>
              <a:rPr lang="en-US" dirty="0">
                <a:solidFill>
                  <a:schemeClr val="tx1"/>
                </a:solidFill>
                <a:latin typeface="Adelle"/>
              </a:rPr>
              <a:t>Especially during a crisis, transparency, public engagement, and strong oversight are critical for earning public trust. </a:t>
            </a:r>
          </a:p>
          <a:p>
            <a:pPr marL="342900" indent="-342900"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81400-AFD2-4BDD-9C52-63D95EBE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C6A4E-2140-A448-8457-05517EDA63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40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The Open Budget Survey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Measures three aspects of open budgets: </a:t>
            </a:r>
            <a:endParaRPr lang="en-US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  <a:latin typeface="Adelle"/>
            </a:endParaRPr>
          </a:p>
          <a:p>
            <a:pPr lvl="1"/>
            <a:r>
              <a:rPr lang="en-US" sz="2400" b="1" dirty="0"/>
              <a:t>transparency</a:t>
            </a:r>
            <a:r>
              <a:rPr lang="en-US" sz="2400" dirty="0"/>
              <a:t> of how public resources are raised and spent, </a:t>
            </a:r>
          </a:p>
          <a:p>
            <a:pPr lvl="1"/>
            <a:r>
              <a:rPr lang="en-US" sz="2400" dirty="0"/>
              <a:t>opportunities for </a:t>
            </a:r>
            <a:r>
              <a:rPr lang="en-US" sz="2400" b="1" dirty="0"/>
              <a:t>participation</a:t>
            </a:r>
            <a:r>
              <a:rPr lang="en-US" sz="2400" dirty="0"/>
              <a:t> in budget policy decisions, and</a:t>
            </a:r>
          </a:p>
          <a:p>
            <a:pPr lvl="1"/>
            <a:r>
              <a:rPr lang="en-US" sz="2400" b="1" dirty="0"/>
              <a:t>oversight</a:t>
            </a:r>
            <a:r>
              <a:rPr lang="en-US" sz="2400" dirty="0"/>
              <a:t> by independent legislatures and audit institutions.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75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PEMPAL members evaluated in OBS 2019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Albania		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Azerbaijan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Bosnia and Herzegovina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Bulgaria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Croatia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Czech Republic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Georgia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Hungary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Kazakhstan</a:t>
            </a:r>
          </a:p>
          <a:p>
            <a:br>
              <a:rPr lang="en-US" sz="2200" dirty="0">
                <a:solidFill>
                  <a:schemeClr val="tx1"/>
                </a:solidFill>
              </a:rPr>
            </a:br>
            <a:endParaRPr lang="en-US" sz="22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92386-9383-4D85-827D-BC4C32F9F1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 startAt="10"/>
            </a:pPr>
            <a:r>
              <a:rPr lang="en-US" sz="2200" dirty="0">
                <a:solidFill>
                  <a:schemeClr val="tx1"/>
                </a:solidFill>
              </a:rPr>
              <a:t>Kyrgyz Republic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200" dirty="0">
                <a:solidFill>
                  <a:schemeClr val="tx1"/>
                </a:solidFill>
              </a:rPr>
              <a:t>Moldova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200" dirty="0">
                <a:solidFill>
                  <a:schemeClr val="tx1"/>
                </a:solidFill>
              </a:rPr>
              <a:t>North Macedonia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200" dirty="0">
                <a:solidFill>
                  <a:schemeClr val="tx1"/>
                </a:solidFill>
              </a:rPr>
              <a:t>Romania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200" dirty="0">
                <a:solidFill>
                  <a:schemeClr val="tx1"/>
                </a:solidFill>
              </a:rPr>
              <a:t>Russia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200" dirty="0">
                <a:solidFill>
                  <a:schemeClr val="tx1"/>
                </a:solidFill>
              </a:rPr>
              <a:t>Serbia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200" dirty="0">
                <a:solidFill>
                  <a:schemeClr val="tx1"/>
                </a:solidFill>
              </a:rPr>
              <a:t>Tajikistan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200" dirty="0">
                <a:solidFill>
                  <a:schemeClr val="tx1"/>
                </a:solidFill>
              </a:rPr>
              <a:t>Turkey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200" dirty="0">
                <a:solidFill>
                  <a:schemeClr val="tx1"/>
                </a:solidFill>
              </a:rPr>
              <a:t>Ukraine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63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Despite gains, current levels of transparency remain limited (global / </a:t>
            </a:r>
            <a:r>
              <a:rPr lang="en-US" sz="3200" b="1" dirty="0">
                <a:solidFill>
                  <a:schemeClr val="tx1">
                    <a:lumMod val="75000"/>
                  </a:schemeClr>
                </a:solidFill>
              </a:rPr>
              <a:t>PEMPAL</a:t>
            </a:r>
            <a:r>
              <a:rPr lang="en-US" sz="32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B20ECE-881D-4944-849B-C7C3333C6680}" type="slidenum">
              <a:rPr kumimoji="0" lang="en-US" alt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EB7025"/>
                </a:solidFill>
                <a:effectLst/>
                <a:uLnTx/>
                <a:uFillTx/>
                <a:latin typeface="Adelle SemiBold" panose="02000503060000020004" pitchFamily="2" charset="77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100" b="1" i="0" u="none" strike="noStrike" kern="1200" cap="none" spc="0" normalizeH="0" baseline="0" noProof="0">
              <a:ln>
                <a:noFill/>
              </a:ln>
              <a:solidFill>
                <a:srgbClr val="EB7025"/>
              </a:solidFill>
              <a:effectLst/>
              <a:uLnTx/>
              <a:uFillTx/>
              <a:latin typeface="Adelle SemiBold" panose="02000503060000020004" pitchFamily="2" charset="77"/>
              <a:ea typeface="+mn-ea"/>
              <a:cs typeface="+mn-cs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1C868B6-E241-4BE3-AC22-679E6E65AB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6126884"/>
              </p:ext>
            </p:extLst>
          </p:nvPr>
        </p:nvGraphicFramePr>
        <p:xfrm>
          <a:off x="945106" y="1404012"/>
          <a:ext cx="7253789" cy="285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3374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Measuring levels of public participation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OBS assesses public participation on the basis of GIFT’s Principles of Public Participation in Fiscal Policies.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Researchers evaluate the formal participation opportunities available to individuals and organizations to directly engage with their country’s executive, legislative, and audit institutions during the budget process.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Scores are calculated via a simple average of 18 questions covering seven different mechanisms in three government bodies.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281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C6C1B-3F1E-4176-89FD-FF501C99E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Room for innovation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019D37-B9CE-455A-A394-126597D4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Few countries currently provide meaningful opportunities for the public to participate in the budget process, which </a:t>
            </a:r>
            <a:r>
              <a:rPr lang="en-US" b="1" dirty="0">
                <a:solidFill>
                  <a:schemeClr val="tx1"/>
                </a:solidFill>
              </a:rPr>
              <a:t>undermines the public’s ability </a:t>
            </a:r>
            <a:r>
              <a:rPr lang="en-US" dirty="0">
                <a:solidFill>
                  <a:schemeClr val="tx1"/>
                </a:solidFill>
              </a:rPr>
              <a:t>to effectively use budget information. 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sz="1100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However, </a:t>
            </a:r>
            <a:r>
              <a:rPr lang="en-US" b="1" dirty="0">
                <a:solidFill>
                  <a:schemeClr val="tx1"/>
                </a:solidFill>
              </a:rPr>
              <a:t>emerging and innovative practices</a:t>
            </a:r>
            <a:r>
              <a:rPr lang="en-US" dirty="0">
                <a:solidFill>
                  <a:schemeClr val="tx1"/>
                </a:solidFill>
              </a:rPr>
              <a:t> in some countries – among them, PEMPAL members – demonstrate how governments can initiate and strengthen public engagement mechanisms.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FDCC9-61E8-42C7-81CD-2D26EF1E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7897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D992CD3-10A7-48BB-A4AB-FD8DEBAF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2019 public participation scores: PEMPAL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61FD1-1F2D-4D2D-9498-5E1E1697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C916C46F-4288-485D-AEFF-416A84ABDE2B}"/>
              </a:ext>
            </a:extLst>
          </p:cNvPr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2903800848"/>
              </p:ext>
            </p:extLst>
          </p:nvPr>
        </p:nvGraphicFramePr>
        <p:xfrm>
          <a:off x="628650" y="982640"/>
          <a:ext cx="7886700" cy="3637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9109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D992CD3-10A7-48BB-A4AB-FD8DEBAF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471" y="252278"/>
            <a:ext cx="8307237" cy="8971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Participation mechanisms are most common during budget formulation and approval</a:t>
            </a:r>
            <a:endParaRPr lang="en-US" sz="1800" i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61FD1-1F2D-4D2D-9498-5E1E1697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0ECE-881D-4944-849B-C7C3333C6680}" type="slidenum">
              <a:rPr lang="en-US" altLang="en-US" smtClean="0"/>
              <a:pPr/>
              <a:t>9</a:t>
            </a:fld>
            <a:endParaRPr lang="en-US" altLang="en-US"/>
          </a:p>
        </p:txBody>
      </p:sp>
      <p:graphicFrame>
        <p:nvGraphicFramePr>
          <p:cNvPr id="13" name="Chart Placeholder 12">
            <a:extLst>
              <a:ext uri="{FF2B5EF4-FFF2-40B4-BE49-F238E27FC236}">
                <a16:creationId xmlns:a16="http://schemas.microsoft.com/office/drawing/2014/main" id="{A2444C81-056D-4C73-9C94-B6E141C1CBC1}"/>
              </a:ext>
            </a:extLst>
          </p:cNvPr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2411030988"/>
              </p:ext>
            </p:extLst>
          </p:nvPr>
        </p:nvGraphicFramePr>
        <p:xfrm>
          <a:off x="628650" y="1396191"/>
          <a:ext cx="7886700" cy="3247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7220038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 Budget Partnership Template">
  <a:themeElements>
    <a:clrScheme name="IBP Colors">
      <a:dk1>
        <a:srgbClr val="094C89"/>
      </a:dk1>
      <a:lt1>
        <a:srgbClr val="FFFFFF"/>
      </a:lt1>
      <a:dk2>
        <a:srgbClr val="EB7025"/>
      </a:dk2>
      <a:lt2>
        <a:srgbClr val="E7E6E6"/>
      </a:lt2>
      <a:accent1>
        <a:srgbClr val="0083A9"/>
      </a:accent1>
      <a:accent2>
        <a:srgbClr val="03ADC0"/>
      </a:accent2>
      <a:accent3>
        <a:srgbClr val="50C4C8"/>
      </a:accent3>
      <a:accent4>
        <a:srgbClr val="EE3727"/>
      </a:accent4>
      <a:accent5>
        <a:srgbClr val="D43E28"/>
      </a:accent5>
      <a:accent6>
        <a:srgbClr val="EDB9A9"/>
      </a:accent6>
      <a:hlink>
        <a:srgbClr val="0083A9"/>
      </a:hlink>
      <a:folHlink>
        <a:srgbClr val="EB702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Powerpoint Template April 2020" id="{04853729-2200-4E6F-8BC6-8DE08E154F6B}" vid="{1636EE37-C097-4A9F-A757-78044B8642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3D97A5466B00649A4CFAAB96F13E5E8" ma:contentTypeVersion="4" ma:contentTypeDescription="Crear nuevo documento." ma:contentTypeScope="" ma:versionID="48c005ad9c0ae8615d2a53001b1e47f9">
  <xsd:schema xmlns:xsd="http://www.w3.org/2001/XMLSchema" xmlns:xs="http://www.w3.org/2001/XMLSchema" xmlns:p="http://schemas.microsoft.com/office/2006/metadata/properties" xmlns:ns2="6606234b-2704-4bae-93e5-f5741f895a35" targetNamespace="http://schemas.microsoft.com/office/2006/metadata/properties" ma:root="true" ma:fieldsID="1a66e7b58a5cbdea7bec67046ca66890" ns2:_="">
    <xsd:import namespace="6606234b-2704-4bae-93e5-f5741f895a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06234b-2704-4bae-93e5-f5741f895a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139EBD-7D6B-4BCC-AC93-28E7F1B054E2}">
  <ds:schemaRefs>
    <ds:schemaRef ds:uri="6606234b-2704-4bae-93e5-f5741f895a35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F08ECBB-398A-4F80-9B67-398503E5CC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06234b-2704-4bae-93e5-f5741f895a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12DB5D-2362-43F6-8153-9EE0433D68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</TotalTime>
  <Words>892</Words>
  <Application>Microsoft Office PowerPoint</Application>
  <PresentationFormat>On-screen Show (16:9)</PresentationFormat>
  <Paragraphs>110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Adelle</vt:lpstr>
      <vt:lpstr>Adelle SemiBold</vt:lpstr>
      <vt:lpstr>Arial</vt:lpstr>
      <vt:lpstr>Calibri</vt:lpstr>
      <vt:lpstr>Internation Budget Partnership Template</vt:lpstr>
      <vt:lpstr>PowerPoint Presentation</vt:lpstr>
      <vt:lpstr>The enduring case for open budgets </vt:lpstr>
      <vt:lpstr>The Open Budget Survey</vt:lpstr>
      <vt:lpstr>PEMPAL members evaluated in OBS 2019</vt:lpstr>
      <vt:lpstr>Despite gains, current levels of transparency remain limited (global / PEMPAL)</vt:lpstr>
      <vt:lpstr>Measuring levels of public participation </vt:lpstr>
      <vt:lpstr>Room for innovation </vt:lpstr>
      <vt:lpstr>2019 public participation scores: PEMPAL members</vt:lpstr>
      <vt:lpstr>Participation mechanisms are most common during budget formulation and approval</vt:lpstr>
      <vt:lpstr>Participation findings across PEMPAL members  Echoing the global trend, more opportunities are available during formulation &amp; approval than execution </vt:lpstr>
      <vt:lpstr>A majority of survey countries have no more than two mechanisms</vt:lpstr>
      <vt:lpstr>Similarly, 10 of 18 evaluated PEMPAL members provide 2 mechanisms or fewer </vt:lpstr>
      <vt:lpstr>Public participation in the budget process takes many different forms across a diverse set of countries</vt:lpstr>
      <vt:lpstr>Recommendations for future improvements in public participation </vt:lpstr>
      <vt:lpstr>Considerations on the BLTWG knowledge product</vt:lpstr>
      <vt:lpstr>A new Call to Action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Caitlyn Stone</dc:creator>
  <cp:lastModifiedBy>Alex Kreko</cp:lastModifiedBy>
  <cp:revision>216</cp:revision>
  <dcterms:created xsi:type="dcterms:W3CDTF">2020-04-02T19:41:56Z</dcterms:created>
  <dcterms:modified xsi:type="dcterms:W3CDTF">2020-04-29T18:48:16Z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0x010100C3D97A5466B00649A4CFAAB96F13E5E8</vt:lpwstr>
  </property>
</Properties>
</file>