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tags/tag2.xml" ContentType="application/vnd.openxmlformats-officedocument.presentationml.tag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4"/>
  </p:sldMasterIdLst>
  <p:notesMasterIdLst>
    <p:notesMasterId r:id="rId38"/>
  </p:notesMasterIdLst>
  <p:sldIdLst>
    <p:sldId id="256" r:id="rId5"/>
    <p:sldId id="257" r:id="rId6"/>
    <p:sldId id="301" r:id="rId7"/>
    <p:sldId id="706" r:id="rId8"/>
    <p:sldId id="442" r:id="rId9"/>
    <p:sldId id="707" r:id="rId10"/>
    <p:sldId id="445" r:id="rId11"/>
    <p:sldId id="443" r:id="rId12"/>
    <p:sldId id="708" r:id="rId13"/>
    <p:sldId id="291" r:id="rId14"/>
    <p:sldId id="446" r:id="rId15"/>
    <p:sldId id="448" r:id="rId16"/>
    <p:sldId id="700" r:id="rId17"/>
    <p:sldId id="701" r:id="rId18"/>
    <p:sldId id="287" r:id="rId19"/>
    <p:sldId id="286" r:id="rId20"/>
    <p:sldId id="704" r:id="rId21"/>
    <p:sldId id="294" r:id="rId22"/>
    <p:sldId id="703" r:id="rId23"/>
    <p:sldId id="321" r:id="rId24"/>
    <p:sldId id="702" r:id="rId25"/>
    <p:sldId id="449" r:id="rId26"/>
    <p:sldId id="258" r:id="rId27"/>
    <p:sldId id="259" r:id="rId28"/>
    <p:sldId id="276" r:id="rId29"/>
    <p:sldId id="262" r:id="rId30"/>
    <p:sldId id="699" r:id="rId31"/>
    <p:sldId id="357" r:id="rId32"/>
    <p:sldId id="698" r:id="rId33"/>
    <p:sldId id="447" r:id="rId34"/>
    <p:sldId id="705" r:id="rId35"/>
    <p:sldId id="260" r:id="rId36"/>
    <p:sldId id="266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6" autoAdjust="0"/>
    <p:restoredTop sz="51116" autoAdjust="0"/>
  </p:normalViewPr>
  <p:slideViewPr>
    <p:cSldViewPr>
      <p:cViewPr varScale="1">
        <p:scale>
          <a:sx n="58" d="100"/>
          <a:sy n="58" d="100"/>
        </p:scale>
        <p:origin x="319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908"/>
    </p:cViewPr>
  </p:sorterViewPr>
  <p:notesViewPr>
    <p:cSldViewPr>
      <p:cViewPr varScale="1">
        <p:scale>
          <a:sx n="51" d="100"/>
          <a:sy n="51" d="100"/>
        </p:scale>
        <p:origin x="1836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senia Malafeeva" userId="fe71a550-e733-4641-acd1-a03f0d78ccea" providerId="ADAL" clId="{8BB2A9E7-AFF7-48E0-B3BD-60EB9613BE6E}"/>
    <pc:docChg chg="modSld">
      <pc:chgData name="Ksenia Malafeeva" userId="fe71a550-e733-4641-acd1-a03f0d78ccea" providerId="ADAL" clId="{8BB2A9E7-AFF7-48E0-B3BD-60EB9613BE6E}" dt="2019-11-03T16:54:25.952" v="35" actId="20577"/>
      <pc:docMkLst>
        <pc:docMk/>
      </pc:docMkLst>
      <pc:sldChg chg="modNotesTx">
        <pc:chgData name="Ksenia Malafeeva" userId="fe71a550-e733-4641-acd1-a03f0d78ccea" providerId="ADAL" clId="{8BB2A9E7-AFF7-48E0-B3BD-60EB9613BE6E}" dt="2019-11-03T16:54:02.779" v="18" actId="20577"/>
        <pc:sldMkLst>
          <pc:docMk/>
          <pc:sldMk cId="2820120028" sldId="262"/>
        </pc:sldMkLst>
      </pc:sldChg>
      <pc:sldChg chg="modNotesTx">
        <pc:chgData name="Ksenia Malafeeva" userId="fe71a550-e733-4641-acd1-a03f0d78ccea" providerId="ADAL" clId="{8BB2A9E7-AFF7-48E0-B3BD-60EB9613BE6E}" dt="2019-11-03T16:53:29.545" v="13" actId="20577"/>
        <pc:sldMkLst>
          <pc:docMk/>
          <pc:sldMk cId="1709126803" sldId="286"/>
        </pc:sldMkLst>
      </pc:sldChg>
      <pc:sldChg chg="modNotesTx">
        <pc:chgData name="Ksenia Malafeeva" userId="fe71a550-e733-4641-acd1-a03f0d78ccea" providerId="ADAL" clId="{8BB2A9E7-AFF7-48E0-B3BD-60EB9613BE6E}" dt="2019-11-03T16:53:25.904" v="12" actId="20577"/>
        <pc:sldMkLst>
          <pc:docMk/>
          <pc:sldMk cId="3602981075" sldId="287"/>
        </pc:sldMkLst>
      </pc:sldChg>
      <pc:sldChg chg="modNotesTx">
        <pc:chgData name="Ksenia Malafeeva" userId="fe71a550-e733-4641-acd1-a03f0d78ccea" providerId="ADAL" clId="{8BB2A9E7-AFF7-48E0-B3BD-60EB9613BE6E}" dt="2019-11-03T16:52:59.279" v="7" actId="20577"/>
        <pc:sldMkLst>
          <pc:docMk/>
          <pc:sldMk cId="348294601" sldId="291"/>
        </pc:sldMkLst>
      </pc:sldChg>
      <pc:sldChg chg="modNotesTx">
        <pc:chgData name="Ksenia Malafeeva" userId="fe71a550-e733-4641-acd1-a03f0d78ccea" providerId="ADAL" clId="{8BB2A9E7-AFF7-48E0-B3BD-60EB9613BE6E}" dt="2019-11-03T16:53:39.429" v="15" actId="20577"/>
        <pc:sldMkLst>
          <pc:docMk/>
          <pc:sldMk cId="4163362570" sldId="294"/>
        </pc:sldMkLst>
      </pc:sldChg>
      <pc:sldChg chg="modNotesTx">
        <pc:chgData name="Ksenia Malafeeva" userId="fe71a550-e733-4641-acd1-a03f0d78ccea" providerId="ADAL" clId="{8BB2A9E7-AFF7-48E0-B3BD-60EB9613BE6E}" dt="2019-11-03T16:54:14.920" v="20" actId="6549"/>
        <pc:sldMkLst>
          <pc:docMk/>
          <pc:sldMk cId="3914921973" sldId="357"/>
        </pc:sldMkLst>
      </pc:sldChg>
      <pc:sldChg chg="modNotesTx">
        <pc:chgData name="Ksenia Malafeeva" userId="fe71a550-e733-4641-acd1-a03f0d78ccea" providerId="ADAL" clId="{8BB2A9E7-AFF7-48E0-B3BD-60EB9613BE6E}" dt="2019-11-03T16:52:33.405" v="2" actId="20577"/>
        <pc:sldMkLst>
          <pc:docMk/>
          <pc:sldMk cId="2298925592" sldId="442"/>
        </pc:sldMkLst>
      </pc:sldChg>
      <pc:sldChg chg="modNotesTx">
        <pc:chgData name="Ksenia Malafeeva" userId="fe71a550-e733-4641-acd1-a03f0d78ccea" providerId="ADAL" clId="{8BB2A9E7-AFF7-48E0-B3BD-60EB9613BE6E}" dt="2019-11-03T16:52:44.267" v="5" actId="20577"/>
        <pc:sldMkLst>
          <pc:docMk/>
          <pc:sldMk cId="3770347964" sldId="445"/>
        </pc:sldMkLst>
      </pc:sldChg>
      <pc:sldChg chg="modNotesTx">
        <pc:chgData name="Ksenia Malafeeva" userId="fe71a550-e733-4641-acd1-a03f0d78ccea" providerId="ADAL" clId="{8BB2A9E7-AFF7-48E0-B3BD-60EB9613BE6E}" dt="2019-11-03T16:53:04.893" v="8" actId="20577"/>
        <pc:sldMkLst>
          <pc:docMk/>
          <pc:sldMk cId="999967491" sldId="446"/>
        </pc:sldMkLst>
      </pc:sldChg>
      <pc:sldChg chg="modNotesTx">
        <pc:chgData name="Ksenia Malafeeva" userId="fe71a550-e733-4641-acd1-a03f0d78ccea" providerId="ADAL" clId="{8BB2A9E7-AFF7-48E0-B3BD-60EB9613BE6E}" dt="2019-11-03T16:54:21.453" v="34" actId="20577"/>
        <pc:sldMkLst>
          <pc:docMk/>
          <pc:sldMk cId="2582654750" sldId="447"/>
        </pc:sldMkLst>
      </pc:sldChg>
      <pc:sldChg chg="modNotesTx">
        <pc:chgData name="Ksenia Malafeeva" userId="fe71a550-e733-4641-acd1-a03f0d78ccea" providerId="ADAL" clId="{8BB2A9E7-AFF7-48E0-B3BD-60EB9613BE6E}" dt="2019-11-03T16:53:10.488" v="9" actId="20577"/>
        <pc:sldMkLst>
          <pc:docMk/>
          <pc:sldMk cId="768009781" sldId="448"/>
        </pc:sldMkLst>
      </pc:sldChg>
      <pc:sldChg chg="modNotesTx">
        <pc:chgData name="Ksenia Malafeeva" userId="fe71a550-e733-4641-acd1-a03f0d78ccea" providerId="ADAL" clId="{8BB2A9E7-AFF7-48E0-B3BD-60EB9613BE6E}" dt="2019-11-03T16:53:54.145" v="17" actId="20577"/>
        <pc:sldMkLst>
          <pc:docMk/>
          <pc:sldMk cId="2830649215" sldId="449"/>
        </pc:sldMkLst>
      </pc:sldChg>
      <pc:sldChg chg="modNotesTx">
        <pc:chgData name="Ksenia Malafeeva" userId="fe71a550-e733-4641-acd1-a03f0d78ccea" providerId="ADAL" clId="{8BB2A9E7-AFF7-48E0-B3BD-60EB9613BE6E}" dt="2019-11-03T16:54:08.046" v="19" actId="6549"/>
        <pc:sldMkLst>
          <pc:docMk/>
          <pc:sldMk cId="1122534497" sldId="699"/>
        </pc:sldMkLst>
      </pc:sldChg>
      <pc:sldChg chg="modNotesTx">
        <pc:chgData name="Ksenia Malafeeva" userId="fe71a550-e733-4641-acd1-a03f0d78ccea" providerId="ADAL" clId="{8BB2A9E7-AFF7-48E0-B3BD-60EB9613BE6E}" dt="2019-11-03T16:53:17.257" v="10" actId="20577"/>
        <pc:sldMkLst>
          <pc:docMk/>
          <pc:sldMk cId="4245348847" sldId="700"/>
        </pc:sldMkLst>
      </pc:sldChg>
      <pc:sldChg chg="modNotesTx">
        <pc:chgData name="Ksenia Malafeeva" userId="fe71a550-e733-4641-acd1-a03f0d78ccea" providerId="ADAL" clId="{8BB2A9E7-AFF7-48E0-B3BD-60EB9613BE6E}" dt="2019-11-03T16:53:20.618" v="11" actId="20577"/>
        <pc:sldMkLst>
          <pc:docMk/>
          <pc:sldMk cId="2454530314" sldId="701"/>
        </pc:sldMkLst>
      </pc:sldChg>
      <pc:sldChg chg="modNotesTx">
        <pc:chgData name="Ksenia Malafeeva" userId="fe71a550-e733-4641-acd1-a03f0d78ccea" providerId="ADAL" clId="{8BB2A9E7-AFF7-48E0-B3BD-60EB9613BE6E}" dt="2019-11-03T16:53:48.932" v="16" actId="20577"/>
        <pc:sldMkLst>
          <pc:docMk/>
          <pc:sldMk cId="3483082098" sldId="702"/>
        </pc:sldMkLst>
      </pc:sldChg>
      <pc:sldChg chg="modNotesTx">
        <pc:chgData name="Ksenia Malafeeva" userId="fe71a550-e733-4641-acd1-a03f0d78ccea" providerId="ADAL" clId="{8BB2A9E7-AFF7-48E0-B3BD-60EB9613BE6E}" dt="2019-11-03T16:53:34.114" v="14" actId="20577"/>
        <pc:sldMkLst>
          <pc:docMk/>
          <pc:sldMk cId="1175301828" sldId="704"/>
        </pc:sldMkLst>
      </pc:sldChg>
      <pc:sldChg chg="modNotesTx">
        <pc:chgData name="Ksenia Malafeeva" userId="fe71a550-e733-4641-acd1-a03f0d78ccea" providerId="ADAL" clId="{8BB2A9E7-AFF7-48E0-B3BD-60EB9613BE6E}" dt="2019-11-03T16:54:25.952" v="35" actId="20577"/>
        <pc:sldMkLst>
          <pc:docMk/>
          <pc:sldMk cId="125767554" sldId="705"/>
        </pc:sldMkLst>
      </pc:sldChg>
      <pc:sldChg chg="modNotesTx">
        <pc:chgData name="Ksenia Malafeeva" userId="fe71a550-e733-4641-acd1-a03f0d78ccea" providerId="ADAL" clId="{8BB2A9E7-AFF7-48E0-B3BD-60EB9613BE6E}" dt="2019-11-03T16:52:25.705" v="1" actId="20577"/>
        <pc:sldMkLst>
          <pc:docMk/>
          <pc:sldMk cId="289591564" sldId="706"/>
        </pc:sldMkLst>
      </pc:sldChg>
      <pc:sldChg chg="modNotesTx">
        <pc:chgData name="Ksenia Malafeeva" userId="fe71a550-e733-4641-acd1-a03f0d78ccea" providerId="ADAL" clId="{8BB2A9E7-AFF7-48E0-B3BD-60EB9613BE6E}" dt="2019-11-03T16:52:39.180" v="4" actId="20577"/>
        <pc:sldMkLst>
          <pc:docMk/>
          <pc:sldMk cId="1458097849" sldId="707"/>
        </pc:sldMkLst>
      </pc:sldChg>
      <pc:sldChg chg="modNotesTx">
        <pc:chgData name="Ksenia Malafeeva" userId="fe71a550-e733-4641-acd1-a03f0d78ccea" providerId="ADAL" clId="{8BB2A9E7-AFF7-48E0-B3BD-60EB9613BE6E}" dt="2019-11-03T16:52:50.957" v="6" actId="6549"/>
        <pc:sldMkLst>
          <pc:docMk/>
          <pc:sldMk cId="1360136306" sldId="708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F:\MFM%20ppt%20exercise\Some%20preliminary%20statistic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WB.AD.WORLDBANK.ORG\und$\WB398608\L\World%20Bank\PER%20Guidance\List%20for%20Sophiko%20p1&amp;2v3_answer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13648293963266E-2"/>
          <c:y val="5.0925925925925923E-2"/>
          <c:w val="0.87230796150481194"/>
          <c:h val="0.6869991731626158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Sheet1!$I$42</c:f>
              <c:strCache>
                <c:ptCount val="1"/>
                <c:pt idx="0">
                  <c:v>Fiscally centered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Sheet1!$J$41:$O$41</c:f>
              <c:strCache>
                <c:ptCount val="6"/>
                <c:pt idx="0">
                  <c:v>AFR</c:v>
                </c:pt>
                <c:pt idx="1">
                  <c:v>EAP</c:v>
                </c:pt>
                <c:pt idx="2">
                  <c:v>ECA</c:v>
                </c:pt>
                <c:pt idx="3">
                  <c:v>LCR</c:v>
                </c:pt>
                <c:pt idx="4">
                  <c:v>MNA</c:v>
                </c:pt>
                <c:pt idx="5">
                  <c:v>SAR</c:v>
                </c:pt>
              </c:strCache>
            </c:strRef>
          </c:cat>
          <c:val>
            <c:numRef>
              <c:f>Sheet1!$J$42:$O$42</c:f>
              <c:numCache>
                <c:formatCode>General</c:formatCode>
                <c:ptCount val="6"/>
                <c:pt idx="0">
                  <c:v>11</c:v>
                </c:pt>
                <c:pt idx="1">
                  <c:v>5</c:v>
                </c:pt>
                <c:pt idx="2">
                  <c:v>19</c:v>
                </c:pt>
                <c:pt idx="3">
                  <c:v>6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56-40A4-AE94-31BEF9F9F177}"/>
            </c:ext>
          </c:extLst>
        </c:ser>
        <c:ser>
          <c:idx val="1"/>
          <c:order val="1"/>
          <c:tx>
            <c:strRef>
              <c:f>Sheet1!$I$43</c:f>
              <c:strCache>
                <c:ptCount val="1"/>
                <c:pt idx="0">
                  <c:v>Agriculture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Sheet1!$J$41:$O$41</c:f>
              <c:strCache>
                <c:ptCount val="6"/>
                <c:pt idx="0">
                  <c:v>AFR</c:v>
                </c:pt>
                <c:pt idx="1">
                  <c:v>EAP</c:v>
                </c:pt>
                <c:pt idx="2">
                  <c:v>ECA</c:v>
                </c:pt>
                <c:pt idx="3">
                  <c:v>LCR</c:v>
                </c:pt>
                <c:pt idx="4">
                  <c:v>MNA</c:v>
                </c:pt>
                <c:pt idx="5">
                  <c:v>SAR</c:v>
                </c:pt>
              </c:strCache>
            </c:strRef>
          </c:cat>
          <c:val>
            <c:numRef>
              <c:f>Sheet1!$J$43:$O$43</c:f>
              <c:numCache>
                <c:formatCode>General</c:formatCode>
                <c:ptCount val="6"/>
                <c:pt idx="0">
                  <c:v>4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56-40A4-AE94-31BEF9F9F177}"/>
            </c:ext>
          </c:extLst>
        </c:ser>
        <c:ser>
          <c:idx val="2"/>
          <c:order val="2"/>
          <c:tx>
            <c:strRef>
              <c:f>Sheet1!$I$44</c:f>
              <c:strCache>
                <c:ptCount val="1"/>
                <c:pt idx="0">
                  <c:v>Civil Service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Sheet1!$J$41:$O$41</c:f>
              <c:strCache>
                <c:ptCount val="6"/>
                <c:pt idx="0">
                  <c:v>AFR</c:v>
                </c:pt>
                <c:pt idx="1">
                  <c:v>EAP</c:v>
                </c:pt>
                <c:pt idx="2">
                  <c:v>ECA</c:v>
                </c:pt>
                <c:pt idx="3">
                  <c:v>LCR</c:v>
                </c:pt>
                <c:pt idx="4">
                  <c:v>MNA</c:v>
                </c:pt>
                <c:pt idx="5">
                  <c:v>SAR</c:v>
                </c:pt>
              </c:strCache>
            </c:strRef>
          </c:cat>
          <c:val>
            <c:numRef>
              <c:f>Sheet1!$J$44:$O$44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D56-40A4-AE94-31BEF9F9F177}"/>
            </c:ext>
          </c:extLst>
        </c:ser>
        <c:ser>
          <c:idx val="3"/>
          <c:order val="3"/>
          <c:tx>
            <c:strRef>
              <c:f>Sheet1!$I$45</c:f>
              <c:strCache>
                <c:ptCount val="1"/>
                <c:pt idx="0">
                  <c:v>Education&amp;Health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Sheet1!$J$41:$O$41</c:f>
              <c:strCache>
                <c:ptCount val="6"/>
                <c:pt idx="0">
                  <c:v>AFR</c:v>
                </c:pt>
                <c:pt idx="1">
                  <c:v>EAP</c:v>
                </c:pt>
                <c:pt idx="2">
                  <c:v>ECA</c:v>
                </c:pt>
                <c:pt idx="3">
                  <c:v>LCR</c:v>
                </c:pt>
                <c:pt idx="4">
                  <c:v>MNA</c:v>
                </c:pt>
                <c:pt idx="5">
                  <c:v>SAR</c:v>
                </c:pt>
              </c:strCache>
            </c:strRef>
          </c:cat>
          <c:val>
            <c:numRef>
              <c:f>Sheet1!$J$45:$O$45</c:f>
              <c:numCache>
                <c:formatCode>General</c:formatCode>
                <c:ptCount val="6"/>
                <c:pt idx="0">
                  <c:v>3</c:v>
                </c:pt>
                <c:pt idx="1">
                  <c:v>7</c:v>
                </c:pt>
                <c:pt idx="2">
                  <c:v>2</c:v>
                </c:pt>
                <c:pt idx="3">
                  <c:v>1</c:v>
                </c:pt>
                <c:pt idx="4">
                  <c:v>0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D56-40A4-AE94-31BEF9F9F177}"/>
            </c:ext>
          </c:extLst>
        </c:ser>
        <c:ser>
          <c:idx val="4"/>
          <c:order val="4"/>
          <c:tx>
            <c:strRef>
              <c:f>Sheet1!$I$46</c:f>
              <c:strCache>
                <c:ptCount val="1"/>
                <c:pt idx="0">
                  <c:v>Environment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Sheet1!$J$41:$O$41</c:f>
              <c:strCache>
                <c:ptCount val="6"/>
                <c:pt idx="0">
                  <c:v>AFR</c:v>
                </c:pt>
                <c:pt idx="1">
                  <c:v>EAP</c:v>
                </c:pt>
                <c:pt idx="2">
                  <c:v>ECA</c:v>
                </c:pt>
                <c:pt idx="3">
                  <c:v>LCR</c:v>
                </c:pt>
                <c:pt idx="4">
                  <c:v>MNA</c:v>
                </c:pt>
                <c:pt idx="5">
                  <c:v>SAR</c:v>
                </c:pt>
              </c:strCache>
            </c:strRef>
          </c:cat>
          <c:val>
            <c:numRef>
              <c:f>Sheet1!$J$46:$O$46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D56-40A4-AE94-31BEF9F9F177}"/>
            </c:ext>
          </c:extLst>
        </c:ser>
        <c:ser>
          <c:idx val="5"/>
          <c:order val="5"/>
          <c:tx>
            <c:strRef>
              <c:f>Sheet1!$I$47</c:f>
              <c:strCache>
                <c:ptCount val="1"/>
                <c:pt idx="0">
                  <c:v>Security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Sheet1!$J$41:$O$41</c:f>
              <c:strCache>
                <c:ptCount val="6"/>
                <c:pt idx="0">
                  <c:v>AFR</c:v>
                </c:pt>
                <c:pt idx="1">
                  <c:v>EAP</c:v>
                </c:pt>
                <c:pt idx="2">
                  <c:v>ECA</c:v>
                </c:pt>
                <c:pt idx="3">
                  <c:v>LCR</c:v>
                </c:pt>
                <c:pt idx="4">
                  <c:v>MNA</c:v>
                </c:pt>
                <c:pt idx="5">
                  <c:v>SAR</c:v>
                </c:pt>
              </c:strCache>
            </c:strRef>
          </c:cat>
          <c:val>
            <c:numRef>
              <c:f>Sheet1!$J$47:$O$47</c:f>
              <c:numCache>
                <c:formatCode>General</c:formatCode>
                <c:ptCount val="6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D56-40A4-AE94-31BEF9F9F177}"/>
            </c:ext>
          </c:extLst>
        </c:ser>
        <c:ser>
          <c:idx val="6"/>
          <c:order val="6"/>
          <c:tx>
            <c:strRef>
              <c:f>Sheet1!$I$48</c:f>
              <c:strCache>
                <c:ptCount val="1"/>
                <c:pt idx="0">
                  <c:v>Social Protection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Sheet1!$J$41:$O$41</c:f>
              <c:strCache>
                <c:ptCount val="6"/>
                <c:pt idx="0">
                  <c:v>AFR</c:v>
                </c:pt>
                <c:pt idx="1">
                  <c:v>EAP</c:v>
                </c:pt>
                <c:pt idx="2">
                  <c:v>ECA</c:v>
                </c:pt>
                <c:pt idx="3">
                  <c:v>LCR</c:v>
                </c:pt>
                <c:pt idx="4">
                  <c:v>MNA</c:v>
                </c:pt>
                <c:pt idx="5">
                  <c:v>SAR</c:v>
                </c:pt>
              </c:strCache>
            </c:strRef>
          </c:cat>
          <c:val>
            <c:numRef>
              <c:f>Sheet1!$J$48:$O$48</c:f>
              <c:numCache>
                <c:formatCode>General</c:formatCode>
                <c:ptCount val="6"/>
                <c:pt idx="0">
                  <c:v>0</c:v>
                </c:pt>
                <c:pt idx="1">
                  <c:v>11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D56-40A4-AE94-31BEF9F9F177}"/>
            </c:ext>
          </c:extLst>
        </c:ser>
        <c:ser>
          <c:idx val="7"/>
          <c:order val="7"/>
          <c:tx>
            <c:strRef>
              <c:f>Sheet1!$I$49</c:f>
              <c:strCache>
                <c:ptCount val="1"/>
                <c:pt idx="0">
                  <c:v>Transport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Sheet1!$J$41:$O$41</c:f>
              <c:strCache>
                <c:ptCount val="6"/>
                <c:pt idx="0">
                  <c:v>AFR</c:v>
                </c:pt>
                <c:pt idx="1">
                  <c:v>EAP</c:v>
                </c:pt>
                <c:pt idx="2">
                  <c:v>ECA</c:v>
                </c:pt>
                <c:pt idx="3">
                  <c:v>LCR</c:v>
                </c:pt>
                <c:pt idx="4">
                  <c:v>MNA</c:v>
                </c:pt>
                <c:pt idx="5">
                  <c:v>SAR</c:v>
                </c:pt>
              </c:strCache>
            </c:strRef>
          </c:cat>
          <c:val>
            <c:numRef>
              <c:f>Sheet1!$J$49:$O$49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D56-40A4-AE94-31BEF9F9F177}"/>
            </c:ext>
          </c:extLst>
        </c:ser>
        <c:ser>
          <c:idx val="8"/>
          <c:order val="8"/>
          <c:tx>
            <c:strRef>
              <c:f>Sheet1!$I$50</c:f>
              <c:strCache>
                <c:ptCount val="1"/>
                <c:pt idx="0">
                  <c:v>Water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Sheet1!$J$41:$O$41</c:f>
              <c:strCache>
                <c:ptCount val="6"/>
                <c:pt idx="0">
                  <c:v>AFR</c:v>
                </c:pt>
                <c:pt idx="1">
                  <c:v>EAP</c:v>
                </c:pt>
                <c:pt idx="2">
                  <c:v>ECA</c:v>
                </c:pt>
                <c:pt idx="3">
                  <c:v>LCR</c:v>
                </c:pt>
                <c:pt idx="4">
                  <c:v>MNA</c:v>
                </c:pt>
                <c:pt idx="5">
                  <c:v>SAR</c:v>
                </c:pt>
              </c:strCache>
            </c:strRef>
          </c:cat>
          <c:val>
            <c:numRef>
              <c:f>Sheet1!$J$50:$O$50</c:f>
              <c:numCache>
                <c:formatCode>General</c:formatCode>
                <c:ptCount val="6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D56-40A4-AE94-31BEF9F9F1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6701952"/>
        <c:axId val="65413504"/>
      </c:barChart>
      <c:catAx>
        <c:axId val="66701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5413504"/>
        <c:crosses val="autoZero"/>
        <c:auto val="1"/>
        <c:lblAlgn val="ctr"/>
        <c:lblOffset val="100"/>
        <c:noMultiLvlLbl val="0"/>
      </c:catAx>
      <c:valAx>
        <c:axId val="654135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en-US"/>
          </a:p>
        </c:txPr>
        <c:crossAx val="66701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8518518518518521E-2"/>
          <c:y val="0.8292445799268171"/>
          <c:w val="0.97461699232040444"/>
          <c:h val="0.136836640807352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Cost Distribution (1000 USD)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[2]Sheet4!$Q$136</c:f>
              <c:strCache>
                <c:ptCount val="1"/>
                <c:pt idx="0">
                  <c:v>Frequency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cat>
            <c:strRef>
              <c:f>[2]Sheet4!$P$137:$P$146</c:f>
              <c:strCache>
                <c:ptCount val="10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  <c:pt idx="8">
                  <c:v>900</c:v>
                </c:pt>
                <c:pt idx="9">
                  <c:v>1000</c:v>
                </c:pt>
              </c:strCache>
            </c:strRef>
          </c:cat>
          <c:val>
            <c:numRef>
              <c:f>[2]Sheet4!$Q$137:$Q$146</c:f>
              <c:numCache>
                <c:formatCode>General</c:formatCode>
                <c:ptCount val="10"/>
                <c:pt idx="0">
                  <c:v>2</c:v>
                </c:pt>
                <c:pt idx="1">
                  <c:v>10</c:v>
                </c:pt>
                <c:pt idx="2">
                  <c:v>13</c:v>
                </c:pt>
                <c:pt idx="3">
                  <c:v>9</c:v>
                </c:pt>
                <c:pt idx="4">
                  <c:v>8</c:v>
                </c:pt>
                <c:pt idx="5">
                  <c:v>2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02-4E08-A118-AC80E7F28C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684837264"/>
        <c:axId val="687638088"/>
      </c:barChart>
      <c:catAx>
        <c:axId val="6848372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7638088"/>
        <c:crosses val="autoZero"/>
        <c:auto val="1"/>
        <c:lblAlgn val="ctr"/>
        <c:lblOffset val="100"/>
        <c:noMultiLvlLbl val="0"/>
      </c:catAx>
      <c:valAx>
        <c:axId val="6876380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4837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520A30-60BC-4FB0-B104-E005AC06239D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7746A9-F148-4D69-BD6E-B7F1791325B5}">
      <dgm:prSet custT="1"/>
      <dgm:spPr/>
      <dgm:t>
        <a:bodyPr/>
        <a:lstStyle/>
        <a:p>
          <a:r>
            <a:rPr lang="en-US" sz="1800" dirty="0"/>
            <a:t>PER basics, objectives, types etc.</a:t>
          </a:r>
        </a:p>
      </dgm:t>
    </dgm:pt>
    <dgm:pt modelId="{7EBBDF69-54E0-4306-BB29-6943EC0BC5B6}" type="parTrans" cxnId="{FE133D40-970E-4CC5-84D8-08764DBD1968}">
      <dgm:prSet/>
      <dgm:spPr/>
      <dgm:t>
        <a:bodyPr/>
        <a:lstStyle/>
        <a:p>
          <a:endParaRPr lang="en-US"/>
        </a:p>
      </dgm:t>
    </dgm:pt>
    <dgm:pt modelId="{BAD2629A-F476-403E-9024-939046A65573}" type="sibTrans" cxnId="{FE133D40-970E-4CC5-84D8-08764DBD1968}">
      <dgm:prSet/>
      <dgm:spPr/>
      <dgm:t>
        <a:bodyPr/>
        <a:lstStyle/>
        <a:p>
          <a:endParaRPr lang="en-US"/>
        </a:p>
      </dgm:t>
    </dgm:pt>
    <dgm:pt modelId="{F74E52A6-D4C4-495E-B2A5-50021EBB1509}">
      <dgm:prSet custT="1"/>
      <dgm:spPr/>
      <dgm:t>
        <a:bodyPr/>
        <a:lstStyle/>
        <a:p>
          <a:r>
            <a:rPr lang="en-US" sz="1800" dirty="0"/>
            <a:t>Scope and focus areas – macro, sectors, themes</a:t>
          </a:r>
        </a:p>
      </dgm:t>
    </dgm:pt>
    <dgm:pt modelId="{D7474A1F-FA64-47D6-8775-13C5673E9110}" type="parTrans" cxnId="{C89B95C1-6697-4B95-846C-18653A751295}">
      <dgm:prSet/>
      <dgm:spPr/>
      <dgm:t>
        <a:bodyPr/>
        <a:lstStyle/>
        <a:p>
          <a:endParaRPr lang="en-US"/>
        </a:p>
      </dgm:t>
    </dgm:pt>
    <dgm:pt modelId="{F745F61F-DBD2-4781-A4CA-31AF4DD67531}" type="sibTrans" cxnId="{C89B95C1-6697-4B95-846C-18653A751295}">
      <dgm:prSet/>
      <dgm:spPr/>
      <dgm:t>
        <a:bodyPr/>
        <a:lstStyle/>
        <a:p>
          <a:endParaRPr lang="en-US"/>
        </a:p>
      </dgm:t>
    </dgm:pt>
    <dgm:pt modelId="{CFEF214B-41A4-439E-AE52-EE457A009486}">
      <dgm:prSet custT="1"/>
      <dgm:spPr/>
      <dgm:t>
        <a:bodyPr/>
        <a:lstStyle/>
        <a:p>
          <a:r>
            <a:rPr lang="en-US" sz="1800" dirty="0"/>
            <a:t>Process and analytical methods</a:t>
          </a:r>
        </a:p>
      </dgm:t>
    </dgm:pt>
    <dgm:pt modelId="{917A9A28-BE18-47A2-B0B3-537235BFF767}" type="parTrans" cxnId="{9E6651E3-408E-4094-A796-8A5B2C29BDBD}">
      <dgm:prSet/>
      <dgm:spPr/>
      <dgm:t>
        <a:bodyPr/>
        <a:lstStyle/>
        <a:p>
          <a:endParaRPr lang="en-US"/>
        </a:p>
      </dgm:t>
    </dgm:pt>
    <dgm:pt modelId="{CEBED92D-1E13-4FAE-93F7-0845D8188AA8}" type="sibTrans" cxnId="{9E6651E3-408E-4094-A796-8A5B2C29BDBD}">
      <dgm:prSet/>
      <dgm:spPr/>
      <dgm:t>
        <a:bodyPr/>
        <a:lstStyle/>
        <a:p>
          <a:endParaRPr lang="en-US"/>
        </a:p>
      </dgm:t>
    </dgm:pt>
    <dgm:pt modelId="{86371D50-9143-49ED-9C8C-471462DF8B98}">
      <dgm:prSet custT="1"/>
      <dgm:spPr/>
      <dgm:t>
        <a:bodyPr/>
        <a:lstStyle/>
        <a:p>
          <a:r>
            <a:rPr lang="en-US" sz="1800" dirty="0"/>
            <a:t>Good practices and limitations </a:t>
          </a:r>
        </a:p>
      </dgm:t>
    </dgm:pt>
    <dgm:pt modelId="{B972B760-03D4-4BF1-A05D-C82747189320}" type="parTrans" cxnId="{E349AEEF-03A3-4F22-9976-7D1C5EE81406}">
      <dgm:prSet/>
      <dgm:spPr/>
      <dgm:t>
        <a:bodyPr/>
        <a:lstStyle/>
        <a:p>
          <a:endParaRPr lang="en-US"/>
        </a:p>
      </dgm:t>
    </dgm:pt>
    <dgm:pt modelId="{6181D0EA-C28A-4B96-B07F-25CFD689318F}" type="sibTrans" cxnId="{E349AEEF-03A3-4F22-9976-7D1C5EE81406}">
      <dgm:prSet/>
      <dgm:spPr/>
      <dgm:t>
        <a:bodyPr/>
        <a:lstStyle/>
        <a:p>
          <a:endParaRPr lang="en-US"/>
        </a:p>
      </dgm:t>
    </dgm:pt>
    <dgm:pt modelId="{FA0231BD-7AB1-4FEB-9AB5-0E4307CDD9E5}">
      <dgm:prSet/>
      <dgm:spPr/>
      <dgm:t>
        <a:bodyPr/>
        <a:lstStyle/>
        <a:p>
          <a:r>
            <a:rPr lang="en-US" dirty="0"/>
            <a:t>Comparison with Spending Reviews in OECD.</a:t>
          </a:r>
        </a:p>
      </dgm:t>
    </dgm:pt>
    <dgm:pt modelId="{4F5EA95E-7CDD-4B69-84A0-1FB466F2F545}" type="parTrans" cxnId="{C05EA8E1-4CE7-4C3B-8203-0D65CDE2CDA4}">
      <dgm:prSet/>
      <dgm:spPr/>
      <dgm:t>
        <a:bodyPr/>
        <a:lstStyle/>
        <a:p>
          <a:endParaRPr lang="en-US"/>
        </a:p>
      </dgm:t>
    </dgm:pt>
    <dgm:pt modelId="{57F644E0-0BA9-4DCC-BDB1-6A9E1A589072}" type="sibTrans" cxnId="{C05EA8E1-4CE7-4C3B-8203-0D65CDE2CDA4}">
      <dgm:prSet/>
      <dgm:spPr/>
      <dgm:t>
        <a:bodyPr/>
        <a:lstStyle/>
        <a:p>
          <a:endParaRPr lang="en-US"/>
        </a:p>
      </dgm:t>
    </dgm:pt>
    <dgm:pt modelId="{DB59865B-3553-4641-AC17-77466536AD43}" type="pres">
      <dgm:prSet presAssocID="{29520A30-60BC-4FB0-B104-E005AC06239D}" presName="CompostProcess" presStyleCnt="0">
        <dgm:presLayoutVars>
          <dgm:dir/>
          <dgm:resizeHandles val="exact"/>
        </dgm:presLayoutVars>
      </dgm:prSet>
      <dgm:spPr/>
    </dgm:pt>
    <dgm:pt modelId="{CE0FDDF8-7B25-427D-8F83-B1045EA627B3}" type="pres">
      <dgm:prSet presAssocID="{29520A30-60BC-4FB0-B104-E005AC06239D}" presName="arrow" presStyleLbl="bgShp" presStyleIdx="0" presStyleCnt="1"/>
      <dgm:spPr/>
    </dgm:pt>
    <dgm:pt modelId="{7DFA8215-B3D3-4E8D-9454-594DFF91D610}" type="pres">
      <dgm:prSet presAssocID="{29520A30-60BC-4FB0-B104-E005AC06239D}" presName="linearProcess" presStyleCnt="0"/>
      <dgm:spPr/>
    </dgm:pt>
    <dgm:pt modelId="{A9D9D32E-F7AA-471B-B78D-38011E7A54D3}" type="pres">
      <dgm:prSet presAssocID="{F27746A9-F148-4D69-BD6E-B7F1791325B5}" presName="textNode" presStyleLbl="node1" presStyleIdx="0" presStyleCnt="5">
        <dgm:presLayoutVars>
          <dgm:bulletEnabled val="1"/>
        </dgm:presLayoutVars>
      </dgm:prSet>
      <dgm:spPr/>
    </dgm:pt>
    <dgm:pt modelId="{9B889CB2-30DA-4052-854F-0A4AB1B1298B}" type="pres">
      <dgm:prSet presAssocID="{BAD2629A-F476-403E-9024-939046A65573}" presName="sibTrans" presStyleCnt="0"/>
      <dgm:spPr/>
    </dgm:pt>
    <dgm:pt modelId="{479B3672-8136-49A3-9B2B-B04AC1206916}" type="pres">
      <dgm:prSet presAssocID="{F74E52A6-D4C4-495E-B2A5-50021EBB1509}" presName="textNode" presStyleLbl="node1" presStyleIdx="1" presStyleCnt="5">
        <dgm:presLayoutVars>
          <dgm:bulletEnabled val="1"/>
        </dgm:presLayoutVars>
      </dgm:prSet>
      <dgm:spPr/>
    </dgm:pt>
    <dgm:pt modelId="{50B3143B-4D07-4B17-9465-E8C42650D493}" type="pres">
      <dgm:prSet presAssocID="{F745F61F-DBD2-4781-A4CA-31AF4DD67531}" presName="sibTrans" presStyleCnt="0"/>
      <dgm:spPr/>
    </dgm:pt>
    <dgm:pt modelId="{A42EF667-A34A-4FFB-81CD-3613E5B8F2E7}" type="pres">
      <dgm:prSet presAssocID="{CFEF214B-41A4-439E-AE52-EE457A009486}" presName="textNode" presStyleLbl="node1" presStyleIdx="2" presStyleCnt="5">
        <dgm:presLayoutVars>
          <dgm:bulletEnabled val="1"/>
        </dgm:presLayoutVars>
      </dgm:prSet>
      <dgm:spPr/>
    </dgm:pt>
    <dgm:pt modelId="{34806554-198D-4768-8D44-2A565A267B0C}" type="pres">
      <dgm:prSet presAssocID="{CEBED92D-1E13-4FAE-93F7-0845D8188AA8}" presName="sibTrans" presStyleCnt="0"/>
      <dgm:spPr/>
    </dgm:pt>
    <dgm:pt modelId="{F4898910-F728-47FB-B980-0709ABF89232}" type="pres">
      <dgm:prSet presAssocID="{86371D50-9143-49ED-9C8C-471462DF8B98}" presName="textNode" presStyleLbl="node1" presStyleIdx="3" presStyleCnt="5">
        <dgm:presLayoutVars>
          <dgm:bulletEnabled val="1"/>
        </dgm:presLayoutVars>
      </dgm:prSet>
      <dgm:spPr/>
    </dgm:pt>
    <dgm:pt modelId="{09D780F2-5A9B-45AB-9DA1-717F8A13708C}" type="pres">
      <dgm:prSet presAssocID="{6181D0EA-C28A-4B96-B07F-25CFD689318F}" presName="sibTrans" presStyleCnt="0"/>
      <dgm:spPr/>
    </dgm:pt>
    <dgm:pt modelId="{E4F3CE2A-0CFC-420D-87A0-87C5BD56270B}" type="pres">
      <dgm:prSet presAssocID="{FA0231BD-7AB1-4FEB-9AB5-0E4307CDD9E5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DE9B170A-E05E-4826-AD50-0A933022D1B8}" type="presOf" srcId="{FA0231BD-7AB1-4FEB-9AB5-0E4307CDD9E5}" destId="{E4F3CE2A-0CFC-420D-87A0-87C5BD56270B}" srcOrd="0" destOrd="0" presId="urn:microsoft.com/office/officeart/2005/8/layout/hProcess9"/>
    <dgm:cxn modelId="{CF233932-4304-490C-B6A7-CB90DA022C6A}" type="presOf" srcId="{29520A30-60BC-4FB0-B104-E005AC06239D}" destId="{DB59865B-3553-4641-AC17-77466536AD43}" srcOrd="0" destOrd="0" presId="urn:microsoft.com/office/officeart/2005/8/layout/hProcess9"/>
    <dgm:cxn modelId="{FE133D40-970E-4CC5-84D8-08764DBD1968}" srcId="{29520A30-60BC-4FB0-B104-E005AC06239D}" destId="{F27746A9-F148-4D69-BD6E-B7F1791325B5}" srcOrd="0" destOrd="0" parTransId="{7EBBDF69-54E0-4306-BB29-6943EC0BC5B6}" sibTransId="{BAD2629A-F476-403E-9024-939046A65573}"/>
    <dgm:cxn modelId="{642F7A7C-EF8D-46A2-916D-74FDD85D2BF8}" type="presOf" srcId="{F27746A9-F148-4D69-BD6E-B7F1791325B5}" destId="{A9D9D32E-F7AA-471B-B78D-38011E7A54D3}" srcOrd="0" destOrd="0" presId="urn:microsoft.com/office/officeart/2005/8/layout/hProcess9"/>
    <dgm:cxn modelId="{4C65319C-D2DC-44AF-8F02-01501C606CA4}" type="presOf" srcId="{CFEF214B-41A4-439E-AE52-EE457A009486}" destId="{A42EF667-A34A-4FFB-81CD-3613E5B8F2E7}" srcOrd="0" destOrd="0" presId="urn:microsoft.com/office/officeart/2005/8/layout/hProcess9"/>
    <dgm:cxn modelId="{C89B95C1-6697-4B95-846C-18653A751295}" srcId="{29520A30-60BC-4FB0-B104-E005AC06239D}" destId="{F74E52A6-D4C4-495E-B2A5-50021EBB1509}" srcOrd="1" destOrd="0" parTransId="{D7474A1F-FA64-47D6-8775-13C5673E9110}" sibTransId="{F745F61F-DBD2-4781-A4CA-31AF4DD67531}"/>
    <dgm:cxn modelId="{C05EA8E1-4CE7-4C3B-8203-0D65CDE2CDA4}" srcId="{29520A30-60BC-4FB0-B104-E005AC06239D}" destId="{FA0231BD-7AB1-4FEB-9AB5-0E4307CDD9E5}" srcOrd="4" destOrd="0" parTransId="{4F5EA95E-7CDD-4B69-84A0-1FB466F2F545}" sibTransId="{57F644E0-0BA9-4DCC-BDB1-6A9E1A589072}"/>
    <dgm:cxn modelId="{9E6651E3-408E-4094-A796-8A5B2C29BDBD}" srcId="{29520A30-60BC-4FB0-B104-E005AC06239D}" destId="{CFEF214B-41A4-439E-AE52-EE457A009486}" srcOrd="2" destOrd="0" parTransId="{917A9A28-BE18-47A2-B0B3-537235BFF767}" sibTransId="{CEBED92D-1E13-4FAE-93F7-0845D8188AA8}"/>
    <dgm:cxn modelId="{634B78E7-6E0C-41D9-82F4-5F81922BC9E2}" type="presOf" srcId="{F74E52A6-D4C4-495E-B2A5-50021EBB1509}" destId="{479B3672-8136-49A3-9B2B-B04AC1206916}" srcOrd="0" destOrd="0" presId="urn:microsoft.com/office/officeart/2005/8/layout/hProcess9"/>
    <dgm:cxn modelId="{E349AEEF-03A3-4F22-9976-7D1C5EE81406}" srcId="{29520A30-60BC-4FB0-B104-E005AC06239D}" destId="{86371D50-9143-49ED-9C8C-471462DF8B98}" srcOrd="3" destOrd="0" parTransId="{B972B760-03D4-4BF1-A05D-C82747189320}" sibTransId="{6181D0EA-C28A-4B96-B07F-25CFD689318F}"/>
    <dgm:cxn modelId="{2CBEE0F9-D652-4C1F-8E07-51C65BF9F506}" type="presOf" srcId="{86371D50-9143-49ED-9C8C-471462DF8B98}" destId="{F4898910-F728-47FB-B980-0709ABF89232}" srcOrd="0" destOrd="0" presId="urn:microsoft.com/office/officeart/2005/8/layout/hProcess9"/>
    <dgm:cxn modelId="{B910FFE3-2296-4AFE-888E-4F282A74EC6E}" type="presParOf" srcId="{DB59865B-3553-4641-AC17-77466536AD43}" destId="{CE0FDDF8-7B25-427D-8F83-B1045EA627B3}" srcOrd="0" destOrd="0" presId="urn:microsoft.com/office/officeart/2005/8/layout/hProcess9"/>
    <dgm:cxn modelId="{159D5153-3714-415E-91B4-C5F99D8F9012}" type="presParOf" srcId="{DB59865B-3553-4641-AC17-77466536AD43}" destId="{7DFA8215-B3D3-4E8D-9454-594DFF91D610}" srcOrd="1" destOrd="0" presId="urn:microsoft.com/office/officeart/2005/8/layout/hProcess9"/>
    <dgm:cxn modelId="{010521A5-C364-483D-8813-A66319EBB8E8}" type="presParOf" srcId="{7DFA8215-B3D3-4E8D-9454-594DFF91D610}" destId="{A9D9D32E-F7AA-471B-B78D-38011E7A54D3}" srcOrd="0" destOrd="0" presId="urn:microsoft.com/office/officeart/2005/8/layout/hProcess9"/>
    <dgm:cxn modelId="{1CF0E8A0-0CD8-48A6-B1CA-22D0EA6ED258}" type="presParOf" srcId="{7DFA8215-B3D3-4E8D-9454-594DFF91D610}" destId="{9B889CB2-30DA-4052-854F-0A4AB1B1298B}" srcOrd="1" destOrd="0" presId="urn:microsoft.com/office/officeart/2005/8/layout/hProcess9"/>
    <dgm:cxn modelId="{3AB0D3FF-BAFC-4CDB-9AD1-B35CD02DD6A5}" type="presParOf" srcId="{7DFA8215-B3D3-4E8D-9454-594DFF91D610}" destId="{479B3672-8136-49A3-9B2B-B04AC1206916}" srcOrd="2" destOrd="0" presId="urn:microsoft.com/office/officeart/2005/8/layout/hProcess9"/>
    <dgm:cxn modelId="{556E14E5-0D64-46F5-9039-4FF3541F3FFD}" type="presParOf" srcId="{7DFA8215-B3D3-4E8D-9454-594DFF91D610}" destId="{50B3143B-4D07-4B17-9465-E8C42650D493}" srcOrd="3" destOrd="0" presId="urn:microsoft.com/office/officeart/2005/8/layout/hProcess9"/>
    <dgm:cxn modelId="{E9D2AB6A-7070-4DE1-A138-2F999030514E}" type="presParOf" srcId="{7DFA8215-B3D3-4E8D-9454-594DFF91D610}" destId="{A42EF667-A34A-4FFB-81CD-3613E5B8F2E7}" srcOrd="4" destOrd="0" presId="urn:microsoft.com/office/officeart/2005/8/layout/hProcess9"/>
    <dgm:cxn modelId="{F030E1E1-9839-4D71-9615-A5648CA5F001}" type="presParOf" srcId="{7DFA8215-B3D3-4E8D-9454-594DFF91D610}" destId="{34806554-198D-4768-8D44-2A565A267B0C}" srcOrd="5" destOrd="0" presId="urn:microsoft.com/office/officeart/2005/8/layout/hProcess9"/>
    <dgm:cxn modelId="{6C2A0D5F-B522-46C3-9C86-CB205697A143}" type="presParOf" srcId="{7DFA8215-B3D3-4E8D-9454-594DFF91D610}" destId="{F4898910-F728-47FB-B980-0709ABF89232}" srcOrd="6" destOrd="0" presId="urn:microsoft.com/office/officeart/2005/8/layout/hProcess9"/>
    <dgm:cxn modelId="{EDEF2C8D-3D64-48C0-9E6A-160E988AC533}" type="presParOf" srcId="{7DFA8215-B3D3-4E8D-9454-594DFF91D610}" destId="{09D780F2-5A9B-45AB-9DA1-717F8A13708C}" srcOrd="7" destOrd="0" presId="urn:microsoft.com/office/officeart/2005/8/layout/hProcess9"/>
    <dgm:cxn modelId="{B2774301-7801-47DB-8026-D8C1B76FB821}" type="presParOf" srcId="{7DFA8215-B3D3-4E8D-9454-594DFF91D610}" destId="{E4F3CE2A-0CFC-420D-87A0-87C5BD56270B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D57CDBE-931C-44E3-A73D-1CCBCEA3FFA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E2AB7C48-1C31-4722-A5DF-E60EF45D0F45}">
      <dgm:prSet phldrT="[Text]" custT="1"/>
      <dgm:spPr/>
      <dgm:t>
        <a:bodyPr/>
        <a:lstStyle/>
        <a:p>
          <a:r>
            <a:rPr lang="en-US" sz="1400" dirty="0"/>
            <a:t>Input Treasury Data</a:t>
          </a:r>
        </a:p>
      </dgm:t>
    </dgm:pt>
    <dgm:pt modelId="{9B1BE7EA-9806-48F5-92D6-B53F20192130}" type="parTrans" cxnId="{C054D650-FA10-44C0-9145-8DD288789F24}">
      <dgm:prSet/>
      <dgm:spPr/>
      <dgm:t>
        <a:bodyPr/>
        <a:lstStyle/>
        <a:p>
          <a:endParaRPr lang="en-US"/>
        </a:p>
      </dgm:t>
    </dgm:pt>
    <dgm:pt modelId="{C69030D8-3576-43FD-8F4B-1A207BD18EBF}" type="sibTrans" cxnId="{C054D650-FA10-44C0-9145-8DD288789F24}">
      <dgm:prSet/>
      <dgm:spPr/>
      <dgm:t>
        <a:bodyPr/>
        <a:lstStyle/>
        <a:p>
          <a:endParaRPr lang="en-US"/>
        </a:p>
      </dgm:t>
    </dgm:pt>
    <dgm:pt modelId="{EB05797B-68C0-4848-AB41-0FA2D5829B3D}">
      <dgm:prSet phldrT="[Text]" custT="1"/>
      <dgm:spPr/>
      <dgm:t>
        <a:bodyPr/>
        <a:lstStyle/>
        <a:p>
          <a:r>
            <a:rPr lang="en-US" sz="1400" dirty="0"/>
            <a:t>Process </a:t>
          </a:r>
        </a:p>
      </dgm:t>
    </dgm:pt>
    <dgm:pt modelId="{CA2F7108-DDE0-49DE-AC4F-6DA849445F33}" type="parTrans" cxnId="{CAE069D2-FF30-44EF-BF1B-8409B7040097}">
      <dgm:prSet/>
      <dgm:spPr/>
      <dgm:t>
        <a:bodyPr/>
        <a:lstStyle/>
        <a:p>
          <a:endParaRPr lang="en-US"/>
        </a:p>
      </dgm:t>
    </dgm:pt>
    <dgm:pt modelId="{B87770CD-1EDB-4881-B735-CEB6B3B4157C}" type="sibTrans" cxnId="{CAE069D2-FF30-44EF-BF1B-8409B7040097}">
      <dgm:prSet/>
      <dgm:spPr/>
      <dgm:t>
        <a:bodyPr/>
        <a:lstStyle/>
        <a:p>
          <a:endParaRPr lang="en-US"/>
        </a:p>
      </dgm:t>
    </dgm:pt>
    <dgm:pt modelId="{984DC540-0AB0-48FF-9C31-3CE16ABDC0D9}">
      <dgm:prSet phldrT="[Text]" custT="1"/>
      <dgm:spPr/>
      <dgm:t>
        <a:bodyPr/>
        <a:lstStyle/>
        <a:p>
          <a:r>
            <a:rPr lang="en-US" sz="1400" dirty="0"/>
            <a:t>Resulting BOOST interface</a:t>
          </a:r>
        </a:p>
      </dgm:t>
    </dgm:pt>
    <dgm:pt modelId="{2C84CE39-A72F-4E65-B6D0-966738FA515D}" type="parTrans" cxnId="{6BA8563E-3FD1-48B8-971B-C3276F80D51E}">
      <dgm:prSet/>
      <dgm:spPr/>
      <dgm:t>
        <a:bodyPr/>
        <a:lstStyle/>
        <a:p>
          <a:endParaRPr lang="en-US"/>
        </a:p>
      </dgm:t>
    </dgm:pt>
    <dgm:pt modelId="{40ACD50A-5068-40FA-A0EB-D684029FE2F7}" type="sibTrans" cxnId="{6BA8563E-3FD1-48B8-971B-C3276F80D51E}">
      <dgm:prSet/>
      <dgm:spPr/>
      <dgm:t>
        <a:bodyPr/>
        <a:lstStyle/>
        <a:p>
          <a:endParaRPr lang="en-US"/>
        </a:p>
      </dgm:t>
    </dgm:pt>
    <dgm:pt modelId="{97CCFFE6-D387-4445-90FD-29A3B24FF866}" type="pres">
      <dgm:prSet presAssocID="{9D57CDBE-931C-44E3-A73D-1CCBCEA3FFA2}" presName="Name0" presStyleCnt="0">
        <dgm:presLayoutVars>
          <dgm:dir/>
          <dgm:animLvl val="lvl"/>
          <dgm:resizeHandles val="exact"/>
        </dgm:presLayoutVars>
      </dgm:prSet>
      <dgm:spPr/>
    </dgm:pt>
    <dgm:pt modelId="{E136C0DC-3A48-41A6-B676-38980E037BF0}" type="pres">
      <dgm:prSet presAssocID="{E2AB7C48-1C31-4722-A5DF-E60EF45D0F45}" presName="parTxOnly" presStyleLbl="node1" presStyleIdx="0" presStyleCnt="3" custScaleX="91037" custScaleY="29119" custLinFactNeighborX="-1106" custLinFactNeighborY="-1490">
        <dgm:presLayoutVars>
          <dgm:chMax val="0"/>
          <dgm:chPref val="0"/>
          <dgm:bulletEnabled val="1"/>
        </dgm:presLayoutVars>
      </dgm:prSet>
      <dgm:spPr/>
    </dgm:pt>
    <dgm:pt modelId="{1A1C42D5-D12E-4B39-8D05-16673DC58D79}" type="pres">
      <dgm:prSet presAssocID="{C69030D8-3576-43FD-8F4B-1A207BD18EBF}" presName="parTxOnlySpace" presStyleCnt="0"/>
      <dgm:spPr/>
    </dgm:pt>
    <dgm:pt modelId="{2163957C-4D0B-4364-BABA-62C2473F16CE}" type="pres">
      <dgm:prSet presAssocID="{EB05797B-68C0-4848-AB41-0FA2D5829B3D}" presName="parTxOnly" presStyleLbl="node1" presStyleIdx="1" presStyleCnt="3" custScaleY="31399" custLinFactNeighborX="37670" custLinFactNeighborY="-28860">
        <dgm:presLayoutVars>
          <dgm:chMax val="0"/>
          <dgm:chPref val="0"/>
          <dgm:bulletEnabled val="1"/>
        </dgm:presLayoutVars>
      </dgm:prSet>
      <dgm:spPr/>
    </dgm:pt>
    <dgm:pt modelId="{9D7BEA1D-0D2E-4428-9BDB-029F0700CB16}" type="pres">
      <dgm:prSet presAssocID="{B87770CD-1EDB-4881-B735-CEB6B3B4157C}" presName="parTxOnlySpace" presStyleCnt="0"/>
      <dgm:spPr/>
    </dgm:pt>
    <dgm:pt modelId="{E3D9781A-4675-4831-8D33-9F20D6D947FE}" type="pres">
      <dgm:prSet presAssocID="{984DC540-0AB0-48FF-9C31-3CE16ABDC0D9}" presName="parTxOnly" presStyleLbl="node1" presStyleIdx="2" presStyleCnt="3" custScaleY="26682" custLinFactNeighborX="4958" custLinFactNeighborY="-59554">
        <dgm:presLayoutVars>
          <dgm:chMax val="0"/>
          <dgm:chPref val="0"/>
          <dgm:bulletEnabled val="1"/>
        </dgm:presLayoutVars>
      </dgm:prSet>
      <dgm:spPr/>
    </dgm:pt>
  </dgm:ptLst>
  <dgm:cxnLst>
    <dgm:cxn modelId="{30ED1025-642A-498B-8521-99793C480439}" type="presOf" srcId="{E2AB7C48-1C31-4722-A5DF-E60EF45D0F45}" destId="{E136C0DC-3A48-41A6-B676-38980E037BF0}" srcOrd="0" destOrd="0" presId="urn:microsoft.com/office/officeart/2005/8/layout/chevron1"/>
    <dgm:cxn modelId="{6BA8563E-3FD1-48B8-971B-C3276F80D51E}" srcId="{9D57CDBE-931C-44E3-A73D-1CCBCEA3FFA2}" destId="{984DC540-0AB0-48FF-9C31-3CE16ABDC0D9}" srcOrd="2" destOrd="0" parTransId="{2C84CE39-A72F-4E65-B6D0-966738FA515D}" sibTransId="{40ACD50A-5068-40FA-A0EB-D684029FE2F7}"/>
    <dgm:cxn modelId="{ECE78F63-951C-4F3D-A4A8-DAFA5C70BA4E}" type="presOf" srcId="{EB05797B-68C0-4848-AB41-0FA2D5829B3D}" destId="{2163957C-4D0B-4364-BABA-62C2473F16CE}" srcOrd="0" destOrd="0" presId="urn:microsoft.com/office/officeart/2005/8/layout/chevron1"/>
    <dgm:cxn modelId="{C054D650-FA10-44C0-9145-8DD288789F24}" srcId="{9D57CDBE-931C-44E3-A73D-1CCBCEA3FFA2}" destId="{E2AB7C48-1C31-4722-A5DF-E60EF45D0F45}" srcOrd="0" destOrd="0" parTransId="{9B1BE7EA-9806-48F5-92D6-B53F20192130}" sibTransId="{C69030D8-3576-43FD-8F4B-1A207BD18EBF}"/>
    <dgm:cxn modelId="{410AFD91-F398-4FCA-9FE1-F432721220BB}" type="presOf" srcId="{984DC540-0AB0-48FF-9C31-3CE16ABDC0D9}" destId="{E3D9781A-4675-4831-8D33-9F20D6D947FE}" srcOrd="0" destOrd="0" presId="urn:microsoft.com/office/officeart/2005/8/layout/chevron1"/>
    <dgm:cxn modelId="{BC9ED1CE-DBC8-43B2-93A0-8467FFE9254F}" type="presOf" srcId="{9D57CDBE-931C-44E3-A73D-1CCBCEA3FFA2}" destId="{97CCFFE6-D387-4445-90FD-29A3B24FF866}" srcOrd="0" destOrd="0" presId="urn:microsoft.com/office/officeart/2005/8/layout/chevron1"/>
    <dgm:cxn modelId="{CAE069D2-FF30-44EF-BF1B-8409B7040097}" srcId="{9D57CDBE-931C-44E3-A73D-1CCBCEA3FFA2}" destId="{EB05797B-68C0-4848-AB41-0FA2D5829B3D}" srcOrd="1" destOrd="0" parTransId="{CA2F7108-DDE0-49DE-AC4F-6DA849445F33}" sibTransId="{B87770CD-1EDB-4881-B735-CEB6B3B4157C}"/>
    <dgm:cxn modelId="{E8A35C5C-684C-4761-AB38-B093C52BF3CA}" type="presParOf" srcId="{97CCFFE6-D387-4445-90FD-29A3B24FF866}" destId="{E136C0DC-3A48-41A6-B676-38980E037BF0}" srcOrd="0" destOrd="0" presId="urn:microsoft.com/office/officeart/2005/8/layout/chevron1"/>
    <dgm:cxn modelId="{609BD2C5-90D0-47C5-9722-C2813FFEBEA5}" type="presParOf" srcId="{97CCFFE6-D387-4445-90FD-29A3B24FF866}" destId="{1A1C42D5-D12E-4B39-8D05-16673DC58D79}" srcOrd="1" destOrd="0" presId="urn:microsoft.com/office/officeart/2005/8/layout/chevron1"/>
    <dgm:cxn modelId="{A1DB71C2-0A4C-4865-8779-67FACA4E3FBA}" type="presParOf" srcId="{97CCFFE6-D387-4445-90FD-29A3B24FF866}" destId="{2163957C-4D0B-4364-BABA-62C2473F16CE}" srcOrd="2" destOrd="0" presId="urn:microsoft.com/office/officeart/2005/8/layout/chevron1"/>
    <dgm:cxn modelId="{4D26035E-68CB-4956-82CD-2C207A945340}" type="presParOf" srcId="{97CCFFE6-D387-4445-90FD-29A3B24FF866}" destId="{9D7BEA1D-0D2E-4428-9BDB-029F0700CB16}" srcOrd="3" destOrd="0" presId="urn:microsoft.com/office/officeart/2005/8/layout/chevron1"/>
    <dgm:cxn modelId="{AF287C17-64C3-4AF7-BE26-76B650CFD208}" type="presParOf" srcId="{97CCFFE6-D387-4445-90FD-29A3B24FF866}" destId="{E3D9781A-4675-4831-8D33-9F20D6D947FE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DE961D-8E7A-4CDE-981C-A7FBE9639462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C1FD8E5-B303-489D-8F67-D63293147A6C}">
      <dgm:prSet/>
      <dgm:spPr/>
      <dgm:t>
        <a:bodyPr/>
        <a:lstStyle/>
        <a:p>
          <a:r>
            <a:rPr lang="en-US"/>
            <a:t>PER is a core WB diagnostic tool whose purpose is to evaluate the effectiveness of public finances and inform future government spending decisions.</a:t>
          </a:r>
        </a:p>
      </dgm:t>
    </dgm:pt>
    <dgm:pt modelId="{92ADEF8B-2149-4942-9F80-4E52853C71EF}" type="parTrans" cxnId="{106DE3C0-C97C-4677-91DE-CD9565BC2F41}">
      <dgm:prSet/>
      <dgm:spPr/>
      <dgm:t>
        <a:bodyPr/>
        <a:lstStyle/>
        <a:p>
          <a:endParaRPr lang="en-US"/>
        </a:p>
      </dgm:t>
    </dgm:pt>
    <dgm:pt modelId="{947CA17E-BBB7-43B8-AFA3-A8EF34CCADE5}" type="sibTrans" cxnId="{106DE3C0-C97C-4677-91DE-CD9565BC2F41}">
      <dgm:prSet/>
      <dgm:spPr/>
      <dgm:t>
        <a:bodyPr/>
        <a:lstStyle/>
        <a:p>
          <a:endParaRPr lang="en-US"/>
        </a:p>
      </dgm:t>
    </dgm:pt>
    <dgm:pt modelId="{AB416916-54E7-4CD9-8812-D73939D4367C}">
      <dgm:prSet/>
      <dgm:spPr/>
      <dgm:t>
        <a:bodyPr/>
        <a:lstStyle/>
        <a:p>
          <a:r>
            <a:rPr lang="en-US"/>
            <a:t>PER analyzes government expenditures over a period of years to assess consistency with policy priorities and the results achieved.</a:t>
          </a:r>
        </a:p>
      </dgm:t>
    </dgm:pt>
    <dgm:pt modelId="{4F03E97E-4E19-4383-AE73-42A92ADA362F}" type="parTrans" cxnId="{A820ABAF-8BC0-41DE-827A-A741FB930C50}">
      <dgm:prSet/>
      <dgm:spPr/>
      <dgm:t>
        <a:bodyPr/>
        <a:lstStyle/>
        <a:p>
          <a:endParaRPr lang="en-US"/>
        </a:p>
      </dgm:t>
    </dgm:pt>
    <dgm:pt modelId="{E2D6AF87-431F-48BB-B5D2-D6B360BA4542}" type="sibTrans" cxnId="{A820ABAF-8BC0-41DE-827A-A741FB930C50}">
      <dgm:prSet/>
      <dgm:spPr/>
      <dgm:t>
        <a:bodyPr/>
        <a:lstStyle/>
        <a:p>
          <a:endParaRPr lang="en-US"/>
        </a:p>
      </dgm:t>
    </dgm:pt>
    <dgm:pt modelId="{FCCFD01F-0CB8-40CB-9B19-E4BE0EA6DBA8}">
      <dgm:prSet/>
      <dgm:spPr/>
      <dgm:t>
        <a:bodyPr/>
        <a:lstStyle/>
        <a:p>
          <a:r>
            <a:rPr lang="en-US"/>
            <a:t>PER is a highly flexible tool which responds to the government concerns and priorities in respect of both public spending and revenues.</a:t>
          </a:r>
        </a:p>
      </dgm:t>
    </dgm:pt>
    <dgm:pt modelId="{875BC10A-5526-408C-BF10-EC4A93D456E9}" type="parTrans" cxnId="{3F8622B2-CD56-4E52-857B-988528DC6E59}">
      <dgm:prSet/>
      <dgm:spPr/>
      <dgm:t>
        <a:bodyPr/>
        <a:lstStyle/>
        <a:p>
          <a:endParaRPr lang="en-US"/>
        </a:p>
      </dgm:t>
    </dgm:pt>
    <dgm:pt modelId="{39C4740E-9FEE-44C5-9CE9-6F1599A570F9}" type="sibTrans" cxnId="{3F8622B2-CD56-4E52-857B-988528DC6E59}">
      <dgm:prSet/>
      <dgm:spPr/>
      <dgm:t>
        <a:bodyPr/>
        <a:lstStyle/>
        <a:p>
          <a:endParaRPr lang="en-US"/>
        </a:p>
      </dgm:t>
    </dgm:pt>
    <dgm:pt modelId="{035C92E7-E219-445D-8A33-B22C07C7B089}" type="pres">
      <dgm:prSet presAssocID="{EFDE961D-8E7A-4CDE-981C-A7FBE9639462}" presName="compositeShape" presStyleCnt="0">
        <dgm:presLayoutVars>
          <dgm:chMax val="7"/>
          <dgm:dir/>
          <dgm:resizeHandles val="exact"/>
        </dgm:presLayoutVars>
      </dgm:prSet>
      <dgm:spPr/>
    </dgm:pt>
    <dgm:pt modelId="{512B24DF-5C90-4B13-B3CE-63D0D30BA88D}" type="pres">
      <dgm:prSet presAssocID="{0C1FD8E5-B303-489D-8F67-D63293147A6C}" presName="circ1" presStyleLbl="vennNode1" presStyleIdx="0" presStyleCnt="3"/>
      <dgm:spPr/>
    </dgm:pt>
    <dgm:pt modelId="{A6B13B86-4CFD-47E9-A626-FD2ED2BEDE12}" type="pres">
      <dgm:prSet presAssocID="{0C1FD8E5-B303-489D-8F67-D63293147A6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2FEBDFB-D0D6-4E82-991B-B7A520CDF08D}" type="pres">
      <dgm:prSet presAssocID="{AB416916-54E7-4CD9-8812-D73939D4367C}" presName="circ2" presStyleLbl="vennNode1" presStyleIdx="1" presStyleCnt="3"/>
      <dgm:spPr/>
    </dgm:pt>
    <dgm:pt modelId="{B1C5743A-F38A-4D26-9094-42F6CAECA836}" type="pres">
      <dgm:prSet presAssocID="{AB416916-54E7-4CD9-8812-D73939D4367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DBB764C-8DA8-4FEB-A60B-109E37F20478}" type="pres">
      <dgm:prSet presAssocID="{FCCFD01F-0CB8-40CB-9B19-E4BE0EA6DBA8}" presName="circ3" presStyleLbl="vennNode1" presStyleIdx="2" presStyleCnt="3"/>
      <dgm:spPr/>
    </dgm:pt>
    <dgm:pt modelId="{402FC1EC-8A92-4A56-9E33-375D7E75A264}" type="pres">
      <dgm:prSet presAssocID="{FCCFD01F-0CB8-40CB-9B19-E4BE0EA6DBA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57E44712-2574-464C-800E-02ED1C6719B6}" type="presOf" srcId="{FCCFD01F-0CB8-40CB-9B19-E4BE0EA6DBA8}" destId="{402FC1EC-8A92-4A56-9E33-375D7E75A264}" srcOrd="1" destOrd="0" presId="urn:microsoft.com/office/officeart/2005/8/layout/venn1"/>
    <dgm:cxn modelId="{358EAAAD-A233-4316-8726-7CC000D93C4B}" type="presOf" srcId="{AB416916-54E7-4CD9-8812-D73939D4367C}" destId="{A2FEBDFB-D0D6-4E82-991B-B7A520CDF08D}" srcOrd="0" destOrd="0" presId="urn:microsoft.com/office/officeart/2005/8/layout/venn1"/>
    <dgm:cxn modelId="{A820ABAF-8BC0-41DE-827A-A741FB930C50}" srcId="{EFDE961D-8E7A-4CDE-981C-A7FBE9639462}" destId="{AB416916-54E7-4CD9-8812-D73939D4367C}" srcOrd="1" destOrd="0" parTransId="{4F03E97E-4E19-4383-AE73-42A92ADA362F}" sibTransId="{E2D6AF87-431F-48BB-B5D2-D6B360BA4542}"/>
    <dgm:cxn modelId="{3F8622B2-CD56-4E52-857B-988528DC6E59}" srcId="{EFDE961D-8E7A-4CDE-981C-A7FBE9639462}" destId="{FCCFD01F-0CB8-40CB-9B19-E4BE0EA6DBA8}" srcOrd="2" destOrd="0" parTransId="{875BC10A-5526-408C-BF10-EC4A93D456E9}" sibTransId="{39C4740E-9FEE-44C5-9CE9-6F1599A570F9}"/>
    <dgm:cxn modelId="{CD090BB8-99B8-4E5A-B6C5-B3B428029C57}" type="presOf" srcId="{FCCFD01F-0CB8-40CB-9B19-E4BE0EA6DBA8}" destId="{7DBB764C-8DA8-4FEB-A60B-109E37F20478}" srcOrd="0" destOrd="0" presId="urn:microsoft.com/office/officeart/2005/8/layout/venn1"/>
    <dgm:cxn modelId="{106DE3C0-C97C-4677-91DE-CD9565BC2F41}" srcId="{EFDE961D-8E7A-4CDE-981C-A7FBE9639462}" destId="{0C1FD8E5-B303-489D-8F67-D63293147A6C}" srcOrd="0" destOrd="0" parTransId="{92ADEF8B-2149-4942-9F80-4E52853C71EF}" sibTransId="{947CA17E-BBB7-43B8-AFA3-A8EF34CCADE5}"/>
    <dgm:cxn modelId="{A09474D3-4589-4E8A-B1EC-BC24D5173B36}" type="presOf" srcId="{0C1FD8E5-B303-489D-8F67-D63293147A6C}" destId="{512B24DF-5C90-4B13-B3CE-63D0D30BA88D}" srcOrd="0" destOrd="0" presId="urn:microsoft.com/office/officeart/2005/8/layout/venn1"/>
    <dgm:cxn modelId="{CC8748F7-E948-40B5-B66F-AC5FB07F40E8}" type="presOf" srcId="{EFDE961D-8E7A-4CDE-981C-A7FBE9639462}" destId="{035C92E7-E219-445D-8A33-B22C07C7B089}" srcOrd="0" destOrd="0" presId="urn:microsoft.com/office/officeart/2005/8/layout/venn1"/>
    <dgm:cxn modelId="{9A8710F9-BABF-491F-8597-45557308B637}" type="presOf" srcId="{0C1FD8E5-B303-489D-8F67-D63293147A6C}" destId="{A6B13B86-4CFD-47E9-A626-FD2ED2BEDE12}" srcOrd="1" destOrd="0" presId="urn:microsoft.com/office/officeart/2005/8/layout/venn1"/>
    <dgm:cxn modelId="{A94484FF-6027-4A7C-AA1F-688A02C2C38F}" type="presOf" srcId="{AB416916-54E7-4CD9-8812-D73939D4367C}" destId="{B1C5743A-F38A-4D26-9094-42F6CAECA836}" srcOrd="1" destOrd="0" presId="urn:microsoft.com/office/officeart/2005/8/layout/venn1"/>
    <dgm:cxn modelId="{A6F2B23A-F430-4C2F-84B1-BDA6E62B0652}" type="presParOf" srcId="{035C92E7-E219-445D-8A33-B22C07C7B089}" destId="{512B24DF-5C90-4B13-B3CE-63D0D30BA88D}" srcOrd="0" destOrd="0" presId="urn:microsoft.com/office/officeart/2005/8/layout/venn1"/>
    <dgm:cxn modelId="{3E779802-F133-48E7-AE38-C6FFB525AB25}" type="presParOf" srcId="{035C92E7-E219-445D-8A33-B22C07C7B089}" destId="{A6B13B86-4CFD-47E9-A626-FD2ED2BEDE12}" srcOrd="1" destOrd="0" presId="urn:microsoft.com/office/officeart/2005/8/layout/venn1"/>
    <dgm:cxn modelId="{FA6A239B-D9E9-42BA-8D8A-EA807C11E409}" type="presParOf" srcId="{035C92E7-E219-445D-8A33-B22C07C7B089}" destId="{A2FEBDFB-D0D6-4E82-991B-B7A520CDF08D}" srcOrd="2" destOrd="0" presId="urn:microsoft.com/office/officeart/2005/8/layout/venn1"/>
    <dgm:cxn modelId="{89875ADB-ED26-4B49-BACA-AC46EA1A790B}" type="presParOf" srcId="{035C92E7-E219-445D-8A33-B22C07C7B089}" destId="{B1C5743A-F38A-4D26-9094-42F6CAECA836}" srcOrd="3" destOrd="0" presId="urn:microsoft.com/office/officeart/2005/8/layout/venn1"/>
    <dgm:cxn modelId="{FDB68574-AF27-4AD2-A554-F55CA25BDF3F}" type="presParOf" srcId="{035C92E7-E219-445D-8A33-B22C07C7B089}" destId="{7DBB764C-8DA8-4FEB-A60B-109E37F20478}" srcOrd="4" destOrd="0" presId="urn:microsoft.com/office/officeart/2005/8/layout/venn1"/>
    <dgm:cxn modelId="{BCA270C4-4B5D-4086-90BD-0CF541788764}" type="presParOf" srcId="{035C92E7-E219-445D-8A33-B22C07C7B089}" destId="{402FC1EC-8A92-4A56-9E33-375D7E75A264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DBEF39-DEE0-4388-9F2C-B42BD5938742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8B6E170-B4CE-4BBD-BFE7-9DDB683480AA}">
      <dgm:prSet/>
      <dgm:spPr/>
      <dgm:t>
        <a:bodyPr/>
        <a:lstStyle/>
        <a:p>
          <a:r>
            <a:rPr lang="en-US" b="1" dirty="0"/>
            <a:t>Macro-fiscal Framework</a:t>
          </a:r>
          <a:r>
            <a:rPr lang="en-US" dirty="0"/>
            <a:t>  </a:t>
          </a:r>
        </a:p>
      </dgm:t>
    </dgm:pt>
    <dgm:pt modelId="{DD6F504E-06C1-40C2-A838-EE13C7AA93CC}" type="parTrans" cxnId="{B8A9A299-3C7B-4C2E-8E87-5F432F8EFC9D}">
      <dgm:prSet/>
      <dgm:spPr/>
      <dgm:t>
        <a:bodyPr/>
        <a:lstStyle/>
        <a:p>
          <a:endParaRPr lang="en-US"/>
        </a:p>
      </dgm:t>
    </dgm:pt>
    <dgm:pt modelId="{2B19202A-380E-4B73-9AD4-9C9734775F87}" type="sibTrans" cxnId="{B8A9A299-3C7B-4C2E-8E87-5F432F8EFC9D}">
      <dgm:prSet/>
      <dgm:spPr/>
      <dgm:t>
        <a:bodyPr/>
        <a:lstStyle/>
        <a:p>
          <a:endParaRPr lang="en-US"/>
        </a:p>
      </dgm:t>
    </dgm:pt>
    <dgm:pt modelId="{561D9BA2-45EC-400A-969D-6C9B0CC34EC5}">
      <dgm:prSet/>
      <dgm:spPr/>
      <dgm:t>
        <a:bodyPr/>
        <a:lstStyle/>
        <a:p>
          <a:r>
            <a:rPr lang="en-US" b="1" dirty="0"/>
            <a:t>Sector Spending</a:t>
          </a:r>
          <a:r>
            <a:rPr lang="en-US" dirty="0"/>
            <a:t>  </a:t>
          </a:r>
        </a:p>
      </dgm:t>
    </dgm:pt>
    <dgm:pt modelId="{4EA41D24-C610-47AE-9A4A-8D55CCAFD665}" type="parTrans" cxnId="{675DF652-73D8-4C08-880D-60F264D8BE4E}">
      <dgm:prSet/>
      <dgm:spPr/>
      <dgm:t>
        <a:bodyPr/>
        <a:lstStyle/>
        <a:p>
          <a:endParaRPr lang="en-US"/>
        </a:p>
      </dgm:t>
    </dgm:pt>
    <dgm:pt modelId="{A347552D-0B81-4DDF-A7B6-675FE4CCA98E}" type="sibTrans" cxnId="{675DF652-73D8-4C08-880D-60F264D8BE4E}">
      <dgm:prSet/>
      <dgm:spPr/>
      <dgm:t>
        <a:bodyPr/>
        <a:lstStyle/>
        <a:p>
          <a:endParaRPr lang="en-US"/>
        </a:p>
      </dgm:t>
    </dgm:pt>
    <dgm:pt modelId="{AEA2DF57-DEEA-47E0-B912-83C011D90631}">
      <dgm:prSet/>
      <dgm:spPr/>
      <dgm:t>
        <a:bodyPr/>
        <a:lstStyle/>
        <a:p>
          <a:r>
            <a:rPr lang="en-US" b="1" dirty="0"/>
            <a:t>Institutions for Public Expenditure Management</a:t>
          </a:r>
          <a:r>
            <a:rPr lang="en-US" dirty="0"/>
            <a:t>  </a:t>
          </a:r>
        </a:p>
      </dgm:t>
    </dgm:pt>
    <dgm:pt modelId="{C2ED002A-831A-4149-8ADB-61D633E1DA1A}" type="parTrans" cxnId="{92A51631-3405-4351-8617-31178A71EFCF}">
      <dgm:prSet/>
      <dgm:spPr/>
      <dgm:t>
        <a:bodyPr/>
        <a:lstStyle/>
        <a:p>
          <a:endParaRPr lang="en-US"/>
        </a:p>
      </dgm:t>
    </dgm:pt>
    <dgm:pt modelId="{D449691D-1BF4-4510-8247-034080E5DA0A}" type="sibTrans" cxnId="{92A51631-3405-4351-8617-31178A71EFCF}">
      <dgm:prSet/>
      <dgm:spPr/>
      <dgm:t>
        <a:bodyPr/>
        <a:lstStyle/>
        <a:p>
          <a:endParaRPr lang="en-US"/>
        </a:p>
      </dgm:t>
    </dgm:pt>
    <dgm:pt modelId="{B8131BBD-28EB-4FCC-B8D9-9ACD26AE5791}">
      <dgm:prSet/>
      <dgm:spPr/>
      <dgm:t>
        <a:bodyPr/>
        <a:lstStyle/>
        <a:p>
          <a:r>
            <a:rPr lang="en-US" b="1" dirty="0"/>
            <a:t>Impact – Growth, Poverty, Equity</a:t>
          </a:r>
          <a:r>
            <a:rPr lang="en-US" dirty="0"/>
            <a:t> </a:t>
          </a:r>
        </a:p>
      </dgm:t>
    </dgm:pt>
    <dgm:pt modelId="{268FF674-2F21-45D1-82BF-B72EDED516DB}" type="parTrans" cxnId="{F62B0BB4-F822-4CE4-A8E0-C052726D57D4}">
      <dgm:prSet/>
      <dgm:spPr/>
      <dgm:t>
        <a:bodyPr/>
        <a:lstStyle/>
        <a:p>
          <a:endParaRPr lang="en-US"/>
        </a:p>
      </dgm:t>
    </dgm:pt>
    <dgm:pt modelId="{025D18E7-E07F-4DD3-9542-A4700F1CA1F5}" type="sibTrans" cxnId="{F62B0BB4-F822-4CE4-A8E0-C052726D57D4}">
      <dgm:prSet/>
      <dgm:spPr/>
      <dgm:t>
        <a:bodyPr/>
        <a:lstStyle/>
        <a:p>
          <a:endParaRPr lang="en-US"/>
        </a:p>
      </dgm:t>
    </dgm:pt>
    <dgm:pt modelId="{AE4CB322-0050-44B2-B2D1-AA709A34F1D6}">
      <dgm:prSet/>
      <dgm:spPr/>
      <dgm:t>
        <a:bodyPr/>
        <a:lstStyle/>
        <a:p>
          <a:r>
            <a:rPr lang="en-US" b="1" dirty="0"/>
            <a:t>Efficiency</a:t>
          </a:r>
          <a:r>
            <a:rPr lang="en-US" dirty="0"/>
            <a:t> </a:t>
          </a:r>
        </a:p>
      </dgm:t>
    </dgm:pt>
    <dgm:pt modelId="{121D9871-AF30-453E-A061-9FB1586CDD02}" type="parTrans" cxnId="{3FA70730-B12F-4BA6-8FF4-21E855EF6FE0}">
      <dgm:prSet/>
      <dgm:spPr/>
      <dgm:t>
        <a:bodyPr/>
        <a:lstStyle/>
        <a:p>
          <a:endParaRPr lang="en-US"/>
        </a:p>
      </dgm:t>
    </dgm:pt>
    <dgm:pt modelId="{E005A747-BE0F-4C49-AB87-7F0803BD0483}" type="sibTrans" cxnId="{3FA70730-B12F-4BA6-8FF4-21E855EF6FE0}">
      <dgm:prSet/>
      <dgm:spPr/>
      <dgm:t>
        <a:bodyPr/>
        <a:lstStyle/>
        <a:p>
          <a:endParaRPr lang="en-US"/>
        </a:p>
      </dgm:t>
    </dgm:pt>
    <dgm:pt modelId="{4822999A-BC3B-4439-83BD-A78100AF8E7D}">
      <dgm:prSet/>
      <dgm:spPr/>
      <dgm:t>
        <a:bodyPr/>
        <a:lstStyle/>
        <a:p>
          <a:r>
            <a:rPr lang="en-US" b="1" dirty="0"/>
            <a:t>Effectiveness</a:t>
          </a:r>
          <a:endParaRPr lang="en-US" dirty="0"/>
        </a:p>
      </dgm:t>
    </dgm:pt>
    <dgm:pt modelId="{A3EAA128-2D99-40C5-AEB9-08C9DE9AA291}" type="parTrans" cxnId="{60B01A44-C4C4-49C0-998B-244E16A677B7}">
      <dgm:prSet/>
      <dgm:spPr/>
      <dgm:t>
        <a:bodyPr/>
        <a:lstStyle/>
        <a:p>
          <a:endParaRPr lang="en-US"/>
        </a:p>
      </dgm:t>
    </dgm:pt>
    <dgm:pt modelId="{151BE07D-9A06-4DFD-92BC-0699440E2418}" type="sibTrans" cxnId="{60B01A44-C4C4-49C0-998B-244E16A677B7}">
      <dgm:prSet/>
      <dgm:spPr/>
      <dgm:t>
        <a:bodyPr/>
        <a:lstStyle/>
        <a:p>
          <a:endParaRPr lang="en-US"/>
        </a:p>
      </dgm:t>
    </dgm:pt>
    <dgm:pt modelId="{F365CBF7-A9BD-486B-B3F5-94EC83E042E0}" type="pres">
      <dgm:prSet presAssocID="{A0DBEF39-DEE0-4388-9F2C-B42BD5938742}" presName="diagram" presStyleCnt="0">
        <dgm:presLayoutVars>
          <dgm:dir/>
          <dgm:resizeHandles val="exact"/>
        </dgm:presLayoutVars>
      </dgm:prSet>
      <dgm:spPr/>
    </dgm:pt>
    <dgm:pt modelId="{11B48701-E507-47A0-A0D0-CC355911FAC0}" type="pres">
      <dgm:prSet presAssocID="{08B6E170-B4CE-4BBD-BFE7-9DDB683480AA}" presName="node" presStyleLbl="node1" presStyleIdx="0" presStyleCnt="6">
        <dgm:presLayoutVars>
          <dgm:bulletEnabled val="1"/>
        </dgm:presLayoutVars>
      </dgm:prSet>
      <dgm:spPr/>
    </dgm:pt>
    <dgm:pt modelId="{03041A3B-413C-4EAB-A53A-A612DA588369}" type="pres">
      <dgm:prSet presAssocID="{2B19202A-380E-4B73-9AD4-9C9734775F87}" presName="sibTrans" presStyleCnt="0"/>
      <dgm:spPr/>
    </dgm:pt>
    <dgm:pt modelId="{90F8B4F2-0263-4975-AFE1-3A9F17C6F426}" type="pres">
      <dgm:prSet presAssocID="{561D9BA2-45EC-400A-969D-6C9B0CC34EC5}" presName="node" presStyleLbl="node1" presStyleIdx="1" presStyleCnt="6">
        <dgm:presLayoutVars>
          <dgm:bulletEnabled val="1"/>
        </dgm:presLayoutVars>
      </dgm:prSet>
      <dgm:spPr/>
    </dgm:pt>
    <dgm:pt modelId="{1BBB7A36-E16E-4594-90EB-827114344471}" type="pres">
      <dgm:prSet presAssocID="{A347552D-0B81-4DDF-A7B6-675FE4CCA98E}" presName="sibTrans" presStyleCnt="0"/>
      <dgm:spPr/>
    </dgm:pt>
    <dgm:pt modelId="{70BBBBB0-0299-437C-9F5B-F533DE38E6C4}" type="pres">
      <dgm:prSet presAssocID="{AEA2DF57-DEEA-47E0-B912-83C011D90631}" presName="node" presStyleLbl="node1" presStyleIdx="2" presStyleCnt="6">
        <dgm:presLayoutVars>
          <dgm:bulletEnabled val="1"/>
        </dgm:presLayoutVars>
      </dgm:prSet>
      <dgm:spPr/>
    </dgm:pt>
    <dgm:pt modelId="{7A895117-B29D-456A-B9D5-EA20F9813B1E}" type="pres">
      <dgm:prSet presAssocID="{D449691D-1BF4-4510-8247-034080E5DA0A}" presName="sibTrans" presStyleCnt="0"/>
      <dgm:spPr/>
    </dgm:pt>
    <dgm:pt modelId="{ECD8D9C5-643A-4EA2-A835-6FE91A64E24F}" type="pres">
      <dgm:prSet presAssocID="{B8131BBD-28EB-4FCC-B8D9-9ACD26AE5791}" presName="node" presStyleLbl="node1" presStyleIdx="3" presStyleCnt="6">
        <dgm:presLayoutVars>
          <dgm:bulletEnabled val="1"/>
        </dgm:presLayoutVars>
      </dgm:prSet>
      <dgm:spPr/>
    </dgm:pt>
    <dgm:pt modelId="{36215452-0D31-45E2-8AEC-095076418664}" type="pres">
      <dgm:prSet presAssocID="{025D18E7-E07F-4DD3-9542-A4700F1CA1F5}" presName="sibTrans" presStyleCnt="0"/>
      <dgm:spPr/>
    </dgm:pt>
    <dgm:pt modelId="{C698777E-9766-4F9D-811D-FACE04C50EB6}" type="pres">
      <dgm:prSet presAssocID="{AE4CB322-0050-44B2-B2D1-AA709A34F1D6}" presName="node" presStyleLbl="node1" presStyleIdx="4" presStyleCnt="6">
        <dgm:presLayoutVars>
          <dgm:bulletEnabled val="1"/>
        </dgm:presLayoutVars>
      </dgm:prSet>
      <dgm:spPr/>
    </dgm:pt>
    <dgm:pt modelId="{D29CD54F-B5D1-47A2-BECC-AA41900AA02F}" type="pres">
      <dgm:prSet presAssocID="{E005A747-BE0F-4C49-AB87-7F0803BD0483}" presName="sibTrans" presStyleCnt="0"/>
      <dgm:spPr/>
    </dgm:pt>
    <dgm:pt modelId="{4F06BD7A-296D-45E6-83A9-9D3CC2A00293}" type="pres">
      <dgm:prSet presAssocID="{4822999A-BC3B-4439-83BD-A78100AF8E7D}" presName="node" presStyleLbl="node1" presStyleIdx="5" presStyleCnt="6">
        <dgm:presLayoutVars>
          <dgm:bulletEnabled val="1"/>
        </dgm:presLayoutVars>
      </dgm:prSet>
      <dgm:spPr/>
    </dgm:pt>
  </dgm:ptLst>
  <dgm:cxnLst>
    <dgm:cxn modelId="{A28F531D-60AE-4BF6-931C-9DE0D26CBA36}" type="presOf" srcId="{AEA2DF57-DEEA-47E0-B912-83C011D90631}" destId="{70BBBBB0-0299-437C-9F5B-F533DE38E6C4}" srcOrd="0" destOrd="0" presId="urn:microsoft.com/office/officeart/2005/8/layout/default"/>
    <dgm:cxn modelId="{B7A78420-3BD7-4CBF-BB52-CEE96FDF1038}" type="presOf" srcId="{4822999A-BC3B-4439-83BD-A78100AF8E7D}" destId="{4F06BD7A-296D-45E6-83A9-9D3CC2A00293}" srcOrd="0" destOrd="0" presId="urn:microsoft.com/office/officeart/2005/8/layout/default"/>
    <dgm:cxn modelId="{E4EDBE24-8FF0-48A7-8F46-B4C5DFAE1D7D}" type="presOf" srcId="{B8131BBD-28EB-4FCC-B8D9-9ACD26AE5791}" destId="{ECD8D9C5-643A-4EA2-A835-6FE91A64E24F}" srcOrd="0" destOrd="0" presId="urn:microsoft.com/office/officeart/2005/8/layout/default"/>
    <dgm:cxn modelId="{3FA70730-B12F-4BA6-8FF4-21E855EF6FE0}" srcId="{A0DBEF39-DEE0-4388-9F2C-B42BD5938742}" destId="{AE4CB322-0050-44B2-B2D1-AA709A34F1D6}" srcOrd="4" destOrd="0" parTransId="{121D9871-AF30-453E-A061-9FB1586CDD02}" sibTransId="{E005A747-BE0F-4C49-AB87-7F0803BD0483}"/>
    <dgm:cxn modelId="{92A51631-3405-4351-8617-31178A71EFCF}" srcId="{A0DBEF39-DEE0-4388-9F2C-B42BD5938742}" destId="{AEA2DF57-DEEA-47E0-B912-83C011D90631}" srcOrd="2" destOrd="0" parTransId="{C2ED002A-831A-4149-8ADB-61D633E1DA1A}" sibTransId="{D449691D-1BF4-4510-8247-034080E5DA0A}"/>
    <dgm:cxn modelId="{60B01A44-C4C4-49C0-998B-244E16A677B7}" srcId="{A0DBEF39-DEE0-4388-9F2C-B42BD5938742}" destId="{4822999A-BC3B-4439-83BD-A78100AF8E7D}" srcOrd="5" destOrd="0" parTransId="{A3EAA128-2D99-40C5-AEB9-08C9DE9AA291}" sibTransId="{151BE07D-9A06-4DFD-92BC-0699440E2418}"/>
    <dgm:cxn modelId="{41DBD771-0207-4A64-9656-6228D8789601}" type="presOf" srcId="{561D9BA2-45EC-400A-969D-6C9B0CC34EC5}" destId="{90F8B4F2-0263-4975-AFE1-3A9F17C6F426}" srcOrd="0" destOrd="0" presId="urn:microsoft.com/office/officeart/2005/8/layout/default"/>
    <dgm:cxn modelId="{675DF652-73D8-4C08-880D-60F264D8BE4E}" srcId="{A0DBEF39-DEE0-4388-9F2C-B42BD5938742}" destId="{561D9BA2-45EC-400A-969D-6C9B0CC34EC5}" srcOrd="1" destOrd="0" parTransId="{4EA41D24-C610-47AE-9A4A-8D55CCAFD665}" sibTransId="{A347552D-0B81-4DDF-A7B6-675FE4CCA98E}"/>
    <dgm:cxn modelId="{6F8FEE8C-AB1C-4954-80B5-BABD18FE33E4}" type="presOf" srcId="{AE4CB322-0050-44B2-B2D1-AA709A34F1D6}" destId="{C698777E-9766-4F9D-811D-FACE04C50EB6}" srcOrd="0" destOrd="0" presId="urn:microsoft.com/office/officeart/2005/8/layout/default"/>
    <dgm:cxn modelId="{B8A9A299-3C7B-4C2E-8E87-5F432F8EFC9D}" srcId="{A0DBEF39-DEE0-4388-9F2C-B42BD5938742}" destId="{08B6E170-B4CE-4BBD-BFE7-9DDB683480AA}" srcOrd="0" destOrd="0" parTransId="{DD6F504E-06C1-40C2-A838-EE13C7AA93CC}" sibTransId="{2B19202A-380E-4B73-9AD4-9C9734775F87}"/>
    <dgm:cxn modelId="{6FEF04B3-B92E-41D8-86C4-9BD938E63999}" type="presOf" srcId="{A0DBEF39-DEE0-4388-9F2C-B42BD5938742}" destId="{F365CBF7-A9BD-486B-B3F5-94EC83E042E0}" srcOrd="0" destOrd="0" presId="urn:microsoft.com/office/officeart/2005/8/layout/default"/>
    <dgm:cxn modelId="{F62B0BB4-F822-4CE4-A8E0-C052726D57D4}" srcId="{A0DBEF39-DEE0-4388-9F2C-B42BD5938742}" destId="{B8131BBD-28EB-4FCC-B8D9-9ACD26AE5791}" srcOrd="3" destOrd="0" parTransId="{268FF674-2F21-45D1-82BF-B72EDED516DB}" sibTransId="{025D18E7-E07F-4DD3-9542-A4700F1CA1F5}"/>
    <dgm:cxn modelId="{6381C2C3-6C60-4574-91E0-3F31BB51B3BD}" type="presOf" srcId="{08B6E170-B4CE-4BBD-BFE7-9DDB683480AA}" destId="{11B48701-E507-47A0-A0D0-CC355911FAC0}" srcOrd="0" destOrd="0" presId="urn:microsoft.com/office/officeart/2005/8/layout/default"/>
    <dgm:cxn modelId="{79AF7A21-F2A7-4F4F-8DCE-F4896AA8F520}" type="presParOf" srcId="{F365CBF7-A9BD-486B-B3F5-94EC83E042E0}" destId="{11B48701-E507-47A0-A0D0-CC355911FAC0}" srcOrd="0" destOrd="0" presId="urn:microsoft.com/office/officeart/2005/8/layout/default"/>
    <dgm:cxn modelId="{0058D954-845A-4C88-973E-B61C08938134}" type="presParOf" srcId="{F365CBF7-A9BD-486B-B3F5-94EC83E042E0}" destId="{03041A3B-413C-4EAB-A53A-A612DA588369}" srcOrd="1" destOrd="0" presId="urn:microsoft.com/office/officeart/2005/8/layout/default"/>
    <dgm:cxn modelId="{78F6EA96-72B4-49D1-B0C9-F14A106DFF04}" type="presParOf" srcId="{F365CBF7-A9BD-486B-B3F5-94EC83E042E0}" destId="{90F8B4F2-0263-4975-AFE1-3A9F17C6F426}" srcOrd="2" destOrd="0" presId="urn:microsoft.com/office/officeart/2005/8/layout/default"/>
    <dgm:cxn modelId="{937BDAFF-D477-41B5-98DA-7D44D5DF6899}" type="presParOf" srcId="{F365CBF7-A9BD-486B-B3F5-94EC83E042E0}" destId="{1BBB7A36-E16E-4594-90EB-827114344471}" srcOrd="3" destOrd="0" presId="urn:microsoft.com/office/officeart/2005/8/layout/default"/>
    <dgm:cxn modelId="{47649D37-DCA7-4CF8-9214-2B06008401BF}" type="presParOf" srcId="{F365CBF7-A9BD-486B-B3F5-94EC83E042E0}" destId="{70BBBBB0-0299-437C-9F5B-F533DE38E6C4}" srcOrd="4" destOrd="0" presId="urn:microsoft.com/office/officeart/2005/8/layout/default"/>
    <dgm:cxn modelId="{01DC6365-2CA6-46EC-B9D5-ED56E4E3318D}" type="presParOf" srcId="{F365CBF7-A9BD-486B-B3F5-94EC83E042E0}" destId="{7A895117-B29D-456A-B9D5-EA20F9813B1E}" srcOrd="5" destOrd="0" presId="urn:microsoft.com/office/officeart/2005/8/layout/default"/>
    <dgm:cxn modelId="{64937D77-3A49-4669-B032-9F87CEC5F682}" type="presParOf" srcId="{F365CBF7-A9BD-486B-B3F5-94EC83E042E0}" destId="{ECD8D9C5-643A-4EA2-A835-6FE91A64E24F}" srcOrd="6" destOrd="0" presId="urn:microsoft.com/office/officeart/2005/8/layout/default"/>
    <dgm:cxn modelId="{B30F6E85-DD00-4A94-B730-E8DAEB3E8D85}" type="presParOf" srcId="{F365CBF7-A9BD-486B-B3F5-94EC83E042E0}" destId="{36215452-0D31-45E2-8AEC-095076418664}" srcOrd="7" destOrd="0" presId="urn:microsoft.com/office/officeart/2005/8/layout/default"/>
    <dgm:cxn modelId="{C3C69D04-21CB-49C5-98DA-805A5F709798}" type="presParOf" srcId="{F365CBF7-A9BD-486B-B3F5-94EC83E042E0}" destId="{C698777E-9766-4F9D-811D-FACE04C50EB6}" srcOrd="8" destOrd="0" presId="urn:microsoft.com/office/officeart/2005/8/layout/default"/>
    <dgm:cxn modelId="{16688360-C829-4803-8B79-CF4409912202}" type="presParOf" srcId="{F365CBF7-A9BD-486B-B3F5-94EC83E042E0}" destId="{D29CD54F-B5D1-47A2-BECC-AA41900AA02F}" srcOrd="9" destOrd="0" presId="urn:microsoft.com/office/officeart/2005/8/layout/default"/>
    <dgm:cxn modelId="{98E99633-311D-463F-BD29-C964BAEA000B}" type="presParOf" srcId="{F365CBF7-A9BD-486B-B3F5-94EC83E042E0}" destId="{4F06BD7A-296D-45E6-83A9-9D3CC2A00293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2376E26-6447-483E-B200-E98ABB8411A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08DFA2-AD10-494D-AB22-EF80E14610F4}">
      <dgm:prSet/>
      <dgm:spPr/>
      <dgm:t>
        <a:bodyPr/>
        <a:lstStyle/>
        <a:p>
          <a:r>
            <a:rPr lang="en-US"/>
            <a:t>Government – WB Dialogue</a:t>
          </a:r>
        </a:p>
      </dgm:t>
    </dgm:pt>
    <dgm:pt modelId="{D659D42A-8D6E-4FC3-A1BD-99317A3244E3}" type="parTrans" cxnId="{4712F4B7-FDBD-4EF5-B406-93D890162AD8}">
      <dgm:prSet/>
      <dgm:spPr/>
      <dgm:t>
        <a:bodyPr/>
        <a:lstStyle/>
        <a:p>
          <a:endParaRPr lang="en-US"/>
        </a:p>
      </dgm:t>
    </dgm:pt>
    <dgm:pt modelId="{BCD31D4A-5AE7-490C-8267-C816C6D234BA}" type="sibTrans" cxnId="{4712F4B7-FDBD-4EF5-B406-93D890162AD8}">
      <dgm:prSet/>
      <dgm:spPr/>
      <dgm:t>
        <a:bodyPr/>
        <a:lstStyle/>
        <a:p>
          <a:endParaRPr lang="en-US"/>
        </a:p>
      </dgm:t>
    </dgm:pt>
    <dgm:pt modelId="{A3E704F3-48FF-4212-88F7-EB0DC21D69BA}">
      <dgm:prSet/>
      <dgm:spPr/>
      <dgm:t>
        <a:bodyPr/>
        <a:lstStyle/>
        <a:p>
          <a:r>
            <a:rPr lang="en-US"/>
            <a:t>Scope definition</a:t>
          </a:r>
        </a:p>
      </dgm:t>
    </dgm:pt>
    <dgm:pt modelId="{2681DEFD-5EAF-44B4-90A7-B893FDFB337A}" type="parTrans" cxnId="{D0DA06F0-02B1-4351-BEFA-CEEFD658F579}">
      <dgm:prSet/>
      <dgm:spPr/>
      <dgm:t>
        <a:bodyPr/>
        <a:lstStyle/>
        <a:p>
          <a:endParaRPr lang="en-US"/>
        </a:p>
      </dgm:t>
    </dgm:pt>
    <dgm:pt modelId="{84AC152F-C6B1-4E13-A1BE-EB67D22BE450}" type="sibTrans" cxnId="{D0DA06F0-02B1-4351-BEFA-CEEFD658F579}">
      <dgm:prSet/>
      <dgm:spPr/>
      <dgm:t>
        <a:bodyPr/>
        <a:lstStyle/>
        <a:p>
          <a:endParaRPr lang="en-US"/>
        </a:p>
      </dgm:t>
    </dgm:pt>
    <dgm:pt modelId="{E002B936-43EA-436A-BB59-AE4231D8207E}">
      <dgm:prSet/>
      <dgm:spPr/>
      <dgm:t>
        <a:bodyPr/>
        <a:lstStyle/>
        <a:p>
          <a:r>
            <a:rPr lang="en-US" dirty="0"/>
            <a:t>Data sharing and analysis of options</a:t>
          </a:r>
        </a:p>
      </dgm:t>
    </dgm:pt>
    <dgm:pt modelId="{10B6546F-FAB1-4CA1-878A-934AD11DF8CB}" type="parTrans" cxnId="{3CED682A-910D-498D-9B99-7D73C99C4A30}">
      <dgm:prSet/>
      <dgm:spPr/>
      <dgm:t>
        <a:bodyPr/>
        <a:lstStyle/>
        <a:p>
          <a:endParaRPr lang="en-US"/>
        </a:p>
      </dgm:t>
    </dgm:pt>
    <dgm:pt modelId="{77705D0D-F669-4DF7-B669-580697F843C6}" type="sibTrans" cxnId="{3CED682A-910D-498D-9B99-7D73C99C4A30}">
      <dgm:prSet/>
      <dgm:spPr/>
      <dgm:t>
        <a:bodyPr/>
        <a:lstStyle/>
        <a:p>
          <a:endParaRPr lang="en-US"/>
        </a:p>
      </dgm:t>
    </dgm:pt>
    <dgm:pt modelId="{8C22D6B7-24F5-4FF8-98EC-79F7904BE529}">
      <dgm:prSet/>
      <dgm:spPr/>
      <dgm:t>
        <a:bodyPr/>
        <a:lstStyle/>
        <a:p>
          <a:r>
            <a:rPr lang="en-US" dirty="0"/>
            <a:t>Report recommendations</a:t>
          </a:r>
        </a:p>
      </dgm:t>
    </dgm:pt>
    <dgm:pt modelId="{97FF8708-BD78-4809-B356-8E772CD61D29}" type="parTrans" cxnId="{2BEE0A0C-C653-456E-B875-DA3EA0CE9708}">
      <dgm:prSet/>
      <dgm:spPr/>
      <dgm:t>
        <a:bodyPr/>
        <a:lstStyle/>
        <a:p>
          <a:endParaRPr lang="en-US"/>
        </a:p>
      </dgm:t>
    </dgm:pt>
    <dgm:pt modelId="{560623FC-EB07-4523-AD6C-37B36A3D6987}" type="sibTrans" cxnId="{2BEE0A0C-C653-456E-B875-DA3EA0CE9708}">
      <dgm:prSet/>
      <dgm:spPr/>
      <dgm:t>
        <a:bodyPr/>
        <a:lstStyle/>
        <a:p>
          <a:endParaRPr lang="en-US"/>
        </a:p>
      </dgm:t>
    </dgm:pt>
    <dgm:pt modelId="{7573865C-9E1B-403B-95DF-37689FEB3F65}">
      <dgm:prSet/>
      <dgm:spPr/>
      <dgm:t>
        <a:bodyPr/>
        <a:lstStyle/>
        <a:p>
          <a:r>
            <a:rPr lang="en-US" dirty="0"/>
            <a:t>Implementation</a:t>
          </a:r>
        </a:p>
      </dgm:t>
    </dgm:pt>
    <dgm:pt modelId="{F40CA389-6315-42FF-8814-EB3DD9CDA981}" type="parTrans" cxnId="{2B6DFB57-7983-4799-8D3E-DF54F332B1C9}">
      <dgm:prSet/>
      <dgm:spPr/>
      <dgm:t>
        <a:bodyPr/>
        <a:lstStyle/>
        <a:p>
          <a:endParaRPr lang="en-US"/>
        </a:p>
      </dgm:t>
    </dgm:pt>
    <dgm:pt modelId="{96A4C210-B3FD-4632-8E47-B0006E7F8E32}" type="sibTrans" cxnId="{2B6DFB57-7983-4799-8D3E-DF54F332B1C9}">
      <dgm:prSet/>
      <dgm:spPr/>
      <dgm:t>
        <a:bodyPr/>
        <a:lstStyle/>
        <a:p>
          <a:endParaRPr lang="en-US"/>
        </a:p>
      </dgm:t>
    </dgm:pt>
    <dgm:pt modelId="{4D32EA2A-D0A1-491E-89B5-27A2B9E1672B}" type="pres">
      <dgm:prSet presAssocID="{32376E26-6447-483E-B200-E98ABB8411AF}" presName="CompostProcess" presStyleCnt="0">
        <dgm:presLayoutVars>
          <dgm:dir/>
          <dgm:resizeHandles val="exact"/>
        </dgm:presLayoutVars>
      </dgm:prSet>
      <dgm:spPr/>
    </dgm:pt>
    <dgm:pt modelId="{446B3F9D-1E61-476C-8C44-33202AF7D1CE}" type="pres">
      <dgm:prSet presAssocID="{32376E26-6447-483E-B200-E98ABB8411AF}" presName="arrow" presStyleLbl="bgShp" presStyleIdx="0" presStyleCnt="1"/>
      <dgm:spPr/>
    </dgm:pt>
    <dgm:pt modelId="{C252437C-B70F-4111-A229-22DD13AA033C}" type="pres">
      <dgm:prSet presAssocID="{32376E26-6447-483E-B200-E98ABB8411AF}" presName="linearProcess" presStyleCnt="0"/>
      <dgm:spPr/>
    </dgm:pt>
    <dgm:pt modelId="{F70CCDEE-44FB-4E0F-8157-99EAB4969F99}" type="pres">
      <dgm:prSet presAssocID="{6C08DFA2-AD10-494D-AB22-EF80E14610F4}" presName="textNode" presStyleLbl="node1" presStyleIdx="0" presStyleCnt="5">
        <dgm:presLayoutVars>
          <dgm:bulletEnabled val="1"/>
        </dgm:presLayoutVars>
      </dgm:prSet>
      <dgm:spPr/>
    </dgm:pt>
    <dgm:pt modelId="{B5672749-FCBC-4454-AE4E-3B9B59BDE02B}" type="pres">
      <dgm:prSet presAssocID="{BCD31D4A-5AE7-490C-8267-C816C6D234BA}" presName="sibTrans" presStyleCnt="0"/>
      <dgm:spPr/>
    </dgm:pt>
    <dgm:pt modelId="{F8E39DDD-7839-4FF7-9C70-5B022DB6C067}" type="pres">
      <dgm:prSet presAssocID="{A3E704F3-48FF-4212-88F7-EB0DC21D69BA}" presName="textNode" presStyleLbl="node1" presStyleIdx="1" presStyleCnt="5">
        <dgm:presLayoutVars>
          <dgm:bulletEnabled val="1"/>
        </dgm:presLayoutVars>
      </dgm:prSet>
      <dgm:spPr/>
    </dgm:pt>
    <dgm:pt modelId="{05A33671-CBC3-4BDD-A740-9CF147799DB1}" type="pres">
      <dgm:prSet presAssocID="{84AC152F-C6B1-4E13-A1BE-EB67D22BE450}" presName="sibTrans" presStyleCnt="0"/>
      <dgm:spPr/>
    </dgm:pt>
    <dgm:pt modelId="{15F8AB47-E937-48CE-96CF-F879AB400510}" type="pres">
      <dgm:prSet presAssocID="{E002B936-43EA-436A-BB59-AE4231D8207E}" presName="textNode" presStyleLbl="node1" presStyleIdx="2" presStyleCnt="5">
        <dgm:presLayoutVars>
          <dgm:bulletEnabled val="1"/>
        </dgm:presLayoutVars>
      </dgm:prSet>
      <dgm:spPr/>
    </dgm:pt>
    <dgm:pt modelId="{6C41118D-4F6B-47A0-A9C8-F5C4835837C2}" type="pres">
      <dgm:prSet presAssocID="{77705D0D-F669-4DF7-B669-580697F843C6}" presName="sibTrans" presStyleCnt="0"/>
      <dgm:spPr/>
    </dgm:pt>
    <dgm:pt modelId="{AB09A9E1-7D79-416B-9DF2-60EA68B27D9F}" type="pres">
      <dgm:prSet presAssocID="{8C22D6B7-24F5-4FF8-98EC-79F7904BE529}" presName="textNode" presStyleLbl="node1" presStyleIdx="3" presStyleCnt="5" custLinFactNeighborX="-39808" custLinFactNeighborY="3120">
        <dgm:presLayoutVars>
          <dgm:bulletEnabled val="1"/>
        </dgm:presLayoutVars>
      </dgm:prSet>
      <dgm:spPr/>
    </dgm:pt>
    <dgm:pt modelId="{2BA82ABE-FF33-4F9C-85C4-A0A3720B0925}" type="pres">
      <dgm:prSet presAssocID="{560623FC-EB07-4523-AD6C-37B36A3D6987}" presName="sibTrans" presStyleCnt="0"/>
      <dgm:spPr/>
    </dgm:pt>
    <dgm:pt modelId="{A200B835-8C0A-4E59-AC56-B78FBC267CBF}" type="pres">
      <dgm:prSet presAssocID="{7573865C-9E1B-403B-95DF-37689FEB3F65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D14D2B03-AF8E-4111-800A-3F7C22380D05}" type="presOf" srcId="{7573865C-9E1B-403B-95DF-37689FEB3F65}" destId="{A200B835-8C0A-4E59-AC56-B78FBC267CBF}" srcOrd="0" destOrd="0" presId="urn:microsoft.com/office/officeart/2005/8/layout/hProcess9"/>
    <dgm:cxn modelId="{2BEE0A0C-C653-456E-B875-DA3EA0CE9708}" srcId="{32376E26-6447-483E-B200-E98ABB8411AF}" destId="{8C22D6B7-24F5-4FF8-98EC-79F7904BE529}" srcOrd="3" destOrd="0" parTransId="{97FF8708-BD78-4809-B356-8E772CD61D29}" sibTransId="{560623FC-EB07-4523-AD6C-37B36A3D6987}"/>
    <dgm:cxn modelId="{AB073D1F-9D88-4A76-83D8-DC6B86B8E81F}" type="presOf" srcId="{A3E704F3-48FF-4212-88F7-EB0DC21D69BA}" destId="{F8E39DDD-7839-4FF7-9C70-5B022DB6C067}" srcOrd="0" destOrd="0" presId="urn:microsoft.com/office/officeart/2005/8/layout/hProcess9"/>
    <dgm:cxn modelId="{3CED682A-910D-498D-9B99-7D73C99C4A30}" srcId="{32376E26-6447-483E-B200-E98ABB8411AF}" destId="{E002B936-43EA-436A-BB59-AE4231D8207E}" srcOrd="2" destOrd="0" parTransId="{10B6546F-FAB1-4CA1-878A-934AD11DF8CB}" sibTransId="{77705D0D-F669-4DF7-B669-580697F843C6}"/>
    <dgm:cxn modelId="{D890B270-B81C-4435-9034-956BCBDD82A8}" type="presOf" srcId="{32376E26-6447-483E-B200-E98ABB8411AF}" destId="{4D32EA2A-D0A1-491E-89B5-27A2B9E1672B}" srcOrd="0" destOrd="0" presId="urn:microsoft.com/office/officeart/2005/8/layout/hProcess9"/>
    <dgm:cxn modelId="{2B6DFB57-7983-4799-8D3E-DF54F332B1C9}" srcId="{32376E26-6447-483E-B200-E98ABB8411AF}" destId="{7573865C-9E1B-403B-95DF-37689FEB3F65}" srcOrd="4" destOrd="0" parTransId="{F40CA389-6315-42FF-8814-EB3DD9CDA981}" sibTransId="{96A4C210-B3FD-4632-8E47-B0006E7F8E32}"/>
    <dgm:cxn modelId="{F1F62395-7F21-4A48-ABCF-EA35277D9D17}" type="presOf" srcId="{E002B936-43EA-436A-BB59-AE4231D8207E}" destId="{15F8AB47-E937-48CE-96CF-F879AB400510}" srcOrd="0" destOrd="0" presId="urn:microsoft.com/office/officeart/2005/8/layout/hProcess9"/>
    <dgm:cxn modelId="{4712F4B7-FDBD-4EF5-B406-93D890162AD8}" srcId="{32376E26-6447-483E-B200-E98ABB8411AF}" destId="{6C08DFA2-AD10-494D-AB22-EF80E14610F4}" srcOrd="0" destOrd="0" parTransId="{D659D42A-8D6E-4FC3-A1BD-99317A3244E3}" sibTransId="{BCD31D4A-5AE7-490C-8267-C816C6D234BA}"/>
    <dgm:cxn modelId="{C50244D0-8033-47E5-A3CD-42AEF121EB10}" type="presOf" srcId="{6C08DFA2-AD10-494D-AB22-EF80E14610F4}" destId="{F70CCDEE-44FB-4E0F-8157-99EAB4969F99}" srcOrd="0" destOrd="0" presId="urn:microsoft.com/office/officeart/2005/8/layout/hProcess9"/>
    <dgm:cxn modelId="{A189F1D9-202A-4D1D-858C-91E250BD5E85}" type="presOf" srcId="{8C22D6B7-24F5-4FF8-98EC-79F7904BE529}" destId="{AB09A9E1-7D79-416B-9DF2-60EA68B27D9F}" srcOrd="0" destOrd="0" presId="urn:microsoft.com/office/officeart/2005/8/layout/hProcess9"/>
    <dgm:cxn modelId="{D0DA06F0-02B1-4351-BEFA-CEEFD658F579}" srcId="{32376E26-6447-483E-B200-E98ABB8411AF}" destId="{A3E704F3-48FF-4212-88F7-EB0DC21D69BA}" srcOrd="1" destOrd="0" parTransId="{2681DEFD-5EAF-44B4-90A7-B893FDFB337A}" sibTransId="{84AC152F-C6B1-4E13-A1BE-EB67D22BE450}"/>
    <dgm:cxn modelId="{41F8B43E-0C0D-48C1-9D9D-2CBE1D36FCD8}" type="presParOf" srcId="{4D32EA2A-D0A1-491E-89B5-27A2B9E1672B}" destId="{446B3F9D-1E61-476C-8C44-33202AF7D1CE}" srcOrd="0" destOrd="0" presId="urn:microsoft.com/office/officeart/2005/8/layout/hProcess9"/>
    <dgm:cxn modelId="{8779BC02-76B3-43E9-B873-234358595A37}" type="presParOf" srcId="{4D32EA2A-D0A1-491E-89B5-27A2B9E1672B}" destId="{C252437C-B70F-4111-A229-22DD13AA033C}" srcOrd="1" destOrd="0" presId="urn:microsoft.com/office/officeart/2005/8/layout/hProcess9"/>
    <dgm:cxn modelId="{BDB2A0B8-398B-4FE6-B5DE-8068C1E07F43}" type="presParOf" srcId="{C252437C-B70F-4111-A229-22DD13AA033C}" destId="{F70CCDEE-44FB-4E0F-8157-99EAB4969F99}" srcOrd="0" destOrd="0" presId="urn:microsoft.com/office/officeart/2005/8/layout/hProcess9"/>
    <dgm:cxn modelId="{30C35434-F851-4D8B-9BB9-E14F5EF8C34A}" type="presParOf" srcId="{C252437C-B70F-4111-A229-22DD13AA033C}" destId="{B5672749-FCBC-4454-AE4E-3B9B59BDE02B}" srcOrd="1" destOrd="0" presId="urn:microsoft.com/office/officeart/2005/8/layout/hProcess9"/>
    <dgm:cxn modelId="{A301DF39-8619-49A5-829C-CA8D0B0650D4}" type="presParOf" srcId="{C252437C-B70F-4111-A229-22DD13AA033C}" destId="{F8E39DDD-7839-4FF7-9C70-5B022DB6C067}" srcOrd="2" destOrd="0" presId="urn:microsoft.com/office/officeart/2005/8/layout/hProcess9"/>
    <dgm:cxn modelId="{40D72339-356D-4D3E-8C0D-DD4D9941A78C}" type="presParOf" srcId="{C252437C-B70F-4111-A229-22DD13AA033C}" destId="{05A33671-CBC3-4BDD-A740-9CF147799DB1}" srcOrd="3" destOrd="0" presId="urn:microsoft.com/office/officeart/2005/8/layout/hProcess9"/>
    <dgm:cxn modelId="{E0027B04-E7EE-45ED-942B-0CD8A4BA5AB6}" type="presParOf" srcId="{C252437C-B70F-4111-A229-22DD13AA033C}" destId="{15F8AB47-E937-48CE-96CF-F879AB400510}" srcOrd="4" destOrd="0" presId="urn:microsoft.com/office/officeart/2005/8/layout/hProcess9"/>
    <dgm:cxn modelId="{B706DCF8-2500-4A51-9449-F8C037259504}" type="presParOf" srcId="{C252437C-B70F-4111-A229-22DD13AA033C}" destId="{6C41118D-4F6B-47A0-A9C8-F5C4835837C2}" srcOrd="5" destOrd="0" presId="urn:microsoft.com/office/officeart/2005/8/layout/hProcess9"/>
    <dgm:cxn modelId="{F6D0BB25-3972-42AC-B2ED-168FC41BF59C}" type="presParOf" srcId="{C252437C-B70F-4111-A229-22DD13AA033C}" destId="{AB09A9E1-7D79-416B-9DF2-60EA68B27D9F}" srcOrd="6" destOrd="0" presId="urn:microsoft.com/office/officeart/2005/8/layout/hProcess9"/>
    <dgm:cxn modelId="{07CE7BD9-405F-4D08-A4E6-1B532EC9EDD4}" type="presParOf" srcId="{C252437C-B70F-4111-A229-22DD13AA033C}" destId="{2BA82ABE-FF33-4F9C-85C4-A0A3720B0925}" srcOrd="7" destOrd="0" presId="urn:microsoft.com/office/officeart/2005/8/layout/hProcess9"/>
    <dgm:cxn modelId="{E5A3F0D6-FC44-4F2A-B0C9-B0CBBDA8BD5F}" type="presParOf" srcId="{C252437C-B70F-4111-A229-22DD13AA033C}" destId="{A200B835-8C0A-4E59-AC56-B78FBC267CBF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085D052-EE82-4E7E-BB60-1D0EB425E0E7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E0D9E5-DDE0-4676-B5EB-F4772370E0FE}">
      <dgm:prSet/>
      <dgm:spPr/>
      <dgm:t>
        <a:bodyPr/>
        <a:lstStyle/>
        <a:p>
          <a:r>
            <a:rPr lang="en-US"/>
            <a:t>PER 1, 2011. Fiscal reform options across 3 priority areas of the budget</a:t>
          </a:r>
        </a:p>
      </dgm:t>
    </dgm:pt>
    <dgm:pt modelId="{FB888262-6E8B-4F81-8AE6-D6A0FFA01D01}" type="parTrans" cxnId="{E8BE8753-994E-4B4B-B636-F8F8167862F8}">
      <dgm:prSet/>
      <dgm:spPr/>
      <dgm:t>
        <a:bodyPr/>
        <a:lstStyle/>
        <a:p>
          <a:endParaRPr lang="en-US"/>
        </a:p>
      </dgm:t>
    </dgm:pt>
    <dgm:pt modelId="{159BDF06-E710-49F9-BC16-7E6B948BBB8A}" type="sibTrans" cxnId="{E8BE8753-994E-4B4B-B636-F8F8167862F8}">
      <dgm:prSet/>
      <dgm:spPr/>
      <dgm:t>
        <a:bodyPr/>
        <a:lstStyle/>
        <a:p>
          <a:endParaRPr lang="en-US"/>
        </a:p>
      </dgm:t>
    </dgm:pt>
    <dgm:pt modelId="{11F9008B-E5EA-4610-A299-49333F9BA08B}">
      <dgm:prSet/>
      <dgm:spPr/>
      <dgm:t>
        <a:bodyPr/>
        <a:lstStyle/>
        <a:p>
          <a:r>
            <a:rPr lang="en-US" dirty="0"/>
            <a:t>A sustainable pension system </a:t>
          </a:r>
        </a:p>
      </dgm:t>
    </dgm:pt>
    <dgm:pt modelId="{5C089D07-9EEE-4007-836E-F70C12E8712D}" type="parTrans" cxnId="{E27D0B1E-420C-4CBF-9A16-51C5F7007B5C}">
      <dgm:prSet/>
      <dgm:spPr/>
      <dgm:t>
        <a:bodyPr/>
        <a:lstStyle/>
        <a:p>
          <a:endParaRPr lang="en-US"/>
        </a:p>
      </dgm:t>
    </dgm:pt>
    <dgm:pt modelId="{F45420BB-C8B5-472D-8CE2-B3E20A3278D0}" type="sibTrans" cxnId="{E27D0B1E-420C-4CBF-9A16-51C5F7007B5C}">
      <dgm:prSet/>
      <dgm:spPr/>
      <dgm:t>
        <a:bodyPr/>
        <a:lstStyle/>
        <a:p>
          <a:endParaRPr lang="en-US"/>
        </a:p>
      </dgm:t>
    </dgm:pt>
    <dgm:pt modelId="{7BF5E0AC-EA45-4321-A52E-7B9053377312}">
      <dgm:prSet/>
      <dgm:spPr/>
      <dgm:t>
        <a:bodyPr/>
        <a:lstStyle/>
        <a:p>
          <a:r>
            <a:rPr lang="en-US" dirty="0"/>
            <a:t>Better targeted social assistance </a:t>
          </a:r>
        </a:p>
      </dgm:t>
    </dgm:pt>
    <dgm:pt modelId="{94FC604E-3756-4CC0-B4DF-D4E1FACCB0A5}" type="parTrans" cxnId="{6DBB508F-BBDA-4E65-9BD0-6A4FFCDCF432}">
      <dgm:prSet/>
      <dgm:spPr/>
      <dgm:t>
        <a:bodyPr/>
        <a:lstStyle/>
        <a:p>
          <a:endParaRPr lang="en-US"/>
        </a:p>
      </dgm:t>
    </dgm:pt>
    <dgm:pt modelId="{4C6C5C35-B552-47F0-A711-C40C041741E0}" type="sibTrans" cxnId="{6DBB508F-BBDA-4E65-9BD0-6A4FFCDCF432}">
      <dgm:prSet/>
      <dgm:spPr/>
      <dgm:t>
        <a:bodyPr/>
        <a:lstStyle/>
        <a:p>
          <a:endParaRPr lang="en-US"/>
        </a:p>
      </dgm:t>
    </dgm:pt>
    <dgm:pt modelId="{BBAEE984-9DA7-4EB7-BC53-F7A92D4A377C}">
      <dgm:prSet/>
      <dgm:spPr/>
      <dgm:t>
        <a:bodyPr/>
        <a:lstStyle/>
        <a:p>
          <a:r>
            <a:rPr lang="en-US" dirty="0"/>
            <a:t>Rationalization of energy and agricultural subsidies.</a:t>
          </a:r>
        </a:p>
      </dgm:t>
    </dgm:pt>
    <dgm:pt modelId="{9700A31C-F1A9-45E0-9C2E-F17AC6B218DD}" type="parTrans" cxnId="{5A8D7A46-8F3F-4E0E-A129-F7EEF631BD4C}">
      <dgm:prSet/>
      <dgm:spPr/>
      <dgm:t>
        <a:bodyPr/>
        <a:lstStyle/>
        <a:p>
          <a:endParaRPr lang="en-US"/>
        </a:p>
      </dgm:t>
    </dgm:pt>
    <dgm:pt modelId="{9BBE24F6-9627-44F7-B1FD-B5D0907AA908}" type="sibTrans" cxnId="{5A8D7A46-8F3F-4E0E-A129-F7EEF631BD4C}">
      <dgm:prSet/>
      <dgm:spPr/>
      <dgm:t>
        <a:bodyPr/>
        <a:lstStyle/>
        <a:p>
          <a:endParaRPr lang="en-US"/>
        </a:p>
      </dgm:t>
    </dgm:pt>
    <dgm:pt modelId="{1424AC97-353F-4668-BEC6-30B1D11DFEFE}">
      <dgm:prSet/>
      <dgm:spPr/>
      <dgm:t>
        <a:bodyPr/>
        <a:lstStyle/>
        <a:p>
          <a:r>
            <a:rPr lang="en-US"/>
            <a:t>PER 2, 2013. Reforms to enhance the quality of key public services in a fiscally constrained environment</a:t>
          </a:r>
        </a:p>
      </dgm:t>
    </dgm:pt>
    <dgm:pt modelId="{7497C4E7-6F7A-41B1-A9C1-12FC9A2D7064}" type="parTrans" cxnId="{65210665-E6F8-4B24-835F-499B7A592B39}">
      <dgm:prSet/>
      <dgm:spPr/>
      <dgm:t>
        <a:bodyPr/>
        <a:lstStyle/>
        <a:p>
          <a:endParaRPr lang="en-US"/>
        </a:p>
      </dgm:t>
    </dgm:pt>
    <dgm:pt modelId="{08F94235-DDA7-4072-8393-448EEEB07F9B}" type="sibTrans" cxnId="{65210665-E6F8-4B24-835F-499B7A592B39}">
      <dgm:prSet/>
      <dgm:spPr/>
      <dgm:t>
        <a:bodyPr/>
        <a:lstStyle/>
        <a:p>
          <a:endParaRPr lang="en-US"/>
        </a:p>
      </dgm:t>
    </dgm:pt>
    <dgm:pt modelId="{4A4EB5FC-03AE-4E39-8AF8-9C4DA8BF74B5}">
      <dgm:prSet/>
      <dgm:spPr/>
      <dgm:t>
        <a:bodyPr/>
        <a:lstStyle/>
        <a:p>
          <a:r>
            <a:rPr lang="en-US" dirty="0"/>
            <a:t>Intergovernmental fiscal relations </a:t>
          </a:r>
        </a:p>
      </dgm:t>
    </dgm:pt>
    <dgm:pt modelId="{21F8B889-43BF-4C23-850D-6AF256C9F0E0}" type="parTrans" cxnId="{2B3FB934-CAF4-48B7-AD0B-3D51B31B0904}">
      <dgm:prSet/>
      <dgm:spPr/>
      <dgm:t>
        <a:bodyPr/>
        <a:lstStyle/>
        <a:p>
          <a:endParaRPr lang="en-US"/>
        </a:p>
      </dgm:t>
    </dgm:pt>
    <dgm:pt modelId="{9A5FF44A-E5FD-47CC-A5F7-6938EDFE13F8}" type="sibTrans" cxnId="{2B3FB934-CAF4-48B7-AD0B-3D51B31B0904}">
      <dgm:prSet/>
      <dgm:spPr/>
      <dgm:t>
        <a:bodyPr/>
        <a:lstStyle/>
        <a:p>
          <a:endParaRPr lang="en-US"/>
        </a:p>
      </dgm:t>
    </dgm:pt>
    <dgm:pt modelId="{9F1A1360-4173-4D54-831D-4F6B1E60DEDE}">
      <dgm:prSet/>
      <dgm:spPr/>
      <dgm:t>
        <a:bodyPr/>
        <a:lstStyle/>
        <a:p>
          <a:r>
            <a:rPr lang="en-US" dirty="0"/>
            <a:t>Spending in the education and health sectors</a:t>
          </a:r>
        </a:p>
      </dgm:t>
    </dgm:pt>
    <dgm:pt modelId="{5881A6EB-2738-401C-A024-28E235E019F4}" type="parTrans" cxnId="{35DBA53C-1A68-4915-9819-C90D92F36A86}">
      <dgm:prSet/>
      <dgm:spPr/>
      <dgm:t>
        <a:bodyPr/>
        <a:lstStyle/>
        <a:p>
          <a:endParaRPr lang="en-US"/>
        </a:p>
      </dgm:t>
    </dgm:pt>
    <dgm:pt modelId="{7CD47AB4-08DD-4669-8491-66D9C20F2070}" type="sibTrans" cxnId="{35DBA53C-1A68-4915-9819-C90D92F36A86}">
      <dgm:prSet/>
      <dgm:spPr/>
      <dgm:t>
        <a:bodyPr/>
        <a:lstStyle/>
        <a:p>
          <a:endParaRPr lang="en-US"/>
        </a:p>
      </dgm:t>
    </dgm:pt>
    <dgm:pt modelId="{0AC3C6B2-0327-4F82-9F7F-F291828C2367}" type="pres">
      <dgm:prSet presAssocID="{4085D052-EE82-4E7E-BB60-1D0EB425E0E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AE920C6-0B70-4DA4-9090-6D6D3E062593}" type="pres">
      <dgm:prSet presAssocID="{1CE0D9E5-DDE0-4676-B5EB-F4772370E0FE}" presName="root" presStyleCnt="0"/>
      <dgm:spPr/>
    </dgm:pt>
    <dgm:pt modelId="{EAF9BC4A-AD72-4A61-A48E-49106D08EF74}" type="pres">
      <dgm:prSet presAssocID="{1CE0D9E5-DDE0-4676-B5EB-F4772370E0FE}" presName="rootComposite" presStyleCnt="0"/>
      <dgm:spPr/>
    </dgm:pt>
    <dgm:pt modelId="{660D11C6-0F75-4559-B9E7-AD9511FD4C0E}" type="pres">
      <dgm:prSet presAssocID="{1CE0D9E5-DDE0-4676-B5EB-F4772370E0FE}" presName="rootText" presStyleLbl="node1" presStyleIdx="0" presStyleCnt="2"/>
      <dgm:spPr/>
    </dgm:pt>
    <dgm:pt modelId="{691059BC-616C-49BC-902A-EA1DEF85DF04}" type="pres">
      <dgm:prSet presAssocID="{1CE0D9E5-DDE0-4676-B5EB-F4772370E0FE}" presName="rootConnector" presStyleLbl="node1" presStyleIdx="0" presStyleCnt="2"/>
      <dgm:spPr/>
    </dgm:pt>
    <dgm:pt modelId="{2ED4EF81-BB54-4FAB-84E4-8455E80A15EB}" type="pres">
      <dgm:prSet presAssocID="{1CE0D9E5-DDE0-4676-B5EB-F4772370E0FE}" presName="childShape" presStyleCnt="0"/>
      <dgm:spPr/>
    </dgm:pt>
    <dgm:pt modelId="{5FBC0D8A-24DB-4B6C-AFF5-D6BB637CD9D7}" type="pres">
      <dgm:prSet presAssocID="{5C089D07-9EEE-4007-836E-F70C12E8712D}" presName="Name13" presStyleLbl="parChTrans1D2" presStyleIdx="0" presStyleCnt="5"/>
      <dgm:spPr/>
    </dgm:pt>
    <dgm:pt modelId="{C42D701F-AF11-4E8E-A4CF-9C07C1D4999D}" type="pres">
      <dgm:prSet presAssocID="{11F9008B-E5EA-4610-A299-49333F9BA08B}" presName="childText" presStyleLbl="bgAcc1" presStyleIdx="0" presStyleCnt="5">
        <dgm:presLayoutVars>
          <dgm:bulletEnabled val="1"/>
        </dgm:presLayoutVars>
      </dgm:prSet>
      <dgm:spPr/>
    </dgm:pt>
    <dgm:pt modelId="{D734B43F-C23F-4135-A60B-AFEA069FE691}" type="pres">
      <dgm:prSet presAssocID="{94FC604E-3756-4CC0-B4DF-D4E1FACCB0A5}" presName="Name13" presStyleLbl="parChTrans1D2" presStyleIdx="1" presStyleCnt="5"/>
      <dgm:spPr/>
    </dgm:pt>
    <dgm:pt modelId="{DA00E0D1-9B95-4B26-AF67-1BBBDB561845}" type="pres">
      <dgm:prSet presAssocID="{7BF5E0AC-EA45-4321-A52E-7B9053377312}" presName="childText" presStyleLbl="bgAcc1" presStyleIdx="1" presStyleCnt="5">
        <dgm:presLayoutVars>
          <dgm:bulletEnabled val="1"/>
        </dgm:presLayoutVars>
      </dgm:prSet>
      <dgm:spPr/>
    </dgm:pt>
    <dgm:pt modelId="{A7E4F4DE-A017-4F6E-A238-58A79E05E139}" type="pres">
      <dgm:prSet presAssocID="{9700A31C-F1A9-45E0-9C2E-F17AC6B218DD}" presName="Name13" presStyleLbl="parChTrans1D2" presStyleIdx="2" presStyleCnt="5"/>
      <dgm:spPr/>
    </dgm:pt>
    <dgm:pt modelId="{143D2358-170D-4DFB-A0D6-561C0F2354B5}" type="pres">
      <dgm:prSet presAssocID="{BBAEE984-9DA7-4EB7-BC53-F7A92D4A377C}" presName="childText" presStyleLbl="bgAcc1" presStyleIdx="2" presStyleCnt="5">
        <dgm:presLayoutVars>
          <dgm:bulletEnabled val="1"/>
        </dgm:presLayoutVars>
      </dgm:prSet>
      <dgm:spPr/>
    </dgm:pt>
    <dgm:pt modelId="{C5E3DE38-85DA-4B15-A392-8586823BF828}" type="pres">
      <dgm:prSet presAssocID="{1424AC97-353F-4668-BEC6-30B1D11DFEFE}" presName="root" presStyleCnt="0"/>
      <dgm:spPr/>
    </dgm:pt>
    <dgm:pt modelId="{CC9C584C-3C2B-47EF-8461-83619448C53D}" type="pres">
      <dgm:prSet presAssocID="{1424AC97-353F-4668-BEC6-30B1D11DFEFE}" presName="rootComposite" presStyleCnt="0"/>
      <dgm:spPr/>
    </dgm:pt>
    <dgm:pt modelId="{8A7A9001-A663-42F9-B1F0-07C2F7DCC17E}" type="pres">
      <dgm:prSet presAssocID="{1424AC97-353F-4668-BEC6-30B1D11DFEFE}" presName="rootText" presStyleLbl="node1" presStyleIdx="1" presStyleCnt="2"/>
      <dgm:spPr/>
    </dgm:pt>
    <dgm:pt modelId="{F5FA1793-CCDD-4022-A0F5-8D210B97B1A6}" type="pres">
      <dgm:prSet presAssocID="{1424AC97-353F-4668-BEC6-30B1D11DFEFE}" presName="rootConnector" presStyleLbl="node1" presStyleIdx="1" presStyleCnt="2"/>
      <dgm:spPr/>
    </dgm:pt>
    <dgm:pt modelId="{8C433B07-49B4-424C-B181-B1D8C67B947E}" type="pres">
      <dgm:prSet presAssocID="{1424AC97-353F-4668-BEC6-30B1D11DFEFE}" presName="childShape" presStyleCnt="0"/>
      <dgm:spPr/>
    </dgm:pt>
    <dgm:pt modelId="{CD036AE1-1B37-4726-BD9D-9FD0250151D5}" type="pres">
      <dgm:prSet presAssocID="{21F8B889-43BF-4C23-850D-6AF256C9F0E0}" presName="Name13" presStyleLbl="parChTrans1D2" presStyleIdx="3" presStyleCnt="5"/>
      <dgm:spPr/>
    </dgm:pt>
    <dgm:pt modelId="{32F7F701-33DB-4EE7-B7A3-B48A8C10E5D1}" type="pres">
      <dgm:prSet presAssocID="{4A4EB5FC-03AE-4E39-8AF8-9C4DA8BF74B5}" presName="childText" presStyleLbl="bgAcc1" presStyleIdx="3" presStyleCnt="5">
        <dgm:presLayoutVars>
          <dgm:bulletEnabled val="1"/>
        </dgm:presLayoutVars>
      </dgm:prSet>
      <dgm:spPr/>
    </dgm:pt>
    <dgm:pt modelId="{D590CC1A-4F5D-443F-A1A2-19D88EAE49B1}" type="pres">
      <dgm:prSet presAssocID="{5881A6EB-2738-401C-A024-28E235E019F4}" presName="Name13" presStyleLbl="parChTrans1D2" presStyleIdx="4" presStyleCnt="5"/>
      <dgm:spPr/>
    </dgm:pt>
    <dgm:pt modelId="{DDA2B3CC-FCEA-461C-AAB0-34E38378ECAB}" type="pres">
      <dgm:prSet presAssocID="{9F1A1360-4173-4D54-831D-4F6B1E60DEDE}" presName="childText" presStyleLbl="bgAcc1" presStyleIdx="4" presStyleCnt="5">
        <dgm:presLayoutVars>
          <dgm:bulletEnabled val="1"/>
        </dgm:presLayoutVars>
      </dgm:prSet>
      <dgm:spPr/>
    </dgm:pt>
  </dgm:ptLst>
  <dgm:cxnLst>
    <dgm:cxn modelId="{ED81C906-77ED-46E7-9B9D-C9130DCE38D8}" type="presOf" srcId="{9700A31C-F1A9-45E0-9C2E-F17AC6B218DD}" destId="{A7E4F4DE-A017-4F6E-A238-58A79E05E139}" srcOrd="0" destOrd="0" presId="urn:microsoft.com/office/officeart/2005/8/layout/hierarchy3"/>
    <dgm:cxn modelId="{788A611B-2EB5-4C28-A0E0-3814711D1756}" type="presOf" srcId="{BBAEE984-9DA7-4EB7-BC53-F7A92D4A377C}" destId="{143D2358-170D-4DFB-A0D6-561C0F2354B5}" srcOrd="0" destOrd="0" presId="urn:microsoft.com/office/officeart/2005/8/layout/hierarchy3"/>
    <dgm:cxn modelId="{E27D0B1E-420C-4CBF-9A16-51C5F7007B5C}" srcId="{1CE0D9E5-DDE0-4676-B5EB-F4772370E0FE}" destId="{11F9008B-E5EA-4610-A299-49333F9BA08B}" srcOrd="0" destOrd="0" parTransId="{5C089D07-9EEE-4007-836E-F70C12E8712D}" sibTransId="{F45420BB-C8B5-472D-8CE2-B3E20A3278D0}"/>
    <dgm:cxn modelId="{2B3FB934-CAF4-48B7-AD0B-3D51B31B0904}" srcId="{1424AC97-353F-4668-BEC6-30B1D11DFEFE}" destId="{4A4EB5FC-03AE-4E39-8AF8-9C4DA8BF74B5}" srcOrd="0" destOrd="0" parTransId="{21F8B889-43BF-4C23-850D-6AF256C9F0E0}" sibTransId="{9A5FF44A-E5FD-47CC-A5F7-6938EDFE13F8}"/>
    <dgm:cxn modelId="{35DBA53C-1A68-4915-9819-C90D92F36A86}" srcId="{1424AC97-353F-4668-BEC6-30B1D11DFEFE}" destId="{9F1A1360-4173-4D54-831D-4F6B1E60DEDE}" srcOrd="1" destOrd="0" parTransId="{5881A6EB-2738-401C-A024-28E235E019F4}" sibTransId="{7CD47AB4-08DD-4669-8491-66D9C20F2070}"/>
    <dgm:cxn modelId="{65210665-E6F8-4B24-835F-499B7A592B39}" srcId="{4085D052-EE82-4E7E-BB60-1D0EB425E0E7}" destId="{1424AC97-353F-4668-BEC6-30B1D11DFEFE}" srcOrd="1" destOrd="0" parTransId="{7497C4E7-6F7A-41B1-A9C1-12FC9A2D7064}" sibTransId="{08F94235-DDA7-4072-8393-448EEEB07F9B}"/>
    <dgm:cxn modelId="{5A8D7A46-8F3F-4E0E-A129-F7EEF631BD4C}" srcId="{1CE0D9E5-DDE0-4676-B5EB-F4772370E0FE}" destId="{BBAEE984-9DA7-4EB7-BC53-F7A92D4A377C}" srcOrd="2" destOrd="0" parTransId="{9700A31C-F1A9-45E0-9C2E-F17AC6B218DD}" sibTransId="{9BBE24F6-9627-44F7-B1FD-B5D0907AA908}"/>
    <dgm:cxn modelId="{9AA65D67-CA98-409E-B7D2-665B44C539A7}" type="presOf" srcId="{7BF5E0AC-EA45-4321-A52E-7B9053377312}" destId="{DA00E0D1-9B95-4B26-AF67-1BBBDB561845}" srcOrd="0" destOrd="0" presId="urn:microsoft.com/office/officeart/2005/8/layout/hierarchy3"/>
    <dgm:cxn modelId="{8D09A751-65BE-4CD3-8C88-11F0E63BD735}" type="presOf" srcId="{5881A6EB-2738-401C-A024-28E235E019F4}" destId="{D590CC1A-4F5D-443F-A1A2-19D88EAE49B1}" srcOrd="0" destOrd="0" presId="urn:microsoft.com/office/officeart/2005/8/layout/hierarchy3"/>
    <dgm:cxn modelId="{180AEB52-A630-4EB2-AA1D-8161FA252A33}" type="presOf" srcId="{1424AC97-353F-4668-BEC6-30B1D11DFEFE}" destId="{8A7A9001-A663-42F9-B1F0-07C2F7DCC17E}" srcOrd="0" destOrd="0" presId="urn:microsoft.com/office/officeart/2005/8/layout/hierarchy3"/>
    <dgm:cxn modelId="{E8BE8753-994E-4B4B-B636-F8F8167862F8}" srcId="{4085D052-EE82-4E7E-BB60-1D0EB425E0E7}" destId="{1CE0D9E5-DDE0-4676-B5EB-F4772370E0FE}" srcOrd="0" destOrd="0" parTransId="{FB888262-6E8B-4F81-8AE6-D6A0FFA01D01}" sibTransId="{159BDF06-E710-49F9-BC16-7E6B948BBB8A}"/>
    <dgm:cxn modelId="{1E102455-443B-4130-97FF-220BEEBCE9D4}" type="presOf" srcId="{21F8B889-43BF-4C23-850D-6AF256C9F0E0}" destId="{CD036AE1-1B37-4726-BD9D-9FD0250151D5}" srcOrd="0" destOrd="0" presId="urn:microsoft.com/office/officeart/2005/8/layout/hierarchy3"/>
    <dgm:cxn modelId="{43116D77-D06D-46F4-A9D2-123F2291CB3D}" type="presOf" srcId="{5C089D07-9EEE-4007-836E-F70C12E8712D}" destId="{5FBC0D8A-24DB-4B6C-AFF5-D6BB637CD9D7}" srcOrd="0" destOrd="0" presId="urn:microsoft.com/office/officeart/2005/8/layout/hierarchy3"/>
    <dgm:cxn modelId="{9C809377-F636-41BD-AAE5-5916A3F64B76}" type="presOf" srcId="{11F9008B-E5EA-4610-A299-49333F9BA08B}" destId="{C42D701F-AF11-4E8E-A4CF-9C07C1D4999D}" srcOrd="0" destOrd="0" presId="urn:microsoft.com/office/officeart/2005/8/layout/hierarchy3"/>
    <dgm:cxn modelId="{D76CEB59-33D6-4051-9F4B-003D1B409346}" type="presOf" srcId="{9F1A1360-4173-4D54-831D-4F6B1E60DEDE}" destId="{DDA2B3CC-FCEA-461C-AAB0-34E38378ECAB}" srcOrd="0" destOrd="0" presId="urn:microsoft.com/office/officeart/2005/8/layout/hierarchy3"/>
    <dgm:cxn modelId="{6DBB508F-BBDA-4E65-9BD0-6A4FFCDCF432}" srcId="{1CE0D9E5-DDE0-4676-B5EB-F4772370E0FE}" destId="{7BF5E0AC-EA45-4321-A52E-7B9053377312}" srcOrd="1" destOrd="0" parTransId="{94FC604E-3756-4CC0-B4DF-D4E1FACCB0A5}" sibTransId="{4C6C5C35-B552-47F0-A711-C40C041741E0}"/>
    <dgm:cxn modelId="{B0C3B5A6-E9A7-4B96-A53F-5CB3BAEA1BF4}" type="presOf" srcId="{4A4EB5FC-03AE-4E39-8AF8-9C4DA8BF74B5}" destId="{32F7F701-33DB-4EE7-B7A3-B48A8C10E5D1}" srcOrd="0" destOrd="0" presId="urn:microsoft.com/office/officeart/2005/8/layout/hierarchy3"/>
    <dgm:cxn modelId="{BCBBCACA-F1E7-4A63-9662-7CE0329250F3}" type="presOf" srcId="{1424AC97-353F-4668-BEC6-30B1D11DFEFE}" destId="{F5FA1793-CCDD-4022-A0F5-8D210B97B1A6}" srcOrd="1" destOrd="0" presId="urn:microsoft.com/office/officeart/2005/8/layout/hierarchy3"/>
    <dgm:cxn modelId="{BDDA22D0-2232-4C7E-8EC6-528CEE4CBDBA}" type="presOf" srcId="{1CE0D9E5-DDE0-4676-B5EB-F4772370E0FE}" destId="{660D11C6-0F75-4559-B9E7-AD9511FD4C0E}" srcOrd="0" destOrd="0" presId="urn:microsoft.com/office/officeart/2005/8/layout/hierarchy3"/>
    <dgm:cxn modelId="{CD68E3DB-0650-4EA9-9421-36A101855DAC}" type="presOf" srcId="{1CE0D9E5-DDE0-4676-B5EB-F4772370E0FE}" destId="{691059BC-616C-49BC-902A-EA1DEF85DF04}" srcOrd="1" destOrd="0" presId="urn:microsoft.com/office/officeart/2005/8/layout/hierarchy3"/>
    <dgm:cxn modelId="{769163F2-9E78-44D2-AEC6-AB20DEA389DD}" type="presOf" srcId="{4085D052-EE82-4E7E-BB60-1D0EB425E0E7}" destId="{0AC3C6B2-0327-4F82-9F7F-F291828C2367}" srcOrd="0" destOrd="0" presId="urn:microsoft.com/office/officeart/2005/8/layout/hierarchy3"/>
    <dgm:cxn modelId="{659538F3-0D38-43BB-B535-A8F86F4616DC}" type="presOf" srcId="{94FC604E-3756-4CC0-B4DF-D4E1FACCB0A5}" destId="{D734B43F-C23F-4135-A60B-AFEA069FE691}" srcOrd="0" destOrd="0" presId="urn:microsoft.com/office/officeart/2005/8/layout/hierarchy3"/>
    <dgm:cxn modelId="{D7AF6F2C-AD1A-460B-9CD4-17AED0A63BEB}" type="presParOf" srcId="{0AC3C6B2-0327-4F82-9F7F-F291828C2367}" destId="{AAE920C6-0B70-4DA4-9090-6D6D3E062593}" srcOrd="0" destOrd="0" presId="urn:microsoft.com/office/officeart/2005/8/layout/hierarchy3"/>
    <dgm:cxn modelId="{22C17239-D4E0-49B1-9531-51E31E1617E9}" type="presParOf" srcId="{AAE920C6-0B70-4DA4-9090-6D6D3E062593}" destId="{EAF9BC4A-AD72-4A61-A48E-49106D08EF74}" srcOrd="0" destOrd="0" presId="urn:microsoft.com/office/officeart/2005/8/layout/hierarchy3"/>
    <dgm:cxn modelId="{05EBADD7-FB0E-4DB7-8BAC-507F2C20A06E}" type="presParOf" srcId="{EAF9BC4A-AD72-4A61-A48E-49106D08EF74}" destId="{660D11C6-0F75-4559-B9E7-AD9511FD4C0E}" srcOrd="0" destOrd="0" presId="urn:microsoft.com/office/officeart/2005/8/layout/hierarchy3"/>
    <dgm:cxn modelId="{E7443998-6864-4BF3-AA72-1677B139C8F3}" type="presParOf" srcId="{EAF9BC4A-AD72-4A61-A48E-49106D08EF74}" destId="{691059BC-616C-49BC-902A-EA1DEF85DF04}" srcOrd="1" destOrd="0" presId="urn:microsoft.com/office/officeart/2005/8/layout/hierarchy3"/>
    <dgm:cxn modelId="{EF0745F7-49AE-457E-9559-150A62272071}" type="presParOf" srcId="{AAE920C6-0B70-4DA4-9090-6D6D3E062593}" destId="{2ED4EF81-BB54-4FAB-84E4-8455E80A15EB}" srcOrd="1" destOrd="0" presId="urn:microsoft.com/office/officeart/2005/8/layout/hierarchy3"/>
    <dgm:cxn modelId="{AC8C84D7-22D3-4B55-8906-8692F62283C3}" type="presParOf" srcId="{2ED4EF81-BB54-4FAB-84E4-8455E80A15EB}" destId="{5FBC0D8A-24DB-4B6C-AFF5-D6BB637CD9D7}" srcOrd="0" destOrd="0" presId="urn:microsoft.com/office/officeart/2005/8/layout/hierarchy3"/>
    <dgm:cxn modelId="{831CFB98-4B9D-464B-8B1F-A490D14B1040}" type="presParOf" srcId="{2ED4EF81-BB54-4FAB-84E4-8455E80A15EB}" destId="{C42D701F-AF11-4E8E-A4CF-9C07C1D4999D}" srcOrd="1" destOrd="0" presId="urn:microsoft.com/office/officeart/2005/8/layout/hierarchy3"/>
    <dgm:cxn modelId="{575A486B-363F-49BF-B3E4-219DC950DA5C}" type="presParOf" srcId="{2ED4EF81-BB54-4FAB-84E4-8455E80A15EB}" destId="{D734B43F-C23F-4135-A60B-AFEA069FE691}" srcOrd="2" destOrd="0" presId="urn:microsoft.com/office/officeart/2005/8/layout/hierarchy3"/>
    <dgm:cxn modelId="{2680445C-9377-401D-9464-9295BB17E965}" type="presParOf" srcId="{2ED4EF81-BB54-4FAB-84E4-8455E80A15EB}" destId="{DA00E0D1-9B95-4B26-AF67-1BBBDB561845}" srcOrd="3" destOrd="0" presId="urn:microsoft.com/office/officeart/2005/8/layout/hierarchy3"/>
    <dgm:cxn modelId="{E5E615A8-AB5C-43DB-834E-DB08492F172A}" type="presParOf" srcId="{2ED4EF81-BB54-4FAB-84E4-8455E80A15EB}" destId="{A7E4F4DE-A017-4F6E-A238-58A79E05E139}" srcOrd="4" destOrd="0" presId="urn:microsoft.com/office/officeart/2005/8/layout/hierarchy3"/>
    <dgm:cxn modelId="{A145269B-5006-49E0-846A-FFD585DB6DDB}" type="presParOf" srcId="{2ED4EF81-BB54-4FAB-84E4-8455E80A15EB}" destId="{143D2358-170D-4DFB-A0D6-561C0F2354B5}" srcOrd="5" destOrd="0" presId="urn:microsoft.com/office/officeart/2005/8/layout/hierarchy3"/>
    <dgm:cxn modelId="{86692270-EFCD-4949-AF5B-A21B5463ACAC}" type="presParOf" srcId="{0AC3C6B2-0327-4F82-9F7F-F291828C2367}" destId="{C5E3DE38-85DA-4B15-A392-8586823BF828}" srcOrd="1" destOrd="0" presId="urn:microsoft.com/office/officeart/2005/8/layout/hierarchy3"/>
    <dgm:cxn modelId="{C6E01F9D-4E33-49ED-B5D4-D115E010F8A0}" type="presParOf" srcId="{C5E3DE38-85DA-4B15-A392-8586823BF828}" destId="{CC9C584C-3C2B-47EF-8461-83619448C53D}" srcOrd="0" destOrd="0" presId="urn:microsoft.com/office/officeart/2005/8/layout/hierarchy3"/>
    <dgm:cxn modelId="{C0370537-6100-4FFC-ABD5-BF5CB66186FD}" type="presParOf" srcId="{CC9C584C-3C2B-47EF-8461-83619448C53D}" destId="{8A7A9001-A663-42F9-B1F0-07C2F7DCC17E}" srcOrd="0" destOrd="0" presId="urn:microsoft.com/office/officeart/2005/8/layout/hierarchy3"/>
    <dgm:cxn modelId="{574C1623-F8E6-46BC-95B1-6F2C53CD5295}" type="presParOf" srcId="{CC9C584C-3C2B-47EF-8461-83619448C53D}" destId="{F5FA1793-CCDD-4022-A0F5-8D210B97B1A6}" srcOrd="1" destOrd="0" presId="urn:microsoft.com/office/officeart/2005/8/layout/hierarchy3"/>
    <dgm:cxn modelId="{506CFE54-3FA5-4DFC-89FB-C228F832F843}" type="presParOf" srcId="{C5E3DE38-85DA-4B15-A392-8586823BF828}" destId="{8C433B07-49B4-424C-B181-B1D8C67B947E}" srcOrd="1" destOrd="0" presId="urn:microsoft.com/office/officeart/2005/8/layout/hierarchy3"/>
    <dgm:cxn modelId="{E3DDD469-7FBF-4E54-9BF1-F17F2213BD36}" type="presParOf" srcId="{8C433B07-49B4-424C-B181-B1D8C67B947E}" destId="{CD036AE1-1B37-4726-BD9D-9FD0250151D5}" srcOrd="0" destOrd="0" presId="urn:microsoft.com/office/officeart/2005/8/layout/hierarchy3"/>
    <dgm:cxn modelId="{483D53D5-4F22-43E5-825C-5D6A3AA00358}" type="presParOf" srcId="{8C433B07-49B4-424C-B181-B1D8C67B947E}" destId="{32F7F701-33DB-4EE7-B7A3-B48A8C10E5D1}" srcOrd="1" destOrd="0" presId="urn:microsoft.com/office/officeart/2005/8/layout/hierarchy3"/>
    <dgm:cxn modelId="{CBB88023-3A29-4CBD-B10E-6801E6EBFE87}" type="presParOf" srcId="{8C433B07-49B4-424C-B181-B1D8C67B947E}" destId="{D590CC1A-4F5D-443F-A1A2-19D88EAE49B1}" srcOrd="2" destOrd="0" presId="urn:microsoft.com/office/officeart/2005/8/layout/hierarchy3"/>
    <dgm:cxn modelId="{3E5AB9E7-87F5-4260-8ECD-48D2EE637E96}" type="presParOf" srcId="{8C433B07-49B4-424C-B181-B1D8C67B947E}" destId="{DDA2B3CC-FCEA-461C-AAB0-34E38378ECAB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575F524-B96C-4056-A5C7-AF3DB461C1DE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E3BE70A-C99B-40CC-AD0A-C99CB9B4BD3B}">
      <dgm:prSet/>
      <dgm:spPr/>
      <dgm:t>
        <a:bodyPr/>
        <a:lstStyle/>
        <a:p>
          <a:r>
            <a:rPr lang="en-US"/>
            <a:t>2013 Tajikistan PPER  </a:t>
          </a:r>
        </a:p>
      </dgm:t>
    </dgm:pt>
    <dgm:pt modelId="{D5E8A024-9F24-41BE-9E22-E94A311E0320}" type="parTrans" cxnId="{127B4C21-96D0-458F-91D1-D6C23E2515EF}">
      <dgm:prSet/>
      <dgm:spPr/>
      <dgm:t>
        <a:bodyPr/>
        <a:lstStyle/>
        <a:p>
          <a:endParaRPr lang="en-US"/>
        </a:p>
      </dgm:t>
    </dgm:pt>
    <dgm:pt modelId="{681D908D-77E8-4AE6-9E40-CB5CB5580883}" type="sibTrans" cxnId="{127B4C21-96D0-458F-91D1-D6C23E2515EF}">
      <dgm:prSet/>
      <dgm:spPr/>
      <dgm:t>
        <a:bodyPr/>
        <a:lstStyle/>
        <a:p>
          <a:endParaRPr lang="en-US"/>
        </a:p>
      </dgm:t>
    </dgm:pt>
    <dgm:pt modelId="{597321E6-DB44-4F5A-A545-3B9366BD698E}">
      <dgm:prSet/>
      <dgm:spPr/>
      <dgm:t>
        <a:bodyPr/>
        <a:lstStyle/>
        <a:p>
          <a:r>
            <a:rPr lang="en-US"/>
            <a:t>Government Expenditures: Size, Composition and Trends, </a:t>
          </a:r>
        </a:p>
      </dgm:t>
    </dgm:pt>
    <dgm:pt modelId="{A001D454-8B7A-42B7-A836-E27BDEE5E845}" type="parTrans" cxnId="{E2903F76-BC76-41D7-A33D-E8566A1BC957}">
      <dgm:prSet/>
      <dgm:spPr/>
      <dgm:t>
        <a:bodyPr/>
        <a:lstStyle/>
        <a:p>
          <a:endParaRPr lang="en-US"/>
        </a:p>
      </dgm:t>
    </dgm:pt>
    <dgm:pt modelId="{C32106ED-ED67-46FD-A2B6-73296FAAA534}" type="sibTrans" cxnId="{E2903F76-BC76-41D7-A33D-E8566A1BC957}">
      <dgm:prSet/>
      <dgm:spPr/>
      <dgm:t>
        <a:bodyPr/>
        <a:lstStyle/>
        <a:p>
          <a:endParaRPr lang="en-US"/>
        </a:p>
      </dgm:t>
    </dgm:pt>
    <dgm:pt modelId="{60D3989B-0B9D-4E17-A53B-1446B63E46BA}">
      <dgm:prSet/>
      <dgm:spPr/>
      <dgm:t>
        <a:bodyPr/>
        <a:lstStyle/>
        <a:p>
          <a:r>
            <a:rPr lang="en-US"/>
            <a:t>Health expenditures</a:t>
          </a:r>
        </a:p>
      </dgm:t>
    </dgm:pt>
    <dgm:pt modelId="{F614210B-8C13-40AF-8CDE-8C6C865B51AF}" type="parTrans" cxnId="{CC50279F-DFBA-451E-A89F-87E34736AFBF}">
      <dgm:prSet/>
      <dgm:spPr/>
      <dgm:t>
        <a:bodyPr/>
        <a:lstStyle/>
        <a:p>
          <a:endParaRPr lang="en-US"/>
        </a:p>
      </dgm:t>
    </dgm:pt>
    <dgm:pt modelId="{C3BC9176-4A69-4187-86A9-8F19FE9DB8C9}" type="sibTrans" cxnId="{CC50279F-DFBA-451E-A89F-87E34736AFBF}">
      <dgm:prSet/>
      <dgm:spPr/>
      <dgm:t>
        <a:bodyPr/>
        <a:lstStyle/>
        <a:p>
          <a:endParaRPr lang="en-US"/>
        </a:p>
      </dgm:t>
    </dgm:pt>
    <dgm:pt modelId="{5DB59B89-DC5F-4158-A50D-3F2E247225DA}">
      <dgm:prSet/>
      <dgm:spPr/>
      <dgm:t>
        <a:bodyPr/>
        <a:lstStyle/>
        <a:p>
          <a:r>
            <a:rPr lang="en-US"/>
            <a:t>Education expenditures</a:t>
          </a:r>
        </a:p>
      </dgm:t>
    </dgm:pt>
    <dgm:pt modelId="{346735FF-5DC5-498D-A3A8-54D72A9CA73C}" type="parTrans" cxnId="{D46264EF-A4E9-4860-8ED4-5A0637B54E79}">
      <dgm:prSet/>
      <dgm:spPr/>
      <dgm:t>
        <a:bodyPr/>
        <a:lstStyle/>
        <a:p>
          <a:endParaRPr lang="en-US"/>
        </a:p>
      </dgm:t>
    </dgm:pt>
    <dgm:pt modelId="{A97AA408-253C-47F3-9419-587F7B2E2F0F}" type="sibTrans" cxnId="{D46264EF-A4E9-4860-8ED4-5A0637B54E79}">
      <dgm:prSet/>
      <dgm:spPr/>
      <dgm:t>
        <a:bodyPr/>
        <a:lstStyle/>
        <a:p>
          <a:endParaRPr lang="en-US"/>
        </a:p>
      </dgm:t>
    </dgm:pt>
    <dgm:pt modelId="{2604012D-81C3-48EF-A63A-059D1A43FE9E}">
      <dgm:prSet/>
      <dgm:spPr/>
      <dgm:t>
        <a:bodyPr/>
        <a:lstStyle/>
        <a:p>
          <a:r>
            <a:rPr lang="en-US"/>
            <a:t>2014 Tajikistan PPER</a:t>
          </a:r>
        </a:p>
      </dgm:t>
    </dgm:pt>
    <dgm:pt modelId="{BE03432D-4708-4F67-A41E-FAA96C63D681}" type="parTrans" cxnId="{43DBC89E-683B-4743-98BC-1608C9099864}">
      <dgm:prSet/>
      <dgm:spPr/>
      <dgm:t>
        <a:bodyPr/>
        <a:lstStyle/>
        <a:p>
          <a:endParaRPr lang="en-US"/>
        </a:p>
      </dgm:t>
    </dgm:pt>
    <dgm:pt modelId="{6017A1B3-AE26-4503-B9CD-51CDEA4B7E47}" type="sibTrans" cxnId="{43DBC89E-683B-4743-98BC-1608C9099864}">
      <dgm:prSet/>
      <dgm:spPr/>
      <dgm:t>
        <a:bodyPr/>
        <a:lstStyle/>
        <a:p>
          <a:endParaRPr lang="en-US"/>
        </a:p>
      </dgm:t>
    </dgm:pt>
    <dgm:pt modelId="{941CA95B-9917-45A7-A9D7-9D83B85D84D0}">
      <dgm:prSet/>
      <dgm:spPr/>
      <dgm:t>
        <a:bodyPr/>
        <a:lstStyle/>
        <a:p>
          <a:r>
            <a:rPr lang="en-US"/>
            <a:t>Key Issues in Public Finance Management </a:t>
          </a:r>
        </a:p>
      </dgm:t>
    </dgm:pt>
    <dgm:pt modelId="{7369947B-BD09-4682-9078-5E2522828616}" type="parTrans" cxnId="{B26984BD-4925-432A-97D1-F6A6B6062035}">
      <dgm:prSet/>
      <dgm:spPr/>
      <dgm:t>
        <a:bodyPr/>
        <a:lstStyle/>
        <a:p>
          <a:endParaRPr lang="en-US"/>
        </a:p>
      </dgm:t>
    </dgm:pt>
    <dgm:pt modelId="{22E322C1-6308-4B21-922D-6380E66966CF}" type="sibTrans" cxnId="{B26984BD-4925-432A-97D1-F6A6B6062035}">
      <dgm:prSet/>
      <dgm:spPr/>
      <dgm:t>
        <a:bodyPr/>
        <a:lstStyle/>
        <a:p>
          <a:endParaRPr lang="en-US"/>
        </a:p>
      </dgm:t>
    </dgm:pt>
    <dgm:pt modelId="{A86AA7E4-8FA9-44DA-AF43-0FD83FBF91C8}">
      <dgm:prSet/>
      <dgm:spPr/>
      <dgm:t>
        <a:bodyPr/>
        <a:lstStyle/>
        <a:p>
          <a:r>
            <a:rPr lang="en-US"/>
            <a:t>Fiscal Risks from State-Owned Enterprises </a:t>
          </a:r>
        </a:p>
      </dgm:t>
    </dgm:pt>
    <dgm:pt modelId="{DBBAC597-13A8-4CBE-957D-C4EB9C4EF605}" type="parTrans" cxnId="{FFF93780-07FF-4FDA-9DCA-21778B4E19E6}">
      <dgm:prSet/>
      <dgm:spPr/>
      <dgm:t>
        <a:bodyPr/>
        <a:lstStyle/>
        <a:p>
          <a:endParaRPr lang="en-US"/>
        </a:p>
      </dgm:t>
    </dgm:pt>
    <dgm:pt modelId="{3AAE98CA-8D74-4F97-9488-2130B24774D2}" type="sibTrans" cxnId="{FFF93780-07FF-4FDA-9DCA-21778B4E19E6}">
      <dgm:prSet/>
      <dgm:spPr/>
      <dgm:t>
        <a:bodyPr/>
        <a:lstStyle/>
        <a:p>
          <a:endParaRPr lang="en-US"/>
        </a:p>
      </dgm:t>
    </dgm:pt>
    <dgm:pt modelId="{1873ADCB-A689-461D-A696-1D6C1FF9B5F6}">
      <dgm:prSet/>
      <dgm:spPr/>
      <dgm:t>
        <a:bodyPr/>
        <a:lstStyle/>
        <a:p>
          <a:r>
            <a:rPr lang="en-US"/>
            <a:t>Capital Expenditures </a:t>
          </a:r>
        </a:p>
      </dgm:t>
    </dgm:pt>
    <dgm:pt modelId="{87666D24-D0DC-4A93-9A4E-AB48779DB960}" type="parTrans" cxnId="{A78815FE-7084-4805-8293-E3463572EF88}">
      <dgm:prSet/>
      <dgm:spPr/>
      <dgm:t>
        <a:bodyPr/>
        <a:lstStyle/>
        <a:p>
          <a:endParaRPr lang="en-US"/>
        </a:p>
      </dgm:t>
    </dgm:pt>
    <dgm:pt modelId="{EBBAB5D7-F7D6-47FD-9653-D775D9BDCB5B}" type="sibTrans" cxnId="{A78815FE-7084-4805-8293-E3463572EF88}">
      <dgm:prSet/>
      <dgm:spPr/>
      <dgm:t>
        <a:bodyPr/>
        <a:lstStyle/>
        <a:p>
          <a:endParaRPr lang="en-US"/>
        </a:p>
      </dgm:t>
    </dgm:pt>
    <dgm:pt modelId="{D2DCAF44-2A86-43E0-9404-FACE6AB8E18F}">
      <dgm:prSet/>
      <dgm:spPr/>
      <dgm:t>
        <a:bodyPr/>
        <a:lstStyle/>
        <a:p>
          <a:r>
            <a:rPr lang="en-US"/>
            <a:t>Public Investment Management.</a:t>
          </a:r>
        </a:p>
      </dgm:t>
    </dgm:pt>
    <dgm:pt modelId="{3CED4683-535E-4B91-AF24-BF8438BC9823}" type="parTrans" cxnId="{1ED45AF7-F181-4853-A91D-26A04FDC4AC5}">
      <dgm:prSet/>
      <dgm:spPr/>
      <dgm:t>
        <a:bodyPr/>
        <a:lstStyle/>
        <a:p>
          <a:endParaRPr lang="en-US"/>
        </a:p>
      </dgm:t>
    </dgm:pt>
    <dgm:pt modelId="{B481BF24-1B51-4C61-AC77-3C76EB98703E}" type="sibTrans" cxnId="{1ED45AF7-F181-4853-A91D-26A04FDC4AC5}">
      <dgm:prSet/>
      <dgm:spPr/>
      <dgm:t>
        <a:bodyPr/>
        <a:lstStyle/>
        <a:p>
          <a:endParaRPr lang="en-US"/>
        </a:p>
      </dgm:t>
    </dgm:pt>
    <dgm:pt modelId="{BAE20611-F9F0-4F07-90B0-EBD4D9E24F6A}" type="pres">
      <dgm:prSet presAssocID="{A575F524-B96C-4056-A5C7-AF3DB461C1D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C3A50AC-14A7-475A-B934-0CC989A387AB}" type="pres">
      <dgm:prSet presAssocID="{CE3BE70A-C99B-40CC-AD0A-C99CB9B4BD3B}" presName="root" presStyleCnt="0"/>
      <dgm:spPr/>
    </dgm:pt>
    <dgm:pt modelId="{880D53AA-EC63-4127-8993-897BD4B40DE3}" type="pres">
      <dgm:prSet presAssocID="{CE3BE70A-C99B-40CC-AD0A-C99CB9B4BD3B}" presName="rootComposite" presStyleCnt="0"/>
      <dgm:spPr/>
    </dgm:pt>
    <dgm:pt modelId="{BBEBD7F8-6BD9-40A3-BAD6-59F8CD688D44}" type="pres">
      <dgm:prSet presAssocID="{CE3BE70A-C99B-40CC-AD0A-C99CB9B4BD3B}" presName="rootText" presStyleLbl="node1" presStyleIdx="0" presStyleCnt="2"/>
      <dgm:spPr/>
    </dgm:pt>
    <dgm:pt modelId="{A38DCD84-200E-4A83-AFCD-CB7C1F429B40}" type="pres">
      <dgm:prSet presAssocID="{CE3BE70A-C99B-40CC-AD0A-C99CB9B4BD3B}" presName="rootConnector" presStyleLbl="node1" presStyleIdx="0" presStyleCnt="2"/>
      <dgm:spPr/>
    </dgm:pt>
    <dgm:pt modelId="{B87DF341-E85C-4B7D-AF92-29E4F63439D4}" type="pres">
      <dgm:prSet presAssocID="{CE3BE70A-C99B-40CC-AD0A-C99CB9B4BD3B}" presName="childShape" presStyleCnt="0"/>
      <dgm:spPr/>
    </dgm:pt>
    <dgm:pt modelId="{E1E3CD2E-449F-4228-8D8E-ED4F96651F8E}" type="pres">
      <dgm:prSet presAssocID="{A001D454-8B7A-42B7-A836-E27BDEE5E845}" presName="Name13" presStyleLbl="parChTrans1D2" presStyleIdx="0" presStyleCnt="7"/>
      <dgm:spPr/>
    </dgm:pt>
    <dgm:pt modelId="{EFE0F345-DD45-4F11-957C-8CA931F82931}" type="pres">
      <dgm:prSet presAssocID="{597321E6-DB44-4F5A-A545-3B9366BD698E}" presName="childText" presStyleLbl="bgAcc1" presStyleIdx="0" presStyleCnt="7">
        <dgm:presLayoutVars>
          <dgm:bulletEnabled val="1"/>
        </dgm:presLayoutVars>
      </dgm:prSet>
      <dgm:spPr/>
    </dgm:pt>
    <dgm:pt modelId="{DF361C89-495E-4AD4-A69D-5764E9F80979}" type="pres">
      <dgm:prSet presAssocID="{F614210B-8C13-40AF-8CDE-8C6C865B51AF}" presName="Name13" presStyleLbl="parChTrans1D2" presStyleIdx="1" presStyleCnt="7"/>
      <dgm:spPr/>
    </dgm:pt>
    <dgm:pt modelId="{D9DF9AAA-FC79-4B39-8846-EF1F758A0B6B}" type="pres">
      <dgm:prSet presAssocID="{60D3989B-0B9D-4E17-A53B-1446B63E46BA}" presName="childText" presStyleLbl="bgAcc1" presStyleIdx="1" presStyleCnt="7">
        <dgm:presLayoutVars>
          <dgm:bulletEnabled val="1"/>
        </dgm:presLayoutVars>
      </dgm:prSet>
      <dgm:spPr/>
    </dgm:pt>
    <dgm:pt modelId="{DF5DE51B-F503-4389-8A28-78D26DA49BE5}" type="pres">
      <dgm:prSet presAssocID="{346735FF-5DC5-498D-A3A8-54D72A9CA73C}" presName="Name13" presStyleLbl="parChTrans1D2" presStyleIdx="2" presStyleCnt="7"/>
      <dgm:spPr/>
    </dgm:pt>
    <dgm:pt modelId="{47893D48-DF68-4F9C-9F90-830555121A69}" type="pres">
      <dgm:prSet presAssocID="{5DB59B89-DC5F-4158-A50D-3F2E247225DA}" presName="childText" presStyleLbl="bgAcc1" presStyleIdx="2" presStyleCnt="7">
        <dgm:presLayoutVars>
          <dgm:bulletEnabled val="1"/>
        </dgm:presLayoutVars>
      </dgm:prSet>
      <dgm:spPr/>
    </dgm:pt>
    <dgm:pt modelId="{3A3ECFF1-24B8-4E24-AE25-E3416463A59A}" type="pres">
      <dgm:prSet presAssocID="{2604012D-81C3-48EF-A63A-059D1A43FE9E}" presName="root" presStyleCnt="0"/>
      <dgm:spPr/>
    </dgm:pt>
    <dgm:pt modelId="{EA088A9A-1D7E-43A3-8747-13C389C1A3A6}" type="pres">
      <dgm:prSet presAssocID="{2604012D-81C3-48EF-A63A-059D1A43FE9E}" presName="rootComposite" presStyleCnt="0"/>
      <dgm:spPr/>
    </dgm:pt>
    <dgm:pt modelId="{77299482-F9BF-480A-9D3D-A2A3FD14362B}" type="pres">
      <dgm:prSet presAssocID="{2604012D-81C3-48EF-A63A-059D1A43FE9E}" presName="rootText" presStyleLbl="node1" presStyleIdx="1" presStyleCnt="2"/>
      <dgm:spPr/>
    </dgm:pt>
    <dgm:pt modelId="{7E23B2FE-799D-46F4-BAA6-2A014D9C05F5}" type="pres">
      <dgm:prSet presAssocID="{2604012D-81C3-48EF-A63A-059D1A43FE9E}" presName="rootConnector" presStyleLbl="node1" presStyleIdx="1" presStyleCnt="2"/>
      <dgm:spPr/>
    </dgm:pt>
    <dgm:pt modelId="{C7939283-0EDC-45AA-9A8B-DED2584721B1}" type="pres">
      <dgm:prSet presAssocID="{2604012D-81C3-48EF-A63A-059D1A43FE9E}" presName="childShape" presStyleCnt="0"/>
      <dgm:spPr/>
    </dgm:pt>
    <dgm:pt modelId="{8A038302-68A4-4217-99D5-2D7400EC9F67}" type="pres">
      <dgm:prSet presAssocID="{7369947B-BD09-4682-9078-5E2522828616}" presName="Name13" presStyleLbl="parChTrans1D2" presStyleIdx="3" presStyleCnt="7"/>
      <dgm:spPr/>
    </dgm:pt>
    <dgm:pt modelId="{37445EF4-AA9A-43A3-B4C1-849B6ABED76F}" type="pres">
      <dgm:prSet presAssocID="{941CA95B-9917-45A7-A9D7-9D83B85D84D0}" presName="childText" presStyleLbl="bgAcc1" presStyleIdx="3" presStyleCnt="7">
        <dgm:presLayoutVars>
          <dgm:bulletEnabled val="1"/>
        </dgm:presLayoutVars>
      </dgm:prSet>
      <dgm:spPr/>
    </dgm:pt>
    <dgm:pt modelId="{B0F0317C-7CA7-4200-B3D5-45070464C8D9}" type="pres">
      <dgm:prSet presAssocID="{DBBAC597-13A8-4CBE-957D-C4EB9C4EF605}" presName="Name13" presStyleLbl="parChTrans1D2" presStyleIdx="4" presStyleCnt="7"/>
      <dgm:spPr/>
    </dgm:pt>
    <dgm:pt modelId="{438E0CAB-1416-40FD-BF77-CCDC7F6BD5A5}" type="pres">
      <dgm:prSet presAssocID="{A86AA7E4-8FA9-44DA-AF43-0FD83FBF91C8}" presName="childText" presStyleLbl="bgAcc1" presStyleIdx="4" presStyleCnt="7">
        <dgm:presLayoutVars>
          <dgm:bulletEnabled val="1"/>
        </dgm:presLayoutVars>
      </dgm:prSet>
      <dgm:spPr/>
    </dgm:pt>
    <dgm:pt modelId="{147DD624-55B9-49CD-B357-0248303E4138}" type="pres">
      <dgm:prSet presAssocID="{87666D24-D0DC-4A93-9A4E-AB48779DB960}" presName="Name13" presStyleLbl="parChTrans1D2" presStyleIdx="5" presStyleCnt="7"/>
      <dgm:spPr/>
    </dgm:pt>
    <dgm:pt modelId="{148BEB57-DF9F-4943-9067-595B3B1C9620}" type="pres">
      <dgm:prSet presAssocID="{1873ADCB-A689-461D-A696-1D6C1FF9B5F6}" presName="childText" presStyleLbl="bgAcc1" presStyleIdx="5" presStyleCnt="7">
        <dgm:presLayoutVars>
          <dgm:bulletEnabled val="1"/>
        </dgm:presLayoutVars>
      </dgm:prSet>
      <dgm:spPr/>
    </dgm:pt>
    <dgm:pt modelId="{D185D5D5-C0D3-4887-8316-EDAA65546BD4}" type="pres">
      <dgm:prSet presAssocID="{3CED4683-535E-4B91-AF24-BF8438BC9823}" presName="Name13" presStyleLbl="parChTrans1D2" presStyleIdx="6" presStyleCnt="7"/>
      <dgm:spPr/>
    </dgm:pt>
    <dgm:pt modelId="{D6DE8DB1-3CDF-46CD-A96F-194ECED72F96}" type="pres">
      <dgm:prSet presAssocID="{D2DCAF44-2A86-43E0-9404-FACE6AB8E18F}" presName="childText" presStyleLbl="bgAcc1" presStyleIdx="6" presStyleCnt="7">
        <dgm:presLayoutVars>
          <dgm:bulletEnabled val="1"/>
        </dgm:presLayoutVars>
      </dgm:prSet>
      <dgm:spPr/>
    </dgm:pt>
  </dgm:ptLst>
  <dgm:cxnLst>
    <dgm:cxn modelId="{19F40A0C-1603-4DC8-96C5-1F6287443F79}" type="presOf" srcId="{A86AA7E4-8FA9-44DA-AF43-0FD83FBF91C8}" destId="{438E0CAB-1416-40FD-BF77-CCDC7F6BD5A5}" srcOrd="0" destOrd="0" presId="urn:microsoft.com/office/officeart/2005/8/layout/hierarchy3"/>
    <dgm:cxn modelId="{CBF3CF19-B5B6-47B5-BEC8-DECBB6153201}" type="presOf" srcId="{2604012D-81C3-48EF-A63A-059D1A43FE9E}" destId="{7E23B2FE-799D-46F4-BAA6-2A014D9C05F5}" srcOrd="1" destOrd="0" presId="urn:microsoft.com/office/officeart/2005/8/layout/hierarchy3"/>
    <dgm:cxn modelId="{127B4C21-96D0-458F-91D1-D6C23E2515EF}" srcId="{A575F524-B96C-4056-A5C7-AF3DB461C1DE}" destId="{CE3BE70A-C99B-40CC-AD0A-C99CB9B4BD3B}" srcOrd="0" destOrd="0" parTransId="{D5E8A024-9F24-41BE-9E22-E94A311E0320}" sibTransId="{681D908D-77E8-4AE6-9E40-CB5CB5580883}"/>
    <dgm:cxn modelId="{AF243229-B9FA-40DD-B53B-B7A6D626C8C2}" type="presOf" srcId="{A575F524-B96C-4056-A5C7-AF3DB461C1DE}" destId="{BAE20611-F9F0-4F07-90B0-EBD4D9E24F6A}" srcOrd="0" destOrd="0" presId="urn:microsoft.com/office/officeart/2005/8/layout/hierarchy3"/>
    <dgm:cxn modelId="{B7E88D33-26C6-437A-92FB-6F5973185546}" type="presOf" srcId="{60D3989B-0B9D-4E17-A53B-1446B63E46BA}" destId="{D9DF9AAA-FC79-4B39-8846-EF1F758A0B6B}" srcOrd="0" destOrd="0" presId="urn:microsoft.com/office/officeart/2005/8/layout/hierarchy3"/>
    <dgm:cxn modelId="{A85D3947-E06B-4A44-A2F9-3E5B707A83A1}" type="presOf" srcId="{2604012D-81C3-48EF-A63A-059D1A43FE9E}" destId="{77299482-F9BF-480A-9D3D-A2A3FD14362B}" srcOrd="0" destOrd="0" presId="urn:microsoft.com/office/officeart/2005/8/layout/hierarchy3"/>
    <dgm:cxn modelId="{0E399547-A638-440A-AB00-F6CF36740265}" type="presOf" srcId="{3CED4683-535E-4B91-AF24-BF8438BC9823}" destId="{D185D5D5-C0D3-4887-8316-EDAA65546BD4}" srcOrd="0" destOrd="0" presId="urn:microsoft.com/office/officeart/2005/8/layout/hierarchy3"/>
    <dgm:cxn modelId="{CB02EC47-6BD1-43D4-90EC-C9912F547C82}" type="presOf" srcId="{CE3BE70A-C99B-40CC-AD0A-C99CB9B4BD3B}" destId="{BBEBD7F8-6BD9-40A3-BAD6-59F8CD688D44}" srcOrd="0" destOrd="0" presId="urn:microsoft.com/office/officeart/2005/8/layout/hierarchy3"/>
    <dgm:cxn modelId="{739B334B-4FE1-4F2C-8867-EFDFDE2D7C03}" type="presOf" srcId="{CE3BE70A-C99B-40CC-AD0A-C99CB9B4BD3B}" destId="{A38DCD84-200E-4A83-AFCD-CB7C1F429B40}" srcOrd="1" destOrd="0" presId="urn:microsoft.com/office/officeart/2005/8/layout/hierarchy3"/>
    <dgm:cxn modelId="{E2903F76-BC76-41D7-A33D-E8566A1BC957}" srcId="{CE3BE70A-C99B-40CC-AD0A-C99CB9B4BD3B}" destId="{597321E6-DB44-4F5A-A545-3B9366BD698E}" srcOrd="0" destOrd="0" parTransId="{A001D454-8B7A-42B7-A836-E27BDEE5E845}" sibTransId="{C32106ED-ED67-46FD-A2B6-73296FAAA534}"/>
    <dgm:cxn modelId="{D234DD57-44D3-45E5-89CA-046EF199038E}" type="presOf" srcId="{7369947B-BD09-4682-9078-5E2522828616}" destId="{8A038302-68A4-4217-99D5-2D7400EC9F67}" srcOrd="0" destOrd="0" presId="urn:microsoft.com/office/officeart/2005/8/layout/hierarchy3"/>
    <dgm:cxn modelId="{FFF93780-07FF-4FDA-9DCA-21778B4E19E6}" srcId="{2604012D-81C3-48EF-A63A-059D1A43FE9E}" destId="{A86AA7E4-8FA9-44DA-AF43-0FD83FBF91C8}" srcOrd="1" destOrd="0" parTransId="{DBBAC597-13A8-4CBE-957D-C4EB9C4EF605}" sibTransId="{3AAE98CA-8D74-4F97-9488-2130B24774D2}"/>
    <dgm:cxn modelId="{4E38258E-259E-431C-ACF1-DDCE5DD1FF90}" type="presOf" srcId="{1873ADCB-A689-461D-A696-1D6C1FF9B5F6}" destId="{148BEB57-DF9F-4943-9067-595B3B1C9620}" srcOrd="0" destOrd="0" presId="urn:microsoft.com/office/officeart/2005/8/layout/hierarchy3"/>
    <dgm:cxn modelId="{4E4DC993-68B3-4866-9243-A2062F681193}" type="presOf" srcId="{A001D454-8B7A-42B7-A836-E27BDEE5E845}" destId="{E1E3CD2E-449F-4228-8D8E-ED4F96651F8E}" srcOrd="0" destOrd="0" presId="urn:microsoft.com/office/officeart/2005/8/layout/hierarchy3"/>
    <dgm:cxn modelId="{ECFE239D-0E97-4324-A1A6-11E2063E9674}" type="presOf" srcId="{941CA95B-9917-45A7-A9D7-9D83B85D84D0}" destId="{37445EF4-AA9A-43A3-B4C1-849B6ABED76F}" srcOrd="0" destOrd="0" presId="urn:microsoft.com/office/officeart/2005/8/layout/hierarchy3"/>
    <dgm:cxn modelId="{43DBC89E-683B-4743-98BC-1608C9099864}" srcId="{A575F524-B96C-4056-A5C7-AF3DB461C1DE}" destId="{2604012D-81C3-48EF-A63A-059D1A43FE9E}" srcOrd="1" destOrd="0" parTransId="{BE03432D-4708-4F67-A41E-FAA96C63D681}" sibTransId="{6017A1B3-AE26-4503-B9CD-51CDEA4B7E47}"/>
    <dgm:cxn modelId="{CC50279F-DFBA-451E-A89F-87E34736AFBF}" srcId="{CE3BE70A-C99B-40CC-AD0A-C99CB9B4BD3B}" destId="{60D3989B-0B9D-4E17-A53B-1446B63E46BA}" srcOrd="1" destOrd="0" parTransId="{F614210B-8C13-40AF-8CDE-8C6C865B51AF}" sibTransId="{C3BC9176-4A69-4187-86A9-8F19FE9DB8C9}"/>
    <dgm:cxn modelId="{681E58A2-6C1E-4F25-9724-EDCFABC927D1}" type="presOf" srcId="{5DB59B89-DC5F-4158-A50D-3F2E247225DA}" destId="{47893D48-DF68-4F9C-9F90-830555121A69}" srcOrd="0" destOrd="0" presId="urn:microsoft.com/office/officeart/2005/8/layout/hierarchy3"/>
    <dgm:cxn modelId="{7C3F4BA8-BDC6-4DEC-81B2-A7B601B5ECFE}" type="presOf" srcId="{346735FF-5DC5-498D-A3A8-54D72A9CA73C}" destId="{DF5DE51B-F503-4389-8A28-78D26DA49BE5}" srcOrd="0" destOrd="0" presId="urn:microsoft.com/office/officeart/2005/8/layout/hierarchy3"/>
    <dgm:cxn modelId="{4F55E5A8-1547-43C5-86DF-D05A9B07F7A5}" type="presOf" srcId="{D2DCAF44-2A86-43E0-9404-FACE6AB8E18F}" destId="{D6DE8DB1-3CDF-46CD-A96F-194ECED72F96}" srcOrd="0" destOrd="0" presId="urn:microsoft.com/office/officeart/2005/8/layout/hierarchy3"/>
    <dgm:cxn modelId="{91C439B6-EF70-417E-9387-2C8B22BFD832}" type="presOf" srcId="{F614210B-8C13-40AF-8CDE-8C6C865B51AF}" destId="{DF361C89-495E-4AD4-A69D-5764E9F80979}" srcOrd="0" destOrd="0" presId="urn:microsoft.com/office/officeart/2005/8/layout/hierarchy3"/>
    <dgm:cxn modelId="{B26984BD-4925-432A-97D1-F6A6B6062035}" srcId="{2604012D-81C3-48EF-A63A-059D1A43FE9E}" destId="{941CA95B-9917-45A7-A9D7-9D83B85D84D0}" srcOrd="0" destOrd="0" parTransId="{7369947B-BD09-4682-9078-5E2522828616}" sibTransId="{22E322C1-6308-4B21-922D-6380E66966CF}"/>
    <dgm:cxn modelId="{41A694C5-123C-47A0-8539-7C755C1B6E76}" type="presOf" srcId="{DBBAC597-13A8-4CBE-957D-C4EB9C4EF605}" destId="{B0F0317C-7CA7-4200-B3D5-45070464C8D9}" srcOrd="0" destOrd="0" presId="urn:microsoft.com/office/officeart/2005/8/layout/hierarchy3"/>
    <dgm:cxn modelId="{BEF71AD1-B37E-471F-A9D8-EB3AE4CA7DA8}" type="presOf" srcId="{87666D24-D0DC-4A93-9A4E-AB48779DB960}" destId="{147DD624-55B9-49CD-B357-0248303E4138}" srcOrd="0" destOrd="0" presId="urn:microsoft.com/office/officeart/2005/8/layout/hierarchy3"/>
    <dgm:cxn modelId="{D46264EF-A4E9-4860-8ED4-5A0637B54E79}" srcId="{CE3BE70A-C99B-40CC-AD0A-C99CB9B4BD3B}" destId="{5DB59B89-DC5F-4158-A50D-3F2E247225DA}" srcOrd="2" destOrd="0" parTransId="{346735FF-5DC5-498D-A3A8-54D72A9CA73C}" sibTransId="{A97AA408-253C-47F3-9419-587F7B2E2F0F}"/>
    <dgm:cxn modelId="{4B7B53F1-EC13-42A9-A87C-845E6BEDC038}" type="presOf" srcId="{597321E6-DB44-4F5A-A545-3B9366BD698E}" destId="{EFE0F345-DD45-4F11-957C-8CA931F82931}" srcOrd="0" destOrd="0" presId="urn:microsoft.com/office/officeart/2005/8/layout/hierarchy3"/>
    <dgm:cxn modelId="{1ED45AF7-F181-4853-A91D-26A04FDC4AC5}" srcId="{2604012D-81C3-48EF-A63A-059D1A43FE9E}" destId="{D2DCAF44-2A86-43E0-9404-FACE6AB8E18F}" srcOrd="3" destOrd="0" parTransId="{3CED4683-535E-4B91-AF24-BF8438BC9823}" sibTransId="{B481BF24-1B51-4C61-AC77-3C76EB98703E}"/>
    <dgm:cxn modelId="{A78815FE-7084-4805-8293-E3463572EF88}" srcId="{2604012D-81C3-48EF-A63A-059D1A43FE9E}" destId="{1873ADCB-A689-461D-A696-1D6C1FF9B5F6}" srcOrd="2" destOrd="0" parTransId="{87666D24-D0DC-4A93-9A4E-AB48779DB960}" sibTransId="{EBBAB5D7-F7D6-47FD-9653-D775D9BDCB5B}"/>
    <dgm:cxn modelId="{F20CA487-4298-43E5-85A6-7F8B567AD4EA}" type="presParOf" srcId="{BAE20611-F9F0-4F07-90B0-EBD4D9E24F6A}" destId="{5C3A50AC-14A7-475A-B934-0CC989A387AB}" srcOrd="0" destOrd="0" presId="urn:microsoft.com/office/officeart/2005/8/layout/hierarchy3"/>
    <dgm:cxn modelId="{99C07FFF-9AD5-4DDA-9E44-59F45EAB446C}" type="presParOf" srcId="{5C3A50AC-14A7-475A-B934-0CC989A387AB}" destId="{880D53AA-EC63-4127-8993-897BD4B40DE3}" srcOrd="0" destOrd="0" presId="urn:microsoft.com/office/officeart/2005/8/layout/hierarchy3"/>
    <dgm:cxn modelId="{501C10EA-0183-42A1-9E3E-9D6F93D4D489}" type="presParOf" srcId="{880D53AA-EC63-4127-8993-897BD4B40DE3}" destId="{BBEBD7F8-6BD9-40A3-BAD6-59F8CD688D44}" srcOrd="0" destOrd="0" presId="urn:microsoft.com/office/officeart/2005/8/layout/hierarchy3"/>
    <dgm:cxn modelId="{319C5319-D0C6-4FD1-84BA-6252E98E781E}" type="presParOf" srcId="{880D53AA-EC63-4127-8993-897BD4B40DE3}" destId="{A38DCD84-200E-4A83-AFCD-CB7C1F429B40}" srcOrd="1" destOrd="0" presId="urn:microsoft.com/office/officeart/2005/8/layout/hierarchy3"/>
    <dgm:cxn modelId="{75727764-DD47-42F0-B488-F1A87619C2EA}" type="presParOf" srcId="{5C3A50AC-14A7-475A-B934-0CC989A387AB}" destId="{B87DF341-E85C-4B7D-AF92-29E4F63439D4}" srcOrd="1" destOrd="0" presId="urn:microsoft.com/office/officeart/2005/8/layout/hierarchy3"/>
    <dgm:cxn modelId="{AA11BBB5-AB75-46BD-B3F1-8DAE7341872D}" type="presParOf" srcId="{B87DF341-E85C-4B7D-AF92-29E4F63439D4}" destId="{E1E3CD2E-449F-4228-8D8E-ED4F96651F8E}" srcOrd="0" destOrd="0" presId="urn:microsoft.com/office/officeart/2005/8/layout/hierarchy3"/>
    <dgm:cxn modelId="{0795D0A4-8EE1-4ADA-ADB7-C0EF315531ED}" type="presParOf" srcId="{B87DF341-E85C-4B7D-AF92-29E4F63439D4}" destId="{EFE0F345-DD45-4F11-957C-8CA931F82931}" srcOrd="1" destOrd="0" presId="urn:microsoft.com/office/officeart/2005/8/layout/hierarchy3"/>
    <dgm:cxn modelId="{E7992935-39C2-4813-B7F7-DF4E81A72F8E}" type="presParOf" srcId="{B87DF341-E85C-4B7D-AF92-29E4F63439D4}" destId="{DF361C89-495E-4AD4-A69D-5764E9F80979}" srcOrd="2" destOrd="0" presId="urn:microsoft.com/office/officeart/2005/8/layout/hierarchy3"/>
    <dgm:cxn modelId="{59BBF880-80BA-467A-B5AB-0E59F52098D7}" type="presParOf" srcId="{B87DF341-E85C-4B7D-AF92-29E4F63439D4}" destId="{D9DF9AAA-FC79-4B39-8846-EF1F758A0B6B}" srcOrd="3" destOrd="0" presId="urn:microsoft.com/office/officeart/2005/8/layout/hierarchy3"/>
    <dgm:cxn modelId="{2CC899BA-7090-4BC9-8E38-A0FC7BA81F69}" type="presParOf" srcId="{B87DF341-E85C-4B7D-AF92-29E4F63439D4}" destId="{DF5DE51B-F503-4389-8A28-78D26DA49BE5}" srcOrd="4" destOrd="0" presId="urn:microsoft.com/office/officeart/2005/8/layout/hierarchy3"/>
    <dgm:cxn modelId="{55F2590A-7456-4CFA-A0B6-C36DE7EFE3CD}" type="presParOf" srcId="{B87DF341-E85C-4B7D-AF92-29E4F63439D4}" destId="{47893D48-DF68-4F9C-9F90-830555121A69}" srcOrd="5" destOrd="0" presId="urn:microsoft.com/office/officeart/2005/8/layout/hierarchy3"/>
    <dgm:cxn modelId="{C41E3A1C-6EF9-4D06-8D8D-875AA01E4A5D}" type="presParOf" srcId="{BAE20611-F9F0-4F07-90B0-EBD4D9E24F6A}" destId="{3A3ECFF1-24B8-4E24-AE25-E3416463A59A}" srcOrd="1" destOrd="0" presId="urn:microsoft.com/office/officeart/2005/8/layout/hierarchy3"/>
    <dgm:cxn modelId="{3DA05C1A-3B1F-47C4-BFF9-680F2D674208}" type="presParOf" srcId="{3A3ECFF1-24B8-4E24-AE25-E3416463A59A}" destId="{EA088A9A-1D7E-43A3-8747-13C389C1A3A6}" srcOrd="0" destOrd="0" presId="urn:microsoft.com/office/officeart/2005/8/layout/hierarchy3"/>
    <dgm:cxn modelId="{473F4F99-33F8-4B9E-A423-A9D301415F08}" type="presParOf" srcId="{EA088A9A-1D7E-43A3-8747-13C389C1A3A6}" destId="{77299482-F9BF-480A-9D3D-A2A3FD14362B}" srcOrd="0" destOrd="0" presId="urn:microsoft.com/office/officeart/2005/8/layout/hierarchy3"/>
    <dgm:cxn modelId="{8C54266C-A928-436D-988F-1805ACDDD824}" type="presParOf" srcId="{EA088A9A-1D7E-43A3-8747-13C389C1A3A6}" destId="{7E23B2FE-799D-46F4-BAA6-2A014D9C05F5}" srcOrd="1" destOrd="0" presId="urn:microsoft.com/office/officeart/2005/8/layout/hierarchy3"/>
    <dgm:cxn modelId="{336E1597-273E-49C9-BAA5-E8FD6D2E84ED}" type="presParOf" srcId="{3A3ECFF1-24B8-4E24-AE25-E3416463A59A}" destId="{C7939283-0EDC-45AA-9A8B-DED2584721B1}" srcOrd="1" destOrd="0" presId="urn:microsoft.com/office/officeart/2005/8/layout/hierarchy3"/>
    <dgm:cxn modelId="{79883997-95F8-4D97-BCA1-7F4C4D234153}" type="presParOf" srcId="{C7939283-0EDC-45AA-9A8B-DED2584721B1}" destId="{8A038302-68A4-4217-99D5-2D7400EC9F67}" srcOrd="0" destOrd="0" presId="urn:microsoft.com/office/officeart/2005/8/layout/hierarchy3"/>
    <dgm:cxn modelId="{2FE21599-2279-4FF2-BFDA-C81473216FFA}" type="presParOf" srcId="{C7939283-0EDC-45AA-9A8B-DED2584721B1}" destId="{37445EF4-AA9A-43A3-B4C1-849B6ABED76F}" srcOrd="1" destOrd="0" presId="urn:microsoft.com/office/officeart/2005/8/layout/hierarchy3"/>
    <dgm:cxn modelId="{F5741E3B-EE27-40D1-9562-754271D1E89D}" type="presParOf" srcId="{C7939283-0EDC-45AA-9A8B-DED2584721B1}" destId="{B0F0317C-7CA7-4200-B3D5-45070464C8D9}" srcOrd="2" destOrd="0" presId="urn:microsoft.com/office/officeart/2005/8/layout/hierarchy3"/>
    <dgm:cxn modelId="{9296F30C-EB1C-4A74-9CA0-F275B547DFB0}" type="presParOf" srcId="{C7939283-0EDC-45AA-9A8B-DED2584721B1}" destId="{438E0CAB-1416-40FD-BF77-CCDC7F6BD5A5}" srcOrd="3" destOrd="0" presId="urn:microsoft.com/office/officeart/2005/8/layout/hierarchy3"/>
    <dgm:cxn modelId="{0CEBD2F2-5424-4FDD-8972-332461CF4F70}" type="presParOf" srcId="{C7939283-0EDC-45AA-9A8B-DED2584721B1}" destId="{147DD624-55B9-49CD-B357-0248303E4138}" srcOrd="4" destOrd="0" presId="urn:microsoft.com/office/officeart/2005/8/layout/hierarchy3"/>
    <dgm:cxn modelId="{EE03FEC8-0624-4169-94AB-83D5C5A77635}" type="presParOf" srcId="{C7939283-0EDC-45AA-9A8B-DED2584721B1}" destId="{148BEB57-DF9F-4943-9067-595B3B1C9620}" srcOrd="5" destOrd="0" presId="urn:microsoft.com/office/officeart/2005/8/layout/hierarchy3"/>
    <dgm:cxn modelId="{2CC215A8-36F8-4AF2-8380-805E0FAA40A5}" type="presParOf" srcId="{C7939283-0EDC-45AA-9A8B-DED2584721B1}" destId="{D185D5D5-C0D3-4887-8316-EDAA65546BD4}" srcOrd="6" destOrd="0" presId="urn:microsoft.com/office/officeart/2005/8/layout/hierarchy3"/>
    <dgm:cxn modelId="{D8139D01-1391-4E41-8855-593EFE37EFE4}" type="presParOf" srcId="{C7939283-0EDC-45AA-9A8B-DED2584721B1}" destId="{D6DE8DB1-3CDF-46CD-A96F-194ECED72F96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1D8653C-9574-46FD-B538-6B01BE708E89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9B27195-69FB-4D5F-87F1-B3F22A705B2E}">
      <dgm:prSet/>
      <dgm:spPr/>
      <dgm:t>
        <a:bodyPr/>
        <a:lstStyle/>
        <a:p>
          <a:r>
            <a:rPr lang="en-US"/>
            <a:t>Macroeconomic trends and context</a:t>
          </a:r>
        </a:p>
      </dgm:t>
    </dgm:pt>
    <dgm:pt modelId="{6DCFB1AA-69CA-442B-B6DA-527BE03DA3C4}" type="parTrans" cxnId="{68837206-4F48-4F00-B021-B5B0AA99F98B}">
      <dgm:prSet/>
      <dgm:spPr/>
      <dgm:t>
        <a:bodyPr/>
        <a:lstStyle/>
        <a:p>
          <a:endParaRPr lang="en-US"/>
        </a:p>
      </dgm:t>
    </dgm:pt>
    <dgm:pt modelId="{A5F708E3-192B-40CF-891E-FC769F050C83}" type="sibTrans" cxnId="{68837206-4F48-4F00-B021-B5B0AA99F98B}">
      <dgm:prSet/>
      <dgm:spPr/>
      <dgm:t>
        <a:bodyPr/>
        <a:lstStyle/>
        <a:p>
          <a:endParaRPr lang="en-US"/>
        </a:p>
      </dgm:t>
    </dgm:pt>
    <dgm:pt modelId="{B7DCA509-63F0-4D05-9605-930B83A21A21}">
      <dgm:prSet/>
      <dgm:spPr/>
      <dgm:t>
        <a:bodyPr/>
        <a:lstStyle/>
        <a:p>
          <a:r>
            <a:rPr lang="en-US" dirty="0"/>
            <a:t>Analysis of fiscal stance (revenue, debt, expenditures)</a:t>
          </a:r>
        </a:p>
      </dgm:t>
    </dgm:pt>
    <dgm:pt modelId="{D5ABD26D-0B80-400D-B8E8-84BA3D50C97B}" type="parTrans" cxnId="{5D5D4B04-646D-42BE-BE0E-5A18209BA0F6}">
      <dgm:prSet/>
      <dgm:spPr/>
      <dgm:t>
        <a:bodyPr/>
        <a:lstStyle/>
        <a:p>
          <a:endParaRPr lang="en-US"/>
        </a:p>
      </dgm:t>
    </dgm:pt>
    <dgm:pt modelId="{E896BB4D-CB3B-400B-8AC1-44F55EA8C16F}" type="sibTrans" cxnId="{5D5D4B04-646D-42BE-BE0E-5A18209BA0F6}">
      <dgm:prSet/>
      <dgm:spPr/>
      <dgm:t>
        <a:bodyPr/>
        <a:lstStyle/>
        <a:p>
          <a:endParaRPr lang="en-US"/>
        </a:p>
      </dgm:t>
    </dgm:pt>
    <dgm:pt modelId="{0E63545F-D629-4D16-8224-240C0CE808D3}">
      <dgm:prSet/>
      <dgm:spPr/>
      <dgm:t>
        <a:bodyPr/>
        <a:lstStyle/>
        <a:p>
          <a:r>
            <a:rPr lang="en-US" dirty="0"/>
            <a:t>Analysis of fiscal risks</a:t>
          </a:r>
        </a:p>
      </dgm:t>
    </dgm:pt>
    <dgm:pt modelId="{AD74A10F-F79C-4858-8179-666150ED3E18}" type="parTrans" cxnId="{CE73700C-ADE2-4D91-8382-FBB6BC1A6F6B}">
      <dgm:prSet/>
      <dgm:spPr/>
      <dgm:t>
        <a:bodyPr/>
        <a:lstStyle/>
        <a:p>
          <a:endParaRPr lang="en-US"/>
        </a:p>
      </dgm:t>
    </dgm:pt>
    <dgm:pt modelId="{3C910CBE-3179-4D6E-B656-6E31878916D9}" type="sibTrans" cxnId="{CE73700C-ADE2-4D91-8382-FBB6BC1A6F6B}">
      <dgm:prSet/>
      <dgm:spPr/>
      <dgm:t>
        <a:bodyPr/>
        <a:lstStyle/>
        <a:p>
          <a:endParaRPr lang="en-US"/>
        </a:p>
      </dgm:t>
    </dgm:pt>
    <dgm:pt modelId="{CD9662C9-76CA-49F8-B58C-999073BF234E}">
      <dgm:prSet/>
      <dgm:spPr/>
      <dgm:t>
        <a:bodyPr/>
        <a:lstStyle/>
        <a:p>
          <a:r>
            <a:rPr lang="en-US" dirty="0"/>
            <a:t>Review of fiscal rules</a:t>
          </a:r>
        </a:p>
      </dgm:t>
    </dgm:pt>
    <dgm:pt modelId="{2BC06F4F-FD81-40EF-97E8-AA6F656FB4C5}" type="parTrans" cxnId="{50494B7A-1CD8-4BFA-9C46-847C686F360B}">
      <dgm:prSet/>
      <dgm:spPr/>
      <dgm:t>
        <a:bodyPr/>
        <a:lstStyle/>
        <a:p>
          <a:endParaRPr lang="en-US"/>
        </a:p>
      </dgm:t>
    </dgm:pt>
    <dgm:pt modelId="{1F11AE0F-DA82-4BE5-A46F-719861EBCD29}" type="sibTrans" cxnId="{50494B7A-1CD8-4BFA-9C46-847C686F360B}">
      <dgm:prSet/>
      <dgm:spPr/>
      <dgm:t>
        <a:bodyPr/>
        <a:lstStyle/>
        <a:p>
          <a:endParaRPr lang="en-US"/>
        </a:p>
      </dgm:t>
    </dgm:pt>
    <dgm:pt modelId="{11890E93-9FEB-4103-8EFF-ACCE5CB5FBFA}">
      <dgm:prSet/>
      <dgm:spPr/>
      <dgm:t>
        <a:bodyPr/>
        <a:lstStyle/>
        <a:p>
          <a:r>
            <a:rPr lang="en-US" dirty="0"/>
            <a:t>Areas to increase or decrease spending in order to boost growth and reduce inequality.</a:t>
          </a:r>
        </a:p>
      </dgm:t>
    </dgm:pt>
    <dgm:pt modelId="{66C7FCA4-F24B-42CA-9970-580A344F2999}" type="parTrans" cxnId="{93CE07B0-DF60-40C4-B8F6-96E61BFB580D}">
      <dgm:prSet/>
      <dgm:spPr/>
      <dgm:t>
        <a:bodyPr/>
        <a:lstStyle/>
        <a:p>
          <a:endParaRPr lang="en-US"/>
        </a:p>
      </dgm:t>
    </dgm:pt>
    <dgm:pt modelId="{EED21F19-3A9B-4A32-B42F-6990B32D25ED}" type="sibTrans" cxnId="{93CE07B0-DF60-40C4-B8F6-96E61BFB580D}">
      <dgm:prSet/>
      <dgm:spPr/>
      <dgm:t>
        <a:bodyPr/>
        <a:lstStyle/>
        <a:p>
          <a:endParaRPr lang="en-US"/>
        </a:p>
      </dgm:t>
    </dgm:pt>
    <dgm:pt modelId="{E1AFA6EE-80C6-4F48-86B3-4DCE366FC876}" type="pres">
      <dgm:prSet presAssocID="{81D8653C-9574-46FD-B538-6B01BE708E89}" presName="linear" presStyleCnt="0">
        <dgm:presLayoutVars>
          <dgm:animLvl val="lvl"/>
          <dgm:resizeHandles val="exact"/>
        </dgm:presLayoutVars>
      </dgm:prSet>
      <dgm:spPr/>
    </dgm:pt>
    <dgm:pt modelId="{0BBC5056-CF6C-4AE5-B9F5-2985C2905D55}" type="pres">
      <dgm:prSet presAssocID="{19B27195-69FB-4D5F-87F1-B3F22A705B2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64C47E7-E663-45A2-8613-5C81FD6E3AF8}" type="pres">
      <dgm:prSet presAssocID="{A5F708E3-192B-40CF-891E-FC769F050C83}" presName="spacer" presStyleCnt="0"/>
      <dgm:spPr/>
    </dgm:pt>
    <dgm:pt modelId="{DC5CBB13-F669-434F-B8E0-32C686C8A4F6}" type="pres">
      <dgm:prSet presAssocID="{B7DCA509-63F0-4D05-9605-930B83A21A2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8863F6D-64BA-4D3F-AEEC-38095132E383}" type="pres">
      <dgm:prSet presAssocID="{E896BB4D-CB3B-400B-8AC1-44F55EA8C16F}" presName="spacer" presStyleCnt="0"/>
      <dgm:spPr/>
    </dgm:pt>
    <dgm:pt modelId="{BA07EE41-AFEA-47E6-B5A8-4C8880538E39}" type="pres">
      <dgm:prSet presAssocID="{0E63545F-D629-4D16-8224-240C0CE808D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4E6B9C9-AFF3-4295-AAAA-52DD5CBAF4F6}" type="pres">
      <dgm:prSet presAssocID="{3C910CBE-3179-4D6E-B656-6E31878916D9}" presName="spacer" presStyleCnt="0"/>
      <dgm:spPr/>
    </dgm:pt>
    <dgm:pt modelId="{F693090E-993E-4FA5-BF0D-3BD88E67AEB2}" type="pres">
      <dgm:prSet presAssocID="{CD9662C9-76CA-49F8-B58C-999073BF234E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0503CDC-B34D-4451-B2CD-7FB0C0544A67}" type="pres">
      <dgm:prSet presAssocID="{1F11AE0F-DA82-4BE5-A46F-719861EBCD29}" presName="spacer" presStyleCnt="0"/>
      <dgm:spPr/>
    </dgm:pt>
    <dgm:pt modelId="{4225C69E-1398-454A-A081-9BE1F65C41C7}" type="pres">
      <dgm:prSet presAssocID="{11890E93-9FEB-4103-8EFF-ACCE5CB5FBFA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A2762404-1B7E-4D79-A571-A8892F5D230A}" type="presOf" srcId="{11890E93-9FEB-4103-8EFF-ACCE5CB5FBFA}" destId="{4225C69E-1398-454A-A081-9BE1F65C41C7}" srcOrd="0" destOrd="0" presId="urn:microsoft.com/office/officeart/2005/8/layout/vList2"/>
    <dgm:cxn modelId="{5D5D4B04-646D-42BE-BE0E-5A18209BA0F6}" srcId="{81D8653C-9574-46FD-B538-6B01BE708E89}" destId="{B7DCA509-63F0-4D05-9605-930B83A21A21}" srcOrd="1" destOrd="0" parTransId="{D5ABD26D-0B80-400D-B8E8-84BA3D50C97B}" sibTransId="{E896BB4D-CB3B-400B-8AC1-44F55EA8C16F}"/>
    <dgm:cxn modelId="{68837206-4F48-4F00-B021-B5B0AA99F98B}" srcId="{81D8653C-9574-46FD-B538-6B01BE708E89}" destId="{19B27195-69FB-4D5F-87F1-B3F22A705B2E}" srcOrd="0" destOrd="0" parTransId="{6DCFB1AA-69CA-442B-B6DA-527BE03DA3C4}" sibTransId="{A5F708E3-192B-40CF-891E-FC769F050C83}"/>
    <dgm:cxn modelId="{CE73700C-ADE2-4D91-8382-FBB6BC1A6F6B}" srcId="{81D8653C-9574-46FD-B538-6B01BE708E89}" destId="{0E63545F-D629-4D16-8224-240C0CE808D3}" srcOrd="2" destOrd="0" parTransId="{AD74A10F-F79C-4858-8179-666150ED3E18}" sibTransId="{3C910CBE-3179-4D6E-B656-6E31878916D9}"/>
    <dgm:cxn modelId="{B302990F-DF26-484C-B55A-C4B0F856CF0D}" type="presOf" srcId="{B7DCA509-63F0-4D05-9605-930B83A21A21}" destId="{DC5CBB13-F669-434F-B8E0-32C686C8A4F6}" srcOrd="0" destOrd="0" presId="urn:microsoft.com/office/officeart/2005/8/layout/vList2"/>
    <dgm:cxn modelId="{82CCD56A-A5A5-4583-914E-1CE38E21113C}" type="presOf" srcId="{19B27195-69FB-4D5F-87F1-B3F22A705B2E}" destId="{0BBC5056-CF6C-4AE5-B9F5-2985C2905D55}" srcOrd="0" destOrd="0" presId="urn:microsoft.com/office/officeart/2005/8/layout/vList2"/>
    <dgm:cxn modelId="{B2B8EF56-B441-4006-90B0-E9A57E639F43}" type="presOf" srcId="{0E63545F-D629-4D16-8224-240C0CE808D3}" destId="{BA07EE41-AFEA-47E6-B5A8-4C8880538E39}" srcOrd="0" destOrd="0" presId="urn:microsoft.com/office/officeart/2005/8/layout/vList2"/>
    <dgm:cxn modelId="{50494B7A-1CD8-4BFA-9C46-847C686F360B}" srcId="{81D8653C-9574-46FD-B538-6B01BE708E89}" destId="{CD9662C9-76CA-49F8-B58C-999073BF234E}" srcOrd="3" destOrd="0" parTransId="{2BC06F4F-FD81-40EF-97E8-AA6F656FB4C5}" sibTransId="{1F11AE0F-DA82-4BE5-A46F-719861EBCD29}"/>
    <dgm:cxn modelId="{E0BA878C-5184-4FAC-BD87-B95A4285D4E0}" type="presOf" srcId="{81D8653C-9574-46FD-B538-6B01BE708E89}" destId="{E1AFA6EE-80C6-4F48-86B3-4DCE366FC876}" srcOrd="0" destOrd="0" presId="urn:microsoft.com/office/officeart/2005/8/layout/vList2"/>
    <dgm:cxn modelId="{93CE07B0-DF60-40C4-B8F6-96E61BFB580D}" srcId="{81D8653C-9574-46FD-B538-6B01BE708E89}" destId="{11890E93-9FEB-4103-8EFF-ACCE5CB5FBFA}" srcOrd="4" destOrd="0" parTransId="{66C7FCA4-F24B-42CA-9970-580A344F2999}" sibTransId="{EED21F19-3A9B-4A32-B42F-6990B32D25ED}"/>
    <dgm:cxn modelId="{6AB404BC-49BC-4B1F-8B99-F8DF6E81F2A9}" type="presOf" srcId="{CD9662C9-76CA-49F8-B58C-999073BF234E}" destId="{F693090E-993E-4FA5-BF0D-3BD88E67AEB2}" srcOrd="0" destOrd="0" presId="urn:microsoft.com/office/officeart/2005/8/layout/vList2"/>
    <dgm:cxn modelId="{88A84BE1-67B0-4A1D-B9AB-3ABF30E31EF1}" type="presParOf" srcId="{E1AFA6EE-80C6-4F48-86B3-4DCE366FC876}" destId="{0BBC5056-CF6C-4AE5-B9F5-2985C2905D55}" srcOrd="0" destOrd="0" presId="urn:microsoft.com/office/officeart/2005/8/layout/vList2"/>
    <dgm:cxn modelId="{019C5D72-DEDD-4179-87DA-C9E290AA7AB8}" type="presParOf" srcId="{E1AFA6EE-80C6-4F48-86B3-4DCE366FC876}" destId="{464C47E7-E663-45A2-8613-5C81FD6E3AF8}" srcOrd="1" destOrd="0" presId="urn:microsoft.com/office/officeart/2005/8/layout/vList2"/>
    <dgm:cxn modelId="{23E64D25-5A54-4BEF-947D-D3E21F55E3D0}" type="presParOf" srcId="{E1AFA6EE-80C6-4F48-86B3-4DCE366FC876}" destId="{DC5CBB13-F669-434F-B8E0-32C686C8A4F6}" srcOrd="2" destOrd="0" presId="urn:microsoft.com/office/officeart/2005/8/layout/vList2"/>
    <dgm:cxn modelId="{758320E2-8200-4EF0-8E14-7E4F806FFEBE}" type="presParOf" srcId="{E1AFA6EE-80C6-4F48-86B3-4DCE366FC876}" destId="{B8863F6D-64BA-4D3F-AEEC-38095132E383}" srcOrd="3" destOrd="0" presId="urn:microsoft.com/office/officeart/2005/8/layout/vList2"/>
    <dgm:cxn modelId="{F5685CBB-8882-4301-9AF2-38154ED1AB9B}" type="presParOf" srcId="{E1AFA6EE-80C6-4F48-86B3-4DCE366FC876}" destId="{BA07EE41-AFEA-47E6-B5A8-4C8880538E39}" srcOrd="4" destOrd="0" presId="urn:microsoft.com/office/officeart/2005/8/layout/vList2"/>
    <dgm:cxn modelId="{974A6293-2A24-43FF-BE3B-6C1595AEAEF8}" type="presParOf" srcId="{E1AFA6EE-80C6-4F48-86B3-4DCE366FC876}" destId="{24E6B9C9-AFF3-4295-AAAA-52DD5CBAF4F6}" srcOrd="5" destOrd="0" presId="urn:microsoft.com/office/officeart/2005/8/layout/vList2"/>
    <dgm:cxn modelId="{82D6E14F-563C-4618-AB02-91D51F096870}" type="presParOf" srcId="{E1AFA6EE-80C6-4F48-86B3-4DCE366FC876}" destId="{F693090E-993E-4FA5-BF0D-3BD88E67AEB2}" srcOrd="6" destOrd="0" presId="urn:microsoft.com/office/officeart/2005/8/layout/vList2"/>
    <dgm:cxn modelId="{12521AE7-60DB-46A4-B949-07D354E60F7E}" type="presParOf" srcId="{E1AFA6EE-80C6-4F48-86B3-4DCE366FC876}" destId="{40503CDC-B34D-4451-B2CD-7FB0C0544A67}" srcOrd="7" destOrd="0" presId="urn:microsoft.com/office/officeart/2005/8/layout/vList2"/>
    <dgm:cxn modelId="{DF1D7BB0-572B-440B-B67B-8522B8181DB1}" type="presParOf" srcId="{E1AFA6EE-80C6-4F48-86B3-4DCE366FC876}" destId="{4225C69E-1398-454A-A081-9BE1F65C41C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60279A7-EF78-4BF3-B1D6-71B8E7BE0D9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460A719-23F7-42D4-8852-2598D02E5B35}">
      <dgm:prSet/>
      <dgm:spPr/>
      <dgm:t>
        <a:bodyPr/>
        <a:lstStyle/>
        <a:p>
          <a:r>
            <a:rPr lang="en-US" dirty="0"/>
            <a:t>Fiscally focused PER incorporating fiscal policy review, covering both revenue and expenditures, including recommendations on:  </a:t>
          </a:r>
        </a:p>
      </dgm:t>
    </dgm:pt>
    <dgm:pt modelId="{5BAFEF04-CF97-4778-80FA-44279D0FA2D7}" type="parTrans" cxnId="{ACA45A81-968D-4F9B-BE6B-57B677D83FF9}">
      <dgm:prSet/>
      <dgm:spPr/>
      <dgm:t>
        <a:bodyPr/>
        <a:lstStyle/>
        <a:p>
          <a:endParaRPr lang="en-US"/>
        </a:p>
      </dgm:t>
    </dgm:pt>
    <dgm:pt modelId="{3868D5DB-D34D-4B65-827E-0171160D7208}" type="sibTrans" cxnId="{ACA45A81-968D-4F9B-BE6B-57B677D83FF9}">
      <dgm:prSet/>
      <dgm:spPr/>
      <dgm:t>
        <a:bodyPr/>
        <a:lstStyle/>
        <a:p>
          <a:endParaRPr lang="en-US"/>
        </a:p>
      </dgm:t>
    </dgm:pt>
    <dgm:pt modelId="{572EF89E-ADFC-4BC8-ACD0-C93C05FD5359}">
      <dgm:prSet/>
      <dgm:spPr/>
      <dgm:t>
        <a:bodyPr/>
        <a:lstStyle/>
        <a:p>
          <a:r>
            <a:rPr lang="en-US"/>
            <a:t>increasing government spending overall and higher taxation</a:t>
          </a:r>
        </a:p>
      </dgm:t>
    </dgm:pt>
    <dgm:pt modelId="{D392F327-18B6-4782-B660-E1464484B680}" type="parTrans" cxnId="{01DCBA0D-71E1-4F54-AD15-C3E435FC9AE1}">
      <dgm:prSet/>
      <dgm:spPr/>
      <dgm:t>
        <a:bodyPr/>
        <a:lstStyle/>
        <a:p>
          <a:endParaRPr lang="en-US"/>
        </a:p>
      </dgm:t>
    </dgm:pt>
    <dgm:pt modelId="{8A46A842-D4A1-4D63-AC2F-47526A71CC83}" type="sibTrans" cxnId="{01DCBA0D-71E1-4F54-AD15-C3E435FC9AE1}">
      <dgm:prSet/>
      <dgm:spPr/>
      <dgm:t>
        <a:bodyPr/>
        <a:lstStyle/>
        <a:p>
          <a:endParaRPr lang="en-US"/>
        </a:p>
      </dgm:t>
    </dgm:pt>
    <dgm:pt modelId="{38985094-C158-4F1A-81F5-45DF44563692}">
      <dgm:prSet/>
      <dgm:spPr/>
      <dgm:t>
        <a:bodyPr/>
        <a:lstStyle/>
        <a:p>
          <a:r>
            <a:rPr lang="en-US"/>
            <a:t>reforming the tax regime for the mining sector, </a:t>
          </a:r>
        </a:p>
      </dgm:t>
    </dgm:pt>
    <dgm:pt modelId="{3F5789A9-690E-4643-8C6A-A43B0BA4529A}" type="parTrans" cxnId="{29C19DCB-D142-49CB-9668-E1A74A6BC6CD}">
      <dgm:prSet/>
      <dgm:spPr/>
      <dgm:t>
        <a:bodyPr/>
        <a:lstStyle/>
        <a:p>
          <a:endParaRPr lang="en-US"/>
        </a:p>
      </dgm:t>
    </dgm:pt>
    <dgm:pt modelId="{29C9833D-B2CB-43C2-B495-5E64CE1E5B0C}" type="sibTrans" cxnId="{29C19DCB-D142-49CB-9668-E1A74A6BC6CD}">
      <dgm:prSet/>
      <dgm:spPr/>
      <dgm:t>
        <a:bodyPr/>
        <a:lstStyle/>
        <a:p>
          <a:endParaRPr lang="en-US"/>
        </a:p>
      </dgm:t>
    </dgm:pt>
    <dgm:pt modelId="{F3983B57-BAD2-4532-A01F-0923124AE532}">
      <dgm:prSet/>
      <dgm:spPr/>
      <dgm:t>
        <a:bodyPr/>
        <a:lstStyle/>
        <a:p>
          <a:r>
            <a:rPr lang="en-US"/>
            <a:t>changes in customs regime (e.g. presumptive to ad-valorem)</a:t>
          </a:r>
        </a:p>
      </dgm:t>
    </dgm:pt>
    <dgm:pt modelId="{697139BB-04FA-4AB3-BB00-96FBD0FEBA68}" type="parTrans" cxnId="{4B7A7DA4-5B09-4B1B-8719-AB926FC04343}">
      <dgm:prSet/>
      <dgm:spPr/>
      <dgm:t>
        <a:bodyPr/>
        <a:lstStyle/>
        <a:p>
          <a:endParaRPr lang="en-US"/>
        </a:p>
      </dgm:t>
    </dgm:pt>
    <dgm:pt modelId="{EEFF2C19-53EC-4E29-B3FD-74092033CAFE}" type="sibTrans" cxnId="{4B7A7DA4-5B09-4B1B-8719-AB926FC04343}">
      <dgm:prSet/>
      <dgm:spPr/>
      <dgm:t>
        <a:bodyPr/>
        <a:lstStyle/>
        <a:p>
          <a:endParaRPr lang="en-US"/>
        </a:p>
      </dgm:t>
    </dgm:pt>
    <dgm:pt modelId="{F14CE3DD-2714-4886-A1E6-2E21B8D1530C}">
      <dgm:prSet/>
      <dgm:spPr/>
      <dgm:t>
        <a:bodyPr/>
        <a:lstStyle/>
        <a:p>
          <a:r>
            <a:rPr lang="en-US"/>
            <a:t>reform of SME taxation.</a:t>
          </a:r>
        </a:p>
      </dgm:t>
    </dgm:pt>
    <dgm:pt modelId="{61338A88-771F-4CF8-82C7-FB63CFC51E21}" type="parTrans" cxnId="{EDEA03E2-CBC7-4207-8014-83C494C974AE}">
      <dgm:prSet/>
      <dgm:spPr/>
      <dgm:t>
        <a:bodyPr/>
        <a:lstStyle/>
        <a:p>
          <a:endParaRPr lang="en-US"/>
        </a:p>
      </dgm:t>
    </dgm:pt>
    <dgm:pt modelId="{E46DD397-6CDA-47FA-84B1-151C3926609A}" type="sibTrans" cxnId="{EDEA03E2-CBC7-4207-8014-83C494C974AE}">
      <dgm:prSet/>
      <dgm:spPr/>
      <dgm:t>
        <a:bodyPr/>
        <a:lstStyle/>
        <a:p>
          <a:endParaRPr lang="en-US"/>
        </a:p>
      </dgm:t>
    </dgm:pt>
    <dgm:pt modelId="{5AA26545-2867-42AD-A3D0-8B121A038FE7}">
      <dgm:prSet/>
      <dgm:spPr/>
      <dgm:t>
        <a:bodyPr/>
        <a:lstStyle/>
        <a:p>
          <a:r>
            <a:rPr lang="en-US"/>
            <a:t>tax administration reforms, including risk based audit of corporate tax returns</a:t>
          </a:r>
        </a:p>
      </dgm:t>
    </dgm:pt>
    <dgm:pt modelId="{C77D4BDE-C21B-4F60-811D-CDC99735241C}" type="parTrans" cxnId="{3C29F6E5-0E8A-45DC-8C04-7E4826F82161}">
      <dgm:prSet/>
      <dgm:spPr/>
      <dgm:t>
        <a:bodyPr/>
        <a:lstStyle/>
        <a:p>
          <a:endParaRPr lang="en-US"/>
        </a:p>
      </dgm:t>
    </dgm:pt>
    <dgm:pt modelId="{4B9839D3-B29E-465A-AA6A-9E7C9E277AC9}" type="sibTrans" cxnId="{3C29F6E5-0E8A-45DC-8C04-7E4826F82161}">
      <dgm:prSet/>
      <dgm:spPr/>
      <dgm:t>
        <a:bodyPr/>
        <a:lstStyle/>
        <a:p>
          <a:endParaRPr lang="en-US"/>
        </a:p>
      </dgm:t>
    </dgm:pt>
    <dgm:pt modelId="{32EA115B-75AA-487C-93FC-1D1FDD26A336}">
      <dgm:prSet/>
      <dgm:spPr/>
      <dgm:t>
        <a:bodyPr/>
        <a:lstStyle/>
        <a:p>
          <a:r>
            <a:rPr lang="en-US"/>
            <a:t>measures to improve efficiency and effectiveness of spending on health and education</a:t>
          </a:r>
        </a:p>
      </dgm:t>
    </dgm:pt>
    <dgm:pt modelId="{89629C97-DB84-4918-AF5E-150ADE64CF39}" type="parTrans" cxnId="{79E1BBD4-4078-47D4-AC76-DD5F2FBB06A9}">
      <dgm:prSet/>
      <dgm:spPr/>
      <dgm:t>
        <a:bodyPr/>
        <a:lstStyle/>
        <a:p>
          <a:endParaRPr lang="en-US"/>
        </a:p>
      </dgm:t>
    </dgm:pt>
    <dgm:pt modelId="{09D7CDDD-A0F9-43E1-9A0C-0995D330001C}" type="sibTrans" cxnId="{79E1BBD4-4078-47D4-AC76-DD5F2FBB06A9}">
      <dgm:prSet/>
      <dgm:spPr/>
      <dgm:t>
        <a:bodyPr/>
        <a:lstStyle/>
        <a:p>
          <a:endParaRPr lang="en-US"/>
        </a:p>
      </dgm:t>
    </dgm:pt>
    <dgm:pt modelId="{1420CB66-E7F2-467D-B16E-7477E1526408}">
      <dgm:prSet/>
      <dgm:spPr/>
      <dgm:t>
        <a:bodyPr/>
        <a:lstStyle/>
        <a:p>
          <a:r>
            <a:rPr lang="en-US"/>
            <a:t>increased spending on infrastructure </a:t>
          </a:r>
        </a:p>
      </dgm:t>
    </dgm:pt>
    <dgm:pt modelId="{B2977B55-6ACE-44B9-AF5D-39DACF6B1AAF}" type="parTrans" cxnId="{6A04C116-8F41-4810-9385-7CB45B2A31C3}">
      <dgm:prSet/>
      <dgm:spPr/>
      <dgm:t>
        <a:bodyPr/>
        <a:lstStyle/>
        <a:p>
          <a:endParaRPr lang="en-US"/>
        </a:p>
      </dgm:t>
    </dgm:pt>
    <dgm:pt modelId="{3FE3C65C-1166-4C88-864B-831B266369BF}" type="sibTrans" cxnId="{6A04C116-8F41-4810-9385-7CB45B2A31C3}">
      <dgm:prSet/>
      <dgm:spPr/>
      <dgm:t>
        <a:bodyPr/>
        <a:lstStyle/>
        <a:p>
          <a:endParaRPr lang="en-US"/>
        </a:p>
      </dgm:t>
    </dgm:pt>
    <dgm:pt modelId="{A02F7A14-A28D-4F74-8650-3223D2C3548D}" type="pres">
      <dgm:prSet presAssocID="{F60279A7-EF78-4BF3-B1D6-71B8E7BE0D92}" presName="Name0" presStyleCnt="0">
        <dgm:presLayoutVars>
          <dgm:dir/>
          <dgm:resizeHandles val="exact"/>
        </dgm:presLayoutVars>
      </dgm:prSet>
      <dgm:spPr/>
    </dgm:pt>
    <dgm:pt modelId="{27D2F0DB-9AB2-452E-9E11-E03E23820367}" type="pres">
      <dgm:prSet presAssocID="{9460A719-23F7-42D4-8852-2598D02E5B35}" presName="node" presStyleLbl="node1" presStyleIdx="0" presStyleCnt="1">
        <dgm:presLayoutVars>
          <dgm:bulletEnabled val="1"/>
        </dgm:presLayoutVars>
      </dgm:prSet>
      <dgm:spPr/>
    </dgm:pt>
  </dgm:ptLst>
  <dgm:cxnLst>
    <dgm:cxn modelId="{01DCBA0D-71E1-4F54-AD15-C3E435FC9AE1}" srcId="{9460A719-23F7-42D4-8852-2598D02E5B35}" destId="{572EF89E-ADFC-4BC8-ACD0-C93C05FD5359}" srcOrd="0" destOrd="0" parTransId="{D392F327-18B6-4782-B660-E1464484B680}" sibTransId="{8A46A842-D4A1-4D63-AC2F-47526A71CC83}"/>
    <dgm:cxn modelId="{44A39516-DDF2-4473-8AEC-AEBBA2375EEF}" type="presOf" srcId="{38985094-C158-4F1A-81F5-45DF44563692}" destId="{27D2F0DB-9AB2-452E-9E11-E03E23820367}" srcOrd="0" destOrd="2" presId="urn:microsoft.com/office/officeart/2005/8/layout/process1"/>
    <dgm:cxn modelId="{6A04C116-8F41-4810-9385-7CB45B2A31C3}" srcId="{9460A719-23F7-42D4-8852-2598D02E5B35}" destId="{1420CB66-E7F2-467D-B16E-7477E1526408}" srcOrd="6" destOrd="0" parTransId="{B2977B55-6ACE-44B9-AF5D-39DACF6B1AAF}" sibTransId="{3FE3C65C-1166-4C88-864B-831B266369BF}"/>
    <dgm:cxn modelId="{22D1511D-243E-4BCB-9A02-8C9AE529B765}" type="presOf" srcId="{9460A719-23F7-42D4-8852-2598D02E5B35}" destId="{27D2F0DB-9AB2-452E-9E11-E03E23820367}" srcOrd="0" destOrd="0" presId="urn:microsoft.com/office/officeart/2005/8/layout/process1"/>
    <dgm:cxn modelId="{B2710B63-2CF0-41FA-9DD4-A7A09BDB55F2}" type="presOf" srcId="{F3983B57-BAD2-4532-A01F-0923124AE532}" destId="{27D2F0DB-9AB2-452E-9E11-E03E23820367}" srcOrd="0" destOrd="3" presId="urn:microsoft.com/office/officeart/2005/8/layout/process1"/>
    <dgm:cxn modelId="{4DE5B947-31D5-46B6-97A6-11C08E55DF8E}" type="presOf" srcId="{F60279A7-EF78-4BF3-B1D6-71B8E7BE0D92}" destId="{A02F7A14-A28D-4F74-8650-3223D2C3548D}" srcOrd="0" destOrd="0" presId="urn:microsoft.com/office/officeart/2005/8/layout/process1"/>
    <dgm:cxn modelId="{8D93D771-BF28-41D9-8A27-BAE69B4827C1}" type="presOf" srcId="{1420CB66-E7F2-467D-B16E-7477E1526408}" destId="{27D2F0DB-9AB2-452E-9E11-E03E23820367}" srcOrd="0" destOrd="7" presId="urn:microsoft.com/office/officeart/2005/8/layout/process1"/>
    <dgm:cxn modelId="{ACA45A81-968D-4F9B-BE6B-57B677D83FF9}" srcId="{F60279A7-EF78-4BF3-B1D6-71B8E7BE0D92}" destId="{9460A719-23F7-42D4-8852-2598D02E5B35}" srcOrd="0" destOrd="0" parTransId="{5BAFEF04-CF97-4778-80FA-44279D0FA2D7}" sibTransId="{3868D5DB-D34D-4B65-827E-0171160D7208}"/>
    <dgm:cxn modelId="{9C6CC38D-DC15-4226-AF54-DC673E66BDBC}" type="presOf" srcId="{5AA26545-2867-42AD-A3D0-8B121A038FE7}" destId="{27D2F0DB-9AB2-452E-9E11-E03E23820367}" srcOrd="0" destOrd="5" presId="urn:microsoft.com/office/officeart/2005/8/layout/process1"/>
    <dgm:cxn modelId="{4B7A7DA4-5B09-4B1B-8719-AB926FC04343}" srcId="{9460A719-23F7-42D4-8852-2598D02E5B35}" destId="{F3983B57-BAD2-4532-A01F-0923124AE532}" srcOrd="2" destOrd="0" parTransId="{697139BB-04FA-4AB3-BB00-96FBD0FEBA68}" sibTransId="{EEFF2C19-53EC-4E29-B3FD-74092033CAFE}"/>
    <dgm:cxn modelId="{C1E927AA-F08E-43F3-BC95-AB57E200D113}" type="presOf" srcId="{32EA115B-75AA-487C-93FC-1D1FDD26A336}" destId="{27D2F0DB-9AB2-452E-9E11-E03E23820367}" srcOrd="0" destOrd="6" presId="urn:microsoft.com/office/officeart/2005/8/layout/process1"/>
    <dgm:cxn modelId="{29C19DCB-D142-49CB-9668-E1A74A6BC6CD}" srcId="{9460A719-23F7-42D4-8852-2598D02E5B35}" destId="{38985094-C158-4F1A-81F5-45DF44563692}" srcOrd="1" destOrd="0" parTransId="{3F5789A9-690E-4643-8C6A-A43B0BA4529A}" sibTransId="{29C9833D-B2CB-43C2-B495-5E64CE1E5B0C}"/>
    <dgm:cxn modelId="{79E1BBD4-4078-47D4-AC76-DD5F2FBB06A9}" srcId="{9460A719-23F7-42D4-8852-2598D02E5B35}" destId="{32EA115B-75AA-487C-93FC-1D1FDD26A336}" srcOrd="5" destOrd="0" parTransId="{89629C97-DB84-4918-AF5E-150ADE64CF39}" sibTransId="{09D7CDDD-A0F9-43E1-9A0C-0995D330001C}"/>
    <dgm:cxn modelId="{2DBFFCD4-E5D6-48D2-9C4C-42EF35393508}" type="presOf" srcId="{572EF89E-ADFC-4BC8-ACD0-C93C05FD5359}" destId="{27D2F0DB-9AB2-452E-9E11-E03E23820367}" srcOrd="0" destOrd="1" presId="urn:microsoft.com/office/officeart/2005/8/layout/process1"/>
    <dgm:cxn modelId="{376E63D5-CDD2-413B-8B6B-89F16D5E66BB}" type="presOf" srcId="{F14CE3DD-2714-4886-A1E6-2E21B8D1530C}" destId="{27D2F0DB-9AB2-452E-9E11-E03E23820367}" srcOrd="0" destOrd="4" presId="urn:microsoft.com/office/officeart/2005/8/layout/process1"/>
    <dgm:cxn modelId="{EDEA03E2-CBC7-4207-8014-83C494C974AE}" srcId="{9460A719-23F7-42D4-8852-2598D02E5B35}" destId="{F14CE3DD-2714-4886-A1E6-2E21B8D1530C}" srcOrd="3" destOrd="0" parTransId="{61338A88-771F-4CF8-82C7-FB63CFC51E21}" sibTransId="{E46DD397-6CDA-47FA-84B1-151C3926609A}"/>
    <dgm:cxn modelId="{3C29F6E5-0E8A-45DC-8C04-7E4826F82161}" srcId="{9460A719-23F7-42D4-8852-2598D02E5B35}" destId="{5AA26545-2867-42AD-A3D0-8B121A038FE7}" srcOrd="4" destOrd="0" parTransId="{C77D4BDE-C21B-4F60-811D-CDC99735241C}" sibTransId="{4B9839D3-B29E-465A-AA6A-9E7C9E277AC9}"/>
    <dgm:cxn modelId="{90E666AD-3085-4B06-BDA1-9F800EE992B0}" type="presParOf" srcId="{A02F7A14-A28D-4F74-8650-3223D2C3548D}" destId="{27D2F0DB-9AB2-452E-9E11-E03E23820367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3E8D7BA-48B2-4E50-A7E3-F9105CAB218A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37890E5-8CA3-4160-A3A3-E4DAFC1495B2}">
      <dgm:prSet/>
      <dgm:spPr/>
      <dgm:t>
        <a:bodyPr/>
        <a:lstStyle/>
        <a:p>
          <a:r>
            <a:rPr lang="en-US" dirty="0"/>
            <a:t>Benchmarking of costs, spending, efficiency and effectiveness </a:t>
          </a:r>
        </a:p>
      </dgm:t>
    </dgm:pt>
    <dgm:pt modelId="{505B42D7-8A02-44D3-8890-108EE84ACE0D}" type="parTrans" cxnId="{6AF1B53F-5527-492E-9C43-83D974ADE43B}">
      <dgm:prSet/>
      <dgm:spPr/>
      <dgm:t>
        <a:bodyPr/>
        <a:lstStyle/>
        <a:p>
          <a:endParaRPr lang="en-US"/>
        </a:p>
      </dgm:t>
    </dgm:pt>
    <dgm:pt modelId="{418E1183-CE8A-44C2-8455-FC46D65C2971}" type="sibTrans" cxnId="{6AF1B53F-5527-492E-9C43-83D974ADE43B}">
      <dgm:prSet/>
      <dgm:spPr/>
      <dgm:t>
        <a:bodyPr/>
        <a:lstStyle/>
        <a:p>
          <a:endParaRPr lang="en-US"/>
        </a:p>
      </dgm:t>
    </dgm:pt>
    <dgm:pt modelId="{D4008A1E-1024-4282-9CB6-DC9A29D5B403}">
      <dgm:prSet/>
      <dgm:spPr/>
      <dgm:t>
        <a:bodyPr/>
        <a:lstStyle/>
        <a:p>
          <a:r>
            <a:rPr lang="en-US" dirty="0"/>
            <a:t>Regression analysis using budget and survey data</a:t>
          </a:r>
        </a:p>
      </dgm:t>
    </dgm:pt>
    <dgm:pt modelId="{E0087833-FB5F-44B8-9B91-723B38736427}" type="parTrans" cxnId="{DC8431FB-3D77-4942-81CF-D1CDFB448D25}">
      <dgm:prSet/>
      <dgm:spPr/>
      <dgm:t>
        <a:bodyPr/>
        <a:lstStyle/>
        <a:p>
          <a:endParaRPr lang="en-US"/>
        </a:p>
      </dgm:t>
    </dgm:pt>
    <dgm:pt modelId="{C667BAFA-417F-4415-BB5E-F35372F3B63B}" type="sibTrans" cxnId="{DC8431FB-3D77-4942-81CF-D1CDFB448D25}">
      <dgm:prSet/>
      <dgm:spPr/>
      <dgm:t>
        <a:bodyPr/>
        <a:lstStyle/>
        <a:p>
          <a:endParaRPr lang="en-US"/>
        </a:p>
      </dgm:t>
    </dgm:pt>
    <dgm:pt modelId="{9D520A13-FF61-4034-B5DD-FC6211F3CCC3}">
      <dgm:prSet/>
      <dgm:spPr/>
      <dgm:t>
        <a:bodyPr/>
        <a:lstStyle/>
        <a:p>
          <a:r>
            <a:rPr lang="en-US" dirty="0"/>
            <a:t>Computable General Equilibrium (CGE) models, assess the impact of fiscal reforms on growth, poverty, inequality. </a:t>
          </a:r>
        </a:p>
      </dgm:t>
    </dgm:pt>
    <dgm:pt modelId="{49CCB779-5321-440E-B99A-CF3C73D03E4D}" type="parTrans" cxnId="{AB300938-E03F-4EEB-BE8F-D67E82650508}">
      <dgm:prSet/>
      <dgm:spPr/>
      <dgm:t>
        <a:bodyPr/>
        <a:lstStyle/>
        <a:p>
          <a:endParaRPr lang="en-US"/>
        </a:p>
      </dgm:t>
    </dgm:pt>
    <dgm:pt modelId="{534BE219-67FA-4220-ABEA-E4C3D659ED11}" type="sibTrans" cxnId="{AB300938-E03F-4EEB-BE8F-D67E82650508}">
      <dgm:prSet/>
      <dgm:spPr/>
      <dgm:t>
        <a:bodyPr/>
        <a:lstStyle/>
        <a:p>
          <a:endParaRPr lang="en-US"/>
        </a:p>
      </dgm:t>
    </dgm:pt>
    <dgm:pt modelId="{2C901766-ECC3-40A9-ACCC-10D1001CC40C}">
      <dgm:prSet/>
      <dgm:spPr/>
      <dgm:t>
        <a:bodyPr/>
        <a:lstStyle/>
        <a:p>
          <a:r>
            <a:rPr lang="en-US" dirty="0"/>
            <a:t>Data envelope analysis (DEA), e.g. to assess efficiency of education spending in relation to  educational outcomes data </a:t>
          </a:r>
        </a:p>
      </dgm:t>
    </dgm:pt>
    <dgm:pt modelId="{CD7D0C54-65FF-4551-8840-A9FFFF30AFD9}" type="parTrans" cxnId="{3449EC29-8E85-46FE-AD28-24A9441BF9C6}">
      <dgm:prSet/>
      <dgm:spPr/>
      <dgm:t>
        <a:bodyPr/>
        <a:lstStyle/>
        <a:p>
          <a:endParaRPr lang="en-US"/>
        </a:p>
      </dgm:t>
    </dgm:pt>
    <dgm:pt modelId="{2855BA38-1520-4E9F-8C41-F653E70FC4F5}" type="sibTrans" cxnId="{3449EC29-8E85-46FE-AD28-24A9441BF9C6}">
      <dgm:prSet/>
      <dgm:spPr/>
      <dgm:t>
        <a:bodyPr/>
        <a:lstStyle/>
        <a:p>
          <a:endParaRPr lang="en-US"/>
        </a:p>
      </dgm:t>
    </dgm:pt>
    <dgm:pt modelId="{27E5F85B-6D46-456E-B70D-FC7E3754BA25}">
      <dgm:prSet/>
      <dgm:spPr/>
      <dgm:t>
        <a:bodyPr/>
        <a:lstStyle/>
        <a:p>
          <a:r>
            <a:rPr lang="en-US"/>
            <a:t>Public expenditure tracking surveys (PETS)</a:t>
          </a:r>
        </a:p>
      </dgm:t>
    </dgm:pt>
    <dgm:pt modelId="{527E9B04-C99C-4400-8427-18F1660A14A8}" type="parTrans" cxnId="{3127112F-2AA8-4B2C-82EE-D61ECC8DC92F}">
      <dgm:prSet/>
      <dgm:spPr/>
      <dgm:t>
        <a:bodyPr/>
        <a:lstStyle/>
        <a:p>
          <a:endParaRPr lang="en-US"/>
        </a:p>
      </dgm:t>
    </dgm:pt>
    <dgm:pt modelId="{6234F12A-553D-4044-8220-82D77B12EFF1}" type="sibTrans" cxnId="{3127112F-2AA8-4B2C-82EE-D61ECC8DC92F}">
      <dgm:prSet/>
      <dgm:spPr/>
      <dgm:t>
        <a:bodyPr/>
        <a:lstStyle/>
        <a:p>
          <a:endParaRPr lang="en-US"/>
        </a:p>
      </dgm:t>
    </dgm:pt>
    <dgm:pt modelId="{A2840853-7E99-4A9F-A877-9FBACDC52517}" type="pres">
      <dgm:prSet presAssocID="{73E8D7BA-48B2-4E50-A7E3-F9105CAB218A}" presName="diagram" presStyleCnt="0">
        <dgm:presLayoutVars>
          <dgm:dir/>
          <dgm:resizeHandles val="exact"/>
        </dgm:presLayoutVars>
      </dgm:prSet>
      <dgm:spPr/>
    </dgm:pt>
    <dgm:pt modelId="{E26249DA-4FB4-47BA-9B02-C23F274B120D}" type="pres">
      <dgm:prSet presAssocID="{937890E5-8CA3-4160-A3A3-E4DAFC1495B2}" presName="node" presStyleLbl="node1" presStyleIdx="0" presStyleCnt="5">
        <dgm:presLayoutVars>
          <dgm:bulletEnabled val="1"/>
        </dgm:presLayoutVars>
      </dgm:prSet>
      <dgm:spPr/>
    </dgm:pt>
    <dgm:pt modelId="{4351D242-D1D7-4688-B9FC-D9AE7E9216B8}" type="pres">
      <dgm:prSet presAssocID="{418E1183-CE8A-44C2-8455-FC46D65C2971}" presName="sibTrans" presStyleCnt="0"/>
      <dgm:spPr/>
    </dgm:pt>
    <dgm:pt modelId="{B0D0E2EE-600B-448E-BCD4-42CEBF2D19F7}" type="pres">
      <dgm:prSet presAssocID="{D4008A1E-1024-4282-9CB6-DC9A29D5B403}" presName="node" presStyleLbl="node1" presStyleIdx="1" presStyleCnt="5">
        <dgm:presLayoutVars>
          <dgm:bulletEnabled val="1"/>
        </dgm:presLayoutVars>
      </dgm:prSet>
      <dgm:spPr/>
    </dgm:pt>
    <dgm:pt modelId="{BB235E8E-0179-4934-9C14-3DBA6622BBDD}" type="pres">
      <dgm:prSet presAssocID="{C667BAFA-417F-4415-BB5E-F35372F3B63B}" presName="sibTrans" presStyleCnt="0"/>
      <dgm:spPr/>
    </dgm:pt>
    <dgm:pt modelId="{AF7F412F-EE08-4640-9EA3-6C58F7BFB758}" type="pres">
      <dgm:prSet presAssocID="{9D520A13-FF61-4034-B5DD-FC6211F3CCC3}" presName="node" presStyleLbl="node1" presStyleIdx="2" presStyleCnt="5">
        <dgm:presLayoutVars>
          <dgm:bulletEnabled val="1"/>
        </dgm:presLayoutVars>
      </dgm:prSet>
      <dgm:spPr/>
    </dgm:pt>
    <dgm:pt modelId="{F22AE6EA-E46A-4C2E-B9B3-6863B1223E29}" type="pres">
      <dgm:prSet presAssocID="{534BE219-67FA-4220-ABEA-E4C3D659ED11}" presName="sibTrans" presStyleCnt="0"/>
      <dgm:spPr/>
    </dgm:pt>
    <dgm:pt modelId="{6A249DAB-90CC-45C5-83CF-BFEE407066F6}" type="pres">
      <dgm:prSet presAssocID="{2C901766-ECC3-40A9-ACCC-10D1001CC40C}" presName="node" presStyleLbl="node1" presStyleIdx="3" presStyleCnt="5">
        <dgm:presLayoutVars>
          <dgm:bulletEnabled val="1"/>
        </dgm:presLayoutVars>
      </dgm:prSet>
      <dgm:spPr/>
    </dgm:pt>
    <dgm:pt modelId="{FB588B46-4C93-45DA-9F8D-4AAED26AFC26}" type="pres">
      <dgm:prSet presAssocID="{2855BA38-1520-4E9F-8C41-F653E70FC4F5}" presName="sibTrans" presStyleCnt="0"/>
      <dgm:spPr/>
    </dgm:pt>
    <dgm:pt modelId="{E16C409B-640B-436A-BE69-4FC57CD32415}" type="pres">
      <dgm:prSet presAssocID="{27E5F85B-6D46-456E-B70D-FC7E3754BA25}" presName="node" presStyleLbl="node1" presStyleIdx="4" presStyleCnt="5">
        <dgm:presLayoutVars>
          <dgm:bulletEnabled val="1"/>
        </dgm:presLayoutVars>
      </dgm:prSet>
      <dgm:spPr/>
    </dgm:pt>
  </dgm:ptLst>
  <dgm:cxnLst>
    <dgm:cxn modelId="{FADD2007-A2E7-478F-914E-0AF80EFFE1A8}" type="presOf" srcId="{937890E5-8CA3-4160-A3A3-E4DAFC1495B2}" destId="{E26249DA-4FB4-47BA-9B02-C23F274B120D}" srcOrd="0" destOrd="0" presId="urn:microsoft.com/office/officeart/2005/8/layout/default"/>
    <dgm:cxn modelId="{3449EC29-8E85-46FE-AD28-24A9441BF9C6}" srcId="{73E8D7BA-48B2-4E50-A7E3-F9105CAB218A}" destId="{2C901766-ECC3-40A9-ACCC-10D1001CC40C}" srcOrd="3" destOrd="0" parTransId="{CD7D0C54-65FF-4551-8840-A9FFFF30AFD9}" sibTransId="{2855BA38-1520-4E9F-8C41-F653E70FC4F5}"/>
    <dgm:cxn modelId="{3127112F-2AA8-4B2C-82EE-D61ECC8DC92F}" srcId="{73E8D7BA-48B2-4E50-A7E3-F9105CAB218A}" destId="{27E5F85B-6D46-456E-B70D-FC7E3754BA25}" srcOrd="4" destOrd="0" parTransId="{527E9B04-C99C-4400-8427-18F1660A14A8}" sibTransId="{6234F12A-553D-4044-8220-82D77B12EFF1}"/>
    <dgm:cxn modelId="{3B333D36-7B44-45A5-99F4-D5CBCE821E5F}" type="presOf" srcId="{27E5F85B-6D46-456E-B70D-FC7E3754BA25}" destId="{E16C409B-640B-436A-BE69-4FC57CD32415}" srcOrd="0" destOrd="0" presId="urn:microsoft.com/office/officeart/2005/8/layout/default"/>
    <dgm:cxn modelId="{F8EFE037-6C04-4419-9983-931DA7DFC4F3}" type="presOf" srcId="{2C901766-ECC3-40A9-ACCC-10D1001CC40C}" destId="{6A249DAB-90CC-45C5-83CF-BFEE407066F6}" srcOrd="0" destOrd="0" presId="urn:microsoft.com/office/officeart/2005/8/layout/default"/>
    <dgm:cxn modelId="{AB300938-E03F-4EEB-BE8F-D67E82650508}" srcId="{73E8D7BA-48B2-4E50-A7E3-F9105CAB218A}" destId="{9D520A13-FF61-4034-B5DD-FC6211F3CCC3}" srcOrd="2" destOrd="0" parTransId="{49CCB779-5321-440E-B99A-CF3C73D03E4D}" sibTransId="{534BE219-67FA-4220-ABEA-E4C3D659ED11}"/>
    <dgm:cxn modelId="{6AF1B53F-5527-492E-9C43-83D974ADE43B}" srcId="{73E8D7BA-48B2-4E50-A7E3-F9105CAB218A}" destId="{937890E5-8CA3-4160-A3A3-E4DAFC1495B2}" srcOrd="0" destOrd="0" parTransId="{505B42D7-8A02-44D3-8890-108EE84ACE0D}" sibTransId="{418E1183-CE8A-44C2-8455-FC46D65C2971}"/>
    <dgm:cxn modelId="{64332E6F-D4A1-4288-A9F5-0C069A5B4D9C}" type="presOf" srcId="{73E8D7BA-48B2-4E50-A7E3-F9105CAB218A}" destId="{A2840853-7E99-4A9F-A877-9FBACDC52517}" srcOrd="0" destOrd="0" presId="urn:microsoft.com/office/officeart/2005/8/layout/default"/>
    <dgm:cxn modelId="{F4F21386-1794-4918-9A06-A67C46D7747A}" type="presOf" srcId="{9D520A13-FF61-4034-B5DD-FC6211F3CCC3}" destId="{AF7F412F-EE08-4640-9EA3-6C58F7BFB758}" srcOrd="0" destOrd="0" presId="urn:microsoft.com/office/officeart/2005/8/layout/default"/>
    <dgm:cxn modelId="{765144C8-CF1B-49E9-AC09-5A96A786C568}" type="presOf" srcId="{D4008A1E-1024-4282-9CB6-DC9A29D5B403}" destId="{B0D0E2EE-600B-448E-BCD4-42CEBF2D19F7}" srcOrd="0" destOrd="0" presId="urn:microsoft.com/office/officeart/2005/8/layout/default"/>
    <dgm:cxn modelId="{DC8431FB-3D77-4942-81CF-D1CDFB448D25}" srcId="{73E8D7BA-48B2-4E50-A7E3-F9105CAB218A}" destId="{D4008A1E-1024-4282-9CB6-DC9A29D5B403}" srcOrd="1" destOrd="0" parTransId="{E0087833-FB5F-44B8-9B91-723B38736427}" sibTransId="{C667BAFA-417F-4415-BB5E-F35372F3B63B}"/>
    <dgm:cxn modelId="{EEB3661C-E6F3-4435-9C65-8470C7844959}" type="presParOf" srcId="{A2840853-7E99-4A9F-A877-9FBACDC52517}" destId="{E26249DA-4FB4-47BA-9B02-C23F274B120D}" srcOrd="0" destOrd="0" presId="urn:microsoft.com/office/officeart/2005/8/layout/default"/>
    <dgm:cxn modelId="{12E84352-E741-4860-8B70-5DCDD6CCCCE1}" type="presParOf" srcId="{A2840853-7E99-4A9F-A877-9FBACDC52517}" destId="{4351D242-D1D7-4688-B9FC-D9AE7E9216B8}" srcOrd="1" destOrd="0" presId="urn:microsoft.com/office/officeart/2005/8/layout/default"/>
    <dgm:cxn modelId="{507715FC-FFB9-4FBE-BE6F-2F0B3FDBC80D}" type="presParOf" srcId="{A2840853-7E99-4A9F-A877-9FBACDC52517}" destId="{B0D0E2EE-600B-448E-BCD4-42CEBF2D19F7}" srcOrd="2" destOrd="0" presId="urn:microsoft.com/office/officeart/2005/8/layout/default"/>
    <dgm:cxn modelId="{473642DB-E8FE-43E4-A19A-527BC39DAAC3}" type="presParOf" srcId="{A2840853-7E99-4A9F-A877-9FBACDC52517}" destId="{BB235E8E-0179-4934-9C14-3DBA6622BBDD}" srcOrd="3" destOrd="0" presId="urn:microsoft.com/office/officeart/2005/8/layout/default"/>
    <dgm:cxn modelId="{AAACF3A1-5358-4C77-B7C0-80672136FB5C}" type="presParOf" srcId="{A2840853-7E99-4A9F-A877-9FBACDC52517}" destId="{AF7F412F-EE08-4640-9EA3-6C58F7BFB758}" srcOrd="4" destOrd="0" presId="urn:microsoft.com/office/officeart/2005/8/layout/default"/>
    <dgm:cxn modelId="{6521BD6C-E430-4D84-9E46-C086ECC4928A}" type="presParOf" srcId="{A2840853-7E99-4A9F-A877-9FBACDC52517}" destId="{F22AE6EA-E46A-4C2E-B9B3-6863B1223E29}" srcOrd="5" destOrd="0" presId="urn:microsoft.com/office/officeart/2005/8/layout/default"/>
    <dgm:cxn modelId="{E441DC7F-3A59-4267-AA56-1C90B5AC17C2}" type="presParOf" srcId="{A2840853-7E99-4A9F-A877-9FBACDC52517}" destId="{6A249DAB-90CC-45C5-83CF-BFEE407066F6}" srcOrd="6" destOrd="0" presId="urn:microsoft.com/office/officeart/2005/8/layout/default"/>
    <dgm:cxn modelId="{890809F8-738E-4A7B-AE2C-4AB71AACEA0F}" type="presParOf" srcId="{A2840853-7E99-4A9F-A877-9FBACDC52517}" destId="{FB588B46-4C93-45DA-9F8D-4AAED26AFC26}" srcOrd="7" destOrd="0" presId="urn:microsoft.com/office/officeart/2005/8/layout/default"/>
    <dgm:cxn modelId="{A9AA61C7-923D-4D2F-AAA2-696C5F20BB63}" type="presParOf" srcId="{A2840853-7E99-4A9F-A877-9FBACDC52517}" destId="{E16C409B-640B-436A-BE69-4FC57CD3241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0FDDF8-7B25-427D-8F83-B1045EA627B3}">
      <dsp:nvSpPr>
        <dsp:cNvPr id="0" name=""/>
        <dsp:cNvSpPr/>
      </dsp:nvSpPr>
      <dsp:spPr>
        <a:xfrm>
          <a:off x="617219" y="0"/>
          <a:ext cx="6995160" cy="4635691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D9D32E-F7AA-471B-B78D-38011E7A54D3}">
      <dsp:nvSpPr>
        <dsp:cNvPr id="0" name=""/>
        <dsp:cNvSpPr/>
      </dsp:nvSpPr>
      <dsp:spPr>
        <a:xfrm>
          <a:off x="3616" y="1390707"/>
          <a:ext cx="1581224" cy="18542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PER basics, objectives, types etc.</a:t>
          </a:r>
        </a:p>
      </dsp:txBody>
      <dsp:txXfrm>
        <a:off x="80805" y="1467896"/>
        <a:ext cx="1426846" cy="1699898"/>
      </dsp:txXfrm>
    </dsp:sp>
    <dsp:sp modelId="{479B3672-8136-49A3-9B2B-B04AC1206916}">
      <dsp:nvSpPr>
        <dsp:cNvPr id="0" name=""/>
        <dsp:cNvSpPr/>
      </dsp:nvSpPr>
      <dsp:spPr>
        <a:xfrm>
          <a:off x="1663902" y="1390707"/>
          <a:ext cx="1581224" cy="18542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Scope and focus areas – macro, sectors, themes</a:t>
          </a:r>
        </a:p>
      </dsp:txBody>
      <dsp:txXfrm>
        <a:off x="1741091" y="1467896"/>
        <a:ext cx="1426846" cy="1699898"/>
      </dsp:txXfrm>
    </dsp:sp>
    <dsp:sp modelId="{A42EF667-A34A-4FFB-81CD-3613E5B8F2E7}">
      <dsp:nvSpPr>
        <dsp:cNvPr id="0" name=""/>
        <dsp:cNvSpPr/>
      </dsp:nvSpPr>
      <dsp:spPr>
        <a:xfrm>
          <a:off x="3324187" y="1390707"/>
          <a:ext cx="1581224" cy="18542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Process and analytical methods</a:t>
          </a:r>
        </a:p>
      </dsp:txBody>
      <dsp:txXfrm>
        <a:off x="3401376" y="1467896"/>
        <a:ext cx="1426846" cy="1699898"/>
      </dsp:txXfrm>
    </dsp:sp>
    <dsp:sp modelId="{F4898910-F728-47FB-B980-0709ABF89232}">
      <dsp:nvSpPr>
        <dsp:cNvPr id="0" name=""/>
        <dsp:cNvSpPr/>
      </dsp:nvSpPr>
      <dsp:spPr>
        <a:xfrm>
          <a:off x="4984473" y="1390707"/>
          <a:ext cx="1581224" cy="18542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Good practices and limitations </a:t>
          </a:r>
        </a:p>
      </dsp:txBody>
      <dsp:txXfrm>
        <a:off x="5061662" y="1467896"/>
        <a:ext cx="1426846" cy="1699898"/>
      </dsp:txXfrm>
    </dsp:sp>
    <dsp:sp modelId="{E4F3CE2A-0CFC-420D-87A0-87C5BD56270B}">
      <dsp:nvSpPr>
        <dsp:cNvPr id="0" name=""/>
        <dsp:cNvSpPr/>
      </dsp:nvSpPr>
      <dsp:spPr>
        <a:xfrm>
          <a:off x="6644759" y="1390707"/>
          <a:ext cx="1581224" cy="18542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Comparison with Spending Reviews in OECD.</a:t>
          </a:r>
        </a:p>
      </dsp:txBody>
      <dsp:txXfrm>
        <a:off x="6721948" y="1467896"/>
        <a:ext cx="1426846" cy="169989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36C0DC-3A48-41A6-B676-38980E037BF0}">
      <dsp:nvSpPr>
        <dsp:cNvPr id="0" name=""/>
        <dsp:cNvSpPr/>
      </dsp:nvSpPr>
      <dsp:spPr>
        <a:xfrm>
          <a:off x="1" y="896587"/>
          <a:ext cx="2843608" cy="3638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Input Treasury Data</a:t>
          </a:r>
        </a:p>
      </dsp:txBody>
      <dsp:txXfrm>
        <a:off x="181912" y="896587"/>
        <a:ext cx="2479787" cy="363821"/>
      </dsp:txXfrm>
    </dsp:sp>
    <dsp:sp modelId="{2163957C-4D0B-4364-BABA-62C2473F16CE}">
      <dsp:nvSpPr>
        <dsp:cNvPr id="0" name=""/>
        <dsp:cNvSpPr/>
      </dsp:nvSpPr>
      <dsp:spPr>
        <a:xfrm>
          <a:off x="2652372" y="540375"/>
          <a:ext cx="3123574" cy="39230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Process </a:t>
          </a:r>
        </a:p>
      </dsp:txBody>
      <dsp:txXfrm>
        <a:off x="2848526" y="540375"/>
        <a:ext cx="2731266" cy="392308"/>
      </dsp:txXfrm>
    </dsp:sp>
    <dsp:sp modelId="{E3D9781A-4675-4831-8D33-9F20D6D947FE}">
      <dsp:nvSpPr>
        <dsp:cNvPr id="0" name=""/>
        <dsp:cNvSpPr/>
      </dsp:nvSpPr>
      <dsp:spPr>
        <a:xfrm>
          <a:off x="5349380" y="186343"/>
          <a:ext cx="3123574" cy="3333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Resulting BOOST interface</a:t>
          </a:r>
        </a:p>
      </dsp:txBody>
      <dsp:txXfrm>
        <a:off x="5516066" y="186343"/>
        <a:ext cx="2790202" cy="3333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2B24DF-5C90-4B13-B3CE-63D0D30BA88D}">
      <dsp:nvSpPr>
        <dsp:cNvPr id="0" name=""/>
        <dsp:cNvSpPr/>
      </dsp:nvSpPr>
      <dsp:spPr>
        <a:xfrm>
          <a:off x="2757011" y="56574"/>
          <a:ext cx="2715577" cy="271557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PER is a core WB diagnostic tool whose purpose is to evaluate the effectiveness of public finances and inform future government spending decisions.</a:t>
          </a:r>
        </a:p>
      </dsp:txBody>
      <dsp:txXfrm>
        <a:off x="3119088" y="531800"/>
        <a:ext cx="1991423" cy="1222010"/>
      </dsp:txXfrm>
    </dsp:sp>
    <dsp:sp modelId="{A2FEBDFB-D0D6-4E82-991B-B7A520CDF08D}">
      <dsp:nvSpPr>
        <dsp:cNvPr id="0" name=""/>
        <dsp:cNvSpPr/>
      </dsp:nvSpPr>
      <dsp:spPr>
        <a:xfrm>
          <a:off x="3736882" y="1753810"/>
          <a:ext cx="2715577" cy="2715577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PER analyzes government expenditures over a period of years to assess consistency with policy priorities and the results achieved.</a:t>
          </a:r>
        </a:p>
      </dsp:txBody>
      <dsp:txXfrm>
        <a:off x="4567396" y="2455334"/>
        <a:ext cx="1629346" cy="1493567"/>
      </dsp:txXfrm>
    </dsp:sp>
    <dsp:sp modelId="{7DBB764C-8DA8-4FEB-A60B-109E37F20478}">
      <dsp:nvSpPr>
        <dsp:cNvPr id="0" name=""/>
        <dsp:cNvSpPr/>
      </dsp:nvSpPr>
      <dsp:spPr>
        <a:xfrm>
          <a:off x="1777140" y="1753810"/>
          <a:ext cx="2715577" cy="2715577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PER is a highly flexible tool which responds to the government concerns and priorities in respect of both public spending and revenues.</a:t>
          </a:r>
        </a:p>
      </dsp:txBody>
      <dsp:txXfrm>
        <a:off x="2032857" y="2455334"/>
        <a:ext cx="1629346" cy="14935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B48701-E507-47A0-A0D0-CC355911FAC0}">
      <dsp:nvSpPr>
        <dsp:cNvPr id="0" name=""/>
        <dsp:cNvSpPr/>
      </dsp:nvSpPr>
      <dsp:spPr>
        <a:xfrm>
          <a:off x="0" y="844312"/>
          <a:ext cx="2692399" cy="161543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Macro-fiscal Framework</a:t>
          </a:r>
          <a:r>
            <a:rPr lang="en-US" sz="2100" kern="1200" dirty="0"/>
            <a:t>  </a:t>
          </a:r>
        </a:p>
      </dsp:txBody>
      <dsp:txXfrm>
        <a:off x="0" y="844312"/>
        <a:ext cx="2692399" cy="1615439"/>
      </dsp:txXfrm>
    </dsp:sp>
    <dsp:sp modelId="{90F8B4F2-0263-4975-AFE1-3A9F17C6F426}">
      <dsp:nvSpPr>
        <dsp:cNvPr id="0" name=""/>
        <dsp:cNvSpPr/>
      </dsp:nvSpPr>
      <dsp:spPr>
        <a:xfrm>
          <a:off x="2961640" y="844312"/>
          <a:ext cx="2692399" cy="161543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Sector Spending</a:t>
          </a:r>
          <a:r>
            <a:rPr lang="en-US" sz="2100" kern="1200" dirty="0"/>
            <a:t>  </a:t>
          </a:r>
        </a:p>
      </dsp:txBody>
      <dsp:txXfrm>
        <a:off x="2961640" y="844312"/>
        <a:ext cx="2692399" cy="1615439"/>
      </dsp:txXfrm>
    </dsp:sp>
    <dsp:sp modelId="{70BBBBB0-0299-437C-9F5B-F533DE38E6C4}">
      <dsp:nvSpPr>
        <dsp:cNvPr id="0" name=""/>
        <dsp:cNvSpPr/>
      </dsp:nvSpPr>
      <dsp:spPr>
        <a:xfrm>
          <a:off x="5923280" y="844312"/>
          <a:ext cx="2692399" cy="161543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Institutions for Public Expenditure Management</a:t>
          </a:r>
          <a:r>
            <a:rPr lang="en-US" sz="2100" kern="1200" dirty="0"/>
            <a:t>  </a:t>
          </a:r>
        </a:p>
      </dsp:txBody>
      <dsp:txXfrm>
        <a:off x="5923280" y="844312"/>
        <a:ext cx="2692399" cy="1615439"/>
      </dsp:txXfrm>
    </dsp:sp>
    <dsp:sp modelId="{ECD8D9C5-643A-4EA2-A835-6FE91A64E24F}">
      <dsp:nvSpPr>
        <dsp:cNvPr id="0" name=""/>
        <dsp:cNvSpPr/>
      </dsp:nvSpPr>
      <dsp:spPr>
        <a:xfrm>
          <a:off x="0" y="2728991"/>
          <a:ext cx="2692399" cy="161543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Impact – Growth, Poverty, Equity</a:t>
          </a:r>
          <a:r>
            <a:rPr lang="en-US" sz="2100" kern="1200" dirty="0"/>
            <a:t> </a:t>
          </a:r>
        </a:p>
      </dsp:txBody>
      <dsp:txXfrm>
        <a:off x="0" y="2728991"/>
        <a:ext cx="2692399" cy="1615439"/>
      </dsp:txXfrm>
    </dsp:sp>
    <dsp:sp modelId="{C698777E-9766-4F9D-811D-FACE04C50EB6}">
      <dsp:nvSpPr>
        <dsp:cNvPr id="0" name=""/>
        <dsp:cNvSpPr/>
      </dsp:nvSpPr>
      <dsp:spPr>
        <a:xfrm>
          <a:off x="2961640" y="2728992"/>
          <a:ext cx="2692399" cy="161543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Efficiency</a:t>
          </a:r>
          <a:r>
            <a:rPr lang="en-US" sz="2100" kern="1200" dirty="0"/>
            <a:t> </a:t>
          </a:r>
        </a:p>
      </dsp:txBody>
      <dsp:txXfrm>
        <a:off x="2961640" y="2728992"/>
        <a:ext cx="2692399" cy="1615439"/>
      </dsp:txXfrm>
    </dsp:sp>
    <dsp:sp modelId="{4F06BD7A-296D-45E6-83A9-9D3CC2A00293}">
      <dsp:nvSpPr>
        <dsp:cNvPr id="0" name=""/>
        <dsp:cNvSpPr/>
      </dsp:nvSpPr>
      <dsp:spPr>
        <a:xfrm>
          <a:off x="5923280" y="2728992"/>
          <a:ext cx="2692399" cy="161543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Effectiveness</a:t>
          </a:r>
          <a:endParaRPr lang="en-US" sz="2100" kern="1200" dirty="0"/>
        </a:p>
      </dsp:txBody>
      <dsp:txXfrm>
        <a:off x="5923280" y="2728992"/>
        <a:ext cx="2692399" cy="16154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6B3F9D-1E61-476C-8C44-33202AF7D1CE}">
      <dsp:nvSpPr>
        <dsp:cNvPr id="0" name=""/>
        <dsp:cNvSpPr/>
      </dsp:nvSpPr>
      <dsp:spPr>
        <a:xfrm>
          <a:off x="617219" y="0"/>
          <a:ext cx="6995160" cy="452596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0CCDEE-44FB-4E0F-8157-99EAB4969F99}">
      <dsp:nvSpPr>
        <dsp:cNvPr id="0" name=""/>
        <dsp:cNvSpPr/>
      </dsp:nvSpPr>
      <dsp:spPr>
        <a:xfrm>
          <a:off x="3616" y="1357788"/>
          <a:ext cx="1581224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Government – WB Dialogue</a:t>
          </a:r>
        </a:p>
      </dsp:txBody>
      <dsp:txXfrm>
        <a:off x="80805" y="1434977"/>
        <a:ext cx="1426846" cy="1656007"/>
      </dsp:txXfrm>
    </dsp:sp>
    <dsp:sp modelId="{F8E39DDD-7839-4FF7-9C70-5B022DB6C067}">
      <dsp:nvSpPr>
        <dsp:cNvPr id="0" name=""/>
        <dsp:cNvSpPr/>
      </dsp:nvSpPr>
      <dsp:spPr>
        <a:xfrm>
          <a:off x="1663902" y="1357788"/>
          <a:ext cx="1581224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Scope definition</a:t>
          </a:r>
        </a:p>
      </dsp:txBody>
      <dsp:txXfrm>
        <a:off x="1741091" y="1434977"/>
        <a:ext cx="1426846" cy="1656007"/>
      </dsp:txXfrm>
    </dsp:sp>
    <dsp:sp modelId="{15F8AB47-E937-48CE-96CF-F879AB400510}">
      <dsp:nvSpPr>
        <dsp:cNvPr id="0" name=""/>
        <dsp:cNvSpPr/>
      </dsp:nvSpPr>
      <dsp:spPr>
        <a:xfrm>
          <a:off x="3324187" y="1357788"/>
          <a:ext cx="1581224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Data sharing and analysis of options</a:t>
          </a:r>
        </a:p>
      </dsp:txBody>
      <dsp:txXfrm>
        <a:off x="3401376" y="1434977"/>
        <a:ext cx="1426846" cy="1656007"/>
      </dsp:txXfrm>
    </dsp:sp>
    <dsp:sp modelId="{AB09A9E1-7D79-416B-9DF2-60EA68B27D9F}">
      <dsp:nvSpPr>
        <dsp:cNvPr id="0" name=""/>
        <dsp:cNvSpPr/>
      </dsp:nvSpPr>
      <dsp:spPr>
        <a:xfrm>
          <a:off x="4953000" y="1414272"/>
          <a:ext cx="1581224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Report recommendations</a:t>
          </a:r>
        </a:p>
      </dsp:txBody>
      <dsp:txXfrm>
        <a:off x="5030189" y="1491461"/>
        <a:ext cx="1426846" cy="1656007"/>
      </dsp:txXfrm>
    </dsp:sp>
    <dsp:sp modelId="{A200B835-8C0A-4E59-AC56-B78FBC267CBF}">
      <dsp:nvSpPr>
        <dsp:cNvPr id="0" name=""/>
        <dsp:cNvSpPr/>
      </dsp:nvSpPr>
      <dsp:spPr>
        <a:xfrm>
          <a:off x="6644759" y="1357788"/>
          <a:ext cx="1581224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Implementation</a:t>
          </a:r>
        </a:p>
      </dsp:txBody>
      <dsp:txXfrm>
        <a:off x="6721948" y="1434977"/>
        <a:ext cx="1426846" cy="16560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0D11C6-0F75-4559-B9E7-AD9511FD4C0E}">
      <dsp:nvSpPr>
        <dsp:cNvPr id="0" name=""/>
        <dsp:cNvSpPr/>
      </dsp:nvSpPr>
      <dsp:spPr>
        <a:xfrm>
          <a:off x="1858886" y="1632"/>
          <a:ext cx="2072989" cy="10364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PER 1, 2011. Fiscal reform options across 3 priority areas of the budget</a:t>
          </a:r>
        </a:p>
      </dsp:txBody>
      <dsp:txXfrm>
        <a:off x="1889244" y="31990"/>
        <a:ext cx="2012273" cy="975778"/>
      </dsp:txXfrm>
    </dsp:sp>
    <dsp:sp modelId="{5FBC0D8A-24DB-4B6C-AFF5-D6BB637CD9D7}">
      <dsp:nvSpPr>
        <dsp:cNvPr id="0" name=""/>
        <dsp:cNvSpPr/>
      </dsp:nvSpPr>
      <dsp:spPr>
        <a:xfrm>
          <a:off x="2066185" y="1038127"/>
          <a:ext cx="207298" cy="7773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7371"/>
              </a:lnTo>
              <a:lnTo>
                <a:pt x="207298" y="777371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2D701F-AF11-4E8E-A4CF-9C07C1D4999D}">
      <dsp:nvSpPr>
        <dsp:cNvPr id="0" name=""/>
        <dsp:cNvSpPr/>
      </dsp:nvSpPr>
      <dsp:spPr>
        <a:xfrm>
          <a:off x="2273484" y="1297251"/>
          <a:ext cx="1658391" cy="10364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 sustainable pension system </a:t>
          </a:r>
        </a:p>
      </dsp:txBody>
      <dsp:txXfrm>
        <a:off x="2303842" y="1327609"/>
        <a:ext cx="1597675" cy="975778"/>
      </dsp:txXfrm>
    </dsp:sp>
    <dsp:sp modelId="{D734B43F-C23F-4135-A60B-AFEA069FE691}">
      <dsp:nvSpPr>
        <dsp:cNvPr id="0" name=""/>
        <dsp:cNvSpPr/>
      </dsp:nvSpPr>
      <dsp:spPr>
        <a:xfrm>
          <a:off x="2066185" y="1038127"/>
          <a:ext cx="207298" cy="20729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2989"/>
              </a:lnTo>
              <a:lnTo>
                <a:pt x="207298" y="2072989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00E0D1-9B95-4B26-AF67-1BBBDB561845}">
      <dsp:nvSpPr>
        <dsp:cNvPr id="0" name=""/>
        <dsp:cNvSpPr/>
      </dsp:nvSpPr>
      <dsp:spPr>
        <a:xfrm>
          <a:off x="2273484" y="2592869"/>
          <a:ext cx="1658391" cy="10364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Better targeted social assistance </a:t>
          </a:r>
        </a:p>
      </dsp:txBody>
      <dsp:txXfrm>
        <a:off x="2303842" y="2623227"/>
        <a:ext cx="1597675" cy="975778"/>
      </dsp:txXfrm>
    </dsp:sp>
    <dsp:sp modelId="{A7E4F4DE-A017-4F6E-A238-58A79E05E139}">
      <dsp:nvSpPr>
        <dsp:cNvPr id="0" name=""/>
        <dsp:cNvSpPr/>
      </dsp:nvSpPr>
      <dsp:spPr>
        <a:xfrm>
          <a:off x="2066185" y="1038127"/>
          <a:ext cx="207298" cy="33686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68608"/>
              </a:lnTo>
              <a:lnTo>
                <a:pt x="207298" y="3368608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3D2358-170D-4DFB-A0D6-561C0F2354B5}">
      <dsp:nvSpPr>
        <dsp:cNvPr id="0" name=""/>
        <dsp:cNvSpPr/>
      </dsp:nvSpPr>
      <dsp:spPr>
        <a:xfrm>
          <a:off x="2273484" y="3888488"/>
          <a:ext cx="1658391" cy="10364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Rationalization of energy and agricultural subsidies.</a:t>
          </a:r>
        </a:p>
      </dsp:txBody>
      <dsp:txXfrm>
        <a:off x="2303842" y="3918846"/>
        <a:ext cx="1597675" cy="975778"/>
      </dsp:txXfrm>
    </dsp:sp>
    <dsp:sp modelId="{8A7A9001-A663-42F9-B1F0-07C2F7DCC17E}">
      <dsp:nvSpPr>
        <dsp:cNvPr id="0" name=""/>
        <dsp:cNvSpPr/>
      </dsp:nvSpPr>
      <dsp:spPr>
        <a:xfrm>
          <a:off x="4450123" y="1632"/>
          <a:ext cx="2072989" cy="10364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PER 2, 2013. Reforms to enhance the quality of key public services in a fiscally constrained environment</a:t>
          </a:r>
        </a:p>
      </dsp:txBody>
      <dsp:txXfrm>
        <a:off x="4480481" y="31990"/>
        <a:ext cx="2012273" cy="975778"/>
      </dsp:txXfrm>
    </dsp:sp>
    <dsp:sp modelId="{CD036AE1-1B37-4726-BD9D-9FD0250151D5}">
      <dsp:nvSpPr>
        <dsp:cNvPr id="0" name=""/>
        <dsp:cNvSpPr/>
      </dsp:nvSpPr>
      <dsp:spPr>
        <a:xfrm>
          <a:off x="4657422" y="1038127"/>
          <a:ext cx="207298" cy="7773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7371"/>
              </a:lnTo>
              <a:lnTo>
                <a:pt x="207298" y="777371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F7F701-33DB-4EE7-B7A3-B48A8C10E5D1}">
      <dsp:nvSpPr>
        <dsp:cNvPr id="0" name=""/>
        <dsp:cNvSpPr/>
      </dsp:nvSpPr>
      <dsp:spPr>
        <a:xfrm>
          <a:off x="4864721" y="1297251"/>
          <a:ext cx="1658391" cy="10364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Intergovernmental fiscal relations </a:t>
          </a:r>
        </a:p>
      </dsp:txBody>
      <dsp:txXfrm>
        <a:off x="4895079" y="1327609"/>
        <a:ext cx="1597675" cy="975778"/>
      </dsp:txXfrm>
    </dsp:sp>
    <dsp:sp modelId="{D590CC1A-4F5D-443F-A1A2-19D88EAE49B1}">
      <dsp:nvSpPr>
        <dsp:cNvPr id="0" name=""/>
        <dsp:cNvSpPr/>
      </dsp:nvSpPr>
      <dsp:spPr>
        <a:xfrm>
          <a:off x="4657422" y="1038127"/>
          <a:ext cx="207298" cy="20729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2989"/>
              </a:lnTo>
              <a:lnTo>
                <a:pt x="207298" y="2072989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A2B3CC-FCEA-461C-AAB0-34E38378ECAB}">
      <dsp:nvSpPr>
        <dsp:cNvPr id="0" name=""/>
        <dsp:cNvSpPr/>
      </dsp:nvSpPr>
      <dsp:spPr>
        <a:xfrm>
          <a:off x="4864721" y="2592869"/>
          <a:ext cx="1658391" cy="10364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Spending in the education and health sectors</a:t>
          </a:r>
        </a:p>
      </dsp:txBody>
      <dsp:txXfrm>
        <a:off x="4895079" y="2623227"/>
        <a:ext cx="1597675" cy="9757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EBD7F8-6BD9-40A3-BAD6-59F8CD688D44}">
      <dsp:nvSpPr>
        <dsp:cNvPr id="0" name=""/>
        <dsp:cNvSpPr/>
      </dsp:nvSpPr>
      <dsp:spPr>
        <a:xfrm>
          <a:off x="2365073" y="560"/>
          <a:ext cx="1700304" cy="8501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2013 Tajikistan PPER  </a:t>
          </a:r>
        </a:p>
      </dsp:txBody>
      <dsp:txXfrm>
        <a:off x="2389973" y="25460"/>
        <a:ext cx="1650504" cy="800352"/>
      </dsp:txXfrm>
    </dsp:sp>
    <dsp:sp modelId="{E1E3CD2E-449F-4228-8D8E-ED4F96651F8E}">
      <dsp:nvSpPr>
        <dsp:cNvPr id="0" name=""/>
        <dsp:cNvSpPr/>
      </dsp:nvSpPr>
      <dsp:spPr>
        <a:xfrm>
          <a:off x="2535103" y="850712"/>
          <a:ext cx="170030" cy="6376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7614"/>
              </a:lnTo>
              <a:lnTo>
                <a:pt x="170030" y="637614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E0F345-DD45-4F11-957C-8CA931F82931}">
      <dsp:nvSpPr>
        <dsp:cNvPr id="0" name=""/>
        <dsp:cNvSpPr/>
      </dsp:nvSpPr>
      <dsp:spPr>
        <a:xfrm>
          <a:off x="2705134" y="1063250"/>
          <a:ext cx="1360243" cy="8501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Government Expenditures: Size, Composition and Trends, </a:t>
          </a:r>
        </a:p>
      </dsp:txBody>
      <dsp:txXfrm>
        <a:off x="2730034" y="1088150"/>
        <a:ext cx="1310443" cy="800352"/>
      </dsp:txXfrm>
    </dsp:sp>
    <dsp:sp modelId="{DF361C89-495E-4AD4-A69D-5764E9F80979}">
      <dsp:nvSpPr>
        <dsp:cNvPr id="0" name=""/>
        <dsp:cNvSpPr/>
      </dsp:nvSpPr>
      <dsp:spPr>
        <a:xfrm>
          <a:off x="2535103" y="850712"/>
          <a:ext cx="170030" cy="17003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0304"/>
              </a:lnTo>
              <a:lnTo>
                <a:pt x="170030" y="1700304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DF9AAA-FC79-4B39-8846-EF1F758A0B6B}">
      <dsp:nvSpPr>
        <dsp:cNvPr id="0" name=""/>
        <dsp:cNvSpPr/>
      </dsp:nvSpPr>
      <dsp:spPr>
        <a:xfrm>
          <a:off x="2705134" y="2125940"/>
          <a:ext cx="1360243" cy="8501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Health expenditures</a:t>
          </a:r>
        </a:p>
      </dsp:txBody>
      <dsp:txXfrm>
        <a:off x="2730034" y="2150840"/>
        <a:ext cx="1310443" cy="800352"/>
      </dsp:txXfrm>
    </dsp:sp>
    <dsp:sp modelId="{DF5DE51B-F503-4389-8A28-78D26DA49BE5}">
      <dsp:nvSpPr>
        <dsp:cNvPr id="0" name=""/>
        <dsp:cNvSpPr/>
      </dsp:nvSpPr>
      <dsp:spPr>
        <a:xfrm>
          <a:off x="2535103" y="850712"/>
          <a:ext cx="170030" cy="27629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2994"/>
              </a:lnTo>
              <a:lnTo>
                <a:pt x="170030" y="2762994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93D48-DF68-4F9C-9F90-830555121A69}">
      <dsp:nvSpPr>
        <dsp:cNvPr id="0" name=""/>
        <dsp:cNvSpPr/>
      </dsp:nvSpPr>
      <dsp:spPr>
        <a:xfrm>
          <a:off x="2705134" y="3188631"/>
          <a:ext cx="1360243" cy="8501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Education expenditures</a:t>
          </a:r>
        </a:p>
      </dsp:txBody>
      <dsp:txXfrm>
        <a:off x="2730034" y="3213531"/>
        <a:ext cx="1310443" cy="800352"/>
      </dsp:txXfrm>
    </dsp:sp>
    <dsp:sp modelId="{77299482-F9BF-480A-9D3D-A2A3FD14362B}">
      <dsp:nvSpPr>
        <dsp:cNvPr id="0" name=""/>
        <dsp:cNvSpPr/>
      </dsp:nvSpPr>
      <dsp:spPr>
        <a:xfrm>
          <a:off x="4490454" y="560"/>
          <a:ext cx="1700304" cy="8501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2014 Tajikistan PPER</a:t>
          </a:r>
        </a:p>
      </dsp:txBody>
      <dsp:txXfrm>
        <a:off x="4515354" y="25460"/>
        <a:ext cx="1650504" cy="800352"/>
      </dsp:txXfrm>
    </dsp:sp>
    <dsp:sp modelId="{8A038302-68A4-4217-99D5-2D7400EC9F67}">
      <dsp:nvSpPr>
        <dsp:cNvPr id="0" name=""/>
        <dsp:cNvSpPr/>
      </dsp:nvSpPr>
      <dsp:spPr>
        <a:xfrm>
          <a:off x="4660484" y="850712"/>
          <a:ext cx="170030" cy="6376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7614"/>
              </a:lnTo>
              <a:lnTo>
                <a:pt x="170030" y="637614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445EF4-AA9A-43A3-B4C1-849B6ABED76F}">
      <dsp:nvSpPr>
        <dsp:cNvPr id="0" name=""/>
        <dsp:cNvSpPr/>
      </dsp:nvSpPr>
      <dsp:spPr>
        <a:xfrm>
          <a:off x="4830514" y="1063250"/>
          <a:ext cx="1360243" cy="8501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Key Issues in Public Finance Management </a:t>
          </a:r>
        </a:p>
      </dsp:txBody>
      <dsp:txXfrm>
        <a:off x="4855414" y="1088150"/>
        <a:ext cx="1310443" cy="800352"/>
      </dsp:txXfrm>
    </dsp:sp>
    <dsp:sp modelId="{B0F0317C-7CA7-4200-B3D5-45070464C8D9}">
      <dsp:nvSpPr>
        <dsp:cNvPr id="0" name=""/>
        <dsp:cNvSpPr/>
      </dsp:nvSpPr>
      <dsp:spPr>
        <a:xfrm>
          <a:off x="4660484" y="850712"/>
          <a:ext cx="170030" cy="17003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0304"/>
              </a:lnTo>
              <a:lnTo>
                <a:pt x="170030" y="1700304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8E0CAB-1416-40FD-BF77-CCDC7F6BD5A5}">
      <dsp:nvSpPr>
        <dsp:cNvPr id="0" name=""/>
        <dsp:cNvSpPr/>
      </dsp:nvSpPr>
      <dsp:spPr>
        <a:xfrm>
          <a:off x="4830514" y="2125940"/>
          <a:ext cx="1360243" cy="8501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Fiscal Risks from State-Owned Enterprises </a:t>
          </a:r>
        </a:p>
      </dsp:txBody>
      <dsp:txXfrm>
        <a:off x="4855414" y="2150840"/>
        <a:ext cx="1310443" cy="800352"/>
      </dsp:txXfrm>
    </dsp:sp>
    <dsp:sp modelId="{147DD624-55B9-49CD-B357-0248303E4138}">
      <dsp:nvSpPr>
        <dsp:cNvPr id="0" name=""/>
        <dsp:cNvSpPr/>
      </dsp:nvSpPr>
      <dsp:spPr>
        <a:xfrm>
          <a:off x="4660484" y="850712"/>
          <a:ext cx="170030" cy="27629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2994"/>
              </a:lnTo>
              <a:lnTo>
                <a:pt x="170030" y="2762994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8BEB57-DF9F-4943-9067-595B3B1C9620}">
      <dsp:nvSpPr>
        <dsp:cNvPr id="0" name=""/>
        <dsp:cNvSpPr/>
      </dsp:nvSpPr>
      <dsp:spPr>
        <a:xfrm>
          <a:off x="4830514" y="3188631"/>
          <a:ext cx="1360243" cy="8501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Capital Expenditures </a:t>
          </a:r>
        </a:p>
      </dsp:txBody>
      <dsp:txXfrm>
        <a:off x="4855414" y="3213531"/>
        <a:ext cx="1310443" cy="800352"/>
      </dsp:txXfrm>
    </dsp:sp>
    <dsp:sp modelId="{D185D5D5-C0D3-4887-8316-EDAA65546BD4}">
      <dsp:nvSpPr>
        <dsp:cNvPr id="0" name=""/>
        <dsp:cNvSpPr/>
      </dsp:nvSpPr>
      <dsp:spPr>
        <a:xfrm>
          <a:off x="4660484" y="850712"/>
          <a:ext cx="170030" cy="38256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25685"/>
              </a:lnTo>
              <a:lnTo>
                <a:pt x="170030" y="3825685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DE8DB1-3CDF-46CD-A96F-194ECED72F96}">
      <dsp:nvSpPr>
        <dsp:cNvPr id="0" name=""/>
        <dsp:cNvSpPr/>
      </dsp:nvSpPr>
      <dsp:spPr>
        <a:xfrm>
          <a:off x="4830514" y="4251321"/>
          <a:ext cx="1360243" cy="8501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Public Investment Management.</a:t>
          </a:r>
        </a:p>
      </dsp:txBody>
      <dsp:txXfrm>
        <a:off x="4855414" y="4276221"/>
        <a:ext cx="1310443" cy="80035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BC5056-CF6C-4AE5-B9F5-2985C2905D55}">
      <dsp:nvSpPr>
        <dsp:cNvPr id="0" name=""/>
        <dsp:cNvSpPr/>
      </dsp:nvSpPr>
      <dsp:spPr>
        <a:xfrm>
          <a:off x="0" y="97853"/>
          <a:ext cx="8382000" cy="870699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Macroeconomic trends and context</a:t>
          </a:r>
        </a:p>
      </dsp:txBody>
      <dsp:txXfrm>
        <a:off x="42504" y="140357"/>
        <a:ext cx="8296992" cy="785691"/>
      </dsp:txXfrm>
    </dsp:sp>
    <dsp:sp modelId="{DC5CBB13-F669-434F-B8E0-32C686C8A4F6}">
      <dsp:nvSpPr>
        <dsp:cNvPr id="0" name=""/>
        <dsp:cNvSpPr/>
      </dsp:nvSpPr>
      <dsp:spPr>
        <a:xfrm>
          <a:off x="0" y="1020392"/>
          <a:ext cx="8382000" cy="870699"/>
        </a:xfrm>
        <a:prstGeom prst="roundRect">
          <a:avLst/>
        </a:prstGeom>
        <a:solidFill>
          <a:schemeClr val="accent1">
            <a:shade val="50000"/>
            <a:hueOff val="138464"/>
            <a:satOff val="-10113"/>
            <a:lumOff val="1839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Analysis of fiscal stance (revenue, debt, expenditures)</a:t>
          </a:r>
        </a:p>
      </dsp:txBody>
      <dsp:txXfrm>
        <a:off x="42504" y="1062896"/>
        <a:ext cx="8296992" cy="785691"/>
      </dsp:txXfrm>
    </dsp:sp>
    <dsp:sp modelId="{BA07EE41-AFEA-47E6-B5A8-4C8880538E39}">
      <dsp:nvSpPr>
        <dsp:cNvPr id="0" name=""/>
        <dsp:cNvSpPr/>
      </dsp:nvSpPr>
      <dsp:spPr>
        <a:xfrm>
          <a:off x="0" y="1942931"/>
          <a:ext cx="8382000" cy="870699"/>
        </a:xfrm>
        <a:prstGeom prst="roundRect">
          <a:avLst/>
        </a:prstGeom>
        <a:solidFill>
          <a:schemeClr val="accent1">
            <a:shade val="50000"/>
            <a:hueOff val="276928"/>
            <a:satOff val="-20226"/>
            <a:lumOff val="36779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Analysis of fiscal risks</a:t>
          </a:r>
        </a:p>
      </dsp:txBody>
      <dsp:txXfrm>
        <a:off x="42504" y="1985435"/>
        <a:ext cx="8296992" cy="785691"/>
      </dsp:txXfrm>
    </dsp:sp>
    <dsp:sp modelId="{F693090E-993E-4FA5-BF0D-3BD88E67AEB2}">
      <dsp:nvSpPr>
        <dsp:cNvPr id="0" name=""/>
        <dsp:cNvSpPr/>
      </dsp:nvSpPr>
      <dsp:spPr>
        <a:xfrm>
          <a:off x="0" y="2865471"/>
          <a:ext cx="8382000" cy="870699"/>
        </a:xfrm>
        <a:prstGeom prst="roundRect">
          <a:avLst/>
        </a:prstGeom>
        <a:solidFill>
          <a:schemeClr val="accent1">
            <a:shade val="50000"/>
            <a:hueOff val="276928"/>
            <a:satOff val="-20226"/>
            <a:lumOff val="36779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Review of fiscal rules</a:t>
          </a:r>
        </a:p>
      </dsp:txBody>
      <dsp:txXfrm>
        <a:off x="42504" y="2907975"/>
        <a:ext cx="8296992" cy="785691"/>
      </dsp:txXfrm>
    </dsp:sp>
    <dsp:sp modelId="{4225C69E-1398-454A-A081-9BE1F65C41C7}">
      <dsp:nvSpPr>
        <dsp:cNvPr id="0" name=""/>
        <dsp:cNvSpPr/>
      </dsp:nvSpPr>
      <dsp:spPr>
        <a:xfrm>
          <a:off x="0" y="3788010"/>
          <a:ext cx="8382000" cy="870699"/>
        </a:xfrm>
        <a:prstGeom prst="roundRect">
          <a:avLst/>
        </a:prstGeom>
        <a:solidFill>
          <a:schemeClr val="accent1">
            <a:shade val="50000"/>
            <a:hueOff val="138464"/>
            <a:satOff val="-10113"/>
            <a:lumOff val="1839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Areas to increase or decrease spending in order to boost growth and reduce inequality.</a:t>
          </a:r>
        </a:p>
      </dsp:txBody>
      <dsp:txXfrm>
        <a:off x="42504" y="3830514"/>
        <a:ext cx="8296992" cy="78569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D2F0DB-9AB2-452E-9E11-E03E23820367}">
      <dsp:nvSpPr>
        <dsp:cNvPr id="0" name=""/>
        <dsp:cNvSpPr/>
      </dsp:nvSpPr>
      <dsp:spPr>
        <a:xfrm>
          <a:off x="4018" y="0"/>
          <a:ext cx="8221563" cy="452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Fiscally focused PER incorporating fiscal policy review, covering both revenue and expenditures, including recommendations on: 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increasing government spending overall and higher taxation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reforming the tax regime for the mining sector,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changes in customs regime (e.g. presumptive to ad-valorem)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reform of SME taxation.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tax administration reforms, including risk based audit of corporate tax returns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measures to improve efficiency and effectiveness of spending on health and education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increased spending on infrastructure </a:t>
          </a:r>
        </a:p>
      </dsp:txBody>
      <dsp:txXfrm>
        <a:off x="136579" y="132561"/>
        <a:ext cx="7956441" cy="426084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6249DA-4FB4-47BA-9B02-C23F274B120D}">
      <dsp:nvSpPr>
        <dsp:cNvPr id="0" name=""/>
        <dsp:cNvSpPr/>
      </dsp:nvSpPr>
      <dsp:spPr>
        <a:xfrm>
          <a:off x="0" y="695229"/>
          <a:ext cx="2714624" cy="16287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Benchmarking of costs, spending, efficiency and effectiveness </a:t>
          </a:r>
        </a:p>
      </dsp:txBody>
      <dsp:txXfrm>
        <a:off x="0" y="695229"/>
        <a:ext cx="2714624" cy="1628775"/>
      </dsp:txXfrm>
    </dsp:sp>
    <dsp:sp modelId="{B0D0E2EE-600B-448E-BCD4-42CEBF2D19F7}">
      <dsp:nvSpPr>
        <dsp:cNvPr id="0" name=""/>
        <dsp:cNvSpPr/>
      </dsp:nvSpPr>
      <dsp:spPr>
        <a:xfrm>
          <a:off x="2986087" y="695229"/>
          <a:ext cx="2714624" cy="1628775"/>
        </a:xfrm>
        <a:prstGeom prst="rect">
          <a:avLst/>
        </a:prstGeom>
        <a:solidFill>
          <a:schemeClr val="accent5">
            <a:hueOff val="1679639"/>
            <a:satOff val="2370"/>
            <a:lumOff val="-294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Regression analysis using budget and survey data</a:t>
          </a:r>
        </a:p>
      </dsp:txBody>
      <dsp:txXfrm>
        <a:off x="2986087" y="695229"/>
        <a:ext cx="2714624" cy="1628775"/>
      </dsp:txXfrm>
    </dsp:sp>
    <dsp:sp modelId="{AF7F412F-EE08-4640-9EA3-6C58F7BFB758}">
      <dsp:nvSpPr>
        <dsp:cNvPr id="0" name=""/>
        <dsp:cNvSpPr/>
      </dsp:nvSpPr>
      <dsp:spPr>
        <a:xfrm>
          <a:off x="5972175" y="695229"/>
          <a:ext cx="2714624" cy="1628775"/>
        </a:xfrm>
        <a:prstGeom prst="rect">
          <a:avLst/>
        </a:prstGeom>
        <a:solidFill>
          <a:schemeClr val="accent5">
            <a:hueOff val="3359278"/>
            <a:satOff val="4740"/>
            <a:lumOff val="-588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Computable General Equilibrium (CGE) models, assess the impact of fiscal reforms on growth, poverty, inequality. </a:t>
          </a:r>
        </a:p>
      </dsp:txBody>
      <dsp:txXfrm>
        <a:off x="5972175" y="695229"/>
        <a:ext cx="2714624" cy="1628775"/>
      </dsp:txXfrm>
    </dsp:sp>
    <dsp:sp modelId="{6A249DAB-90CC-45C5-83CF-BFEE407066F6}">
      <dsp:nvSpPr>
        <dsp:cNvPr id="0" name=""/>
        <dsp:cNvSpPr/>
      </dsp:nvSpPr>
      <dsp:spPr>
        <a:xfrm>
          <a:off x="1493043" y="2595467"/>
          <a:ext cx="2714624" cy="1628775"/>
        </a:xfrm>
        <a:prstGeom prst="rect">
          <a:avLst/>
        </a:prstGeom>
        <a:solidFill>
          <a:schemeClr val="accent5">
            <a:hueOff val="5038916"/>
            <a:satOff val="7109"/>
            <a:lumOff val="-882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Data envelope analysis (DEA), e.g. to assess efficiency of education spending in relation to  educational outcomes data </a:t>
          </a:r>
        </a:p>
      </dsp:txBody>
      <dsp:txXfrm>
        <a:off x="1493043" y="2595467"/>
        <a:ext cx="2714624" cy="1628775"/>
      </dsp:txXfrm>
    </dsp:sp>
    <dsp:sp modelId="{E16C409B-640B-436A-BE69-4FC57CD32415}">
      <dsp:nvSpPr>
        <dsp:cNvPr id="0" name=""/>
        <dsp:cNvSpPr/>
      </dsp:nvSpPr>
      <dsp:spPr>
        <a:xfrm>
          <a:off x="4479131" y="2595467"/>
          <a:ext cx="2714624" cy="1628775"/>
        </a:xfrm>
        <a:prstGeom prst="rect">
          <a:avLst/>
        </a:prstGeom>
        <a:solidFill>
          <a:schemeClr val="accent5">
            <a:hueOff val="6718555"/>
            <a:satOff val="9479"/>
            <a:lumOff val="-1176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Public expenditure tracking surveys (PETS)</a:t>
          </a:r>
        </a:p>
      </dsp:txBody>
      <dsp:txXfrm>
        <a:off x="4479131" y="2595467"/>
        <a:ext cx="2714624" cy="16287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0.13046</cdr:x>
      <cdr:y>0.17483</cdr:y>
    </cdr:from>
    <cdr:to>
      <cdr:x>0.24477</cdr:x>
      <cdr:y>0.26106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36812" y="623996"/>
          <a:ext cx="470373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>
              <a:latin typeface="Garamond" panose="02020404030301010803" pitchFamily="18" charset="0"/>
            </a:rPr>
            <a:t>20</a:t>
          </a:r>
        </a:p>
      </cdr:txBody>
    </cdr:sp>
  </cdr:relSizeAnchor>
  <cdr:relSizeAnchor xmlns:cdr="http://schemas.openxmlformats.org/drawingml/2006/chartDrawing">
    <cdr:from>
      <cdr:x>0.26009</cdr:x>
      <cdr:y>0.03437</cdr:y>
    </cdr:from>
    <cdr:to>
      <cdr:x>0.36633</cdr:x>
      <cdr:y>0.12061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070212" y="122689"/>
          <a:ext cx="437147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>
              <a:latin typeface="Garamond" panose="02020404030301010803" pitchFamily="18" charset="0"/>
            </a:rPr>
            <a:t>26</a:t>
          </a:r>
        </a:p>
      </cdr:txBody>
    </cdr:sp>
  </cdr:relSizeAnchor>
  <cdr:relSizeAnchor xmlns:cdr="http://schemas.openxmlformats.org/drawingml/2006/chartDrawing">
    <cdr:from>
      <cdr:x>0.41852</cdr:x>
      <cdr:y>0.07399</cdr:y>
    </cdr:from>
    <cdr:to>
      <cdr:x>0.53283</cdr:x>
      <cdr:y>0.16022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722129" y="264082"/>
          <a:ext cx="470373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>
              <a:latin typeface="Garamond" panose="02020404030301010803" pitchFamily="18" charset="0"/>
            </a:rPr>
            <a:t>24</a:t>
          </a:r>
        </a:p>
      </cdr:txBody>
    </cdr:sp>
  </cdr:relSizeAnchor>
  <cdr:relSizeAnchor xmlns:cdr="http://schemas.openxmlformats.org/drawingml/2006/chartDrawing">
    <cdr:from>
      <cdr:x>0.5749</cdr:x>
      <cdr:y>0.45708</cdr:y>
    </cdr:from>
    <cdr:to>
      <cdr:x>0.68922</cdr:x>
      <cdr:y>0.54331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365612" y="1631385"/>
          <a:ext cx="470373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>
              <a:latin typeface="Garamond" panose="02020404030301010803" pitchFamily="18" charset="0"/>
            </a:rPr>
            <a:t>8</a:t>
          </a:r>
        </a:p>
      </cdr:txBody>
    </cdr:sp>
  </cdr:relSizeAnchor>
  <cdr:relSizeAnchor xmlns:cdr="http://schemas.openxmlformats.org/drawingml/2006/chartDrawing">
    <cdr:from>
      <cdr:x>0.72305</cdr:x>
      <cdr:y>0.59436</cdr:y>
    </cdr:from>
    <cdr:to>
      <cdr:x>0.83736</cdr:x>
      <cdr:y>0.68059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2975212" y="2121340"/>
          <a:ext cx="470373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>
              <a:latin typeface="Garamond" panose="02020404030301010803" pitchFamily="18" charset="0"/>
            </a:rPr>
            <a:t>2</a:t>
          </a:r>
        </a:p>
      </cdr:txBody>
    </cdr:sp>
  </cdr:relSizeAnchor>
  <cdr:relSizeAnchor xmlns:cdr="http://schemas.openxmlformats.org/drawingml/2006/chartDrawing">
    <cdr:from>
      <cdr:x>0.85668</cdr:x>
      <cdr:y>0.57301</cdr:y>
    </cdr:from>
    <cdr:to>
      <cdr:x>0.97099</cdr:x>
      <cdr:y>0.65924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3525069" y="2045140"/>
          <a:ext cx="470373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>
              <a:latin typeface="Garamond" panose="02020404030301010803" pitchFamily="18" charset="0"/>
            </a:rPr>
            <a:t>3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DCF71-A10E-41E5-B042-549AE4D56515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A2C03A-FE8F-4356-B3D7-45F9C8F6B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630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2C03A-FE8F-4356-B3D7-45F9C8F6B8F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3693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2C03A-FE8F-4356-B3D7-45F9C8F6B8F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062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62000" y="4343400"/>
            <a:ext cx="5486400" cy="41148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2C03A-FE8F-4356-B3D7-45F9C8F6B8F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9661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2C03A-FE8F-4356-B3D7-45F9C8F6B8F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9455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2C03A-FE8F-4356-B3D7-45F9C8F6B8F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7122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2C03A-FE8F-4356-B3D7-45F9C8F6B8F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5277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2C03A-FE8F-4356-B3D7-45F9C8F6B8F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453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2C03A-FE8F-4356-B3D7-45F9C8F6B8F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0938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2C03A-FE8F-4356-B3D7-45F9C8F6B8F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5559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2C03A-FE8F-4356-B3D7-45F9C8F6B8F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282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2C03A-FE8F-4356-B3D7-45F9C8F6B8F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136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2C03A-FE8F-4356-B3D7-45F9C8F6B8F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3472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2C03A-FE8F-4356-B3D7-45F9C8F6B8F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4048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2C03A-FE8F-4356-B3D7-45F9C8F6B8F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488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2C03A-FE8F-4356-B3D7-45F9C8F6B8F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773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2C03A-FE8F-4356-B3D7-45F9C8F6B8F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1474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2C03A-FE8F-4356-B3D7-45F9C8F6B8F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6114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2C03A-FE8F-4356-B3D7-45F9C8F6B8F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7090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2C03A-FE8F-4356-B3D7-45F9C8F6B8F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6285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2C03A-FE8F-4356-B3D7-45F9C8F6B8F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1842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055C52-ABEA-4495-BD32-4882710EC16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843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055C52-ABEA-4495-BD32-4882710EC16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216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2C03A-FE8F-4356-B3D7-45F9C8F6B8F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6672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2C03A-FE8F-4356-B3D7-45F9C8F6B8F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824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2C03A-FE8F-4356-B3D7-45F9C8F6B8F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1292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2C03A-FE8F-4356-B3D7-45F9C8F6B8F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5609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2C03A-FE8F-4356-B3D7-45F9C8F6B8F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617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2C03A-FE8F-4356-B3D7-45F9C8F6B8F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021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86E06-B92E-4FAA-AE13-D9E8E0D8ED7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577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2C03A-FE8F-4356-B3D7-45F9C8F6B8F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53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2C03A-FE8F-4356-B3D7-45F9C8F6B8F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981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2C03A-FE8F-4356-B3D7-45F9C8F6B8F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2533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2C03A-FE8F-4356-B3D7-45F9C8F6B8F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046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D5A048B-B5B6-4B58-8B04-4DDFE5741253}" type="datetime1">
              <a:rPr lang="en-US" smtClean="0"/>
              <a:t>11/3/2019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02044C4-EE81-4DD7-A3F0-FD31CB5E60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749E-1247-4655-8A7D-967C8FDEAE63}" type="datetime1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44C4-EE81-4DD7-A3F0-FD31CB5E60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E5DF-E481-4201-ADE4-4DCF58709671}" type="datetime1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44C4-EE81-4DD7-A3F0-FD31CB5E60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4" imgW="415" imgH="416" progId="TCLayout.ActiveDocument.1">
                  <p:embed/>
                </p:oleObj>
              </mc:Choice>
              <mc:Fallback>
                <p:oleObj name="think-cell Slide" r:id="rId4" imgW="415" imgH="416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1100138"/>
            <a:ext cx="9144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1626"/>
            <a:ext cx="8462029" cy="756707"/>
          </a:xfrm>
        </p:spPr>
        <p:txBody>
          <a:bodyPr anchor="b"/>
          <a:lstStyle>
            <a:lvl1pPr>
              <a:defRPr sz="2200"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49250" y="1598613"/>
            <a:ext cx="8477250" cy="46138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400"/>
              </a:spcBef>
              <a:tabLst>
                <a:tab pos="8402638" algn="r"/>
              </a:tabLst>
              <a:defRPr lang="en-US" sz="1600" smtClean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Managing Public Finances GSG</a:t>
            </a:r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F963EB1-32BE-425B-8377-09F3B2F2E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91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82D81-06C8-454F-B289-5602A44AB6EE}" type="datetime1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44C4-EE81-4DD7-A3F0-FD31CB5E604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4410B-C087-4A3B-94B7-53501BDE0875}" type="datetime1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44C4-EE81-4DD7-A3F0-FD31CB5E604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5AFC-5FC5-412C-A56D-62ADCAD31A2A}" type="datetime1">
              <a:rPr lang="en-US" smtClean="0"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44C4-EE81-4DD7-A3F0-FD31CB5E604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43893-5412-4DD6-800F-1A7B79044557}" type="datetime1">
              <a:rPr lang="en-US" smtClean="0"/>
              <a:t>11/3/2019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44C4-EE81-4DD7-A3F0-FD31CB5E604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14E42-E27F-45C9-A1B0-F3BEC9810466}" type="datetime1">
              <a:rPr lang="en-US" smtClean="0"/>
              <a:t>11/3/2019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44C4-EE81-4DD7-A3F0-FD31CB5E604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AD781-305E-4E96-A90E-40100F1590BE}" type="datetime1">
              <a:rPr lang="en-US" smtClean="0"/>
              <a:t>11/3/2019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44C4-EE81-4DD7-A3F0-FD31CB5E60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A430F241-CDC7-4082-967C-7EAC09EC3A50}" type="datetime1">
              <a:rPr lang="en-US" smtClean="0"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44C4-EE81-4DD7-A3F0-FD31CB5E604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7E424FA-BBFC-4F5F-B874-4897379BCC6A}" type="datetime1">
              <a:rPr lang="en-US" smtClean="0"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02044C4-EE81-4DD7-A3F0-FD31CB5E604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BD816D2-18E7-4098-B66D-F71C0E2E864F}" type="datetime1">
              <a:rPr lang="en-US" smtClean="0"/>
              <a:t>11/3/2019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02044C4-EE81-4DD7-A3F0-FD31CB5E604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image" Target="../media/image11.jpeg"/><Relationship Id="rId7" Type="http://schemas.openxmlformats.org/officeDocument/2006/relationships/diagramData" Target="../diagrams/data10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11" Type="http://schemas.microsoft.com/office/2007/relationships/diagramDrawing" Target="../diagrams/drawing10.xml"/><Relationship Id="rId5" Type="http://schemas.openxmlformats.org/officeDocument/2006/relationships/image" Target="../media/image13.jpeg"/><Relationship Id="rId10" Type="http://schemas.openxmlformats.org/officeDocument/2006/relationships/diagramColors" Target="../diagrams/colors10.xml"/><Relationship Id="rId4" Type="http://schemas.openxmlformats.org/officeDocument/2006/relationships/image" Target="../media/image12.png"/><Relationship Id="rId9" Type="http://schemas.openxmlformats.org/officeDocument/2006/relationships/diagramQuickStyle" Target="../diagrams/quickStyle10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5.pn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11" Type="http://schemas.openxmlformats.org/officeDocument/2006/relationships/image" Target="../media/image19.jpe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8.png"/><Relationship Id="rId4" Type="http://schemas.openxmlformats.org/officeDocument/2006/relationships/notesSlide" Target="../notesSlides/notesSlide29.xml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World Bank Public Expenditure Reviews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114799"/>
            <a:ext cx="7772400" cy="914401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2000" dirty="0"/>
              <a:t>Ivor Beazley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Paris, November 6, 2019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5400" y="5791200"/>
            <a:ext cx="601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PEMPAL BUDGET COP </a:t>
            </a:r>
          </a:p>
        </p:txBody>
      </p:sp>
    </p:spTree>
    <p:extLst>
      <p:ext uri="{BB962C8B-B14F-4D97-AF65-F5344CB8AC3E}">
        <p14:creationId xmlns:p14="http://schemas.microsoft.com/office/powerpoint/2010/main" val="3584611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0F701FE-6A3D-4843-AB46-834825A3A4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0775176"/>
              </p:ext>
            </p:extLst>
          </p:nvPr>
        </p:nvGraphicFramePr>
        <p:xfrm>
          <a:off x="448152" y="1110837"/>
          <a:ext cx="8382000" cy="4756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44C4-EE81-4DD7-A3F0-FD31CB5E6042}" type="slidenum">
              <a:rPr lang="en-US" smtClean="0"/>
              <a:t>10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2752" y="304800"/>
            <a:ext cx="8229600" cy="806037"/>
          </a:xfrm>
        </p:spPr>
        <p:txBody>
          <a:bodyPr>
            <a:normAutofit/>
          </a:bodyPr>
          <a:lstStyle/>
          <a:p>
            <a:r>
              <a:rPr lang="en-US" dirty="0"/>
              <a:t>PER focus: Macro-fiscal issues</a:t>
            </a:r>
          </a:p>
        </p:txBody>
      </p:sp>
    </p:spTree>
    <p:extLst>
      <p:ext uri="{BB962C8B-B14F-4D97-AF65-F5344CB8AC3E}">
        <p14:creationId xmlns:p14="http://schemas.microsoft.com/office/powerpoint/2010/main" val="348294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9D98B699-E49B-44F6-BE89-420A2E0407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4305546"/>
              </p:ext>
            </p:extLst>
          </p:nvPr>
        </p:nvGraphicFramePr>
        <p:xfrm>
          <a:off x="457200" y="148132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6ECE97-8DC3-444C-9B22-259375FAD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44C4-EE81-4DD7-A3F0-FD31CB5E6042}" type="slidenum">
              <a:rPr lang="en-US" smtClean="0"/>
              <a:t>11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C10DE6C-76E3-4D0F-935A-1E834229D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Armenia 2013</a:t>
            </a:r>
          </a:p>
        </p:txBody>
      </p:sp>
    </p:spTree>
    <p:extLst>
      <p:ext uri="{BB962C8B-B14F-4D97-AF65-F5344CB8AC3E}">
        <p14:creationId xmlns:p14="http://schemas.microsoft.com/office/powerpoint/2010/main" val="999967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98B6C46-5009-47D6-8620-938E6D1677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90600" y="1394178"/>
            <a:ext cx="7239000" cy="474988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E1771E-515F-4EB3-AA15-FC4739E5B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CFDFFC-9DEF-4B05-999A-3B5A5554F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44C4-EE81-4DD7-A3F0-FD31CB5E6042}" type="slidenum">
              <a:rPr lang="en-US" smtClean="0"/>
              <a:t>12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9E35712-2281-47C7-AEAF-7DFFFB7F8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Armenia: public expenditure</a:t>
            </a:r>
          </a:p>
        </p:txBody>
      </p:sp>
    </p:spTree>
    <p:extLst>
      <p:ext uri="{BB962C8B-B14F-4D97-AF65-F5344CB8AC3E}">
        <p14:creationId xmlns:p14="http://schemas.microsoft.com/office/powerpoint/2010/main" val="768009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CDCC5EB-FA76-4528-824C-760FC95885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Economic sectors - stand alone PER or part of multi-sector PER</a:t>
            </a:r>
          </a:p>
          <a:p>
            <a:r>
              <a:rPr lang="en-US" dirty="0"/>
              <a:t>Focus on spending efficiency, effectiveness with a focus on poverty and equity in service provision </a:t>
            </a:r>
          </a:p>
          <a:p>
            <a:r>
              <a:rPr lang="en-US" dirty="0"/>
              <a:t>Recommendations mostly relate to changes in policy, operations, and strategic shifts in resource allocation, rather than quantification of changes in allocations</a:t>
            </a:r>
          </a:p>
          <a:p>
            <a:r>
              <a:rPr lang="en-US" dirty="0"/>
              <a:t>Example: Moldova Education PER (2018) 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BC86F9-46B5-4AA2-8FBB-0C770E971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C87F36-5413-493F-9950-825C0C9E9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44C4-EE81-4DD7-A3F0-FD31CB5E6042}" type="slidenum">
              <a:rPr lang="en-US" smtClean="0"/>
              <a:t>13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9CED077-EB67-45E1-B322-F05D3548C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Sector focus </a:t>
            </a:r>
          </a:p>
        </p:txBody>
      </p:sp>
    </p:spTree>
    <p:extLst>
      <p:ext uri="{BB962C8B-B14F-4D97-AF65-F5344CB8AC3E}">
        <p14:creationId xmlns:p14="http://schemas.microsoft.com/office/powerpoint/2010/main" val="4245348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F5B7C8-9022-47C7-9516-D61CD1A52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Examples of recommendations:</a:t>
            </a:r>
          </a:p>
          <a:p>
            <a:pPr lvl="1"/>
            <a:r>
              <a:rPr lang="en-US" dirty="0"/>
              <a:t>Reform the financing mechanisms for vocational and higher education, to increase transparency</a:t>
            </a:r>
          </a:p>
          <a:p>
            <a:pPr lvl="1"/>
            <a:r>
              <a:rPr lang="en-US" dirty="0"/>
              <a:t>Introduce per capita based financing for pre-school education</a:t>
            </a:r>
          </a:p>
          <a:p>
            <a:pPr lvl="1"/>
            <a:r>
              <a:rPr lang="en-US" dirty="0"/>
              <a:t>Move the mandate for pre-school provision from municipalities to </a:t>
            </a:r>
            <a:r>
              <a:rPr lang="en-US" dirty="0" err="1"/>
              <a:t>raions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Review HRM processes to address bottlenecks in recruitment, retention, and performance.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39A573-08CC-4313-A708-669766A84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716DCC-6663-4D7C-A8E3-11DD38A54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44C4-EE81-4DD7-A3F0-FD31CB5E6042}" type="slidenum">
              <a:rPr lang="en-US" smtClean="0"/>
              <a:t>14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4054E58-7AD0-4D73-9174-4882E7DBF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Moldova: Education PER (2018)</a:t>
            </a:r>
          </a:p>
        </p:txBody>
      </p:sp>
    </p:spTree>
    <p:extLst>
      <p:ext uri="{BB962C8B-B14F-4D97-AF65-F5344CB8AC3E}">
        <p14:creationId xmlns:p14="http://schemas.microsoft.com/office/powerpoint/2010/main" val="2454530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Budget institutions and PFM reform</a:t>
            </a:r>
          </a:p>
          <a:p>
            <a:r>
              <a:rPr lang="en-US" dirty="0"/>
              <a:t>Public investment management</a:t>
            </a:r>
          </a:p>
          <a:p>
            <a:r>
              <a:rPr lang="en-US" dirty="0"/>
              <a:t>Revenue administration</a:t>
            </a:r>
          </a:p>
          <a:p>
            <a:r>
              <a:rPr lang="en-US" dirty="0"/>
              <a:t>Debt management </a:t>
            </a:r>
          </a:p>
          <a:p>
            <a:r>
              <a:rPr lang="en-US" dirty="0"/>
              <a:t>Control of quasi-fiscal activities and contingent liabilities </a:t>
            </a:r>
          </a:p>
          <a:p>
            <a:r>
              <a:rPr lang="en-US" dirty="0"/>
              <a:t>Inter-governmental fiscal relations and decentralization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44C4-EE81-4DD7-A3F0-FD31CB5E6042}" type="slidenum">
              <a:rPr lang="en-US" smtClean="0"/>
              <a:t>15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Institutional frameworks</a:t>
            </a:r>
          </a:p>
        </p:txBody>
      </p:sp>
    </p:spTree>
    <p:extLst>
      <p:ext uri="{BB962C8B-B14F-4D97-AF65-F5344CB8AC3E}">
        <p14:creationId xmlns:p14="http://schemas.microsoft.com/office/powerpoint/2010/main" val="3602981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Incidence analysis of public spending (esp. education and health), often combined with analysis of private expenditures (e.g. in health and education) </a:t>
            </a:r>
          </a:p>
          <a:p>
            <a:pPr lvl="0"/>
            <a:r>
              <a:rPr lang="en-US" dirty="0"/>
              <a:t>Incidence analysis of taxes </a:t>
            </a:r>
          </a:p>
          <a:p>
            <a:pPr lvl="0"/>
            <a:r>
              <a:rPr lang="en-US" dirty="0"/>
              <a:t>Geographical equity i.e. comparing budget per capita across local government, rural/urban</a:t>
            </a:r>
          </a:p>
          <a:p>
            <a:pPr lvl="0"/>
            <a:r>
              <a:rPr lang="en-US" dirty="0"/>
              <a:t>Access to and affordability of basic services (e.g. education and health, power and water) </a:t>
            </a:r>
          </a:p>
          <a:p>
            <a:pPr lvl="0"/>
            <a:r>
              <a:rPr lang="en-US" dirty="0"/>
              <a:t>Analysis of efficiency/effectiveness of social transfer programs and consumer subsidies </a:t>
            </a:r>
          </a:p>
          <a:p>
            <a:pPr lvl="0"/>
            <a:r>
              <a:rPr lang="en-US" dirty="0"/>
              <a:t>Gender aspects of inequality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44C4-EE81-4DD7-A3F0-FD31CB5E6042}" type="slidenum">
              <a:rPr lang="en-US" smtClean="0"/>
              <a:t>16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 focus: Poverty and inequality</a:t>
            </a:r>
          </a:p>
        </p:txBody>
      </p:sp>
    </p:spTree>
    <p:extLst>
      <p:ext uri="{BB962C8B-B14F-4D97-AF65-F5344CB8AC3E}">
        <p14:creationId xmlns:p14="http://schemas.microsoft.com/office/powerpoint/2010/main" val="1709126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21411629-34D2-4E2C-9428-87D3A88E96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2000" y="1085399"/>
            <a:ext cx="7162800" cy="4916479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02DBB3-6C85-41F7-B050-40E225211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99C5F3-E751-479C-816C-1DD6803DC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44C4-EE81-4DD7-A3F0-FD31CB5E6042}" type="slidenum">
              <a:rPr lang="en-US" smtClean="0"/>
              <a:t>17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CC159E1-D2C7-4457-AAF5-626A4D96B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Poverty and inequality: Belarus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BBD2794-3B6E-4FDB-A00C-E0B1AFE43932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5410200"/>
            <a:ext cx="4040188" cy="7620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301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681C5482-11DA-49D3-8A7B-7AD3B1B331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2503243"/>
              </p:ext>
            </p:extLst>
          </p:nvPr>
        </p:nvGraphicFramePr>
        <p:xfrm>
          <a:off x="326232" y="1295400"/>
          <a:ext cx="8686800" cy="4919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44C4-EE81-4DD7-A3F0-FD31CB5E6042}" type="slidenum">
              <a:rPr lang="en-US" smtClean="0"/>
              <a:t>18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0276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Analytical Methods - examples</a:t>
            </a:r>
          </a:p>
        </p:txBody>
      </p:sp>
    </p:spTree>
    <p:extLst>
      <p:ext uri="{BB962C8B-B14F-4D97-AF65-F5344CB8AC3E}">
        <p14:creationId xmlns:p14="http://schemas.microsoft.com/office/powerpoint/2010/main" val="41633625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3B197CE-D3B2-4119-B6DB-467A0E08FB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8458" y="2209800"/>
            <a:ext cx="8647083" cy="303331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B31B33-1C17-461F-92BF-D0B76AC55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9E64B6-6937-4BF6-91E5-FD1AA67FC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44C4-EE81-4DD7-A3F0-FD31CB5E6042}" type="slidenum">
              <a:rPr lang="en-US" smtClean="0"/>
              <a:t>19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852623B-5957-4C25-8521-BD2F2889A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Benchmarking of healthcare provision in Belarus</a:t>
            </a:r>
          </a:p>
        </p:txBody>
      </p:sp>
    </p:spTree>
    <p:extLst>
      <p:ext uri="{BB962C8B-B14F-4D97-AF65-F5344CB8AC3E}">
        <p14:creationId xmlns:p14="http://schemas.microsoft.com/office/powerpoint/2010/main" val="189818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8FD22F2-4BF7-4E1F-A6AE-C0F9037B25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534319"/>
              </p:ext>
            </p:extLst>
          </p:nvPr>
        </p:nvGraphicFramePr>
        <p:xfrm>
          <a:off x="457200" y="1371600"/>
          <a:ext cx="8229600" cy="4635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Outline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44C4-EE81-4DD7-A3F0-FD31CB5E60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2997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256470"/>
            <a:ext cx="8462029" cy="756707"/>
          </a:xfrm>
        </p:spPr>
        <p:txBody>
          <a:bodyPr>
            <a:noAutofit/>
          </a:bodyPr>
          <a:lstStyle/>
          <a:p>
            <a:r>
              <a:rPr lang="en-US" sz="3200" cap="none" dirty="0">
                <a:solidFill>
                  <a:schemeClr val="tx2"/>
                </a:solidFill>
              </a:rPr>
              <a:t>Example: </a:t>
            </a:r>
            <a:r>
              <a:rPr lang="en-US" sz="3200" dirty="0">
                <a:solidFill>
                  <a:schemeClr val="tx2"/>
                </a:solidFill>
              </a:rPr>
              <a:t>V</a:t>
            </a:r>
            <a:r>
              <a:rPr lang="en-US" sz="3200" cap="none" dirty="0">
                <a:solidFill>
                  <a:schemeClr val="tx2"/>
                </a:solidFill>
              </a:rPr>
              <a:t>ariation in investment projects across Albania</a:t>
            </a:r>
            <a:r>
              <a:rPr lang="en-US" sz="3200" cap="none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F963EB1-32BE-425B-8377-09F3B2F2EFD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77863" y="1814513"/>
            <a:ext cx="7780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0" dirty="0"/>
          </a:p>
        </p:txBody>
      </p:sp>
      <p:sp>
        <p:nvSpPr>
          <p:cNvPr id="4" name="TextBox 3"/>
          <p:cNvSpPr txBox="1"/>
          <p:nvPr/>
        </p:nvSpPr>
        <p:spPr>
          <a:xfrm>
            <a:off x="121453" y="1659140"/>
            <a:ext cx="259792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b="0" dirty="0"/>
              <a:t>The current visualization takes the entire population of investment projects (~15’000) and displays it on the country map following the exact GEO location of sub-national jurisdiction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400" b="0" dirty="0"/>
          </a:p>
          <a:p>
            <a:endParaRPr lang="en-US" sz="1400" b="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b="0" dirty="0"/>
              <a:t>Break this information by sectors, sub-sectors, programs, </a:t>
            </a:r>
            <a:r>
              <a:rPr lang="en-US" sz="1400" b="0" dirty="0" err="1"/>
              <a:t>etc</a:t>
            </a:r>
            <a:r>
              <a:rPr lang="en-US" sz="1400" b="0" dirty="0"/>
              <a:t>…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400" b="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400" b="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b="0" dirty="0"/>
              <a:t>Share your budget stories …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719380" y="1311007"/>
            <a:ext cx="6341321" cy="4984509"/>
            <a:chOff x="2719380" y="1311007"/>
            <a:chExt cx="6341321" cy="498450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19380" y="1311007"/>
              <a:ext cx="6341321" cy="493555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19381" y="5243655"/>
              <a:ext cx="1954219" cy="1051861"/>
            </a:xfrm>
            <a:prstGeom prst="rect">
              <a:avLst/>
            </a:prstGeom>
          </p:spPr>
        </p:pic>
      </p:grpSp>
      <p:sp>
        <p:nvSpPr>
          <p:cNvPr id="9" name="Right Arrow 8"/>
          <p:cNvSpPr/>
          <p:nvPr/>
        </p:nvSpPr>
        <p:spPr bwMode="auto">
          <a:xfrm>
            <a:off x="1603747" y="5724234"/>
            <a:ext cx="925689" cy="330603"/>
          </a:xfrm>
          <a:prstGeom prst="rightArrow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1986844" y="5836356"/>
            <a:ext cx="496712" cy="293511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4566" y="6370864"/>
            <a:ext cx="5843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/>
              <a:t>Source: Albania GEO-BOOST government expenditure database.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F703D8-B7B2-4E1D-84DF-827330D34842}"/>
              </a:ext>
            </a:extLst>
          </p:cNvPr>
          <p:cNvSpPr/>
          <p:nvPr/>
        </p:nvSpPr>
        <p:spPr bwMode="auto">
          <a:xfrm>
            <a:off x="7755466" y="1343377"/>
            <a:ext cx="1388534" cy="4922662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0523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A2A7DFE-6C98-4EB9-9027-F87A1ED93C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76400" y="1062099"/>
            <a:ext cx="5715000" cy="5293459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B23B9E-2E7C-4435-8FC1-DF10C3D90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32CA1A-857A-42BA-9DEA-863FD7527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44C4-EE81-4DD7-A3F0-FD31CB5E6042}" type="slidenum">
              <a:rPr lang="en-US" smtClean="0"/>
              <a:t>21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FC8DD6F-7332-4D8C-935A-8FEB72D7B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7461"/>
          </a:xfrm>
        </p:spPr>
        <p:txBody>
          <a:bodyPr>
            <a:noAutofit/>
          </a:bodyPr>
          <a:lstStyle/>
          <a:p>
            <a:r>
              <a:rPr lang="en-US" sz="3200" dirty="0"/>
              <a:t>Example: Use of regression analysis in education (Moldova)</a:t>
            </a:r>
          </a:p>
        </p:txBody>
      </p:sp>
    </p:spTree>
    <p:extLst>
      <p:ext uri="{BB962C8B-B14F-4D97-AF65-F5344CB8AC3E}">
        <p14:creationId xmlns:p14="http://schemas.microsoft.com/office/powerpoint/2010/main" val="34830820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A4C300D-12BE-43E5-AAF5-8A6A534F7C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3022" y="1481138"/>
            <a:ext cx="7717956" cy="4525962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7D7084-CF8E-44CE-AD55-9DDF6610C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91CEA-F211-4AC0-84C7-AF6298045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44C4-EE81-4DD7-A3F0-FD31CB5E6042}" type="slidenum">
              <a:rPr lang="en-US" smtClean="0"/>
              <a:t>22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3F92EA0-FF78-46D4-81C4-9BA348139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DEA Analysis of social protection spending in Georgia</a:t>
            </a:r>
          </a:p>
        </p:txBody>
      </p:sp>
    </p:spTree>
    <p:extLst>
      <p:ext uri="{BB962C8B-B14F-4D97-AF65-F5344CB8AC3E}">
        <p14:creationId xmlns:p14="http://schemas.microsoft.com/office/powerpoint/2010/main" val="28306492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Interesting findings often come from integration of budget data and  household survey data.</a:t>
            </a:r>
          </a:p>
          <a:p>
            <a:r>
              <a:rPr lang="en-US" dirty="0"/>
              <a:t>Show effects of policy and spending changes on inequality:</a:t>
            </a:r>
          </a:p>
          <a:p>
            <a:pPr lvl="1"/>
            <a:r>
              <a:rPr lang="en-US" dirty="0"/>
              <a:t>E.g. Georgia, poverty reduction effects of public pension</a:t>
            </a:r>
          </a:p>
          <a:p>
            <a:pPr lvl="1"/>
            <a:r>
              <a:rPr lang="en-US" dirty="0"/>
              <a:t>E.g. Uruguay, 13: impact of social spending on inequality (Gini) and poverty (Headcount Ratio)</a:t>
            </a:r>
          </a:p>
          <a:p>
            <a:pPr lvl="1"/>
            <a:r>
              <a:rPr lang="en-US" dirty="0"/>
              <a:t>Jordan, 13: Distributional Impact of electricity tariff and consumer subsidy reforms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44C4-EE81-4DD7-A3F0-FD31CB5E6042}" type="slidenum">
              <a:rPr lang="en-US" smtClean="0"/>
              <a:t>23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Integration of poverty and budget data analysis</a:t>
            </a:r>
          </a:p>
        </p:txBody>
      </p:sp>
    </p:spTree>
    <p:extLst>
      <p:ext uri="{BB962C8B-B14F-4D97-AF65-F5344CB8AC3E}">
        <p14:creationId xmlns:p14="http://schemas.microsoft.com/office/powerpoint/2010/main" val="30874794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26616"/>
          </a:xfrm>
        </p:spPr>
        <p:txBody>
          <a:bodyPr>
            <a:normAutofit/>
          </a:bodyPr>
          <a:lstStyle/>
          <a:p>
            <a:r>
              <a:rPr lang="en-US" dirty="0"/>
              <a:t>Integrate budget data and private sector survey data</a:t>
            </a:r>
            <a:r>
              <a:rPr lang="en-US" sz="2700" dirty="0"/>
              <a:t>: </a:t>
            </a:r>
          </a:p>
          <a:p>
            <a:pPr lvl="1"/>
            <a:r>
              <a:rPr lang="en-US" dirty="0"/>
              <a:t>Belarus: Effectiveness of state support to agriculture - effects of subsidies on firms’ performance/productivity </a:t>
            </a:r>
          </a:p>
          <a:p>
            <a:pPr lvl="1"/>
            <a:r>
              <a:rPr lang="en-US" dirty="0"/>
              <a:t>Armenia: regression analysis of the data on the largest taxpayers to estimate unevenness in VAT compliance</a:t>
            </a:r>
          </a:p>
          <a:p>
            <a:pPr lvl="1"/>
            <a:r>
              <a:rPr lang="en-US" dirty="0"/>
              <a:t>Azerbaijan: Impact of subsidies to farmers on productivity in agriculture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Integration with business survey data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44C4-EE81-4DD7-A3F0-FD31CB5E604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5880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2661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Use of Geographical Information System (GIS) for analysis of school location, which then was utilized to assess efficiency of educational investments</a:t>
            </a:r>
          </a:p>
          <a:p>
            <a:r>
              <a:rPr lang="en-US" dirty="0"/>
              <a:t>Rasch analysis technique to assess impact of School Based Management implementation </a:t>
            </a:r>
          </a:p>
          <a:p>
            <a:r>
              <a:rPr lang="en-US" dirty="0"/>
              <a:t>Estimates of economic return of public expenditures, NPV-based in agriculture (rural roads, irrigation, and extension)</a:t>
            </a:r>
          </a:p>
          <a:p>
            <a:r>
              <a:rPr lang="en-US" dirty="0"/>
              <a:t>Regression analysis to estimate the economy of scale in public spending (across local governments) e.g. Belarus (2013)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44C4-EE81-4DD7-A3F0-FD31CB5E6042}" type="slidenum">
              <a:rPr lang="en-US" smtClean="0"/>
              <a:t>25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Other innovative/advanced technique for expenditure efficiency</a:t>
            </a:r>
          </a:p>
        </p:txBody>
      </p:sp>
    </p:spTree>
    <p:extLst>
      <p:ext uri="{BB962C8B-B14F-4D97-AF65-F5344CB8AC3E}">
        <p14:creationId xmlns:p14="http://schemas.microsoft.com/office/powerpoint/2010/main" val="14701773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Scenario analysis: modelling policy options</a:t>
            </a:r>
          </a:p>
          <a:p>
            <a:r>
              <a:rPr lang="en-US" dirty="0"/>
              <a:t>Fiscal impact of specific government reform proposals</a:t>
            </a:r>
          </a:p>
          <a:p>
            <a:pPr lvl="1"/>
            <a:r>
              <a:rPr lang="en-US" dirty="0"/>
              <a:t>E.g. Serbia 2015</a:t>
            </a:r>
          </a:p>
          <a:p>
            <a:pPr lvl="1"/>
            <a:r>
              <a:rPr lang="en-US" dirty="0"/>
              <a:t>Armenia, 2012: assessing fiscal impact of the new gov’s pay initiatives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44C4-EE81-4DD7-A3F0-FD31CB5E6042}" type="slidenum">
              <a:rPr lang="en-US" smtClean="0"/>
              <a:t>26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Assessment of fiscal impact</a:t>
            </a:r>
          </a:p>
        </p:txBody>
      </p:sp>
    </p:spTree>
    <p:extLst>
      <p:ext uri="{BB962C8B-B14F-4D97-AF65-F5344CB8AC3E}">
        <p14:creationId xmlns:p14="http://schemas.microsoft.com/office/powerpoint/2010/main" val="28201200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D67813A-78ED-49C7-A06A-A29B726204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0119" y="1481138"/>
            <a:ext cx="7863761" cy="4525962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2080D0-418A-4168-BE27-C44794A25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0AE014-EC24-4D43-989F-6C90C4DA3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44C4-EE81-4DD7-A3F0-FD31CB5E6042}" type="slidenum">
              <a:rPr lang="en-US" smtClean="0"/>
              <a:t>27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D499ECD-1AE9-497D-AC81-28E6201EE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Serbia 2015 PER: estimated fiscal impact of PER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11225344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F963EB1-32BE-425B-8377-09F3B2F2EFD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7" name="Picture 1" descr="Description: Description: cid:image003.jpg@01D0E710.C2A6AAE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5906814"/>
            <a:ext cx="2184206" cy="83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56934" y="256470"/>
            <a:ext cx="8462029" cy="756707"/>
          </a:xfrm>
        </p:spPr>
        <p:txBody>
          <a:bodyPr>
            <a:normAutofit/>
          </a:bodyPr>
          <a:lstStyle/>
          <a:p>
            <a:r>
              <a:rPr lang="en-US" sz="3200" cap="none" dirty="0">
                <a:solidFill>
                  <a:schemeClr val="tx2"/>
                </a:solidFill>
              </a:rPr>
              <a:t>BOOST - Tool for expenditure analysis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159" y="4796264"/>
            <a:ext cx="4122079" cy="12059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140" y="4501844"/>
            <a:ext cx="3086197" cy="1260250"/>
          </a:xfrm>
          <a:prstGeom prst="rect">
            <a:avLst/>
          </a:prstGeom>
          <a:noFill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3380" y="4105534"/>
            <a:ext cx="2668718" cy="118218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83800" y="1402704"/>
            <a:ext cx="853516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b="0" dirty="0">
                <a:solidFill>
                  <a:schemeClr val="tx2"/>
                </a:solidFill>
                <a:latin typeface="+mn-lt"/>
              </a:rPr>
              <a:t>A typical BOOST is a repository of public expenditure/revenue data at the most detailed level of disaggregation available in the country’s Treasury System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400" b="0" dirty="0">
              <a:solidFill>
                <a:schemeClr val="tx2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b="0" dirty="0">
                <a:solidFill>
                  <a:schemeClr val="tx2"/>
                </a:solidFill>
                <a:latin typeface="+mn-lt"/>
              </a:rPr>
              <a:t>The BOOST framework draws on a line-item budget representation and exhausts all budgeting dimension as envisaged in the </a:t>
            </a:r>
            <a:r>
              <a:rPr lang="en-US" sz="1400" b="0" dirty="0" err="1">
                <a:solidFill>
                  <a:schemeClr val="tx2"/>
                </a:solidFill>
                <a:latin typeface="+mn-lt"/>
              </a:rPr>
              <a:t>CoAs</a:t>
            </a:r>
            <a:r>
              <a:rPr lang="en-US" sz="1400" b="0" dirty="0">
                <a:solidFill>
                  <a:schemeClr val="tx2"/>
                </a:solidFill>
                <a:latin typeface="+mn-lt"/>
              </a:rPr>
              <a:t>/national budget classification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400" b="0" dirty="0">
              <a:solidFill>
                <a:schemeClr val="tx2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b="0" dirty="0">
                <a:solidFill>
                  <a:schemeClr val="tx2"/>
                </a:solidFill>
                <a:latin typeface="+mn-lt"/>
              </a:rPr>
              <a:t>BOOST operates through a PivotTable interface that permits practitioners to easily manipulate large amounts of data for high-quality multi-dimensional public expenditure analysis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400" b="0" dirty="0">
              <a:solidFill>
                <a:schemeClr val="tx2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b="0" dirty="0">
                <a:solidFill>
                  <a:schemeClr val="tx2"/>
                </a:solidFill>
                <a:latin typeface="+mn-lt"/>
              </a:rPr>
              <a:t>As a result, technical and non-technical experts are empowered to make evidence-based decisions that ultimately promote transparency and openness in development..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400" b="0" dirty="0">
              <a:solidFill>
                <a:schemeClr val="tx2"/>
              </a:solidFill>
              <a:latin typeface="+mn-lt"/>
            </a:endParaRPr>
          </a:p>
          <a:p>
            <a:endParaRPr lang="en-US" sz="1400" dirty="0">
              <a:latin typeface="+mn-lt"/>
            </a:endParaRPr>
          </a:p>
          <a:p>
            <a:endParaRPr lang="en-US" sz="1400" dirty="0">
              <a:latin typeface="+mn-lt"/>
            </a:endParaRPr>
          </a:p>
        </p:txBody>
      </p:sp>
      <p:graphicFrame>
        <p:nvGraphicFramePr>
          <p:cNvPr id="21" name="Diagram 20"/>
          <p:cNvGraphicFramePr/>
          <p:nvPr>
            <p:extLst/>
          </p:nvPr>
        </p:nvGraphicFramePr>
        <p:xfrm>
          <a:off x="519113" y="3569163"/>
          <a:ext cx="8472955" cy="2194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9149219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5" imgW="415" imgH="416" progId="TCLayout.ActiveDocument.1">
                  <p:embed/>
                </p:oleObj>
              </mc:Choice>
              <mc:Fallback>
                <p:oleObj name="think-cell Slide" r:id="rId5" imgW="415" imgH="416" progId="TCLayout.ActiveDocument.1">
                  <p:embed/>
                  <p:pic>
                    <p:nvPicPr>
                      <p:cNvPr id="16" name="Object 1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56934" y="256470"/>
            <a:ext cx="8462029" cy="756707"/>
          </a:xfrm>
        </p:spPr>
        <p:txBody>
          <a:bodyPr>
            <a:normAutofit fontScale="90000"/>
          </a:bodyPr>
          <a:lstStyle/>
          <a:p>
            <a:r>
              <a:rPr lang="en-US" cap="none" dirty="0">
                <a:solidFill>
                  <a:schemeClr val="bg2"/>
                </a:solidFill>
              </a:rPr>
              <a:t>GEO-BOOST</a:t>
            </a:r>
            <a:r>
              <a:rPr lang="en-US" cap="none" dirty="0">
                <a:solidFill>
                  <a:srgbClr val="C00000"/>
                </a:solidFill>
              </a:rPr>
              <a:t> </a:t>
            </a:r>
            <a:r>
              <a:rPr lang="en-US" cap="none" dirty="0">
                <a:solidFill>
                  <a:schemeClr val="tx2"/>
                </a:solidFill>
              </a:rPr>
              <a:t>Platform in Action: How does your municipality fair in terms of property tax collections? </a:t>
            </a:r>
            <a:endParaRPr lang="en-US" cap="none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F963EB1-32BE-425B-8377-09F3B2F2EFD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-334297" y="137652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8CD9527-D7A2-4530-BE0C-1C6798730B42}"/>
              </a:ext>
            </a:extLst>
          </p:cNvPr>
          <p:cNvGrpSpPr/>
          <p:nvPr/>
        </p:nvGrpSpPr>
        <p:grpSpPr>
          <a:xfrm>
            <a:off x="2887039" y="1323207"/>
            <a:ext cx="6162521" cy="5001612"/>
            <a:chOff x="-108212" y="-31926"/>
            <a:chExt cx="7401697" cy="5719038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CFFD097-9409-43FC-BDB6-B03C417A21B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108212" y="-31926"/>
              <a:ext cx="7401697" cy="5719038"/>
            </a:xfrm>
            <a:prstGeom prst="rect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924DFE5-7F65-434A-9218-7F2F2D16ECC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61950" y="1598300"/>
              <a:ext cx="2647950" cy="866775"/>
            </a:xfrm>
            <a:prstGeom prst="rect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FD5BF48-A753-4CFA-B598-1FC80F93A7C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59067" y="777336"/>
              <a:ext cx="2647950" cy="885825"/>
            </a:xfrm>
            <a:prstGeom prst="rect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F106691-10E8-4678-9B5C-B051522229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25559" y="2588470"/>
              <a:ext cx="2505075" cy="828676"/>
            </a:xfrm>
            <a:prstGeom prst="rect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AA0B68E-6216-4F4F-AC00-62FF972A4BA9}"/>
              </a:ext>
            </a:extLst>
          </p:cNvPr>
          <p:cNvSpPr txBox="1"/>
          <p:nvPr/>
        </p:nvSpPr>
        <p:spPr>
          <a:xfrm>
            <a:off x="121947" y="1357505"/>
            <a:ext cx="2575155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2"/>
                </a:solidFill>
              </a:rPr>
              <a:t>Property tax collections averaged ~24% in overall locally derived own source revenue of municipalities, according to 2017 revenue budget execution data via BOOST.</a:t>
            </a:r>
          </a:p>
          <a:p>
            <a:endParaRPr lang="en-US" b="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2"/>
                </a:solidFill>
              </a:rPr>
              <a:t>3 out 61 municipalities accounted for more than 50% of the overall property tax collections.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2"/>
                </a:solidFill>
              </a:rPr>
              <a:t>With the municipality of Tirana being responsible for 42.22% of all property tax collections.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0" dirty="0">
              <a:solidFill>
                <a:schemeClr val="tx2"/>
              </a:solidFill>
            </a:endParaRPr>
          </a:p>
          <a:p>
            <a:endParaRPr lang="en-US" b="0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77CA708-54B2-4AE7-B17F-94C1138F454C}"/>
              </a:ext>
            </a:extLst>
          </p:cNvPr>
          <p:cNvSpPr/>
          <p:nvPr/>
        </p:nvSpPr>
        <p:spPr bwMode="auto">
          <a:xfrm>
            <a:off x="7882359" y="1435261"/>
            <a:ext cx="1167201" cy="4471553"/>
          </a:xfrm>
          <a:prstGeom prst="rect">
            <a:avLst/>
          </a:prstGeom>
          <a:noFill/>
          <a:ln w="9525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pic>
        <p:nvPicPr>
          <p:cNvPr id="18" name="Picture 17" descr="http://www.financa.gov.al/files/logo/small_mf.jpg">
            <a:extLst>
              <a:ext uri="{FF2B5EF4-FFF2-40B4-BE49-F238E27FC236}">
                <a16:creationId xmlns:a16="http://schemas.microsoft.com/office/drawing/2014/main" id="{BCE5CB51-0C4F-48C3-8866-5E1D471C12E7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5818794"/>
            <a:ext cx="1926441" cy="9258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4793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E2148E4-015F-4BE2-AE57-DCEE925231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0488419"/>
              </p:ext>
            </p:extLst>
          </p:nvPr>
        </p:nvGraphicFramePr>
        <p:xfrm>
          <a:off x="457200" y="148132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07DB8B-AFF8-4411-8181-ED77C6143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C0CA77-8853-45E9-B457-A33A462E9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44C4-EE81-4DD7-A3F0-FD31CB5E6042}" type="slidenum">
              <a:rPr lang="en-US" smtClean="0"/>
              <a:t>3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8F97AAF-993A-4B1B-87F8-FAB69A6BD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 Basics </a:t>
            </a:r>
          </a:p>
        </p:txBody>
      </p:sp>
    </p:spTree>
    <p:extLst>
      <p:ext uri="{BB962C8B-B14F-4D97-AF65-F5344CB8AC3E}">
        <p14:creationId xmlns:p14="http://schemas.microsoft.com/office/powerpoint/2010/main" val="15967039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C6647F0-11D2-4200-9A01-0C1B378876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2250580"/>
              </p:ext>
            </p:extLst>
          </p:nvPr>
        </p:nvGraphicFramePr>
        <p:xfrm>
          <a:off x="752952" y="2658904"/>
          <a:ext cx="8077200" cy="201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8248">
                  <a:extLst>
                    <a:ext uri="{9D8B030D-6E8A-4147-A177-3AD203B41FA5}">
                      <a16:colId xmlns:a16="http://schemas.microsoft.com/office/drawing/2014/main" val="3939495058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3097799255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932984407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632770683"/>
                    </a:ext>
                  </a:extLst>
                </a:gridCol>
                <a:gridCol w="1819752">
                  <a:extLst>
                    <a:ext uri="{9D8B030D-6E8A-4147-A177-3AD203B41FA5}">
                      <a16:colId xmlns:a16="http://schemas.microsoft.com/office/drawing/2014/main" val="2863684795"/>
                    </a:ext>
                  </a:extLst>
                </a:gridCol>
              </a:tblGrid>
              <a:tr h="37877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Improve expenditure efficiency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Economy - short term budget cuts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Policy and operational improvements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Realign spending with government priorities 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9738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WB 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888695"/>
                  </a:ext>
                </a:extLst>
              </a:tr>
              <a:tr h="141604">
                <a:tc>
                  <a:txBody>
                    <a:bodyPr/>
                    <a:lstStyle/>
                    <a:p>
                      <a:r>
                        <a:rPr lang="en-US" sz="1600" dirty="0"/>
                        <a:t>OECD Spending Review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514726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A22A7C-FE76-4255-9648-A9399E684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EFE40C-B58E-4159-939D-B86A6AB08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44C4-EE81-4DD7-A3F0-FD31CB5E6042}" type="slidenum">
              <a:rPr lang="en-US" smtClean="0"/>
              <a:t>30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95E0857-38A0-4D22-9389-787633076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>
            <a:normAutofit/>
          </a:bodyPr>
          <a:lstStyle/>
          <a:p>
            <a:r>
              <a:rPr lang="en-US" dirty="0"/>
              <a:t>Comparing SRs and PERs - Objectives</a:t>
            </a:r>
          </a:p>
        </p:txBody>
      </p:sp>
      <p:pic>
        <p:nvPicPr>
          <p:cNvPr id="7" name="Graphic 6" descr="Checkmark">
            <a:extLst>
              <a:ext uri="{FF2B5EF4-FFF2-40B4-BE49-F238E27FC236}">
                <a16:creationId xmlns:a16="http://schemas.microsoft.com/office/drawing/2014/main" id="{C1E19DE1-D648-4A7B-8BBE-0819F4FCC0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80094" y="4064794"/>
            <a:ext cx="304800" cy="304800"/>
          </a:xfrm>
          <a:prstGeom prst="rect">
            <a:avLst/>
          </a:prstGeom>
        </p:spPr>
      </p:pic>
      <p:pic>
        <p:nvPicPr>
          <p:cNvPr id="8" name="Graphic 7" descr="Checkmark">
            <a:extLst>
              <a:ext uri="{FF2B5EF4-FFF2-40B4-BE49-F238E27FC236}">
                <a16:creationId xmlns:a16="http://schemas.microsoft.com/office/drawing/2014/main" id="{024785DD-C9CB-4011-A595-E1586E4555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80094" y="3514884"/>
            <a:ext cx="304800" cy="304800"/>
          </a:xfrm>
          <a:prstGeom prst="rect">
            <a:avLst/>
          </a:prstGeom>
        </p:spPr>
      </p:pic>
      <p:pic>
        <p:nvPicPr>
          <p:cNvPr id="10" name="Graphic 9" descr="Checkmark">
            <a:extLst>
              <a:ext uri="{FF2B5EF4-FFF2-40B4-BE49-F238E27FC236}">
                <a16:creationId xmlns:a16="http://schemas.microsoft.com/office/drawing/2014/main" id="{E899D090-B926-4976-980D-0C4E75936B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93664" y="4064794"/>
            <a:ext cx="304800" cy="304800"/>
          </a:xfrm>
          <a:prstGeom prst="rect">
            <a:avLst/>
          </a:prstGeom>
        </p:spPr>
      </p:pic>
      <p:pic>
        <p:nvPicPr>
          <p:cNvPr id="12" name="Graphic 11" descr="Close">
            <a:extLst>
              <a:ext uri="{FF2B5EF4-FFF2-40B4-BE49-F238E27FC236}">
                <a16:creationId xmlns:a16="http://schemas.microsoft.com/office/drawing/2014/main" id="{0E17E3F7-60FB-4C2B-97BC-56F8AE74E2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93664" y="3514408"/>
            <a:ext cx="304800" cy="304800"/>
          </a:xfrm>
          <a:prstGeom prst="rect">
            <a:avLst/>
          </a:prstGeom>
        </p:spPr>
      </p:pic>
      <p:pic>
        <p:nvPicPr>
          <p:cNvPr id="13" name="Graphic 12" descr="Checkmark">
            <a:extLst>
              <a:ext uri="{FF2B5EF4-FFF2-40B4-BE49-F238E27FC236}">
                <a16:creationId xmlns:a16="http://schemas.microsoft.com/office/drawing/2014/main" id="{F01E3903-5C20-41D6-84FE-2B9D49405A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39018" y="3499168"/>
            <a:ext cx="304800" cy="304800"/>
          </a:xfrm>
          <a:prstGeom prst="rect">
            <a:avLst/>
          </a:prstGeom>
        </p:spPr>
      </p:pic>
      <p:pic>
        <p:nvPicPr>
          <p:cNvPr id="14" name="Graphic 13" descr="Checkmark">
            <a:extLst>
              <a:ext uri="{FF2B5EF4-FFF2-40B4-BE49-F238E27FC236}">
                <a16:creationId xmlns:a16="http://schemas.microsoft.com/office/drawing/2014/main" id="{874E11D7-C399-4480-970F-7B4198AC3F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44596" y="4064794"/>
            <a:ext cx="304800" cy="304800"/>
          </a:xfrm>
          <a:prstGeom prst="rect">
            <a:avLst/>
          </a:prstGeom>
        </p:spPr>
      </p:pic>
      <p:pic>
        <p:nvPicPr>
          <p:cNvPr id="15" name="Graphic 14" descr="Checkmark">
            <a:extLst>
              <a:ext uri="{FF2B5EF4-FFF2-40B4-BE49-F238E27FC236}">
                <a16:creationId xmlns:a16="http://schemas.microsoft.com/office/drawing/2014/main" id="{1EA74135-7B0F-4068-8B18-0EBE9E3FC1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84372" y="3514408"/>
            <a:ext cx="304800" cy="304800"/>
          </a:xfrm>
          <a:prstGeom prst="rect">
            <a:avLst/>
          </a:prstGeom>
        </p:spPr>
      </p:pic>
      <p:pic>
        <p:nvPicPr>
          <p:cNvPr id="16" name="Graphic 15" descr="Checkmark">
            <a:extLst>
              <a:ext uri="{FF2B5EF4-FFF2-40B4-BE49-F238E27FC236}">
                <a16:creationId xmlns:a16="http://schemas.microsoft.com/office/drawing/2014/main" id="{8D3894D5-8967-47B5-97B5-240A18E9EC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01048" y="406479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6547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C6647F0-11D2-4200-9A01-0C1B378876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9155221"/>
              </p:ext>
            </p:extLst>
          </p:nvPr>
        </p:nvGraphicFramePr>
        <p:xfrm>
          <a:off x="685800" y="1481138"/>
          <a:ext cx="7543799" cy="2709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662">
                  <a:extLst>
                    <a:ext uri="{9D8B030D-6E8A-4147-A177-3AD203B41FA5}">
                      <a16:colId xmlns:a16="http://schemas.microsoft.com/office/drawing/2014/main" val="3939495058"/>
                    </a:ext>
                  </a:extLst>
                </a:gridCol>
                <a:gridCol w="960994">
                  <a:extLst>
                    <a:ext uri="{9D8B030D-6E8A-4147-A177-3AD203B41FA5}">
                      <a16:colId xmlns:a16="http://schemas.microsoft.com/office/drawing/2014/main" val="3097799255"/>
                    </a:ext>
                  </a:extLst>
                </a:gridCol>
                <a:gridCol w="684344">
                  <a:extLst>
                    <a:ext uri="{9D8B030D-6E8A-4147-A177-3AD203B41FA5}">
                      <a16:colId xmlns:a16="http://schemas.microsoft.com/office/drawing/2014/main" val="2169930469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932984407"/>
                    </a:ext>
                  </a:extLst>
                </a:gridCol>
                <a:gridCol w="999103">
                  <a:extLst>
                    <a:ext uri="{9D8B030D-6E8A-4147-A177-3AD203B41FA5}">
                      <a16:colId xmlns:a16="http://schemas.microsoft.com/office/drawing/2014/main" val="1091595593"/>
                    </a:ext>
                  </a:extLst>
                </a:gridCol>
                <a:gridCol w="829697">
                  <a:extLst>
                    <a:ext uri="{9D8B030D-6E8A-4147-A177-3AD203B41FA5}">
                      <a16:colId xmlns:a16="http://schemas.microsoft.com/office/drawing/2014/main" val="263277068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84946374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863684795"/>
                    </a:ext>
                  </a:extLst>
                </a:gridCol>
                <a:gridCol w="761999">
                  <a:extLst>
                    <a:ext uri="{9D8B030D-6E8A-4147-A177-3AD203B41FA5}">
                      <a16:colId xmlns:a16="http://schemas.microsoft.com/office/drawing/2014/main" val="1425169815"/>
                    </a:ext>
                  </a:extLst>
                </a:gridCol>
              </a:tblGrid>
              <a:tr h="11986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Comprehensive – all sectors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Sectors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Macro fiscal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Budget institutions and processes</a:t>
                      </a:r>
                    </a:p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Efficiency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Effectiveness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Economy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Poverty and equity impact </a:t>
                      </a:r>
                    </a:p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9738613"/>
                  </a:ext>
                </a:extLst>
              </a:tr>
              <a:tr h="760808">
                <a:tc>
                  <a:txBody>
                    <a:bodyPr/>
                    <a:lstStyle/>
                    <a:p>
                      <a:r>
                        <a:rPr lang="en-US" sz="1600" dirty="0"/>
                        <a:t>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888695"/>
                  </a:ext>
                </a:extLst>
              </a:tr>
              <a:tr h="750385">
                <a:tc>
                  <a:txBody>
                    <a:bodyPr/>
                    <a:lstStyle/>
                    <a:p>
                      <a:r>
                        <a:rPr lang="en-US" sz="1600" dirty="0"/>
                        <a:t>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514726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A22A7C-FE76-4255-9648-A9399E684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EFE40C-B58E-4159-939D-B86A6AB08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44C4-EE81-4DD7-A3F0-FD31CB5E6042}" type="slidenum">
              <a:rPr lang="en-US" smtClean="0"/>
              <a:t>31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95E0857-38A0-4D22-9389-787633076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Comparing SR and PERs - Scope</a:t>
            </a:r>
          </a:p>
        </p:txBody>
      </p:sp>
      <p:pic>
        <p:nvPicPr>
          <p:cNvPr id="7" name="Graphic 6" descr="Checkmark">
            <a:extLst>
              <a:ext uri="{FF2B5EF4-FFF2-40B4-BE49-F238E27FC236}">
                <a16:creationId xmlns:a16="http://schemas.microsoft.com/office/drawing/2014/main" id="{BCE44793-C933-4A1D-BA43-AE3C5C6D9E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00200" y="3607991"/>
            <a:ext cx="304800" cy="304800"/>
          </a:xfrm>
          <a:prstGeom prst="rect">
            <a:avLst/>
          </a:prstGeom>
        </p:spPr>
      </p:pic>
      <p:pic>
        <p:nvPicPr>
          <p:cNvPr id="8" name="Graphic 7" descr="Close">
            <a:extLst>
              <a:ext uri="{FF2B5EF4-FFF2-40B4-BE49-F238E27FC236}">
                <a16:creationId xmlns:a16="http://schemas.microsoft.com/office/drawing/2014/main" id="{51A6B015-2EF7-4153-9DAB-3C75A4D5D8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00200" y="2845236"/>
            <a:ext cx="304800" cy="304800"/>
          </a:xfrm>
          <a:prstGeom prst="rect">
            <a:avLst/>
          </a:prstGeom>
        </p:spPr>
      </p:pic>
      <p:pic>
        <p:nvPicPr>
          <p:cNvPr id="9" name="Graphic 8" descr="Checkmark">
            <a:extLst>
              <a:ext uri="{FF2B5EF4-FFF2-40B4-BE49-F238E27FC236}">
                <a16:creationId xmlns:a16="http://schemas.microsoft.com/office/drawing/2014/main" id="{1726C70C-24C1-4631-97A2-61A889EEF9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14600" y="2845236"/>
            <a:ext cx="304800" cy="304800"/>
          </a:xfrm>
          <a:prstGeom prst="rect">
            <a:avLst/>
          </a:prstGeom>
        </p:spPr>
      </p:pic>
      <p:pic>
        <p:nvPicPr>
          <p:cNvPr id="10" name="Graphic 9" descr="Checkmark">
            <a:extLst>
              <a:ext uri="{FF2B5EF4-FFF2-40B4-BE49-F238E27FC236}">
                <a16:creationId xmlns:a16="http://schemas.microsoft.com/office/drawing/2014/main" id="{58C966B2-22FC-4335-8EC6-73F31D7EC3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14600" y="3587353"/>
            <a:ext cx="304800" cy="304800"/>
          </a:xfrm>
          <a:prstGeom prst="rect">
            <a:avLst/>
          </a:prstGeom>
        </p:spPr>
      </p:pic>
      <p:pic>
        <p:nvPicPr>
          <p:cNvPr id="11" name="Graphic 10" descr="Checkmark">
            <a:extLst>
              <a:ext uri="{FF2B5EF4-FFF2-40B4-BE49-F238E27FC236}">
                <a16:creationId xmlns:a16="http://schemas.microsoft.com/office/drawing/2014/main" id="{8DE0C808-B44A-45CF-A6E4-337C5C58A2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76600" y="2845236"/>
            <a:ext cx="304800" cy="304800"/>
          </a:xfrm>
          <a:prstGeom prst="rect">
            <a:avLst/>
          </a:prstGeom>
        </p:spPr>
      </p:pic>
      <p:pic>
        <p:nvPicPr>
          <p:cNvPr id="13" name="Graphic 12" descr="Close">
            <a:extLst>
              <a:ext uri="{FF2B5EF4-FFF2-40B4-BE49-F238E27FC236}">
                <a16:creationId xmlns:a16="http://schemas.microsoft.com/office/drawing/2014/main" id="{77A5A731-7809-4172-A8F3-8D6340598A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52899" y="3587353"/>
            <a:ext cx="304800" cy="304800"/>
          </a:xfrm>
          <a:prstGeom prst="rect">
            <a:avLst/>
          </a:prstGeom>
        </p:spPr>
      </p:pic>
      <p:pic>
        <p:nvPicPr>
          <p:cNvPr id="18" name="Graphic 17" descr="Checkmark">
            <a:extLst>
              <a:ext uri="{FF2B5EF4-FFF2-40B4-BE49-F238E27FC236}">
                <a16:creationId xmlns:a16="http://schemas.microsoft.com/office/drawing/2014/main" id="{D400E800-9776-4B0E-ACC5-350441DD60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52899" y="2845236"/>
            <a:ext cx="304800" cy="304800"/>
          </a:xfrm>
          <a:prstGeom prst="rect">
            <a:avLst/>
          </a:prstGeom>
        </p:spPr>
      </p:pic>
      <p:pic>
        <p:nvPicPr>
          <p:cNvPr id="19" name="Graphic 18" descr="Close">
            <a:extLst>
              <a:ext uri="{FF2B5EF4-FFF2-40B4-BE49-F238E27FC236}">
                <a16:creationId xmlns:a16="http://schemas.microsoft.com/office/drawing/2014/main" id="{2254DDCB-92AA-4CAB-9FA7-88D916FA1C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65044" y="2845236"/>
            <a:ext cx="304800" cy="304800"/>
          </a:xfrm>
          <a:prstGeom prst="rect">
            <a:avLst/>
          </a:prstGeom>
        </p:spPr>
      </p:pic>
      <p:pic>
        <p:nvPicPr>
          <p:cNvPr id="20" name="Graphic 19" descr="Checkmark">
            <a:extLst>
              <a:ext uri="{FF2B5EF4-FFF2-40B4-BE49-F238E27FC236}">
                <a16:creationId xmlns:a16="http://schemas.microsoft.com/office/drawing/2014/main" id="{05F5EFCB-C9B3-4462-9A6D-6F6279A3CA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29198" y="2845236"/>
            <a:ext cx="304800" cy="304800"/>
          </a:xfrm>
          <a:prstGeom prst="rect">
            <a:avLst/>
          </a:prstGeom>
        </p:spPr>
      </p:pic>
      <p:pic>
        <p:nvPicPr>
          <p:cNvPr id="21" name="Graphic 20" descr="Checkmark">
            <a:extLst>
              <a:ext uri="{FF2B5EF4-FFF2-40B4-BE49-F238E27FC236}">
                <a16:creationId xmlns:a16="http://schemas.microsoft.com/office/drawing/2014/main" id="{29F13739-5659-47E8-9F43-57B5013F94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05497" y="2845236"/>
            <a:ext cx="304800" cy="304800"/>
          </a:xfrm>
          <a:prstGeom prst="rect">
            <a:avLst/>
          </a:prstGeom>
        </p:spPr>
      </p:pic>
      <p:pic>
        <p:nvPicPr>
          <p:cNvPr id="22" name="Graphic 21" descr="Checkmark">
            <a:extLst>
              <a:ext uri="{FF2B5EF4-FFF2-40B4-BE49-F238E27FC236}">
                <a16:creationId xmlns:a16="http://schemas.microsoft.com/office/drawing/2014/main" id="{34ADCF95-3329-480B-9106-A353A46054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5044" y="3607991"/>
            <a:ext cx="304800" cy="304800"/>
          </a:xfrm>
          <a:prstGeom prst="rect">
            <a:avLst/>
          </a:prstGeom>
        </p:spPr>
      </p:pic>
      <p:pic>
        <p:nvPicPr>
          <p:cNvPr id="23" name="Graphic 22" descr="Checkmark">
            <a:extLst>
              <a:ext uri="{FF2B5EF4-FFF2-40B4-BE49-F238E27FC236}">
                <a16:creationId xmlns:a16="http://schemas.microsoft.com/office/drawing/2014/main" id="{1DFF70FB-81DD-4A56-927D-66F7C1C87B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10488" y="3566428"/>
            <a:ext cx="304800" cy="304800"/>
          </a:xfrm>
          <a:prstGeom prst="rect">
            <a:avLst/>
          </a:prstGeom>
        </p:spPr>
      </p:pic>
      <p:pic>
        <p:nvPicPr>
          <p:cNvPr id="25" name="Graphic 24" descr="Close">
            <a:extLst>
              <a:ext uri="{FF2B5EF4-FFF2-40B4-BE49-F238E27FC236}">
                <a16:creationId xmlns:a16="http://schemas.microsoft.com/office/drawing/2014/main" id="{3D3EE102-E263-41DE-8A8D-F84D24CCDD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09862" y="3566428"/>
            <a:ext cx="304800" cy="304800"/>
          </a:xfrm>
          <a:prstGeom prst="rect">
            <a:avLst/>
          </a:prstGeom>
        </p:spPr>
      </p:pic>
      <p:pic>
        <p:nvPicPr>
          <p:cNvPr id="26" name="Graphic 25" descr="Checkmark">
            <a:extLst>
              <a:ext uri="{FF2B5EF4-FFF2-40B4-BE49-F238E27FC236}">
                <a16:creationId xmlns:a16="http://schemas.microsoft.com/office/drawing/2014/main" id="{E151E8D6-D18F-4EF1-A1E6-68AA0A26B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84093" y="3587353"/>
            <a:ext cx="304800" cy="304800"/>
          </a:xfrm>
          <a:prstGeom prst="rect">
            <a:avLst/>
          </a:prstGeom>
        </p:spPr>
      </p:pic>
      <p:pic>
        <p:nvPicPr>
          <p:cNvPr id="27" name="Graphic 26" descr="Close">
            <a:extLst>
              <a:ext uri="{FF2B5EF4-FFF2-40B4-BE49-F238E27FC236}">
                <a16:creationId xmlns:a16="http://schemas.microsoft.com/office/drawing/2014/main" id="{DE6661D4-8431-47B6-BB3A-17FCAF0D57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60306" y="3615452"/>
            <a:ext cx="304800" cy="304800"/>
          </a:xfrm>
          <a:prstGeom prst="rect">
            <a:avLst/>
          </a:prstGeom>
        </p:spPr>
      </p:pic>
      <p:pic>
        <p:nvPicPr>
          <p:cNvPr id="28" name="Graphic 27" descr="Checkmark">
            <a:extLst>
              <a:ext uri="{FF2B5EF4-FFF2-40B4-BE49-F238E27FC236}">
                <a16:creationId xmlns:a16="http://schemas.microsoft.com/office/drawing/2014/main" id="{1B0A34AD-70FA-421D-8C12-8511799236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72191" y="284523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675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5029200"/>
          </a:xfrm>
        </p:spPr>
        <p:txBody>
          <a:bodyPr>
            <a:normAutofit/>
          </a:bodyPr>
          <a:lstStyle/>
          <a:p>
            <a:r>
              <a:rPr lang="en-US" dirty="0"/>
              <a:t>Poverty/inequality focus using data integration</a:t>
            </a:r>
          </a:p>
          <a:p>
            <a:r>
              <a:rPr lang="en-US" dirty="0"/>
              <a:t>Programmatic approach - context driven focus,</a:t>
            </a:r>
          </a:p>
          <a:p>
            <a:r>
              <a:rPr lang="en-US" dirty="0"/>
              <a:t>Coverage of both national and subnational government,</a:t>
            </a:r>
          </a:p>
          <a:p>
            <a:r>
              <a:rPr lang="en-US" dirty="0"/>
              <a:t>Focus on variability in spending and performance across local governments, </a:t>
            </a:r>
          </a:p>
          <a:p>
            <a:r>
              <a:rPr lang="en-US" dirty="0"/>
              <a:t>Geo-spatial comparisons, and benchmarking</a:t>
            </a:r>
          </a:p>
          <a:p>
            <a:r>
              <a:rPr lang="en-US" dirty="0"/>
              <a:t>Use of BOOST for rapid analysis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7690"/>
          </a:xfrm>
        </p:spPr>
        <p:txBody>
          <a:bodyPr>
            <a:normAutofit/>
          </a:bodyPr>
          <a:lstStyle/>
          <a:p>
            <a:r>
              <a:rPr lang="en-US" dirty="0"/>
              <a:t>Trends in good practice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44C4-EE81-4DD7-A3F0-FD31CB5E604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3767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4953000"/>
          </a:xfrm>
        </p:spPr>
        <p:txBody>
          <a:bodyPr>
            <a:normAutofit/>
          </a:bodyPr>
          <a:lstStyle/>
          <a:p>
            <a:r>
              <a:rPr lang="en-US" dirty="0"/>
              <a:t>Availability of good survey data – e.g. household data – to support analysis of spending efficiency and effectiveness</a:t>
            </a:r>
          </a:p>
          <a:p>
            <a:r>
              <a:rPr lang="en-US" dirty="0"/>
              <a:t>Implementation of recommendations depends on government (may inform DPO triggers).</a:t>
            </a:r>
          </a:p>
          <a:p>
            <a:r>
              <a:rPr lang="en-US" dirty="0"/>
              <a:t>Political economy – incentives and obstacles to change.</a:t>
            </a:r>
          </a:p>
          <a:p>
            <a:r>
              <a:rPr lang="en-US" dirty="0"/>
              <a:t>Timeliness in relation to the budget decision making process.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44C4-EE81-4DD7-A3F0-FD31CB5E6042}" type="slidenum">
              <a:rPr lang="en-US" smtClean="0"/>
              <a:t>33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8818"/>
          </a:xfrm>
        </p:spPr>
        <p:txBody>
          <a:bodyPr>
            <a:normAutofit fontScale="90000"/>
          </a:bodyPr>
          <a:lstStyle/>
          <a:p>
            <a:r>
              <a:rPr lang="en-US" dirty="0"/>
              <a:t>Typical limitations</a:t>
            </a:r>
          </a:p>
        </p:txBody>
      </p:sp>
    </p:spTree>
    <p:extLst>
      <p:ext uri="{BB962C8B-B14F-4D97-AF65-F5344CB8AC3E}">
        <p14:creationId xmlns:p14="http://schemas.microsoft.com/office/powerpoint/2010/main" val="105775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B6FA9E3-4637-403D-918F-0528996DD9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812497"/>
              </p:ext>
            </p:extLst>
          </p:nvPr>
        </p:nvGraphicFramePr>
        <p:xfrm>
          <a:off x="397352" y="1219201"/>
          <a:ext cx="8615680" cy="5188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14B816-0457-4361-8D89-3B7745353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22DFA5-918A-4163-ADED-BC12BF7B5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44C4-EE81-4DD7-A3F0-FD31CB5E6042}" type="slidenum">
              <a:rPr lang="en-US" smtClean="0"/>
              <a:t>4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1B5DB06-20D2-45E4-B425-3E0A7CA82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Core areas typically covered by PER</a:t>
            </a:r>
          </a:p>
        </p:txBody>
      </p:sp>
    </p:spTree>
    <p:extLst>
      <p:ext uri="{BB962C8B-B14F-4D97-AF65-F5344CB8AC3E}">
        <p14:creationId xmlns:p14="http://schemas.microsoft.com/office/powerpoint/2010/main" val="289591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538715"/>
              </p:ext>
            </p:extLst>
          </p:nvPr>
        </p:nvGraphicFramePr>
        <p:xfrm>
          <a:off x="4492388" y="1841060"/>
          <a:ext cx="4114800" cy="3569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3962400" cy="4525963"/>
          </a:xfrm>
        </p:spPr>
        <p:txBody>
          <a:bodyPr>
            <a:normAutofit fontScale="40000" lnSpcReduction="20000"/>
          </a:bodyPr>
          <a:lstStyle/>
          <a:p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The ECA region appeared to be the largest host of fiscally centered reports, while EAP delivered more than half of the total sector reviews (mainly for Indonesia). </a:t>
            </a:r>
          </a:p>
          <a:p>
            <a:endParaRPr lang="en-US" sz="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Within the sector selection, the lion's share of the reports were attributed to social sectors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education or/and health care (38%)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followed by social protection (30%) and agriculture (20%)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8AB0A-3068-4633-A69A-3B26B7C4240B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635318-7F20-4458-BD07-25F646763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 Use across regions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24402" y="1502506"/>
            <a:ext cx="4060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Breakdown of PERs by region and sector</a:t>
            </a:r>
          </a:p>
        </p:txBody>
      </p:sp>
    </p:spTree>
    <p:extLst>
      <p:ext uri="{BB962C8B-B14F-4D97-AF65-F5344CB8AC3E}">
        <p14:creationId xmlns:p14="http://schemas.microsoft.com/office/powerpoint/2010/main" val="2298925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E432394-E8F1-4B18-ABF0-CF8E6FDCAC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9986773"/>
              </p:ext>
            </p:extLst>
          </p:nvPr>
        </p:nvGraphicFramePr>
        <p:xfrm>
          <a:off x="457200" y="148132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09D039-18E7-4C87-9620-81B88984E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F7E623-799E-456A-B342-0A81C238B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44C4-EE81-4DD7-A3F0-FD31CB5E6042}" type="slidenum">
              <a:rPr lang="en-US" smtClean="0"/>
              <a:t>6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92E6D1C-F806-446D-9CCF-6F2C4FCF0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PER process and methods</a:t>
            </a:r>
          </a:p>
        </p:txBody>
      </p:sp>
    </p:spTree>
    <p:extLst>
      <p:ext uri="{BB962C8B-B14F-4D97-AF65-F5344CB8AC3E}">
        <p14:creationId xmlns:p14="http://schemas.microsoft.com/office/powerpoint/2010/main" val="1458097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FD7C447-922F-49A7-8C3B-36E5DA5A9C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7448487"/>
              </p:ext>
            </p:extLst>
          </p:nvPr>
        </p:nvGraphicFramePr>
        <p:xfrm>
          <a:off x="457200" y="1481328"/>
          <a:ext cx="8382000" cy="4926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402023-3864-4329-9DE4-2B9FE0CFD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44C4-EE81-4DD7-A3F0-FD31CB5E6042}" type="slidenum">
              <a:rPr lang="en-US" smtClean="0"/>
              <a:t>7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E11414D-786F-447D-8E9B-A111CBE92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Programmatic PER - Belarus</a:t>
            </a:r>
          </a:p>
        </p:txBody>
      </p:sp>
    </p:spTree>
    <p:extLst>
      <p:ext uri="{BB962C8B-B14F-4D97-AF65-F5344CB8AC3E}">
        <p14:creationId xmlns:p14="http://schemas.microsoft.com/office/powerpoint/2010/main" val="3770347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CE6D02D2-F028-4B46-943E-AC21F529FB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6185717"/>
              </p:ext>
            </p:extLst>
          </p:nvPr>
        </p:nvGraphicFramePr>
        <p:xfrm>
          <a:off x="130968" y="1481328"/>
          <a:ext cx="8555832" cy="5102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6389B5-2F05-4511-B97F-363CF1D33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5122F2-372D-44FE-A289-2C36FD97B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44C4-EE81-4DD7-A3F0-FD31CB5E6042}" type="slidenum">
              <a:rPr lang="en-US" smtClean="0"/>
              <a:t>8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965085B-3194-4BC6-B2E0-0139FBEF1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Programmatic PER - Tajikistan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222749-9640-4F19-B97D-27227D976341}"/>
              </a:ext>
            </a:extLst>
          </p:cNvPr>
          <p:cNvSpPr/>
          <p:nvPr/>
        </p:nvSpPr>
        <p:spPr>
          <a:xfrm>
            <a:off x="1447800" y="335846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3192" lvl="1"/>
            <a:endParaRPr lang="en-US" dirty="0"/>
          </a:p>
          <a:p>
            <a:pPr marL="393192" lvl="1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3598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98CADB-5D19-4094-9DF4-94F56DCC0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B29E33-770E-41D1-9D6C-D8D82BE8A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44C4-EE81-4DD7-A3F0-FD31CB5E6042}" type="slidenum">
              <a:rPr lang="en-US" smtClean="0"/>
              <a:t>9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FCEC1F6-8F0B-44E5-84B7-F819907C9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 Indicative Costs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098F312-A657-4C9E-9AEA-B5F95325B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3157728"/>
            <a:ext cx="12344400" cy="78065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55E9CD30-F241-4F6F-9586-3C7CC3203A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676399"/>
            <a:ext cx="13716000" cy="788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1E60045A-E785-4EAA-85EE-80F22BBF57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6710475"/>
              </p:ext>
            </p:extLst>
          </p:nvPr>
        </p:nvGraphicFramePr>
        <p:xfrm>
          <a:off x="894080" y="1417638"/>
          <a:ext cx="6858000" cy="4731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Rectangle 6">
            <a:extLst>
              <a:ext uri="{FF2B5EF4-FFF2-40B4-BE49-F238E27FC236}">
                <a16:creationId xmlns:a16="http://schemas.microsoft.com/office/drawing/2014/main" id="{129BF7F4-05B6-4997-8B78-1352D8916F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876799"/>
            <a:ext cx="137160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363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4A3277B7707A48B0E1B9AC835E8163" ma:contentTypeVersion="11" ma:contentTypeDescription="Create a new document." ma:contentTypeScope="" ma:versionID="7f5fc99b1d3620db4ded18b0731932f9">
  <xsd:schema xmlns:xsd="http://www.w3.org/2001/XMLSchema" xmlns:xs="http://www.w3.org/2001/XMLSchema" xmlns:p="http://schemas.microsoft.com/office/2006/metadata/properties" xmlns:ns1="http://schemas.microsoft.com/sharepoint/v3" xmlns:ns3="eda4fd43-f936-4ced-9b4a-46c1ef7d5473" xmlns:ns4="aa3449fd-d373-417f-9c8d-cf261ce8b785" targetNamespace="http://schemas.microsoft.com/office/2006/metadata/properties" ma:root="true" ma:fieldsID="f53dcece367d8f1ae53e5de870a8e4e9" ns1:_="" ns3:_="" ns4:_="">
    <xsd:import namespace="http://schemas.microsoft.com/sharepoint/v3"/>
    <xsd:import namespace="eda4fd43-f936-4ced-9b4a-46c1ef7d5473"/>
    <xsd:import namespace="aa3449fd-d373-417f-9c8d-cf261ce8b78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1:_ip_UnifiedCompliancePolicyProperties" minOccurs="0"/>
                <xsd:element ref="ns1:_ip_UnifiedCompliancePolicyUIAc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a4fd43-f936-4ced-9b4a-46c1ef7d54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449fd-d373-417f-9c8d-cf261ce8b78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4770AF3-0E2B-4EA0-9F8E-A7D791BF71A8}">
  <ds:schemaRefs>
    <ds:schemaRef ds:uri="aa3449fd-d373-417f-9c8d-cf261ce8b785"/>
    <ds:schemaRef ds:uri="http://purl.org/dc/elements/1.1/"/>
    <ds:schemaRef ds:uri="http://purl.org/dc/terms/"/>
    <ds:schemaRef ds:uri="http://www.w3.org/XML/1998/namespace"/>
    <ds:schemaRef ds:uri="http://schemas.microsoft.com/sharepoint/v3"/>
    <ds:schemaRef ds:uri="http://purl.org/dc/dcmitype/"/>
    <ds:schemaRef ds:uri="eda4fd43-f936-4ced-9b4a-46c1ef7d5473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87479F8C-631F-4BFA-9E49-BB9CD2AB2E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da4fd43-f936-4ced-9b4a-46c1ef7d5473"/>
    <ds:schemaRef ds:uri="aa3449fd-d373-417f-9c8d-cf261ce8b7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1857B14-A54D-4A1D-A885-AF2B605FB3B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12010</TotalTime>
  <Words>1571</Words>
  <Application>Microsoft Office PowerPoint</Application>
  <PresentationFormat>On-screen Show (4:3)</PresentationFormat>
  <Paragraphs>270</Paragraphs>
  <Slides>33</Slides>
  <Notes>33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5" baseType="lpstr">
      <vt:lpstr>Arial</vt:lpstr>
      <vt:lpstr>Calibri</vt:lpstr>
      <vt:lpstr>Garamond</vt:lpstr>
      <vt:lpstr>Lucida Sans Unicode</vt:lpstr>
      <vt:lpstr>Times New Roman</vt:lpstr>
      <vt:lpstr>Trebuchet MS</vt:lpstr>
      <vt:lpstr>Verdana</vt:lpstr>
      <vt:lpstr>Wingdings</vt:lpstr>
      <vt:lpstr>Wingdings 2</vt:lpstr>
      <vt:lpstr>Wingdings 3</vt:lpstr>
      <vt:lpstr>Concourse</vt:lpstr>
      <vt:lpstr>think-cell Slide</vt:lpstr>
      <vt:lpstr>World Bank Public Expenditure Reviews </vt:lpstr>
      <vt:lpstr>Presentation Outline</vt:lpstr>
      <vt:lpstr>PER Basics </vt:lpstr>
      <vt:lpstr>Core areas typically covered by PER</vt:lpstr>
      <vt:lpstr>PER Use across regions</vt:lpstr>
      <vt:lpstr>PER process and methods</vt:lpstr>
      <vt:lpstr>Programmatic PER - Belarus</vt:lpstr>
      <vt:lpstr>Programmatic PER - Tajikistan</vt:lpstr>
      <vt:lpstr>PER Indicative Costs</vt:lpstr>
      <vt:lpstr>PER focus: Macro-fiscal issues</vt:lpstr>
      <vt:lpstr>Example: Armenia 2013</vt:lpstr>
      <vt:lpstr>Armenia: public expenditure</vt:lpstr>
      <vt:lpstr>Sector focus </vt:lpstr>
      <vt:lpstr>Moldova: Education PER (2018)</vt:lpstr>
      <vt:lpstr>Institutional frameworks</vt:lpstr>
      <vt:lpstr>PER focus: Poverty and inequality</vt:lpstr>
      <vt:lpstr>Poverty and inequality: Belarus</vt:lpstr>
      <vt:lpstr>Analytical Methods - examples</vt:lpstr>
      <vt:lpstr>Example: Benchmarking of healthcare provision in Belarus</vt:lpstr>
      <vt:lpstr>Example: Variation in investment projects across Albania </vt:lpstr>
      <vt:lpstr>Example: Use of regression analysis in education (Moldova)</vt:lpstr>
      <vt:lpstr>Example: DEA Analysis of social protection spending in Georgia</vt:lpstr>
      <vt:lpstr>Integration of poverty and budget data analysis</vt:lpstr>
      <vt:lpstr>Integration with business survey data</vt:lpstr>
      <vt:lpstr>Other innovative/advanced technique for expenditure efficiency</vt:lpstr>
      <vt:lpstr>Assessment of fiscal impact</vt:lpstr>
      <vt:lpstr>Serbia 2015 PER: estimated fiscal impact of PER recommendations</vt:lpstr>
      <vt:lpstr>BOOST - Tool for expenditure analysis </vt:lpstr>
      <vt:lpstr>GEO-BOOST Platform in Action: How does your municipality fair in terms of property tax collections? </vt:lpstr>
      <vt:lpstr>Comparing SRs and PERs - Objectives</vt:lpstr>
      <vt:lpstr>Comparing SR and PERs - Scope</vt:lpstr>
      <vt:lpstr>Trends in good practice</vt:lpstr>
      <vt:lpstr>Typical limitations</vt:lpstr>
    </vt:vector>
  </TitlesOfParts>
  <Company>The World Bank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Lev Freinkman</dc:creator>
  <cp:lastModifiedBy>Ksenia Malafeeva</cp:lastModifiedBy>
  <cp:revision>70</cp:revision>
  <cp:lastPrinted>2019-10-28T14:17:04Z</cp:lastPrinted>
  <dcterms:created xsi:type="dcterms:W3CDTF">2014-10-15T20:41:11Z</dcterms:created>
  <dcterms:modified xsi:type="dcterms:W3CDTF">2019-11-03T16:54:27Z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0x010100884A3277B7707A48B0E1B9AC835E8163</vt:lpwstr>
  </property>
</Properties>
</file>