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5197" r:id="rId1"/>
    <p:sldMasterId id="2147485265" r:id="rId2"/>
  </p:sldMasterIdLst>
  <p:notesMasterIdLst>
    <p:notesMasterId r:id="rId20"/>
  </p:notesMasterIdLst>
  <p:handoutMasterIdLst>
    <p:handoutMasterId r:id="rId21"/>
  </p:handoutMasterIdLst>
  <p:sldIdLst>
    <p:sldId id="256" r:id="rId3"/>
    <p:sldId id="560" r:id="rId4"/>
    <p:sldId id="559" r:id="rId5"/>
    <p:sldId id="269" r:id="rId6"/>
    <p:sldId id="257" r:id="rId7"/>
    <p:sldId id="569" r:id="rId8"/>
    <p:sldId id="561" r:id="rId9"/>
    <p:sldId id="565" r:id="rId10"/>
    <p:sldId id="570" r:id="rId11"/>
    <p:sldId id="571" r:id="rId12"/>
    <p:sldId id="562" r:id="rId13"/>
    <p:sldId id="568" r:id="rId14"/>
    <p:sldId id="567" r:id="rId15"/>
    <p:sldId id="566" r:id="rId16"/>
    <p:sldId id="572" r:id="rId17"/>
    <p:sldId id="563" r:id="rId18"/>
    <p:sldId id="268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5576F-DA4D-50BD-799A-BA32C6C0C8E2}" v="57" dt="2019-10-25T11:46:23.452"/>
    <p1510:client id="{7C1C335A-7963-2A3F-E9AD-B39AACBE8298}" v="35" dt="2019-10-25T11:37:06.462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50" autoAdjust="0"/>
    <p:restoredTop sz="93817" autoAdjust="0"/>
  </p:normalViewPr>
  <p:slideViewPr>
    <p:cSldViewPr snapToGrid="0" snapToObjects="1">
      <p:cViewPr>
        <p:scale>
          <a:sx n="90" d="100"/>
          <a:sy n="90" d="100"/>
        </p:scale>
        <p:origin x="144" y="1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D27F7-9F5C-4392-80DB-9063E6914E9D}" type="doc">
      <dgm:prSet loTypeId="urn:microsoft.com/office/officeart/2005/8/layout/arrow2" loCatId="process" qsTypeId="urn:microsoft.com/office/officeart/2005/8/quickstyle/simple1" qsCatId="simple" csTypeId="urn:microsoft.com/office/officeart/2005/8/colors/accent3_4" csCatId="accent3" phldr="1"/>
      <dgm:spPr/>
    </dgm:pt>
    <dgm:pt modelId="{C7DC723E-75FF-435A-8021-0B9818630A07}">
      <dgm:prSet phldrT="[Text]"/>
      <dgm:spPr/>
      <dgm:t>
        <a:bodyPr/>
        <a:lstStyle/>
        <a:p>
          <a:r>
            <a:rPr lang="hr-HR" b="1" dirty="0">
              <a:solidFill>
                <a:srgbClr val="0070C0"/>
              </a:solidFill>
              <a:latin typeface="Andes" panose="02000000000000000000" pitchFamily="50" charset="0"/>
            </a:rPr>
            <a:t>Inicijative za uključenost građana </a:t>
          </a:r>
        </a:p>
      </dgm:t>
    </dgm:pt>
    <dgm:pt modelId="{3B6FB497-FB4D-4C0F-B585-D89572B3D6B9}" type="parTrans" cxnId="{C01DF5F4-05BA-408C-BCDB-C40454839B42}">
      <dgm:prSet/>
      <dgm:spPr/>
      <dgm:t>
        <a:bodyPr/>
        <a:lstStyle/>
        <a:p>
          <a:endParaRPr lang="en-US">
            <a:latin typeface="Andes" panose="02000000000000000000" pitchFamily="50" charset="0"/>
          </a:endParaRPr>
        </a:p>
      </dgm:t>
    </dgm:pt>
    <dgm:pt modelId="{CE2C37C0-A0E4-4F4D-9293-A1CD8BA321A7}" type="sibTrans" cxnId="{C01DF5F4-05BA-408C-BCDB-C40454839B42}">
      <dgm:prSet/>
      <dgm:spPr/>
      <dgm:t>
        <a:bodyPr/>
        <a:lstStyle/>
        <a:p>
          <a:endParaRPr lang="en-US">
            <a:latin typeface="Andes" panose="02000000000000000000" pitchFamily="50" charset="0"/>
          </a:endParaRPr>
        </a:p>
      </dgm:t>
    </dgm:pt>
    <dgm:pt modelId="{1BC9EFC6-1AA5-4116-8F3B-EB4C41EAC28E}">
      <dgm:prSet phldrT="[Text]"/>
      <dgm:spPr/>
      <dgm:t>
        <a:bodyPr/>
        <a:lstStyle/>
        <a:p>
          <a:r>
            <a:rPr lang="hr-HR" b="1" dirty="0">
              <a:solidFill>
                <a:srgbClr val="0070C0"/>
              </a:solidFill>
              <a:latin typeface="Andes" panose="02000000000000000000" pitchFamily="50" charset="0"/>
            </a:rPr>
            <a:t>Krajnji razvojni  rezultati  </a:t>
          </a:r>
        </a:p>
      </dgm:t>
    </dgm:pt>
    <dgm:pt modelId="{34E778F6-2AB0-4263-A490-1E90D8DFDF5E}" type="parTrans" cxnId="{5C84F8A3-D325-4830-8508-5688E0B8B7E1}">
      <dgm:prSet/>
      <dgm:spPr/>
      <dgm:t>
        <a:bodyPr/>
        <a:lstStyle/>
        <a:p>
          <a:endParaRPr lang="en-US">
            <a:latin typeface="Andes" panose="02000000000000000000" pitchFamily="50" charset="0"/>
          </a:endParaRPr>
        </a:p>
      </dgm:t>
    </dgm:pt>
    <dgm:pt modelId="{4061FF80-FA76-4AC0-A067-2410F8CD2CB3}" type="sibTrans" cxnId="{5C84F8A3-D325-4830-8508-5688E0B8B7E1}">
      <dgm:prSet/>
      <dgm:spPr/>
      <dgm:t>
        <a:bodyPr/>
        <a:lstStyle/>
        <a:p>
          <a:endParaRPr lang="en-US">
            <a:latin typeface="Andes" panose="02000000000000000000" pitchFamily="50" charset="0"/>
          </a:endParaRPr>
        </a:p>
      </dgm:t>
    </dgm:pt>
    <dgm:pt modelId="{EC9B50B2-1C3B-4B2B-90D4-0757A64A5393}">
      <dgm:prSet phldrT="[Text]"/>
      <dgm:spPr/>
      <dgm:t>
        <a:bodyPr/>
        <a:lstStyle/>
        <a:p>
          <a:r>
            <a:rPr lang="hr-HR" b="1">
              <a:solidFill>
                <a:srgbClr val="0070C0"/>
              </a:solidFill>
              <a:latin typeface="Andes" panose="02000000000000000000" pitchFamily="50" charset="0"/>
            </a:rPr>
            <a:t>Utjecaj </a:t>
          </a:r>
        </a:p>
      </dgm:t>
    </dgm:pt>
    <dgm:pt modelId="{9BE779B9-A9C1-421D-B262-03A9A311DA5B}" type="parTrans" cxnId="{A73112F9-EAE1-457B-94B0-6648D1DEC103}">
      <dgm:prSet/>
      <dgm:spPr/>
      <dgm:t>
        <a:bodyPr/>
        <a:lstStyle/>
        <a:p>
          <a:endParaRPr lang="en-US">
            <a:latin typeface="Andes" panose="02000000000000000000" pitchFamily="50" charset="0"/>
          </a:endParaRPr>
        </a:p>
      </dgm:t>
    </dgm:pt>
    <dgm:pt modelId="{DBFB165D-A910-4827-835B-0D94B5443082}" type="sibTrans" cxnId="{A73112F9-EAE1-457B-94B0-6648D1DEC103}">
      <dgm:prSet/>
      <dgm:spPr/>
      <dgm:t>
        <a:bodyPr/>
        <a:lstStyle/>
        <a:p>
          <a:endParaRPr lang="en-US">
            <a:latin typeface="Andes" panose="02000000000000000000" pitchFamily="50" charset="0"/>
          </a:endParaRPr>
        </a:p>
      </dgm:t>
    </dgm:pt>
    <dgm:pt modelId="{5396FE74-5C20-48BE-BC6C-47942D1925D6}" type="pres">
      <dgm:prSet presAssocID="{28AD27F7-9F5C-4392-80DB-9063E6914E9D}" presName="arrowDiagram" presStyleCnt="0">
        <dgm:presLayoutVars>
          <dgm:chMax val="5"/>
          <dgm:dir/>
          <dgm:resizeHandles val="exact"/>
        </dgm:presLayoutVars>
      </dgm:prSet>
      <dgm:spPr/>
    </dgm:pt>
    <dgm:pt modelId="{9B876731-61F8-4337-B200-6BC62BB2CD32}" type="pres">
      <dgm:prSet presAssocID="{28AD27F7-9F5C-4392-80DB-9063E6914E9D}" presName="arrow" presStyleLbl="bgShp" presStyleIdx="0" presStyleCnt="1"/>
      <dgm:spPr/>
    </dgm:pt>
    <dgm:pt modelId="{3FF5A41A-7BF8-46C3-A751-CFAD80CBF92F}" type="pres">
      <dgm:prSet presAssocID="{28AD27F7-9F5C-4392-80DB-9063E6914E9D}" presName="arrowDiagram3" presStyleCnt="0"/>
      <dgm:spPr/>
    </dgm:pt>
    <dgm:pt modelId="{FD21F3D0-77DC-4ECC-BC3B-AE4049D13913}" type="pres">
      <dgm:prSet presAssocID="{C7DC723E-75FF-435A-8021-0B9818630A07}" presName="bullet3a" presStyleLbl="node1" presStyleIdx="0" presStyleCnt="3"/>
      <dgm:spPr/>
    </dgm:pt>
    <dgm:pt modelId="{A3330827-E14F-4347-A481-781A86E315E7}" type="pres">
      <dgm:prSet presAssocID="{C7DC723E-75FF-435A-8021-0B9818630A07}" presName="textBox3a" presStyleLbl="revTx" presStyleIdx="0" presStyleCnt="3">
        <dgm:presLayoutVars>
          <dgm:bulletEnabled val="1"/>
        </dgm:presLayoutVars>
      </dgm:prSet>
      <dgm:spPr/>
    </dgm:pt>
    <dgm:pt modelId="{4499E385-B6EA-4281-B0FE-5ABDB535F26B}" type="pres">
      <dgm:prSet presAssocID="{1BC9EFC6-1AA5-4116-8F3B-EB4C41EAC28E}" presName="bullet3b" presStyleLbl="node1" presStyleIdx="1" presStyleCnt="3"/>
      <dgm:spPr/>
    </dgm:pt>
    <dgm:pt modelId="{5D5F115A-844F-44D4-BC31-0E1D6C5BC78D}" type="pres">
      <dgm:prSet presAssocID="{1BC9EFC6-1AA5-4116-8F3B-EB4C41EAC28E}" presName="textBox3b" presStyleLbl="revTx" presStyleIdx="1" presStyleCnt="3">
        <dgm:presLayoutVars>
          <dgm:bulletEnabled val="1"/>
        </dgm:presLayoutVars>
      </dgm:prSet>
      <dgm:spPr/>
    </dgm:pt>
    <dgm:pt modelId="{37D97FC7-DD70-44FE-B733-469592940C10}" type="pres">
      <dgm:prSet presAssocID="{EC9B50B2-1C3B-4B2B-90D4-0757A64A5393}" presName="bullet3c" presStyleLbl="node1" presStyleIdx="2" presStyleCnt="3"/>
      <dgm:spPr/>
    </dgm:pt>
    <dgm:pt modelId="{8BA2B475-95D4-4F72-8CC7-5332F27D89B0}" type="pres">
      <dgm:prSet presAssocID="{EC9B50B2-1C3B-4B2B-90D4-0757A64A5393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0EB9A125-40FD-4541-891A-0EE3C93BEF28}" type="presOf" srcId="{1BC9EFC6-1AA5-4116-8F3B-EB4C41EAC28E}" destId="{5D5F115A-844F-44D4-BC31-0E1D6C5BC78D}" srcOrd="0" destOrd="0" presId="urn:microsoft.com/office/officeart/2005/8/layout/arrow2"/>
    <dgm:cxn modelId="{7B2D0D89-3768-4BE6-AC4A-6CCA87593106}" type="presOf" srcId="{EC9B50B2-1C3B-4B2B-90D4-0757A64A5393}" destId="{8BA2B475-95D4-4F72-8CC7-5332F27D89B0}" srcOrd="0" destOrd="0" presId="urn:microsoft.com/office/officeart/2005/8/layout/arrow2"/>
    <dgm:cxn modelId="{6B40CAA3-EF4B-4DAF-81F6-FC0D7BDB779D}" type="presOf" srcId="{C7DC723E-75FF-435A-8021-0B9818630A07}" destId="{A3330827-E14F-4347-A481-781A86E315E7}" srcOrd="0" destOrd="0" presId="urn:microsoft.com/office/officeart/2005/8/layout/arrow2"/>
    <dgm:cxn modelId="{5C84F8A3-D325-4830-8508-5688E0B8B7E1}" srcId="{28AD27F7-9F5C-4392-80DB-9063E6914E9D}" destId="{1BC9EFC6-1AA5-4116-8F3B-EB4C41EAC28E}" srcOrd="1" destOrd="0" parTransId="{34E778F6-2AB0-4263-A490-1E90D8DFDF5E}" sibTransId="{4061FF80-FA76-4AC0-A067-2410F8CD2CB3}"/>
    <dgm:cxn modelId="{E5D789C4-282A-4A90-9A21-A3B28A07E2D3}" type="presOf" srcId="{28AD27F7-9F5C-4392-80DB-9063E6914E9D}" destId="{5396FE74-5C20-48BE-BC6C-47942D1925D6}" srcOrd="0" destOrd="0" presId="urn:microsoft.com/office/officeart/2005/8/layout/arrow2"/>
    <dgm:cxn modelId="{C01DF5F4-05BA-408C-BCDB-C40454839B42}" srcId="{28AD27F7-9F5C-4392-80DB-9063E6914E9D}" destId="{C7DC723E-75FF-435A-8021-0B9818630A07}" srcOrd="0" destOrd="0" parTransId="{3B6FB497-FB4D-4C0F-B585-D89572B3D6B9}" sibTransId="{CE2C37C0-A0E4-4F4D-9293-A1CD8BA321A7}"/>
    <dgm:cxn modelId="{A73112F9-EAE1-457B-94B0-6648D1DEC103}" srcId="{28AD27F7-9F5C-4392-80DB-9063E6914E9D}" destId="{EC9B50B2-1C3B-4B2B-90D4-0757A64A5393}" srcOrd="2" destOrd="0" parTransId="{9BE779B9-A9C1-421D-B262-03A9A311DA5B}" sibTransId="{DBFB165D-A910-4827-835B-0D94B5443082}"/>
    <dgm:cxn modelId="{EEBA8013-3EFA-4836-BF9F-F23B39EE2A0E}" type="presParOf" srcId="{5396FE74-5C20-48BE-BC6C-47942D1925D6}" destId="{9B876731-61F8-4337-B200-6BC62BB2CD32}" srcOrd="0" destOrd="0" presId="urn:microsoft.com/office/officeart/2005/8/layout/arrow2"/>
    <dgm:cxn modelId="{B6497628-12D0-4A34-A6E1-2D33DA60B42A}" type="presParOf" srcId="{5396FE74-5C20-48BE-BC6C-47942D1925D6}" destId="{3FF5A41A-7BF8-46C3-A751-CFAD80CBF92F}" srcOrd="1" destOrd="0" presId="urn:microsoft.com/office/officeart/2005/8/layout/arrow2"/>
    <dgm:cxn modelId="{210F0A2D-3986-487C-99B0-376C941A3392}" type="presParOf" srcId="{3FF5A41A-7BF8-46C3-A751-CFAD80CBF92F}" destId="{FD21F3D0-77DC-4ECC-BC3B-AE4049D13913}" srcOrd="0" destOrd="0" presId="urn:microsoft.com/office/officeart/2005/8/layout/arrow2"/>
    <dgm:cxn modelId="{AE16A1D6-F1C5-45A5-922E-A0B9B88159C1}" type="presParOf" srcId="{3FF5A41A-7BF8-46C3-A751-CFAD80CBF92F}" destId="{A3330827-E14F-4347-A481-781A86E315E7}" srcOrd="1" destOrd="0" presId="urn:microsoft.com/office/officeart/2005/8/layout/arrow2"/>
    <dgm:cxn modelId="{19258B87-D255-47C8-B0ED-F52C239FA628}" type="presParOf" srcId="{3FF5A41A-7BF8-46C3-A751-CFAD80CBF92F}" destId="{4499E385-B6EA-4281-B0FE-5ABDB535F26B}" srcOrd="2" destOrd="0" presId="urn:microsoft.com/office/officeart/2005/8/layout/arrow2"/>
    <dgm:cxn modelId="{A19A6D4C-465D-45C1-AC84-8C78D827C0A7}" type="presParOf" srcId="{3FF5A41A-7BF8-46C3-A751-CFAD80CBF92F}" destId="{5D5F115A-844F-44D4-BC31-0E1D6C5BC78D}" srcOrd="3" destOrd="0" presId="urn:microsoft.com/office/officeart/2005/8/layout/arrow2"/>
    <dgm:cxn modelId="{704D8695-0921-4E8B-BFA8-67891E74FBB8}" type="presParOf" srcId="{3FF5A41A-7BF8-46C3-A751-CFAD80CBF92F}" destId="{37D97FC7-DD70-44FE-B733-469592940C10}" srcOrd="4" destOrd="0" presId="urn:microsoft.com/office/officeart/2005/8/layout/arrow2"/>
    <dgm:cxn modelId="{42FB400C-0054-4CEC-9E71-E7E44DCB7CAE}" type="presParOf" srcId="{3FF5A41A-7BF8-46C3-A751-CFAD80CBF92F}" destId="{8BA2B475-95D4-4F72-8CC7-5332F27D89B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3991B5-E9FF-4AC0-B448-9EC0D38B9624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AB74E3D6-38C9-4BF9-A681-78E309CBCDB3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hr-HR" b="0">
              <a:latin typeface="Andes" panose="02000000000000000000" pitchFamily="50" charset="0"/>
            </a:rPr>
            <a:t>Kakav je učinak vlade iz perspektive građana, prikupljanjem informacija o </a:t>
          </a:r>
          <a:r>
            <a:rPr lang="hr-HR" b="0" u="sng">
              <a:latin typeface="Andes" panose="02000000000000000000" pitchFamily="50" charset="0"/>
            </a:rPr>
            <a:t>iskustvu</a:t>
          </a:r>
          <a:r>
            <a:rPr lang="hr-HR" b="0">
              <a:latin typeface="Andes" panose="02000000000000000000" pitchFamily="50" charset="0"/>
            </a:rPr>
            <a:t> i </a:t>
          </a:r>
          <a:r>
            <a:rPr lang="hr-HR" b="0" u="sng">
              <a:latin typeface="Andes" panose="02000000000000000000" pitchFamily="50" charset="0"/>
            </a:rPr>
            <a:t>percepciji</a:t>
          </a:r>
          <a:r>
            <a:rPr lang="hr-HR" b="0">
              <a:latin typeface="Andes" panose="02000000000000000000" pitchFamily="50" charset="0"/>
            </a:rPr>
            <a:t> građana</a:t>
          </a:r>
        </a:p>
      </dgm:t>
    </dgm:pt>
    <dgm:pt modelId="{211114A6-C3D4-4351-96B1-572C3EF4FC9E}" type="parTrans" cxnId="{1429DAD2-CA4E-4E36-A18D-69C3484A9E70}">
      <dgm:prSet/>
      <dgm:spPr/>
      <dgm:t>
        <a:bodyPr/>
        <a:lstStyle/>
        <a:p>
          <a:endParaRPr lang="en-US">
            <a:latin typeface="Andes" panose="02000000000000000000" pitchFamily="50" charset="0"/>
          </a:endParaRPr>
        </a:p>
      </dgm:t>
    </dgm:pt>
    <dgm:pt modelId="{56E0B2D9-E167-4016-A9DB-9E23C3DC4E64}" type="sibTrans" cxnId="{1429DAD2-CA4E-4E36-A18D-69C3484A9E70}">
      <dgm:prSet/>
      <dgm:spPr/>
      <dgm:t>
        <a:bodyPr/>
        <a:lstStyle/>
        <a:p>
          <a:endParaRPr lang="en-US">
            <a:latin typeface="Andes" panose="02000000000000000000" pitchFamily="50" charset="0"/>
          </a:endParaRPr>
        </a:p>
      </dgm:t>
    </dgm:pt>
    <dgm:pt modelId="{99B83690-A4CA-4624-8E41-FBFC38B8982E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hr-HR" b="0">
              <a:latin typeface="Andes" panose="02000000000000000000" pitchFamily="50" charset="0"/>
            </a:rPr>
            <a:t>Kakav je učinak vlade iz perspektive vlade, prikupljanjem informacija o nastojanjima javnih agencija da pruže izvrsnu uslugu </a:t>
          </a:r>
        </a:p>
      </dgm:t>
    </dgm:pt>
    <dgm:pt modelId="{BA49C82F-B336-454F-BDED-E016D4FB4ED1}" type="parTrans" cxnId="{0C958F4A-C0F5-4066-BE81-002903673668}">
      <dgm:prSet/>
      <dgm:spPr/>
      <dgm:t>
        <a:bodyPr/>
        <a:lstStyle/>
        <a:p>
          <a:endParaRPr lang="en-US">
            <a:latin typeface="Andes" panose="02000000000000000000" pitchFamily="50" charset="0"/>
          </a:endParaRPr>
        </a:p>
      </dgm:t>
    </dgm:pt>
    <dgm:pt modelId="{A6B5D976-007D-41F9-9A12-563AEB4352AC}" type="sibTrans" cxnId="{0C958F4A-C0F5-4066-BE81-002903673668}">
      <dgm:prSet/>
      <dgm:spPr/>
      <dgm:t>
        <a:bodyPr/>
        <a:lstStyle/>
        <a:p>
          <a:endParaRPr lang="en-US">
            <a:latin typeface="Andes" panose="02000000000000000000" pitchFamily="50" charset="0"/>
          </a:endParaRPr>
        </a:p>
      </dgm:t>
    </dgm:pt>
    <dgm:pt modelId="{73729724-0FDD-4AAC-964C-5B7551EAFDFB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hr-HR" b="0">
              <a:latin typeface="Andes" panose="02000000000000000000" pitchFamily="50" charset="0"/>
            </a:rPr>
            <a:t>Nesrazmjer između dviju perspektiva </a:t>
          </a:r>
        </a:p>
      </dgm:t>
    </dgm:pt>
    <dgm:pt modelId="{71877BA5-49C7-488F-B37E-8F415DE49661}" type="parTrans" cxnId="{7B135D75-220C-4FA2-8FEA-51CE9EF76320}">
      <dgm:prSet/>
      <dgm:spPr/>
      <dgm:t>
        <a:bodyPr/>
        <a:lstStyle/>
        <a:p>
          <a:endParaRPr lang="en-US">
            <a:latin typeface="Andes" panose="02000000000000000000" pitchFamily="50" charset="0"/>
          </a:endParaRPr>
        </a:p>
      </dgm:t>
    </dgm:pt>
    <dgm:pt modelId="{4DEE6A79-8E03-4F9B-8951-EF89E4EF17FC}" type="sibTrans" cxnId="{7B135D75-220C-4FA2-8FEA-51CE9EF76320}">
      <dgm:prSet/>
      <dgm:spPr/>
      <dgm:t>
        <a:bodyPr/>
        <a:lstStyle/>
        <a:p>
          <a:endParaRPr lang="en-US">
            <a:latin typeface="Andes" panose="02000000000000000000" pitchFamily="50" charset="0"/>
          </a:endParaRPr>
        </a:p>
      </dgm:t>
    </dgm:pt>
    <dgm:pt modelId="{3F94561C-841F-4327-8741-972EDD0968E3}" type="pres">
      <dgm:prSet presAssocID="{483991B5-E9FF-4AC0-B448-9EC0D38B9624}" presName="Name0" presStyleCnt="0">
        <dgm:presLayoutVars>
          <dgm:chMax val="7"/>
          <dgm:chPref val="7"/>
          <dgm:dir/>
        </dgm:presLayoutVars>
      </dgm:prSet>
      <dgm:spPr/>
    </dgm:pt>
    <dgm:pt modelId="{47C55D6B-26C3-4F6F-82DB-69C9AAEF23A3}" type="pres">
      <dgm:prSet presAssocID="{483991B5-E9FF-4AC0-B448-9EC0D38B9624}" presName="Name1" presStyleCnt="0"/>
      <dgm:spPr/>
    </dgm:pt>
    <dgm:pt modelId="{E30D89F9-ECE0-455C-9468-0E90606ACDE8}" type="pres">
      <dgm:prSet presAssocID="{483991B5-E9FF-4AC0-B448-9EC0D38B9624}" presName="cycle" presStyleCnt="0"/>
      <dgm:spPr/>
    </dgm:pt>
    <dgm:pt modelId="{7F1372CF-87B5-4656-8B05-42E5E066B7FC}" type="pres">
      <dgm:prSet presAssocID="{483991B5-E9FF-4AC0-B448-9EC0D38B9624}" presName="srcNode" presStyleLbl="node1" presStyleIdx="0" presStyleCnt="3"/>
      <dgm:spPr/>
    </dgm:pt>
    <dgm:pt modelId="{7D4B3EE2-91C9-48C8-9AB2-51AF31B849B1}" type="pres">
      <dgm:prSet presAssocID="{483991B5-E9FF-4AC0-B448-9EC0D38B9624}" presName="conn" presStyleLbl="parChTrans1D2" presStyleIdx="0" presStyleCnt="1"/>
      <dgm:spPr/>
    </dgm:pt>
    <dgm:pt modelId="{3F6E950D-E067-4455-995C-B3D0D85BE73E}" type="pres">
      <dgm:prSet presAssocID="{483991B5-E9FF-4AC0-B448-9EC0D38B9624}" presName="extraNode" presStyleLbl="node1" presStyleIdx="0" presStyleCnt="3"/>
      <dgm:spPr/>
    </dgm:pt>
    <dgm:pt modelId="{AB2AABB6-7F1B-4C59-9FA9-EE92D1F31171}" type="pres">
      <dgm:prSet presAssocID="{483991B5-E9FF-4AC0-B448-9EC0D38B9624}" presName="dstNode" presStyleLbl="node1" presStyleIdx="0" presStyleCnt="3"/>
      <dgm:spPr/>
    </dgm:pt>
    <dgm:pt modelId="{4009947F-BE5D-4704-B1C5-E5A4E1C8B71C}" type="pres">
      <dgm:prSet presAssocID="{AB74E3D6-38C9-4BF9-A681-78E309CBCDB3}" presName="text_1" presStyleLbl="node1" presStyleIdx="0" presStyleCnt="3">
        <dgm:presLayoutVars>
          <dgm:bulletEnabled val="1"/>
        </dgm:presLayoutVars>
      </dgm:prSet>
      <dgm:spPr/>
    </dgm:pt>
    <dgm:pt modelId="{BA9A2FE9-400E-45C7-99F8-28B5981F9613}" type="pres">
      <dgm:prSet presAssocID="{AB74E3D6-38C9-4BF9-A681-78E309CBCDB3}" presName="accent_1" presStyleCnt="0"/>
      <dgm:spPr/>
    </dgm:pt>
    <dgm:pt modelId="{E15D56A6-9A97-4FA9-9E94-66481E51E7FC}" type="pres">
      <dgm:prSet presAssocID="{AB74E3D6-38C9-4BF9-A681-78E309CBCDB3}" presName="accentRepeatNode" presStyleLbl="solidFgAcc1" presStyleIdx="0" presStyleCnt="3"/>
      <dgm:spPr/>
    </dgm:pt>
    <dgm:pt modelId="{66141CCC-D630-4708-8746-124271A0A82E}" type="pres">
      <dgm:prSet presAssocID="{99B83690-A4CA-4624-8E41-FBFC38B8982E}" presName="text_2" presStyleLbl="node1" presStyleIdx="1" presStyleCnt="3">
        <dgm:presLayoutVars>
          <dgm:bulletEnabled val="1"/>
        </dgm:presLayoutVars>
      </dgm:prSet>
      <dgm:spPr/>
    </dgm:pt>
    <dgm:pt modelId="{1198A45A-ED89-4840-9464-B2048589FA6E}" type="pres">
      <dgm:prSet presAssocID="{99B83690-A4CA-4624-8E41-FBFC38B8982E}" presName="accent_2" presStyleCnt="0"/>
      <dgm:spPr/>
    </dgm:pt>
    <dgm:pt modelId="{C974B29F-8B5B-4035-A482-E789F9883388}" type="pres">
      <dgm:prSet presAssocID="{99B83690-A4CA-4624-8E41-FBFC38B8982E}" presName="accentRepeatNode" presStyleLbl="solidFgAcc1" presStyleIdx="1" presStyleCnt="3"/>
      <dgm:spPr/>
    </dgm:pt>
    <dgm:pt modelId="{6586FDC7-9948-4BB8-9C41-259280ED579F}" type="pres">
      <dgm:prSet presAssocID="{73729724-0FDD-4AAC-964C-5B7551EAFDFB}" presName="text_3" presStyleLbl="node1" presStyleIdx="2" presStyleCnt="3">
        <dgm:presLayoutVars>
          <dgm:bulletEnabled val="1"/>
        </dgm:presLayoutVars>
      </dgm:prSet>
      <dgm:spPr/>
    </dgm:pt>
    <dgm:pt modelId="{B1460B56-FD01-41E1-9051-ACBC9A7920BB}" type="pres">
      <dgm:prSet presAssocID="{73729724-0FDD-4AAC-964C-5B7551EAFDFB}" presName="accent_3" presStyleCnt="0"/>
      <dgm:spPr/>
    </dgm:pt>
    <dgm:pt modelId="{99E01800-8415-431D-B80F-F664B7AE0FBB}" type="pres">
      <dgm:prSet presAssocID="{73729724-0FDD-4AAC-964C-5B7551EAFDFB}" presName="accentRepeatNode" presStyleLbl="solidFgAcc1" presStyleIdx="2" presStyleCnt="3"/>
      <dgm:spPr/>
    </dgm:pt>
  </dgm:ptLst>
  <dgm:cxnLst>
    <dgm:cxn modelId="{0AED1C0D-35B4-4254-B70A-8FFBDF21DD75}" type="presOf" srcId="{99B83690-A4CA-4624-8E41-FBFC38B8982E}" destId="{66141CCC-D630-4708-8746-124271A0A82E}" srcOrd="0" destOrd="0" presId="urn:microsoft.com/office/officeart/2008/layout/VerticalCurvedList"/>
    <dgm:cxn modelId="{4FB27B32-E76B-4B24-864E-F636B9D68288}" type="presOf" srcId="{73729724-0FDD-4AAC-964C-5B7551EAFDFB}" destId="{6586FDC7-9948-4BB8-9C41-259280ED579F}" srcOrd="0" destOrd="0" presId="urn:microsoft.com/office/officeart/2008/layout/VerticalCurvedList"/>
    <dgm:cxn modelId="{63AD1A3C-87B0-43F4-AD9A-D4A2AFDA1032}" type="presOf" srcId="{56E0B2D9-E167-4016-A9DB-9E23C3DC4E64}" destId="{7D4B3EE2-91C9-48C8-9AB2-51AF31B849B1}" srcOrd="0" destOrd="0" presId="urn:microsoft.com/office/officeart/2008/layout/VerticalCurvedList"/>
    <dgm:cxn modelId="{0C958F4A-C0F5-4066-BE81-002903673668}" srcId="{483991B5-E9FF-4AC0-B448-9EC0D38B9624}" destId="{99B83690-A4CA-4624-8E41-FBFC38B8982E}" srcOrd="1" destOrd="0" parTransId="{BA49C82F-B336-454F-BDED-E016D4FB4ED1}" sibTransId="{A6B5D976-007D-41F9-9A12-563AEB4352AC}"/>
    <dgm:cxn modelId="{F85A0A4E-14ED-42D6-8332-E4C0AF9D51CE}" type="presOf" srcId="{AB74E3D6-38C9-4BF9-A681-78E309CBCDB3}" destId="{4009947F-BE5D-4704-B1C5-E5A4E1C8B71C}" srcOrd="0" destOrd="0" presId="urn:microsoft.com/office/officeart/2008/layout/VerticalCurvedList"/>
    <dgm:cxn modelId="{5A8C6052-3197-436D-9AEB-2CA62102CA99}" type="presOf" srcId="{483991B5-E9FF-4AC0-B448-9EC0D38B9624}" destId="{3F94561C-841F-4327-8741-972EDD0968E3}" srcOrd="0" destOrd="0" presId="urn:microsoft.com/office/officeart/2008/layout/VerticalCurvedList"/>
    <dgm:cxn modelId="{7B135D75-220C-4FA2-8FEA-51CE9EF76320}" srcId="{483991B5-E9FF-4AC0-B448-9EC0D38B9624}" destId="{73729724-0FDD-4AAC-964C-5B7551EAFDFB}" srcOrd="2" destOrd="0" parTransId="{71877BA5-49C7-488F-B37E-8F415DE49661}" sibTransId="{4DEE6A79-8E03-4F9B-8951-EF89E4EF17FC}"/>
    <dgm:cxn modelId="{1429DAD2-CA4E-4E36-A18D-69C3484A9E70}" srcId="{483991B5-E9FF-4AC0-B448-9EC0D38B9624}" destId="{AB74E3D6-38C9-4BF9-A681-78E309CBCDB3}" srcOrd="0" destOrd="0" parTransId="{211114A6-C3D4-4351-96B1-572C3EF4FC9E}" sibTransId="{56E0B2D9-E167-4016-A9DB-9E23C3DC4E64}"/>
    <dgm:cxn modelId="{1268C590-A552-4345-9D26-B633FEBEFC76}" type="presParOf" srcId="{3F94561C-841F-4327-8741-972EDD0968E3}" destId="{47C55D6B-26C3-4F6F-82DB-69C9AAEF23A3}" srcOrd="0" destOrd="0" presId="urn:microsoft.com/office/officeart/2008/layout/VerticalCurvedList"/>
    <dgm:cxn modelId="{50475CB9-9228-4411-B2B6-DEDCE234B595}" type="presParOf" srcId="{47C55D6B-26C3-4F6F-82DB-69C9AAEF23A3}" destId="{E30D89F9-ECE0-455C-9468-0E90606ACDE8}" srcOrd="0" destOrd="0" presId="urn:microsoft.com/office/officeart/2008/layout/VerticalCurvedList"/>
    <dgm:cxn modelId="{E36C623A-9D59-4A2A-BBE0-9E29508A31A7}" type="presParOf" srcId="{E30D89F9-ECE0-455C-9468-0E90606ACDE8}" destId="{7F1372CF-87B5-4656-8B05-42E5E066B7FC}" srcOrd="0" destOrd="0" presId="urn:microsoft.com/office/officeart/2008/layout/VerticalCurvedList"/>
    <dgm:cxn modelId="{2F757080-A4F0-4601-BE72-B34024E98CBF}" type="presParOf" srcId="{E30D89F9-ECE0-455C-9468-0E90606ACDE8}" destId="{7D4B3EE2-91C9-48C8-9AB2-51AF31B849B1}" srcOrd="1" destOrd="0" presId="urn:microsoft.com/office/officeart/2008/layout/VerticalCurvedList"/>
    <dgm:cxn modelId="{07F36753-2E69-45A0-9E34-08DA0F7B1A0D}" type="presParOf" srcId="{E30D89F9-ECE0-455C-9468-0E90606ACDE8}" destId="{3F6E950D-E067-4455-995C-B3D0D85BE73E}" srcOrd="2" destOrd="0" presId="urn:microsoft.com/office/officeart/2008/layout/VerticalCurvedList"/>
    <dgm:cxn modelId="{886C9FBB-FC91-4229-AB2C-AC72C9CE99DA}" type="presParOf" srcId="{E30D89F9-ECE0-455C-9468-0E90606ACDE8}" destId="{AB2AABB6-7F1B-4C59-9FA9-EE92D1F31171}" srcOrd="3" destOrd="0" presId="urn:microsoft.com/office/officeart/2008/layout/VerticalCurvedList"/>
    <dgm:cxn modelId="{20D2FD58-EEB4-4633-82F7-09E0E8650D5D}" type="presParOf" srcId="{47C55D6B-26C3-4F6F-82DB-69C9AAEF23A3}" destId="{4009947F-BE5D-4704-B1C5-E5A4E1C8B71C}" srcOrd="1" destOrd="0" presId="urn:microsoft.com/office/officeart/2008/layout/VerticalCurvedList"/>
    <dgm:cxn modelId="{0872312E-18D7-4EFC-BCA5-5058DC37AD73}" type="presParOf" srcId="{47C55D6B-26C3-4F6F-82DB-69C9AAEF23A3}" destId="{BA9A2FE9-400E-45C7-99F8-28B5981F9613}" srcOrd="2" destOrd="0" presId="urn:microsoft.com/office/officeart/2008/layout/VerticalCurvedList"/>
    <dgm:cxn modelId="{C7085306-80C4-40D0-A89F-AA8969BF5A46}" type="presParOf" srcId="{BA9A2FE9-400E-45C7-99F8-28B5981F9613}" destId="{E15D56A6-9A97-4FA9-9E94-66481E51E7FC}" srcOrd="0" destOrd="0" presId="urn:microsoft.com/office/officeart/2008/layout/VerticalCurvedList"/>
    <dgm:cxn modelId="{ACDE275E-0CCF-40E3-9AD8-6741B52F3949}" type="presParOf" srcId="{47C55D6B-26C3-4F6F-82DB-69C9AAEF23A3}" destId="{66141CCC-D630-4708-8746-124271A0A82E}" srcOrd="3" destOrd="0" presId="urn:microsoft.com/office/officeart/2008/layout/VerticalCurvedList"/>
    <dgm:cxn modelId="{D5AEB277-A6FC-4AE2-89DF-A102BF5346AA}" type="presParOf" srcId="{47C55D6B-26C3-4F6F-82DB-69C9AAEF23A3}" destId="{1198A45A-ED89-4840-9464-B2048589FA6E}" srcOrd="4" destOrd="0" presId="urn:microsoft.com/office/officeart/2008/layout/VerticalCurvedList"/>
    <dgm:cxn modelId="{83D23CDA-84A3-4ECF-A9A8-A0BA5A32A4AE}" type="presParOf" srcId="{1198A45A-ED89-4840-9464-B2048589FA6E}" destId="{C974B29F-8B5B-4035-A482-E789F9883388}" srcOrd="0" destOrd="0" presId="urn:microsoft.com/office/officeart/2008/layout/VerticalCurvedList"/>
    <dgm:cxn modelId="{71294740-C464-4735-B949-2FBF44911045}" type="presParOf" srcId="{47C55D6B-26C3-4F6F-82DB-69C9AAEF23A3}" destId="{6586FDC7-9948-4BB8-9C41-259280ED579F}" srcOrd="5" destOrd="0" presId="urn:microsoft.com/office/officeart/2008/layout/VerticalCurvedList"/>
    <dgm:cxn modelId="{A2D6D22C-59AF-4C84-866B-CE2A8DEED790}" type="presParOf" srcId="{47C55D6B-26C3-4F6F-82DB-69C9AAEF23A3}" destId="{B1460B56-FD01-41E1-9051-ACBC9A7920BB}" srcOrd="6" destOrd="0" presId="urn:microsoft.com/office/officeart/2008/layout/VerticalCurvedList"/>
    <dgm:cxn modelId="{D431E0E7-B25E-4C5C-B799-BCE53CEF1134}" type="presParOf" srcId="{B1460B56-FD01-41E1-9051-ACBC9A7920BB}" destId="{99E01800-8415-431D-B80F-F664B7AE0F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76731-61F8-4337-B200-6BC62BB2CD32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1F3D0-77DC-4ECC-BC3B-AE4049D13913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30827-E14F-4347-A481-781A86E315E7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>
              <a:solidFill>
                <a:srgbClr val="0070C0"/>
              </a:solidFill>
              <a:latin typeface="Andes" panose="02000000000000000000" pitchFamily="50" charset="0"/>
            </a:rPr>
            <a:t>Inicijative za uključenost građana </a:t>
          </a:r>
        </a:p>
      </dsp:txBody>
      <dsp:txXfrm>
        <a:off x="1137920" y="3781213"/>
        <a:ext cx="1893824" cy="1468120"/>
      </dsp:txXfrm>
    </dsp:sp>
    <dsp:sp modelId="{4499E385-B6EA-4281-B0FE-5ABDB535F26B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accent3">
            <a:shade val="50000"/>
            <a:hueOff val="403484"/>
            <a:satOff val="-21148"/>
            <a:lumOff val="329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F115A-844F-44D4-BC31-0E1D6C5BC78D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>
              <a:solidFill>
                <a:srgbClr val="0070C0"/>
              </a:solidFill>
              <a:latin typeface="Andes" panose="02000000000000000000" pitchFamily="50" charset="0"/>
            </a:rPr>
            <a:t>Krajnji razvojni  rezultati  </a:t>
          </a:r>
        </a:p>
      </dsp:txBody>
      <dsp:txXfrm>
        <a:off x="3088640" y="2485813"/>
        <a:ext cx="1950720" cy="2763519"/>
      </dsp:txXfrm>
    </dsp:sp>
    <dsp:sp modelId="{37D97FC7-DD70-44FE-B733-469592940C10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chemeClr val="accent3">
            <a:shade val="50000"/>
            <a:hueOff val="403484"/>
            <a:satOff val="-21148"/>
            <a:lumOff val="329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2B475-95D4-4F72-8CC7-5332F27D89B0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>
              <a:solidFill>
                <a:srgbClr val="0070C0"/>
              </a:solidFill>
              <a:latin typeface="Andes" panose="02000000000000000000" pitchFamily="50" charset="0"/>
            </a:rPr>
            <a:t>Utjecaj </a:t>
          </a:r>
        </a:p>
      </dsp:txBody>
      <dsp:txXfrm>
        <a:off x="5405120" y="1718733"/>
        <a:ext cx="1950720" cy="3530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B3EE2-91C9-48C8-9AB2-51AF31B849B1}">
      <dsp:nvSpPr>
        <dsp:cNvPr id="0" name=""/>
        <dsp:cNvSpPr/>
      </dsp:nvSpPr>
      <dsp:spPr>
        <a:xfrm>
          <a:off x="-5246947" y="-803660"/>
          <a:ext cx="6248373" cy="6248373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9947F-BE5D-4704-B1C5-E5A4E1C8B71C}">
      <dsp:nvSpPr>
        <dsp:cNvPr id="0" name=""/>
        <dsp:cNvSpPr/>
      </dsp:nvSpPr>
      <dsp:spPr>
        <a:xfrm>
          <a:off x="644178" y="464105"/>
          <a:ext cx="8180593" cy="928210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7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hr-HR" sz="2000" b="0" kern="1200">
              <a:latin typeface="Andes" panose="02000000000000000000" pitchFamily="50" charset="0"/>
            </a:rPr>
            <a:t>Kakav je učinak vlade iz perspektive građana, prikupljanjem informacija o </a:t>
          </a:r>
          <a:r>
            <a:rPr lang="hr-HR" sz="2000" b="0" u="sng" kern="1200">
              <a:latin typeface="Andes" panose="02000000000000000000" pitchFamily="50" charset="0"/>
            </a:rPr>
            <a:t>iskustvu</a:t>
          </a:r>
          <a:r>
            <a:rPr lang="hr-HR" sz="2000" b="0" kern="1200">
              <a:latin typeface="Andes" panose="02000000000000000000" pitchFamily="50" charset="0"/>
            </a:rPr>
            <a:t> i </a:t>
          </a:r>
          <a:r>
            <a:rPr lang="hr-HR" sz="2000" b="0" u="sng" kern="1200">
              <a:latin typeface="Andes" panose="02000000000000000000" pitchFamily="50" charset="0"/>
            </a:rPr>
            <a:t>percepciji</a:t>
          </a:r>
          <a:r>
            <a:rPr lang="hr-HR" sz="2000" b="0" kern="1200">
              <a:latin typeface="Andes" panose="02000000000000000000" pitchFamily="50" charset="0"/>
            </a:rPr>
            <a:t> građana</a:t>
          </a:r>
        </a:p>
      </dsp:txBody>
      <dsp:txXfrm>
        <a:off x="644178" y="464105"/>
        <a:ext cx="8180593" cy="928210"/>
      </dsp:txXfrm>
    </dsp:sp>
    <dsp:sp modelId="{E15D56A6-9A97-4FA9-9E94-66481E51E7FC}">
      <dsp:nvSpPr>
        <dsp:cNvPr id="0" name=""/>
        <dsp:cNvSpPr/>
      </dsp:nvSpPr>
      <dsp:spPr>
        <a:xfrm>
          <a:off x="64046" y="348078"/>
          <a:ext cx="1160263" cy="11602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41CCC-D630-4708-8746-124271A0A82E}">
      <dsp:nvSpPr>
        <dsp:cNvPr id="0" name=""/>
        <dsp:cNvSpPr/>
      </dsp:nvSpPr>
      <dsp:spPr>
        <a:xfrm>
          <a:off x="981582" y="1856420"/>
          <a:ext cx="7843188" cy="928210"/>
        </a:xfrm>
        <a:prstGeom prst="rect">
          <a:avLst/>
        </a:prstGeom>
        <a:solidFill>
          <a:schemeClr val="accent3">
            <a:shade val="50000"/>
            <a:hueOff val="403484"/>
            <a:satOff val="-21148"/>
            <a:lumOff val="329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7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hr-HR" sz="2000" b="0" kern="1200">
              <a:latin typeface="Andes" panose="02000000000000000000" pitchFamily="50" charset="0"/>
            </a:rPr>
            <a:t>Kakav je učinak vlade iz perspektive vlade, prikupljanjem informacija o nastojanjima javnih agencija da pruže izvrsnu uslugu </a:t>
          </a:r>
        </a:p>
      </dsp:txBody>
      <dsp:txXfrm>
        <a:off x="981582" y="1856420"/>
        <a:ext cx="7843188" cy="928210"/>
      </dsp:txXfrm>
    </dsp:sp>
    <dsp:sp modelId="{C974B29F-8B5B-4035-A482-E789F9883388}">
      <dsp:nvSpPr>
        <dsp:cNvPr id="0" name=""/>
        <dsp:cNvSpPr/>
      </dsp:nvSpPr>
      <dsp:spPr>
        <a:xfrm>
          <a:off x="401450" y="1740394"/>
          <a:ext cx="1160263" cy="11602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403484"/>
              <a:satOff val="-21148"/>
              <a:lumOff val="329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6FDC7-9948-4BB8-9C41-259280ED579F}">
      <dsp:nvSpPr>
        <dsp:cNvPr id="0" name=""/>
        <dsp:cNvSpPr/>
      </dsp:nvSpPr>
      <dsp:spPr>
        <a:xfrm>
          <a:off x="644178" y="3248736"/>
          <a:ext cx="8180593" cy="928210"/>
        </a:xfrm>
        <a:prstGeom prst="rect">
          <a:avLst/>
        </a:prstGeom>
        <a:solidFill>
          <a:schemeClr val="accent3">
            <a:shade val="50000"/>
            <a:hueOff val="403484"/>
            <a:satOff val="-21148"/>
            <a:lumOff val="329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7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hr-HR" sz="2000" b="0" kern="1200">
              <a:latin typeface="Andes" panose="02000000000000000000" pitchFamily="50" charset="0"/>
            </a:rPr>
            <a:t>Nesrazmjer između dviju perspektiva </a:t>
          </a:r>
        </a:p>
      </dsp:txBody>
      <dsp:txXfrm>
        <a:off x="644178" y="3248736"/>
        <a:ext cx="8180593" cy="928210"/>
      </dsp:txXfrm>
    </dsp:sp>
    <dsp:sp modelId="{99E01800-8415-431D-B80F-F664B7AE0FBB}">
      <dsp:nvSpPr>
        <dsp:cNvPr id="0" name=""/>
        <dsp:cNvSpPr/>
      </dsp:nvSpPr>
      <dsp:spPr>
        <a:xfrm>
          <a:off x="64046" y="3132710"/>
          <a:ext cx="1160263" cy="11602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403484"/>
              <a:satOff val="-21148"/>
              <a:lumOff val="329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 eaLnBrk="1" hangingPunct="1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 eaLnBrk="1" hangingPunct="1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FAA04261-9A14-4482-AD57-7A91D4608C58}" type="datetimeFigureOut">
              <a:rPr lang="en-US"/>
              <a:pPr>
                <a:defRPr/>
              </a:pPr>
              <a:t>10/25/19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 eaLnBrk="1" hangingPunct="1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9E68BCF-438C-4F89-A8AD-5AD7314C5B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7484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 eaLnBrk="1" hangingPunct="1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 eaLnBrk="1" hangingPunct="1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2760B295-4E75-4972-AD3E-5CFCA8A7EB5A}" type="datetimeFigureOut">
              <a:rPr lang="en-US"/>
              <a:pPr>
                <a:defRPr/>
              </a:pPr>
              <a:t>10/25/19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30" tIns="44865" rIns="89730" bIns="4486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344025"/>
            <a:ext cx="5485158" cy="4114488"/>
          </a:xfrm>
          <a:prstGeom prst="rect">
            <a:avLst/>
          </a:prstGeom>
        </p:spPr>
        <p:txBody>
          <a:bodyPr vert="horz" lIns="89730" tIns="44865" rIns="89730" bIns="4486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 eaLnBrk="1" hangingPunct="1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9B6BCF4A-D3EC-4511-9E2C-4870114834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174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BCF4A-D3EC-4511-9E2C-48701148348C}" type="slidenum">
              <a:rPr lang="en-US" altLang="en-US" smtClean="0"/>
              <a:pPr>
                <a:defRPr/>
              </a:pPr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089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Popis postojećih međunarodnih direktiva, načela i inicijativa u području proračuna.  Aktivnosti i mjerenja uglavnom povezana s transparentnošću.  Neke u svrhu mjerenja sudjelovanja, no ne i kvalitete sudjelovanja, uključujući zadovoljstvo građana. Može li postojati standard zadovoljstva građana?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BCF4A-D3EC-4511-9E2C-48701148348C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87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BCF4A-D3EC-4511-9E2C-48701148348C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40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/>
              <a:t>Svijet se brzo mijenja, što dovodi do sve većih pritisaka na resurse, kompleksnijih potreba za pružanjem usluga, povećane svjetske nestabilnosti i tokova migracije, a svemu doprinose sve veći građanski prostor i društvene mreže.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BCF4A-D3EC-4511-9E2C-48701148348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509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Dok mogućnosti vlada da odgovore nisu velike, očekivanja građana i dalje rastu, što dovodi do sve manjeg povjerenja u institucije (fotografije: Jakarta) </a:t>
            </a:r>
          </a:p>
          <a:p>
            <a:endParaRPr lang="en-US" dirty="0"/>
          </a:p>
          <a:p>
            <a:r>
              <a:rPr lang="hr-HR"/>
              <a:t>Povjerenje u vladu:</a:t>
            </a:r>
          </a:p>
          <a:p>
            <a:r>
              <a:rPr lang="hr-HR"/>
              <a:t>Edelmanov barometar povjerenja 2011. (x-os) i 2017. (y-os). Svaka zemlja u kojoj se povjerenje u institucije (političko povjerenje) povećava nalazit će se iznad linije od 45 stupnjeva i bit će označena zelenom bojom, dok će se zemlje u kojima se političko povjerenje smanjuje nalaziti ispod linije od 45 stupnjeva i bit će označene crvenom bojom. Veličina svakog oblačića predstavlja broj stanovnika određene zemlje.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BCF4A-D3EC-4511-9E2C-48701148348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018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Povjerenje u vladu i uključenost građana međusobno se nadopunjuju i čine međuzavisnu dinamiku u donošenju odluka o politici i pružanju usluga te njihovoj provedbi.  </a:t>
            </a:r>
          </a:p>
          <a:p>
            <a:endParaRPr lang="en-US" dirty="0"/>
          </a:p>
          <a:p>
            <a:r>
              <a:rPr lang="hr-HR"/>
              <a:t>Svjetska banka ima dugu tradiciju uključenosti više dionika koja traje od 1970-ih. Takav participativan pristup u poslovanju proširio se i produbio.  </a:t>
            </a:r>
          </a:p>
          <a:p>
            <a:endParaRPr lang="en-US" dirty="0"/>
          </a:p>
          <a:p>
            <a:r>
              <a:rPr lang="hr-HR"/>
              <a:t>Važnost tog pristupa prepoznaje se u različitim ključnim dokumentima Svjetske banke.  Na primjer, u dokumentu o dualnim ciljevima Grupacije banke navodi se da bi održivi put prema zaustavljanju krajnjeg siromaštva i promicanju zajedničkog prosperiteta uključivao stvaranje uključivog društva u kojem bi se sve grupe u društvu poticalo na pozivanje svojih vlada na odgovornost. </a:t>
            </a:r>
          </a:p>
          <a:p>
            <a:endParaRPr lang="en-US" dirty="0"/>
          </a:p>
          <a:p>
            <a:r>
              <a:rPr lang="hr-HR"/>
              <a:t>Svjetska banka nastoji popularizirati uključenost građana u sve aktivnosti koje se odnose na financiranje projekata ulaganja.  To je nastojanje promijenilo način na koji naš operativni tim razmišlja o uključenosti građana i uključenosti u pogledu odgovornosti – od značajki koje je „dobro posjedovati” do „obveznih” značajki i „načina na koji ih najbolje možemo iskoristiti” kako bi se postigli bolji razvojni krajnji rezultati naših aktivnosti.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BCF4A-D3EC-4511-9E2C-48701148348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231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Pristup Svjetske banke u pogledu uključenosti građana u načelu uključuje tri koraka: </a:t>
            </a:r>
          </a:p>
          <a:p>
            <a:pPr marL="224325" indent="-224325">
              <a:buAutoNum type="arabicPeriod"/>
            </a:pPr>
            <a:r>
              <a:rPr lang="hr-HR"/>
              <a:t>vladu koja razmjenjuje informacije s građanima i korisnicima </a:t>
            </a:r>
          </a:p>
          <a:p>
            <a:pPr marL="224325" indent="-224325">
              <a:buAutoNum type="arabicPeriod"/>
            </a:pPr>
            <a:r>
              <a:rPr lang="hr-HR"/>
              <a:t>građane i korisnike koji razmjenjuju svoje povratne informacije s vladom </a:t>
            </a:r>
          </a:p>
          <a:p>
            <a:pPr marL="224325" indent="-224325">
              <a:buAutoNum type="arabicPeriod"/>
            </a:pPr>
            <a:r>
              <a:rPr lang="hr-HR"/>
              <a:t>i vladu koja poduzima mjere i obavještava građane i korisnike o svojem djelovanju na temelju njihovih povratnih informacija </a:t>
            </a:r>
          </a:p>
          <a:p>
            <a:endParaRPr lang="en-US" dirty="0"/>
          </a:p>
          <a:p>
            <a:r>
              <a:rPr lang="hr-HR"/>
              <a:t>U FG 2019. (srpanj 2018 – lipanj 2019.) 99 % IPF-ova uključivalo je dizajn usmjeren na građane, a 94 % uključivalo je pokazatelj povratne informacije korisnika u okviru rezultata  70 % IPF-ova odobrenih u FG 2016. izvijestilo je o pokazatelju povratne informacije korisnika do treće godine provedbe </a:t>
            </a:r>
          </a:p>
          <a:p>
            <a:endParaRPr lang="en-US" dirty="0"/>
          </a:p>
          <a:p>
            <a:r>
              <a:rPr lang="hr-HR"/>
              <a:t>Približno 240 IPF-ova godišnje. </a:t>
            </a:r>
          </a:p>
          <a:p>
            <a:endParaRPr lang="en-US" dirty="0"/>
          </a:p>
          <a:p>
            <a:r>
              <a:rPr lang="hr-HR"/>
              <a:t>U Globalnim praksama upravljanja: </a:t>
            </a:r>
          </a:p>
          <a:p>
            <a:pPr marL="171450" indent="-171450">
              <a:buFontTx/>
              <a:buChar char="-"/>
            </a:pPr>
            <a:r>
              <a:rPr lang="hr-HR"/>
              <a:t>54 IPF-a – 52 IPF-a uključivalo je pokazatelje povratne informacije korisnika </a:t>
            </a:r>
          </a:p>
          <a:p>
            <a:pPr marL="171450" indent="-171450">
              <a:buFontTx/>
              <a:buChar char="-"/>
            </a:pPr>
            <a:r>
              <a:rPr lang="hr-HR"/>
              <a:t>Ključno opažanje (koje često čujem od stručnjaka za PFM) – Kako nadići transparentnost? Što bi moglo predstavljati značajnu uključenost građana u PFM i godišnji proračunski ciklus?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BCF4A-D3EC-4511-9E2C-48701148348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352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Ne ulazite u detalje. </a:t>
            </a:r>
          </a:p>
          <a:p>
            <a:r>
              <a:rPr lang="hr-HR"/>
              <a:t>Mjerenja.  Kao uključenost građana u planiranje proračuna, vrlo zadovoljavajuće.  Zadovoljstvo? </a:t>
            </a:r>
          </a:p>
          <a:p>
            <a:endParaRPr lang="en-US" dirty="0"/>
          </a:p>
          <a:p>
            <a:r>
              <a:rPr lang="hr-HR"/>
              <a:t>Vratit ćemo se na ovaj primjer kada dođemo do dijela o zadovoljstvu građana.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BCF4A-D3EC-4511-9E2C-48701148348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773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Naglasak na br. 3:  Navedeno utječe na zadovoljstvo građana.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BCF4A-D3EC-4511-9E2C-48701148348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86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[Izlazni podaci i krajnji rezultati]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>
                <a:solidFill>
                  <a:schemeClr val="tx2"/>
                </a:solidFill>
                <a:latin typeface="Andes" panose="02000000000000000000" pitchFamily="50" charset="0"/>
              </a:rPr>
              <a:t>Zadovoljstvo građana u procesu intervencija vezanih uz uključenost građana i u pogledu krajnjih rezultata intervencija vezanih uz uključenost građana u proračun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>
                <a:solidFill>
                  <a:schemeClr val="tx2"/>
                </a:solidFill>
                <a:latin typeface="Andes" panose="02000000000000000000" pitchFamily="50" charset="0"/>
              </a:rPr>
              <a:t>Kako bi intervencije vezane uz uključenost građana u sljedećem proračunskom ciklusu bile transparentnije, participativne i odgovorne</a:t>
            </a:r>
          </a:p>
          <a:p>
            <a:endParaRPr lang="en-US" dirty="0"/>
          </a:p>
          <a:p>
            <a:r>
              <a:rPr lang="hr-HR"/>
              <a:t>[Krajnji rezultat]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>
                <a:solidFill>
                  <a:schemeClr val="tx2"/>
                </a:solidFill>
                <a:latin typeface="Andes" panose="02000000000000000000" pitchFamily="50" charset="0"/>
              </a:rPr>
              <a:t>Doprinose li intervencije vezane uz uključenost građana postizanju viših razvojnih ciljeva(npr. učinkovito pružanje usluga)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>
                <a:solidFill>
                  <a:schemeClr val="tx2"/>
                </a:solidFill>
                <a:latin typeface="Andes" panose="02000000000000000000" pitchFamily="50" charset="0"/>
              </a:rPr>
              <a:t>Spremnost građana na plaćanje poreza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>
                <a:solidFill>
                  <a:schemeClr val="tx2"/>
                </a:solidFill>
                <a:latin typeface="Andes" panose="02000000000000000000" pitchFamily="50" charset="0"/>
              </a:rPr>
              <a:t>Spremnost građana na veće sudjelovanje u inicijativi u pogledu uključenosti građana </a:t>
            </a:r>
          </a:p>
          <a:p>
            <a:endParaRPr lang="en-US" dirty="0"/>
          </a:p>
          <a:p>
            <a:endParaRPr lang="en-US" dirty="0"/>
          </a:p>
          <a:p>
            <a:r>
              <a:rPr lang="hr-HR"/>
              <a:t>[Utjecaj] Povjerenje u vladu: </a:t>
            </a:r>
          </a:p>
          <a:p>
            <a:pPr marL="171450" indent="-171450">
              <a:buFontTx/>
              <a:buChar char="-"/>
            </a:pPr>
            <a:r>
              <a:rPr lang="hr-HR"/>
              <a:t>Povjerenje građana gradi se na dva načina </a:t>
            </a:r>
          </a:p>
          <a:p>
            <a:pPr marL="628650" lvl="1" indent="-171450">
              <a:buFontTx/>
              <a:buChar char="-"/>
            </a:pPr>
            <a:r>
              <a:rPr lang="hr-HR"/>
              <a:t>Usmjereno na proces: Iskustvo građana i zadovoljstvo u pogledu razine, dubine i kvalitete uključenosti (npr. vrsta uključenosti, učestalost, odaziv).  Krajnji rezultati uključenosti možda nisu u skladu s očekivanjima građana, ali ih prihvaćaju jer su zadovoljni procesom donošenja odluka – legitimitet i povjerenje u proces  </a:t>
            </a:r>
          </a:p>
          <a:p>
            <a:pPr marL="628650" lvl="1" indent="-171450">
              <a:buFontTx/>
              <a:buChar char="-"/>
            </a:pPr>
            <a:r>
              <a:rPr lang="hr-HR"/>
              <a:t>Usmjereno na krajnji rezultat: „Očekivanja u pogledu učinka vlade”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hr-HR"/>
              <a:t>Razina povjerenja građana u vladu određuje razinu sudjelovanja (npr. građani ne sudjeluju jer ne vjeruju vladi – nedostatak sudjelovanja građana u donošenju odluka vlade negativno utječe na učinak vlade i njezinu odgovornost, što dovodi do smanjenja povjerenja) </a:t>
            </a:r>
          </a:p>
          <a:p>
            <a:pPr marL="171450" indent="-171450">
              <a:buFontTx/>
              <a:buChar char="-"/>
            </a:pPr>
            <a:r>
              <a:rPr lang="hr-HR"/>
              <a:t>Iskustvo stečeno i percepcija nastala tijekom sudjelovanja doprinose razini povjerenja građana u institucije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BCF4A-D3EC-4511-9E2C-48701148348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94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Neka su pitanja o pružanju usluga (koja je četvrta faza ciklusa PFM-a) integrirana. </a:t>
            </a:r>
          </a:p>
          <a:p>
            <a:r>
              <a:rPr lang="hr-HR"/>
              <a:t>Te kategorije „zadovoljstva” mogu se razvijati u skladu s načelima uključenosti građana u PFM </a:t>
            </a:r>
          </a:p>
          <a:p>
            <a:r>
              <a:rPr lang="hr-HR"/>
              <a:t>Pitanje je ponovno isto: zadovoljstvo u pogledu čega i u koju svrhu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BCF4A-D3EC-4511-9E2C-48701148348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93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0" y="5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11655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2" y="1189794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6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6"/>
            <a:ext cx="3761560" cy="1393637"/>
          </a:xfrm>
        </p:spPr>
        <p:txBody>
          <a:bodyPr anchor="b"/>
          <a:lstStyle>
            <a:lvl1pPr marL="0" marR="0" indent="0" algn="r" defTabSz="91437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  <a:lvl2pPr marL="0" marR="0" indent="0" algn="r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400" b="0" i="0">
                <a:latin typeface="Andes" panose="02000000000000000000" pitchFamily="50" charset="0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7922685" y="6107118"/>
            <a:ext cx="3401483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6685F8-5EC8-4281-B01B-912CAEC6F8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337" y="4740175"/>
            <a:ext cx="5529263" cy="127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458" y="1788850"/>
            <a:ext cx="7076351" cy="4545263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</a:defRPr>
            </a:lvl2pPr>
            <a:lvl3pPr marL="557770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128" y="1348107"/>
            <a:ext cx="4117137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30236" y="1321375"/>
            <a:ext cx="7058749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1CB92-385D-4A9B-A8BB-38F322DBD4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5915" y="301631"/>
            <a:ext cx="11282705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90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15" y="1788583"/>
            <a:ext cx="5511031" cy="4399780"/>
          </a:xfrm>
        </p:spPr>
        <p:txBody>
          <a:bodyPr lIns="182880" rIns="182880" anchor="ctr"/>
          <a:lstStyle>
            <a:lvl1pPr marL="0" marR="0" indent="0" algn="l" defTabSz="914377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09904" y="1788513"/>
            <a:ext cx="5510784" cy="4402163"/>
          </a:xfrm>
        </p:spPr>
        <p:txBody>
          <a:bodyPr lIns="182880" rIns="182880" anchor="ctr"/>
          <a:lstStyle>
            <a:lvl1pPr marL="0" marR="0" indent="0" algn="l" defTabSz="914377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75915" y="1429565"/>
            <a:ext cx="5511031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chemeClr val="tx1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209905" y="1421544"/>
            <a:ext cx="5510784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chemeClr val="tx1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C493C-50C0-4181-8B98-3E084C894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5915" y="301631"/>
            <a:ext cx="11282705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0379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1388854"/>
            <a:ext cx="4194123" cy="4741783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9" y="1388853"/>
            <a:ext cx="6889193" cy="4741782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1"/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75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03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EAAE-BFAD-4277-8E49-9D3BABD593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75915" y="301631"/>
            <a:ext cx="11282705" cy="75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en-US" sz="3200" kern="0"/>
              <a:t>Click to edit Master title style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891783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1500995"/>
            <a:ext cx="4194123" cy="4629640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9" y="1501000"/>
            <a:ext cx="6889193" cy="4629639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1"/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75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03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73B51-39B3-49F6-9AD8-56169CBDF5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75915" y="301631"/>
            <a:ext cx="11282705" cy="75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en-US" sz="3200" kern="0"/>
              <a:t>Click to edit Master title style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111688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455779" y="3721346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790729" y="3721346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5125679" y="3721346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7460628" y="3721346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9795579" y="3721346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80465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635321" y="4049125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620135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620135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620135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620135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3095344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926010" y="4049125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910825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910825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910825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910825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546858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5299253" y="4049125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5284066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5284066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5284066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5284066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7817477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7648145" y="4049125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7632958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7632958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7632958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7632958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10181948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10012617" y="4049125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9997429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9997429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9997429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9997429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465455" y="137003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800405" y="137003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5135355" y="137003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7470304" y="137003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9805255" y="137003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81433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644997" y="1697806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629811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629811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629811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629811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3105020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935689" y="1697806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920501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920501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920501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920501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547826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5308929" y="1697806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5293742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5293742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5293742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5293742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7827153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7657820" y="1697806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7642634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7642634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7642634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7642634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10191624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10022293" y="1697806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10007105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10007105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10007105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10007105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222C60-0C88-4802-B3D8-A53E3CE67C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3" name="Rectangle 132"/>
          <p:cNvSpPr>
            <a:spLocks noChangeArrowheads="1"/>
          </p:cNvSpPr>
          <p:nvPr userDrawn="1"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134" name="Title 1"/>
          <p:cNvSpPr>
            <a:spLocks noGrp="1"/>
          </p:cNvSpPr>
          <p:nvPr>
            <p:ph type="title"/>
          </p:nvPr>
        </p:nvSpPr>
        <p:spPr>
          <a:xfrm>
            <a:off x="475915" y="301631"/>
            <a:ext cx="11282705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0885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95091" y="4064006"/>
            <a:ext cx="530523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C3E2B-884A-45CB-8957-733B68B61F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644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28687" y="5302250"/>
            <a:ext cx="7063316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95091" y="3075216"/>
            <a:ext cx="530523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82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9" y="1492369"/>
            <a:ext cx="11260667" cy="47094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C3C7A-FFFE-4483-A4C6-E69FC7FB4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5915" y="301631"/>
            <a:ext cx="11282705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1313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70" y="1466491"/>
            <a:ext cx="5545665" cy="472899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81" y="1466491"/>
            <a:ext cx="5545665" cy="472899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18897-D4B5-4C14-AF02-9377D8A8E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5915" y="301631"/>
            <a:ext cx="11282705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549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70" y="1483743"/>
            <a:ext cx="5545665" cy="481525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81" y="1483743"/>
            <a:ext cx="5545665" cy="2228688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5" y="4059727"/>
            <a:ext cx="5545665" cy="2228688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99D6D-C50A-43E0-A7E1-A543FB930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5915" y="301631"/>
            <a:ext cx="11282705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861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311655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2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2" y="1189794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6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6"/>
            <a:ext cx="376156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  <a:lvl2pPr algn="r">
              <a:defRPr sz="1400" b="0" i="0">
                <a:latin typeface="Andes" panose="02000000000000000000" pitchFamily="50" charset="0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7922685" y="6107118"/>
            <a:ext cx="3401483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A5EBD3-D6A6-4454-9C50-26D852043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337" y="4740175"/>
            <a:ext cx="5529263" cy="127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37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81" y="1386579"/>
            <a:ext cx="5545665" cy="232064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5" y="3962563"/>
            <a:ext cx="5545665" cy="232064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462848" y="1380229"/>
            <a:ext cx="5545665" cy="232064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68492" y="3956213"/>
            <a:ext cx="5545665" cy="232064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BB0B-C2E6-43D1-8A71-9B67AC369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5915" y="301631"/>
            <a:ext cx="11282705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9084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2828930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9" y="3074093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712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66376" y="1423358"/>
            <a:ext cx="11372849" cy="47955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65391-5C50-4106-8E27-549388FA9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5915" y="301631"/>
            <a:ext cx="11282705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385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5" indent="-115885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48" y="3580"/>
            <a:ext cx="2923552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256184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33" y="0"/>
            <a:ext cx="30988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5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5" indent="-115885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1154547" y="2721693"/>
            <a:ext cx="9728968" cy="1450437"/>
          </a:xfrm>
          <a:noFill/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4516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389989"/>
            <a:ext cx="2844800" cy="365125"/>
          </a:xfrm>
        </p:spPr>
        <p:txBody>
          <a:bodyPr/>
          <a:lstStyle>
            <a:lvl1pPr>
              <a:defRPr sz="1050"/>
            </a:lvl1pPr>
          </a:lstStyle>
          <a:p>
            <a:fld id="{FB91CC41-75DE-4112-809D-F8BC792AE5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/>
          <a:stretch/>
        </p:blipFill>
        <p:spPr>
          <a:xfrm>
            <a:off x="1076960" y="6296025"/>
            <a:ext cx="2682240" cy="50292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-6219" y="6392863"/>
            <a:ext cx="1219822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969141" y="6030614"/>
            <a:ext cx="593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itizen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ngagement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0" y="6126480"/>
            <a:ext cx="9753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5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0" y="5"/>
            <a:ext cx="12192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02130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861340" y="1189794"/>
            <a:ext cx="938596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878238" y="3000005"/>
            <a:ext cx="9369065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6"/>
            <a:ext cx="376156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  <a:lvl2pPr algn="r">
              <a:defRPr sz="1400" b="0" i="0">
                <a:latin typeface="Andes" panose="02000000000000000000" pitchFamily="50" charset="0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7622121" y="6116643"/>
            <a:ext cx="3625849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5AB3CE-7766-4E60-94C1-7A7013BA14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337" y="4740175"/>
            <a:ext cx="5529263" cy="127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9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8" y="301636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70" y="1598614"/>
            <a:ext cx="11303001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301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B42D47-5ECB-4A64-9C06-62D1F1E257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63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5" y="301631"/>
            <a:ext cx="11282705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429" algn="r"/>
              </a:tabLst>
              <a:defRPr lang="en-US" sz="180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55DD83-5484-411F-A20D-583A924D6F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43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8506884" y="615955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71" y="1460504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 marL="557770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01925F-EC9C-4077-B2B4-5B768C4AB8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5915" y="301631"/>
            <a:ext cx="11282705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264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8506884" y="615955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75915" y="1599260"/>
            <a:ext cx="11253740" cy="44621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 marL="557770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F345E3-3393-4F05-8701-7097C5605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5915" y="301631"/>
            <a:ext cx="11282705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880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912" y="1333580"/>
            <a:ext cx="4014520" cy="4589238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9" y="1318157"/>
            <a:ext cx="6942667" cy="4570027"/>
          </a:xfrm>
        </p:spPr>
        <p:txBody>
          <a:bodyPr anchor="ctr"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</a:defRPr>
            </a:lvl2pPr>
            <a:lvl3pPr marL="557770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9054B-9752-4A99-96D6-75B7CD0D7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5915" y="301631"/>
            <a:ext cx="11282705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59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9" y="1440615"/>
            <a:ext cx="6942667" cy="4447571"/>
          </a:xfrm>
        </p:spPr>
        <p:txBody>
          <a:bodyPr anchor="ctr"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</a:defRPr>
            </a:lvl2pPr>
            <a:lvl3pPr marL="557770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7CE54-56ED-402C-ACB7-E75E98802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5915" y="301631"/>
            <a:ext cx="11282705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4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71538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797300" y="6356355"/>
            <a:ext cx="7467600" cy="328613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r" eaLnBrk="1" hangingPunct="1">
              <a:defRPr sz="1400" b="0">
                <a:solidFill>
                  <a:schemeClr val="tx1">
                    <a:tint val="75000"/>
                  </a:schemeClr>
                </a:solidFill>
                <a:latin typeface="Andes" panose="02000000000000000000" pitchFamily="50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912284" y="6329368"/>
            <a:ext cx="28448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 eaLnBrk="1" hangingPunct="1">
              <a:defRPr sz="1400" b="0">
                <a:solidFill>
                  <a:schemeClr val="tx1">
                    <a:tint val="75000"/>
                  </a:schemeClr>
                </a:solidFill>
                <a:latin typeface="Andes" panose="02000000000000000000" pitchFamily="50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2" r:id="rId1"/>
    <p:sldLayoutId id="2147485463" r:id="rId2"/>
    <p:sldLayoutId id="2147485464" r:id="rId3"/>
    <p:sldLayoutId id="214748547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Andes" panose="02000000000000000000" pitchFamily="50" charset="0"/>
          <a:ea typeface="MS PGothic" pitchFamily="34" charset="-128"/>
          <a:cs typeface="Andes" panose="02000000000000000000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891" indent="-34289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Andes" panose="02000000000000000000" pitchFamily="50" charset="0"/>
          <a:ea typeface="MS PGothic" pitchFamily="34" charset="-128"/>
          <a:cs typeface="Andes" panose="02000000000000000000" pitchFamily="50" charset="0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Andes" panose="02000000000000000000" pitchFamily="50" charset="0"/>
          <a:ea typeface="MS PGothic" pitchFamily="34" charset="-128"/>
        </a:defRPr>
      </a:lvl2pPr>
      <a:lvl3pPr marL="4763" indent="909616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Andes" panose="02000000000000000000" pitchFamily="50" charset="0"/>
          <a:ea typeface="MS PGothic" pitchFamily="34" charset="-128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Andes" panose="02000000000000000000" pitchFamily="50" charset="0"/>
          <a:ea typeface="MS PGothic" pitchFamily="34" charset="-128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Andes" panose="02000000000000000000" pitchFamily="50" charset="0"/>
          <a:ea typeface="MS PGothic" pitchFamily="34" charset="-128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10919885" y="6323018"/>
            <a:ext cx="465667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>
              <a:latin typeface="Andes" panose="02000000000000000000" pitchFamily="50" charset="0"/>
            </a:endParaRPr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>
              <a:latin typeface="Andes" panose="02000000000000000000" pitchFamily="50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4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42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11578170" y="6207126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>
              <a:latin typeface="Andes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80484" y="6356355"/>
            <a:ext cx="42333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eaLnBrk="1" hangingPunct="1">
              <a:defRPr sz="1100" b="0" smtClean="0">
                <a:solidFill>
                  <a:srgbClr val="595959"/>
                </a:solidFill>
                <a:latin typeface="Andes" panose="02000000000000000000" pitchFamily="50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0FA4145-44F5-44EB-86E2-23717ED90D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5" r:id="rId1"/>
    <p:sldLayoutId id="2147485466" r:id="rId2"/>
    <p:sldLayoutId id="2147485467" r:id="rId3"/>
    <p:sldLayoutId id="2147485450" r:id="rId4"/>
    <p:sldLayoutId id="2147485451" r:id="rId5"/>
    <p:sldLayoutId id="2147485452" r:id="rId6"/>
    <p:sldLayoutId id="2147485453" r:id="rId7"/>
    <p:sldLayoutId id="2147485454" r:id="rId8"/>
    <p:sldLayoutId id="2147485455" r:id="rId9"/>
    <p:sldLayoutId id="2147485468" r:id="rId10"/>
    <p:sldLayoutId id="2147485456" r:id="rId11"/>
    <p:sldLayoutId id="2147485469" r:id="rId12"/>
    <p:sldLayoutId id="2147485457" r:id="rId13"/>
    <p:sldLayoutId id="2147485458" r:id="rId14"/>
    <p:sldLayoutId id="2147485459" r:id="rId15"/>
    <p:sldLayoutId id="2147485460" r:id="rId16"/>
    <p:sldLayoutId id="2147485470" r:id="rId17"/>
    <p:sldLayoutId id="2147485461" r:id="rId18"/>
    <p:sldLayoutId id="2147485474" r:id="rId19"/>
    <p:sldLayoutId id="2147485476" r:id="rId2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ndes" panose="02000000000000000000" pitchFamily="50" charset="0"/>
          <a:ea typeface="MS PGothic" pitchFamily="34" charset="-128"/>
          <a:cs typeface="Andes" panose="02000000000000000000" pitchFamily="50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891" indent="-342891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chemeClr val="tx1"/>
          </a:solidFill>
          <a:latin typeface="Andes" panose="02000000000000000000" pitchFamily="50" charset="0"/>
          <a:ea typeface="MS PGothic" pitchFamily="34" charset="-128"/>
          <a:cs typeface="Arial"/>
        </a:defRPr>
      </a:lvl1pPr>
      <a:lvl2pPr marL="285744" indent="-285744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Andes" panose="02000000000000000000" pitchFamily="50" charset="0"/>
          <a:ea typeface="MS PGothic" pitchFamily="34" charset="-128"/>
          <a:cs typeface="Arial"/>
        </a:defRPr>
      </a:lvl2pPr>
      <a:lvl3pPr marL="285744" indent="-285744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30" indent="-285744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Andes" panose="02000000000000000000" pitchFamily="50" charset="0"/>
          <a:ea typeface="MS PGothic" pitchFamily="34" charset="-128"/>
          <a:cs typeface="Arial"/>
        </a:defRPr>
      </a:lvl4pPr>
      <a:lvl5pPr marL="1196945" indent="-285744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Andes" panose="02000000000000000000" pitchFamily="50" charset="0"/>
          <a:ea typeface="MS PGothic" pitchFamily="34" charset="-128"/>
          <a:cs typeface="Arial"/>
        </a:defRPr>
      </a:lvl5pPr>
      <a:lvl6pPr marL="502907" indent="-228594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1"/>
          </a:solidFill>
          <a:latin typeface="Andes" panose="02000000000000000000" pitchFamily="50" charset="0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openxmlformats.org/officeDocument/2006/relationships/image" Target="../media/image30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9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399" y="1101327"/>
            <a:ext cx="10615962" cy="1822451"/>
          </a:xfrm>
        </p:spPr>
        <p:txBody>
          <a:bodyPr/>
          <a:lstStyle/>
          <a:p>
            <a:pPr>
              <a:defRPr/>
            </a:pPr>
            <a:r>
              <a:rPr lang="hr-HR" dirty="0">
                <a:ea typeface="MS PGothic"/>
              </a:rPr>
              <a:t>Uključenost građana U CILJU ODGOVORNOSTI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399" y="3156492"/>
            <a:ext cx="8559530" cy="876300"/>
          </a:xfrm>
        </p:spPr>
        <p:txBody>
          <a:bodyPr/>
          <a:lstStyle/>
          <a:p>
            <a:pPr marL="0" indent="0">
              <a:defRPr/>
            </a:pPr>
            <a:r>
              <a:rPr lang="hr-HR">
                <a:latin typeface="Andes" panose="02000000000000000000" pitchFamily="50" charset="0"/>
                <a:ea typeface="+mn-ea"/>
              </a:rPr>
              <a:t>Iskustvo Svjetske banke </a:t>
            </a:r>
          </a:p>
        </p:txBody>
      </p:sp>
      <p:sp>
        <p:nvSpPr>
          <p:cNvPr id="14341" name="Date Placeholder 9"/>
          <p:cNvSpPr>
            <a:spLocks noGrp="1"/>
          </p:cNvSpPr>
          <p:nvPr>
            <p:ph type="dt" sz="quarter" idx="15"/>
          </p:nvPr>
        </p:nvSpPr>
        <p:spPr bwMode="auto">
          <a:xfrm>
            <a:off x="8757933" y="6260310"/>
            <a:ext cx="2551112" cy="30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32" indent="-285744">
              <a:spcBef>
                <a:spcPct val="20000"/>
              </a:spcBef>
              <a:buClr>
                <a:srgbClr val="00783C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971" indent="-228594">
              <a:spcBef>
                <a:spcPct val="20000"/>
              </a:spcBef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160" indent="-228594">
              <a:spcBef>
                <a:spcPct val="20000"/>
              </a:spcBef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349" indent="-228594">
              <a:spcBef>
                <a:spcPct val="20000"/>
              </a:spcBef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hr-HR" sz="1800">
                <a:latin typeface="Andes" panose="02000000000000000000" pitchFamily="50" charset="0"/>
                <a:cs typeface="Arial" panose="020B0604020202020204" pitchFamily="34" charset="0"/>
              </a:rPr>
              <a:t>5. studenoga 2019.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E462853-AFEC-4E4D-B254-015133A015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4688" y="4713292"/>
            <a:ext cx="3834358" cy="1393825"/>
          </a:xfrm>
        </p:spPr>
        <p:txBody>
          <a:bodyPr/>
          <a:lstStyle/>
          <a:p>
            <a:r>
              <a:rPr lang="hr-HR" sz="2500" b="1">
                <a:cs typeface="Arial" panose="020B0604020202020204" pitchFamily="34" charset="0"/>
              </a:rPr>
              <a:t>Saki Kumagai</a:t>
            </a:r>
          </a:p>
          <a:p>
            <a:r>
              <a:rPr lang="hr-HR" sz="2500">
                <a:cs typeface="Arial" panose="020B0604020202020204" pitchFamily="34" charset="0"/>
              </a:rPr>
              <a:t>Upravljanje globalnim praksama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0D69A-8E21-453F-A4DD-927D5697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Primjeri (2): Planiranje proračuna u Cananei, u Meksiku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110DA1-859D-457B-981C-7438698C1292}"/>
              </a:ext>
            </a:extLst>
          </p:cNvPr>
          <p:cNvSpPr/>
          <p:nvPr/>
        </p:nvSpPr>
        <p:spPr>
          <a:xfrm>
            <a:off x="308344" y="1344568"/>
            <a:ext cx="11695443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Andes" panose="02000000000000000000" pitchFamily="50" charset="0"/>
              </a:rPr>
              <a:t>2014.: Federalni zakon o pravima osnovao Fond za rudarstvo</a:t>
            </a:r>
          </a:p>
          <a:p>
            <a:r>
              <a:rPr lang="hr-HR" sz="1400" b="0" dirty="0">
                <a:solidFill>
                  <a:schemeClr val="bg1"/>
                </a:solidFill>
                <a:latin typeface="Andes" panose="02000000000000000000" pitchFamily="50" charset="0"/>
              </a:rPr>
              <a:t>Cilj: Zajednice na koje utječe rudarstvo imaju izravne koristi u okviru društvenih i ekoloških projekata te projekata urbanog razvoja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D1D018-F2CD-4BBF-A2D5-5A083040B2CB}"/>
              </a:ext>
            </a:extLst>
          </p:cNvPr>
          <p:cNvSpPr/>
          <p:nvPr/>
        </p:nvSpPr>
        <p:spPr>
          <a:xfrm>
            <a:off x="308344" y="2161220"/>
            <a:ext cx="11695443" cy="73866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hr-HR" sz="1400">
                <a:solidFill>
                  <a:schemeClr val="bg1"/>
                </a:solidFill>
                <a:latin typeface="Andes" panose="02000000000000000000" pitchFamily="50" charset="0"/>
              </a:rPr>
              <a:t>Razvojni izazovi:</a:t>
            </a:r>
          </a:p>
          <a:p>
            <a:r>
              <a:rPr lang="hr-HR" sz="1400" b="0">
                <a:solidFill>
                  <a:schemeClr val="bg1"/>
                </a:solidFill>
                <a:latin typeface="Andes" panose="02000000000000000000" pitchFamily="50" charset="0"/>
              </a:rPr>
              <a:t>Općinske vlasti koje nemaju iskustva u upravljanju velikim iznosima razvojnih sredstava imaju zadaću provesti razvojne projekte koji koriste zajednicama na koje utječe rudarstvo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C49CF0-14C5-4FD3-A26E-6074A18AB39C}"/>
              </a:ext>
            </a:extLst>
          </p:cNvPr>
          <p:cNvGrpSpPr/>
          <p:nvPr/>
        </p:nvGrpSpPr>
        <p:grpSpPr>
          <a:xfrm>
            <a:off x="382573" y="3599372"/>
            <a:ext cx="4796651" cy="2303607"/>
            <a:chOff x="273075" y="1532678"/>
            <a:chExt cx="4796651" cy="230360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C47633C-B12C-4D48-B8CE-D96BB2A52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075" y="1532678"/>
              <a:ext cx="4408231" cy="230360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4898562-492E-4FC8-A9BF-92B34584CE92}"/>
                </a:ext>
              </a:extLst>
            </p:cNvPr>
            <p:cNvSpPr txBox="1"/>
            <p:nvPr/>
          </p:nvSpPr>
          <p:spPr>
            <a:xfrm>
              <a:off x="273075" y="2023163"/>
              <a:ext cx="479665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bg1"/>
                  </a:solidFill>
                  <a:latin typeface="Andes" panose="02000000000000000000" pitchFamily="50" charset="0"/>
                </a:rPr>
                <a:t>14 javnih sastanaka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bg1"/>
                  </a:solidFill>
                  <a:latin typeface="Andes" panose="02000000000000000000" pitchFamily="50" charset="0"/>
                </a:rPr>
                <a:t>615 sudionika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bg1"/>
                  </a:solidFill>
                  <a:latin typeface="Andes" panose="02000000000000000000" pitchFamily="50" charset="0"/>
                </a:rPr>
                <a:t>377 dostavljenih ideja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bg1"/>
                  </a:solidFill>
                  <a:latin typeface="Andes" panose="02000000000000000000" pitchFamily="50" charset="0"/>
                </a:rPr>
                <a:t>34 odobrena prijedloga za tehničku analizu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bg1"/>
                  </a:solidFill>
                  <a:latin typeface="Andes" panose="02000000000000000000" pitchFamily="50" charset="0"/>
                </a:rPr>
                <a:t>31 prijedlog u javnom glasovanju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DF4AB4-0BB7-4B34-B67E-180F91AC387E}"/>
              </a:ext>
            </a:extLst>
          </p:cNvPr>
          <p:cNvGrpSpPr/>
          <p:nvPr/>
        </p:nvGrpSpPr>
        <p:grpSpPr>
          <a:xfrm>
            <a:off x="4869712" y="3134042"/>
            <a:ext cx="7134075" cy="3502860"/>
            <a:chOff x="1653067" y="2713684"/>
            <a:chExt cx="7121890" cy="35028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63263D-6A16-4DD1-A849-C6AB93C325C2}"/>
                </a:ext>
              </a:extLst>
            </p:cNvPr>
            <p:cNvSpPr/>
            <p:nvPr/>
          </p:nvSpPr>
          <p:spPr bwMode="auto">
            <a:xfrm>
              <a:off x="1653067" y="2713684"/>
              <a:ext cx="7121890" cy="3502860"/>
            </a:xfrm>
            <a:prstGeom prst="rect">
              <a:avLst/>
            </a:prstGeom>
            <a:solidFill>
              <a:srgbClr val="007EA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81EE628-98C9-4217-AE0D-7D3B662CF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8049" y="3001855"/>
              <a:ext cx="4569403" cy="3002969"/>
            </a:xfrm>
            <a:prstGeom prst="rect">
              <a:avLst/>
            </a:prstGeom>
          </p:spPr>
        </p:pic>
        <p:pic>
          <p:nvPicPr>
            <p:cNvPr id="14" name="Imagem 6">
              <a:extLst>
                <a:ext uri="{FF2B5EF4-FFF2-40B4-BE49-F238E27FC236}">
                  <a16:creationId xmlns:a16="http://schemas.microsoft.com/office/drawing/2014/main" id="{6D5B956B-4331-467D-A94E-ED73CFA54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394" y="5035907"/>
              <a:ext cx="1640725" cy="893427"/>
            </a:xfrm>
            <a:prstGeom prst="rect">
              <a:avLst/>
            </a:prstGeom>
          </p:spPr>
        </p:pic>
        <p:pic>
          <p:nvPicPr>
            <p:cNvPr id="15" name="Graphic 14" descr="Add">
              <a:extLst>
                <a:ext uri="{FF2B5EF4-FFF2-40B4-BE49-F238E27FC236}">
                  <a16:creationId xmlns:a16="http://schemas.microsoft.com/office/drawing/2014/main" id="{D90F1B53-18D4-4BED-A8B5-24959FC7C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50732" y="4399994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523E9A-914D-404C-A646-4551114C8948}"/>
                </a:ext>
              </a:extLst>
            </p:cNvPr>
            <p:cNvSpPr txBox="1"/>
            <p:nvPr/>
          </p:nvSpPr>
          <p:spPr>
            <a:xfrm>
              <a:off x="6307452" y="2845722"/>
              <a:ext cx="2361732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solidFill>
                    <a:schemeClr val="bg1"/>
                  </a:solidFill>
                  <a:latin typeface="Andes" panose="02000000000000000000" pitchFamily="50" charset="0"/>
                </a:rPr>
                <a:t>Razdoblje glasovanja: 16. rujna 2016. – 20. listopada 2017.</a:t>
              </a:r>
            </a:p>
            <a:p>
              <a:endParaRPr lang="en-US" sz="1400" dirty="0">
                <a:solidFill>
                  <a:schemeClr val="bg1"/>
                </a:solidFill>
                <a:latin typeface="Andes" panose="02000000000000000000" pitchFamily="50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bg1"/>
                  </a:solidFill>
                  <a:latin typeface="Andes" panose="02000000000000000000" pitchFamily="50" charset="0"/>
                </a:rPr>
                <a:t>Sustavan i otvoren proces (cananeatudecides.com)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bg1"/>
                  </a:solidFill>
                  <a:latin typeface="Andes" panose="02000000000000000000" pitchFamily="50" charset="0"/>
                </a:rPr>
                <a:t>21 % biračkog tijela glasovalo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bg1"/>
                  </a:solidFill>
                  <a:latin typeface="Andes" panose="02000000000000000000" pitchFamily="50" charset="0"/>
                </a:rPr>
                <a:t>13 pobjedničkih prijedloga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bg1"/>
                  </a:solidFill>
                  <a:latin typeface="Andes" panose="02000000000000000000" pitchFamily="50" charset="0"/>
                </a:rPr>
                <a:t>41,55 milijuna pesosa (2,2 m. USD) dodijeljeno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036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43BDF-8661-4F2A-986F-01FF459E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Uključenost građana u PFM: Trendovi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91D98B-3579-4A8F-8E61-46388041E289}"/>
              </a:ext>
            </a:extLst>
          </p:cNvPr>
          <p:cNvSpPr/>
          <p:nvPr/>
        </p:nvSpPr>
        <p:spPr>
          <a:xfrm>
            <a:off x="308344" y="1450720"/>
            <a:ext cx="11695443" cy="141577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hr-HR" b="0" dirty="0">
                <a:solidFill>
                  <a:schemeClr val="bg1"/>
                </a:solidFill>
                <a:latin typeface="Andes" panose="02000000000000000000" pitchFamily="50" charset="0"/>
              </a:rPr>
              <a:t>Postići više od samo transparentnosti </a:t>
            </a:r>
          </a:p>
          <a:p>
            <a:endParaRPr lang="en-US" sz="1400" b="0" dirty="0">
              <a:solidFill>
                <a:schemeClr val="bg1"/>
              </a:solidFill>
              <a:latin typeface="Andes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0" dirty="0">
                <a:solidFill>
                  <a:schemeClr val="bg1"/>
                </a:solidFill>
                <a:latin typeface="Andes" panose="02000000000000000000" pitchFamily="50" charset="0"/>
              </a:rPr>
              <a:t>Uključenost građana u PFM mora biti na razini višoj od razine na kojoj je samo postignuta transparentnost, a  kako bi se postigli viši krajnji razvojni rezultati (npr. izgradnja države, makroekonomska stabilnost, učinkovita i efikasna alokacija sredstava i pružanje usluga)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0" dirty="0">
                <a:solidFill>
                  <a:schemeClr val="bg1"/>
                </a:solidFill>
                <a:latin typeface="Andes" panose="02000000000000000000" pitchFamily="50" charset="0"/>
              </a:rPr>
              <a:t>Transparentnost je temelj učinkovite uključenosti građana. Međutim, iskustva pokazuju da sama transparentnost neće automatski dovesti do uključenosti u svrhu postizanja veće odgovornosti i rezultata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ED884-4EAE-48F6-BE23-D4F6031A72CD}"/>
              </a:ext>
            </a:extLst>
          </p:cNvPr>
          <p:cNvSpPr/>
          <p:nvPr/>
        </p:nvSpPr>
        <p:spPr>
          <a:xfrm>
            <a:off x="308344" y="3112776"/>
            <a:ext cx="11695443" cy="98488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hr-HR" b="0">
                <a:solidFill>
                  <a:schemeClr val="bg1"/>
                </a:solidFill>
                <a:latin typeface="Andes" panose="02000000000000000000" pitchFamily="50" charset="0"/>
              </a:rPr>
              <a:t>2. Pitanja uključive proračunske pismenosti</a:t>
            </a:r>
          </a:p>
          <a:p>
            <a:endParaRPr lang="en-US" sz="1400" b="0" dirty="0">
              <a:solidFill>
                <a:schemeClr val="bg1"/>
              </a:solidFill>
              <a:latin typeface="Andes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0">
                <a:solidFill>
                  <a:schemeClr val="bg1"/>
                </a:solidFill>
                <a:latin typeface="Andes" panose="02000000000000000000" pitchFamily="50" charset="0"/>
              </a:rPr>
              <a:t>Ključno je da i vlada i građani imaju osnovno razumijevanje ključnih informacija o proračunu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0">
                <a:solidFill>
                  <a:schemeClr val="bg1"/>
                </a:solidFill>
                <a:latin typeface="Andes" panose="02000000000000000000" pitchFamily="50" charset="0"/>
              </a:rPr>
              <a:t>Uključiva proračunska pismenost potrebna je kako bi odražavala glas običnih ljudi, uključujući siromašne i marginalizirane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11D5D5-7654-44E9-930B-7ACBC361AAAA}"/>
              </a:ext>
            </a:extLst>
          </p:cNvPr>
          <p:cNvSpPr/>
          <p:nvPr/>
        </p:nvSpPr>
        <p:spPr bwMode="auto">
          <a:xfrm>
            <a:off x="308345" y="4343945"/>
            <a:ext cx="11695442" cy="1812306"/>
          </a:xfrm>
          <a:prstGeom prst="rect">
            <a:avLst/>
          </a:prstGeom>
          <a:solidFill>
            <a:srgbClr val="007E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ndes" panose="02000000000000000000" pitchFamily="50" charset="0"/>
                <a:cs typeface="Times New Roman" pitchFamily="18" charset="0"/>
              </a:rPr>
              <a:t>3. Određivanje prioriteta i redoslijeda – važan je kontekst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ndes" panose="02000000000000000000" pitchFamily="50" charset="0"/>
              <a:cs typeface="Times New Roman" pitchFamily="18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r-HR" sz="1400" b="0" dirty="0">
                <a:solidFill>
                  <a:schemeClr val="bg1"/>
                </a:solidFill>
                <a:latin typeface="Andes" panose="02000000000000000000" pitchFamily="50" charset="0"/>
                <a:cs typeface="Times New Roman" pitchFamily="18" charset="0"/>
              </a:rPr>
              <a:t>Primjeri uključenosti građana u PFM ukazuju na načelnu polariziranost tipova uključenosti u PFM: </a:t>
            </a:r>
          </a:p>
          <a:p>
            <a:pPr marL="742950" lvl="1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400" b="0" dirty="0">
                <a:solidFill>
                  <a:schemeClr val="bg1"/>
                </a:solidFill>
                <a:latin typeface="Andes" panose="02000000000000000000" pitchFamily="50" charset="0"/>
                <a:cs typeface="Times New Roman" pitchFamily="18" charset="0"/>
              </a:rPr>
              <a:t>Uključenost šire javnosti kako bi vlade dobile opsežne povratne informacije</a:t>
            </a:r>
          </a:p>
          <a:p>
            <a:pPr marL="742950" lvl="1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400" b="0" dirty="0">
                <a:solidFill>
                  <a:schemeClr val="bg1"/>
                </a:solidFill>
                <a:latin typeface="Andes" panose="02000000000000000000" pitchFamily="50" charset="0"/>
                <a:cs typeface="Times New Roman" pitchFamily="18" charset="0"/>
              </a:rPr>
              <a:t>Uključenost malih, odabranih i specijaliziranih grupa kako bi vlada mogla dobiti detaljne povratne informacije o određenim aspektima ciklusa PFM-a </a:t>
            </a:r>
          </a:p>
          <a:p>
            <a:pPr marL="285750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hr-H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ndes" panose="02000000000000000000" pitchFamily="50" charset="0"/>
                <a:cs typeface="Times New Roman" pitchFamily="18" charset="0"/>
              </a:rPr>
              <a:t>Ta su dva pristupa komplementarna kako bi vlada mogla steći legitimitet te biti efikasna i učinkovita u pogledu dodjele proračunskih sredstava i pružanja usluga </a:t>
            </a:r>
          </a:p>
          <a:p>
            <a:pPr marL="285750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400" b="0" dirty="0">
                <a:solidFill>
                  <a:schemeClr val="bg1"/>
                </a:solidFill>
                <a:latin typeface="Andes" panose="02000000000000000000" pitchFamily="50" charset="0"/>
                <a:cs typeface="Times New Roman" pitchFamily="18" charset="0"/>
              </a:rPr>
              <a:t>Važno je pitanje kako utvrditi polazne točke, prioritete i redoslijed intervencija u pogledu uključenosti građana na temelju konteksta zemlje</a:t>
            </a:r>
          </a:p>
        </p:txBody>
      </p:sp>
    </p:spTree>
    <p:extLst>
      <p:ext uri="{BB962C8B-B14F-4D97-AF65-F5344CB8AC3E}">
        <p14:creationId xmlns:p14="http://schemas.microsoft.com/office/powerpoint/2010/main" val="3981260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5F4B9-21F2-46E5-9C59-5A2362509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Tri opažanja o zadovoljstvu građana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9B486-F469-4DB2-BE75-FB470C5ADE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>
                <a:latin typeface="Andes" panose="02000000000000000000" pitchFamily="50" charset="0"/>
              </a:rPr>
              <a:t>U koju svrhu, kako i što je sljedeće? </a:t>
            </a:r>
          </a:p>
        </p:txBody>
      </p:sp>
    </p:spTree>
    <p:extLst>
      <p:ext uri="{BB962C8B-B14F-4D97-AF65-F5344CB8AC3E}">
        <p14:creationId xmlns:p14="http://schemas.microsoft.com/office/powerpoint/2010/main" val="377999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95C35-5DF1-4152-8AC8-3B6ECCDE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Zadovoljstvo građana... U pogledu čega? U koju svrhu?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FDEC445-23F3-4BAA-A978-35B72B065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962706"/>
              </p:ext>
            </p:extLst>
          </p:nvPr>
        </p:nvGraphicFramePr>
        <p:xfrm>
          <a:off x="1819351" y="11377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3236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B4DEE-1F3E-45C4-80F2-AA8D23354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Zadovoljstvo građana... Kako?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DE6A09-FA5F-43E3-ADF0-45D08C10EC0D}"/>
              </a:ext>
            </a:extLst>
          </p:cNvPr>
          <p:cNvGrpSpPr/>
          <p:nvPr/>
        </p:nvGrpSpPr>
        <p:grpSpPr>
          <a:xfrm>
            <a:off x="276447" y="5614679"/>
            <a:ext cx="11766698" cy="1200330"/>
            <a:chOff x="276447" y="5614679"/>
            <a:chExt cx="11766698" cy="120033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7E6EED5-C15D-4A19-9FE1-C3B8B61C008D}"/>
                </a:ext>
              </a:extLst>
            </p:cNvPr>
            <p:cNvSpPr/>
            <p:nvPr/>
          </p:nvSpPr>
          <p:spPr bwMode="auto">
            <a:xfrm>
              <a:off x="276447" y="5614679"/>
              <a:ext cx="11766698" cy="114902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342AE2-CCE2-47E7-A6AE-C5166B7D3518}"/>
                </a:ext>
              </a:extLst>
            </p:cNvPr>
            <p:cNvSpPr txBox="1"/>
            <p:nvPr/>
          </p:nvSpPr>
          <p:spPr>
            <a:xfrm>
              <a:off x="552893" y="5614680"/>
              <a:ext cx="114902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800" b="0">
                  <a:latin typeface="Andes" panose="02000000000000000000" pitchFamily="50" charset="0"/>
                </a:rPr>
                <a:t>Upozorenje: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800" b="0">
                  <a:latin typeface="Andes" panose="02000000000000000000" pitchFamily="50" charset="0"/>
                </a:rPr>
                <a:t>Očekivanja u velikoj mjeri ovise o kontekstu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800" b="0">
                  <a:latin typeface="Andes" panose="02000000000000000000" pitchFamily="50" charset="0"/>
                </a:rPr>
                <a:t>Mogla bi postojati razlika između onoga što građani u anketi navedu kao važno i onoga što zapravo utječe na njihovo ukupno zadovoljstvo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E286B1-015B-4C78-9626-FCB52D9F5C50}"/>
              </a:ext>
            </a:extLst>
          </p:cNvPr>
          <p:cNvGrpSpPr/>
          <p:nvPr/>
        </p:nvGrpSpPr>
        <p:grpSpPr>
          <a:xfrm>
            <a:off x="276447" y="1058339"/>
            <a:ext cx="11121655" cy="4641052"/>
            <a:chOff x="276447" y="1058339"/>
            <a:chExt cx="11121655" cy="4641052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7D46A9BC-9FE9-4AAC-829B-28178C29AC1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57152507"/>
                </p:ext>
              </p:extLst>
            </p:nvPr>
          </p:nvGraphicFramePr>
          <p:xfrm>
            <a:off x="2509284" y="1058339"/>
            <a:ext cx="8888818" cy="46410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1C7246-C24B-4A5C-A2CD-04C756440EE4}"/>
                </a:ext>
              </a:extLst>
            </p:cNvPr>
            <p:cNvSpPr txBox="1"/>
            <p:nvPr/>
          </p:nvSpPr>
          <p:spPr>
            <a:xfrm>
              <a:off x="276447" y="2785730"/>
              <a:ext cx="23923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800">
                  <a:latin typeface="Andes" panose="02000000000000000000" pitchFamily="50" charset="0"/>
                </a:rPr>
                <a:t>Pokazatelji pružanja javnih usluga usmjerenih na građane </a:t>
              </a:r>
            </a:p>
          </p:txBody>
        </p:sp>
        <p:pic>
          <p:nvPicPr>
            <p:cNvPr id="12" name="Graphic 11" descr="Court">
              <a:extLst>
                <a:ext uri="{FF2B5EF4-FFF2-40B4-BE49-F238E27FC236}">
                  <a16:creationId xmlns:a16="http://schemas.microsoft.com/office/drawing/2014/main" id="{402B8A5D-9E2C-42BA-B2AE-BA219C8FE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33823" y="2879308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Users">
              <a:extLst>
                <a:ext uri="{FF2B5EF4-FFF2-40B4-BE49-F238E27FC236}">
                  <a16:creationId xmlns:a16="http://schemas.microsoft.com/office/drawing/2014/main" id="{2B8FDA7F-2EBC-457A-A82F-828441B80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04212" y="1507708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Research">
              <a:extLst>
                <a:ext uri="{FF2B5EF4-FFF2-40B4-BE49-F238E27FC236}">
                  <a16:creationId xmlns:a16="http://schemas.microsoft.com/office/drawing/2014/main" id="{1924C1A8-6000-4669-A92F-ECC2A91C5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689040" y="426685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660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B6B08-6EFC-4E4E-AE5F-A86DCD15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15" y="152777"/>
            <a:ext cx="11282705" cy="756707"/>
          </a:xfrm>
        </p:spPr>
        <p:txBody>
          <a:bodyPr/>
          <a:lstStyle/>
          <a:p>
            <a:r>
              <a:rPr lang="hr-HR"/>
              <a:t>Kategorije anketa (primjer)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EA6961-9626-4425-9D91-D8B44772A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806031"/>
              </p:ext>
            </p:extLst>
          </p:nvPr>
        </p:nvGraphicFramePr>
        <p:xfrm>
          <a:off x="394586" y="930742"/>
          <a:ext cx="11364034" cy="5948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114698">
                  <a:extLst>
                    <a:ext uri="{9D8B030D-6E8A-4147-A177-3AD203B41FA5}">
                      <a16:colId xmlns:a16="http://schemas.microsoft.com/office/drawing/2014/main" val="2563021491"/>
                    </a:ext>
                  </a:extLst>
                </a:gridCol>
                <a:gridCol w="4624668">
                  <a:extLst>
                    <a:ext uri="{9D8B030D-6E8A-4147-A177-3AD203B41FA5}">
                      <a16:colId xmlns:a16="http://schemas.microsoft.com/office/drawing/2014/main" val="1206087656"/>
                    </a:ext>
                  </a:extLst>
                </a:gridCol>
                <a:gridCol w="4624668">
                  <a:extLst>
                    <a:ext uri="{9D8B030D-6E8A-4147-A177-3AD203B41FA5}">
                      <a16:colId xmlns:a16="http://schemas.microsoft.com/office/drawing/2014/main" val="3390516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latin typeface="Andes" panose="02000000000000000000" pitchFamily="50" charset="0"/>
                        </a:rPr>
                        <a:t>Teme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latin typeface="Andes" panose="02000000000000000000" pitchFamily="50" charset="0"/>
                        </a:rPr>
                        <a:t>Anketa građana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latin typeface="Andes" panose="02000000000000000000" pitchFamily="50" charset="0"/>
                        </a:rPr>
                        <a:t>Perspektive vlade (kontrolni popis za upravitelja)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0475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>
                          <a:latin typeface="Andes" panose="02000000000000000000" pitchFamily="50" charset="0"/>
                        </a:rPr>
                        <a:t>Transparentnost i pristup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Pronalazak relevantnih informacija i podataka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Odabir najprikladnijeg pristupnog kanala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Povezivanje s upravom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Upotreba e-vlade/digitalnog portala za prikupljanje informacija/podataka i pružanje usluga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dirty="0">
                          <a:latin typeface="Andes" panose="02000000000000000000" pitchFamily="50" charset="0"/>
                        </a:rPr>
                        <a:t>Pružanje jasnih informacija za kontakt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dirty="0">
                          <a:latin typeface="Andes" panose="02000000000000000000" pitchFamily="50" charset="0"/>
                        </a:rPr>
                        <a:t>Pružanje različitih pristupnih kanala u skladu s preferencijama građana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dirty="0">
                          <a:latin typeface="Andes" panose="02000000000000000000" pitchFamily="50" charset="0"/>
                        </a:rPr>
                        <a:t>Interakcija s građanima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dirty="0">
                          <a:latin typeface="Andes" panose="02000000000000000000" pitchFamily="50" charset="0"/>
                        </a:rPr>
                        <a:t>Stavljanje na raspolaganje e-vlade/digitalnog portala za razmjenu informacija/podataka i pružanje usluga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82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>
                          <a:latin typeface="Andes" panose="02000000000000000000" pitchFamily="50" charset="0"/>
                        </a:rPr>
                        <a:t>Odaziv (zatvaranje ciklusa pružanja povratnih informacija)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Primanje pravovremenog odgovora i usluge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Standardi pružanja usluga u skladu s očekivanjima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Pružanje pravovremenog odgovora i usluge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Određivanje standarda pružanja usluga u skladu s očekivanjima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421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>
                          <a:latin typeface="Andes" panose="02000000000000000000" pitchFamily="50" charset="0"/>
                        </a:rPr>
                        <a:t>Pouzdanost i kvaliteta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Interakcija s državnim osobljem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Primanje jasnih i lako razumljivih informacija/podataka visoke kvalitete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Dovršetak postupka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Postizanje zadovoljavajućeg krajnjeg rezultata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Interakcija s građanima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Pružanje jasnih i lako razumljivih informacija/podataka visoke kvalitete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Dovršetak postupka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Postizanje zadovoljavajućih krajnjih rezultata za građane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286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>
                          <a:latin typeface="Andes" panose="02000000000000000000" pitchFamily="50" charset="0"/>
                        </a:rPr>
                        <a:t>Integritet javnog sektora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Interakcija s transparentnim i učinkovitim javnim sektorom bez korupcije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Pristup povratnim informacijama i mehanizmima za rješavanje pritužbi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Ostvarivanje koristi od učinkovite suradnje među agencijama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Utjelovljenje transparentnog i učinkovitog javnog sektora bez korupcije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Pružanje pristupa povratnim informacijama i mehanizmima za rješavanje pritužbi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Jamstvo učinkovite suradnje među agencijama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9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>
                          <a:latin typeface="Andes" panose="02000000000000000000" pitchFamily="50" charset="0"/>
                        </a:rPr>
                        <a:t>Ostalo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Prioritetna područja (u pogledu uključenosti, usluga, objave informacija itd.)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Neispunjene potrebe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>
                          <a:latin typeface="Andes" panose="02000000000000000000" pitchFamily="50" charset="0"/>
                        </a:rPr>
                        <a:t>Komentari, prijedlozi i pitanja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dirty="0">
                          <a:latin typeface="Andes" panose="02000000000000000000" pitchFamily="50" charset="0"/>
                        </a:rPr>
                        <a:t>Prioritetna područja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dirty="0">
                          <a:latin typeface="Andes" panose="02000000000000000000" pitchFamily="50" charset="0"/>
                        </a:rPr>
                        <a:t>Neispunjene potrebe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dirty="0">
                          <a:latin typeface="Andes" panose="02000000000000000000" pitchFamily="50" charset="0"/>
                        </a:rPr>
                        <a:t>Komentari, prijedlozi i pitanja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9855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F48A18-B425-4F80-A29F-792A075CB1BC}"/>
              </a:ext>
            </a:extLst>
          </p:cNvPr>
          <p:cNvSpPr txBox="1"/>
          <p:nvPr/>
        </p:nvSpPr>
        <p:spPr>
          <a:xfrm>
            <a:off x="6253125" y="6600022"/>
            <a:ext cx="6186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0">
                <a:latin typeface="Andes" panose="02000000000000000000" pitchFamily="50" charset="0"/>
              </a:rPr>
              <a:t>Preuzeto iz dokumenta „Pokazatelji pružanja javnih usluga usmjerenih na građane” Svjetske banke </a:t>
            </a:r>
          </a:p>
        </p:txBody>
      </p:sp>
    </p:spTree>
    <p:extLst>
      <p:ext uri="{BB962C8B-B14F-4D97-AF65-F5344CB8AC3E}">
        <p14:creationId xmlns:p14="http://schemas.microsoft.com/office/powerpoint/2010/main" val="104995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08897-A741-4D79-941C-3F3168BB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Zadovoljstvo građana... Što je sljedeće? Određivanje standarda?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2D655-44AF-4EE4-8132-6B3470E3B7C2}"/>
              </a:ext>
            </a:extLst>
          </p:cNvPr>
          <p:cNvSpPr txBox="1"/>
          <p:nvPr/>
        </p:nvSpPr>
        <p:spPr>
          <a:xfrm>
            <a:off x="726558" y="1573619"/>
            <a:ext cx="107388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solidFill>
                  <a:srgbClr val="0070C0"/>
                </a:solidFill>
                <a:latin typeface="Andes" panose="02000000000000000000" pitchFamily="50" charset="0"/>
              </a:rPr>
              <a:t>Međunarodna načela, standardi i inicijative koje podržavaju transparentnost proračuna i sudjelovanje građana u određivanju proračuna: </a:t>
            </a:r>
          </a:p>
          <a:p>
            <a:endParaRPr lang="en-US" sz="1800" b="0" dirty="0">
              <a:solidFill>
                <a:schemeClr val="tx2"/>
              </a:solidFill>
              <a:latin typeface="Andes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0">
                <a:solidFill>
                  <a:schemeClr val="tx2"/>
                </a:solidFill>
                <a:latin typeface="Andes" panose="02000000000000000000" pitchFamily="50" charset="0"/>
              </a:rPr>
              <a:t>Načela GIFT-a visoke razine u okviru fiskalne transparentnosti, sudjelovanja i odgovornosti (2012.)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2"/>
              </a:solidFill>
              <a:latin typeface="Andes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0">
                <a:solidFill>
                  <a:schemeClr val="tx2"/>
                </a:solidFill>
                <a:latin typeface="Andes" panose="02000000000000000000" pitchFamily="50" charset="0"/>
              </a:rPr>
              <a:t>Načela OECD-a o upravljanju proračunom (2014.)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2"/>
              </a:solidFill>
              <a:latin typeface="Andes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0">
                <a:solidFill>
                  <a:schemeClr val="tx2"/>
                </a:solidFill>
                <a:latin typeface="Andes" panose="02000000000000000000" pitchFamily="50" charset="0"/>
              </a:rPr>
              <a:t>MMF, „Novi kodeks fiskalne transparentnosti” (2014.)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2"/>
              </a:solidFill>
              <a:latin typeface="Andes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0">
                <a:solidFill>
                  <a:schemeClr val="tx2"/>
                </a:solidFill>
                <a:latin typeface="Andes" panose="02000000000000000000" pitchFamily="50" charset="0"/>
              </a:rPr>
              <a:t>Okvir PEFA-e (2016.)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2"/>
              </a:solidFill>
              <a:latin typeface="Andes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0">
                <a:solidFill>
                  <a:schemeClr val="tx2"/>
                </a:solidFill>
                <a:latin typeface="Andes" panose="02000000000000000000" pitchFamily="50" charset="0"/>
              </a:rPr>
              <a:t>Anketa o otvorenosti proračuna Međunarodnog partnerstva za proračun (2017.)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2"/>
              </a:solidFill>
              <a:latin typeface="Andes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0">
                <a:solidFill>
                  <a:schemeClr val="tx2"/>
                </a:solidFill>
                <a:latin typeface="Andes" panose="02000000000000000000" pitchFamily="50" charset="0"/>
              </a:rPr>
              <a:t>Partnerstvo za otvorenu vlast (od 2011.)</a:t>
            </a:r>
          </a:p>
          <a:p>
            <a:endParaRPr lang="en-US" sz="1400" b="0" dirty="0">
              <a:latin typeface="And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74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ndes" panose="02000000000000000000" pitchFamily="50" charset="0"/>
              </a:rPr>
              <a:t>Hvala!</a:t>
            </a:r>
          </a:p>
        </p:txBody>
      </p:sp>
    </p:spTree>
    <p:extLst>
      <p:ext uri="{BB962C8B-B14F-4D97-AF65-F5344CB8AC3E}">
        <p14:creationId xmlns:p14="http://schemas.microsoft.com/office/powerpoint/2010/main" val="189865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DC79-55DE-47A7-9759-8B630F97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Svijet koji se brzo mijenja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99E74F-BD91-4EB7-BA8E-6DF472558F4C}"/>
              </a:ext>
            </a:extLst>
          </p:cNvPr>
          <p:cNvGrpSpPr/>
          <p:nvPr/>
        </p:nvGrpSpPr>
        <p:grpSpPr>
          <a:xfrm>
            <a:off x="-10701" y="1918054"/>
            <a:ext cx="6240026" cy="4227613"/>
            <a:chOff x="-1117761" y="1365724"/>
            <a:chExt cx="5443207" cy="364471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858DCF7-3A65-4B9D-8AED-750A70A2E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92728" y="1365724"/>
              <a:ext cx="5418174" cy="36290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58F041-CB56-4848-86E9-5C36CCEEA4F5}"/>
                </a:ext>
              </a:extLst>
            </p:cNvPr>
            <p:cNvSpPr txBox="1"/>
            <p:nvPr/>
          </p:nvSpPr>
          <p:spPr>
            <a:xfrm>
              <a:off x="-1117761" y="4811430"/>
              <a:ext cx="1905395" cy="199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b="0">
                  <a:solidFill>
                    <a:schemeClr val="bg1"/>
                  </a:solidFill>
                  <a:latin typeface="Andes" panose="02000000000000000000" pitchFamily="50" charset="0"/>
                </a:rPr>
                <a:t>Izvor: Zbirka fotografija Svjetske banke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81C84C-561F-4DD1-818D-9BC88E40E5FA}"/>
              </a:ext>
            </a:extLst>
          </p:cNvPr>
          <p:cNvGrpSpPr/>
          <p:nvPr/>
        </p:nvGrpSpPr>
        <p:grpSpPr>
          <a:xfrm>
            <a:off x="6627956" y="2001039"/>
            <a:ext cx="5296699" cy="3994852"/>
            <a:chOff x="81382" y="3967576"/>
            <a:chExt cx="4339275" cy="30591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15BDA0C-7899-441E-B71F-DB6B8CECCD46}"/>
                </a:ext>
              </a:extLst>
            </p:cNvPr>
            <p:cNvGrpSpPr/>
            <p:nvPr/>
          </p:nvGrpSpPr>
          <p:grpSpPr>
            <a:xfrm>
              <a:off x="164829" y="4346624"/>
              <a:ext cx="4186631" cy="2680053"/>
              <a:chOff x="152643" y="4424293"/>
              <a:chExt cx="4088196" cy="2555418"/>
            </a:xfrm>
          </p:grpSpPr>
          <p:pic>
            <p:nvPicPr>
              <p:cNvPr id="20" name="Picture 1" descr="image001">
                <a:extLst>
                  <a:ext uri="{FF2B5EF4-FFF2-40B4-BE49-F238E27FC236}">
                    <a16:creationId xmlns:a16="http://schemas.microsoft.com/office/drawing/2014/main" id="{F9239340-0F15-4F51-BC0B-2F1EED7013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766"/>
              <a:stretch/>
            </p:blipFill>
            <p:spPr bwMode="auto">
              <a:xfrm>
                <a:off x="152643" y="4424293"/>
                <a:ext cx="4006708" cy="2335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E91B281-2F4B-45C8-8803-54216D934B2F}"/>
                  </a:ext>
                </a:extLst>
              </p:cNvPr>
              <p:cNvSpPr txBox="1"/>
              <p:nvPr/>
            </p:nvSpPr>
            <p:spPr>
              <a:xfrm>
                <a:off x="152644" y="6759614"/>
                <a:ext cx="4088195" cy="220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900" b="0">
                    <a:latin typeface="Andes" panose="02000000000000000000" pitchFamily="50" charset="0"/>
                  </a:rPr>
                  <a:t>Izvor: Istraživački centar Pew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8355C18-F58B-44A8-B258-62F34B605FF9}"/>
                </a:ext>
              </a:extLst>
            </p:cNvPr>
            <p:cNvSpPr/>
            <p:nvPr/>
          </p:nvSpPr>
          <p:spPr>
            <a:xfrm>
              <a:off x="81382" y="3967576"/>
              <a:ext cx="4339275" cy="38569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>
                  <a:latin typeface="Andes" panose="02000000000000000000" pitchFamily="50" charset="0"/>
                </a:rPr>
                <a:t>Suočavanje sa sve kompleksnijim izazovima...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893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7AD7730-531F-425B-AAFA-FC8BF10C4C10}"/>
              </a:ext>
            </a:extLst>
          </p:cNvPr>
          <p:cNvGrpSpPr/>
          <p:nvPr/>
        </p:nvGrpSpPr>
        <p:grpSpPr>
          <a:xfrm>
            <a:off x="1930854" y="399439"/>
            <a:ext cx="8474278" cy="5844611"/>
            <a:chOff x="4790477" y="2878479"/>
            <a:chExt cx="6609492" cy="4054333"/>
          </a:xfrm>
        </p:grpSpPr>
        <p:pic>
          <p:nvPicPr>
            <p:cNvPr id="16" name="Picture 15" descr="C:\Users\WB467924\AppData\Local\Microsoft\Windows\INetCache\Content.Word\ENDEL_line (007).png">
              <a:extLst>
                <a:ext uri="{FF2B5EF4-FFF2-40B4-BE49-F238E27FC236}">
                  <a16:creationId xmlns:a16="http://schemas.microsoft.com/office/drawing/2014/main" id="{B7A2B193-0E70-4C0E-8C37-1486A1DA2737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360" y="3393208"/>
              <a:ext cx="6181725" cy="335216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977C7D6-99FF-46F2-9AF1-F9CAA3756E24}"/>
                </a:ext>
              </a:extLst>
            </p:cNvPr>
            <p:cNvGrpSpPr/>
            <p:nvPr/>
          </p:nvGrpSpPr>
          <p:grpSpPr>
            <a:xfrm>
              <a:off x="4790477" y="2878479"/>
              <a:ext cx="6609492" cy="4054333"/>
              <a:chOff x="5100153" y="1612913"/>
              <a:chExt cx="6609492" cy="405433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C91449E-FA51-48C7-8BF0-4EB8CABCA390}"/>
                  </a:ext>
                </a:extLst>
              </p:cNvPr>
              <p:cNvSpPr/>
              <p:nvPr/>
            </p:nvSpPr>
            <p:spPr>
              <a:xfrm>
                <a:off x="5100153" y="1612913"/>
                <a:ext cx="6609492" cy="514729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dirty="0">
                    <a:latin typeface="Andes" panose="02000000000000000000" pitchFamily="50" charset="0"/>
                  </a:rPr>
                  <a:t>...dovodi do smanjenja mogućnosti odgovaranja na njih </a:t>
                </a:r>
              </a:p>
              <a:p>
                <a:pPr algn="ctr"/>
                <a:r>
                  <a:rPr lang="hr-HR" dirty="0">
                    <a:latin typeface="Andes" panose="02000000000000000000" pitchFamily="50" charset="0"/>
                  </a:rPr>
                  <a:t>i smanjenja povjerenja građana u vlade većine zemalja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DA4C87-2B37-4748-9B90-E1EE59683E52}"/>
                  </a:ext>
                </a:extLst>
              </p:cNvPr>
              <p:cNvSpPr txBox="1"/>
              <p:nvPr/>
            </p:nvSpPr>
            <p:spPr>
              <a:xfrm>
                <a:off x="5314036" y="5422427"/>
                <a:ext cx="4324350" cy="244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900" b="0">
                    <a:latin typeface="Andes" panose="02000000000000000000" pitchFamily="50" charset="0"/>
                  </a:rPr>
                  <a:t>Izvor: Edelman Intelligence (2011., 2017.); Svjetska banka (2016.)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942197F-3E4A-4764-AB7F-4580D7724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3721" y="2292501"/>
                <a:ext cx="1905512" cy="306821"/>
              </a:xfrm>
              <a:prstGeom prst="rect">
                <a:avLst/>
              </a:prstGeom>
            </p:spPr>
          </p:pic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1A9ACAC-FBE7-4AE1-9C66-4ED5D6C47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175" y="1855589"/>
            <a:ext cx="6324617" cy="416581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924393F-821F-49C1-B801-EC237CBA61EE}"/>
              </a:ext>
            </a:extLst>
          </p:cNvPr>
          <p:cNvSpPr txBox="1"/>
          <p:nvPr/>
        </p:nvSpPr>
        <p:spPr>
          <a:xfrm>
            <a:off x="6020216" y="6005654"/>
            <a:ext cx="19053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u="sng">
                <a:solidFill>
                  <a:schemeClr val="bg1"/>
                </a:solidFill>
              </a:rPr>
              <a:t>Izvor:</a:t>
            </a:r>
            <a:r>
              <a:rPr lang="hr-HR" sz="900">
                <a:solidFill>
                  <a:schemeClr val="bg1"/>
                </a:solidFill>
              </a:rPr>
              <a:t> Zbirka fotografija Svjetske banke (2013.)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5D03E7B-24C0-44BB-B36B-5237DEE9E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5889" y="1712267"/>
            <a:ext cx="6055310" cy="442327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D4C3E14-F1A9-4018-874F-3D03A5DB5F5C}"/>
              </a:ext>
            </a:extLst>
          </p:cNvPr>
          <p:cNvSpPr txBox="1"/>
          <p:nvPr/>
        </p:nvSpPr>
        <p:spPr>
          <a:xfrm>
            <a:off x="10551321" y="5905987"/>
            <a:ext cx="21843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b="0">
                <a:solidFill>
                  <a:schemeClr val="bg1"/>
                </a:solidFill>
                <a:latin typeface="Andes" panose="02000000000000000000" pitchFamily="50" charset="0"/>
              </a:rPr>
              <a:t>Izvor: Zbirka fotografija Svjetske banke </a:t>
            </a:r>
          </a:p>
        </p:txBody>
      </p:sp>
    </p:spTree>
    <p:extLst>
      <p:ext uri="{BB962C8B-B14F-4D97-AF65-F5344CB8AC3E}">
        <p14:creationId xmlns:p14="http://schemas.microsoft.com/office/powerpoint/2010/main" val="289723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Popularizacija uključenosti građana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DE9D26-A202-4D64-8963-A99AB5104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24" y="1264311"/>
            <a:ext cx="11684751" cy="64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7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32" indent="-285744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2971" indent="-228594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160" indent="-228594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349" indent="-228594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537" indent="-228594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726" indent="-228594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8914" indent="-228594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103" indent="-228594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7DB50EC0-705D-456A-A8FE-A60DF52ABF6B}" type="slidenum">
              <a:rPr lang="en-US" altLang="en-US"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4</a:t>
            </a:fld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99EB90-3B1C-427F-9613-73EBAC9BEF91}"/>
              </a:ext>
            </a:extLst>
          </p:cNvPr>
          <p:cNvSpPr/>
          <p:nvPr/>
        </p:nvSpPr>
        <p:spPr bwMode="auto">
          <a:xfrm>
            <a:off x="135824" y="1338547"/>
            <a:ext cx="5960175" cy="110087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r-HR" sz="1400" b="0" i="1" dirty="0">
                <a:solidFill>
                  <a:schemeClr val="bg1"/>
                </a:solidFill>
                <a:latin typeface="Andes" panose="02000000000000000000" pitchFamily="50" charset="0"/>
                <a:ea typeface="MS PGothic"/>
              </a:rPr>
              <a:t>Dvosmjerna komunikacija između građana i vlade kojom se </a:t>
            </a:r>
            <a:r>
              <a:rPr lang="hr-HR" sz="1400" i="1" dirty="0">
                <a:solidFill>
                  <a:schemeClr val="bg1"/>
                </a:solidFill>
                <a:latin typeface="Andes" panose="02000000000000000000" pitchFamily="50" charset="0"/>
                <a:ea typeface="MS PGothic"/>
              </a:rPr>
              <a:t>građanima osigurava uloga u procesu donošenja odluka.  </a:t>
            </a:r>
            <a:endParaRPr lang="hr-HR" sz="1400" i="1">
              <a:solidFill>
                <a:schemeClr val="bg1"/>
              </a:solidFill>
              <a:latin typeface="Andes" panose="02000000000000000000" pitchFamily="50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hr-HR" sz="1400" b="0" i="1" dirty="0">
                <a:solidFill>
                  <a:schemeClr val="bg1"/>
                </a:solidFill>
                <a:latin typeface="Andes" panose="02000000000000000000" pitchFamily="50" charset="0"/>
                <a:ea typeface="MS PGothic"/>
              </a:rPr>
              <a:t>Cilj je unaprjeđenje </a:t>
            </a:r>
            <a:r>
              <a:rPr lang="hr-HR" sz="1400" b="0" i="1" dirty="0" err="1">
                <a:solidFill>
                  <a:schemeClr val="bg1"/>
                </a:solidFill>
                <a:latin typeface="Andes" panose="02000000000000000000" pitchFamily="50" charset="0"/>
                <a:ea typeface="MS PGothic"/>
              </a:rPr>
              <a:t>intermedijarnih</a:t>
            </a:r>
            <a:r>
              <a:rPr lang="hr-HR" sz="1400" b="0" i="1" dirty="0">
                <a:solidFill>
                  <a:schemeClr val="bg1"/>
                </a:solidFill>
                <a:latin typeface="Andes" panose="02000000000000000000" pitchFamily="50" charset="0"/>
                <a:ea typeface="MS PGothic"/>
              </a:rPr>
              <a:t> i konačnog razvojnih ciljeva  vladinih intervencija/mjera.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C55656-1F0A-407B-9B07-BC1EEDA87942}"/>
              </a:ext>
            </a:extLst>
          </p:cNvPr>
          <p:cNvGrpSpPr/>
          <p:nvPr/>
        </p:nvGrpSpPr>
        <p:grpSpPr>
          <a:xfrm>
            <a:off x="351750" y="2607705"/>
            <a:ext cx="5659436" cy="3538720"/>
            <a:chOff x="886877" y="1925157"/>
            <a:chExt cx="7402140" cy="406050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29AEF9E-2A4D-4E43-8EC1-91BFC515F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05956" y="1925157"/>
              <a:ext cx="4963983" cy="3594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47C5DD-8CF6-4788-9845-5E49F43F1DDE}"/>
                </a:ext>
              </a:extLst>
            </p:cNvPr>
            <p:cNvSpPr/>
            <p:nvPr/>
          </p:nvSpPr>
          <p:spPr bwMode="auto">
            <a:xfrm>
              <a:off x="886877" y="5616549"/>
              <a:ext cx="7402140" cy="369116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hr-HR" b="0">
                  <a:solidFill>
                    <a:schemeClr val="bg1"/>
                  </a:solidFill>
                  <a:latin typeface="Andes" panose="02000000000000000000" pitchFamily="50" charset="0"/>
                  <a:cs typeface="Times New Roman" pitchFamily="18" charset="0"/>
                </a:rPr>
                <a:t>Regionalni kontekst i kontekst zemlje su važni!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6A3DA2E-A8C8-45C8-88CE-98349702D586}"/>
              </a:ext>
            </a:extLst>
          </p:cNvPr>
          <p:cNvSpPr txBox="1"/>
          <p:nvPr/>
        </p:nvSpPr>
        <p:spPr>
          <a:xfrm>
            <a:off x="280416" y="6314712"/>
            <a:ext cx="5900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b="0" i="1">
                <a:solidFill>
                  <a:schemeClr val="tx2"/>
                </a:solidFill>
                <a:latin typeface="Andes" panose="02000000000000000000" pitchFamily="50" charset="0"/>
              </a:rPr>
              <a:t>Izvor (dijagram): Susan Wong i Sanjay Agarwal, „Međunarodno iskustvo u pogledu društvene odgovornosti” (International Experience in Social Accountability), izlaganje u Pekingu, u Kini, 25. lipnja 2013.   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F8E7FCFD-DB69-4A47-AA14-C6514280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7" y="301631"/>
            <a:ext cx="10062550" cy="756707"/>
          </a:xfrm>
        </p:spPr>
        <p:txBody>
          <a:bodyPr/>
          <a:lstStyle/>
          <a:p>
            <a:r>
              <a:rPr lang="hr-HR">
                <a:solidFill>
                  <a:schemeClr val="tx2"/>
                </a:solidFill>
              </a:rPr>
              <a:t>Dosadašnje iskustvo Svjetske banke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F0BF00-C477-458C-892B-01568AAC2982}"/>
              </a:ext>
            </a:extLst>
          </p:cNvPr>
          <p:cNvGrpSpPr/>
          <p:nvPr/>
        </p:nvGrpSpPr>
        <p:grpSpPr>
          <a:xfrm>
            <a:off x="6541008" y="1645594"/>
            <a:ext cx="5650992" cy="4369665"/>
            <a:chOff x="6541008" y="1433407"/>
            <a:chExt cx="5650992" cy="43696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E32A873-9005-4816-971B-7D7808A19705}"/>
                </a:ext>
              </a:extLst>
            </p:cNvPr>
            <p:cNvSpPr txBox="1"/>
            <p:nvPr/>
          </p:nvSpPr>
          <p:spPr>
            <a:xfrm>
              <a:off x="6605016" y="1433407"/>
              <a:ext cx="5586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800">
                  <a:solidFill>
                    <a:srgbClr val="0070C0"/>
                  </a:solidFill>
                  <a:latin typeface="Andes" panose="02000000000000000000" pitchFamily="50" charset="0"/>
                </a:rPr>
                <a:t>U globalnoj praksi upravljanja...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4F11D4-4F42-49B8-BC25-DB725A0866D6}"/>
                </a:ext>
              </a:extLst>
            </p:cNvPr>
            <p:cNvSpPr/>
            <p:nvPr/>
          </p:nvSpPr>
          <p:spPr>
            <a:xfrm>
              <a:off x="6541008" y="1786588"/>
              <a:ext cx="5370576" cy="40164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600"/>
                </a:spcBef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hr-HR" b="0" dirty="0">
                  <a:solidFill>
                    <a:schemeClr val="tx2"/>
                  </a:solidFill>
                  <a:latin typeface="Andes" panose="02000000000000000000" pitchFamily="50" charset="0"/>
                </a:rPr>
                <a:t>54 vrste projekata ulaganja (IPF-ova) u FG 2015. – FG 2018. </a:t>
              </a:r>
            </a:p>
            <a:p>
              <a:pPr marL="285750" indent="-285750">
                <a:spcBef>
                  <a:spcPts val="600"/>
                </a:spcBef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hr-HR" b="0" dirty="0">
                  <a:solidFill>
                    <a:schemeClr val="tx2"/>
                  </a:solidFill>
                  <a:latin typeface="Andes" panose="02000000000000000000" pitchFamily="50" charset="0"/>
                </a:rPr>
                <a:t>Najčešće upotrebljavani pokazatelji povratnih informacija korisnika povezani su s </a:t>
              </a:r>
              <a:r>
                <a:rPr lang="hr-HR" dirty="0">
                  <a:solidFill>
                    <a:srgbClr val="0070C0"/>
                  </a:solidFill>
                  <a:latin typeface="Andes" panose="02000000000000000000" pitchFamily="50" charset="0"/>
                </a:rPr>
                <a:t>anketama/dijalozima o zadovoljstvu korisnika</a:t>
              </a:r>
              <a:r>
                <a:rPr lang="hr-HR" b="0" dirty="0">
                  <a:solidFill>
                    <a:schemeClr val="tx2"/>
                  </a:solidFill>
                  <a:latin typeface="Andes" panose="02000000000000000000" pitchFamily="50" charset="0"/>
                </a:rPr>
                <a:t> (18 projekata), zatim slijede mehanizmi za davanje općih povratnih informacija (11 projekata) i savjetovanja/konsultacije (8 projekata)</a:t>
              </a:r>
            </a:p>
            <a:p>
              <a:pPr marL="285750" indent="-285750">
                <a:spcBef>
                  <a:spcPts val="600"/>
                </a:spcBef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hr-HR" b="0" dirty="0">
                  <a:solidFill>
                    <a:schemeClr val="tx2"/>
                  </a:solidFill>
                  <a:latin typeface="Andes" panose="02000000000000000000" pitchFamily="50" charset="0"/>
                </a:rPr>
                <a:t>Većina projekata ima jedan (35 projekata) ili dva (11 projekata) pokazatelja povratnih informacija korisnika  Samo dva projekta imaju tri pokazatelja povratnih informacija korisnika i jedan projekt ima 4 pokazatelja povratnih informacija korisnika</a:t>
              </a:r>
            </a:p>
            <a:p>
              <a:pPr marL="285750" indent="-285750">
                <a:spcBef>
                  <a:spcPts val="600"/>
                </a:spcBef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hr-HR" dirty="0">
                  <a:solidFill>
                    <a:schemeClr val="tx2"/>
                  </a:solidFill>
                  <a:latin typeface="Andes" panose="02000000000000000000" pitchFamily="50" charset="0"/>
                </a:rPr>
                <a:t>Više od 50 % IPF-ova podupire vladin PFM ili sadržava komponente povezane s PFM-om, koje često uključuju </a:t>
              </a:r>
              <a:r>
                <a:rPr lang="hr-HR" dirty="0">
                  <a:solidFill>
                    <a:srgbClr val="0070C0"/>
                  </a:solidFill>
                  <a:latin typeface="Andes" panose="02000000000000000000" pitchFamily="50" charset="0"/>
                </a:rPr>
                <a:t>elemente transparentnosti</a:t>
              </a:r>
              <a:r>
                <a:rPr lang="hr-HR" b="0" dirty="0">
                  <a:solidFill>
                    <a:srgbClr val="0070C0"/>
                  </a:solidFill>
                  <a:latin typeface="Andes" panose="02000000000000000000" pitchFamily="50" charset="0"/>
                </a:rPr>
                <a:t> </a:t>
              </a:r>
              <a:r>
                <a:rPr lang="hr-HR" b="0" dirty="0">
                  <a:solidFill>
                    <a:schemeClr val="tx2"/>
                  </a:solidFill>
                  <a:latin typeface="Andes" panose="02000000000000000000" pitchFamily="50" charset="0"/>
                </a:rPr>
                <a:t>(prvi korak ciklusa pružanja povratnih informacija)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22EB5E-9F8D-6041-97DA-868A2D946F38}"/>
              </a:ext>
            </a:extLst>
          </p:cNvPr>
          <p:cNvSpPr txBox="1"/>
          <p:nvPr/>
        </p:nvSpPr>
        <p:spPr>
          <a:xfrm>
            <a:off x="2826408" y="3239197"/>
            <a:ext cx="66914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Vlada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8AB13B-71EF-DE4B-B340-AC5542536D48}"/>
              </a:ext>
            </a:extLst>
          </p:cNvPr>
          <p:cNvSpPr txBox="1"/>
          <p:nvPr/>
        </p:nvSpPr>
        <p:spPr>
          <a:xfrm>
            <a:off x="2428566" y="3629952"/>
            <a:ext cx="15058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</a:rPr>
              <a:t>3. Poduzimanje mjera I komunikacija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9C548-A89C-D84D-89ED-5F18D371B91C}"/>
              </a:ext>
            </a:extLst>
          </p:cNvPr>
          <p:cNvSpPr txBox="1"/>
          <p:nvPr/>
        </p:nvSpPr>
        <p:spPr>
          <a:xfrm>
            <a:off x="1283818" y="4105108"/>
            <a:ext cx="15058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0" dirty="0">
                <a:solidFill>
                  <a:srgbClr val="C00000"/>
                </a:solidFill>
              </a:rPr>
              <a:t>2. Davanje povratnih informacija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CDFEEC-7CB3-EB45-8AE5-D4D1138518BC}"/>
              </a:ext>
            </a:extLst>
          </p:cNvPr>
          <p:cNvSpPr txBox="1"/>
          <p:nvPr/>
        </p:nvSpPr>
        <p:spPr>
          <a:xfrm>
            <a:off x="4059797" y="4080029"/>
            <a:ext cx="150580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0" dirty="0">
                <a:solidFill>
                  <a:srgbClr val="C00000"/>
                </a:solidFill>
              </a:rPr>
              <a:t>1. Dijeljenje informacija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C8FB8E-33FF-2A45-BCBC-9DFE8654C548}"/>
              </a:ext>
            </a:extLst>
          </p:cNvPr>
          <p:cNvSpPr txBox="1"/>
          <p:nvPr/>
        </p:nvSpPr>
        <p:spPr>
          <a:xfrm>
            <a:off x="1349852" y="3515405"/>
            <a:ext cx="150580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0" dirty="0">
                <a:solidFill>
                  <a:srgbClr val="FFC000"/>
                </a:solidFill>
              </a:rPr>
              <a:t>2a. Po zahtjevu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F2D57E-627A-DC48-9D13-619ECAB70D05}"/>
              </a:ext>
            </a:extLst>
          </p:cNvPr>
          <p:cNvSpPr txBox="1"/>
          <p:nvPr/>
        </p:nvSpPr>
        <p:spPr>
          <a:xfrm>
            <a:off x="1585803" y="3335101"/>
            <a:ext cx="150580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0" dirty="0">
                <a:solidFill>
                  <a:srgbClr val="FFC000"/>
                </a:solidFill>
              </a:rPr>
              <a:t>2b. </a:t>
            </a:r>
            <a:r>
              <a:rPr lang="en-US" sz="800" b="0" dirty="0" err="1">
                <a:solidFill>
                  <a:srgbClr val="FFC000"/>
                </a:solidFill>
              </a:rPr>
              <a:t>Kontinuirano</a:t>
            </a:r>
            <a:endParaRPr lang="en-US" sz="800" b="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40B2-F325-4DF9-883B-BDA03DF0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Popularizacija uključenosti građana u PFM radi postizanja boljih rezultata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7DFE7-CD47-4AC3-97D8-DD5AB1F6F5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hr-HR" sz="2000" i="1">
                <a:latin typeface="Andes" panose="02000000000000000000" pitchFamily="50" charset="0"/>
                <a:cs typeface="Times New Roman" pitchFamily="18" charset="0"/>
              </a:rPr>
              <a:t>Svrha: </a:t>
            </a:r>
          </a:p>
          <a:p>
            <a:r>
              <a:rPr lang="hr-HR" sz="2000" i="1">
                <a:latin typeface="Andes" panose="02000000000000000000" pitchFamily="50" charset="0"/>
                <a:cs typeface="Times New Roman" pitchFamily="18" charset="0"/>
              </a:rPr>
              <a:t>Pružiti izbor polaznih točaka za uključenost građana u PFM kako bi se ojačale ključne funkcije vlade</a:t>
            </a:r>
          </a:p>
        </p:txBody>
      </p:sp>
    </p:spTree>
    <p:extLst>
      <p:ext uri="{BB962C8B-B14F-4D97-AF65-F5344CB8AC3E}">
        <p14:creationId xmlns:p14="http://schemas.microsoft.com/office/powerpoint/2010/main" val="360181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90C02-A649-4A13-83D6-FE03DEDB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Dimenzije uključenosti građana i pristupi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5CA375-56BE-4732-AE35-80621E2F48E0}"/>
              </a:ext>
            </a:extLst>
          </p:cNvPr>
          <p:cNvSpPr txBox="1"/>
          <p:nvPr/>
        </p:nvSpPr>
        <p:spPr>
          <a:xfrm>
            <a:off x="7272670" y="1913856"/>
            <a:ext cx="44859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>
                <a:solidFill>
                  <a:srgbClr val="00B050"/>
                </a:solidFill>
                <a:latin typeface="Andes" panose="02000000000000000000" pitchFamily="50" charset="0"/>
              </a:rPr>
              <a:t>Obavijestiti: </a:t>
            </a:r>
            <a:r>
              <a:rPr lang="hr-HR" sz="1800" b="0" i="1" dirty="0">
                <a:solidFill>
                  <a:srgbClr val="00B050"/>
                </a:solidFill>
                <a:latin typeface="Andes" panose="02000000000000000000" pitchFamily="50" charset="0"/>
              </a:rPr>
              <a:t>Omogućiti građanima pristup izbalansiranim i objektivnim informacijama kako bi im se pomoglo shvatiti probleme, alternative, mogućnosti i rješenja </a:t>
            </a:r>
          </a:p>
          <a:p>
            <a:endParaRPr lang="en-US" sz="1800" b="0" dirty="0">
              <a:solidFill>
                <a:schemeClr val="tx2"/>
              </a:solidFill>
              <a:latin typeface="Andes" panose="02000000000000000000" pitchFamily="50" charset="0"/>
            </a:endParaRPr>
          </a:p>
          <a:p>
            <a:r>
              <a:rPr lang="hr-HR" sz="1800" dirty="0">
                <a:solidFill>
                  <a:schemeClr val="accent5">
                    <a:lumMod val="90000"/>
                    <a:lumOff val="10000"/>
                  </a:schemeClr>
                </a:solidFill>
                <a:latin typeface="Andes" panose="02000000000000000000" pitchFamily="50" charset="0"/>
              </a:rPr>
              <a:t>Provesti savjetovanje/konsultirati: </a:t>
            </a:r>
            <a:r>
              <a:rPr lang="hr-HR" sz="1800" b="0" i="1" dirty="0">
                <a:solidFill>
                  <a:schemeClr val="accent5">
                    <a:lumMod val="90000"/>
                    <a:lumOff val="10000"/>
                  </a:schemeClr>
                </a:solidFill>
                <a:latin typeface="Andes" panose="02000000000000000000" pitchFamily="50" charset="0"/>
              </a:rPr>
              <a:t>Dobiti povratnu informaciju građana o analizi, alternativama i odlukama</a:t>
            </a:r>
          </a:p>
          <a:p>
            <a:endParaRPr lang="en-US" sz="1800" dirty="0">
              <a:solidFill>
                <a:schemeClr val="tx2"/>
              </a:solidFill>
              <a:latin typeface="Andes" panose="02000000000000000000" pitchFamily="50" charset="0"/>
            </a:endParaRPr>
          </a:p>
          <a:p>
            <a:r>
              <a:rPr lang="hr-HR" sz="1800" dirty="0">
                <a:solidFill>
                  <a:schemeClr val="accent3">
                    <a:lumMod val="50000"/>
                  </a:schemeClr>
                </a:solidFill>
                <a:latin typeface="Andes" panose="02000000000000000000" pitchFamily="50" charset="0"/>
              </a:rPr>
              <a:t>Surađivati: </a:t>
            </a:r>
            <a:r>
              <a:rPr lang="hr-HR" sz="1800" b="0" i="1" dirty="0">
                <a:solidFill>
                  <a:schemeClr val="accent3">
                    <a:lumMod val="50000"/>
                  </a:schemeClr>
                </a:solidFill>
                <a:latin typeface="Andes" panose="02000000000000000000" pitchFamily="50" charset="0"/>
              </a:rPr>
              <a:t>Udružiti se s građanima u svim dijelovima donošenja odluka </a:t>
            </a:r>
          </a:p>
          <a:p>
            <a:endParaRPr lang="en-US" sz="1800" dirty="0">
              <a:solidFill>
                <a:schemeClr val="tx2"/>
              </a:solidFill>
              <a:latin typeface="Andes" panose="02000000000000000000" pitchFamily="50" charset="0"/>
            </a:endParaRPr>
          </a:p>
          <a:p>
            <a:r>
              <a:rPr lang="hr-HR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ndes" panose="02000000000000000000" pitchFamily="50" charset="0"/>
              </a:rPr>
              <a:t>Osnažiti: </a:t>
            </a:r>
            <a:r>
              <a:rPr lang="hr-HR" sz="1800" b="0" i="1" dirty="0">
                <a:solidFill>
                  <a:schemeClr val="tx1">
                    <a:lumMod val="90000"/>
                    <a:lumOff val="10000"/>
                  </a:schemeClr>
                </a:solidFill>
                <a:latin typeface="Andes" panose="02000000000000000000" pitchFamily="50" charset="0"/>
              </a:rPr>
              <a:t>Staviti krajnje donošenje odluka u ruke građana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818554-FE25-48A9-B98C-79E4AB2C0159}"/>
              </a:ext>
            </a:extLst>
          </p:cNvPr>
          <p:cNvSpPr txBox="1"/>
          <p:nvPr/>
        </p:nvSpPr>
        <p:spPr>
          <a:xfrm>
            <a:off x="1539170" y="6189308"/>
            <a:ext cx="40722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b="0">
                <a:solidFill>
                  <a:schemeClr val="tx2"/>
                </a:solidFill>
                <a:latin typeface="Andes" panose="02000000000000000000" pitchFamily="50" charset="0"/>
              </a:rPr>
              <a:t>Izvor (slika): Strateški okvir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37" y="1447465"/>
            <a:ext cx="6184634" cy="4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93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7922E-3D22-44B9-896B-4AE75149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Ciklus PFM-a i sudjelovanje građana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DAFF88-7EC0-4020-B6C0-0D770A648A3A}"/>
              </a:ext>
            </a:extLst>
          </p:cNvPr>
          <p:cNvSpPr/>
          <p:nvPr/>
        </p:nvSpPr>
        <p:spPr bwMode="auto">
          <a:xfrm>
            <a:off x="475915" y="1338548"/>
            <a:ext cx="11125766" cy="62847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r-HR" b="0" i="1">
                <a:solidFill>
                  <a:schemeClr val="bg1"/>
                </a:solidFill>
                <a:latin typeface="Andes" panose="02000000000000000000" pitchFamily="50" charset="0"/>
                <a:cs typeface="Times New Roman" pitchFamily="18" charset="0"/>
              </a:rPr>
              <a:t>PFM se odnosi na niz zakona, pravila, sustava i procesa koje upotrebljavaju vlasti (npr. nacionalne, podnacionalne i lokalne vlasti) kako bi mobilizirale prihode, dodijelile javna sredstva, preuzele odgovornost za javnu potrošnju, sredstva i rezultate revizije.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257111-8986-4C51-A52F-3B9BFCB2B7B9}"/>
              </a:ext>
            </a:extLst>
          </p:cNvPr>
          <p:cNvSpPr txBox="1"/>
          <p:nvPr/>
        </p:nvSpPr>
        <p:spPr>
          <a:xfrm>
            <a:off x="7208875" y="2917572"/>
            <a:ext cx="551475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>
                <a:solidFill>
                  <a:srgbClr val="0070C0"/>
                </a:solidFill>
                <a:latin typeface="Andes" panose="02000000000000000000" pitchFamily="50" charset="0"/>
              </a:rPr>
              <a:t>Načela uključenosti građana u PFM </a:t>
            </a:r>
          </a:p>
          <a:p>
            <a:endParaRPr lang="en-US" dirty="0">
              <a:latin typeface="Andes" panose="020000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Andes" panose="02000000000000000000" pitchFamily="50" charset="0"/>
              </a:rPr>
              <a:t>Transparentnost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Andes" panose="02000000000000000000" pitchFamily="50" charset="0"/>
              </a:rPr>
              <a:t>Dostupnost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Andes" panose="02000000000000000000" pitchFamily="50" charset="0"/>
              </a:rPr>
              <a:t>Uključenost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Andes" panose="02000000000000000000" pitchFamily="50" charset="0"/>
              </a:rPr>
              <a:t>Pravodobnost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Andes" panose="02000000000000000000" pitchFamily="50" charset="0"/>
              </a:rPr>
              <a:t>Više kanala i alata za uključenost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Andes" panose="02000000000000000000" pitchFamily="50" charset="0"/>
              </a:rPr>
              <a:t>Održivost i razvoj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Andes" panose="02000000000000000000" pitchFamily="50" charset="0"/>
              </a:rPr>
              <a:t>Zatvaranje ciklusa pružanja povratnih informacija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Andes" panose="02000000000000000000" pitchFamily="50" charset="0"/>
              </a:rPr>
              <a:t>Odgovornost koju provodi vlada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Andes" panose="02000000000000000000" pitchFamily="50" charset="0"/>
              </a:rPr>
              <a:t>Recipročnost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181D5-B65C-4FA1-AC8E-F55F0B0A059A}"/>
              </a:ext>
            </a:extLst>
          </p:cNvPr>
          <p:cNvSpPr txBox="1"/>
          <p:nvPr/>
        </p:nvSpPr>
        <p:spPr>
          <a:xfrm>
            <a:off x="299816" y="6235433"/>
            <a:ext cx="6422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0">
                <a:latin typeface="Andes" panose="02000000000000000000" pitchFamily="50" charset="0"/>
              </a:rPr>
              <a:t>*Autori ih smatraju dijelom ključnih faza godišnjeg proračunskog ciklusa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32" y="2103035"/>
            <a:ext cx="5299431" cy="395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9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FBDBA-3F1D-4550-99D4-F0F69D6B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Primjeri (1): Inicijative transparentnosti proračuna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340554-0488-4F6E-898E-2E3F41E368F1}"/>
              </a:ext>
            </a:extLst>
          </p:cNvPr>
          <p:cNvGrpSpPr/>
          <p:nvPr/>
        </p:nvGrpSpPr>
        <p:grpSpPr>
          <a:xfrm>
            <a:off x="4321524" y="2134552"/>
            <a:ext cx="7686083" cy="4651392"/>
            <a:chOff x="-183576" y="422788"/>
            <a:chExt cx="9042463" cy="5612732"/>
          </a:xfrm>
        </p:grpSpPr>
        <p:pic>
          <p:nvPicPr>
            <p:cNvPr id="12" name="9c93047e-4a99-48f5-b429-7026ebf72df9" descr="C:\Users\wb381155\AppData\Local\Temp\notesAB51EB\~b108172.TMP">
              <a:extLst>
                <a:ext uri="{FF2B5EF4-FFF2-40B4-BE49-F238E27FC236}">
                  <a16:creationId xmlns:a16="http://schemas.microsoft.com/office/drawing/2014/main" id="{C83744D7-D853-4941-953E-0D59861BEE12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910332" y="2170696"/>
              <a:ext cx="6248400" cy="373380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46BA1F8-D7DB-4B5B-A812-1DCE1721F328}"/>
                </a:ext>
              </a:extLst>
            </p:cNvPr>
            <p:cNvGrpSpPr/>
            <p:nvPr/>
          </p:nvGrpSpPr>
          <p:grpSpPr>
            <a:xfrm>
              <a:off x="2088809" y="522142"/>
              <a:ext cx="2365695" cy="1707523"/>
              <a:chOff x="1887524" y="642933"/>
              <a:chExt cx="2365695" cy="1707523"/>
            </a:xfrm>
          </p:grpSpPr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26A860B8-8E34-44EA-94FD-63FFD4F26F03}"/>
                  </a:ext>
                </a:extLst>
              </p:cNvPr>
              <p:cNvSpPr/>
              <p:nvPr/>
            </p:nvSpPr>
            <p:spPr bwMode="auto">
              <a:xfrm>
                <a:off x="1887524" y="642933"/>
                <a:ext cx="2365695" cy="1707523"/>
              </a:xfrm>
              <a:prstGeom prst="wedgeRoundRectCallout">
                <a:avLst>
                  <a:gd name="adj1" fmla="val 60752"/>
                  <a:gd name="adj2" fmla="val 43111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indent="-115888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Times New Roman" pitchFamily="18" charset="0"/>
                </a:endParaRP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2016AC3-995D-47F4-A34D-FC5A6FEDF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7887" y="800716"/>
                <a:ext cx="2004968" cy="1424198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FCD0D2C-7AB3-435F-BD3D-33BF5C6DF8B2}"/>
                </a:ext>
              </a:extLst>
            </p:cNvPr>
            <p:cNvGrpSpPr/>
            <p:nvPr/>
          </p:nvGrpSpPr>
          <p:grpSpPr>
            <a:xfrm>
              <a:off x="6323992" y="422788"/>
              <a:ext cx="2534895" cy="1906228"/>
              <a:chOff x="6323992" y="568902"/>
              <a:chExt cx="2534895" cy="1906228"/>
            </a:xfrm>
          </p:grpSpPr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477FA60B-6BCF-42F6-BE82-1BD0AE5CF268}"/>
                  </a:ext>
                </a:extLst>
              </p:cNvPr>
              <p:cNvSpPr/>
              <p:nvPr/>
            </p:nvSpPr>
            <p:spPr bwMode="auto">
              <a:xfrm>
                <a:off x="6323992" y="727739"/>
                <a:ext cx="2534895" cy="1707523"/>
              </a:xfrm>
              <a:prstGeom prst="wedgeRoundRectCallout">
                <a:avLst>
                  <a:gd name="adj1" fmla="val -30811"/>
                  <a:gd name="adj2" fmla="val 56868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indent="-115888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Times New Roman" pitchFamily="18" charset="0"/>
                </a:endParaRPr>
              </a:p>
            </p:txBody>
          </p:sp>
          <p:pic>
            <p:nvPicPr>
              <p:cNvPr id="19" name="Content Placeholder 3">
                <a:extLst>
                  <a:ext uri="{FF2B5EF4-FFF2-40B4-BE49-F238E27FC236}">
                    <a16:creationId xmlns:a16="http://schemas.microsoft.com/office/drawing/2014/main" id="{649A80B2-3F43-4090-BCC4-564F8D9DB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7838" y="568902"/>
                <a:ext cx="2167200" cy="1906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DE34A5-3881-43C0-AEF7-555E53710910}"/>
                </a:ext>
              </a:extLst>
            </p:cNvPr>
            <p:cNvGrpSpPr/>
            <p:nvPr/>
          </p:nvGrpSpPr>
          <p:grpSpPr>
            <a:xfrm>
              <a:off x="-183576" y="4536382"/>
              <a:ext cx="2452747" cy="1499138"/>
              <a:chOff x="-183576" y="4536382"/>
              <a:chExt cx="2452747" cy="1499138"/>
            </a:xfrm>
          </p:grpSpPr>
          <p:sp>
            <p:nvSpPr>
              <p:cNvPr id="16" name="Speech Bubble: Rectangle with Corners Rounded 15">
                <a:extLst>
                  <a:ext uri="{FF2B5EF4-FFF2-40B4-BE49-F238E27FC236}">
                    <a16:creationId xmlns:a16="http://schemas.microsoft.com/office/drawing/2014/main" id="{789276AF-D0DD-4BF2-BB08-F963875E9683}"/>
                  </a:ext>
                </a:extLst>
              </p:cNvPr>
              <p:cNvSpPr/>
              <p:nvPr/>
            </p:nvSpPr>
            <p:spPr bwMode="auto">
              <a:xfrm>
                <a:off x="-183576" y="4536382"/>
                <a:ext cx="2452747" cy="1499138"/>
              </a:xfrm>
              <a:prstGeom prst="wedgeRoundRectCallout">
                <a:avLst>
                  <a:gd name="adj1" fmla="val 57155"/>
                  <a:gd name="adj2" fmla="val 11035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indent="-115888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Times New Roman" pitchFamily="18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B3530C7-6B24-4C0E-B4CE-9B237F253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03748" y="4589732"/>
                <a:ext cx="2192557" cy="1368058"/>
              </a:xfrm>
              <a:prstGeom prst="rect">
                <a:avLst/>
              </a:prstGeom>
            </p:spPr>
          </p:pic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691238FF-3601-4108-9010-80AA69AC5088}"/>
              </a:ext>
            </a:extLst>
          </p:cNvPr>
          <p:cNvSpPr/>
          <p:nvPr/>
        </p:nvSpPr>
        <p:spPr>
          <a:xfrm>
            <a:off x="308344" y="2176742"/>
            <a:ext cx="5782314" cy="203132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hr-HR" sz="1400">
                <a:solidFill>
                  <a:schemeClr val="bg1"/>
                </a:solidFill>
                <a:latin typeface="Andes" panose="02000000000000000000" pitchFamily="50" charset="0"/>
              </a:rPr>
              <a:t>Okrug Adamawa, Kamerun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0">
                <a:solidFill>
                  <a:schemeClr val="bg1"/>
                </a:solidFill>
                <a:latin typeface="Andes" panose="02000000000000000000" pitchFamily="50" charset="0"/>
              </a:rPr>
              <a:t>Pojednostavnjenje, analiza i objava proračuna (naglasak na zdravstvo i obrazovanje)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0">
                <a:solidFill>
                  <a:schemeClr val="bg1"/>
                </a:solidFill>
                <a:latin typeface="Andes" panose="02000000000000000000" pitchFamily="50" charset="0"/>
              </a:rPr>
              <a:t>Podizanje razine osviještenosti i izgradnja kapaciteta državnih službenika i lokalnih/regionalnih institucija u svrhu promicanja javnog dijaloga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0">
                <a:solidFill>
                  <a:schemeClr val="bg1"/>
                </a:solidFill>
                <a:latin typeface="Andes" panose="02000000000000000000" pitchFamily="50" charset="0"/>
              </a:rPr>
              <a:t>Dokumentiranje i distribucija aktivnosti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0">
                <a:solidFill>
                  <a:schemeClr val="bg1"/>
                </a:solidFill>
                <a:latin typeface="Andes" panose="02000000000000000000" pitchFamily="50" charset="0"/>
                <a:cs typeface="Times New Roman" pitchFamily="18" charset="0"/>
              </a:rPr>
              <a:t>Naručeno je ukupno 64 radijska programa na francuskom i fulskom jeziku  Tijekom programa, slušatelji mogu nazvati i postaviti pitanja gostu dana (npr. gradonačelniku, drugim javnim službenicima)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9E6BEF-61A2-4836-BC27-F07E09AB73CA}"/>
              </a:ext>
            </a:extLst>
          </p:cNvPr>
          <p:cNvSpPr/>
          <p:nvPr/>
        </p:nvSpPr>
        <p:spPr>
          <a:xfrm>
            <a:off x="308344" y="1395888"/>
            <a:ext cx="11542992" cy="73866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hr-HR" sz="1400">
                <a:solidFill>
                  <a:schemeClr val="bg1"/>
                </a:solidFill>
                <a:latin typeface="Andes" panose="02000000000000000000" pitchFamily="50" charset="0"/>
              </a:rPr>
              <a:t>Razvojni izazovi:</a:t>
            </a:r>
          </a:p>
          <a:p>
            <a:r>
              <a:rPr lang="hr-HR" sz="1400" b="0">
                <a:solidFill>
                  <a:schemeClr val="bg1"/>
                </a:solidFill>
                <a:latin typeface="Andes" panose="02000000000000000000" pitchFamily="50" charset="0"/>
              </a:rPr>
              <a:t>Građani nemaju informacije o upotrebi javnih sredstava, isključeni su iz odluka o dodjeli sredstava i nemaju priliku pružiti adekvatne i pravovremene povratne informacije o upotrebi sredstava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35B43E-70C9-4A2A-8453-05A80E70185A}"/>
              </a:ext>
            </a:extLst>
          </p:cNvPr>
          <p:cNvSpPr/>
          <p:nvPr/>
        </p:nvSpPr>
        <p:spPr bwMode="auto">
          <a:xfrm>
            <a:off x="309526" y="4253046"/>
            <a:ext cx="5781132" cy="1286058"/>
          </a:xfrm>
          <a:prstGeom prst="rect">
            <a:avLst/>
          </a:prstGeom>
          <a:solidFill>
            <a:srgbClr val="007E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hr-HR" sz="1400" b="0" dirty="0">
                <a:solidFill>
                  <a:schemeClr val="bg1"/>
                </a:solidFill>
                <a:latin typeface="Andes" panose="02000000000000000000" pitchFamily="50" charset="0"/>
                <a:cs typeface="Times New Roman" pitchFamily="18" charset="0"/>
              </a:rPr>
              <a:t>Neki od krajnjih rezultata: 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r-HR" sz="1400" b="0" dirty="0">
                <a:solidFill>
                  <a:schemeClr val="bg1"/>
                </a:solidFill>
                <a:latin typeface="Andes" panose="02000000000000000000" pitchFamily="50" charset="0"/>
                <a:cs typeface="Times New Roman" pitchFamily="18" charset="0"/>
              </a:rPr>
              <a:t>Veći porezni prihodi za lokalno vijeće 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r-HR" sz="1400" b="0" dirty="0">
                <a:solidFill>
                  <a:schemeClr val="bg1"/>
                </a:solidFill>
                <a:latin typeface="Andes" panose="02000000000000000000" pitchFamily="50" charset="0"/>
                <a:cs typeface="Times New Roman" pitchFamily="18" charset="0"/>
              </a:rPr>
              <a:t>Promjene u spremnosti roditelja da doprinesu financiranju škola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r-H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ndes" panose="02000000000000000000" pitchFamily="50" charset="0"/>
                <a:cs typeface="Times New Roman" pitchFamily="18" charset="0"/>
              </a:rPr>
              <a:t>Veće povjerenje između gradonačelnika i izbornog tijela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D7678A-0C34-6D45-8A22-6E2D197F3C36}"/>
              </a:ext>
            </a:extLst>
          </p:cNvPr>
          <p:cNvSpPr txBox="1"/>
          <p:nvPr/>
        </p:nvSpPr>
        <p:spPr>
          <a:xfrm>
            <a:off x="9852949" y="3769455"/>
            <a:ext cx="150580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</a:rPr>
              <a:t>Podijeliti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5D2982-A66B-784C-8B87-10191B562718}"/>
              </a:ext>
            </a:extLst>
          </p:cNvPr>
          <p:cNvSpPr txBox="1"/>
          <p:nvPr/>
        </p:nvSpPr>
        <p:spPr>
          <a:xfrm>
            <a:off x="8110577" y="4372319"/>
            <a:ext cx="150580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</a:rPr>
              <a:t>Simplificirati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757510-AB19-C342-94CA-71CE3C87CE05}"/>
              </a:ext>
            </a:extLst>
          </p:cNvPr>
          <p:cNvSpPr txBox="1"/>
          <p:nvPr/>
        </p:nvSpPr>
        <p:spPr>
          <a:xfrm>
            <a:off x="7049722" y="4502124"/>
            <a:ext cx="106085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</a:rPr>
              <a:t>Objaviti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A84353-7F83-1E4E-BCF8-0C83FA89FA7D}"/>
              </a:ext>
            </a:extLst>
          </p:cNvPr>
          <p:cNvSpPr txBox="1"/>
          <p:nvPr/>
        </p:nvSpPr>
        <p:spPr>
          <a:xfrm>
            <a:off x="9256317" y="6234434"/>
            <a:ext cx="14039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C00000"/>
                </a:solidFill>
              </a:rPr>
              <a:t>Razumjeti </a:t>
            </a:r>
          </a:p>
          <a:p>
            <a:pPr algn="ctr"/>
            <a:r>
              <a:rPr lang="en-US" sz="800" dirty="0" err="1">
                <a:solidFill>
                  <a:srgbClr val="C00000"/>
                </a:solidFill>
              </a:rPr>
              <a:t>i</a:t>
            </a:r>
            <a:r>
              <a:rPr lang="en-US" sz="800" dirty="0">
                <a:solidFill>
                  <a:srgbClr val="C00000"/>
                </a:solidFill>
              </a:rPr>
              <a:t>                                                  </a:t>
            </a:r>
          </a:p>
          <a:p>
            <a:pPr algn="ctr"/>
            <a:r>
              <a:rPr lang="en-US" sz="800" dirty="0">
                <a:solidFill>
                  <a:srgbClr val="C00000"/>
                </a:solidFill>
              </a:rPr>
              <a:t> analizirati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DC342E-41E9-094D-9DCF-D0E44FEF1255}"/>
              </a:ext>
            </a:extLst>
          </p:cNvPr>
          <p:cNvSpPr txBox="1"/>
          <p:nvPr/>
        </p:nvSpPr>
        <p:spPr>
          <a:xfrm>
            <a:off x="7848560" y="5583232"/>
            <a:ext cx="106085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C00000"/>
                </a:solidFill>
              </a:rPr>
              <a:t>Diskutirati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77E1EC-93B7-694B-B632-473C07D234D2}"/>
              </a:ext>
            </a:extLst>
          </p:cNvPr>
          <p:cNvSpPr txBox="1"/>
          <p:nvPr/>
        </p:nvSpPr>
        <p:spPr>
          <a:xfrm>
            <a:off x="6507691" y="6083760"/>
            <a:ext cx="150580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</a:rPr>
              <a:t>Dati povratne informacije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1C4B70-C803-F743-BE26-2C0AE7282D28}"/>
              </a:ext>
            </a:extLst>
          </p:cNvPr>
          <p:cNvSpPr txBox="1"/>
          <p:nvPr/>
        </p:nvSpPr>
        <p:spPr>
          <a:xfrm>
            <a:off x="10660286" y="5631571"/>
            <a:ext cx="75219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Izabrani zvaničnici I građani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64EC04-3C03-554C-91FD-AED270F0124B}"/>
              </a:ext>
            </a:extLst>
          </p:cNvPr>
          <p:cNvSpPr txBox="1"/>
          <p:nvPr/>
        </p:nvSpPr>
        <p:spPr>
          <a:xfrm>
            <a:off x="6253049" y="4467362"/>
            <a:ext cx="94640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Vlada</a:t>
            </a:r>
          </a:p>
          <a:p>
            <a:pPr marL="171450" indent="-171450">
              <a:buFontTx/>
              <a:buChar char="-"/>
            </a:pPr>
            <a:r>
              <a:rPr lang="en-US" sz="800" dirty="0" err="1"/>
              <a:t>državna</a:t>
            </a:r>
            <a:endParaRPr lang="en-US" sz="800" dirty="0"/>
          </a:p>
          <a:p>
            <a:pPr marL="171450" indent="-171450">
              <a:buFontTx/>
              <a:buChar char="-"/>
            </a:pPr>
            <a:r>
              <a:rPr lang="en-US" sz="800" dirty="0"/>
              <a:t>regionalna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lokalna</a:t>
            </a:r>
          </a:p>
        </p:txBody>
      </p:sp>
    </p:spTree>
    <p:extLst>
      <p:ext uri="{BB962C8B-B14F-4D97-AF65-F5344CB8AC3E}">
        <p14:creationId xmlns:p14="http://schemas.microsoft.com/office/powerpoint/2010/main" val="919369709"/>
      </p:ext>
    </p:extLst>
  </p:cSld>
  <p:clrMapOvr>
    <a:masterClrMapping/>
  </p:clrMapOvr>
</p:sld>
</file>

<file path=ppt/theme/theme1.xml><?xml version="1.0" encoding="utf-8"?>
<a:theme xmlns:a="http://schemas.openxmlformats.org/drawingml/2006/main" name="WBG-Any_Logo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.pot [Read-Only] [Compatibility Mode]" id="{FB139154-ADCD-4D00-BE69-875DE9E67498}" vid="{3AF4451B-7D7A-4CCE-B66D-55097067AE6C}"/>
    </a:ext>
  </a:extLst>
</a:theme>
</file>

<file path=ppt/theme/theme2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.pot [Read-Only] [Compatibility Mode]" id="{FB139154-ADCD-4D00-BE69-875DE9E67498}" vid="{638A9786-B8E7-4FE1-BAEB-969025869D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WBG_Governance_Template</Template>
  <TotalTime>2095</TotalTime>
  <Words>2105</Words>
  <Application>Microsoft Macintosh PowerPoint</Application>
  <PresentationFormat>Widescreen</PresentationFormat>
  <Paragraphs>247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Andes</vt:lpstr>
      <vt:lpstr>Andes ExtraLight</vt:lpstr>
      <vt:lpstr>Arial</vt:lpstr>
      <vt:lpstr>Arial Bold</vt:lpstr>
      <vt:lpstr>Calibri</vt:lpstr>
      <vt:lpstr>Trebuchet MS</vt:lpstr>
      <vt:lpstr>Wingdings</vt:lpstr>
      <vt:lpstr>WBG-Any_Logo</vt:lpstr>
      <vt:lpstr>Full Page Interior</vt:lpstr>
      <vt:lpstr>Uključenost građana U CILJU ODGOVORNOSTI</vt:lpstr>
      <vt:lpstr>Svijet koji se brzo mijenja </vt:lpstr>
      <vt:lpstr>PowerPoint Presentation</vt:lpstr>
      <vt:lpstr>Popularizacija uključenosti građana </vt:lpstr>
      <vt:lpstr>Dosadašnje iskustvo Svjetske banke </vt:lpstr>
      <vt:lpstr>Popularizacija uključenosti građana u PFM radi postizanja boljih rezultata</vt:lpstr>
      <vt:lpstr>Dimenzije uključenosti građana i pristupi  </vt:lpstr>
      <vt:lpstr>Ciklus PFM-a i sudjelovanje građana </vt:lpstr>
      <vt:lpstr>Primjeri (1): Inicijative transparentnosti proračuna  </vt:lpstr>
      <vt:lpstr>Primjeri (2): Planiranje proračuna u Cananei, u Meksiku </vt:lpstr>
      <vt:lpstr>Uključenost građana u PFM: Trendovi   </vt:lpstr>
      <vt:lpstr>Tri opažanja o zadovoljstvu građana </vt:lpstr>
      <vt:lpstr>Zadovoljstvo građana... U pogledu čega? U koju svrhu? </vt:lpstr>
      <vt:lpstr>Zadovoljstvo građana... Kako? </vt:lpstr>
      <vt:lpstr>Kategorije anketa (primjer) </vt:lpstr>
      <vt:lpstr>Zadovoljstvo građana... Što je sljedeće? Određivanje standarda? </vt:lpstr>
      <vt:lpstr>Hvala!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Kimie Velhagen</dc:creator>
  <cp:lastModifiedBy>Naida Carsimamovic</cp:lastModifiedBy>
  <cp:revision>177</cp:revision>
  <cp:lastPrinted>2019-06-24T15:08:41Z</cp:lastPrinted>
  <dcterms:created xsi:type="dcterms:W3CDTF">2017-02-07T15:39:26Z</dcterms:created>
  <dcterms:modified xsi:type="dcterms:W3CDTF">2019-10-25T12:41:35Z</dcterms:modified>
</cp:coreProperties>
</file>