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20"/>
  </p:notesMasterIdLst>
  <p:handoutMasterIdLst>
    <p:handoutMasterId r:id="rId21"/>
  </p:handoutMasterIdLst>
  <p:sldIdLst>
    <p:sldId id="338" r:id="rId3"/>
    <p:sldId id="375" r:id="rId4"/>
    <p:sldId id="376" r:id="rId5"/>
    <p:sldId id="381" r:id="rId6"/>
    <p:sldId id="374" r:id="rId7"/>
    <p:sldId id="371" r:id="rId8"/>
    <p:sldId id="378" r:id="rId9"/>
    <p:sldId id="373" r:id="rId10"/>
    <p:sldId id="395" r:id="rId11"/>
    <p:sldId id="396" r:id="rId12"/>
    <p:sldId id="397" r:id="rId13"/>
    <p:sldId id="398" r:id="rId14"/>
    <p:sldId id="403" r:id="rId15"/>
    <p:sldId id="404" r:id="rId16"/>
    <p:sldId id="405" r:id="rId17"/>
    <p:sldId id="356" r:id="rId18"/>
    <p:sldId id="366" r:id="rId19"/>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Samchynska" initials="Inna" lastIdx="1" clrIdx="0">
    <p:extLst/>
  </p:cmAuthor>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47" autoAdjust="0"/>
    <p:restoredTop sz="93886" autoAdjust="0"/>
  </p:normalViewPr>
  <p:slideViewPr>
    <p:cSldViewPr snapToGrid="0" snapToObjects="1" showGuides="1">
      <p:cViewPr varScale="1">
        <p:scale>
          <a:sx n="82" d="100"/>
          <a:sy n="82" d="100"/>
        </p:scale>
        <p:origin x="907" y="82"/>
      </p:cViewPr>
      <p:guideLst>
        <p:guide orient="horz" pos="2160"/>
        <p:guide pos="2880"/>
      </p:guideLst>
    </p:cSldViewPr>
  </p:slideViewPr>
  <p:outlineViewPr>
    <p:cViewPr>
      <p:scale>
        <a:sx n="33" d="100"/>
        <a:sy n="33" d="100"/>
      </p:scale>
      <p:origin x="0" y="-105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6/26/2019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6/26/2019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0</a:t>
            </a:fld>
            <a:endParaRPr lang="en-US"/>
          </a:p>
        </p:txBody>
      </p:sp>
    </p:spTree>
    <p:extLst>
      <p:ext uri="{BB962C8B-B14F-4D97-AF65-F5344CB8AC3E}">
        <p14:creationId xmlns:p14="http://schemas.microsoft.com/office/powerpoint/2010/main" val="84003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6</a:t>
            </a:fld>
            <a:endParaRPr lang="en-US"/>
          </a:p>
        </p:txBody>
      </p:sp>
    </p:spTree>
    <p:extLst>
      <p:ext uri="{BB962C8B-B14F-4D97-AF65-F5344CB8AC3E}">
        <p14:creationId xmlns:p14="http://schemas.microsoft.com/office/powerpoint/2010/main" val="123889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kern="0" dirty="0"/>
              <a:t>PIM is effective if a law that regulates the general provisions of the budget process also has a primary role for PIM</a:t>
            </a:r>
            <a:endParaRPr lang="ru-RU" kern="0" dirty="0"/>
          </a:p>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9</a:t>
            </a:fld>
            <a:endParaRPr lang="en-US"/>
          </a:p>
        </p:txBody>
      </p:sp>
    </p:spTree>
    <p:extLst>
      <p:ext uri="{BB962C8B-B14F-4D97-AF65-F5344CB8AC3E}">
        <p14:creationId xmlns:p14="http://schemas.microsoft.com/office/powerpoint/2010/main" val="294754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57DA7DA-3AE2-4A43-88A4-44692C405BCE}" type="slidenum">
              <a:rPr lang="en-US" smtClean="0"/>
              <a:pPr>
                <a:defRPr/>
              </a:pPr>
              <a:t>10</a:t>
            </a:fld>
            <a:endParaRPr lang="en-US"/>
          </a:p>
        </p:txBody>
      </p:sp>
    </p:spTree>
    <p:extLst>
      <p:ext uri="{BB962C8B-B14F-4D97-AF65-F5344CB8AC3E}">
        <p14:creationId xmlns:p14="http://schemas.microsoft.com/office/powerpoint/2010/main" val="15228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of a clear and authoritative statement of public investment priorities at national and regional levels</a:t>
            </a:r>
            <a:r>
              <a:rPr lang="ru-RU" dirty="0"/>
              <a:t> </a:t>
            </a:r>
            <a:r>
              <a:rPr lang="en-US" dirty="0"/>
              <a:t>and a clear mandatory request to reflect the national development goals in subnational (regional) investment plan</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11</a:t>
            </a:fld>
            <a:endParaRPr lang="en-US"/>
          </a:p>
        </p:txBody>
      </p:sp>
    </p:spTree>
    <p:extLst>
      <p:ext uri="{BB962C8B-B14F-4D97-AF65-F5344CB8AC3E}">
        <p14:creationId xmlns:p14="http://schemas.microsoft.com/office/powerpoint/2010/main" val="30038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13</a:t>
            </a:fld>
            <a:endParaRPr lang="en-US"/>
          </a:p>
        </p:txBody>
      </p:sp>
    </p:spTree>
    <p:extLst>
      <p:ext uri="{BB962C8B-B14F-4D97-AF65-F5344CB8AC3E}">
        <p14:creationId xmlns:p14="http://schemas.microsoft.com/office/powerpoint/2010/main" val="188066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for each phase of </a:t>
            </a:r>
            <a:r>
              <a:rPr lang="en-US" dirty="0" err="1"/>
              <a:t>pim</a:t>
            </a:r>
            <a:r>
              <a:rPr lang="en-US" dirty="0"/>
              <a:t> and it support the main challenges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14</a:t>
            </a:fld>
            <a:endParaRPr lang="en-US"/>
          </a:p>
        </p:txBody>
      </p:sp>
    </p:spTree>
    <p:extLst>
      <p:ext uri="{BB962C8B-B14F-4D97-AF65-F5344CB8AC3E}">
        <p14:creationId xmlns:p14="http://schemas.microsoft.com/office/powerpoint/2010/main" val="173335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15</a:t>
            </a:fld>
            <a:endParaRPr lang="en-US"/>
          </a:p>
        </p:txBody>
      </p:sp>
    </p:spTree>
    <p:extLst>
      <p:ext uri="{BB962C8B-B14F-4D97-AF65-F5344CB8AC3E}">
        <p14:creationId xmlns:p14="http://schemas.microsoft.com/office/powerpoint/2010/main" val="174037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16</a:t>
            </a:fld>
            <a:endParaRPr lang="en-US"/>
          </a:p>
        </p:txBody>
      </p:sp>
    </p:spTree>
    <p:extLst>
      <p:ext uri="{BB962C8B-B14F-4D97-AF65-F5344CB8AC3E}">
        <p14:creationId xmlns:p14="http://schemas.microsoft.com/office/powerpoint/2010/main" val="1499151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val="174159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7751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sp>
        <p:nvSpPr>
          <p:cNvPr id="7" name="Rectangle 6"/>
          <p:cNvSpPr>
            <a:spLocks noChangeArrowheads="1"/>
          </p:cNvSpPr>
          <p:nvPr/>
        </p:nvSpPr>
        <p:spPr bwMode="auto">
          <a:xfrm>
            <a:off x="0" y="4302131"/>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grpSp>
        <p:nvGrpSpPr>
          <p:cNvPr id="8" name="Group 7"/>
          <p:cNvGrpSpPr>
            <a:grpSpLocks/>
          </p:cNvGrpSpPr>
          <p:nvPr/>
        </p:nvGrpSpPr>
        <p:grpSpPr bwMode="auto">
          <a:xfrm>
            <a:off x="265116"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6"/>
            <a:ext cx="9144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273366" y="5293895"/>
            <a:ext cx="7323485" cy="387684"/>
          </a:xfrm>
        </p:spPr>
        <p:txBody>
          <a:bodyPr/>
          <a:lstStyle>
            <a:lvl1pPr>
              <a:defRPr sz="15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3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975"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5854701" y="6161094"/>
            <a:ext cx="2744788" cy="363537"/>
          </a:xfrm>
        </p:spPr>
        <p:txBody>
          <a:bodyPr rIns="0" anchor="b" anchorCtr="0"/>
          <a:lstStyle>
            <a:lvl1pPr algn="r">
              <a:defRPr sz="975" b="0" i="0">
                <a:solidFill>
                  <a:srgbClr val="FFFFFF"/>
                </a:solidFill>
                <a:latin typeface="Arial"/>
                <a:cs typeface="Arial"/>
              </a:defRPr>
            </a:lvl1pPr>
          </a:lstStyle>
          <a:p>
            <a:endParaRPr lang="en-US"/>
          </a:p>
        </p:txBody>
      </p:sp>
    </p:spTree>
    <p:extLst>
      <p:ext uri="{BB962C8B-B14F-4D97-AF65-F5344CB8AC3E}">
        <p14:creationId xmlns:p14="http://schemas.microsoft.com/office/powerpoint/2010/main" val="7098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31003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12290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07524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0880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futuresagency.com/2014/12/08/global-trends-briefing-10-key-trends-to-watc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mailto:mgusarova@worldba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747" y="5352617"/>
            <a:ext cx="7602104" cy="494510"/>
          </a:xfrm>
        </p:spPr>
        <p:txBody>
          <a:bodyPr>
            <a:noAutofit/>
          </a:bodyPr>
          <a:lstStyle/>
          <a:p>
            <a:r>
              <a:rPr lang="en-US" sz="2800" dirty="0"/>
              <a:t>Public Investment Management: Trends and Challenges in PEMPAL Countries</a:t>
            </a:r>
          </a:p>
        </p:txBody>
      </p:sp>
      <p:sp>
        <p:nvSpPr>
          <p:cNvPr id="8" name="Text Placeholder 4">
            <a:extLst>
              <a:ext uri="{FF2B5EF4-FFF2-40B4-BE49-F238E27FC236}">
                <a16:creationId xmlns:a16="http://schemas.microsoft.com/office/drawing/2014/main" id="{CB5A93E5-E84C-4009-AAE2-B8F5CB801606}"/>
              </a:ext>
            </a:extLst>
          </p:cNvPr>
          <p:cNvSpPr>
            <a:spLocks noGrp="1"/>
          </p:cNvSpPr>
          <p:nvPr>
            <p:ph type="body" sz="quarter" idx="13"/>
          </p:nvPr>
        </p:nvSpPr>
        <p:spPr>
          <a:xfrm>
            <a:off x="1080416" y="5931017"/>
            <a:ext cx="7335420" cy="738230"/>
          </a:xfrm>
        </p:spPr>
        <p:txBody>
          <a:bodyPr>
            <a:normAutofit/>
          </a:bodyPr>
          <a:lstStyle/>
          <a:p>
            <a:r>
              <a:rPr lang="en-US" sz="1800" dirty="0"/>
              <a:t>Iryna Shcherbyna</a:t>
            </a:r>
          </a:p>
          <a:p>
            <a:r>
              <a:rPr lang="en-US" sz="1800" dirty="0"/>
              <a:t>Public Sector Specialist, World Bank - Governance</a:t>
            </a:r>
          </a:p>
        </p:txBody>
      </p:sp>
      <p:sp>
        <p:nvSpPr>
          <p:cNvPr id="19" name="TextBox 18">
            <a:extLst>
              <a:ext uri="{FF2B5EF4-FFF2-40B4-BE49-F238E27FC236}">
                <a16:creationId xmlns:a16="http://schemas.microsoft.com/office/drawing/2014/main" id="{50A7A81F-8548-4409-8545-452E7508F134}"/>
              </a:ext>
            </a:extLst>
          </p:cNvPr>
          <p:cNvSpPr txBox="1"/>
          <p:nvPr/>
        </p:nvSpPr>
        <p:spPr>
          <a:xfrm>
            <a:off x="0" y="4299191"/>
            <a:ext cx="9144000" cy="230832"/>
          </a:xfrm>
          <a:prstGeom prst="rect">
            <a:avLst/>
          </a:prstGeom>
          <a:noFill/>
        </p:spPr>
        <p:txBody>
          <a:bodyPr wrap="square" rtlCol="0">
            <a:spAutoFit/>
          </a:bodyPr>
          <a:lstStyle/>
          <a:p>
            <a:r>
              <a:rPr lang="en-US" sz="900" dirty="0">
                <a:hlinkClick r:id="rId3" tooltip="http://thefuturesagency.com/2014/12/08/global-trends-briefing-10-key-trends-to-watch/"/>
              </a:rPr>
              <a:t>This </a:t>
            </a:r>
            <a:r>
              <a:rPr lang="en-US" sz="900" dirty="0">
                <a:solidFill>
                  <a:srgbClr val="FF0000"/>
                </a:solidFill>
                <a:hlinkClick r:id="rId3" tooltip="http://thefuturesagency.com/2014/12/08/global-trends-briefing-10-key-trends-to-watch/"/>
              </a:rPr>
              <a:t>Photo</a:t>
            </a:r>
            <a:r>
              <a:rPr lang="en-US" sz="900" dirty="0"/>
              <a:t> by Unknown Author is licensed under </a:t>
            </a:r>
            <a:r>
              <a:rPr lang="en-US" sz="900" dirty="0">
                <a:hlinkClick r:id="rId4" tooltip="https://creativecommons.org/licenses/by-nc-sa/3.0/"/>
              </a:rPr>
              <a:t>CC BY-NC-SA</a:t>
            </a:r>
            <a:endParaRPr lang="en-US" sz="900" dirty="0"/>
          </a:p>
        </p:txBody>
      </p:sp>
      <p:pic>
        <p:nvPicPr>
          <p:cNvPr id="6" name="Рисунок 5"/>
          <p:cNvPicPr>
            <a:picLocks noGrp="1" noChangeAspect="1"/>
          </p:cNvPicPr>
          <p:nvPr>
            <p:ph type="pic" sz="quarter" idx="15"/>
          </p:nvPr>
        </p:nvPicPr>
        <p:blipFill>
          <a:blip r:embed="rId5"/>
          <a:srcRect t="19587" b="19587"/>
          <a:stretch>
            <a:fillRect/>
          </a:stretch>
        </p:blipFill>
        <p:spPr>
          <a:prstGeom prst="rect">
            <a:avLst/>
          </a:prstGeom>
        </p:spPr>
      </p:pic>
    </p:spTree>
    <p:extLst>
      <p:ext uri="{BB962C8B-B14F-4D97-AF65-F5344CB8AC3E}">
        <p14:creationId xmlns:p14="http://schemas.microsoft.com/office/powerpoint/2010/main" val="4137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1713" y="1433725"/>
            <a:ext cx="8477250" cy="329775"/>
          </a:xfrm>
        </p:spPr>
        <p:txBody>
          <a:bodyPr/>
          <a:lstStyle/>
          <a:p>
            <a:r>
              <a:rPr lang="en-US" dirty="0"/>
              <a:t>Which law has a primary role for public investment management?</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9</a:t>
            </a:fld>
            <a:endParaRPr lang="en-US"/>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sp>
        <p:nvSpPr>
          <p:cNvPr id="7" name="Текст 2"/>
          <p:cNvSpPr txBox="1">
            <a:spLocks/>
          </p:cNvSpPr>
          <p:nvPr/>
        </p:nvSpPr>
        <p:spPr bwMode="auto">
          <a:xfrm>
            <a:off x="5812324" y="4186165"/>
            <a:ext cx="3184822" cy="109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There is no single legislation which regulates public investment management, but there are separate laws that regulates different areas of public investments (roads, railways, </a:t>
            </a:r>
            <a:r>
              <a:rPr lang="en-US" sz="1400" b="0" kern="0" dirty="0" err="1"/>
              <a:t>etc</a:t>
            </a:r>
            <a:r>
              <a:rPr lang="en-US" sz="1400" b="0" kern="0" dirty="0"/>
              <a:t>)</a:t>
            </a:r>
            <a:endParaRPr lang="ru-RU" sz="1400" b="0" kern="0" dirty="0"/>
          </a:p>
        </p:txBody>
      </p:sp>
      <p:cxnSp>
        <p:nvCxnSpPr>
          <p:cNvPr id="9" name="Прямая со стрелкой 8"/>
          <p:cNvCxnSpPr/>
          <p:nvPr/>
        </p:nvCxnSpPr>
        <p:spPr bwMode="auto">
          <a:xfrm>
            <a:off x="5482923" y="487076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5" name="Текст 2"/>
          <p:cNvSpPr txBox="1">
            <a:spLocks/>
          </p:cNvSpPr>
          <p:nvPr/>
        </p:nvSpPr>
        <p:spPr bwMode="auto">
          <a:xfrm>
            <a:off x="5812324" y="2720738"/>
            <a:ext cx="3184822" cy="6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Decrees of the President of the Republic of Belarus that approve the government investment program</a:t>
            </a:r>
            <a:endParaRPr lang="ru-RU" sz="1400" b="0" kern="0" dirty="0"/>
          </a:p>
        </p:txBody>
      </p:sp>
      <p:cxnSp>
        <p:nvCxnSpPr>
          <p:cNvPr id="16" name="Прямая со стрелкой 15"/>
          <p:cNvCxnSpPr/>
          <p:nvPr/>
        </p:nvCxnSpPr>
        <p:spPr bwMode="auto">
          <a:xfrm>
            <a:off x="5482923" y="306912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8" name="Title 7">
            <a:extLst>
              <a:ext uri="{FF2B5EF4-FFF2-40B4-BE49-F238E27FC236}">
                <a16:creationId xmlns:a16="http://schemas.microsoft.com/office/drawing/2014/main" id="{47F47955-A3C1-43EA-BE46-24AC6BC6DB7C}"/>
              </a:ext>
            </a:extLst>
          </p:cNvPr>
          <p:cNvSpPr>
            <a:spLocks noGrp="1"/>
          </p:cNvSpPr>
          <p:nvPr>
            <p:ph type="title"/>
          </p:nvPr>
        </p:nvSpPr>
        <p:spPr/>
        <p:txBody>
          <a:bodyPr>
            <a:normAutofit/>
          </a:bodyPr>
          <a:lstStyle/>
          <a:p>
            <a:r>
              <a:rPr lang="en-US" sz="2400" b="1" dirty="0"/>
              <a:t>PIM Legal Framework </a:t>
            </a:r>
          </a:p>
        </p:txBody>
      </p:sp>
      <p:graphicFrame>
        <p:nvGraphicFramePr>
          <p:cNvPr id="2" name="Таблица 1"/>
          <p:cNvGraphicFramePr>
            <a:graphicFrameLocks noGrp="1"/>
          </p:cNvGraphicFramePr>
          <p:nvPr>
            <p:extLst/>
          </p:nvPr>
        </p:nvGraphicFramePr>
        <p:xfrm>
          <a:off x="266700" y="1849759"/>
          <a:ext cx="5146549" cy="4715632"/>
        </p:xfrm>
        <a:graphic>
          <a:graphicData uri="http://schemas.openxmlformats.org/drawingml/2006/table">
            <a:tbl>
              <a:tblPr/>
              <a:tblGrid>
                <a:gridCol w="1305614">
                  <a:extLst>
                    <a:ext uri="{9D8B030D-6E8A-4147-A177-3AD203B41FA5}">
                      <a16:colId xmlns:a16="http://schemas.microsoft.com/office/drawing/2014/main" val="20000"/>
                    </a:ext>
                  </a:extLst>
                </a:gridCol>
                <a:gridCol w="1123436">
                  <a:extLst>
                    <a:ext uri="{9D8B030D-6E8A-4147-A177-3AD203B41FA5}">
                      <a16:colId xmlns:a16="http://schemas.microsoft.com/office/drawing/2014/main" val="20001"/>
                    </a:ext>
                  </a:extLst>
                </a:gridCol>
                <a:gridCol w="1047528">
                  <a:extLst>
                    <a:ext uri="{9D8B030D-6E8A-4147-A177-3AD203B41FA5}">
                      <a16:colId xmlns:a16="http://schemas.microsoft.com/office/drawing/2014/main" val="20002"/>
                    </a:ext>
                  </a:extLst>
                </a:gridCol>
                <a:gridCol w="941256">
                  <a:extLst>
                    <a:ext uri="{9D8B030D-6E8A-4147-A177-3AD203B41FA5}">
                      <a16:colId xmlns:a16="http://schemas.microsoft.com/office/drawing/2014/main" val="20003"/>
                    </a:ext>
                  </a:extLst>
                </a:gridCol>
                <a:gridCol w="728715">
                  <a:extLst>
                    <a:ext uri="{9D8B030D-6E8A-4147-A177-3AD203B41FA5}">
                      <a16:colId xmlns:a16="http://schemas.microsoft.com/office/drawing/2014/main" val="20004"/>
                    </a:ext>
                  </a:extLst>
                </a:gridCol>
              </a:tblGrid>
              <a:tr h="750749">
                <a:tc>
                  <a:txBody>
                    <a:bodyPr/>
                    <a:lstStyle/>
                    <a:p>
                      <a:pPr algn="ctr" fontAlgn="ctr"/>
                      <a:r>
                        <a:rPr lang="it-IT" sz="1400" b="1" i="0" u="none" strike="noStrike">
                          <a:solidFill>
                            <a:srgbClr val="FFFFFF"/>
                          </a:solidFill>
                          <a:effectLst/>
                          <a:latin typeface="Calibri" panose="020F0502020204030204" pitchFamily="34" charset="0"/>
                        </a:rPr>
                        <a:t>Country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200" b="1" i="0" u="none" strike="noStrike">
                          <a:solidFill>
                            <a:srgbClr val="FFFFFF"/>
                          </a:solidFill>
                          <a:effectLst/>
                          <a:latin typeface="Calibri" panose="020F0502020204030204" pitchFamily="34" charset="0"/>
                        </a:rPr>
                        <a:t>Organic Law on Public finances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Organic Law on investments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There is no legislation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Other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00"/>
                  </a:ext>
                </a:extLst>
              </a:tr>
              <a:tr h="304991">
                <a:tc>
                  <a:txBody>
                    <a:bodyPr/>
                    <a:lstStyle/>
                    <a:p>
                      <a:pPr algn="l" fontAlgn="ctr"/>
                      <a:r>
                        <a:rPr lang="it-IT" sz="1400" b="1" i="0" u="none" strike="noStrike">
                          <a:solidFill>
                            <a:srgbClr val="FFFFFF"/>
                          </a:solidFill>
                          <a:effectLst/>
                          <a:latin typeface="Calibri" panose="020F0502020204030204" pitchFamily="34" charset="0"/>
                        </a:rPr>
                        <a:t>Armenia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991">
                <a:tc>
                  <a:txBody>
                    <a:bodyPr/>
                    <a:lstStyle/>
                    <a:p>
                      <a:pPr algn="l" fontAlgn="ctr"/>
                      <a:r>
                        <a:rPr lang="it-IT" sz="1400" b="1" i="0" u="none" strike="noStrike">
                          <a:solidFill>
                            <a:srgbClr val="FFFFFF"/>
                          </a:solidFill>
                          <a:effectLst/>
                          <a:latin typeface="Calibri" panose="020F0502020204030204" pitchFamily="34" charset="0"/>
                        </a:rPr>
                        <a:t>Belarus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04991">
                <a:tc>
                  <a:txBody>
                    <a:bodyPr/>
                    <a:lstStyle/>
                    <a:p>
                      <a:pPr algn="l" fontAlgn="ctr"/>
                      <a:r>
                        <a:rPr lang="it-IT" sz="1400" b="1" i="0" u="none" strike="noStrike">
                          <a:solidFill>
                            <a:srgbClr val="FFFFFF"/>
                          </a:solidFill>
                          <a:effectLst/>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04991">
                <a:tc>
                  <a:txBody>
                    <a:bodyPr/>
                    <a:lstStyle/>
                    <a:p>
                      <a:pPr algn="l" fontAlgn="ctr"/>
                      <a:r>
                        <a:rPr lang="it-IT" sz="1400" b="1" i="0" u="none" strike="noStrike">
                          <a:solidFill>
                            <a:srgbClr val="FFFFFF"/>
                          </a:solidFill>
                          <a:effectLst/>
                          <a:latin typeface="Calibri" panose="020F0502020204030204" pitchFamily="34" charset="0"/>
                        </a:rPr>
                        <a:t>Croatia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04991">
                <a:tc>
                  <a:txBody>
                    <a:bodyPr/>
                    <a:lstStyle/>
                    <a:p>
                      <a:pPr algn="l" fontAlgn="ctr"/>
                      <a:r>
                        <a:rPr lang="it-IT" sz="1400" b="1" i="0" u="none" strike="noStrike">
                          <a:solidFill>
                            <a:srgbClr val="FFFFFF"/>
                          </a:solidFill>
                          <a:effectLst/>
                          <a:latin typeface="Calibri" panose="020F0502020204030204" pitchFamily="34" charset="0"/>
                        </a:rPr>
                        <a:t>Georgia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304991">
                <a:tc>
                  <a:txBody>
                    <a:bodyPr/>
                    <a:lstStyle/>
                    <a:p>
                      <a:pPr algn="l" fontAlgn="ctr"/>
                      <a:r>
                        <a:rPr lang="it-IT" sz="1400" b="1" i="0" u="none" strike="noStrike">
                          <a:solidFill>
                            <a:srgbClr val="FFFFFF"/>
                          </a:solidFill>
                          <a:effectLst/>
                          <a:latin typeface="Calibri" panose="020F0502020204030204" pitchFamily="34" charset="0"/>
                        </a:rPr>
                        <a:t>Kazakhstan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991">
                <a:tc>
                  <a:txBody>
                    <a:bodyPr/>
                    <a:lstStyle/>
                    <a:p>
                      <a:pPr algn="l" fontAlgn="ctr"/>
                      <a:r>
                        <a:rPr lang="it-IT" sz="1400" b="1" i="0" u="none" strike="noStrike">
                          <a:solidFill>
                            <a:srgbClr val="FFFFFF"/>
                          </a:solidFill>
                          <a:effectLst/>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991">
                <a:tc>
                  <a:txBody>
                    <a:bodyPr/>
                    <a:lstStyle/>
                    <a:p>
                      <a:pPr algn="l" fontAlgn="ctr"/>
                      <a:r>
                        <a:rPr lang="it-IT" sz="1400" b="1" i="0" u="none" strike="noStrike">
                          <a:solidFill>
                            <a:srgbClr val="FFFFFF"/>
                          </a:solidFill>
                          <a:effectLst/>
                          <a:latin typeface="Calibri" panose="020F0502020204030204" pitchFamily="34" charset="0"/>
                        </a:rPr>
                        <a:t>Macedonia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304991">
                <a:tc>
                  <a:txBody>
                    <a:bodyPr/>
                    <a:lstStyle/>
                    <a:p>
                      <a:pPr algn="l" fontAlgn="ctr"/>
                      <a:r>
                        <a:rPr lang="it-IT" sz="1400" b="1" i="0" u="none" strike="noStrike">
                          <a:solidFill>
                            <a:srgbClr val="FFFFFF"/>
                          </a:solidFill>
                          <a:effectLst/>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991">
                <a:tc>
                  <a:txBody>
                    <a:bodyPr/>
                    <a:lstStyle/>
                    <a:p>
                      <a:pPr algn="l" fontAlgn="ctr"/>
                      <a:r>
                        <a:rPr lang="it-IT" sz="1400" b="1" i="0" u="none" strike="noStrike">
                          <a:solidFill>
                            <a:srgbClr val="FFFFFF"/>
                          </a:solidFill>
                          <a:effectLst/>
                          <a:latin typeface="Calibri" panose="020F0502020204030204" pitchFamily="34" charset="0"/>
                        </a:rPr>
                        <a:t>Montenegro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991">
                <a:tc>
                  <a:txBody>
                    <a:bodyPr/>
                    <a:lstStyle/>
                    <a:p>
                      <a:pPr algn="l" fontAlgn="ctr"/>
                      <a:r>
                        <a:rPr lang="it-IT" sz="1400" b="1" i="0" u="none" strike="noStrike">
                          <a:solidFill>
                            <a:srgbClr val="FFFFFF"/>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304991">
                <a:tc>
                  <a:txBody>
                    <a:bodyPr/>
                    <a:lstStyle/>
                    <a:p>
                      <a:pPr algn="l" fontAlgn="ctr"/>
                      <a:r>
                        <a:rPr lang="it-IT" sz="1400" b="1" i="0" u="none" strike="noStrike">
                          <a:solidFill>
                            <a:srgbClr val="FFFFFF"/>
                          </a:solidFill>
                          <a:effectLst/>
                          <a:latin typeface="Calibri" panose="020F0502020204030204" pitchFamily="34" charset="0"/>
                        </a:rPr>
                        <a:t>Serbia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4991">
                <a:tc>
                  <a:txBody>
                    <a:bodyPr/>
                    <a:lstStyle/>
                    <a:p>
                      <a:pPr algn="l" fontAlgn="ctr"/>
                      <a:r>
                        <a:rPr lang="it-IT" sz="14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13"/>
                  </a:ext>
                </a:extLst>
              </a:tr>
            </a:tbl>
          </a:graphicData>
        </a:graphic>
      </p:graphicFrame>
      <p:cxnSp>
        <p:nvCxnSpPr>
          <p:cNvPr id="12" name="Прямая со стрелкой 11"/>
          <p:cNvCxnSpPr/>
          <p:nvPr/>
        </p:nvCxnSpPr>
        <p:spPr bwMode="auto">
          <a:xfrm>
            <a:off x="5482923" y="5812596"/>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3" name="Текст 2"/>
          <p:cNvSpPr txBox="1">
            <a:spLocks/>
          </p:cNvSpPr>
          <p:nvPr/>
        </p:nvSpPr>
        <p:spPr bwMode="auto">
          <a:xfrm>
            <a:off x="5812324" y="5418324"/>
            <a:ext cx="3184822" cy="7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Federal Law of February 25, 1999 No. 39-FZ  "On Investment Activity in the Russian Federation Pursued in the Form of Capital Investments"</a:t>
            </a:r>
            <a:endParaRPr lang="ru-RU" sz="1400" b="0" kern="0" dirty="0"/>
          </a:p>
        </p:txBody>
      </p:sp>
    </p:spTree>
    <p:extLst>
      <p:ext uri="{BB962C8B-B14F-4D97-AF65-F5344CB8AC3E}">
        <p14:creationId xmlns:p14="http://schemas.microsoft.com/office/powerpoint/2010/main" val="157891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25182"/>
            <a:ext cx="8462029" cy="756707"/>
          </a:xfrm>
        </p:spPr>
        <p:txBody>
          <a:bodyPr>
            <a:normAutofit/>
          </a:bodyPr>
          <a:lstStyle/>
          <a:p>
            <a:r>
              <a:rPr lang="en-US" sz="2400" b="1" dirty="0"/>
              <a:t>Institutional Framework</a:t>
            </a:r>
            <a:endParaRPr lang="ru-RU" sz="2400" b="1" dirty="0"/>
          </a:p>
        </p:txBody>
      </p:sp>
      <p:sp>
        <p:nvSpPr>
          <p:cNvPr id="3" name="Текст 2"/>
          <p:cNvSpPr>
            <a:spLocks noGrp="1"/>
          </p:cNvSpPr>
          <p:nvPr>
            <p:ph type="body" sz="quarter" idx="13"/>
          </p:nvPr>
        </p:nvSpPr>
        <p:spPr>
          <a:xfrm>
            <a:off x="341713" y="1329429"/>
            <a:ext cx="8477250" cy="261627"/>
          </a:xfrm>
        </p:spPr>
        <p:txBody>
          <a:bodyPr/>
          <a:lstStyle/>
          <a:p>
            <a:pPr algn="ctr"/>
            <a:r>
              <a:rPr lang="en-US" dirty="0"/>
              <a:t>Ministry/agency is responsible for the decision-making in following areas:</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10</a:t>
            </a:fld>
            <a:endParaRPr lang="en-US"/>
          </a:p>
        </p:txBody>
      </p:sp>
      <p:pic>
        <p:nvPicPr>
          <p:cNvPr id="7" name="Рисунок 6"/>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6" name="Таблица 5"/>
          <p:cNvGraphicFramePr>
            <a:graphicFrameLocks noGrp="1"/>
          </p:cNvGraphicFramePr>
          <p:nvPr>
            <p:extLst/>
          </p:nvPr>
        </p:nvGraphicFramePr>
        <p:xfrm>
          <a:off x="341711" y="1627635"/>
          <a:ext cx="8564546" cy="4600877"/>
        </p:xfrm>
        <a:graphic>
          <a:graphicData uri="http://schemas.openxmlformats.org/drawingml/2006/table">
            <a:tbl>
              <a:tblPr/>
              <a:tblGrid>
                <a:gridCol w="862536">
                  <a:extLst>
                    <a:ext uri="{9D8B030D-6E8A-4147-A177-3AD203B41FA5}">
                      <a16:colId xmlns:a16="http://schemas.microsoft.com/office/drawing/2014/main" val="20000"/>
                    </a:ext>
                  </a:extLst>
                </a:gridCol>
                <a:gridCol w="1094758">
                  <a:extLst>
                    <a:ext uri="{9D8B030D-6E8A-4147-A177-3AD203B41FA5}">
                      <a16:colId xmlns:a16="http://schemas.microsoft.com/office/drawing/2014/main" val="20001"/>
                    </a:ext>
                  </a:extLst>
                </a:gridCol>
                <a:gridCol w="774071">
                  <a:extLst>
                    <a:ext uri="{9D8B030D-6E8A-4147-A177-3AD203B41FA5}">
                      <a16:colId xmlns:a16="http://schemas.microsoft.com/office/drawing/2014/main" val="20002"/>
                    </a:ext>
                  </a:extLst>
                </a:gridCol>
                <a:gridCol w="1006293">
                  <a:extLst>
                    <a:ext uri="{9D8B030D-6E8A-4147-A177-3AD203B41FA5}">
                      <a16:colId xmlns:a16="http://schemas.microsoft.com/office/drawing/2014/main" val="20003"/>
                    </a:ext>
                  </a:extLst>
                </a:gridCol>
                <a:gridCol w="787894">
                  <a:extLst>
                    <a:ext uri="{9D8B030D-6E8A-4147-A177-3AD203B41FA5}">
                      <a16:colId xmlns:a16="http://schemas.microsoft.com/office/drawing/2014/main" val="20004"/>
                    </a:ext>
                  </a:extLst>
                </a:gridCol>
                <a:gridCol w="895711">
                  <a:extLst>
                    <a:ext uri="{9D8B030D-6E8A-4147-A177-3AD203B41FA5}">
                      <a16:colId xmlns:a16="http://schemas.microsoft.com/office/drawing/2014/main" val="20005"/>
                    </a:ext>
                  </a:extLst>
                </a:gridCol>
                <a:gridCol w="1116875">
                  <a:extLst>
                    <a:ext uri="{9D8B030D-6E8A-4147-A177-3AD203B41FA5}">
                      <a16:colId xmlns:a16="http://schemas.microsoft.com/office/drawing/2014/main" val="20006"/>
                    </a:ext>
                  </a:extLst>
                </a:gridCol>
                <a:gridCol w="821068">
                  <a:extLst>
                    <a:ext uri="{9D8B030D-6E8A-4147-A177-3AD203B41FA5}">
                      <a16:colId xmlns:a16="http://schemas.microsoft.com/office/drawing/2014/main" val="20007"/>
                    </a:ext>
                  </a:extLst>
                </a:gridCol>
                <a:gridCol w="1205340">
                  <a:extLst>
                    <a:ext uri="{9D8B030D-6E8A-4147-A177-3AD203B41FA5}">
                      <a16:colId xmlns:a16="http://schemas.microsoft.com/office/drawing/2014/main" val="20008"/>
                    </a:ext>
                  </a:extLst>
                </a:gridCol>
              </a:tblGrid>
              <a:tr h="748201">
                <a:tc>
                  <a:txBody>
                    <a:bodyPr/>
                    <a:lstStyle/>
                    <a:p>
                      <a:pPr algn="ctr" fontAlgn="ct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100" b="1" i="0" u="none" strike="noStrike" dirty="0">
                          <a:solidFill>
                            <a:srgbClr val="000000"/>
                          </a:solidFill>
                          <a:effectLst/>
                          <a:latin typeface="Times New Roman" panose="02020603050405020304" pitchFamily="18" charset="0"/>
                        </a:rPr>
                        <a:t>Review and analyzing of public investment project proposals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Assessment of possible fiscal risks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Assessment of the potential contribution of investments to</a:t>
                      </a:r>
                      <a:r>
                        <a:rPr lang="en-US" sz="1100" b="1" i="0" u="none" strike="noStrike" baseline="0" dirty="0">
                          <a:solidFill>
                            <a:srgbClr val="000000"/>
                          </a:solidFill>
                          <a:effectLst/>
                          <a:latin typeface="Times New Roman" panose="02020603050405020304" pitchFamily="18" charset="0"/>
                        </a:rPr>
                        <a:t> development</a:t>
                      </a:r>
                      <a:r>
                        <a:rPr lang="ru-RU" sz="1100" b="1" i="0" u="none" strike="noStrike" dirty="0">
                          <a:solidFill>
                            <a:srgbClr val="000000"/>
                          </a:solidFill>
                          <a:effectLst/>
                          <a:latin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Selection of projects for financing</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Regular monitoring of project implementation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Regular monitoring of public investment project implementation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1100" b="1" i="0" u="none" strike="noStrike">
                          <a:solidFill>
                            <a:srgbClr val="000000"/>
                          </a:solidFill>
                          <a:effectLst/>
                          <a:latin typeface="Times New Roman" panose="02020603050405020304" pitchFamily="18" charset="0"/>
                        </a:rPr>
                        <a:t>Evaluation of completed projects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Maintaining a unified data about all public investment projects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55640">
                <a:tc>
                  <a:txBody>
                    <a:bodyPr/>
                    <a:lstStyle/>
                    <a:p>
                      <a:pPr algn="l" fontAlgn="ctr"/>
                      <a:r>
                        <a:rPr lang="it-IT" sz="1100" b="1" i="0" u="none" strike="noStrike">
                          <a:solidFill>
                            <a:srgbClr val="FFFFFF"/>
                          </a:solidFill>
                          <a:effectLst/>
                          <a:latin typeface="Calibri" panose="020F0502020204030204" pitchFamily="34" charset="0"/>
                        </a:rPr>
                        <a:t>Ministry of Finance</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dirty="0">
                          <a:solidFill>
                            <a:srgbClr val="000000"/>
                          </a:solidFill>
                          <a:effectLst/>
                          <a:latin typeface="Times New Roman" panose="02020603050405020304" pitchFamily="18" charset="0"/>
                        </a:rPr>
                        <a:t>BIH, GEO, KOSOVO,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GEO, KOSOVO,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GEO, KAZ, KOSOVO,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BIH, 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GEO,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3658">
                <a:tc>
                  <a:txBody>
                    <a:bodyPr/>
                    <a:lstStyle/>
                    <a:p>
                      <a:pPr algn="l" fontAlgn="ctr"/>
                      <a:r>
                        <a:rPr lang="en-US" sz="1100" b="1" i="0" u="none" strike="noStrike">
                          <a:solidFill>
                            <a:srgbClr val="FFFFFF"/>
                          </a:solidFill>
                          <a:effectLst/>
                          <a:latin typeface="Calibri" panose="020F0502020204030204" pitchFamily="34" charset="0"/>
                        </a:rPr>
                        <a:t>Ministry of Economy (or Planning)</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1921">
                <a:tc>
                  <a:txBody>
                    <a:bodyPr/>
                    <a:lstStyle/>
                    <a:p>
                      <a:pPr algn="l" fontAlgn="ctr"/>
                      <a:r>
                        <a:rPr lang="en-US" sz="1100" b="1" i="0" u="none" strike="noStrike">
                          <a:solidFill>
                            <a:srgbClr val="FFFFFF"/>
                          </a:solidFill>
                          <a:effectLst/>
                          <a:latin typeface="Calibri" panose="020F0502020204030204" pitchFamily="34" charset="0"/>
                        </a:rPr>
                        <a:t>Ministry/State Agency of Regional Development</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5640">
                <a:tc>
                  <a:txBody>
                    <a:bodyPr/>
                    <a:lstStyle/>
                    <a:p>
                      <a:pPr algn="l" fontAlgn="ctr"/>
                      <a:r>
                        <a:rPr lang="it-IT" sz="1100" b="1" i="0" u="none" strike="noStrike">
                          <a:solidFill>
                            <a:srgbClr val="FFFFFF"/>
                          </a:solidFill>
                          <a:effectLst/>
                          <a:latin typeface="Calibri" panose="020F0502020204030204" pitchFamily="34" charset="0"/>
                        </a:rPr>
                        <a:t>Line ministries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dirty="0">
                          <a:solidFill>
                            <a:srgbClr val="000000"/>
                          </a:solidFill>
                          <a:effectLst/>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KAZ, MCD,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MCD,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KOSOVO, MCD,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5640">
                <a:tc>
                  <a:txBody>
                    <a:bodyPr/>
                    <a:lstStyle/>
                    <a:p>
                      <a:pPr algn="l" fontAlgn="ctr"/>
                      <a:r>
                        <a:rPr lang="en-US" sz="1100" b="1" i="0" u="none" strike="noStrike">
                          <a:solidFill>
                            <a:srgbClr val="FFFFFF"/>
                          </a:solidFill>
                          <a:effectLst/>
                          <a:latin typeface="Calibri" panose="020F0502020204030204" pitchFamily="34" charset="0"/>
                        </a:rPr>
                        <a:t>Accounting Chamber (State Audit Institution)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KAZ</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3658">
                <a:tc>
                  <a:txBody>
                    <a:bodyPr/>
                    <a:lstStyle/>
                    <a:p>
                      <a:pPr algn="l" fontAlgn="ctr"/>
                      <a:r>
                        <a:rPr lang="it-IT" sz="1100" b="1" i="0" u="none" strike="noStrike" dirty="0">
                          <a:solidFill>
                            <a:srgbClr val="FFFFFF"/>
                          </a:solidFill>
                          <a:effectLst/>
                          <a:latin typeface="Calibri" panose="020F0502020204030204" pitchFamily="34" charset="0"/>
                        </a:rPr>
                        <a:t>Other</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a:solidFill>
                            <a:srgbClr val="000000"/>
                          </a:solidFill>
                          <a:effectLst/>
                          <a:latin typeface="Times New Roman" panose="02020603050405020304" pitchFamily="18" charset="0"/>
                        </a:rPr>
                        <a:t>HRV,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 GEO, MCD,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Times New Roman" panose="02020603050405020304" pitchFamily="18" charset="0"/>
                        </a:rPr>
                        <a:t>HRV,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544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250781"/>
            <a:ext cx="8851392" cy="756707"/>
          </a:xfrm>
        </p:spPr>
        <p:txBody>
          <a:bodyPr>
            <a:normAutofit/>
          </a:bodyPr>
          <a:lstStyle/>
          <a:p>
            <a:r>
              <a:rPr lang="en-US" b="1" dirty="0"/>
              <a:t>The Sustainable Investment Strategy is key to the effective public investments within limited Funds.</a:t>
            </a:r>
            <a:endParaRPr lang="ru-RU" b="1" dirty="0"/>
          </a:p>
        </p:txBody>
      </p:sp>
      <p:sp>
        <p:nvSpPr>
          <p:cNvPr id="3" name="Текст 2"/>
          <p:cNvSpPr>
            <a:spLocks noGrp="1"/>
          </p:cNvSpPr>
          <p:nvPr>
            <p:ph type="body" sz="quarter" idx="13"/>
          </p:nvPr>
        </p:nvSpPr>
        <p:spPr>
          <a:xfrm>
            <a:off x="173736" y="1280161"/>
            <a:ext cx="8652764" cy="336488"/>
          </a:xfrm>
        </p:spPr>
        <p:txBody>
          <a:bodyPr>
            <a:normAutofit/>
          </a:bodyPr>
          <a:lstStyle/>
          <a:p>
            <a:pPr marL="0" indent="0" algn="ctr"/>
            <a:endParaRPr lang="ru-RU" dirty="0">
              <a:solidFill>
                <a:schemeClr val="bg1"/>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11</a:t>
            </a:fld>
            <a:endParaRPr lang="en-US"/>
          </a:p>
        </p:txBody>
      </p:sp>
      <p:graphicFrame>
        <p:nvGraphicFramePr>
          <p:cNvPr id="7" name="Таблица 6"/>
          <p:cNvGraphicFramePr>
            <a:graphicFrameLocks noGrp="1"/>
          </p:cNvGraphicFramePr>
          <p:nvPr>
            <p:extLst/>
          </p:nvPr>
        </p:nvGraphicFramePr>
        <p:xfrm>
          <a:off x="292608" y="1399377"/>
          <a:ext cx="8544203" cy="4927665"/>
        </p:xfrm>
        <a:graphic>
          <a:graphicData uri="http://schemas.openxmlformats.org/drawingml/2006/table">
            <a:tbl>
              <a:tblPr/>
              <a:tblGrid>
                <a:gridCol w="828903">
                  <a:extLst>
                    <a:ext uri="{9D8B030D-6E8A-4147-A177-3AD203B41FA5}">
                      <a16:colId xmlns:a16="http://schemas.microsoft.com/office/drawing/2014/main" val="3662939772"/>
                    </a:ext>
                  </a:extLst>
                </a:gridCol>
                <a:gridCol w="592811">
                  <a:extLst>
                    <a:ext uri="{9D8B030D-6E8A-4147-A177-3AD203B41FA5}">
                      <a16:colId xmlns:a16="http://schemas.microsoft.com/office/drawing/2014/main" val="893492700"/>
                    </a:ext>
                  </a:extLst>
                </a:gridCol>
                <a:gridCol w="2795477">
                  <a:extLst>
                    <a:ext uri="{9D8B030D-6E8A-4147-A177-3AD203B41FA5}">
                      <a16:colId xmlns:a16="http://schemas.microsoft.com/office/drawing/2014/main" val="4137420909"/>
                    </a:ext>
                  </a:extLst>
                </a:gridCol>
                <a:gridCol w="493431">
                  <a:extLst>
                    <a:ext uri="{9D8B030D-6E8A-4147-A177-3AD203B41FA5}">
                      <a16:colId xmlns:a16="http://schemas.microsoft.com/office/drawing/2014/main" val="1099987648"/>
                    </a:ext>
                  </a:extLst>
                </a:gridCol>
                <a:gridCol w="3833581">
                  <a:extLst>
                    <a:ext uri="{9D8B030D-6E8A-4147-A177-3AD203B41FA5}">
                      <a16:colId xmlns:a16="http://schemas.microsoft.com/office/drawing/2014/main" val="2457298398"/>
                    </a:ext>
                  </a:extLst>
                </a:gridCol>
              </a:tblGrid>
              <a:tr h="321829">
                <a:tc rowSpan="2">
                  <a:txBody>
                    <a:bodyPr/>
                    <a:lstStyle/>
                    <a:p>
                      <a:pPr algn="ctr" fontAlgn="ctr"/>
                      <a:r>
                        <a:rPr lang="pl-PL" sz="1100" b="1" i="0" u="none" strike="noStrike" dirty="0">
                          <a:solidFill>
                            <a:srgbClr val="FFFFFF"/>
                          </a:solidFill>
                          <a:effectLst/>
                          <a:latin typeface="Calibri" panose="020F0502020204030204" pitchFamily="34" charset="0"/>
                        </a:rPr>
                        <a:t>Country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en-US" sz="1100" b="1" i="0" u="none" strike="noStrike">
                          <a:solidFill>
                            <a:srgbClr val="FFFFFF"/>
                          </a:solidFill>
                          <a:effectLst/>
                          <a:latin typeface="Calibri" panose="020F0502020204030204" pitchFamily="34" charset="0"/>
                        </a:rPr>
                        <a:t>A clear and authoritative statement of public investment priorities at national and regional levels?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gridSpan="2">
                  <a:txBody>
                    <a:bodyPr/>
                    <a:lstStyle/>
                    <a:p>
                      <a:pPr algn="ctr" fontAlgn="ctr"/>
                      <a:r>
                        <a:rPr lang="en-US" sz="1100" b="1" i="0" u="none" strike="noStrike" dirty="0">
                          <a:solidFill>
                            <a:srgbClr val="FFFFFF"/>
                          </a:solidFill>
                          <a:effectLst/>
                          <a:latin typeface="Calibri" panose="020F0502020204030204" pitchFamily="34" charset="0"/>
                        </a:rPr>
                        <a:t>A clear mandatory request to reflect the national development goals in </a:t>
                      </a:r>
                      <a:r>
                        <a:rPr lang="en-US" sz="1100" b="1" i="0" u="none" strike="noStrike" dirty="0" err="1">
                          <a:solidFill>
                            <a:srgbClr val="FFFFFF"/>
                          </a:solidFill>
                          <a:effectLst/>
                          <a:latin typeface="Calibri" panose="020F0502020204030204" pitchFamily="34" charset="0"/>
                        </a:rPr>
                        <a:t>subnational</a:t>
                      </a:r>
                      <a:r>
                        <a:rPr lang="en-US" sz="1100" b="1" i="0" u="none" strike="noStrike" dirty="0">
                          <a:solidFill>
                            <a:srgbClr val="FFFFFF"/>
                          </a:solidFill>
                          <a:effectLst/>
                          <a:latin typeface="Calibri" panose="020F0502020204030204" pitchFamily="34" charset="0"/>
                        </a:rPr>
                        <a:t> (regional) investment plans?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extLst>
                  <a:ext uri="{0D108BD9-81ED-4DB2-BD59-A6C34878D82A}">
                    <a16:rowId xmlns:a16="http://schemas.microsoft.com/office/drawing/2014/main" val="1302500489"/>
                  </a:ext>
                </a:extLst>
              </a:tr>
              <a:tr h="163002">
                <a:tc vMerge="1">
                  <a:txBody>
                    <a:bodyPr/>
                    <a:lstStyle/>
                    <a:p>
                      <a:endParaRPr lang="ru-RU"/>
                    </a:p>
                  </a:txBody>
                  <a:tcPr/>
                </a:tc>
                <a:tc>
                  <a:txBody>
                    <a:bodyPr/>
                    <a:lstStyle/>
                    <a:p>
                      <a:pPr algn="ctr" fontAlgn="ctr"/>
                      <a:r>
                        <a:rPr lang="pl-PL" sz="1100" b="1" i="0" u="none" strike="noStrike">
                          <a:solidFill>
                            <a:srgbClr val="FFFFFF"/>
                          </a:solidFill>
                          <a:effectLst/>
                          <a:latin typeface="Calibri" panose="020F0502020204030204" pitchFamily="34" charset="0"/>
                        </a:rPr>
                        <a:t>Yes/No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 Please explain: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Yes/No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 Please explain: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119588722"/>
                  </a:ext>
                </a:extLst>
              </a:tr>
              <a:tr h="163002">
                <a:tc>
                  <a:txBody>
                    <a:bodyPr/>
                    <a:lstStyle/>
                    <a:p>
                      <a:pPr algn="l" fontAlgn="ctr"/>
                      <a:r>
                        <a:rPr lang="pl-PL" sz="1100" b="1" i="0" u="none" strike="noStrike">
                          <a:solidFill>
                            <a:srgbClr val="FFFFFF"/>
                          </a:solidFill>
                          <a:effectLst/>
                          <a:latin typeface="Calibri" panose="020F0502020204030204" pitchFamily="34" charset="0"/>
                        </a:rPr>
                        <a:t>Armenia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990066"/>
                  </a:ext>
                </a:extLst>
              </a:tr>
              <a:tr h="480656">
                <a:tc>
                  <a:txBody>
                    <a:bodyPr/>
                    <a:lstStyle/>
                    <a:p>
                      <a:pPr algn="l" fontAlgn="ctr"/>
                      <a:r>
                        <a:rPr lang="pl-PL" sz="1100" b="1" i="0" u="none" strike="noStrike">
                          <a:solidFill>
                            <a:srgbClr val="FFFFFF"/>
                          </a:solidFill>
                          <a:effectLst/>
                          <a:latin typeface="Calibri" panose="020F0502020204030204" pitchFamily="34" charset="0"/>
                        </a:rPr>
                        <a:t>Belarus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dirty="0">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Provision of quality and affordable housing in the course of implementing the Government Program “Housing Construction” for 2016-2020</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745034"/>
                  </a:ext>
                </a:extLst>
              </a:tr>
              <a:tr h="163002">
                <a:tc>
                  <a:txBody>
                    <a:bodyPr/>
                    <a:lstStyle/>
                    <a:p>
                      <a:pPr algn="l" fontAlgn="ctr"/>
                      <a:r>
                        <a:rPr lang="pl-PL" sz="1100" b="1" i="0" u="none" strike="noStrike">
                          <a:solidFill>
                            <a:srgbClr val="FFFFFF"/>
                          </a:solidFill>
                          <a:effectLst/>
                          <a:latin typeface="Calibri" panose="020F0502020204030204" pitchFamily="34" charset="0"/>
                        </a:rPr>
                        <a:t>BiH</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41724"/>
                  </a:ext>
                </a:extLst>
              </a:tr>
              <a:tr h="321829">
                <a:tc>
                  <a:txBody>
                    <a:bodyPr/>
                    <a:lstStyle/>
                    <a:p>
                      <a:pPr algn="l" fontAlgn="ctr"/>
                      <a:r>
                        <a:rPr lang="pl-PL" sz="1100" b="1" i="0" u="none" strike="noStrike">
                          <a:solidFill>
                            <a:srgbClr val="FFFFFF"/>
                          </a:solidFill>
                          <a:effectLst/>
                          <a:latin typeface="Calibri" panose="020F0502020204030204" pitchFamily="34" charset="0"/>
                        </a:rPr>
                        <a:t>Bulgaria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000000"/>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l-PL" sz="1100" b="0" i="0" u="none" strike="noStrike">
                          <a:solidFill>
                            <a:srgbClr val="000000"/>
                          </a:solidFill>
                          <a:effectLst/>
                          <a:latin typeface="Times New Roman" panose="02020603050405020304" pitchFamily="18" charset="0"/>
                        </a:rPr>
                        <a:t>Medium-term budget forecast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The regional development plans contain goals which are reflected in subnational investment plans.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593002"/>
                  </a:ext>
                </a:extLst>
              </a:tr>
              <a:tr h="639482">
                <a:tc>
                  <a:txBody>
                    <a:bodyPr/>
                    <a:lstStyle/>
                    <a:p>
                      <a:pPr algn="l" fontAlgn="ctr"/>
                      <a:r>
                        <a:rPr lang="pl-PL" sz="1100" b="1" i="0" u="none" strike="noStrike" dirty="0">
                          <a:solidFill>
                            <a:srgbClr val="FFFFFF"/>
                          </a:solidFill>
                          <a:effectLst/>
                          <a:latin typeface="Calibri" panose="020F0502020204030204" pitchFamily="34" charset="0"/>
                        </a:rPr>
                        <a:t>Croatia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Plan documents of the regional development policy include the Regional Development Strategy of the Republic of Croatia, the county development strategy, i.e. the development strategy of the City of Zagreb and the urban development strategy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905682"/>
                  </a:ext>
                </a:extLst>
              </a:tr>
              <a:tr h="321829">
                <a:tc>
                  <a:txBody>
                    <a:bodyPr/>
                    <a:lstStyle/>
                    <a:p>
                      <a:pPr algn="l" fontAlgn="ctr"/>
                      <a:r>
                        <a:rPr lang="pl-PL" sz="1100" b="1" i="0" u="none" strike="noStrike">
                          <a:solidFill>
                            <a:srgbClr val="FFFFFF"/>
                          </a:solidFill>
                          <a:effectLst/>
                          <a:latin typeface="Calibri" panose="020F0502020204030204" pitchFamily="34" charset="0"/>
                        </a:rPr>
                        <a:t>Georgia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Government Strategy clearly defines Infrastructure as key priority for the Government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Government Program Priorities are used as umbrella for any strategy and plan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666135"/>
                  </a:ext>
                </a:extLst>
              </a:tr>
              <a:tr h="480656">
                <a:tc>
                  <a:txBody>
                    <a:bodyPr/>
                    <a:lstStyle/>
                    <a:p>
                      <a:pPr algn="l" fontAlgn="ctr"/>
                      <a:r>
                        <a:rPr lang="pl-PL" sz="1100" b="1" i="0" u="none" strike="noStrike">
                          <a:solidFill>
                            <a:srgbClr val="FFFFFF"/>
                          </a:solidFill>
                          <a:effectLst/>
                          <a:latin typeface="Calibri" panose="020F0502020204030204" pitchFamily="34" charset="0"/>
                        </a:rPr>
                        <a:t>Kazakhstan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Government programs, national-level sectoral programs. Subnational-level territorial development programs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Goals of the Kazakhstan Development Strategy are aligned with government programs objectives. The programs goals must be cascaded down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442215"/>
                  </a:ext>
                </a:extLst>
              </a:tr>
              <a:tr h="163002">
                <a:tc>
                  <a:txBody>
                    <a:bodyPr/>
                    <a:lstStyle/>
                    <a:p>
                      <a:pPr algn="l" fontAlgn="ctr"/>
                      <a:r>
                        <a:rPr lang="pl-PL" sz="1100" b="1" i="0" u="none" strike="noStrike">
                          <a:solidFill>
                            <a:srgbClr val="FFFFFF"/>
                          </a:solidFill>
                          <a:effectLst/>
                          <a:latin typeface="Calibri" panose="020F0502020204030204" pitchFamily="34" charset="0"/>
                        </a:rPr>
                        <a:t>Kosovo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Times New Roman" panose="02020603050405020304" pitchFamily="18" charset="0"/>
                        </a:rPr>
                        <a:t>Yes, government priority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Times New Roman" panose="02020603050405020304" pitchFamily="18" charset="0"/>
                        </a:rPr>
                        <a:t>Yes, government priority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54530"/>
                  </a:ext>
                </a:extLst>
              </a:tr>
              <a:tr h="163002">
                <a:tc>
                  <a:txBody>
                    <a:bodyPr/>
                    <a:lstStyle/>
                    <a:p>
                      <a:pPr algn="l" fontAlgn="ctr"/>
                      <a:r>
                        <a:rPr lang="pl-PL" sz="1100" b="1" i="0" u="none" strike="noStrike">
                          <a:solidFill>
                            <a:srgbClr val="FFFFFF"/>
                          </a:solidFill>
                          <a:effectLst/>
                          <a:latin typeface="Calibri" panose="020F0502020204030204" pitchFamily="34" charset="0"/>
                        </a:rPr>
                        <a:t>Macedonia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41872"/>
                  </a:ext>
                </a:extLst>
              </a:tr>
              <a:tr h="163002">
                <a:tc>
                  <a:txBody>
                    <a:bodyPr/>
                    <a:lstStyle/>
                    <a:p>
                      <a:pPr algn="l" fontAlgn="ctr"/>
                      <a:r>
                        <a:rPr lang="pl-PL" sz="1100" b="1" i="0" u="none" strike="noStrike">
                          <a:solidFill>
                            <a:srgbClr val="FFFFFF"/>
                          </a:solidFill>
                          <a:effectLst/>
                          <a:latin typeface="Calibri" panose="020F0502020204030204" pitchFamily="34" charset="0"/>
                        </a:rPr>
                        <a:t>Moldova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233621"/>
                  </a:ext>
                </a:extLst>
              </a:tr>
              <a:tr h="321829">
                <a:tc>
                  <a:txBody>
                    <a:bodyPr/>
                    <a:lstStyle/>
                    <a:p>
                      <a:pPr algn="l" fontAlgn="ctr"/>
                      <a:r>
                        <a:rPr lang="pl-PL" sz="1100" b="1" i="0" u="none" strike="noStrike" dirty="0">
                          <a:solidFill>
                            <a:srgbClr val="FFFFFF"/>
                          </a:solidFill>
                          <a:effectLst/>
                          <a:latin typeface="Calibri" panose="020F0502020204030204" pitchFamily="34" charset="0"/>
                        </a:rPr>
                        <a:t>Montenegro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A Priority List of Projects has been defined.</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Projects are eligible to compete if they are in accordance with the Development Plan adopted by the Government and/or the Assembly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16857"/>
                  </a:ext>
                </a:extLst>
              </a:tr>
              <a:tr h="480656">
                <a:tc>
                  <a:txBody>
                    <a:bodyPr/>
                    <a:lstStyle/>
                    <a:p>
                      <a:pPr algn="l" fontAlgn="ctr"/>
                      <a:r>
                        <a:rPr lang="pl-PL" sz="1100" b="1" i="0" u="none" strike="noStrike">
                          <a:solidFill>
                            <a:srgbClr val="FFFFFF"/>
                          </a:solidFill>
                          <a:effectLst/>
                          <a:latin typeface="Calibri" panose="020F0502020204030204" pitchFamily="34" charset="0"/>
                        </a:rPr>
                        <a:t>Russia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Action Plan on accelerating the growth rate of investments in fixed assets and increasing their share in GDP to 25%</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17798"/>
                  </a:ext>
                </a:extLst>
              </a:tr>
              <a:tr h="321829">
                <a:tc>
                  <a:txBody>
                    <a:bodyPr/>
                    <a:lstStyle/>
                    <a:p>
                      <a:pPr algn="l" fontAlgn="ctr"/>
                      <a:r>
                        <a:rPr lang="pl-PL" sz="1100" b="1" i="0" u="none" strike="noStrike">
                          <a:solidFill>
                            <a:srgbClr val="FFFFFF"/>
                          </a:solidFill>
                          <a:effectLst/>
                          <a:latin typeface="Calibri" panose="020F0502020204030204" pitchFamily="34" charset="0"/>
                        </a:rPr>
                        <a:t>Serbia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dirty="0">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Strategic relevance is one of the basic criteria for selecting capital projects.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50631"/>
                  </a:ext>
                </a:extLst>
              </a:tr>
            </a:tbl>
          </a:graphicData>
        </a:graphic>
      </p:graphicFrame>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spTree>
    <p:extLst>
      <p:ext uri="{BB962C8B-B14F-4D97-AF65-F5344CB8AC3E}">
        <p14:creationId xmlns:p14="http://schemas.microsoft.com/office/powerpoint/2010/main" val="115678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6384314" y="6209441"/>
            <a:ext cx="2371725" cy="571500"/>
          </a:xfrm>
          <a:prstGeom prst="rect">
            <a:avLst/>
          </a:prstGeom>
        </p:spPr>
      </p:pic>
      <p:sp>
        <p:nvSpPr>
          <p:cNvPr id="2" name="Заголовок 1"/>
          <p:cNvSpPr>
            <a:spLocks noGrp="1"/>
          </p:cNvSpPr>
          <p:nvPr>
            <p:ph type="title"/>
          </p:nvPr>
        </p:nvSpPr>
        <p:spPr>
          <a:xfrm>
            <a:off x="340985" y="265858"/>
            <a:ext cx="8462029" cy="756707"/>
          </a:xfrm>
        </p:spPr>
        <p:txBody>
          <a:bodyPr/>
          <a:lstStyle/>
          <a:p>
            <a:r>
              <a:rPr lang="it-IT" b="1" dirty="0"/>
              <a:t>clear RULES are needed To regulate inter-budgetary capital </a:t>
            </a:r>
            <a:r>
              <a:rPr lang="it-IT" b="1" dirty="0" err="1"/>
              <a:t>transfers</a:t>
            </a:r>
            <a:r>
              <a:rPr lang="it-IT" b="1" dirty="0"/>
              <a:t>.</a:t>
            </a:r>
            <a:endParaRPr lang="ru-RU" b="1" dirty="0"/>
          </a:p>
        </p:txBody>
      </p:sp>
      <p:sp>
        <p:nvSpPr>
          <p:cNvPr id="3" name="Текст 2"/>
          <p:cNvSpPr>
            <a:spLocks noGrp="1"/>
          </p:cNvSpPr>
          <p:nvPr>
            <p:ph type="body" sz="quarter" idx="13"/>
          </p:nvPr>
        </p:nvSpPr>
        <p:spPr>
          <a:xfrm>
            <a:off x="2312749" y="1309161"/>
            <a:ext cx="6634042" cy="481540"/>
          </a:xfrm>
        </p:spPr>
        <p:txBody>
          <a:bodyPr>
            <a:normAutofit lnSpcReduction="10000"/>
          </a:bodyPr>
          <a:lstStyle/>
          <a:p>
            <a:pPr marL="0" indent="0" algn="ctr"/>
            <a:r>
              <a:rPr lang="en-US" b="1" dirty="0"/>
              <a:t>Share of inter-budgetary capital transfers in total capital expenditures of subnational budgets in 2015-2017</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12</a:t>
            </a:fld>
            <a:endParaRPr lang="en-US"/>
          </a:p>
        </p:txBody>
      </p:sp>
      <p:pic>
        <p:nvPicPr>
          <p:cNvPr id="5" name="Рисунок 4"/>
          <p:cNvPicPr>
            <a:picLocks noChangeAspect="1"/>
          </p:cNvPicPr>
          <p:nvPr/>
        </p:nvPicPr>
        <p:blipFill>
          <a:blip r:embed="rId3"/>
          <a:stretch>
            <a:fillRect/>
          </a:stretch>
        </p:blipFill>
        <p:spPr>
          <a:xfrm>
            <a:off x="2312750" y="1876313"/>
            <a:ext cx="6634041" cy="4337475"/>
          </a:xfrm>
          <a:prstGeom prst="rect">
            <a:avLst/>
          </a:prstGeom>
        </p:spPr>
      </p:pic>
      <p:sp>
        <p:nvSpPr>
          <p:cNvPr id="10" name="TextBox 9"/>
          <p:cNvSpPr txBox="1"/>
          <p:nvPr/>
        </p:nvSpPr>
        <p:spPr>
          <a:xfrm>
            <a:off x="138513" y="1334103"/>
            <a:ext cx="2094260" cy="1384995"/>
          </a:xfrm>
          <a:prstGeom prst="rect">
            <a:avLst/>
          </a:prstGeom>
          <a:solidFill>
            <a:schemeClr val="tx1">
              <a:lumMod val="50000"/>
              <a:lumOff val="50000"/>
            </a:schemeClr>
          </a:solidFill>
        </p:spPr>
        <p:txBody>
          <a:bodyPr wrap="square" rtlCol="0">
            <a:spAutoFit/>
          </a:bodyPr>
          <a:lstStyle/>
          <a:p>
            <a:r>
              <a:rPr lang="en-US" sz="1400" dirty="0">
                <a:solidFill>
                  <a:schemeClr val="bg1"/>
                </a:solidFill>
              </a:rPr>
              <a:t>Is there a formula-based approach or clearly and legally established criteria to calculate capital inter-budgetary transfers?</a:t>
            </a:r>
            <a:endParaRPr lang="ru-RU" sz="1400" dirty="0">
              <a:solidFill>
                <a:schemeClr val="bg1"/>
              </a:solidFill>
            </a:endParaRPr>
          </a:p>
        </p:txBody>
      </p:sp>
      <p:graphicFrame>
        <p:nvGraphicFramePr>
          <p:cNvPr id="11" name="Таблица 10"/>
          <p:cNvGraphicFramePr>
            <a:graphicFrameLocks noGrp="1"/>
          </p:cNvGraphicFramePr>
          <p:nvPr>
            <p:extLst/>
          </p:nvPr>
        </p:nvGraphicFramePr>
        <p:xfrm>
          <a:off x="138513" y="2731798"/>
          <a:ext cx="2094260" cy="3072108"/>
        </p:xfrm>
        <a:graphic>
          <a:graphicData uri="http://schemas.openxmlformats.org/drawingml/2006/table">
            <a:tbl>
              <a:tblPr/>
              <a:tblGrid>
                <a:gridCol w="1365822">
                  <a:extLst>
                    <a:ext uri="{9D8B030D-6E8A-4147-A177-3AD203B41FA5}">
                      <a16:colId xmlns:a16="http://schemas.microsoft.com/office/drawing/2014/main" val="3064253845"/>
                    </a:ext>
                  </a:extLst>
                </a:gridCol>
                <a:gridCol w="728438">
                  <a:extLst>
                    <a:ext uri="{9D8B030D-6E8A-4147-A177-3AD203B41FA5}">
                      <a16:colId xmlns:a16="http://schemas.microsoft.com/office/drawing/2014/main" val="1285457171"/>
                    </a:ext>
                  </a:extLst>
                </a:gridCol>
              </a:tblGrid>
              <a:tr h="256009">
                <a:tc>
                  <a:txBody>
                    <a:bodyPr/>
                    <a:lstStyle/>
                    <a:p>
                      <a:pPr algn="l" fontAlgn="ctr"/>
                      <a:r>
                        <a:rPr lang="pl-PL" sz="1400" b="1" i="0" u="none" strike="noStrike">
                          <a:solidFill>
                            <a:srgbClr val="FFFFFF"/>
                          </a:solidFill>
                          <a:effectLst/>
                          <a:latin typeface="Calibri" panose="020F0502020204030204" pitchFamily="34" charset="0"/>
                        </a:rPr>
                        <a:t>Armenia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74082"/>
                  </a:ext>
                </a:extLst>
              </a:tr>
              <a:tr h="256009">
                <a:tc>
                  <a:txBody>
                    <a:bodyPr/>
                    <a:lstStyle/>
                    <a:p>
                      <a:pPr algn="l" fontAlgn="ctr"/>
                      <a:r>
                        <a:rPr lang="pl-PL" sz="1400" b="1" i="0" u="none" strike="noStrike" dirty="0">
                          <a:solidFill>
                            <a:srgbClr val="FFFFFF"/>
                          </a:solidFill>
                          <a:effectLst/>
                          <a:latin typeface="Calibri" panose="020F0502020204030204" pitchFamily="34" charset="0"/>
                        </a:rPr>
                        <a:t>Belarus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065526"/>
                  </a:ext>
                </a:extLst>
              </a:tr>
              <a:tr h="256009">
                <a:tc>
                  <a:txBody>
                    <a:bodyPr/>
                    <a:lstStyle/>
                    <a:p>
                      <a:pPr algn="l" fontAlgn="ctr"/>
                      <a:r>
                        <a:rPr lang="pl-PL" sz="1400" b="1" i="0" u="none" strike="noStrike" dirty="0">
                          <a:solidFill>
                            <a:srgbClr val="FFFFFF"/>
                          </a:solidFill>
                          <a:effectLst/>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420884"/>
                  </a:ext>
                </a:extLst>
              </a:tr>
              <a:tr h="256009">
                <a:tc>
                  <a:txBody>
                    <a:bodyPr/>
                    <a:lstStyle/>
                    <a:p>
                      <a:pPr algn="l" fontAlgn="ctr"/>
                      <a:r>
                        <a:rPr lang="pl-PL" sz="1400" b="1" i="0" u="none" strike="noStrike">
                          <a:solidFill>
                            <a:srgbClr val="FFFFFF"/>
                          </a:solidFill>
                          <a:effectLst/>
                          <a:latin typeface="Calibri" panose="020F0502020204030204" pitchFamily="34" charset="0"/>
                        </a:rPr>
                        <a:t>Croatia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727209"/>
                  </a:ext>
                </a:extLst>
              </a:tr>
              <a:tr h="256009">
                <a:tc>
                  <a:txBody>
                    <a:bodyPr/>
                    <a:lstStyle/>
                    <a:p>
                      <a:pPr algn="l" fontAlgn="ctr"/>
                      <a:r>
                        <a:rPr lang="pl-PL" sz="1400" b="1" i="0" u="none" strike="noStrike">
                          <a:solidFill>
                            <a:srgbClr val="FFFFFF"/>
                          </a:solidFill>
                          <a:effectLst/>
                          <a:latin typeface="Calibri" panose="020F0502020204030204" pitchFamily="34" charset="0"/>
                        </a:rPr>
                        <a:t>Georgia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28430"/>
                  </a:ext>
                </a:extLst>
              </a:tr>
              <a:tr h="256009">
                <a:tc>
                  <a:txBody>
                    <a:bodyPr/>
                    <a:lstStyle/>
                    <a:p>
                      <a:pPr algn="l" fontAlgn="ctr"/>
                      <a:r>
                        <a:rPr lang="pl-PL" sz="1400" b="1" i="0" u="none" strike="noStrike">
                          <a:solidFill>
                            <a:srgbClr val="FFFFFF"/>
                          </a:solidFill>
                          <a:effectLst/>
                          <a:latin typeface="Calibri" panose="020F0502020204030204" pitchFamily="34" charset="0"/>
                        </a:rPr>
                        <a:t>Kazakhstan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291739"/>
                  </a:ext>
                </a:extLst>
              </a:tr>
              <a:tr h="256009">
                <a:tc>
                  <a:txBody>
                    <a:bodyPr/>
                    <a:lstStyle/>
                    <a:p>
                      <a:pPr algn="l" fontAlgn="ctr"/>
                      <a:r>
                        <a:rPr lang="pl-PL" sz="1400" b="1" i="0" u="none" strike="noStrike">
                          <a:solidFill>
                            <a:srgbClr val="FFFFFF"/>
                          </a:solidFill>
                          <a:effectLst/>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79057"/>
                  </a:ext>
                </a:extLst>
              </a:tr>
              <a:tr h="256009">
                <a:tc>
                  <a:txBody>
                    <a:bodyPr/>
                    <a:lstStyle/>
                    <a:p>
                      <a:pPr algn="l" fontAlgn="ctr"/>
                      <a:r>
                        <a:rPr lang="pl-PL" sz="1400" b="1" i="0" u="none" strike="noStrike">
                          <a:solidFill>
                            <a:srgbClr val="FFFFFF"/>
                          </a:solidFill>
                          <a:effectLst/>
                          <a:latin typeface="Calibri" panose="020F0502020204030204" pitchFamily="34" charset="0"/>
                        </a:rPr>
                        <a:t>Macedonia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30426"/>
                  </a:ext>
                </a:extLst>
              </a:tr>
              <a:tr h="256009">
                <a:tc>
                  <a:txBody>
                    <a:bodyPr/>
                    <a:lstStyle/>
                    <a:p>
                      <a:pPr algn="l" fontAlgn="ctr"/>
                      <a:r>
                        <a:rPr lang="pl-PL" sz="1400" b="1" i="0" u="none" strike="noStrike">
                          <a:solidFill>
                            <a:srgbClr val="FFFFFF"/>
                          </a:solidFill>
                          <a:effectLst/>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696475"/>
                  </a:ext>
                </a:extLst>
              </a:tr>
              <a:tr h="256009">
                <a:tc>
                  <a:txBody>
                    <a:bodyPr/>
                    <a:lstStyle/>
                    <a:p>
                      <a:pPr algn="l" fontAlgn="ctr"/>
                      <a:r>
                        <a:rPr lang="pl-PL" sz="1400" b="1" i="0" u="none" strike="noStrike">
                          <a:solidFill>
                            <a:srgbClr val="FFFFFF"/>
                          </a:solidFill>
                          <a:effectLst/>
                          <a:latin typeface="Calibri" panose="020F0502020204030204" pitchFamily="34" charset="0"/>
                        </a:rPr>
                        <a:t>Montenegro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69656"/>
                  </a:ext>
                </a:extLst>
              </a:tr>
              <a:tr h="256009">
                <a:tc>
                  <a:txBody>
                    <a:bodyPr/>
                    <a:lstStyle/>
                    <a:p>
                      <a:pPr algn="l" fontAlgn="ctr"/>
                      <a:r>
                        <a:rPr lang="pl-PL" sz="1400" b="1" i="0" u="none" strike="noStrike">
                          <a:solidFill>
                            <a:srgbClr val="FFFFFF"/>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2879"/>
                  </a:ext>
                </a:extLst>
              </a:tr>
              <a:tr h="256009">
                <a:tc>
                  <a:txBody>
                    <a:bodyPr/>
                    <a:lstStyle/>
                    <a:p>
                      <a:pPr algn="l" fontAlgn="ctr"/>
                      <a:r>
                        <a:rPr lang="pl-PL" sz="1400" b="1" i="0" u="none" strike="noStrike">
                          <a:solidFill>
                            <a:srgbClr val="FFFFFF"/>
                          </a:solidFill>
                          <a:effectLst/>
                          <a:latin typeface="Calibri" panose="020F0502020204030204" pitchFamily="34" charset="0"/>
                        </a:rPr>
                        <a:t>Serbia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dirty="0">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968561"/>
                  </a:ext>
                </a:extLst>
              </a:tr>
            </a:tbl>
          </a:graphicData>
        </a:graphic>
      </p:graphicFrame>
    </p:spTree>
    <p:extLst>
      <p:ext uri="{BB962C8B-B14F-4D97-AF65-F5344CB8AC3E}">
        <p14:creationId xmlns:p14="http://schemas.microsoft.com/office/powerpoint/2010/main" val="309311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24318"/>
            <a:ext cx="8462029" cy="756707"/>
          </a:xfrm>
        </p:spPr>
        <p:txBody>
          <a:bodyPr>
            <a:normAutofit/>
          </a:bodyPr>
          <a:lstStyle/>
          <a:p>
            <a:r>
              <a:rPr lang="en-US" sz="2400" b="1" dirty="0"/>
              <a:t>Public Investment will be improved through the Improved Transparency.</a:t>
            </a:r>
            <a:endParaRPr lang="ru-RU" sz="2400" b="1" dirty="0"/>
          </a:p>
        </p:txBody>
      </p:sp>
      <p:sp>
        <p:nvSpPr>
          <p:cNvPr id="3" name="Текст 2"/>
          <p:cNvSpPr>
            <a:spLocks noGrp="1"/>
          </p:cNvSpPr>
          <p:nvPr>
            <p:ph type="body" sz="quarter" idx="13"/>
          </p:nvPr>
        </p:nvSpPr>
        <p:spPr>
          <a:xfrm>
            <a:off x="356935" y="1320801"/>
            <a:ext cx="8477250" cy="482600"/>
          </a:xfrm>
        </p:spPr>
        <p:txBody>
          <a:bodyPr>
            <a:normAutofit lnSpcReduction="10000"/>
          </a:bodyPr>
          <a:lstStyle/>
          <a:p>
            <a:pPr marL="0" indent="0" algn="ctr"/>
            <a:r>
              <a:rPr lang="en-US" b="1" dirty="0"/>
              <a:t>The budgetary information regarding public investments that is available publicly to stakeholders at all levels of government in a timely and user-friendly format</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13</a:t>
            </a:fld>
            <a:endParaRPr lang="en-US"/>
          </a:p>
        </p:txBody>
      </p:sp>
      <p:graphicFrame>
        <p:nvGraphicFramePr>
          <p:cNvPr id="5" name="Таблица 4"/>
          <p:cNvGraphicFramePr>
            <a:graphicFrameLocks noGrp="1"/>
          </p:cNvGraphicFramePr>
          <p:nvPr>
            <p:extLst/>
          </p:nvPr>
        </p:nvGraphicFramePr>
        <p:xfrm>
          <a:off x="215902" y="1854200"/>
          <a:ext cx="8656383" cy="4599778"/>
        </p:xfrm>
        <a:graphic>
          <a:graphicData uri="http://schemas.openxmlformats.org/drawingml/2006/table">
            <a:tbl>
              <a:tblPr/>
              <a:tblGrid>
                <a:gridCol w="1015998">
                  <a:extLst>
                    <a:ext uri="{9D8B030D-6E8A-4147-A177-3AD203B41FA5}">
                      <a16:colId xmlns:a16="http://schemas.microsoft.com/office/drawing/2014/main" val="3268431159"/>
                    </a:ext>
                  </a:extLst>
                </a:gridCol>
                <a:gridCol w="749300">
                  <a:extLst>
                    <a:ext uri="{9D8B030D-6E8A-4147-A177-3AD203B41FA5}">
                      <a16:colId xmlns:a16="http://schemas.microsoft.com/office/drawing/2014/main" val="2289598779"/>
                    </a:ext>
                  </a:extLst>
                </a:gridCol>
                <a:gridCol w="6891085">
                  <a:extLst>
                    <a:ext uri="{9D8B030D-6E8A-4147-A177-3AD203B41FA5}">
                      <a16:colId xmlns:a16="http://schemas.microsoft.com/office/drawing/2014/main" val="4240266796"/>
                    </a:ext>
                  </a:extLst>
                </a:gridCol>
              </a:tblGrid>
              <a:tr h="146009">
                <a:tc>
                  <a:txBody>
                    <a:bodyPr/>
                    <a:lstStyle/>
                    <a:p>
                      <a:pPr algn="l" fontAlgn="ctr"/>
                      <a:r>
                        <a:rPr lang="pl-PL" sz="1400" b="1" i="0" u="none" strike="noStrike">
                          <a:solidFill>
                            <a:srgbClr val="FFFFFF"/>
                          </a:solidFill>
                          <a:effectLst/>
                          <a:latin typeface="Calibri" panose="020F0502020204030204" pitchFamily="34" charset="0"/>
                        </a:rPr>
                        <a:t>Country</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000000"/>
                          </a:solidFill>
                          <a:effectLst/>
                          <a:latin typeface="Calibri" panose="020F0502020204030204" pitchFamily="34" charset="0"/>
                        </a:rPr>
                        <a:t>Yes/No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725758"/>
                  </a:ext>
                </a:extLst>
              </a:tr>
              <a:tr h="424754">
                <a:tc>
                  <a:txBody>
                    <a:bodyPr/>
                    <a:lstStyle/>
                    <a:p>
                      <a:pPr algn="l" fontAlgn="ctr"/>
                      <a:r>
                        <a:rPr lang="pl-PL" sz="1400" b="1" i="0" u="none" strike="noStrike">
                          <a:solidFill>
                            <a:srgbClr val="FFFFFF"/>
                          </a:solidFill>
                          <a:effectLst/>
                          <a:latin typeface="Calibri" panose="020F0502020204030204" pitchFamily="34" charset="0"/>
                        </a:rPr>
                        <a:t>Belarus</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On a quarterly basis the Ministry of Finance publishes budget execution information on its website; information on budget capital expenditures can be found there as well.</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428407"/>
                  </a:ext>
                </a:extLst>
              </a:tr>
              <a:tr h="172556">
                <a:tc>
                  <a:txBody>
                    <a:bodyPr/>
                    <a:lstStyle/>
                    <a:p>
                      <a:pPr algn="l" fontAlgn="ctr"/>
                      <a:r>
                        <a:rPr lang="pl-PL" sz="1400" b="1" i="0" u="none" strike="noStrike">
                          <a:solidFill>
                            <a:srgbClr val="FFFFFF"/>
                          </a:solidFill>
                          <a:effectLst/>
                          <a:latin typeface="Calibri" panose="020F0502020204030204" pitchFamily="34" charset="0"/>
                        </a:rPr>
                        <a:t>BiH</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79548"/>
                  </a:ext>
                </a:extLst>
              </a:tr>
              <a:tr h="285381">
                <a:tc>
                  <a:txBody>
                    <a:bodyPr/>
                    <a:lstStyle/>
                    <a:p>
                      <a:pPr algn="l" fontAlgn="ctr"/>
                      <a:r>
                        <a:rPr lang="pl-PL" sz="1400" b="1" i="0" u="none" strike="noStrike">
                          <a:solidFill>
                            <a:srgbClr val="FFFFFF"/>
                          </a:solidFill>
                          <a:effectLst/>
                          <a:latin typeface="Calibri" panose="020F0502020204030204" pitchFamily="34" charset="0"/>
                        </a:rPr>
                        <a:t>Croatia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Investments are planned in a special section of the budget, and the budget is published in the Official Gazette and online.</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49909"/>
                  </a:ext>
                </a:extLst>
              </a:tr>
              <a:tr h="842870">
                <a:tc>
                  <a:txBody>
                    <a:bodyPr/>
                    <a:lstStyle/>
                    <a:p>
                      <a:pPr algn="l" fontAlgn="ctr"/>
                      <a:r>
                        <a:rPr lang="pl-PL" sz="1400" b="1" i="0" u="none" strike="noStrike">
                          <a:solidFill>
                            <a:srgbClr val="FFFFFF"/>
                          </a:solidFill>
                          <a:effectLst/>
                          <a:latin typeface="Calibri" panose="020F0502020204030204" pitchFamily="34" charset="0"/>
                        </a:rPr>
                        <a:t>Georgia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Capital Budget Annex of the State budget is a publicly available document; Investment projects of local governments are public as part of the budget; All the investment projects implemented by the Municipalities through capital transfers of central government is decided by Government decrees and they are public.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81299"/>
                  </a:ext>
                </a:extLst>
              </a:tr>
              <a:tr h="285381">
                <a:tc>
                  <a:txBody>
                    <a:bodyPr/>
                    <a:lstStyle/>
                    <a:p>
                      <a:pPr algn="l" fontAlgn="ctr"/>
                      <a:r>
                        <a:rPr lang="pl-PL" sz="1400" b="1" i="0" u="none" strike="noStrike">
                          <a:solidFill>
                            <a:srgbClr val="FFFFFF"/>
                          </a:solidFill>
                          <a:effectLst/>
                          <a:latin typeface="Calibri" panose="020F0502020204030204" pitchFamily="34" charset="0"/>
                        </a:rPr>
                        <a:t>Kazakhstan</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Articles 153-154 of the Budget Code. Article 67-1 “Citizens’ Budget” of the Budget Code</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28551"/>
                  </a:ext>
                </a:extLst>
              </a:tr>
              <a:tr h="285381">
                <a:tc>
                  <a:txBody>
                    <a:bodyPr/>
                    <a:lstStyle/>
                    <a:p>
                      <a:pPr algn="l" fontAlgn="ctr"/>
                      <a:r>
                        <a:rPr lang="pl-PL" sz="1400" b="1" i="0" u="none" strike="noStrike">
                          <a:solidFill>
                            <a:srgbClr val="FFFFFF"/>
                          </a:solidFill>
                          <a:effectLst/>
                          <a:latin typeface="Calibri" panose="020F0502020204030204" pitchFamily="34" charset="0"/>
                        </a:rPr>
                        <a:t>Kosovo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Budget low with tables are published every year in the web of MoF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44541"/>
                  </a:ext>
                </a:extLst>
              </a:tr>
              <a:tr h="172556">
                <a:tc>
                  <a:txBody>
                    <a:bodyPr/>
                    <a:lstStyle/>
                    <a:p>
                      <a:pPr algn="l" fontAlgn="ctr"/>
                      <a:r>
                        <a:rPr lang="pl-PL" sz="1400" b="1" i="0" u="none" strike="noStrike">
                          <a:solidFill>
                            <a:srgbClr val="FFFFFF"/>
                          </a:solidFill>
                          <a:effectLst/>
                          <a:latin typeface="Calibri" panose="020F0502020204030204" pitchFamily="34" charset="0"/>
                        </a:rPr>
                        <a:t>Macedonia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18835"/>
                  </a:ext>
                </a:extLst>
              </a:tr>
              <a:tr h="982243">
                <a:tc>
                  <a:txBody>
                    <a:bodyPr/>
                    <a:lstStyle/>
                    <a:p>
                      <a:pPr algn="l" fontAlgn="ctr"/>
                      <a:r>
                        <a:rPr lang="pl-PL" sz="1400" b="1" i="0" u="none" strike="noStrike">
                          <a:solidFill>
                            <a:srgbClr val="FFFFFF"/>
                          </a:solidFill>
                          <a:effectLst/>
                          <a:latin typeface="Calibri" panose="020F0502020204030204" pitchFamily="34" charset="0"/>
                        </a:rPr>
                        <a:t>Moldova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The IT system is in place and every budget authority/institution have access to the needed information, according to its role in the budget process. More than, there is a reporting system in place and every budget beneficiary has to present implementation reports according to the time frame set. The list of capital investments projects is an annex to the annual budget law</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282172"/>
                  </a:ext>
                </a:extLst>
              </a:tr>
              <a:tr h="172556">
                <a:tc>
                  <a:txBody>
                    <a:bodyPr/>
                    <a:lstStyle/>
                    <a:p>
                      <a:pPr algn="l" fontAlgn="ctr"/>
                      <a:r>
                        <a:rPr lang="pl-PL" sz="1400" b="1" i="0" u="none" strike="noStrike">
                          <a:solidFill>
                            <a:srgbClr val="FFFFFF"/>
                          </a:solidFill>
                          <a:effectLst/>
                          <a:latin typeface="Calibri" panose="020F0502020204030204" pitchFamily="34" charset="0"/>
                        </a:rPr>
                        <a:t>Montenegro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363346"/>
                  </a:ext>
                </a:extLst>
              </a:tr>
              <a:tr h="172556">
                <a:tc>
                  <a:txBody>
                    <a:bodyPr/>
                    <a:lstStyle/>
                    <a:p>
                      <a:pPr algn="l" fontAlgn="ctr"/>
                      <a:r>
                        <a:rPr lang="pl-PL" sz="1400" b="1" i="0" u="none" strike="noStrike">
                          <a:solidFill>
                            <a:srgbClr val="FFFFFF"/>
                          </a:solidFill>
                          <a:effectLst/>
                          <a:latin typeface="Calibri" panose="020F0502020204030204" pitchFamily="34" charset="0"/>
                        </a:rPr>
                        <a:t>Russia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83511"/>
                  </a:ext>
                </a:extLst>
              </a:tr>
              <a:tr h="172556">
                <a:tc>
                  <a:txBody>
                    <a:bodyPr/>
                    <a:lstStyle/>
                    <a:p>
                      <a:pPr algn="l" fontAlgn="ctr"/>
                      <a:r>
                        <a:rPr lang="pl-PL" sz="1400" b="1" i="0" u="none" strike="noStrike">
                          <a:solidFill>
                            <a:srgbClr val="FFFFFF"/>
                          </a:solidFill>
                          <a:effectLst/>
                          <a:latin typeface="Calibri" panose="020F0502020204030204" pitchFamily="34" charset="0"/>
                        </a:rPr>
                        <a:t>Serbia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Information in the Budget Act</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448585"/>
                  </a:ext>
                </a:extLst>
              </a:tr>
            </a:tbl>
          </a:graphicData>
        </a:graphic>
      </p:graphicFrame>
      <p:pic>
        <p:nvPicPr>
          <p:cNvPr id="8" name="Рисунок 7"/>
          <p:cNvPicPr>
            <a:picLocks noChangeAspect="1"/>
          </p:cNvPicPr>
          <p:nvPr/>
        </p:nvPicPr>
        <p:blipFill>
          <a:blip r:embed="rId3"/>
          <a:stretch>
            <a:fillRect/>
          </a:stretch>
        </p:blipFill>
        <p:spPr>
          <a:xfrm>
            <a:off x="6446838" y="6249865"/>
            <a:ext cx="2371725" cy="571500"/>
          </a:xfrm>
          <a:prstGeom prst="rect">
            <a:avLst/>
          </a:prstGeom>
        </p:spPr>
      </p:pic>
    </p:spTree>
    <p:extLst>
      <p:ext uri="{BB962C8B-B14F-4D97-AF65-F5344CB8AC3E}">
        <p14:creationId xmlns:p14="http://schemas.microsoft.com/office/powerpoint/2010/main" val="46590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4812"/>
            <a:ext cx="8462029" cy="883521"/>
          </a:xfrm>
        </p:spPr>
        <p:txBody>
          <a:bodyPr>
            <a:normAutofit fontScale="90000"/>
          </a:bodyPr>
          <a:lstStyle/>
          <a:p>
            <a:r>
              <a:rPr lang="en-US" b="1" dirty="0"/>
              <a:t>The key challenges in planning and executing capital expenditures, including public investments</a:t>
            </a:r>
            <a:r>
              <a:rPr lang="ru-RU" b="1" dirty="0"/>
              <a:t/>
            </a:r>
            <a:br>
              <a:rPr lang="ru-RU" b="1" dirty="0"/>
            </a:b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14</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graphicFrame>
        <p:nvGraphicFramePr>
          <p:cNvPr id="3" name="Таблица 2"/>
          <p:cNvGraphicFramePr>
            <a:graphicFrameLocks noGrp="1"/>
          </p:cNvGraphicFramePr>
          <p:nvPr>
            <p:extLst/>
          </p:nvPr>
        </p:nvGraphicFramePr>
        <p:xfrm>
          <a:off x="260500" y="1375942"/>
          <a:ext cx="8596563" cy="4873923"/>
        </p:xfrm>
        <a:graphic>
          <a:graphicData uri="http://schemas.openxmlformats.org/drawingml/2006/table">
            <a:tbl>
              <a:tblPr/>
              <a:tblGrid>
                <a:gridCol w="4938964">
                  <a:extLst>
                    <a:ext uri="{9D8B030D-6E8A-4147-A177-3AD203B41FA5}">
                      <a16:colId xmlns:a16="http://schemas.microsoft.com/office/drawing/2014/main" val="3559072854"/>
                    </a:ext>
                  </a:extLst>
                </a:gridCol>
                <a:gridCol w="406400">
                  <a:extLst>
                    <a:ext uri="{9D8B030D-6E8A-4147-A177-3AD203B41FA5}">
                      <a16:colId xmlns:a16="http://schemas.microsoft.com/office/drawing/2014/main" val="1151544990"/>
                    </a:ext>
                  </a:extLst>
                </a:gridCol>
                <a:gridCol w="558800">
                  <a:extLst>
                    <a:ext uri="{9D8B030D-6E8A-4147-A177-3AD203B41FA5}">
                      <a16:colId xmlns:a16="http://schemas.microsoft.com/office/drawing/2014/main" val="3322005032"/>
                    </a:ext>
                  </a:extLst>
                </a:gridCol>
                <a:gridCol w="304800">
                  <a:extLst>
                    <a:ext uri="{9D8B030D-6E8A-4147-A177-3AD203B41FA5}">
                      <a16:colId xmlns:a16="http://schemas.microsoft.com/office/drawing/2014/main" val="1204389885"/>
                    </a:ext>
                  </a:extLst>
                </a:gridCol>
                <a:gridCol w="368300">
                  <a:extLst>
                    <a:ext uri="{9D8B030D-6E8A-4147-A177-3AD203B41FA5}">
                      <a16:colId xmlns:a16="http://schemas.microsoft.com/office/drawing/2014/main" val="1721425036"/>
                    </a:ext>
                  </a:extLst>
                </a:gridCol>
                <a:gridCol w="304800">
                  <a:extLst>
                    <a:ext uri="{9D8B030D-6E8A-4147-A177-3AD203B41FA5}">
                      <a16:colId xmlns:a16="http://schemas.microsoft.com/office/drawing/2014/main" val="1589182521"/>
                    </a:ext>
                  </a:extLst>
                </a:gridCol>
                <a:gridCol w="406400">
                  <a:extLst>
                    <a:ext uri="{9D8B030D-6E8A-4147-A177-3AD203B41FA5}">
                      <a16:colId xmlns:a16="http://schemas.microsoft.com/office/drawing/2014/main" val="2028005579"/>
                    </a:ext>
                  </a:extLst>
                </a:gridCol>
                <a:gridCol w="292100">
                  <a:extLst>
                    <a:ext uri="{9D8B030D-6E8A-4147-A177-3AD203B41FA5}">
                      <a16:colId xmlns:a16="http://schemas.microsoft.com/office/drawing/2014/main" val="346599056"/>
                    </a:ext>
                  </a:extLst>
                </a:gridCol>
                <a:gridCol w="393700">
                  <a:extLst>
                    <a:ext uri="{9D8B030D-6E8A-4147-A177-3AD203B41FA5}">
                      <a16:colId xmlns:a16="http://schemas.microsoft.com/office/drawing/2014/main" val="655110250"/>
                    </a:ext>
                  </a:extLst>
                </a:gridCol>
                <a:gridCol w="330200">
                  <a:extLst>
                    <a:ext uri="{9D8B030D-6E8A-4147-A177-3AD203B41FA5}">
                      <a16:colId xmlns:a16="http://schemas.microsoft.com/office/drawing/2014/main" val="843056706"/>
                    </a:ext>
                  </a:extLst>
                </a:gridCol>
                <a:gridCol w="292099">
                  <a:extLst>
                    <a:ext uri="{9D8B030D-6E8A-4147-A177-3AD203B41FA5}">
                      <a16:colId xmlns:a16="http://schemas.microsoft.com/office/drawing/2014/main" val="1713587603"/>
                    </a:ext>
                  </a:extLst>
                </a:gridCol>
              </a:tblGrid>
              <a:tr h="1028700">
                <a:tc>
                  <a:txBody>
                    <a:bodyPr/>
                    <a:lstStyle/>
                    <a:p>
                      <a:pPr algn="ctr" fontAlgn="ctr"/>
                      <a:r>
                        <a:rPr lang="pl-PL" sz="1400" b="0" i="0" u="none" strike="noStrike" dirty="0">
                          <a:solidFill>
                            <a:srgbClr val="FFFFFF"/>
                          </a:solidFill>
                          <a:effectLst/>
                          <a:latin typeface="Calibri" panose="020F0502020204030204" pitchFamily="34" charset="0"/>
                          <a:cs typeface="Calibri" panose="020F0502020204030204" pitchFamily="34" charset="0"/>
                        </a:rPr>
                        <a:t>Key challenges</a:t>
                      </a:r>
                    </a:p>
                  </a:txBody>
                  <a:tcPr marL="7536" marR="7536" marT="7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Belarus</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Bosnia and Hercegovina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Georgia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Kazakhstan</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Kosovo</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Macedonia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Moldova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Montenegro</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Russia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Serbia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217665767"/>
                  </a:ext>
                </a:extLst>
              </a:tr>
              <a:tr h="444500">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Related to selection criteria, evaluation, preparation, and prioritization of capital projects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5680486"/>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IT support</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321166"/>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Methodology support</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3412587"/>
                  </a:ext>
                </a:extLst>
              </a:tr>
              <a:tr h="44511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Lack of clear definition of the Public investments (capital investments, capital expenditures)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84945"/>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Capacity of institutions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0126418"/>
                  </a:ext>
                </a:extLst>
              </a:tr>
              <a:tr h="48579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Achieving direct and ultimate outcomes vis-a-vis budget resources allocated to quasi-public sector entities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0686004"/>
                  </a:ext>
                </a:extLst>
              </a:tr>
              <a:tr h="454312">
                <a:tc>
                  <a:txBody>
                    <a:bodyPr/>
                    <a:lstStyle/>
                    <a:p>
                      <a:pPr algn="l" fontAlgn="t"/>
                      <a:r>
                        <a:rPr lang="en-US" sz="1400" b="0" i="0" u="none" strike="noStrike" dirty="0">
                          <a:solidFill>
                            <a:srgbClr val="FFFFFF"/>
                          </a:solidFill>
                          <a:effectLst/>
                          <a:latin typeface="Calibri" panose="020F0502020204030204" pitchFamily="34" charset="0"/>
                          <a:cs typeface="Calibri" panose="020F0502020204030204" pitchFamily="34" charset="0"/>
                        </a:rPr>
                        <a:t>Weak</a:t>
                      </a:r>
                      <a:r>
                        <a:rPr lang="en-US" sz="1400" b="0" i="0" u="none" strike="noStrike" baseline="0" dirty="0">
                          <a:solidFill>
                            <a:srgbClr val="FFFFFF"/>
                          </a:solidFill>
                          <a:effectLst/>
                          <a:latin typeface="Calibri" panose="020F0502020204030204" pitchFamily="34" charset="0"/>
                          <a:cs typeface="Calibri" panose="020F0502020204030204" pitchFamily="34" charset="0"/>
                        </a:rPr>
                        <a:t>  planning</a:t>
                      </a:r>
                      <a:r>
                        <a:rPr lang="en-US" sz="1400" b="0" i="0" u="none" strike="noStrike" dirty="0">
                          <a:solidFill>
                            <a:srgbClr val="FFFFFF"/>
                          </a:solidFill>
                          <a:effectLst/>
                          <a:latin typeface="Calibri" panose="020F0502020204030204" pitchFamily="34" charset="0"/>
                          <a:cs typeface="Calibri" panose="020F0502020204030204" pitchFamily="34" charset="0"/>
                        </a:rPr>
                        <a:t> for the budget execution, key point procurement procedures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262251"/>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Complex administrative procedures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3820915"/>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Institutionalization</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451037"/>
                  </a:ext>
                </a:extLst>
              </a:tr>
              <a:tr h="50861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Ad-hoc decisions of investment projects makes it a very time consuming exercise</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807847"/>
                  </a:ext>
                </a:extLst>
              </a:tr>
              <a:tr h="365423">
                <a:tc>
                  <a:txBody>
                    <a:bodyPr/>
                    <a:lstStyle/>
                    <a:p>
                      <a:pPr algn="l" fontAlgn="t"/>
                      <a:r>
                        <a:rPr lang="en-US" sz="1400" b="0" i="0" u="none" strike="noStrike" dirty="0">
                          <a:solidFill>
                            <a:srgbClr val="FFFFFF"/>
                          </a:solidFill>
                          <a:effectLst/>
                          <a:latin typeface="Calibri" panose="020F0502020204030204" pitchFamily="34" charset="0"/>
                          <a:cs typeface="Calibri" panose="020F0502020204030204" pitchFamily="34" charset="0"/>
                        </a:rPr>
                        <a:t>Need for full scale training for large number of stakeholders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419914"/>
                  </a:ext>
                </a:extLst>
              </a:tr>
            </a:tbl>
          </a:graphicData>
        </a:graphic>
      </p:graphicFrame>
    </p:spTree>
    <p:extLst>
      <p:ext uri="{BB962C8B-B14F-4D97-AF65-F5344CB8AC3E}">
        <p14:creationId xmlns:p14="http://schemas.microsoft.com/office/powerpoint/2010/main" val="420383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934" y="407867"/>
            <a:ext cx="8462029" cy="433644"/>
          </a:xfrm>
        </p:spPr>
        <p:txBody>
          <a:bodyPr>
            <a:normAutofit/>
          </a:bodyPr>
          <a:lstStyle/>
          <a:p>
            <a:pPr algn="ctr"/>
            <a:r>
              <a:rPr lang="en-US" sz="2000" b="1" dirty="0"/>
              <a:t>SOME </a:t>
            </a:r>
            <a:r>
              <a:rPr lang="en-US" sz="2100" b="1" dirty="0"/>
              <a:t>Key decisions TO BE TAKEN FOR CREATE GOOD pim</a:t>
            </a:r>
            <a:endParaRPr lang="en-US" sz="2100" dirty="0"/>
          </a:p>
        </p:txBody>
      </p:sp>
      <p:sp>
        <p:nvSpPr>
          <p:cNvPr id="4" name="Text Placeholder 5">
            <a:extLst>
              <a:ext uri="{FF2B5EF4-FFF2-40B4-BE49-F238E27FC236}">
                <a16:creationId xmlns:a16="http://schemas.microsoft.com/office/drawing/2014/main" id="{929E59E0-CCF2-4A0B-8628-8750D9009113}"/>
              </a:ext>
            </a:extLst>
          </p:cNvPr>
          <p:cNvSpPr>
            <a:spLocks noGrp="1"/>
          </p:cNvSpPr>
          <p:nvPr>
            <p:ph type="body" sz="quarter" idx="13"/>
          </p:nvPr>
        </p:nvSpPr>
        <p:spPr>
          <a:xfrm>
            <a:off x="149456" y="1561797"/>
            <a:ext cx="5159030" cy="4667553"/>
          </a:xfrm>
        </p:spPr>
        <p:txBody>
          <a:bodyPr>
            <a:normAutofit/>
          </a:bodyPr>
          <a:lstStyle/>
          <a:p>
            <a:pPr indent="0">
              <a:lnSpc>
                <a:spcPct val="120000"/>
              </a:lnSpc>
              <a:spcBef>
                <a:spcPts val="600"/>
              </a:spcBef>
              <a:spcAft>
                <a:spcPts val="600"/>
              </a:spcAft>
            </a:pPr>
            <a:r>
              <a:rPr lang="en-US" dirty="0"/>
              <a:t>Interagency coordination processes;</a:t>
            </a:r>
          </a:p>
          <a:p>
            <a:pPr indent="0">
              <a:lnSpc>
                <a:spcPct val="120000"/>
              </a:lnSpc>
              <a:spcBef>
                <a:spcPts val="600"/>
              </a:spcBef>
              <a:spcAft>
                <a:spcPts val="600"/>
              </a:spcAft>
            </a:pPr>
            <a:r>
              <a:rPr lang="en-US" dirty="0"/>
              <a:t>No (reduce) the political considerations on the promoting projects;</a:t>
            </a:r>
          </a:p>
          <a:p>
            <a:pPr indent="0">
              <a:lnSpc>
                <a:spcPct val="120000"/>
              </a:lnSpc>
              <a:spcBef>
                <a:spcPts val="600"/>
              </a:spcBef>
              <a:spcAft>
                <a:spcPts val="600"/>
              </a:spcAft>
            </a:pPr>
            <a:r>
              <a:rPr lang="en-US" dirty="0"/>
              <a:t>Annual and medium term budget management capacity and consistency of the PIM with the budget process;</a:t>
            </a:r>
          </a:p>
          <a:p>
            <a:pPr indent="0">
              <a:lnSpc>
                <a:spcPct val="120000"/>
              </a:lnSpc>
              <a:spcBef>
                <a:spcPts val="600"/>
              </a:spcBef>
              <a:spcAft>
                <a:spcPts val="600"/>
              </a:spcAft>
            </a:pPr>
            <a:r>
              <a:rPr lang="en-US" dirty="0"/>
              <a:t>Acquisition and resettlement issues, environmental safeguards, and complex procurement challenges.</a:t>
            </a:r>
          </a:p>
        </p:txBody>
      </p:sp>
      <p:pic>
        <p:nvPicPr>
          <p:cNvPr id="6" name="Picture 5">
            <a:extLst>
              <a:ext uri="{FF2B5EF4-FFF2-40B4-BE49-F238E27FC236}">
                <a16:creationId xmlns:a16="http://schemas.microsoft.com/office/drawing/2014/main" id="{E18DBCDC-528C-480C-9F83-26F81CD28A8A}"/>
              </a:ext>
            </a:extLst>
          </p:cNvPr>
          <p:cNvPicPr>
            <a:picLocks noChangeAspect="1"/>
          </p:cNvPicPr>
          <p:nvPr/>
        </p:nvPicPr>
        <p:blipFill>
          <a:blip r:embed="rId3" cstate="print"/>
          <a:stretch>
            <a:fillRect/>
          </a:stretch>
        </p:blipFill>
        <p:spPr>
          <a:xfrm>
            <a:off x="5417126" y="1212273"/>
            <a:ext cx="3726873" cy="337676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15</a:t>
            </a:fld>
            <a:endParaRPr lang="en-US"/>
          </a:p>
        </p:txBody>
      </p:sp>
      <p:pic>
        <p:nvPicPr>
          <p:cNvPr id="7" name="Рисунок 6"/>
          <p:cNvPicPr>
            <a:picLocks noChangeAspect="1"/>
          </p:cNvPicPr>
          <p:nvPr/>
        </p:nvPicPr>
        <p:blipFill>
          <a:blip r:embed="rId4"/>
          <a:stretch>
            <a:fillRect/>
          </a:stretch>
        </p:blipFill>
        <p:spPr>
          <a:xfrm>
            <a:off x="6516198" y="6229350"/>
            <a:ext cx="2371725" cy="571500"/>
          </a:xfrm>
          <a:prstGeom prst="rect">
            <a:avLst/>
          </a:prstGeom>
        </p:spPr>
      </p:pic>
    </p:spTree>
    <p:extLst>
      <p:ext uri="{BB962C8B-B14F-4D97-AF65-F5344CB8AC3E}">
        <p14:creationId xmlns:p14="http://schemas.microsoft.com/office/powerpoint/2010/main" val="306357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dirty="0"/>
              <a:t>Thank you</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826121" y="1733345"/>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2" name="Rectangle 1">
            <a:extLst>
              <a:ext uri="{FF2B5EF4-FFF2-40B4-BE49-F238E27FC236}">
                <a16:creationId xmlns:a16="http://schemas.microsoft.com/office/drawing/2014/main" id="{0EADD9FC-11B3-4EF2-BE83-8FFED61046B2}"/>
              </a:ext>
            </a:extLst>
          </p:cNvPr>
          <p:cNvSpPr/>
          <p:nvPr/>
        </p:nvSpPr>
        <p:spPr>
          <a:xfrm>
            <a:off x="1437967" y="2213283"/>
            <a:ext cx="6304935" cy="2554545"/>
          </a:xfrm>
          <a:prstGeom prst="rect">
            <a:avLst/>
          </a:prstGeom>
        </p:spPr>
        <p:txBody>
          <a:bodyPr wrap="square">
            <a:spAutoFit/>
          </a:bodyPr>
          <a:lstStyle/>
          <a:p>
            <a:pPr algn="ctr"/>
            <a:r>
              <a:rPr lang="en-US" sz="2400" dirty="0">
                <a:solidFill>
                  <a:schemeClr val="tx1">
                    <a:lumMod val="90000"/>
                    <a:lumOff val="10000"/>
                  </a:schemeClr>
                </a:solidFill>
              </a:rPr>
              <a:t>Questions? </a:t>
            </a:r>
          </a:p>
          <a:p>
            <a:pPr algn="ctr"/>
            <a:endParaRPr lang="en-US" sz="2400" dirty="0">
              <a:solidFill>
                <a:schemeClr val="tx1">
                  <a:lumMod val="90000"/>
                  <a:lumOff val="10000"/>
                </a:schemeClr>
              </a:solidFill>
            </a:endParaRPr>
          </a:p>
          <a:p>
            <a:pPr algn="ctr"/>
            <a:r>
              <a:rPr lang="en-US" dirty="0">
                <a:solidFill>
                  <a:schemeClr val="tx1">
                    <a:lumMod val="90000"/>
                    <a:lumOff val="10000"/>
                  </a:schemeClr>
                </a:solidFill>
              </a:rPr>
              <a:t>Please refer to:</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Iryna Shcherbyna (WB, Governance) </a:t>
            </a:r>
          </a:p>
          <a:p>
            <a:pPr algn="ctr"/>
            <a:r>
              <a:rPr lang="en-US" u="sng" dirty="0">
                <a:solidFill>
                  <a:schemeClr val="accent3">
                    <a:lumMod val="75000"/>
                  </a:schemeClr>
                </a:solidFill>
              </a:rPr>
              <a:t>ishcherbyna@worldbank.org</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Maya Gusarova (WB, Governance)</a:t>
            </a:r>
          </a:p>
          <a:p>
            <a:pPr algn="ctr"/>
            <a:r>
              <a:rPr lang="en-US" dirty="0">
                <a:solidFill>
                  <a:schemeClr val="accent1">
                    <a:lumMod val="90000"/>
                    <a:lumOff val="10000"/>
                  </a:schemeClr>
                </a:solidFill>
                <a:hlinkClick r:id="rId4"/>
              </a:rPr>
              <a:t>mgusarova@worldbank.org</a:t>
            </a:r>
            <a:endParaRPr lang="en-US" dirty="0">
              <a:solidFill>
                <a:schemeClr val="accent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16</a:t>
            </a:fld>
            <a:endParaRPr lang="en-US"/>
          </a:p>
        </p:txBody>
      </p:sp>
      <p:pic>
        <p:nvPicPr>
          <p:cNvPr id="9" name="Рисунок 8"/>
          <p:cNvPicPr>
            <a:picLocks noChangeAspect="1"/>
          </p:cNvPicPr>
          <p:nvPr/>
        </p:nvPicPr>
        <p:blipFill>
          <a:blip r:embed="rId5"/>
          <a:stretch>
            <a:fillRect/>
          </a:stretch>
        </p:blipFill>
        <p:spPr>
          <a:xfrm>
            <a:off x="6411981" y="6266327"/>
            <a:ext cx="2371725" cy="571500"/>
          </a:xfrm>
          <a:prstGeom prst="rect">
            <a:avLst/>
          </a:prstGeom>
        </p:spPr>
      </p:pic>
    </p:spTree>
    <p:extLst>
      <p:ext uri="{BB962C8B-B14F-4D97-AF65-F5344CB8AC3E}">
        <p14:creationId xmlns:p14="http://schemas.microsoft.com/office/powerpoint/2010/main" val="297023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b="1" cap="none" dirty="0"/>
              <a:t>THE POWER OF INVESTMENT POLICY BASICALLY IS SIMILAR ACROSS COUNTRIES </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a:t>
            </a:fld>
            <a:endParaRPr lang="en-US"/>
          </a:p>
        </p:txBody>
      </p:sp>
      <p:pic>
        <p:nvPicPr>
          <p:cNvPr id="6" name="Рисунок 5"/>
          <p:cNvPicPr>
            <a:picLocks noChangeAspect="1"/>
          </p:cNvPicPr>
          <p:nvPr/>
        </p:nvPicPr>
        <p:blipFill>
          <a:blip r:embed="rId2"/>
          <a:stretch>
            <a:fillRect/>
          </a:stretch>
        </p:blipFill>
        <p:spPr>
          <a:xfrm>
            <a:off x="140589" y="1617715"/>
            <a:ext cx="7437162" cy="4873619"/>
          </a:xfrm>
          <a:prstGeom prst="rect">
            <a:avLst/>
          </a:prstGeom>
        </p:spPr>
      </p:pic>
      <p:pic>
        <p:nvPicPr>
          <p:cNvPr id="9" name="Рисунок 8"/>
          <p:cNvPicPr>
            <a:picLocks noChangeAspect="1"/>
          </p:cNvPicPr>
          <p:nvPr/>
        </p:nvPicPr>
        <p:blipFill>
          <a:blip r:embed="rId3"/>
          <a:stretch>
            <a:fillRect/>
          </a:stretch>
        </p:blipFill>
        <p:spPr>
          <a:xfrm>
            <a:off x="4021955" y="1714783"/>
            <a:ext cx="3019425" cy="4514850"/>
          </a:xfrm>
          <a:prstGeom prst="rect">
            <a:avLst/>
          </a:prstGeom>
        </p:spPr>
      </p:pic>
      <p:sp>
        <p:nvSpPr>
          <p:cNvPr id="10" name="TextBox 9"/>
          <p:cNvSpPr txBox="1"/>
          <p:nvPr/>
        </p:nvSpPr>
        <p:spPr>
          <a:xfrm>
            <a:off x="1665838" y="1276539"/>
            <a:ext cx="6563762" cy="307777"/>
          </a:xfrm>
          <a:prstGeom prst="rect">
            <a:avLst/>
          </a:prstGeom>
          <a:noFill/>
        </p:spPr>
        <p:txBody>
          <a:bodyPr wrap="square" rtlCol="0">
            <a:spAutoFit/>
          </a:bodyPr>
          <a:lstStyle/>
          <a:p>
            <a:pPr algn="ctr"/>
            <a:r>
              <a:rPr lang="en-US" sz="1400" dirty="0"/>
              <a:t>Net investment in nonfinancial assets (% of GDP)</a:t>
            </a:r>
            <a:endParaRPr lang="ru-RU" sz="1400" dirty="0"/>
          </a:p>
        </p:txBody>
      </p:sp>
      <p:pic>
        <p:nvPicPr>
          <p:cNvPr id="11" name="Рисунок 10"/>
          <p:cNvPicPr>
            <a:picLocks noChangeAspect="1"/>
          </p:cNvPicPr>
          <p:nvPr/>
        </p:nvPicPr>
        <p:blipFill>
          <a:blip r:embed="rId4"/>
          <a:stretch>
            <a:fillRect/>
          </a:stretch>
        </p:blipFill>
        <p:spPr>
          <a:xfrm>
            <a:off x="6384314" y="6209441"/>
            <a:ext cx="2371725" cy="571500"/>
          </a:xfrm>
          <a:prstGeom prst="rect">
            <a:avLst/>
          </a:prstGeom>
        </p:spPr>
      </p:pic>
      <p:sp>
        <p:nvSpPr>
          <p:cNvPr id="12" name="TextBox 11"/>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World Development Indicators</a:t>
            </a:r>
            <a:endParaRPr lang="ru-RU" sz="1100" b="0" dirty="0">
              <a:solidFill>
                <a:schemeClr val="tx2"/>
              </a:solidFill>
            </a:endParaRPr>
          </a:p>
        </p:txBody>
      </p:sp>
      <p:sp>
        <p:nvSpPr>
          <p:cNvPr id="13" name="TextBox 12"/>
          <p:cNvSpPr txBox="1"/>
          <p:nvPr/>
        </p:nvSpPr>
        <p:spPr>
          <a:xfrm>
            <a:off x="780815" y="1448438"/>
            <a:ext cx="3241140" cy="338554"/>
          </a:xfrm>
          <a:prstGeom prst="rect">
            <a:avLst/>
          </a:prstGeom>
          <a:noFill/>
        </p:spPr>
        <p:txBody>
          <a:bodyPr wrap="square" rtlCol="0">
            <a:spAutoFit/>
          </a:bodyPr>
          <a:lstStyle/>
          <a:p>
            <a:pPr algn="ctr"/>
            <a:r>
              <a:rPr lang="en-US" dirty="0"/>
              <a:t>in PEMPAL countries</a:t>
            </a:r>
            <a:endParaRPr lang="ru-RU" dirty="0"/>
          </a:p>
        </p:txBody>
      </p:sp>
      <p:sp>
        <p:nvSpPr>
          <p:cNvPr id="14" name="TextBox 13"/>
          <p:cNvSpPr txBox="1"/>
          <p:nvPr/>
        </p:nvSpPr>
        <p:spPr>
          <a:xfrm>
            <a:off x="3714137" y="1485086"/>
            <a:ext cx="3241140" cy="338554"/>
          </a:xfrm>
          <a:prstGeom prst="rect">
            <a:avLst/>
          </a:prstGeom>
          <a:noFill/>
        </p:spPr>
        <p:txBody>
          <a:bodyPr wrap="square" rtlCol="0">
            <a:spAutoFit/>
          </a:bodyPr>
          <a:lstStyle/>
          <a:p>
            <a:pPr algn="ctr"/>
            <a:r>
              <a:rPr lang="en-US" dirty="0"/>
              <a:t>in EU area countries</a:t>
            </a:r>
            <a:endParaRPr lang="ru-RU" dirty="0"/>
          </a:p>
        </p:txBody>
      </p:sp>
    </p:spTree>
    <p:extLst>
      <p:ext uri="{BB962C8B-B14F-4D97-AF65-F5344CB8AC3E}">
        <p14:creationId xmlns:p14="http://schemas.microsoft.com/office/powerpoint/2010/main" val="371147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BUT THE POWER to produce GDP IS DIFFERENT ACROSS COUNTRIES </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a:t>
            </a:fld>
            <a:endParaRPr lang="en-US"/>
          </a:p>
        </p:txBody>
      </p:sp>
      <p:pic>
        <p:nvPicPr>
          <p:cNvPr id="5" name="Рисунок 4"/>
          <p:cNvPicPr>
            <a:picLocks noChangeAspect="1"/>
          </p:cNvPicPr>
          <p:nvPr/>
        </p:nvPicPr>
        <p:blipFill>
          <a:blip r:embed="rId2"/>
          <a:stretch>
            <a:fillRect/>
          </a:stretch>
        </p:blipFill>
        <p:spPr>
          <a:xfrm>
            <a:off x="232233" y="2106530"/>
            <a:ext cx="4581053" cy="2753505"/>
          </a:xfrm>
          <a:prstGeom prst="rect">
            <a:avLst/>
          </a:prstGeom>
        </p:spPr>
      </p:pic>
      <p:pic>
        <p:nvPicPr>
          <p:cNvPr id="6" name="Рисунок 5"/>
          <p:cNvPicPr>
            <a:picLocks noChangeAspect="1"/>
          </p:cNvPicPr>
          <p:nvPr/>
        </p:nvPicPr>
        <p:blipFill>
          <a:blip r:embed="rId3"/>
          <a:stretch>
            <a:fillRect/>
          </a:stretch>
        </p:blipFill>
        <p:spPr>
          <a:xfrm>
            <a:off x="4813286" y="2106530"/>
            <a:ext cx="4088234" cy="2457290"/>
          </a:xfrm>
          <a:prstGeom prst="rect">
            <a:avLst/>
          </a:prstGeom>
        </p:spPr>
      </p:pic>
      <p:sp>
        <p:nvSpPr>
          <p:cNvPr id="7" name="TextBox 6"/>
          <p:cNvSpPr txBox="1"/>
          <p:nvPr/>
        </p:nvSpPr>
        <p:spPr>
          <a:xfrm>
            <a:off x="669956" y="1358020"/>
            <a:ext cx="8057585" cy="338554"/>
          </a:xfrm>
          <a:prstGeom prst="rect">
            <a:avLst/>
          </a:prstGeom>
          <a:noFill/>
        </p:spPr>
        <p:txBody>
          <a:bodyPr wrap="square" rtlCol="0">
            <a:spAutoFit/>
          </a:bodyPr>
          <a:lstStyle/>
          <a:p>
            <a:pPr algn="ctr"/>
            <a:r>
              <a:rPr lang="it-IT" dirty="0"/>
              <a:t>GDP per capita (thousands of dollars) in 2016</a:t>
            </a:r>
            <a:endParaRPr lang="ru-RU" dirty="0"/>
          </a:p>
        </p:txBody>
      </p:sp>
      <p:sp>
        <p:nvSpPr>
          <p:cNvPr id="8" name="TextBox 7"/>
          <p:cNvSpPr txBox="1"/>
          <p:nvPr/>
        </p:nvSpPr>
        <p:spPr>
          <a:xfrm>
            <a:off x="1023042" y="1767976"/>
            <a:ext cx="3241140" cy="338554"/>
          </a:xfrm>
          <a:prstGeom prst="rect">
            <a:avLst/>
          </a:prstGeom>
          <a:noFill/>
        </p:spPr>
        <p:txBody>
          <a:bodyPr wrap="square" rtlCol="0">
            <a:spAutoFit/>
          </a:bodyPr>
          <a:lstStyle/>
          <a:p>
            <a:pPr algn="ctr"/>
            <a:r>
              <a:rPr lang="en-US" dirty="0"/>
              <a:t>in PEMPAL countries</a:t>
            </a:r>
            <a:endParaRPr lang="ru-RU" dirty="0"/>
          </a:p>
        </p:txBody>
      </p:sp>
      <p:sp>
        <p:nvSpPr>
          <p:cNvPr id="9" name="TextBox 8"/>
          <p:cNvSpPr txBox="1"/>
          <p:nvPr/>
        </p:nvSpPr>
        <p:spPr>
          <a:xfrm>
            <a:off x="5078998" y="1767976"/>
            <a:ext cx="3241140" cy="338554"/>
          </a:xfrm>
          <a:prstGeom prst="rect">
            <a:avLst/>
          </a:prstGeom>
          <a:noFill/>
        </p:spPr>
        <p:txBody>
          <a:bodyPr wrap="square" rtlCol="0">
            <a:spAutoFit/>
          </a:bodyPr>
          <a:lstStyle/>
          <a:p>
            <a:pPr algn="ctr"/>
            <a:r>
              <a:rPr lang="en-US" dirty="0"/>
              <a:t>in EU area countries</a:t>
            </a:r>
            <a:endParaRPr lang="ru-RU" dirty="0"/>
          </a:p>
        </p:txBody>
      </p:sp>
      <p:pic>
        <p:nvPicPr>
          <p:cNvPr id="10" name="Рисунок 9"/>
          <p:cNvPicPr>
            <a:picLocks noChangeAspect="1"/>
          </p:cNvPicPr>
          <p:nvPr/>
        </p:nvPicPr>
        <p:blipFill>
          <a:blip r:embed="rId4"/>
          <a:stretch>
            <a:fillRect/>
          </a:stretch>
        </p:blipFill>
        <p:spPr>
          <a:xfrm>
            <a:off x="6384314" y="6209441"/>
            <a:ext cx="2371725" cy="571500"/>
          </a:xfrm>
          <a:prstGeom prst="rect">
            <a:avLst/>
          </a:prstGeom>
        </p:spPr>
      </p:pic>
      <p:sp>
        <p:nvSpPr>
          <p:cNvPr id="11" name="TextBox 10"/>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World Development Indicators</a:t>
            </a:r>
            <a:endParaRPr lang="ru-RU" sz="1100" b="0" dirty="0">
              <a:solidFill>
                <a:schemeClr val="tx2"/>
              </a:solidFill>
            </a:endParaRPr>
          </a:p>
        </p:txBody>
      </p:sp>
    </p:spTree>
    <p:extLst>
      <p:ext uri="{BB962C8B-B14F-4D97-AF65-F5344CB8AC3E}">
        <p14:creationId xmlns:p14="http://schemas.microsoft.com/office/powerpoint/2010/main" val="271868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38" y="301626"/>
            <a:ext cx="8709432" cy="756707"/>
          </a:xfrm>
        </p:spPr>
        <p:txBody>
          <a:bodyPr>
            <a:noAutofit/>
          </a:bodyPr>
          <a:lstStyle/>
          <a:p>
            <a:r>
              <a:rPr lang="en-US" b="1" dirty="0"/>
              <a:t>In general, investment changed insignificantly over 2012-2016, while other expenses increased</a:t>
            </a:r>
            <a:r>
              <a:rPr lang="ru-RU" b="1" dirty="0"/>
              <a:t> </a:t>
            </a:r>
            <a:r>
              <a:rPr lang="en-US" b="1" dirty="0"/>
              <a:t>more.</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a:t>
            </a:fld>
            <a:endParaRPr lang="en-US"/>
          </a:p>
        </p:txBody>
      </p:sp>
      <p:pic>
        <p:nvPicPr>
          <p:cNvPr id="6" name="Рисунок 5"/>
          <p:cNvPicPr>
            <a:picLocks noChangeAspect="1"/>
          </p:cNvPicPr>
          <p:nvPr/>
        </p:nvPicPr>
        <p:blipFill>
          <a:blip r:embed="rId2"/>
          <a:stretch>
            <a:fillRect/>
          </a:stretch>
        </p:blipFill>
        <p:spPr>
          <a:xfrm>
            <a:off x="6446838" y="6249865"/>
            <a:ext cx="2371725" cy="571500"/>
          </a:xfrm>
          <a:prstGeom prst="rect">
            <a:avLst/>
          </a:prstGeom>
        </p:spPr>
      </p:pic>
      <p:sp>
        <p:nvSpPr>
          <p:cNvPr id="7" name="TextBox 6"/>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a:solidFill>
                  <a:schemeClr val="tx2"/>
                </a:solidFill>
              </a:rPr>
              <a:t>WB </a:t>
            </a:r>
            <a:r>
              <a:rPr lang="en-US" sz="1100" b="0" dirty="0">
                <a:solidFill>
                  <a:schemeClr val="tx2"/>
                </a:solidFill>
              </a:rPr>
              <a:t>World Development Indicators</a:t>
            </a:r>
            <a:endParaRPr lang="it-IT" sz="1100" b="0" dirty="0">
              <a:solidFill>
                <a:schemeClr val="tx2"/>
              </a:solidFill>
            </a:endParaRPr>
          </a:p>
        </p:txBody>
      </p:sp>
      <p:sp>
        <p:nvSpPr>
          <p:cNvPr id="8" name="TextBox 7"/>
          <p:cNvSpPr txBox="1"/>
          <p:nvPr/>
        </p:nvSpPr>
        <p:spPr>
          <a:xfrm>
            <a:off x="769544" y="1330859"/>
            <a:ext cx="7342361" cy="584775"/>
          </a:xfrm>
          <a:prstGeom prst="rect">
            <a:avLst/>
          </a:prstGeom>
          <a:noFill/>
        </p:spPr>
        <p:txBody>
          <a:bodyPr wrap="square" rtlCol="0">
            <a:spAutoFit/>
          </a:bodyPr>
          <a:lstStyle/>
          <a:p>
            <a:pPr algn="ctr"/>
            <a:r>
              <a:rPr lang="en-US" dirty="0"/>
              <a:t>The deviation of average net investment in nonfinancial assets</a:t>
            </a:r>
            <a:r>
              <a:rPr lang="ru-RU" dirty="0"/>
              <a:t> </a:t>
            </a:r>
            <a:r>
              <a:rPr lang="en-US" dirty="0"/>
              <a:t>and other expenses for 2013-2016 compared to 2012 (%)</a:t>
            </a:r>
            <a:endParaRPr lang="ru-RU" dirty="0"/>
          </a:p>
        </p:txBody>
      </p:sp>
      <p:pic>
        <p:nvPicPr>
          <p:cNvPr id="11" name="Рисунок 10"/>
          <p:cNvPicPr>
            <a:picLocks noChangeAspect="1"/>
          </p:cNvPicPr>
          <p:nvPr/>
        </p:nvPicPr>
        <p:blipFill>
          <a:blip r:embed="rId3"/>
          <a:stretch>
            <a:fillRect/>
          </a:stretch>
        </p:blipFill>
        <p:spPr>
          <a:xfrm>
            <a:off x="1231037" y="1915634"/>
            <a:ext cx="6713822" cy="4390989"/>
          </a:xfrm>
          <a:prstGeom prst="rect">
            <a:avLst/>
          </a:prstGeom>
        </p:spPr>
      </p:pic>
    </p:spTree>
    <p:extLst>
      <p:ext uri="{BB962C8B-B14F-4D97-AF65-F5344CB8AC3E}">
        <p14:creationId xmlns:p14="http://schemas.microsoft.com/office/powerpoint/2010/main" val="9153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2016"/>
            <a:ext cx="8462029" cy="886317"/>
          </a:xfrm>
        </p:spPr>
        <p:txBody>
          <a:bodyPr>
            <a:normAutofit fontScale="90000"/>
          </a:bodyPr>
          <a:lstStyle/>
          <a:p>
            <a:r>
              <a:rPr lang="en-US" dirty="0"/>
              <a:t>The argument to increase public investment spending is often weakened by evidence of its low efficiency in a number of dimensions, including the following</a:t>
            </a:r>
            <a:endParaRPr lang="ru-RU" dirty="0"/>
          </a:p>
        </p:txBody>
      </p:sp>
      <p:sp>
        <p:nvSpPr>
          <p:cNvPr id="3" name="Текст 2"/>
          <p:cNvSpPr>
            <a:spLocks noGrp="1"/>
          </p:cNvSpPr>
          <p:nvPr>
            <p:ph type="body" sz="quarter" idx="13"/>
          </p:nvPr>
        </p:nvSpPr>
        <p:spPr>
          <a:xfrm>
            <a:off x="356934" y="1676489"/>
            <a:ext cx="8477250" cy="3896840"/>
          </a:xfrm>
        </p:spPr>
        <p:txBody>
          <a:bodyPr/>
          <a:lstStyle/>
          <a:p>
            <a:pPr marL="285750" indent="-285750">
              <a:buFont typeface="Wingdings" panose="05000000000000000000" pitchFamily="2" charset="2"/>
              <a:buChar char="Ø"/>
            </a:pPr>
            <a:r>
              <a:rPr lang="en-US" dirty="0">
                <a:solidFill>
                  <a:schemeClr val="tx2"/>
                </a:solidFill>
              </a:rPr>
              <a:t>Political influence in project selection, often leading to wasteful “white elephant” projects with little economic or social value.</a:t>
            </a:r>
          </a:p>
          <a:p>
            <a:pPr marL="285750" indent="-285750">
              <a:buFont typeface="Wingdings" panose="05000000000000000000" pitchFamily="2" charset="2"/>
              <a:buChar char="Ø"/>
            </a:pPr>
            <a:r>
              <a:rPr lang="en-US" dirty="0">
                <a:solidFill>
                  <a:schemeClr val="tx2"/>
                </a:solidFill>
              </a:rPr>
              <a:t>Delays in design and completion of projects.</a:t>
            </a:r>
          </a:p>
          <a:p>
            <a:pPr marL="285750" indent="-285750">
              <a:buFont typeface="Wingdings" panose="05000000000000000000" pitchFamily="2" charset="2"/>
              <a:buChar char="Ø"/>
            </a:pPr>
            <a:r>
              <a:rPr lang="en-US" dirty="0">
                <a:solidFill>
                  <a:schemeClr val="tx2"/>
                </a:solidFill>
              </a:rPr>
              <a:t>Corrupt procurement practices.</a:t>
            </a:r>
          </a:p>
          <a:p>
            <a:pPr marL="285750" indent="-285750">
              <a:buFont typeface="Wingdings" panose="05000000000000000000" pitchFamily="2" charset="2"/>
              <a:buChar char="Ø"/>
            </a:pPr>
            <a:r>
              <a:rPr lang="en-US" dirty="0">
                <a:solidFill>
                  <a:schemeClr val="tx2"/>
                </a:solidFill>
              </a:rPr>
              <a:t>Cost overruns.</a:t>
            </a:r>
          </a:p>
          <a:p>
            <a:pPr marL="285750" indent="-285750">
              <a:buFont typeface="Wingdings" panose="05000000000000000000" pitchFamily="2" charset="2"/>
              <a:buChar char="Ø"/>
            </a:pPr>
            <a:r>
              <a:rPr lang="en-US" dirty="0">
                <a:solidFill>
                  <a:schemeClr val="tx2"/>
                </a:solidFill>
              </a:rPr>
              <a:t>Incomplete projects.</a:t>
            </a:r>
          </a:p>
          <a:p>
            <a:pPr marL="285750" indent="-285750">
              <a:buFont typeface="Wingdings" panose="05000000000000000000" pitchFamily="2" charset="2"/>
              <a:buChar char="Ø"/>
            </a:pPr>
            <a:r>
              <a:rPr lang="en-US" dirty="0">
                <a:solidFill>
                  <a:schemeClr val="tx2"/>
                </a:solidFill>
              </a:rPr>
              <a:t>Poor quality of completed infrastructure.</a:t>
            </a:r>
          </a:p>
          <a:p>
            <a:pPr marL="285750" indent="-285750">
              <a:buFont typeface="Wingdings" panose="05000000000000000000" pitchFamily="2" charset="2"/>
              <a:buChar char="Ø"/>
            </a:pPr>
            <a:r>
              <a:rPr lang="en-US" dirty="0">
                <a:solidFill>
                  <a:schemeClr val="tx2"/>
                </a:solidFill>
              </a:rPr>
              <a:t>Failure to effectively operate and maintain assets.</a:t>
            </a:r>
            <a:endParaRPr lang="ru-RU" dirty="0">
              <a:solidFill>
                <a:schemeClr val="tx2"/>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4</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Tree>
    <p:extLst>
      <p:ext uri="{BB962C8B-B14F-4D97-AF65-F5344CB8AC3E}">
        <p14:creationId xmlns:p14="http://schemas.microsoft.com/office/powerpoint/2010/main" val="7595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an advanced modern economy can better ensure value for money by minimizing the cost and time overruns more effectively than the typical developing country</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5</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pic>
        <p:nvPicPr>
          <p:cNvPr id="7" name="Рисунок 6"/>
          <p:cNvPicPr>
            <a:picLocks noChangeAspect="1"/>
          </p:cNvPicPr>
          <p:nvPr/>
        </p:nvPicPr>
        <p:blipFill>
          <a:blip r:embed="rId3"/>
          <a:stretch>
            <a:fillRect/>
          </a:stretch>
        </p:blipFill>
        <p:spPr>
          <a:xfrm>
            <a:off x="1115745" y="1397431"/>
            <a:ext cx="6736664" cy="4462659"/>
          </a:xfrm>
          <a:prstGeom prst="rect">
            <a:avLst/>
          </a:prstGeom>
        </p:spPr>
      </p:pic>
      <p:sp>
        <p:nvSpPr>
          <p:cNvPr id="8" name="TextBox 7"/>
          <p:cNvSpPr txBox="1"/>
          <p:nvPr/>
        </p:nvSpPr>
        <p:spPr>
          <a:xfrm>
            <a:off x="1115745" y="6076077"/>
            <a:ext cx="1645040" cy="261610"/>
          </a:xfrm>
          <a:prstGeom prst="rect">
            <a:avLst/>
          </a:prstGeom>
          <a:noFill/>
        </p:spPr>
        <p:txBody>
          <a:bodyPr wrap="square" rtlCol="0">
            <a:spAutoFit/>
          </a:bodyPr>
          <a:lstStyle/>
          <a:p>
            <a:r>
              <a:rPr lang="it-IT" sz="1100" b="0" i="1" dirty="0">
                <a:solidFill>
                  <a:schemeClr val="tx2"/>
                </a:solidFill>
              </a:rPr>
              <a:t>Source: </a:t>
            </a:r>
            <a:r>
              <a:rPr lang="it-IT" sz="1100" b="0" dirty="0">
                <a:solidFill>
                  <a:schemeClr val="tx2"/>
                </a:solidFill>
              </a:rPr>
              <a:t>CoST 2011.</a:t>
            </a:r>
            <a:endParaRPr lang="ru-RU" sz="1100" b="0" dirty="0">
              <a:solidFill>
                <a:schemeClr val="tx2"/>
              </a:solidFill>
            </a:endParaRPr>
          </a:p>
        </p:txBody>
      </p:sp>
    </p:spTree>
    <p:extLst>
      <p:ext uri="{BB962C8B-B14F-4D97-AF65-F5344CB8AC3E}">
        <p14:creationId xmlns:p14="http://schemas.microsoft.com/office/powerpoint/2010/main" val="37684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a:bodyPr>
          <a:lstStyle/>
          <a:p>
            <a:pPr algn="ctr">
              <a:defRPr/>
            </a:pPr>
            <a:r>
              <a:rPr lang="en-US" sz="2100" b="1" dirty="0"/>
              <a:t>Development countries with the good PIM invest effectively less part of all expenses</a:t>
            </a:r>
          </a:p>
        </p:txBody>
      </p:sp>
      <p:sp>
        <p:nvSpPr>
          <p:cNvPr id="4" name="TextBox 3">
            <a:extLst>
              <a:ext uri="{FF2B5EF4-FFF2-40B4-BE49-F238E27FC236}">
                <a16:creationId xmlns:a16="http://schemas.microsoft.com/office/drawing/2014/main" id="{49EA78C7-6909-4849-BB7F-BB527DDD0D57}"/>
              </a:ext>
            </a:extLst>
          </p:cNvPr>
          <p:cNvSpPr txBox="1"/>
          <p:nvPr/>
        </p:nvSpPr>
        <p:spPr>
          <a:xfrm>
            <a:off x="357188" y="1279202"/>
            <a:ext cx="8229478" cy="307777"/>
          </a:xfrm>
          <a:prstGeom prst="rect">
            <a:avLst/>
          </a:prstGeom>
          <a:noFill/>
        </p:spPr>
        <p:txBody>
          <a:bodyPr wrap="square" rtlCol="0">
            <a:spAutoFit/>
          </a:bodyPr>
          <a:lstStyle/>
          <a:p>
            <a:pPr algn="ctr"/>
            <a:r>
              <a:rPr lang="en-US" sz="1400" dirty="0"/>
              <a:t>Share of Net investment in nonfinancial assets in Expense (%) in 2016</a:t>
            </a:r>
            <a:endParaRPr lang="ru-RU" sz="140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6</a:t>
            </a:fld>
            <a:endParaRPr lang="en-US" dirty="0"/>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pic>
        <p:nvPicPr>
          <p:cNvPr id="3" name="Рисунок 2"/>
          <p:cNvPicPr>
            <a:picLocks noChangeAspect="1"/>
          </p:cNvPicPr>
          <p:nvPr/>
        </p:nvPicPr>
        <p:blipFill>
          <a:blip r:embed="rId4"/>
          <a:stretch>
            <a:fillRect/>
          </a:stretch>
        </p:blipFill>
        <p:spPr>
          <a:xfrm>
            <a:off x="516047" y="1991950"/>
            <a:ext cx="4141611" cy="3496606"/>
          </a:xfrm>
          <a:prstGeom prst="rect">
            <a:avLst/>
          </a:prstGeom>
        </p:spPr>
      </p:pic>
      <p:pic>
        <p:nvPicPr>
          <p:cNvPr id="9" name="Рисунок 8"/>
          <p:cNvPicPr>
            <a:picLocks noChangeAspect="1"/>
          </p:cNvPicPr>
          <p:nvPr/>
        </p:nvPicPr>
        <p:blipFill>
          <a:blip r:embed="rId5"/>
          <a:stretch>
            <a:fillRect/>
          </a:stretch>
        </p:blipFill>
        <p:spPr>
          <a:xfrm>
            <a:off x="4657658" y="1979180"/>
            <a:ext cx="4432176" cy="3509375"/>
          </a:xfrm>
          <a:prstGeom prst="rect">
            <a:avLst/>
          </a:prstGeom>
        </p:spPr>
      </p:pic>
      <p:sp>
        <p:nvSpPr>
          <p:cNvPr id="10" name="TextBox 9"/>
          <p:cNvSpPr txBox="1"/>
          <p:nvPr/>
        </p:nvSpPr>
        <p:spPr>
          <a:xfrm>
            <a:off x="741164" y="1602372"/>
            <a:ext cx="3691375" cy="338554"/>
          </a:xfrm>
          <a:prstGeom prst="rect">
            <a:avLst/>
          </a:prstGeom>
          <a:noFill/>
        </p:spPr>
        <p:txBody>
          <a:bodyPr wrap="square" rtlCol="0">
            <a:spAutoFit/>
          </a:bodyPr>
          <a:lstStyle/>
          <a:p>
            <a:pPr algn="ctr"/>
            <a:r>
              <a:rPr lang="en-US" dirty="0"/>
              <a:t>in PEMPAL countries (average 8,2%)</a:t>
            </a:r>
            <a:endParaRPr lang="ru-RU" dirty="0"/>
          </a:p>
        </p:txBody>
      </p:sp>
      <p:sp>
        <p:nvSpPr>
          <p:cNvPr id="11" name="TextBox 10"/>
          <p:cNvSpPr txBox="1"/>
          <p:nvPr/>
        </p:nvSpPr>
        <p:spPr>
          <a:xfrm>
            <a:off x="5142369" y="1586979"/>
            <a:ext cx="3676194" cy="338554"/>
          </a:xfrm>
          <a:prstGeom prst="rect">
            <a:avLst/>
          </a:prstGeom>
          <a:noFill/>
        </p:spPr>
        <p:txBody>
          <a:bodyPr wrap="square" rtlCol="0">
            <a:spAutoFit/>
          </a:bodyPr>
          <a:lstStyle/>
          <a:p>
            <a:pPr algn="ctr"/>
            <a:r>
              <a:rPr lang="en-US" dirty="0"/>
              <a:t>in EU area countries (average 6,1%)</a:t>
            </a:r>
            <a:endParaRPr lang="ru-RU" dirty="0"/>
          </a:p>
        </p:txBody>
      </p:sp>
      <p:sp>
        <p:nvSpPr>
          <p:cNvPr id="12" name="TextBox 11"/>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World Development Indicators</a:t>
            </a:r>
            <a:endParaRPr lang="ru-RU" sz="1100" b="0" dirty="0">
              <a:solidFill>
                <a:schemeClr val="tx2"/>
              </a:solidFill>
            </a:endParaRPr>
          </a:p>
        </p:txBody>
      </p:sp>
    </p:spTree>
    <p:extLst>
      <p:ext uri="{BB962C8B-B14F-4D97-AF65-F5344CB8AC3E}">
        <p14:creationId xmlns:p14="http://schemas.microsoft.com/office/powerpoint/2010/main" val="24382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87081"/>
            <a:ext cx="8462029" cy="756707"/>
          </a:xfrm>
        </p:spPr>
        <p:txBody>
          <a:bodyPr>
            <a:normAutofit fontScale="90000"/>
          </a:bodyPr>
          <a:lstStyle/>
          <a:p>
            <a:r>
              <a:rPr lang="en-US" dirty="0"/>
              <a:t>Well managed each of following stages and linkages could lower costs and speed up project implementation</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7</a:t>
            </a:fld>
            <a:endParaRPr lang="en-US"/>
          </a:p>
        </p:txBody>
      </p:sp>
      <p:sp>
        <p:nvSpPr>
          <p:cNvPr id="7" name="TextBox 6"/>
          <p:cNvSpPr txBox="1"/>
          <p:nvPr/>
        </p:nvSpPr>
        <p:spPr>
          <a:xfrm>
            <a:off x="1576583" y="1433145"/>
            <a:ext cx="5448472" cy="307777"/>
          </a:xfrm>
          <a:prstGeom prst="rect">
            <a:avLst/>
          </a:prstGeom>
          <a:noFill/>
        </p:spPr>
        <p:txBody>
          <a:bodyPr wrap="square" rtlCol="0">
            <a:spAutoFit/>
          </a:bodyPr>
          <a:lstStyle/>
          <a:p>
            <a:pPr algn="ctr"/>
            <a:r>
              <a:rPr lang="it-IT" sz="1400" dirty="0"/>
              <a:t>PIM system linkages</a:t>
            </a:r>
            <a:endParaRPr lang="ru-RU" sz="1400" dirty="0">
              <a:solidFill>
                <a:schemeClr val="tx2"/>
              </a:solidFill>
            </a:endParaRPr>
          </a:p>
        </p:txBody>
      </p:sp>
      <p:sp>
        <p:nvSpPr>
          <p:cNvPr id="8" name="TextBox 7"/>
          <p:cNvSpPr txBox="1"/>
          <p:nvPr/>
        </p:nvSpPr>
        <p:spPr>
          <a:xfrm>
            <a:off x="1248507" y="6028138"/>
            <a:ext cx="3771900" cy="261610"/>
          </a:xfrm>
          <a:prstGeom prst="rect">
            <a:avLst/>
          </a:prstGeom>
          <a:noFill/>
        </p:spPr>
        <p:txBody>
          <a:bodyPr wrap="square" rtlCol="0">
            <a:spAutoFit/>
          </a:bodyPr>
          <a:lstStyle/>
          <a:p>
            <a:r>
              <a:rPr lang="en-US" sz="1100" b="0" i="1" dirty="0">
                <a:solidFill>
                  <a:schemeClr val="tx2"/>
                </a:solidFill>
              </a:rPr>
              <a:t>Source: </a:t>
            </a:r>
            <a:r>
              <a:rPr lang="en-US" sz="1100" b="0" dirty="0">
                <a:solidFill>
                  <a:schemeClr val="tx2"/>
                </a:solidFill>
              </a:rPr>
              <a:t>Adapted from </a:t>
            </a:r>
            <a:r>
              <a:rPr lang="en-US" sz="1100" b="0" dirty="0" err="1">
                <a:solidFill>
                  <a:schemeClr val="tx2"/>
                </a:solidFill>
              </a:rPr>
              <a:t>Biletska</a:t>
            </a:r>
            <a:r>
              <a:rPr lang="en-US" sz="1100" b="0" dirty="0">
                <a:solidFill>
                  <a:schemeClr val="tx2"/>
                </a:solidFill>
              </a:rPr>
              <a:t> and </a:t>
            </a:r>
            <a:r>
              <a:rPr lang="en-US" sz="1100" b="0" dirty="0" err="1">
                <a:solidFill>
                  <a:schemeClr val="tx2"/>
                </a:solidFill>
              </a:rPr>
              <a:t>Fozzard</a:t>
            </a:r>
            <a:r>
              <a:rPr lang="en-US" sz="1100" b="0" dirty="0">
                <a:solidFill>
                  <a:schemeClr val="tx2"/>
                </a:solidFill>
              </a:rPr>
              <a:t> 2012.</a:t>
            </a:r>
            <a:endParaRPr lang="ru-RU" sz="1100" b="0" dirty="0">
              <a:solidFill>
                <a:schemeClr val="tx2"/>
              </a:solidFill>
              <a:cs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6357937" y="6199188"/>
            <a:ext cx="2371725" cy="571500"/>
          </a:xfrm>
          <a:prstGeom prst="rect">
            <a:avLst/>
          </a:prstGeom>
        </p:spPr>
      </p:pic>
      <p:pic>
        <p:nvPicPr>
          <p:cNvPr id="6" name="Рисунок 5"/>
          <p:cNvPicPr>
            <a:picLocks noChangeAspect="1"/>
          </p:cNvPicPr>
          <p:nvPr/>
        </p:nvPicPr>
        <p:blipFill>
          <a:blip r:embed="rId3"/>
          <a:stretch>
            <a:fillRect/>
          </a:stretch>
        </p:blipFill>
        <p:spPr>
          <a:xfrm>
            <a:off x="1216098" y="1909356"/>
            <a:ext cx="6743700" cy="3800475"/>
          </a:xfrm>
          <a:prstGeom prst="rect">
            <a:avLst/>
          </a:prstGeom>
        </p:spPr>
      </p:pic>
      <p:sp>
        <p:nvSpPr>
          <p:cNvPr id="3" name="Rectangle 2">
            <a:extLst>
              <a:ext uri="{FF2B5EF4-FFF2-40B4-BE49-F238E27FC236}">
                <a16:creationId xmlns:a16="http://schemas.microsoft.com/office/drawing/2014/main" id="{79B1BECD-F0CE-4E23-9314-C6B08E335441}"/>
              </a:ext>
            </a:extLst>
          </p:cNvPr>
          <p:cNvSpPr/>
          <p:nvPr/>
        </p:nvSpPr>
        <p:spPr>
          <a:xfrm>
            <a:off x="4454019" y="3259723"/>
            <a:ext cx="235962" cy="338554"/>
          </a:xfrm>
          <a:prstGeom prst="rect">
            <a:avLst/>
          </a:prstGeom>
        </p:spPr>
        <p:txBody>
          <a:bodyPr wrap="none">
            <a:spAutoFit/>
          </a:bodyPr>
          <a:lstStyle/>
          <a:p>
            <a:r>
              <a:rPr lang="en-US" b="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64510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For all participants, The definition is important step to establish common rules.</a:t>
            </a:r>
            <a:endParaRPr lang="ru-RU" b="1" dirty="0"/>
          </a:p>
        </p:txBody>
      </p:sp>
      <p:sp>
        <p:nvSpPr>
          <p:cNvPr id="3" name="Текст 2"/>
          <p:cNvSpPr>
            <a:spLocks noGrp="1"/>
          </p:cNvSpPr>
          <p:nvPr>
            <p:ph type="body" sz="quarter" idx="13"/>
          </p:nvPr>
        </p:nvSpPr>
        <p:spPr>
          <a:xfrm>
            <a:off x="2112264" y="1309704"/>
            <a:ext cx="3502152" cy="571500"/>
          </a:xfrm>
        </p:spPr>
        <p:txBody>
          <a:bodyPr>
            <a:normAutofit fontScale="85000" lnSpcReduction="20000"/>
          </a:bodyPr>
          <a:lstStyle/>
          <a:p>
            <a:pPr marL="0" indent="0"/>
            <a:r>
              <a:rPr lang="en-US" spc="-30" dirty="0">
                <a:solidFill>
                  <a:schemeClr val="tx1">
                    <a:lumMod val="90000"/>
                    <a:lumOff val="10000"/>
                  </a:schemeClr>
                </a:solidFill>
              </a:rPr>
              <a:t>Is there terminology in the existing legislation which separately identified capital expenditures and public investments?</a:t>
            </a:r>
            <a:endParaRPr lang="ru-RU" spc="-30"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8</a:t>
            </a:fld>
            <a:endParaRPr lang="en-US"/>
          </a:p>
        </p:txBody>
      </p:sp>
      <p:pic>
        <p:nvPicPr>
          <p:cNvPr id="7" name="Рисунок 6"/>
          <p:cNvPicPr>
            <a:picLocks noChangeAspect="1"/>
          </p:cNvPicPr>
          <p:nvPr/>
        </p:nvPicPr>
        <p:blipFill>
          <a:blip r:embed="rId2"/>
          <a:stretch>
            <a:fillRect/>
          </a:stretch>
        </p:blipFill>
        <p:spPr>
          <a:xfrm>
            <a:off x="6384314" y="6209441"/>
            <a:ext cx="2371725" cy="571500"/>
          </a:xfrm>
          <a:prstGeom prst="rect">
            <a:avLst/>
          </a:prstGeom>
        </p:spPr>
      </p:pic>
      <p:sp>
        <p:nvSpPr>
          <p:cNvPr id="9" name="Текст 2"/>
          <p:cNvSpPr txBox="1">
            <a:spLocks/>
          </p:cNvSpPr>
          <p:nvPr/>
        </p:nvSpPr>
        <p:spPr bwMode="auto">
          <a:xfrm>
            <a:off x="5614417" y="1309704"/>
            <a:ext cx="286207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85000" lnSpcReduction="2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b="0" kern="0" spc="-40" dirty="0">
                <a:solidFill>
                  <a:srgbClr val="7030A0"/>
                </a:solidFill>
              </a:rPr>
              <a:t>Which type of budget classifications reflects capital expenditures and public investments?</a:t>
            </a:r>
          </a:p>
        </p:txBody>
      </p:sp>
      <p:graphicFrame>
        <p:nvGraphicFramePr>
          <p:cNvPr id="5" name="Таблица 4"/>
          <p:cNvGraphicFramePr>
            <a:graphicFrameLocks noGrp="1"/>
          </p:cNvGraphicFramePr>
          <p:nvPr>
            <p:extLst/>
          </p:nvPr>
        </p:nvGraphicFramePr>
        <p:xfrm>
          <a:off x="1408178" y="1881208"/>
          <a:ext cx="6419087" cy="4400715"/>
        </p:xfrm>
        <a:graphic>
          <a:graphicData uri="http://schemas.openxmlformats.org/drawingml/2006/table">
            <a:tbl>
              <a:tblPr/>
              <a:tblGrid>
                <a:gridCol w="1815501">
                  <a:extLst>
                    <a:ext uri="{9D8B030D-6E8A-4147-A177-3AD203B41FA5}">
                      <a16:colId xmlns:a16="http://schemas.microsoft.com/office/drawing/2014/main" val="20000"/>
                    </a:ext>
                  </a:extLst>
                </a:gridCol>
                <a:gridCol w="1218296">
                  <a:extLst>
                    <a:ext uri="{9D8B030D-6E8A-4147-A177-3AD203B41FA5}">
                      <a16:colId xmlns:a16="http://schemas.microsoft.com/office/drawing/2014/main" val="20001"/>
                    </a:ext>
                  </a:extLst>
                </a:gridCol>
                <a:gridCol w="1119330">
                  <a:extLst>
                    <a:ext uri="{9D8B030D-6E8A-4147-A177-3AD203B41FA5}">
                      <a16:colId xmlns:a16="http://schemas.microsoft.com/office/drawing/2014/main" val="20002"/>
                    </a:ext>
                  </a:extLst>
                </a:gridCol>
                <a:gridCol w="1132980">
                  <a:extLst>
                    <a:ext uri="{9D8B030D-6E8A-4147-A177-3AD203B41FA5}">
                      <a16:colId xmlns:a16="http://schemas.microsoft.com/office/drawing/2014/main" val="20003"/>
                    </a:ext>
                  </a:extLst>
                </a:gridCol>
                <a:gridCol w="1132980">
                  <a:extLst>
                    <a:ext uri="{9D8B030D-6E8A-4147-A177-3AD203B41FA5}">
                      <a16:colId xmlns:a16="http://schemas.microsoft.com/office/drawing/2014/main" val="20004"/>
                    </a:ext>
                  </a:extLst>
                </a:gridCol>
              </a:tblGrid>
              <a:tr h="711433">
                <a:tc rowSpan="2">
                  <a:txBody>
                    <a:bodyPr/>
                    <a:lstStyle/>
                    <a:p>
                      <a:pPr algn="ctr" fontAlgn="ctr"/>
                      <a:r>
                        <a:rPr lang="it-IT" sz="1400" b="1" i="0" u="none" strike="noStrike">
                          <a:solidFill>
                            <a:srgbClr val="FFFFFF"/>
                          </a:solidFill>
                          <a:effectLst/>
                          <a:latin typeface="Calibri" panose="020F0502020204030204" pitchFamily="34" charset="0"/>
                        </a:rPr>
                        <a:t>Country</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en-US" sz="1200" b="1" i="0" u="none" strike="noStrike">
                          <a:solidFill>
                            <a:srgbClr val="FFFFFF"/>
                          </a:solidFill>
                          <a:effectLst/>
                          <a:latin typeface="Calibri" panose="020F0502020204030204" pitchFamily="34" charset="0"/>
                        </a:rPr>
                        <a:t>Terminology in the existing legislation for</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ru-RU"/>
                    </a:p>
                  </a:txBody>
                  <a:tcPr/>
                </a:tc>
                <a:tc gridSpan="2">
                  <a:txBody>
                    <a:bodyPr/>
                    <a:lstStyle/>
                    <a:p>
                      <a:pPr algn="ctr" fontAlgn="ctr"/>
                      <a:r>
                        <a:rPr lang="en-US" sz="1200" b="1" i="0" u="none" strike="noStrike">
                          <a:solidFill>
                            <a:srgbClr val="FFFFFF"/>
                          </a:solidFill>
                          <a:effectLst/>
                          <a:latin typeface="Calibri" panose="020F0502020204030204" pitchFamily="34" charset="0"/>
                        </a:rPr>
                        <a:t>Type of budget classifications reflects capital expenditures and public investments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ru-RU"/>
                    </a:p>
                  </a:txBody>
                  <a:tcPr/>
                </a:tc>
                <a:extLst>
                  <a:ext uri="{0D108BD9-81ED-4DB2-BD59-A6C34878D82A}">
                    <a16:rowId xmlns:a16="http://schemas.microsoft.com/office/drawing/2014/main" val="10000"/>
                  </a:ext>
                </a:extLst>
              </a:tr>
              <a:tr h="518330">
                <a:tc vMerge="1">
                  <a:txBody>
                    <a:bodyPr/>
                    <a:lstStyle/>
                    <a:p>
                      <a:endParaRPr lang="ru-RU"/>
                    </a:p>
                  </a:txBody>
                  <a:tcPr/>
                </a:tc>
                <a:tc>
                  <a:txBody>
                    <a:bodyPr/>
                    <a:lstStyle/>
                    <a:p>
                      <a:pPr algn="ctr" fontAlgn="ctr"/>
                      <a:r>
                        <a:rPr lang="it-IT" sz="1400" b="1" i="0" u="none" strike="noStrike">
                          <a:solidFill>
                            <a:srgbClr val="FFFFFF"/>
                          </a:solidFill>
                          <a:effectLst/>
                          <a:latin typeface="Calibri" panose="020F0502020204030204" pitchFamily="34" charset="0"/>
                        </a:rPr>
                        <a:t>Capital expenditures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it-IT" sz="1400" b="1" i="0" u="none" strike="noStrike">
                          <a:solidFill>
                            <a:srgbClr val="FFFFFF"/>
                          </a:solidFill>
                          <a:effectLst/>
                          <a:latin typeface="Calibri" panose="020F0502020204030204" pitchFamily="34" charset="0"/>
                        </a:rPr>
                        <a:t>Public investments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it-IT" sz="1400" b="1" i="0" u="none" strike="noStrike">
                          <a:solidFill>
                            <a:srgbClr val="FFFFFF"/>
                          </a:solidFill>
                          <a:effectLst/>
                          <a:latin typeface="Calibri" panose="020F0502020204030204" pitchFamily="34" charset="0"/>
                        </a:rPr>
                        <a:t>Economic</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t-IT" sz="1400" b="1" i="0" u="none" strike="noStrike">
                          <a:solidFill>
                            <a:srgbClr val="FFFFFF"/>
                          </a:solidFill>
                          <a:effectLst/>
                          <a:latin typeface="Calibri" panose="020F0502020204030204" pitchFamily="34" charset="0"/>
                        </a:rPr>
                        <a:t>Program</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64246">
                <a:tc>
                  <a:txBody>
                    <a:bodyPr/>
                    <a:lstStyle/>
                    <a:p>
                      <a:pPr algn="l" fontAlgn="ctr"/>
                      <a:r>
                        <a:rPr lang="it-IT" sz="1400" b="1" i="0" u="none" strike="noStrike">
                          <a:solidFill>
                            <a:srgbClr val="FFFFFF"/>
                          </a:solidFill>
                          <a:effectLst/>
                          <a:latin typeface="Calibri" panose="020F0502020204030204" pitchFamily="34" charset="0"/>
                        </a:rPr>
                        <a:t>Armenia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it-IT" sz="1400" b="1" i="0" u="none" strike="noStrike">
                          <a:solidFill>
                            <a:srgbClr val="0F243E"/>
                          </a:solidFill>
                          <a:effectLst/>
                          <a:latin typeface="Calibri" panose="020F0502020204030204" pitchFamily="34" charset="0"/>
                        </a:rPr>
                        <a:t>no answer</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264246">
                <a:tc>
                  <a:txBody>
                    <a:bodyPr/>
                    <a:lstStyle/>
                    <a:p>
                      <a:pPr algn="l" fontAlgn="ctr"/>
                      <a:r>
                        <a:rPr lang="it-IT" sz="1400" b="1" i="0" u="none" strike="noStrike">
                          <a:solidFill>
                            <a:srgbClr val="FFFFFF"/>
                          </a:solidFill>
                          <a:effectLst/>
                          <a:latin typeface="Calibri" panose="020F0502020204030204" pitchFamily="34" charset="0"/>
                        </a:rPr>
                        <a:t>Belarus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it-IT" sz="1400" b="1" i="0" u="none" strike="noStrike">
                          <a:solidFill>
                            <a:srgbClr val="76933C"/>
                          </a:solidFill>
                          <a:effectLst/>
                          <a:latin typeface="Calibri" panose="020F0502020204030204" pitchFamily="34" charset="0"/>
                        </a:rPr>
                        <a:t>Partially</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264246">
                <a:tc>
                  <a:txBody>
                    <a:bodyPr/>
                    <a:lstStyle/>
                    <a:p>
                      <a:pPr algn="l" fontAlgn="ctr"/>
                      <a:r>
                        <a:rPr lang="it-IT" sz="1400" b="1" i="0" u="none" strike="noStrike">
                          <a:solidFill>
                            <a:srgbClr val="FFFFFF"/>
                          </a:solidFill>
                          <a:effectLst/>
                          <a:latin typeface="Calibri" panose="020F0502020204030204" pitchFamily="34" charset="0"/>
                        </a:rPr>
                        <a:t>Bosna i Hercegovina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264246">
                <a:tc>
                  <a:txBody>
                    <a:bodyPr/>
                    <a:lstStyle/>
                    <a:p>
                      <a:pPr algn="l" fontAlgn="ctr"/>
                      <a:r>
                        <a:rPr lang="it-IT" sz="1400" b="1" i="0" u="none" strike="noStrike">
                          <a:solidFill>
                            <a:srgbClr val="FFFFFF"/>
                          </a:solidFill>
                          <a:effectLst/>
                          <a:latin typeface="Calibri" panose="020F0502020204030204" pitchFamily="34" charset="0"/>
                        </a:rPr>
                        <a:t>Croatia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264246">
                <a:tc>
                  <a:txBody>
                    <a:bodyPr/>
                    <a:lstStyle/>
                    <a:p>
                      <a:pPr algn="l" fontAlgn="ctr"/>
                      <a:r>
                        <a:rPr lang="it-IT" sz="1400" b="1" i="0" u="none" strike="noStrike">
                          <a:solidFill>
                            <a:srgbClr val="FFFFFF"/>
                          </a:solidFill>
                          <a:effectLst/>
                          <a:latin typeface="Calibri" panose="020F0502020204030204" pitchFamily="34" charset="0"/>
                        </a:rPr>
                        <a:t>Georgia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264246">
                <a:tc>
                  <a:txBody>
                    <a:bodyPr/>
                    <a:lstStyle/>
                    <a:p>
                      <a:pPr algn="l" fontAlgn="ctr"/>
                      <a:r>
                        <a:rPr lang="it-IT" sz="1400" b="1" i="0" u="none" strike="noStrike">
                          <a:solidFill>
                            <a:srgbClr val="FFFFFF"/>
                          </a:solidFill>
                          <a:effectLst/>
                          <a:latin typeface="Calibri" panose="020F0502020204030204" pitchFamily="34" charset="0"/>
                        </a:rPr>
                        <a:t>Kazakhstan</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264246">
                <a:tc>
                  <a:txBody>
                    <a:bodyPr/>
                    <a:lstStyle/>
                    <a:p>
                      <a:pPr algn="l" fontAlgn="ctr"/>
                      <a:r>
                        <a:rPr lang="it-IT" sz="1400" b="1" i="0" u="none" strike="noStrike">
                          <a:solidFill>
                            <a:srgbClr val="FFFFFF"/>
                          </a:solidFill>
                          <a:effectLst/>
                          <a:latin typeface="Calibri" panose="020F0502020204030204" pitchFamily="34" charset="0"/>
                        </a:rPr>
                        <a:t>Kosovo</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264246">
                <a:tc>
                  <a:txBody>
                    <a:bodyPr/>
                    <a:lstStyle/>
                    <a:p>
                      <a:pPr algn="l" fontAlgn="ctr"/>
                      <a:r>
                        <a:rPr lang="it-IT" sz="1400" b="1" i="0" u="none" strike="noStrike">
                          <a:solidFill>
                            <a:srgbClr val="FFFFFF"/>
                          </a:solidFill>
                          <a:effectLst/>
                          <a:latin typeface="Calibri" panose="020F0502020204030204" pitchFamily="34" charset="0"/>
                        </a:rPr>
                        <a:t>Macedonia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it-IT" sz="1400" b="1" i="0" u="none" strike="noStrike">
                          <a:solidFill>
                            <a:srgbClr val="76933C"/>
                          </a:solidFill>
                          <a:effectLst/>
                          <a:latin typeface="Calibri" panose="020F0502020204030204" pitchFamily="34" charset="0"/>
                        </a:rPr>
                        <a:t>Partially</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264246">
                <a:tc>
                  <a:txBody>
                    <a:bodyPr/>
                    <a:lstStyle/>
                    <a:p>
                      <a:pPr algn="l" fontAlgn="ctr"/>
                      <a:r>
                        <a:rPr lang="it-IT" sz="1400" b="1" i="0" u="none" strike="noStrike">
                          <a:solidFill>
                            <a:srgbClr val="FFFFFF"/>
                          </a:solidFill>
                          <a:effectLst/>
                          <a:latin typeface="Calibri" panose="020F0502020204030204" pitchFamily="34" charset="0"/>
                        </a:rPr>
                        <a:t>Moldova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264246">
                <a:tc>
                  <a:txBody>
                    <a:bodyPr/>
                    <a:lstStyle/>
                    <a:p>
                      <a:pPr algn="l" fontAlgn="ctr"/>
                      <a:r>
                        <a:rPr lang="it-IT" sz="1400" b="1" i="0" u="none" strike="noStrike">
                          <a:solidFill>
                            <a:srgbClr val="FFFFFF"/>
                          </a:solidFill>
                          <a:effectLst/>
                          <a:latin typeface="Calibri" panose="020F0502020204030204" pitchFamily="34" charset="0"/>
                        </a:rPr>
                        <a:t>Montenegro</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264246">
                <a:tc>
                  <a:txBody>
                    <a:bodyPr/>
                    <a:lstStyle/>
                    <a:p>
                      <a:pPr algn="l" fontAlgn="ctr"/>
                      <a:r>
                        <a:rPr lang="it-IT" sz="1400" b="1" i="0" u="none" strike="noStrike">
                          <a:solidFill>
                            <a:srgbClr val="FFFFFF"/>
                          </a:solidFill>
                          <a:effectLst/>
                          <a:latin typeface="Calibri" panose="020F0502020204030204" pitchFamily="34" charset="0"/>
                        </a:rPr>
                        <a:t>Russia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1" i="0" u="none" strike="noStrike">
                          <a:solidFill>
                            <a:srgbClr val="000000"/>
                          </a:solidFill>
                          <a:effectLst/>
                          <a:latin typeface="Calibri" panose="020F0502020204030204" pitchFamily="34" charset="0"/>
                        </a:rPr>
                        <a:t>-</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264246">
                <a:tc>
                  <a:txBody>
                    <a:bodyPr/>
                    <a:lstStyle/>
                    <a:p>
                      <a:pPr algn="l" fontAlgn="ctr"/>
                      <a:r>
                        <a:rPr lang="it-IT" sz="1400" b="1" i="0" u="none" strike="noStrike">
                          <a:solidFill>
                            <a:srgbClr val="FFFFFF"/>
                          </a:solidFill>
                          <a:effectLst/>
                          <a:latin typeface="Calibri" panose="020F0502020204030204" pitchFamily="34" charset="0"/>
                        </a:rPr>
                        <a:t>Serbia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dirty="0">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bl>
          </a:graphicData>
        </a:graphic>
      </p:graphicFrame>
      <p:sp>
        <p:nvSpPr>
          <p:cNvPr id="6" name="Rectangle 5">
            <a:extLst>
              <a:ext uri="{FF2B5EF4-FFF2-40B4-BE49-F238E27FC236}">
                <a16:creationId xmlns:a16="http://schemas.microsoft.com/office/drawing/2014/main" id="{391CC2FD-8177-4755-8A9C-D151C1FF0956}"/>
              </a:ext>
            </a:extLst>
          </p:cNvPr>
          <p:cNvSpPr/>
          <p:nvPr/>
        </p:nvSpPr>
        <p:spPr>
          <a:xfrm>
            <a:off x="4454019" y="3259723"/>
            <a:ext cx="235962" cy="338554"/>
          </a:xfrm>
          <a:prstGeom prst="rect">
            <a:avLst/>
          </a:prstGeom>
        </p:spPr>
        <p:txBody>
          <a:bodyPr wrap="none">
            <a:spAutoFit/>
          </a:bodyPr>
          <a:lstStyle/>
          <a:p>
            <a:r>
              <a:rPr lang="en-US" b="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267898035"/>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5757</TotalTime>
  <Words>1758</Words>
  <Application>Microsoft Office PowerPoint</Application>
  <PresentationFormat>On-screen Show (4:3)</PresentationFormat>
  <Paragraphs>559</Paragraphs>
  <Slides>17</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MS PGothic</vt:lpstr>
      <vt:lpstr>Andes ExtraLight</vt:lpstr>
      <vt:lpstr>Arial</vt:lpstr>
      <vt:lpstr>Arial Bold</vt:lpstr>
      <vt:lpstr>Calibri</vt:lpstr>
      <vt:lpstr>Times New Roman</vt:lpstr>
      <vt:lpstr>Trebuchet MS</vt:lpstr>
      <vt:lpstr>Wingdings</vt:lpstr>
      <vt:lpstr>2014 WB Treasury Slide Deck</vt:lpstr>
      <vt:lpstr>Full Page Interior</vt:lpstr>
      <vt:lpstr>Public Investment Management: Trends and Challenges in PEMPAL Countries</vt:lpstr>
      <vt:lpstr>THE POWER OF INVESTMENT POLICY BASICALLY IS SIMILAR ACROSS COUNTRIES </vt:lpstr>
      <vt:lpstr>BUT THE POWER to produce GDP IS DIFFERENT ACROSS COUNTRIES </vt:lpstr>
      <vt:lpstr>In general, investment changed insignificantly over 2012-2016, while other expenses increased more.</vt:lpstr>
      <vt:lpstr>The argument to increase public investment spending is often weakened by evidence of its low efficiency in a number of dimensions, including the following</vt:lpstr>
      <vt:lpstr>an advanced modern economy can better ensure value for money by minimizing the cost and time overruns more effectively than the typical developing country</vt:lpstr>
      <vt:lpstr>Development countries with the good PIM invest effectively less part of all expenses</vt:lpstr>
      <vt:lpstr>Well managed each of following stages and linkages could lower costs and speed up project implementation</vt:lpstr>
      <vt:lpstr>For all participants, The definition is important step to establish common rules.</vt:lpstr>
      <vt:lpstr>PIM Legal Framework </vt:lpstr>
      <vt:lpstr>Institutional Framework</vt:lpstr>
      <vt:lpstr>The Sustainable Investment Strategy is key to the effective public investments within limited Funds.</vt:lpstr>
      <vt:lpstr>clear RULES are needed To regulate inter-budgetary capital transfers.</vt:lpstr>
      <vt:lpstr>Public Investment will be improved through the Improved Transparency.</vt:lpstr>
      <vt:lpstr>The key challenges in planning and executing capital expenditures, including public investments </vt:lpstr>
      <vt:lpstr>SOME Key decisions TO BE TAKEN FOR CREATE GOOD pim</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Shcherbyna</dc:creator>
  <cp:lastModifiedBy>LECONTE-LUCAS Hélène, GOV/BUD</cp:lastModifiedBy>
  <cp:revision>430</cp:revision>
  <cp:lastPrinted>2019-06-26T08:09:35Z</cp:lastPrinted>
  <dcterms:created xsi:type="dcterms:W3CDTF">2018-02-15T12:33:17Z</dcterms:created>
  <dcterms:modified xsi:type="dcterms:W3CDTF">2019-06-26T08:15:16Z</dcterms:modified>
</cp:coreProperties>
</file>