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6"/>
  </p:notesMasterIdLst>
  <p:handoutMasterIdLst>
    <p:handoutMasterId r:id="rId17"/>
  </p:handoutMasterIdLst>
  <p:sldIdLst>
    <p:sldId id="257" r:id="rId3"/>
    <p:sldId id="485" r:id="rId4"/>
    <p:sldId id="522" r:id="rId5"/>
    <p:sldId id="491" r:id="rId6"/>
    <p:sldId id="506" r:id="rId7"/>
    <p:sldId id="521" r:id="rId8"/>
    <p:sldId id="577" r:id="rId9"/>
    <p:sldId id="509" r:id="rId10"/>
    <p:sldId id="514" r:id="rId11"/>
    <p:sldId id="515" r:id="rId12"/>
    <p:sldId id="512" r:id="rId13"/>
    <p:sldId id="510" r:id="rId14"/>
    <p:sldId id="51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ETTI Delphine, GOV/BUD" initials="MDG" lastIdx="10" clrIdx="0">
    <p:extLst>
      <p:ext uri="{19B8F6BF-5375-455C-9EA6-DF929625EA0E}">
        <p15:presenceInfo xmlns:p15="http://schemas.microsoft.com/office/powerpoint/2012/main" userId="S-1-5-21-2146598497-832928401-1254845835-117375" providerId="AD"/>
      </p:ext>
    </p:extLst>
  </p:cmAuthor>
  <p:cmAuthor id="2" name="Емил Нургалиев" initials="ЕН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FF66FF"/>
    <a:srgbClr val="CC00FF"/>
    <a:srgbClr val="00CC00"/>
    <a:srgbClr val="FFFFCC"/>
    <a:srgbClr val="CC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F3A9A9-5E64-4A0F-880F-E20321299EBA}" v="6353" dt="2019-07-12T12:55:45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9" autoAdjust="0"/>
    <p:restoredTop sz="88140" autoAdjust="0"/>
  </p:normalViewPr>
  <p:slideViewPr>
    <p:cSldViewPr>
      <p:cViewPr>
        <p:scale>
          <a:sx n="80" d="100"/>
          <a:sy n="80" d="100"/>
        </p:scale>
        <p:origin x="514" y="-10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B197DB25-7683-42D6-A4F9-06A0288F2707}"/>
    <pc:docChg chg="undo custSel addSld delSld modSld">
      <pc:chgData name="Inna Anatolievna Davidova" userId="615709de-f45c-42cb-8bad-60412f98c39f" providerId="ADAL" clId="{B197DB25-7683-42D6-A4F9-06A0288F2707}" dt="2019-07-01T17:10:25.650" v="4377"/>
      <pc:docMkLst>
        <pc:docMk/>
      </pc:docMkLst>
      <pc:sldChg chg="modSp">
        <pc:chgData name="Inna Anatolievna Davidova" userId="615709de-f45c-42cb-8bad-60412f98c39f" providerId="ADAL" clId="{B197DB25-7683-42D6-A4F9-06A0288F2707}" dt="2019-07-01T16:45:24.137" v="36" actId="20577"/>
        <pc:sldMkLst>
          <pc:docMk/>
          <pc:sldMk cId="0" sldId="257"/>
        </pc:sldMkLst>
        <pc:spChg chg="mod">
          <ac:chgData name="Inna Anatolievna Davidova" userId="615709de-f45c-42cb-8bad-60412f98c39f" providerId="ADAL" clId="{B197DB25-7683-42D6-A4F9-06A0288F2707}" dt="2019-07-01T16:45:24.137" v="36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B197DB25-7683-42D6-A4F9-06A0288F2707}" dt="2019-07-01T16:45:46.007" v="92" actId="20577"/>
        <pc:sldMkLst>
          <pc:docMk/>
          <pc:sldMk cId="3955663608" sldId="485"/>
        </pc:sldMkLst>
        <pc:spChg chg="mod">
          <ac:chgData name="Inna Anatolievna Davidova" userId="615709de-f45c-42cb-8bad-60412f98c39f" providerId="ADAL" clId="{B197DB25-7683-42D6-A4F9-06A0288F2707}" dt="2019-07-01T16:45:46.007" v="92" actId="20577"/>
          <ac:spMkLst>
            <pc:docMk/>
            <pc:sldMk cId="3955663608" sldId="48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B197DB25-7683-42D6-A4F9-06A0288F2707}" dt="2019-07-01T16:47:30.600" v="463" actId="20577"/>
        <pc:sldMkLst>
          <pc:docMk/>
          <pc:sldMk cId="2433873587" sldId="491"/>
        </pc:sldMkLst>
        <pc:spChg chg="mod">
          <ac:chgData name="Inna Anatolievna Davidova" userId="615709de-f45c-42cb-8bad-60412f98c39f" providerId="ADAL" clId="{B197DB25-7683-42D6-A4F9-06A0288F2707}" dt="2019-07-01T16:47:30.600" v="463" actId="20577"/>
          <ac:spMkLst>
            <pc:docMk/>
            <pc:sldMk cId="2433873587" sldId="49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6:46:28.281" v="222" actId="20577"/>
          <ac:spMkLst>
            <pc:docMk/>
            <pc:sldMk cId="2433873587" sldId="49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B197DB25-7683-42D6-A4F9-06A0288F2707}" dt="2019-07-01T16:47:36.808" v="490" actId="6549"/>
        <pc:sldMkLst>
          <pc:docMk/>
          <pc:sldMk cId="4067657450" sldId="506"/>
        </pc:sldMkLst>
        <pc:spChg chg="mod">
          <ac:chgData name="Inna Anatolievna Davidova" userId="615709de-f45c-42cb-8bad-60412f98c39f" providerId="ADAL" clId="{B197DB25-7683-42D6-A4F9-06A0288F2707}" dt="2019-07-01T16:47:36.808" v="490" actId="6549"/>
          <ac:spMkLst>
            <pc:docMk/>
            <pc:sldMk cId="4067657450" sldId="506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B197DB25-7683-42D6-A4F9-06A0288F2707}" dt="2019-07-01T17:00:02.532" v="2331" actId="313"/>
        <pc:sldMkLst>
          <pc:docMk/>
          <pc:sldMk cId="2545682955" sldId="509"/>
        </pc:sldMkLst>
        <pc:spChg chg="mod">
          <ac:chgData name="Inna Anatolievna Davidova" userId="615709de-f45c-42cb-8bad-60412f98c39f" providerId="ADAL" clId="{B197DB25-7683-42D6-A4F9-06A0288F2707}" dt="2019-07-01T17:00:02.532" v="2331" actId="313"/>
          <ac:spMkLst>
            <pc:docMk/>
            <pc:sldMk cId="2545682955" sldId="509"/>
            <ac:spMk id="6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6:58:11.332" v="1922"/>
          <ac:spMkLst>
            <pc:docMk/>
            <pc:sldMk cId="2545682955" sldId="509"/>
            <ac:spMk id="9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6:53:32.813" v="1232" actId="20577"/>
          <ac:spMkLst>
            <pc:docMk/>
            <pc:sldMk cId="2545682955" sldId="509"/>
            <ac:spMk id="11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6:58:01.845" v="1921"/>
          <ac:spMkLst>
            <pc:docMk/>
            <pc:sldMk cId="2545682955" sldId="509"/>
            <ac:spMk id="13" creationId="{00000000-0000-0000-0000-000000000000}"/>
          </ac:spMkLst>
        </pc:spChg>
      </pc:sldChg>
      <pc:sldChg chg="modSp">
        <pc:chgData name="Inna Anatolievna Davidova" userId="615709de-f45c-42cb-8bad-60412f98c39f" providerId="ADAL" clId="{B197DB25-7683-42D6-A4F9-06A0288F2707}" dt="2019-07-01T17:10:25.650" v="4377"/>
        <pc:sldMkLst>
          <pc:docMk/>
          <pc:sldMk cId="612952176" sldId="510"/>
        </pc:sldMkLst>
        <pc:spChg chg="mod">
          <ac:chgData name="Inna Anatolievna Davidova" userId="615709de-f45c-42cb-8bad-60412f98c39f" providerId="ADAL" clId="{B197DB25-7683-42D6-A4F9-06A0288F2707}" dt="2019-07-01T17:07:25.107" v="3643"/>
          <ac:spMkLst>
            <pc:docMk/>
            <pc:sldMk cId="612952176" sldId="510"/>
            <ac:spMk id="7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7:10:25.650" v="4377"/>
          <ac:spMkLst>
            <pc:docMk/>
            <pc:sldMk cId="612952176" sldId="510"/>
            <ac:spMk id="8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7:07:32.095" v="3644"/>
          <ac:spMkLst>
            <pc:docMk/>
            <pc:sldMk cId="612952176" sldId="510"/>
            <ac:spMk id="11" creationId="{00000000-0000-0000-0000-000000000000}"/>
          </ac:spMkLst>
        </pc:spChg>
      </pc:sldChg>
      <pc:sldChg chg="modSp">
        <pc:chgData name="Inna Anatolievna Davidova" userId="615709de-f45c-42cb-8bad-60412f98c39f" providerId="ADAL" clId="{B197DB25-7683-42D6-A4F9-06A0288F2707}" dt="2019-07-01T17:07:09.097" v="3642"/>
        <pc:sldMkLst>
          <pc:docMk/>
          <pc:sldMk cId="3878769951" sldId="512"/>
        </pc:sldMkLst>
        <pc:spChg chg="mod">
          <ac:chgData name="Inna Anatolievna Davidova" userId="615709de-f45c-42cb-8bad-60412f98c39f" providerId="ADAL" clId="{B197DB25-7683-42D6-A4F9-06A0288F2707}" dt="2019-07-01T17:07:09.097" v="3642"/>
          <ac:spMkLst>
            <pc:docMk/>
            <pc:sldMk cId="3878769951" sldId="51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7:04:56.761" v="3062"/>
          <ac:spMkLst>
            <pc:docMk/>
            <pc:sldMk cId="3878769951" sldId="512"/>
            <ac:spMk id="10" creationId="{00000000-0000-0000-0000-000000000000}"/>
          </ac:spMkLst>
        </pc:spChg>
      </pc:sldChg>
      <pc:sldChg chg="modSp">
        <pc:chgData name="Inna Anatolievna Davidova" userId="615709de-f45c-42cb-8bad-60412f98c39f" providerId="ADAL" clId="{B197DB25-7683-42D6-A4F9-06A0288F2707}" dt="2019-07-01T17:00:41.430" v="2508" actId="27636"/>
        <pc:sldMkLst>
          <pc:docMk/>
          <pc:sldMk cId="2539390991" sldId="514"/>
        </pc:sldMkLst>
        <pc:spChg chg="mod">
          <ac:chgData name="Inna Anatolievna Davidova" userId="615709de-f45c-42cb-8bad-60412f98c39f" providerId="ADAL" clId="{B197DB25-7683-42D6-A4F9-06A0288F2707}" dt="2019-07-01T16:58:32.253" v="1940"/>
          <ac:spMkLst>
            <pc:docMk/>
            <pc:sldMk cId="2539390991" sldId="514"/>
            <ac:spMk id="10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7:00:41.430" v="2508" actId="27636"/>
          <ac:spMkLst>
            <pc:docMk/>
            <pc:sldMk cId="2539390991" sldId="514"/>
            <ac:spMk id="34" creationId="{00000000-0000-0000-0000-000000000000}"/>
          </ac:spMkLst>
        </pc:spChg>
        <pc:grpChg chg="mod">
          <ac:chgData name="Inna Anatolievna Davidova" userId="615709de-f45c-42cb-8bad-60412f98c39f" providerId="ADAL" clId="{B197DB25-7683-42D6-A4F9-06A0288F2707}" dt="2019-07-01T16:58:30.871" v="1939" actId="1076"/>
          <ac:grpSpMkLst>
            <pc:docMk/>
            <pc:sldMk cId="2539390991" sldId="514"/>
            <ac:grpSpMk id="8" creationId="{00000000-0000-0000-0000-000000000000}"/>
          </ac:grpSpMkLst>
        </pc:grpChg>
      </pc:sldChg>
      <pc:sldChg chg="modSp">
        <pc:chgData name="Inna Anatolievna Davidova" userId="615709de-f45c-42cb-8bad-60412f98c39f" providerId="ADAL" clId="{B197DB25-7683-42D6-A4F9-06A0288F2707}" dt="2019-07-01T17:05:00.736" v="3063" actId="1076"/>
        <pc:sldMkLst>
          <pc:docMk/>
          <pc:sldMk cId="54281574" sldId="515"/>
        </pc:sldMkLst>
        <pc:spChg chg="mod">
          <ac:chgData name="Inna Anatolievna Davidova" userId="615709de-f45c-42cb-8bad-60412f98c39f" providerId="ADAL" clId="{B197DB25-7683-42D6-A4F9-06A0288F2707}" dt="2019-07-01T17:01:21.222" v="2513"/>
          <ac:spMkLst>
            <pc:docMk/>
            <pc:sldMk cId="54281574" sldId="515"/>
            <ac:spMk id="10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7:01:34.052" v="2514"/>
          <ac:spMkLst>
            <pc:docMk/>
            <pc:sldMk cId="54281574" sldId="515"/>
            <ac:spMk id="14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7:05:00.736" v="3063" actId="1076"/>
          <ac:spMkLst>
            <pc:docMk/>
            <pc:sldMk cId="54281574" sldId="515"/>
            <ac:spMk id="34" creationId="{00000000-0000-0000-0000-000000000000}"/>
          </ac:spMkLst>
        </pc:spChg>
        <pc:grpChg chg="mod">
          <ac:chgData name="Inna Anatolievna Davidova" userId="615709de-f45c-42cb-8bad-60412f98c39f" providerId="ADAL" clId="{B197DB25-7683-42D6-A4F9-06A0288F2707}" dt="2019-07-01T17:01:19.335" v="2512" actId="1076"/>
          <ac:grpSpMkLst>
            <pc:docMk/>
            <pc:sldMk cId="54281574" sldId="515"/>
            <ac:grpSpMk id="8" creationId="{00000000-0000-0000-0000-000000000000}"/>
          </ac:grpSpMkLst>
        </pc:grpChg>
      </pc:sldChg>
      <pc:sldChg chg="modSp">
        <pc:chgData name="Inna Anatolievna Davidova" userId="615709de-f45c-42cb-8bad-60412f98c39f" providerId="ADAL" clId="{B197DB25-7683-42D6-A4F9-06A0288F2707}" dt="2019-07-01T16:49:44.411" v="1131" actId="6549"/>
        <pc:sldMkLst>
          <pc:docMk/>
          <pc:sldMk cId="410070537" sldId="521"/>
        </pc:sldMkLst>
        <pc:spChg chg="mod">
          <ac:chgData name="Inna Anatolievna Davidova" userId="615709de-f45c-42cb-8bad-60412f98c39f" providerId="ADAL" clId="{B197DB25-7683-42D6-A4F9-06A0288F2707}" dt="2019-07-01T16:47:44.749" v="518"/>
          <ac:spMkLst>
            <pc:docMk/>
            <pc:sldMk cId="410070537" sldId="521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B197DB25-7683-42D6-A4F9-06A0288F2707}" dt="2019-07-01T16:49:44.411" v="1131" actId="6549"/>
          <ac:spMkLst>
            <pc:docMk/>
            <pc:sldMk cId="410070537" sldId="521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B197DB25-7683-42D6-A4F9-06A0288F2707}" dt="2019-07-01T16:46:11.656" v="161" actId="20577"/>
        <pc:sldMkLst>
          <pc:docMk/>
          <pc:sldMk cId="851361196" sldId="522"/>
        </pc:sldMkLst>
        <pc:spChg chg="mod">
          <ac:chgData name="Inna Anatolievna Davidova" userId="615709de-f45c-42cb-8bad-60412f98c39f" providerId="ADAL" clId="{B197DB25-7683-42D6-A4F9-06A0288F2707}" dt="2019-07-01T16:46:11.656" v="161" actId="20577"/>
          <ac:spMkLst>
            <pc:docMk/>
            <pc:sldMk cId="851361196" sldId="522"/>
            <ac:spMk id="3" creationId="{00000000-0000-0000-0000-000000000000}"/>
          </ac:spMkLst>
        </pc:spChg>
      </pc:sldChg>
      <pc:sldChg chg="modSp add">
        <pc:chgData name="Inna Anatolievna Davidova" userId="615709de-f45c-42cb-8bad-60412f98c39f" providerId="ADAL" clId="{B197DB25-7683-42D6-A4F9-06A0288F2707}" dt="2019-07-01T16:52:07.356" v="1206" actId="313"/>
        <pc:sldMkLst>
          <pc:docMk/>
          <pc:sldMk cId="1059977547" sldId="577"/>
        </pc:sldMkLst>
        <pc:spChg chg="mod">
          <ac:chgData name="Inna Anatolievna Davidova" userId="615709de-f45c-42cb-8bad-60412f98c39f" providerId="ADAL" clId="{B197DB25-7683-42D6-A4F9-06A0288F2707}" dt="2019-07-01T16:52:07.356" v="1206" actId="313"/>
          <ac:spMkLst>
            <pc:docMk/>
            <pc:sldMk cId="1059977547" sldId="577"/>
            <ac:spMk id="2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FDF3A9A9-5E64-4A0F-880F-E20321299EBA}"/>
    <pc:docChg chg="custSel modSld">
      <pc:chgData name="Inna Anatolievna Davidova" userId="615709de-f45c-42cb-8bad-60412f98c39f" providerId="ADAL" clId="{FDF3A9A9-5E64-4A0F-880F-E20321299EBA}" dt="2019-07-12T12:55:45.907" v="1971" actId="20577"/>
      <pc:docMkLst>
        <pc:docMk/>
      </pc:docMkLst>
      <pc:sldChg chg="modSp">
        <pc:chgData name="Inna Anatolievna Davidova" userId="615709de-f45c-42cb-8bad-60412f98c39f" providerId="ADAL" clId="{FDF3A9A9-5E64-4A0F-880F-E20321299EBA}" dt="2019-07-12T12:50:26.900" v="1757" actId="20577"/>
        <pc:sldMkLst>
          <pc:docMk/>
          <pc:sldMk cId="0" sldId="257"/>
        </pc:sldMkLst>
        <pc:spChg chg="mod">
          <ac:chgData name="Inna Anatolievna Davidova" userId="615709de-f45c-42cb-8bad-60412f98c39f" providerId="ADAL" clId="{FDF3A9A9-5E64-4A0F-880F-E20321299EBA}" dt="2019-07-02T08:25:39.400" v="554" actId="6549"/>
          <ac:spMkLst>
            <pc:docMk/>
            <pc:sldMk cId="0" sldId="257"/>
            <ac:spMk id="5" creationId="{00000000-0000-0000-0000-000000000000}"/>
          </ac:spMkLst>
        </pc:spChg>
        <pc:spChg chg="mod">
          <ac:chgData name="Inna Anatolievna Davidova" userId="615709de-f45c-42cb-8bad-60412f98c39f" providerId="ADAL" clId="{FDF3A9A9-5E64-4A0F-880F-E20321299EBA}" dt="2019-07-12T12:50:26.900" v="1757" actId="20577"/>
          <ac:spMkLst>
            <pc:docMk/>
            <pc:sldMk cId="0" sldId="257"/>
            <ac:spMk id="8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12T12:50:42.404" v="1788" actId="6549"/>
        <pc:sldMkLst>
          <pc:docMk/>
          <pc:sldMk cId="3955663608" sldId="485"/>
        </pc:sldMkLst>
        <pc:graphicFrameChg chg="mod">
          <ac:chgData name="Inna Anatolievna Davidova" userId="615709de-f45c-42cb-8bad-60412f98c39f" providerId="ADAL" clId="{FDF3A9A9-5E64-4A0F-880F-E20321299EBA}" dt="2019-07-12T12:50:42.404" v="1788" actId="6549"/>
          <ac:graphicFrameMkLst>
            <pc:docMk/>
            <pc:sldMk cId="3955663608" sldId="485"/>
            <ac:graphicFrameMk id="8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FDF3A9A9-5E64-4A0F-880F-E20321299EBA}" dt="2019-07-12T12:52:09.811" v="1921" actId="20577"/>
        <pc:sldMkLst>
          <pc:docMk/>
          <pc:sldMk cId="2433873587" sldId="491"/>
        </pc:sldMkLst>
        <pc:spChg chg="mod">
          <ac:chgData name="Inna Anatolievna Davidova" userId="615709de-f45c-42cb-8bad-60412f98c39f" providerId="ADAL" clId="{FDF3A9A9-5E64-4A0F-880F-E20321299EBA}" dt="2019-07-12T12:52:09.811" v="1921" actId="20577"/>
          <ac:spMkLst>
            <pc:docMk/>
            <pc:sldMk cId="2433873587" sldId="49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FDF3A9A9-5E64-4A0F-880F-E20321299EBA}" dt="2019-07-02T08:15:41.682" v="22" actId="313"/>
          <ac:spMkLst>
            <pc:docMk/>
            <pc:sldMk cId="2433873587" sldId="49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02T08:26:53.828" v="566" actId="20577"/>
        <pc:sldMkLst>
          <pc:docMk/>
          <pc:sldMk cId="4067657450" sldId="506"/>
        </pc:sldMkLst>
        <pc:spChg chg="mod">
          <ac:chgData name="Inna Anatolievna Davidova" userId="615709de-f45c-42cb-8bad-60412f98c39f" providerId="ADAL" clId="{FDF3A9A9-5E64-4A0F-880F-E20321299EBA}" dt="2019-07-02T08:26:53.828" v="566" actId="20577"/>
          <ac:spMkLst>
            <pc:docMk/>
            <pc:sldMk cId="4067657450" sldId="506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12T12:53:28.996" v="1946" actId="20577"/>
        <pc:sldMkLst>
          <pc:docMk/>
          <pc:sldMk cId="2545682955" sldId="509"/>
        </pc:sldMkLst>
        <pc:spChg chg="mod">
          <ac:chgData name="Inna Anatolievna Davidova" userId="615709de-f45c-42cb-8bad-60412f98c39f" providerId="ADAL" clId="{FDF3A9A9-5E64-4A0F-880F-E20321299EBA}" dt="2019-07-02T08:31:34.496" v="832" actId="27636"/>
          <ac:spMkLst>
            <pc:docMk/>
            <pc:sldMk cId="2545682955" sldId="509"/>
            <ac:spMk id="6" creationId="{00000000-0000-0000-0000-000000000000}"/>
          </ac:spMkLst>
        </pc:spChg>
        <pc:spChg chg="mod">
          <ac:chgData name="Inna Anatolievna Davidova" userId="615709de-f45c-42cb-8bad-60412f98c39f" providerId="ADAL" clId="{FDF3A9A9-5E64-4A0F-880F-E20321299EBA}" dt="2019-07-12T12:53:28.996" v="1946" actId="20577"/>
          <ac:spMkLst>
            <pc:docMk/>
            <pc:sldMk cId="2545682955" sldId="509"/>
            <ac:spMk id="11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12T12:55:45.907" v="1971" actId="20577"/>
        <pc:sldMkLst>
          <pc:docMk/>
          <pc:sldMk cId="612952176" sldId="510"/>
        </pc:sldMkLst>
        <pc:spChg chg="mod">
          <ac:chgData name="Inna Anatolievna Davidova" userId="615709de-f45c-42cb-8bad-60412f98c39f" providerId="ADAL" clId="{FDF3A9A9-5E64-4A0F-880F-E20321299EBA}" dt="2019-07-12T12:53:44.173" v="1950"/>
          <ac:spMkLst>
            <pc:docMk/>
            <pc:sldMk cId="612952176" sldId="510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FDF3A9A9-5E64-4A0F-880F-E20321299EBA}" dt="2019-07-12T12:55:45.907" v="1971" actId="20577"/>
          <ac:spMkLst>
            <pc:docMk/>
            <pc:sldMk cId="612952176" sldId="510"/>
            <ac:spMk id="8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12T12:53:41.307" v="1949"/>
        <pc:sldMkLst>
          <pc:docMk/>
          <pc:sldMk cId="3878769951" sldId="512"/>
        </pc:sldMkLst>
        <pc:spChg chg="mod">
          <ac:chgData name="Inna Anatolievna Davidova" userId="615709de-f45c-42cb-8bad-60412f98c39f" providerId="ADAL" clId="{FDF3A9A9-5E64-4A0F-880F-E20321299EBA}" dt="2019-07-02T08:40:00.616" v="1397" actId="20577"/>
          <ac:spMkLst>
            <pc:docMk/>
            <pc:sldMk cId="3878769951" sldId="51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FDF3A9A9-5E64-4A0F-880F-E20321299EBA}" dt="2019-07-12T12:53:41.307" v="1949"/>
          <ac:spMkLst>
            <pc:docMk/>
            <pc:sldMk cId="3878769951" sldId="512"/>
            <ac:spMk id="11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12T12:54:19.917" v="1965" actId="313"/>
        <pc:sldMkLst>
          <pc:docMk/>
          <pc:sldMk cId="2539390991" sldId="514"/>
        </pc:sldMkLst>
        <pc:spChg chg="mod">
          <ac:chgData name="Inna Anatolievna Davidova" userId="615709de-f45c-42cb-8bad-60412f98c39f" providerId="ADAL" clId="{FDF3A9A9-5E64-4A0F-880F-E20321299EBA}" dt="2019-07-12T12:53:34.270" v="1947"/>
          <ac:spMkLst>
            <pc:docMk/>
            <pc:sldMk cId="2539390991" sldId="514"/>
            <ac:spMk id="11" creationId="{00000000-0000-0000-0000-000000000000}"/>
          </ac:spMkLst>
        </pc:spChg>
        <pc:spChg chg="mod">
          <ac:chgData name="Inna Anatolievna Davidova" userId="615709de-f45c-42cb-8bad-60412f98c39f" providerId="ADAL" clId="{FDF3A9A9-5E64-4A0F-880F-E20321299EBA}" dt="2019-07-12T12:54:19.917" v="1965" actId="313"/>
          <ac:spMkLst>
            <pc:docMk/>
            <pc:sldMk cId="2539390991" sldId="514"/>
            <ac:spMk id="34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12T12:54:25.267" v="1968" actId="20577"/>
        <pc:sldMkLst>
          <pc:docMk/>
          <pc:sldMk cId="54281574" sldId="515"/>
        </pc:sldMkLst>
        <pc:spChg chg="mod">
          <ac:chgData name="Inna Anatolievna Davidova" userId="615709de-f45c-42cb-8bad-60412f98c39f" providerId="ADAL" clId="{FDF3A9A9-5E64-4A0F-880F-E20321299EBA}" dt="2019-07-12T12:53:38.044" v="1948"/>
          <ac:spMkLst>
            <pc:docMk/>
            <pc:sldMk cId="54281574" sldId="515"/>
            <ac:spMk id="11" creationId="{00000000-0000-0000-0000-000000000000}"/>
          </ac:spMkLst>
        </pc:spChg>
        <pc:spChg chg="mod">
          <ac:chgData name="Inna Anatolievna Davidova" userId="615709de-f45c-42cb-8bad-60412f98c39f" providerId="ADAL" clId="{FDF3A9A9-5E64-4A0F-880F-E20321299EBA}" dt="2019-07-12T12:54:25.267" v="1968" actId="20577"/>
          <ac:spMkLst>
            <pc:docMk/>
            <pc:sldMk cId="54281574" sldId="515"/>
            <ac:spMk id="34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12T12:52:45.332" v="1942" actId="20577"/>
        <pc:sldMkLst>
          <pc:docMk/>
          <pc:sldMk cId="410070537" sldId="521"/>
        </pc:sldMkLst>
        <pc:spChg chg="mod">
          <ac:chgData name="Inna Anatolievna Davidova" userId="615709de-f45c-42cb-8bad-60412f98c39f" providerId="ADAL" clId="{FDF3A9A9-5E64-4A0F-880F-E20321299EBA}" dt="2019-07-12T12:52:19.716" v="1924" actId="20577"/>
          <ac:spMkLst>
            <pc:docMk/>
            <pc:sldMk cId="410070537" sldId="521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FDF3A9A9-5E64-4A0F-880F-E20321299EBA}" dt="2019-07-12T12:52:45.332" v="1942" actId="20577"/>
          <ac:spMkLst>
            <pc:docMk/>
            <pc:sldMk cId="410070537" sldId="521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FDF3A9A9-5E64-4A0F-880F-E20321299EBA}" dt="2019-07-12T12:51:57.722" v="1918" actId="313"/>
        <pc:sldMkLst>
          <pc:docMk/>
          <pc:sldMk cId="851361196" sldId="522"/>
        </pc:sldMkLst>
        <pc:spChg chg="mod">
          <ac:chgData name="Inna Anatolievna Davidova" userId="615709de-f45c-42cb-8bad-60412f98c39f" providerId="ADAL" clId="{FDF3A9A9-5E64-4A0F-880F-E20321299EBA}" dt="2019-07-12T12:51:57.722" v="1918" actId="313"/>
          <ac:spMkLst>
            <pc:docMk/>
            <pc:sldMk cId="851361196" sldId="522"/>
            <ac:spMk id="13" creationId="{00000000-0000-0000-0000-000000000000}"/>
          </ac:spMkLst>
        </pc:spChg>
        <pc:graphicFrameChg chg="mod">
          <ac:chgData name="Inna Anatolievna Davidova" userId="615709de-f45c-42cb-8bad-60412f98c39f" providerId="ADAL" clId="{FDF3A9A9-5E64-4A0F-880F-E20321299EBA}" dt="2019-07-12T12:51:43.446" v="1878"/>
          <ac:graphicFrameMkLst>
            <pc:docMk/>
            <pc:sldMk cId="851361196" sldId="522"/>
            <ac:graphicFrameMk id="9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3\Park_Ju\Desktop\documents\Bularia\Jungmin's%20draft\Graph\graph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-CH-1.main.oecd.org\Users3\Park_Ju\Desktop\documents\Bularia\Jungmin's%20draft\Graph\General%20government%20debl_Eurostat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Темпы роста реального ВВП</a:t>
            </a:r>
            <a:endParaRPr lang="en-GB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108126874791687E-2"/>
          <c:y val="0.1819411313505527"/>
          <c:w val="0.92249125097211426"/>
          <c:h val="0.71842623823537566"/>
        </c:manualLayout>
      </c:layout>
      <c:lineChart>
        <c:grouping val="standard"/>
        <c:varyColors val="0"/>
        <c:ser>
          <c:idx val="0"/>
          <c:order val="0"/>
          <c:tx>
            <c:strRef>
              <c:f>'GDP, volume – annual growth rat'!$A$9</c:f>
              <c:strCache>
                <c:ptCount val="1"/>
                <c:pt idx="0">
                  <c:v>European Union (28 countries)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'GDP, volume – annual growth rat'!$B$5:$T$5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'GDP, volume – annual growth rat'!$B$9:$T$9</c:f>
              <c:numCache>
                <c:formatCode>#,##0.0_ ;\-#,##0.0\ </c:formatCode>
                <c:ptCount val="19"/>
                <c:pt idx="0">
                  <c:v>3.7985180000000001</c:v>
                </c:pt>
                <c:pt idx="1">
                  <c:v>2.2422200000000001</c:v>
                </c:pt>
                <c:pt idx="2">
                  <c:v>1.3658680000000001</c:v>
                </c:pt>
                <c:pt idx="3">
                  <c:v>1.310853</c:v>
                </c:pt>
                <c:pt idx="4">
                  <c:v>2.5175649999999998</c:v>
                </c:pt>
                <c:pt idx="5">
                  <c:v>2.1086459999999998</c:v>
                </c:pt>
                <c:pt idx="6">
                  <c:v>3.3112520000000001</c:v>
                </c:pt>
                <c:pt idx="7">
                  <c:v>3.091907</c:v>
                </c:pt>
                <c:pt idx="8">
                  <c:v>0.50187000000000004</c:v>
                </c:pt>
                <c:pt idx="9">
                  <c:v>-4.3246520000000004</c:v>
                </c:pt>
                <c:pt idx="10">
                  <c:v>2.0747849999999999</c:v>
                </c:pt>
                <c:pt idx="11">
                  <c:v>1.755406</c:v>
                </c:pt>
                <c:pt idx="12">
                  <c:v>-0.39448800000000001</c:v>
                </c:pt>
                <c:pt idx="13">
                  <c:v>0.28161199999999997</c:v>
                </c:pt>
                <c:pt idx="14">
                  <c:v>1.789952</c:v>
                </c:pt>
                <c:pt idx="15">
                  <c:v>2.3355060000000001</c:v>
                </c:pt>
                <c:pt idx="16">
                  <c:v>2.0355240000000001</c:v>
                </c:pt>
                <c:pt idx="17">
                  <c:v>2.4419529999999998</c:v>
                </c:pt>
                <c:pt idx="18">
                  <c:v>1.961095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79-4015-AED9-C2B9A1193D7F}"/>
            </c:ext>
          </c:extLst>
        </c:ser>
        <c:ser>
          <c:idx val="1"/>
          <c:order val="1"/>
          <c:tx>
            <c:strRef>
              <c:f>'GDP, volume – annual growth rat'!$A$10</c:f>
              <c:strCache>
                <c:ptCount val="1"/>
                <c:pt idx="0">
                  <c:v>Bulgaria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'GDP, volume – annual growth rat'!$B$5:$T$5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'GDP, volume – annual growth rat'!$B$10:$T$10</c:f>
              <c:numCache>
                <c:formatCode>#,##0.0_ ;\-#,##0.0\ </c:formatCode>
                <c:ptCount val="19"/>
                <c:pt idx="0">
                  <c:v>4.765765</c:v>
                </c:pt>
                <c:pt idx="1">
                  <c:v>3.770238</c:v>
                </c:pt>
                <c:pt idx="2">
                  <c:v>5.9376319999999998</c:v>
                </c:pt>
                <c:pt idx="3">
                  <c:v>5.1561709999999996</c:v>
                </c:pt>
                <c:pt idx="4">
                  <c:v>6.4354639999999996</c:v>
                </c:pt>
                <c:pt idx="5">
                  <c:v>7.123488</c:v>
                </c:pt>
                <c:pt idx="6">
                  <c:v>6.8743049999999997</c:v>
                </c:pt>
                <c:pt idx="7">
                  <c:v>7.3444140000000004</c:v>
                </c:pt>
                <c:pt idx="8">
                  <c:v>6.0218150000000001</c:v>
                </c:pt>
                <c:pt idx="9">
                  <c:v>-3.586071</c:v>
                </c:pt>
                <c:pt idx="10">
                  <c:v>1.324009</c:v>
                </c:pt>
                <c:pt idx="11">
                  <c:v>1.9150180000000001</c:v>
                </c:pt>
                <c:pt idx="12">
                  <c:v>3.0945E-2</c:v>
                </c:pt>
                <c:pt idx="13">
                  <c:v>0.49386799999999997</c:v>
                </c:pt>
                <c:pt idx="14">
                  <c:v>1.837553</c:v>
                </c:pt>
                <c:pt idx="15">
                  <c:v>3.4712230000000002</c:v>
                </c:pt>
                <c:pt idx="16">
                  <c:v>3.936706</c:v>
                </c:pt>
                <c:pt idx="17">
                  <c:v>3.811312</c:v>
                </c:pt>
                <c:pt idx="18">
                  <c:v>3.0810650000000002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79-4015-AED9-C2B9A1193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89344"/>
        <c:axId val="31290880"/>
      </c:lineChart>
      <c:catAx>
        <c:axId val="3128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90880"/>
        <c:crosses val="autoZero"/>
        <c:auto val="1"/>
        <c:lblAlgn val="ctr"/>
        <c:lblOffset val="100"/>
        <c:tickLblSkip val="3"/>
        <c:noMultiLvlLbl val="0"/>
      </c:catAx>
      <c:valAx>
        <c:axId val="3129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8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Долг бюджета расширенного правительства</a:t>
            </a:r>
            <a:endParaRPr lang="en-GB" baseline="0" dirty="0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328824575047217"/>
          <c:y val="0.20220412752492523"/>
          <c:w val="0.85791050994333962"/>
          <c:h val="0.61317929695054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'Sheet0 (2)'!$A$4</c:f>
              <c:strCache>
                <c:ptCount val="1"/>
                <c:pt idx="0">
                  <c:v>EU (28 countries)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'Sheet0 (2)'!$B$3:$M$3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'Sheet0 (2)'!$B$4:$M$4</c:f>
              <c:numCache>
                <c:formatCode>General</c:formatCode>
                <c:ptCount val="12"/>
                <c:pt idx="0">
                  <c:v>57.5</c:v>
                </c:pt>
                <c:pt idx="1">
                  <c:v>60.7</c:v>
                </c:pt>
                <c:pt idx="2">
                  <c:v>73.3</c:v>
                </c:pt>
                <c:pt idx="3">
                  <c:v>79</c:v>
                </c:pt>
                <c:pt idx="4">
                  <c:v>81.599999999999994</c:v>
                </c:pt>
                <c:pt idx="5">
                  <c:v>84</c:v>
                </c:pt>
                <c:pt idx="6">
                  <c:v>85.8</c:v>
                </c:pt>
                <c:pt idx="7">
                  <c:v>86.6</c:v>
                </c:pt>
                <c:pt idx="8">
                  <c:v>84.6</c:v>
                </c:pt>
                <c:pt idx="9">
                  <c:v>83.4</c:v>
                </c:pt>
                <c:pt idx="10">
                  <c:v>81.7</c:v>
                </c:pt>
                <c:pt idx="1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F-4FD1-975A-4233F1CA5103}"/>
            </c:ext>
          </c:extLst>
        </c:ser>
        <c:ser>
          <c:idx val="1"/>
          <c:order val="1"/>
          <c:tx>
            <c:strRef>
              <c:f>'Sheet0 (2)'!$A$5</c:f>
              <c:strCache>
                <c:ptCount val="1"/>
                <c:pt idx="0">
                  <c:v>Bulgaria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'Sheet0 (2)'!$B$3:$M$3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'Sheet0 (2)'!$B$5:$M$5</c:f>
              <c:numCache>
                <c:formatCode>General</c:formatCode>
                <c:ptCount val="12"/>
                <c:pt idx="0">
                  <c:v>16.3</c:v>
                </c:pt>
                <c:pt idx="1">
                  <c:v>13</c:v>
                </c:pt>
                <c:pt idx="2">
                  <c:v>13.7</c:v>
                </c:pt>
                <c:pt idx="3">
                  <c:v>15.3</c:v>
                </c:pt>
                <c:pt idx="4">
                  <c:v>15.2</c:v>
                </c:pt>
                <c:pt idx="5">
                  <c:v>16.7</c:v>
                </c:pt>
                <c:pt idx="6">
                  <c:v>17.100000000000001</c:v>
                </c:pt>
                <c:pt idx="7">
                  <c:v>27.1</c:v>
                </c:pt>
                <c:pt idx="8">
                  <c:v>26.2</c:v>
                </c:pt>
                <c:pt idx="9">
                  <c:v>29.6</c:v>
                </c:pt>
                <c:pt idx="10">
                  <c:v>25.6</c:v>
                </c:pt>
                <c:pt idx="11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F-4FD1-975A-4233F1CA5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25184"/>
        <c:axId val="34841344"/>
      </c:barChart>
      <c:catAx>
        <c:axId val="3132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41344"/>
        <c:crosses val="autoZero"/>
        <c:auto val="1"/>
        <c:lblAlgn val="ctr"/>
        <c:lblOffset val="100"/>
        <c:noMultiLvlLbl val="0"/>
      </c:catAx>
      <c:valAx>
        <c:axId val="3484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2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64040533420399E-2"/>
          <c:y val="4.1639065416950255E-2"/>
          <c:w val="0.88981212455126668"/>
          <c:h val="0.80848870517093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28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-0.9</c:v>
                </c:pt>
                <c:pt idx="1">
                  <c:v>-2.5</c:v>
                </c:pt>
                <c:pt idx="2">
                  <c:v>-6.6</c:v>
                </c:pt>
                <c:pt idx="3">
                  <c:v>-6.4</c:v>
                </c:pt>
                <c:pt idx="4">
                  <c:v>-4.5999999999999996</c:v>
                </c:pt>
                <c:pt idx="5">
                  <c:v>-4.3</c:v>
                </c:pt>
                <c:pt idx="6">
                  <c:v>-3.3</c:v>
                </c:pt>
                <c:pt idx="7">
                  <c:v>-2.9</c:v>
                </c:pt>
                <c:pt idx="8">
                  <c:v>-2.2999999999999998</c:v>
                </c:pt>
                <c:pt idx="9">
                  <c:v>-1.7</c:v>
                </c:pt>
                <c:pt idx="10">
                  <c:v>-1</c:v>
                </c:pt>
                <c:pt idx="11">
                  <c:v>-0.6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B-427E-8748-F53F7E427A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1.1000000000000001</c:v>
                </c:pt>
                <c:pt idx="1">
                  <c:v>1.6</c:v>
                </c:pt>
                <c:pt idx="2">
                  <c:v>-4.0999999999999996</c:v>
                </c:pt>
                <c:pt idx="3">
                  <c:v>-3.1</c:v>
                </c:pt>
                <c:pt idx="4">
                  <c:v>-2</c:v>
                </c:pt>
                <c:pt idx="5">
                  <c:v>-0.3</c:v>
                </c:pt>
                <c:pt idx="6">
                  <c:v>-0.4</c:v>
                </c:pt>
                <c:pt idx="7">
                  <c:v>-5.5</c:v>
                </c:pt>
                <c:pt idx="8">
                  <c:v>-1.7</c:v>
                </c:pt>
                <c:pt idx="9">
                  <c:v>0.1</c:v>
                </c:pt>
                <c:pt idx="10">
                  <c:v>1.2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B-427E-8748-F53F7E427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74656"/>
        <c:axId val="3717644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Threshold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-3</c:v>
                </c:pt>
                <c:pt idx="5">
                  <c:v>-3</c:v>
                </c:pt>
                <c:pt idx="6">
                  <c:v>-3</c:v>
                </c:pt>
                <c:pt idx="7">
                  <c:v>-3</c:v>
                </c:pt>
                <c:pt idx="8">
                  <c:v>-3</c:v>
                </c:pt>
                <c:pt idx="9">
                  <c:v>-3</c:v>
                </c:pt>
                <c:pt idx="10">
                  <c:v>-3</c:v>
                </c:pt>
                <c:pt idx="11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1B-427E-8748-F53F7E427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74656"/>
        <c:axId val="37176448"/>
      </c:lineChart>
      <c:catAx>
        <c:axId val="3717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 algn="ctr">
              <a:defRPr lang="bg-BG" sz="9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76448"/>
        <c:crosses val="autoZero"/>
        <c:auto val="1"/>
        <c:lblAlgn val="ctr"/>
        <c:lblOffset val="100"/>
        <c:noMultiLvlLbl val="0"/>
      </c:catAx>
      <c:valAx>
        <c:axId val="37176448"/>
        <c:scaling>
          <c:orientation val="minMax"/>
        </c:scaling>
        <c:delete val="0"/>
        <c:axPos val="l"/>
        <c:majorGridlines>
          <c:spPr>
            <a:ln>
              <a:solidFill>
                <a:srgbClr val="727272">
                  <a:lumMod val="40000"/>
                  <a:lumOff val="60000"/>
                </a:srgb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rgbClr val="727272">
                <a:lumMod val="40000"/>
                <a:lumOff val="60000"/>
              </a:srgbClr>
            </a:solidFill>
          </a:ln>
        </c:spPr>
        <c:txPr>
          <a:bodyPr/>
          <a:lstStyle/>
          <a:p>
            <a:pPr>
              <a:defRPr sz="9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en-US"/>
          </a:p>
        </c:txPr>
        <c:crossAx val="37174656"/>
        <c:crosses val="autoZero"/>
        <c:crossBetween val="between"/>
        <c:majorUnit val="1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0.00833</cdr:x>
      <cdr:y>0.05548</cdr:y>
    </cdr:from>
    <cdr:to>
      <cdr:x>0.10587</cdr:x>
      <cdr:y>0.16129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190" y="123844"/>
          <a:ext cx="365241" cy="236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 dirty="0">
              <a:solidFill>
                <a:schemeClr val="bg1">
                  <a:lumMod val="65000"/>
                </a:schemeClr>
              </a:solidFill>
            </a:rPr>
            <a:t>(%)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0.03012</cdr:x>
      <cdr:y>0.12963</cdr:y>
    </cdr:from>
    <cdr:to>
      <cdr:x>0.19012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462" y="504056"/>
          <a:ext cx="576064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</cdr:x>
      <cdr:y>0.11111</cdr:y>
    </cdr:from>
    <cdr:to>
      <cdr:x>0.26</cdr:x>
      <cdr:y>0.18519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32048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 dirty="0">
              <a:solidFill>
                <a:schemeClr val="bg1">
                  <a:lumMod val="65000"/>
                </a:schemeClr>
              </a:solidFill>
            </a:rPr>
            <a:t>(% of GDP)</a:t>
          </a:r>
        </a:p>
        <a:p xmlns:a="http://schemas.openxmlformats.org/drawingml/2006/main">
          <a:endParaRPr lang="en-GB" sz="900" dirty="0">
            <a:solidFill>
              <a:schemeClr val="bg1">
                <a:lumMod val="6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28" tIns="46614" rIns="93228" bIns="466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228" tIns="46614" rIns="93228" bIns="466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1 - hello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4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48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37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8450-98AD-4FD1-87FC-DF574F24F65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8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33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72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09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71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6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5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0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A91B213-43D2-40B4-86CC-A4E35753F6F8}" type="datetime1">
              <a:rPr lang="en-GB" smtClean="0">
                <a:solidFill>
                  <a:prstClr val="white"/>
                </a:solidFill>
              </a:rPr>
              <a:pPr/>
              <a:t>12/07/2019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5E7E5A9-B940-4354-B94C-B61AE2872A38}" type="datetime1">
              <a:rPr lang="en-GB" smtClean="0"/>
              <a:pPr/>
              <a:t>12/07/2019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389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3362F3E-0C06-49F9-9742-26F95CF8693C}" type="datetime1">
              <a:rPr lang="en-GB" smtClean="0">
                <a:solidFill>
                  <a:prstClr val="white"/>
                </a:solidFill>
              </a:rPr>
              <a:pPr/>
              <a:t>12/07/2019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 dirty="0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934D-93A1-4D3A-AF35-9C03901826D7}" type="datetimeFigureOut">
              <a:rPr lang="en-US"/>
              <a:pPr>
                <a:defRPr/>
              </a:pPr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2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1EB2-853F-46E0-8822-4B3F49200D8B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545776D-BB35-4F5B-BEC9-B26195D4E680}" type="datetime1">
              <a:rPr lang="en-GB" smtClean="0"/>
              <a:pPr/>
              <a:t>12/07/2019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712968" cy="18002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Проведенный ОЭСР анализ бюджета Болгарии</a:t>
            </a:r>
            <a:br>
              <a:rPr lang="en-GB" sz="3200" i="1" dirty="0">
                <a:solidFill>
                  <a:schemeClr val="tx2"/>
                </a:solidFill>
              </a:rPr>
            </a:br>
            <a:r>
              <a:rPr lang="ru-RU" sz="3200" i="1" dirty="0">
                <a:solidFill>
                  <a:schemeClr val="tx2"/>
                </a:solidFill>
              </a:rPr>
              <a:t>предварительная оценка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7200800" cy="3024336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ru-RU" sz="2400" dirty="0" err="1">
                <a:solidFill>
                  <a:schemeClr val="tx1"/>
                </a:solidFill>
              </a:rPr>
              <a:t>Юнгмин</a:t>
            </a:r>
            <a:r>
              <a:rPr lang="ru-RU" sz="2400" dirty="0">
                <a:solidFill>
                  <a:schemeClr val="tx1"/>
                </a:solidFill>
              </a:rPr>
              <a:t> Пак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Старший аналитик отдела бюджетирования и государственных расходов Дирекции по вопросам государственного управления ОЭСР 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r>
              <a:rPr lang="ru-RU" sz="2400" dirty="0">
                <a:solidFill>
                  <a:schemeClr val="tx2"/>
                </a:solidFill>
              </a:rPr>
              <a:t>Минск, Беларусь</a:t>
            </a:r>
            <a:r>
              <a:rPr lang="en-GB" sz="2400" dirty="0">
                <a:solidFill>
                  <a:schemeClr val="tx2"/>
                </a:solidFill>
              </a:rPr>
              <a:t>, 5 </a:t>
            </a:r>
            <a:r>
              <a:rPr lang="ru-RU" sz="2400" dirty="0">
                <a:solidFill>
                  <a:schemeClr val="tx2"/>
                </a:solidFill>
              </a:rPr>
              <a:t>июля </a:t>
            </a:r>
            <a:r>
              <a:rPr lang="en-GB" sz="2400" dirty="0">
                <a:solidFill>
                  <a:schemeClr val="tx2"/>
                </a:solidFill>
              </a:rPr>
              <a:t>2019</a:t>
            </a:r>
            <a:r>
              <a:rPr lang="ru-RU" sz="2400" dirty="0">
                <a:solidFill>
                  <a:schemeClr val="tx2"/>
                </a:solidFill>
              </a:rPr>
              <a:t> г.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4"/>
          <p:cNvSpPr/>
          <p:nvPr/>
        </p:nvSpPr>
        <p:spPr>
          <a:xfrm>
            <a:off x="2588911" y="5122691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/>
              <a:t>Performance, Evaluation &amp; VFM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588911" y="1610553"/>
            <a:ext cx="6169897" cy="50709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изменения/прогресс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200" dirty="0"/>
              <a:t>Независимый Совет по бюджету основан в </a:t>
            </a:r>
            <a:r>
              <a:rPr lang="en-GB" sz="2200" dirty="0"/>
              <a:t>2016</a:t>
            </a:r>
            <a:r>
              <a:rPr lang="ru-RU" sz="2200" dirty="0"/>
              <a:t> г.</a:t>
            </a:r>
            <a:endParaRPr lang="en-GB" sz="2200" dirty="0"/>
          </a:p>
          <a:p>
            <a:pPr>
              <a:buFontTx/>
              <a:buChar char="-"/>
            </a:pPr>
            <a:r>
              <a:rPr lang="ru-RU" sz="2200" dirty="0"/>
              <a:t>Совет по бюджету – «опорный орган» бюджетной политики, обеспечивающий качество бюджетного процесса</a:t>
            </a:r>
          </a:p>
          <a:p>
            <a:pPr>
              <a:buFontTx/>
              <a:buChar char="-"/>
            </a:pPr>
            <a:r>
              <a:rPr lang="ru-RU" sz="2200" dirty="0"/>
              <a:t>Национальная служба аудита  - уполномоченный орган по финансовой подотчетности</a:t>
            </a:r>
            <a:endParaRPr lang="en-US" sz="22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Рекомендации </a:t>
            </a:r>
          </a:p>
          <a:p>
            <a:pPr marL="0" indent="0">
              <a:buNone/>
            </a:pPr>
            <a:r>
              <a:rPr lang="ru-RU" sz="2200" dirty="0"/>
              <a:t>Усилить роль парламента в бюджетном процессе </a:t>
            </a:r>
          </a:p>
          <a:p>
            <a:pPr marL="0" indent="0">
              <a:buNone/>
            </a:pPr>
            <a:r>
              <a:rPr lang="ru-RU" sz="2200" dirty="0"/>
              <a:t>Совету по бюджету необходимо обеспечить достаточно ресурсов и своевременный доступ к информации и бюджетному плану</a:t>
            </a:r>
          </a:p>
          <a:p>
            <a:pPr marL="0" indent="0">
              <a:buNone/>
            </a:pPr>
            <a:r>
              <a:rPr lang="ru-RU" sz="2200" dirty="0"/>
              <a:t>Национальной службе аудита следует провести проверку на предмет соотношения «цена-качества» в части эффективности управления государственными средствами</a:t>
            </a:r>
            <a:endParaRPr lang="en-US" sz="2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7624" y="116632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Предварительная оценка</a:t>
            </a:r>
            <a:endParaRPr lang="en-GB" sz="3200" i="1" dirty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7561" y="1489847"/>
            <a:ext cx="1728192" cy="2104337"/>
            <a:chOff x="2713854" y="1591345"/>
            <a:chExt cx="1730623" cy="1977305"/>
          </a:xfrm>
        </p:grpSpPr>
        <p:sp>
          <p:nvSpPr>
            <p:cNvPr id="9" name="Hexagon 8"/>
            <p:cNvSpPr/>
            <p:nvPr/>
          </p:nvSpPr>
          <p:spPr>
            <a:xfrm rot="5400000">
              <a:off x="2595697" y="1719870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2713854" y="1906840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</a:rPr>
                <a:t>Качество, принципиальность и независимость аудита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560" y="3030267"/>
            <a:ext cx="1774639" cy="2088232"/>
            <a:chOff x="2724223" y="1678347"/>
            <a:chExt cx="1720255" cy="1977305"/>
          </a:xfrm>
        </p:grpSpPr>
        <p:sp>
          <p:nvSpPr>
            <p:cNvPr id="13" name="Hexagon 12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Hexagon 4"/>
            <p:cNvSpPr/>
            <p:nvPr/>
          </p:nvSpPr>
          <p:spPr>
            <a:xfrm>
              <a:off x="2757506" y="2054321"/>
              <a:ext cx="1653688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Пар</a:t>
              </a:r>
              <a:r>
                <a:rPr lang="ru-RU" sz="1400" dirty="0">
                  <a:solidFill>
                    <a:schemeClr val="bg1"/>
                  </a:solidFill>
                </a:rPr>
                <a:t>тисипаторное Инклюзивное и реалистичное обсуждение 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81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4"/>
          <p:cNvSpPr/>
          <p:nvPr/>
        </p:nvSpPr>
        <p:spPr>
          <a:xfrm>
            <a:off x="2588911" y="5122691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/>
              <a:t>Performance, Evaluation &amp; VFM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7624" y="116632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Предварительная оценка</a:t>
            </a:r>
            <a:endParaRPr lang="en-GB" sz="3200" i="1" dirty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1560" y="1556792"/>
            <a:ext cx="1728192" cy="2016224"/>
            <a:chOff x="2724223" y="1678347"/>
            <a:chExt cx="1720255" cy="1977305"/>
          </a:xfrm>
        </p:grpSpPr>
        <p:sp>
          <p:nvSpPr>
            <p:cNvPr id="9" name="Hexagon 8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2724223" y="1949907"/>
              <a:ext cx="1720253" cy="1397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/>
              <a:r>
                <a:rPr lang="ru-RU" sz="1400" dirty="0">
                  <a:cs typeface="Calibri" panose="020F0502020204030204" pitchFamily="34" charset="0"/>
                </a:rPr>
                <a:t>Принципы учета капитальных затрат</a:t>
              </a:r>
              <a:endParaRPr lang="en-GB" sz="1400" dirty="0">
                <a:cs typeface="Calibri" panose="020F0502020204030204" pitchFamily="34" charset="0"/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1800" y="1602000"/>
            <a:ext cx="5915000" cy="47793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изменения/прогресс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/>
              <a:t>Учет капитальных затрат увязан с общей бюджетной политикой правительства </a:t>
            </a:r>
          </a:p>
          <a:p>
            <a:pPr>
              <a:buFontTx/>
              <a:buChar char="-"/>
            </a:pPr>
            <a:r>
              <a:rPr lang="ru-RU" dirty="0"/>
              <a:t>Постановление утверждено советом министров в 2015 г., сформулированы принципы утверждения капитальных инвестиций</a:t>
            </a:r>
            <a:endParaRPr lang="en-GB" dirty="0"/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Рекомендации</a:t>
            </a:r>
            <a:endParaRPr lang="en-GB" b="1" dirty="0">
              <a:solidFill>
                <a:srgbClr val="FF9900"/>
              </a:solidFill>
            </a:endParaRPr>
          </a:p>
          <a:p>
            <a:pPr>
              <a:buFontTx/>
              <a:buChar char="-"/>
            </a:pPr>
            <a:r>
              <a:rPr lang="ru-RU" dirty="0"/>
              <a:t>Принять стандартную методологию по управлению государственными инвестициями для проведения оценки затрат и выгод и сравнения между отраслями</a:t>
            </a:r>
          </a:p>
          <a:p>
            <a:pPr>
              <a:buFontTx/>
              <a:buChar char="-"/>
            </a:pPr>
            <a:r>
              <a:rPr lang="ru-RU" dirty="0"/>
              <a:t>Повысить институциональный потенциала в части оценке, закупок и управления крупными проектами </a:t>
            </a:r>
          </a:p>
          <a:p>
            <a:pPr>
              <a:buFontTx/>
              <a:buChar char="-"/>
            </a:pPr>
            <a:r>
              <a:rPr lang="ru-RU" dirty="0"/>
              <a:t>Уделять больше внимания мониторингу и отчетности на этапе оценки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6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12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Предварительная оценка</a:t>
            </a:r>
            <a:endParaRPr lang="en-GB" i="1" dirty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560" y="1451695"/>
            <a:ext cx="1720255" cy="1977305"/>
            <a:chOff x="2724223" y="1678347"/>
            <a:chExt cx="1720255" cy="1977305"/>
          </a:xfrm>
        </p:grpSpPr>
        <p:sp>
          <p:nvSpPr>
            <p:cNvPr id="6" name="Hexagon 5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9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agon 4"/>
            <p:cNvSpPr/>
            <p:nvPr/>
          </p:nvSpPr>
          <p:spPr>
            <a:xfrm>
              <a:off x="2724223" y="1986477"/>
              <a:ext cx="1720253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/>
              <a:r>
                <a:rPr lang="ru-RU" sz="1400" dirty="0">
                  <a:cs typeface="Calibri" panose="020F0502020204030204" pitchFamily="34" charset="0"/>
                </a:rPr>
                <a:t>Комплексный бюджетный учет</a:t>
              </a:r>
              <a:endParaRPr lang="en-GB" sz="1400" dirty="0">
                <a:cs typeface="Calibri" panose="020F0502020204030204" pitchFamily="34" charset="0"/>
              </a:endParaRPr>
            </a:p>
          </p:txBody>
        </p:sp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43808" y="1451694"/>
            <a:ext cx="5472608" cy="49599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изменения/прогресс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800" dirty="0"/>
              <a:t>Административная, экономическая и функциональная классификация номенклатуры бюджета</a:t>
            </a:r>
            <a:endParaRPr lang="en-GB" sz="1800" dirty="0"/>
          </a:p>
          <a:p>
            <a:pPr>
              <a:buFontTx/>
              <a:buChar char="-"/>
            </a:pPr>
            <a:r>
              <a:rPr lang="ru-RU" sz="1800" dirty="0"/>
              <a:t>Ежемесячная отчётность в течение года и уточненная информация о начислениях для отчётности на конец года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Рекомендации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800" dirty="0"/>
              <a:t>Разработать консолидированную финансовую отчетность на основе модифицированных начислений для государственного сектора и рассмотреть возможность полного перехода на метод учета на основе начислений</a:t>
            </a:r>
            <a:endParaRPr lang="en-GB" sz="1800" dirty="0"/>
          </a:p>
          <a:p>
            <a:pPr>
              <a:buFontTx/>
              <a:buChar char="-"/>
            </a:pPr>
            <a:r>
              <a:rPr lang="ru-RU" sz="1800" dirty="0"/>
              <a:t>Создать качественный механизм страхования для стандартов учета (независимые стандарты или консультативный совет)</a:t>
            </a:r>
          </a:p>
          <a:p>
            <a:pPr>
              <a:buFontTx/>
              <a:buChar char="-"/>
            </a:pPr>
            <a:r>
              <a:rPr lang="ru-RU" sz="1800" dirty="0"/>
              <a:t>Предоставлять больше информации о трансфертах в отчетности о ежемесячном исполнении бюджета </a:t>
            </a:r>
          </a:p>
          <a:p>
            <a:pPr>
              <a:buFontTx/>
              <a:buChar char="-"/>
            </a:pPr>
            <a:r>
              <a:rPr lang="ru-RU" sz="1800" dirty="0"/>
              <a:t>Изучить возможность получения официального одобрения парламентом в случае значительных изменений в ходе исполнения бюджета </a:t>
            </a:r>
            <a:r>
              <a:rPr lang="en-US" sz="1800" dirty="0"/>
              <a:t>(</a:t>
            </a:r>
            <a:r>
              <a:rPr lang="ru-RU" sz="1800" dirty="0"/>
              <a:t>между стратегическими направлениями</a:t>
            </a:r>
            <a:r>
              <a:rPr lang="en-US" sz="1800" dirty="0"/>
              <a:t>)</a:t>
            </a:r>
            <a:endParaRPr lang="en-GB" sz="1800" dirty="0"/>
          </a:p>
          <a:p>
            <a:pPr>
              <a:buFontTx/>
              <a:buChar char="-"/>
            </a:pPr>
            <a:endParaRPr lang="en-GB" sz="1800" dirty="0"/>
          </a:p>
          <a:p>
            <a:pPr>
              <a:buFontTx/>
              <a:buChar char="-"/>
            </a:pP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611560" y="2924944"/>
            <a:ext cx="1760226" cy="1996126"/>
            <a:chOff x="2724223" y="1678347"/>
            <a:chExt cx="1720255" cy="1977305"/>
          </a:xfrm>
        </p:grpSpPr>
        <p:sp>
          <p:nvSpPr>
            <p:cNvPr id="10" name="Hexagon 9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Hexagon 4"/>
            <p:cNvSpPr/>
            <p:nvPr/>
          </p:nvSpPr>
          <p:spPr>
            <a:xfrm>
              <a:off x="2724223" y="1949909"/>
              <a:ext cx="1702239" cy="1397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/>
              <a:r>
                <a:rPr lang="ru-RU" sz="1400" dirty="0">
                  <a:cs typeface="Calibri" panose="020F0502020204030204" pitchFamily="34" charset="0"/>
                </a:rPr>
                <a:t>Эффективное исполнение бюджета</a:t>
              </a:r>
              <a:endParaRPr lang="en-GB" sz="1400" dirty="0"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95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165388"/>
            <a:ext cx="7776864" cy="566822"/>
          </a:xfrm>
        </p:spPr>
        <p:txBody>
          <a:bodyPr/>
          <a:lstStyle/>
          <a:p>
            <a:r>
              <a:rPr lang="en-GB" sz="3200" b="1" cap="none" dirty="0">
                <a:solidFill>
                  <a:schemeClr val="accent3"/>
                </a:solidFill>
              </a:rPr>
              <a:t>http://www.oecd.org/gov/budgeting/</a:t>
            </a:r>
            <a:endParaRPr lang="en-GB" sz="3200" cap="none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D4BC45-2386-45BD-BBCF-58F6A47B6A8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4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82541"/>
            <a:ext cx="3887976" cy="4525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Контекст </a:t>
            </a:r>
            <a:r>
              <a:rPr lang="en-GB" dirty="0"/>
              <a:t>(1): </a:t>
            </a:r>
            <a:r>
              <a:rPr lang="ru-RU" dirty="0"/>
              <a:t>неуклонный экономический рост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3063-F20A-4257-8412-51AC211343D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499992" y="1582541"/>
            <a:ext cx="4482008" cy="4525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97674"/>
              </p:ext>
            </p:extLst>
          </p:nvPr>
        </p:nvGraphicFramePr>
        <p:xfrm>
          <a:off x="683568" y="1582541"/>
          <a:ext cx="7200800" cy="422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899592" y="5951202"/>
            <a:ext cx="73801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marR="431800">
              <a:spcBef>
                <a:spcPts val="600"/>
              </a:spcBef>
              <a:spcAft>
                <a:spcPts val="1200"/>
              </a:spcAft>
            </a:pPr>
            <a:r>
              <a:rPr lang="en-GB" sz="1200" i="1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Source</a:t>
            </a:r>
            <a:r>
              <a:rPr lang="en-GB" sz="1200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: Eurostat database of  June 2019.</a:t>
            </a:r>
          </a:p>
        </p:txBody>
      </p:sp>
    </p:spTree>
    <p:extLst>
      <p:ext uri="{BB962C8B-B14F-4D97-AF65-F5344CB8AC3E}">
        <p14:creationId xmlns:p14="http://schemas.microsoft.com/office/powerpoint/2010/main" val="395566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82541"/>
            <a:ext cx="3887976" cy="4525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 (2): </a:t>
            </a:r>
            <a:r>
              <a:rPr lang="ru-RU" dirty="0"/>
              <a:t>устойчивый сектор государственных финансов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3063-F20A-4257-8412-51AC211343D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499992" y="1582541"/>
            <a:ext cx="4320480" cy="4222723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dirty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dirty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endParaRPr lang="en-US" sz="2400" dirty="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endParaRPr lang="en-GB" sz="2400" dirty="0">
              <a:solidFill>
                <a:srgbClr val="727272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454488"/>
              </p:ext>
            </p:extLst>
          </p:nvPr>
        </p:nvGraphicFramePr>
        <p:xfrm>
          <a:off x="539552" y="1772816"/>
          <a:ext cx="39604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899593" y="5951202"/>
            <a:ext cx="4104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marR="431800">
              <a:spcBef>
                <a:spcPts val="600"/>
              </a:spcBef>
              <a:spcAft>
                <a:spcPts val="1200"/>
              </a:spcAft>
            </a:pPr>
            <a:r>
              <a:rPr lang="en-GB" sz="1200" i="1" dirty="0">
                <a:solidFill>
                  <a:srgbClr val="72727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Source</a:t>
            </a:r>
            <a:r>
              <a:rPr lang="en-GB" sz="1200" dirty="0">
                <a:solidFill>
                  <a:srgbClr val="72727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: Eurostat database of  June 2019.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635978729"/>
              </p:ext>
            </p:extLst>
          </p:nvPr>
        </p:nvGraphicFramePr>
        <p:xfrm>
          <a:off x="4716016" y="2276872"/>
          <a:ext cx="3822426" cy="352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Placeholder 2"/>
          <p:cNvSpPr txBox="1">
            <a:spLocks/>
          </p:cNvSpPr>
          <p:nvPr/>
        </p:nvSpPr>
        <p:spPr>
          <a:xfrm>
            <a:off x="4947503" y="1772816"/>
            <a:ext cx="358698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Баланс бюджета расширенного правительства</a:t>
            </a:r>
            <a:endParaRPr lang="en-GB" sz="14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(% of GDP)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1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baseline="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br>
              <a:rPr lang="en-US" sz="1400" cap="all" dirty="0"/>
            </a:br>
            <a:r>
              <a:rPr lang="en-US" sz="1400" cap="all" dirty="0"/>
              <a:t> </a:t>
            </a:r>
            <a:endParaRPr lang="bg-BG" sz="1400" cap="all" dirty="0"/>
          </a:p>
        </p:txBody>
      </p:sp>
    </p:spTree>
    <p:extLst>
      <p:ext uri="{BB962C8B-B14F-4D97-AF65-F5344CB8AC3E}">
        <p14:creationId xmlns:p14="http://schemas.microsoft.com/office/powerpoint/2010/main" val="85136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514000" cy="470732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ru-RU" sz="2400" dirty="0"/>
              <a:t>Получить объяснение реформ, проведенных за период после предыдущего анализа бюджета </a:t>
            </a:r>
            <a:r>
              <a:rPr lang="en-US" sz="2400" dirty="0"/>
              <a:t>(2009</a:t>
            </a:r>
            <a:r>
              <a:rPr lang="ru-RU" sz="2400" dirty="0"/>
              <a:t> г.</a:t>
            </a:r>
            <a:r>
              <a:rPr lang="en-US" sz="2400" dirty="0"/>
              <a:t>)</a:t>
            </a:r>
            <a:endParaRPr lang="en-US" sz="1800" dirty="0"/>
          </a:p>
          <a:p>
            <a:pPr marL="0" indent="0">
              <a:buNone/>
            </a:pPr>
            <a:r>
              <a:rPr lang="en-US" sz="2400" dirty="0"/>
              <a:t>    </a:t>
            </a:r>
          </a:p>
          <a:p>
            <a:r>
              <a:rPr lang="ru-RU" sz="2400" dirty="0"/>
              <a:t>Оценить связь с </a:t>
            </a:r>
            <a:r>
              <a:rPr lang="en-US" sz="2400" dirty="0"/>
              <a:t>10 </a:t>
            </a:r>
            <a:r>
              <a:rPr lang="ru-RU" sz="2400" dirty="0"/>
              <a:t>рекомендациями ОЭСР по управлению бюджетом</a:t>
            </a:r>
            <a:endParaRPr lang="en-US" sz="2400" dirty="0"/>
          </a:p>
          <a:p>
            <a:endParaRPr lang="en-US" sz="2400" dirty="0"/>
          </a:p>
          <a:p>
            <a:r>
              <a:rPr lang="ru-RU" sz="2400" dirty="0"/>
              <a:t>Выявить приоритетные направления для дальнейших реформ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Цели проведённого ОЭСР обследования бюджета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3063-F20A-4257-8412-51AC211343D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7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165388"/>
            <a:ext cx="7488832" cy="566822"/>
          </a:xfrm>
        </p:spPr>
        <p:txBody>
          <a:bodyPr/>
          <a:lstStyle/>
          <a:p>
            <a:r>
              <a:rPr lang="ru-RU" dirty="0"/>
              <a:t>Предварительная оценка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5</a:t>
            </a:fld>
            <a:endParaRPr lang="en-GB" dirty="0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5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Закон о государственных финансах </a:t>
            </a:r>
            <a:r>
              <a:rPr lang="en-US" sz="2800" dirty="0"/>
              <a:t>(2013</a:t>
            </a:r>
            <a:r>
              <a:rPr lang="ru-RU" sz="2800" dirty="0"/>
              <a:t> г.</a:t>
            </a:r>
            <a:r>
              <a:rPr lang="en-US" sz="2800" dirty="0"/>
              <a:t>)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3063-F20A-4257-8412-51AC211343D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784520" cy="4563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Значение</a:t>
            </a:r>
            <a:endParaRPr lang="en-US" sz="2400" dirty="0"/>
          </a:p>
          <a:p>
            <a:r>
              <a:rPr lang="ru-RU" sz="2200" dirty="0"/>
              <a:t>Основной закон о бюджете, регламентирующий общую структуру государственных финансов </a:t>
            </a:r>
            <a:r>
              <a:rPr lang="en-US" sz="2200" dirty="0"/>
              <a:t>* </a:t>
            </a:r>
          </a:p>
          <a:p>
            <a:pPr marL="0" indent="0">
              <a:buNone/>
            </a:pPr>
            <a:r>
              <a:rPr lang="en-US" sz="2200" dirty="0"/>
              <a:t>      </a:t>
            </a:r>
            <a:r>
              <a:rPr lang="en-US" sz="2000" dirty="0"/>
              <a:t>* </a:t>
            </a:r>
            <a:r>
              <a:rPr lang="ru-RU" sz="2000" dirty="0"/>
              <a:t>с учетом поправок, внесённых в </a:t>
            </a:r>
            <a:r>
              <a:rPr lang="en-US" sz="2000" dirty="0"/>
              <a:t>2015, 2016,</a:t>
            </a:r>
            <a:r>
              <a:rPr lang="ru-RU" sz="2000" dirty="0"/>
              <a:t> и </a:t>
            </a:r>
            <a:r>
              <a:rPr lang="en-US" sz="2000" dirty="0"/>
              <a:t>2017</a:t>
            </a:r>
            <a:r>
              <a:rPr lang="ru-RU" sz="2000" dirty="0"/>
              <a:t> гг.</a:t>
            </a:r>
            <a:endParaRPr lang="en-US" sz="2000" dirty="0"/>
          </a:p>
          <a:p>
            <a:r>
              <a:rPr lang="ru-RU" sz="2200" dirty="0"/>
              <a:t>Ответственная бюджетная политика в соответствии с ЕС</a:t>
            </a:r>
            <a:endParaRPr lang="en-US" sz="2200" dirty="0"/>
          </a:p>
          <a:p>
            <a:pPr marL="0" indent="0">
              <a:buNone/>
            </a:pP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Основное содержание </a:t>
            </a:r>
          </a:p>
          <a:p>
            <a:pPr marL="0" indent="0">
              <a:buNone/>
            </a:pPr>
            <a:r>
              <a:rPr lang="ru-RU" sz="2200" dirty="0"/>
              <a:t>Укрепление среднесрочной структуры и прогнозирования бюджета в соответствии с европейской системой счетов </a:t>
            </a:r>
            <a:r>
              <a:rPr lang="en-US" altLang="ko-KR" sz="2200" dirty="0"/>
              <a:t>2010</a:t>
            </a:r>
            <a:r>
              <a:rPr lang="ru-RU" altLang="ko-KR" sz="2200" dirty="0"/>
              <a:t> г.</a:t>
            </a:r>
            <a:endParaRPr lang="en-US" altLang="ko-KR" sz="2200" dirty="0"/>
          </a:p>
          <a:p>
            <a:r>
              <a:rPr lang="ru-RU" sz="2200" dirty="0"/>
              <a:t>Строгие бюджетные правила </a:t>
            </a:r>
            <a:r>
              <a:rPr lang="en-US" sz="2200" dirty="0"/>
              <a:t>(</a:t>
            </a:r>
            <a:r>
              <a:rPr lang="ru-RU" sz="2200" dirty="0"/>
              <a:t>долг, сбалансированность бюджета и расходов</a:t>
            </a:r>
            <a:r>
              <a:rPr lang="en-US" sz="2200" dirty="0"/>
              <a:t>)</a:t>
            </a:r>
          </a:p>
          <a:p>
            <a:r>
              <a:rPr lang="ru-RU" sz="2200" dirty="0"/>
              <a:t>Социальное, медицинское страхование, муниципальные бюджеты с соответствии с государственным бюджетом </a:t>
            </a:r>
          </a:p>
          <a:p>
            <a:r>
              <a:rPr lang="ru-RU" sz="2200" dirty="0"/>
              <a:t>Устойчивое внедрение формата программного бюджетирования</a:t>
            </a:r>
            <a:endParaRPr lang="en-US" sz="2200" dirty="0"/>
          </a:p>
          <a:p>
            <a:r>
              <a:rPr lang="ru-RU" sz="2200" dirty="0"/>
              <a:t>Усиление прозрачности и подотчетности бюджета за счет мониторинга и отчетности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7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Принципы ОЭСР в области управления бюджетом</a:t>
            </a: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Hexagon 4"/>
          <p:cNvSpPr/>
          <p:nvPr/>
        </p:nvSpPr>
        <p:spPr>
          <a:xfrm>
            <a:off x="2931649" y="5106763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/>
              <a:t>Performance, Evaluation &amp; VFM</a:t>
            </a:r>
          </a:p>
        </p:txBody>
      </p:sp>
      <p:sp>
        <p:nvSpPr>
          <p:cNvPr id="42" name="Hexagon 41"/>
          <p:cNvSpPr/>
          <p:nvPr/>
        </p:nvSpPr>
        <p:spPr>
          <a:xfrm rot="5400000">
            <a:off x="2281351" y="1318799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latin typeface="+mj-lt"/>
              </a:rPr>
              <a:t>Разработка бюджета в рамках целей бюджета</a:t>
            </a:r>
            <a:endParaRPr lang="en-GB" sz="1600" dirty="0">
              <a:latin typeface="+mj-lt"/>
            </a:endParaRPr>
          </a:p>
        </p:txBody>
      </p:sp>
      <p:sp>
        <p:nvSpPr>
          <p:cNvPr id="18" name="Hexagon 17"/>
          <p:cNvSpPr/>
          <p:nvPr/>
        </p:nvSpPr>
        <p:spPr>
          <a:xfrm rot="5400000">
            <a:off x="1331044" y="291921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+mj-lt"/>
              </a:rPr>
              <a:t>Качество, принципиальность и независимость аудита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Hexagon 38" title="Comprehensive budget accounting"/>
          <p:cNvSpPr/>
          <p:nvPr/>
        </p:nvSpPr>
        <p:spPr>
          <a:xfrm rot="5400000">
            <a:off x="4201208" y="4663600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Комплексный бюджетный учет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5" name="Hexagon 44"/>
          <p:cNvSpPr/>
          <p:nvPr/>
        </p:nvSpPr>
        <p:spPr>
          <a:xfrm rot="5400000">
            <a:off x="6051120" y="46274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Эффективное исполнение бюджета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8" name="Hexagon 47"/>
          <p:cNvSpPr/>
          <p:nvPr/>
        </p:nvSpPr>
        <p:spPr>
          <a:xfrm rot="5400000">
            <a:off x="4192427" y="126404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200" dirty="0">
                <a:latin typeface="+mj-lt"/>
              </a:rPr>
              <a:t>увязывание со среднесрочными стратегическими планами и приоритетами</a:t>
            </a:r>
            <a:endParaRPr lang="en-GB" sz="1200" dirty="0">
              <a:latin typeface="+mj-lt"/>
            </a:endParaRPr>
          </a:p>
        </p:txBody>
      </p:sp>
      <p:sp>
        <p:nvSpPr>
          <p:cNvPr id="51" name="Hexagon 50"/>
          <p:cNvSpPr/>
          <p:nvPr/>
        </p:nvSpPr>
        <p:spPr>
          <a:xfrm rot="5400000">
            <a:off x="6037180" y="126404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</a:rPr>
              <a:t>Оценка эффективности и цена-качество</a:t>
            </a:r>
            <a:endParaRPr lang="en-GB" sz="1400" dirty="0">
              <a:latin typeface="+mj-lt"/>
            </a:endParaRPr>
          </a:p>
        </p:txBody>
      </p:sp>
      <p:sp>
        <p:nvSpPr>
          <p:cNvPr id="54" name="Hexagon 53"/>
          <p:cNvSpPr/>
          <p:nvPr/>
        </p:nvSpPr>
        <p:spPr>
          <a:xfrm rot="5400000">
            <a:off x="3210437" y="29469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+mj-lt"/>
              </a:rPr>
              <a:t>Прозрачность, открытость и доступность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Hexagon 56"/>
          <p:cNvSpPr/>
          <p:nvPr/>
        </p:nvSpPr>
        <p:spPr>
          <a:xfrm rot="5400000">
            <a:off x="5139258" y="28394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+mj-lt"/>
              </a:rPr>
              <a:t>Пар</a:t>
            </a:r>
            <a:r>
              <a:rPr lang="ru-RU" sz="1200" dirty="0">
                <a:solidFill>
                  <a:schemeClr val="bg1"/>
                </a:solidFill>
                <a:latin typeface="+mj-lt"/>
              </a:rPr>
              <a:t>тисипаторное Инклюзивное и реалистичное обсуждение </a:t>
            </a:r>
            <a:endParaRPr lang="en-GB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Hexagon 59"/>
          <p:cNvSpPr/>
          <p:nvPr/>
        </p:nvSpPr>
        <p:spPr>
          <a:xfrm rot="5400000">
            <a:off x="465733" y="4657583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Бюджетные риски и устойчивость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3" name="Hexagon 62"/>
          <p:cNvSpPr/>
          <p:nvPr/>
        </p:nvSpPr>
        <p:spPr>
          <a:xfrm rot="5400000">
            <a:off x="2315443" y="4663600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Принципы учета капитальных затрат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7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4"/>
          <p:cNvSpPr/>
          <p:nvPr/>
        </p:nvSpPr>
        <p:spPr>
          <a:xfrm>
            <a:off x="2588911" y="5122691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/>
              <a:t>Performance, Evaluation &amp; VFM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7624" y="116632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Предварительная оценка</a:t>
            </a:r>
            <a:endParaRPr lang="en-GB" sz="3200" i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88910" y="1602000"/>
            <a:ext cx="6097889" cy="4525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изменения/прогресс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800" dirty="0"/>
              <a:t>Бюджетные правила – основа государственной приверженности проведению </a:t>
            </a:r>
            <a:r>
              <a:rPr lang="ru-RU" sz="1800" dirty="0" err="1"/>
              <a:t>контр-циклической</a:t>
            </a:r>
            <a:r>
              <a:rPr lang="ru-RU" sz="1800" dirty="0"/>
              <a:t> устойчивой бюджетной политики</a:t>
            </a:r>
            <a:endParaRPr lang="en-GB" sz="1800" dirty="0"/>
          </a:p>
          <a:p>
            <a:pPr>
              <a:buFontTx/>
              <a:buChar char="-"/>
            </a:pPr>
            <a:r>
              <a:rPr lang="ru-RU" sz="1800" dirty="0"/>
              <a:t>Бюджетные цели строго выполняются Советом министров </a:t>
            </a:r>
          </a:p>
          <a:p>
            <a:pPr>
              <a:buFontTx/>
              <a:buChar char="-"/>
            </a:pPr>
            <a:r>
              <a:rPr lang="ru-RU" sz="1800" dirty="0"/>
              <a:t>Среднесрочные прогнозы реалистичны и ответственны</a:t>
            </a:r>
            <a:endParaRPr lang="en-GB" sz="1800" dirty="0"/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Рекомендации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800" dirty="0"/>
              <a:t>Улучшить связи между среднесрочными стратегическими планами и бюджетом, чтобы «потолки» по расходам были менее индикативными</a:t>
            </a:r>
            <a:endParaRPr lang="en-US" sz="1800" dirty="0"/>
          </a:p>
          <a:p>
            <a:pPr>
              <a:buFontTx/>
              <a:buChar char="-"/>
            </a:pPr>
            <a:r>
              <a:rPr lang="ru-RU" sz="1800" dirty="0"/>
              <a:t>Усилить связь между Минфином и другими центральными государственными ведомствами по стратегическому планированию</a:t>
            </a:r>
          </a:p>
          <a:p>
            <a:pPr>
              <a:buFontTx/>
              <a:buChar char="-"/>
            </a:pPr>
            <a:r>
              <a:rPr lang="ru-RU" sz="1800" dirty="0"/>
              <a:t>Принять законопроект о стратегическом планировании для обеспечения неуклонного прогресса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690887" y="2996953"/>
            <a:ext cx="1563913" cy="1800200"/>
            <a:chOff x="2724223" y="1678347"/>
            <a:chExt cx="1720255" cy="1977305"/>
          </a:xfrm>
        </p:grpSpPr>
        <p:sp>
          <p:nvSpPr>
            <p:cNvPr id="8" name="Hexagon 7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/>
              <a:r>
                <a:rPr lang="ru-RU" sz="1400" dirty="0"/>
                <a:t>увязывание со среднесрочными стратегическими планами и приоритетами</a:t>
              </a:r>
              <a:endParaRPr lang="en-GB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11395" y="1706518"/>
            <a:ext cx="1543405" cy="1722482"/>
            <a:chOff x="1798844" y="9"/>
            <a:chExt cx="1720255" cy="1977305"/>
          </a:xfrm>
          <a:solidFill>
            <a:srgbClr val="7030A0"/>
          </a:solidFill>
        </p:grpSpPr>
        <p:sp>
          <p:nvSpPr>
            <p:cNvPr id="12" name="Hexagon 11"/>
            <p:cNvSpPr/>
            <p:nvPr/>
          </p:nvSpPr>
          <p:spPr>
            <a:xfrm rot="5400000">
              <a:off x="1670319" y="128534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/>
            <p:cNvSpPr/>
            <p:nvPr/>
          </p:nvSpPr>
          <p:spPr>
            <a:xfrm>
              <a:off x="1993025" y="363073"/>
              <a:ext cx="1354409" cy="12511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/>
              <a:r>
                <a:rPr lang="ru-RU" sz="1400" dirty="0"/>
                <a:t>Разработка бюджета в рамках целей бюджета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5682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4"/>
          <p:cNvSpPr/>
          <p:nvPr/>
        </p:nvSpPr>
        <p:spPr>
          <a:xfrm>
            <a:off x="2588911" y="5122691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/>
              <a:t>Performance, Evaluation &amp; VFM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588911" y="1412776"/>
            <a:ext cx="6231561" cy="47419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изменения/прогресс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800" dirty="0"/>
              <a:t>БОР широко используется </a:t>
            </a:r>
            <a:r>
              <a:rPr lang="en-GB" sz="1800" dirty="0"/>
              <a:t>*</a:t>
            </a:r>
          </a:p>
          <a:p>
            <a:pPr marL="0" indent="0">
              <a:buNone/>
            </a:pPr>
            <a:r>
              <a:rPr lang="en-US" sz="1400" dirty="0"/>
              <a:t>          * </a:t>
            </a:r>
            <a:r>
              <a:rPr lang="ru-RU" sz="1400" dirty="0"/>
              <a:t>направления политики, программы, показатели эффективности и пр.</a:t>
            </a:r>
            <a:r>
              <a:rPr lang="en-US" sz="1400" dirty="0"/>
              <a:t>.</a:t>
            </a:r>
            <a:endParaRPr lang="en-GB" sz="1400" dirty="0"/>
          </a:p>
          <a:p>
            <a:pPr>
              <a:buFontTx/>
              <a:buChar char="-"/>
            </a:pPr>
            <a:r>
              <a:rPr lang="ru-RU" sz="1800" dirty="0"/>
              <a:t>Минфин выступил с инициативой по анализу и определению приоритетных показателей в ключевых отраслях </a:t>
            </a:r>
          </a:p>
          <a:p>
            <a:pPr>
              <a:buFontTx/>
              <a:buChar char="-"/>
            </a:pPr>
            <a:r>
              <a:rPr lang="ru-RU" sz="1800" dirty="0"/>
              <a:t>Минфин приступил к проекту анализа расходов совместно со Всемирным банком </a:t>
            </a:r>
          </a:p>
          <a:p>
            <a:pPr>
              <a:buFontTx/>
              <a:buChar char="-"/>
            </a:pPr>
            <a:r>
              <a:rPr lang="ru-RU" sz="1800" dirty="0"/>
              <a:t>Минфин разработал процедуру анализа расходов на основе руководства Всемирного банка по государственным расходам</a:t>
            </a:r>
            <a:endParaRPr lang="en-GB" sz="1800" dirty="0"/>
          </a:p>
          <a:p>
            <a:pPr marL="0" indent="0">
              <a:buNone/>
            </a:pPr>
            <a:endParaRPr lang="en-GB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Рекомендации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800" dirty="0"/>
              <a:t>Улучшить связи между информацией об эффективности и бюджетным процессом </a:t>
            </a:r>
            <a:r>
              <a:rPr lang="en-US" sz="1800" dirty="0"/>
              <a:t>(</a:t>
            </a:r>
            <a:r>
              <a:rPr lang="ru-RU" sz="1800" dirty="0" err="1"/>
              <a:t>реприоритизация</a:t>
            </a:r>
            <a:r>
              <a:rPr lang="ru-RU" sz="1800" dirty="0"/>
              <a:t> ресурсов</a:t>
            </a:r>
            <a:r>
              <a:rPr lang="en-US" sz="1800" dirty="0"/>
              <a:t>)</a:t>
            </a:r>
          </a:p>
          <a:p>
            <a:pPr>
              <a:buFontTx/>
              <a:buChar char="-"/>
            </a:pPr>
            <a:r>
              <a:rPr lang="ru-RU" sz="1800" dirty="0"/>
              <a:t>Внедрить программу проведения анализа расходов</a:t>
            </a:r>
            <a:endParaRPr lang="en-US" sz="1800" dirty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7624" y="116632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Предварительная оценка</a:t>
            </a:r>
            <a:endParaRPr lang="en-GB" sz="3200" i="1" dirty="0">
              <a:solidFill>
                <a:schemeClr val="tx2"/>
              </a:solidFill>
            </a:endParaRPr>
          </a:p>
        </p:txBody>
      </p:sp>
      <p:sp>
        <p:nvSpPr>
          <p:cNvPr id="14" name="Hexagon 4"/>
          <p:cNvSpPr/>
          <p:nvPr/>
        </p:nvSpPr>
        <p:spPr>
          <a:xfrm>
            <a:off x="611560" y="1795726"/>
            <a:ext cx="1794758" cy="14374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dirty="0"/>
              <a:t>Transparency, openness </a:t>
            </a:r>
            <a:r>
              <a:rPr lang="en-GB" sz="1200" b="1" dirty="0"/>
              <a:t>&amp;</a:t>
            </a:r>
            <a:r>
              <a:rPr lang="en-GB" sz="1400" b="1" dirty="0"/>
              <a:t> accessibility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65455" y="1556764"/>
            <a:ext cx="1761214" cy="2043094"/>
            <a:chOff x="2724223" y="1678347"/>
            <a:chExt cx="1720255" cy="1977305"/>
          </a:xfrm>
        </p:grpSpPr>
        <p:sp>
          <p:nvSpPr>
            <p:cNvPr id="9" name="Hexagon 8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  <a:effectLst>
              <a:softEdge rad="31750"/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2724223" y="1986477"/>
              <a:ext cx="1720255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/>
              <a:r>
                <a:rPr lang="ru-RU" dirty="0"/>
                <a:t>Оценка эффективности и цена-качество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53939099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70066</TotalTime>
  <Words>765</Words>
  <Application>Microsoft Office PowerPoint</Application>
  <PresentationFormat>On-screen Show (4:3)</PresentationFormat>
  <Paragraphs>159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SimSun</vt:lpstr>
      <vt:lpstr>Arial</vt:lpstr>
      <vt:lpstr>Calibri</vt:lpstr>
      <vt:lpstr>Georgia</vt:lpstr>
      <vt:lpstr>Helvetica 65 Medium</vt:lpstr>
      <vt:lpstr>Times New Roman</vt:lpstr>
      <vt:lpstr>Office Theme</vt:lpstr>
      <vt:lpstr>1_OECD_English_white</vt:lpstr>
      <vt:lpstr>Проведенный ОЭСР анализ бюджета Болгарии предварительная оценка</vt:lpstr>
      <vt:lpstr>Контекст (1): неуклонный экономический рост</vt:lpstr>
      <vt:lpstr>Context (2): устойчивый сектор государственных финансов</vt:lpstr>
      <vt:lpstr>Цели проведённого ОЭСР обследования бюджета</vt:lpstr>
      <vt:lpstr>Предварительная оценка</vt:lpstr>
      <vt:lpstr>Закон о государственных финансах (2013 г.)</vt:lpstr>
      <vt:lpstr>Принципы ОЭСР в области управления бюджетом</vt:lpstr>
      <vt:lpstr>PowerPoint Presentation</vt:lpstr>
      <vt:lpstr>PowerPoint Presentation</vt:lpstr>
      <vt:lpstr>PowerPoint Presentation</vt:lpstr>
      <vt:lpstr>PowerPoint Presentation</vt:lpstr>
      <vt:lpstr>Предварительная оценка</vt:lpstr>
      <vt:lpstr>http://www.oecd.org/gov/budgeting/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hl</dc:creator>
  <cp:lastModifiedBy>Inna Anatolievna Davidova</cp:lastModifiedBy>
  <cp:revision>746</cp:revision>
  <cp:lastPrinted>2019-07-01T13:40:12Z</cp:lastPrinted>
  <dcterms:created xsi:type="dcterms:W3CDTF">2012-09-05T08:42:12Z</dcterms:created>
  <dcterms:modified xsi:type="dcterms:W3CDTF">2019-07-12T12:55:50Z</dcterms:modified>
</cp:coreProperties>
</file>