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378" r:id="rId1"/>
  </p:sldMasterIdLst>
  <p:notesMasterIdLst>
    <p:notesMasterId r:id="rId16"/>
  </p:notesMasterIdLst>
  <p:handoutMasterIdLst>
    <p:handoutMasterId r:id="rId17"/>
  </p:handoutMasterIdLst>
  <p:sldIdLst>
    <p:sldId id="3457" r:id="rId2"/>
    <p:sldId id="3458" r:id="rId3"/>
    <p:sldId id="3412" r:id="rId4"/>
    <p:sldId id="3464" r:id="rId5"/>
    <p:sldId id="3381" r:id="rId6"/>
    <p:sldId id="3460" r:id="rId7"/>
    <p:sldId id="3465" r:id="rId8"/>
    <p:sldId id="3436" r:id="rId9"/>
    <p:sldId id="3461" r:id="rId10"/>
    <p:sldId id="3462" r:id="rId11"/>
    <p:sldId id="3459" r:id="rId12"/>
    <p:sldId id="3463" r:id="rId13"/>
    <p:sldId id="3446" r:id="rId14"/>
    <p:sldId id="3434" r:id="rId15"/>
  </p:sldIdLst>
  <p:sldSz cx="9906000" cy="6858000" type="A4"/>
  <p:notesSz cx="7010400" cy="9296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2B"/>
    <a:srgbClr val="FF6D6D"/>
    <a:srgbClr val="0000FF"/>
    <a:srgbClr val="C9F7D2"/>
    <a:srgbClr val="CDC0F2"/>
    <a:srgbClr val="FEEEC2"/>
    <a:srgbClr val="DBDBC7"/>
    <a:srgbClr val="00E266"/>
    <a:srgbClr val="FFFF99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91200" autoAdjust="0"/>
  </p:normalViewPr>
  <p:slideViewPr>
    <p:cSldViewPr snapToGrid="0">
      <p:cViewPr varScale="1">
        <p:scale>
          <a:sx n="80" d="100"/>
          <a:sy n="80" d="100"/>
        </p:scale>
        <p:origin x="1469" y="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-3954" y="-8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pattFill prst="ltDnDiag">
              <a:fgClr>
                <a:srgbClr val="FF0000"/>
              </a:fgClr>
              <a:bgClr>
                <a:schemeClr val="bg1"/>
              </a:bgClr>
            </a:pattFill>
            <a:ln w="25400">
              <a:solidFill>
                <a:srgbClr val="FF0000"/>
              </a:solidFill>
            </a:ln>
          </c:spPr>
          <c:cat>
            <c:numRef>
              <c:f>Лист1!$A$2:$A$9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2">
                  <c:v>1</c:v>
                </c:pt>
                <c:pt idx="3">
                  <c:v>1.35</c:v>
                </c:pt>
                <c:pt idx="4">
                  <c:v>1.7</c:v>
                </c:pt>
                <c:pt idx="5">
                  <c:v>2.0499999999999998</c:v>
                </c:pt>
                <c:pt idx="6">
                  <c:v>2.4</c:v>
                </c:pt>
                <c:pt idx="7">
                  <c:v>2.75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6D-426E-A46F-273EE577867A}"/>
            </c:ext>
          </c:extLst>
        </c:ser>
        <c:ser>
          <c:idx val="0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pattFill prst="ltUpDiag">
              <a:fgClr>
                <a:srgbClr val="0070C0"/>
              </a:fgClr>
              <a:bgClr>
                <a:schemeClr val="bg2"/>
              </a:bgClr>
            </a:pattFill>
            <a:ln w="12700">
              <a:solidFill>
                <a:srgbClr val="0070C0"/>
              </a:solidFill>
            </a:ln>
          </c:spPr>
          <c:cat>
            <c:numRef>
              <c:f>Лист1!$A$2:$A$9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0.5</c:v>
                </c:pt>
                <c:pt idx="1">
                  <c:v>0.75</c:v>
                </c:pt>
                <c:pt idx="2">
                  <c:v>1</c:v>
                </c:pt>
                <c:pt idx="3">
                  <c:v>1.25</c:v>
                </c:pt>
                <c:pt idx="4">
                  <c:v>1.5</c:v>
                </c:pt>
                <c:pt idx="5">
                  <c:v>1.75</c:v>
                </c:pt>
                <c:pt idx="6">
                  <c:v>2</c:v>
                </c:pt>
                <c:pt idx="7">
                  <c:v>2.25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6D-426E-A46F-273EE57786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435776"/>
        <c:axId val="115453952"/>
      </c:areaChart>
      <c:catAx>
        <c:axId val="11543577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600">
                <a:latin typeface="Trebuchet MS" panose="020B0603020202020204" pitchFamily="34" charset="0"/>
              </a:defRPr>
            </a:pPr>
            <a:endParaRPr lang="en-US"/>
          </a:p>
        </c:txPr>
        <c:crossAx val="115453952"/>
        <c:crosses val="autoZero"/>
        <c:auto val="1"/>
        <c:lblAlgn val="ctr"/>
        <c:lblOffset val="100"/>
        <c:tickLblSkip val="1"/>
        <c:noMultiLvlLbl val="0"/>
      </c:catAx>
      <c:valAx>
        <c:axId val="1154539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crossAx val="115435776"/>
        <c:crossesAt val="1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0.0425</cdr:x>
      <cdr:y>0.7122</cdr:y>
    </cdr:from>
    <cdr:to>
      <cdr:x>0.95873</cdr:x>
      <cdr:y>0.90997</cdr:y>
    </cdr:to>
    <cdr:sp macro="" textlink="">
      <cdr:nvSpPr>
        <cdr:cNvPr id="16" name="Полилиния 15"/>
        <cdr:cNvSpPr/>
      </cdr:nvSpPr>
      <cdr:spPr>
        <a:xfrm xmlns:a="http://schemas.openxmlformats.org/drawingml/2006/main">
          <a:off x="355190" y="3453098"/>
          <a:ext cx="7658100" cy="958850"/>
        </a:xfrm>
        <a:custGeom xmlns:a="http://schemas.openxmlformats.org/drawingml/2006/main">
          <a:avLst/>
          <a:gdLst>
            <a:gd name="connsiteX0" fmla="*/ 0 w 7658100"/>
            <a:gd name="connsiteY0" fmla="*/ 946150 h 958850"/>
            <a:gd name="connsiteX1" fmla="*/ 0 w 7658100"/>
            <a:gd name="connsiteY1" fmla="*/ 514350 h 958850"/>
            <a:gd name="connsiteX2" fmla="*/ 7658100 w 7658100"/>
            <a:gd name="connsiteY2" fmla="*/ 0 h 958850"/>
            <a:gd name="connsiteX3" fmla="*/ 7658100 w 7658100"/>
            <a:gd name="connsiteY3" fmla="*/ 958850 h 958850"/>
            <a:gd name="connsiteX4" fmla="*/ 0 w 7658100"/>
            <a:gd name="connsiteY4" fmla="*/ 946150 h 95885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7658100" h="958850">
              <a:moveTo>
                <a:pt x="0" y="946150"/>
              </a:moveTo>
              <a:lnTo>
                <a:pt x="0" y="514350"/>
              </a:lnTo>
              <a:lnTo>
                <a:pt x="7658100" y="0"/>
              </a:lnTo>
              <a:lnTo>
                <a:pt x="7658100" y="958850"/>
              </a:lnTo>
              <a:lnTo>
                <a:pt x="0" y="946150"/>
              </a:lnTo>
              <a:close/>
            </a:path>
          </a:pathLst>
        </a:custGeom>
        <a:pattFill xmlns:a="http://schemas.openxmlformats.org/drawingml/2006/main" prst="ltUpDiag">
          <a:fgClr>
            <a:schemeClr val="accent3">
              <a:lumMod val="60000"/>
              <a:lumOff val="40000"/>
            </a:schemeClr>
          </a:fgClr>
          <a:bgClr>
            <a:srgbClr val="EDEDE3"/>
          </a:bgClr>
        </a:pattFill>
        <a:ln xmlns:a="http://schemas.openxmlformats.org/drawingml/2006/main" w="12700">
          <a:solidFill>
            <a:schemeClr val="accent3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Верхний колонтитул 1"/>
          <p:cNvSpPr>
            <a:spLocks noGrp="1"/>
          </p:cNvSpPr>
          <p:nvPr/>
        </p:nvSpPr>
        <p:spPr bwMode="auto">
          <a:xfrm>
            <a:off x="26" y="21"/>
            <a:ext cx="3038604" cy="46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46" tIns="43719" rIns="87446" bIns="43719"/>
          <a:lstStyle/>
          <a:p>
            <a:endParaRPr lang="ru-RU" sz="1200">
              <a:latin typeface="Arial" charset="0"/>
            </a:endParaRPr>
          </a:p>
        </p:txBody>
      </p:sp>
      <p:sp>
        <p:nvSpPr>
          <p:cNvPr id="138243" name="Дата 2"/>
          <p:cNvSpPr>
            <a:spLocks noGrp="1"/>
          </p:cNvSpPr>
          <p:nvPr/>
        </p:nvSpPr>
        <p:spPr bwMode="auto">
          <a:xfrm>
            <a:off x="3970170" y="21"/>
            <a:ext cx="3038604" cy="46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46" tIns="43719" rIns="87446" bIns="43719"/>
          <a:lstStyle/>
          <a:p>
            <a:pPr eaLnBrk="0" hangingPunct="0"/>
            <a:fld id="{62E253D1-6A1E-4660-9DED-105B9665E096}" type="datetime1">
              <a:rPr lang="ru-RU"/>
              <a:pPr eaLnBrk="0" hangingPunct="0"/>
              <a:t>26.06.2019</a:t>
            </a:fld>
            <a:endParaRPr lang="ru-RU"/>
          </a:p>
        </p:txBody>
      </p:sp>
      <p:sp>
        <p:nvSpPr>
          <p:cNvPr id="138244" name="Нижний колонтитул 3"/>
          <p:cNvSpPr>
            <a:spLocks noGrp="1"/>
          </p:cNvSpPr>
          <p:nvPr/>
        </p:nvSpPr>
        <p:spPr bwMode="auto">
          <a:xfrm>
            <a:off x="26" y="8829668"/>
            <a:ext cx="3038604" cy="46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46" tIns="43719" rIns="87446" bIns="43719" anchor="b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723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26" y="21"/>
            <a:ext cx="3038604" cy="46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581" tIns="43797" rIns="87581" bIns="43797" numCol="1" anchor="t" anchorCtr="0" compatLnSpc="1">
            <a:prstTxWarp prst="textNoShape">
              <a:avLst/>
            </a:prstTxWarp>
          </a:bodyPr>
          <a:lstStyle>
            <a:lvl1pPr defTabSz="87198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47" name="Дата 2"/>
          <p:cNvSpPr>
            <a:spLocks noGrp="1"/>
          </p:cNvSpPr>
          <p:nvPr>
            <p:ph type="dt" idx="1"/>
          </p:nvPr>
        </p:nvSpPr>
        <p:spPr bwMode="auto">
          <a:xfrm>
            <a:off x="3970170" y="21"/>
            <a:ext cx="3038604" cy="46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581" tIns="43797" rIns="87581" bIns="43797" numCol="1" anchor="t" anchorCtr="0" compatLnSpc="1">
            <a:prstTxWarp prst="textNoShape">
              <a:avLst/>
            </a:prstTxWarp>
          </a:bodyPr>
          <a:lstStyle>
            <a:lvl1pPr algn="r" defTabSz="87198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DC0DB30-1666-49FE-B39A-362353CF4583}" type="datetimeFigureOut">
              <a:rPr lang="ru-RU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89092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019175" y="695325"/>
            <a:ext cx="5040313" cy="34893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700748" y="4414833"/>
            <a:ext cx="5608974" cy="4187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581" tIns="43797" rIns="87581" bIns="43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2950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26" y="8829668"/>
            <a:ext cx="3038604" cy="46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581" tIns="43797" rIns="87581" bIns="43797" numCol="1" anchor="b" anchorCtr="0" compatLnSpc="1">
            <a:prstTxWarp prst="textNoShape">
              <a:avLst/>
            </a:prstTxWarp>
          </a:bodyPr>
          <a:lstStyle>
            <a:lvl1pPr defTabSz="87198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51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970170" y="8829668"/>
            <a:ext cx="3038604" cy="46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581" tIns="43797" rIns="87581" bIns="43797" numCol="1" anchor="b" anchorCtr="0" compatLnSpc="1">
            <a:prstTxWarp prst="textNoShape">
              <a:avLst/>
            </a:prstTxWarp>
          </a:bodyPr>
          <a:lstStyle>
            <a:lvl1pPr algn="r" defTabSz="87198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4DF7488-F959-4354-8519-2DD858B41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5651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1150" y="0"/>
            <a:ext cx="6373813" cy="44132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1"/>
          <p:cNvSpPr>
            <a:spLocks noGrp="1"/>
          </p:cNvSpPr>
          <p:nvPr/>
        </p:nvSpPr>
        <p:spPr bwMode="auto">
          <a:xfrm>
            <a:off x="703031" y="4414353"/>
            <a:ext cx="5604396" cy="418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867" tIns="42939" rIns="85867" bIns="42939"/>
          <a:lstStyle/>
          <a:p>
            <a:pPr eaLnBrk="0" hangingPunct="0">
              <a:spcBef>
                <a:spcPct val="30000"/>
              </a:spcBef>
            </a:pPr>
            <a:endParaRPr lang="ru-RU" sz="1200" dirty="0">
              <a:latin typeface="Calibri" pitchFamily="34" charset="0"/>
            </a:endParaRPr>
          </a:p>
        </p:txBody>
      </p:sp>
      <p:sp>
        <p:nvSpPr>
          <p:cNvPr id="21508" name="Заметки 2"/>
          <p:cNvSpPr>
            <a:spLocks noGrp="1"/>
          </p:cNvSpPr>
          <p:nvPr>
            <p:ph type="body" idx="3"/>
          </p:nvPr>
        </p:nvSpPr>
        <p:spPr>
          <a:xfrm>
            <a:off x="81772" y="4556894"/>
            <a:ext cx="6846911" cy="456579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60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5188" y="336550"/>
            <a:ext cx="5348287" cy="3702050"/>
          </a:xfrm>
          <a:ln/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510205" y="4224342"/>
            <a:ext cx="6051804" cy="5072058"/>
          </a:xfrm>
          <a:noFill/>
        </p:spPr>
        <p:txBody>
          <a:bodyPr lIns="85079" tIns="42544" rIns="85079" bIns="42544"/>
          <a:lstStyle/>
          <a:p>
            <a:pPr indent="351565" algn="just">
              <a:spcBef>
                <a:spcPts val="293"/>
              </a:spcBef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78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5188" y="336550"/>
            <a:ext cx="5348287" cy="3702050"/>
          </a:xfr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593605" y="4414839"/>
            <a:ext cx="5890240" cy="4560499"/>
          </a:xfrm>
          <a:noFill/>
        </p:spPr>
        <p:txBody>
          <a:bodyPr lIns="85079" tIns="42544" rIns="85079" bIns="42544"/>
          <a:lstStyle/>
          <a:p>
            <a:pPr indent="351565" algn="just">
              <a:spcBef>
                <a:spcPts val="293"/>
              </a:spcBef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11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5188" y="336550"/>
            <a:ext cx="53467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93334" y="4414835"/>
            <a:ext cx="5888841" cy="4187393"/>
          </a:xfrm>
        </p:spPr>
        <p:txBody>
          <a:bodyPr/>
          <a:lstStyle/>
          <a:p>
            <a:pPr indent="351565" algn="just">
              <a:spcBef>
                <a:spcPts val="293"/>
              </a:spcBef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741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5188" y="336550"/>
            <a:ext cx="53467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93603" y="4414835"/>
            <a:ext cx="5888604" cy="4187393"/>
          </a:xfrm>
        </p:spPr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769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763" y="57150"/>
            <a:ext cx="6754812" cy="4676775"/>
          </a:xfrm>
          <a:ln/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335647" y="4414838"/>
            <a:ext cx="6479954" cy="4560499"/>
          </a:xfrm>
          <a:noFill/>
        </p:spPr>
        <p:txBody>
          <a:bodyPr lIns="84954" tIns="42481" rIns="84954" bIns="42481"/>
          <a:lstStyle/>
          <a:p>
            <a:pPr indent="351045" algn="just">
              <a:spcBef>
                <a:spcPts val="293"/>
              </a:spcBef>
            </a:pPr>
            <a:endParaRPr lang="ru-RU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323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5188" y="336550"/>
            <a:ext cx="5348287" cy="3702050"/>
          </a:xfrm>
          <a:ln/>
        </p:spPr>
      </p:sp>
      <p:sp>
        <p:nvSpPr>
          <p:cNvPr id="2" name="Заметки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278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5188" y="336550"/>
            <a:ext cx="5348287" cy="3702050"/>
          </a:xfrm>
          <a:ln/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593605" y="4414839"/>
            <a:ext cx="5890240" cy="4560499"/>
          </a:xfrm>
          <a:noFill/>
        </p:spPr>
        <p:txBody>
          <a:bodyPr lIns="85079" tIns="42544" rIns="85079" bIns="42544"/>
          <a:lstStyle/>
          <a:p>
            <a:pPr indent="351565" algn="just">
              <a:spcBef>
                <a:spcPts val="293"/>
              </a:spcBef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11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36550" y="66675"/>
            <a:ext cx="6337300" cy="43878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xfrm>
            <a:off x="106623" y="4509371"/>
            <a:ext cx="6820099" cy="47870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86895" algn="just">
              <a:spcAft>
                <a:spcPts val="298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920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равнение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86453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1043914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842368" y="-1587"/>
            <a:ext cx="61913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797654" y="-1587"/>
            <a:ext cx="30956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777020" y="-1587"/>
            <a:ext cx="10319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9725422" y="-1587"/>
            <a:ext cx="2751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9615358" y="-787"/>
            <a:ext cx="103189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86453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1043914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20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15290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687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842368" y="-1587"/>
            <a:ext cx="61913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797654" y="-1587"/>
            <a:ext cx="30956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777020" y="-1587"/>
            <a:ext cx="10319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9725422" y="-1587"/>
            <a:ext cx="2751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9615358" y="-787"/>
            <a:ext cx="103189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870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86454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</a:rPr>
              <a:t>М</a:t>
            </a:r>
            <a:endParaRPr lang="ru-RU" sz="1800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1043914" y="-20638"/>
            <a:ext cx="2677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</a:rPr>
              <a:t>]</a:t>
            </a:r>
            <a:endParaRPr lang="ru-RU" sz="1800">
              <a:solidFill>
                <a:srgbClr val="DBDBE9"/>
              </a:solidFill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ru-RU" sz="2200" smtClean="0">
              <a:solidFill>
                <a:srgbClr val="DBDBE9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842368" y="-1585"/>
            <a:ext cx="61913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797654" y="-1585"/>
            <a:ext cx="30956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777021" y="-1585"/>
            <a:ext cx="10319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9725422" y="-1585"/>
            <a:ext cx="2751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9615359" y="-785"/>
            <a:ext cx="103189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86454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</a:rPr>
              <a:t>М</a:t>
            </a:r>
            <a:endParaRPr lang="ru-RU" sz="1800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1043914" y="-20638"/>
            <a:ext cx="2677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</a:rPr>
              <a:t>]</a:t>
            </a:r>
            <a:endParaRPr lang="ru-RU" sz="1800">
              <a:solidFill>
                <a:srgbClr val="DBDBE9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ru-RU" sz="2200" smtClean="0">
              <a:solidFill>
                <a:srgbClr val="DBDBE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204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585788" y="2"/>
            <a:ext cx="50323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latin typeface="Arial" charset="0"/>
              <a:cs typeface="+mn-cs"/>
            </a:endParaRPr>
          </a:p>
        </p:txBody>
      </p:sp>
      <p:sp>
        <p:nvSpPr>
          <p:cNvPr id="3" name="Прямоугольник 11"/>
          <p:cNvSpPr>
            <a:spLocks noChangeArrowheads="1"/>
          </p:cNvSpPr>
          <p:nvPr userDrawn="1"/>
        </p:nvSpPr>
        <p:spPr bwMode="auto">
          <a:xfrm>
            <a:off x="1044575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3"/>
          <p:cNvSpPr txBox="1">
            <a:spLocks noChangeArrowheads="1"/>
          </p:cNvSpPr>
          <p:nvPr userDrawn="1"/>
        </p:nvSpPr>
        <p:spPr bwMode="auto">
          <a:xfrm>
            <a:off x="839788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842500" y="-1587"/>
            <a:ext cx="6191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9798052" y="-1587"/>
            <a:ext cx="3016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9777415" y="-1587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9725028" y="-1587"/>
            <a:ext cx="28575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9658352" y="0"/>
            <a:ext cx="60325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615489" y="0"/>
            <a:ext cx="6351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585788" y="2"/>
            <a:ext cx="50323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latin typeface="Arial" charset="0"/>
              <a:cs typeface="+mn-cs"/>
            </a:endParaRPr>
          </a:p>
        </p:txBody>
      </p:sp>
      <p:sp>
        <p:nvSpPr>
          <p:cNvPr id="13" name="Прямоугольник 27"/>
          <p:cNvSpPr>
            <a:spLocks noChangeArrowheads="1"/>
          </p:cNvSpPr>
          <p:nvPr userDrawn="1"/>
        </p:nvSpPr>
        <p:spPr bwMode="auto">
          <a:xfrm>
            <a:off x="1044575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839788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-1588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26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3DB4DD37-3EED-4F6E-8ACE-01C795C86E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433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Сравнение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86453" y="0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1043914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842368" y="-1586"/>
            <a:ext cx="61913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797654" y="-1586"/>
            <a:ext cx="30956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777020" y="-1586"/>
            <a:ext cx="10319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9725422" y="-1586"/>
            <a:ext cx="2751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9615358" y="-786"/>
            <a:ext cx="103189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86453" y="0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1043914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9190478" y="14288"/>
            <a:ext cx="436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467B618A-12D4-467B-BFF8-02F1D7CD1DD7}" type="slidenum">
              <a:rPr lang="ru-RU" smtClean="0">
                <a:solidFill>
                  <a:srgbClr val="EDEDE3"/>
                </a:solidFill>
                <a:latin typeface="Trebuchet MS" panose="020B0603020202020204" pitchFamily="34" charset="0"/>
              </a:rPr>
              <a:pPr algn="ctr" eaLnBrk="1" hangingPunct="1">
                <a:defRPr/>
              </a:pPr>
              <a:t>‹#›</a:t>
            </a:fld>
            <a:endParaRPr lang="ru-RU" dirty="0" smtClean="0">
              <a:solidFill>
                <a:srgbClr val="EDEDE3"/>
              </a:solidFill>
              <a:latin typeface="Trebuchet MS" panose="020B0603020202020204" pitchFamily="34" charset="0"/>
            </a:endParaRPr>
          </a:p>
        </p:txBody>
      </p:sp>
      <p:pic>
        <p:nvPicPr>
          <p:cNvPr id="23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-1589"/>
            <a:ext cx="371881" cy="40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9691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2C9-FB1B-4883-A437-BAC310D93AB1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23813"/>
            <a:ext cx="2228850" cy="365125"/>
          </a:xfrm>
        </p:spPr>
        <p:txBody>
          <a:bodyPr/>
          <a:lstStyle/>
          <a:p>
            <a:fld id="{4252BC29-28F4-4822-ADCE-4BE18FCA5E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13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9842500" y="-1588"/>
            <a:ext cx="6191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invGray">
          <a:xfrm>
            <a:off x="9798051" y="-1588"/>
            <a:ext cx="3016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9777414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725027" y="-1588"/>
            <a:ext cx="28575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9658351" y="0"/>
            <a:ext cx="60325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9615488" y="0"/>
            <a:ext cx="6351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585788" y="2"/>
            <a:ext cx="50323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оугольник 25"/>
          <p:cNvSpPr>
            <a:spLocks noChangeArrowheads="1"/>
          </p:cNvSpPr>
          <p:nvPr userDrawn="1"/>
        </p:nvSpPr>
        <p:spPr bwMode="auto">
          <a:xfrm>
            <a:off x="1044575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 userDrawn="1"/>
        </p:nvSpPr>
        <p:spPr bwMode="auto">
          <a:xfrm>
            <a:off x="839788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97" y="-1588"/>
            <a:ext cx="337615" cy="369888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9252012" y="14695"/>
            <a:ext cx="47301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2B57F-E6B2-477A-A458-E62C3B0A6261}" type="slidenum">
              <a:rPr lang="ru-RU" b="1" smtClean="0">
                <a:solidFill>
                  <a:schemeClr val="bg1"/>
                </a:solidFill>
              </a:rPr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4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95300" y="1143000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95300" y="2249488"/>
            <a:ext cx="89154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3" name="Дата 2"/>
          <p:cNvSpPr>
            <a:spLocks noGrp="1"/>
          </p:cNvSpPr>
          <p:nvPr>
            <p:ph type="dt" sz="half" idx="2"/>
          </p:nvPr>
        </p:nvSpPr>
        <p:spPr>
          <a:xfrm>
            <a:off x="7132638" y="612775"/>
            <a:ext cx="1038225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7C1252B-35CD-441E-8ED7-B2D880D0817B}" type="datetime1">
              <a:rPr lang="ru-RU">
                <a:solidFill>
                  <a:srgbClr val="438086"/>
                </a:solidFill>
              </a:rPr>
              <a:pPr>
                <a:defRPr/>
              </a:pPr>
              <a:t>26.06.2019</a:t>
            </a:fld>
            <a:r>
              <a:rPr lang="ru-RU" dirty="0">
                <a:solidFill>
                  <a:srgbClr val="438086"/>
                </a:solidFill>
              </a:rPr>
              <a:t>06.10.2009</a:t>
            </a:r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5695950" y="612775"/>
            <a:ext cx="1436688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dirty="0">
                <a:solidFill>
                  <a:schemeClr val="accent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855075" y="1588"/>
            <a:ext cx="825500" cy="366712"/>
          </a:xfrm>
          <a:prstGeom prst="rect">
            <a:avLst/>
          </a:prstGeom>
        </p:spPr>
        <p:txBody>
          <a:bodyPr vert="horz" anchor="b"/>
          <a:lstStyle>
            <a:lvl1pPr algn="r">
              <a:defRPr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CA8C7D-5002-44B9-BE1C-CBCC48AE0C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585788" y="0"/>
            <a:ext cx="50323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2" name="Прямоугольник 17"/>
          <p:cNvSpPr>
            <a:spLocks noChangeArrowheads="1"/>
          </p:cNvSpPr>
          <p:nvPr userDrawn="1"/>
        </p:nvSpPr>
        <p:spPr bwMode="auto">
          <a:xfrm>
            <a:off x="1044575" y="-20638"/>
            <a:ext cx="2524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TextBox 13"/>
          <p:cNvSpPr txBox="1">
            <a:spLocks noChangeArrowheads="1"/>
          </p:cNvSpPr>
          <p:nvPr userDrawn="1"/>
        </p:nvSpPr>
        <p:spPr bwMode="auto">
          <a:xfrm>
            <a:off x="839788" y="-61913"/>
            <a:ext cx="384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50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79" r:id="rId1"/>
    <p:sldLayoutId id="2147485380" r:id="rId2"/>
    <p:sldLayoutId id="2147485381" r:id="rId3"/>
    <p:sldLayoutId id="2147485382" r:id="rId4"/>
    <p:sldLayoutId id="2147485383" r:id="rId5"/>
    <p:sldLayoutId id="2147485384" r:id="rId6"/>
    <p:sldLayoutId id="2147485385" r:id="rId7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56851" y="3552556"/>
            <a:ext cx="8992298" cy="10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ts val="0"/>
              </a:spcBef>
              <a:defRPr sz="3600" b="1">
                <a:solidFill>
                  <a:srgbClr val="004821"/>
                </a:solidFill>
                <a:latin typeface="Trebuchet MS" panose="020B0603020202020204" pitchFamily="34" charset="0"/>
                <a:ea typeface="+mj-ea"/>
                <a:cs typeface="Times New Roman" pitchFamily="18" charset="0"/>
              </a:defRPr>
            </a:lvl1pPr>
            <a:lvl2pPr eaLnBrk="0" hangingPunct="0">
              <a:defRPr sz="4000">
                <a:solidFill>
                  <a:schemeClr val="tx2"/>
                </a:solidFill>
                <a:latin typeface="Arial" charset="0"/>
              </a:defRPr>
            </a:lvl2pPr>
            <a:lvl3pPr eaLnBrk="0" hangingPunct="0">
              <a:defRPr sz="4000">
                <a:solidFill>
                  <a:schemeClr val="tx2"/>
                </a:solidFill>
                <a:latin typeface="Arial" charset="0"/>
              </a:defRPr>
            </a:lvl3pPr>
            <a:lvl4pPr eaLnBrk="0" hangingPunct="0">
              <a:defRPr sz="4000">
                <a:solidFill>
                  <a:schemeClr val="tx2"/>
                </a:solidFill>
                <a:latin typeface="Arial" charset="0"/>
              </a:defRPr>
            </a:lvl4pPr>
            <a:lvl5pPr eaLnBrk="0" hangingPunct="0"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ru-RU" sz="2400" dirty="0" smtClean="0"/>
              <a:t>Программно-целевое бюджетирование </a:t>
            </a:r>
            <a:br>
              <a:rPr lang="ru-RU" sz="2400" dirty="0" smtClean="0"/>
            </a:br>
            <a:r>
              <a:rPr lang="ru-RU" sz="2400" dirty="0" smtClean="0"/>
              <a:t>в Российской Федерации</a:t>
            </a:r>
            <a:endParaRPr lang="ru-RU" sz="2400" dirty="0"/>
          </a:p>
        </p:txBody>
      </p:sp>
      <p:pic>
        <p:nvPicPr>
          <p:cNvPr id="7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10"/>
          <a:stretch/>
        </p:blipFill>
        <p:spPr bwMode="auto">
          <a:xfrm>
            <a:off x="-149634" y="992871"/>
            <a:ext cx="10055636" cy="167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540679" y="583611"/>
            <a:ext cx="2834005" cy="2866724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100" dirty="0">
                <a:ea typeface="Calibri"/>
                <a:cs typeface="Times New Roman"/>
              </a:rPr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0404" y="6394208"/>
            <a:ext cx="3957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1200" dirty="0" smtClean="0">
                <a:latin typeface="Trebuchet MS" panose="020B0603020202020204" pitchFamily="34" charset="0"/>
              </a:rPr>
              <a:t>Минск, Республика Беларусь</a:t>
            </a:r>
          </a:p>
          <a:p>
            <a:pPr algn="ctr">
              <a:spcBef>
                <a:spcPts val="0"/>
              </a:spcBef>
            </a:pPr>
            <a:r>
              <a:rPr lang="ru-RU" sz="1200" dirty="0" smtClean="0">
                <a:latin typeface="Trebuchet MS" panose="020B0603020202020204" pitchFamily="34" charset="0"/>
              </a:rPr>
              <a:t>Июль 2019 г.</a:t>
            </a:r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43941" y="5040031"/>
            <a:ext cx="641811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rebuchet MS" panose="020B0603020202020204" pitchFamily="34" charset="0"/>
              </a:rPr>
              <a:t>Встреча региональной сети ОЭСР старших должностных лиц</a:t>
            </a:r>
            <a:r>
              <a:rPr lang="ru-RU" sz="1200" dirty="0">
                <a:latin typeface="Trebuchet MS" panose="020B0603020202020204" pitchFamily="34" charset="0"/>
              </a:rPr>
              <a:t>, ответственных за </a:t>
            </a:r>
            <a:r>
              <a:rPr lang="ru-RU" sz="1200" dirty="0" smtClean="0">
                <a:latin typeface="Trebuchet MS" panose="020B0603020202020204" pitchFamily="34" charset="0"/>
              </a:rPr>
              <a:t>бюджет, стран Центральной, Восточной и Юго-Восточной Европы</a:t>
            </a:r>
            <a:endParaRPr lang="en-US" sz="1200" dirty="0" smtClean="0">
              <a:latin typeface="Trebuchet MS" panose="020B0603020202020204" pitchFamily="34" charset="0"/>
            </a:endParaRPr>
          </a:p>
          <a:p>
            <a:pPr algn="ctr"/>
            <a:endParaRPr lang="en-US" sz="1400" b="1" dirty="0">
              <a:latin typeface="Trebuchet MS" panose="020B0603020202020204" pitchFamily="34" charset="0"/>
            </a:endParaRPr>
          </a:p>
          <a:p>
            <a:pPr algn="ctr"/>
            <a:r>
              <a:rPr lang="ru-RU" sz="1400" b="1" i="1" dirty="0" smtClean="0">
                <a:latin typeface="Trebuchet MS" panose="020B0603020202020204" pitchFamily="34" charset="0"/>
              </a:rPr>
              <a:t>Игорь Яременко</a:t>
            </a:r>
          </a:p>
          <a:p>
            <a:pPr algn="ctr"/>
            <a:r>
              <a:rPr lang="ru-RU" sz="1400" b="1" i="1" dirty="0" smtClean="0">
                <a:latin typeface="Trebuchet MS" panose="020B0603020202020204" pitchFamily="34" charset="0"/>
              </a:rPr>
              <a:t>Министерство финансов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150543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52399" y="311879"/>
            <a:ext cx="9596438" cy="28975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1700" b="1" dirty="0" smtClean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Соотношение национальных проектов (программ) и госпрограмм РФ</a:t>
            </a:r>
            <a:endParaRPr lang="ru-RU" sz="1700" b="1" i="1" dirty="0">
              <a:solidFill>
                <a:srgbClr val="004821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671069"/>
              </p:ext>
            </p:extLst>
          </p:nvPr>
        </p:nvGraphicFramePr>
        <p:xfrm>
          <a:off x="118109" y="620694"/>
          <a:ext cx="9640253" cy="60468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0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581">
                  <a:extLst>
                    <a:ext uri="{9D8B030D-6E8A-4147-A177-3AD203B41FA5}">
                      <a16:colId xmlns:a16="http://schemas.microsoft.com/office/drawing/2014/main" val="129505477"/>
                    </a:ext>
                  </a:extLst>
                </a:gridCol>
                <a:gridCol w="5958561">
                  <a:extLst>
                    <a:ext uri="{9D8B030D-6E8A-4147-A177-3AD203B41FA5}">
                      <a16:colId xmlns:a16="http://schemas.microsoft.com/office/drawing/2014/main" val="3090251645"/>
                    </a:ext>
                  </a:extLst>
                </a:gridCol>
              </a:tblGrid>
              <a:tr h="486659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Наименование национального</a:t>
                      </a: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 проекта (программы)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Госпрограммы РФ,</a:t>
                      </a: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 в рамках которых реализуются национальные проекты (программы)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493">
                <a:tc vMerge="1">
                  <a:txBody>
                    <a:bodyPr/>
                    <a:lstStyle/>
                    <a:p>
                      <a:pPr algn="ctr"/>
                      <a:endParaRPr lang="ru-RU" sz="13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кол-во</a:t>
                      </a:r>
                      <a:endParaRPr lang="ru-RU" sz="1100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наименование</a:t>
                      </a:r>
                      <a:endParaRPr lang="ru-RU" sz="1100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493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Здравоохранение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1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«Развитие здравоохранения»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856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Образование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6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«Развитие образования», «Содействие занятости населения», «Развитие внешнеэкономической деятельности»</a:t>
                      </a:r>
                      <a:r>
                        <a:rPr lang="ru-RU" sz="1100" baseline="0" dirty="0" smtClean="0">
                          <a:latin typeface="Trebuchet MS" pitchFamily="34" charset="0"/>
                        </a:rPr>
                        <a:t> и др.</a:t>
                      </a:r>
                      <a:endParaRPr lang="ru-RU" sz="1100" dirty="0" smtClean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56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Жилье и городская среда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1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«Обеспечение</a:t>
                      </a:r>
                      <a:r>
                        <a:rPr lang="ru-RU" sz="1100" baseline="0" dirty="0" smtClean="0">
                          <a:latin typeface="Trebuchet MS" pitchFamily="34" charset="0"/>
                        </a:rPr>
                        <a:t> доступным и комфортным жильем и коммунальными услугами граждан Российской Федерации»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92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Экология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7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«Охрана окружающей среды», «Воспроизводство и использование природных ресурсов», «Развитие лесного хозяйства», «Развитие промышленности и повышение ее конкурентоспособности», «Развитие атомного энергопромышленного комплекса»</a:t>
                      </a:r>
                      <a:r>
                        <a:rPr lang="ru-RU" sz="1100" baseline="0" dirty="0" smtClean="0">
                          <a:latin typeface="Trebuchet MS" pitchFamily="34" charset="0"/>
                        </a:rPr>
                        <a:t> и др.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1625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Безопасные и качественные автомобильные дороги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3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«Обеспечение общественного порядка и противодействие преступности», «Развитие транспортной системы», «Обеспечение обороноспособности страны»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7856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Наука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2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«Развитие науки и технологий», «Развитие промышленности и повышение ее конкурентоспособности»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254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Малое и среднее предпринимательство и поддержка индивидуальной предпринимательской инициативы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2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latin typeface="Trebuchet MS" pitchFamily="34" charset="0"/>
                        </a:rPr>
                        <a:t>«Экономическое развитие и инновационная экономика», Государственная программа развития сельского хозяйства и регулирования рынков сельскохозяйственной продукции, сырья и продовольствия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4683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Производительность труда и поддержка занятости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2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«Содействие занятости населения», «Экономическое развитие и инновационная экономика»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785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Цифровая экономика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10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100" baseline="0" dirty="0" smtClean="0">
                          <a:latin typeface="Trebuchet MS" pitchFamily="34" charset="0"/>
                        </a:rPr>
                        <a:t>«Информационное общество», «Экономическое развитие и инновационная экономика» и др.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15984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Демография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8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«Развитие физической культуры</a:t>
                      </a:r>
                      <a:r>
                        <a:rPr lang="ru-RU" sz="1100" baseline="0" dirty="0" smtClean="0">
                          <a:latin typeface="Trebuchet MS" pitchFamily="34" charset="0"/>
                        </a:rPr>
                        <a:t> и спорта», «Развитие образования», «Социальная поддержка граждан», «Содействие занятости населения», «Обеспечение доступным и комфортным жильем и коммунальными услугами граждан Российской Федерации» и др.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67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Культура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2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«Развитие культуры и туризма», «Развитие образования</a:t>
                      </a:r>
                      <a:r>
                        <a:rPr lang="ru-RU" sz="1100" baseline="0" dirty="0" smtClean="0">
                          <a:latin typeface="Trebuchet MS" pitchFamily="34" charset="0"/>
                        </a:rPr>
                        <a:t>»</a:t>
                      </a:r>
                      <a:endParaRPr lang="ru-RU" sz="1100" dirty="0" smtClean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05889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Международная кооперация</a:t>
                      </a:r>
                      <a:r>
                        <a:rPr lang="ru-RU" sz="1100" baseline="0" dirty="0" smtClean="0">
                          <a:latin typeface="Trebuchet MS" pitchFamily="34" charset="0"/>
                        </a:rPr>
                        <a:t> и экспорт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5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rebuchet MS" pitchFamily="34" charset="0"/>
                        </a:rPr>
                        <a:t>«Развитие авиационной промышленности», «Развитие внешнеэкономической деятельности»,</a:t>
                      </a:r>
                      <a:r>
                        <a:rPr lang="ru-RU" sz="1100" baseline="0" dirty="0" smtClean="0">
                          <a:latin typeface="Trebuchet MS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Trebuchet MS" pitchFamily="34" charset="0"/>
                        </a:rPr>
                        <a:t>«Развитие промышленности и</a:t>
                      </a:r>
                      <a:r>
                        <a:rPr lang="ru-RU" sz="1100" baseline="0" dirty="0" smtClean="0">
                          <a:latin typeface="Trebuchet MS" pitchFamily="34" charset="0"/>
                        </a:rPr>
                        <a:t> повышение ее конкурентоспособности», Развитие сельского хозяйства и регулирование рынков сельскохозяйственной продукции, сырья и продовольствия, </a:t>
                      </a:r>
                      <a:r>
                        <a:rPr lang="ru-RU" sz="1100" dirty="0" smtClean="0">
                          <a:latin typeface="Trebuchet MS" pitchFamily="34" charset="0"/>
                        </a:rPr>
                        <a:t>«Развитие культуры и туризма»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2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392904"/>
            <a:ext cx="9906000" cy="3735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ru-RU" sz="2000" b="1" dirty="0" smtClean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Пример выделения «проектов» и «процессов» в структуре государственной программы</a:t>
            </a:r>
            <a:endParaRPr lang="ru-RU" sz="1800" b="1" i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14550" y="1104900"/>
            <a:ext cx="56959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rebuchet MS" panose="020B0603020202020204" pitchFamily="34" charset="0"/>
              </a:rPr>
              <a:t>Повышение доступности жилья для граждан (коэффициент доступности)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16700" y="2428869"/>
            <a:ext cx="2209800" cy="857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ru-RU" sz="1400" dirty="0" smtClean="0">
                <a:latin typeface="Trebuchet MS" panose="020B0603020202020204" pitchFamily="34" charset="0"/>
              </a:rPr>
              <a:t>Обеспечение жильем отдельных категорий граждан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8250" y="2428870"/>
            <a:ext cx="1388269" cy="857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ru-RU" sz="1400" dirty="0" smtClean="0">
                <a:latin typeface="Trebuchet MS" panose="020B0603020202020204" pitchFamily="34" charset="0"/>
              </a:rPr>
              <a:t>Развитие нормативной базы долевого строительства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28700" y="2428871"/>
            <a:ext cx="2209800" cy="857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ru-RU" sz="1400" dirty="0" smtClean="0">
                <a:latin typeface="Trebuchet MS" panose="020B0603020202020204" pitchFamily="34" charset="0"/>
              </a:rPr>
              <a:t>Переселение граждан из аварийного / поврежденного жилья</a:t>
            </a:r>
          </a:p>
        </p:txBody>
      </p:sp>
      <p:cxnSp>
        <p:nvCxnSpPr>
          <p:cNvPr id="12" name="Прямая со стрелкой 11"/>
          <p:cNvCxnSpPr>
            <a:stCxn id="8" idx="0"/>
            <a:endCxn id="2" idx="2"/>
          </p:cNvCxnSpPr>
          <p:nvPr/>
        </p:nvCxnSpPr>
        <p:spPr>
          <a:xfrm flipH="1" flipV="1">
            <a:off x="4962525" y="1751231"/>
            <a:ext cx="2759075" cy="677638"/>
          </a:xfrm>
          <a:prstGeom prst="straightConnector1">
            <a:avLst/>
          </a:prstGeom>
          <a:ln>
            <a:solidFill>
              <a:srgbClr val="00602B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0"/>
            <a:endCxn id="2" idx="2"/>
          </p:cNvCxnSpPr>
          <p:nvPr/>
        </p:nvCxnSpPr>
        <p:spPr>
          <a:xfrm flipH="1" flipV="1">
            <a:off x="4962525" y="1751231"/>
            <a:ext cx="779860" cy="677639"/>
          </a:xfrm>
          <a:prstGeom prst="straightConnector1">
            <a:avLst/>
          </a:prstGeom>
          <a:ln>
            <a:solidFill>
              <a:srgbClr val="00602B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0" idx="0"/>
            <a:endCxn id="2" idx="2"/>
          </p:cNvCxnSpPr>
          <p:nvPr/>
        </p:nvCxnSpPr>
        <p:spPr>
          <a:xfrm flipV="1">
            <a:off x="2133600" y="1751231"/>
            <a:ext cx="2828925" cy="677640"/>
          </a:xfrm>
          <a:prstGeom prst="straightConnector1">
            <a:avLst/>
          </a:prstGeom>
          <a:ln>
            <a:solidFill>
              <a:srgbClr val="00602B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Левая фигурная скобка 20"/>
          <p:cNvSpPr/>
          <p:nvPr/>
        </p:nvSpPr>
        <p:spPr>
          <a:xfrm rot="16200000">
            <a:off x="2819402" y="1485896"/>
            <a:ext cx="228598" cy="3943353"/>
          </a:xfrm>
          <a:prstGeom prst="leftBrace">
            <a:avLst/>
          </a:prstGeom>
          <a:ln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195513" y="3505197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rebuchet MS" panose="020B0603020202020204" pitchFamily="34" charset="0"/>
              </a:rPr>
              <a:t>«проекты»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27" name="Левая фигурная скобка 26"/>
          <p:cNvSpPr/>
          <p:nvPr/>
        </p:nvSpPr>
        <p:spPr>
          <a:xfrm rot="16200000">
            <a:off x="6834189" y="1519234"/>
            <a:ext cx="228600" cy="3876673"/>
          </a:xfrm>
          <a:prstGeom prst="leftBrace">
            <a:avLst/>
          </a:prstGeom>
          <a:ln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6067427" y="3505197"/>
            <a:ext cx="1762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rebuchet MS" panose="020B0603020202020204" pitchFamily="34" charset="0"/>
              </a:rPr>
              <a:t>«процессы»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50431" y="2428871"/>
            <a:ext cx="1388268" cy="857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ru-RU" sz="1600" dirty="0" smtClean="0">
                <a:latin typeface="Trebuchet MS" panose="020B0603020202020204" pitchFamily="34" charset="0"/>
              </a:rPr>
              <a:t>Реновация жилого фонда</a:t>
            </a:r>
          </a:p>
        </p:txBody>
      </p:sp>
      <p:cxnSp>
        <p:nvCxnSpPr>
          <p:cNvPr id="36" name="Прямая со стрелкой 35"/>
          <p:cNvCxnSpPr>
            <a:stCxn id="33" idx="0"/>
            <a:endCxn id="2" idx="2"/>
          </p:cNvCxnSpPr>
          <p:nvPr/>
        </p:nvCxnSpPr>
        <p:spPr>
          <a:xfrm flipV="1">
            <a:off x="4144565" y="1751231"/>
            <a:ext cx="817960" cy="677640"/>
          </a:xfrm>
          <a:prstGeom prst="straightConnector1">
            <a:avLst/>
          </a:prstGeom>
          <a:ln>
            <a:solidFill>
              <a:srgbClr val="00602B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14299" y="5200650"/>
            <a:ext cx="9658351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i="1" dirty="0" smtClean="0">
                <a:latin typeface="Trebuchet MS" panose="020B0603020202020204" pitchFamily="34" charset="0"/>
              </a:rPr>
              <a:t>разделение</a:t>
            </a:r>
            <a:r>
              <a:rPr lang="ru-RU" sz="1600" dirty="0" smtClean="0">
                <a:latin typeface="Trebuchet MS" panose="020B0603020202020204" pitchFamily="34" charset="0"/>
              </a:rPr>
              <a:t> мероприятий на «проекты» и «процессы» </a:t>
            </a:r>
            <a:r>
              <a:rPr lang="ru-RU" sz="1600" i="1" dirty="0" smtClean="0">
                <a:latin typeface="Trebuchet MS" panose="020B0603020202020204" pitchFamily="34" charset="0"/>
              </a:rPr>
              <a:t>условно</a:t>
            </a:r>
            <a:r>
              <a:rPr lang="ru-RU" sz="1600" dirty="0" smtClean="0">
                <a:latin typeface="Trebuchet MS" panose="020B0603020202020204" pitchFamily="34" charset="0"/>
              </a:rPr>
              <a:t>, может изменяться с течением времени;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rebuchet MS" panose="020B0603020202020204" pitchFamily="34" charset="0"/>
              </a:rPr>
              <a:t>для «процессных» мероприятий, как и для «проектных», должны устанавливаться </a:t>
            </a:r>
            <a:r>
              <a:rPr lang="ru-RU" sz="1600" i="1" dirty="0" smtClean="0">
                <a:latin typeface="Trebuchet MS" panose="020B0603020202020204" pitchFamily="34" charset="0"/>
              </a:rPr>
              <a:t>показатели непосредственных результатов</a:t>
            </a:r>
            <a:r>
              <a:rPr lang="ru-RU" sz="1600" dirty="0">
                <a:latin typeface="Trebuchet MS" panose="020B0603020202020204" pitchFamily="34" charset="0"/>
              </a:rPr>
              <a:t> </a:t>
            </a:r>
            <a:r>
              <a:rPr lang="ru-RU" sz="1600" dirty="0" smtClean="0">
                <a:latin typeface="Trebuchet MS" panose="020B0603020202020204" pitchFamily="34" charset="0"/>
              </a:rPr>
              <a:t>и оцениваться их </a:t>
            </a:r>
            <a:r>
              <a:rPr lang="ru-RU" sz="1600" i="1" dirty="0" smtClean="0">
                <a:latin typeface="Trebuchet MS" panose="020B0603020202020204" pitchFamily="34" charset="0"/>
              </a:rPr>
              <a:t>вклад</a:t>
            </a:r>
            <a:r>
              <a:rPr lang="ru-RU" sz="1600" dirty="0" smtClean="0">
                <a:latin typeface="Trebuchet MS" panose="020B0603020202020204" pitchFamily="34" charset="0"/>
              </a:rPr>
              <a:t> в конечную </a:t>
            </a:r>
            <a:r>
              <a:rPr lang="ru-RU" sz="1600" dirty="0" err="1" smtClean="0">
                <a:latin typeface="Trebuchet MS" panose="020B0603020202020204" pitchFamily="34" charset="0"/>
              </a:rPr>
              <a:t>верхнеуровневую</a:t>
            </a:r>
            <a:r>
              <a:rPr lang="ru-RU" sz="1600" dirty="0" smtClean="0">
                <a:latin typeface="Trebuchet MS" panose="020B0603020202020204" pitchFamily="34" charset="0"/>
              </a:rPr>
              <a:t> цель (это возможно в рамках </a:t>
            </a:r>
            <a:r>
              <a:rPr lang="ru-RU" sz="1600" i="1" dirty="0" smtClean="0">
                <a:latin typeface="Trebuchet MS" panose="020B0603020202020204" pitchFamily="34" charset="0"/>
              </a:rPr>
              <a:t>ведомственных целевых программ</a:t>
            </a:r>
            <a:r>
              <a:rPr lang="ru-RU" sz="1600" dirty="0" smtClean="0">
                <a:latin typeface="Trebuchet MS" panose="020B0603020202020204" pitchFamily="34" charset="0"/>
              </a:rPr>
              <a:t>).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28701" y="4332679"/>
            <a:ext cx="3809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rebuchet MS" panose="020B0603020202020204" pitchFamily="34" charset="0"/>
              </a:rPr>
              <a:t>ограничены </a:t>
            </a:r>
            <a:r>
              <a:rPr lang="ru-RU" sz="1200" dirty="0">
                <a:latin typeface="Trebuchet MS" panose="020B0603020202020204" pitchFamily="34" charset="0"/>
              </a:rPr>
              <a:t>по срокам; </a:t>
            </a:r>
            <a:br>
              <a:rPr lang="ru-RU" sz="1200" dirty="0">
                <a:latin typeface="Trebuchet MS" panose="020B0603020202020204" pitchFamily="34" charset="0"/>
              </a:rPr>
            </a:br>
            <a:r>
              <a:rPr lang="ru-RU" sz="1200" dirty="0">
                <a:latin typeface="Trebuchet MS" panose="020B0603020202020204" pitchFamily="34" charset="0"/>
              </a:rPr>
              <a:t>приводят к уникальному результату и (или) качественному изменению </a:t>
            </a:r>
            <a:r>
              <a:rPr lang="ru-RU" sz="1200" dirty="0" smtClean="0">
                <a:latin typeface="Trebuchet MS" panose="020B0603020202020204" pitchFamily="34" charset="0"/>
              </a:rPr>
              <a:t>процессов.</a:t>
            </a:r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059364" y="4336194"/>
            <a:ext cx="3778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rebuchet MS" panose="020B0603020202020204" pitchFamily="34" charset="0"/>
              </a:rPr>
              <a:t>непрерывные </a:t>
            </a:r>
            <a:r>
              <a:rPr lang="ru-RU" sz="1200" dirty="0">
                <a:latin typeface="Trebuchet MS" panose="020B0603020202020204" pitchFamily="34" charset="0"/>
              </a:rPr>
              <a:t>или постоянно возобновляемые;</a:t>
            </a:r>
            <a:br>
              <a:rPr lang="ru-RU" sz="1200" dirty="0">
                <a:latin typeface="Trebuchet MS" panose="020B0603020202020204" pitchFamily="34" charset="0"/>
              </a:rPr>
            </a:br>
            <a:r>
              <a:rPr lang="ru-RU" sz="1200" dirty="0">
                <a:latin typeface="Trebuchet MS" panose="020B0603020202020204" pitchFamily="34" charset="0"/>
              </a:rPr>
              <a:t>реализуются в соответствии с устоявшимися </a:t>
            </a:r>
            <a:r>
              <a:rPr lang="ru-RU" sz="1200" dirty="0" smtClean="0">
                <a:latin typeface="Trebuchet MS" panose="020B0603020202020204" pitchFamily="34" charset="0"/>
              </a:rPr>
              <a:t>процедурами.</a:t>
            </a:r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28698" y="3874529"/>
            <a:ext cx="380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00602B"/>
                </a:solidFill>
                <a:latin typeface="Trebuchet MS" panose="020B0603020202020204" pitchFamily="34" charset="0"/>
              </a:rPr>
              <a:t>Национальные (федеральные) проекты, ведомственные проекты</a:t>
            </a:r>
            <a:endParaRPr lang="ru-RU" sz="1200" b="1" i="1" dirty="0">
              <a:solidFill>
                <a:srgbClr val="00602B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43489" y="3874529"/>
            <a:ext cx="380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00602B"/>
                </a:solidFill>
                <a:latin typeface="Trebuchet MS" panose="020B0603020202020204" pitchFamily="34" charset="0"/>
              </a:rPr>
              <a:t>Ведомственные целевые программы, отдельные мероприятия</a:t>
            </a:r>
            <a:endParaRPr lang="ru-RU" sz="1200" b="1" i="1" dirty="0">
              <a:solidFill>
                <a:srgbClr val="00602B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29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Прямая со стрелкой 62"/>
          <p:cNvCxnSpPr/>
          <p:nvPr/>
        </p:nvCxnSpPr>
        <p:spPr>
          <a:xfrm>
            <a:off x="4683347" y="3042659"/>
            <a:ext cx="0" cy="419284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3718116" y="3042657"/>
            <a:ext cx="0" cy="419284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endCxn id="67" idx="0"/>
          </p:cNvCxnSpPr>
          <p:nvPr/>
        </p:nvCxnSpPr>
        <p:spPr>
          <a:xfrm>
            <a:off x="5762339" y="3024371"/>
            <a:ext cx="0" cy="419284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endCxn id="68" idx="0"/>
          </p:cNvCxnSpPr>
          <p:nvPr/>
        </p:nvCxnSpPr>
        <p:spPr>
          <a:xfrm flipH="1">
            <a:off x="2705456" y="3024737"/>
            <a:ext cx="0" cy="419284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654838" y="2056311"/>
            <a:ext cx="0" cy="394709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4673819" y="1945075"/>
            <a:ext cx="0" cy="496419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13" idx="0"/>
          </p:cNvCxnSpPr>
          <p:nvPr/>
        </p:nvCxnSpPr>
        <p:spPr>
          <a:xfrm flipH="1">
            <a:off x="575439" y="3042659"/>
            <a:ext cx="0" cy="419284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endCxn id="61" idx="0"/>
          </p:cNvCxnSpPr>
          <p:nvPr/>
        </p:nvCxnSpPr>
        <p:spPr>
          <a:xfrm flipH="1">
            <a:off x="1629107" y="3042659"/>
            <a:ext cx="0" cy="419284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152399" y="307179"/>
            <a:ext cx="9596438" cy="49292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2200" b="1" dirty="0" smtClean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Отражение «проектов» в бюджетной </a:t>
            </a:r>
            <a:r>
              <a:rPr lang="ru-RU" sz="22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классификации</a:t>
            </a:r>
            <a:endParaRPr lang="ru-RU" sz="2200" b="1" i="1" dirty="0">
              <a:solidFill>
                <a:srgbClr val="004821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1" y="1408259"/>
            <a:ext cx="6066660" cy="8022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ru-RU" sz="2000" b="1" dirty="0">
                <a:latin typeface="Trebuchet MS" panose="020B0603020202020204" pitchFamily="34" charset="0"/>
              </a:rPr>
              <a:t>Госпрограмма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2" y="2441494"/>
            <a:ext cx="2976090" cy="771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ru-RU" sz="1600" b="1" dirty="0" smtClean="0">
                <a:latin typeface="Trebuchet MS" panose="020B0603020202020204" pitchFamily="34" charset="0"/>
              </a:rPr>
              <a:t>Подпрограмма</a:t>
            </a:r>
          </a:p>
          <a:p>
            <a:pPr algn="ctr"/>
            <a:r>
              <a:rPr lang="ru-RU" sz="1400" b="1" dirty="0" smtClean="0">
                <a:latin typeface="Trebuchet MS" panose="020B0603020202020204" pitchFamily="34" charset="0"/>
              </a:rPr>
              <a:t>(направление)</a:t>
            </a:r>
            <a:endParaRPr lang="ru-RU" sz="1400" b="1" dirty="0"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2" y="3461943"/>
            <a:ext cx="846073" cy="20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ru-RU" sz="1400" b="1" dirty="0" smtClean="0">
                <a:latin typeface="Trebuchet MS" panose="020B0603020202020204" pitchFamily="34" charset="0"/>
              </a:rPr>
              <a:t> ВЦП</a:t>
            </a:r>
            <a:endParaRPr lang="ru-RU" sz="1400" b="1" dirty="0">
              <a:latin typeface="Trebuchet MS" panose="020B0603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01648" y="2441494"/>
            <a:ext cx="2912443" cy="771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ru-RU" sz="1600" b="1" dirty="0" smtClean="0">
                <a:latin typeface="Trebuchet MS" panose="020B0603020202020204" pitchFamily="34" charset="0"/>
              </a:rPr>
              <a:t>Подпрограмма </a:t>
            </a:r>
            <a:br>
              <a:rPr lang="ru-RU" sz="1600" b="1" dirty="0" smtClean="0">
                <a:latin typeface="Trebuchet MS" panose="020B0603020202020204" pitchFamily="34" charset="0"/>
              </a:rPr>
            </a:br>
            <a:r>
              <a:rPr lang="ru-RU" sz="1400" b="1" dirty="0" smtClean="0">
                <a:latin typeface="Trebuchet MS" panose="020B0603020202020204" pitchFamily="34" charset="0"/>
              </a:rPr>
              <a:t>(направление)</a:t>
            </a:r>
            <a:endParaRPr lang="ru-RU" sz="1400" b="1" dirty="0">
              <a:latin typeface="Trebuchet MS" panose="020B0603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05626" y="1408256"/>
            <a:ext cx="3071773" cy="8022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ru-RU" sz="3600" b="1" dirty="0">
                <a:latin typeface="Trebuchet MS" panose="020B0603020202020204" pitchFamily="34" charset="0"/>
              </a:rPr>
              <a:t>ХХ</a:t>
            </a:r>
          </a:p>
          <a:p>
            <a:pPr algn="ctr"/>
            <a:r>
              <a:rPr lang="ru-RU" sz="1600" i="1" dirty="0">
                <a:latin typeface="Trebuchet MS" panose="020B0603020202020204" pitchFamily="34" charset="0"/>
              </a:rPr>
              <a:t>код госпрограммы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605627" y="2451020"/>
            <a:ext cx="3071772" cy="771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endParaRPr lang="en-US" sz="100" b="1" dirty="0" smtClean="0">
              <a:latin typeface="Trebuchet MS" panose="020B0603020202020204" pitchFamily="34" charset="0"/>
            </a:endParaRPr>
          </a:p>
          <a:p>
            <a:pPr algn="ctr"/>
            <a:r>
              <a:rPr lang="ru-RU" sz="3600" b="1" dirty="0" smtClean="0">
                <a:latin typeface="Trebuchet MS" panose="020B0603020202020204" pitchFamily="34" charset="0"/>
              </a:rPr>
              <a:t>Х</a:t>
            </a:r>
            <a:endParaRPr lang="ru-RU" sz="3600" b="1" dirty="0">
              <a:latin typeface="Trebuchet MS" panose="020B0603020202020204" pitchFamily="34" charset="0"/>
            </a:endParaRPr>
          </a:p>
          <a:p>
            <a:pPr algn="ctr"/>
            <a:r>
              <a:rPr lang="ru-RU" sz="1600" i="1" dirty="0">
                <a:latin typeface="Trebuchet MS" panose="020B0603020202020204" pitchFamily="34" charset="0"/>
              </a:rPr>
              <a:t>код подпрограммы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490" y="5954908"/>
            <a:ext cx="476249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ru-RU" sz="2400" dirty="0">
                <a:latin typeface="Trebuchet MS" panose="020B0603020202020204" pitchFamily="34" charset="0"/>
              </a:rPr>
              <a:t>...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12118" y="962149"/>
            <a:ext cx="5253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latin typeface="Trebuchet MS" panose="020B0603020202020204" pitchFamily="34" charset="0"/>
              </a:rPr>
              <a:t>Структура госпрограммы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136622" y="962149"/>
            <a:ext cx="200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latin typeface="Trebuchet MS" panose="020B0603020202020204" pitchFamily="34" charset="0"/>
              </a:rPr>
              <a:t>Целевая статья</a:t>
            </a: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6415610" y="788724"/>
            <a:ext cx="0" cy="5886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605626" y="3461943"/>
            <a:ext cx="1364840" cy="2016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ru-RU" sz="3600" b="1" dirty="0">
                <a:latin typeface="Trebuchet MS" panose="020B0603020202020204" pitchFamily="34" charset="0"/>
              </a:rPr>
              <a:t>Х</a:t>
            </a:r>
            <a:r>
              <a:rPr lang="ru-RU" sz="3600" b="1" dirty="0" smtClean="0">
                <a:latin typeface="Trebuchet MS" panose="020B0603020202020204" pitchFamily="34" charset="0"/>
              </a:rPr>
              <a:t>Х</a:t>
            </a:r>
            <a:endParaRPr lang="ru-RU" sz="3600" b="1" dirty="0">
              <a:latin typeface="Trebuchet MS" panose="020B0603020202020204" pitchFamily="34" charset="0"/>
            </a:endParaRPr>
          </a:p>
          <a:p>
            <a:pPr algn="ctr"/>
            <a:r>
              <a:rPr lang="ru-RU" sz="1050" i="1" dirty="0">
                <a:latin typeface="Trebuchet MS" panose="020B0603020202020204" pitchFamily="34" charset="0"/>
              </a:rPr>
              <a:t>код основного </a:t>
            </a:r>
            <a:r>
              <a:rPr lang="ru-RU" sz="1050" i="1" dirty="0" smtClean="0">
                <a:latin typeface="Trebuchet MS" panose="020B0603020202020204" pitchFamily="34" charset="0"/>
              </a:rPr>
              <a:t>мероприятия</a:t>
            </a:r>
            <a:endParaRPr lang="ru-RU" sz="1050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5564567" y="5725512"/>
            <a:ext cx="353424" cy="241521"/>
            <a:chOff x="5025213" y="6262324"/>
            <a:chExt cx="353424" cy="241521"/>
          </a:xfrm>
        </p:grpSpPr>
        <p:cxnSp>
          <p:nvCxnSpPr>
            <p:cNvPr id="64" name="Прямая со стрелкой 63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 стрелкой 85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 стрелкой 87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Группа 88"/>
          <p:cNvGrpSpPr/>
          <p:nvPr/>
        </p:nvGrpSpPr>
        <p:grpSpPr>
          <a:xfrm>
            <a:off x="3544388" y="5775833"/>
            <a:ext cx="353424" cy="241521"/>
            <a:chOff x="5025213" y="6262324"/>
            <a:chExt cx="353424" cy="241521"/>
          </a:xfrm>
        </p:grpSpPr>
        <p:cxnSp>
          <p:nvCxnSpPr>
            <p:cNvPr id="90" name="Прямая со стрелкой 89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 стрелкой 90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 стрелкой 91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Группа 92"/>
          <p:cNvGrpSpPr/>
          <p:nvPr/>
        </p:nvGrpSpPr>
        <p:grpSpPr>
          <a:xfrm>
            <a:off x="4497101" y="5772728"/>
            <a:ext cx="353424" cy="241521"/>
            <a:chOff x="5025213" y="6262324"/>
            <a:chExt cx="353424" cy="241521"/>
          </a:xfrm>
        </p:grpSpPr>
        <p:cxnSp>
          <p:nvCxnSpPr>
            <p:cNvPr id="94" name="Прямая со стрелкой 93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 стрелкой 94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 стрелкой 95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Группа 96"/>
          <p:cNvGrpSpPr/>
          <p:nvPr/>
        </p:nvGrpSpPr>
        <p:grpSpPr>
          <a:xfrm>
            <a:off x="1481110" y="5773537"/>
            <a:ext cx="353424" cy="241521"/>
            <a:chOff x="5025213" y="6262324"/>
            <a:chExt cx="353424" cy="241521"/>
          </a:xfrm>
        </p:grpSpPr>
        <p:cxnSp>
          <p:nvCxnSpPr>
            <p:cNvPr id="98" name="Прямая со стрелкой 97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 стрелкой 98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 стрелкой 99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Группа 100"/>
          <p:cNvGrpSpPr/>
          <p:nvPr/>
        </p:nvGrpSpPr>
        <p:grpSpPr>
          <a:xfrm>
            <a:off x="426006" y="5774528"/>
            <a:ext cx="353424" cy="241521"/>
            <a:chOff x="5025213" y="6262324"/>
            <a:chExt cx="353424" cy="241521"/>
          </a:xfrm>
        </p:grpSpPr>
        <p:cxnSp>
          <p:nvCxnSpPr>
            <p:cNvPr id="102" name="Прямая со стрелкой 101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 стрелкой 102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 стрелкой 103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TextBox 104"/>
          <p:cNvSpPr txBox="1"/>
          <p:nvPr/>
        </p:nvSpPr>
        <p:spPr>
          <a:xfrm>
            <a:off x="1413730" y="5952926"/>
            <a:ext cx="476249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ru-RU" sz="2400" dirty="0">
                <a:latin typeface="Trebuchet MS" panose="020B0603020202020204" pitchFamily="34" charset="0"/>
              </a:rPr>
              <a:t>...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163584" y="6013258"/>
            <a:ext cx="1115289" cy="5519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ru-RU" sz="1200" dirty="0" smtClean="0">
                <a:latin typeface="Trebuchet MS" panose="020B0603020202020204" pitchFamily="34" charset="0"/>
              </a:rPr>
              <a:t>мероприятия</a:t>
            </a:r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480384" y="5953916"/>
            <a:ext cx="476249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ru-RU" sz="2400" dirty="0">
                <a:latin typeface="Trebuchet MS" panose="020B0603020202020204" pitchFamily="34" charset="0"/>
              </a:rPr>
              <a:t>...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442072" y="5952603"/>
            <a:ext cx="476249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ru-RU" sz="2400" dirty="0">
                <a:latin typeface="Trebuchet MS" panose="020B0603020202020204" pitchFamily="34" charset="0"/>
              </a:rPr>
              <a:t>...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206070" y="3461943"/>
            <a:ext cx="846073" cy="20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ru-RU" sz="1400" b="1" dirty="0" smtClean="0">
                <a:latin typeface="Trebuchet MS" panose="020B0603020202020204" pitchFamily="34" charset="0"/>
              </a:rPr>
              <a:t>Ведомственный </a:t>
            </a:r>
            <a:r>
              <a:rPr lang="ru-RU" sz="1400" b="1" dirty="0">
                <a:latin typeface="Trebuchet MS" panose="020B0603020202020204" pitchFamily="34" charset="0"/>
              </a:rPr>
              <a:t>проект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310587" y="3443655"/>
            <a:ext cx="903504" cy="2016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ru-RU" sz="1400" b="1" dirty="0" smtClean="0">
                <a:latin typeface="Trebuchet MS" panose="020B0603020202020204" pitchFamily="34" charset="0"/>
              </a:rPr>
              <a:t>Федеральный </a:t>
            </a:r>
            <a:r>
              <a:rPr lang="ru-RU" sz="1400" b="1" dirty="0">
                <a:latin typeface="Trebuchet MS" panose="020B0603020202020204" pitchFamily="34" charset="0"/>
              </a:rPr>
              <a:t>проект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282419" y="3444021"/>
            <a:ext cx="846073" cy="2016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ru-RU" sz="1400" b="1" dirty="0" smtClean="0">
                <a:latin typeface="Trebuchet MS" panose="020B0603020202020204" pitchFamily="34" charset="0"/>
              </a:rPr>
              <a:t>Федеральный </a:t>
            </a:r>
            <a:r>
              <a:rPr lang="ru-RU" sz="1400" b="1" dirty="0">
                <a:latin typeface="Trebuchet MS" panose="020B0603020202020204" pitchFamily="34" charset="0"/>
              </a:rPr>
              <a:t>проект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8315354" y="3461941"/>
            <a:ext cx="1353630" cy="20160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G</a:t>
            </a:r>
            <a:r>
              <a:rPr lang="ru-RU" sz="3600" b="1" dirty="0" smtClean="0">
                <a:latin typeface="Trebuchet MS" panose="020B0603020202020204" pitchFamily="34" charset="0"/>
              </a:rPr>
              <a:t>Х</a:t>
            </a:r>
            <a:endParaRPr lang="ru-RU" sz="3600" b="1" dirty="0">
              <a:latin typeface="Trebuchet MS" panose="020B0603020202020204" pitchFamily="34" charset="0"/>
            </a:endParaRPr>
          </a:p>
          <a:p>
            <a:pPr algn="ctr"/>
            <a:r>
              <a:rPr lang="ru-RU" sz="1050" i="1" dirty="0">
                <a:latin typeface="Trebuchet MS" panose="020B0603020202020204" pitchFamily="34" charset="0"/>
              </a:rPr>
              <a:t>код </a:t>
            </a:r>
            <a:r>
              <a:rPr lang="ru-RU" sz="1050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федерального проекта</a:t>
            </a:r>
            <a:endParaRPr lang="ru-RU" sz="105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90536" y="3444021"/>
            <a:ext cx="846073" cy="20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ru-RU" sz="1400" b="1" dirty="0" smtClean="0">
                <a:latin typeface="Trebuchet MS" panose="020B0603020202020204" pitchFamily="34" charset="0"/>
              </a:rPr>
              <a:t> Основное мероприятие</a:t>
            </a:r>
            <a:endParaRPr lang="ru-RU" sz="1400" b="1" dirty="0">
              <a:latin typeface="Trebuchet MS" panose="020B0603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296316" y="3444021"/>
            <a:ext cx="846073" cy="20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ru-RU" sz="1400" b="1" dirty="0" smtClean="0">
                <a:latin typeface="Trebuchet MS" panose="020B0603020202020204" pitchFamily="34" charset="0"/>
              </a:rPr>
              <a:t>Ведомственный </a:t>
            </a:r>
            <a:r>
              <a:rPr lang="ru-RU" sz="1400" b="1" dirty="0">
                <a:latin typeface="Trebuchet MS" panose="020B0603020202020204" pitchFamily="34" charset="0"/>
              </a:rPr>
              <a:t>проект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299051" y="5717337"/>
            <a:ext cx="1378348" cy="957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G</a:t>
            </a:r>
            <a:r>
              <a:rPr lang="ru-RU" sz="3200" b="1" dirty="0" smtClean="0">
                <a:latin typeface="Trebuchet MS" panose="020B0603020202020204" pitchFamily="34" charset="0"/>
              </a:rPr>
              <a:t>ХХХХ</a:t>
            </a:r>
          </a:p>
          <a:p>
            <a:pPr algn="ctr"/>
            <a:r>
              <a:rPr lang="ru-RU" sz="1050" i="1" dirty="0" smtClean="0">
                <a:latin typeface="Trebuchet MS" panose="020B0603020202020204" pitchFamily="34" charset="0"/>
              </a:rPr>
              <a:t>код направления расходов</a:t>
            </a:r>
            <a:endParaRPr lang="ru-RU" sz="1050" i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2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-1" y="461491"/>
            <a:ext cx="9906000" cy="42672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ru-RU" sz="2000" b="1" dirty="0" smtClean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Условия эффективной реализации программно-целевых принципов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sz="2000" b="1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 </a:t>
            </a:r>
            <a:endParaRPr lang="ru-RU" sz="2000" b="1" i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4087" y="1794305"/>
            <a:ext cx="9617825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just" fontAlgn="b">
              <a:spcBef>
                <a:spcPts val="8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ru-RU" dirty="0" smtClean="0">
                <a:latin typeface="Trebuchet MS" panose="020B0603020202020204" pitchFamily="34" charset="0"/>
              </a:rPr>
              <a:t>Формирование </a:t>
            </a:r>
            <a:r>
              <a:rPr lang="ru-RU" b="1" i="1" u="sng" dirty="0" smtClean="0">
                <a:latin typeface="Trebuchet MS" panose="020B0603020202020204" pitchFamily="34" charset="0"/>
              </a:rPr>
              <a:t>единой информационной системы</a:t>
            </a:r>
            <a:r>
              <a:rPr lang="ru-RU" dirty="0" smtClean="0">
                <a:latin typeface="Trebuchet MS" panose="020B0603020202020204" pitchFamily="34" charset="0"/>
              </a:rPr>
              <a:t>, консолидирующей информацию о ходе реализации госпрограмм и национальных (федеральных) проектов, а также позволяющей гражданам получить доступ к этой информации в режиме онлайн.</a:t>
            </a:r>
          </a:p>
          <a:p>
            <a:pPr marL="400050" indent="-400050" algn="just" fontAlgn="b">
              <a:spcBef>
                <a:spcPts val="8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ru-RU" dirty="0" smtClean="0">
                <a:latin typeface="Trebuchet MS" panose="020B0603020202020204" pitchFamily="34" charset="0"/>
              </a:rPr>
              <a:t>Обеспечение непосредственной </a:t>
            </a:r>
            <a:r>
              <a:rPr lang="ru-RU" b="1" i="1" u="sng" dirty="0" smtClean="0">
                <a:latin typeface="Trebuchet MS" panose="020B0603020202020204" pitchFamily="34" charset="0"/>
              </a:rPr>
              <a:t>увязки ожидаемых конечных результатов </a:t>
            </a:r>
            <a:r>
              <a:rPr lang="ru-RU" dirty="0">
                <a:latin typeface="Trebuchet MS" panose="020B0603020202020204" pitchFamily="34" charset="0"/>
              </a:rPr>
              <a:t>реализации </a:t>
            </a:r>
            <a:r>
              <a:rPr lang="ru-RU" dirty="0" smtClean="0">
                <a:latin typeface="Trebuchet MS" panose="020B0603020202020204" pitchFamily="34" charset="0"/>
              </a:rPr>
              <a:t>госпрограмм </a:t>
            </a:r>
            <a:r>
              <a:rPr lang="ru-RU" dirty="0">
                <a:latin typeface="Trebuchet MS" panose="020B0603020202020204" pitchFamily="34" charset="0"/>
              </a:rPr>
              <a:t>и национальных (федеральных) </a:t>
            </a:r>
            <a:r>
              <a:rPr lang="ru-RU" dirty="0" smtClean="0">
                <a:latin typeface="Trebuchet MS" panose="020B0603020202020204" pitchFamily="34" charset="0"/>
              </a:rPr>
              <a:t>проектов с объемами бюджетных ассигнований на уровне бюджетной классификации.</a:t>
            </a:r>
          </a:p>
          <a:p>
            <a:pPr marL="400050" indent="-400050" algn="just" fontAlgn="b">
              <a:spcBef>
                <a:spcPts val="8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ru-RU" dirty="0" smtClean="0">
                <a:latin typeface="Trebuchet MS" panose="020B0603020202020204" pitchFamily="34" charset="0"/>
              </a:rPr>
              <a:t>Обеспечение полной </a:t>
            </a:r>
            <a:r>
              <a:rPr lang="ru-RU" b="1" i="1" u="sng" dirty="0" err="1" smtClean="0">
                <a:latin typeface="Trebuchet MS" panose="020B0603020202020204" pitchFamily="34" charset="0"/>
              </a:rPr>
              <a:t>прослеживаемости</a:t>
            </a:r>
            <a:r>
              <a:rPr lang="ru-RU" dirty="0" smtClean="0">
                <a:latin typeface="Trebuchet MS" panose="020B0603020202020204" pitchFamily="34" charset="0"/>
              </a:rPr>
              <a:t> </a:t>
            </a:r>
            <a:r>
              <a:rPr lang="ru-RU" dirty="0">
                <a:latin typeface="Trebuchet MS" panose="020B0603020202020204" pitchFamily="34" charset="0"/>
              </a:rPr>
              <a:t>финансовых потоков и хода реализации конкретных </a:t>
            </a:r>
            <a:r>
              <a:rPr lang="ru-RU" dirty="0" smtClean="0">
                <a:latin typeface="Trebuchet MS" panose="020B0603020202020204" pitchFamily="34" charset="0"/>
              </a:rPr>
              <a:t>мероприятий.</a:t>
            </a:r>
          </a:p>
          <a:p>
            <a:pPr marL="400050" indent="-400050" algn="just" fontAlgn="b">
              <a:spcBef>
                <a:spcPts val="8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ru-RU" dirty="0" smtClean="0">
                <a:latin typeface="Trebuchet MS" panose="020B0603020202020204" pitchFamily="34" charset="0"/>
              </a:rPr>
              <a:t>Активное привлечение </a:t>
            </a:r>
            <a:r>
              <a:rPr lang="ru-RU" b="1" i="1" u="sng" dirty="0" smtClean="0">
                <a:latin typeface="Trebuchet MS" panose="020B0603020202020204" pitchFamily="34" charset="0"/>
              </a:rPr>
              <a:t>субъектов Российской Федерации </a:t>
            </a:r>
            <a:r>
              <a:rPr lang="ru-RU" dirty="0" smtClean="0">
                <a:latin typeface="Trebuchet MS" panose="020B0603020202020204" pitchFamily="34" charset="0"/>
              </a:rPr>
              <a:t>к участию в </a:t>
            </a:r>
            <a:r>
              <a:rPr lang="ru-RU" dirty="0">
                <a:latin typeface="Trebuchet MS" panose="020B0603020202020204" pitchFamily="34" charset="0"/>
              </a:rPr>
              <a:t>реализации национальных (федеральных) </a:t>
            </a:r>
            <a:r>
              <a:rPr lang="ru-RU" dirty="0" smtClean="0">
                <a:latin typeface="Trebuchet MS" panose="020B0603020202020204" pitchFamily="34" charset="0"/>
              </a:rPr>
              <a:t>проектов, развитие инструментов программно-целевого бюджетирования на местах.</a:t>
            </a:r>
          </a:p>
        </p:txBody>
      </p:sp>
    </p:spTree>
    <p:extLst>
      <p:ext uri="{BB962C8B-B14F-4D97-AF65-F5344CB8AC3E}">
        <p14:creationId xmlns:p14="http://schemas.microsoft.com/office/powerpoint/2010/main" val="173386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830763" y="602646"/>
            <a:ext cx="4953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5041906"/>
            <a:ext cx="970915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" y="3013153"/>
            <a:ext cx="99059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65430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04775" y="492393"/>
            <a:ext cx="9692294" cy="40011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dirty="0" smtClean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Эволюция инструментов программно-целевого управления бюджетом</a:t>
            </a:r>
            <a:endParaRPr lang="ru-RU" sz="2000" b="1" dirty="0">
              <a:solidFill>
                <a:srgbClr val="00602B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471" y="1101726"/>
            <a:ext cx="935181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dirty="0">
                <a:latin typeface="Trebuchet MS" panose="020B0603020202020204" pitchFamily="34" charset="0"/>
              </a:rPr>
              <a:t>Возможность </a:t>
            </a:r>
            <a:r>
              <a:rPr lang="ru-RU" dirty="0" smtClean="0">
                <a:latin typeface="Trebuchet MS" panose="020B0603020202020204" pitchFamily="34" charset="0"/>
              </a:rPr>
              <a:t>формирования и реализации </a:t>
            </a:r>
            <a:r>
              <a:rPr lang="ru-RU" b="1" i="1" u="sng" dirty="0" smtClean="0">
                <a:solidFill>
                  <a:srgbClr val="00602B"/>
                </a:solidFill>
                <a:latin typeface="Trebuchet MS" panose="020B0603020202020204" pitchFamily="34" charset="0"/>
              </a:rPr>
              <a:t>федеральных (региональных, муниципальных) </a:t>
            </a:r>
            <a:r>
              <a:rPr lang="ru-RU" b="1" i="1" u="sng" dirty="0">
                <a:solidFill>
                  <a:srgbClr val="00602B"/>
                </a:solidFill>
                <a:latin typeface="Trebuchet MS" panose="020B0603020202020204" pitchFamily="34" charset="0"/>
              </a:rPr>
              <a:t>целевых программ</a:t>
            </a:r>
            <a:r>
              <a:rPr lang="ru-RU" dirty="0">
                <a:solidFill>
                  <a:srgbClr val="00602B"/>
                </a:solidFill>
                <a:latin typeface="Trebuchet MS" panose="020B0603020202020204" pitchFamily="34" charset="0"/>
              </a:rPr>
              <a:t> </a:t>
            </a:r>
            <a:r>
              <a:rPr lang="ru-RU" dirty="0">
                <a:latin typeface="Trebuchet MS" panose="020B0603020202020204" pitchFamily="34" charset="0"/>
              </a:rPr>
              <a:t>(</a:t>
            </a:r>
            <a:r>
              <a:rPr lang="ru-RU" i="1" dirty="0">
                <a:latin typeface="Trebuchet MS" panose="020B0603020202020204" pitchFamily="34" charset="0"/>
              </a:rPr>
              <a:t>начиная с 1995 </a:t>
            </a:r>
            <a:r>
              <a:rPr lang="ru-RU" i="1" dirty="0" smtClean="0">
                <a:latin typeface="Trebuchet MS" panose="020B0603020202020204" pitchFamily="34" charset="0"/>
              </a:rPr>
              <a:t>года</a:t>
            </a:r>
            <a:r>
              <a:rPr lang="ru-RU" dirty="0" smtClean="0">
                <a:latin typeface="Trebuchet MS" panose="020B0603020202020204" pitchFamily="34" charset="0"/>
              </a:rPr>
              <a:t>):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600" i="1" dirty="0" smtClean="0">
                <a:latin typeface="Trebuchet MS" panose="020B0603020202020204" pitchFamily="34" charset="0"/>
              </a:rPr>
              <a:t>решение </a:t>
            </a:r>
            <a:r>
              <a:rPr lang="ru-RU" sz="1600" b="1" i="1" u="sng" dirty="0">
                <a:latin typeface="Trebuchet MS" panose="020B0603020202020204" pitchFamily="34" charset="0"/>
              </a:rPr>
              <a:t>приоритетных</a:t>
            </a:r>
            <a:r>
              <a:rPr lang="ru-RU" sz="1600" i="1" dirty="0">
                <a:latin typeface="Trebuchet MS" panose="020B0603020202020204" pitchFamily="34" charset="0"/>
              </a:rPr>
              <a:t> социально-экономических, оборонных, научных, экологических и других ключевых вопросов, как правило, </a:t>
            </a:r>
            <a:r>
              <a:rPr lang="ru-RU" sz="1600" i="1" dirty="0" smtClean="0">
                <a:latin typeface="Trebuchet MS" panose="020B0603020202020204" pitchFamily="34" charset="0"/>
              </a:rPr>
              <a:t>межотраслевого характера.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ru-RU" dirty="0" smtClean="0">
                <a:latin typeface="Trebuchet MS" panose="020B0603020202020204" pitchFamily="34" charset="0"/>
              </a:rPr>
              <a:t>Предусмотрена реализация </a:t>
            </a:r>
            <a:r>
              <a:rPr lang="ru-RU" b="1" i="1" u="sng" dirty="0" smtClean="0">
                <a:solidFill>
                  <a:srgbClr val="00602B"/>
                </a:solidFill>
                <a:latin typeface="Trebuchet MS" panose="020B0603020202020204" pitchFamily="34" charset="0"/>
              </a:rPr>
              <a:t>ведомственных целевых программ</a:t>
            </a:r>
            <a:r>
              <a:rPr lang="ru-RU" dirty="0" smtClean="0">
                <a:solidFill>
                  <a:srgbClr val="00602B"/>
                </a:solidFill>
                <a:latin typeface="Trebuchet MS" panose="020B0603020202020204" pitchFamily="34" charset="0"/>
              </a:rPr>
              <a:t> </a:t>
            </a:r>
            <a:r>
              <a:rPr lang="ru-RU" dirty="0" smtClean="0">
                <a:latin typeface="Trebuchet MS" panose="020B0603020202020204" pitchFamily="34" charset="0"/>
              </a:rPr>
              <a:t>(</a:t>
            </a:r>
            <a:r>
              <a:rPr lang="ru-RU" i="1" dirty="0" smtClean="0">
                <a:latin typeface="Trebuchet MS" panose="020B0603020202020204" pitchFamily="34" charset="0"/>
              </a:rPr>
              <a:t>начиная с </a:t>
            </a:r>
            <a:br>
              <a:rPr lang="ru-RU" i="1" dirty="0" smtClean="0">
                <a:latin typeface="Trebuchet MS" panose="020B0603020202020204" pitchFamily="34" charset="0"/>
              </a:rPr>
            </a:br>
            <a:r>
              <a:rPr lang="ru-RU" i="1" dirty="0" smtClean="0">
                <a:latin typeface="Trebuchet MS" panose="020B0603020202020204" pitchFamily="34" charset="0"/>
              </a:rPr>
              <a:t>2007 года</a:t>
            </a:r>
            <a:r>
              <a:rPr lang="ru-RU" dirty="0" smtClean="0">
                <a:latin typeface="Trebuchet MS" panose="020B0603020202020204" pitchFamily="34" charset="0"/>
              </a:rPr>
              <a:t>) в федеральном бюджете, бюджетах субъектов РФ, местных бюджетах: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600" i="1" dirty="0" smtClean="0">
                <a:latin typeface="Trebuchet MS" panose="020B0603020202020204" pitchFamily="34" charset="0"/>
              </a:rPr>
              <a:t>достижение целей, задач </a:t>
            </a:r>
            <a:r>
              <a:rPr lang="ru-RU" sz="1600" i="1" dirty="0">
                <a:latin typeface="Trebuchet MS" panose="020B0603020202020204" pitchFamily="34" charset="0"/>
              </a:rPr>
              <a:t>и </a:t>
            </a:r>
            <a:r>
              <a:rPr lang="ru-RU" sz="1600" i="1" dirty="0" smtClean="0">
                <a:latin typeface="Trebuchet MS" panose="020B0603020202020204" pitchFamily="34" charset="0"/>
              </a:rPr>
              <a:t>показателей деятельности </a:t>
            </a:r>
            <a:r>
              <a:rPr lang="ru-RU" sz="1600" b="1" i="1" u="sng" dirty="0" smtClean="0">
                <a:latin typeface="Trebuchet MS" panose="020B0603020202020204" pitchFamily="34" charset="0"/>
              </a:rPr>
              <a:t>отдельного органа </a:t>
            </a:r>
            <a:r>
              <a:rPr lang="ru-RU" sz="1600" i="1" dirty="0" smtClean="0">
                <a:latin typeface="Trebuchet MS" panose="020B0603020202020204" pitchFamily="34" charset="0"/>
              </a:rPr>
              <a:t>государственной власти (местного самоуправления).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ru-RU" dirty="0" smtClean="0">
                <a:latin typeface="Trebuchet MS" panose="020B0603020202020204" pitchFamily="34" charset="0"/>
              </a:rPr>
              <a:t>Реализация </a:t>
            </a:r>
            <a:r>
              <a:rPr lang="ru-RU" b="1" i="1" u="sng" dirty="0" smtClean="0">
                <a:solidFill>
                  <a:srgbClr val="00602B"/>
                </a:solidFill>
                <a:latin typeface="Trebuchet MS" panose="020B0603020202020204" pitchFamily="34" charset="0"/>
              </a:rPr>
              <a:t>государственных (муниципальных) программ</a:t>
            </a:r>
            <a:r>
              <a:rPr lang="ru-RU" dirty="0" smtClean="0">
                <a:latin typeface="Trebuchet MS" panose="020B0603020202020204" pitchFamily="34" charset="0"/>
              </a:rPr>
              <a:t>, </a:t>
            </a:r>
            <a:r>
              <a:rPr lang="ru-RU" dirty="0">
                <a:latin typeface="Trebuchet MS" panose="020B0603020202020204" pitchFamily="34" charset="0"/>
              </a:rPr>
              <a:t>переход на </a:t>
            </a:r>
            <a:r>
              <a:rPr lang="ru-RU" b="1" i="1" u="sng" dirty="0">
                <a:solidFill>
                  <a:srgbClr val="00602B"/>
                </a:solidFill>
                <a:latin typeface="Trebuchet MS" panose="020B0603020202020204" pitchFamily="34" charset="0"/>
              </a:rPr>
              <a:t>программный</a:t>
            </a:r>
            <a:r>
              <a:rPr lang="ru-RU" dirty="0">
                <a:latin typeface="Trebuchet MS" panose="020B0603020202020204" pitchFamily="34" charset="0"/>
              </a:rPr>
              <a:t> </a:t>
            </a:r>
            <a:r>
              <a:rPr lang="ru-RU" dirty="0" smtClean="0">
                <a:latin typeface="Trebuchet MS" panose="020B0603020202020204" pitchFamily="34" charset="0"/>
              </a:rPr>
              <a:t>бюджет: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600" i="1" dirty="0">
                <a:latin typeface="Trebuchet MS" panose="020B0603020202020204" pitchFamily="34" charset="0"/>
              </a:rPr>
              <a:t>комплекс планируемых мероприятий, взаимоувязанных по задачам, </a:t>
            </a:r>
            <a:r>
              <a:rPr lang="ru-RU" sz="1600" i="1" dirty="0" smtClean="0">
                <a:latin typeface="Trebuchet MS" panose="020B0603020202020204" pitchFamily="34" charset="0"/>
              </a:rPr>
              <a:t>срокам, </a:t>
            </a:r>
            <a:r>
              <a:rPr lang="ru-RU" sz="1600" i="1" dirty="0">
                <a:latin typeface="Trebuchet MS" panose="020B0603020202020204" pitchFamily="34" charset="0"/>
              </a:rPr>
              <a:t>исполнителям и ресурсам, </a:t>
            </a:r>
            <a:r>
              <a:rPr lang="ru-RU" sz="1600" i="1" dirty="0" smtClean="0">
                <a:latin typeface="Trebuchet MS" panose="020B0603020202020204" pitchFamily="34" charset="0"/>
              </a:rPr>
              <a:t>обеспечивающих </a:t>
            </a:r>
            <a:r>
              <a:rPr lang="ru-RU" sz="1600" b="1" i="1" u="sng" dirty="0" smtClean="0">
                <a:latin typeface="Trebuchet MS" panose="020B0603020202020204" pitchFamily="34" charset="0"/>
              </a:rPr>
              <a:t>достижение </a:t>
            </a:r>
            <a:r>
              <a:rPr lang="ru-RU" sz="1600" b="1" i="1" u="sng" dirty="0">
                <a:latin typeface="Trebuchet MS" panose="020B0603020202020204" pitchFamily="34" charset="0"/>
              </a:rPr>
              <a:t>приоритетов и целей государственной </a:t>
            </a:r>
            <a:r>
              <a:rPr lang="ru-RU" sz="1600" b="1" i="1" u="sng" dirty="0" smtClean="0">
                <a:latin typeface="Trebuchet MS" panose="020B0603020202020204" pitchFamily="34" charset="0"/>
              </a:rPr>
              <a:t>политики</a:t>
            </a:r>
            <a:r>
              <a:rPr lang="ru-RU" sz="1600" i="1" dirty="0" smtClean="0">
                <a:latin typeface="Trebuchet MS" panose="020B0603020202020204" pitchFamily="34" charset="0"/>
              </a:rPr>
              <a:t>.</a:t>
            </a:r>
            <a:endParaRPr lang="ru-RU" sz="1600" i="1" dirty="0">
              <a:latin typeface="Trebuchet MS" panose="020B0603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ru-RU" dirty="0">
                <a:latin typeface="Trebuchet MS" panose="020B0603020202020204" pitchFamily="34" charset="0"/>
              </a:rPr>
              <a:t>Внедрение проектных принципов управления: формирование и реализация </a:t>
            </a:r>
            <a:r>
              <a:rPr lang="ru-RU" b="1" i="1" u="sng" dirty="0" smtClean="0">
                <a:solidFill>
                  <a:srgbClr val="00602B"/>
                </a:solidFill>
                <a:latin typeface="Trebuchet MS" panose="020B0603020202020204" pitchFamily="34" charset="0"/>
              </a:rPr>
              <a:t>национальных, федеральных и ведомственных проектов</a:t>
            </a:r>
            <a:r>
              <a:rPr lang="ru-RU" dirty="0" smtClean="0">
                <a:latin typeface="Trebuchet MS" panose="020B0603020202020204" pitchFamily="34" charset="0"/>
              </a:rPr>
              <a:t>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600" i="1" dirty="0">
                <a:latin typeface="Trebuchet MS" panose="020B0603020202020204" pitchFamily="34" charset="0"/>
              </a:rPr>
              <a:t>комплекс взаимосвязанных мероприятий, направленных на получение </a:t>
            </a:r>
            <a:r>
              <a:rPr lang="ru-RU" sz="1600" b="1" i="1" u="sng" dirty="0">
                <a:latin typeface="Trebuchet MS" panose="020B0603020202020204" pitchFamily="34" charset="0"/>
              </a:rPr>
              <a:t>уникальных результатов</a:t>
            </a:r>
            <a:r>
              <a:rPr lang="ru-RU" sz="1600" i="1" dirty="0">
                <a:latin typeface="Trebuchet MS" panose="020B0603020202020204" pitchFamily="34" charset="0"/>
              </a:rPr>
              <a:t> различного масштаба в условиях </a:t>
            </a:r>
            <a:r>
              <a:rPr lang="ru-RU" sz="1600" b="1" i="1" u="sng" dirty="0">
                <a:latin typeface="Trebuchet MS" panose="020B0603020202020204" pitchFamily="34" charset="0"/>
              </a:rPr>
              <a:t>временных и ресурсных ограничений</a:t>
            </a:r>
            <a:r>
              <a:rPr lang="ru-RU" sz="1600" i="1" dirty="0">
                <a:latin typeface="Trebuchet MS" panose="020B0603020202020204" pitchFamily="34" charset="0"/>
              </a:rPr>
              <a:t>. </a:t>
            </a:r>
          </a:p>
        </p:txBody>
      </p:sp>
      <p:sp>
        <p:nvSpPr>
          <p:cNvPr id="5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8855075" y="1588"/>
            <a:ext cx="825500" cy="366712"/>
          </a:xfrm>
        </p:spPr>
        <p:txBody>
          <a:bodyPr/>
          <a:lstStyle/>
          <a:p>
            <a:pPr>
              <a:defRPr/>
            </a:pPr>
            <a:fld id="{7C948A7D-6C52-4157-BEA1-1B3B6891AEA4}" type="slidenum">
              <a:rPr lang="ru-RU" smtClean="0">
                <a:latin typeface="Trebuchet MS" panose="020B0603020202020204" pitchFamily="34" charset="0"/>
              </a:rPr>
              <a:pPr>
                <a:defRPr/>
              </a:pPr>
              <a:t>2</a:t>
            </a:fld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76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28575" y="454293"/>
            <a:ext cx="9825644" cy="40011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dirty="0" smtClean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Проблемы при формировании и реализации госпрограмм</a:t>
            </a:r>
            <a:r>
              <a:rPr lang="en-US" sz="2000" b="1" dirty="0" smtClean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 [1]</a:t>
            </a:r>
            <a:r>
              <a:rPr lang="ru-RU" sz="2000" b="1" dirty="0" smtClean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00602B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5488" y="996951"/>
            <a:ext cx="935181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ru-RU" dirty="0">
                <a:latin typeface="Trebuchet MS" panose="020B0603020202020204" pitchFamily="34" charset="0"/>
              </a:rPr>
              <a:t>Низкое </a:t>
            </a:r>
            <a:r>
              <a:rPr lang="ru-RU" b="1" i="1" u="sng" dirty="0">
                <a:solidFill>
                  <a:srgbClr val="00602B"/>
                </a:solidFill>
                <a:latin typeface="Trebuchet MS" panose="020B0603020202020204" pitchFamily="34" charset="0"/>
              </a:rPr>
              <a:t>качество целеполагания</a:t>
            </a:r>
            <a:r>
              <a:rPr lang="ru-RU" b="1" dirty="0">
                <a:solidFill>
                  <a:srgbClr val="00602B"/>
                </a:solidFill>
                <a:latin typeface="Trebuchet MS" panose="020B0603020202020204" pitchFamily="34" charset="0"/>
              </a:rPr>
              <a:t> </a:t>
            </a:r>
            <a:r>
              <a:rPr lang="ru-RU" dirty="0">
                <a:latin typeface="Trebuchet MS" panose="020B0603020202020204" pitchFamily="34" charset="0"/>
              </a:rPr>
              <a:t>и </a:t>
            </a:r>
            <a:r>
              <a:rPr lang="ru-RU" b="1" i="1" u="sng" dirty="0">
                <a:solidFill>
                  <a:srgbClr val="00602B"/>
                </a:solidFill>
                <a:latin typeface="Trebuchet MS" panose="020B0603020202020204" pitchFamily="34" charset="0"/>
              </a:rPr>
              <a:t>системы </a:t>
            </a:r>
            <a:r>
              <a:rPr lang="ru-RU" b="1" i="1" u="sng" dirty="0" smtClean="0">
                <a:solidFill>
                  <a:srgbClr val="00602B"/>
                </a:solidFill>
                <a:latin typeface="Trebuchet MS" panose="020B0603020202020204" pitchFamily="34" charset="0"/>
              </a:rPr>
              <a:t>показателей</a:t>
            </a:r>
            <a:r>
              <a:rPr lang="ru-RU" dirty="0" smtClean="0">
                <a:latin typeface="Trebuchet MS" panose="020B0603020202020204" pitchFamily="34" charset="0"/>
              </a:rPr>
              <a:t>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1600" i="1" dirty="0">
                <a:latin typeface="Trebuchet MS" panose="020B0603020202020204" pitchFamily="34" charset="0"/>
              </a:rPr>
              <a:t>цели, показатели и ожидаемые результаты формулируются самими исполнителями госпрограмм и не отражают конкретных приоритетов государственной </a:t>
            </a:r>
            <a:r>
              <a:rPr lang="ru-RU" sz="1600" i="1" dirty="0" smtClean="0">
                <a:latin typeface="Trebuchet MS" panose="020B0603020202020204" pitchFamily="34" charset="0"/>
              </a:rPr>
              <a:t>политики;</a:t>
            </a:r>
            <a:endParaRPr lang="ru-RU" sz="1600" i="1" dirty="0"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1600" i="1" dirty="0">
                <a:latin typeface="Trebuchet MS" panose="020B0603020202020204" pitchFamily="34" charset="0"/>
              </a:rPr>
              <a:t>избыточное количество показателей и отсутствие их иерархии </a:t>
            </a:r>
            <a:r>
              <a:rPr lang="ru-RU" sz="1600" dirty="0">
                <a:latin typeface="Trebuchet MS" panose="020B0603020202020204" pitchFamily="34" charset="0"/>
                <a:sym typeface="Symbol"/>
              </a:rPr>
              <a:t></a:t>
            </a:r>
            <a:r>
              <a:rPr lang="ru-RU" sz="1600" i="1" dirty="0" smtClean="0">
                <a:latin typeface="Trebuchet MS" panose="020B0603020202020204" pitchFamily="34" charset="0"/>
              </a:rPr>
              <a:t> </a:t>
            </a:r>
            <a:r>
              <a:rPr lang="ru-RU" sz="1600" i="1" dirty="0">
                <a:latin typeface="Trebuchet MS" panose="020B0603020202020204" pitchFamily="34" charset="0"/>
              </a:rPr>
              <a:t>невозможность оценки эффективности реализации госпрограмм, подпрограмм и основных мероприятий.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ru-RU" dirty="0" smtClean="0">
                <a:latin typeface="Trebuchet MS" panose="020B0603020202020204" pitchFamily="34" charset="0"/>
              </a:rPr>
              <a:t>Отсутствие </a:t>
            </a:r>
            <a:r>
              <a:rPr lang="ru-RU" b="1" i="1" u="sng" dirty="0">
                <a:solidFill>
                  <a:srgbClr val="00602B"/>
                </a:solidFill>
                <a:latin typeface="Trebuchet MS" panose="020B0603020202020204" pitchFamily="34" charset="0"/>
              </a:rPr>
              <a:t>системности</a:t>
            </a:r>
            <a:r>
              <a:rPr lang="ru-RU" dirty="0">
                <a:latin typeface="Trebuchet MS" panose="020B0603020202020204" pitchFamily="34" charset="0"/>
              </a:rPr>
              <a:t> при формировании </a:t>
            </a:r>
            <a:r>
              <a:rPr lang="ru-RU" b="1" i="1" u="sng" dirty="0">
                <a:solidFill>
                  <a:srgbClr val="00602B"/>
                </a:solidFill>
                <a:latin typeface="Trebuchet MS" panose="020B0603020202020204" pitchFamily="34" charset="0"/>
              </a:rPr>
              <a:t>перечня</a:t>
            </a:r>
            <a:r>
              <a:rPr lang="ru-RU" dirty="0">
                <a:latin typeface="Trebuchet MS" panose="020B0603020202020204" pitchFamily="34" charset="0"/>
              </a:rPr>
              <a:t> и </a:t>
            </a:r>
            <a:r>
              <a:rPr lang="ru-RU" b="1" i="1" u="sng" dirty="0">
                <a:solidFill>
                  <a:srgbClr val="00602B"/>
                </a:solidFill>
                <a:latin typeface="Trebuchet MS" panose="020B0603020202020204" pitchFamily="34" charset="0"/>
              </a:rPr>
              <a:t>структуры</a:t>
            </a:r>
            <a:r>
              <a:rPr lang="ru-RU" dirty="0">
                <a:latin typeface="Trebuchet MS" panose="020B0603020202020204" pitchFamily="34" charset="0"/>
              </a:rPr>
              <a:t> </a:t>
            </a:r>
            <a:r>
              <a:rPr lang="ru-RU" dirty="0" smtClean="0">
                <a:latin typeface="Trebuchet MS" panose="020B0603020202020204" pitchFamily="34" charset="0"/>
              </a:rPr>
              <a:t>госпрограмм: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1600" i="1" dirty="0">
                <a:latin typeface="Trebuchet MS" panose="020B0603020202020204" pitchFamily="34" charset="0"/>
              </a:rPr>
              <a:t>перечень и структура госпрограмм соответствует  сложившейся системе и структуре федеральных органов исполнительной </a:t>
            </a:r>
            <a:r>
              <a:rPr lang="ru-RU" sz="1600" i="1" dirty="0" smtClean="0">
                <a:latin typeface="Trebuchet MS" panose="020B0603020202020204" pitchFamily="34" charset="0"/>
              </a:rPr>
              <a:t>власти.</a:t>
            </a:r>
            <a:endParaRPr lang="ru-RU" sz="1600" i="1" dirty="0">
              <a:latin typeface="Trebuchet MS" panose="020B0603020202020204" pitchFamily="34" charset="0"/>
            </a:endParaRP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ru-RU" dirty="0" smtClean="0">
                <a:latin typeface="Trebuchet MS" panose="020B0603020202020204" pitchFamily="34" charset="0"/>
              </a:rPr>
              <a:t>Неполная </a:t>
            </a:r>
            <a:r>
              <a:rPr lang="ru-RU" b="1" i="1" u="sng" dirty="0">
                <a:solidFill>
                  <a:srgbClr val="00602B"/>
                </a:solidFill>
                <a:latin typeface="Trebuchet MS" panose="020B0603020202020204" pitchFamily="34" charset="0"/>
              </a:rPr>
              <a:t>оценка ресурсов</a:t>
            </a:r>
            <a:r>
              <a:rPr lang="ru-RU" dirty="0">
                <a:latin typeface="Trebuchet MS" panose="020B0603020202020204" pitchFamily="34" charset="0"/>
              </a:rPr>
              <a:t> и </a:t>
            </a:r>
            <a:r>
              <a:rPr lang="ru-RU" b="1" i="1" u="sng" dirty="0">
                <a:solidFill>
                  <a:srgbClr val="00602B"/>
                </a:solidFill>
                <a:latin typeface="Trebuchet MS" panose="020B0603020202020204" pitchFamily="34" charset="0"/>
              </a:rPr>
              <a:t>инструментов</a:t>
            </a:r>
            <a:r>
              <a:rPr lang="ru-RU" dirty="0">
                <a:latin typeface="Trebuchet MS" panose="020B0603020202020204" pitchFamily="34" charset="0"/>
              </a:rPr>
              <a:t>, направленных на реализацию целей государственной </a:t>
            </a:r>
            <a:r>
              <a:rPr lang="ru-RU" dirty="0" smtClean="0">
                <a:latin typeface="Trebuchet MS" panose="020B0603020202020204" pitchFamily="34" charset="0"/>
              </a:rPr>
              <a:t>политики: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1600" i="1" dirty="0">
                <a:latin typeface="Trebuchet MS" panose="020B0603020202020204" pitchFamily="34" charset="0"/>
              </a:rPr>
              <a:t>не учитывается вклад в достижение целей госпрограмм таких инструментов, как </a:t>
            </a:r>
            <a:r>
              <a:rPr lang="ru-RU" sz="1600" i="1" dirty="0" smtClean="0">
                <a:latin typeface="Trebuchet MS" panose="020B0603020202020204" pitchFamily="34" charset="0"/>
              </a:rPr>
              <a:t>контрольно-надзорная </a:t>
            </a:r>
            <a:r>
              <a:rPr lang="ru-RU" sz="1600" i="1" dirty="0">
                <a:latin typeface="Trebuchet MS" panose="020B0603020202020204" pitchFamily="34" charset="0"/>
              </a:rPr>
              <a:t>деятельность, управление имуществом и т.п</a:t>
            </a:r>
            <a:r>
              <a:rPr lang="ru-RU" sz="1600" i="1" dirty="0" smtClean="0">
                <a:latin typeface="Trebuchet MS" panose="020B0603020202020204" pitchFamily="34" charset="0"/>
              </a:rPr>
              <a:t>., отсутствует оценка применения налоговых льгот;</a:t>
            </a:r>
            <a:endParaRPr lang="ru-RU" sz="1600" i="1" dirty="0"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1600" i="1" dirty="0">
                <a:latin typeface="Trebuchet MS" panose="020B0603020202020204" pitchFamily="34" charset="0"/>
              </a:rPr>
              <a:t>отдельные госпрограммы охватывают лишь часть расходов федерального бюджета на соответствующую отрасль (сферу);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1600" i="1" dirty="0">
                <a:latin typeface="Trebuchet MS" panose="020B0603020202020204" pitchFamily="34" charset="0"/>
              </a:rPr>
              <a:t>средства консолидированных бюджетов субъектов РФ, </a:t>
            </a:r>
            <a:r>
              <a:rPr lang="ru-RU" sz="1600" i="1" dirty="0" err="1">
                <a:latin typeface="Trebuchet MS" panose="020B0603020202020204" pitchFamily="34" charset="0"/>
              </a:rPr>
              <a:t>госкорпораций</a:t>
            </a:r>
            <a:r>
              <a:rPr lang="ru-RU" sz="1600" i="1" dirty="0">
                <a:latin typeface="Trebuchet MS" panose="020B0603020202020204" pitchFamily="34" charset="0"/>
              </a:rPr>
              <a:t> и госкомпаний отражаются в госпрограммах </a:t>
            </a:r>
            <a:r>
              <a:rPr lang="ru-RU" sz="1600" i="1" dirty="0" smtClean="0">
                <a:latin typeface="Trebuchet MS" panose="020B0603020202020204" pitchFamily="34" charset="0"/>
              </a:rPr>
              <a:t>формально.</a:t>
            </a:r>
            <a:endParaRPr lang="ru-RU" sz="1600" i="1" dirty="0">
              <a:latin typeface="Trebuchet MS" panose="020B0603020202020204" pitchFamily="34" charset="0"/>
            </a:endParaRPr>
          </a:p>
        </p:txBody>
      </p:sp>
      <p:sp>
        <p:nvSpPr>
          <p:cNvPr id="5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8855075" y="1588"/>
            <a:ext cx="825500" cy="366712"/>
          </a:xfrm>
        </p:spPr>
        <p:txBody>
          <a:bodyPr/>
          <a:lstStyle/>
          <a:p>
            <a:pPr>
              <a:defRPr/>
            </a:pPr>
            <a:fld id="{7C948A7D-6C52-4157-BEA1-1B3B6891AEA4}" type="slidenum">
              <a:rPr lang="ru-RU" smtClean="0">
                <a:latin typeface="Trebuchet MS" panose="020B0603020202020204" pitchFamily="34" charset="0"/>
              </a:rPr>
              <a:pPr>
                <a:defRPr/>
              </a:pPr>
              <a:t>3</a:t>
            </a:fld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21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28575" y="454293"/>
            <a:ext cx="9825644" cy="40011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dirty="0" smtClean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Проблемы при формировании и реализации госпрограмм</a:t>
            </a:r>
            <a:r>
              <a:rPr lang="en-US" sz="2000" b="1" dirty="0" smtClean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 [</a:t>
            </a:r>
            <a:r>
              <a:rPr lang="ru-RU" sz="2000" b="1" dirty="0" smtClean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2</a:t>
            </a:r>
            <a:r>
              <a:rPr lang="en-US" sz="2000" b="1" dirty="0" smtClean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]</a:t>
            </a:r>
            <a:r>
              <a:rPr lang="ru-RU" sz="2000" b="1" dirty="0" smtClean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00602B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5488" y="996951"/>
            <a:ext cx="9351818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ru-RU" dirty="0" smtClean="0">
                <a:latin typeface="Trebuchet MS" panose="020B0603020202020204" pitchFamily="34" charset="0"/>
              </a:rPr>
              <a:t>Низкое </a:t>
            </a:r>
            <a:r>
              <a:rPr lang="ru-RU" b="1" i="1" u="sng" dirty="0">
                <a:solidFill>
                  <a:srgbClr val="00602B"/>
                </a:solidFill>
                <a:latin typeface="Trebuchet MS" panose="020B0603020202020204" pitchFamily="34" charset="0"/>
              </a:rPr>
              <a:t>качество администрирования</a:t>
            </a:r>
            <a:r>
              <a:rPr lang="ru-RU" dirty="0">
                <a:latin typeface="Trebuchet MS" panose="020B0603020202020204" pitchFamily="34" charset="0"/>
              </a:rPr>
              <a:t> </a:t>
            </a:r>
            <a:r>
              <a:rPr lang="ru-RU" dirty="0" smtClean="0">
                <a:latin typeface="Trebuchet MS" panose="020B0603020202020204" pitchFamily="34" charset="0"/>
              </a:rPr>
              <a:t>госпрограмм: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1600" i="1" dirty="0">
                <a:latin typeface="Trebuchet MS" panose="020B0603020202020204" pitchFamily="34" charset="0"/>
              </a:rPr>
              <a:t>низкая эффективность межведомственного взаимодействия при управлении реализацией госпрограммы;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1600" i="1" dirty="0">
                <a:latin typeface="Trebuchet MS" panose="020B0603020202020204" pitchFamily="34" charset="0"/>
              </a:rPr>
              <a:t>длительность и трудоемкость процедур согласования госпрограмм и планов их реализации.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ru-RU" dirty="0" smtClean="0">
                <a:latin typeface="Trebuchet MS" panose="020B0603020202020204" pitchFamily="34" charset="0"/>
              </a:rPr>
              <a:t>Формальный </a:t>
            </a:r>
            <a:r>
              <a:rPr lang="ru-RU" dirty="0">
                <a:latin typeface="Trebuchet MS" panose="020B0603020202020204" pitchFamily="34" charset="0"/>
              </a:rPr>
              <a:t>характер </a:t>
            </a:r>
            <a:r>
              <a:rPr lang="ru-RU" b="1" i="1" u="sng" dirty="0">
                <a:solidFill>
                  <a:srgbClr val="00602B"/>
                </a:solidFill>
                <a:latin typeface="Trebuchet MS" panose="020B0603020202020204" pitchFamily="34" charset="0"/>
              </a:rPr>
              <a:t>оценки эффективности</a:t>
            </a:r>
            <a:r>
              <a:rPr lang="ru-RU" dirty="0">
                <a:latin typeface="Trebuchet MS" panose="020B0603020202020204" pitchFamily="34" charset="0"/>
              </a:rPr>
              <a:t> госпрограмм и отсутствие использования результатов такой </a:t>
            </a:r>
            <a:r>
              <a:rPr lang="ru-RU" dirty="0" smtClean="0">
                <a:latin typeface="Trebuchet MS" panose="020B0603020202020204" pitchFamily="34" charset="0"/>
              </a:rPr>
              <a:t>оценки: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1600" i="1" dirty="0">
                <a:latin typeface="Trebuchet MS" panose="020B0603020202020204" pitchFamily="34" charset="0"/>
              </a:rPr>
              <a:t>отсутствие утвержденной единой методики оценки эффективности госпрограмм;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1600" i="1" dirty="0">
                <a:latin typeface="Trebuchet MS" panose="020B0603020202020204" pitchFamily="34" charset="0"/>
              </a:rPr>
              <a:t>отсутствие предусмотренных мер ответственности должностных лиц за неэффективную реализацию госпрограмм.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ru-RU" dirty="0" smtClean="0">
                <a:latin typeface="Trebuchet MS" panose="020B0603020202020204" pitchFamily="34" charset="0"/>
              </a:rPr>
              <a:t>Недостаточная </a:t>
            </a:r>
            <a:r>
              <a:rPr lang="ru-RU" b="1" i="1" u="sng" dirty="0">
                <a:solidFill>
                  <a:srgbClr val="00602B"/>
                </a:solidFill>
                <a:latin typeface="Trebuchet MS" panose="020B0603020202020204" pitchFamily="34" charset="0"/>
              </a:rPr>
              <a:t>интеграция</a:t>
            </a:r>
            <a:r>
              <a:rPr lang="ru-RU" dirty="0">
                <a:latin typeface="Trebuchet MS" panose="020B0603020202020204" pitchFamily="34" charset="0"/>
              </a:rPr>
              <a:t> госпрограмм </a:t>
            </a:r>
            <a:r>
              <a:rPr lang="ru-RU" b="1" i="1" u="sng" dirty="0">
                <a:solidFill>
                  <a:srgbClr val="00602B"/>
                </a:solidFill>
                <a:latin typeface="Trebuchet MS" panose="020B0603020202020204" pitchFamily="34" charset="0"/>
              </a:rPr>
              <a:t>в бюджетный </a:t>
            </a:r>
            <a:r>
              <a:rPr lang="ru-RU" b="1" i="1" u="sng" dirty="0" smtClean="0">
                <a:solidFill>
                  <a:srgbClr val="00602B"/>
                </a:solidFill>
                <a:latin typeface="Trebuchet MS" panose="020B0603020202020204" pitchFamily="34" charset="0"/>
              </a:rPr>
              <a:t>процесс</a:t>
            </a:r>
            <a:r>
              <a:rPr lang="ru-RU" dirty="0" smtClean="0">
                <a:latin typeface="Trebuchet MS" panose="020B0603020202020204" pitchFamily="34" charset="0"/>
              </a:rPr>
              <a:t>:</a:t>
            </a:r>
          </a:p>
          <a:p>
            <a:pPr algn="just">
              <a:spcAft>
                <a:spcPts val="600"/>
              </a:spcAft>
            </a:pPr>
            <a:r>
              <a:rPr lang="ru-RU" sz="1600" i="1" dirty="0" smtClean="0">
                <a:latin typeface="Trebuchet MS" panose="020B0603020202020204" pitchFamily="34" charset="0"/>
                <a:sym typeface="Symbol"/>
              </a:rPr>
              <a:t>роль </a:t>
            </a:r>
            <a:r>
              <a:rPr lang="ru-RU" sz="1600" i="1" dirty="0">
                <a:latin typeface="Trebuchet MS" panose="020B0603020202020204" pitchFamily="34" charset="0"/>
                <a:sym typeface="Symbol"/>
              </a:rPr>
              <a:t>ответственного исполнителя при планировании бюджетных расходов, ответственность за их эффективность и качество управления госпрограммой носят формальный характер</a:t>
            </a:r>
            <a:r>
              <a:rPr lang="ru-RU" sz="1600" i="1" dirty="0">
                <a:latin typeface="Trebuchet MS" panose="020B0603020202020204" pitchFamily="34" charset="0"/>
              </a:rPr>
              <a:t>;</a:t>
            </a:r>
          </a:p>
          <a:p>
            <a:pPr algn="just">
              <a:spcAft>
                <a:spcPts val="600"/>
              </a:spcAft>
            </a:pPr>
            <a:r>
              <a:rPr lang="ru-RU" sz="1600" i="1" dirty="0">
                <a:latin typeface="Trebuchet MS" panose="020B0603020202020204" pitchFamily="34" charset="0"/>
              </a:rPr>
              <a:t>отсутствие возможностей для перераспределения бюджетных ассигнований между мероприятиями госпрограммы в ходе исполнения бюджета </a:t>
            </a:r>
            <a:r>
              <a:rPr lang="ru-RU" sz="1600" i="1" dirty="0">
                <a:latin typeface="Trebuchet MS" panose="020B0603020202020204" pitchFamily="34" charset="0"/>
                <a:sym typeface="Symbol"/>
              </a:rPr>
              <a:t> снижение оперативности управленческих </a:t>
            </a:r>
            <a:r>
              <a:rPr lang="ru-RU" sz="1600" i="1" dirty="0" smtClean="0">
                <a:latin typeface="Trebuchet MS" panose="020B0603020202020204" pitchFamily="34" charset="0"/>
                <a:sym typeface="Symbol"/>
              </a:rPr>
              <a:t>решений</a:t>
            </a:r>
            <a:r>
              <a:rPr lang="ru-RU" sz="1600" i="1" dirty="0" smtClean="0">
                <a:latin typeface="Trebuchet MS" panose="020B0603020202020204" pitchFamily="34" charset="0"/>
              </a:rPr>
              <a:t>.</a:t>
            </a:r>
            <a:endParaRPr lang="ru-RU" sz="1600" i="1" dirty="0"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5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8855075" y="1588"/>
            <a:ext cx="825500" cy="366712"/>
          </a:xfrm>
        </p:spPr>
        <p:txBody>
          <a:bodyPr/>
          <a:lstStyle/>
          <a:p>
            <a:pPr>
              <a:defRPr/>
            </a:pPr>
            <a:fld id="{7C948A7D-6C52-4157-BEA1-1B3B6891AEA4}" type="slidenum">
              <a:rPr lang="ru-RU" smtClean="0">
                <a:latin typeface="Trebuchet MS" panose="020B0603020202020204" pitchFamily="34" charset="0"/>
              </a:rPr>
              <a:pPr>
                <a:defRPr/>
              </a:pPr>
              <a:t>4</a:t>
            </a:fld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71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246495"/>
            <a:ext cx="982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/>
            <a:r>
              <a:rPr lang="ru-RU" sz="2000" b="1" dirty="0" smtClean="0">
                <a:solidFill>
                  <a:srgbClr val="00602B"/>
                </a:solidFill>
                <a:latin typeface="Trebuchet MS" panose="020B0603020202020204" pitchFamily="34" charset="0"/>
              </a:rPr>
              <a:t>Система стратегического программно-целевого планирования</a:t>
            </a:r>
            <a:endParaRPr lang="ru-RU" sz="2000" b="1" dirty="0">
              <a:solidFill>
                <a:srgbClr val="00602B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212514"/>
              </p:ext>
            </p:extLst>
          </p:nvPr>
        </p:nvGraphicFramePr>
        <p:xfrm>
          <a:off x="4381500" y="5324112"/>
          <a:ext cx="1933575" cy="391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816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что?</a:t>
                      </a:r>
                      <a:endParaRPr lang="ru-RU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кто?</a:t>
                      </a:r>
                      <a:endParaRPr lang="ru-RU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как?</a:t>
                      </a:r>
                      <a:endParaRPr lang="ru-RU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6" name="Прямая со стрелкой 75"/>
          <p:cNvCxnSpPr>
            <a:endCxn id="55" idx="0"/>
          </p:cNvCxnSpPr>
          <p:nvPr/>
        </p:nvCxnSpPr>
        <p:spPr>
          <a:xfrm>
            <a:off x="6813550" y="1447681"/>
            <a:ext cx="1620835" cy="121603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818332" y="875508"/>
            <a:ext cx="2993232" cy="656979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600" b="1" spc="-30" dirty="0" smtClean="0">
                <a:latin typeface="Trebuchet MS" panose="020B0603020202020204" pitchFamily="34" charset="0"/>
              </a:rPr>
              <a:t>Стратегия </a:t>
            </a:r>
            <a:r>
              <a:rPr lang="ru-RU" sz="1600" spc="-30" dirty="0" smtClean="0">
                <a:latin typeface="Trebuchet MS" panose="020B0603020202020204" pitchFamily="34" charset="0"/>
              </a:rPr>
              <a:t>(концепция долгосрочного)</a:t>
            </a:r>
            <a:r>
              <a:rPr lang="ru-RU" sz="1600" b="1" spc="-30" dirty="0" smtClean="0">
                <a:latin typeface="Trebuchet MS" panose="020B0603020202020204" pitchFamily="34" charset="0"/>
              </a:rPr>
              <a:t> социально-экономического развития</a:t>
            </a:r>
            <a:endParaRPr lang="ru-RU" sz="1600" b="1" spc="-30" dirty="0">
              <a:latin typeface="Trebuchet MS" panose="020B0603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34246" y="2663718"/>
            <a:ext cx="2200277" cy="684089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</a:pPr>
            <a:r>
              <a:rPr lang="ru-RU" sz="1400" b="1" spc="-50" dirty="0" smtClean="0">
                <a:latin typeface="Trebuchet MS" panose="020B0603020202020204" pitchFamily="34" charset="0"/>
              </a:rPr>
              <a:t>Бюджетный </a:t>
            </a:r>
            <a:r>
              <a:rPr lang="ru-RU" sz="1400" b="1" spc="-50" dirty="0">
                <a:latin typeface="Trebuchet MS" panose="020B0603020202020204" pitchFamily="34" charset="0"/>
              </a:rPr>
              <a:t>прогноз Российской Федерации на долгосрочный период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914524" y="2701817"/>
            <a:ext cx="1876425" cy="610391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algn="ctr">
              <a:lnSpc>
                <a:spcPct val="60000"/>
              </a:lnSpc>
            </a:pPr>
            <a:r>
              <a:rPr lang="ru-RU" sz="1300" b="1" spc="-50" dirty="0" smtClean="0">
                <a:latin typeface="Trebuchet MS" panose="020B0603020202020204" pitchFamily="34" charset="0"/>
              </a:rPr>
              <a:t>Прогноз социально-экономического развития на долгосрочный период</a:t>
            </a:r>
            <a:endParaRPr lang="ru-RU" sz="1300" b="1" spc="-50" dirty="0">
              <a:latin typeface="Trebuchet MS" panose="020B0603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643807" y="3672681"/>
            <a:ext cx="1581153" cy="57888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400" b="1" dirty="0" smtClean="0">
                <a:latin typeface="Trebuchet MS" panose="020B0603020202020204" pitchFamily="34" charset="0"/>
              </a:rPr>
              <a:t>Бюджет </a:t>
            </a:r>
          </a:p>
          <a:p>
            <a:pPr algn="ctr"/>
            <a:r>
              <a:rPr lang="ru-RU" sz="1400" b="1" dirty="0" smtClean="0">
                <a:latin typeface="Trebuchet MS" panose="020B0603020202020204" pitchFamily="34" charset="0"/>
              </a:rPr>
              <a:t>на 3 года</a:t>
            </a:r>
            <a:endParaRPr lang="ru-RU" sz="1400" b="1" dirty="0"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8775" y="1897896"/>
            <a:ext cx="1790699" cy="654784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rebuchet MS" panose="020B0603020202020204" pitchFamily="34" charset="0"/>
              </a:rPr>
              <a:t>Отраслевые стратегии</a:t>
            </a:r>
            <a:endParaRPr lang="ru-RU" sz="1400" dirty="0">
              <a:latin typeface="Trebuchet MS" panose="020B0603020202020204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990248" y="1544422"/>
            <a:ext cx="0" cy="47244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stCxn id="59" idx="3"/>
            <a:endCxn id="55" idx="1"/>
          </p:cNvCxnSpPr>
          <p:nvPr/>
        </p:nvCxnSpPr>
        <p:spPr>
          <a:xfrm flipV="1">
            <a:off x="3790949" y="3005763"/>
            <a:ext cx="3543297" cy="125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3790949" y="3984786"/>
            <a:ext cx="3852858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381500" y="4572188"/>
            <a:ext cx="2238375" cy="1913471"/>
          </a:xfrm>
          <a:prstGeom prst="flowChartMultidocumen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noAutofit/>
          </a:bodyPr>
          <a:lstStyle/>
          <a:p>
            <a:pPr algn="ctr"/>
            <a:r>
              <a:rPr lang="ru-RU" b="1" dirty="0" smtClean="0">
                <a:latin typeface="Trebuchet MS" panose="020B0603020202020204" pitchFamily="34" charset="0"/>
              </a:rPr>
              <a:t>Госпрограммы</a:t>
            </a:r>
            <a:endParaRPr lang="ru-RU" sz="2300" b="1" dirty="0" smtClean="0">
              <a:latin typeface="Trebuchet MS" panose="020B0603020202020204" pitchFamily="34" charset="0"/>
            </a:endParaRPr>
          </a:p>
          <a:p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95773" y="5726653"/>
            <a:ext cx="2038351" cy="290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5993423" y="2552680"/>
            <a:ext cx="0" cy="225509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H="1">
            <a:off x="6198395" y="3404957"/>
            <a:ext cx="1176336" cy="140040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>
            <a:off x="6305549" y="4221044"/>
            <a:ext cx="1358040" cy="1046184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3749675" y="3299750"/>
            <a:ext cx="746126" cy="1505616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3749675" y="4324231"/>
            <a:ext cx="631825" cy="94299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5131777" y="1544422"/>
            <a:ext cx="0" cy="3260944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59" idx="2"/>
          </p:cNvCxnSpPr>
          <p:nvPr/>
        </p:nvCxnSpPr>
        <p:spPr>
          <a:xfrm>
            <a:off x="2852737" y="3312208"/>
            <a:ext cx="0" cy="36775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stCxn id="55" idx="2"/>
          </p:cNvCxnSpPr>
          <p:nvPr/>
        </p:nvCxnSpPr>
        <p:spPr>
          <a:xfrm>
            <a:off x="8434385" y="3347807"/>
            <a:ext cx="0" cy="26527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flipV="1">
            <a:off x="3083719" y="1524739"/>
            <a:ext cx="788988" cy="1177078"/>
          </a:xfrm>
          <a:prstGeom prst="straightConnector1">
            <a:avLst/>
          </a:prstGeom>
          <a:ln w="12700">
            <a:solidFill>
              <a:schemeClr val="tx1"/>
            </a:solidFill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Левая фигурная скобка 116"/>
          <p:cNvSpPr/>
          <p:nvPr/>
        </p:nvSpPr>
        <p:spPr>
          <a:xfrm>
            <a:off x="1556782" y="892056"/>
            <a:ext cx="243840" cy="1660624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TextBox 121"/>
          <p:cNvSpPr txBox="1"/>
          <p:nvPr/>
        </p:nvSpPr>
        <p:spPr>
          <a:xfrm>
            <a:off x="59690" y="3372650"/>
            <a:ext cx="15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latin typeface="Trebuchet MS" panose="020B0603020202020204" pitchFamily="34" charset="0"/>
              </a:rPr>
              <a:t>Условия</a:t>
            </a:r>
            <a:endParaRPr lang="ru-RU" sz="1400" i="1" dirty="0">
              <a:latin typeface="Trebuchet MS" panose="020B0603020202020204" pitchFamily="34" charset="0"/>
            </a:endParaRPr>
          </a:p>
        </p:txBody>
      </p:sp>
      <p:sp>
        <p:nvSpPr>
          <p:cNvPr id="123" name="Левая фигурная скобка 122"/>
          <p:cNvSpPr/>
          <p:nvPr/>
        </p:nvSpPr>
        <p:spPr>
          <a:xfrm>
            <a:off x="1560592" y="2701818"/>
            <a:ext cx="243840" cy="1647813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TextBox 123"/>
          <p:cNvSpPr txBox="1"/>
          <p:nvPr/>
        </p:nvSpPr>
        <p:spPr>
          <a:xfrm>
            <a:off x="176530" y="1541273"/>
            <a:ext cx="15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latin typeface="Trebuchet MS" panose="020B0603020202020204" pitchFamily="34" charset="0"/>
              </a:rPr>
              <a:t>Целеполагание</a:t>
            </a:r>
            <a:endParaRPr lang="ru-RU" sz="1400" i="1" dirty="0">
              <a:latin typeface="Trebuchet MS" panose="020B0603020202020204" pitchFamily="34" charset="0"/>
            </a:endParaRPr>
          </a:p>
        </p:txBody>
      </p:sp>
      <p:sp>
        <p:nvSpPr>
          <p:cNvPr id="125" name="Левая фигурная скобка 124"/>
          <p:cNvSpPr/>
          <p:nvPr/>
        </p:nvSpPr>
        <p:spPr>
          <a:xfrm>
            <a:off x="1556782" y="4572189"/>
            <a:ext cx="243840" cy="1913470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TextBox 125"/>
          <p:cNvSpPr txBox="1"/>
          <p:nvPr/>
        </p:nvSpPr>
        <p:spPr>
          <a:xfrm>
            <a:off x="64770" y="5448642"/>
            <a:ext cx="1544082" cy="45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5000"/>
              </a:lnSpc>
            </a:pPr>
            <a:r>
              <a:rPr lang="ru-RU" sz="1400" i="1" dirty="0" smtClean="0">
                <a:latin typeface="Trebuchet MS" panose="020B0603020202020204" pitchFamily="34" charset="0"/>
              </a:rPr>
              <a:t>Полномочия и инструменты</a:t>
            </a:r>
            <a:endParaRPr lang="ru-RU" sz="1400" i="1" dirty="0">
              <a:latin typeface="Trebuchet MS" panose="020B0603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948A7D-6C52-4157-BEA1-1B3B6891AEA4}" type="slidenum">
              <a:rPr lang="ru-RU" smtClean="0">
                <a:latin typeface="Trebuchet MS" panose="020B0603020202020204" pitchFamily="34" charset="0"/>
              </a:rPr>
              <a:pPr>
                <a:defRPr/>
              </a:pPr>
              <a:t>5</a:t>
            </a:fld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14523" y="3680427"/>
            <a:ext cx="1876425" cy="66920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65000"/>
              </a:lnSpc>
            </a:pPr>
            <a:r>
              <a:rPr lang="ru-RU" sz="1250" b="1" spc="-50" dirty="0" smtClean="0">
                <a:latin typeface="Trebuchet MS" panose="020B0603020202020204" pitchFamily="34" charset="0"/>
              </a:rPr>
              <a:t>Прогноз социально-экономического развития на среднесрочный период (3 года)</a:t>
            </a:r>
            <a:endParaRPr lang="ru-RU" sz="1250" b="1" spc="-50" dirty="0">
              <a:latin typeface="Trebuchet MS" panose="020B0603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07167" y="935204"/>
            <a:ext cx="2222633" cy="55716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  <a:prstDash val="lgDash"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ru-RU" sz="1400" i="1" spc="-30" dirty="0" smtClean="0">
                <a:latin typeface="Trebuchet MS" panose="020B0603020202020204" pitchFamily="34" charset="0"/>
              </a:rPr>
              <a:t>Указ Президента РФ от 07.05.2018 № 204</a:t>
            </a:r>
            <a:endParaRPr lang="ru-RU" sz="1400" i="1" spc="-30" dirty="0">
              <a:latin typeface="Trebuchet MS" panose="020B0603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07166" y="5454071"/>
            <a:ext cx="2222633" cy="31880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  <a:prstDash val="lgDash"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ru-RU" sz="1400" i="1" spc="-30" dirty="0" smtClean="0">
                <a:latin typeface="Trebuchet MS" panose="020B0603020202020204" pitchFamily="34" charset="0"/>
              </a:rPr>
              <a:t>Национальные проекты</a:t>
            </a:r>
            <a:endParaRPr lang="ru-RU" sz="1400" i="1" spc="-3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20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Прямая со стрелкой 54"/>
          <p:cNvCxnSpPr/>
          <p:nvPr/>
        </p:nvCxnSpPr>
        <p:spPr>
          <a:xfrm flipH="1">
            <a:off x="8426238" y="2945998"/>
            <a:ext cx="0" cy="589880"/>
          </a:xfrm>
          <a:prstGeom prst="straightConnector1">
            <a:avLst/>
          </a:prstGeom>
          <a:ln w="28575" cmpd="tri">
            <a:solidFill>
              <a:schemeClr val="bg1">
                <a:lumMod val="5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6703857" y="2949838"/>
            <a:ext cx="0" cy="589880"/>
          </a:xfrm>
          <a:prstGeom prst="straightConnector1">
            <a:avLst/>
          </a:prstGeom>
          <a:ln w="28575" cmpd="tri">
            <a:solidFill>
              <a:schemeClr val="bg1">
                <a:lumMod val="5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6675282" y="2944415"/>
            <a:ext cx="0" cy="589880"/>
          </a:xfrm>
          <a:prstGeom prst="straightConnector1">
            <a:avLst/>
          </a:prstGeom>
          <a:ln w="28575" cmpd="tri">
            <a:solidFill>
              <a:srgbClr val="0033CC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1551340" y="2949838"/>
            <a:ext cx="0" cy="589880"/>
          </a:xfrm>
          <a:prstGeom prst="straightConnector1">
            <a:avLst/>
          </a:prstGeom>
          <a:ln w="28575" cmpd="tri">
            <a:solidFill>
              <a:schemeClr val="bg1">
                <a:lumMod val="5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Прямая со стрелкой 242"/>
          <p:cNvCxnSpPr/>
          <p:nvPr/>
        </p:nvCxnSpPr>
        <p:spPr>
          <a:xfrm flipH="1">
            <a:off x="1522765" y="2944415"/>
            <a:ext cx="0" cy="589880"/>
          </a:xfrm>
          <a:prstGeom prst="straightConnector1">
            <a:avLst/>
          </a:prstGeom>
          <a:ln w="28575" cmpd="tri">
            <a:solidFill>
              <a:srgbClr val="0033CC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3260483" y="2949838"/>
            <a:ext cx="0" cy="589880"/>
          </a:xfrm>
          <a:prstGeom prst="straightConnector1">
            <a:avLst/>
          </a:prstGeom>
          <a:ln w="28575" cmpd="tri">
            <a:solidFill>
              <a:schemeClr val="bg1">
                <a:lumMod val="5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3231908" y="2944415"/>
            <a:ext cx="0" cy="589880"/>
          </a:xfrm>
          <a:prstGeom prst="straightConnector1">
            <a:avLst/>
          </a:prstGeom>
          <a:ln w="28575" cmpd="tri">
            <a:solidFill>
              <a:srgbClr val="0033CC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4971600" y="2949838"/>
            <a:ext cx="0" cy="589880"/>
          </a:xfrm>
          <a:prstGeom prst="straightConnector1">
            <a:avLst/>
          </a:prstGeom>
          <a:ln w="28575" cmpd="tri">
            <a:solidFill>
              <a:schemeClr val="bg1">
                <a:lumMod val="5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4943025" y="2944415"/>
            <a:ext cx="0" cy="589880"/>
          </a:xfrm>
          <a:prstGeom prst="straightConnector1">
            <a:avLst/>
          </a:prstGeom>
          <a:ln w="28575" cmpd="tri">
            <a:solidFill>
              <a:srgbClr val="0033CC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307179"/>
            <a:ext cx="9906000" cy="49292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2200" b="1" dirty="0" smtClean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Система целеполагания деятельности Правительства РФ</a:t>
            </a:r>
            <a:endParaRPr lang="ru-RU" sz="2200" b="1" i="1" dirty="0">
              <a:solidFill>
                <a:srgbClr val="004821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26246" y="2429881"/>
            <a:ext cx="8996382" cy="519920"/>
          </a:xfrm>
          <a:prstGeom prst="rect">
            <a:avLst/>
          </a:prstGeom>
          <a:solidFill>
            <a:srgbClr val="92B6CE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Основные направления деятельности Правительства Российской Федерации до 2024 г.</a:t>
            </a:r>
            <a:endParaRPr lang="ru-RU" sz="16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821815" y="3534295"/>
            <a:ext cx="1440000" cy="2527162"/>
          </a:xfrm>
          <a:prstGeom prst="rect">
            <a:avLst/>
          </a:prstGeom>
          <a:solidFill>
            <a:srgbClr val="B1D3D1">
              <a:alpha val="60000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u-RU" sz="125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Госпрограмма 1</a:t>
            </a:r>
            <a:endParaRPr lang="ru-RU" sz="125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546647" y="3534295"/>
            <a:ext cx="1440000" cy="2527162"/>
          </a:xfrm>
          <a:prstGeom prst="rect">
            <a:avLst/>
          </a:prstGeom>
          <a:solidFill>
            <a:srgbClr val="B1D3D1">
              <a:alpha val="60000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u-RU" sz="125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Госпрограмма 2</a:t>
            </a:r>
            <a:endParaRPr lang="ru-RU" sz="125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4204325" y="3534295"/>
            <a:ext cx="1440000" cy="2527162"/>
          </a:xfrm>
          <a:prstGeom prst="rect">
            <a:avLst/>
          </a:prstGeom>
          <a:solidFill>
            <a:srgbClr val="B1D3D1">
              <a:alpha val="60000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u-RU" sz="1250" b="1" dirty="0">
                <a:solidFill>
                  <a:schemeClr val="tx1"/>
                </a:solidFill>
                <a:latin typeface="Trebuchet MS" panose="020B0603020202020204" pitchFamily="34" charset="0"/>
              </a:rPr>
              <a:t>Госпрограмма </a:t>
            </a:r>
            <a:r>
              <a:rPr lang="ru-RU" sz="125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3</a:t>
            </a:r>
            <a:endParaRPr lang="ru-RU" sz="125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21816" y="4362509"/>
            <a:ext cx="1439999" cy="431527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33CC"/>
                </a:solidFill>
                <a:latin typeface="Trebuchet MS" panose="020B0603020202020204" pitchFamily="34" charset="0"/>
              </a:rPr>
              <a:t>Нацпроект 1</a:t>
            </a:r>
            <a:endParaRPr lang="ru-RU" sz="1600" b="1" dirty="0">
              <a:solidFill>
                <a:srgbClr val="0033CC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1924050" y="1433506"/>
            <a:ext cx="0" cy="996375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кругленный прямоугольник 3"/>
          <p:cNvSpPr/>
          <p:nvPr/>
        </p:nvSpPr>
        <p:spPr>
          <a:xfrm>
            <a:off x="6419850" y="778148"/>
            <a:ext cx="3102778" cy="899545"/>
          </a:xfrm>
          <a:prstGeom prst="roundRect">
            <a:avLst/>
          </a:prstGeom>
          <a:solidFill>
            <a:srgbClr val="BEBF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85000"/>
              </a:lnSpc>
            </a:pPr>
            <a:r>
              <a:rPr lang="ru-RU" b="1" i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Иные</a:t>
            </a:r>
            <a:r>
              <a:rPr lang="ru-RU" b="1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цели </a:t>
            </a:r>
            <a:r>
              <a:rPr lang="ru-RU" b="1" i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госполитики</a:t>
            </a:r>
            <a:r>
              <a:rPr lang="ru-RU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</a:p>
          <a:p>
            <a:pPr algn="ctr">
              <a:lnSpc>
                <a:spcPct val="85000"/>
              </a:lnSpc>
            </a:pPr>
            <a:r>
              <a:rPr lang="ru-RU" sz="1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(в </a:t>
            </a:r>
            <a:r>
              <a:rPr lang="ru-RU" sz="11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т.ч</a:t>
            </a:r>
            <a:r>
              <a:rPr lang="ru-RU" sz="1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 в сферах безопасности, международной деятельности, повышения качества </a:t>
            </a:r>
            <a:r>
              <a:rPr lang="ru-RU" sz="11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госуправления</a:t>
            </a:r>
            <a:r>
              <a:rPr lang="ru-RU" sz="1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и т.п.)</a:t>
            </a:r>
            <a:endParaRPr lang="ru-RU" sz="11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26247" y="778148"/>
            <a:ext cx="5760253" cy="655358"/>
          </a:xfrm>
          <a:prstGeom prst="roundRect">
            <a:avLst/>
          </a:prstGeom>
          <a:solidFill>
            <a:srgbClr val="BEBF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18000" rtlCol="0" anchor="t"/>
          <a:lstStyle/>
          <a:p>
            <a:pPr algn="ctr"/>
            <a:r>
              <a:rPr lang="ru-RU" sz="2000" b="1" i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Национальные</a:t>
            </a:r>
            <a:r>
              <a:rPr lang="ru-RU" sz="2000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 цели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rebuchet MS" panose="020B0603020202020204" pitchFamily="34" charset="0"/>
              </a:rPr>
              <a:t>(пункт 1 Указа Президента </a:t>
            </a:r>
            <a:r>
              <a:rPr lang="ru-RU" sz="1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РФ от </a:t>
            </a:r>
            <a:r>
              <a:rPr lang="ru-RU" sz="1400" dirty="0">
                <a:solidFill>
                  <a:schemeClr val="tx1"/>
                </a:solidFill>
                <a:latin typeface="Trebuchet MS" panose="020B0603020202020204" pitchFamily="34" charset="0"/>
              </a:rPr>
              <a:t>07.05.2018 № 204)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964807" y="3534295"/>
            <a:ext cx="1440000" cy="2527162"/>
          </a:xfrm>
          <a:prstGeom prst="rect">
            <a:avLst/>
          </a:prstGeom>
          <a:solidFill>
            <a:srgbClr val="B1D3D1">
              <a:alpha val="60000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u-RU" sz="1250" b="1" dirty="0">
                <a:solidFill>
                  <a:schemeClr val="tx1"/>
                </a:solidFill>
                <a:latin typeface="Trebuchet MS" panose="020B0603020202020204" pitchFamily="34" charset="0"/>
              </a:rPr>
              <a:t>Госпрограмма </a:t>
            </a:r>
            <a:r>
              <a:rPr lang="ru-RU" sz="125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4</a:t>
            </a:r>
            <a:endParaRPr lang="ru-RU" sz="125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4204324" y="5629930"/>
            <a:ext cx="3200483" cy="431527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33CC"/>
                </a:solidFill>
                <a:latin typeface="Trebuchet MS" panose="020B0603020202020204" pitchFamily="34" charset="0"/>
              </a:rPr>
              <a:t>Нацпроект 3</a:t>
            </a:r>
            <a:endParaRPr lang="ru-RU" sz="1600" b="1" dirty="0">
              <a:solidFill>
                <a:srgbClr val="0033CC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42" name="Прямая со стрелкой 41"/>
          <p:cNvCxnSpPr>
            <a:stCxn id="4" idx="2"/>
          </p:cNvCxnSpPr>
          <p:nvPr/>
        </p:nvCxnSpPr>
        <p:spPr>
          <a:xfrm>
            <a:off x="7971239" y="1677693"/>
            <a:ext cx="1186" cy="75218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72" idx="0"/>
            <a:endCxn id="104" idx="0"/>
          </p:cNvCxnSpPr>
          <p:nvPr/>
        </p:nvCxnSpPr>
        <p:spPr>
          <a:xfrm>
            <a:off x="1541815" y="3534295"/>
            <a:ext cx="1" cy="828214"/>
          </a:xfrm>
          <a:prstGeom prst="straightConnector1">
            <a:avLst/>
          </a:prstGeom>
          <a:ln>
            <a:solidFill>
              <a:srgbClr val="0033CC"/>
            </a:solidFill>
            <a:prstDash val="dash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241433" y="3473850"/>
            <a:ext cx="0" cy="1503360"/>
          </a:xfrm>
          <a:prstGeom prst="straightConnector1">
            <a:avLst/>
          </a:prstGeom>
          <a:ln>
            <a:solidFill>
              <a:srgbClr val="0033CC"/>
            </a:solidFill>
            <a:prstDash val="dash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4952550" y="3473850"/>
            <a:ext cx="0" cy="1503360"/>
          </a:xfrm>
          <a:prstGeom prst="straightConnector1">
            <a:avLst/>
          </a:prstGeom>
          <a:ln>
            <a:solidFill>
              <a:srgbClr val="0033CC"/>
            </a:solidFill>
            <a:prstDash val="dash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38" idx="0"/>
          </p:cNvCxnSpPr>
          <p:nvPr/>
        </p:nvCxnSpPr>
        <p:spPr>
          <a:xfrm>
            <a:off x="6684807" y="3534295"/>
            <a:ext cx="0" cy="2095635"/>
          </a:xfrm>
          <a:prstGeom prst="straightConnector1">
            <a:avLst/>
          </a:prstGeom>
          <a:ln>
            <a:solidFill>
              <a:srgbClr val="0033CC"/>
            </a:solidFill>
            <a:prstDash val="dash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6501455"/>
            <a:ext cx="9905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rebuchet MS" panose="020B0603020202020204" pitchFamily="34" charset="0"/>
              </a:rPr>
              <a:t>Формирование нацпроектов осуществляется </a:t>
            </a:r>
            <a:r>
              <a:rPr lang="ru-RU" sz="1400" b="1" i="1" u="sng" dirty="0" smtClean="0">
                <a:latin typeface="Trebuchet MS" panose="020B0603020202020204" pitchFamily="34" charset="0"/>
              </a:rPr>
              <a:t>на 6-летний период</a:t>
            </a:r>
            <a:endParaRPr lang="ru-RU" sz="1400" b="1" i="1" u="sng" dirty="0">
              <a:latin typeface="Trebuchet MS" panose="020B060302020202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494489" y="1493851"/>
            <a:ext cx="2792011" cy="641042"/>
          </a:xfrm>
          <a:prstGeom prst="roundRect">
            <a:avLst/>
          </a:prstGeom>
          <a:solidFill>
            <a:srgbClr val="BEBF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</a:pPr>
            <a:r>
              <a:rPr lang="ru-RU" b="1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Цели </a:t>
            </a:r>
            <a:r>
              <a:rPr lang="ru-RU" b="1" i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нацпроектов</a:t>
            </a:r>
            <a:endParaRPr lang="ru-RU" sz="16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36" name="Прямая со стрелкой 35"/>
          <p:cNvCxnSpPr>
            <a:stCxn id="30" idx="2"/>
          </p:cNvCxnSpPr>
          <p:nvPr/>
        </p:nvCxnSpPr>
        <p:spPr>
          <a:xfrm flipH="1">
            <a:off x="4886325" y="2134893"/>
            <a:ext cx="0" cy="294988"/>
          </a:xfrm>
          <a:prstGeom prst="straightConnector1">
            <a:avLst/>
          </a:prstGeom>
          <a:ln w="28575">
            <a:solidFill>
              <a:srgbClr val="0033CC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4952550" y="4126570"/>
            <a:ext cx="0" cy="1503360"/>
          </a:xfrm>
          <a:prstGeom prst="straightConnector1">
            <a:avLst/>
          </a:prstGeom>
          <a:ln>
            <a:solidFill>
              <a:srgbClr val="0033CC"/>
            </a:solidFill>
            <a:prstDash val="dash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Прямоугольник 197"/>
          <p:cNvSpPr/>
          <p:nvPr/>
        </p:nvSpPr>
        <p:spPr>
          <a:xfrm>
            <a:off x="2546648" y="4977210"/>
            <a:ext cx="3097678" cy="431527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33CC"/>
                </a:solidFill>
                <a:latin typeface="Trebuchet MS" panose="020B0603020202020204" pitchFamily="34" charset="0"/>
              </a:rPr>
              <a:t>Нацпроект 2</a:t>
            </a:r>
            <a:endParaRPr lang="ru-RU" sz="1600" b="1" dirty="0">
              <a:solidFill>
                <a:srgbClr val="0033CC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725288" y="3530455"/>
            <a:ext cx="1440000" cy="2527162"/>
          </a:xfrm>
          <a:prstGeom prst="rect">
            <a:avLst/>
          </a:prstGeom>
          <a:solidFill>
            <a:srgbClr val="B1D3D1">
              <a:alpha val="60000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u-RU" sz="1250" b="1" dirty="0">
                <a:solidFill>
                  <a:schemeClr val="tx1"/>
                </a:solidFill>
                <a:latin typeface="Trebuchet MS" panose="020B0603020202020204" pitchFamily="34" charset="0"/>
              </a:rPr>
              <a:t>Госпрограмма </a:t>
            </a:r>
            <a:r>
              <a:rPr lang="en-US" sz="1250" b="1" dirty="0">
                <a:solidFill>
                  <a:schemeClr val="tx1"/>
                </a:solidFill>
                <a:latin typeface="Trebuchet MS" panose="020B0603020202020204" pitchFamily="34" charset="0"/>
              </a:rPr>
              <a:t>N</a:t>
            </a:r>
            <a:endParaRPr lang="ru-RU" sz="125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-9975" y="6201784"/>
            <a:ext cx="9905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rebuchet MS" panose="020B0603020202020204" pitchFamily="34" charset="0"/>
              </a:rPr>
              <a:t>Национальный проект – </a:t>
            </a:r>
            <a:r>
              <a:rPr lang="ru-RU" sz="1400" b="1" i="1" u="sng" dirty="0" smtClean="0">
                <a:latin typeface="Trebuchet MS" panose="020B0603020202020204" pitchFamily="34" charset="0"/>
              </a:rPr>
              <a:t>приоритетное</a:t>
            </a:r>
            <a:r>
              <a:rPr lang="ru-RU" sz="1400" dirty="0" smtClean="0">
                <a:latin typeface="Trebuchet MS" panose="020B0603020202020204" pitchFamily="34" charset="0"/>
              </a:rPr>
              <a:t> направление государственной политики </a:t>
            </a:r>
            <a:r>
              <a:rPr lang="ru-RU" sz="1400" b="1" i="1" u="sng" dirty="0" smtClean="0">
                <a:latin typeface="Trebuchet MS" panose="020B0603020202020204" pitchFamily="34" charset="0"/>
              </a:rPr>
              <a:t>с особым режимом управления</a:t>
            </a:r>
            <a:endParaRPr lang="ru-RU" sz="1400" b="1" i="1" u="sng" dirty="0">
              <a:latin typeface="Trebuchet MS" panose="020B0603020202020204" pitchFamily="34" charset="0"/>
            </a:endParaRPr>
          </a:p>
        </p:txBody>
      </p:sp>
      <p:sp>
        <p:nvSpPr>
          <p:cNvPr id="34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8855075" y="1588"/>
            <a:ext cx="825500" cy="366712"/>
          </a:xfrm>
        </p:spPr>
        <p:txBody>
          <a:bodyPr/>
          <a:lstStyle/>
          <a:p>
            <a:pPr>
              <a:defRPr/>
            </a:pPr>
            <a:fld id="{7C948A7D-6C52-4157-BEA1-1B3B6891AEA4}" type="slidenum">
              <a:rPr lang="ru-RU" smtClean="0">
                <a:latin typeface="Trebuchet MS" panose="020B0603020202020204" pitchFamily="34" charset="0"/>
              </a:rPr>
              <a:pPr>
                <a:defRPr/>
              </a:pPr>
              <a:t>6</a:t>
            </a:fld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72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347" y="368300"/>
            <a:ext cx="9705975" cy="5378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ru-RU" sz="2000" b="1" dirty="0" smtClean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Обеспечение взаимосвязи государственных программ и национальных (федеральных) проектов</a:t>
            </a:r>
            <a:endParaRPr lang="ru-RU" sz="2000" b="1" dirty="0">
              <a:solidFill>
                <a:srgbClr val="00602B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6730" y="1304976"/>
            <a:ext cx="891921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 fontAlgn="b">
              <a:lnSpc>
                <a:spcPct val="85000"/>
              </a:lnSpc>
              <a:buFont typeface="+mj-lt"/>
              <a:buAutoNum type="arabicPeriod"/>
            </a:pPr>
            <a:r>
              <a:rPr lang="ru-RU" sz="2000" dirty="0" smtClean="0">
                <a:latin typeface="Trebuchet MS" panose="020B0603020202020204" pitchFamily="34" charset="0"/>
              </a:rPr>
              <a:t>Выделение в госпрограмме </a:t>
            </a:r>
            <a:r>
              <a:rPr lang="ru-RU" sz="2000" i="1" u="sng" dirty="0" smtClean="0">
                <a:latin typeface="Trebuchet MS" panose="020B0603020202020204" pitchFamily="34" charset="0"/>
              </a:rPr>
              <a:t>проектов</a:t>
            </a:r>
            <a:r>
              <a:rPr lang="ru-RU" sz="2000" i="1" dirty="0" smtClean="0">
                <a:latin typeface="Trebuchet MS" panose="020B0603020202020204" pitchFamily="34" charset="0"/>
              </a:rPr>
              <a:t> (ограниченный </a:t>
            </a:r>
            <a:r>
              <a:rPr lang="ru-RU" sz="2000" i="1" dirty="0">
                <a:latin typeface="Trebuchet MS" panose="020B0603020202020204" pitchFamily="34" charset="0"/>
              </a:rPr>
              <a:t>срок реализации, </a:t>
            </a:r>
            <a:r>
              <a:rPr lang="ru-RU" sz="2000" i="1" dirty="0" smtClean="0">
                <a:latin typeface="Trebuchet MS" panose="020B0603020202020204" pitchFamily="34" charset="0"/>
              </a:rPr>
              <a:t>конкретный </a:t>
            </a:r>
            <a:r>
              <a:rPr lang="ru-RU" sz="2000" i="1" dirty="0">
                <a:latin typeface="Trebuchet MS" panose="020B0603020202020204" pitchFamily="34" charset="0"/>
              </a:rPr>
              <a:t>достижимый результат, </a:t>
            </a:r>
            <a:r>
              <a:rPr lang="ru-RU" sz="2000" i="1" dirty="0" smtClean="0">
                <a:latin typeface="Trebuchet MS" panose="020B0603020202020204" pitchFamily="34" charset="0"/>
              </a:rPr>
              <a:t>специальная система управления)</a:t>
            </a:r>
            <a:r>
              <a:rPr lang="ru-RU" sz="2000" dirty="0" smtClean="0">
                <a:latin typeface="Trebuchet MS" panose="020B0603020202020204" pitchFamily="34" charset="0"/>
              </a:rPr>
              <a:t> и </a:t>
            </a:r>
            <a:r>
              <a:rPr lang="ru-RU" sz="2000" i="1" u="sng" dirty="0" smtClean="0">
                <a:latin typeface="Trebuchet MS" panose="020B0603020202020204" pitchFamily="34" charset="0"/>
              </a:rPr>
              <a:t>процессов</a:t>
            </a:r>
            <a:r>
              <a:rPr lang="ru-RU" sz="2000" dirty="0" smtClean="0">
                <a:latin typeface="Trebuchet MS" panose="020B0603020202020204" pitchFamily="34" charset="0"/>
              </a:rPr>
              <a:t> </a:t>
            </a:r>
            <a:r>
              <a:rPr lang="ru-RU" sz="2000" i="1" dirty="0" smtClean="0">
                <a:latin typeface="Trebuchet MS" panose="020B0603020202020204" pitchFamily="34" charset="0"/>
              </a:rPr>
              <a:t>(непрерывный или постоянно возобновляемый характер, отсутствие уникального результата)</a:t>
            </a:r>
            <a:r>
              <a:rPr lang="ru-RU" sz="2000" dirty="0" smtClean="0">
                <a:latin typeface="Trebuchet MS" panose="020B0603020202020204" pitchFamily="34" charset="0"/>
              </a:rPr>
              <a:t>.</a:t>
            </a:r>
          </a:p>
          <a:p>
            <a:pPr marL="266700" indent="-266700" algn="just" fontAlgn="b">
              <a:lnSpc>
                <a:spcPct val="85000"/>
              </a:lnSpc>
              <a:buFont typeface="+mj-lt"/>
              <a:buAutoNum type="arabicPeriod"/>
            </a:pPr>
            <a:endParaRPr lang="ru-RU" sz="2000" dirty="0" smtClean="0">
              <a:latin typeface="Trebuchet MS" panose="020B0603020202020204" pitchFamily="34" charset="0"/>
            </a:endParaRPr>
          </a:p>
          <a:p>
            <a:pPr marL="266700" indent="-266700" algn="just" fontAlgn="b">
              <a:lnSpc>
                <a:spcPct val="85000"/>
              </a:lnSpc>
              <a:buFont typeface="+mj-lt"/>
              <a:buAutoNum type="arabicPeriod"/>
            </a:pPr>
            <a:endParaRPr lang="ru-RU" sz="2000" dirty="0" smtClean="0">
              <a:latin typeface="Trebuchet MS" panose="020B0603020202020204" pitchFamily="34" charset="0"/>
            </a:endParaRPr>
          </a:p>
          <a:p>
            <a:pPr marL="266700" indent="-266700" algn="just" fontAlgn="b">
              <a:lnSpc>
                <a:spcPct val="85000"/>
              </a:lnSpc>
              <a:buFont typeface="+mj-lt"/>
              <a:buAutoNum type="arabicPeriod"/>
            </a:pPr>
            <a:r>
              <a:rPr lang="ru-RU" sz="2000" dirty="0" smtClean="0">
                <a:latin typeface="Trebuchet MS" panose="020B0603020202020204" pitchFamily="34" charset="0"/>
              </a:rPr>
              <a:t>Группировка проектов </a:t>
            </a:r>
            <a:r>
              <a:rPr lang="ru-RU" sz="2000" i="1" dirty="0" smtClean="0">
                <a:latin typeface="Trebuchet MS" panose="020B0603020202020204" pitchFamily="34" charset="0"/>
              </a:rPr>
              <a:t>(может меняться в ходе их реализации)</a:t>
            </a:r>
            <a:r>
              <a:rPr lang="ru-RU" sz="2000" dirty="0" smtClean="0">
                <a:latin typeface="Trebuchet MS" panose="020B0603020202020204" pitchFamily="34" charset="0"/>
              </a:rPr>
              <a:t>:</a:t>
            </a:r>
          </a:p>
          <a:p>
            <a:pPr marL="361950" lvl="1" algn="just" eaLnBrk="1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000" i="1" u="sng" dirty="0" smtClean="0">
                <a:latin typeface="Trebuchet MS" panose="020B0603020202020204" pitchFamily="34" charset="0"/>
              </a:rPr>
              <a:t>ведомственные проекты</a:t>
            </a:r>
            <a:r>
              <a:rPr lang="ru-RU" sz="2000" dirty="0" smtClean="0">
                <a:latin typeface="Trebuchet MS" panose="020B0603020202020204" pitchFamily="34" charset="0"/>
              </a:rPr>
              <a:t>: утверждаются и контролируются ответственным исполнителем госпрограммы </a:t>
            </a:r>
            <a:r>
              <a:rPr lang="ru-RU" sz="2000" dirty="0">
                <a:latin typeface="Trebuchet MS" panose="020B0603020202020204" pitchFamily="34" charset="0"/>
              </a:rPr>
              <a:t>- </a:t>
            </a:r>
            <a:r>
              <a:rPr lang="ru-RU" sz="2000" dirty="0" smtClean="0">
                <a:latin typeface="Trebuchet MS" panose="020B0603020202020204" pitchFamily="34" charset="0"/>
              </a:rPr>
              <a:t>ведомственным координационным органом;</a:t>
            </a:r>
          </a:p>
          <a:p>
            <a:pPr marL="361950" lvl="1" algn="just" eaLnBrk="1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000" i="1" u="sng" dirty="0" smtClean="0">
                <a:latin typeface="Trebuchet MS" panose="020B0603020202020204" pitchFamily="34" charset="0"/>
              </a:rPr>
              <a:t>федеральные проекты (ранее – приоритетные) как часть национальных проектов</a:t>
            </a:r>
            <a:r>
              <a:rPr lang="ru-RU" sz="2000" dirty="0" smtClean="0">
                <a:latin typeface="Trebuchet MS" panose="020B0603020202020204" pitchFamily="34" charset="0"/>
              </a:rPr>
              <a:t>: </a:t>
            </a:r>
            <a:r>
              <a:rPr lang="ru-RU" sz="2000" dirty="0">
                <a:latin typeface="Trebuchet MS" panose="020B0603020202020204" pitchFamily="34" charset="0"/>
              </a:rPr>
              <a:t>утверждаются и контролируются </a:t>
            </a:r>
            <a:r>
              <a:rPr lang="ru-RU" sz="2000" dirty="0" smtClean="0">
                <a:latin typeface="Trebuchet MS" panose="020B0603020202020204" pitchFamily="34" charset="0"/>
              </a:rPr>
              <a:t>проектным комитетом, создаваемым Президиумом </a:t>
            </a:r>
            <a:r>
              <a:rPr lang="ru-RU" sz="2000" dirty="0">
                <a:latin typeface="Trebuchet MS" panose="020B0603020202020204" pitchFamily="34" charset="0"/>
              </a:rPr>
              <a:t>Совета </a:t>
            </a:r>
            <a:r>
              <a:rPr lang="ru-RU" sz="2000" dirty="0" smtClean="0">
                <a:latin typeface="Trebuchet MS" panose="020B0603020202020204" pitchFamily="34" charset="0"/>
              </a:rPr>
              <a:t>при </a:t>
            </a:r>
            <a:r>
              <a:rPr lang="ru-RU" sz="2000" dirty="0">
                <a:latin typeface="Trebuchet MS" panose="020B0603020202020204" pitchFamily="34" charset="0"/>
              </a:rPr>
              <a:t>Президенте </a:t>
            </a:r>
            <a:r>
              <a:rPr lang="ru-RU" sz="2000" dirty="0" smtClean="0">
                <a:latin typeface="Trebuchet MS" panose="020B0603020202020204" pitchFamily="34" charset="0"/>
              </a:rPr>
              <a:t>по </a:t>
            </a:r>
            <a:r>
              <a:rPr lang="ru-RU" sz="2000" dirty="0">
                <a:latin typeface="Trebuchet MS" panose="020B0603020202020204" pitchFamily="34" charset="0"/>
              </a:rPr>
              <a:t>стратегическому развитию и </a:t>
            </a:r>
            <a:r>
              <a:rPr lang="ru-RU" sz="2000" dirty="0" smtClean="0">
                <a:latin typeface="Trebuchet MS" panose="020B0603020202020204" pitchFamily="34" charset="0"/>
              </a:rPr>
              <a:t>национальным проектам по каждому нацпроекту;</a:t>
            </a:r>
          </a:p>
          <a:p>
            <a:pPr marL="361950" lvl="1" algn="just" eaLnBrk="1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</a:pPr>
            <a:endParaRPr lang="ru-RU" sz="2000" dirty="0">
              <a:latin typeface="Trebuchet MS" panose="020B0603020202020204" pitchFamily="34" charset="0"/>
            </a:endParaRPr>
          </a:p>
          <a:p>
            <a:pPr marL="266700" lvl="1" indent="-266700" algn="just" fontAlgn="b">
              <a:lnSpc>
                <a:spcPct val="85000"/>
              </a:lnSpc>
              <a:buFont typeface="+mj-lt"/>
              <a:buAutoNum type="arabicPeriod" startAt="3"/>
            </a:pPr>
            <a:r>
              <a:rPr lang="ru-RU" sz="2000" dirty="0" smtClean="0">
                <a:latin typeface="Trebuchet MS" panose="020B0603020202020204" pitchFamily="34" charset="0"/>
              </a:rPr>
              <a:t>Процессы – </a:t>
            </a:r>
            <a:r>
              <a:rPr lang="ru-RU" sz="2000" i="1" u="sng" dirty="0" smtClean="0">
                <a:latin typeface="Trebuchet MS" panose="020B0603020202020204" pitchFamily="34" charset="0"/>
              </a:rPr>
              <a:t>ведомственные целевые программы</a:t>
            </a:r>
            <a:r>
              <a:rPr lang="ru-RU" sz="2000" dirty="0" smtClean="0">
                <a:latin typeface="Trebuchet MS" panose="020B06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29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404755"/>
            <a:ext cx="9906000" cy="3735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ru-RU" sz="2000" b="1" dirty="0" smtClean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Вклад проектной и процессной деятельности в достижение целей социально-экономического развития (целей госпрограмм)</a:t>
            </a:r>
            <a:endParaRPr lang="ru-RU" sz="2000" b="1" i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507934732"/>
              </p:ext>
            </p:extLst>
          </p:nvPr>
        </p:nvGraphicFramePr>
        <p:xfrm>
          <a:off x="84207" y="1076086"/>
          <a:ext cx="8358264" cy="4848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"/>
          <p:cNvSpPr txBox="1"/>
          <p:nvPr/>
        </p:nvSpPr>
        <p:spPr>
          <a:xfrm>
            <a:off x="120098" y="761670"/>
            <a:ext cx="1295399" cy="56662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dirty="0" smtClean="0">
                <a:latin typeface="Trebuchet MS" panose="020B0603020202020204" pitchFamily="34" charset="0"/>
              </a:rPr>
              <a:t>Значения</a:t>
            </a:r>
          </a:p>
          <a:p>
            <a:r>
              <a:rPr lang="ru-RU" sz="1200" i="1" dirty="0" smtClean="0">
                <a:latin typeface="Trebuchet MS" panose="020B0603020202020204" pitchFamily="34" charset="0"/>
              </a:rPr>
              <a:t>показателей</a:t>
            </a:r>
            <a:endParaRPr lang="ru-RU" sz="1200" i="1" dirty="0">
              <a:latin typeface="Trebuchet MS" panose="020B0603020202020204" pitchFamily="34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8449549" y="5555708"/>
            <a:ext cx="692426" cy="3877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dirty="0" smtClean="0">
                <a:latin typeface="Trebuchet MS" panose="020B0603020202020204" pitchFamily="34" charset="0"/>
              </a:rPr>
              <a:t>Годы</a:t>
            </a:r>
            <a:endParaRPr lang="ru-RU" sz="1200" i="1" dirty="0">
              <a:latin typeface="Trebuchet MS" panose="020B0603020202020204" pitchFamily="34" charset="0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8098929" y="1567576"/>
            <a:ext cx="283559" cy="69535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"/>
          <p:cNvSpPr txBox="1"/>
          <p:nvPr/>
        </p:nvSpPr>
        <p:spPr>
          <a:xfrm rot="16200000">
            <a:off x="7793617" y="1878945"/>
            <a:ext cx="1341783" cy="476275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i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Нацпроект</a:t>
            </a:r>
            <a:endParaRPr lang="ru-RU" sz="1400" b="1" i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8158909" y="1542253"/>
            <a:ext cx="983065" cy="3013051"/>
          </a:xfrm>
          <a:prstGeom prst="rightBrace">
            <a:avLst/>
          </a:prstGeom>
          <a:noFill/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9" name="TextBox 1"/>
          <p:cNvSpPr txBox="1"/>
          <p:nvPr/>
        </p:nvSpPr>
        <p:spPr>
          <a:xfrm>
            <a:off x="8516643" y="2478725"/>
            <a:ext cx="1552161" cy="743228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300" b="1" i="1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Проекты</a:t>
            </a:r>
            <a:endParaRPr lang="ru-RU" sz="1300" b="1" i="1" dirty="0">
              <a:solidFill>
                <a:srgbClr val="0000FF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V="1">
            <a:off x="2662813" y="1823357"/>
            <a:ext cx="5421924" cy="222068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2662813" y="2059493"/>
            <a:ext cx="5421924" cy="19845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"/>
          <p:cNvSpPr txBox="1"/>
          <p:nvPr/>
        </p:nvSpPr>
        <p:spPr>
          <a:xfrm>
            <a:off x="4379847" y="4861018"/>
            <a:ext cx="3638369" cy="3673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i="1" dirty="0" smtClean="0">
                <a:solidFill>
                  <a:srgbClr val="6E356F"/>
                </a:solidFill>
                <a:latin typeface="Trebuchet MS" panose="020B0603020202020204" pitchFamily="34" charset="0"/>
              </a:rPr>
              <a:t>Процессы (ведомственные целевые программы)</a:t>
            </a:r>
            <a:endParaRPr lang="ru-RU" sz="1400" b="1" i="1" dirty="0">
              <a:solidFill>
                <a:srgbClr val="6E356F"/>
              </a:solidFill>
              <a:latin typeface="Trebuchet MS" panose="020B0603020202020204" pitchFamily="34" charset="0"/>
            </a:endParaRPr>
          </a:p>
        </p:txBody>
      </p:sp>
      <p:sp>
        <p:nvSpPr>
          <p:cNvPr id="62" name="TextBox 1"/>
          <p:cNvSpPr txBox="1"/>
          <p:nvPr/>
        </p:nvSpPr>
        <p:spPr>
          <a:xfrm>
            <a:off x="5825143" y="3597275"/>
            <a:ext cx="1936763" cy="3673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i="1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Ведомственные проекты</a:t>
            </a:r>
            <a:endParaRPr lang="ru-RU" sz="1400" b="1" i="1" dirty="0">
              <a:solidFill>
                <a:srgbClr val="0000FF"/>
              </a:solidFill>
              <a:latin typeface="Trebuchet MS" panose="020B0603020202020204" pitchFamily="34" charset="0"/>
            </a:endParaRPr>
          </a:p>
        </p:txBody>
      </p:sp>
      <p:sp>
        <p:nvSpPr>
          <p:cNvPr id="66" name="Полилиния 65"/>
          <p:cNvSpPr/>
          <p:nvPr/>
        </p:nvSpPr>
        <p:spPr>
          <a:xfrm>
            <a:off x="439397" y="4018009"/>
            <a:ext cx="3276600" cy="1022350"/>
          </a:xfrm>
          <a:custGeom>
            <a:avLst/>
            <a:gdLst>
              <a:gd name="connsiteX0" fmla="*/ 0 w 3276600"/>
              <a:gd name="connsiteY0" fmla="*/ 1022350 h 1022350"/>
              <a:gd name="connsiteX1" fmla="*/ 6350 w 3276600"/>
              <a:gd name="connsiteY1" fmla="*/ 755650 h 1022350"/>
              <a:gd name="connsiteX2" fmla="*/ 1098550 w 3276600"/>
              <a:gd name="connsiteY2" fmla="*/ 400050 h 1022350"/>
              <a:gd name="connsiteX3" fmla="*/ 1092200 w 3276600"/>
              <a:gd name="connsiteY3" fmla="*/ 679450 h 1022350"/>
              <a:gd name="connsiteX4" fmla="*/ 3276600 w 3276600"/>
              <a:gd name="connsiteY4" fmla="*/ 0 h 1022350"/>
              <a:gd name="connsiteX5" fmla="*/ 3276600 w 3276600"/>
              <a:gd name="connsiteY5" fmla="*/ 800100 h 1022350"/>
              <a:gd name="connsiteX6" fmla="*/ 0 w 3276600"/>
              <a:gd name="connsiteY6" fmla="*/ 1022350 h 102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6600" h="1022350">
                <a:moveTo>
                  <a:pt x="0" y="1022350"/>
                </a:moveTo>
                <a:lnTo>
                  <a:pt x="6350" y="755650"/>
                </a:lnTo>
                <a:lnTo>
                  <a:pt x="1098550" y="400050"/>
                </a:lnTo>
                <a:lnTo>
                  <a:pt x="1092200" y="679450"/>
                </a:lnTo>
                <a:lnTo>
                  <a:pt x="3276600" y="0"/>
                </a:lnTo>
                <a:lnTo>
                  <a:pt x="3276600" y="800100"/>
                </a:lnTo>
                <a:lnTo>
                  <a:pt x="0" y="1022350"/>
                </a:lnTo>
                <a:close/>
              </a:path>
            </a:pathLst>
          </a:custGeom>
          <a:pattFill prst="ltUpDiag">
            <a:fgClr>
              <a:schemeClr val="accent2">
                <a:lumMod val="60000"/>
                <a:lumOff val="40000"/>
              </a:schemeClr>
            </a:fgClr>
            <a:bgClr>
              <a:srgbClr val="EDEDE3"/>
            </a:bgClr>
          </a:patt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1"/>
          <p:cNvSpPr txBox="1"/>
          <p:nvPr/>
        </p:nvSpPr>
        <p:spPr>
          <a:xfrm rot="20601854">
            <a:off x="1497773" y="4390182"/>
            <a:ext cx="2465778" cy="3673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i="1" dirty="0" smtClean="0">
                <a:solidFill>
                  <a:srgbClr val="2B5357"/>
                </a:solidFill>
                <a:latin typeface="Trebuchet MS" panose="020B0603020202020204" pitchFamily="34" charset="0"/>
              </a:rPr>
              <a:t>Федеральные целевые программы</a:t>
            </a:r>
            <a:endParaRPr lang="ru-RU" b="1" i="1" dirty="0">
              <a:solidFill>
                <a:srgbClr val="2B5357"/>
              </a:solidFill>
              <a:latin typeface="Trebuchet MS" panose="020B0603020202020204" pitchFamily="34" charset="0"/>
            </a:endParaRPr>
          </a:p>
        </p:txBody>
      </p:sp>
      <p:sp>
        <p:nvSpPr>
          <p:cNvPr id="69" name="TextBox 1"/>
          <p:cNvSpPr txBox="1"/>
          <p:nvPr/>
        </p:nvSpPr>
        <p:spPr>
          <a:xfrm rot="20301190">
            <a:off x="6345825" y="2086878"/>
            <a:ext cx="2013925" cy="32154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Федеральный проект</a:t>
            </a:r>
            <a:endParaRPr lang="ru-RU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" name="TextBox 1"/>
          <p:cNvSpPr txBox="1"/>
          <p:nvPr/>
        </p:nvSpPr>
        <p:spPr>
          <a:xfrm rot="20301190">
            <a:off x="6371361" y="2265708"/>
            <a:ext cx="2013925" cy="32154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Федеральный проект</a:t>
            </a:r>
            <a:endParaRPr lang="ru-RU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2" name="TextBox 1"/>
          <p:cNvSpPr txBox="1"/>
          <p:nvPr/>
        </p:nvSpPr>
        <p:spPr>
          <a:xfrm rot="20301190">
            <a:off x="6323787" y="1902368"/>
            <a:ext cx="2013925" cy="32154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Федеральный проект</a:t>
            </a:r>
            <a:endParaRPr lang="ru-RU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3" name="Правая фигурная скобка 72"/>
          <p:cNvSpPr/>
          <p:nvPr/>
        </p:nvSpPr>
        <p:spPr>
          <a:xfrm>
            <a:off x="8158911" y="4580627"/>
            <a:ext cx="983063" cy="900330"/>
          </a:xfrm>
          <a:prstGeom prst="rightBrace">
            <a:avLst/>
          </a:prstGeom>
          <a:noFill/>
          <a:ln w="9525">
            <a:solidFill>
              <a:srgbClr val="6E35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74" name="TextBox 1"/>
          <p:cNvSpPr txBox="1"/>
          <p:nvPr/>
        </p:nvSpPr>
        <p:spPr>
          <a:xfrm>
            <a:off x="8516642" y="4715311"/>
            <a:ext cx="1552161" cy="32722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300" b="1" i="1" dirty="0" smtClean="0">
                <a:solidFill>
                  <a:srgbClr val="6E356F"/>
                </a:solidFill>
                <a:latin typeface="Trebuchet MS" panose="020B0603020202020204" pitchFamily="34" charset="0"/>
              </a:rPr>
              <a:t>Процессы</a:t>
            </a:r>
            <a:endParaRPr lang="ru-RU" sz="1300" b="1" i="1" dirty="0">
              <a:solidFill>
                <a:srgbClr val="6E356F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1525870" y="4055897"/>
            <a:ext cx="1099524" cy="633909"/>
          </a:xfrm>
          <a:custGeom>
            <a:avLst/>
            <a:gdLst>
              <a:gd name="connsiteX0" fmla="*/ 0 w 1099524"/>
              <a:gd name="connsiteY0" fmla="*/ 633909 h 633909"/>
              <a:gd name="connsiteX1" fmla="*/ 11220 w 1099524"/>
              <a:gd name="connsiteY1" fmla="*/ 353418 h 633909"/>
              <a:gd name="connsiteX2" fmla="*/ 1099524 w 1099524"/>
              <a:gd name="connsiteY2" fmla="*/ 0 h 633909"/>
              <a:gd name="connsiteX3" fmla="*/ 1093914 w 1099524"/>
              <a:gd name="connsiteY3" fmla="*/ 297320 h 633909"/>
              <a:gd name="connsiteX4" fmla="*/ 0 w 1099524"/>
              <a:gd name="connsiteY4" fmla="*/ 633909 h 63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9524" h="633909">
                <a:moveTo>
                  <a:pt x="0" y="633909"/>
                </a:moveTo>
                <a:lnTo>
                  <a:pt x="11220" y="353418"/>
                </a:lnTo>
                <a:lnTo>
                  <a:pt x="1099524" y="0"/>
                </a:lnTo>
                <a:lnTo>
                  <a:pt x="1093914" y="297320"/>
                </a:lnTo>
                <a:lnTo>
                  <a:pt x="0" y="633909"/>
                </a:lnTo>
                <a:close/>
              </a:path>
            </a:pathLst>
          </a:custGeom>
          <a:pattFill prst="ltUpDiag">
            <a:fgClr>
              <a:schemeClr val="accent4">
                <a:lumMod val="60000"/>
                <a:lumOff val="40000"/>
              </a:schemeClr>
            </a:fgClr>
            <a:bgClr>
              <a:srgbClr val="EDEDE3"/>
            </a:bgClr>
          </a:patt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1"/>
          <p:cNvSpPr txBox="1"/>
          <p:nvPr/>
        </p:nvSpPr>
        <p:spPr>
          <a:xfrm rot="20515376">
            <a:off x="940600" y="4211007"/>
            <a:ext cx="2298649" cy="3673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1050" b="1" i="1" dirty="0" smtClean="0">
                <a:solidFill>
                  <a:srgbClr val="85461F"/>
                </a:solidFill>
                <a:latin typeface="Trebuchet MS" panose="020B0603020202020204" pitchFamily="34" charset="0"/>
              </a:rPr>
              <a:t>Приоритетный </a:t>
            </a:r>
          </a:p>
          <a:p>
            <a:pPr algn="ctr">
              <a:lnSpc>
                <a:spcPct val="80000"/>
              </a:lnSpc>
            </a:pPr>
            <a:r>
              <a:rPr lang="ru-RU" sz="1050" b="1" i="1" dirty="0" smtClean="0">
                <a:solidFill>
                  <a:srgbClr val="85461F"/>
                </a:solidFill>
                <a:latin typeface="Trebuchet MS" panose="020B0603020202020204" pitchFamily="34" charset="0"/>
              </a:rPr>
              <a:t>проект</a:t>
            </a:r>
            <a:endParaRPr lang="ru-RU" sz="1050" b="1" i="1" dirty="0">
              <a:solidFill>
                <a:srgbClr val="85461F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8855075" y="1588"/>
            <a:ext cx="825500" cy="366712"/>
          </a:xfrm>
        </p:spPr>
        <p:txBody>
          <a:bodyPr/>
          <a:lstStyle/>
          <a:p>
            <a:pPr>
              <a:defRPr/>
            </a:pPr>
            <a:fld id="{7C948A7D-6C52-4157-BEA1-1B3B6891AEA4}" type="slidenum">
              <a:rPr lang="ru-RU" smtClean="0">
                <a:latin typeface="Trebuchet MS" panose="020B0603020202020204" pitchFamily="34" charset="0"/>
              </a:rPr>
              <a:pPr>
                <a:defRPr/>
              </a:pPr>
              <a:t>8</a:t>
            </a:fld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19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52399" y="330929"/>
            <a:ext cx="9596438" cy="49292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2000" b="1" dirty="0" smtClean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Виды национальных проектов</a:t>
            </a:r>
            <a:endParaRPr lang="ru-RU" sz="2000" b="1" i="1" dirty="0">
              <a:solidFill>
                <a:srgbClr val="004821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576" y="2070339"/>
            <a:ext cx="4091797" cy="4491485"/>
          </a:xfrm>
          <a:prstGeom prst="rect">
            <a:avLst/>
          </a:prstGeom>
          <a:solidFill>
            <a:srgbClr val="438086">
              <a:alpha val="60000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i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88820" y="2932981"/>
            <a:ext cx="2176145" cy="2550733"/>
          </a:xfrm>
          <a:prstGeom prst="rect">
            <a:avLst/>
          </a:prstGeom>
          <a:solidFill>
            <a:srgbClr val="C991CB">
              <a:alpha val="30196"/>
            </a:srgbClr>
          </a:solidFill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9329" y="992485"/>
            <a:ext cx="3436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rebuchet MS" panose="020B0603020202020204" pitchFamily="34" charset="0"/>
              </a:rPr>
              <a:t>Нацпроект в структуре одной госпрограммы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8730" y="1567260"/>
            <a:ext cx="2702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«Отраслевой» нацпроект</a:t>
            </a:r>
            <a:endParaRPr lang="ru-RU" sz="16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49608" y="992484"/>
            <a:ext cx="3436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rebuchet MS" panose="020B0603020202020204" pitchFamily="34" charset="0"/>
              </a:rPr>
              <a:t>Нацпроект в структуре нескольких госпрограмм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9473" y="1567260"/>
            <a:ext cx="3114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«Межотраслевой» нацпроект</a:t>
            </a:r>
            <a:endParaRPr lang="ru-RU" sz="16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21855" y="2065245"/>
            <a:ext cx="2045900" cy="2250836"/>
          </a:xfrm>
          <a:prstGeom prst="rect">
            <a:avLst/>
          </a:prstGeom>
          <a:solidFill>
            <a:srgbClr val="438086">
              <a:alpha val="60000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i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67753" y="2065245"/>
            <a:ext cx="2045900" cy="2250836"/>
          </a:xfrm>
          <a:prstGeom prst="rect">
            <a:avLst/>
          </a:prstGeom>
          <a:solidFill>
            <a:srgbClr val="438086">
              <a:alpha val="60000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i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21855" y="4316081"/>
            <a:ext cx="2045900" cy="2250836"/>
          </a:xfrm>
          <a:prstGeom prst="rect">
            <a:avLst/>
          </a:prstGeom>
          <a:solidFill>
            <a:srgbClr val="438086">
              <a:alpha val="60000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i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67753" y="4316081"/>
            <a:ext cx="2045900" cy="2250836"/>
          </a:xfrm>
          <a:prstGeom prst="rect">
            <a:avLst/>
          </a:prstGeom>
          <a:solidFill>
            <a:srgbClr val="438086">
              <a:alpha val="60000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i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55806" y="3190663"/>
            <a:ext cx="2045900" cy="2250836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29" name="Прямая соединительная линия 28"/>
          <p:cNvCxnSpPr>
            <a:stCxn id="17" idx="0"/>
          </p:cNvCxnSpPr>
          <p:nvPr/>
        </p:nvCxnSpPr>
        <p:spPr>
          <a:xfrm>
            <a:off x="3278756" y="3190663"/>
            <a:ext cx="0" cy="2250836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7" idx="1"/>
            <a:endCxn id="17" idx="3"/>
          </p:cNvCxnSpPr>
          <p:nvPr/>
        </p:nvCxnSpPr>
        <p:spPr>
          <a:xfrm>
            <a:off x="2255806" y="4316081"/>
            <a:ext cx="2045900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20168928">
            <a:off x="2188596" y="3541687"/>
            <a:ext cx="1193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rebuchet MS" panose="020B0603020202020204" pitchFamily="34" charset="0"/>
              </a:rPr>
              <a:t>Федеральный проект</a:t>
            </a:r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20168928">
            <a:off x="3211521" y="3541686"/>
            <a:ext cx="1193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rebuchet MS" panose="020B0603020202020204" pitchFamily="34" charset="0"/>
              </a:rPr>
              <a:t>Федеральный проект</a:t>
            </a:r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20168928">
            <a:off x="2188594" y="4654687"/>
            <a:ext cx="1193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rebuchet MS" panose="020B0603020202020204" pitchFamily="34" charset="0"/>
              </a:rPr>
              <a:t>Федеральный проект</a:t>
            </a:r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20168928">
            <a:off x="3211520" y="4654686"/>
            <a:ext cx="1193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rebuchet MS" panose="020B0603020202020204" pitchFamily="34" charset="0"/>
              </a:rPr>
              <a:t>Федеральный проект</a:t>
            </a:r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718694" y="2892254"/>
            <a:ext cx="12747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Нацпроект 1</a:t>
            </a:r>
            <a:endParaRPr lang="ru-RU" sz="14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1576" y="2070339"/>
            <a:ext cx="4091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rebuchet MS" panose="020B0603020202020204" pitchFamily="34" charset="0"/>
              </a:rPr>
              <a:t>Госпрограмма 1</a:t>
            </a:r>
            <a:endParaRPr lang="ru-RU" b="1" dirty="0">
              <a:latin typeface="Trebuchet MS" panose="020B0603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179682" y="2932358"/>
            <a:ext cx="2176145" cy="2550733"/>
          </a:xfrm>
          <a:prstGeom prst="rect">
            <a:avLst/>
          </a:prstGeom>
          <a:solidFill>
            <a:srgbClr val="C991CB">
              <a:alpha val="30196"/>
            </a:srgbClr>
          </a:solidFill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246668" y="3190040"/>
            <a:ext cx="2045900" cy="2250836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44" name="Прямая соединительная линия 43"/>
          <p:cNvCxnSpPr>
            <a:stCxn id="43" idx="0"/>
          </p:cNvCxnSpPr>
          <p:nvPr/>
        </p:nvCxnSpPr>
        <p:spPr>
          <a:xfrm>
            <a:off x="7269618" y="3190040"/>
            <a:ext cx="0" cy="2250836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43" idx="1"/>
            <a:endCxn id="43" idx="3"/>
          </p:cNvCxnSpPr>
          <p:nvPr/>
        </p:nvCxnSpPr>
        <p:spPr>
          <a:xfrm>
            <a:off x="6246668" y="4315458"/>
            <a:ext cx="2045900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 rot="20168928">
            <a:off x="6179458" y="3541064"/>
            <a:ext cx="1193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rebuchet MS" panose="020B0603020202020204" pitchFamily="34" charset="0"/>
              </a:rPr>
              <a:t>Федеральный проект</a:t>
            </a:r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 rot="20168928">
            <a:off x="7202383" y="3541063"/>
            <a:ext cx="1193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rebuchet MS" panose="020B0603020202020204" pitchFamily="34" charset="0"/>
              </a:rPr>
              <a:t>Федеральный проект</a:t>
            </a:r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 rot="20168928">
            <a:off x="6179456" y="4654064"/>
            <a:ext cx="1193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rebuchet MS" panose="020B0603020202020204" pitchFamily="34" charset="0"/>
              </a:rPr>
              <a:t>Федеральный проект</a:t>
            </a:r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20168928">
            <a:off x="7202382" y="4654063"/>
            <a:ext cx="1193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rebuchet MS" panose="020B0603020202020204" pitchFamily="34" charset="0"/>
              </a:rPr>
              <a:t>Федеральный проект</a:t>
            </a:r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709556" y="2891631"/>
            <a:ext cx="12747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Нацпроект 2</a:t>
            </a:r>
            <a:endParaRPr lang="ru-RU" sz="14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21855" y="2070339"/>
            <a:ext cx="204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rebuchet MS" panose="020B0603020202020204" pitchFamily="34" charset="0"/>
              </a:rPr>
              <a:t>Госпрограмма 2</a:t>
            </a:r>
            <a:endParaRPr lang="ru-RU" b="1" dirty="0">
              <a:latin typeface="Trebuchet MS" panose="020B0603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66760" y="2069391"/>
            <a:ext cx="2044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rebuchet MS" panose="020B0603020202020204" pitchFamily="34" charset="0"/>
              </a:rPr>
              <a:t>Госпрограмма 3</a:t>
            </a:r>
            <a:endParaRPr lang="ru-RU" b="1" dirty="0">
              <a:latin typeface="Trebuchet MS" panose="020B0603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21854" y="6192492"/>
            <a:ext cx="204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rebuchet MS" panose="020B0603020202020204" pitchFamily="34" charset="0"/>
              </a:rPr>
              <a:t>Госпрограмма 4</a:t>
            </a:r>
            <a:endParaRPr lang="ru-RU" b="1" dirty="0">
              <a:latin typeface="Trebuchet MS" panose="020B0603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66759" y="6192492"/>
            <a:ext cx="2044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rebuchet MS" panose="020B0603020202020204" pitchFamily="34" charset="0"/>
              </a:rPr>
              <a:t>Госпрограмма 5</a:t>
            </a:r>
            <a:endParaRPr lang="ru-RU" b="1" dirty="0">
              <a:latin typeface="Trebuchet MS" panose="020B0603020202020204" pitchFamily="34" charset="0"/>
            </a:endParaRPr>
          </a:p>
        </p:txBody>
      </p:sp>
      <p:sp>
        <p:nvSpPr>
          <p:cNvPr id="39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8855075" y="1588"/>
            <a:ext cx="825500" cy="366712"/>
          </a:xfrm>
        </p:spPr>
        <p:txBody>
          <a:bodyPr/>
          <a:lstStyle/>
          <a:p>
            <a:pPr>
              <a:defRPr/>
            </a:pPr>
            <a:fld id="{7C948A7D-6C52-4157-BEA1-1B3B6891AEA4}" type="slidenum">
              <a:rPr lang="ru-RU" smtClean="0">
                <a:latin typeface="Trebuchet MS" panose="020B0603020202020204" pitchFamily="34" charset="0"/>
              </a:rPr>
              <a:pPr>
                <a:defRPr/>
              </a:pPr>
              <a:t>9</a:t>
            </a:fld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07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9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9_Городска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84964</TotalTime>
  <Words>1269</Words>
  <Application>Microsoft Office PowerPoint</Application>
  <PresentationFormat>A4 Paper (210x297 mm)</PresentationFormat>
  <Paragraphs>222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Georgia</vt:lpstr>
      <vt:lpstr>Symbol</vt:lpstr>
      <vt:lpstr>Times New Roman</vt:lpstr>
      <vt:lpstr>Trebuchet MS</vt:lpstr>
      <vt:lpstr>Wingdings 2</vt:lpstr>
      <vt:lpstr>9_Городская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1010</dc:title>
  <dc:creator>Бегчин Николай Аркадьевич</dc:creator>
  <cp:lastModifiedBy>LECONTE-LUCAS Hélène, GOV/BUD</cp:lastModifiedBy>
  <cp:revision>6501</cp:revision>
  <cp:lastPrinted>2019-06-26T13:22:35Z</cp:lastPrinted>
  <dcterms:modified xsi:type="dcterms:W3CDTF">2019-06-26T13:23:14Z</dcterms:modified>
</cp:coreProperties>
</file>