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8" r:id="rId2"/>
    <p:sldMasterId id="2147483668" r:id="rId3"/>
  </p:sldMasterIdLst>
  <p:notesMasterIdLst>
    <p:notesMasterId r:id="rId28"/>
  </p:notesMasterIdLst>
  <p:handoutMasterIdLst>
    <p:handoutMasterId r:id="rId29"/>
  </p:handoutMasterIdLst>
  <p:sldIdLst>
    <p:sldId id="257" r:id="rId4"/>
    <p:sldId id="586" r:id="rId5"/>
    <p:sldId id="522" r:id="rId6"/>
    <p:sldId id="558" r:id="rId7"/>
    <p:sldId id="581" r:id="rId8"/>
    <p:sldId id="560" r:id="rId9"/>
    <p:sldId id="561" r:id="rId10"/>
    <p:sldId id="562" r:id="rId11"/>
    <p:sldId id="564" r:id="rId12"/>
    <p:sldId id="585" r:id="rId13"/>
    <p:sldId id="582" r:id="rId14"/>
    <p:sldId id="583" r:id="rId15"/>
    <p:sldId id="587" r:id="rId16"/>
    <p:sldId id="591" r:id="rId17"/>
    <p:sldId id="592" r:id="rId18"/>
    <p:sldId id="559" r:id="rId19"/>
    <p:sldId id="593" r:id="rId20"/>
    <p:sldId id="588" r:id="rId21"/>
    <p:sldId id="589" r:id="rId22"/>
    <p:sldId id="594" r:id="rId23"/>
    <p:sldId id="565" r:id="rId24"/>
    <p:sldId id="566" r:id="rId25"/>
    <p:sldId id="595" r:id="rId26"/>
    <p:sldId id="479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4A7FB0"/>
    <a:srgbClr val="ADC6E5"/>
    <a:srgbClr val="F4FFFF"/>
    <a:srgbClr val="CC3300"/>
    <a:srgbClr val="00CC00"/>
    <a:srgbClr val="FFFFCC"/>
    <a:srgbClr val="FF66FF"/>
    <a:srgbClr val="FF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79927" autoAdjust="0"/>
  </p:normalViewPr>
  <p:slideViewPr>
    <p:cSldViewPr>
      <p:cViewPr>
        <p:scale>
          <a:sx n="90" d="100"/>
          <a:sy n="90" d="100"/>
        </p:scale>
        <p:origin x="1590" y="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100"/>
    </p:cViewPr>
  </p:sorterViewPr>
  <p:notesViewPr>
    <p:cSldViewPr>
      <p:cViewPr>
        <p:scale>
          <a:sx n="110" d="100"/>
          <a:sy n="110" d="100"/>
        </p:scale>
        <p:origin x="-1032" y="498"/>
      </p:cViewPr>
      <p:guideLst>
        <p:guide orient="horz" pos="292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CH-1.main.oecd.org\Users4\zielinski_w\Wojtek\GOV\performance%20management\GOV%20databases\Perf%20Budgeting%20Survey\Copy%20of%20Performance%20Budgeting%20survey_Master%20data_0205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CH-1.main.oecd.org\Users4\zielinski_w\Wojtek\GOV\performance%20management\GOV%20databases\Perf%20Budgeting%20Survey\Copy%20of%20Performance%20Budgeting%20survey_Master%20data_02052018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CH-1.main.oecd.org\Users4\zielinski_w\Wojtek\GOV\performance%20management\GOV%20databases\Perf%20Budgeting%20Survey\Copy%20of%20Performance%20Budgeting%20survey_Master%20data_02052018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 dirty="0"/>
              <a:t>Vrste pokazatelja u proračunskim dokumentima</a:t>
            </a:r>
            <a:endParaRPr lang="hr-HR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mc="http://schemas.openxmlformats.org/markup-compatibility/2006" xmlns:a14="http://schemas.microsoft.com/office/drawing/2010/main" xmlns:p="http://schemas.openxmlformats.org/presentationml/2006/main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>
              <c:ext xmlns:c16="http://schemas.microsoft.com/office/drawing/2014/chart" uri="{C3380CC4-5D6E-409C-BE32-E72D297353CC}">
                <c16:uniqueId val="{00000001-709D-455E-B95E-CBD329B58B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mc="http://schemas.openxmlformats.org/markup-compatibility/2006" xmlns:a14="http://schemas.microsoft.com/office/drawing/2010/main" xmlns:p="http://schemas.openxmlformats.org/presentationml/2006/main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>
              <c:ext xmlns:c16="http://schemas.microsoft.com/office/drawing/2014/chart" uri="{C3380CC4-5D6E-409C-BE32-E72D297353CC}">
                <c16:uniqueId val="{00000003-709D-455E-B95E-CBD329B58B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mc="http://schemas.openxmlformats.org/markup-compatibility/2006" xmlns:a14="http://schemas.microsoft.com/office/drawing/2010/main" xmlns:p="http://schemas.openxmlformats.org/presentationml/2006/main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>
              <c:ext xmlns:c16="http://schemas.microsoft.com/office/drawing/2014/chart" uri="{C3380CC4-5D6E-409C-BE32-E72D297353CC}">
                <c16:uniqueId val="{00000005-709D-455E-B95E-CBD329B58BC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mc="http://schemas.openxmlformats.org/markup-compatibility/2006" xmlns:a14="http://schemas.microsoft.com/office/drawing/2010/main" xmlns:p="http://schemas.openxmlformats.org/presentationml/2006/main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>
              <c:ext xmlns:c16="http://schemas.microsoft.com/office/drawing/2014/chart" uri="{C3380CC4-5D6E-409C-BE32-E72D297353CC}">
                <c16:uniqueId val="{00000007-709D-455E-B95E-CBD329B58BC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mc="http://schemas.openxmlformats.org/markup-compatibility/2006" xmlns:a14="http://schemas.microsoft.com/office/drawing/2010/main" xmlns:p="http://schemas.openxmlformats.org/presentationml/2006/main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>
              <c:ext xmlns:c16="http://schemas.microsoft.com/office/drawing/2014/chart" uri="{C3380CC4-5D6E-409C-BE32-E72D297353CC}">
                <c16:uniqueId val="{00000009-709D-455E-B95E-CBD329B58BC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Krajnji rezultati</a:t>
                    </a:r>
                    <a:r>
                      <a:rPr lang="en-US" baseline="0" dirty="0"/>
                      <a:t>
</a:t>
                    </a:r>
                    <a:fld id="{6B712451-B648-443F-89C4-6D4AB6FD657C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09D-455E-B95E-CBD329B58BC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Privremeni</a:t>
                    </a:r>
                    <a:r>
                      <a:rPr lang="en-US" baseline="0"/>
                      <a:t> rezultati</a:t>
                    </a:r>
                    <a:r>
                      <a:rPr lang="en-US" baseline="0" dirty="0"/>
                      <a:t>
</a:t>
                    </a:r>
                    <a:fld id="{EA25ECD3-EBD1-44BA-A400-1D9308300DDC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09D-455E-B95E-CBD329B58BC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Izlazni rezultati</a:t>
                    </a:r>
                    <a:r>
                      <a:rPr lang="en-US" baseline="0" dirty="0"/>
                      <a:t>
</a:t>
                    </a:r>
                    <a:fld id="{D068D2F9-D7F9-4A5B-9B17-8C5C66A433F5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09D-455E-B95E-CBD329B58BC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Prekretnice</a:t>
                    </a:r>
                    <a:r>
                      <a:rPr lang="en-US" baseline="0" dirty="0"/>
                      <a:t>
</a:t>
                    </a:r>
                    <a:fld id="{5F307546-86AA-40B5-81AC-B73A19B3557F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09D-455E-B95E-CBD329B58BC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err="1"/>
                      <a:t>Aktivnosti</a:t>
                    </a:r>
                    <a:r>
                      <a:rPr lang="en-US" baseline="0" dirty="0"/>
                      <a:t>
</a:t>
                    </a:r>
                    <a:fld id="{A31D22BB-C57B-48E4-B521-CC0D3CBBEE41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09D-455E-B95E-CBD329B58BCD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mc="http://schemas.openxmlformats.org/markup-compatibility/2006" xmlns:a14="http://schemas.microsoft.com/office/drawing/2010/main" xmlns:p="http://schemas.openxmlformats.org/presentationml/2006/main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'Master data reworked'!$AJ$73:$AJ$77</c:f>
              <c:strCache>
                <c:ptCount val="5"/>
                <c:pt idx="0">
                  <c:v>Outcomes</c:v>
                </c:pt>
                <c:pt idx="1">
                  <c:v>Intermediate Outcomes</c:v>
                </c:pt>
                <c:pt idx="2">
                  <c:v>Outputs</c:v>
                </c:pt>
                <c:pt idx="3">
                  <c:v>Milestones</c:v>
                </c:pt>
                <c:pt idx="4">
                  <c:v>Activities</c:v>
                </c:pt>
              </c:strCache>
            </c:strRef>
          </c:cat>
          <c:val>
            <c:numRef>
              <c:f>'Master data reworked'!$AK$73:$AK$77</c:f>
              <c:numCache>
                <c:formatCode>0</c:formatCode>
                <c:ptCount val="5"/>
                <c:pt idx="0">
                  <c:v>335.07</c:v>
                </c:pt>
                <c:pt idx="1">
                  <c:v>215.5</c:v>
                </c:pt>
                <c:pt idx="2">
                  <c:v>641.41999999999996</c:v>
                </c:pt>
                <c:pt idx="3">
                  <c:v>115</c:v>
                </c:pt>
                <c:pt idx="4">
                  <c:v>793.01</c:v>
                </c:pt>
              </c:numCache>
            </c:numRef>
          </c:val>
          <c:extLst xmlns:mc="http://schemas.openxmlformats.org/markup-compatibility/2006" xmlns:a14="http://schemas.microsoft.com/office/drawing/2010/main" xmlns:p="http://schemas.openxmlformats.org/presentationml/2006/main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>
            <c:ext xmlns:c16="http://schemas.microsoft.com/office/drawing/2014/chart" uri="{C3380CC4-5D6E-409C-BE32-E72D297353CC}">
              <c16:uniqueId val="{0000000A-709D-455E-B95E-CBD329B58B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Postoje li standardi ili kriteriji kvalitete utvrđeni na središnjoj razini koji se primjenjuju za odabir i odobrenje pokazatelja učinka?</a:t>
            </a:r>
            <a:r>
              <a:rPr lang="hr-HR" sz="2000" baseline="0" dirty="0"/>
              <a:t> </a:t>
            </a:r>
            <a:endParaRPr lang="hr-HR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mc="http://schemas.openxmlformats.org/markup-compatibility/2006" xmlns:a14="http://schemas.microsoft.com/office/drawing/2010/main" xmlns:p="http://schemas.openxmlformats.org/presentationml/2006/main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>
              <c:ext xmlns:c16="http://schemas.microsoft.com/office/drawing/2014/chart" uri="{C3380CC4-5D6E-409C-BE32-E72D297353CC}">
                <c16:uniqueId val="{00000001-A992-4A93-BDFB-7E728D3E55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mc="http://schemas.openxmlformats.org/markup-compatibility/2006" xmlns:a14="http://schemas.microsoft.com/office/drawing/2010/main" xmlns:p="http://schemas.openxmlformats.org/presentationml/2006/main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>
              <c:ext xmlns:c16="http://schemas.microsoft.com/office/drawing/2014/chart" uri="{C3380CC4-5D6E-409C-BE32-E72D297353CC}">
                <c16:uniqueId val="{00000003-A992-4A93-BDFB-7E728D3E55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mc="http://schemas.openxmlformats.org/markup-compatibility/2006" xmlns:a14="http://schemas.microsoft.com/office/drawing/2010/main" xmlns:p="http://schemas.openxmlformats.org/presentationml/2006/main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>
              <c:ext xmlns:c15="http://schemas.microsoft.com/office/drawing/2012/chart" uri="{CE6537A1-D6FC-4f65-9D91-7224C49458BB}"/>
            </c:extLst>
          </c:dLbls>
          <c:cat>
            <c:strRef>
              <c:f>'Master data reworked'!$AK$53:$AL$53</c:f>
              <c:strCache>
                <c:ptCount val="2"/>
                <c:pt idx="0">
                  <c:v>Yes, for all indicators</c:v>
                </c:pt>
                <c:pt idx="1">
                  <c:v>No</c:v>
                </c:pt>
              </c:strCache>
            </c:strRef>
          </c:cat>
          <c:val>
            <c:numRef>
              <c:f>'Master data reworked'!$AK$54:$AL$54</c:f>
              <c:numCache>
                <c:formatCode>General</c:formatCode>
                <c:ptCount val="2"/>
                <c:pt idx="0">
                  <c:v>17</c:v>
                </c:pt>
                <c:pt idx="1">
                  <c:v>12</c:v>
                </c:pt>
              </c:numCache>
            </c:numRef>
          </c:val>
          <c:extLst xmlns:mc="http://schemas.openxmlformats.org/markup-compatibility/2006" xmlns:a14="http://schemas.microsoft.com/office/drawing/2010/main" xmlns:p="http://schemas.openxmlformats.org/presentationml/2006/main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>
            <c:ext xmlns:c16="http://schemas.microsoft.com/office/drawing/2014/chart" uri="{C3380CC4-5D6E-409C-BE32-E72D297353CC}">
              <c16:uniqueId val="{00000004-A992-4A93-BDFB-7E728D3E55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dirty="0"/>
              <a:t>Vrste kriterija kvalitete za odabir/odobrenje pokazatelja učinka</a:t>
            </a:r>
            <a:endParaRPr lang="hr-HR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'Master data reworked'!$AK$55</c:f>
              <c:strCache>
                <c:ptCount val="1"/>
                <c:pt idx="0">
                  <c:v>Required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'Master data reworked'!$AQ$60:$AQ$68</c:f>
              <c:strCache>
                <c:ptCount val="9"/>
                <c:pt idx="0">
                  <c:v>Consistency with national plan or strategy</c:v>
                </c:pt>
                <c:pt idx="1">
                  <c:v>Consistency with ministry/agency plans or strategies</c:v>
                </c:pt>
                <c:pt idx="2">
                  <c:v>Indicators facilitate comparison between agencies or implementing units</c:v>
                </c:pt>
                <c:pt idx="3">
                  <c:v>Indicators are developed/owned by line ministries or agencies</c:v>
                </c:pt>
                <c:pt idx="4">
                  <c:v>Consistency with national statistics</c:v>
                </c:pt>
                <c:pt idx="5">
                  <c:v>Consistency with internationally recognized performance benchmarks</c:v>
                </c:pt>
                <c:pt idx="6">
                  <c:v>Compliance with generic quality standards (SMART, etc.)</c:v>
                </c:pt>
                <c:pt idx="7">
                  <c:v>Ready availability of performance data</c:v>
                </c:pt>
                <c:pt idx="8">
                  <c:v>Operational usefulness/relevance for programme management</c:v>
                </c:pt>
              </c:strCache>
            </c:strRef>
          </c:cat>
          <c:val>
            <c:numRef>
              <c:f>'Master data reworked'!$AK$56:$AK$64</c:f>
              <c:numCache>
                <c:formatCode>General</c:formatCode>
                <c:ptCount val="9"/>
                <c:pt idx="0">
                  <c:v>7</c:v>
                </c:pt>
                <c:pt idx="1">
                  <c:v>10</c:v>
                </c:pt>
                <c:pt idx="2">
                  <c:v>2</c:v>
                </c:pt>
                <c:pt idx="3">
                  <c:v>12</c:v>
                </c:pt>
                <c:pt idx="4">
                  <c:v>2</c:v>
                </c:pt>
                <c:pt idx="5">
                  <c:v>0</c:v>
                </c:pt>
                <c:pt idx="6">
                  <c:v>8</c:v>
                </c:pt>
                <c:pt idx="7">
                  <c:v>6</c:v>
                </c:pt>
                <c:pt idx="8">
                  <c:v>7</c:v>
                </c:pt>
              </c:numCache>
            </c:numRef>
          </c:val>
          <c:extLst xmlns:mc="http://schemas.openxmlformats.org/markup-compatibility/2006" xmlns:a14="http://schemas.microsoft.com/office/drawing/2010/main" xmlns:p="http://schemas.openxmlformats.org/presentationml/2006/main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>
            <c:ext xmlns:c16="http://schemas.microsoft.com/office/drawing/2014/chart" uri="{C3380CC4-5D6E-409C-BE32-E72D297353CC}">
              <c16:uniqueId val="{00000000-7428-4B7A-8FE3-07E0548F4D9E}"/>
            </c:ext>
          </c:extLst>
        </c:ser>
        <c:ser>
          <c:idx val="1"/>
          <c:order val="1"/>
          <c:tx>
            <c:strRef>
              <c:f>'Master data reworked'!$AL$55</c:f>
              <c:strCache>
                <c:ptCount val="1"/>
                <c:pt idx="0">
                  <c:v>Recommended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'Master data reworked'!$AQ$60:$AQ$68</c:f>
              <c:strCache>
                <c:ptCount val="9"/>
                <c:pt idx="0">
                  <c:v>Consistency with national plan or strategy</c:v>
                </c:pt>
                <c:pt idx="1">
                  <c:v>Consistency with ministry/agency plans or strategies</c:v>
                </c:pt>
                <c:pt idx="2">
                  <c:v>Indicators facilitate comparison between agencies or implementing units</c:v>
                </c:pt>
                <c:pt idx="3">
                  <c:v>Indicators are developed/owned by line ministries or agencies</c:v>
                </c:pt>
                <c:pt idx="4">
                  <c:v>Consistency with national statistics</c:v>
                </c:pt>
                <c:pt idx="5">
                  <c:v>Consistency with internationally recognized performance benchmarks</c:v>
                </c:pt>
                <c:pt idx="6">
                  <c:v>Compliance with generic quality standards (SMART, etc.)</c:v>
                </c:pt>
                <c:pt idx="7">
                  <c:v>Ready availability of performance data</c:v>
                </c:pt>
                <c:pt idx="8">
                  <c:v>Operational usefulness/relevance for programme management</c:v>
                </c:pt>
              </c:strCache>
            </c:strRef>
          </c:cat>
          <c:val>
            <c:numRef>
              <c:f>'Master data reworked'!$AL$56:$AL$64</c:f>
              <c:numCache>
                <c:formatCode>General</c:formatCode>
                <c:ptCount val="9"/>
                <c:pt idx="0">
                  <c:v>8</c:v>
                </c:pt>
                <c:pt idx="1">
                  <c:v>7</c:v>
                </c:pt>
                <c:pt idx="2">
                  <c:v>5</c:v>
                </c:pt>
                <c:pt idx="3">
                  <c:v>4</c:v>
                </c:pt>
                <c:pt idx="4">
                  <c:v>8</c:v>
                </c:pt>
                <c:pt idx="5">
                  <c:v>8</c:v>
                </c:pt>
                <c:pt idx="6">
                  <c:v>4</c:v>
                </c:pt>
                <c:pt idx="7">
                  <c:v>8</c:v>
                </c:pt>
                <c:pt idx="8">
                  <c:v>8</c:v>
                </c:pt>
              </c:numCache>
            </c:numRef>
          </c:val>
          <c:extLst xmlns:mc="http://schemas.openxmlformats.org/markup-compatibility/2006" xmlns:a14="http://schemas.microsoft.com/office/drawing/2010/main" xmlns:p="http://schemas.openxmlformats.org/presentationml/2006/main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>
            <c:ext xmlns:c16="http://schemas.microsoft.com/office/drawing/2014/chart" uri="{C3380CC4-5D6E-409C-BE32-E72D297353CC}">
              <c16:uniqueId val="{00000001-7428-4B7A-8FE3-07E0548F4D9E}"/>
            </c:ext>
          </c:extLst>
        </c:ser>
        <c:ser>
          <c:idx val="2"/>
          <c:order val="2"/>
          <c:tx>
            <c:strRef>
              <c:f>'Master data reworked'!$AM$55</c:f>
              <c:strCache>
                <c:ptCount val="1"/>
                <c:pt idx="0">
                  <c:v>Not required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'Master data reworked'!$AQ$60:$AQ$68</c:f>
              <c:strCache>
                <c:ptCount val="9"/>
                <c:pt idx="0">
                  <c:v>Consistency with national plan or strategy</c:v>
                </c:pt>
                <c:pt idx="1">
                  <c:v>Consistency with ministry/agency plans or strategies</c:v>
                </c:pt>
                <c:pt idx="2">
                  <c:v>Indicators facilitate comparison between agencies or implementing units</c:v>
                </c:pt>
                <c:pt idx="3">
                  <c:v>Indicators are developed/owned by line ministries or agencies</c:v>
                </c:pt>
                <c:pt idx="4">
                  <c:v>Consistency with national statistics</c:v>
                </c:pt>
                <c:pt idx="5">
                  <c:v>Consistency with internationally recognized performance benchmarks</c:v>
                </c:pt>
                <c:pt idx="6">
                  <c:v>Compliance with generic quality standards (SMART, etc.)</c:v>
                </c:pt>
                <c:pt idx="7">
                  <c:v>Ready availability of performance data</c:v>
                </c:pt>
                <c:pt idx="8">
                  <c:v>Operational usefulness/relevance for programme management</c:v>
                </c:pt>
              </c:strCache>
            </c:strRef>
          </c:cat>
          <c:val>
            <c:numRef>
              <c:f>'Master data reworked'!$AM$56:$AM$64</c:f>
              <c:numCache>
                <c:formatCode>General</c:formatCode>
                <c:ptCount val="9"/>
                <c:pt idx="0">
                  <c:v>2</c:v>
                </c:pt>
                <c:pt idx="1">
                  <c:v>0</c:v>
                </c:pt>
                <c:pt idx="2">
                  <c:v>9</c:v>
                </c:pt>
                <c:pt idx="3">
                  <c:v>1</c:v>
                </c:pt>
                <c:pt idx="4">
                  <c:v>7</c:v>
                </c:pt>
                <c:pt idx="5">
                  <c:v>8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</c:numCache>
            </c:numRef>
          </c:val>
          <c:extLst xmlns:mc="http://schemas.openxmlformats.org/markup-compatibility/2006" xmlns:a14="http://schemas.microsoft.com/office/drawing/2010/main" xmlns:p="http://schemas.openxmlformats.org/presentationml/2006/main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>
            <c:ext xmlns:c16="http://schemas.microsoft.com/office/drawing/2014/chart" uri="{C3380CC4-5D6E-409C-BE32-E72D297353CC}">
              <c16:uniqueId val="{00000002-7428-4B7A-8FE3-07E0548F4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8703656"/>
        <c:axId val="338704640"/>
      </c:barChart>
      <c:catAx>
        <c:axId val="338703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38704640"/>
        <c:crosses val="autoZero"/>
        <c:auto val="1"/>
        <c:lblAlgn val="ctr"/>
        <c:lblOffset val="100"/>
        <c:noMultiLvlLbl val="0"/>
      </c:catAx>
      <c:valAx>
        <c:axId val="3387046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38703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0.361</cdr:x>
      <cdr:y>0.92107</cdr:y>
    </cdr:from>
    <cdr:to>
      <cdr:x>0.60779</cdr:x>
      <cdr:y>0.98096</cdr:y>
    </cdr:to>
    <cdr:sp macro="" textlink="">
      <cdr:nvSpPr>
        <cdr:cNvPr id="2" name="TextBox 6">
          <a:extLst xmlns:a="http://schemas.openxmlformats.org/drawingml/2006/main">
            <a:ext uri="{FF2B5EF4-FFF2-40B4-BE49-F238E27FC236}">
              <a16:creationId xmlns:a16="http://schemas.microsoft.com/office/drawing/2014/main" id="{0DDCACD7-EE7C-4806-A7A0-021C13CA83E5}"/>
            </a:ext>
          </a:extLst>
        </cdr:cNvPr>
        <cdr:cNvSpPr txBox="1"/>
      </cdr:nvSpPr>
      <cdr:spPr>
        <a:xfrm xmlns:a="http://schemas.openxmlformats.org/drawingml/2006/main">
          <a:off x="2664296" y="4733716"/>
          <a:ext cx="1821391" cy="3077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lIns="0" rIns="108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r-HR" sz="14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Da, za sve pokazatelje</a:t>
          </a:r>
        </a:p>
      </cdr:txBody>
    </cdr:sp>
  </cdr:relSizeAnchor>
  <cdr:relSizeAnchor xmlns:cdr="http://schemas.openxmlformats.org/drawingml/2006/chartDrawing">
    <cdr:from>
      <cdr:x>0.62443</cdr:x>
      <cdr:y>0.91807</cdr:y>
    </cdr:from>
    <cdr:to>
      <cdr:x>0.68297</cdr:x>
      <cdr:y>0.98311</cdr:y>
    </cdr:to>
    <cdr:sp macro="" textlink="">
      <cdr:nvSpPr>
        <cdr:cNvPr id="3" name="TextBox 6">
          <a:extLst xmlns:a="http://schemas.openxmlformats.org/drawingml/2006/main">
            <a:ext uri="{FF2B5EF4-FFF2-40B4-BE49-F238E27FC236}">
              <a16:creationId xmlns:a16="http://schemas.microsoft.com/office/drawing/2014/main" id="{DB554262-C516-44A7-929B-D9565CC8F8D2}"/>
            </a:ext>
          </a:extLst>
        </cdr:cNvPr>
        <cdr:cNvSpPr txBox="1"/>
      </cdr:nvSpPr>
      <cdr:spPr>
        <a:xfrm xmlns:a="http://schemas.openxmlformats.org/drawingml/2006/main">
          <a:off x="4608512" y="4718275"/>
          <a:ext cx="432047" cy="3343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lIns="0" tIns="72000" rIns="108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r-HR" sz="14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Ne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0.29558</cdr:x>
      <cdr:y>0.9433</cdr:y>
    </cdr:from>
    <cdr:to>
      <cdr:x>0.40396</cdr:x>
      <cdr:y>0.97901</cdr:y>
    </cdr:to>
    <cdr:sp macro="" textlink="">
      <cdr:nvSpPr>
        <cdr:cNvPr id="2" name="TextBox 15">
          <a:extLst xmlns:a="http://schemas.openxmlformats.org/drawingml/2006/main">
            <a:ext uri="{FF2B5EF4-FFF2-40B4-BE49-F238E27FC236}">
              <a16:creationId xmlns:a16="http://schemas.microsoft.com/office/drawing/2014/main" id="{453CF09C-68D8-4FAC-B1E5-4B3B77833F2B}"/>
            </a:ext>
          </a:extLst>
        </cdr:cNvPr>
        <cdr:cNvSpPr txBox="1"/>
      </cdr:nvSpPr>
      <cdr:spPr>
        <a:xfrm xmlns:a="http://schemas.openxmlformats.org/drawingml/2006/main">
          <a:off x="2160240" y="4878403"/>
          <a:ext cx="792088" cy="18466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r-HR" sz="12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rPr>
            <a:t>Obvezni</a:t>
          </a:r>
          <a:endParaRPr lang="hr-HR" sz="1200" b="1" dirty="0">
            <a:solidFill>
              <a:schemeClr val="bg2">
                <a:lumMod val="1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0.42367</cdr:x>
      <cdr:y>0.9433</cdr:y>
    </cdr:from>
    <cdr:to>
      <cdr:x>0.57146</cdr:x>
      <cdr:y>0.97901</cdr:y>
    </cdr:to>
    <cdr:sp macro="" textlink="">
      <cdr:nvSpPr>
        <cdr:cNvPr id="3" name="TextBox 15">
          <a:extLst xmlns:a="http://schemas.openxmlformats.org/drawingml/2006/main">
            <a:ext uri="{FF2B5EF4-FFF2-40B4-BE49-F238E27FC236}">
              <a16:creationId xmlns:a16="http://schemas.microsoft.com/office/drawing/2014/main" id="{7E31D553-8F2A-49B6-96F1-A6CC82DF785F}"/>
            </a:ext>
          </a:extLst>
        </cdr:cNvPr>
        <cdr:cNvSpPr txBox="1"/>
      </cdr:nvSpPr>
      <cdr:spPr>
        <a:xfrm xmlns:a="http://schemas.openxmlformats.org/drawingml/2006/main">
          <a:off x="3096344" y="4878403"/>
          <a:ext cx="1080120" cy="18466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r-HR" sz="12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rPr>
            <a:t>Preporučeni</a:t>
          </a:r>
          <a:endParaRPr lang="hr-HR" sz="1200" b="1" dirty="0">
            <a:solidFill>
              <a:schemeClr val="bg2">
                <a:lumMod val="1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0.03454</cdr:x>
      <cdr:y>0.17558</cdr:y>
    </cdr:from>
    <cdr:to>
      <cdr:x>0.48279</cdr:x>
      <cdr:y>0.24104</cdr:y>
    </cdr:to>
    <cdr:sp macro="" textlink="">
      <cdr:nvSpPr>
        <cdr:cNvPr id="4" name="TextBox 15">
          <a:extLst xmlns:a="http://schemas.openxmlformats.org/drawingml/2006/main">
            <a:ext uri="{FF2B5EF4-FFF2-40B4-BE49-F238E27FC236}">
              <a16:creationId xmlns:a16="http://schemas.microsoft.com/office/drawing/2014/main" id="{6E354438-71CF-400E-A36A-3BDAA5369932}"/>
            </a:ext>
          </a:extLst>
        </cdr:cNvPr>
        <cdr:cNvSpPr txBox="1"/>
      </cdr:nvSpPr>
      <cdr:spPr>
        <a:xfrm xmlns:a="http://schemas.openxmlformats.org/drawingml/2006/main">
          <a:off x="252416" y="908032"/>
          <a:ext cx="3275976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r-HR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rPr>
            <a:t>Operativna korisnost/relevantnost upravljanja programima</a:t>
          </a:r>
          <a:endParaRPr lang="hr-HR" b="1" dirty="0">
            <a:solidFill>
              <a:schemeClr val="bg2">
                <a:lumMod val="1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0.60102</cdr:x>
      <cdr:y>0.9433</cdr:y>
    </cdr:from>
    <cdr:to>
      <cdr:x>0.75867</cdr:x>
      <cdr:y>0.97901</cdr:y>
    </cdr:to>
    <cdr:sp macro="" textlink="">
      <cdr:nvSpPr>
        <cdr:cNvPr id="5" name="TextBox 15">
          <a:extLst xmlns:a="http://schemas.openxmlformats.org/drawingml/2006/main">
            <a:ext uri="{FF2B5EF4-FFF2-40B4-BE49-F238E27FC236}">
              <a16:creationId xmlns:a16="http://schemas.microsoft.com/office/drawing/2014/main" id="{54EDF195-0F6E-439A-B9F5-D427929B2CC8}"/>
            </a:ext>
          </a:extLst>
        </cdr:cNvPr>
        <cdr:cNvSpPr txBox="1"/>
      </cdr:nvSpPr>
      <cdr:spPr>
        <a:xfrm xmlns:a="http://schemas.openxmlformats.org/drawingml/2006/main">
          <a:off x="4392488" y="4878402"/>
          <a:ext cx="1152128" cy="18466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r-HR" sz="12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rPr>
            <a:t>Neobvezni</a:t>
          </a:r>
          <a:endParaRPr lang="hr-HR" sz="1200" b="1" dirty="0">
            <a:solidFill>
              <a:schemeClr val="bg2">
                <a:lumMod val="1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0.03291</cdr:x>
      <cdr:y>0.25912</cdr:y>
    </cdr:from>
    <cdr:to>
      <cdr:x>0.47455</cdr:x>
      <cdr:y>0.30591</cdr:y>
    </cdr:to>
    <cdr:sp macro="" textlink="">
      <cdr:nvSpPr>
        <cdr:cNvPr id="6" name="TextBox 15">
          <a:extLst xmlns:a="http://schemas.openxmlformats.org/drawingml/2006/main">
            <a:ext uri="{FF2B5EF4-FFF2-40B4-BE49-F238E27FC236}">
              <a16:creationId xmlns:a16="http://schemas.microsoft.com/office/drawing/2014/main" id="{5D4F2240-EF08-4F05-8D59-73E5E58A64BB}"/>
            </a:ext>
          </a:extLst>
        </cdr:cNvPr>
        <cdr:cNvSpPr txBox="1"/>
      </cdr:nvSpPr>
      <cdr:spPr>
        <a:xfrm xmlns:a="http://schemas.openxmlformats.org/drawingml/2006/main">
          <a:off x="240519" y="1340069"/>
          <a:ext cx="3227671" cy="24198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lIns="0" tIns="0" rIns="0" bIns="72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r-HR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rPr>
            <a:t>Dostupnost podataka o učinku</a:t>
          </a:r>
          <a:endParaRPr lang="hr-HR" b="1" dirty="0">
            <a:solidFill>
              <a:schemeClr val="bg2">
                <a:lumMod val="1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0.03454</cdr:x>
      <cdr:y>0.34266</cdr:y>
    </cdr:from>
    <cdr:to>
      <cdr:x>0.47618</cdr:x>
      <cdr:y>0.37539</cdr:y>
    </cdr:to>
    <cdr:sp macro="" textlink="">
      <cdr:nvSpPr>
        <cdr:cNvPr id="7" name="TextBox 15">
          <a:extLst xmlns:a="http://schemas.openxmlformats.org/drawingml/2006/main">
            <a:ext uri="{FF2B5EF4-FFF2-40B4-BE49-F238E27FC236}">
              <a16:creationId xmlns:a16="http://schemas.microsoft.com/office/drawing/2014/main" id="{FC2E806A-5764-4807-A032-EE51560A748C}"/>
            </a:ext>
          </a:extLst>
        </cdr:cNvPr>
        <cdr:cNvSpPr txBox="1"/>
      </cdr:nvSpPr>
      <cdr:spPr>
        <a:xfrm xmlns:a="http://schemas.openxmlformats.org/drawingml/2006/main">
          <a:off x="252416" y="1772112"/>
          <a:ext cx="3227708" cy="1692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r-HR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rPr>
            <a:t>Usklađenost s generičkim standardima kvalitete (SMART itd.)</a:t>
          </a:r>
          <a:endParaRPr lang="hr-HR" b="1" dirty="0">
            <a:solidFill>
              <a:schemeClr val="bg2">
                <a:lumMod val="1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0.03454</cdr:x>
      <cdr:y>0.41228</cdr:y>
    </cdr:from>
    <cdr:to>
      <cdr:x>0.47618</cdr:x>
      <cdr:y>0.47774</cdr:y>
    </cdr:to>
    <cdr:sp macro="" textlink="">
      <cdr:nvSpPr>
        <cdr:cNvPr id="8" name="TextBox 15">
          <a:extLst xmlns:a="http://schemas.openxmlformats.org/drawingml/2006/main">
            <a:ext uri="{FF2B5EF4-FFF2-40B4-BE49-F238E27FC236}">
              <a16:creationId xmlns:a16="http://schemas.microsoft.com/office/drawing/2014/main" id="{F5F88E13-E49A-4832-B82E-850FBC0BC628}"/>
            </a:ext>
          </a:extLst>
        </cdr:cNvPr>
        <cdr:cNvSpPr txBox="1"/>
      </cdr:nvSpPr>
      <cdr:spPr>
        <a:xfrm xmlns:a="http://schemas.openxmlformats.org/drawingml/2006/main">
          <a:off x="252416" y="2132152"/>
          <a:ext cx="3227708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r-HR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rPr>
            <a:t>Usklađenost s međunarodno prihvaćenim referentnim vrijednostima za učinak</a:t>
          </a:r>
          <a:endParaRPr lang="hr-HR" b="1" dirty="0">
            <a:solidFill>
              <a:schemeClr val="bg2">
                <a:lumMod val="1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0.03683</cdr:x>
      <cdr:y>0.50108</cdr:y>
    </cdr:from>
    <cdr:to>
      <cdr:x>0.47847</cdr:x>
      <cdr:y>0.53382</cdr:y>
    </cdr:to>
    <cdr:sp macro="" textlink="">
      <cdr:nvSpPr>
        <cdr:cNvPr id="9" name="TextBox 15">
          <a:extLst xmlns:a="http://schemas.openxmlformats.org/drawingml/2006/main">
            <a:ext uri="{FF2B5EF4-FFF2-40B4-BE49-F238E27FC236}">
              <a16:creationId xmlns:a16="http://schemas.microsoft.com/office/drawing/2014/main" id="{B75613C7-CF2B-4249-B378-28280154DA12}"/>
            </a:ext>
          </a:extLst>
        </cdr:cNvPr>
        <cdr:cNvSpPr txBox="1"/>
      </cdr:nvSpPr>
      <cdr:spPr>
        <a:xfrm xmlns:a="http://schemas.openxmlformats.org/drawingml/2006/main">
          <a:off x="269164" y="2591413"/>
          <a:ext cx="3227708" cy="1692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r-HR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rPr>
            <a:t>Usklađenost s nacionalnom statistikom</a:t>
          </a:r>
          <a:endParaRPr lang="hr-HR" b="1" dirty="0">
            <a:solidFill>
              <a:schemeClr val="bg2">
                <a:lumMod val="1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0.03473</cdr:x>
      <cdr:y>0.56544</cdr:y>
    </cdr:from>
    <cdr:to>
      <cdr:x>0.47637</cdr:x>
      <cdr:y>0.6309</cdr:y>
    </cdr:to>
    <cdr:sp macro="" textlink="">
      <cdr:nvSpPr>
        <cdr:cNvPr id="10" name="TextBox 15">
          <a:extLst xmlns:a="http://schemas.openxmlformats.org/drawingml/2006/main">
            <a:ext uri="{FF2B5EF4-FFF2-40B4-BE49-F238E27FC236}">
              <a16:creationId xmlns:a16="http://schemas.microsoft.com/office/drawing/2014/main" id="{D3C166EA-E668-48F8-A967-5A3C23FB49F4}"/>
            </a:ext>
          </a:extLst>
        </cdr:cNvPr>
        <cdr:cNvSpPr txBox="1"/>
      </cdr:nvSpPr>
      <cdr:spPr>
        <a:xfrm xmlns:a="http://schemas.openxmlformats.org/drawingml/2006/main">
          <a:off x="253789" y="2924240"/>
          <a:ext cx="3227708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r-HR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rPr>
            <a:t>Pokazatelje razvijaju/stvaraju resorna ministarstva ili agencije</a:t>
          </a:r>
          <a:endParaRPr lang="hr-HR" b="1" dirty="0">
            <a:solidFill>
              <a:schemeClr val="bg2">
                <a:lumMod val="1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0.00985</cdr:x>
      <cdr:y>0.64898</cdr:y>
    </cdr:from>
    <cdr:to>
      <cdr:x>0.48278</cdr:x>
      <cdr:y>0.71445</cdr:y>
    </cdr:to>
    <cdr:sp macro="" textlink="">
      <cdr:nvSpPr>
        <cdr:cNvPr id="11" name="TextBox 15">
          <a:extLst xmlns:a="http://schemas.openxmlformats.org/drawingml/2006/main">
            <a:ext uri="{FF2B5EF4-FFF2-40B4-BE49-F238E27FC236}">
              <a16:creationId xmlns:a16="http://schemas.microsoft.com/office/drawing/2014/main" id="{0F7013B1-812D-45E6-93F6-4D51D2147471}"/>
            </a:ext>
          </a:extLst>
        </cdr:cNvPr>
        <cdr:cNvSpPr txBox="1"/>
      </cdr:nvSpPr>
      <cdr:spPr>
        <a:xfrm xmlns:a="http://schemas.openxmlformats.org/drawingml/2006/main">
          <a:off x="72008" y="3356288"/>
          <a:ext cx="3456350" cy="33858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r-HR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rPr>
            <a:t>Pokazatelji olakšavaju usporedbu između agencija ili jedinica za provedbu</a:t>
          </a:r>
          <a:endParaRPr lang="hr-HR" b="1" dirty="0">
            <a:solidFill>
              <a:schemeClr val="bg2">
                <a:lumMod val="1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0.07882</cdr:x>
      <cdr:y>0.73613</cdr:y>
    </cdr:from>
    <cdr:to>
      <cdr:x>0.47465</cdr:x>
      <cdr:y>0.8016</cdr:y>
    </cdr:to>
    <cdr:sp macro="" textlink="">
      <cdr:nvSpPr>
        <cdr:cNvPr id="12" name="TextBox 15">
          <a:extLst xmlns:a="http://schemas.openxmlformats.org/drawingml/2006/main">
            <a:ext uri="{FF2B5EF4-FFF2-40B4-BE49-F238E27FC236}">
              <a16:creationId xmlns:a16="http://schemas.microsoft.com/office/drawing/2014/main" id="{B4141E3B-69D2-47AB-92F8-AFD57DA6291B}"/>
            </a:ext>
          </a:extLst>
        </cdr:cNvPr>
        <cdr:cNvSpPr txBox="1"/>
      </cdr:nvSpPr>
      <cdr:spPr>
        <a:xfrm xmlns:a="http://schemas.openxmlformats.org/drawingml/2006/main">
          <a:off x="576063" y="3806995"/>
          <a:ext cx="2892889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r-HR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rPr>
            <a:t>Usklađenost s planovima ili strategijama ministarstva/agencije</a:t>
          </a:r>
          <a:endParaRPr lang="hr-HR" b="1" dirty="0">
            <a:solidFill>
              <a:schemeClr val="bg2">
                <a:lumMod val="1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0.07882</cdr:x>
      <cdr:y>0.82999</cdr:y>
    </cdr:from>
    <cdr:to>
      <cdr:x>0.47465</cdr:x>
      <cdr:y>0.86272</cdr:y>
    </cdr:to>
    <cdr:sp macro="" textlink="">
      <cdr:nvSpPr>
        <cdr:cNvPr id="13" name="TextBox 15">
          <a:extLst xmlns:a="http://schemas.openxmlformats.org/drawingml/2006/main">
            <a:ext uri="{FF2B5EF4-FFF2-40B4-BE49-F238E27FC236}">
              <a16:creationId xmlns:a16="http://schemas.microsoft.com/office/drawing/2014/main" id="{77CC2B32-3A74-41FC-B2D9-E2EB988B7D67}"/>
            </a:ext>
          </a:extLst>
        </cdr:cNvPr>
        <cdr:cNvSpPr txBox="1"/>
      </cdr:nvSpPr>
      <cdr:spPr>
        <a:xfrm xmlns:a="http://schemas.openxmlformats.org/drawingml/2006/main">
          <a:off x="576064" y="4292392"/>
          <a:ext cx="2892889" cy="1692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r-HR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rPr>
            <a:t>Usklađenost s nacionalnim planom ili strategijom</a:t>
          </a:r>
          <a:endParaRPr lang="hr-HR" b="1" dirty="0">
            <a:solidFill>
              <a:schemeClr val="bg2">
                <a:lumMod val="1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7840" cy="464820"/>
          </a:xfrm>
          <a:prstGeom prst="rect">
            <a:avLst/>
          </a:prstGeom>
        </p:spPr>
        <p:txBody>
          <a:bodyPr vert="horz" lIns="93218" tIns="46610" rIns="93218" bIns="466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2"/>
            <a:ext cx="3037840" cy="464820"/>
          </a:xfrm>
          <a:prstGeom prst="rect">
            <a:avLst/>
          </a:prstGeom>
        </p:spPr>
        <p:txBody>
          <a:bodyPr vert="horz" lIns="93218" tIns="46610" rIns="93218" bIns="46610" rtlCol="0"/>
          <a:lstStyle>
            <a:lvl1pPr algn="r">
              <a:defRPr sz="1200"/>
            </a:lvl1pPr>
          </a:lstStyle>
          <a:p>
            <a:fld id="{E57C94FC-F3F6-487F-A229-8A37624A26FA}" type="datetimeFigureOut">
              <a:rPr lang="en-US" smtClean="0"/>
              <a:pPr/>
              <a:t>7/18/2019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69"/>
            <a:ext cx="3037840" cy="464820"/>
          </a:xfrm>
          <a:prstGeom prst="rect">
            <a:avLst/>
          </a:prstGeom>
        </p:spPr>
        <p:txBody>
          <a:bodyPr vert="horz" lIns="93218" tIns="46610" rIns="93218" bIns="466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9"/>
            <a:ext cx="3037840" cy="464820"/>
          </a:xfrm>
          <a:prstGeom prst="rect">
            <a:avLst/>
          </a:prstGeom>
        </p:spPr>
        <p:txBody>
          <a:bodyPr vert="horz" lIns="93218" tIns="46610" rIns="93218" bIns="46610" rtlCol="0" anchor="b"/>
          <a:lstStyle>
            <a:lvl1pPr algn="r">
              <a:defRPr sz="1200"/>
            </a:lvl1pPr>
          </a:lstStyle>
          <a:p>
            <a:fld id="{02B36408-6A94-44CB-84F4-97A8F0285271}" type="slidenum">
              <a:rPr lang="en-US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872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7840" cy="464820"/>
          </a:xfrm>
          <a:prstGeom prst="rect">
            <a:avLst/>
          </a:prstGeom>
        </p:spPr>
        <p:txBody>
          <a:bodyPr vert="horz" lIns="93218" tIns="46610" rIns="93218" bIns="466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2"/>
            <a:ext cx="3037840" cy="464820"/>
          </a:xfrm>
          <a:prstGeom prst="rect">
            <a:avLst/>
          </a:prstGeom>
        </p:spPr>
        <p:txBody>
          <a:bodyPr vert="horz" lIns="93218" tIns="46610" rIns="93218" bIns="46610" rtlCol="0"/>
          <a:lstStyle>
            <a:lvl1pPr algn="r">
              <a:defRPr sz="1200"/>
            </a:lvl1pPr>
          </a:lstStyle>
          <a:p>
            <a:fld id="{19A66499-EE95-4D0D-8DB0-5F67C13B736B}" type="datetimeFigureOut">
              <a:rPr lang="en-US" smtClean="0"/>
              <a:pPr/>
              <a:t>7/18/2019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18" tIns="46610" rIns="93218" bIns="466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0"/>
          </a:xfrm>
          <a:prstGeom prst="rect">
            <a:avLst/>
          </a:prstGeom>
        </p:spPr>
        <p:txBody>
          <a:bodyPr vert="horz" lIns="93218" tIns="46610" rIns="93218" bIns="4661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9"/>
            <a:ext cx="3037840" cy="464820"/>
          </a:xfrm>
          <a:prstGeom prst="rect">
            <a:avLst/>
          </a:prstGeom>
        </p:spPr>
        <p:txBody>
          <a:bodyPr vert="horz" lIns="93218" tIns="46610" rIns="93218" bIns="466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9"/>
            <a:ext cx="3037840" cy="464820"/>
          </a:xfrm>
          <a:prstGeom prst="rect">
            <a:avLst/>
          </a:prstGeom>
        </p:spPr>
        <p:txBody>
          <a:bodyPr vert="horz" lIns="93218" tIns="46610" rIns="93218" bIns="46610" rtlCol="0" anchor="b"/>
          <a:lstStyle>
            <a:lvl1pPr algn="r">
              <a:defRPr sz="1200"/>
            </a:lvl1pPr>
          </a:lstStyle>
          <a:p>
            <a:fld id="{B9F075BF-B68F-49A6-BBD9-1F9203778404}" type="slidenum">
              <a:rPr lang="en-US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832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</a:t>
            </a:fld>
            <a:endParaRPr lang="hr-H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14307">
              <a:defRPr/>
            </a:pPr>
            <a:endParaRPr lang="fr-FR" sz="8000" i="1" dirty="0"/>
          </a:p>
          <a:p>
            <a:pPr marL="0" lvl="1" defTabSz="914307">
              <a:defRPr/>
            </a:pPr>
            <a:endParaRPr lang="fr-FR" sz="8000" i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468775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6954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8616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96320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5877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68553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00718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37050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39712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8925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57390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01500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99934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  <a:p>
            <a:endParaRPr lang="fr-FR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91883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1393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7813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3545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33" indent="-171433" defTabSz="914307">
              <a:buFont typeface="Arial" panose="020B0604020202020204" pitchFamily="34" charset="0"/>
              <a:buChar char="•"/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3215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7323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4343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2278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6614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577" indent="-228577" defTabSz="914307">
              <a:buFontTx/>
              <a:buAutoNum type="arabicPeriod"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244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942C-4AAE-4752-9C77-95AE5E45AE70}" type="datetime1">
              <a:rPr lang="en-GB" smtClean="0"/>
              <a:t>18/07/2019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5AC6-F020-43E0-947B-14C68D3DC9E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41B1F-38B0-4BBC-B20A-E7BE8F075525}" type="datetime1">
              <a:rPr lang="en-GB" smtClean="0"/>
              <a:t>18/07/2019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73063-F20A-4257-8412-51AC211343D4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21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>
            <a:lvl1pPr>
              <a:defRPr lang="en-US" sz="3200" kern="1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8879-3F7E-4227-808B-B008E9562151}" type="datetime1">
              <a:rPr lang="en-GB" smtClean="0"/>
              <a:t>18/07/2019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E5E95AC6-F020-43E0-947B-14C68D3DC9E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1268760"/>
            <a:ext cx="8136904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305263"/>
            <a:ext cx="1407429" cy="43610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GB" sz="3200" kern="1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39552" y="1700808"/>
            <a:ext cx="3959225" cy="43926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305263"/>
            <a:ext cx="1407429" cy="436105"/>
          </a:xfrm>
          <a:prstGeom prst="rect">
            <a:avLst/>
          </a:prstGeom>
          <a:noFill/>
        </p:spPr>
      </p:pic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4716463" y="1700213"/>
            <a:ext cx="3998912" cy="4392612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892945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A3F6D906-E5DA-4D4B-B92D-3AD3608DD88B}" type="datetime1">
              <a:rPr lang="en-GB" smtClean="0">
                <a:solidFill>
                  <a:prstClr val="white"/>
                </a:solidFill>
              </a:rPr>
              <a:t>18/07/2019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62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sz="2600"/>
            </a:lvl1pPr>
            <a:lvl2pPr eaLnBrk="1" latinLnBrk="0" hangingPunct="1">
              <a:defRPr sz="2200"/>
            </a:lvl2pPr>
            <a:lvl3pPr eaLnBrk="1" latinLnBrk="0" hangingPunct="1">
              <a:defRPr sz="2000"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1D866648-810E-473C-83B0-4854D05C0519}" type="datetime1">
              <a:rPr lang="en-GB" smtClean="0"/>
              <a:t>18/07/2019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  <p:extLst>
      <p:ext uri="{BB962C8B-B14F-4D97-AF65-F5344CB8AC3E}">
        <p14:creationId xmlns:p14="http://schemas.microsoft.com/office/powerpoint/2010/main" val="33898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6FD8B295-3715-415F-BD49-F1A40818C9EF}" type="datetime1">
              <a:rPr lang="en-GB" smtClean="0">
                <a:solidFill>
                  <a:prstClr val="white"/>
                </a:solidFill>
              </a:rPr>
              <a:t>18/07/2019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srgbClr val="006299"/>
                </a:solidFill>
              </a:rPr>
              <a:pPr/>
              <a:t>‹#›</a:t>
            </a:fld>
            <a:endParaRPr lang="en-GB">
              <a:solidFill>
                <a:srgbClr val="0062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4592B9D-5DA3-449B-8A6C-FBDB27BAC347}" type="datetime1">
              <a:rPr lang="en-GB" smtClean="0">
                <a:solidFill>
                  <a:prstClr val="white"/>
                </a:solidFill>
              </a:rPr>
              <a:t>18/07/2019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59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sz="2600"/>
            </a:lvl1pPr>
            <a:lvl2pPr eaLnBrk="1" latinLnBrk="0" hangingPunct="1">
              <a:defRPr sz="2200"/>
            </a:lvl2pPr>
            <a:lvl3pPr eaLnBrk="1" latinLnBrk="0" hangingPunct="1">
              <a:defRPr sz="2000"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2E8C2B75-C20A-44A4-BF02-115C4CCBA387}" type="datetime1">
              <a:rPr lang="en-GB" smtClean="0"/>
              <a:t>18/07/2019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  <p:extLst>
      <p:ext uri="{BB962C8B-B14F-4D97-AF65-F5344CB8AC3E}">
        <p14:creationId xmlns:p14="http://schemas.microsoft.com/office/powerpoint/2010/main" val="208630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34A66A4D-3AB1-48B0-A20D-E2390C3D5A12}" type="datetime1">
              <a:rPr lang="en-GB" smtClean="0">
                <a:solidFill>
                  <a:prstClr val="white"/>
                </a:solidFill>
              </a:rPr>
              <a:t>18/07/2019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srgbClr val="006299"/>
                </a:solidFill>
              </a:rPr>
              <a:pPr/>
              <a:t>‹#›</a:t>
            </a:fld>
            <a:endParaRPr lang="en-GB">
              <a:solidFill>
                <a:srgbClr val="0062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51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DFCE3-4BC1-40E2-91F8-F8BE1B4F219C}" type="datetime1">
              <a:rPr lang="en-GB" smtClean="0"/>
              <a:t>18/07/2019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95AC6-F020-43E0-947B-14C68D3DC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fade thruBlk="1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000">
              <a:solidFill>
                <a:srgbClr val="727272"/>
              </a:solidFill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2C8C46B8-CEAB-4A55-9A6F-472E7A8C205E}" type="datetime1">
              <a:rPr lang="en-GB" smtClean="0"/>
              <a:t>18/07/2019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5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000">
              <a:solidFill>
                <a:srgbClr val="727272"/>
              </a:solidFill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63577A59-D9AD-4F3E-AB28-E3CBB5466C5A}" type="datetime1">
              <a:rPr lang="en-GB" smtClean="0"/>
              <a:t>18/07/2019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05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Documents and Settings\Kavanagh_j\Local Settings\Temp\OECD logotype text\OECD_TEXT_10c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992888" cy="1800200"/>
          </a:xfrm>
        </p:spPr>
        <p:txBody>
          <a:bodyPr>
            <a:normAutofit/>
          </a:bodyPr>
          <a:lstStyle/>
          <a:p>
            <a:r>
              <a:rPr lang="hr-HR" sz="3600" b="1" i="1" dirty="0">
                <a:solidFill>
                  <a:schemeClr val="tx2"/>
                </a:solidFill>
              </a:rPr>
              <a:t>Planiranje proračuna prema učinku u zemljama OECD-a 2018.</a:t>
            </a:r>
            <a:endParaRPr lang="hr-HR" sz="3600" i="1" dirty="0">
              <a:solidFill>
                <a:schemeClr val="tx2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95536" y="4581128"/>
            <a:ext cx="8064896" cy="1872208"/>
          </a:xfrm>
        </p:spPr>
        <p:txBody>
          <a:bodyPr>
            <a:normAutofit lnSpcReduction="10000"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/>
            <a:r>
              <a:rPr lang="hr-HR" sz="2100" dirty="0">
                <a:solidFill>
                  <a:schemeClr val="tx1"/>
                </a:solidFill>
              </a:rPr>
              <a:t>Wojciech Zieliński</a:t>
            </a:r>
          </a:p>
          <a:p>
            <a:pPr algn="r"/>
            <a:r>
              <a:rPr lang="hr-HR" sz="2100" dirty="0">
                <a:solidFill>
                  <a:schemeClr val="tx1"/>
                </a:solidFill>
              </a:rPr>
              <a:t>viši savjetnik za politiku</a:t>
            </a:r>
          </a:p>
          <a:p>
            <a:pPr algn="r"/>
            <a:r>
              <a:rPr lang="hr-HR" sz="2100" dirty="0">
                <a:solidFill>
                  <a:schemeClr val="tx1"/>
                </a:solidFill>
              </a:rPr>
              <a:t>OECD/vlada</a:t>
            </a:r>
          </a:p>
          <a:p>
            <a:pPr algn="r"/>
            <a:endParaRPr lang="hr-HR" sz="2100" dirty="0">
              <a:solidFill>
                <a:schemeClr val="tx1"/>
              </a:solidFill>
            </a:endParaRPr>
          </a:p>
          <a:p>
            <a:r>
              <a:rPr lang="hr-HR" sz="2100" dirty="0">
                <a:solidFill>
                  <a:schemeClr val="tx1"/>
                </a:solidFill>
              </a:rPr>
              <a:t>Minsk, 4. srpnja 2019.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2343717" y="1113693"/>
            <a:ext cx="1720255" cy="1977305"/>
            <a:chOff x="1798844" y="9"/>
            <a:chExt cx="1720255" cy="1977305"/>
          </a:xfrm>
          <a:solidFill>
            <a:srgbClr val="7030A0"/>
          </a:solidFill>
        </p:grpSpPr>
        <p:sp>
          <p:nvSpPr>
            <p:cNvPr id="42" name="Hexagon 41"/>
            <p:cNvSpPr/>
            <p:nvPr/>
          </p:nvSpPr>
          <p:spPr>
            <a:xfrm rot="5400000">
              <a:off x="1670319" y="128534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Hexagon 4"/>
            <p:cNvSpPr/>
            <p:nvPr/>
          </p:nvSpPr>
          <p:spPr>
            <a:xfrm>
              <a:off x="1993025" y="363073"/>
              <a:ext cx="1354409" cy="125117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000" kern="1200" dirty="0"/>
                <a:t>Planiranje proračuna u okviru fiskalnih ciljeva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37600"/>
            <a:ext cx="8172400" cy="1022400"/>
          </a:xfrm>
        </p:spPr>
        <p:txBody>
          <a:bodyPr lIns="0" rIns="0">
            <a:normAutofit/>
          </a:bodyPr>
          <a:lstStyle/>
          <a:p>
            <a:r>
              <a:rPr lang="hr-HR" sz="2700" b="1" dirty="0"/>
              <a:t>Dobre prakse planiranja proračuna prema učinku</a:t>
            </a:r>
            <a:br>
              <a:rPr dirty="0"/>
            </a:br>
            <a:r>
              <a:rPr lang="hr-HR" sz="2200" i="1" dirty="0"/>
              <a:t>Kontekst II.: OECD-ov okvir modernog planiranja proračuna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449201" y="2790691"/>
            <a:ext cx="1730623" cy="1977305"/>
            <a:chOff x="2713854" y="1591345"/>
            <a:chExt cx="1730623" cy="1977305"/>
          </a:xfrm>
        </p:grpSpPr>
        <p:sp>
          <p:nvSpPr>
            <p:cNvPr id="18" name="Hexagon 17"/>
            <p:cNvSpPr/>
            <p:nvPr/>
          </p:nvSpPr>
          <p:spPr>
            <a:xfrm rot="5400000">
              <a:off x="2595697" y="1719870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CC00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Hexagon 4"/>
            <p:cNvSpPr/>
            <p:nvPr/>
          </p:nvSpPr>
          <p:spPr>
            <a:xfrm>
              <a:off x="2713854" y="1906840"/>
              <a:ext cx="1720254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000" kern="1200" dirty="0"/>
                <a:t>Kvaliteta, integritet i neovisna revizija</a:t>
              </a:r>
            </a:p>
          </p:txBody>
        </p:sp>
      </p:grpSp>
      <p:sp>
        <p:nvSpPr>
          <p:cNvPr id="25" name="Hexagon 4"/>
          <p:cNvSpPr/>
          <p:nvPr/>
        </p:nvSpPr>
        <p:spPr>
          <a:xfrm>
            <a:off x="2931649" y="5106763"/>
            <a:ext cx="1447800" cy="136104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9530" tIns="49530" rIns="49530" bIns="4953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kern="1200" dirty="0"/>
              <a:t>Učinak, evaluacija i vrijednost za uložen novac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4329733" y="4535075"/>
            <a:ext cx="1720255" cy="1977305"/>
            <a:chOff x="2724223" y="1678347"/>
            <a:chExt cx="1720255" cy="1977305"/>
          </a:xfrm>
        </p:grpSpPr>
        <p:sp>
          <p:nvSpPr>
            <p:cNvPr id="39" name="Hexagon 38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9933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Hexagon 4"/>
            <p:cNvSpPr/>
            <p:nvPr/>
          </p:nvSpPr>
          <p:spPr>
            <a:xfrm>
              <a:off x="2724223" y="1986477"/>
              <a:ext cx="1720253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/>
                <a:t>Sveobuhvatno proračunsko računovodstvo</a:t>
              </a:r>
              <a:endParaRPr lang="hr-HR" sz="2000" kern="12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179645" y="4498902"/>
            <a:ext cx="1720255" cy="1977305"/>
            <a:chOff x="2724223" y="1678347"/>
            <a:chExt cx="1720255" cy="1977305"/>
          </a:xfrm>
        </p:grpSpPr>
        <p:sp>
          <p:nvSpPr>
            <p:cNvPr id="45" name="Hexagon 44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6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Hexagon 4"/>
            <p:cNvSpPr/>
            <p:nvPr/>
          </p:nvSpPr>
          <p:spPr>
            <a:xfrm>
              <a:off x="2724223" y="1949909"/>
              <a:ext cx="1702239" cy="13976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000" kern="1200" dirty="0"/>
                <a:t>Učinkovito izvršenje proračuna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329734" y="1120547"/>
            <a:ext cx="1720255" cy="1977305"/>
            <a:chOff x="2724223" y="1678347"/>
            <a:chExt cx="1720255" cy="1977305"/>
          </a:xfrm>
        </p:grpSpPr>
        <p:sp>
          <p:nvSpPr>
            <p:cNvPr id="48" name="Hexagon 47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ln w="60325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Hexagon 4"/>
            <p:cNvSpPr/>
            <p:nvPr/>
          </p:nvSpPr>
          <p:spPr>
            <a:xfrm>
              <a:off x="2724224" y="1986477"/>
              <a:ext cx="1720254" cy="1361045"/>
            </a:xfrm>
            <a:prstGeom prst="rect">
              <a:avLst/>
            </a:prstGeom>
            <a:ln w="603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dirty="0"/>
                <a:t>Usklađenost sa srednjoročnim strateškim planovima i prioritetima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165705" y="1135521"/>
            <a:ext cx="1720255" cy="1977305"/>
            <a:chOff x="2724223" y="1700915"/>
            <a:chExt cx="1720255" cy="1977305"/>
          </a:xfrm>
        </p:grpSpPr>
        <p:sp>
          <p:nvSpPr>
            <p:cNvPr id="51" name="Hexagon 50"/>
            <p:cNvSpPr/>
            <p:nvPr/>
          </p:nvSpPr>
          <p:spPr>
            <a:xfrm rot="5400000">
              <a:off x="2595698" y="1829440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B0F0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Hexagon 4"/>
            <p:cNvSpPr/>
            <p:nvPr/>
          </p:nvSpPr>
          <p:spPr>
            <a:xfrm>
              <a:off x="2724223" y="1986477"/>
              <a:ext cx="1720255" cy="1361045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dirty="0"/>
                <a:t>Učinak, evaluacija i vrijednost za uložen novac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333746" y="2818402"/>
            <a:ext cx="1725471" cy="1977305"/>
            <a:chOff x="2724223" y="1692053"/>
            <a:chExt cx="1725471" cy="1977305"/>
          </a:xfrm>
        </p:grpSpPr>
        <p:sp>
          <p:nvSpPr>
            <p:cNvPr id="54" name="Hexagon 53"/>
            <p:cNvSpPr/>
            <p:nvPr/>
          </p:nvSpPr>
          <p:spPr>
            <a:xfrm rot="5400000">
              <a:off x="2600914" y="1820578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Hexagon 4"/>
            <p:cNvSpPr/>
            <p:nvPr/>
          </p:nvSpPr>
          <p:spPr>
            <a:xfrm>
              <a:off x="2724223" y="1986477"/>
              <a:ext cx="1720255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9530" rIns="0" bIns="49530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750" dirty="0"/>
                <a:t>Transparentnost, otvorenost i dostupnost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239576" y="2798056"/>
            <a:ext cx="1720255" cy="1977305"/>
            <a:chOff x="2724223" y="1678347"/>
            <a:chExt cx="1720255" cy="1977305"/>
          </a:xfrm>
        </p:grpSpPr>
        <p:sp>
          <p:nvSpPr>
            <p:cNvPr id="57" name="Hexagon 56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Hexagon 4"/>
            <p:cNvSpPr/>
            <p:nvPr/>
          </p:nvSpPr>
          <p:spPr>
            <a:xfrm>
              <a:off x="2757506" y="2054321"/>
              <a:ext cx="1653688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/>
                <a:t>Participativna, uključiva i realna rasprava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94258" y="4529058"/>
            <a:ext cx="1720255" cy="1977305"/>
            <a:chOff x="2724223" y="1678347"/>
            <a:chExt cx="1720255" cy="1977305"/>
          </a:xfrm>
        </p:grpSpPr>
        <p:sp>
          <p:nvSpPr>
            <p:cNvPr id="60" name="Hexagon 59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Hexagon 4"/>
            <p:cNvSpPr/>
            <p:nvPr/>
          </p:nvSpPr>
          <p:spPr>
            <a:xfrm>
              <a:off x="2724224" y="1986477"/>
              <a:ext cx="1720254" cy="13610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dirty="0"/>
                <a:t>Fiskalni rizici i održivost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443968" y="4535075"/>
            <a:ext cx="1720255" cy="1977305"/>
            <a:chOff x="2724223" y="1678347"/>
            <a:chExt cx="1720255" cy="1977305"/>
          </a:xfrm>
        </p:grpSpPr>
        <p:sp>
          <p:nvSpPr>
            <p:cNvPr id="63" name="Hexagon 62"/>
            <p:cNvSpPr/>
            <p:nvPr/>
          </p:nvSpPr>
          <p:spPr>
            <a:xfrm rot="5400000">
              <a:off x="2595698" y="1806872"/>
              <a:ext cx="1977305" cy="172025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66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Hexagon 4"/>
            <p:cNvSpPr/>
            <p:nvPr/>
          </p:nvSpPr>
          <p:spPr>
            <a:xfrm>
              <a:off x="2724223" y="1949907"/>
              <a:ext cx="1720253" cy="1397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000" dirty="0"/>
                <a:t>Okvir planiranja kapitalnog proračuna</a:t>
              </a: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10</a:t>
            </a:fld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962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/>
              <a:t>Razlozi i ciljevi planiranja proračuna prema učinku </a:t>
            </a:r>
            <a:r>
              <a:rPr lang="hr-HR" b="1"/>
              <a:t>jasno su dokumentirani i odražavaju interese ključnih dionika.</a:t>
            </a:r>
          </a:p>
          <a:p>
            <a:r>
              <a:rPr lang="hr-HR"/>
              <a:t>Planiranjem proračuna prema učinku </a:t>
            </a:r>
            <a:r>
              <a:rPr lang="hr-HR" b="1"/>
              <a:t>usklađuju se rashodi sa strateškim ciljevima i prioritetima</a:t>
            </a:r>
            <a:r>
              <a:rPr lang="hr-HR"/>
              <a:t> vlade. </a:t>
            </a:r>
          </a:p>
          <a:p>
            <a:r>
              <a:rPr lang="hr-HR"/>
              <a:t>Planiranje proračuna prema učinku uključuje </a:t>
            </a:r>
            <a:r>
              <a:rPr lang="hr-HR" b="1"/>
              <a:t>fleksibilnost </a:t>
            </a:r>
            <a:r>
              <a:rPr lang="hr-HR"/>
              <a:t>za obavljanje raznovrsnih državnih aktivnosti i upravljanje složenim odnosima između ulaznih podataka i krajnjih rezultata. </a:t>
            </a:r>
          </a:p>
          <a:p>
            <a:r>
              <a:rPr lang="hr-HR"/>
              <a:t>Vlada </a:t>
            </a:r>
            <a:r>
              <a:rPr lang="hr-HR" b="1"/>
              <a:t>ulaže u ljudske resurse, podatke i drugu infrastrukturu</a:t>
            </a:r>
            <a:r>
              <a:rPr lang="hr-HR"/>
              <a:t> potrebnu za planiranje proračuna prema učinku.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11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Dobre prakse planiranja proračuna prema učinku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02162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/>
              <a:t>Planiranje proračuna prema učinku omogućava sustavni nadzor koje provode </a:t>
            </a:r>
            <a:r>
              <a:rPr lang="hr-HR" b="1"/>
              <a:t>zakonodavna vlast i civilno društvo</a:t>
            </a:r>
            <a:r>
              <a:rPr lang="hr-HR"/>
              <a:t>, podupirući na taj način usmjerenost vlade na učinak i odgovornost.</a:t>
            </a:r>
          </a:p>
          <a:p>
            <a:r>
              <a:rPr lang="hr-HR"/>
              <a:t>Planiranje proračuna prema učinku </a:t>
            </a:r>
            <a:r>
              <a:rPr lang="hr-HR" b="1"/>
              <a:t>nadopunjuje</a:t>
            </a:r>
            <a:r>
              <a:rPr lang="hr-HR"/>
              <a:t> druge alate izrađene za unaprjeđenje usmjerenosti na učinak, uključujući</a:t>
            </a:r>
            <a:r>
              <a:rPr lang="hr-HR" b="1"/>
              <a:t> evaluaciju programa i dubinske analize rashoda.</a:t>
            </a:r>
          </a:p>
          <a:p>
            <a:r>
              <a:rPr lang="hr-HR" b="1"/>
              <a:t>Poticaji</a:t>
            </a:r>
            <a:r>
              <a:rPr lang="hr-HR"/>
              <a:t> povezani sa sustavom planiranja proračuna prema učinku potiču ponašanje i učenje usmjerene na učinak.</a:t>
            </a:r>
          </a:p>
          <a:p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12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Dobre prakse planiranja proračuna prema učinku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0537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Broj i vrsta KPI-jeva – kolika je razina detalja potrebna?</a:t>
            </a:r>
          </a:p>
          <a:p>
            <a:r>
              <a:rPr lang="hr-HR"/>
              <a:t>Institucionalno uređenje i postupci za razvoj KPI-jeva te postavljanje ciljeva</a:t>
            </a:r>
          </a:p>
          <a:p>
            <a:r>
              <a:rPr lang="hr-HR"/>
              <a:t>Standardi kvalitete za izradu pokazatelja</a:t>
            </a:r>
          </a:p>
          <a:p>
            <a:r>
              <a:rPr lang="hr-HR"/>
              <a:t>Mjerenje horizontalnih/međusektorskih problema</a:t>
            </a:r>
          </a:p>
          <a:p>
            <a:r>
              <a:rPr lang="hr-HR"/>
              <a:t>Praćenje učinka</a:t>
            </a:r>
          </a:p>
          <a:p>
            <a:r>
              <a:rPr lang="hr-HR"/>
              <a:t>Odgovornost za ostvarenje postavljenih ciljeva</a:t>
            </a:r>
          </a:p>
          <a:p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13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Razvoj KPI-jeva</a:t>
            </a:r>
            <a:br/>
            <a:r>
              <a:rPr lang="hr-HR" i="1" dirty="0"/>
              <a:t>Dileme</a:t>
            </a:r>
          </a:p>
        </p:txBody>
      </p:sp>
    </p:spTree>
    <p:extLst>
      <p:ext uri="{BB962C8B-B14F-4D97-AF65-F5344CB8AC3E}">
        <p14:creationId xmlns:p14="http://schemas.microsoft.com/office/powerpoint/2010/main" val="935213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14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608" y="367513"/>
            <a:ext cx="7416000" cy="1022400"/>
          </a:xfrm>
        </p:spPr>
        <p:txBody>
          <a:bodyPr/>
          <a:lstStyle/>
          <a:p>
            <a:r>
              <a:rPr lang="hr-HR" b="1" dirty="0"/>
              <a:t>Broj i vrsta KPI-jeva – kolika je razina detalja potrebna?</a:t>
            </a:r>
            <a:br/>
            <a:r>
              <a:rPr lang="hr-HR" sz="2000" i="1" dirty="0"/>
              <a:t>Najviše se upotrebljavaju KPI-jevi povezani s izlaznim rezultatima ili aktivnostima kao</a:t>
            </a:r>
            <a:br/>
            <a:endParaRPr lang="hr-HR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335672"/>
              </p:ext>
            </p:extLst>
          </p:nvPr>
        </p:nvGraphicFramePr>
        <p:xfrm>
          <a:off x="316468" y="1355176"/>
          <a:ext cx="8576012" cy="5301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0564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Broj i vrsta KPI-jeva – kolika je razina detalja potrebna?</a:t>
            </a:r>
          </a:p>
          <a:p>
            <a:r>
              <a:rPr lang="hr-HR" b="1" dirty="0"/>
              <a:t>Institucionalno uređenje i postupci za razvoj KPI-jeva te postavljanje ciljeva</a:t>
            </a:r>
          </a:p>
          <a:p>
            <a:r>
              <a:rPr lang="hr-HR"/>
              <a:t>Standardi kvalitete za izradu pokazatelja</a:t>
            </a:r>
          </a:p>
          <a:p>
            <a:r>
              <a:rPr lang="hr-HR"/>
              <a:t>Mjerenje horizontalnih/međusektorskih problema</a:t>
            </a:r>
          </a:p>
          <a:p>
            <a:r>
              <a:rPr lang="hr-HR"/>
              <a:t>Praćenje učinka</a:t>
            </a:r>
          </a:p>
          <a:p>
            <a:r>
              <a:rPr lang="hr-HR"/>
              <a:t>Odgovornost za ostvarenje postavljenih ciljeva</a:t>
            </a:r>
          </a:p>
          <a:p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15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Razvoj KPI-jeva</a:t>
            </a:r>
            <a:br/>
            <a:r>
              <a:rPr lang="hr-HR" i="1" dirty="0"/>
              <a:t>Dileme</a:t>
            </a:r>
          </a:p>
        </p:txBody>
      </p:sp>
    </p:spTree>
    <p:extLst>
      <p:ext uri="{BB962C8B-B14F-4D97-AF65-F5344CB8AC3E}">
        <p14:creationId xmlns:p14="http://schemas.microsoft.com/office/powerpoint/2010/main" val="3142584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64" y="2708920"/>
            <a:ext cx="4796968" cy="32763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16</a:t>
            </a:fld>
            <a:endParaRPr lang="hr-HR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902000" cy="1022400"/>
          </a:xfrm>
        </p:spPr>
        <p:txBody>
          <a:bodyPr/>
          <a:lstStyle/>
          <a:p>
            <a:r>
              <a:rPr lang="hr-HR" b="1" dirty="0"/>
              <a:t>Anketa o planiranju proračuna prema učinku</a:t>
            </a:r>
            <a:br>
              <a:rPr dirty="0"/>
            </a:br>
            <a:r>
              <a:rPr lang="hr-HR" sz="2200" i="1" dirty="0"/>
              <a:t>Ciljeve u pravilu postavljaju resorna ministarstva, a obuhvat varira</a:t>
            </a:r>
            <a:endParaRPr lang="hr-HR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5076056" y="1615196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/>
              <a:t>Obuhvat ciljeva učinka (2018.)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1560" y="1615196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/>
              <a:t>Odgovornost za</a:t>
            </a:r>
          </a:p>
          <a:p>
            <a:pPr algn="ctr"/>
            <a:r>
              <a:rPr lang="hr-HR" sz="2400" dirty="0"/>
              <a:t>postavljanje ciljeva (2018.)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076056" y="2780928"/>
            <a:ext cx="3507356" cy="33942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A7640A5-21DB-4240-A20C-195A2A4FA0D8}"/>
              </a:ext>
            </a:extLst>
          </p:cNvPr>
          <p:cNvSpPr txBox="1"/>
          <p:nvPr/>
        </p:nvSpPr>
        <p:spPr>
          <a:xfrm>
            <a:off x="5508104" y="3642703"/>
            <a:ext cx="1224136" cy="738664"/>
          </a:xfrm>
          <a:prstGeom prst="rect">
            <a:avLst/>
          </a:prstGeom>
          <a:solidFill>
            <a:srgbClr val="ADC6E5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Samo prioritetni programi </a:t>
            </a:r>
            <a:br/>
            <a:r>
              <a:rPr lang="hr-HR" sz="14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(8)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46D0E1-867D-4015-B497-21D27035DE1D}"/>
              </a:ext>
            </a:extLst>
          </p:cNvPr>
          <p:cNvSpPr txBox="1"/>
          <p:nvPr/>
        </p:nvSpPr>
        <p:spPr>
          <a:xfrm>
            <a:off x="7045758" y="3642703"/>
            <a:ext cx="1224136" cy="801552"/>
          </a:xfrm>
          <a:prstGeom prst="rect">
            <a:avLst/>
          </a:prstGeom>
          <a:solidFill>
            <a:srgbClr val="4A7FB0"/>
          </a:solidFill>
        </p:spPr>
        <p:txBody>
          <a:bodyPr wrap="square" bIns="108000" rtlCol="0">
            <a:spAutoFit/>
          </a:bodyPr>
          <a:lstStyle/>
          <a:p>
            <a:pPr algn="ctr"/>
            <a:r>
              <a:rPr lang="hr-HR" sz="14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Svi</a:t>
            </a:r>
          </a:p>
          <a:p>
            <a:pPr algn="ctr"/>
            <a:r>
              <a:rPr lang="hr-HR" sz="14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programi </a:t>
            </a:r>
            <a:br>
              <a:rPr dirty="0"/>
            </a:br>
            <a:r>
              <a:rPr lang="hr-HR" sz="14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(8)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96BC47-14EF-4F65-A89D-9A6EBF29ACDB}"/>
              </a:ext>
            </a:extLst>
          </p:cNvPr>
          <p:cNvSpPr txBox="1"/>
          <p:nvPr/>
        </p:nvSpPr>
        <p:spPr>
          <a:xfrm>
            <a:off x="6217666" y="5013176"/>
            <a:ext cx="1224136" cy="801552"/>
          </a:xfrm>
          <a:prstGeom prst="rect">
            <a:avLst/>
          </a:prstGeom>
          <a:solidFill>
            <a:srgbClr val="5B9BD5"/>
          </a:solidFill>
        </p:spPr>
        <p:txBody>
          <a:bodyPr wrap="square" bIns="108000" rtlCol="0">
            <a:spAutoFit/>
          </a:bodyPr>
          <a:lstStyle/>
          <a:p>
            <a:pPr algn="ctr"/>
            <a:r>
              <a:rPr lang="hr-HR" sz="14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Većina</a:t>
            </a:r>
          </a:p>
          <a:p>
            <a:pPr algn="ctr"/>
            <a:r>
              <a:rPr lang="hr-HR" sz="14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programa </a:t>
            </a:r>
            <a:br>
              <a:rPr dirty="0"/>
            </a:br>
            <a:r>
              <a:rPr lang="hr-HR" sz="14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(10)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05ACC3-8965-414E-94A2-C201795BFCFE}"/>
              </a:ext>
            </a:extLst>
          </p:cNvPr>
          <p:cNvSpPr txBox="1"/>
          <p:nvPr/>
        </p:nvSpPr>
        <p:spPr>
          <a:xfrm>
            <a:off x="91291" y="2708920"/>
            <a:ext cx="17281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Resorna ministarstva / agencije</a:t>
            </a:r>
            <a:endParaRPr lang="hr-HR" sz="1200" b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3ABF7E-0322-4980-9F26-4C4B150D9D76}"/>
              </a:ext>
            </a:extLst>
          </p:cNvPr>
          <p:cNvSpPr txBox="1"/>
          <p:nvPr/>
        </p:nvSpPr>
        <p:spPr>
          <a:xfrm>
            <a:off x="91291" y="3201881"/>
            <a:ext cx="172819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Središnje proračunsko tijelo</a:t>
            </a:r>
            <a:endParaRPr lang="hr-HR" sz="1200" b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5B93C0-BB04-4925-AB6A-8F5D44ADE911}"/>
              </a:ext>
            </a:extLst>
          </p:cNvPr>
          <p:cNvSpPr txBox="1"/>
          <p:nvPr/>
        </p:nvSpPr>
        <p:spPr>
          <a:xfrm>
            <a:off x="25764" y="3653551"/>
            <a:ext cx="172819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Izvršni direktor</a:t>
            </a:r>
            <a:endParaRPr lang="hr-HR" sz="1200" b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61D289-5C11-48F5-BC52-1875FA279994}"/>
              </a:ext>
            </a:extLst>
          </p:cNvPr>
          <p:cNvSpPr txBox="1"/>
          <p:nvPr/>
        </p:nvSpPr>
        <p:spPr>
          <a:xfrm>
            <a:off x="73707" y="4050243"/>
            <a:ext cx="172819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Zakonodavno tijelo</a:t>
            </a:r>
            <a:endParaRPr lang="hr-HR" sz="1200" b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3CF09C-68D8-4FAC-B1E5-4B3B77833F2B}"/>
              </a:ext>
            </a:extLst>
          </p:cNvPr>
          <p:cNvSpPr txBox="1"/>
          <p:nvPr/>
        </p:nvSpPr>
        <p:spPr>
          <a:xfrm>
            <a:off x="73707" y="4517005"/>
            <a:ext cx="172819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Vrhovna revizijska institucija</a:t>
            </a:r>
            <a:endParaRPr lang="hr-HR" sz="1200" b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B635F26-438D-45C5-BA42-F069EAD95362}"/>
              </a:ext>
            </a:extLst>
          </p:cNvPr>
          <p:cNvSpPr txBox="1"/>
          <p:nvPr/>
        </p:nvSpPr>
        <p:spPr>
          <a:xfrm>
            <a:off x="73707" y="4977656"/>
            <a:ext cx="172819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Drugo</a:t>
            </a:r>
            <a:endParaRPr lang="hr-HR" sz="1200" b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878F5A-341D-4BA3-BDCB-B55DCA82B9D1}"/>
              </a:ext>
            </a:extLst>
          </p:cNvPr>
          <p:cNvSpPr txBox="1"/>
          <p:nvPr/>
        </p:nvSpPr>
        <p:spPr>
          <a:xfrm>
            <a:off x="1782586" y="5682244"/>
            <a:ext cx="240632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Broj država sudionica</a:t>
            </a:r>
            <a:endParaRPr lang="hr-HR" sz="1200" b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12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Broj i vrsta KPI-jeva – kolika je razina detalja potrebna?</a:t>
            </a:r>
          </a:p>
          <a:p>
            <a:r>
              <a:rPr lang="hr-HR"/>
              <a:t>Institucionalno uređenje i postupci za razvoj KPI-jeva te postavljanje ciljeva</a:t>
            </a:r>
          </a:p>
          <a:p>
            <a:r>
              <a:rPr lang="hr-HR" b="1" dirty="0"/>
              <a:t>Standardi kvalitete za izradu pokazatelja</a:t>
            </a:r>
          </a:p>
          <a:p>
            <a:r>
              <a:rPr lang="hr-HR"/>
              <a:t>Mjerenje horizontalnih/međusektorskih problema</a:t>
            </a:r>
          </a:p>
          <a:p>
            <a:r>
              <a:rPr lang="hr-HR"/>
              <a:t>Praćenje učinka</a:t>
            </a:r>
          </a:p>
          <a:p>
            <a:r>
              <a:rPr lang="hr-HR"/>
              <a:t>Odgovornost za ostvarenje postavljenih ciljeva</a:t>
            </a:r>
          </a:p>
          <a:p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17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Razvoj KPI-jeva</a:t>
            </a:r>
            <a:br/>
            <a:r>
              <a:rPr lang="hr-HR" i="1" dirty="0"/>
              <a:t>Dileme</a:t>
            </a:r>
          </a:p>
        </p:txBody>
      </p:sp>
    </p:spTree>
    <p:extLst>
      <p:ext uri="{BB962C8B-B14F-4D97-AF65-F5344CB8AC3E}">
        <p14:creationId xmlns:p14="http://schemas.microsoft.com/office/powerpoint/2010/main" val="4252915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18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Standardi kvalitete za izradu pokazatelja</a:t>
            </a:r>
            <a:br/>
            <a:r>
              <a:rPr lang="hr-HR" sz="2000" i="1" dirty="0"/>
              <a:t>Mnoge zemlje OECD-a ne primjenjuju standarde kvalitete utvrđene na središnjoj razini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4337240"/>
              </p:ext>
            </p:extLst>
          </p:nvPr>
        </p:nvGraphicFramePr>
        <p:xfrm>
          <a:off x="755576" y="1394632"/>
          <a:ext cx="7380368" cy="5139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50579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19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902000" cy="1022400"/>
          </a:xfrm>
        </p:spPr>
        <p:txBody>
          <a:bodyPr/>
          <a:lstStyle/>
          <a:p>
            <a:r>
              <a:rPr lang="hr-HR" dirty="0"/>
              <a:t>Kriteriji kvalitete važni su za razvoj pokazatelja</a:t>
            </a:r>
            <a:br>
              <a:rPr dirty="0"/>
            </a:br>
            <a:r>
              <a:rPr lang="hr-HR" sz="2400" i="1" dirty="0"/>
              <a:t>Usklađenost sa strategijama važnija je od uspoređivanja</a:t>
            </a:r>
            <a:endParaRPr lang="hr-HR" i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2509310"/>
              </p:ext>
            </p:extLst>
          </p:nvPr>
        </p:nvGraphicFramePr>
        <p:xfrm>
          <a:off x="827584" y="1440864"/>
          <a:ext cx="7308376" cy="5171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280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Kratki prikaz ankete o planiranju proračuna prema učinku</a:t>
            </a:r>
          </a:p>
          <a:p>
            <a:r>
              <a:rPr lang="hr-HR"/>
              <a:t>OECD-ove dobre prakse za planiranje proračuna prema učinku</a:t>
            </a:r>
          </a:p>
          <a:p>
            <a:r>
              <a:rPr lang="hr-HR"/>
              <a:t>Razvoj ključnih pokazatelja učinka (KPI)</a:t>
            </a:r>
          </a:p>
          <a:p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2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Struktura prezentacije</a:t>
            </a:r>
          </a:p>
        </p:txBody>
      </p:sp>
    </p:spTree>
    <p:extLst>
      <p:ext uri="{BB962C8B-B14F-4D97-AF65-F5344CB8AC3E}">
        <p14:creationId xmlns:p14="http://schemas.microsoft.com/office/powerpoint/2010/main" val="32315499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Broj i vrsta KPI-jeva – kolika je razina detalja potrebna?</a:t>
            </a:r>
          </a:p>
          <a:p>
            <a:r>
              <a:rPr lang="hr-HR"/>
              <a:t>Institucionalno uređenje i postupci za razvoj KPI-jeva te postavljanje ciljeva</a:t>
            </a:r>
          </a:p>
          <a:p>
            <a:r>
              <a:rPr lang="hr-HR"/>
              <a:t>Standardi kvalitete za izradu pokazatelja</a:t>
            </a:r>
          </a:p>
          <a:p>
            <a:r>
              <a:rPr lang="hr-HR" b="1" dirty="0"/>
              <a:t>Mjerenje horizontalnih/međusektorskih problema</a:t>
            </a:r>
          </a:p>
          <a:p>
            <a:r>
              <a:rPr lang="hr-HR"/>
              <a:t>Praćenje učinka</a:t>
            </a:r>
          </a:p>
          <a:p>
            <a:r>
              <a:rPr lang="hr-HR"/>
              <a:t>Odgovornost za ostvarenje postavljenih ciljeva</a:t>
            </a:r>
          </a:p>
          <a:p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20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Razvoj KPI-jeva</a:t>
            </a:r>
            <a:br/>
            <a:r>
              <a:rPr lang="hr-HR" i="1" dirty="0"/>
              <a:t>Dileme</a:t>
            </a:r>
          </a:p>
        </p:txBody>
      </p:sp>
    </p:spTree>
    <p:extLst>
      <p:ext uri="{BB962C8B-B14F-4D97-AF65-F5344CB8AC3E}">
        <p14:creationId xmlns:p14="http://schemas.microsoft.com/office/powerpoint/2010/main" val="3061893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21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902000" cy="1022400"/>
          </a:xfrm>
        </p:spPr>
        <p:txBody>
          <a:bodyPr/>
          <a:lstStyle/>
          <a:p>
            <a:r>
              <a:rPr lang="hr-HR" b="1" dirty="0"/>
              <a:t>Planiranje proračuna prema učinku</a:t>
            </a:r>
            <a:br>
              <a:rPr dirty="0"/>
            </a:br>
            <a:r>
              <a:rPr lang="hr-HR" sz="2000" i="1" dirty="0"/>
              <a:t>Rodna osjetljivost jedan je od tematskih ciljeva koji se najčešće sustavno integrira u okvire učinka</a:t>
            </a:r>
            <a:endParaRPr lang="hr-HR" sz="2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27584" y="1863728"/>
            <a:ext cx="7067016" cy="49942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5576" y="148478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/>
              <a:t>Pokazatelji međusektorskih ili tematskih ciljeva u proračunu (2018.)</a:t>
            </a:r>
            <a:endParaRPr lang="hr-HR" dirty="0"/>
          </a:p>
        </p:txBody>
      </p:sp>
      <p:sp>
        <p:nvSpPr>
          <p:cNvPr id="7" name="TextBox 15">
            <a:extLst>
              <a:ext uri="{FF2B5EF4-FFF2-40B4-BE49-F238E27FC236}">
                <a16:creationId xmlns:a16="http://schemas.microsoft.com/office/drawing/2014/main" id="{2D2F2BB0-09D4-4610-81A4-B0BD5164C3D8}"/>
              </a:ext>
            </a:extLst>
          </p:cNvPr>
          <p:cNvSpPr txBox="1"/>
          <p:nvPr/>
        </p:nvSpPr>
        <p:spPr>
          <a:xfrm>
            <a:off x="805380" y="2149814"/>
            <a:ext cx="1274560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Rod</a:t>
            </a:r>
            <a:endParaRPr lang="hr-HR" sz="1600" b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41B28FA1-A8EA-43C3-88EA-EF0C65D71D6B}"/>
              </a:ext>
            </a:extLst>
          </p:cNvPr>
          <p:cNvSpPr txBox="1"/>
          <p:nvPr/>
        </p:nvSpPr>
        <p:spPr>
          <a:xfrm>
            <a:off x="445340" y="2581862"/>
            <a:ext cx="1645952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Zadovoljstvo građana</a:t>
            </a:r>
            <a:endParaRPr lang="hr-HR" sz="1600" b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15">
            <a:extLst>
              <a:ext uri="{FF2B5EF4-FFF2-40B4-BE49-F238E27FC236}">
                <a16:creationId xmlns:a16="http://schemas.microsoft.com/office/drawing/2014/main" id="{BAD8854B-7A18-4489-B55D-BA255E45A526}"/>
              </a:ext>
            </a:extLst>
          </p:cNvPr>
          <p:cNvSpPr txBox="1"/>
          <p:nvPr/>
        </p:nvSpPr>
        <p:spPr>
          <a:xfrm>
            <a:off x="827584" y="3243174"/>
            <a:ext cx="1285912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E-uprava</a:t>
            </a:r>
          </a:p>
        </p:txBody>
      </p:sp>
      <p:sp>
        <p:nvSpPr>
          <p:cNvPr id="10" name="TextBox 15">
            <a:extLst>
              <a:ext uri="{FF2B5EF4-FFF2-40B4-BE49-F238E27FC236}">
                <a16:creationId xmlns:a16="http://schemas.microsoft.com/office/drawing/2014/main" id="{932D3ED5-B34B-475A-AA45-1C191A9F1503}"/>
              </a:ext>
            </a:extLst>
          </p:cNvPr>
          <p:cNvSpPr txBox="1"/>
          <p:nvPr/>
        </p:nvSpPr>
        <p:spPr>
          <a:xfrm>
            <a:off x="323528" y="3675222"/>
            <a:ext cx="1789968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Mjere za siromaštvo/jednakost</a:t>
            </a:r>
          </a:p>
        </p:txBody>
      </p:sp>
      <p:sp>
        <p:nvSpPr>
          <p:cNvPr id="11" name="TextBox 15">
            <a:extLst>
              <a:ext uri="{FF2B5EF4-FFF2-40B4-BE49-F238E27FC236}">
                <a16:creationId xmlns:a16="http://schemas.microsoft.com/office/drawing/2014/main" id="{698E6B0C-CDF5-4185-B890-6E6502D43AD6}"/>
              </a:ext>
            </a:extLst>
          </p:cNvPr>
          <p:cNvSpPr txBox="1"/>
          <p:nvPr/>
        </p:nvSpPr>
        <p:spPr>
          <a:xfrm>
            <a:off x="755576" y="4360864"/>
            <a:ext cx="1285912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Inovacije</a:t>
            </a:r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8CD4C112-AF74-493B-B714-CE17DFE659DD}"/>
              </a:ext>
            </a:extLst>
          </p:cNvPr>
          <p:cNvSpPr txBox="1"/>
          <p:nvPr/>
        </p:nvSpPr>
        <p:spPr>
          <a:xfrm>
            <a:off x="467544" y="4903852"/>
            <a:ext cx="1645952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Klimatske promjene</a:t>
            </a:r>
          </a:p>
        </p:txBody>
      </p:sp>
      <p:sp>
        <p:nvSpPr>
          <p:cNvPr id="13" name="TextBox 15">
            <a:extLst>
              <a:ext uri="{FF2B5EF4-FFF2-40B4-BE49-F238E27FC236}">
                <a16:creationId xmlns:a16="http://schemas.microsoft.com/office/drawing/2014/main" id="{EA0045C4-CDB5-46E5-845F-B105D2BCBAD3}"/>
              </a:ext>
            </a:extLst>
          </p:cNvPr>
          <p:cNvSpPr txBox="1"/>
          <p:nvPr/>
        </p:nvSpPr>
        <p:spPr>
          <a:xfrm>
            <a:off x="467544" y="5405655"/>
            <a:ext cx="1645952" cy="39162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144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Povjerenje u vladu</a:t>
            </a:r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id="{7CF59808-FF2D-4843-8B2A-CB286DE842F9}"/>
              </a:ext>
            </a:extLst>
          </p:cNvPr>
          <p:cNvSpPr txBox="1"/>
          <p:nvPr/>
        </p:nvSpPr>
        <p:spPr>
          <a:xfrm>
            <a:off x="5148064" y="5775067"/>
            <a:ext cx="2151856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2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Broj zemalja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3EAEEEFE-E7AE-4319-BA62-085F12C108BD}"/>
              </a:ext>
            </a:extLst>
          </p:cNvPr>
          <p:cNvSpPr txBox="1"/>
          <p:nvPr/>
        </p:nvSpPr>
        <p:spPr>
          <a:xfrm>
            <a:off x="1207828" y="6112240"/>
            <a:ext cx="3220156" cy="29936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14400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Sustavno integrirani u svim proračunskim programima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EE57EE-5B01-4242-9580-7A1B3C267718}"/>
              </a:ext>
            </a:extLst>
          </p:cNvPr>
          <p:cNvSpPr txBox="1"/>
          <p:nvPr/>
        </p:nvSpPr>
        <p:spPr>
          <a:xfrm>
            <a:off x="1207828" y="6475734"/>
            <a:ext cx="3220156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12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Ne odražavaju se u proračunu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BEAA86-6A69-4A08-8131-BE99914F30E4}"/>
              </a:ext>
            </a:extLst>
          </p:cNvPr>
          <p:cNvSpPr txBox="1"/>
          <p:nvPr/>
        </p:nvSpPr>
        <p:spPr>
          <a:xfrm>
            <a:off x="4613914" y="6132493"/>
            <a:ext cx="322015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12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Ograničeni na proračunske programe odgovornog ministarstva ili agencije</a:t>
            </a:r>
          </a:p>
        </p:txBody>
      </p:sp>
    </p:spTree>
    <p:extLst>
      <p:ext uri="{BB962C8B-B14F-4D97-AF65-F5344CB8AC3E}">
        <p14:creationId xmlns:p14="http://schemas.microsoft.com/office/powerpoint/2010/main" val="63532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22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/>
          <a:lstStyle/>
          <a:p>
            <a:r>
              <a:rPr lang="hr-HR" b="1" dirty="0"/>
              <a:t>Anketa o planiranju proračuna prema učinku</a:t>
            </a:r>
            <a:br/>
            <a:r>
              <a:rPr lang="hr-HR" sz="2000" i="1" dirty="0"/>
              <a:t>Ciljevi održivog razvoja još se ne uključuju sustavno u okvire učinka</a:t>
            </a:r>
            <a:endParaRPr lang="hr-HR" sz="20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03648" y="1621987"/>
            <a:ext cx="6011370" cy="4980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3568" y="1421932"/>
            <a:ext cx="8298432" cy="70788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hr-HR" sz="2000" dirty="0"/>
              <a:t>Odražavanje ciljeva održivog razvoja i pokazatelja u nacionalnim okvirima (2018.)</a:t>
            </a:r>
          </a:p>
        </p:txBody>
      </p:sp>
      <p:sp>
        <p:nvSpPr>
          <p:cNvPr id="6" name="TextBox 15">
            <a:extLst>
              <a:ext uri="{FF2B5EF4-FFF2-40B4-BE49-F238E27FC236}">
                <a16:creationId xmlns:a16="http://schemas.microsoft.com/office/drawing/2014/main" id="{3275D4CE-09B5-41FD-A74B-AE0E378E680B}"/>
              </a:ext>
            </a:extLst>
          </p:cNvPr>
          <p:cNvSpPr txBox="1"/>
          <p:nvPr/>
        </p:nvSpPr>
        <p:spPr>
          <a:xfrm>
            <a:off x="4731723" y="6093296"/>
            <a:ext cx="215185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Broj zemalja</a:t>
            </a:r>
          </a:p>
        </p:txBody>
      </p:sp>
      <p:sp>
        <p:nvSpPr>
          <p:cNvPr id="7" name="TextBox 15">
            <a:extLst>
              <a:ext uri="{FF2B5EF4-FFF2-40B4-BE49-F238E27FC236}">
                <a16:creationId xmlns:a16="http://schemas.microsoft.com/office/drawing/2014/main" id="{94641A0F-FDCA-40D7-93B8-F7C4E2D0F937}"/>
              </a:ext>
            </a:extLst>
          </p:cNvPr>
          <p:cNvSpPr txBox="1"/>
          <p:nvPr/>
        </p:nvSpPr>
        <p:spPr>
          <a:xfrm>
            <a:off x="1403648" y="2564904"/>
            <a:ext cx="2592288" cy="59592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7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Okviri za učinak na razini konkretnih sektora</a:t>
            </a:r>
          </a:p>
        </p:txBody>
      </p:sp>
      <p:sp>
        <p:nvSpPr>
          <p:cNvPr id="10" name="TextBox 15">
            <a:extLst>
              <a:ext uri="{FF2B5EF4-FFF2-40B4-BE49-F238E27FC236}">
                <a16:creationId xmlns:a16="http://schemas.microsoft.com/office/drawing/2014/main" id="{FC9524C0-A4BE-459F-B7FA-A393AD96703F}"/>
              </a:ext>
            </a:extLst>
          </p:cNvPr>
          <p:cNvSpPr txBox="1"/>
          <p:nvPr/>
        </p:nvSpPr>
        <p:spPr>
          <a:xfrm>
            <a:off x="1475656" y="4512739"/>
            <a:ext cx="2592288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7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Nacionalni okviri za učinak</a:t>
            </a:r>
          </a:p>
        </p:txBody>
      </p:sp>
      <p:sp>
        <p:nvSpPr>
          <p:cNvPr id="11" name="TextBox 15">
            <a:extLst>
              <a:ext uri="{FF2B5EF4-FFF2-40B4-BE49-F238E27FC236}">
                <a16:creationId xmlns:a16="http://schemas.microsoft.com/office/drawing/2014/main" id="{1D99D83F-09D8-40E8-ADE1-ECF81DAE4F4E}"/>
              </a:ext>
            </a:extLst>
          </p:cNvPr>
          <p:cNvSpPr txBox="1"/>
          <p:nvPr/>
        </p:nvSpPr>
        <p:spPr>
          <a:xfrm>
            <a:off x="1619672" y="5643850"/>
            <a:ext cx="2580612" cy="98488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Sustavno se odražavaju</a:t>
            </a:r>
            <a:br>
              <a:rPr dirty="0"/>
            </a:br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U velikoj mjeri usklađeni</a:t>
            </a:r>
          </a:p>
          <a:p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Djelomično ili slabo usklađeni</a:t>
            </a:r>
            <a:br>
              <a:rPr dirty="0"/>
            </a:br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Nisu usklađeni</a:t>
            </a:r>
          </a:p>
        </p:txBody>
      </p:sp>
    </p:spTree>
    <p:extLst>
      <p:ext uri="{BB962C8B-B14F-4D97-AF65-F5344CB8AC3E}">
        <p14:creationId xmlns:p14="http://schemas.microsoft.com/office/powerpoint/2010/main" val="66003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Broj i vrsta KPI-jeva – kolika je razina detalja potrebna?</a:t>
            </a:r>
          </a:p>
          <a:p>
            <a:r>
              <a:rPr lang="hr-HR"/>
              <a:t>Institucionalno uređenje i postupci za razvoj KPI-jeva te postavljanje ciljeva</a:t>
            </a:r>
          </a:p>
          <a:p>
            <a:r>
              <a:rPr lang="hr-HR"/>
              <a:t>Standardi kvalitete za izradu pokazatelja</a:t>
            </a:r>
          </a:p>
          <a:p>
            <a:r>
              <a:rPr lang="hr-HR"/>
              <a:t>Mjerenje horizontalnih/međusektorskih problema</a:t>
            </a:r>
          </a:p>
          <a:p>
            <a:r>
              <a:rPr lang="hr-HR" b="1" dirty="0"/>
              <a:t>Praćenje učinka</a:t>
            </a:r>
          </a:p>
          <a:p>
            <a:r>
              <a:rPr lang="hr-HR" b="1" dirty="0"/>
              <a:t>Odgovornost za ostvarenje postavljenih ciljeva</a:t>
            </a:r>
          </a:p>
          <a:p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23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Razvoj KPI-jeva</a:t>
            </a:r>
            <a:br/>
            <a:r>
              <a:rPr lang="hr-HR" i="1" dirty="0"/>
              <a:t>Dileme</a:t>
            </a:r>
          </a:p>
        </p:txBody>
      </p:sp>
    </p:spTree>
    <p:extLst>
      <p:ext uri="{BB962C8B-B14F-4D97-AF65-F5344CB8AC3E}">
        <p14:creationId xmlns:p14="http://schemas.microsoft.com/office/powerpoint/2010/main" val="31368981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2771800" y="3068960"/>
            <a:ext cx="342011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3200" b="1" dirty="0">
                <a:solidFill>
                  <a:prstClr val="white"/>
                </a:solidFill>
              </a:rPr>
              <a:t>HVALA!</a:t>
            </a:r>
          </a:p>
          <a:p>
            <a:endParaRPr lang="hr-HR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75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602000"/>
            <a:ext cx="8352472" cy="4923344"/>
          </a:xfrm>
        </p:spPr>
        <p:txBody>
          <a:bodyPr>
            <a:normAutofit fontScale="92500" lnSpcReduction="20000"/>
          </a:bodyPr>
          <a:lstStyle/>
          <a:p>
            <a:r>
              <a:rPr lang="hr-HR" sz="3100" dirty="0"/>
              <a:t>Peta anketa OECD-a o planiranju proračuna prema učinku (PPU)</a:t>
            </a:r>
          </a:p>
          <a:p>
            <a:r>
              <a:rPr lang="hr-HR" sz="3100" dirty="0"/>
              <a:t>Obuhvat:</a:t>
            </a:r>
          </a:p>
          <a:p>
            <a:pPr marL="0" indent="0">
              <a:buNone/>
            </a:pPr>
            <a:r>
              <a:rPr lang="hr-HR" dirty="0"/>
              <a:t>    45 pitanja na temu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hr-HR" sz="2400" b="1" dirty="0"/>
              <a:t>planiranja proračuna prema učinku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hr-HR" sz="2400" dirty="0"/>
              <a:t>dubinskih analiza rashoda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hr-HR" sz="2400" dirty="0"/>
              <a:t>evaluacije</a:t>
            </a:r>
          </a:p>
          <a:p>
            <a:pPr marL="342000" lvl="1" indent="-342000">
              <a:spcBef>
                <a:spcPts val="768"/>
              </a:spcBef>
              <a:buFont typeface="Arial" pitchFamily="34" charset="0"/>
              <a:buChar char="•"/>
            </a:pPr>
            <a:r>
              <a:rPr lang="hr-HR" dirty="0"/>
              <a:t>Ispitanici većinom iz središnjih proračunskih tijela (CBA)</a:t>
            </a:r>
            <a:endParaRPr lang="hr-HR" sz="3100" dirty="0"/>
          </a:p>
          <a:p>
            <a:pPr marL="342000" lvl="1" indent="-342000">
              <a:spcBef>
                <a:spcPts val="768"/>
              </a:spcBef>
              <a:buFont typeface="Arial" pitchFamily="34" charset="0"/>
              <a:buChar char="•"/>
            </a:pPr>
            <a:r>
              <a:rPr lang="hr-HR" sz="3100" dirty="0"/>
              <a:t>Broj dobivenih odgovora: 33 zemlje (od 35)</a:t>
            </a:r>
          </a:p>
          <a:p>
            <a:pPr marL="0" lvl="1" indent="0">
              <a:spcBef>
                <a:spcPts val="768"/>
              </a:spcBef>
              <a:buNone/>
            </a:pPr>
            <a:endParaRPr lang="hr-HR" dirty="0"/>
          </a:p>
          <a:p>
            <a:pPr marL="342900" lvl="1" indent="-342900">
              <a:spcBef>
                <a:spcPts val="768"/>
              </a:spcBef>
              <a:buFont typeface="Wingdings" panose="05000000000000000000" pitchFamily="2" charset="2"/>
              <a:buChar char="à"/>
            </a:pPr>
            <a:r>
              <a:rPr lang="hr-HR" sz="2400" dirty="0">
                <a:sym typeface="Wingdings" panose="05000000000000000000" pitchFamily="2" charset="2"/>
              </a:rPr>
              <a:t>svi</a:t>
            </a:r>
            <a:r>
              <a:rPr lang="hr-HR" dirty="0"/>
              <a:t> </a:t>
            </a:r>
            <a:r>
              <a:rPr lang="hr-HR" sz="2400" dirty="0"/>
              <a:t>podaci za 2018. u ovoj prezentaciji prikupljeni su iz</a:t>
            </a:r>
          </a:p>
          <a:p>
            <a:pPr marL="0" lvl="1" indent="0">
              <a:spcBef>
                <a:spcPts val="768"/>
              </a:spcBef>
              <a:buNone/>
            </a:pPr>
            <a:r>
              <a:rPr lang="hr-HR" sz="2400" dirty="0"/>
              <a:t>     Ankete OECD-a o planiranju proračuna prema učinku za 2018.</a:t>
            </a:r>
          </a:p>
          <a:p>
            <a:pPr marL="0" lvl="1" indent="0">
              <a:spcBef>
                <a:spcPts val="768"/>
              </a:spcBef>
              <a:buNone/>
            </a:pPr>
            <a:endParaRPr lang="hr-HR" sz="31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hr-HR" sz="3100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3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600" dirty="0">
                <a:solidFill>
                  <a:schemeClr val="tx2"/>
                </a:solidFill>
              </a:rPr>
              <a:t>Anketa OECD-a o planiranju proračuna prema učinku za 2018.</a:t>
            </a:r>
          </a:p>
        </p:txBody>
      </p:sp>
    </p:spTree>
    <p:extLst>
      <p:ext uri="{BB962C8B-B14F-4D97-AF65-F5344CB8AC3E}">
        <p14:creationId xmlns:p14="http://schemas.microsoft.com/office/powerpoint/2010/main" val="256273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4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812480" cy="1022400"/>
          </a:xfrm>
        </p:spPr>
        <p:txBody>
          <a:bodyPr/>
          <a:lstStyle/>
          <a:p>
            <a:r>
              <a:rPr lang="hr-HR" b="1" dirty="0"/>
              <a:t>Anketa o planiranju proračuna prema učinku</a:t>
            </a:r>
            <a:br>
              <a:rPr dirty="0"/>
            </a:br>
            <a:r>
              <a:rPr lang="hr-HR" sz="2200" i="1" dirty="0"/>
              <a:t>Upotreba okvira učinka s vremenom je sve češća i postaje normom u svim zemljama OECD-a</a:t>
            </a:r>
            <a:endParaRPr lang="hr-HR" sz="2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7544" y="1398760"/>
            <a:ext cx="8028456" cy="4817075"/>
          </a:xfrm>
          <a:prstGeom prst="rect">
            <a:avLst/>
          </a:prstGeom>
        </p:spPr>
      </p:pic>
      <p:sp>
        <p:nvSpPr>
          <p:cNvPr id="6" name="TextBox 6">
            <a:extLst>
              <a:ext uri="{FF2B5EF4-FFF2-40B4-BE49-F238E27FC236}">
                <a16:creationId xmlns:a16="http://schemas.microsoft.com/office/drawing/2014/main" id="{6121C698-DC14-46B9-B98C-38A63EB39CC1}"/>
              </a:ext>
            </a:extLst>
          </p:cNvPr>
          <p:cNvSpPr txBox="1"/>
          <p:nvPr/>
        </p:nvSpPr>
        <p:spPr>
          <a:xfrm>
            <a:off x="1565448" y="1639777"/>
            <a:ext cx="583264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24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Broj zemalja koje upotrebljavaju okvire planiranja proračuna prema učinku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329B14-2037-4042-9B4C-8A6B7E03E0DE}"/>
              </a:ext>
            </a:extLst>
          </p:cNvPr>
          <p:cNvSpPr txBox="1"/>
          <p:nvPr/>
        </p:nvSpPr>
        <p:spPr>
          <a:xfrm>
            <a:off x="2707587" y="5048946"/>
            <a:ext cx="3672408" cy="292388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bIns="0" rtlCol="0">
            <a:spAutoFit/>
          </a:bodyPr>
          <a:lstStyle/>
          <a:p>
            <a:pPr algn="ctr"/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Obvezno za resorna ministarstva i agencije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B8765B-55D0-4621-AAC6-87784D51112F}"/>
              </a:ext>
            </a:extLst>
          </p:cNvPr>
          <p:cNvSpPr txBox="1"/>
          <p:nvPr/>
        </p:nvSpPr>
        <p:spPr>
          <a:xfrm>
            <a:off x="2707587" y="5459240"/>
            <a:ext cx="3474168" cy="28257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108000" bIns="36000" rtlCol="0">
            <a:spAutoFit/>
          </a:bodyPr>
          <a:lstStyle/>
          <a:p>
            <a:pPr algn="ctr"/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Obvezno samo za resorna ministarstva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3E78119D-3E00-40F3-8320-A9FC34D65188}"/>
              </a:ext>
            </a:extLst>
          </p:cNvPr>
          <p:cNvSpPr txBox="1"/>
          <p:nvPr/>
        </p:nvSpPr>
        <p:spPr>
          <a:xfrm>
            <a:off x="2716239" y="5730281"/>
            <a:ext cx="4122240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216000" rtlCol="0">
            <a:spAutoFit/>
          </a:bodyPr>
          <a:lstStyle/>
          <a:p>
            <a:pPr algn="ctr"/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Neobvezno za resorna ministarstva i agencije</a:t>
            </a:r>
          </a:p>
        </p:txBody>
      </p:sp>
    </p:spTree>
    <p:extLst>
      <p:ext uri="{BB962C8B-B14F-4D97-AF65-F5344CB8AC3E}">
        <p14:creationId xmlns:p14="http://schemas.microsoft.com/office/powerpoint/2010/main" val="244411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solidFill>
            <a:schemeClr val="bg1"/>
          </a:solidFill>
        </p:spPr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5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solidFill>
            <a:schemeClr val="bg1"/>
          </a:solidFill>
        </p:spPr>
        <p:txBody>
          <a:bodyPr/>
          <a:lstStyle/>
          <a:p>
            <a:r>
              <a:rPr lang="hr-HR" b="1" dirty="0"/>
              <a:t>Anketa o planiranju proračuna prema učinku</a:t>
            </a:r>
            <a:br/>
            <a:r>
              <a:rPr lang="hr-HR" sz="2200" i="1" dirty="0"/>
              <a:t>Kakva vrsta planiranja proračuna prema učinku?</a:t>
            </a: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1502740"/>
            <a:ext cx="7848416" cy="515366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EB62A20-1F92-4E9A-BAA8-11BDECF966AA}"/>
              </a:ext>
            </a:extLst>
          </p:cNvPr>
          <p:cNvSpPr txBox="1"/>
          <p:nvPr/>
        </p:nvSpPr>
        <p:spPr>
          <a:xfrm>
            <a:off x="6660232" y="4005064"/>
            <a:ext cx="1584176" cy="830997"/>
          </a:xfrm>
          <a:prstGeom prst="rect">
            <a:avLst/>
          </a:prstGeom>
          <a:solidFill>
            <a:srgbClr val="F4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Pristup učinka rukovodstva </a:t>
            </a:r>
          </a:p>
          <a:p>
            <a:pPr algn="ctr"/>
            <a:r>
              <a:rPr lang="hr-HR" sz="12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(8)</a:t>
            </a:r>
            <a:endParaRPr lang="hr-HR" sz="1200" b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0CC248-4BC5-41EB-B79D-D204F99F0291}"/>
              </a:ext>
            </a:extLst>
          </p:cNvPr>
          <p:cNvSpPr txBox="1"/>
          <p:nvPr/>
        </p:nvSpPr>
        <p:spPr>
          <a:xfrm>
            <a:off x="1080000" y="1916832"/>
            <a:ext cx="1584176" cy="646331"/>
          </a:xfrm>
          <a:prstGeom prst="rect">
            <a:avLst/>
          </a:prstGeom>
          <a:solidFill>
            <a:srgbClr val="F4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Prezentacijski pristup </a:t>
            </a:r>
          </a:p>
          <a:p>
            <a:pPr algn="ctr"/>
            <a:r>
              <a:rPr lang="hr-HR" sz="12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(10)</a:t>
            </a:r>
            <a:endParaRPr lang="hr-HR" sz="1200" b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3AF0F3-AE94-4C16-9654-F115257DD60B}"/>
              </a:ext>
            </a:extLst>
          </p:cNvPr>
          <p:cNvSpPr txBox="1"/>
          <p:nvPr/>
        </p:nvSpPr>
        <p:spPr>
          <a:xfrm>
            <a:off x="755576" y="5376927"/>
            <a:ext cx="1656184" cy="646331"/>
          </a:xfrm>
          <a:prstGeom prst="rect">
            <a:avLst/>
          </a:prstGeom>
          <a:solidFill>
            <a:srgbClr val="F4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Pristup temeljen na </a:t>
            </a:r>
          </a:p>
          <a:p>
            <a:pPr algn="ctr"/>
            <a:r>
              <a:rPr lang="hr-HR" sz="12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informacijama o učinku</a:t>
            </a:r>
          </a:p>
          <a:p>
            <a:pPr algn="ctr"/>
            <a:r>
              <a:rPr lang="hr-HR" sz="12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(12)</a:t>
            </a:r>
            <a:endParaRPr lang="hr-HR" sz="1200" b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312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6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/>
          <a:lstStyle/>
          <a:p>
            <a:r>
              <a:rPr lang="hr-HR" b="1" dirty="0"/>
              <a:t>Anketa o planiranju proračuna prema učinku</a:t>
            </a:r>
            <a:br>
              <a:rPr dirty="0"/>
            </a:br>
            <a:r>
              <a:rPr lang="hr-HR" sz="2000" i="1" dirty="0"/>
              <a:t>U proteklih 5 godina zapažena je sve veća upotreba informacija o učinku među širokim spektrom dionika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9512" y="1844824"/>
            <a:ext cx="8382860" cy="401727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508104" y="5805264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Broj zemalja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4D01EA-A0F7-4235-AAB5-46E9A0730D3E}"/>
              </a:ext>
            </a:extLst>
          </p:cNvPr>
          <p:cNvSpPr txBox="1"/>
          <p:nvPr/>
        </p:nvSpPr>
        <p:spPr>
          <a:xfrm>
            <a:off x="5483027" y="5803460"/>
            <a:ext cx="202956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6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Broj zemalja</a:t>
            </a:r>
            <a:endParaRPr lang="hr-HR" sz="1600" b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33DC1F-D844-4CED-A43A-F732109DF374}"/>
              </a:ext>
            </a:extLst>
          </p:cNvPr>
          <p:cNvSpPr txBox="1"/>
          <p:nvPr/>
        </p:nvSpPr>
        <p:spPr>
          <a:xfrm>
            <a:off x="971600" y="2852936"/>
            <a:ext cx="370802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6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voditelji programa</a:t>
            </a:r>
            <a:endParaRPr lang="hr-HR" sz="1600" b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7C3A4B-1D6C-45B4-BBAB-B0E6F016962D}"/>
              </a:ext>
            </a:extLst>
          </p:cNvPr>
          <p:cNvSpPr txBox="1"/>
          <p:nvPr/>
        </p:nvSpPr>
        <p:spPr>
          <a:xfrm>
            <a:off x="190676" y="3514908"/>
            <a:ext cx="448894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6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ministri i viši javni službenici</a:t>
            </a:r>
            <a:endParaRPr lang="hr-HR" sz="1600" b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E0971E-214B-4B66-A72A-3DB79F370250}"/>
              </a:ext>
            </a:extLst>
          </p:cNvPr>
          <p:cNvSpPr txBox="1"/>
          <p:nvPr/>
        </p:nvSpPr>
        <p:spPr>
          <a:xfrm>
            <a:off x="863975" y="4199602"/>
            <a:ext cx="381564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6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parlament</a:t>
            </a:r>
            <a:endParaRPr lang="hr-HR" sz="1600" b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950D67-900E-4BE8-9412-2491E0BE6788}"/>
              </a:ext>
            </a:extLst>
          </p:cNvPr>
          <p:cNvSpPr txBox="1"/>
          <p:nvPr/>
        </p:nvSpPr>
        <p:spPr>
          <a:xfrm>
            <a:off x="863974" y="4884296"/>
            <a:ext cx="381564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6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civilno društvo i mediji</a:t>
            </a:r>
            <a:endParaRPr lang="hr-HR" sz="1600" b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9CD2A0-F2FD-46D5-B27C-4B106A0FD7B0}"/>
              </a:ext>
            </a:extLst>
          </p:cNvPr>
          <p:cNvSpPr txBox="1"/>
          <p:nvPr/>
        </p:nvSpPr>
        <p:spPr>
          <a:xfrm>
            <a:off x="2771797" y="1867677"/>
            <a:ext cx="4590525" cy="734423"/>
          </a:xfrm>
          <a:prstGeom prst="rect">
            <a:avLst/>
          </a:prstGeom>
          <a:solidFill>
            <a:schemeClr val="bg1"/>
          </a:solidFill>
        </p:spPr>
        <p:txBody>
          <a:bodyPr wrap="square" bIns="72000" rtlCol="0">
            <a:spAutoFit/>
          </a:bodyPr>
          <a:lstStyle/>
          <a:p>
            <a:pPr algn="ctr"/>
            <a:r>
              <a:rPr lang="hr-HR" sz="20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Upotreba informacija o učinku tijekom proteklih pet godina (2014. – 2018.)</a:t>
            </a:r>
            <a:endParaRPr lang="hr-HR" sz="2000" b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33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7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8064000" cy="1022400"/>
          </a:xfrm>
        </p:spPr>
        <p:txBody>
          <a:bodyPr/>
          <a:lstStyle/>
          <a:p>
            <a:r>
              <a:rPr lang="hr-HR" b="1" dirty="0"/>
              <a:t>Anketa o planiranju proračuna prema učinku</a:t>
            </a:r>
            <a:br>
              <a:rPr dirty="0"/>
            </a:br>
            <a:r>
              <a:rPr lang="hr-HR" sz="2000" i="1" dirty="0"/>
              <a:t>Informacije iz dubinskih analiza rashoda postaju sve važnije i sve se više upotrebljavaju u proračunskim pregovorima</a:t>
            </a:r>
            <a:endParaRPr lang="hr-HR" sz="2200" i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9311" y="1403387"/>
            <a:ext cx="8403130" cy="49238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8372" y="3066042"/>
            <a:ext cx="7636981" cy="6400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797322" y="3284984"/>
            <a:ext cx="28803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F12FBA6-2B6D-43BD-9707-FE9ECAD84CB2}"/>
              </a:ext>
            </a:extLst>
          </p:cNvPr>
          <p:cNvSpPr txBox="1"/>
          <p:nvPr/>
        </p:nvSpPr>
        <p:spPr>
          <a:xfrm>
            <a:off x="408842" y="2437162"/>
            <a:ext cx="235430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1. Podaci o poslovanju i izvješća o učinku</a:t>
            </a:r>
            <a:endParaRPr lang="hr-HR" sz="16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0D469E-3B29-4138-8401-C184A5DF70CB}"/>
              </a:ext>
            </a:extLst>
          </p:cNvPr>
          <p:cNvSpPr txBox="1"/>
          <p:nvPr/>
        </p:nvSpPr>
        <p:spPr>
          <a:xfrm>
            <a:off x="493678" y="3188104"/>
            <a:ext cx="2385881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2. Dubinske analize rashoda</a:t>
            </a:r>
            <a:endParaRPr lang="hr-HR" sz="16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8F2B59-55E1-4EDA-86D2-CB1E1641E025}"/>
              </a:ext>
            </a:extLst>
          </p:cNvPr>
          <p:cNvSpPr txBox="1"/>
          <p:nvPr/>
        </p:nvSpPr>
        <p:spPr>
          <a:xfrm>
            <a:off x="426657" y="3812465"/>
            <a:ext cx="235430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3. Evaluacije programa</a:t>
            </a:r>
            <a:endParaRPr lang="hr-HR" sz="16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130C38-E3CA-4CFE-A342-436A3BA1543D}"/>
              </a:ext>
            </a:extLst>
          </p:cNvPr>
          <p:cNvSpPr txBox="1"/>
          <p:nvPr/>
        </p:nvSpPr>
        <p:spPr>
          <a:xfrm>
            <a:off x="426657" y="4446537"/>
            <a:ext cx="235430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4. Statistički podaci</a:t>
            </a:r>
            <a:endParaRPr lang="hr-HR" sz="16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6A9986-9CC6-41CC-8BFD-6608BDAB8F65}"/>
              </a:ext>
            </a:extLst>
          </p:cNvPr>
          <p:cNvSpPr txBox="1"/>
          <p:nvPr/>
        </p:nvSpPr>
        <p:spPr>
          <a:xfrm>
            <a:off x="379516" y="4891502"/>
            <a:ext cx="2401448" cy="793070"/>
          </a:xfrm>
          <a:prstGeom prst="rect">
            <a:avLst/>
          </a:prstGeom>
          <a:solidFill>
            <a:schemeClr val="bg1"/>
          </a:solidFill>
        </p:spPr>
        <p:txBody>
          <a:bodyPr wrap="square" lIns="144000" rIns="108000" bIns="252000" rtlCol="0">
            <a:spAutoFit/>
          </a:bodyPr>
          <a:lstStyle/>
          <a:p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5. Neovisni podaci o učinku</a:t>
            </a:r>
            <a:endParaRPr lang="hr-HR" sz="16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B1304B-CAE5-4513-8647-88750DBEECE2}"/>
              </a:ext>
            </a:extLst>
          </p:cNvPr>
          <p:cNvSpPr txBox="1"/>
          <p:nvPr/>
        </p:nvSpPr>
        <p:spPr>
          <a:xfrm>
            <a:off x="1187396" y="1627887"/>
            <a:ext cx="633693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Upotreba informacija o učinku tijekom proračunskih pregovora između CBA-a i resornih ministarstava (2018.)</a:t>
            </a:r>
            <a:endParaRPr lang="hr-HR" sz="16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D38CAE-E604-4CF7-A110-1817233C3C91}"/>
              </a:ext>
            </a:extLst>
          </p:cNvPr>
          <p:cNvSpPr txBox="1"/>
          <p:nvPr/>
        </p:nvSpPr>
        <p:spPr>
          <a:xfrm>
            <a:off x="6867872" y="1960544"/>
            <a:ext cx="177212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Položaj na ljestvici 2016.</a:t>
            </a:r>
            <a:endParaRPr lang="hr-HR" sz="16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A95E0D-6E40-4A37-A210-7E1F5AD6FBBE}"/>
              </a:ext>
            </a:extLst>
          </p:cNvPr>
          <p:cNvSpPr txBox="1"/>
          <p:nvPr/>
        </p:nvSpPr>
        <p:spPr>
          <a:xfrm>
            <a:off x="2526605" y="5930928"/>
            <a:ext cx="72008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Nikad</a:t>
            </a:r>
            <a:endParaRPr lang="hr-HR" sz="16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120A60-2394-4A22-877E-EF2A494EBD89}"/>
              </a:ext>
            </a:extLst>
          </p:cNvPr>
          <p:cNvSpPr txBox="1"/>
          <p:nvPr/>
        </p:nvSpPr>
        <p:spPr>
          <a:xfrm>
            <a:off x="4139952" y="5907107"/>
            <a:ext cx="86409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Rijetko</a:t>
            </a:r>
            <a:endParaRPr lang="hr-HR" sz="16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5E572B-E69C-4EAD-AC0A-8BB6BE5926EC}"/>
              </a:ext>
            </a:extLst>
          </p:cNvPr>
          <p:cNvSpPr txBox="1"/>
          <p:nvPr/>
        </p:nvSpPr>
        <p:spPr>
          <a:xfrm>
            <a:off x="7191486" y="5907107"/>
            <a:ext cx="11249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Najčešće</a:t>
            </a:r>
            <a:endParaRPr lang="hr-HR" sz="16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25AFFA-FE91-4FF7-A78F-80AEDB5D76A8}"/>
              </a:ext>
            </a:extLst>
          </p:cNvPr>
          <p:cNvSpPr txBox="1"/>
          <p:nvPr/>
        </p:nvSpPr>
        <p:spPr>
          <a:xfrm>
            <a:off x="5643979" y="5909663"/>
            <a:ext cx="133145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Ponekad</a:t>
            </a:r>
            <a:endParaRPr lang="hr-HR" sz="16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99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8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/>
          <a:lstStyle/>
          <a:p>
            <a:r>
              <a:rPr lang="hr-HR" b="1" dirty="0"/>
              <a:t>Anketa o planiranju proračuna prema učinku</a:t>
            </a:r>
            <a:br/>
            <a:r>
              <a:rPr lang="hr-HR" sz="2000" i="1" dirty="0">
                <a:sym typeface="Wingdings" panose="05000000000000000000" pitchFamily="2" charset="2"/>
              </a:rPr>
              <a:t>Najveća korist jest veća transparentnost ciljeva i kvaliteta te korisnost informacija o učinku</a:t>
            </a:r>
            <a:endParaRPr lang="hr-HR" sz="2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5536" y="1331551"/>
            <a:ext cx="7827881" cy="535876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E03998B-76E1-431D-94AF-8FD0BA745C8B}"/>
              </a:ext>
            </a:extLst>
          </p:cNvPr>
          <p:cNvSpPr txBox="1"/>
          <p:nvPr/>
        </p:nvSpPr>
        <p:spPr>
          <a:xfrm>
            <a:off x="4716016" y="5949280"/>
            <a:ext cx="232424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Broj zemalja</a:t>
            </a:r>
            <a:endParaRPr lang="hr-HR" sz="16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15A884-E820-4873-8273-0A8252A868B4}"/>
              </a:ext>
            </a:extLst>
          </p:cNvPr>
          <p:cNvSpPr txBox="1"/>
          <p:nvPr/>
        </p:nvSpPr>
        <p:spPr>
          <a:xfrm>
            <a:off x="29317" y="2140110"/>
            <a:ext cx="413995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1. Transparentnost ciljeva programa</a:t>
            </a:r>
            <a:endParaRPr lang="hr-HR" sz="16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B30D15-49CF-4020-B1C1-73828B0C363C}"/>
              </a:ext>
            </a:extLst>
          </p:cNvPr>
          <p:cNvSpPr txBox="1"/>
          <p:nvPr/>
        </p:nvSpPr>
        <p:spPr>
          <a:xfrm>
            <a:off x="29317" y="2708920"/>
            <a:ext cx="413995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2. Kvaliteta i korisnost informacija o učinku</a:t>
            </a:r>
            <a:endParaRPr lang="hr-HR" sz="16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685198-E40F-4F78-99C4-201620FFB6DC}"/>
              </a:ext>
            </a:extLst>
          </p:cNvPr>
          <p:cNvSpPr txBox="1"/>
          <p:nvPr/>
        </p:nvSpPr>
        <p:spPr>
          <a:xfrm>
            <a:off x="32780" y="3592199"/>
            <a:ext cx="413995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3. Osviještenost o učinku / usmjerenost upravitelja javnog sektora na učinak</a:t>
            </a:r>
            <a:endParaRPr lang="hr-HR" sz="16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24AA75-5EA3-4D45-B188-F4AF7034FE2F}"/>
              </a:ext>
            </a:extLst>
          </p:cNvPr>
          <p:cNvSpPr txBox="1"/>
          <p:nvPr/>
        </p:nvSpPr>
        <p:spPr>
          <a:xfrm>
            <a:off x="29317" y="4407230"/>
            <a:ext cx="413995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4. Ostvarenje ciljeva programa</a:t>
            </a:r>
            <a:endParaRPr lang="hr-HR" sz="16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DA43BC-173B-444F-9201-C5C41E1CAB6B}"/>
              </a:ext>
            </a:extLst>
          </p:cNvPr>
          <p:cNvSpPr txBox="1"/>
          <p:nvPr/>
        </p:nvSpPr>
        <p:spPr>
          <a:xfrm>
            <a:off x="29317" y="5123285"/>
            <a:ext cx="413995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5. Učinkovitost i efikasnost postupka izvršenja proračuna</a:t>
            </a:r>
            <a:endParaRPr lang="hr-HR" sz="16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5AE459-B17E-4835-86B7-3A7F3F98272F}"/>
              </a:ext>
            </a:extLst>
          </p:cNvPr>
          <p:cNvSpPr txBox="1"/>
          <p:nvPr/>
        </p:nvSpPr>
        <p:spPr>
          <a:xfrm>
            <a:off x="1393653" y="5708060"/>
            <a:ext cx="232424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Značajan napredak</a:t>
            </a:r>
          </a:p>
          <a:p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Mali napredak</a:t>
            </a:r>
          </a:p>
          <a:p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Nema promjena</a:t>
            </a:r>
            <a:endParaRPr lang="hr-HR" sz="16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1E9CBA-F0D3-4B1B-A80A-D7072C25E22A}"/>
              </a:ext>
            </a:extLst>
          </p:cNvPr>
          <p:cNvSpPr txBox="1"/>
          <p:nvPr/>
        </p:nvSpPr>
        <p:spPr>
          <a:xfrm>
            <a:off x="1080000" y="1424055"/>
            <a:ext cx="630031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6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Pet glavnih koristi od planiranja proračuna prema učinku (2018.)</a:t>
            </a:r>
            <a:endParaRPr lang="hr-HR" sz="16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87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DE68E3-53E7-459D-804F-F5354EBAED4E}" type="slidenum">
              <a:rPr lang="en-GB" smtClean="0">
                <a:solidFill>
                  <a:prstClr val="white"/>
                </a:solidFill>
              </a:rPr>
              <a:pPr/>
              <a:t>9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812480" cy="1022400"/>
          </a:xfrm>
        </p:spPr>
        <p:txBody>
          <a:bodyPr/>
          <a:lstStyle/>
          <a:p>
            <a:r>
              <a:rPr lang="hr-HR" b="1" dirty="0"/>
              <a:t>Anketa o planiranju proračuna prema učinku</a:t>
            </a:r>
            <a:br/>
            <a:r>
              <a:rPr lang="hr-HR" sz="2200" i="1" dirty="0"/>
              <a:t>Koordinacija je i dalje najveći izazov</a:t>
            </a:r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9927" y="1902286"/>
            <a:ext cx="7776864" cy="4766465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5580112" y="4437112"/>
            <a:ext cx="360040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979712" y="5445224"/>
            <a:ext cx="1512167" cy="21602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239074" y="3894782"/>
            <a:ext cx="1252805" cy="21441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518995" y="3568532"/>
            <a:ext cx="1972884" cy="2596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763688" y="3220925"/>
            <a:ext cx="1728191" cy="28100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79512" y="1484784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Glavni izazovi za provedbu planiranja proračuna prema učinku (2018.)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6B5CFB-33A9-47C8-BDCC-BFD0069CCD45}"/>
              </a:ext>
            </a:extLst>
          </p:cNvPr>
          <p:cNvSpPr txBox="1"/>
          <p:nvPr/>
        </p:nvSpPr>
        <p:spPr>
          <a:xfrm>
            <a:off x="0" y="1936808"/>
            <a:ext cx="3728135" cy="41112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3600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hr-HR" sz="135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Problemi u koordinaciji*</a:t>
            </a:r>
          </a:p>
          <a:p>
            <a:pPr algn="r">
              <a:lnSpc>
                <a:spcPct val="150000"/>
              </a:lnSpc>
            </a:pPr>
            <a:r>
              <a:rPr lang="hr-HR" sz="135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Nedostatak točnih/pravovremenih podataka</a:t>
            </a:r>
          </a:p>
          <a:p>
            <a:pPr algn="r">
              <a:lnSpc>
                <a:spcPct val="150000"/>
              </a:lnSpc>
            </a:pPr>
            <a:r>
              <a:rPr lang="hr-HR" sz="135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Nedostatak rukovodstva/posvećenosti</a:t>
            </a:r>
          </a:p>
          <a:p>
            <a:pPr algn="r">
              <a:lnSpc>
                <a:spcPct val="150000"/>
              </a:lnSpc>
            </a:pPr>
            <a:r>
              <a:rPr lang="hr-HR" sz="135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Učinci na odluke o proračunskim alokacijama nejasni</a:t>
            </a:r>
          </a:p>
          <a:p>
            <a:pPr algn="r">
              <a:lnSpc>
                <a:spcPct val="150000"/>
              </a:lnSpc>
            </a:pPr>
            <a:r>
              <a:rPr lang="hr-HR" sz="135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Nedostatak kapaciteta/obuke</a:t>
            </a:r>
          </a:p>
          <a:p>
            <a:pPr algn="r">
              <a:lnSpc>
                <a:spcPct val="150000"/>
              </a:lnSpc>
            </a:pPr>
            <a:r>
              <a:rPr lang="hr-HR" sz="135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Nedostatak kulture planiranja prema učinku</a:t>
            </a:r>
          </a:p>
          <a:p>
            <a:pPr algn="r">
              <a:lnSpc>
                <a:spcPct val="150000"/>
              </a:lnSpc>
            </a:pPr>
            <a:r>
              <a:rPr lang="hr-HR" sz="135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Nedostatak resursa</a:t>
            </a:r>
          </a:p>
          <a:p>
            <a:pPr algn="r">
              <a:lnSpc>
                <a:spcPct val="150000"/>
              </a:lnSpc>
            </a:pPr>
            <a:r>
              <a:rPr lang="hr-HR" sz="135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Previše informacija</a:t>
            </a:r>
          </a:p>
          <a:p>
            <a:pPr algn="r">
              <a:lnSpc>
                <a:spcPct val="150000"/>
              </a:lnSpc>
            </a:pPr>
            <a:r>
              <a:rPr lang="hr-HR" sz="135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Nije zadržana usmjerenost na učinak</a:t>
            </a:r>
          </a:p>
          <a:p>
            <a:pPr algn="r">
              <a:lnSpc>
                <a:spcPct val="150000"/>
              </a:lnSpc>
            </a:pPr>
            <a:r>
              <a:rPr lang="hr-HR" sz="135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Manipulacija podacima</a:t>
            </a:r>
          </a:p>
          <a:p>
            <a:pPr algn="r">
              <a:lnSpc>
                <a:spcPct val="150000"/>
              </a:lnSpc>
            </a:pPr>
            <a:r>
              <a:rPr lang="hr-HR" sz="135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Postupci PPU-a pretjerano komplicirani</a:t>
            </a:r>
          </a:p>
          <a:p>
            <a:pPr algn="r">
              <a:lnSpc>
                <a:spcPct val="150000"/>
              </a:lnSpc>
            </a:pPr>
            <a:r>
              <a:rPr lang="hr-HR" sz="135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Nedostatak odgovarajućeg IKT-a</a:t>
            </a:r>
          </a:p>
          <a:p>
            <a:pPr algn="r">
              <a:lnSpc>
                <a:spcPct val="150000"/>
              </a:lnSpc>
            </a:pPr>
            <a:r>
              <a:rPr lang="hr-HR" sz="135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Neadekvatne smjernice</a:t>
            </a:r>
            <a:endParaRPr lang="hr-HR" sz="135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CABE83-77A2-4056-8B05-A61AE0A9469F}"/>
              </a:ext>
            </a:extLst>
          </p:cNvPr>
          <p:cNvSpPr txBox="1"/>
          <p:nvPr/>
        </p:nvSpPr>
        <p:spPr>
          <a:xfrm>
            <a:off x="145299" y="1467392"/>
            <a:ext cx="8494701" cy="4442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sz="17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Glavni izazovi za provedbu planiranja proračuna prema učinku (2018.)</a:t>
            </a:r>
            <a:endParaRPr lang="hr-HR" sz="17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4C344D-9F81-4D16-AD5B-117028C1C08D}"/>
              </a:ext>
            </a:extLst>
          </p:cNvPr>
          <p:cNvSpPr txBox="1"/>
          <p:nvPr/>
        </p:nvSpPr>
        <p:spPr>
          <a:xfrm>
            <a:off x="223819" y="6278476"/>
            <a:ext cx="259035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*Problemi u koordinaciji: različite mjere 2016. i 2018.</a:t>
            </a:r>
            <a:endParaRPr lang="hr-HR" sz="10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A60949-7A4D-43C5-9AA9-ACEA5CB2C0A8}"/>
              </a:ext>
            </a:extLst>
          </p:cNvPr>
          <p:cNvSpPr txBox="1"/>
          <p:nvPr/>
        </p:nvSpPr>
        <p:spPr>
          <a:xfrm>
            <a:off x="3309818" y="6298333"/>
            <a:ext cx="81140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Nije primjenjivo</a:t>
            </a:r>
            <a:endParaRPr lang="hr-HR" sz="10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16A709-79E2-42B2-A289-46E38525F8D5}"/>
              </a:ext>
            </a:extLst>
          </p:cNvPr>
          <p:cNvSpPr txBox="1"/>
          <p:nvPr/>
        </p:nvSpPr>
        <p:spPr>
          <a:xfrm>
            <a:off x="4156784" y="6314364"/>
            <a:ext cx="81140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Nisko</a:t>
            </a:r>
            <a:endParaRPr lang="hr-HR" sz="10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0867A4-CA52-4B58-8651-7569B822F4FA}"/>
              </a:ext>
            </a:extLst>
          </p:cNvPr>
          <p:cNvSpPr txBox="1"/>
          <p:nvPr/>
        </p:nvSpPr>
        <p:spPr>
          <a:xfrm>
            <a:off x="4963788" y="6320368"/>
            <a:ext cx="91348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Srednje nisko</a:t>
            </a:r>
            <a:endParaRPr lang="hr-HR" sz="10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428358F-D684-4EDD-B814-59BA5F4C5BAB}"/>
              </a:ext>
            </a:extLst>
          </p:cNvPr>
          <p:cNvSpPr txBox="1"/>
          <p:nvPr/>
        </p:nvSpPr>
        <p:spPr>
          <a:xfrm>
            <a:off x="5760132" y="6322598"/>
            <a:ext cx="91348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Srednje</a:t>
            </a:r>
            <a:endParaRPr lang="hr-HR" sz="10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C5D49B2-8D1E-48DB-868C-90C2062FF747}"/>
              </a:ext>
            </a:extLst>
          </p:cNvPr>
          <p:cNvSpPr txBox="1"/>
          <p:nvPr/>
        </p:nvSpPr>
        <p:spPr>
          <a:xfrm>
            <a:off x="6667189" y="6320368"/>
            <a:ext cx="91348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Srednje visoko</a:t>
            </a:r>
            <a:endParaRPr lang="hr-HR" sz="10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1040596-B812-4EEC-ABD2-DE2842E3952D}"/>
              </a:ext>
            </a:extLst>
          </p:cNvPr>
          <p:cNvSpPr txBox="1"/>
          <p:nvPr/>
        </p:nvSpPr>
        <p:spPr>
          <a:xfrm>
            <a:off x="7457107" y="6320368"/>
            <a:ext cx="91348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Visoko</a:t>
            </a:r>
            <a:endParaRPr lang="hr-HR" sz="10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F43A95-D4EF-4C41-ACB1-97D6ED55258E}"/>
              </a:ext>
            </a:extLst>
          </p:cNvPr>
          <p:cNvSpPr/>
          <p:nvPr/>
        </p:nvSpPr>
        <p:spPr>
          <a:xfrm>
            <a:off x="1619672" y="3220925"/>
            <a:ext cx="2108463" cy="28100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0B7960-8E7D-4BF2-A559-57A9DD5DB870}"/>
              </a:ext>
            </a:extLst>
          </p:cNvPr>
          <p:cNvSpPr/>
          <p:nvPr/>
        </p:nvSpPr>
        <p:spPr>
          <a:xfrm>
            <a:off x="569927" y="3568532"/>
            <a:ext cx="3158208" cy="2596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99CB90-0FFC-43A3-A422-A355473436D3}"/>
              </a:ext>
            </a:extLst>
          </p:cNvPr>
          <p:cNvSpPr/>
          <p:nvPr/>
        </p:nvSpPr>
        <p:spPr>
          <a:xfrm>
            <a:off x="2339752" y="3894782"/>
            <a:ext cx="1388383" cy="25965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17F485-992C-4317-8284-86336A750CD4}"/>
              </a:ext>
            </a:extLst>
          </p:cNvPr>
          <p:cNvSpPr/>
          <p:nvPr/>
        </p:nvSpPr>
        <p:spPr>
          <a:xfrm>
            <a:off x="1403648" y="5445224"/>
            <a:ext cx="2324487" cy="23341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282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47264</TotalTime>
  <Words>1160</Words>
  <Application>Microsoft Office PowerPoint</Application>
  <PresentationFormat>On-screen Show (4:3)</PresentationFormat>
  <Paragraphs>254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Georgia</vt:lpstr>
      <vt:lpstr>Helvetica 65 Medium</vt:lpstr>
      <vt:lpstr>Wingdings</vt:lpstr>
      <vt:lpstr>Office Theme</vt:lpstr>
      <vt:lpstr>1_OECD_English_white</vt:lpstr>
      <vt:lpstr>3_OECD_English_white</vt:lpstr>
      <vt:lpstr>Planiranje proračuna prema učinku u zemljama OECD-a 2018.</vt:lpstr>
      <vt:lpstr>Struktura prezentacije</vt:lpstr>
      <vt:lpstr>Anketa OECD-a o planiranju proračuna prema učinku za 2018.</vt:lpstr>
      <vt:lpstr>Anketa o planiranju proračuna prema učinku Upotreba okvira učinka s vremenom je sve češća i postaje normom u svim zemljama OECD-a</vt:lpstr>
      <vt:lpstr>Anketa o planiranju proračuna prema učinku Kakva vrsta planiranja proračuna prema učinku?</vt:lpstr>
      <vt:lpstr>Anketa o planiranju proračuna prema učinku U proteklih 5 godina zapažena je sve veća upotreba informacija o učinku među širokim spektrom dionika </vt:lpstr>
      <vt:lpstr>Anketa o planiranju proračuna prema učinku Informacije iz dubinskih analiza rashoda postaju sve važnije i sve se više upotrebljavaju u proračunskim pregovorima</vt:lpstr>
      <vt:lpstr>Anketa o planiranju proračuna prema učinku Najveća korist jest veća transparentnost ciljeva i kvaliteta te korisnost informacija o učinku</vt:lpstr>
      <vt:lpstr>Anketa o planiranju proračuna prema učinku Koordinacija je i dalje najveći izazov</vt:lpstr>
      <vt:lpstr>Dobre prakse planiranja proračuna prema učinku Kontekst II.: OECD-ov okvir modernog planiranja proračuna</vt:lpstr>
      <vt:lpstr>Dobre prakse planiranja proračuna prema učinku</vt:lpstr>
      <vt:lpstr>Dobre prakse planiranja proračuna prema učinku</vt:lpstr>
      <vt:lpstr>Razvoj KPI-jeva Dileme</vt:lpstr>
      <vt:lpstr>Broj i vrsta KPI-jeva – kolika je razina detalja potrebna? Najviše se upotrebljavaju KPI-jevi povezani s izlaznim rezultatima ili aktivnostima kao </vt:lpstr>
      <vt:lpstr>Razvoj KPI-jeva Dileme</vt:lpstr>
      <vt:lpstr>Anketa o planiranju proračuna prema učinku Ciljeve u pravilu postavljaju resorna ministarstva, a obuhvat varira</vt:lpstr>
      <vt:lpstr>Razvoj KPI-jeva Dileme</vt:lpstr>
      <vt:lpstr>Standardi kvalitete za izradu pokazatelja Mnoge zemlje OECD-a ne primjenjuju standarde kvalitete utvrđene na središnjoj razini</vt:lpstr>
      <vt:lpstr>Kriteriji kvalitete važni su za razvoj pokazatelja Usklađenost sa strategijama važnija je od uspoređivanja</vt:lpstr>
      <vt:lpstr>Razvoj KPI-jeva Dileme</vt:lpstr>
      <vt:lpstr>Planiranje proračuna prema učinku Rodna osjetljivost jedan je od tematskih ciljeva koji se najčešće sustavno integrira u okvire učinka</vt:lpstr>
      <vt:lpstr>Anketa o planiranju proračuna prema učinku Ciljevi održivog razvoja još se ne uključuju sustavno u okvire učinka</vt:lpstr>
      <vt:lpstr>Razvoj KPI-jeva Dileme</vt:lpstr>
      <vt:lpstr>PowerPoint Presentation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</dc:title>
  <dc:creator>Anne.KELLER@oecd.org</dc:creator>
  <cp:lastModifiedBy>Romana Babić</cp:lastModifiedBy>
  <cp:revision>865</cp:revision>
  <cp:lastPrinted>2019-07-01T11:31:36Z</cp:lastPrinted>
  <dcterms:created xsi:type="dcterms:W3CDTF">2012-09-05T08:42:12Z</dcterms:created>
  <dcterms:modified xsi:type="dcterms:W3CDTF">2019-07-18T14:19:39Z</dcterms:modified>
</cp:coreProperties>
</file>