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F964E-6D91-4C0F-A37E-7A558AC8C702}" v="6540" dt="2019-07-12T13:24:32.24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99CCFF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FF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A93F964E-6D91-4C0F-A37E-7A558AC8C702}"/>
    <pc:docChg chg="custSel modSld">
      <pc:chgData name="Inna Anatolievna Davidova" userId="615709de-f45c-42cb-8bad-60412f98c39f" providerId="ADAL" clId="{A93F964E-6D91-4C0F-A37E-7A558AC8C702}" dt="2019-07-12T13:24:32.240" v="2095" actId="20577"/>
      <pc:docMkLst>
        <pc:docMk/>
      </pc:docMkLst>
      <pc:sldChg chg="modSp">
        <pc:chgData name="Inna Anatolievna Davidova" userId="615709de-f45c-42cb-8bad-60412f98c39f" providerId="ADAL" clId="{A93F964E-6D91-4C0F-A37E-7A558AC8C702}" dt="2019-07-12T13:21:15.043" v="2010" actId="313"/>
        <pc:sldMkLst>
          <pc:docMk/>
          <pc:sldMk cId="0" sldId="256"/>
        </pc:sldMkLst>
        <pc:spChg chg="mod">
          <ac:chgData name="Inna Anatolievna Davidova" userId="615709de-f45c-42cb-8bad-60412f98c39f" providerId="ADAL" clId="{A93F964E-6D91-4C0F-A37E-7A558AC8C702}" dt="2019-07-12T13:21:15.043" v="2010" actId="313"/>
          <ac:spMkLst>
            <pc:docMk/>
            <pc:sldMk cId="0" sldId="256"/>
            <ac:spMk id="103" creationId="{00000000-0000-0000-0000-000000000000}"/>
          </ac:spMkLst>
        </pc:spChg>
        <pc:picChg chg="mod">
          <ac:chgData name="Inna Anatolievna Davidova" userId="615709de-f45c-42cb-8bad-60412f98c39f" providerId="ADAL" clId="{A93F964E-6D91-4C0F-A37E-7A558AC8C702}" dt="2019-06-29T09:39:28.076" v="601" actId="1076"/>
          <ac:picMkLst>
            <pc:docMk/>
            <pc:sldMk cId="0" sldId="256"/>
            <ac:picMk id="107" creationId="{00000000-0000-0000-0000-000000000000}"/>
          </ac:picMkLst>
        </pc:picChg>
      </pc:sldChg>
      <pc:sldChg chg="modSp">
        <pc:chgData name="Inna Anatolievna Davidova" userId="615709de-f45c-42cb-8bad-60412f98c39f" providerId="ADAL" clId="{A93F964E-6D91-4C0F-A37E-7A558AC8C702}" dt="2019-07-12T13:21:38.133" v="2012" actId="20577"/>
        <pc:sldMkLst>
          <pc:docMk/>
          <pc:sldMk cId="0" sldId="257"/>
        </pc:sldMkLst>
        <pc:spChg chg="mod">
          <ac:chgData name="Inna Anatolievna Davidova" userId="615709de-f45c-42cb-8bad-60412f98c39f" providerId="ADAL" clId="{A93F964E-6D91-4C0F-A37E-7A558AC8C702}" dt="2019-06-29T09:41:06.064" v="605" actId="20577"/>
          <ac:spMkLst>
            <pc:docMk/>
            <pc:sldMk cId="0" sldId="257"/>
            <ac:spMk id="112" creationId="{00000000-0000-0000-0000-000000000000}"/>
          </ac:spMkLst>
        </pc:spChg>
        <pc:spChg chg="mod">
          <ac:chgData name="Inna Anatolievna Davidova" userId="615709de-f45c-42cb-8bad-60412f98c39f" providerId="ADAL" clId="{A93F964E-6D91-4C0F-A37E-7A558AC8C702}" dt="2019-07-12T13:21:38.133" v="2012" actId="20577"/>
          <ac:spMkLst>
            <pc:docMk/>
            <pc:sldMk cId="0" sldId="257"/>
            <ac:spMk id="114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7-12T13:22:09.104" v="2020" actId="20577"/>
        <pc:sldMkLst>
          <pc:docMk/>
          <pc:sldMk cId="0" sldId="258"/>
        </pc:sldMkLst>
        <pc:spChg chg="mod">
          <ac:chgData name="Inna Anatolievna Davidova" userId="615709de-f45c-42cb-8bad-60412f98c39f" providerId="ADAL" clId="{A93F964E-6D91-4C0F-A37E-7A558AC8C702}" dt="2019-06-29T09:47:32.053" v="860" actId="255"/>
          <ac:spMkLst>
            <pc:docMk/>
            <pc:sldMk cId="0" sldId="258"/>
            <ac:spMk id="119" creationId="{00000000-0000-0000-0000-000000000000}"/>
          </ac:spMkLst>
        </pc:spChg>
        <pc:spChg chg="mod">
          <ac:chgData name="Inna Anatolievna Davidova" userId="615709de-f45c-42cb-8bad-60412f98c39f" providerId="ADAL" clId="{A93F964E-6D91-4C0F-A37E-7A558AC8C702}" dt="2019-07-12T13:22:09.104" v="2020" actId="20577"/>
          <ac:spMkLst>
            <pc:docMk/>
            <pc:sldMk cId="0" sldId="258"/>
            <ac:spMk id="121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7-12T13:22:48.625" v="2072" actId="20577"/>
        <pc:sldMkLst>
          <pc:docMk/>
          <pc:sldMk cId="0" sldId="259"/>
        </pc:sldMkLst>
        <pc:spChg chg="mod">
          <ac:chgData name="Inna Anatolievna Davidova" userId="615709de-f45c-42cb-8bad-60412f98c39f" providerId="ADAL" clId="{A93F964E-6D91-4C0F-A37E-7A558AC8C702}" dt="2019-07-12T13:22:33.840" v="2066" actId="20577"/>
          <ac:spMkLst>
            <pc:docMk/>
            <pc:sldMk cId="0" sldId="259"/>
            <ac:spMk id="126" creationId="{00000000-0000-0000-0000-000000000000}"/>
          </ac:spMkLst>
        </pc:spChg>
        <pc:spChg chg="mod">
          <ac:chgData name="Inna Anatolievna Davidova" userId="615709de-f45c-42cb-8bad-60412f98c39f" providerId="ADAL" clId="{A93F964E-6D91-4C0F-A37E-7A558AC8C702}" dt="2019-07-12T13:22:48.625" v="2072" actId="20577"/>
          <ac:spMkLst>
            <pc:docMk/>
            <pc:sldMk cId="0" sldId="259"/>
            <ac:spMk id="128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6-29T09:59:31.867" v="1271" actId="6549"/>
        <pc:sldMkLst>
          <pc:docMk/>
          <pc:sldMk cId="0" sldId="260"/>
        </pc:sldMkLst>
        <pc:spChg chg="mod">
          <ac:chgData name="Inna Anatolievna Davidova" userId="615709de-f45c-42cb-8bad-60412f98c39f" providerId="ADAL" clId="{A93F964E-6D91-4C0F-A37E-7A558AC8C702}" dt="2019-06-29T09:59:31.867" v="1271" actId="6549"/>
          <ac:spMkLst>
            <pc:docMk/>
            <pc:sldMk cId="0" sldId="260"/>
            <ac:spMk id="135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6-29T10:03:24.299" v="1450" actId="6549"/>
        <pc:sldMkLst>
          <pc:docMk/>
          <pc:sldMk cId="0" sldId="261"/>
        </pc:sldMkLst>
        <pc:spChg chg="mod">
          <ac:chgData name="Inna Anatolievna Davidova" userId="615709de-f45c-42cb-8bad-60412f98c39f" providerId="ADAL" clId="{A93F964E-6D91-4C0F-A37E-7A558AC8C702}" dt="2019-06-29T10:03:24.299" v="1450" actId="6549"/>
          <ac:spMkLst>
            <pc:docMk/>
            <pc:sldMk cId="0" sldId="261"/>
            <ac:spMk id="142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7-12T13:24:03.984" v="2078" actId="20577"/>
        <pc:sldMkLst>
          <pc:docMk/>
          <pc:sldMk cId="0" sldId="263"/>
        </pc:sldMkLst>
        <pc:spChg chg="mod">
          <ac:chgData name="Inna Anatolievna Davidova" userId="615709de-f45c-42cb-8bad-60412f98c39f" providerId="ADAL" clId="{A93F964E-6D91-4C0F-A37E-7A558AC8C702}" dt="2019-06-29T10:04:25.197" v="1481" actId="313"/>
          <ac:spMkLst>
            <pc:docMk/>
            <pc:sldMk cId="0" sldId="263"/>
            <ac:spMk id="154" creationId="{00000000-0000-0000-0000-000000000000}"/>
          </ac:spMkLst>
        </pc:spChg>
        <pc:spChg chg="mod">
          <ac:chgData name="Inna Anatolievna Davidova" userId="615709de-f45c-42cb-8bad-60412f98c39f" providerId="ADAL" clId="{A93F964E-6D91-4C0F-A37E-7A558AC8C702}" dt="2019-07-12T13:24:03.984" v="2078" actId="20577"/>
          <ac:spMkLst>
            <pc:docMk/>
            <pc:sldMk cId="0" sldId="263"/>
            <ac:spMk id="156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7-12T13:24:32.240" v="2095" actId="20577"/>
        <pc:sldMkLst>
          <pc:docMk/>
          <pc:sldMk cId="0" sldId="264"/>
        </pc:sldMkLst>
        <pc:spChg chg="mod">
          <ac:chgData name="Inna Anatolievna Davidova" userId="615709de-f45c-42cb-8bad-60412f98c39f" providerId="ADAL" clId="{A93F964E-6D91-4C0F-A37E-7A558AC8C702}" dt="2019-07-12T13:24:10.112" v="2080" actId="20577"/>
          <ac:spMkLst>
            <pc:docMk/>
            <pc:sldMk cId="0" sldId="264"/>
            <ac:spMk id="161" creationId="{00000000-0000-0000-0000-000000000000}"/>
          </ac:spMkLst>
        </pc:spChg>
        <pc:spChg chg="mod">
          <ac:chgData name="Inna Anatolievna Davidova" userId="615709de-f45c-42cb-8bad-60412f98c39f" providerId="ADAL" clId="{A93F964E-6D91-4C0F-A37E-7A558AC8C702}" dt="2019-07-12T13:24:32.240" v="2095" actId="20577"/>
          <ac:spMkLst>
            <pc:docMk/>
            <pc:sldMk cId="0" sldId="264"/>
            <ac:spMk id="163" creationId="{00000000-0000-0000-0000-000000000000}"/>
          </ac:spMkLst>
        </pc:spChg>
      </pc:sldChg>
      <pc:sldChg chg="modSp">
        <pc:chgData name="Inna Anatolievna Davidova" userId="615709de-f45c-42cb-8bad-60412f98c39f" providerId="ADAL" clId="{A93F964E-6D91-4C0F-A37E-7A558AC8C702}" dt="2019-07-12T13:22:28.605" v="2064" actId="313"/>
        <pc:sldMkLst>
          <pc:docMk/>
          <pc:sldMk cId="2590708111" sldId="265"/>
        </pc:sldMkLst>
        <pc:spChg chg="mod">
          <ac:chgData name="Inna Anatolievna Davidova" userId="615709de-f45c-42cb-8bad-60412f98c39f" providerId="ADAL" clId="{A93F964E-6D91-4C0F-A37E-7A558AC8C702}" dt="2019-07-12T13:22:28.605" v="2064" actId="313"/>
          <ac:spMkLst>
            <pc:docMk/>
            <pc:sldMk cId="2590708111" sldId="265"/>
            <ac:spMk id="119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ECF707F5-A02F-464B-9EDE-33026A139A8C}"/>
    <pc:docChg chg="undo custSel modSld">
      <pc:chgData name="Inna Anatolievna Davidova" userId="615709de-f45c-42cb-8bad-60412f98c39f" providerId="ADAL" clId="{ECF707F5-A02F-464B-9EDE-33026A139A8C}" dt="2019-06-28T16:24:35.666" v="4441" actId="27636"/>
      <pc:docMkLst>
        <pc:docMk/>
      </pc:docMkLst>
      <pc:sldChg chg="modSp">
        <pc:chgData name="Inna Anatolievna Davidova" userId="615709de-f45c-42cb-8bad-60412f98c39f" providerId="ADAL" clId="{ECF707F5-A02F-464B-9EDE-33026A139A8C}" dt="2019-06-28T15:56:53.637" v="976" actId="6549"/>
        <pc:sldMkLst>
          <pc:docMk/>
          <pc:sldMk cId="0" sldId="258"/>
        </pc:sldMkLst>
        <pc:spChg chg="mod">
          <ac:chgData name="Inna Anatolievna Davidova" userId="615709de-f45c-42cb-8bad-60412f98c39f" providerId="ADAL" clId="{ECF707F5-A02F-464B-9EDE-33026A139A8C}" dt="2019-06-28T15:52:05.430" v="48" actId="6549"/>
          <ac:spMkLst>
            <pc:docMk/>
            <pc:sldMk cId="0" sldId="258"/>
            <ac:spMk id="119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5:56:53.637" v="976" actId="6549"/>
          <ac:spMkLst>
            <pc:docMk/>
            <pc:sldMk cId="0" sldId="258"/>
            <ac:spMk id="121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03:09.803" v="1893"/>
        <pc:sldMkLst>
          <pc:docMk/>
          <pc:sldMk cId="0" sldId="259"/>
        </pc:sldMkLst>
        <pc:spChg chg="mod">
          <ac:chgData name="Inna Anatolievna Davidova" userId="615709de-f45c-42cb-8bad-60412f98c39f" providerId="ADAL" clId="{ECF707F5-A02F-464B-9EDE-33026A139A8C}" dt="2019-06-28T15:57:10.785" v="989" actId="6549"/>
          <ac:spMkLst>
            <pc:docMk/>
            <pc:sldMk cId="0" sldId="259"/>
            <ac:spMk id="126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6:03:09.803" v="1893"/>
          <ac:spMkLst>
            <pc:docMk/>
            <pc:sldMk cId="0" sldId="259"/>
            <ac:spMk id="128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05:08.148" v="2272" actId="6549"/>
        <pc:sldMkLst>
          <pc:docMk/>
          <pc:sldMk cId="0" sldId="260"/>
        </pc:sldMkLst>
        <pc:spChg chg="mod">
          <ac:chgData name="Inna Anatolievna Davidova" userId="615709de-f45c-42cb-8bad-60412f98c39f" providerId="ADAL" clId="{ECF707F5-A02F-464B-9EDE-33026A139A8C}" dt="2019-06-28T16:03:20.115" v="1919" actId="20577"/>
          <ac:spMkLst>
            <pc:docMk/>
            <pc:sldMk cId="0" sldId="260"/>
            <ac:spMk id="133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6:05:08.148" v="2272" actId="6549"/>
          <ac:spMkLst>
            <pc:docMk/>
            <pc:sldMk cId="0" sldId="260"/>
            <ac:spMk id="135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08:22.294" v="2942" actId="6549"/>
        <pc:sldMkLst>
          <pc:docMk/>
          <pc:sldMk cId="0" sldId="261"/>
        </pc:sldMkLst>
        <pc:spChg chg="mod">
          <ac:chgData name="Inna Anatolievna Davidova" userId="615709de-f45c-42cb-8bad-60412f98c39f" providerId="ADAL" clId="{ECF707F5-A02F-464B-9EDE-33026A139A8C}" dt="2019-06-28T16:05:17.844" v="2304"/>
          <ac:spMkLst>
            <pc:docMk/>
            <pc:sldMk cId="0" sldId="261"/>
            <ac:spMk id="140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6:08:22.294" v="2942" actId="6549"/>
          <ac:spMkLst>
            <pc:docMk/>
            <pc:sldMk cId="0" sldId="261"/>
            <ac:spMk id="142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08:40.905" v="2998" actId="313"/>
        <pc:sldMkLst>
          <pc:docMk/>
          <pc:sldMk cId="0" sldId="262"/>
        </pc:sldMkLst>
        <pc:spChg chg="mod">
          <ac:chgData name="Inna Anatolievna Davidova" userId="615709de-f45c-42cb-8bad-60412f98c39f" providerId="ADAL" clId="{ECF707F5-A02F-464B-9EDE-33026A139A8C}" dt="2019-06-28T16:08:40.905" v="2998" actId="313"/>
          <ac:spMkLst>
            <pc:docMk/>
            <pc:sldMk cId="0" sldId="262"/>
            <ac:spMk id="147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21:43.046" v="3678" actId="6549"/>
        <pc:sldMkLst>
          <pc:docMk/>
          <pc:sldMk cId="0" sldId="263"/>
        </pc:sldMkLst>
        <pc:spChg chg="mod">
          <ac:chgData name="Inna Anatolievna Davidova" userId="615709de-f45c-42cb-8bad-60412f98c39f" providerId="ADAL" clId="{ECF707F5-A02F-464B-9EDE-33026A139A8C}" dt="2019-06-28T16:08:58.129" v="3043" actId="6549"/>
          <ac:spMkLst>
            <pc:docMk/>
            <pc:sldMk cId="0" sldId="263"/>
            <ac:spMk id="154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6:21:43.046" v="3678" actId="6549"/>
          <ac:spMkLst>
            <pc:docMk/>
            <pc:sldMk cId="0" sldId="263"/>
            <ac:spMk id="156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24:35.666" v="4441" actId="27636"/>
        <pc:sldMkLst>
          <pc:docMk/>
          <pc:sldMk cId="0" sldId="264"/>
        </pc:sldMkLst>
        <pc:spChg chg="mod">
          <ac:chgData name="Inna Anatolievna Davidova" userId="615709de-f45c-42cb-8bad-60412f98c39f" providerId="ADAL" clId="{ECF707F5-A02F-464B-9EDE-33026A139A8C}" dt="2019-06-28T16:21:52.499" v="3700" actId="6549"/>
          <ac:spMkLst>
            <pc:docMk/>
            <pc:sldMk cId="0" sldId="264"/>
            <ac:spMk id="161" creationId="{00000000-0000-0000-0000-000000000000}"/>
          </ac:spMkLst>
        </pc:spChg>
        <pc:spChg chg="mod">
          <ac:chgData name="Inna Anatolievna Davidova" userId="615709de-f45c-42cb-8bad-60412f98c39f" providerId="ADAL" clId="{ECF707F5-A02F-464B-9EDE-33026A139A8C}" dt="2019-06-28T16:24:35.666" v="4441" actId="27636"/>
          <ac:spMkLst>
            <pc:docMk/>
            <pc:sldMk cId="0" sldId="264"/>
            <ac:spMk id="163" creationId="{00000000-0000-0000-0000-000000000000}"/>
          </ac:spMkLst>
        </pc:spChg>
      </pc:sldChg>
      <pc:sldChg chg="modSp">
        <pc:chgData name="Inna Anatolievna Davidova" userId="615709de-f45c-42cb-8bad-60412f98c39f" providerId="ADAL" clId="{ECF707F5-A02F-464B-9EDE-33026A139A8C}" dt="2019-06-28T16:08:48.498" v="2999"/>
        <pc:sldMkLst>
          <pc:docMk/>
          <pc:sldMk cId="1857875630" sldId="266"/>
        </pc:sldMkLst>
        <pc:spChg chg="mod">
          <ac:chgData name="Inna Anatolievna Davidova" userId="615709de-f45c-42cb-8bad-60412f98c39f" providerId="ADAL" clId="{ECF707F5-A02F-464B-9EDE-33026A139A8C}" dt="2019-06-28T16:08:48.498" v="2999"/>
          <ac:spMkLst>
            <pc:docMk/>
            <pc:sldMk cId="1857875630" sldId="266"/>
            <ac:spMk id="1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"/>
          <p:cNvSpPr/>
          <p:nvPr/>
        </p:nvSpPr>
        <p:spPr>
          <a:xfrm>
            <a:off x="492125" y="1198562"/>
            <a:ext cx="2921000" cy="1423988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00" name="Fiscal risk analysis in the United Kingdom"/>
          <p:cNvSpPr txBox="1"/>
          <p:nvPr/>
        </p:nvSpPr>
        <p:spPr>
          <a:xfrm>
            <a:off x="644525" y="3357562"/>
            <a:ext cx="8101013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28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Анализ бюджетных рисков в Великобритании</a:t>
            </a:r>
            <a:endParaRPr dirty="0"/>
          </a:p>
        </p:txBody>
      </p:sp>
      <p:sp>
        <p:nvSpPr>
          <p:cNvPr id="101" name="Line"/>
          <p:cNvSpPr/>
          <p:nvPr/>
        </p:nvSpPr>
        <p:spPr>
          <a:xfrm>
            <a:off x="492125" y="3933825"/>
            <a:ext cx="8275638" cy="0"/>
          </a:xfrm>
          <a:prstGeom prst="line">
            <a:avLst/>
          </a:prstGeom>
          <a:ln w="38100">
            <a:solidFill>
              <a:srgbClr val="006F62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02" name="Line"/>
          <p:cNvSpPr/>
          <p:nvPr/>
        </p:nvSpPr>
        <p:spPr>
          <a:xfrm flipH="1">
            <a:off x="569594" y="3300412"/>
            <a:ext cx="1" cy="633414"/>
          </a:xfrm>
          <a:prstGeom prst="line">
            <a:avLst/>
          </a:prstGeom>
          <a:ln w="155575">
            <a:solidFill>
              <a:srgbClr val="006F62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03" name="Robert Chote…"/>
          <p:cNvSpPr txBox="1"/>
          <p:nvPr/>
        </p:nvSpPr>
        <p:spPr>
          <a:xfrm>
            <a:off x="1828800" y="4035425"/>
            <a:ext cx="6961188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Роберт </a:t>
            </a:r>
            <a:r>
              <a:rPr lang="ru-RU" dirty="0" err="1"/>
              <a:t>Чоут</a:t>
            </a: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r>
              <a:rPr lang="ru-RU" dirty="0"/>
              <a:t>Председатель</a:t>
            </a: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 dirty="0"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r>
              <a:rPr dirty="0"/>
              <a:t>5 </a:t>
            </a:r>
            <a:r>
              <a:rPr lang="ru-RU" dirty="0"/>
              <a:t>июля </a:t>
            </a:r>
            <a:r>
              <a:rPr dirty="0"/>
              <a:t>2019</a:t>
            </a:r>
            <a:r>
              <a:rPr lang="ru-RU" dirty="0"/>
              <a:t> г. Минск, Беларусь</a:t>
            </a:r>
            <a:endParaRPr dirty="0"/>
          </a:p>
        </p:txBody>
      </p:sp>
      <p:sp>
        <p:nvSpPr>
          <p:cNvPr id="10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05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0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pic>
        <p:nvPicPr>
          <p:cNvPr id="1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2125" y="1198562"/>
            <a:ext cx="2921000" cy="1425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52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53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54" name="‘Challenge and respond’"/>
          <p:cNvSpPr txBox="1"/>
          <p:nvPr/>
        </p:nvSpPr>
        <p:spPr>
          <a:xfrm>
            <a:off x="539750" y="584111"/>
            <a:ext cx="80645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«Опротестование и ответная реакция»</a:t>
            </a:r>
            <a:endParaRPr dirty="0"/>
          </a:p>
        </p:txBody>
      </p:sp>
      <p:pic>
        <p:nvPicPr>
          <p:cNvPr id="15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2017 report highlighted 57 issues to respond to…"/>
          <p:cNvSpPr txBox="1">
            <a:spLocks noGrp="1"/>
          </p:cNvSpPr>
          <p:nvPr>
            <p:ph type="body" idx="4294967295"/>
          </p:nvPr>
        </p:nvSpPr>
        <p:spPr>
          <a:xfrm>
            <a:off x="523875" y="1844675"/>
            <a:ext cx="7670214" cy="479582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В </a:t>
            </a:r>
            <a:r>
              <a:rPr dirty="0"/>
              <a:t>2017</a:t>
            </a:r>
            <a:r>
              <a:rPr lang="ru-RU" dirty="0"/>
              <a:t> г.</a:t>
            </a:r>
            <a:r>
              <a:rPr dirty="0"/>
              <a:t> </a:t>
            </a:r>
            <a:r>
              <a:rPr lang="ru-RU" dirty="0"/>
              <a:t>в докладе </a:t>
            </a:r>
            <a:r>
              <a:rPr lang="en-GB" dirty="0"/>
              <a:t>FRR </a:t>
            </a:r>
            <a:r>
              <a:rPr lang="ru-RU" dirty="0"/>
              <a:t>было поставлено </a:t>
            </a:r>
            <a:r>
              <a:rPr dirty="0"/>
              <a:t>57 </a:t>
            </a:r>
            <a:r>
              <a:rPr lang="ru-RU" dirty="0"/>
              <a:t>вопросов, требующих ответа</a:t>
            </a: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Ответ правительства был обстоятельным, но в основном касался действующих мер, а не будущих новых мер</a:t>
            </a:r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Немного сказано о склонности к риску, кроме приверженности существующим бюджетным целям и убежденности в том, что уровень долга к ВВП слишком высокий</a:t>
            </a: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Но Минфин продолжает улучшать процедуру управления рисками</a:t>
            </a:r>
            <a:endParaRPr lang="en-GB"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>
                <a:latin typeface="Futura Bk BT" panose="020B0502020204020303" pitchFamily="34" charset="0"/>
              </a:rPr>
              <a:t>Больше прозрачности </a:t>
            </a:r>
            <a:r>
              <a:rPr dirty="0">
                <a:latin typeface="Futura Bk BT" panose="020B0502020204020303" pitchFamily="34" charset="0"/>
              </a:rPr>
              <a:t>(</a:t>
            </a:r>
            <a:r>
              <a:rPr lang="ru-RU" dirty="0">
                <a:latin typeface="Futura Bk BT" panose="020B0502020204020303" pitchFamily="34" charset="0"/>
              </a:rPr>
              <a:t>баланс,</a:t>
            </a:r>
            <a:r>
              <a:rPr lang="en-US" dirty="0">
                <a:latin typeface="Futura Bk BT" panose="020B0502020204020303" pitchFamily="34" charset="0"/>
              </a:rPr>
              <a:t> </a:t>
            </a:r>
            <a:r>
              <a:rPr lang="ru-RU" dirty="0">
                <a:latin typeface="Futura Bk BT" panose="020B0502020204020303" pitchFamily="34" charset="0"/>
              </a:rPr>
              <a:t>Руководство по статистике государственных финансов МВФ</a:t>
            </a:r>
            <a:r>
              <a:rPr dirty="0">
                <a:latin typeface="Futura Bk BT" panose="020B0502020204020303" pitchFamily="34" charset="0"/>
              </a:rPr>
              <a:t>, </a:t>
            </a:r>
            <a:r>
              <a:rPr lang="ru-RU" dirty="0">
                <a:latin typeface="Futura Bk BT" panose="020B0502020204020303" pitchFamily="34" charset="0"/>
              </a:rPr>
              <a:t>продажа активов</a:t>
            </a:r>
            <a:r>
              <a:rPr dirty="0">
                <a:latin typeface="Futura Bk BT" panose="020B0502020204020303" pitchFamily="34" charset="0"/>
              </a:rPr>
              <a:t>)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>
                <a:latin typeface="Futura Bk BT" panose="020B0502020204020303" pitchFamily="34" charset="0"/>
              </a:rPr>
              <a:t>Анализ баланса </a:t>
            </a:r>
            <a:r>
              <a:rPr dirty="0">
                <a:latin typeface="Futura Bk BT" panose="020B0502020204020303" pitchFamily="34" charset="0"/>
              </a:rPr>
              <a:t>(</a:t>
            </a:r>
            <a:r>
              <a:rPr lang="ru-RU" dirty="0">
                <a:latin typeface="Futura Bk BT" panose="020B0502020204020303" pitchFamily="34" charset="0"/>
              </a:rPr>
              <a:t>выявление и утилизация, контроль за условными обязательствами, ключевые обязательства, в т.ч. случаи врачебной халатности</a:t>
            </a:r>
            <a:r>
              <a:rPr dirty="0">
                <a:latin typeface="Futura Bk BT" panose="020B0502020204020303" pitchFamily="34" charset="0"/>
              </a:rPr>
              <a:t>)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>
                <a:latin typeface="Futura Bk BT" panose="020B0502020204020303" pitchFamily="34" charset="0"/>
              </a:rPr>
              <a:t>Обновление руководства по управлению рисками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>
                <a:latin typeface="Futura Bk BT" panose="020B0502020204020303" pitchFamily="34" charset="0"/>
              </a:rPr>
              <a:t>Минфин больше сосредоточен на этом вопросе, чем некоторые другие министерства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>
              <a:latin typeface="Futura Bk BT" panose="020B0502020204020303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59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60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61" name="Potential conclusions"/>
          <p:cNvSpPr txBox="1"/>
          <p:nvPr/>
        </p:nvSpPr>
        <p:spPr>
          <a:xfrm>
            <a:off x="539750" y="876667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Потенциальные выводы</a:t>
            </a:r>
            <a:endParaRPr dirty="0"/>
          </a:p>
        </p:txBody>
      </p:sp>
      <p:pic>
        <p:nvPicPr>
          <p:cNvPr id="1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Main medium-term risks…"/>
          <p:cNvSpPr txBox="1">
            <a:spLocks noGrp="1"/>
          </p:cNvSpPr>
          <p:nvPr>
            <p:ph type="body" idx="4294967295"/>
          </p:nvPr>
        </p:nvSpPr>
        <p:spPr>
          <a:xfrm>
            <a:off x="523875" y="1777999"/>
            <a:ext cx="8064500" cy="445847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Основные риски в среднесрочной перспективе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Экономика</a:t>
            </a:r>
            <a:r>
              <a:rPr sz="1800" dirty="0"/>
              <a:t>: </a:t>
            </a:r>
            <a:r>
              <a:rPr lang="ru-RU" sz="1800" dirty="0"/>
              <a:t>рецессии, слабый уровень производительности </a:t>
            </a:r>
            <a:r>
              <a:rPr sz="1800" dirty="0"/>
              <a:t>(Brexit</a:t>
            </a:r>
            <a:r>
              <a:rPr lang="en-GB" sz="1800" dirty="0"/>
              <a:t> </a:t>
            </a:r>
            <a:r>
              <a:rPr sz="1800" dirty="0"/>
              <a:t>+</a:t>
            </a:r>
            <a:r>
              <a:rPr lang="en-GB" sz="1800" dirty="0"/>
              <a:t> </a:t>
            </a:r>
            <a:r>
              <a:rPr lang="ru-RU" sz="1800" dirty="0"/>
              <a:t>другие</a:t>
            </a:r>
            <a:r>
              <a:rPr sz="1800" dirty="0"/>
              <a:t>)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Расходование</a:t>
            </a:r>
            <a:r>
              <a:rPr sz="1800" dirty="0"/>
              <a:t>: </a:t>
            </a:r>
            <a:r>
              <a:rPr lang="ru-RU" sz="1800" dirty="0"/>
              <a:t>проценты по долгу, здравоохранение, услуги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Политика</a:t>
            </a:r>
            <a:r>
              <a:rPr sz="1800" dirty="0"/>
              <a:t>: </a:t>
            </a:r>
            <a:r>
              <a:rPr lang="ru-RU" sz="1800" dirty="0"/>
              <a:t>компромиссы, принятие более слабых бюджетных целей</a:t>
            </a:r>
            <a:endParaRPr sz="1800" dirty="0"/>
          </a:p>
          <a:p>
            <a:pPr marL="250317" indent="-250317" defTabSz="667512">
              <a:spcBef>
                <a:spcPts val="400"/>
              </a:spcBef>
              <a:buChar char="•"/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Основные риски в долгосрочной перспективе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Экономика</a:t>
            </a:r>
            <a:r>
              <a:rPr sz="1800" dirty="0"/>
              <a:t>: </a:t>
            </a:r>
            <a:r>
              <a:rPr lang="ru-RU" sz="1800" dirty="0"/>
              <a:t>рецессия и финансовый кризис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Расходы: старение населения и расходы на здравоохранение доходы</a:t>
            </a:r>
            <a:r>
              <a:rPr sz="1800" dirty="0"/>
              <a:t>: </a:t>
            </a:r>
            <a:r>
              <a:rPr lang="ru-RU" sz="1800" dirty="0"/>
              <a:t>топливо, табак и схемы занятости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Изменение климата</a:t>
            </a:r>
            <a:r>
              <a:rPr sz="1800" dirty="0"/>
              <a:t>: </a:t>
            </a:r>
            <a:r>
              <a:rPr lang="ru-RU" sz="1800" dirty="0"/>
              <a:t>акцент на докладе </a:t>
            </a:r>
            <a:r>
              <a:rPr sz="1800" dirty="0"/>
              <a:t>2021</a:t>
            </a:r>
            <a:r>
              <a:rPr lang="ru-RU" sz="1800" dirty="0"/>
              <a:t> г.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Подход к политике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Пристальный контроль за рисками, которые принимает правительство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Подготовка к неприятным сюрпризам – нельзя предугадать все из них 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Превентивные действия в отношении основных угроз, до того как они станут слишком серьезными</a:t>
            </a:r>
            <a:endParaRPr sz="1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0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1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2" name="Background to the OBR"/>
          <p:cNvSpPr txBox="1"/>
          <p:nvPr/>
        </p:nvSpPr>
        <p:spPr>
          <a:xfrm>
            <a:off x="539750" y="584111"/>
            <a:ext cx="80645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Справочные сведения о Бюро бюджетной ответственности</a:t>
            </a:r>
            <a:endParaRPr dirty="0"/>
          </a:p>
        </p:txBody>
      </p:sp>
      <p:pic>
        <p:nvPicPr>
          <p:cNvPr id="1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he OBR is the UK’s official fiscal watchdog…"/>
          <p:cNvSpPr txBox="1">
            <a:spLocks noGrp="1"/>
          </p:cNvSpPr>
          <p:nvPr>
            <p:ph type="body" idx="4294967295"/>
          </p:nvPr>
        </p:nvSpPr>
        <p:spPr>
          <a:xfrm>
            <a:off x="819150" y="1773237"/>
            <a:ext cx="7785100" cy="411480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Бюро – официальная служба Великобритании по надзору за бюджетом</a:t>
            </a:r>
            <a:endParaRPr lang="en-GB"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Государственное ведомство, при этом независимый от правительства орган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Комитет в составе 3 членов + </a:t>
            </a:r>
            <a:r>
              <a:rPr dirty="0"/>
              <a:t>30 </a:t>
            </a:r>
            <a:r>
              <a:rPr lang="ru-RU" dirty="0"/>
              <a:t>сотрудников</a:t>
            </a: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Законное право на получение информации от правительственных структур</a:t>
            </a: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Обязанности</a:t>
            </a: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Публикация 5-летних прогнозов дважды в год</a:t>
            </a: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Мониторинг выполнения правительством поставленных бюджетных целей 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Оценка баланса государственного сектора и долгосрочного прогноза 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u="sng" dirty="0"/>
              <a:t>Однако Бюро </a:t>
            </a:r>
            <a:r>
              <a:rPr lang="ru-RU" dirty="0"/>
              <a:t>не дает стратегические советы или рекомендации</a:t>
            </a:r>
            <a:endParaRPr u="none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7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8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9" name="Public fiscal risk monitoring in the UK"/>
          <p:cNvSpPr txBox="1"/>
          <p:nvPr/>
        </p:nvSpPr>
        <p:spPr>
          <a:xfrm>
            <a:off x="539750" y="707221"/>
            <a:ext cx="8064500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2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sz="2800" dirty="0"/>
              <a:t>Мониторинг бюджетных рисков в Великобритании</a:t>
            </a:r>
            <a:endParaRPr sz="2800" dirty="0"/>
          </a:p>
        </p:txBody>
      </p:sp>
      <p:pic>
        <p:nvPicPr>
          <p:cNvPr id="1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he IMF’s 2016 UK Fiscal Transparency Evaluation said that…"/>
          <p:cNvSpPr txBox="1">
            <a:spLocks noGrp="1"/>
          </p:cNvSpPr>
          <p:nvPr>
            <p:ph type="body" idx="4294967295"/>
          </p:nvPr>
        </p:nvSpPr>
        <p:spPr>
          <a:xfrm>
            <a:off x="819150" y="1773237"/>
            <a:ext cx="7505700" cy="4114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745" indent="-253745" defTabSz="676655">
              <a:spcBef>
                <a:spcPts val="300"/>
              </a:spcBef>
              <a:buChar char="•"/>
              <a:defRPr sz="1628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Согласно проведенной МВФ в </a:t>
            </a:r>
            <a:r>
              <a:rPr sz="1600" dirty="0"/>
              <a:t>2016</a:t>
            </a:r>
            <a:r>
              <a:rPr lang="ru-RU" sz="1600" dirty="0"/>
              <a:t> г.</a:t>
            </a:r>
            <a:r>
              <a:rPr sz="1600" dirty="0"/>
              <a:t> </a:t>
            </a:r>
            <a:r>
              <a:rPr lang="ru-RU" sz="1600" dirty="0"/>
              <a:t>"Оценке прозрачности бюджета в Великобритании»</a:t>
            </a:r>
            <a:endParaRPr lang="en-GB" sz="1600" dirty="0"/>
          </a:p>
          <a:p>
            <a:pPr lvl="1" indent="-342900" defTabSz="676655">
              <a:spcBef>
                <a:spcPts val="300"/>
              </a:spcBef>
              <a:buFont typeface="Courier New" panose="02070309020205020404" pitchFamily="49" charset="0"/>
              <a:buChar char="o"/>
              <a:defRPr sz="1628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«Во многих случаях государственный контроль за рисками не  соответствует стандартам Кодекса в части надлежащей или передовой практики</a:t>
            </a:r>
            <a:r>
              <a:rPr sz="1600" dirty="0"/>
              <a:t>. </a:t>
            </a:r>
            <a:r>
              <a:rPr lang="ru-RU" sz="1600" dirty="0"/>
              <a:t>Отсутствие итоговых докладов о рисках – это недостаток, которой следует устранить»</a:t>
            </a:r>
            <a:endParaRPr sz="1600" dirty="0"/>
          </a:p>
          <a:p>
            <a:pPr marL="549783" lvl="1" indent="-211454" defTabSz="676655">
              <a:spcBef>
                <a:spcPts val="0"/>
              </a:spcBef>
              <a:defRPr sz="133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6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Бюро обязано по закону</a:t>
            </a:r>
            <a:r>
              <a:rPr sz="1600" dirty="0"/>
              <a:t>:</a:t>
            </a:r>
            <a:endParaRPr lang="en-GB" sz="1600" dirty="0"/>
          </a:p>
          <a:p>
            <a:pPr lvl="1" indent="-342900" defTabSz="676655">
              <a:spcBef>
                <a:spcPts val="400"/>
              </a:spcBef>
              <a:buFont typeface="Courier New" panose="02070309020205020404" pitchFamily="49" charset="0"/>
              <a:buChar char="o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«Готовить доклад о бюджетных рисках </a:t>
            </a:r>
            <a:r>
              <a:rPr sz="1600" dirty="0"/>
              <a:t>… </a:t>
            </a:r>
            <a:r>
              <a:rPr lang="ru-RU" sz="1600" dirty="0"/>
              <a:t>раз в </a:t>
            </a:r>
            <a:r>
              <a:rPr sz="1600" dirty="0"/>
              <a:t>2 </a:t>
            </a:r>
            <a:r>
              <a:rPr lang="ru-RU" sz="1600" dirty="0"/>
              <a:t>года</a:t>
            </a:r>
            <a:r>
              <a:rPr sz="1600" dirty="0"/>
              <a:t>. </a:t>
            </a:r>
            <a:r>
              <a:rPr lang="ru-RU" sz="1600" dirty="0"/>
              <a:t>Правительство формально готовит ответ на этот доклад</a:t>
            </a:r>
            <a:r>
              <a:rPr sz="1600" dirty="0"/>
              <a:t>”</a:t>
            </a:r>
            <a:endParaRPr lang="en-GB" sz="16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В других странах доклад о рисках публикуется Минфином или аппаратом премьер-министра. В Великобритании ситуация необычна, поскольку за это отвечает независимый орган</a:t>
            </a:r>
            <a:endParaRPr lang="en-GB" sz="16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600" dirty="0"/>
              <a:t>Первый доклад был опубликован в июле </a:t>
            </a:r>
            <a:r>
              <a:rPr sz="1600" dirty="0"/>
              <a:t>2017</a:t>
            </a:r>
            <a:r>
              <a:rPr lang="ru-RU" sz="1600" dirty="0"/>
              <a:t> г.. Минфин ответил год спустя, опубликовав документ «Управление бюджетными рисками». Наш следующий доклад будет опубликован в конце этого месяца </a:t>
            </a:r>
            <a:r>
              <a:rPr sz="1600" dirty="0"/>
              <a:t>(www.obr.uk)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7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8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19" name="Public fiscal risk monitoring in the UK"/>
          <p:cNvSpPr txBox="1"/>
          <p:nvPr/>
        </p:nvSpPr>
        <p:spPr>
          <a:xfrm>
            <a:off x="539750" y="645666"/>
            <a:ext cx="8064500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2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Мониторинг бюджета рисков в Великобритании</a:t>
            </a:r>
            <a:endParaRPr dirty="0"/>
          </a:p>
        </p:txBody>
      </p:sp>
      <p:pic>
        <p:nvPicPr>
          <p:cNvPr id="1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5973aaed-7b0a-4059-9bde-93412dc96d86@GBRP123">
            <a:extLst>
              <a:ext uri="{FF2B5EF4-FFF2-40B4-BE49-F238E27FC236}">
                <a16:creationId xmlns:a16="http://schemas.microsoft.com/office/drawing/2014/main" id="{C0EF29AA-571B-490C-ABCD-14B7F92DD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20" y="1669003"/>
            <a:ext cx="6937113" cy="497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7081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24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25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26" name="Our broad approach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Наш подход</a:t>
            </a:r>
            <a:endParaRPr dirty="0"/>
          </a:p>
        </p:txBody>
      </p:sp>
      <p:pic>
        <p:nvPicPr>
          <p:cNvPr id="12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he IMF defines fiscal risks as…"/>
          <p:cNvSpPr txBox="1">
            <a:spLocks noGrp="1"/>
          </p:cNvSpPr>
          <p:nvPr>
            <p:ph type="body" idx="4294967295"/>
          </p:nvPr>
        </p:nvSpPr>
        <p:spPr>
          <a:xfrm>
            <a:off x="523875" y="1701800"/>
            <a:ext cx="8064500" cy="48587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2400" dirty="0"/>
              <a:t>МВФ определяет бюджетный риск как</a:t>
            </a:r>
            <a:endParaRPr sz="2400" dirty="0"/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«возможность отклонения результатов исполнения бюджета от ожиданий (прогнозов) бюджета)»</a:t>
            </a:r>
            <a:endParaRPr lang="en-US" sz="1800" dirty="0"/>
          </a:p>
          <a:p>
            <a:pPr marL="384048" lvl="1" indent="0" defTabSz="768095">
              <a:spcBef>
                <a:spcPts val="0"/>
              </a:spcBef>
              <a:buNone/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2400" dirty="0"/>
          </a:p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2400" dirty="0"/>
              <a:t>Мы обращаем внимание на риски, угрожающие</a:t>
            </a:r>
            <a:endParaRPr sz="2400" dirty="0"/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нашему последнему среднесрочному прогнозу</a:t>
            </a:r>
            <a:endParaRPr sz="1800" dirty="0"/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устойчивости бюджета в долгосрочной перспективе 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уделяя внимание рискам ухудшения ситуации в обоих случаях 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u="sng" dirty="0"/>
              <a:t>при этом мы </a:t>
            </a:r>
            <a:r>
              <a:rPr lang="ru-RU" sz="1800" dirty="0"/>
              <a:t>отмечаем, что принятие риска – ключевая функция государства</a:t>
            </a:r>
            <a:endParaRPr sz="1800" dirty="0"/>
          </a:p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2400" dirty="0"/>
              <a:t>Нас интересует</a:t>
            </a:r>
            <a:endParaRPr lang="en-US" sz="24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Вероятность и потенциальное воздействии конкретных рисков</a:t>
            </a:r>
            <a:endParaRPr lang="en-US" sz="18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Их корреляция с другими рисками </a:t>
            </a:r>
            <a:endParaRPr sz="18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Что по этому поводу предпринимает правительство и почему </a:t>
            </a:r>
            <a:endParaRPr lang="en-GB" sz="18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sz="1800" dirty="0"/>
              <a:t>Действительно ли правительство пытается перенести риски из государственного сектора?</a:t>
            </a:r>
            <a:endParaRPr sz="18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31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32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33" name="Types of fiscal risk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Виды бюджетных рисков</a:t>
            </a:r>
            <a:endParaRPr dirty="0"/>
          </a:p>
        </p:txBody>
      </p:sp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Increases in spending (one-off or persistent)…"/>
          <p:cNvSpPr txBox="1">
            <a:spLocks noGrp="1"/>
          </p:cNvSpPr>
          <p:nvPr>
            <p:ph type="body" idx="4294967295"/>
          </p:nvPr>
        </p:nvSpPr>
        <p:spPr>
          <a:xfrm>
            <a:off x="647700" y="2101850"/>
            <a:ext cx="80645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Увеличение расходов </a:t>
            </a:r>
            <a:r>
              <a:rPr dirty="0"/>
              <a:t>(</a:t>
            </a:r>
            <a:r>
              <a:rPr lang="ru-RU" dirty="0"/>
              <a:t>однократное или постоянное</a:t>
            </a:r>
            <a:r>
              <a:rPr dirty="0"/>
              <a:t>)</a:t>
            </a:r>
          </a:p>
          <a:p>
            <a:pPr>
              <a:spcBef>
                <a:spcPts val="6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>
              <a:spcBef>
                <a:spcPts val="500"/>
              </a:spcBef>
              <a:buFontTx/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Потери доходов </a:t>
            </a:r>
            <a:r>
              <a:rPr dirty="0"/>
              <a:t>(</a:t>
            </a:r>
            <a:r>
              <a:rPr lang="ru-RU" dirty="0"/>
              <a:t>однократные или постоянные)</a:t>
            </a:r>
          </a:p>
          <a:p>
            <a:pPr marL="0" indent="0">
              <a:spcBef>
                <a:spcPts val="600"/>
              </a:spcBef>
              <a:buNone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Разница между изменением уровня долга и дефицитом бюджета за определенный период </a:t>
            </a: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Балансовые операции </a:t>
            </a:r>
            <a:r>
              <a:rPr dirty="0"/>
              <a:t>(</a:t>
            </a:r>
            <a:r>
              <a:rPr lang="ru-RU" dirty="0"/>
              <a:t>кредитование или эмиссия долга для покупки активов</a:t>
            </a:r>
            <a:r>
              <a:rPr dirty="0"/>
              <a:t>)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Балансовые трансферты </a:t>
            </a:r>
            <a:r>
              <a:rPr dirty="0"/>
              <a:t>(</a:t>
            </a:r>
            <a:r>
              <a:rPr lang="ru-RU" dirty="0"/>
              <a:t>реальная или статистическая классификация</a:t>
            </a:r>
            <a:r>
              <a:rPr dirty="0"/>
              <a:t>)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Балансовая переоценка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38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39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40" name="Structure and special themes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Структура и особые темы</a:t>
            </a:r>
            <a:endParaRPr dirty="0"/>
          </a:p>
        </p:txBody>
      </p:sp>
      <p:pic>
        <p:nvPicPr>
          <p:cNvPr id="14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Introduction: analytical framework…"/>
          <p:cNvSpPr txBox="1">
            <a:spLocks noGrp="1"/>
          </p:cNvSpPr>
          <p:nvPr>
            <p:ph type="body" idx="4294967295"/>
          </p:nvPr>
        </p:nvSpPr>
        <p:spPr>
          <a:xfrm>
            <a:off x="523875" y="2048861"/>
            <a:ext cx="8064500" cy="4114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Введение</a:t>
            </a:r>
            <a:r>
              <a:rPr b="1" dirty="0"/>
              <a:t>:</a:t>
            </a:r>
            <a:r>
              <a:rPr dirty="0"/>
              <a:t> </a:t>
            </a:r>
            <a:r>
              <a:rPr lang="ru-RU" dirty="0"/>
              <a:t>аналитическая структура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Стратегические риски</a:t>
            </a:r>
            <a:r>
              <a:rPr b="1" dirty="0"/>
              <a:t>: </a:t>
            </a:r>
            <a:r>
              <a:rPr lang="ru-RU" dirty="0"/>
              <a:t>подтверждение тенденции к увеличению дефицита бюджета 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Макроэкономические риски</a:t>
            </a:r>
            <a:r>
              <a:rPr b="1" dirty="0"/>
              <a:t>: </a:t>
            </a:r>
            <a:r>
              <a:rPr lang="ru-RU" dirty="0"/>
              <a:t>потенциальные, циклические риски и их структура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Риски финансового сектора: </a:t>
            </a:r>
            <a:r>
              <a:rPr dirty="0"/>
              <a:t> </a:t>
            </a:r>
            <a:r>
              <a:rPr lang="ru-RU" dirty="0"/>
              <a:t>теневые банки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Риски, угрожающие доходной части бюджета</a:t>
            </a:r>
            <a:r>
              <a:rPr dirty="0"/>
              <a:t>: </a:t>
            </a:r>
            <a:r>
              <a:rPr lang="ru-RU" dirty="0"/>
              <a:t>цифровая экономика и налоговые льготы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Риски, угрожающие первичным расходам</a:t>
            </a:r>
            <a:r>
              <a:rPr dirty="0"/>
              <a:t>: </a:t>
            </a:r>
            <a:r>
              <a:rPr lang="ru-RU" dirty="0"/>
              <a:t>здравоохранения и социальная политика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dirty="0"/>
              <a:t>Балансовые риски</a:t>
            </a:r>
            <a:r>
              <a:rPr dirty="0"/>
              <a:t>: </a:t>
            </a:r>
            <a:r>
              <a:rPr lang="ru-RU" dirty="0"/>
              <a:t>нематериальное активы</a:t>
            </a:r>
            <a:endParaRPr dirty="0"/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Риски процентов по долгам </a:t>
            </a:r>
            <a:r>
              <a:rPr b="1" dirty="0"/>
              <a:t>:</a:t>
            </a:r>
            <a:r>
              <a:rPr dirty="0"/>
              <a:t> r-g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Бюджетное стресс-тестирование</a:t>
            </a:r>
            <a:r>
              <a:rPr b="1" dirty="0"/>
              <a:t>: </a:t>
            </a:r>
            <a:r>
              <a:rPr lang="ru-RU" b="1" dirty="0"/>
              <a:t>разработанный МВФ сценарий разрушительных последствий </a:t>
            </a:r>
            <a:r>
              <a:rPr dirty="0"/>
              <a:t>Brexit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ru-RU" b="1" dirty="0"/>
              <a:t>Изменение климата</a:t>
            </a:r>
            <a:r>
              <a:rPr b="1" dirty="0"/>
              <a:t>:</a:t>
            </a:r>
            <a:r>
              <a:rPr dirty="0"/>
              <a:t> </a:t>
            </a:r>
            <a:r>
              <a:rPr lang="ru-RU" dirty="0"/>
              <a:t>введение темы и деятельность центральных банков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45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4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47" name="Comparing risk characteristics"/>
          <p:cNvSpPr txBox="1"/>
          <p:nvPr/>
        </p:nvSpPr>
        <p:spPr>
          <a:xfrm>
            <a:off x="539750" y="584111"/>
            <a:ext cx="80645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Обобщение характеристик рисков</a:t>
            </a:r>
            <a:endParaRPr dirty="0"/>
          </a:p>
        </p:txBody>
      </p:sp>
      <p:pic>
        <p:nvPicPr>
          <p:cNvPr id="1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112E3A7-D8D3-43A6-B4C2-488BBF1F2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862" y="1784440"/>
            <a:ext cx="8296275" cy="42481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45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4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 dirty="0"/>
          </a:p>
        </p:txBody>
      </p:sp>
      <p:sp>
        <p:nvSpPr>
          <p:cNvPr id="147" name="Comparing risk characteristics"/>
          <p:cNvSpPr txBox="1"/>
          <p:nvPr/>
        </p:nvSpPr>
        <p:spPr>
          <a:xfrm>
            <a:off x="539750" y="584111"/>
            <a:ext cx="80645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ru-RU" dirty="0"/>
              <a:t>Обобщение характеристик рисков</a:t>
            </a:r>
          </a:p>
        </p:txBody>
      </p:sp>
      <p:pic>
        <p:nvPicPr>
          <p:cNvPr id="1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4C43F8-A48C-484A-9F38-5AA46CD9B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2109152"/>
            <a:ext cx="80486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56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CC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CC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682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Courier New</vt:lpstr>
      <vt:lpstr>Futura Bk BT</vt:lpstr>
      <vt:lpstr>Futura Lt BT</vt:lpstr>
      <vt:lpstr>Futura Md BT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LECONTE-LUCAS Hélène, GOV/BUD</dc:creator>
  <cp:lastModifiedBy>Maya I. Belysheva</cp:lastModifiedBy>
  <cp:revision>9</cp:revision>
  <dcterms:modified xsi:type="dcterms:W3CDTF">2019-07-15T08:23:45Z</dcterms:modified>
</cp:coreProperties>
</file>