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13"/>
  </p:notesMasterIdLst>
  <p:handoutMasterIdLst>
    <p:handoutMasterId r:id="rId14"/>
  </p:handoutMasterIdLst>
  <p:sldIdLst>
    <p:sldId id="434" r:id="rId2"/>
    <p:sldId id="530" r:id="rId3"/>
    <p:sldId id="477" r:id="rId4"/>
    <p:sldId id="537" r:id="rId5"/>
    <p:sldId id="533" r:id="rId6"/>
    <p:sldId id="525" r:id="rId7"/>
    <p:sldId id="547" r:id="rId8"/>
    <p:sldId id="544" r:id="rId9"/>
    <p:sldId id="535" r:id="rId10"/>
    <p:sldId id="542" r:id="rId11"/>
    <p:sldId id="528" r:id="rId12"/>
  </p:sldIdLst>
  <p:sldSz cx="9144000" cy="6858000" type="screen4x3"/>
  <p:notesSz cx="7010400" cy="9296400"/>
  <p:custDataLst>
    <p:tags r:id="rId15"/>
  </p:custDataLst>
  <p:defaultTextStyle>
    <a:defPPr>
      <a:defRPr lang="sk-SK"/>
    </a:defPPr>
    <a:lvl1pPr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dzak Peter" initials="MP" lastIdx="1" clrIdx="0">
    <p:extLst>
      <p:ext uri="{19B8F6BF-5375-455C-9EA6-DF929625EA0E}">
        <p15:presenceInfo xmlns:p15="http://schemas.microsoft.com/office/powerpoint/2012/main" userId="S-1-5-21-3687306193-3854762678-519657110-24882" providerId="AD"/>
      </p:ext>
    </p:extLst>
  </p:cmAuthor>
  <p:cmAuthor id="2" name="Kurian Matej" initials="KM" lastIdx="1" clrIdx="1">
    <p:extLst>
      <p:ext uri="{19B8F6BF-5375-455C-9EA6-DF929625EA0E}">
        <p15:presenceInfo xmlns:p15="http://schemas.microsoft.com/office/powerpoint/2012/main" userId="S-1-5-21-3687306193-3854762678-519657110-233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2C9ADC"/>
    <a:srgbClr val="FFCC99"/>
    <a:srgbClr val="FFFF99"/>
    <a:srgbClr val="FFCC66"/>
    <a:srgbClr val="FF7C80"/>
    <a:srgbClr val="CCECFF"/>
    <a:srgbClr val="99CCFF"/>
    <a:srgbClr val="CCFFFF"/>
    <a:srgbClr val="244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81B97-FAC0-4E37-896B-66FC69427E37}" v="7527" dt="2019-07-12T10:31:30.3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742" autoAdjust="0"/>
  </p:normalViewPr>
  <p:slideViewPr>
    <p:cSldViewPr>
      <p:cViewPr>
        <p:scale>
          <a:sx n="100" d="100"/>
          <a:sy n="100" d="100"/>
        </p:scale>
        <p:origin x="-374" y="-11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14" y="102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A8D72983-96F2-432A-84BD-88E32F2C844E}"/>
    <pc:docChg chg="undo custSel modSld sldOrd">
      <pc:chgData name="Inna Anatolievna Davidova" userId="615709de-f45c-42cb-8bad-60412f98c39f" providerId="ADAL" clId="{A8D72983-96F2-432A-84BD-88E32F2C844E}" dt="2019-07-12T10:31:30.357" v="9589" actId="20577"/>
      <pc:docMkLst>
        <pc:docMk/>
      </pc:docMkLst>
      <pc:sldChg chg="modSp">
        <pc:chgData name="Inna Anatolievna Davidova" userId="615709de-f45c-42cb-8bad-60412f98c39f" providerId="ADAL" clId="{A8D72983-96F2-432A-84BD-88E32F2C844E}" dt="2019-07-12T10:23:39.014" v="9186" actId="20577"/>
        <pc:sldMkLst>
          <pc:docMk/>
          <pc:sldMk cId="2960266737" sldId="477"/>
        </pc:sldMkLst>
        <pc:spChg chg="mod">
          <ac:chgData name="Inna Anatolievna Davidova" userId="615709de-f45c-42cb-8bad-60412f98c39f" providerId="ADAL" clId="{A8D72983-96F2-432A-84BD-88E32F2C844E}" dt="2019-07-12T10:22:13.654" v="9118" actId="6549"/>
          <ac:spMkLst>
            <pc:docMk/>
            <pc:sldMk cId="2960266737" sldId="477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A8D72983-96F2-432A-84BD-88E32F2C844E}" dt="2019-07-12T10:23:39.014" v="9186" actId="20577"/>
          <ac:spMkLst>
            <pc:docMk/>
            <pc:sldMk cId="2960266737" sldId="477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A8D72983-96F2-432A-84BD-88E32F2C844E}" dt="2019-07-12T09:58:23.505" v="5934" actId="113"/>
        <pc:sldMkLst>
          <pc:docMk/>
          <pc:sldMk cId="248286547" sldId="525"/>
        </pc:sldMkLst>
        <pc:spChg chg="mod">
          <ac:chgData name="Inna Anatolievna Davidova" userId="615709de-f45c-42cb-8bad-60412f98c39f" providerId="ADAL" clId="{A8D72983-96F2-432A-84BD-88E32F2C844E}" dt="2019-07-12T09:51:32.644" v="4961" actId="255"/>
          <ac:spMkLst>
            <pc:docMk/>
            <pc:sldMk cId="248286547" sldId="52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A8D72983-96F2-432A-84BD-88E32F2C844E}" dt="2019-07-12T09:58:23.505" v="5934" actId="113"/>
          <ac:spMkLst>
            <pc:docMk/>
            <pc:sldMk cId="248286547" sldId="525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A8D72983-96F2-432A-84BD-88E32F2C844E}" dt="2019-07-12T10:18:16.676" v="9015" actId="2"/>
        <pc:sldMkLst>
          <pc:docMk/>
          <pc:sldMk cId="639957694" sldId="528"/>
        </pc:sldMkLst>
        <pc:spChg chg="mod">
          <ac:chgData name="Inna Anatolievna Davidova" userId="615709de-f45c-42cb-8bad-60412f98c39f" providerId="ADAL" clId="{A8D72983-96F2-432A-84BD-88E32F2C844E}" dt="2019-07-12T10:13:32.710" v="8550" actId="6549"/>
          <ac:spMkLst>
            <pc:docMk/>
            <pc:sldMk cId="639957694" sldId="528"/>
            <ac:spMk id="6" creationId="{00000000-0000-0000-0000-000000000000}"/>
          </ac:spMkLst>
        </pc:spChg>
        <pc:spChg chg="mod">
          <ac:chgData name="Inna Anatolievna Davidova" userId="615709de-f45c-42cb-8bad-60412f98c39f" providerId="ADAL" clId="{A8D72983-96F2-432A-84BD-88E32F2C844E}" dt="2019-07-12T10:18:16.676" v="9015" actId="2"/>
          <ac:spMkLst>
            <pc:docMk/>
            <pc:sldMk cId="639957694" sldId="528"/>
            <ac:spMk id="17" creationId="{00000000-0000-0000-0000-000000000000}"/>
          </ac:spMkLst>
        </pc:spChg>
      </pc:sldChg>
      <pc:sldChg chg="modSp">
        <pc:chgData name="Inna Anatolievna Davidova" userId="615709de-f45c-42cb-8bad-60412f98c39f" providerId="ADAL" clId="{A8D72983-96F2-432A-84BD-88E32F2C844E}" dt="2019-07-12T10:21:59.142" v="9098" actId="114"/>
        <pc:sldMkLst>
          <pc:docMk/>
          <pc:sldMk cId="3930269706" sldId="530"/>
        </pc:sldMkLst>
        <pc:spChg chg="mod">
          <ac:chgData name="Inna Anatolievna Davidova" userId="615709de-f45c-42cb-8bad-60412f98c39f" providerId="ADAL" clId="{A8D72983-96F2-432A-84BD-88E32F2C844E}" dt="2019-07-12T09:09:57.152" v="92" actId="255"/>
          <ac:spMkLst>
            <pc:docMk/>
            <pc:sldMk cId="3930269706" sldId="530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A8D72983-96F2-432A-84BD-88E32F2C844E}" dt="2019-07-12T10:21:59.142" v="9098" actId="114"/>
          <ac:spMkLst>
            <pc:docMk/>
            <pc:sldMk cId="3930269706" sldId="530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A8D72983-96F2-432A-84BD-88E32F2C844E}" dt="2019-07-12T10:25:46.262" v="9254" actId="6549"/>
        <pc:sldMkLst>
          <pc:docMk/>
          <pc:sldMk cId="1913417108" sldId="533"/>
        </pc:sldMkLst>
        <pc:spChg chg="mod">
          <ac:chgData name="Inna Anatolievna Davidova" userId="615709de-f45c-42cb-8bad-60412f98c39f" providerId="ADAL" clId="{A8D72983-96F2-432A-84BD-88E32F2C844E}" dt="2019-07-12T09:43:34.220" v="3354" actId="313"/>
          <ac:spMkLst>
            <pc:docMk/>
            <pc:sldMk cId="1913417108" sldId="533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A8D72983-96F2-432A-84BD-88E32F2C844E}" dt="2019-07-12T10:25:46.262" v="9254" actId="6549"/>
          <ac:spMkLst>
            <pc:docMk/>
            <pc:sldMk cId="1913417108" sldId="533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A8D72983-96F2-432A-84BD-88E32F2C844E}" dt="2019-07-12T10:25:09.841" v="9223" actId="1076"/>
          <ac:spMkLst>
            <pc:docMk/>
            <pc:sldMk cId="1913417108" sldId="533"/>
            <ac:spMk id="4" creationId="{00000000-0000-0000-0000-000000000000}"/>
          </ac:spMkLst>
        </pc:spChg>
      </pc:sldChg>
      <pc:sldChg chg="modSp">
        <pc:chgData name="Inna Anatolievna Davidova" userId="615709de-f45c-42cb-8bad-60412f98c39f" providerId="ADAL" clId="{A8D72983-96F2-432A-84BD-88E32F2C844E}" dt="2019-07-12T10:29:55.846" v="9478" actId="20577"/>
        <pc:sldMkLst>
          <pc:docMk/>
          <pc:sldMk cId="1667213648" sldId="535"/>
        </pc:sldMkLst>
        <pc:spChg chg="mod">
          <ac:chgData name="Inna Anatolievna Davidova" userId="615709de-f45c-42cb-8bad-60412f98c39f" providerId="ADAL" clId="{A8D72983-96F2-432A-84BD-88E32F2C844E}" dt="2019-07-12T10:29:13.638" v="9452" actId="6549"/>
          <ac:spMkLst>
            <pc:docMk/>
            <pc:sldMk cId="1667213648" sldId="535"/>
            <ac:spMk id="2" creationId="{00000000-0000-0000-0000-000000000000}"/>
          </ac:spMkLst>
        </pc:spChg>
        <pc:graphicFrameChg chg="mod">
          <ac:chgData name="Inna Anatolievna Davidova" userId="615709de-f45c-42cb-8bad-60412f98c39f" providerId="ADAL" clId="{A8D72983-96F2-432A-84BD-88E32F2C844E}" dt="2019-07-12T10:29:55.846" v="9478" actId="20577"/>
          <ac:graphicFrameMkLst>
            <pc:docMk/>
            <pc:sldMk cId="1667213648" sldId="535"/>
            <ac:graphicFrameMk id="7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A8D72983-96F2-432A-84BD-88E32F2C844E}" dt="2019-07-12T10:24:20.568" v="9212" actId="20577"/>
        <pc:sldMkLst>
          <pc:docMk/>
          <pc:sldMk cId="1323638860" sldId="537"/>
        </pc:sldMkLst>
        <pc:spChg chg="mod">
          <ac:chgData name="Inna Anatolievna Davidova" userId="615709de-f45c-42cb-8bad-60412f98c39f" providerId="ADAL" clId="{A8D72983-96F2-432A-84BD-88E32F2C844E}" dt="2019-07-12T09:38:59.527" v="2674" actId="313"/>
          <ac:spMkLst>
            <pc:docMk/>
            <pc:sldMk cId="1323638860" sldId="537"/>
            <ac:spMk id="2" creationId="{00000000-0000-0000-0000-000000000000}"/>
          </ac:spMkLst>
        </pc:spChg>
        <pc:graphicFrameChg chg="mod">
          <ac:chgData name="Inna Anatolievna Davidova" userId="615709de-f45c-42cb-8bad-60412f98c39f" providerId="ADAL" clId="{A8D72983-96F2-432A-84BD-88E32F2C844E}" dt="2019-07-12T10:24:20.568" v="9212" actId="20577"/>
          <ac:graphicFrameMkLst>
            <pc:docMk/>
            <pc:sldMk cId="1323638860" sldId="537"/>
            <ac:graphicFrameMk id="5" creationId="{00000000-0000-0000-0000-000000000000}"/>
          </ac:graphicFrameMkLst>
        </pc:graphicFrameChg>
      </pc:sldChg>
      <pc:sldChg chg="modSp ord">
        <pc:chgData name="Inna Anatolievna Davidova" userId="615709de-f45c-42cb-8bad-60412f98c39f" providerId="ADAL" clId="{A8D72983-96F2-432A-84BD-88E32F2C844E}" dt="2019-07-12T10:31:30.357" v="9589" actId="20577"/>
        <pc:sldMkLst>
          <pc:docMk/>
          <pc:sldMk cId="1473656630" sldId="542"/>
        </pc:sldMkLst>
        <pc:spChg chg="mod">
          <ac:chgData name="Inna Anatolievna Davidova" userId="615709de-f45c-42cb-8bad-60412f98c39f" providerId="ADAL" clId="{A8D72983-96F2-432A-84BD-88E32F2C844E}" dt="2019-07-12T10:30:23.109" v="9509" actId="20577"/>
          <ac:spMkLst>
            <pc:docMk/>
            <pc:sldMk cId="1473656630" sldId="542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A8D72983-96F2-432A-84BD-88E32F2C844E}" dt="2019-07-12T10:31:30.357" v="9589" actId="20577"/>
          <ac:spMkLst>
            <pc:docMk/>
            <pc:sldMk cId="1473656630" sldId="542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A8D72983-96F2-432A-84BD-88E32F2C844E}" dt="2019-07-12T10:28:51.286" v="9430" actId="6549"/>
        <pc:sldMkLst>
          <pc:docMk/>
          <pc:sldMk cId="1219325192" sldId="544"/>
        </pc:sldMkLst>
        <pc:spChg chg="mod">
          <ac:chgData name="Inna Anatolievna Davidova" userId="615709de-f45c-42cb-8bad-60412f98c39f" providerId="ADAL" clId="{A8D72983-96F2-432A-84BD-88E32F2C844E}" dt="2019-07-12T09:59:13.378" v="6008" actId="6549"/>
          <ac:spMkLst>
            <pc:docMk/>
            <pc:sldMk cId="1219325192" sldId="544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A8D72983-96F2-432A-84BD-88E32F2C844E}" dt="2019-07-12T10:28:51.286" v="9430" actId="6549"/>
          <ac:spMkLst>
            <pc:docMk/>
            <pc:sldMk cId="1219325192" sldId="544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A8D72983-96F2-432A-84BD-88E32F2C844E}" dt="2019-07-12T10:27:17.269" v="9310" actId="20577"/>
        <pc:sldMkLst>
          <pc:docMk/>
          <pc:sldMk cId="1632877053" sldId="547"/>
        </pc:sldMkLst>
        <pc:spChg chg="mod">
          <ac:chgData name="Inna Anatolievna Davidova" userId="615709de-f45c-42cb-8bad-60412f98c39f" providerId="ADAL" clId="{A8D72983-96F2-432A-84BD-88E32F2C844E}" dt="2019-07-12T09:51:47.053" v="4963" actId="255"/>
          <ac:spMkLst>
            <pc:docMk/>
            <pc:sldMk cId="1632877053" sldId="547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A8D72983-96F2-432A-84BD-88E32F2C844E}" dt="2019-07-12T10:27:17.269" v="9310" actId="20577"/>
          <ac:spMkLst>
            <pc:docMk/>
            <pc:sldMk cId="1632877053" sldId="547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16F25-B8C8-47A8-813B-6C94FAC1E4F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45BFAF6D-BBC9-4373-A373-5D9982C04D87}">
      <dgm:prSet phldrT="[Text]" custT="1"/>
      <dgm:spPr>
        <a:solidFill>
          <a:srgbClr val="00B0F0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8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Меры по проведению анализа расходов являются частью </a:t>
          </a:r>
          <a:r>
            <a:rPr lang="ru-RU" sz="1800" b="1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переговоров по бюджету</a:t>
          </a:r>
          <a:r>
            <a:rPr lang="ru-RU" sz="18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sk-SK" sz="1800" b="1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(1) </a:t>
          </a:r>
          <a:r>
            <a:rPr lang="sk-SK" sz="18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ru-RU" sz="18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технические и политические</a:t>
          </a:r>
          <a:r>
            <a:rPr lang="sk-SK" sz="18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</a:p>
      </dgm:t>
    </dgm:pt>
    <dgm:pt modelId="{CC58BB9C-932B-4932-9B51-2C6F8F46AEDA}" type="parTrans" cxnId="{C5A286A9-9B53-45AC-BA49-275C97E6717A}">
      <dgm:prSet/>
      <dgm:spPr/>
      <dgm:t>
        <a:bodyPr/>
        <a:lstStyle/>
        <a:p>
          <a:endParaRPr lang="sk-SK"/>
        </a:p>
      </dgm:t>
    </dgm:pt>
    <dgm:pt modelId="{3273F9A1-2A17-4C55-B2F8-5E9268BFE6A2}" type="sibTrans" cxnId="{C5A286A9-9B53-45AC-BA49-275C97E6717A}">
      <dgm:prSet/>
      <dgm:spPr/>
      <dgm:t>
        <a:bodyPr/>
        <a:lstStyle/>
        <a:p>
          <a:endParaRPr lang="sk-SK"/>
        </a:p>
      </dgm:t>
    </dgm:pt>
    <dgm:pt modelId="{CBE7468E-9983-4E8C-92E8-03DD0B9E5D60}">
      <dgm:prSet phldrT="[Text]" custT="1"/>
      <dgm:spPr>
        <a:solidFill>
          <a:srgbClr val="00B0F0"/>
        </a:solidFill>
      </dgm:spPr>
      <dgm:t>
        <a:bodyPr/>
        <a:lstStyle/>
        <a:p>
          <a:r>
            <a:rPr lang="ru-RU" sz="1800" b="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Отчетность по итогам анализа расходов - часть  </a:t>
          </a:r>
          <a:r>
            <a:rPr lang="ru-RU" sz="1800" b="1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бюджетной документации</a:t>
          </a:r>
          <a:r>
            <a:rPr lang="ru-RU" sz="1800" b="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, утверждаемой правительством </a:t>
          </a:r>
          <a:r>
            <a:rPr lang="en-US" sz="1800" b="1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(2)</a:t>
          </a:r>
          <a:endParaRPr lang="en-US" sz="1800" b="0" noProof="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gm:t>
    </dgm:pt>
    <dgm:pt modelId="{204BD045-54EC-44C1-B524-B989DAB66E70}" type="parTrans" cxnId="{845AB1B3-2B58-4F46-9094-784BF88ED411}">
      <dgm:prSet/>
      <dgm:spPr/>
      <dgm:t>
        <a:bodyPr/>
        <a:lstStyle/>
        <a:p>
          <a:endParaRPr lang="sk-SK"/>
        </a:p>
      </dgm:t>
    </dgm:pt>
    <dgm:pt modelId="{FBF5E794-952C-4059-B947-905652047D94}" type="sibTrans" cxnId="{845AB1B3-2B58-4F46-9094-784BF88ED411}">
      <dgm:prSet/>
      <dgm:spPr/>
      <dgm:t>
        <a:bodyPr/>
        <a:lstStyle/>
        <a:p>
          <a:endParaRPr lang="sk-SK"/>
        </a:p>
      </dgm:t>
    </dgm:pt>
    <dgm:pt modelId="{C834394C-AC8C-4E6D-8F3C-0F0056BF9DBE}">
      <dgm:prSet phldrT="[Text]" custT="1"/>
      <dgm:spPr>
        <a:solidFill>
          <a:srgbClr val="00B0F0"/>
        </a:solidFill>
      </dgm:spPr>
      <dgm:t>
        <a:bodyPr/>
        <a:lstStyle/>
        <a:p>
          <a:r>
            <a:rPr lang="sk-SK" sz="20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ru-RU" sz="20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некоторые</a:t>
          </a:r>
          <a:r>
            <a:rPr lang="sk-SK" sz="20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 </a:t>
          </a:r>
          <a:r>
            <a:rPr lang="ru-RU" sz="20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меры включены в </a:t>
          </a:r>
          <a:r>
            <a:rPr lang="ru-RU" sz="2000" b="1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государственный бюджет </a:t>
          </a:r>
          <a:r>
            <a:rPr lang="sk-SK" sz="2000" b="1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(3) </a:t>
          </a:r>
          <a:r>
            <a:rPr lang="sk-SK" sz="16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ru-RU" sz="16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здравоохранение и экология – яркие примеры</a:t>
          </a:r>
          <a:r>
            <a:rPr lang="sk-SK" sz="16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</a:p>
      </dgm:t>
    </dgm:pt>
    <dgm:pt modelId="{A2AA5B6D-A7E7-4942-944B-658426A8963D}" type="parTrans" cxnId="{31EC5C79-9A4F-4726-98ED-98C58ABE6344}">
      <dgm:prSet/>
      <dgm:spPr/>
      <dgm:t>
        <a:bodyPr/>
        <a:lstStyle/>
        <a:p>
          <a:endParaRPr lang="sk-SK"/>
        </a:p>
      </dgm:t>
    </dgm:pt>
    <dgm:pt modelId="{2982EC1F-4447-4C2E-9D0B-493E1A9C3DFB}" type="sibTrans" cxnId="{31EC5C79-9A4F-4726-98ED-98C58ABE6344}">
      <dgm:prSet/>
      <dgm:spPr/>
      <dgm:t>
        <a:bodyPr/>
        <a:lstStyle/>
        <a:p>
          <a:endParaRPr lang="sk-SK"/>
        </a:p>
      </dgm:t>
    </dgm:pt>
    <dgm:pt modelId="{A63B80F3-71C0-4323-AA1C-6D969F9CFD67}">
      <dgm:prSet phldrT="[Text]" custT="1"/>
      <dgm:spPr>
        <a:solidFill>
          <a:srgbClr val="00B0F0"/>
        </a:solidFill>
      </dgm:spPr>
      <dgm:t>
        <a:bodyPr/>
        <a:lstStyle/>
        <a:p>
          <a:r>
            <a:rPr lang="sk-SK" sz="2000" b="1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(5) </a:t>
          </a:r>
          <a:r>
            <a:rPr lang="ru-RU" sz="2000" b="1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Отчет о реализации – </a:t>
          </a:r>
          <a:r>
            <a:rPr lang="ru-RU" sz="2000" b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часть бюджетной документации </a:t>
          </a:r>
          <a:r>
            <a:rPr lang="en-US" sz="16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ru-RU" sz="16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ответственное лицо – группа реализации</a:t>
          </a:r>
          <a:r>
            <a:rPr lang="en-US" sz="16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</a:p>
      </dgm:t>
    </dgm:pt>
    <dgm:pt modelId="{643659C9-1087-4DA3-BB23-5EB3C13E244E}" type="parTrans" cxnId="{F3E7E184-A4FD-4343-80F8-676A4859FCBD}">
      <dgm:prSet/>
      <dgm:spPr/>
      <dgm:t>
        <a:bodyPr/>
        <a:lstStyle/>
        <a:p>
          <a:endParaRPr lang="sk-SK"/>
        </a:p>
      </dgm:t>
    </dgm:pt>
    <dgm:pt modelId="{E0C2AF8B-1F7F-472E-825E-8AEA57C962B0}" type="sibTrans" cxnId="{F3E7E184-A4FD-4343-80F8-676A4859FCBD}">
      <dgm:prSet/>
      <dgm:spPr/>
      <dgm:t>
        <a:bodyPr/>
        <a:lstStyle/>
        <a:p>
          <a:endParaRPr lang="sk-SK"/>
        </a:p>
      </dgm:t>
    </dgm:pt>
    <dgm:pt modelId="{4ED98B26-2CA5-4F92-887A-A6884D0699F5}">
      <dgm:prSet phldrT="[Text]" custT="1"/>
      <dgm:spPr>
        <a:solidFill>
          <a:srgbClr val="00B0F0"/>
        </a:solidFill>
      </dgm:spPr>
      <dgm:t>
        <a:bodyPr/>
        <a:lstStyle/>
        <a:p>
          <a:r>
            <a:rPr lang="sk-SK" sz="2000" b="1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(4) </a:t>
          </a:r>
          <a:r>
            <a:rPr lang="ru-RU" sz="2000" b="1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Итоговые показатели </a:t>
          </a:r>
          <a:r>
            <a:rPr lang="ru-RU" sz="2000" b="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для каждой отрасли </a:t>
          </a:r>
          <a:r>
            <a:rPr lang="en-US" sz="16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ru-RU" sz="16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например, сокращении смертности в сфере здравоохранения,</a:t>
          </a:r>
          <a:r>
            <a:rPr lang="en-US" sz="16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PISA </a:t>
          </a:r>
          <a:r>
            <a:rPr lang="ru-RU" sz="16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в образовании и пр.</a:t>
          </a:r>
          <a:r>
            <a:rPr lang="en-US" sz="16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</a:p>
      </dgm:t>
    </dgm:pt>
    <dgm:pt modelId="{BB2E5891-C8C9-4B62-ADEF-74719636272C}" type="parTrans" cxnId="{149700BA-C573-4605-AE01-781891FF7EFB}">
      <dgm:prSet/>
      <dgm:spPr/>
      <dgm:t>
        <a:bodyPr/>
        <a:lstStyle/>
        <a:p>
          <a:endParaRPr lang="sk-SK"/>
        </a:p>
      </dgm:t>
    </dgm:pt>
    <dgm:pt modelId="{C39E79C3-AE48-4334-80C9-A54717BBA7C9}" type="sibTrans" cxnId="{149700BA-C573-4605-AE01-781891FF7EFB}">
      <dgm:prSet/>
      <dgm:spPr/>
      <dgm:t>
        <a:bodyPr/>
        <a:lstStyle/>
        <a:p>
          <a:endParaRPr lang="sk-SK"/>
        </a:p>
      </dgm:t>
    </dgm:pt>
    <dgm:pt modelId="{95E1BE32-135E-4F6A-A5A5-08C8C40EB15A}" type="pres">
      <dgm:prSet presAssocID="{63116F25-B8C8-47A8-813B-6C94FAC1E4FD}" presName="outerComposite" presStyleCnt="0">
        <dgm:presLayoutVars>
          <dgm:chMax val="5"/>
          <dgm:dir/>
          <dgm:resizeHandles val="exact"/>
        </dgm:presLayoutVars>
      </dgm:prSet>
      <dgm:spPr/>
    </dgm:pt>
    <dgm:pt modelId="{DB6B0B9B-0EFF-48AF-B620-B9E9A4DFD391}" type="pres">
      <dgm:prSet presAssocID="{63116F25-B8C8-47A8-813B-6C94FAC1E4FD}" presName="dummyMaxCanvas" presStyleCnt="0">
        <dgm:presLayoutVars/>
      </dgm:prSet>
      <dgm:spPr/>
    </dgm:pt>
    <dgm:pt modelId="{E082697F-1E14-4E75-86B4-E5E9C26D88CE}" type="pres">
      <dgm:prSet presAssocID="{63116F25-B8C8-47A8-813B-6C94FAC1E4FD}" presName="FiveNodes_1" presStyleLbl="node1" presStyleIdx="0" presStyleCnt="5" custScaleX="103880" custLinFactNeighborX="-77" custLinFactNeighborY="-41">
        <dgm:presLayoutVars>
          <dgm:bulletEnabled val="1"/>
        </dgm:presLayoutVars>
      </dgm:prSet>
      <dgm:spPr/>
    </dgm:pt>
    <dgm:pt modelId="{652BC508-A1A6-423E-B7CF-C060736643A1}" type="pres">
      <dgm:prSet presAssocID="{63116F25-B8C8-47A8-813B-6C94FAC1E4FD}" presName="FiveNodes_2" presStyleLbl="node1" presStyleIdx="1" presStyleCnt="5" custScaleX="103880">
        <dgm:presLayoutVars>
          <dgm:bulletEnabled val="1"/>
        </dgm:presLayoutVars>
      </dgm:prSet>
      <dgm:spPr/>
    </dgm:pt>
    <dgm:pt modelId="{C9AE6F0E-BDD2-4A43-8F78-1E9B12506371}" type="pres">
      <dgm:prSet presAssocID="{63116F25-B8C8-47A8-813B-6C94FAC1E4FD}" presName="FiveNodes_3" presStyleLbl="node1" presStyleIdx="2" presStyleCnt="5" custScaleX="108412" custLinFactNeighborX="-1243" custLinFactNeighborY="-5555">
        <dgm:presLayoutVars>
          <dgm:bulletEnabled val="1"/>
        </dgm:presLayoutVars>
      </dgm:prSet>
      <dgm:spPr/>
    </dgm:pt>
    <dgm:pt modelId="{5295DBFB-B07B-4E17-9B97-2FD8134F0D1E}" type="pres">
      <dgm:prSet presAssocID="{63116F25-B8C8-47A8-813B-6C94FAC1E4FD}" presName="FiveNodes_4" presStyleLbl="node1" presStyleIdx="3" presStyleCnt="5" custScaleX="108412">
        <dgm:presLayoutVars>
          <dgm:bulletEnabled val="1"/>
        </dgm:presLayoutVars>
      </dgm:prSet>
      <dgm:spPr/>
    </dgm:pt>
    <dgm:pt modelId="{D2FD44D7-1F5E-402B-9CA9-8490391E01E3}" type="pres">
      <dgm:prSet presAssocID="{63116F25-B8C8-47A8-813B-6C94FAC1E4FD}" presName="FiveNodes_5" presStyleLbl="node1" presStyleIdx="4" presStyleCnt="5">
        <dgm:presLayoutVars>
          <dgm:bulletEnabled val="1"/>
        </dgm:presLayoutVars>
      </dgm:prSet>
      <dgm:spPr/>
    </dgm:pt>
    <dgm:pt modelId="{EF4F216D-5471-4475-9865-2FDD80065506}" type="pres">
      <dgm:prSet presAssocID="{63116F25-B8C8-47A8-813B-6C94FAC1E4FD}" presName="FiveConn_1-2" presStyleLbl="fgAccFollowNode1" presStyleIdx="0" presStyleCnt="4">
        <dgm:presLayoutVars>
          <dgm:bulletEnabled val="1"/>
        </dgm:presLayoutVars>
      </dgm:prSet>
      <dgm:spPr/>
    </dgm:pt>
    <dgm:pt modelId="{EF95ED7D-B56D-44AD-8222-9B764D065FFA}" type="pres">
      <dgm:prSet presAssocID="{63116F25-B8C8-47A8-813B-6C94FAC1E4FD}" presName="FiveConn_2-3" presStyleLbl="fgAccFollowNode1" presStyleIdx="1" presStyleCnt="4">
        <dgm:presLayoutVars>
          <dgm:bulletEnabled val="1"/>
        </dgm:presLayoutVars>
      </dgm:prSet>
      <dgm:spPr/>
    </dgm:pt>
    <dgm:pt modelId="{414D7B89-622B-4CFF-B59D-6A7005AD4536}" type="pres">
      <dgm:prSet presAssocID="{63116F25-B8C8-47A8-813B-6C94FAC1E4FD}" presName="FiveConn_3-4" presStyleLbl="fgAccFollowNode1" presStyleIdx="2" presStyleCnt="4">
        <dgm:presLayoutVars>
          <dgm:bulletEnabled val="1"/>
        </dgm:presLayoutVars>
      </dgm:prSet>
      <dgm:spPr/>
    </dgm:pt>
    <dgm:pt modelId="{A5356974-2C22-42DF-B1A0-E4DC272A4298}" type="pres">
      <dgm:prSet presAssocID="{63116F25-B8C8-47A8-813B-6C94FAC1E4FD}" presName="FiveConn_4-5" presStyleLbl="fgAccFollowNode1" presStyleIdx="3" presStyleCnt="4">
        <dgm:presLayoutVars>
          <dgm:bulletEnabled val="1"/>
        </dgm:presLayoutVars>
      </dgm:prSet>
      <dgm:spPr/>
    </dgm:pt>
    <dgm:pt modelId="{546BC233-7EB0-40F5-BCB5-584B7C71B026}" type="pres">
      <dgm:prSet presAssocID="{63116F25-B8C8-47A8-813B-6C94FAC1E4FD}" presName="FiveNodes_1_text" presStyleLbl="node1" presStyleIdx="4" presStyleCnt="5">
        <dgm:presLayoutVars>
          <dgm:bulletEnabled val="1"/>
        </dgm:presLayoutVars>
      </dgm:prSet>
      <dgm:spPr/>
    </dgm:pt>
    <dgm:pt modelId="{86361AEA-4DB2-47DB-92EC-6140B74CC600}" type="pres">
      <dgm:prSet presAssocID="{63116F25-B8C8-47A8-813B-6C94FAC1E4FD}" presName="FiveNodes_2_text" presStyleLbl="node1" presStyleIdx="4" presStyleCnt="5">
        <dgm:presLayoutVars>
          <dgm:bulletEnabled val="1"/>
        </dgm:presLayoutVars>
      </dgm:prSet>
      <dgm:spPr/>
    </dgm:pt>
    <dgm:pt modelId="{D5B1B6DB-64E2-49BE-A035-F00DBAC3D21E}" type="pres">
      <dgm:prSet presAssocID="{63116F25-B8C8-47A8-813B-6C94FAC1E4FD}" presName="FiveNodes_3_text" presStyleLbl="node1" presStyleIdx="4" presStyleCnt="5">
        <dgm:presLayoutVars>
          <dgm:bulletEnabled val="1"/>
        </dgm:presLayoutVars>
      </dgm:prSet>
      <dgm:spPr/>
    </dgm:pt>
    <dgm:pt modelId="{ECE237C9-01FE-434B-ADB3-0759BBA87AFB}" type="pres">
      <dgm:prSet presAssocID="{63116F25-B8C8-47A8-813B-6C94FAC1E4FD}" presName="FiveNodes_4_text" presStyleLbl="node1" presStyleIdx="4" presStyleCnt="5">
        <dgm:presLayoutVars>
          <dgm:bulletEnabled val="1"/>
        </dgm:presLayoutVars>
      </dgm:prSet>
      <dgm:spPr/>
    </dgm:pt>
    <dgm:pt modelId="{F2FAB826-CEAD-474E-AD43-2BE1C38B8C86}" type="pres">
      <dgm:prSet presAssocID="{63116F25-B8C8-47A8-813B-6C94FAC1E4F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ED39B003-97DF-4F36-88BD-993558AF7EDD}" type="presOf" srcId="{C834394C-AC8C-4E6D-8F3C-0F0056BF9DBE}" destId="{D5B1B6DB-64E2-49BE-A035-F00DBAC3D21E}" srcOrd="1" destOrd="0" presId="urn:microsoft.com/office/officeart/2005/8/layout/vProcess5"/>
    <dgm:cxn modelId="{CF457E25-371D-4F9C-B639-CA611022EE0C}" type="presOf" srcId="{63116F25-B8C8-47A8-813B-6C94FAC1E4FD}" destId="{95E1BE32-135E-4F6A-A5A5-08C8C40EB15A}" srcOrd="0" destOrd="0" presId="urn:microsoft.com/office/officeart/2005/8/layout/vProcess5"/>
    <dgm:cxn modelId="{D3962D5B-5323-4FDB-A35E-C5255BFE1396}" type="presOf" srcId="{4ED98B26-2CA5-4F92-887A-A6884D0699F5}" destId="{5295DBFB-B07B-4E17-9B97-2FD8134F0D1E}" srcOrd="0" destOrd="0" presId="urn:microsoft.com/office/officeart/2005/8/layout/vProcess5"/>
    <dgm:cxn modelId="{3F939C64-A8F7-4D1F-B763-EBBD0AA54029}" type="presOf" srcId="{C39E79C3-AE48-4334-80C9-A54717BBA7C9}" destId="{A5356974-2C22-42DF-B1A0-E4DC272A4298}" srcOrd="0" destOrd="0" presId="urn:microsoft.com/office/officeart/2005/8/layout/vProcess5"/>
    <dgm:cxn modelId="{35669B6B-7C13-4101-8E30-416B139887DD}" type="presOf" srcId="{2982EC1F-4447-4C2E-9D0B-493E1A9C3DFB}" destId="{414D7B89-622B-4CFF-B59D-6A7005AD4536}" srcOrd="0" destOrd="0" presId="urn:microsoft.com/office/officeart/2005/8/layout/vProcess5"/>
    <dgm:cxn modelId="{F2018153-1790-407B-8828-C003A34FC31F}" type="presOf" srcId="{C834394C-AC8C-4E6D-8F3C-0F0056BF9DBE}" destId="{C9AE6F0E-BDD2-4A43-8F78-1E9B12506371}" srcOrd="0" destOrd="0" presId="urn:microsoft.com/office/officeart/2005/8/layout/vProcess5"/>
    <dgm:cxn modelId="{31EC5C79-9A4F-4726-98ED-98C58ABE6344}" srcId="{63116F25-B8C8-47A8-813B-6C94FAC1E4FD}" destId="{C834394C-AC8C-4E6D-8F3C-0F0056BF9DBE}" srcOrd="2" destOrd="0" parTransId="{A2AA5B6D-A7E7-4942-944B-658426A8963D}" sibTransId="{2982EC1F-4447-4C2E-9D0B-493E1A9C3DFB}"/>
    <dgm:cxn modelId="{F3E7E184-A4FD-4343-80F8-676A4859FCBD}" srcId="{63116F25-B8C8-47A8-813B-6C94FAC1E4FD}" destId="{A63B80F3-71C0-4323-AA1C-6D969F9CFD67}" srcOrd="4" destOrd="0" parTransId="{643659C9-1087-4DA3-BB23-5EB3C13E244E}" sibTransId="{E0C2AF8B-1F7F-472E-825E-8AEA57C962B0}"/>
    <dgm:cxn modelId="{1BC1439B-1448-42B1-9766-E59F1806A17E}" type="presOf" srcId="{A63B80F3-71C0-4323-AA1C-6D969F9CFD67}" destId="{F2FAB826-CEAD-474E-AD43-2BE1C38B8C86}" srcOrd="1" destOrd="0" presId="urn:microsoft.com/office/officeart/2005/8/layout/vProcess5"/>
    <dgm:cxn modelId="{C5A286A9-9B53-45AC-BA49-275C97E6717A}" srcId="{63116F25-B8C8-47A8-813B-6C94FAC1E4FD}" destId="{45BFAF6D-BBC9-4373-A373-5D9982C04D87}" srcOrd="0" destOrd="0" parTransId="{CC58BB9C-932B-4932-9B51-2C6F8F46AEDA}" sibTransId="{3273F9A1-2A17-4C55-B2F8-5E9268BFE6A2}"/>
    <dgm:cxn modelId="{C2F597AD-EB3B-46DD-BDDD-BC797D6908B3}" type="presOf" srcId="{4ED98B26-2CA5-4F92-887A-A6884D0699F5}" destId="{ECE237C9-01FE-434B-ADB3-0759BBA87AFB}" srcOrd="1" destOrd="0" presId="urn:microsoft.com/office/officeart/2005/8/layout/vProcess5"/>
    <dgm:cxn modelId="{A888F4B2-BCB1-4C7C-8F04-B5C053CFD170}" type="presOf" srcId="{CBE7468E-9983-4E8C-92E8-03DD0B9E5D60}" destId="{652BC508-A1A6-423E-B7CF-C060736643A1}" srcOrd="0" destOrd="0" presId="urn:microsoft.com/office/officeart/2005/8/layout/vProcess5"/>
    <dgm:cxn modelId="{845AB1B3-2B58-4F46-9094-784BF88ED411}" srcId="{63116F25-B8C8-47A8-813B-6C94FAC1E4FD}" destId="{CBE7468E-9983-4E8C-92E8-03DD0B9E5D60}" srcOrd="1" destOrd="0" parTransId="{204BD045-54EC-44C1-B524-B989DAB66E70}" sibTransId="{FBF5E794-952C-4059-B947-905652047D94}"/>
    <dgm:cxn modelId="{B6BBF3B6-1774-4A5C-A68A-9B4F95A3B959}" type="presOf" srcId="{FBF5E794-952C-4059-B947-905652047D94}" destId="{EF95ED7D-B56D-44AD-8222-9B764D065FFA}" srcOrd="0" destOrd="0" presId="urn:microsoft.com/office/officeart/2005/8/layout/vProcess5"/>
    <dgm:cxn modelId="{149700BA-C573-4605-AE01-781891FF7EFB}" srcId="{63116F25-B8C8-47A8-813B-6C94FAC1E4FD}" destId="{4ED98B26-2CA5-4F92-887A-A6884D0699F5}" srcOrd="3" destOrd="0" parTransId="{BB2E5891-C8C9-4B62-ADEF-74719636272C}" sibTransId="{C39E79C3-AE48-4334-80C9-A54717BBA7C9}"/>
    <dgm:cxn modelId="{B49128C1-C56E-4109-97E1-FF412D67D045}" type="presOf" srcId="{3273F9A1-2A17-4C55-B2F8-5E9268BFE6A2}" destId="{EF4F216D-5471-4475-9865-2FDD80065506}" srcOrd="0" destOrd="0" presId="urn:microsoft.com/office/officeart/2005/8/layout/vProcess5"/>
    <dgm:cxn modelId="{3F4209E2-AC45-41CF-ADFD-C3CE895FE44D}" type="presOf" srcId="{A63B80F3-71C0-4323-AA1C-6D969F9CFD67}" destId="{D2FD44D7-1F5E-402B-9CA9-8490391E01E3}" srcOrd="0" destOrd="0" presId="urn:microsoft.com/office/officeart/2005/8/layout/vProcess5"/>
    <dgm:cxn modelId="{B3923FE9-72C9-4423-9233-0346A966C4D1}" type="presOf" srcId="{45BFAF6D-BBC9-4373-A373-5D9982C04D87}" destId="{E082697F-1E14-4E75-86B4-E5E9C26D88CE}" srcOrd="0" destOrd="0" presId="urn:microsoft.com/office/officeart/2005/8/layout/vProcess5"/>
    <dgm:cxn modelId="{E6E2E2F7-AEA7-4981-882F-649D6CB6E973}" type="presOf" srcId="{CBE7468E-9983-4E8C-92E8-03DD0B9E5D60}" destId="{86361AEA-4DB2-47DB-92EC-6140B74CC600}" srcOrd="1" destOrd="0" presId="urn:microsoft.com/office/officeart/2005/8/layout/vProcess5"/>
    <dgm:cxn modelId="{7324FEFD-4AAB-456E-A7A0-6607C0D3AB52}" type="presOf" srcId="{45BFAF6D-BBC9-4373-A373-5D9982C04D87}" destId="{546BC233-7EB0-40F5-BCB5-584B7C71B026}" srcOrd="1" destOrd="0" presId="urn:microsoft.com/office/officeart/2005/8/layout/vProcess5"/>
    <dgm:cxn modelId="{935623EF-8119-4056-8D0C-688F62CE9977}" type="presParOf" srcId="{95E1BE32-135E-4F6A-A5A5-08C8C40EB15A}" destId="{DB6B0B9B-0EFF-48AF-B620-B9E9A4DFD391}" srcOrd="0" destOrd="0" presId="urn:microsoft.com/office/officeart/2005/8/layout/vProcess5"/>
    <dgm:cxn modelId="{963CC9DB-BB8F-41B3-B7BD-85B4DA0D6C3F}" type="presParOf" srcId="{95E1BE32-135E-4F6A-A5A5-08C8C40EB15A}" destId="{E082697F-1E14-4E75-86B4-E5E9C26D88CE}" srcOrd="1" destOrd="0" presId="urn:microsoft.com/office/officeart/2005/8/layout/vProcess5"/>
    <dgm:cxn modelId="{AC2A84A9-7B9F-4852-8DCA-B885C926E5D6}" type="presParOf" srcId="{95E1BE32-135E-4F6A-A5A5-08C8C40EB15A}" destId="{652BC508-A1A6-423E-B7CF-C060736643A1}" srcOrd="2" destOrd="0" presId="urn:microsoft.com/office/officeart/2005/8/layout/vProcess5"/>
    <dgm:cxn modelId="{972038C7-0C55-40FB-AA4F-FBE3EDB89CC1}" type="presParOf" srcId="{95E1BE32-135E-4F6A-A5A5-08C8C40EB15A}" destId="{C9AE6F0E-BDD2-4A43-8F78-1E9B12506371}" srcOrd="3" destOrd="0" presId="urn:microsoft.com/office/officeart/2005/8/layout/vProcess5"/>
    <dgm:cxn modelId="{AEAAFC4E-D7AA-4185-9954-1E5EAE8F0DD0}" type="presParOf" srcId="{95E1BE32-135E-4F6A-A5A5-08C8C40EB15A}" destId="{5295DBFB-B07B-4E17-9B97-2FD8134F0D1E}" srcOrd="4" destOrd="0" presId="urn:microsoft.com/office/officeart/2005/8/layout/vProcess5"/>
    <dgm:cxn modelId="{F2356346-95CE-4478-9127-26A4A9CA8EED}" type="presParOf" srcId="{95E1BE32-135E-4F6A-A5A5-08C8C40EB15A}" destId="{D2FD44D7-1F5E-402B-9CA9-8490391E01E3}" srcOrd="5" destOrd="0" presId="urn:microsoft.com/office/officeart/2005/8/layout/vProcess5"/>
    <dgm:cxn modelId="{FD21C584-DE30-48F5-A9A9-04CE9D9CFD5F}" type="presParOf" srcId="{95E1BE32-135E-4F6A-A5A5-08C8C40EB15A}" destId="{EF4F216D-5471-4475-9865-2FDD80065506}" srcOrd="6" destOrd="0" presId="urn:microsoft.com/office/officeart/2005/8/layout/vProcess5"/>
    <dgm:cxn modelId="{8AB5368F-A772-4DF6-98A2-EEAF39BE9BDD}" type="presParOf" srcId="{95E1BE32-135E-4F6A-A5A5-08C8C40EB15A}" destId="{EF95ED7D-B56D-44AD-8222-9B764D065FFA}" srcOrd="7" destOrd="0" presId="urn:microsoft.com/office/officeart/2005/8/layout/vProcess5"/>
    <dgm:cxn modelId="{F9E13614-4FA7-4E79-9268-075EC7868BA0}" type="presParOf" srcId="{95E1BE32-135E-4F6A-A5A5-08C8C40EB15A}" destId="{414D7B89-622B-4CFF-B59D-6A7005AD4536}" srcOrd="8" destOrd="0" presId="urn:microsoft.com/office/officeart/2005/8/layout/vProcess5"/>
    <dgm:cxn modelId="{F41C62DD-F8A7-45E0-AD96-E35F09A3E913}" type="presParOf" srcId="{95E1BE32-135E-4F6A-A5A5-08C8C40EB15A}" destId="{A5356974-2C22-42DF-B1A0-E4DC272A4298}" srcOrd="9" destOrd="0" presId="urn:microsoft.com/office/officeart/2005/8/layout/vProcess5"/>
    <dgm:cxn modelId="{6EB8BADF-28ED-47EB-9959-285786D73DA7}" type="presParOf" srcId="{95E1BE32-135E-4F6A-A5A5-08C8C40EB15A}" destId="{546BC233-7EB0-40F5-BCB5-584B7C71B026}" srcOrd="10" destOrd="0" presId="urn:microsoft.com/office/officeart/2005/8/layout/vProcess5"/>
    <dgm:cxn modelId="{20BFAE85-31F5-4FF0-AF71-8056F3A0F5FC}" type="presParOf" srcId="{95E1BE32-135E-4F6A-A5A5-08C8C40EB15A}" destId="{86361AEA-4DB2-47DB-92EC-6140B74CC600}" srcOrd="11" destOrd="0" presId="urn:microsoft.com/office/officeart/2005/8/layout/vProcess5"/>
    <dgm:cxn modelId="{65D2DF16-CCA5-4C0E-B1D0-22BA98437CC5}" type="presParOf" srcId="{95E1BE32-135E-4F6A-A5A5-08C8C40EB15A}" destId="{D5B1B6DB-64E2-49BE-A035-F00DBAC3D21E}" srcOrd="12" destOrd="0" presId="urn:microsoft.com/office/officeart/2005/8/layout/vProcess5"/>
    <dgm:cxn modelId="{2C0EBA13-C290-4460-8E1A-D5EF6DCA998A}" type="presParOf" srcId="{95E1BE32-135E-4F6A-A5A5-08C8C40EB15A}" destId="{ECE237C9-01FE-434B-ADB3-0759BBA87AFB}" srcOrd="13" destOrd="0" presId="urn:microsoft.com/office/officeart/2005/8/layout/vProcess5"/>
    <dgm:cxn modelId="{C9EA9C9B-421F-41AD-9C5C-A69AE8E8658E}" type="presParOf" srcId="{95E1BE32-135E-4F6A-A5A5-08C8C40EB15A}" destId="{F2FAB826-CEAD-474E-AD43-2BE1C38B8C8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765E5D-49CE-4D3A-BEFC-5530E2AA6CD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1D1903C-903B-4515-9159-59376DD019A9}">
      <dgm:prSet phldrT="[Text]" custT="1"/>
      <dgm:spPr>
        <a:solidFill>
          <a:srgbClr val="00B0F0"/>
        </a:solidFill>
      </dgm:spPr>
      <dgm:t>
        <a:bodyPr/>
        <a:lstStyle/>
        <a:p>
          <a:r>
            <a:rPr lang="ru-RU" sz="1200" b="1" noProof="0" dirty="0">
              <a:latin typeface="Arial Narrow" panose="020B0606020202030204" pitchFamily="34" charset="0"/>
            </a:rPr>
            <a:t>Трудности структурной  политики  в Словакии </a:t>
          </a:r>
          <a:r>
            <a:rPr lang="sk-SK" sz="1200" b="1" dirty="0">
              <a:latin typeface="Arial Narrow" panose="020B0606020202030204" pitchFamily="34" charset="0"/>
            </a:rPr>
            <a:t>(NBS, 2010)</a:t>
          </a:r>
        </a:p>
      </dgm:t>
    </dgm:pt>
    <dgm:pt modelId="{AA54DDA9-F79F-48D0-BD46-DA9C00239778}" type="parTrans" cxnId="{F4D3953A-944F-4574-B188-92F6D3330101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18C61C1A-B410-4458-9285-407052658137}" type="sibTrans" cxnId="{F4D3953A-944F-4574-B188-92F6D3330101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3D900F2F-4812-4DEB-87CB-83DBD4070E2D}">
      <dgm:prSet phldrT="[Text]" custT="1"/>
      <dgm:spPr/>
      <dgm:t>
        <a:bodyPr/>
        <a:lstStyle/>
        <a:p>
          <a:r>
            <a:rPr lang="ru-RU" sz="1500" b="1" noProof="0" dirty="0">
              <a:latin typeface="Arial Narrow" panose="020B0606020202030204" pitchFamily="34" charset="0"/>
            </a:rPr>
            <a:t>Обсуждение на бумаге подходов к измерению качества жизни</a:t>
          </a:r>
          <a:endParaRPr lang="sk-SK" sz="1500" b="1" dirty="0">
            <a:latin typeface="Arial Narrow" panose="020B0606020202030204" pitchFamily="34" charset="0"/>
          </a:endParaRPr>
        </a:p>
      </dgm:t>
    </dgm:pt>
    <dgm:pt modelId="{0B870D08-87B0-456F-BB99-1CAB149A89DC}" type="parTrans" cxnId="{CF6E8798-16E4-4110-AE80-57886B0DD75C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D7245463-0292-4D74-866C-B4F92EF066E7}" type="sibTrans" cxnId="{CF6E8798-16E4-4110-AE80-57886B0DD75C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054E518E-E954-44AA-89B2-2EEC81C14145}">
      <dgm:prSet phldrT="[Text]" custT="1"/>
      <dgm:spPr>
        <a:solidFill>
          <a:srgbClr val="00B0F0"/>
        </a:solidFill>
      </dgm:spPr>
      <dgm:t>
        <a:bodyPr/>
        <a:lstStyle/>
        <a:p>
          <a:r>
            <a:rPr lang="ru-RU" sz="1200" b="1" noProof="0" dirty="0">
              <a:latin typeface="Arial Narrow" panose="020B0606020202030204" pitchFamily="34" charset="0"/>
            </a:rPr>
            <a:t>Национальная </a:t>
          </a:r>
          <a:r>
            <a:rPr lang="ru-RU" sz="1200" b="1" noProof="0" dirty="0" err="1">
              <a:latin typeface="Arial Narrow" panose="020B0606020202030204" pitchFamily="34" charset="0"/>
            </a:rPr>
            <a:t>прогарамма</a:t>
          </a:r>
          <a:r>
            <a:rPr lang="ru-RU" sz="1200" b="1" noProof="0" dirty="0">
              <a:latin typeface="Arial Narrow" panose="020B0606020202030204" pitchFamily="34" charset="0"/>
            </a:rPr>
            <a:t> реформ </a:t>
          </a:r>
          <a:r>
            <a:rPr lang="en-US" sz="1200" b="1" noProof="0" dirty="0">
              <a:latin typeface="Arial Narrow" panose="020B0606020202030204" pitchFamily="34" charset="0"/>
            </a:rPr>
            <a:t>(2010, </a:t>
          </a:r>
          <a:r>
            <a:rPr lang="ru-RU" sz="1200" b="1" noProof="0" dirty="0">
              <a:latin typeface="Arial Narrow" panose="020B0606020202030204" pitchFamily="34" charset="0"/>
            </a:rPr>
            <a:t>годовая</a:t>
          </a:r>
          <a:r>
            <a:rPr lang="en-US" sz="1200" b="1" noProof="0" dirty="0">
              <a:latin typeface="Arial Narrow" panose="020B0606020202030204" pitchFamily="34" charset="0"/>
            </a:rPr>
            <a:t>)</a:t>
          </a:r>
        </a:p>
      </dgm:t>
    </dgm:pt>
    <dgm:pt modelId="{3633814F-C6B2-462E-8D55-276AC07BFC56}" type="parTrans" cxnId="{08BCFE3F-C2E3-44D4-8B76-F017CF3CFBC9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F46D2CC7-0534-48D9-9941-629D2877F62C}" type="sibTrans" cxnId="{08BCFE3F-C2E3-44D4-8B76-F017CF3CFBC9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FAF2F701-6A7C-4933-B6B7-9CA9EDFDFD14}">
      <dgm:prSet phldrT="[Text]" custT="1"/>
      <dgm:spPr/>
      <dgm:t>
        <a:bodyPr/>
        <a:lstStyle/>
        <a:p>
          <a:r>
            <a:rPr lang="ru-RU" sz="1500" b="1" noProof="0" dirty="0">
              <a:latin typeface="Arial Narrow" panose="020B0606020202030204" pitchFamily="34" charset="0"/>
            </a:rPr>
            <a:t>Государственные приоритеты основаны на предыдущих исследованиях </a:t>
          </a:r>
          <a:r>
            <a:rPr lang="sk-SK" sz="1500" b="1" dirty="0">
              <a:latin typeface="Arial Narrow" panose="020B0606020202030204" pitchFamily="34" charset="0"/>
            </a:rPr>
            <a:t>(NBS, 2010)</a:t>
          </a:r>
        </a:p>
      </dgm:t>
    </dgm:pt>
    <dgm:pt modelId="{51BA28F4-9FA9-4D61-BBB0-2C809BA1AA2C}" type="parTrans" cxnId="{1257C41A-ECD3-45C9-8DD1-0AF60D45D308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DC2D9DDF-52EE-48C5-BFE9-6C9F765599D1}" type="sibTrans" cxnId="{1257C41A-ECD3-45C9-8DD1-0AF60D45D308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7042930A-5076-47E8-B743-5A41DF57E43D}">
      <dgm:prSet phldrT="[Text]" custT="1"/>
      <dgm:spPr>
        <a:solidFill>
          <a:srgbClr val="00B0F0"/>
        </a:solidFill>
      </dgm:spPr>
      <dgm:t>
        <a:bodyPr/>
        <a:lstStyle/>
        <a:p>
          <a:r>
            <a:rPr lang="ru-RU" sz="1200" b="1" noProof="0" dirty="0">
              <a:latin typeface="Arial Narrow" panose="020B0606020202030204" pitchFamily="34" charset="0"/>
            </a:rPr>
            <a:t>Как измерять прогресс </a:t>
          </a:r>
          <a:r>
            <a:rPr lang="sk-SK" sz="1200" b="1" dirty="0">
              <a:latin typeface="Arial Narrow" panose="020B0606020202030204" pitchFamily="34" charset="0"/>
            </a:rPr>
            <a:t>(IFP, 2013)</a:t>
          </a:r>
        </a:p>
      </dgm:t>
    </dgm:pt>
    <dgm:pt modelId="{D11BD6CA-3D35-4DB6-BB8A-759D05FB1E0C}" type="parTrans" cxnId="{6748A397-A066-436D-A081-474576B1EA7D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74F8F396-745D-43CD-92F6-C9A6151EF3F5}" type="sibTrans" cxnId="{6748A397-A066-436D-A081-474576B1EA7D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5300223E-C4EC-445B-83A6-9727ED7BB834}">
      <dgm:prSet phldrT="[Text]" custT="1"/>
      <dgm:spPr/>
      <dgm:t>
        <a:bodyPr/>
        <a:lstStyle/>
        <a:p>
          <a:r>
            <a:rPr lang="ru-RU" sz="1500" b="1" noProof="0" dirty="0">
              <a:latin typeface="Arial Narrow" panose="020B0606020202030204" pitchFamily="34" charset="0"/>
            </a:rPr>
            <a:t>Предложение устанавливать итоговые показатели в министерствах</a:t>
          </a:r>
          <a:endParaRPr lang="en-US" sz="1500" b="1" noProof="0" dirty="0">
            <a:latin typeface="Arial Narrow" panose="020B0606020202030204" pitchFamily="34" charset="0"/>
          </a:endParaRPr>
        </a:p>
      </dgm:t>
    </dgm:pt>
    <dgm:pt modelId="{2D52F251-39D2-42D4-9E73-C8DFE8C6B847}" type="parTrans" cxnId="{9F899F63-B114-4FAE-9B81-9665280508E7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63C9E3D0-109C-4360-B0D5-AD87E4EBD21A}" type="sibTrans" cxnId="{9F899F63-B114-4FAE-9B81-9665280508E7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41AAB6BA-9AB1-4017-AA9F-50559748EDDF}">
      <dgm:prSet phldrT="[Text]" custT="1"/>
      <dgm:spPr>
        <a:solidFill>
          <a:srgbClr val="00B0F0"/>
        </a:solidFill>
      </dgm:spPr>
      <dgm:t>
        <a:bodyPr/>
        <a:lstStyle/>
        <a:p>
          <a:r>
            <a:rPr lang="ru-RU" sz="2000" b="1" noProof="0" dirty="0">
              <a:latin typeface="Arial Narrow" panose="020B0606020202030204" pitchFamily="34" charset="0"/>
            </a:rPr>
            <a:t>Анализ расходов</a:t>
          </a:r>
          <a:endParaRPr lang="sk-SK" sz="2000" b="1" noProof="0" dirty="0">
            <a:latin typeface="Arial Narrow" panose="020B0606020202030204" pitchFamily="34" charset="0"/>
          </a:endParaRPr>
        </a:p>
        <a:p>
          <a:r>
            <a:rPr lang="en-US" sz="2000" b="1" noProof="0" dirty="0">
              <a:latin typeface="Arial Narrow" panose="020B0606020202030204" pitchFamily="34" charset="0"/>
            </a:rPr>
            <a:t>(</a:t>
          </a:r>
          <a:r>
            <a:rPr lang="ru-RU" sz="2000" b="1" noProof="0" dirty="0">
              <a:latin typeface="Arial Narrow" panose="020B0606020202030204" pitchFamily="34" charset="0"/>
            </a:rPr>
            <a:t>с </a:t>
          </a:r>
          <a:r>
            <a:rPr lang="en-US" sz="2000" b="1" noProof="0" dirty="0">
              <a:latin typeface="Arial Narrow" panose="020B0606020202030204" pitchFamily="34" charset="0"/>
            </a:rPr>
            <a:t>2016</a:t>
          </a:r>
          <a:r>
            <a:rPr lang="ru-RU" sz="2000" b="1" noProof="0" dirty="0">
              <a:latin typeface="Arial Narrow" panose="020B0606020202030204" pitchFamily="34" charset="0"/>
            </a:rPr>
            <a:t> г.</a:t>
          </a:r>
          <a:r>
            <a:rPr lang="en-US" sz="2000" b="1" noProof="0" dirty="0">
              <a:latin typeface="Arial Narrow" panose="020B0606020202030204" pitchFamily="34" charset="0"/>
            </a:rPr>
            <a:t>)</a:t>
          </a:r>
        </a:p>
      </dgm:t>
    </dgm:pt>
    <dgm:pt modelId="{DFC6C2E4-0060-45E6-9BF5-A8BCC963ABC8}" type="parTrans" cxnId="{95A8CB50-7D5F-49C9-A5F3-DE38C72398BB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4C02B781-3499-4E52-ACB1-DE42F25AE6CB}" type="sibTrans" cxnId="{95A8CB50-7D5F-49C9-A5F3-DE38C72398BB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5E3A2829-52CD-425E-8884-520D174D0EA8}">
      <dgm:prSet phldrT="[Text]" custT="1"/>
      <dgm:spPr>
        <a:noFill/>
      </dgm:spPr>
      <dgm:t>
        <a:bodyPr/>
        <a:lstStyle/>
        <a:p>
          <a:r>
            <a:rPr lang="ru-RU" sz="1600" b="1" noProof="0" dirty="0">
              <a:latin typeface="Arial Narrow" panose="020B0606020202030204" pitchFamily="34" charset="0"/>
            </a:rPr>
            <a:t>Итоговые показатели отражены в бюджете</a:t>
          </a:r>
          <a:endParaRPr lang="en-US" sz="1600" b="1" noProof="0" dirty="0">
            <a:latin typeface="Arial Narrow" panose="020B0606020202030204" pitchFamily="34" charset="0"/>
          </a:endParaRPr>
        </a:p>
      </dgm:t>
    </dgm:pt>
    <dgm:pt modelId="{A9F14021-29EA-426A-9AB8-D2CEB110FC09}" type="parTrans" cxnId="{8E4A4C82-BC75-476F-8ADA-D330ACE6D20C}">
      <dgm:prSet/>
      <dgm:spPr/>
      <dgm:t>
        <a:bodyPr/>
        <a:lstStyle/>
        <a:p>
          <a:endParaRPr lang="sk-SK" sz="2000" b="1"/>
        </a:p>
      </dgm:t>
    </dgm:pt>
    <dgm:pt modelId="{7AFCB409-0CA6-44DF-93D7-AD535BD687CC}" type="sibTrans" cxnId="{8E4A4C82-BC75-476F-8ADA-D330ACE6D20C}">
      <dgm:prSet/>
      <dgm:spPr/>
      <dgm:t>
        <a:bodyPr/>
        <a:lstStyle/>
        <a:p>
          <a:endParaRPr lang="sk-SK" sz="2000" b="1"/>
        </a:p>
      </dgm:t>
    </dgm:pt>
    <dgm:pt modelId="{F5E057B2-2F6B-4A06-9950-FC7958B03331}">
      <dgm:prSet phldrT="[Text]" custT="1"/>
      <dgm:spPr>
        <a:solidFill>
          <a:srgbClr val="00B0F0"/>
        </a:solidFill>
      </dgm:spPr>
      <dgm:t>
        <a:bodyPr/>
        <a:lstStyle/>
        <a:p>
          <a:r>
            <a:rPr lang="ru-RU" sz="1200" b="1" noProof="0" dirty="0">
              <a:latin typeface="Arial Narrow" panose="020B0606020202030204" pitchFamily="34" charset="0"/>
            </a:rPr>
            <a:t>Структура бюджета в сфере образования </a:t>
          </a:r>
          <a:r>
            <a:rPr lang="sk-SK" sz="1200" b="1" noProof="0" dirty="0">
              <a:latin typeface="Arial Narrow" panose="020B0606020202030204" pitchFamily="34" charset="0"/>
            </a:rPr>
            <a:t>(IFP, 2014)</a:t>
          </a:r>
          <a:endParaRPr lang="en-US" sz="1200" b="1" noProof="0" dirty="0">
            <a:latin typeface="Arial Narrow" panose="020B0606020202030204" pitchFamily="34" charset="0"/>
          </a:endParaRPr>
        </a:p>
      </dgm:t>
    </dgm:pt>
    <dgm:pt modelId="{E53124B9-836F-48ED-A403-27893A3BCD78}" type="parTrans" cxnId="{8199770A-761D-44C8-83B9-A1931F77D049}">
      <dgm:prSet/>
      <dgm:spPr/>
      <dgm:t>
        <a:bodyPr/>
        <a:lstStyle/>
        <a:p>
          <a:endParaRPr lang="sk-SK"/>
        </a:p>
      </dgm:t>
    </dgm:pt>
    <dgm:pt modelId="{66436BDC-D8D1-4644-8709-35FDFF7E890E}" type="sibTrans" cxnId="{8199770A-761D-44C8-83B9-A1931F77D049}">
      <dgm:prSet/>
      <dgm:spPr/>
      <dgm:t>
        <a:bodyPr/>
        <a:lstStyle/>
        <a:p>
          <a:endParaRPr lang="sk-SK"/>
        </a:p>
      </dgm:t>
    </dgm:pt>
    <dgm:pt modelId="{21307B35-FD8F-4460-8902-085E70383E6C}">
      <dgm:prSet phldrT="[Text]" custT="1"/>
      <dgm:spPr>
        <a:solidFill>
          <a:srgbClr val="00B0F0"/>
        </a:solidFill>
      </dgm:spPr>
      <dgm:t>
        <a:bodyPr/>
        <a:lstStyle/>
        <a:p>
          <a:r>
            <a:rPr lang="ru-RU" sz="1500" b="1" noProof="0" dirty="0">
              <a:latin typeface="Arial Narrow" panose="020B0606020202030204" pitchFamily="34" charset="0"/>
            </a:rPr>
            <a:t>Предложенная структура бюджета для министерства образования</a:t>
          </a:r>
          <a:endParaRPr lang="en-US" sz="1500" b="1" noProof="0" dirty="0">
            <a:latin typeface="Arial Narrow" panose="020B0606020202030204" pitchFamily="34" charset="0"/>
          </a:endParaRPr>
        </a:p>
      </dgm:t>
    </dgm:pt>
    <dgm:pt modelId="{41BCAE8C-2275-4153-94E8-8910697A39C6}" type="parTrans" cxnId="{461F8EC5-EA87-4722-9E8E-1510CC9BA5DD}">
      <dgm:prSet/>
      <dgm:spPr/>
      <dgm:t>
        <a:bodyPr/>
        <a:lstStyle/>
        <a:p>
          <a:endParaRPr lang="sk-SK"/>
        </a:p>
      </dgm:t>
    </dgm:pt>
    <dgm:pt modelId="{FE49740A-3597-4B13-9F6A-174F51E3D8DC}" type="sibTrans" cxnId="{461F8EC5-EA87-4722-9E8E-1510CC9BA5DD}">
      <dgm:prSet/>
      <dgm:spPr/>
      <dgm:t>
        <a:bodyPr/>
        <a:lstStyle/>
        <a:p>
          <a:endParaRPr lang="sk-SK"/>
        </a:p>
      </dgm:t>
    </dgm:pt>
    <dgm:pt modelId="{03D0B1FC-9972-471A-9566-8F3B88EC4424}" type="pres">
      <dgm:prSet presAssocID="{57765E5D-49CE-4D3A-BEFC-5530E2AA6CDF}" presName="rootnode" presStyleCnt="0">
        <dgm:presLayoutVars>
          <dgm:chMax/>
          <dgm:chPref/>
          <dgm:dir/>
          <dgm:animLvl val="lvl"/>
        </dgm:presLayoutVars>
      </dgm:prSet>
      <dgm:spPr/>
    </dgm:pt>
    <dgm:pt modelId="{C5D677A9-F65B-43BA-BB8C-7BBECCE11D7C}" type="pres">
      <dgm:prSet presAssocID="{E1D1903C-903B-4515-9159-59376DD019A9}" presName="composite" presStyleCnt="0"/>
      <dgm:spPr/>
    </dgm:pt>
    <dgm:pt modelId="{4A808204-1DE1-4F1C-AA16-EE07367270AD}" type="pres">
      <dgm:prSet presAssocID="{E1D1903C-903B-4515-9159-59376DD019A9}" presName="bentUpArrow1" presStyleLbl="alignImgPlace1" presStyleIdx="0" presStyleCnt="4" custLinFactNeighborX="29258" custLinFactNeighborY="10896"/>
      <dgm:spPr/>
    </dgm:pt>
    <dgm:pt modelId="{CB1635F9-E0CD-4F68-AE51-7C73F0DEE594}" type="pres">
      <dgm:prSet presAssocID="{E1D1903C-903B-4515-9159-59376DD019A9}" presName="ParentText" presStyleLbl="node1" presStyleIdx="0" presStyleCnt="5" custScaleX="115930" custScaleY="109864" custLinFactNeighborX="-666">
        <dgm:presLayoutVars>
          <dgm:chMax val="1"/>
          <dgm:chPref val="1"/>
          <dgm:bulletEnabled val="1"/>
        </dgm:presLayoutVars>
      </dgm:prSet>
      <dgm:spPr/>
    </dgm:pt>
    <dgm:pt modelId="{EFC33901-A1C3-4EF6-9AD7-C5C0D41C0DEE}" type="pres">
      <dgm:prSet presAssocID="{E1D1903C-903B-4515-9159-59376DD019A9}" presName="ChildText" presStyleLbl="revTx" presStyleIdx="0" presStyleCnt="5" custScaleX="365941" custScaleY="73413" custLinFactX="56866" custLinFactNeighborX="100000" custLinFactNeighborY="-1681">
        <dgm:presLayoutVars>
          <dgm:chMax val="0"/>
          <dgm:chPref val="0"/>
          <dgm:bulletEnabled val="1"/>
        </dgm:presLayoutVars>
      </dgm:prSet>
      <dgm:spPr/>
    </dgm:pt>
    <dgm:pt modelId="{A3787AC3-0F60-4388-8469-6FFDA4174E96}" type="pres">
      <dgm:prSet presAssocID="{18C61C1A-B410-4458-9285-407052658137}" presName="sibTrans" presStyleCnt="0"/>
      <dgm:spPr/>
    </dgm:pt>
    <dgm:pt modelId="{EA7107C1-7B82-4636-87C8-0A5FFF75BEFC}" type="pres">
      <dgm:prSet presAssocID="{054E518E-E954-44AA-89B2-2EEC81C14145}" presName="composite" presStyleCnt="0"/>
      <dgm:spPr/>
    </dgm:pt>
    <dgm:pt modelId="{2F0E6C08-B163-4CEA-8F9A-7C1DD4210F37}" type="pres">
      <dgm:prSet presAssocID="{054E518E-E954-44AA-89B2-2EEC81C14145}" presName="bentUpArrow1" presStyleLbl="alignImgPlace1" presStyleIdx="1" presStyleCnt="4" custLinFactNeighborX="-47758" custLinFactNeighborY="-5489"/>
      <dgm:spPr/>
    </dgm:pt>
    <dgm:pt modelId="{8B1E1F8B-DBAC-4248-8325-FC2AABB5D1AF}" type="pres">
      <dgm:prSet presAssocID="{054E518E-E954-44AA-89B2-2EEC81C14145}" presName="ParentText" presStyleLbl="node1" presStyleIdx="1" presStyleCnt="5" custLinFactNeighborX="-47388" custLinFactNeighborY="-12551">
        <dgm:presLayoutVars>
          <dgm:chMax val="1"/>
          <dgm:chPref val="1"/>
          <dgm:bulletEnabled val="1"/>
        </dgm:presLayoutVars>
      </dgm:prSet>
      <dgm:spPr/>
    </dgm:pt>
    <dgm:pt modelId="{281F6E99-00DB-43BC-A627-40F807012B6F}" type="pres">
      <dgm:prSet presAssocID="{054E518E-E954-44AA-89B2-2EEC81C14145}" presName="ChildText" presStyleLbl="revTx" presStyleIdx="1" presStyleCnt="5" custScaleX="470562" custLinFactX="29908" custLinFactNeighborX="100000" custLinFactNeighborY="-16415">
        <dgm:presLayoutVars>
          <dgm:chMax val="0"/>
          <dgm:chPref val="0"/>
          <dgm:bulletEnabled val="1"/>
        </dgm:presLayoutVars>
      </dgm:prSet>
      <dgm:spPr/>
    </dgm:pt>
    <dgm:pt modelId="{BD6C0A33-F001-4E54-BC42-B7AE152E1B91}" type="pres">
      <dgm:prSet presAssocID="{F46D2CC7-0534-48D9-9941-629D2877F62C}" presName="sibTrans" presStyleCnt="0"/>
      <dgm:spPr/>
    </dgm:pt>
    <dgm:pt modelId="{98DB9FC9-F2CA-4E1F-85CA-D8E9F7EBFACA}" type="pres">
      <dgm:prSet presAssocID="{7042930A-5076-47E8-B743-5A41DF57E43D}" presName="composite" presStyleCnt="0"/>
      <dgm:spPr/>
    </dgm:pt>
    <dgm:pt modelId="{21C00A2A-4FA3-4599-960B-891852FCBC38}" type="pres">
      <dgm:prSet presAssocID="{7042930A-5076-47E8-B743-5A41DF57E43D}" presName="bentUpArrow1" presStyleLbl="alignImgPlace1" presStyleIdx="2" presStyleCnt="4" custLinFactNeighborX="-28242" custLinFactNeighborY="0"/>
      <dgm:spPr/>
    </dgm:pt>
    <dgm:pt modelId="{E0C54748-3657-4405-8ADF-6D46EDB493C9}" type="pres">
      <dgm:prSet presAssocID="{7042930A-5076-47E8-B743-5A41DF57E43D}" presName="ParentText" presStyleLbl="node1" presStyleIdx="2" presStyleCnt="5" custLinFactNeighborX="-45362" custLinFactNeighborY="-11370">
        <dgm:presLayoutVars>
          <dgm:chMax val="1"/>
          <dgm:chPref val="1"/>
          <dgm:bulletEnabled val="1"/>
        </dgm:presLayoutVars>
      </dgm:prSet>
      <dgm:spPr/>
    </dgm:pt>
    <dgm:pt modelId="{0B29005E-60DD-4CC1-B0E4-987CDBE09391}" type="pres">
      <dgm:prSet presAssocID="{7042930A-5076-47E8-B743-5A41DF57E43D}" presName="ChildText" presStyleLbl="revTx" presStyleIdx="2" presStyleCnt="5" custScaleX="294885" custLinFactNeighborX="53522" custLinFactNeighborY="-11335">
        <dgm:presLayoutVars>
          <dgm:chMax val="0"/>
          <dgm:chPref val="0"/>
          <dgm:bulletEnabled val="1"/>
        </dgm:presLayoutVars>
      </dgm:prSet>
      <dgm:spPr/>
    </dgm:pt>
    <dgm:pt modelId="{62CE3E4F-A98F-4005-9509-806A0F6CB070}" type="pres">
      <dgm:prSet presAssocID="{74F8F396-745D-43CD-92F6-C9A6151EF3F5}" presName="sibTrans" presStyleCnt="0"/>
      <dgm:spPr/>
    </dgm:pt>
    <dgm:pt modelId="{AFC19745-7D29-4919-8BD9-392AEAC48E30}" type="pres">
      <dgm:prSet presAssocID="{F5E057B2-2F6B-4A06-9950-FC7958B03331}" presName="composite" presStyleCnt="0"/>
      <dgm:spPr/>
    </dgm:pt>
    <dgm:pt modelId="{B9D11210-5EFF-4F6A-AF3E-C60E77AAA22E}" type="pres">
      <dgm:prSet presAssocID="{F5E057B2-2F6B-4A06-9950-FC7958B03331}" presName="bentUpArrow1" presStyleLbl="alignImgPlace1" presStyleIdx="3" presStyleCnt="4" custLinFactNeighborX="-34830" custLinFactNeighborY="3499"/>
      <dgm:spPr/>
    </dgm:pt>
    <dgm:pt modelId="{9BAF9133-0E4A-4D20-994D-56EAFB7D88B2}" type="pres">
      <dgm:prSet presAssocID="{F5E057B2-2F6B-4A06-9950-FC7958B03331}" presName="ParentText" presStyleLbl="node1" presStyleIdx="3" presStyleCnt="5" custLinFactNeighborX="-57315" custLinFactNeighborY="-3666">
        <dgm:presLayoutVars>
          <dgm:chMax val="1"/>
          <dgm:chPref val="1"/>
          <dgm:bulletEnabled val="1"/>
        </dgm:presLayoutVars>
      </dgm:prSet>
      <dgm:spPr/>
    </dgm:pt>
    <dgm:pt modelId="{7DC5A958-C728-4C29-93E9-446C1F21D55B}" type="pres">
      <dgm:prSet presAssocID="{F5E057B2-2F6B-4A06-9950-FC7958B03331}" presName="ChildText" presStyleLbl="revTx" presStyleIdx="3" presStyleCnt="5" custScaleX="339772" custLinFactNeighborX="58939" custLinFactNeighborY="3093">
        <dgm:presLayoutVars>
          <dgm:chMax val="0"/>
          <dgm:chPref val="0"/>
          <dgm:bulletEnabled val="1"/>
        </dgm:presLayoutVars>
      </dgm:prSet>
      <dgm:spPr>
        <a:noFill/>
      </dgm:spPr>
    </dgm:pt>
    <dgm:pt modelId="{5255FA48-69B3-4B41-A998-D14BCE7CC204}" type="pres">
      <dgm:prSet presAssocID="{66436BDC-D8D1-4644-8709-35FDFF7E890E}" presName="sibTrans" presStyleCnt="0"/>
      <dgm:spPr/>
    </dgm:pt>
    <dgm:pt modelId="{C0C61296-F304-4C6F-89D2-CAB0B915FD35}" type="pres">
      <dgm:prSet presAssocID="{41AAB6BA-9AB1-4017-AA9F-50559748EDDF}" presName="composite" presStyleCnt="0"/>
      <dgm:spPr/>
    </dgm:pt>
    <dgm:pt modelId="{3BC44DD9-BEB6-45B5-BF5F-99A00B5BA31E}" type="pres">
      <dgm:prSet presAssocID="{41AAB6BA-9AB1-4017-AA9F-50559748EDDF}" presName="ParentText" presStyleLbl="node1" presStyleIdx="4" presStyleCnt="5" custScaleX="185637" custScaleY="139722" custLinFactNeighborX="-68257" custLinFactNeighborY="-12496">
        <dgm:presLayoutVars>
          <dgm:chMax val="1"/>
          <dgm:chPref val="1"/>
          <dgm:bulletEnabled val="1"/>
        </dgm:presLayoutVars>
      </dgm:prSet>
      <dgm:spPr/>
    </dgm:pt>
    <dgm:pt modelId="{591F8818-B6F2-42E9-9A4E-3C8BAF0A1486}" type="pres">
      <dgm:prSet presAssocID="{41AAB6BA-9AB1-4017-AA9F-50559748EDDF}" presName="FinalChildText" presStyleLbl="revTx" presStyleIdx="4" presStyleCnt="5" custScaleX="185964" custLinFactNeighborX="639" custLinFactNeighborY="-12306">
        <dgm:presLayoutVars>
          <dgm:chMax val="0"/>
          <dgm:chPref val="0"/>
          <dgm:bulletEnabled val="1"/>
        </dgm:presLayoutVars>
      </dgm:prSet>
      <dgm:spPr/>
    </dgm:pt>
  </dgm:ptLst>
  <dgm:cxnLst>
    <dgm:cxn modelId="{8199770A-761D-44C8-83B9-A1931F77D049}" srcId="{57765E5D-49CE-4D3A-BEFC-5530E2AA6CDF}" destId="{F5E057B2-2F6B-4A06-9950-FC7958B03331}" srcOrd="3" destOrd="0" parTransId="{E53124B9-836F-48ED-A403-27893A3BCD78}" sibTransId="{66436BDC-D8D1-4644-8709-35FDFF7E890E}"/>
    <dgm:cxn modelId="{88266E1A-0E5A-444D-A199-7092ACBFF100}" type="presOf" srcId="{3D900F2F-4812-4DEB-87CB-83DBD4070E2D}" destId="{EFC33901-A1C3-4EF6-9AD7-C5C0D41C0DEE}" srcOrd="0" destOrd="0" presId="urn:microsoft.com/office/officeart/2005/8/layout/StepDownProcess"/>
    <dgm:cxn modelId="{1257C41A-ECD3-45C9-8DD1-0AF60D45D308}" srcId="{054E518E-E954-44AA-89B2-2EEC81C14145}" destId="{FAF2F701-6A7C-4933-B6B7-9CA9EDFDFD14}" srcOrd="0" destOrd="0" parTransId="{51BA28F4-9FA9-4D61-BBB0-2C809BA1AA2C}" sibTransId="{DC2D9DDF-52EE-48C5-BFE9-6C9F765599D1}"/>
    <dgm:cxn modelId="{E529A82F-4B2B-4845-B73E-BEFB633D7E31}" type="presOf" srcId="{5E3A2829-52CD-425E-8884-520D174D0EA8}" destId="{591F8818-B6F2-42E9-9A4E-3C8BAF0A1486}" srcOrd="0" destOrd="0" presId="urn:microsoft.com/office/officeart/2005/8/layout/StepDownProcess"/>
    <dgm:cxn modelId="{D074A531-99EC-4137-9203-82478676DDC7}" type="presOf" srcId="{41AAB6BA-9AB1-4017-AA9F-50559748EDDF}" destId="{3BC44DD9-BEB6-45B5-BF5F-99A00B5BA31E}" srcOrd="0" destOrd="0" presId="urn:microsoft.com/office/officeart/2005/8/layout/StepDownProcess"/>
    <dgm:cxn modelId="{F4D3953A-944F-4574-B188-92F6D3330101}" srcId="{57765E5D-49CE-4D3A-BEFC-5530E2AA6CDF}" destId="{E1D1903C-903B-4515-9159-59376DD019A9}" srcOrd="0" destOrd="0" parTransId="{AA54DDA9-F79F-48D0-BD46-DA9C00239778}" sibTransId="{18C61C1A-B410-4458-9285-407052658137}"/>
    <dgm:cxn modelId="{08BCFE3F-C2E3-44D4-8B76-F017CF3CFBC9}" srcId="{57765E5D-49CE-4D3A-BEFC-5530E2AA6CDF}" destId="{054E518E-E954-44AA-89B2-2EEC81C14145}" srcOrd="1" destOrd="0" parTransId="{3633814F-C6B2-462E-8D55-276AC07BFC56}" sibTransId="{F46D2CC7-0534-48D9-9941-629D2877F62C}"/>
    <dgm:cxn modelId="{9F899F63-B114-4FAE-9B81-9665280508E7}" srcId="{7042930A-5076-47E8-B743-5A41DF57E43D}" destId="{5300223E-C4EC-445B-83A6-9727ED7BB834}" srcOrd="0" destOrd="0" parTransId="{2D52F251-39D2-42D4-9E73-C8DFE8C6B847}" sibTransId="{63C9E3D0-109C-4360-B0D5-AD87E4EBD21A}"/>
    <dgm:cxn modelId="{95A8CB50-7D5F-49C9-A5F3-DE38C72398BB}" srcId="{57765E5D-49CE-4D3A-BEFC-5530E2AA6CDF}" destId="{41AAB6BA-9AB1-4017-AA9F-50559748EDDF}" srcOrd="4" destOrd="0" parTransId="{DFC6C2E4-0060-45E6-9BF5-A8BCC963ABC8}" sibTransId="{4C02B781-3499-4E52-ACB1-DE42F25AE6CB}"/>
    <dgm:cxn modelId="{6E51B256-B62F-4380-9F70-9B978740D6AA}" type="presOf" srcId="{57765E5D-49CE-4D3A-BEFC-5530E2AA6CDF}" destId="{03D0B1FC-9972-471A-9566-8F3B88EC4424}" srcOrd="0" destOrd="0" presId="urn:microsoft.com/office/officeart/2005/8/layout/StepDownProcess"/>
    <dgm:cxn modelId="{B34B6179-2A26-4C7D-B0ED-BBEEA79CA69C}" type="presOf" srcId="{5300223E-C4EC-445B-83A6-9727ED7BB834}" destId="{0B29005E-60DD-4CC1-B0E4-987CDBE09391}" srcOrd="0" destOrd="0" presId="urn:microsoft.com/office/officeart/2005/8/layout/StepDownProcess"/>
    <dgm:cxn modelId="{C389A459-B53D-4A20-854A-77F18D8AA8FC}" type="presOf" srcId="{E1D1903C-903B-4515-9159-59376DD019A9}" destId="{CB1635F9-E0CD-4F68-AE51-7C73F0DEE594}" srcOrd="0" destOrd="0" presId="urn:microsoft.com/office/officeart/2005/8/layout/StepDownProcess"/>
    <dgm:cxn modelId="{8E4A4C82-BC75-476F-8ADA-D330ACE6D20C}" srcId="{41AAB6BA-9AB1-4017-AA9F-50559748EDDF}" destId="{5E3A2829-52CD-425E-8884-520D174D0EA8}" srcOrd="0" destOrd="0" parTransId="{A9F14021-29EA-426A-9AB8-D2CEB110FC09}" sibTransId="{7AFCB409-0CA6-44DF-93D7-AD535BD687CC}"/>
    <dgm:cxn modelId="{97C8838C-3766-4365-91BD-A853E35A9B99}" type="presOf" srcId="{054E518E-E954-44AA-89B2-2EEC81C14145}" destId="{8B1E1F8B-DBAC-4248-8325-FC2AABB5D1AF}" srcOrd="0" destOrd="0" presId="urn:microsoft.com/office/officeart/2005/8/layout/StepDownProcess"/>
    <dgm:cxn modelId="{5F45B68F-633C-42AE-9AD4-7171711F4268}" type="presOf" srcId="{21307B35-FD8F-4460-8902-085E70383E6C}" destId="{7DC5A958-C728-4C29-93E9-446C1F21D55B}" srcOrd="0" destOrd="0" presId="urn:microsoft.com/office/officeart/2005/8/layout/StepDownProcess"/>
    <dgm:cxn modelId="{6748A397-A066-436D-A081-474576B1EA7D}" srcId="{57765E5D-49CE-4D3A-BEFC-5530E2AA6CDF}" destId="{7042930A-5076-47E8-B743-5A41DF57E43D}" srcOrd="2" destOrd="0" parTransId="{D11BD6CA-3D35-4DB6-BB8A-759D05FB1E0C}" sibTransId="{74F8F396-745D-43CD-92F6-C9A6151EF3F5}"/>
    <dgm:cxn modelId="{CF6E8798-16E4-4110-AE80-57886B0DD75C}" srcId="{E1D1903C-903B-4515-9159-59376DD019A9}" destId="{3D900F2F-4812-4DEB-87CB-83DBD4070E2D}" srcOrd="0" destOrd="0" parTransId="{0B870D08-87B0-456F-BB99-1CAB149A89DC}" sibTransId="{D7245463-0292-4D74-866C-B4F92EF066E7}"/>
    <dgm:cxn modelId="{5BB99AB6-C26A-4299-A1C1-2989B83FC003}" type="presOf" srcId="{7042930A-5076-47E8-B743-5A41DF57E43D}" destId="{E0C54748-3657-4405-8ADF-6D46EDB493C9}" srcOrd="0" destOrd="0" presId="urn:microsoft.com/office/officeart/2005/8/layout/StepDownProcess"/>
    <dgm:cxn modelId="{9C8844C4-3D94-4800-9AE6-DAFC9FEE3BEE}" type="presOf" srcId="{FAF2F701-6A7C-4933-B6B7-9CA9EDFDFD14}" destId="{281F6E99-00DB-43BC-A627-40F807012B6F}" srcOrd="0" destOrd="0" presId="urn:microsoft.com/office/officeart/2005/8/layout/StepDownProcess"/>
    <dgm:cxn modelId="{461F8EC5-EA87-4722-9E8E-1510CC9BA5DD}" srcId="{F5E057B2-2F6B-4A06-9950-FC7958B03331}" destId="{21307B35-FD8F-4460-8902-085E70383E6C}" srcOrd="0" destOrd="0" parTransId="{41BCAE8C-2275-4153-94E8-8910697A39C6}" sibTransId="{FE49740A-3597-4B13-9F6A-174F51E3D8DC}"/>
    <dgm:cxn modelId="{CE83A4C8-A305-4642-8638-9AB758FEDB46}" type="presOf" srcId="{F5E057B2-2F6B-4A06-9950-FC7958B03331}" destId="{9BAF9133-0E4A-4D20-994D-56EAFB7D88B2}" srcOrd="0" destOrd="0" presId="urn:microsoft.com/office/officeart/2005/8/layout/StepDownProcess"/>
    <dgm:cxn modelId="{4ED357FA-A5C4-4206-BE61-CD805F9326C6}" type="presParOf" srcId="{03D0B1FC-9972-471A-9566-8F3B88EC4424}" destId="{C5D677A9-F65B-43BA-BB8C-7BBECCE11D7C}" srcOrd="0" destOrd="0" presId="urn:microsoft.com/office/officeart/2005/8/layout/StepDownProcess"/>
    <dgm:cxn modelId="{1A2E9CBF-54EA-4F25-836F-A771957D5A2E}" type="presParOf" srcId="{C5D677A9-F65B-43BA-BB8C-7BBECCE11D7C}" destId="{4A808204-1DE1-4F1C-AA16-EE07367270AD}" srcOrd="0" destOrd="0" presId="urn:microsoft.com/office/officeart/2005/8/layout/StepDownProcess"/>
    <dgm:cxn modelId="{DF4A0087-994C-464C-8398-F90BAE6A0993}" type="presParOf" srcId="{C5D677A9-F65B-43BA-BB8C-7BBECCE11D7C}" destId="{CB1635F9-E0CD-4F68-AE51-7C73F0DEE594}" srcOrd="1" destOrd="0" presId="urn:microsoft.com/office/officeart/2005/8/layout/StepDownProcess"/>
    <dgm:cxn modelId="{69865246-AA67-4DCC-B2A4-694BCEC48833}" type="presParOf" srcId="{C5D677A9-F65B-43BA-BB8C-7BBECCE11D7C}" destId="{EFC33901-A1C3-4EF6-9AD7-C5C0D41C0DEE}" srcOrd="2" destOrd="0" presId="urn:microsoft.com/office/officeart/2005/8/layout/StepDownProcess"/>
    <dgm:cxn modelId="{DD44E820-AD90-464C-9D90-C8C3C3CC0096}" type="presParOf" srcId="{03D0B1FC-9972-471A-9566-8F3B88EC4424}" destId="{A3787AC3-0F60-4388-8469-6FFDA4174E96}" srcOrd="1" destOrd="0" presId="urn:microsoft.com/office/officeart/2005/8/layout/StepDownProcess"/>
    <dgm:cxn modelId="{8C5BFD05-C4C7-4C31-8027-3B9F14599498}" type="presParOf" srcId="{03D0B1FC-9972-471A-9566-8F3B88EC4424}" destId="{EA7107C1-7B82-4636-87C8-0A5FFF75BEFC}" srcOrd="2" destOrd="0" presId="urn:microsoft.com/office/officeart/2005/8/layout/StepDownProcess"/>
    <dgm:cxn modelId="{20F72B3C-B07A-4BF0-9A50-CB59FAAD90CA}" type="presParOf" srcId="{EA7107C1-7B82-4636-87C8-0A5FFF75BEFC}" destId="{2F0E6C08-B163-4CEA-8F9A-7C1DD4210F37}" srcOrd="0" destOrd="0" presId="urn:microsoft.com/office/officeart/2005/8/layout/StepDownProcess"/>
    <dgm:cxn modelId="{68EE9954-D6D3-480A-B2B1-71970214BBE3}" type="presParOf" srcId="{EA7107C1-7B82-4636-87C8-0A5FFF75BEFC}" destId="{8B1E1F8B-DBAC-4248-8325-FC2AABB5D1AF}" srcOrd="1" destOrd="0" presId="urn:microsoft.com/office/officeart/2005/8/layout/StepDownProcess"/>
    <dgm:cxn modelId="{64D64F6C-9CFE-42B0-AAEC-4C156D9EB1D8}" type="presParOf" srcId="{EA7107C1-7B82-4636-87C8-0A5FFF75BEFC}" destId="{281F6E99-00DB-43BC-A627-40F807012B6F}" srcOrd="2" destOrd="0" presId="urn:microsoft.com/office/officeart/2005/8/layout/StepDownProcess"/>
    <dgm:cxn modelId="{14D1EC7A-95AD-4219-92B2-778025A38D62}" type="presParOf" srcId="{03D0B1FC-9972-471A-9566-8F3B88EC4424}" destId="{BD6C0A33-F001-4E54-BC42-B7AE152E1B91}" srcOrd="3" destOrd="0" presId="urn:microsoft.com/office/officeart/2005/8/layout/StepDownProcess"/>
    <dgm:cxn modelId="{76FACC0C-8198-445E-A5CB-EEF8B8CBDC43}" type="presParOf" srcId="{03D0B1FC-9972-471A-9566-8F3B88EC4424}" destId="{98DB9FC9-F2CA-4E1F-85CA-D8E9F7EBFACA}" srcOrd="4" destOrd="0" presId="urn:microsoft.com/office/officeart/2005/8/layout/StepDownProcess"/>
    <dgm:cxn modelId="{97FBFED4-5083-4D42-B48D-B92A4707C78F}" type="presParOf" srcId="{98DB9FC9-F2CA-4E1F-85CA-D8E9F7EBFACA}" destId="{21C00A2A-4FA3-4599-960B-891852FCBC38}" srcOrd="0" destOrd="0" presId="urn:microsoft.com/office/officeart/2005/8/layout/StepDownProcess"/>
    <dgm:cxn modelId="{984AE888-F53C-4C11-8507-4F9C06D3AE8D}" type="presParOf" srcId="{98DB9FC9-F2CA-4E1F-85CA-D8E9F7EBFACA}" destId="{E0C54748-3657-4405-8ADF-6D46EDB493C9}" srcOrd="1" destOrd="0" presId="urn:microsoft.com/office/officeart/2005/8/layout/StepDownProcess"/>
    <dgm:cxn modelId="{102B0111-D2C8-495A-A947-9C61A9F70190}" type="presParOf" srcId="{98DB9FC9-F2CA-4E1F-85CA-D8E9F7EBFACA}" destId="{0B29005E-60DD-4CC1-B0E4-987CDBE09391}" srcOrd="2" destOrd="0" presId="urn:microsoft.com/office/officeart/2005/8/layout/StepDownProcess"/>
    <dgm:cxn modelId="{E3FE280F-0810-47D3-A8A9-CB9D5B117210}" type="presParOf" srcId="{03D0B1FC-9972-471A-9566-8F3B88EC4424}" destId="{62CE3E4F-A98F-4005-9509-806A0F6CB070}" srcOrd="5" destOrd="0" presId="urn:microsoft.com/office/officeart/2005/8/layout/StepDownProcess"/>
    <dgm:cxn modelId="{83CC5942-A9B3-4D9E-9B56-551C6076D4C3}" type="presParOf" srcId="{03D0B1FC-9972-471A-9566-8F3B88EC4424}" destId="{AFC19745-7D29-4919-8BD9-392AEAC48E30}" srcOrd="6" destOrd="0" presId="urn:microsoft.com/office/officeart/2005/8/layout/StepDownProcess"/>
    <dgm:cxn modelId="{F5907982-4A42-4C8A-A823-738C606C72DB}" type="presParOf" srcId="{AFC19745-7D29-4919-8BD9-392AEAC48E30}" destId="{B9D11210-5EFF-4F6A-AF3E-C60E77AAA22E}" srcOrd="0" destOrd="0" presId="urn:microsoft.com/office/officeart/2005/8/layout/StepDownProcess"/>
    <dgm:cxn modelId="{09F219BD-916F-441F-B7D0-3D1B23D26FFD}" type="presParOf" srcId="{AFC19745-7D29-4919-8BD9-392AEAC48E30}" destId="{9BAF9133-0E4A-4D20-994D-56EAFB7D88B2}" srcOrd="1" destOrd="0" presId="urn:microsoft.com/office/officeart/2005/8/layout/StepDownProcess"/>
    <dgm:cxn modelId="{D565F6B7-29C6-4BC4-B23F-FF34471F8B77}" type="presParOf" srcId="{AFC19745-7D29-4919-8BD9-392AEAC48E30}" destId="{7DC5A958-C728-4C29-93E9-446C1F21D55B}" srcOrd="2" destOrd="0" presId="urn:microsoft.com/office/officeart/2005/8/layout/StepDownProcess"/>
    <dgm:cxn modelId="{FC6FB0C9-9812-499F-B795-8987E2A48C17}" type="presParOf" srcId="{03D0B1FC-9972-471A-9566-8F3B88EC4424}" destId="{5255FA48-69B3-4B41-A998-D14BCE7CC204}" srcOrd="7" destOrd="0" presId="urn:microsoft.com/office/officeart/2005/8/layout/StepDownProcess"/>
    <dgm:cxn modelId="{CDB24F0A-2BC5-4573-98A3-E6F4A401E5CC}" type="presParOf" srcId="{03D0B1FC-9972-471A-9566-8F3B88EC4424}" destId="{C0C61296-F304-4C6F-89D2-CAB0B915FD35}" srcOrd="8" destOrd="0" presId="urn:microsoft.com/office/officeart/2005/8/layout/StepDownProcess"/>
    <dgm:cxn modelId="{FB1D1B80-227C-40B9-83B6-7657DB211AD2}" type="presParOf" srcId="{C0C61296-F304-4C6F-89D2-CAB0B915FD35}" destId="{3BC44DD9-BEB6-45B5-BF5F-99A00B5BA31E}" srcOrd="0" destOrd="0" presId="urn:microsoft.com/office/officeart/2005/8/layout/StepDownProcess"/>
    <dgm:cxn modelId="{6A60AA2F-EB51-4A82-8CC4-5389A747C84A}" type="presParOf" srcId="{C0C61296-F304-4C6F-89D2-CAB0B915FD35}" destId="{591F8818-B6F2-42E9-9A4E-3C8BAF0A148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2697F-1E14-4E75-86B4-E5E9C26D88CE}">
      <dsp:nvSpPr>
        <dsp:cNvPr id="0" name=""/>
        <dsp:cNvSpPr/>
      </dsp:nvSpPr>
      <dsp:spPr>
        <a:xfrm>
          <a:off x="-66983" y="0"/>
          <a:ext cx="7173422" cy="77768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Меры по проведению анализа расходов являются частью </a:t>
          </a:r>
          <a:r>
            <a:rPr lang="ru-RU" sz="1800" b="1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переговоров по бюджету</a:t>
          </a:r>
          <a:r>
            <a:rPr lang="ru-RU" sz="18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sk-SK" sz="1800" b="1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(1) </a:t>
          </a:r>
          <a:r>
            <a:rPr lang="sk-SK" sz="18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ru-RU" sz="18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технические и политические</a:t>
          </a:r>
          <a:r>
            <a:rPr lang="sk-SK" sz="18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</a:p>
      </dsp:txBody>
      <dsp:txXfrm>
        <a:off x="-44205" y="22778"/>
        <a:ext cx="6208924" cy="732130"/>
      </dsp:txXfrm>
    </dsp:sp>
    <dsp:sp modelId="{652BC508-A1A6-423E-B7CF-C060736643A1}">
      <dsp:nvSpPr>
        <dsp:cNvPr id="0" name=""/>
        <dsp:cNvSpPr/>
      </dsp:nvSpPr>
      <dsp:spPr>
        <a:xfrm>
          <a:off x="448686" y="885698"/>
          <a:ext cx="7173422" cy="77768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Отчетность по итогам анализа расходов - часть  </a:t>
          </a:r>
          <a:r>
            <a:rPr lang="ru-RU" sz="1800" b="1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бюджетной документации</a:t>
          </a:r>
          <a:r>
            <a:rPr lang="ru-RU" sz="1800" b="0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, утверждаемой правительством </a:t>
          </a:r>
          <a:r>
            <a:rPr lang="en-US" sz="1800" b="1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(2)</a:t>
          </a:r>
          <a:endParaRPr lang="en-US" sz="1800" b="0" kern="1200" noProof="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sp:txBody>
      <dsp:txXfrm>
        <a:off x="471464" y="908476"/>
        <a:ext cx="6067079" cy="732130"/>
      </dsp:txXfrm>
    </dsp:sp>
    <dsp:sp modelId="{C9AE6F0E-BDD2-4A43-8F78-1E9B12506371}">
      <dsp:nvSpPr>
        <dsp:cNvPr id="0" name=""/>
        <dsp:cNvSpPr/>
      </dsp:nvSpPr>
      <dsp:spPr>
        <a:xfrm>
          <a:off x="722042" y="1728196"/>
          <a:ext cx="7486379" cy="77768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ru-RU" sz="20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некоторые</a:t>
          </a:r>
          <a:r>
            <a:rPr lang="sk-SK" sz="20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 </a:t>
          </a:r>
          <a:r>
            <a:rPr lang="ru-RU" sz="20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меры включены в </a:t>
          </a:r>
          <a:r>
            <a:rPr lang="ru-RU" sz="2000" b="1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государственный бюджет </a:t>
          </a:r>
          <a:r>
            <a:rPr lang="sk-SK" sz="2000" b="1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(3) </a:t>
          </a:r>
          <a:r>
            <a:rPr lang="sk-SK" sz="16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ru-RU" sz="16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здравоохранение и экология – яркие примеры</a:t>
          </a:r>
          <a:r>
            <a:rPr lang="sk-SK" sz="16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</a:p>
      </dsp:txBody>
      <dsp:txXfrm>
        <a:off x="744820" y="1750974"/>
        <a:ext cx="6333756" cy="732130"/>
      </dsp:txXfrm>
    </dsp:sp>
    <dsp:sp modelId="{5295DBFB-B07B-4E17-9B97-2FD8134F0D1E}">
      <dsp:nvSpPr>
        <dsp:cNvPr id="0" name=""/>
        <dsp:cNvSpPr/>
      </dsp:nvSpPr>
      <dsp:spPr>
        <a:xfrm>
          <a:off x="1323547" y="2657095"/>
          <a:ext cx="7486379" cy="77768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b="1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(4) </a:t>
          </a:r>
          <a:r>
            <a:rPr lang="ru-RU" sz="2000" b="1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Итоговые показатели </a:t>
          </a:r>
          <a:r>
            <a:rPr lang="ru-RU" sz="2000" b="0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для каждой отрасли </a:t>
          </a:r>
          <a:r>
            <a:rPr lang="en-US" sz="1600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ru-RU" sz="1600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например, сокращении смертности в сфере здравоохранения,</a:t>
          </a:r>
          <a:r>
            <a:rPr lang="en-US" sz="1600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PISA </a:t>
          </a:r>
          <a:r>
            <a:rPr lang="ru-RU" sz="1600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в образовании и пр.</a:t>
          </a:r>
          <a:r>
            <a:rPr lang="en-US" sz="1600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</a:p>
      </dsp:txBody>
      <dsp:txXfrm>
        <a:off x="1346325" y="2679873"/>
        <a:ext cx="6333756" cy="732130"/>
      </dsp:txXfrm>
    </dsp:sp>
    <dsp:sp modelId="{D2FD44D7-1F5E-402B-9CA9-8490391E01E3}">
      <dsp:nvSpPr>
        <dsp:cNvPr id="0" name=""/>
        <dsp:cNvSpPr/>
      </dsp:nvSpPr>
      <dsp:spPr>
        <a:xfrm>
          <a:off x="2129661" y="3542793"/>
          <a:ext cx="6905489" cy="77768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b="1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(5) </a:t>
          </a:r>
          <a:r>
            <a:rPr lang="ru-RU" sz="2000" b="1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Отчет о реализации – </a:t>
          </a:r>
          <a:r>
            <a:rPr lang="ru-RU" sz="2000" b="0" kern="120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часть бюджетной документации </a:t>
          </a:r>
          <a:r>
            <a:rPr lang="en-US" sz="1600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ru-RU" sz="1600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ответственное лицо – группа реализации</a:t>
          </a:r>
          <a:r>
            <a:rPr lang="en-US" sz="1600" kern="1200" noProof="0" dirty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</a:p>
      </dsp:txBody>
      <dsp:txXfrm>
        <a:off x="2152439" y="3565571"/>
        <a:ext cx="5838767" cy="732130"/>
      </dsp:txXfrm>
    </dsp:sp>
    <dsp:sp modelId="{EF4F216D-5471-4475-9865-2FDD80065506}">
      <dsp:nvSpPr>
        <dsp:cNvPr id="0" name=""/>
        <dsp:cNvSpPr/>
      </dsp:nvSpPr>
      <dsp:spPr>
        <a:xfrm>
          <a:off x="6466976" y="568143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200" kern="1200"/>
        </a:p>
      </dsp:txBody>
      <dsp:txXfrm>
        <a:off x="6580713" y="568143"/>
        <a:ext cx="278022" cy="380386"/>
      </dsp:txXfrm>
    </dsp:sp>
    <dsp:sp modelId="{EF95ED7D-B56D-44AD-8222-9B764D065FFA}">
      <dsp:nvSpPr>
        <dsp:cNvPr id="0" name=""/>
        <dsp:cNvSpPr/>
      </dsp:nvSpPr>
      <dsp:spPr>
        <a:xfrm>
          <a:off x="6982646" y="1453841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200" kern="1200"/>
        </a:p>
      </dsp:txBody>
      <dsp:txXfrm>
        <a:off x="7096383" y="1453841"/>
        <a:ext cx="278022" cy="380386"/>
      </dsp:txXfrm>
    </dsp:sp>
    <dsp:sp modelId="{414D7B89-622B-4CFF-B59D-6A7005AD4536}">
      <dsp:nvSpPr>
        <dsp:cNvPr id="0" name=""/>
        <dsp:cNvSpPr/>
      </dsp:nvSpPr>
      <dsp:spPr>
        <a:xfrm>
          <a:off x="7498315" y="2326578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200" kern="1200"/>
        </a:p>
      </dsp:txBody>
      <dsp:txXfrm>
        <a:off x="7612052" y="2326578"/>
        <a:ext cx="278022" cy="380386"/>
      </dsp:txXfrm>
    </dsp:sp>
    <dsp:sp modelId="{A5356974-2C22-42DF-B1A0-E4DC272A4298}">
      <dsp:nvSpPr>
        <dsp:cNvPr id="0" name=""/>
        <dsp:cNvSpPr/>
      </dsp:nvSpPr>
      <dsp:spPr>
        <a:xfrm>
          <a:off x="8013985" y="3220917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200" kern="1200"/>
        </a:p>
      </dsp:txBody>
      <dsp:txXfrm>
        <a:off x="8127722" y="3220917"/>
        <a:ext cx="278022" cy="380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08204-1DE1-4F1C-AA16-EE07367270AD}">
      <dsp:nvSpPr>
        <dsp:cNvPr id="0" name=""/>
        <dsp:cNvSpPr/>
      </dsp:nvSpPr>
      <dsp:spPr>
        <a:xfrm rot="5400000">
          <a:off x="503314" y="1102330"/>
          <a:ext cx="679777" cy="7739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635F9-E0CD-4F68-AE51-7C73F0DEE594}">
      <dsp:nvSpPr>
        <dsp:cNvPr id="0" name=""/>
        <dsp:cNvSpPr/>
      </dsp:nvSpPr>
      <dsp:spPr>
        <a:xfrm>
          <a:off x="0" y="235209"/>
          <a:ext cx="1326640" cy="880016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noProof="0" dirty="0">
              <a:latin typeface="Arial Narrow" panose="020B0606020202030204" pitchFamily="34" charset="0"/>
            </a:rPr>
            <a:t>Трудности структурной  политики  в Словакии </a:t>
          </a:r>
          <a:r>
            <a:rPr lang="sk-SK" sz="1200" b="1" kern="1200" dirty="0">
              <a:latin typeface="Arial Narrow" panose="020B0606020202030204" pitchFamily="34" charset="0"/>
            </a:rPr>
            <a:t>(NBS, 2010)</a:t>
          </a:r>
        </a:p>
      </dsp:txBody>
      <dsp:txXfrm>
        <a:off x="42967" y="278176"/>
        <a:ext cx="1240706" cy="794082"/>
      </dsp:txXfrm>
    </dsp:sp>
    <dsp:sp modelId="{EFC33901-A1C3-4EF6-9AD7-C5C0D41C0DEE}">
      <dsp:nvSpPr>
        <dsp:cNvPr id="0" name=""/>
        <dsp:cNvSpPr/>
      </dsp:nvSpPr>
      <dsp:spPr>
        <a:xfrm>
          <a:off x="1440011" y="426288"/>
          <a:ext cx="3045683" cy="475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1" kern="1200" noProof="0" dirty="0">
              <a:latin typeface="Arial Narrow" panose="020B0606020202030204" pitchFamily="34" charset="0"/>
            </a:rPr>
            <a:t>Обсуждение на бумаге подходов к измерению качества жизни</a:t>
          </a:r>
          <a:endParaRPr lang="sk-SK" sz="1500" b="1" kern="1200" dirty="0">
            <a:latin typeface="Arial Narrow" panose="020B0606020202030204" pitchFamily="34" charset="0"/>
          </a:endParaRPr>
        </a:p>
      </dsp:txBody>
      <dsp:txXfrm>
        <a:off x="1440011" y="426288"/>
        <a:ext cx="3045683" cy="475281"/>
      </dsp:txXfrm>
    </dsp:sp>
    <dsp:sp modelId="{2F0E6C08-B163-4CEA-8F9A-7C1DD4210F37}">
      <dsp:nvSpPr>
        <dsp:cNvPr id="0" name=""/>
        <dsp:cNvSpPr/>
      </dsp:nvSpPr>
      <dsp:spPr>
        <a:xfrm rot="5400000">
          <a:off x="1737614" y="1890742"/>
          <a:ext cx="679777" cy="7739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1E1F8B-DBAC-4248-8325-FC2AABB5D1AF}">
      <dsp:nvSpPr>
        <dsp:cNvPr id="0" name=""/>
        <dsp:cNvSpPr/>
      </dsp:nvSpPr>
      <dsp:spPr>
        <a:xfrm>
          <a:off x="1384832" y="1073973"/>
          <a:ext cx="1144345" cy="801005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noProof="0" dirty="0">
              <a:latin typeface="Arial Narrow" panose="020B0606020202030204" pitchFamily="34" charset="0"/>
            </a:rPr>
            <a:t>Национальная </a:t>
          </a:r>
          <a:r>
            <a:rPr lang="ru-RU" sz="1200" b="1" kern="1200" noProof="0" dirty="0" err="1">
              <a:latin typeface="Arial Narrow" panose="020B0606020202030204" pitchFamily="34" charset="0"/>
            </a:rPr>
            <a:t>прогарамма</a:t>
          </a:r>
          <a:r>
            <a:rPr lang="ru-RU" sz="1200" b="1" kern="1200" noProof="0" dirty="0">
              <a:latin typeface="Arial Narrow" panose="020B0606020202030204" pitchFamily="34" charset="0"/>
            </a:rPr>
            <a:t> реформ </a:t>
          </a:r>
          <a:r>
            <a:rPr lang="en-US" sz="1200" b="1" kern="1200" noProof="0" dirty="0">
              <a:latin typeface="Arial Narrow" panose="020B0606020202030204" pitchFamily="34" charset="0"/>
            </a:rPr>
            <a:t>(2010, </a:t>
          </a:r>
          <a:r>
            <a:rPr lang="ru-RU" sz="1200" b="1" kern="1200" noProof="0" dirty="0">
              <a:latin typeface="Arial Narrow" panose="020B0606020202030204" pitchFamily="34" charset="0"/>
            </a:rPr>
            <a:t>годовая</a:t>
          </a:r>
          <a:r>
            <a:rPr lang="en-US" sz="1200" b="1" kern="1200" noProof="0" dirty="0">
              <a:latin typeface="Arial Narrow" panose="020B0606020202030204" pitchFamily="34" charset="0"/>
            </a:rPr>
            <a:t>)</a:t>
          </a:r>
        </a:p>
      </dsp:txBody>
      <dsp:txXfrm>
        <a:off x="1423941" y="1113082"/>
        <a:ext cx="1066127" cy="722787"/>
      </dsp:txXfrm>
    </dsp:sp>
    <dsp:sp modelId="{281F6E99-00DB-43BC-A627-40F807012B6F}">
      <dsp:nvSpPr>
        <dsp:cNvPr id="0" name=""/>
        <dsp:cNvSpPr/>
      </dsp:nvSpPr>
      <dsp:spPr>
        <a:xfrm>
          <a:off x="2610597" y="1144629"/>
          <a:ext cx="3916432" cy="647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1" kern="1200" noProof="0" dirty="0">
              <a:latin typeface="Arial Narrow" panose="020B0606020202030204" pitchFamily="34" charset="0"/>
            </a:rPr>
            <a:t>Государственные приоритеты основаны на предыдущих исследованиях </a:t>
          </a:r>
          <a:r>
            <a:rPr lang="sk-SK" sz="1500" b="1" kern="1200" dirty="0">
              <a:latin typeface="Arial Narrow" panose="020B0606020202030204" pitchFamily="34" charset="0"/>
            </a:rPr>
            <a:t>(NBS, 2010)</a:t>
          </a:r>
        </a:p>
      </dsp:txBody>
      <dsp:txXfrm>
        <a:off x="2610597" y="1144629"/>
        <a:ext cx="3916432" cy="647407"/>
      </dsp:txXfrm>
    </dsp:sp>
    <dsp:sp modelId="{21C00A2A-4FA3-4599-960B-891852FCBC38}">
      <dsp:nvSpPr>
        <dsp:cNvPr id="0" name=""/>
        <dsp:cNvSpPr/>
      </dsp:nvSpPr>
      <dsp:spPr>
        <a:xfrm rot="5400000">
          <a:off x="3014673" y="2827848"/>
          <a:ext cx="679777" cy="7739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54748-3657-4405-8ADF-6D46EDB493C9}">
      <dsp:nvSpPr>
        <dsp:cNvPr id="0" name=""/>
        <dsp:cNvSpPr/>
      </dsp:nvSpPr>
      <dsp:spPr>
        <a:xfrm>
          <a:off x="2534040" y="1983226"/>
          <a:ext cx="1144345" cy="801005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noProof="0" dirty="0">
              <a:latin typeface="Arial Narrow" panose="020B0606020202030204" pitchFamily="34" charset="0"/>
            </a:rPr>
            <a:t>Как измерять прогресс </a:t>
          </a:r>
          <a:r>
            <a:rPr lang="sk-SK" sz="1200" b="1" kern="1200" dirty="0">
              <a:latin typeface="Arial Narrow" panose="020B0606020202030204" pitchFamily="34" charset="0"/>
            </a:rPr>
            <a:t>(IFP, 2013)</a:t>
          </a:r>
        </a:p>
      </dsp:txBody>
      <dsp:txXfrm>
        <a:off x="2573149" y="2022335"/>
        <a:ext cx="1066127" cy="722787"/>
      </dsp:txXfrm>
    </dsp:sp>
    <dsp:sp modelId="{0B29005E-60DD-4CC1-B0E4-987CDBE09391}">
      <dsp:nvSpPr>
        <dsp:cNvPr id="0" name=""/>
        <dsp:cNvSpPr/>
      </dsp:nvSpPr>
      <dsp:spPr>
        <a:xfrm>
          <a:off x="3831939" y="2077311"/>
          <a:ext cx="2454293" cy="647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1" kern="1200" noProof="0" dirty="0">
              <a:latin typeface="Arial Narrow" panose="020B0606020202030204" pitchFamily="34" charset="0"/>
            </a:rPr>
            <a:t>Предложение устанавливать итоговые показатели в министерствах</a:t>
          </a:r>
          <a:endParaRPr lang="en-US" sz="1500" b="1" kern="1200" noProof="0" dirty="0">
            <a:latin typeface="Arial Narrow" panose="020B0606020202030204" pitchFamily="34" charset="0"/>
          </a:endParaRPr>
        </a:p>
      </dsp:txBody>
      <dsp:txXfrm>
        <a:off x="3831939" y="2077311"/>
        <a:ext cx="2454293" cy="647407"/>
      </dsp:txXfrm>
    </dsp:sp>
    <dsp:sp modelId="{B9D11210-5EFF-4F6A-AF3E-C60E77AAA22E}">
      <dsp:nvSpPr>
        <dsp:cNvPr id="0" name=""/>
        <dsp:cNvSpPr/>
      </dsp:nvSpPr>
      <dsp:spPr>
        <a:xfrm rot="5400000">
          <a:off x="4487438" y="3751426"/>
          <a:ext cx="679777" cy="7739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F9133-0E4A-4D20-994D-56EAFB7D88B2}">
      <dsp:nvSpPr>
        <dsp:cNvPr id="0" name=""/>
        <dsp:cNvSpPr/>
      </dsp:nvSpPr>
      <dsp:spPr>
        <a:xfrm>
          <a:off x="3921007" y="2944728"/>
          <a:ext cx="1144345" cy="801005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noProof="0" dirty="0">
              <a:latin typeface="Arial Narrow" panose="020B0606020202030204" pitchFamily="34" charset="0"/>
            </a:rPr>
            <a:t>Структура бюджета в сфере образования </a:t>
          </a:r>
          <a:r>
            <a:rPr lang="sk-SK" sz="1200" b="1" kern="1200" noProof="0" dirty="0">
              <a:latin typeface="Arial Narrow" panose="020B0606020202030204" pitchFamily="34" charset="0"/>
            </a:rPr>
            <a:t>(IFP, 2014)</a:t>
          </a:r>
          <a:endParaRPr lang="en-US" sz="1200" b="1" kern="1200" noProof="0" dirty="0">
            <a:latin typeface="Arial Narrow" panose="020B0606020202030204" pitchFamily="34" charset="0"/>
          </a:endParaRPr>
        </a:p>
      </dsp:txBody>
      <dsp:txXfrm>
        <a:off x="3960116" y="2983837"/>
        <a:ext cx="1066127" cy="722787"/>
      </dsp:txXfrm>
    </dsp:sp>
    <dsp:sp modelId="{7DC5A958-C728-4C29-93E9-446C1F21D55B}">
      <dsp:nvSpPr>
        <dsp:cNvPr id="0" name=""/>
        <dsp:cNvSpPr/>
      </dsp:nvSpPr>
      <dsp:spPr>
        <a:xfrm>
          <a:off x="5213980" y="3070512"/>
          <a:ext cx="2827882" cy="647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1" kern="1200" noProof="0" dirty="0">
              <a:latin typeface="Arial Narrow" panose="020B0606020202030204" pitchFamily="34" charset="0"/>
            </a:rPr>
            <a:t>Предложенная структура бюджета для министерства образования</a:t>
          </a:r>
          <a:endParaRPr lang="en-US" sz="1500" b="1" kern="1200" noProof="0" dirty="0">
            <a:latin typeface="Arial Narrow" panose="020B0606020202030204" pitchFamily="34" charset="0"/>
          </a:endParaRPr>
        </a:p>
      </dsp:txBody>
      <dsp:txXfrm>
        <a:off x="5213980" y="3070512"/>
        <a:ext cx="2827882" cy="647407"/>
      </dsp:txXfrm>
    </dsp:sp>
    <dsp:sp modelId="{3BC44DD9-BEB6-45B5-BF5F-99A00B5BA31E}">
      <dsp:nvSpPr>
        <dsp:cNvPr id="0" name=""/>
        <dsp:cNvSpPr/>
      </dsp:nvSpPr>
      <dsp:spPr>
        <a:xfrm>
          <a:off x="5319542" y="3773793"/>
          <a:ext cx="2124329" cy="1119180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noProof="0" dirty="0">
              <a:latin typeface="Arial Narrow" panose="020B0606020202030204" pitchFamily="34" charset="0"/>
            </a:rPr>
            <a:t>Анализ расходов</a:t>
          </a:r>
          <a:endParaRPr lang="sk-SK" sz="2000" b="1" kern="1200" noProof="0" dirty="0">
            <a:latin typeface="Arial Narrow" panose="020B060602020203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noProof="0" dirty="0">
              <a:latin typeface="Arial Narrow" panose="020B0606020202030204" pitchFamily="34" charset="0"/>
            </a:rPr>
            <a:t>(</a:t>
          </a:r>
          <a:r>
            <a:rPr lang="ru-RU" sz="2000" b="1" kern="1200" noProof="0" dirty="0">
              <a:latin typeface="Arial Narrow" panose="020B0606020202030204" pitchFamily="34" charset="0"/>
            </a:rPr>
            <a:t>с </a:t>
          </a:r>
          <a:r>
            <a:rPr lang="en-US" sz="2000" b="1" kern="1200" noProof="0" dirty="0">
              <a:latin typeface="Arial Narrow" panose="020B0606020202030204" pitchFamily="34" charset="0"/>
            </a:rPr>
            <a:t>2016</a:t>
          </a:r>
          <a:r>
            <a:rPr lang="ru-RU" sz="2000" b="1" kern="1200" noProof="0" dirty="0">
              <a:latin typeface="Arial Narrow" panose="020B0606020202030204" pitchFamily="34" charset="0"/>
            </a:rPr>
            <a:t> г.</a:t>
          </a:r>
          <a:r>
            <a:rPr lang="en-US" sz="2000" b="1" kern="1200" noProof="0" dirty="0">
              <a:latin typeface="Arial Narrow" panose="020B0606020202030204" pitchFamily="34" charset="0"/>
            </a:rPr>
            <a:t>)</a:t>
          </a:r>
        </a:p>
      </dsp:txBody>
      <dsp:txXfrm>
        <a:off x="5374186" y="3828437"/>
        <a:ext cx="2015041" cy="1009892"/>
      </dsp:txXfrm>
    </dsp:sp>
    <dsp:sp modelId="{591F8818-B6F2-42E9-9A4E-3C8BAF0A1486}">
      <dsp:nvSpPr>
        <dsp:cNvPr id="0" name=""/>
        <dsp:cNvSpPr/>
      </dsp:nvSpPr>
      <dsp:spPr>
        <a:xfrm>
          <a:off x="7382560" y="4029698"/>
          <a:ext cx="1547756" cy="647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noProof="0" dirty="0">
              <a:latin typeface="Arial Narrow" panose="020B0606020202030204" pitchFamily="34" charset="0"/>
            </a:rPr>
            <a:t>Итоговые показатели отражены в бюджете</a:t>
          </a:r>
          <a:endParaRPr lang="en-US" sz="1600" b="1" kern="1200" noProof="0" dirty="0">
            <a:latin typeface="Arial Narrow" panose="020B0606020202030204" pitchFamily="34" charset="0"/>
          </a:endParaRPr>
        </a:p>
      </dsp:txBody>
      <dsp:txXfrm>
        <a:off x="7382560" y="4029698"/>
        <a:ext cx="1547756" cy="647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06" y="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94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06" y="882994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C6643DC1-447D-4076-9AFC-AD59199A981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2290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06" y="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55" y="4415717"/>
            <a:ext cx="5610292" cy="4183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94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06" y="882994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AEE8F09E-3B77-4351-BACB-13AB0AFBD241}" type="slidenum">
              <a:rPr lang="en-US" noProof="0" smtClean="0"/>
              <a:pPr>
                <a:defRPr/>
              </a:pPr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7628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E8F09E-3B77-4351-BACB-13AB0AFBD241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842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7958E-A3E0-4258-A9AF-607F28EEE074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1983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E8F09E-3B77-4351-BACB-13AB0AFBD241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317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353760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ĺžnik 1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eueHaasGroteskText W02" panose="020B0504020202020204" pitchFamily="34" charset="-18"/>
              <a:ea typeface="+mj-ea"/>
              <a:cs typeface="+mj-cs"/>
              <a:sym typeface="NeueHaasGroteskText W02" panose="020B0504020202020204" pitchFamily="34" charset="-18"/>
            </a:endParaRPr>
          </a:p>
        </p:txBody>
      </p:sp>
      <p:sp>
        <p:nvSpPr>
          <p:cNvPr id="113" name="Rectangle 4"/>
          <p:cNvSpPr>
            <a:spLocks/>
          </p:cNvSpPr>
          <p:nvPr userDrawn="1"/>
        </p:nvSpPr>
        <p:spPr bwMode="auto">
          <a:xfrm>
            <a:off x="539552" y="3080270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k-SK" noProof="0" dirty="0"/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5632" y="2492896"/>
            <a:ext cx="9169631" cy="1470025"/>
          </a:xfrm>
        </p:spPr>
        <p:txBody>
          <a:bodyPr/>
          <a:lstStyle>
            <a:lvl1pPr algn="ctr">
              <a:defRPr b="1">
                <a:latin typeface="NeueHaasGroteskText W02" pitchFamily="34" charset="-18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-39724" y="4005064"/>
            <a:ext cx="9183723" cy="64807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latin typeface="NeueHaasGroteskText W02" pitchFamily="34" charset="-18"/>
              </a:defRPr>
            </a:lvl1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115" name="Rectangle 9"/>
          <p:cNvSpPr>
            <a:spLocks/>
          </p:cNvSpPr>
          <p:nvPr userDrawn="1"/>
        </p:nvSpPr>
        <p:spPr bwMode="auto">
          <a:xfrm>
            <a:off x="24821" y="9550"/>
            <a:ext cx="9119180" cy="18732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sz="4800" b="1" spc="40" normalizeH="0" noProof="0" dirty="0">
              <a:solidFill>
                <a:schemeClr val="bg1"/>
              </a:solidFill>
              <a:latin typeface="NeueHaasGroteskDisp W02" panose="020B0504020202020204" pitchFamily="34" charset="-18"/>
            </a:endParaRPr>
          </a:p>
        </p:txBody>
      </p:sp>
      <p:sp>
        <p:nvSpPr>
          <p:cNvPr id="116" name="BlokTextu 115"/>
          <p:cNvSpPr txBox="1"/>
          <p:nvPr userDrawn="1"/>
        </p:nvSpPr>
        <p:spPr>
          <a:xfrm>
            <a:off x="755576" y="357295"/>
            <a:ext cx="7488832" cy="1031051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3200" b="1" noProof="0" dirty="0">
                <a:latin typeface="NeueHaasGroteskDisp W02" panose="020B0504020202020204" pitchFamily="34" charset="-18"/>
              </a:rPr>
              <a:t>  </a:t>
            </a:r>
            <a:r>
              <a:rPr lang="en-US" sz="3200" b="0" noProof="0" dirty="0">
                <a:latin typeface="Arial Narrow" panose="020B0606020202030204" pitchFamily="34" charset="0"/>
              </a:rPr>
              <a:t>Value for</a:t>
            </a:r>
            <a:r>
              <a:rPr lang="en-US" sz="3200" b="0" baseline="0" noProof="0" dirty="0">
                <a:latin typeface="Arial Narrow" panose="020B0606020202030204" pitchFamily="34" charset="0"/>
              </a:rPr>
              <a:t> Money Division</a:t>
            </a:r>
            <a:endParaRPr lang="en-US" sz="3200" b="0" noProof="0" dirty="0">
              <a:latin typeface="Arial Narrow" panose="020B0606020202030204" pitchFamily="34" charset="0"/>
            </a:endParaRPr>
          </a:p>
          <a:p>
            <a:pPr algn="ctr"/>
            <a:r>
              <a:rPr lang="en-US" sz="3200" b="0" noProof="0" dirty="0">
                <a:latin typeface="Arial Narrow" panose="020B0606020202030204" pitchFamily="34" charset="0"/>
              </a:rPr>
              <a:t>Ministry of Finance of the Slovak Republic</a:t>
            </a:r>
          </a:p>
        </p:txBody>
      </p:sp>
      <p:sp>
        <p:nvSpPr>
          <p:cNvPr id="120" name="Rectangle 4"/>
          <p:cNvSpPr>
            <a:spLocks/>
          </p:cNvSpPr>
          <p:nvPr userDrawn="1"/>
        </p:nvSpPr>
        <p:spPr bwMode="auto">
          <a:xfrm>
            <a:off x="7956376" y="6429335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noProof="0" dirty="0">
              <a:solidFill>
                <a:srgbClr val="000000"/>
              </a:solidFill>
            </a:endParaRPr>
          </a:p>
        </p:txBody>
      </p:sp>
      <p:sp>
        <p:nvSpPr>
          <p:cNvPr id="121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46088" y="6421438"/>
            <a:ext cx="2044700" cy="360362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fld id="{E22C0ED7-EE62-4D77-942A-B21917BC012C}" type="datetime1">
              <a:rPr lang="en-US" noProof="0" smtClean="0"/>
              <a:t>7/12/2019</a:t>
            </a:fld>
            <a:endParaRPr lang="en-US" noProof="0" dirty="0"/>
          </a:p>
        </p:txBody>
      </p:sp>
      <p:sp>
        <p:nvSpPr>
          <p:cNvPr id="122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6425" y="6431757"/>
            <a:ext cx="2895600" cy="3397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2958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3562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ĺžnik 6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C9ADC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noProof="0" dirty="0" err="1"/>
              <a:t>Kliknite</a:t>
            </a:r>
            <a:r>
              <a:rPr lang="en-US" noProof="0" dirty="0"/>
              <a:t> </a:t>
            </a:r>
            <a:r>
              <a:rPr lang="en-US" noProof="0" dirty="0" err="1"/>
              <a:t>sem</a:t>
            </a:r>
            <a:r>
              <a:rPr lang="en-US" noProof="0" dirty="0"/>
              <a:t> a </a:t>
            </a:r>
            <a:r>
              <a:rPr lang="en-US" noProof="0" dirty="0" err="1"/>
              <a:t>upravte</a:t>
            </a:r>
            <a:r>
              <a:rPr lang="en-US" noProof="0" dirty="0"/>
              <a:t> </a:t>
            </a:r>
            <a:r>
              <a:rPr lang="en-US" noProof="0" dirty="0" err="1"/>
              <a:t>štýl</a:t>
            </a:r>
            <a:r>
              <a:rPr lang="en-US" noProof="0" dirty="0"/>
              <a:t> </a:t>
            </a:r>
            <a:r>
              <a:rPr lang="en-US" noProof="0" dirty="0" err="1"/>
              <a:t>predlohy</a:t>
            </a:r>
            <a:r>
              <a:rPr lang="en-US" noProof="0" dirty="0"/>
              <a:t> </a:t>
            </a:r>
            <a:r>
              <a:rPr lang="en-US" noProof="0" dirty="0" err="1"/>
              <a:t>nadpisov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noProof="0" dirty="0" err="1"/>
              <a:t>Kliknite</a:t>
            </a:r>
            <a:r>
              <a:rPr lang="en-US" noProof="0" dirty="0"/>
              <a:t> </a:t>
            </a:r>
            <a:r>
              <a:rPr lang="en-US" noProof="0" dirty="0" err="1"/>
              <a:t>sem</a:t>
            </a:r>
            <a:r>
              <a:rPr lang="en-US" noProof="0" dirty="0"/>
              <a:t> a </a:t>
            </a:r>
            <a:r>
              <a:rPr lang="en-US" noProof="0" dirty="0" err="1"/>
              <a:t>upravte</a:t>
            </a:r>
            <a:r>
              <a:rPr lang="en-US" noProof="0" dirty="0"/>
              <a:t> </a:t>
            </a:r>
            <a:r>
              <a:rPr lang="en-US" noProof="0" dirty="0" err="1"/>
              <a:t>štýly</a:t>
            </a:r>
            <a:r>
              <a:rPr lang="en-US" noProof="0" dirty="0"/>
              <a:t> </a:t>
            </a:r>
            <a:r>
              <a:rPr lang="en-US" noProof="0" dirty="0" err="1"/>
              <a:t>predlohy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Tretia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Štvrtá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Piata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46088" y="6453981"/>
            <a:ext cx="2044700" cy="360362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fld id="{5FBDC64B-6AA0-4DEB-947C-1D29CF343C47}" type="datetime1">
              <a:rPr lang="en-US" noProof="0" smtClean="0"/>
              <a:t>7/12/2019</a:t>
            </a:fld>
            <a:endParaRPr lang="en-US" noProof="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6425" y="6464300"/>
            <a:ext cx="2895600" cy="339725"/>
          </a:xfrm>
          <a:prstGeom prst="rect">
            <a:avLst/>
          </a:prstGeom>
        </p:spPr>
        <p:txBody>
          <a:bodyPr/>
          <a:lstStyle>
            <a:lvl1pPr algn="ctr" eaLnBrk="1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27292" y="6431756"/>
            <a:ext cx="472385" cy="404812"/>
          </a:xfrm>
          <a:prstGeom prst="rect">
            <a:avLst/>
          </a:prstGeom>
        </p:spPr>
        <p:txBody>
          <a:bodyPr/>
          <a:lstStyle>
            <a:lvl1pPr>
              <a:defRPr sz="1100" b="0">
                <a:latin typeface="NeueHaasGroteskText W02" pitchFamily="34" charset="-18"/>
              </a:defRPr>
            </a:lvl1pPr>
          </a:lstStyle>
          <a:p>
            <a:pPr>
              <a:defRPr/>
            </a:pPr>
            <a:fld id="{6C0AA1DA-064C-4885-AB38-865FC0F739AA}" type="slidenum">
              <a:rPr lang="en-US" noProof="0" smtClean="0"/>
              <a:pPr>
                <a:defRPr/>
              </a:pPr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0385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46088" y="6415088"/>
            <a:ext cx="2044700" cy="360362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fld id="{4A42B16B-56D4-43E6-9BB4-372EB7EAEA29}" type="datetime1">
              <a:rPr lang="sk-SK" smtClean="0"/>
              <a:t>12. 7. 2019</a:t>
            </a:fld>
            <a:endParaRPr lang="sk-SK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6425" y="6448425"/>
            <a:ext cx="2895600" cy="3397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27292" y="6448425"/>
            <a:ext cx="472385" cy="40481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NeueHaasGroteskText W02" pitchFamily="34" charset="-18"/>
              </a:defRPr>
            </a:lvl1pPr>
          </a:lstStyle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169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abuľky 2"/>
          <p:cNvSpPr>
            <a:spLocks noGrp="1"/>
          </p:cNvSpPr>
          <p:nvPr>
            <p:ph type="tbl" idx="1"/>
          </p:nvPr>
        </p:nvSpPr>
        <p:spPr>
          <a:xfrm>
            <a:off x="971550" y="1700213"/>
            <a:ext cx="7715250" cy="4425950"/>
          </a:xfrm>
        </p:spPr>
        <p:txBody>
          <a:bodyPr/>
          <a:lstStyle/>
          <a:p>
            <a:pPr lvl="0"/>
            <a:endParaRPr lang="sk-SK" noProof="0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446088" y="6421438"/>
            <a:ext cx="2044700" cy="360362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fld id="{02F760D6-6621-4BC5-B390-B2442FF150B7}" type="datetime1">
              <a:rPr lang="sk-SK" smtClean="0"/>
              <a:t>12. 7. 2019</a:t>
            </a:fld>
            <a:endParaRPr lang="sk-SK" dirty="0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6425" y="6431757"/>
            <a:ext cx="2895600" cy="3397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27292" y="6448425"/>
            <a:ext cx="472385" cy="40481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NeueHaasGroteskText W02" pitchFamily="34" charset="-18"/>
              </a:defRPr>
            </a:lvl1pPr>
          </a:lstStyle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050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971550" y="1700213"/>
            <a:ext cx="3781425" cy="442595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05375" y="1700213"/>
            <a:ext cx="3781425" cy="442595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46088" y="6421438"/>
            <a:ext cx="2044700" cy="360362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fld id="{37EFF200-139A-4062-8E2C-B8C83E0E4077}" type="datetime1">
              <a:rPr lang="sk-SK" smtClean="0"/>
              <a:t>12. 7. 2019</a:t>
            </a:fld>
            <a:endParaRPr lang="sk-SK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6425" y="6431757"/>
            <a:ext cx="2895600" cy="3397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27292" y="6448425"/>
            <a:ext cx="472385" cy="40481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NeueHaasGroteskText W02" pitchFamily="34" charset="-18"/>
              </a:defRPr>
            </a:lvl1pPr>
          </a:lstStyle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499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7778963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bdĺžnik 2" hidden="1"/>
          <p:cNvSpPr/>
          <p:nvPr userDrawn="1">
            <p:custDataLst>
              <p:tags r:id="rId9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eueHaasGroteskText W02" panose="020B0504020202020204" pitchFamily="34" charset="-18"/>
              <a:ea typeface="+mj-ea"/>
              <a:cs typeface="+mj-cs"/>
              <a:sym typeface="NeueHaasGroteskText W02" panose="020B0504020202020204" pitchFamily="34" charset="-18"/>
            </a:endParaRP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3467" y="38258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noProof="0" dirty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147050" cy="406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noProof="0" dirty="0"/>
              <a:t>Click to edit Master text styles</a:t>
            </a:r>
          </a:p>
          <a:p>
            <a:pPr lvl="1"/>
            <a:r>
              <a:rPr lang="en-US" altLang="sk-SK" noProof="0" dirty="0"/>
              <a:t>Second level</a:t>
            </a:r>
          </a:p>
          <a:p>
            <a:pPr lvl="2"/>
            <a:r>
              <a:rPr lang="en-US" altLang="sk-SK" noProof="0" dirty="0"/>
              <a:t>Third level</a:t>
            </a:r>
          </a:p>
          <a:p>
            <a:pPr lvl="3"/>
            <a:r>
              <a:rPr lang="en-US" altLang="sk-SK" noProof="0" dirty="0"/>
              <a:t>Fourth level</a:t>
            </a:r>
          </a:p>
          <a:p>
            <a:pPr lvl="4"/>
            <a:r>
              <a:rPr lang="en-US" altLang="sk-SK" noProof="0" dirty="0"/>
              <a:t>Fifth level</a:t>
            </a:r>
          </a:p>
        </p:txBody>
      </p:sp>
      <p:sp>
        <p:nvSpPr>
          <p:cNvPr id="1033" name="Rectangle 4"/>
          <p:cNvSpPr>
            <a:spLocks/>
          </p:cNvSpPr>
          <p:nvPr userDrawn="1"/>
        </p:nvSpPr>
        <p:spPr bwMode="auto">
          <a:xfrm>
            <a:off x="251520" y="631031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k-SK" noProof="0" dirty="0"/>
          </a:p>
        </p:txBody>
      </p:sp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363" y="6231768"/>
            <a:ext cx="481397" cy="690411"/>
          </a:xfrm>
          <a:prstGeom prst="rect">
            <a:avLst/>
          </a:prstGeom>
        </p:spPr>
      </p:pic>
      <p:sp>
        <p:nvSpPr>
          <p:cNvPr id="17" name="Rectangle 4"/>
          <p:cNvSpPr>
            <a:spLocks/>
          </p:cNvSpPr>
          <p:nvPr userDrawn="1"/>
        </p:nvSpPr>
        <p:spPr bwMode="auto">
          <a:xfrm>
            <a:off x="7956376" y="6429335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noProof="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NeueHaasGroteskText W02" pitchFamily="34" charset="-18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NeueHaasGroteskText W02" pitchFamily="34" charset="-18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 sz="2000">
          <a:solidFill>
            <a:schemeClr val="tx1"/>
          </a:solidFill>
          <a:latin typeface="NeueHaasGroteskText W02" pitchFamily="34" charset="-1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>
          <a:solidFill>
            <a:schemeClr val="tx1"/>
          </a:solidFill>
          <a:latin typeface="NeueHaasGroteskText W02" pitchFamily="34" charset="-1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 sz="1500">
          <a:solidFill>
            <a:schemeClr val="tx1"/>
          </a:solidFill>
          <a:latin typeface="NeueHaasGroteskText W02" pitchFamily="34" charset="-1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 sz="1300">
          <a:solidFill>
            <a:schemeClr val="tx1"/>
          </a:solidFill>
          <a:latin typeface="NeueHaasGroteskText W02" pitchFamily="34" charset="-1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openxmlformats.org/officeDocument/2006/relationships/hyperlink" Target="https://www.finance.gov.sk/en/finance/value-money/about-value-money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matej.kurian@mfsr.sk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www.finance.gov.sk/en/finance/value-money/about-value-money/" TargetMode="External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tags" Target="../tags/tag15.xml"/><Relationship Id="rId7" Type="http://schemas.openxmlformats.org/officeDocument/2006/relationships/diagramData" Target="../diagrams/data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11" Type="http://schemas.microsoft.com/office/2007/relationships/diagramDrawing" Target="../diagrams/drawing1.xml"/><Relationship Id="rId5" Type="http://schemas.openxmlformats.org/officeDocument/2006/relationships/oleObject" Target="../embeddings/oleObject7.bin"/><Relationship Id="rId10" Type="http://schemas.openxmlformats.org/officeDocument/2006/relationships/diagramColors" Target="../diagrams/colors1.xml"/><Relationship Id="rId4" Type="http://schemas.openxmlformats.org/officeDocument/2006/relationships/slideLayout" Target="../slideLayouts/slideLayout2.xml"/><Relationship Id="rId9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987168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ĺžnik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sk-SK" sz="2800" b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2060848"/>
            <a:ext cx="9169631" cy="1903543"/>
          </a:xfrm>
        </p:spPr>
        <p:txBody>
          <a:bodyPr/>
          <a:lstStyle/>
          <a:p>
            <a:r>
              <a:rPr lang="ru-RU" sz="2800" dirty="0">
                <a:latin typeface="Arial Narrow" panose="020B0606020202030204" pitchFamily="34" charset="0"/>
              </a:rPr>
              <a:t>Целевой анализ бюджета Словакии</a:t>
            </a:r>
            <a:endParaRPr lang="en-US" sz="2400" i="1" dirty="0">
              <a:latin typeface="Arial Narrow" panose="020B0606020202030204" pitchFamily="34" charset="0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928258" y="5877272"/>
            <a:ext cx="33131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C9ADC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NeueHaasGroteskText W02" panose="020B0504020202020204" pitchFamily="34" charset="-18"/>
              </a:defRPr>
            </a:lvl1pPr>
            <a:lvl2pPr marL="742950" indent="-285750">
              <a:spcBef>
                <a:spcPct val="20000"/>
              </a:spcBef>
              <a:buClr>
                <a:srgbClr val="2C9AD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NeueHaasGroteskText W02" panose="020B0504020202020204" pitchFamily="34" charset="-18"/>
              </a:defRPr>
            </a:lvl2pPr>
            <a:lvl3pPr marL="1143000" indent="-228600">
              <a:spcBef>
                <a:spcPct val="20000"/>
              </a:spcBef>
              <a:buClr>
                <a:srgbClr val="2C9ADC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NeueHaasGroteskText W02" panose="020B0504020202020204" pitchFamily="34" charset="-18"/>
              </a:defRPr>
            </a:lvl3pPr>
            <a:lvl4pPr marL="1600200" indent="-228600">
              <a:spcBef>
                <a:spcPct val="20000"/>
              </a:spcBef>
              <a:buClr>
                <a:srgbClr val="2C9ADC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NeueHaasGroteskText W02" panose="020B0504020202020204" pitchFamily="34" charset="-18"/>
              </a:defRPr>
            </a:lvl4pPr>
            <a:lvl5pPr marL="2057400" indent="-228600">
              <a:spcBef>
                <a:spcPct val="20000"/>
              </a:spcBef>
              <a:buClr>
                <a:srgbClr val="2C9ADC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NeueHaasGroteskText W02" panose="020B0504020202020204" pitchFamily="34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NeueHaasGroteskText W02" panose="020B0504020202020204" pitchFamily="34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NeueHaasGroteskText W02" panose="020B0504020202020204" pitchFamily="34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NeueHaasGroteskText W02" panose="020B0504020202020204" pitchFamily="34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NeueHaasGroteskText W02" panose="020B0504020202020204" pitchFamily="34" charset="-1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b="1" dirty="0">
                <a:latin typeface="Arial Narrow" panose="020B0606020202030204" pitchFamily="34" charset="0"/>
              </a:rPr>
              <a:t>июль</a:t>
            </a:r>
            <a:r>
              <a:rPr lang="en-US" sz="1600" b="1" dirty="0">
                <a:latin typeface="Arial Narrow" panose="020B0606020202030204" pitchFamily="34" charset="0"/>
              </a:rPr>
              <a:t> 2019</a:t>
            </a:r>
            <a:r>
              <a:rPr lang="ru-RU" sz="1600" b="1" dirty="0">
                <a:latin typeface="Arial Narrow" panose="020B0606020202030204" pitchFamily="34" charset="0"/>
              </a:rPr>
              <a:t> г.</a:t>
            </a:r>
            <a:endParaRPr lang="en-US" sz="1800" b="1" dirty="0">
              <a:latin typeface="Arial Narrow" panose="020B0606020202030204" pitchFamily="34" charset="0"/>
            </a:endParaRP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068" y="3376118"/>
            <a:ext cx="997491" cy="1176546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1403648" y="5288999"/>
            <a:ext cx="6120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9"/>
              </a:rPr>
              <a:t>http://bit.ly/SlovakVfM</a:t>
            </a:r>
          </a:p>
        </p:txBody>
      </p:sp>
    </p:spTree>
    <p:extLst>
      <p:ext uri="{BB962C8B-B14F-4D97-AF65-F5344CB8AC3E}">
        <p14:creationId xmlns:p14="http://schemas.microsoft.com/office/powerpoint/2010/main" val="3800606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186957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ĺž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320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2" y="138702"/>
            <a:ext cx="8229600" cy="742156"/>
          </a:xfrm>
        </p:spPr>
        <p:txBody>
          <a:bodyPr/>
          <a:lstStyle/>
          <a:p>
            <a:r>
              <a:rPr lang="ru-RU" sz="2400" dirty="0"/>
              <a:t>Вопросы бюджетирования помимо государственного управления</a:t>
            </a:r>
            <a:endParaRPr lang="en-US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2" y="1124744"/>
            <a:ext cx="8640192" cy="53070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b="1" dirty="0"/>
              <a:t>Анализ бюджета, проведенный ОЭСР – хорошая отправная точка</a:t>
            </a:r>
            <a:endParaRPr lang="en-US" sz="2000" b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800" dirty="0"/>
              <a:t>Анализ бюджета дает хорошее общее представление о процессе, выявляет  недостатки и трудности, описывает примеры передовой практики</a:t>
            </a:r>
            <a:r>
              <a:rPr lang="sk-SK" sz="1800" dirty="0"/>
              <a:t>,</a:t>
            </a:r>
            <a:r>
              <a:rPr lang="en-US" sz="1800" dirty="0"/>
              <a:t> ...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b="1" dirty="0"/>
              <a:t>Возможно, есть другие трудности, но их трудно выявить, не имея качественных эталонных значений</a:t>
            </a:r>
            <a:r>
              <a:rPr lang="en-US" sz="20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(</a:t>
            </a:r>
            <a:r>
              <a:rPr lang="ru-RU" sz="1800" dirty="0"/>
              <a:t>низкая</a:t>
            </a:r>
            <a:r>
              <a:rPr lang="en-US" sz="1800" dirty="0"/>
              <a:t>) </a:t>
            </a:r>
            <a:r>
              <a:rPr lang="ru-RU" sz="1800" dirty="0"/>
              <a:t>точность бюджетирования </a:t>
            </a:r>
            <a:r>
              <a:rPr lang="en-US" sz="1800" dirty="0"/>
              <a:t>(</a:t>
            </a:r>
            <a:r>
              <a:rPr lang="ru-RU" sz="1800" dirty="0"/>
              <a:t>планирование </a:t>
            </a:r>
            <a:r>
              <a:rPr lang="en-US" sz="1800" dirty="0"/>
              <a:t>/ </a:t>
            </a:r>
            <a:r>
              <a:rPr lang="ru-RU" sz="1800" dirty="0"/>
              <a:t>исполнение</a:t>
            </a:r>
            <a:r>
              <a:rPr lang="en-US" sz="1800" dirty="0"/>
              <a:t>),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(</a:t>
            </a:r>
            <a:r>
              <a:rPr lang="ru-RU" sz="1800" dirty="0"/>
              <a:t>высокой</a:t>
            </a:r>
            <a:r>
              <a:rPr lang="en-US" sz="1800" dirty="0"/>
              <a:t>) </a:t>
            </a:r>
            <a:r>
              <a:rPr lang="ru-RU" sz="1800" dirty="0"/>
              <a:t>уровень переноса средств на следующий финансовый период</a:t>
            </a:r>
            <a:r>
              <a:rPr lang="en-US" sz="1800" dirty="0"/>
              <a:t>,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(</a:t>
            </a:r>
            <a:r>
              <a:rPr lang="ru-RU" sz="1800" dirty="0"/>
              <a:t>слишком много) изменений в бюджете течение года</a:t>
            </a:r>
            <a:r>
              <a:rPr lang="en-US" sz="1800" dirty="0"/>
              <a:t>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(</a:t>
            </a:r>
            <a:r>
              <a:rPr lang="ru-RU" sz="1800" dirty="0"/>
              <a:t>суб</a:t>
            </a:r>
            <a:r>
              <a:rPr lang="en-US" sz="1800" dirty="0"/>
              <a:t>)</a:t>
            </a:r>
            <a:r>
              <a:rPr lang="ru-RU" sz="1800" dirty="0"/>
              <a:t>оптимальный объем программ</a:t>
            </a:r>
            <a:r>
              <a:rPr lang="en-US" sz="1800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000" b="1" dirty="0"/>
              <a:t>Данные об эффективности должны быть</a:t>
            </a:r>
            <a:endParaRPr lang="en-US" sz="2000" b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800" dirty="0"/>
              <a:t>Увязаны с фактическими результатами ведомств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ru-RU" sz="1800" dirty="0"/>
              <a:t>Показатели </a:t>
            </a:r>
            <a:r>
              <a:rPr lang="en-US" sz="1800" dirty="0"/>
              <a:t>+ </a:t>
            </a:r>
            <a:r>
              <a:rPr lang="ru-RU" sz="1800" dirty="0"/>
              <a:t>эталоны для бюджетирования </a:t>
            </a:r>
            <a:r>
              <a:rPr lang="en-US" sz="1800" dirty="0"/>
              <a:t>(</a:t>
            </a:r>
            <a:r>
              <a:rPr lang="ru-RU" sz="1800" dirty="0"/>
              <a:t>какое значение имеет балл </a:t>
            </a:r>
            <a:r>
              <a:rPr lang="en-US" sz="1800" dirty="0"/>
              <a:t>PISA </a:t>
            </a:r>
            <a:r>
              <a:rPr lang="ru-RU" sz="1800" dirty="0"/>
              <a:t>для бюджетирования</a:t>
            </a:r>
            <a:r>
              <a:rPr lang="en-US" sz="1800" dirty="0"/>
              <a:t>?)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3656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2522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 bwMode="auto">
          <a:xfrm>
            <a:off x="653294" y="1844824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NeueHaasGroteskText W02" pitchFamily="34" charset="-18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NeueHaasGroteskText W02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NeueHaasGroteskText W02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NeueHaasGroteskText W02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NeueHaasGroteskText W02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Book Antiqu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Book Antiqu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Book Antiqu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ru-RU" sz="3200" kern="0" dirty="0">
                <a:solidFill>
                  <a:srgbClr val="2C9ADC"/>
                </a:solidFill>
                <a:latin typeface="Arial Narrow" panose="020B0606020202030204" pitchFamily="34" charset="0"/>
              </a:rPr>
              <a:t>Спасибо за внимание</a:t>
            </a:r>
            <a:r>
              <a:rPr lang="en-US" sz="3200" kern="0" dirty="0">
                <a:solidFill>
                  <a:srgbClr val="2C9ADC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679934" y="3573090"/>
            <a:ext cx="3892066" cy="172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SzPct val="80000"/>
              <a:buFont typeface="Wingdings" pitchFamily="2" charset="2"/>
              <a:buNone/>
              <a:defRPr sz="1900">
                <a:solidFill>
                  <a:schemeClr val="tx1"/>
                </a:solidFill>
                <a:latin typeface="NeueHaasGroteskText W02" pitchFamily="34" charset="-18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NeueHaasGroteskText W02" pitchFamily="34" charset="-1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NeueHaasGroteskText W02" pitchFamily="34" charset="-1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NeueHaasGroteskText W02" pitchFamily="34" charset="-1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NeueHaasGroteskText W02" pitchFamily="34" charset="-1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ru-RU" sz="1400" b="1" kern="0" dirty="0"/>
              <a:t>Матей Куриан</a:t>
            </a:r>
            <a:endParaRPr lang="en-US" sz="1400" b="1" kern="0" dirty="0"/>
          </a:p>
          <a:p>
            <a:pPr algn="l"/>
            <a:r>
              <a:rPr lang="ru-RU" sz="1400" kern="0" dirty="0"/>
              <a:t>Директор департамента</a:t>
            </a:r>
            <a:endParaRPr lang="en-US" sz="1400" kern="0" dirty="0"/>
          </a:p>
          <a:p>
            <a:pPr algn="l"/>
            <a:r>
              <a:rPr lang="ru-RU" sz="1400" kern="0" dirty="0">
                <a:solidFill>
                  <a:srgbClr val="2C9ADC"/>
                </a:solidFill>
                <a:hlinkClick r:id="rId7"/>
              </a:rPr>
              <a:t>Отдел эффективности расходов</a:t>
            </a:r>
            <a:endParaRPr lang="en-US" sz="1400" kern="0" dirty="0">
              <a:solidFill>
                <a:srgbClr val="2C9ADC"/>
              </a:solidFill>
            </a:endParaRPr>
          </a:p>
          <a:p>
            <a:pPr algn="l"/>
            <a:r>
              <a:rPr lang="ru-RU" sz="1400" kern="0" dirty="0"/>
              <a:t>Министерство финансов Республики Словакия</a:t>
            </a:r>
            <a:endParaRPr lang="en-US" sz="1400" kern="0" dirty="0"/>
          </a:p>
          <a:p>
            <a:pPr algn="l"/>
            <a:endParaRPr lang="en-US" sz="1400" kern="0" dirty="0"/>
          </a:p>
          <a:p>
            <a:pPr algn="l"/>
            <a:r>
              <a:rPr lang="en-US" sz="1400" kern="0" dirty="0"/>
              <a:t>E-mail: </a:t>
            </a:r>
            <a:r>
              <a:rPr lang="en-US" sz="1400" kern="0" dirty="0">
                <a:hlinkClick r:id="rId8"/>
              </a:rPr>
              <a:t>matej.kurian@mfsr.sk</a:t>
            </a:r>
            <a:r>
              <a:rPr lang="en-US" sz="1400" kern="0" dirty="0"/>
              <a:t> </a:t>
            </a:r>
          </a:p>
          <a:p>
            <a:pPr algn="l"/>
            <a:r>
              <a:rPr lang="en-US" sz="1400" kern="0" dirty="0"/>
              <a:t>Tel.: +421 2 5958 2426</a:t>
            </a: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11</a:t>
            </a:fld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0" t="22814" r="16133" b="21536"/>
          <a:stretch/>
        </p:blipFill>
        <p:spPr>
          <a:xfrm>
            <a:off x="4644008" y="3573090"/>
            <a:ext cx="4108532" cy="194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5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296135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ĺž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3200" i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0077" y="201256"/>
            <a:ext cx="8229600" cy="958180"/>
          </a:xfrm>
        </p:spPr>
        <p:txBody>
          <a:bodyPr/>
          <a:lstStyle/>
          <a:p>
            <a:r>
              <a:rPr lang="ru-RU" sz="2800" dirty="0"/>
              <a:t>ОЭСР</a:t>
            </a:r>
            <a:r>
              <a:rPr lang="en-US" sz="2800" dirty="0"/>
              <a:t>, 2014</a:t>
            </a:r>
            <a:r>
              <a:rPr lang="ru-RU" sz="2800" dirty="0"/>
              <a:t> г.</a:t>
            </a:r>
            <a:r>
              <a:rPr lang="en-US" sz="2800" dirty="0"/>
              <a:t> </a:t>
            </a:r>
            <a:r>
              <a:rPr lang="ru-RU" sz="2800" dirty="0"/>
              <a:t>Анализ расходов должен стать неотъемлемой частью процесса подготовки бюджета</a:t>
            </a:r>
            <a:endParaRPr lang="en-US" sz="2800" i="1" dirty="0">
              <a:solidFill>
                <a:srgbClr val="2C9ADC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0165" y="1278220"/>
            <a:ext cx="8147050" cy="5378524"/>
          </a:xfrm>
        </p:spPr>
        <p:txBody>
          <a:bodyPr tIns="144000" bIns="144000"/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2016</a:t>
            </a:r>
            <a:r>
              <a:rPr lang="ru-RU" sz="2000" dirty="0"/>
              <a:t> г.</a:t>
            </a:r>
            <a:r>
              <a:rPr lang="en-US" sz="2000" dirty="0"/>
              <a:t>: </a:t>
            </a:r>
            <a:r>
              <a:rPr lang="ru-RU" sz="2000" dirty="0"/>
              <a:t>пилотная инициатива в Словакии «соотношение цена-качество» </a:t>
            </a:r>
            <a:r>
              <a:rPr lang="en-US" sz="2000" dirty="0"/>
              <a:t>- </a:t>
            </a:r>
            <a:r>
              <a:rPr lang="ru-RU" sz="2000" dirty="0"/>
              <a:t>эффективность государственных расходов, ведущая к росту производительности в государственном секторе</a:t>
            </a:r>
            <a:endParaRPr lang="en-US" sz="2000" dirty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ru-RU" sz="1800" dirty="0"/>
              <a:t>Три инструмента, которые использует отдел эффективности государственных расходов</a:t>
            </a:r>
            <a:r>
              <a:rPr lang="en-US" sz="1800" dirty="0"/>
              <a:t>: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1800" dirty="0"/>
              <a:t>Анализ расходов</a:t>
            </a:r>
            <a:endParaRPr lang="en-US" sz="1800" dirty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ru-RU" dirty="0"/>
              <a:t>Целевой отраслевой анализ </a:t>
            </a:r>
            <a:r>
              <a:rPr lang="en-US" dirty="0"/>
              <a:t>(</a:t>
            </a:r>
            <a:r>
              <a:rPr lang="ru-RU" dirty="0"/>
              <a:t>образование, здравоохранение</a:t>
            </a:r>
            <a:r>
              <a:rPr lang="en-US" dirty="0"/>
              <a:t>) </a:t>
            </a:r>
            <a:r>
              <a:rPr lang="ru-RU" dirty="0"/>
              <a:t>или функциональный анализ </a:t>
            </a:r>
            <a:r>
              <a:rPr lang="en-US" dirty="0"/>
              <a:t>(IT, </a:t>
            </a:r>
            <a:r>
              <a:rPr lang="ru-RU" dirty="0"/>
              <a:t>ФОТ</a:t>
            </a:r>
            <a:r>
              <a:rPr lang="en-US" dirty="0"/>
              <a:t>). </a:t>
            </a:r>
            <a:r>
              <a:rPr lang="ru-RU" dirty="0"/>
              <a:t>Поэтапный процесс </a:t>
            </a:r>
            <a:r>
              <a:rPr lang="en-US" dirty="0"/>
              <a:t>(</a:t>
            </a:r>
            <a:r>
              <a:rPr lang="ru-RU" dirty="0"/>
              <a:t>примерно </a:t>
            </a:r>
            <a:r>
              <a:rPr lang="en-US" dirty="0"/>
              <a:t>3 </a:t>
            </a:r>
            <a:r>
              <a:rPr lang="ru-RU" dirty="0"/>
              <a:t>анализа в год</a:t>
            </a:r>
            <a:r>
              <a:rPr lang="en-US" dirty="0"/>
              <a:t>) 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1800" dirty="0"/>
              <a:t>Экспертная оценка инвестиций силами Минфина </a:t>
            </a:r>
            <a:r>
              <a:rPr lang="en-US" sz="1800" dirty="0"/>
              <a:t>(</a:t>
            </a:r>
            <a:r>
              <a:rPr lang="ru-RU" sz="1800" dirty="0"/>
              <a:t>принцип 4 глаз</a:t>
            </a:r>
            <a:r>
              <a:rPr lang="en-US" sz="1800" dirty="0"/>
              <a:t>)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ru-RU" dirty="0"/>
              <a:t>Все инвестиции свыше </a:t>
            </a:r>
            <a:r>
              <a:rPr lang="en-US" dirty="0"/>
              <a:t>40 </a:t>
            </a:r>
            <a:r>
              <a:rPr lang="ru-RU" dirty="0"/>
              <a:t>млн евро или свыше </a:t>
            </a:r>
            <a:r>
              <a:rPr lang="en-US" dirty="0"/>
              <a:t>10 </a:t>
            </a:r>
            <a:r>
              <a:rPr lang="ru-RU" dirty="0"/>
              <a:t>млн евро в </a:t>
            </a:r>
            <a:r>
              <a:rPr lang="en-US" dirty="0"/>
              <a:t>IT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ru-RU" sz="1800" dirty="0"/>
              <a:t>Оптимизация проектов на государственных предприятиях</a:t>
            </a:r>
            <a:endParaRPr lang="en-US" sz="1800" dirty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ru-RU" dirty="0"/>
              <a:t>Словацкие железные дороги, Словацкая компания водоснабжения, компания медицинского страхования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ru-RU" dirty="0"/>
              <a:t>Словакия</a:t>
            </a:r>
            <a:r>
              <a:rPr lang="en-US" dirty="0"/>
              <a:t>, 2018</a:t>
            </a:r>
            <a:r>
              <a:rPr lang="ru-RU" dirty="0"/>
              <a:t> г</a:t>
            </a:r>
            <a:r>
              <a:rPr lang="en-US" dirty="0"/>
              <a:t>: </a:t>
            </a:r>
            <a:r>
              <a:rPr lang="ru-RU" dirty="0"/>
              <a:t>Анализ «большинства» государственных расходов в ходе выборной кампании </a:t>
            </a:r>
            <a:r>
              <a:rPr lang="ru-RU" i="1" dirty="0"/>
              <a:t>с </a:t>
            </a:r>
            <a:r>
              <a:rPr lang="en-US" i="1" dirty="0"/>
              <a:t>2020 </a:t>
            </a:r>
            <a:r>
              <a:rPr lang="ru-RU" i="1" dirty="0"/>
              <a:t>г. </a:t>
            </a:r>
            <a:r>
              <a:rPr lang="en-US" dirty="0"/>
              <a:t>(</a:t>
            </a:r>
            <a:r>
              <a:rPr lang="ru-RU" dirty="0"/>
              <a:t>поправка в закон о бюджете</a:t>
            </a:r>
            <a:r>
              <a:rPr lang="en-US" dirty="0"/>
              <a:t>)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026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428583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ĺžnik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en-US" sz="240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2449" y="381000"/>
            <a:ext cx="8172367" cy="768206"/>
          </a:xfrm>
        </p:spPr>
        <p:txBody>
          <a:bodyPr/>
          <a:lstStyle/>
          <a:p>
            <a:r>
              <a:rPr lang="ru-RU" sz="2000" dirty="0">
                <a:solidFill>
                  <a:srgbClr val="2C9ADC"/>
                </a:solidFill>
              </a:rPr>
              <a:t>Анализ расходов бывает разным</a:t>
            </a:r>
            <a:r>
              <a:rPr lang="en-US" sz="2000" dirty="0">
                <a:solidFill>
                  <a:srgbClr val="2C9ADC"/>
                </a:solidFill>
              </a:rPr>
              <a:t>. </a:t>
            </a:r>
            <a:r>
              <a:rPr lang="ru-RU" sz="2000" dirty="0">
                <a:solidFill>
                  <a:srgbClr val="2C9ADC"/>
                </a:solidFill>
              </a:rPr>
              <a:t>В Словакии он носит целевой характер и направлен на обеспечение эффективности затрат и укрепление институциональных основ</a:t>
            </a:r>
            <a:r>
              <a:rPr lang="en-US" sz="2000" dirty="0">
                <a:solidFill>
                  <a:srgbClr val="2C9ADC"/>
                </a:solidFill>
              </a:rPr>
              <a:t>.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4742" y="1556792"/>
            <a:ext cx="8147050" cy="4851953"/>
          </a:xfrm>
        </p:spPr>
        <p:txBody>
          <a:bodyPr tIns="108000"/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ru-RU" sz="1400" dirty="0"/>
              <a:t>Сокращение «плохих» и поощрение «хороших» расходов в каждом секторе </a:t>
            </a:r>
            <a:r>
              <a:rPr lang="en-US" sz="1400" dirty="0"/>
              <a:t>= </a:t>
            </a:r>
            <a:r>
              <a:rPr lang="ru-RU" sz="1400" dirty="0"/>
              <a:t>эффективность распределения затрат, не является инструментом консолидации бюджета</a:t>
            </a:r>
            <a:endParaRPr lang="en-US" sz="1400" dirty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ru-RU" sz="1400" dirty="0"/>
              <a:t>Проводится за счет внутренних ресурсов </a:t>
            </a:r>
            <a:r>
              <a:rPr lang="en-US" sz="1400" dirty="0"/>
              <a:t>– </a:t>
            </a:r>
            <a:r>
              <a:rPr lang="ru-RU" sz="1400" dirty="0"/>
              <a:t>аналитических служб в министерствах, Минфин руководит процессом, методические и аналитические возможности</a:t>
            </a:r>
            <a:endParaRPr lang="en-US" sz="1400" dirty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ru-RU" sz="1400" dirty="0"/>
              <a:t>Дополнение процесса, который уже должен быть внедрен, но не проводится систематически </a:t>
            </a:r>
            <a:r>
              <a:rPr lang="en-US" sz="1400" dirty="0"/>
              <a:t>(</a:t>
            </a:r>
            <a:r>
              <a:rPr lang="ru-RU" sz="1400" dirty="0"/>
              <a:t>что случилось с программным бюджетированием</a:t>
            </a:r>
            <a:r>
              <a:rPr lang="en-US" sz="1400" dirty="0"/>
              <a:t>?)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ru-RU" sz="1400" dirty="0"/>
              <a:t>Возможно, более оригинальные исследования/анализ, чем в других странах </a:t>
            </a:r>
            <a:r>
              <a:rPr lang="en-US" sz="1400" dirty="0"/>
              <a:t>(</a:t>
            </a:r>
            <a:r>
              <a:rPr lang="ru-RU" sz="1400" dirty="0"/>
              <a:t>например, расчет надбавок государственным служащим</a:t>
            </a:r>
            <a:r>
              <a:rPr lang="en-US" sz="1400" dirty="0"/>
              <a:t>, </a:t>
            </a:r>
            <a:r>
              <a:rPr lang="ru-RU" sz="1400" dirty="0"/>
              <a:t>классификация субсидий на лекарства</a:t>
            </a:r>
            <a:r>
              <a:rPr lang="en-US" sz="1400" dirty="0"/>
              <a:t>)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ru-RU" sz="1400" dirty="0"/>
              <a:t>Пока не стало привычной частью стандартного бюджетного процесса </a:t>
            </a:r>
            <a:r>
              <a:rPr lang="en-US" sz="1400" dirty="0"/>
              <a:t>– </a:t>
            </a:r>
            <a:r>
              <a:rPr lang="ru-RU" sz="1400" dirty="0"/>
              <a:t>незавершенный процесс</a:t>
            </a:r>
            <a:r>
              <a:rPr lang="en-US" sz="1400" dirty="0"/>
              <a:t>,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ru-RU" sz="1400" dirty="0"/>
              <a:t>Тем временем мы используем альтернативные методы – в основном, силами Группы реализации</a:t>
            </a:r>
            <a:endParaRPr lang="en-US" sz="1400" dirty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ru-RU" sz="1400" dirty="0"/>
              <a:t>Поддержка анализа расходов в регионе Центральной и Восточной Европы </a:t>
            </a:r>
            <a:r>
              <a:rPr lang="en-US" sz="1400" dirty="0"/>
              <a:t>– </a:t>
            </a:r>
            <a:r>
              <a:rPr lang="ru-RU" sz="1400" dirty="0"/>
              <a:t>например, </a:t>
            </a:r>
            <a:r>
              <a:rPr lang="en-US" sz="1400" dirty="0"/>
              <a:t>CEF </a:t>
            </a:r>
            <a:r>
              <a:rPr lang="ru-RU" sz="1400" dirty="0"/>
              <a:t>и Молдова</a:t>
            </a:r>
            <a:endParaRPr lang="en-US" sz="1400" dirty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ru-RU" sz="1400" dirty="0"/>
              <a:t>Последовательное внедрение и поддержка по сравнению с некоторыми другими усилиями 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ru-RU" sz="1400" dirty="0"/>
              <a:t>Не нужно разбираться </a:t>
            </a:r>
            <a:r>
              <a:rPr lang="en-US" sz="1400" dirty="0"/>
              <a:t>– </a:t>
            </a:r>
            <a:r>
              <a:rPr lang="ru-RU" sz="1400" dirty="0"/>
              <a:t>политические ресурсы и технический анализ </a:t>
            </a:r>
            <a:r>
              <a:rPr lang="en-US" sz="1400" dirty="0"/>
              <a:t>– </a:t>
            </a:r>
            <a:r>
              <a:rPr lang="ru-RU" sz="1400" dirty="0"/>
              <a:t>варианты реформ представлены и выбраны</a:t>
            </a:r>
            <a:r>
              <a:rPr lang="ru-RU" sz="1800" dirty="0"/>
              <a:t>.</a:t>
            </a:r>
            <a:endParaRPr lang="en-US" sz="180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026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38616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bdĺžnik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320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79376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2C9ADC"/>
                </a:solidFill>
              </a:rPr>
              <a:t>Анализ расходов в рамках бюджета</a:t>
            </a:r>
            <a:endParaRPr lang="en-US" sz="3200" dirty="0">
              <a:solidFill>
                <a:srgbClr val="2C9ADC"/>
              </a:solidFill>
            </a:endParaRP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662425"/>
              </p:ext>
            </p:extLst>
          </p:nvPr>
        </p:nvGraphicFramePr>
        <p:xfrm>
          <a:off x="98260" y="1484784"/>
          <a:ext cx="896816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3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2C9ADC"/>
                </a:solidFill>
              </a:rPr>
              <a:t>Извлечённые уроки</a:t>
            </a:r>
            <a:endParaRPr lang="sk-SK" sz="3200" dirty="0">
              <a:solidFill>
                <a:srgbClr val="2C9ADC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4742" y="1174750"/>
            <a:ext cx="8147050" cy="4990554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800" b="1" dirty="0"/>
              <a:t>Политическая ответственность</a:t>
            </a:r>
            <a:endParaRPr lang="en-US" sz="1800" b="1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ru-RU" sz="1600" dirty="0"/>
              <a:t>Играет важнейшую роль, никогда не бывает достаточно</a:t>
            </a:r>
            <a:endParaRPr lang="en-US" sz="16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800" b="1" dirty="0"/>
              <a:t>Привлечение внутренних аналитиков – пример эффективного использования ресурсов</a:t>
            </a:r>
            <a:endParaRPr lang="en-US" sz="1800" b="1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ru-RU" sz="1600" dirty="0"/>
              <a:t>Наличие внутреннего подразделения анализа (и реализации) – более оптимальный вариант, нежели передача в аутсорсинг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ru-RU" sz="1600" dirty="0"/>
              <a:t>Отраслевые аналитики – «хороший полицейский», а Минфин – «плохой полицейский»</a:t>
            </a:r>
            <a:endParaRPr lang="en-US" sz="16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800" b="1" dirty="0"/>
              <a:t>Амбициозные цели</a:t>
            </a:r>
            <a:endParaRPr lang="sk-SK" sz="1800" b="1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800" b="1" dirty="0"/>
              <a:t>Бюджет – ключевой инструмент для Минфина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600" dirty="0"/>
              <a:t>Максимальное использование бюджетных процессов (лимиты на расходование бюджетных средств</a:t>
            </a:r>
            <a:r>
              <a:rPr lang="en-US" sz="1600" dirty="0"/>
              <a:t>, </a:t>
            </a:r>
            <a:r>
              <a:rPr lang="ru-RU" sz="1600" dirty="0"/>
              <a:t>целевые показатели эффективности,</a:t>
            </a:r>
            <a:r>
              <a:rPr lang="en-US" sz="1600" dirty="0"/>
              <a:t> </a:t>
            </a:r>
            <a:r>
              <a:rPr lang="ru-RU" sz="1600" dirty="0"/>
              <a:t>приложения к докладам о расходовании средств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600" dirty="0"/>
              <a:t>Идеально при наличии четких базовых прогнозов расходов</a:t>
            </a:r>
            <a:endParaRPr lang="en-US" sz="16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ru-RU" sz="1800" b="1" dirty="0"/>
              <a:t>Реализация – как правило, слабое звено</a:t>
            </a:r>
            <a:endParaRPr lang="en-US" sz="18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ru-RU" sz="1600" dirty="0"/>
              <a:t>Ключевое условие преобразования идей в повышение качества услуг для граждан</a:t>
            </a:r>
            <a:endParaRPr lang="en-US" sz="16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ru-RU" sz="1600" dirty="0"/>
              <a:t>Необходимо более широкое вовлечение</a:t>
            </a:r>
            <a:endParaRPr lang="sk-SK" sz="16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ru-RU" sz="1600" u="sng" dirty="0"/>
              <a:t>Создание группы реализации - в центре правительства и за его пределами</a:t>
            </a:r>
            <a:endParaRPr lang="sk-SK" sz="1600" u="sng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16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160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  <p:sp>
        <p:nvSpPr>
          <p:cNvPr id="4" name="Obdĺžnik 3"/>
          <p:cNvSpPr/>
          <p:nvPr/>
        </p:nvSpPr>
        <p:spPr bwMode="auto">
          <a:xfrm>
            <a:off x="463467" y="3429000"/>
            <a:ext cx="7883682" cy="1368152"/>
          </a:xfrm>
          <a:prstGeom prst="rect">
            <a:avLst/>
          </a:prstGeom>
          <a:solidFill>
            <a:srgbClr val="2C9ADC">
              <a:alpha val="2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1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232599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10" name="Objekt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ĺžnik 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280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Проведенный ОЭСР анализ бюджета в Словакии</a:t>
            </a:r>
            <a:r>
              <a:rPr lang="sk-SK" sz="2400" dirty="0"/>
              <a:t>:</a:t>
            </a:r>
            <a:br>
              <a:rPr lang="en-US" sz="2400" dirty="0"/>
            </a:br>
            <a:r>
              <a:rPr lang="ru-RU" sz="2400" dirty="0"/>
              <a:t>три направления и возможности для улучшения</a:t>
            </a:r>
            <a:endParaRPr lang="en-US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Укрепление среднесрочной структуры бюджета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Создание ведомства, управляющего капитальными затратами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Возрождение программного бюджетирования (БОР)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1DA-064C-4885-AB38-865FC0F739AA}" type="slidenum">
              <a:rPr lang="sk-SK" smtClean="0"/>
              <a:pPr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828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726074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ĺž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280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062" y="112038"/>
            <a:ext cx="8229600" cy="958180"/>
          </a:xfrm>
        </p:spPr>
        <p:txBody>
          <a:bodyPr/>
          <a:lstStyle/>
          <a:p>
            <a:r>
              <a:rPr lang="ru-RU" sz="2400" dirty="0"/>
              <a:t>Проведенный ОЭСР анализ бюджета в Словакии</a:t>
            </a:r>
            <a:r>
              <a:rPr lang="sk-SK" sz="2400" dirty="0"/>
              <a:t>:</a:t>
            </a:r>
            <a:br>
              <a:rPr lang="en-US" sz="2400" dirty="0"/>
            </a:br>
            <a:r>
              <a:rPr lang="ru-RU" sz="2400" dirty="0"/>
              <a:t>три направления и возможности для улучшения</a:t>
            </a:r>
            <a:endParaRPr lang="en-US" sz="2400" dirty="0">
              <a:solidFill>
                <a:srgbClr val="2C9ADC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4061" y="1196752"/>
            <a:ext cx="8155615" cy="566124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1800" b="1" dirty="0"/>
              <a:t>Укрепление среднесрочной структуры бюджета – незавершенный процесс </a:t>
            </a:r>
            <a:endParaRPr lang="en-US" sz="1800" b="1" dirty="0"/>
          </a:p>
          <a:p>
            <a:pPr lvl="1"/>
            <a:r>
              <a:rPr lang="ru-RU" sz="1600" dirty="0"/>
              <a:t>Споры о введении «потолков» расходов в Словакии ведутся с </a:t>
            </a:r>
            <a:r>
              <a:rPr lang="en-US" sz="1600" dirty="0"/>
              <a:t>2018</a:t>
            </a:r>
            <a:r>
              <a:rPr lang="ru-RU" sz="1600" dirty="0"/>
              <a:t> г</a:t>
            </a:r>
            <a:endParaRPr lang="en-US" sz="1600" dirty="0"/>
          </a:p>
          <a:p>
            <a:pPr lvl="1"/>
            <a:r>
              <a:rPr lang="ru-RU" sz="1600" dirty="0"/>
              <a:t>Рабочая группа Минфина </a:t>
            </a:r>
            <a:r>
              <a:rPr lang="en-US" sz="1600" dirty="0"/>
              <a:t>(IFP, </a:t>
            </a:r>
            <a:r>
              <a:rPr lang="ru-RU" sz="1600" dirty="0"/>
              <a:t>отдел эффективности расходов</a:t>
            </a:r>
            <a:r>
              <a:rPr lang="en-US" sz="1600" dirty="0"/>
              <a:t>) </a:t>
            </a:r>
            <a:r>
              <a:rPr lang="ru-RU" sz="1600" dirty="0"/>
              <a:t>и Совет по бюджетной ответственности </a:t>
            </a:r>
          </a:p>
          <a:p>
            <a:pPr lvl="1"/>
            <a:r>
              <a:rPr lang="ru-RU" sz="1600" dirty="0"/>
              <a:t>отдел эффективности расходов отвечает за оценку базовых уровней расходов министерств </a:t>
            </a:r>
          </a:p>
          <a:p>
            <a:pPr lvl="1"/>
            <a:r>
              <a:rPr lang="ru-RU" sz="1600" i="1" dirty="0"/>
              <a:t>Цель</a:t>
            </a:r>
            <a:r>
              <a:rPr lang="en-US" sz="1600" i="1" dirty="0"/>
              <a:t>: </a:t>
            </a:r>
            <a:r>
              <a:rPr lang="ru-RU" sz="1600" i="1" dirty="0"/>
              <a:t>обязательные «потолки» расходов для министерств, объединённые с проведением анализа расходов </a:t>
            </a:r>
            <a:r>
              <a:rPr lang="en-US" sz="1600" i="1" dirty="0"/>
              <a:t>(</a:t>
            </a:r>
            <a:r>
              <a:rPr lang="ru-RU" sz="1600" i="1" dirty="0"/>
              <a:t>экономия бюджетных средств в отличие от новых приоритетов</a:t>
            </a:r>
            <a:r>
              <a:rPr lang="en-US" sz="1600" i="1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dirty="0"/>
              <a:t>Создание ведомства, управляющего капитальными затратами</a:t>
            </a:r>
            <a:endParaRPr lang="en-US" sz="1800" b="1" dirty="0"/>
          </a:p>
          <a:p>
            <a:pPr lvl="1"/>
            <a:r>
              <a:rPr lang="ru-RU" sz="1600" dirty="0"/>
              <a:t>В предложенном национальным плане инвестиций пока не выбраны приоритеты и не проведен сравнительный анализ инвестиционных проектов в разных отраслях</a:t>
            </a:r>
            <a:endParaRPr lang="en-US" sz="1600" dirty="0"/>
          </a:p>
          <a:p>
            <a:pPr lvl="1"/>
            <a:r>
              <a:rPr lang="ru-RU" sz="1600" dirty="0"/>
              <a:t>отдел эффективности расходов уже налаживает процесс путем проведения ТЭО</a:t>
            </a:r>
            <a:endParaRPr lang="en-US" sz="1600" dirty="0"/>
          </a:p>
          <a:p>
            <a:pPr lvl="1"/>
            <a:r>
              <a:rPr lang="ru-RU" sz="1600" i="1" dirty="0"/>
              <a:t>Цель</a:t>
            </a:r>
            <a:r>
              <a:rPr lang="en-US" sz="1600" i="1" dirty="0"/>
              <a:t>: </a:t>
            </a:r>
            <a:r>
              <a:rPr lang="ru-RU" sz="1600" i="1" dirty="0"/>
              <a:t>ведомство по инфраструктуре и проектам </a:t>
            </a:r>
            <a:r>
              <a:rPr lang="en-US" sz="1600" i="1" dirty="0"/>
              <a:t>(</a:t>
            </a:r>
            <a:r>
              <a:rPr lang="ru-RU" sz="1600" i="1" dirty="0"/>
              <a:t>по аналогии с Великобританией</a:t>
            </a:r>
            <a:r>
              <a:rPr lang="en-US" sz="1600" i="1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dirty="0"/>
              <a:t>Возрождение программного бюджетирования (БОР)</a:t>
            </a:r>
            <a:endParaRPr lang="en-US" sz="1800" b="1" dirty="0"/>
          </a:p>
          <a:p>
            <a:pPr lvl="1"/>
            <a:r>
              <a:rPr lang="ru-RU" sz="1600" dirty="0"/>
              <a:t>Введено в </a:t>
            </a:r>
            <a:r>
              <a:rPr lang="en-US" sz="1600" dirty="0"/>
              <a:t>2004</a:t>
            </a:r>
            <a:r>
              <a:rPr lang="ru-RU" sz="1600" dirty="0"/>
              <a:t> г.</a:t>
            </a:r>
            <a:r>
              <a:rPr lang="en-US" sz="1600" dirty="0"/>
              <a:t>, </a:t>
            </a:r>
            <a:r>
              <a:rPr lang="ru-RU" sz="1600" dirty="0"/>
              <a:t>но утратило актуальность и стало чрезмерно формальным </a:t>
            </a:r>
          </a:p>
          <a:p>
            <a:pPr lvl="1"/>
            <a:r>
              <a:rPr lang="ru-RU" sz="1600" i="1" dirty="0"/>
              <a:t>Цель</a:t>
            </a:r>
            <a:r>
              <a:rPr lang="en-US" sz="1600" i="1" dirty="0"/>
              <a:t>: </a:t>
            </a:r>
            <a:r>
              <a:rPr lang="ru-RU" sz="1600" i="1" dirty="0"/>
              <a:t>адекватный размер и использование для обсуждения стратегии</a:t>
            </a:r>
            <a:endParaRPr lang="en-US" sz="1600" i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287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063436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ĺž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280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296" y="139140"/>
            <a:ext cx="8229600" cy="985604"/>
          </a:xfrm>
        </p:spPr>
        <p:txBody>
          <a:bodyPr/>
          <a:lstStyle/>
          <a:p>
            <a:r>
              <a:rPr lang="en-US" sz="2400" dirty="0"/>
              <a:t>3. </a:t>
            </a:r>
            <a:r>
              <a:rPr lang="ru-RU" sz="2400" dirty="0"/>
              <a:t>БОР в Словакии</a:t>
            </a:r>
            <a:r>
              <a:rPr lang="en-US" sz="2400" dirty="0"/>
              <a:t>:</a:t>
            </a:r>
            <a:r>
              <a:rPr lang="ru-RU" sz="2400" dirty="0"/>
              <a:t> обсуждение исходных ресурсов, а не итогов</a:t>
            </a:r>
            <a:endParaRPr lang="en-US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2296" y="1239578"/>
            <a:ext cx="8229600" cy="5596990"/>
          </a:xfrm>
        </p:spPr>
        <p:txBody>
          <a:bodyPr tIns="72000"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sz="2000" b="1" dirty="0"/>
              <a:t>ОЭСР: презентационный БОР</a:t>
            </a:r>
            <a:r>
              <a:rPr lang="en-US" sz="2000" b="1" i="1" dirty="0"/>
              <a:t>, </a:t>
            </a:r>
            <a:r>
              <a:rPr lang="ru-RU" sz="2000" b="1" i="1" dirty="0"/>
              <a:t>очень формальный на практике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sz="1800" dirty="0"/>
              <a:t>Акцент на процессах, а не на итоговых целевых показателях, данные очень дезагрегированы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sz="1800" dirty="0"/>
              <a:t>Показатели разрабатываются сотрудниками, не имеющими соответствующего обучения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sz="1800" dirty="0"/>
              <a:t>Оценка играет лишь второстепенную роль (на добровольной основе</a:t>
            </a:r>
            <a:r>
              <a:rPr lang="en-US" sz="1800" dirty="0"/>
              <a:t>)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sz="2000" b="1" dirty="0"/>
              <a:t>ОЭСР</a:t>
            </a:r>
            <a:r>
              <a:rPr lang="en-US" sz="2000" b="1" dirty="0"/>
              <a:t>: </a:t>
            </a:r>
            <a:r>
              <a:rPr lang="ru-RU" sz="2000" b="1" dirty="0"/>
              <a:t>анализ расходов ликвидирует пробел в оценке программ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sz="1800" dirty="0"/>
              <a:t>Новые показатели </a:t>
            </a:r>
            <a:r>
              <a:rPr lang="en-US" sz="1800" dirty="0"/>
              <a:t>(</a:t>
            </a:r>
            <a:r>
              <a:rPr lang="ru-RU" sz="1800" dirty="0"/>
              <a:t>сокращение смертности</a:t>
            </a:r>
            <a:r>
              <a:rPr lang="en-US" sz="1800" dirty="0"/>
              <a:t>, PISA,...) </a:t>
            </a:r>
            <a:r>
              <a:rPr lang="ru-RU" sz="1800" dirty="0"/>
              <a:t>и программные структуры </a:t>
            </a:r>
            <a:r>
              <a:rPr lang="en-US" sz="1800" dirty="0"/>
              <a:t>(</a:t>
            </a:r>
            <a:r>
              <a:rPr lang="ru-RU" sz="1800" dirty="0"/>
              <a:t>медицинское страхование</a:t>
            </a:r>
            <a:r>
              <a:rPr lang="en-US" sz="1800" dirty="0"/>
              <a:t>) </a:t>
            </a:r>
            <a:r>
              <a:rPr lang="ru-RU" sz="1800" dirty="0"/>
              <a:t>предлагаются на основе анализа расходов, включены в бюджетную документацию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sz="2000" b="1" dirty="0"/>
              <a:t>Цели</a:t>
            </a:r>
            <a:r>
              <a:rPr lang="en-US" sz="2000" b="1" dirty="0"/>
              <a:t>:</a:t>
            </a:r>
            <a:r>
              <a:rPr lang="ru-RU" sz="2000" b="1" dirty="0"/>
              <a:t> адекватный размер и использование для обсуждения стратегии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sz="1800" dirty="0"/>
              <a:t>Как лучше проводить обсуждение вопросов эффективности</a:t>
            </a:r>
            <a:r>
              <a:rPr lang="en-US" sz="1800" dirty="0"/>
              <a:t>?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Уровень объединения /разграничения анализа расходов и программного бюджетирования</a:t>
            </a:r>
            <a:r>
              <a:rPr lang="en-US" sz="1800" dirty="0"/>
              <a:t>?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9325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2C9ADC"/>
                </a:solidFill>
              </a:rPr>
              <a:t>Пошаговый процесс обсуждения итоговых показателей</a:t>
            </a:r>
            <a:endParaRPr lang="en-US" dirty="0">
              <a:solidFill>
                <a:srgbClr val="2C9ADC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9</a:t>
            </a:fld>
            <a:endParaRPr lang="sk-SK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82286223"/>
              </p:ext>
            </p:extLst>
          </p:nvPr>
        </p:nvGraphicFramePr>
        <p:xfrm>
          <a:off x="146251" y="1055078"/>
          <a:ext cx="8930638" cy="5228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72136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enmvIbQEmtKI2LcJoXF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bRVYFpQ4quy7ocZ1N8R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5kHYiVSoq6g9KZnTat3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IOyL44QNuEppDDSWnO.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8FWRPW_TDKbyu4rD_JZ4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CeHLCw.SfiYv5Vlu8l4E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V5mNX_SeOxdSkmNxCTR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eua_h34RhK0_s4BrChGk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lz3RZS2QEiOc8yokpx0I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0h91DoGRNOYgRrg_oUvB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haofaZSxSGCpf1beq1Mg"/>
</p:tagLst>
</file>

<file path=ppt/theme/theme1.xml><?xml version="1.0" encoding="utf-8"?>
<a:theme xmlns:a="http://schemas.openxmlformats.org/drawingml/2006/main" name="2_Prezentácia IFP_working papers">
  <a:themeElements>
    <a:clrScheme name="2_Prezentácia IFP_working paper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ezentácia IFP_working paper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rezentácia IFP_working pap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21215</TotalTime>
  <Words>1078</Words>
  <Application>Microsoft Office PowerPoint</Application>
  <PresentationFormat>On-screen Show (4:3)</PresentationFormat>
  <Paragraphs>115</Paragraphs>
  <Slides>11</Slides>
  <Notes>3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Book Antiqua</vt:lpstr>
      <vt:lpstr>NeueHaasGroteskDisp W02</vt:lpstr>
      <vt:lpstr>NeueHaasGroteskText W02</vt:lpstr>
      <vt:lpstr>Wingdings</vt:lpstr>
      <vt:lpstr>2_Prezentácia IFP_working papers</vt:lpstr>
      <vt:lpstr>think-cell Slide</vt:lpstr>
      <vt:lpstr>Целевой анализ бюджета Словакии</vt:lpstr>
      <vt:lpstr>ОЭСР, 2014 г. Анализ расходов должен стать неотъемлемой частью процесса подготовки бюджета</vt:lpstr>
      <vt:lpstr>Анализ расходов бывает разным. В Словакии он носит целевой характер и направлен на обеспечение эффективности затрат и укрепление институциональных основ. </vt:lpstr>
      <vt:lpstr>Анализ расходов в рамках бюджета</vt:lpstr>
      <vt:lpstr>Извлечённые уроки</vt:lpstr>
      <vt:lpstr>Проведенный ОЭСР анализ бюджета в Словакии: три направления и возможности для улучшения</vt:lpstr>
      <vt:lpstr>Проведенный ОЭСР анализ бюджета в Словакии: три направления и возможности для улучшения</vt:lpstr>
      <vt:lpstr>3. БОР в Словакии: обсуждение исходных ресурсов, а не итогов</vt:lpstr>
      <vt:lpstr>Пошаговый процесс обсуждения итоговых показателей</vt:lpstr>
      <vt:lpstr>Вопросы бюджетирования помимо государственного управления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Kurian Matej</dc:creator>
  <cp:lastModifiedBy>Inna Anatolievna Davidova</cp:lastModifiedBy>
  <cp:revision>1142</cp:revision>
  <cp:lastPrinted>2019-07-02T12:41:43Z</cp:lastPrinted>
  <dcterms:created xsi:type="dcterms:W3CDTF">2005-03-21T14:42:10Z</dcterms:created>
  <dcterms:modified xsi:type="dcterms:W3CDTF">2019-07-12T10:31:39Z</dcterms:modified>
</cp:coreProperties>
</file>