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4.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handoutMasterIdLst>
    <p:handoutMasterId r:id="rId26"/>
  </p:handoutMasterIdLst>
  <p:sldIdLst>
    <p:sldId id="443" r:id="rId2"/>
    <p:sldId id="530" r:id="rId3"/>
    <p:sldId id="961" r:id="rId4"/>
    <p:sldId id="1221" r:id="rId5"/>
    <p:sldId id="1138" r:id="rId6"/>
    <p:sldId id="1139" r:id="rId7"/>
    <p:sldId id="760" r:id="rId8"/>
    <p:sldId id="761" r:id="rId9"/>
    <p:sldId id="603" r:id="rId10"/>
    <p:sldId id="602" r:id="rId11"/>
    <p:sldId id="1247" r:id="rId12"/>
    <p:sldId id="1240" r:id="rId13"/>
    <p:sldId id="1258" r:id="rId14"/>
    <p:sldId id="1259" r:id="rId15"/>
    <p:sldId id="1226" r:id="rId16"/>
    <p:sldId id="1227" r:id="rId17"/>
    <p:sldId id="1236" r:id="rId18"/>
    <p:sldId id="1254" r:id="rId19"/>
    <p:sldId id="1257" r:id="rId20"/>
    <p:sldId id="570" r:id="rId21"/>
    <p:sldId id="1245" r:id="rId22"/>
    <p:sldId id="1246" r:id="rId23"/>
    <p:sldId id="269" r:id="rId24"/>
  </p:sldIdLst>
  <p:sldSz cx="9144000" cy="6858000" type="screen4x3"/>
  <p:notesSz cx="6980238"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71FDF86-5DC1-44D7-84F3-1535478F15CB}">
          <p14:sldIdLst>
            <p14:sldId id="443"/>
            <p14:sldId id="530"/>
            <p14:sldId id="961"/>
            <p14:sldId id="1221"/>
            <p14:sldId id="1138"/>
            <p14:sldId id="1139"/>
            <p14:sldId id="760"/>
            <p14:sldId id="761"/>
            <p14:sldId id="603"/>
            <p14:sldId id="602"/>
            <p14:sldId id="1247"/>
            <p14:sldId id="1240"/>
            <p14:sldId id="1258"/>
            <p14:sldId id="1259"/>
            <p14:sldId id="1226"/>
            <p14:sldId id="1227"/>
            <p14:sldId id="1236"/>
            <p14:sldId id="1254"/>
            <p14:sldId id="1257"/>
            <p14:sldId id="570"/>
            <p14:sldId id="1245"/>
            <p14:sldId id="1246"/>
            <p14:sldId id="269"/>
          </p14:sldIdLst>
        </p14:section>
        <p14:section name="Corrected Slides" id="{B14020DE-CCFD-4D06-9B4C-BB68473A6ECD}">
          <p14:sldIdLst/>
        </p14:section>
      </p14:sectionLst>
    </p:ext>
    <p:ext uri="{EFAFB233-063F-42B5-8137-9DF3F51BA10A}">
      <p15:sldGuideLst xmlns:p15="http://schemas.microsoft.com/office/powerpoint/2012/main">
        <p15:guide id="1" orient="horz" pos="1152" userDrawn="1">
          <p15:clr>
            <a:srgbClr val="A4A3A4"/>
          </p15:clr>
        </p15:guide>
        <p15:guide id="2" pos="38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mran Amir Ali" initials="IAA" lastIdx="2" clrIdx="0">
    <p:extLst>
      <p:ext uri="{19B8F6BF-5375-455C-9EA6-DF929625EA0E}">
        <p15:presenceInfo xmlns:p15="http://schemas.microsoft.com/office/powerpoint/2012/main" userId="S-1-5-21-88094858-919529-1617787245-404665" providerId="AD"/>
      </p:ext>
    </p:extLst>
  </p:cmAuthor>
  <p:cmAuthor id="2" name="Brice Jean Marie Quesnel" initials="BJMQ" lastIdx="1" clrIdx="1">
    <p:extLst>
      <p:ext uri="{19B8F6BF-5375-455C-9EA6-DF929625EA0E}">
        <p15:presenceInfo xmlns:p15="http://schemas.microsoft.com/office/powerpoint/2012/main" userId="S-1-5-21-88094858-919529-1617787245-290277" providerId="AD"/>
      </p:ext>
    </p:extLst>
  </p:cmAuthor>
  <p:cmAuthor id="3" name="Windows User" initials="WU" lastIdx="1" clrIdx="2">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4472C4"/>
    <a:srgbClr val="ED7D31"/>
    <a:srgbClr val="549AB3"/>
    <a:srgbClr val="5436B3"/>
    <a:srgbClr val="646464"/>
    <a:srgbClr val="4F81BD"/>
    <a:srgbClr val="DDD9C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94343" autoAdjust="0"/>
  </p:normalViewPr>
  <p:slideViewPr>
    <p:cSldViewPr>
      <p:cViewPr varScale="1">
        <p:scale>
          <a:sx n="61" d="100"/>
          <a:sy n="61" d="100"/>
        </p:scale>
        <p:origin x="1388" y="44"/>
      </p:cViewPr>
      <p:guideLst>
        <p:guide orient="horz" pos="1152"/>
        <p:guide pos="384"/>
      </p:guideLst>
    </p:cSldViewPr>
  </p:slideViewPr>
  <p:outlineViewPr>
    <p:cViewPr>
      <p:scale>
        <a:sx n="33" d="100"/>
        <a:sy n="33" d="100"/>
      </p:scale>
      <p:origin x="0" y="-2460"/>
    </p:cViewPr>
  </p:outlineViewPr>
  <p:notesTextViewPr>
    <p:cViewPr>
      <p:scale>
        <a:sx n="100" d="100"/>
        <a:sy n="100" d="100"/>
      </p:scale>
      <p:origin x="0" y="0"/>
    </p:cViewPr>
  </p:notesTextViewPr>
  <p:sorterViewPr>
    <p:cViewPr>
      <p:scale>
        <a:sx n="110" d="100"/>
        <a:sy n="110" d="100"/>
      </p:scale>
      <p:origin x="0" y="-756"/>
    </p:cViewPr>
  </p:sorterViewPr>
  <p:notesViewPr>
    <p:cSldViewPr showGuides="1">
      <p:cViewPr varScale="1">
        <p:scale>
          <a:sx n="48" d="100"/>
          <a:sy n="48" d="100"/>
        </p:scale>
        <p:origin x="205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wb172355\Documents\PATRICK%20UMAH%20TETE\03%2005%202019\MARCH%205%202019%20-%20PEFA%20Scores%20with%20Numeric%20values%20-Dec18-N-Public-PEFA2016.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wb172355\Documents\PATRICK%20UMAH%20TETE\this%20one%20MARCH%209%202019%20-%20Uzbek%20Comparison%20of%20PEFA%20Scores%20for%202012-2018%20(with%20new%20chart)%20(RR2).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wb172355\Documents\PATRICK%20UMAH%20TETE\03%2005%202019\MARCH%205%202019%20-%20PEFA%20Scores%20with%20Numeric%20values%20-Dec18-N-Public-PEFA2016.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wb172355\AppData\Local\Microsoft\Windows\INetCache\Content.Outlook\OV6CEMD1\Uzbek%20Comparison%20of%20PEFA%20Scores%20for%202012-2018.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6514763779527558E-2"/>
          <c:y val="0.12610366615037152"/>
          <c:w val="0.86688276465441816"/>
          <c:h val="0.58278070333724752"/>
        </c:manualLayout>
      </c:layout>
      <c:barChart>
        <c:barDir val="col"/>
        <c:grouping val="clustered"/>
        <c:varyColors val="0"/>
        <c:ser>
          <c:idx val="0"/>
          <c:order val="0"/>
          <c:tx>
            <c:strRef>
              <c:f>Indicators!$AL$1:$AL$4</c:f>
              <c:strCache>
                <c:ptCount val="4"/>
                <c:pt idx="0">
                  <c:v>Uzbekistan</c:v>
                </c:pt>
              </c:strCache>
            </c:strRef>
          </c:tx>
          <c:spPr>
            <a:solidFill>
              <a:schemeClr val="accent1"/>
            </a:solidFill>
            <a:ln w="1905">
              <a:noFill/>
            </a:ln>
            <a:effectLst/>
          </c:spPr>
          <c:invertIfNegative val="0"/>
          <c:dPt>
            <c:idx val="3"/>
            <c:invertIfNegative val="0"/>
            <c:bubble3D val="0"/>
            <c:spPr>
              <a:solidFill>
                <a:schemeClr val="tx2">
                  <a:lumMod val="20000"/>
                  <a:lumOff val="80000"/>
                </a:schemeClr>
              </a:solidFill>
              <a:ln w="3175">
                <a:noFill/>
              </a:ln>
              <a:effectLst/>
            </c:spPr>
            <c:extLst>
              <c:ext xmlns:c16="http://schemas.microsoft.com/office/drawing/2014/chart" uri="{C3380CC4-5D6E-409C-BE32-E72D297353CC}">
                <c16:uniqueId val="{00000001-3D89-4489-9E1F-545A00E56C58}"/>
              </c:ext>
            </c:extLst>
          </c:dPt>
          <c:dPt>
            <c:idx val="4"/>
            <c:invertIfNegative val="0"/>
            <c:bubble3D val="0"/>
            <c:spPr>
              <a:solidFill>
                <a:schemeClr val="tx2">
                  <a:lumMod val="20000"/>
                  <a:lumOff val="80000"/>
                </a:schemeClr>
              </a:solidFill>
              <a:ln w="1905">
                <a:noFill/>
              </a:ln>
              <a:effectLst/>
            </c:spPr>
            <c:extLst>
              <c:ext xmlns:c16="http://schemas.microsoft.com/office/drawing/2014/chart" uri="{C3380CC4-5D6E-409C-BE32-E72D297353CC}">
                <c16:uniqueId val="{00000003-3D89-4489-9E1F-545A00E56C58}"/>
              </c:ext>
            </c:extLst>
          </c:dPt>
          <c:dPt>
            <c:idx val="5"/>
            <c:invertIfNegative val="0"/>
            <c:bubble3D val="0"/>
            <c:spPr>
              <a:solidFill>
                <a:schemeClr val="tx2">
                  <a:lumMod val="20000"/>
                  <a:lumOff val="80000"/>
                </a:schemeClr>
              </a:solidFill>
              <a:ln w="1905">
                <a:noFill/>
              </a:ln>
              <a:effectLst/>
            </c:spPr>
            <c:extLst>
              <c:ext xmlns:c16="http://schemas.microsoft.com/office/drawing/2014/chart" uri="{C3380CC4-5D6E-409C-BE32-E72D297353CC}">
                <c16:uniqueId val="{00000005-3D89-4489-9E1F-545A00E56C58}"/>
              </c:ext>
            </c:extLst>
          </c:dPt>
          <c:dPt>
            <c:idx val="6"/>
            <c:invertIfNegative val="0"/>
            <c:bubble3D val="0"/>
            <c:spPr>
              <a:solidFill>
                <a:schemeClr val="tx2">
                  <a:lumMod val="20000"/>
                  <a:lumOff val="80000"/>
                </a:schemeClr>
              </a:solidFill>
              <a:ln w="1905">
                <a:noFill/>
              </a:ln>
              <a:effectLst/>
            </c:spPr>
            <c:extLst>
              <c:ext xmlns:c16="http://schemas.microsoft.com/office/drawing/2014/chart" uri="{C3380CC4-5D6E-409C-BE32-E72D297353CC}">
                <c16:uniqueId val="{00000007-3D89-4489-9E1F-545A00E56C58}"/>
              </c:ext>
            </c:extLst>
          </c:dPt>
          <c:dPt>
            <c:idx val="7"/>
            <c:invertIfNegative val="0"/>
            <c:bubble3D val="0"/>
            <c:spPr>
              <a:solidFill>
                <a:schemeClr val="tx2">
                  <a:lumMod val="20000"/>
                  <a:lumOff val="80000"/>
                </a:schemeClr>
              </a:solidFill>
              <a:ln w="1905">
                <a:noFill/>
              </a:ln>
              <a:effectLst/>
            </c:spPr>
            <c:extLst>
              <c:ext xmlns:c16="http://schemas.microsoft.com/office/drawing/2014/chart" uri="{C3380CC4-5D6E-409C-BE32-E72D297353CC}">
                <c16:uniqueId val="{00000009-3D89-4489-9E1F-545A00E56C58}"/>
              </c:ext>
            </c:extLst>
          </c:dPt>
          <c:dPt>
            <c:idx val="8"/>
            <c:invertIfNegative val="0"/>
            <c:bubble3D val="0"/>
            <c:spPr>
              <a:solidFill>
                <a:schemeClr val="tx2">
                  <a:lumMod val="20000"/>
                  <a:lumOff val="80000"/>
                </a:schemeClr>
              </a:solidFill>
              <a:ln w="1905">
                <a:noFill/>
              </a:ln>
              <a:effectLst/>
            </c:spPr>
            <c:extLst>
              <c:ext xmlns:c16="http://schemas.microsoft.com/office/drawing/2014/chart" uri="{C3380CC4-5D6E-409C-BE32-E72D297353CC}">
                <c16:uniqueId val="{0000000B-3D89-4489-9E1F-545A00E56C58}"/>
              </c:ext>
            </c:extLst>
          </c:dPt>
          <c:dPt>
            <c:idx val="9"/>
            <c:invertIfNegative val="0"/>
            <c:bubble3D val="0"/>
            <c:spPr>
              <a:solidFill>
                <a:srgbClr val="FC7742"/>
              </a:solidFill>
              <a:ln w="1905">
                <a:noFill/>
              </a:ln>
              <a:effectLst/>
            </c:spPr>
            <c:extLst>
              <c:ext xmlns:c16="http://schemas.microsoft.com/office/drawing/2014/chart" uri="{C3380CC4-5D6E-409C-BE32-E72D297353CC}">
                <c16:uniqueId val="{0000000D-3D89-4489-9E1F-545A00E56C58}"/>
              </c:ext>
            </c:extLst>
          </c:dPt>
          <c:dPt>
            <c:idx val="10"/>
            <c:invertIfNegative val="0"/>
            <c:bubble3D val="0"/>
            <c:spPr>
              <a:solidFill>
                <a:srgbClr val="FC7742"/>
              </a:solidFill>
              <a:ln w="1905">
                <a:noFill/>
              </a:ln>
              <a:effectLst/>
            </c:spPr>
            <c:extLst>
              <c:ext xmlns:c16="http://schemas.microsoft.com/office/drawing/2014/chart" uri="{C3380CC4-5D6E-409C-BE32-E72D297353CC}">
                <c16:uniqueId val="{0000000F-3D89-4489-9E1F-545A00E56C58}"/>
              </c:ext>
            </c:extLst>
          </c:dPt>
          <c:dPt>
            <c:idx val="11"/>
            <c:invertIfNegative val="0"/>
            <c:bubble3D val="0"/>
            <c:spPr>
              <a:solidFill>
                <a:srgbClr val="FC7742"/>
              </a:solidFill>
              <a:ln w="1905">
                <a:noFill/>
              </a:ln>
              <a:effectLst/>
            </c:spPr>
            <c:extLst>
              <c:ext xmlns:c16="http://schemas.microsoft.com/office/drawing/2014/chart" uri="{C3380CC4-5D6E-409C-BE32-E72D297353CC}">
                <c16:uniqueId val="{00000011-3D89-4489-9E1F-545A00E56C58}"/>
              </c:ext>
            </c:extLst>
          </c:dPt>
          <c:dPt>
            <c:idx val="12"/>
            <c:invertIfNegative val="0"/>
            <c:bubble3D val="0"/>
            <c:spPr>
              <a:solidFill>
                <a:srgbClr val="FC7742"/>
              </a:solidFill>
              <a:ln w="1905">
                <a:noFill/>
              </a:ln>
              <a:effectLst/>
            </c:spPr>
            <c:extLst>
              <c:ext xmlns:c16="http://schemas.microsoft.com/office/drawing/2014/chart" uri="{C3380CC4-5D6E-409C-BE32-E72D297353CC}">
                <c16:uniqueId val="{00000013-3D89-4489-9E1F-545A00E56C58}"/>
              </c:ext>
            </c:extLst>
          </c:dPt>
          <c:dPt>
            <c:idx val="13"/>
            <c:invertIfNegative val="0"/>
            <c:bubble3D val="0"/>
            <c:spPr>
              <a:solidFill>
                <a:schemeClr val="accent6">
                  <a:lumMod val="60000"/>
                  <a:lumOff val="40000"/>
                </a:schemeClr>
              </a:solidFill>
              <a:ln w="1905">
                <a:noFill/>
              </a:ln>
              <a:effectLst/>
            </c:spPr>
            <c:extLst>
              <c:ext xmlns:c16="http://schemas.microsoft.com/office/drawing/2014/chart" uri="{C3380CC4-5D6E-409C-BE32-E72D297353CC}">
                <c16:uniqueId val="{00000015-3D89-4489-9E1F-545A00E56C58}"/>
              </c:ext>
            </c:extLst>
          </c:dPt>
          <c:dPt>
            <c:idx val="14"/>
            <c:invertIfNegative val="0"/>
            <c:bubble3D val="0"/>
            <c:spPr>
              <a:solidFill>
                <a:schemeClr val="accent6">
                  <a:lumMod val="60000"/>
                  <a:lumOff val="40000"/>
                </a:schemeClr>
              </a:solidFill>
              <a:ln w="1905">
                <a:noFill/>
              </a:ln>
              <a:effectLst/>
            </c:spPr>
            <c:extLst>
              <c:ext xmlns:c16="http://schemas.microsoft.com/office/drawing/2014/chart" uri="{C3380CC4-5D6E-409C-BE32-E72D297353CC}">
                <c16:uniqueId val="{00000017-3D89-4489-9E1F-545A00E56C58}"/>
              </c:ext>
            </c:extLst>
          </c:dPt>
          <c:dPt>
            <c:idx val="15"/>
            <c:invertIfNegative val="0"/>
            <c:bubble3D val="0"/>
            <c:spPr>
              <a:solidFill>
                <a:schemeClr val="accent6">
                  <a:lumMod val="60000"/>
                  <a:lumOff val="40000"/>
                </a:schemeClr>
              </a:solidFill>
              <a:ln w="1905">
                <a:noFill/>
              </a:ln>
              <a:effectLst/>
            </c:spPr>
            <c:extLst>
              <c:ext xmlns:c16="http://schemas.microsoft.com/office/drawing/2014/chart" uri="{C3380CC4-5D6E-409C-BE32-E72D297353CC}">
                <c16:uniqueId val="{00000019-3D89-4489-9E1F-545A00E56C58}"/>
              </c:ext>
            </c:extLst>
          </c:dPt>
          <c:dPt>
            <c:idx val="16"/>
            <c:invertIfNegative val="0"/>
            <c:bubble3D val="0"/>
            <c:spPr>
              <a:solidFill>
                <a:schemeClr val="accent6">
                  <a:lumMod val="60000"/>
                  <a:lumOff val="40000"/>
                </a:schemeClr>
              </a:solidFill>
              <a:ln w="1905">
                <a:noFill/>
              </a:ln>
              <a:effectLst/>
            </c:spPr>
            <c:extLst>
              <c:ext xmlns:c16="http://schemas.microsoft.com/office/drawing/2014/chart" uri="{C3380CC4-5D6E-409C-BE32-E72D297353CC}">
                <c16:uniqueId val="{0000001B-3D89-4489-9E1F-545A00E56C58}"/>
              </c:ext>
            </c:extLst>
          </c:dPt>
          <c:dPt>
            <c:idx val="17"/>
            <c:invertIfNegative val="0"/>
            <c:bubble3D val="0"/>
            <c:spPr>
              <a:solidFill>
                <a:schemeClr val="accent6">
                  <a:lumMod val="60000"/>
                  <a:lumOff val="40000"/>
                </a:schemeClr>
              </a:solidFill>
              <a:ln w="1905">
                <a:noFill/>
              </a:ln>
              <a:effectLst/>
            </c:spPr>
            <c:extLst>
              <c:ext xmlns:c16="http://schemas.microsoft.com/office/drawing/2014/chart" uri="{C3380CC4-5D6E-409C-BE32-E72D297353CC}">
                <c16:uniqueId val="{0000001D-3D89-4489-9E1F-545A00E56C58}"/>
              </c:ext>
            </c:extLst>
          </c:dPt>
          <c:dPt>
            <c:idx val="18"/>
            <c:invertIfNegative val="0"/>
            <c:bubble3D val="0"/>
            <c:spPr>
              <a:solidFill>
                <a:srgbClr val="339966"/>
              </a:solidFill>
              <a:ln w="1905">
                <a:noFill/>
              </a:ln>
              <a:effectLst/>
            </c:spPr>
            <c:extLst>
              <c:ext xmlns:c16="http://schemas.microsoft.com/office/drawing/2014/chart" uri="{C3380CC4-5D6E-409C-BE32-E72D297353CC}">
                <c16:uniqueId val="{0000001F-3D89-4489-9E1F-545A00E56C58}"/>
              </c:ext>
            </c:extLst>
          </c:dPt>
          <c:dPt>
            <c:idx val="19"/>
            <c:invertIfNegative val="0"/>
            <c:bubble3D val="0"/>
            <c:spPr>
              <a:solidFill>
                <a:srgbClr val="339966"/>
              </a:solidFill>
              <a:ln w="1905">
                <a:noFill/>
              </a:ln>
              <a:effectLst/>
            </c:spPr>
            <c:extLst>
              <c:ext xmlns:c16="http://schemas.microsoft.com/office/drawing/2014/chart" uri="{C3380CC4-5D6E-409C-BE32-E72D297353CC}">
                <c16:uniqueId val="{00000021-3D89-4489-9E1F-545A00E56C58}"/>
              </c:ext>
            </c:extLst>
          </c:dPt>
          <c:dPt>
            <c:idx val="20"/>
            <c:invertIfNegative val="0"/>
            <c:bubble3D val="0"/>
            <c:spPr>
              <a:solidFill>
                <a:srgbClr val="339966"/>
              </a:solidFill>
              <a:ln w="1905">
                <a:noFill/>
              </a:ln>
              <a:effectLst/>
            </c:spPr>
            <c:extLst>
              <c:ext xmlns:c16="http://schemas.microsoft.com/office/drawing/2014/chart" uri="{C3380CC4-5D6E-409C-BE32-E72D297353CC}">
                <c16:uniqueId val="{00000023-3D89-4489-9E1F-545A00E56C58}"/>
              </c:ext>
            </c:extLst>
          </c:dPt>
          <c:dPt>
            <c:idx val="21"/>
            <c:invertIfNegative val="0"/>
            <c:bubble3D val="0"/>
            <c:spPr>
              <a:solidFill>
                <a:srgbClr val="339966"/>
              </a:solidFill>
              <a:ln w="1905">
                <a:noFill/>
              </a:ln>
              <a:effectLst/>
            </c:spPr>
            <c:extLst>
              <c:ext xmlns:c16="http://schemas.microsoft.com/office/drawing/2014/chart" uri="{C3380CC4-5D6E-409C-BE32-E72D297353CC}">
                <c16:uniqueId val="{00000025-3D89-4489-9E1F-545A00E56C58}"/>
              </c:ext>
            </c:extLst>
          </c:dPt>
          <c:dPt>
            <c:idx val="22"/>
            <c:invertIfNegative val="0"/>
            <c:bubble3D val="0"/>
            <c:spPr>
              <a:solidFill>
                <a:srgbClr val="339966"/>
              </a:solidFill>
              <a:ln w="1905">
                <a:noFill/>
              </a:ln>
              <a:effectLst/>
            </c:spPr>
            <c:extLst>
              <c:ext xmlns:c16="http://schemas.microsoft.com/office/drawing/2014/chart" uri="{C3380CC4-5D6E-409C-BE32-E72D297353CC}">
                <c16:uniqueId val="{00000027-3D89-4489-9E1F-545A00E56C58}"/>
              </c:ext>
            </c:extLst>
          </c:dPt>
          <c:dPt>
            <c:idx val="23"/>
            <c:invertIfNegative val="0"/>
            <c:bubble3D val="0"/>
            <c:spPr>
              <a:solidFill>
                <a:srgbClr val="339966"/>
              </a:solidFill>
              <a:ln w="1905">
                <a:noFill/>
              </a:ln>
              <a:effectLst/>
            </c:spPr>
            <c:extLst>
              <c:ext xmlns:c16="http://schemas.microsoft.com/office/drawing/2014/chart" uri="{C3380CC4-5D6E-409C-BE32-E72D297353CC}">
                <c16:uniqueId val="{00000029-3D89-4489-9E1F-545A00E56C58}"/>
              </c:ext>
            </c:extLst>
          </c:dPt>
          <c:dPt>
            <c:idx val="24"/>
            <c:invertIfNegative val="0"/>
            <c:bubble3D val="0"/>
            <c:spPr>
              <a:solidFill>
                <a:srgbClr val="339966"/>
              </a:solidFill>
              <a:ln w="1905">
                <a:noFill/>
              </a:ln>
              <a:effectLst/>
            </c:spPr>
            <c:extLst>
              <c:ext xmlns:c16="http://schemas.microsoft.com/office/drawing/2014/chart" uri="{C3380CC4-5D6E-409C-BE32-E72D297353CC}">
                <c16:uniqueId val="{0000002B-3D89-4489-9E1F-545A00E56C58}"/>
              </c:ext>
            </c:extLst>
          </c:dPt>
          <c:dPt>
            <c:idx val="25"/>
            <c:invertIfNegative val="0"/>
            <c:bubble3D val="0"/>
            <c:spPr>
              <a:solidFill>
                <a:srgbClr val="339966"/>
              </a:solidFill>
              <a:ln w="1905">
                <a:noFill/>
              </a:ln>
              <a:effectLst/>
            </c:spPr>
            <c:extLst>
              <c:ext xmlns:c16="http://schemas.microsoft.com/office/drawing/2014/chart" uri="{C3380CC4-5D6E-409C-BE32-E72D297353CC}">
                <c16:uniqueId val="{0000002D-3D89-4489-9E1F-545A00E56C58}"/>
              </c:ext>
            </c:extLst>
          </c:dPt>
          <c:dPt>
            <c:idx val="26"/>
            <c:invertIfNegative val="0"/>
            <c:bubble3D val="0"/>
            <c:spPr>
              <a:solidFill>
                <a:srgbClr val="B9E4B6"/>
              </a:solidFill>
              <a:ln w="1905">
                <a:noFill/>
              </a:ln>
              <a:effectLst/>
            </c:spPr>
            <c:extLst>
              <c:ext xmlns:c16="http://schemas.microsoft.com/office/drawing/2014/chart" uri="{C3380CC4-5D6E-409C-BE32-E72D297353CC}">
                <c16:uniqueId val="{0000002F-3D89-4489-9E1F-545A00E56C58}"/>
              </c:ext>
            </c:extLst>
          </c:dPt>
          <c:dPt>
            <c:idx val="27"/>
            <c:invertIfNegative val="0"/>
            <c:bubble3D val="0"/>
            <c:spPr>
              <a:solidFill>
                <a:srgbClr val="B9E4B6"/>
              </a:solidFill>
              <a:ln w="1905">
                <a:noFill/>
              </a:ln>
              <a:effectLst/>
            </c:spPr>
            <c:extLst>
              <c:ext xmlns:c16="http://schemas.microsoft.com/office/drawing/2014/chart" uri="{C3380CC4-5D6E-409C-BE32-E72D297353CC}">
                <c16:uniqueId val="{00000031-3D89-4489-9E1F-545A00E56C58}"/>
              </c:ext>
            </c:extLst>
          </c:dPt>
          <c:dPt>
            <c:idx val="28"/>
            <c:invertIfNegative val="0"/>
            <c:bubble3D val="0"/>
            <c:spPr>
              <a:solidFill>
                <a:srgbClr val="B9E4B6"/>
              </a:solidFill>
              <a:ln w="1905">
                <a:noFill/>
              </a:ln>
              <a:effectLst/>
            </c:spPr>
            <c:extLst>
              <c:ext xmlns:c16="http://schemas.microsoft.com/office/drawing/2014/chart" uri="{C3380CC4-5D6E-409C-BE32-E72D297353CC}">
                <c16:uniqueId val="{00000033-3D89-4489-9E1F-545A00E56C58}"/>
              </c:ext>
            </c:extLst>
          </c:dPt>
          <c:dPt>
            <c:idx val="29"/>
            <c:invertIfNegative val="0"/>
            <c:bubble3D val="0"/>
            <c:spPr>
              <a:solidFill>
                <a:srgbClr val="F23E3A"/>
              </a:solidFill>
              <a:ln w="1905">
                <a:noFill/>
              </a:ln>
              <a:effectLst/>
            </c:spPr>
            <c:extLst>
              <c:ext xmlns:c16="http://schemas.microsoft.com/office/drawing/2014/chart" uri="{C3380CC4-5D6E-409C-BE32-E72D297353CC}">
                <c16:uniqueId val="{00000035-3D89-4489-9E1F-545A00E56C58}"/>
              </c:ext>
            </c:extLst>
          </c:dPt>
          <c:dPt>
            <c:idx val="30"/>
            <c:invertIfNegative val="0"/>
            <c:bubble3D val="0"/>
            <c:spPr>
              <a:solidFill>
                <a:srgbClr val="F23E3A"/>
              </a:solidFill>
              <a:ln w="1905">
                <a:noFill/>
              </a:ln>
              <a:effectLst/>
            </c:spPr>
            <c:extLst>
              <c:ext xmlns:c16="http://schemas.microsoft.com/office/drawing/2014/chart" uri="{C3380CC4-5D6E-409C-BE32-E72D297353CC}">
                <c16:uniqueId val="{00000037-3D89-4489-9E1F-545A00E56C58}"/>
              </c:ext>
            </c:extLst>
          </c:dPt>
          <c:cat>
            <c:strRef>
              <c:f>Indicators!$B$5:$B$35</c:f>
              <c:strCache>
                <c:ptCount val="31"/>
                <c:pt idx="0">
                  <c:v>1. Aggregate expenditure out-turn</c:v>
                </c:pt>
                <c:pt idx="1">
                  <c:v>2. Expenditure composition outturn</c:v>
                </c:pt>
                <c:pt idx="2">
                  <c:v>3. Revee Outturn </c:v>
                </c:pt>
                <c:pt idx="3">
                  <c:v>4. Budget Classification</c:v>
                </c:pt>
                <c:pt idx="4">
                  <c:v>5. Budget Documentation</c:v>
                </c:pt>
                <c:pt idx="5">
                  <c:v>6. Central government operations outside fincial reports</c:v>
                </c:pt>
                <c:pt idx="6">
                  <c:v>7. Transfers to subtiol governments</c:v>
                </c:pt>
                <c:pt idx="7">
                  <c:v>8. Performance information for service delivery</c:v>
                </c:pt>
                <c:pt idx="8">
                  <c:v>9. Public access to information</c:v>
                </c:pt>
                <c:pt idx="9">
                  <c:v>10. Fiscal risk reporting</c:v>
                </c:pt>
                <c:pt idx="10">
                  <c:v>11. Public investment magement</c:v>
                </c:pt>
                <c:pt idx="11">
                  <c:v>12. Public asset magement</c:v>
                </c:pt>
                <c:pt idx="12">
                  <c:v>13. Debt magement</c:v>
                </c:pt>
                <c:pt idx="13">
                  <c:v>14. Macroeconomic and fiscal forecasting</c:v>
                </c:pt>
                <c:pt idx="14">
                  <c:v>15. Fiscal strategy</c:v>
                </c:pt>
                <c:pt idx="15">
                  <c:v>16. Medium term perspective in expenditure budgeting</c:v>
                </c:pt>
                <c:pt idx="16">
                  <c:v>17. Budget preparation process</c:v>
                </c:pt>
                <c:pt idx="17">
                  <c:v>18. Legislative scrutiny of budgets</c:v>
                </c:pt>
                <c:pt idx="18">
                  <c:v>19. Revee administration</c:v>
                </c:pt>
                <c:pt idx="19">
                  <c:v>20. Accounting for revees</c:v>
                </c:pt>
                <c:pt idx="20">
                  <c:v>21. Predictability of in-year resource allocation</c:v>
                </c:pt>
                <c:pt idx="21">
                  <c:v>22. Expenditure arrears</c:v>
                </c:pt>
                <c:pt idx="22">
                  <c:v>23. Payroll controls</c:v>
                </c:pt>
                <c:pt idx="23">
                  <c:v>24. Procurement</c:v>
                </c:pt>
                <c:pt idx="24">
                  <c:v>25. Interl controls on nonsalary expenditure</c:v>
                </c:pt>
                <c:pt idx="25">
                  <c:v>26. Interl audit effectiveness</c:v>
                </c:pt>
                <c:pt idx="26">
                  <c:v>27. Fincial data integrity</c:v>
                </c:pt>
                <c:pt idx="27">
                  <c:v>28. In-year budget reports</c:v>
                </c:pt>
                <c:pt idx="28">
                  <c:v>29. Anal fincial reports</c:v>
                </c:pt>
                <c:pt idx="29">
                  <c:v>30. Exterl audit</c:v>
                </c:pt>
                <c:pt idx="30">
                  <c:v>31. Legislative scrutiny of audit reports</c:v>
                </c:pt>
              </c:strCache>
            </c:strRef>
          </c:cat>
          <c:val>
            <c:numRef>
              <c:f>Indicators!$AL$5:$AL$35</c:f>
              <c:numCache>
                <c:formatCode>0.0</c:formatCode>
                <c:ptCount val="31"/>
                <c:pt idx="0">
                  <c:v>4</c:v>
                </c:pt>
                <c:pt idx="1">
                  <c:v>3.5</c:v>
                </c:pt>
                <c:pt idx="2">
                  <c:v>3.5</c:v>
                </c:pt>
                <c:pt idx="3">
                  <c:v>3</c:v>
                </c:pt>
                <c:pt idx="4">
                  <c:v>3</c:v>
                </c:pt>
                <c:pt idx="5">
                  <c:v>2</c:v>
                </c:pt>
                <c:pt idx="6">
                  <c:v>1</c:v>
                </c:pt>
                <c:pt idx="7">
                  <c:v>1.5</c:v>
                </c:pt>
                <c:pt idx="8">
                  <c:v>2</c:v>
                </c:pt>
                <c:pt idx="9">
                  <c:v>3</c:v>
                </c:pt>
                <c:pt idx="10">
                  <c:v>2</c:v>
                </c:pt>
                <c:pt idx="11">
                  <c:v>2</c:v>
                </c:pt>
                <c:pt idx="12">
                  <c:v>3</c:v>
                </c:pt>
                <c:pt idx="13">
                  <c:v>2</c:v>
                </c:pt>
                <c:pt idx="14">
                  <c:v>2</c:v>
                </c:pt>
                <c:pt idx="15">
                  <c:v>2</c:v>
                </c:pt>
                <c:pt idx="16">
                  <c:v>3</c:v>
                </c:pt>
                <c:pt idx="17">
                  <c:v>3.5</c:v>
                </c:pt>
                <c:pt idx="18">
                  <c:v>3</c:v>
                </c:pt>
                <c:pt idx="19">
                  <c:v>4</c:v>
                </c:pt>
                <c:pt idx="20">
                  <c:v>4</c:v>
                </c:pt>
                <c:pt idx="21">
                  <c:v>4</c:v>
                </c:pt>
                <c:pt idx="22">
                  <c:v>3.5</c:v>
                </c:pt>
                <c:pt idx="23">
                  <c:v>3</c:v>
                </c:pt>
                <c:pt idx="24">
                  <c:v>4</c:v>
                </c:pt>
                <c:pt idx="25">
                  <c:v>1.5</c:v>
                </c:pt>
                <c:pt idx="26">
                  <c:v>3</c:v>
                </c:pt>
                <c:pt idx="27">
                  <c:v>2.5</c:v>
                </c:pt>
                <c:pt idx="28">
                  <c:v>1.5</c:v>
                </c:pt>
                <c:pt idx="29">
                  <c:v>2.5</c:v>
                </c:pt>
                <c:pt idx="30">
                  <c:v>2</c:v>
                </c:pt>
              </c:numCache>
            </c:numRef>
          </c:val>
          <c:extLst>
            <c:ext xmlns:c16="http://schemas.microsoft.com/office/drawing/2014/chart" uri="{C3380CC4-5D6E-409C-BE32-E72D297353CC}">
              <c16:uniqueId val="{00000038-3D89-4489-9E1F-545A00E56C58}"/>
            </c:ext>
          </c:extLst>
        </c:ser>
        <c:dLbls>
          <c:showLegendKey val="0"/>
          <c:showVal val="0"/>
          <c:showCatName val="0"/>
          <c:showSerName val="0"/>
          <c:showPercent val="0"/>
          <c:showBubbleSize val="0"/>
        </c:dLbls>
        <c:gapWidth val="44"/>
        <c:overlap val="11"/>
        <c:axId val="230694976"/>
        <c:axId val="285699384"/>
      </c:barChart>
      <c:catAx>
        <c:axId val="23069497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t" anchorCtr="0"/>
          <a:lstStyle/>
          <a:p>
            <a:pPr>
              <a:defRPr sz="750" b="1" i="0" u="none" strike="noStrike" kern="1200" baseline="0">
                <a:solidFill>
                  <a:schemeClr val="tx1">
                    <a:lumMod val="65000"/>
                    <a:lumOff val="35000"/>
                  </a:schemeClr>
                </a:solidFill>
                <a:latin typeface="+mn-lt"/>
                <a:ea typeface="+mn-ea"/>
                <a:cs typeface="+mn-cs"/>
              </a:defRPr>
            </a:pPr>
            <a:endParaRPr lang="en-US"/>
          </a:p>
        </c:txPr>
        <c:crossAx val="285699384"/>
        <c:crosses val="autoZero"/>
        <c:auto val="0"/>
        <c:lblAlgn val="ctr"/>
        <c:lblOffset val="100"/>
        <c:noMultiLvlLbl val="0"/>
      </c:catAx>
      <c:valAx>
        <c:axId val="285699384"/>
        <c:scaling>
          <c:orientation val="minMax"/>
          <c:max val="4"/>
        </c:scaling>
        <c:delete val="0"/>
        <c:axPos val="l"/>
        <c:majorGridlines>
          <c:spPr>
            <a:ln w="9525" cap="flat" cmpd="sng" algn="ctr">
              <a:solidFill>
                <a:schemeClr val="lt1">
                  <a:shade val="50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230694976"/>
        <c:crossesAt val="1"/>
        <c:crossBetween val="midCat"/>
      </c:valAx>
      <c:spPr>
        <a:noFill/>
        <a:ln w="1905">
          <a:solidFill>
            <a:schemeClr val="tx1">
              <a:lumMod val="50000"/>
              <a:lumOff val="50000"/>
            </a:schemeClr>
          </a:solid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886482939632541E-2"/>
          <c:y val="6.6653697791355659E-2"/>
          <c:w val="0.84378018372703401"/>
          <c:h val="0.68607002091537006"/>
        </c:manualLayout>
      </c:layout>
      <c:barChart>
        <c:barDir val="col"/>
        <c:grouping val="clustered"/>
        <c:varyColors val="0"/>
        <c:ser>
          <c:idx val="0"/>
          <c:order val="0"/>
          <c:tx>
            <c:strRef>
              <c:f>Pillars!$B$1</c:f>
              <c:strCache>
                <c:ptCount val="1"/>
                <c:pt idx="0">
                  <c:v>Average Score for 32 Countries</c:v>
                </c:pt>
              </c:strCache>
            </c:strRef>
          </c:tx>
          <c:spPr>
            <a:solidFill>
              <a:srgbClr val="4F81BD"/>
            </a:solidFill>
            <a:ln>
              <a:noFill/>
            </a:ln>
            <a:effectLst/>
          </c:spPr>
          <c:invertIfNegative val="0"/>
          <c:cat>
            <c:strRef>
              <c:f>Pillars!$A$2:$A$8</c:f>
              <c:strCache>
                <c:ptCount val="7"/>
                <c:pt idx="0">
                  <c:v>Budget Reliability</c:v>
                </c:pt>
                <c:pt idx="1">
                  <c:v>Transparency of Public Finances</c:v>
                </c:pt>
                <c:pt idx="2">
                  <c:v>Management of Assets and Liabilities</c:v>
                </c:pt>
                <c:pt idx="3">
                  <c:v>Policy-Based Fiscal Strategy and Budgeting</c:v>
                </c:pt>
                <c:pt idx="4">
                  <c:v>Predictability and Control in Budget Execution</c:v>
                </c:pt>
                <c:pt idx="5">
                  <c:v>Accounting &amp; Reporting</c:v>
                </c:pt>
                <c:pt idx="6">
                  <c:v>External Scrutiny and Audit</c:v>
                </c:pt>
              </c:strCache>
            </c:strRef>
          </c:cat>
          <c:val>
            <c:numRef>
              <c:f>Pillars!$B$2:$B$8</c:f>
              <c:numCache>
                <c:formatCode>0.0</c:formatCode>
                <c:ptCount val="7"/>
                <c:pt idx="0">
                  <c:v>2.1614583333333335</c:v>
                </c:pt>
                <c:pt idx="1">
                  <c:v>2.4213541666666667</c:v>
                </c:pt>
                <c:pt idx="2">
                  <c:v>2.100302419354839</c:v>
                </c:pt>
                <c:pt idx="3">
                  <c:v>2.5281250000000002</c:v>
                </c:pt>
                <c:pt idx="4">
                  <c:v>2.404296875</c:v>
                </c:pt>
                <c:pt idx="5">
                  <c:v>2.125</c:v>
                </c:pt>
                <c:pt idx="6">
                  <c:v>1.9609375</c:v>
                </c:pt>
              </c:numCache>
            </c:numRef>
          </c:val>
          <c:extLst>
            <c:ext xmlns:c16="http://schemas.microsoft.com/office/drawing/2014/chart" uri="{C3380CC4-5D6E-409C-BE32-E72D297353CC}">
              <c16:uniqueId val="{00000000-48C4-43CB-8C45-B512DF8D64F4}"/>
            </c:ext>
          </c:extLst>
        </c:ser>
        <c:ser>
          <c:idx val="1"/>
          <c:order val="1"/>
          <c:tx>
            <c:strRef>
              <c:f>Pillars!$C$1</c:f>
              <c:strCache>
                <c:ptCount val="1"/>
                <c:pt idx="0">
                  <c:v>ECA Countries</c:v>
                </c:pt>
              </c:strCache>
            </c:strRef>
          </c:tx>
          <c:spPr>
            <a:solidFill>
              <a:srgbClr val="C0504D"/>
            </a:solidFill>
            <a:ln>
              <a:noFill/>
            </a:ln>
            <a:effectLst/>
          </c:spPr>
          <c:invertIfNegative val="0"/>
          <c:cat>
            <c:strRef>
              <c:f>Pillars!$A$2:$A$8</c:f>
              <c:strCache>
                <c:ptCount val="7"/>
                <c:pt idx="0">
                  <c:v>Budget Reliability</c:v>
                </c:pt>
                <c:pt idx="1">
                  <c:v>Transparency of Public Finances</c:v>
                </c:pt>
                <c:pt idx="2">
                  <c:v>Management of Assets and Liabilities</c:v>
                </c:pt>
                <c:pt idx="3">
                  <c:v>Policy-Based Fiscal Strategy and Budgeting</c:v>
                </c:pt>
                <c:pt idx="4">
                  <c:v>Predictability and Control in Budget Execution</c:v>
                </c:pt>
                <c:pt idx="5">
                  <c:v>Accounting &amp; Reporting</c:v>
                </c:pt>
                <c:pt idx="6">
                  <c:v>External Scrutiny and Audit</c:v>
                </c:pt>
              </c:strCache>
            </c:strRef>
          </c:cat>
          <c:val>
            <c:numRef>
              <c:f>Pillars!$C$2:$C$8</c:f>
              <c:numCache>
                <c:formatCode>0.0</c:formatCode>
                <c:ptCount val="7"/>
                <c:pt idx="0">
                  <c:v>3.0416666666666665</c:v>
                </c:pt>
                <c:pt idx="1">
                  <c:v>3.0625</c:v>
                </c:pt>
                <c:pt idx="2">
                  <c:v>2.53125</c:v>
                </c:pt>
                <c:pt idx="3">
                  <c:v>2.8</c:v>
                </c:pt>
                <c:pt idx="4">
                  <c:v>3.078125</c:v>
                </c:pt>
                <c:pt idx="5">
                  <c:v>2.8333333333333335</c:v>
                </c:pt>
                <c:pt idx="6">
                  <c:v>2.625</c:v>
                </c:pt>
              </c:numCache>
            </c:numRef>
          </c:val>
          <c:extLst>
            <c:ext xmlns:c16="http://schemas.microsoft.com/office/drawing/2014/chart" uri="{C3380CC4-5D6E-409C-BE32-E72D297353CC}">
              <c16:uniqueId val="{00000001-48C4-43CB-8C45-B512DF8D64F4}"/>
            </c:ext>
          </c:extLst>
        </c:ser>
        <c:ser>
          <c:idx val="2"/>
          <c:order val="2"/>
          <c:tx>
            <c:strRef>
              <c:f>Pillars!$D$1</c:f>
              <c:strCache>
                <c:ptCount val="1"/>
                <c:pt idx="0">
                  <c:v>Uzbekistan</c:v>
                </c:pt>
              </c:strCache>
            </c:strRef>
          </c:tx>
          <c:spPr>
            <a:solidFill>
              <a:srgbClr val="9BBB3B"/>
            </a:solidFill>
            <a:ln>
              <a:noFill/>
            </a:ln>
            <a:effectLst/>
          </c:spPr>
          <c:invertIfNegative val="0"/>
          <c:cat>
            <c:strRef>
              <c:f>Pillars!$A$2:$A$8</c:f>
              <c:strCache>
                <c:ptCount val="7"/>
                <c:pt idx="0">
                  <c:v>Budget Reliability</c:v>
                </c:pt>
                <c:pt idx="1">
                  <c:v>Transparency of Public Finances</c:v>
                </c:pt>
                <c:pt idx="2">
                  <c:v>Management of Assets and Liabilities</c:v>
                </c:pt>
                <c:pt idx="3">
                  <c:v>Policy-Based Fiscal Strategy and Budgeting</c:v>
                </c:pt>
                <c:pt idx="4">
                  <c:v>Predictability and Control in Budget Execution</c:v>
                </c:pt>
                <c:pt idx="5">
                  <c:v>Accounting &amp; Reporting</c:v>
                </c:pt>
                <c:pt idx="6">
                  <c:v>External Scrutiny and Audit</c:v>
                </c:pt>
              </c:strCache>
            </c:strRef>
          </c:cat>
          <c:val>
            <c:numRef>
              <c:f>Pillars!$D$2:$D$8</c:f>
              <c:numCache>
                <c:formatCode>0.0</c:formatCode>
                <c:ptCount val="7"/>
                <c:pt idx="0">
                  <c:v>3.6666666666666665</c:v>
                </c:pt>
                <c:pt idx="1">
                  <c:v>2.0833333333333335</c:v>
                </c:pt>
                <c:pt idx="2">
                  <c:v>2.5</c:v>
                </c:pt>
                <c:pt idx="3">
                  <c:v>2.5</c:v>
                </c:pt>
                <c:pt idx="4">
                  <c:v>3.375</c:v>
                </c:pt>
                <c:pt idx="5">
                  <c:v>2.3333333333333335</c:v>
                </c:pt>
                <c:pt idx="6">
                  <c:v>2.25</c:v>
                </c:pt>
              </c:numCache>
            </c:numRef>
          </c:val>
          <c:extLst>
            <c:ext xmlns:c16="http://schemas.microsoft.com/office/drawing/2014/chart" uri="{C3380CC4-5D6E-409C-BE32-E72D297353CC}">
              <c16:uniqueId val="{00000002-48C4-43CB-8C45-B512DF8D64F4}"/>
            </c:ext>
          </c:extLst>
        </c:ser>
        <c:dLbls>
          <c:showLegendKey val="0"/>
          <c:showVal val="0"/>
          <c:showCatName val="0"/>
          <c:showSerName val="0"/>
          <c:showPercent val="0"/>
          <c:showBubbleSize val="0"/>
        </c:dLbls>
        <c:gapWidth val="100"/>
        <c:axId val="285699776"/>
        <c:axId val="285700168"/>
      </c:barChart>
      <c:catAx>
        <c:axId val="285699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00" b="1" i="0" u="none" strike="noStrike" kern="900" baseline="0">
                <a:solidFill>
                  <a:schemeClr val="tx1">
                    <a:lumMod val="65000"/>
                    <a:lumOff val="35000"/>
                  </a:schemeClr>
                </a:solidFill>
                <a:latin typeface="+mn-lt"/>
                <a:ea typeface="+mn-ea"/>
                <a:cs typeface="+mn-cs"/>
              </a:defRPr>
            </a:pPr>
            <a:endParaRPr lang="en-US"/>
          </a:p>
        </c:txPr>
        <c:crossAx val="285700168"/>
        <c:crosses val="autoZero"/>
        <c:auto val="1"/>
        <c:lblAlgn val="ctr"/>
        <c:lblOffset val="100"/>
        <c:noMultiLvlLbl val="0"/>
      </c:catAx>
      <c:valAx>
        <c:axId val="28570016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85699776"/>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774292946312301E-2"/>
          <c:y val="0.1205804573655814"/>
          <c:w val="0.9070652129243959"/>
          <c:h val="0.6667971191792027"/>
        </c:manualLayout>
      </c:layout>
      <c:barChart>
        <c:barDir val="col"/>
        <c:grouping val="clustered"/>
        <c:varyColors val="0"/>
        <c:ser>
          <c:idx val="0"/>
          <c:order val="0"/>
          <c:tx>
            <c:strRef>
              <c:f>'Core Dimensions'!$B$1</c:f>
              <c:strCache>
                <c:ptCount val="1"/>
                <c:pt idx="0">
                  <c:v>2012</c:v>
                </c:pt>
              </c:strCache>
            </c:strRef>
          </c:tx>
          <c:spPr>
            <a:solidFill>
              <a:srgbClr val="4472C4"/>
            </a:solidFill>
            <a:ln>
              <a:noFill/>
            </a:ln>
            <a:effectLst/>
          </c:spPr>
          <c:invertIfNegative val="0"/>
          <c:cat>
            <c:strRef>
              <c:f>'Core Dimensions'!$A$2:$A$7</c:f>
              <c:strCache>
                <c:ptCount val="6"/>
                <c:pt idx="0">
                  <c:v>Credibility of the Budget</c:v>
                </c:pt>
                <c:pt idx="1">
                  <c:v>Comprehensiveness and Transparency</c:v>
                </c:pt>
                <c:pt idx="2">
                  <c:v>Policy-Based Budgeting</c:v>
                </c:pt>
                <c:pt idx="3">
                  <c:v>Predictability and Control in Budget Execution</c:v>
                </c:pt>
                <c:pt idx="4">
                  <c:v>Accounting, Recording and Reporting</c:v>
                </c:pt>
                <c:pt idx="5">
                  <c:v>External Scrutiny and Audit</c:v>
                </c:pt>
              </c:strCache>
            </c:strRef>
          </c:cat>
          <c:val>
            <c:numRef>
              <c:f>'Core Dimensions'!$B$2:$B$7</c:f>
              <c:numCache>
                <c:formatCode>0.00</c:formatCode>
                <c:ptCount val="6"/>
                <c:pt idx="0">
                  <c:v>4</c:v>
                </c:pt>
                <c:pt idx="1">
                  <c:v>3.1666666666666665</c:v>
                </c:pt>
                <c:pt idx="2">
                  <c:v>2</c:v>
                </c:pt>
                <c:pt idx="3">
                  <c:v>2.8333333333333335</c:v>
                </c:pt>
                <c:pt idx="4">
                  <c:v>3.25</c:v>
                </c:pt>
                <c:pt idx="5">
                  <c:v>2.5</c:v>
                </c:pt>
              </c:numCache>
            </c:numRef>
          </c:val>
          <c:extLst>
            <c:ext xmlns:c16="http://schemas.microsoft.com/office/drawing/2014/chart" uri="{C3380CC4-5D6E-409C-BE32-E72D297353CC}">
              <c16:uniqueId val="{00000000-F7B4-46C1-8437-E60E9984C3B9}"/>
            </c:ext>
          </c:extLst>
        </c:ser>
        <c:ser>
          <c:idx val="1"/>
          <c:order val="1"/>
          <c:tx>
            <c:strRef>
              <c:f>'Core Dimensions'!$C$1</c:f>
              <c:strCache>
                <c:ptCount val="1"/>
                <c:pt idx="0">
                  <c:v>2018</c:v>
                </c:pt>
              </c:strCache>
            </c:strRef>
          </c:tx>
          <c:spPr>
            <a:solidFill>
              <a:srgbClr val="ED7D31"/>
            </a:solidFill>
            <a:ln>
              <a:noFill/>
            </a:ln>
            <a:effectLst/>
          </c:spPr>
          <c:invertIfNegative val="0"/>
          <c:cat>
            <c:strRef>
              <c:f>'Core Dimensions'!$A$2:$A$7</c:f>
              <c:strCache>
                <c:ptCount val="6"/>
                <c:pt idx="0">
                  <c:v>Credibility of the Budget</c:v>
                </c:pt>
                <c:pt idx="1">
                  <c:v>Comprehensiveness and Transparency</c:v>
                </c:pt>
                <c:pt idx="2">
                  <c:v>Policy-Based Budgeting</c:v>
                </c:pt>
                <c:pt idx="3">
                  <c:v>Predictability and Control in Budget Execution</c:v>
                </c:pt>
                <c:pt idx="4">
                  <c:v>Accounting, Recording and Reporting</c:v>
                </c:pt>
                <c:pt idx="5">
                  <c:v>External Scrutiny and Audit</c:v>
                </c:pt>
              </c:strCache>
            </c:strRef>
          </c:cat>
          <c:val>
            <c:numRef>
              <c:f>'Core Dimensions'!$C$2:$C$7</c:f>
              <c:numCache>
                <c:formatCode>0.00</c:formatCode>
                <c:ptCount val="6"/>
                <c:pt idx="0">
                  <c:v>3.75</c:v>
                </c:pt>
                <c:pt idx="1">
                  <c:v>2.8333333333333335</c:v>
                </c:pt>
                <c:pt idx="2">
                  <c:v>2</c:v>
                </c:pt>
                <c:pt idx="3">
                  <c:v>3.2777777777777777</c:v>
                </c:pt>
                <c:pt idx="4">
                  <c:v>2.875</c:v>
                </c:pt>
                <c:pt idx="5">
                  <c:v>2.5</c:v>
                </c:pt>
              </c:numCache>
            </c:numRef>
          </c:val>
          <c:extLst>
            <c:ext xmlns:c16="http://schemas.microsoft.com/office/drawing/2014/chart" uri="{C3380CC4-5D6E-409C-BE32-E72D297353CC}">
              <c16:uniqueId val="{00000001-F7B4-46C1-8437-E60E9984C3B9}"/>
            </c:ext>
          </c:extLst>
        </c:ser>
        <c:dLbls>
          <c:showLegendKey val="0"/>
          <c:showVal val="0"/>
          <c:showCatName val="0"/>
          <c:showSerName val="0"/>
          <c:showPercent val="0"/>
          <c:showBubbleSize val="0"/>
        </c:dLbls>
        <c:gapWidth val="130"/>
        <c:overlap val="-27"/>
        <c:axId val="285701344"/>
        <c:axId val="285701736"/>
      </c:barChart>
      <c:catAx>
        <c:axId val="285701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285701736"/>
        <c:crosses val="autoZero"/>
        <c:auto val="0"/>
        <c:lblAlgn val="ctr"/>
        <c:lblOffset val="100"/>
        <c:noMultiLvlLbl val="0"/>
      </c:catAx>
      <c:valAx>
        <c:axId val="285701736"/>
        <c:scaling>
          <c:orientation val="minMax"/>
          <c:max val="4"/>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85701344"/>
        <c:crosses val="autoZero"/>
        <c:crossBetween val="between"/>
        <c:majorUnit val="1"/>
      </c:valAx>
      <c:spPr>
        <a:noFill/>
        <a:ln>
          <a:noFill/>
        </a:ln>
        <a:effectLst/>
      </c:spPr>
    </c:plotArea>
    <c:legend>
      <c:legendPos val="b"/>
      <c:layout>
        <c:manualLayout>
          <c:xMode val="edge"/>
          <c:yMode val="edge"/>
          <c:x val="0.39255508253512905"/>
          <c:y val="0.93309853206140481"/>
          <c:w val="0.21182024428865803"/>
          <c:h val="5.175599086103627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900" baseline="0"/>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088299147791711E-2"/>
          <c:y val="7.7754534081666243E-2"/>
          <c:w val="0.84892404653122067"/>
          <c:h val="0.7541748853932505"/>
        </c:manualLayout>
      </c:layout>
      <c:barChart>
        <c:barDir val="col"/>
        <c:grouping val="clustered"/>
        <c:varyColors val="0"/>
        <c:ser>
          <c:idx val="2"/>
          <c:order val="2"/>
          <c:tx>
            <c:strRef>
              <c:f>Indicators!$AL$1</c:f>
              <c:strCache>
                <c:ptCount val="1"/>
                <c:pt idx="0">
                  <c:v>Uzbekistan</c:v>
                </c:pt>
              </c:strCache>
            </c:strRef>
          </c:tx>
          <c:spPr>
            <a:solidFill>
              <a:srgbClr val="0000FF"/>
            </a:solidFill>
            <a:ln>
              <a:noFill/>
            </a:ln>
            <a:effectLst/>
          </c:spPr>
          <c:invertIfNegative val="0"/>
          <c:cat>
            <c:strRef>
              <c:f>Indicators!$A$2:$A$35</c:f>
              <c:strCache>
                <c:ptCount val="32"/>
                <c:pt idx="1">
                  <c:v>PI-1</c:v>
                </c:pt>
                <c:pt idx="2">
                  <c:v>PI-2</c:v>
                </c:pt>
                <c:pt idx="3">
                  <c:v>PI-3</c:v>
                </c:pt>
                <c:pt idx="4">
                  <c:v>PI-4</c:v>
                </c:pt>
                <c:pt idx="5">
                  <c:v>PI-5</c:v>
                </c:pt>
                <c:pt idx="6">
                  <c:v>PI-6</c:v>
                </c:pt>
                <c:pt idx="7">
                  <c:v>PI-7</c:v>
                </c:pt>
                <c:pt idx="8">
                  <c:v>PI-8</c:v>
                </c:pt>
                <c:pt idx="9">
                  <c:v>PI-9</c:v>
                </c:pt>
                <c:pt idx="10">
                  <c:v>PI-10</c:v>
                </c:pt>
                <c:pt idx="11">
                  <c:v>PI-11</c:v>
                </c:pt>
                <c:pt idx="12">
                  <c:v>PI-12</c:v>
                </c:pt>
                <c:pt idx="13">
                  <c:v>PI-13</c:v>
                </c:pt>
                <c:pt idx="14">
                  <c:v>PI-14</c:v>
                </c:pt>
                <c:pt idx="15">
                  <c:v>PI-15</c:v>
                </c:pt>
                <c:pt idx="16">
                  <c:v>PI-16</c:v>
                </c:pt>
                <c:pt idx="17">
                  <c:v>PI-17</c:v>
                </c:pt>
                <c:pt idx="18">
                  <c:v>PI-18</c:v>
                </c:pt>
                <c:pt idx="19">
                  <c:v>PI-19</c:v>
                </c:pt>
                <c:pt idx="20">
                  <c:v>PI-20</c:v>
                </c:pt>
                <c:pt idx="21">
                  <c:v>PI-21</c:v>
                </c:pt>
                <c:pt idx="22">
                  <c:v>PI-22</c:v>
                </c:pt>
                <c:pt idx="23">
                  <c:v>PI-23</c:v>
                </c:pt>
                <c:pt idx="24">
                  <c:v>PI-24</c:v>
                </c:pt>
                <c:pt idx="25">
                  <c:v>PI-25</c:v>
                </c:pt>
                <c:pt idx="26">
                  <c:v>PI-26</c:v>
                </c:pt>
                <c:pt idx="27">
                  <c:v>PI-27</c:v>
                </c:pt>
                <c:pt idx="28">
                  <c:v>PI-28</c:v>
                </c:pt>
                <c:pt idx="29">
                  <c:v>PI-29</c:v>
                </c:pt>
                <c:pt idx="30">
                  <c:v>PI-30</c:v>
                </c:pt>
                <c:pt idx="31">
                  <c:v>PI-31</c:v>
                </c:pt>
              </c:strCache>
              <c:extLst/>
            </c:strRef>
          </c:cat>
          <c:val>
            <c:numRef>
              <c:f>Indicators!$AL$2:$AL$35</c:f>
              <c:numCache>
                <c:formatCode>0.0</c:formatCode>
                <c:ptCount val="32"/>
                <c:pt idx="1">
                  <c:v>4</c:v>
                </c:pt>
                <c:pt idx="2">
                  <c:v>3.5</c:v>
                </c:pt>
                <c:pt idx="3">
                  <c:v>3.5</c:v>
                </c:pt>
                <c:pt idx="4">
                  <c:v>3</c:v>
                </c:pt>
                <c:pt idx="5">
                  <c:v>3</c:v>
                </c:pt>
                <c:pt idx="6">
                  <c:v>2</c:v>
                </c:pt>
                <c:pt idx="7">
                  <c:v>1</c:v>
                </c:pt>
                <c:pt idx="8">
                  <c:v>1.5</c:v>
                </c:pt>
                <c:pt idx="9">
                  <c:v>2</c:v>
                </c:pt>
                <c:pt idx="10">
                  <c:v>3</c:v>
                </c:pt>
                <c:pt idx="11">
                  <c:v>2</c:v>
                </c:pt>
                <c:pt idx="12">
                  <c:v>2</c:v>
                </c:pt>
                <c:pt idx="13">
                  <c:v>3</c:v>
                </c:pt>
                <c:pt idx="14">
                  <c:v>2</c:v>
                </c:pt>
                <c:pt idx="15">
                  <c:v>2</c:v>
                </c:pt>
                <c:pt idx="16">
                  <c:v>2</c:v>
                </c:pt>
                <c:pt idx="17">
                  <c:v>3</c:v>
                </c:pt>
                <c:pt idx="18">
                  <c:v>3.5</c:v>
                </c:pt>
                <c:pt idx="19">
                  <c:v>3</c:v>
                </c:pt>
                <c:pt idx="20">
                  <c:v>4</c:v>
                </c:pt>
                <c:pt idx="21">
                  <c:v>4</c:v>
                </c:pt>
                <c:pt idx="22">
                  <c:v>4</c:v>
                </c:pt>
                <c:pt idx="23">
                  <c:v>3.5</c:v>
                </c:pt>
                <c:pt idx="24">
                  <c:v>3</c:v>
                </c:pt>
                <c:pt idx="25">
                  <c:v>4</c:v>
                </c:pt>
                <c:pt idx="26">
                  <c:v>1.5</c:v>
                </c:pt>
                <c:pt idx="27">
                  <c:v>3</c:v>
                </c:pt>
                <c:pt idx="28">
                  <c:v>2.5</c:v>
                </c:pt>
                <c:pt idx="29">
                  <c:v>1.5</c:v>
                </c:pt>
                <c:pt idx="30">
                  <c:v>2.5</c:v>
                </c:pt>
                <c:pt idx="31">
                  <c:v>2</c:v>
                </c:pt>
              </c:numCache>
              <c:extLst/>
            </c:numRef>
          </c:val>
          <c:extLst>
            <c:ext xmlns:c16="http://schemas.microsoft.com/office/drawing/2014/chart" uri="{C3380CC4-5D6E-409C-BE32-E72D297353CC}">
              <c16:uniqueId val="{00000000-4286-44E3-AF89-0BC9B1CA6DCF}"/>
            </c:ext>
          </c:extLst>
        </c:ser>
        <c:dLbls>
          <c:showLegendKey val="0"/>
          <c:showVal val="0"/>
          <c:showCatName val="0"/>
          <c:showSerName val="0"/>
          <c:showPercent val="0"/>
          <c:showBubbleSize val="0"/>
        </c:dLbls>
        <c:gapWidth val="150"/>
        <c:axId val="288644576"/>
        <c:axId val="288644968"/>
      </c:barChart>
      <c:lineChart>
        <c:grouping val="standard"/>
        <c:varyColors val="0"/>
        <c:ser>
          <c:idx val="0"/>
          <c:order val="0"/>
          <c:tx>
            <c:strRef>
              <c:f>Indicators!$AJ$1</c:f>
              <c:strCache>
                <c:ptCount val="1"/>
                <c:pt idx="0">
                  <c:v>Average Score for 32 Countries</c:v>
                </c:pt>
              </c:strCache>
            </c:strRef>
          </c:tx>
          <c:spPr>
            <a:ln w="28575" cap="rnd">
              <a:solidFill>
                <a:srgbClr val="FF0000"/>
              </a:solidFill>
              <a:round/>
            </a:ln>
            <a:effectLst/>
          </c:spPr>
          <c:marker>
            <c:symbol val="none"/>
          </c:marker>
          <c:cat>
            <c:strRef>
              <c:f>Indicators!$A$2:$A$35</c:f>
              <c:strCache>
                <c:ptCount val="32"/>
                <c:pt idx="1">
                  <c:v>PI-1</c:v>
                </c:pt>
                <c:pt idx="2">
                  <c:v>PI-2</c:v>
                </c:pt>
                <c:pt idx="3">
                  <c:v>PI-3</c:v>
                </c:pt>
                <c:pt idx="4">
                  <c:v>PI-4</c:v>
                </c:pt>
                <c:pt idx="5">
                  <c:v>PI-5</c:v>
                </c:pt>
                <c:pt idx="6">
                  <c:v>PI-6</c:v>
                </c:pt>
                <c:pt idx="7">
                  <c:v>PI-7</c:v>
                </c:pt>
                <c:pt idx="8">
                  <c:v>PI-8</c:v>
                </c:pt>
                <c:pt idx="9">
                  <c:v>PI-9</c:v>
                </c:pt>
                <c:pt idx="10">
                  <c:v>PI-10</c:v>
                </c:pt>
                <c:pt idx="11">
                  <c:v>PI-11</c:v>
                </c:pt>
                <c:pt idx="12">
                  <c:v>PI-12</c:v>
                </c:pt>
                <c:pt idx="13">
                  <c:v>PI-13</c:v>
                </c:pt>
                <c:pt idx="14">
                  <c:v>PI-14</c:v>
                </c:pt>
                <c:pt idx="15">
                  <c:v>PI-15</c:v>
                </c:pt>
                <c:pt idx="16">
                  <c:v>PI-16</c:v>
                </c:pt>
                <c:pt idx="17">
                  <c:v>PI-17</c:v>
                </c:pt>
                <c:pt idx="18">
                  <c:v>PI-18</c:v>
                </c:pt>
                <c:pt idx="19">
                  <c:v>PI-19</c:v>
                </c:pt>
                <c:pt idx="20">
                  <c:v>PI-20</c:v>
                </c:pt>
                <c:pt idx="21">
                  <c:v>PI-21</c:v>
                </c:pt>
                <c:pt idx="22">
                  <c:v>PI-22</c:v>
                </c:pt>
                <c:pt idx="23">
                  <c:v>PI-23</c:v>
                </c:pt>
                <c:pt idx="24">
                  <c:v>PI-24</c:v>
                </c:pt>
                <c:pt idx="25">
                  <c:v>PI-25</c:v>
                </c:pt>
                <c:pt idx="26">
                  <c:v>PI-26</c:v>
                </c:pt>
                <c:pt idx="27">
                  <c:v>PI-27</c:v>
                </c:pt>
                <c:pt idx="28">
                  <c:v>PI-28</c:v>
                </c:pt>
                <c:pt idx="29">
                  <c:v>PI-29</c:v>
                </c:pt>
                <c:pt idx="30">
                  <c:v>PI-30</c:v>
                </c:pt>
                <c:pt idx="31">
                  <c:v>PI-31</c:v>
                </c:pt>
              </c:strCache>
              <c:extLst/>
            </c:strRef>
          </c:cat>
          <c:val>
            <c:numRef>
              <c:f>Indicators!$AJ$2:$AJ$35</c:f>
              <c:numCache>
                <c:formatCode>0.0</c:formatCode>
                <c:ptCount val="32"/>
                <c:pt idx="1">
                  <c:v>2.375</c:v>
                </c:pt>
                <c:pt idx="2">
                  <c:v>1.921875</c:v>
                </c:pt>
                <c:pt idx="3">
                  <c:v>2.1875</c:v>
                </c:pt>
                <c:pt idx="4">
                  <c:v>2.875</c:v>
                </c:pt>
                <c:pt idx="5">
                  <c:v>2.875</c:v>
                </c:pt>
                <c:pt idx="6">
                  <c:v>2.140625</c:v>
                </c:pt>
                <c:pt idx="7">
                  <c:v>2.7</c:v>
                </c:pt>
                <c:pt idx="8">
                  <c:v>1.96875</c:v>
                </c:pt>
                <c:pt idx="9">
                  <c:v>1.96875</c:v>
                </c:pt>
                <c:pt idx="10">
                  <c:v>1.84375</c:v>
                </c:pt>
                <c:pt idx="11">
                  <c:v>1.8387096774193548</c:v>
                </c:pt>
                <c:pt idx="12">
                  <c:v>1.921875</c:v>
                </c:pt>
                <c:pt idx="13">
                  <c:v>2.796875</c:v>
                </c:pt>
                <c:pt idx="14">
                  <c:v>2.5625</c:v>
                </c:pt>
                <c:pt idx="15">
                  <c:v>2.28125</c:v>
                </c:pt>
                <c:pt idx="16">
                  <c:v>2</c:v>
                </c:pt>
                <c:pt idx="17">
                  <c:v>3.09375</c:v>
                </c:pt>
                <c:pt idx="18">
                  <c:v>2.703125</c:v>
                </c:pt>
                <c:pt idx="19">
                  <c:v>2.265625</c:v>
                </c:pt>
                <c:pt idx="20">
                  <c:v>2.859375</c:v>
                </c:pt>
                <c:pt idx="21">
                  <c:v>2.8125</c:v>
                </c:pt>
                <c:pt idx="22">
                  <c:v>1.640625</c:v>
                </c:pt>
                <c:pt idx="23">
                  <c:v>2.234375</c:v>
                </c:pt>
                <c:pt idx="24">
                  <c:v>2.515625</c:v>
                </c:pt>
                <c:pt idx="25">
                  <c:v>2.875</c:v>
                </c:pt>
                <c:pt idx="26">
                  <c:v>2.03125</c:v>
                </c:pt>
                <c:pt idx="27">
                  <c:v>2.359375</c:v>
                </c:pt>
                <c:pt idx="28">
                  <c:v>1.90625</c:v>
                </c:pt>
                <c:pt idx="29">
                  <c:v>2.109375</c:v>
                </c:pt>
                <c:pt idx="30">
                  <c:v>1.921875</c:v>
                </c:pt>
                <c:pt idx="31">
                  <c:v>2</c:v>
                </c:pt>
              </c:numCache>
              <c:extLst/>
            </c:numRef>
          </c:val>
          <c:smooth val="0"/>
          <c:extLst>
            <c:ext xmlns:c16="http://schemas.microsoft.com/office/drawing/2014/chart" uri="{C3380CC4-5D6E-409C-BE32-E72D297353CC}">
              <c16:uniqueId val="{00000001-4286-44E3-AF89-0BC9B1CA6DCF}"/>
            </c:ext>
          </c:extLst>
        </c:ser>
        <c:ser>
          <c:idx val="1"/>
          <c:order val="1"/>
          <c:tx>
            <c:strRef>
              <c:f>Indicators!$AK$1</c:f>
              <c:strCache>
                <c:ptCount val="1"/>
                <c:pt idx="0">
                  <c:v>ECA Countries</c:v>
                </c:pt>
              </c:strCache>
            </c:strRef>
          </c:tx>
          <c:spPr>
            <a:ln w="38100" cap="rnd">
              <a:solidFill>
                <a:srgbClr val="00B0F0"/>
              </a:solidFill>
              <a:round/>
            </a:ln>
            <a:effectLst/>
          </c:spPr>
          <c:marker>
            <c:symbol val="none"/>
          </c:marker>
          <c:cat>
            <c:strRef>
              <c:f>Indicators!$A$2:$A$35</c:f>
              <c:strCache>
                <c:ptCount val="32"/>
                <c:pt idx="1">
                  <c:v>PI-1</c:v>
                </c:pt>
                <c:pt idx="2">
                  <c:v>PI-2</c:v>
                </c:pt>
                <c:pt idx="3">
                  <c:v>PI-3</c:v>
                </c:pt>
                <c:pt idx="4">
                  <c:v>PI-4</c:v>
                </c:pt>
                <c:pt idx="5">
                  <c:v>PI-5</c:v>
                </c:pt>
                <c:pt idx="6">
                  <c:v>PI-6</c:v>
                </c:pt>
                <c:pt idx="7">
                  <c:v>PI-7</c:v>
                </c:pt>
                <c:pt idx="8">
                  <c:v>PI-8</c:v>
                </c:pt>
                <c:pt idx="9">
                  <c:v>PI-9</c:v>
                </c:pt>
                <c:pt idx="10">
                  <c:v>PI-10</c:v>
                </c:pt>
                <c:pt idx="11">
                  <c:v>PI-11</c:v>
                </c:pt>
                <c:pt idx="12">
                  <c:v>PI-12</c:v>
                </c:pt>
                <c:pt idx="13">
                  <c:v>PI-13</c:v>
                </c:pt>
                <c:pt idx="14">
                  <c:v>PI-14</c:v>
                </c:pt>
                <c:pt idx="15">
                  <c:v>PI-15</c:v>
                </c:pt>
                <c:pt idx="16">
                  <c:v>PI-16</c:v>
                </c:pt>
                <c:pt idx="17">
                  <c:v>PI-17</c:v>
                </c:pt>
                <c:pt idx="18">
                  <c:v>PI-18</c:v>
                </c:pt>
                <c:pt idx="19">
                  <c:v>PI-19</c:v>
                </c:pt>
                <c:pt idx="20">
                  <c:v>PI-20</c:v>
                </c:pt>
                <c:pt idx="21">
                  <c:v>PI-21</c:v>
                </c:pt>
                <c:pt idx="22">
                  <c:v>PI-22</c:v>
                </c:pt>
                <c:pt idx="23">
                  <c:v>PI-23</c:v>
                </c:pt>
                <c:pt idx="24">
                  <c:v>PI-24</c:v>
                </c:pt>
                <c:pt idx="25">
                  <c:v>PI-25</c:v>
                </c:pt>
                <c:pt idx="26">
                  <c:v>PI-26</c:v>
                </c:pt>
                <c:pt idx="27">
                  <c:v>PI-27</c:v>
                </c:pt>
                <c:pt idx="28">
                  <c:v>PI-28</c:v>
                </c:pt>
                <c:pt idx="29">
                  <c:v>PI-29</c:v>
                </c:pt>
                <c:pt idx="30">
                  <c:v>PI-30</c:v>
                </c:pt>
                <c:pt idx="31">
                  <c:v>PI-31</c:v>
                </c:pt>
              </c:strCache>
              <c:extLst/>
            </c:strRef>
          </c:cat>
          <c:val>
            <c:numRef>
              <c:f>Indicators!$AK$2:$AK$35</c:f>
              <c:numCache>
                <c:formatCode>0.0</c:formatCode>
                <c:ptCount val="32"/>
                <c:pt idx="1">
                  <c:v>3.75</c:v>
                </c:pt>
                <c:pt idx="2">
                  <c:v>2.375</c:v>
                </c:pt>
                <c:pt idx="3">
                  <c:v>3</c:v>
                </c:pt>
                <c:pt idx="4">
                  <c:v>3.75</c:v>
                </c:pt>
                <c:pt idx="5">
                  <c:v>3.75</c:v>
                </c:pt>
                <c:pt idx="6">
                  <c:v>2.625</c:v>
                </c:pt>
                <c:pt idx="7">
                  <c:v>3</c:v>
                </c:pt>
                <c:pt idx="8">
                  <c:v>2.5</c:v>
                </c:pt>
                <c:pt idx="9">
                  <c:v>2.75</c:v>
                </c:pt>
                <c:pt idx="10">
                  <c:v>2.375</c:v>
                </c:pt>
                <c:pt idx="11">
                  <c:v>1.875</c:v>
                </c:pt>
                <c:pt idx="12">
                  <c:v>2.25</c:v>
                </c:pt>
                <c:pt idx="13">
                  <c:v>3.625</c:v>
                </c:pt>
                <c:pt idx="14">
                  <c:v>3.375</c:v>
                </c:pt>
                <c:pt idx="15">
                  <c:v>2.375</c:v>
                </c:pt>
                <c:pt idx="16">
                  <c:v>2.125</c:v>
                </c:pt>
                <c:pt idx="17">
                  <c:v>3.25</c:v>
                </c:pt>
                <c:pt idx="18">
                  <c:v>2.875</c:v>
                </c:pt>
                <c:pt idx="19">
                  <c:v>2.875</c:v>
                </c:pt>
                <c:pt idx="20">
                  <c:v>4</c:v>
                </c:pt>
                <c:pt idx="21">
                  <c:v>3.25</c:v>
                </c:pt>
                <c:pt idx="22">
                  <c:v>2.625</c:v>
                </c:pt>
                <c:pt idx="23">
                  <c:v>2.625</c:v>
                </c:pt>
                <c:pt idx="24">
                  <c:v>3.5</c:v>
                </c:pt>
                <c:pt idx="25">
                  <c:v>3.375</c:v>
                </c:pt>
                <c:pt idx="26">
                  <c:v>2.375</c:v>
                </c:pt>
                <c:pt idx="27">
                  <c:v>3.75</c:v>
                </c:pt>
                <c:pt idx="28">
                  <c:v>3</c:v>
                </c:pt>
                <c:pt idx="29">
                  <c:v>1.75</c:v>
                </c:pt>
                <c:pt idx="30">
                  <c:v>2.625</c:v>
                </c:pt>
                <c:pt idx="31">
                  <c:v>2.625</c:v>
                </c:pt>
              </c:numCache>
              <c:extLst/>
            </c:numRef>
          </c:val>
          <c:smooth val="0"/>
          <c:extLst>
            <c:ext xmlns:c16="http://schemas.microsoft.com/office/drawing/2014/chart" uri="{C3380CC4-5D6E-409C-BE32-E72D297353CC}">
              <c16:uniqueId val="{00000002-4286-44E3-AF89-0BC9B1CA6DCF}"/>
            </c:ext>
          </c:extLst>
        </c:ser>
        <c:dLbls>
          <c:showLegendKey val="0"/>
          <c:showVal val="0"/>
          <c:showCatName val="0"/>
          <c:showSerName val="0"/>
          <c:showPercent val="0"/>
          <c:showBubbleSize val="0"/>
        </c:dLbls>
        <c:marker val="1"/>
        <c:smooth val="0"/>
        <c:axId val="288644576"/>
        <c:axId val="288644968"/>
      </c:lineChart>
      <c:catAx>
        <c:axId val="288644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1" i="0" u="none" strike="noStrike" kern="1200" baseline="0">
                <a:solidFill>
                  <a:schemeClr val="tx1">
                    <a:lumMod val="65000"/>
                    <a:lumOff val="35000"/>
                  </a:schemeClr>
                </a:solidFill>
                <a:latin typeface="+mn-lt"/>
                <a:ea typeface="+mn-ea"/>
                <a:cs typeface="+mn-cs"/>
              </a:defRPr>
            </a:pPr>
            <a:endParaRPr lang="en-US"/>
          </a:p>
        </c:txPr>
        <c:crossAx val="288644968"/>
        <c:crosses val="autoZero"/>
        <c:auto val="1"/>
        <c:lblAlgn val="ctr"/>
        <c:lblOffset val="100"/>
        <c:noMultiLvlLbl val="0"/>
      </c:catAx>
      <c:valAx>
        <c:axId val="288644968"/>
        <c:scaling>
          <c:orientation val="minMax"/>
          <c:max val="4"/>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288644576"/>
        <c:crosses val="autoZero"/>
        <c:crossBetween val="between"/>
        <c:majorUnit val="1"/>
      </c:valAx>
      <c:spPr>
        <a:noFill/>
        <a:ln>
          <a:noFill/>
        </a:ln>
        <a:effectLst/>
      </c:spPr>
    </c:plotArea>
    <c:legend>
      <c:legendPos val="b"/>
      <c:layout>
        <c:manualLayout>
          <c:xMode val="edge"/>
          <c:yMode val="edge"/>
          <c:x val="0.24994424779391936"/>
          <c:y val="0.94801700796258592"/>
          <c:w val="0.52141438311625499"/>
          <c:h val="4.781083093023423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890004869052787E-2"/>
          <c:y val="0.14740186466677391"/>
          <c:w val="0.88444449642200396"/>
          <c:h val="0.70738830602427805"/>
        </c:manualLayout>
      </c:layout>
      <c:barChart>
        <c:barDir val="col"/>
        <c:grouping val="clustered"/>
        <c:varyColors val="0"/>
        <c:ser>
          <c:idx val="1"/>
          <c:order val="1"/>
          <c:tx>
            <c:strRef>
              <c:f>' Indicators'!$C$4</c:f>
              <c:strCache>
                <c:ptCount val="1"/>
                <c:pt idx="0">
                  <c:v>2018</c:v>
                </c:pt>
              </c:strCache>
            </c:strRef>
          </c:tx>
          <c:spPr>
            <a:solidFill>
              <a:srgbClr val="0000FF"/>
            </a:solidFill>
            <a:ln>
              <a:noFill/>
            </a:ln>
            <a:effectLst/>
          </c:spPr>
          <c:invertIfNegative val="0"/>
          <c:cat>
            <c:strRef>
              <c:f>' Indicators'!$A$5:$A$32</c:f>
              <c:strCache>
                <c:ptCount val="28"/>
                <c:pt idx="0">
                  <c:v>PI-1</c:v>
                </c:pt>
                <c:pt idx="1">
                  <c:v>PI-2</c:v>
                </c:pt>
                <c:pt idx="2">
                  <c:v>PI-3</c:v>
                </c:pt>
                <c:pt idx="3">
                  <c:v>PI-4</c:v>
                </c:pt>
                <c:pt idx="4">
                  <c:v>PI-5</c:v>
                </c:pt>
                <c:pt idx="5">
                  <c:v>PI-6</c:v>
                </c:pt>
                <c:pt idx="6">
                  <c:v>PI-7</c:v>
                </c:pt>
                <c:pt idx="7">
                  <c:v>PI-8</c:v>
                </c:pt>
                <c:pt idx="8">
                  <c:v>PI-9</c:v>
                </c:pt>
                <c:pt idx="9">
                  <c:v>PI-10</c:v>
                </c:pt>
                <c:pt idx="10">
                  <c:v>PI-11</c:v>
                </c:pt>
                <c:pt idx="11">
                  <c:v>PI-12</c:v>
                </c:pt>
                <c:pt idx="12">
                  <c:v>PI-13</c:v>
                </c:pt>
                <c:pt idx="13">
                  <c:v>PI-14</c:v>
                </c:pt>
                <c:pt idx="14">
                  <c:v>PI-15</c:v>
                </c:pt>
                <c:pt idx="15">
                  <c:v>PI-16</c:v>
                </c:pt>
                <c:pt idx="16">
                  <c:v>PI-17</c:v>
                </c:pt>
                <c:pt idx="17">
                  <c:v>PI-18</c:v>
                </c:pt>
                <c:pt idx="18">
                  <c:v>PI-19</c:v>
                </c:pt>
                <c:pt idx="19">
                  <c:v>PI-20</c:v>
                </c:pt>
                <c:pt idx="20">
                  <c:v>PI-21</c:v>
                </c:pt>
                <c:pt idx="21">
                  <c:v>PI-22</c:v>
                </c:pt>
                <c:pt idx="22">
                  <c:v>PI-23</c:v>
                </c:pt>
                <c:pt idx="23">
                  <c:v>PI-24</c:v>
                </c:pt>
                <c:pt idx="24">
                  <c:v>PI-25</c:v>
                </c:pt>
                <c:pt idx="25">
                  <c:v>PI-26</c:v>
                </c:pt>
                <c:pt idx="26">
                  <c:v>PI-27</c:v>
                </c:pt>
                <c:pt idx="27">
                  <c:v>PI-28</c:v>
                </c:pt>
              </c:strCache>
            </c:strRef>
          </c:cat>
          <c:val>
            <c:numRef>
              <c:f>' Indicators'!$C$5:$C$32</c:f>
              <c:numCache>
                <c:formatCode>General</c:formatCode>
                <c:ptCount val="28"/>
                <c:pt idx="0">
                  <c:v>4</c:v>
                </c:pt>
                <c:pt idx="1">
                  <c:v>3</c:v>
                </c:pt>
                <c:pt idx="2">
                  <c:v>4</c:v>
                </c:pt>
                <c:pt idx="3">
                  <c:v>4</c:v>
                </c:pt>
                <c:pt idx="4">
                  <c:v>4</c:v>
                </c:pt>
                <c:pt idx="5">
                  <c:v>4</c:v>
                </c:pt>
                <c:pt idx="6">
                  <c:v>1</c:v>
                </c:pt>
                <c:pt idx="7">
                  <c:v>2.5</c:v>
                </c:pt>
                <c:pt idx="8">
                  <c:v>2.5</c:v>
                </c:pt>
                <c:pt idx="9">
                  <c:v>3</c:v>
                </c:pt>
                <c:pt idx="10">
                  <c:v>3</c:v>
                </c:pt>
                <c:pt idx="11">
                  <c:v>1</c:v>
                </c:pt>
                <c:pt idx="12">
                  <c:v>3.5</c:v>
                </c:pt>
                <c:pt idx="13">
                  <c:v>3</c:v>
                </c:pt>
                <c:pt idx="14">
                  <c:v>4</c:v>
                </c:pt>
                <c:pt idx="15">
                  <c:v>4</c:v>
                </c:pt>
                <c:pt idx="16">
                  <c:v>4</c:v>
                </c:pt>
                <c:pt idx="17">
                  <c:v>3.5</c:v>
                </c:pt>
                <c:pt idx="18">
                  <c:v>2.5</c:v>
                </c:pt>
                <c:pt idx="19">
                  <c:v>4</c:v>
                </c:pt>
                <c:pt idx="20">
                  <c:v>1</c:v>
                </c:pt>
                <c:pt idx="21">
                  <c:v>2.5</c:v>
                </c:pt>
                <c:pt idx="22">
                  <c:v>4</c:v>
                </c:pt>
                <c:pt idx="23">
                  <c:v>3.5</c:v>
                </c:pt>
                <c:pt idx="24">
                  <c:v>1.5</c:v>
                </c:pt>
                <c:pt idx="25">
                  <c:v>2.5</c:v>
                </c:pt>
                <c:pt idx="26">
                  <c:v>3.5</c:v>
                </c:pt>
                <c:pt idx="27">
                  <c:v>1.5</c:v>
                </c:pt>
              </c:numCache>
            </c:numRef>
          </c:val>
          <c:extLst>
            <c:ext xmlns:c16="http://schemas.microsoft.com/office/drawing/2014/chart" uri="{C3380CC4-5D6E-409C-BE32-E72D297353CC}">
              <c16:uniqueId val="{00000000-DCF6-459E-B3DD-A584F7225351}"/>
            </c:ext>
          </c:extLst>
        </c:ser>
        <c:dLbls>
          <c:showLegendKey val="0"/>
          <c:showVal val="0"/>
          <c:showCatName val="0"/>
          <c:showSerName val="0"/>
          <c:showPercent val="0"/>
          <c:showBubbleSize val="0"/>
        </c:dLbls>
        <c:gapWidth val="219"/>
        <c:overlap val="-27"/>
        <c:axId val="288643792"/>
        <c:axId val="288643400"/>
      </c:barChart>
      <c:lineChart>
        <c:grouping val="standard"/>
        <c:varyColors val="0"/>
        <c:ser>
          <c:idx val="0"/>
          <c:order val="0"/>
          <c:tx>
            <c:strRef>
              <c:f>' Indicators'!$B$4</c:f>
              <c:strCache>
                <c:ptCount val="1"/>
                <c:pt idx="0">
                  <c:v>2012</c:v>
                </c:pt>
              </c:strCache>
            </c:strRef>
          </c:tx>
          <c:spPr>
            <a:ln w="28575" cap="rnd">
              <a:solidFill>
                <a:srgbClr val="FF0000"/>
              </a:solidFill>
              <a:round/>
            </a:ln>
            <a:effectLst/>
          </c:spPr>
          <c:marker>
            <c:symbol val="none"/>
          </c:marker>
          <c:cat>
            <c:strRef>
              <c:f>' Indicators'!$A$5:$A$32</c:f>
              <c:strCache>
                <c:ptCount val="28"/>
                <c:pt idx="0">
                  <c:v>PI-1</c:v>
                </c:pt>
                <c:pt idx="1">
                  <c:v>PI-2</c:v>
                </c:pt>
                <c:pt idx="2">
                  <c:v>PI-3</c:v>
                </c:pt>
                <c:pt idx="3">
                  <c:v>PI-4</c:v>
                </c:pt>
                <c:pt idx="4">
                  <c:v>PI-5</c:v>
                </c:pt>
                <c:pt idx="5">
                  <c:v>PI-6</c:v>
                </c:pt>
                <c:pt idx="6">
                  <c:v>PI-7</c:v>
                </c:pt>
                <c:pt idx="7">
                  <c:v>PI-8</c:v>
                </c:pt>
                <c:pt idx="8">
                  <c:v>PI-9</c:v>
                </c:pt>
                <c:pt idx="9">
                  <c:v>PI-10</c:v>
                </c:pt>
                <c:pt idx="10">
                  <c:v>PI-11</c:v>
                </c:pt>
                <c:pt idx="11">
                  <c:v>PI-12</c:v>
                </c:pt>
                <c:pt idx="12">
                  <c:v>PI-13</c:v>
                </c:pt>
                <c:pt idx="13">
                  <c:v>PI-14</c:v>
                </c:pt>
                <c:pt idx="14">
                  <c:v>PI-15</c:v>
                </c:pt>
                <c:pt idx="15">
                  <c:v>PI-16</c:v>
                </c:pt>
                <c:pt idx="16">
                  <c:v>PI-17</c:v>
                </c:pt>
                <c:pt idx="17">
                  <c:v>PI-18</c:v>
                </c:pt>
                <c:pt idx="18">
                  <c:v>PI-19</c:v>
                </c:pt>
                <c:pt idx="19">
                  <c:v>PI-20</c:v>
                </c:pt>
                <c:pt idx="20">
                  <c:v>PI-21</c:v>
                </c:pt>
                <c:pt idx="21">
                  <c:v>PI-22</c:v>
                </c:pt>
                <c:pt idx="22">
                  <c:v>PI-23</c:v>
                </c:pt>
                <c:pt idx="23">
                  <c:v>PI-24</c:v>
                </c:pt>
                <c:pt idx="24">
                  <c:v>PI-25</c:v>
                </c:pt>
                <c:pt idx="25">
                  <c:v>PI-26</c:v>
                </c:pt>
                <c:pt idx="26">
                  <c:v>PI-27</c:v>
                </c:pt>
                <c:pt idx="27">
                  <c:v>PI-28</c:v>
                </c:pt>
              </c:strCache>
            </c:strRef>
          </c:cat>
          <c:val>
            <c:numRef>
              <c:f>' Indicators'!$B$5:$B$32</c:f>
              <c:numCache>
                <c:formatCode>General</c:formatCode>
                <c:ptCount val="28"/>
                <c:pt idx="0">
                  <c:v>4</c:v>
                </c:pt>
                <c:pt idx="1">
                  <c:v>4</c:v>
                </c:pt>
                <c:pt idx="2">
                  <c:v>4</c:v>
                </c:pt>
                <c:pt idx="3">
                  <c:v>4</c:v>
                </c:pt>
                <c:pt idx="4">
                  <c:v>4</c:v>
                </c:pt>
                <c:pt idx="5">
                  <c:v>4</c:v>
                </c:pt>
                <c:pt idx="6">
                  <c:v>4</c:v>
                </c:pt>
                <c:pt idx="7">
                  <c:v>3.5</c:v>
                </c:pt>
                <c:pt idx="8">
                  <c:v>2.5</c:v>
                </c:pt>
                <c:pt idx="9">
                  <c:v>1</c:v>
                </c:pt>
                <c:pt idx="10">
                  <c:v>3</c:v>
                </c:pt>
                <c:pt idx="11">
                  <c:v>1</c:v>
                </c:pt>
                <c:pt idx="12">
                  <c:v>3</c:v>
                </c:pt>
                <c:pt idx="13">
                  <c:v>3</c:v>
                </c:pt>
                <c:pt idx="14">
                  <c:v>4</c:v>
                </c:pt>
                <c:pt idx="15">
                  <c:v>4</c:v>
                </c:pt>
                <c:pt idx="16">
                  <c:v>3</c:v>
                </c:pt>
                <c:pt idx="17">
                  <c:v>2.5</c:v>
                </c:pt>
                <c:pt idx="18">
                  <c:v>1</c:v>
                </c:pt>
                <c:pt idx="19">
                  <c:v>3.5</c:v>
                </c:pt>
                <c:pt idx="20">
                  <c:v>1.5</c:v>
                </c:pt>
                <c:pt idx="21">
                  <c:v>4</c:v>
                </c:pt>
                <c:pt idx="22">
                  <c:v>4</c:v>
                </c:pt>
                <c:pt idx="23">
                  <c:v>3.5</c:v>
                </c:pt>
                <c:pt idx="24">
                  <c:v>1.5</c:v>
                </c:pt>
                <c:pt idx="25">
                  <c:v>1.5</c:v>
                </c:pt>
                <c:pt idx="26">
                  <c:v>3.5</c:v>
                </c:pt>
                <c:pt idx="27">
                  <c:v>2.5</c:v>
                </c:pt>
              </c:numCache>
            </c:numRef>
          </c:val>
          <c:smooth val="0"/>
          <c:extLst>
            <c:ext xmlns:c16="http://schemas.microsoft.com/office/drawing/2014/chart" uri="{C3380CC4-5D6E-409C-BE32-E72D297353CC}">
              <c16:uniqueId val="{00000001-DCF6-459E-B3DD-A584F7225351}"/>
            </c:ext>
          </c:extLst>
        </c:ser>
        <c:dLbls>
          <c:showLegendKey val="0"/>
          <c:showVal val="0"/>
          <c:showCatName val="0"/>
          <c:showSerName val="0"/>
          <c:showPercent val="0"/>
          <c:showBubbleSize val="0"/>
        </c:dLbls>
        <c:marker val="1"/>
        <c:smooth val="0"/>
        <c:axId val="288645752"/>
        <c:axId val="288645360"/>
      </c:lineChart>
      <c:catAx>
        <c:axId val="288643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288643400"/>
        <c:crosses val="autoZero"/>
        <c:auto val="1"/>
        <c:lblAlgn val="ctr"/>
        <c:lblOffset val="100"/>
        <c:noMultiLvlLbl val="0"/>
      </c:catAx>
      <c:valAx>
        <c:axId val="288643400"/>
        <c:scaling>
          <c:orientation val="minMax"/>
          <c:max val="4"/>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288643792"/>
        <c:crosses val="autoZero"/>
        <c:crossBetween val="between"/>
      </c:valAx>
      <c:valAx>
        <c:axId val="288645360"/>
        <c:scaling>
          <c:orientation val="minMax"/>
          <c:max val="4"/>
        </c:scaling>
        <c:delete val="1"/>
        <c:axPos val="r"/>
        <c:numFmt formatCode="@" sourceLinked="0"/>
        <c:majorTickMark val="out"/>
        <c:minorTickMark val="none"/>
        <c:tickLblPos val="nextTo"/>
        <c:crossAx val="288645752"/>
        <c:crosses val="max"/>
        <c:crossBetween val="between"/>
      </c:valAx>
      <c:catAx>
        <c:axId val="288645752"/>
        <c:scaling>
          <c:orientation val="minMax"/>
        </c:scaling>
        <c:delete val="1"/>
        <c:axPos val="b"/>
        <c:numFmt formatCode="General" sourceLinked="1"/>
        <c:majorTickMark val="out"/>
        <c:minorTickMark val="none"/>
        <c:tickLblPos val="nextTo"/>
        <c:crossAx val="288645360"/>
        <c:crossesAt val="0"/>
        <c:auto val="1"/>
        <c:lblAlgn val="ctr"/>
        <c:lblOffset val="100"/>
        <c:noMultiLvlLbl val="0"/>
      </c:catAx>
      <c:spPr>
        <a:noFill/>
        <a:ln>
          <a:noFill/>
        </a:ln>
        <a:effectLst/>
      </c:spPr>
    </c:plotArea>
    <c:legend>
      <c:legendPos val="b"/>
      <c:layout>
        <c:manualLayout>
          <c:xMode val="edge"/>
          <c:yMode val="edge"/>
          <c:x val="0.43693883666520189"/>
          <c:y val="0.92314977904307249"/>
          <c:w val="0.2623229792570923"/>
          <c:h val="3.872177914609671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6E467E-9AD6-4A88-B08B-B2C76865B704}" type="doc">
      <dgm:prSet loTypeId="urn:microsoft.com/office/officeart/2005/8/layout/pyramid2" loCatId="pyramid" qsTypeId="urn:microsoft.com/office/officeart/2005/8/quickstyle/simple1" qsCatId="simple" csTypeId="urn:microsoft.com/office/officeart/2005/8/colors/accent1_2" csCatId="accent1" phldr="1"/>
      <dgm:spPr/>
    </dgm:pt>
    <dgm:pt modelId="{21D3C9B8-CE40-475E-94EE-B0F64C4CF3AB}">
      <dgm:prSet phldrT="[Text]" custT="1"/>
      <dgm:spPr>
        <a:solidFill>
          <a:srgbClr val="646464">
            <a:alpha val="90000"/>
          </a:srgbClr>
        </a:solidFill>
        <a:ln>
          <a:solidFill>
            <a:schemeClr val="bg1"/>
          </a:solidFill>
        </a:ln>
      </dgm:spPr>
      <dgm:t>
        <a:bodyPr/>
        <a:lstStyle/>
        <a:p>
          <a:pPr algn="l">
            <a:lnSpc>
              <a:spcPct val="100000"/>
            </a:lnSpc>
            <a:spcAft>
              <a:spcPts val="0"/>
            </a:spcAft>
          </a:pPr>
          <a:r>
            <a:rPr lang="en-US" sz="4400" dirty="0">
              <a:solidFill>
                <a:schemeClr val="bg1"/>
              </a:solidFill>
              <a:latin typeface="Andes" panose="02000000000000000000" pitchFamily="50" charset="0"/>
            </a:rPr>
            <a:t>  3</a:t>
          </a:r>
          <a:r>
            <a:rPr lang="en-US" sz="1800" dirty="0">
              <a:solidFill>
                <a:schemeClr val="bg1"/>
              </a:solidFill>
              <a:latin typeface="Andes" panose="02000000000000000000" pitchFamily="50" charset="0"/>
            </a:rPr>
            <a:t> </a:t>
          </a:r>
          <a:r>
            <a:rPr lang="ru-RU" sz="2400" dirty="0">
              <a:solidFill>
                <a:schemeClr val="bg1"/>
              </a:solidFill>
              <a:latin typeface="Andes" panose="02000000000000000000" pitchFamily="50" charset="0"/>
            </a:rPr>
            <a:t>результата</a:t>
          </a:r>
          <a:endParaRPr lang="en-US" sz="2400" dirty="0">
            <a:solidFill>
              <a:schemeClr val="bg1"/>
            </a:solidFill>
            <a:latin typeface="Andes" panose="02000000000000000000" pitchFamily="50" charset="0"/>
          </a:endParaRPr>
        </a:p>
      </dgm:t>
    </dgm:pt>
    <dgm:pt modelId="{EE474C36-AD70-4381-BE00-4DA4BC3D2A4B}" type="parTrans" cxnId="{2F642670-4B16-4E64-8B6F-14B3682E37FA}">
      <dgm:prSet/>
      <dgm:spPr/>
      <dgm:t>
        <a:bodyPr/>
        <a:lstStyle/>
        <a:p>
          <a:endParaRPr lang="en-US"/>
        </a:p>
      </dgm:t>
    </dgm:pt>
    <dgm:pt modelId="{5D877A7C-136D-4108-B3A0-0A3D67C72EAB}" type="sibTrans" cxnId="{2F642670-4B16-4E64-8B6F-14B3682E37FA}">
      <dgm:prSet/>
      <dgm:spPr/>
      <dgm:t>
        <a:bodyPr/>
        <a:lstStyle/>
        <a:p>
          <a:endParaRPr lang="en-US"/>
        </a:p>
      </dgm:t>
    </dgm:pt>
    <dgm:pt modelId="{4637E1EB-37BE-4B6B-A9F7-9C1AD8F27018}">
      <dgm:prSet phldrT="[Text]" custT="1"/>
      <dgm:spPr>
        <a:solidFill>
          <a:schemeClr val="accent4"/>
        </a:solidFill>
        <a:ln>
          <a:solidFill>
            <a:schemeClr val="bg1"/>
          </a:solidFill>
        </a:ln>
      </dgm:spPr>
      <dgm:t>
        <a:bodyPr/>
        <a:lstStyle/>
        <a:p>
          <a:pPr algn="l"/>
          <a:r>
            <a:rPr lang="en-US" sz="4400" dirty="0">
              <a:solidFill>
                <a:schemeClr val="bg1"/>
              </a:solidFill>
              <a:latin typeface="Andes" panose="02000000000000000000" pitchFamily="50" charset="0"/>
            </a:rPr>
            <a:t>94</a:t>
          </a:r>
          <a:r>
            <a:rPr lang="en-US" sz="1800" dirty="0">
              <a:solidFill>
                <a:schemeClr val="bg1"/>
              </a:solidFill>
              <a:latin typeface="Andes" panose="02000000000000000000" pitchFamily="50" charset="0"/>
            </a:rPr>
            <a:t> </a:t>
          </a:r>
          <a:r>
            <a:rPr lang="ru-RU" sz="2400" dirty="0">
              <a:solidFill>
                <a:schemeClr val="bg1"/>
              </a:solidFill>
              <a:latin typeface="Andes" panose="02000000000000000000" pitchFamily="50" charset="0"/>
            </a:rPr>
            <a:t>параметра</a:t>
          </a:r>
          <a:endParaRPr lang="en-US" sz="2400" dirty="0">
            <a:solidFill>
              <a:schemeClr val="bg1"/>
            </a:solidFill>
            <a:latin typeface="Andes" panose="02000000000000000000" pitchFamily="50" charset="0"/>
          </a:endParaRPr>
        </a:p>
      </dgm:t>
    </dgm:pt>
    <dgm:pt modelId="{B64627CC-C262-415A-A44F-C56DF90D42F2}" type="parTrans" cxnId="{22445699-EAFC-4DA0-AE5D-3499E099F746}">
      <dgm:prSet/>
      <dgm:spPr/>
      <dgm:t>
        <a:bodyPr/>
        <a:lstStyle/>
        <a:p>
          <a:endParaRPr lang="en-US"/>
        </a:p>
      </dgm:t>
    </dgm:pt>
    <dgm:pt modelId="{4ADF8452-4FCA-4793-A8BE-4E490E5ACD2A}" type="sibTrans" cxnId="{22445699-EAFC-4DA0-AE5D-3499E099F746}">
      <dgm:prSet/>
      <dgm:spPr/>
      <dgm:t>
        <a:bodyPr/>
        <a:lstStyle/>
        <a:p>
          <a:endParaRPr lang="en-US"/>
        </a:p>
      </dgm:t>
    </dgm:pt>
    <dgm:pt modelId="{56EE55ED-86CA-44B8-A07E-B495BC45603D}">
      <dgm:prSet phldrT="[Text]" custT="1"/>
      <dgm:spPr>
        <a:solidFill>
          <a:srgbClr val="00B050"/>
        </a:solidFill>
        <a:ln>
          <a:solidFill>
            <a:schemeClr val="bg1"/>
          </a:solidFill>
        </a:ln>
      </dgm:spPr>
      <dgm:t>
        <a:bodyPr/>
        <a:lstStyle/>
        <a:p>
          <a:pPr algn="l"/>
          <a:r>
            <a:rPr lang="en-US" sz="4400" dirty="0">
              <a:solidFill>
                <a:schemeClr val="bg1"/>
              </a:solidFill>
              <a:latin typeface="Andes" panose="02000000000000000000" pitchFamily="50" charset="0"/>
            </a:rPr>
            <a:t>  7</a:t>
          </a:r>
          <a:r>
            <a:rPr lang="en-US" sz="1800" dirty="0">
              <a:solidFill>
                <a:schemeClr val="bg1"/>
              </a:solidFill>
              <a:latin typeface="Andes" panose="02000000000000000000" pitchFamily="50" charset="0"/>
            </a:rPr>
            <a:t> </a:t>
          </a:r>
          <a:r>
            <a:rPr lang="ru-RU" sz="2400" dirty="0">
              <a:solidFill>
                <a:schemeClr val="bg1"/>
              </a:solidFill>
              <a:latin typeface="Andes" panose="02000000000000000000" pitchFamily="50" charset="0"/>
            </a:rPr>
            <a:t>критериев оценки</a:t>
          </a:r>
          <a:endParaRPr lang="en-US" sz="2400" dirty="0">
            <a:solidFill>
              <a:schemeClr val="bg1"/>
            </a:solidFill>
            <a:latin typeface="Andes" panose="02000000000000000000" pitchFamily="50" charset="0"/>
          </a:endParaRPr>
        </a:p>
      </dgm:t>
    </dgm:pt>
    <dgm:pt modelId="{C34EBBBB-619A-49B3-B02E-1E4F411984DC}" type="parTrans" cxnId="{FC090D8B-12DF-4B61-8911-88BEBCC5E96A}">
      <dgm:prSet/>
      <dgm:spPr/>
      <dgm:t>
        <a:bodyPr/>
        <a:lstStyle/>
        <a:p>
          <a:endParaRPr lang="en-US"/>
        </a:p>
      </dgm:t>
    </dgm:pt>
    <dgm:pt modelId="{7CE29C7E-BCAD-435C-B1B6-68CD7F5AA878}" type="sibTrans" cxnId="{FC090D8B-12DF-4B61-8911-88BEBCC5E96A}">
      <dgm:prSet/>
      <dgm:spPr/>
      <dgm:t>
        <a:bodyPr/>
        <a:lstStyle/>
        <a:p>
          <a:endParaRPr lang="en-US"/>
        </a:p>
      </dgm:t>
    </dgm:pt>
    <dgm:pt modelId="{AF4B5F23-C1BE-4A5C-BF8F-9D7986F57122}">
      <dgm:prSet phldrT="[Text]" custT="1"/>
      <dgm:spPr>
        <a:solidFill>
          <a:schemeClr val="accent3"/>
        </a:solidFill>
        <a:ln>
          <a:solidFill>
            <a:schemeClr val="bg1"/>
          </a:solidFill>
        </a:ln>
      </dgm:spPr>
      <dgm:t>
        <a:bodyPr/>
        <a:lstStyle/>
        <a:p>
          <a:pPr algn="l"/>
          <a:r>
            <a:rPr lang="en-US" sz="4400" dirty="0">
              <a:solidFill>
                <a:schemeClr val="bg1"/>
              </a:solidFill>
              <a:latin typeface="Andes" panose="02000000000000000000" pitchFamily="50" charset="0"/>
            </a:rPr>
            <a:t>31</a:t>
          </a:r>
          <a:r>
            <a:rPr lang="en-US" sz="1800" dirty="0">
              <a:solidFill>
                <a:schemeClr val="bg1"/>
              </a:solidFill>
              <a:latin typeface="Andes" panose="02000000000000000000" pitchFamily="50" charset="0"/>
            </a:rPr>
            <a:t> </a:t>
          </a:r>
          <a:r>
            <a:rPr lang="ru-RU" sz="2400" dirty="0">
              <a:solidFill>
                <a:schemeClr val="bg1"/>
              </a:solidFill>
              <a:latin typeface="Andes" panose="02000000000000000000" pitchFamily="50" charset="0"/>
            </a:rPr>
            <a:t>показатель</a:t>
          </a:r>
          <a:endParaRPr lang="en-US" sz="2400" dirty="0">
            <a:solidFill>
              <a:schemeClr val="bg1"/>
            </a:solidFill>
            <a:latin typeface="Andes" panose="02000000000000000000" pitchFamily="50" charset="0"/>
          </a:endParaRPr>
        </a:p>
      </dgm:t>
    </dgm:pt>
    <dgm:pt modelId="{00FB2D90-0CAE-4888-BD2F-1448D10E86B7}" type="parTrans" cxnId="{999B5DEE-6D90-4A02-9E68-75AD5792A8AE}">
      <dgm:prSet/>
      <dgm:spPr/>
      <dgm:t>
        <a:bodyPr/>
        <a:lstStyle/>
        <a:p>
          <a:endParaRPr lang="en-US"/>
        </a:p>
      </dgm:t>
    </dgm:pt>
    <dgm:pt modelId="{A8AB1418-1CE2-4D3F-B416-5B1287379D29}" type="sibTrans" cxnId="{999B5DEE-6D90-4A02-9E68-75AD5792A8AE}">
      <dgm:prSet/>
      <dgm:spPr/>
      <dgm:t>
        <a:bodyPr/>
        <a:lstStyle/>
        <a:p>
          <a:endParaRPr lang="en-US"/>
        </a:p>
      </dgm:t>
    </dgm:pt>
    <dgm:pt modelId="{CE8DF60A-C4A4-41CE-AC80-23315CE621CD}" type="pres">
      <dgm:prSet presAssocID="{C86E467E-9AD6-4A88-B08B-B2C76865B704}" presName="compositeShape" presStyleCnt="0">
        <dgm:presLayoutVars>
          <dgm:dir/>
          <dgm:resizeHandles/>
        </dgm:presLayoutVars>
      </dgm:prSet>
      <dgm:spPr/>
    </dgm:pt>
    <dgm:pt modelId="{8EA6C913-4F7A-4536-9C4C-66B2A4CF923F}" type="pres">
      <dgm:prSet presAssocID="{C86E467E-9AD6-4A88-B08B-B2C76865B704}" presName="pyramid" presStyleLbl="node1" presStyleIdx="0" presStyleCnt="1"/>
      <dgm:spPr>
        <a:solidFill>
          <a:schemeClr val="bg1">
            <a:lumMod val="65000"/>
          </a:schemeClr>
        </a:solidFill>
      </dgm:spPr>
    </dgm:pt>
    <dgm:pt modelId="{8EA36050-CF46-4276-960D-098AD643D4B6}" type="pres">
      <dgm:prSet presAssocID="{C86E467E-9AD6-4A88-B08B-B2C76865B704}" presName="theList" presStyleCnt="0"/>
      <dgm:spPr/>
    </dgm:pt>
    <dgm:pt modelId="{C551E605-CA80-4A5E-9BF9-318566AFD0F5}" type="pres">
      <dgm:prSet presAssocID="{21D3C9B8-CE40-475E-94EE-B0F64C4CF3AB}" presName="aNode" presStyleLbl="fgAcc1" presStyleIdx="0" presStyleCnt="4" custScaleX="127841">
        <dgm:presLayoutVars>
          <dgm:bulletEnabled val="1"/>
        </dgm:presLayoutVars>
      </dgm:prSet>
      <dgm:spPr/>
    </dgm:pt>
    <dgm:pt modelId="{CC664BB5-6A8D-43BD-BE92-BCCD727ED191}" type="pres">
      <dgm:prSet presAssocID="{21D3C9B8-CE40-475E-94EE-B0F64C4CF3AB}" presName="aSpace" presStyleCnt="0"/>
      <dgm:spPr/>
    </dgm:pt>
    <dgm:pt modelId="{014AE7CA-4603-4CC2-B2F9-034BF32E3F99}" type="pres">
      <dgm:prSet presAssocID="{56EE55ED-86CA-44B8-A07E-B495BC45603D}" presName="aNode" presStyleLbl="fgAcc1" presStyleIdx="1" presStyleCnt="4" custScaleX="127841">
        <dgm:presLayoutVars>
          <dgm:bulletEnabled val="1"/>
        </dgm:presLayoutVars>
      </dgm:prSet>
      <dgm:spPr/>
    </dgm:pt>
    <dgm:pt modelId="{6670B404-A1C2-437C-8935-FC6E59870B63}" type="pres">
      <dgm:prSet presAssocID="{56EE55ED-86CA-44B8-A07E-B495BC45603D}" presName="aSpace" presStyleCnt="0"/>
      <dgm:spPr/>
    </dgm:pt>
    <dgm:pt modelId="{90BAA36A-A6C0-487C-BE05-DD61CF559F90}" type="pres">
      <dgm:prSet presAssocID="{AF4B5F23-C1BE-4A5C-BF8F-9D7986F57122}" presName="aNode" presStyleLbl="fgAcc1" presStyleIdx="2" presStyleCnt="4" custScaleX="127841">
        <dgm:presLayoutVars>
          <dgm:bulletEnabled val="1"/>
        </dgm:presLayoutVars>
      </dgm:prSet>
      <dgm:spPr/>
    </dgm:pt>
    <dgm:pt modelId="{E98EC45C-0662-400C-929D-27CAB573648F}" type="pres">
      <dgm:prSet presAssocID="{AF4B5F23-C1BE-4A5C-BF8F-9D7986F57122}" presName="aSpace" presStyleCnt="0"/>
      <dgm:spPr/>
    </dgm:pt>
    <dgm:pt modelId="{279857F6-CB06-47C6-83F6-B1A37A05E381}" type="pres">
      <dgm:prSet presAssocID="{4637E1EB-37BE-4B6B-A9F7-9C1AD8F27018}" presName="aNode" presStyleLbl="fgAcc1" presStyleIdx="3" presStyleCnt="4" custScaleX="127841">
        <dgm:presLayoutVars>
          <dgm:bulletEnabled val="1"/>
        </dgm:presLayoutVars>
      </dgm:prSet>
      <dgm:spPr/>
    </dgm:pt>
    <dgm:pt modelId="{0A14D43B-E555-4278-AF51-3BFFAB207110}" type="pres">
      <dgm:prSet presAssocID="{4637E1EB-37BE-4B6B-A9F7-9C1AD8F27018}" presName="aSpace" presStyleCnt="0"/>
      <dgm:spPr/>
    </dgm:pt>
  </dgm:ptLst>
  <dgm:cxnLst>
    <dgm:cxn modelId="{3F4B6413-E780-4D57-AF3F-30027C742635}" type="presOf" srcId="{AF4B5F23-C1BE-4A5C-BF8F-9D7986F57122}" destId="{90BAA36A-A6C0-487C-BE05-DD61CF559F90}" srcOrd="0" destOrd="0" presId="urn:microsoft.com/office/officeart/2005/8/layout/pyramid2"/>
    <dgm:cxn modelId="{2F642670-4B16-4E64-8B6F-14B3682E37FA}" srcId="{C86E467E-9AD6-4A88-B08B-B2C76865B704}" destId="{21D3C9B8-CE40-475E-94EE-B0F64C4CF3AB}" srcOrd="0" destOrd="0" parTransId="{EE474C36-AD70-4381-BE00-4DA4BC3D2A4B}" sibTransId="{5D877A7C-136D-4108-B3A0-0A3D67C72EAB}"/>
    <dgm:cxn modelId="{F4109371-7AE4-4F2F-92F4-E3CE21BF38E8}" type="presOf" srcId="{4637E1EB-37BE-4B6B-A9F7-9C1AD8F27018}" destId="{279857F6-CB06-47C6-83F6-B1A37A05E381}" srcOrd="0" destOrd="0" presId="urn:microsoft.com/office/officeart/2005/8/layout/pyramid2"/>
    <dgm:cxn modelId="{DA394A53-F4DC-47E5-AD13-BB2F24AF867B}" type="presOf" srcId="{21D3C9B8-CE40-475E-94EE-B0F64C4CF3AB}" destId="{C551E605-CA80-4A5E-9BF9-318566AFD0F5}" srcOrd="0" destOrd="0" presId="urn:microsoft.com/office/officeart/2005/8/layout/pyramid2"/>
    <dgm:cxn modelId="{028A0282-4160-42FF-9023-1B5505B989A2}" type="presOf" srcId="{C86E467E-9AD6-4A88-B08B-B2C76865B704}" destId="{CE8DF60A-C4A4-41CE-AC80-23315CE621CD}" srcOrd="0" destOrd="0" presId="urn:microsoft.com/office/officeart/2005/8/layout/pyramid2"/>
    <dgm:cxn modelId="{FC090D8B-12DF-4B61-8911-88BEBCC5E96A}" srcId="{C86E467E-9AD6-4A88-B08B-B2C76865B704}" destId="{56EE55ED-86CA-44B8-A07E-B495BC45603D}" srcOrd="1" destOrd="0" parTransId="{C34EBBBB-619A-49B3-B02E-1E4F411984DC}" sibTransId="{7CE29C7E-BCAD-435C-B1B6-68CD7F5AA878}"/>
    <dgm:cxn modelId="{22445699-EAFC-4DA0-AE5D-3499E099F746}" srcId="{C86E467E-9AD6-4A88-B08B-B2C76865B704}" destId="{4637E1EB-37BE-4B6B-A9F7-9C1AD8F27018}" srcOrd="3" destOrd="0" parTransId="{B64627CC-C262-415A-A44F-C56DF90D42F2}" sibTransId="{4ADF8452-4FCA-4793-A8BE-4E490E5ACD2A}"/>
    <dgm:cxn modelId="{EE0D17D5-9E4C-4759-BC17-E17758D47D48}" type="presOf" srcId="{56EE55ED-86CA-44B8-A07E-B495BC45603D}" destId="{014AE7CA-4603-4CC2-B2F9-034BF32E3F99}" srcOrd="0" destOrd="0" presId="urn:microsoft.com/office/officeart/2005/8/layout/pyramid2"/>
    <dgm:cxn modelId="{999B5DEE-6D90-4A02-9E68-75AD5792A8AE}" srcId="{C86E467E-9AD6-4A88-B08B-B2C76865B704}" destId="{AF4B5F23-C1BE-4A5C-BF8F-9D7986F57122}" srcOrd="2" destOrd="0" parTransId="{00FB2D90-0CAE-4888-BD2F-1448D10E86B7}" sibTransId="{A8AB1418-1CE2-4D3F-B416-5B1287379D29}"/>
    <dgm:cxn modelId="{8709D756-78D1-4A04-9229-BBAD0911AA87}" type="presParOf" srcId="{CE8DF60A-C4A4-41CE-AC80-23315CE621CD}" destId="{8EA6C913-4F7A-4536-9C4C-66B2A4CF923F}" srcOrd="0" destOrd="0" presId="urn:microsoft.com/office/officeart/2005/8/layout/pyramid2"/>
    <dgm:cxn modelId="{9D440EC7-2482-49AD-9965-9A794705F128}" type="presParOf" srcId="{CE8DF60A-C4A4-41CE-AC80-23315CE621CD}" destId="{8EA36050-CF46-4276-960D-098AD643D4B6}" srcOrd="1" destOrd="0" presId="urn:microsoft.com/office/officeart/2005/8/layout/pyramid2"/>
    <dgm:cxn modelId="{37684DA0-EBE8-40B6-B3A2-3AEB89DEB3FC}" type="presParOf" srcId="{8EA36050-CF46-4276-960D-098AD643D4B6}" destId="{C551E605-CA80-4A5E-9BF9-318566AFD0F5}" srcOrd="0" destOrd="0" presId="urn:microsoft.com/office/officeart/2005/8/layout/pyramid2"/>
    <dgm:cxn modelId="{7134FE29-D26F-4A85-9B28-91C5D3FAC9A1}" type="presParOf" srcId="{8EA36050-CF46-4276-960D-098AD643D4B6}" destId="{CC664BB5-6A8D-43BD-BE92-BCCD727ED191}" srcOrd="1" destOrd="0" presId="urn:microsoft.com/office/officeart/2005/8/layout/pyramid2"/>
    <dgm:cxn modelId="{10A10457-E157-4214-AA65-348362D3DF40}" type="presParOf" srcId="{8EA36050-CF46-4276-960D-098AD643D4B6}" destId="{014AE7CA-4603-4CC2-B2F9-034BF32E3F99}" srcOrd="2" destOrd="0" presId="urn:microsoft.com/office/officeart/2005/8/layout/pyramid2"/>
    <dgm:cxn modelId="{6E30D727-57F4-45E5-9584-70224A51DD97}" type="presParOf" srcId="{8EA36050-CF46-4276-960D-098AD643D4B6}" destId="{6670B404-A1C2-437C-8935-FC6E59870B63}" srcOrd="3" destOrd="0" presId="urn:microsoft.com/office/officeart/2005/8/layout/pyramid2"/>
    <dgm:cxn modelId="{86C0085C-3B13-4DDD-81C5-9B046F56E402}" type="presParOf" srcId="{8EA36050-CF46-4276-960D-098AD643D4B6}" destId="{90BAA36A-A6C0-487C-BE05-DD61CF559F90}" srcOrd="4" destOrd="0" presId="urn:microsoft.com/office/officeart/2005/8/layout/pyramid2"/>
    <dgm:cxn modelId="{72D6E4B3-D8F0-4AEF-A228-9AD9B13E112E}" type="presParOf" srcId="{8EA36050-CF46-4276-960D-098AD643D4B6}" destId="{E98EC45C-0662-400C-929D-27CAB573648F}" srcOrd="5" destOrd="0" presId="urn:microsoft.com/office/officeart/2005/8/layout/pyramid2"/>
    <dgm:cxn modelId="{486066E0-AA50-4115-A687-C833C40E86EF}" type="presParOf" srcId="{8EA36050-CF46-4276-960D-098AD643D4B6}" destId="{279857F6-CB06-47C6-83F6-B1A37A05E381}" srcOrd="6" destOrd="0" presId="urn:microsoft.com/office/officeart/2005/8/layout/pyramid2"/>
    <dgm:cxn modelId="{C7A82B11-7493-4C5D-9FEA-721962DC08A8}" type="presParOf" srcId="{8EA36050-CF46-4276-960D-098AD643D4B6}" destId="{0A14D43B-E555-4278-AF51-3BFFAB207110}"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A6C913-4F7A-4536-9C4C-66B2A4CF923F}">
      <dsp:nvSpPr>
        <dsp:cNvPr id="0" name=""/>
        <dsp:cNvSpPr/>
      </dsp:nvSpPr>
      <dsp:spPr>
        <a:xfrm>
          <a:off x="1432428" y="0"/>
          <a:ext cx="5061853" cy="5061853"/>
        </a:xfrm>
        <a:prstGeom prst="triangle">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51E605-CA80-4A5E-9BF9-318566AFD0F5}">
      <dsp:nvSpPr>
        <dsp:cNvPr id="0" name=""/>
        <dsp:cNvSpPr/>
      </dsp:nvSpPr>
      <dsp:spPr>
        <a:xfrm>
          <a:off x="3505341" y="506679"/>
          <a:ext cx="4206230" cy="899665"/>
        </a:xfrm>
        <a:prstGeom prst="roundRect">
          <a:avLst/>
        </a:prstGeom>
        <a:solidFill>
          <a:srgbClr val="646464">
            <a:alpha val="90000"/>
          </a:srgb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l" defTabSz="1955800">
            <a:lnSpc>
              <a:spcPct val="100000"/>
            </a:lnSpc>
            <a:spcBef>
              <a:spcPct val="0"/>
            </a:spcBef>
            <a:spcAft>
              <a:spcPts val="0"/>
            </a:spcAft>
            <a:buNone/>
          </a:pPr>
          <a:r>
            <a:rPr lang="en-US" sz="4400" kern="1200" dirty="0">
              <a:solidFill>
                <a:schemeClr val="bg1"/>
              </a:solidFill>
              <a:latin typeface="Andes" panose="02000000000000000000" pitchFamily="50" charset="0"/>
            </a:rPr>
            <a:t>  3</a:t>
          </a:r>
          <a:r>
            <a:rPr lang="en-US" sz="1800" kern="1200" dirty="0">
              <a:solidFill>
                <a:schemeClr val="bg1"/>
              </a:solidFill>
              <a:latin typeface="Andes" panose="02000000000000000000" pitchFamily="50" charset="0"/>
            </a:rPr>
            <a:t> </a:t>
          </a:r>
          <a:r>
            <a:rPr lang="ru-RU" sz="2400" kern="1200" dirty="0">
              <a:solidFill>
                <a:schemeClr val="bg1"/>
              </a:solidFill>
              <a:latin typeface="Andes" panose="02000000000000000000" pitchFamily="50" charset="0"/>
            </a:rPr>
            <a:t>результата</a:t>
          </a:r>
          <a:endParaRPr lang="en-US" sz="2400" kern="1200" dirty="0">
            <a:solidFill>
              <a:schemeClr val="bg1"/>
            </a:solidFill>
            <a:latin typeface="Andes" panose="02000000000000000000" pitchFamily="50" charset="0"/>
          </a:endParaRPr>
        </a:p>
      </dsp:txBody>
      <dsp:txXfrm>
        <a:off x="3549259" y="550597"/>
        <a:ext cx="4118394" cy="811829"/>
      </dsp:txXfrm>
    </dsp:sp>
    <dsp:sp modelId="{014AE7CA-4603-4CC2-B2F9-034BF32E3F99}">
      <dsp:nvSpPr>
        <dsp:cNvPr id="0" name=""/>
        <dsp:cNvSpPr/>
      </dsp:nvSpPr>
      <dsp:spPr>
        <a:xfrm>
          <a:off x="3505341" y="1518803"/>
          <a:ext cx="4206230" cy="899665"/>
        </a:xfrm>
        <a:prstGeom prst="roundRect">
          <a:avLst/>
        </a:prstGeom>
        <a:solidFill>
          <a:srgbClr val="00B050"/>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solidFill>
                <a:schemeClr val="bg1"/>
              </a:solidFill>
              <a:latin typeface="Andes" panose="02000000000000000000" pitchFamily="50" charset="0"/>
            </a:rPr>
            <a:t>  7</a:t>
          </a:r>
          <a:r>
            <a:rPr lang="en-US" sz="1800" kern="1200" dirty="0">
              <a:solidFill>
                <a:schemeClr val="bg1"/>
              </a:solidFill>
              <a:latin typeface="Andes" panose="02000000000000000000" pitchFamily="50" charset="0"/>
            </a:rPr>
            <a:t> </a:t>
          </a:r>
          <a:r>
            <a:rPr lang="ru-RU" sz="2400" kern="1200" dirty="0">
              <a:solidFill>
                <a:schemeClr val="bg1"/>
              </a:solidFill>
              <a:latin typeface="Andes" panose="02000000000000000000" pitchFamily="50" charset="0"/>
            </a:rPr>
            <a:t>критериев оценки</a:t>
          </a:r>
          <a:endParaRPr lang="en-US" sz="2400" kern="1200" dirty="0">
            <a:solidFill>
              <a:schemeClr val="bg1"/>
            </a:solidFill>
            <a:latin typeface="Andes" panose="02000000000000000000" pitchFamily="50" charset="0"/>
          </a:endParaRPr>
        </a:p>
      </dsp:txBody>
      <dsp:txXfrm>
        <a:off x="3549259" y="1562721"/>
        <a:ext cx="4118394" cy="811829"/>
      </dsp:txXfrm>
    </dsp:sp>
    <dsp:sp modelId="{90BAA36A-A6C0-487C-BE05-DD61CF559F90}">
      <dsp:nvSpPr>
        <dsp:cNvPr id="0" name=""/>
        <dsp:cNvSpPr/>
      </dsp:nvSpPr>
      <dsp:spPr>
        <a:xfrm>
          <a:off x="3505341" y="2530926"/>
          <a:ext cx="4206230" cy="899665"/>
        </a:xfrm>
        <a:prstGeom prst="roundRect">
          <a:avLst/>
        </a:prstGeom>
        <a:solidFill>
          <a:schemeClr val="accent3"/>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solidFill>
                <a:schemeClr val="bg1"/>
              </a:solidFill>
              <a:latin typeface="Andes" panose="02000000000000000000" pitchFamily="50" charset="0"/>
            </a:rPr>
            <a:t>31</a:t>
          </a:r>
          <a:r>
            <a:rPr lang="en-US" sz="1800" kern="1200" dirty="0">
              <a:solidFill>
                <a:schemeClr val="bg1"/>
              </a:solidFill>
              <a:latin typeface="Andes" panose="02000000000000000000" pitchFamily="50" charset="0"/>
            </a:rPr>
            <a:t> </a:t>
          </a:r>
          <a:r>
            <a:rPr lang="ru-RU" sz="2400" kern="1200" dirty="0">
              <a:solidFill>
                <a:schemeClr val="bg1"/>
              </a:solidFill>
              <a:latin typeface="Andes" panose="02000000000000000000" pitchFamily="50" charset="0"/>
            </a:rPr>
            <a:t>показатель</a:t>
          </a:r>
          <a:endParaRPr lang="en-US" sz="2400" kern="1200" dirty="0">
            <a:solidFill>
              <a:schemeClr val="bg1"/>
            </a:solidFill>
            <a:latin typeface="Andes" panose="02000000000000000000" pitchFamily="50" charset="0"/>
          </a:endParaRPr>
        </a:p>
      </dsp:txBody>
      <dsp:txXfrm>
        <a:off x="3549259" y="2574844"/>
        <a:ext cx="4118394" cy="811829"/>
      </dsp:txXfrm>
    </dsp:sp>
    <dsp:sp modelId="{279857F6-CB06-47C6-83F6-B1A37A05E381}">
      <dsp:nvSpPr>
        <dsp:cNvPr id="0" name=""/>
        <dsp:cNvSpPr/>
      </dsp:nvSpPr>
      <dsp:spPr>
        <a:xfrm>
          <a:off x="3505341" y="3543049"/>
          <a:ext cx="4206230" cy="899665"/>
        </a:xfrm>
        <a:prstGeom prst="roundRect">
          <a:avLst/>
        </a:prstGeom>
        <a:solidFill>
          <a:schemeClr val="accent4"/>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solidFill>
                <a:schemeClr val="bg1"/>
              </a:solidFill>
              <a:latin typeface="Andes" panose="02000000000000000000" pitchFamily="50" charset="0"/>
            </a:rPr>
            <a:t>94</a:t>
          </a:r>
          <a:r>
            <a:rPr lang="en-US" sz="1800" kern="1200" dirty="0">
              <a:solidFill>
                <a:schemeClr val="bg1"/>
              </a:solidFill>
              <a:latin typeface="Andes" panose="02000000000000000000" pitchFamily="50" charset="0"/>
            </a:rPr>
            <a:t> </a:t>
          </a:r>
          <a:r>
            <a:rPr lang="ru-RU" sz="2400" kern="1200" dirty="0">
              <a:solidFill>
                <a:schemeClr val="bg1"/>
              </a:solidFill>
              <a:latin typeface="Andes" panose="02000000000000000000" pitchFamily="50" charset="0"/>
            </a:rPr>
            <a:t>параметра</a:t>
          </a:r>
          <a:endParaRPr lang="en-US" sz="2400" kern="1200" dirty="0">
            <a:solidFill>
              <a:schemeClr val="bg1"/>
            </a:solidFill>
            <a:latin typeface="Andes" panose="02000000000000000000" pitchFamily="50" charset="0"/>
          </a:endParaRPr>
        </a:p>
      </dsp:txBody>
      <dsp:txXfrm>
        <a:off x="3549259" y="3586967"/>
        <a:ext cx="4118394" cy="811829"/>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0.93908</cdr:x>
      <cdr:y>0.10947</cdr:y>
    </cdr:from>
    <cdr:to>
      <cdr:x>0.96884</cdr:x>
      <cdr:y>0.61768</cdr:y>
    </cdr:to>
    <cdr:sp macro="" textlink="">
      <cdr:nvSpPr>
        <cdr:cNvPr id="3" name="TextBox 2">
          <a:extLst xmlns:a="http://schemas.openxmlformats.org/drawingml/2006/main">
            <a:ext uri="{FF2B5EF4-FFF2-40B4-BE49-F238E27FC236}">
              <a16:creationId xmlns:a16="http://schemas.microsoft.com/office/drawing/2014/main" id="{95B760EA-5F47-4BC8-A057-6E81412D79BD}"/>
            </a:ext>
          </a:extLst>
        </cdr:cNvPr>
        <cdr:cNvSpPr txBox="1"/>
      </cdr:nvSpPr>
      <cdr:spPr>
        <a:xfrm xmlns:a="http://schemas.openxmlformats.org/drawingml/2006/main">
          <a:off x="8586978" y="577961"/>
          <a:ext cx="272125" cy="268314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a:t>A</a:t>
          </a:r>
        </a:p>
        <a:p xmlns:a="http://schemas.openxmlformats.org/drawingml/2006/main">
          <a:pPr>
            <a:spcBef>
              <a:spcPts val="3700"/>
            </a:spcBef>
          </a:pPr>
          <a:r>
            <a:rPr lang="en-US" sz="1400" b="1" dirty="0"/>
            <a:t>B</a:t>
          </a:r>
        </a:p>
        <a:p xmlns:a="http://schemas.openxmlformats.org/drawingml/2006/main">
          <a:pPr>
            <a:spcBef>
              <a:spcPts val="4400"/>
            </a:spcBef>
          </a:pPr>
          <a:r>
            <a:rPr lang="en-US" sz="1400" b="1" dirty="0"/>
            <a:t>C</a:t>
          </a:r>
        </a:p>
        <a:p xmlns:a="http://schemas.openxmlformats.org/drawingml/2006/main">
          <a:pPr>
            <a:spcBef>
              <a:spcPts val="4400"/>
            </a:spcBef>
          </a:pPr>
          <a:r>
            <a:rPr lang="en-US" sz="1400" b="1" dirty="0"/>
            <a:t>D</a:t>
          </a:r>
        </a:p>
      </cdr:txBody>
    </cdr:sp>
  </cdr:relSizeAnchor>
  <cdr:relSizeAnchor xmlns:cdr="http://schemas.openxmlformats.org/drawingml/2006/chartDrawing">
    <cdr:from>
      <cdr:x>0.05604</cdr:x>
      <cdr:y>0.12629</cdr:y>
    </cdr:from>
    <cdr:to>
      <cdr:x>0.07665</cdr:x>
      <cdr:y>0.7081</cdr:y>
    </cdr:to>
    <cdr:sp macro="" textlink="">
      <cdr:nvSpPr>
        <cdr:cNvPr id="4" name="Rectangle 3">
          <a:extLst xmlns:a="http://schemas.openxmlformats.org/drawingml/2006/main">
            <a:ext uri="{FF2B5EF4-FFF2-40B4-BE49-F238E27FC236}">
              <a16:creationId xmlns:a16="http://schemas.microsoft.com/office/drawing/2014/main" id="{55AD3A09-7201-4C31-8E62-7FFF677BA4C6}"/>
            </a:ext>
          </a:extLst>
        </cdr:cNvPr>
        <cdr:cNvSpPr/>
      </cdr:nvSpPr>
      <cdr:spPr>
        <a:xfrm xmlns:a="http://schemas.openxmlformats.org/drawingml/2006/main">
          <a:off x="512460" y="666750"/>
          <a:ext cx="188458" cy="3071722"/>
        </a:xfrm>
        <a:prstGeom xmlns:a="http://schemas.openxmlformats.org/drawingml/2006/main" prst="rect">
          <a:avLst/>
        </a:prstGeom>
        <a:ln xmlns:a="http://schemas.openxmlformats.org/drawingml/2006/main" w="1905">
          <a:solidFill>
            <a:srgbClr val="0067B4"/>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0.92294</cdr:x>
      <cdr:y>0.4178</cdr:y>
    </cdr:from>
    <cdr:to>
      <cdr:x>0.94119</cdr:x>
      <cdr:y>0.70842</cdr:y>
    </cdr:to>
    <cdr:sp macro="" textlink="">
      <cdr:nvSpPr>
        <cdr:cNvPr id="5" name="Rectangle 4">
          <a:extLst xmlns:a="http://schemas.openxmlformats.org/drawingml/2006/main">
            <a:ext uri="{FF2B5EF4-FFF2-40B4-BE49-F238E27FC236}">
              <a16:creationId xmlns:a16="http://schemas.microsoft.com/office/drawing/2014/main" id="{76B444E6-D385-46D5-BD9A-C35B6879DFB5}"/>
            </a:ext>
          </a:extLst>
        </cdr:cNvPr>
        <cdr:cNvSpPr/>
      </cdr:nvSpPr>
      <cdr:spPr>
        <a:xfrm xmlns:a="http://schemas.openxmlformats.org/drawingml/2006/main">
          <a:off x="8439379" y="2205810"/>
          <a:ext cx="166878" cy="1534355"/>
        </a:xfrm>
        <a:prstGeom xmlns:a="http://schemas.openxmlformats.org/drawingml/2006/main" prst="rect">
          <a:avLst/>
        </a:prstGeom>
        <a:solidFill xmlns:a="http://schemas.openxmlformats.org/drawingml/2006/main">
          <a:srgbClr val="F23E3A"/>
        </a:solidFill>
        <a:ln xmlns:a="http://schemas.openxmlformats.org/drawingml/2006/main" w="1905">
          <a:solidFill>
            <a:srgbClr val="C0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0.94424</cdr:x>
      <cdr:y>0.76227</cdr:y>
    </cdr:from>
    <cdr:to>
      <cdr:x>0.99466</cdr:x>
      <cdr:y>0.80438</cdr:y>
    </cdr:to>
    <cdr:sp macro="" textlink="">
      <cdr:nvSpPr>
        <cdr:cNvPr id="6" name="TextBox 5">
          <a:extLst xmlns:a="http://schemas.openxmlformats.org/drawingml/2006/main">
            <a:ext uri="{FF2B5EF4-FFF2-40B4-BE49-F238E27FC236}">
              <a16:creationId xmlns:a16="http://schemas.microsoft.com/office/drawing/2014/main" id="{687B4BFA-5C4A-44F6-B74E-4F2E5E27DCDD}"/>
            </a:ext>
          </a:extLst>
        </cdr:cNvPr>
        <cdr:cNvSpPr txBox="1"/>
      </cdr:nvSpPr>
      <cdr:spPr>
        <a:xfrm xmlns:a="http://schemas.openxmlformats.org/drawingml/2006/main">
          <a:off x="14529735" y="7273636"/>
          <a:ext cx="775855" cy="4017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0.92437</cdr:x>
      <cdr:y>0.3249</cdr:y>
    </cdr:from>
    <cdr:to>
      <cdr:x>1</cdr:x>
      <cdr:y>0.72564</cdr:y>
    </cdr:to>
    <cdr:sp macro="" textlink="">
      <cdr:nvSpPr>
        <cdr:cNvPr id="7" name="TextBox 6">
          <a:extLst xmlns:a="http://schemas.openxmlformats.org/drawingml/2006/main">
            <a:ext uri="{FF2B5EF4-FFF2-40B4-BE49-F238E27FC236}">
              <a16:creationId xmlns:a16="http://schemas.microsoft.com/office/drawing/2014/main" id="{CB3B82E4-2E6E-4E5A-80A6-6BA3CCA22C67}"/>
            </a:ext>
          </a:extLst>
        </cdr:cNvPr>
        <cdr:cNvSpPr txBox="1"/>
      </cdr:nvSpPr>
      <cdr:spPr>
        <a:xfrm xmlns:a="http://schemas.openxmlformats.org/drawingml/2006/main">
          <a:off x="8382000" y="1616310"/>
          <a:ext cx="685800" cy="19935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ru-RU" sz="600" b="1" dirty="0"/>
            <a:t>Хорошая практика</a:t>
          </a:r>
          <a:endParaRPr lang="en-US" sz="6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0.92477</cdr:x>
      <cdr:y>0.03663</cdr:y>
    </cdr:from>
    <cdr:to>
      <cdr:x>0.98978</cdr:x>
      <cdr:y>0.65824</cdr:y>
    </cdr:to>
    <cdr:sp macro="" textlink="">
      <cdr:nvSpPr>
        <cdr:cNvPr id="2" name="TextBox 7">
          <a:extLst xmlns:a="http://schemas.openxmlformats.org/drawingml/2006/main">
            <a:ext uri="{FF2B5EF4-FFF2-40B4-BE49-F238E27FC236}">
              <a16:creationId xmlns:a16="http://schemas.microsoft.com/office/drawing/2014/main" id="{3A1035D6-E7D4-45AF-A238-ECDB5F6502F4}"/>
            </a:ext>
          </a:extLst>
        </cdr:cNvPr>
        <cdr:cNvSpPr txBox="1"/>
      </cdr:nvSpPr>
      <cdr:spPr>
        <a:xfrm xmlns:a="http://schemas.openxmlformats.org/drawingml/2006/main">
          <a:off x="8086148" y="179649"/>
          <a:ext cx="568444" cy="3048406"/>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600" b="1" dirty="0">
              <a:solidFill>
                <a:schemeClr val="bg1">
                  <a:lumMod val="65000"/>
                </a:schemeClr>
              </a:solidFill>
            </a:rPr>
            <a:t>A</a:t>
          </a:r>
        </a:p>
        <a:p xmlns:a="http://schemas.openxmlformats.org/drawingml/2006/main">
          <a:pPr>
            <a:spcBef>
              <a:spcPts val="4800"/>
            </a:spcBef>
          </a:pPr>
          <a:r>
            <a:rPr lang="en-US" sz="1600" b="1" dirty="0">
              <a:solidFill>
                <a:schemeClr val="bg1">
                  <a:lumMod val="65000"/>
                </a:schemeClr>
              </a:solidFill>
            </a:rPr>
            <a:t>B</a:t>
          </a:r>
        </a:p>
        <a:p xmlns:a="http://schemas.openxmlformats.org/drawingml/2006/main">
          <a:pPr>
            <a:spcBef>
              <a:spcPts val="4500"/>
            </a:spcBef>
          </a:pPr>
          <a:r>
            <a:rPr lang="en-US" sz="1600" b="1" dirty="0">
              <a:solidFill>
                <a:schemeClr val="bg1">
                  <a:lumMod val="65000"/>
                </a:schemeClr>
              </a:solidFill>
            </a:rPr>
            <a:t>C</a:t>
          </a:r>
        </a:p>
        <a:p xmlns:a="http://schemas.openxmlformats.org/drawingml/2006/main">
          <a:pPr>
            <a:spcBef>
              <a:spcPts val="4800"/>
            </a:spcBef>
          </a:pPr>
          <a:r>
            <a:rPr lang="en-US" sz="1600" b="1" dirty="0">
              <a:solidFill>
                <a:schemeClr val="bg1">
                  <a:lumMod val="65000"/>
                </a:schemeClr>
              </a:solidFill>
            </a:rPr>
            <a:t>D</a:t>
          </a:r>
        </a:p>
      </cdr:txBody>
    </cdr:sp>
  </cdr:relSizeAnchor>
</c:userShapes>
</file>

<file path=ppt/drawings/drawing3.xml><?xml version="1.0" encoding="utf-8"?>
<c:userShapes xmlns:c="http://schemas.openxmlformats.org/drawingml/2006/chart">
  <cdr:relSizeAnchor xmlns:cdr="http://schemas.openxmlformats.org/drawingml/2006/chartDrawing">
    <cdr:from>
      <cdr:x>0.95238</cdr:x>
      <cdr:y>0.09127</cdr:y>
    </cdr:from>
    <cdr:to>
      <cdr:x>1</cdr:x>
      <cdr:y>0.70789</cdr:y>
    </cdr:to>
    <cdr:sp macro="" textlink="">
      <cdr:nvSpPr>
        <cdr:cNvPr id="2" name="TextBox 7">
          <a:extLst xmlns:a="http://schemas.openxmlformats.org/drawingml/2006/main">
            <a:ext uri="{FF2B5EF4-FFF2-40B4-BE49-F238E27FC236}">
              <a16:creationId xmlns:a16="http://schemas.microsoft.com/office/drawing/2014/main" id="{E3CFD7F5-40C3-4B09-B91B-C2F92936A15A}"/>
            </a:ext>
          </a:extLst>
        </cdr:cNvPr>
        <cdr:cNvSpPr txBox="1"/>
      </cdr:nvSpPr>
      <cdr:spPr>
        <a:xfrm xmlns:a="http://schemas.openxmlformats.org/drawingml/2006/main">
          <a:off x="7880684" y="459206"/>
          <a:ext cx="394035" cy="3102341"/>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600" b="1" dirty="0">
              <a:solidFill>
                <a:schemeClr val="bg1">
                  <a:lumMod val="65000"/>
                </a:schemeClr>
              </a:solidFill>
            </a:rPr>
            <a:t>A</a:t>
          </a:r>
        </a:p>
        <a:p xmlns:a="http://schemas.openxmlformats.org/drawingml/2006/main">
          <a:endParaRPr lang="en-US" sz="400" b="1" dirty="0">
            <a:solidFill>
              <a:schemeClr val="bg1">
                <a:lumMod val="65000"/>
              </a:schemeClr>
            </a:solidFill>
          </a:endParaRPr>
        </a:p>
        <a:p xmlns:a="http://schemas.openxmlformats.org/drawingml/2006/main">
          <a:endParaRPr lang="en-US" sz="400" b="1" dirty="0">
            <a:solidFill>
              <a:schemeClr val="bg1">
                <a:lumMod val="65000"/>
              </a:schemeClr>
            </a:solidFill>
          </a:endParaRPr>
        </a:p>
        <a:p xmlns:a="http://schemas.openxmlformats.org/drawingml/2006/main">
          <a:endParaRPr lang="en-US" sz="400" b="1" dirty="0">
            <a:solidFill>
              <a:schemeClr val="bg1">
                <a:lumMod val="65000"/>
              </a:schemeClr>
            </a:solidFill>
          </a:endParaRPr>
        </a:p>
        <a:p xmlns:a="http://schemas.openxmlformats.org/drawingml/2006/main">
          <a:endParaRPr lang="en-US" sz="400" b="1" dirty="0">
            <a:solidFill>
              <a:schemeClr val="bg1">
                <a:lumMod val="65000"/>
              </a:schemeClr>
            </a:solidFill>
          </a:endParaRPr>
        </a:p>
        <a:p xmlns:a="http://schemas.openxmlformats.org/drawingml/2006/main">
          <a:endParaRPr lang="en-US" sz="400" b="1" dirty="0">
            <a:solidFill>
              <a:schemeClr val="bg1">
                <a:lumMod val="65000"/>
              </a:schemeClr>
            </a:solidFill>
          </a:endParaRPr>
        </a:p>
        <a:p xmlns:a="http://schemas.openxmlformats.org/drawingml/2006/main">
          <a:endParaRPr lang="en-US" sz="400" b="1" dirty="0">
            <a:solidFill>
              <a:schemeClr val="bg1">
                <a:lumMod val="65000"/>
              </a:schemeClr>
            </a:solidFill>
          </a:endParaRPr>
        </a:p>
        <a:p xmlns:a="http://schemas.openxmlformats.org/drawingml/2006/main">
          <a:endParaRPr lang="en-US" sz="400" b="1" dirty="0">
            <a:solidFill>
              <a:schemeClr val="bg1">
                <a:lumMod val="65000"/>
              </a:schemeClr>
            </a:solidFill>
          </a:endParaRPr>
        </a:p>
        <a:p xmlns:a="http://schemas.openxmlformats.org/drawingml/2006/main">
          <a:endParaRPr lang="en-US" sz="400" b="1" dirty="0">
            <a:solidFill>
              <a:schemeClr val="bg1">
                <a:lumMod val="65000"/>
              </a:schemeClr>
            </a:solidFill>
          </a:endParaRPr>
        </a:p>
        <a:p xmlns:a="http://schemas.openxmlformats.org/drawingml/2006/main">
          <a:endParaRPr lang="en-US" sz="400" b="1" dirty="0">
            <a:solidFill>
              <a:schemeClr val="bg1">
                <a:lumMod val="65000"/>
              </a:schemeClr>
            </a:solidFill>
          </a:endParaRPr>
        </a:p>
        <a:p xmlns:a="http://schemas.openxmlformats.org/drawingml/2006/main">
          <a:r>
            <a:rPr lang="en-US" sz="1600" b="1" dirty="0">
              <a:solidFill>
                <a:schemeClr val="bg1">
                  <a:lumMod val="65000"/>
                </a:schemeClr>
              </a:solidFill>
            </a:rPr>
            <a:t>B</a:t>
          </a:r>
        </a:p>
        <a:p xmlns:a="http://schemas.openxmlformats.org/drawingml/2006/main">
          <a:endParaRPr lang="en-US" sz="400" b="1" dirty="0">
            <a:solidFill>
              <a:schemeClr val="bg1">
                <a:lumMod val="65000"/>
              </a:schemeClr>
            </a:solidFill>
          </a:endParaRPr>
        </a:p>
        <a:p xmlns:a="http://schemas.openxmlformats.org/drawingml/2006/main">
          <a:endParaRPr lang="en-US" sz="400" b="1" dirty="0">
            <a:solidFill>
              <a:schemeClr val="bg1">
                <a:lumMod val="65000"/>
              </a:schemeClr>
            </a:solidFill>
          </a:endParaRPr>
        </a:p>
        <a:p xmlns:a="http://schemas.openxmlformats.org/drawingml/2006/main">
          <a:endParaRPr lang="en-US" sz="400" b="1" dirty="0">
            <a:solidFill>
              <a:schemeClr val="bg1">
                <a:lumMod val="65000"/>
              </a:schemeClr>
            </a:solidFill>
          </a:endParaRPr>
        </a:p>
        <a:p xmlns:a="http://schemas.openxmlformats.org/drawingml/2006/main">
          <a:endParaRPr lang="en-US" sz="400" b="1" dirty="0">
            <a:solidFill>
              <a:schemeClr val="bg1">
                <a:lumMod val="65000"/>
              </a:schemeClr>
            </a:solidFill>
          </a:endParaRPr>
        </a:p>
        <a:p xmlns:a="http://schemas.openxmlformats.org/drawingml/2006/main">
          <a:endParaRPr lang="en-US" sz="400" b="1" dirty="0">
            <a:solidFill>
              <a:schemeClr val="bg1">
                <a:lumMod val="65000"/>
              </a:schemeClr>
            </a:solidFill>
          </a:endParaRPr>
        </a:p>
        <a:p xmlns:a="http://schemas.openxmlformats.org/drawingml/2006/main">
          <a:endParaRPr lang="en-US" sz="400" b="1" dirty="0">
            <a:solidFill>
              <a:schemeClr val="bg1">
                <a:lumMod val="65000"/>
              </a:schemeClr>
            </a:solidFill>
          </a:endParaRPr>
        </a:p>
        <a:p xmlns:a="http://schemas.openxmlformats.org/drawingml/2006/main">
          <a:endParaRPr lang="en-US" sz="400" b="1" dirty="0">
            <a:solidFill>
              <a:schemeClr val="bg1">
                <a:lumMod val="65000"/>
              </a:schemeClr>
            </a:solidFill>
          </a:endParaRPr>
        </a:p>
        <a:p xmlns:a="http://schemas.openxmlformats.org/drawingml/2006/main">
          <a:endParaRPr lang="en-US" sz="400" b="1" dirty="0">
            <a:solidFill>
              <a:schemeClr val="bg1">
                <a:lumMod val="65000"/>
              </a:schemeClr>
            </a:solidFill>
          </a:endParaRPr>
        </a:p>
        <a:p xmlns:a="http://schemas.openxmlformats.org/drawingml/2006/main">
          <a:endParaRPr lang="en-US" sz="400" b="1" dirty="0">
            <a:solidFill>
              <a:schemeClr val="bg1">
                <a:lumMod val="65000"/>
              </a:schemeClr>
            </a:solidFill>
          </a:endParaRPr>
        </a:p>
        <a:p xmlns:a="http://schemas.openxmlformats.org/drawingml/2006/main">
          <a:endParaRPr lang="en-US" sz="400" b="1" dirty="0">
            <a:solidFill>
              <a:schemeClr val="bg1">
                <a:lumMod val="65000"/>
              </a:schemeClr>
            </a:solidFill>
          </a:endParaRPr>
        </a:p>
        <a:p xmlns:a="http://schemas.openxmlformats.org/drawingml/2006/main">
          <a:r>
            <a:rPr lang="en-US" sz="1600" b="1" dirty="0">
              <a:solidFill>
                <a:schemeClr val="bg1">
                  <a:lumMod val="65000"/>
                </a:schemeClr>
              </a:solidFill>
            </a:rPr>
            <a:t>C</a:t>
          </a:r>
        </a:p>
        <a:p xmlns:a="http://schemas.openxmlformats.org/drawingml/2006/main">
          <a:endParaRPr lang="en-US" sz="400" b="1" dirty="0">
            <a:solidFill>
              <a:schemeClr val="bg1">
                <a:lumMod val="65000"/>
              </a:schemeClr>
            </a:solidFill>
          </a:endParaRPr>
        </a:p>
        <a:p xmlns:a="http://schemas.openxmlformats.org/drawingml/2006/main">
          <a:endParaRPr lang="en-US" sz="400" b="1" dirty="0">
            <a:solidFill>
              <a:schemeClr val="bg1">
                <a:lumMod val="65000"/>
              </a:schemeClr>
            </a:solidFill>
          </a:endParaRPr>
        </a:p>
        <a:p xmlns:a="http://schemas.openxmlformats.org/drawingml/2006/main">
          <a:endParaRPr lang="en-US" sz="400" b="1" dirty="0">
            <a:solidFill>
              <a:schemeClr val="bg1">
                <a:lumMod val="65000"/>
              </a:schemeClr>
            </a:solidFill>
          </a:endParaRPr>
        </a:p>
        <a:p xmlns:a="http://schemas.openxmlformats.org/drawingml/2006/main">
          <a:endParaRPr lang="en-US" sz="400" b="1" dirty="0">
            <a:solidFill>
              <a:schemeClr val="bg1">
                <a:lumMod val="65000"/>
              </a:schemeClr>
            </a:solidFill>
          </a:endParaRPr>
        </a:p>
        <a:p xmlns:a="http://schemas.openxmlformats.org/drawingml/2006/main">
          <a:endParaRPr lang="en-US" sz="400" b="1" dirty="0">
            <a:solidFill>
              <a:schemeClr val="bg1">
                <a:lumMod val="65000"/>
              </a:schemeClr>
            </a:solidFill>
          </a:endParaRPr>
        </a:p>
        <a:p xmlns:a="http://schemas.openxmlformats.org/drawingml/2006/main">
          <a:endParaRPr lang="en-US" sz="400" b="1" dirty="0">
            <a:solidFill>
              <a:schemeClr val="bg1">
                <a:lumMod val="65000"/>
              </a:schemeClr>
            </a:solidFill>
          </a:endParaRPr>
        </a:p>
        <a:p xmlns:a="http://schemas.openxmlformats.org/drawingml/2006/main">
          <a:endParaRPr lang="en-US" sz="400" b="1" dirty="0">
            <a:solidFill>
              <a:schemeClr val="bg1">
                <a:lumMod val="65000"/>
              </a:schemeClr>
            </a:solidFill>
          </a:endParaRPr>
        </a:p>
        <a:p xmlns:a="http://schemas.openxmlformats.org/drawingml/2006/main">
          <a:endParaRPr lang="en-US" sz="400" b="1" dirty="0">
            <a:solidFill>
              <a:schemeClr val="bg1">
                <a:lumMod val="65000"/>
              </a:schemeClr>
            </a:solidFill>
          </a:endParaRPr>
        </a:p>
        <a:p xmlns:a="http://schemas.openxmlformats.org/drawingml/2006/main">
          <a:endParaRPr lang="en-US" sz="400" b="1" dirty="0">
            <a:solidFill>
              <a:schemeClr val="bg1">
                <a:lumMod val="65000"/>
              </a:schemeClr>
            </a:solidFill>
          </a:endParaRPr>
        </a:p>
        <a:p xmlns:a="http://schemas.openxmlformats.org/drawingml/2006/main">
          <a:r>
            <a:rPr lang="en-US" sz="1600" b="1" dirty="0">
              <a:solidFill>
                <a:schemeClr val="bg1">
                  <a:lumMod val="65000"/>
                </a:schemeClr>
              </a:solidFill>
            </a:rPr>
            <a:t>D</a:t>
          </a:r>
        </a:p>
      </cdr:txBody>
    </cdr:sp>
  </cdr:relSizeAnchor>
</c:userShapes>
</file>

<file path=ppt/drawings/drawing4.xml><?xml version="1.0" encoding="utf-8"?>
<c:userShapes xmlns:c="http://schemas.openxmlformats.org/drawingml/2006/chart">
  <cdr:relSizeAnchor xmlns:cdr="http://schemas.openxmlformats.org/drawingml/2006/chartDrawing">
    <cdr:from>
      <cdr:x>0.93473</cdr:x>
      <cdr:y>0.11145</cdr:y>
    </cdr:from>
    <cdr:to>
      <cdr:x>0.99062</cdr:x>
      <cdr:y>0.76905</cdr:y>
    </cdr:to>
    <cdr:sp macro="" textlink="">
      <cdr:nvSpPr>
        <cdr:cNvPr id="2" name="TextBox 1">
          <a:extLst xmlns:a="http://schemas.openxmlformats.org/drawingml/2006/main">
            <a:ext uri="{FF2B5EF4-FFF2-40B4-BE49-F238E27FC236}">
              <a16:creationId xmlns:a16="http://schemas.microsoft.com/office/drawing/2014/main" id="{AA5DF2E5-F29D-405C-BCE5-0CB92016C507}"/>
            </a:ext>
          </a:extLst>
        </cdr:cNvPr>
        <cdr:cNvSpPr txBox="1"/>
      </cdr:nvSpPr>
      <cdr:spPr>
        <a:xfrm xmlns:a="http://schemas.openxmlformats.org/drawingml/2006/main">
          <a:off x="5697020" y="419862"/>
          <a:ext cx="340639" cy="24772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b="1" dirty="0">
              <a:solidFill>
                <a:schemeClr val="tx1">
                  <a:lumMod val="75000"/>
                  <a:lumOff val="25000"/>
                </a:schemeClr>
              </a:solidFill>
            </a:rPr>
            <a:t>A</a:t>
          </a:r>
        </a:p>
        <a:p xmlns:a="http://schemas.openxmlformats.org/drawingml/2006/main">
          <a:endParaRPr lang="en-US" sz="400" b="1" dirty="0">
            <a:solidFill>
              <a:schemeClr val="tx1">
                <a:lumMod val="75000"/>
                <a:lumOff val="25000"/>
              </a:schemeClr>
            </a:solidFill>
          </a:endParaRPr>
        </a:p>
        <a:p xmlns:a="http://schemas.openxmlformats.org/drawingml/2006/main">
          <a:endParaRPr lang="en-US" sz="400" b="1" dirty="0">
            <a:solidFill>
              <a:schemeClr val="tx1">
                <a:lumMod val="75000"/>
                <a:lumOff val="25000"/>
              </a:schemeClr>
            </a:solidFill>
          </a:endParaRPr>
        </a:p>
        <a:p xmlns:a="http://schemas.openxmlformats.org/drawingml/2006/main">
          <a:br>
            <a:rPr lang="en-US" sz="400" b="1" dirty="0">
              <a:solidFill>
                <a:schemeClr val="tx1">
                  <a:lumMod val="75000"/>
                  <a:lumOff val="25000"/>
                </a:schemeClr>
              </a:solidFill>
            </a:rPr>
          </a:br>
          <a:r>
            <a:rPr lang="en-US" sz="1600" b="1" dirty="0">
              <a:solidFill>
                <a:schemeClr val="tx1">
                  <a:lumMod val="75000"/>
                  <a:lumOff val="25000"/>
                </a:schemeClr>
              </a:solidFill>
            </a:rPr>
            <a:t>B+</a:t>
          </a:r>
        </a:p>
        <a:p xmlns:a="http://schemas.openxmlformats.org/drawingml/2006/main">
          <a:endParaRPr lang="en-US" sz="400" b="1" dirty="0">
            <a:solidFill>
              <a:schemeClr val="tx1">
                <a:lumMod val="75000"/>
                <a:lumOff val="25000"/>
              </a:schemeClr>
            </a:solidFill>
          </a:endParaRPr>
        </a:p>
        <a:p xmlns:a="http://schemas.openxmlformats.org/drawingml/2006/main">
          <a:endParaRPr lang="en-US" sz="400" b="1" dirty="0">
            <a:solidFill>
              <a:schemeClr val="tx1">
                <a:lumMod val="75000"/>
                <a:lumOff val="25000"/>
              </a:schemeClr>
            </a:solidFill>
          </a:endParaRPr>
        </a:p>
        <a:p xmlns:a="http://schemas.openxmlformats.org/drawingml/2006/main">
          <a:endParaRPr lang="en-US" sz="400" b="1" dirty="0">
            <a:solidFill>
              <a:schemeClr val="tx1">
                <a:lumMod val="75000"/>
                <a:lumOff val="25000"/>
              </a:schemeClr>
            </a:solidFill>
          </a:endParaRPr>
        </a:p>
        <a:p xmlns:a="http://schemas.openxmlformats.org/drawingml/2006/main">
          <a:r>
            <a:rPr lang="en-US" sz="1600" b="1" dirty="0">
              <a:solidFill>
                <a:schemeClr val="tx1">
                  <a:lumMod val="75000"/>
                  <a:lumOff val="25000"/>
                </a:schemeClr>
              </a:solidFill>
            </a:rPr>
            <a:t>B</a:t>
          </a:r>
          <a:endParaRPr lang="en-US" sz="400" b="1" dirty="0">
            <a:solidFill>
              <a:schemeClr val="tx1">
                <a:lumMod val="75000"/>
                <a:lumOff val="25000"/>
              </a:schemeClr>
            </a:solidFill>
          </a:endParaRPr>
        </a:p>
        <a:p xmlns:a="http://schemas.openxmlformats.org/drawingml/2006/main">
          <a:endParaRPr lang="en-US" sz="400" b="1" dirty="0">
            <a:solidFill>
              <a:schemeClr val="tx1">
                <a:lumMod val="75000"/>
                <a:lumOff val="25000"/>
              </a:schemeClr>
            </a:solidFill>
          </a:endParaRPr>
        </a:p>
        <a:p xmlns:a="http://schemas.openxmlformats.org/drawingml/2006/main">
          <a:endParaRPr lang="en-US" sz="400" b="1" dirty="0">
            <a:solidFill>
              <a:schemeClr val="tx1">
                <a:lumMod val="75000"/>
                <a:lumOff val="25000"/>
              </a:schemeClr>
            </a:solidFill>
          </a:endParaRPr>
        </a:p>
        <a:p xmlns:a="http://schemas.openxmlformats.org/drawingml/2006/main">
          <a:r>
            <a:rPr lang="en-US" sz="1600" b="1" dirty="0">
              <a:solidFill>
                <a:schemeClr val="tx1">
                  <a:lumMod val="75000"/>
                  <a:lumOff val="25000"/>
                </a:schemeClr>
              </a:solidFill>
            </a:rPr>
            <a:t>C+</a:t>
          </a:r>
        </a:p>
        <a:p xmlns:a="http://schemas.openxmlformats.org/drawingml/2006/main">
          <a:endParaRPr lang="en-US" sz="400" b="1" dirty="0">
            <a:solidFill>
              <a:schemeClr val="tx1">
                <a:lumMod val="75000"/>
                <a:lumOff val="25000"/>
              </a:schemeClr>
            </a:solidFill>
          </a:endParaRPr>
        </a:p>
        <a:p xmlns:a="http://schemas.openxmlformats.org/drawingml/2006/main">
          <a:endParaRPr lang="en-US" sz="400" b="1" dirty="0">
            <a:solidFill>
              <a:schemeClr val="tx1">
                <a:lumMod val="75000"/>
                <a:lumOff val="25000"/>
              </a:schemeClr>
            </a:solidFill>
          </a:endParaRPr>
        </a:p>
        <a:p xmlns:a="http://schemas.openxmlformats.org/drawingml/2006/main">
          <a:endParaRPr lang="en-US" sz="400" b="1" dirty="0">
            <a:solidFill>
              <a:schemeClr val="tx1">
                <a:lumMod val="75000"/>
                <a:lumOff val="25000"/>
              </a:schemeClr>
            </a:solidFill>
          </a:endParaRPr>
        </a:p>
        <a:p xmlns:a="http://schemas.openxmlformats.org/drawingml/2006/main">
          <a:r>
            <a:rPr lang="en-US" sz="1600" b="1" dirty="0">
              <a:solidFill>
                <a:schemeClr val="tx1">
                  <a:lumMod val="75000"/>
                  <a:lumOff val="25000"/>
                </a:schemeClr>
              </a:solidFill>
            </a:rPr>
            <a:t>C</a:t>
          </a:r>
        </a:p>
        <a:p xmlns:a="http://schemas.openxmlformats.org/drawingml/2006/main">
          <a:endParaRPr lang="en-US" sz="400" b="1" dirty="0">
            <a:solidFill>
              <a:schemeClr val="tx1">
                <a:lumMod val="75000"/>
                <a:lumOff val="25000"/>
              </a:schemeClr>
            </a:solidFill>
          </a:endParaRPr>
        </a:p>
        <a:p xmlns:a="http://schemas.openxmlformats.org/drawingml/2006/main">
          <a:endParaRPr lang="en-US" sz="200" b="1" dirty="0">
            <a:solidFill>
              <a:schemeClr val="tx1">
                <a:lumMod val="75000"/>
                <a:lumOff val="25000"/>
              </a:schemeClr>
            </a:solidFill>
          </a:endParaRPr>
        </a:p>
        <a:p xmlns:a="http://schemas.openxmlformats.org/drawingml/2006/main">
          <a:endParaRPr lang="en-US" sz="400" b="1" dirty="0">
            <a:solidFill>
              <a:schemeClr val="tx1">
                <a:lumMod val="75000"/>
                <a:lumOff val="25000"/>
              </a:schemeClr>
            </a:solidFill>
          </a:endParaRPr>
        </a:p>
        <a:p xmlns:a="http://schemas.openxmlformats.org/drawingml/2006/main">
          <a:r>
            <a:rPr lang="en-US" sz="1600" b="1" dirty="0">
              <a:solidFill>
                <a:schemeClr val="tx1">
                  <a:lumMod val="75000"/>
                  <a:lumOff val="25000"/>
                </a:schemeClr>
              </a:solidFill>
            </a:rPr>
            <a:t>D+</a:t>
          </a:r>
        </a:p>
        <a:p xmlns:a="http://schemas.openxmlformats.org/drawingml/2006/main">
          <a:endParaRPr lang="en-US" sz="400" b="1" dirty="0">
            <a:solidFill>
              <a:schemeClr val="tx1">
                <a:lumMod val="75000"/>
                <a:lumOff val="25000"/>
              </a:schemeClr>
            </a:solidFill>
          </a:endParaRPr>
        </a:p>
        <a:p xmlns:a="http://schemas.openxmlformats.org/drawingml/2006/main">
          <a:endParaRPr lang="en-US" sz="400" b="1" dirty="0">
            <a:solidFill>
              <a:schemeClr val="tx1">
                <a:lumMod val="75000"/>
                <a:lumOff val="25000"/>
              </a:schemeClr>
            </a:solidFill>
          </a:endParaRPr>
        </a:p>
        <a:p xmlns:a="http://schemas.openxmlformats.org/drawingml/2006/main">
          <a:endParaRPr lang="en-US" sz="400" b="1" dirty="0">
            <a:solidFill>
              <a:schemeClr val="tx1">
                <a:lumMod val="75000"/>
                <a:lumOff val="25000"/>
              </a:schemeClr>
            </a:solidFill>
          </a:endParaRPr>
        </a:p>
        <a:p xmlns:a="http://schemas.openxmlformats.org/drawingml/2006/main">
          <a:endParaRPr lang="en-US" sz="400" b="1" dirty="0">
            <a:solidFill>
              <a:schemeClr val="tx1">
                <a:lumMod val="75000"/>
                <a:lumOff val="25000"/>
              </a:schemeClr>
            </a:solidFill>
          </a:endParaRPr>
        </a:p>
        <a:p xmlns:a="http://schemas.openxmlformats.org/drawingml/2006/main">
          <a:r>
            <a:rPr lang="en-US" sz="1600" b="1" dirty="0">
              <a:solidFill>
                <a:schemeClr val="tx1">
                  <a:lumMod val="75000"/>
                  <a:lumOff val="25000"/>
                </a:schemeClr>
              </a:solidFill>
            </a:rPr>
            <a:t>D</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770" cy="45751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54257" y="0"/>
            <a:ext cx="3024770" cy="457512"/>
          </a:xfrm>
          <a:prstGeom prst="rect">
            <a:avLst/>
          </a:prstGeom>
        </p:spPr>
        <p:txBody>
          <a:bodyPr vert="horz" lIns="91440" tIns="45720" rIns="91440" bIns="45720" rtlCol="0"/>
          <a:lstStyle>
            <a:lvl1pPr algn="r">
              <a:defRPr sz="1200"/>
            </a:lvl1pPr>
          </a:lstStyle>
          <a:p>
            <a:fld id="{C2399A59-CE64-4F3F-8893-A8B63C623FD0}" type="datetimeFigureOut">
              <a:rPr lang="en-US" smtClean="0"/>
              <a:t>3/17/2019</a:t>
            </a:fld>
            <a:endParaRPr lang="en-US"/>
          </a:p>
        </p:txBody>
      </p:sp>
      <p:sp>
        <p:nvSpPr>
          <p:cNvPr id="4" name="Footer Placeholder 3"/>
          <p:cNvSpPr>
            <a:spLocks noGrp="1"/>
          </p:cNvSpPr>
          <p:nvPr>
            <p:ph type="ftr" sz="quarter" idx="2"/>
          </p:nvPr>
        </p:nvSpPr>
        <p:spPr>
          <a:xfrm>
            <a:off x="0" y="8686488"/>
            <a:ext cx="3024770" cy="4575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54257" y="8686488"/>
            <a:ext cx="3024770" cy="457512"/>
          </a:xfrm>
          <a:prstGeom prst="rect">
            <a:avLst/>
          </a:prstGeom>
        </p:spPr>
        <p:txBody>
          <a:bodyPr vert="horz" lIns="91440" tIns="45720" rIns="91440" bIns="45720" rtlCol="0" anchor="b"/>
          <a:lstStyle>
            <a:lvl1pPr algn="r">
              <a:defRPr sz="1200"/>
            </a:lvl1pPr>
          </a:lstStyle>
          <a:p>
            <a:fld id="{C0D1457A-9111-4430-ADBB-3ED7D78D3F57}" type="slidenum">
              <a:rPr lang="en-US" smtClean="0"/>
              <a:t>‹#›</a:t>
            </a:fld>
            <a:endParaRPr lang="en-US"/>
          </a:p>
        </p:txBody>
      </p:sp>
    </p:spTree>
    <p:extLst>
      <p:ext uri="{BB962C8B-B14F-4D97-AF65-F5344CB8AC3E}">
        <p14:creationId xmlns:p14="http://schemas.microsoft.com/office/powerpoint/2010/main" val="4832287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6"/>
            <a:ext cx="3024770" cy="45931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4257" y="6"/>
            <a:ext cx="3024770" cy="459317"/>
          </a:xfrm>
          <a:prstGeom prst="rect">
            <a:avLst/>
          </a:prstGeom>
        </p:spPr>
        <p:txBody>
          <a:bodyPr vert="horz" lIns="91440" tIns="45720" rIns="91440" bIns="45720" rtlCol="0"/>
          <a:lstStyle>
            <a:lvl1pPr algn="r">
              <a:defRPr sz="1200"/>
            </a:lvl1pPr>
          </a:lstStyle>
          <a:p>
            <a:fld id="{2071DBCE-CCAA-430F-A061-442062F45226}" type="datetimeFigureOut">
              <a:rPr lang="en-US" smtClean="0"/>
              <a:t>3/17/2019</a:t>
            </a:fld>
            <a:endParaRPr lang="en-US"/>
          </a:p>
        </p:txBody>
      </p:sp>
      <p:sp>
        <p:nvSpPr>
          <p:cNvPr id="4" name="Slide Image Placeholder 3"/>
          <p:cNvSpPr>
            <a:spLocks noGrp="1" noRot="1" noChangeAspect="1"/>
          </p:cNvSpPr>
          <p:nvPr>
            <p:ph type="sldImg" idx="2"/>
          </p:nvPr>
        </p:nvSpPr>
        <p:spPr>
          <a:xfrm>
            <a:off x="1431925" y="1143000"/>
            <a:ext cx="4116388" cy="30876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024" y="4400558"/>
            <a:ext cx="5584190" cy="360044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4685"/>
            <a:ext cx="3024770" cy="45931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4257" y="8684685"/>
            <a:ext cx="3024770" cy="459316"/>
          </a:xfrm>
          <a:prstGeom prst="rect">
            <a:avLst/>
          </a:prstGeom>
        </p:spPr>
        <p:txBody>
          <a:bodyPr vert="horz" lIns="91440" tIns="45720" rIns="91440" bIns="45720" rtlCol="0" anchor="b"/>
          <a:lstStyle>
            <a:lvl1pPr algn="r">
              <a:defRPr sz="1200"/>
            </a:lvl1pPr>
          </a:lstStyle>
          <a:p>
            <a:fld id="{C809EC0F-77BC-4410-8869-A423800F6549}" type="slidenum">
              <a:rPr lang="en-US" smtClean="0"/>
              <a:t>‹#›</a:t>
            </a:fld>
            <a:endParaRPr lang="en-US"/>
          </a:p>
        </p:txBody>
      </p:sp>
    </p:spTree>
    <p:extLst>
      <p:ext uri="{BB962C8B-B14F-4D97-AF65-F5344CB8AC3E}">
        <p14:creationId xmlns:p14="http://schemas.microsoft.com/office/powerpoint/2010/main" val="3127764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09EC0F-77BC-4410-8869-A423800F6549}" type="slidenum">
              <a:rPr lang="en-US" smtClean="0"/>
              <a:t>1</a:t>
            </a:fld>
            <a:endParaRPr lang="en-US"/>
          </a:p>
        </p:txBody>
      </p:sp>
    </p:spTree>
    <p:extLst>
      <p:ext uri="{BB962C8B-B14F-4D97-AF65-F5344CB8AC3E}">
        <p14:creationId xmlns:p14="http://schemas.microsoft.com/office/powerpoint/2010/main" val="1308812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Founded as a partnership in 2001 by the EU, IMF, WB, and the governments of France, Norway, Switzerland, and the United Kingdom. </a:t>
            </a:r>
            <a:r>
              <a:rPr lang="en-US" baseline="0" dirty="0"/>
              <a:t>P</a:t>
            </a:r>
            <a:r>
              <a:rPr lang="en-US" dirty="0"/>
              <a:t>EFA was established as a means to reduce the duplication and costs of multiple assessments and to facilitate dialogue between government and donors. PEFA introduced a standard methodology and reference tool for PFM diagnostic assessments. The PEFA program provides a framework for assessing and reporting on the strengths and weaknesses of public financial management (PFM) using quantitative indicators to measure performance.</a:t>
            </a:r>
          </a:p>
          <a:p>
            <a:endParaRPr lang="en-US" dirty="0"/>
          </a:p>
          <a:p>
            <a:r>
              <a:rPr lang="en-US" dirty="0"/>
              <a:t>PEFA introduced a standard framework for PFM diagnostic assessments in 2005; minor upgrade in 2011; </a:t>
            </a:r>
            <a:r>
              <a:rPr lang="en-US" b="1" dirty="0"/>
              <a:t>major upgrade in 2016.</a:t>
            </a:r>
          </a:p>
          <a:p>
            <a:endParaRPr lang="en-US" dirty="0"/>
          </a:p>
          <a:p>
            <a:r>
              <a:rPr lang="en-US" sz="1200" kern="1200" dirty="0">
                <a:solidFill>
                  <a:schemeClr val="tx1"/>
                </a:solidFill>
                <a:effectLst/>
                <a:latin typeface="+mn-lt"/>
                <a:ea typeface="+mn-ea"/>
                <a:cs typeface="+mn-cs"/>
              </a:rPr>
              <a:t>PEFA approach to PFM:</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A country-led PFM reform program, </a:t>
            </a:r>
            <a:r>
              <a:rPr lang="en-US" sz="1200" kern="1200" dirty="0">
                <a:solidFill>
                  <a:schemeClr val="tx1"/>
                </a:solidFill>
                <a:effectLst/>
                <a:latin typeface="+mn-lt"/>
                <a:ea typeface="+mn-ea"/>
                <a:cs typeface="+mn-cs"/>
              </a:rPr>
              <a:t>including a strategy and action plan reflecting country priorities; implemented through government structures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A coordinated program of support,  </a:t>
            </a:r>
            <a:r>
              <a:rPr lang="en-US" sz="1200" kern="1200" dirty="0">
                <a:solidFill>
                  <a:schemeClr val="tx1"/>
                </a:solidFill>
                <a:effectLst/>
                <a:latin typeface="+mn-lt"/>
                <a:ea typeface="+mn-ea"/>
                <a:cs typeface="+mn-cs"/>
              </a:rPr>
              <a:t>covering analytical, technical and financial support</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A common information pool, </a:t>
            </a:r>
            <a:r>
              <a:rPr lang="en-US" sz="1200" kern="1200" dirty="0">
                <a:solidFill>
                  <a:schemeClr val="tx1"/>
                </a:solidFill>
                <a:effectLst/>
                <a:latin typeface="+mn-lt"/>
                <a:ea typeface="+mn-ea"/>
                <a:cs typeface="+mn-cs"/>
              </a:rPr>
              <a:t>based on a framework for measuring performance and monitoring results over time i.e. the PFM Performance Measurement Framework</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25D4267-ED3C-AE47-84A1-A0A9689FEF5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751337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25D4267-ED3C-AE47-84A1-A0A9689FEF5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884394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2675"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5D4267-ED3C-AE47-84A1-A0A9689FEF50}" type="slidenum">
              <a:rPr lang="en-US" smtClean="0"/>
              <a:pPr/>
              <a:t>5</a:t>
            </a:fld>
            <a:endParaRPr lang="fr-FR"/>
          </a:p>
        </p:txBody>
      </p:sp>
    </p:spTree>
    <p:extLst>
      <p:ext uri="{BB962C8B-B14F-4D97-AF65-F5344CB8AC3E}">
        <p14:creationId xmlns:p14="http://schemas.microsoft.com/office/powerpoint/2010/main" val="329146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2675" y="685800"/>
            <a:ext cx="4572000" cy="3429000"/>
          </a:xfrm>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These are the key numbers of PEFA 2016:</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3 </a:t>
            </a:r>
            <a:r>
              <a:rPr lang="en-US" sz="1200" b="0" kern="1200" dirty="0">
                <a:solidFill>
                  <a:schemeClr val="tx1"/>
                </a:solidFill>
                <a:effectLst/>
                <a:latin typeface="+mn-lt"/>
                <a:ea typeface="+mn-ea"/>
                <a:cs typeface="+mn-cs"/>
              </a:rPr>
              <a:t>budgetary</a:t>
            </a:r>
            <a:r>
              <a:rPr lang="en-US" sz="1200" b="0" kern="1200" baseline="0" dirty="0">
                <a:solidFill>
                  <a:schemeClr val="tx1"/>
                </a:solidFill>
                <a:effectLst/>
                <a:latin typeface="+mn-lt"/>
                <a:ea typeface="+mn-ea"/>
                <a:cs typeface="+mn-cs"/>
              </a:rPr>
              <a:t> outcomes (presented earlier)</a:t>
            </a:r>
            <a:endParaRPr lang="en-US" sz="1200" b="1"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7</a:t>
            </a:r>
            <a:r>
              <a:rPr lang="en-US" sz="1200" kern="1200" dirty="0">
                <a:solidFill>
                  <a:schemeClr val="tx1"/>
                </a:solidFill>
                <a:effectLst/>
                <a:latin typeface="+mn-lt"/>
                <a:ea typeface="+mn-ea"/>
                <a:cs typeface="+mn-cs"/>
              </a:rPr>
              <a:t> pillars of good performance of an open and orderly PFM system that are essential to achieving the three desired budgetary and fiscal outcomes</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31</a:t>
            </a:r>
            <a:r>
              <a:rPr lang="en-US" sz="1200" kern="1200" dirty="0">
                <a:solidFill>
                  <a:schemeClr val="tx1"/>
                </a:solidFill>
                <a:effectLst/>
                <a:latin typeface="+mn-lt"/>
                <a:ea typeface="+mn-ea"/>
                <a:cs typeface="+mn-cs"/>
              </a:rPr>
              <a:t> performance indicators which are further disaggregated into</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94</a:t>
            </a:r>
            <a:r>
              <a:rPr lang="en-US" sz="1200" kern="1200" dirty="0">
                <a:solidFill>
                  <a:schemeClr val="tx1"/>
                </a:solidFill>
                <a:effectLst/>
                <a:latin typeface="+mn-lt"/>
                <a:ea typeface="+mn-ea"/>
                <a:cs typeface="+mn-cs"/>
              </a:rPr>
              <a:t> separate dimensions</a:t>
            </a:r>
          </a:p>
          <a:p>
            <a:endParaRPr lang="en-US" dirty="0"/>
          </a:p>
          <a:p>
            <a:r>
              <a:rPr lang="en-US" dirty="0"/>
              <a:t>The 7 pillars define key elements of a PFM system; it reflects what is desirable and feasible to measure. Within the 7 areas the Framework identifies 31</a:t>
            </a:r>
            <a:r>
              <a:rPr lang="en-US" baseline="0" dirty="0"/>
              <a:t> indicators that focus  on key aspects of PFM which are regrouped around the 7 pillars. </a:t>
            </a:r>
            <a:endParaRPr lang="en-US" dirty="0"/>
          </a:p>
          <a:p>
            <a:endParaRPr lang="en-US" dirty="0"/>
          </a:p>
          <a:p>
            <a:r>
              <a:rPr lang="en-US" dirty="0"/>
              <a:t>Same pillars as in 2011 Framework plus one new.</a:t>
            </a:r>
          </a:p>
          <a:p>
            <a:endParaRPr lang="en-US" dirty="0"/>
          </a:p>
          <a:p>
            <a:r>
              <a:rPr lang="en-US" dirty="0"/>
              <a:t>Dimensions:</a:t>
            </a:r>
            <a:r>
              <a:rPr lang="en-US" baseline="0" dirty="0"/>
              <a:t> from 76 to 94.</a:t>
            </a:r>
          </a:p>
          <a:p>
            <a:endParaRPr lang="en-US" baseline="0" dirty="0"/>
          </a:p>
          <a:p>
            <a:r>
              <a:rPr lang="en-US" baseline="0" dirty="0"/>
              <a:t>Increased relevance: includes independence of SAI,  segregation of duties, debt management.</a:t>
            </a:r>
          </a:p>
          <a:p>
            <a:endParaRPr lang="en-US" dirty="0"/>
          </a:p>
        </p:txBody>
      </p:sp>
      <p:sp>
        <p:nvSpPr>
          <p:cNvPr id="4" name="Slide Number Placeholder 3"/>
          <p:cNvSpPr>
            <a:spLocks noGrp="1"/>
          </p:cNvSpPr>
          <p:nvPr>
            <p:ph type="sldNum" sz="quarter" idx="10"/>
          </p:nvPr>
        </p:nvSpPr>
        <p:spPr/>
        <p:txBody>
          <a:bodyPr/>
          <a:lstStyle/>
          <a:p>
            <a:fld id="{925D4267-ED3C-AE47-84A1-A0A9689FEF50}" type="slidenum">
              <a:rPr lang="en-US" smtClean="0"/>
              <a:pPr/>
              <a:t>6</a:t>
            </a:fld>
            <a:endParaRPr lang="en-US"/>
          </a:p>
        </p:txBody>
      </p:sp>
    </p:spTree>
    <p:extLst>
      <p:ext uri="{BB962C8B-B14F-4D97-AF65-F5344CB8AC3E}">
        <p14:creationId xmlns:p14="http://schemas.microsoft.com/office/powerpoint/2010/main" val="2867070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70000" lnSpcReduction="20000"/>
          </a:bodyPr>
          <a:lstStyle/>
          <a:p>
            <a:r>
              <a:rPr lang="en-US" sz="1200" kern="1200" dirty="0">
                <a:solidFill>
                  <a:schemeClr val="tx1"/>
                </a:solidFill>
                <a:effectLst/>
                <a:latin typeface="+mn-lt"/>
                <a:ea typeface="+mn-ea"/>
                <a:cs typeface="+mn-cs"/>
              </a:rPr>
              <a:t>PEFA identifies 7 pillars of performance that are essential to achieving that government policies  are</a:t>
            </a:r>
            <a:r>
              <a:rPr lang="en-US" sz="1200" kern="1200" baseline="0" dirty="0">
                <a:solidFill>
                  <a:schemeClr val="tx1"/>
                </a:solidFill>
                <a:effectLst/>
                <a:latin typeface="+mn-lt"/>
                <a:ea typeface="+mn-ea"/>
                <a:cs typeface="+mn-cs"/>
              </a:rPr>
              <a:t> implemented as intended and achieve their objectives. </a:t>
            </a:r>
            <a:r>
              <a:rPr lang="en-US" sz="1200" kern="1200" dirty="0">
                <a:solidFill>
                  <a:schemeClr val="tx1"/>
                </a:solidFill>
                <a:effectLst/>
                <a:latin typeface="+mn-lt"/>
                <a:ea typeface="+mn-ea"/>
                <a:cs typeface="+mn-cs"/>
              </a:rPr>
              <a:t>The 7 pillars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define the key elements of a PFM system. They also reflect what is desirable and feasible to measure.  </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Budget reliability. Reflects the outputs of the system</a:t>
            </a:r>
            <a:r>
              <a:rPr lang="en-US" sz="1200" b="1" kern="1200" baseline="0" dirty="0">
                <a:solidFill>
                  <a:schemeClr val="tx1"/>
                </a:solidFill>
                <a:effectLst/>
                <a:latin typeface="+mn-lt"/>
                <a:ea typeface="+mn-ea"/>
                <a:cs typeface="+mn-cs"/>
              </a:rPr>
              <a:t>. </a:t>
            </a:r>
            <a:r>
              <a:rPr lang="en-US" sz="1200" b="0" kern="1200" baseline="0" dirty="0">
                <a:solidFill>
                  <a:schemeClr val="tx1"/>
                </a:solidFill>
                <a:effectLst/>
                <a:latin typeface="+mn-lt"/>
                <a:ea typeface="+mn-ea"/>
                <a:cs typeface="+mn-cs"/>
              </a:rPr>
              <a:t>B</a:t>
            </a:r>
            <a:r>
              <a:rPr lang="en-US" sz="1200" b="0" kern="1200" dirty="0">
                <a:solidFill>
                  <a:schemeClr val="tx1"/>
                </a:solidFill>
                <a:effectLst/>
                <a:latin typeface="+mn-lt"/>
                <a:ea typeface="+mn-ea"/>
                <a:cs typeface="+mn-cs"/>
              </a:rPr>
              <a:t>udget</a:t>
            </a:r>
            <a:r>
              <a:rPr lang="en-US" sz="1200" kern="1200" dirty="0">
                <a:solidFill>
                  <a:schemeClr val="tx1"/>
                </a:solidFill>
                <a:effectLst/>
                <a:latin typeface="+mn-lt"/>
                <a:ea typeface="+mn-ea"/>
                <a:cs typeface="+mn-cs"/>
              </a:rPr>
              <a:t> is realistic &amp; implemented as intended. Measured by comparing actual revenues and expenditures (the immediate results of the PFM system) with the original approved budget.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Transparency of public finances. </a:t>
            </a:r>
            <a:r>
              <a:rPr lang="en-US" sz="1200" kern="1200" dirty="0">
                <a:solidFill>
                  <a:schemeClr val="tx1"/>
                </a:solidFill>
                <a:effectLst/>
                <a:latin typeface="+mn-lt"/>
                <a:ea typeface="+mn-ea"/>
                <a:cs typeface="+mn-cs"/>
              </a:rPr>
              <a:t>Information is comprehensive, consistent, &amp; accessible to users;</a:t>
            </a:r>
            <a:r>
              <a:rPr lang="en-US" sz="1200" kern="1200" baseline="0" dirty="0">
                <a:solidFill>
                  <a:schemeClr val="tx1"/>
                </a:solidFill>
                <a:effectLst/>
                <a:latin typeface="+mn-lt"/>
                <a:ea typeface="+mn-ea"/>
                <a:cs typeface="+mn-cs"/>
              </a:rPr>
              <a:t> a</a:t>
            </a:r>
            <a:r>
              <a:rPr lang="en-US" sz="1200" kern="1200" dirty="0">
                <a:solidFill>
                  <a:schemeClr val="tx1"/>
                </a:solidFill>
                <a:effectLst/>
                <a:latin typeface="+mn-lt"/>
                <a:ea typeface="+mn-ea"/>
                <a:cs typeface="+mn-cs"/>
              </a:rPr>
              <a:t>chieved through comprehensive budget classification, transparency of all </a:t>
            </a:r>
            <a:r>
              <a:rPr lang="en-US" sz="1200" kern="1200" dirty="0" err="1">
                <a:solidFill>
                  <a:schemeClr val="tx1"/>
                </a:solidFill>
                <a:effectLst/>
                <a:latin typeface="+mn-lt"/>
                <a:ea typeface="+mn-ea"/>
                <a:cs typeface="+mn-cs"/>
              </a:rPr>
              <a:t>Gvt</a:t>
            </a:r>
            <a:r>
              <a:rPr lang="en-US" sz="1200" kern="1200" dirty="0">
                <a:solidFill>
                  <a:schemeClr val="tx1"/>
                </a:solidFill>
                <a:effectLst/>
                <a:latin typeface="+mn-lt"/>
                <a:ea typeface="+mn-ea"/>
                <a:cs typeface="+mn-cs"/>
              </a:rPr>
              <a:t> revenue &amp; expenditure including ITG transfers, access</a:t>
            </a:r>
            <a:r>
              <a:rPr lang="en-US" sz="1200" kern="1200" baseline="0" dirty="0">
                <a:solidFill>
                  <a:schemeClr val="tx1"/>
                </a:solidFill>
                <a:effectLst/>
                <a:latin typeface="+mn-lt"/>
                <a:ea typeface="+mn-ea"/>
                <a:cs typeface="+mn-cs"/>
              </a:rPr>
              <a:t> to public </a:t>
            </a:r>
            <a:r>
              <a:rPr lang="en-US" sz="1200" kern="1200" dirty="0">
                <a:solidFill>
                  <a:schemeClr val="tx1"/>
                </a:solidFill>
                <a:effectLst/>
                <a:latin typeface="+mn-lt"/>
                <a:ea typeface="+mn-ea"/>
                <a:cs typeface="+mn-cs"/>
              </a:rPr>
              <a:t>information on SDP, fiscal &amp; budget doc.</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Management of assets and liabilities. NEW </a:t>
            </a:r>
            <a:r>
              <a:rPr lang="en-US" sz="1200" kern="1200" dirty="0">
                <a:solidFill>
                  <a:schemeClr val="tx1"/>
                </a:solidFill>
                <a:effectLst/>
                <a:latin typeface="+mn-lt"/>
                <a:ea typeface="+mn-ea"/>
                <a:cs typeface="+mn-cs"/>
              </a:rPr>
              <a:t>Effective </a:t>
            </a:r>
            <a:r>
              <a:rPr lang="en-US" sz="1200" kern="1200" dirty="0" err="1">
                <a:solidFill>
                  <a:schemeClr val="tx1"/>
                </a:solidFill>
                <a:effectLst/>
                <a:latin typeface="+mn-lt"/>
                <a:ea typeface="+mn-ea"/>
                <a:cs typeface="+mn-cs"/>
              </a:rPr>
              <a:t>mgt</a:t>
            </a:r>
            <a:r>
              <a:rPr lang="en-US" sz="1200" kern="1200" dirty="0">
                <a:solidFill>
                  <a:schemeClr val="tx1"/>
                </a:solidFill>
                <a:effectLst/>
                <a:latin typeface="+mn-lt"/>
                <a:ea typeface="+mn-ea"/>
                <a:cs typeface="+mn-cs"/>
              </a:rPr>
              <a:t> of A &amp; L ensures that public investments provide value for money, assets are recorded &amp;  managed, fiscal risks are identified, and debts and guarantees are prudently planned, approved, and monitored. This pillar focus on the importance of a prudent planning and management</a:t>
            </a:r>
            <a:r>
              <a:rPr lang="en-US" sz="1200" kern="1200" baseline="0" dirty="0">
                <a:solidFill>
                  <a:schemeClr val="tx1"/>
                </a:solidFill>
                <a:effectLst/>
                <a:latin typeface="+mn-lt"/>
                <a:ea typeface="+mn-ea"/>
                <a:cs typeface="+mn-cs"/>
              </a:rPr>
              <a:t>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Policy-based fiscal strategy and budgeting. </a:t>
            </a:r>
            <a:r>
              <a:rPr lang="en-US" sz="1200" b="0" kern="1200" dirty="0">
                <a:solidFill>
                  <a:schemeClr val="tx1"/>
                </a:solidFill>
                <a:effectLst/>
                <a:latin typeface="+mn-lt"/>
                <a:ea typeface="+mn-ea"/>
                <a:cs typeface="+mn-cs"/>
              </a:rPr>
              <a:t>Fis</a:t>
            </a:r>
            <a:r>
              <a:rPr lang="en-US" sz="1200" kern="1200" dirty="0">
                <a:solidFill>
                  <a:schemeClr val="tx1"/>
                </a:solidFill>
                <a:effectLst/>
                <a:latin typeface="+mn-lt"/>
                <a:ea typeface="+mn-ea"/>
                <a:cs typeface="+mn-cs"/>
              </a:rPr>
              <a:t>cal strategy and budget are prepared with due regard to government fiscal policies, strategic plans, and adequate macroeconomic and fiscal projections.</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Predictability and control in budget execution. </a:t>
            </a:r>
            <a:r>
              <a:rPr lang="en-US" sz="1200" b="0" kern="1200" dirty="0">
                <a:solidFill>
                  <a:schemeClr val="tx1"/>
                </a:solidFill>
                <a:effectLst/>
                <a:latin typeface="+mn-lt"/>
                <a:ea typeface="+mn-ea"/>
                <a:cs typeface="+mn-cs"/>
              </a:rPr>
              <a:t>Bu</a:t>
            </a:r>
            <a:r>
              <a:rPr lang="en-US" sz="1200" kern="1200" dirty="0">
                <a:solidFill>
                  <a:schemeClr val="tx1"/>
                </a:solidFill>
                <a:effectLst/>
                <a:latin typeface="+mn-lt"/>
                <a:ea typeface="+mn-ea"/>
                <a:cs typeface="+mn-cs"/>
              </a:rPr>
              <a:t>dget is implemented within a system of effective standards, processes, and internal controls, ensuring that resources are obtained and used as intended.</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Accounting and reporting. </a:t>
            </a:r>
            <a:r>
              <a:rPr lang="en-US" sz="1200" kern="1200" dirty="0">
                <a:solidFill>
                  <a:schemeClr val="tx1"/>
                </a:solidFill>
                <a:effectLst/>
                <a:latin typeface="+mn-lt"/>
                <a:ea typeface="+mn-ea"/>
                <a:cs typeface="+mn-cs"/>
              </a:rPr>
              <a:t>Accurate and reliable records are maintained;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information is produced and disseminated at appropriate times to meet decision-making, management, and reporting needs.</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External scrutiny and audit. </a:t>
            </a:r>
            <a:r>
              <a:rPr lang="en-US" sz="1200" kern="1200" dirty="0">
                <a:solidFill>
                  <a:schemeClr val="tx1"/>
                </a:solidFill>
                <a:effectLst/>
                <a:latin typeface="+mn-lt"/>
                <a:ea typeface="+mn-ea"/>
                <a:cs typeface="+mn-cs"/>
              </a:rPr>
              <a:t>Public finances are independently reviewed and there is external follow-up on the implementation of recommendations for improvement by the executive.</a:t>
            </a:r>
          </a:p>
          <a:p>
            <a:endParaRPr lang="en-US" dirty="0"/>
          </a:p>
          <a:p>
            <a:r>
              <a:rPr lang="en-US" dirty="0"/>
              <a:t>Within the 7 broad areas, PEFA defines 31 specific indicators that focus on key measurable aspects of the PFM system. PEFA uses the results of the individual indicator calculations, which are based on available evidence, to provide an integrated assessment of the PFM system against the 7 pillars of PFM performance. It then assesses the likely impact of PFM performance levels on the three desired budgetary outcomes: aggregate fiscal discipline, strategic allocation of resources, and efficient service delivery.</a:t>
            </a:r>
          </a:p>
          <a:p>
            <a:endParaRPr lang="en-US" dirty="0"/>
          </a:p>
        </p:txBody>
      </p:sp>
      <p:sp>
        <p:nvSpPr>
          <p:cNvPr id="4" name="Slide Number Placeholder 3"/>
          <p:cNvSpPr>
            <a:spLocks noGrp="1"/>
          </p:cNvSpPr>
          <p:nvPr>
            <p:ph type="sldNum" sz="quarter" idx="10"/>
          </p:nvPr>
        </p:nvSpPr>
        <p:spPr/>
        <p:txBody>
          <a:bodyPr/>
          <a:lstStyle/>
          <a:p>
            <a:fld id="{925D4267-ED3C-AE47-84A1-A0A9689FEF50}" type="slidenum">
              <a:rPr lang="en-US" smtClean="0"/>
              <a:pPr/>
              <a:t>7</a:t>
            </a:fld>
            <a:endParaRPr lang="en-US"/>
          </a:p>
        </p:txBody>
      </p:sp>
    </p:spTree>
    <p:extLst>
      <p:ext uri="{BB962C8B-B14F-4D97-AF65-F5344CB8AC3E}">
        <p14:creationId xmlns:p14="http://schemas.microsoft.com/office/powerpoint/2010/main" val="2801349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lnSpcReduction="10000"/>
          </a:bodyPr>
          <a:lstStyle/>
          <a:p>
            <a:r>
              <a:rPr lang="en-US" sz="1200" kern="1200" dirty="0">
                <a:solidFill>
                  <a:schemeClr val="tx1"/>
                </a:solidFill>
                <a:effectLst/>
                <a:latin typeface="+mn-lt"/>
                <a:ea typeface="+mn-ea"/>
                <a:cs typeface="+mn-cs"/>
              </a:rPr>
              <a:t>Another way to look at the 7 pillars of the indicator set is to look at the budget cycle. PEFA 2016 Framework is structured around the phases of the budget cycle.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diagram illustrates how a budget cycle might work:</a:t>
            </a:r>
          </a:p>
          <a:p>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Starting with policy based fiscal strategy and budgeting</a:t>
            </a:r>
            <a:r>
              <a:rPr lang="en-US" sz="1200" kern="1200" dirty="0">
                <a:solidFill>
                  <a:schemeClr val="tx1"/>
                </a:solidFill>
                <a:effectLst/>
                <a:latin typeface="+mn-lt"/>
                <a:ea typeface="+mn-ea"/>
                <a:cs typeface="+mn-cs"/>
              </a:rPr>
              <a:t> – plans should reflect priorities/ policies of government.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Having got this the budget needs to be executed in a predictable fashion (</a:t>
            </a:r>
            <a:r>
              <a:rPr lang="en-US" sz="1200" b="1" kern="1200" dirty="0">
                <a:solidFill>
                  <a:schemeClr val="tx1"/>
                </a:solidFill>
                <a:effectLst/>
                <a:latin typeface="+mn-lt"/>
                <a:ea typeface="+mn-ea"/>
                <a:cs typeface="+mn-cs"/>
              </a:rPr>
              <a:t>predictability and control in budget execution</a:t>
            </a:r>
            <a:r>
              <a:rPr lang="en-US" sz="1200" kern="1200" dirty="0">
                <a:solidFill>
                  <a:schemeClr val="tx1"/>
                </a:solidFill>
                <a:effectLst/>
                <a:latin typeface="+mn-lt"/>
                <a:ea typeface="+mn-ea"/>
                <a:cs typeface="+mn-cs"/>
              </a:rPr>
              <a:t>) – the best budget in the world is of no use if it cannot be executed. Look at standards, processes and internal control.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Similarly </a:t>
            </a:r>
            <a:r>
              <a:rPr lang="en-US" sz="1200" b="1" kern="1200" dirty="0">
                <a:solidFill>
                  <a:schemeClr val="tx1"/>
                </a:solidFill>
                <a:effectLst/>
                <a:latin typeface="+mn-lt"/>
                <a:ea typeface="+mn-ea"/>
                <a:cs typeface="+mn-cs"/>
              </a:rPr>
              <a:t>accounting and reporting</a:t>
            </a:r>
            <a:r>
              <a:rPr lang="en-US" sz="1200" kern="1200" dirty="0">
                <a:solidFill>
                  <a:schemeClr val="tx1"/>
                </a:solidFill>
                <a:effectLst/>
                <a:latin typeface="+mn-lt"/>
                <a:ea typeface="+mn-ea"/>
                <a:cs typeface="+mn-cs"/>
              </a:rPr>
              <a:t> is essential so as to inform progress in execution of the budget.</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External scrutiny and audit</a:t>
            </a:r>
            <a:r>
              <a:rPr lang="en-US" sz="1200" kern="1200" dirty="0">
                <a:solidFill>
                  <a:schemeClr val="tx1"/>
                </a:solidFill>
                <a:effectLst/>
                <a:latin typeface="+mn-lt"/>
                <a:ea typeface="+mn-ea"/>
                <a:cs typeface="+mn-cs"/>
              </a:rPr>
              <a:t> is not just for ensuring integrity but also to provide feedback to policy makers on the success or otherwise of policies – this requires more than just looking at the numbers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Across all of these are </a:t>
            </a:r>
            <a:r>
              <a:rPr lang="en-US" sz="1200" b="1" kern="1200" dirty="0">
                <a:solidFill>
                  <a:schemeClr val="tx1"/>
                </a:solidFill>
                <a:effectLst/>
                <a:latin typeface="+mn-lt"/>
                <a:ea typeface="+mn-ea"/>
                <a:cs typeface="+mn-cs"/>
              </a:rPr>
              <a:t>transparency of public finances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management of assets and liabilities</a:t>
            </a:r>
            <a:r>
              <a:rPr lang="en-US" sz="1200" kern="1200" dirty="0">
                <a:solidFill>
                  <a:schemeClr val="tx1"/>
                </a:solidFill>
                <a:effectLst/>
                <a:latin typeface="+mn-lt"/>
                <a:ea typeface="+mn-ea"/>
                <a:cs typeface="+mn-cs"/>
              </a:rPr>
              <a:t> – has everything been captured?</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Budget reliability</a:t>
            </a:r>
            <a:r>
              <a:rPr lang="en-US" sz="1200" kern="1200" dirty="0">
                <a:solidFill>
                  <a:schemeClr val="tx1"/>
                </a:solidFill>
                <a:effectLst/>
                <a:latin typeface="+mn-lt"/>
                <a:ea typeface="+mn-ea"/>
                <a:cs typeface="+mn-cs"/>
              </a:rPr>
              <a:t> indicators reflect outputs of the system as a result of the institutional and more qualitative assessment covered by the remainder of the indicator set. Understanding links between the institutional strengths/weaknesses and budget reliability is important for summarizing the assessment.</a:t>
            </a:r>
          </a:p>
          <a:p>
            <a:endParaRPr lang="en-US" dirty="0"/>
          </a:p>
        </p:txBody>
      </p:sp>
      <p:sp>
        <p:nvSpPr>
          <p:cNvPr id="4" name="Slide Number Placeholder 3"/>
          <p:cNvSpPr>
            <a:spLocks noGrp="1"/>
          </p:cNvSpPr>
          <p:nvPr>
            <p:ph type="sldNum" sz="quarter" idx="10"/>
          </p:nvPr>
        </p:nvSpPr>
        <p:spPr/>
        <p:txBody>
          <a:bodyPr/>
          <a:lstStyle/>
          <a:p>
            <a:fld id="{925D4267-ED3C-AE47-84A1-A0A9689FEF50}" type="slidenum">
              <a:rPr lang="en-US" smtClean="0"/>
              <a:pPr/>
              <a:t>8</a:t>
            </a:fld>
            <a:endParaRPr lang="en-US"/>
          </a:p>
        </p:txBody>
      </p:sp>
    </p:spTree>
    <p:extLst>
      <p:ext uri="{BB962C8B-B14F-4D97-AF65-F5344CB8AC3E}">
        <p14:creationId xmlns:p14="http://schemas.microsoft.com/office/powerpoint/2010/main" val="1969909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09EC0F-77BC-4410-8869-A423800F6549}" type="slidenum">
              <a:rPr lang="en-US" smtClean="0"/>
              <a:t>20</a:t>
            </a:fld>
            <a:endParaRPr lang="en-US"/>
          </a:p>
        </p:txBody>
      </p:sp>
    </p:spTree>
    <p:extLst>
      <p:ext uri="{BB962C8B-B14F-4D97-AF65-F5344CB8AC3E}">
        <p14:creationId xmlns:p14="http://schemas.microsoft.com/office/powerpoint/2010/main" val="1505908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09EC0F-77BC-4410-8869-A423800F6549}" type="slidenum">
              <a:rPr lang="en-US" smtClean="0"/>
              <a:t>21</a:t>
            </a:fld>
            <a:endParaRPr lang="en-US"/>
          </a:p>
        </p:txBody>
      </p:sp>
    </p:spTree>
    <p:extLst>
      <p:ext uri="{BB962C8B-B14F-4D97-AF65-F5344CB8AC3E}">
        <p14:creationId xmlns:p14="http://schemas.microsoft.com/office/powerpoint/2010/main" val="946242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6" name="Holder 6"/>
          <p:cNvSpPr>
            <a:spLocks noGrp="1"/>
          </p:cNvSpPr>
          <p:nvPr>
            <p:ph type="sldNum" sz="quarter" idx="7"/>
          </p:nvPr>
        </p:nvSpPr>
        <p:spPr/>
        <p:txBody>
          <a:bodyPr lIns="0" tIns="0" rIns="0" bIns="0"/>
          <a:lstStyle>
            <a:lvl1pPr>
              <a:defRPr sz="1100" b="0" i="0">
                <a:solidFill>
                  <a:srgbClr val="7E7E7E"/>
                </a:solidFill>
                <a:latin typeface="Calibri"/>
                <a:cs typeface="Calibri"/>
              </a:defRPr>
            </a:lvl1pPr>
          </a:lstStyle>
          <a:p>
            <a:pPr marL="96520">
              <a:lnSpc>
                <a:spcPts val="1150"/>
              </a:lnSpc>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Calibri"/>
                <a:cs typeface="Calibri"/>
              </a:defRPr>
            </a:lvl1pPr>
          </a:lstStyle>
          <a:p>
            <a:endParaRPr dirty="0"/>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dirty="0"/>
          </a:p>
        </p:txBody>
      </p:sp>
      <p:sp>
        <p:nvSpPr>
          <p:cNvPr id="6" name="Holder 6"/>
          <p:cNvSpPr>
            <a:spLocks noGrp="1"/>
          </p:cNvSpPr>
          <p:nvPr>
            <p:ph type="sldNum" sz="quarter" idx="7"/>
          </p:nvPr>
        </p:nvSpPr>
        <p:spPr/>
        <p:txBody>
          <a:bodyPr lIns="0" tIns="0" rIns="0" bIns="0"/>
          <a:lstStyle>
            <a:lvl1pPr>
              <a:defRPr sz="1100" b="0" i="0">
                <a:solidFill>
                  <a:srgbClr val="7E7E7E"/>
                </a:solidFill>
                <a:latin typeface="Calibri"/>
                <a:cs typeface="Calibri"/>
              </a:defRPr>
            </a:lvl1pPr>
          </a:lstStyle>
          <a:p>
            <a:pPr marL="96520">
              <a:lnSpc>
                <a:spcPts val="1150"/>
              </a:lnSpc>
            </a:pPr>
            <a:fld id="{81D60167-4931-47E6-BA6A-407CBD079E47}" type="slidenum">
              <a:rPr dirty="0"/>
              <a:t>‹#›</a:t>
            </a:fld>
            <a:endParaRPr dirty="0"/>
          </a:p>
        </p:txBody>
      </p:sp>
      <p:sp>
        <p:nvSpPr>
          <p:cNvPr id="9" name="object 2">
            <a:extLst>
              <a:ext uri="{FF2B5EF4-FFF2-40B4-BE49-F238E27FC236}">
                <a16:creationId xmlns:a16="http://schemas.microsoft.com/office/drawing/2014/main" id="{4B68923E-1D4F-441A-8D50-0240212B2E20}"/>
              </a:ext>
            </a:extLst>
          </p:cNvPr>
          <p:cNvSpPr/>
          <p:nvPr userDrawn="1"/>
        </p:nvSpPr>
        <p:spPr>
          <a:xfrm>
            <a:off x="35169" y="793449"/>
            <a:ext cx="9037074" cy="34289"/>
          </a:xfrm>
          <a:custGeom>
            <a:avLst/>
            <a:gdLst/>
            <a:ahLst/>
            <a:cxnLst/>
            <a:rect l="l" t="t" r="r" b="b"/>
            <a:pathLst>
              <a:path w="9144000">
                <a:moveTo>
                  <a:pt x="0" y="0"/>
                </a:moveTo>
                <a:lnTo>
                  <a:pt x="9144000" y="0"/>
                </a:lnTo>
              </a:path>
            </a:pathLst>
          </a:custGeom>
          <a:ln w="45720">
            <a:solidFill>
              <a:srgbClr val="00AFEF"/>
            </a:solidFill>
          </a:ln>
        </p:spPr>
        <p:txBody>
          <a:bodyPr wrap="square" lIns="0" tIns="0" rIns="0" bIns="0" rtlCol="0"/>
          <a:lstStyle/>
          <a:p>
            <a:endParaRPr sz="135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0224A-A291-448E-A244-1932DD602FAC}"/>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1A318BFD-11A6-4D91-80C6-EE66E2B18377}"/>
              </a:ext>
            </a:extLst>
          </p:cNvPr>
          <p:cNvSpPr>
            <a:spLocks noGrp="1"/>
          </p:cNvSpPr>
          <p:nvPr>
            <p:ph type="sldNum" sz="quarter" idx="10"/>
          </p:nvPr>
        </p:nvSpPr>
        <p:spPr/>
        <p:txBody>
          <a:bodyPr/>
          <a:lstStyle/>
          <a:p>
            <a:pPr marL="96520">
              <a:lnSpc>
                <a:spcPts val="1150"/>
              </a:lnSpc>
            </a:pPr>
            <a:fld id="{81D60167-4931-47E6-BA6A-407CBD079E47}" type="slidenum">
              <a:rPr lang="en-US" smtClean="0"/>
              <a:t>‹#›</a:t>
            </a:fld>
            <a:endParaRPr lang="en-US" dirty="0"/>
          </a:p>
        </p:txBody>
      </p:sp>
      <p:sp>
        <p:nvSpPr>
          <p:cNvPr id="5" name="object 2">
            <a:extLst>
              <a:ext uri="{FF2B5EF4-FFF2-40B4-BE49-F238E27FC236}">
                <a16:creationId xmlns:a16="http://schemas.microsoft.com/office/drawing/2014/main" id="{D4A71366-8437-4D21-88A6-3AD5670B23CD}"/>
              </a:ext>
            </a:extLst>
          </p:cNvPr>
          <p:cNvSpPr/>
          <p:nvPr userDrawn="1"/>
        </p:nvSpPr>
        <p:spPr>
          <a:xfrm>
            <a:off x="35169" y="793449"/>
            <a:ext cx="9037074" cy="34289"/>
          </a:xfrm>
          <a:custGeom>
            <a:avLst/>
            <a:gdLst/>
            <a:ahLst/>
            <a:cxnLst/>
            <a:rect l="l" t="t" r="r" b="b"/>
            <a:pathLst>
              <a:path w="9144000">
                <a:moveTo>
                  <a:pt x="0" y="0"/>
                </a:moveTo>
                <a:lnTo>
                  <a:pt x="9144000" y="0"/>
                </a:lnTo>
              </a:path>
            </a:pathLst>
          </a:custGeom>
          <a:ln w="45720">
            <a:solidFill>
              <a:srgbClr val="00AFEF"/>
            </a:solidFill>
          </a:ln>
        </p:spPr>
        <p:txBody>
          <a:bodyPr wrap="square" lIns="0" tIns="0" rIns="0" bIns="0" rtlCol="0"/>
          <a:lstStyle/>
          <a:p>
            <a:endParaRPr sz="1350" dirty="0"/>
          </a:p>
        </p:txBody>
      </p:sp>
    </p:spTree>
    <p:extLst>
      <p:ext uri="{BB962C8B-B14F-4D97-AF65-F5344CB8AC3E}">
        <p14:creationId xmlns:p14="http://schemas.microsoft.com/office/powerpoint/2010/main" val="2798971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94421" y="6330941"/>
            <a:ext cx="1886420" cy="360298"/>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0" y="1063752"/>
            <a:ext cx="9144000" cy="0"/>
          </a:xfrm>
          <a:custGeom>
            <a:avLst/>
            <a:gdLst/>
            <a:ahLst/>
            <a:cxnLst/>
            <a:rect l="l" t="t" r="r" b="b"/>
            <a:pathLst>
              <a:path w="9144000">
                <a:moveTo>
                  <a:pt x="0" y="0"/>
                </a:moveTo>
                <a:lnTo>
                  <a:pt x="9144000" y="0"/>
                </a:lnTo>
              </a:path>
            </a:pathLst>
          </a:custGeom>
          <a:ln w="45720">
            <a:solidFill>
              <a:srgbClr val="00AFEF"/>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400" b="1"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3108960" y="6377940"/>
            <a:ext cx="2926080" cy="342900"/>
          </a:xfrm>
          <a:prstGeom prst="rect">
            <a:avLst/>
          </a:prstGeom>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endParaRPr lang="en-US"/>
          </a:p>
        </p:txBody>
      </p:sp>
      <p:sp>
        <p:nvSpPr>
          <p:cNvPr id="7" name="Holder 7"/>
          <p:cNvSpPr>
            <a:spLocks noGrp="1"/>
          </p:cNvSpPr>
          <p:nvPr>
            <p:ph type="sldNum" sz="quarter" idx="7"/>
          </p:nvPr>
        </p:nvSpPr>
        <p:spPr/>
        <p:txBody>
          <a:bodyPr lIns="0" tIns="0" rIns="0" bIns="0"/>
          <a:lstStyle>
            <a:lvl1pPr>
              <a:defRPr sz="1100" b="0" i="0">
                <a:solidFill>
                  <a:srgbClr val="7E7E7E"/>
                </a:solidFill>
                <a:latin typeface="Calibri"/>
                <a:cs typeface="Calibri"/>
              </a:defRPr>
            </a:lvl1pPr>
          </a:lstStyle>
          <a:p>
            <a:pPr marL="96520">
              <a:lnSpc>
                <a:spcPts val="1150"/>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Calibri"/>
                <a:cs typeface="Calibri"/>
              </a:defRPr>
            </a:lvl1pPr>
          </a:lstStyle>
          <a:p>
            <a:endParaRPr/>
          </a:p>
        </p:txBody>
      </p:sp>
      <p:sp>
        <p:nvSpPr>
          <p:cNvPr id="3" name="Holder 3"/>
          <p:cNvSpPr>
            <a:spLocks noGrp="1"/>
          </p:cNvSpPr>
          <p:nvPr>
            <p:ph type="ftr" sz="quarter" idx="5"/>
          </p:nvPr>
        </p:nvSpPr>
        <p:spPr>
          <a:xfrm>
            <a:off x="3108960" y="6377940"/>
            <a:ext cx="2926080" cy="342900"/>
          </a:xfrm>
          <a:prstGeom prst="rect">
            <a:avLst/>
          </a:prstGeom>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endParaRPr lang="en-US"/>
          </a:p>
        </p:txBody>
      </p:sp>
      <p:sp>
        <p:nvSpPr>
          <p:cNvPr id="5" name="Holder 5"/>
          <p:cNvSpPr>
            <a:spLocks noGrp="1"/>
          </p:cNvSpPr>
          <p:nvPr>
            <p:ph type="sldNum" sz="quarter" idx="7"/>
          </p:nvPr>
        </p:nvSpPr>
        <p:spPr/>
        <p:txBody>
          <a:bodyPr lIns="0" tIns="0" rIns="0" bIns="0"/>
          <a:lstStyle>
            <a:lvl1pPr>
              <a:defRPr sz="1100" b="0" i="0">
                <a:solidFill>
                  <a:srgbClr val="7E7E7E"/>
                </a:solidFill>
                <a:latin typeface="Calibri"/>
                <a:cs typeface="Calibri"/>
              </a:defRPr>
            </a:lvl1pPr>
          </a:lstStyle>
          <a:p>
            <a:pPr marL="96520">
              <a:lnSpc>
                <a:spcPts val="1150"/>
              </a:lnSpc>
            </a:pPr>
            <a:fld id="{81D60167-4931-47E6-BA6A-407CBD079E47}" type="slidenum">
              <a:rPr dirty="0"/>
              <a:t>‹#›</a:t>
            </a:fld>
            <a:endParaRPr dirty="0"/>
          </a:p>
        </p:txBody>
      </p:sp>
      <p:sp>
        <p:nvSpPr>
          <p:cNvPr id="6" name="object 2">
            <a:extLst>
              <a:ext uri="{FF2B5EF4-FFF2-40B4-BE49-F238E27FC236}">
                <a16:creationId xmlns:a16="http://schemas.microsoft.com/office/drawing/2014/main" id="{EAF9269A-5436-47B0-80C0-1CC1A4202187}"/>
              </a:ext>
            </a:extLst>
          </p:cNvPr>
          <p:cNvSpPr/>
          <p:nvPr userDrawn="1"/>
        </p:nvSpPr>
        <p:spPr>
          <a:xfrm>
            <a:off x="35169" y="793449"/>
            <a:ext cx="9037074" cy="34289"/>
          </a:xfrm>
          <a:custGeom>
            <a:avLst/>
            <a:gdLst/>
            <a:ahLst/>
            <a:cxnLst/>
            <a:rect l="l" t="t" r="r" b="b"/>
            <a:pathLst>
              <a:path w="9144000">
                <a:moveTo>
                  <a:pt x="0" y="0"/>
                </a:moveTo>
                <a:lnTo>
                  <a:pt x="9144000" y="0"/>
                </a:lnTo>
              </a:path>
            </a:pathLst>
          </a:custGeom>
          <a:ln w="45720">
            <a:solidFill>
              <a:srgbClr val="00AFEF"/>
            </a:solidFill>
          </a:ln>
        </p:spPr>
        <p:txBody>
          <a:bodyPr wrap="square" lIns="0" tIns="0" rIns="0" bIns="0" rtlCol="0"/>
          <a:lstStyle/>
          <a:p>
            <a:endParaRPr sz="135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3108960" y="6377940"/>
            <a:ext cx="2926080" cy="342900"/>
          </a:xfrm>
          <a:prstGeom prst="rect">
            <a:avLst/>
          </a:prstGeom>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endParaRPr lang="en-US"/>
          </a:p>
        </p:txBody>
      </p:sp>
      <p:sp>
        <p:nvSpPr>
          <p:cNvPr id="4" name="Holder 4"/>
          <p:cNvSpPr>
            <a:spLocks noGrp="1"/>
          </p:cNvSpPr>
          <p:nvPr>
            <p:ph type="sldNum" sz="quarter" idx="7"/>
          </p:nvPr>
        </p:nvSpPr>
        <p:spPr/>
        <p:txBody>
          <a:bodyPr lIns="0" tIns="0" rIns="0" bIns="0"/>
          <a:lstStyle>
            <a:lvl1pPr>
              <a:defRPr sz="1100" b="0" i="0">
                <a:solidFill>
                  <a:srgbClr val="7E7E7E"/>
                </a:solidFill>
                <a:latin typeface="Calibri"/>
                <a:cs typeface="Calibri"/>
              </a:defRPr>
            </a:lvl1pPr>
          </a:lstStyle>
          <a:p>
            <a:pPr marL="96520">
              <a:lnSpc>
                <a:spcPts val="1150"/>
              </a:lnSpc>
            </a:pPr>
            <a:fld id="{81D60167-4931-47E6-BA6A-407CBD079E47}" type="slidenum">
              <a:rPr dirty="0"/>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Master Title: V1">
    <p:spTree>
      <p:nvGrpSpPr>
        <p:cNvPr id="1" name=""/>
        <p:cNvGrpSpPr/>
        <p:nvPr/>
      </p:nvGrpSpPr>
      <p:grpSpPr>
        <a:xfrm>
          <a:off x="0" y="0"/>
          <a:ext cx="0" cy="0"/>
          <a:chOff x="0" y="0"/>
          <a:chExt cx="0" cy="0"/>
        </a:xfrm>
      </p:grpSpPr>
      <p:sp>
        <p:nvSpPr>
          <p:cNvPr id="4" name="Rectangle 3"/>
          <p:cNvSpPr/>
          <p:nvPr/>
        </p:nvSpPr>
        <p:spPr>
          <a:xfrm>
            <a:off x="0" y="0"/>
            <a:ext cx="9144000" cy="92075"/>
          </a:xfrm>
          <a:prstGeom prst="rect">
            <a:avLst/>
          </a:prstGeom>
          <a:solidFill>
            <a:srgbClr val="00B0F0"/>
          </a:solidFill>
          <a:ln>
            <a:solidFill>
              <a:srgbClr val="00B0F0"/>
            </a:solidFill>
          </a:ln>
          <a:effectLst/>
        </p:spPr>
        <p:style>
          <a:lnRef idx="1">
            <a:schemeClr val="accent2"/>
          </a:lnRef>
          <a:fillRef idx="3">
            <a:schemeClr val="accent2"/>
          </a:fillRef>
          <a:effectRef idx="2">
            <a:schemeClr val="accent2"/>
          </a:effectRef>
          <a:fontRef idx="minor">
            <a:schemeClr val="lt1"/>
          </a:fontRef>
        </p:style>
        <p:txBody>
          <a:bodyPr anchor="ctr"/>
          <a:lstStyle/>
          <a:p>
            <a:pPr algn="ctr" defTabSz="457200" eaLnBrk="1" hangingPunct="1">
              <a:defRPr/>
            </a:pPr>
            <a:endParaRPr lang="en-US">
              <a:solidFill>
                <a:schemeClr val="accent1">
                  <a:lumMod val="60000"/>
                  <a:lumOff val="40000"/>
                </a:schemeClr>
              </a:solidFill>
            </a:endParaRPr>
          </a:p>
        </p:txBody>
      </p:sp>
      <p:sp>
        <p:nvSpPr>
          <p:cNvPr id="5" name="Rectangle 4"/>
          <p:cNvSpPr/>
          <p:nvPr/>
        </p:nvSpPr>
        <p:spPr>
          <a:xfrm>
            <a:off x="0" y="6765925"/>
            <a:ext cx="9144000" cy="92075"/>
          </a:xfrm>
          <a:prstGeom prst="rect">
            <a:avLst/>
          </a:prstGeom>
          <a:solidFill>
            <a:srgbClr val="00B0F0"/>
          </a:solidFill>
          <a:ln>
            <a:solidFill>
              <a:srgbClr val="00B0F0"/>
            </a:solidFill>
          </a:ln>
          <a:effectLst/>
        </p:spPr>
        <p:style>
          <a:lnRef idx="1">
            <a:schemeClr val="accent2"/>
          </a:lnRef>
          <a:fillRef idx="3">
            <a:schemeClr val="accent2"/>
          </a:fillRef>
          <a:effectRef idx="2">
            <a:schemeClr val="accent2"/>
          </a:effectRef>
          <a:fontRef idx="minor">
            <a:schemeClr val="lt1"/>
          </a:fontRef>
        </p:style>
        <p:txBody>
          <a:bodyPr anchor="ctr"/>
          <a:lstStyle/>
          <a:p>
            <a:pPr algn="ctr" defTabSz="457200" eaLnBrk="1" hangingPunct="1">
              <a:defRPr/>
            </a:pPr>
            <a:endParaRPr lang="en-US">
              <a:solidFill>
                <a:schemeClr val="accent1">
                  <a:lumMod val="60000"/>
                  <a:lumOff val="40000"/>
                </a:schemeClr>
              </a:solidFill>
            </a:endParaRPr>
          </a:p>
        </p:txBody>
      </p:sp>
      <p:sp>
        <p:nvSpPr>
          <p:cNvPr id="6" name="Rectangle 5"/>
          <p:cNvSpPr/>
          <p:nvPr/>
        </p:nvSpPr>
        <p:spPr>
          <a:xfrm>
            <a:off x="0" y="3859213"/>
            <a:ext cx="4379913" cy="2998787"/>
          </a:xfrm>
          <a:prstGeom prst="rect">
            <a:avLst/>
          </a:prstGeom>
          <a:blipFill dpi="0" rotWithShape="1">
            <a:blip r:embed="rId2">
              <a:alphaModFix amt="30000"/>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a:solidFill>
                <a:srgbClr val="FFFFFF"/>
              </a:solidFill>
            </a:endParaRPr>
          </a:p>
        </p:txBody>
      </p:sp>
      <p:sp>
        <p:nvSpPr>
          <p:cNvPr id="7" name="Rectangle 3"/>
          <p:cNvSpPr>
            <a:spLocks noGrp="1" noChangeArrowheads="1"/>
          </p:cNvSpPr>
          <p:nvPr>
            <p:ph type="subTitle" idx="1"/>
          </p:nvPr>
        </p:nvSpPr>
        <p:spPr>
          <a:xfrm>
            <a:off x="4588042" y="5153078"/>
            <a:ext cx="4034590" cy="1127405"/>
          </a:xfrm>
          <a:prstGeom prst="rect">
            <a:avLst/>
          </a:prstGeom>
        </p:spPr>
        <p:txBody>
          <a:bodyPr/>
          <a:lstStyle>
            <a:lvl1pPr marL="0" indent="0">
              <a:buFontTx/>
              <a:buNone/>
              <a:defRPr sz="2000" b="0" baseline="0">
                <a:solidFill>
                  <a:schemeClr val="tx2"/>
                </a:solidFill>
                <a:uFillTx/>
                <a:latin typeface="Arial"/>
                <a:cs typeface="Arial"/>
              </a:defRPr>
            </a:lvl1pPr>
          </a:lstStyle>
          <a:p>
            <a:pPr lvl="0"/>
            <a:r>
              <a:rPr lang="en-US" noProof="0"/>
              <a:t>Click to edit Master subtitle style</a:t>
            </a:r>
            <a:endParaRPr lang="en-US" noProof="0" dirty="0"/>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61218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07340" y="178308"/>
            <a:ext cx="8529319" cy="706119"/>
          </a:xfrm>
          <a:prstGeom prst="rect">
            <a:avLst/>
          </a:prstGeom>
        </p:spPr>
        <p:txBody>
          <a:bodyPr wrap="square" lIns="0" tIns="0" rIns="0" bIns="0">
            <a:spAutoFit/>
          </a:bodyPr>
          <a:lstStyle>
            <a:lvl1pPr>
              <a:defRPr sz="2400" b="1" i="0">
                <a:solidFill>
                  <a:schemeClr val="tx1"/>
                </a:solidFill>
                <a:latin typeface="Calibri"/>
                <a:cs typeface="Calibri"/>
              </a:defRPr>
            </a:lvl1pPr>
          </a:lstStyle>
          <a:p>
            <a:endParaRPr/>
          </a:p>
        </p:txBody>
      </p:sp>
      <p:sp>
        <p:nvSpPr>
          <p:cNvPr id="3" name="Holder 3"/>
          <p:cNvSpPr>
            <a:spLocks noGrp="1"/>
          </p:cNvSpPr>
          <p:nvPr>
            <p:ph type="body" idx="1"/>
          </p:nvPr>
        </p:nvSpPr>
        <p:spPr>
          <a:xfrm>
            <a:off x="307340" y="1267078"/>
            <a:ext cx="8529319" cy="4641215"/>
          </a:xfrm>
          <a:prstGeom prst="rect">
            <a:avLst/>
          </a:prstGeom>
        </p:spPr>
        <p:txBody>
          <a:bodyPr wrap="square" lIns="0" tIns="0" rIns="0" bIns="0">
            <a:spAutoFit/>
          </a:bodyPr>
          <a:lstStyle>
            <a:lvl1pPr>
              <a:defRPr b="0" i="0">
                <a:solidFill>
                  <a:schemeClr val="tx1"/>
                </a:solidFill>
              </a:defRPr>
            </a:lvl1pPr>
          </a:lstStyle>
          <a:p>
            <a:endParaRPr dirty="0"/>
          </a:p>
        </p:txBody>
      </p:sp>
      <p:sp>
        <p:nvSpPr>
          <p:cNvPr id="6" name="Holder 6"/>
          <p:cNvSpPr>
            <a:spLocks noGrp="1"/>
          </p:cNvSpPr>
          <p:nvPr>
            <p:ph type="sldNum" sz="quarter" idx="7"/>
          </p:nvPr>
        </p:nvSpPr>
        <p:spPr>
          <a:xfrm>
            <a:off x="8883904" y="6656933"/>
            <a:ext cx="194309" cy="165734"/>
          </a:xfrm>
          <a:prstGeom prst="rect">
            <a:avLst/>
          </a:prstGeom>
        </p:spPr>
        <p:txBody>
          <a:bodyPr wrap="square" lIns="0" tIns="0" rIns="0" bIns="0">
            <a:spAutoFit/>
          </a:bodyPr>
          <a:lstStyle>
            <a:lvl1pPr>
              <a:defRPr sz="1100" b="0" i="0">
                <a:solidFill>
                  <a:srgbClr val="7E7E7E"/>
                </a:solidFill>
                <a:latin typeface="Calibri"/>
                <a:cs typeface="Calibri"/>
              </a:defRPr>
            </a:lvl1pPr>
          </a:lstStyle>
          <a:p>
            <a:pPr marL="96520">
              <a:lnSpc>
                <a:spcPts val="115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3" r:id="rId4"/>
    <p:sldLayoutId id="2147483664" r:id="rId5"/>
    <p:sldLayoutId id="2147483665" r:id="rId6"/>
    <p:sldLayoutId id="2147483666" r:id="rId7"/>
  </p:sldLayoutIdLst>
  <p:hf sldNum="0"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3.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descr="U:\1405265\1405265 WBG Logo\LOGO FILES\Horizontal\WBG_Horizontal_Color\WBG_Horizontal-RG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27869"/>
            <a:ext cx="2896819" cy="565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gray">
          <a:xfrm>
            <a:off x="304800" y="2038349"/>
            <a:ext cx="8613584" cy="2317751"/>
          </a:xfrm>
          <a:prstGeom prst="rect">
            <a:avLst/>
          </a:prstGeom>
          <a:noFill/>
          <a:ln w="9525">
            <a:noFill/>
            <a:miter lim="800000"/>
          </a:ln>
          <a:effectLst/>
        </p:spPr>
        <p:txBody>
          <a:bodyPr lIns="0" tIns="0" rIns="0" bIns="0" anchor="ctr"/>
          <a:lstStyle/>
          <a:p>
            <a:pPr>
              <a:defRPr>
                <a:uFillTx/>
              </a:defRPr>
            </a:pPr>
            <a:r>
              <a:rPr lang="ru-RU" sz="3200" b="1" kern="0" dirty="0">
                <a:ln w="0"/>
                <a:effectLst>
                  <a:outerShdw blurRad="38100" dist="19050" dir="2700000" algn="tl" rotWithShape="0">
                    <a:schemeClr val="dk1">
                      <a:alpha val="40000"/>
                    </a:schemeClr>
                  </a:outerShdw>
                </a:effectLst>
                <a:ea typeface="+mj-ea"/>
              </a:rPr>
              <a:t>УЗБЕКИСТАН</a:t>
            </a:r>
          </a:p>
          <a:p>
            <a:pPr>
              <a:defRPr>
                <a:uFillTx/>
              </a:defRPr>
            </a:pPr>
            <a:r>
              <a:rPr lang="ru-RU" sz="3200" b="1" kern="0" dirty="0">
                <a:ln w="0"/>
                <a:effectLst>
                  <a:outerShdw blurRad="38100" dist="19050" dir="2700000" algn="tl" rotWithShape="0">
                    <a:schemeClr val="dk1">
                      <a:alpha val="40000"/>
                    </a:schemeClr>
                  </a:outerShdw>
                </a:effectLst>
                <a:ea typeface="+mj-ea"/>
              </a:rPr>
              <a:t>Оценка Государственных расходов и финансовой отчетности 2018 г.</a:t>
            </a:r>
            <a:endParaRPr lang="en-US" sz="3200" b="1" kern="0" dirty="0">
              <a:ln w="0"/>
              <a:effectLst>
                <a:outerShdw blurRad="38100" dist="19050" dir="2700000" algn="tl" rotWithShape="0">
                  <a:schemeClr val="dk1">
                    <a:alpha val="40000"/>
                  </a:schemeClr>
                </a:outerShdw>
              </a:effectLst>
              <a:ea typeface="+mj-ea"/>
            </a:endParaRPr>
          </a:p>
          <a:p>
            <a:pPr>
              <a:defRPr>
                <a:uFillTx/>
              </a:defRPr>
            </a:pPr>
            <a:r>
              <a:rPr lang="ru-RU" sz="3200" b="1" kern="0" dirty="0">
                <a:ln w="0"/>
                <a:effectLst>
                  <a:outerShdw blurRad="38100" dist="19050" dir="2700000" algn="tl" rotWithShape="0">
                    <a:schemeClr val="dk1">
                      <a:alpha val="40000"/>
                    </a:schemeClr>
                  </a:outerShdw>
                </a:effectLst>
              </a:rPr>
              <a:t>Практикующее Бюджетное</a:t>
            </a:r>
            <a:r>
              <a:rPr lang="en-US" sz="3200" b="1" kern="0" dirty="0">
                <a:ln w="0"/>
                <a:effectLst>
                  <a:outerShdw blurRad="38100" dist="19050" dir="2700000" algn="tl" rotWithShape="0">
                    <a:schemeClr val="dk1">
                      <a:alpha val="40000"/>
                    </a:schemeClr>
                  </a:outerShdw>
                </a:effectLst>
              </a:rPr>
              <a:t> </a:t>
            </a:r>
            <a:r>
              <a:rPr lang="ru-RU" sz="3200" b="1" kern="0" dirty="0">
                <a:ln w="0"/>
                <a:effectLst>
                  <a:outerShdw blurRad="38100" dist="19050" dir="2700000" algn="tl" rotWithShape="0">
                    <a:schemeClr val="dk1">
                      <a:alpha val="40000"/>
                    </a:schemeClr>
                  </a:outerShdw>
                </a:effectLst>
              </a:rPr>
              <a:t>сообщество</a:t>
            </a:r>
            <a:r>
              <a:rPr lang="en-US" sz="3200" b="1" kern="0" dirty="0">
                <a:ln w="0"/>
                <a:effectLst>
                  <a:outerShdw blurRad="38100" dist="19050" dir="2700000" algn="tl" rotWithShape="0">
                    <a:schemeClr val="dk1">
                      <a:alpha val="40000"/>
                    </a:schemeClr>
                  </a:outerShdw>
                </a:effectLst>
              </a:rPr>
              <a:t> PEMPAL</a:t>
            </a:r>
            <a:endParaRPr lang="ru-RU" sz="3200" b="1" kern="0" dirty="0">
              <a:ln w="0"/>
              <a:effectLst>
                <a:outerShdw blurRad="38100" dist="19050" dir="2700000" algn="tl" rotWithShape="0">
                  <a:schemeClr val="dk1">
                    <a:alpha val="40000"/>
                  </a:schemeClr>
                </a:outerShdw>
              </a:effectLst>
            </a:endParaRPr>
          </a:p>
        </p:txBody>
      </p:sp>
      <p:sp>
        <p:nvSpPr>
          <p:cNvPr id="6" name="Rectangle 5"/>
          <p:cNvSpPr/>
          <p:nvPr/>
        </p:nvSpPr>
        <p:spPr>
          <a:xfrm>
            <a:off x="4968240" y="4579203"/>
            <a:ext cx="3931920" cy="830997"/>
          </a:xfrm>
          <a:prstGeom prst="rect">
            <a:avLst/>
          </a:prstGeom>
        </p:spPr>
        <p:txBody>
          <a:bodyPr wrap="square">
            <a:spAutoFit/>
          </a:bodyPr>
          <a:lstStyle/>
          <a:p>
            <a:pPr algn="r">
              <a:defRPr>
                <a:uFillTx/>
              </a:defRPr>
            </a:pPr>
            <a:r>
              <a:rPr lang="en-US" sz="2400" dirty="0">
                <a:effectLst>
                  <a:outerShdw blurRad="38100" dist="38100" dir="2700000" algn="tl">
                    <a:srgbClr val="C0C0C0"/>
                  </a:outerShdw>
                </a:effectLst>
              </a:rPr>
              <a:t>18</a:t>
            </a:r>
            <a:r>
              <a:rPr lang="ru-RU" sz="2400" dirty="0">
                <a:effectLst>
                  <a:outerShdw blurRad="38100" dist="38100" dir="2700000" algn="tl">
                    <a:srgbClr val="C0C0C0"/>
                  </a:outerShdw>
                </a:effectLst>
              </a:rPr>
              <a:t> марта</a:t>
            </a:r>
            <a:r>
              <a:rPr lang="en-US" sz="2400" dirty="0">
                <a:effectLst>
                  <a:outerShdw blurRad="38100" dist="38100" dir="2700000" algn="tl">
                    <a:srgbClr val="C0C0C0"/>
                  </a:outerShdw>
                </a:effectLst>
              </a:rPr>
              <a:t> 2019</a:t>
            </a:r>
            <a:r>
              <a:rPr lang="ru-RU" sz="2400" dirty="0">
                <a:effectLst>
                  <a:outerShdw blurRad="38100" dist="38100" dir="2700000" algn="tl">
                    <a:srgbClr val="C0C0C0"/>
                  </a:outerShdw>
                </a:effectLst>
              </a:rPr>
              <a:t> г.</a:t>
            </a:r>
            <a:br>
              <a:rPr lang="en-US" sz="2400" dirty="0">
                <a:effectLst>
                  <a:outerShdw blurRad="38100" dist="38100" dir="2700000" algn="tl">
                    <a:srgbClr val="C0C0C0"/>
                  </a:outerShdw>
                </a:effectLst>
              </a:rPr>
            </a:br>
            <a:r>
              <a:rPr lang="ru-RU" sz="2400" dirty="0">
                <a:effectLst>
                  <a:outerShdw blurRad="38100" dist="38100" dir="2700000" algn="tl">
                    <a:srgbClr val="C0C0C0"/>
                  </a:outerShdw>
                </a:effectLst>
              </a:rPr>
              <a:t>Ташкент, Узбекистан</a:t>
            </a:r>
            <a:endParaRPr lang="en-US" sz="2400" kern="0" dirty="0">
              <a:latin typeface="+mj-lt"/>
              <a:cs typeface="Times New Roman" pitchFamily="18" charset="0"/>
            </a:endParaRPr>
          </a:p>
        </p:txBody>
      </p:sp>
      <p:sp>
        <p:nvSpPr>
          <p:cNvPr id="34" name="Rectangle 33"/>
          <p:cNvSpPr/>
          <p:nvPr/>
        </p:nvSpPr>
        <p:spPr>
          <a:xfrm>
            <a:off x="0" y="1628775"/>
            <a:ext cx="9144000" cy="92075"/>
          </a:xfrm>
          <a:prstGeom prst="rect">
            <a:avLst/>
          </a:prstGeom>
          <a:solidFill>
            <a:srgbClr val="00B0F0"/>
          </a:solidFill>
          <a:ln>
            <a:solidFill>
              <a:srgbClr val="00B0F0"/>
            </a:solidFill>
          </a:ln>
          <a:effectLst/>
        </p:spPr>
        <p:style>
          <a:lnRef idx="1">
            <a:schemeClr val="accent2"/>
          </a:lnRef>
          <a:fillRef idx="3">
            <a:schemeClr val="accent2"/>
          </a:fillRef>
          <a:effectRef idx="2">
            <a:schemeClr val="accent2"/>
          </a:effectRef>
          <a:fontRef idx="minor">
            <a:schemeClr val="lt1"/>
          </a:fontRef>
        </p:style>
        <p:txBody>
          <a:bodyPr anchor="ctr"/>
          <a:lstStyle/>
          <a:p>
            <a:pPr algn="ctr" defTabSz="457200" eaLnBrk="1" hangingPunct="1">
              <a:defRPr/>
            </a:pPr>
            <a:endParaRPr lang="en-US">
              <a:solidFill>
                <a:schemeClr val="accent1">
                  <a:lumMod val="60000"/>
                  <a:lumOff val="40000"/>
                </a:schemeClr>
              </a:solidFill>
            </a:endParaRPr>
          </a:p>
        </p:txBody>
      </p:sp>
      <p:pic>
        <p:nvPicPr>
          <p:cNvPr id="28679" name="Picture 2" descr="I:\_GregW\1322550 WBGIS - ITS Sub Branding\WBGIS_ITS-PPT_footer-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19263"/>
            <a:ext cx="9144000" cy="13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a16="http://schemas.microsoft.com/office/drawing/2014/main" id="{EB26B265-F490-4D0F-963E-AC729EB8DF99}"/>
              </a:ext>
            </a:extLst>
          </p:cNvPr>
          <p:cNvGrpSpPr/>
          <p:nvPr/>
        </p:nvGrpSpPr>
        <p:grpSpPr>
          <a:xfrm>
            <a:off x="5474256" y="475328"/>
            <a:ext cx="3517343" cy="923330"/>
            <a:chOff x="5474256" y="475328"/>
            <a:chExt cx="3517343" cy="923330"/>
          </a:xfrm>
        </p:grpSpPr>
        <p:pic>
          <p:nvPicPr>
            <p:cNvPr id="3" name="Picture 2">
              <a:extLst>
                <a:ext uri="{FF2B5EF4-FFF2-40B4-BE49-F238E27FC236}">
                  <a16:creationId xmlns:a16="http://schemas.microsoft.com/office/drawing/2014/main" id="{904BC8A6-CD4B-4071-B15F-745333968C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01000" y="606587"/>
              <a:ext cx="990599" cy="660812"/>
            </a:xfrm>
            <a:prstGeom prst="rect">
              <a:avLst/>
            </a:prstGeom>
          </p:spPr>
        </p:pic>
        <p:sp>
          <p:nvSpPr>
            <p:cNvPr id="4" name="TextBox 3">
              <a:extLst>
                <a:ext uri="{FF2B5EF4-FFF2-40B4-BE49-F238E27FC236}">
                  <a16:creationId xmlns:a16="http://schemas.microsoft.com/office/drawing/2014/main" id="{0F2BF2E9-864D-4605-94E6-53B286F9F455}"/>
                </a:ext>
              </a:extLst>
            </p:cNvPr>
            <p:cNvSpPr txBox="1"/>
            <p:nvPr/>
          </p:nvSpPr>
          <p:spPr>
            <a:xfrm>
              <a:off x="5474256" y="475328"/>
              <a:ext cx="2529019" cy="923330"/>
            </a:xfrm>
            <a:prstGeom prst="rect">
              <a:avLst/>
            </a:prstGeom>
            <a:noFill/>
          </p:spPr>
          <p:txBody>
            <a:bodyPr wrap="square" rtlCol="0">
              <a:spAutoFit/>
            </a:bodyPr>
            <a:lstStyle/>
            <a:p>
              <a:pPr algn="r"/>
              <a:r>
                <a:rPr lang="ru-RU" dirty="0">
                  <a:ln w="0"/>
                  <a:solidFill>
                    <a:schemeClr val="accent4">
                      <a:lumMod val="75000"/>
                    </a:schemeClr>
                  </a:solidFill>
                  <a:effectLst>
                    <a:outerShdw blurRad="38100" dist="25400" dir="5400000" algn="ctr" rotWithShape="0">
                      <a:srgbClr val="6E747A">
                        <a:alpha val="43000"/>
                      </a:srgbClr>
                    </a:outerShdw>
                  </a:effectLst>
                </a:rPr>
                <a:t>Делегация </a:t>
              </a:r>
              <a:r>
                <a:rPr lang="ru-RU" b="1" dirty="0">
                  <a:ln w="0"/>
                  <a:solidFill>
                    <a:schemeClr val="accent4">
                      <a:lumMod val="75000"/>
                    </a:schemeClr>
                  </a:solidFill>
                  <a:effectLst>
                    <a:outerShdw blurRad="38100" dist="25400" dir="5400000" algn="ctr" rotWithShape="0">
                      <a:srgbClr val="6E747A">
                        <a:alpha val="43000"/>
                      </a:srgbClr>
                    </a:outerShdw>
                  </a:effectLst>
                </a:rPr>
                <a:t>Европейского союза </a:t>
              </a:r>
              <a:r>
                <a:rPr lang="ru-RU" dirty="0">
                  <a:ln w="0"/>
                  <a:solidFill>
                    <a:schemeClr val="accent4">
                      <a:lumMod val="75000"/>
                    </a:schemeClr>
                  </a:solidFill>
                  <a:effectLst>
                    <a:outerShdw blurRad="38100" dist="25400" dir="5400000" algn="ctr" rotWithShape="0">
                      <a:srgbClr val="6E747A">
                        <a:alpha val="43000"/>
                      </a:srgbClr>
                    </a:outerShdw>
                  </a:effectLst>
                </a:rPr>
                <a:t>в Республике Узбекистан</a:t>
              </a:r>
              <a:endParaRPr lang="en-US" sz="1600" dirty="0">
                <a:ln w="0"/>
                <a:solidFill>
                  <a:schemeClr val="accent4">
                    <a:lumMod val="75000"/>
                  </a:schemeClr>
                </a:solidFill>
                <a:effectLst>
                  <a:outerShdw blurRad="38100" dist="25400" dir="5400000" algn="ctr" rotWithShape="0">
                    <a:srgbClr val="6E747A">
                      <a:alpha val="43000"/>
                    </a:srgbClr>
                  </a:outerShdw>
                </a:effectLst>
              </a:endParaRPr>
            </a:p>
          </p:txBody>
        </p:sp>
      </p:grpSp>
      <p:pic>
        <p:nvPicPr>
          <p:cNvPr id="2" name="Picture 1">
            <a:extLst>
              <a:ext uri="{FF2B5EF4-FFF2-40B4-BE49-F238E27FC236}">
                <a16:creationId xmlns:a16="http://schemas.microsoft.com/office/drawing/2014/main" id="{11E4D9C1-DF7D-445C-943C-BD1114356A85}"/>
              </a:ext>
            </a:extLst>
          </p:cNvPr>
          <p:cNvPicPr>
            <a:picLocks noChangeAspect="1"/>
          </p:cNvPicPr>
          <p:nvPr/>
        </p:nvPicPr>
        <p:blipFill>
          <a:blip r:embed="rId6"/>
          <a:stretch>
            <a:fillRect/>
          </a:stretch>
        </p:blipFill>
        <p:spPr>
          <a:xfrm>
            <a:off x="3657600" y="152400"/>
            <a:ext cx="1814381" cy="1476375"/>
          </a:xfrm>
          <a:prstGeom prst="rect">
            <a:avLst/>
          </a:prstGeom>
        </p:spPr>
      </p:pic>
    </p:spTree>
    <p:extLst>
      <p:ext uri="{BB962C8B-B14F-4D97-AF65-F5344CB8AC3E}">
        <p14:creationId xmlns:p14="http://schemas.microsoft.com/office/powerpoint/2010/main" val="38661193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35E98711-381C-4B54-924C-DC78D95C6C5D}"/>
              </a:ext>
            </a:extLst>
          </p:cNvPr>
          <p:cNvSpPr/>
          <p:nvPr/>
        </p:nvSpPr>
        <p:spPr>
          <a:xfrm>
            <a:off x="76200" y="24384"/>
            <a:ext cx="685800" cy="304800"/>
          </a:xfrm>
          <a:prstGeom prst="ellipse">
            <a:avLst/>
          </a:pr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10</a:t>
            </a:r>
            <a:endParaRPr lang="en-US" dirty="0"/>
          </a:p>
        </p:txBody>
      </p:sp>
      <p:graphicFrame>
        <p:nvGraphicFramePr>
          <p:cNvPr id="5" name="Таблица 4"/>
          <p:cNvGraphicFramePr>
            <a:graphicFrameLocks noGrp="1"/>
          </p:cNvGraphicFramePr>
          <p:nvPr>
            <p:extLst>
              <p:ext uri="{D42A27DB-BD31-4B8C-83A1-F6EECF244321}">
                <p14:modId xmlns:p14="http://schemas.microsoft.com/office/powerpoint/2010/main" val="2546066534"/>
              </p:ext>
            </p:extLst>
          </p:nvPr>
        </p:nvGraphicFramePr>
        <p:xfrm>
          <a:off x="1771936" y="228597"/>
          <a:ext cx="5600128" cy="6570721"/>
        </p:xfrm>
        <a:graphic>
          <a:graphicData uri="http://schemas.openxmlformats.org/drawingml/2006/table">
            <a:tbl>
              <a:tblPr firstRow="1" firstCol="1" bandRow="1"/>
              <a:tblGrid>
                <a:gridCol w="400387">
                  <a:extLst>
                    <a:ext uri="{9D8B030D-6E8A-4147-A177-3AD203B41FA5}">
                      <a16:colId xmlns:a16="http://schemas.microsoft.com/office/drawing/2014/main" val="215127700"/>
                    </a:ext>
                  </a:extLst>
                </a:gridCol>
                <a:gridCol w="2289438">
                  <a:extLst>
                    <a:ext uri="{9D8B030D-6E8A-4147-A177-3AD203B41FA5}">
                      <a16:colId xmlns:a16="http://schemas.microsoft.com/office/drawing/2014/main" val="4057631216"/>
                    </a:ext>
                  </a:extLst>
                </a:gridCol>
                <a:gridCol w="582061">
                  <a:extLst>
                    <a:ext uri="{9D8B030D-6E8A-4147-A177-3AD203B41FA5}">
                      <a16:colId xmlns:a16="http://schemas.microsoft.com/office/drawing/2014/main" val="3947030105"/>
                    </a:ext>
                  </a:extLst>
                </a:gridCol>
                <a:gridCol w="449774">
                  <a:extLst>
                    <a:ext uri="{9D8B030D-6E8A-4147-A177-3AD203B41FA5}">
                      <a16:colId xmlns:a16="http://schemas.microsoft.com/office/drawing/2014/main" val="712151106"/>
                    </a:ext>
                  </a:extLst>
                </a:gridCol>
                <a:gridCol w="449774">
                  <a:extLst>
                    <a:ext uri="{9D8B030D-6E8A-4147-A177-3AD203B41FA5}">
                      <a16:colId xmlns:a16="http://schemas.microsoft.com/office/drawing/2014/main" val="4162694367"/>
                    </a:ext>
                  </a:extLst>
                </a:gridCol>
                <a:gridCol w="449774">
                  <a:extLst>
                    <a:ext uri="{9D8B030D-6E8A-4147-A177-3AD203B41FA5}">
                      <a16:colId xmlns:a16="http://schemas.microsoft.com/office/drawing/2014/main" val="2684688542"/>
                    </a:ext>
                  </a:extLst>
                </a:gridCol>
                <a:gridCol w="449774">
                  <a:extLst>
                    <a:ext uri="{9D8B030D-6E8A-4147-A177-3AD203B41FA5}">
                      <a16:colId xmlns:a16="http://schemas.microsoft.com/office/drawing/2014/main" val="3762296054"/>
                    </a:ext>
                  </a:extLst>
                </a:gridCol>
                <a:gridCol w="529146">
                  <a:extLst>
                    <a:ext uri="{9D8B030D-6E8A-4147-A177-3AD203B41FA5}">
                      <a16:colId xmlns:a16="http://schemas.microsoft.com/office/drawing/2014/main" val="2026550243"/>
                    </a:ext>
                  </a:extLst>
                </a:gridCol>
              </a:tblGrid>
              <a:tr h="146755">
                <a:tc gridSpan="8">
                  <a:txBody>
                    <a:bodyPr/>
                    <a:lstStyle/>
                    <a:p>
                      <a:pPr marL="0" marR="85090" algn="ctr">
                        <a:lnSpc>
                          <a:spcPct val="107000"/>
                        </a:lnSpc>
                        <a:spcBef>
                          <a:spcPts val="0"/>
                        </a:spcBef>
                        <a:spcAft>
                          <a:spcPts val="0"/>
                        </a:spcAft>
                      </a:pPr>
                      <a:r>
                        <a:rPr lang="ru-RU" sz="600" b="1" spc="-2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Сводная информация по оценкам 2018 года</a:t>
                      </a:r>
                      <a:endParaRPr lang="en-US" sz="800" spc="-2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0CEC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4357235"/>
                  </a:ext>
                </a:extLst>
              </a:tr>
              <a:tr h="146755">
                <a:tc gridSpan="2">
                  <a:txBody>
                    <a:bodyPr/>
                    <a:lstStyle/>
                    <a:p>
                      <a:pPr marL="0" marR="0" algn="l">
                        <a:lnSpc>
                          <a:spcPct val="107000"/>
                        </a:lnSpc>
                        <a:spcBef>
                          <a:spcPts val="0"/>
                        </a:spcBef>
                        <a:spcAft>
                          <a:spcPts val="0"/>
                        </a:spcAft>
                      </a:pPr>
                      <a:r>
                        <a:rPr lang="ru-RU" sz="600" b="1"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0CECE"/>
                    </a:solidFill>
                  </a:tcPr>
                </a:tc>
                <a:tc hMerge="1">
                  <a:txBody>
                    <a:bodyPr/>
                    <a:lstStyle/>
                    <a:p>
                      <a:endParaRPr lang="en-US"/>
                    </a:p>
                  </a:txBody>
                  <a:tcPr/>
                </a:tc>
                <a:tc>
                  <a:txBody>
                    <a:bodyPr/>
                    <a:lstStyle/>
                    <a:p>
                      <a:pPr marL="0" marR="40640" algn="ctr">
                        <a:lnSpc>
                          <a:spcPct val="107000"/>
                        </a:lnSpc>
                        <a:spcBef>
                          <a:spcPts val="0"/>
                        </a:spcBef>
                        <a:spcAft>
                          <a:spcPts val="0"/>
                        </a:spcAft>
                      </a:pPr>
                      <a:r>
                        <a:rPr lang="ru-RU" sz="600" b="1"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0CECE"/>
                    </a:solidFill>
                  </a:tcPr>
                </a:tc>
                <a:tc gridSpan="4">
                  <a:txBody>
                    <a:bodyPr/>
                    <a:lstStyle/>
                    <a:p>
                      <a:pPr marL="0" marR="40640" algn="ctr">
                        <a:lnSpc>
                          <a:spcPct val="107000"/>
                        </a:lnSpc>
                        <a:spcBef>
                          <a:spcPts val="0"/>
                        </a:spcBef>
                        <a:spcAft>
                          <a:spcPts val="0"/>
                        </a:spcAft>
                      </a:pPr>
                      <a:r>
                        <a:rPr lang="ru-RU" sz="600" b="1"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Параметры</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0CECE"/>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85090" algn="ctr">
                        <a:lnSpc>
                          <a:spcPct val="107000"/>
                        </a:lnSpc>
                        <a:spcBef>
                          <a:spcPts val="0"/>
                        </a:spcBef>
                        <a:spcAft>
                          <a:spcPts val="0"/>
                        </a:spcAft>
                      </a:pPr>
                      <a:r>
                        <a:rPr lang="ru-RU" sz="600" b="1" spc="-2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3615085396"/>
                  </a:ext>
                </a:extLst>
              </a:tr>
              <a:tr h="146755">
                <a:tc gridSpan="2">
                  <a:txBody>
                    <a:bodyPr/>
                    <a:lstStyle/>
                    <a:p>
                      <a:pPr marL="0" marR="0" algn="ctr">
                        <a:lnSpc>
                          <a:spcPct val="107000"/>
                        </a:lnSpc>
                        <a:spcBef>
                          <a:spcPts val="0"/>
                        </a:spcBef>
                        <a:spcAft>
                          <a:spcPts val="0"/>
                        </a:spcAft>
                      </a:pPr>
                      <a:r>
                        <a:rPr lang="ru-RU" sz="600" b="1"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Показатель эффективности</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0CECE"/>
                    </a:solidFill>
                  </a:tcPr>
                </a:tc>
                <a:tc hMerge="1">
                  <a:txBody>
                    <a:bodyPr/>
                    <a:lstStyle/>
                    <a:p>
                      <a:endParaRPr lang="en-US"/>
                    </a:p>
                  </a:txBody>
                  <a:tcPr/>
                </a:tc>
                <a:tc>
                  <a:txBody>
                    <a:bodyPr/>
                    <a:lstStyle/>
                    <a:p>
                      <a:pPr marL="0" marR="40640" algn="ctr">
                        <a:lnSpc>
                          <a:spcPct val="107000"/>
                        </a:lnSpc>
                        <a:spcBef>
                          <a:spcPts val="0"/>
                        </a:spcBef>
                        <a:spcAft>
                          <a:spcPts val="0"/>
                        </a:spcAft>
                      </a:pPr>
                      <a:r>
                        <a:rPr lang="ru-RU" sz="600" b="1" spc="-2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Метод оценки</a:t>
                      </a:r>
                      <a:endParaRPr lang="en-US" sz="800" spc="-2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0CECE"/>
                    </a:solidFill>
                  </a:tcPr>
                </a:tc>
                <a:tc>
                  <a:txBody>
                    <a:bodyPr/>
                    <a:lstStyle/>
                    <a:p>
                      <a:pPr marL="0" marR="40640" algn="ctr">
                        <a:lnSpc>
                          <a:spcPct val="107000"/>
                        </a:lnSpc>
                        <a:spcBef>
                          <a:spcPts val="0"/>
                        </a:spcBef>
                        <a:spcAft>
                          <a:spcPts val="0"/>
                        </a:spcAft>
                      </a:pPr>
                      <a:r>
                        <a:rPr lang="ru-RU" sz="600" b="1"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0CECE"/>
                    </a:solidFill>
                  </a:tcPr>
                </a:tc>
                <a:tc>
                  <a:txBody>
                    <a:bodyPr/>
                    <a:lstStyle/>
                    <a:p>
                      <a:pPr marL="0" marR="40640" algn="ctr">
                        <a:lnSpc>
                          <a:spcPct val="107000"/>
                        </a:lnSpc>
                        <a:spcBef>
                          <a:spcPts val="0"/>
                        </a:spcBef>
                        <a:spcAft>
                          <a:spcPts val="0"/>
                        </a:spcAft>
                      </a:pPr>
                      <a:r>
                        <a:rPr lang="ru-RU" sz="600" b="1"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0CECE"/>
                    </a:solidFill>
                  </a:tcPr>
                </a:tc>
                <a:tc>
                  <a:txBody>
                    <a:bodyPr/>
                    <a:lstStyle/>
                    <a:p>
                      <a:pPr marL="0" marR="40640" algn="ctr">
                        <a:lnSpc>
                          <a:spcPct val="107000"/>
                        </a:lnSpc>
                        <a:spcBef>
                          <a:spcPts val="0"/>
                        </a:spcBef>
                        <a:spcAft>
                          <a:spcPts val="0"/>
                        </a:spcAft>
                      </a:pPr>
                      <a:r>
                        <a:rPr lang="ru-RU" sz="600" b="1"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0CECE"/>
                    </a:solidFill>
                  </a:tcPr>
                </a:tc>
                <a:tc>
                  <a:txBody>
                    <a:bodyPr/>
                    <a:lstStyle/>
                    <a:p>
                      <a:pPr marL="0" marR="40640" algn="ctr">
                        <a:lnSpc>
                          <a:spcPct val="107000"/>
                        </a:lnSpc>
                        <a:spcBef>
                          <a:spcPts val="0"/>
                        </a:spcBef>
                        <a:spcAft>
                          <a:spcPts val="0"/>
                        </a:spcAft>
                      </a:pPr>
                      <a:r>
                        <a:rPr lang="ru-RU" sz="600" b="1"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0CECE"/>
                    </a:solidFill>
                  </a:tcPr>
                </a:tc>
                <a:tc>
                  <a:txBody>
                    <a:bodyPr/>
                    <a:lstStyle/>
                    <a:p>
                      <a:pPr marL="0" marR="85090" algn="ctr">
                        <a:lnSpc>
                          <a:spcPct val="107000"/>
                        </a:lnSpc>
                        <a:spcBef>
                          <a:spcPts val="0"/>
                        </a:spcBef>
                        <a:spcAft>
                          <a:spcPts val="0"/>
                        </a:spcAft>
                      </a:pPr>
                      <a:r>
                        <a:rPr lang="ru-RU" sz="600" b="1" spc="-2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Общая оценка</a:t>
                      </a:r>
                      <a:endParaRPr lang="en-US" sz="800" spc="-2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366464105"/>
                  </a:ext>
                </a:extLst>
              </a:tr>
              <a:tr h="146755">
                <a:tc gridSpan="8">
                  <a:txBody>
                    <a:bodyPr/>
                    <a:lstStyle/>
                    <a:p>
                      <a:pPr marL="0" marR="85090" algn="ctr">
                        <a:lnSpc>
                          <a:spcPct val="107000"/>
                        </a:lnSpc>
                        <a:spcBef>
                          <a:spcPts val="0"/>
                        </a:spcBef>
                        <a:spcAft>
                          <a:spcPts val="0"/>
                        </a:spcAft>
                      </a:pPr>
                      <a:r>
                        <a:rPr lang="ru-RU" sz="600" b="1"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 Надежность бюджета</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569AB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25468587"/>
                  </a:ext>
                </a:extLst>
              </a:tr>
              <a:tr h="218834">
                <a:tc>
                  <a:txBody>
                    <a:bodyPr/>
                    <a:lstStyle/>
                    <a:p>
                      <a:pPr marL="0" marR="0" algn="l">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PI-1</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ru-RU" sz="600" spc="-2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 Совокупные показатели исполнения расходной части бюджета в сравнении с первоначально утвержденным бюджетом </a:t>
                      </a:r>
                      <a:endParaRPr lang="en-US" sz="800" spc="-2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endParaRPr lang="en-US" sz="800">
                        <a:effectLst/>
                        <a:latin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endParaRPr lang="en-US" sz="800">
                        <a:effectLst/>
                        <a:latin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l">
                        <a:lnSpc>
                          <a:spcPct val="107000"/>
                        </a:lnSpc>
                      </a:pPr>
                      <a:endParaRPr lang="en-US" sz="800">
                        <a:effectLst/>
                        <a:latin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l">
                        <a:lnSpc>
                          <a:spcPct val="107000"/>
                        </a:lnSpc>
                      </a:pPr>
                      <a:endParaRPr lang="en-US" sz="800">
                        <a:effectLst/>
                        <a:latin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85090" algn="ctr">
                        <a:lnSpc>
                          <a:spcPct val="107000"/>
                        </a:lnSpc>
                        <a:spcBef>
                          <a:spcPts val="0"/>
                        </a:spcBef>
                        <a:spcAft>
                          <a:spcPts val="0"/>
                        </a:spcAft>
                      </a:pPr>
                      <a:r>
                        <a:rPr lang="ru-RU" sz="600" b="1"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6630237"/>
                  </a:ext>
                </a:extLst>
              </a:tr>
              <a:tr h="160072">
                <a:tc>
                  <a:txBody>
                    <a:bodyPr/>
                    <a:lstStyle/>
                    <a:p>
                      <a:pPr marL="0" marR="0" algn="l">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PI-2</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 Структура расходов в сравнении с первоначально утвержденным бюджетом </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M1</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endParaRPr lang="en-US" sz="800">
                        <a:effectLst/>
                        <a:latin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85090" algn="ctr">
                        <a:lnSpc>
                          <a:spcPct val="107000"/>
                        </a:lnSpc>
                        <a:spcBef>
                          <a:spcPts val="0"/>
                        </a:spcBef>
                        <a:spcAft>
                          <a:spcPts val="0"/>
                        </a:spcAft>
                      </a:pPr>
                      <a:r>
                        <a:rPr lang="ru-RU" sz="600" b="1"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2889854"/>
                  </a:ext>
                </a:extLst>
              </a:tr>
              <a:tr h="160072">
                <a:tc>
                  <a:txBody>
                    <a:bodyPr/>
                    <a:lstStyle/>
                    <a:p>
                      <a:pPr marL="0" marR="0" algn="l">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PI-3</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 Доходная часть бюджета в сравнении с первоначально утвержденным бюджетом </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M2</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107000"/>
                        </a:lnSpc>
                      </a:pPr>
                      <a:endParaRPr lang="en-US" sz="800">
                        <a:effectLst/>
                        <a:latin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0CECE"/>
                    </a:solidFill>
                  </a:tcPr>
                </a:tc>
                <a:tc>
                  <a:txBody>
                    <a:bodyPr/>
                    <a:lstStyle/>
                    <a:p>
                      <a:pPr algn="l">
                        <a:lnSpc>
                          <a:spcPct val="107000"/>
                        </a:lnSpc>
                      </a:pPr>
                      <a:endParaRPr lang="en-US" sz="800">
                        <a:effectLst/>
                        <a:latin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0CECE"/>
                    </a:solidFill>
                  </a:tcPr>
                </a:tc>
                <a:tc>
                  <a:txBody>
                    <a:bodyPr/>
                    <a:lstStyle/>
                    <a:p>
                      <a:pPr marL="0" marR="85090" algn="ctr">
                        <a:lnSpc>
                          <a:spcPct val="107000"/>
                        </a:lnSpc>
                        <a:spcBef>
                          <a:spcPts val="0"/>
                        </a:spcBef>
                        <a:spcAft>
                          <a:spcPts val="0"/>
                        </a:spcAft>
                      </a:pPr>
                      <a:r>
                        <a:rPr lang="ru-RU" sz="600" b="1"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2721382"/>
                  </a:ext>
                </a:extLst>
              </a:tr>
              <a:tr h="146755">
                <a:tc gridSpan="8">
                  <a:txBody>
                    <a:bodyPr/>
                    <a:lstStyle/>
                    <a:p>
                      <a:pPr marL="0" marR="85090" algn="ctr">
                        <a:lnSpc>
                          <a:spcPct val="107000"/>
                        </a:lnSpc>
                        <a:spcBef>
                          <a:spcPts val="0"/>
                        </a:spcBef>
                        <a:spcAft>
                          <a:spcPts val="0"/>
                        </a:spcAft>
                      </a:pPr>
                      <a:r>
                        <a:rPr lang="ru-RU" sz="600" b="1"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II. Прозрачность государственных финансов</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28C0D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17487675"/>
                  </a:ext>
                </a:extLst>
              </a:tr>
              <a:tr h="160072">
                <a:tc>
                  <a:txBody>
                    <a:bodyPr/>
                    <a:lstStyle/>
                    <a:p>
                      <a:pPr marL="0" marR="0" algn="l">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PI-4</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 Классификация бюджета </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endParaRPr lang="en-US" sz="800">
                        <a:effectLst/>
                        <a:latin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endParaRPr lang="en-US" sz="800">
                        <a:effectLst/>
                        <a:latin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l">
                        <a:lnSpc>
                          <a:spcPct val="107000"/>
                        </a:lnSpc>
                      </a:pPr>
                      <a:endParaRPr lang="en-US" sz="800">
                        <a:effectLst/>
                        <a:latin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l">
                        <a:lnSpc>
                          <a:spcPct val="107000"/>
                        </a:lnSpc>
                      </a:pPr>
                      <a:endParaRPr lang="en-US" sz="800">
                        <a:effectLst/>
                        <a:latin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85090" algn="ctr">
                        <a:lnSpc>
                          <a:spcPct val="107000"/>
                        </a:lnSpc>
                        <a:spcBef>
                          <a:spcPts val="0"/>
                        </a:spcBef>
                        <a:spcAft>
                          <a:spcPts val="0"/>
                        </a:spcAft>
                      </a:pPr>
                      <a:r>
                        <a:rPr lang="ru-RU" sz="600" b="1"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1049921"/>
                  </a:ext>
                </a:extLst>
              </a:tr>
              <a:tr h="160072">
                <a:tc>
                  <a:txBody>
                    <a:bodyPr/>
                    <a:lstStyle/>
                    <a:p>
                      <a:pPr marL="0" marR="0" algn="l">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PI-5</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 Бюджетная документация </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endParaRPr lang="en-US" sz="800">
                        <a:effectLst/>
                        <a:latin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endParaRPr lang="en-US" sz="800">
                        <a:effectLst/>
                        <a:latin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l">
                        <a:lnSpc>
                          <a:spcPct val="107000"/>
                        </a:lnSpc>
                      </a:pPr>
                      <a:endParaRPr lang="en-US" sz="800">
                        <a:effectLst/>
                        <a:latin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l">
                        <a:lnSpc>
                          <a:spcPct val="107000"/>
                        </a:lnSpc>
                      </a:pPr>
                      <a:endParaRPr lang="en-US" sz="800">
                        <a:effectLst/>
                        <a:latin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85090" algn="ctr">
                        <a:lnSpc>
                          <a:spcPct val="107000"/>
                        </a:lnSpc>
                        <a:spcBef>
                          <a:spcPts val="0"/>
                        </a:spcBef>
                        <a:spcAft>
                          <a:spcPts val="0"/>
                        </a:spcAft>
                      </a:pPr>
                      <a:r>
                        <a:rPr lang="ru-RU" sz="600" b="1"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2210700"/>
                  </a:ext>
                </a:extLst>
              </a:tr>
              <a:tr h="160072">
                <a:tc>
                  <a:txBody>
                    <a:bodyPr/>
                    <a:lstStyle/>
                    <a:p>
                      <a:pPr marL="0" marR="0" algn="l">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PI-6</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 Объем неучтенных в финансовой отчетности государственных операций </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M2</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endParaRPr lang="en-US" sz="800">
                        <a:effectLst/>
                        <a:latin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85090" algn="ctr">
                        <a:lnSpc>
                          <a:spcPct val="107000"/>
                        </a:lnSpc>
                        <a:spcBef>
                          <a:spcPts val="0"/>
                        </a:spcBef>
                        <a:spcAft>
                          <a:spcPts val="0"/>
                        </a:spcAft>
                      </a:pPr>
                      <a:r>
                        <a:rPr lang="ru-RU" sz="600" b="1"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887362"/>
                  </a:ext>
                </a:extLst>
              </a:tr>
              <a:tr h="160072">
                <a:tc>
                  <a:txBody>
                    <a:bodyPr/>
                    <a:lstStyle/>
                    <a:p>
                      <a:pPr marL="0" marR="0" algn="l">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PI-7</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ru-RU" sz="600" spc="-2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 Трансферты местным органам власти </a:t>
                      </a:r>
                      <a:endParaRPr lang="en-US" sz="800" spc="-2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M2</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endParaRPr lang="en-US" sz="800">
                        <a:effectLst/>
                        <a:latin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l">
                        <a:lnSpc>
                          <a:spcPct val="107000"/>
                        </a:lnSpc>
                      </a:pPr>
                      <a:endParaRPr lang="en-US" sz="800">
                        <a:effectLst/>
                        <a:latin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85090" algn="ctr">
                        <a:lnSpc>
                          <a:spcPct val="107000"/>
                        </a:lnSpc>
                        <a:spcBef>
                          <a:spcPts val="0"/>
                        </a:spcBef>
                        <a:spcAft>
                          <a:spcPts val="0"/>
                        </a:spcAft>
                      </a:pPr>
                      <a:r>
                        <a:rPr lang="ru-RU" sz="600" b="1"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3440137"/>
                  </a:ext>
                </a:extLst>
              </a:tr>
              <a:tr h="146755">
                <a:tc>
                  <a:txBody>
                    <a:bodyPr/>
                    <a:lstStyle/>
                    <a:p>
                      <a:pPr marL="0" marR="0" algn="l">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PI-8</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ru-RU" sz="600" spc="-2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 Информация об эффективности в предоставлении услуг </a:t>
                      </a:r>
                      <a:endParaRPr lang="en-US" sz="800" spc="-2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M2</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85090" algn="ctr">
                        <a:lnSpc>
                          <a:spcPct val="107000"/>
                        </a:lnSpc>
                        <a:spcBef>
                          <a:spcPts val="0"/>
                        </a:spcBef>
                        <a:spcAft>
                          <a:spcPts val="0"/>
                        </a:spcAft>
                      </a:pPr>
                      <a:r>
                        <a:rPr lang="ru-RU" sz="600" b="1"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8172721"/>
                  </a:ext>
                </a:extLst>
              </a:tr>
              <a:tr h="160072">
                <a:tc>
                  <a:txBody>
                    <a:bodyPr/>
                    <a:lstStyle/>
                    <a:p>
                      <a:pPr marL="0" marR="0" algn="l">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PI-9</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 Доступ общественности к финансовой информации </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107000"/>
                        </a:lnSpc>
                      </a:pPr>
                      <a:endParaRPr lang="en-US" sz="800">
                        <a:effectLst/>
                        <a:latin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107000"/>
                        </a:lnSpc>
                      </a:pPr>
                      <a:endParaRPr lang="en-US" sz="800">
                        <a:effectLst/>
                        <a:latin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0CECE"/>
                    </a:solidFill>
                  </a:tcPr>
                </a:tc>
                <a:tc>
                  <a:txBody>
                    <a:bodyPr/>
                    <a:lstStyle/>
                    <a:p>
                      <a:pPr algn="l">
                        <a:lnSpc>
                          <a:spcPct val="107000"/>
                        </a:lnSpc>
                      </a:pPr>
                      <a:endParaRPr lang="en-US" sz="800">
                        <a:effectLst/>
                        <a:latin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0CECE"/>
                    </a:solidFill>
                  </a:tcPr>
                </a:tc>
                <a:tc>
                  <a:txBody>
                    <a:bodyPr/>
                    <a:lstStyle/>
                    <a:p>
                      <a:pPr algn="l">
                        <a:lnSpc>
                          <a:spcPct val="107000"/>
                        </a:lnSpc>
                      </a:pPr>
                      <a:endParaRPr lang="en-US" sz="800">
                        <a:effectLst/>
                        <a:latin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0CECE"/>
                    </a:solidFill>
                  </a:tcPr>
                </a:tc>
                <a:tc>
                  <a:txBody>
                    <a:bodyPr/>
                    <a:lstStyle/>
                    <a:p>
                      <a:pPr marL="0" marR="85090" algn="ctr">
                        <a:lnSpc>
                          <a:spcPct val="107000"/>
                        </a:lnSpc>
                        <a:spcBef>
                          <a:spcPts val="0"/>
                        </a:spcBef>
                        <a:spcAft>
                          <a:spcPts val="0"/>
                        </a:spcAft>
                      </a:pPr>
                      <a:r>
                        <a:rPr lang="ru-RU" sz="600" b="1"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0822717"/>
                  </a:ext>
                </a:extLst>
              </a:tr>
              <a:tr h="146755">
                <a:tc gridSpan="8">
                  <a:txBody>
                    <a:bodyPr/>
                    <a:lstStyle/>
                    <a:p>
                      <a:pPr marL="0" marR="85090" algn="ctr">
                        <a:lnSpc>
                          <a:spcPct val="107000"/>
                        </a:lnSpc>
                        <a:spcBef>
                          <a:spcPts val="0"/>
                        </a:spcBef>
                        <a:spcAft>
                          <a:spcPts val="0"/>
                        </a:spcAft>
                      </a:pPr>
                      <a:r>
                        <a:rPr lang="ru-RU" sz="600" b="1"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III. Управление активами и обязательствами</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AB41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90092653"/>
                  </a:ext>
                </a:extLst>
              </a:tr>
              <a:tr h="160072">
                <a:tc>
                  <a:txBody>
                    <a:bodyPr/>
                    <a:lstStyle/>
                    <a:p>
                      <a:pPr marL="0" marR="0" algn="l">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PI-10</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 Отчетность по бюджетно-налоговому риску </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M2</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endParaRPr lang="en-US" sz="800">
                        <a:effectLst/>
                        <a:latin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85090" algn="ctr">
                        <a:lnSpc>
                          <a:spcPct val="107000"/>
                        </a:lnSpc>
                        <a:spcBef>
                          <a:spcPts val="0"/>
                        </a:spcBef>
                        <a:spcAft>
                          <a:spcPts val="0"/>
                        </a:spcAft>
                      </a:pPr>
                      <a:r>
                        <a:rPr lang="ru-RU" sz="600" b="1"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5752653"/>
                  </a:ext>
                </a:extLst>
              </a:tr>
              <a:tr h="146755">
                <a:tc>
                  <a:txBody>
                    <a:bodyPr/>
                    <a:lstStyle/>
                    <a:p>
                      <a:pPr marL="0" marR="0" algn="l">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PI-11</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 Управление государственными инвестициями </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M2</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85090" algn="ctr">
                        <a:lnSpc>
                          <a:spcPct val="107000"/>
                        </a:lnSpc>
                        <a:spcBef>
                          <a:spcPts val="0"/>
                        </a:spcBef>
                        <a:spcAft>
                          <a:spcPts val="0"/>
                        </a:spcAft>
                      </a:pPr>
                      <a:r>
                        <a:rPr lang="ru-RU" sz="600" b="1"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9837898"/>
                  </a:ext>
                </a:extLst>
              </a:tr>
              <a:tr h="160072">
                <a:tc>
                  <a:txBody>
                    <a:bodyPr/>
                    <a:lstStyle/>
                    <a:p>
                      <a:pPr marL="0" marR="0" algn="l">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PI-12</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 Управление государственными активами </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M2</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endParaRPr lang="en-US" sz="800">
                        <a:effectLst/>
                        <a:latin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85090" algn="ctr">
                        <a:lnSpc>
                          <a:spcPct val="107000"/>
                        </a:lnSpc>
                        <a:spcBef>
                          <a:spcPts val="0"/>
                        </a:spcBef>
                        <a:spcAft>
                          <a:spcPts val="0"/>
                        </a:spcAft>
                      </a:pPr>
                      <a:r>
                        <a:rPr lang="ru-RU" sz="600" b="1"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822658"/>
                  </a:ext>
                </a:extLst>
              </a:tr>
              <a:tr h="160072">
                <a:tc>
                  <a:txBody>
                    <a:bodyPr/>
                    <a:lstStyle/>
                    <a:p>
                      <a:pPr marL="0" marR="0" algn="l">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PI-13</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ru-RU" sz="600" spc="-2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 Управление долгом</a:t>
                      </a:r>
                      <a:endParaRPr lang="en-US" sz="800" spc="-2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M2</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107000"/>
                        </a:lnSpc>
                      </a:pPr>
                      <a:endParaRPr lang="en-US" sz="800">
                        <a:effectLst/>
                        <a:latin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0CECE"/>
                    </a:solidFill>
                  </a:tcPr>
                </a:tc>
                <a:tc>
                  <a:txBody>
                    <a:bodyPr/>
                    <a:lstStyle/>
                    <a:p>
                      <a:pPr marL="0" marR="85090" algn="ctr">
                        <a:lnSpc>
                          <a:spcPct val="107000"/>
                        </a:lnSpc>
                        <a:spcBef>
                          <a:spcPts val="0"/>
                        </a:spcBef>
                        <a:spcAft>
                          <a:spcPts val="0"/>
                        </a:spcAft>
                      </a:pPr>
                      <a:r>
                        <a:rPr lang="ru-RU" sz="600" b="1"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1417385"/>
                  </a:ext>
                </a:extLst>
              </a:tr>
              <a:tr h="146755">
                <a:tc gridSpan="8">
                  <a:txBody>
                    <a:bodyPr/>
                    <a:lstStyle/>
                    <a:p>
                      <a:pPr marL="0" marR="85090" algn="ctr">
                        <a:lnSpc>
                          <a:spcPct val="107000"/>
                        </a:lnSpc>
                        <a:spcBef>
                          <a:spcPts val="0"/>
                        </a:spcBef>
                        <a:spcAft>
                          <a:spcPts val="0"/>
                        </a:spcAft>
                      </a:pPr>
                      <a:r>
                        <a:rPr lang="ru-RU" sz="600" b="1"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IV. Основанные на политике бюджетно-налоговая стратегия и составление бюджета</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1642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96065481"/>
                  </a:ext>
                </a:extLst>
              </a:tr>
              <a:tr h="160072">
                <a:tc>
                  <a:txBody>
                    <a:bodyPr/>
                    <a:lstStyle/>
                    <a:p>
                      <a:pPr marL="0" marR="0" algn="l">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PI-14</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 Макроэкономическое и бюджетно-налоговое прогнозирование </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M2</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endParaRPr lang="en-US" sz="800">
                        <a:effectLst/>
                        <a:latin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85090" algn="ctr">
                        <a:lnSpc>
                          <a:spcPct val="107000"/>
                        </a:lnSpc>
                        <a:spcBef>
                          <a:spcPts val="0"/>
                        </a:spcBef>
                        <a:spcAft>
                          <a:spcPts val="0"/>
                        </a:spcAft>
                      </a:pPr>
                      <a:r>
                        <a:rPr lang="ru-RU" sz="600" b="1"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0208299"/>
                  </a:ext>
                </a:extLst>
              </a:tr>
              <a:tr h="160072">
                <a:tc>
                  <a:txBody>
                    <a:bodyPr/>
                    <a:lstStyle/>
                    <a:p>
                      <a:pPr marL="0" marR="0" algn="l">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PI-15</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 Бюджетно-налоговая стратегия </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M2</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endParaRPr lang="en-US" sz="800">
                        <a:effectLst/>
                        <a:latin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85090" algn="ctr">
                        <a:lnSpc>
                          <a:spcPct val="107000"/>
                        </a:lnSpc>
                        <a:spcBef>
                          <a:spcPts val="0"/>
                        </a:spcBef>
                        <a:spcAft>
                          <a:spcPts val="0"/>
                        </a:spcAft>
                      </a:pPr>
                      <a:r>
                        <a:rPr lang="ru-RU" sz="600" b="1"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9110430"/>
                  </a:ext>
                </a:extLst>
              </a:tr>
              <a:tr h="218834">
                <a:tc>
                  <a:txBody>
                    <a:bodyPr/>
                    <a:lstStyle/>
                    <a:p>
                      <a:pPr marL="0" marR="0" algn="l">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PI-16</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 Среднесрочная перспектива финансового планирования в отношении государственных расходов </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M2</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Н/П</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85090" algn="ctr">
                        <a:lnSpc>
                          <a:spcPct val="107000"/>
                        </a:lnSpc>
                        <a:spcBef>
                          <a:spcPts val="0"/>
                        </a:spcBef>
                        <a:spcAft>
                          <a:spcPts val="0"/>
                        </a:spcAft>
                      </a:pPr>
                      <a:r>
                        <a:rPr lang="ru-RU" sz="600" b="1"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7104775"/>
                  </a:ext>
                </a:extLst>
              </a:tr>
              <a:tr h="160072">
                <a:tc>
                  <a:txBody>
                    <a:bodyPr/>
                    <a:lstStyle/>
                    <a:p>
                      <a:pPr marL="0" marR="0" algn="l">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PI-17</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 Процесс подготовки бюджета </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M2</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endParaRPr lang="en-US" sz="800">
                        <a:effectLst/>
                        <a:latin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85090" algn="ctr">
                        <a:lnSpc>
                          <a:spcPct val="107000"/>
                        </a:lnSpc>
                        <a:spcBef>
                          <a:spcPts val="0"/>
                        </a:spcBef>
                        <a:spcAft>
                          <a:spcPts val="0"/>
                        </a:spcAft>
                      </a:pPr>
                      <a:r>
                        <a:rPr lang="ru-RU" sz="600" b="1"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0618691"/>
                  </a:ext>
                </a:extLst>
              </a:tr>
              <a:tr h="146755">
                <a:tc>
                  <a:txBody>
                    <a:bodyPr/>
                    <a:lstStyle/>
                    <a:p>
                      <a:pPr marL="0" marR="0" algn="l">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PI-18</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18. Рассмотрение бюджетов законодательным органом власти </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M1</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85090" algn="ctr">
                        <a:lnSpc>
                          <a:spcPct val="107000"/>
                        </a:lnSpc>
                        <a:spcBef>
                          <a:spcPts val="0"/>
                        </a:spcBef>
                        <a:spcAft>
                          <a:spcPts val="0"/>
                        </a:spcAft>
                      </a:pPr>
                      <a:r>
                        <a:rPr lang="ru-RU" sz="600" b="1"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7022611"/>
                  </a:ext>
                </a:extLst>
              </a:tr>
              <a:tr h="146755">
                <a:tc gridSpan="8">
                  <a:txBody>
                    <a:bodyPr/>
                    <a:lstStyle/>
                    <a:p>
                      <a:pPr marL="0" marR="85090" algn="ctr">
                        <a:lnSpc>
                          <a:spcPct val="107000"/>
                        </a:lnSpc>
                        <a:spcBef>
                          <a:spcPts val="0"/>
                        </a:spcBef>
                        <a:spcAft>
                          <a:spcPts val="0"/>
                        </a:spcAft>
                      </a:pPr>
                      <a:r>
                        <a:rPr lang="ru-RU" sz="600" b="1"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 Прогнозируемость и контроль исполнения бюджета</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84C34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97153143"/>
                  </a:ext>
                </a:extLst>
              </a:tr>
              <a:tr h="146755">
                <a:tc>
                  <a:txBody>
                    <a:bodyPr/>
                    <a:lstStyle/>
                    <a:p>
                      <a:pPr marL="0" marR="0" algn="l">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PI-19</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 Администрирование поступлений </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M2</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85090" algn="ctr">
                        <a:lnSpc>
                          <a:spcPct val="107000"/>
                        </a:lnSpc>
                        <a:spcBef>
                          <a:spcPts val="0"/>
                        </a:spcBef>
                        <a:spcAft>
                          <a:spcPts val="0"/>
                        </a:spcAft>
                      </a:pPr>
                      <a:r>
                        <a:rPr lang="ru-RU" sz="600" b="1"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3899962"/>
                  </a:ext>
                </a:extLst>
              </a:tr>
              <a:tr h="160072">
                <a:tc>
                  <a:txBody>
                    <a:bodyPr/>
                    <a:lstStyle/>
                    <a:p>
                      <a:pPr marL="0" marR="0" algn="l">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PI-20</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 Учет доходов </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M1</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endParaRPr lang="en-US" sz="800">
                        <a:effectLst/>
                        <a:latin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85090" algn="ctr">
                        <a:lnSpc>
                          <a:spcPct val="107000"/>
                        </a:lnSpc>
                        <a:spcBef>
                          <a:spcPts val="0"/>
                        </a:spcBef>
                        <a:spcAft>
                          <a:spcPts val="0"/>
                        </a:spcAft>
                      </a:pPr>
                      <a:r>
                        <a:rPr lang="ru-RU" sz="600" b="1"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4079024"/>
                  </a:ext>
                </a:extLst>
              </a:tr>
              <a:tr h="146755">
                <a:tc>
                  <a:txBody>
                    <a:bodyPr/>
                    <a:lstStyle/>
                    <a:p>
                      <a:pPr marL="0" marR="0" algn="l">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PI-21</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 Прогнозируемость распределения ресурсов в течение года </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M2</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85090" algn="ctr">
                        <a:lnSpc>
                          <a:spcPct val="107000"/>
                        </a:lnSpc>
                        <a:spcBef>
                          <a:spcPts val="0"/>
                        </a:spcBef>
                        <a:spcAft>
                          <a:spcPts val="0"/>
                        </a:spcAft>
                      </a:pPr>
                      <a:r>
                        <a:rPr lang="ru-RU" sz="600" b="1"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0356508"/>
                  </a:ext>
                </a:extLst>
              </a:tr>
              <a:tr h="160072">
                <a:tc>
                  <a:txBody>
                    <a:bodyPr/>
                    <a:lstStyle/>
                    <a:p>
                      <a:pPr marL="0" marR="0" algn="l">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PI-22</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ru-RU" sz="600" spc="-2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22. Задолженности по расходной части бюджета </a:t>
                      </a:r>
                      <a:endParaRPr lang="en-US" sz="800" spc="-2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M1</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endParaRPr lang="en-US" sz="800">
                        <a:effectLst/>
                        <a:latin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l">
                        <a:lnSpc>
                          <a:spcPct val="107000"/>
                        </a:lnSpc>
                      </a:pPr>
                      <a:endParaRPr lang="en-US" sz="800">
                        <a:effectLst/>
                        <a:latin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85090" algn="ctr">
                        <a:lnSpc>
                          <a:spcPct val="107000"/>
                        </a:lnSpc>
                        <a:spcBef>
                          <a:spcPts val="0"/>
                        </a:spcBef>
                        <a:spcAft>
                          <a:spcPts val="0"/>
                        </a:spcAft>
                      </a:pPr>
                      <a:r>
                        <a:rPr lang="ru-RU" sz="600" b="1"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8677943"/>
                  </a:ext>
                </a:extLst>
              </a:tr>
              <a:tr h="146755">
                <a:tc>
                  <a:txBody>
                    <a:bodyPr/>
                    <a:lstStyle/>
                    <a:p>
                      <a:pPr marL="0" marR="0" algn="l">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PI-23</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23. Меры контроля за фондом заработной платы </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M1</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85090" algn="ctr">
                        <a:lnSpc>
                          <a:spcPct val="107000"/>
                        </a:lnSpc>
                        <a:spcBef>
                          <a:spcPts val="0"/>
                        </a:spcBef>
                        <a:spcAft>
                          <a:spcPts val="0"/>
                        </a:spcAft>
                      </a:pPr>
                      <a:r>
                        <a:rPr lang="ru-RU" sz="600" b="1"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1865729"/>
                  </a:ext>
                </a:extLst>
              </a:tr>
              <a:tr h="146755">
                <a:tc>
                  <a:txBody>
                    <a:bodyPr/>
                    <a:lstStyle/>
                    <a:p>
                      <a:pPr marL="0" marR="0" algn="l">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PI-24</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24. Управление закупками </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M2</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85090" algn="ctr">
                        <a:lnSpc>
                          <a:spcPct val="107000"/>
                        </a:lnSpc>
                        <a:spcBef>
                          <a:spcPts val="0"/>
                        </a:spcBef>
                        <a:spcAft>
                          <a:spcPts val="0"/>
                        </a:spcAft>
                      </a:pPr>
                      <a:r>
                        <a:rPr lang="ru-RU" sz="600" b="1"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2843003"/>
                  </a:ext>
                </a:extLst>
              </a:tr>
              <a:tr h="160072">
                <a:tc>
                  <a:txBody>
                    <a:bodyPr/>
                    <a:lstStyle/>
                    <a:p>
                      <a:pPr marL="0" marR="0" algn="l">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PI-25</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25. Внутренний контроль за расходами, не связанными с заработной платой </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M2</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endParaRPr lang="en-US" sz="800">
                        <a:effectLst/>
                        <a:latin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85090" algn="ctr">
                        <a:lnSpc>
                          <a:spcPct val="107000"/>
                        </a:lnSpc>
                        <a:spcBef>
                          <a:spcPts val="0"/>
                        </a:spcBef>
                        <a:spcAft>
                          <a:spcPts val="0"/>
                        </a:spcAft>
                      </a:pPr>
                      <a:r>
                        <a:rPr lang="ru-RU" sz="600" b="1"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380565"/>
                  </a:ext>
                </a:extLst>
              </a:tr>
              <a:tr h="146755">
                <a:tc>
                  <a:txBody>
                    <a:bodyPr/>
                    <a:lstStyle/>
                    <a:p>
                      <a:pPr marL="0" marR="0" algn="l">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PI-26</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26. Внутренний аудит </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M1</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85090" algn="ctr">
                        <a:lnSpc>
                          <a:spcPct val="107000"/>
                        </a:lnSpc>
                        <a:spcBef>
                          <a:spcPts val="0"/>
                        </a:spcBef>
                        <a:spcAft>
                          <a:spcPts val="0"/>
                        </a:spcAft>
                      </a:pPr>
                      <a:r>
                        <a:rPr lang="ru-RU" sz="600" b="1"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2763266"/>
                  </a:ext>
                </a:extLst>
              </a:tr>
              <a:tr h="146755">
                <a:tc gridSpan="8">
                  <a:txBody>
                    <a:bodyPr/>
                    <a:lstStyle/>
                    <a:p>
                      <a:pPr marL="0" marR="85090" algn="ctr">
                        <a:lnSpc>
                          <a:spcPct val="107000"/>
                        </a:lnSpc>
                        <a:spcBef>
                          <a:spcPts val="0"/>
                        </a:spcBef>
                        <a:spcAft>
                          <a:spcPts val="0"/>
                        </a:spcAft>
                      </a:pPr>
                      <a:r>
                        <a:rPr lang="ru-RU" sz="600" b="1"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 Учет и отчетность</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2D84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6126362"/>
                  </a:ext>
                </a:extLst>
              </a:tr>
              <a:tr h="146755">
                <a:tc>
                  <a:txBody>
                    <a:bodyPr/>
                    <a:lstStyle/>
                    <a:p>
                      <a:pPr marL="0" marR="0" algn="l">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PI-27</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27. Надёжность финансовых данных </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M2</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85090" algn="ctr">
                        <a:lnSpc>
                          <a:spcPct val="107000"/>
                        </a:lnSpc>
                        <a:spcBef>
                          <a:spcPts val="0"/>
                        </a:spcBef>
                        <a:spcAft>
                          <a:spcPts val="0"/>
                        </a:spcAft>
                      </a:pPr>
                      <a:r>
                        <a:rPr lang="ru-RU" sz="600" b="1"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7218514"/>
                  </a:ext>
                </a:extLst>
              </a:tr>
              <a:tr h="160072">
                <a:tc>
                  <a:txBody>
                    <a:bodyPr/>
                    <a:lstStyle/>
                    <a:p>
                      <a:pPr marL="0" marR="0" algn="l">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PI-28</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28. Отчеты об исполнении бюджета, предоставляемые в течение года </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M1</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pPr>
                      <a:endParaRPr lang="en-US" sz="800">
                        <a:effectLst/>
                        <a:latin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85090" algn="ctr">
                        <a:lnSpc>
                          <a:spcPct val="107000"/>
                        </a:lnSpc>
                        <a:spcBef>
                          <a:spcPts val="0"/>
                        </a:spcBef>
                        <a:spcAft>
                          <a:spcPts val="0"/>
                        </a:spcAft>
                      </a:pPr>
                      <a:r>
                        <a:rPr lang="ru-RU" sz="600" b="1"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3725727"/>
                  </a:ext>
                </a:extLst>
              </a:tr>
              <a:tr h="160072">
                <a:tc>
                  <a:txBody>
                    <a:bodyPr/>
                    <a:lstStyle/>
                    <a:p>
                      <a:pPr marL="0" marR="0" algn="l">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PI-29</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29. Годовые финансовые отчёты </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M1</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107000"/>
                        </a:lnSpc>
                      </a:pPr>
                      <a:endParaRPr lang="en-US" sz="800">
                        <a:effectLst/>
                        <a:latin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0CECE"/>
                    </a:solidFill>
                  </a:tcPr>
                </a:tc>
                <a:tc>
                  <a:txBody>
                    <a:bodyPr/>
                    <a:lstStyle/>
                    <a:p>
                      <a:pPr marL="0" marR="85090" algn="ctr">
                        <a:lnSpc>
                          <a:spcPct val="107000"/>
                        </a:lnSpc>
                        <a:spcBef>
                          <a:spcPts val="0"/>
                        </a:spcBef>
                        <a:spcAft>
                          <a:spcPts val="0"/>
                        </a:spcAft>
                      </a:pPr>
                      <a:r>
                        <a:rPr lang="ru-RU" sz="600" b="1"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6198312"/>
                  </a:ext>
                </a:extLst>
              </a:tr>
              <a:tr h="146755">
                <a:tc gridSpan="8">
                  <a:txBody>
                    <a:bodyPr/>
                    <a:lstStyle/>
                    <a:p>
                      <a:pPr marL="0" marR="85090" algn="ctr">
                        <a:lnSpc>
                          <a:spcPct val="107000"/>
                        </a:lnSpc>
                        <a:spcBef>
                          <a:spcPts val="0"/>
                        </a:spcBef>
                        <a:spcAft>
                          <a:spcPts val="0"/>
                        </a:spcAft>
                      </a:pPr>
                      <a:r>
                        <a:rPr lang="ru-RU" sz="600" b="1" spc="-2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VII. Внешний контроль и аудит</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3438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29921274"/>
                  </a:ext>
                </a:extLst>
              </a:tr>
              <a:tr h="146755">
                <a:tc>
                  <a:txBody>
                    <a:bodyPr/>
                    <a:lstStyle/>
                    <a:p>
                      <a:pPr marL="0" marR="0" algn="l">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PI-30</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30. Внешний аудит </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M1</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85090" algn="ctr">
                        <a:lnSpc>
                          <a:spcPct val="107000"/>
                        </a:lnSpc>
                        <a:spcBef>
                          <a:spcPts val="0"/>
                        </a:spcBef>
                        <a:spcAft>
                          <a:spcPts val="0"/>
                        </a:spcAft>
                      </a:pPr>
                      <a:r>
                        <a:rPr lang="ru-RU" sz="600" b="1"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8226994"/>
                  </a:ext>
                </a:extLst>
              </a:tr>
              <a:tr h="146755">
                <a:tc>
                  <a:txBody>
                    <a:bodyPr/>
                    <a:lstStyle/>
                    <a:p>
                      <a:pPr marL="0" marR="0" algn="l">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PI-31</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31. Рассмотрение отчетов аудиторов законодательным органом власти </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M2</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40640" algn="ctr">
                        <a:lnSpc>
                          <a:spcPct val="107000"/>
                        </a:lnSpc>
                        <a:spcBef>
                          <a:spcPts val="0"/>
                        </a:spcBef>
                        <a:spcAft>
                          <a:spcPts val="0"/>
                        </a:spcAft>
                      </a:pPr>
                      <a:r>
                        <a:rPr lang="ru-RU" sz="6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t>
                      </a:r>
                      <a:endParaRPr lang="en-US" sz="800" spc="-2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85090" algn="ctr">
                        <a:lnSpc>
                          <a:spcPct val="107000"/>
                        </a:lnSpc>
                        <a:spcBef>
                          <a:spcPts val="0"/>
                        </a:spcBef>
                        <a:spcAft>
                          <a:spcPts val="0"/>
                        </a:spcAft>
                      </a:pPr>
                      <a:r>
                        <a:rPr lang="ru-RU" sz="600" b="1" spc="-2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t>
                      </a:r>
                      <a:endParaRPr lang="en-US" sz="800" spc="-2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900" marR="2890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4837365"/>
                  </a:ext>
                </a:extLst>
              </a:tr>
            </a:tbl>
          </a:graphicData>
        </a:graphic>
      </p:graphicFrame>
    </p:spTree>
    <p:extLst>
      <p:ext uri="{BB962C8B-B14F-4D97-AF65-F5344CB8AC3E}">
        <p14:creationId xmlns:p14="http://schemas.microsoft.com/office/powerpoint/2010/main" val="2344307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6E80C3-E10B-4A33-B9BD-38B74623D00B}"/>
              </a:ext>
            </a:extLst>
          </p:cNvPr>
          <p:cNvPicPr>
            <a:picLocks noChangeAspect="1"/>
          </p:cNvPicPr>
          <p:nvPr/>
        </p:nvPicPr>
        <p:blipFill>
          <a:blip r:embed="rId2"/>
          <a:stretch>
            <a:fillRect/>
          </a:stretch>
        </p:blipFill>
        <p:spPr>
          <a:xfrm>
            <a:off x="0" y="76200"/>
            <a:ext cx="9144000" cy="6781800"/>
          </a:xfrm>
          <a:prstGeom prst="rect">
            <a:avLst/>
          </a:prstGeom>
        </p:spPr>
      </p:pic>
      <p:sp>
        <p:nvSpPr>
          <p:cNvPr id="3" name="TextBox 2"/>
          <p:cNvSpPr txBox="1"/>
          <p:nvPr/>
        </p:nvSpPr>
        <p:spPr>
          <a:xfrm>
            <a:off x="914400" y="457200"/>
            <a:ext cx="7086600" cy="369332"/>
          </a:xfrm>
          <a:prstGeom prst="rect">
            <a:avLst/>
          </a:prstGeom>
          <a:noFill/>
        </p:spPr>
        <p:txBody>
          <a:bodyPr wrap="square" rtlCol="0">
            <a:spAutoFit/>
          </a:bodyPr>
          <a:lstStyle/>
          <a:p>
            <a:r>
              <a:rPr lang="ru-RU" dirty="0"/>
              <a:t>Сравнение показателей стран на основе методологии ГРФО 2016 года</a:t>
            </a:r>
            <a:endParaRPr lang="en-US" dirty="0"/>
          </a:p>
        </p:txBody>
      </p:sp>
      <p:sp>
        <p:nvSpPr>
          <p:cNvPr id="4" name="TextBox 3"/>
          <p:cNvSpPr txBox="1"/>
          <p:nvPr/>
        </p:nvSpPr>
        <p:spPr>
          <a:xfrm>
            <a:off x="7734300" y="754819"/>
            <a:ext cx="1981200" cy="5424562"/>
          </a:xfrm>
          <a:prstGeom prst="rect">
            <a:avLst/>
          </a:prstGeom>
          <a:noFill/>
        </p:spPr>
        <p:txBody>
          <a:bodyPr wrap="square" rtlCol="0">
            <a:spAutoFit/>
          </a:bodyPr>
          <a:lstStyle/>
          <a:p>
            <a:r>
              <a:rPr lang="ru-RU" sz="1050" dirty="0"/>
              <a:t>Грузия</a:t>
            </a:r>
          </a:p>
          <a:p>
            <a:r>
              <a:rPr lang="ru-RU" sz="1050" dirty="0"/>
              <a:t>Руанда</a:t>
            </a:r>
          </a:p>
          <a:p>
            <a:r>
              <a:rPr lang="ru-RU" sz="1050" dirty="0"/>
              <a:t>Филиппины</a:t>
            </a:r>
          </a:p>
          <a:p>
            <a:r>
              <a:rPr lang="ru-RU" sz="1050" dirty="0"/>
              <a:t>Индонезия</a:t>
            </a:r>
          </a:p>
          <a:p>
            <a:r>
              <a:rPr lang="ru-RU" sz="1050" dirty="0"/>
              <a:t>Бутан</a:t>
            </a:r>
          </a:p>
          <a:p>
            <a:r>
              <a:rPr lang="ru-RU" sz="1050" dirty="0"/>
              <a:t>Албания</a:t>
            </a:r>
          </a:p>
          <a:p>
            <a:r>
              <a:rPr lang="ru-RU" sz="1050" dirty="0"/>
              <a:t>Колумбия</a:t>
            </a:r>
          </a:p>
          <a:p>
            <a:r>
              <a:rPr lang="ru-RU" sz="1050" dirty="0"/>
              <a:t>Марокко</a:t>
            </a:r>
          </a:p>
          <a:p>
            <a:r>
              <a:rPr lang="ru-RU" sz="1050" dirty="0"/>
              <a:t>Узбекистан</a:t>
            </a:r>
          </a:p>
          <a:p>
            <a:r>
              <a:rPr lang="ru-RU" sz="1050" dirty="0"/>
              <a:t>Уганда</a:t>
            </a:r>
          </a:p>
          <a:p>
            <a:r>
              <a:rPr lang="ru-RU" sz="1050" dirty="0"/>
              <a:t>Таджикистан</a:t>
            </a:r>
          </a:p>
          <a:p>
            <a:r>
              <a:rPr lang="ru-RU" sz="1050" dirty="0"/>
              <a:t>Иордания</a:t>
            </a:r>
          </a:p>
          <a:p>
            <a:r>
              <a:rPr lang="ru-RU" sz="1050" dirty="0"/>
              <a:t>Украина</a:t>
            </a:r>
          </a:p>
          <a:p>
            <a:r>
              <a:rPr lang="ru-RU" sz="1050" dirty="0" err="1"/>
              <a:t>Доминикан</a:t>
            </a:r>
            <a:r>
              <a:rPr lang="ru-RU" sz="1050" dirty="0"/>
              <a:t>. </a:t>
            </a:r>
            <a:r>
              <a:rPr lang="ru-RU" sz="1050" dirty="0" err="1"/>
              <a:t>респ</a:t>
            </a:r>
            <a:r>
              <a:rPr lang="ru-RU" sz="1050" dirty="0"/>
              <a:t>-ка</a:t>
            </a:r>
          </a:p>
          <a:p>
            <a:r>
              <a:rPr lang="ru-RU" sz="1050" dirty="0"/>
              <a:t>Коста-Рика</a:t>
            </a:r>
          </a:p>
          <a:p>
            <a:r>
              <a:rPr lang="ru-RU" sz="1050" dirty="0"/>
              <a:t>Замбия</a:t>
            </a:r>
          </a:p>
          <a:p>
            <a:r>
              <a:rPr lang="ru-RU" sz="1050" dirty="0"/>
              <a:t>Парагвай</a:t>
            </a:r>
          </a:p>
          <a:p>
            <a:r>
              <a:rPr lang="ru-RU" sz="1050" dirty="0"/>
              <a:t>Танзания</a:t>
            </a:r>
          </a:p>
          <a:p>
            <a:r>
              <a:rPr lang="ru-RU" sz="1050" dirty="0"/>
              <a:t>Бангладеш</a:t>
            </a:r>
          </a:p>
          <a:p>
            <a:r>
              <a:rPr lang="ru-RU" sz="1050" dirty="0"/>
              <a:t>Мали</a:t>
            </a:r>
          </a:p>
          <a:p>
            <a:r>
              <a:rPr lang="ru-RU" sz="1050" dirty="0"/>
              <a:t>Сьерра Лионе</a:t>
            </a:r>
          </a:p>
          <a:p>
            <a:r>
              <a:rPr lang="ru-RU" sz="1050" dirty="0"/>
              <a:t>Буркина Фасо</a:t>
            </a:r>
          </a:p>
          <a:p>
            <a:r>
              <a:rPr lang="ru-RU" sz="1050" dirty="0"/>
              <a:t>Гвинея</a:t>
            </a:r>
          </a:p>
          <a:p>
            <a:r>
              <a:rPr lang="ru-RU" sz="1050" dirty="0"/>
              <a:t>Ирак</a:t>
            </a:r>
          </a:p>
          <a:p>
            <a:r>
              <a:rPr lang="ru-RU" sz="1050" dirty="0"/>
              <a:t>Зимбабве</a:t>
            </a:r>
          </a:p>
          <a:p>
            <a:r>
              <a:rPr lang="ru-RU" sz="1050" dirty="0"/>
              <a:t>Афганистан</a:t>
            </a:r>
          </a:p>
          <a:p>
            <a:r>
              <a:rPr lang="ru-RU" sz="1050" dirty="0"/>
              <a:t>Габон</a:t>
            </a:r>
          </a:p>
          <a:p>
            <a:r>
              <a:rPr lang="ru-RU" sz="1050" dirty="0"/>
              <a:t>Нигер</a:t>
            </a:r>
          </a:p>
          <a:p>
            <a:r>
              <a:rPr lang="ru-RU" sz="1050" dirty="0"/>
              <a:t>Мадагаскар</a:t>
            </a:r>
          </a:p>
          <a:p>
            <a:r>
              <a:rPr lang="ru-RU" sz="1050" dirty="0"/>
              <a:t>Камерун</a:t>
            </a:r>
          </a:p>
          <a:p>
            <a:r>
              <a:rPr lang="ru-RU" sz="1050" dirty="0"/>
              <a:t>Лесото</a:t>
            </a:r>
          </a:p>
          <a:p>
            <a:r>
              <a:rPr lang="ru-RU" sz="1050" dirty="0"/>
              <a:t>Того</a:t>
            </a:r>
          </a:p>
          <a:p>
            <a:r>
              <a:rPr lang="ru-RU" sz="1050" dirty="0"/>
              <a:t>Чад</a:t>
            </a:r>
            <a:endParaRPr lang="en-US" sz="1050" dirty="0"/>
          </a:p>
        </p:txBody>
      </p:sp>
    </p:spTree>
    <p:extLst>
      <p:ext uri="{BB962C8B-B14F-4D97-AF65-F5344CB8AC3E}">
        <p14:creationId xmlns:p14="http://schemas.microsoft.com/office/powerpoint/2010/main" val="3534319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4576A621-52D3-4787-908C-6AFD17324B62}"/>
              </a:ext>
            </a:extLst>
          </p:cNvPr>
          <p:cNvGraphicFramePr>
            <a:graphicFrameLocks noChangeAspect="1"/>
          </p:cNvGraphicFramePr>
          <p:nvPr>
            <p:extLst>
              <p:ext uri="{D42A27DB-BD31-4B8C-83A1-F6EECF244321}">
                <p14:modId xmlns:p14="http://schemas.microsoft.com/office/powerpoint/2010/main" val="1278383474"/>
              </p:ext>
            </p:extLst>
          </p:nvPr>
        </p:nvGraphicFramePr>
        <p:xfrm>
          <a:off x="5715" y="381000"/>
          <a:ext cx="9144000" cy="5279593"/>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a:extLst>
              <a:ext uri="{FF2B5EF4-FFF2-40B4-BE49-F238E27FC236}">
                <a16:creationId xmlns:a16="http://schemas.microsoft.com/office/drawing/2014/main" id="{063A043F-832B-47D1-8CE6-CF258EA6325B}"/>
              </a:ext>
            </a:extLst>
          </p:cNvPr>
          <p:cNvCxnSpPr>
            <a:cxnSpLocks/>
          </p:cNvCxnSpPr>
          <p:nvPr/>
        </p:nvCxnSpPr>
        <p:spPr>
          <a:xfrm>
            <a:off x="523875" y="2200275"/>
            <a:ext cx="8016240" cy="76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5">
            <a:extLst>
              <a:ext uri="{FF2B5EF4-FFF2-40B4-BE49-F238E27FC236}">
                <a16:creationId xmlns:a16="http://schemas.microsoft.com/office/drawing/2014/main" id="{0D3E1310-D562-4144-B9E8-8F665FF78BAD}"/>
              </a:ext>
            </a:extLst>
          </p:cNvPr>
          <p:cNvSpPr txBox="1">
            <a:spLocks/>
          </p:cNvSpPr>
          <p:nvPr/>
        </p:nvSpPr>
        <p:spPr>
          <a:xfrm>
            <a:off x="71757" y="304800"/>
            <a:ext cx="8991600" cy="1143000"/>
          </a:xfrm>
          <a:prstGeom prst="rect">
            <a:avLst/>
          </a:prstGeom>
        </p:spPr>
        <p:txBody>
          <a:bodyPr>
            <a:noAutofit/>
          </a:bodyPr>
          <a:lstStyle>
            <a:lvl1pPr>
              <a:defRPr>
                <a:latin typeface="+mj-lt"/>
                <a:ea typeface="+mj-ea"/>
                <a:cs typeface="+mj-cs"/>
              </a:defRPr>
            </a:lvl1pPr>
          </a:lstStyle>
          <a:p>
            <a:pPr algn="ctr">
              <a:defRPr sz="1400" b="1" i="0" u="none" strike="noStrike" kern="1200" spc="0" baseline="0">
                <a:solidFill>
                  <a:prstClr val="black">
                    <a:lumMod val="65000"/>
                    <a:lumOff val="35000"/>
                  </a:prstClr>
                </a:solidFill>
                <a:latin typeface="+mn-lt"/>
                <a:ea typeface="+mn-ea"/>
                <a:cs typeface="+mn-cs"/>
              </a:defRPr>
            </a:pPr>
            <a:r>
              <a:rPr lang="ru-RU" sz="2400" b="1" dirty="0">
                <a:solidFill>
                  <a:srgbClr val="000000"/>
                </a:solidFill>
              </a:rPr>
              <a:t>Обзор результатов оценки ГРФО Узбекистана за 2018 год</a:t>
            </a:r>
            <a:endParaRPr lang="en-US" sz="2400" b="1" dirty="0">
              <a:solidFill>
                <a:srgbClr val="000000"/>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489642185"/>
              </p:ext>
            </p:extLst>
          </p:nvPr>
        </p:nvGraphicFramePr>
        <p:xfrm>
          <a:off x="304800" y="4191000"/>
          <a:ext cx="8382000" cy="2336800"/>
        </p:xfrm>
        <a:graphic>
          <a:graphicData uri="http://schemas.openxmlformats.org/drawingml/2006/table">
            <a:tbl>
              <a:tblPr firstRow="1" firstCol="1" bandRow="1">
                <a:tableStyleId>{5C22544A-7EE6-4342-B048-85BDC9FD1C3A}</a:tableStyleId>
              </a:tblPr>
              <a:tblGrid>
                <a:gridCol w="8382000">
                  <a:extLst>
                    <a:ext uri="{9D8B030D-6E8A-4147-A177-3AD203B41FA5}">
                      <a16:colId xmlns:a16="http://schemas.microsoft.com/office/drawing/2014/main" val="1930684164"/>
                    </a:ext>
                  </a:extLst>
                </a:gridCol>
              </a:tblGrid>
              <a:tr h="2336800">
                <a:tc>
                  <a:txBody>
                    <a:bodyPr/>
                    <a:lstStyle/>
                    <a:p>
                      <a:pPr marL="71755" marR="71755" algn="r">
                        <a:lnSpc>
                          <a:spcPct val="107000"/>
                        </a:lnSpc>
                        <a:spcBef>
                          <a:spcPts val="0"/>
                        </a:spcBef>
                        <a:spcAft>
                          <a:spcPts val="0"/>
                        </a:spcAft>
                      </a:pPr>
                      <a:r>
                        <a:rPr lang="ru-RU" sz="600" dirty="0">
                          <a:solidFill>
                            <a:sysClr val="windowText" lastClr="000000"/>
                          </a:solidFill>
                          <a:effectLst/>
                        </a:rPr>
                        <a:t>1. Совокупные показатели исполнения расходной части бюджета в сравнении с первоначально утвержденным бюджетом </a:t>
                      </a:r>
                      <a:endParaRPr lang="en-US" sz="600" dirty="0">
                        <a:solidFill>
                          <a:sysClr val="windowText" lastClr="000000"/>
                        </a:solidFill>
                        <a:effectLst/>
                      </a:endParaRPr>
                    </a:p>
                    <a:p>
                      <a:pPr marL="71755" marR="71755" algn="r">
                        <a:lnSpc>
                          <a:spcPct val="107000"/>
                        </a:lnSpc>
                        <a:spcBef>
                          <a:spcPts val="0"/>
                        </a:spcBef>
                        <a:spcAft>
                          <a:spcPts val="0"/>
                        </a:spcAft>
                      </a:pPr>
                      <a:endParaRPr lang="ru-RU" sz="600" dirty="0">
                        <a:solidFill>
                          <a:sysClr val="windowText" lastClr="000000"/>
                        </a:solidFill>
                        <a:effectLst/>
                      </a:endParaRPr>
                    </a:p>
                    <a:p>
                      <a:pPr marL="71755" marR="71755" algn="r">
                        <a:lnSpc>
                          <a:spcPct val="107000"/>
                        </a:lnSpc>
                        <a:spcBef>
                          <a:spcPts val="0"/>
                        </a:spcBef>
                        <a:spcAft>
                          <a:spcPts val="0"/>
                        </a:spcAft>
                      </a:pPr>
                      <a:r>
                        <a:rPr lang="ru-RU" sz="600" dirty="0">
                          <a:solidFill>
                            <a:sysClr val="windowText" lastClr="000000"/>
                          </a:solidFill>
                          <a:effectLst/>
                        </a:rPr>
                        <a:t>2. Структура расходов в сравнении с первоначально утвержденным бюджетом </a:t>
                      </a:r>
                      <a:endParaRPr lang="en-US" sz="600" dirty="0">
                        <a:solidFill>
                          <a:sysClr val="windowText" lastClr="000000"/>
                        </a:solidFill>
                        <a:effectLst/>
                      </a:endParaRPr>
                    </a:p>
                    <a:p>
                      <a:pPr marL="71755" marR="71755" algn="r">
                        <a:lnSpc>
                          <a:spcPct val="107000"/>
                        </a:lnSpc>
                        <a:spcBef>
                          <a:spcPts val="0"/>
                        </a:spcBef>
                        <a:spcAft>
                          <a:spcPts val="0"/>
                        </a:spcAft>
                      </a:pPr>
                      <a:endParaRPr lang="ru-RU" sz="400" dirty="0">
                        <a:solidFill>
                          <a:sysClr val="windowText" lastClr="000000"/>
                        </a:solidFill>
                        <a:effectLst/>
                      </a:endParaRPr>
                    </a:p>
                    <a:p>
                      <a:pPr marL="71755" marR="71755" algn="r">
                        <a:lnSpc>
                          <a:spcPct val="107000"/>
                        </a:lnSpc>
                        <a:spcBef>
                          <a:spcPts val="0"/>
                        </a:spcBef>
                        <a:spcAft>
                          <a:spcPts val="0"/>
                        </a:spcAft>
                      </a:pPr>
                      <a:r>
                        <a:rPr lang="ru-RU" sz="600" dirty="0">
                          <a:solidFill>
                            <a:sysClr val="windowText" lastClr="000000"/>
                          </a:solidFill>
                          <a:effectLst/>
                        </a:rPr>
                        <a:t>3. Доходная часть бюджета в сравнении с первоначально утвержденным бюджетом </a:t>
                      </a:r>
                      <a:endParaRPr lang="en-US" sz="600" dirty="0">
                        <a:solidFill>
                          <a:sysClr val="windowText" lastClr="000000"/>
                        </a:solidFill>
                        <a:effectLst/>
                      </a:endParaRPr>
                    </a:p>
                    <a:p>
                      <a:pPr marL="71755" marR="71755" algn="r">
                        <a:lnSpc>
                          <a:spcPct val="107000"/>
                        </a:lnSpc>
                        <a:spcBef>
                          <a:spcPts val="0"/>
                        </a:spcBef>
                        <a:spcAft>
                          <a:spcPts val="0"/>
                        </a:spcAft>
                      </a:pPr>
                      <a:endParaRPr lang="ru-RU" sz="900" dirty="0">
                        <a:solidFill>
                          <a:sysClr val="windowText" lastClr="000000"/>
                        </a:solidFill>
                        <a:effectLst/>
                      </a:endParaRPr>
                    </a:p>
                    <a:p>
                      <a:pPr marL="71755" marR="71755" algn="r">
                        <a:lnSpc>
                          <a:spcPct val="107000"/>
                        </a:lnSpc>
                        <a:spcBef>
                          <a:spcPts val="0"/>
                        </a:spcBef>
                        <a:spcAft>
                          <a:spcPts val="0"/>
                        </a:spcAft>
                      </a:pPr>
                      <a:r>
                        <a:rPr lang="ru-RU" sz="600" dirty="0">
                          <a:solidFill>
                            <a:sysClr val="windowText" lastClr="000000"/>
                          </a:solidFill>
                          <a:effectLst/>
                        </a:rPr>
                        <a:t>4. Классификация бюджета </a:t>
                      </a:r>
                      <a:endParaRPr lang="en-US" sz="600" dirty="0">
                        <a:solidFill>
                          <a:sysClr val="windowText" lastClr="000000"/>
                        </a:solidFill>
                        <a:effectLst/>
                      </a:endParaRPr>
                    </a:p>
                    <a:p>
                      <a:pPr marL="71755" marR="71755" algn="r">
                        <a:lnSpc>
                          <a:spcPct val="107000"/>
                        </a:lnSpc>
                        <a:spcBef>
                          <a:spcPts val="0"/>
                        </a:spcBef>
                        <a:spcAft>
                          <a:spcPts val="0"/>
                        </a:spcAft>
                      </a:pPr>
                      <a:endParaRPr lang="ru-RU" sz="600" dirty="0">
                        <a:solidFill>
                          <a:sysClr val="windowText" lastClr="000000"/>
                        </a:solidFill>
                        <a:effectLst/>
                      </a:endParaRPr>
                    </a:p>
                    <a:p>
                      <a:pPr marL="71755" marR="71755" algn="r">
                        <a:lnSpc>
                          <a:spcPct val="107000"/>
                        </a:lnSpc>
                        <a:spcBef>
                          <a:spcPts val="0"/>
                        </a:spcBef>
                        <a:spcAft>
                          <a:spcPts val="0"/>
                        </a:spcAft>
                      </a:pPr>
                      <a:endParaRPr lang="ru-RU" sz="600" dirty="0">
                        <a:solidFill>
                          <a:sysClr val="windowText" lastClr="000000"/>
                        </a:solidFill>
                        <a:effectLst/>
                      </a:endParaRPr>
                    </a:p>
                    <a:p>
                      <a:pPr marL="71755" marR="71755" algn="r">
                        <a:lnSpc>
                          <a:spcPct val="107000"/>
                        </a:lnSpc>
                        <a:spcBef>
                          <a:spcPts val="0"/>
                        </a:spcBef>
                        <a:spcAft>
                          <a:spcPts val="0"/>
                        </a:spcAft>
                      </a:pPr>
                      <a:r>
                        <a:rPr lang="ru-RU" sz="600" dirty="0">
                          <a:solidFill>
                            <a:sysClr val="windowText" lastClr="000000"/>
                          </a:solidFill>
                          <a:effectLst/>
                        </a:rPr>
                        <a:t>5. Бюджетная документация </a:t>
                      </a:r>
                      <a:endParaRPr lang="en-US" sz="600" dirty="0">
                        <a:solidFill>
                          <a:sysClr val="windowText" lastClr="000000"/>
                        </a:solidFill>
                        <a:effectLst/>
                      </a:endParaRPr>
                    </a:p>
                    <a:p>
                      <a:pPr marL="71755" marR="71755" algn="r">
                        <a:lnSpc>
                          <a:spcPct val="107000"/>
                        </a:lnSpc>
                        <a:spcBef>
                          <a:spcPts val="0"/>
                        </a:spcBef>
                        <a:spcAft>
                          <a:spcPts val="0"/>
                        </a:spcAft>
                      </a:pPr>
                      <a:endParaRPr lang="ru-RU" sz="100" dirty="0">
                        <a:solidFill>
                          <a:sysClr val="windowText" lastClr="000000"/>
                        </a:solidFill>
                        <a:effectLst/>
                      </a:endParaRPr>
                    </a:p>
                    <a:p>
                      <a:pPr marL="71755" marR="71755" algn="r">
                        <a:lnSpc>
                          <a:spcPct val="107000"/>
                        </a:lnSpc>
                        <a:spcBef>
                          <a:spcPts val="0"/>
                        </a:spcBef>
                        <a:spcAft>
                          <a:spcPts val="0"/>
                        </a:spcAft>
                      </a:pPr>
                      <a:r>
                        <a:rPr lang="ru-RU" sz="600" dirty="0">
                          <a:solidFill>
                            <a:sysClr val="windowText" lastClr="000000"/>
                          </a:solidFill>
                          <a:effectLst/>
                        </a:rPr>
                        <a:t>6. Объем неучтенных в финансовой отчетности государственных операций </a:t>
                      </a:r>
                      <a:endParaRPr lang="en-US" sz="600" dirty="0">
                        <a:solidFill>
                          <a:sysClr val="windowText" lastClr="000000"/>
                        </a:solidFill>
                        <a:effectLst/>
                      </a:endParaRPr>
                    </a:p>
                    <a:p>
                      <a:pPr marL="71755" marR="71755" algn="r">
                        <a:lnSpc>
                          <a:spcPct val="107000"/>
                        </a:lnSpc>
                        <a:spcBef>
                          <a:spcPts val="0"/>
                        </a:spcBef>
                        <a:spcAft>
                          <a:spcPts val="0"/>
                        </a:spcAft>
                      </a:pPr>
                      <a:endParaRPr lang="ru-RU" sz="600" dirty="0">
                        <a:solidFill>
                          <a:sysClr val="windowText" lastClr="000000"/>
                        </a:solidFill>
                        <a:effectLst/>
                      </a:endParaRPr>
                    </a:p>
                    <a:p>
                      <a:pPr marL="71755" marR="71755" algn="r">
                        <a:lnSpc>
                          <a:spcPct val="107000"/>
                        </a:lnSpc>
                        <a:spcBef>
                          <a:spcPts val="0"/>
                        </a:spcBef>
                        <a:spcAft>
                          <a:spcPts val="0"/>
                        </a:spcAft>
                      </a:pPr>
                      <a:endParaRPr lang="ru-RU" sz="200" dirty="0">
                        <a:solidFill>
                          <a:sysClr val="windowText" lastClr="000000"/>
                        </a:solidFill>
                        <a:effectLst/>
                      </a:endParaRPr>
                    </a:p>
                    <a:p>
                      <a:pPr marL="71755" marR="71755" algn="r">
                        <a:lnSpc>
                          <a:spcPct val="107000"/>
                        </a:lnSpc>
                        <a:spcBef>
                          <a:spcPts val="0"/>
                        </a:spcBef>
                        <a:spcAft>
                          <a:spcPts val="0"/>
                        </a:spcAft>
                      </a:pPr>
                      <a:endParaRPr lang="ru-RU" sz="200" dirty="0">
                        <a:solidFill>
                          <a:sysClr val="windowText" lastClr="000000"/>
                        </a:solidFill>
                        <a:effectLst/>
                      </a:endParaRPr>
                    </a:p>
                    <a:p>
                      <a:pPr marL="71755" marR="71755" algn="r">
                        <a:lnSpc>
                          <a:spcPct val="107000"/>
                        </a:lnSpc>
                        <a:spcBef>
                          <a:spcPts val="0"/>
                        </a:spcBef>
                        <a:spcAft>
                          <a:spcPts val="0"/>
                        </a:spcAft>
                      </a:pPr>
                      <a:endParaRPr lang="ru-RU" sz="200" dirty="0">
                        <a:solidFill>
                          <a:sysClr val="windowText" lastClr="000000"/>
                        </a:solidFill>
                        <a:effectLst/>
                      </a:endParaRPr>
                    </a:p>
                    <a:p>
                      <a:pPr marL="71755" marR="71755" algn="r">
                        <a:lnSpc>
                          <a:spcPct val="107000"/>
                        </a:lnSpc>
                        <a:spcBef>
                          <a:spcPts val="0"/>
                        </a:spcBef>
                        <a:spcAft>
                          <a:spcPts val="0"/>
                        </a:spcAft>
                      </a:pPr>
                      <a:r>
                        <a:rPr lang="ru-RU" sz="600" dirty="0">
                          <a:solidFill>
                            <a:sysClr val="windowText" lastClr="000000"/>
                          </a:solidFill>
                          <a:effectLst/>
                        </a:rPr>
                        <a:t>7. Трансферты местным органам власти</a:t>
                      </a:r>
                      <a:endParaRPr lang="en-US" sz="600" dirty="0">
                        <a:solidFill>
                          <a:sysClr val="windowText" lastClr="000000"/>
                        </a:solidFill>
                        <a:effectLst/>
                      </a:endParaRPr>
                    </a:p>
                    <a:p>
                      <a:pPr marL="71755" marR="71755" algn="r">
                        <a:lnSpc>
                          <a:spcPct val="107000"/>
                        </a:lnSpc>
                        <a:spcBef>
                          <a:spcPts val="0"/>
                        </a:spcBef>
                        <a:spcAft>
                          <a:spcPts val="0"/>
                        </a:spcAft>
                      </a:pPr>
                      <a:endParaRPr lang="ru-RU" sz="600" dirty="0">
                        <a:solidFill>
                          <a:sysClr val="windowText" lastClr="000000"/>
                        </a:solidFill>
                        <a:effectLst/>
                      </a:endParaRPr>
                    </a:p>
                    <a:p>
                      <a:pPr marL="71755" marR="71755" algn="r">
                        <a:lnSpc>
                          <a:spcPct val="107000"/>
                        </a:lnSpc>
                        <a:spcBef>
                          <a:spcPts val="0"/>
                        </a:spcBef>
                        <a:spcAft>
                          <a:spcPts val="0"/>
                        </a:spcAft>
                      </a:pPr>
                      <a:r>
                        <a:rPr lang="ru-RU" sz="600" dirty="0">
                          <a:solidFill>
                            <a:sysClr val="windowText" lastClr="000000"/>
                          </a:solidFill>
                          <a:effectLst/>
                        </a:rPr>
                        <a:t>8. Информация об эффективности в предоставлении услуг </a:t>
                      </a:r>
                      <a:endParaRPr lang="en-US" sz="600" dirty="0">
                        <a:solidFill>
                          <a:sysClr val="windowText" lastClr="000000"/>
                        </a:solidFill>
                        <a:effectLst/>
                      </a:endParaRPr>
                    </a:p>
                    <a:p>
                      <a:pPr marL="71755" marR="71755" algn="r">
                        <a:lnSpc>
                          <a:spcPct val="107000"/>
                        </a:lnSpc>
                        <a:spcBef>
                          <a:spcPts val="0"/>
                        </a:spcBef>
                        <a:spcAft>
                          <a:spcPts val="0"/>
                        </a:spcAft>
                      </a:pPr>
                      <a:endParaRPr lang="ru-RU" sz="600" dirty="0">
                        <a:solidFill>
                          <a:sysClr val="windowText" lastClr="000000"/>
                        </a:solidFill>
                        <a:effectLst/>
                      </a:endParaRPr>
                    </a:p>
                    <a:p>
                      <a:pPr marL="71755" marR="71755" algn="r">
                        <a:lnSpc>
                          <a:spcPct val="107000"/>
                        </a:lnSpc>
                        <a:spcBef>
                          <a:spcPts val="0"/>
                        </a:spcBef>
                        <a:spcAft>
                          <a:spcPts val="0"/>
                        </a:spcAft>
                      </a:pPr>
                      <a:endParaRPr lang="ru-RU" sz="900" dirty="0">
                        <a:solidFill>
                          <a:sysClr val="windowText" lastClr="000000"/>
                        </a:solidFill>
                        <a:effectLst/>
                      </a:endParaRPr>
                    </a:p>
                    <a:p>
                      <a:pPr marL="71755" marR="71755" algn="r">
                        <a:lnSpc>
                          <a:spcPct val="107000"/>
                        </a:lnSpc>
                        <a:spcBef>
                          <a:spcPts val="0"/>
                        </a:spcBef>
                        <a:spcAft>
                          <a:spcPts val="0"/>
                        </a:spcAft>
                      </a:pPr>
                      <a:r>
                        <a:rPr lang="ru-RU" sz="600" dirty="0">
                          <a:solidFill>
                            <a:sysClr val="windowText" lastClr="000000"/>
                          </a:solidFill>
                          <a:effectLst/>
                        </a:rPr>
                        <a:t>9. Доступ общественности к финансовой информации</a:t>
                      </a:r>
                      <a:endParaRPr lang="en-US" sz="600" dirty="0">
                        <a:solidFill>
                          <a:sysClr val="windowText" lastClr="000000"/>
                        </a:solidFill>
                        <a:effectLst/>
                      </a:endParaRPr>
                    </a:p>
                    <a:p>
                      <a:pPr marL="71755" marR="71755" algn="r">
                        <a:lnSpc>
                          <a:spcPct val="107000"/>
                        </a:lnSpc>
                        <a:spcBef>
                          <a:spcPts val="0"/>
                        </a:spcBef>
                        <a:spcAft>
                          <a:spcPts val="0"/>
                        </a:spcAft>
                      </a:pPr>
                      <a:endParaRPr lang="ru-RU" sz="1000" dirty="0">
                        <a:solidFill>
                          <a:sysClr val="windowText" lastClr="000000"/>
                        </a:solidFill>
                        <a:effectLst/>
                      </a:endParaRPr>
                    </a:p>
                    <a:p>
                      <a:pPr marL="71755" marR="71755" algn="r">
                        <a:lnSpc>
                          <a:spcPct val="107000"/>
                        </a:lnSpc>
                        <a:spcBef>
                          <a:spcPts val="0"/>
                        </a:spcBef>
                        <a:spcAft>
                          <a:spcPts val="0"/>
                        </a:spcAft>
                      </a:pPr>
                      <a:r>
                        <a:rPr lang="ru-RU" sz="600" dirty="0">
                          <a:solidFill>
                            <a:sysClr val="windowText" lastClr="000000"/>
                          </a:solidFill>
                          <a:effectLst/>
                        </a:rPr>
                        <a:t>10. Отчетность по бюджетно-налоговому риску </a:t>
                      </a:r>
                      <a:endParaRPr lang="en-US" sz="600" dirty="0">
                        <a:solidFill>
                          <a:sysClr val="windowText" lastClr="000000"/>
                        </a:solidFill>
                        <a:effectLst/>
                      </a:endParaRPr>
                    </a:p>
                    <a:p>
                      <a:pPr marL="71755" marR="71755" algn="r">
                        <a:lnSpc>
                          <a:spcPct val="107000"/>
                        </a:lnSpc>
                        <a:spcBef>
                          <a:spcPts val="0"/>
                        </a:spcBef>
                        <a:spcAft>
                          <a:spcPts val="0"/>
                        </a:spcAft>
                      </a:pPr>
                      <a:endParaRPr lang="ru-RU" sz="1000" dirty="0">
                        <a:solidFill>
                          <a:sysClr val="windowText" lastClr="000000"/>
                        </a:solidFill>
                        <a:effectLst/>
                      </a:endParaRPr>
                    </a:p>
                    <a:p>
                      <a:pPr marL="71755" marR="71755" algn="r">
                        <a:lnSpc>
                          <a:spcPct val="107000"/>
                        </a:lnSpc>
                        <a:spcBef>
                          <a:spcPts val="0"/>
                        </a:spcBef>
                        <a:spcAft>
                          <a:spcPts val="0"/>
                        </a:spcAft>
                      </a:pPr>
                      <a:r>
                        <a:rPr lang="ru-RU" sz="600" dirty="0">
                          <a:solidFill>
                            <a:sysClr val="windowText" lastClr="000000"/>
                          </a:solidFill>
                          <a:effectLst/>
                        </a:rPr>
                        <a:t>11. Управление государственными инвестициями</a:t>
                      </a:r>
                      <a:endParaRPr lang="en-US" sz="600" dirty="0">
                        <a:solidFill>
                          <a:sysClr val="windowText" lastClr="000000"/>
                        </a:solidFill>
                        <a:effectLst/>
                      </a:endParaRPr>
                    </a:p>
                    <a:p>
                      <a:pPr marL="71755" marR="71755" algn="r">
                        <a:lnSpc>
                          <a:spcPct val="107000"/>
                        </a:lnSpc>
                        <a:spcBef>
                          <a:spcPts val="0"/>
                        </a:spcBef>
                        <a:spcAft>
                          <a:spcPts val="0"/>
                        </a:spcAft>
                      </a:pPr>
                      <a:endParaRPr lang="ru-RU" sz="1000" dirty="0">
                        <a:solidFill>
                          <a:sysClr val="windowText" lastClr="000000"/>
                        </a:solidFill>
                        <a:effectLst/>
                      </a:endParaRPr>
                    </a:p>
                    <a:p>
                      <a:pPr marL="71755" marR="71755" algn="r">
                        <a:lnSpc>
                          <a:spcPct val="107000"/>
                        </a:lnSpc>
                        <a:spcBef>
                          <a:spcPts val="0"/>
                        </a:spcBef>
                        <a:spcAft>
                          <a:spcPts val="0"/>
                        </a:spcAft>
                      </a:pPr>
                      <a:r>
                        <a:rPr lang="ru-RU" sz="600" dirty="0">
                          <a:solidFill>
                            <a:sysClr val="windowText" lastClr="000000"/>
                          </a:solidFill>
                          <a:effectLst/>
                        </a:rPr>
                        <a:t>12. Управление государственными активами</a:t>
                      </a:r>
                      <a:endParaRPr lang="en-US" sz="600" dirty="0">
                        <a:solidFill>
                          <a:sysClr val="windowText" lastClr="000000"/>
                        </a:solidFill>
                        <a:effectLst/>
                      </a:endParaRPr>
                    </a:p>
                    <a:p>
                      <a:pPr marL="71755" marR="71755" algn="r">
                        <a:lnSpc>
                          <a:spcPct val="107000"/>
                        </a:lnSpc>
                        <a:spcBef>
                          <a:spcPts val="0"/>
                        </a:spcBef>
                        <a:spcAft>
                          <a:spcPts val="0"/>
                        </a:spcAft>
                      </a:pPr>
                      <a:endParaRPr lang="ru-RU" sz="600" dirty="0">
                        <a:solidFill>
                          <a:sysClr val="windowText" lastClr="000000"/>
                        </a:solidFill>
                        <a:effectLst/>
                      </a:endParaRPr>
                    </a:p>
                    <a:p>
                      <a:pPr marL="71755" marR="71755" algn="r">
                        <a:lnSpc>
                          <a:spcPct val="107000"/>
                        </a:lnSpc>
                        <a:spcBef>
                          <a:spcPts val="0"/>
                        </a:spcBef>
                        <a:spcAft>
                          <a:spcPts val="0"/>
                        </a:spcAft>
                      </a:pPr>
                      <a:endParaRPr lang="ru-RU" sz="500" dirty="0">
                        <a:solidFill>
                          <a:sysClr val="windowText" lastClr="000000"/>
                        </a:solidFill>
                        <a:effectLst/>
                      </a:endParaRPr>
                    </a:p>
                    <a:p>
                      <a:pPr marL="71755" marR="71755" algn="r">
                        <a:lnSpc>
                          <a:spcPct val="107000"/>
                        </a:lnSpc>
                        <a:spcBef>
                          <a:spcPts val="0"/>
                        </a:spcBef>
                        <a:spcAft>
                          <a:spcPts val="0"/>
                        </a:spcAft>
                      </a:pPr>
                      <a:r>
                        <a:rPr lang="ru-RU" sz="600" dirty="0">
                          <a:solidFill>
                            <a:sysClr val="windowText" lastClr="000000"/>
                          </a:solidFill>
                          <a:effectLst/>
                        </a:rPr>
                        <a:t>13. Управление долгом </a:t>
                      </a:r>
                      <a:endParaRPr lang="en-US" sz="600" dirty="0">
                        <a:solidFill>
                          <a:sysClr val="windowText" lastClr="000000"/>
                        </a:solidFill>
                        <a:effectLst/>
                      </a:endParaRPr>
                    </a:p>
                    <a:p>
                      <a:pPr marL="71755" marR="71755" algn="r">
                        <a:lnSpc>
                          <a:spcPct val="107000"/>
                        </a:lnSpc>
                        <a:spcBef>
                          <a:spcPts val="0"/>
                        </a:spcBef>
                        <a:spcAft>
                          <a:spcPts val="0"/>
                        </a:spcAft>
                      </a:pPr>
                      <a:endParaRPr lang="ru-RU" sz="200" dirty="0">
                        <a:solidFill>
                          <a:sysClr val="windowText" lastClr="000000"/>
                        </a:solidFill>
                        <a:effectLst/>
                      </a:endParaRPr>
                    </a:p>
                    <a:p>
                      <a:pPr marL="71755" marR="71755" algn="r">
                        <a:lnSpc>
                          <a:spcPct val="107000"/>
                        </a:lnSpc>
                        <a:spcBef>
                          <a:spcPts val="0"/>
                        </a:spcBef>
                        <a:spcAft>
                          <a:spcPts val="0"/>
                        </a:spcAft>
                      </a:pPr>
                      <a:r>
                        <a:rPr lang="ru-RU" sz="600" dirty="0">
                          <a:solidFill>
                            <a:sysClr val="windowText" lastClr="000000"/>
                          </a:solidFill>
                          <a:effectLst/>
                        </a:rPr>
                        <a:t>14. Макроэкономическое и бюджетно-налоговое прогнозирование </a:t>
                      </a:r>
                      <a:endParaRPr lang="en-US" sz="600" dirty="0">
                        <a:solidFill>
                          <a:sysClr val="windowText" lastClr="000000"/>
                        </a:solidFill>
                        <a:effectLst/>
                      </a:endParaRPr>
                    </a:p>
                    <a:p>
                      <a:pPr marL="71755" marR="71755" algn="r">
                        <a:lnSpc>
                          <a:spcPct val="107000"/>
                        </a:lnSpc>
                        <a:spcBef>
                          <a:spcPts val="0"/>
                        </a:spcBef>
                        <a:spcAft>
                          <a:spcPts val="0"/>
                        </a:spcAft>
                      </a:pPr>
                      <a:endParaRPr lang="ru-RU" sz="600" dirty="0">
                        <a:solidFill>
                          <a:sysClr val="windowText" lastClr="000000"/>
                        </a:solidFill>
                        <a:effectLst/>
                      </a:endParaRPr>
                    </a:p>
                    <a:p>
                      <a:pPr marL="71755" marR="71755" algn="r">
                        <a:lnSpc>
                          <a:spcPct val="107000"/>
                        </a:lnSpc>
                        <a:spcBef>
                          <a:spcPts val="0"/>
                        </a:spcBef>
                        <a:spcAft>
                          <a:spcPts val="0"/>
                        </a:spcAft>
                      </a:pPr>
                      <a:endParaRPr lang="ru-RU" sz="600" dirty="0">
                        <a:solidFill>
                          <a:sysClr val="windowText" lastClr="000000"/>
                        </a:solidFill>
                        <a:effectLst/>
                      </a:endParaRPr>
                    </a:p>
                    <a:p>
                      <a:pPr marL="71755" marR="71755" algn="r">
                        <a:lnSpc>
                          <a:spcPct val="107000"/>
                        </a:lnSpc>
                        <a:spcBef>
                          <a:spcPts val="0"/>
                        </a:spcBef>
                        <a:spcAft>
                          <a:spcPts val="0"/>
                        </a:spcAft>
                      </a:pPr>
                      <a:r>
                        <a:rPr lang="ru-RU" sz="600" dirty="0">
                          <a:solidFill>
                            <a:sysClr val="windowText" lastClr="000000"/>
                          </a:solidFill>
                          <a:effectLst/>
                        </a:rPr>
                        <a:t>15. Бюджетно-налоговая стратегия </a:t>
                      </a:r>
                      <a:endParaRPr lang="en-US" sz="600" dirty="0">
                        <a:solidFill>
                          <a:sysClr val="windowText" lastClr="000000"/>
                        </a:solidFill>
                        <a:effectLst/>
                      </a:endParaRPr>
                    </a:p>
                    <a:p>
                      <a:pPr marL="71755" marR="71755" algn="r">
                        <a:lnSpc>
                          <a:spcPct val="107000"/>
                        </a:lnSpc>
                        <a:spcBef>
                          <a:spcPts val="0"/>
                        </a:spcBef>
                        <a:spcAft>
                          <a:spcPts val="0"/>
                        </a:spcAft>
                      </a:pPr>
                      <a:endParaRPr lang="ru-RU" sz="200" dirty="0">
                        <a:solidFill>
                          <a:sysClr val="windowText" lastClr="000000"/>
                        </a:solidFill>
                        <a:effectLst/>
                      </a:endParaRPr>
                    </a:p>
                    <a:p>
                      <a:pPr marL="71755" marR="71755" algn="r">
                        <a:lnSpc>
                          <a:spcPct val="107000"/>
                        </a:lnSpc>
                        <a:spcBef>
                          <a:spcPts val="0"/>
                        </a:spcBef>
                        <a:spcAft>
                          <a:spcPts val="0"/>
                        </a:spcAft>
                      </a:pPr>
                      <a:r>
                        <a:rPr lang="ru-RU" sz="600" dirty="0">
                          <a:solidFill>
                            <a:sysClr val="windowText" lastClr="000000"/>
                          </a:solidFill>
                          <a:effectLst/>
                        </a:rPr>
                        <a:t>16. Среднесрочная перспектива финансового планирования в отношении государственных расходов </a:t>
                      </a:r>
                      <a:endParaRPr lang="en-US" sz="600" dirty="0">
                        <a:solidFill>
                          <a:sysClr val="windowText" lastClr="000000"/>
                        </a:solidFill>
                        <a:effectLst/>
                      </a:endParaRPr>
                    </a:p>
                    <a:p>
                      <a:pPr marL="71755" marR="71755" algn="r">
                        <a:lnSpc>
                          <a:spcPct val="107000"/>
                        </a:lnSpc>
                        <a:spcBef>
                          <a:spcPts val="0"/>
                        </a:spcBef>
                        <a:spcAft>
                          <a:spcPts val="0"/>
                        </a:spcAft>
                      </a:pPr>
                      <a:endParaRPr lang="ru-RU" sz="600" dirty="0">
                        <a:solidFill>
                          <a:sysClr val="windowText" lastClr="000000"/>
                        </a:solidFill>
                        <a:effectLst/>
                      </a:endParaRPr>
                    </a:p>
                    <a:p>
                      <a:pPr marL="71755" marR="71755" algn="r">
                        <a:lnSpc>
                          <a:spcPct val="107000"/>
                        </a:lnSpc>
                        <a:spcBef>
                          <a:spcPts val="0"/>
                        </a:spcBef>
                        <a:spcAft>
                          <a:spcPts val="0"/>
                        </a:spcAft>
                      </a:pPr>
                      <a:endParaRPr lang="ru-RU" sz="600" dirty="0">
                        <a:solidFill>
                          <a:sysClr val="windowText" lastClr="000000"/>
                        </a:solidFill>
                        <a:effectLst/>
                      </a:endParaRPr>
                    </a:p>
                    <a:p>
                      <a:pPr marL="71755" marR="71755" algn="r">
                        <a:lnSpc>
                          <a:spcPct val="107000"/>
                        </a:lnSpc>
                        <a:spcBef>
                          <a:spcPts val="0"/>
                        </a:spcBef>
                        <a:spcAft>
                          <a:spcPts val="0"/>
                        </a:spcAft>
                      </a:pPr>
                      <a:r>
                        <a:rPr lang="ru-RU" sz="600" dirty="0">
                          <a:solidFill>
                            <a:sysClr val="windowText" lastClr="000000"/>
                          </a:solidFill>
                          <a:effectLst/>
                        </a:rPr>
                        <a:t>17. Процесс подготовки бюджета </a:t>
                      </a:r>
                      <a:endParaRPr lang="en-US" sz="600" dirty="0">
                        <a:solidFill>
                          <a:sysClr val="windowText" lastClr="000000"/>
                        </a:solidFill>
                        <a:effectLst/>
                      </a:endParaRPr>
                    </a:p>
                    <a:p>
                      <a:pPr marL="71755" marR="71755" algn="r">
                        <a:lnSpc>
                          <a:spcPct val="107000"/>
                        </a:lnSpc>
                        <a:spcBef>
                          <a:spcPts val="0"/>
                        </a:spcBef>
                        <a:spcAft>
                          <a:spcPts val="0"/>
                        </a:spcAft>
                      </a:pPr>
                      <a:endParaRPr lang="ru-RU" sz="600" dirty="0">
                        <a:solidFill>
                          <a:sysClr val="windowText" lastClr="000000"/>
                        </a:solidFill>
                        <a:effectLst/>
                      </a:endParaRPr>
                    </a:p>
                    <a:p>
                      <a:pPr marL="71755" marR="71755" algn="r">
                        <a:lnSpc>
                          <a:spcPct val="107000"/>
                        </a:lnSpc>
                        <a:spcBef>
                          <a:spcPts val="0"/>
                        </a:spcBef>
                        <a:spcAft>
                          <a:spcPts val="0"/>
                        </a:spcAft>
                      </a:pPr>
                      <a:endParaRPr lang="ru-RU" sz="600" dirty="0">
                        <a:solidFill>
                          <a:sysClr val="windowText" lastClr="000000"/>
                        </a:solidFill>
                        <a:effectLst/>
                      </a:endParaRPr>
                    </a:p>
                    <a:p>
                      <a:pPr marL="71755" marR="71755" algn="r">
                        <a:lnSpc>
                          <a:spcPct val="107000"/>
                        </a:lnSpc>
                        <a:spcBef>
                          <a:spcPts val="0"/>
                        </a:spcBef>
                        <a:spcAft>
                          <a:spcPts val="0"/>
                        </a:spcAft>
                      </a:pPr>
                      <a:r>
                        <a:rPr lang="ru-RU" sz="600" dirty="0">
                          <a:solidFill>
                            <a:sysClr val="windowText" lastClr="000000"/>
                          </a:solidFill>
                          <a:effectLst/>
                        </a:rPr>
                        <a:t>18. Рассмотрение бюджетов законодательным органом власти </a:t>
                      </a:r>
                    </a:p>
                    <a:p>
                      <a:pPr marL="71755" marR="71755" algn="r">
                        <a:lnSpc>
                          <a:spcPct val="107000"/>
                        </a:lnSpc>
                        <a:spcBef>
                          <a:spcPts val="0"/>
                        </a:spcBef>
                        <a:spcAft>
                          <a:spcPts val="0"/>
                        </a:spcAft>
                      </a:pPr>
                      <a:endParaRPr lang="ru-RU" sz="600" dirty="0">
                        <a:solidFill>
                          <a:sysClr val="windowText" lastClr="000000"/>
                        </a:solidFill>
                        <a:effectLst/>
                      </a:endParaRPr>
                    </a:p>
                    <a:p>
                      <a:pPr marL="71755" marR="71755" algn="r">
                        <a:lnSpc>
                          <a:spcPct val="107000"/>
                        </a:lnSpc>
                        <a:spcBef>
                          <a:spcPts val="0"/>
                        </a:spcBef>
                        <a:spcAft>
                          <a:spcPts val="0"/>
                        </a:spcAft>
                      </a:pPr>
                      <a:r>
                        <a:rPr lang="ru-RU" sz="600" dirty="0">
                          <a:solidFill>
                            <a:sysClr val="windowText" lastClr="000000"/>
                          </a:solidFill>
                          <a:effectLst/>
                        </a:rPr>
                        <a:t>19. Администрирование поступлений </a:t>
                      </a:r>
                      <a:endParaRPr lang="en-US" sz="600" dirty="0">
                        <a:solidFill>
                          <a:sysClr val="windowText" lastClr="000000"/>
                        </a:solidFill>
                        <a:effectLst/>
                      </a:endParaRPr>
                    </a:p>
                    <a:p>
                      <a:pPr marL="71755" marR="71755" algn="r">
                        <a:lnSpc>
                          <a:spcPct val="107000"/>
                        </a:lnSpc>
                        <a:spcBef>
                          <a:spcPts val="0"/>
                        </a:spcBef>
                        <a:spcAft>
                          <a:spcPts val="0"/>
                        </a:spcAft>
                      </a:pPr>
                      <a:endParaRPr lang="ru-RU" sz="600" dirty="0">
                        <a:solidFill>
                          <a:sysClr val="windowText" lastClr="000000"/>
                        </a:solidFill>
                        <a:effectLst/>
                      </a:endParaRPr>
                    </a:p>
                    <a:p>
                      <a:pPr marL="71755" marR="71755" algn="r">
                        <a:lnSpc>
                          <a:spcPct val="107000"/>
                        </a:lnSpc>
                        <a:spcBef>
                          <a:spcPts val="0"/>
                        </a:spcBef>
                        <a:spcAft>
                          <a:spcPts val="0"/>
                        </a:spcAft>
                      </a:pPr>
                      <a:endParaRPr lang="ru-RU" sz="600" dirty="0">
                        <a:solidFill>
                          <a:sysClr val="windowText" lastClr="000000"/>
                        </a:solidFill>
                        <a:effectLst/>
                      </a:endParaRPr>
                    </a:p>
                    <a:p>
                      <a:pPr marL="71755" marR="71755" algn="r">
                        <a:lnSpc>
                          <a:spcPct val="107000"/>
                        </a:lnSpc>
                        <a:spcBef>
                          <a:spcPts val="0"/>
                        </a:spcBef>
                        <a:spcAft>
                          <a:spcPts val="0"/>
                        </a:spcAft>
                      </a:pPr>
                      <a:r>
                        <a:rPr lang="ru-RU" sz="600" dirty="0">
                          <a:solidFill>
                            <a:sysClr val="windowText" lastClr="000000"/>
                          </a:solidFill>
                          <a:effectLst/>
                        </a:rPr>
                        <a:t>20.  Учет доходов</a:t>
                      </a:r>
                      <a:endParaRPr lang="en-US" sz="600" dirty="0">
                        <a:solidFill>
                          <a:sysClr val="windowText" lastClr="000000"/>
                        </a:solidFill>
                        <a:effectLst/>
                      </a:endParaRPr>
                    </a:p>
                    <a:p>
                      <a:pPr marL="71755" marR="71755" algn="r">
                        <a:lnSpc>
                          <a:spcPct val="107000"/>
                        </a:lnSpc>
                        <a:spcBef>
                          <a:spcPts val="0"/>
                        </a:spcBef>
                        <a:spcAft>
                          <a:spcPts val="0"/>
                        </a:spcAft>
                      </a:pPr>
                      <a:endParaRPr lang="ru-RU" sz="600" dirty="0">
                        <a:solidFill>
                          <a:sysClr val="windowText" lastClr="000000"/>
                        </a:solidFill>
                        <a:effectLst/>
                      </a:endParaRPr>
                    </a:p>
                    <a:p>
                      <a:pPr marL="71755" marR="71755" algn="r">
                        <a:lnSpc>
                          <a:spcPct val="107000"/>
                        </a:lnSpc>
                        <a:spcBef>
                          <a:spcPts val="0"/>
                        </a:spcBef>
                        <a:spcAft>
                          <a:spcPts val="0"/>
                        </a:spcAft>
                      </a:pPr>
                      <a:r>
                        <a:rPr lang="ru-RU" sz="600" dirty="0">
                          <a:solidFill>
                            <a:sysClr val="windowText" lastClr="000000"/>
                          </a:solidFill>
                          <a:effectLst/>
                        </a:rPr>
                        <a:t>21. Прогнозируемость распределения ресурсов в течение года </a:t>
                      </a:r>
                      <a:endParaRPr lang="en-US" sz="600" dirty="0">
                        <a:solidFill>
                          <a:sysClr val="windowText" lastClr="000000"/>
                        </a:solidFill>
                        <a:effectLst/>
                      </a:endParaRPr>
                    </a:p>
                    <a:p>
                      <a:pPr marL="71755" marR="71755" algn="r">
                        <a:lnSpc>
                          <a:spcPct val="107000"/>
                        </a:lnSpc>
                        <a:spcBef>
                          <a:spcPts val="0"/>
                        </a:spcBef>
                        <a:spcAft>
                          <a:spcPts val="0"/>
                        </a:spcAft>
                      </a:pPr>
                      <a:endParaRPr lang="ru-RU" sz="600" dirty="0">
                        <a:solidFill>
                          <a:sysClr val="windowText" lastClr="000000"/>
                        </a:solidFill>
                        <a:effectLst/>
                      </a:endParaRPr>
                    </a:p>
                    <a:p>
                      <a:pPr marL="71755" marR="71755" algn="r">
                        <a:lnSpc>
                          <a:spcPct val="107000"/>
                        </a:lnSpc>
                        <a:spcBef>
                          <a:spcPts val="0"/>
                        </a:spcBef>
                        <a:spcAft>
                          <a:spcPts val="0"/>
                        </a:spcAft>
                      </a:pPr>
                      <a:endParaRPr lang="ru-RU" sz="900" dirty="0">
                        <a:solidFill>
                          <a:sysClr val="windowText" lastClr="000000"/>
                        </a:solidFill>
                        <a:effectLst/>
                      </a:endParaRPr>
                    </a:p>
                    <a:p>
                      <a:pPr marL="71755" marR="71755" algn="r">
                        <a:lnSpc>
                          <a:spcPct val="107000"/>
                        </a:lnSpc>
                        <a:spcBef>
                          <a:spcPts val="0"/>
                        </a:spcBef>
                        <a:spcAft>
                          <a:spcPts val="0"/>
                        </a:spcAft>
                      </a:pPr>
                      <a:r>
                        <a:rPr lang="ru-RU" sz="600" dirty="0">
                          <a:solidFill>
                            <a:sysClr val="windowText" lastClr="000000"/>
                          </a:solidFill>
                          <a:effectLst/>
                        </a:rPr>
                        <a:t>22. Задолженности по расходной части бюджета </a:t>
                      </a:r>
                      <a:endParaRPr lang="en-US" sz="600" dirty="0">
                        <a:solidFill>
                          <a:sysClr val="windowText" lastClr="000000"/>
                        </a:solidFill>
                        <a:effectLst/>
                      </a:endParaRPr>
                    </a:p>
                    <a:p>
                      <a:pPr marL="71755" marR="71755" algn="r">
                        <a:lnSpc>
                          <a:spcPct val="107000"/>
                        </a:lnSpc>
                        <a:spcBef>
                          <a:spcPts val="0"/>
                        </a:spcBef>
                        <a:spcAft>
                          <a:spcPts val="0"/>
                        </a:spcAft>
                      </a:pPr>
                      <a:endParaRPr lang="ru-RU" sz="500" dirty="0">
                        <a:solidFill>
                          <a:sysClr val="windowText" lastClr="000000"/>
                        </a:solidFill>
                        <a:effectLst/>
                      </a:endParaRPr>
                    </a:p>
                    <a:p>
                      <a:pPr marL="71755" marR="71755" algn="r">
                        <a:lnSpc>
                          <a:spcPct val="107000"/>
                        </a:lnSpc>
                        <a:spcBef>
                          <a:spcPts val="0"/>
                        </a:spcBef>
                        <a:spcAft>
                          <a:spcPts val="0"/>
                        </a:spcAft>
                      </a:pPr>
                      <a:endParaRPr lang="ru-RU" sz="600" dirty="0">
                        <a:solidFill>
                          <a:sysClr val="windowText" lastClr="000000"/>
                        </a:solidFill>
                        <a:effectLst/>
                      </a:endParaRPr>
                    </a:p>
                    <a:p>
                      <a:pPr marL="71755" marR="71755" algn="r">
                        <a:lnSpc>
                          <a:spcPct val="107000"/>
                        </a:lnSpc>
                        <a:spcBef>
                          <a:spcPts val="0"/>
                        </a:spcBef>
                        <a:spcAft>
                          <a:spcPts val="0"/>
                        </a:spcAft>
                      </a:pPr>
                      <a:r>
                        <a:rPr lang="ru-RU" sz="600" dirty="0">
                          <a:solidFill>
                            <a:sysClr val="windowText" lastClr="000000"/>
                          </a:solidFill>
                          <a:effectLst/>
                        </a:rPr>
                        <a:t>23. Меры контроля за фондом заработной платы </a:t>
                      </a:r>
                      <a:endParaRPr lang="en-US" sz="600" dirty="0">
                        <a:solidFill>
                          <a:sysClr val="windowText" lastClr="000000"/>
                        </a:solidFill>
                        <a:effectLst/>
                      </a:endParaRPr>
                    </a:p>
                    <a:p>
                      <a:pPr marL="71755" marR="71755" algn="r">
                        <a:lnSpc>
                          <a:spcPct val="107000"/>
                        </a:lnSpc>
                        <a:spcBef>
                          <a:spcPts val="0"/>
                        </a:spcBef>
                        <a:spcAft>
                          <a:spcPts val="0"/>
                        </a:spcAft>
                      </a:pPr>
                      <a:endParaRPr lang="ru-RU" sz="1000" dirty="0">
                        <a:solidFill>
                          <a:sysClr val="windowText" lastClr="000000"/>
                        </a:solidFill>
                        <a:effectLst/>
                      </a:endParaRPr>
                    </a:p>
                    <a:p>
                      <a:pPr marL="71755" marR="71755" algn="r">
                        <a:lnSpc>
                          <a:spcPct val="107000"/>
                        </a:lnSpc>
                        <a:spcBef>
                          <a:spcPts val="0"/>
                        </a:spcBef>
                        <a:spcAft>
                          <a:spcPts val="0"/>
                        </a:spcAft>
                      </a:pPr>
                      <a:r>
                        <a:rPr lang="ru-RU" sz="600" dirty="0">
                          <a:solidFill>
                            <a:sysClr val="windowText" lastClr="000000"/>
                          </a:solidFill>
                          <a:effectLst/>
                        </a:rPr>
                        <a:t>24. Управление закупками </a:t>
                      </a:r>
                      <a:endParaRPr lang="en-US" sz="600" dirty="0">
                        <a:solidFill>
                          <a:sysClr val="windowText" lastClr="000000"/>
                        </a:solidFill>
                        <a:effectLst/>
                      </a:endParaRPr>
                    </a:p>
                    <a:p>
                      <a:pPr marL="71755" marR="71755" algn="r">
                        <a:lnSpc>
                          <a:spcPct val="107000"/>
                        </a:lnSpc>
                        <a:spcBef>
                          <a:spcPts val="0"/>
                        </a:spcBef>
                        <a:spcAft>
                          <a:spcPts val="0"/>
                        </a:spcAft>
                      </a:pPr>
                      <a:endParaRPr lang="ru-RU" sz="200" dirty="0">
                        <a:solidFill>
                          <a:sysClr val="windowText" lastClr="000000"/>
                        </a:solidFill>
                        <a:effectLst/>
                      </a:endParaRPr>
                    </a:p>
                    <a:p>
                      <a:pPr marL="71755" marR="71755" algn="r">
                        <a:lnSpc>
                          <a:spcPct val="107000"/>
                        </a:lnSpc>
                        <a:spcBef>
                          <a:spcPts val="0"/>
                        </a:spcBef>
                        <a:spcAft>
                          <a:spcPts val="0"/>
                        </a:spcAft>
                      </a:pPr>
                      <a:r>
                        <a:rPr lang="ru-RU" sz="600" dirty="0">
                          <a:solidFill>
                            <a:sysClr val="windowText" lastClr="000000"/>
                          </a:solidFill>
                          <a:effectLst/>
                        </a:rPr>
                        <a:t>25. Внутренний контроль за расходами, не связанными с заработной платой </a:t>
                      </a:r>
                      <a:endParaRPr lang="en-US" sz="600" dirty="0">
                        <a:solidFill>
                          <a:sysClr val="windowText" lastClr="000000"/>
                        </a:solidFill>
                        <a:effectLst/>
                      </a:endParaRPr>
                    </a:p>
                    <a:p>
                      <a:pPr marL="71755" marR="71755" algn="r">
                        <a:lnSpc>
                          <a:spcPct val="107000"/>
                        </a:lnSpc>
                        <a:spcBef>
                          <a:spcPts val="0"/>
                        </a:spcBef>
                        <a:spcAft>
                          <a:spcPts val="0"/>
                        </a:spcAft>
                      </a:pPr>
                      <a:endParaRPr lang="ru-RU" sz="600" dirty="0">
                        <a:solidFill>
                          <a:sysClr val="windowText" lastClr="000000"/>
                        </a:solidFill>
                        <a:effectLst/>
                      </a:endParaRPr>
                    </a:p>
                    <a:p>
                      <a:pPr marL="71755" marR="71755" algn="r">
                        <a:lnSpc>
                          <a:spcPct val="107000"/>
                        </a:lnSpc>
                        <a:spcBef>
                          <a:spcPts val="0"/>
                        </a:spcBef>
                        <a:spcAft>
                          <a:spcPts val="0"/>
                        </a:spcAft>
                      </a:pPr>
                      <a:endParaRPr lang="ru-RU" sz="600" dirty="0">
                        <a:solidFill>
                          <a:sysClr val="windowText" lastClr="000000"/>
                        </a:solidFill>
                        <a:effectLst/>
                      </a:endParaRPr>
                    </a:p>
                    <a:p>
                      <a:pPr marL="71755" marR="71755" algn="r">
                        <a:lnSpc>
                          <a:spcPct val="107000"/>
                        </a:lnSpc>
                        <a:spcBef>
                          <a:spcPts val="0"/>
                        </a:spcBef>
                        <a:spcAft>
                          <a:spcPts val="0"/>
                        </a:spcAft>
                      </a:pPr>
                      <a:r>
                        <a:rPr lang="ru-RU" sz="600" dirty="0">
                          <a:solidFill>
                            <a:sysClr val="windowText" lastClr="000000"/>
                          </a:solidFill>
                          <a:effectLst/>
                        </a:rPr>
                        <a:t>26. Внутренний аудит </a:t>
                      </a:r>
                      <a:endParaRPr lang="en-US" sz="600" dirty="0">
                        <a:solidFill>
                          <a:sysClr val="windowText" lastClr="000000"/>
                        </a:solidFill>
                        <a:effectLst/>
                      </a:endParaRPr>
                    </a:p>
                    <a:p>
                      <a:pPr marL="71755" marR="71755" algn="r">
                        <a:lnSpc>
                          <a:spcPct val="107000"/>
                        </a:lnSpc>
                        <a:spcBef>
                          <a:spcPts val="0"/>
                        </a:spcBef>
                        <a:spcAft>
                          <a:spcPts val="0"/>
                        </a:spcAft>
                      </a:pPr>
                      <a:endParaRPr lang="ru-RU" sz="600" dirty="0">
                        <a:solidFill>
                          <a:sysClr val="windowText" lastClr="000000"/>
                        </a:solidFill>
                        <a:effectLst/>
                      </a:endParaRPr>
                    </a:p>
                    <a:p>
                      <a:pPr marL="71755" marR="71755" algn="r">
                        <a:lnSpc>
                          <a:spcPct val="107000"/>
                        </a:lnSpc>
                        <a:spcBef>
                          <a:spcPts val="0"/>
                        </a:spcBef>
                        <a:spcAft>
                          <a:spcPts val="0"/>
                        </a:spcAft>
                      </a:pPr>
                      <a:endParaRPr lang="ru-RU" sz="500" dirty="0">
                        <a:solidFill>
                          <a:sysClr val="windowText" lastClr="000000"/>
                        </a:solidFill>
                        <a:effectLst/>
                      </a:endParaRPr>
                    </a:p>
                    <a:p>
                      <a:pPr marL="71755" marR="71755" algn="r">
                        <a:lnSpc>
                          <a:spcPct val="107000"/>
                        </a:lnSpc>
                        <a:spcBef>
                          <a:spcPts val="0"/>
                        </a:spcBef>
                        <a:spcAft>
                          <a:spcPts val="0"/>
                        </a:spcAft>
                      </a:pPr>
                      <a:r>
                        <a:rPr lang="ru-RU" sz="600" dirty="0">
                          <a:solidFill>
                            <a:sysClr val="windowText" lastClr="000000"/>
                          </a:solidFill>
                          <a:effectLst/>
                        </a:rPr>
                        <a:t>27. Надёжность финансовых данных </a:t>
                      </a:r>
                      <a:endParaRPr lang="en-US" sz="600" dirty="0">
                        <a:solidFill>
                          <a:sysClr val="windowText" lastClr="000000"/>
                        </a:solidFill>
                        <a:effectLst/>
                      </a:endParaRPr>
                    </a:p>
                    <a:p>
                      <a:pPr marL="71755" marR="71755" algn="r">
                        <a:lnSpc>
                          <a:spcPct val="107000"/>
                        </a:lnSpc>
                        <a:spcBef>
                          <a:spcPts val="0"/>
                        </a:spcBef>
                        <a:spcAft>
                          <a:spcPts val="0"/>
                        </a:spcAft>
                      </a:pPr>
                      <a:endParaRPr lang="ru-RU" sz="500" dirty="0">
                        <a:solidFill>
                          <a:sysClr val="windowText" lastClr="000000"/>
                        </a:solidFill>
                        <a:effectLst/>
                      </a:endParaRPr>
                    </a:p>
                    <a:p>
                      <a:pPr marL="71755" marR="71755" algn="r">
                        <a:lnSpc>
                          <a:spcPct val="107000"/>
                        </a:lnSpc>
                        <a:spcBef>
                          <a:spcPts val="0"/>
                        </a:spcBef>
                        <a:spcAft>
                          <a:spcPts val="0"/>
                        </a:spcAft>
                      </a:pPr>
                      <a:r>
                        <a:rPr lang="ru-RU" sz="600" dirty="0">
                          <a:solidFill>
                            <a:sysClr val="windowText" lastClr="000000"/>
                          </a:solidFill>
                          <a:effectLst/>
                        </a:rPr>
                        <a:t>28. Отчеты об исполнении бюджета, предоставляемые в течение года</a:t>
                      </a:r>
                      <a:endParaRPr lang="en-US" sz="600" dirty="0">
                        <a:solidFill>
                          <a:sysClr val="windowText" lastClr="000000"/>
                        </a:solidFill>
                        <a:effectLst/>
                      </a:endParaRPr>
                    </a:p>
                    <a:p>
                      <a:pPr marL="71755" marR="71755" algn="r">
                        <a:lnSpc>
                          <a:spcPct val="107000"/>
                        </a:lnSpc>
                        <a:spcBef>
                          <a:spcPts val="0"/>
                        </a:spcBef>
                        <a:spcAft>
                          <a:spcPts val="0"/>
                        </a:spcAft>
                      </a:pPr>
                      <a:endParaRPr lang="ru-RU" sz="900" dirty="0">
                        <a:solidFill>
                          <a:sysClr val="windowText" lastClr="000000"/>
                        </a:solidFill>
                        <a:effectLst/>
                      </a:endParaRPr>
                    </a:p>
                    <a:p>
                      <a:pPr marL="71755" marR="71755" algn="r">
                        <a:lnSpc>
                          <a:spcPct val="107000"/>
                        </a:lnSpc>
                        <a:spcBef>
                          <a:spcPts val="0"/>
                        </a:spcBef>
                        <a:spcAft>
                          <a:spcPts val="0"/>
                        </a:spcAft>
                      </a:pPr>
                      <a:r>
                        <a:rPr lang="ru-RU" sz="600" dirty="0">
                          <a:solidFill>
                            <a:sysClr val="windowText" lastClr="000000"/>
                          </a:solidFill>
                          <a:effectLst/>
                        </a:rPr>
                        <a:t>29. Годовые финансовые отчёты</a:t>
                      </a:r>
                      <a:endParaRPr lang="en-US" sz="600" dirty="0">
                        <a:solidFill>
                          <a:sysClr val="windowText" lastClr="000000"/>
                        </a:solidFill>
                        <a:effectLst/>
                      </a:endParaRPr>
                    </a:p>
                    <a:p>
                      <a:pPr marL="71755" marR="71755" algn="r">
                        <a:lnSpc>
                          <a:spcPct val="107000"/>
                        </a:lnSpc>
                        <a:spcBef>
                          <a:spcPts val="0"/>
                        </a:spcBef>
                        <a:spcAft>
                          <a:spcPts val="0"/>
                        </a:spcAft>
                      </a:pPr>
                      <a:endParaRPr lang="ru-RU" sz="1000" dirty="0">
                        <a:solidFill>
                          <a:sysClr val="windowText" lastClr="000000"/>
                        </a:solidFill>
                        <a:effectLst/>
                      </a:endParaRPr>
                    </a:p>
                    <a:p>
                      <a:pPr marL="71755" marR="71755" algn="r">
                        <a:lnSpc>
                          <a:spcPct val="107000"/>
                        </a:lnSpc>
                        <a:spcBef>
                          <a:spcPts val="0"/>
                        </a:spcBef>
                        <a:spcAft>
                          <a:spcPts val="0"/>
                        </a:spcAft>
                      </a:pPr>
                      <a:r>
                        <a:rPr lang="ru-RU" sz="600" dirty="0">
                          <a:solidFill>
                            <a:sysClr val="windowText" lastClr="000000"/>
                          </a:solidFill>
                          <a:effectLst/>
                        </a:rPr>
                        <a:t>30. Внешний аудит</a:t>
                      </a:r>
                      <a:endParaRPr lang="en-US" sz="600" dirty="0">
                        <a:solidFill>
                          <a:sysClr val="windowText" lastClr="000000"/>
                        </a:solidFill>
                        <a:effectLst/>
                      </a:endParaRPr>
                    </a:p>
                    <a:p>
                      <a:pPr marL="71755" marR="71755" algn="r">
                        <a:lnSpc>
                          <a:spcPct val="107000"/>
                        </a:lnSpc>
                        <a:spcBef>
                          <a:spcPts val="0"/>
                        </a:spcBef>
                        <a:spcAft>
                          <a:spcPts val="0"/>
                        </a:spcAft>
                      </a:pPr>
                      <a:endParaRPr lang="ru-RU" sz="200" dirty="0">
                        <a:solidFill>
                          <a:sysClr val="windowText" lastClr="000000"/>
                        </a:solidFill>
                        <a:effectLst/>
                      </a:endParaRPr>
                    </a:p>
                    <a:p>
                      <a:pPr marL="71755" marR="71755" algn="r">
                        <a:lnSpc>
                          <a:spcPct val="107000"/>
                        </a:lnSpc>
                        <a:spcBef>
                          <a:spcPts val="0"/>
                        </a:spcBef>
                        <a:spcAft>
                          <a:spcPts val="0"/>
                        </a:spcAft>
                      </a:pPr>
                      <a:r>
                        <a:rPr lang="ru-RU" sz="600" dirty="0">
                          <a:solidFill>
                            <a:sysClr val="windowText" lastClr="000000"/>
                          </a:solidFill>
                          <a:effectLst/>
                        </a:rPr>
                        <a:t>31. Рассмотрение отчетов аудиторов законодательным органом власти</a:t>
                      </a:r>
                      <a:endParaRPr lang="en-US" sz="60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noFill/>
                  </a:tcPr>
                </a:tc>
                <a:extLst>
                  <a:ext uri="{0D108BD9-81ED-4DB2-BD59-A6C34878D82A}">
                    <a16:rowId xmlns:a16="http://schemas.microsoft.com/office/drawing/2014/main" val="1385679970"/>
                  </a:ext>
                </a:extLst>
              </a:tr>
            </a:tbl>
          </a:graphicData>
        </a:graphic>
      </p:graphicFrame>
    </p:spTree>
    <p:extLst>
      <p:ext uri="{BB962C8B-B14F-4D97-AF65-F5344CB8AC3E}">
        <p14:creationId xmlns:p14="http://schemas.microsoft.com/office/powerpoint/2010/main" val="4117328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EE71328E-D7AE-4BE7-9505-0AC4F578B6E7}"/>
              </a:ext>
            </a:extLst>
          </p:cNvPr>
          <p:cNvGraphicFramePr>
            <a:graphicFrameLocks/>
          </p:cNvGraphicFramePr>
          <p:nvPr>
            <p:extLst/>
          </p:nvPr>
        </p:nvGraphicFramePr>
        <p:xfrm>
          <a:off x="189498" y="1039551"/>
          <a:ext cx="8743949" cy="4904049"/>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5">
            <a:extLst>
              <a:ext uri="{FF2B5EF4-FFF2-40B4-BE49-F238E27FC236}">
                <a16:creationId xmlns:a16="http://schemas.microsoft.com/office/drawing/2014/main" id="{232039B3-9FD0-43F1-B542-4BCD8D24818D}"/>
              </a:ext>
            </a:extLst>
          </p:cNvPr>
          <p:cNvSpPr txBox="1">
            <a:spLocks/>
          </p:cNvSpPr>
          <p:nvPr/>
        </p:nvSpPr>
        <p:spPr>
          <a:xfrm>
            <a:off x="71757" y="304800"/>
            <a:ext cx="8991600" cy="1143000"/>
          </a:xfrm>
          <a:prstGeom prst="rect">
            <a:avLst/>
          </a:prstGeom>
        </p:spPr>
        <p:txBody>
          <a:bodyPr>
            <a:noAutofit/>
          </a:bodyPr>
          <a:lstStyle>
            <a:lvl1pPr>
              <a:defRPr>
                <a:latin typeface="+mj-lt"/>
                <a:ea typeface="+mj-ea"/>
                <a:cs typeface="+mj-cs"/>
              </a:defRPr>
            </a:lvl1pPr>
          </a:lstStyle>
          <a:p>
            <a:pPr algn="ctr">
              <a:defRPr sz="1400" b="1" i="0" u="none" strike="noStrike" kern="1200" spc="0" baseline="0">
                <a:solidFill>
                  <a:prstClr val="black">
                    <a:lumMod val="65000"/>
                    <a:lumOff val="35000"/>
                  </a:prstClr>
                </a:solidFill>
                <a:latin typeface="+mn-lt"/>
                <a:ea typeface="+mn-ea"/>
                <a:cs typeface="+mn-cs"/>
              </a:defRPr>
            </a:pPr>
            <a:r>
              <a:rPr lang="ru-RU" sz="2800" b="1" dirty="0">
                <a:solidFill>
                  <a:srgbClr val="000000"/>
                </a:solidFill>
              </a:rPr>
              <a:t>Сравнение критериев эффективности ГРФО для Узбекистана, региона ЕЦА и 32 стран</a:t>
            </a:r>
            <a:endParaRPr lang="en-US" sz="2800" b="1" dirty="0">
              <a:solidFill>
                <a:srgbClr val="000000"/>
              </a:solidFill>
            </a:endParaRPr>
          </a:p>
        </p:txBody>
      </p:sp>
      <p:sp>
        <p:nvSpPr>
          <p:cNvPr id="2" name="Arrow: Right 1">
            <a:hlinkClick r:id="rId3" action="ppaction://hlinksldjump"/>
            <a:extLst>
              <a:ext uri="{FF2B5EF4-FFF2-40B4-BE49-F238E27FC236}">
                <a16:creationId xmlns:a16="http://schemas.microsoft.com/office/drawing/2014/main" id="{FAB9F0DF-D624-42CA-BB5F-1E35B7525DED}"/>
              </a:ext>
            </a:extLst>
          </p:cNvPr>
          <p:cNvSpPr/>
          <p:nvPr/>
        </p:nvSpPr>
        <p:spPr>
          <a:xfrm>
            <a:off x="609600" y="6384758"/>
            <a:ext cx="304800" cy="293593"/>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75272" y="1206714"/>
            <a:ext cx="7772400" cy="461665"/>
          </a:xfrm>
          <a:prstGeom prst="rect">
            <a:avLst/>
          </a:prstGeom>
          <a:noFill/>
        </p:spPr>
        <p:txBody>
          <a:bodyPr wrap="square" rtlCol="0">
            <a:spAutoFit/>
          </a:bodyPr>
          <a:lstStyle/>
          <a:p>
            <a:r>
              <a:rPr lang="ru-RU" sz="800" dirty="0"/>
              <a:t>    Надежность	     Прозрачность                        Управление                       Основанная на политике      Прогнозируемость и          Учет и отчетность      Внешний контроль</a:t>
            </a:r>
          </a:p>
          <a:p>
            <a:r>
              <a:rPr lang="ru-RU" sz="800" dirty="0"/>
              <a:t>    бюджета                         гос. финансов                     активами и </a:t>
            </a:r>
            <a:r>
              <a:rPr lang="ru-RU" sz="800" dirty="0" err="1"/>
              <a:t>обяз</a:t>
            </a:r>
            <a:r>
              <a:rPr lang="ru-RU" sz="800"/>
              <a:t>-ми           </a:t>
            </a:r>
            <a:r>
              <a:rPr lang="ru-RU" sz="800" dirty="0" err="1"/>
              <a:t>бюдж</a:t>
            </a:r>
            <a:r>
              <a:rPr lang="ru-RU" sz="800" dirty="0"/>
              <a:t>.-налог. стратегия        контроль исполнения                                                 и аудит</a:t>
            </a:r>
          </a:p>
          <a:p>
            <a:r>
              <a:rPr lang="ru-RU" sz="800" dirty="0"/>
              <a:t>                                                                                                                                                и составление бюджета                 </a:t>
            </a:r>
            <a:r>
              <a:rPr lang="ru-RU" sz="800" dirty="0" err="1"/>
              <a:t>бюджета</a:t>
            </a:r>
            <a:endParaRPr lang="en-US" sz="800" dirty="0"/>
          </a:p>
        </p:txBody>
      </p:sp>
      <p:sp>
        <p:nvSpPr>
          <p:cNvPr id="6" name="TextBox 5"/>
          <p:cNvSpPr txBox="1"/>
          <p:nvPr/>
        </p:nvSpPr>
        <p:spPr>
          <a:xfrm>
            <a:off x="762000" y="5742087"/>
            <a:ext cx="7848600" cy="261610"/>
          </a:xfrm>
          <a:prstGeom prst="rect">
            <a:avLst/>
          </a:prstGeom>
          <a:noFill/>
        </p:spPr>
        <p:txBody>
          <a:bodyPr wrap="square" rtlCol="0">
            <a:spAutoFit/>
          </a:bodyPr>
          <a:lstStyle/>
          <a:p>
            <a:r>
              <a:rPr lang="ru-RU" sz="1100" dirty="0"/>
              <a:t>                                          Средний балл по 32 странам                               Страны ЕЦА                         Узбекистан</a:t>
            </a:r>
            <a:endParaRPr lang="en-US" sz="1100" dirty="0"/>
          </a:p>
        </p:txBody>
      </p:sp>
    </p:spTree>
    <p:extLst>
      <p:ext uri="{BB962C8B-B14F-4D97-AF65-F5344CB8AC3E}">
        <p14:creationId xmlns:p14="http://schemas.microsoft.com/office/powerpoint/2010/main" val="1411530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6323048-CB17-4C90-8C00-3FE054D3FA9C}"/>
              </a:ext>
            </a:extLst>
          </p:cNvPr>
          <p:cNvGraphicFramePr>
            <a:graphicFrameLocks/>
          </p:cNvGraphicFramePr>
          <p:nvPr>
            <p:extLst/>
          </p:nvPr>
        </p:nvGraphicFramePr>
        <p:xfrm>
          <a:off x="631658" y="1064794"/>
          <a:ext cx="8274719" cy="5031205"/>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5">
            <a:extLst>
              <a:ext uri="{FF2B5EF4-FFF2-40B4-BE49-F238E27FC236}">
                <a16:creationId xmlns:a16="http://schemas.microsoft.com/office/drawing/2014/main" id="{64D9AE39-D862-4D7A-B79C-E4C0478EC879}"/>
              </a:ext>
            </a:extLst>
          </p:cNvPr>
          <p:cNvSpPr txBox="1">
            <a:spLocks/>
          </p:cNvSpPr>
          <p:nvPr/>
        </p:nvSpPr>
        <p:spPr>
          <a:xfrm>
            <a:off x="71757" y="304800"/>
            <a:ext cx="8991600" cy="1143000"/>
          </a:xfrm>
          <a:prstGeom prst="rect">
            <a:avLst/>
          </a:prstGeom>
        </p:spPr>
        <p:txBody>
          <a:bodyPr>
            <a:noAutofit/>
          </a:bodyPr>
          <a:lstStyle>
            <a:lvl1pPr>
              <a:defRPr>
                <a:latin typeface="+mj-lt"/>
                <a:ea typeface="+mj-ea"/>
                <a:cs typeface="+mj-cs"/>
              </a:defRPr>
            </a:lvl1pPr>
          </a:lstStyle>
          <a:p>
            <a:pPr algn="ctr">
              <a:defRPr sz="1080" b="0" i="0" u="none" strike="noStrike" kern="1200" spc="0" baseline="0">
                <a:solidFill>
                  <a:prstClr val="black">
                    <a:lumMod val="65000"/>
                    <a:lumOff val="35000"/>
                  </a:prstClr>
                </a:solidFill>
                <a:latin typeface="+mn-lt"/>
                <a:ea typeface="+mn-ea"/>
                <a:cs typeface="+mn-cs"/>
              </a:defRPr>
            </a:pPr>
            <a:r>
              <a:rPr lang="ru-RU" sz="2700" b="1" dirty="0">
                <a:solidFill>
                  <a:srgbClr val="000000"/>
                </a:solidFill>
              </a:rPr>
              <a:t>Сравнение эффективности критериев ГРФО в Узбекистане за 2012 и 2018 годы по методологии 2011 года</a:t>
            </a:r>
            <a:endParaRPr lang="en-US" sz="2700" b="1" dirty="0">
              <a:solidFill>
                <a:srgbClr val="000000"/>
              </a:solidFill>
            </a:endParaRPr>
          </a:p>
        </p:txBody>
      </p:sp>
      <p:sp>
        <p:nvSpPr>
          <p:cNvPr id="5" name="Arrow: Right 4">
            <a:hlinkClick r:id="rId3" action="ppaction://hlinksldjump"/>
            <a:extLst>
              <a:ext uri="{FF2B5EF4-FFF2-40B4-BE49-F238E27FC236}">
                <a16:creationId xmlns:a16="http://schemas.microsoft.com/office/drawing/2014/main" id="{C28D817B-BE11-4AA4-9C71-52B66B3C38A8}"/>
              </a:ext>
            </a:extLst>
          </p:cNvPr>
          <p:cNvSpPr/>
          <p:nvPr/>
        </p:nvSpPr>
        <p:spPr>
          <a:xfrm>
            <a:off x="609600" y="6384758"/>
            <a:ext cx="304800" cy="293593"/>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914400" y="1198694"/>
            <a:ext cx="8001000" cy="400110"/>
          </a:xfrm>
          <a:prstGeom prst="rect">
            <a:avLst/>
          </a:prstGeom>
          <a:noFill/>
        </p:spPr>
        <p:txBody>
          <a:bodyPr wrap="square" rtlCol="0">
            <a:spAutoFit/>
          </a:bodyPr>
          <a:lstStyle/>
          <a:p>
            <a:r>
              <a:rPr lang="ru-RU" sz="1000" dirty="0"/>
              <a:t>Надежность</a:t>
            </a:r>
            <a:r>
              <a:rPr lang="en-US" sz="1000" dirty="0"/>
              <a:t>               </a:t>
            </a:r>
            <a:r>
              <a:rPr lang="ru-RU" sz="1000" dirty="0"/>
              <a:t>        </a:t>
            </a:r>
            <a:r>
              <a:rPr lang="en-US" sz="1000" dirty="0"/>
              <a:t>  </a:t>
            </a:r>
            <a:r>
              <a:rPr lang="ru-RU" sz="1000" dirty="0"/>
              <a:t>Полнота и               Составление бюджета,        Прогнозируемость и       Учет, документация       Внешний контроль</a:t>
            </a:r>
          </a:p>
          <a:p>
            <a:r>
              <a:rPr lang="ru-RU" sz="1000" dirty="0"/>
              <a:t>бюджета                               прозрачность        основанного на политике   контроль </a:t>
            </a:r>
            <a:r>
              <a:rPr lang="ru-RU" sz="1000" dirty="0" err="1"/>
              <a:t>исп</a:t>
            </a:r>
            <a:r>
              <a:rPr lang="ru-RU" sz="1000" dirty="0"/>
              <a:t>-я </a:t>
            </a:r>
            <a:r>
              <a:rPr lang="ru-RU" sz="1000" dirty="0" err="1"/>
              <a:t>бюдж</a:t>
            </a:r>
            <a:r>
              <a:rPr lang="ru-RU" sz="1000" dirty="0"/>
              <a:t>.     и отчетность                    и аудит</a:t>
            </a:r>
            <a:endParaRPr lang="en-US" sz="1000" dirty="0"/>
          </a:p>
        </p:txBody>
      </p:sp>
    </p:spTree>
    <p:extLst>
      <p:ext uri="{BB962C8B-B14F-4D97-AF65-F5344CB8AC3E}">
        <p14:creationId xmlns:p14="http://schemas.microsoft.com/office/powerpoint/2010/main" val="759835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D86DC4-792F-46F2-8DDA-B21E2A75C5EB}"/>
              </a:ext>
            </a:extLst>
          </p:cNvPr>
          <p:cNvSpPr/>
          <p:nvPr/>
        </p:nvSpPr>
        <p:spPr>
          <a:xfrm>
            <a:off x="419100" y="1543683"/>
            <a:ext cx="8305800" cy="4381520"/>
          </a:xfrm>
          <a:prstGeom prst="rect">
            <a:avLst/>
          </a:prstGeom>
        </p:spPr>
        <p:txBody>
          <a:bodyPr wrap="square">
            <a:spAutoFit/>
          </a:bodyPr>
          <a:lstStyle/>
          <a:p>
            <a:pPr>
              <a:lnSpc>
                <a:spcPct val="107000"/>
              </a:lnSpc>
              <a:spcBef>
                <a:spcPts val="1200"/>
              </a:spcBef>
              <a:spcAft>
                <a:spcPts val="0"/>
              </a:spcAft>
            </a:pPr>
            <a:r>
              <a:rPr lang="ru-RU" sz="2400" b="1" kern="0" dirty="0">
                <a:solidFill>
                  <a:srgbClr val="0000FF"/>
                </a:solidFill>
                <a:latin typeface="Calibri Light" panose="020F0302020204030204" pitchFamily="34" charset="0"/>
                <a:cs typeface="Times New Roman" panose="02020603050405020304" pitchFamily="18" charset="0"/>
              </a:rPr>
              <a:t>КРИТЕРИЙ</a:t>
            </a:r>
            <a:r>
              <a:rPr lang="en-GB" sz="2400" b="1" kern="0" dirty="0">
                <a:solidFill>
                  <a:srgbClr val="0000FF"/>
                </a:solidFill>
                <a:latin typeface="Calibri Light" panose="020F0302020204030204" pitchFamily="34" charset="0"/>
                <a:ea typeface="Times New Roman" panose="02020603050405020304" pitchFamily="18" charset="0"/>
                <a:cs typeface="Times New Roman" panose="02020603050405020304" pitchFamily="18" charset="0"/>
              </a:rPr>
              <a:t> II: </a:t>
            </a:r>
            <a:r>
              <a:rPr lang="ru-RU" sz="2400" b="1" kern="0" dirty="0">
                <a:solidFill>
                  <a:srgbClr val="0000FF"/>
                </a:solidFill>
                <a:latin typeface="Calibri Light" panose="020F0302020204030204" pitchFamily="34" charset="0"/>
                <a:ea typeface="Times New Roman" panose="02020603050405020304" pitchFamily="18" charset="0"/>
                <a:cs typeface="Times New Roman" panose="02020603050405020304" pitchFamily="18" charset="0"/>
              </a:rPr>
              <a:t>ПРОЗРАЧНОСТЬ ГОСУДАРСТВЕННЫХ ФИНАНСОВ</a:t>
            </a:r>
            <a:endParaRPr lang="fr-FR" sz="2400" b="1" kern="0" dirty="0">
              <a:solidFill>
                <a:srgbClr val="0000FF"/>
              </a:solidFill>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Bef>
                <a:spcPts val="1200"/>
              </a:spcBef>
              <a:spcAft>
                <a:spcPts val="0"/>
              </a:spcAft>
            </a:pPr>
            <a:r>
              <a:rPr lang="ru-RU" sz="2100" b="1" dirty="0">
                <a:solidFill>
                  <a:srgbClr val="0000FF"/>
                </a:solidFill>
                <a:latin typeface="Calibri Light" panose="020F0302020204030204" pitchFamily="34" charset="0"/>
                <a:ea typeface="Times New Roman" panose="02020603050405020304" pitchFamily="18" charset="0"/>
                <a:cs typeface="Times New Roman" panose="02020603050405020304" pitchFamily="18" charset="0"/>
              </a:rPr>
              <a:t>Преимущества</a:t>
            </a:r>
            <a:r>
              <a:rPr lang="en-GB" sz="2100" b="1" dirty="0">
                <a:solidFill>
                  <a:srgbClr val="0000FF"/>
                </a:solidFill>
                <a:latin typeface="Calibri Light" panose="020F0302020204030204" pitchFamily="34" charset="0"/>
                <a:ea typeface="Times New Roman" panose="02020603050405020304" pitchFamily="18" charset="0"/>
                <a:cs typeface="Times New Roman" panose="02020603050405020304" pitchFamily="18" charset="0"/>
              </a:rPr>
              <a:t>:</a:t>
            </a:r>
            <a:endParaRPr lang="fr-FR" sz="2100" dirty="0">
              <a:solidFill>
                <a:srgbClr val="0000FF"/>
              </a:solidFill>
              <a:latin typeface="Calibri Light" panose="020F03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Bef>
                <a:spcPts val="1100"/>
              </a:spcBef>
              <a:spcAft>
                <a:spcPts val="0"/>
              </a:spcAft>
              <a:buClr>
                <a:srgbClr val="139AF0"/>
              </a:buClr>
              <a:buFont typeface="Wingdings" panose="05000000000000000000" pitchFamily="2" charset="2"/>
              <a:buChar char="§"/>
            </a:pPr>
            <a:r>
              <a:rPr lang="ru-RU" sz="2100" kern="0" dirty="0"/>
              <a:t>Классификация бюджета является всеобъемлющей и соответствует международным стандартам, включая функциональную классификацию (PI-4 = B).</a:t>
            </a:r>
          </a:p>
          <a:p>
            <a:pPr marL="342900" lvl="0" indent="-342900" algn="just">
              <a:lnSpc>
                <a:spcPct val="107000"/>
              </a:lnSpc>
              <a:spcBef>
                <a:spcPts val="1100"/>
              </a:spcBef>
              <a:spcAft>
                <a:spcPts val="0"/>
              </a:spcAft>
              <a:buClr>
                <a:srgbClr val="139AF0"/>
              </a:buClr>
              <a:buFont typeface="Wingdings" panose="05000000000000000000" pitchFamily="2" charset="2"/>
              <a:buChar char="§"/>
            </a:pPr>
            <a:r>
              <a:rPr lang="ru-RU" sz="2100" kern="0" dirty="0"/>
              <a:t>Парламент должным образом проинформирован о бюджете, который он должен принять, хотя бюджетная документация может быть дополнена путем включения информации о деталях долга, финансовых активов, бюджетно-налоговых рисков, среднесрочных бюджетно-налоговых прогнозов и количественной оценки налоговых расходов (PI-5 = Б).</a:t>
            </a:r>
            <a:endParaRPr lang="fr-FR" sz="2100" kern="0" dirty="0"/>
          </a:p>
        </p:txBody>
      </p:sp>
      <p:sp>
        <p:nvSpPr>
          <p:cNvPr id="5" name="Oval 4">
            <a:extLst>
              <a:ext uri="{FF2B5EF4-FFF2-40B4-BE49-F238E27FC236}">
                <a16:creationId xmlns:a16="http://schemas.microsoft.com/office/drawing/2014/main" id="{1AF60ADD-98B3-4C0C-8042-292708D29D7E}"/>
              </a:ext>
            </a:extLst>
          </p:cNvPr>
          <p:cNvSpPr/>
          <p:nvPr/>
        </p:nvSpPr>
        <p:spPr>
          <a:xfrm>
            <a:off x="76908" y="11723"/>
            <a:ext cx="608891" cy="304800"/>
          </a:xfrm>
          <a:prstGeom prst="ellipse">
            <a:avLst/>
          </a:pr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15</a:t>
            </a:r>
            <a:endParaRPr lang="en-US" dirty="0"/>
          </a:p>
        </p:txBody>
      </p:sp>
      <p:sp>
        <p:nvSpPr>
          <p:cNvPr id="8" name="Rectangle 7">
            <a:extLst>
              <a:ext uri="{FF2B5EF4-FFF2-40B4-BE49-F238E27FC236}">
                <a16:creationId xmlns:a16="http://schemas.microsoft.com/office/drawing/2014/main" id="{1E0A2466-EE91-42AF-B895-0319BC853E3E}"/>
              </a:ext>
            </a:extLst>
          </p:cNvPr>
          <p:cNvSpPr/>
          <p:nvPr/>
        </p:nvSpPr>
        <p:spPr>
          <a:xfrm>
            <a:off x="0" y="240323"/>
            <a:ext cx="9144000" cy="1077218"/>
          </a:xfrm>
          <a:prstGeom prst="rect">
            <a:avLst/>
          </a:prstGeom>
        </p:spPr>
        <p:txBody>
          <a:bodyPr wrap="square">
            <a:spAutoFit/>
          </a:bodyPr>
          <a:lstStyle/>
          <a:p>
            <a:pPr algn="ctr"/>
            <a:r>
              <a:rPr lang="ru-RU" sz="3200" b="1" dirty="0">
                <a:effectLst>
                  <a:outerShdw blurRad="12700" dist="12700" dir="5400000" algn="ctr" rotWithShape="0">
                    <a:srgbClr val="000000">
                      <a:alpha val="43137"/>
                    </a:srgbClr>
                  </a:outerShdw>
                </a:effectLst>
                <a:cs typeface="Calibri"/>
              </a:rPr>
              <a:t>Результаты оценки ГРФО по критериям</a:t>
            </a:r>
            <a:br>
              <a:rPr lang="en-US" sz="3200" b="1" dirty="0">
                <a:effectLst>
                  <a:outerShdw blurRad="12700" dist="12700" dir="5400000" algn="ctr" rotWithShape="0">
                    <a:srgbClr val="000000">
                      <a:alpha val="43137"/>
                    </a:srgbClr>
                  </a:outerShdw>
                </a:effectLst>
                <a:cs typeface="Calibri"/>
              </a:rPr>
            </a:br>
            <a:r>
              <a:rPr lang="ru-RU" sz="3200" b="1" dirty="0">
                <a:effectLst>
                  <a:outerShdw blurRad="12700" dist="12700" dir="5400000" algn="ctr" rotWithShape="0">
                    <a:srgbClr val="000000">
                      <a:alpha val="43137"/>
                    </a:srgbClr>
                  </a:outerShdw>
                </a:effectLst>
                <a:cs typeface="Calibri"/>
              </a:rPr>
              <a:t>Преимущества и недостатки </a:t>
            </a:r>
            <a:r>
              <a:rPr lang="en-US" sz="2200" i="1" dirty="0">
                <a:effectLst>
                  <a:outerShdw blurRad="12700" dist="12700" dir="5400000" algn="ctr" rotWithShape="0">
                    <a:srgbClr val="000000">
                      <a:alpha val="43137"/>
                    </a:srgbClr>
                  </a:outerShdw>
                </a:effectLst>
                <a:latin typeface="Calibri"/>
                <a:ea typeface="+mj-ea"/>
                <a:cs typeface="Calibri"/>
              </a:rPr>
              <a:t>(</a:t>
            </a:r>
            <a:r>
              <a:rPr lang="ru-RU" sz="2200" i="1" dirty="0" err="1">
                <a:effectLst>
                  <a:outerShdw blurRad="12700" dist="12700" dir="5400000" algn="ctr" rotWithShape="0">
                    <a:srgbClr val="000000">
                      <a:alpha val="43137"/>
                    </a:srgbClr>
                  </a:outerShdw>
                </a:effectLst>
                <a:latin typeface="Calibri"/>
                <a:ea typeface="+mj-ea"/>
                <a:cs typeface="Calibri"/>
              </a:rPr>
              <a:t>продолж</a:t>
            </a:r>
            <a:r>
              <a:rPr lang="ru-RU" sz="2200" i="1" dirty="0">
                <a:effectLst>
                  <a:outerShdw blurRad="12700" dist="12700" dir="5400000" algn="ctr" rotWithShape="0">
                    <a:srgbClr val="000000">
                      <a:alpha val="43137"/>
                    </a:srgbClr>
                  </a:outerShdw>
                </a:effectLst>
                <a:latin typeface="Calibri"/>
                <a:ea typeface="+mj-ea"/>
                <a:cs typeface="Calibri"/>
              </a:rPr>
              <a:t>.</a:t>
            </a:r>
            <a:r>
              <a:rPr lang="en-US" sz="2200" i="1" dirty="0">
                <a:effectLst>
                  <a:outerShdw blurRad="12700" dist="12700" dir="5400000" algn="ctr" rotWithShape="0">
                    <a:srgbClr val="000000">
                      <a:alpha val="43137"/>
                    </a:srgbClr>
                  </a:outerShdw>
                </a:effectLst>
                <a:latin typeface="Calibri"/>
                <a:ea typeface="+mj-ea"/>
                <a:cs typeface="Calibri"/>
              </a:rPr>
              <a:t>)</a:t>
            </a:r>
            <a:endParaRPr lang="en-US" sz="3200" dirty="0">
              <a:effectLst>
                <a:outerShdw blurRad="12700" dist="12700" dir="5400000" algn="ctr" rotWithShape="0">
                  <a:srgbClr val="000000">
                    <a:alpha val="43137"/>
                  </a:srgbClr>
                </a:outerShdw>
              </a:effectLst>
              <a:latin typeface="Calibri"/>
              <a:ea typeface="+mj-ea"/>
              <a:cs typeface="Calibri"/>
            </a:endParaRPr>
          </a:p>
        </p:txBody>
      </p:sp>
      <p:sp>
        <p:nvSpPr>
          <p:cNvPr id="9" name="object 2">
            <a:extLst>
              <a:ext uri="{FF2B5EF4-FFF2-40B4-BE49-F238E27FC236}">
                <a16:creationId xmlns:a16="http://schemas.microsoft.com/office/drawing/2014/main" id="{7B7CDB44-1D88-4D6E-B022-22C3D8EC4D9A}"/>
              </a:ext>
            </a:extLst>
          </p:cNvPr>
          <p:cNvSpPr/>
          <p:nvPr/>
        </p:nvSpPr>
        <p:spPr>
          <a:xfrm>
            <a:off x="76200" y="1261111"/>
            <a:ext cx="9037074" cy="34289"/>
          </a:xfrm>
          <a:custGeom>
            <a:avLst/>
            <a:gdLst/>
            <a:ahLst/>
            <a:cxnLst/>
            <a:rect l="l" t="t" r="r" b="b"/>
            <a:pathLst>
              <a:path w="9144000">
                <a:moveTo>
                  <a:pt x="0" y="0"/>
                </a:moveTo>
                <a:lnTo>
                  <a:pt x="9144000" y="0"/>
                </a:lnTo>
              </a:path>
            </a:pathLst>
          </a:custGeom>
          <a:ln w="45720">
            <a:solidFill>
              <a:srgbClr val="00AFEF"/>
            </a:solidFill>
          </a:ln>
        </p:spPr>
        <p:txBody>
          <a:bodyPr wrap="square" lIns="0" tIns="0" rIns="0" bIns="0" rtlCol="0"/>
          <a:lstStyle/>
          <a:p>
            <a:endParaRPr sz="1350" dirty="0"/>
          </a:p>
        </p:txBody>
      </p:sp>
    </p:spTree>
    <p:extLst>
      <p:ext uri="{BB962C8B-B14F-4D97-AF65-F5344CB8AC3E}">
        <p14:creationId xmlns:p14="http://schemas.microsoft.com/office/powerpoint/2010/main" val="1602294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E306D1-1262-4159-8588-20DB2AE8C61C}"/>
              </a:ext>
            </a:extLst>
          </p:cNvPr>
          <p:cNvSpPr/>
          <p:nvPr/>
        </p:nvSpPr>
        <p:spPr>
          <a:xfrm>
            <a:off x="228600" y="1295400"/>
            <a:ext cx="8633337" cy="5405775"/>
          </a:xfrm>
          <a:prstGeom prst="rect">
            <a:avLst/>
          </a:prstGeom>
        </p:spPr>
        <p:txBody>
          <a:bodyPr wrap="square">
            <a:spAutoFit/>
          </a:bodyPr>
          <a:lstStyle/>
          <a:p>
            <a:pPr>
              <a:lnSpc>
                <a:spcPct val="107000"/>
              </a:lnSpc>
              <a:spcBef>
                <a:spcPts val="200"/>
              </a:spcBef>
            </a:pPr>
            <a:r>
              <a:rPr lang="ru-RU" sz="2400" b="1" kern="0" dirty="0">
                <a:solidFill>
                  <a:srgbClr val="0000FF"/>
                </a:solidFill>
                <a:latin typeface="Calibri Light" panose="020F0302020204030204" pitchFamily="34" charset="0"/>
                <a:cs typeface="Times New Roman" panose="02020603050405020304" pitchFamily="18" charset="0"/>
              </a:rPr>
              <a:t>КРИТЕРИЙ</a:t>
            </a:r>
            <a:r>
              <a:rPr lang="en-GB" sz="2400" b="1" kern="0" dirty="0">
                <a:solidFill>
                  <a:srgbClr val="0000FF"/>
                </a:solidFill>
                <a:latin typeface="Calibri Light" panose="020F0302020204030204" pitchFamily="34" charset="0"/>
                <a:ea typeface="Times New Roman" panose="02020603050405020304" pitchFamily="18" charset="0"/>
                <a:cs typeface="Times New Roman" panose="02020603050405020304" pitchFamily="18" charset="0"/>
              </a:rPr>
              <a:t> II: </a:t>
            </a:r>
            <a:r>
              <a:rPr lang="ru-RU" sz="2400" b="1" kern="0" dirty="0">
                <a:solidFill>
                  <a:srgbClr val="0000FF"/>
                </a:solidFill>
                <a:latin typeface="Calibri Light" panose="020F0302020204030204" pitchFamily="34" charset="0"/>
                <a:ea typeface="Times New Roman" panose="02020603050405020304" pitchFamily="18" charset="0"/>
                <a:cs typeface="Times New Roman" panose="02020603050405020304" pitchFamily="18" charset="0"/>
              </a:rPr>
              <a:t>ПРОЗРАЧНОСТЬ ГОСУДАРСТВЕННЫХ ФИНАНСОВ </a:t>
            </a:r>
            <a:r>
              <a:rPr lang="ru-RU" sz="2000" b="1" dirty="0">
                <a:solidFill>
                  <a:srgbClr val="0000FF"/>
                </a:solidFill>
                <a:latin typeface="Calibri Light" panose="020F0302020204030204" pitchFamily="34" charset="0"/>
                <a:ea typeface="Times New Roman" panose="02020603050405020304" pitchFamily="18" charset="0"/>
                <a:cs typeface="Times New Roman" panose="02020603050405020304" pitchFamily="18" charset="0"/>
              </a:rPr>
              <a:t>Недостатки</a:t>
            </a:r>
            <a:r>
              <a:rPr lang="en-GB" sz="2000" b="1" dirty="0">
                <a:solidFill>
                  <a:srgbClr val="0000FF"/>
                </a:solidFill>
                <a:latin typeface="Calibri Light" panose="020F0302020204030204" pitchFamily="34" charset="0"/>
                <a:ea typeface="Times New Roman" panose="02020603050405020304" pitchFamily="18" charset="0"/>
                <a:cs typeface="Times New Roman" panose="02020603050405020304" pitchFamily="18" charset="0"/>
              </a:rPr>
              <a:t>:</a:t>
            </a:r>
            <a:r>
              <a:rPr lang="ru-RU" sz="2000" b="1" dirty="0">
                <a:solidFill>
                  <a:srgbClr val="0000FF"/>
                </a:solidFill>
                <a:latin typeface="Calibri Light" panose="020F0302020204030204" pitchFamily="34" charset="0"/>
                <a:ea typeface="Times New Roman" panose="02020603050405020304" pitchFamily="18" charset="0"/>
                <a:cs typeface="Times New Roman" panose="02020603050405020304" pitchFamily="18" charset="0"/>
              </a:rPr>
              <a:t> </a:t>
            </a:r>
            <a:endParaRPr lang="fr-FR" sz="2000" b="1" dirty="0">
              <a:solidFill>
                <a:srgbClr val="0000FF"/>
              </a:solidFill>
              <a:latin typeface="Calibri Light" panose="020F0302020204030204" pitchFamily="34" charset="0"/>
              <a:ea typeface="Times New Roman" panose="02020603050405020304" pitchFamily="18" charset="0"/>
              <a:cs typeface="Times New Roman" panose="02020603050405020304" pitchFamily="18" charset="0"/>
            </a:endParaRPr>
          </a:p>
          <a:p>
            <a:pPr marL="342900" indent="-342900" algn="just">
              <a:lnSpc>
                <a:spcPct val="107000"/>
              </a:lnSpc>
              <a:spcBef>
                <a:spcPts val="600"/>
              </a:spcBef>
              <a:spcAft>
                <a:spcPts val="0"/>
              </a:spcAft>
              <a:buClr>
                <a:srgbClr val="139AF0"/>
              </a:buClr>
              <a:buFont typeface="Wingdings" panose="05000000000000000000" pitchFamily="2" charset="2"/>
              <a:buChar char="§"/>
            </a:pPr>
            <a:r>
              <a:rPr lang="ru-RU" sz="2000" kern="0" dirty="0"/>
              <a:t>Объем расходов, неучтенных в финансовой отчетности правительства, составляет более 10% от общих расходов бюджета центрального правительства (PI-6 = C).</a:t>
            </a:r>
          </a:p>
          <a:p>
            <a:pPr marL="342900" indent="-342900" algn="just">
              <a:lnSpc>
                <a:spcPct val="107000"/>
              </a:lnSpc>
              <a:spcBef>
                <a:spcPts val="600"/>
              </a:spcBef>
              <a:spcAft>
                <a:spcPts val="0"/>
              </a:spcAft>
              <a:buClr>
                <a:srgbClr val="139AF0"/>
              </a:buClr>
              <a:buFont typeface="Wingdings" panose="05000000000000000000" pitchFamily="2" charset="2"/>
              <a:buChar char="§"/>
            </a:pPr>
            <a:r>
              <a:rPr lang="ru-RU" sz="2000" kern="0" dirty="0"/>
              <a:t>Не установлена основанная на правилах и прозрачная процедура распределения трансфертов местным органам власти, и регионы своевременно не получают информацию о распределении бюджета, необходимую для составления своих бюджетов (PI-7 = D).</a:t>
            </a:r>
          </a:p>
          <a:p>
            <a:pPr marL="342900" indent="-342900" algn="just">
              <a:lnSpc>
                <a:spcPct val="107000"/>
              </a:lnSpc>
              <a:spcBef>
                <a:spcPts val="600"/>
              </a:spcBef>
              <a:spcAft>
                <a:spcPts val="0"/>
              </a:spcAft>
              <a:buClr>
                <a:srgbClr val="139AF0"/>
              </a:buClr>
              <a:buFont typeface="Wingdings" panose="05000000000000000000" pitchFamily="2" charset="2"/>
              <a:buChar char="§"/>
            </a:pPr>
            <a:r>
              <a:rPr lang="ru-RU" sz="2000" kern="0" dirty="0"/>
              <a:t>Информация об эффективности в предоставлении услуг отсутствует, так как не составляются годовые планы и отчеты эффективности исполнения (PI-8 = D+).</a:t>
            </a:r>
          </a:p>
          <a:p>
            <a:pPr marL="342900" indent="-342900" algn="just">
              <a:lnSpc>
                <a:spcPct val="107000"/>
              </a:lnSpc>
              <a:spcBef>
                <a:spcPts val="600"/>
              </a:spcBef>
              <a:spcAft>
                <a:spcPts val="0"/>
              </a:spcAft>
              <a:buClr>
                <a:srgbClr val="139AF0"/>
              </a:buClr>
              <a:buFont typeface="Wingdings" panose="05000000000000000000" pitchFamily="2" charset="2"/>
              <a:buChar char="§"/>
            </a:pPr>
            <a:r>
              <a:rPr lang="ru-RU" sz="2000" kern="0" dirty="0"/>
              <a:t>Граждане были в недостаточной степени и несвоевременно информированы о бюджетной и финансовой деятельности правительства (PI-9 = C).</a:t>
            </a:r>
            <a:endParaRPr lang="fr-FR" sz="2000" kern="0" dirty="0"/>
          </a:p>
        </p:txBody>
      </p:sp>
      <p:sp>
        <p:nvSpPr>
          <p:cNvPr id="5" name="Oval 4">
            <a:extLst>
              <a:ext uri="{FF2B5EF4-FFF2-40B4-BE49-F238E27FC236}">
                <a16:creationId xmlns:a16="http://schemas.microsoft.com/office/drawing/2014/main" id="{2FC59202-F424-4CF8-B1A1-CEF29BBF4733}"/>
              </a:ext>
            </a:extLst>
          </p:cNvPr>
          <p:cNvSpPr/>
          <p:nvPr/>
        </p:nvSpPr>
        <p:spPr>
          <a:xfrm>
            <a:off x="76200" y="24384"/>
            <a:ext cx="609600" cy="304800"/>
          </a:xfrm>
          <a:prstGeom prst="ellipse">
            <a:avLst/>
          </a:pr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16</a:t>
            </a:r>
            <a:endParaRPr lang="en-US" dirty="0"/>
          </a:p>
        </p:txBody>
      </p:sp>
      <p:sp>
        <p:nvSpPr>
          <p:cNvPr id="6" name="Rectangle 5">
            <a:extLst>
              <a:ext uri="{FF2B5EF4-FFF2-40B4-BE49-F238E27FC236}">
                <a16:creationId xmlns:a16="http://schemas.microsoft.com/office/drawing/2014/main" id="{93A44D44-AA72-4724-B647-041148AE83AF}"/>
              </a:ext>
            </a:extLst>
          </p:cNvPr>
          <p:cNvSpPr/>
          <p:nvPr/>
        </p:nvSpPr>
        <p:spPr>
          <a:xfrm>
            <a:off x="0" y="240323"/>
            <a:ext cx="9144000" cy="1077218"/>
          </a:xfrm>
          <a:prstGeom prst="rect">
            <a:avLst/>
          </a:prstGeom>
        </p:spPr>
        <p:txBody>
          <a:bodyPr wrap="square">
            <a:spAutoFit/>
          </a:bodyPr>
          <a:lstStyle/>
          <a:p>
            <a:pPr algn="ctr"/>
            <a:r>
              <a:rPr lang="ru-RU" sz="3200" b="1" dirty="0">
                <a:effectLst>
                  <a:outerShdw blurRad="12700" dist="12700" dir="5400000" algn="ctr" rotWithShape="0">
                    <a:srgbClr val="000000">
                      <a:alpha val="43137"/>
                    </a:srgbClr>
                  </a:outerShdw>
                </a:effectLst>
                <a:cs typeface="Calibri"/>
              </a:rPr>
              <a:t>Результаты оценки ГРФО по критериям</a:t>
            </a:r>
            <a:br>
              <a:rPr lang="en-US" sz="3200" b="1" dirty="0">
                <a:effectLst>
                  <a:outerShdw blurRad="12700" dist="12700" dir="5400000" algn="ctr" rotWithShape="0">
                    <a:srgbClr val="000000">
                      <a:alpha val="43137"/>
                    </a:srgbClr>
                  </a:outerShdw>
                </a:effectLst>
                <a:cs typeface="Calibri"/>
              </a:rPr>
            </a:br>
            <a:r>
              <a:rPr lang="ru-RU" sz="3200" b="1" dirty="0">
                <a:effectLst>
                  <a:outerShdw blurRad="12700" dist="12700" dir="5400000" algn="ctr" rotWithShape="0">
                    <a:srgbClr val="000000">
                      <a:alpha val="43137"/>
                    </a:srgbClr>
                  </a:outerShdw>
                </a:effectLst>
                <a:cs typeface="Calibri"/>
              </a:rPr>
              <a:t>Преимущества и недостатки </a:t>
            </a:r>
            <a:r>
              <a:rPr lang="en-US" sz="2200" i="1" dirty="0">
                <a:effectLst>
                  <a:outerShdw blurRad="12700" dist="12700" dir="5400000" algn="ctr" rotWithShape="0">
                    <a:srgbClr val="000000">
                      <a:alpha val="43137"/>
                    </a:srgbClr>
                  </a:outerShdw>
                </a:effectLst>
                <a:cs typeface="Calibri"/>
              </a:rPr>
              <a:t>(</a:t>
            </a:r>
            <a:r>
              <a:rPr lang="ru-RU" sz="2200" i="1" dirty="0" err="1">
                <a:effectLst>
                  <a:outerShdw blurRad="12700" dist="12700" dir="5400000" algn="ctr" rotWithShape="0">
                    <a:srgbClr val="000000">
                      <a:alpha val="43137"/>
                    </a:srgbClr>
                  </a:outerShdw>
                </a:effectLst>
                <a:cs typeface="Calibri"/>
              </a:rPr>
              <a:t>продолж</a:t>
            </a:r>
            <a:r>
              <a:rPr lang="ru-RU" sz="2200" i="1" dirty="0">
                <a:effectLst>
                  <a:outerShdw blurRad="12700" dist="12700" dir="5400000" algn="ctr" rotWithShape="0">
                    <a:srgbClr val="000000">
                      <a:alpha val="43137"/>
                    </a:srgbClr>
                  </a:outerShdw>
                </a:effectLst>
                <a:cs typeface="Calibri"/>
              </a:rPr>
              <a:t>.</a:t>
            </a:r>
            <a:r>
              <a:rPr lang="en-US" sz="2200" i="1" dirty="0">
                <a:effectLst>
                  <a:outerShdw blurRad="12700" dist="12700" dir="5400000" algn="ctr" rotWithShape="0">
                    <a:srgbClr val="000000">
                      <a:alpha val="43137"/>
                    </a:srgbClr>
                  </a:outerShdw>
                </a:effectLst>
                <a:cs typeface="Calibri"/>
              </a:rPr>
              <a:t>)</a:t>
            </a:r>
            <a:endParaRPr lang="en-US" sz="3200" dirty="0">
              <a:effectLst>
                <a:outerShdw blurRad="12700" dist="12700" dir="5400000" algn="ctr" rotWithShape="0">
                  <a:srgbClr val="000000">
                    <a:alpha val="43137"/>
                  </a:srgbClr>
                </a:outerShdw>
              </a:effectLst>
              <a:cs typeface="Calibri"/>
            </a:endParaRPr>
          </a:p>
        </p:txBody>
      </p:sp>
      <p:sp>
        <p:nvSpPr>
          <p:cNvPr id="7" name="object 2">
            <a:extLst>
              <a:ext uri="{FF2B5EF4-FFF2-40B4-BE49-F238E27FC236}">
                <a16:creationId xmlns:a16="http://schemas.microsoft.com/office/drawing/2014/main" id="{65212438-D7CB-4C25-93B8-4402DB968A45}"/>
              </a:ext>
            </a:extLst>
          </p:cNvPr>
          <p:cNvSpPr/>
          <p:nvPr/>
        </p:nvSpPr>
        <p:spPr>
          <a:xfrm>
            <a:off x="76200" y="1261111"/>
            <a:ext cx="9037074" cy="34289"/>
          </a:xfrm>
          <a:custGeom>
            <a:avLst/>
            <a:gdLst/>
            <a:ahLst/>
            <a:cxnLst/>
            <a:rect l="l" t="t" r="r" b="b"/>
            <a:pathLst>
              <a:path w="9144000">
                <a:moveTo>
                  <a:pt x="0" y="0"/>
                </a:moveTo>
                <a:lnTo>
                  <a:pt x="9144000" y="0"/>
                </a:lnTo>
              </a:path>
            </a:pathLst>
          </a:custGeom>
          <a:ln w="45720">
            <a:solidFill>
              <a:srgbClr val="00AFEF"/>
            </a:solidFill>
          </a:ln>
        </p:spPr>
        <p:txBody>
          <a:bodyPr wrap="square" lIns="0" tIns="0" rIns="0" bIns="0" rtlCol="0"/>
          <a:lstStyle/>
          <a:p>
            <a:endParaRPr sz="1350" dirty="0"/>
          </a:p>
        </p:txBody>
      </p:sp>
    </p:spTree>
    <p:extLst>
      <p:ext uri="{BB962C8B-B14F-4D97-AF65-F5344CB8AC3E}">
        <p14:creationId xmlns:p14="http://schemas.microsoft.com/office/powerpoint/2010/main" val="2064950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687CD0E-D1F0-46A6-B451-9CBD602F0D79}"/>
              </a:ext>
            </a:extLst>
          </p:cNvPr>
          <p:cNvSpPr/>
          <p:nvPr/>
        </p:nvSpPr>
        <p:spPr>
          <a:xfrm>
            <a:off x="457200" y="304800"/>
            <a:ext cx="8473563" cy="861774"/>
          </a:xfrm>
          <a:prstGeom prst="rect">
            <a:avLst/>
          </a:prstGeom>
        </p:spPr>
        <p:txBody>
          <a:bodyPr wrap="square">
            <a:spAutoFit/>
          </a:bodyPr>
          <a:lstStyle/>
          <a:p>
            <a:pPr algn="ctr"/>
            <a:r>
              <a:rPr lang="ru-RU" sz="2500" b="1" dirty="0">
                <a:effectLst>
                  <a:outerShdw blurRad="12700" dist="12700" dir="5400000" algn="ctr" rotWithShape="0">
                    <a:srgbClr val="000000">
                      <a:alpha val="43137"/>
                    </a:srgbClr>
                  </a:outerShdw>
                </a:effectLst>
                <a:latin typeface="Calibri"/>
                <a:ea typeface="+mj-ea"/>
                <a:cs typeface="Calibri"/>
              </a:rPr>
              <a:t>Сравнение между </a:t>
            </a:r>
            <a:r>
              <a:rPr lang="en-US" sz="2500" b="1" dirty="0">
                <a:effectLst>
                  <a:outerShdw blurRad="12700" dist="12700" dir="5400000" algn="ctr" rotWithShape="0">
                    <a:srgbClr val="000000">
                      <a:alpha val="43137"/>
                    </a:srgbClr>
                  </a:outerShdw>
                </a:effectLst>
                <a:latin typeface="Calibri"/>
                <a:ea typeface="+mj-ea"/>
                <a:cs typeface="Calibri"/>
              </a:rPr>
              <a:t>2012 </a:t>
            </a:r>
            <a:r>
              <a:rPr lang="ru-RU" sz="2500" b="1" dirty="0">
                <a:effectLst>
                  <a:outerShdw blurRad="12700" dist="12700" dir="5400000" algn="ctr" rotWithShape="0">
                    <a:srgbClr val="000000">
                      <a:alpha val="43137"/>
                    </a:srgbClr>
                  </a:outerShdw>
                </a:effectLst>
                <a:latin typeface="Calibri"/>
                <a:ea typeface="+mj-ea"/>
                <a:cs typeface="Calibri"/>
              </a:rPr>
              <a:t>и </a:t>
            </a:r>
            <a:r>
              <a:rPr lang="en-US" sz="2500" b="1" dirty="0">
                <a:effectLst>
                  <a:outerShdw blurRad="12700" dist="12700" dir="5400000" algn="ctr" rotWithShape="0">
                    <a:srgbClr val="000000">
                      <a:alpha val="43137"/>
                    </a:srgbClr>
                  </a:outerShdw>
                </a:effectLst>
                <a:latin typeface="Calibri"/>
                <a:ea typeface="+mj-ea"/>
                <a:cs typeface="Calibri"/>
              </a:rPr>
              <a:t>2018 </a:t>
            </a:r>
            <a:r>
              <a:rPr lang="ru-RU" sz="2500" b="1" dirty="0">
                <a:effectLst>
                  <a:outerShdw blurRad="12700" dist="12700" dir="5400000" algn="ctr" rotWithShape="0">
                    <a:srgbClr val="000000">
                      <a:alpha val="43137"/>
                    </a:srgbClr>
                  </a:outerShdw>
                </a:effectLst>
                <a:latin typeface="Calibri"/>
                <a:ea typeface="+mj-ea"/>
                <a:cs typeface="Calibri"/>
              </a:rPr>
              <a:t>гг.</a:t>
            </a:r>
          </a:p>
          <a:p>
            <a:pPr algn="ctr"/>
            <a:r>
              <a:rPr lang="en-US" sz="2500" b="1" dirty="0">
                <a:effectLst>
                  <a:outerShdw blurRad="12700" dist="12700" dir="5400000" algn="ctr" rotWithShape="0">
                    <a:srgbClr val="000000">
                      <a:alpha val="43137"/>
                    </a:srgbClr>
                  </a:outerShdw>
                </a:effectLst>
                <a:latin typeface="Calibri"/>
                <a:ea typeface="+mj-ea"/>
                <a:cs typeface="Calibri"/>
              </a:rPr>
              <a:t>(</a:t>
            </a:r>
            <a:r>
              <a:rPr lang="ru-RU" sz="2500" b="1" dirty="0">
                <a:effectLst>
                  <a:outerShdw blurRad="12700" dist="12700" dir="5400000" algn="ctr" rotWithShape="0">
                    <a:srgbClr val="000000">
                      <a:alpha val="43137"/>
                    </a:srgbClr>
                  </a:outerShdw>
                </a:effectLst>
                <a:latin typeface="Calibri"/>
                <a:ea typeface="+mj-ea"/>
                <a:cs typeface="Calibri"/>
              </a:rPr>
              <a:t>Компонент о полноте и прозрачности</a:t>
            </a:r>
            <a:r>
              <a:rPr lang="en-US" sz="2500" b="1" dirty="0">
                <a:effectLst>
                  <a:outerShdw blurRad="12700" dist="12700" dir="5400000" algn="ctr" rotWithShape="0">
                    <a:srgbClr val="000000">
                      <a:alpha val="43137"/>
                    </a:srgbClr>
                  </a:outerShdw>
                </a:effectLst>
                <a:latin typeface="Calibri"/>
                <a:ea typeface="+mj-ea"/>
                <a:cs typeface="Calibri"/>
              </a:rPr>
              <a:t>)</a:t>
            </a:r>
          </a:p>
        </p:txBody>
      </p:sp>
      <p:sp>
        <p:nvSpPr>
          <p:cNvPr id="5" name="Oval 4">
            <a:extLst>
              <a:ext uri="{FF2B5EF4-FFF2-40B4-BE49-F238E27FC236}">
                <a16:creationId xmlns:a16="http://schemas.microsoft.com/office/drawing/2014/main" id="{50B3D331-74A7-427D-8EDC-832D902DEDCC}"/>
              </a:ext>
            </a:extLst>
          </p:cNvPr>
          <p:cNvSpPr/>
          <p:nvPr/>
        </p:nvSpPr>
        <p:spPr>
          <a:xfrm>
            <a:off x="76200" y="24384"/>
            <a:ext cx="723900" cy="304800"/>
          </a:xfrm>
          <a:prstGeom prst="ellipse">
            <a:avLst/>
          </a:pr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17</a:t>
            </a:r>
            <a:endParaRPr lang="en-US" dirty="0"/>
          </a:p>
        </p:txBody>
      </p:sp>
      <p:sp>
        <p:nvSpPr>
          <p:cNvPr id="7" name="object 2">
            <a:extLst>
              <a:ext uri="{FF2B5EF4-FFF2-40B4-BE49-F238E27FC236}">
                <a16:creationId xmlns:a16="http://schemas.microsoft.com/office/drawing/2014/main" id="{018003B6-DFC6-4099-ACA3-F8D0AE028F17}"/>
              </a:ext>
            </a:extLst>
          </p:cNvPr>
          <p:cNvSpPr/>
          <p:nvPr/>
        </p:nvSpPr>
        <p:spPr>
          <a:xfrm>
            <a:off x="76200" y="1261111"/>
            <a:ext cx="9037074" cy="34289"/>
          </a:xfrm>
          <a:custGeom>
            <a:avLst/>
            <a:gdLst/>
            <a:ahLst/>
            <a:cxnLst/>
            <a:rect l="l" t="t" r="r" b="b"/>
            <a:pathLst>
              <a:path w="9144000">
                <a:moveTo>
                  <a:pt x="0" y="0"/>
                </a:moveTo>
                <a:lnTo>
                  <a:pt x="9144000" y="0"/>
                </a:lnTo>
              </a:path>
            </a:pathLst>
          </a:custGeom>
          <a:ln w="45720">
            <a:solidFill>
              <a:srgbClr val="00AFEF"/>
            </a:solidFill>
          </a:ln>
        </p:spPr>
        <p:txBody>
          <a:bodyPr wrap="square" lIns="0" tIns="0" rIns="0" bIns="0" rtlCol="0"/>
          <a:lstStyle/>
          <a:p>
            <a:endParaRPr sz="1350" dirty="0"/>
          </a:p>
        </p:txBody>
      </p:sp>
      <p:sp>
        <p:nvSpPr>
          <p:cNvPr id="6" name="Rectangle 1">
            <a:extLst>
              <a:ext uri="{FF2B5EF4-FFF2-40B4-BE49-F238E27FC236}">
                <a16:creationId xmlns:a16="http://schemas.microsoft.com/office/drawing/2014/main" id="{4AA6BFFA-4D85-45FD-9185-F756C6004E27}"/>
              </a:ext>
            </a:extLst>
          </p:cNvPr>
          <p:cNvSpPr/>
          <p:nvPr/>
        </p:nvSpPr>
        <p:spPr>
          <a:xfrm>
            <a:off x="304800" y="1760481"/>
            <a:ext cx="8610600" cy="4349268"/>
          </a:xfrm>
          <a:prstGeom prst="rect">
            <a:avLst/>
          </a:prstGeom>
        </p:spPr>
        <p:txBody>
          <a:bodyPr wrap="square">
            <a:spAutoFit/>
          </a:bodyPr>
          <a:lstStyle/>
          <a:p>
            <a:pPr>
              <a:lnSpc>
                <a:spcPct val="107000"/>
              </a:lnSpc>
              <a:spcBef>
                <a:spcPts val="200"/>
              </a:spcBef>
            </a:pPr>
            <a:r>
              <a:rPr lang="en-GB" sz="2800" dirty="0">
                <a:latin typeface="Calibri" panose="020F0502020204030204" pitchFamily="34" charset="0"/>
                <a:ea typeface="Calibri" panose="020F0502020204030204" pitchFamily="34" charset="0"/>
                <a:cs typeface="Times New Roman" panose="02020603050405020304" pitchFamily="18" charset="0"/>
              </a:rPr>
              <a:t> </a:t>
            </a:r>
            <a:r>
              <a:rPr lang="ru-RU" sz="2800" dirty="0">
                <a:solidFill>
                  <a:srgbClr val="0000FF"/>
                </a:solidFill>
                <a:latin typeface="Calibri" panose="020F0502020204030204" pitchFamily="34" charset="0"/>
                <a:ea typeface="Calibri" panose="020F0502020204030204" pitchFamily="34" charset="0"/>
                <a:cs typeface="Times New Roman" panose="02020603050405020304" pitchFamily="18" charset="0"/>
              </a:rPr>
              <a:t>Улучшение</a:t>
            </a:r>
            <a:endParaRPr lang="en-GB" sz="2800" b="1" dirty="0">
              <a:solidFill>
                <a:srgbClr val="0000FF"/>
              </a:solidFill>
              <a:latin typeface="Calibri Light" panose="020F0302020204030204" pitchFamily="34" charset="0"/>
              <a:cs typeface="Times New Roman" panose="02020603050405020304" pitchFamily="18" charset="0"/>
            </a:endParaRPr>
          </a:p>
          <a:p>
            <a:pPr marL="342900" indent="-342900" algn="just">
              <a:spcBef>
                <a:spcPts val="400"/>
              </a:spcBef>
              <a:spcAft>
                <a:spcPts val="0"/>
              </a:spcAft>
              <a:buClr>
                <a:srgbClr val="139AF0"/>
              </a:buClr>
              <a:buFont typeface="Wingdings" panose="05000000000000000000" pitchFamily="2" charset="2"/>
              <a:buChar char="§"/>
            </a:pPr>
            <a:endParaRPr lang="en-GB" sz="2400" kern="0" dirty="0"/>
          </a:p>
          <a:p>
            <a:pPr marL="342900" indent="-342900" algn="just">
              <a:spcBef>
                <a:spcPts val="400"/>
              </a:spcBef>
              <a:spcAft>
                <a:spcPts val="0"/>
              </a:spcAft>
              <a:buClr>
                <a:srgbClr val="139AF0"/>
              </a:buClr>
              <a:buFont typeface="Wingdings" panose="05000000000000000000" pitchFamily="2" charset="2"/>
              <a:buChar char="§"/>
            </a:pPr>
            <a:r>
              <a:rPr lang="ru-RU" sz="2400" kern="0" dirty="0"/>
              <a:t>Общественность имеет лучший доступ к ключевой фискальной информации </a:t>
            </a:r>
            <a:r>
              <a:rPr lang="en-GB" sz="2400" kern="0" dirty="0"/>
              <a:t>(PI-10: D </a:t>
            </a:r>
            <a:r>
              <a:rPr lang="ru-RU" sz="2400" kern="0" dirty="0"/>
              <a:t>к</a:t>
            </a:r>
            <a:r>
              <a:rPr lang="en-GB" sz="2400" kern="0" dirty="0"/>
              <a:t> B). </a:t>
            </a:r>
          </a:p>
          <a:p>
            <a:pPr marL="342900" indent="-342900" algn="just">
              <a:spcBef>
                <a:spcPts val="400"/>
              </a:spcBef>
              <a:spcAft>
                <a:spcPts val="0"/>
              </a:spcAft>
              <a:buClr>
                <a:srgbClr val="139AF0"/>
              </a:buClr>
              <a:buFont typeface="Wingdings" panose="05000000000000000000" pitchFamily="2" charset="2"/>
              <a:buChar char="§"/>
            </a:pPr>
            <a:endParaRPr lang="en-GB" sz="2400" kern="0" dirty="0"/>
          </a:p>
          <a:p>
            <a:pPr algn="just">
              <a:spcBef>
                <a:spcPts val="400"/>
              </a:spcBef>
              <a:spcAft>
                <a:spcPts val="0"/>
              </a:spcAft>
              <a:buClr>
                <a:srgbClr val="139AF0"/>
              </a:buClr>
            </a:pPr>
            <a:r>
              <a:rPr lang="ru-RU" sz="2800" dirty="0">
                <a:solidFill>
                  <a:srgbClr val="0000FF"/>
                </a:solidFill>
                <a:latin typeface="Calibri" panose="020F0502020204030204" pitchFamily="34" charset="0"/>
                <a:ea typeface="Calibri" panose="020F0502020204030204" pitchFamily="34" charset="0"/>
                <a:cs typeface="Times New Roman" panose="02020603050405020304" pitchFamily="18" charset="0"/>
              </a:rPr>
              <a:t>Снижение</a:t>
            </a:r>
            <a:r>
              <a:rPr lang="en-GB" sz="2400" kern="0" dirty="0"/>
              <a:t> </a:t>
            </a:r>
          </a:p>
          <a:p>
            <a:pPr algn="just">
              <a:spcBef>
                <a:spcPts val="400"/>
              </a:spcBef>
              <a:spcAft>
                <a:spcPts val="0"/>
              </a:spcAft>
              <a:buClr>
                <a:srgbClr val="139AF0"/>
              </a:buClr>
            </a:pPr>
            <a:endParaRPr lang="en-GB" sz="2400" kern="0" dirty="0"/>
          </a:p>
          <a:p>
            <a:pPr marL="342900" indent="-342900" algn="just">
              <a:spcBef>
                <a:spcPts val="400"/>
              </a:spcBef>
              <a:spcAft>
                <a:spcPts val="0"/>
              </a:spcAft>
              <a:buClr>
                <a:srgbClr val="139AF0"/>
              </a:buClr>
              <a:buFont typeface="Wingdings" panose="05000000000000000000" pitchFamily="2" charset="2"/>
              <a:buChar char="§"/>
            </a:pPr>
            <a:r>
              <a:rPr lang="ru-RU" sz="2400" dirty="0"/>
              <a:t>Объем неучтенных государственных операций</a:t>
            </a:r>
            <a:r>
              <a:rPr lang="en-GB" sz="2400" dirty="0"/>
              <a:t> (PI-7: A </a:t>
            </a:r>
            <a:r>
              <a:rPr lang="ru-RU" sz="2400" dirty="0"/>
              <a:t>к</a:t>
            </a:r>
            <a:r>
              <a:rPr lang="en-GB" sz="2400" dirty="0"/>
              <a:t> D). </a:t>
            </a:r>
          </a:p>
          <a:p>
            <a:pPr algn="just">
              <a:spcBef>
                <a:spcPts val="400"/>
              </a:spcBef>
              <a:spcAft>
                <a:spcPts val="0"/>
              </a:spcAft>
              <a:buClr>
                <a:srgbClr val="139AF0"/>
              </a:buClr>
            </a:pPr>
            <a:endParaRPr lang="en-GB" sz="2400" dirty="0"/>
          </a:p>
          <a:p>
            <a:pPr marL="342900" indent="-342900" algn="just">
              <a:spcBef>
                <a:spcPts val="400"/>
              </a:spcBef>
              <a:spcAft>
                <a:spcPts val="0"/>
              </a:spcAft>
              <a:buClr>
                <a:srgbClr val="139AF0"/>
              </a:buClr>
              <a:buFont typeface="Wingdings" panose="05000000000000000000" pitchFamily="2" charset="2"/>
              <a:buChar char="§"/>
            </a:pPr>
            <a:r>
              <a:rPr lang="ru-RU" sz="2400" dirty="0"/>
              <a:t>Прозрачность межбюджетных отношений</a:t>
            </a:r>
            <a:r>
              <a:rPr lang="en-GB" sz="2400" dirty="0"/>
              <a:t> (PI-8: B+ </a:t>
            </a:r>
            <a:r>
              <a:rPr lang="ru-RU" sz="2400" dirty="0"/>
              <a:t>к</a:t>
            </a:r>
            <a:r>
              <a:rPr lang="en-GB" sz="2400" dirty="0"/>
              <a:t> C+).</a:t>
            </a:r>
            <a:endParaRPr lang="en-GB" sz="2400" kern="0" dirty="0"/>
          </a:p>
        </p:txBody>
      </p:sp>
    </p:spTree>
    <p:extLst>
      <p:ext uri="{BB962C8B-B14F-4D97-AF65-F5344CB8AC3E}">
        <p14:creationId xmlns:p14="http://schemas.microsoft.com/office/powerpoint/2010/main" val="2082509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687CD0E-D1F0-46A6-B451-9CBD602F0D79}"/>
              </a:ext>
            </a:extLst>
          </p:cNvPr>
          <p:cNvSpPr/>
          <p:nvPr/>
        </p:nvSpPr>
        <p:spPr>
          <a:xfrm>
            <a:off x="114782" y="304800"/>
            <a:ext cx="8990636" cy="861774"/>
          </a:xfrm>
          <a:prstGeom prst="rect">
            <a:avLst/>
          </a:prstGeom>
        </p:spPr>
        <p:txBody>
          <a:bodyPr wrap="square">
            <a:spAutoFit/>
          </a:bodyPr>
          <a:lstStyle/>
          <a:p>
            <a:pPr algn="ctr"/>
            <a:r>
              <a:rPr lang="ru-RU" sz="2500" b="1" dirty="0">
                <a:effectLst>
                  <a:outerShdw blurRad="12700" dist="12700" dir="5400000" algn="ctr" rotWithShape="0">
                    <a:srgbClr val="000000">
                      <a:alpha val="43137"/>
                    </a:srgbClr>
                  </a:outerShdw>
                </a:effectLst>
                <a:cs typeface="Calibri"/>
              </a:rPr>
              <a:t>Сравнение между </a:t>
            </a:r>
            <a:r>
              <a:rPr lang="en-US" sz="2500" b="1" dirty="0">
                <a:effectLst>
                  <a:outerShdw blurRad="12700" dist="12700" dir="5400000" algn="ctr" rotWithShape="0">
                    <a:srgbClr val="000000">
                      <a:alpha val="43137"/>
                    </a:srgbClr>
                  </a:outerShdw>
                </a:effectLst>
                <a:cs typeface="Calibri"/>
              </a:rPr>
              <a:t>2012 </a:t>
            </a:r>
            <a:r>
              <a:rPr lang="ru-RU" sz="2500" b="1" dirty="0">
                <a:effectLst>
                  <a:outerShdw blurRad="12700" dist="12700" dir="5400000" algn="ctr" rotWithShape="0">
                    <a:srgbClr val="000000">
                      <a:alpha val="43137"/>
                    </a:srgbClr>
                  </a:outerShdw>
                </a:effectLst>
                <a:cs typeface="Calibri"/>
              </a:rPr>
              <a:t>и </a:t>
            </a:r>
            <a:r>
              <a:rPr lang="en-US" sz="2500" b="1" dirty="0">
                <a:effectLst>
                  <a:outerShdw blurRad="12700" dist="12700" dir="5400000" algn="ctr" rotWithShape="0">
                    <a:srgbClr val="000000">
                      <a:alpha val="43137"/>
                    </a:srgbClr>
                  </a:outerShdw>
                </a:effectLst>
                <a:cs typeface="Calibri"/>
              </a:rPr>
              <a:t>2018 </a:t>
            </a:r>
            <a:r>
              <a:rPr lang="ru-RU" sz="2500" b="1" dirty="0">
                <a:effectLst>
                  <a:outerShdw blurRad="12700" dist="12700" dir="5400000" algn="ctr" rotWithShape="0">
                    <a:srgbClr val="000000">
                      <a:alpha val="43137"/>
                    </a:srgbClr>
                  </a:outerShdw>
                </a:effectLst>
                <a:cs typeface="Calibri"/>
              </a:rPr>
              <a:t>гг.</a:t>
            </a:r>
          </a:p>
          <a:p>
            <a:pPr algn="ctr"/>
            <a:r>
              <a:rPr lang="en-US" sz="2500" b="1" dirty="0">
                <a:effectLst>
                  <a:outerShdw blurRad="12700" dist="12700" dir="5400000" algn="ctr" rotWithShape="0">
                    <a:srgbClr val="000000">
                      <a:alpha val="43137"/>
                    </a:srgbClr>
                  </a:outerShdw>
                </a:effectLst>
                <a:cs typeface="Calibri"/>
              </a:rPr>
              <a:t>(</a:t>
            </a:r>
            <a:r>
              <a:rPr lang="ru-RU" sz="2500" b="1" dirty="0">
                <a:effectLst>
                  <a:outerShdw blurRad="12700" dist="12700" dir="5400000" algn="ctr" rotWithShape="0">
                    <a:srgbClr val="000000">
                      <a:alpha val="43137"/>
                    </a:srgbClr>
                  </a:outerShdw>
                </a:effectLst>
                <a:cs typeface="Calibri"/>
              </a:rPr>
              <a:t>Компонент о полноте и прозрачности</a:t>
            </a:r>
            <a:r>
              <a:rPr lang="en-US" sz="2500" b="1" dirty="0">
                <a:effectLst>
                  <a:outerShdw blurRad="12700" dist="12700" dir="5400000" algn="ctr" rotWithShape="0">
                    <a:srgbClr val="000000">
                      <a:alpha val="43137"/>
                    </a:srgbClr>
                  </a:outerShdw>
                </a:effectLst>
                <a:cs typeface="Calibri"/>
              </a:rPr>
              <a:t>)</a:t>
            </a:r>
          </a:p>
        </p:txBody>
      </p:sp>
      <p:sp>
        <p:nvSpPr>
          <p:cNvPr id="5" name="Oval 4">
            <a:extLst>
              <a:ext uri="{FF2B5EF4-FFF2-40B4-BE49-F238E27FC236}">
                <a16:creationId xmlns:a16="http://schemas.microsoft.com/office/drawing/2014/main" id="{50B3D331-74A7-427D-8EDC-832D902DEDCC}"/>
              </a:ext>
            </a:extLst>
          </p:cNvPr>
          <p:cNvSpPr/>
          <p:nvPr/>
        </p:nvSpPr>
        <p:spPr>
          <a:xfrm>
            <a:off x="76200" y="24384"/>
            <a:ext cx="723900" cy="304800"/>
          </a:xfrm>
          <a:prstGeom prst="ellipse">
            <a:avLst/>
          </a:pr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18</a:t>
            </a:r>
            <a:endParaRPr lang="en-US" dirty="0"/>
          </a:p>
        </p:txBody>
      </p:sp>
      <p:sp>
        <p:nvSpPr>
          <p:cNvPr id="7" name="object 2">
            <a:extLst>
              <a:ext uri="{FF2B5EF4-FFF2-40B4-BE49-F238E27FC236}">
                <a16:creationId xmlns:a16="http://schemas.microsoft.com/office/drawing/2014/main" id="{018003B6-DFC6-4099-ACA3-F8D0AE028F17}"/>
              </a:ext>
            </a:extLst>
          </p:cNvPr>
          <p:cNvSpPr/>
          <p:nvPr/>
        </p:nvSpPr>
        <p:spPr>
          <a:xfrm>
            <a:off x="76200" y="1261111"/>
            <a:ext cx="9037074" cy="34289"/>
          </a:xfrm>
          <a:custGeom>
            <a:avLst/>
            <a:gdLst/>
            <a:ahLst/>
            <a:cxnLst/>
            <a:rect l="l" t="t" r="r" b="b"/>
            <a:pathLst>
              <a:path w="9144000">
                <a:moveTo>
                  <a:pt x="0" y="0"/>
                </a:moveTo>
                <a:lnTo>
                  <a:pt x="9144000" y="0"/>
                </a:lnTo>
              </a:path>
            </a:pathLst>
          </a:custGeom>
          <a:ln w="45720">
            <a:solidFill>
              <a:srgbClr val="00AFEF"/>
            </a:solidFill>
          </a:ln>
        </p:spPr>
        <p:txBody>
          <a:bodyPr wrap="square" lIns="0" tIns="0" rIns="0" bIns="0" rtlCol="0"/>
          <a:lstStyle/>
          <a:p>
            <a:endParaRPr sz="1350" dirty="0"/>
          </a:p>
        </p:txBody>
      </p:sp>
      <p:sp>
        <p:nvSpPr>
          <p:cNvPr id="6" name="Rectangle 1">
            <a:extLst>
              <a:ext uri="{FF2B5EF4-FFF2-40B4-BE49-F238E27FC236}">
                <a16:creationId xmlns:a16="http://schemas.microsoft.com/office/drawing/2014/main" id="{4AA6BFFA-4D85-45FD-9185-F756C6004E27}"/>
              </a:ext>
            </a:extLst>
          </p:cNvPr>
          <p:cNvSpPr/>
          <p:nvPr/>
        </p:nvSpPr>
        <p:spPr>
          <a:xfrm>
            <a:off x="304800" y="1760481"/>
            <a:ext cx="8610600" cy="4185120"/>
          </a:xfrm>
          <a:prstGeom prst="rect">
            <a:avLst/>
          </a:prstGeom>
        </p:spPr>
        <p:txBody>
          <a:bodyPr wrap="square">
            <a:spAutoFit/>
          </a:bodyPr>
          <a:lstStyle/>
          <a:p>
            <a:pPr>
              <a:lnSpc>
                <a:spcPct val="107000"/>
              </a:lnSpc>
              <a:spcBef>
                <a:spcPts val="200"/>
              </a:spcBef>
            </a:pPr>
            <a:r>
              <a:rPr lang="en-GB" sz="2800" dirty="0">
                <a:latin typeface="Calibri" panose="020F0502020204030204" pitchFamily="34" charset="0"/>
                <a:ea typeface="Calibri" panose="020F0502020204030204" pitchFamily="34" charset="0"/>
                <a:cs typeface="Times New Roman" panose="02020603050405020304" pitchFamily="18" charset="0"/>
              </a:rPr>
              <a:t> </a:t>
            </a:r>
            <a:r>
              <a:rPr lang="ru-RU" sz="2800" dirty="0">
                <a:solidFill>
                  <a:srgbClr val="0000FF"/>
                </a:solidFill>
                <a:latin typeface="Calibri" panose="020F0502020204030204" pitchFamily="34" charset="0"/>
                <a:ea typeface="Calibri" panose="020F0502020204030204" pitchFamily="34" charset="0"/>
                <a:cs typeface="Times New Roman" panose="02020603050405020304" pitchFamily="18" charset="0"/>
              </a:rPr>
              <a:t>Одинаковые баллы</a:t>
            </a:r>
            <a:endParaRPr lang="en-GB" sz="2800" b="1" dirty="0">
              <a:solidFill>
                <a:srgbClr val="0000FF"/>
              </a:solidFill>
              <a:latin typeface="Calibri Light" panose="020F0302020204030204" pitchFamily="34" charset="0"/>
              <a:cs typeface="Times New Roman" panose="02020603050405020304" pitchFamily="18" charset="0"/>
            </a:endParaRPr>
          </a:p>
          <a:p>
            <a:pPr marL="342900" indent="-342900" algn="just">
              <a:spcBef>
                <a:spcPts val="400"/>
              </a:spcBef>
              <a:spcAft>
                <a:spcPts val="0"/>
              </a:spcAft>
              <a:buClr>
                <a:srgbClr val="139AF0"/>
              </a:buClr>
              <a:buFont typeface="Wingdings" panose="05000000000000000000" pitchFamily="2" charset="2"/>
              <a:buChar char="§"/>
            </a:pPr>
            <a:endParaRPr lang="en-GB" sz="2400" kern="0" dirty="0"/>
          </a:p>
          <a:p>
            <a:pPr marL="342900" indent="-342900" algn="just">
              <a:spcBef>
                <a:spcPts val="400"/>
              </a:spcBef>
              <a:spcAft>
                <a:spcPts val="0"/>
              </a:spcAft>
              <a:buClr>
                <a:srgbClr val="139AF0"/>
              </a:buClr>
              <a:buFont typeface="Wingdings" panose="05000000000000000000" pitchFamily="2" charset="2"/>
              <a:buChar char="§"/>
            </a:pPr>
            <a:r>
              <a:rPr lang="ru-RU" sz="2400" kern="0" dirty="0"/>
              <a:t>Бюджетная классификация</a:t>
            </a:r>
            <a:r>
              <a:rPr lang="en-GB" sz="2400" kern="0" dirty="0"/>
              <a:t> (PI-5: A </a:t>
            </a:r>
            <a:r>
              <a:rPr lang="ru-RU" sz="2400" kern="0" dirty="0"/>
              <a:t>сохранен</a:t>
            </a:r>
            <a:r>
              <a:rPr lang="en-GB" sz="2400" kern="0" dirty="0"/>
              <a:t>).</a:t>
            </a:r>
          </a:p>
          <a:p>
            <a:pPr marL="342900" indent="-342900" algn="just">
              <a:spcBef>
                <a:spcPts val="400"/>
              </a:spcBef>
              <a:spcAft>
                <a:spcPts val="0"/>
              </a:spcAft>
              <a:buClr>
                <a:srgbClr val="139AF0"/>
              </a:buClr>
              <a:buFont typeface="Wingdings" panose="05000000000000000000" pitchFamily="2" charset="2"/>
              <a:buChar char="§"/>
            </a:pPr>
            <a:endParaRPr lang="en-GB" sz="2400" kern="0" dirty="0"/>
          </a:p>
          <a:p>
            <a:pPr marL="342900" indent="-342900" algn="just">
              <a:spcBef>
                <a:spcPts val="400"/>
              </a:spcBef>
              <a:spcAft>
                <a:spcPts val="0"/>
              </a:spcAft>
              <a:buClr>
                <a:srgbClr val="139AF0"/>
              </a:buClr>
              <a:buFont typeface="Wingdings" panose="05000000000000000000" pitchFamily="2" charset="2"/>
              <a:buChar char="§"/>
            </a:pPr>
            <a:r>
              <a:rPr lang="ru-RU" sz="2400" kern="0" dirty="0"/>
              <a:t>Полнота информации, включенной в бюджетную документацию</a:t>
            </a:r>
            <a:r>
              <a:rPr lang="en-GB" sz="2400" kern="0" dirty="0"/>
              <a:t> (PI-6: A </a:t>
            </a:r>
            <a:r>
              <a:rPr lang="ru-RU" sz="2400" kern="0" dirty="0"/>
              <a:t>сохранен</a:t>
            </a:r>
            <a:r>
              <a:rPr lang="en-GB" sz="2400" kern="0" dirty="0"/>
              <a:t>).</a:t>
            </a:r>
          </a:p>
          <a:p>
            <a:pPr marL="342900" indent="-342900" algn="just">
              <a:spcBef>
                <a:spcPts val="400"/>
              </a:spcBef>
              <a:spcAft>
                <a:spcPts val="0"/>
              </a:spcAft>
              <a:buClr>
                <a:srgbClr val="139AF0"/>
              </a:buClr>
              <a:buFont typeface="Wingdings" panose="05000000000000000000" pitchFamily="2" charset="2"/>
              <a:buChar char="§"/>
            </a:pPr>
            <a:endParaRPr lang="en-GB" sz="2400" kern="0" dirty="0"/>
          </a:p>
          <a:p>
            <a:pPr marL="342900" indent="-342900" algn="just">
              <a:spcBef>
                <a:spcPts val="400"/>
              </a:spcBef>
              <a:spcAft>
                <a:spcPts val="0"/>
              </a:spcAft>
              <a:buClr>
                <a:srgbClr val="139AF0"/>
              </a:buClr>
              <a:buFont typeface="Wingdings" panose="05000000000000000000" pitchFamily="2" charset="2"/>
              <a:buChar char="§"/>
            </a:pPr>
            <a:r>
              <a:rPr lang="ru-RU" sz="2400" kern="0" dirty="0"/>
              <a:t>Контроль за общим фискальным риском, связанным с деятельностью других единиц государственного сектора</a:t>
            </a:r>
            <a:r>
              <a:rPr lang="en-GB" sz="2400" kern="0" dirty="0"/>
              <a:t>(PI-9: C+ </a:t>
            </a:r>
            <a:r>
              <a:rPr lang="ru-RU" sz="2400" kern="0" dirty="0"/>
              <a:t>сохранен</a:t>
            </a:r>
            <a:r>
              <a:rPr lang="en-GB" sz="2400" kern="0" dirty="0"/>
              <a:t>).</a:t>
            </a:r>
          </a:p>
        </p:txBody>
      </p:sp>
    </p:spTree>
    <p:extLst>
      <p:ext uri="{BB962C8B-B14F-4D97-AF65-F5344CB8AC3E}">
        <p14:creationId xmlns:p14="http://schemas.microsoft.com/office/powerpoint/2010/main" val="3557208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E8943A-3170-4004-8296-F454C1657CA0}"/>
              </a:ext>
            </a:extLst>
          </p:cNvPr>
          <p:cNvSpPr/>
          <p:nvPr/>
        </p:nvSpPr>
        <p:spPr>
          <a:xfrm>
            <a:off x="381000" y="1447800"/>
            <a:ext cx="8534400" cy="4246932"/>
          </a:xfrm>
          <a:prstGeom prst="rect">
            <a:avLst/>
          </a:prstGeom>
        </p:spPr>
        <p:txBody>
          <a:bodyPr wrap="square">
            <a:spAutoFit/>
          </a:bodyPr>
          <a:lstStyle/>
          <a:p>
            <a:pPr>
              <a:lnSpc>
                <a:spcPct val="107000"/>
              </a:lnSpc>
              <a:spcBef>
                <a:spcPts val="200"/>
              </a:spcBef>
              <a:spcAft>
                <a:spcPts val="800"/>
              </a:spcAft>
            </a:pPr>
            <a:endParaRPr lang="fr-FR" sz="2400" b="1" dirty="0">
              <a:solidFill>
                <a:srgbClr val="0000FF"/>
              </a:solidFill>
              <a:latin typeface="Calibri Light" panose="020F0302020204030204" pitchFamily="34" charset="0"/>
              <a:cs typeface="Times New Roman" panose="02020603050405020304" pitchFamily="18" charset="0"/>
            </a:endParaRPr>
          </a:p>
          <a:p>
            <a:pPr marL="685800" lvl="1" indent="-342900">
              <a:lnSpc>
                <a:spcPct val="107000"/>
              </a:lnSpc>
              <a:spcBef>
                <a:spcPts val="2000"/>
              </a:spcBef>
              <a:spcAft>
                <a:spcPts val="0"/>
              </a:spcAft>
              <a:buClr>
                <a:srgbClr val="00B0F0"/>
              </a:buClr>
              <a:buFont typeface="Wingdings" panose="05000000000000000000" pitchFamily="2" charset="2"/>
              <a:buChar char="§"/>
              <a:defRPr/>
            </a:pPr>
            <a:r>
              <a:rPr lang="ru-RU" sz="2400" dirty="0"/>
              <a:t>В основном это будет связано с обновлением Стратегии управления государственными финансами  в Узбекистане на 2018–2025 гг., чтобы устранить недостатки, вытекающие из оценки ГРФО.</a:t>
            </a:r>
          </a:p>
          <a:p>
            <a:pPr marL="685800" lvl="1" indent="-342900">
              <a:lnSpc>
                <a:spcPct val="107000"/>
              </a:lnSpc>
              <a:spcBef>
                <a:spcPts val="2000"/>
              </a:spcBef>
              <a:spcAft>
                <a:spcPts val="0"/>
              </a:spcAft>
              <a:buClr>
                <a:srgbClr val="00B0F0"/>
              </a:buClr>
              <a:buFont typeface="Wingdings" panose="05000000000000000000" pitchFamily="2" charset="2"/>
              <a:buChar char="§"/>
              <a:defRPr/>
            </a:pPr>
            <a:r>
              <a:rPr lang="ru-RU" sz="2400" dirty="0"/>
              <a:t>Всемирный банк, Европейский союз и другие заинтересованные партнеры по развитию будут стремиться оказать поддержку в реализации обновленной стратегии УГФ.</a:t>
            </a:r>
            <a:endParaRPr lang="fr-FR" sz="2400" dirty="0"/>
          </a:p>
        </p:txBody>
      </p:sp>
      <p:sp>
        <p:nvSpPr>
          <p:cNvPr id="6" name="Oval 5">
            <a:extLst>
              <a:ext uri="{FF2B5EF4-FFF2-40B4-BE49-F238E27FC236}">
                <a16:creationId xmlns:a16="http://schemas.microsoft.com/office/drawing/2014/main" id="{808D1BD1-6CF9-4FBD-BB28-25CB94BD03B2}"/>
              </a:ext>
            </a:extLst>
          </p:cNvPr>
          <p:cNvSpPr/>
          <p:nvPr/>
        </p:nvSpPr>
        <p:spPr>
          <a:xfrm>
            <a:off x="103994" y="0"/>
            <a:ext cx="658005" cy="304800"/>
          </a:xfrm>
          <a:prstGeom prst="ellipse">
            <a:avLst/>
          </a:pr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19</a:t>
            </a:r>
            <a:endParaRPr lang="en-US" dirty="0"/>
          </a:p>
        </p:txBody>
      </p:sp>
      <p:sp>
        <p:nvSpPr>
          <p:cNvPr id="8" name="Rectangle 7">
            <a:extLst>
              <a:ext uri="{FF2B5EF4-FFF2-40B4-BE49-F238E27FC236}">
                <a16:creationId xmlns:a16="http://schemas.microsoft.com/office/drawing/2014/main" id="{9FFB7D8D-A22C-49C0-B46D-74903BABDA92}"/>
              </a:ext>
            </a:extLst>
          </p:cNvPr>
          <p:cNvSpPr/>
          <p:nvPr/>
        </p:nvSpPr>
        <p:spPr>
          <a:xfrm>
            <a:off x="114782" y="304800"/>
            <a:ext cx="8990636" cy="830997"/>
          </a:xfrm>
          <a:prstGeom prst="rect">
            <a:avLst/>
          </a:prstGeom>
        </p:spPr>
        <p:txBody>
          <a:bodyPr wrap="square">
            <a:spAutoFit/>
          </a:bodyPr>
          <a:lstStyle/>
          <a:p>
            <a:pPr algn="ctr"/>
            <a:r>
              <a:rPr lang="ru-RU" sz="2800" b="1" dirty="0">
                <a:effectLst>
                  <a:outerShdw blurRad="12700" dist="12700" dir="5400000" algn="ctr" rotWithShape="0">
                    <a:srgbClr val="000000">
                      <a:alpha val="43137"/>
                    </a:srgbClr>
                  </a:outerShdw>
                </a:effectLst>
                <a:latin typeface="Calibri"/>
                <a:ea typeface="+mj-ea"/>
                <a:cs typeface="Calibri"/>
              </a:rPr>
              <a:t>ДАЛЬНЕЙШИЕ ШАГИ</a:t>
            </a:r>
            <a:endParaRPr lang="en-US" sz="2800" b="1" dirty="0">
              <a:effectLst>
                <a:outerShdw blurRad="12700" dist="12700" dir="5400000" algn="ctr" rotWithShape="0">
                  <a:srgbClr val="000000">
                    <a:alpha val="43137"/>
                  </a:srgbClr>
                </a:outerShdw>
              </a:effectLst>
              <a:latin typeface="Calibri"/>
              <a:ea typeface="+mj-ea"/>
              <a:cs typeface="Calibri"/>
            </a:endParaRPr>
          </a:p>
          <a:p>
            <a:endParaRPr lang="en-US" sz="2000" b="1" kern="0" dirty="0">
              <a:solidFill>
                <a:sysClr val="windowText" lastClr="000000"/>
              </a:solidFill>
              <a:effectLst>
                <a:outerShdw blurRad="12700" dist="12700" dir="5400000" algn="ctr" rotWithShape="0">
                  <a:srgbClr val="000000">
                    <a:alpha val="43137"/>
                  </a:srgbClr>
                </a:outerShdw>
              </a:effectLst>
            </a:endParaRPr>
          </a:p>
        </p:txBody>
      </p:sp>
      <p:sp>
        <p:nvSpPr>
          <p:cNvPr id="9" name="object 2">
            <a:extLst>
              <a:ext uri="{FF2B5EF4-FFF2-40B4-BE49-F238E27FC236}">
                <a16:creationId xmlns:a16="http://schemas.microsoft.com/office/drawing/2014/main" id="{17817B09-0AD7-40FE-936E-0C60A6D040EB}"/>
              </a:ext>
            </a:extLst>
          </p:cNvPr>
          <p:cNvSpPr/>
          <p:nvPr/>
        </p:nvSpPr>
        <p:spPr>
          <a:xfrm>
            <a:off x="76200" y="1261111"/>
            <a:ext cx="9037074" cy="34289"/>
          </a:xfrm>
          <a:custGeom>
            <a:avLst/>
            <a:gdLst/>
            <a:ahLst/>
            <a:cxnLst/>
            <a:rect l="l" t="t" r="r" b="b"/>
            <a:pathLst>
              <a:path w="9144000">
                <a:moveTo>
                  <a:pt x="0" y="0"/>
                </a:moveTo>
                <a:lnTo>
                  <a:pt x="9144000" y="0"/>
                </a:lnTo>
              </a:path>
            </a:pathLst>
          </a:custGeom>
          <a:ln w="45720">
            <a:solidFill>
              <a:srgbClr val="00AFEF"/>
            </a:solidFill>
          </a:ln>
        </p:spPr>
        <p:txBody>
          <a:bodyPr wrap="square" lIns="0" tIns="0" rIns="0" bIns="0" rtlCol="0"/>
          <a:lstStyle/>
          <a:p>
            <a:endParaRPr sz="1350" dirty="0"/>
          </a:p>
        </p:txBody>
      </p:sp>
    </p:spTree>
    <p:extLst>
      <p:ext uri="{BB962C8B-B14F-4D97-AF65-F5344CB8AC3E}">
        <p14:creationId xmlns:p14="http://schemas.microsoft.com/office/powerpoint/2010/main" val="3598322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340" y="242563"/>
            <a:ext cx="8529319" cy="553998"/>
          </a:xfrm>
        </p:spPr>
        <p:txBody>
          <a:bodyPr/>
          <a:lstStyle/>
          <a:p>
            <a:r>
              <a:rPr lang="ru-RU" sz="3600" dirty="0">
                <a:effectLst>
                  <a:outerShdw blurRad="12700" dist="12700" dir="5400000" algn="ctr" rotWithShape="0">
                    <a:srgbClr val="000000">
                      <a:alpha val="43137"/>
                    </a:srgbClr>
                  </a:outerShdw>
                </a:effectLst>
              </a:rPr>
              <a:t>Содержание</a:t>
            </a:r>
            <a:endParaRPr lang="en-US" sz="3600" dirty="0">
              <a:effectLst>
                <a:outerShdw blurRad="12700" dist="12700" dir="5400000" algn="ctr" rotWithShape="0">
                  <a:srgbClr val="000000">
                    <a:alpha val="43137"/>
                  </a:srgbClr>
                </a:outerShdw>
              </a:effectLst>
            </a:endParaRPr>
          </a:p>
        </p:txBody>
      </p:sp>
      <p:sp>
        <p:nvSpPr>
          <p:cNvPr id="17" name="Content Placeholder 2">
            <a:extLst>
              <a:ext uri="{FF2B5EF4-FFF2-40B4-BE49-F238E27FC236}">
                <a16:creationId xmlns:a16="http://schemas.microsoft.com/office/drawing/2014/main" id="{48082B43-05A3-46E7-90CA-7AB1A7D0230F}"/>
              </a:ext>
            </a:extLst>
          </p:cNvPr>
          <p:cNvSpPr txBox="1">
            <a:spLocks/>
          </p:cNvSpPr>
          <p:nvPr/>
        </p:nvSpPr>
        <p:spPr>
          <a:xfrm>
            <a:off x="611186" y="1219200"/>
            <a:ext cx="7921625" cy="4873129"/>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spcBef>
                <a:spcPts val="1100"/>
              </a:spcBef>
              <a:buClr>
                <a:srgbClr val="139AF0"/>
              </a:buClr>
              <a:buFont typeface="Wingdings" panose="05000000000000000000" pitchFamily="2" charset="2"/>
              <a:buChar char="§"/>
            </a:pPr>
            <a:r>
              <a:rPr lang="ru-RU" sz="2800" kern="0" dirty="0"/>
              <a:t>Программа «Государственные расходы и финансовая отчётность» (ГРФО)</a:t>
            </a:r>
          </a:p>
          <a:p>
            <a:pPr marL="342900" indent="-342900">
              <a:spcBef>
                <a:spcPts val="1100"/>
              </a:spcBef>
              <a:buClr>
                <a:srgbClr val="139AF0"/>
              </a:buClr>
              <a:buFont typeface="Wingdings" panose="05000000000000000000" pitchFamily="2" charset="2"/>
              <a:buChar char="§"/>
            </a:pPr>
            <a:r>
              <a:rPr lang="ru-RU" sz="2800" kern="0" dirty="0"/>
              <a:t>Основные моменты оценки ГРФО</a:t>
            </a:r>
          </a:p>
          <a:p>
            <a:pPr marL="342900" indent="-342900">
              <a:spcBef>
                <a:spcPts val="1100"/>
              </a:spcBef>
              <a:buClr>
                <a:srgbClr val="139AF0"/>
              </a:buClr>
              <a:buFont typeface="Wingdings" panose="05000000000000000000" pitchFamily="2" charset="2"/>
              <a:buChar char="§"/>
            </a:pPr>
            <a:r>
              <a:rPr lang="ru-RU" sz="2800" kern="0" dirty="0"/>
              <a:t>Обзор преимуществ и недостатков по компоненту </a:t>
            </a:r>
            <a:r>
              <a:rPr lang="en-US" sz="2800" kern="0" dirty="0"/>
              <a:t>II </a:t>
            </a:r>
            <a:r>
              <a:rPr lang="ru-RU" sz="2800" kern="0" dirty="0"/>
              <a:t>о прозрачности государственных финансов</a:t>
            </a:r>
          </a:p>
          <a:p>
            <a:pPr marL="342900" indent="-342900">
              <a:spcBef>
                <a:spcPts val="1100"/>
              </a:spcBef>
              <a:buClr>
                <a:srgbClr val="139AF0"/>
              </a:buClr>
              <a:buFont typeface="Wingdings" panose="05000000000000000000" pitchFamily="2" charset="2"/>
              <a:buChar char="§"/>
            </a:pPr>
            <a:r>
              <a:rPr lang="ru-RU" sz="2800" kern="0" dirty="0"/>
              <a:t>Сравнение результатов оценок 2012 и 2018 годов, связанных с компонентом о полноте и прозрачности</a:t>
            </a:r>
          </a:p>
          <a:p>
            <a:pPr marL="342900" indent="-342900">
              <a:spcBef>
                <a:spcPts val="1100"/>
              </a:spcBef>
              <a:buClr>
                <a:srgbClr val="139AF0"/>
              </a:buClr>
              <a:buFont typeface="Wingdings" panose="05000000000000000000" pitchFamily="2" charset="2"/>
              <a:buChar char="§"/>
            </a:pPr>
            <a:r>
              <a:rPr lang="ru-RU" sz="2800" kern="0" dirty="0"/>
              <a:t>Дальнейшие шаги</a:t>
            </a:r>
            <a:endParaRPr lang="en-GB" sz="2800" kern="0" dirty="0">
              <a:solidFill>
                <a:sysClr val="windowText" lastClr="000000"/>
              </a:solidFill>
            </a:endParaRPr>
          </a:p>
        </p:txBody>
      </p:sp>
      <p:sp>
        <p:nvSpPr>
          <p:cNvPr id="3" name="Oval 2">
            <a:extLst>
              <a:ext uri="{FF2B5EF4-FFF2-40B4-BE49-F238E27FC236}">
                <a16:creationId xmlns:a16="http://schemas.microsoft.com/office/drawing/2014/main" id="{BFFE4285-AF9B-410B-9737-E584BAAE62C6}"/>
              </a:ext>
            </a:extLst>
          </p:cNvPr>
          <p:cNvSpPr/>
          <p:nvPr/>
        </p:nvSpPr>
        <p:spPr>
          <a:xfrm>
            <a:off x="76200" y="24384"/>
            <a:ext cx="381000" cy="304800"/>
          </a:xfrm>
          <a:prstGeom prst="ellipse">
            <a:avLst/>
          </a:pr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Tree>
    <p:extLst>
      <p:ext uri="{BB962C8B-B14F-4D97-AF65-F5344CB8AC3E}">
        <p14:creationId xmlns:p14="http://schemas.microsoft.com/office/powerpoint/2010/main" val="253017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669034-96D9-4761-A255-F07257CBB883}"/>
              </a:ext>
            </a:extLst>
          </p:cNvPr>
          <p:cNvSpPr/>
          <p:nvPr/>
        </p:nvSpPr>
        <p:spPr>
          <a:xfrm>
            <a:off x="1828800" y="3162405"/>
            <a:ext cx="5486400" cy="975373"/>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90FF0250-6C81-490D-9C92-37E4883A6B03}"/>
              </a:ext>
            </a:extLst>
          </p:cNvPr>
          <p:cNvSpPr>
            <a:spLocks noGrp="1"/>
          </p:cNvSpPr>
          <p:nvPr>
            <p:ph type="ctrTitle"/>
          </p:nvPr>
        </p:nvSpPr>
        <p:spPr>
          <a:xfrm>
            <a:off x="2438400" y="2723757"/>
            <a:ext cx="4227921" cy="956533"/>
          </a:xfrm>
          <a:ln>
            <a:solidFill>
              <a:schemeClr val="accent5"/>
            </a:solidFill>
          </a:ln>
        </p:spPr>
        <p:style>
          <a:lnRef idx="2">
            <a:schemeClr val="accent1"/>
          </a:lnRef>
          <a:fillRef idx="1">
            <a:schemeClr val="lt1"/>
          </a:fillRef>
          <a:effectRef idx="0">
            <a:schemeClr val="accent1"/>
          </a:effectRef>
          <a:fontRef idx="minor">
            <a:schemeClr val="dk1"/>
          </a:fontRef>
        </p:style>
        <p:txBody>
          <a:bodyPr>
            <a:noAutofit/>
          </a:bodyPr>
          <a:lstStyle/>
          <a:p>
            <a:pPr algn="ctr"/>
            <a:r>
              <a:rPr lang="en-US" sz="6000" dirty="0">
                <a:solidFill>
                  <a:srgbClr val="0070C0"/>
                </a:solidFill>
              </a:rPr>
              <a:t> </a:t>
            </a:r>
            <a:r>
              <a:rPr lang="ru-RU" sz="6000" dirty="0">
                <a:solidFill>
                  <a:srgbClr val="0070C0"/>
                </a:solidFill>
              </a:rPr>
              <a:t>СПАСИБО</a:t>
            </a:r>
            <a:endParaRPr lang="en-US" sz="6000" dirty="0">
              <a:solidFill>
                <a:srgbClr val="0070C0"/>
              </a:solidFill>
            </a:endParaRPr>
          </a:p>
        </p:txBody>
      </p:sp>
    </p:spTree>
    <p:extLst>
      <p:ext uri="{BB962C8B-B14F-4D97-AF65-F5344CB8AC3E}">
        <p14:creationId xmlns:p14="http://schemas.microsoft.com/office/powerpoint/2010/main" val="2305183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F0250-6C81-490D-9C92-37E4883A6B03}"/>
              </a:ext>
            </a:extLst>
          </p:cNvPr>
          <p:cNvSpPr>
            <a:spLocks noGrp="1"/>
          </p:cNvSpPr>
          <p:nvPr>
            <p:ph type="ctrTitle"/>
          </p:nvPr>
        </p:nvSpPr>
        <p:spPr>
          <a:xfrm>
            <a:off x="2057400" y="2590800"/>
            <a:ext cx="4989921" cy="956533"/>
          </a:xfrm>
          <a:ln>
            <a:solidFill>
              <a:schemeClr val="accent5"/>
            </a:solidFill>
          </a:ln>
        </p:spPr>
        <p:style>
          <a:lnRef idx="2">
            <a:schemeClr val="accent1"/>
          </a:lnRef>
          <a:fillRef idx="1">
            <a:schemeClr val="lt1"/>
          </a:fillRef>
          <a:effectRef idx="0">
            <a:schemeClr val="accent1"/>
          </a:effectRef>
          <a:fontRef idx="minor">
            <a:schemeClr val="dk1"/>
          </a:fontRef>
        </p:style>
        <p:txBody>
          <a:bodyPr>
            <a:noAutofit/>
          </a:bodyPr>
          <a:lstStyle/>
          <a:p>
            <a:pPr algn="ctr"/>
            <a:r>
              <a:rPr lang="en-US" sz="6000" dirty="0">
                <a:solidFill>
                  <a:srgbClr val="0070C0"/>
                </a:solidFill>
              </a:rPr>
              <a:t> </a:t>
            </a:r>
            <a:r>
              <a:rPr lang="ru-RU" sz="6000" dirty="0">
                <a:solidFill>
                  <a:srgbClr val="0070C0"/>
                </a:solidFill>
              </a:rPr>
              <a:t>ПРИЛОЖЕНИЯ</a:t>
            </a:r>
            <a:endParaRPr lang="en-US" sz="6000" dirty="0">
              <a:solidFill>
                <a:srgbClr val="0070C0"/>
              </a:solidFill>
            </a:endParaRPr>
          </a:p>
        </p:txBody>
      </p:sp>
    </p:spTree>
    <p:extLst>
      <p:ext uri="{BB962C8B-B14F-4D97-AF65-F5344CB8AC3E}">
        <p14:creationId xmlns:p14="http://schemas.microsoft.com/office/powerpoint/2010/main" val="3420865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B9F2C27-2EFD-42E9-9E4C-A7DD8D7584F4}"/>
              </a:ext>
            </a:extLst>
          </p:cNvPr>
          <p:cNvGrpSpPr/>
          <p:nvPr/>
        </p:nvGrpSpPr>
        <p:grpSpPr>
          <a:xfrm>
            <a:off x="99261" y="1189298"/>
            <a:ext cx="8942471" cy="4678102"/>
            <a:chOff x="0" y="-165258"/>
            <a:chExt cx="12344400" cy="5514543"/>
          </a:xfrm>
        </p:grpSpPr>
        <p:graphicFrame>
          <p:nvGraphicFramePr>
            <p:cNvPr id="8" name="Chart 7">
              <a:extLst>
                <a:ext uri="{FF2B5EF4-FFF2-40B4-BE49-F238E27FC236}">
                  <a16:creationId xmlns:a16="http://schemas.microsoft.com/office/drawing/2014/main" id="{B98C956E-6C10-42F5-8E73-47081C47C19F}"/>
                </a:ext>
              </a:extLst>
            </p:cNvPr>
            <p:cNvGraphicFramePr/>
            <p:nvPr>
              <p:extLst/>
            </p:nvPr>
          </p:nvGraphicFramePr>
          <p:xfrm>
            <a:off x="0" y="1"/>
            <a:ext cx="12344400" cy="5349284"/>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7">
              <a:extLst>
                <a:ext uri="{FF2B5EF4-FFF2-40B4-BE49-F238E27FC236}">
                  <a16:creationId xmlns:a16="http://schemas.microsoft.com/office/drawing/2014/main" id="{3A1035D6-E7D4-45AF-A238-ECDB5F6502F4}"/>
                </a:ext>
              </a:extLst>
            </p:cNvPr>
            <p:cNvSpPr txBox="1"/>
            <p:nvPr/>
          </p:nvSpPr>
          <p:spPr>
            <a:xfrm>
              <a:off x="11564178" y="-165258"/>
              <a:ext cx="332510" cy="469669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sz="1200" b="1" dirty="0">
                <a:solidFill>
                  <a:schemeClr val="bg1">
                    <a:lumMod val="65000"/>
                  </a:schemeClr>
                </a:solidFill>
              </a:endParaRPr>
            </a:p>
            <a:p>
              <a:endParaRPr lang="en-US" sz="1200" b="1" dirty="0">
                <a:solidFill>
                  <a:schemeClr val="bg1">
                    <a:lumMod val="65000"/>
                  </a:schemeClr>
                </a:solidFill>
              </a:endParaRPr>
            </a:p>
            <a:p>
              <a:r>
                <a:rPr lang="en-US" sz="1200" b="1" dirty="0">
                  <a:solidFill>
                    <a:schemeClr val="bg1">
                      <a:lumMod val="65000"/>
                    </a:schemeClr>
                  </a:solidFill>
                </a:rPr>
                <a:t>A</a:t>
              </a:r>
              <a:endParaRPr lang="en-US" sz="750" b="1" dirty="0">
                <a:solidFill>
                  <a:schemeClr val="bg1">
                    <a:lumMod val="65000"/>
                  </a:schemeClr>
                </a:solidFill>
              </a:endParaRPr>
            </a:p>
            <a:p>
              <a:pPr>
                <a:spcBef>
                  <a:spcPts val="5000"/>
                </a:spcBef>
              </a:pPr>
              <a:r>
                <a:rPr lang="en-US" sz="1200" b="1" dirty="0">
                  <a:solidFill>
                    <a:schemeClr val="bg1">
                      <a:lumMod val="65000"/>
                    </a:schemeClr>
                  </a:solidFill>
                </a:rPr>
                <a:t>B</a:t>
              </a:r>
            </a:p>
            <a:p>
              <a:pPr>
                <a:spcBef>
                  <a:spcPts val="5200"/>
                </a:spcBef>
              </a:pPr>
              <a:r>
                <a:rPr lang="en-US" sz="1200" b="1" dirty="0">
                  <a:solidFill>
                    <a:schemeClr val="bg1">
                      <a:lumMod val="65000"/>
                    </a:schemeClr>
                  </a:solidFill>
                </a:rPr>
                <a:t>C</a:t>
              </a:r>
            </a:p>
            <a:p>
              <a:pPr>
                <a:spcBef>
                  <a:spcPts val="5400"/>
                </a:spcBef>
              </a:pPr>
              <a:r>
                <a:rPr lang="en-US" sz="1200" b="1" dirty="0">
                  <a:solidFill>
                    <a:schemeClr val="bg1">
                      <a:lumMod val="65000"/>
                    </a:schemeClr>
                  </a:solidFill>
                </a:rPr>
                <a:t>D</a:t>
              </a:r>
            </a:p>
          </p:txBody>
        </p:sp>
      </p:grpSp>
      <p:sp>
        <p:nvSpPr>
          <p:cNvPr id="5" name="Title 5">
            <a:extLst>
              <a:ext uri="{FF2B5EF4-FFF2-40B4-BE49-F238E27FC236}">
                <a16:creationId xmlns:a16="http://schemas.microsoft.com/office/drawing/2014/main" id="{BD3D1DAF-222D-4D32-88B6-024632948306}"/>
              </a:ext>
            </a:extLst>
          </p:cNvPr>
          <p:cNvSpPr txBox="1">
            <a:spLocks/>
          </p:cNvSpPr>
          <p:nvPr/>
        </p:nvSpPr>
        <p:spPr>
          <a:xfrm>
            <a:off x="71757" y="304800"/>
            <a:ext cx="8991600" cy="1143000"/>
          </a:xfrm>
          <a:prstGeom prst="rect">
            <a:avLst/>
          </a:prstGeom>
        </p:spPr>
        <p:txBody>
          <a:bodyPr>
            <a:noAutofit/>
          </a:bodyPr>
          <a:lstStyle>
            <a:lvl1pPr>
              <a:defRPr>
                <a:latin typeface="+mj-lt"/>
                <a:ea typeface="+mj-ea"/>
                <a:cs typeface="+mj-cs"/>
              </a:defRPr>
            </a:lvl1pPr>
          </a:lstStyle>
          <a:p>
            <a:pPr algn="ctr">
              <a:defRPr sz="1400" b="1" i="0" u="none" strike="noStrike" kern="1200" spc="0" baseline="0">
                <a:solidFill>
                  <a:prstClr val="black">
                    <a:lumMod val="65000"/>
                    <a:lumOff val="35000"/>
                  </a:prstClr>
                </a:solidFill>
                <a:latin typeface="+mn-lt"/>
                <a:ea typeface="+mn-ea"/>
                <a:cs typeface="+mn-cs"/>
              </a:defRPr>
            </a:pPr>
            <a:r>
              <a:rPr lang="ru-RU" sz="2800" b="1" dirty="0">
                <a:solidFill>
                  <a:srgbClr val="000000"/>
                </a:solidFill>
              </a:rPr>
              <a:t>Сравнение параметров ГРФО Узбекистана и средних показателей региона ЕЦА и 32 стран</a:t>
            </a:r>
            <a:endParaRPr lang="en-US" sz="2800" b="1" dirty="0">
              <a:solidFill>
                <a:srgbClr val="000000"/>
              </a:solidFill>
            </a:endParaRPr>
          </a:p>
        </p:txBody>
      </p:sp>
      <p:sp>
        <p:nvSpPr>
          <p:cNvPr id="6" name="Arrow: Right 5">
            <a:hlinkClick r:id="rId3" action="ppaction://hlinksldjump"/>
            <a:extLst>
              <a:ext uri="{FF2B5EF4-FFF2-40B4-BE49-F238E27FC236}">
                <a16:creationId xmlns:a16="http://schemas.microsoft.com/office/drawing/2014/main" id="{54B1D09E-8B9E-480C-968C-01D9C4DCE19D}"/>
              </a:ext>
            </a:extLst>
          </p:cNvPr>
          <p:cNvSpPr/>
          <p:nvPr/>
        </p:nvSpPr>
        <p:spPr>
          <a:xfrm rot="10800000">
            <a:off x="8565002" y="6406403"/>
            <a:ext cx="304800" cy="293593"/>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280652" y="5828443"/>
            <a:ext cx="7848600" cy="253916"/>
          </a:xfrm>
          <a:prstGeom prst="rect">
            <a:avLst/>
          </a:prstGeom>
          <a:noFill/>
        </p:spPr>
        <p:txBody>
          <a:bodyPr wrap="square" rtlCol="0">
            <a:spAutoFit/>
          </a:bodyPr>
          <a:lstStyle/>
          <a:p>
            <a:r>
              <a:rPr lang="ru-RU" sz="1050" dirty="0"/>
              <a:t>                                             Узбекистан              Средний балл по 32 странам                     Страны ЕЦА</a:t>
            </a:r>
            <a:endParaRPr lang="en-US" sz="1050" dirty="0"/>
          </a:p>
        </p:txBody>
      </p:sp>
    </p:spTree>
    <p:extLst>
      <p:ext uri="{BB962C8B-B14F-4D97-AF65-F5344CB8AC3E}">
        <p14:creationId xmlns:p14="http://schemas.microsoft.com/office/powerpoint/2010/main" val="2780930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A22982E2-5AD8-4D7B-81EB-3D4620830A3A}"/>
              </a:ext>
            </a:extLst>
          </p:cNvPr>
          <p:cNvGraphicFramePr>
            <a:graphicFrameLocks/>
          </p:cNvGraphicFramePr>
          <p:nvPr>
            <p:extLst/>
          </p:nvPr>
        </p:nvGraphicFramePr>
        <p:xfrm>
          <a:off x="375988" y="1055772"/>
          <a:ext cx="8392025" cy="4746457"/>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5">
            <a:extLst>
              <a:ext uri="{FF2B5EF4-FFF2-40B4-BE49-F238E27FC236}">
                <a16:creationId xmlns:a16="http://schemas.microsoft.com/office/drawing/2014/main" id="{59B1E05B-B38A-4A39-8D46-A167BCDC897E}"/>
              </a:ext>
            </a:extLst>
          </p:cNvPr>
          <p:cNvSpPr txBox="1">
            <a:spLocks/>
          </p:cNvSpPr>
          <p:nvPr/>
        </p:nvSpPr>
        <p:spPr>
          <a:xfrm>
            <a:off x="71757" y="304800"/>
            <a:ext cx="8991600" cy="1143000"/>
          </a:xfrm>
          <a:prstGeom prst="rect">
            <a:avLst/>
          </a:prstGeom>
        </p:spPr>
        <p:txBody>
          <a:bodyPr>
            <a:noAutofit/>
          </a:bodyPr>
          <a:lstStyle>
            <a:lvl1pPr>
              <a:defRPr>
                <a:latin typeface="+mj-lt"/>
                <a:ea typeface="+mj-ea"/>
                <a:cs typeface="+mj-cs"/>
              </a:defRPr>
            </a:lvl1pPr>
          </a:lstStyle>
          <a:p>
            <a:pPr algn="ctr">
              <a:defRPr sz="1400" b="1" i="0" u="none" strike="noStrike" kern="1200" spc="0" baseline="0">
                <a:solidFill>
                  <a:prstClr val="black">
                    <a:lumMod val="65000"/>
                    <a:lumOff val="35000"/>
                  </a:prstClr>
                </a:solidFill>
                <a:latin typeface="+mn-lt"/>
                <a:ea typeface="+mn-ea"/>
                <a:cs typeface="+mn-cs"/>
              </a:defRPr>
            </a:pPr>
            <a:r>
              <a:rPr lang="ru-RU" sz="2800" b="1" dirty="0">
                <a:solidFill>
                  <a:srgbClr val="000000"/>
                </a:solidFill>
              </a:rPr>
              <a:t>Сравнение баллов, полученных в результате анализа ГРФО Узбекистана для </a:t>
            </a:r>
            <a:r>
              <a:rPr lang="en-US" sz="2800" b="1" dirty="0">
                <a:solidFill>
                  <a:srgbClr val="000000"/>
                </a:solidFill>
              </a:rPr>
              <a:t>2012 </a:t>
            </a:r>
            <a:r>
              <a:rPr lang="ru-RU" sz="2800" b="1" dirty="0">
                <a:solidFill>
                  <a:srgbClr val="000000"/>
                </a:solidFill>
              </a:rPr>
              <a:t>и </a:t>
            </a:r>
            <a:r>
              <a:rPr lang="en-US" sz="2800" b="1" dirty="0">
                <a:solidFill>
                  <a:srgbClr val="000000"/>
                </a:solidFill>
              </a:rPr>
              <a:t>2018</a:t>
            </a:r>
            <a:r>
              <a:rPr lang="ru-RU" sz="2800" b="1" dirty="0">
                <a:solidFill>
                  <a:srgbClr val="000000"/>
                </a:solidFill>
              </a:rPr>
              <a:t> гг.</a:t>
            </a:r>
            <a:endParaRPr lang="en-US" sz="2800" b="1" dirty="0">
              <a:solidFill>
                <a:srgbClr val="000000"/>
              </a:solidFill>
            </a:endParaRPr>
          </a:p>
        </p:txBody>
      </p:sp>
      <p:sp>
        <p:nvSpPr>
          <p:cNvPr id="6" name="Arrow: Right 5">
            <a:hlinkClick r:id="rId3" action="ppaction://hlinksldjump"/>
            <a:extLst>
              <a:ext uri="{FF2B5EF4-FFF2-40B4-BE49-F238E27FC236}">
                <a16:creationId xmlns:a16="http://schemas.microsoft.com/office/drawing/2014/main" id="{A14DB46E-56F1-4BF4-9712-FB04B2BD631E}"/>
              </a:ext>
            </a:extLst>
          </p:cNvPr>
          <p:cNvSpPr/>
          <p:nvPr/>
        </p:nvSpPr>
        <p:spPr>
          <a:xfrm rot="10800000">
            <a:off x="8565002" y="6406403"/>
            <a:ext cx="304800" cy="293593"/>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0393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339" y="284202"/>
            <a:ext cx="8529319" cy="553998"/>
          </a:xfrm>
        </p:spPr>
        <p:txBody>
          <a:bodyPr/>
          <a:lstStyle/>
          <a:p>
            <a:pPr marL="342900" indent="-342900">
              <a:spcBef>
                <a:spcPts val="1100"/>
              </a:spcBef>
              <a:buClr>
                <a:srgbClr val="139AF0"/>
              </a:buClr>
              <a:buFont typeface="Wingdings" panose="05000000000000000000" pitchFamily="2" charset="2"/>
              <a:buChar char="§"/>
            </a:pPr>
            <a:r>
              <a:rPr lang="ru-RU" sz="3600" dirty="0"/>
              <a:t>Программа ГРФО</a:t>
            </a:r>
          </a:p>
        </p:txBody>
      </p:sp>
      <p:sp>
        <p:nvSpPr>
          <p:cNvPr id="3" name="Content Placeholder 2"/>
          <p:cNvSpPr>
            <a:spLocks noGrp="1"/>
          </p:cNvSpPr>
          <p:nvPr>
            <p:ph idx="1"/>
          </p:nvPr>
        </p:nvSpPr>
        <p:spPr>
          <a:xfrm>
            <a:off x="457199" y="1327759"/>
            <a:ext cx="8229600" cy="4922589"/>
          </a:xfrm>
        </p:spPr>
        <p:txBody>
          <a:bodyPr>
            <a:normAutofit/>
          </a:bodyPr>
          <a:lstStyle/>
          <a:p>
            <a:r>
              <a:rPr lang="ru-RU" sz="2400" dirty="0"/>
              <a:t>ГРФО</a:t>
            </a:r>
            <a:r>
              <a:rPr lang="en-US" sz="2400" dirty="0"/>
              <a:t>: </a:t>
            </a:r>
            <a:r>
              <a:rPr lang="ru-RU" sz="2400" b="1" dirty="0">
                <a:solidFill>
                  <a:srgbClr val="0000FF"/>
                </a:solidFill>
              </a:rPr>
              <a:t>Г</a:t>
            </a:r>
            <a:r>
              <a:rPr lang="ru-RU" sz="2400" dirty="0"/>
              <a:t>осударственные</a:t>
            </a:r>
            <a:r>
              <a:rPr lang="en-US" sz="2400" dirty="0"/>
              <a:t> </a:t>
            </a:r>
            <a:r>
              <a:rPr lang="ru-RU" sz="2400" b="1" dirty="0">
                <a:solidFill>
                  <a:srgbClr val="0000FF"/>
                </a:solidFill>
              </a:rPr>
              <a:t>Р</a:t>
            </a:r>
            <a:r>
              <a:rPr lang="ru-RU" sz="2400" dirty="0"/>
              <a:t>асходы и</a:t>
            </a:r>
            <a:r>
              <a:rPr lang="en-US" sz="2400" dirty="0"/>
              <a:t> </a:t>
            </a:r>
            <a:r>
              <a:rPr lang="ru-RU" sz="2400" b="1" dirty="0">
                <a:solidFill>
                  <a:srgbClr val="0000FF"/>
                </a:solidFill>
              </a:rPr>
              <a:t>Ф</a:t>
            </a:r>
            <a:r>
              <a:rPr lang="ru-RU" sz="2400" dirty="0"/>
              <a:t>инансовая</a:t>
            </a:r>
            <a:r>
              <a:rPr lang="en-US" sz="2400" dirty="0"/>
              <a:t> </a:t>
            </a:r>
            <a:r>
              <a:rPr lang="ru-RU" sz="2400" b="1" dirty="0">
                <a:solidFill>
                  <a:srgbClr val="0000FF"/>
                </a:solidFill>
              </a:rPr>
              <a:t>О</a:t>
            </a:r>
            <a:r>
              <a:rPr lang="ru-RU" sz="2400" dirty="0"/>
              <a:t>тчетность</a:t>
            </a:r>
            <a:endParaRPr lang="en-US" sz="2400" dirty="0"/>
          </a:p>
          <a:p>
            <a:r>
              <a:rPr lang="ru-RU" sz="2400" dirty="0"/>
              <a:t>Партнерство с ГРФО установлено в </a:t>
            </a:r>
            <a:r>
              <a:rPr lang="en-US" sz="2400" dirty="0"/>
              <a:t>2001</a:t>
            </a:r>
            <a:r>
              <a:rPr lang="ru-RU" sz="2400" dirty="0"/>
              <a:t> году</a:t>
            </a:r>
            <a:endParaRPr lang="en-US" sz="2400" dirty="0"/>
          </a:p>
          <a:p>
            <a:r>
              <a:rPr lang="ru-RU" sz="2400" dirty="0"/>
              <a:t>Программа ГРФО обеспечивает основу для оценки управления государственными финансами</a:t>
            </a:r>
            <a:endParaRPr lang="en-US" sz="2400" dirty="0"/>
          </a:p>
          <a:p>
            <a:endParaRPr lang="en-US" sz="2400" dirty="0"/>
          </a:p>
          <a:p>
            <a:endParaRPr lang="en-US" sz="2400" dirty="0"/>
          </a:p>
        </p:txBody>
      </p:sp>
      <p:sp>
        <p:nvSpPr>
          <p:cNvPr id="5" name="TextBox 4"/>
          <p:cNvSpPr txBox="1"/>
          <p:nvPr/>
        </p:nvSpPr>
        <p:spPr>
          <a:xfrm>
            <a:off x="7202466" y="5999967"/>
            <a:ext cx="1941534" cy="858033"/>
          </a:xfrm>
          <a:prstGeom prst="rect">
            <a:avLst/>
          </a:prstGeom>
          <a:solidFill>
            <a:schemeClr val="bg1"/>
          </a:solidFill>
        </p:spPr>
        <p:txBody>
          <a:bodyPr wrap="square" rtlCol="0">
            <a:spAutoFit/>
          </a:bodyPr>
          <a:lstStyle/>
          <a:p>
            <a:endParaRPr lang="en-US" dirty="0"/>
          </a:p>
        </p:txBody>
      </p:sp>
      <p:pic>
        <p:nvPicPr>
          <p:cNvPr id="6" name="Picture 5"/>
          <p:cNvPicPr>
            <a:picLocks noChangeAspect="1"/>
          </p:cNvPicPr>
          <p:nvPr/>
        </p:nvPicPr>
        <p:blipFill>
          <a:blip r:embed="rId3"/>
          <a:stretch>
            <a:fillRect/>
          </a:stretch>
        </p:blipFill>
        <p:spPr>
          <a:xfrm>
            <a:off x="676838" y="3522497"/>
            <a:ext cx="8009962" cy="2906486"/>
          </a:xfrm>
          <a:prstGeom prst="rect">
            <a:avLst/>
          </a:prstGeom>
        </p:spPr>
      </p:pic>
      <p:sp>
        <p:nvSpPr>
          <p:cNvPr id="7" name="Oval 6">
            <a:extLst>
              <a:ext uri="{FF2B5EF4-FFF2-40B4-BE49-F238E27FC236}">
                <a16:creationId xmlns:a16="http://schemas.microsoft.com/office/drawing/2014/main" id="{5BF3234E-5378-4FE4-800D-3554FD1B1B91}"/>
              </a:ext>
            </a:extLst>
          </p:cNvPr>
          <p:cNvSpPr/>
          <p:nvPr/>
        </p:nvSpPr>
        <p:spPr>
          <a:xfrm>
            <a:off x="76200" y="24384"/>
            <a:ext cx="381000" cy="304800"/>
          </a:xfrm>
          <a:prstGeom prst="ellipse">
            <a:avLst/>
          </a:pr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3</a:t>
            </a:r>
            <a:endParaRPr lang="en-US" dirty="0"/>
          </a:p>
        </p:txBody>
      </p:sp>
    </p:spTree>
    <p:extLst>
      <p:ext uri="{BB962C8B-B14F-4D97-AF65-F5344CB8AC3E}">
        <p14:creationId xmlns:p14="http://schemas.microsoft.com/office/powerpoint/2010/main" val="3065988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8689" y="6135125"/>
            <a:ext cx="4673074"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a:ln>
                  <a:noFill/>
                </a:ln>
                <a:solidFill>
                  <a:sysClr val="windowText" lastClr="000000"/>
                </a:solidFill>
                <a:effectLst/>
                <a:uLnTx/>
                <a:uFillTx/>
              </a:rPr>
              <a:t>Источник</a:t>
            </a:r>
            <a:r>
              <a:rPr kumimoji="0" lang="en-US" sz="1800" b="0" i="0" u="none" strike="noStrike" kern="0" cap="none" spc="0" normalizeH="0" baseline="0" noProof="0" dirty="0">
                <a:ln>
                  <a:noFill/>
                </a:ln>
                <a:solidFill>
                  <a:sysClr val="windowText" lastClr="000000"/>
                </a:solidFill>
                <a:effectLst/>
                <a:uLnTx/>
                <a:uFillTx/>
              </a:rPr>
              <a:t>: https://pefa.org/countries-regions#/</a:t>
            </a:r>
          </a:p>
        </p:txBody>
      </p:sp>
      <p:sp>
        <p:nvSpPr>
          <p:cNvPr id="9" name="Slide Number Placeholder 3">
            <a:extLst>
              <a:ext uri="{FF2B5EF4-FFF2-40B4-BE49-F238E27FC236}">
                <a16:creationId xmlns:a16="http://schemas.microsoft.com/office/drawing/2014/main" id="{E6BF9449-D6F4-40CD-9A01-DD0990DCFEC9}"/>
              </a:ext>
            </a:extLst>
          </p:cNvPr>
          <p:cNvSpPr>
            <a:spLocks noGrp="1"/>
          </p:cNvSpPr>
          <p:nvPr>
            <p:ph type="sldNum" sz="quarter" idx="7"/>
          </p:nvPr>
        </p:nvSpPr>
        <p:spPr>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52A89A-C1B0-2442-8250-577B108BB3A7}" type="slidenum">
              <a:rPr lang="en-US" smtClean="0"/>
              <a:pPr/>
              <a:t>4</a:t>
            </a:fld>
            <a:endParaRPr lang="en-US"/>
          </a:p>
        </p:txBody>
      </p:sp>
      <p:sp>
        <p:nvSpPr>
          <p:cNvPr id="10" name="Title 1">
            <a:extLst>
              <a:ext uri="{FF2B5EF4-FFF2-40B4-BE49-F238E27FC236}">
                <a16:creationId xmlns:a16="http://schemas.microsoft.com/office/drawing/2014/main" id="{EDB5E4E0-20D8-435A-83BE-D3E6A3352E50}"/>
              </a:ext>
            </a:extLst>
          </p:cNvPr>
          <p:cNvSpPr txBox="1">
            <a:spLocks/>
          </p:cNvSpPr>
          <p:nvPr/>
        </p:nvSpPr>
        <p:spPr>
          <a:xfrm>
            <a:off x="307340" y="357426"/>
            <a:ext cx="8529319" cy="861774"/>
          </a:xfrm>
          <a:prstGeom prst="rect">
            <a:avLst/>
          </a:prstGeom>
        </p:spPr>
        <p:txBody>
          <a:bodyPr wrap="square" lIns="0" tIns="0" rIns="0" bIns="0">
            <a:spAutoFit/>
          </a:bodyPr>
          <a:lstStyle>
            <a:lvl1pPr>
              <a:defRPr sz="2400" b="1" i="0">
                <a:solidFill>
                  <a:schemeClr val="tx1"/>
                </a:solidFill>
                <a:latin typeface="Calibri"/>
                <a:ea typeface="+mj-ea"/>
                <a:cs typeface="Calibri"/>
              </a:defRPr>
            </a:lvl1pPr>
          </a:lstStyle>
          <a:p>
            <a:pPr algn="ctr"/>
            <a:r>
              <a:rPr lang="ru-RU" sz="2800" kern="0" dirty="0">
                <a:effectLst>
                  <a:outerShdw blurRad="12700" dist="12700" dir="5400000" algn="ctr" rotWithShape="0">
                    <a:srgbClr val="000000">
                      <a:alpha val="43137"/>
                    </a:srgbClr>
                  </a:outerShdw>
                </a:effectLst>
              </a:rPr>
              <a:t>Обзор оценки </a:t>
            </a:r>
            <a:r>
              <a:rPr lang="en-US" sz="2800" kern="0" dirty="0">
                <a:effectLst>
                  <a:outerShdw blurRad="12700" dist="12700" dir="5400000" algn="ctr" rotWithShape="0">
                    <a:srgbClr val="000000">
                      <a:alpha val="43137"/>
                    </a:srgbClr>
                  </a:outerShdw>
                </a:effectLst>
              </a:rPr>
              <a:t>– </a:t>
            </a:r>
            <a:r>
              <a:rPr lang="ru-RU" sz="2800" kern="0" dirty="0">
                <a:effectLst>
                  <a:outerShdw blurRad="12700" dist="12700" dir="5400000" algn="ctr" rotWithShape="0">
                    <a:srgbClr val="000000">
                      <a:alpha val="43137"/>
                    </a:srgbClr>
                  </a:outerShdw>
                </a:effectLst>
              </a:rPr>
              <a:t>Оценка ГРФО по регионам в январе </a:t>
            </a:r>
            <a:r>
              <a:rPr lang="en-US" sz="2800" kern="0" dirty="0">
                <a:effectLst>
                  <a:outerShdw blurRad="12700" dist="12700" dir="5400000" algn="ctr" rotWithShape="0">
                    <a:srgbClr val="000000">
                      <a:alpha val="43137"/>
                    </a:srgbClr>
                  </a:outerShdw>
                </a:effectLst>
              </a:rPr>
              <a:t>2019</a:t>
            </a:r>
            <a:r>
              <a:rPr lang="ru-RU" sz="2800" kern="0" dirty="0">
                <a:effectLst>
                  <a:outerShdw blurRad="12700" dist="12700" dir="5400000" algn="ctr" rotWithShape="0">
                    <a:srgbClr val="000000">
                      <a:alpha val="43137"/>
                    </a:srgbClr>
                  </a:outerShdw>
                </a:effectLst>
              </a:rPr>
              <a:t> г.</a:t>
            </a:r>
            <a:endParaRPr lang="en-US" sz="2800" kern="0" dirty="0">
              <a:effectLst>
                <a:outerShdw blurRad="12700" dist="12700" dir="5400000" algn="ctr" rotWithShape="0">
                  <a:srgbClr val="000000">
                    <a:alpha val="43137"/>
                  </a:srgbClr>
                </a:outerShdw>
              </a:effectLst>
            </a:endParaRPr>
          </a:p>
        </p:txBody>
      </p:sp>
      <p:sp>
        <p:nvSpPr>
          <p:cNvPr id="11" name="Oval 10">
            <a:extLst>
              <a:ext uri="{FF2B5EF4-FFF2-40B4-BE49-F238E27FC236}">
                <a16:creationId xmlns:a16="http://schemas.microsoft.com/office/drawing/2014/main" id="{718270EA-86CF-4D30-9C91-1D5D7E1E36DD}"/>
              </a:ext>
            </a:extLst>
          </p:cNvPr>
          <p:cNvSpPr/>
          <p:nvPr/>
        </p:nvSpPr>
        <p:spPr>
          <a:xfrm>
            <a:off x="76200" y="24384"/>
            <a:ext cx="381000" cy="304800"/>
          </a:xfrm>
          <a:prstGeom prst="ellipse">
            <a:avLst/>
          </a:pr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4</a:t>
            </a:r>
            <a:endParaRPr lang="en-US" dirty="0"/>
          </a:p>
        </p:txBody>
      </p:sp>
      <p:grpSp>
        <p:nvGrpSpPr>
          <p:cNvPr id="5" name="Group 4">
            <a:extLst>
              <a:ext uri="{FF2B5EF4-FFF2-40B4-BE49-F238E27FC236}">
                <a16:creationId xmlns:a16="http://schemas.microsoft.com/office/drawing/2014/main" id="{89D6BA21-2434-4CEC-A4D4-410A362828C0}"/>
              </a:ext>
            </a:extLst>
          </p:cNvPr>
          <p:cNvGrpSpPr/>
          <p:nvPr/>
        </p:nvGrpSpPr>
        <p:grpSpPr>
          <a:xfrm>
            <a:off x="0" y="1405889"/>
            <a:ext cx="9078213" cy="4228579"/>
            <a:chOff x="0" y="1405889"/>
            <a:chExt cx="9078213" cy="4228579"/>
          </a:xfrm>
        </p:grpSpPr>
        <p:pic>
          <p:nvPicPr>
            <p:cNvPr id="4" name="Picture 3"/>
            <p:cNvPicPr>
              <a:picLocks noChangeAspect="1"/>
            </p:cNvPicPr>
            <p:nvPr/>
          </p:nvPicPr>
          <p:blipFill rotWithShape="1">
            <a:blip r:embed="rId3"/>
            <a:srcRect r="2347"/>
            <a:stretch/>
          </p:blipFill>
          <p:spPr>
            <a:xfrm>
              <a:off x="0" y="1405889"/>
              <a:ext cx="9078213" cy="4228579"/>
            </a:xfrm>
            <a:prstGeom prst="rect">
              <a:avLst/>
            </a:prstGeom>
          </p:spPr>
        </p:pic>
        <p:sp>
          <p:nvSpPr>
            <p:cNvPr id="8" name="Rectangle 7"/>
            <p:cNvSpPr/>
            <p:nvPr/>
          </p:nvSpPr>
          <p:spPr>
            <a:xfrm>
              <a:off x="65786" y="3801586"/>
              <a:ext cx="2583104" cy="338554"/>
            </a:xfrm>
            <a:prstGeom prst="rect">
              <a:avLst/>
            </a:prstGeom>
          </p:spPr>
          <p:txBody>
            <a:bodyPr wrap="square">
              <a:spAutoFit/>
            </a:bodyPr>
            <a:lstStyle/>
            <a:p>
              <a:r>
                <a:rPr lang="en-US" sz="1600" b="1" dirty="0">
                  <a:solidFill>
                    <a:srgbClr val="F24926"/>
                  </a:solidFill>
                </a:rPr>
                <a:t>- 602 </a:t>
              </a:r>
              <a:r>
                <a:rPr lang="ru-RU" sz="1600" b="1" dirty="0">
                  <a:solidFill>
                    <a:srgbClr val="F24926"/>
                  </a:solidFill>
                </a:rPr>
                <a:t>оценки</a:t>
              </a:r>
              <a:endParaRPr lang="en-US" sz="1600" b="1" dirty="0">
                <a:solidFill>
                  <a:srgbClr val="F24926"/>
                </a:solidFill>
              </a:endParaRPr>
            </a:p>
          </p:txBody>
        </p:sp>
        <p:sp>
          <p:nvSpPr>
            <p:cNvPr id="12" name="TextBox 11">
              <a:extLst>
                <a:ext uri="{FF2B5EF4-FFF2-40B4-BE49-F238E27FC236}">
                  <a16:creationId xmlns:a16="http://schemas.microsoft.com/office/drawing/2014/main" id="{E2F2C989-8BB5-43BE-B7F1-042069D1ED8A}"/>
                </a:ext>
              </a:extLst>
            </p:cNvPr>
            <p:cNvSpPr txBox="1"/>
            <p:nvPr/>
          </p:nvSpPr>
          <p:spPr>
            <a:xfrm>
              <a:off x="40387" y="4174172"/>
              <a:ext cx="2735504" cy="338554"/>
            </a:xfrm>
            <a:prstGeom prst="rect">
              <a:avLst/>
            </a:prstGeom>
            <a:noFill/>
          </p:spPr>
          <p:txBody>
            <a:bodyPr wrap="square" rtlCol="0">
              <a:spAutoFit/>
            </a:bodyPr>
            <a:lstStyle/>
            <a:p>
              <a:r>
                <a:rPr lang="en-US" sz="1600" b="1" dirty="0">
                  <a:solidFill>
                    <a:srgbClr val="F24926"/>
                  </a:solidFill>
                </a:rPr>
                <a:t>- 21 </a:t>
              </a:r>
              <a:r>
                <a:rPr lang="ru-RU" sz="1600" b="1" dirty="0">
                  <a:solidFill>
                    <a:srgbClr val="F24926"/>
                  </a:solidFill>
                </a:rPr>
                <a:t>оценок запланировано</a:t>
              </a:r>
              <a:endParaRPr lang="en-US" sz="1600" b="1" dirty="0">
                <a:solidFill>
                  <a:srgbClr val="F24926"/>
                </a:solidFill>
              </a:endParaRPr>
            </a:p>
          </p:txBody>
        </p:sp>
        <p:sp>
          <p:nvSpPr>
            <p:cNvPr id="15" name="Rectangle 14">
              <a:extLst>
                <a:ext uri="{FF2B5EF4-FFF2-40B4-BE49-F238E27FC236}">
                  <a16:creationId xmlns:a16="http://schemas.microsoft.com/office/drawing/2014/main" id="{52F7942F-8619-4B98-9752-86EEE295EA3E}"/>
                </a:ext>
              </a:extLst>
            </p:cNvPr>
            <p:cNvSpPr/>
            <p:nvPr/>
          </p:nvSpPr>
          <p:spPr>
            <a:xfrm>
              <a:off x="65786" y="3429000"/>
              <a:ext cx="2982213" cy="338554"/>
            </a:xfrm>
            <a:prstGeom prst="rect">
              <a:avLst/>
            </a:prstGeom>
          </p:spPr>
          <p:txBody>
            <a:bodyPr wrap="square">
              <a:spAutoFit/>
            </a:bodyPr>
            <a:lstStyle/>
            <a:p>
              <a:r>
                <a:rPr lang="en-US" sz="1600" b="1" dirty="0">
                  <a:solidFill>
                    <a:srgbClr val="F24926"/>
                  </a:solidFill>
                </a:rPr>
                <a:t>- </a:t>
              </a:r>
              <a:r>
                <a:rPr lang="ru-RU" sz="1600" b="1" dirty="0">
                  <a:solidFill>
                    <a:srgbClr val="F24926"/>
                  </a:solidFill>
                </a:rPr>
                <a:t>Использовано в </a:t>
              </a:r>
              <a:r>
                <a:rPr lang="en-US" sz="1600" b="1" dirty="0">
                  <a:solidFill>
                    <a:srgbClr val="F24926"/>
                  </a:solidFill>
                </a:rPr>
                <a:t>150 </a:t>
              </a:r>
              <a:r>
                <a:rPr lang="ru-RU" sz="1600" b="1" dirty="0">
                  <a:solidFill>
                    <a:srgbClr val="F24926"/>
                  </a:solidFill>
                </a:rPr>
                <a:t>странах</a:t>
              </a:r>
              <a:endParaRPr lang="en-US" sz="1600" b="1" dirty="0">
                <a:solidFill>
                  <a:srgbClr val="F24926"/>
                </a:solidFill>
              </a:endParaRPr>
            </a:p>
          </p:txBody>
        </p:sp>
        <p:sp>
          <p:nvSpPr>
            <p:cNvPr id="2" name="Rectangle 1">
              <a:extLst>
                <a:ext uri="{FF2B5EF4-FFF2-40B4-BE49-F238E27FC236}">
                  <a16:creationId xmlns:a16="http://schemas.microsoft.com/office/drawing/2014/main" id="{3B4F99C9-17A7-47C9-B33C-B22FA5047A78}"/>
                </a:ext>
              </a:extLst>
            </p:cNvPr>
            <p:cNvSpPr/>
            <p:nvPr/>
          </p:nvSpPr>
          <p:spPr>
            <a:xfrm>
              <a:off x="0" y="1405889"/>
              <a:ext cx="304800" cy="6733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bject 2">
            <a:extLst>
              <a:ext uri="{FF2B5EF4-FFF2-40B4-BE49-F238E27FC236}">
                <a16:creationId xmlns:a16="http://schemas.microsoft.com/office/drawing/2014/main" id="{C1C561B7-3D48-469C-BEA3-18E8889EFAAF}"/>
              </a:ext>
            </a:extLst>
          </p:cNvPr>
          <p:cNvSpPr/>
          <p:nvPr/>
        </p:nvSpPr>
        <p:spPr>
          <a:xfrm>
            <a:off x="76200" y="1261111"/>
            <a:ext cx="9037074" cy="34289"/>
          </a:xfrm>
          <a:custGeom>
            <a:avLst/>
            <a:gdLst/>
            <a:ahLst/>
            <a:cxnLst/>
            <a:rect l="l" t="t" r="r" b="b"/>
            <a:pathLst>
              <a:path w="9144000">
                <a:moveTo>
                  <a:pt x="0" y="0"/>
                </a:moveTo>
                <a:lnTo>
                  <a:pt x="9144000" y="0"/>
                </a:lnTo>
              </a:path>
            </a:pathLst>
          </a:custGeom>
          <a:ln w="45720">
            <a:solidFill>
              <a:srgbClr val="00AFEF"/>
            </a:solidFill>
          </a:ln>
        </p:spPr>
        <p:txBody>
          <a:bodyPr wrap="square" lIns="0" tIns="0" rIns="0" bIns="0" rtlCol="0"/>
          <a:lstStyle/>
          <a:p>
            <a:endParaRPr sz="1350" dirty="0"/>
          </a:p>
        </p:txBody>
      </p:sp>
      <p:sp>
        <p:nvSpPr>
          <p:cNvPr id="3" name="TextBox 2"/>
          <p:cNvSpPr txBox="1"/>
          <p:nvPr/>
        </p:nvSpPr>
        <p:spPr>
          <a:xfrm>
            <a:off x="1328091" y="4640797"/>
            <a:ext cx="1447800" cy="1061829"/>
          </a:xfrm>
          <a:prstGeom prst="rect">
            <a:avLst/>
          </a:prstGeom>
          <a:noFill/>
        </p:spPr>
        <p:txBody>
          <a:bodyPr wrap="square" rtlCol="0">
            <a:spAutoFit/>
          </a:bodyPr>
          <a:lstStyle/>
          <a:p>
            <a:r>
              <a:rPr lang="ru-RU" sz="1050" dirty="0"/>
              <a:t>1-3 оценки</a:t>
            </a:r>
          </a:p>
          <a:p>
            <a:r>
              <a:rPr lang="ru-RU" sz="1050" dirty="0"/>
              <a:t>4-6 оценок</a:t>
            </a:r>
          </a:p>
          <a:p>
            <a:r>
              <a:rPr lang="ru-RU" sz="1050" dirty="0"/>
              <a:t>7-9 оценок</a:t>
            </a:r>
            <a:endParaRPr lang="en-US" sz="1050" dirty="0"/>
          </a:p>
          <a:p>
            <a:r>
              <a:rPr lang="ru-RU" sz="1050" dirty="0"/>
              <a:t>10+ оценок</a:t>
            </a:r>
            <a:endParaRPr lang="en-US" sz="1050" dirty="0"/>
          </a:p>
          <a:p>
            <a:r>
              <a:rPr lang="ru-RU" sz="1050" dirty="0"/>
              <a:t>Нет оценок</a:t>
            </a:r>
            <a:endParaRPr lang="en-US" sz="1050" dirty="0"/>
          </a:p>
          <a:p>
            <a:endParaRPr lang="en-US" sz="1050" dirty="0"/>
          </a:p>
        </p:txBody>
      </p:sp>
    </p:spTree>
    <p:extLst>
      <p:ext uri="{BB962C8B-B14F-4D97-AF65-F5344CB8AC3E}">
        <p14:creationId xmlns:p14="http://schemas.microsoft.com/office/powerpoint/2010/main" val="1700306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328786" y="6356350"/>
            <a:ext cx="358013"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52A89A-C1B0-2442-8250-577B108BB3A7}" type="slidenum">
              <a:rPr lang="en-US" smtClean="0"/>
              <a:pPr/>
              <a:t>5</a:t>
            </a:fld>
            <a:endParaRPr lang="fr-FR"/>
          </a:p>
        </p:txBody>
      </p:sp>
      <p:grpSp>
        <p:nvGrpSpPr>
          <p:cNvPr id="9" name="Group 8"/>
          <p:cNvGrpSpPr/>
          <p:nvPr/>
        </p:nvGrpSpPr>
        <p:grpSpPr>
          <a:xfrm>
            <a:off x="218778" y="2269560"/>
            <a:ext cx="2902148" cy="3017264"/>
            <a:chOff x="744" y="145603"/>
            <a:chExt cx="2902148" cy="1741289"/>
          </a:xfrm>
          <a:solidFill>
            <a:schemeClr val="accent3">
              <a:lumMod val="50000"/>
            </a:schemeClr>
          </a:solidFill>
        </p:grpSpPr>
        <p:sp>
          <p:nvSpPr>
            <p:cNvPr id="19" name="Rectangle 18"/>
            <p:cNvSpPr/>
            <p:nvPr/>
          </p:nvSpPr>
          <p:spPr>
            <a:xfrm>
              <a:off x="744" y="145603"/>
              <a:ext cx="2902148" cy="1741289"/>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TextBox 19"/>
            <p:cNvSpPr txBox="1"/>
            <p:nvPr/>
          </p:nvSpPr>
          <p:spPr>
            <a:xfrm>
              <a:off x="744" y="199066"/>
              <a:ext cx="2872360" cy="149226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ru-RU" sz="2000" dirty="0"/>
                <a:t>Обеспечить тщательный, последовательный и основанный на фактических данных анализ эффективности УГФ на конкретный момент времени</a:t>
              </a:r>
              <a:endParaRPr lang="en-US" sz="2000" dirty="0"/>
            </a:p>
          </p:txBody>
        </p:sp>
      </p:grpSp>
      <p:grpSp>
        <p:nvGrpSpPr>
          <p:cNvPr id="10" name="Group 9"/>
          <p:cNvGrpSpPr/>
          <p:nvPr/>
        </p:nvGrpSpPr>
        <p:grpSpPr>
          <a:xfrm>
            <a:off x="3237186" y="2286000"/>
            <a:ext cx="2659764" cy="2940329"/>
            <a:chOff x="3193107" y="145603"/>
            <a:chExt cx="2902148" cy="1741289"/>
          </a:xfrm>
        </p:grpSpPr>
        <p:sp>
          <p:nvSpPr>
            <p:cNvPr id="17" name="Rectangle 16"/>
            <p:cNvSpPr/>
            <p:nvPr/>
          </p:nvSpPr>
          <p:spPr>
            <a:xfrm>
              <a:off x="3193107" y="145603"/>
              <a:ext cx="2902148" cy="1741289"/>
            </a:xfrm>
            <a:prstGeom prst="rect">
              <a:avLst/>
            </a:pr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TextBox 17"/>
            <p:cNvSpPr txBox="1"/>
            <p:nvPr/>
          </p:nvSpPr>
          <p:spPr>
            <a:xfrm>
              <a:off x="3193107" y="498918"/>
              <a:ext cx="2902148" cy="11105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ru-RU" sz="1900" dirty="0"/>
                <a:t>Оценка влияния УГФ на ключевые результаты бюджетной деятельности: налоговую дисциплину, эффективное распределение ресурсов, эффективное предоставление услуг</a:t>
              </a:r>
              <a:endParaRPr lang="en-US" sz="1900" kern="1200" dirty="0">
                <a:solidFill>
                  <a:prstClr val="white"/>
                </a:solidFill>
                <a:latin typeface="Arial"/>
              </a:endParaRPr>
            </a:p>
          </p:txBody>
        </p:sp>
      </p:grpSp>
      <p:grpSp>
        <p:nvGrpSpPr>
          <p:cNvPr id="24" name="Group 23"/>
          <p:cNvGrpSpPr/>
          <p:nvPr/>
        </p:nvGrpSpPr>
        <p:grpSpPr>
          <a:xfrm>
            <a:off x="6042998" y="2337106"/>
            <a:ext cx="2902148" cy="2897706"/>
            <a:chOff x="744" y="2177107"/>
            <a:chExt cx="2902148" cy="1741289"/>
          </a:xfrm>
        </p:grpSpPr>
        <p:sp>
          <p:nvSpPr>
            <p:cNvPr id="25" name="Rectangle 24"/>
            <p:cNvSpPr/>
            <p:nvPr/>
          </p:nvSpPr>
          <p:spPr>
            <a:xfrm>
              <a:off x="744" y="2177107"/>
              <a:ext cx="2902148" cy="1741289"/>
            </a:xfrm>
            <a:prstGeom prst="rect">
              <a:avLst/>
            </a:pr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6" name="TextBox 25"/>
            <p:cNvSpPr txBox="1"/>
            <p:nvPr/>
          </p:nvSpPr>
          <p:spPr>
            <a:xfrm>
              <a:off x="744" y="2332263"/>
              <a:ext cx="2902148" cy="9794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ru-RU" sz="2000" dirty="0"/>
                <a:t>Создать основу для анализа и улучшения УГФ</a:t>
              </a:r>
              <a:endParaRPr lang="en-US" sz="2000" dirty="0"/>
            </a:p>
          </p:txBody>
        </p:sp>
      </p:grpSp>
      <p:grpSp>
        <p:nvGrpSpPr>
          <p:cNvPr id="27" name="Group 26"/>
          <p:cNvGrpSpPr/>
          <p:nvPr/>
        </p:nvGrpSpPr>
        <p:grpSpPr>
          <a:xfrm>
            <a:off x="218778" y="5661276"/>
            <a:ext cx="8726368" cy="521424"/>
            <a:chOff x="4267" y="567647"/>
            <a:chExt cx="8315448" cy="865334"/>
          </a:xfrm>
          <a:solidFill>
            <a:schemeClr val="accent2">
              <a:lumMod val="20000"/>
              <a:lumOff val="80000"/>
            </a:schemeClr>
          </a:solidFill>
        </p:grpSpPr>
        <p:sp>
          <p:nvSpPr>
            <p:cNvPr id="28" name="Rectangle 27"/>
            <p:cNvSpPr/>
            <p:nvPr/>
          </p:nvSpPr>
          <p:spPr>
            <a:xfrm>
              <a:off x="4267" y="620605"/>
              <a:ext cx="8315448" cy="812376"/>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 name="TextBox 28"/>
            <p:cNvSpPr txBox="1"/>
            <p:nvPr/>
          </p:nvSpPr>
          <p:spPr>
            <a:xfrm>
              <a:off x="4267" y="567647"/>
              <a:ext cx="8315448" cy="812376"/>
            </a:xfrm>
            <a:prstGeom prst="rect">
              <a:avLst/>
            </a:prstGeom>
            <a:solidFill>
              <a:srgbClr val="CFE2E9"/>
            </a:solid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defTabSz="1200150">
                <a:lnSpc>
                  <a:spcPct val="90000"/>
                </a:lnSpc>
                <a:spcBef>
                  <a:spcPct val="0"/>
                </a:spcBef>
                <a:spcAft>
                  <a:spcPct val="35000"/>
                </a:spcAft>
              </a:pPr>
              <a:r>
                <a:rPr lang="ru-RU" sz="2000" dirty="0">
                  <a:solidFill>
                    <a:schemeClr val="tx1"/>
                  </a:solidFill>
                </a:rPr>
                <a:t>В рамках Программы ГРФО не оценивается политика правительства</a:t>
              </a:r>
              <a:endParaRPr lang="en-US" sz="2000" kern="1200" dirty="0">
                <a:solidFill>
                  <a:schemeClr val="tx1"/>
                </a:solidFill>
                <a:latin typeface="Arial"/>
              </a:endParaRPr>
            </a:p>
          </p:txBody>
        </p:sp>
      </p:grpSp>
      <p:grpSp>
        <p:nvGrpSpPr>
          <p:cNvPr id="16" name="Group 15">
            <a:extLst>
              <a:ext uri="{FF2B5EF4-FFF2-40B4-BE49-F238E27FC236}">
                <a16:creationId xmlns:a16="http://schemas.microsoft.com/office/drawing/2014/main" id="{A39944C9-65CA-4D66-982F-B58E92A72875}"/>
              </a:ext>
            </a:extLst>
          </p:cNvPr>
          <p:cNvGrpSpPr/>
          <p:nvPr/>
        </p:nvGrpSpPr>
        <p:grpSpPr>
          <a:xfrm>
            <a:off x="218778" y="1401558"/>
            <a:ext cx="8726368" cy="575610"/>
            <a:chOff x="4267" y="160340"/>
            <a:chExt cx="8315448" cy="812376"/>
          </a:xfrm>
          <a:solidFill>
            <a:schemeClr val="accent4">
              <a:lumMod val="20000"/>
              <a:lumOff val="80000"/>
            </a:schemeClr>
          </a:solidFill>
        </p:grpSpPr>
        <p:sp>
          <p:nvSpPr>
            <p:cNvPr id="21" name="Rectangle 20">
              <a:extLst>
                <a:ext uri="{FF2B5EF4-FFF2-40B4-BE49-F238E27FC236}">
                  <a16:creationId xmlns:a16="http://schemas.microsoft.com/office/drawing/2014/main" id="{97942812-81C4-42BF-8516-91C26A2C12CF}"/>
                </a:ext>
              </a:extLst>
            </p:cNvPr>
            <p:cNvSpPr/>
            <p:nvPr/>
          </p:nvSpPr>
          <p:spPr>
            <a:xfrm>
              <a:off x="4267" y="160340"/>
              <a:ext cx="8315448" cy="812376"/>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TextBox 21">
              <a:extLst>
                <a:ext uri="{FF2B5EF4-FFF2-40B4-BE49-F238E27FC236}">
                  <a16:creationId xmlns:a16="http://schemas.microsoft.com/office/drawing/2014/main" id="{211A251B-0D8B-4F6C-8AA2-A2C0F5E49DBA}"/>
                </a:ext>
              </a:extLst>
            </p:cNvPr>
            <p:cNvSpPr txBox="1"/>
            <p:nvPr/>
          </p:nvSpPr>
          <p:spPr>
            <a:xfrm>
              <a:off x="4267" y="160340"/>
              <a:ext cx="8315448" cy="81237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prstClr val="white"/>
                </a:solidFill>
                <a:latin typeface="Arial"/>
                <a:ea typeface="+mn-ea"/>
                <a:cs typeface="+mn-cs"/>
              </a:endParaRPr>
            </a:p>
          </p:txBody>
        </p:sp>
      </p:grpSp>
      <p:sp>
        <p:nvSpPr>
          <p:cNvPr id="6" name="Rectangle 5">
            <a:extLst>
              <a:ext uri="{FF2B5EF4-FFF2-40B4-BE49-F238E27FC236}">
                <a16:creationId xmlns:a16="http://schemas.microsoft.com/office/drawing/2014/main" id="{7E4B6EC9-3015-466B-BBE6-D75AA5E82B99}"/>
              </a:ext>
            </a:extLst>
          </p:cNvPr>
          <p:cNvSpPr/>
          <p:nvPr/>
        </p:nvSpPr>
        <p:spPr>
          <a:xfrm>
            <a:off x="552125" y="1401936"/>
            <a:ext cx="7955667" cy="523220"/>
          </a:xfrm>
          <a:prstGeom prst="rect">
            <a:avLst/>
          </a:prstGeom>
        </p:spPr>
        <p:txBody>
          <a:bodyPr wrap="square">
            <a:spAutoFit/>
          </a:bodyPr>
          <a:lstStyle/>
          <a:p>
            <a:pPr algn="ctr"/>
            <a:r>
              <a:rPr lang="ru-RU" sz="2800" dirty="0">
                <a:effectLst>
                  <a:outerShdw blurRad="38100" dist="38100" dir="2700000" algn="tl">
                    <a:srgbClr val="000000">
                      <a:alpha val="43137"/>
                    </a:srgbClr>
                  </a:outerShdw>
                </a:effectLst>
              </a:rPr>
              <a:t>Цель</a:t>
            </a:r>
            <a:endParaRPr lang="en-US" sz="2800" dirty="0">
              <a:effectLst>
                <a:outerShdw blurRad="38100" dist="38100" dir="2700000" algn="tl">
                  <a:srgbClr val="000000">
                    <a:alpha val="43137"/>
                  </a:srgbClr>
                </a:outerShdw>
              </a:effectLst>
            </a:endParaRPr>
          </a:p>
        </p:txBody>
      </p:sp>
      <p:sp>
        <p:nvSpPr>
          <p:cNvPr id="23" name="Oval 22">
            <a:extLst>
              <a:ext uri="{FF2B5EF4-FFF2-40B4-BE49-F238E27FC236}">
                <a16:creationId xmlns:a16="http://schemas.microsoft.com/office/drawing/2014/main" id="{ECC78811-E6B5-4AC2-816C-8D6E286B8F0A}"/>
              </a:ext>
            </a:extLst>
          </p:cNvPr>
          <p:cNvSpPr/>
          <p:nvPr/>
        </p:nvSpPr>
        <p:spPr>
          <a:xfrm>
            <a:off x="0" y="0"/>
            <a:ext cx="381000" cy="304800"/>
          </a:xfrm>
          <a:prstGeom prst="ellipse">
            <a:avLst/>
          </a:pr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5</a:t>
            </a:r>
            <a:endParaRPr lang="en-US" dirty="0"/>
          </a:p>
        </p:txBody>
      </p:sp>
      <p:sp>
        <p:nvSpPr>
          <p:cNvPr id="30" name="Title 1">
            <a:extLst>
              <a:ext uri="{FF2B5EF4-FFF2-40B4-BE49-F238E27FC236}">
                <a16:creationId xmlns:a16="http://schemas.microsoft.com/office/drawing/2014/main" id="{D75F5C3F-B5B9-478E-8375-21767E1C1FBD}"/>
              </a:ext>
            </a:extLst>
          </p:cNvPr>
          <p:cNvSpPr txBox="1">
            <a:spLocks/>
          </p:cNvSpPr>
          <p:nvPr/>
        </p:nvSpPr>
        <p:spPr>
          <a:xfrm>
            <a:off x="169421" y="284202"/>
            <a:ext cx="8825081" cy="553998"/>
          </a:xfrm>
          <a:prstGeom prst="rect">
            <a:avLst/>
          </a:prstGeom>
        </p:spPr>
        <p:txBody>
          <a:bodyPr wrap="square" lIns="0" tIns="0" rIns="0" bIns="0">
            <a:spAutoFit/>
          </a:bodyPr>
          <a:lstStyle>
            <a:lvl1pPr>
              <a:defRPr sz="2400" b="1" i="0">
                <a:solidFill>
                  <a:schemeClr val="tx1"/>
                </a:solidFill>
                <a:latin typeface="Calibri"/>
                <a:ea typeface="+mj-ea"/>
                <a:cs typeface="Calibri"/>
              </a:defRPr>
            </a:lvl1pPr>
          </a:lstStyle>
          <a:p>
            <a:r>
              <a:rPr lang="ru-RU" sz="3600" kern="0" dirty="0">
                <a:effectLst>
                  <a:outerShdw blurRad="12700" dist="12700" dir="5400000" algn="ctr" rotWithShape="0">
                    <a:srgbClr val="000000">
                      <a:alpha val="43137"/>
                    </a:srgbClr>
                  </a:outerShdw>
                </a:effectLst>
              </a:rPr>
              <a:t>Обзор оценки </a:t>
            </a:r>
            <a:r>
              <a:rPr lang="en-US" sz="3600" kern="0" dirty="0">
                <a:effectLst>
                  <a:outerShdw blurRad="12700" dist="12700" dir="5400000" algn="ctr" rotWithShape="0">
                    <a:srgbClr val="000000">
                      <a:alpha val="43137"/>
                    </a:srgbClr>
                  </a:outerShdw>
                </a:effectLst>
              </a:rPr>
              <a:t>– </a:t>
            </a:r>
            <a:r>
              <a:rPr lang="ru-RU" sz="3600" kern="0" dirty="0">
                <a:effectLst>
                  <a:outerShdw blurRad="12700" dist="12700" dir="5400000" algn="ctr" rotWithShape="0">
                    <a:srgbClr val="000000">
                      <a:alpha val="43137"/>
                    </a:srgbClr>
                  </a:outerShdw>
                </a:effectLst>
              </a:rPr>
              <a:t>Система Программы ГРФО</a:t>
            </a:r>
            <a:endParaRPr lang="en-US" sz="3600" kern="0" dirty="0">
              <a:effectLst>
                <a:outerShdw blurRad="12700" dist="12700" dir="5400000" algn="ctr" rotWithShape="0">
                  <a:srgbClr val="000000">
                    <a:alpha val="43137"/>
                  </a:srgbClr>
                </a:outerShdw>
              </a:effectLst>
            </a:endParaRPr>
          </a:p>
        </p:txBody>
      </p:sp>
    </p:spTree>
    <p:extLst>
      <p:ext uri="{BB962C8B-B14F-4D97-AF65-F5344CB8AC3E}">
        <p14:creationId xmlns:p14="http://schemas.microsoft.com/office/powerpoint/2010/main" val="4253993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28786" y="6356350"/>
            <a:ext cx="358013"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52A89A-C1B0-2442-8250-577B108BB3A7}" type="slidenum">
              <a:rPr lang="en-US" smtClean="0"/>
              <a:pPr/>
              <a:t>6</a:t>
            </a:fld>
            <a:endParaRPr lang="en-US"/>
          </a:p>
        </p:txBody>
      </p:sp>
      <p:graphicFrame>
        <p:nvGraphicFramePr>
          <p:cNvPr id="5" name="Diagram 4"/>
          <p:cNvGraphicFramePr/>
          <p:nvPr>
            <p:extLst>
              <p:ext uri="{D42A27DB-BD31-4B8C-83A1-F6EECF244321}">
                <p14:modId xmlns:p14="http://schemas.microsoft.com/office/powerpoint/2010/main" val="1720785868"/>
              </p:ext>
            </p:extLst>
          </p:nvPr>
        </p:nvGraphicFramePr>
        <p:xfrm>
          <a:off x="0" y="1294497"/>
          <a:ext cx="9144000" cy="50618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2B49C554-7A2B-458E-9B8C-E7104048B8C8}"/>
              </a:ext>
            </a:extLst>
          </p:cNvPr>
          <p:cNvSpPr txBox="1"/>
          <p:nvPr/>
        </p:nvSpPr>
        <p:spPr>
          <a:xfrm>
            <a:off x="171450" y="1294497"/>
            <a:ext cx="2324100" cy="1815882"/>
          </a:xfrm>
          <a:prstGeom prst="rect">
            <a:avLst/>
          </a:prstGeom>
          <a:noFill/>
        </p:spPr>
        <p:txBody>
          <a:bodyPr wrap="square" rtlCol="0">
            <a:spAutoFit/>
          </a:bodyPr>
          <a:lstStyle/>
          <a:p>
            <a:r>
              <a:rPr lang="ru-RU" sz="1400" dirty="0">
                <a:solidFill>
                  <a:schemeClr val="bg1">
                    <a:lumMod val="50000"/>
                  </a:schemeClr>
                </a:solidFill>
                <a:effectLst>
                  <a:outerShdw blurRad="38100" dist="38100" dir="2700000" algn="tl">
                    <a:srgbClr val="000000">
                      <a:alpha val="43137"/>
                    </a:srgbClr>
                  </a:outerShdw>
                </a:effectLst>
              </a:rPr>
              <a:t>Методология ГРФО была обновлена в 2016 году. Это наиболее комплексное обновление с тех пор как она было впервые опубликована в 2005 году и немного пересмотрена в 2011 году.</a:t>
            </a:r>
            <a:endParaRPr lang="en-US" sz="1400" dirty="0">
              <a:solidFill>
                <a:schemeClr val="bg1">
                  <a:lumMod val="50000"/>
                </a:schemeClr>
              </a:solidFill>
              <a:effectLst>
                <a:outerShdw blurRad="38100" dist="38100" dir="2700000" algn="tl">
                  <a:srgbClr val="000000">
                    <a:alpha val="43137"/>
                  </a:srgbClr>
                </a:outerShdw>
              </a:effectLst>
            </a:endParaRPr>
          </a:p>
        </p:txBody>
      </p:sp>
      <p:sp>
        <p:nvSpPr>
          <p:cNvPr id="6" name="Rectangle 5">
            <a:extLst>
              <a:ext uri="{FF2B5EF4-FFF2-40B4-BE49-F238E27FC236}">
                <a16:creationId xmlns:a16="http://schemas.microsoft.com/office/drawing/2014/main" id="{C9C4C062-7028-4F8E-88B1-53778174E7EB}"/>
              </a:ext>
            </a:extLst>
          </p:cNvPr>
          <p:cNvSpPr/>
          <p:nvPr/>
        </p:nvSpPr>
        <p:spPr>
          <a:xfrm>
            <a:off x="382704" y="314980"/>
            <a:ext cx="8285994" cy="492443"/>
          </a:xfrm>
          <a:prstGeom prst="rect">
            <a:avLst/>
          </a:prstGeom>
        </p:spPr>
        <p:txBody>
          <a:bodyPr wrap="square">
            <a:spAutoFit/>
          </a:bodyPr>
          <a:lstStyle/>
          <a:p>
            <a:r>
              <a:rPr lang="ru-RU" sz="2600" b="1" kern="0" dirty="0">
                <a:effectLst>
                  <a:outerShdw blurRad="12700" dist="12700" dir="5400000" algn="ctr" rotWithShape="0">
                    <a:srgbClr val="000000">
                      <a:alpha val="43137"/>
                    </a:srgbClr>
                  </a:outerShdw>
                </a:effectLst>
              </a:rPr>
              <a:t>Обзор оценки</a:t>
            </a:r>
            <a:r>
              <a:rPr lang="en-US" sz="2600" b="1" kern="0" dirty="0">
                <a:effectLst>
                  <a:outerShdw blurRad="12700" dist="12700" dir="5400000" algn="ctr" rotWithShape="0">
                    <a:srgbClr val="000000">
                      <a:alpha val="43137"/>
                    </a:srgbClr>
                  </a:outerShdw>
                </a:effectLst>
              </a:rPr>
              <a:t> – </a:t>
            </a:r>
            <a:r>
              <a:rPr lang="ru-RU" sz="2600" b="1" kern="0" dirty="0">
                <a:effectLst>
                  <a:outerShdw blurRad="12700" dist="12700" dir="5400000" algn="ctr" rotWithShape="0">
                    <a:srgbClr val="000000">
                      <a:alpha val="43137"/>
                    </a:srgbClr>
                  </a:outerShdw>
                </a:effectLst>
              </a:rPr>
              <a:t>инструменты оценки Программы ГРФО</a:t>
            </a:r>
            <a:endParaRPr lang="en-US" sz="2600" b="1" kern="0" dirty="0">
              <a:effectLst>
                <a:outerShdw blurRad="12700" dist="12700" dir="5400000" algn="ctr" rotWithShape="0">
                  <a:srgbClr val="000000">
                    <a:alpha val="43137"/>
                  </a:srgbClr>
                </a:outerShdw>
              </a:effectLst>
            </a:endParaRPr>
          </a:p>
        </p:txBody>
      </p:sp>
      <p:sp>
        <p:nvSpPr>
          <p:cNvPr id="7" name="Oval 6">
            <a:extLst>
              <a:ext uri="{FF2B5EF4-FFF2-40B4-BE49-F238E27FC236}">
                <a16:creationId xmlns:a16="http://schemas.microsoft.com/office/drawing/2014/main" id="{D9CB6A00-06E2-43F4-A978-6FFAF26B7D71}"/>
              </a:ext>
            </a:extLst>
          </p:cNvPr>
          <p:cNvSpPr/>
          <p:nvPr/>
        </p:nvSpPr>
        <p:spPr>
          <a:xfrm>
            <a:off x="76200" y="24384"/>
            <a:ext cx="609600" cy="304800"/>
          </a:xfrm>
          <a:prstGeom prst="ellipse">
            <a:avLst/>
          </a:pr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6</a:t>
            </a:r>
            <a:endParaRPr lang="en-US" dirty="0"/>
          </a:p>
        </p:txBody>
      </p:sp>
    </p:spTree>
    <p:extLst>
      <p:ext uri="{BB962C8B-B14F-4D97-AF65-F5344CB8AC3E}">
        <p14:creationId xmlns:p14="http://schemas.microsoft.com/office/powerpoint/2010/main" val="3667032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7"/>
          </p:nvPr>
        </p:nvSpPr>
        <p:spPr>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52A89A-C1B0-2442-8250-577B108BB3A7}" type="slidenum">
              <a:rPr lang="en-US" smtClean="0"/>
              <a:pPr/>
              <a:t>7</a:t>
            </a:fld>
            <a:endParaRPr lang="en-US"/>
          </a:p>
        </p:txBody>
      </p:sp>
      <p:sp>
        <p:nvSpPr>
          <p:cNvPr id="3" name="Content Placeholder 2"/>
          <p:cNvSpPr>
            <a:spLocks noGrp="1"/>
          </p:cNvSpPr>
          <p:nvPr>
            <p:ph idx="4294967295"/>
          </p:nvPr>
        </p:nvSpPr>
        <p:spPr>
          <a:xfrm>
            <a:off x="4857750" y="1192213"/>
            <a:ext cx="4362450" cy="4533900"/>
          </a:xfrm>
        </p:spPr>
        <p:txBody>
          <a:bodyPr>
            <a:normAutofit/>
          </a:bodyPr>
          <a:lstStyle/>
          <a:p>
            <a:endParaRPr lang="en-US" dirty="0"/>
          </a:p>
          <a:p>
            <a:endParaRPr lang="en-US" dirty="0"/>
          </a:p>
          <a:p>
            <a:endParaRPr lang="en-US" dirty="0"/>
          </a:p>
        </p:txBody>
      </p:sp>
      <p:pic>
        <p:nvPicPr>
          <p:cNvPr id="1026" name="Picture 2" descr="Color_Icons_Pillar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9334" y="1578772"/>
            <a:ext cx="1377407" cy="1377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27" name="Picture 3" descr="Color_Icons_Pillar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0219" y="1587379"/>
            <a:ext cx="1377407" cy="1377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28" name="Picture 4" descr="Color_Icons_Pillar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512" y="3998071"/>
            <a:ext cx="1380826" cy="1377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29" name="Picture 5" descr="Color_Icons_Pillar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4405" y="3976679"/>
            <a:ext cx="1377407" cy="1377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30" name="Picture 6" descr="Color_Icons_Pillar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34999" y="3976650"/>
            <a:ext cx="1377407" cy="1377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31" name="Picture 7" descr="Color_Icons_Pillar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99054" y="3976651"/>
            <a:ext cx="1377407" cy="1377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32" name="Picture 8" descr="Color_Icons_Pillar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88640" y="1587379"/>
            <a:ext cx="1380826" cy="1377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9" name="Text Box 9"/>
          <p:cNvSpPr txBox="1">
            <a:spLocks noChangeArrowheads="1"/>
          </p:cNvSpPr>
          <p:nvPr/>
        </p:nvSpPr>
        <p:spPr bwMode="auto">
          <a:xfrm>
            <a:off x="1247539" y="3066341"/>
            <a:ext cx="1771281" cy="2077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ru-RU" altLang="en-US" sz="1400" b="1" dirty="0">
                <a:solidFill>
                  <a:srgbClr val="000000"/>
                </a:solidFill>
              </a:rPr>
              <a:t>Критерий 1</a:t>
            </a:r>
            <a:endParaRPr lang="en-US" altLang="en-US" sz="1400" b="1" dirty="0">
              <a:solidFill>
                <a:srgbClr val="000000"/>
              </a:solidFill>
            </a:endParaRPr>
          </a:p>
          <a:p>
            <a:pPr algn="ctr" defTabSz="685800" eaLnBrk="0" fontAlgn="base" hangingPunct="0">
              <a:spcBef>
                <a:spcPct val="0"/>
              </a:spcBef>
              <a:spcAft>
                <a:spcPct val="0"/>
              </a:spcAft>
            </a:pPr>
            <a:r>
              <a:rPr lang="ru-RU" altLang="en-US" sz="1400" dirty="0">
                <a:solidFill>
                  <a:srgbClr val="000000"/>
                </a:solidFill>
              </a:rPr>
              <a:t>Надежность бюджета</a:t>
            </a:r>
            <a:endParaRPr lang="en-US" altLang="en-US" sz="1400" dirty="0">
              <a:solidFill>
                <a:srgbClr val="000000"/>
              </a:solidFill>
            </a:endParaRPr>
          </a:p>
          <a:p>
            <a:pPr defTabSz="685800" eaLnBrk="0" fontAlgn="base" hangingPunct="0">
              <a:spcBef>
                <a:spcPct val="0"/>
              </a:spcBef>
              <a:spcAft>
                <a:spcPct val="0"/>
              </a:spcAft>
            </a:pPr>
            <a:endParaRPr lang="en-US" altLang="en-US" sz="3600" dirty="0"/>
          </a:p>
        </p:txBody>
      </p:sp>
      <p:sp>
        <p:nvSpPr>
          <p:cNvPr id="10" name="Text Box 10"/>
          <p:cNvSpPr txBox="1">
            <a:spLocks noChangeArrowheads="1"/>
          </p:cNvSpPr>
          <p:nvPr/>
        </p:nvSpPr>
        <p:spPr bwMode="auto">
          <a:xfrm>
            <a:off x="3505200" y="3073145"/>
            <a:ext cx="2362200" cy="510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ru-RU" altLang="en-US" sz="1400" b="1" dirty="0">
                <a:solidFill>
                  <a:srgbClr val="000000"/>
                </a:solidFill>
              </a:rPr>
              <a:t>Критерий 2</a:t>
            </a:r>
            <a:endParaRPr lang="en-US" altLang="en-US" sz="1400" b="1" dirty="0">
              <a:solidFill>
                <a:srgbClr val="000000"/>
              </a:solidFill>
            </a:endParaRPr>
          </a:p>
          <a:p>
            <a:pPr algn="ctr" defTabSz="685800" eaLnBrk="0" fontAlgn="base" hangingPunct="0">
              <a:spcBef>
                <a:spcPct val="0"/>
              </a:spcBef>
              <a:spcAft>
                <a:spcPct val="0"/>
              </a:spcAft>
            </a:pPr>
            <a:r>
              <a:rPr lang="ru-RU" altLang="en-US" sz="1400" dirty="0">
                <a:solidFill>
                  <a:srgbClr val="000000"/>
                </a:solidFill>
              </a:rPr>
              <a:t>Прозрачность государственных финансов</a:t>
            </a:r>
            <a:endParaRPr lang="en-US" altLang="en-US" sz="1400" dirty="0">
              <a:solidFill>
                <a:srgbClr val="000000"/>
              </a:solidFill>
            </a:endParaRPr>
          </a:p>
          <a:p>
            <a:pPr defTabSz="685800" eaLnBrk="0" fontAlgn="base" hangingPunct="0">
              <a:spcBef>
                <a:spcPct val="0"/>
              </a:spcBef>
              <a:spcAft>
                <a:spcPct val="0"/>
              </a:spcAft>
            </a:pPr>
            <a:endParaRPr lang="en-US" altLang="en-US" sz="3600" dirty="0"/>
          </a:p>
        </p:txBody>
      </p:sp>
      <p:sp>
        <p:nvSpPr>
          <p:cNvPr id="11" name="Text Box 11"/>
          <p:cNvSpPr txBox="1">
            <a:spLocks noChangeArrowheads="1"/>
          </p:cNvSpPr>
          <p:nvPr/>
        </p:nvSpPr>
        <p:spPr bwMode="auto">
          <a:xfrm>
            <a:off x="6116254" y="3084597"/>
            <a:ext cx="2288732" cy="190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ru-RU" altLang="en-US" sz="1400" b="1" dirty="0">
                <a:solidFill>
                  <a:srgbClr val="000000"/>
                </a:solidFill>
              </a:rPr>
              <a:t>Критерий 3</a:t>
            </a:r>
            <a:endParaRPr lang="en-US" altLang="en-US" sz="1400" b="1" dirty="0">
              <a:solidFill>
                <a:srgbClr val="000000"/>
              </a:solidFill>
            </a:endParaRPr>
          </a:p>
          <a:p>
            <a:pPr algn="ctr" defTabSz="685800" eaLnBrk="0" fontAlgn="base" hangingPunct="0">
              <a:spcBef>
                <a:spcPct val="0"/>
              </a:spcBef>
              <a:spcAft>
                <a:spcPct val="0"/>
              </a:spcAft>
            </a:pPr>
            <a:r>
              <a:rPr lang="ru-RU" altLang="en-US" sz="1400" dirty="0">
                <a:solidFill>
                  <a:srgbClr val="000000"/>
                </a:solidFill>
              </a:rPr>
              <a:t>Управление активами и обязательствами</a:t>
            </a:r>
            <a:endParaRPr lang="en-US" altLang="en-US" sz="3600" dirty="0"/>
          </a:p>
        </p:txBody>
      </p:sp>
      <p:sp>
        <p:nvSpPr>
          <p:cNvPr id="12" name="Text Box 12"/>
          <p:cNvSpPr txBox="1">
            <a:spLocks noChangeArrowheads="1"/>
          </p:cNvSpPr>
          <p:nvPr/>
        </p:nvSpPr>
        <p:spPr bwMode="auto">
          <a:xfrm>
            <a:off x="16939" y="5473868"/>
            <a:ext cx="2160061" cy="9307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ru-RU" altLang="en-US" sz="1400" b="1" dirty="0">
                <a:solidFill>
                  <a:srgbClr val="000000"/>
                </a:solidFill>
              </a:rPr>
              <a:t>Критерий 4</a:t>
            </a:r>
            <a:endParaRPr lang="en-US" altLang="en-US" sz="1400" b="1" dirty="0">
              <a:solidFill>
                <a:srgbClr val="000000"/>
              </a:solidFill>
            </a:endParaRPr>
          </a:p>
          <a:p>
            <a:pPr algn="ctr" defTabSz="685800" eaLnBrk="0" fontAlgn="base" hangingPunct="0">
              <a:spcBef>
                <a:spcPct val="0"/>
              </a:spcBef>
              <a:spcAft>
                <a:spcPct val="0"/>
              </a:spcAft>
            </a:pPr>
            <a:r>
              <a:rPr lang="ru-RU" sz="1400" dirty="0"/>
              <a:t>Основанные на политике бюджетно-налоговая стратегия и составление бюджета</a:t>
            </a:r>
            <a:endParaRPr lang="en-US" altLang="en-US" sz="1400" dirty="0"/>
          </a:p>
        </p:txBody>
      </p:sp>
      <p:sp>
        <p:nvSpPr>
          <p:cNvPr id="13" name="Text Box 13"/>
          <p:cNvSpPr txBox="1">
            <a:spLocks noChangeArrowheads="1"/>
          </p:cNvSpPr>
          <p:nvPr/>
        </p:nvSpPr>
        <p:spPr bwMode="auto">
          <a:xfrm>
            <a:off x="2420461" y="5461378"/>
            <a:ext cx="1913688" cy="10918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ru-RU" altLang="en-US" sz="1400" b="1" dirty="0">
                <a:solidFill>
                  <a:srgbClr val="000000"/>
                </a:solidFill>
              </a:rPr>
              <a:t>Критерий 5</a:t>
            </a:r>
            <a:endParaRPr lang="en-US" altLang="en-US" sz="1400" b="1" dirty="0">
              <a:solidFill>
                <a:srgbClr val="000000"/>
              </a:solidFill>
            </a:endParaRPr>
          </a:p>
          <a:p>
            <a:pPr algn="ctr" defTabSz="685800" eaLnBrk="0" fontAlgn="base" hangingPunct="0">
              <a:spcBef>
                <a:spcPct val="0"/>
              </a:spcBef>
              <a:spcAft>
                <a:spcPct val="0"/>
              </a:spcAft>
            </a:pPr>
            <a:r>
              <a:rPr lang="ru-RU" sz="1400" dirty="0"/>
              <a:t>Прогнозируемость и контроль исполнения бюджета</a:t>
            </a:r>
            <a:endParaRPr lang="en-US" altLang="en-US" sz="3200" dirty="0"/>
          </a:p>
        </p:txBody>
      </p:sp>
      <p:sp>
        <p:nvSpPr>
          <p:cNvPr id="14" name="Text Box 14"/>
          <p:cNvSpPr txBox="1">
            <a:spLocks noChangeArrowheads="1"/>
          </p:cNvSpPr>
          <p:nvPr/>
        </p:nvSpPr>
        <p:spPr bwMode="auto">
          <a:xfrm>
            <a:off x="4700948" y="5452632"/>
            <a:ext cx="2143693" cy="6182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ru-RU" altLang="en-US" sz="1400" b="1" dirty="0">
                <a:solidFill>
                  <a:srgbClr val="000000"/>
                </a:solidFill>
              </a:rPr>
              <a:t>Критерий 6</a:t>
            </a:r>
            <a:endParaRPr lang="en-US" altLang="en-US" sz="1400" b="1" dirty="0">
              <a:solidFill>
                <a:srgbClr val="000000"/>
              </a:solidFill>
            </a:endParaRPr>
          </a:p>
          <a:p>
            <a:pPr algn="ctr" defTabSz="685800" eaLnBrk="0" fontAlgn="base" hangingPunct="0">
              <a:spcBef>
                <a:spcPct val="0"/>
              </a:spcBef>
              <a:spcAft>
                <a:spcPct val="0"/>
              </a:spcAft>
            </a:pPr>
            <a:r>
              <a:rPr lang="ru-RU" altLang="en-US" sz="1400" dirty="0">
                <a:solidFill>
                  <a:srgbClr val="000000"/>
                </a:solidFill>
              </a:rPr>
              <a:t>Учет и отчетность</a:t>
            </a:r>
            <a:endParaRPr lang="en-US" altLang="en-US" sz="1400" dirty="0">
              <a:solidFill>
                <a:srgbClr val="000000"/>
              </a:solidFill>
            </a:endParaRPr>
          </a:p>
          <a:p>
            <a:pPr defTabSz="685800" eaLnBrk="0" fontAlgn="base" hangingPunct="0">
              <a:spcBef>
                <a:spcPct val="0"/>
              </a:spcBef>
              <a:spcAft>
                <a:spcPct val="0"/>
              </a:spcAft>
            </a:pPr>
            <a:endParaRPr lang="en-US" altLang="en-US" sz="3200" dirty="0"/>
          </a:p>
        </p:txBody>
      </p:sp>
      <p:sp>
        <p:nvSpPr>
          <p:cNvPr id="15" name="Text Box 15"/>
          <p:cNvSpPr txBox="1">
            <a:spLocks noChangeArrowheads="1"/>
          </p:cNvSpPr>
          <p:nvPr/>
        </p:nvSpPr>
        <p:spPr bwMode="auto">
          <a:xfrm>
            <a:off x="7191727" y="5449080"/>
            <a:ext cx="1989288" cy="2707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ru-RU" altLang="en-US" sz="1400" b="1" dirty="0">
                <a:solidFill>
                  <a:srgbClr val="000000"/>
                </a:solidFill>
              </a:rPr>
              <a:t>Критерий 7</a:t>
            </a:r>
            <a:endParaRPr lang="en-US" altLang="en-US" sz="1400" b="1" dirty="0">
              <a:solidFill>
                <a:srgbClr val="000000"/>
              </a:solidFill>
            </a:endParaRPr>
          </a:p>
          <a:p>
            <a:pPr algn="ctr" defTabSz="685800" eaLnBrk="0" fontAlgn="base" hangingPunct="0">
              <a:spcBef>
                <a:spcPct val="0"/>
              </a:spcBef>
              <a:spcAft>
                <a:spcPct val="0"/>
              </a:spcAft>
            </a:pPr>
            <a:r>
              <a:rPr lang="ru-RU" altLang="en-US" sz="1400" dirty="0">
                <a:solidFill>
                  <a:srgbClr val="000000"/>
                </a:solidFill>
              </a:rPr>
              <a:t>Внешний контроль и аудит</a:t>
            </a:r>
            <a:endParaRPr lang="en-US" altLang="en-US" sz="1400" dirty="0">
              <a:solidFill>
                <a:srgbClr val="000000"/>
              </a:solidFill>
            </a:endParaRPr>
          </a:p>
          <a:p>
            <a:pPr defTabSz="685800" eaLnBrk="0" fontAlgn="base" hangingPunct="0">
              <a:spcBef>
                <a:spcPct val="0"/>
              </a:spcBef>
              <a:spcAft>
                <a:spcPct val="0"/>
              </a:spcAft>
            </a:pPr>
            <a:endParaRPr lang="en-US" altLang="en-US" sz="3200" dirty="0"/>
          </a:p>
        </p:txBody>
      </p:sp>
      <p:sp>
        <p:nvSpPr>
          <p:cNvPr id="19" name="Rectangle 18">
            <a:extLst>
              <a:ext uri="{FF2B5EF4-FFF2-40B4-BE49-F238E27FC236}">
                <a16:creationId xmlns:a16="http://schemas.microsoft.com/office/drawing/2014/main" id="{1B5A644D-87B9-4A52-BFD6-8F85F8E2967B}"/>
              </a:ext>
            </a:extLst>
          </p:cNvPr>
          <p:cNvSpPr/>
          <p:nvPr/>
        </p:nvSpPr>
        <p:spPr>
          <a:xfrm>
            <a:off x="30725" y="316484"/>
            <a:ext cx="9074089" cy="923330"/>
          </a:xfrm>
          <a:prstGeom prst="rect">
            <a:avLst/>
          </a:prstGeom>
        </p:spPr>
        <p:txBody>
          <a:bodyPr wrap="square">
            <a:spAutoFit/>
          </a:bodyPr>
          <a:lstStyle/>
          <a:p>
            <a:pPr algn="ctr"/>
            <a:r>
              <a:rPr lang="ru-RU" sz="2700" b="1" kern="0" dirty="0">
                <a:effectLst>
                  <a:outerShdw blurRad="12700" dist="12700" dir="5400000" algn="ctr" rotWithShape="0">
                    <a:srgbClr val="000000">
                      <a:alpha val="43137"/>
                    </a:srgbClr>
                  </a:outerShdw>
                </a:effectLst>
              </a:rPr>
              <a:t>Обзор оценки</a:t>
            </a:r>
            <a:r>
              <a:rPr lang="en-US" sz="2700" b="1" kern="0" dirty="0">
                <a:effectLst>
                  <a:outerShdw blurRad="12700" dist="12700" dir="5400000" algn="ctr" rotWithShape="0">
                    <a:srgbClr val="000000">
                      <a:alpha val="43137"/>
                    </a:srgbClr>
                  </a:outerShdw>
                </a:effectLst>
              </a:rPr>
              <a:t> </a:t>
            </a:r>
            <a:r>
              <a:rPr lang="en-US" sz="2700" b="1" kern="0" dirty="0">
                <a:effectLst>
                  <a:outerShdw blurRad="12700" dist="12700" dir="5400000" algn="ctr" rotWithShape="0">
                    <a:srgbClr val="000000">
                      <a:alpha val="43137"/>
                    </a:srgbClr>
                  </a:outerShdw>
                </a:effectLst>
                <a:latin typeface="Calibri"/>
                <a:ea typeface="+mj-ea"/>
                <a:cs typeface="Calibri"/>
              </a:rPr>
              <a:t>- </a:t>
            </a:r>
            <a:r>
              <a:rPr lang="ru-RU" sz="2700" b="1" kern="0" dirty="0">
                <a:effectLst>
                  <a:outerShdw blurRad="12700" dist="12700" dir="5400000" algn="ctr" rotWithShape="0">
                    <a:srgbClr val="000000">
                      <a:alpha val="43137"/>
                    </a:srgbClr>
                  </a:outerShdw>
                </a:effectLst>
              </a:rPr>
              <a:t>инструменты оценки Программы ГРФО</a:t>
            </a:r>
            <a:endParaRPr lang="en-US" sz="2700" b="1" kern="0" dirty="0">
              <a:effectLst>
                <a:outerShdw blurRad="12700" dist="12700" dir="5400000" algn="ctr" rotWithShape="0">
                  <a:srgbClr val="000000">
                    <a:alpha val="43137"/>
                  </a:srgbClr>
                </a:outerShdw>
              </a:effectLst>
              <a:latin typeface="Calibri"/>
              <a:ea typeface="+mj-ea"/>
              <a:cs typeface="Calibri"/>
            </a:endParaRPr>
          </a:p>
          <a:p>
            <a:pPr algn="ctr"/>
            <a:r>
              <a:rPr lang="en-US" sz="2700" b="1" kern="0" dirty="0">
                <a:effectLst>
                  <a:outerShdw blurRad="12700" dist="12700" dir="5400000" algn="ctr" rotWithShape="0">
                    <a:srgbClr val="000000">
                      <a:alpha val="43137"/>
                    </a:srgbClr>
                  </a:outerShdw>
                </a:effectLst>
                <a:latin typeface="Calibri"/>
                <a:ea typeface="+mj-ea"/>
                <a:cs typeface="Calibri"/>
              </a:rPr>
              <a:t>7 </a:t>
            </a:r>
            <a:r>
              <a:rPr lang="ru-RU" sz="2700" b="1" kern="0" dirty="0">
                <a:effectLst>
                  <a:outerShdw blurRad="12700" dist="12700" dir="5400000" algn="ctr" rotWithShape="0">
                    <a:srgbClr val="000000">
                      <a:alpha val="43137"/>
                    </a:srgbClr>
                  </a:outerShdw>
                </a:effectLst>
                <a:latin typeface="Calibri"/>
                <a:ea typeface="+mj-ea"/>
                <a:cs typeface="Calibri"/>
              </a:rPr>
              <a:t>критериев оценки эффективности УГФ Программы ГРФО</a:t>
            </a:r>
            <a:endParaRPr lang="en-US" sz="2700" b="1" kern="0" dirty="0">
              <a:effectLst>
                <a:outerShdw blurRad="12700" dist="12700" dir="5400000" algn="ctr" rotWithShape="0">
                  <a:srgbClr val="000000">
                    <a:alpha val="43137"/>
                  </a:srgbClr>
                </a:outerShdw>
              </a:effectLst>
              <a:latin typeface="Calibri"/>
              <a:ea typeface="+mj-ea"/>
              <a:cs typeface="Calibri"/>
            </a:endParaRPr>
          </a:p>
        </p:txBody>
      </p:sp>
      <p:sp>
        <p:nvSpPr>
          <p:cNvPr id="20" name="Oval 19">
            <a:extLst>
              <a:ext uri="{FF2B5EF4-FFF2-40B4-BE49-F238E27FC236}">
                <a16:creationId xmlns:a16="http://schemas.microsoft.com/office/drawing/2014/main" id="{6E224B22-15C6-4414-A930-D168F8C92848}"/>
              </a:ext>
            </a:extLst>
          </p:cNvPr>
          <p:cNvSpPr/>
          <p:nvPr/>
        </p:nvSpPr>
        <p:spPr>
          <a:xfrm>
            <a:off x="76200" y="24384"/>
            <a:ext cx="609600" cy="304800"/>
          </a:xfrm>
          <a:prstGeom prst="ellipse">
            <a:avLst/>
          </a:pr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7</a:t>
            </a:r>
            <a:endParaRPr lang="en-US" dirty="0"/>
          </a:p>
        </p:txBody>
      </p:sp>
      <p:sp>
        <p:nvSpPr>
          <p:cNvPr id="22" name="object 2">
            <a:extLst>
              <a:ext uri="{FF2B5EF4-FFF2-40B4-BE49-F238E27FC236}">
                <a16:creationId xmlns:a16="http://schemas.microsoft.com/office/drawing/2014/main" id="{28B611BC-74EE-4A79-97C4-D88BC8643B60}"/>
              </a:ext>
            </a:extLst>
          </p:cNvPr>
          <p:cNvSpPr/>
          <p:nvPr/>
        </p:nvSpPr>
        <p:spPr>
          <a:xfrm>
            <a:off x="76200" y="1261111"/>
            <a:ext cx="9037074" cy="34289"/>
          </a:xfrm>
          <a:custGeom>
            <a:avLst/>
            <a:gdLst/>
            <a:ahLst/>
            <a:cxnLst/>
            <a:rect l="l" t="t" r="r" b="b"/>
            <a:pathLst>
              <a:path w="9144000">
                <a:moveTo>
                  <a:pt x="0" y="0"/>
                </a:moveTo>
                <a:lnTo>
                  <a:pt x="9144000" y="0"/>
                </a:lnTo>
              </a:path>
            </a:pathLst>
          </a:custGeom>
          <a:ln w="45720">
            <a:solidFill>
              <a:srgbClr val="00AFEF"/>
            </a:solidFill>
          </a:ln>
        </p:spPr>
        <p:txBody>
          <a:bodyPr wrap="square" lIns="0" tIns="0" rIns="0" bIns="0" rtlCol="0"/>
          <a:lstStyle/>
          <a:p>
            <a:endParaRPr sz="1350" dirty="0"/>
          </a:p>
        </p:txBody>
      </p:sp>
    </p:spTree>
    <p:extLst>
      <p:ext uri="{BB962C8B-B14F-4D97-AF65-F5344CB8AC3E}">
        <p14:creationId xmlns:p14="http://schemas.microsoft.com/office/powerpoint/2010/main" val="3309612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noChangeAspect="1"/>
          </p:cNvSpPr>
          <p:nvPr>
            <p:ph idx="1"/>
          </p:nvPr>
        </p:nvSpPr>
        <p:spPr>
          <a:xfrm>
            <a:off x="-51506" y="1372607"/>
            <a:ext cx="6925896" cy="4024400"/>
          </a:xfrm>
        </p:spPr>
        <p:txBody>
          <a:bodyPr>
            <a:normAutofit/>
          </a:bodyPr>
          <a:lstStyle/>
          <a:p>
            <a:endParaRPr lang="en-US" dirty="0"/>
          </a:p>
          <a:p>
            <a:endParaRPr lang="en-US" dirty="0"/>
          </a:p>
          <a:p>
            <a:endParaRPr lang="en-US" dirty="0"/>
          </a:p>
        </p:txBody>
      </p:sp>
      <p:sp>
        <p:nvSpPr>
          <p:cNvPr id="4" name="Slide Number Placeholder 3"/>
          <p:cNvSpPr>
            <a:spLocks noGrp="1"/>
          </p:cNvSpPr>
          <p:nvPr>
            <p:ph type="sldNum" sz="quarter" idx="12"/>
          </p:nvPr>
        </p:nvSpPr>
        <p:spPr>
          <a:xfrm>
            <a:off x="8328786" y="6356350"/>
            <a:ext cx="358013"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B52A89A-C1B0-2442-8250-577B108BB3A7}" type="slidenum">
              <a:rPr lang="en-US" smtClean="0"/>
              <a:pPr/>
              <a:t>8</a:t>
            </a:fld>
            <a:endParaRPr lang="en-US"/>
          </a:p>
        </p:txBody>
      </p:sp>
      <p:pic>
        <p:nvPicPr>
          <p:cNvPr id="22" name="Picture 4" descr="Color_Icons_Pillar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7045" y="904149"/>
            <a:ext cx="1008337" cy="1005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3" name="Text Box 12"/>
          <p:cNvSpPr txBox="1">
            <a:spLocks noChangeAspect="1" noChangeArrowheads="1"/>
          </p:cNvSpPr>
          <p:nvPr/>
        </p:nvSpPr>
        <p:spPr bwMode="auto">
          <a:xfrm>
            <a:off x="2933700" y="1828799"/>
            <a:ext cx="2596738" cy="632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ru-RU" sz="1400" dirty="0"/>
              <a:t>Основанные на политике бюджетно-налоговая стратегия и составление бюджета</a:t>
            </a:r>
            <a:endParaRPr lang="en-US" altLang="en-US" sz="1400" dirty="0"/>
          </a:p>
        </p:txBody>
      </p:sp>
      <p:pic>
        <p:nvPicPr>
          <p:cNvPr id="24" name="Picture 6" descr="Color_Icons_Pillar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5933" y="5471160"/>
            <a:ext cx="1005840" cy="1005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5" name="Text Box 14"/>
          <p:cNvSpPr txBox="1">
            <a:spLocks noChangeArrowheads="1"/>
          </p:cNvSpPr>
          <p:nvPr/>
        </p:nvSpPr>
        <p:spPr bwMode="auto">
          <a:xfrm>
            <a:off x="3124200" y="6529235"/>
            <a:ext cx="2071258" cy="4049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ru-RU" altLang="en-US" sz="1400" dirty="0">
                <a:solidFill>
                  <a:srgbClr val="000000"/>
                </a:solidFill>
              </a:rPr>
              <a:t>Учет и отчетность</a:t>
            </a:r>
            <a:endParaRPr lang="en-US" altLang="en-US" sz="1400" dirty="0">
              <a:solidFill>
                <a:srgbClr val="000000"/>
              </a:solidFill>
            </a:endParaRPr>
          </a:p>
          <a:p>
            <a:pPr defTabSz="685800" eaLnBrk="0" fontAlgn="base" hangingPunct="0">
              <a:spcBef>
                <a:spcPct val="0"/>
              </a:spcBef>
              <a:spcAft>
                <a:spcPct val="0"/>
              </a:spcAft>
            </a:pPr>
            <a:endParaRPr lang="en-US" altLang="en-US" sz="3600" dirty="0"/>
          </a:p>
        </p:txBody>
      </p:sp>
      <p:pic>
        <p:nvPicPr>
          <p:cNvPr id="26" name="Picture 2" descr="Color_Icons_Pillar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3611" y="2802614"/>
            <a:ext cx="1005840" cy="1005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7" name="Text Box 10"/>
          <p:cNvSpPr txBox="1">
            <a:spLocks noChangeAspect="1" noChangeArrowheads="1"/>
          </p:cNvSpPr>
          <p:nvPr/>
        </p:nvSpPr>
        <p:spPr bwMode="auto">
          <a:xfrm>
            <a:off x="4763127" y="2694849"/>
            <a:ext cx="1134442" cy="63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ru-RU" altLang="en-US" sz="1400" dirty="0">
                <a:solidFill>
                  <a:srgbClr val="000000"/>
                </a:solidFill>
              </a:rPr>
              <a:t>Прозрачность государственных финансов</a:t>
            </a:r>
            <a:endParaRPr lang="en-US" altLang="en-US" sz="1400" dirty="0">
              <a:solidFill>
                <a:srgbClr val="000000"/>
              </a:solidFill>
            </a:endParaRPr>
          </a:p>
        </p:txBody>
      </p:sp>
      <p:pic>
        <p:nvPicPr>
          <p:cNvPr id="28" name="Picture 3" descr="Color_Icons_Pillar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5933" y="3947160"/>
            <a:ext cx="1005840" cy="1005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9" name="Text Box 11"/>
          <p:cNvSpPr txBox="1">
            <a:spLocks noChangeAspect="1" noChangeArrowheads="1"/>
          </p:cNvSpPr>
          <p:nvPr/>
        </p:nvSpPr>
        <p:spPr bwMode="auto">
          <a:xfrm>
            <a:off x="2334351" y="4275824"/>
            <a:ext cx="1477531" cy="7259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ru-RU" altLang="en-US" sz="1400" dirty="0">
                <a:solidFill>
                  <a:srgbClr val="000000"/>
                </a:solidFill>
              </a:rPr>
              <a:t>Управление активами и обязательствами</a:t>
            </a:r>
            <a:endParaRPr lang="en-US" altLang="en-US" sz="3600" dirty="0"/>
          </a:p>
          <a:p>
            <a:pPr defTabSz="685800" eaLnBrk="0" fontAlgn="base" hangingPunct="0">
              <a:spcBef>
                <a:spcPct val="0"/>
              </a:spcBef>
              <a:spcAft>
                <a:spcPct val="0"/>
              </a:spcAft>
            </a:pPr>
            <a:endParaRPr lang="en-US" altLang="en-US" sz="4400" b="1" dirty="0"/>
          </a:p>
        </p:txBody>
      </p:sp>
      <p:pic>
        <p:nvPicPr>
          <p:cNvPr id="30" name="Picture 7" descr="Color_Icons_Pillar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28511" y="3152049"/>
            <a:ext cx="1005840" cy="1005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31" name="Text Box 15"/>
          <p:cNvSpPr txBox="1">
            <a:spLocks noChangeAspect="1" noChangeArrowheads="1"/>
          </p:cNvSpPr>
          <p:nvPr/>
        </p:nvSpPr>
        <p:spPr bwMode="auto">
          <a:xfrm>
            <a:off x="950501" y="4361734"/>
            <a:ext cx="1449799" cy="548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ru-RU" sz="1400" dirty="0"/>
              <a:t>Внешний контроль и аудит</a:t>
            </a:r>
            <a:endParaRPr lang="en-US" altLang="en-US" sz="2400" dirty="0"/>
          </a:p>
        </p:txBody>
      </p:sp>
      <p:pic>
        <p:nvPicPr>
          <p:cNvPr id="32" name="Picture 5" descr="Color_Icons_Pillar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3111472"/>
            <a:ext cx="1033689" cy="10336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33" name="Text Box 13"/>
          <p:cNvSpPr txBox="1">
            <a:spLocks noChangeAspect="1" noChangeArrowheads="1"/>
          </p:cNvSpPr>
          <p:nvPr/>
        </p:nvSpPr>
        <p:spPr bwMode="auto">
          <a:xfrm>
            <a:off x="5448300" y="4193585"/>
            <a:ext cx="1943623" cy="6531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ru-RU" sz="1400" dirty="0"/>
              <a:t>Прогнозируемость и контроль исполнения бюджета</a:t>
            </a:r>
            <a:endParaRPr lang="en-US" altLang="en-US" sz="3200" dirty="0"/>
          </a:p>
        </p:txBody>
      </p:sp>
      <p:sp>
        <p:nvSpPr>
          <p:cNvPr id="7" name="Bent Arrow 6"/>
          <p:cNvSpPr>
            <a:spLocks noChangeAspect="1"/>
          </p:cNvSpPr>
          <p:nvPr/>
        </p:nvSpPr>
        <p:spPr>
          <a:xfrm rot="5400000">
            <a:off x="5609526" y="1751175"/>
            <a:ext cx="1016986" cy="1175162"/>
          </a:xfrm>
          <a:prstGeom prst="bentArrow">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
        <p:nvSpPr>
          <p:cNvPr id="36" name="Bent Arrow 35"/>
          <p:cNvSpPr>
            <a:spLocks noChangeAspect="1"/>
          </p:cNvSpPr>
          <p:nvPr/>
        </p:nvSpPr>
        <p:spPr>
          <a:xfrm rot="16200000">
            <a:off x="1837626" y="4825561"/>
            <a:ext cx="1016986" cy="1175162"/>
          </a:xfrm>
          <a:prstGeom prst="bentArrow">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
        <p:nvSpPr>
          <p:cNvPr id="8" name="Bent Arrow 7"/>
          <p:cNvSpPr>
            <a:spLocks noChangeAspect="1"/>
          </p:cNvSpPr>
          <p:nvPr/>
        </p:nvSpPr>
        <p:spPr>
          <a:xfrm rot="10800000">
            <a:off x="5448301" y="4904649"/>
            <a:ext cx="1175897" cy="1062647"/>
          </a:xfrm>
          <a:prstGeom prst="bentArrow">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
        <p:nvSpPr>
          <p:cNvPr id="38" name="Bent Arrow 37"/>
          <p:cNvSpPr>
            <a:spLocks noChangeAspect="1"/>
          </p:cNvSpPr>
          <p:nvPr/>
        </p:nvSpPr>
        <p:spPr>
          <a:xfrm>
            <a:off x="1719703" y="1784602"/>
            <a:ext cx="1175897" cy="1062647"/>
          </a:xfrm>
          <a:prstGeom prst="bentArrow">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pic>
        <p:nvPicPr>
          <p:cNvPr id="39" name="Picture 8" descr="Color_Icons_Pillar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72401" y="3085332"/>
            <a:ext cx="1008337" cy="1005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0" name="Text Box 9"/>
          <p:cNvSpPr txBox="1">
            <a:spLocks noChangeAspect="1" noChangeArrowheads="1"/>
          </p:cNvSpPr>
          <p:nvPr/>
        </p:nvSpPr>
        <p:spPr bwMode="auto">
          <a:xfrm>
            <a:off x="7781696" y="4302339"/>
            <a:ext cx="1133704" cy="4206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ru-RU" altLang="en-US" sz="1400" dirty="0">
                <a:solidFill>
                  <a:srgbClr val="000000"/>
                </a:solidFill>
              </a:rPr>
              <a:t>Надежность бюджета</a:t>
            </a:r>
            <a:endParaRPr lang="en-US" altLang="en-US" sz="4400" dirty="0"/>
          </a:p>
        </p:txBody>
      </p:sp>
      <p:sp>
        <p:nvSpPr>
          <p:cNvPr id="16" name="Isosceles Triangle 15"/>
          <p:cNvSpPr>
            <a:spLocks noChangeAspect="1"/>
          </p:cNvSpPr>
          <p:nvPr/>
        </p:nvSpPr>
        <p:spPr>
          <a:xfrm>
            <a:off x="3961952" y="2462794"/>
            <a:ext cx="601703" cy="232055"/>
          </a:xfrm>
          <a:prstGeom prst="triangle">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2" name="Isosceles Triangle 41"/>
          <p:cNvSpPr>
            <a:spLocks noChangeAspect="1"/>
          </p:cNvSpPr>
          <p:nvPr/>
        </p:nvSpPr>
        <p:spPr>
          <a:xfrm rot="10800000">
            <a:off x="3923827" y="5146803"/>
            <a:ext cx="601703" cy="232055"/>
          </a:xfrm>
          <a:prstGeom prst="triangle">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3" name="Isosceles Triangle 42"/>
          <p:cNvSpPr>
            <a:spLocks noChangeAspect="1"/>
          </p:cNvSpPr>
          <p:nvPr/>
        </p:nvSpPr>
        <p:spPr>
          <a:xfrm rot="16200000">
            <a:off x="2748475" y="3493789"/>
            <a:ext cx="336464" cy="414985"/>
          </a:xfrm>
          <a:prstGeom prst="triangle">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4" name="Isosceles Triangle 43"/>
          <p:cNvSpPr>
            <a:spLocks noChangeAspect="1"/>
          </p:cNvSpPr>
          <p:nvPr/>
        </p:nvSpPr>
        <p:spPr>
          <a:xfrm rot="5400000">
            <a:off x="5297061" y="3517964"/>
            <a:ext cx="336465" cy="414986"/>
          </a:xfrm>
          <a:prstGeom prst="triangle">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5" name="Isosceles Triangle 44"/>
          <p:cNvSpPr>
            <a:spLocks noChangeAspect="1"/>
          </p:cNvSpPr>
          <p:nvPr/>
        </p:nvSpPr>
        <p:spPr>
          <a:xfrm rot="5400000">
            <a:off x="7202061" y="3517964"/>
            <a:ext cx="336465" cy="414986"/>
          </a:xfrm>
          <a:prstGeom prst="triangle">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4" name="Title 5"/>
          <p:cNvSpPr>
            <a:spLocks noGrp="1"/>
          </p:cNvSpPr>
          <p:nvPr>
            <p:ph type="title"/>
          </p:nvPr>
        </p:nvSpPr>
        <p:spPr>
          <a:xfrm>
            <a:off x="76200" y="274638"/>
            <a:ext cx="8991600" cy="1143000"/>
          </a:xfrm>
        </p:spPr>
        <p:txBody>
          <a:bodyPr>
            <a:normAutofit/>
          </a:bodyPr>
          <a:lstStyle/>
          <a:p>
            <a:pPr algn="ctr"/>
            <a:r>
              <a:rPr lang="ru-RU" sz="3600" dirty="0">
                <a:effectLst>
                  <a:outerShdw blurRad="12700" dist="12700" dir="5400000" algn="ctr" rotWithShape="0">
                    <a:srgbClr val="000000">
                      <a:alpha val="43137"/>
                    </a:srgbClr>
                  </a:outerShdw>
                </a:effectLst>
              </a:rPr>
              <a:t>Программа ГРФО и бюджетный цикл</a:t>
            </a:r>
            <a:endParaRPr lang="en-US" sz="3600" dirty="0">
              <a:effectLst>
                <a:outerShdw blurRad="12700" dist="12700" dir="5400000" algn="ctr" rotWithShape="0">
                  <a:srgbClr val="000000">
                    <a:alpha val="43137"/>
                  </a:srgbClr>
                </a:outerShdw>
              </a:effectLst>
            </a:endParaRPr>
          </a:p>
        </p:txBody>
      </p:sp>
      <p:sp>
        <p:nvSpPr>
          <p:cNvPr id="35" name="Oval 34">
            <a:extLst>
              <a:ext uri="{FF2B5EF4-FFF2-40B4-BE49-F238E27FC236}">
                <a16:creationId xmlns:a16="http://schemas.microsoft.com/office/drawing/2014/main" id="{52DEF5FF-6A3C-44D5-8280-A4847A3540E2}"/>
              </a:ext>
            </a:extLst>
          </p:cNvPr>
          <p:cNvSpPr/>
          <p:nvPr/>
        </p:nvSpPr>
        <p:spPr>
          <a:xfrm>
            <a:off x="76200" y="24384"/>
            <a:ext cx="609600" cy="304800"/>
          </a:xfrm>
          <a:prstGeom prst="ellipse">
            <a:avLst/>
          </a:pr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8</a:t>
            </a:r>
            <a:endParaRPr lang="en-US" dirty="0"/>
          </a:p>
        </p:txBody>
      </p:sp>
    </p:spTree>
    <p:extLst>
      <p:ext uri="{BB962C8B-B14F-4D97-AF65-F5344CB8AC3E}">
        <p14:creationId xmlns:p14="http://schemas.microsoft.com/office/powerpoint/2010/main" val="3574079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340" y="242563"/>
            <a:ext cx="8529319" cy="553998"/>
          </a:xfrm>
        </p:spPr>
        <p:txBody>
          <a:bodyPr/>
          <a:lstStyle/>
          <a:p>
            <a:r>
              <a:rPr lang="ru-RU" sz="3600" dirty="0">
                <a:effectLst>
                  <a:outerShdw blurRad="12700" dist="12700" dir="5400000" algn="ctr" rotWithShape="0">
                    <a:srgbClr val="000000">
                      <a:alpha val="43137"/>
                    </a:srgbClr>
                  </a:outerShdw>
                </a:effectLst>
              </a:rPr>
              <a:t>Основные моменты оценки ГРФО</a:t>
            </a:r>
            <a:endParaRPr lang="en-US" sz="3600" dirty="0">
              <a:effectLst>
                <a:outerShdw blurRad="12700" dist="12700" dir="5400000" algn="ctr" rotWithShape="0">
                  <a:srgbClr val="000000">
                    <a:alpha val="43137"/>
                  </a:srgbClr>
                </a:outerShdw>
              </a:effectLst>
            </a:endParaRPr>
          </a:p>
        </p:txBody>
      </p:sp>
      <p:sp>
        <p:nvSpPr>
          <p:cNvPr id="5" name="object 2"/>
          <p:cNvSpPr/>
          <p:nvPr/>
        </p:nvSpPr>
        <p:spPr>
          <a:xfrm>
            <a:off x="35169" y="793449"/>
            <a:ext cx="9037074" cy="34289"/>
          </a:xfrm>
          <a:custGeom>
            <a:avLst/>
            <a:gdLst/>
            <a:ahLst/>
            <a:cxnLst/>
            <a:rect l="l" t="t" r="r" b="b"/>
            <a:pathLst>
              <a:path w="9144000">
                <a:moveTo>
                  <a:pt x="0" y="0"/>
                </a:moveTo>
                <a:lnTo>
                  <a:pt x="9144000" y="0"/>
                </a:lnTo>
              </a:path>
            </a:pathLst>
          </a:custGeom>
          <a:ln w="45720">
            <a:solidFill>
              <a:srgbClr val="00AFEF"/>
            </a:solidFill>
          </a:ln>
        </p:spPr>
        <p:txBody>
          <a:bodyPr wrap="square" lIns="0" tIns="0" rIns="0" bIns="0" rtlCol="0"/>
          <a:lstStyle/>
          <a:p>
            <a:endParaRPr sz="1350" dirty="0"/>
          </a:p>
        </p:txBody>
      </p:sp>
      <p:sp>
        <p:nvSpPr>
          <p:cNvPr id="17" name="Content Placeholder 2">
            <a:extLst>
              <a:ext uri="{FF2B5EF4-FFF2-40B4-BE49-F238E27FC236}">
                <a16:creationId xmlns:a16="http://schemas.microsoft.com/office/drawing/2014/main" id="{48082B43-05A3-46E7-90CA-7AB1A7D0230F}"/>
              </a:ext>
            </a:extLst>
          </p:cNvPr>
          <p:cNvSpPr txBox="1">
            <a:spLocks/>
          </p:cNvSpPr>
          <p:nvPr/>
        </p:nvSpPr>
        <p:spPr>
          <a:xfrm>
            <a:off x="591457" y="1378624"/>
            <a:ext cx="8227059" cy="4591000"/>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spcBef>
                <a:spcPts val="1100"/>
              </a:spcBef>
              <a:buClr>
                <a:srgbClr val="139AF0"/>
              </a:buClr>
              <a:buFont typeface="Wingdings" panose="05000000000000000000" pitchFamily="2" charset="2"/>
              <a:buChar char="§"/>
            </a:pPr>
            <a:r>
              <a:rPr lang="en-US" sz="2800" b="1" kern="0" dirty="0"/>
              <a:t>61% (19 </a:t>
            </a:r>
            <a:r>
              <a:rPr lang="ru-RU" sz="2800" b="1" kern="0" dirty="0"/>
              <a:t>из </a:t>
            </a:r>
            <a:r>
              <a:rPr lang="en-US" sz="2800" b="1" kern="0" dirty="0"/>
              <a:t>31) </a:t>
            </a:r>
            <a:r>
              <a:rPr lang="ru-RU" sz="2800" b="1" kern="0" dirty="0"/>
              <a:t>показателей </a:t>
            </a:r>
            <a:r>
              <a:rPr lang="ru-RU" sz="2800" kern="0" dirty="0"/>
              <a:t>имеют балл </a:t>
            </a:r>
            <a:r>
              <a:rPr lang="en-US" sz="2800" kern="0" dirty="0"/>
              <a:t>C+ </a:t>
            </a:r>
            <a:r>
              <a:rPr lang="ru-RU" sz="2800" kern="0" dirty="0"/>
              <a:t>и выше</a:t>
            </a:r>
            <a:r>
              <a:rPr lang="en-US" sz="2800" b="1" kern="0" dirty="0"/>
              <a:t>. </a:t>
            </a:r>
            <a:endParaRPr lang="en-US" sz="2800" kern="0" dirty="0"/>
          </a:p>
          <a:p>
            <a:pPr marL="342900" indent="-342900">
              <a:spcBef>
                <a:spcPts val="1100"/>
              </a:spcBef>
              <a:buClr>
                <a:srgbClr val="139AF0"/>
              </a:buClr>
              <a:buFont typeface="Wingdings" panose="05000000000000000000" pitchFamily="2" charset="2"/>
              <a:buChar char="§"/>
            </a:pPr>
            <a:r>
              <a:rPr lang="ru-RU" sz="2800" kern="0" dirty="0"/>
              <a:t>Из 6 показателей, связанных с </a:t>
            </a:r>
            <a:r>
              <a:rPr lang="ru-RU" sz="2800" b="1" kern="0" dirty="0"/>
              <a:t>Компонентом о прозрачности государственных финансов</a:t>
            </a:r>
            <a:r>
              <a:rPr lang="ru-RU" sz="2800" kern="0" dirty="0"/>
              <a:t>, только 2 (33%) имеют балл C + и выше.</a:t>
            </a:r>
            <a:endParaRPr lang="en-US" sz="2800" kern="0" dirty="0"/>
          </a:p>
          <a:p>
            <a:pPr marL="342900" indent="-342900">
              <a:spcBef>
                <a:spcPts val="1100"/>
              </a:spcBef>
              <a:buClr>
                <a:srgbClr val="139AF0"/>
              </a:buClr>
              <a:buFont typeface="Wingdings" panose="05000000000000000000" pitchFamily="2" charset="2"/>
              <a:buChar char="§"/>
            </a:pPr>
            <a:r>
              <a:rPr lang="ru-RU" sz="2800" b="1" kern="0" dirty="0"/>
              <a:t>Сравнение оценок ГРФО 2012 и 2018 гг. </a:t>
            </a:r>
            <a:r>
              <a:rPr lang="ru-RU" sz="2800" kern="0" dirty="0"/>
              <a:t>показывает, что компонент о полноте и прозрачности улучшился по 1 показателю (17%), 3 показателя (50%) остались на том же уровне, и по 2 показателям (33%) наблюдается снижение эффективности.</a:t>
            </a:r>
          </a:p>
        </p:txBody>
      </p:sp>
      <p:sp>
        <p:nvSpPr>
          <p:cNvPr id="3" name="Oval 2">
            <a:extLst>
              <a:ext uri="{FF2B5EF4-FFF2-40B4-BE49-F238E27FC236}">
                <a16:creationId xmlns:a16="http://schemas.microsoft.com/office/drawing/2014/main" id="{BFFE4285-AF9B-410B-9737-E584BAAE62C6}"/>
              </a:ext>
            </a:extLst>
          </p:cNvPr>
          <p:cNvSpPr/>
          <p:nvPr/>
        </p:nvSpPr>
        <p:spPr>
          <a:xfrm>
            <a:off x="76200" y="24384"/>
            <a:ext cx="609600" cy="304800"/>
          </a:xfrm>
          <a:prstGeom prst="ellipse">
            <a:avLst/>
          </a:pr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9</a:t>
            </a:r>
            <a:endParaRPr lang="en-US" dirty="0"/>
          </a:p>
        </p:txBody>
      </p:sp>
    </p:spTree>
    <p:extLst>
      <p:ext uri="{BB962C8B-B14F-4D97-AF65-F5344CB8AC3E}">
        <p14:creationId xmlns:p14="http://schemas.microsoft.com/office/powerpoint/2010/main" val="3211965939"/>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26356</TotalTime>
  <Words>2300</Words>
  <Application>Microsoft Office PowerPoint</Application>
  <PresentationFormat>On-screen Show (4:3)</PresentationFormat>
  <Paragraphs>605</Paragraphs>
  <Slides>23</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Andes</vt:lpstr>
      <vt:lpstr>Arial</vt:lpstr>
      <vt:lpstr>Calibri</vt:lpstr>
      <vt:lpstr>Calibri Light</vt:lpstr>
      <vt:lpstr>Times New Roman</vt:lpstr>
      <vt:lpstr>Wingdings</vt:lpstr>
      <vt:lpstr>Office Theme</vt:lpstr>
      <vt:lpstr>PowerPoint Presentation</vt:lpstr>
      <vt:lpstr>Содержание</vt:lpstr>
      <vt:lpstr>Программа ГРФО</vt:lpstr>
      <vt:lpstr>PowerPoint Presentation</vt:lpstr>
      <vt:lpstr>PowerPoint Presentation</vt:lpstr>
      <vt:lpstr>PowerPoint Presentation</vt:lpstr>
      <vt:lpstr>PowerPoint Presentation</vt:lpstr>
      <vt:lpstr>Программа ГРФО и бюджетный цикл</vt:lpstr>
      <vt:lpstr>Основные моменты оценки ГРФО</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СПАСИБО</vt:lpstr>
      <vt:lpstr> ПРИЛОЖЕНИЯ</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Clennan</dc:creator>
  <cp:lastModifiedBy>Patrick Piker Umah Tete</cp:lastModifiedBy>
  <cp:revision>1372</cp:revision>
  <cp:lastPrinted>2018-07-12T15:17:53Z</cp:lastPrinted>
  <dcterms:created xsi:type="dcterms:W3CDTF">2016-10-27T19:50:40Z</dcterms:created>
  <dcterms:modified xsi:type="dcterms:W3CDTF">2019-03-17T15:41:21Z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2016-07-14T00:00:00Z</vt:filetime>
  </property>
  <property fmtid="{D5CDD505-2E9C-101B-9397-08002B2CF9AE}" pid="3" name="Creator">
    <vt:lpwstr>Microsoft® PowerPoint® 2013</vt:lpwstr>
  </property>
  <property fmtid="{D5CDD505-2E9C-101B-9397-08002B2CF9AE}" pid="4" name="LastSaved">
    <vt:filetime>2016-10-27T00:00:00Z</vt:filetime>
  </property>
</Properties>
</file>