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showSpecialPlsOnTitleSld="0" autoCompressPictures="0">
  <p:sldMasterIdLst>
    <p:sldMasterId id="2147483648" r:id="rId1"/>
  </p:sldMasterIdLst>
  <p:notesMasterIdLst>
    <p:notesMasterId r:id="rId40"/>
  </p:notesMasterIdLst>
  <p:sldIdLst>
    <p:sldId id="256" r:id="rId3"/>
    <p:sldId id="588" r:id="rId4"/>
    <p:sldId id="659" r:id="rId5"/>
    <p:sldId id="662" r:id="rId6"/>
    <p:sldId id="660" r:id="rId7"/>
    <p:sldId id="625" r:id="rId8"/>
    <p:sldId id="615" r:id="rId9"/>
    <p:sldId id="587" r:id="rId10"/>
    <p:sldId id="576" r:id="rId11"/>
    <p:sldId id="586" r:id="rId12"/>
    <p:sldId id="581" r:id="rId13"/>
    <p:sldId id="591" r:id="rId14"/>
    <p:sldId id="585" r:id="rId15"/>
    <p:sldId id="582" r:id="rId16"/>
    <p:sldId id="592" r:id="rId17"/>
    <p:sldId id="594" r:id="rId18"/>
    <p:sldId id="590" r:id="rId19"/>
    <p:sldId id="595" r:id="rId20"/>
    <p:sldId id="593" r:id="rId21"/>
    <p:sldId id="629" r:id="rId22"/>
    <p:sldId id="589" r:id="rId23"/>
    <p:sldId id="635" r:id="rId24"/>
    <p:sldId id="619" r:id="rId25"/>
    <p:sldId id="630" r:id="rId26"/>
    <p:sldId id="634" r:id="rId27"/>
    <p:sldId id="580" r:id="rId28"/>
    <p:sldId id="617" r:id="rId29"/>
    <p:sldId id="661" r:id="rId30"/>
    <p:sldId id="612" r:id="rId31"/>
    <p:sldId id="663" r:id="rId32"/>
    <p:sldId id="633" r:id="rId33"/>
    <p:sldId id="623" r:id="rId34"/>
    <p:sldId id="622" r:id="rId35"/>
    <p:sldId id="664" r:id="rId36"/>
    <p:sldId id="631" r:id="rId37"/>
    <p:sldId id="632" r:id="rId38"/>
    <p:sldId id="566"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88C727B-B0C3-44E5-BE9D-76AD265BF978}">
          <p14:sldIdLst>
            <p14:sldId id="256"/>
            <p14:sldId id="659"/>
            <p14:sldId id="662"/>
            <p14:sldId id="660"/>
            <p14:sldId id="625"/>
            <p14:sldId id="615"/>
            <p14:sldId id="587"/>
            <p14:sldId id="576"/>
            <p14:sldId id="591"/>
            <p14:sldId id="585"/>
            <p14:sldId id="582"/>
            <p14:sldId id="592"/>
            <p14:sldId id="594"/>
            <p14:sldId id="590"/>
            <p14:sldId id="595"/>
            <p14:sldId id="593"/>
            <p14:sldId id="629"/>
            <p14:sldId id="635"/>
            <p14:sldId id="619"/>
            <p14:sldId id="630"/>
            <p14:sldId id="634"/>
            <p14:sldId id="617"/>
            <p14:sldId id="661"/>
            <p14:sldId id="612"/>
            <p14:sldId id="663"/>
            <p14:sldId id="633"/>
            <p14:sldId id="623"/>
            <p14:sldId id="622"/>
            <p14:sldId id="664"/>
            <p14:sldId id="631"/>
            <p14:sldId id="632"/>
            <p14:sldId id="566"/>
            <p14:sldId id="588"/>
            <p14:sldId id="581"/>
            <p14:sldId id="586"/>
            <p14:sldId id="589"/>
            <p14:sldId id="580"/>
          </p14:sldIdLst>
        </p14:section>
        <p14:section name="Sección sin título" id="{33B42E0F-CA76-4738-A474-8C79504BE888}">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ia Sanchez Andrade" initials="TSA" lastIdx="15" clrIdx="0"/>
  <p:cmAuthor id="2" name="Murray" initials="M"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00"/>
    <a:srgbClr val="FB5308"/>
    <a:srgbClr val="F93707"/>
    <a:srgbClr val="3C4648"/>
    <a:srgbClr val="8E9D9E"/>
    <a:srgbClr val="97BBD1"/>
    <a:srgbClr val="6AC1BD"/>
    <a:srgbClr val="77C390"/>
    <a:srgbClr val="B594C4"/>
    <a:srgbClr val="74B5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23" autoAdjust="0"/>
    <p:restoredTop sz="94316" autoAdjust="0"/>
  </p:normalViewPr>
  <p:slideViewPr>
    <p:cSldViewPr snapToGrid="0" snapToObjects="1">
      <p:cViewPr varScale="1">
        <p:scale>
          <a:sx n="143" d="100"/>
          <a:sy n="143" d="100"/>
        </p:scale>
        <p:origin x="1000" y="192"/>
      </p:cViewPr>
      <p:guideLst>
        <p:guide orient="horz" pos="2191"/>
        <p:guide pos="2880"/>
      </p:guideLst>
    </p:cSldViewPr>
  </p:slideViewPr>
  <p:outlineViewPr>
    <p:cViewPr>
      <p:scale>
        <a:sx n="33" d="100"/>
        <a:sy n="33" d="100"/>
      </p:scale>
      <p:origin x="0" y="-1374"/>
    </p:cViewPr>
  </p:outlineViewPr>
  <p:notesTextViewPr>
    <p:cViewPr>
      <p:scale>
        <a:sx n="100" d="100"/>
        <a:sy n="100" d="100"/>
      </p:scale>
      <p:origin x="0" y="0"/>
    </p:cViewPr>
  </p:notesTextViewPr>
  <p:notesViewPr>
    <p:cSldViewPr snapToGrid="0" snapToObjects="1">
      <p:cViewPr varScale="1">
        <p:scale>
          <a:sx n="52" d="100"/>
          <a:sy n="52" d="100"/>
        </p:scale>
        <p:origin x="2862" y="3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4" Type="http://schemas.openxmlformats.org/officeDocument/2006/relationships/commentAuthors" Target="commentAuthors.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notesMaster" Target="notesMasters/notesMaster1.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3-07T10:51:49.060" idx="2">
    <p:pos x="5453" y="843"/>
    <p:text>In point 3, was '...until 2017-2018', now 'until 2017'.</p:text>
  </p:cm>
</p:cmLst>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A06D191-F7AC-4CA1-836B-A39567A4C669}" type="doc">
      <dgm:prSet loTypeId="urn:microsoft.com/office/officeart/2005/8/layout/cycle4#1" loCatId="cycle" qsTypeId="urn:microsoft.com/office/officeart/2005/8/quickstyle/simple1#1" qsCatId="simple" csTypeId="urn:microsoft.com/office/officeart/2005/8/colors/accent6_2" csCatId="accent6" phldr="1"/>
      <dgm:spPr/>
      <dgm:t>
        <a:bodyPr/>
        <a:lstStyle/>
        <a:p>
          <a:endParaRPr lang="en-US"/>
        </a:p>
      </dgm:t>
    </dgm:pt>
    <dgm:pt modelId="{CE8D4C6D-E1C2-4BFF-A6A0-CCC76B3134DB}">
      <dgm:prSet phldrT="[Text]"/>
      <dgm:spPr>
        <a:xfrm>
          <a:off x="912431" y="242506"/>
          <a:ext cx="1842198" cy="1842198"/>
        </a:xfrm>
        <a:solidFill>
          <a:srgbClr val="FF6900"/>
        </a:solidFill>
      </dgm:spPr>
      <dgm:t>
        <a:bodyPr/>
        <a:lstStyle/>
        <a:p>
          <a:pPr>
            <a:buNone/>
          </a:pPr>
          <a:r>
            <a:rPr lang="en-US" b="1">
              <a:latin typeface="Calibri" panose="020F0502020204030204"/>
              <a:ea typeface="+mn-ea"/>
              <a:cs typeface="+mn-cs"/>
            </a:rPr>
            <a:t>Audit and oversight</a:t>
          </a:r>
        </a:p>
      </dgm:t>
    </dgm:pt>
    <dgm:pt modelId="{22238D34-7CCA-410E-833B-4270B5C98198}" cxnId="{EA635E0A-7068-416C-92C8-2BA7ADD05390}" type="parTrans">
      <dgm:prSet/>
      <dgm:spPr/>
      <dgm:t>
        <a:bodyPr/>
        <a:lstStyle/>
        <a:p>
          <a:endParaRPr lang="en-US"/>
        </a:p>
      </dgm:t>
    </dgm:pt>
    <dgm:pt modelId="{DE119ED9-2AD6-4C19-BA5B-2147C4ABAF5B}" cxnId="{EA635E0A-7068-416C-92C8-2BA7ADD05390}" type="sibTrans">
      <dgm:prSet/>
      <dgm:spPr/>
      <dgm:t>
        <a:bodyPr/>
        <a:lstStyle/>
        <a:p>
          <a:endParaRPr lang="en-US"/>
        </a:p>
      </dgm:t>
    </dgm:pt>
    <dgm:pt modelId="{4ABAF0DC-F3ED-4FBC-8676-99C3FC7506A8}">
      <dgm:prSet phldrT="[Text]"/>
      <dgm:spPr>
        <a:xfrm>
          <a:off x="31749" y="0"/>
          <a:ext cx="2101723" cy="1361440"/>
        </a:xfrm>
      </dgm:spPr>
      <dgm:t>
        <a:bodyPr/>
        <a:lstStyle/>
        <a:p>
          <a:pPr>
            <a:buChar char="•"/>
          </a:pPr>
          <a:r>
            <a:rPr lang="en-US" dirty="0">
              <a:latin typeface="Calibri" panose="020F0502020204030204"/>
              <a:ea typeface="+mn-ea"/>
              <a:cs typeface="+mn-cs"/>
            </a:rPr>
            <a:t> SAI engagement on audit planning, and conduct of audits</a:t>
          </a:r>
        </a:p>
      </dgm:t>
    </dgm:pt>
    <dgm:pt modelId="{6410BE6F-56E4-4D3B-97A5-DB0C7786C01B}" cxnId="{817F7D67-B3C1-4412-B880-EFF5F82A84DB}" type="parTrans">
      <dgm:prSet/>
      <dgm:spPr/>
      <dgm:t>
        <a:bodyPr/>
        <a:lstStyle/>
        <a:p>
          <a:endParaRPr lang="en-US"/>
        </a:p>
      </dgm:t>
    </dgm:pt>
    <dgm:pt modelId="{E0BF134B-7A3A-4E8A-BC70-A569AAA9AE11}" cxnId="{817F7D67-B3C1-4412-B880-EFF5F82A84DB}" type="sibTrans">
      <dgm:prSet/>
      <dgm:spPr/>
      <dgm:t>
        <a:bodyPr/>
        <a:lstStyle/>
        <a:p>
          <a:endParaRPr lang="en-US"/>
        </a:p>
      </dgm:t>
    </dgm:pt>
    <dgm:pt modelId="{4E97F0F3-9CC5-429A-A936-56B914641B43}">
      <dgm:prSet phldrT="[Text]"/>
      <dgm:spPr>
        <a:xfrm rot="5400000">
          <a:off x="2789096" y="242506"/>
          <a:ext cx="1842198" cy="1842198"/>
        </a:xfrm>
        <a:solidFill>
          <a:srgbClr val="FF6900"/>
        </a:solidFill>
      </dgm:spPr>
      <dgm:t>
        <a:bodyPr/>
        <a:lstStyle/>
        <a:p>
          <a:pPr>
            <a:buNone/>
          </a:pPr>
          <a:r>
            <a:rPr lang="en-US" b="1">
              <a:latin typeface="Calibri" panose="020F0502020204030204"/>
              <a:ea typeface="+mn-ea"/>
              <a:cs typeface="+mn-cs"/>
            </a:rPr>
            <a:t>Executive Budget Preparation</a:t>
          </a:r>
        </a:p>
      </dgm:t>
    </dgm:pt>
    <dgm:pt modelId="{B2581139-1A69-4D71-8E1B-F520EA444A0F}" cxnId="{162BAA01-186B-4D2D-9FC2-732F96AAFA3E}" type="parTrans">
      <dgm:prSet/>
      <dgm:spPr/>
      <dgm:t>
        <a:bodyPr/>
        <a:lstStyle/>
        <a:p>
          <a:endParaRPr lang="en-US"/>
        </a:p>
      </dgm:t>
    </dgm:pt>
    <dgm:pt modelId="{6548B08A-1713-4CF5-AE90-918D2EFFCBF8}" cxnId="{162BAA01-186B-4D2D-9FC2-732F96AAFA3E}" type="sibTrans">
      <dgm:prSet/>
      <dgm:spPr/>
      <dgm:t>
        <a:bodyPr/>
        <a:lstStyle/>
        <a:p>
          <a:endParaRPr lang="en-US"/>
        </a:p>
      </dgm:t>
    </dgm:pt>
    <dgm:pt modelId="{0597FB5C-96FD-4733-8BA9-748423CDC95F}">
      <dgm:prSet phldrT="[Text]"/>
      <dgm:spPr>
        <a:xfrm>
          <a:off x="3460877" y="0"/>
          <a:ext cx="2101723" cy="1361440"/>
        </a:xfrm>
      </dgm:spPr>
      <dgm:t>
        <a:bodyPr/>
        <a:lstStyle/>
        <a:p>
          <a:pPr>
            <a:buChar char="•"/>
          </a:pPr>
          <a:r>
            <a:rPr lang="en-US" dirty="0">
              <a:latin typeface="Calibri" panose="020F0502020204030204"/>
              <a:ea typeface="+mn-ea"/>
              <a:cs typeface="+mn-cs"/>
            </a:rPr>
            <a:t> </a:t>
          </a:r>
          <a:r>
            <a:rPr lang="en-US" dirty="0" err="1">
              <a:latin typeface="Calibri" panose="020F0502020204030204"/>
              <a:ea typeface="+mn-ea"/>
              <a:cs typeface="+mn-cs"/>
            </a:rPr>
            <a:t>Conultation</a:t>
          </a:r>
          <a:r>
            <a:rPr lang="en-US" dirty="0">
              <a:latin typeface="Calibri" panose="020F0502020204030204"/>
              <a:ea typeface="+mn-ea"/>
              <a:cs typeface="+mn-cs"/>
            </a:rPr>
            <a:t> on national planning</a:t>
          </a:r>
        </a:p>
      </dgm:t>
    </dgm:pt>
    <dgm:pt modelId="{00BA657D-22C7-4DBE-8660-5B3B64EFBC6E}" cxnId="{239E82DB-4437-4183-8546-78B46F118706}" type="parTrans">
      <dgm:prSet/>
      <dgm:spPr/>
      <dgm:t>
        <a:bodyPr/>
        <a:lstStyle/>
        <a:p>
          <a:endParaRPr lang="en-US"/>
        </a:p>
      </dgm:t>
    </dgm:pt>
    <dgm:pt modelId="{8D591078-79EA-4484-8585-9E5E072EA537}" cxnId="{239E82DB-4437-4183-8546-78B46F118706}" type="sibTrans">
      <dgm:prSet/>
      <dgm:spPr/>
      <dgm:t>
        <a:bodyPr/>
        <a:lstStyle/>
        <a:p>
          <a:endParaRPr lang="en-US"/>
        </a:p>
      </dgm:t>
    </dgm:pt>
    <dgm:pt modelId="{A2E5443E-111C-45DF-9DD4-AC464F9A630D}">
      <dgm:prSet phldrT="[Text]"/>
      <dgm:spPr>
        <a:xfrm rot="10800000">
          <a:off x="2839720" y="2169795"/>
          <a:ext cx="1842198" cy="1842198"/>
        </a:xfrm>
        <a:solidFill>
          <a:srgbClr val="FF6900"/>
        </a:solidFill>
      </dgm:spPr>
      <dgm:t>
        <a:bodyPr/>
        <a:lstStyle/>
        <a:p>
          <a:pPr>
            <a:buNone/>
          </a:pPr>
          <a:r>
            <a:rPr lang="en-US" b="1" dirty="0">
              <a:latin typeface="Calibri" panose="020F0502020204030204"/>
              <a:ea typeface="+mn-ea"/>
              <a:cs typeface="+mn-cs"/>
            </a:rPr>
            <a:t>Legislative</a:t>
          </a:r>
        </a:p>
        <a:p>
          <a:pPr>
            <a:buNone/>
          </a:pPr>
          <a:r>
            <a:rPr lang="en-US" b="1" dirty="0">
              <a:latin typeface="Calibri" panose="020F0502020204030204"/>
              <a:ea typeface="+mn-ea"/>
              <a:cs typeface="+mn-cs"/>
            </a:rPr>
            <a:t>approval</a:t>
          </a:r>
        </a:p>
      </dgm:t>
    </dgm:pt>
    <dgm:pt modelId="{FC3C6F06-531D-49FF-9A49-ABC3FFBCE023}" cxnId="{30BF8C82-DA5F-4301-97F8-5282B8D125C7}" type="parTrans">
      <dgm:prSet/>
      <dgm:spPr/>
      <dgm:t>
        <a:bodyPr/>
        <a:lstStyle/>
        <a:p>
          <a:endParaRPr lang="en-US"/>
        </a:p>
      </dgm:t>
    </dgm:pt>
    <dgm:pt modelId="{FF2ECBFC-85B9-42B9-ADB5-04A94FF6989C}" cxnId="{30BF8C82-DA5F-4301-97F8-5282B8D125C7}" type="sibTrans">
      <dgm:prSet/>
      <dgm:spPr/>
      <dgm:t>
        <a:bodyPr/>
        <a:lstStyle/>
        <a:p>
          <a:endParaRPr lang="en-US"/>
        </a:p>
      </dgm:t>
    </dgm:pt>
    <dgm:pt modelId="{FFC6E00A-1EF6-44E7-9391-82E79841D686}">
      <dgm:prSet phldrT="[Text]"/>
      <dgm:spPr>
        <a:xfrm>
          <a:off x="3460877" y="2893060"/>
          <a:ext cx="2101723" cy="1361440"/>
        </a:xfrm>
      </dgm:spPr>
      <dgm:t>
        <a:bodyPr/>
        <a:lstStyle/>
        <a:p>
          <a:pPr>
            <a:buChar char="•"/>
          </a:pPr>
          <a:r>
            <a:rPr lang="en-US">
              <a:latin typeface="Calibri" panose="020F0502020204030204"/>
              <a:ea typeface="+mn-ea"/>
              <a:cs typeface="+mn-cs"/>
            </a:rPr>
            <a:t> Consultation on Budget Policy Statement, and annual budget proposal</a:t>
          </a:r>
        </a:p>
      </dgm:t>
    </dgm:pt>
    <dgm:pt modelId="{C21B4098-08E8-4D15-928E-972B3F232293}" cxnId="{37EBABC3-2146-488A-8FA3-274486769CF9}" type="parTrans">
      <dgm:prSet/>
      <dgm:spPr/>
      <dgm:t>
        <a:bodyPr/>
        <a:lstStyle/>
        <a:p>
          <a:endParaRPr lang="en-US"/>
        </a:p>
      </dgm:t>
    </dgm:pt>
    <dgm:pt modelId="{A71B945C-DEDE-4B18-BFA4-48BD857CE3D7}" cxnId="{37EBABC3-2146-488A-8FA3-274486769CF9}" type="sibTrans">
      <dgm:prSet/>
      <dgm:spPr/>
      <dgm:t>
        <a:bodyPr/>
        <a:lstStyle/>
        <a:p>
          <a:endParaRPr lang="en-US"/>
        </a:p>
      </dgm:t>
    </dgm:pt>
    <dgm:pt modelId="{5547AF0A-8A7B-4736-8AC1-60BF420E71DA}">
      <dgm:prSet phldrT="[Text]"/>
      <dgm:spPr>
        <a:xfrm rot="16200000">
          <a:off x="912431" y="2169795"/>
          <a:ext cx="1842198" cy="1842198"/>
        </a:xfrm>
        <a:solidFill>
          <a:srgbClr val="FF6900"/>
        </a:solidFill>
      </dgm:spPr>
      <dgm:t>
        <a:bodyPr/>
        <a:lstStyle/>
        <a:p>
          <a:pPr>
            <a:buNone/>
          </a:pPr>
          <a:r>
            <a:rPr lang="en-US" b="1" dirty="0">
              <a:latin typeface="Calibri" panose="020F0502020204030204"/>
              <a:ea typeface="+mn-ea"/>
              <a:cs typeface="+mn-cs"/>
            </a:rPr>
            <a:t>Budget Implementation</a:t>
          </a:r>
        </a:p>
      </dgm:t>
    </dgm:pt>
    <dgm:pt modelId="{BF5FD782-21CB-469F-8F63-61A21891A217}" cxnId="{FD3E136C-2F2E-4101-B67C-B048BC5349A7}" type="parTrans">
      <dgm:prSet/>
      <dgm:spPr/>
      <dgm:t>
        <a:bodyPr/>
        <a:lstStyle/>
        <a:p>
          <a:endParaRPr lang="en-US"/>
        </a:p>
      </dgm:t>
    </dgm:pt>
    <dgm:pt modelId="{4F28A984-5B23-4E4D-B348-7DE1BB13FE93}" cxnId="{FD3E136C-2F2E-4101-B67C-B048BC5349A7}" type="sibTrans">
      <dgm:prSet/>
      <dgm:spPr/>
      <dgm:t>
        <a:bodyPr/>
        <a:lstStyle/>
        <a:p>
          <a:endParaRPr lang="en-US"/>
        </a:p>
      </dgm:t>
    </dgm:pt>
    <dgm:pt modelId="{0264F594-C1CC-4644-96E3-5D4611D59236}">
      <dgm:prSet phldrT="[Text]"/>
      <dgm:spPr>
        <a:xfrm>
          <a:off x="31749" y="2893060"/>
          <a:ext cx="2101723" cy="1361440"/>
        </a:xfrm>
      </dgm:spPr>
      <dgm:t>
        <a:bodyPr/>
        <a:lstStyle/>
        <a:p>
          <a:pPr>
            <a:buChar char="•"/>
          </a:pPr>
          <a:r>
            <a:rPr lang="en-US">
              <a:latin typeface="Calibri" panose="020F0502020204030204"/>
              <a:ea typeface="+mn-ea"/>
              <a:cs typeface="+mn-cs"/>
            </a:rPr>
            <a:t>Citizen feedback on public services</a:t>
          </a:r>
        </a:p>
      </dgm:t>
    </dgm:pt>
    <dgm:pt modelId="{EE5E878F-3609-4D10-BFE6-1D96B10D24A9}" cxnId="{056B5F8E-9D51-425F-88FE-4BE836448DE4}" type="parTrans">
      <dgm:prSet/>
      <dgm:spPr/>
      <dgm:t>
        <a:bodyPr/>
        <a:lstStyle/>
        <a:p>
          <a:endParaRPr lang="en-US"/>
        </a:p>
      </dgm:t>
    </dgm:pt>
    <dgm:pt modelId="{C4CC0EB2-C640-4BBF-ABF2-2643340A6717}" cxnId="{056B5F8E-9D51-425F-88FE-4BE836448DE4}" type="sibTrans">
      <dgm:prSet/>
      <dgm:spPr/>
      <dgm:t>
        <a:bodyPr/>
        <a:lstStyle/>
        <a:p>
          <a:endParaRPr lang="en-US"/>
        </a:p>
      </dgm:t>
    </dgm:pt>
    <dgm:pt modelId="{703564F1-B058-4C68-865D-B420A79A7E79}">
      <dgm:prSet phldrT="[Text]"/>
      <dgm:spPr>
        <a:xfrm>
          <a:off x="31749" y="2893060"/>
          <a:ext cx="2101723" cy="1361440"/>
        </a:xfrm>
      </dgm:spPr>
      <dgm:t>
        <a:bodyPr/>
        <a:lstStyle/>
        <a:p>
          <a:pPr>
            <a:buChar char="•"/>
          </a:pPr>
          <a:r>
            <a:rPr lang="en-US">
              <a:latin typeface="Calibri" panose="020F0502020204030204"/>
              <a:ea typeface="+mn-ea"/>
              <a:cs typeface="+mn-cs"/>
            </a:rPr>
            <a:t> Citizen monitoring of procurement</a:t>
          </a:r>
        </a:p>
      </dgm:t>
    </dgm:pt>
    <dgm:pt modelId="{32AB480C-533F-42D8-87A2-D8B78BF7067D}" cxnId="{1E1E67DF-3D70-4906-AA33-A200E2A6ABFC}" type="parTrans">
      <dgm:prSet/>
      <dgm:spPr/>
      <dgm:t>
        <a:bodyPr/>
        <a:lstStyle/>
        <a:p>
          <a:endParaRPr lang="en-US"/>
        </a:p>
      </dgm:t>
    </dgm:pt>
    <dgm:pt modelId="{5EE84C65-1EBE-4B47-9989-A9902F999CCF}" cxnId="{1E1E67DF-3D70-4906-AA33-A200E2A6ABFC}" type="sibTrans">
      <dgm:prSet/>
      <dgm:spPr/>
      <dgm:t>
        <a:bodyPr/>
        <a:lstStyle/>
        <a:p>
          <a:endParaRPr lang="en-US"/>
        </a:p>
      </dgm:t>
    </dgm:pt>
    <dgm:pt modelId="{CF3FCDE8-691E-43B0-9E2B-F7C3F11DF003}">
      <dgm:prSet phldrT="[Text]"/>
      <dgm:spPr>
        <a:xfrm>
          <a:off x="31749" y="0"/>
          <a:ext cx="2101723" cy="1361440"/>
        </a:xfrm>
      </dgm:spPr>
      <dgm:t>
        <a:bodyPr/>
        <a:lstStyle/>
        <a:p>
          <a:pPr>
            <a:buChar char="•"/>
          </a:pPr>
          <a:r>
            <a:rPr lang="en-US" dirty="0">
              <a:latin typeface="Calibri" panose="020F0502020204030204"/>
              <a:ea typeface="+mn-ea"/>
              <a:cs typeface="+mn-cs"/>
            </a:rPr>
            <a:t>Social audits of revenues and expenditures</a:t>
          </a:r>
        </a:p>
      </dgm:t>
    </dgm:pt>
    <dgm:pt modelId="{ACD2C0F0-2692-4BA5-B202-75ADC8F1E9B1}" cxnId="{793D06E6-1C5C-417E-BF9B-3FE0E50C563E}" type="parTrans">
      <dgm:prSet/>
      <dgm:spPr/>
      <dgm:t>
        <a:bodyPr/>
        <a:lstStyle/>
        <a:p>
          <a:endParaRPr lang="en-US"/>
        </a:p>
      </dgm:t>
    </dgm:pt>
    <dgm:pt modelId="{2F0C8934-D1C4-4ED2-AC15-A30CE6D4990C}" cxnId="{793D06E6-1C5C-417E-BF9B-3FE0E50C563E}" type="sibTrans">
      <dgm:prSet/>
      <dgm:spPr/>
      <dgm:t>
        <a:bodyPr/>
        <a:lstStyle/>
        <a:p>
          <a:endParaRPr lang="en-US"/>
        </a:p>
      </dgm:t>
    </dgm:pt>
    <dgm:pt modelId="{0FA5306A-9FF6-4DCA-B95C-6B4D5A907466}">
      <dgm:prSet phldrT="[Text]"/>
      <dgm:spPr>
        <a:xfrm>
          <a:off x="31749" y="0"/>
          <a:ext cx="2101723" cy="1361440"/>
        </a:xfrm>
      </dgm:spPr>
      <dgm:t>
        <a:bodyPr/>
        <a:lstStyle/>
        <a:p>
          <a:pPr>
            <a:buChar char="•"/>
          </a:pPr>
          <a:r>
            <a:rPr lang="en-US" dirty="0">
              <a:latin typeface="Calibri" panose="020F0502020204030204"/>
              <a:ea typeface="+mn-ea"/>
              <a:cs typeface="+mn-cs"/>
            </a:rPr>
            <a:t>Legislative consultation on departmental reviews</a:t>
          </a:r>
        </a:p>
      </dgm:t>
    </dgm:pt>
    <dgm:pt modelId="{C77236EC-B73F-4C10-8BB7-EFAB5F4A0D44}" cxnId="{C3230793-B9E4-4FC9-8FDD-EBE70400C08C}" type="parTrans">
      <dgm:prSet/>
      <dgm:spPr/>
      <dgm:t>
        <a:bodyPr/>
        <a:lstStyle/>
        <a:p>
          <a:endParaRPr lang="en-US"/>
        </a:p>
      </dgm:t>
    </dgm:pt>
    <dgm:pt modelId="{2FB43CF9-6B59-4B8E-BCF5-B2389FAE5A87}" cxnId="{C3230793-B9E4-4FC9-8FDD-EBE70400C08C}" type="sibTrans">
      <dgm:prSet/>
      <dgm:spPr/>
      <dgm:t>
        <a:bodyPr/>
        <a:lstStyle/>
        <a:p>
          <a:endParaRPr lang="en-US"/>
        </a:p>
      </dgm:t>
    </dgm:pt>
    <dgm:pt modelId="{667497FC-FED1-47A3-8BA6-49F0E3EA7216}">
      <dgm:prSet phldrT="[Text]"/>
      <dgm:spPr>
        <a:xfrm>
          <a:off x="3460877" y="0"/>
          <a:ext cx="2101723" cy="1361440"/>
        </a:xfrm>
      </dgm:spPr>
      <dgm:t>
        <a:bodyPr/>
        <a:lstStyle/>
        <a:p>
          <a:pPr>
            <a:buChar char="•"/>
          </a:pPr>
          <a:r>
            <a:rPr lang="en-US" dirty="0">
              <a:latin typeface="Calibri" panose="020F0502020204030204"/>
              <a:ea typeface="+mn-ea"/>
              <a:cs typeface="+mn-cs"/>
            </a:rPr>
            <a:t> </a:t>
          </a:r>
          <a:r>
            <a:rPr lang="en-US" dirty="0" err="1">
              <a:latin typeface="Calibri" panose="020F0502020204030204"/>
              <a:ea typeface="+mn-ea"/>
              <a:cs typeface="+mn-cs"/>
            </a:rPr>
            <a:t>Conultations</a:t>
          </a:r>
          <a:r>
            <a:rPr lang="en-US" dirty="0">
              <a:latin typeface="Calibri" panose="020F0502020204030204"/>
              <a:ea typeface="+mn-ea"/>
              <a:cs typeface="+mn-cs"/>
            </a:rPr>
            <a:t> on annual budget</a:t>
          </a:r>
        </a:p>
      </dgm:t>
    </dgm:pt>
    <dgm:pt modelId="{FE704767-79A7-4FC4-A7F4-B7EBEF7DE2C9}" cxnId="{189E5E86-2462-418B-8611-70079DEC0B85}" type="parTrans">
      <dgm:prSet/>
      <dgm:spPr/>
      <dgm:t>
        <a:bodyPr/>
        <a:lstStyle/>
        <a:p>
          <a:endParaRPr lang="en-US"/>
        </a:p>
      </dgm:t>
    </dgm:pt>
    <dgm:pt modelId="{ACEBF4C1-5852-41C6-9BC3-C190434BF965}" cxnId="{189E5E86-2462-418B-8611-70079DEC0B85}" type="sibTrans">
      <dgm:prSet/>
      <dgm:spPr/>
      <dgm:t>
        <a:bodyPr/>
        <a:lstStyle/>
        <a:p>
          <a:endParaRPr lang="en-US"/>
        </a:p>
      </dgm:t>
    </dgm:pt>
    <dgm:pt modelId="{332EC548-830A-4AA7-B008-4CFD9213ADD0}">
      <dgm:prSet phldrT="[Text]"/>
      <dgm:spPr>
        <a:xfrm>
          <a:off x="3460877" y="2893060"/>
          <a:ext cx="2101723" cy="1361440"/>
        </a:xfrm>
      </dgm:spPr>
      <dgm:t>
        <a:bodyPr/>
        <a:lstStyle/>
        <a:p>
          <a:pPr>
            <a:buChar char="•"/>
          </a:pPr>
          <a:r>
            <a:rPr lang="en-US">
              <a:latin typeface="Calibri" panose="020F0502020204030204"/>
              <a:ea typeface="+mn-ea"/>
              <a:cs typeface="+mn-cs"/>
            </a:rPr>
            <a:t>Submissions on money Bills</a:t>
          </a:r>
        </a:p>
      </dgm:t>
    </dgm:pt>
    <dgm:pt modelId="{1D5CFB80-29B0-4EB2-B4B4-5BCDED282CFC}" cxnId="{FCFDEBB3-6EDB-44A3-A906-264ACE0733B6}" type="parTrans">
      <dgm:prSet/>
      <dgm:spPr/>
      <dgm:t>
        <a:bodyPr/>
        <a:lstStyle/>
        <a:p>
          <a:endParaRPr lang="en-US"/>
        </a:p>
      </dgm:t>
    </dgm:pt>
    <dgm:pt modelId="{B9D8F7C9-69A0-4C5C-9CE5-C192DE2C3123}" cxnId="{FCFDEBB3-6EDB-44A3-A906-264ACE0733B6}" type="sibTrans">
      <dgm:prSet/>
      <dgm:spPr/>
      <dgm:t>
        <a:bodyPr/>
        <a:lstStyle/>
        <a:p>
          <a:endParaRPr lang="en-US"/>
        </a:p>
      </dgm:t>
    </dgm:pt>
    <dgm:pt modelId="{3ADC2D6F-FEB5-4F59-9F82-6B1E0C15C8A2}">
      <dgm:prSet phldrT="[Text]"/>
      <dgm:spPr>
        <a:xfrm>
          <a:off x="31749" y="2893060"/>
          <a:ext cx="2101723" cy="1361440"/>
        </a:xfrm>
      </dgm:spPr>
      <dgm:t>
        <a:bodyPr/>
        <a:lstStyle/>
        <a:p>
          <a:pPr>
            <a:buChar char="•"/>
          </a:pPr>
          <a:endParaRPr lang="en-US">
            <a:solidFill>
              <a:sysClr val="windowText" lastClr="000000">
                <a:hueOff val="0"/>
                <a:satOff val="0"/>
                <a:lumOff val="0"/>
                <a:alphaOff val="0"/>
              </a:sysClr>
            </a:solidFill>
            <a:latin typeface="Calibri" panose="020F0502020204030204"/>
            <a:ea typeface="+mn-ea"/>
            <a:cs typeface="+mn-cs"/>
          </a:endParaRPr>
        </a:p>
      </dgm:t>
    </dgm:pt>
    <dgm:pt modelId="{EA324F2D-F7F4-4F0A-A0BF-606490B62CEC}" cxnId="{DFF89A33-07CF-4E7A-ADBA-CE217154D10E}" type="parTrans">
      <dgm:prSet/>
      <dgm:spPr/>
      <dgm:t>
        <a:bodyPr/>
        <a:lstStyle/>
        <a:p>
          <a:endParaRPr lang="en-US"/>
        </a:p>
      </dgm:t>
    </dgm:pt>
    <dgm:pt modelId="{33A09DB7-AB76-4A53-80C9-A4D901543953}" cxnId="{DFF89A33-07CF-4E7A-ADBA-CE217154D10E}" type="sibTrans">
      <dgm:prSet/>
      <dgm:spPr/>
      <dgm:t>
        <a:bodyPr/>
        <a:lstStyle/>
        <a:p>
          <a:endParaRPr lang="en-US"/>
        </a:p>
      </dgm:t>
    </dgm:pt>
    <dgm:pt modelId="{A025AC72-E96A-43FC-BB98-316647D7B51D}">
      <dgm:prSet phldrT="[Text]"/>
      <dgm:spPr>
        <a:xfrm>
          <a:off x="3460877" y="0"/>
          <a:ext cx="2101723" cy="1361440"/>
        </a:xfrm>
      </dgm:spPr>
      <dgm:t>
        <a:bodyPr/>
        <a:lstStyle/>
        <a:p>
          <a:pPr>
            <a:buChar char="•"/>
          </a:pPr>
          <a:r>
            <a:rPr lang="en-US" dirty="0">
              <a:latin typeface="Calibri" panose="020F0502020204030204"/>
              <a:ea typeface="+mn-ea"/>
              <a:cs typeface="+mn-cs"/>
            </a:rPr>
            <a:t>Public engagement on public  service needs, and  on investment project appraisals</a:t>
          </a:r>
        </a:p>
      </dgm:t>
    </dgm:pt>
    <dgm:pt modelId="{91DDA90B-F667-41EB-911F-283FC06BE96A}" cxnId="{AF1AC730-B131-4298-93AF-4A00FEBB00E3}" type="parTrans">
      <dgm:prSet/>
      <dgm:spPr/>
      <dgm:t>
        <a:bodyPr/>
        <a:lstStyle/>
        <a:p>
          <a:endParaRPr lang="en-US"/>
        </a:p>
      </dgm:t>
    </dgm:pt>
    <dgm:pt modelId="{E775672C-0845-437C-8815-79F7109F5E01}" cxnId="{AF1AC730-B131-4298-93AF-4A00FEBB00E3}" type="sibTrans">
      <dgm:prSet/>
      <dgm:spPr/>
      <dgm:t>
        <a:bodyPr/>
        <a:lstStyle/>
        <a:p>
          <a:endParaRPr lang="en-US"/>
        </a:p>
      </dgm:t>
    </dgm:pt>
    <dgm:pt modelId="{959C112C-0CFE-4862-B1F8-B14C2A71EEF4}">
      <dgm:prSet phldrT="[Text]"/>
      <dgm:spPr>
        <a:xfrm>
          <a:off x="3460877" y="0"/>
          <a:ext cx="2101723" cy="1361440"/>
        </a:xfrm>
      </dgm:spPr>
      <dgm:t>
        <a:bodyPr/>
        <a:lstStyle/>
        <a:p>
          <a:pPr>
            <a:buChar char="•"/>
          </a:pPr>
          <a:r>
            <a:rPr lang="en-US" dirty="0">
              <a:latin typeface="Calibri" panose="020F0502020204030204"/>
              <a:ea typeface="+mn-ea"/>
              <a:cs typeface="+mn-cs"/>
            </a:rPr>
            <a:t>Tax policy and expenditure policy reviews and consultations</a:t>
          </a:r>
        </a:p>
      </dgm:t>
    </dgm:pt>
    <dgm:pt modelId="{56002034-5F18-431D-81FC-D4F471D988B1}" cxnId="{BE7B2F61-314B-4D02-82FC-86DEDC12B168}" type="parTrans">
      <dgm:prSet/>
      <dgm:spPr/>
      <dgm:t>
        <a:bodyPr/>
        <a:lstStyle/>
        <a:p>
          <a:endParaRPr lang="en-US"/>
        </a:p>
      </dgm:t>
    </dgm:pt>
    <dgm:pt modelId="{942939F1-1EAE-4666-8030-7C24037ED04C}" cxnId="{BE7B2F61-314B-4D02-82FC-86DEDC12B168}" type="sibTrans">
      <dgm:prSet/>
      <dgm:spPr/>
      <dgm:t>
        <a:bodyPr/>
        <a:lstStyle/>
        <a:p>
          <a:endParaRPr lang="en-US"/>
        </a:p>
      </dgm:t>
    </dgm:pt>
    <dgm:pt modelId="{89A03898-D1B9-49B4-ACC5-07B7A04B4B17}">
      <dgm:prSet phldrT="[Text]"/>
      <dgm:spPr>
        <a:xfrm>
          <a:off x="31749" y="2893060"/>
          <a:ext cx="2101723" cy="1361440"/>
        </a:xfrm>
      </dgm:spPr>
      <dgm:t>
        <a:bodyPr/>
        <a:lstStyle/>
        <a:p>
          <a:pPr>
            <a:buChar char="•"/>
          </a:pPr>
          <a:r>
            <a:rPr lang="en-US">
              <a:latin typeface="Calibri" panose="020F0502020204030204"/>
              <a:ea typeface="+mn-ea"/>
              <a:cs typeface="+mn-cs"/>
            </a:rPr>
            <a:t>Citizen engagement with management of individual service delivery units e.g. schools</a:t>
          </a:r>
        </a:p>
      </dgm:t>
    </dgm:pt>
    <dgm:pt modelId="{43B09376-AEA2-43FA-8680-848E1CC4CF69}" cxnId="{4D279ADB-BC52-4841-BA98-35D2B3E8881D}" type="parTrans">
      <dgm:prSet/>
      <dgm:spPr/>
      <dgm:t>
        <a:bodyPr/>
        <a:lstStyle/>
        <a:p>
          <a:endParaRPr lang="en-US"/>
        </a:p>
      </dgm:t>
    </dgm:pt>
    <dgm:pt modelId="{F0FAFF42-5879-4F02-8715-29D8841B1C86}" cxnId="{4D279ADB-BC52-4841-BA98-35D2B3E8881D}" type="sibTrans">
      <dgm:prSet/>
      <dgm:spPr/>
      <dgm:t>
        <a:bodyPr/>
        <a:lstStyle/>
        <a:p>
          <a:endParaRPr lang="en-US"/>
        </a:p>
      </dgm:t>
    </dgm:pt>
    <dgm:pt modelId="{AE3546B9-41D0-4FDB-9C7E-23FDAD73D706}">
      <dgm:prSet phldrT="[Text]"/>
      <dgm:spPr>
        <a:xfrm>
          <a:off x="31749" y="2893060"/>
          <a:ext cx="2101723" cy="1361440"/>
        </a:xfrm>
      </dgm:spPr>
      <dgm:t>
        <a:bodyPr/>
        <a:lstStyle/>
        <a:p>
          <a:pPr>
            <a:buChar char="•"/>
          </a:pPr>
          <a:r>
            <a:rPr lang="en-US">
              <a:latin typeface="Calibri" panose="020F0502020204030204"/>
              <a:ea typeface="+mn-ea"/>
              <a:cs typeface="+mn-cs"/>
            </a:rPr>
            <a:t>Citizen complaint mechanisms</a:t>
          </a:r>
        </a:p>
      </dgm:t>
    </dgm:pt>
    <dgm:pt modelId="{41C3CDE9-58D4-411C-A440-3C93E3870543}" cxnId="{3DCFD9C0-F1DB-48F9-A72F-51D4983F4678}" type="parTrans">
      <dgm:prSet/>
      <dgm:spPr/>
      <dgm:t>
        <a:bodyPr/>
        <a:lstStyle/>
        <a:p>
          <a:endParaRPr lang="en-US"/>
        </a:p>
      </dgm:t>
    </dgm:pt>
    <dgm:pt modelId="{38F235A9-AD66-4207-8E50-E63522C46601}" cxnId="{3DCFD9C0-F1DB-48F9-A72F-51D4983F4678}" type="sibTrans">
      <dgm:prSet/>
      <dgm:spPr/>
      <dgm:t>
        <a:bodyPr/>
        <a:lstStyle/>
        <a:p>
          <a:endParaRPr lang="en-US"/>
        </a:p>
      </dgm:t>
    </dgm:pt>
    <dgm:pt modelId="{70DA6CC8-9E42-4003-827E-C99AF6BDEB02}">
      <dgm:prSet phldrT="[Text]"/>
      <dgm:spPr>
        <a:xfrm>
          <a:off x="3460877" y="2893060"/>
          <a:ext cx="2101723" cy="1361440"/>
        </a:xfrm>
      </dgm:spPr>
      <dgm:t>
        <a:bodyPr/>
        <a:lstStyle/>
        <a:p>
          <a:pPr>
            <a:buChar char="•"/>
          </a:pPr>
          <a:r>
            <a:rPr lang="en-US">
              <a:latin typeface="Calibri" panose="020F0502020204030204"/>
              <a:ea typeface="+mn-ea"/>
              <a:cs typeface="+mn-cs"/>
            </a:rPr>
            <a:t>Independent Fiscal Institutions</a:t>
          </a:r>
        </a:p>
      </dgm:t>
    </dgm:pt>
    <dgm:pt modelId="{A1CFA957-7CE3-44F5-B362-D6DD13561889}" cxnId="{982FB6BA-3469-4CB9-99AB-4F3558CC7764}" type="parTrans">
      <dgm:prSet/>
      <dgm:spPr/>
      <dgm:t>
        <a:bodyPr/>
        <a:lstStyle/>
        <a:p>
          <a:endParaRPr lang="en-US"/>
        </a:p>
      </dgm:t>
    </dgm:pt>
    <dgm:pt modelId="{0409FF19-A4DC-4703-864C-10A916B51F2D}" cxnId="{982FB6BA-3469-4CB9-99AB-4F3558CC7764}" type="sibTrans">
      <dgm:prSet/>
      <dgm:spPr/>
      <dgm:t>
        <a:bodyPr/>
        <a:lstStyle/>
        <a:p>
          <a:endParaRPr lang="en-US"/>
        </a:p>
      </dgm:t>
    </dgm:pt>
    <dgm:pt modelId="{8D1CCD64-E584-4E39-BE4A-4A67D33BA71A}" type="pres">
      <dgm:prSet presAssocID="{DA06D191-F7AC-4CA1-836B-A39567A4C669}" presName="cycleMatrixDiagram" presStyleCnt="0">
        <dgm:presLayoutVars>
          <dgm:chMax val="1"/>
          <dgm:dir/>
          <dgm:animLvl val="lvl"/>
          <dgm:resizeHandles val="exact"/>
        </dgm:presLayoutVars>
      </dgm:prSet>
      <dgm:spPr/>
    </dgm:pt>
    <dgm:pt modelId="{A7793C6E-2077-49B2-9E7C-D506159561F5}" type="pres">
      <dgm:prSet presAssocID="{DA06D191-F7AC-4CA1-836B-A39567A4C669}" presName="children" presStyleCnt="0"/>
      <dgm:spPr/>
    </dgm:pt>
    <dgm:pt modelId="{753D5173-EC48-43E6-97E2-E8D85264BF53}" type="pres">
      <dgm:prSet presAssocID="{DA06D191-F7AC-4CA1-836B-A39567A4C669}" presName="child1group" presStyleCnt="0"/>
      <dgm:spPr/>
    </dgm:pt>
    <dgm:pt modelId="{BC3CED0C-C7FD-4ED1-98DA-93F983AD8804}" type="pres">
      <dgm:prSet presAssocID="{DA06D191-F7AC-4CA1-836B-A39567A4C669}" presName="child1" presStyleLbl="bgAcc1" presStyleIdx="0" presStyleCnt="4"/>
      <dgm:spPr>
        <a:prstGeom prst="roundRect">
          <a:avLst>
            <a:gd name="adj" fmla="val 10000"/>
          </a:avLst>
        </a:prstGeom>
      </dgm:spPr>
    </dgm:pt>
    <dgm:pt modelId="{FFFE291B-DF2C-4CDA-9AA7-424F68291551}" type="pres">
      <dgm:prSet presAssocID="{DA06D191-F7AC-4CA1-836B-A39567A4C669}" presName="child1Text" presStyleLbl="bgAcc1" presStyleIdx="0" presStyleCnt="4">
        <dgm:presLayoutVars>
          <dgm:bulletEnabled val="1"/>
        </dgm:presLayoutVars>
      </dgm:prSet>
      <dgm:spPr/>
    </dgm:pt>
    <dgm:pt modelId="{0D610EB5-7079-45A3-88BC-D46AE212747D}" type="pres">
      <dgm:prSet presAssocID="{DA06D191-F7AC-4CA1-836B-A39567A4C669}" presName="child2group" presStyleCnt="0"/>
      <dgm:spPr/>
    </dgm:pt>
    <dgm:pt modelId="{841AF87A-6A08-494C-9497-1A80CED7700D}" type="pres">
      <dgm:prSet presAssocID="{DA06D191-F7AC-4CA1-836B-A39567A4C669}" presName="child2" presStyleLbl="bgAcc1" presStyleIdx="1" presStyleCnt="4"/>
      <dgm:spPr>
        <a:prstGeom prst="roundRect">
          <a:avLst>
            <a:gd name="adj" fmla="val 10000"/>
          </a:avLst>
        </a:prstGeom>
      </dgm:spPr>
    </dgm:pt>
    <dgm:pt modelId="{F05B5450-5494-4FBA-84AF-E754E9C5C986}" type="pres">
      <dgm:prSet presAssocID="{DA06D191-F7AC-4CA1-836B-A39567A4C669}" presName="child2Text" presStyleLbl="bgAcc1" presStyleIdx="1" presStyleCnt="4">
        <dgm:presLayoutVars>
          <dgm:bulletEnabled val="1"/>
        </dgm:presLayoutVars>
      </dgm:prSet>
      <dgm:spPr/>
    </dgm:pt>
    <dgm:pt modelId="{208CD692-DA61-4B08-80DE-1BE90D1CCAA0}" type="pres">
      <dgm:prSet presAssocID="{DA06D191-F7AC-4CA1-836B-A39567A4C669}" presName="child3group" presStyleCnt="0"/>
      <dgm:spPr/>
    </dgm:pt>
    <dgm:pt modelId="{08E346B6-3CC9-4619-8209-FC81BC2F2189}" type="pres">
      <dgm:prSet presAssocID="{DA06D191-F7AC-4CA1-836B-A39567A4C669}" presName="child3" presStyleLbl="bgAcc1" presStyleIdx="2" presStyleCnt="4"/>
      <dgm:spPr>
        <a:prstGeom prst="roundRect">
          <a:avLst>
            <a:gd name="adj" fmla="val 10000"/>
          </a:avLst>
        </a:prstGeom>
      </dgm:spPr>
    </dgm:pt>
    <dgm:pt modelId="{EEC7F23B-3923-4BE8-81C1-ACBF3A6536B1}" type="pres">
      <dgm:prSet presAssocID="{DA06D191-F7AC-4CA1-836B-A39567A4C669}" presName="child3Text" presStyleLbl="bgAcc1" presStyleIdx="2" presStyleCnt="4">
        <dgm:presLayoutVars>
          <dgm:bulletEnabled val="1"/>
        </dgm:presLayoutVars>
      </dgm:prSet>
      <dgm:spPr/>
    </dgm:pt>
    <dgm:pt modelId="{FCEAFF85-8FBD-4E47-919C-A53490A9DA11}" type="pres">
      <dgm:prSet presAssocID="{DA06D191-F7AC-4CA1-836B-A39567A4C669}" presName="child4group" presStyleCnt="0"/>
      <dgm:spPr/>
    </dgm:pt>
    <dgm:pt modelId="{1F250CCE-6473-40DA-9EFD-7318CA96212D}" type="pres">
      <dgm:prSet presAssocID="{DA06D191-F7AC-4CA1-836B-A39567A4C669}" presName="child4" presStyleLbl="bgAcc1" presStyleIdx="3" presStyleCnt="4"/>
      <dgm:spPr>
        <a:prstGeom prst="roundRect">
          <a:avLst>
            <a:gd name="adj" fmla="val 10000"/>
          </a:avLst>
        </a:prstGeom>
      </dgm:spPr>
    </dgm:pt>
    <dgm:pt modelId="{5C12EF8D-FFFA-4854-92E3-F906BB8D505C}" type="pres">
      <dgm:prSet presAssocID="{DA06D191-F7AC-4CA1-836B-A39567A4C669}" presName="child4Text" presStyleLbl="bgAcc1" presStyleIdx="3" presStyleCnt="4">
        <dgm:presLayoutVars>
          <dgm:bulletEnabled val="1"/>
        </dgm:presLayoutVars>
      </dgm:prSet>
      <dgm:spPr/>
    </dgm:pt>
    <dgm:pt modelId="{3ED99203-7CF3-455E-AC18-5DD4DC732001}" type="pres">
      <dgm:prSet presAssocID="{DA06D191-F7AC-4CA1-836B-A39567A4C669}" presName="childPlaceholder" presStyleCnt="0"/>
      <dgm:spPr/>
    </dgm:pt>
    <dgm:pt modelId="{A037AD45-D0DC-4A9D-95C6-49F37F503511}" type="pres">
      <dgm:prSet presAssocID="{DA06D191-F7AC-4CA1-836B-A39567A4C669}" presName="circle" presStyleCnt="0"/>
      <dgm:spPr/>
    </dgm:pt>
    <dgm:pt modelId="{BCCC1D97-8F47-43EF-9A34-509686FCCFCB}" type="pres">
      <dgm:prSet presAssocID="{DA06D191-F7AC-4CA1-836B-A39567A4C669}" presName="quadrant1" presStyleLbl="node1" presStyleIdx="0" presStyleCnt="4">
        <dgm:presLayoutVars>
          <dgm:chMax val="1"/>
          <dgm:bulletEnabled val="1"/>
        </dgm:presLayoutVars>
      </dgm:prSet>
      <dgm:spPr>
        <a:prstGeom prst="pieWedge">
          <a:avLst/>
        </a:prstGeom>
      </dgm:spPr>
    </dgm:pt>
    <dgm:pt modelId="{646996FA-ED0B-4942-825E-E4A5F6C84460}" type="pres">
      <dgm:prSet presAssocID="{DA06D191-F7AC-4CA1-836B-A39567A4C669}" presName="quadrant2" presStyleLbl="node1" presStyleIdx="1" presStyleCnt="4" custLinFactNeighborX="-2748">
        <dgm:presLayoutVars>
          <dgm:chMax val="1"/>
          <dgm:bulletEnabled val="1"/>
        </dgm:presLayoutVars>
      </dgm:prSet>
      <dgm:spPr>
        <a:prstGeom prst="pieWedge">
          <a:avLst/>
        </a:prstGeom>
      </dgm:spPr>
    </dgm:pt>
    <dgm:pt modelId="{1142F58D-266C-4806-A5E0-A469571C4F24}" type="pres">
      <dgm:prSet presAssocID="{DA06D191-F7AC-4CA1-836B-A39567A4C669}" presName="quadrant3" presStyleLbl="node1" presStyleIdx="2" presStyleCnt="4">
        <dgm:presLayoutVars>
          <dgm:chMax val="1"/>
          <dgm:bulletEnabled val="1"/>
        </dgm:presLayoutVars>
      </dgm:prSet>
      <dgm:spPr>
        <a:prstGeom prst="pieWedge">
          <a:avLst/>
        </a:prstGeom>
      </dgm:spPr>
    </dgm:pt>
    <dgm:pt modelId="{797FAB98-536B-42F9-B8E7-71B0BA2E92C2}" type="pres">
      <dgm:prSet presAssocID="{DA06D191-F7AC-4CA1-836B-A39567A4C669}" presName="quadrant4" presStyleLbl="node1" presStyleIdx="3" presStyleCnt="4">
        <dgm:presLayoutVars>
          <dgm:chMax val="1"/>
          <dgm:bulletEnabled val="1"/>
        </dgm:presLayoutVars>
      </dgm:prSet>
      <dgm:spPr>
        <a:prstGeom prst="pieWedge">
          <a:avLst/>
        </a:prstGeom>
      </dgm:spPr>
    </dgm:pt>
    <dgm:pt modelId="{BED26B3B-7944-4754-B74B-2C85D60451EA}" type="pres">
      <dgm:prSet presAssocID="{DA06D191-F7AC-4CA1-836B-A39567A4C669}" presName="quadrantPlaceholder" presStyleCnt="0"/>
      <dgm:spPr/>
    </dgm:pt>
    <dgm:pt modelId="{01E7A100-8D38-4D5D-B1C3-55C61F6C81B8}" type="pres">
      <dgm:prSet presAssocID="{DA06D191-F7AC-4CA1-836B-A39567A4C669}" presName="center1" presStyleLbl="fgShp" presStyleIdx="0" presStyleCnt="2"/>
      <dgm:spPr>
        <a:xfrm>
          <a:off x="2479151" y="1744345"/>
          <a:ext cx="636047" cy="553085"/>
        </a:xfrm>
        <a:prstGeom prst="circularArrow">
          <a:avLst/>
        </a:prstGeom>
      </dgm:spPr>
    </dgm:pt>
    <dgm:pt modelId="{45FB82D4-57F2-41AF-B178-AF9152BE72ED}" type="pres">
      <dgm:prSet presAssocID="{DA06D191-F7AC-4CA1-836B-A39567A4C669}" presName="center2" presStyleLbl="fgShp" presStyleIdx="1" presStyleCnt="2"/>
      <dgm:spPr>
        <a:xfrm rot="10800000">
          <a:off x="2479151" y="1957070"/>
          <a:ext cx="636047" cy="553085"/>
        </a:xfrm>
        <a:prstGeom prst="circularArrow">
          <a:avLst/>
        </a:prstGeom>
      </dgm:spPr>
    </dgm:pt>
  </dgm:ptLst>
  <dgm:cxnLst>
    <dgm:cxn modelId="{162BAA01-186B-4D2D-9FC2-732F96AAFA3E}" srcId="{DA06D191-F7AC-4CA1-836B-A39567A4C669}" destId="{4E97F0F3-9CC5-429A-A936-56B914641B43}" srcOrd="1" destOrd="0" parTransId="{B2581139-1A69-4D71-8E1B-F520EA444A0F}" sibTransId="{6548B08A-1713-4CF5-AE90-918D2EFFCBF8}"/>
    <dgm:cxn modelId="{4EB51707-A66D-7248-9B58-2ED597469D8A}" type="presOf" srcId="{4ABAF0DC-F3ED-4FBC-8676-99C3FC7506A8}" destId="{FFFE291B-DF2C-4CDA-9AA7-424F68291551}" srcOrd="1" destOrd="0" presId="urn:microsoft.com/office/officeart/2005/8/layout/cycle4#1"/>
    <dgm:cxn modelId="{C2852208-C8D9-6548-AF3F-81742DAE4072}" type="presOf" srcId="{0FA5306A-9FF6-4DCA-B95C-6B4D5A907466}" destId="{FFFE291B-DF2C-4CDA-9AA7-424F68291551}" srcOrd="1" destOrd="1" presId="urn:microsoft.com/office/officeart/2005/8/layout/cycle4#1"/>
    <dgm:cxn modelId="{EA635E0A-7068-416C-92C8-2BA7ADD05390}" srcId="{DA06D191-F7AC-4CA1-836B-A39567A4C669}" destId="{CE8D4C6D-E1C2-4BFF-A6A0-CCC76B3134DB}" srcOrd="0" destOrd="0" parTransId="{22238D34-7CCA-410E-833B-4270B5C98198}" sibTransId="{DE119ED9-2AD6-4C19-BA5B-2147C4ABAF5B}"/>
    <dgm:cxn modelId="{FFB63B14-9B98-284B-B690-19C9C0A087BB}" type="presOf" srcId="{667497FC-FED1-47A3-8BA6-49F0E3EA7216}" destId="{F05B5450-5494-4FBA-84AF-E754E9C5C986}" srcOrd="1" destOrd="1" presId="urn:microsoft.com/office/officeart/2005/8/layout/cycle4#1"/>
    <dgm:cxn modelId="{063DEB18-C9C0-1B4B-9DF3-C5308E07BD32}" type="presOf" srcId="{CF3FCDE8-691E-43B0-9E2B-F7C3F11DF003}" destId="{FFFE291B-DF2C-4CDA-9AA7-424F68291551}" srcOrd="1" destOrd="2" presId="urn:microsoft.com/office/officeart/2005/8/layout/cycle4#1"/>
    <dgm:cxn modelId="{3AB0801A-BA38-8042-831F-09BD737610E8}" type="presOf" srcId="{A025AC72-E96A-43FC-BB98-316647D7B51D}" destId="{841AF87A-6A08-494C-9497-1A80CED7700D}" srcOrd="0" destOrd="3" presId="urn:microsoft.com/office/officeart/2005/8/layout/cycle4#1"/>
    <dgm:cxn modelId="{BBC4A41C-98E9-6944-B601-25CC74123E2C}" type="presOf" srcId="{DA06D191-F7AC-4CA1-836B-A39567A4C669}" destId="{8D1CCD64-E584-4E39-BE4A-4A67D33BA71A}" srcOrd="0" destOrd="0" presId="urn:microsoft.com/office/officeart/2005/8/layout/cycle4#1"/>
    <dgm:cxn modelId="{0C15DA24-8165-5941-8161-BE74FDB095CC}" type="presOf" srcId="{0264F594-C1CC-4644-96E3-5D4611D59236}" destId="{5C12EF8D-FFFA-4854-92E3-F906BB8D505C}" srcOrd="1" destOrd="2" presId="urn:microsoft.com/office/officeart/2005/8/layout/cycle4#1"/>
    <dgm:cxn modelId="{92810F2B-2E57-424B-BDD0-4AAAB8B4901A}" type="presOf" srcId="{0597FB5C-96FD-4733-8BA9-748423CDC95F}" destId="{F05B5450-5494-4FBA-84AF-E754E9C5C986}" srcOrd="1" destOrd="0" presId="urn:microsoft.com/office/officeart/2005/8/layout/cycle4#1"/>
    <dgm:cxn modelId="{96BFC92C-32AA-A642-BFE3-E1854E9A2B60}" type="presOf" srcId="{70DA6CC8-9E42-4003-827E-C99AF6BDEB02}" destId="{EEC7F23B-3923-4BE8-81C1-ACBF3A6536B1}" srcOrd="1" destOrd="2" presId="urn:microsoft.com/office/officeart/2005/8/layout/cycle4#1"/>
    <dgm:cxn modelId="{0ED3B82E-25D3-7B45-B1C7-F6DB70B6BA8D}" type="presOf" srcId="{A025AC72-E96A-43FC-BB98-316647D7B51D}" destId="{F05B5450-5494-4FBA-84AF-E754E9C5C986}" srcOrd="1" destOrd="3" presId="urn:microsoft.com/office/officeart/2005/8/layout/cycle4#1"/>
    <dgm:cxn modelId="{04224E2F-493B-A14B-AD34-5A908A9E4AE2}" type="presOf" srcId="{0FA5306A-9FF6-4DCA-B95C-6B4D5A907466}" destId="{BC3CED0C-C7FD-4ED1-98DA-93F983AD8804}" srcOrd="0" destOrd="1" presId="urn:microsoft.com/office/officeart/2005/8/layout/cycle4#1"/>
    <dgm:cxn modelId="{AF1AC730-B131-4298-93AF-4A00FEBB00E3}" srcId="{4E97F0F3-9CC5-429A-A936-56B914641B43}" destId="{A025AC72-E96A-43FC-BB98-316647D7B51D}" srcOrd="3" destOrd="0" parTransId="{91DDA90B-F667-41EB-911F-283FC06BE96A}" sibTransId="{E775672C-0845-437C-8815-79F7109F5E01}"/>
    <dgm:cxn modelId="{DFF89A33-07CF-4E7A-ADBA-CE217154D10E}" srcId="{5547AF0A-8A7B-4736-8AC1-60BF420E71DA}" destId="{3ADC2D6F-FEB5-4F59-9F82-6B1E0C15C8A2}" srcOrd="0" destOrd="0" parTransId="{EA324F2D-F7F4-4F0A-A0BF-606490B62CEC}" sibTransId="{33A09DB7-AB76-4A53-80C9-A4D901543953}"/>
    <dgm:cxn modelId="{1D7D0337-285D-F440-9ED1-494E72E4AECB}" type="presOf" srcId="{332EC548-830A-4AA7-B008-4CFD9213ADD0}" destId="{08E346B6-3CC9-4619-8209-FC81BC2F2189}" srcOrd="0" destOrd="1" presId="urn:microsoft.com/office/officeart/2005/8/layout/cycle4#1"/>
    <dgm:cxn modelId="{5406A03E-DF27-3A4A-8283-E9DD95649BC7}" type="presOf" srcId="{89A03898-D1B9-49B4-ACC5-07B7A04B4B17}" destId="{1F250CCE-6473-40DA-9EFD-7318CA96212D}" srcOrd="0" destOrd="4" presId="urn:microsoft.com/office/officeart/2005/8/layout/cycle4#1"/>
    <dgm:cxn modelId="{FD2FA042-0E7B-E648-8F51-B4E42916DDB9}" type="presOf" srcId="{4E97F0F3-9CC5-429A-A936-56B914641B43}" destId="{646996FA-ED0B-4942-825E-E4A5F6C84460}" srcOrd="0" destOrd="0" presId="urn:microsoft.com/office/officeart/2005/8/layout/cycle4#1"/>
    <dgm:cxn modelId="{F049EF46-889F-AB4A-9647-D1F5D070679A}" type="presOf" srcId="{AE3546B9-41D0-4FDB-9C7E-23FDAD73D706}" destId="{1F250CCE-6473-40DA-9EFD-7318CA96212D}" srcOrd="0" destOrd="1" presId="urn:microsoft.com/office/officeart/2005/8/layout/cycle4#1"/>
    <dgm:cxn modelId="{2DD5894F-6E24-BA47-83B7-B30A856C3BFD}" type="presOf" srcId="{0264F594-C1CC-4644-96E3-5D4611D59236}" destId="{1F250CCE-6473-40DA-9EFD-7318CA96212D}" srcOrd="0" destOrd="2" presId="urn:microsoft.com/office/officeart/2005/8/layout/cycle4#1"/>
    <dgm:cxn modelId="{1086CE4F-2399-5940-9971-013D5560BD2A}" type="presOf" srcId="{667497FC-FED1-47A3-8BA6-49F0E3EA7216}" destId="{841AF87A-6A08-494C-9497-1A80CED7700D}" srcOrd="0" destOrd="1" presId="urn:microsoft.com/office/officeart/2005/8/layout/cycle4#1"/>
    <dgm:cxn modelId="{6FC5715C-FF71-8345-8E8E-566F711531AC}" type="presOf" srcId="{959C112C-0CFE-4862-B1F8-B14C2A71EEF4}" destId="{841AF87A-6A08-494C-9497-1A80CED7700D}" srcOrd="0" destOrd="2" presId="urn:microsoft.com/office/officeart/2005/8/layout/cycle4#1"/>
    <dgm:cxn modelId="{2A05475D-9472-D446-8DF4-74A149190463}" type="presOf" srcId="{4ABAF0DC-F3ED-4FBC-8676-99C3FC7506A8}" destId="{BC3CED0C-C7FD-4ED1-98DA-93F983AD8804}" srcOrd="0" destOrd="0" presId="urn:microsoft.com/office/officeart/2005/8/layout/cycle4#1"/>
    <dgm:cxn modelId="{BE7B2F61-314B-4D02-82FC-86DEDC12B168}" srcId="{4E97F0F3-9CC5-429A-A936-56B914641B43}" destId="{959C112C-0CFE-4862-B1F8-B14C2A71EEF4}" srcOrd="2" destOrd="0" parTransId="{56002034-5F18-431D-81FC-D4F471D988B1}" sibTransId="{942939F1-1EAE-4666-8030-7C24037ED04C}"/>
    <dgm:cxn modelId="{817F7D67-B3C1-4412-B880-EFF5F82A84DB}" srcId="{CE8D4C6D-E1C2-4BFF-A6A0-CCC76B3134DB}" destId="{4ABAF0DC-F3ED-4FBC-8676-99C3FC7506A8}" srcOrd="0" destOrd="0" parTransId="{6410BE6F-56E4-4D3B-97A5-DB0C7786C01B}" sibTransId="{E0BF134B-7A3A-4E8A-BC70-A569AAA9AE11}"/>
    <dgm:cxn modelId="{FD3E136C-2F2E-4101-B67C-B048BC5349A7}" srcId="{DA06D191-F7AC-4CA1-836B-A39567A4C669}" destId="{5547AF0A-8A7B-4736-8AC1-60BF420E71DA}" srcOrd="3" destOrd="0" parTransId="{BF5FD782-21CB-469F-8F63-61A21891A217}" sibTransId="{4F28A984-5B23-4E4D-B348-7DE1BB13FE93}"/>
    <dgm:cxn modelId="{30BF8C82-DA5F-4301-97F8-5282B8D125C7}" srcId="{DA06D191-F7AC-4CA1-836B-A39567A4C669}" destId="{A2E5443E-111C-45DF-9DD4-AC464F9A630D}" srcOrd="2" destOrd="0" parTransId="{FC3C6F06-531D-49FF-9A49-ABC3FFBCE023}" sibTransId="{FF2ECBFC-85B9-42B9-ADB5-04A94FF6989C}"/>
    <dgm:cxn modelId="{189E5E86-2462-418B-8611-70079DEC0B85}" srcId="{4E97F0F3-9CC5-429A-A936-56B914641B43}" destId="{667497FC-FED1-47A3-8BA6-49F0E3EA7216}" srcOrd="1" destOrd="0" parTransId="{FE704767-79A7-4FC4-A7F4-B7EBEF7DE2C9}" sibTransId="{ACEBF4C1-5852-41C6-9BC3-C190434BF965}"/>
    <dgm:cxn modelId="{58E90A88-783C-5846-A8E8-F13688EC14AC}" type="presOf" srcId="{0597FB5C-96FD-4733-8BA9-748423CDC95F}" destId="{841AF87A-6A08-494C-9497-1A80CED7700D}" srcOrd="0" destOrd="0" presId="urn:microsoft.com/office/officeart/2005/8/layout/cycle4#1"/>
    <dgm:cxn modelId="{056B5F8E-9D51-425F-88FE-4BE836448DE4}" srcId="{5547AF0A-8A7B-4736-8AC1-60BF420E71DA}" destId="{0264F594-C1CC-4644-96E3-5D4611D59236}" srcOrd="2" destOrd="0" parTransId="{EE5E878F-3609-4D10-BFE6-1D96B10D24A9}" sibTransId="{C4CC0EB2-C640-4BBF-ABF2-2643340A6717}"/>
    <dgm:cxn modelId="{C3230793-B9E4-4FC9-8FDD-EBE70400C08C}" srcId="{CE8D4C6D-E1C2-4BFF-A6A0-CCC76B3134DB}" destId="{0FA5306A-9FF6-4DCA-B95C-6B4D5A907466}" srcOrd="1" destOrd="0" parTransId="{C77236EC-B73F-4C10-8BB7-EFAB5F4A0D44}" sibTransId="{2FB43CF9-6B59-4B8E-BCF5-B2389FAE5A87}"/>
    <dgm:cxn modelId="{5FBDD895-5DC5-254D-AC4A-163FB0F8182D}" type="presOf" srcId="{FFC6E00A-1EF6-44E7-9391-82E79841D686}" destId="{08E346B6-3CC9-4619-8209-FC81BC2F2189}" srcOrd="0" destOrd="0" presId="urn:microsoft.com/office/officeart/2005/8/layout/cycle4#1"/>
    <dgm:cxn modelId="{36538898-084D-A044-9D87-2009D7D63E91}" type="presOf" srcId="{CF3FCDE8-691E-43B0-9E2B-F7C3F11DF003}" destId="{BC3CED0C-C7FD-4ED1-98DA-93F983AD8804}" srcOrd="0" destOrd="2" presId="urn:microsoft.com/office/officeart/2005/8/layout/cycle4#1"/>
    <dgm:cxn modelId="{B1AFF19A-A1FD-0246-8CFF-4C33BF4F8FDA}" type="presOf" srcId="{5547AF0A-8A7B-4736-8AC1-60BF420E71DA}" destId="{797FAB98-536B-42F9-B8E7-71B0BA2E92C2}" srcOrd="0" destOrd="0" presId="urn:microsoft.com/office/officeart/2005/8/layout/cycle4#1"/>
    <dgm:cxn modelId="{1423A7B3-460B-1B40-9D9C-C367CBAE32C0}" type="presOf" srcId="{70DA6CC8-9E42-4003-827E-C99AF6BDEB02}" destId="{08E346B6-3CC9-4619-8209-FC81BC2F2189}" srcOrd="0" destOrd="2" presId="urn:microsoft.com/office/officeart/2005/8/layout/cycle4#1"/>
    <dgm:cxn modelId="{FCFDEBB3-6EDB-44A3-A906-264ACE0733B6}" srcId="{A2E5443E-111C-45DF-9DD4-AC464F9A630D}" destId="{332EC548-830A-4AA7-B008-4CFD9213ADD0}" srcOrd="1" destOrd="0" parTransId="{1D5CFB80-29B0-4EB2-B4B4-5BCDED282CFC}" sibTransId="{B9D8F7C9-69A0-4C5C-9CE5-C192DE2C3123}"/>
    <dgm:cxn modelId="{67B786B5-82A4-DC42-B4FA-BCEFC271437D}" type="presOf" srcId="{A2E5443E-111C-45DF-9DD4-AC464F9A630D}" destId="{1142F58D-266C-4806-A5E0-A469571C4F24}" srcOrd="0" destOrd="0" presId="urn:microsoft.com/office/officeart/2005/8/layout/cycle4#1"/>
    <dgm:cxn modelId="{E76833B9-D9B1-044B-AC5E-B16F57FAE102}" type="presOf" srcId="{3ADC2D6F-FEB5-4F59-9F82-6B1E0C15C8A2}" destId="{1F250CCE-6473-40DA-9EFD-7318CA96212D}" srcOrd="0" destOrd="0" presId="urn:microsoft.com/office/officeart/2005/8/layout/cycle4#1"/>
    <dgm:cxn modelId="{982FB6BA-3469-4CB9-99AB-4F3558CC7764}" srcId="{A2E5443E-111C-45DF-9DD4-AC464F9A630D}" destId="{70DA6CC8-9E42-4003-827E-C99AF6BDEB02}" srcOrd="2" destOrd="0" parTransId="{A1CFA957-7CE3-44F5-B362-D6DD13561889}" sibTransId="{0409FF19-A4DC-4703-864C-10A916B51F2D}"/>
    <dgm:cxn modelId="{3DCFD9C0-F1DB-48F9-A72F-51D4983F4678}" srcId="{5547AF0A-8A7B-4736-8AC1-60BF420E71DA}" destId="{AE3546B9-41D0-4FDB-9C7E-23FDAD73D706}" srcOrd="1" destOrd="0" parTransId="{41C3CDE9-58D4-411C-A440-3C93E3870543}" sibTransId="{38F235A9-AD66-4207-8E50-E63522C46601}"/>
    <dgm:cxn modelId="{37EBABC3-2146-488A-8FA3-274486769CF9}" srcId="{A2E5443E-111C-45DF-9DD4-AC464F9A630D}" destId="{FFC6E00A-1EF6-44E7-9391-82E79841D686}" srcOrd="0" destOrd="0" parTransId="{C21B4098-08E8-4D15-928E-972B3F232293}" sibTransId="{A71B945C-DEDE-4B18-BFA4-48BD857CE3D7}"/>
    <dgm:cxn modelId="{D54ADFC5-F610-9C4A-B1A1-120020BF3124}" type="presOf" srcId="{AE3546B9-41D0-4FDB-9C7E-23FDAD73D706}" destId="{5C12EF8D-FFFA-4854-92E3-F906BB8D505C}" srcOrd="1" destOrd="1" presId="urn:microsoft.com/office/officeart/2005/8/layout/cycle4#1"/>
    <dgm:cxn modelId="{8A9794C6-E736-844F-B691-A37E3BC5242F}" type="presOf" srcId="{FFC6E00A-1EF6-44E7-9391-82E79841D686}" destId="{EEC7F23B-3923-4BE8-81C1-ACBF3A6536B1}" srcOrd="1" destOrd="0" presId="urn:microsoft.com/office/officeart/2005/8/layout/cycle4#1"/>
    <dgm:cxn modelId="{E6060FCE-F45D-F84E-891E-7EA16561CAD1}" type="presOf" srcId="{332EC548-830A-4AA7-B008-4CFD9213ADD0}" destId="{EEC7F23B-3923-4BE8-81C1-ACBF3A6536B1}" srcOrd="1" destOrd="1" presId="urn:microsoft.com/office/officeart/2005/8/layout/cycle4#1"/>
    <dgm:cxn modelId="{1EDC19D4-03B3-6449-B030-70D2F53782C9}" type="presOf" srcId="{3ADC2D6F-FEB5-4F59-9F82-6B1E0C15C8A2}" destId="{5C12EF8D-FFFA-4854-92E3-F906BB8D505C}" srcOrd="1" destOrd="0" presId="urn:microsoft.com/office/officeart/2005/8/layout/cycle4#1"/>
    <dgm:cxn modelId="{239E82DB-4437-4183-8546-78B46F118706}" srcId="{4E97F0F3-9CC5-429A-A936-56B914641B43}" destId="{0597FB5C-96FD-4733-8BA9-748423CDC95F}" srcOrd="0" destOrd="0" parTransId="{00BA657D-22C7-4DBE-8660-5B3B64EFBC6E}" sibTransId="{8D591078-79EA-4484-8585-9E5E072EA537}"/>
    <dgm:cxn modelId="{4D279ADB-BC52-4841-BA98-35D2B3E8881D}" srcId="{5547AF0A-8A7B-4736-8AC1-60BF420E71DA}" destId="{89A03898-D1B9-49B4-ACC5-07B7A04B4B17}" srcOrd="4" destOrd="0" parTransId="{43B09376-AEA2-43FA-8680-848E1CC4CF69}" sibTransId="{F0FAFF42-5879-4F02-8715-29D8841B1C86}"/>
    <dgm:cxn modelId="{1E1E67DF-3D70-4906-AA33-A200E2A6ABFC}" srcId="{5547AF0A-8A7B-4736-8AC1-60BF420E71DA}" destId="{703564F1-B058-4C68-865D-B420A79A7E79}" srcOrd="3" destOrd="0" parTransId="{32AB480C-533F-42D8-87A2-D8B78BF7067D}" sibTransId="{5EE84C65-1EBE-4B47-9989-A9902F999CCF}"/>
    <dgm:cxn modelId="{7BA47BE1-A1B3-7A4B-9114-D7D2D9C9A50F}" type="presOf" srcId="{89A03898-D1B9-49B4-ACC5-07B7A04B4B17}" destId="{5C12EF8D-FFFA-4854-92E3-F906BB8D505C}" srcOrd="1" destOrd="4" presId="urn:microsoft.com/office/officeart/2005/8/layout/cycle4#1"/>
    <dgm:cxn modelId="{793D06E6-1C5C-417E-BF9B-3FE0E50C563E}" srcId="{CE8D4C6D-E1C2-4BFF-A6A0-CCC76B3134DB}" destId="{CF3FCDE8-691E-43B0-9E2B-F7C3F11DF003}" srcOrd="2" destOrd="0" parTransId="{ACD2C0F0-2692-4BA5-B202-75ADC8F1E9B1}" sibTransId="{2F0C8934-D1C4-4ED2-AC15-A30CE6D4990C}"/>
    <dgm:cxn modelId="{58A7D8ED-CE17-7F42-9D0C-0A2089FA87F3}" type="presOf" srcId="{959C112C-0CFE-4862-B1F8-B14C2A71EEF4}" destId="{F05B5450-5494-4FBA-84AF-E754E9C5C986}" srcOrd="1" destOrd="2" presId="urn:microsoft.com/office/officeart/2005/8/layout/cycle4#1"/>
    <dgm:cxn modelId="{46876DF2-519C-6541-9ABD-A125ED21C370}" type="presOf" srcId="{703564F1-B058-4C68-865D-B420A79A7E79}" destId="{5C12EF8D-FFFA-4854-92E3-F906BB8D505C}" srcOrd="1" destOrd="3" presId="urn:microsoft.com/office/officeart/2005/8/layout/cycle4#1"/>
    <dgm:cxn modelId="{C43AE8F6-4463-2449-9A09-017D7C3EB609}" type="presOf" srcId="{703564F1-B058-4C68-865D-B420A79A7E79}" destId="{1F250CCE-6473-40DA-9EFD-7318CA96212D}" srcOrd="0" destOrd="3" presId="urn:microsoft.com/office/officeart/2005/8/layout/cycle4#1"/>
    <dgm:cxn modelId="{D47F7DFD-CEC2-C347-B0C1-C9791231C1B8}" type="presOf" srcId="{CE8D4C6D-E1C2-4BFF-A6A0-CCC76B3134DB}" destId="{BCCC1D97-8F47-43EF-9A34-509686FCCFCB}" srcOrd="0" destOrd="0" presId="urn:microsoft.com/office/officeart/2005/8/layout/cycle4#1"/>
    <dgm:cxn modelId="{40297CEF-AE03-6043-BA53-527F88F8EE61}" type="presParOf" srcId="{8D1CCD64-E584-4E39-BE4A-4A67D33BA71A}" destId="{A7793C6E-2077-49B2-9E7C-D506159561F5}" srcOrd="0" destOrd="0" presId="urn:microsoft.com/office/officeart/2005/8/layout/cycle4#1"/>
    <dgm:cxn modelId="{0F67A879-6126-8D4A-8121-4DC54CC49251}" type="presParOf" srcId="{A7793C6E-2077-49B2-9E7C-D506159561F5}" destId="{753D5173-EC48-43E6-97E2-E8D85264BF53}" srcOrd="0" destOrd="0" presId="urn:microsoft.com/office/officeart/2005/8/layout/cycle4#1"/>
    <dgm:cxn modelId="{F6CD00F5-27DE-FC45-A223-1DAB9E9903F1}" type="presParOf" srcId="{753D5173-EC48-43E6-97E2-E8D85264BF53}" destId="{BC3CED0C-C7FD-4ED1-98DA-93F983AD8804}" srcOrd="0" destOrd="0" presId="urn:microsoft.com/office/officeart/2005/8/layout/cycle4#1"/>
    <dgm:cxn modelId="{C1877B6B-2D30-DB41-8C1D-B85282E87159}" type="presParOf" srcId="{753D5173-EC48-43E6-97E2-E8D85264BF53}" destId="{FFFE291B-DF2C-4CDA-9AA7-424F68291551}" srcOrd="1" destOrd="0" presId="urn:microsoft.com/office/officeart/2005/8/layout/cycle4#1"/>
    <dgm:cxn modelId="{F3E4E54D-3D48-9E4D-AF55-CFA6A492DD47}" type="presParOf" srcId="{A7793C6E-2077-49B2-9E7C-D506159561F5}" destId="{0D610EB5-7079-45A3-88BC-D46AE212747D}" srcOrd="1" destOrd="0" presId="urn:microsoft.com/office/officeart/2005/8/layout/cycle4#1"/>
    <dgm:cxn modelId="{B710108F-D23F-C74B-9185-B21EF3E8E3B1}" type="presParOf" srcId="{0D610EB5-7079-45A3-88BC-D46AE212747D}" destId="{841AF87A-6A08-494C-9497-1A80CED7700D}" srcOrd="0" destOrd="0" presId="urn:microsoft.com/office/officeart/2005/8/layout/cycle4#1"/>
    <dgm:cxn modelId="{95AF9AAE-7B3D-4B4E-A252-8EDF5C665786}" type="presParOf" srcId="{0D610EB5-7079-45A3-88BC-D46AE212747D}" destId="{F05B5450-5494-4FBA-84AF-E754E9C5C986}" srcOrd="1" destOrd="0" presId="urn:microsoft.com/office/officeart/2005/8/layout/cycle4#1"/>
    <dgm:cxn modelId="{4727CE01-325B-784A-867A-CA30D1F4CA44}" type="presParOf" srcId="{A7793C6E-2077-49B2-9E7C-D506159561F5}" destId="{208CD692-DA61-4B08-80DE-1BE90D1CCAA0}" srcOrd="2" destOrd="0" presId="urn:microsoft.com/office/officeart/2005/8/layout/cycle4#1"/>
    <dgm:cxn modelId="{D7AE67ED-151D-DE4C-BA17-F433E282BAA3}" type="presParOf" srcId="{208CD692-DA61-4B08-80DE-1BE90D1CCAA0}" destId="{08E346B6-3CC9-4619-8209-FC81BC2F2189}" srcOrd="0" destOrd="0" presId="urn:microsoft.com/office/officeart/2005/8/layout/cycle4#1"/>
    <dgm:cxn modelId="{4E8DB2F4-40DF-A24B-94EC-F6D847F39A72}" type="presParOf" srcId="{208CD692-DA61-4B08-80DE-1BE90D1CCAA0}" destId="{EEC7F23B-3923-4BE8-81C1-ACBF3A6536B1}" srcOrd="1" destOrd="0" presId="urn:microsoft.com/office/officeart/2005/8/layout/cycle4#1"/>
    <dgm:cxn modelId="{D73E3A5A-ECEB-FD45-B392-2AB8B29E09BB}" type="presParOf" srcId="{A7793C6E-2077-49B2-9E7C-D506159561F5}" destId="{FCEAFF85-8FBD-4E47-919C-A53490A9DA11}" srcOrd="3" destOrd="0" presId="urn:microsoft.com/office/officeart/2005/8/layout/cycle4#1"/>
    <dgm:cxn modelId="{8B803E19-7784-814A-8D94-8E37D87D2B5A}" type="presParOf" srcId="{FCEAFF85-8FBD-4E47-919C-A53490A9DA11}" destId="{1F250CCE-6473-40DA-9EFD-7318CA96212D}" srcOrd="0" destOrd="0" presId="urn:microsoft.com/office/officeart/2005/8/layout/cycle4#1"/>
    <dgm:cxn modelId="{02D2D3B5-9CCA-AD44-B958-8A9B56E39E4F}" type="presParOf" srcId="{FCEAFF85-8FBD-4E47-919C-A53490A9DA11}" destId="{5C12EF8D-FFFA-4854-92E3-F906BB8D505C}" srcOrd="1" destOrd="0" presId="urn:microsoft.com/office/officeart/2005/8/layout/cycle4#1"/>
    <dgm:cxn modelId="{147EFFBB-0D81-1642-93BB-0692C57A619C}" type="presParOf" srcId="{A7793C6E-2077-49B2-9E7C-D506159561F5}" destId="{3ED99203-7CF3-455E-AC18-5DD4DC732001}" srcOrd="4" destOrd="0" presId="urn:microsoft.com/office/officeart/2005/8/layout/cycle4#1"/>
    <dgm:cxn modelId="{6E54AA91-5010-3249-B485-C2A1A94E848F}" type="presParOf" srcId="{8D1CCD64-E584-4E39-BE4A-4A67D33BA71A}" destId="{A037AD45-D0DC-4A9D-95C6-49F37F503511}" srcOrd="1" destOrd="0" presId="urn:microsoft.com/office/officeart/2005/8/layout/cycle4#1"/>
    <dgm:cxn modelId="{3D4B319F-11CF-3343-8204-17AADA632C23}" type="presParOf" srcId="{A037AD45-D0DC-4A9D-95C6-49F37F503511}" destId="{BCCC1D97-8F47-43EF-9A34-509686FCCFCB}" srcOrd="0" destOrd="0" presId="urn:microsoft.com/office/officeart/2005/8/layout/cycle4#1"/>
    <dgm:cxn modelId="{07C306C5-F9A4-1349-91A1-B4469144C41B}" type="presParOf" srcId="{A037AD45-D0DC-4A9D-95C6-49F37F503511}" destId="{646996FA-ED0B-4942-825E-E4A5F6C84460}" srcOrd="1" destOrd="0" presId="urn:microsoft.com/office/officeart/2005/8/layout/cycle4#1"/>
    <dgm:cxn modelId="{1363B3E9-4286-5543-85F4-98B755C9D532}" type="presParOf" srcId="{A037AD45-D0DC-4A9D-95C6-49F37F503511}" destId="{1142F58D-266C-4806-A5E0-A469571C4F24}" srcOrd="2" destOrd="0" presId="urn:microsoft.com/office/officeart/2005/8/layout/cycle4#1"/>
    <dgm:cxn modelId="{0242946C-D436-AB4E-AAAC-27F7BD926C9D}" type="presParOf" srcId="{A037AD45-D0DC-4A9D-95C6-49F37F503511}" destId="{797FAB98-536B-42F9-B8E7-71B0BA2E92C2}" srcOrd="3" destOrd="0" presId="urn:microsoft.com/office/officeart/2005/8/layout/cycle4#1"/>
    <dgm:cxn modelId="{92F3B99C-9392-A64A-9BB8-92E7F4F849CA}" type="presParOf" srcId="{A037AD45-D0DC-4A9D-95C6-49F37F503511}" destId="{BED26B3B-7944-4754-B74B-2C85D60451EA}" srcOrd="4" destOrd="0" presId="urn:microsoft.com/office/officeart/2005/8/layout/cycle4#1"/>
    <dgm:cxn modelId="{D86151F6-A88C-0446-A80A-59C0E622BF47}" type="presParOf" srcId="{8D1CCD64-E584-4E39-BE4A-4A67D33BA71A}" destId="{01E7A100-8D38-4D5D-B1C3-55C61F6C81B8}" srcOrd="2" destOrd="0" presId="urn:microsoft.com/office/officeart/2005/8/layout/cycle4#1"/>
    <dgm:cxn modelId="{9573F266-F0C3-BB48-ACAB-7CB6EC01802D}" type="presParOf" srcId="{8D1CCD64-E584-4E39-BE4A-4A67D33BA71A}" destId="{45FB82D4-57F2-41AF-B178-AF9152BE72ED}" srcOrd="3" destOrd="0" presId="urn:microsoft.com/office/officeart/2005/8/layout/cycle4#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346B6-3CC9-4619-8209-FC81BC2F2189}">
      <dsp:nvSpPr>
        <dsp:cNvPr id="0" name=""/>
        <dsp:cNvSpPr/>
      </dsp:nvSpPr>
      <dsp:spPr>
        <a:xfrm>
          <a:off x="3460877" y="2893060"/>
          <a:ext cx="2101723" cy="1361440"/>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311150">
            <a:lnSpc>
              <a:spcPct val="90000"/>
            </a:lnSpc>
            <a:spcBef>
              <a:spcPct val="0"/>
            </a:spcBef>
            <a:spcAft>
              <a:spcPct val="15000"/>
            </a:spcAft>
            <a:buChar char="•"/>
          </a:pPr>
          <a:r>
            <a:rPr lang="en-US" sz="700" kern="1200">
              <a:latin typeface="Calibri" panose="020F0502020204030204"/>
              <a:ea typeface="+mn-ea"/>
              <a:cs typeface="+mn-cs"/>
            </a:rPr>
            <a:t> Consultation on Budget Policy Statement, and annual budget proposal</a:t>
          </a:r>
        </a:p>
        <a:p>
          <a:pPr marL="57150" lvl="1" indent="-57150" algn="l" defTabSz="311150">
            <a:lnSpc>
              <a:spcPct val="90000"/>
            </a:lnSpc>
            <a:spcBef>
              <a:spcPct val="0"/>
            </a:spcBef>
            <a:spcAft>
              <a:spcPct val="15000"/>
            </a:spcAft>
            <a:buChar char="•"/>
          </a:pPr>
          <a:r>
            <a:rPr lang="en-US" sz="700" kern="1200">
              <a:latin typeface="Calibri" panose="020F0502020204030204"/>
              <a:ea typeface="+mn-ea"/>
              <a:cs typeface="+mn-cs"/>
            </a:rPr>
            <a:t>Submissions on money Bills</a:t>
          </a:r>
        </a:p>
        <a:p>
          <a:pPr marL="57150" lvl="1" indent="-57150" algn="l" defTabSz="311150">
            <a:lnSpc>
              <a:spcPct val="90000"/>
            </a:lnSpc>
            <a:spcBef>
              <a:spcPct val="0"/>
            </a:spcBef>
            <a:spcAft>
              <a:spcPct val="15000"/>
            </a:spcAft>
            <a:buChar char="•"/>
          </a:pPr>
          <a:r>
            <a:rPr lang="en-US" sz="700" kern="1200">
              <a:latin typeface="Calibri" panose="020F0502020204030204"/>
              <a:ea typeface="+mn-ea"/>
              <a:cs typeface="+mn-cs"/>
            </a:rPr>
            <a:t>Independent Fiscal Institutions</a:t>
          </a:r>
        </a:p>
      </dsp:txBody>
      <dsp:txXfrm>
        <a:off x="4121299" y="3263326"/>
        <a:ext cx="1411394" cy="961268"/>
      </dsp:txXfrm>
    </dsp:sp>
    <dsp:sp modelId="{1F250CCE-6473-40DA-9EFD-7318CA96212D}">
      <dsp:nvSpPr>
        <dsp:cNvPr id="0" name=""/>
        <dsp:cNvSpPr/>
      </dsp:nvSpPr>
      <dsp:spPr>
        <a:xfrm>
          <a:off x="31749" y="2893060"/>
          <a:ext cx="2101723" cy="1361440"/>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311150">
            <a:lnSpc>
              <a:spcPct val="90000"/>
            </a:lnSpc>
            <a:spcBef>
              <a:spcPct val="0"/>
            </a:spcBef>
            <a:spcAft>
              <a:spcPct val="15000"/>
            </a:spcAft>
            <a:buChar char="•"/>
          </a:pPr>
          <a:endParaRPr lang="en-US" sz="700" kern="1200">
            <a:solidFill>
              <a:sysClr val="windowText" lastClr="000000">
                <a:hueOff val="0"/>
                <a:satOff val="0"/>
                <a:lumOff val="0"/>
                <a:alphaOff val="0"/>
              </a:sysClr>
            </a:solidFill>
            <a:latin typeface="Calibri" panose="020F0502020204030204"/>
            <a:ea typeface="+mn-ea"/>
            <a:cs typeface="+mn-cs"/>
          </a:endParaRPr>
        </a:p>
        <a:p>
          <a:pPr marL="57150" lvl="1" indent="-57150" algn="l" defTabSz="311150">
            <a:lnSpc>
              <a:spcPct val="90000"/>
            </a:lnSpc>
            <a:spcBef>
              <a:spcPct val="0"/>
            </a:spcBef>
            <a:spcAft>
              <a:spcPct val="15000"/>
            </a:spcAft>
            <a:buChar char="•"/>
          </a:pPr>
          <a:r>
            <a:rPr lang="en-US" sz="700" kern="1200">
              <a:latin typeface="Calibri" panose="020F0502020204030204"/>
              <a:ea typeface="+mn-ea"/>
              <a:cs typeface="+mn-cs"/>
            </a:rPr>
            <a:t>Citizen complaint mechanisms</a:t>
          </a:r>
        </a:p>
        <a:p>
          <a:pPr marL="57150" lvl="1" indent="-57150" algn="l" defTabSz="311150">
            <a:lnSpc>
              <a:spcPct val="90000"/>
            </a:lnSpc>
            <a:spcBef>
              <a:spcPct val="0"/>
            </a:spcBef>
            <a:spcAft>
              <a:spcPct val="15000"/>
            </a:spcAft>
            <a:buChar char="•"/>
          </a:pPr>
          <a:r>
            <a:rPr lang="en-US" sz="700" kern="1200">
              <a:latin typeface="Calibri" panose="020F0502020204030204"/>
              <a:ea typeface="+mn-ea"/>
              <a:cs typeface="+mn-cs"/>
            </a:rPr>
            <a:t>Citizen feedback on public services</a:t>
          </a:r>
        </a:p>
        <a:p>
          <a:pPr marL="57150" lvl="1" indent="-57150" algn="l" defTabSz="311150">
            <a:lnSpc>
              <a:spcPct val="90000"/>
            </a:lnSpc>
            <a:spcBef>
              <a:spcPct val="0"/>
            </a:spcBef>
            <a:spcAft>
              <a:spcPct val="15000"/>
            </a:spcAft>
            <a:buChar char="•"/>
          </a:pPr>
          <a:r>
            <a:rPr lang="en-US" sz="700" kern="1200">
              <a:latin typeface="Calibri" panose="020F0502020204030204"/>
              <a:ea typeface="+mn-ea"/>
              <a:cs typeface="+mn-cs"/>
            </a:rPr>
            <a:t> Citizen monitoring of procurement</a:t>
          </a:r>
        </a:p>
        <a:p>
          <a:pPr marL="57150" lvl="1" indent="-57150" algn="l" defTabSz="311150">
            <a:lnSpc>
              <a:spcPct val="90000"/>
            </a:lnSpc>
            <a:spcBef>
              <a:spcPct val="0"/>
            </a:spcBef>
            <a:spcAft>
              <a:spcPct val="15000"/>
            </a:spcAft>
            <a:buChar char="•"/>
          </a:pPr>
          <a:r>
            <a:rPr lang="en-US" sz="700" kern="1200">
              <a:latin typeface="Calibri" panose="020F0502020204030204"/>
              <a:ea typeface="+mn-ea"/>
              <a:cs typeface="+mn-cs"/>
            </a:rPr>
            <a:t>Citizen engagement with management of individual service delivery units e.g. schools</a:t>
          </a:r>
        </a:p>
      </dsp:txBody>
      <dsp:txXfrm>
        <a:off x="61655" y="3263326"/>
        <a:ext cx="1411394" cy="961268"/>
      </dsp:txXfrm>
    </dsp:sp>
    <dsp:sp modelId="{841AF87A-6A08-494C-9497-1A80CED7700D}">
      <dsp:nvSpPr>
        <dsp:cNvPr id="0" name=""/>
        <dsp:cNvSpPr/>
      </dsp:nvSpPr>
      <dsp:spPr>
        <a:xfrm>
          <a:off x="3460877" y="0"/>
          <a:ext cx="2101723" cy="1361440"/>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311150">
            <a:lnSpc>
              <a:spcPct val="90000"/>
            </a:lnSpc>
            <a:spcBef>
              <a:spcPct val="0"/>
            </a:spcBef>
            <a:spcAft>
              <a:spcPct val="15000"/>
            </a:spcAft>
            <a:buChar char="•"/>
          </a:pPr>
          <a:r>
            <a:rPr lang="en-US" sz="700" kern="1200" dirty="0">
              <a:latin typeface="Calibri" panose="020F0502020204030204"/>
              <a:ea typeface="+mn-ea"/>
              <a:cs typeface="+mn-cs"/>
            </a:rPr>
            <a:t> </a:t>
          </a:r>
          <a:r>
            <a:rPr lang="en-US" sz="700" kern="1200" dirty="0" err="1">
              <a:latin typeface="Calibri" panose="020F0502020204030204"/>
              <a:ea typeface="+mn-ea"/>
              <a:cs typeface="+mn-cs"/>
            </a:rPr>
            <a:t>Conultation</a:t>
          </a:r>
          <a:r>
            <a:rPr lang="en-US" sz="700" kern="1200" dirty="0">
              <a:latin typeface="Calibri" panose="020F0502020204030204"/>
              <a:ea typeface="+mn-ea"/>
              <a:cs typeface="+mn-cs"/>
            </a:rPr>
            <a:t> on national planning</a:t>
          </a:r>
        </a:p>
        <a:p>
          <a:pPr marL="57150" lvl="1" indent="-57150" algn="l" defTabSz="311150">
            <a:lnSpc>
              <a:spcPct val="90000"/>
            </a:lnSpc>
            <a:spcBef>
              <a:spcPct val="0"/>
            </a:spcBef>
            <a:spcAft>
              <a:spcPct val="15000"/>
            </a:spcAft>
            <a:buChar char="•"/>
          </a:pPr>
          <a:r>
            <a:rPr lang="en-US" sz="700" kern="1200" dirty="0">
              <a:latin typeface="Calibri" panose="020F0502020204030204"/>
              <a:ea typeface="+mn-ea"/>
              <a:cs typeface="+mn-cs"/>
            </a:rPr>
            <a:t> </a:t>
          </a:r>
          <a:r>
            <a:rPr lang="en-US" sz="700" kern="1200" dirty="0" err="1">
              <a:latin typeface="Calibri" panose="020F0502020204030204"/>
              <a:ea typeface="+mn-ea"/>
              <a:cs typeface="+mn-cs"/>
            </a:rPr>
            <a:t>Conultations</a:t>
          </a:r>
          <a:r>
            <a:rPr lang="en-US" sz="700" kern="1200" dirty="0">
              <a:latin typeface="Calibri" panose="020F0502020204030204"/>
              <a:ea typeface="+mn-ea"/>
              <a:cs typeface="+mn-cs"/>
            </a:rPr>
            <a:t> on annual budget</a:t>
          </a:r>
        </a:p>
        <a:p>
          <a:pPr marL="57150" lvl="1" indent="-57150" algn="l" defTabSz="311150">
            <a:lnSpc>
              <a:spcPct val="90000"/>
            </a:lnSpc>
            <a:spcBef>
              <a:spcPct val="0"/>
            </a:spcBef>
            <a:spcAft>
              <a:spcPct val="15000"/>
            </a:spcAft>
            <a:buChar char="•"/>
          </a:pPr>
          <a:r>
            <a:rPr lang="en-US" sz="700" kern="1200" dirty="0">
              <a:latin typeface="Calibri" panose="020F0502020204030204"/>
              <a:ea typeface="+mn-ea"/>
              <a:cs typeface="+mn-cs"/>
            </a:rPr>
            <a:t>Tax policy and expenditure policy reviews and consultations</a:t>
          </a:r>
        </a:p>
        <a:p>
          <a:pPr marL="57150" lvl="1" indent="-57150" algn="l" defTabSz="311150">
            <a:lnSpc>
              <a:spcPct val="90000"/>
            </a:lnSpc>
            <a:spcBef>
              <a:spcPct val="0"/>
            </a:spcBef>
            <a:spcAft>
              <a:spcPct val="15000"/>
            </a:spcAft>
            <a:buChar char="•"/>
          </a:pPr>
          <a:r>
            <a:rPr lang="en-US" sz="700" kern="1200" dirty="0">
              <a:latin typeface="Calibri" panose="020F0502020204030204"/>
              <a:ea typeface="+mn-ea"/>
              <a:cs typeface="+mn-cs"/>
            </a:rPr>
            <a:t>Public engagement on public  service needs, and  on investment project appraisals</a:t>
          </a:r>
        </a:p>
      </dsp:txBody>
      <dsp:txXfrm>
        <a:off x="4121299" y="29906"/>
        <a:ext cx="1411394" cy="961268"/>
      </dsp:txXfrm>
    </dsp:sp>
    <dsp:sp modelId="{BC3CED0C-C7FD-4ED1-98DA-93F983AD8804}">
      <dsp:nvSpPr>
        <dsp:cNvPr id="0" name=""/>
        <dsp:cNvSpPr/>
      </dsp:nvSpPr>
      <dsp:spPr>
        <a:xfrm>
          <a:off x="31749" y="0"/>
          <a:ext cx="2101723" cy="1361440"/>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311150">
            <a:lnSpc>
              <a:spcPct val="90000"/>
            </a:lnSpc>
            <a:spcBef>
              <a:spcPct val="0"/>
            </a:spcBef>
            <a:spcAft>
              <a:spcPct val="15000"/>
            </a:spcAft>
            <a:buChar char="•"/>
          </a:pPr>
          <a:r>
            <a:rPr lang="en-US" sz="700" kern="1200" dirty="0">
              <a:latin typeface="Calibri" panose="020F0502020204030204"/>
              <a:ea typeface="+mn-ea"/>
              <a:cs typeface="+mn-cs"/>
            </a:rPr>
            <a:t> SAI engagement on audit planning, and conduct of audits</a:t>
          </a:r>
        </a:p>
        <a:p>
          <a:pPr marL="57150" lvl="1" indent="-57150" algn="l" defTabSz="311150">
            <a:lnSpc>
              <a:spcPct val="90000"/>
            </a:lnSpc>
            <a:spcBef>
              <a:spcPct val="0"/>
            </a:spcBef>
            <a:spcAft>
              <a:spcPct val="15000"/>
            </a:spcAft>
            <a:buChar char="•"/>
          </a:pPr>
          <a:r>
            <a:rPr lang="en-US" sz="700" kern="1200" dirty="0">
              <a:latin typeface="Calibri" panose="020F0502020204030204"/>
              <a:ea typeface="+mn-ea"/>
              <a:cs typeface="+mn-cs"/>
            </a:rPr>
            <a:t>Legislative consultation on departmental reviews</a:t>
          </a:r>
        </a:p>
        <a:p>
          <a:pPr marL="57150" lvl="1" indent="-57150" algn="l" defTabSz="311150">
            <a:lnSpc>
              <a:spcPct val="90000"/>
            </a:lnSpc>
            <a:spcBef>
              <a:spcPct val="0"/>
            </a:spcBef>
            <a:spcAft>
              <a:spcPct val="15000"/>
            </a:spcAft>
            <a:buChar char="•"/>
          </a:pPr>
          <a:r>
            <a:rPr lang="en-US" sz="700" kern="1200" dirty="0">
              <a:latin typeface="Calibri" panose="020F0502020204030204"/>
              <a:ea typeface="+mn-ea"/>
              <a:cs typeface="+mn-cs"/>
            </a:rPr>
            <a:t>Social audits of revenues and expenditures</a:t>
          </a:r>
        </a:p>
      </dsp:txBody>
      <dsp:txXfrm>
        <a:off x="61655" y="29906"/>
        <a:ext cx="1411394" cy="961268"/>
      </dsp:txXfrm>
    </dsp:sp>
    <dsp:sp modelId="{BCCC1D97-8F47-43EF-9A34-509686FCCFCB}">
      <dsp:nvSpPr>
        <dsp:cNvPr id="0" name=""/>
        <dsp:cNvSpPr/>
      </dsp:nvSpPr>
      <dsp:spPr>
        <a:xfrm>
          <a:off x="912431" y="242506"/>
          <a:ext cx="1842198" cy="1842198"/>
        </a:xfrm>
        <a:prstGeom prst="pieWedge">
          <a:avLst/>
        </a:prstGeom>
        <a:solidFill>
          <a:srgbClr val="FF6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a:latin typeface="Calibri" panose="020F0502020204030204"/>
              <a:ea typeface="+mn-ea"/>
              <a:cs typeface="+mn-cs"/>
            </a:rPr>
            <a:t>Audit and oversight</a:t>
          </a:r>
        </a:p>
      </dsp:txBody>
      <dsp:txXfrm>
        <a:off x="1451998" y="782073"/>
        <a:ext cx="1302631" cy="1302631"/>
      </dsp:txXfrm>
    </dsp:sp>
    <dsp:sp modelId="{646996FA-ED0B-4942-825E-E4A5F6C84460}">
      <dsp:nvSpPr>
        <dsp:cNvPr id="0" name=""/>
        <dsp:cNvSpPr/>
      </dsp:nvSpPr>
      <dsp:spPr>
        <a:xfrm rot="5400000">
          <a:off x="2789096" y="242506"/>
          <a:ext cx="1842198" cy="1842198"/>
        </a:xfrm>
        <a:prstGeom prst="pieWedge">
          <a:avLst/>
        </a:prstGeom>
        <a:solidFill>
          <a:srgbClr val="FF6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a:latin typeface="Calibri" panose="020F0502020204030204"/>
              <a:ea typeface="+mn-ea"/>
              <a:cs typeface="+mn-cs"/>
            </a:rPr>
            <a:t>Executive Budget Preparation</a:t>
          </a:r>
        </a:p>
      </dsp:txBody>
      <dsp:txXfrm rot="-5400000">
        <a:off x="2789096" y="782073"/>
        <a:ext cx="1302631" cy="1302631"/>
      </dsp:txXfrm>
    </dsp:sp>
    <dsp:sp modelId="{1142F58D-266C-4806-A5E0-A469571C4F24}">
      <dsp:nvSpPr>
        <dsp:cNvPr id="0" name=""/>
        <dsp:cNvSpPr/>
      </dsp:nvSpPr>
      <dsp:spPr>
        <a:xfrm rot="10800000">
          <a:off x="2839720" y="2169795"/>
          <a:ext cx="1842198" cy="1842198"/>
        </a:xfrm>
        <a:prstGeom prst="pieWedge">
          <a:avLst/>
        </a:prstGeom>
        <a:solidFill>
          <a:srgbClr val="FF6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Calibri" panose="020F0502020204030204"/>
              <a:ea typeface="+mn-ea"/>
              <a:cs typeface="+mn-cs"/>
            </a:rPr>
            <a:t>Legislative</a:t>
          </a:r>
        </a:p>
        <a:p>
          <a:pPr marL="0" lvl="0" indent="0" algn="ctr" defTabSz="577850">
            <a:lnSpc>
              <a:spcPct val="90000"/>
            </a:lnSpc>
            <a:spcBef>
              <a:spcPct val="0"/>
            </a:spcBef>
            <a:spcAft>
              <a:spcPct val="35000"/>
            </a:spcAft>
            <a:buNone/>
          </a:pPr>
          <a:r>
            <a:rPr lang="en-US" sz="1300" b="1" kern="1200" dirty="0">
              <a:latin typeface="Calibri" panose="020F0502020204030204"/>
              <a:ea typeface="+mn-ea"/>
              <a:cs typeface="+mn-cs"/>
            </a:rPr>
            <a:t>approval</a:t>
          </a:r>
        </a:p>
      </dsp:txBody>
      <dsp:txXfrm rot="10800000">
        <a:off x="2839720" y="2169795"/>
        <a:ext cx="1302631" cy="1302631"/>
      </dsp:txXfrm>
    </dsp:sp>
    <dsp:sp modelId="{797FAB98-536B-42F9-B8E7-71B0BA2E92C2}">
      <dsp:nvSpPr>
        <dsp:cNvPr id="0" name=""/>
        <dsp:cNvSpPr/>
      </dsp:nvSpPr>
      <dsp:spPr>
        <a:xfrm rot="16200000">
          <a:off x="912431" y="2169795"/>
          <a:ext cx="1842198" cy="1842198"/>
        </a:xfrm>
        <a:prstGeom prst="pieWedge">
          <a:avLst/>
        </a:prstGeom>
        <a:solidFill>
          <a:srgbClr val="FF6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Calibri" panose="020F0502020204030204"/>
              <a:ea typeface="+mn-ea"/>
              <a:cs typeface="+mn-cs"/>
            </a:rPr>
            <a:t>Budget Implementation</a:t>
          </a:r>
        </a:p>
      </dsp:txBody>
      <dsp:txXfrm rot="5400000">
        <a:off x="1451998" y="2169795"/>
        <a:ext cx="1302631" cy="1302631"/>
      </dsp:txXfrm>
    </dsp:sp>
    <dsp:sp modelId="{01E7A100-8D38-4D5D-B1C3-55C61F6C81B8}">
      <dsp:nvSpPr>
        <dsp:cNvPr id="0" name=""/>
        <dsp:cNvSpPr/>
      </dsp:nvSpPr>
      <dsp:spPr>
        <a:xfrm>
          <a:off x="2479151" y="1744345"/>
          <a:ext cx="636047" cy="553085"/>
        </a:xfrm>
        <a:prstGeom prst="circularArrow">
          <a:avLst/>
        </a:prstGeom>
        <a:solidFill>
          <a:schemeClr val="accent6">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FB82D4-57F2-41AF-B178-AF9152BE72ED}">
      <dsp:nvSpPr>
        <dsp:cNvPr id="0" name=""/>
        <dsp:cNvSpPr/>
      </dsp:nvSpPr>
      <dsp:spPr>
        <a:xfrm rot="10800000">
          <a:off x="2479151" y="1957070"/>
          <a:ext cx="636047" cy="553085"/>
        </a:xfrm>
        <a:prstGeom prst="circularArrow">
          <a:avLst/>
        </a:prstGeom>
        <a:solidFill>
          <a:schemeClr val="accent6">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rSet qsTypeId="urn:microsoft.com/office/officeart/2005/8/quickstyle/simple5"/>
        </dgm:pt>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vertAlign" val="none"/>
                  <dgm:param type="horz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vertAlign" val="none"/>
                  <dgm:param type="horz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vertAlign" val="none"/>
                  <dgm:param type="horz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type="pieWedge" r:blip="" rot="90">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type="pieWedge" r:blip="" rot="90">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type="pieWedge" r:blip="" rot="180">
                  <dgm:adjLst/>
                </dgm:shape>
              </dgm:if>
              <dgm:else name="Name40">
                <dgm:shape xmlns:r="http://schemas.openxmlformats.org/officeDocument/2006/relationships" type="pieWedge" r:blip="" rot="270">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type="pieWedge" r:blip="" rot="270">
                  <dgm:adjLst/>
                </dgm:shape>
              </dgm:if>
              <dgm:else name="Name43">
                <dgm:shape xmlns:r="http://schemas.openxmlformats.org/officeDocument/2006/relationships" type="pieWedge" r:blip="" rot="180">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type="leftCircularArrow" r:blip="" rot="180"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type="circularArrow" r:blip="" rot="180"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9455DC-93FE-F04E-821C-247B57ED379E}" type="datetimeFigureOut">
              <a:rPr lang="en-US" smtClean="0"/>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Click to edit Master text styles</a:t>
            </a:r>
            <a:endParaRPr lang="es-ES_tradnl"/>
          </a:p>
          <a:p>
            <a:pPr lvl="1"/>
            <a:r>
              <a:rPr lang="es-ES_tradnl"/>
              <a:t>Second level</a:t>
            </a:r>
            <a:endParaRPr lang="es-ES_tradnl"/>
          </a:p>
          <a:p>
            <a:pPr lvl="2"/>
            <a:r>
              <a:rPr lang="es-ES_tradnl"/>
              <a:t>Third level</a:t>
            </a:r>
            <a:endParaRPr lang="es-ES_tradnl"/>
          </a:p>
          <a:p>
            <a:pPr lvl="3"/>
            <a:r>
              <a:rPr lang="es-ES_tradnl"/>
              <a:t>Fourth level</a:t>
            </a:r>
            <a:endParaRPr lang="es-ES_tradnl"/>
          </a:p>
          <a:p>
            <a:pPr lvl="4"/>
            <a:r>
              <a:rPr lang="es-ES_trad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72A202-9FDB-4B49-B0DC-90E507511A6A}"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4" name="Freeform 3"/>
          <p:cNvSpPr/>
          <p:nvPr userDrawn="1"/>
        </p:nvSpPr>
        <p:spPr>
          <a:xfrm>
            <a:off x="-14710" y="-15239"/>
            <a:ext cx="9167024" cy="6217918"/>
          </a:xfrm>
          <a:custGeom>
            <a:avLst/>
            <a:gdLst>
              <a:gd name="connsiteX0" fmla="*/ 0 w 9144000"/>
              <a:gd name="connsiteY0" fmla="*/ 0 h 6233160"/>
              <a:gd name="connsiteX1" fmla="*/ 9144000 w 9144000"/>
              <a:gd name="connsiteY1" fmla="*/ 15240 h 6233160"/>
              <a:gd name="connsiteX2" fmla="*/ 9144000 w 9144000"/>
              <a:gd name="connsiteY2" fmla="*/ 5836920 h 6233160"/>
              <a:gd name="connsiteX3" fmla="*/ 0 w 9144000"/>
              <a:gd name="connsiteY3" fmla="*/ 6233160 h 6233160"/>
              <a:gd name="connsiteX4" fmla="*/ 0 w 9144000"/>
              <a:gd name="connsiteY4" fmla="*/ 441960 h 6233160"/>
              <a:gd name="connsiteX5" fmla="*/ 0 w 9144000"/>
              <a:gd name="connsiteY5" fmla="*/ 0 h 6233160"/>
              <a:gd name="connsiteX0-1" fmla="*/ 748146 w 9144000"/>
              <a:gd name="connsiteY0-2" fmla="*/ 483523 h 6217920"/>
              <a:gd name="connsiteX1-3" fmla="*/ 9144000 w 9144000"/>
              <a:gd name="connsiteY1-4" fmla="*/ 0 h 6217920"/>
              <a:gd name="connsiteX2-5" fmla="*/ 9144000 w 9144000"/>
              <a:gd name="connsiteY2-6" fmla="*/ 5821680 h 6217920"/>
              <a:gd name="connsiteX3-7" fmla="*/ 0 w 9144000"/>
              <a:gd name="connsiteY3-8" fmla="*/ 6217920 h 6217920"/>
              <a:gd name="connsiteX4-9" fmla="*/ 0 w 9144000"/>
              <a:gd name="connsiteY4-10" fmla="*/ 426720 h 6217920"/>
              <a:gd name="connsiteX5-11" fmla="*/ 748146 w 9144000"/>
              <a:gd name="connsiteY5-12" fmla="*/ 483523 h 6217920"/>
              <a:gd name="connsiteX0-13" fmla="*/ 748146 w 9144000"/>
              <a:gd name="connsiteY0-14" fmla="*/ 483523 h 6217920"/>
              <a:gd name="connsiteX1-15" fmla="*/ 9144000 w 9144000"/>
              <a:gd name="connsiteY1-16" fmla="*/ 0 h 6217920"/>
              <a:gd name="connsiteX2-17" fmla="*/ 9144000 w 9144000"/>
              <a:gd name="connsiteY2-18" fmla="*/ 5821680 h 6217920"/>
              <a:gd name="connsiteX3-19" fmla="*/ 0 w 9144000"/>
              <a:gd name="connsiteY3-20" fmla="*/ 6217920 h 6217920"/>
              <a:gd name="connsiteX4-21" fmla="*/ 864524 w 9144000"/>
              <a:gd name="connsiteY4-22" fmla="*/ 1540625 h 6217920"/>
              <a:gd name="connsiteX5-23" fmla="*/ 748146 w 9144000"/>
              <a:gd name="connsiteY5-24" fmla="*/ 483523 h 6217920"/>
              <a:gd name="connsiteX0-25" fmla="*/ 748146 w 9144000"/>
              <a:gd name="connsiteY0-26" fmla="*/ 483523 h 6217920"/>
              <a:gd name="connsiteX1-27" fmla="*/ 9144000 w 9144000"/>
              <a:gd name="connsiteY1-28" fmla="*/ 0 h 6217920"/>
              <a:gd name="connsiteX2-29" fmla="*/ 9144000 w 9144000"/>
              <a:gd name="connsiteY2-30" fmla="*/ 5821680 h 6217920"/>
              <a:gd name="connsiteX3-31" fmla="*/ 0 w 9144000"/>
              <a:gd name="connsiteY3-32" fmla="*/ 6217920 h 6217920"/>
              <a:gd name="connsiteX4-33" fmla="*/ 748146 w 9144000"/>
              <a:gd name="connsiteY4-34" fmla="*/ 483523 h 6217920"/>
              <a:gd name="connsiteX0-35" fmla="*/ 0 w 9160625"/>
              <a:gd name="connsiteY0-36" fmla="*/ 9697 h 6217920"/>
              <a:gd name="connsiteX1-37" fmla="*/ 9160625 w 9160625"/>
              <a:gd name="connsiteY1-38" fmla="*/ 0 h 6217920"/>
              <a:gd name="connsiteX2-39" fmla="*/ 9160625 w 9160625"/>
              <a:gd name="connsiteY2-40" fmla="*/ 5821680 h 6217920"/>
              <a:gd name="connsiteX3-41" fmla="*/ 16625 w 9160625"/>
              <a:gd name="connsiteY3-42" fmla="*/ 6217920 h 6217920"/>
              <a:gd name="connsiteX4-43" fmla="*/ 0 w 9160625"/>
              <a:gd name="connsiteY4-44" fmla="*/ 9697 h 6217920"/>
              <a:gd name="connsiteX0-45" fmla="*/ 0 w 9160625"/>
              <a:gd name="connsiteY0-46" fmla="*/ 9697 h 6201294"/>
              <a:gd name="connsiteX1-47" fmla="*/ 9160625 w 9160625"/>
              <a:gd name="connsiteY1-48" fmla="*/ 0 h 6201294"/>
              <a:gd name="connsiteX2-49" fmla="*/ 9160625 w 9160625"/>
              <a:gd name="connsiteY2-50" fmla="*/ 5821680 h 6201294"/>
              <a:gd name="connsiteX3-51" fmla="*/ 324196 w 9160625"/>
              <a:gd name="connsiteY3-52" fmla="*/ 6201294 h 6201294"/>
              <a:gd name="connsiteX4-53" fmla="*/ 0 w 9160625"/>
              <a:gd name="connsiteY4-54" fmla="*/ 9697 h 6201294"/>
              <a:gd name="connsiteX0-55" fmla="*/ 1599 w 9162224"/>
              <a:gd name="connsiteY0-56" fmla="*/ 9697 h 6209606"/>
              <a:gd name="connsiteX1-57" fmla="*/ 9162224 w 9162224"/>
              <a:gd name="connsiteY1-58" fmla="*/ 0 h 6209606"/>
              <a:gd name="connsiteX2-59" fmla="*/ 9162224 w 9162224"/>
              <a:gd name="connsiteY2-60" fmla="*/ 5821680 h 6209606"/>
              <a:gd name="connsiteX3-61" fmla="*/ 1599 w 9162224"/>
              <a:gd name="connsiteY3-62" fmla="*/ 6209606 h 6209606"/>
              <a:gd name="connsiteX4-63" fmla="*/ 1599 w 9162224"/>
              <a:gd name="connsiteY4-64" fmla="*/ 9697 h 6209606"/>
              <a:gd name="connsiteX0-65" fmla="*/ 1599 w 9162224"/>
              <a:gd name="connsiteY0-66" fmla="*/ 1384 h 6201293"/>
              <a:gd name="connsiteX1-67" fmla="*/ 8921155 w 9162224"/>
              <a:gd name="connsiteY1-68" fmla="*/ 0 h 6201293"/>
              <a:gd name="connsiteX2-69" fmla="*/ 9162224 w 9162224"/>
              <a:gd name="connsiteY2-70" fmla="*/ 5813367 h 6201293"/>
              <a:gd name="connsiteX3-71" fmla="*/ 1599 w 9162224"/>
              <a:gd name="connsiteY3-72" fmla="*/ 6201293 h 6201293"/>
              <a:gd name="connsiteX4-73" fmla="*/ 1599 w 9162224"/>
              <a:gd name="connsiteY4-74" fmla="*/ 1384 h 6201293"/>
              <a:gd name="connsiteX0-75" fmla="*/ 1599 w 9170537"/>
              <a:gd name="connsiteY0-76" fmla="*/ 1384 h 6201293"/>
              <a:gd name="connsiteX1-77" fmla="*/ 9170537 w 9170537"/>
              <a:gd name="connsiteY1-78" fmla="*/ 0 h 6201293"/>
              <a:gd name="connsiteX2-79" fmla="*/ 9162224 w 9170537"/>
              <a:gd name="connsiteY2-80" fmla="*/ 5813367 h 6201293"/>
              <a:gd name="connsiteX3-81" fmla="*/ 1599 w 9170537"/>
              <a:gd name="connsiteY3-82" fmla="*/ 6201293 h 6201293"/>
              <a:gd name="connsiteX4-83" fmla="*/ 1599 w 9170537"/>
              <a:gd name="connsiteY4-84" fmla="*/ 1384 h 6201293"/>
              <a:gd name="connsiteX0-85" fmla="*/ 1599 w 9170537"/>
              <a:gd name="connsiteY0-86" fmla="*/ 175952 h 6201293"/>
              <a:gd name="connsiteX1-87" fmla="*/ 9170537 w 9170537"/>
              <a:gd name="connsiteY1-88" fmla="*/ 0 h 6201293"/>
              <a:gd name="connsiteX2-89" fmla="*/ 9162224 w 9170537"/>
              <a:gd name="connsiteY2-90" fmla="*/ 5813367 h 6201293"/>
              <a:gd name="connsiteX3-91" fmla="*/ 1599 w 9170537"/>
              <a:gd name="connsiteY3-92" fmla="*/ 6201293 h 6201293"/>
              <a:gd name="connsiteX4-93" fmla="*/ 1599 w 9170537"/>
              <a:gd name="connsiteY4-94" fmla="*/ 175952 h 6201293"/>
              <a:gd name="connsiteX0-95" fmla="*/ 1599 w 9170537"/>
              <a:gd name="connsiteY0-96" fmla="*/ 0 h 6208221"/>
              <a:gd name="connsiteX1-97" fmla="*/ 9170537 w 9170537"/>
              <a:gd name="connsiteY1-98" fmla="*/ 6928 h 6208221"/>
              <a:gd name="connsiteX2-99" fmla="*/ 9162224 w 9170537"/>
              <a:gd name="connsiteY2-100" fmla="*/ 5820295 h 6208221"/>
              <a:gd name="connsiteX3-101" fmla="*/ 1599 w 9170537"/>
              <a:gd name="connsiteY3-102" fmla="*/ 6208221 h 6208221"/>
              <a:gd name="connsiteX4-103" fmla="*/ 1599 w 9170537"/>
              <a:gd name="connsiteY4-104" fmla="*/ 0 h 6208221"/>
              <a:gd name="connsiteX0-105" fmla="*/ 26 w 9168964"/>
              <a:gd name="connsiteY0-106" fmla="*/ 0 h 6208221"/>
              <a:gd name="connsiteX1-107" fmla="*/ 9168964 w 9168964"/>
              <a:gd name="connsiteY1-108" fmla="*/ 6928 h 6208221"/>
              <a:gd name="connsiteX2-109" fmla="*/ 9160651 w 9168964"/>
              <a:gd name="connsiteY2-110" fmla="*/ 5820295 h 6208221"/>
              <a:gd name="connsiteX3-111" fmla="*/ 26 w 9168964"/>
              <a:gd name="connsiteY3-112" fmla="*/ 6208221 h 6208221"/>
              <a:gd name="connsiteX4-113" fmla="*/ 26 w 9168964"/>
              <a:gd name="connsiteY4-114" fmla="*/ 0 h 6208221"/>
              <a:gd name="connsiteX0-115" fmla="*/ 6398 w 9175336"/>
              <a:gd name="connsiteY0-116" fmla="*/ 0 h 6208221"/>
              <a:gd name="connsiteX1-117" fmla="*/ 9175336 w 9175336"/>
              <a:gd name="connsiteY1-118" fmla="*/ 6928 h 6208221"/>
              <a:gd name="connsiteX2-119" fmla="*/ 9167023 w 9175336"/>
              <a:gd name="connsiteY2-120" fmla="*/ 5820295 h 6208221"/>
              <a:gd name="connsiteX3-121" fmla="*/ 6398 w 9175336"/>
              <a:gd name="connsiteY3-122" fmla="*/ 6208221 h 6208221"/>
              <a:gd name="connsiteX4-123" fmla="*/ 6398 w 9175336"/>
              <a:gd name="connsiteY4-124" fmla="*/ 0 h 6208221"/>
              <a:gd name="connsiteX0-125" fmla="*/ 6398 w 9233526"/>
              <a:gd name="connsiteY0-126" fmla="*/ 0 h 6208221"/>
              <a:gd name="connsiteX1-127" fmla="*/ 9233526 w 9233526"/>
              <a:gd name="connsiteY1-128" fmla="*/ 397626 h 6208221"/>
              <a:gd name="connsiteX2-129" fmla="*/ 9167023 w 9233526"/>
              <a:gd name="connsiteY2-130" fmla="*/ 5820295 h 6208221"/>
              <a:gd name="connsiteX3-131" fmla="*/ 6398 w 9233526"/>
              <a:gd name="connsiteY3-132" fmla="*/ 6208221 h 6208221"/>
              <a:gd name="connsiteX4-133" fmla="*/ 6398 w 9233526"/>
              <a:gd name="connsiteY4-134" fmla="*/ 0 h 6208221"/>
              <a:gd name="connsiteX0-135" fmla="*/ 6398 w 9167024"/>
              <a:gd name="connsiteY0-136" fmla="*/ 9697 h 6217918"/>
              <a:gd name="connsiteX1-137" fmla="*/ 9167024 w 9167024"/>
              <a:gd name="connsiteY1-138" fmla="*/ 0 h 6217918"/>
              <a:gd name="connsiteX2-139" fmla="*/ 9167023 w 9167024"/>
              <a:gd name="connsiteY2-140" fmla="*/ 5829992 h 6217918"/>
              <a:gd name="connsiteX3-141" fmla="*/ 6398 w 9167024"/>
              <a:gd name="connsiteY3-142" fmla="*/ 6217918 h 6217918"/>
              <a:gd name="connsiteX4-143" fmla="*/ 6398 w 9167024"/>
              <a:gd name="connsiteY4-144" fmla="*/ 9697 h 62179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67024" h="6217918">
                <a:moveTo>
                  <a:pt x="6398" y="9697"/>
                </a:moveTo>
                <a:lnTo>
                  <a:pt x="9167024" y="0"/>
                </a:lnTo>
                <a:cubicBezTo>
                  <a:pt x="9167024" y="1943331"/>
                  <a:pt x="9167023" y="3886661"/>
                  <a:pt x="9167023" y="5829992"/>
                </a:cubicBezTo>
                <a:lnTo>
                  <a:pt x="6398" y="6217918"/>
                </a:lnTo>
                <a:cubicBezTo>
                  <a:pt x="856" y="4148510"/>
                  <a:pt x="-4685" y="1505526"/>
                  <a:pt x="6398" y="9697"/>
                </a:cubicBezTo>
                <a:close/>
              </a:path>
            </a:pathLst>
          </a:custGeom>
          <a:gradFill flip="none" rotWithShape="0">
            <a:gsLst>
              <a:gs pos="100000">
                <a:srgbClr val="F12E50"/>
              </a:gs>
              <a:gs pos="20000">
                <a:srgbClr val="FF5000"/>
              </a:gs>
            </a:gsLst>
            <a:path path="circle">
              <a:fillToRect t="100000" r="10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stretch>
            <a:fillRect/>
          </a:stretch>
        </p:blipFill>
        <p:spPr>
          <a:xfrm>
            <a:off x="6253300" y="6156960"/>
            <a:ext cx="2595113" cy="45847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2">
    <p:spTree>
      <p:nvGrpSpPr>
        <p:cNvPr id="1" name=""/>
        <p:cNvGrpSpPr/>
        <p:nvPr/>
      </p:nvGrpSpPr>
      <p:grpSpPr>
        <a:xfrm>
          <a:off x="0" y="0"/>
          <a:ext cx="0" cy="0"/>
          <a:chOff x="0" y="0"/>
          <a:chExt cx="0" cy="0"/>
        </a:xfrm>
      </p:grpSpPr>
      <p:sp>
        <p:nvSpPr>
          <p:cNvPr id="3" name="Rectangle 2"/>
          <p:cNvSpPr/>
          <p:nvPr userDrawn="1"/>
        </p:nvSpPr>
        <p:spPr>
          <a:xfrm>
            <a:off x="0" y="0"/>
            <a:ext cx="9144000" cy="721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4026" y="6029012"/>
            <a:ext cx="768919" cy="51051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 cov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4074" y="3215474"/>
            <a:ext cx="768919" cy="51051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endParaRPr kumimoji="0" lang="en-US"/>
          </a:p>
        </p:txBody>
      </p:sp>
      <p:sp>
        <p:nvSpPr>
          <p:cNvPr id="4" name="Date Placeholder 3"/>
          <p:cNvSpPr>
            <a:spLocks noGrp="1"/>
          </p:cNvSpPr>
          <p:nvPr>
            <p:ph type="dt" sz="half" idx="10"/>
          </p:nvPr>
        </p:nvSpPr>
        <p:spPr/>
        <p:txBody>
          <a:bodyPr/>
          <a:lstStyle/>
          <a:p>
            <a:fld id="{EACBA7F8-1D04-C145-B044-CD3CB70A7502}"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C9FEA870-E222-4DFC-932B-1EDBFF2F01DE}" type="slidenum">
              <a:rPr lang="en-US" smtClean="0"/>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treasury.govt.nz/publications/information-release/open-government-partnership-information-release"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8.png"/><Relationship Id="rId3" Type="http://schemas.openxmlformats.org/officeDocument/2006/relationships/image" Target="../media/image17.png"/><Relationship Id="rId2" Type="http://schemas.microsoft.com/office/2007/relationships/hdphoto" Target="../media/hdphoto1.wdp"/><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7935" y="880404"/>
            <a:ext cx="8328129" cy="4401205"/>
          </a:xfrm>
          <a:prstGeom prst="rect">
            <a:avLst/>
          </a:prstGeom>
          <a:noFill/>
        </p:spPr>
        <p:txBody>
          <a:bodyPr wrap="square" rtlCol="0">
            <a:spAutoFit/>
          </a:bodyPr>
          <a:lstStyle/>
          <a:p>
            <a:r>
              <a:rPr lang="en-NZ" sz="2800" b="1" dirty="0">
                <a:solidFill>
                  <a:schemeClr val="bg1"/>
                </a:solidFill>
                <a:latin typeface="Arial" panose="020B0604020202020204"/>
                <a:cs typeface="Arial" panose="020B0604020202020204"/>
                <a:sym typeface="+mn-ea"/>
              </a:rPr>
              <a:t>Public Participation in Fiscal Policy</a:t>
            </a:r>
            <a:endParaRPr lang="en-NZ" sz="2800" b="1" dirty="0">
              <a:solidFill>
                <a:schemeClr val="bg1"/>
              </a:solidFill>
              <a:latin typeface="Arial" panose="020B0604020202020204"/>
              <a:cs typeface="Arial" panose="020B0604020202020204"/>
              <a:sym typeface="+mn-ea"/>
            </a:endParaRPr>
          </a:p>
          <a:p>
            <a:r>
              <a:rPr lang="en-NZ" sz="2800" b="1" dirty="0">
                <a:solidFill>
                  <a:schemeClr val="bg1"/>
                </a:solidFill>
                <a:latin typeface="Arial" panose="020B0604020202020204"/>
                <a:cs typeface="Arial" panose="020B0604020202020204"/>
                <a:sym typeface="+mn-ea"/>
              </a:rPr>
              <a:t>at the National Level: </a:t>
            </a:r>
            <a:endParaRPr lang="en-NZ" sz="2800" b="1" dirty="0">
              <a:solidFill>
                <a:schemeClr val="bg1"/>
              </a:solidFill>
              <a:latin typeface="Arial" panose="020B0604020202020204"/>
              <a:cs typeface="Arial" panose="020B0604020202020204"/>
              <a:sym typeface="+mn-ea"/>
            </a:endParaRPr>
          </a:p>
          <a:p>
            <a:r>
              <a:rPr lang="en-NZ" sz="2800" dirty="0">
                <a:solidFill>
                  <a:schemeClr val="bg1"/>
                </a:solidFill>
                <a:latin typeface="Arial" panose="020B0604020202020204"/>
                <a:cs typeface="Arial" panose="020B0604020202020204"/>
                <a:sym typeface="+mn-ea"/>
              </a:rPr>
              <a:t>Selected Country Examples</a:t>
            </a:r>
            <a:endParaRPr lang="en-NZ" sz="2800" dirty="0">
              <a:solidFill>
                <a:schemeClr val="bg1"/>
              </a:solidFill>
              <a:latin typeface="Arial" panose="020B0604020202020204"/>
              <a:cs typeface="Arial" panose="020B0604020202020204"/>
              <a:sym typeface="+mn-ea"/>
            </a:endParaRPr>
          </a:p>
          <a:p>
            <a:endParaRPr lang="en-US" sz="1600" b="1" dirty="0">
              <a:solidFill>
                <a:schemeClr val="bg1"/>
              </a:solidFill>
              <a:latin typeface="Arial" panose="020B0604020202020204"/>
              <a:cs typeface="Arial" panose="020B0604020202020204"/>
            </a:endParaRPr>
          </a:p>
          <a:p>
            <a:endParaRPr lang="en-NZ" sz="1600" dirty="0">
              <a:solidFill>
                <a:schemeClr val="bg1"/>
              </a:solidFill>
              <a:latin typeface="Arial" panose="020B0604020202020204"/>
              <a:cs typeface="Arial" panose="020B0604020202020204"/>
            </a:endParaRPr>
          </a:p>
          <a:p>
            <a:r>
              <a:rPr lang="en-NZ" b="1" i="1" dirty="0">
                <a:solidFill>
                  <a:schemeClr val="bg1"/>
                </a:solidFill>
                <a:latin typeface="Arial" panose="020B0604020202020204" pitchFamily="34" charset="0"/>
                <a:cs typeface="Arial" panose="020B0604020202020204" pitchFamily="34" charset="0"/>
                <a:sym typeface="+mn-ea"/>
              </a:rPr>
              <a:t>PEMPAL BCOP Budget Literacy and Transparency Working Group</a:t>
            </a:r>
            <a:endParaRPr lang="en-NZ" b="1" i="1" dirty="0">
              <a:solidFill>
                <a:schemeClr val="bg1"/>
              </a:solidFill>
              <a:latin typeface="Arial" panose="020B0604020202020204" pitchFamily="34" charset="0"/>
              <a:cs typeface="Arial" panose="020B0604020202020204" pitchFamily="34" charset="0"/>
              <a:sym typeface="+mn-ea"/>
            </a:endParaRPr>
          </a:p>
          <a:p>
            <a:r>
              <a:rPr lang="en-NZ" i="1" dirty="0">
                <a:solidFill>
                  <a:schemeClr val="bg1"/>
                </a:solidFill>
                <a:latin typeface="Arial" panose="020B0604020202020204" pitchFamily="34" charset="0"/>
                <a:cs typeface="Arial" panose="020B0604020202020204" pitchFamily="34" charset="0"/>
                <a:sym typeface="+mn-ea"/>
              </a:rPr>
              <a:t>Tashkent, March 18, 2019</a:t>
            </a:r>
            <a:endParaRPr lang="en-US" i="1" dirty="0">
              <a:solidFill>
                <a:schemeClr val="bg1"/>
              </a:solidFill>
              <a:latin typeface="Arial" panose="020B0604020202020204"/>
              <a:cs typeface="Arial" panose="020B0604020202020204"/>
            </a:endParaRPr>
          </a:p>
          <a:p>
            <a:endParaRPr lang="en-NZ" sz="1600" i="1" dirty="0">
              <a:solidFill>
                <a:schemeClr val="bg1"/>
              </a:solidFill>
              <a:latin typeface="Arial" panose="020B0604020202020204"/>
              <a:cs typeface="Arial" panose="020B0604020202020204"/>
            </a:endParaRPr>
          </a:p>
          <a:p>
            <a:endParaRPr lang="en-NZ" sz="1600" i="1" dirty="0">
              <a:solidFill>
                <a:schemeClr val="bg1"/>
              </a:solidFill>
              <a:latin typeface="Arial" panose="020B0604020202020204"/>
              <a:cs typeface="Arial" panose="020B0604020202020204"/>
            </a:endParaRPr>
          </a:p>
          <a:p>
            <a:endParaRPr lang="en-NZ" sz="1600" i="1" dirty="0">
              <a:solidFill>
                <a:schemeClr val="bg1"/>
              </a:solidFill>
              <a:latin typeface="Arial" panose="020B0604020202020204"/>
              <a:cs typeface="Arial" panose="020B0604020202020204"/>
            </a:endParaRPr>
          </a:p>
          <a:p>
            <a:r>
              <a:rPr lang="en-NZ" sz="1600" dirty="0">
                <a:solidFill>
                  <a:schemeClr val="bg1"/>
                </a:solidFill>
                <a:latin typeface="Arial" panose="020B0604020202020204"/>
                <a:cs typeface="Arial" panose="020B0604020202020204"/>
                <a:sym typeface="+mn-ea"/>
              </a:rPr>
              <a:t>Murray Petrie</a:t>
            </a:r>
            <a:endParaRPr lang="en-NZ" sz="1600" dirty="0">
              <a:solidFill>
                <a:schemeClr val="bg1"/>
              </a:solidFill>
              <a:latin typeface="Arial" panose="020B0604020202020204"/>
              <a:cs typeface="Arial" panose="020B0604020202020204"/>
              <a:sym typeface="+mn-ea"/>
            </a:endParaRPr>
          </a:p>
          <a:p>
            <a:r>
              <a:rPr lang="en-NZ" sz="1600" dirty="0">
                <a:solidFill>
                  <a:schemeClr val="bg1"/>
                </a:solidFill>
                <a:latin typeface="Arial" panose="020B0604020202020204"/>
                <a:cs typeface="Arial" panose="020B0604020202020204"/>
                <a:sym typeface="+mn-ea"/>
              </a:rPr>
              <a:t>GIFT’s Lead Technical Advisor</a:t>
            </a:r>
            <a:endParaRPr lang="en-NZ" sz="1600" dirty="0">
              <a:solidFill>
                <a:schemeClr val="bg1"/>
              </a:solidFill>
              <a:latin typeface="Arial" panose="020B0604020202020204"/>
              <a:cs typeface="Arial" panose="020B0604020202020204"/>
              <a:sym typeface="+mn-ea"/>
            </a:endParaRPr>
          </a:p>
          <a:p>
            <a:r>
              <a:rPr lang="en-NZ" sz="1600" dirty="0" err="1">
                <a:solidFill>
                  <a:schemeClr val="bg1"/>
                </a:solidFill>
                <a:latin typeface="Arial" panose="020B0604020202020204"/>
                <a:cs typeface="Arial" panose="020B0604020202020204"/>
                <a:sym typeface="+mn-ea"/>
              </a:rPr>
              <a:t>petrie@fiscaltransparency.net</a:t>
            </a:r>
            <a:endParaRPr lang="en-NZ" sz="1600" dirty="0">
              <a:solidFill>
                <a:schemeClr val="bg1"/>
              </a:solidFill>
              <a:latin typeface="Arial" panose="020B0604020202020204"/>
              <a:cs typeface="Arial" panose="020B0604020202020204"/>
              <a:sym typeface="+mn-ea"/>
            </a:endParaRPr>
          </a:p>
          <a:p>
            <a:endParaRPr lang="en-NZ" sz="1600" dirty="0">
              <a:solidFill>
                <a:schemeClr val="bg1"/>
              </a:solidFill>
              <a:latin typeface="Arial" panose="020B0604020202020204"/>
              <a:cs typeface="Arial" panose="020B0604020202020204"/>
            </a:endParaRPr>
          </a:p>
          <a:p>
            <a:r>
              <a:rPr lang="en-US" sz="1600" dirty="0">
                <a:solidFill>
                  <a:schemeClr val="bg1"/>
                </a:solidFill>
                <a:latin typeface="Arial" panose="020B0604020202020204"/>
                <a:cs typeface="Arial" panose="020B0604020202020204"/>
              </a:rPr>
              <a:t>@</a:t>
            </a:r>
            <a:r>
              <a:rPr lang="en-US" sz="1600" dirty="0" err="1">
                <a:solidFill>
                  <a:schemeClr val="bg1"/>
                </a:solidFill>
                <a:latin typeface="Arial" panose="020B0604020202020204"/>
                <a:cs typeface="Arial" panose="020B0604020202020204"/>
              </a:rPr>
              <a:t>fiscaltrans</a:t>
            </a:r>
            <a:endParaRPr lang="en-US" sz="1600" dirty="0">
              <a:solidFill>
                <a:schemeClr val="bg1"/>
              </a:solidFill>
              <a:latin typeface="Arial" panose="020B0604020202020204"/>
              <a:cs typeface="Arial" panose="020B0604020202020204"/>
            </a:endParaRPr>
          </a:p>
        </p:txBody>
      </p:sp>
      <p:pic>
        <p:nvPicPr>
          <p:cNvPr id="4" name="Picture 3"/>
          <p:cNvPicPr>
            <a:picLocks noChangeAspect="1"/>
          </p:cNvPicPr>
          <p:nvPr/>
        </p:nvPicPr>
        <p:blipFill>
          <a:blip r:embed="rId1"/>
          <a:stretch>
            <a:fillRect/>
          </a:stretch>
        </p:blipFill>
        <p:spPr>
          <a:xfrm>
            <a:off x="4078532" y="3429000"/>
            <a:ext cx="4496168" cy="22031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375884"/>
            <a:ext cx="8138724" cy="4034790"/>
          </a:xfrm>
          <a:prstGeom prst="rect">
            <a:avLst/>
          </a:prstGeom>
        </p:spPr>
        <p:txBody>
          <a:bodyPr wrap="square">
            <a:spAutoFit/>
          </a:bodyPr>
          <a:lstStyle/>
          <a:p>
            <a:pPr>
              <a:lnSpc>
                <a:spcPct val="107000"/>
              </a:lnSpc>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The Capital Investment Panel:</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nSpc>
                <a:spcPct val="107000"/>
              </a:lnSpc>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From 2013 met four times during the year to review and evaluate new capital initiatives from "whole of government" perspective to assess their relative value</a:t>
            </a:r>
            <a:r>
              <a:rPr lang="en-NZ" sz="1600" dirty="0">
                <a:solidFill>
                  <a:schemeClr val="tx1">
                    <a:lumMod val="65000"/>
                    <a:lumOff val="35000"/>
                  </a:schemeClr>
                </a:solidFill>
                <a:latin typeface="Arial" panose="020B0604020202020204" pitchFamily="34" charset="0"/>
                <a:cs typeface="Arial" panose="020B0604020202020204" pitchFamily="34" charset="0"/>
              </a:rPr>
              <a:t>. </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nSpc>
                <a:spcPct val="107000"/>
              </a:lnSpc>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Mandatory for new spending bids, discretionary if within baseline.</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nSpc>
                <a:spcPct val="107000"/>
              </a:lnSpc>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Sub-panel for small bids.</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nSpc>
                <a:spcPct val="107000"/>
              </a:lnSpc>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Convened senior public CFOs (Treasury, ministry &amp; SOE),1 private sector rep.</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285750" indent="-285750">
              <a:lnSpc>
                <a:spcPct val="107000"/>
              </a:lnSpc>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Participants signed confidentiality agreements; conflict of interest rules.</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nSpc>
                <a:spcPct val="107000"/>
              </a:lnSpc>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Recommendations consolidated into a report to Government ministers and Cabinet, separate from Treasury advice. Report both system-level view and individual projects.</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285750" indent="-285750">
              <a:lnSpc>
                <a:spcPct val="107000"/>
              </a:lnSpc>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Picked themes e.g. ICT, earthquake re-build</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285750" indent="-285750">
              <a:lnSpc>
                <a:spcPct val="107000"/>
              </a:lnSpc>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Did not make decisions, but provided "valuable third-party perspective on proposed Government investments", influential advice informing Treasury's budget process, and "Played a key role in improving the quality and consistency of investment analysis and advice across the State sector." Practical, operational advice.</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nSpc>
                <a:spcPct val="107000"/>
              </a:lnSpc>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Has not met since Feb. 2018, change of government.</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2188535" y="721618"/>
            <a:ext cx="4766945" cy="521970"/>
          </a:xfrm>
          <a:prstGeom prst="rect">
            <a:avLst/>
          </a:prstGeom>
          <a:noFill/>
        </p:spPr>
        <p:txBody>
          <a:bodyPr wrap="none" rtlCol="0">
            <a:spAutoFit/>
          </a:bodyPr>
          <a:lstStyle/>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rPr>
              <a:t>2.B Capital Investment Panel</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770844"/>
            <a:ext cx="8138724" cy="4523105"/>
          </a:xfrm>
          <a:prstGeom prst="rect">
            <a:avLst/>
          </a:prstGeom>
        </p:spPr>
        <p:txBody>
          <a:bodyPr wrap="square">
            <a:spAutoFit/>
          </a:bodyPr>
          <a:lstStyle/>
          <a:p>
            <a:pPr marL="457200" indent="-457200">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Initiative of new Minister for</a:t>
            </a: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 Infrastructure: major infrastructure deficit, require better information on needs, better coordination.                    </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457200" indent="-457200">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Treasury consultation document published 8 October 2018.</a:t>
            </a:r>
            <a:br>
              <a:rPr lang="en-NZ" sz="1600" dirty="0">
                <a:solidFill>
                  <a:schemeClr val="tx1">
                    <a:lumMod val="65000"/>
                    <a:lumOff val="35000"/>
                  </a:schemeClr>
                </a:solidFill>
                <a:latin typeface="Arial" panose="020B0604020202020204" pitchFamily="34" charset="0"/>
                <a:cs typeface="Arial" panose="020B0604020202020204" pitchFamily="34" charset="0"/>
                <a:sym typeface="+mn-ea"/>
              </a:rPr>
            </a:b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Submissions required by 26 October, web and social media dissemination</a:t>
            </a:r>
            <a:br>
              <a:rPr lang="en-NZ" sz="1600" dirty="0">
                <a:solidFill>
                  <a:schemeClr val="tx1">
                    <a:lumMod val="65000"/>
                    <a:lumOff val="35000"/>
                  </a:schemeClr>
                </a:solidFill>
                <a:latin typeface="Arial" panose="020B0604020202020204" pitchFamily="34" charset="0"/>
                <a:cs typeface="Arial" panose="020B0604020202020204" pitchFamily="34" charset="0"/>
                <a:sym typeface="+mn-ea"/>
              </a:rPr>
            </a:b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 responses via online survey (40), or online submission template, or other written </a:t>
            </a:r>
            <a:br>
              <a:rPr lang="en-NZ" sz="1600" dirty="0">
                <a:solidFill>
                  <a:schemeClr val="tx1">
                    <a:lumMod val="65000"/>
                    <a:lumOff val="35000"/>
                  </a:schemeClr>
                </a:solidFill>
                <a:latin typeface="Arial" panose="020B0604020202020204" pitchFamily="34" charset="0"/>
                <a:cs typeface="Arial" panose="020B0604020202020204" pitchFamily="34" charset="0"/>
                <a:sym typeface="+mn-ea"/>
              </a:rPr>
            </a:b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 meetings in October in the three main cities, plus Sydney, and at Treasury</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lvl="1" indent="0">
              <a:lnSpc>
                <a:spcPct val="150000"/>
              </a:lnSpc>
              <a:buFont typeface="+mj-lt"/>
              <a:buNone/>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 small group discussions by industry group at one event</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lvl="1" indent="0">
              <a:lnSpc>
                <a:spcPct val="150000"/>
              </a:lnSpc>
              <a:buFont typeface="+mj-lt"/>
              <a:buNone/>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 meetings hosted at indivisual business premises </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lvl="1" indent="0">
              <a:lnSpc>
                <a:spcPct val="150000"/>
              </a:lnSpc>
              <a:buFont typeface="+mj-lt"/>
              <a:buNone/>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 invitees identified from mailing lists, asked to pass invitation on</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lvl="1" indent="0">
              <a:lnSpc>
                <a:spcPct val="150000"/>
              </a:lnSpc>
              <a:buFont typeface="+mj-lt"/>
              <a:buNone/>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 Expert Review Panel supported Treasury throughout </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457200" indent="-457200" algn="l">
              <a:lnSpc>
                <a:spcPct val="150000"/>
              </a:lnSpc>
              <a:buFont typeface="+mj-lt"/>
              <a:buAutoNum type="arabicPeriod"/>
            </a:pP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indent="0" algn="l">
              <a:lnSpc>
                <a:spcPct val="150000"/>
              </a:lnSpc>
              <a:buFont typeface="+mj-lt"/>
              <a:buNone/>
            </a:pPr>
            <a:endParaRPr lang="en-NZ"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993784" y="721618"/>
            <a:ext cx="7156450" cy="521970"/>
          </a:xfrm>
          <a:prstGeom prst="rect">
            <a:avLst/>
          </a:prstGeom>
          <a:noFill/>
        </p:spPr>
        <p:txBody>
          <a:bodyPr wrap="none" rtlCol="0">
            <a:spAutoFit/>
          </a:bodyPr>
          <a:lstStyle/>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rPr>
              <a:t>2.C Consultation on new Infrastructure Body</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401344"/>
            <a:ext cx="8138724" cy="3784600"/>
          </a:xfrm>
          <a:prstGeom prst="rect">
            <a:avLst/>
          </a:prstGeom>
        </p:spPr>
        <p:txBody>
          <a:bodyPr wrap="square">
            <a:spAutoFit/>
          </a:bodyPr>
          <a:lstStyle/>
          <a:p>
            <a:pPr marL="457200" indent="-457200">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130 submissions, assessed individually by one analyst, themes extracted, summary compiled and reported to Ministers, some Treasury advice based on what was in submissions</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457200" indent="-457200">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Design of questionnaire important (used Likert scales for some questions)</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457200" indent="-457200" algn="l">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Submissions and brief summary published 20 Feb - constraints of Official Information Act and Privacy Act (p.2 of consultation document) to earlier publication</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457200" indent="-457200" algn="l">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Cabinet paper published, refers to views of submitters</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457200" indent="-457200">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If had more time would have gone back to more individual submitters to explore interesting ideas</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indent="0" algn="l">
              <a:lnSpc>
                <a:spcPct val="150000"/>
              </a:lnSpc>
              <a:buFont typeface="+mj-lt"/>
              <a:buNone/>
            </a:pPr>
            <a:endParaRPr lang="en-NZ"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993784" y="721618"/>
            <a:ext cx="7156450" cy="521970"/>
          </a:xfrm>
          <a:prstGeom prst="rect">
            <a:avLst/>
          </a:prstGeom>
          <a:noFill/>
        </p:spPr>
        <p:txBody>
          <a:bodyPr wrap="none" rtlCol="0">
            <a:spAutoFit/>
          </a:bodyPr>
          <a:lstStyle/>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rPr>
              <a:t>2.C Consultation on new Infrastructure Body</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1"/>
          <a:stretch>
            <a:fillRect/>
          </a:stretch>
        </p:blipFill>
        <p:spPr>
          <a:xfrm>
            <a:off x="5015587" y="4531146"/>
            <a:ext cx="3789082" cy="210915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770844"/>
            <a:ext cx="8138724" cy="3415030"/>
          </a:xfrm>
          <a:prstGeom prst="rect">
            <a:avLst/>
          </a:prstGeom>
        </p:spPr>
        <p:txBody>
          <a:bodyPr wrap="square">
            <a:spAutoFit/>
          </a:bodyPr>
          <a:lstStyle/>
          <a:p>
            <a:pPr marL="457200" indent="-457200">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Commitment in NZ’s 2016-2018 Open Government Partnership Action Plan:</a:t>
            </a:r>
            <a:br>
              <a:rPr lang="en-NZ" sz="1600" dirty="0">
                <a:solidFill>
                  <a:schemeClr val="tx1">
                    <a:lumMod val="65000"/>
                    <a:lumOff val="35000"/>
                  </a:schemeClr>
                </a:solidFill>
                <a:latin typeface="Arial" panose="020B0604020202020204" pitchFamily="34" charset="0"/>
                <a:cs typeface="Arial" panose="020B0604020202020204" pitchFamily="34" charset="0"/>
                <a:sym typeface="+mn-ea"/>
              </a:rPr>
            </a:b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 'make budget more accessible and open'</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457200" indent="-457200" algn="l">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Due to tight timeline, need for specialist research skills,Treasury commissioned survey research company to seek stakeholder views.</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457200" indent="-457200" algn="l">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Budget for surveys (within baseline): NZ$60,000, tender let for $42,000</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457200" indent="-457200" algn="l">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Report contained recommendations; discussed by Treasury senior management group and reported to Minister.  </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457200" indent="-457200" algn="l">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Changes to 2018 Budget documents: new “EFU basics” and 'Budget at a Glance', more data in open data formats, more historical data </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734192" y="721618"/>
            <a:ext cx="5675630" cy="521970"/>
          </a:xfrm>
          <a:prstGeom prst="rect">
            <a:avLst/>
          </a:prstGeom>
          <a:noFill/>
        </p:spPr>
        <p:txBody>
          <a:bodyPr wrap="none" rtlCol="0">
            <a:spAutoFit/>
          </a:bodyPr>
          <a:lstStyle/>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rPr>
              <a:t>2.D Consultation on Open Budgets</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stretch>
            <a:fillRect/>
          </a:stretch>
        </p:blipFill>
        <p:spPr>
          <a:xfrm>
            <a:off x="6567394" y="4311721"/>
            <a:ext cx="2304699" cy="2328582"/>
          </a:xfrm>
          <a:prstGeom prst="rect">
            <a:avLst/>
          </a:prstGeom>
        </p:spPr>
      </p:pic>
      <p:sp>
        <p:nvSpPr>
          <p:cNvPr id="2" name="Rectángulo 1"/>
          <p:cNvSpPr/>
          <p:nvPr/>
        </p:nvSpPr>
        <p:spPr>
          <a:xfrm>
            <a:off x="512217" y="1770844"/>
            <a:ext cx="7851854" cy="3077766"/>
          </a:xfrm>
          <a:prstGeom prst="rect">
            <a:avLst/>
          </a:prstGeom>
        </p:spPr>
        <p:txBody>
          <a:bodyPr wrap="square">
            <a:spAutoFit/>
          </a:bodyPr>
          <a:lstStyle/>
          <a:p>
            <a:pPr marL="285750" indent="-285750" algn="l">
              <a:spcAft>
                <a:spcPts val="1200"/>
              </a:spcAft>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Treasury compiled list of stakeholders after informal discussions.</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285750" indent="-285750" algn="l">
              <a:spcAft>
                <a:spcPts val="1200"/>
              </a:spcAft>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List finalised in discussion with contractor. Both 'usual voices' and 'new voices.' </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285750" indent="-285750" algn="l">
              <a:spcAft>
                <a:spcPts val="1200"/>
              </a:spcAft>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35 qualitative in-depth interviews:</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algn="l">
              <a:spcAft>
                <a:spcPts val="1200"/>
              </a:spcAft>
              <a:buFont typeface="+mj-lt"/>
              <a:buNone/>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	Media (5), industry reps (4), analysts (3), financial orgs (3), academics (3), 	international orgs (2), indigenous groups (4), social and community service </a:t>
            </a:r>
            <a:br>
              <a:rPr lang="en-NZ" sz="1600" dirty="0">
                <a:solidFill>
                  <a:schemeClr val="tx1">
                    <a:lumMod val="65000"/>
                    <a:lumOff val="35000"/>
                  </a:schemeClr>
                </a:solidFill>
                <a:latin typeface="Arial" panose="020B0604020202020204" pitchFamily="34" charset="0"/>
                <a:cs typeface="Arial" panose="020B0604020202020204" pitchFamily="34" charset="0"/>
                <a:sym typeface="+mn-ea"/>
              </a:rPr>
            </a:b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	groups (6), professional network groups (4)</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285750" indent="-285750" algn="l">
              <a:spcAft>
                <a:spcPts val="1200"/>
              </a:spcAft>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Contractor prepared interview questions, finalised in discussion with Treasury. </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285750" indent="-285750" algn="l">
              <a:spcAft>
                <a:spcPts val="1200"/>
              </a:spcAft>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Interviews lasted up to one hour, and took place over two months (April, May 2017). Half of interviews were conducted face-to-ace, half over the phone. </a:t>
            </a:r>
            <a:endParaRPr lang="en-NZ" sz="1600" dirty="0">
              <a:solidFill>
                <a:schemeClr val="tx1">
                  <a:lumMod val="65000"/>
                  <a:lumOff val="35000"/>
                </a:schemeClr>
              </a:solidFill>
              <a:sym typeface="+mn-ea"/>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684662" y="721618"/>
            <a:ext cx="5774690" cy="953135"/>
          </a:xfrm>
          <a:prstGeom prst="rect">
            <a:avLst/>
          </a:prstGeom>
          <a:noFill/>
        </p:spPr>
        <p:txBody>
          <a:bodyPr wrap="none" rtlCol="0">
            <a:spAutoFit/>
          </a:bodyPr>
          <a:lstStyle/>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rPr>
              <a:t>2.D Consultation on Open Budgets:</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endParaRPr>
          </a:p>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rPr>
              <a:t>Methodology</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02638" y="1322609"/>
            <a:ext cx="8138724" cy="4677410"/>
          </a:xfrm>
          <a:prstGeom prst="rect">
            <a:avLst/>
          </a:prstGeom>
        </p:spPr>
        <p:txBody>
          <a:bodyPr wrap="square">
            <a:spAutoFit/>
          </a:bodyPr>
          <a:lstStyle/>
          <a:p>
            <a:pPr marL="342900" indent="-342900" algn="l">
              <a:spcAft>
                <a:spcPts val="1200"/>
              </a:spcAft>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EQC a government entity that provides homeowners with disaster insurance </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gn="l">
              <a:spcAft>
                <a:spcPts val="1200"/>
              </a:spcAft>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Following major 2011 earthquake in Canterbury, government announced review in 2012 of EQC's insurance claims management and insurance coverage issues</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gn="l">
              <a:spcAft>
                <a:spcPts val="1200"/>
              </a:spcAft>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Consultation process led by the Treasury:</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indent="0" algn="l">
              <a:spcAft>
                <a:spcPts val="1200"/>
              </a:spcAft>
              <a:buFont typeface="+mj-lt"/>
              <a:buNone/>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	-  initial informal 'soft consultation', listening, to identify and understand issues</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indent="0" algn="l">
              <a:spcAft>
                <a:spcPts val="1200"/>
              </a:spcAft>
              <a:buFont typeface="+mj-lt"/>
              <a:buNone/>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	- used general Community Advisory Group set up for all post-earthquake issues</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indent="0" algn="l">
              <a:spcAft>
                <a:spcPts val="1200"/>
              </a:spcAft>
              <a:buFont typeface="+mj-lt"/>
              <a:buNone/>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	- Consultation document not published until 2015; contained 22 specific proposals</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indent="0" algn="l">
              <a:spcAft>
                <a:spcPts val="1200"/>
              </a:spcAft>
              <a:buFont typeface="+mj-lt"/>
              <a:buNone/>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	- 62 submissions received</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indent="0" algn="l">
              <a:spcAft>
                <a:spcPts val="1200"/>
              </a:spcAft>
              <a:buFont typeface="+mj-lt"/>
              <a:buNone/>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	- officials talked in detail to insurance companies (both one on one and with 	Insurance Council), could develop initial ideas in confidence </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gn="l">
              <a:spcAft>
                <a:spcPts val="1200"/>
              </a:spcAft>
              <a:buFont typeface="+mj-lt"/>
              <a:buAutoNum type="arabicPeriod" startAt="3"/>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Submissions withheld under the Official Information Act (issue still under </a:t>
            </a:r>
            <a:br>
              <a:rPr lang="en-NZ" sz="1600" dirty="0">
                <a:solidFill>
                  <a:schemeClr val="tx1">
                    <a:lumMod val="65000"/>
                    <a:lumOff val="35000"/>
                  </a:schemeClr>
                </a:solidFill>
                <a:latin typeface="Arial" panose="020B0604020202020204" pitchFamily="34" charset="0"/>
                <a:cs typeface="Arial" panose="020B0604020202020204" pitchFamily="34" charset="0"/>
                <a:sym typeface="+mn-ea"/>
              </a:rPr>
            </a:b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active consideration), not released until 2017</a:t>
            </a: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 becasue of delay in review</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gn="l">
              <a:spcAft>
                <a:spcPts val="1200"/>
              </a:spcAft>
              <a:buFont typeface="+mj-lt"/>
              <a:buAutoNum type="arabicPeriod" startAt="3"/>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Initial legislation in 2018, other elements of review on-going</a:t>
            </a:r>
            <a:endParaRPr lang="en-NZ" sz="1600" dirty="0">
              <a:solidFill>
                <a:schemeClr val="tx1">
                  <a:lumMod val="65000"/>
                  <a:lumOff val="35000"/>
                </a:schemeClr>
              </a:solidFill>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597032" y="721618"/>
            <a:ext cx="5949950" cy="521970"/>
          </a:xfrm>
          <a:prstGeom prst="rect">
            <a:avLst/>
          </a:prstGeom>
          <a:noFill/>
        </p:spPr>
        <p:txBody>
          <a:bodyPr wrap="none" rtlCol="0">
            <a:spAutoFit/>
          </a:bodyPr>
          <a:lstStyle/>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rPr>
              <a:t>2.E Earthquake Commission Review</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08001" y="1375884"/>
            <a:ext cx="8292064" cy="4555093"/>
          </a:xfrm>
          <a:prstGeom prst="rect">
            <a:avLst/>
          </a:prstGeom>
        </p:spPr>
        <p:txBody>
          <a:bodyPr wrap="square">
            <a:spAutoFit/>
          </a:bodyPr>
          <a:lstStyle/>
          <a:p>
            <a:pPr marL="342900" indent="-342900" algn="l">
              <a:spcAft>
                <a:spcPts val="1200"/>
              </a:spcAft>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Major policy reviews can be subject to long delays.</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gn="l">
              <a:spcAft>
                <a:spcPts val="1200"/>
              </a:spcAft>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Insurance industry complained about delays, welcomed opportunities for input.</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gn="l">
              <a:spcAft>
                <a:spcPts val="1200"/>
              </a:spcAft>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Needed careful stakeholder management: multiple points of engagement with different interests; for private sector, used both industry bodies and direct one on one consultations; high degree of openness, gave formal feedback to all participants at group meeting to avoid mixed messages</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gn="l">
              <a:spcAft>
                <a:spcPts val="1200"/>
              </a:spcAft>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Possible competition policy constraint on individuals' comments at group discussions amongst competing companies</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gn="l">
              <a:spcAft>
                <a:spcPts val="1200"/>
              </a:spcAft>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Did not get required consent from individuals to publish their submissions, had to go back later for consent </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gn="l">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  Disclaimer: 'None of the information in this</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algn="l"/>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	[consuiltation] document should be construed</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algn="l"/>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	as financial advice. Readers should contact</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algn="l"/>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	a qualified advisor if they have a question</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algn="l"/>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	about their own insurance arrangements.'</a:t>
            </a:r>
            <a:endParaRPr lang="en-NZ" sz="1600" dirty="0">
              <a:solidFill>
                <a:schemeClr val="tx1">
                  <a:lumMod val="65000"/>
                  <a:lumOff val="35000"/>
                </a:schemeClr>
              </a:solidFill>
              <a:sym typeface="+mn-ea"/>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597032" y="721618"/>
            <a:ext cx="5949950" cy="521970"/>
          </a:xfrm>
          <a:prstGeom prst="rect">
            <a:avLst/>
          </a:prstGeom>
          <a:noFill/>
        </p:spPr>
        <p:txBody>
          <a:bodyPr wrap="none" rtlCol="0">
            <a:spAutoFit/>
          </a:bodyPr>
          <a:lstStyle/>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rPr>
              <a:t>2.E Earthquake Commission Review</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1"/>
          <a:stretch>
            <a:fillRect/>
          </a:stretch>
        </p:blipFill>
        <p:spPr>
          <a:xfrm>
            <a:off x="5418898" y="4369368"/>
            <a:ext cx="3381167" cy="222549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02638" y="1288388"/>
            <a:ext cx="8138724" cy="4847994"/>
          </a:xfrm>
          <a:prstGeom prst="rect">
            <a:avLst/>
          </a:prstGeom>
        </p:spPr>
        <p:txBody>
          <a:bodyPr wrap="square">
            <a:spAutoFit/>
          </a:bodyPr>
          <a:lstStyle/>
          <a:p>
            <a:pPr marL="342900" indent="-342900" algn="l">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Since the mid-1990s introduction of a Generic Tax Policy Process including public consultation; publication of annual tax policy work program; scheduling of two tax bills per year outside annual budget to avoid budget secrecy and time constraints;  frequent consultations on small policy and changes to tax administration; occasional major external reviews of tax policy. </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gn="l">
              <a:lnSpc>
                <a:spcPct val="150000"/>
              </a:lnSpc>
              <a:buFont typeface="+mj-lt"/>
              <a:buAutoNum type="arabicPeriod" startAt="2"/>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Tax Working Group (TWG): set up November 2017 https://taxworkinggroup.govt.nz/. Chaired by former deputy P.M., the other ten members span tax law pracitioners, academics, business, community, Maori community, and sustainable development. Supported by a secretariat of officials from Treasury and Inland Revenue Department acting independently. </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gn="l">
              <a:lnSpc>
                <a:spcPct val="150000"/>
              </a:lnSpc>
              <a:buFont typeface="+mj-lt"/>
              <a:buAutoNum type="arabicPeriod" startAt="2"/>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Two-month public consultation 1 March - 30 April 2018. Other public </a:t>
            </a:r>
            <a:br>
              <a:rPr lang="en-NZ" sz="1600" dirty="0">
                <a:solidFill>
                  <a:schemeClr val="tx1">
                    <a:lumMod val="65000"/>
                    <a:lumOff val="35000"/>
                  </a:schemeClr>
                </a:solidFill>
                <a:latin typeface="Arial" panose="020B0604020202020204" pitchFamily="34" charset="0"/>
                <a:cs typeface="Arial" panose="020B0604020202020204" pitchFamily="34" charset="0"/>
                <a:sym typeface="+mn-ea"/>
              </a:rPr>
            </a:b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engagements following release of interim report on 20 September 2018. </a:t>
            </a:r>
            <a:br>
              <a:rPr lang="en-NZ" sz="1600" dirty="0">
                <a:solidFill>
                  <a:schemeClr val="tx1">
                    <a:lumMod val="65000"/>
                    <a:lumOff val="35000"/>
                  </a:schemeClr>
                </a:solidFill>
                <a:latin typeface="Arial" panose="020B0604020202020204" pitchFamily="34" charset="0"/>
                <a:cs typeface="Arial" panose="020B0604020202020204" pitchFamily="34" charset="0"/>
                <a:sym typeface="+mn-ea"/>
              </a:rPr>
            </a:b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Final report published 21 February 2019. </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2746065" y="721618"/>
            <a:ext cx="3651885" cy="521970"/>
          </a:xfrm>
          <a:prstGeom prst="rect">
            <a:avLst/>
          </a:prstGeom>
          <a:noFill/>
        </p:spPr>
        <p:txBody>
          <a:bodyPr wrap="none" rtlCol="0">
            <a:spAutoFit/>
          </a:bodyPr>
          <a:lstStyle/>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rPr>
              <a:t>2.F Tax Policy Reform</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770844"/>
            <a:ext cx="8138724" cy="3784600"/>
          </a:xfrm>
          <a:prstGeom prst="rect">
            <a:avLst/>
          </a:prstGeom>
        </p:spPr>
        <p:txBody>
          <a:bodyPr wrap="square">
            <a:spAutoFit/>
          </a:bodyPr>
          <a:lstStyle/>
          <a:p>
            <a:pPr marL="342900" indent="-342900" algn="l">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Maori are NZ's indigenous people, about 15% of population, rights established in Treaty of Waitangi 1840 and recognized in law in recent decades. Consultation and partnership with Maori now an essential part of public policy in NZ. </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gn="l">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Tax reform engagement started with informal 'soft testing' with 8-10 Maori leaders (identified on advice of Treasury's Principal Advisor Maori, established networks).</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gn="l">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Formal meetings around NZ on tribal marae.</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gn="l">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Recognizing cultural context very important to success: terminology ('partners', not 'stakeholders'); personal connection, consult on home ground; catering; feedback.</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gn="l">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Importance of positive engagement: not ' we are required to consult you'.</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gn="l">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Government guidelines on engaging with Maori</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2170120" y="721618"/>
            <a:ext cx="4803775" cy="953135"/>
          </a:xfrm>
          <a:prstGeom prst="rect">
            <a:avLst/>
          </a:prstGeom>
          <a:noFill/>
        </p:spPr>
        <p:txBody>
          <a:bodyPr wrap="none" rtlCol="0">
            <a:spAutoFit/>
          </a:bodyPr>
          <a:lstStyle/>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rPr>
              <a:t>2.F Tax Policy Reform: </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endParaRPr>
          </a:p>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rPr>
              <a:t>engaging indigenous peoples</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770844"/>
            <a:ext cx="8138724" cy="2430145"/>
          </a:xfrm>
          <a:prstGeom prst="rect">
            <a:avLst/>
          </a:prstGeom>
        </p:spPr>
        <p:txBody>
          <a:bodyPr wrap="square">
            <a:spAutoFit/>
          </a:bodyPr>
          <a:lstStyle/>
          <a:p>
            <a:pPr marL="342900" indent="-342900" algn="l">
              <a:spcAft>
                <a:spcPts val="1200"/>
              </a:spcAft>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Government election promise; Treasury gap analysis</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gn="l">
              <a:spcAft>
                <a:spcPts val="1200"/>
              </a:spcAft>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Consultation document produced (2 FTEs over 2 months plus contractor to edit): Used Treasury, OECD and IMF networks and publications</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gn="l">
              <a:spcAft>
                <a:spcPts val="1200"/>
              </a:spcAft>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Two workshops in Wellington, visit to Australia IFI</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gn="l">
              <a:spcAft>
                <a:spcPts val="1200"/>
              </a:spcAft>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25 submissions, published 6 March</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gn="l">
              <a:spcAft>
                <a:spcPts val="1200"/>
              </a:spcAft>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Would have liked more time to consult (consult outside Wellington, and more cross-agency consultation).</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735972" y="721618"/>
            <a:ext cx="7672070" cy="521970"/>
          </a:xfrm>
          <a:prstGeom prst="rect">
            <a:avLst/>
          </a:prstGeom>
          <a:noFill/>
        </p:spPr>
        <p:txBody>
          <a:bodyPr wrap="none" rtlCol="0">
            <a:spAutoFit/>
          </a:bodyPr>
          <a:lstStyle/>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rPr>
              <a:t>2.G Setting up an Independent Fiscal Institution</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770844"/>
            <a:ext cx="8138724" cy="2676525"/>
          </a:xfrm>
          <a:prstGeom prst="rect">
            <a:avLst/>
          </a:prstGeom>
        </p:spPr>
        <p:txBody>
          <a:bodyPr wrap="square">
            <a:spAutoFit/>
          </a:bodyPr>
          <a:lstStyle/>
          <a:p>
            <a:pPr marL="457200" indent="-457200">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Public engagement mechanisms across the budget and fiscal policy cycles </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457200" indent="-457200">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A range of public engagements conducted by the New Zealand Treasury</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457200" indent="-457200" algn="l">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rPr>
              <a:t>Pre-Budget Consultations in selected countries</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457200" indent="-457200" algn="l">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rPr>
              <a:t>Other public engagements by MOFs: UK, South Africa, Mexico, Philippines</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457200" indent="-457200" algn="l">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rPr>
              <a:t>Concluding Observations and Issues for Discussion</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457200" indent="-457200" algn="l">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rPr>
              <a:t>References and resources</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457200" indent="-457200" algn="l">
              <a:lnSpc>
                <a:spcPct val="150000"/>
              </a:lnSpc>
              <a:buFont typeface="+mj-lt"/>
              <a:buAutoNum type="arabicPeriod"/>
            </a:pPr>
            <a:endParaRPr lang="en-NZ"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2495240" y="721618"/>
            <a:ext cx="4153535" cy="521970"/>
          </a:xfrm>
          <a:prstGeom prst="rect">
            <a:avLst/>
          </a:prstGeom>
          <a:noFill/>
        </p:spPr>
        <p:txBody>
          <a:bodyPr wrap="none" rtlCol="0">
            <a:spAutoFit/>
          </a:bodyPr>
          <a:lstStyle/>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rPr>
              <a:t>Overview of Presentation</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770844"/>
            <a:ext cx="8138724" cy="1524007"/>
          </a:xfrm>
          <a:prstGeom prst="rect">
            <a:avLst/>
          </a:prstGeom>
        </p:spPr>
        <p:txBody>
          <a:bodyPr wrap="square">
            <a:spAutoFit/>
          </a:bodyPr>
          <a:lstStyle/>
          <a:p>
            <a:pPr marL="457200" indent="-457200" algn="l">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rPr>
              <a:t>Long Term Fiscal Statement every 4 years - legal requirement to consult</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457200" indent="-457200" algn="l">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rPr>
              <a:t>Investment Statement e</a:t>
            </a: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very 4 years - legal requirement to consult</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457200" indent="-457200" algn="l">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rPr>
              <a:t>Outreach to and annual competitions for university students. and for school students</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501023" y="721618"/>
            <a:ext cx="8141970" cy="521970"/>
          </a:xfrm>
          <a:prstGeom prst="rect">
            <a:avLst/>
          </a:prstGeom>
          <a:noFill/>
        </p:spPr>
        <p:txBody>
          <a:bodyPr wrap="none" rtlCol="0">
            <a:spAutoFit/>
          </a:bodyPr>
          <a:lstStyle/>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rPr>
              <a:t>2.H NZ Treasury: Other engagement mechanisms </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endParaRPr>
          </a:p>
        </p:txBody>
      </p:sp>
      <p:sp>
        <p:nvSpPr>
          <p:cNvPr id="17" name="Rectangle 16"/>
          <p:cNvSpPr/>
          <p:nvPr/>
        </p:nvSpPr>
        <p:spPr>
          <a:xfrm>
            <a:off x="7611035" y="5844988"/>
            <a:ext cx="1237130" cy="795315"/>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1"/>
          <a:stretch>
            <a:fillRect/>
          </a:stretch>
        </p:blipFill>
        <p:spPr>
          <a:xfrm>
            <a:off x="4329953" y="3563150"/>
            <a:ext cx="4066771" cy="262910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6565" y="1520052"/>
            <a:ext cx="8194675" cy="4523105"/>
          </a:xfrm>
          <a:prstGeom prst="rect">
            <a:avLst/>
          </a:prstGeom>
        </p:spPr>
        <p:txBody>
          <a:bodyPr wrap="square">
            <a:spAutoFit/>
          </a:bodyPr>
          <a:lstStyle/>
          <a:p>
            <a:pPr marL="457200" indent="-457200" algn="l">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rPr>
              <a:t>Wide variety of engagement mechanisms: one-off/institutionalised; single stage/mulitple rounds; informal/legally required; expert-based and general public.</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457200" indent="-457200" algn="l">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rPr>
              <a:t>Spans macro-fiscal, tax, expenditure, investment; mainly outside annual budget.</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457200" indent="-457200" algn="l">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rPr>
              <a:t>Role of Treasury v role of government.</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457200" indent="-457200" algn="l">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Limited centralised guidelines for staff, reliance on experienced staff and culture of cross-Treasury discussion and sharing of experience.</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457200" indent="-457200" algn="l">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Often done on short time frames, but sometimes long drawn out, political factors.</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457200" indent="-457200" algn="l">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Well-established</a:t>
            </a:r>
            <a:r>
              <a:rPr lang="en-NZ" sz="1600" dirty="0">
                <a:solidFill>
                  <a:srgbClr val="FF0000"/>
                </a:solidFill>
                <a:latin typeface="Arial" panose="020B0604020202020204" pitchFamily="34" charset="0"/>
                <a:cs typeface="Arial" panose="020B0604020202020204" pitchFamily="34" charset="0"/>
                <a:sym typeface="+mn-ea"/>
              </a:rPr>
              <a:t> </a:t>
            </a: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non-government actors and patterns of interaction.</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457200" indent="-457200" algn="l">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Specific efforts and mechanisms to engage Maori (indigenous people).</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457200" indent="-457200" algn="l">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Delays (sometimes long) in publishing submissions and summary of submissions.</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457200" indent="-457200" algn="l">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Most work done by Treasury staff, within baselines, occasional contracting out.</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457200" indent="-457200" algn="l">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Clear processes to manage privacy issues; potential conflicts of interest etc.</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65108" y="721618"/>
            <a:ext cx="8813800" cy="521970"/>
          </a:xfrm>
          <a:prstGeom prst="rect">
            <a:avLst/>
          </a:prstGeom>
          <a:noFill/>
        </p:spPr>
        <p:txBody>
          <a:bodyPr wrap="none" rtlCol="0">
            <a:spAutoFit/>
          </a:bodyPr>
          <a:lstStyle/>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rPr>
              <a:t>2. </a:t>
            </a: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sym typeface="+mn-ea"/>
              </a:rPr>
              <a:t>NZ Treasury engagement: c</a:t>
            </a: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rPr>
              <a:t>oncluding observations  </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770844"/>
            <a:ext cx="8138724" cy="3335655"/>
          </a:xfrm>
          <a:prstGeom prst="rect">
            <a:avLst/>
          </a:prstGeom>
        </p:spPr>
        <p:txBody>
          <a:bodyPr wrap="square">
            <a:spAutoFit/>
          </a:bodyPr>
          <a:lstStyle/>
          <a:p>
            <a:pPr indent="0" algn="l">
              <a:lnSpc>
                <a:spcPct val="120000"/>
              </a:lnSpc>
              <a:buFont typeface="Arial" panose="020B0604020202020204" pitchFamily="34" charset="0"/>
              <a:buNone/>
            </a:pPr>
            <a:r>
              <a:rPr lang="en-NZ" altLang="en-US" sz="1600" b="1" dirty="0">
                <a:solidFill>
                  <a:schemeClr val="tx1">
                    <a:lumMod val="65000"/>
                    <a:lumOff val="35000"/>
                  </a:schemeClr>
                </a:solidFill>
                <a:latin typeface="Arial" panose="020B0604020202020204" pitchFamily="34" charset="0"/>
                <a:cs typeface="Arial" panose="020B0604020202020204" pitchFamily="34" charset="0"/>
                <a:sym typeface="+mn-ea"/>
              </a:rPr>
              <a:t>South Africa: </a:t>
            </a:r>
            <a:r>
              <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rPr>
              <a:t>Tips for the Minister: general public invited to submit proposals for next budget on Treasury web site or hand them in. Over 500 tips per year. Treasury Communications staff vet them for Minister, submit shortlist of 10 to Treasury executive team. Minister considers those that are closest to government priorities and refers to them in Budget Speech.</a:t>
            </a:r>
            <a:endPar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indent="0" algn="l">
              <a:lnSpc>
                <a:spcPct val="120000"/>
              </a:lnSpc>
              <a:buFont typeface="Arial" panose="020B0604020202020204" pitchFamily="34" charset="0"/>
              <a:buNone/>
            </a:pPr>
            <a:endPar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indent="0" algn="l">
              <a:lnSpc>
                <a:spcPct val="120000"/>
              </a:lnSpc>
              <a:buFont typeface="Arial" panose="020B0604020202020204" pitchFamily="34" charset="0"/>
              <a:buNone/>
            </a:pPr>
            <a:endParaRPr lang="en-NZ" altLang="en-US" sz="1600" b="1" dirty="0">
              <a:solidFill>
                <a:schemeClr val="tx1">
                  <a:lumMod val="65000"/>
                  <a:lumOff val="35000"/>
                </a:schemeClr>
              </a:solidFill>
              <a:latin typeface="Arial" panose="020B0604020202020204" pitchFamily="34" charset="0"/>
              <a:cs typeface="Arial" panose="020B0604020202020204" pitchFamily="34" charset="0"/>
              <a:sym typeface="+mn-ea"/>
            </a:endParaRPr>
          </a:p>
          <a:p>
            <a:pPr indent="0" algn="l">
              <a:lnSpc>
                <a:spcPct val="120000"/>
              </a:lnSpc>
              <a:buFont typeface="Arial" panose="020B0604020202020204" pitchFamily="34" charset="0"/>
              <a:buNone/>
            </a:pPr>
            <a:r>
              <a:rPr lang="en-NZ" altLang="en-US" sz="1600" b="1" dirty="0">
                <a:solidFill>
                  <a:schemeClr val="tx1">
                    <a:lumMod val="65000"/>
                    <a:lumOff val="35000"/>
                  </a:schemeClr>
                </a:solidFill>
                <a:latin typeface="Arial" panose="020B0604020202020204" pitchFamily="34" charset="0"/>
                <a:cs typeface="Arial" panose="020B0604020202020204" pitchFamily="34" charset="0"/>
                <a:sym typeface="+mn-ea"/>
              </a:rPr>
              <a:t>Canada:</a:t>
            </a:r>
            <a:r>
              <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rPr>
              <a:t> since 1990s, pre-budget consultations with the public organized by Dept. of Finance to gather input on government's areas of focus for upcoming budget.</a:t>
            </a:r>
            <a:endPar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indent="0" algn="l">
              <a:lnSpc>
                <a:spcPct val="120000"/>
              </a:lnSpc>
              <a:buFont typeface="Arial" panose="020B0604020202020204" pitchFamily="34" charset="0"/>
              <a:buNone/>
            </a:pPr>
            <a:r>
              <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rPr>
              <a:t>Use of </a:t>
            </a:r>
            <a:r>
              <a:rPr lang="en-US" sz="1600" dirty="0">
                <a:solidFill>
                  <a:schemeClr val="tx1">
                    <a:lumMod val="65000"/>
                    <a:lumOff val="35000"/>
                  </a:schemeClr>
                </a:solidFill>
                <a:latin typeface="Arial" panose="020B0604020202020204" pitchFamily="34" charset="0"/>
                <a:cs typeface="Arial" panose="020B0604020202020204" pitchFamily="34" charset="0"/>
                <a:sym typeface="+mn-ea"/>
              </a:rPr>
              <a:t>social media </a:t>
            </a:r>
            <a:r>
              <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rPr>
              <a:t>(</a:t>
            </a:r>
            <a:r>
              <a:rPr lang="en-US" sz="1600" dirty="0">
                <a:solidFill>
                  <a:schemeClr val="tx1">
                    <a:lumMod val="65000"/>
                    <a:lumOff val="35000"/>
                  </a:schemeClr>
                </a:solidFill>
                <a:latin typeface="Arial" panose="020B0604020202020204" pitchFamily="34" charset="0"/>
                <a:cs typeface="Arial" panose="020B0604020202020204" pitchFamily="34" charset="0"/>
                <a:sym typeface="+mn-ea"/>
              </a:rPr>
              <a:t>Google Hangouts</a:t>
            </a:r>
            <a:r>
              <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rPr>
              <a:t>, </a:t>
            </a:r>
            <a:r>
              <a:rPr lang="en-US" sz="1600" dirty="0">
                <a:solidFill>
                  <a:schemeClr val="tx1">
                    <a:lumMod val="65000"/>
                    <a:lumOff val="35000"/>
                  </a:schemeClr>
                </a:solidFill>
                <a:latin typeface="Arial" panose="020B0604020202020204" pitchFamily="34" charset="0"/>
                <a:cs typeface="Arial" panose="020B0604020202020204" pitchFamily="34" charset="0"/>
                <a:sym typeface="+mn-ea"/>
              </a:rPr>
              <a:t>Facebook</a:t>
            </a:r>
            <a:r>
              <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rPr>
              <a:t>), </a:t>
            </a:r>
            <a:r>
              <a:rPr lang="en-US" sz="1600" dirty="0">
                <a:solidFill>
                  <a:schemeClr val="tx1">
                    <a:lumMod val="65000"/>
                    <a:lumOff val="35000"/>
                  </a:schemeClr>
                </a:solidFill>
                <a:latin typeface="Arial" panose="020B0604020202020204" pitchFamily="34" charset="0"/>
                <a:cs typeface="Arial" panose="020B0604020202020204" pitchFamily="34" charset="0"/>
                <a:sym typeface="+mn-ea"/>
              </a:rPr>
              <a:t>dedicated website . </a:t>
            </a:r>
            <a:endParaRPr lang="en-US"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0" lvl="1" indent="0" algn="l">
              <a:lnSpc>
                <a:spcPct val="120000"/>
              </a:lnSpc>
              <a:buFont typeface="Arial" panose="020B0604020202020204" pitchFamily="34" charset="0"/>
              <a:buNone/>
            </a:pPr>
            <a:r>
              <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rPr>
              <a:t>P</a:t>
            </a:r>
            <a:r>
              <a:rPr lang="en-US" sz="1600" dirty="0">
                <a:solidFill>
                  <a:schemeClr val="tx1">
                    <a:lumMod val="65000"/>
                    <a:lumOff val="35000"/>
                  </a:schemeClr>
                </a:solidFill>
                <a:latin typeface="Arial" panose="020B0604020202020204" pitchFamily="34" charset="0"/>
                <a:cs typeface="Arial" panose="020B0604020202020204" pitchFamily="34" charset="0"/>
                <a:sym typeface="+mn-ea"/>
              </a:rPr>
              <a:t>urpose, scope and process outlined in press release on launch of consultations</a:t>
            </a:r>
            <a:r>
              <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rPr>
              <a:t>.</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2099636" y="721618"/>
            <a:ext cx="4944745" cy="521970"/>
          </a:xfrm>
          <a:prstGeom prst="rect">
            <a:avLst/>
          </a:prstGeom>
          <a:noFill/>
        </p:spPr>
        <p:txBody>
          <a:bodyPr wrap="none" rtlCol="0">
            <a:spAutoFit/>
          </a:bodyPr>
          <a:lstStyle/>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rPr>
              <a:t>3.A Pre-Budget Consultations </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770844"/>
            <a:ext cx="8138724" cy="3610732"/>
          </a:xfrm>
          <a:prstGeom prst="rect">
            <a:avLst/>
          </a:prstGeom>
        </p:spPr>
        <p:txBody>
          <a:bodyPr wrap="square">
            <a:spAutoFit/>
          </a:bodyPr>
          <a:lstStyle/>
          <a:p>
            <a:pPr indent="0" algn="l">
              <a:lnSpc>
                <a:spcPct val="120000"/>
              </a:lnSpc>
              <a:buFont typeface="Arial" panose="020B0604020202020204" pitchFamily="34" charset="0"/>
              <a:buNone/>
            </a:pPr>
            <a:r>
              <a:rPr lang="en-NZ" altLang="en-US" sz="1600" b="1" dirty="0">
                <a:solidFill>
                  <a:schemeClr val="tx1">
                    <a:lumMod val="65000"/>
                    <a:lumOff val="35000"/>
                  </a:schemeClr>
                </a:solidFill>
                <a:latin typeface="Arial" panose="020B0604020202020204" pitchFamily="34" charset="0"/>
                <a:cs typeface="Arial" panose="020B0604020202020204" pitchFamily="34" charset="0"/>
              </a:rPr>
              <a:t>Ireland:</a:t>
            </a:r>
            <a:r>
              <a:rPr lang="en-NZ" altLang="en-US" sz="1600" dirty="0">
                <a:solidFill>
                  <a:schemeClr val="tx1">
                    <a:lumMod val="65000"/>
                    <a:lumOff val="35000"/>
                  </a:schemeClr>
                </a:solidFill>
                <a:latin typeface="Arial" panose="020B0604020202020204" pitchFamily="34" charset="0"/>
                <a:cs typeface="Arial" panose="020B0604020202020204" pitchFamily="34" charset="0"/>
              </a:rPr>
              <a:t> </a:t>
            </a:r>
            <a:r>
              <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rPr>
              <a:t>A National Economic Dialogue is held in June after the government has determined (from its spring budget semester) the level of “fiscal space” available in the coming year, and before line ministries have submitted budget proposals. </a:t>
            </a:r>
            <a:endPar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algn="l">
              <a:lnSpc>
                <a:spcPct val="120000"/>
              </a:lnSpc>
              <a:buFont typeface="Arial" panose="020B0604020202020204" pitchFamily="34" charset="0"/>
              <a:buNone/>
            </a:pPr>
            <a:r>
              <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rPr>
              <a:t>The forum brings together civil society and parliamentary stakeholders to discuss priorities for the October budget.  The Forum is moderated by an independent chairperson and all of its sessions are held in public.</a:t>
            </a:r>
            <a:endPar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algn="l">
              <a:lnSpc>
                <a:spcPct val="120000"/>
              </a:lnSpc>
              <a:buFont typeface="Arial" panose="020B0604020202020204" pitchFamily="34" charset="0"/>
              <a:buNone/>
            </a:pPr>
            <a:endPar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algn="l">
              <a:lnSpc>
                <a:spcPct val="120000"/>
              </a:lnSpc>
              <a:buFont typeface="Arial" panose="020B0604020202020204" pitchFamily="34" charset="0"/>
              <a:buNone/>
            </a:pPr>
            <a:endPar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indent="0" algn="l">
              <a:lnSpc>
                <a:spcPct val="120000"/>
              </a:lnSpc>
              <a:buFont typeface="+mj-lt"/>
              <a:buNone/>
            </a:pPr>
            <a:r>
              <a:rPr lang="en-NZ" altLang="en-US" sz="1600" b="1" dirty="0">
                <a:solidFill>
                  <a:schemeClr val="tx1">
                    <a:lumMod val="65000"/>
                    <a:lumOff val="35000"/>
                  </a:schemeClr>
                </a:solidFill>
                <a:latin typeface="Arial" panose="020B0604020202020204" pitchFamily="34" charset="0"/>
                <a:cs typeface="Arial" panose="020B0604020202020204" pitchFamily="34" charset="0"/>
                <a:sym typeface="+mn-ea"/>
              </a:rPr>
              <a:t>Kyrgyzstan:</a:t>
            </a:r>
            <a:r>
              <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rPr>
              <a:t> </a:t>
            </a:r>
            <a:r>
              <a:rPr lang="en-US" sz="1600" dirty="0">
                <a:solidFill>
                  <a:schemeClr val="tx1">
                    <a:lumMod val="65000"/>
                    <a:lumOff val="35000"/>
                  </a:schemeClr>
                </a:solidFill>
                <a:latin typeface="Arial" panose="020B0604020202020204" pitchFamily="34" charset="0"/>
                <a:cs typeface="Arial" panose="020B0604020202020204" pitchFamily="34" charset="0"/>
                <a:sym typeface="+mn-ea"/>
              </a:rPr>
              <a:t>Open invitation by </a:t>
            </a:r>
            <a:r>
              <a:rPr lang="en-US" sz="1600" dirty="0" err="1">
                <a:solidFill>
                  <a:schemeClr val="tx1">
                    <a:lumMod val="65000"/>
                    <a:lumOff val="35000"/>
                  </a:schemeClr>
                </a:solidFill>
                <a:latin typeface="Arial" panose="020B0604020202020204" pitchFamily="34" charset="0"/>
                <a:cs typeface="Arial" panose="020B0604020202020204" pitchFamily="34" charset="0"/>
                <a:sym typeface="+mn-ea"/>
              </a:rPr>
              <a:t>MinFin</a:t>
            </a:r>
            <a:r>
              <a:rPr lang="en-US" sz="1600" dirty="0">
                <a:solidFill>
                  <a:schemeClr val="tx1">
                    <a:lumMod val="65000"/>
                    <a:lumOff val="35000"/>
                  </a:schemeClr>
                </a:solidFill>
                <a:latin typeface="Arial" panose="020B0604020202020204" pitchFamily="34" charset="0"/>
                <a:cs typeface="Arial" panose="020B0604020202020204" pitchFamily="34" charset="0"/>
                <a:sym typeface="+mn-ea"/>
              </a:rPr>
              <a:t> to participate at the Budget Hearings </a:t>
            </a:r>
            <a:r>
              <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rPr>
              <a:t>on </a:t>
            </a:r>
            <a:r>
              <a:rPr lang="en-US" sz="1600" dirty="0">
                <a:solidFill>
                  <a:schemeClr val="tx1">
                    <a:lumMod val="65000"/>
                    <a:lumOff val="35000"/>
                  </a:schemeClr>
                </a:solidFill>
                <a:latin typeface="Arial" panose="020B0604020202020204" pitchFamily="34" charset="0"/>
                <a:cs typeface="Arial" panose="020B0604020202020204" pitchFamily="34" charset="0"/>
                <a:sym typeface="+mn-ea"/>
              </a:rPr>
              <a:t>proposed </a:t>
            </a:r>
            <a:r>
              <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rPr>
              <a:t>Budget,as required by </a:t>
            </a:r>
            <a:r>
              <a:rPr lang="en-US" sz="1600" dirty="0">
                <a:solidFill>
                  <a:schemeClr val="tx1">
                    <a:lumMod val="65000"/>
                    <a:lumOff val="35000"/>
                  </a:schemeClr>
                </a:solidFill>
                <a:latin typeface="Arial" panose="020B0604020202020204" pitchFamily="34" charset="0"/>
                <a:cs typeface="Arial" panose="020B0604020202020204" pitchFamily="34" charset="0"/>
                <a:sym typeface="+mn-ea"/>
              </a:rPr>
              <a:t>regulation</a:t>
            </a:r>
            <a:r>
              <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rPr>
              <a:t>.</a:t>
            </a:r>
            <a:r>
              <a:rPr lang="en-US" sz="1600" dirty="0">
                <a:solidFill>
                  <a:schemeClr val="tx1">
                    <a:lumMod val="65000"/>
                    <a:lumOff val="35000"/>
                  </a:schemeClr>
                </a:solidFill>
                <a:latin typeface="Arial" panose="020B0604020202020204" pitchFamily="34" charset="0"/>
                <a:cs typeface="Arial" panose="020B0604020202020204" pitchFamily="34" charset="0"/>
                <a:sym typeface="+mn-ea"/>
              </a:rPr>
              <a:t> Hearings in the capital Bishkek and 2 regional cities, with representatives of all relevant ministries and </a:t>
            </a:r>
            <a:r>
              <a:rPr lang="en-US" sz="1600" dirty="0" err="1">
                <a:solidFill>
                  <a:schemeClr val="tx1">
                    <a:lumMod val="65000"/>
                    <a:lumOff val="35000"/>
                  </a:schemeClr>
                </a:solidFill>
                <a:latin typeface="Arial" panose="020B0604020202020204" pitchFamily="34" charset="0"/>
                <a:cs typeface="Arial" panose="020B0604020202020204" pitchFamily="34" charset="0"/>
                <a:sym typeface="+mn-ea"/>
              </a:rPr>
              <a:t>MinFin</a:t>
            </a:r>
            <a:r>
              <a:rPr lang="en-NZ" altLang="en-US" sz="1600" dirty="0" err="1">
                <a:solidFill>
                  <a:schemeClr val="tx1">
                    <a:lumMod val="65000"/>
                    <a:lumOff val="35000"/>
                  </a:schemeClr>
                </a:solidFill>
                <a:latin typeface="Arial" panose="020B0604020202020204" pitchFamily="34" charset="0"/>
                <a:cs typeface="Arial" panose="020B0604020202020204" pitchFamily="34" charset="0"/>
                <a:sym typeface="+mn-ea"/>
              </a:rPr>
              <a:t>. </a:t>
            </a:r>
            <a:r>
              <a:rPr lang="en-US" sz="1600" dirty="0">
                <a:solidFill>
                  <a:schemeClr val="tx1">
                    <a:lumMod val="65000"/>
                    <a:lumOff val="35000"/>
                  </a:schemeClr>
                </a:solidFill>
                <a:latin typeface="Arial" panose="020B0604020202020204" pitchFamily="34" charset="0"/>
                <a:cs typeface="Arial" panose="020B0604020202020204" pitchFamily="34" charset="0"/>
                <a:sym typeface="+mn-ea"/>
              </a:rPr>
              <a:t>Discussion are open to all</a:t>
            </a:r>
            <a:r>
              <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rPr>
              <a:t>; t</a:t>
            </a:r>
            <a:r>
              <a:rPr lang="en-US" sz="1600" dirty="0">
                <a:solidFill>
                  <a:schemeClr val="tx1">
                    <a:lumMod val="65000"/>
                    <a:lumOff val="35000"/>
                  </a:schemeClr>
                </a:solidFill>
                <a:latin typeface="Arial" panose="020B0604020202020204" pitchFamily="34" charset="0"/>
                <a:cs typeface="Arial" panose="020B0604020202020204" pitchFamily="34" charset="0"/>
                <a:sym typeface="+mn-ea"/>
              </a:rPr>
              <a:t>he public's questions and proposals are addressed and recorded</a:t>
            </a:r>
            <a:r>
              <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rPr>
              <a:t>.</a:t>
            </a:r>
            <a:endPar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2089793" y="721618"/>
            <a:ext cx="4964430" cy="521970"/>
          </a:xfrm>
          <a:prstGeom prst="rect">
            <a:avLst/>
          </a:prstGeom>
          <a:noFill/>
        </p:spPr>
        <p:txBody>
          <a:bodyPr wrap="none" rtlCol="0">
            <a:spAutoFit/>
          </a:bodyPr>
          <a:lstStyle/>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rPr>
              <a:t>3.B Pre-Budget Consultations </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770844"/>
            <a:ext cx="8138724" cy="3784600"/>
          </a:xfrm>
          <a:prstGeom prst="rect">
            <a:avLst/>
          </a:prstGeom>
        </p:spPr>
        <p:txBody>
          <a:bodyPr wrap="square">
            <a:spAutoFit/>
          </a:bodyPr>
          <a:lstStyle/>
          <a:p>
            <a:pPr indent="0" algn="l">
              <a:lnSpc>
                <a:spcPct val="150000"/>
              </a:lnSpc>
              <a:buFont typeface="+mj-lt"/>
              <a:buNone/>
            </a:pPr>
            <a:r>
              <a:rPr lang="en-US" sz="1600" dirty="0">
                <a:solidFill>
                  <a:schemeClr val="tx1">
                    <a:lumMod val="65000"/>
                    <a:lumOff val="35000"/>
                  </a:schemeClr>
                </a:solidFill>
                <a:latin typeface="Arial" panose="020B0604020202020204" pitchFamily="34" charset="0"/>
                <a:cs typeface="Arial" panose="020B0604020202020204" pitchFamily="34" charset="0"/>
                <a:sym typeface="+mn-ea"/>
              </a:rPr>
              <a:t>2011 Government Tax Consultation Framework</a:t>
            </a:r>
            <a:r>
              <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rPr>
              <a:t>:</a:t>
            </a:r>
            <a:endPar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285750" indent="-285750" algn="l">
              <a:lnSpc>
                <a:spcPct val="150000"/>
              </a:lnSpc>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sym typeface="+mn-ea"/>
              </a:rPr>
              <a:t>requires early and continuing engagement on </a:t>
            </a:r>
            <a:r>
              <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rPr>
              <a:t>all (other than minor) </a:t>
            </a:r>
            <a:r>
              <a:rPr lang="en-US" sz="1600" dirty="0">
                <a:solidFill>
                  <a:schemeClr val="tx1">
                    <a:lumMod val="65000"/>
                    <a:lumOff val="35000"/>
                  </a:schemeClr>
                </a:solidFill>
                <a:latin typeface="Arial" panose="020B0604020202020204" pitchFamily="34" charset="0"/>
                <a:cs typeface="Arial" panose="020B0604020202020204" pitchFamily="34" charset="0"/>
                <a:sym typeface="+mn-ea"/>
              </a:rPr>
              <a:t>tax changes </a:t>
            </a:r>
            <a:endParaRPr lang="en-US"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285750" indent="-285750" algn="l">
              <a:lnSpc>
                <a:spcPct val="150000"/>
              </a:lnSpc>
              <a:buFont typeface="Arial" panose="020B0604020202020204" pitchFamily="34" charset="0"/>
              <a:buChar char="•"/>
            </a:pPr>
            <a:r>
              <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rPr>
              <a:t>w</a:t>
            </a:r>
            <a:r>
              <a:rPr lang="en-US" sz="1600" dirty="0">
                <a:solidFill>
                  <a:schemeClr val="tx1">
                    <a:lumMod val="65000"/>
                    <a:lumOff val="35000"/>
                  </a:schemeClr>
                </a:solidFill>
                <a:latin typeface="Arial" panose="020B0604020202020204" pitchFamily="34" charset="0"/>
                <a:cs typeface="Arial" panose="020B0604020202020204" pitchFamily="34" charset="0"/>
                <a:sym typeface="+mn-ea"/>
              </a:rPr>
              <a:t>here possible, the Government will engage interested parties</a:t>
            </a:r>
            <a:r>
              <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rPr>
              <a:t>, </a:t>
            </a:r>
            <a:r>
              <a:rPr lang="en-US" sz="1600" dirty="0" err="1">
                <a:solidFill>
                  <a:schemeClr val="tx1">
                    <a:lumMod val="65000"/>
                    <a:lumOff val="35000"/>
                  </a:schemeClr>
                </a:solidFill>
                <a:latin typeface="Arial" panose="020B0604020202020204" pitchFamily="34" charset="0"/>
                <a:cs typeface="Arial" panose="020B0604020202020204" pitchFamily="34" charset="0"/>
                <a:sym typeface="+mn-ea"/>
              </a:rPr>
              <a:t>minimise</a:t>
            </a:r>
            <a:r>
              <a:rPr lang="en-US" sz="1600" dirty="0">
                <a:solidFill>
                  <a:schemeClr val="tx1">
                    <a:lumMod val="65000"/>
                    <a:lumOff val="35000"/>
                  </a:schemeClr>
                </a:solidFill>
                <a:latin typeface="Arial" panose="020B0604020202020204" pitchFamily="34" charset="0"/>
                <a:cs typeface="Arial" panose="020B0604020202020204" pitchFamily="34" charset="0"/>
                <a:sym typeface="+mn-ea"/>
              </a:rPr>
              <a:t> the occasions on which it consults confidentially, set out its strategy, the policy objectives, any relevant broader policy context, the scope of the consultation, its current assessment of the impact of the proposed change and which department and official is leading the consultation.</a:t>
            </a:r>
            <a:endParaRPr lang="en-US"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285750" indent="-285750" algn="l">
              <a:lnSpc>
                <a:spcPct val="150000"/>
              </a:lnSpc>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sym typeface="+mn-ea"/>
              </a:rPr>
              <a:t>To enable legislation to be properly </a:t>
            </a:r>
            <a:r>
              <a:rPr lang="en-US" sz="1600" dirty="0" err="1">
                <a:solidFill>
                  <a:schemeClr val="tx1">
                    <a:lumMod val="65000"/>
                    <a:lumOff val="35000"/>
                  </a:schemeClr>
                </a:solidFill>
                <a:latin typeface="Arial" panose="020B0604020202020204" pitchFamily="34" charset="0"/>
                <a:cs typeface="Arial" panose="020B0604020202020204" pitchFamily="34" charset="0"/>
                <a:sym typeface="+mn-ea"/>
              </a:rPr>
              <a:t>scrutinised</a:t>
            </a:r>
            <a:r>
              <a:rPr lang="en-US" sz="1600" dirty="0">
                <a:solidFill>
                  <a:schemeClr val="tx1">
                    <a:lumMod val="65000"/>
                    <a:lumOff val="35000"/>
                  </a:schemeClr>
                </a:solidFill>
                <a:latin typeface="Arial" panose="020B0604020202020204" pitchFamily="34" charset="0"/>
                <a:cs typeface="Arial" panose="020B0604020202020204" pitchFamily="34" charset="0"/>
                <a:sym typeface="+mn-ea"/>
              </a:rPr>
              <a:t>, draft clauses for the Finance Bill will be published for scrutiny at least three months before the Bill is introduced to Parliament and the period for comment will be at least eight weeks.</a:t>
            </a:r>
            <a:endParaRPr lang="en-US" sz="1600" dirty="0">
              <a:solidFill>
                <a:schemeClr val="tx1">
                  <a:lumMod val="65000"/>
                  <a:lumOff val="35000"/>
                </a:schemeClr>
              </a:solidFill>
              <a:latin typeface="Calibri" panose="020F0502020204030204" charset="0"/>
              <a:cs typeface="Times New Roman" panose="02020603050405020304" charset="0"/>
              <a:sym typeface="+mn-ea"/>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2024071" y="721618"/>
            <a:ext cx="5095875" cy="521970"/>
          </a:xfrm>
          <a:prstGeom prst="rect">
            <a:avLst/>
          </a:prstGeom>
          <a:noFill/>
        </p:spPr>
        <p:txBody>
          <a:bodyPr wrap="none" rtlCol="0">
            <a:spAutoFit/>
          </a:bodyPr>
          <a:lstStyle/>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rPr>
              <a:t>4.A UK Tax Policy Engagement</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770844"/>
            <a:ext cx="8138724" cy="4109330"/>
          </a:xfrm>
          <a:prstGeom prst="rect">
            <a:avLst/>
          </a:prstGeom>
        </p:spPr>
        <p:txBody>
          <a:bodyPr wrap="square">
            <a:spAutoFit/>
          </a:bodyPr>
          <a:lstStyle/>
          <a:p>
            <a:pPr marL="342900" indent="-342900" algn="l">
              <a:lnSpc>
                <a:spcPct val="150000"/>
              </a:lnSpc>
              <a:buFont typeface="+mj-lt"/>
              <a:buAutoNum type="arabicPeriod"/>
            </a:pPr>
            <a:r>
              <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rPr>
              <a:t>Programme agreed between Treasury, sector experts and CSOs.</a:t>
            </a:r>
            <a:endPar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gn="l">
              <a:lnSpc>
                <a:spcPct val="150000"/>
              </a:lnSpc>
              <a:buFont typeface="+mj-lt"/>
              <a:buAutoNum type="arabicPeriod"/>
            </a:pPr>
            <a:r>
              <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rPr>
              <a:t>Increasingly detailed agendas, questions pre-agreed, for targeted engagements.</a:t>
            </a:r>
            <a:endPar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gn="l">
              <a:lnSpc>
                <a:spcPct val="150000"/>
              </a:lnSpc>
              <a:buFont typeface="+mj-lt"/>
              <a:buAutoNum type="arabicPeriod"/>
            </a:pPr>
            <a:r>
              <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rPr>
              <a:t>Treasury funds (within baseline) venue hire (if not hosted at government buildings), catering, staff and CSO travel and accommodation costs, printing of documentation. </a:t>
            </a:r>
            <a:endPar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gn="l">
              <a:lnSpc>
                <a:spcPct val="150000"/>
              </a:lnSpc>
              <a:buFont typeface="+mj-lt"/>
              <a:buAutoNum type="arabicPeriod"/>
            </a:pPr>
            <a:r>
              <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rPr>
              <a:t>Used to take Treasury 6 months to organise, decreased to an average of 3 months.</a:t>
            </a:r>
            <a:endPar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gn="l">
              <a:lnSpc>
                <a:spcPct val="150000"/>
              </a:lnSpc>
              <a:buFont typeface="+mj-lt"/>
              <a:buAutoNum type="arabicPeriod"/>
            </a:pPr>
            <a:r>
              <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rPr>
              <a:t>New CSO structures have evolved making meaningful engagement possible again. For example, IMALI YETHU, a coalition of civil society was formed to partner directly with Treasury to develop the budget online portal, </a:t>
            </a:r>
            <a:r>
              <a:rPr lang="en-NZ" altLang="en-US" sz="1600" dirty="0" err="1">
                <a:solidFill>
                  <a:schemeClr val="tx1">
                    <a:lumMod val="65000"/>
                    <a:lumOff val="35000"/>
                  </a:schemeClr>
                </a:solidFill>
                <a:latin typeface="Arial" panose="020B0604020202020204" pitchFamily="34" charset="0"/>
                <a:cs typeface="Arial" panose="020B0604020202020204" pitchFamily="34" charset="0"/>
                <a:sym typeface="+mn-ea"/>
              </a:rPr>
              <a:t>www.vulekamali.gov.za</a:t>
            </a:r>
            <a:r>
              <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rPr>
              <a:t>. </a:t>
            </a:r>
            <a:endPar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gn="l">
              <a:lnSpc>
                <a:spcPct val="150000"/>
              </a:lnSpc>
              <a:buFont typeface="+mj-lt"/>
              <a:buAutoNum type="arabicPeriod"/>
            </a:pPr>
            <a:r>
              <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rPr>
              <a:t>Results: better understanding of role of Treasury, and of trade-offs required in budgeting; new and deeper Treasury/CSO collaborations. </a:t>
            </a:r>
            <a:endPar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gn="l">
              <a:lnSpc>
                <a:spcPct val="150000"/>
              </a:lnSpc>
              <a:buFont typeface="+mj-lt"/>
              <a:buAutoNum type="arabicPeriod"/>
            </a:pPr>
            <a:r>
              <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rPr>
              <a:t>Could use more ICT tools; more social audits; evidence-based CSO submissions.</a:t>
            </a:r>
            <a:endPar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635769" y="721618"/>
            <a:ext cx="5872480" cy="953135"/>
          </a:xfrm>
          <a:prstGeom prst="rect">
            <a:avLst/>
          </a:prstGeom>
          <a:noFill/>
        </p:spPr>
        <p:txBody>
          <a:bodyPr wrap="none" rtlCol="0">
            <a:spAutoFit/>
          </a:bodyPr>
          <a:lstStyle/>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sym typeface="+mn-ea"/>
              </a:rPr>
              <a:t>4.B South Africa:</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sym typeface="+mn-ea"/>
            </a:endParaRPr>
          </a:p>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sym typeface="+mn-ea"/>
              </a:rPr>
              <a:t>Annual budget workshop with CSOs</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02638" y="1313644"/>
            <a:ext cx="8138724" cy="3584575"/>
          </a:xfrm>
          <a:prstGeom prst="rect">
            <a:avLst/>
          </a:prstGeom>
        </p:spPr>
        <p:txBody>
          <a:bodyPr wrap="square">
            <a:spAutoFit/>
          </a:bodyPr>
          <a:lstStyle/>
          <a:p>
            <a:pPr marL="457200" indent="-457200">
              <a:spcAft>
                <a:spcPts val="600"/>
              </a:spcAft>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Poor state of rural school buildings (2013 infrastructure census) </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457200" indent="-457200">
              <a:spcAft>
                <a:spcPts val="600"/>
              </a:spcAft>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Problems of inefficient and ineffective spending (corruption, interest group capture)</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457200" indent="-457200">
              <a:spcAft>
                <a:spcPts val="600"/>
              </a:spcAft>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rPr>
              <a:t>Min. Public</a:t>
            </a:r>
            <a:r>
              <a:rPr lang="en-NZ" sz="1600" dirty="0">
                <a:solidFill>
                  <a:srgbClr val="FF0000"/>
                </a:solidFill>
                <a:latin typeface="Arial" panose="020B0604020202020204" pitchFamily="34" charset="0"/>
                <a:cs typeface="Arial" panose="020B0604020202020204" pitchFamily="34" charset="0"/>
              </a:rPr>
              <a:t> </a:t>
            </a:r>
            <a:r>
              <a:rPr lang="en-NZ" sz="1600" dirty="0">
                <a:solidFill>
                  <a:schemeClr val="tx1">
                    <a:lumMod val="65000"/>
                    <a:lumOff val="35000"/>
                  </a:schemeClr>
                </a:solidFill>
                <a:latin typeface="Arial" panose="020B0604020202020204" pitchFamily="34" charset="0"/>
                <a:cs typeface="Arial" panose="020B0604020202020204" pitchFamily="34" charset="0"/>
              </a:rPr>
              <a:t>Education/MOF initiative: fund each school directly (debit cards).</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457200" indent="-457200">
              <a:spcAft>
                <a:spcPts val="600"/>
              </a:spcAft>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rPr>
              <a:t>School body meeting (principal, teachers, parents and students) decides and signs off on agreed investment priorities and monitors construction at each school.</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457200" indent="-457200">
              <a:spcAft>
                <a:spcPts val="600"/>
              </a:spcAft>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rPr>
              <a:t>Ministry of Education in charge, MOF involved in design of operating rules </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457200" indent="-457200">
              <a:spcAft>
                <a:spcPts val="600"/>
              </a:spcAft>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rPr>
              <a:t>New Eucation Reform Program created in MOE's 2014 Budget. Initially US$400 million approx., 11,000 schools; 3 months to develop, 3 MOE staff to manage </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457200" indent="-457200">
              <a:spcAft>
                <a:spcPts val="600"/>
              </a:spcAft>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rPr>
              <a:t>New School Infrastructure Platform on Fiscal Transparency Portal (9 photos /school/year taken before/during/after construction, citizens can upload information).</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457200" indent="-457200">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rPr>
              <a:t>Independent annual evaluations by academic</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r>
              <a:rPr lang="en-NZ" sz="1600" dirty="0">
                <a:solidFill>
                  <a:schemeClr val="tx1">
                    <a:lumMod val="65000"/>
                    <a:lumOff val="35000"/>
                  </a:schemeClr>
                </a:solidFill>
                <a:latin typeface="Arial" panose="020B0604020202020204" pitchFamily="34" charset="0"/>
                <a:cs typeface="Arial" panose="020B0604020202020204" pitchFamily="34" charset="0"/>
              </a:rPr>
              <a:t>	organisations (first one by World Bank). </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122689" y="721618"/>
            <a:ext cx="6898640" cy="521970"/>
          </a:xfrm>
          <a:prstGeom prst="rect">
            <a:avLst/>
          </a:prstGeom>
          <a:noFill/>
        </p:spPr>
        <p:txBody>
          <a:bodyPr wrap="none" rtlCol="0">
            <a:spAutoFit/>
          </a:bodyPr>
          <a:lstStyle/>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rPr>
              <a:t>4.C Mexico: School Infrastructure Program</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1"/>
          <a:stretch>
            <a:fillRect/>
          </a:stretch>
        </p:blipFill>
        <p:spPr>
          <a:xfrm>
            <a:off x="5671762" y="4504263"/>
            <a:ext cx="3123328" cy="208018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770844"/>
            <a:ext cx="8138724" cy="3415030"/>
          </a:xfrm>
          <a:prstGeom prst="rect">
            <a:avLst/>
          </a:prstGeom>
        </p:spPr>
        <p:txBody>
          <a:bodyPr wrap="square">
            <a:spAutoFit/>
          </a:bodyPr>
          <a:lstStyle/>
          <a:p>
            <a:pPr indent="0" algn="l">
              <a:lnSpc>
                <a:spcPct val="150000"/>
              </a:lnSpc>
              <a:buFont typeface="+mj-lt"/>
              <a:buNone/>
            </a:pPr>
            <a:r>
              <a:rPr lang="es-MX" sz="1600" dirty="0" err="1">
                <a:solidFill>
                  <a:schemeClr val="tx1">
                    <a:lumMod val="65000"/>
                    <a:lumOff val="35000"/>
                  </a:schemeClr>
                </a:solidFill>
                <a:latin typeface="Arial" panose="020B0604020202020204" pitchFamily="34" charset="0"/>
                <a:cs typeface="Arial" panose="020B0604020202020204" pitchFamily="34" charset="0"/>
                <a:sym typeface="+mn-ea"/>
              </a:rPr>
              <a:t>During</a:t>
            </a:r>
            <a:r>
              <a:rPr lang="es-MX" sz="1600" dirty="0">
                <a:solidFill>
                  <a:schemeClr val="tx1">
                    <a:lumMod val="65000"/>
                    <a:lumOff val="35000"/>
                  </a:schemeClr>
                </a:solidFill>
                <a:latin typeface="Arial" panose="020B0604020202020204" pitchFamily="34" charset="0"/>
                <a:cs typeface="Arial" panose="020B0604020202020204" pitchFamily="34" charset="0"/>
                <a:sym typeface="+mn-ea"/>
              </a:rPr>
              <a:t> </a:t>
            </a:r>
            <a:r>
              <a:rPr lang="es-MX" sz="1600" dirty="0" err="1">
                <a:solidFill>
                  <a:schemeClr val="tx1">
                    <a:lumMod val="65000"/>
                    <a:lumOff val="35000"/>
                  </a:schemeClr>
                </a:solidFill>
                <a:latin typeface="Arial" panose="020B0604020202020204" pitchFamily="34" charset="0"/>
                <a:cs typeface="Arial" panose="020B0604020202020204" pitchFamily="34" charset="0"/>
                <a:sym typeface="+mn-ea"/>
              </a:rPr>
              <a:t>the</a:t>
            </a:r>
            <a:r>
              <a:rPr lang="es-MX" sz="1600" dirty="0">
                <a:solidFill>
                  <a:schemeClr val="tx1">
                    <a:lumMod val="65000"/>
                    <a:lumOff val="35000"/>
                  </a:schemeClr>
                </a:solidFill>
                <a:latin typeface="Arial" panose="020B0604020202020204" pitchFamily="34" charset="0"/>
                <a:cs typeface="Arial" panose="020B0604020202020204" pitchFamily="34" charset="0"/>
                <a:sym typeface="+mn-ea"/>
              </a:rPr>
              <a:t> </a:t>
            </a:r>
            <a:r>
              <a:rPr lang="es-MX" sz="1600" dirty="0" err="1">
                <a:solidFill>
                  <a:schemeClr val="tx1">
                    <a:lumMod val="65000"/>
                    <a:lumOff val="35000"/>
                  </a:schemeClr>
                </a:solidFill>
                <a:latin typeface="Arial" panose="020B0604020202020204" pitchFamily="34" charset="0"/>
                <a:cs typeface="Arial" panose="020B0604020202020204" pitchFamily="34" charset="0"/>
                <a:sym typeface="+mn-ea"/>
              </a:rPr>
              <a:t>formulation</a:t>
            </a:r>
            <a:r>
              <a:rPr lang="es-MX" sz="1600" dirty="0">
                <a:solidFill>
                  <a:schemeClr val="tx1">
                    <a:lumMod val="65000"/>
                    <a:lumOff val="35000"/>
                  </a:schemeClr>
                </a:solidFill>
                <a:latin typeface="Arial" panose="020B0604020202020204" pitchFamily="34" charset="0"/>
                <a:cs typeface="Arial" panose="020B0604020202020204" pitchFamily="34" charset="0"/>
                <a:sym typeface="+mn-ea"/>
              </a:rPr>
              <a:t> </a:t>
            </a:r>
            <a:r>
              <a:rPr lang="es-MX" sz="1600" dirty="0" err="1">
                <a:solidFill>
                  <a:schemeClr val="tx1">
                    <a:lumMod val="65000"/>
                    <a:lumOff val="35000"/>
                  </a:schemeClr>
                </a:solidFill>
                <a:latin typeface="Arial" panose="020B0604020202020204" pitchFamily="34" charset="0"/>
                <a:cs typeface="Arial" panose="020B0604020202020204" pitchFamily="34" charset="0"/>
                <a:sym typeface="+mn-ea"/>
              </a:rPr>
              <a:t>of</a:t>
            </a:r>
            <a:r>
              <a:rPr lang="es-MX" sz="1600" dirty="0">
                <a:solidFill>
                  <a:schemeClr val="tx1">
                    <a:lumMod val="65000"/>
                    <a:lumOff val="35000"/>
                  </a:schemeClr>
                </a:solidFill>
                <a:latin typeface="Arial" panose="020B0604020202020204" pitchFamily="34" charset="0"/>
                <a:cs typeface="Arial" panose="020B0604020202020204" pitchFamily="34" charset="0"/>
                <a:sym typeface="+mn-ea"/>
              </a:rPr>
              <a:t> </a:t>
            </a:r>
            <a:r>
              <a:rPr lang="es-MX" sz="1600" dirty="0" err="1">
                <a:solidFill>
                  <a:schemeClr val="tx1">
                    <a:lumMod val="65000"/>
                    <a:lumOff val="35000"/>
                  </a:schemeClr>
                </a:solidFill>
                <a:latin typeface="Arial" panose="020B0604020202020204" pitchFamily="34" charset="0"/>
                <a:cs typeface="Arial" panose="020B0604020202020204" pitchFamily="34" charset="0"/>
                <a:sym typeface="+mn-ea"/>
              </a:rPr>
              <a:t>the</a:t>
            </a:r>
            <a:r>
              <a:rPr lang="es-MX" sz="1600" dirty="0">
                <a:solidFill>
                  <a:schemeClr val="tx1">
                    <a:lumMod val="65000"/>
                    <a:lumOff val="35000"/>
                  </a:schemeClr>
                </a:solidFill>
                <a:latin typeface="Arial" panose="020B0604020202020204" pitchFamily="34" charset="0"/>
                <a:cs typeface="Arial" panose="020B0604020202020204" pitchFamily="34" charset="0"/>
                <a:sym typeface="+mn-ea"/>
              </a:rPr>
              <a:t> </a:t>
            </a:r>
            <a:r>
              <a:rPr lang="es-MX" sz="1600" dirty="0" err="1">
                <a:solidFill>
                  <a:schemeClr val="tx1">
                    <a:lumMod val="65000"/>
                    <a:lumOff val="35000"/>
                  </a:schemeClr>
                </a:solidFill>
                <a:latin typeface="Arial" panose="020B0604020202020204" pitchFamily="34" charset="0"/>
                <a:cs typeface="Arial" panose="020B0604020202020204" pitchFamily="34" charset="0"/>
                <a:sym typeface="+mn-ea"/>
              </a:rPr>
              <a:t>annual</a:t>
            </a:r>
            <a:r>
              <a:rPr lang="es-MX" sz="1600" dirty="0">
                <a:solidFill>
                  <a:schemeClr val="tx1">
                    <a:lumMod val="65000"/>
                    <a:lumOff val="35000"/>
                  </a:schemeClr>
                </a:solidFill>
                <a:latin typeface="Arial" panose="020B0604020202020204" pitchFamily="34" charset="0"/>
                <a:cs typeface="Arial" panose="020B0604020202020204" pitchFamily="34" charset="0"/>
                <a:sym typeface="+mn-ea"/>
              </a:rPr>
              <a:t> </a:t>
            </a:r>
            <a:r>
              <a:rPr lang="es-MX" sz="1600" dirty="0" err="1">
                <a:solidFill>
                  <a:schemeClr val="tx1">
                    <a:lumMod val="65000"/>
                    <a:lumOff val="35000"/>
                  </a:schemeClr>
                </a:solidFill>
                <a:latin typeface="Arial" panose="020B0604020202020204" pitchFamily="34" charset="0"/>
                <a:cs typeface="Arial" panose="020B0604020202020204" pitchFamily="34" charset="0"/>
                <a:sym typeface="+mn-ea"/>
              </a:rPr>
              <a:t>budget</a:t>
            </a:r>
            <a:r>
              <a:rPr lang="es-MX" sz="1600" dirty="0">
                <a:solidFill>
                  <a:schemeClr val="tx1">
                    <a:lumMod val="65000"/>
                    <a:lumOff val="35000"/>
                  </a:schemeClr>
                </a:solidFill>
                <a:latin typeface="Arial" panose="020B0604020202020204" pitchFamily="34" charset="0"/>
                <a:cs typeface="Arial" panose="020B0604020202020204" pitchFamily="34" charset="0"/>
                <a:sym typeface="+mn-ea"/>
              </a:rPr>
              <a:t>: </a:t>
            </a:r>
            <a:endParaRPr lang="es-MX" sz="1600" u="sng"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s-MX" sz="1600" dirty="0" err="1">
                <a:solidFill>
                  <a:schemeClr val="tx1">
                    <a:lumMod val="65000"/>
                    <a:lumOff val="35000"/>
                  </a:schemeClr>
                </a:solidFill>
                <a:latin typeface="Arial" panose="020B0604020202020204" pitchFamily="34" charset="0"/>
                <a:cs typeface="Arial" panose="020B0604020202020204" pitchFamily="34" charset="0"/>
                <a:sym typeface="+mn-ea"/>
              </a:rPr>
              <a:t>National</a:t>
            </a:r>
            <a:r>
              <a:rPr lang="es-MX" sz="1600" dirty="0">
                <a:solidFill>
                  <a:schemeClr val="tx1">
                    <a:lumMod val="65000"/>
                    <a:lumOff val="35000"/>
                  </a:schemeClr>
                </a:solidFill>
                <a:latin typeface="Arial" panose="020B0604020202020204" pitchFamily="34" charset="0"/>
                <a:cs typeface="Arial" panose="020B0604020202020204" pitchFamily="34" charset="0"/>
                <a:sym typeface="+mn-ea"/>
              </a:rPr>
              <a:t> Budget Memo </a:t>
            </a:r>
            <a:r>
              <a:rPr lang="es-MX" sz="1600" dirty="0" err="1">
                <a:solidFill>
                  <a:schemeClr val="tx1">
                    <a:lumMod val="65000"/>
                    <a:lumOff val="35000"/>
                  </a:schemeClr>
                </a:solidFill>
                <a:latin typeface="Arial" panose="020B0604020202020204" pitchFamily="34" charset="0"/>
                <a:cs typeface="Arial" panose="020B0604020202020204" pitchFamily="34" charset="0"/>
                <a:sym typeface="+mn-ea"/>
              </a:rPr>
              <a:t>requires</a:t>
            </a:r>
            <a:r>
              <a:rPr lang="es-MX" sz="1600" dirty="0">
                <a:solidFill>
                  <a:schemeClr val="tx1">
                    <a:lumMod val="65000"/>
                    <a:lumOff val="35000"/>
                  </a:schemeClr>
                </a:solidFill>
                <a:latin typeface="Arial" panose="020B0604020202020204" pitchFamily="34" charset="0"/>
                <a:cs typeface="Arial" panose="020B0604020202020204" pitchFamily="34" charset="0"/>
                <a:sym typeface="+mn-ea"/>
              </a:rPr>
              <a:t> </a:t>
            </a:r>
            <a:r>
              <a:rPr lang="es-MX" sz="1600" b="1" dirty="0" err="1">
                <a:solidFill>
                  <a:schemeClr val="tx1">
                    <a:lumMod val="65000"/>
                    <a:lumOff val="35000"/>
                  </a:schemeClr>
                </a:solidFill>
                <a:latin typeface="Arial" panose="020B0604020202020204" pitchFamily="34" charset="0"/>
                <a:cs typeface="Arial" panose="020B0604020202020204" pitchFamily="34" charset="0"/>
                <a:sym typeface="+mn-ea"/>
              </a:rPr>
              <a:t>each</a:t>
            </a:r>
            <a:r>
              <a:rPr lang="es-MX" sz="1600" b="1" dirty="0">
                <a:solidFill>
                  <a:schemeClr val="tx1">
                    <a:lumMod val="65000"/>
                    <a:lumOff val="35000"/>
                  </a:schemeClr>
                </a:solidFill>
                <a:latin typeface="Arial" panose="020B0604020202020204" pitchFamily="34" charset="0"/>
                <a:cs typeface="Arial" panose="020B0604020202020204" pitchFamily="34" charset="0"/>
                <a:sym typeface="+mn-ea"/>
              </a:rPr>
              <a:t> </a:t>
            </a:r>
            <a:r>
              <a:rPr lang="es-MX" sz="1600" dirty="0">
                <a:solidFill>
                  <a:schemeClr val="tx1">
                    <a:lumMod val="65000"/>
                    <a:lumOff val="35000"/>
                  </a:schemeClr>
                </a:solidFill>
                <a:latin typeface="Arial" panose="020B0604020202020204" pitchFamily="34" charset="0"/>
                <a:cs typeface="Arial" panose="020B0604020202020204" pitchFamily="34" charset="0"/>
                <a:sym typeface="+mn-ea"/>
              </a:rPr>
              <a:t>Agency </a:t>
            </a:r>
            <a:r>
              <a:rPr lang="es-MX" sz="1600" dirty="0" err="1">
                <a:solidFill>
                  <a:schemeClr val="tx1">
                    <a:lumMod val="65000"/>
                    <a:lumOff val="35000"/>
                  </a:schemeClr>
                </a:solidFill>
                <a:latin typeface="Arial" panose="020B0604020202020204" pitchFamily="34" charset="0"/>
                <a:cs typeface="Arial" panose="020B0604020202020204" pitchFamily="34" charset="0"/>
                <a:sym typeface="+mn-ea"/>
              </a:rPr>
              <a:t>to</a:t>
            </a:r>
            <a:r>
              <a:rPr lang="es-MX" sz="1600" dirty="0">
                <a:solidFill>
                  <a:schemeClr val="tx1">
                    <a:lumMod val="65000"/>
                    <a:lumOff val="35000"/>
                  </a:schemeClr>
                </a:solidFill>
                <a:latin typeface="Arial" panose="020B0604020202020204" pitchFamily="34" charset="0"/>
                <a:cs typeface="Arial" panose="020B0604020202020204" pitchFamily="34" charset="0"/>
                <a:sym typeface="+mn-ea"/>
              </a:rPr>
              <a:t> </a:t>
            </a:r>
            <a:r>
              <a:rPr lang="en-NZ" altLang="es-MX" sz="1600" dirty="0">
                <a:solidFill>
                  <a:schemeClr val="tx1">
                    <a:lumMod val="65000"/>
                    <a:lumOff val="35000"/>
                  </a:schemeClr>
                </a:solidFill>
                <a:latin typeface="Arial" panose="020B0604020202020204" pitchFamily="34" charset="0"/>
                <a:cs typeface="Arial" panose="020B0604020202020204" pitchFamily="34" charset="0"/>
                <a:sym typeface="+mn-ea"/>
              </a:rPr>
              <a:t>include</a:t>
            </a:r>
            <a:r>
              <a:rPr lang="es-MX" sz="1600" dirty="0">
                <a:solidFill>
                  <a:schemeClr val="tx1">
                    <a:lumMod val="65000"/>
                    <a:lumOff val="35000"/>
                  </a:schemeClr>
                </a:solidFill>
                <a:latin typeface="Arial" panose="020B0604020202020204" pitchFamily="34" charset="0"/>
                <a:cs typeface="Arial" panose="020B0604020202020204" pitchFamily="34" charset="0"/>
                <a:sym typeface="+mn-ea"/>
              </a:rPr>
              <a:t> CSO </a:t>
            </a:r>
            <a:r>
              <a:rPr lang="es-MX" sz="1600" dirty="0" err="1">
                <a:solidFill>
                  <a:schemeClr val="tx1">
                    <a:lumMod val="65000"/>
                    <a:lumOff val="35000"/>
                  </a:schemeClr>
                </a:solidFill>
                <a:latin typeface="Arial" panose="020B0604020202020204" pitchFamily="34" charset="0"/>
                <a:cs typeface="Arial" panose="020B0604020202020204" pitchFamily="34" charset="0"/>
                <a:sym typeface="+mn-ea"/>
              </a:rPr>
              <a:t>recommendations</a:t>
            </a:r>
            <a:r>
              <a:rPr lang="es-MX" sz="1600" dirty="0">
                <a:solidFill>
                  <a:schemeClr val="tx1">
                    <a:lumMod val="65000"/>
                    <a:lumOff val="35000"/>
                  </a:schemeClr>
                </a:solidFill>
                <a:latin typeface="Arial" panose="020B0604020202020204" pitchFamily="34" charset="0"/>
                <a:cs typeface="Arial" panose="020B0604020202020204" pitchFamily="34" charset="0"/>
                <a:sym typeface="+mn-ea"/>
              </a:rPr>
              <a:t> and </a:t>
            </a:r>
            <a:r>
              <a:rPr lang="es-MX" sz="1600" dirty="0" err="1">
                <a:solidFill>
                  <a:schemeClr val="tx1">
                    <a:lumMod val="65000"/>
                    <a:lumOff val="35000"/>
                  </a:schemeClr>
                </a:solidFill>
                <a:latin typeface="Arial" panose="020B0604020202020204" pitchFamily="34" charset="0"/>
                <a:cs typeface="Arial" panose="020B0604020202020204" pitchFamily="34" charset="0"/>
                <a:sym typeface="+mn-ea"/>
              </a:rPr>
              <a:t>feedback</a:t>
            </a:r>
            <a:r>
              <a:rPr lang="es-MX" sz="1600" dirty="0">
                <a:solidFill>
                  <a:schemeClr val="tx1">
                    <a:lumMod val="65000"/>
                    <a:lumOff val="35000"/>
                  </a:schemeClr>
                </a:solidFill>
                <a:latin typeface="Arial" panose="020B0604020202020204" pitchFamily="34" charset="0"/>
                <a:cs typeface="Arial" panose="020B0604020202020204" pitchFamily="34" charset="0"/>
                <a:sym typeface="+mn-ea"/>
              </a:rPr>
              <a:t>/inputs</a:t>
            </a:r>
            <a:r>
              <a:rPr lang="en-US" sz="1600" dirty="0">
                <a:solidFill>
                  <a:schemeClr val="tx1">
                    <a:lumMod val="65000"/>
                    <a:lumOff val="35000"/>
                  </a:schemeClr>
                </a:solidFill>
                <a:latin typeface="Arial" panose="020B0604020202020204" pitchFamily="34" charset="0"/>
                <a:cs typeface="Arial" panose="020B0604020202020204" pitchFamily="34" charset="0"/>
                <a:sym typeface="+mn-ea"/>
              </a:rPr>
              <a:t> from the Agency led consultations, and submit to the Department of Budget and Management</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sym typeface="+mn-ea"/>
              </a:rPr>
              <a:t>A Budget Preparation Form is used</a:t>
            </a:r>
            <a:r>
              <a:rPr lang="es-MX" sz="1600" dirty="0">
                <a:solidFill>
                  <a:schemeClr val="tx1">
                    <a:lumMod val="65000"/>
                    <a:lumOff val="35000"/>
                  </a:schemeClr>
                </a:solidFill>
                <a:latin typeface="Arial" panose="020B0604020202020204" pitchFamily="34" charset="0"/>
                <a:cs typeface="Arial" panose="020B0604020202020204" pitchFamily="34" charset="0"/>
                <a:sym typeface="+mn-ea"/>
              </a:rPr>
              <a:t> </a:t>
            </a:r>
            <a:r>
              <a:rPr lang="es-MX" sz="1600" dirty="0" err="1">
                <a:solidFill>
                  <a:schemeClr val="tx1">
                    <a:lumMod val="65000"/>
                    <a:lumOff val="35000"/>
                  </a:schemeClr>
                </a:solidFill>
                <a:latin typeface="Arial" panose="020B0604020202020204" pitchFamily="34" charset="0"/>
                <a:cs typeface="Arial" panose="020B0604020202020204" pitchFamily="34" charset="0"/>
                <a:sym typeface="+mn-ea"/>
              </a:rPr>
              <a:t>for</a:t>
            </a:r>
            <a:r>
              <a:rPr lang="es-MX" sz="1600" dirty="0">
                <a:solidFill>
                  <a:schemeClr val="tx1">
                    <a:lumMod val="65000"/>
                    <a:lumOff val="35000"/>
                  </a:schemeClr>
                </a:solidFill>
                <a:latin typeface="Arial" panose="020B0604020202020204" pitchFamily="34" charset="0"/>
                <a:cs typeface="Arial" panose="020B0604020202020204" pitchFamily="34" charset="0"/>
                <a:sym typeface="+mn-ea"/>
              </a:rPr>
              <a:t> </a:t>
            </a:r>
            <a:r>
              <a:rPr lang="es-MX" sz="1600" dirty="0" err="1">
                <a:solidFill>
                  <a:schemeClr val="tx1">
                    <a:lumMod val="65000"/>
                    <a:lumOff val="35000"/>
                  </a:schemeClr>
                </a:solidFill>
                <a:latin typeface="Arial" panose="020B0604020202020204" pitchFamily="34" charset="0"/>
                <a:cs typeface="Arial" panose="020B0604020202020204" pitchFamily="34" charset="0"/>
                <a:sym typeface="+mn-ea"/>
              </a:rPr>
              <a:t>CSO’s</a:t>
            </a:r>
            <a:r>
              <a:rPr lang="es-MX" sz="1600" dirty="0">
                <a:solidFill>
                  <a:schemeClr val="tx1">
                    <a:lumMod val="65000"/>
                    <a:lumOff val="35000"/>
                  </a:schemeClr>
                </a:solidFill>
                <a:latin typeface="Arial" panose="020B0604020202020204" pitchFamily="34" charset="0"/>
                <a:cs typeface="Arial" panose="020B0604020202020204" pitchFamily="34" charset="0"/>
                <a:sym typeface="+mn-ea"/>
              </a:rPr>
              <a:t> inputs </a:t>
            </a:r>
            <a:r>
              <a:rPr lang="es-MX" sz="1600" dirty="0" err="1">
                <a:solidFill>
                  <a:schemeClr val="tx1">
                    <a:lumMod val="65000"/>
                    <a:lumOff val="35000"/>
                  </a:schemeClr>
                </a:solidFill>
                <a:latin typeface="Arial" panose="020B0604020202020204" pitchFamily="34" charset="0"/>
                <a:cs typeface="Arial" panose="020B0604020202020204" pitchFamily="34" charset="0"/>
                <a:sym typeface="+mn-ea"/>
              </a:rPr>
              <a:t>on</a:t>
            </a:r>
            <a:r>
              <a:rPr lang="es-MX" sz="1600" dirty="0">
                <a:solidFill>
                  <a:schemeClr val="tx1">
                    <a:lumMod val="65000"/>
                    <a:lumOff val="35000"/>
                  </a:schemeClr>
                </a:solidFill>
                <a:latin typeface="Arial" panose="020B0604020202020204" pitchFamily="34" charset="0"/>
                <a:cs typeface="Arial" panose="020B0604020202020204" pitchFamily="34" charset="0"/>
                <a:sym typeface="+mn-ea"/>
              </a:rPr>
              <a:t> </a:t>
            </a:r>
            <a:r>
              <a:rPr lang="es-MX" sz="1600" dirty="0" err="1">
                <a:solidFill>
                  <a:schemeClr val="tx1">
                    <a:lumMod val="65000"/>
                    <a:lumOff val="35000"/>
                  </a:schemeClr>
                </a:solidFill>
                <a:latin typeface="Arial" panose="020B0604020202020204" pitchFamily="34" charset="0"/>
                <a:cs typeface="Arial" panose="020B0604020202020204" pitchFamily="34" charset="0"/>
                <a:sym typeface="+mn-ea"/>
              </a:rPr>
              <a:t>ongoing</a:t>
            </a:r>
            <a:r>
              <a:rPr lang="es-MX" sz="1600" dirty="0">
                <a:solidFill>
                  <a:schemeClr val="tx1">
                    <a:lumMod val="65000"/>
                    <a:lumOff val="35000"/>
                  </a:schemeClr>
                </a:solidFill>
                <a:latin typeface="Arial" panose="020B0604020202020204" pitchFamily="34" charset="0"/>
                <a:cs typeface="Arial" panose="020B0604020202020204" pitchFamily="34" charset="0"/>
                <a:sym typeface="+mn-ea"/>
              </a:rPr>
              <a:t> and new </a:t>
            </a:r>
            <a:r>
              <a:rPr lang="es-MX" sz="1600" dirty="0" err="1">
                <a:solidFill>
                  <a:schemeClr val="tx1">
                    <a:lumMod val="65000"/>
                    <a:lumOff val="35000"/>
                  </a:schemeClr>
                </a:solidFill>
                <a:latin typeface="Arial" panose="020B0604020202020204" pitchFamily="34" charset="0"/>
                <a:cs typeface="Arial" panose="020B0604020202020204" pitchFamily="34" charset="0"/>
                <a:sym typeface="+mn-ea"/>
              </a:rPr>
              <a:t>spending</a:t>
            </a:r>
            <a:r>
              <a:rPr lang="es-MX" sz="1600" dirty="0">
                <a:solidFill>
                  <a:schemeClr val="tx1">
                    <a:lumMod val="65000"/>
                    <a:lumOff val="35000"/>
                  </a:schemeClr>
                </a:solidFill>
                <a:latin typeface="Arial" panose="020B0604020202020204" pitchFamily="34" charset="0"/>
                <a:cs typeface="Arial" panose="020B0604020202020204" pitchFamily="34" charset="0"/>
                <a:sym typeface="+mn-ea"/>
              </a:rPr>
              <a:t> </a:t>
            </a:r>
            <a:r>
              <a:rPr lang="es-MX" sz="1600" dirty="0" err="1">
                <a:solidFill>
                  <a:schemeClr val="tx1">
                    <a:lumMod val="65000"/>
                    <a:lumOff val="35000"/>
                  </a:schemeClr>
                </a:solidFill>
                <a:latin typeface="Arial" panose="020B0604020202020204" pitchFamily="34" charset="0"/>
                <a:cs typeface="Arial" panose="020B0604020202020204" pitchFamily="34" charset="0"/>
                <a:sym typeface="+mn-ea"/>
              </a:rPr>
              <a:t>projects</a:t>
            </a:r>
            <a:r>
              <a:rPr lang="es-MX" sz="1600" dirty="0">
                <a:solidFill>
                  <a:schemeClr val="tx1">
                    <a:lumMod val="65000"/>
                    <a:lumOff val="35000"/>
                  </a:schemeClr>
                </a:solidFill>
                <a:latin typeface="Arial" panose="020B0604020202020204" pitchFamily="34" charset="0"/>
                <a:cs typeface="Arial" panose="020B0604020202020204" pitchFamily="34" charset="0"/>
                <a:sym typeface="+mn-ea"/>
              </a:rPr>
              <a:t> and </a:t>
            </a:r>
            <a:r>
              <a:rPr lang="es-MX" sz="1600" dirty="0" err="1">
                <a:solidFill>
                  <a:schemeClr val="tx1">
                    <a:lumMod val="65000"/>
                    <a:lumOff val="35000"/>
                  </a:schemeClr>
                </a:solidFill>
                <a:latin typeface="Arial" panose="020B0604020202020204" pitchFamily="34" charset="0"/>
                <a:cs typeface="Arial" panose="020B0604020202020204" pitchFamily="34" charset="0"/>
                <a:sym typeface="+mn-ea"/>
              </a:rPr>
              <a:t>activities</a:t>
            </a:r>
            <a:endParaRPr lang="es-MX"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s-MX" sz="1600" dirty="0" err="1">
                <a:solidFill>
                  <a:schemeClr val="tx1">
                    <a:lumMod val="65000"/>
                    <a:lumOff val="35000"/>
                  </a:schemeClr>
                </a:solidFill>
                <a:latin typeface="Arial" panose="020B0604020202020204" pitchFamily="34" charset="0"/>
                <a:cs typeface="Arial" panose="020B0604020202020204" pitchFamily="34" charset="0"/>
                <a:sym typeface="+mn-ea"/>
              </a:rPr>
              <a:t>National</a:t>
            </a:r>
            <a:r>
              <a:rPr lang="es-MX" sz="1600" dirty="0">
                <a:solidFill>
                  <a:schemeClr val="tx1">
                    <a:lumMod val="65000"/>
                    <a:lumOff val="35000"/>
                  </a:schemeClr>
                </a:solidFill>
                <a:latin typeface="Arial" panose="020B0604020202020204" pitchFamily="34" charset="0"/>
                <a:cs typeface="Arial" panose="020B0604020202020204" pitchFamily="34" charset="0"/>
                <a:sym typeface="+mn-ea"/>
              </a:rPr>
              <a:t> and local </a:t>
            </a:r>
            <a:r>
              <a:rPr lang="es-MX" sz="1600" dirty="0" err="1">
                <a:solidFill>
                  <a:schemeClr val="tx1">
                    <a:lumMod val="65000"/>
                    <a:lumOff val="35000"/>
                  </a:schemeClr>
                </a:solidFill>
                <a:latin typeface="Arial" panose="020B0604020202020204" pitchFamily="34" charset="0"/>
                <a:cs typeface="Arial" panose="020B0604020202020204" pitchFamily="34" charset="0"/>
                <a:sym typeface="+mn-ea"/>
              </a:rPr>
              <a:t>consultations</a:t>
            </a:r>
            <a:r>
              <a:rPr lang="es-MX" sz="1600" dirty="0">
                <a:solidFill>
                  <a:schemeClr val="tx1">
                    <a:lumMod val="65000"/>
                    <a:lumOff val="35000"/>
                  </a:schemeClr>
                </a:solidFill>
                <a:latin typeface="Arial" panose="020B0604020202020204" pitchFamily="34" charset="0"/>
                <a:cs typeface="Arial" panose="020B0604020202020204" pitchFamily="34" charset="0"/>
                <a:sym typeface="+mn-ea"/>
              </a:rPr>
              <a:t> + </a:t>
            </a:r>
            <a:r>
              <a:rPr lang="en-US" sz="1600" dirty="0">
                <a:solidFill>
                  <a:schemeClr val="tx1">
                    <a:lumMod val="65000"/>
                    <a:lumOff val="35000"/>
                  </a:schemeClr>
                </a:solidFill>
                <a:latin typeface="Arial" panose="020B0604020202020204" pitchFamily="34" charset="0"/>
                <a:cs typeface="Arial" panose="020B0604020202020204" pitchFamily="34" charset="0"/>
                <a:sym typeface="+mn-ea"/>
              </a:rPr>
              <a:t>review of agency </a:t>
            </a:r>
            <a:r>
              <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rPr>
              <a:t>performance</a:t>
            </a:r>
            <a:r>
              <a:rPr lang="en-US" sz="1600" dirty="0">
                <a:solidFill>
                  <a:schemeClr val="tx1">
                    <a:lumMod val="65000"/>
                    <a:lumOff val="35000"/>
                  </a:schemeClr>
                </a:solidFill>
                <a:latin typeface="Arial" panose="020B0604020202020204" pitchFamily="34" charset="0"/>
                <a:cs typeface="Arial" panose="020B0604020202020204" pitchFamily="34" charset="0"/>
                <a:sym typeface="+mn-ea"/>
              </a:rPr>
              <a:t> with participation of CSOs </a:t>
            </a:r>
            <a:endParaRPr lang="en-US"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indent="0">
              <a:buFont typeface="Wingdings" panose="05000000000000000000" pitchFamily="2" charset="2"/>
              <a:buNone/>
            </a:pPr>
            <a:r>
              <a:rPr lang="es-MX" sz="1600" dirty="0" err="1">
                <a:solidFill>
                  <a:schemeClr val="tx1">
                    <a:lumMod val="65000"/>
                    <a:lumOff val="35000"/>
                  </a:schemeClr>
                </a:solidFill>
                <a:latin typeface="Arial" panose="020B0604020202020204" pitchFamily="34" charset="0"/>
                <a:cs typeface="Arial" panose="020B0604020202020204" pitchFamily="34" charset="0"/>
                <a:sym typeface="+mn-ea"/>
              </a:rPr>
              <a:t>During</a:t>
            </a:r>
            <a:r>
              <a:rPr lang="es-MX" sz="1600" dirty="0">
                <a:solidFill>
                  <a:schemeClr val="tx1">
                    <a:lumMod val="65000"/>
                    <a:lumOff val="35000"/>
                  </a:schemeClr>
                </a:solidFill>
                <a:latin typeface="Arial" panose="020B0604020202020204" pitchFamily="34" charset="0"/>
                <a:cs typeface="Arial" panose="020B0604020202020204" pitchFamily="34" charset="0"/>
                <a:sym typeface="+mn-ea"/>
              </a:rPr>
              <a:t> </a:t>
            </a:r>
            <a:r>
              <a:rPr lang="es-MX" sz="1600" dirty="0" err="1">
                <a:solidFill>
                  <a:schemeClr val="tx1">
                    <a:lumMod val="65000"/>
                    <a:lumOff val="35000"/>
                  </a:schemeClr>
                </a:solidFill>
                <a:latin typeface="Arial" panose="020B0604020202020204" pitchFamily="34" charset="0"/>
                <a:cs typeface="Arial" panose="020B0604020202020204" pitchFamily="34" charset="0"/>
                <a:sym typeface="+mn-ea"/>
              </a:rPr>
              <a:t>budget</a:t>
            </a:r>
            <a:r>
              <a:rPr lang="es-MX" sz="1600" dirty="0">
                <a:solidFill>
                  <a:schemeClr val="tx1">
                    <a:lumMod val="65000"/>
                    <a:lumOff val="35000"/>
                  </a:schemeClr>
                </a:solidFill>
                <a:latin typeface="Arial" panose="020B0604020202020204" pitchFamily="34" charset="0"/>
                <a:cs typeface="Arial" panose="020B0604020202020204" pitchFamily="34" charset="0"/>
                <a:sym typeface="+mn-ea"/>
              </a:rPr>
              <a:t> </a:t>
            </a:r>
            <a:r>
              <a:rPr lang="es-MX" sz="1600" dirty="0" err="1">
                <a:solidFill>
                  <a:schemeClr val="tx1">
                    <a:lumMod val="65000"/>
                    <a:lumOff val="35000"/>
                  </a:schemeClr>
                </a:solidFill>
                <a:latin typeface="Arial" panose="020B0604020202020204" pitchFamily="34" charset="0"/>
                <a:cs typeface="Arial" panose="020B0604020202020204" pitchFamily="34" charset="0"/>
                <a:sym typeface="+mn-ea"/>
              </a:rPr>
              <a:t>implementation</a:t>
            </a:r>
            <a:r>
              <a:rPr lang="es-MX" sz="1600" dirty="0">
                <a:solidFill>
                  <a:schemeClr val="tx1">
                    <a:lumMod val="65000"/>
                    <a:lumOff val="35000"/>
                  </a:schemeClr>
                </a:solidFill>
                <a:latin typeface="Arial" panose="020B0604020202020204" pitchFamily="34" charset="0"/>
                <a:cs typeface="Arial" panose="020B0604020202020204" pitchFamily="34" charset="0"/>
                <a:sym typeface="+mn-ea"/>
              </a:rPr>
              <a:t>:</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sym typeface="+mn-ea"/>
              </a:rPr>
              <a:t>The Department of Education partner</a:t>
            </a:r>
            <a:r>
              <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rPr>
              <a:t>s </a:t>
            </a:r>
            <a:r>
              <a:rPr lang="en-US" sz="1600" dirty="0">
                <a:solidFill>
                  <a:schemeClr val="tx1">
                    <a:lumMod val="65000"/>
                    <a:lumOff val="35000"/>
                  </a:schemeClr>
                </a:solidFill>
                <a:latin typeface="Arial" panose="020B0604020202020204" pitchFamily="34" charset="0"/>
                <a:cs typeface="Arial" panose="020B0604020202020204" pitchFamily="34" charset="0"/>
                <a:sym typeface="+mn-ea"/>
              </a:rPr>
              <a:t>with the Affiliated Network for Social Accountability in East Asia and the Pacific (ANSA-EAP) Foundation in the </a:t>
            </a:r>
            <a:r>
              <a:rPr lang="en-US" sz="1600" dirty="0" err="1">
                <a:solidFill>
                  <a:schemeClr val="tx1">
                    <a:lumMod val="65000"/>
                    <a:lumOff val="35000"/>
                  </a:schemeClr>
                </a:solidFill>
                <a:latin typeface="Arial" panose="020B0604020202020204" pitchFamily="34" charset="0"/>
                <a:cs typeface="Arial" panose="020B0604020202020204" pitchFamily="34" charset="0"/>
                <a:sym typeface="+mn-ea"/>
              </a:rPr>
              <a:t>CheckMySchool</a:t>
            </a:r>
            <a:r>
              <a:rPr lang="en-US" sz="1600" dirty="0">
                <a:solidFill>
                  <a:schemeClr val="tx1">
                    <a:lumMod val="65000"/>
                    <a:lumOff val="35000"/>
                  </a:schemeClr>
                </a:solidFill>
                <a:latin typeface="Arial" panose="020B0604020202020204" pitchFamily="34" charset="0"/>
                <a:cs typeface="Arial" panose="020B0604020202020204" pitchFamily="34" charset="0"/>
                <a:sym typeface="+mn-ea"/>
              </a:rPr>
              <a:t> Program where citizens participate in monitoring budget implementation for school improvement projects</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677871" y="721618"/>
            <a:ext cx="7788275" cy="521970"/>
          </a:xfrm>
          <a:prstGeom prst="rect">
            <a:avLst/>
          </a:prstGeom>
          <a:noFill/>
        </p:spPr>
        <p:txBody>
          <a:bodyPr wrap="none" rtlCol="0">
            <a:spAutoFit/>
          </a:bodyPr>
          <a:lstStyle/>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rPr>
              <a:t>4.D Philippines Budget Partnership Agreements </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02692" y="1761319"/>
            <a:ext cx="8138724" cy="706755"/>
          </a:xfrm>
          <a:prstGeom prst="rect">
            <a:avLst/>
          </a:prstGeom>
        </p:spPr>
        <p:txBody>
          <a:bodyPr wrap="square">
            <a:spAutoFit/>
          </a:bodyPr>
          <a:lstStyle/>
          <a:p>
            <a:pPr indent="0">
              <a:lnSpc>
                <a:spcPct val="150000"/>
              </a:lnSpc>
              <a:buFont typeface="+mj-lt"/>
              <a:buNone/>
            </a:pPr>
            <a:endParaRPr lang="en-US" sz="1600" dirty="0">
              <a:latin typeface="Arial" panose="020B0604020202020204"/>
              <a:cs typeface="Arial" panose="020B0604020202020204"/>
              <a:sym typeface="+mn-ea"/>
            </a:endParaRPr>
          </a:p>
          <a:p>
            <a:pPr indent="0" algn="ctr">
              <a:buFont typeface="+mj-lt"/>
              <a:buNone/>
            </a:pPr>
            <a:endParaRPr lang="en-NZ"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pic>
        <p:nvPicPr>
          <p:cNvPr id="5" name="Imagen 3"/>
          <p:cNvPicPr>
            <a:picLocks noChangeAspect="1"/>
          </p:cNvPicPr>
          <p:nvPr/>
        </p:nvPicPr>
        <p:blipFill>
          <a:blip r:embed="rId1"/>
          <a:stretch>
            <a:fillRect/>
          </a:stretch>
        </p:blipFill>
        <p:spPr>
          <a:xfrm>
            <a:off x="635" y="1559560"/>
            <a:ext cx="9144000" cy="373888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02638" y="1675725"/>
            <a:ext cx="8138724" cy="2769989"/>
          </a:xfrm>
          <a:prstGeom prst="rect">
            <a:avLst/>
          </a:prstGeom>
        </p:spPr>
        <p:txBody>
          <a:bodyPr wrap="square">
            <a:spAutoFit/>
          </a:bodyPr>
          <a:lstStyle/>
          <a:p>
            <a:pPr marL="342900" lvl="0" indent="-342900">
              <a:spcBef>
                <a:spcPts val="600"/>
              </a:spcBef>
              <a:spcAft>
                <a:spcPts val="600"/>
              </a:spcAft>
              <a:buFont typeface="Wingdings" panose="05000000000000000000" pitchFamily="2" charset="2"/>
              <a:buChar char="§"/>
              <a:tabLst>
                <a:tab pos="457200" algn="l"/>
              </a:tabLst>
            </a:pPr>
            <a:r>
              <a:rPr lang="en-NZ" sz="1600" b="1" dirty="0">
                <a:solidFill>
                  <a:schemeClr val="tx1">
                    <a:lumMod val="65000"/>
                    <a:lumOff val="35000"/>
                  </a:schemeClr>
                </a:solidFill>
                <a:latin typeface="Arial" panose="020B0604020202020204"/>
                <a:cs typeface="Arial" panose="020B0604020202020204"/>
                <a:sym typeface="+mn-ea"/>
              </a:rPr>
              <a:t>Lessons Learned </a:t>
            </a:r>
            <a:r>
              <a:rPr lang="en-NZ" sz="1600" dirty="0">
                <a:solidFill>
                  <a:schemeClr val="tx1">
                    <a:lumMod val="65000"/>
                    <a:lumOff val="35000"/>
                  </a:schemeClr>
                </a:solidFill>
                <a:latin typeface="Arial" panose="020B0604020202020204"/>
                <a:cs typeface="Arial" panose="020B0604020202020204"/>
                <a:sym typeface="+mn-ea"/>
              </a:rPr>
              <a:t>identified by practitioners in charge as well as tips and the main conditions and factors associated with the success or failure of the engagement</a:t>
            </a:r>
            <a:endParaRPr lang="en-NZ" sz="1600" dirty="0">
              <a:solidFill>
                <a:schemeClr val="tx1">
                  <a:lumMod val="65000"/>
                  <a:lumOff val="35000"/>
                </a:schemeClr>
              </a:solidFill>
              <a:latin typeface="Arial" panose="020B0604020202020204"/>
              <a:cs typeface="Arial" panose="020B0604020202020204"/>
            </a:endParaRPr>
          </a:p>
          <a:p>
            <a:pPr marL="342900" lvl="0" indent="-342900">
              <a:spcBef>
                <a:spcPts val="600"/>
              </a:spcBef>
              <a:spcAft>
                <a:spcPts val="600"/>
              </a:spcAft>
              <a:buFont typeface="Wingdings" panose="05000000000000000000" pitchFamily="2" charset="2"/>
              <a:buChar char="§"/>
              <a:tabLst>
                <a:tab pos="457200" algn="l"/>
              </a:tabLst>
            </a:pPr>
            <a:r>
              <a:rPr lang="en-NZ" sz="1600" b="1" dirty="0">
                <a:solidFill>
                  <a:schemeClr val="tx1">
                    <a:lumMod val="65000"/>
                    <a:lumOff val="35000"/>
                  </a:schemeClr>
                </a:solidFill>
                <a:latin typeface="Arial" panose="020B0604020202020204"/>
                <a:cs typeface="Arial" panose="020B0604020202020204"/>
                <a:sym typeface="+mn-ea"/>
              </a:rPr>
              <a:t>Principles of Public Participation: </a:t>
            </a:r>
            <a:r>
              <a:rPr lang="en-NZ" sz="1600" dirty="0">
                <a:solidFill>
                  <a:schemeClr val="tx1">
                    <a:lumMod val="65000"/>
                    <a:lumOff val="35000"/>
                  </a:schemeClr>
                </a:solidFill>
                <a:latin typeface="Arial" panose="020B0604020202020204"/>
                <a:cs typeface="Arial" panose="020B0604020202020204"/>
                <a:sym typeface="+mn-ea"/>
              </a:rPr>
              <a:t>Which principles, and how the engagement aligns to the principles</a:t>
            </a:r>
            <a:endParaRPr lang="en-NZ" sz="1600" dirty="0">
              <a:solidFill>
                <a:schemeClr val="tx1">
                  <a:lumMod val="65000"/>
                  <a:lumOff val="35000"/>
                </a:schemeClr>
              </a:solidFill>
              <a:latin typeface="Arial" panose="020B0604020202020204"/>
              <a:cs typeface="Arial" panose="020B0604020202020204"/>
            </a:endParaRPr>
          </a:p>
          <a:p>
            <a:pPr marL="342900" lvl="0" indent="-342900">
              <a:spcBef>
                <a:spcPts val="600"/>
              </a:spcBef>
              <a:spcAft>
                <a:spcPts val="600"/>
              </a:spcAft>
              <a:buFont typeface="Wingdings" panose="05000000000000000000" pitchFamily="2" charset="2"/>
              <a:buChar char="§"/>
              <a:tabLst>
                <a:tab pos="457200" algn="l"/>
              </a:tabLst>
            </a:pPr>
            <a:r>
              <a:rPr lang="en-NZ" sz="1600" b="1" dirty="0">
                <a:solidFill>
                  <a:schemeClr val="tx1">
                    <a:lumMod val="65000"/>
                    <a:lumOff val="35000"/>
                  </a:schemeClr>
                </a:solidFill>
                <a:latin typeface="Arial" panose="020B0604020202020204"/>
                <a:cs typeface="Arial" panose="020B0604020202020204"/>
                <a:sym typeface="+mn-ea"/>
              </a:rPr>
              <a:t>Country context: </a:t>
            </a:r>
            <a:r>
              <a:rPr lang="en-US" sz="1600" dirty="0">
                <a:solidFill>
                  <a:schemeClr val="tx1">
                    <a:lumMod val="65000"/>
                    <a:lumOff val="35000"/>
                  </a:schemeClr>
                </a:solidFill>
                <a:latin typeface="Arial" panose="020B0604020202020204"/>
                <a:cs typeface="Arial" panose="020B0604020202020204"/>
                <a:sym typeface="+mn-ea"/>
              </a:rPr>
              <a:t>information to facilitate a general understanding of the surrounding factors and conditions in which the </a:t>
            </a:r>
            <a:r>
              <a:rPr lang="en-NZ" altLang="en-US" sz="1600" dirty="0">
                <a:solidFill>
                  <a:schemeClr val="tx1">
                    <a:lumMod val="65000"/>
                    <a:lumOff val="35000"/>
                  </a:schemeClr>
                </a:solidFill>
                <a:latin typeface="Arial" panose="020B0604020202020204"/>
                <a:cs typeface="Arial" panose="020B0604020202020204"/>
                <a:sym typeface="+mn-ea"/>
              </a:rPr>
              <a:t>engagement</a:t>
            </a:r>
            <a:r>
              <a:rPr lang="en-US" sz="1600" dirty="0">
                <a:solidFill>
                  <a:schemeClr val="tx1">
                    <a:lumMod val="65000"/>
                    <a:lumOff val="35000"/>
                  </a:schemeClr>
                </a:solidFill>
                <a:latin typeface="Arial" panose="020B0604020202020204"/>
                <a:cs typeface="Arial" panose="020B0604020202020204"/>
                <a:sym typeface="+mn-ea"/>
              </a:rPr>
              <a:t> in question took place</a:t>
            </a:r>
            <a:endParaRPr lang="en-US" sz="1600" dirty="0">
              <a:solidFill>
                <a:schemeClr val="tx1">
                  <a:lumMod val="65000"/>
                  <a:lumOff val="35000"/>
                </a:schemeClr>
              </a:solidFill>
              <a:latin typeface="Arial" panose="020B0604020202020204"/>
              <a:cs typeface="Arial" panose="020B0604020202020204"/>
            </a:endParaRPr>
          </a:p>
          <a:p>
            <a:pPr marL="342900" lvl="0" indent="-342900">
              <a:spcBef>
                <a:spcPts val="600"/>
              </a:spcBef>
              <a:spcAft>
                <a:spcPts val="600"/>
              </a:spcAft>
              <a:buFont typeface="Wingdings" panose="05000000000000000000" pitchFamily="2" charset="2"/>
              <a:buChar char="§"/>
              <a:tabLst>
                <a:tab pos="457200" algn="l"/>
              </a:tabLst>
            </a:pPr>
            <a:r>
              <a:rPr lang="en-US" sz="1600" b="1" dirty="0">
                <a:solidFill>
                  <a:schemeClr val="tx1">
                    <a:lumMod val="65000"/>
                    <a:lumOff val="35000"/>
                  </a:schemeClr>
                </a:solidFill>
                <a:latin typeface="Arial" panose="020B0604020202020204"/>
                <a:cs typeface="Arial" panose="020B0604020202020204"/>
                <a:sym typeface="+mn-ea"/>
              </a:rPr>
              <a:t>Examples considered: </a:t>
            </a:r>
            <a:r>
              <a:rPr lang="en-US" sz="1600" dirty="0">
                <a:solidFill>
                  <a:srgbClr val="FF6900"/>
                </a:solidFill>
                <a:latin typeface="Arial" panose="020B0604020202020204"/>
                <a:cs typeface="Arial" panose="020B0604020202020204"/>
                <a:sym typeface="+mn-ea"/>
              </a:rPr>
              <a:t>Argentina, Bangladesh, Brazil (3), Canada, Colombia, Croatia, Germany, Georgia, Guatemala, India, Kenya, Korea, Mexico, Nepal, Philippines (2), Portugal</a:t>
            </a:r>
            <a:endParaRPr lang="es-MX" sz="1600" dirty="0">
              <a:solidFill>
                <a:srgbClr val="FF6900"/>
              </a:solidFill>
              <a:latin typeface="Arial" panose="020B0604020202020204"/>
              <a:cs typeface="Arial" panose="020B0604020202020204"/>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2031087" y="721618"/>
            <a:ext cx="5081839" cy="954107"/>
          </a:xfrm>
          <a:prstGeom prst="rect">
            <a:avLst/>
          </a:prstGeom>
          <a:noFill/>
        </p:spPr>
        <p:txBody>
          <a:bodyPr wrap="none" rtlCol="0">
            <a:spAutoFit/>
          </a:bodyPr>
          <a:lstStyle/>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sym typeface="+mn-ea"/>
              </a:rPr>
              <a:t>GIFT Particiation </a:t>
            </a:r>
            <a:r>
              <a:rPr lang="en-US" sz="2800" dirty="0">
                <a:solidFill>
                  <a:srgbClr val="FF6900"/>
                </a:solidFill>
                <a:latin typeface="Arial" panose="020B0604020202020204" pitchFamily="34" charset="0"/>
                <a:ea typeface="Arial" panose="020B0604020202020204" pitchFamily="34" charset="0"/>
                <a:cs typeface="Arial" panose="020B0604020202020204" pitchFamily="34" charset="0"/>
                <a:sym typeface="+mn-ea"/>
              </a:rPr>
              <a:t>Guide</a:t>
            </a: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sym typeface="+mn-ea"/>
              </a:rPr>
              <a:t>:</a:t>
            </a:r>
            <a:r>
              <a:rPr lang="en-US" sz="2800" dirty="0">
                <a:solidFill>
                  <a:srgbClr val="FF6900"/>
                </a:solidFill>
                <a:latin typeface="Arial" panose="020B0604020202020204" pitchFamily="34" charset="0"/>
                <a:ea typeface="Arial" panose="020B0604020202020204" pitchFamily="34" charset="0"/>
                <a:cs typeface="Arial" panose="020B0604020202020204" pitchFamily="34" charset="0"/>
                <a:sym typeface="+mn-ea"/>
              </a:rPr>
              <a:t> </a:t>
            </a:r>
            <a:endParaRPr lang="en-US" sz="2800" dirty="0">
              <a:solidFill>
                <a:srgbClr val="FF6900"/>
              </a:solidFill>
              <a:latin typeface="Arial" panose="020B0604020202020204" pitchFamily="34" charset="0"/>
              <a:ea typeface="Arial" panose="020B0604020202020204" pitchFamily="34" charset="0"/>
              <a:cs typeface="Arial" panose="020B0604020202020204" pitchFamily="34" charset="0"/>
              <a:sym typeface="+mn-ea"/>
            </a:endParaRPr>
          </a:p>
          <a:p>
            <a:pPr algn="ctr"/>
            <a:r>
              <a:rPr lang="en-US" sz="2800" dirty="0">
                <a:solidFill>
                  <a:srgbClr val="FF6900"/>
                </a:solidFill>
                <a:latin typeface="Arial" panose="020B0604020202020204" pitchFamily="34" charset="0"/>
                <a:ea typeface="Arial" panose="020B0604020202020204" pitchFamily="34" charset="0"/>
                <a:cs typeface="Arial" panose="020B0604020202020204" pitchFamily="34" charset="0"/>
                <a:sym typeface="+mn-ea"/>
              </a:rPr>
              <a:t>Cont</a:t>
            </a: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sym typeface="+mn-ea"/>
              </a:rPr>
              <a:t>ains </a:t>
            </a:r>
            <a:r>
              <a:rPr lang="en-US" sz="2800" dirty="0">
                <a:solidFill>
                  <a:srgbClr val="FF6900"/>
                </a:solidFill>
                <a:latin typeface="Arial" panose="020B0604020202020204" pitchFamily="34" charset="0"/>
                <a:ea typeface="Arial" panose="020B0604020202020204" pitchFamily="34" charset="0"/>
                <a:cs typeface="Arial" panose="020B0604020202020204" pitchFamily="34" charset="0"/>
                <a:sym typeface="+mn-ea"/>
              </a:rPr>
              <a:t>19 </a:t>
            </a: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sym typeface="+mn-ea"/>
              </a:rPr>
              <a:t>fiscal policy </a:t>
            </a:r>
            <a:r>
              <a:rPr lang="en-US" sz="2800" dirty="0">
                <a:solidFill>
                  <a:srgbClr val="FF6900"/>
                </a:solidFill>
                <a:latin typeface="Arial" panose="020B0604020202020204" pitchFamily="34" charset="0"/>
                <a:ea typeface="Arial" panose="020B0604020202020204" pitchFamily="34" charset="0"/>
                <a:cs typeface="Arial" panose="020B0604020202020204" pitchFamily="34" charset="0"/>
                <a:sym typeface="+mn-ea"/>
              </a:rPr>
              <a:t>cases</a:t>
            </a:r>
            <a:endParaRPr lang="en-US" sz="2800" dirty="0">
              <a:solidFill>
                <a:srgbClr val="FF6900"/>
              </a:solidFill>
              <a:latin typeface="Arial" panose="020B0604020202020204" pitchFamily="34" charset="0"/>
              <a:ea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1"/>
          <a:stretch>
            <a:fillRect/>
          </a:stretch>
        </p:blipFill>
        <p:spPr>
          <a:xfrm>
            <a:off x="1515035" y="4534893"/>
            <a:ext cx="5956479" cy="201385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71403" y="1551498"/>
            <a:ext cx="5450125" cy="4401205"/>
          </a:xfrm>
          <a:prstGeom prst="rect">
            <a:avLst/>
          </a:prstGeom>
        </p:spPr>
        <p:txBody>
          <a:bodyPr wrap="square">
            <a:spAutoFit/>
          </a:bodyPr>
          <a:lstStyle/>
          <a:p>
            <a:pPr marL="0" lvl="1" indent="-106045">
              <a:spcAft>
                <a:spcPts val="800"/>
              </a:spcAft>
              <a:buFont typeface="Arial" panose="020B0604020202020204" pitchFamily="34" charset="0"/>
              <a:buChar char="•"/>
            </a:pPr>
            <a:r>
              <a:rPr lang="en-US" sz="1600" dirty="0">
                <a:solidFill>
                  <a:schemeClr val="tx1">
                    <a:lumMod val="65000"/>
                    <a:lumOff val="35000"/>
                  </a:schemeClr>
                </a:solidFill>
                <a:latin typeface="Arial" panose="020B0604020202020204"/>
                <a:cs typeface="Arial" panose="020B0604020202020204"/>
                <a:sym typeface="+mn-ea"/>
              </a:rPr>
              <a:t>Global Financial Crisis</a:t>
            </a:r>
            <a:r>
              <a:rPr lang="en-NZ" altLang="en-US" sz="1600" dirty="0">
                <a:solidFill>
                  <a:schemeClr val="tx1">
                    <a:lumMod val="65000"/>
                    <a:lumOff val="35000"/>
                  </a:schemeClr>
                </a:solidFill>
                <a:latin typeface="Arial" panose="020B0604020202020204"/>
                <a:cs typeface="Arial" panose="020B0604020202020204"/>
                <a:sym typeface="+mn-ea"/>
              </a:rPr>
              <a:t>: </a:t>
            </a:r>
            <a:r>
              <a:rPr lang="en-US" sz="1600" dirty="0">
                <a:solidFill>
                  <a:srgbClr val="FF6900"/>
                </a:solidFill>
                <a:latin typeface="Arial" panose="020B0604020202020204"/>
                <a:cs typeface="Arial" panose="020B0604020202020204"/>
                <a:sym typeface="+mn-ea"/>
              </a:rPr>
              <a:t>publishing information </a:t>
            </a:r>
            <a:r>
              <a:rPr lang="en-NZ" altLang="en-US" sz="1600" dirty="0">
                <a:solidFill>
                  <a:srgbClr val="FF6900"/>
                </a:solidFill>
                <a:latin typeface="Arial" panose="020B0604020202020204"/>
                <a:cs typeface="Arial" panose="020B0604020202020204"/>
                <a:sym typeface="+mn-ea"/>
              </a:rPr>
              <a:t>in</a:t>
            </a:r>
            <a:r>
              <a:rPr lang="en-US" sz="1600" dirty="0">
                <a:solidFill>
                  <a:srgbClr val="FF6900"/>
                </a:solidFill>
                <a:latin typeface="Arial" panose="020B0604020202020204"/>
                <a:cs typeface="Arial" panose="020B0604020202020204"/>
                <a:sym typeface="+mn-ea"/>
              </a:rPr>
              <a:t>sufficient for accountability.</a:t>
            </a:r>
            <a:endParaRPr lang="en-US" sz="1600" dirty="0">
              <a:solidFill>
                <a:srgbClr val="FF6900"/>
              </a:solidFill>
              <a:latin typeface="Arial" panose="020B0604020202020204"/>
              <a:cs typeface="Arial" panose="020B0604020202020204"/>
              <a:sym typeface="+mn-ea"/>
            </a:endParaRPr>
          </a:p>
          <a:p>
            <a:pPr marL="0" lvl="1" indent="-106045">
              <a:spcAft>
                <a:spcPts val="800"/>
              </a:spcAft>
              <a:buFont typeface="Arial" panose="020B0604020202020204" pitchFamily="34" charset="0"/>
              <a:buChar char="•"/>
            </a:pPr>
            <a:r>
              <a:rPr lang="en-US" sz="1600" dirty="0">
                <a:solidFill>
                  <a:srgbClr val="FF6900"/>
                </a:solidFill>
                <a:latin typeface="Arial" panose="020B0604020202020204"/>
                <a:cs typeface="Arial" panose="020B0604020202020204"/>
                <a:sym typeface="+mn-ea"/>
              </a:rPr>
              <a:t>To gain information and insights</a:t>
            </a: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 from citizens, business, experts.</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0" lvl="1" indent="-106045">
              <a:spcAft>
                <a:spcPts val="800"/>
              </a:spcAft>
              <a:buFont typeface="Arial" panose="020B0604020202020204" pitchFamily="34" charset="0"/>
              <a:buChar char="•"/>
            </a:pPr>
            <a:r>
              <a:rPr lang="en-US" sz="1600" dirty="0">
                <a:solidFill>
                  <a:srgbClr val="FF6900"/>
                </a:solidFill>
                <a:latin typeface="Arial" panose="020B0604020202020204"/>
                <a:cs typeface="Arial" panose="020B0604020202020204"/>
                <a:sym typeface="+mn-ea"/>
              </a:rPr>
              <a:t>To improve the design and implementation </a:t>
            </a: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of tax and spending policies.</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0" lvl="1" indent="-106045">
              <a:spcAft>
                <a:spcPts val="800"/>
              </a:spcAft>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To improve the </a:t>
            </a:r>
            <a:r>
              <a:rPr lang="en-US" sz="1600" dirty="0">
                <a:solidFill>
                  <a:srgbClr val="FF6900"/>
                </a:solidFill>
                <a:latin typeface="Arial" panose="020B0604020202020204"/>
                <a:cs typeface="Arial" panose="020B0604020202020204"/>
                <a:sym typeface="+mn-ea"/>
              </a:rPr>
              <a:t>efficiency and effectiveness of line ministries.</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0" lvl="1" indent="-106045">
              <a:spcAft>
                <a:spcPts val="800"/>
              </a:spcAft>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To increase </a:t>
            </a:r>
            <a:r>
              <a:rPr lang="en-US" sz="1600" dirty="0">
                <a:solidFill>
                  <a:srgbClr val="FF6900"/>
                </a:solidFill>
                <a:latin typeface="Arial" panose="020B0604020202020204"/>
                <a:cs typeface="Arial" panose="020B0604020202020204"/>
                <a:sym typeface="+mn-ea"/>
              </a:rPr>
              <a:t>legitimacy, trust in government, willingness to pay taxes.</a:t>
            </a: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 </a:t>
            </a:r>
            <a:endParaRPr lang="en-US" sz="1600" dirty="0">
              <a:latin typeface="Arial" panose="020B0604020202020204"/>
              <a:cs typeface="Arial" panose="020B0604020202020204"/>
            </a:endParaRPr>
          </a:p>
          <a:p>
            <a:pPr marL="0" lvl="1" indent="-106045">
              <a:spcAft>
                <a:spcPts val="800"/>
              </a:spcAft>
              <a:buFont typeface="Arial" panose="020B0604020202020204" pitchFamily="34" charset="0"/>
              <a:buChar char="•"/>
            </a:pPr>
            <a:r>
              <a:rPr lang="en-US" sz="1600" dirty="0">
                <a:solidFill>
                  <a:schemeClr val="tx1">
                    <a:lumMod val="65000"/>
                    <a:lumOff val="35000"/>
                  </a:schemeClr>
                </a:solidFill>
                <a:latin typeface="Arial" panose="020B0604020202020204"/>
                <a:cs typeface="Arial" panose="020B0604020202020204"/>
                <a:sym typeface="+mn-ea"/>
              </a:rPr>
              <a:t>Participation is key for </a:t>
            </a:r>
            <a:r>
              <a:rPr lang="en-US" sz="1600" b="1" dirty="0">
                <a:solidFill>
                  <a:schemeClr val="tx1">
                    <a:lumMod val="65000"/>
                    <a:lumOff val="35000"/>
                  </a:schemeClr>
                </a:solidFill>
                <a:latin typeface="Arial" panose="020B0604020202020204"/>
                <a:cs typeface="Arial" panose="020B0604020202020204"/>
                <a:sym typeface="+mn-ea"/>
              </a:rPr>
              <a:t>Sustainable Development Goals: </a:t>
            </a:r>
            <a:r>
              <a:rPr lang="en-US" sz="1600" dirty="0">
                <a:solidFill>
                  <a:schemeClr val="tx1">
                    <a:lumMod val="65000"/>
                    <a:lumOff val="35000"/>
                  </a:schemeClr>
                </a:solidFill>
                <a:latin typeface="Arial" panose="020B0604020202020204"/>
                <a:cs typeface="Arial" panose="020B0604020202020204"/>
                <a:sym typeface="+mn-ea"/>
              </a:rPr>
              <a:t>1-</a:t>
            </a:r>
            <a:r>
              <a:rPr lang="en-US" sz="1600" dirty="0">
                <a:solidFill>
                  <a:srgbClr val="FF6900"/>
                </a:solidFill>
                <a:latin typeface="Arial" panose="020B0604020202020204"/>
                <a:cs typeface="Arial" panose="020B0604020202020204"/>
                <a:sym typeface="+mn-ea"/>
              </a:rPr>
              <a:t>poverty,</a:t>
            </a:r>
            <a:r>
              <a:rPr lang="en-US" sz="1600" b="1" dirty="0">
                <a:solidFill>
                  <a:srgbClr val="FF6900"/>
                </a:solidFill>
                <a:latin typeface="Arial" panose="020B0604020202020204"/>
                <a:cs typeface="Arial" panose="020B0604020202020204"/>
                <a:sym typeface="+mn-ea"/>
              </a:rPr>
              <a:t> </a:t>
            </a:r>
            <a:r>
              <a:rPr lang="en-US" sz="1600" dirty="0">
                <a:solidFill>
                  <a:schemeClr val="tx1">
                    <a:lumMod val="65000"/>
                    <a:lumOff val="35000"/>
                  </a:schemeClr>
                </a:solidFill>
                <a:latin typeface="Arial" panose="020B0604020202020204"/>
                <a:cs typeface="Arial" panose="020B0604020202020204"/>
                <a:sym typeface="+mn-ea"/>
              </a:rPr>
              <a:t>5-</a:t>
            </a:r>
            <a:r>
              <a:rPr lang="en-US" sz="1600" dirty="0">
                <a:solidFill>
                  <a:srgbClr val="FF6900"/>
                </a:solidFill>
                <a:latin typeface="Arial" panose="020B0604020202020204"/>
                <a:cs typeface="Arial" panose="020B0604020202020204"/>
                <a:sym typeface="+mn-ea"/>
              </a:rPr>
              <a:t>gender</a:t>
            </a:r>
            <a:r>
              <a:rPr lang="en-US" sz="1600" dirty="0">
                <a:latin typeface="Arial" panose="020B0604020202020204"/>
                <a:cs typeface="Arial" panose="020B0604020202020204"/>
                <a:sym typeface="+mn-ea"/>
              </a:rPr>
              <a:t> </a:t>
            </a:r>
            <a:r>
              <a:rPr lang="en-US" sz="1600" dirty="0">
                <a:solidFill>
                  <a:schemeClr val="tx1">
                    <a:lumMod val="65000"/>
                    <a:lumOff val="35000"/>
                  </a:schemeClr>
                </a:solidFill>
                <a:latin typeface="Arial" panose="020B0604020202020204"/>
                <a:cs typeface="Arial" panose="020B0604020202020204"/>
                <a:sym typeface="+mn-ea"/>
              </a:rPr>
              <a:t>equality, 10-reduce </a:t>
            </a:r>
            <a:r>
              <a:rPr lang="en-US" sz="1600" dirty="0">
                <a:solidFill>
                  <a:srgbClr val="FF6900"/>
                </a:solidFill>
                <a:latin typeface="Arial" panose="020B0604020202020204"/>
                <a:cs typeface="Arial" panose="020B0604020202020204"/>
                <a:sym typeface="+mn-ea"/>
              </a:rPr>
              <a:t>inequality</a:t>
            </a:r>
            <a:r>
              <a:rPr lang="en-US" sz="1600" dirty="0">
                <a:solidFill>
                  <a:schemeClr val="tx1">
                    <a:lumMod val="65000"/>
                    <a:lumOff val="35000"/>
                  </a:schemeClr>
                </a:solidFill>
                <a:latin typeface="Arial" panose="020B0604020202020204"/>
                <a:cs typeface="Arial" panose="020B0604020202020204"/>
                <a:sym typeface="+mn-ea"/>
              </a:rPr>
              <a:t>, 16-peace, justice &amp; </a:t>
            </a:r>
            <a:r>
              <a:rPr lang="en-US" sz="1600" dirty="0">
                <a:solidFill>
                  <a:srgbClr val="FF6900"/>
                </a:solidFill>
                <a:latin typeface="Arial" panose="020B0604020202020204"/>
                <a:cs typeface="Arial" panose="020B0604020202020204"/>
                <a:sym typeface="+mn-ea"/>
              </a:rPr>
              <a:t>inclusive institutions</a:t>
            </a:r>
            <a:r>
              <a:rPr lang="en-US" sz="1600" dirty="0">
                <a:solidFill>
                  <a:srgbClr val="FF6900"/>
                </a:solidFill>
                <a:latin typeface="Arial" panose="020B0604020202020204" pitchFamily="34" charset="0"/>
                <a:cs typeface="Arial" panose="020B0604020202020204" pitchFamily="34" charset="0"/>
                <a:sym typeface="+mn-ea"/>
              </a:rPr>
              <a:t>.</a:t>
            </a:r>
            <a:endParaRPr lang="en-US" sz="1600" dirty="0">
              <a:latin typeface="Arial" panose="020B0604020202020204"/>
              <a:cs typeface="Arial" panose="020B0604020202020204"/>
            </a:endParaRPr>
          </a:p>
          <a:p>
            <a:pPr marL="0" lvl="1" indent="-106045">
              <a:spcAft>
                <a:spcPts val="800"/>
              </a:spcAft>
              <a:buFont typeface="Arial" panose="020B0604020202020204" pitchFamily="34" charset="0"/>
              <a:buChar char="•"/>
            </a:pPr>
            <a:r>
              <a:rPr lang="es-MX" sz="1600" dirty="0">
                <a:solidFill>
                  <a:schemeClr val="tx1">
                    <a:lumMod val="65000"/>
                    <a:lumOff val="35000"/>
                  </a:schemeClr>
                </a:solidFill>
                <a:latin typeface="Arial" panose="020B0604020202020204"/>
                <a:cs typeface="Arial" panose="020B0604020202020204"/>
                <a:sym typeface="+mn-ea"/>
              </a:rPr>
              <a:t>Government data at reach: </a:t>
            </a:r>
            <a:r>
              <a:rPr lang="es-MX" sz="1600" b="1" dirty="0">
                <a:solidFill>
                  <a:schemeClr val="tx1">
                    <a:lumMod val="65000"/>
                    <a:lumOff val="35000"/>
                  </a:schemeClr>
                </a:solidFill>
                <a:latin typeface="Arial" panose="020B0604020202020204"/>
                <a:cs typeface="Arial" panose="020B0604020202020204"/>
                <a:sym typeface="+mn-ea"/>
              </a:rPr>
              <a:t>big data</a:t>
            </a:r>
            <a:r>
              <a:rPr lang="es-MX" sz="1600" dirty="0">
                <a:solidFill>
                  <a:schemeClr val="tx1">
                    <a:lumMod val="65000"/>
                    <a:lumOff val="35000"/>
                  </a:schemeClr>
                </a:solidFill>
                <a:latin typeface="Arial" panose="020B0604020202020204"/>
                <a:cs typeface="Arial" panose="020B0604020202020204"/>
                <a:sym typeface="+mn-ea"/>
              </a:rPr>
              <a:t>, </a:t>
            </a:r>
            <a:r>
              <a:rPr lang="es-MX" sz="1600" b="1" dirty="0">
                <a:solidFill>
                  <a:schemeClr val="tx1">
                    <a:lumMod val="65000"/>
                    <a:lumOff val="35000"/>
                  </a:schemeClr>
                </a:solidFill>
                <a:latin typeface="Arial" panose="020B0604020202020204"/>
                <a:cs typeface="Arial" panose="020B0604020202020204"/>
                <a:sym typeface="+mn-ea"/>
              </a:rPr>
              <a:t>open data </a:t>
            </a:r>
            <a:r>
              <a:rPr lang="es-MX" sz="1600" dirty="0">
                <a:solidFill>
                  <a:schemeClr val="tx1">
                    <a:lumMod val="65000"/>
                    <a:lumOff val="35000"/>
                  </a:schemeClr>
                </a:solidFill>
                <a:latin typeface="Arial" panose="020B0604020202020204"/>
                <a:cs typeface="Arial" panose="020B0604020202020204"/>
                <a:sym typeface="+mn-ea"/>
              </a:rPr>
              <a:t>&amp; </a:t>
            </a:r>
            <a:r>
              <a:rPr lang="es-MX" sz="1600" dirty="0">
                <a:solidFill>
                  <a:srgbClr val="FF6900"/>
                </a:solidFill>
                <a:latin typeface="Arial" panose="020B0604020202020204"/>
                <a:cs typeface="Arial" panose="020B0604020202020204"/>
                <a:sym typeface="+mn-ea"/>
              </a:rPr>
              <a:t>information technologies.</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398912" y="721618"/>
            <a:ext cx="6346190" cy="521970"/>
          </a:xfrm>
          <a:prstGeom prst="rect">
            <a:avLst/>
          </a:prstGeom>
          <a:noFill/>
        </p:spPr>
        <p:txBody>
          <a:bodyPr wrap="none" rtlCol="0">
            <a:spAutoFit/>
          </a:bodyPr>
          <a:lstStyle/>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rPr>
              <a:t>1. Why engage directly with the public?</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1"/>
          <a:stretch>
            <a:fillRect/>
          </a:stretch>
        </p:blipFill>
        <p:spPr>
          <a:xfrm>
            <a:off x="6621483" y="2479861"/>
            <a:ext cx="1724660" cy="152175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869456"/>
            <a:ext cx="8138724" cy="4154170"/>
          </a:xfrm>
          <a:prstGeom prst="rect">
            <a:avLst/>
          </a:prstGeom>
        </p:spPr>
        <p:txBody>
          <a:bodyPr wrap="square">
            <a:spAutoFit/>
          </a:bodyPr>
          <a:lstStyle/>
          <a:p>
            <a:pPr marL="285750" indent="-285750">
              <a:lnSpc>
                <a:spcPct val="150000"/>
              </a:lnSpc>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Any general or fiscal policy-specific regulatory or legal requirements to consult</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nSpc>
                <a:spcPct val="150000"/>
              </a:lnSpc>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Annual budget cycle:	</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800100" lvl="1" indent="-342900">
              <a:lnSpc>
                <a:spcPct val="150000"/>
              </a:lnSpc>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Two-stage budget process, consultation on macro-fiscal policy</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800100" lvl="1" indent="-342900">
              <a:lnSpc>
                <a:spcPct val="150000"/>
              </a:lnSpc>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Budget Call Circular</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nSpc>
                <a:spcPct val="150000"/>
              </a:lnSpc>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Leverage with respect to new spending initiatives</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nSpc>
                <a:spcPct val="150000"/>
              </a:lnSpc>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Major tax or expenditure reviews</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gn="l">
              <a:lnSpc>
                <a:spcPct val="150000"/>
              </a:lnSpc>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Choice of expert-based, CSO-led, or general public, or mixes</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nSpc>
                <a:spcPct val="150000"/>
              </a:lnSpc>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Opportunities to use new ICT tools (to facilitate consultation and citizen monitoring)</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nSpc>
                <a:spcPct val="150000"/>
              </a:lnSpc>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Perfromance-oriented budgeting: KPIs on citizen satisfaction and engagement </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nSpc>
                <a:spcPct val="150000"/>
              </a:lnSpc>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Work with reform-minded Finance Ministers</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nSpc>
                <a:spcPct val="150000"/>
              </a:lnSpc>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Collaboration with reform-minded line ministries</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448442" y="721618"/>
            <a:ext cx="6247130" cy="1383665"/>
          </a:xfrm>
          <a:prstGeom prst="rect">
            <a:avLst/>
          </a:prstGeom>
          <a:noFill/>
        </p:spPr>
        <p:txBody>
          <a:bodyPr wrap="none" rtlCol="0">
            <a:spAutoFit/>
          </a:bodyPr>
          <a:lstStyle/>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rPr>
              <a:t>5. Direct</a:t>
            </a: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sym typeface="+mn-ea"/>
              </a:rPr>
              <a:t> public engagement by MOFs:</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sym typeface="+mn-ea"/>
            </a:endParaRPr>
          </a:p>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sym typeface="+mn-ea"/>
              </a:rPr>
              <a:t>main levers and tools </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endParaRPr>
          </a:p>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rPr>
              <a:t> </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2090737"/>
            <a:ext cx="8138724" cy="1893339"/>
          </a:xfrm>
          <a:prstGeom prst="rect">
            <a:avLst/>
          </a:prstGeom>
        </p:spPr>
        <p:txBody>
          <a:bodyPr wrap="square">
            <a:spAutoFit/>
          </a:bodyPr>
          <a:lstStyle/>
          <a:p>
            <a:pPr marL="342900" indent="-342900">
              <a:lnSpc>
                <a:spcPct val="150000"/>
              </a:lnSpc>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Constitutional arrangements</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nSpc>
                <a:spcPct val="150000"/>
              </a:lnSpc>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General nature of government /civil society relations </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nSpc>
                <a:spcPct val="150000"/>
              </a:lnSpc>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Approach of current government</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nSpc>
                <a:spcPct val="150000"/>
              </a:lnSpc>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Role and level of capacity of MOF</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342900" indent="-342900">
              <a:lnSpc>
                <a:spcPct val="150000"/>
              </a:lnSpc>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Civil society context </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411527" y="721618"/>
            <a:ext cx="6320961" cy="954107"/>
          </a:xfrm>
          <a:prstGeom prst="rect">
            <a:avLst/>
          </a:prstGeom>
          <a:noFill/>
        </p:spPr>
        <p:txBody>
          <a:bodyPr wrap="none" rtlCol="0">
            <a:spAutoFit/>
          </a:bodyPr>
          <a:lstStyle/>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rPr>
              <a:t>5. Direct</a:t>
            </a: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sym typeface="+mn-ea"/>
              </a:rPr>
              <a:t> public engagement by MOFs:</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sym typeface="+mn-ea"/>
            </a:endParaRPr>
          </a:p>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rPr>
              <a:t>Contextual factors </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1"/>
          <a:stretch>
            <a:fillRect/>
          </a:stretch>
        </p:blipFill>
        <p:spPr>
          <a:xfrm>
            <a:off x="5190564" y="4052570"/>
            <a:ext cx="3560315" cy="247825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887385"/>
            <a:ext cx="8138724" cy="3970318"/>
          </a:xfrm>
          <a:prstGeom prst="rect">
            <a:avLst/>
          </a:prstGeom>
        </p:spPr>
        <p:txBody>
          <a:bodyPr wrap="square">
            <a:spAutoFit/>
          </a:bodyPr>
          <a:lstStyle/>
          <a:p>
            <a:pPr marL="285750" indent="-285750">
              <a:spcAft>
                <a:spcPts val="1200"/>
              </a:spcAft>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What country examples of specific engagement mechanisms are most relevant to your country, and why?</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285750" indent="-285750">
              <a:spcAft>
                <a:spcPts val="1200"/>
              </a:spcAft>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What do you see as the appropriate role of the MOF in your country, compared to the role of the government; the legislature; the role of line ministries?</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285750" indent="-285750">
              <a:spcAft>
                <a:spcPts val="1200"/>
              </a:spcAft>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What level of capacity does your MOF have for public engagement?</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285750" indent="-285750">
              <a:spcAft>
                <a:spcPts val="1200"/>
              </a:spcAft>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What is the civil society context in your country? e.g. number and role of CSOs; presence of umbrella national CSOs; levels of capacity; nature of government/civil society relations.</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285750" indent="-285750">
              <a:spcAft>
                <a:spcPts val="1200"/>
              </a:spcAft>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What are the main challenges you see to increased or new public engagement?</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What do you think are the key requirements for a specific new public engagement mechanism to be introduced in your country?</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What role could GIFT play to support your efforts?</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457967" y="721618"/>
            <a:ext cx="6247130" cy="953135"/>
          </a:xfrm>
          <a:prstGeom prst="rect">
            <a:avLst/>
          </a:prstGeom>
          <a:noFill/>
        </p:spPr>
        <p:txBody>
          <a:bodyPr wrap="none" rtlCol="0">
            <a:spAutoFit/>
          </a:bodyPr>
          <a:lstStyle/>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rPr>
              <a:t>5. Direct public engagement by MOFs:</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endParaRPr>
          </a:p>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rPr>
              <a:t>some issues for discussion</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2021888"/>
            <a:ext cx="8138724" cy="3046095"/>
          </a:xfrm>
          <a:prstGeom prst="rect">
            <a:avLst/>
          </a:prstGeom>
        </p:spPr>
        <p:txBody>
          <a:bodyPr wrap="square">
            <a:spAutoFit/>
          </a:bodyPr>
          <a:lstStyle/>
          <a:p>
            <a:pPr indent="0">
              <a:lnSpc>
                <a:spcPct val="150000"/>
              </a:lnSpc>
              <a:buFont typeface="+mj-lt"/>
              <a:buNone/>
            </a:pPr>
            <a:r>
              <a:rPr lang="en-NZ" sz="1600" b="1" dirty="0">
                <a:solidFill>
                  <a:schemeClr val="tx1">
                    <a:lumMod val="65000"/>
                    <a:lumOff val="35000"/>
                  </a:schemeClr>
                </a:solidFill>
                <a:latin typeface="Arial" panose="020B0604020202020204" pitchFamily="34" charset="0"/>
                <a:cs typeface="Arial" panose="020B0604020202020204" pitchFamily="34" charset="0"/>
              </a:rPr>
              <a:t>GIFT Guide on Public Participation</a:t>
            </a:r>
            <a:r>
              <a:rPr lang="en-NZ" sz="1600" dirty="0">
                <a:solidFill>
                  <a:schemeClr val="tx1">
                    <a:lumMod val="65000"/>
                    <a:lumOff val="35000"/>
                  </a:schemeClr>
                </a:solidFill>
                <a:latin typeface="Arial" panose="020B0604020202020204" pitchFamily="34" charset="0"/>
                <a:cs typeface="Arial" panose="020B0604020202020204" pitchFamily="34" charset="0"/>
              </a:rPr>
              <a:t>: </a:t>
            </a:r>
            <a:r>
              <a:rPr lang="en-NZ" sz="1600" dirty="0" err="1">
                <a:solidFill>
                  <a:schemeClr val="tx1">
                    <a:lumMod val="65000"/>
                    <a:lumOff val="35000"/>
                  </a:schemeClr>
                </a:solidFill>
                <a:latin typeface="Arial" panose="020B0604020202020204" pitchFamily="34" charset="0"/>
                <a:cs typeface="Arial" panose="020B0604020202020204" pitchFamily="34" charset="0"/>
              </a:rPr>
              <a:t>www.guide.fiscaltransparency.net</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indent="0">
              <a:lnSpc>
                <a:spcPct val="150000"/>
              </a:lnSpc>
              <a:buFont typeface="+mj-lt"/>
              <a:buNone/>
            </a:pP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indent="0">
              <a:lnSpc>
                <a:spcPct val="150000"/>
              </a:lnSpc>
              <a:buFont typeface="+mj-lt"/>
              <a:buNone/>
            </a:pPr>
            <a:r>
              <a:rPr lang="en-NZ" sz="1600" b="1" dirty="0">
                <a:solidFill>
                  <a:schemeClr val="tx1">
                    <a:lumMod val="65000"/>
                    <a:lumOff val="35000"/>
                  </a:schemeClr>
                </a:solidFill>
                <a:latin typeface="Arial" panose="020B0604020202020204" pitchFamily="34" charset="0"/>
                <a:cs typeface="Arial" panose="020B0604020202020204" pitchFamily="34" charset="0"/>
                <a:sym typeface="+mn-ea"/>
              </a:rPr>
              <a:t>2017 Open Budget Survey</a:t>
            </a: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 individual country reports (Q. 125 on public engagement by MOF)</a:t>
            </a:r>
            <a:r>
              <a:rPr lang="en-NZ" sz="1600" dirty="0">
                <a:solidFill>
                  <a:schemeClr val="tx1">
                    <a:lumMod val="65000"/>
                    <a:lumOff val="35000"/>
                  </a:schemeClr>
                </a:solidFill>
                <a:latin typeface="Arial" panose="020B0604020202020204" pitchFamily="34" charset="0"/>
                <a:cs typeface="Arial" panose="020B0604020202020204" pitchFamily="34" charset="0"/>
              </a:rPr>
              <a:t> https://www.internationalbudget.org/open-budget-survey/results-by-country/country-info/</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indent="0">
              <a:lnSpc>
                <a:spcPct val="150000"/>
              </a:lnSpc>
              <a:buFont typeface="+mj-lt"/>
              <a:buNone/>
            </a:pP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indent="0">
              <a:lnSpc>
                <a:spcPct val="150000"/>
              </a:lnSpc>
              <a:buFont typeface="+mj-lt"/>
              <a:buNone/>
            </a:pPr>
            <a:r>
              <a:rPr lang="en-NZ" sz="1600" b="1" dirty="0">
                <a:solidFill>
                  <a:schemeClr val="tx1">
                    <a:lumMod val="65000"/>
                    <a:lumOff val="35000"/>
                  </a:schemeClr>
                </a:solidFill>
                <a:latin typeface="Arial" panose="020B0604020202020204" pitchFamily="34" charset="0"/>
                <a:cs typeface="Arial" panose="020B0604020202020204" pitchFamily="34" charset="0"/>
                <a:sym typeface="+mn-ea"/>
              </a:rPr>
              <a:t>OECD Toolkit on Budget Transparency</a:t>
            </a: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 (Part J): https://read.oecd-ilibrary.org/governance/oecd-budget-transparency-toolkit_9789264282070-en#page84</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2643513" y="721618"/>
            <a:ext cx="3856990" cy="521970"/>
          </a:xfrm>
          <a:prstGeom prst="rect">
            <a:avLst/>
          </a:prstGeom>
          <a:noFill/>
        </p:spPr>
        <p:txBody>
          <a:bodyPr wrap="none" rtlCol="0">
            <a:spAutoFit/>
          </a:bodyPr>
          <a:lstStyle/>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rPr>
              <a:t>6. General References </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770844"/>
            <a:ext cx="8138724" cy="3231654"/>
          </a:xfrm>
          <a:prstGeom prst="rect">
            <a:avLst/>
          </a:prstGeom>
        </p:spPr>
        <p:txBody>
          <a:bodyPr wrap="square">
            <a:spAutoFit/>
          </a:bodyPr>
          <a:lstStyle/>
          <a:p>
            <a:pPr indent="0">
              <a:spcAft>
                <a:spcPts val="1800"/>
              </a:spcAft>
              <a:buFont typeface="+mj-lt"/>
              <a:buNone/>
            </a:pPr>
            <a:r>
              <a:rPr lang="en-NZ" sz="1600" b="1" dirty="0">
                <a:solidFill>
                  <a:schemeClr val="tx1">
                    <a:lumMod val="65000"/>
                    <a:lumOff val="35000"/>
                  </a:schemeClr>
                </a:solidFill>
                <a:latin typeface="Arial" panose="020B0604020202020204" pitchFamily="34" charset="0"/>
                <a:cs typeface="Arial" panose="020B0604020202020204" pitchFamily="34" charset="0"/>
                <a:sym typeface="+mn-ea"/>
              </a:rPr>
              <a:t>New Infrastructure Body:</a:t>
            </a: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 https://treasury.govt.nz/publications/consultation/new-independent-infrastructure-body</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indent="0">
              <a:spcAft>
                <a:spcPts val="1800"/>
              </a:spcAft>
              <a:buFont typeface="+mj-lt"/>
              <a:buNone/>
            </a:pPr>
            <a:r>
              <a:rPr lang="en-NZ" sz="1600" b="1" dirty="0">
                <a:solidFill>
                  <a:schemeClr val="tx1">
                    <a:lumMod val="65000"/>
                    <a:lumOff val="35000"/>
                  </a:schemeClr>
                </a:solidFill>
                <a:latin typeface="Arial" panose="020B0604020202020204" pitchFamily="34" charset="0"/>
                <a:cs typeface="Arial" panose="020B0604020202020204" pitchFamily="34" charset="0"/>
                <a:sym typeface="+mn-ea"/>
              </a:rPr>
              <a:t>Open Budget:</a:t>
            </a: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 </a:t>
            </a:r>
            <a:r>
              <a:rPr lang="en-NZ" sz="1600" dirty="0">
                <a:solidFill>
                  <a:schemeClr val="tx1">
                    <a:lumMod val="65000"/>
                    <a:lumOff val="35000"/>
                  </a:schemeClr>
                </a:solidFill>
                <a:latin typeface="Arial" panose="020B0604020202020204" pitchFamily="34" charset="0"/>
                <a:cs typeface="Arial" panose="020B0604020202020204" pitchFamily="34" charset="0"/>
                <a:sym typeface="+mn-ea"/>
                <a:hlinkClick r:id="rId1"/>
              </a:rPr>
              <a:t>https://treasury.govt.nz/publications/information-release/open-government-partnership-information-release</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indent="0">
              <a:spcAft>
                <a:spcPts val="1800"/>
              </a:spcAft>
              <a:buFont typeface="+mj-lt"/>
              <a:buNone/>
            </a:pPr>
            <a:r>
              <a:rPr lang="en-NZ" sz="1600" b="1" dirty="0">
                <a:solidFill>
                  <a:schemeClr val="tx1">
                    <a:lumMod val="65000"/>
                    <a:lumOff val="35000"/>
                  </a:schemeClr>
                </a:solidFill>
                <a:latin typeface="Arial" panose="020B0604020202020204" pitchFamily="34" charset="0"/>
                <a:cs typeface="Arial" panose="020B0604020202020204" pitchFamily="34" charset="0"/>
                <a:sym typeface="+mn-ea"/>
              </a:rPr>
              <a:t>Earthquake Commission review</a:t>
            </a: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 https://treasury.govt.nz/news-and-events/reviews-consultation/review-earthquake-commission-act</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indent="0">
              <a:spcAft>
                <a:spcPts val="1800"/>
              </a:spcAft>
              <a:buFont typeface="+mj-lt"/>
              <a:buNone/>
            </a:pPr>
            <a:r>
              <a:rPr lang="en-NZ" sz="1600" b="1" dirty="0">
                <a:solidFill>
                  <a:schemeClr val="tx1">
                    <a:lumMod val="65000"/>
                    <a:lumOff val="35000"/>
                  </a:schemeClr>
                </a:solidFill>
                <a:latin typeface="Arial" panose="020B0604020202020204" pitchFamily="34" charset="0"/>
                <a:cs typeface="Arial" panose="020B0604020202020204" pitchFamily="34" charset="0"/>
                <a:sym typeface="+mn-ea"/>
              </a:rPr>
              <a:t>Tax reform:</a:t>
            </a: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 https://taxworkinggroup.govt.nz/</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indent="0">
              <a:spcAft>
                <a:spcPts val="1800"/>
              </a:spcAft>
              <a:buFont typeface="+mj-lt"/>
              <a:buNone/>
            </a:pPr>
            <a:r>
              <a:rPr lang="en-NZ" sz="1600" b="1" dirty="0">
                <a:solidFill>
                  <a:schemeClr val="tx1">
                    <a:lumMod val="65000"/>
                    <a:lumOff val="35000"/>
                  </a:schemeClr>
                </a:solidFill>
                <a:latin typeface="Arial" panose="020B0604020202020204" pitchFamily="34" charset="0"/>
                <a:cs typeface="Arial" panose="020B0604020202020204" pitchFamily="34" charset="0"/>
                <a:sym typeface="+mn-ea"/>
              </a:rPr>
              <a:t>Engaging with Maori:</a:t>
            </a: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 https://tearawhiti.govt.nz/assets/Maori-Crown-Relations-oopu/6b46d994f8/Engagement-Guidelines-1-Oct-18.pdf</a:t>
            </a:r>
            <a:endParaRPr lang="en-NZ" sz="1600" dirty="0">
              <a:solidFill>
                <a:schemeClr val="tx1">
                  <a:lumMod val="65000"/>
                  <a:lumOff val="35000"/>
                </a:schemeClr>
              </a:solidFill>
              <a:sym typeface="+mn-ea"/>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2466030" y="721618"/>
            <a:ext cx="4211955" cy="521970"/>
          </a:xfrm>
          <a:prstGeom prst="rect">
            <a:avLst/>
          </a:prstGeom>
          <a:noFill/>
        </p:spPr>
        <p:txBody>
          <a:bodyPr wrap="none" rtlCol="0">
            <a:spAutoFit/>
          </a:bodyPr>
          <a:lstStyle/>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rPr>
              <a:t>6. NZ Treasury web sites </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770844"/>
            <a:ext cx="8138724" cy="3000821"/>
          </a:xfrm>
          <a:prstGeom prst="rect">
            <a:avLst/>
          </a:prstGeom>
        </p:spPr>
        <p:txBody>
          <a:bodyPr wrap="square">
            <a:spAutoFit/>
          </a:bodyPr>
          <a:lstStyle/>
          <a:p>
            <a:pPr indent="0">
              <a:spcAft>
                <a:spcPts val="1800"/>
              </a:spcAft>
              <a:buFont typeface="+mj-lt"/>
              <a:buNone/>
            </a:pPr>
            <a:r>
              <a:rPr lang="en-NZ" sz="1600" b="1" dirty="0">
                <a:solidFill>
                  <a:schemeClr val="tx1">
                    <a:lumMod val="65000"/>
                    <a:lumOff val="35000"/>
                  </a:schemeClr>
                </a:solidFill>
                <a:latin typeface="Arial" panose="020B0604020202020204" pitchFamily="34" charset="0"/>
                <a:cs typeface="Arial" panose="020B0604020202020204" pitchFamily="34" charset="0"/>
                <a:sym typeface="+mn-ea"/>
              </a:rPr>
              <a:t>Independent Fiscal Institution:</a:t>
            </a: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 https://treasury.govt.nz/news-and-events/reviews-consultation/establishing-independent-fiscal-institution</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indent="0">
              <a:spcAft>
                <a:spcPts val="1800"/>
              </a:spcAft>
              <a:buFont typeface="+mj-lt"/>
              <a:buNone/>
            </a:pPr>
            <a:r>
              <a:rPr lang="en-NZ" sz="1600" b="1" dirty="0">
                <a:solidFill>
                  <a:schemeClr val="tx1">
                    <a:lumMod val="65000"/>
                    <a:lumOff val="35000"/>
                  </a:schemeClr>
                </a:solidFill>
                <a:latin typeface="Arial" panose="020B0604020202020204" pitchFamily="34" charset="0"/>
                <a:cs typeface="Arial" panose="020B0604020202020204" pitchFamily="34" charset="0"/>
                <a:sym typeface="+mn-ea"/>
              </a:rPr>
              <a:t>Long Term Fiscal Statement 2016 (including public engagement process): </a:t>
            </a: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https://treasury.govt.nz/publications/strategies-and-plans/long-term-fiscal-position/he-tirohanga-mokopuna</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indent="0">
              <a:spcAft>
                <a:spcPts val="1800"/>
              </a:spcAft>
              <a:buFont typeface="+mj-lt"/>
              <a:buNone/>
            </a:pPr>
            <a:r>
              <a:rPr lang="en-NZ" sz="1600" b="1" dirty="0">
                <a:solidFill>
                  <a:schemeClr val="tx1">
                    <a:lumMod val="65000"/>
                    <a:lumOff val="35000"/>
                  </a:schemeClr>
                </a:solidFill>
                <a:latin typeface="Arial" panose="020B0604020202020204" pitchFamily="34" charset="0"/>
                <a:cs typeface="Arial" panose="020B0604020202020204" pitchFamily="34" charset="0"/>
                <a:sym typeface="+mn-ea"/>
              </a:rPr>
              <a:t>Investment Statement 2018:</a:t>
            </a: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 https://treasury.govt.nz/publications/investment-statement/2018-investment-statement</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indent="0">
              <a:spcAft>
                <a:spcPts val="1800"/>
              </a:spcAft>
              <a:buFont typeface="+mj-lt"/>
              <a:buNone/>
            </a:pPr>
            <a:r>
              <a:rPr lang="en-NZ" sz="1600" b="1" dirty="0">
                <a:solidFill>
                  <a:schemeClr val="tx1">
                    <a:lumMod val="65000"/>
                    <a:lumOff val="35000"/>
                  </a:schemeClr>
                </a:solidFill>
                <a:latin typeface="Arial" panose="020B0604020202020204" pitchFamily="34" charset="0"/>
                <a:cs typeface="Arial" panose="020B0604020202020204" pitchFamily="34" charset="0"/>
                <a:sym typeface="+mn-ea"/>
              </a:rPr>
              <a:t>Universities and schools:</a:t>
            </a: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 https://treasury.govt.nz/about-treasury/our-work/education-community/</a:t>
            </a:r>
            <a:r>
              <a:rPr lang="en-NZ" sz="1600" dirty="0">
                <a:sym typeface="+mn-ea"/>
              </a:rPr>
              <a:t> </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2466030" y="721618"/>
            <a:ext cx="4211955" cy="521970"/>
          </a:xfrm>
          <a:prstGeom prst="rect">
            <a:avLst/>
          </a:prstGeom>
          <a:noFill/>
        </p:spPr>
        <p:txBody>
          <a:bodyPr wrap="none" rtlCol="0">
            <a:spAutoFit/>
          </a:bodyPr>
          <a:lstStyle/>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rPr>
              <a:t>6. NZ Treasury web sites </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770844"/>
            <a:ext cx="8138724" cy="3247043"/>
          </a:xfrm>
          <a:prstGeom prst="rect">
            <a:avLst/>
          </a:prstGeom>
        </p:spPr>
        <p:txBody>
          <a:bodyPr wrap="square">
            <a:spAutoFit/>
          </a:bodyPr>
          <a:lstStyle/>
          <a:p>
            <a:pPr indent="0">
              <a:spcAft>
                <a:spcPts val="1800"/>
              </a:spcAft>
              <a:buFont typeface="+mj-lt"/>
              <a:buNone/>
            </a:pPr>
            <a:r>
              <a:rPr lang="en-NZ" sz="1600" b="1" dirty="0">
                <a:solidFill>
                  <a:schemeClr val="tx1">
                    <a:lumMod val="65000"/>
                    <a:lumOff val="35000"/>
                  </a:schemeClr>
                </a:solidFill>
                <a:latin typeface="Arial" panose="020B0604020202020204" pitchFamily="34" charset="0"/>
                <a:cs typeface="Arial" panose="020B0604020202020204" pitchFamily="34" charset="0"/>
                <a:sym typeface="+mn-ea"/>
              </a:rPr>
              <a:t>South Africa: </a:t>
            </a:r>
            <a:r>
              <a:rPr lang="en-NZ" altLang="en-US" sz="1600" dirty="0">
                <a:solidFill>
                  <a:schemeClr val="tx1">
                    <a:lumMod val="65000"/>
                    <a:lumOff val="35000"/>
                  </a:schemeClr>
                </a:solidFill>
                <a:latin typeface="Arial" panose="020B0604020202020204" pitchFamily="34" charset="0"/>
                <a:cs typeface="Arial" panose="020B0604020202020204" pitchFamily="34" charset="0"/>
                <a:sym typeface="+mn-ea"/>
              </a:rPr>
              <a:t>budget online portal, </a:t>
            </a:r>
            <a:r>
              <a:rPr lang="en-NZ" altLang="en-US" sz="1600" dirty="0" err="1">
                <a:solidFill>
                  <a:schemeClr val="tx1">
                    <a:lumMod val="65000"/>
                    <a:lumOff val="35000"/>
                  </a:schemeClr>
                </a:solidFill>
                <a:latin typeface="Arial" panose="020B0604020202020204" pitchFamily="34" charset="0"/>
                <a:cs typeface="Arial" panose="020B0604020202020204" pitchFamily="34" charset="0"/>
                <a:sym typeface="+mn-ea"/>
              </a:rPr>
              <a:t>www.vulekamali.gov.za</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indent="0">
              <a:spcAft>
                <a:spcPts val="1800"/>
              </a:spcAft>
              <a:buFont typeface="+mj-lt"/>
              <a:buNone/>
            </a:pPr>
            <a:r>
              <a:rPr lang="en-NZ" sz="1600" b="1" dirty="0">
                <a:solidFill>
                  <a:schemeClr val="tx1">
                    <a:lumMod val="65000"/>
                    <a:lumOff val="35000"/>
                  </a:schemeClr>
                </a:solidFill>
                <a:latin typeface="Arial" panose="020B0604020202020204" pitchFamily="34" charset="0"/>
                <a:cs typeface="Arial" panose="020B0604020202020204" pitchFamily="34" charset="0"/>
                <a:sym typeface="+mn-ea"/>
              </a:rPr>
              <a:t>Mexico </a:t>
            </a: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rural school infrastructure:  http://documents.worldbank.org/curated/en/147431545086837057/pdf/Disclosable-Version-of-the-ISR-Mexico-School-Based-Management-Project-P147185-Sequence-No-09.pdf </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indent="0">
              <a:spcAft>
                <a:spcPts val="1800"/>
              </a:spcAft>
              <a:buFont typeface="+mj-lt"/>
              <a:buNone/>
            </a:pPr>
            <a:r>
              <a:rPr lang="en-NZ" sz="1600" b="1" dirty="0">
                <a:solidFill>
                  <a:schemeClr val="tx1">
                    <a:lumMod val="65000"/>
                    <a:lumOff val="35000"/>
                  </a:schemeClr>
                </a:solidFill>
                <a:latin typeface="Arial" panose="020B0604020202020204" pitchFamily="34" charset="0"/>
                <a:cs typeface="Arial" panose="020B0604020202020204" pitchFamily="34" charset="0"/>
                <a:sym typeface="+mn-ea"/>
              </a:rPr>
              <a:t>UK</a:t>
            </a: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 Tax consultation: https://www.gov.uk/government/publications/tax-consultation-framework</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indent="0">
              <a:spcAft>
                <a:spcPts val="1800"/>
              </a:spcAft>
              <a:buFont typeface="+mj-lt"/>
              <a:buNone/>
            </a:pPr>
            <a:r>
              <a:rPr lang="en-NZ" sz="1600" b="1" dirty="0">
                <a:solidFill>
                  <a:schemeClr val="tx1">
                    <a:lumMod val="65000"/>
                    <a:lumOff val="35000"/>
                  </a:schemeClr>
                </a:solidFill>
                <a:latin typeface="Arial" panose="020B0604020202020204" pitchFamily="34" charset="0"/>
                <a:cs typeface="Arial" panose="020B0604020202020204" pitchFamily="34" charset="0"/>
                <a:sym typeface="+mn-ea"/>
              </a:rPr>
              <a:t>UK</a:t>
            </a: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 Government Code of Practice on Consultation: https://webarchive.nationalarchives.gov.uk/20140206144828/http://www.berr.gov.uk/files/file47158.pdf</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2998478" y="721618"/>
            <a:ext cx="3147060" cy="521970"/>
          </a:xfrm>
          <a:prstGeom prst="rect">
            <a:avLst/>
          </a:prstGeom>
          <a:noFill/>
        </p:spPr>
        <p:txBody>
          <a:bodyPr wrap="none" rtlCol="0">
            <a:spAutoFit/>
          </a:bodyPr>
          <a:lstStyle/>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rPr>
              <a:t>6. Other web sites </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7294" y="1336210"/>
            <a:ext cx="2963247" cy="2246769"/>
          </a:xfrm>
          <a:prstGeom prst="rect">
            <a:avLst/>
          </a:prstGeom>
          <a:noFill/>
        </p:spPr>
        <p:txBody>
          <a:bodyPr wrap="none" rtlCol="0">
            <a:spAutoFit/>
          </a:bodyPr>
          <a:lstStyle/>
          <a:p>
            <a:r>
              <a:rPr lang="es-ES" sz="3200" dirty="0" err="1">
                <a:solidFill>
                  <a:schemeClr val="bg1"/>
                </a:solidFill>
                <a:latin typeface="Arial" panose="020B0604020202020204"/>
                <a:cs typeface="Arial" panose="020B0604020202020204"/>
              </a:rPr>
              <a:t>Stay</a:t>
            </a:r>
            <a:r>
              <a:rPr lang="es-ES" sz="3200" dirty="0">
                <a:solidFill>
                  <a:schemeClr val="bg1"/>
                </a:solidFill>
                <a:latin typeface="Arial" panose="020B0604020202020204"/>
                <a:cs typeface="Arial" panose="020B0604020202020204"/>
              </a:rPr>
              <a:t> </a:t>
            </a:r>
            <a:r>
              <a:rPr lang="es-ES" sz="3200" dirty="0" err="1">
                <a:solidFill>
                  <a:schemeClr val="bg1"/>
                </a:solidFill>
                <a:latin typeface="Arial" panose="020B0604020202020204"/>
                <a:cs typeface="Arial" panose="020B0604020202020204"/>
              </a:rPr>
              <a:t>tuned</a:t>
            </a:r>
            <a:r>
              <a:rPr lang="es-ES" sz="3200" dirty="0">
                <a:solidFill>
                  <a:schemeClr val="bg1"/>
                </a:solidFill>
                <a:latin typeface="Arial" panose="020B0604020202020204"/>
                <a:cs typeface="Arial" panose="020B0604020202020204"/>
              </a:rPr>
              <a:t>!</a:t>
            </a:r>
            <a:endParaRPr lang="es-ES" sz="3200" dirty="0">
              <a:solidFill>
                <a:schemeClr val="bg1"/>
              </a:solidFill>
              <a:latin typeface="Arial" panose="020B0604020202020204"/>
              <a:cs typeface="Arial" panose="020B0604020202020204"/>
            </a:endParaRPr>
          </a:p>
          <a:p>
            <a:endParaRPr lang="en-US" dirty="0">
              <a:solidFill>
                <a:schemeClr val="bg1"/>
              </a:solidFill>
              <a:latin typeface="Arial" panose="020B0604020202020204"/>
              <a:cs typeface="Arial" panose="020B0604020202020204"/>
            </a:endParaRPr>
          </a:p>
          <a:p>
            <a:r>
              <a:rPr lang="en-US" dirty="0">
                <a:solidFill>
                  <a:schemeClr val="bg1"/>
                </a:solidFill>
                <a:latin typeface="Arial" panose="020B0604020202020204"/>
                <a:cs typeface="Arial" panose="020B0604020202020204"/>
              </a:rPr>
              <a:t>     @</a:t>
            </a:r>
            <a:r>
              <a:rPr lang="en-US" dirty="0" err="1">
                <a:solidFill>
                  <a:schemeClr val="bg1"/>
                </a:solidFill>
                <a:latin typeface="Arial" panose="020B0604020202020204"/>
                <a:cs typeface="Arial" panose="020B0604020202020204"/>
              </a:rPr>
              <a:t>fiscaltrans</a:t>
            </a:r>
            <a:endParaRPr lang="en-US" dirty="0">
              <a:solidFill>
                <a:schemeClr val="bg1"/>
              </a:solidFill>
              <a:latin typeface="Arial" panose="020B0604020202020204"/>
              <a:cs typeface="Arial" panose="020B0604020202020204"/>
            </a:endParaRPr>
          </a:p>
          <a:p>
            <a:r>
              <a:rPr lang="en-US" dirty="0">
                <a:solidFill>
                  <a:schemeClr val="bg1"/>
                </a:solidFill>
                <a:latin typeface="Arial" panose="020B0604020202020204"/>
                <a:cs typeface="Arial" panose="020B0604020202020204"/>
              </a:rPr>
              <a:t>     @</a:t>
            </a:r>
            <a:r>
              <a:rPr lang="en-US" dirty="0" err="1">
                <a:solidFill>
                  <a:schemeClr val="bg1"/>
                </a:solidFill>
                <a:latin typeface="Arial" panose="020B0604020202020204"/>
                <a:cs typeface="Arial" panose="020B0604020202020204"/>
              </a:rPr>
              <a:t>fiscaltransparency</a:t>
            </a:r>
            <a:endParaRPr lang="en-US" dirty="0">
              <a:solidFill>
                <a:schemeClr val="bg1"/>
              </a:solidFill>
              <a:latin typeface="Arial" panose="020B0604020202020204"/>
              <a:cs typeface="Arial" panose="020B0604020202020204"/>
            </a:endParaRPr>
          </a:p>
          <a:p>
            <a:r>
              <a:rPr lang="en-US" dirty="0">
                <a:solidFill>
                  <a:schemeClr val="bg1"/>
                </a:solidFill>
                <a:latin typeface="Arial" panose="020B0604020202020204"/>
                <a:cs typeface="Arial" panose="020B0604020202020204"/>
              </a:rPr>
              <a:t>     @</a:t>
            </a:r>
            <a:r>
              <a:rPr lang="en-US" dirty="0" err="1">
                <a:solidFill>
                  <a:schemeClr val="bg1"/>
                </a:solidFill>
                <a:latin typeface="Arial" panose="020B0604020202020204"/>
                <a:cs typeface="Arial" panose="020B0604020202020204"/>
              </a:rPr>
              <a:t>fiscaltransparency</a:t>
            </a:r>
            <a:endParaRPr lang="en-US" dirty="0">
              <a:solidFill>
                <a:schemeClr val="bg1"/>
              </a:solidFill>
              <a:latin typeface="Arial" panose="020B0604020202020204"/>
              <a:cs typeface="Arial" panose="020B0604020202020204"/>
            </a:endParaRPr>
          </a:p>
          <a:p>
            <a:endParaRPr lang="en-US" dirty="0">
              <a:solidFill>
                <a:schemeClr val="bg1"/>
              </a:solidFill>
              <a:latin typeface="Arial" panose="020B0604020202020204"/>
              <a:cs typeface="Arial" panose="020B0604020202020204"/>
            </a:endParaRPr>
          </a:p>
          <a:p>
            <a:r>
              <a:rPr lang="es-ES" dirty="0" err="1">
                <a:solidFill>
                  <a:schemeClr val="bg1"/>
                </a:solidFill>
                <a:latin typeface="Arial" panose="020B0604020202020204"/>
                <a:cs typeface="Arial" panose="020B0604020202020204"/>
              </a:rPr>
              <a:t>www.fiscaltransparency.net</a:t>
            </a:r>
            <a:endParaRPr lang="es-ES" dirty="0">
              <a:solidFill>
                <a:schemeClr val="bg1"/>
              </a:solidFill>
              <a:latin typeface="Arial" panose="020B0604020202020204"/>
              <a:cs typeface="Arial" panose="020B0604020202020204"/>
            </a:endParaRPr>
          </a:p>
        </p:txBody>
      </p:sp>
      <p:pic>
        <p:nvPicPr>
          <p:cNvPr id="7" name="Picture 6"/>
          <p:cNvPicPr>
            <a:picLocks noChangeAspect="1"/>
          </p:cNvPicPr>
          <p:nvPr/>
        </p:nvPicPr>
        <p:blipFill>
          <a:blip r:embed="rId1">
            <a:extLst>
              <a:ext uri="{BEBA8EAE-BF5A-486C-A8C5-ECC9F3942E4B}">
                <a14:imgProps xmlns:a14="http://schemas.microsoft.com/office/drawing/2010/main">
                  <a14:imgLayer r:embed="rId2">
                    <a14:imgEffect>
                      <a14:brightnessContrast bright="100000"/>
                    </a14:imgEffect>
                    <a14:imgEffect>
                      <a14:sharpenSoften amount="100000"/>
                    </a14:imgEffect>
                  </a14:imgLayer>
                </a14:imgProps>
              </a:ext>
            </a:extLst>
          </a:blip>
          <a:stretch>
            <a:fillRect/>
          </a:stretch>
        </p:blipFill>
        <p:spPr>
          <a:xfrm>
            <a:off x="846398" y="2206868"/>
            <a:ext cx="229469" cy="185761"/>
          </a:xfrm>
          <a:prstGeom prst="rect">
            <a:avLst/>
          </a:prstGeom>
        </p:spPr>
      </p:pic>
      <p:pic>
        <p:nvPicPr>
          <p:cNvPr id="11" name="Picture 10"/>
          <p:cNvPicPr>
            <a:picLocks noChangeAspect="1"/>
          </p:cNvPicPr>
          <p:nvPr/>
        </p:nvPicPr>
        <p:blipFill>
          <a:blip r:embed="rId3"/>
          <a:stretch>
            <a:fillRect/>
          </a:stretch>
        </p:blipFill>
        <p:spPr>
          <a:xfrm>
            <a:off x="862569" y="2740608"/>
            <a:ext cx="144417" cy="222402"/>
          </a:xfrm>
          <a:prstGeom prst="rect">
            <a:avLst/>
          </a:prstGeom>
        </p:spPr>
      </p:pic>
      <p:pic>
        <p:nvPicPr>
          <p:cNvPr id="15" name="Picture 14"/>
          <p:cNvPicPr>
            <a:picLocks noChangeAspect="1"/>
          </p:cNvPicPr>
          <p:nvPr/>
        </p:nvPicPr>
        <p:blipFill>
          <a:blip r:embed="rId4"/>
          <a:stretch>
            <a:fillRect/>
          </a:stretch>
        </p:blipFill>
        <p:spPr>
          <a:xfrm>
            <a:off x="837551" y="2461845"/>
            <a:ext cx="228353" cy="22835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2228321" y="721618"/>
            <a:ext cx="4687372" cy="523220"/>
          </a:xfrm>
          <a:prstGeom prst="rect">
            <a:avLst/>
          </a:prstGeom>
          <a:noFill/>
        </p:spPr>
        <p:txBody>
          <a:bodyPr wrap="none" rtlCol="0">
            <a:spAutoFit/>
          </a:bodyPr>
          <a:lstStyle/>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rPr>
              <a:t>1.</a:t>
            </a:r>
            <a:r>
              <a:rPr lang="en-US" sz="2800" dirty="0">
                <a:solidFill>
                  <a:srgbClr val="FF6900"/>
                </a:solidFill>
                <a:latin typeface="Arial" panose="020B0604020202020204" pitchFamily="34" charset="0"/>
                <a:cs typeface="Arial" panose="020B0604020202020204" pitchFamily="34" charset="0"/>
                <a:sym typeface="+mn-ea"/>
              </a:rPr>
              <a:t>GIFT Making a Difference</a:t>
            </a: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rPr>
              <a:t> </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endParaRPr>
          </a:p>
        </p:txBody>
      </p:sp>
      <p:graphicFrame>
        <p:nvGraphicFramePr>
          <p:cNvPr id="8" name="Content Placeholder 7"/>
          <p:cNvGraphicFramePr>
            <a:graphicFrameLocks noGrp="1"/>
          </p:cNvGraphicFramePr>
          <p:nvPr>
            <p:ph sz="quarter" idx="4294967295"/>
          </p:nvPr>
        </p:nvGraphicFramePr>
        <p:xfrm>
          <a:off x="512216" y="1373378"/>
          <a:ext cx="8192770" cy="4508500"/>
        </p:xfrm>
        <a:graphic>
          <a:graphicData uri="http://schemas.openxmlformats.org/drawingml/2006/table">
            <a:tbl>
              <a:tblPr firstRow="1" bandRow="1">
                <a:tableStyleId>{2A488322-F2BA-4B5B-9748-0D474271808F}</a:tableStyleId>
              </a:tblPr>
              <a:tblGrid>
                <a:gridCol w="4096257"/>
                <a:gridCol w="4096257"/>
              </a:tblGrid>
              <a:tr h="336633">
                <a:tc>
                  <a:txBody>
                    <a:bodyPr/>
                    <a:lstStyle/>
                    <a:p>
                      <a:pPr algn="ctr"/>
                      <a:r>
                        <a:rPr lang="en-US" dirty="0"/>
                        <a:t>Contributions</a:t>
                      </a:r>
                      <a:endParaRPr lang="en-US" dirty="0">
                        <a:latin typeface="Arial" panose="020B060402020202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900"/>
                    </a:solidFill>
                  </a:tcPr>
                </a:tc>
                <a:tc>
                  <a:txBody>
                    <a:bodyPr/>
                    <a:lstStyle/>
                    <a:p>
                      <a:pPr algn="ctr"/>
                      <a:r>
                        <a:rPr lang="en-US" dirty="0"/>
                        <a:t>Impact</a:t>
                      </a:r>
                      <a:endParaRPr lang="en-US"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900"/>
                    </a:solidFill>
                  </a:tcPr>
                </a:tc>
              </a:tr>
              <a:tr h="850900">
                <a:tc>
                  <a:txBody>
                    <a:bodyPr/>
                    <a:lstStyle/>
                    <a:p>
                      <a:pPr algn="l"/>
                      <a:r>
                        <a:rPr lang="en-US" sz="1600" dirty="0">
                          <a:solidFill>
                            <a:schemeClr val="tx1">
                              <a:lumMod val="65000"/>
                              <a:lumOff val="35000"/>
                            </a:schemeClr>
                          </a:solidFill>
                        </a:rPr>
                        <a:t>High-Level Principles on Fiscal Transparency, Accountability and Participation</a:t>
                      </a:r>
                      <a:endParaRPr lang="en-US" sz="1600" dirty="0">
                        <a:solidFill>
                          <a:schemeClr val="tx1">
                            <a:lumMod val="65000"/>
                            <a:lumOff val="35000"/>
                          </a:schemeClr>
                        </a:solidFill>
                      </a:endParaRPr>
                    </a:p>
                  </a:txBody>
                  <a:tcPr>
                    <a:lnL>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r>
                        <a:rPr lang="en-US" sz="1600" dirty="0">
                          <a:solidFill>
                            <a:schemeClr val="tx1">
                              <a:lumMod val="65000"/>
                              <a:lumOff val="35000"/>
                            </a:schemeClr>
                          </a:solidFill>
                        </a:rPr>
                        <a:t>More aligned norms that include public participation (IMF Code, OBS, PEFA, OECD tool kit)</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r>
              <a:tr h="533002">
                <a:tc>
                  <a:txBody>
                    <a:bodyPr/>
                    <a:lstStyle/>
                    <a:p>
                      <a:r>
                        <a:rPr lang="en-US" sz="1600" dirty="0">
                          <a:solidFill>
                            <a:schemeClr val="tx1">
                              <a:lumMod val="65000"/>
                              <a:lumOff val="35000"/>
                            </a:schemeClr>
                          </a:solidFill>
                        </a:rPr>
                        <a:t>Principles on public participation + Guide</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s-MX" sz="1600" dirty="0">
                          <a:solidFill>
                            <a:schemeClr val="tx1">
                              <a:lumMod val="65000"/>
                              <a:lumOff val="35000"/>
                            </a:schemeClr>
                          </a:solidFill>
                        </a:rPr>
                        <a:t>Public Participation mechanisms in the Philippines, Mexico, Slovenia &amp; Guatemala</a:t>
                      </a:r>
                      <a:endParaRPr lang="es-MX" sz="1600" dirty="0">
                        <a:solidFill>
                          <a:schemeClr val="tx1">
                            <a:lumMod val="65000"/>
                            <a:lumOff val="3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757424">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sz="1600" dirty="0">
                          <a:solidFill>
                            <a:schemeClr val="tx1">
                              <a:lumMod val="65000"/>
                              <a:lumOff val="35000"/>
                            </a:schemeClr>
                          </a:solidFill>
                        </a:rPr>
                        <a:t>Technical collaboration &amp; peer learning</a:t>
                      </a:r>
                      <a:endParaRPr lang="en-US" sz="1600" dirty="0">
                        <a:solidFill>
                          <a:schemeClr val="tx1">
                            <a:lumMod val="65000"/>
                            <a:lumOff val="35000"/>
                          </a:schemeClr>
                        </a:solidFill>
                      </a:endParaRPr>
                    </a:p>
                    <a:p>
                      <a:endParaRPr lang="en-US" sz="1600" dirty="0">
                        <a:solidFill>
                          <a:schemeClr val="tx1">
                            <a:lumMod val="65000"/>
                            <a:lumOff val="35000"/>
                          </a:schemeClr>
                        </a:solidFill>
                        <a:latin typeface="Arial" panose="020B060402020202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s-MX" sz="1600" dirty="0">
                          <a:solidFill>
                            <a:schemeClr val="tx1">
                              <a:lumMod val="65000"/>
                              <a:lumOff val="35000"/>
                            </a:schemeClr>
                          </a:solidFill>
                        </a:rPr>
                        <a:t>Improvements in OBS scores + Open Data Barometer in GIFT stewards: SA, MX, BR, PH, Indonesia, Croatia, DR, GT</a:t>
                      </a:r>
                      <a:endParaRPr lang="es-MX" sz="1600" dirty="0">
                        <a:solidFill>
                          <a:schemeClr val="tx1">
                            <a:lumMod val="65000"/>
                            <a:lumOff val="3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tr>
              <a:tr h="533002">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sz="1600" dirty="0">
                          <a:solidFill>
                            <a:schemeClr val="tx1">
                              <a:lumMod val="65000"/>
                              <a:lumOff val="35000"/>
                            </a:schemeClr>
                          </a:solidFill>
                        </a:rPr>
                        <a:t>Methodology for portals dedicated to users</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s-MX" sz="1600" dirty="0">
                          <a:solidFill>
                            <a:schemeClr val="tx1">
                              <a:lumMod val="65000"/>
                              <a:lumOff val="35000"/>
                            </a:schemeClr>
                          </a:solidFill>
                        </a:rPr>
                        <a:t>Uruguay, Indonesia, South Africa, Dominican Republic, El Salvador, Brazil, Mexico</a:t>
                      </a:r>
                      <a:endParaRPr lang="es-MX" sz="1600" dirty="0">
                        <a:solidFill>
                          <a:schemeClr val="tx1">
                            <a:lumMod val="65000"/>
                            <a:lumOff val="3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1206267">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sz="1600" dirty="0">
                          <a:solidFill>
                            <a:schemeClr val="tx1">
                              <a:lumMod val="65000"/>
                              <a:lumOff val="35000"/>
                            </a:schemeClr>
                          </a:solidFill>
                        </a:rPr>
                        <a:t>Open Fiscal Data Package</a:t>
                      </a:r>
                      <a:endParaRPr lang="en-US" sz="1600" dirty="0">
                        <a:solidFill>
                          <a:schemeClr val="tx1">
                            <a:lumMod val="65000"/>
                            <a:lumOff val="35000"/>
                          </a:schemeClr>
                        </a:solidFill>
                      </a:endParaRPr>
                    </a:p>
                    <a:p>
                      <a:endParaRPr lang="en-US" sz="1600" dirty="0">
                        <a:solidFill>
                          <a:schemeClr val="tx1">
                            <a:lumMod val="65000"/>
                            <a:lumOff val="35000"/>
                          </a:schemeClr>
                        </a:solidFill>
                        <a:latin typeface="Arial" panose="020B060402020202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s-MX" sz="1600" dirty="0">
                          <a:solidFill>
                            <a:schemeClr val="tx1">
                              <a:lumMod val="65000"/>
                              <a:lumOff val="35000"/>
                            </a:schemeClr>
                          </a:solidFill>
                        </a:rPr>
                        <a:t>MX, Paraguay, South Africa publishing budget data </a:t>
                      </a:r>
                      <a:endParaRPr lang="es-MX" sz="1600" dirty="0">
                        <a:solidFill>
                          <a:schemeClr val="tx1">
                            <a:lumMod val="65000"/>
                            <a:lumOff val="35000"/>
                          </a:schemeClr>
                        </a:solidFill>
                      </a:endParaRPr>
                    </a:p>
                    <a:p>
                      <a:pPr marL="0" marR="0" lvl="0" indent="0" algn="l" defTabSz="457200" rtl="0" eaLnBrk="1" fontAlgn="auto" latinLnBrk="0" hangingPunct="1">
                        <a:lnSpc>
                          <a:spcPct val="100000"/>
                        </a:lnSpc>
                        <a:spcBef>
                          <a:spcPts val="0"/>
                        </a:spcBef>
                        <a:spcAft>
                          <a:spcPts val="0"/>
                        </a:spcAft>
                        <a:buClrTx/>
                        <a:buSzTx/>
                        <a:buFontTx/>
                        <a:buNone/>
                        <a:defRPr/>
                      </a:pPr>
                      <a:r>
                        <a:rPr lang="es-MX" sz="1600" dirty="0">
                          <a:solidFill>
                            <a:schemeClr val="tx1">
                              <a:lumMod val="65000"/>
                              <a:lumOff val="35000"/>
                            </a:schemeClr>
                          </a:solidFill>
                        </a:rPr>
                        <a:t>MX linking open contracts+extractives Pilots in S.Africa, Croatia, Uruguay, Argentina, Dominican Rep, Brazil,  Guatemala, Kosovo</a:t>
                      </a:r>
                      <a:endParaRPr lang="es-MX" sz="1600" dirty="0">
                        <a:solidFill>
                          <a:schemeClr val="tx1">
                            <a:lumMod val="65000"/>
                            <a:lumOff val="3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a:noFill/>
                    </a:lnT>
                    <a:lnB w="25400" cmpd="sng">
                      <a:noFill/>
                    </a:lnB>
                    <a:lnTlToBr w="12700" cmpd="sng">
                      <a:noFill/>
                      <a:prstDash val="solid"/>
                    </a:lnTlToBr>
                    <a:lnBlToTr w="12700" cmpd="sng">
                      <a:noFill/>
                      <a:prstDash val="solid"/>
                    </a:lnBlToTr>
                    <a:solidFill>
                      <a:schemeClr val="bg1">
                        <a:lumMod val="95000"/>
                      </a:schemeClr>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02692" y="2476067"/>
            <a:ext cx="8138724" cy="2522855"/>
          </a:xfrm>
          <a:prstGeom prst="rect">
            <a:avLst/>
          </a:prstGeom>
        </p:spPr>
        <p:txBody>
          <a:bodyPr wrap="square">
            <a:spAutoFit/>
          </a:bodyPr>
          <a:lstStyle/>
          <a:p>
            <a:pPr indent="0" algn="ctr">
              <a:spcAft>
                <a:spcPts val="600"/>
              </a:spcAft>
              <a:buFont typeface="+mj-lt"/>
              <a:buNone/>
            </a:pPr>
            <a:r>
              <a:rPr lang="en-US" sz="1600" b="1" dirty="0">
                <a:solidFill>
                  <a:srgbClr val="FF6900"/>
                </a:solidFill>
                <a:latin typeface="Arial" panose="020B0604020202020204" pitchFamily="34" charset="0"/>
                <a:ea typeface="Arial" panose="020B0604020202020204" pitchFamily="34" charset="0"/>
                <a:cs typeface="Arial" panose="020B0604020202020204" pitchFamily="34" charset="0"/>
                <a:sym typeface="+mn-ea"/>
              </a:rPr>
              <a:t>Core considerations </a:t>
            </a:r>
            <a:endParaRPr lang="en-US" sz="1600" dirty="0">
              <a:solidFill>
                <a:srgbClr val="3C4648"/>
              </a:solidFill>
              <a:latin typeface="Arial" panose="020B0604020202020204" pitchFamily="34" charset="0"/>
              <a:ea typeface="Arial" panose="020B0604020202020204" pitchFamily="34" charset="0"/>
              <a:cs typeface="Arial" panose="020B0604020202020204" pitchFamily="34" charset="0"/>
            </a:endParaRPr>
          </a:p>
          <a:p>
            <a:pPr marL="342900" indent="-342900">
              <a:spcAft>
                <a:spcPts val="600"/>
              </a:spcAft>
              <a:buFont typeface="+mj-lt"/>
              <a:buAutoNum type="arabicPeriod"/>
            </a:pPr>
            <a:endParaRPr lang="en-US" sz="1600" b="1" dirty="0">
              <a:solidFill>
                <a:srgbClr val="FF6900"/>
              </a:solidFill>
              <a:latin typeface="Arial" panose="020B0604020202020204"/>
              <a:cs typeface="Arial" panose="020B0604020202020204"/>
              <a:sym typeface="+mn-ea"/>
            </a:endParaRPr>
          </a:p>
          <a:p>
            <a:pPr marL="342900" indent="-342900" algn="l">
              <a:spcAft>
                <a:spcPts val="600"/>
              </a:spcAft>
              <a:buFont typeface="+mj-lt"/>
              <a:buAutoNum type="arabicPeriod"/>
            </a:pPr>
            <a:r>
              <a:rPr lang="en-US" sz="1600" dirty="0">
                <a:solidFill>
                  <a:srgbClr val="FF6900"/>
                </a:solidFill>
                <a:latin typeface="Arial" panose="020B0604020202020204" pitchFamily="34" charset="0"/>
                <a:ea typeface="Arial" panose="020B0604020202020204" pitchFamily="34" charset="0"/>
                <a:cs typeface="Arial" panose="020B0604020202020204" pitchFamily="34" charset="0"/>
                <a:sym typeface="+mn-ea"/>
              </a:rPr>
              <a:t>Publish</a:t>
            </a:r>
            <a:r>
              <a:rPr lang="en-US" sz="1600" dirty="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sym typeface="+mn-ea"/>
              </a:rPr>
              <a:t> information </a:t>
            </a:r>
            <a:r>
              <a:rPr lang="en-US" sz="1600" dirty="0">
                <a:solidFill>
                  <a:srgbClr val="FF6900"/>
                </a:solidFill>
                <a:latin typeface="Arial" panose="020B0604020202020204" pitchFamily="34" charset="0"/>
                <a:ea typeface="Arial" panose="020B0604020202020204" pitchFamily="34" charset="0"/>
                <a:cs typeface="Arial" panose="020B0604020202020204" pitchFamily="34" charset="0"/>
                <a:sym typeface="+mn-ea"/>
              </a:rPr>
              <a:t>accessibly</a:t>
            </a:r>
            <a:endParaRPr lang="en-US" sz="1600" dirty="0">
              <a:solidFill>
                <a:srgbClr val="FF6900"/>
              </a:solidFill>
              <a:latin typeface="Arial" panose="020B0604020202020204" pitchFamily="34" charset="0"/>
              <a:ea typeface="Arial" panose="020B0604020202020204" pitchFamily="34" charset="0"/>
              <a:cs typeface="Arial" panose="020B0604020202020204" pitchFamily="34" charset="0"/>
            </a:endParaRPr>
          </a:p>
          <a:p>
            <a:pPr marL="342900" indent="-342900">
              <a:spcAft>
                <a:spcPts val="600"/>
              </a:spcAft>
              <a:buFont typeface="+mj-lt"/>
              <a:buAutoNum type="arabicPeriod"/>
            </a:pPr>
            <a:r>
              <a:rPr lang="en-US" sz="1600" dirty="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sym typeface="+mn-ea"/>
              </a:rPr>
              <a:t>Clarity on the </a:t>
            </a:r>
            <a:r>
              <a:rPr lang="en-US" sz="1600" dirty="0">
                <a:solidFill>
                  <a:srgbClr val="FF6900"/>
                </a:solidFill>
                <a:latin typeface="Arial" panose="020B0604020202020204" pitchFamily="34" charset="0"/>
                <a:ea typeface="Arial" panose="020B0604020202020204" pitchFamily="34" charset="0"/>
                <a:cs typeface="Arial" panose="020B0604020202020204" pitchFamily="34" charset="0"/>
                <a:sym typeface="+mn-ea"/>
              </a:rPr>
              <a:t>rules of engagement </a:t>
            </a:r>
            <a:r>
              <a:rPr lang="en-US" sz="1600" dirty="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sym typeface="+mn-ea"/>
              </a:rPr>
              <a:t>in order to ensure clear expectations</a:t>
            </a:r>
            <a:endParaRPr lang="en-US" sz="1600" dirty="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endParaRPr>
          </a:p>
          <a:p>
            <a:pPr marL="342900" indent="-342900">
              <a:spcAft>
                <a:spcPts val="600"/>
              </a:spcAft>
              <a:buFont typeface="+mj-lt"/>
              <a:buAutoNum type="arabicPeriod"/>
            </a:pPr>
            <a:r>
              <a:rPr lang="en-US" sz="1600" dirty="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sym typeface="+mn-ea"/>
              </a:rPr>
              <a:t>Reach out to those usually quiet (</a:t>
            </a:r>
            <a:r>
              <a:rPr lang="en-US" sz="1600" b="1" dirty="0">
                <a:solidFill>
                  <a:srgbClr val="FF6900"/>
                </a:solidFill>
                <a:latin typeface="Arial" panose="020B0604020202020204" pitchFamily="34" charset="0"/>
                <a:ea typeface="Arial" panose="020B0604020202020204" pitchFamily="34" charset="0"/>
                <a:cs typeface="Arial" panose="020B0604020202020204" pitchFamily="34" charset="0"/>
                <a:sym typeface="+mn-ea"/>
              </a:rPr>
              <a:t>INCLUSION</a:t>
            </a:r>
            <a:r>
              <a:rPr lang="en-US" sz="1600" dirty="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sym typeface="+mn-ea"/>
              </a:rPr>
              <a:t>)</a:t>
            </a:r>
            <a:endParaRPr lang="en-US" sz="1600" dirty="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endParaRPr>
          </a:p>
          <a:p>
            <a:pPr marL="342900" indent="-342900">
              <a:spcAft>
                <a:spcPts val="600"/>
              </a:spcAft>
              <a:buFont typeface="+mj-lt"/>
              <a:buAutoNum type="arabicPeriod"/>
            </a:pPr>
            <a:r>
              <a:rPr lang="en-US" sz="1600" dirty="0">
                <a:solidFill>
                  <a:srgbClr val="FF6900"/>
                </a:solidFill>
                <a:latin typeface="Arial" panose="020B0604020202020204" pitchFamily="34" charset="0"/>
                <a:ea typeface="Arial" panose="020B0604020202020204" pitchFamily="34" charset="0"/>
                <a:cs typeface="Arial" panose="020B0604020202020204" pitchFamily="34" charset="0"/>
                <a:sym typeface="+mn-ea"/>
              </a:rPr>
              <a:t>Add value </a:t>
            </a:r>
            <a:r>
              <a:rPr lang="en-US" sz="1600" dirty="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sym typeface="+mn-ea"/>
              </a:rPr>
              <a:t>&amp;</a:t>
            </a:r>
            <a:r>
              <a:rPr lang="en-US" sz="1600" dirty="0">
                <a:latin typeface="Arial" panose="020B0604020202020204" pitchFamily="34" charset="0"/>
                <a:ea typeface="Arial" panose="020B0604020202020204" pitchFamily="34" charset="0"/>
                <a:cs typeface="Arial" panose="020B0604020202020204" pitchFamily="34" charset="0"/>
                <a:sym typeface="+mn-ea"/>
              </a:rPr>
              <a:t> </a:t>
            </a:r>
            <a:r>
              <a:rPr lang="en-US" sz="1600" dirty="0">
                <a:solidFill>
                  <a:srgbClr val="FF6900"/>
                </a:solidFill>
                <a:latin typeface="Arial" panose="020B0604020202020204" pitchFamily="34" charset="0"/>
                <a:ea typeface="Arial" panose="020B0604020202020204" pitchFamily="34" charset="0"/>
                <a:cs typeface="Arial" panose="020B0604020202020204" pitchFamily="34" charset="0"/>
                <a:sym typeface="+mn-ea"/>
              </a:rPr>
              <a:t>relevance</a:t>
            </a:r>
            <a:r>
              <a:rPr lang="en-US" sz="1600" dirty="0">
                <a:latin typeface="Arial" panose="020B0604020202020204" pitchFamily="34" charset="0"/>
                <a:ea typeface="Arial" panose="020B0604020202020204" pitchFamily="34" charset="0"/>
                <a:cs typeface="Arial" panose="020B0604020202020204" pitchFamily="34" charset="0"/>
                <a:sym typeface="+mn-ea"/>
              </a:rPr>
              <a:t> </a:t>
            </a:r>
            <a:r>
              <a:rPr lang="en-US" sz="1600" dirty="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sym typeface="+mn-ea"/>
              </a:rPr>
              <a:t>to the process: inform well, on time, g</a:t>
            </a:r>
            <a:r>
              <a:rPr lang="en-NZ" altLang="en-US" sz="1600" dirty="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sym typeface="+mn-ea"/>
              </a:rPr>
              <a:t>ive</a:t>
            </a:r>
            <a:r>
              <a:rPr lang="en-US" sz="1600" dirty="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sym typeface="+mn-ea"/>
              </a:rPr>
              <a:t> feedback, try to institutionalize, ensure good terms of engagement</a:t>
            </a:r>
            <a:endParaRPr lang="en-US" sz="1600" dirty="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endParaRPr>
          </a:p>
          <a:p>
            <a:pPr marL="342900" indent="-342900">
              <a:spcAft>
                <a:spcPts val="600"/>
              </a:spcAft>
              <a:buFont typeface="+mj-lt"/>
              <a:buAutoNum type="arabicPeriod"/>
            </a:pPr>
            <a:r>
              <a:rPr lang="en-NZ" altLang="en-US" sz="1600" dirty="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sym typeface="+mn-ea"/>
              </a:rPr>
              <a:t>Ensure </a:t>
            </a:r>
            <a:r>
              <a:rPr lang="en-US" sz="1600" dirty="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sym typeface="+mn-ea"/>
              </a:rPr>
              <a:t>public participation </a:t>
            </a:r>
            <a:r>
              <a:rPr lang="en-US" sz="1600" dirty="0">
                <a:solidFill>
                  <a:srgbClr val="FF6900"/>
                </a:solidFill>
                <a:latin typeface="Arial" panose="020B0604020202020204" pitchFamily="34" charset="0"/>
                <a:ea typeface="Arial" panose="020B0604020202020204" pitchFamily="34" charset="0"/>
                <a:cs typeface="Arial" panose="020B0604020202020204" pitchFamily="34" charset="0"/>
                <a:sym typeface="+mn-ea"/>
              </a:rPr>
              <a:t>complement</a:t>
            </a:r>
            <a:r>
              <a:rPr lang="en-NZ" altLang="en-US" sz="1600" dirty="0">
                <a:solidFill>
                  <a:srgbClr val="FF6900"/>
                </a:solidFill>
                <a:latin typeface="Arial" panose="020B0604020202020204" pitchFamily="34" charset="0"/>
                <a:ea typeface="Arial" panose="020B0604020202020204" pitchFamily="34" charset="0"/>
                <a:cs typeface="Arial" panose="020B0604020202020204" pitchFamily="34" charset="0"/>
                <a:sym typeface="+mn-ea"/>
              </a:rPr>
              <a:t>s</a:t>
            </a:r>
            <a:r>
              <a:rPr lang="en-US" sz="1600" dirty="0">
                <a:latin typeface="Arial" panose="020B0604020202020204" pitchFamily="34" charset="0"/>
                <a:ea typeface="Arial" panose="020B0604020202020204" pitchFamily="34" charset="0"/>
                <a:cs typeface="Arial" panose="020B0604020202020204" pitchFamily="34" charset="0"/>
                <a:sym typeface="+mn-ea"/>
              </a:rPr>
              <a:t> </a:t>
            </a:r>
            <a:r>
              <a:rPr lang="en-US" sz="1600" dirty="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sym typeface="+mn-ea"/>
              </a:rPr>
              <a:t>what government institutions do</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pic>
        <p:nvPicPr>
          <p:cNvPr id="10" name="Content Placeholder 9"/>
          <p:cNvPicPr>
            <a:picLocks noGrp="1" noChangeAspect="1"/>
          </p:cNvPicPr>
          <p:nvPr>
            <p:ph sz="quarter" idx="4294967295"/>
          </p:nvPr>
        </p:nvPicPr>
        <p:blipFill rotWithShape="1">
          <a:blip r:embed="rId1">
            <a:extLst>
              <a:ext uri="{28A0092B-C50C-407E-A947-70E740481C1C}">
                <a14:useLocalDpi xmlns:a14="http://schemas.microsoft.com/office/drawing/2010/main" val="0"/>
              </a:ext>
            </a:extLst>
          </a:blip>
          <a:srcRect l="22486" t="14747" r="22486" b="22120"/>
          <a:stretch>
            <a:fillRect/>
          </a:stretch>
        </p:blipFill>
        <p:spPr>
          <a:xfrm>
            <a:off x="639764" y="857623"/>
            <a:ext cx="7751202" cy="134419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191902" y="721618"/>
            <a:ext cx="6760210" cy="521970"/>
          </a:xfrm>
          <a:prstGeom prst="rect">
            <a:avLst/>
          </a:prstGeom>
          <a:noFill/>
        </p:spPr>
        <p:txBody>
          <a:bodyPr wrap="none" rtlCol="0">
            <a:spAutoFit/>
          </a:bodyPr>
          <a:lstStyle/>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rPr>
              <a:t>1. Fiscal Policy Engagement Mechanisms</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endParaRPr>
          </a:p>
        </p:txBody>
      </p:sp>
      <p:graphicFrame>
        <p:nvGraphicFramePr>
          <p:cNvPr id="6" name="Diagram 3"/>
          <p:cNvGraphicFramePr/>
          <p:nvPr/>
        </p:nvGraphicFramePr>
        <p:xfrm>
          <a:off x="1972049" y="1651374"/>
          <a:ext cx="5594350" cy="42545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p:cNvPicPr>
          <p:nvPr>
            <p:ph sz="quarter" idx="4294967295"/>
          </p:nvPr>
        </p:nvPicPr>
        <p:blipFill>
          <a:blip r:embed="rId1">
            <a:extLst>
              <a:ext uri="{28A0092B-C50C-407E-A947-70E740481C1C}">
                <a14:useLocalDpi xmlns:a14="http://schemas.microsoft.com/office/drawing/2010/main" val="0"/>
              </a:ext>
            </a:extLst>
          </a:blip>
          <a:stretch>
            <a:fillRect/>
          </a:stretch>
        </p:blipFill>
        <p:spPr>
          <a:xfrm>
            <a:off x="2089150" y="1703178"/>
            <a:ext cx="4965700" cy="4572000"/>
          </a:xfrm>
          <a:prstGeom prst="rect">
            <a:avLst/>
          </a:prstGeom>
        </p:spPr>
      </p:pic>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702471" y="721618"/>
            <a:ext cx="5739072" cy="769441"/>
          </a:xfrm>
          <a:prstGeom prst="rect">
            <a:avLst/>
          </a:prstGeom>
          <a:noFill/>
        </p:spPr>
        <p:txBody>
          <a:bodyPr wrap="none" rtlCol="0">
            <a:spAutoFit/>
          </a:bodyPr>
          <a:lstStyle/>
          <a:p>
            <a:pPr algn="ctr"/>
            <a:r>
              <a:rPr lang="en-NZ" altLang="en-US" sz="2400" dirty="0">
                <a:solidFill>
                  <a:srgbClr val="FF6900"/>
                </a:solidFill>
                <a:latin typeface="Arial" panose="020B0604020202020204" pitchFamily="34" charset="0"/>
                <a:ea typeface="Arial" panose="020B0604020202020204" pitchFamily="34" charset="0"/>
                <a:cs typeface="Arial" panose="020B0604020202020204" pitchFamily="34" charset="0"/>
              </a:rPr>
              <a:t>1. Open Budget Survey 2017: </a:t>
            </a:r>
            <a:endParaRPr lang="en-NZ" altLang="en-US" sz="2400" dirty="0">
              <a:solidFill>
                <a:srgbClr val="FF6900"/>
              </a:solidFill>
              <a:latin typeface="Arial" panose="020B0604020202020204" pitchFamily="34" charset="0"/>
              <a:ea typeface="Arial" panose="020B0604020202020204" pitchFamily="34" charset="0"/>
              <a:cs typeface="Arial" panose="020B0604020202020204" pitchFamily="34" charset="0"/>
            </a:endParaRPr>
          </a:p>
          <a:p>
            <a:pPr algn="ctr"/>
            <a:r>
              <a:rPr lang="en-NZ" altLang="en-US" sz="2000" dirty="0">
                <a:solidFill>
                  <a:srgbClr val="FF6900"/>
                </a:solidFill>
                <a:latin typeface="Arial" panose="020B0604020202020204" pitchFamily="34" charset="0"/>
                <a:ea typeface="Arial" panose="020B0604020202020204" pitchFamily="34" charset="0"/>
                <a:cs typeface="Arial" panose="020B0604020202020204" pitchFamily="34" charset="0"/>
              </a:rPr>
              <a:t>Country participation scores for executive branch</a:t>
            </a:r>
            <a:endParaRPr lang="en-NZ" altLang="en-US" sz="2000" dirty="0">
              <a:solidFill>
                <a:srgbClr val="FF6900"/>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770844"/>
            <a:ext cx="8138724" cy="460375"/>
          </a:xfrm>
          <a:prstGeom prst="rect">
            <a:avLst/>
          </a:prstGeom>
        </p:spPr>
        <p:txBody>
          <a:bodyPr wrap="square">
            <a:spAutoFit/>
          </a:bodyPr>
          <a:lstStyle/>
          <a:p>
            <a:pPr indent="0">
              <a:lnSpc>
                <a:spcPct val="150000"/>
              </a:lnSpc>
              <a:buFont typeface="+mj-lt"/>
              <a:buNone/>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 </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2350714" y="461641"/>
            <a:ext cx="4637808" cy="892552"/>
          </a:xfrm>
          <a:prstGeom prst="rect">
            <a:avLst/>
          </a:prstGeom>
          <a:noFill/>
        </p:spPr>
        <p:txBody>
          <a:bodyPr wrap="none" rtlCol="0">
            <a:spAutoFit/>
          </a:bodyPr>
          <a:lstStyle/>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rPr>
              <a:t>2. NZ Treasury:</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endParaRPr>
          </a:p>
          <a:p>
            <a:pPr algn="ctr"/>
            <a:r>
              <a:rPr lang="en-NZ" altLang="en-US" sz="2400" dirty="0">
                <a:solidFill>
                  <a:srgbClr val="FF6900"/>
                </a:solidFill>
                <a:latin typeface="Arial" panose="020B0604020202020204" pitchFamily="34" charset="0"/>
                <a:ea typeface="Arial" panose="020B0604020202020204" pitchFamily="34" charset="0"/>
                <a:cs typeface="Arial" panose="020B0604020202020204" pitchFamily="34" charset="0"/>
              </a:rPr>
              <a:t>Public engagement mechanisms</a:t>
            </a:r>
            <a:endParaRPr lang="en-NZ" altLang="en-US" sz="2400" dirty="0">
              <a:solidFill>
                <a:srgbClr val="FF6900"/>
              </a:solidFill>
              <a:latin typeface="Arial" panose="020B0604020202020204" pitchFamily="34" charset="0"/>
              <a:ea typeface="Arial" panose="020B0604020202020204" pitchFamily="34" charset="0"/>
              <a:cs typeface="Arial" panose="020B0604020202020204" pitchFamily="34" charset="0"/>
            </a:endParaRPr>
          </a:p>
        </p:txBody>
      </p:sp>
      <p:graphicFrame>
        <p:nvGraphicFramePr>
          <p:cNvPr id="6" name="Table 5"/>
          <p:cNvGraphicFramePr/>
          <p:nvPr/>
        </p:nvGraphicFramePr>
        <p:xfrm>
          <a:off x="673881" y="1770844"/>
          <a:ext cx="7991475" cy="3595780"/>
        </p:xfrm>
        <a:graphic>
          <a:graphicData uri="http://schemas.openxmlformats.org/drawingml/2006/table">
            <a:tbl>
              <a:tblPr firstRow="1" bandRow="1">
                <a:tableStyleId>{2A488322-F2BA-4B5B-9748-0D474271808F}</a:tableStyleId>
              </a:tblPr>
              <a:tblGrid>
                <a:gridCol w="2965790"/>
                <a:gridCol w="2510117"/>
                <a:gridCol w="2515568"/>
              </a:tblGrid>
              <a:tr h="278597">
                <a:tc>
                  <a:txBody>
                    <a:bodyPr/>
                    <a:lstStyle/>
                    <a:p>
                      <a:pPr algn="ctr">
                        <a:buNone/>
                      </a:pPr>
                      <a:r>
                        <a:rPr lang="en-NZ" altLang="en-US" dirty="0"/>
                        <a:t>Mechanism name</a:t>
                      </a:r>
                      <a:endParaRPr lang="en-NZ" alt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6900"/>
                    </a:solidFill>
                  </a:tcPr>
                </a:tc>
                <a:tc>
                  <a:txBody>
                    <a:bodyPr/>
                    <a:lstStyle/>
                    <a:p>
                      <a:pPr algn="ctr">
                        <a:buNone/>
                      </a:pPr>
                      <a:r>
                        <a:rPr lang="en-NZ" altLang="en-US" dirty="0"/>
                        <a:t>Stage of policy cycle</a:t>
                      </a:r>
                      <a:endParaRPr lang="en-NZ" alt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6900"/>
                    </a:solidFill>
                  </a:tcPr>
                </a:tc>
                <a:tc>
                  <a:txBody>
                    <a:bodyPr/>
                    <a:lstStyle/>
                    <a:p>
                      <a:pPr algn="ctr">
                        <a:buNone/>
                      </a:pPr>
                      <a:r>
                        <a:rPr lang="en-NZ" altLang="en-US" dirty="0"/>
                        <a:t>Mechanism type</a:t>
                      </a:r>
                      <a:endParaRPr lang="en-NZ" alt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6900"/>
                    </a:solidFill>
                  </a:tcPr>
                </a:tc>
              </a:tr>
              <a:tr h="255381">
                <a:tc>
                  <a:txBody>
                    <a:bodyPr/>
                    <a:lstStyle/>
                    <a:p>
                      <a:pPr>
                        <a:buNone/>
                      </a:pPr>
                      <a:r>
                        <a:rPr lang="en-NZ" altLang="en-US" sz="1600" dirty="0">
                          <a:solidFill>
                            <a:schemeClr val="tx1">
                              <a:lumMod val="65000"/>
                              <a:lumOff val="35000"/>
                            </a:schemeClr>
                          </a:solidFill>
                        </a:rPr>
                        <a:t>A. Social Investment Panel</a:t>
                      </a:r>
                      <a:endParaRPr lang="en-NZ" altLang="en-US" sz="1600" dirty="0">
                        <a:solidFill>
                          <a:schemeClr val="tx1">
                            <a:lumMod val="65000"/>
                            <a:lumOff val="35000"/>
                          </a:schemeClr>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buNone/>
                      </a:pPr>
                      <a:r>
                        <a:rPr lang="en-NZ" altLang="en-US" sz="1600" dirty="0">
                          <a:solidFill>
                            <a:schemeClr val="tx1">
                              <a:lumMod val="65000"/>
                              <a:lumOff val="35000"/>
                            </a:schemeClr>
                          </a:solidFill>
                        </a:rPr>
                        <a:t>Budget preparation</a:t>
                      </a:r>
                      <a:endParaRPr lang="en-NZ" altLang="en-US" sz="1600" dirty="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buNone/>
                      </a:pPr>
                      <a:r>
                        <a:rPr lang="en-NZ" altLang="en-US" sz="1600" dirty="0">
                          <a:solidFill>
                            <a:schemeClr val="tx1">
                              <a:lumMod val="65000"/>
                              <a:lumOff val="35000"/>
                            </a:schemeClr>
                          </a:solidFill>
                        </a:rPr>
                        <a:t>Regular in-year consultation</a:t>
                      </a:r>
                      <a:endParaRPr lang="en-NZ" altLang="en-US" sz="1600" dirty="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255381">
                <a:tc>
                  <a:txBody>
                    <a:bodyPr/>
                    <a:lstStyle/>
                    <a:p>
                      <a:pPr>
                        <a:buNone/>
                      </a:pPr>
                      <a:r>
                        <a:rPr lang="en-NZ" altLang="en-US" sz="1600" dirty="0">
                          <a:solidFill>
                            <a:schemeClr val="tx1">
                              <a:lumMod val="65000"/>
                              <a:lumOff val="35000"/>
                            </a:schemeClr>
                          </a:solidFill>
                        </a:rPr>
                        <a:t>B. Capital Investment Panel</a:t>
                      </a:r>
                      <a:endParaRPr lang="en-NZ" altLang="en-US" sz="1600" dirty="0">
                        <a:solidFill>
                          <a:schemeClr val="tx1">
                            <a:lumMod val="65000"/>
                            <a:lumOff val="35000"/>
                          </a:schemeClr>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buNone/>
                      </a:pPr>
                      <a:r>
                        <a:rPr lang="en-NZ" altLang="en-US" sz="1600">
                          <a:solidFill>
                            <a:schemeClr val="tx1">
                              <a:lumMod val="65000"/>
                              <a:lumOff val="35000"/>
                            </a:schemeClr>
                          </a:solidFill>
                        </a:rPr>
                        <a:t>Budget preparation</a:t>
                      </a:r>
                      <a:endParaRPr lang="en-NZ" altLang="en-US" sz="160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buNone/>
                      </a:pPr>
                      <a:r>
                        <a:rPr lang="en-NZ" altLang="en-US" sz="1600">
                          <a:solidFill>
                            <a:schemeClr val="tx1">
                              <a:lumMod val="65000"/>
                              <a:lumOff val="35000"/>
                            </a:schemeClr>
                          </a:solidFill>
                        </a:rPr>
                        <a:t>Regular in-year consultation</a:t>
                      </a:r>
                      <a:endParaRPr lang="en-NZ" altLang="en-US" sz="160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5330">
                <a:tc>
                  <a:txBody>
                    <a:bodyPr/>
                    <a:lstStyle/>
                    <a:p>
                      <a:pPr>
                        <a:buNone/>
                      </a:pPr>
                      <a:r>
                        <a:rPr lang="en-NZ" altLang="en-US" sz="1600" dirty="0">
                          <a:solidFill>
                            <a:schemeClr val="tx1">
                              <a:lumMod val="65000"/>
                              <a:lumOff val="35000"/>
                            </a:schemeClr>
                          </a:solidFill>
                        </a:rPr>
                        <a:t>C. New infrastructure agency</a:t>
                      </a:r>
                      <a:endParaRPr lang="en-NZ" altLang="en-US" sz="1600" dirty="0">
                        <a:solidFill>
                          <a:schemeClr val="tx1">
                            <a:lumMod val="65000"/>
                            <a:lumOff val="35000"/>
                          </a:schemeClr>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buNone/>
                      </a:pPr>
                      <a:r>
                        <a:rPr lang="en-NZ" altLang="en-US" sz="1600" dirty="0">
                          <a:solidFill>
                            <a:schemeClr val="tx1">
                              <a:lumMod val="65000"/>
                              <a:lumOff val="35000"/>
                            </a:schemeClr>
                          </a:solidFill>
                        </a:rPr>
                        <a:t>Policy design</a:t>
                      </a:r>
                      <a:endParaRPr lang="en-NZ" altLang="en-US" sz="1600" dirty="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buNone/>
                      </a:pPr>
                      <a:r>
                        <a:rPr lang="en-NZ" altLang="en-US" sz="1600" dirty="0">
                          <a:solidFill>
                            <a:schemeClr val="tx1">
                              <a:lumMod val="65000"/>
                              <a:lumOff val="35000"/>
                            </a:schemeClr>
                          </a:solidFill>
                        </a:rPr>
                        <a:t>One-off consultation</a:t>
                      </a:r>
                      <a:endParaRPr lang="en-NZ" altLang="en-US" sz="1600" dirty="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255381">
                <a:tc>
                  <a:txBody>
                    <a:bodyPr/>
                    <a:lstStyle/>
                    <a:p>
                      <a:pPr>
                        <a:buNone/>
                      </a:pPr>
                      <a:r>
                        <a:rPr lang="en-NZ" altLang="en-US" sz="1600" dirty="0">
                          <a:solidFill>
                            <a:schemeClr val="tx1">
                              <a:lumMod val="65000"/>
                              <a:lumOff val="35000"/>
                            </a:schemeClr>
                          </a:solidFill>
                        </a:rPr>
                        <a:t>D. Open budget</a:t>
                      </a:r>
                      <a:endParaRPr lang="en-NZ" altLang="en-US" sz="1600" dirty="0">
                        <a:solidFill>
                          <a:schemeClr val="tx1">
                            <a:lumMod val="65000"/>
                            <a:lumOff val="35000"/>
                          </a:schemeClr>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buNone/>
                      </a:pPr>
                      <a:r>
                        <a:rPr lang="en-NZ" altLang="en-US" sz="1600">
                          <a:solidFill>
                            <a:schemeClr val="tx1">
                              <a:lumMod val="65000"/>
                              <a:lumOff val="35000"/>
                            </a:schemeClr>
                          </a:solidFill>
                        </a:rPr>
                        <a:t>Budget preparation</a:t>
                      </a:r>
                      <a:endParaRPr lang="en-NZ" altLang="en-US" sz="160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buNone/>
                      </a:pPr>
                      <a:r>
                        <a:rPr lang="en-NZ" altLang="en-US" sz="1600">
                          <a:solidFill>
                            <a:schemeClr val="tx1">
                              <a:lumMod val="65000"/>
                              <a:lumOff val="35000"/>
                            </a:schemeClr>
                          </a:solidFill>
                        </a:rPr>
                        <a:t>One-off consultation</a:t>
                      </a:r>
                      <a:endParaRPr lang="en-NZ" altLang="en-US" sz="160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41112">
                <a:tc>
                  <a:txBody>
                    <a:bodyPr/>
                    <a:lstStyle/>
                    <a:p>
                      <a:pPr>
                        <a:buNone/>
                      </a:pPr>
                      <a:r>
                        <a:rPr lang="en-NZ" altLang="en-US" sz="1600" dirty="0">
                          <a:solidFill>
                            <a:schemeClr val="tx1">
                              <a:lumMod val="65000"/>
                              <a:lumOff val="35000"/>
                            </a:schemeClr>
                          </a:solidFill>
                        </a:rPr>
                        <a:t>E. Earthquake Commission review</a:t>
                      </a:r>
                      <a:endParaRPr lang="en-NZ" altLang="en-US" sz="1600" dirty="0">
                        <a:solidFill>
                          <a:schemeClr val="tx1">
                            <a:lumMod val="65000"/>
                            <a:lumOff val="35000"/>
                          </a:schemeClr>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buNone/>
                      </a:pPr>
                      <a:r>
                        <a:rPr lang="en-NZ" altLang="en-US" sz="1600" dirty="0">
                          <a:solidFill>
                            <a:schemeClr val="tx1">
                              <a:lumMod val="65000"/>
                              <a:lumOff val="35000"/>
                            </a:schemeClr>
                          </a:solidFill>
                        </a:rPr>
                        <a:t>Policy implementation and design</a:t>
                      </a:r>
                      <a:endParaRPr lang="en-NZ" altLang="en-US" sz="1600" dirty="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buNone/>
                      </a:pPr>
                      <a:r>
                        <a:rPr lang="en-NZ" altLang="en-US" sz="1600" dirty="0">
                          <a:solidFill>
                            <a:schemeClr val="tx1">
                              <a:lumMod val="65000"/>
                              <a:lumOff val="35000"/>
                            </a:schemeClr>
                          </a:solidFill>
                        </a:rPr>
                        <a:t>Multi-year consultation</a:t>
                      </a:r>
                      <a:endParaRPr lang="en-NZ" altLang="en-US" sz="1600" dirty="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441112">
                <a:tc>
                  <a:txBody>
                    <a:bodyPr/>
                    <a:lstStyle/>
                    <a:p>
                      <a:pPr>
                        <a:buNone/>
                      </a:pPr>
                      <a:r>
                        <a:rPr lang="en-NZ" altLang="en-US" sz="1600">
                          <a:solidFill>
                            <a:schemeClr val="tx1">
                              <a:lumMod val="65000"/>
                              <a:lumOff val="35000"/>
                            </a:schemeClr>
                          </a:solidFill>
                        </a:rPr>
                        <a:t>F. Tax reform</a:t>
                      </a:r>
                      <a:endParaRPr lang="en-NZ" altLang="en-US" sz="1600">
                        <a:solidFill>
                          <a:schemeClr val="tx1">
                            <a:lumMod val="65000"/>
                            <a:lumOff val="35000"/>
                          </a:schemeClr>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buNone/>
                      </a:pPr>
                      <a:r>
                        <a:rPr lang="en-NZ" altLang="en-US" sz="1600" dirty="0">
                          <a:solidFill>
                            <a:schemeClr val="tx1">
                              <a:lumMod val="65000"/>
                              <a:lumOff val="35000"/>
                            </a:schemeClr>
                          </a:solidFill>
                        </a:rPr>
                        <a:t>Policy design</a:t>
                      </a:r>
                      <a:endParaRPr lang="en-NZ" altLang="en-US" sz="1600" dirty="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buNone/>
                      </a:pPr>
                      <a:r>
                        <a:rPr lang="en-NZ" altLang="en-US" sz="1600" dirty="0">
                          <a:solidFill>
                            <a:schemeClr val="tx1">
                              <a:lumMod val="65000"/>
                              <a:lumOff val="35000"/>
                            </a:schemeClr>
                          </a:solidFill>
                          <a:sym typeface="+mn-ea"/>
                        </a:rPr>
                        <a:t>Time-limited Working Group</a:t>
                      </a:r>
                      <a:endParaRPr lang="en-US" sz="1600" dirty="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5330">
                <a:tc>
                  <a:txBody>
                    <a:bodyPr/>
                    <a:lstStyle/>
                    <a:p>
                      <a:pPr>
                        <a:buNone/>
                      </a:pPr>
                      <a:r>
                        <a:rPr lang="en-NZ" altLang="en-US" sz="1600" dirty="0">
                          <a:solidFill>
                            <a:schemeClr val="tx1">
                              <a:lumMod val="65000"/>
                              <a:lumOff val="35000"/>
                            </a:schemeClr>
                          </a:solidFill>
                        </a:rPr>
                        <a:t>G. Independent Fiscal </a:t>
                      </a:r>
                      <a:r>
                        <a:rPr lang="en-NZ" altLang="en-US" sz="1600" dirty="0" err="1">
                          <a:solidFill>
                            <a:schemeClr val="tx1">
                              <a:lumMod val="65000"/>
                              <a:lumOff val="35000"/>
                            </a:schemeClr>
                          </a:solidFill>
                        </a:rPr>
                        <a:t>Instit</a:t>
                      </a:r>
                      <a:r>
                        <a:rPr lang="en-NZ" altLang="en-US" sz="1600" dirty="0">
                          <a:solidFill>
                            <a:schemeClr val="tx1">
                              <a:lumMod val="65000"/>
                              <a:lumOff val="35000"/>
                            </a:schemeClr>
                          </a:solidFill>
                        </a:rPr>
                        <a:t>.</a:t>
                      </a:r>
                      <a:endParaRPr lang="en-NZ" altLang="en-US" sz="1600" dirty="0">
                        <a:solidFill>
                          <a:schemeClr val="tx1">
                            <a:lumMod val="65000"/>
                            <a:lumOff val="35000"/>
                          </a:schemeClr>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buNone/>
                      </a:pPr>
                      <a:r>
                        <a:rPr lang="en-NZ" altLang="en-US" sz="1600">
                          <a:solidFill>
                            <a:schemeClr val="tx1">
                              <a:lumMod val="65000"/>
                              <a:lumOff val="35000"/>
                            </a:schemeClr>
                          </a:solidFill>
                        </a:rPr>
                        <a:t>Policy design</a:t>
                      </a:r>
                      <a:endParaRPr lang="en-NZ" altLang="en-US" sz="160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buNone/>
                      </a:pPr>
                      <a:r>
                        <a:rPr lang="en-NZ" altLang="en-US" sz="1600" dirty="0">
                          <a:solidFill>
                            <a:schemeClr val="tx1">
                              <a:lumMod val="65000"/>
                              <a:lumOff val="35000"/>
                            </a:schemeClr>
                          </a:solidFill>
                        </a:rPr>
                        <a:t>One-off consultation</a:t>
                      </a:r>
                      <a:endParaRPr lang="en-NZ" altLang="en-US" sz="1600" dirty="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255381">
                <a:tc>
                  <a:txBody>
                    <a:bodyPr/>
                    <a:lstStyle/>
                    <a:p>
                      <a:pPr>
                        <a:buNone/>
                      </a:pPr>
                      <a:r>
                        <a:rPr lang="en-NZ" altLang="en-US" sz="1600" dirty="0">
                          <a:solidFill>
                            <a:schemeClr val="tx1">
                              <a:lumMod val="65000"/>
                              <a:lumOff val="35000"/>
                            </a:schemeClr>
                          </a:solidFill>
                        </a:rPr>
                        <a:t>H. Other</a:t>
                      </a:r>
                      <a:endParaRPr lang="en-NZ" altLang="en-US" sz="1600" dirty="0">
                        <a:solidFill>
                          <a:schemeClr val="tx1">
                            <a:lumMod val="65000"/>
                            <a:lumOff val="35000"/>
                          </a:schemeClr>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buNone/>
                      </a:pPr>
                      <a:r>
                        <a:rPr lang="en-NZ" altLang="en-US" sz="1600" dirty="0">
                          <a:solidFill>
                            <a:schemeClr val="tx1">
                              <a:lumMod val="65000"/>
                              <a:lumOff val="35000"/>
                            </a:schemeClr>
                          </a:solidFill>
                        </a:rPr>
                        <a:t>Various</a:t>
                      </a:r>
                      <a:endParaRPr lang="en-NZ" altLang="en-US" sz="1600" dirty="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buNone/>
                      </a:pPr>
                      <a:r>
                        <a:rPr lang="en-NZ" altLang="en-US" sz="1600" dirty="0">
                          <a:solidFill>
                            <a:schemeClr val="tx1">
                              <a:lumMod val="65000"/>
                              <a:lumOff val="35000"/>
                            </a:schemeClr>
                          </a:solidFill>
                        </a:rPr>
                        <a:t>Various</a:t>
                      </a:r>
                      <a:endParaRPr lang="en-NZ" altLang="en-US" sz="1600" dirty="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375884"/>
            <a:ext cx="8138724" cy="3169285"/>
          </a:xfrm>
          <a:prstGeom prst="rect">
            <a:avLst/>
          </a:prstGeom>
        </p:spPr>
        <p:txBody>
          <a:bodyPr wrap="square">
            <a:spAutoFit/>
          </a:bodyPr>
          <a:lstStyle/>
          <a:p>
            <a:pPr marL="285750" indent="-285750">
              <a:lnSpc>
                <a:spcPct val="150000"/>
              </a:lnSpc>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Convened by Treasury to assess selected line ministry budget proposals.</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285750" indent="-285750">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Meets in two stages: to determine which proposals should be further developed for next budget; 4 months later, to prioritize proposals for inclusion in budget.</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285750" indent="-285750">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The Panel includes NGOs, academics, a representative from Maori/iwi (tribal), other external organisations, and senior officials from Treasury and selected agencies.</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285750" indent="-285750">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Selection for Panel: informal process, perspectives needed, not organizations.</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Rules to manage conflicts of interest.</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A report to Treasury senior management and relevant ministers with their assessments of proposed policy initiatives publicly available on Treasury website as part of a "Budget pro-active release".</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285750" indent="-285750">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Helped Minister of Finance deal with spending ministers.</a:t>
            </a:r>
            <a:endParaRPr lang="en-NZ" sz="1600" dirty="0">
              <a:solidFill>
                <a:schemeClr val="tx1">
                  <a:lumMod val="65000"/>
                  <a:lumOff val="35000"/>
                </a:schemeClr>
              </a:solidFill>
              <a:latin typeface="Arial" panose="020B0604020202020204" pitchFamily="34" charset="0"/>
              <a:cs typeface="Arial" panose="020B0604020202020204" pitchFamily="34" charset="0"/>
              <a:sym typeface="+mn-ea"/>
            </a:endParaRPr>
          </a:p>
          <a:p>
            <a:pPr marL="285750" indent="-285750">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sym typeface="+mn-ea"/>
              </a:rPr>
              <a:t>Has not met since Feb 2018, change of government.</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2267276" y="721618"/>
            <a:ext cx="4609465" cy="521970"/>
          </a:xfrm>
          <a:prstGeom prst="rect">
            <a:avLst/>
          </a:prstGeom>
          <a:noFill/>
        </p:spPr>
        <p:txBody>
          <a:bodyPr wrap="none" rtlCol="0">
            <a:spAutoFit/>
          </a:bodyPr>
          <a:lstStyle/>
          <a:p>
            <a:pPr algn="ctr"/>
            <a:r>
              <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rPr>
              <a:t>2.A Social Investment Panel</a:t>
            </a:r>
            <a:endParaRPr lang="en-NZ" altLang="en-US" sz="2800" dirty="0">
              <a:solidFill>
                <a:srgbClr val="FF6900"/>
              </a:solidFill>
              <a:latin typeface="Arial" panose="020B0604020202020204" pitchFamily="34" charset="0"/>
              <a:ea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1"/>
          <a:stretch>
            <a:fillRect/>
          </a:stretch>
        </p:blipFill>
        <p:spPr>
          <a:xfrm>
            <a:off x="6768352" y="5103179"/>
            <a:ext cx="2186268" cy="1537124"/>
          </a:xfrm>
          <a:prstGeom prst="rect">
            <a:avLst/>
          </a:prstGeom>
        </p:spPr>
      </p:pic>
    </p:spTree>
  </p:cSld>
  <p:clrMapOvr>
    <a:masterClrMapping/>
  </p:clrMapOvr>
</p:sld>
</file>

<file path=ppt/theme/theme1.xml><?xml version="1.0" encoding="utf-8"?>
<a:theme xmlns:a="http://schemas.openxmlformats.org/drawingml/2006/main" name="gif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21865</Words>
  <Application>WPS Presentation</Application>
  <PresentationFormat>On-screen Show (4:3)</PresentationFormat>
  <Paragraphs>476</Paragraphs>
  <Slides>37</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37</vt:i4>
      </vt:variant>
    </vt:vector>
  </HeadingPairs>
  <TitlesOfParts>
    <vt:vector size="47" baseType="lpstr">
      <vt:lpstr>Arial</vt:lpstr>
      <vt:lpstr>SimSun</vt:lpstr>
      <vt:lpstr>Wingdings</vt:lpstr>
      <vt:lpstr>Arial</vt:lpstr>
      <vt:lpstr>Calibri</vt:lpstr>
      <vt:lpstr>Microsoft YaHei</vt:lpstr>
      <vt:lpstr>Arial Unicode MS</vt:lpstr>
      <vt:lpstr>Calibri</vt:lpstr>
      <vt:lpstr>Times New Roman</vt:lpstr>
      <vt:lpstr>gift template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 O</dc:creator>
  <cp:lastModifiedBy>Murray</cp:lastModifiedBy>
  <cp:revision>837</cp:revision>
  <cp:lastPrinted>2017-02-10T02:14:00Z</cp:lastPrinted>
  <dcterms:created xsi:type="dcterms:W3CDTF">2015-03-01T23:52:00Z</dcterms:created>
  <dcterms:modified xsi:type="dcterms:W3CDTF">2019-03-08T02:22:39Z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1033-10.2.0.7635</vt:lpwstr>
  </property>
</Properties>
</file>