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931" r:id="rId1"/>
  </p:sldMasterIdLst>
  <p:notesMasterIdLst>
    <p:notesMasterId r:id="rId22"/>
  </p:notesMasterIdLst>
  <p:handoutMasterIdLst>
    <p:handoutMasterId r:id="rId23"/>
  </p:handoutMasterIdLst>
  <p:sldIdLst>
    <p:sldId id="946" r:id="rId2"/>
    <p:sldId id="886" r:id="rId3"/>
    <p:sldId id="831" r:id="rId4"/>
    <p:sldId id="935" r:id="rId5"/>
    <p:sldId id="949" r:id="rId6"/>
    <p:sldId id="936" r:id="rId7"/>
    <p:sldId id="952" r:id="rId8"/>
    <p:sldId id="954" r:id="rId9"/>
    <p:sldId id="953" r:id="rId10"/>
    <p:sldId id="939" r:id="rId11"/>
    <p:sldId id="947" r:id="rId12"/>
    <p:sldId id="938" r:id="rId13"/>
    <p:sldId id="943" r:id="rId14"/>
    <p:sldId id="944" r:id="rId15"/>
    <p:sldId id="951" r:id="rId16"/>
    <p:sldId id="937" r:id="rId17"/>
    <p:sldId id="945" r:id="rId18"/>
    <p:sldId id="955" r:id="rId19"/>
    <p:sldId id="941" r:id="rId20"/>
    <p:sldId id="932" r:id="rId21"/>
  </p:sldIdLst>
  <p:sldSz cx="9144000" cy="6858000" type="screen4x3"/>
  <p:notesSz cx="6669088" cy="97536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EF96E1AE-534B-4470-82EC-50ABAA1C52F9}">
          <p14:sldIdLst>
            <p14:sldId id="946"/>
            <p14:sldId id="886"/>
            <p14:sldId id="831"/>
            <p14:sldId id="935"/>
            <p14:sldId id="949"/>
            <p14:sldId id="936"/>
            <p14:sldId id="952"/>
            <p14:sldId id="954"/>
            <p14:sldId id="953"/>
            <p14:sldId id="939"/>
            <p14:sldId id="947"/>
            <p14:sldId id="938"/>
            <p14:sldId id="943"/>
            <p14:sldId id="944"/>
            <p14:sldId id="951"/>
            <p14:sldId id="937"/>
            <p14:sldId id="945"/>
            <p14:sldId id="955"/>
            <p14:sldId id="941"/>
            <p14:sldId id="9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005DA2"/>
    <a:srgbClr val="307E90"/>
    <a:srgbClr val="F2DBDB"/>
    <a:srgbClr val="F0DCDC"/>
    <a:srgbClr val="0070C0"/>
    <a:srgbClr val="BDE1E9"/>
    <a:srgbClr val="B8CCE4"/>
    <a:srgbClr val="007DDA"/>
    <a:srgbClr val="C7D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 teme 1 - Isticanj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6000" autoAdjust="0"/>
  </p:normalViewPr>
  <p:slideViewPr>
    <p:cSldViewPr>
      <p:cViewPr>
        <p:scale>
          <a:sx n="100" d="100"/>
          <a:sy n="100" d="100"/>
        </p:scale>
        <p:origin x="2202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78C909DC-8132-4C6A-8745-7FB68A94094D}" type="datetimeFigureOut">
              <a:rPr lang="hr-HR"/>
              <a:pPr>
                <a:defRPr/>
              </a:pPr>
              <a:t>06.03.2019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1" y="9263893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76866" y="9263893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7011EB2-95E9-4369-805E-DAD677E100F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4226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C11052CC-9856-4E40-BADC-AEBF4EB34A64}" type="datetimeFigureOut">
              <a:rPr lang="hr-HR"/>
              <a:pPr>
                <a:defRPr/>
              </a:pPr>
              <a:t>06.03.2019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pPr lvl="0"/>
            <a:endParaRPr lang="hr-HR" noProof="0" dirty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66599" y="4633509"/>
            <a:ext cx="5335893" cy="4388652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263893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776866" y="9263893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21269BAA-D163-432F-91A2-A7E564216E0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8813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3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12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2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13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16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14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36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15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96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16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47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17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50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18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25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19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4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6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5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6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6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1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7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9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8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8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9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96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10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41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428" indent="-28054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197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076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9955" indent="-22443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11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6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5"/>
          <p:cNvSpPr>
            <a:spLocks noChangeArrowheads="1"/>
          </p:cNvSpPr>
          <p:nvPr/>
        </p:nvSpPr>
        <p:spPr bwMode="auto">
          <a:xfrm>
            <a:off x="7985125" y="3738563"/>
            <a:ext cx="7938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6" name="Rectangle 142"/>
          <p:cNvSpPr>
            <a:spLocks noChangeArrowheads="1"/>
          </p:cNvSpPr>
          <p:nvPr/>
        </p:nvSpPr>
        <p:spPr bwMode="auto">
          <a:xfrm>
            <a:off x="7939088" y="3729038"/>
            <a:ext cx="11112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7" name="Rectangle 156"/>
          <p:cNvSpPr>
            <a:spLocks noChangeArrowheads="1"/>
          </p:cNvSpPr>
          <p:nvPr/>
        </p:nvSpPr>
        <p:spPr bwMode="auto">
          <a:xfrm>
            <a:off x="7780338" y="3738563"/>
            <a:ext cx="7937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8" name="Freeform 190"/>
          <p:cNvSpPr>
            <a:spLocks/>
          </p:cNvSpPr>
          <p:nvPr/>
        </p:nvSpPr>
        <p:spPr bwMode="auto">
          <a:xfrm>
            <a:off x="7886700" y="3941763"/>
            <a:ext cx="9525" cy="9525"/>
          </a:xfrm>
          <a:custGeom>
            <a:avLst/>
            <a:gdLst>
              <a:gd name="T0" fmla="*/ 0 w 19"/>
              <a:gd name="T1" fmla="*/ 2147483647 h 18"/>
              <a:gd name="T2" fmla="*/ 2147483647 w 19"/>
              <a:gd name="T3" fmla="*/ 0 h 18"/>
              <a:gd name="T4" fmla="*/ 2147483647 w 19"/>
              <a:gd name="T5" fmla="*/ 2147483647 h 18"/>
              <a:gd name="T6" fmla="*/ 0 w 19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8">
                <a:moveTo>
                  <a:pt x="0" y="18"/>
                </a:moveTo>
                <a:lnTo>
                  <a:pt x="19" y="0"/>
                </a:lnTo>
                <a:lnTo>
                  <a:pt x="19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 dirty="0"/>
          </a:p>
        </p:txBody>
      </p:sp>
      <p:sp>
        <p:nvSpPr>
          <p:cNvPr id="9" name="Rectangle 194"/>
          <p:cNvSpPr>
            <a:spLocks noChangeArrowheads="1"/>
          </p:cNvSpPr>
          <p:nvPr/>
        </p:nvSpPr>
        <p:spPr bwMode="auto">
          <a:xfrm>
            <a:off x="7913688" y="3911600"/>
            <a:ext cx="7937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graphicFrame>
        <p:nvGraphicFramePr>
          <p:cNvPr id="10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26" name="Presentation" r:id="rId3" imgW="0" imgH="0" progId="PowerPoint.Show.8">
                  <p:embed/>
                </p:oleObj>
              </mc:Choice>
              <mc:Fallback>
                <p:oleObj name="Presentation"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Symbol" pitchFamily="18" charset="2"/>
              <a:buNone/>
              <a:defRPr b="1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70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8E84-9948-4C36-B9EB-3DD751966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480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4BD7-4544-4027-8FE0-68F1B0356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56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54024-20CD-4809-B3C6-40465F276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44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68DC-984B-48CD-8CA5-B95ED84C3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658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E2A1-A71B-4244-A71D-BC4CEDC44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893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1002B-7B01-4EFF-96B8-02E8A91D4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175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70AB-8823-47CF-87D3-1D69DFE96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288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C187-D934-41D3-A6E0-016ACCF5A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3020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DD0D6-32F0-4AB6-9F85-382454368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737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dirty="0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E639C-275C-4A5E-800A-C76D78ACA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408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2"/>
          <p:cNvSpPr>
            <a:spLocks noChangeShapeType="1"/>
          </p:cNvSpPr>
          <p:nvPr userDrawn="1"/>
        </p:nvSpPr>
        <p:spPr bwMode="auto">
          <a:xfrm>
            <a:off x="146050" y="747713"/>
            <a:ext cx="8801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hr-HR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348413"/>
            <a:ext cx="1254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000000"/>
                </a:solidFill>
                <a:latin typeface="Frutiger 55 Roman"/>
                <a:ea typeface="+mn-ea"/>
              </a:defRPr>
            </a:lvl1pPr>
          </a:lstStyle>
          <a:p>
            <a:pPr>
              <a:defRPr/>
            </a:pPr>
            <a:fld id="{88F035AD-C59D-4CF1-A902-6BE07F43E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5"/>
          <p:cNvSpPr>
            <a:spLocks noChangeArrowheads="1"/>
          </p:cNvSpPr>
          <p:nvPr/>
        </p:nvSpPr>
        <p:spPr bwMode="auto">
          <a:xfrm>
            <a:off x="-1701800" y="1408113"/>
            <a:ext cx="1393825" cy="441325"/>
          </a:xfrm>
          <a:prstGeom prst="rect">
            <a:avLst/>
          </a:prstGeom>
          <a:solidFill>
            <a:srgbClr val="B242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2" name="Rectangle 26"/>
          <p:cNvSpPr>
            <a:spLocks noChangeArrowheads="1"/>
          </p:cNvSpPr>
          <p:nvPr/>
        </p:nvSpPr>
        <p:spPr bwMode="auto">
          <a:xfrm>
            <a:off x="-1701800" y="2778125"/>
            <a:ext cx="1393825" cy="44132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3" name="Rectangle 27"/>
          <p:cNvSpPr>
            <a:spLocks noChangeArrowheads="1"/>
          </p:cNvSpPr>
          <p:nvPr/>
        </p:nvSpPr>
        <p:spPr bwMode="auto">
          <a:xfrm>
            <a:off x="-1701800" y="3346450"/>
            <a:ext cx="1393825" cy="441325"/>
          </a:xfrm>
          <a:prstGeom prst="rect">
            <a:avLst/>
          </a:prstGeom>
          <a:solidFill>
            <a:srgbClr val="75AA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4" name="Rectangle 28"/>
          <p:cNvSpPr>
            <a:spLocks noChangeArrowheads="1"/>
          </p:cNvSpPr>
          <p:nvPr/>
        </p:nvSpPr>
        <p:spPr bwMode="auto">
          <a:xfrm>
            <a:off x="-1701800" y="3943350"/>
            <a:ext cx="1393825" cy="441325"/>
          </a:xfrm>
          <a:prstGeom prst="rect">
            <a:avLst/>
          </a:prstGeom>
          <a:solidFill>
            <a:srgbClr val="91DA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5" name="Rectangle 31"/>
          <p:cNvSpPr>
            <a:spLocks noChangeArrowheads="1"/>
          </p:cNvSpPr>
          <p:nvPr/>
        </p:nvSpPr>
        <p:spPr bwMode="auto">
          <a:xfrm>
            <a:off x="-1701800" y="2070100"/>
            <a:ext cx="1393825" cy="441325"/>
          </a:xfrm>
          <a:prstGeom prst="rect">
            <a:avLst/>
          </a:prstGeom>
          <a:solidFill>
            <a:srgbClr val="CB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6" name="Rectangle 32"/>
          <p:cNvSpPr>
            <a:spLocks noChangeArrowheads="1"/>
          </p:cNvSpPr>
          <p:nvPr/>
        </p:nvSpPr>
        <p:spPr bwMode="auto">
          <a:xfrm>
            <a:off x="-1701800" y="293688"/>
            <a:ext cx="1393825" cy="441325"/>
          </a:xfrm>
          <a:prstGeom prst="rect">
            <a:avLst/>
          </a:prstGeom>
          <a:solidFill>
            <a:srgbClr val="6A00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7" name="Rectangle 33"/>
          <p:cNvSpPr>
            <a:spLocks noChangeArrowheads="1"/>
          </p:cNvSpPr>
          <p:nvPr/>
        </p:nvSpPr>
        <p:spPr bwMode="auto">
          <a:xfrm>
            <a:off x="-1716088" y="814388"/>
            <a:ext cx="1409700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dirty="0">
              <a:solidFill>
                <a:srgbClr val="FFFFFF"/>
              </a:solidFill>
              <a:latin typeface="Frutiger 55 Roman"/>
            </a:endParaRPr>
          </a:p>
        </p:txBody>
      </p: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-1701800" y="4668838"/>
            <a:ext cx="1393825" cy="441325"/>
          </a:xfrm>
          <a:prstGeom prst="rect">
            <a:avLst/>
          </a:prstGeom>
          <a:solidFill>
            <a:srgbClr val="FBF1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9" name="Rectangle 35"/>
          <p:cNvSpPr>
            <a:spLocks noChangeArrowheads="1"/>
          </p:cNvSpPr>
          <p:nvPr/>
        </p:nvSpPr>
        <p:spPr bwMode="auto">
          <a:xfrm>
            <a:off x="-1701800" y="5346700"/>
            <a:ext cx="1393825" cy="441325"/>
          </a:xfrm>
          <a:prstGeom prst="rect">
            <a:avLst/>
          </a:prstGeom>
          <a:solidFill>
            <a:srgbClr val="B7F8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ts val="2200"/>
        </a:spcBef>
        <a:spcAft>
          <a:spcPct val="0"/>
        </a:spcAft>
        <a:buClr>
          <a:srgbClr val="3783FF"/>
        </a:buClr>
        <a:buSzPct val="123000"/>
        <a:buFont typeface="Symbol" pitchFamily="18" charset="2"/>
        <a:buChar char="¨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77000"/>
        <a:buChar char="—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3046"/>
            <a:ext cx="7626140" cy="669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43609" y="2060848"/>
            <a:ext cx="6840760" cy="2448272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r-HR" sz="3600" dirty="0" smtClean="0"/>
              <a:t>Godišnja </a:t>
            </a:r>
            <a:r>
              <a:rPr lang="hr-HR" sz="3600" dirty="0"/>
              <a:t>plenarna sjednica Zajednice prakse za proračun (BCOP) mreže PEMPAL za 2019. </a:t>
            </a:r>
            <a:r>
              <a:rPr lang="hr-HR" sz="3600" dirty="0" smtClean="0"/>
              <a:t>godinu</a:t>
            </a:r>
            <a:endParaRPr lang="hr-HR" sz="36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043608" y="5733256"/>
            <a:ext cx="6840761" cy="84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400" b="1" dirty="0">
                <a:latin typeface="Frutiger 55 Roman"/>
                <a:cs typeface="Arial" pitchFamily="34" charset="0"/>
              </a:rPr>
              <a:t>Republika Hrvatska Ministarstvo financija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400" b="1" dirty="0">
                <a:latin typeface="Frutiger 55 Roman"/>
              </a:rPr>
              <a:t>Uzbekistan, Taškent, 18. - 21. </a:t>
            </a:r>
            <a:r>
              <a:rPr lang="hr-HR" sz="2400" b="1" dirty="0" smtClean="0">
                <a:latin typeface="Frutiger 55 Roman"/>
              </a:rPr>
              <a:t>3</a:t>
            </a:r>
            <a:r>
              <a:rPr lang="hr-HR" sz="2400" b="1" dirty="0">
                <a:latin typeface="Frutiger 55 Roman"/>
              </a:rPr>
              <a:t>. 2019</a:t>
            </a:r>
            <a:r>
              <a:rPr lang="hr-HR" sz="2400" b="1" dirty="0" smtClean="0">
                <a:latin typeface="Frutiger 55 Roman"/>
              </a:rPr>
              <a:t>.</a:t>
            </a:r>
            <a:endParaRPr lang="hr-HR" sz="2400" b="1" dirty="0">
              <a:latin typeface="+mn-lt"/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27" y="5805264"/>
            <a:ext cx="78537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58401" cy="1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923925"/>
            <a:ext cx="8208912" cy="58174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 smtClean="0"/>
              <a:t>Na </a:t>
            </a:r>
            <a:r>
              <a:rPr lang="hr-HR" sz="2200" dirty="0"/>
              <a:t>temelju </a:t>
            </a:r>
            <a:r>
              <a:rPr lang="hr-HR" sz="2200" dirty="0" smtClean="0"/>
              <a:t>Zakona </a:t>
            </a:r>
            <a:r>
              <a:rPr lang="hr-HR" sz="2200" dirty="0"/>
              <a:t>o regionalnom razvoju Republike </a:t>
            </a:r>
            <a:r>
              <a:rPr lang="hr-HR" sz="2200" dirty="0" smtClean="0"/>
              <a:t>Hrvatske (NN, broj 147/2014, 123/2017 i 118/2018), Hrvatski sabor je donio </a:t>
            </a:r>
            <a:r>
              <a:rPr lang="hr-HR" sz="2200" b="1" dirty="0" smtClean="0">
                <a:solidFill>
                  <a:srgbClr val="005DA2"/>
                </a:solidFill>
              </a:rPr>
              <a:t>Strategiju </a:t>
            </a:r>
            <a:r>
              <a:rPr lang="pl-PL" sz="2200" b="1" dirty="0" smtClean="0">
                <a:solidFill>
                  <a:srgbClr val="005DA2"/>
                </a:solidFill>
              </a:rPr>
              <a:t>regionalnog </a:t>
            </a:r>
            <a:r>
              <a:rPr lang="pl-PL" sz="2200" b="1" dirty="0">
                <a:solidFill>
                  <a:srgbClr val="005DA2"/>
                </a:solidFill>
              </a:rPr>
              <a:t>razvoja Republike Hrvatske za razdoblje do kraja 2020. </a:t>
            </a:r>
            <a:r>
              <a:rPr lang="pl-PL" sz="2200" b="1" dirty="0" smtClean="0">
                <a:solidFill>
                  <a:srgbClr val="005DA2"/>
                </a:solidFill>
              </a:rPr>
              <a:t>godine</a:t>
            </a:r>
            <a:r>
              <a:rPr lang="pl-PL" sz="2200" dirty="0" smtClean="0"/>
              <a:t> </a:t>
            </a:r>
            <a:r>
              <a:rPr lang="hr-HR" sz="2200" dirty="0"/>
              <a:t>(</a:t>
            </a:r>
            <a:r>
              <a:rPr lang="hr-HR" sz="2200" dirty="0" smtClean="0"/>
              <a:t>NN, broj 75/2017).</a:t>
            </a:r>
            <a:r>
              <a:rPr lang="hr-HR" sz="2200" dirty="0"/>
              <a:t>  </a:t>
            </a:r>
            <a:endParaRPr lang="hr-HR" sz="2200" dirty="0" smtClean="0"/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 smtClean="0"/>
              <a:t>Za Strategiju je izrađen Akcijski </a:t>
            </a:r>
            <a:r>
              <a:rPr lang="hr-HR" sz="2200" dirty="0"/>
              <a:t>plan zajedno s konkretnim aktivnostima, programima i projektima, financijskim planom i definiranim pokazateljima </a:t>
            </a:r>
            <a:r>
              <a:rPr lang="hr-HR" sz="2200" dirty="0" smtClean="0"/>
              <a:t>rezultata.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/>
              <a:t>Akcijski plan je provedbeni dokument Strategije koji obuhvaća daljnju razradu Strategijom definiranih mjera na konkretne aktivnosti, programe i </a:t>
            </a:r>
            <a:r>
              <a:rPr lang="hr-HR" sz="2200" dirty="0" smtClean="0"/>
              <a:t>projekte koji </a:t>
            </a:r>
            <a:r>
              <a:rPr lang="hr-HR" sz="2200" dirty="0"/>
              <a:t>će se provoditi u određenom trogodišnjem razdoblju u skladu s </a:t>
            </a:r>
            <a:r>
              <a:rPr lang="hr-HR" sz="2200" dirty="0" smtClean="0"/>
              <a:t>proračunom.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</a:pPr>
            <a:r>
              <a:rPr lang="hr-HR" sz="2200" dirty="0" smtClean="0"/>
              <a:t>Akcijskim </a:t>
            </a:r>
            <a:r>
              <a:rPr lang="hr-HR" sz="2200" dirty="0"/>
              <a:t>planom ostvarena je poveznica Strategije i svih očekivanih izvora financiranja njezine </a:t>
            </a:r>
            <a:r>
              <a:rPr lang="hr-HR" sz="2200" dirty="0" smtClean="0"/>
              <a:t>provedbe. 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1800" dirty="0" smtClean="0">
                <a:cs typeface="Arial" pitchFamily="34" charset="0"/>
              </a:rPr>
              <a:t>Tablica </a:t>
            </a:r>
            <a:r>
              <a:rPr lang="hr-HR" sz="1800" i="1" dirty="0" smtClean="0">
                <a:cs typeface="Arial" pitchFamily="34" charset="0"/>
              </a:rPr>
              <a:t>Izvori sredstava </a:t>
            </a:r>
            <a:r>
              <a:rPr lang="hr-HR" sz="1800" dirty="0" smtClean="0">
                <a:cs typeface="Arial" pitchFamily="34" charset="0"/>
              </a:rPr>
              <a:t>prilog su Akcijskom planu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hr-HR" sz="1800" dirty="0" smtClean="0">
                <a:cs typeface="Arial" pitchFamily="34" charset="0"/>
              </a:rPr>
              <a:t>(</a:t>
            </a:r>
            <a:r>
              <a:rPr lang="hr-HR" sz="1800" dirty="0"/>
              <a:t>https://</a:t>
            </a:r>
            <a:r>
              <a:rPr lang="hr-HR" sz="1800" dirty="0" smtClean="0"/>
              <a:t>razvoj.gov.hr/o-ministarstvu/djelokrug-1939/regionalni-razvoj/razvojne-strategije/strategija-regionalnoga-razvoja-republike-hrvatske-za-razdoblje-do-kraja-2020-godine/3244)</a:t>
            </a:r>
            <a:r>
              <a:rPr lang="hr-HR" sz="1800" dirty="0" smtClean="0">
                <a:cs typeface="Arial" pitchFamily="34" charset="0"/>
              </a:rPr>
              <a:t>.</a:t>
            </a:r>
            <a:r>
              <a:rPr lang="hr-HR" sz="1800" dirty="0" smtClean="0"/>
              <a:t>  </a:t>
            </a:r>
            <a:endParaRPr lang="hr-HR" sz="1800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0"/>
            <a:ext cx="7992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r-HR" sz="2700" dirty="0" smtClean="0"/>
              <a:t>Strategija </a:t>
            </a:r>
            <a:r>
              <a:rPr lang="hr-HR" sz="2700" dirty="0"/>
              <a:t>regionalnog razvoja Republike Hrvatske za razdoblje do kraja 2020. godine  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334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552" y="1340768"/>
            <a:ext cx="8136904" cy="51314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>
                <a:cs typeface="Arial" pitchFamily="34" charset="0"/>
              </a:rPr>
              <a:t>Strategijom </a:t>
            </a:r>
            <a:r>
              <a:rPr lang="hr-HR" sz="2200" dirty="0" smtClean="0"/>
              <a:t>regionalnog </a:t>
            </a:r>
            <a:r>
              <a:rPr lang="hr-HR" sz="2200" dirty="0"/>
              <a:t>razvoja Republike Hrvatske za razdoblje do kraja 2020. godine </a:t>
            </a:r>
            <a:r>
              <a:rPr lang="hr-HR" sz="2200" dirty="0" smtClean="0">
                <a:cs typeface="Arial" pitchFamily="34" charset="0"/>
              </a:rPr>
              <a:t>predviđena su: </a:t>
            </a:r>
            <a:endParaRPr lang="hr-HR" sz="2200" dirty="0"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200" b="1" dirty="0" smtClean="0">
                <a:cs typeface="Arial" pitchFamily="34" charset="0"/>
              </a:rPr>
              <a:t>tri </a:t>
            </a:r>
            <a:r>
              <a:rPr lang="hr-HR" sz="2200" b="1" dirty="0">
                <a:cs typeface="Arial" pitchFamily="34" charset="0"/>
              </a:rPr>
              <a:t>strateška cilja</a:t>
            </a:r>
            <a:endParaRPr lang="hr-HR" sz="2200" dirty="0">
              <a:cs typeface="Arial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200" dirty="0">
                <a:cs typeface="Arial" pitchFamily="34" charset="0"/>
              </a:rPr>
              <a:t>svaki od tri </a:t>
            </a:r>
            <a:r>
              <a:rPr lang="hr-HR" sz="2200" dirty="0" smtClean="0">
                <a:cs typeface="Arial" pitchFamily="34" charset="0"/>
              </a:rPr>
              <a:t>strateška </a:t>
            </a:r>
            <a:r>
              <a:rPr lang="hr-HR" sz="2200" dirty="0">
                <a:cs typeface="Arial" pitchFamily="34" charset="0"/>
              </a:rPr>
              <a:t>cilja </a:t>
            </a:r>
            <a:r>
              <a:rPr lang="hr-HR" sz="2200" b="1" dirty="0">
                <a:cs typeface="Arial" pitchFamily="34" charset="0"/>
              </a:rPr>
              <a:t>ima po tri prioriteta,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200" dirty="0">
                <a:cs typeface="Arial" pitchFamily="34" charset="0"/>
              </a:rPr>
              <a:t>prioriteti se ostvaruju kroz </a:t>
            </a:r>
            <a:r>
              <a:rPr lang="hr-HR" sz="2200" b="1" dirty="0">
                <a:cs typeface="Arial" pitchFamily="34" charset="0"/>
              </a:rPr>
              <a:t>niz mjera </a:t>
            </a:r>
            <a:r>
              <a:rPr lang="hr-HR" sz="2200" dirty="0">
                <a:cs typeface="Arial" pitchFamily="34" charset="0"/>
              </a:rPr>
              <a:t>(broj mjera varira od dvije do pet mjera po prioritetu</a:t>
            </a:r>
            <a:r>
              <a:rPr lang="hr-HR" sz="2200" dirty="0" smtClean="0">
                <a:cs typeface="Arial" pitchFamily="34" charset="0"/>
              </a:rPr>
              <a:t>).     </a:t>
            </a:r>
            <a:endParaRPr lang="hr-HR" sz="2200" dirty="0">
              <a:cs typeface="Arial" pitchFamily="34" charset="0"/>
            </a:endParaRPr>
          </a:p>
          <a:p>
            <a:pPr marL="342900" lvl="1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hr-HR" sz="2200" b="1" dirty="0">
                <a:cs typeface="Arial" pitchFamily="34" charset="0"/>
              </a:rPr>
              <a:t>Tri strateška cilja su:</a:t>
            </a:r>
          </a:p>
          <a:p>
            <a:pPr marL="741600" lvl="1" indent="0">
              <a:spcBef>
                <a:spcPts val="600"/>
              </a:spcBef>
              <a:buClr>
                <a:srgbClr val="3783FF"/>
              </a:buClr>
              <a:buSzPct val="100000"/>
              <a:buNone/>
            </a:pP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Povećanje kvalitete življenja poticanjem održivog teritorijalnog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razvoja,</a:t>
            </a:r>
            <a:endParaRPr lang="hr-H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1600" lvl="1" indent="0">
              <a:spcBef>
                <a:spcPts val="600"/>
              </a:spcBef>
              <a:buClr>
                <a:srgbClr val="3783FF"/>
              </a:buClr>
              <a:buSzPct val="100000"/>
              <a:buNone/>
            </a:pP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2. Povećanje konkurentnosti regionalnog gospodarstva i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zaposlenosti </a:t>
            </a:r>
            <a:r>
              <a:rPr lang="hr-HR" sz="2200" dirty="0" smtClean="0">
                <a:cs typeface="Arial" pitchFamily="34" charset="0"/>
              </a:rPr>
              <a:t>i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marL="741600" lvl="1" indent="0">
              <a:spcBef>
                <a:spcPts val="600"/>
              </a:spcBef>
              <a:buClr>
                <a:srgbClr val="3783FF"/>
              </a:buClr>
              <a:buSzPct val="100000"/>
              <a:buNone/>
            </a:pP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Sustavno upravljanje regionalnim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razvojem. </a:t>
            </a:r>
            <a:endParaRPr lang="hr-H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0"/>
            <a:ext cx="7992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r-HR" sz="2700" dirty="0" smtClean="0"/>
              <a:t>Strategija </a:t>
            </a:r>
            <a:r>
              <a:rPr lang="hr-HR" sz="2700" dirty="0"/>
              <a:t>regionalnog razvoja Republike Hrvatske za razdoblje do kraja 2020. godine  </a:t>
            </a:r>
            <a:r>
              <a:rPr lang="hr-HR" dirty="0"/>
              <a:t> 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297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496944" cy="692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hr-HR" sz="2000" dirty="0" smtClean="0"/>
              <a:t>Strateški cilj </a:t>
            </a:r>
            <a:r>
              <a:rPr lang="hr-HR" sz="2000" dirty="0"/>
              <a:t>1. Povećanje kvalitete življenja poticanjem održivog teritorijalnog razvoja</a:t>
            </a:r>
            <a:endParaRPr lang="hr-HR" sz="2000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531236"/>
              </p:ext>
            </p:extLst>
          </p:nvPr>
        </p:nvGraphicFramePr>
        <p:xfrm>
          <a:off x="107504" y="692699"/>
          <a:ext cx="8856984" cy="6048670"/>
        </p:xfrm>
        <a:graphic>
          <a:graphicData uri="http://schemas.openxmlformats.org/drawingml/2006/table">
            <a:tbl>
              <a:tblPr/>
              <a:tblGrid>
                <a:gridCol w="1827726">
                  <a:extLst>
                    <a:ext uri="{9D8B030D-6E8A-4147-A177-3AD203B41FA5}">
                      <a16:colId xmlns:a16="http://schemas.microsoft.com/office/drawing/2014/main" val="1406146224"/>
                    </a:ext>
                  </a:extLst>
                </a:gridCol>
                <a:gridCol w="7029258">
                  <a:extLst>
                    <a:ext uri="{9D8B030D-6E8A-4147-A177-3AD203B41FA5}">
                      <a16:colId xmlns:a16="http://schemas.microsoft.com/office/drawing/2014/main" val="2268351121"/>
                    </a:ext>
                  </a:extLst>
                </a:gridCol>
              </a:tblGrid>
              <a:tr h="491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STRATEŠKI CILJ 1.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POVEĆANJE KVALITETE ŽIVLJENJA POTICANJEM ODRŽIVOG TERITORIJALNOG RAZVOJA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00430"/>
                  </a:ext>
                </a:extLst>
              </a:tr>
              <a:tr h="736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Horizontalna pitanja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Demografski učinci </a:t>
                      </a: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(obrazloženje u opisnom dijelu SRR s referencama na razne mjere koje imaju demografski učinak pod svim strateškim ciljevima); </a:t>
                      </a:r>
                      <a:r>
                        <a:rPr lang="hr-HR" sz="14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prostorni učinci i okolišni učinci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33083"/>
                  </a:ext>
                </a:extLst>
              </a:tr>
              <a:tr h="246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1.1.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Podizanje razine znanja i sposobnosti za poboljšanje kvalitete života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159330"/>
                  </a:ext>
                </a:extLst>
              </a:tr>
              <a:tr h="278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1.1.1.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Unapređenje regionalnih i lokalnih razvojnih kapaciteta u odgoju, obrazovanju i sportu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80700"/>
                  </a:ext>
                </a:extLst>
              </a:tr>
              <a:tr h="278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1.1.2.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Unapređenje usluga sustava zdravstvene i socijalne skrbi na regionalnoj i lokalnoj razini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89216"/>
                  </a:ext>
                </a:extLst>
              </a:tr>
              <a:tr h="245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1.1.3.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 afirmaciji kulturnog identiteta i razvoju civilnog društva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36379"/>
                  </a:ext>
                </a:extLst>
              </a:tr>
              <a:tr h="279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1.2.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Osiguranje i unapređenje osnovne lokalne i regionalne infrastrukture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123787"/>
                  </a:ext>
                </a:extLst>
              </a:tr>
              <a:tr h="245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1.2.1.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 javne infrastrukture od lokalnog značaja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351292"/>
                  </a:ext>
                </a:extLst>
              </a:tr>
              <a:tr h="245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1.2.2.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 javne infrastrukture od regionalnog značaja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936220"/>
                  </a:ext>
                </a:extLst>
              </a:tr>
              <a:tr h="245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1.2.3.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Održivo korištenje i vrednovanje kulturne i prirodne baštine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122321"/>
                  </a:ext>
                </a:extLst>
              </a:tr>
              <a:tr h="491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1.2.4.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 primjeni mjera zaštite okoliša i energetske učinkovitosti na lokalnoj i regionalnoj razini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57164"/>
                  </a:ext>
                </a:extLst>
              </a:tr>
              <a:tr h="27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1.3.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 potpomognutim područjima i područjima s razvojnim posebnostima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84926"/>
                  </a:ext>
                </a:extLst>
              </a:tr>
              <a:tr h="245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1.3.1.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Pružanje podrške razvoju potpomognutih područja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71953"/>
                  </a:ext>
                </a:extLst>
              </a:tr>
              <a:tr h="245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1.3.2.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Pružanje podrške održivom otočnom razvoju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174106"/>
                  </a:ext>
                </a:extLst>
              </a:tr>
              <a:tr h="245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1.3.3.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Pružanje podrške razvoju brdsko-planinskih područja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871918"/>
                  </a:ext>
                </a:extLst>
              </a:tr>
              <a:tr h="245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1.3.4.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Unapređenje kvalitete življenja i razvoj urbanih područja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551950"/>
                  </a:ext>
                </a:extLst>
              </a:tr>
              <a:tr h="245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1.3.5.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Stvaranje poželjnih uvjeta za život u pograničnim područjima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646699"/>
                  </a:ext>
                </a:extLst>
              </a:tr>
              <a:tr h="76016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Unaprijeđen „Indeks razvijenosti“ je funkcionalan alat za provedbu aktivnosti, programa i projekata te praćenje njihove provedbe u kontekstu ostvarenja ciljeva SRR RH, a posebno za praćenje strateškog cilja „Povećanje kvalitete življenja kroz održivi teritorijalni razvoj“. </a:t>
                      </a:r>
                    </a:p>
                  </a:txBody>
                  <a:tcPr marL="47297" marR="4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077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245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265" y="0"/>
            <a:ext cx="8913231" cy="3721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hr-HR" sz="1700" dirty="0"/>
              <a:t>Strateški cilj 2. Povećanje konkurentnosti regionalnog gospodarstva i </a:t>
            </a:r>
            <a:r>
              <a:rPr lang="hr-HR" sz="1700" dirty="0" smtClean="0"/>
              <a:t>zaposlenosti </a:t>
            </a:r>
            <a:endParaRPr lang="hr-HR" sz="1700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54679"/>
              </p:ext>
            </p:extLst>
          </p:nvPr>
        </p:nvGraphicFramePr>
        <p:xfrm>
          <a:off x="107504" y="372191"/>
          <a:ext cx="8928992" cy="6421264"/>
        </p:xfrm>
        <a:graphic>
          <a:graphicData uri="http://schemas.openxmlformats.org/drawingml/2006/table">
            <a:tbl>
              <a:tblPr/>
              <a:tblGrid>
                <a:gridCol w="1842584">
                  <a:extLst>
                    <a:ext uri="{9D8B030D-6E8A-4147-A177-3AD203B41FA5}">
                      <a16:colId xmlns:a16="http://schemas.microsoft.com/office/drawing/2014/main" val="1981668430"/>
                    </a:ext>
                  </a:extLst>
                </a:gridCol>
                <a:gridCol w="7086408">
                  <a:extLst>
                    <a:ext uri="{9D8B030D-6E8A-4147-A177-3AD203B41FA5}">
                      <a16:colId xmlns:a16="http://schemas.microsoft.com/office/drawing/2014/main" val="4154639651"/>
                    </a:ext>
                  </a:extLst>
                </a:gridCol>
              </a:tblGrid>
              <a:tr h="486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STRATEŠKI CILJ 2.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POVEĆANJE KONKURENTNOSTI REGIONALNOG GOSPODARSTVA I ZAPOSLENOSTI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19285"/>
                  </a:ext>
                </a:extLst>
              </a:tr>
              <a:tr h="729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Horizontalna pitanja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Demografski učinci </a:t>
                      </a: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(obrazloženje u opisnom dijelu SRR s referencama na razne mjere koje imaju demografski učinak pod svim strateškim ciljevima); </a:t>
                      </a:r>
                      <a:r>
                        <a:rPr lang="hr-HR" sz="14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prostorni učinci i okolišni učinci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824005"/>
                  </a:ext>
                </a:extLst>
              </a:tr>
              <a:tr h="245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2.1.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Unapređenje gospodarske infrastrukture na regionalnoj i lokalnoj razini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211506"/>
                  </a:ext>
                </a:extLst>
              </a:tr>
              <a:tr h="243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2.1.1.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Definiranje i primjena jasnih kriterija za osnivanje i financiranje poduzetničkih zona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11960"/>
                  </a:ext>
                </a:extLst>
              </a:tr>
              <a:tr h="243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2.1.2.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Aktiviranje državne imovine na lokalnoj i regionalnoj razini (veza 1.2.1., 3.1.4.)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121011"/>
                  </a:ext>
                </a:extLst>
              </a:tr>
              <a:tr h="486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2.1.3.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 lokalnih kapaciteta za programe održavanja starih gradskih jezgri i objekata kulturne baštine (veza 1.2.1., 1.2.3., 3.3.1.)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90924"/>
                  </a:ext>
                </a:extLst>
              </a:tr>
              <a:tr h="278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2.2.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Stvaranje poticajnog poslovnog okruženja na regionalnoj i lokalnoj razini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539141"/>
                  </a:ext>
                </a:extLst>
              </a:tr>
              <a:tr h="243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2.2.1.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Jačanje lokalnih i regionalnih poduzetničkih potpornih institucija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136164"/>
                  </a:ext>
                </a:extLst>
              </a:tr>
              <a:tr h="486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2.2.2.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Aktiviranje lokalnog razvoja kroz podršku novim gospodarskim subjektima i inovativnim gospodarskim konceptima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8264"/>
                  </a:ext>
                </a:extLst>
              </a:tr>
              <a:tr h="486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2.2.3.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 kolaborativne ekonomije kroz podršku udruživanju gospodarskih subjekata na regionalnoj i lokalnoj razini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94768"/>
                  </a:ext>
                </a:extLst>
              </a:tr>
              <a:tr h="486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2.2.4.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Bolje iskorištavanje razvojnih potencijala zaštićenih područja prirode s naglaskom na nacionalne parkove i parkove prirode (veza mjera 1.2.3.)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524930"/>
                  </a:ext>
                </a:extLst>
              </a:tr>
              <a:tr h="243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2.2.5.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Povećanje atraktivnosti regija kroz teritorijalno </a:t>
                      </a:r>
                      <a:r>
                        <a:rPr lang="hr-HR" sz="140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brendiranje</a:t>
                      </a: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30191"/>
                  </a:ext>
                </a:extLst>
              </a:tr>
              <a:tr h="486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2.3.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Jačanje ljudskih potencijala i obrazovanje povezano s potrebama gospodarstva na regionalnoj i lokalnoj razini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539281"/>
                  </a:ext>
                </a:extLst>
              </a:tr>
              <a:tr h="254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2.3.1.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 povećanju osposobljenosti radne snage na regionalnoj i lokalnoj razini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93024"/>
                  </a:ext>
                </a:extLst>
              </a:tr>
              <a:tr h="243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2.3.2.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Poticanje migracija stanovništva prema područjima s nedostatkom radne snage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23755"/>
                  </a:ext>
                </a:extLst>
              </a:tr>
              <a:tr h="72929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Unaprijeđen „Regionalni indeks konkurentnosti“ je funkcionalan alat za provedbu aktivnosti, programa i projekata te praćenje njihove provedbe u kontekstu ostvarenja ciljeva SRR RH, a posebno strateškog cilja „Povećanje konkurentnosti regionalnog gospodarstva i zaposlenosti“. </a:t>
                      </a:r>
                    </a:p>
                  </a:txBody>
                  <a:tcPr marL="41733" marR="41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28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527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0"/>
            <a:ext cx="8856984" cy="6926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hr-HR" sz="2000" dirty="0"/>
              <a:t>Strateški cilj 3. Sustavno upravljanje regionalnim razvojem 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836370"/>
              </p:ext>
            </p:extLst>
          </p:nvPr>
        </p:nvGraphicFramePr>
        <p:xfrm>
          <a:off x="107504" y="692695"/>
          <a:ext cx="8856984" cy="5970322"/>
        </p:xfrm>
        <a:graphic>
          <a:graphicData uri="http://schemas.openxmlformats.org/drawingml/2006/table">
            <a:tbl>
              <a:tblPr/>
              <a:tblGrid>
                <a:gridCol w="1827727">
                  <a:extLst>
                    <a:ext uri="{9D8B030D-6E8A-4147-A177-3AD203B41FA5}">
                      <a16:colId xmlns:a16="http://schemas.microsoft.com/office/drawing/2014/main" val="978764939"/>
                    </a:ext>
                  </a:extLst>
                </a:gridCol>
                <a:gridCol w="7029257">
                  <a:extLst>
                    <a:ext uri="{9D8B030D-6E8A-4147-A177-3AD203B41FA5}">
                      <a16:colId xmlns:a16="http://schemas.microsoft.com/office/drawing/2014/main" val="706388775"/>
                    </a:ext>
                  </a:extLst>
                </a:gridCol>
              </a:tblGrid>
              <a:tr h="29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STRATEŠKI CILJ 3.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SUSTAVNO UPRAVLJANJE REGIONALNIM RAZVOJEM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36413"/>
                  </a:ext>
                </a:extLst>
              </a:tr>
              <a:tr h="753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Horizontalna pitanja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Demografski učinci </a:t>
                      </a: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(obrazloženje u opisnom dijelu SRR s referencama na razne mjere koje imaju demografski učinak pod svim strateškim ciljevima); </a:t>
                      </a:r>
                      <a:r>
                        <a:rPr lang="hr-HR" sz="14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prostorni učinci i okolišni učinci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66461"/>
                  </a:ext>
                </a:extLst>
              </a:tr>
              <a:tr h="295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2065" algn="r"/>
                        </a:tabLs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3.1.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Učinkovito upravljanje (u skladu s načelom supsidijarnosti)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785313"/>
                  </a:ext>
                </a:extLst>
              </a:tr>
              <a:tr h="251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3.1.1.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Unapređenje ciklusa upravljana javnim politikama na svim razinama upravljanja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744580"/>
                  </a:ext>
                </a:extLst>
              </a:tr>
              <a:tr h="251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3.1.2.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Unapređenje upravljanja regionalnim razvojnim projektima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386469"/>
                  </a:ext>
                </a:extLst>
              </a:tr>
              <a:tr h="502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3.1.3.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Unapređenje kvalitete javnih usluga kroz suradnju u procesima funkcionalne i fiskalne decentralizacije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344059"/>
                  </a:ext>
                </a:extLst>
              </a:tr>
              <a:tr h="251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3.1.4.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Povećanje učinkovitosti upravljanja imovinom na svim razinama javnog upravljanja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40414"/>
                  </a:ext>
                </a:extLst>
              </a:tr>
              <a:tr h="284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3.2.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Djelotvorna međusektorska suradnja (u skladu s načelom participacije)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93912"/>
                  </a:ext>
                </a:extLst>
              </a:tr>
              <a:tr h="290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3.2.1.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Međuresorno usklađivanje provedbe javnih politika na nacionalnoj i regionalnoj razini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286843"/>
                  </a:ext>
                </a:extLst>
              </a:tr>
              <a:tr h="502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3.2.2.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Poboljšanje vertikalne i horizontalne koordinacije dionika u regionalnom razvojnom upravljanju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207184"/>
                  </a:ext>
                </a:extLst>
              </a:tr>
              <a:tr h="502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3.3. 	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Jačanje financijskih i administrativnih sposobnosti za razvoj na lokalnoj i regionalnoj razini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242911"/>
                  </a:ext>
                </a:extLst>
              </a:tr>
              <a:tr h="286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3.3.1.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Jačanje dionika u regionalnom razvojnom upravljanju i provedbi razvojnih projekata 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788405"/>
                  </a:ext>
                </a:extLst>
              </a:tr>
              <a:tr h="502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Mjera 3.3.2. </a:t>
                      </a:r>
                      <a:endParaRPr lang="hr-HR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Unapređenje sustava i povećanje učinkovitosti upravljanja državnim potporama na svim razinama upravljanja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473064"/>
                  </a:ext>
                </a:extLst>
              </a:tr>
              <a:tr h="10053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 indeksa za mjerenje kvalitete upravljanja regionalnim i lokalnim razvojem „Indeks kvalitete vlasti“ (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QoG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Europske komisije,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Charron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2012. „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Governance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Matters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A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Variation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hr-H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EU“).Tim indeksom se može mjeriti napredak ostvarenja na razini strateškog cilja.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50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14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0"/>
            <a:ext cx="8856984" cy="6206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hr-HR" sz="2000" i="1" dirty="0" smtClean="0"/>
              <a:t> Mjera 1.3.4. Unapređenje </a:t>
            </a:r>
            <a:r>
              <a:rPr lang="hr-HR" sz="2000" i="1" dirty="0"/>
              <a:t>kvalitete življenja i razvoj urbanih područja</a:t>
            </a:r>
            <a:endParaRPr lang="hr-HR" sz="2000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23003"/>
              </p:ext>
            </p:extLst>
          </p:nvPr>
        </p:nvGraphicFramePr>
        <p:xfrm>
          <a:off x="107503" y="620689"/>
          <a:ext cx="8893621" cy="6096927"/>
        </p:xfrm>
        <a:graphic>
          <a:graphicData uri="http://schemas.openxmlformats.org/drawingml/2006/table">
            <a:tbl>
              <a:tblPr firstRow="1" firstCol="1" bandRow="1"/>
              <a:tblGrid>
                <a:gridCol w="1901673">
                  <a:extLst>
                    <a:ext uri="{9D8B030D-6E8A-4147-A177-3AD203B41FA5}">
                      <a16:colId xmlns:a16="http://schemas.microsoft.com/office/drawing/2014/main" val="1597837473"/>
                    </a:ext>
                  </a:extLst>
                </a:gridCol>
                <a:gridCol w="6991948">
                  <a:extLst>
                    <a:ext uri="{9D8B030D-6E8A-4147-A177-3AD203B41FA5}">
                      <a16:colId xmlns:a16="http://schemas.microsoft.com/office/drawing/2014/main" val="776436750"/>
                    </a:ext>
                  </a:extLst>
                </a:gridCol>
              </a:tblGrid>
              <a:tr h="4443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STRATEŠKI CILJ 1.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r-HR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POVEĆANJE KVALITETE ŽIVLJENJA POTICANJEM  ODRŽIVOG TERITORIJALNOG  RAZVOJA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46519"/>
                  </a:ext>
                </a:extLst>
              </a:tr>
              <a:tr h="4443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PRIORITET 1.3.</a:t>
                      </a:r>
                      <a:endParaRPr lang="hr-H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hr-HR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 POTPOMOGNUTIM PODRUČJIMA I PODRUČJIMA S RAZVOJNIM POSEBNOSTIMA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463475"/>
                  </a:ext>
                </a:extLst>
              </a:tr>
              <a:tr h="3709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600" b="1" i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Naziv </a:t>
                      </a:r>
                      <a:r>
                        <a:rPr lang="hr-HR" sz="1600" b="1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mjere 1.3.4.</a:t>
                      </a:r>
                      <a:endParaRPr lang="hr-HR" sz="1600" i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>
                          <a:tab pos="298450" algn="l"/>
                        </a:tabLst>
                        <a:defRPr/>
                      </a:pPr>
                      <a:r>
                        <a:rPr kumimoji="0" lang="hr-HR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Unapređenje kvalitete življenja i razvoj urbanih područja</a:t>
                      </a:r>
                      <a:endParaRPr lang="hr-HR" sz="16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97302"/>
                  </a:ext>
                </a:extLst>
              </a:tr>
              <a:tr h="18948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Opis </a:t>
                      </a:r>
                      <a:r>
                        <a:rPr lang="hr-HR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mjere</a:t>
                      </a:r>
                      <a:endParaRPr lang="hr-H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Provedba aktivnosti usmjerenih na rješavanje pitanja nezaposlenosti, socijalne isključenosti, siromaštva, potrošnje velike količine energije, zagađenosti, prometnih zagušenja, loše povezanosti s okruženjem i sl. u urbanim područjima</a:t>
                      </a:r>
                    </a:p>
                    <a:p>
                      <a:pPr marL="180000" lvl="0" indent="-1800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Podrška aktivnostima koje odgovaraju na demografske promjene u gradovima </a:t>
                      </a:r>
                    </a:p>
                    <a:p>
                      <a:pPr marL="180000" lvl="0" indent="-1800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 smtClean="0">
                          <a:effectLst/>
                        </a:rPr>
                        <a:t>Podrška aktivnostima integralne revitalizacije povijesnih jezgri gradova</a:t>
                      </a:r>
                    </a:p>
                    <a:p>
                      <a:pPr marL="180000" lvl="0" indent="-1800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 smtClean="0">
                          <a:effectLst/>
                        </a:rPr>
                        <a:t>Podrška razvoju sustava urbane zelene infrastrukture</a:t>
                      </a:r>
                    </a:p>
                    <a:p>
                      <a:pPr marL="180000" lvl="0" indent="-1800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 smtClean="0">
                          <a:effectLst/>
                        </a:rPr>
                        <a:t>Podrška rješenjima kojima se uspostavljaju sustavi održive urbane mobilnosti</a:t>
                      </a:r>
                    </a:p>
                    <a:p>
                      <a:pPr marL="180000" lvl="0" indent="-1800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21019"/>
                  </a:ext>
                </a:extLst>
              </a:tr>
              <a:tr h="4443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Prostorni </a:t>
                      </a:r>
                      <a:r>
                        <a:rPr lang="hr-HR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obuhvat</a:t>
                      </a:r>
                      <a:endParaRPr lang="hr-H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Gradovi, </a:t>
                      </a:r>
                      <a:r>
                        <a:rPr lang="hr-H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jedinice lokalne samouprave (JLS uključene </a:t>
                      </a:r>
                      <a:r>
                        <a:rPr lang="hr-HR" sz="140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urbana područja i aglomeracije)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rgbClr val="8080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(navesti po potrebi naziv </a:t>
                      </a:r>
                      <a:r>
                        <a:rPr lang="hr-HR" sz="1400" i="1" dirty="0" smtClean="0">
                          <a:solidFill>
                            <a:srgbClr val="8080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područja/skupine JLP(R)S/statističke </a:t>
                      </a:r>
                      <a:r>
                        <a:rPr lang="hr-HR" sz="1400" i="1" dirty="0">
                          <a:solidFill>
                            <a:srgbClr val="8080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 funkcionalne regije)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97959"/>
                  </a:ext>
                </a:extLst>
              </a:tr>
              <a:tr h="8446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Razina nadležnosti i naziv (su)nositelja </a:t>
                      </a:r>
                      <a:r>
                        <a:rPr lang="hr-HR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mjere</a:t>
                      </a:r>
                      <a:endParaRPr lang="hr-H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Nacionalna: Ministarstvo regionalnoga razvoja i fondova EU (MRRFEU)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Regionalna/županijska: __________________________________________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Lokalna</a:t>
                      </a:r>
                      <a:r>
                        <a:rPr lang="hr-H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hr-H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Gradovi, JLS </a:t>
                      </a:r>
                      <a:r>
                        <a:rPr lang="hr-H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(uključene u urbana područja i aglomeracije)</a:t>
                      </a: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89141"/>
                  </a:ext>
                </a:extLst>
              </a:tr>
              <a:tr h="4242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Financijski okvir (ukupno</a:t>
                      </a:r>
                      <a:r>
                        <a:rPr lang="hr-HR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hr-H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________________ HRK (hrvatskih</a:t>
                      </a:r>
                      <a:r>
                        <a:rPr lang="hr-HR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kuna)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89143"/>
                  </a:ext>
                </a:extLst>
              </a:tr>
              <a:tr h="4685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Pokazatelj </a:t>
                      </a:r>
                      <a:r>
                        <a:rPr lang="hr-HR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rezultata</a:t>
                      </a:r>
                      <a:endParaRPr lang="hr-H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provedenih razvojnih projekata u urbanim područjima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i="1" dirty="0">
                          <a:solidFill>
                            <a:srgbClr val="8080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(naziv pokazatelja za praćenje ostvarenja mjere, polazna vrijednost i ciljana vrijednost)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03585"/>
                  </a:ext>
                </a:extLst>
              </a:tr>
              <a:tr h="7579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Potencijalni utjecaj na </a:t>
                      </a:r>
                      <a:r>
                        <a:rPr lang="hr-HR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okoliš</a:t>
                      </a:r>
                      <a:endParaRPr lang="hr-H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hr-H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Pozitivan   __ Neutralan    __Negativan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Preporuka</a:t>
                      </a:r>
                      <a:r>
                        <a:rPr lang="hr-H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hr-H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206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024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1196752"/>
            <a:ext cx="8136904" cy="50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>
                <a:cs typeface="Arial" pitchFamily="34" charset="0"/>
              </a:rPr>
              <a:t>P</a:t>
            </a:r>
            <a:r>
              <a:rPr lang="vi-VN" sz="2200" dirty="0">
                <a:cs typeface="Arial" pitchFamily="34" charset="0"/>
              </a:rPr>
              <a:t>olitika regionalnog razvoja temelji </a:t>
            </a:r>
            <a:r>
              <a:rPr lang="hr-HR" sz="2200" dirty="0">
                <a:cs typeface="Arial" pitchFamily="34" charset="0"/>
              </a:rPr>
              <a:t>se </a:t>
            </a:r>
            <a:r>
              <a:rPr lang="vi-VN" sz="2200" dirty="0">
                <a:cs typeface="Arial" pitchFamily="34" charset="0"/>
              </a:rPr>
              <a:t>na </a:t>
            </a:r>
            <a:r>
              <a:rPr lang="vi-VN" sz="2200" b="1" dirty="0">
                <a:cs typeface="Arial" pitchFamily="34" charset="0"/>
              </a:rPr>
              <a:t>partnerstvu i suradnji</a:t>
            </a:r>
            <a:r>
              <a:rPr lang="vi-VN" sz="2200" dirty="0">
                <a:cs typeface="Arial" pitchFamily="34" charset="0"/>
              </a:rPr>
              <a:t> između javnog, privatnog i civilnog </a:t>
            </a:r>
            <a:r>
              <a:rPr lang="vi-VN" sz="2200" dirty="0" smtClean="0">
                <a:cs typeface="Arial" pitchFamily="34" charset="0"/>
              </a:rPr>
              <a:t>sektora</a:t>
            </a:r>
            <a:r>
              <a:rPr lang="hr-HR" sz="2200" dirty="0" smtClean="0">
                <a:cs typeface="Arial" pitchFamily="34" charset="0"/>
              </a:rPr>
              <a:t>.</a:t>
            </a:r>
            <a:endParaRPr lang="hr-HR" sz="2200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vi-VN" sz="2200" dirty="0">
                <a:cs typeface="Arial" pitchFamily="34" charset="0"/>
              </a:rPr>
              <a:t>Provedba strateških ciljeva, prioriteta i mjera </a:t>
            </a:r>
            <a:r>
              <a:rPr lang="vi-VN" sz="2200" b="1" dirty="0">
                <a:cs typeface="Arial" pitchFamily="34" charset="0"/>
              </a:rPr>
              <a:t>ovisi o suradnji između</a:t>
            </a:r>
            <a:r>
              <a:rPr lang="hr-HR" sz="2200" b="1" dirty="0">
                <a:cs typeface="Arial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vi-VN" sz="2200" dirty="0">
                <a:cs typeface="Arial" pitchFamily="34" charset="0"/>
              </a:rPr>
              <a:t>tijela državne uprave, </a:t>
            </a:r>
            <a:endParaRPr lang="hr-HR" sz="2200" dirty="0"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vi-VN" sz="2200" dirty="0">
                <a:cs typeface="Arial" pitchFamily="34" charset="0"/>
              </a:rPr>
              <a:t>jedinica lokalne i područne (regionalne) samouprave, </a:t>
            </a:r>
            <a:endParaRPr lang="hr-HR" sz="2200" dirty="0"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vi-VN" sz="2200" dirty="0">
                <a:cs typeface="Arial" pitchFamily="34" charset="0"/>
              </a:rPr>
              <a:t>gospodarskih subjekata, </a:t>
            </a:r>
            <a:endParaRPr lang="hr-HR" sz="2200" dirty="0"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vi-VN" sz="2200" dirty="0">
                <a:cs typeface="Arial" pitchFamily="34" charset="0"/>
              </a:rPr>
              <a:t>znanstvene zajednice, </a:t>
            </a:r>
            <a:endParaRPr lang="hr-HR" sz="2200" dirty="0"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vi-VN" sz="2200" dirty="0">
                <a:cs typeface="Arial" pitchFamily="34" charset="0"/>
              </a:rPr>
              <a:t>socijalnih partnera i </a:t>
            </a:r>
            <a:endParaRPr lang="hr-HR" sz="2200" dirty="0"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vi-VN" sz="2200" dirty="0">
                <a:cs typeface="Arial" pitchFamily="34" charset="0"/>
              </a:rPr>
              <a:t>organizacija civilnog </a:t>
            </a:r>
            <a:r>
              <a:rPr lang="vi-VN" sz="2200" dirty="0" smtClean="0">
                <a:cs typeface="Arial" pitchFamily="34" charset="0"/>
              </a:rPr>
              <a:t>društva</a:t>
            </a:r>
            <a:r>
              <a:rPr lang="hr-HR" sz="2200" dirty="0" smtClean="0">
                <a:cs typeface="Arial" pitchFamily="34" charset="0"/>
              </a:rPr>
              <a:t>,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vi-VN" sz="2200" dirty="0" smtClean="0">
                <a:cs typeface="Arial" pitchFamily="34" charset="0"/>
              </a:rPr>
              <a:t>a sve u svrhu zadovoljenja potreba građana na svom području</a:t>
            </a:r>
            <a:r>
              <a:rPr lang="hr-HR" sz="2200" dirty="0" smtClean="0">
                <a:cs typeface="Arial" pitchFamily="34" charset="0"/>
              </a:rPr>
              <a:t>. </a:t>
            </a:r>
            <a:endParaRPr lang="hr-HR" sz="2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0"/>
            <a:ext cx="8454716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hr-HR" dirty="0" smtClean="0">
                <a:cs typeface="Arial" pitchFamily="34" charset="0"/>
              </a:rPr>
              <a:t>Obveznici provedbe </a:t>
            </a:r>
            <a:r>
              <a:rPr lang="hr-HR" dirty="0">
                <a:cs typeface="Arial" pitchFamily="34" charset="0"/>
              </a:rPr>
              <a:t>strateških ciljeva, prioriteta i mjera 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649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3" y="836712"/>
            <a:ext cx="8670740" cy="58326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b="1" dirty="0" smtClean="0">
                <a:solidFill>
                  <a:srgbClr val="005DA2"/>
                </a:solidFill>
                <a:cs typeface="Arial" pitchFamily="34" charset="0"/>
              </a:rPr>
              <a:t>Zakon o sustavu strateškog planiranja i upravljanja razvojem Republike Hrvatske</a:t>
            </a:r>
            <a:r>
              <a:rPr lang="hr-HR" sz="2200" dirty="0" smtClean="0">
                <a:cs typeface="Arial" pitchFamily="34" charset="0"/>
              </a:rPr>
              <a:t> </a:t>
            </a:r>
            <a:r>
              <a:rPr lang="hr-HR" sz="2200" dirty="0">
                <a:cs typeface="Arial" pitchFamily="34" charset="0"/>
              </a:rPr>
              <a:t>(</a:t>
            </a:r>
            <a:r>
              <a:rPr lang="hr-HR" sz="2200" dirty="0" smtClean="0">
                <a:cs typeface="Arial" pitchFamily="34" charset="0"/>
              </a:rPr>
              <a:t>NN, </a:t>
            </a:r>
            <a:r>
              <a:rPr lang="hr-HR" sz="2200" dirty="0">
                <a:cs typeface="Arial" pitchFamily="34" charset="0"/>
              </a:rPr>
              <a:t>broj </a:t>
            </a:r>
            <a:r>
              <a:rPr lang="hr-HR" sz="2200" dirty="0" smtClean="0">
                <a:cs typeface="Arial" pitchFamily="34" charset="0"/>
              </a:rPr>
              <a:t>123/2017).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b="1" dirty="0" smtClean="0">
                <a:solidFill>
                  <a:srgbClr val="005DA2"/>
                </a:solidFill>
                <a:cs typeface="Arial" pitchFamily="34" charset="0"/>
              </a:rPr>
              <a:t>Zakon o strateškim investicijskim projektima </a:t>
            </a:r>
            <a:r>
              <a:rPr lang="hr-HR" sz="2200" b="1" dirty="0">
                <a:solidFill>
                  <a:srgbClr val="005DA2"/>
                </a:solidFill>
                <a:cs typeface="Arial" pitchFamily="34" charset="0"/>
              </a:rPr>
              <a:t>Republike Hrvatske </a:t>
            </a:r>
            <a:r>
              <a:rPr lang="hr-HR" sz="2200" dirty="0">
                <a:cs typeface="Arial" pitchFamily="34" charset="0"/>
              </a:rPr>
              <a:t>(</a:t>
            </a:r>
            <a:r>
              <a:rPr lang="hr-HR" sz="2200" dirty="0" smtClean="0">
                <a:cs typeface="Arial" pitchFamily="34" charset="0"/>
              </a:rPr>
              <a:t>NN, </a:t>
            </a:r>
            <a:r>
              <a:rPr lang="hr-HR" sz="2200" dirty="0">
                <a:cs typeface="Arial" pitchFamily="34" charset="0"/>
              </a:rPr>
              <a:t>broj </a:t>
            </a:r>
            <a:r>
              <a:rPr lang="hr-HR" sz="2200" dirty="0" smtClean="0">
                <a:cs typeface="Arial" pitchFamily="34" charset="0"/>
              </a:rPr>
              <a:t>29/2018 i 114/2018).</a:t>
            </a:r>
          </a:p>
          <a:p>
            <a:pPr marL="540000"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2200" dirty="0">
                <a:cs typeface="Arial" pitchFamily="34" charset="0"/>
              </a:rPr>
              <a:t>Vlada Republike Hrvatske </a:t>
            </a:r>
            <a:r>
              <a:rPr lang="hr-HR" sz="2200" dirty="0" smtClean="0">
                <a:cs typeface="Arial" pitchFamily="34" charset="0"/>
              </a:rPr>
              <a:t>je, na </a:t>
            </a:r>
            <a:r>
              <a:rPr lang="hr-HR" sz="2200" dirty="0">
                <a:cs typeface="Arial" pitchFamily="34" charset="0"/>
              </a:rPr>
              <a:t>prijedlog Povjerenstva za procjenu i utvrđivanje prijedloga strateških projekata,  </a:t>
            </a:r>
            <a:r>
              <a:rPr lang="hr-HR" sz="2200" dirty="0" smtClean="0">
                <a:cs typeface="Arial" pitchFamily="34" charset="0"/>
              </a:rPr>
              <a:t>donijela Odluku o proglašenju projekta </a:t>
            </a:r>
            <a:r>
              <a:rPr lang="hr-HR" sz="2200" i="1" dirty="0" smtClean="0">
                <a:cs typeface="Arial" pitchFamily="34" charset="0"/>
              </a:rPr>
              <a:t>„Razvoj vodno-komunalne infrastrukture Dubrovnik”</a:t>
            </a:r>
            <a:r>
              <a:rPr lang="hr-HR" sz="2200" dirty="0" smtClean="0">
                <a:cs typeface="Arial" pitchFamily="34" charset="0"/>
              </a:rPr>
              <a:t> strateškim investicijskim projektom </a:t>
            </a:r>
            <a:r>
              <a:rPr lang="hr-HR" sz="2200" dirty="0">
                <a:cs typeface="Arial" pitchFamily="34" charset="0"/>
              </a:rPr>
              <a:t>Republike </a:t>
            </a:r>
            <a:r>
              <a:rPr lang="hr-HR" sz="2200" dirty="0" smtClean="0">
                <a:cs typeface="Arial" pitchFamily="34" charset="0"/>
              </a:rPr>
              <a:t>Hrvatske </a:t>
            </a:r>
            <a:r>
              <a:rPr lang="hr-HR" sz="2200" dirty="0">
                <a:cs typeface="Arial" pitchFamily="34" charset="0"/>
              </a:rPr>
              <a:t>(</a:t>
            </a:r>
            <a:r>
              <a:rPr lang="hr-HR" sz="2200" dirty="0" smtClean="0">
                <a:cs typeface="Arial" pitchFamily="34" charset="0"/>
              </a:rPr>
              <a:t>NN, </a:t>
            </a:r>
            <a:r>
              <a:rPr lang="hr-HR" sz="2200" dirty="0">
                <a:cs typeface="Arial" pitchFamily="34" charset="0"/>
              </a:rPr>
              <a:t>broj </a:t>
            </a:r>
            <a:r>
              <a:rPr lang="hr-HR" sz="2200" dirty="0" smtClean="0">
                <a:cs typeface="Arial" pitchFamily="34" charset="0"/>
              </a:rPr>
              <a:t>13/2019).</a:t>
            </a:r>
          </a:p>
          <a:p>
            <a:pPr marL="720000" lvl="2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200" dirty="0" smtClean="0">
                <a:cs typeface="Arial" pitchFamily="34" charset="0"/>
              </a:rPr>
              <a:t>Projekt ima mogućnost financiranja iz fondova i programa EU.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2200" b="1" dirty="0" smtClean="0">
                <a:cs typeface="Arial" pitchFamily="34" charset="0"/>
              </a:rPr>
              <a:t>U realizaciji projekta sudjeluju:</a:t>
            </a:r>
          </a:p>
          <a:p>
            <a:pPr marL="720000" lvl="2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200" dirty="0" smtClean="0">
                <a:cs typeface="Arial" pitchFamily="34" charset="0"/>
              </a:rPr>
              <a:t>Ministarstvo zaštite okoliša i energetike,</a:t>
            </a:r>
          </a:p>
          <a:p>
            <a:pPr marL="720000" lvl="2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200" dirty="0" smtClean="0">
                <a:cs typeface="Arial" pitchFamily="34" charset="0"/>
              </a:rPr>
              <a:t>Ministarstvo graditeljstva i prostornog uređenja,</a:t>
            </a:r>
          </a:p>
          <a:p>
            <a:pPr marL="720000" lvl="2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200" dirty="0" smtClean="0">
                <a:cs typeface="Arial" pitchFamily="34" charset="0"/>
              </a:rPr>
              <a:t>Ured državne uprave u Dubrovačko-neretvanskoj </a:t>
            </a:r>
            <a:r>
              <a:rPr lang="hr-HR" sz="2200" dirty="0" smtClean="0">
                <a:cs typeface="Arial" pitchFamily="34" charset="0"/>
              </a:rPr>
              <a:t>županiji i </a:t>
            </a:r>
            <a:endParaRPr lang="hr-HR" sz="2200" dirty="0" smtClean="0">
              <a:cs typeface="Arial" pitchFamily="34" charset="0"/>
            </a:endParaRPr>
          </a:p>
          <a:p>
            <a:pPr marL="720000" lvl="2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hr-HR" sz="2200" dirty="0" smtClean="0">
                <a:cs typeface="Arial" pitchFamily="34" charset="0"/>
              </a:rPr>
              <a:t>Upravni odjeli Grada Dubrovnika.</a:t>
            </a:r>
            <a:endParaRPr lang="hr-HR" sz="24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-74428"/>
            <a:ext cx="8136904" cy="9111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>
                <a:cs typeface="Arial" pitchFamily="34" charset="0"/>
              </a:rPr>
              <a:t>Ostali zakonski i podzakonski akti vezano na investicije i kapitalna ulaganja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52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624"/>
            <a:ext cx="91440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l-PL" dirty="0" smtClean="0">
                <a:cs typeface="Arial" pitchFamily="34" charset="0"/>
              </a:rPr>
              <a:t>Projekt </a:t>
            </a:r>
            <a:r>
              <a:rPr lang="pl-PL" i="1" dirty="0">
                <a:cs typeface="Arial" pitchFamily="34" charset="0"/>
              </a:rPr>
              <a:t>„Razvoj vodno-komunalne infrastrukture Dubrovnik” </a:t>
            </a:r>
            <a:endParaRPr lang="hr-HR" i="1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10440"/>
              </p:ext>
            </p:extLst>
          </p:nvPr>
        </p:nvGraphicFramePr>
        <p:xfrm>
          <a:off x="107506" y="1628800"/>
          <a:ext cx="8885589" cy="5049783"/>
        </p:xfrm>
        <a:graphic>
          <a:graphicData uri="http://schemas.openxmlformats.org/drawingml/2006/table">
            <a:tbl>
              <a:tblPr/>
              <a:tblGrid>
                <a:gridCol w="1028857">
                  <a:extLst>
                    <a:ext uri="{9D8B030D-6E8A-4147-A177-3AD203B41FA5}">
                      <a16:colId xmlns:a16="http://schemas.microsoft.com/office/drawing/2014/main" val="636733968"/>
                    </a:ext>
                  </a:extLst>
                </a:gridCol>
                <a:gridCol w="2309053">
                  <a:extLst>
                    <a:ext uri="{9D8B030D-6E8A-4147-A177-3AD203B41FA5}">
                      <a16:colId xmlns:a16="http://schemas.microsoft.com/office/drawing/2014/main" val="164351719"/>
                    </a:ext>
                  </a:extLst>
                </a:gridCol>
                <a:gridCol w="1083608">
                  <a:extLst>
                    <a:ext uri="{9D8B030D-6E8A-4147-A177-3AD203B41FA5}">
                      <a16:colId xmlns:a16="http://schemas.microsoft.com/office/drawing/2014/main" val="3600013889"/>
                    </a:ext>
                  </a:extLst>
                </a:gridCol>
                <a:gridCol w="1083608">
                  <a:extLst>
                    <a:ext uri="{9D8B030D-6E8A-4147-A177-3AD203B41FA5}">
                      <a16:colId xmlns:a16="http://schemas.microsoft.com/office/drawing/2014/main" val="2707935065"/>
                    </a:ext>
                  </a:extLst>
                </a:gridCol>
                <a:gridCol w="1083608">
                  <a:extLst>
                    <a:ext uri="{9D8B030D-6E8A-4147-A177-3AD203B41FA5}">
                      <a16:colId xmlns:a16="http://schemas.microsoft.com/office/drawing/2014/main" val="3282913014"/>
                    </a:ext>
                  </a:extLst>
                </a:gridCol>
                <a:gridCol w="1155850">
                  <a:extLst>
                    <a:ext uri="{9D8B030D-6E8A-4147-A177-3AD203B41FA5}">
                      <a16:colId xmlns:a16="http://schemas.microsoft.com/office/drawing/2014/main" val="1990862104"/>
                    </a:ext>
                  </a:extLst>
                </a:gridCol>
                <a:gridCol w="1141005">
                  <a:extLst>
                    <a:ext uri="{9D8B030D-6E8A-4147-A177-3AD203B41FA5}">
                      <a16:colId xmlns:a16="http://schemas.microsoft.com/office/drawing/2014/main" val="2585535740"/>
                    </a:ext>
                  </a:extLst>
                </a:gridCol>
              </a:tblGrid>
              <a:tr h="687057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Šifra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Naziv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Izvršenje </a:t>
                      </a:r>
                      <a:b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2017.</a:t>
                      </a:r>
                    </a:p>
                  </a:txBody>
                  <a:tcPr marL="186790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 </a:t>
                      </a:r>
                      <a:b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2018.</a:t>
                      </a:r>
                    </a:p>
                  </a:txBody>
                  <a:tcPr marL="186790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Proračun</a:t>
                      </a:r>
                      <a:b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 2019.</a:t>
                      </a:r>
                    </a:p>
                  </a:txBody>
                  <a:tcPr marL="186790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Projekcija proračuna za 2020.</a:t>
                      </a:r>
                    </a:p>
                  </a:txBody>
                  <a:tcPr marL="93395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Projekcija proračuna za 2021.</a:t>
                      </a:r>
                    </a:p>
                  </a:txBody>
                  <a:tcPr marL="93395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446692"/>
                  </a:ext>
                </a:extLst>
              </a:tr>
              <a:tr h="432499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077</a:t>
                      </a:r>
                      <a:endParaRPr lang="hr-H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MINISTARSTVO ZAŠTITE OKOLIŠA I ENERGETIKE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2.110.554.200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3.302.133.639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3.666.064.318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4.140.673.443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4.082.391.564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339702"/>
                  </a:ext>
                </a:extLst>
              </a:tr>
              <a:tr h="432499"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07705</a:t>
                      </a:r>
                    </a:p>
                  </a:txBody>
                  <a:tcPr marL="93395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Ministarstvo zaštite okoliša i energetike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1.084.178.158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1.642.147.461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1.925.809.077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2.486.459.301</a:t>
                      </a:r>
                      <a:endParaRPr lang="hr-H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2.525.123.659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41431"/>
                  </a:ext>
                </a:extLst>
              </a:tr>
              <a:tr h="547202"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K784038</a:t>
                      </a:r>
                    </a:p>
                  </a:txBody>
                  <a:tcPr marL="373581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 KONKURENTNOST I KOHEZIJA </a:t>
                      </a:r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 – 2020 PRIORITET 5 I 6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415.914.106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953.400.088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985.723.687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1.585.795.967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1.756.937.850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965669"/>
                  </a:ext>
                </a:extLst>
              </a:tr>
              <a:tr h="279800"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66976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Opći prihodi i primici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2.000.000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636623"/>
                  </a:ext>
                </a:extLst>
              </a:tr>
              <a:tr h="432499"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560371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Pomoći dane u inozemstvo i unutar općeg proračuna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2.000.000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166007"/>
                  </a:ext>
                </a:extLst>
              </a:tr>
              <a:tr h="279800"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363</a:t>
                      </a:r>
                    </a:p>
                  </a:txBody>
                  <a:tcPr marL="653766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Pomoći unutar općeg proračuna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2.000.000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121688"/>
                  </a:ext>
                </a:extLst>
              </a:tr>
              <a:tr h="279800"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66976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Sredstva učešća za pomoći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40.085.460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75.902.852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115.058.308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185.962.967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214.348.217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33889"/>
                  </a:ext>
                </a:extLst>
              </a:tr>
              <a:tr h="279800"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560371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Rashodi za zaposlene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607.886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646.500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772.350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787.500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803.050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86461"/>
                  </a:ext>
                </a:extLst>
              </a:tr>
              <a:tr h="279800"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653766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Plaće (Bruto)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509.235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538.500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648.100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265365"/>
                  </a:ext>
                </a:extLst>
              </a:tr>
              <a:tr h="279800"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312</a:t>
                      </a:r>
                    </a:p>
                  </a:txBody>
                  <a:tcPr marL="653766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Ostali rashodi za zaposlene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11.063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12.750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12.750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38327"/>
                  </a:ext>
                </a:extLst>
              </a:tr>
              <a:tr h="279800"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313</a:t>
                      </a:r>
                    </a:p>
                  </a:txBody>
                  <a:tcPr marL="653766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Doprinosi na plaće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87.588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95.250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111.500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97576"/>
                  </a:ext>
                </a:extLst>
              </a:tr>
              <a:tr h="279800"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560371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Materijalni rashodi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114.747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319.500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296.250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275.250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216.750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555952"/>
                  </a:ext>
                </a:extLst>
              </a:tr>
              <a:tr h="270406"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hr-H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766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hr-H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306630"/>
                  </a:ext>
                </a:extLst>
              </a:tr>
            </a:tbl>
          </a:graphicData>
        </a:graphic>
      </p:graphicFrame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179512" y="886346"/>
            <a:ext cx="8813583" cy="586471"/>
          </a:xfrm>
        </p:spPr>
        <p:txBody>
          <a:bodyPr/>
          <a:lstStyle/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hr-HR" sz="1600" dirty="0" smtClean="0"/>
              <a:t>34 	ZAŠTITA I OČUVANJE PRIRODE I OKOLIŠA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(Glavni program)</a:t>
            </a:r>
          </a:p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hr-HR" sz="1600" dirty="0" smtClean="0"/>
              <a:t>3408 	RAZVOJ SUSTAVA JAVNE ODVODNJE I ZAŠTITE VODA I MORA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(Program)</a:t>
            </a:r>
            <a:endParaRPr lang="hr-H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80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552" y="1124744"/>
            <a:ext cx="7848872" cy="56166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 smtClean="0">
                <a:cs typeface="Arial" pitchFamily="34" charset="0"/>
              </a:rPr>
              <a:t>U postupku </a:t>
            </a:r>
            <a:r>
              <a:rPr lang="hr-HR" sz="2200" dirty="0">
                <a:cs typeface="Arial" pitchFamily="34" charset="0"/>
              </a:rPr>
              <a:t>donošenja </a:t>
            </a:r>
            <a:r>
              <a:rPr lang="hr-HR" sz="2200" dirty="0" smtClean="0">
                <a:cs typeface="Arial" pitchFamily="34" charset="0"/>
              </a:rPr>
              <a:t>Nacionalne razvojne strategije </a:t>
            </a:r>
            <a:r>
              <a:rPr lang="hr-HR" sz="2200" dirty="0">
                <a:cs typeface="Arial" pitchFamily="34" charset="0"/>
              </a:rPr>
              <a:t>Republike Hrvatske do 2030. godine </a:t>
            </a:r>
            <a:r>
              <a:rPr lang="hr-HR" sz="2200" dirty="0" smtClean="0">
                <a:cs typeface="Arial" pitchFamily="34" charset="0"/>
              </a:rPr>
              <a:t>važno je postići konsenzus </a:t>
            </a:r>
            <a:r>
              <a:rPr lang="hr-HR" sz="2200" dirty="0">
                <a:cs typeface="Arial" pitchFamily="34" charset="0"/>
              </a:rPr>
              <a:t>svih političkih stranaka i građana Republike Hrvatske. </a:t>
            </a:r>
            <a:endParaRPr lang="hr-HR" sz="22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 smtClean="0">
                <a:cs typeface="Arial" pitchFamily="34" charset="0"/>
              </a:rPr>
              <a:t>Do sada su građani </a:t>
            </a:r>
            <a:r>
              <a:rPr lang="hr-HR" sz="2200" dirty="0">
                <a:cs typeface="Arial" pitchFamily="34" charset="0"/>
              </a:rPr>
              <a:t>ispunili i poslali više od 1500 upitnika i dostavili preko 150 ideja za viziju Hrvatske </a:t>
            </a:r>
            <a:r>
              <a:rPr lang="hr-HR" sz="2200" dirty="0" smtClean="0">
                <a:cs typeface="Arial" pitchFamily="34" charset="0"/>
              </a:rPr>
              <a:t>do 2030. </a:t>
            </a:r>
            <a:r>
              <a:rPr lang="hr-HR" sz="2200" dirty="0">
                <a:cs typeface="Arial" pitchFamily="34" charset="0"/>
              </a:rPr>
              <a:t>na </a:t>
            </a:r>
            <a:r>
              <a:rPr lang="hr-HR" sz="2200" dirty="0" smtClean="0">
                <a:cs typeface="Arial" pitchFamily="34" charset="0"/>
              </a:rPr>
              <a:t>internetskim stranicama Ministarstva regionalnoga razvoja i fondova </a:t>
            </a:r>
            <a:r>
              <a:rPr lang="hr-HR" sz="2200" dirty="0">
                <a:cs typeface="Arial" pitchFamily="34" charset="0"/>
              </a:rPr>
              <a:t>Europske unije </a:t>
            </a:r>
            <a:r>
              <a:rPr lang="hr-HR" sz="2200" dirty="0" smtClean="0">
                <a:cs typeface="Arial" pitchFamily="34" charset="0"/>
              </a:rPr>
              <a:t>(https</a:t>
            </a:r>
            <a:r>
              <a:rPr lang="hr-HR" sz="2200" dirty="0">
                <a:cs typeface="Arial" pitchFamily="34" charset="0"/>
              </a:rPr>
              <a:t>://</a:t>
            </a:r>
            <a:r>
              <a:rPr lang="hr-HR" sz="2200" dirty="0" smtClean="0">
                <a:cs typeface="Arial" pitchFamily="34" charset="0"/>
              </a:rPr>
              <a:t>razvoj.gov.hr/nacionalna-razvojna-strategija-republike-hrvatske-do-2030-godine/3832).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>
                <a:cs typeface="Arial" pitchFamily="34" charset="0"/>
              </a:rPr>
              <a:t>Nacionalnom razvojnom strategijom do 2030. godine </a:t>
            </a:r>
            <a:r>
              <a:rPr lang="hr-HR" sz="2200" b="1" dirty="0">
                <a:cs typeface="Arial" pitchFamily="34" charset="0"/>
              </a:rPr>
              <a:t>određuju se razvojni smjerovi i strateški ciljevi, </a:t>
            </a:r>
            <a:r>
              <a:rPr lang="hr-HR" sz="2200" dirty="0">
                <a:cs typeface="Arial" pitchFamily="34" charset="0"/>
              </a:rPr>
              <a:t>koji se </a:t>
            </a:r>
            <a:r>
              <a:rPr lang="hr-HR" sz="2200" b="1" dirty="0">
                <a:cs typeface="Arial" pitchFamily="34" charset="0"/>
              </a:rPr>
              <a:t>detaljno razrađuju u kratkoročnim i srednjoročnim nacionalnim planovima i planovima razvoja jedinica lokalne i područne (regionalne) </a:t>
            </a:r>
            <a:r>
              <a:rPr lang="hr-HR" sz="2200" b="1" dirty="0" smtClean="0">
                <a:cs typeface="Arial" pitchFamily="34" charset="0"/>
              </a:rPr>
              <a:t>samouprave. </a:t>
            </a:r>
            <a:endParaRPr lang="hr-HR" sz="2200" b="1" dirty="0"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-1"/>
            <a:ext cx="7848872" cy="837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>
                <a:cs typeface="Arial" pitchFamily="34" charset="0"/>
              </a:rPr>
              <a:t>Nacionalna razvojna strategija Republike Hrvatske do 2030. </a:t>
            </a:r>
            <a:r>
              <a:rPr lang="hr-HR" dirty="0" smtClean="0">
                <a:cs typeface="Arial" pitchFamily="34" charset="0"/>
              </a:rPr>
              <a:t>godine 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023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3046"/>
            <a:ext cx="7626140" cy="669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6840760" cy="2448272"/>
          </a:xfrm>
          <a:noFill/>
        </p:spPr>
        <p:txBody>
          <a:bodyPr anchor="ctr"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r-HR" sz="3600" dirty="0"/>
              <a:t>Procjena</a:t>
            </a:r>
            <a:r>
              <a:rPr lang="hr-HR" sz="3600" dirty="0" smtClean="0"/>
              <a:t> </a:t>
            </a:r>
            <a:r>
              <a:rPr lang="hr-HR" sz="3600" dirty="0"/>
              <a:t>učinkovitosti i određivanje prioriteta u kapitalnim </a:t>
            </a:r>
            <a:r>
              <a:rPr lang="hr-HR" sz="3600" dirty="0" smtClean="0"/>
              <a:t>rashodima</a:t>
            </a:r>
            <a:endParaRPr lang="hr-HR" sz="3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10"/>
            <a:ext cx="9133367" cy="109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3" y="-47625"/>
            <a:ext cx="810838" cy="107298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191" y="5796613"/>
            <a:ext cx="786452" cy="71939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1043608" y="5733256"/>
            <a:ext cx="6840761" cy="84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400" b="1" dirty="0">
                <a:latin typeface="Frutiger 55 Roman"/>
                <a:cs typeface="Arial" pitchFamily="34" charset="0"/>
              </a:rPr>
              <a:t>Republika Hrvatska Ministarstvo financija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400" b="1" dirty="0">
                <a:latin typeface="Frutiger 55 Roman"/>
              </a:rPr>
              <a:t>Uzbekistan, Taškent, 18. - 21. </a:t>
            </a:r>
            <a:r>
              <a:rPr lang="hr-HR" sz="2400" b="1" dirty="0" smtClean="0">
                <a:latin typeface="Frutiger 55 Roman"/>
              </a:rPr>
              <a:t>3</a:t>
            </a:r>
            <a:r>
              <a:rPr lang="hr-HR" sz="2400" b="1" dirty="0">
                <a:latin typeface="Frutiger 55 Roman"/>
              </a:rPr>
              <a:t>. 2019</a:t>
            </a:r>
            <a:r>
              <a:rPr lang="hr-HR" sz="2400" b="1" dirty="0" smtClean="0">
                <a:latin typeface="Frutiger 55 Roman"/>
              </a:rPr>
              <a:t>.</a:t>
            </a:r>
            <a:endParaRPr lang="hr-HR" sz="2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4260"/>
            <a:ext cx="77768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05404" y="2423801"/>
            <a:ext cx="2606972" cy="1493556"/>
          </a:xfrm>
          <a:noFill/>
        </p:spPr>
        <p:txBody>
          <a:bodyPr anchor="ctr"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hr-HR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Symbol" pitchFamily="18" charset="2"/>
              </a:rPr>
              <a:t>Hvala!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r-HR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Symbol" pitchFamily="18" charset="2"/>
              </a:rPr>
              <a:t>Pitanja? </a:t>
            </a:r>
            <a:endParaRPr lang="hr-HR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Helvetica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288" y="1078827"/>
            <a:ext cx="2295525" cy="1430119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124" y="4284754"/>
            <a:ext cx="2286198" cy="1546147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943" y="2986168"/>
            <a:ext cx="2024047" cy="1524132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882" y="2004095"/>
            <a:ext cx="2119501" cy="1469536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882" y="1015736"/>
            <a:ext cx="2134524" cy="1168058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3722" y="1518384"/>
            <a:ext cx="1172722" cy="971421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882" y="5641799"/>
            <a:ext cx="1551785" cy="1047009"/>
          </a:xfrm>
          <a:prstGeom prst="rect">
            <a:avLst/>
          </a:prstGeom>
        </p:spPr>
      </p:pic>
      <p:pic>
        <p:nvPicPr>
          <p:cNvPr id="32" name="Slika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2959" y="3946611"/>
            <a:ext cx="2255067" cy="1695188"/>
          </a:xfrm>
          <a:prstGeom prst="rect">
            <a:avLst/>
          </a:prstGeom>
        </p:spPr>
      </p:pic>
      <p:pic>
        <p:nvPicPr>
          <p:cNvPr id="33" name="Slika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6448" y="2455670"/>
            <a:ext cx="2339690" cy="1554627"/>
          </a:xfrm>
          <a:prstGeom prst="rect">
            <a:avLst/>
          </a:prstGeom>
        </p:spPr>
      </p:pic>
      <p:pic>
        <p:nvPicPr>
          <p:cNvPr id="37" name="Slika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5102" y="3913429"/>
            <a:ext cx="2824945" cy="1738669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81431" y="72965"/>
            <a:ext cx="1530229" cy="768163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54293" y="970269"/>
            <a:ext cx="1133954" cy="152413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7528" y="5450244"/>
            <a:ext cx="2095500" cy="13525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38703" y="5450244"/>
            <a:ext cx="2028825" cy="13525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52681" y="2455670"/>
            <a:ext cx="1428750" cy="19050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26789" y="882074"/>
            <a:ext cx="239593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94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568" y="0"/>
            <a:ext cx="8363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>
                <a:cs typeface="Arial" pitchFamily="34" charset="0"/>
              </a:rPr>
              <a:t>Osnovne informacije o Republici Hrvatskoj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68" y="1196752"/>
            <a:ext cx="5555576" cy="504056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5292080" y="1723892"/>
            <a:ext cx="3744416" cy="40164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000" lvl="0" indent="-18000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altLang="en-US" sz="2000" b="1" noProof="0" dirty="0" smtClean="0"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Stanovnika</a:t>
            </a:r>
            <a:r>
              <a:rPr kumimoji="0" lang="en-US" altLang="en-US" sz="2000" b="1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: </a:t>
            </a:r>
            <a:r>
              <a:rPr kumimoji="0" lang="hr-HR" altLang="en-US" sz="200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oko </a:t>
            </a:r>
            <a:r>
              <a:rPr lang="hr-HR" sz="2000" noProof="0" dirty="0" smtClean="0">
                <a:solidFill>
                  <a:schemeClr val="tx1"/>
                </a:solidFill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4,3 milijuna (2011.)</a:t>
            </a:r>
            <a:endParaRPr lang="en-US" sz="2000" noProof="0" dirty="0" smtClean="0">
              <a:solidFill>
                <a:schemeClr val="tx1"/>
              </a:solidFill>
              <a:latin typeface="Frutiger 55 Roman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180000" indent="-18000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hr-HR" altLang="en-US" sz="2000" b="1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Glavni grad, stanovništvo</a:t>
            </a:r>
            <a:r>
              <a:rPr kumimoji="0" lang="en-US" altLang="en-US" sz="2000" b="1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sz="20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Zagreb</a:t>
            </a:r>
            <a:r>
              <a:rPr kumimoji="0" lang="hr-HR" altLang="en-US" sz="20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,</a:t>
            </a:r>
            <a:r>
              <a:rPr kumimoji="0" lang="en-US" altLang="en-US" sz="20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000" noProof="0" dirty="0" smtClean="0">
                <a:solidFill>
                  <a:schemeClr val="tx1"/>
                </a:solidFill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790</a:t>
            </a:r>
            <a:r>
              <a:rPr lang="hr-HR" sz="2000" noProof="0" dirty="0" smtClean="0">
                <a:solidFill>
                  <a:schemeClr val="tx1"/>
                </a:solidFill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r>
              <a:rPr lang="en-US" sz="2000" noProof="0" dirty="0" smtClean="0">
                <a:solidFill>
                  <a:schemeClr val="tx1"/>
                </a:solidFill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017</a:t>
            </a:r>
          </a:p>
          <a:p>
            <a:pPr marL="180000" marR="0" lvl="0" indent="-1800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-HR" altLang="en-US" sz="2000" b="1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Površina</a:t>
            </a:r>
            <a:r>
              <a:rPr kumimoji="0" lang="en-US" altLang="en-US" sz="2000" b="1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  <a:r>
              <a:rPr kumimoji="0" lang="en-US" altLang="en-US" sz="200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56</a:t>
            </a:r>
            <a:r>
              <a:rPr kumimoji="0" lang="hr-HR" altLang="en-US" sz="20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r>
              <a:rPr kumimoji="0" lang="en-US" altLang="en-US" sz="20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542 km</a:t>
            </a:r>
            <a:r>
              <a:rPr kumimoji="0" lang="en-US" altLang="en-US" sz="2000" b="0" i="0" u="none" strike="noStrike" cap="none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2</a:t>
            </a:r>
          </a:p>
          <a:p>
            <a:pPr marL="180000" marR="0" lvl="0" indent="-1800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-HR" altLang="en-US" sz="2000" b="1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Jezik</a:t>
            </a:r>
            <a:r>
              <a:rPr kumimoji="0" lang="en-US" altLang="en-US" sz="2000" b="1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  <a:r>
              <a:rPr kumimoji="0" lang="en-US" altLang="en-US" sz="200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hr-HR" altLang="en-US" sz="200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Hrvatski</a:t>
            </a:r>
            <a:endParaRPr kumimoji="0" lang="en-US" altLang="en-US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Frutiger 55 Roman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180000" marR="0" lvl="0" indent="-1800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-HR" altLang="en-US" sz="2000" b="1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Životni vijek</a:t>
            </a:r>
            <a:r>
              <a:rPr kumimoji="0" lang="en-US" altLang="en-US" sz="2000" b="1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: </a:t>
            </a:r>
            <a:r>
              <a:rPr kumimoji="0" lang="hr-HR" altLang="en-US" sz="200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oko </a:t>
            </a:r>
            <a:r>
              <a:rPr kumimoji="0" lang="en-US" altLang="en-US" sz="20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77</a:t>
            </a:r>
            <a:r>
              <a:rPr kumimoji="0" lang="hr-HR" altLang="en-US" sz="20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,</a:t>
            </a:r>
            <a:r>
              <a:rPr kumimoji="0" lang="en-US" altLang="en-US" sz="20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9</a:t>
            </a:r>
            <a:r>
              <a:rPr kumimoji="0" lang="hr-HR" altLang="en-US" sz="20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marL="180000" marR="0" lvl="0" indent="-1800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-HR" altLang="en-US" sz="2000" b="1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BDP po stanovniku</a:t>
            </a:r>
            <a:r>
              <a:rPr kumimoji="0" lang="en-US" altLang="en-US" sz="2000" b="1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: </a:t>
            </a:r>
            <a:r>
              <a:rPr kumimoji="0" lang="hr-HR" altLang="en-US" sz="200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tekući </a:t>
            </a:r>
            <a:r>
              <a:rPr kumimoji="0" lang="en-US" altLang="en-US" sz="2000" u="none" strike="noStrike" cap="none" normalizeH="0" baseline="0" noProof="0" dirty="0" smtClean="0">
                <a:ln>
                  <a:noFill/>
                </a:ln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US</a:t>
            </a:r>
            <a:r>
              <a:rPr kumimoji="0" lang="hr-HR" altLang="en-US" sz="2000" u="none" strike="noStrike" cap="none" normalizeH="0" baseline="0" noProof="0" dirty="0" smtClean="0">
                <a:ln>
                  <a:noFill/>
                </a:ln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2000" noProof="0" dirty="0" smtClean="0"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hr-HR" altLang="en-US" sz="2000" b="0" i="0" u="none" strike="noStrike" cap="none" normalizeH="0" baseline="0" noProof="0" dirty="0" smtClean="0">
                <a:ln>
                  <a:noFill/>
                </a:ln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13.384</a:t>
            </a:r>
            <a:r>
              <a:rPr kumimoji="0" lang="en-US" altLang="en-US" sz="2000" b="0" i="0" u="none" strike="noStrike" cap="none" normalizeH="0" baseline="0" noProof="0" dirty="0" smtClean="0">
                <a:ln>
                  <a:noFill/>
                </a:ln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 (201</a:t>
            </a:r>
            <a:r>
              <a:rPr kumimoji="0" lang="hr-HR" altLang="en-US" sz="2000" b="0" i="0" u="none" strike="noStrike" cap="none" normalizeH="0" baseline="0" noProof="0" dirty="0" smtClean="0">
                <a:ln>
                  <a:noFill/>
                </a:ln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7.</a:t>
            </a:r>
            <a:r>
              <a:rPr kumimoji="0" lang="en-US" altLang="en-US" sz="2000" b="0" i="0" u="none" strike="noStrike" cap="none" normalizeH="0" baseline="0" noProof="0" dirty="0" smtClean="0">
                <a:ln>
                  <a:noFill/>
                </a:ln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)</a:t>
            </a:r>
          </a:p>
          <a:p>
            <a:pPr marL="180000" marR="0" lvl="0" indent="-1800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-HR" altLang="en-US" sz="2000" b="1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Pismenost</a:t>
            </a:r>
            <a:r>
              <a:rPr kumimoji="0" lang="en-US" altLang="en-US" sz="2000" b="1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sz="20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99</a:t>
            </a:r>
            <a:r>
              <a:rPr kumimoji="0" lang="hr-HR" altLang="en-US" sz="20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%</a:t>
            </a:r>
          </a:p>
          <a:p>
            <a:pPr marL="180000" marR="0" lvl="0" indent="-1800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r-HR" altLang="en-US" sz="2000" b="1" dirty="0" smtClean="0"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Članica EU: </a:t>
            </a:r>
            <a:r>
              <a:rPr lang="hr-HR" altLang="en-US" sz="2000" dirty="0" smtClean="0">
                <a:latin typeface="Frutiger 55 Roman"/>
                <a:ea typeface="Tahoma" panose="020B0604030504040204" pitchFamily="34" charset="0"/>
                <a:cs typeface="Calibri" panose="020F0502020204030204" pitchFamily="34" charset="0"/>
              </a:rPr>
              <a:t>od 01. 07. 2013.</a:t>
            </a:r>
            <a:endParaRPr kumimoji="0" lang="en-US" altLang="en-US" sz="20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Frutiger 55 Roma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72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3568" y="1556792"/>
            <a:ext cx="7344816" cy="468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 smtClean="0"/>
              <a:t>Republika Hrvatska je unitarna </a:t>
            </a:r>
            <a:r>
              <a:rPr lang="hr-HR" sz="2200" dirty="0"/>
              <a:t>država s </a:t>
            </a:r>
            <a:r>
              <a:rPr lang="hr-HR" sz="2200" dirty="0" smtClean="0"/>
              <a:t>dva tipa niže (lokalne) razine vlasti:</a:t>
            </a:r>
            <a:endParaRPr lang="hr-HR" sz="2200" dirty="0"/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hr-HR" sz="2200" dirty="0" smtClean="0">
                <a:cs typeface="Arial" pitchFamily="34" charset="0"/>
              </a:rPr>
              <a:t>Jedinice lokalne i područne (regionalne) samouprave: </a:t>
            </a:r>
          </a:p>
          <a:p>
            <a:pPr marL="1371600" lvl="2" indent="-34560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hr-HR" sz="2200" dirty="0" smtClean="0">
                <a:cs typeface="Arial" pitchFamily="34" charset="0"/>
              </a:rPr>
              <a:t>jedinice područne </a:t>
            </a:r>
            <a:r>
              <a:rPr lang="hr-HR" sz="2200" dirty="0">
                <a:cs typeface="Arial" pitchFamily="34" charset="0"/>
              </a:rPr>
              <a:t>(regionalne) </a:t>
            </a:r>
            <a:r>
              <a:rPr lang="hr-HR" sz="2200" dirty="0" smtClean="0">
                <a:cs typeface="Arial" pitchFamily="34" charset="0"/>
              </a:rPr>
              <a:t>samouprave (20 županija)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sz="2200" dirty="0" smtClean="0">
                <a:cs typeface="Arial" pitchFamily="34" charset="0"/>
              </a:rPr>
              <a:t>Grad Zagreb (ima poseban status - status županije i status grada) </a:t>
            </a:r>
          </a:p>
          <a:p>
            <a:pPr marL="1371600" lvl="2" indent="-34560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hr-HR" sz="2200" dirty="0" smtClean="0">
                <a:cs typeface="Arial" pitchFamily="34" charset="0"/>
              </a:rPr>
              <a:t>jedinice </a:t>
            </a:r>
            <a:r>
              <a:rPr lang="hr-HR" sz="2200" dirty="0">
                <a:cs typeface="Arial" pitchFamily="34" charset="0"/>
              </a:rPr>
              <a:t>lokalne </a:t>
            </a:r>
            <a:r>
              <a:rPr lang="hr-HR" sz="2200" dirty="0" smtClean="0">
                <a:cs typeface="Arial" pitchFamily="34" charset="0"/>
              </a:rPr>
              <a:t>samouprave (127 gradova i 428 općina).</a:t>
            </a:r>
            <a:endParaRPr lang="hr-HR" sz="2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0"/>
            <a:ext cx="799288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/>
              <a:t>Struktura javne uprave u Hrvatskoj</a:t>
            </a:r>
            <a:endParaRPr lang="hr-HR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741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933450"/>
            <a:ext cx="8136904" cy="58079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b="1" dirty="0" smtClean="0">
                <a:solidFill>
                  <a:srgbClr val="005DA2"/>
                </a:solidFill>
              </a:rPr>
              <a:t>Zakonom o proračunu </a:t>
            </a:r>
            <a:r>
              <a:rPr lang="hr-HR" sz="2200" dirty="0" smtClean="0"/>
              <a:t>(Narodne novine, broj 87/2008, 136/2012 i 15/2015) </a:t>
            </a:r>
            <a:r>
              <a:rPr lang="hr-HR" sz="2200" b="1" dirty="0" smtClean="0"/>
              <a:t>propisano je </a:t>
            </a:r>
            <a:r>
              <a:rPr lang="hr-HR" sz="2200" dirty="0" smtClean="0"/>
              <a:t>sljedeće: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 smtClean="0"/>
              <a:t>„</a:t>
            </a:r>
            <a:r>
              <a:rPr lang="hr-HR" sz="2200" b="1" dirty="0" smtClean="0"/>
              <a:t>Investicije </a:t>
            </a:r>
            <a:r>
              <a:rPr lang="hr-HR" sz="2200" b="1" dirty="0"/>
              <a:t>ili kapitalna ulaganja </a:t>
            </a:r>
            <a:r>
              <a:rPr lang="hr-HR" sz="2200" dirty="0"/>
              <a:t>jesu ulaganja u povećanje i očuvanje vrijednosti imovine, ulaganja u zemljišta, građevine, opremu i drugu dugotrajnu materijalnu i nematerijalnu imovinu, uključujući ulaganja u izobrazbu i osposobljavanje, razvoj novih tehnologija, poboljšanja kvalitete života i druga ulaganja iz kojih će se ostvariti </a:t>
            </a:r>
            <a:r>
              <a:rPr lang="hr-HR" sz="2200" dirty="0" smtClean="0"/>
              <a:t>koristi.” (Članak 3. točka 15.)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 smtClean="0"/>
              <a:t>„</a:t>
            </a:r>
            <a:r>
              <a:rPr lang="hr-HR" sz="2200" b="1" dirty="0" smtClean="0"/>
              <a:t>Sredstva </a:t>
            </a:r>
            <a:r>
              <a:rPr lang="hr-HR" sz="2200" b="1" dirty="0"/>
              <a:t>od prodaje i zamjene nefinancijske imovine </a:t>
            </a:r>
            <a:r>
              <a:rPr lang="hr-HR" sz="2200" dirty="0"/>
              <a:t>države, odnosno jedinice lokalne i područne (regionalne) samouprave </a:t>
            </a:r>
            <a:r>
              <a:rPr lang="hr-HR" sz="2200" b="1" dirty="0"/>
              <a:t>i od naknade štete s osnova osiguranja </a:t>
            </a:r>
            <a:r>
              <a:rPr lang="hr-HR" sz="2200" b="1" dirty="0">
                <a:solidFill>
                  <a:srgbClr val="005DA2"/>
                </a:solidFill>
              </a:rPr>
              <a:t>koriste se </a:t>
            </a:r>
            <a:r>
              <a:rPr lang="hr-HR" sz="2200" b="1" dirty="0"/>
              <a:t>za kapitalne rashode</a:t>
            </a:r>
            <a:r>
              <a:rPr lang="hr-HR" sz="2200" dirty="0"/>
              <a:t> države, odnosno jedinice lokalne i područne (regionalne) samouprave, </a:t>
            </a:r>
            <a:r>
              <a:rPr lang="hr-HR" sz="2200" b="1" dirty="0"/>
              <a:t>za ulaganja u dionice i udjele </a:t>
            </a:r>
            <a:r>
              <a:rPr lang="hr-HR" sz="2200" dirty="0"/>
              <a:t>trgovačkih društava te </a:t>
            </a:r>
            <a:r>
              <a:rPr lang="hr-HR" sz="2200" b="1" dirty="0"/>
              <a:t>za otplate glavnice </a:t>
            </a:r>
            <a:r>
              <a:rPr lang="hr-HR" sz="2200" dirty="0"/>
              <a:t>na temelju dugoročnog zaduživanja</a:t>
            </a:r>
            <a:r>
              <a:rPr lang="hr-HR" sz="2200" dirty="0" smtClean="0"/>
              <a:t>.” (Članak 70. stavak 1.)</a:t>
            </a:r>
            <a:endParaRPr lang="hr-HR" sz="2200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0"/>
            <a:ext cx="8166684" cy="711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l-PL" dirty="0" smtClean="0">
                <a:cs typeface="Arial" pitchFamily="34" charset="0"/>
              </a:rPr>
              <a:t>Investicije </a:t>
            </a:r>
            <a:r>
              <a:rPr lang="pl-PL" dirty="0">
                <a:cs typeface="Arial" pitchFamily="34" charset="0"/>
              </a:rPr>
              <a:t>ili kapitalna ulaganja </a:t>
            </a:r>
            <a:endParaRPr lang="hr-HR" b="0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41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3568" y="1340768"/>
            <a:ext cx="7272808" cy="50076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 smtClean="0"/>
              <a:t>„</a:t>
            </a:r>
            <a:r>
              <a:rPr lang="hr-HR" sz="2200" b="1" dirty="0" smtClean="0"/>
              <a:t>Kapitalni </a:t>
            </a:r>
            <a:r>
              <a:rPr lang="hr-HR" sz="2200" b="1" dirty="0"/>
              <a:t>rashodi </a:t>
            </a:r>
            <a:r>
              <a:rPr lang="hr-HR" sz="2200" dirty="0"/>
              <a:t>iz stavka 1. ovoga članka </a:t>
            </a:r>
            <a:r>
              <a:rPr lang="hr-HR" sz="2200" b="1" dirty="0"/>
              <a:t>jesu rashodi za nabavu nefinancijske imovine, rashodi za održavanje nefinancijske imovine,</a:t>
            </a:r>
            <a:r>
              <a:rPr lang="hr-HR" sz="2200" dirty="0"/>
              <a:t> </a:t>
            </a:r>
            <a:r>
              <a:rPr lang="hr-HR" sz="2200" b="1" dirty="0"/>
              <a:t>kapitalne pomoći </a:t>
            </a:r>
            <a:r>
              <a:rPr lang="hr-HR" sz="2200" dirty="0"/>
              <a:t>koje se daju trgovačkim društvima u kojima država, odnosno jedinica lokalne i područne (regionalne) samouprave ima odlučujući utjecaj na upravljanje </a:t>
            </a:r>
            <a:r>
              <a:rPr lang="hr-HR" sz="2200" b="1" dirty="0"/>
              <a:t>za nabavu nefinancijske imovine i dodatna ulaganja u nefinancijsku imovinu</a:t>
            </a:r>
            <a:r>
              <a:rPr lang="hr-HR" sz="2200" dirty="0" smtClean="0"/>
              <a:t>.” </a:t>
            </a:r>
            <a:r>
              <a:rPr lang="hr-HR" sz="2200" dirty="0"/>
              <a:t>(Članak 70. stavak </a:t>
            </a:r>
            <a:r>
              <a:rPr lang="hr-HR" sz="2200" dirty="0" smtClean="0"/>
              <a:t>2.)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 smtClean="0"/>
              <a:t>„</a:t>
            </a:r>
            <a:r>
              <a:rPr lang="hr-HR" sz="2200" b="1" dirty="0" smtClean="0"/>
              <a:t>Kapitalni </a:t>
            </a:r>
            <a:r>
              <a:rPr lang="hr-HR" sz="2200" b="1" dirty="0"/>
              <a:t>prihodi </a:t>
            </a:r>
            <a:r>
              <a:rPr lang="hr-HR" sz="2200" dirty="0"/>
              <a:t>iz stavka 1. ovoga članka jesu </a:t>
            </a:r>
            <a:r>
              <a:rPr lang="hr-HR" sz="2200" b="1" dirty="0"/>
              <a:t>prihodi </a:t>
            </a:r>
            <a:r>
              <a:rPr lang="hr-HR" sz="2200" dirty="0"/>
              <a:t>od prodaje nefinancijske imovine, </a:t>
            </a:r>
            <a:r>
              <a:rPr lang="hr-HR" sz="2200" b="1" dirty="0"/>
              <a:t>primici</a:t>
            </a:r>
            <a:r>
              <a:rPr lang="hr-HR" sz="2200" dirty="0"/>
              <a:t> od prodaje vrijednosnih papira i </a:t>
            </a:r>
            <a:r>
              <a:rPr lang="hr-HR" sz="2200" b="1" dirty="0"/>
              <a:t>primici</a:t>
            </a:r>
            <a:r>
              <a:rPr lang="hr-HR" sz="2200" dirty="0"/>
              <a:t> od prodaje dionica i udjela u glavnici</a:t>
            </a:r>
            <a:r>
              <a:rPr lang="hr-HR" sz="2200" dirty="0" smtClean="0"/>
              <a:t>.” </a:t>
            </a:r>
            <a:r>
              <a:rPr lang="hr-HR" sz="2200" dirty="0"/>
              <a:t>(Članak </a:t>
            </a:r>
            <a:r>
              <a:rPr lang="hr-HR" sz="2200" dirty="0" smtClean="0"/>
              <a:t>89. </a:t>
            </a:r>
            <a:r>
              <a:rPr lang="hr-HR" sz="2200" dirty="0"/>
              <a:t>stavak </a:t>
            </a:r>
            <a:r>
              <a:rPr lang="hr-HR" sz="2200" dirty="0" smtClean="0"/>
              <a:t>3.)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0"/>
            <a:ext cx="8022668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l-PL" dirty="0">
                <a:cs typeface="Arial" pitchFamily="34" charset="0"/>
              </a:rPr>
              <a:t>Investicije ili kapitalna ulaganja </a:t>
            </a:r>
            <a:endParaRPr lang="hr-HR" b="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98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908720"/>
            <a:ext cx="8526724" cy="55635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 smtClean="0"/>
              <a:t>… </a:t>
            </a:r>
            <a:r>
              <a:rPr lang="pl-PL" sz="2200" dirty="0" smtClean="0"/>
              <a:t>propisane su </a:t>
            </a:r>
            <a:r>
              <a:rPr lang="pl-PL" sz="2200" b="1" dirty="0">
                <a:solidFill>
                  <a:srgbClr val="005DA2"/>
                </a:solidFill>
              </a:rPr>
              <a:t>Pravilnikom o proračunskim klasifikacijama </a:t>
            </a:r>
            <a:r>
              <a:rPr lang="pl-PL" sz="2200" dirty="0" smtClean="0"/>
              <a:t>(</a:t>
            </a:r>
            <a:r>
              <a:rPr lang="hr-HR" sz="2200" dirty="0" smtClean="0"/>
              <a:t>NN, </a:t>
            </a:r>
            <a:r>
              <a:rPr lang="hr-HR" sz="2200" dirty="0"/>
              <a:t>broj</a:t>
            </a:r>
            <a:r>
              <a:rPr lang="pl-PL" sz="2200" dirty="0" smtClean="0"/>
              <a:t> 26/2010 </a:t>
            </a:r>
            <a:r>
              <a:rPr lang="pl-PL" sz="2200" dirty="0"/>
              <a:t>i </a:t>
            </a:r>
            <a:r>
              <a:rPr lang="pl-PL" sz="2200" dirty="0" smtClean="0"/>
              <a:t>120/2013).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pl-PL" sz="2200" dirty="0" smtClean="0"/>
              <a:t>Proračunske klasifikacije su: </a:t>
            </a:r>
            <a:r>
              <a:rPr lang="pl-PL" sz="2200" b="1" dirty="0" smtClean="0"/>
              <a:t>organizacijska, programska, funkcijska, ekonomska i lokacijska te izvori financiranja. </a:t>
            </a:r>
          </a:p>
          <a:p>
            <a:pPr marL="342000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pl-PL" sz="2200" dirty="0" smtClean="0"/>
              <a:t>Primjerice: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sz="2200" dirty="0" smtClean="0"/>
              <a:t>Organizacijska klasifikacija sadrži povezane i međusobno usklađene cjeline proračuna i proračunskih korisnika. Uspostavlja se definiranjem razdjela, glava i proračunskih korisnika.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2200" dirty="0" smtClean="0"/>
              <a:t>Programska klasifikacija uspostavlja se definiranjem programa, aktivnosti i projekata, a kod državnog proračuna i definiranjem glavnih programa.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2200" dirty="0" smtClean="0"/>
              <a:t>Glavni </a:t>
            </a:r>
            <a:r>
              <a:rPr lang="hr-HR" sz="2200" dirty="0"/>
              <a:t>program sastoji se od programa usmjerenih ispunjenju ciljeva iz Strategije </a:t>
            </a:r>
            <a:r>
              <a:rPr lang="hr-HR" sz="2200" dirty="0" smtClean="0"/>
              <a:t>programa Vlade Republike Hrvatske za </a:t>
            </a:r>
            <a:r>
              <a:rPr lang="hr-HR" sz="2200" dirty="0"/>
              <a:t>trogodišnje razdoblje. </a:t>
            </a:r>
            <a:endParaRPr lang="hr-HR" sz="2200" dirty="0" smtClean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0"/>
            <a:ext cx="8310700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>
                <a:cs typeface="Arial" pitchFamily="34" charset="0"/>
              </a:rPr>
              <a:t>Vrste, sadržaj i primjena proračunskih klasifikacija …</a:t>
            </a:r>
            <a:endParaRPr lang="hr-HR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53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980728"/>
            <a:ext cx="8352928" cy="56175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2200" dirty="0"/>
              <a:t>Program je skup neovisnih, usko povezanih aktivnosti i projekata usmjerenih ispunjenju zajedničkog cilja.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2200" dirty="0"/>
              <a:t>Program se sastoji od jedne ili više aktivnosti i/ili projekata, a aktivnost i projekt pripadaju samo jednom programu.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2200" dirty="0" smtClean="0"/>
              <a:t>Aktivnost </a:t>
            </a:r>
            <a:r>
              <a:rPr lang="hr-HR" sz="2200" dirty="0"/>
              <a:t>je dio programa za koji nije unaprijed utvrđeno vrijeme trajanja, a u kojem su planirani rashodi i izdaci za ostvarivanje ciljeva utvrđenih programom. </a:t>
            </a:r>
            <a:endParaRPr lang="hr-HR" sz="22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2200" dirty="0" smtClean="0"/>
              <a:t>Projekt </a:t>
            </a:r>
            <a:r>
              <a:rPr lang="hr-HR" sz="2200" dirty="0"/>
              <a:t>je dio programa za koji je unaprijed utvrđeno vrijeme trajanja, a u kojem su planirani rashodi i izdaci za ostvarivanje ciljeva utvrđenih programom. </a:t>
            </a:r>
            <a:endParaRPr lang="hr-HR" sz="22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2200" dirty="0" smtClean="0"/>
              <a:t>Projekt </a:t>
            </a:r>
            <a:r>
              <a:rPr lang="hr-HR" sz="2200" dirty="0"/>
              <a:t>se planira jednokratno, a može biti tekući ili kapitalni. </a:t>
            </a:r>
            <a:endParaRPr lang="hr-HR" sz="22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2200" dirty="0" smtClean="0"/>
              <a:t>Provedbom </a:t>
            </a:r>
            <a:r>
              <a:rPr lang="hr-HR" sz="2200" dirty="0"/>
              <a:t>tekućeg projekta imovina se ne povećava, a kapitalni projekt podrazumijeva ulaganje u povećanje imovine. </a:t>
            </a:r>
            <a:endParaRPr lang="hr-HR" sz="2200" dirty="0" smtClean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"/>
            <a:ext cx="8310700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>
                <a:cs typeface="Arial" pitchFamily="34" charset="0"/>
              </a:rPr>
              <a:t>Vrste, sadržaj i primjena proračunskih klasifikacija …</a:t>
            </a:r>
            <a:endParaRPr lang="hr-HR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82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552" y="1412776"/>
            <a:ext cx="7848872" cy="493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hr-HR" sz="2200" dirty="0" smtClean="0"/>
              <a:t>… propisana je </a:t>
            </a:r>
            <a:r>
              <a:rPr lang="hr-HR" sz="2200" b="1" dirty="0" smtClean="0">
                <a:solidFill>
                  <a:srgbClr val="005DA2"/>
                </a:solidFill>
              </a:rPr>
              <a:t>Pravilnikom </a:t>
            </a:r>
            <a:r>
              <a:rPr lang="hr-HR" sz="2200" b="1" dirty="0">
                <a:solidFill>
                  <a:srgbClr val="005DA2"/>
                </a:solidFill>
              </a:rPr>
              <a:t>o proračunskom računovodstvu i </a:t>
            </a:r>
            <a:r>
              <a:rPr lang="hr-HR" sz="2200" b="1" dirty="0" smtClean="0">
                <a:solidFill>
                  <a:srgbClr val="005DA2"/>
                </a:solidFill>
              </a:rPr>
              <a:t>Računskom </a:t>
            </a:r>
            <a:r>
              <a:rPr lang="hr-HR" sz="2200" b="1" dirty="0">
                <a:solidFill>
                  <a:srgbClr val="005DA2"/>
                </a:solidFill>
              </a:rPr>
              <a:t>planu</a:t>
            </a:r>
            <a:r>
              <a:rPr lang="hr-HR" sz="2200" dirty="0"/>
              <a:t> (</a:t>
            </a:r>
            <a:r>
              <a:rPr lang="hr-HR" sz="2200" dirty="0" smtClean="0"/>
              <a:t>NN, </a:t>
            </a:r>
            <a:r>
              <a:rPr lang="hr-HR" sz="2200" dirty="0"/>
              <a:t>broj  </a:t>
            </a:r>
            <a:r>
              <a:rPr lang="hr-HR" sz="2200" dirty="0" smtClean="0"/>
              <a:t>124/2014</a:t>
            </a:r>
            <a:r>
              <a:rPr lang="hr-HR" sz="2200" dirty="0"/>
              <a:t>, </a:t>
            </a:r>
            <a:r>
              <a:rPr lang="hr-HR" sz="2200" dirty="0" smtClean="0"/>
              <a:t>115/2015</a:t>
            </a:r>
            <a:r>
              <a:rPr lang="hr-HR" sz="2200" dirty="0"/>
              <a:t>, </a:t>
            </a:r>
            <a:r>
              <a:rPr lang="hr-HR" sz="2200" dirty="0" smtClean="0"/>
              <a:t>87/2016 </a:t>
            </a:r>
            <a:r>
              <a:rPr lang="hr-HR" sz="2200" dirty="0"/>
              <a:t>i </a:t>
            </a:r>
            <a:r>
              <a:rPr lang="hr-HR" sz="2200" dirty="0" smtClean="0"/>
              <a:t>3/2018)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2200" dirty="0"/>
              <a:t>421 Građevinski objekti (što uključuje i ceste, željeznice, </a:t>
            </a:r>
            <a:r>
              <a:rPr lang="hr-HR" sz="2200" dirty="0" smtClean="0"/>
              <a:t>ostale prometne objekte, </a:t>
            </a:r>
            <a:r>
              <a:rPr lang="hr-HR" sz="2200" dirty="0"/>
              <a:t>plinovode, vodovode i </a:t>
            </a:r>
            <a:r>
              <a:rPr lang="hr-HR" sz="2200" dirty="0" smtClean="0"/>
              <a:t>slično),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2200" dirty="0" smtClean="0"/>
              <a:t>451 </a:t>
            </a:r>
            <a:r>
              <a:rPr lang="hr-HR" sz="2200" dirty="0"/>
              <a:t>Dodatna ulaganja na građevinskim objektima, </a:t>
            </a:r>
            <a:endParaRPr lang="hr-HR" sz="22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2200" dirty="0" smtClean="0"/>
              <a:t>382 </a:t>
            </a:r>
            <a:r>
              <a:rPr lang="hr-HR" sz="2200" dirty="0"/>
              <a:t>Kapitalne donacije, </a:t>
            </a:r>
            <a:endParaRPr lang="hr-HR" sz="22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hr-HR" sz="2200" dirty="0" smtClean="0"/>
              <a:t>386 </a:t>
            </a:r>
            <a:r>
              <a:rPr lang="hr-HR" sz="2200" dirty="0"/>
              <a:t>Kapitalne pomoći (kreditnim i ostalim financijskim institucijama, trgovačkim društvima, zadrugama, poljoprivrednicima i obrtnicima</a:t>
            </a:r>
            <a:r>
              <a:rPr lang="hr-HR" sz="2200" dirty="0" smtClean="0"/>
              <a:t>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hr-HR" sz="2200" dirty="0" smtClean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461828" cy="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0"/>
            <a:ext cx="8166684" cy="764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 smtClean="0">
                <a:cs typeface="Arial" pitchFamily="34" charset="0"/>
              </a:rPr>
              <a:t>Ekonomska klasifikacija kapitalnih rashoda …</a:t>
            </a:r>
          </a:p>
        </p:txBody>
      </p:sp>
    </p:spTree>
    <p:extLst>
      <p:ext uri="{BB962C8B-B14F-4D97-AF65-F5344CB8AC3E}">
        <p14:creationId xmlns:p14="http://schemas.microsoft.com/office/powerpoint/2010/main" val="1148367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66"/>
      </a:dk1>
      <a:lt1>
        <a:srgbClr val="FFFFFF"/>
      </a:lt1>
      <a:dk2>
        <a:srgbClr val="000066"/>
      </a:dk2>
      <a:lt2>
        <a:srgbClr val="DDDDDD"/>
      </a:lt2>
      <a:accent1>
        <a:srgbClr val="BC0327"/>
      </a:accent1>
      <a:accent2>
        <a:srgbClr val="10A5E1"/>
      </a:accent2>
      <a:accent3>
        <a:srgbClr val="FFFFFF"/>
      </a:accent3>
      <a:accent4>
        <a:srgbClr val="000056"/>
      </a:accent4>
      <a:accent5>
        <a:srgbClr val="DAAAAC"/>
      </a:accent5>
      <a:accent6>
        <a:srgbClr val="0D95CC"/>
      </a:accent6>
      <a:hlink>
        <a:srgbClr val="F8E530"/>
      </a:hlink>
      <a:folHlink>
        <a:srgbClr val="47E210"/>
      </a:folHlink>
    </a:clrScheme>
    <a:fontScheme name="Default Design">
      <a:majorFont>
        <a:latin typeface="Frutiger 55 Roman"/>
        <a:ea typeface=""/>
        <a:cs typeface=""/>
      </a:majorFont>
      <a:minorFont>
        <a:latin typeface="Frutiger 55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24488</TotalTime>
  <Words>2368</Words>
  <Application>Microsoft Office PowerPoint</Application>
  <PresentationFormat>Prikaz na zaslonu (4:3)</PresentationFormat>
  <Paragraphs>327</Paragraphs>
  <Slides>20</Slides>
  <Notes>17</Notes>
  <HiddenSlides>0</HiddenSlides>
  <MMClips>0</MMClips>
  <ScaleCrop>false</ScaleCrop>
  <HeadingPairs>
    <vt:vector size="8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Frutiger 55 Roman</vt:lpstr>
      <vt:lpstr>Helvetica</vt:lpstr>
      <vt:lpstr>Symbol</vt:lpstr>
      <vt:lpstr>Tahoma</vt:lpstr>
      <vt:lpstr>Times New Roman</vt:lpstr>
      <vt:lpstr>Verdana</vt:lpstr>
      <vt:lpstr>Wingdings</vt:lpstr>
      <vt:lpstr>Default Design</vt:lpstr>
      <vt:lpstr>Presentation</vt:lpstr>
      <vt:lpstr>PowerPoint prezentacija</vt:lpstr>
      <vt:lpstr>PowerPoint prezentacija</vt:lpstr>
      <vt:lpstr>Osnovne informacije o Republici Hrvatskoj</vt:lpstr>
      <vt:lpstr>Struktura javne uprave u Hrvatskoj</vt:lpstr>
      <vt:lpstr>Investicije ili kapitalna ulaganja </vt:lpstr>
      <vt:lpstr>Investicije ili kapitalna ulaganja </vt:lpstr>
      <vt:lpstr>Vrste, sadržaj i primjena proračunskih klasifikacija …</vt:lpstr>
      <vt:lpstr>Vrste, sadržaj i primjena proračunskih klasifikacija …</vt:lpstr>
      <vt:lpstr>Ekonomska klasifikacija kapitalnih rashoda …</vt:lpstr>
      <vt:lpstr>Strategija regionalnog razvoja Republike Hrvatske za razdoblje do kraja 2020. godine  </vt:lpstr>
      <vt:lpstr>Strategija regionalnog razvoja Republike Hrvatske za razdoblje do kraja 2020. godine   </vt:lpstr>
      <vt:lpstr>Strateški cilj 1. Povećanje kvalitete življenja poticanjem održivog teritorijalnog razvoja</vt:lpstr>
      <vt:lpstr>Strateški cilj 2. Povećanje konkurentnosti regionalnog gospodarstva i zaposlenosti </vt:lpstr>
      <vt:lpstr>Strateški cilj 3. Sustavno upravljanje regionalnim razvojem </vt:lpstr>
      <vt:lpstr> Mjera 1.3.4. Unapređenje kvalitete življenja i razvoj urbanih područja</vt:lpstr>
      <vt:lpstr>Obveznici provedbe strateških ciljeva, prioriteta i mjera </vt:lpstr>
      <vt:lpstr>Ostali zakonski i podzakonski akti vezano na investicije i kapitalna ulaganja</vt:lpstr>
      <vt:lpstr>Projekt „Razvoj vodno-komunalne infrastrukture Dubrovnik” </vt:lpstr>
      <vt:lpstr>Nacionalna razvojna strategija Republike Hrvatske do 2030. godine </vt:lpstr>
      <vt:lpstr>PowerPoint prezentacija</vt:lpstr>
    </vt:vector>
  </TitlesOfParts>
  <Company>APIS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novog Zakona o lokalnim izborima</dc:title>
  <dc:creator>apisit</dc:creator>
  <cp:lastModifiedBy>Nevenka Brkić</cp:lastModifiedBy>
  <cp:revision>3825</cp:revision>
  <cp:lastPrinted>2019-03-04T16:01:26Z</cp:lastPrinted>
  <dcterms:created xsi:type="dcterms:W3CDTF">2013-04-05T08:40:20Z</dcterms:created>
  <dcterms:modified xsi:type="dcterms:W3CDTF">2019-03-06T11:51:37Z</dcterms:modified>
</cp:coreProperties>
</file>