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64" r:id="rId1"/>
  </p:sldMasterIdLst>
  <p:notesMasterIdLst>
    <p:notesMasterId r:id="rId19"/>
  </p:notesMasterIdLst>
  <p:handoutMasterIdLst>
    <p:handoutMasterId r:id="rId20"/>
  </p:handoutMasterIdLst>
  <p:sldIdLst>
    <p:sldId id="418" r:id="rId2"/>
    <p:sldId id="338" r:id="rId3"/>
    <p:sldId id="405" r:id="rId4"/>
    <p:sldId id="407" r:id="rId5"/>
    <p:sldId id="415" r:id="rId6"/>
    <p:sldId id="416" r:id="rId7"/>
    <p:sldId id="417" r:id="rId8"/>
    <p:sldId id="411" r:id="rId9"/>
    <p:sldId id="412" r:id="rId10"/>
    <p:sldId id="401" r:id="rId11"/>
    <p:sldId id="356" r:id="rId12"/>
    <p:sldId id="378" r:id="rId13"/>
    <p:sldId id="381" r:id="rId14"/>
    <p:sldId id="385" r:id="rId15"/>
    <p:sldId id="386" r:id="rId16"/>
    <p:sldId id="335" r:id="rId17"/>
    <p:sldId id="333" r:id="rId18"/>
  </p:sldIdLst>
  <p:sldSz cx="9144000" cy="6858000" type="screen4x3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00" autoAdjust="0"/>
    <p:restoredTop sz="53571" autoAdjust="0"/>
  </p:normalViewPr>
  <p:slideViewPr>
    <p:cSldViewPr>
      <p:cViewPr varScale="1">
        <p:scale>
          <a:sx n="72" d="100"/>
          <a:sy n="72" d="100"/>
        </p:scale>
        <p:origin x="132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40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ida Carsimamovic" userId="S::naidacar_gmail.com#ext#@worldbankgroup.onmicrosoft.com::53931ab3-ae2f-4940-ab2f-79ca65fd9f5d" providerId="AD" clId="Web-{97A2F9B1-42A0-ECCC-4FBC-C53D60955D33}"/>
    <pc:docChg chg="modSld">
      <pc:chgData name="Naida Carsimamovic" userId="S::naidacar_gmail.com#ext#@worldbankgroup.onmicrosoft.com::53931ab3-ae2f-4940-ab2f-79ca65fd9f5d" providerId="AD" clId="Web-{97A2F9B1-42A0-ECCC-4FBC-C53D60955D33}" dt="2019-03-12T16:38:27.119" v="58" actId="20577"/>
      <pc:docMkLst>
        <pc:docMk/>
      </pc:docMkLst>
      <pc:sldChg chg="modSp">
        <pc:chgData name="Naida Carsimamovic" userId="S::naidacar_gmail.com#ext#@worldbankgroup.onmicrosoft.com::53931ab3-ae2f-4940-ab2f-79ca65fd9f5d" providerId="AD" clId="Web-{97A2F9B1-42A0-ECCC-4FBC-C53D60955D33}" dt="2019-03-12T16:38:27.119" v="57" actId="20577"/>
        <pc:sldMkLst>
          <pc:docMk/>
          <pc:sldMk cId="623269041" sldId="356"/>
        </pc:sldMkLst>
        <pc:spChg chg="mod">
          <ac:chgData name="Naida Carsimamovic" userId="S::naidacar_gmail.com#ext#@worldbankgroup.onmicrosoft.com::53931ab3-ae2f-4940-ab2f-79ca65fd9f5d" providerId="AD" clId="Web-{97A2F9B1-42A0-ECCC-4FBC-C53D60955D33}" dt="2019-03-12T16:36:13.056" v="11" actId="1076"/>
          <ac:spMkLst>
            <pc:docMk/>
            <pc:sldMk cId="623269041" sldId="356"/>
            <ac:spMk id="4" creationId="{00000000-0000-0000-0000-000000000000}"/>
          </ac:spMkLst>
        </pc:spChg>
        <pc:spChg chg="mod">
          <ac:chgData name="Naida Carsimamovic" userId="S::naidacar_gmail.com#ext#@worldbankgroup.onmicrosoft.com::53931ab3-ae2f-4940-ab2f-79ca65fd9f5d" providerId="AD" clId="Web-{97A2F9B1-42A0-ECCC-4FBC-C53D60955D33}" dt="2019-03-12T16:36:15.885" v="12" actId="14100"/>
          <ac:spMkLst>
            <pc:docMk/>
            <pc:sldMk cId="623269041" sldId="356"/>
            <ac:spMk id="5" creationId="{00000000-0000-0000-0000-000000000000}"/>
          </ac:spMkLst>
        </pc:spChg>
        <pc:spChg chg="mod">
          <ac:chgData name="Naida Carsimamovic" userId="S::naidacar_gmail.com#ext#@worldbankgroup.onmicrosoft.com::53931ab3-ae2f-4940-ab2f-79ca65fd9f5d" providerId="AD" clId="Web-{97A2F9B1-42A0-ECCC-4FBC-C53D60955D33}" dt="2019-03-12T16:38:27.119" v="57" actId="20577"/>
          <ac:spMkLst>
            <pc:docMk/>
            <pc:sldMk cId="623269041" sldId="356"/>
            <ac:spMk id="7" creationId="{00000000-0000-0000-0000-000000000000}"/>
          </ac:spMkLst>
        </pc:spChg>
      </pc:sldChg>
      <pc:sldChg chg="modSp">
        <pc:chgData name="Naida Carsimamovic" userId="S::naidacar_gmail.com#ext#@worldbankgroup.onmicrosoft.com::53931ab3-ae2f-4940-ab2f-79ca65fd9f5d" providerId="AD" clId="Web-{97A2F9B1-42A0-ECCC-4FBC-C53D60955D33}" dt="2019-03-12T16:38:19.415" v="50" actId="20577"/>
        <pc:sldMkLst>
          <pc:docMk/>
          <pc:sldMk cId="3846956818" sldId="378"/>
        </pc:sldMkLst>
        <pc:spChg chg="mod">
          <ac:chgData name="Naida Carsimamovic" userId="S::naidacar_gmail.com#ext#@worldbankgroup.onmicrosoft.com::53931ab3-ae2f-4940-ab2f-79ca65fd9f5d" providerId="AD" clId="Web-{97A2F9B1-42A0-ECCC-4FBC-C53D60955D33}" dt="2019-03-12T16:38:19.415" v="50" actId="20577"/>
          <ac:spMkLst>
            <pc:docMk/>
            <pc:sldMk cId="3846956818" sldId="378"/>
            <ac:spMk id="10" creationId="{00000000-0000-0000-0000-000000000000}"/>
          </ac:spMkLst>
        </pc:spChg>
      </pc:sldChg>
      <pc:sldChg chg="modSp">
        <pc:chgData name="Naida Carsimamovic" userId="S::naidacar_gmail.com#ext#@worldbankgroup.onmicrosoft.com::53931ab3-ae2f-4940-ab2f-79ca65fd9f5d" providerId="AD" clId="Web-{97A2F9B1-42A0-ECCC-4FBC-C53D60955D33}" dt="2019-03-12T16:37:26.775" v="31" actId="20577"/>
        <pc:sldMkLst>
          <pc:docMk/>
          <pc:sldMk cId="2721528258" sldId="381"/>
        </pc:sldMkLst>
        <pc:spChg chg="mod">
          <ac:chgData name="Naida Carsimamovic" userId="S::naidacar_gmail.com#ext#@worldbankgroup.onmicrosoft.com::53931ab3-ae2f-4940-ab2f-79ca65fd9f5d" providerId="AD" clId="Web-{97A2F9B1-42A0-ECCC-4FBC-C53D60955D33}" dt="2019-03-12T16:37:18.838" v="28" actId="20577"/>
          <ac:spMkLst>
            <pc:docMk/>
            <pc:sldMk cId="2721528258" sldId="381"/>
            <ac:spMk id="4" creationId="{00000000-0000-0000-0000-000000000000}"/>
          </ac:spMkLst>
        </pc:spChg>
        <pc:spChg chg="mod">
          <ac:chgData name="Naida Carsimamovic" userId="S::naidacar_gmail.com#ext#@worldbankgroup.onmicrosoft.com::53931ab3-ae2f-4940-ab2f-79ca65fd9f5d" providerId="AD" clId="Web-{97A2F9B1-42A0-ECCC-4FBC-C53D60955D33}" dt="2019-03-12T16:37:26.775" v="31" actId="20577"/>
          <ac:spMkLst>
            <pc:docMk/>
            <pc:sldMk cId="2721528258" sldId="381"/>
            <ac:spMk id="8" creationId="{00000000-0000-0000-0000-000000000000}"/>
          </ac:spMkLst>
        </pc:spChg>
      </pc:sldChg>
      <pc:sldChg chg="modSp">
        <pc:chgData name="Naida Carsimamovic" userId="S::naidacar_gmail.com#ext#@worldbankgroup.onmicrosoft.com::53931ab3-ae2f-4940-ab2f-79ca65fd9f5d" providerId="AD" clId="Web-{97A2F9B1-42A0-ECCC-4FBC-C53D60955D33}" dt="2019-03-12T16:37:44.259" v="35" actId="1076"/>
        <pc:sldMkLst>
          <pc:docMk/>
          <pc:sldMk cId="1224209954" sldId="385"/>
        </pc:sldMkLst>
        <pc:spChg chg="mod">
          <ac:chgData name="Naida Carsimamovic" userId="S::naidacar_gmail.com#ext#@worldbankgroup.onmicrosoft.com::53931ab3-ae2f-4940-ab2f-79ca65fd9f5d" providerId="AD" clId="Web-{97A2F9B1-42A0-ECCC-4FBC-C53D60955D33}" dt="2019-03-12T16:37:44.259" v="35" actId="1076"/>
          <ac:spMkLst>
            <pc:docMk/>
            <pc:sldMk cId="1224209954" sldId="385"/>
            <ac:spMk id="8" creationId="{00000000-0000-0000-0000-000000000000}"/>
          </ac:spMkLst>
        </pc:spChg>
        <pc:graphicFrameChg chg="mod">
          <ac:chgData name="Naida Carsimamovic" userId="S::naidacar_gmail.com#ext#@worldbankgroup.onmicrosoft.com::53931ab3-ae2f-4940-ab2f-79ca65fd9f5d" providerId="AD" clId="Web-{97A2F9B1-42A0-ECCC-4FBC-C53D60955D33}" dt="2019-03-12T16:37:41.166" v="34" actId="1076"/>
          <ac:graphicFrameMkLst>
            <pc:docMk/>
            <pc:sldMk cId="1224209954" sldId="385"/>
            <ac:graphicFrameMk id="10" creationId="{695837EB-ACEC-4323-9791-FE19ED14239E}"/>
          </ac:graphicFrameMkLst>
        </pc:graphicFrameChg>
      </pc:sldChg>
      <pc:sldChg chg="modSp">
        <pc:chgData name="Naida Carsimamovic" userId="S::naidacar_gmail.com#ext#@worldbankgroup.onmicrosoft.com::53931ab3-ae2f-4940-ab2f-79ca65fd9f5d" providerId="AD" clId="Web-{97A2F9B1-42A0-ECCC-4FBC-C53D60955D33}" dt="2019-03-12T16:38:13.212" v="46" actId="20577"/>
        <pc:sldMkLst>
          <pc:docMk/>
          <pc:sldMk cId="374596997" sldId="386"/>
        </pc:sldMkLst>
        <pc:spChg chg="mod">
          <ac:chgData name="Naida Carsimamovic" userId="S::naidacar_gmail.com#ext#@worldbankgroup.onmicrosoft.com::53931ab3-ae2f-4940-ab2f-79ca65fd9f5d" providerId="AD" clId="Web-{97A2F9B1-42A0-ECCC-4FBC-C53D60955D33}" dt="2019-03-12T16:38:04.744" v="37" actId="20577"/>
          <ac:spMkLst>
            <pc:docMk/>
            <pc:sldMk cId="374596997" sldId="386"/>
            <ac:spMk id="4" creationId="{00000000-0000-0000-0000-000000000000}"/>
          </ac:spMkLst>
        </pc:spChg>
        <pc:spChg chg="mod">
          <ac:chgData name="Naida Carsimamovic" userId="S::naidacar_gmail.com#ext#@worldbankgroup.onmicrosoft.com::53931ab3-ae2f-4940-ab2f-79ca65fd9f5d" providerId="AD" clId="Web-{97A2F9B1-42A0-ECCC-4FBC-C53D60955D33}" dt="2019-03-12T16:38:13.212" v="46" actId="20577"/>
          <ac:spMkLst>
            <pc:docMk/>
            <pc:sldMk cId="374596997" sldId="386"/>
            <ac:spMk id="7" creationId="{00000000-0000-0000-0000-000000000000}"/>
          </ac:spMkLst>
        </pc:spChg>
      </pc:sldChg>
      <pc:sldChg chg="modSp">
        <pc:chgData name="Naida Carsimamovic" userId="S::naidacar_gmail.com#ext#@worldbankgroup.onmicrosoft.com::53931ab3-ae2f-4940-ab2f-79ca65fd9f5d" providerId="AD" clId="Web-{97A2F9B1-42A0-ECCC-4FBC-C53D60955D33}" dt="2019-03-12T16:36:03.807" v="10" actId="1076"/>
        <pc:sldMkLst>
          <pc:docMk/>
          <pc:sldMk cId="311120429" sldId="401"/>
        </pc:sldMkLst>
        <pc:spChg chg="mod">
          <ac:chgData name="Naida Carsimamovic" userId="S::naidacar_gmail.com#ext#@worldbankgroup.onmicrosoft.com::53931ab3-ae2f-4940-ab2f-79ca65fd9f5d" providerId="AD" clId="Web-{97A2F9B1-42A0-ECCC-4FBC-C53D60955D33}" dt="2019-03-12T16:35:51.057" v="9" actId="14100"/>
          <ac:spMkLst>
            <pc:docMk/>
            <pc:sldMk cId="311120429" sldId="401"/>
            <ac:spMk id="4" creationId="{00000000-0000-0000-0000-000000000000}"/>
          </ac:spMkLst>
        </pc:spChg>
        <pc:spChg chg="mod">
          <ac:chgData name="Naida Carsimamovic" userId="S::naidacar_gmail.com#ext#@worldbankgroup.onmicrosoft.com::53931ab3-ae2f-4940-ab2f-79ca65fd9f5d" providerId="AD" clId="Web-{97A2F9B1-42A0-ECCC-4FBC-C53D60955D33}" dt="2019-03-12T16:36:03.807" v="10" actId="1076"/>
          <ac:spMkLst>
            <pc:docMk/>
            <pc:sldMk cId="311120429" sldId="401"/>
            <ac:spMk id="8" creationId="{00000000-0000-0000-0000-000000000000}"/>
          </ac:spMkLst>
        </pc:spChg>
      </pc:sldChg>
      <pc:sldChg chg="modSp">
        <pc:chgData name="Naida Carsimamovic" userId="S::naidacar_gmail.com#ext#@worldbankgroup.onmicrosoft.com::53931ab3-ae2f-4940-ab2f-79ca65fd9f5d" providerId="AD" clId="Web-{97A2F9B1-42A0-ECCC-4FBC-C53D60955D33}" dt="2019-03-12T16:33:56.994" v="2" actId="20577"/>
        <pc:sldMkLst>
          <pc:docMk/>
          <pc:sldMk cId="311457086" sldId="407"/>
        </pc:sldMkLst>
        <pc:spChg chg="mod">
          <ac:chgData name="Naida Carsimamovic" userId="S::naidacar_gmail.com#ext#@worldbankgroup.onmicrosoft.com::53931ab3-ae2f-4940-ab2f-79ca65fd9f5d" providerId="AD" clId="Web-{97A2F9B1-42A0-ECCC-4FBC-C53D60955D33}" dt="2019-03-12T16:33:56.994" v="2" actId="20577"/>
          <ac:spMkLst>
            <pc:docMk/>
            <pc:sldMk cId="311457086" sldId="407"/>
            <ac:spMk id="2" creationId="{00000000-0000-0000-0000-000000000000}"/>
          </ac:spMkLst>
        </pc:spChg>
      </pc:sldChg>
      <pc:sldChg chg="modSp">
        <pc:chgData name="Naida Carsimamovic" userId="S::naidacar_gmail.com#ext#@worldbankgroup.onmicrosoft.com::53931ab3-ae2f-4940-ab2f-79ca65fd9f5d" providerId="AD" clId="Web-{97A2F9B1-42A0-ECCC-4FBC-C53D60955D33}" dt="2019-03-12T16:35:38.197" v="8" actId="1076"/>
        <pc:sldMkLst>
          <pc:docMk/>
          <pc:sldMk cId="2381531537" sldId="412"/>
        </pc:sldMkLst>
        <pc:spChg chg="mod">
          <ac:chgData name="Naida Carsimamovic" userId="S::naidacar_gmail.com#ext#@worldbankgroup.onmicrosoft.com::53931ab3-ae2f-4940-ab2f-79ca65fd9f5d" providerId="AD" clId="Web-{97A2F9B1-42A0-ECCC-4FBC-C53D60955D33}" dt="2019-03-12T16:35:34.822" v="7" actId="1076"/>
          <ac:spMkLst>
            <pc:docMk/>
            <pc:sldMk cId="2381531537" sldId="412"/>
            <ac:spMk id="2" creationId="{00000000-0000-0000-0000-000000000000}"/>
          </ac:spMkLst>
        </pc:spChg>
        <pc:graphicFrameChg chg="mod modGraphic">
          <ac:chgData name="Naida Carsimamovic" userId="S::naidacar_gmail.com#ext#@worldbankgroup.onmicrosoft.com::53931ab3-ae2f-4940-ab2f-79ca65fd9f5d" providerId="AD" clId="Web-{97A2F9B1-42A0-ECCC-4FBC-C53D60955D33}" dt="2019-03-12T16:35:38.197" v="8" actId="1076"/>
          <ac:graphicFrameMkLst>
            <pc:docMk/>
            <pc:sldMk cId="2381531537" sldId="412"/>
            <ac:graphicFrameMk id="5" creationId="{00000000-0000-0000-0000-000000000000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FS-CH-1.main.oecd.org\Users2\Jansen_J\GOV\Survey%20Gov%20Inf\Data_2016%20OECD%20Survey%20of%20Infrastructure%20Governance%20data%20extract_%20only%20OECD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023677924675001"/>
          <c:y val="3.9284465932325499E-2"/>
          <c:w val="0.64976327151214097"/>
          <c:h val="0.93826726782063097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p="http://schemas.openxmlformats.org/presentationml/2006/main" xmlns:a14="http://schemas.microsoft.com/office/drawing/2010/main" xmlns:mc="http://schemas.openxmlformats.org/markup-compatibility/2006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'4.9'!$D$47:$D$56</c:f>
              <c:strCache>
                <c:ptCount val="10"/>
                <c:pt idx="0">
                  <c:v>Other</c:v>
                </c:pt>
                <c:pt idx="1">
                  <c:v>External funding from EU or other donors</c:v>
                </c:pt>
                <c:pt idx="2">
                  <c:v>Strong popular backing</c:v>
                </c:pt>
                <c:pt idx="3">
                  <c:v>Strong market failures in the sector</c:v>
                </c:pt>
                <c:pt idx="4">
                  <c:v>Strong private sector interest</c:v>
                </c:pt>
                <c:pt idx="5">
                  <c:v>Important for developing a particular sector</c:v>
                </c:pt>
                <c:pt idx="6">
                  <c:v>Functional fit with other infrastructure assets</c:v>
                </c:pt>
                <c:pt idx="7">
                  <c:v>A strong cost/benefit analysis result (1)</c:v>
                </c:pt>
                <c:pt idx="8">
                  <c:v>Part of the long term strategic plan</c:v>
                </c:pt>
                <c:pt idx="9">
                  <c:v>Strong political backing</c:v>
                </c:pt>
              </c:strCache>
            </c:strRef>
          </c:cat>
          <c:val>
            <c:numRef>
              <c:f>'4.9'!$E$47:$E$56</c:f>
              <c:numCache>
                <c:formatCode>General</c:formatCode>
                <c:ptCount val="10"/>
                <c:pt idx="0">
                  <c:v>2</c:v>
                </c:pt>
                <c:pt idx="1">
                  <c:v>9</c:v>
                </c:pt>
                <c:pt idx="2">
                  <c:v>16</c:v>
                </c:pt>
                <c:pt idx="3">
                  <c:v>16</c:v>
                </c:pt>
                <c:pt idx="4">
                  <c:v>19</c:v>
                </c:pt>
                <c:pt idx="5">
                  <c:v>36</c:v>
                </c:pt>
                <c:pt idx="6">
                  <c:v>49</c:v>
                </c:pt>
                <c:pt idx="7">
                  <c:v>53</c:v>
                </c:pt>
                <c:pt idx="8">
                  <c:v>57</c:v>
                </c:pt>
                <c:pt idx="9">
                  <c:v>57</c:v>
                </c:pt>
              </c:numCache>
            </c:numRef>
          </c:val>
          <c:extLst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p="http://schemas.openxmlformats.org/presentationml/2006/main" xmlns:a14="http://schemas.microsoft.com/office/drawing/2010/main" xmlns:mc="http://schemas.openxmlformats.org/markup-compatibility/2006">
            <c:ext xmlns:c16="http://schemas.microsoft.com/office/drawing/2014/chart" uri="{C3380CC4-5D6E-409C-BE32-E72D297353CC}">
              <c16:uniqueId val="{00000000-5B9E-4A86-B5F4-FC84FC91420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73420288"/>
        <c:axId val="273422976"/>
      </c:barChart>
      <c:catAx>
        <c:axId val="27342028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73422976"/>
        <c:crosses val="autoZero"/>
        <c:auto val="1"/>
        <c:lblAlgn val="ctr"/>
        <c:lblOffset val="100"/>
        <c:noMultiLvlLbl val="0"/>
      </c:catAx>
      <c:valAx>
        <c:axId val="273422976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 sz="1400" dirty="0"/>
                  <a:t>Prikupljene ocjene 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734202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'6.6'!$C$32:$K$32</c:f>
              <c:strCache>
                <c:ptCount val="9"/>
                <c:pt idx="0">
                  <c:v>Dedicated PPP Unit</c:v>
                </c:pt>
                <c:pt idx="1">
                  <c:v>Central Infrastructure Unit</c:v>
                </c:pt>
                <c:pt idx="2">
                  <c:v>Central Budget Authority</c:v>
                </c:pt>
                <c:pt idx="3">
                  <c:v>Supreme Audit Institution</c:v>
                </c:pt>
                <c:pt idx="4">
                  <c:v>Sector regulators</c:v>
                </c:pt>
                <c:pt idx="5">
                  <c:v>National Public Procurement Agency</c:v>
                </c:pt>
                <c:pt idx="6">
                  <c:v>Line Ministries</c:v>
                </c:pt>
                <c:pt idx="7">
                  <c:v>Competition Authorities</c:v>
                </c:pt>
                <c:pt idx="8">
                  <c:v>Other, please specify:</c:v>
                </c:pt>
              </c:strCache>
            </c:strRef>
          </c:cat>
          <c:val>
            <c:numRef>
              <c:f>'6.6'!$C$33:$K$33</c:f>
              <c:numCache>
                <c:formatCode>General</c:formatCode>
                <c:ptCount val="9"/>
                <c:pt idx="0">
                  <c:v>3</c:v>
                </c:pt>
                <c:pt idx="1">
                  <c:v>5</c:v>
                </c:pt>
                <c:pt idx="2">
                  <c:v>2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  <c:pt idx="6">
                  <c:v>3</c:v>
                </c:pt>
                <c:pt idx="7">
                  <c:v>0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F3-47E3-8B50-800E7AC7EFC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73543552"/>
        <c:axId val="273546240"/>
      </c:barChart>
      <c:catAx>
        <c:axId val="27354355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73546240"/>
        <c:crossesAt val="0"/>
        <c:auto val="1"/>
        <c:lblAlgn val="ctr"/>
        <c:lblOffset val="100"/>
        <c:noMultiLvlLbl val="0"/>
      </c:catAx>
      <c:valAx>
        <c:axId val="273546240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2735435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0.06122</cdr:y>
    </cdr:from>
    <cdr:to>
      <cdr:x>0.34936</cdr:x>
      <cdr:y>0.984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31385E9-B20A-406C-A3D4-ABECC55D221F}"/>
            </a:ext>
          </a:extLst>
        </cdr:cNvPr>
        <cdr:cNvSpPr txBox="1"/>
      </cdr:nvSpPr>
      <cdr:spPr>
        <a:xfrm xmlns:a="http://schemas.openxmlformats.org/drawingml/2006/main">
          <a:off x="0" y="277075"/>
          <a:ext cx="3131840" cy="417646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hr-HR" sz="1200" dirty="0"/>
            <a:t>Snažna politička podrška</a:t>
          </a:r>
          <a:br/>
          <a:br/>
          <a:r>
            <a:rPr lang="hr-HR" sz="1200" dirty="0"/>
            <a:t>Dio dugoročnog strateškog plana</a:t>
          </a:r>
        </a:p>
        <a:p xmlns:a="http://schemas.openxmlformats.org/drawingml/2006/main">
          <a:pPr algn="r"/>
          <a:endParaRPr lang="hr-HR" sz="1200" dirty="0"/>
        </a:p>
        <a:p xmlns:a="http://schemas.openxmlformats.org/drawingml/2006/main">
          <a:pPr algn="r"/>
          <a:r>
            <a:rPr lang="hr-HR" sz="1200" dirty="0"/>
            <a:t>Dobar rezultat analize isplativosti</a:t>
          </a:r>
        </a:p>
        <a:p xmlns:a="http://schemas.openxmlformats.org/drawingml/2006/main">
          <a:pPr algn="r"/>
          <a:endParaRPr lang="hr-HR" sz="1200" dirty="0"/>
        </a:p>
        <a:p xmlns:a="http://schemas.openxmlformats.org/drawingml/2006/main">
          <a:pPr algn="r"/>
          <a:r>
            <a:rPr lang="hr-HR" sz="1200" dirty="0"/>
            <a:t>Funkcionalno se uklapa u drugu infrastrukturnu imovinu</a:t>
          </a:r>
        </a:p>
        <a:p xmlns:a="http://schemas.openxmlformats.org/drawingml/2006/main">
          <a:pPr algn="r"/>
          <a:endParaRPr lang="hr-HR" sz="1200" dirty="0"/>
        </a:p>
        <a:p xmlns:a="http://schemas.openxmlformats.org/drawingml/2006/main">
          <a:pPr algn="r"/>
          <a:r>
            <a:rPr lang="hr-HR" sz="1200" dirty="0"/>
            <a:t>Važno za razvoj određenog sektora</a:t>
          </a:r>
        </a:p>
        <a:p xmlns:a="http://schemas.openxmlformats.org/drawingml/2006/main">
          <a:pPr algn="r"/>
          <a:endParaRPr lang="hr-HR" sz="1200" dirty="0"/>
        </a:p>
        <a:p xmlns:a="http://schemas.openxmlformats.org/drawingml/2006/main">
          <a:pPr algn="r"/>
          <a:r>
            <a:rPr lang="hr-HR" sz="1200" dirty="0"/>
            <a:t>Snažan interes privatnog sektora</a:t>
          </a:r>
        </a:p>
        <a:p xmlns:a="http://schemas.openxmlformats.org/drawingml/2006/main">
          <a:pPr algn="r"/>
          <a:endParaRPr lang="hr-HR" sz="1200" dirty="0"/>
        </a:p>
        <a:p xmlns:a="http://schemas.openxmlformats.org/drawingml/2006/main">
          <a:pPr algn="r"/>
          <a:r>
            <a:rPr lang="hr-HR" sz="1200" dirty="0"/>
            <a:t>Veliki tržišni neuspjeh u sektoru</a:t>
          </a:r>
        </a:p>
        <a:p xmlns:a="http://schemas.openxmlformats.org/drawingml/2006/main">
          <a:pPr algn="r"/>
          <a:endParaRPr lang="hr-HR" sz="1200" dirty="0"/>
        </a:p>
        <a:p xmlns:a="http://schemas.openxmlformats.org/drawingml/2006/main">
          <a:pPr algn="r"/>
          <a:r>
            <a:rPr lang="hr-HR" sz="1200" dirty="0"/>
            <a:t>Velika podrška javnosti</a:t>
          </a:r>
        </a:p>
        <a:p xmlns:a="http://schemas.openxmlformats.org/drawingml/2006/main">
          <a:pPr algn="r"/>
          <a:endParaRPr lang="hr-HR" sz="1200" dirty="0"/>
        </a:p>
        <a:p xmlns:a="http://schemas.openxmlformats.org/drawingml/2006/main">
          <a:pPr algn="r"/>
          <a:r>
            <a:rPr lang="hr-HR" sz="1200" dirty="0"/>
            <a:t>Vanjski izvori financijskih sredstava kao što su EU ili drugi donatori</a:t>
          </a:r>
        </a:p>
        <a:p xmlns:a="http://schemas.openxmlformats.org/drawingml/2006/main">
          <a:pPr algn="r"/>
          <a:endParaRPr lang="hr-HR" sz="1200" dirty="0"/>
        </a:p>
        <a:p xmlns:a="http://schemas.openxmlformats.org/drawingml/2006/main">
          <a:pPr algn="r"/>
          <a:r>
            <a:rPr lang="hr-HR" sz="1200" dirty="0"/>
            <a:t>Drugo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0.04022</cdr:y>
    </cdr:from>
    <cdr:to>
      <cdr:x>0.4786</cdr:x>
      <cdr:y>0.98632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BA23DED8-0C3F-4340-A08E-A2FBD8146178}"/>
            </a:ext>
          </a:extLst>
        </cdr:cNvPr>
        <cdr:cNvSpPr txBox="1"/>
      </cdr:nvSpPr>
      <cdr:spPr>
        <a:xfrm xmlns:a="http://schemas.openxmlformats.org/drawingml/2006/main">
          <a:off x="-4788024" y="179576"/>
          <a:ext cx="2015860" cy="422385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hr-HR" sz="1100" dirty="0"/>
            <a:t>Jedinica za JPP</a:t>
          </a:r>
        </a:p>
        <a:p xmlns:a="http://schemas.openxmlformats.org/drawingml/2006/main">
          <a:endParaRPr lang="hr-HR" sz="1100" dirty="0"/>
        </a:p>
        <a:p xmlns:a="http://schemas.openxmlformats.org/drawingml/2006/main">
          <a:endParaRPr lang="hr-HR" sz="1100" dirty="0"/>
        </a:p>
        <a:p xmlns:a="http://schemas.openxmlformats.org/drawingml/2006/main">
          <a:r>
            <a:rPr lang="hr-HR" dirty="0"/>
            <a:t>Središnja infrastrukturna jedinica</a:t>
          </a:r>
        </a:p>
        <a:p xmlns:a="http://schemas.openxmlformats.org/drawingml/2006/main">
          <a:endParaRPr lang="hr-HR" dirty="0"/>
        </a:p>
        <a:p xmlns:a="http://schemas.openxmlformats.org/drawingml/2006/main">
          <a:endParaRPr lang="hr-HR" sz="1100" dirty="0"/>
        </a:p>
        <a:p xmlns:a="http://schemas.openxmlformats.org/drawingml/2006/main">
          <a:r>
            <a:rPr lang="hr-HR" sz="1100" dirty="0"/>
            <a:t>Središnje proračunsko tijelo</a:t>
          </a:r>
        </a:p>
        <a:p xmlns:a="http://schemas.openxmlformats.org/drawingml/2006/main">
          <a:endParaRPr lang="hr-HR" sz="1100" dirty="0"/>
        </a:p>
        <a:p xmlns:a="http://schemas.openxmlformats.org/drawingml/2006/main">
          <a:endParaRPr lang="hr-HR" dirty="0"/>
        </a:p>
        <a:p xmlns:a="http://schemas.openxmlformats.org/drawingml/2006/main">
          <a:r>
            <a:rPr lang="hr-HR" dirty="0"/>
            <a:t>Vrhovna revizijska institucija</a:t>
          </a:r>
        </a:p>
        <a:p xmlns:a="http://schemas.openxmlformats.org/drawingml/2006/main">
          <a:endParaRPr lang="hr-HR" dirty="0"/>
        </a:p>
        <a:p xmlns:a="http://schemas.openxmlformats.org/drawingml/2006/main">
          <a:endParaRPr lang="hr-HR" sz="1100" dirty="0"/>
        </a:p>
        <a:p xmlns:a="http://schemas.openxmlformats.org/drawingml/2006/main">
          <a:r>
            <a:rPr lang="hr-HR" sz="1100" dirty="0"/>
            <a:t>Regulatori sektora</a:t>
          </a:r>
        </a:p>
        <a:p xmlns:a="http://schemas.openxmlformats.org/drawingml/2006/main">
          <a:endParaRPr lang="hr-HR" dirty="0"/>
        </a:p>
        <a:p xmlns:a="http://schemas.openxmlformats.org/drawingml/2006/main">
          <a:r>
            <a:rPr lang="hr-HR" dirty="0"/>
            <a:t>Agencija za javnu nabavu</a:t>
          </a:r>
        </a:p>
        <a:p xmlns:a="http://schemas.openxmlformats.org/drawingml/2006/main">
          <a:endParaRPr lang="hr-HR" dirty="0"/>
        </a:p>
        <a:p xmlns:a="http://schemas.openxmlformats.org/drawingml/2006/main">
          <a:endParaRPr lang="hr-HR" dirty="0"/>
        </a:p>
        <a:p xmlns:a="http://schemas.openxmlformats.org/drawingml/2006/main">
          <a:r>
            <a:rPr lang="hr-HR" sz="1100" dirty="0"/>
            <a:t>Resorna ministarstva</a:t>
          </a:r>
        </a:p>
        <a:p xmlns:a="http://schemas.openxmlformats.org/drawingml/2006/main">
          <a:endParaRPr lang="hr-HR" sz="1100" dirty="0"/>
        </a:p>
        <a:p xmlns:a="http://schemas.openxmlformats.org/drawingml/2006/main">
          <a:endParaRPr lang="hr-HR" sz="1100" dirty="0"/>
        </a:p>
        <a:p xmlns:a="http://schemas.openxmlformats.org/drawingml/2006/main">
          <a:r>
            <a:rPr lang="hr-HR" dirty="0"/>
            <a:t>Tijela za regulaciju konkurencije</a:t>
          </a:r>
        </a:p>
        <a:p xmlns:a="http://schemas.openxmlformats.org/drawingml/2006/main">
          <a:endParaRPr lang="hr-HR" dirty="0"/>
        </a:p>
        <a:p xmlns:a="http://schemas.openxmlformats.org/drawingml/2006/main">
          <a:endParaRPr lang="hr-HR" dirty="0"/>
        </a:p>
        <a:p xmlns:a="http://schemas.openxmlformats.org/drawingml/2006/main">
          <a:r>
            <a:rPr lang="hr-HR" sz="1100" dirty="0"/>
            <a:t>Ostalo, molimo navedite</a:t>
          </a:r>
          <a:endParaRPr lang="en-U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9099" cy="497206"/>
          </a:xfrm>
          <a:prstGeom prst="rect">
            <a:avLst/>
          </a:prstGeom>
        </p:spPr>
        <p:txBody>
          <a:bodyPr vert="horz" lIns="92127" tIns="46064" rIns="92127" bIns="4606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45" y="0"/>
            <a:ext cx="2949099" cy="497206"/>
          </a:xfrm>
          <a:prstGeom prst="rect">
            <a:avLst/>
          </a:prstGeom>
        </p:spPr>
        <p:txBody>
          <a:bodyPr vert="horz" lIns="92127" tIns="46064" rIns="92127" bIns="46064" rtlCol="0"/>
          <a:lstStyle>
            <a:lvl1pPr algn="r">
              <a:defRPr sz="1200"/>
            </a:lvl1pPr>
          </a:lstStyle>
          <a:p>
            <a:fld id="{CAE2EF56-07CE-4973-A4DD-FE0A7852E95F}" type="datetimeFigureOut">
              <a:rPr lang="en-US" smtClean="0"/>
              <a:t>3/12/2019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45173"/>
            <a:ext cx="2949099" cy="497206"/>
          </a:xfrm>
          <a:prstGeom prst="rect">
            <a:avLst/>
          </a:prstGeom>
        </p:spPr>
        <p:txBody>
          <a:bodyPr vert="horz" lIns="92127" tIns="46064" rIns="92127" bIns="4606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45" y="9445173"/>
            <a:ext cx="2949099" cy="497206"/>
          </a:xfrm>
          <a:prstGeom prst="rect">
            <a:avLst/>
          </a:prstGeom>
        </p:spPr>
        <p:txBody>
          <a:bodyPr vert="horz" lIns="92127" tIns="46064" rIns="92127" bIns="46064" rtlCol="0" anchor="b"/>
          <a:lstStyle>
            <a:lvl1pPr algn="r">
              <a:defRPr sz="1200"/>
            </a:lvl1pPr>
          </a:lstStyle>
          <a:p>
            <a:fld id="{B2B0F6A8-257F-4A43-9A37-FB6ABCBE8F7F}" type="slidenum">
              <a:rPr lang="en-US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83056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9099" cy="497206"/>
          </a:xfrm>
          <a:prstGeom prst="rect">
            <a:avLst/>
          </a:prstGeom>
        </p:spPr>
        <p:txBody>
          <a:bodyPr vert="horz" lIns="92127" tIns="46064" rIns="92127" bIns="4606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45" y="0"/>
            <a:ext cx="2949099" cy="497206"/>
          </a:xfrm>
          <a:prstGeom prst="rect">
            <a:avLst/>
          </a:prstGeom>
        </p:spPr>
        <p:txBody>
          <a:bodyPr vert="horz" lIns="92127" tIns="46064" rIns="92127" bIns="46064" rtlCol="0"/>
          <a:lstStyle>
            <a:lvl1pPr algn="r">
              <a:defRPr sz="1200"/>
            </a:lvl1pPr>
          </a:lstStyle>
          <a:p>
            <a:fld id="{77DFAF77-2406-4BE0-BC34-C403B845E652}" type="datetimeFigureOut">
              <a:rPr lang="en-US" smtClean="0"/>
              <a:t>3/12/2019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046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27" tIns="46064" rIns="92127" bIns="4606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52"/>
            <a:ext cx="5444490" cy="4474846"/>
          </a:xfrm>
          <a:prstGeom prst="rect">
            <a:avLst/>
          </a:prstGeom>
        </p:spPr>
        <p:txBody>
          <a:bodyPr vert="horz" lIns="92127" tIns="46064" rIns="92127" bIns="4606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45173"/>
            <a:ext cx="2949099" cy="497206"/>
          </a:xfrm>
          <a:prstGeom prst="rect">
            <a:avLst/>
          </a:prstGeom>
        </p:spPr>
        <p:txBody>
          <a:bodyPr vert="horz" lIns="92127" tIns="46064" rIns="92127" bIns="4606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45" y="9445173"/>
            <a:ext cx="2949099" cy="497206"/>
          </a:xfrm>
          <a:prstGeom prst="rect">
            <a:avLst/>
          </a:prstGeom>
        </p:spPr>
        <p:txBody>
          <a:bodyPr vert="horz" lIns="92127" tIns="46064" rIns="92127" bIns="46064" rtlCol="0" anchor="b"/>
          <a:lstStyle>
            <a:lvl1pPr algn="r">
              <a:defRPr sz="1200"/>
            </a:lvl1pPr>
          </a:lstStyle>
          <a:p>
            <a:fld id="{7B2D7C97-984D-4856-9E21-646B4D07D0BA}" type="slidenum">
              <a:rPr lang="en-US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15945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075BF-B68F-49A6-BBD9-1F9203778404}" type="slidenum">
              <a:rPr lang="en-US" smtClean="0"/>
              <a:pPr/>
              <a:t>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908694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D7C97-984D-4856-9E21-646B4D07D0BA}" type="slidenum">
              <a:rPr lang="en-US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753481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  <a:p>
            <a:endParaRPr lang="hr-HR" baseline="0" dirty="0"/>
          </a:p>
          <a:p>
            <a:r>
              <a:rPr dirty="0"/>
              <a:t> </a:t>
            </a:r>
          </a:p>
          <a:p>
            <a:pPr marL="172738" indent="-172738">
              <a:buFontTx/>
              <a:buChar char="-"/>
            </a:pP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D7C97-984D-4856-9E21-646B4D07D0BA}" type="slidenum">
              <a:rPr lang="en-US" smtClean="0"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581045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D7C97-984D-4856-9E21-646B4D07D0BA}" type="slidenum">
              <a:rPr lang="en-US" smtClean="0"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138092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D7C97-984D-4856-9E21-646B4D07D0BA}" type="slidenum">
              <a:rPr lang="en-US" smtClean="0"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561567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D7C97-984D-4856-9E21-646B4D07D0BA}" type="slidenum">
              <a:rPr lang="en-US" smtClean="0"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50914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D7C97-984D-4856-9E21-646B4D07D0BA}" type="slidenum">
              <a:rPr lang="en-US" smtClean="0"/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043027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D7C97-984D-4856-9E21-646B4D07D0BA}" type="slidenum">
              <a:rPr lang="en-US" smtClean="0"/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510444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D7C97-984D-4856-9E21-646B4D07D0BA}" type="slidenum">
              <a:rPr lang="en-US" smtClean="0"/>
              <a:t>17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86373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  <a:p>
            <a:endParaRPr lang="en-GB" baseline="0" dirty="0"/>
          </a:p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D7C97-984D-4856-9E21-646B4D07D0BA}" type="slidenum">
              <a:rPr lang="en-US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45964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D7C97-984D-4856-9E21-646B4D07D0BA}" type="slidenum">
              <a:rPr lang="en-US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66480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8606">
              <a:defRPr/>
            </a:pPr>
            <a:endParaRPr lang="en-US" dirty="0"/>
          </a:p>
          <a:p>
            <a:endParaRPr lang="en-GB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D7C97-984D-4856-9E21-646B4D07D0BA}" type="slidenum">
              <a:rPr lang="en-US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420870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2400" dirty="0"/>
          </a:p>
          <a:p>
            <a:endParaRPr lang="en-GB" dirty="0"/>
          </a:p>
          <a:p>
            <a:endParaRPr lang="en-GB" sz="1100" dirty="0"/>
          </a:p>
          <a:p>
            <a:pPr marL="172738" indent="-172738">
              <a:buFontTx/>
              <a:buChar char="-"/>
            </a:pP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D7C97-984D-4856-9E21-646B4D07D0BA}" type="slidenum">
              <a:rPr lang="en-US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72082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0635" lvl="1" indent="0"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D7C97-984D-4856-9E21-646B4D07D0BA}" type="slidenum">
              <a:rPr lang="en-US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347066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0635" lvl="1"/>
            <a:endParaRPr lang="en-GB" dirty="0"/>
          </a:p>
          <a:p>
            <a:pPr marL="460635" lvl="1"/>
            <a:endParaRPr lang="en-GB" dirty="0"/>
          </a:p>
          <a:p>
            <a:pPr marL="172738" indent="-172738">
              <a:buFontTx/>
              <a:buChar char="-"/>
            </a:pP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D7C97-984D-4856-9E21-646B4D07D0BA}" type="slidenum">
              <a:rPr lang="en-US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570740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D7C97-984D-4856-9E21-646B4D07D0BA}" type="slidenum">
              <a:rPr lang="en-US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152737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D7C97-984D-4856-9E21-646B4D07D0BA}" type="slidenum">
              <a:rPr lang="en-US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56567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000" y="2628508"/>
            <a:ext cx="2628000" cy="4229631"/>
          </a:xfrm>
          <a:prstGeom prst="rect">
            <a:avLst/>
          </a:prstGeom>
        </p:spPr>
      </p:pic>
      <p:pic>
        <p:nvPicPr>
          <p:cNvPr id="36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08"/>
            <a:ext cx="2628000" cy="4229631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1368000" y="2480400"/>
            <a:ext cx="6300000" cy="1267200"/>
          </a:xfrm>
          <a:prstGeom prst="rect">
            <a:avLst/>
          </a:prstGeom>
        </p:spPr>
        <p:txBody>
          <a:bodyPr lIns="90000" rIns="90000" anchor="b">
            <a:spAutoFit/>
          </a:bodyPr>
          <a:lstStyle>
            <a:lvl1pPr>
              <a:lnSpc>
                <a:spcPts val="4500"/>
              </a:lnSpc>
              <a:defRPr sz="4500" cap="all" baseline="0">
                <a:solidFill>
                  <a:schemeClr val="bg1"/>
                </a:solidFill>
              </a:defRPr>
            </a:lvl1pPr>
          </a:lstStyle>
          <a:p>
            <a:r>
              <a:rPr kumimoji="0" lang="en-US" dirty="0"/>
              <a:t>Click to edit Presentation title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1368000" y="3805200"/>
            <a:ext cx="6300000" cy="352800"/>
          </a:xfrm>
        </p:spPr>
        <p:txBody>
          <a:bodyPr lIns="90000" rIns="90000">
            <a:sp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dirty="0"/>
              <a:t>Click to </a:t>
            </a:r>
            <a:r>
              <a:rPr kumimoji="0" lang="fr-FR" dirty="0" err="1"/>
              <a:t>edit</a:t>
            </a:r>
            <a:r>
              <a:rPr kumimoji="0" lang="fr-FR" dirty="0"/>
              <a:t> </a:t>
            </a:r>
            <a:r>
              <a:rPr kumimoji="0" lang="fr-FR" dirty="0" err="1"/>
              <a:t>Subtitle</a:t>
            </a:r>
            <a:endParaRPr kumimoji="0" lang="en-US" dirty="0"/>
          </a:p>
        </p:txBody>
      </p:sp>
      <p:pic>
        <p:nvPicPr>
          <p:cNvPr id="37" name="Imag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1200" y="432000"/>
            <a:ext cx="692307" cy="1440000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7D684345-CC85-48C3-A1AB-11C3911B754F}" type="datetime1">
              <a:rPr lang="en-US" smtClean="0"/>
              <a:t>3/12/2019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endParaRPr lang="en-US"/>
          </a:p>
        </p:txBody>
      </p:sp>
      <p:pic>
        <p:nvPicPr>
          <p:cNvPr id="10" name="Imag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000" y="6055200"/>
            <a:ext cx="1742400" cy="5788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2B624C57-516D-4114-821F-689349490ABA}" type="datetime1">
              <a:rPr lang="en-US" smtClean="0"/>
              <a:t>3/12/2019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2D12CD51-3AC0-4980-934F-28AA7745AA9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edit Slide title</a:t>
            </a:r>
            <a:br>
              <a:rPr lang="en-US" dirty="0"/>
            </a:br>
            <a:r>
              <a:rPr lang="en-US" dirty="0"/>
              <a:t>Slide title can be extended to two lines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93600" y="5328000"/>
            <a:ext cx="950407" cy="1530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00" y="468000"/>
            <a:ext cx="692308" cy="1440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260000" y="2928144"/>
            <a:ext cx="6624000" cy="1041311"/>
          </a:xfrm>
        </p:spPr>
        <p:txBody>
          <a:bodyPr anchor="ctr" anchorCtr="0">
            <a:spAutoFit/>
          </a:bodyPr>
          <a:lstStyle>
            <a:lvl1pPr algn="ctr">
              <a:lnSpc>
                <a:spcPts val="3700"/>
              </a:lnSpc>
              <a:defRPr sz="3700" b="0" i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Header title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5DF9F273-7C98-43E3-8D4E-8DAF2A1EB0DF}" type="datetime1">
              <a:rPr lang="en-US" smtClean="0"/>
              <a:t>3/12/2019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tx2"/>
                </a:solidFill>
                <a:latin typeface="Arial"/>
              </a:defRPr>
            </a:lvl1pPr>
          </a:lstStyle>
          <a:p>
            <a:fld id="{2D12CD51-3AC0-4980-934F-28AA7745AA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45385-69D0-4E80-A3B6-D71F1C0DA906}" type="datetimeFigureOut">
              <a:rPr lang="en-GB" smtClean="0"/>
              <a:t>12/03/2019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2A0FE-284D-4B8B-8938-F308C4664D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7741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600" y="5328184"/>
            <a:ext cx="950407" cy="1529631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 bwMode="auto">
          <a:xfrm>
            <a:off x="504000" y="1306800"/>
            <a:ext cx="8154000" cy="0"/>
          </a:xfrm>
          <a:prstGeom prst="rect">
            <a:avLst/>
          </a:prstGeom>
          <a:noFill/>
          <a:ln w="6350" cap="flat" cmpd="sng" algn="ctr">
            <a:solidFill>
              <a:srgbClr val="72727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65 Medium" pitchFamily="34" charset="0"/>
            </a:endParaRPr>
          </a:p>
        </p:txBody>
      </p:sp>
      <p:pic>
        <p:nvPicPr>
          <p:cNvPr id="24" name="Image 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0400" y="288000"/>
            <a:ext cx="458653" cy="954000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68000" y="1602000"/>
            <a:ext cx="8218800" cy="4525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Slide title</a:t>
            </a:r>
            <a:br>
              <a:rPr lang="en-US" dirty="0"/>
            </a:br>
            <a:r>
              <a:rPr lang="en-US" dirty="0"/>
              <a:t>Slide title can be extended to two lines</a:t>
            </a:r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0E2CBB0D-3B2A-4931-A2C9-0CCDBF1B678E}" type="datetime1">
              <a:rPr lang="en-US" smtClean="0"/>
              <a:t>3/12/2019</a:t>
            </a:fld>
            <a:endParaRPr lang="en-US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2D12CD51-3AC0-4980-934F-28AA7745AA9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000" indent="-342000" algn="l" rtl="0" eaLnBrk="1" latinLnBrk="0" hangingPunct="1">
        <a:spcBef>
          <a:spcPts val="768"/>
        </a:spcBef>
        <a:buClr>
          <a:schemeClr val="tx1"/>
        </a:buClr>
        <a:buFont typeface="Arial" pitchFamily="34" charset="0"/>
        <a:buChar char="•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00" indent="-284400" algn="l" rtl="0" eaLnBrk="1" latinLnBrk="0" hangingPunct="1">
        <a:spcBef>
          <a:spcPts val="672"/>
        </a:spcBef>
        <a:buClr>
          <a:schemeClr val="tx1"/>
        </a:buClr>
        <a:buFont typeface="Arial" pitchFamily="34" charset="0"/>
        <a:buChar char="–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800" indent="-230400" algn="l" rtl="0" eaLnBrk="1" latinLnBrk="0" hangingPunct="1">
        <a:spcBef>
          <a:spcPts val="576"/>
        </a:spcBef>
        <a:buClr>
          <a:schemeClr val="tx1"/>
        </a:buClr>
        <a:buFont typeface="Arial" pitchFamily="34" charset="0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2000" indent="-230400" algn="l" rtl="0" eaLnBrk="1" latinLnBrk="0" hangingPunct="1">
        <a:spcBef>
          <a:spcPts val="480"/>
        </a:spcBef>
        <a:buClr>
          <a:schemeClr val="tx1"/>
        </a:buClr>
        <a:buFont typeface="Arial" pitchFamily="34" charset="0"/>
        <a:buChar char="–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9200" indent="-230400" algn="l" rtl="0" eaLnBrk="1" latinLnBrk="0" hangingPunct="1">
        <a:spcBef>
          <a:spcPts val="480"/>
        </a:spcBef>
        <a:buClr>
          <a:schemeClr val="tx1"/>
        </a:buClr>
        <a:buFont typeface="Arial" pitchFamily="34" charset="0"/>
        <a:buChar char="»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Andrew.blazey@oecd.org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Kavanagh_j\Local Settings\Temp\OECD logotype text\OECD_TEXT_10c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200" y="260648"/>
            <a:ext cx="2500640" cy="1008112"/>
          </a:xfrm>
          <a:prstGeom prst="rect">
            <a:avLst/>
          </a:prstGeom>
          <a:noFill/>
        </p:spPr>
      </p:pic>
      <p:sp>
        <p:nvSpPr>
          <p:cNvPr id="8" name="Subtitle 2"/>
          <p:cNvSpPr>
            <a:spLocks noGrp="1"/>
          </p:cNvSpPr>
          <p:nvPr>
            <p:ph idx="1"/>
          </p:nvPr>
        </p:nvSpPr>
        <p:spPr>
          <a:xfrm>
            <a:off x="277200" y="5229200"/>
            <a:ext cx="8218800" cy="1178928"/>
          </a:xfrm>
        </p:spPr>
        <p:txBody>
          <a:bodyPr>
            <a:noAutofit/>
          </a:bodyPr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/>
            <a:r>
              <a:rPr lang="en-US" sz="1800" dirty="0">
                <a:solidFill>
                  <a:schemeClr val="tx1"/>
                </a:solidFill>
              </a:rPr>
              <a:t>Jungmin Park, Jedinica za planiranje proračuna i javne rashode, OECD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Godišnja plenarna sjednica BCOP-a, 2019.  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19. ožujka 2019. Taškent, Uzbekistan</a:t>
            </a:r>
          </a:p>
          <a:p>
            <a:pPr algn="l"/>
            <a:endParaRPr lang="hr-HR" sz="1800" dirty="0">
              <a:solidFill>
                <a:schemeClr val="tx1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6193" y="1556792"/>
            <a:ext cx="8666100" cy="3312368"/>
          </a:xfrm>
        </p:spPr>
        <p:txBody>
          <a:bodyPr>
            <a:noAutofit/>
          </a:bodyPr>
          <a:lstStyle/>
          <a:p>
            <a:pPr algn="ctr"/>
            <a:r>
              <a:rPr lang="en-GB" b="1" dirty="0">
                <a:solidFill>
                  <a:srgbClr val="002060"/>
                </a:solidFill>
              </a:rPr>
              <a:t>Okvir za upravljanje infrastrukturom</a:t>
            </a:r>
            <a:br/>
            <a:br/>
            <a:r>
              <a:rPr lang="en-GB" sz="2800" dirty="0">
                <a:solidFill>
                  <a:srgbClr val="002060"/>
                </a:solidFill>
              </a:rPr>
              <a:t>- </a:t>
            </a:r>
            <a:r>
              <a:rPr lang="en-GB" sz="2800" i="1" dirty="0">
                <a:solidFill>
                  <a:srgbClr val="002060"/>
                </a:solidFill>
              </a:rPr>
              <a:t>Pravi modeli za infrastrukturu -</a:t>
            </a:r>
            <a:endParaRPr lang="hr-HR" sz="28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913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12CD51-3AC0-4980-934F-28AA7745AA9F}" type="slidenum">
              <a:rPr lang="en-US" smtClean="0"/>
              <a:t>10</a:t>
            </a:fld>
            <a:endParaRPr lang="hr-H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790952" cy="1022400"/>
          </a:xfrm>
        </p:spPr>
        <p:txBody>
          <a:bodyPr/>
          <a:lstStyle/>
          <a:p>
            <a:r>
              <a:rPr dirty="0"/>
              <a:t>Odluke o infrastrukturnim investicijama često se temelje na političkim prioritetima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4671138"/>
              </p:ext>
            </p:extLst>
          </p:nvPr>
        </p:nvGraphicFramePr>
        <p:xfrm>
          <a:off x="0" y="1804288"/>
          <a:ext cx="8964488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5536" y="1419247"/>
            <a:ext cx="8280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+mj-lt"/>
              </a:rPr>
              <a:t>Odrednice za financiranje projekata</a:t>
            </a:r>
            <a:endParaRPr lang="hr-HR" sz="2000" b="1" dirty="0"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75656" y="2996952"/>
            <a:ext cx="36004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-226" y="6451147"/>
            <a:ext cx="677485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dirty="0"/>
              <a:t>Izvor:</a:t>
            </a:r>
            <a:r>
              <a:rPr lang="en-GB" altLang="en-US" sz="1050" dirty="0">
                <a:solidFill>
                  <a:srgbClr val="727272"/>
                </a:solidFill>
                <a:latin typeface="Arial" pitchFamily="34" charset="0"/>
              </a:rPr>
              <a:t> OECD (2016.), OECD-ova anketa o upravljanju infrastrukturom</a:t>
            </a:r>
            <a:endParaRPr lang="hr-HR" altLang="en-US" sz="1050" dirty="0">
              <a:solidFill>
                <a:srgbClr val="72727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20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935273" y="163886"/>
            <a:ext cx="8054116" cy="927344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dirty="0"/>
              <a:t>U mnogim zemljama nedostaju integrirani dugoročni strateški planovi za infrastrukturu</a:t>
            </a:r>
            <a:endParaRPr lang="hr-HR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857235"/>
              </p:ext>
            </p:extLst>
          </p:nvPr>
        </p:nvGraphicFramePr>
        <p:xfrm>
          <a:off x="414521" y="2135226"/>
          <a:ext cx="8045911" cy="40893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7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84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07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</a:rPr>
                        <a:t>Zemlje s dugoročnim strateškim infrastrukturnim planom</a:t>
                      </a:r>
                      <a:endParaRPr lang="hr-HR" sz="1800" dirty="0">
                        <a:solidFill>
                          <a:srgbClr val="365F91"/>
                        </a:solidFill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GB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Zemlje samo sa sektorskim infrastrukturnim planovima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5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</a:rPr>
                        <a:t>Australija</a:t>
                      </a:r>
                      <a:endParaRPr lang="hr-HR" sz="1600" dirty="0">
                        <a:solidFill>
                          <a:srgbClr val="365F91"/>
                        </a:solidFill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t>Belgija</a:t>
                      </a:r>
                      <a:endParaRPr lang="hr-HR" dirty="0"/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5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</a:rPr>
                        <a:t>Austrija</a:t>
                      </a:r>
                      <a:endParaRPr lang="hr-HR" sz="1600" dirty="0">
                        <a:solidFill>
                          <a:srgbClr val="365F91"/>
                        </a:solidFill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Čile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95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</a:rPr>
                        <a:t>Mađarska</a:t>
                      </a:r>
                      <a:endParaRPr lang="hr-HR" sz="1600" dirty="0">
                        <a:solidFill>
                          <a:srgbClr val="365F91"/>
                        </a:solidFill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Češka Republika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95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</a:rPr>
                        <a:t>Italija</a:t>
                      </a:r>
                      <a:endParaRPr lang="hr-HR" sz="1600" dirty="0">
                        <a:solidFill>
                          <a:srgbClr val="365F91"/>
                        </a:solidFill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Estonija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52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</a:rPr>
                        <a:t>Japan</a:t>
                      </a:r>
                      <a:endParaRPr lang="hr-HR" sz="1600" dirty="0">
                        <a:solidFill>
                          <a:srgbClr val="365F91"/>
                        </a:solidFill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Francuska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95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</a:rPr>
                        <a:t>Meksiko</a:t>
                      </a:r>
                      <a:endParaRPr lang="hr-HR" sz="1600" dirty="0">
                        <a:solidFill>
                          <a:srgbClr val="365F91"/>
                        </a:solidFill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Njemačka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95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</a:rPr>
                        <a:t>Novi Zeland</a:t>
                      </a:r>
                      <a:endParaRPr lang="hr-HR" sz="1600" dirty="0">
                        <a:solidFill>
                          <a:srgbClr val="365F91"/>
                        </a:solidFill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Irska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95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</a:rPr>
                        <a:t>Republika Koreja</a:t>
                      </a:r>
                      <a:endParaRPr lang="hr-HR" sz="1600" dirty="0">
                        <a:solidFill>
                          <a:srgbClr val="365F91"/>
                        </a:solidFill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Norveška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95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</a:rPr>
                        <a:t>Španjolska</a:t>
                      </a:r>
                      <a:endParaRPr lang="hr-HR" sz="1600" dirty="0">
                        <a:solidFill>
                          <a:srgbClr val="365F91"/>
                        </a:solidFill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Slovenija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95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</a:rPr>
                        <a:t>Švedska</a:t>
                      </a:r>
                      <a:endParaRPr lang="hr-HR" sz="1600" dirty="0">
                        <a:solidFill>
                          <a:srgbClr val="365F91"/>
                        </a:solidFill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Švicarska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35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</a:rPr>
                        <a:t>Turska</a:t>
                      </a:r>
                      <a:endParaRPr lang="hr-HR" sz="1600" dirty="0">
                        <a:solidFill>
                          <a:srgbClr val="365F91"/>
                        </a:solidFill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GB" sz="1600" dirty="0">
                        <a:solidFill>
                          <a:srgbClr val="365F91"/>
                        </a:solidFill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95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</a:rPr>
                        <a:t>Ujedinjena Kraljevina</a:t>
                      </a:r>
                      <a:endParaRPr lang="hr-HR" sz="1600" dirty="0">
                        <a:solidFill>
                          <a:srgbClr val="365F91"/>
                        </a:solidFill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GB" sz="1600" dirty="0">
                        <a:solidFill>
                          <a:srgbClr val="365F91"/>
                        </a:solidFill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9549">
                <a:tc>
                  <a:txBody>
                    <a:bodyPr/>
                    <a:lstStyle/>
                    <a:p>
                      <a:pPr marL="0" algn="just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Južna Afrika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GB" sz="1600" dirty="0">
                        <a:solidFill>
                          <a:srgbClr val="365F91"/>
                        </a:solidFill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14520" y="1404016"/>
            <a:ext cx="8575285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Otprilike</a:t>
            </a:r>
            <a:r>
              <a:rPr kumimoji="0" lang="en-GB" altLang="en-US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polovina anketiranih zemalja ima integrirani strateški infrastrukturni plan, ali mnoge se zemlje i dalje oslanjaju na sektorske planove</a:t>
            </a:r>
            <a:endParaRPr kumimoji="0" lang="hr-HR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226" y="6206005"/>
            <a:ext cx="7416824" cy="67710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000" i="0" dirty="0" err="1">
                <a:solidFill>
                  <a:srgbClr val="727272"/>
                </a:solidFill>
                <a:latin typeface="Arial"/>
                <a:cs typeface="Arial"/>
              </a:rPr>
              <a:t>Napomena</a:t>
            </a:r>
            <a:r>
              <a:rPr lang="en-GB" altLang="en-US" sz="1000" i="1" dirty="0">
                <a:solidFill>
                  <a:srgbClr val="727272"/>
                </a:solidFill>
                <a:latin typeface="Arial"/>
                <a:cs typeface="Arial"/>
              </a:rPr>
              <a:t>:</a:t>
            </a:r>
            <a:r>
              <a:rPr lang="en-GB" altLang="en-US" sz="1000" dirty="0">
                <a:solidFill>
                  <a:srgbClr val="727272"/>
                </a:solidFill>
                <a:latin typeface="Arial"/>
                <a:cs typeface="Arial"/>
              </a:rPr>
              <a:t> </a:t>
            </a:r>
            <a:r>
              <a:rPr lang="en-GB" altLang="en-US" sz="1000" dirty="0" err="1">
                <a:solidFill>
                  <a:srgbClr val="727272"/>
                </a:solidFill>
                <a:latin typeface="Arial"/>
                <a:cs typeface="Arial"/>
              </a:rPr>
              <a:t>Ukupno</a:t>
            </a:r>
            <a:r>
              <a:rPr lang="en-GB" altLang="en-US" sz="1000" dirty="0">
                <a:solidFill>
                  <a:srgbClr val="727272"/>
                </a:solidFill>
                <a:latin typeface="Arial"/>
                <a:cs typeface="Arial"/>
              </a:rPr>
              <a:t> </a:t>
            </a:r>
            <a:r>
              <a:rPr lang="en-GB" altLang="en-US" sz="1000" dirty="0" err="1">
                <a:solidFill>
                  <a:srgbClr val="727272"/>
                </a:solidFill>
                <a:latin typeface="Arial"/>
                <a:cs typeface="Arial"/>
              </a:rPr>
              <a:t>zemalja</a:t>
            </a:r>
            <a:r>
              <a:rPr lang="en-GB" altLang="en-US" sz="1000" dirty="0">
                <a:solidFill>
                  <a:srgbClr val="727272"/>
                </a:solidFill>
                <a:latin typeface="Arial"/>
                <a:cs typeface="Arial"/>
              </a:rPr>
              <a:t> </a:t>
            </a:r>
            <a:r>
              <a:rPr lang="en-GB" altLang="en-US" sz="1000" dirty="0" err="1">
                <a:solidFill>
                  <a:srgbClr val="727272"/>
                </a:solidFill>
                <a:latin typeface="Arial"/>
                <a:cs typeface="Arial"/>
              </a:rPr>
              <a:t>ispitanika</a:t>
            </a:r>
            <a:r>
              <a:rPr lang="en-GB" altLang="en-US" sz="1000" dirty="0">
                <a:solidFill>
                  <a:srgbClr val="727272"/>
                </a:solidFill>
                <a:latin typeface="Arial"/>
                <a:cs typeface="Arial"/>
              </a:rPr>
              <a:t>: 24. </a:t>
            </a:r>
            <a:r>
              <a:rPr lang="en-GB" altLang="en-US" sz="1000" dirty="0" err="1">
                <a:solidFill>
                  <a:srgbClr val="727272"/>
                </a:solidFill>
                <a:latin typeface="Arial"/>
                <a:cs typeface="Arial"/>
              </a:rPr>
              <a:t>Ostali</a:t>
            </a:r>
            <a:r>
              <a:rPr lang="en-GB" altLang="en-US" sz="1000" dirty="0">
                <a:solidFill>
                  <a:srgbClr val="727272"/>
                </a:solidFill>
                <a:latin typeface="Arial"/>
                <a:cs typeface="Arial"/>
              </a:rPr>
              <a:t> </a:t>
            </a:r>
            <a:r>
              <a:rPr lang="en-GB" altLang="en-US" sz="1000" dirty="0" err="1">
                <a:solidFill>
                  <a:srgbClr val="727272"/>
                </a:solidFill>
                <a:latin typeface="Arial"/>
                <a:cs typeface="Arial"/>
              </a:rPr>
              <a:t>oblici</a:t>
            </a:r>
            <a:r>
              <a:rPr lang="en-GB" altLang="en-US" sz="1000" dirty="0">
                <a:solidFill>
                  <a:srgbClr val="727272"/>
                </a:solidFill>
                <a:latin typeface="Arial"/>
                <a:cs typeface="Arial"/>
              </a:rPr>
              <a:t> </a:t>
            </a:r>
            <a:r>
              <a:rPr lang="en-GB" altLang="en-US" sz="1000" dirty="0" err="1">
                <a:solidFill>
                  <a:srgbClr val="727272"/>
                </a:solidFill>
                <a:latin typeface="Arial"/>
                <a:cs typeface="Arial"/>
              </a:rPr>
              <a:t>strateškog</a:t>
            </a:r>
            <a:r>
              <a:rPr lang="en-GB" altLang="en-US" sz="1000" dirty="0">
                <a:solidFill>
                  <a:srgbClr val="727272"/>
                </a:solidFill>
                <a:latin typeface="Arial"/>
                <a:cs typeface="Arial"/>
              </a:rPr>
              <a:t> </a:t>
            </a:r>
            <a:r>
              <a:rPr lang="en-GB" altLang="en-US" sz="1000" dirty="0" err="1">
                <a:solidFill>
                  <a:srgbClr val="727272"/>
                </a:solidFill>
                <a:latin typeface="Arial"/>
                <a:cs typeface="Arial"/>
              </a:rPr>
              <a:t>planiranja</a:t>
            </a:r>
            <a:r>
              <a:rPr lang="en-GB" altLang="en-US" sz="1000" dirty="0">
                <a:solidFill>
                  <a:srgbClr val="727272"/>
                </a:solidFill>
                <a:latin typeface="Arial"/>
                <a:cs typeface="Arial"/>
              </a:rPr>
              <a:t> </a:t>
            </a:r>
            <a:r>
              <a:rPr lang="en-GB" altLang="en-US" sz="1000" dirty="0" err="1">
                <a:solidFill>
                  <a:srgbClr val="727272"/>
                </a:solidFill>
                <a:latin typeface="Arial"/>
                <a:cs typeface="Arial"/>
              </a:rPr>
              <a:t>uključuju</a:t>
            </a:r>
            <a:r>
              <a:rPr lang="en-GB" altLang="en-US" sz="1000" dirty="0">
                <a:solidFill>
                  <a:srgbClr val="727272"/>
                </a:solidFill>
                <a:latin typeface="Arial"/>
                <a:cs typeface="Arial"/>
              </a:rPr>
              <a:t> </a:t>
            </a:r>
            <a:r>
              <a:rPr lang="en-GB" altLang="en-US" sz="1000" dirty="0" err="1">
                <a:solidFill>
                  <a:srgbClr val="727272"/>
                </a:solidFill>
                <a:latin typeface="Arial"/>
                <a:cs typeface="Arial"/>
              </a:rPr>
              <a:t>srednjoročne</a:t>
            </a:r>
            <a:r>
              <a:rPr lang="en-GB" altLang="en-US" sz="1000" dirty="0">
                <a:solidFill>
                  <a:srgbClr val="727272"/>
                </a:solidFill>
                <a:latin typeface="Arial"/>
                <a:cs typeface="Arial"/>
              </a:rPr>
              <a:t> (6-7 </a:t>
            </a:r>
            <a:r>
              <a:rPr lang="en-GB" altLang="en-US" sz="1000" dirty="0" err="1">
                <a:solidFill>
                  <a:srgbClr val="727272"/>
                </a:solidFill>
                <a:latin typeface="Arial"/>
                <a:cs typeface="Arial"/>
              </a:rPr>
              <a:t>godina</a:t>
            </a:r>
            <a:r>
              <a:rPr lang="en-GB" altLang="en-US" sz="1000" dirty="0">
                <a:solidFill>
                  <a:srgbClr val="727272"/>
                </a:solidFill>
                <a:latin typeface="Arial"/>
                <a:cs typeface="Arial"/>
              </a:rPr>
              <a:t>), </a:t>
            </a:r>
            <a:r>
              <a:rPr lang="en-GB" altLang="en-US" sz="1000" dirty="0" err="1">
                <a:solidFill>
                  <a:srgbClr val="727272"/>
                </a:solidFill>
                <a:latin typeface="Arial"/>
                <a:cs typeface="Arial"/>
              </a:rPr>
              <a:t>sektorske</a:t>
            </a:r>
            <a:r>
              <a:rPr lang="en-GB" altLang="en-US" sz="1000" dirty="0">
                <a:solidFill>
                  <a:srgbClr val="727272"/>
                </a:solidFill>
                <a:latin typeface="Arial"/>
                <a:cs typeface="Arial"/>
              </a:rPr>
              <a:t> </a:t>
            </a:r>
            <a:r>
              <a:rPr lang="en-GB" altLang="en-US" sz="1000" dirty="0" err="1">
                <a:solidFill>
                  <a:srgbClr val="727272"/>
                </a:solidFill>
                <a:latin typeface="Arial"/>
                <a:cs typeface="Arial"/>
              </a:rPr>
              <a:t>i</a:t>
            </a:r>
            <a:r>
              <a:rPr lang="en-GB" altLang="en-US" sz="1000" dirty="0">
                <a:solidFill>
                  <a:srgbClr val="727272"/>
                </a:solidFill>
                <a:latin typeface="Arial"/>
                <a:cs typeface="Arial"/>
              </a:rPr>
              <a:t> </a:t>
            </a:r>
            <a:r>
              <a:rPr lang="en-GB" altLang="en-US" sz="1000" dirty="0" err="1">
                <a:solidFill>
                  <a:srgbClr val="727272"/>
                </a:solidFill>
                <a:latin typeface="Arial"/>
                <a:cs typeface="Arial"/>
              </a:rPr>
              <a:t>regionalne</a:t>
            </a:r>
            <a:r>
              <a:rPr lang="en-GB" altLang="en-US" sz="1000" dirty="0">
                <a:solidFill>
                  <a:srgbClr val="727272"/>
                </a:solidFill>
                <a:latin typeface="Arial"/>
                <a:cs typeface="Arial"/>
              </a:rPr>
              <a:t> </a:t>
            </a:r>
            <a:r>
              <a:rPr lang="en-GB" altLang="en-US" sz="1000" dirty="0" err="1">
                <a:solidFill>
                  <a:srgbClr val="727272"/>
                </a:solidFill>
                <a:latin typeface="Arial"/>
                <a:cs typeface="Arial"/>
              </a:rPr>
              <a:t>planove</a:t>
            </a:r>
            <a:r>
              <a:rPr lang="en-GB" altLang="en-US" sz="1000" dirty="0">
                <a:solidFill>
                  <a:srgbClr val="727272"/>
                </a:solidFill>
                <a:latin typeface="Arial"/>
                <a:cs typeface="Arial"/>
              </a:rPr>
              <a:t>.</a:t>
            </a:r>
            <a:endParaRPr lang="hr-HR" altLang="en-US" sz="1000" dirty="0">
              <a:solidFill>
                <a:srgbClr val="727272"/>
              </a:solidFill>
              <a:latin typeface="Arial"/>
              <a:cs typeface="Arial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dirty="0"/>
              <a:t>Izvor:</a:t>
            </a:r>
            <a:r>
              <a:rPr lang="en-GB" altLang="en-US" sz="1000" dirty="0">
                <a:solidFill>
                  <a:srgbClr val="727272"/>
                </a:solidFill>
                <a:latin typeface="Arial" pitchFamily="34" charset="0"/>
              </a:rPr>
              <a:t> OECD (2016.), OECD-ova anketa o upravljanju infrastrukturom</a:t>
            </a:r>
            <a:endParaRPr lang="hr-HR" altLang="en-US" sz="2400" dirty="0">
              <a:solidFill>
                <a:srgbClr val="72727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269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2CD51-3AC0-4980-934F-28AA7745AA9F}" type="slidenum">
              <a:rPr lang="en-US" smtClean="0"/>
              <a:t>12</a:t>
            </a:fld>
            <a:endParaRPr lang="hr-HR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23528" y="1197333"/>
            <a:ext cx="842493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r-HR" altLang="en-US" sz="1600" b="1" dirty="0">
              <a:ea typeface="SimSun" pitchFamily="2" charset="-12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600" b="1" dirty="0"/>
              <a:t>Jačaju li nacionalne jedinice za JPP-ove ili infrastrukturne jedinice središnje države kapacitete podnacionalnih razina (općina, regija, država) u pogledu izrade i provođenja infrastrukturnih projekata?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4770389"/>
              </p:ext>
            </p:extLst>
          </p:nvPr>
        </p:nvGraphicFramePr>
        <p:xfrm>
          <a:off x="683568" y="2276872"/>
          <a:ext cx="7920880" cy="3894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96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Da</a:t>
                      </a:r>
                      <a:endParaRPr lang="hr-HR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Ne</a:t>
                      </a:r>
                      <a:endParaRPr lang="hr-HR" sz="1400">
                        <a:solidFill>
                          <a:srgbClr val="365F9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6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Australija*</a:t>
                      </a:r>
                      <a:endParaRPr lang="hr-HR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Austrija</a:t>
                      </a:r>
                      <a:endParaRPr lang="hr-HR" sz="1400">
                        <a:solidFill>
                          <a:srgbClr val="365F9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6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Francuska*</a:t>
                      </a:r>
                      <a:endParaRPr lang="hr-HR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Čile</a:t>
                      </a:r>
                      <a:endParaRPr lang="hr-HR" sz="1400">
                        <a:solidFill>
                          <a:srgbClr val="365F9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96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Njemačka*</a:t>
                      </a:r>
                      <a:endParaRPr lang="hr-HR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Danska</a:t>
                      </a:r>
                      <a:endParaRPr lang="hr-HR" sz="1400">
                        <a:solidFill>
                          <a:srgbClr val="365F9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96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Italija*</a:t>
                      </a:r>
                      <a:endParaRPr lang="hr-HR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Estonija</a:t>
                      </a:r>
                      <a:endParaRPr lang="hr-HR" sz="1400">
                        <a:solidFill>
                          <a:srgbClr val="365F9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96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Republika Koreja*</a:t>
                      </a:r>
                      <a:endParaRPr lang="hr-HR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Finska</a:t>
                      </a:r>
                      <a:endParaRPr lang="hr-HR" sz="1400">
                        <a:solidFill>
                          <a:srgbClr val="365F9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96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Španjolska*</a:t>
                      </a:r>
                      <a:endParaRPr lang="hr-HR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Mađarska</a:t>
                      </a:r>
                      <a:endParaRPr lang="hr-HR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96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Ujedinjena Kraljevina*</a:t>
                      </a:r>
                      <a:endParaRPr lang="hr-HR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Japan</a:t>
                      </a:r>
                      <a:endParaRPr lang="hr-HR" sz="1400">
                        <a:solidFill>
                          <a:srgbClr val="365F9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96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Češka Republika</a:t>
                      </a:r>
                      <a:endParaRPr lang="hr-HR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Luksemburg</a:t>
                      </a:r>
                      <a:endParaRPr lang="hr-HR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96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Irska</a:t>
                      </a:r>
                      <a:endParaRPr lang="hr-HR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Novi Zeland</a:t>
                      </a:r>
                      <a:endParaRPr lang="hr-HR" sz="1400">
                        <a:solidFill>
                          <a:srgbClr val="365F9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96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Turska</a:t>
                      </a:r>
                      <a:endParaRPr lang="hr-HR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Norveška</a:t>
                      </a:r>
                      <a:endParaRPr lang="hr-HR" sz="1400">
                        <a:solidFill>
                          <a:srgbClr val="365F9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9610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Slovenija</a:t>
                      </a:r>
                      <a:endParaRPr lang="hr-HR" sz="1400">
                        <a:solidFill>
                          <a:srgbClr val="365F9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9610"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GB" sz="1400" b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Zemlje koje nisu članice OECD-a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Švedska</a:t>
                      </a:r>
                      <a:endParaRPr lang="hr-HR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96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kumimoji="0" lang="en-GB" sz="14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Filipini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Švicarska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96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Južna Afrika</a:t>
                      </a:r>
                      <a:endParaRPr kumimoji="0" lang="hr-HR" sz="1400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Meksiko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1187624" y="0"/>
            <a:ext cx="79563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dirty="0"/>
          </a:p>
          <a:p>
            <a:r>
              <a:rPr lang="en-US" sz="3200" dirty="0">
                <a:latin typeface="+mj-lt"/>
              </a:rPr>
              <a:t>Nedostaju snažni koordinacijski mehanizmi na svim razinama vlasti</a:t>
            </a:r>
            <a:endParaRPr lang="hr-HR" sz="3200" dirty="0">
              <a:latin typeface="+mj-lt"/>
              <a:ea typeface="+mj-ea"/>
              <a:cs typeface="+mj-cs"/>
            </a:endParaRPr>
          </a:p>
          <a:p>
            <a:endParaRPr lang="hr-HR" dirty="0"/>
          </a:p>
        </p:txBody>
      </p:sp>
      <p:sp>
        <p:nvSpPr>
          <p:cNvPr id="10" name="Rectangle 9"/>
          <p:cNvSpPr/>
          <p:nvPr/>
        </p:nvSpPr>
        <p:spPr>
          <a:xfrm>
            <a:off x="593812" y="6176272"/>
            <a:ext cx="4572000" cy="707886"/>
          </a:xfrm>
          <a:prstGeom prst="rect">
            <a:avLst/>
          </a:prstGeom>
        </p:spPr>
        <p:txBody>
          <a:bodyPr anchor="t">
            <a:spAutoFit/>
          </a:bodyPr>
          <a:lstStyle/>
          <a:p>
            <a:r>
              <a:rPr lang="en-GB" sz="1100" i="0" dirty="0" err="1"/>
              <a:t>Napomena</a:t>
            </a:r>
            <a:r>
              <a:rPr lang="en-GB" sz="1100" i="1" dirty="0"/>
              <a:t>: </a:t>
            </a:r>
            <a:r>
              <a:rPr lang="en-GB" sz="1100" dirty="0" err="1"/>
              <a:t>Ukupno</a:t>
            </a:r>
            <a:r>
              <a:rPr lang="en-GB" sz="1100" dirty="0"/>
              <a:t> </a:t>
            </a:r>
            <a:r>
              <a:rPr lang="en-GB" sz="1100" dirty="0" err="1"/>
              <a:t>zemalja</a:t>
            </a:r>
            <a:r>
              <a:rPr lang="en-GB" sz="1100" dirty="0"/>
              <a:t> </a:t>
            </a:r>
            <a:r>
              <a:rPr lang="en-GB" sz="1100" dirty="0" err="1"/>
              <a:t>ispitanika</a:t>
            </a:r>
            <a:r>
              <a:rPr lang="en-GB" sz="1100" dirty="0"/>
              <a:t>: 23; * Bez </a:t>
            </a:r>
            <a:r>
              <a:rPr lang="en-GB" sz="1100" dirty="0" err="1"/>
              <a:t>mandata</a:t>
            </a:r>
            <a:r>
              <a:rPr lang="en-GB" sz="1100" dirty="0"/>
              <a:t>. </a:t>
            </a:r>
            <a:endParaRPr lang="hr-HR" sz="1100" b="1" dirty="0"/>
          </a:p>
          <a:p>
            <a:r>
              <a:rPr dirty="0"/>
              <a:t>Izvor:</a:t>
            </a:r>
            <a:r>
              <a:rPr lang="en-GB" sz="1100" dirty="0"/>
              <a:t> OECD (2016.), OECD-ova anketa o upravljanju infrastrukturom</a:t>
            </a:r>
          </a:p>
        </p:txBody>
      </p:sp>
    </p:spTree>
    <p:extLst>
      <p:ext uri="{BB962C8B-B14F-4D97-AF65-F5344CB8AC3E}">
        <p14:creationId xmlns:p14="http://schemas.microsoft.com/office/powerpoint/2010/main" val="3846956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12CD51-3AC0-4980-934F-28AA7745AA9F}" type="slidenum">
              <a:rPr lang="en-US" smtClean="0"/>
              <a:t>13</a:t>
            </a:fld>
            <a:endParaRPr lang="hr-H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956496" cy="1022400"/>
          </a:xfrm>
        </p:spPr>
        <p:txBody>
          <a:bodyPr/>
          <a:lstStyle/>
          <a:p>
            <a:r>
              <a:rPr lang="en-US" sz="2400" dirty="0"/>
              <a:t>Ne </a:t>
            </a:r>
            <a:r>
              <a:rPr lang="en-US" sz="2400" dirty="0" err="1"/>
              <a:t>postoje</a:t>
            </a:r>
            <a:r>
              <a:rPr lang="en-US" sz="2400" dirty="0"/>
              <a:t> </a:t>
            </a:r>
            <a:r>
              <a:rPr lang="en-US" sz="2400" dirty="0" err="1"/>
              <a:t>uvijek</a:t>
            </a:r>
            <a:r>
              <a:rPr lang="en-US" sz="2400" dirty="0"/>
              <a:t> </a:t>
            </a:r>
            <a:r>
              <a:rPr lang="en-US" sz="2400" dirty="0" err="1"/>
              <a:t>formalizirani</a:t>
            </a:r>
            <a:r>
              <a:rPr lang="en-US" sz="2400" dirty="0"/>
              <a:t> </a:t>
            </a:r>
            <a:r>
              <a:rPr lang="en-US" sz="2400" dirty="0" err="1"/>
              <a:t>načini</a:t>
            </a:r>
            <a:r>
              <a:rPr lang="en-US" sz="2400" dirty="0"/>
              <a:t> </a:t>
            </a:r>
            <a:r>
              <a:rPr lang="en-US" sz="2400" dirty="0" err="1"/>
              <a:t>osiguravanja</a:t>
            </a:r>
            <a:r>
              <a:rPr lang="en-US" sz="2400" dirty="0"/>
              <a:t> </a:t>
            </a:r>
            <a:r>
              <a:rPr lang="en-US" sz="2400" dirty="0" err="1"/>
              <a:t>vrijednosti</a:t>
            </a:r>
            <a:r>
              <a:rPr lang="en-US" sz="2400" dirty="0"/>
              <a:t> za </a:t>
            </a:r>
            <a:r>
              <a:rPr lang="en-US" sz="2400" dirty="0" err="1"/>
              <a:t>uložen</a:t>
            </a:r>
            <a:r>
              <a:rPr lang="en-US" sz="2400" dirty="0"/>
              <a:t> </a:t>
            </a:r>
            <a:r>
              <a:rPr lang="en-US" sz="2400" dirty="0" err="1"/>
              <a:t>novac</a:t>
            </a:r>
            <a:r>
              <a:rPr lang="en-US" sz="2400" dirty="0"/>
              <a:t> od </a:t>
            </a:r>
            <a:r>
              <a:rPr lang="en-US" sz="2400" dirty="0" err="1"/>
              <a:t>infrastrukturnih</a:t>
            </a:r>
            <a:r>
              <a:rPr lang="en-US" sz="2400" dirty="0"/>
              <a:t> projekata </a:t>
            </a:r>
            <a:endParaRPr lang="hr-HR" sz="2400">
              <a:cs typeface="Arial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0380726"/>
              </p:ext>
            </p:extLst>
          </p:nvPr>
        </p:nvGraphicFramePr>
        <p:xfrm>
          <a:off x="467546" y="2204864"/>
          <a:ext cx="8208910" cy="42598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17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17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17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17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17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8921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Da, u svim slučajevima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U svim slučajevima iznad određene vrijednosti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Na </a:t>
                      </a:r>
                      <a:r>
                        <a:rPr lang="en-US" sz="1100" i="1" u="none" strike="noStrike" dirty="0">
                          <a:effectLst/>
                        </a:rPr>
                        <a:t>ad hoc</a:t>
                      </a:r>
                      <a:r>
                        <a:rPr lang="en-US" sz="1100" u="none" strike="noStrike" dirty="0">
                          <a:effectLst/>
                        </a:rPr>
                        <a:t> osnovi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Samo projekti JPP-ova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Ne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021">
                <a:tc>
                  <a:txBody>
                    <a:bodyPr/>
                    <a:lstStyle/>
                    <a:p>
                      <a:pPr marL="0" algn="just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en-GB" sz="1400" kern="120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Australija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just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en-GB" sz="1400" kern="120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Mađarska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just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en-GB" sz="1400" kern="120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Češka Republika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just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en-GB" sz="1400" kern="120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Francuska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just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en-GB" sz="1400" kern="120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Austrija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3021">
                <a:tc>
                  <a:txBody>
                    <a:bodyPr/>
                    <a:lstStyle/>
                    <a:p>
                      <a:pPr marL="0" algn="just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en-GB" sz="1400" kern="120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Njemačka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just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en-GB" sz="1400" kern="120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Irska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just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en-GB" sz="1400" kern="120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Danska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just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en-GB" sz="1400" kern="120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Meksiko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just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en-GB" sz="1400" kern="120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Čile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3021">
                <a:tc>
                  <a:txBody>
                    <a:bodyPr/>
                    <a:lstStyle/>
                    <a:p>
                      <a:pPr marL="0" algn="just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en-GB" sz="1400" kern="120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Italija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just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en-GB" sz="1400" kern="120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Japan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just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Finska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just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en-GB" sz="1400" kern="120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just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en-GB" sz="1400" kern="120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Estonija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3021">
                <a:tc>
                  <a:txBody>
                    <a:bodyPr/>
                    <a:lstStyle/>
                    <a:p>
                      <a:pPr marL="0" algn="just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en-GB" sz="1400" kern="120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Ujedinjena Kraljevina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just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en-GB" sz="1400" kern="120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Novi Zeland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just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en-GB" sz="1400" kern="120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Švicarska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just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en-GB" sz="1400" kern="120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just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en-GB" sz="1400" kern="120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Luksemburg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3021">
                <a:tc>
                  <a:txBody>
                    <a:bodyPr/>
                    <a:lstStyle/>
                    <a:p>
                      <a:pPr marL="0" algn="just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en-GB" sz="1400" kern="120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just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en-GB" sz="1400" kern="120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Norveška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just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en-GB" sz="1400" kern="120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Belgija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just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en-GB" sz="1400" kern="120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just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en-GB" sz="1400" kern="120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Slovenija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3021">
                <a:tc>
                  <a:txBody>
                    <a:bodyPr/>
                    <a:lstStyle/>
                    <a:p>
                      <a:pPr marL="0" algn="just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en-GB" sz="1400" kern="120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just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Republika Koreja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just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en-GB" sz="1400" kern="120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just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en-GB" sz="1400" kern="120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just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en-GB" sz="1400" kern="120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Španjolska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3021">
                <a:tc>
                  <a:txBody>
                    <a:bodyPr/>
                    <a:lstStyle/>
                    <a:p>
                      <a:pPr marL="0" algn="just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en-GB" sz="1400" kern="120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just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Turska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just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en-GB" sz="1400" kern="120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just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en-GB" sz="1400" kern="120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just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en-GB" sz="1400" kern="120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Švedska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3021">
                <a:tc>
                  <a:txBody>
                    <a:bodyPr/>
                    <a:lstStyle/>
                    <a:p>
                      <a:pPr marL="0" algn="just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en-GB" sz="1400" kern="120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just" rtl="0" eaLnBrk="1" latinLnBrk="0" hangingPunct="1">
                        <a:spcAft>
                          <a:spcPts val="0"/>
                        </a:spcAft>
                      </a:pPr>
                      <a:endParaRPr kumimoji="0"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just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en-GB" sz="1400" kern="120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just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en-GB" sz="1400" kern="120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just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en-GB" sz="1400" kern="120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3021">
                <a:tc>
                  <a:txBody>
                    <a:bodyPr/>
                    <a:lstStyle/>
                    <a:p>
                      <a:pPr marL="0" algn="just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en-GB" sz="1400" kern="120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just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Zemlje koje nisu članice OECD-a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just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en-GB" sz="1400" kern="120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just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en-GB" sz="1400" kern="120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just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en-GB" sz="1400" kern="120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3021">
                <a:tc>
                  <a:txBody>
                    <a:bodyPr/>
                    <a:lstStyle/>
                    <a:p>
                      <a:pPr marL="0" algn="just" rtl="0" eaLnBrk="1" fontAlgn="b" latinLnBrk="0" hangingPunct="1">
                        <a:spcAft>
                          <a:spcPts val="0"/>
                        </a:spcAft>
                      </a:pPr>
                      <a:endParaRPr kumimoji="0"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Južna Afrika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just" rtl="0" eaLnBrk="1" fontAlgn="b" latinLnBrk="0" hangingPunct="1">
                        <a:spcAft>
                          <a:spcPts val="0"/>
                        </a:spcAft>
                      </a:pPr>
                      <a:endParaRPr kumimoji="0" lang="en-US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just" rtl="0" eaLnBrk="1" fontAlgn="b" latinLnBrk="0" hangingPunct="1">
                        <a:spcAft>
                          <a:spcPts val="0"/>
                        </a:spcAft>
                      </a:pPr>
                      <a:endParaRPr kumimoji="0" lang="en-GB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just" rtl="0" eaLnBrk="1" fontAlgn="b" latinLnBrk="0" hangingPunct="1">
                        <a:spcAft>
                          <a:spcPts val="0"/>
                        </a:spcAft>
                      </a:pPr>
                      <a:endParaRPr kumimoji="0" lang="en-GB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3021">
                <a:tc>
                  <a:txBody>
                    <a:bodyPr/>
                    <a:lstStyle/>
                    <a:p>
                      <a:pPr marL="0" algn="just" rtl="0" eaLnBrk="1" fontAlgn="b" latinLnBrk="0" hangingPunct="1">
                        <a:spcAft>
                          <a:spcPts val="0"/>
                        </a:spcAft>
                      </a:pPr>
                      <a:endParaRPr kumimoji="0" lang="en-GB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just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Filipini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just" rtl="0" eaLnBrk="1" fontAlgn="b" latinLnBrk="0" hangingPunct="1">
                        <a:spcAft>
                          <a:spcPts val="0"/>
                        </a:spcAft>
                      </a:pPr>
                      <a:endParaRPr kumimoji="0"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just" rtl="0" eaLnBrk="1" fontAlgn="b" latinLnBrk="0" hangingPunct="1">
                        <a:spcAft>
                          <a:spcPts val="0"/>
                        </a:spcAft>
                      </a:pPr>
                      <a:endParaRPr kumimoji="0"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just" rtl="0" eaLnBrk="1" fontAlgn="b" latinLnBrk="0" hangingPunct="1">
                        <a:spcAft>
                          <a:spcPts val="0"/>
                        </a:spcAft>
                      </a:pPr>
                      <a:endParaRPr kumimoji="0"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683568" y="1412776"/>
            <a:ext cx="7992888" cy="58477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sz="1600" b="1" dirty="0" err="1">
                <a:latin typeface="Arial"/>
                <a:cs typeface="Arial"/>
              </a:rPr>
              <a:t>Postoji</a:t>
            </a:r>
            <a:r>
              <a:rPr lang="en-US" sz="1600" b="1" dirty="0">
                <a:latin typeface="Arial"/>
                <a:cs typeface="Arial"/>
              </a:rPr>
              <a:t> li </a:t>
            </a:r>
            <a:r>
              <a:rPr lang="en-US" sz="1600" b="1" dirty="0" err="1">
                <a:latin typeface="Arial"/>
                <a:cs typeface="Arial"/>
              </a:rPr>
              <a:t>formalni</a:t>
            </a:r>
            <a:r>
              <a:rPr lang="en-US" sz="1600" b="1" dirty="0">
                <a:latin typeface="Arial"/>
                <a:cs typeface="Arial"/>
              </a:rPr>
              <a:t> </a:t>
            </a:r>
            <a:r>
              <a:rPr lang="en-US" sz="1600" b="1" dirty="0" err="1">
                <a:latin typeface="Arial"/>
                <a:cs typeface="Arial"/>
              </a:rPr>
              <a:t>postupak</a:t>
            </a:r>
            <a:r>
              <a:rPr lang="en-US" sz="1600" b="1" dirty="0">
                <a:latin typeface="Arial"/>
                <a:cs typeface="Arial"/>
              </a:rPr>
              <a:t>/</a:t>
            </a:r>
            <a:r>
              <a:rPr lang="en-US" sz="1600" b="1" dirty="0" err="1">
                <a:latin typeface="Arial"/>
                <a:cs typeface="Arial"/>
              </a:rPr>
              <a:t>pravni</a:t>
            </a:r>
            <a:r>
              <a:rPr lang="en-US" sz="1600" b="1" dirty="0">
                <a:latin typeface="Arial"/>
                <a:cs typeface="Arial"/>
              </a:rPr>
              <a:t> </a:t>
            </a:r>
            <a:r>
              <a:rPr lang="en-US" sz="1600" b="1" dirty="0" err="1">
                <a:latin typeface="Arial"/>
                <a:cs typeface="Arial"/>
              </a:rPr>
              <a:t>zahtjev</a:t>
            </a:r>
            <a:r>
              <a:rPr lang="en-US" sz="1600" b="1" dirty="0">
                <a:latin typeface="Arial"/>
                <a:cs typeface="Arial"/>
              </a:rPr>
              <a:t> za </a:t>
            </a:r>
            <a:r>
              <a:rPr lang="en-US" sz="1600" b="1" dirty="0" err="1">
                <a:latin typeface="Arial"/>
                <a:cs typeface="Arial"/>
              </a:rPr>
              <a:t>osiguranje</a:t>
            </a:r>
            <a:r>
              <a:rPr lang="en-US" sz="1600" b="1" dirty="0">
                <a:latin typeface="Arial"/>
                <a:cs typeface="Arial"/>
              </a:rPr>
              <a:t> </a:t>
            </a:r>
            <a:r>
              <a:rPr lang="en-US" sz="1600" b="1" dirty="0" err="1">
                <a:latin typeface="Arial"/>
                <a:cs typeface="Arial"/>
              </a:rPr>
              <a:t>vrijednosti</a:t>
            </a:r>
            <a:r>
              <a:rPr lang="en-US" sz="1600" b="1" dirty="0">
                <a:latin typeface="Arial"/>
                <a:cs typeface="Arial"/>
              </a:rPr>
              <a:t> od </a:t>
            </a:r>
            <a:r>
              <a:rPr lang="en-US" sz="1600" b="1" dirty="0" err="1">
                <a:latin typeface="Arial"/>
                <a:cs typeface="Arial"/>
              </a:rPr>
              <a:t>uloženog</a:t>
            </a:r>
            <a:r>
              <a:rPr lang="en-US" sz="1600" b="1" dirty="0">
                <a:latin typeface="Arial"/>
                <a:cs typeface="Arial"/>
              </a:rPr>
              <a:t> novca od infrastrukturnih projekata?</a:t>
            </a:r>
            <a:endParaRPr lang="hr-HR" sz="1600" b="1" dirty="0">
              <a:latin typeface="Arial"/>
              <a:ea typeface="SimSun" pitchFamily="2" charset="-122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219" y="653400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dirty="0"/>
              <a:t>Izvor:</a:t>
            </a:r>
            <a:r>
              <a:rPr lang="en-GB" altLang="en-US" sz="1000" dirty="0">
                <a:latin typeface="Arial" pitchFamily="34" charset="0"/>
              </a:rPr>
              <a:t> OECD (2016.), OECD-ova anketa o upravljanju infrastrukturom</a:t>
            </a:r>
            <a:endParaRPr lang="hr-HR" alt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528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1412776"/>
            <a:ext cx="4680520" cy="8188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600" b="1" dirty="0">
                <a:latin typeface="Arial" pitchFamily="34" charset="0"/>
              </a:rPr>
              <a:t>Prikupljaju li se informacije o infrastrukturnom financijskom i nefinancijskom učinku sustavno na središnjoj razini?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12CD51-3AC0-4980-934F-28AA7745AA9F}" type="slidenum">
              <a:rPr lang="en-US" smtClean="0"/>
              <a:t>14</a:t>
            </a:fld>
            <a:endParaRPr lang="hr-H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Nedostatak podataka onemogućava točnu analizu i evaluaciju projekata  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924540189"/>
              </p:ext>
            </p:extLst>
          </p:nvPr>
        </p:nvGraphicFramePr>
        <p:xfrm>
          <a:off x="4788024" y="2204864"/>
          <a:ext cx="4211960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/>
          <p:nvPr/>
        </p:nvSpPr>
        <p:spPr>
          <a:xfrm>
            <a:off x="4860396" y="1412776"/>
            <a:ext cx="4139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latin typeface="Arial" pitchFamily="34" charset="0"/>
              </a:rPr>
              <a:t>Tko prikuplja informacije o infrastrukturnom financijskom i nefinancijskom učinku?  </a:t>
            </a:r>
          </a:p>
        </p:txBody>
      </p:sp>
      <p:sp>
        <p:nvSpPr>
          <p:cNvPr id="8" name="Rectangle 7"/>
          <p:cNvSpPr/>
          <p:nvPr/>
        </p:nvSpPr>
        <p:spPr>
          <a:xfrm>
            <a:off x="109421" y="6599584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dirty="0"/>
              <a:t>Izvor:</a:t>
            </a:r>
            <a:r>
              <a:rPr lang="en-GB" altLang="en-US" sz="1050" dirty="0">
                <a:latin typeface="Arial" pitchFamily="34" charset="0"/>
              </a:rPr>
              <a:t> OECD (2016.), OECD-ova anketa o upravljanju infrastrukturom</a:t>
            </a:r>
            <a:endParaRPr lang="hr-HR" altLang="en-US" sz="2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95837EB-ACEC-4323-9791-FE19ED1423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4359073"/>
              </p:ext>
            </p:extLst>
          </p:nvPr>
        </p:nvGraphicFramePr>
        <p:xfrm>
          <a:off x="791899" y="2355838"/>
          <a:ext cx="3736993" cy="44353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21689">
                  <a:extLst>
                    <a:ext uri="{9D8B030D-6E8A-4147-A177-3AD203B41FA5}">
                      <a16:colId xmlns:a16="http://schemas.microsoft.com/office/drawing/2014/main" val="614381327"/>
                    </a:ext>
                  </a:extLst>
                </a:gridCol>
                <a:gridCol w="1815304">
                  <a:extLst>
                    <a:ext uri="{9D8B030D-6E8A-4147-A177-3AD203B41FA5}">
                      <a16:colId xmlns:a16="http://schemas.microsoft.com/office/drawing/2014/main" val="1352326028"/>
                    </a:ext>
                  </a:extLst>
                </a:gridCol>
              </a:tblGrid>
              <a:tr h="578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>
                          <a:effectLst/>
                        </a:rPr>
                        <a:t>Da</a:t>
                      </a:r>
                      <a:endParaRPr lang="hr-HR" sz="1300" b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149" marR="6149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>
                          <a:effectLst/>
                        </a:rPr>
                        <a:t>Ne</a:t>
                      </a:r>
                      <a:endParaRPr lang="hr-HR" sz="1300" b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149" marR="6149" marT="0" marB="0" anchor="b"/>
                </a:tc>
                <a:extLst>
                  <a:ext uri="{0D108BD9-81ED-4DB2-BD59-A6C34878D82A}">
                    <a16:rowId xmlns:a16="http://schemas.microsoft.com/office/drawing/2014/main" val="1637279703"/>
                  </a:ext>
                </a:extLst>
              </a:tr>
              <a:tr h="1982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>
                          <a:effectLst/>
                        </a:rPr>
                        <a:t>Australija</a:t>
                      </a:r>
                      <a:endParaRPr lang="hr-HR" sz="1300" b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149" marR="6149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Austrija</a:t>
                      </a:r>
                      <a:endParaRPr lang="hr-HR" sz="1300" b="0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149" marR="6149" marT="0" marB="0" anchor="b"/>
                </a:tc>
                <a:extLst>
                  <a:ext uri="{0D108BD9-81ED-4DB2-BD59-A6C34878D82A}">
                    <a16:rowId xmlns:a16="http://schemas.microsoft.com/office/drawing/2014/main" val="387080709"/>
                  </a:ext>
                </a:extLst>
              </a:tr>
              <a:tr h="1982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>
                          <a:effectLst/>
                        </a:rPr>
                        <a:t>Finska</a:t>
                      </a:r>
                      <a:endParaRPr lang="hr-HR" sz="1300" b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149" marR="6149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>
                          <a:effectLst/>
                        </a:rPr>
                        <a:t>Belgija</a:t>
                      </a:r>
                      <a:endParaRPr lang="hr-HR" sz="1300" b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149" marR="6149" marT="0" marB="0" anchor="b"/>
                </a:tc>
                <a:extLst>
                  <a:ext uri="{0D108BD9-81ED-4DB2-BD59-A6C34878D82A}">
                    <a16:rowId xmlns:a16="http://schemas.microsoft.com/office/drawing/2014/main" val="3015821881"/>
                  </a:ext>
                </a:extLst>
              </a:tr>
              <a:tr h="1982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>
                          <a:effectLst/>
                        </a:rPr>
                        <a:t>Japan</a:t>
                      </a:r>
                      <a:endParaRPr lang="hr-HR" sz="1300" b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149" marR="6149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>
                          <a:effectLst/>
                        </a:rPr>
                        <a:t>Čile</a:t>
                      </a:r>
                      <a:endParaRPr lang="hr-HR" sz="1300" b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149" marR="6149" marT="0" marB="0" anchor="b"/>
                </a:tc>
                <a:extLst>
                  <a:ext uri="{0D108BD9-81ED-4DB2-BD59-A6C34878D82A}">
                    <a16:rowId xmlns:a16="http://schemas.microsoft.com/office/drawing/2014/main" val="2071037081"/>
                  </a:ext>
                </a:extLst>
              </a:tr>
              <a:tr h="1982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>
                          <a:effectLst/>
                        </a:rPr>
                        <a:t>Meksiko</a:t>
                      </a:r>
                      <a:endParaRPr lang="hr-HR" sz="1300" b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149" marR="6149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>
                          <a:effectLst/>
                        </a:rPr>
                        <a:t>Češka Republika</a:t>
                      </a:r>
                      <a:endParaRPr lang="hr-HR" sz="1300" b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149" marR="6149" marT="0" marB="0" anchor="b"/>
                </a:tc>
                <a:extLst>
                  <a:ext uri="{0D108BD9-81ED-4DB2-BD59-A6C34878D82A}">
                    <a16:rowId xmlns:a16="http://schemas.microsoft.com/office/drawing/2014/main" val="2725848046"/>
                  </a:ext>
                </a:extLst>
              </a:tr>
              <a:tr h="1982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>
                          <a:effectLst/>
                        </a:rPr>
                        <a:t>Novi Zeland</a:t>
                      </a:r>
                      <a:endParaRPr lang="hr-HR" sz="1300" b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149" marR="614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>
                          <a:effectLst/>
                        </a:rPr>
                        <a:t>Danska</a:t>
                      </a:r>
                      <a:endParaRPr lang="hr-HR" sz="1300" b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149" marR="6149" marT="0" marB="0"/>
                </a:tc>
                <a:extLst>
                  <a:ext uri="{0D108BD9-81ED-4DB2-BD59-A6C34878D82A}">
                    <a16:rowId xmlns:a16="http://schemas.microsoft.com/office/drawing/2014/main" val="4264651334"/>
                  </a:ext>
                </a:extLst>
              </a:tr>
              <a:tr h="1982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>
                          <a:effectLst/>
                        </a:rPr>
                        <a:t>Koreja</a:t>
                      </a:r>
                      <a:endParaRPr lang="hr-HR" sz="1300" b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149" marR="6149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Estonija</a:t>
                      </a:r>
                      <a:endParaRPr lang="hr-HR" sz="1300" b="0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149" marR="6149" marT="0" marB="0" anchor="b"/>
                </a:tc>
                <a:extLst>
                  <a:ext uri="{0D108BD9-81ED-4DB2-BD59-A6C34878D82A}">
                    <a16:rowId xmlns:a16="http://schemas.microsoft.com/office/drawing/2014/main" val="3567794779"/>
                  </a:ext>
                </a:extLst>
              </a:tr>
              <a:tr h="1982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>
                          <a:effectLst/>
                        </a:rPr>
                        <a:t>Španjolska</a:t>
                      </a:r>
                      <a:endParaRPr lang="hr-HR" sz="1300" b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149" marR="6149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Francuska</a:t>
                      </a:r>
                      <a:endParaRPr lang="hr-HR" sz="1300" b="0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149" marR="6149" marT="0" marB="0" anchor="b"/>
                </a:tc>
                <a:extLst>
                  <a:ext uri="{0D108BD9-81ED-4DB2-BD59-A6C34878D82A}">
                    <a16:rowId xmlns:a16="http://schemas.microsoft.com/office/drawing/2014/main" val="527284137"/>
                  </a:ext>
                </a:extLst>
              </a:tr>
              <a:tr h="1982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>
                          <a:effectLst/>
                        </a:rPr>
                        <a:t> </a:t>
                      </a:r>
                      <a:endParaRPr lang="hr-HR" sz="1300" b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149" marR="614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>
                          <a:effectLst/>
                        </a:rPr>
                        <a:t>Njemačka</a:t>
                      </a:r>
                      <a:endParaRPr lang="hr-HR" sz="1300" b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149" marR="6149" marT="0" marB="0" anchor="b"/>
                </a:tc>
                <a:extLst>
                  <a:ext uri="{0D108BD9-81ED-4DB2-BD59-A6C34878D82A}">
                    <a16:rowId xmlns:a16="http://schemas.microsoft.com/office/drawing/2014/main" val="843472796"/>
                  </a:ext>
                </a:extLst>
              </a:tr>
              <a:tr h="1982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>
                          <a:effectLst/>
                        </a:rPr>
                        <a:t> </a:t>
                      </a:r>
                      <a:endParaRPr lang="hr-HR" sz="1300" b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149" marR="614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>
                          <a:effectLst/>
                        </a:rPr>
                        <a:t>Irska</a:t>
                      </a:r>
                      <a:endParaRPr lang="hr-HR" sz="1300" b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149" marR="6149" marT="0" marB="0" anchor="b"/>
                </a:tc>
                <a:extLst>
                  <a:ext uri="{0D108BD9-81ED-4DB2-BD59-A6C34878D82A}">
                    <a16:rowId xmlns:a16="http://schemas.microsoft.com/office/drawing/2014/main" val="1874222007"/>
                  </a:ext>
                </a:extLst>
              </a:tr>
              <a:tr h="1982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>
                          <a:effectLst/>
                        </a:rPr>
                        <a:t> </a:t>
                      </a:r>
                      <a:endParaRPr lang="hr-HR" sz="1300" b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149" marR="614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>
                          <a:effectLst/>
                        </a:rPr>
                        <a:t>Italija</a:t>
                      </a:r>
                      <a:endParaRPr lang="hr-HR" sz="1300" b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149" marR="6149" marT="0" marB="0" anchor="b"/>
                </a:tc>
                <a:extLst>
                  <a:ext uri="{0D108BD9-81ED-4DB2-BD59-A6C34878D82A}">
                    <a16:rowId xmlns:a16="http://schemas.microsoft.com/office/drawing/2014/main" val="92866859"/>
                  </a:ext>
                </a:extLst>
              </a:tr>
              <a:tr h="1982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>
                          <a:effectLst/>
                        </a:rPr>
                        <a:t> </a:t>
                      </a:r>
                      <a:endParaRPr lang="hr-HR" sz="1300" b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149" marR="614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>
                          <a:effectLst/>
                        </a:rPr>
                        <a:t>Luksemburg</a:t>
                      </a:r>
                      <a:endParaRPr lang="hr-HR" sz="1300" b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149" marR="6149" marT="0" marB="0" anchor="b"/>
                </a:tc>
                <a:extLst>
                  <a:ext uri="{0D108BD9-81ED-4DB2-BD59-A6C34878D82A}">
                    <a16:rowId xmlns:a16="http://schemas.microsoft.com/office/drawing/2014/main" val="669828350"/>
                  </a:ext>
                </a:extLst>
              </a:tr>
              <a:tr h="1982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>
                          <a:effectLst/>
                        </a:rPr>
                        <a:t> </a:t>
                      </a:r>
                      <a:endParaRPr lang="hr-HR" sz="1300" b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149" marR="614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>
                          <a:effectLst/>
                        </a:rPr>
                        <a:t>Norveška</a:t>
                      </a:r>
                      <a:endParaRPr lang="hr-HR" sz="1300" b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149" marR="6149" marT="0" marB="0" anchor="b"/>
                </a:tc>
                <a:extLst>
                  <a:ext uri="{0D108BD9-81ED-4DB2-BD59-A6C34878D82A}">
                    <a16:rowId xmlns:a16="http://schemas.microsoft.com/office/drawing/2014/main" val="120770929"/>
                  </a:ext>
                </a:extLst>
              </a:tr>
              <a:tr h="1982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>
                          <a:effectLst/>
                        </a:rPr>
                        <a:t> </a:t>
                      </a:r>
                      <a:endParaRPr lang="hr-HR" sz="1300" b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149" marR="614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>
                          <a:effectLst/>
                        </a:rPr>
                        <a:t>Slovenija</a:t>
                      </a:r>
                      <a:endParaRPr lang="hr-HR" sz="1300" b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149" marR="6149" marT="0" marB="0" anchor="b"/>
                </a:tc>
                <a:extLst>
                  <a:ext uri="{0D108BD9-81ED-4DB2-BD59-A6C34878D82A}">
                    <a16:rowId xmlns:a16="http://schemas.microsoft.com/office/drawing/2014/main" val="1911174120"/>
                  </a:ext>
                </a:extLst>
              </a:tr>
              <a:tr h="1982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>
                          <a:effectLst/>
                        </a:rPr>
                        <a:t> </a:t>
                      </a:r>
                      <a:endParaRPr lang="hr-HR" sz="1300" b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149" marR="614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>
                          <a:effectLst/>
                        </a:rPr>
                        <a:t>Švedska</a:t>
                      </a:r>
                      <a:endParaRPr lang="hr-HR" sz="1300" b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149" marR="6149" marT="0" marB="0"/>
                </a:tc>
                <a:extLst>
                  <a:ext uri="{0D108BD9-81ED-4DB2-BD59-A6C34878D82A}">
                    <a16:rowId xmlns:a16="http://schemas.microsoft.com/office/drawing/2014/main" val="308354477"/>
                  </a:ext>
                </a:extLst>
              </a:tr>
              <a:tr h="1982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>
                          <a:effectLst/>
                        </a:rPr>
                        <a:t> </a:t>
                      </a:r>
                      <a:endParaRPr lang="hr-HR" sz="1300" b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149" marR="614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>
                          <a:effectLst/>
                        </a:rPr>
                        <a:t>Turska</a:t>
                      </a:r>
                      <a:endParaRPr lang="hr-HR" sz="1300" b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149" marR="6149" marT="0" marB="0" anchor="b"/>
                </a:tc>
                <a:extLst>
                  <a:ext uri="{0D108BD9-81ED-4DB2-BD59-A6C34878D82A}">
                    <a16:rowId xmlns:a16="http://schemas.microsoft.com/office/drawing/2014/main" val="22076041"/>
                  </a:ext>
                </a:extLst>
              </a:tr>
              <a:tr h="1982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>
                          <a:effectLst/>
                        </a:rPr>
                        <a:t> </a:t>
                      </a:r>
                      <a:endParaRPr lang="hr-HR" sz="1300" b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149" marR="614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>
                          <a:effectLst/>
                        </a:rPr>
                        <a:t>Švicarska</a:t>
                      </a:r>
                      <a:endParaRPr lang="hr-HR" sz="1300" b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149" marR="6149" marT="0" marB="0"/>
                </a:tc>
                <a:extLst>
                  <a:ext uri="{0D108BD9-81ED-4DB2-BD59-A6C34878D82A}">
                    <a16:rowId xmlns:a16="http://schemas.microsoft.com/office/drawing/2014/main" val="931606970"/>
                  </a:ext>
                </a:extLst>
              </a:tr>
              <a:tr h="1982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>
                          <a:effectLst/>
                        </a:rPr>
                        <a:t> </a:t>
                      </a:r>
                      <a:endParaRPr lang="hr-HR" sz="1300" b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149" marR="614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>
                          <a:effectLst/>
                        </a:rPr>
                        <a:t>Ujedinjena Kraljevina</a:t>
                      </a:r>
                      <a:endParaRPr lang="hr-HR" sz="1300" b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149" marR="6149" marT="0" marB="0" anchor="b"/>
                </a:tc>
                <a:extLst>
                  <a:ext uri="{0D108BD9-81ED-4DB2-BD59-A6C34878D82A}">
                    <a16:rowId xmlns:a16="http://schemas.microsoft.com/office/drawing/2014/main" val="1856898600"/>
                  </a:ext>
                </a:extLst>
              </a:tr>
              <a:tr h="1982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>
                          <a:effectLst/>
                        </a:rPr>
                        <a:t> </a:t>
                      </a:r>
                      <a:endParaRPr lang="hr-HR" sz="1300" b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149" marR="614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>
                          <a:effectLst/>
                        </a:rPr>
                        <a:t>Mađarska</a:t>
                      </a:r>
                      <a:endParaRPr lang="hr-HR" sz="1300" b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149" marR="6149" marT="0" marB="0" anchor="b"/>
                </a:tc>
                <a:extLst>
                  <a:ext uri="{0D108BD9-81ED-4DB2-BD59-A6C34878D82A}">
                    <a16:rowId xmlns:a16="http://schemas.microsoft.com/office/drawing/2014/main" val="857701796"/>
                  </a:ext>
                </a:extLst>
              </a:tr>
              <a:tr h="1982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>
                          <a:effectLst/>
                        </a:rPr>
                        <a:t>Zemlje koje nisu članice OECD-a</a:t>
                      </a:r>
                      <a:endParaRPr lang="hr-HR" sz="1300" b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149" marR="614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>
                          <a:effectLst/>
                        </a:rPr>
                        <a:t>Zemlje koje nisu članice OECD-a</a:t>
                      </a:r>
                      <a:endParaRPr lang="hr-HR" sz="1300" b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149" marR="6149" marT="0" marB="0"/>
                </a:tc>
                <a:extLst>
                  <a:ext uri="{0D108BD9-81ED-4DB2-BD59-A6C34878D82A}">
                    <a16:rowId xmlns:a16="http://schemas.microsoft.com/office/drawing/2014/main" val="1325856599"/>
                  </a:ext>
                </a:extLst>
              </a:tr>
              <a:tr h="27260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>
                          <a:effectLst/>
                        </a:rPr>
                        <a:t>Filipini</a:t>
                      </a:r>
                      <a:endParaRPr lang="hr-HR" sz="1300" b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149" marR="614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Južna Afrika</a:t>
                      </a:r>
                      <a:endParaRPr lang="hr-HR" sz="1300" b="0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149" marR="6149" marT="0" marB="0"/>
                </a:tc>
                <a:extLst>
                  <a:ext uri="{0D108BD9-81ED-4DB2-BD59-A6C34878D82A}">
                    <a16:rowId xmlns:a16="http://schemas.microsoft.com/office/drawing/2014/main" val="18782732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42099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9452063"/>
              </p:ext>
            </p:extLst>
          </p:nvPr>
        </p:nvGraphicFramePr>
        <p:xfrm>
          <a:off x="468312" y="2204863"/>
          <a:ext cx="8280152" cy="40221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00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00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466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Da</a:t>
                      </a:r>
                      <a:endParaRPr lang="hr-HR" sz="1400" dirty="0">
                        <a:solidFill>
                          <a:srgbClr val="365F91"/>
                        </a:solidFill>
                        <a:effectLst/>
                        <a:latin typeface="Arial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Ne </a:t>
                      </a:r>
                      <a:endParaRPr lang="hr-HR" sz="1400" dirty="0">
                        <a:solidFill>
                          <a:srgbClr val="365F91"/>
                        </a:solidFill>
                        <a:effectLst/>
                        <a:latin typeface="Arial"/>
                        <a:ea typeface="SimSu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348">
                <a:tc>
                  <a:txBody>
                    <a:bodyPr/>
                    <a:lstStyle/>
                    <a:p>
                      <a:pPr marL="0" algn="just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Češka Republika</a:t>
                      </a:r>
                      <a:endParaRPr kumimoji="0" lang="hr-HR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Australija</a:t>
                      </a:r>
                      <a:endParaRPr kumimoji="0" lang="hr-HR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348">
                <a:tc>
                  <a:txBody>
                    <a:bodyPr/>
                    <a:lstStyle/>
                    <a:p>
                      <a:pPr marL="0" algn="just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Finska</a:t>
                      </a:r>
                      <a:endParaRPr kumimoji="0" lang="hr-H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Austrija</a:t>
                      </a:r>
                      <a:endParaRPr kumimoji="0" lang="hr-HR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5348">
                <a:tc>
                  <a:txBody>
                    <a:bodyPr/>
                    <a:lstStyle/>
                    <a:p>
                      <a:pPr marL="0" algn="just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Njemačka</a:t>
                      </a:r>
                      <a:endParaRPr kumimoji="0" lang="hr-HR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Belgija</a:t>
                      </a:r>
                      <a:endParaRPr kumimoji="0" lang="hr-HR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5348">
                <a:tc>
                  <a:txBody>
                    <a:bodyPr/>
                    <a:lstStyle/>
                    <a:p>
                      <a:pPr marL="0" algn="just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Irska</a:t>
                      </a:r>
                      <a:endParaRPr kumimoji="0" lang="hr-HR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Čile</a:t>
                      </a:r>
                      <a:endParaRPr kumimoji="0" lang="hr-HR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5348">
                <a:tc>
                  <a:txBody>
                    <a:bodyPr/>
                    <a:lstStyle/>
                    <a:p>
                      <a:pPr marL="0" algn="just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Italija</a:t>
                      </a:r>
                      <a:endParaRPr kumimoji="0" lang="hr-HR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Danska</a:t>
                      </a:r>
                      <a:endParaRPr kumimoji="0" lang="hr-HR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5348">
                <a:tc>
                  <a:txBody>
                    <a:bodyPr/>
                    <a:lstStyle/>
                    <a:p>
                      <a:pPr marL="0" algn="just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Japan</a:t>
                      </a:r>
                      <a:endParaRPr kumimoji="0" lang="hr-HR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Estonija</a:t>
                      </a:r>
                      <a:endParaRPr kumimoji="0" lang="hr-HR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5348">
                <a:tc>
                  <a:txBody>
                    <a:bodyPr/>
                    <a:lstStyle/>
                    <a:p>
                      <a:pPr marL="0" algn="just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Meksiko</a:t>
                      </a:r>
                      <a:endParaRPr kumimoji="0" lang="hr-HR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Francuska</a:t>
                      </a:r>
                      <a:endParaRPr kumimoji="0" lang="hr-HR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5348">
                <a:tc>
                  <a:txBody>
                    <a:bodyPr/>
                    <a:lstStyle/>
                    <a:p>
                      <a:pPr marL="0" algn="just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Novi Zeland</a:t>
                      </a:r>
                      <a:endParaRPr kumimoji="0" lang="hr-HR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Luksemburg</a:t>
                      </a:r>
                      <a:endParaRPr kumimoji="0" lang="hr-HR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5348">
                <a:tc>
                  <a:txBody>
                    <a:bodyPr/>
                    <a:lstStyle/>
                    <a:p>
                      <a:pPr marL="0" algn="just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Koreja</a:t>
                      </a:r>
                      <a:endParaRPr kumimoji="0" lang="hr-H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Norveška</a:t>
                      </a:r>
                      <a:endParaRPr kumimoji="0" lang="hr-HR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5348">
                <a:tc>
                  <a:txBody>
                    <a:bodyPr/>
                    <a:lstStyle/>
                    <a:p>
                      <a:pPr marL="0" algn="just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Španjolska</a:t>
                      </a:r>
                      <a:endParaRPr kumimoji="0" lang="hr-HR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Slovenija</a:t>
                      </a:r>
                      <a:endParaRPr kumimoji="0" lang="hr-HR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5348">
                <a:tc>
                  <a:txBody>
                    <a:bodyPr/>
                    <a:lstStyle/>
                    <a:p>
                      <a:pPr marL="0" algn="just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Turska</a:t>
                      </a:r>
                      <a:endParaRPr kumimoji="0" lang="hr-HR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Švedska</a:t>
                      </a:r>
                      <a:endParaRPr kumimoji="0" lang="hr-H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5348">
                <a:tc>
                  <a:txBody>
                    <a:bodyPr/>
                    <a:lstStyle/>
                    <a:p>
                      <a:pPr marL="0" algn="just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Ujedinjena Kraljevina</a:t>
                      </a:r>
                      <a:endParaRPr kumimoji="0" lang="hr-H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Švicarska</a:t>
                      </a:r>
                      <a:endParaRPr kumimoji="0" lang="hr-H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5348">
                <a:tc>
                  <a:txBody>
                    <a:bodyPr/>
                    <a:lstStyle/>
                    <a:p>
                      <a:pPr marL="0" algn="just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GB" sz="1400" b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Zemlje koje nisu članice OECD-a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Mađarska</a:t>
                      </a:r>
                      <a:endParaRPr lang="hr-HR" sz="1400" dirty="0">
                        <a:solidFill>
                          <a:srgbClr val="365F91"/>
                        </a:solidFill>
                        <a:effectLst/>
                        <a:latin typeface="Arial"/>
                        <a:ea typeface="SimSu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5348">
                <a:tc>
                  <a:txBody>
                    <a:bodyPr/>
                    <a:lstStyle/>
                    <a:p>
                      <a:pPr marL="0" algn="just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Filipini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hr-HR" sz="1400" dirty="0">
                        <a:solidFill>
                          <a:srgbClr val="365F91"/>
                        </a:solidFill>
                        <a:effectLst/>
                        <a:latin typeface="Arial"/>
                        <a:ea typeface="SimSu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3937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Južna Afrika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rgbClr val="365F91"/>
                        </a:solidFill>
                        <a:effectLst/>
                        <a:latin typeface="Arial"/>
                        <a:ea typeface="SimSu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12CD51-3AC0-4980-934F-28AA7745AA9F}" type="slidenum">
              <a:rPr lang="en-US" smtClean="0"/>
              <a:t>15</a:t>
            </a:fld>
            <a:endParaRPr lang="hr-H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Učinak imovine tijekom </a:t>
            </a:r>
            <a:r>
              <a:rPr dirty="0" err="1"/>
              <a:t>njezinog</a:t>
            </a:r>
            <a:r>
              <a:rPr dirty="0"/>
              <a:t> </a:t>
            </a:r>
            <a:r>
              <a:rPr dirty="0" err="1"/>
              <a:t>vijeka</a:t>
            </a:r>
            <a:r>
              <a:rPr dirty="0"/>
              <a:t> </a:t>
            </a:r>
            <a:r>
              <a:rPr dirty="0" err="1"/>
              <a:t>trajanja</a:t>
            </a:r>
            <a:r>
              <a:rPr dirty="0"/>
              <a:t> </a:t>
            </a:r>
            <a:r>
              <a:rPr lang="en-US" dirty="0" err="1"/>
              <a:t>zahtjeva</a:t>
            </a:r>
            <a:r>
              <a:rPr dirty="0"/>
              <a:t> </a:t>
            </a:r>
            <a:r>
              <a:rPr dirty="0" err="1"/>
              <a:t>veću</a:t>
            </a:r>
            <a:r>
              <a:rPr dirty="0"/>
              <a:t> </a:t>
            </a:r>
            <a:r>
              <a:rPr dirty="0" err="1"/>
              <a:t>pažnju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95535" y="1451831"/>
            <a:ext cx="835292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Postoji li politika kojom se osigurava da relevantno resorno ministarstvo ili agencija procjenjuje učinak svakog projekta?</a:t>
            </a:r>
            <a:endParaRPr kumimoji="0" lang="hr-HR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8342" y="6369127"/>
            <a:ext cx="4572000" cy="507831"/>
          </a:xfrm>
          <a:prstGeom prst="rect">
            <a:avLst/>
          </a:prstGeom>
        </p:spPr>
        <p:txBody>
          <a:bodyPr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900" i="0" dirty="0" err="1">
                <a:latin typeface="Arial"/>
                <a:cs typeface="Arial"/>
              </a:rPr>
              <a:t>Napomena</a:t>
            </a:r>
            <a:r>
              <a:rPr lang="en-GB" altLang="en-US" sz="900" i="1" dirty="0">
                <a:latin typeface="Arial"/>
                <a:cs typeface="Arial"/>
              </a:rPr>
              <a:t>: </a:t>
            </a:r>
            <a:r>
              <a:rPr lang="en-GB" altLang="en-US" sz="900" dirty="0" err="1">
                <a:latin typeface="Arial"/>
                <a:cs typeface="Arial"/>
              </a:rPr>
              <a:t>Ukupno</a:t>
            </a:r>
            <a:r>
              <a:rPr lang="en-GB" altLang="en-US" sz="900" dirty="0">
                <a:latin typeface="Arial"/>
                <a:cs typeface="Arial"/>
              </a:rPr>
              <a:t> </a:t>
            </a:r>
            <a:r>
              <a:rPr lang="en-GB" altLang="en-US" sz="900" dirty="0" err="1">
                <a:latin typeface="Arial"/>
                <a:cs typeface="Arial"/>
              </a:rPr>
              <a:t>zemalja</a:t>
            </a:r>
            <a:r>
              <a:rPr lang="en-GB" altLang="en-US" sz="900" dirty="0">
                <a:latin typeface="Arial"/>
                <a:cs typeface="Arial"/>
              </a:rPr>
              <a:t> </a:t>
            </a:r>
            <a:r>
              <a:rPr lang="en-GB" altLang="en-US" sz="900" dirty="0" err="1">
                <a:latin typeface="Arial"/>
                <a:cs typeface="Arial"/>
              </a:rPr>
              <a:t>ispitanika</a:t>
            </a:r>
            <a:r>
              <a:rPr lang="en-GB" altLang="en-US" sz="900" dirty="0">
                <a:latin typeface="Arial"/>
                <a:cs typeface="Arial"/>
              </a:rPr>
              <a:t>: 25</a:t>
            </a:r>
            <a:endParaRPr lang="hr-HR" altLang="en-US" sz="900">
              <a:latin typeface="Arial"/>
              <a:cs typeface="Arial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dirty="0"/>
              <a:t>Izvor</a:t>
            </a:r>
            <a:r>
              <a:rPr lang="en-GB" altLang="en-US" sz="900" dirty="0">
                <a:latin typeface="Arial" pitchFamily="34" charset="0"/>
              </a:rPr>
              <a:t>: OECD (2016.), OECD-ova anketa o upravljanju infrastrukturom</a:t>
            </a:r>
            <a:endParaRPr lang="hr-HR" alt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969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12CD51-3AC0-4980-934F-28AA7745AA9F}" type="slidenum">
              <a:rPr lang="en-US" smtClean="0"/>
              <a:t>16</a:t>
            </a:fld>
            <a:endParaRPr lang="hr-H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600" b="1" dirty="0">
                <a:latin typeface="+mn-lt"/>
              </a:rPr>
              <a:t>Hvala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2588347"/>
              </p:ext>
            </p:extLst>
          </p:nvPr>
        </p:nvGraphicFramePr>
        <p:xfrm>
          <a:off x="899592" y="2780928"/>
          <a:ext cx="7632848" cy="33969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328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96992">
                <a:tc>
                  <a:txBody>
                    <a:bodyPr/>
                    <a:lstStyle/>
                    <a:p>
                      <a:pPr marL="0" indent="0">
                        <a:buNone/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kumimoji="0" lang="en-US" sz="1800" b="1" kern="1200" dirty="0"/>
                        <a:t>Jungmin Park</a:t>
                      </a:r>
                    </a:p>
                    <a:p>
                      <a:pPr marL="0" indent="0">
                        <a:buNone/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kumimoji="0" lang="en-US" sz="1800" kern="1200" dirty="0"/>
                        <a:t>Planiranje proračuna i javni rashodi</a:t>
                      </a:r>
                    </a:p>
                    <a:p>
                      <a:pPr marL="0" indent="0">
                        <a:buNone/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kumimoji="0" lang="en-US" sz="1800" kern="1200" dirty="0"/>
                        <a:t>Uprava za javno upravljanje, OECD</a:t>
                      </a:r>
                    </a:p>
                    <a:p>
                      <a:pPr marL="0" indent="0">
                        <a:buNone/>
                      </a:pPr>
                      <a:r>
                        <a:rPr kumimoji="0" lang="en-GB" sz="18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hlinkClick r:id="rId3"/>
                        </a:rPr>
                        <a:t>jungmin.PARK@oecd.org</a:t>
                      </a:r>
                      <a:r>
                        <a:t> </a:t>
                      </a:r>
                    </a:p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74275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12CD51-3AC0-4980-934F-28AA7745AA9F}" type="slidenum">
              <a:rPr lang="en-US" smtClean="0"/>
              <a:t>17</a:t>
            </a:fld>
            <a:endParaRPr lang="hr-H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Literatura</a:t>
            </a:r>
          </a:p>
        </p:txBody>
      </p:sp>
      <p:sp>
        <p:nvSpPr>
          <p:cNvPr id="7" name="Rectangle 6"/>
          <p:cNvSpPr/>
          <p:nvPr/>
        </p:nvSpPr>
        <p:spPr>
          <a:xfrm>
            <a:off x="244848" y="1412776"/>
            <a:ext cx="8737151" cy="5388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768"/>
              </a:spcBef>
              <a:buClr>
                <a:srgbClr val="727272"/>
              </a:buClr>
            </a:pPr>
            <a:r>
              <a:rPr lang="en-US" sz="1250" dirty="0">
                <a:solidFill>
                  <a:srgbClr val="727272"/>
                </a:solidFill>
              </a:rPr>
              <a:t>OECD (u izradi), </a:t>
            </a:r>
            <a:r>
              <a:rPr lang="en-US" sz="1250" i="1" dirty="0">
                <a:solidFill>
                  <a:srgbClr val="727272"/>
                </a:solidFill>
              </a:rPr>
              <a:t>Framework of Infrastructure Governance – State of Play</a:t>
            </a:r>
            <a:r>
              <a:rPr lang="en-US" sz="1250" dirty="0">
                <a:solidFill>
                  <a:srgbClr val="727272"/>
                </a:solidFill>
              </a:rPr>
              <a:t> </a:t>
            </a:r>
          </a:p>
          <a:p>
            <a:pPr lvl="0">
              <a:spcBef>
                <a:spcPts val="768"/>
              </a:spcBef>
              <a:buClr>
                <a:srgbClr val="727272"/>
              </a:buClr>
            </a:pPr>
            <a:r>
              <a:rPr lang="en-US" sz="1250" dirty="0">
                <a:solidFill>
                  <a:srgbClr val="727272"/>
                </a:solidFill>
              </a:rPr>
              <a:t>OECD (2016.), </a:t>
            </a:r>
            <a:r>
              <a:rPr lang="en-US" sz="1250" i="1" dirty="0">
                <a:solidFill>
                  <a:srgbClr val="727272"/>
                </a:solidFill>
              </a:rPr>
              <a:t>Integrity Framework for Public Investment</a:t>
            </a:r>
            <a:endParaRPr lang="hr-HR" sz="1250" dirty="0">
              <a:solidFill>
                <a:srgbClr val="727272"/>
              </a:solidFill>
            </a:endParaRPr>
          </a:p>
          <a:p>
            <a:pPr lvl="0">
              <a:spcBef>
                <a:spcPts val="768"/>
              </a:spcBef>
              <a:buClr>
                <a:srgbClr val="727272"/>
              </a:buClr>
            </a:pPr>
            <a:r>
              <a:rPr lang="en-US" sz="1250" dirty="0">
                <a:solidFill>
                  <a:srgbClr val="727272"/>
                </a:solidFill>
              </a:rPr>
              <a:t>OECD (2015.) </a:t>
            </a:r>
            <a:r>
              <a:rPr lang="en-US" sz="1250" i="1" dirty="0">
                <a:solidFill>
                  <a:srgbClr val="727272"/>
                </a:solidFill>
              </a:rPr>
              <a:t>Recommendation of the Council on Public Procurement</a:t>
            </a:r>
            <a:endParaRPr lang="hr-HR" sz="1250" dirty="0">
              <a:solidFill>
                <a:srgbClr val="727272"/>
              </a:solidFill>
            </a:endParaRPr>
          </a:p>
          <a:p>
            <a:pPr lvl="0">
              <a:spcBef>
                <a:spcPts val="768"/>
              </a:spcBef>
              <a:buClr>
                <a:srgbClr val="727272"/>
              </a:buClr>
            </a:pPr>
            <a:r>
              <a:rPr lang="en-US" sz="1250" dirty="0">
                <a:solidFill>
                  <a:srgbClr val="727272"/>
                </a:solidFill>
              </a:rPr>
              <a:t>OECD (2015.) </a:t>
            </a:r>
            <a:r>
              <a:rPr lang="en-US" sz="1250" i="1" dirty="0">
                <a:solidFill>
                  <a:srgbClr val="727272"/>
                </a:solidFill>
              </a:rPr>
              <a:t>Recommendation of the Council on Budgetary governance</a:t>
            </a:r>
            <a:r>
              <a:rPr lang="en-US" sz="1250" dirty="0">
                <a:solidFill>
                  <a:srgbClr val="727272"/>
                </a:solidFill>
              </a:rPr>
              <a:t> </a:t>
            </a:r>
            <a:endParaRPr lang="hr-HR" sz="1250" dirty="0">
              <a:solidFill>
                <a:srgbClr val="727272"/>
              </a:solidFill>
            </a:endParaRPr>
          </a:p>
          <a:p>
            <a:pPr lvl="0">
              <a:spcBef>
                <a:spcPts val="768"/>
              </a:spcBef>
              <a:buClr>
                <a:srgbClr val="727272"/>
              </a:buClr>
            </a:pPr>
            <a:r>
              <a:rPr lang="en-US" sz="1250" dirty="0">
                <a:solidFill>
                  <a:srgbClr val="727272"/>
                </a:solidFill>
              </a:rPr>
              <a:t>OECD (2015.) </a:t>
            </a:r>
            <a:r>
              <a:rPr lang="en-US" sz="1250" i="1" dirty="0">
                <a:solidFill>
                  <a:srgbClr val="727272"/>
                </a:solidFill>
              </a:rPr>
              <a:t>High-Level Principles for Integrity, Transparency &amp; Effective Control of Major Events &amp; Related Large Infrastructure</a:t>
            </a:r>
            <a:r>
              <a:rPr lang="en-US" sz="1250" dirty="0">
                <a:solidFill>
                  <a:srgbClr val="727272"/>
                </a:solidFill>
              </a:rPr>
              <a:t> </a:t>
            </a:r>
          </a:p>
          <a:p>
            <a:pPr lvl="0">
              <a:spcBef>
                <a:spcPts val="768"/>
              </a:spcBef>
              <a:buClr>
                <a:srgbClr val="727272"/>
              </a:buClr>
            </a:pPr>
            <a:r>
              <a:rPr lang="en-GB" sz="1250" dirty="0">
                <a:solidFill>
                  <a:srgbClr val="727272"/>
                </a:solidFill>
              </a:rPr>
              <a:t>OECD (2015.), </a:t>
            </a:r>
            <a:r>
              <a:rPr lang="en-GB" sz="1250" i="1" dirty="0">
                <a:solidFill>
                  <a:srgbClr val="727272"/>
                </a:solidFill>
              </a:rPr>
              <a:t>Toward a Framework of Infrastructure Governance</a:t>
            </a:r>
          </a:p>
          <a:p>
            <a:pPr lvl="0">
              <a:spcBef>
                <a:spcPts val="768"/>
              </a:spcBef>
              <a:buClr>
                <a:srgbClr val="727272"/>
              </a:buClr>
            </a:pPr>
            <a:r>
              <a:rPr lang="en-US" sz="1250" dirty="0">
                <a:solidFill>
                  <a:srgbClr val="727272"/>
                </a:solidFill>
              </a:rPr>
              <a:t>OECD (2014.) </a:t>
            </a:r>
            <a:r>
              <a:rPr lang="en-US" sz="1250" i="1" dirty="0">
                <a:solidFill>
                  <a:srgbClr val="727272"/>
                </a:solidFill>
              </a:rPr>
              <a:t>Recommendation of the Council on Digital Government Strategies</a:t>
            </a:r>
            <a:r>
              <a:rPr lang="en-US" sz="1250" dirty="0">
                <a:solidFill>
                  <a:srgbClr val="727272"/>
                </a:solidFill>
              </a:rPr>
              <a:t> </a:t>
            </a:r>
            <a:endParaRPr lang="hr-HR" sz="1250" dirty="0">
              <a:solidFill>
                <a:srgbClr val="727272"/>
              </a:solidFill>
            </a:endParaRPr>
          </a:p>
          <a:p>
            <a:pPr lvl="0">
              <a:spcBef>
                <a:spcPts val="768"/>
              </a:spcBef>
              <a:buClr>
                <a:srgbClr val="727272"/>
              </a:buClr>
            </a:pPr>
            <a:r>
              <a:rPr lang="en-US" sz="1250" dirty="0">
                <a:solidFill>
                  <a:srgbClr val="727272"/>
                </a:solidFill>
              </a:rPr>
              <a:t>OECD (2014.) </a:t>
            </a:r>
            <a:r>
              <a:rPr lang="en-US" sz="1250" i="1" dirty="0">
                <a:solidFill>
                  <a:srgbClr val="727272"/>
                </a:solidFill>
              </a:rPr>
              <a:t>Recommendation of the Council on Effective Public Investment Across Levels of  Government</a:t>
            </a:r>
            <a:endParaRPr lang="hr-HR" sz="1250" dirty="0">
              <a:solidFill>
                <a:srgbClr val="727272"/>
              </a:solidFill>
            </a:endParaRPr>
          </a:p>
          <a:p>
            <a:pPr lvl="0">
              <a:spcBef>
                <a:spcPts val="768"/>
              </a:spcBef>
              <a:buClr>
                <a:srgbClr val="727272"/>
              </a:buClr>
            </a:pPr>
            <a:r>
              <a:rPr lang="en-US" sz="1250" dirty="0">
                <a:solidFill>
                  <a:srgbClr val="727272"/>
                </a:solidFill>
              </a:rPr>
              <a:t>OECD (2014.), </a:t>
            </a:r>
            <a:r>
              <a:rPr lang="en-US" sz="1250" i="1" dirty="0">
                <a:solidFill>
                  <a:srgbClr val="727272"/>
                </a:solidFill>
              </a:rPr>
              <a:t>The Governance of Regulators, OECD Best-Practice Principles for Regulatory Policy</a:t>
            </a:r>
            <a:endParaRPr lang="hr-HR" sz="1250" dirty="0">
              <a:solidFill>
                <a:srgbClr val="727272"/>
              </a:solidFill>
            </a:endParaRPr>
          </a:p>
          <a:p>
            <a:pPr lvl="0">
              <a:spcBef>
                <a:spcPts val="768"/>
              </a:spcBef>
              <a:buClr>
                <a:srgbClr val="727272"/>
              </a:buClr>
            </a:pPr>
            <a:r>
              <a:rPr lang="en-US" sz="1250" dirty="0">
                <a:solidFill>
                  <a:srgbClr val="727272"/>
                </a:solidFill>
              </a:rPr>
              <a:t>OECD (2014.) </a:t>
            </a:r>
            <a:r>
              <a:rPr lang="en-US" sz="1250" i="1" dirty="0">
                <a:solidFill>
                  <a:srgbClr val="727272"/>
                </a:solidFill>
              </a:rPr>
              <a:t>Recommendation of the Council on the Governance of Critical Risks</a:t>
            </a:r>
            <a:r>
              <a:rPr lang="en-US" sz="1250" dirty="0">
                <a:solidFill>
                  <a:srgbClr val="727272"/>
                </a:solidFill>
              </a:rPr>
              <a:t> </a:t>
            </a:r>
            <a:endParaRPr lang="hr-HR" sz="1250" dirty="0">
              <a:solidFill>
                <a:srgbClr val="727272"/>
              </a:solidFill>
            </a:endParaRPr>
          </a:p>
          <a:p>
            <a:pPr lvl="0">
              <a:spcBef>
                <a:spcPts val="768"/>
              </a:spcBef>
              <a:buClr>
                <a:srgbClr val="727272"/>
              </a:buClr>
            </a:pPr>
            <a:r>
              <a:rPr lang="en-US" sz="1250" dirty="0">
                <a:solidFill>
                  <a:srgbClr val="727272"/>
                </a:solidFill>
              </a:rPr>
              <a:t>OECD (2013.) </a:t>
            </a:r>
            <a:r>
              <a:rPr lang="en-US" sz="1250" i="1" dirty="0">
                <a:solidFill>
                  <a:srgbClr val="727272"/>
                </a:solidFill>
              </a:rPr>
              <a:t>G20/OECD High-level principles of long term investment financing by Institutional Investors</a:t>
            </a:r>
            <a:endParaRPr lang="hr-HR" sz="1250" dirty="0">
              <a:solidFill>
                <a:srgbClr val="727272"/>
              </a:solidFill>
            </a:endParaRPr>
          </a:p>
          <a:p>
            <a:pPr lvl="0">
              <a:spcBef>
                <a:spcPts val="768"/>
              </a:spcBef>
              <a:buClr>
                <a:srgbClr val="727272"/>
              </a:buClr>
            </a:pPr>
            <a:r>
              <a:rPr lang="en-US" sz="1250" dirty="0">
                <a:solidFill>
                  <a:srgbClr val="727272"/>
                </a:solidFill>
              </a:rPr>
              <a:t>OECD (2012.) </a:t>
            </a:r>
            <a:r>
              <a:rPr lang="en-US" sz="1250" i="1" dirty="0">
                <a:solidFill>
                  <a:srgbClr val="727272"/>
                </a:solidFill>
              </a:rPr>
              <a:t>Recommendation of the Council for the Public Governance of Public-Private Partnerships</a:t>
            </a:r>
            <a:r>
              <a:rPr lang="en-US" sz="1250" dirty="0">
                <a:solidFill>
                  <a:srgbClr val="727272"/>
                </a:solidFill>
              </a:rPr>
              <a:t> </a:t>
            </a:r>
            <a:endParaRPr lang="hr-HR" sz="1250" dirty="0">
              <a:solidFill>
                <a:srgbClr val="727272"/>
              </a:solidFill>
            </a:endParaRPr>
          </a:p>
          <a:p>
            <a:pPr lvl="0">
              <a:spcBef>
                <a:spcPts val="768"/>
              </a:spcBef>
              <a:buClr>
                <a:srgbClr val="727272"/>
              </a:buClr>
            </a:pPr>
            <a:r>
              <a:rPr lang="en-US" sz="1250" dirty="0">
                <a:solidFill>
                  <a:srgbClr val="727272"/>
                </a:solidFill>
              </a:rPr>
              <a:t>OECD (2012.) </a:t>
            </a:r>
            <a:r>
              <a:rPr lang="en-US" sz="1250" i="1" dirty="0">
                <a:solidFill>
                  <a:srgbClr val="727272"/>
                </a:solidFill>
              </a:rPr>
              <a:t>Recommendation of the Council on Regulatory Policy and Governance</a:t>
            </a:r>
            <a:r>
              <a:rPr lang="en-US" sz="1250" dirty="0">
                <a:solidFill>
                  <a:srgbClr val="727272"/>
                </a:solidFill>
              </a:rPr>
              <a:t> </a:t>
            </a:r>
            <a:endParaRPr lang="hr-HR" sz="1250" dirty="0">
              <a:solidFill>
                <a:srgbClr val="727272"/>
              </a:solidFill>
            </a:endParaRPr>
          </a:p>
          <a:p>
            <a:pPr lvl="0">
              <a:spcBef>
                <a:spcPts val="768"/>
              </a:spcBef>
              <a:buClr>
                <a:srgbClr val="727272"/>
              </a:buClr>
            </a:pPr>
            <a:r>
              <a:rPr lang="en-US" sz="1250" dirty="0">
                <a:solidFill>
                  <a:srgbClr val="727272"/>
                </a:solidFill>
              </a:rPr>
              <a:t>OECD (2010.) </a:t>
            </a:r>
            <a:r>
              <a:rPr lang="en-US" sz="1250" i="1" dirty="0">
                <a:solidFill>
                  <a:srgbClr val="727272"/>
                </a:solidFill>
              </a:rPr>
              <a:t>Guiding Principles on Open and Inclusive Policy making</a:t>
            </a:r>
            <a:endParaRPr lang="hr-HR" sz="1250" dirty="0">
              <a:solidFill>
                <a:srgbClr val="727272"/>
              </a:solidFill>
            </a:endParaRPr>
          </a:p>
          <a:p>
            <a:pPr lvl="0">
              <a:spcBef>
                <a:spcPts val="768"/>
              </a:spcBef>
              <a:buClr>
                <a:srgbClr val="727272"/>
              </a:buClr>
            </a:pPr>
            <a:r>
              <a:rPr lang="en-US" sz="1250" dirty="0">
                <a:solidFill>
                  <a:srgbClr val="727272"/>
                </a:solidFill>
              </a:rPr>
              <a:t>OECD (2010.) </a:t>
            </a:r>
            <a:r>
              <a:rPr lang="en-US" sz="1250" i="1" dirty="0">
                <a:solidFill>
                  <a:srgbClr val="727272"/>
                </a:solidFill>
              </a:rPr>
              <a:t>Recommendation of the Council on Principles for Transparency and Integrity in  Lobbying</a:t>
            </a:r>
            <a:endParaRPr lang="hr-HR" sz="1250" dirty="0">
              <a:solidFill>
                <a:srgbClr val="727272"/>
              </a:solidFill>
            </a:endParaRPr>
          </a:p>
          <a:p>
            <a:pPr lvl="0">
              <a:spcBef>
                <a:spcPts val="768"/>
              </a:spcBef>
              <a:buClr>
                <a:srgbClr val="727272"/>
              </a:buClr>
            </a:pPr>
            <a:r>
              <a:rPr lang="en-US" sz="1250" dirty="0">
                <a:solidFill>
                  <a:srgbClr val="727272"/>
                </a:solidFill>
              </a:rPr>
              <a:t>OECD (2007.) </a:t>
            </a:r>
            <a:r>
              <a:rPr lang="en-US" sz="1250" i="1" dirty="0">
                <a:solidFill>
                  <a:srgbClr val="727272"/>
                </a:solidFill>
              </a:rPr>
              <a:t>Recommendation of the Council on Principles for Private Participation in Infrastructure</a:t>
            </a:r>
            <a:endParaRPr lang="hr-HR" sz="1250" dirty="0">
              <a:solidFill>
                <a:srgbClr val="727272"/>
              </a:solidFill>
            </a:endParaRPr>
          </a:p>
          <a:p>
            <a:pPr lvl="0">
              <a:spcBef>
                <a:spcPts val="768"/>
              </a:spcBef>
              <a:buClr>
                <a:srgbClr val="727272"/>
              </a:buClr>
            </a:pPr>
            <a:r>
              <a:rPr lang="en-US" sz="1250" dirty="0">
                <a:solidFill>
                  <a:srgbClr val="727272"/>
                </a:solidFill>
              </a:rPr>
              <a:t>OECD (2003.) </a:t>
            </a:r>
            <a:r>
              <a:rPr lang="en-US" sz="1250" i="1" dirty="0">
                <a:solidFill>
                  <a:srgbClr val="727272"/>
                </a:solidFill>
              </a:rPr>
              <a:t>Recommendation of the Council on OECD Guidelines for Managing Conflict of Interest in the Public Service</a:t>
            </a:r>
            <a:endParaRPr lang="hr-HR" sz="1250" dirty="0">
              <a:solidFill>
                <a:srgbClr val="7272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515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12CD51-3AC0-4980-934F-28AA7745AA9F}" type="slidenum">
              <a:rPr lang="en-US" smtClean="0"/>
              <a:t>2</a:t>
            </a:fld>
            <a:endParaRPr lang="hr-H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Upravljanje infrastrukturom u OECD-u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79" y="3454556"/>
            <a:ext cx="2232248" cy="322771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188" y="1377430"/>
            <a:ext cx="2160240" cy="2962755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515" y="3757829"/>
            <a:ext cx="2088233" cy="292443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293248" y="1700808"/>
            <a:ext cx="1800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dirty="0"/>
              <a:t>OECD (2012.), javno upravljanje javno-privatnim partnerstvima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04212" y="4725144"/>
            <a:ext cx="17281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dirty="0"/>
              <a:t>OECD(2015.), </a:t>
            </a:r>
          </a:p>
          <a:p>
            <a:r>
              <a:rPr dirty="0"/>
              <a:t>Izrada okvira za upravljanje infrastrukturom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09527" y="1383260"/>
            <a:ext cx="18722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hr-HR" dirty="0"/>
          </a:p>
          <a:p>
            <a:pPr algn="ctr"/>
            <a:r>
              <a:rPr dirty="0"/>
              <a:t>Mreža viših službenika za područje infrastrukture</a:t>
            </a:r>
            <a:endParaRPr lang="hr-HR" dirty="0"/>
          </a:p>
          <a:p>
            <a:endParaRPr lang="hr-HR" dirty="0"/>
          </a:p>
        </p:txBody>
      </p:sp>
      <p:sp>
        <p:nvSpPr>
          <p:cNvPr id="14" name="TextBox 13"/>
          <p:cNvSpPr txBox="1"/>
          <p:nvPr/>
        </p:nvSpPr>
        <p:spPr>
          <a:xfrm>
            <a:off x="7092280" y="4448145"/>
            <a:ext cx="17281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dirty="0"/>
              <a:t>OECD(2017.)</a:t>
            </a:r>
          </a:p>
          <a:p>
            <a:pPr algn="ctr"/>
            <a:r>
              <a:rPr dirty="0"/>
              <a:t>Pravi modeli za infrastrukturu: okvir za bolje upravljanje 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11" r="3774"/>
          <a:stretch/>
        </p:blipFill>
        <p:spPr>
          <a:xfrm>
            <a:off x="6924868" y="1377430"/>
            <a:ext cx="2169191" cy="2903454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29841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8000" y="1916832"/>
            <a:ext cx="8218800" cy="36272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dirty="0"/>
              <a:t>Za planiranje, odabir i izgradnju dobre infrastrukture, unutar vremenskog i proračunskog okvira, potrebno je </a:t>
            </a:r>
            <a:r>
              <a:rPr b="1" dirty="0"/>
              <a:t>dobro upravljanje</a:t>
            </a:r>
            <a:endParaRPr lang="hr-HR" sz="2400" dirty="0">
              <a:latin typeface="+mj-lt"/>
            </a:endParaRPr>
          </a:p>
          <a:p>
            <a:pPr lvl="1"/>
            <a:r>
              <a:rPr lang="en-GB" sz="2000" dirty="0">
                <a:latin typeface="+mj-lt"/>
              </a:rPr>
              <a:t>Upravljanje infrastrukturom: procesi, alati, standardi interakcije, donošenje odluka i monitoring </a:t>
            </a:r>
          </a:p>
          <a:p>
            <a:r>
              <a:rPr lang="en-GB" sz="2400" dirty="0">
                <a:latin typeface="+mj-lt"/>
              </a:rPr>
              <a:t>Cilj: </a:t>
            </a:r>
            <a:r>
              <a:rPr lang="en-GB" sz="2400" b="1" dirty="0">
                <a:latin typeface="+mj-lt"/>
              </a:rPr>
              <a:t>ostvarenje pravih projekata</a:t>
            </a:r>
            <a:r>
              <a:rPr lang="en-GB" sz="2400" dirty="0">
                <a:latin typeface="+mj-lt"/>
              </a:rPr>
              <a:t>, na ekonomičan i povoljan način koji </a:t>
            </a:r>
            <a:r>
              <a:rPr lang="en-GB" sz="2400" b="1" dirty="0">
                <a:latin typeface="+mj-lt"/>
              </a:rPr>
              <a:t>podupiru </a:t>
            </a:r>
            <a:r>
              <a:rPr lang="en-GB" sz="2400" dirty="0">
                <a:latin typeface="+mj-lt"/>
              </a:rPr>
              <a:t>investitori, korisnici i građani </a:t>
            </a:r>
            <a:r>
              <a:rPr lang="en-GB" sz="2400" dirty="0"/>
              <a:t> </a:t>
            </a:r>
          </a:p>
          <a:p>
            <a:pPr marL="0" indent="0">
              <a:buNone/>
            </a:pPr>
            <a:endParaRPr lang="hr-HR" sz="2400" dirty="0"/>
          </a:p>
          <a:p>
            <a:pPr lvl="1"/>
            <a:endParaRPr lang="hr-HR" sz="2000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12CD51-3AC0-4980-934F-28AA7745AA9F}" type="slidenum">
              <a:rPr lang="en-US" smtClean="0"/>
              <a:t>3</a:t>
            </a:fld>
            <a:endParaRPr lang="hr-H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812480" cy="1022400"/>
          </a:xfrm>
        </p:spPr>
        <p:txBody>
          <a:bodyPr/>
          <a:lstStyle/>
          <a:p>
            <a:pPr algn="ctr"/>
            <a:r>
              <a:rPr dirty="0"/>
              <a:t>Dobro upravljanje za dobru infrastrukturu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52042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1200" y="1844824"/>
            <a:ext cx="8218800" cy="3888432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/>
          <a:p>
            <a:pPr marL="341630" indent="-341630">
              <a:spcBef>
                <a:spcPts val="1200"/>
              </a:spcBef>
            </a:pPr>
            <a:r>
              <a:rPr dirty="0">
                <a:latin typeface="Arial"/>
                <a:cs typeface="Arial"/>
              </a:rPr>
              <a:t>10 dimenzija ili „čimbenika uspjeha”</a:t>
            </a:r>
            <a:endParaRPr lang="hr-HR" sz="2400">
              <a:latin typeface="Arial"/>
              <a:cs typeface="Arial"/>
            </a:endParaRPr>
          </a:p>
          <a:p>
            <a:pPr marL="341630" indent="-341630">
              <a:spcBef>
                <a:spcPts val="1200"/>
              </a:spcBef>
            </a:pPr>
            <a:r>
              <a:rPr lang="en-US" sz="2400" b="1" dirty="0">
                <a:latin typeface="+mj-lt"/>
              </a:rPr>
              <a:t>Normativni pristup</a:t>
            </a:r>
            <a:r>
              <a:rPr lang="en-US" sz="2400" dirty="0">
                <a:latin typeface="+mj-lt"/>
              </a:rPr>
              <a:t> koji sadrži:</a:t>
            </a:r>
            <a:endParaRPr lang="en-US" sz="2400" dirty="0">
              <a:latin typeface="+mj-lt"/>
              <a:cs typeface="Arial"/>
            </a:endParaRPr>
          </a:p>
          <a:p>
            <a:pPr marL="741045" lvl="1" indent="-283845">
              <a:spcBef>
                <a:spcPts val="1200"/>
              </a:spcBef>
            </a:pPr>
            <a:r>
              <a:rPr b="1" dirty="0">
                <a:latin typeface="Arial"/>
                <a:cs typeface="Arial"/>
              </a:rPr>
              <a:t>ključna pitanja</a:t>
            </a:r>
            <a:r>
              <a:rPr dirty="0">
                <a:latin typeface="Arial"/>
                <a:cs typeface="Arial"/>
              </a:rPr>
              <a:t> za tvorce politika</a:t>
            </a:r>
          </a:p>
          <a:p>
            <a:pPr marL="741045" lvl="1" indent="-283845">
              <a:spcBef>
                <a:spcPts val="1200"/>
              </a:spcBef>
            </a:pPr>
            <a:r>
              <a:rPr b="1" dirty="0">
                <a:latin typeface="Arial"/>
                <a:cs typeface="Arial"/>
              </a:rPr>
              <a:t>referentne pokazatelje</a:t>
            </a:r>
            <a:r>
              <a:rPr dirty="0">
                <a:latin typeface="Arial"/>
                <a:cs typeface="Arial"/>
              </a:rPr>
              <a:t> kojima se utvrđuju poticajni čimbenici</a:t>
            </a:r>
          </a:p>
          <a:p>
            <a:pPr marL="341630" indent="-341630"/>
            <a:r>
              <a:rPr lang="en-US" sz="2400" dirty="0">
                <a:latin typeface="+mj-lt"/>
              </a:rPr>
              <a:t>Zemlje se služe okvirom kako bi ocijenile adekvatnost svojih sustava za upravljanje infrastrukturom.</a:t>
            </a:r>
            <a:endParaRPr lang="hr-HR" sz="2400" dirty="0">
              <a:latin typeface="+mj-lt"/>
              <a:cs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12CD51-3AC0-4980-934F-28AA7745AA9F}" type="slidenum">
              <a:rPr lang="en-US" smtClean="0"/>
              <a:t>4</a:t>
            </a:fld>
            <a:endParaRPr lang="hr-H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43608" y="237600"/>
            <a:ext cx="8100392" cy="1022400"/>
          </a:xfrm>
        </p:spPr>
        <p:txBody>
          <a:bodyPr/>
          <a:lstStyle/>
          <a:p>
            <a:r>
              <a:rPr dirty="0"/>
              <a:t>Okvir za upravljanje infrastrukturom</a:t>
            </a:r>
          </a:p>
        </p:txBody>
      </p:sp>
    </p:spTree>
    <p:extLst>
      <p:ext uri="{BB962C8B-B14F-4D97-AF65-F5344CB8AC3E}">
        <p14:creationId xmlns:p14="http://schemas.microsoft.com/office/powerpoint/2010/main" val="311457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628800"/>
            <a:ext cx="8424936" cy="453650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400" dirty="0">
                <a:latin typeface="+mj-lt"/>
              </a:rPr>
              <a:t>Izrada strateške vizije za infrastrukturu </a:t>
            </a:r>
          </a:p>
          <a:p>
            <a:pPr lvl="1"/>
            <a:r>
              <a:rPr lang="en-GB" sz="1800" dirty="0">
                <a:latin typeface="+mj-lt"/>
              </a:rPr>
              <a:t>nadvladati organizacijske silose </a:t>
            </a:r>
          </a:p>
          <a:p>
            <a:pPr lvl="1"/>
            <a:r>
              <a:rPr lang="en-GB" sz="1800" dirty="0">
                <a:latin typeface="+mj-lt"/>
              </a:rPr>
              <a:t>potrebno je uskladiti više ciljeva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+mj-lt"/>
              </a:rPr>
              <a:t>Upravljanje prijetnjama integritetu </a:t>
            </a:r>
          </a:p>
          <a:p>
            <a:pPr lvl="1"/>
            <a:r>
              <a:rPr lang="en-GB" sz="1800" dirty="0">
                <a:latin typeface="+mj-lt"/>
              </a:rPr>
              <a:t>primjerene politike za sukob interesa</a:t>
            </a:r>
          </a:p>
          <a:p>
            <a:pPr lvl="1"/>
            <a:r>
              <a:rPr lang="en-GB" sz="1800" dirty="0">
                <a:latin typeface="+mj-lt"/>
              </a:rPr>
              <a:t>sustav unutarnjih kontrola i mehanizmi izvještavanja</a:t>
            </a:r>
            <a:endParaRPr lang="hr-HR" sz="2000" dirty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+mj-lt"/>
              </a:rPr>
              <a:t>Odabir načina izgradnje infrastrukture </a:t>
            </a:r>
          </a:p>
          <a:p>
            <a:pPr lvl="1"/>
            <a:r>
              <a:rPr lang="en-GB" sz="1800" dirty="0">
                <a:latin typeface="+mj-lt"/>
              </a:rPr>
              <a:t>najefikasniji način</a:t>
            </a:r>
          </a:p>
          <a:p>
            <a:pPr lvl="1"/>
            <a:r>
              <a:rPr lang="en-GB" sz="1800" dirty="0">
                <a:latin typeface="+mj-lt"/>
              </a:rPr>
              <a:t>osigurati vrijednost za uložen novac i pristupačnost</a:t>
            </a:r>
            <a:endParaRPr lang="hr-HR" sz="2000" dirty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endParaRPr lang="hr-HR" sz="2400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12CD51-3AC0-4980-934F-28AA7745AA9F}" type="slidenum">
              <a:rPr lang="en-US" smtClean="0"/>
              <a:t>5</a:t>
            </a:fld>
            <a:endParaRPr lang="hr-H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71571" y="188640"/>
            <a:ext cx="8064000" cy="927344"/>
          </a:xfrm>
        </p:spPr>
        <p:txBody>
          <a:bodyPr/>
          <a:lstStyle/>
          <a:p>
            <a:r>
              <a:rPr lang="en-US" sz="2800" dirty="0"/>
              <a:t>10 dimenzija dobrog upravljanja infrastrukturom koje se bave trenutačnim izazovima 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3682473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412776"/>
            <a:ext cx="8352928" cy="482453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en-US" sz="2400" dirty="0">
                <a:latin typeface="+mj-lt"/>
              </a:rPr>
              <a:t>Osiguranje dobrog regulatornog okvira</a:t>
            </a:r>
          </a:p>
          <a:p>
            <a:pPr lvl="1"/>
            <a:r>
              <a:rPr lang="en-GB" sz="2000" dirty="0">
                <a:latin typeface="+mj-lt"/>
              </a:rPr>
              <a:t>smanjiti nesigurnost od „pravila igre”</a:t>
            </a:r>
          </a:p>
          <a:p>
            <a:pPr lvl="1"/>
            <a:r>
              <a:rPr lang="en-US" sz="2000" dirty="0">
                <a:latin typeface="+mj-lt"/>
              </a:rPr>
              <a:t>stvoriti povjerenje 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it-IT" sz="2400" dirty="0">
                <a:latin typeface="+mj-lt"/>
              </a:rPr>
              <a:t>Integracija postupka savjetovanja</a:t>
            </a:r>
          </a:p>
          <a:p>
            <a:pPr lvl="1"/>
            <a:r>
              <a:rPr lang="en-GB" sz="2000" dirty="0">
                <a:latin typeface="+mj-lt"/>
              </a:rPr>
              <a:t>utvrditi i ispuniti potrebe korisnika</a:t>
            </a:r>
          </a:p>
          <a:p>
            <a:pPr lvl="1"/>
            <a:r>
              <a:rPr lang="en-GB" sz="2000" dirty="0">
                <a:latin typeface="+mj-lt"/>
              </a:rPr>
              <a:t>poboljšati legitimitet među dionicima</a:t>
            </a:r>
            <a:r>
              <a:rPr dirty="0"/>
              <a:t> 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n-US" sz="2400" dirty="0">
                <a:latin typeface="+mj-lt"/>
              </a:rPr>
              <a:t>Koordinacija infrastrukturne politike na svim razinama vlasti </a:t>
            </a:r>
          </a:p>
          <a:p>
            <a:pPr lvl="1"/>
            <a:r>
              <a:rPr lang="en-GB" sz="2000" dirty="0">
                <a:latin typeface="+mj-lt"/>
              </a:rPr>
              <a:t>smanjiti nedostatke, preklapanja ili kontradikcije </a:t>
            </a:r>
          </a:p>
          <a:p>
            <a:pPr lvl="1"/>
            <a:r>
              <a:rPr lang="en-GB" sz="2000" dirty="0">
                <a:latin typeface="+mj-lt"/>
              </a:rPr>
              <a:t>uskladiti strateške prioritete</a:t>
            </a:r>
          </a:p>
          <a:p>
            <a:pPr lvl="1"/>
            <a:r>
              <a:rPr lang="en-GB" sz="2000" dirty="0">
                <a:latin typeface="+mj-lt"/>
              </a:rPr>
              <a:t>ekonomija razmjera</a:t>
            </a:r>
            <a:endParaRPr lang="hr-HR" sz="2000" dirty="0">
              <a:latin typeface="+mj-lt"/>
            </a:endParaRPr>
          </a:p>
          <a:p>
            <a:endParaRPr lang="hr-HR" sz="1800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12CD51-3AC0-4980-934F-28AA7745AA9F}" type="slidenum">
              <a:rPr lang="en-US" smtClean="0"/>
              <a:t>6</a:t>
            </a:fld>
            <a:endParaRPr lang="hr-H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71571" y="188640"/>
            <a:ext cx="8064000" cy="927344"/>
          </a:xfrm>
        </p:spPr>
        <p:txBody>
          <a:bodyPr/>
          <a:lstStyle/>
          <a:p>
            <a:r>
              <a:rPr lang="en-US" sz="2800" dirty="0"/>
              <a:t>10 dimenzija dobrog upravljanja infrastrukturom koje se bave trenutačnim izazovima 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3736264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412776"/>
            <a:ext cx="8352928" cy="482453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 startAt="7"/>
            </a:pPr>
            <a:r>
              <a:rPr lang="en-US" sz="2400" dirty="0">
                <a:latin typeface="+mj-lt"/>
              </a:rPr>
              <a:t>Očuvanje pristupačnosti i vrijednosti za uložen novac </a:t>
            </a:r>
          </a:p>
          <a:p>
            <a:pPr lvl="1"/>
            <a:r>
              <a:rPr lang="en-GB" sz="2000" dirty="0">
                <a:latin typeface="+mj-lt"/>
              </a:rPr>
              <a:t>osigurati pristupačnu cijenu za javnost i korisnike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en-US" sz="2400" dirty="0">
                <a:latin typeface="+mj-lt"/>
              </a:rPr>
              <a:t>Izrada, analiza i objava korisnih podataka</a:t>
            </a:r>
          </a:p>
          <a:p>
            <a:pPr lvl="1">
              <a:buClr>
                <a:srgbClr val="727272"/>
              </a:buClr>
            </a:pPr>
            <a:r>
              <a:rPr lang="en-GB" sz="2000" dirty="0">
                <a:latin typeface="+mj-lt"/>
              </a:rPr>
              <a:t>evaluacija, transparentnost i odgovornost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en-US" sz="2400" dirty="0">
                <a:latin typeface="+mj-lt"/>
              </a:rPr>
              <a:t>Ostvarenje učinka imovine tijekom njezinog vijeka trajanja</a:t>
            </a:r>
          </a:p>
          <a:p>
            <a:pPr marL="746100" lvl="2" indent="-342900">
              <a:spcBef>
                <a:spcPts val="768"/>
              </a:spcBef>
              <a:buFont typeface="Georgia" panose="02040502050405020303" pitchFamily="18" charset="0"/>
              <a:buChar char="−"/>
            </a:pPr>
            <a:r>
              <a:rPr lang="en-GB" sz="2000" dirty="0">
                <a:latin typeface="+mj-lt"/>
              </a:rPr>
              <a:t>ostvariti učinak imovine te time i vrijednost za uložen novac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en-US" sz="2400" dirty="0">
                <a:latin typeface="+mj-lt"/>
              </a:rPr>
              <a:t>Otpornost javne infrastrukture</a:t>
            </a:r>
          </a:p>
          <a:p>
            <a:pPr lvl="1"/>
            <a:r>
              <a:rPr lang="en-GB" sz="2000" dirty="0">
                <a:latin typeface="+mj-lt"/>
              </a:rPr>
              <a:t>društveno-ekonomski i ekološki utjecaji </a:t>
            </a:r>
          </a:p>
          <a:p>
            <a:pPr lvl="1"/>
            <a:r>
              <a:rPr lang="en-GB" sz="2000" dirty="0">
                <a:latin typeface="+mj-lt"/>
              </a:rPr>
              <a:t>funkcionalna ovisnost ključne infrastrukture</a:t>
            </a:r>
          </a:p>
          <a:p>
            <a:pPr marL="457200" indent="-457200">
              <a:buFont typeface="+mj-lt"/>
              <a:buAutoNum type="arabicPeriod" startAt="7"/>
            </a:pPr>
            <a:endParaRPr lang="hr-HR" sz="2000" dirty="0">
              <a:latin typeface="+mj-lt"/>
            </a:endParaRPr>
          </a:p>
          <a:p>
            <a:pPr marL="457200" indent="-457200">
              <a:buFont typeface="+mj-lt"/>
              <a:buAutoNum type="arabicPeriod" startAt="7"/>
            </a:pPr>
            <a:endParaRPr lang="hr-HR" sz="1800" dirty="0">
              <a:latin typeface="+mj-lt"/>
            </a:endParaRPr>
          </a:p>
          <a:p>
            <a:endParaRPr lang="hr-HR" sz="1800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12CD51-3AC0-4980-934F-28AA7745AA9F}" type="slidenum">
              <a:rPr lang="en-US" smtClean="0"/>
              <a:t>7</a:t>
            </a:fld>
            <a:endParaRPr lang="hr-H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71571" y="188640"/>
            <a:ext cx="8064000" cy="927344"/>
          </a:xfrm>
        </p:spPr>
        <p:txBody>
          <a:bodyPr/>
          <a:lstStyle/>
          <a:p>
            <a:r>
              <a:rPr lang="en-US" sz="2800" dirty="0"/>
              <a:t>10 dimenzija dobrog upravljanja infrastrukturom koje se bave trenutačnim izazovima 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613849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60000" y="2690900"/>
            <a:ext cx="6624000" cy="1515800"/>
          </a:xfrm>
        </p:spPr>
        <p:txBody>
          <a:bodyPr/>
          <a:lstStyle/>
          <a:p>
            <a:r>
              <a:rPr dirty="0"/>
              <a:t>Izazovi i dobre prakse u zemljama OECD-a</a:t>
            </a:r>
            <a:endParaRPr lang="hr-H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12CD51-3AC0-4980-934F-28AA7745AA9F}" type="slidenum">
              <a:rPr lang="en-US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30884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2819" y="1312773"/>
            <a:ext cx="8218800" cy="766944"/>
          </a:xfrm>
        </p:spPr>
        <p:txBody>
          <a:bodyPr>
            <a:noAutofit/>
          </a:bodyPr>
          <a:lstStyle/>
          <a:p>
            <a:r>
              <a:rPr lang="en-GB" sz="2000" dirty="0"/>
              <a:t>Izazovi upravljanja dijele se na strateške i konkretne. </a:t>
            </a:r>
          </a:p>
          <a:p>
            <a:r>
              <a:rPr lang="en-GB" sz="2000" dirty="0"/>
              <a:t>Na slajdovima u nastavku prikazane su različite prakse u zemljama OECD-a.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12CD51-3AC0-4980-934F-28AA7745AA9F}" type="slidenum">
              <a:rPr lang="en-US" smtClean="0"/>
              <a:t>9</a:t>
            </a:fld>
            <a:endParaRPr lang="hr-H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Izazovi upravljanja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577388"/>
              </p:ext>
            </p:extLst>
          </p:nvPr>
        </p:nvGraphicFramePr>
        <p:xfrm>
          <a:off x="189917" y="2352429"/>
          <a:ext cx="8523320" cy="4361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1660">
                  <a:extLst>
                    <a:ext uri="{9D8B030D-6E8A-4147-A177-3AD203B41FA5}">
                      <a16:colId xmlns:a16="http://schemas.microsoft.com/office/drawing/2014/main" val="3635330495"/>
                    </a:ext>
                  </a:extLst>
                </a:gridCol>
                <a:gridCol w="4261660">
                  <a:extLst>
                    <a:ext uri="{9D8B030D-6E8A-4147-A177-3AD203B41FA5}">
                      <a16:colId xmlns:a16="http://schemas.microsoft.com/office/drawing/2014/main" val="3784745052"/>
                    </a:ext>
                  </a:extLst>
                </a:gridCol>
              </a:tblGrid>
              <a:tr h="429643">
                <a:tc>
                  <a:txBody>
                    <a:bodyPr/>
                    <a:lstStyle/>
                    <a:p>
                      <a:r>
                        <a:rPr lang="en-GB" sz="2000" b="1" dirty="0"/>
                        <a:t>Strateški izazovi </a:t>
                      </a:r>
                      <a:endParaRPr lang="hr-H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/>
                        <a:t>Konkretni izazovi </a:t>
                      </a:r>
                      <a:endParaRPr lang="hr-H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5301789"/>
                  </a:ext>
                </a:extLst>
              </a:tr>
              <a:tr h="3731114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/>
                        <a:t>Razdoblje potrebno za razvoj i održivost poticajnog okruženja pogodnog za izgradnju i održavanje kvalitetne infrastrukture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/>
                        <a:t>Prilagodba poticajnog okruženja kao reakcija na promjene u rizičnom okruženju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/>
                        <a:t>Razumijevanje međusobno povezanog utjecaja dobrog upravljanja na cijeli investicijski proces. </a:t>
                      </a:r>
                    </a:p>
                    <a:p>
                      <a:endParaRPr lang="hr-H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/>
                        <a:t>Političke motivacije u pozadini investicijskog procesa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/>
                        <a:t>Nedostatak dugoročnog strateškog plana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/>
                        <a:t>Snažna koordinacija na svim razinama vlasti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/>
                        <a:t>Osiguranje vrijednosti za uložen novac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/>
                        <a:t>Nedostatak podataka, analiza i evaluacija za donošenje informiranih odluka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/>
                        <a:t>Premalo pažnje posvećeno učinku investicije tijekom njezinog vijeka trajanja</a:t>
                      </a:r>
                      <a:endParaRPr lang="hr-H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97161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15315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ECD_English_white">
  <a:themeElements>
    <a:clrScheme name="OECD white">
      <a:dk1>
        <a:srgbClr val="727272"/>
      </a:dk1>
      <a:lt1>
        <a:sysClr val="window" lastClr="FFFFFF"/>
      </a:lt1>
      <a:dk2>
        <a:srgbClr val="006299"/>
      </a:dk2>
      <a:lt2>
        <a:srgbClr val="E6E6E6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ECD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OECD_English_white</Template>
  <TotalTime>19178</TotalTime>
  <Words>1273</Words>
  <Application>Microsoft Office PowerPoint</Application>
  <PresentationFormat>On-screen Show (4:3)</PresentationFormat>
  <Paragraphs>379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OECD_English_white</vt:lpstr>
      <vt:lpstr>Okvir za upravljanje infrastrukturom  - Pravi modeli za infrastrukturu -</vt:lpstr>
      <vt:lpstr>Upravljanje infrastrukturom u OECD-u</vt:lpstr>
      <vt:lpstr>Dobro upravljanje za dobru infrastrukturu</vt:lpstr>
      <vt:lpstr>Okvir za upravljanje infrastrukturom</vt:lpstr>
      <vt:lpstr>10 dimenzija dobrog upravljanja infrastrukturom koje se bave trenutačnim izazovima </vt:lpstr>
      <vt:lpstr>10 dimenzija dobrog upravljanja infrastrukturom koje se bave trenutačnim izazovima </vt:lpstr>
      <vt:lpstr>10 dimenzija dobrog upravljanja infrastrukturom koje se bave trenutačnim izazovima </vt:lpstr>
      <vt:lpstr>Izazovi i dobre prakse u zemljama OECD-a</vt:lpstr>
      <vt:lpstr>Izazovi upravljanja</vt:lpstr>
      <vt:lpstr>Odluke o infrastrukturnim investicijama često se temelje na političkim prioritetima</vt:lpstr>
      <vt:lpstr>PowerPoint Presentation</vt:lpstr>
      <vt:lpstr>PowerPoint Presentation</vt:lpstr>
      <vt:lpstr>Ne postoje uvijek formalizirani načini osiguravanja vrijednosti za uložen novac od infrastrukturnih projekata </vt:lpstr>
      <vt:lpstr>Nedostatak podataka onemogućava točnu analizu i evaluaciju projekata  </vt:lpstr>
      <vt:lpstr>Učinak imovine tijekom njezinog vijeka trajanja zahtjeva veću pažnju</vt:lpstr>
      <vt:lpstr>Hvala</vt:lpstr>
      <vt:lpstr>Literatura</vt:lpstr>
    </vt:vector>
  </TitlesOfParts>
  <Company>OECD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PPP and infrastructure – trends and next steps</dc:title>
  <dc:creator>HAWKESWORTH Ian</dc:creator>
  <cp:lastModifiedBy>Assia</cp:lastModifiedBy>
  <cp:revision>314</cp:revision>
  <cp:lastPrinted>2019-01-07T08:09:13Z</cp:lastPrinted>
  <dcterms:created xsi:type="dcterms:W3CDTF">2016-01-20T17:15:57Z</dcterms:created>
  <dcterms:modified xsi:type="dcterms:W3CDTF">2019-03-12T16:38:33Z</dcterms:modified>
</cp:coreProperties>
</file>