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8" r:id="rId2"/>
    <p:sldId id="425" r:id="rId3"/>
    <p:sldId id="442" r:id="rId4"/>
    <p:sldId id="431" r:id="rId5"/>
    <p:sldId id="440" r:id="rId6"/>
    <p:sldId id="441" r:id="rId7"/>
    <p:sldId id="430" r:id="rId8"/>
    <p:sldId id="382" r:id="rId9"/>
    <p:sldId id="433" r:id="rId10"/>
    <p:sldId id="437" r:id="rId11"/>
    <p:sldId id="439" r:id="rId12"/>
    <p:sldId id="438" r:id="rId13"/>
    <p:sldId id="436" r:id="rId14"/>
    <p:sldId id="432" r:id="rId15"/>
  </p:sldIdLst>
  <p:sldSz cx="9144000" cy="6858000" type="screen4x3"/>
  <p:notesSz cx="68199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os="293">
          <p15:clr>
            <a:srgbClr val="A4A3A4"/>
          </p15:clr>
        </p15:guide>
        <p15:guide id="4" pos="5498">
          <p15:clr>
            <a:srgbClr val="A4A3A4"/>
          </p15:clr>
        </p15:guide>
        <p15:guide id="5" pos="5413">
          <p15:clr>
            <a:srgbClr val="A4A3A4"/>
          </p15:clr>
        </p15:guide>
        <p15:guide id="6" pos="274">
          <p15:clr>
            <a:srgbClr val="A4A3A4"/>
          </p15:clr>
        </p15:guide>
        <p15:guide id="7" pos="54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ТИБИЛОВА КСЕНИЯ ОЛЕГОВНА" initials="ТКО"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240"/>
    <a:srgbClr val="077A3E"/>
    <a:srgbClr val="008000"/>
    <a:srgbClr val="D9862B"/>
    <a:srgbClr val="003300"/>
    <a:srgbClr val="FF5050"/>
    <a:srgbClr val="B2B2B2"/>
    <a:srgbClr val="B0B0B0"/>
    <a:srgbClr val="D9D9D9"/>
    <a:srgbClr val="B2E4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9771" autoAdjust="0"/>
  </p:normalViewPr>
  <p:slideViewPr>
    <p:cSldViewPr snapToGrid="0" snapToObjects="1" showGuides="1">
      <p:cViewPr varScale="1">
        <p:scale>
          <a:sx n="68" d="100"/>
          <a:sy n="68" d="100"/>
        </p:scale>
        <p:origin x="1536" y="76"/>
      </p:cViewPr>
      <p:guideLst>
        <p:guide orient="horz"/>
        <p:guide pos="5759"/>
        <p:guide pos="293"/>
        <p:guide pos="5498"/>
        <p:guide pos="5413"/>
        <p:guide pos="274"/>
        <p:guide pos="54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5290" cy="496569"/>
          </a:xfrm>
          <a:prstGeom prst="rect">
            <a:avLst/>
          </a:prstGeom>
        </p:spPr>
        <p:txBody>
          <a:bodyPr vert="horz" lIns="91870" tIns="45935" rIns="91870" bIns="45935" rtlCol="0"/>
          <a:lstStyle>
            <a:lvl1pPr algn="l">
              <a:defRPr sz="1200"/>
            </a:lvl1pPr>
          </a:lstStyle>
          <a:p>
            <a:endParaRPr lang="en-US" dirty="0"/>
          </a:p>
        </p:txBody>
      </p:sp>
      <p:sp>
        <p:nvSpPr>
          <p:cNvPr id="3" name="Date Placeholder 2"/>
          <p:cNvSpPr>
            <a:spLocks noGrp="1"/>
          </p:cNvSpPr>
          <p:nvPr>
            <p:ph type="dt" sz="quarter" idx="1"/>
          </p:nvPr>
        </p:nvSpPr>
        <p:spPr>
          <a:xfrm>
            <a:off x="3863033" y="1"/>
            <a:ext cx="2955290" cy="496569"/>
          </a:xfrm>
          <a:prstGeom prst="rect">
            <a:avLst/>
          </a:prstGeom>
        </p:spPr>
        <p:txBody>
          <a:bodyPr vert="horz" lIns="91870" tIns="45935" rIns="91870" bIns="45935" rtlCol="0"/>
          <a:lstStyle>
            <a:lvl1pPr algn="r">
              <a:defRPr sz="1200"/>
            </a:lvl1pPr>
          </a:lstStyle>
          <a:p>
            <a:fld id="{082487D5-B714-7E4A-B570-3D34B091A04A}" type="datetimeFigureOut">
              <a:rPr lang="en-US" smtClean="0"/>
              <a:pPr/>
              <a:t>3/5/2019</a:t>
            </a:fld>
            <a:endParaRPr lang="en-US" dirty="0"/>
          </a:p>
        </p:txBody>
      </p:sp>
      <p:sp>
        <p:nvSpPr>
          <p:cNvPr id="4" name="Footer Placeholder 3"/>
          <p:cNvSpPr>
            <a:spLocks noGrp="1"/>
          </p:cNvSpPr>
          <p:nvPr>
            <p:ph type="ftr" sz="quarter" idx="2"/>
          </p:nvPr>
        </p:nvSpPr>
        <p:spPr>
          <a:xfrm>
            <a:off x="1" y="9433108"/>
            <a:ext cx="2955290" cy="496569"/>
          </a:xfrm>
          <a:prstGeom prst="rect">
            <a:avLst/>
          </a:prstGeom>
        </p:spPr>
        <p:txBody>
          <a:bodyPr vert="horz" lIns="91870" tIns="45935" rIns="91870" bIns="4593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63033" y="9433108"/>
            <a:ext cx="2955290" cy="496569"/>
          </a:xfrm>
          <a:prstGeom prst="rect">
            <a:avLst/>
          </a:prstGeom>
        </p:spPr>
        <p:txBody>
          <a:bodyPr vert="horz" lIns="91870" tIns="45935" rIns="91870" bIns="45935" rtlCol="0" anchor="b"/>
          <a:lstStyle>
            <a:lvl1pPr algn="r">
              <a:defRPr sz="1200"/>
            </a:lvl1pPr>
          </a:lstStyle>
          <a:p>
            <a:fld id="{0E35AF29-335D-A348-BBFE-1B6F99F3EC63}" type="slidenum">
              <a:rPr lang="en-US" smtClean="0"/>
              <a:pPr/>
              <a:t>‹#›</a:t>
            </a:fld>
            <a:endParaRPr lang="en-US" dirty="0"/>
          </a:p>
        </p:txBody>
      </p:sp>
    </p:spTree>
    <p:extLst>
      <p:ext uri="{BB962C8B-B14F-4D97-AF65-F5344CB8AC3E}">
        <p14:creationId xmlns:p14="http://schemas.microsoft.com/office/powerpoint/2010/main" val="23899437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5290" cy="496569"/>
          </a:xfrm>
          <a:prstGeom prst="rect">
            <a:avLst/>
          </a:prstGeom>
        </p:spPr>
        <p:txBody>
          <a:bodyPr vert="horz" lIns="91870" tIns="45935" rIns="91870" bIns="45935" rtlCol="0"/>
          <a:lstStyle>
            <a:lvl1pPr algn="l">
              <a:defRPr sz="1200"/>
            </a:lvl1pPr>
          </a:lstStyle>
          <a:p>
            <a:endParaRPr lang="en-US" dirty="0"/>
          </a:p>
        </p:txBody>
      </p:sp>
      <p:sp>
        <p:nvSpPr>
          <p:cNvPr id="3" name="Date Placeholder 2"/>
          <p:cNvSpPr>
            <a:spLocks noGrp="1"/>
          </p:cNvSpPr>
          <p:nvPr>
            <p:ph type="dt" idx="1"/>
          </p:nvPr>
        </p:nvSpPr>
        <p:spPr>
          <a:xfrm>
            <a:off x="3863033" y="1"/>
            <a:ext cx="2955290" cy="496569"/>
          </a:xfrm>
          <a:prstGeom prst="rect">
            <a:avLst/>
          </a:prstGeom>
        </p:spPr>
        <p:txBody>
          <a:bodyPr vert="horz" lIns="91870" tIns="45935" rIns="91870" bIns="45935" rtlCol="0"/>
          <a:lstStyle>
            <a:lvl1pPr algn="r">
              <a:defRPr sz="1200"/>
            </a:lvl1pPr>
          </a:lstStyle>
          <a:p>
            <a:fld id="{74DA8CF0-9288-6E43-8350-3311193DC481}" type="datetimeFigureOut">
              <a:rPr lang="en-US" smtClean="0"/>
              <a:pPr/>
              <a:t>3/5/2019</a:t>
            </a:fld>
            <a:endParaRPr lang="en-US" dirty="0"/>
          </a:p>
        </p:txBody>
      </p:sp>
      <p:sp>
        <p:nvSpPr>
          <p:cNvPr id="4" name="Slide Image Placeholder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870" tIns="45935" rIns="91870" bIns="45935" rtlCol="0" anchor="ctr"/>
          <a:lstStyle/>
          <a:p>
            <a:endParaRPr lang="en-US" dirty="0"/>
          </a:p>
        </p:txBody>
      </p:sp>
      <p:sp>
        <p:nvSpPr>
          <p:cNvPr id="5" name="Notes Placeholder 4"/>
          <p:cNvSpPr>
            <a:spLocks noGrp="1"/>
          </p:cNvSpPr>
          <p:nvPr>
            <p:ph type="body" sz="quarter" idx="3"/>
          </p:nvPr>
        </p:nvSpPr>
        <p:spPr>
          <a:xfrm>
            <a:off x="681991" y="4717416"/>
            <a:ext cx="5455920" cy="4469129"/>
          </a:xfrm>
          <a:prstGeom prst="rect">
            <a:avLst/>
          </a:prstGeom>
        </p:spPr>
        <p:txBody>
          <a:bodyPr vert="horz" lIns="91870" tIns="45935" rIns="91870" bIns="459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3108"/>
            <a:ext cx="2955290" cy="496569"/>
          </a:xfrm>
          <a:prstGeom prst="rect">
            <a:avLst/>
          </a:prstGeom>
        </p:spPr>
        <p:txBody>
          <a:bodyPr vert="horz" lIns="91870" tIns="45935" rIns="91870" bIns="459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63033" y="9433108"/>
            <a:ext cx="2955290" cy="496569"/>
          </a:xfrm>
          <a:prstGeom prst="rect">
            <a:avLst/>
          </a:prstGeom>
        </p:spPr>
        <p:txBody>
          <a:bodyPr vert="horz" lIns="91870" tIns="45935" rIns="91870" bIns="45935" rtlCol="0" anchor="b"/>
          <a:lstStyle>
            <a:lvl1pPr algn="r">
              <a:defRPr sz="1200"/>
            </a:lvl1pPr>
          </a:lstStyle>
          <a:p>
            <a:fld id="{553E209D-CC24-404D-BA45-4E524A116977}" type="slidenum">
              <a:rPr lang="en-US" smtClean="0"/>
              <a:pPr/>
              <a:t>‹#›</a:t>
            </a:fld>
            <a:endParaRPr lang="en-US" dirty="0"/>
          </a:p>
        </p:txBody>
      </p:sp>
    </p:spTree>
    <p:extLst>
      <p:ext uri="{BB962C8B-B14F-4D97-AF65-F5344CB8AC3E}">
        <p14:creationId xmlns:p14="http://schemas.microsoft.com/office/powerpoint/2010/main" val="11880838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3537914" y="273557"/>
            <a:ext cx="4981978" cy="234447"/>
          </a:xfrm>
          <a:prstGeom prst="rect">
            <a:avLst/>
          </a:prstGeom>
        </p:spPr>
      </p:pic>
      <p:sp>
        <p:nvSpPr>
          <p:cNvPr id="8" name="Slide Number Placeholder 12"/>
          <p:cNvSpPr txBox="1">
            <a:spLocks/>
          </p:cNvSpPr>
          <p:nvPr userDrawn="1"/>
        </p:nvSpPr>
        <p:spPr>
          <a:xfrm>
            <a:off x="8516515" y="97633"/>
            <a:ext cx="848799" cy="537467"/>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36487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11785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4260082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44"/>
            <a:ext cx="8229600" cy="1143001"/>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5"/>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6"/>
            <a:ext cx="2133600" cy="365125"/>
          </a:xfrm>
          <a:prstGeom prst="rect">
            <a:avLst/>
          </a:prstGeom>
        </p:spPr>
        <p:txBody>
          <a:bodyPr/>
          <a:lstStyle/>
          <a:p>
            <a:fld id="{E90D6C8B-A296-4950-B473-51893CF58DFA}" type="datetime1">
              <a:rPr lang="ru-RU" smtClean="0"/>
              <a:pPr/>
              <a:t>05.03.2019</a:t>
            </a:fld>
            <a:endParaRPr lang="ru-RU" dirty="0"/>
          </a:p>
        </p:txBody>
      </p:sp>
      <p:sp>
        <p:nvSpPr>
          <p:cNvPr id="5" name="Нижний колонтитул 4"/>
          <p:cNvSpPr>
            <a:spLocks noGrp="1"/>
          </p:cNvSpPr>
          <p:nvPr>
            <p:ph type="ftr" sz="quarter" idx="11"/>
          </p:nvPr>
        </p:nvSpPr>
        <p:spPr>
          <a:xfrm>
            <a:off x="3124200" y="6356356"/>
            <a:ext cx="28956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6553200" y="6356356"/>
            <a:ext cx="2133600" cy="365125"/>
          </a:xfrm>
          <a:prstGeom prst="rect">
            <a:avLst/>
          </a:prstGeom>
        </p:spPr>
        <p:txBody>
          <a:bodyPr/>
          <a:lstStyle/>
          <a:p>
            <a:fld id="{FE5504C3-403B-4C01-98FA-810A7B60EB2A}" type="slidenum">
              <a:rPr lang="ru-RU" smtClean="0"/>
              <a:pPr/>
              <a:t>‹#›</a:t>
            </a:fld>
            <a:endParaRPr lang="ru-RU" dirty="0"/>
          </a:p>
        </p:txBody>
      </p:sp>
    </p:spTree>
    <p:extLst>
      <p:ext uri="{BB962C8B-B14F-4D97-AF65-F5344CB8AC3E}">
        <p14:creationId xmlns:p14="http://schemas.microsoft.com/office/powerpoint/2010/main" val="256544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12"/>
          <p:cNvSpPr>
            <a:spLocks noGrp="1"/>
          </p:cNvSpPr>
          <p:nvPr>
            <p:ph type="sldNum" sz="quarter" idx="4"/>
          </p:nvPr>
        </p:nvSpPr>
        <p:spPr>
          <a:xfrm>
            <a:off x="8516515" y="97633"/>
            <a:ext cx="848799" cy="537467"/>
          </a:xfrm>
          <a:prstGeom prst="rect">
            <a:avLst/>
          </a:prstGeom>
        </p:spPr>
        <p:txBody>
          <a:bodyPr vert="horz" lIns="91440" tIns="45720" rIns="91440" bIns="45720" rtlCol="0" anchor="ctr"/>
          <a:lstStyle>
            <a:lvl1pPr algn="l">
              <a:defRPr sz="2200">
                <a:solidFill>
                  <a:srgbClr val="DEAA46"/>
                </a:solidFill>
                <a:latin typeface="DINPro-Light"/>
                <a:cs typeface="DINPro-Light"/>
              </a:defRPr>
            </a:lvl1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40953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415425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131741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34074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326722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55358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74823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109317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alphaModFix amt="33000"/>
          </a:blip>
          <a:stretch>
            <a:fillRect/>
          </a:stretch>
        </p:blipFill>
        <p:spPr>
          <a:xfrm>
            <a:off x="5334759" y="-451827"/>
            <a:ext cx="4584602" cy="5030792"/>
          </a:xfrm>
          <a:prstGeom prst="rect">
            <a:avLst/>
          </a:prstGeom>
        </p:spPr>
      </p:pic>
      <p:pic>
        <p:nvPicPr>
          <p:cNvPr id="8" name="Picture 7"/>
          <p:cNvPicPr>
            <a:picLocks noChangeAspect="1"/>
          </p:cNvPicPr>
          <p:nvPr/>
        </p:nvPicPr>
        <p:blipFill>
          <a:blip r:embed="rId15"/>
          <a:stretch>
            <a:fillRect/>
          </a:stretch>
        </p:blipFill>
        <p:spPr>
          <a:xfrm>
            <a:off x="309853" y="247502"/>
            <a:ext cx="1786589" cy="470155"/>
          </a:xfrm>
          <a:prstGeom prst="rect">
            <a:avLst/>
          </a:prstGeom>
        </p:spPr>
      </p:pic>
    </p:spTree>
    <p:extLst>
      <p:ext uri="{BB962C8B-B14F-4D97-AF65-F5344CB8AC3E}">
        <p14:creationId xmlns:p14="http://schemas.microsoft.com/office/powerpoint/2010/main" val="1779724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vmeste76.ru/"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p:nvPr/>
        </p:nvSpPr>
        <p:spPr>
          <a:xfrm>
            <a:off x="6" y="2664240"/>
            <a:ext cx="9142413" cy="1496280"/>
          </a:xfrm>
          <a:prstGeom prst="rect">
            <a:avLst/>
          </a:prstGeom>
          <a:solidFill>
            <a:srgbClr val="077A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10"/>
          <p:cNvPicPr>
            <a:picLocks noChangeAspect="1"/>
          </p:cNvPicPr>
          <p:nvPr/>
        </p:nvPicPr>
        <p:blipFill rotWithShape="1">
          <a:blip r:embed="rId2">
            <a:alphaModFix amt="54000"/>
          </a:blip>
          <a:srcRect l="3197" t="33872" r="-6506" b="59973"/>
          <a:stretch/>
        </p:blipFill>
        <p:spPr>
          <a:xfrm>
            <a:off x="43759" y="2649000"/>
            <a:ext cx="9079120" cy="1496280"/>
          </a:xfrm>
          <a:prstGeom prst="rect">
            <a:avLst/>
          </a:prstGeom>
        </p:spPr>
      </p:pic>
      <p:sp>
        <p:nvSpPr>
          <p:cNvPr id="11" name="Rectangle 15"/>
          <p:cNvSpPr/>
          <p:nvPr/>
        </p:nvSpPr>
        <p:spPr>
          <a:xfrm>
            <a:off x="76206" y="2838718"/>
            <a:ext cx="9014239" cy="1027974"/>
          </a:xfrm>
          <a:prstGeom prst="rect">
            <a:avLst/>
          </a:prstGeom>
        </p:spPr>
        <p:txBody>
          <a:bodyPr wrap="square">
            <a:spAutoFit/>
          </a:bodyPr>
          <a:lstStyle/>
          <a:p>
            <a:pPr>
              <a:lnSpc>
                <a:spcPct val="95000"/>
              </a:lnSpc>
            </a:pPr>
            <a:r>
              <a:rPr lang="en-US" sz="3200" dirty="0">
                <a:solidFill>
                  <a:schemeClr val="bg1"/>
                </a:solidFill>
                <a:latin typeface="Trebuchet MS" pitchFamily="34" charset="0"/>
              </a:rPr>
              <a:t>Key Outcomes and Avenues for Development of Participatory (Initiative) Budgeting in Russia</a:t>
            </a:r>
            <a:endParaRPr lang="ru-RU" sz="3200" dirty="0">
              <a:solidFill>
                <a:schemeClr val="bg1"/>
              </a:solidFill>
              <a:latin typeface="Trebuchet MS" pitchFamily="34" charset="0"/>
              <a:cs typeface="DINCondensedC"/>
            </a:endParaRPr>
          </a:p>
        </p:txBody>
      </p:sp>
      <p:sp>
        <p:nvSpPr>
          <p:cNvPr id="6" name="TextBox 5"/>
          <p:cNvSpPr txBox="1"/>
          <p:nvPr/>
        </p:nvSpPr>
        <p:spPr>
          <a:xfrm>
            <a:off x="207223" y="5236737"/>
            <a:ext cx="5692834" cy="1200329"/>
          </a:xfrm>
          <a:prstGeom prst="rect">
            <a:avLst/>
          </a:prstGeom>
          <a:noFill/>
        </p:spPr>
        <p:txBody>
          <a:bodyPr wrap="square" rtlCol="0">
            <a:spAutoFit/>
          </a:bodyPr>
          <a:lstStyle/>
          <a:p>
            <a:r>
              <a:rPr lang="en-US" b="1" cap="all" dirty="0">
                <a:solidFill>
                  <a:srgbClr val="D9862B"/>
                </a:solidFill>
                <a:latin typeface="Trebuchet MS" pitchFamily="34" charset="0"/>
                <a:cs typeface="DINPro-Light"/>
              </a:rPr>
              <a:t>Anna </a:t>
            </a:r>
            <a:r>
              <a:rPr lang="en-US" b="1" cap="all" dirty="0" err="1">
                <a:solidFill>
                  <a:srgbClr val="D9862B"/>
                </a:solidFill>
                <a:latin typeface="Trebuchet MS" pitchFamily="34" charset="0"/>
                <a:cs typeface="DINPro-Light"/>
              </a:rPr>
              <a:t>Belenchuk</a:t>
            </a:r>
            <a:endParaRPr lang="en-US" b="1" cap="all" dirty="0">
              <a:solidFill>
                <a:srgbClr val="D9862B"/>
              </a:solidFill>
              <a:latin typeface="Trebuchet MS" pitchFamily="34" charset="0"/>
              <a:cs typeface="DINPro-Light"/>
            </a:endParaRPr>
          </a:p>
          <a:p>
            <a:r>
              <a:rPr lang="en-US" b="1" cap="all" dirty="0">
                <a:solidFill>
                  <a:srgbClr val="D9862B"/>
                </a:solidFill>
                <a:latin typeface="Trebuchet MS" pitchFamily="34" charset="0"/>
                <a:cs typeface="DINPro-Light"/>
              </a:rPr>
              <a:t>head, budget SYSTEM analysis and development unit, Ministry of Finance, Russian Federation</a:t>
            </a:r>
            <a:endParaRPr lang="ru-RU" b="1" cap="all" dirty="0">
              <a:solidFill>
                <a:srgbClr val="D9862B"/>
              </a:solidFill>
              <a:latin typeface="Trebuchet MS" pitchFamily="34" charset="0"/>
              <a:cs typeface="DINPro-Light"/>
            </a:endParaRPr>
          </a:p>
        </p:txBody>
      </p:sp>
      <p:sp>
        <p:nvSpPr>
          <p:cNvPr id="7" name="Прямоугольник 6"/>
          <p:cNvSpPr/>
          <p:nvPr/>
        </p:nvSpPr>
        <p:spPr>
          <a:xfrm>
            <a:off x="3233750" y="142825"/>
            <a:ext cx="5911044" cy="830997"/>
          </a:xfrm>
          <a:prstGeom prst="rect">
            <a:avLst/>
          </a:prstGeom>
        </p:spPr>
        <p:txBody>
          <a:bodyPr wrap="square">
            <a:spAutoFit/>
          </a:bodyPr>
          <a:lstStyle/>
          <a:p>
            <a:pPr algn="r">
              <a:defRPr/>
            </a:pPr>
            <a:r>
              <a:rPr lang="en-US" sz="1600" b="1" i="1" dirty="0">
                <a:solidFill>
                  <a:srgbClr val="004821"/>
                </a:solidFill>
                <a:latin typeface="Trebuchet MS" panose="020B0603020202020204" pitchFamily="34" charset="0"/>
                <a:cs typeface="Times New Roman" pitchFamily="18" charset="0"/>
              </a:rPr>
              <a:t>PEMPAL 2019 Annual BCOP Plenary Meeting</a:t>
            </a:r>
            <a:br>
              <a:rPr lang="ru-RU" sz="1600" b="1" i="1" dirty="0">
                <a:solidFill>
                  <a:srgbClr val="004821"/>
                </a:solidFill>
                <a:latin typeface="Trebuchet MS" panose="020B0603020202020204" pitchFamily="34" charset="0"/>
                <a:cs typeface="Times New Roman" pitchFamily="18" charset="0"/>
              </a:rPr>
            </a:br>
            <a:endParaRPr lang="ru-RU" sz="1600" i="1" dirty="0">
              <a:solidFill>
                <a:srgbClr val="004821"/>
              </a:solidFill>
              <a:latin typeface="Trebuchet MS" panose="020B0603020202020204" pitchFamily="34" charset="0"/>
              <a:cs typeface="Times New Roman" pitchFamily="18" charset="0"/>
            </a:endParaRPr>
          </a:p>
          <a:p>
            <a:pPr algn="r">
              <a:defRPr/>
            </a:pPr>
            <a:r>
              <a:rPr lang="en-US" sz="1600" i="1" dirty="0">
                <a:solidFill>
                  <a:srgbClr val="004821"/>
                </a:solidFill>
                <a:latin typeface="Trebuchet MS" panose="020B0603020202020204" pitchFamily="34" charset="0"/>
                <a:cs typeface="Times New Roman" pitchFamily="18" charset="0"/>
              </a:rPr>
              <a:t>Tashkent, Uzbekistan, March 21,</a:t>
            </a:r>
            <a:r>
              <a:rPr lang="ru-RU" sz="1600" i="1" dirty="0">
                <a:solidFill>
                  <a:srgbClr val="004821"/>
                </a:solidFill>
                <a:latin typeface="Trebuchet MS" panose="020B0603020202020204" pitchFamily="34" charset="0"/>
                <a:cs typeface="Times New Roman" pitchFamily="18" charset="0"/>
              </a:rPr>
              <a:t> 2019 </a:t>
            </a:r>
          </a:p>
        </p:txBody>
      </p:sp>
    </p:spTree>
    <p:extLst>
      <p:ext uri="{BB962C8B-B14F-4D97-AF65-F5344CB8AC3E}">
        <p14:creationId xmlns:p14="http://schemas.microsoft.com/office/powerpoint/2010/main" val="58688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7753" y="1350668"/>
            <a:ext cx="9585575" cy="386481"/>
          </a:xfrm>
          <a:prstGeom prst="rect">
            <a:avLst/>
          </a:prstGeom>
        </p:spPr>
        <p:txBody>
          <a:bodyPr>
            <a:noAutofit/>
          </a:bodyPr>
          <a:lstStyle>
            <a:defPPr>
              <a:defRPr lang="en-US"/>
            </a:defPPr>
            <a:lvl1pPr>
              <a:spcBef>
                <a:spcPct val="0"/>
              </a:spcBef>
              <a:buNone/>
              <a:defRPr sz="2000" b="1">
                <a:solidFill>
                  <a:srgbClr val="077A3E"/>
                </a:solidFill>
                <a:latin typeface="Trebuchet MS" pitchFamily="34" charset="0"/>
                <a:ea typeface="+mj-ea"/>
                <a:cs typeface="+mj-cs"/>
              </a:defRPr>
            </a:lvl1pPr>
          </a:lstStyle>
          <a:p>
            <a:pPr algn="ctr">
              <a:lnSpc>
                <a:spcPct val="90000"/>
              </a:lnSpc>
            </a:pPr>
            <a:r>
              <a:rPr lang="en-US" dirty="0"/>
              <a:t>Best Practice of Financing </a:t>
            </a:r>
            <a:r>
              <a:rPr lang="en-US" dirty="0" err="1"/>
              <a:t>PB</a:t>
            </a:r>
            <a:r>
              <a:rPr lang="en-US" dirty="0"/>
              <a:t> Projects from the Regional Budget</a:t>
            </a:r>
            <a:endParaRPr lang="ru-RU" dirty="0"/>
          </a:p>
        </p:txBody>
      </p:sp>
      <p:sp>
        <p:nvSpPr>
          <p:cNvPr id="38" name="Номер слайда 1"/>
          <p:cNvSpPr>
            <a:spLocks noGrp="1"/>
          </p:cNvSpPr>
          <p:nvPr>
            <p:ph type="sldNum" sz="quarter" idx="4"/>
          </p:nvPr>
        </p:nvSpPr>
        <p:spPr>
          <a:xfrm>
            <a:off x="8295207" y="153235"/>
            <a:ext cx="848799" cy="403100"/>
          </a:xfrm>
        </p:spPr>
        <p:txBody>
          <a:bodyPr/>
          <a:lstStyle/>
          <a:p>
            <a:fld id="{B2D350B4-811D-9C49-8D4A-B431FFD45952}" type="slidenum">
              <a:rPr lang="en-US" smtClean="0">
                <a:solidFill>
                  <a:srgbClr val="077A3E"/>
                </a:solidFill>
                <a:latin typeface="Trebuchet MS" panose="020B0603020202020204" pitchFamily="34" charset="0"/>
              </a:rPr>
              <a:pPr/>
              <a:t>10</a:t>
            </a:fld>
            <a:endParaRPr lang="en-US" dirty="0">
              <a:solidFill>
                <a:srgbClr val="077A3E"/>
              </a:solidFill>
              <a:latin typeface="Trebuchet MS" panose="020B0603020202020204" pitchFamily="34" charset="0"/>
            </a:endParaRPr>
          </a:p>
        </p:txBody>
      </p:sp>
      <p:sp>
        <p:nvSpPr>
          <p:cNvPr id="3" name="AutoShape 2" descr="https://webmail.minfin.ru/owa/service.svc/s/GetFileAttachment?id=AAMkAGE5MmMzYTU3LWNmYzgtNDAxYy04NjI1LTFjMGRlMGEwY2NlZgBGAAAAAACDqvcWJatjR7k29qjcZHtNBwBKZu5JNEoMSZj6XRJBzxbPAAAAKDt6AACHLYRp36dUQqhaVg8%2F3xXxAALpS1Y%2FAAABEgAQAFM2EGAEyf9IlJlPSZtrIog%3D&amp;isImagePreview=True&amp;X-OWA-CANARY=0Z8rPuxZS0WHwtKOLq2xwv0ly9k7ENYICybNfPSa65ZZuacJF2Hd1D2fOmCKKtm1WLIvFXqM0Mk."/>
          <p:cNvSpPr>
            <a:spLocks noChangeAspect="1" noChangeArrowheads="1"/>
          </p:cNvSpPr>
          <p:nvPr/>
        </p:nvSpPr>
        <p:spPr bwMode="auto">
          <a:xfrm>
            <a:off x="155575" y="748908"/>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AutoShape 4" descr="https://webmail.minfin.ru/owa/service.svc/s/GetFileAttachment?id=AAMkAGE5MmMzYTU3LWNmYzgtNDAxYy04NjI1LTFjMGRlMGEwY2NlZgBGAAAAAACDqvcWJatjR7k29qjcZHtNBwBKZu5JNEoMSZj6XRJBzxbPAAAAKDt6AACHLYRp36dUQqhaVg8%2F3xXxAALpS1Y%2FAAABEgAQAFM2EGAEyf9IlJlPSZtrIog%3D&amp;isImagePreview=True&amp;X-OWA-CANARY=0Z8rPuxZS0WHwtKOLq2xwv0ly9k7ENYICybNfPSa65ZZuacJF2Hd1D2fOmCKKtm1WLIvFXqM0Mk."/>
          <p:cNvSpPr>
            <a:spLocks noChangeAspect="1" noChangeArrowheads="1"/>
          </p:cNvSpPr>
          <p:nvPr/>
        </p:nvSpPr>
        <p:spPr bwMode="auto">
          <a:xfrm>
            <a:off x="307975" y="863208"/>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Прямоугольник 7"/>
          <p:cNvSpPr/>
          <p:nvPr/>
        </p:nvSpPr>
        <p:spPr>
          <a:xfrm>
            <a:off x="299547" y="3701915"/>
            <a:ext cx="8654673" cy="2105192"/>
          </a:xfrm>
          <a:prstGeom prst="rect">
            <a:avLst/>
          </a:prstGeom>
        </p:spPr>
        <p:txBody>
          <a:bodyPr wrap="square">
            <a:spAutoFit/>
          </a:bodyPr>
          <a:lstStyle/>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Implemented as a priority Governor’s project</a:t>
            </a:r>
            <a:endParaRPr lang="ru-RU" sz="1600" dirty="0">
              <a:latin typeface="Trebuchet MS" pitchFamily="34" charset="0"/>
              <a:cs typeface="Times New Roman" pitchFamily="18" charset="0"/>
            </a:endParaRP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A portion of funds used from a priority project </a:t>
            </a:r>
            <a:r>
              <a:rPr lang="en-US" sz="1600" i="1" dirty="0">
                <a:latin typeface="Trebuchet MS" pitchFamily="34" charset="0"/>
                <a:cs typeface="Times New Roman" pitchFamily="18" charset="0"/>
              </a:rPr>
              <a:t>Shaping a Livable Urban Environment</a:t>
            </a:r>
            <a:r>
              <a:rPr lang="en-US" sz="1600" dirty="0">
                <a:latin typeface="Trebuchet MS" pitchFamily="34" charset="0"/>
                <a:cs typeface="Times New Roman" pitchFamily="18" charset="0"/>
              </a:rPr>
              <a:t> supervised by the Ministry of Construction of Russia</a:t>
            </a:r>
            <a:endParaRPr lang="ru-RU" sz="1600" dirty="0">
              <a:latin typeface="Trebuchet MS" pitchFamily="34" charset="0"/>
              <a:cs typeface="Times New Roman" pitchFamily="18" charset="0"/>
            </a:endParaRP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An integrated project office has been created at the Yaroslavl Oblast Council of Municipalities </a:t>
            </a: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Information support in mass media and on municipal websites</a:t>
            </a:r>
            <a:r>
              <a:rPr lang="ru-RU" sz="1600" dirty="0">
                <a:latin typeface="Trebuchet MS" pitchFamily="34" charset="0"/>
                <a:cs typeface="Times New Roman" pitchFamily="18" charset="0"/>
              </a:rPr>
              <a:t>. </a:t>
            </a:r>
            <a:r>
              <a:rPr lang="en-US" sz="1600" dirty="0">
                <a:latin typeface="Trebuchet MS" pitchFamily="34" charset="0"/>
                <a:cs typeface="Times New Roman" pitchFamily="18" charset="0"/>
              </a:rPr>
              <a:t>A web portal has been designed for the project  </a:t>
            </a:r>
            <a:r>
              <a:rPr lang="en-US" sz="1600" dirty="0">
                <a:latin typeface="Trebuchet MS" pitchFamily="34" charset="0"/>
                <a:cs typeface="Times New Roman" pitchFamily="18" charset="0"/>
                <a:hlinkClick r:id="rId2"/>
              </a:rPr>
              <a:t>www.vmeste76.ru</a:t>
            </a:r>
            <a:endParaRPr lang="ru-RU" sz="1600" dirty="0">
              <a:latin typeface="Trebuchet MS" pitchFamily="34" charset="0"/>
              <a:cs typeface="Times New Roman" pitchFamily="18" charset="0"/>
            </a:endParaRPr>
          </a:p>
        </p:txBody>
      </p:sp>
      <p:sp>
        <p:nvSpPr>
          <p:cNvPr id="12" name="Прямоугольник 11"/>
          <p:cNvSpPr/>
          <p:nvPr/>
        </p:nvSpPr>
        <p:spPr>
          <a:xfrm>
            <a:off x="94891" y="1971202"/>
            <a:ext cx="8988724" cy="1061829"/>
          </a:xfrm>
          <a:prstGeom prst="rect">
            <a:avLst/>
          </a:prstGeom>
          <a:noFill/>
          <a:ln w="38100"/>
        </p:spPr>
        <p:style>
          <a:lnRef idx="2">
            <a:schemeClr val="accent6"/>
          </a:lnRef>
          <a:fillRef idx="1">
            <a:schemeClr val="lt1"/>
          </a:fillRef>
          <a:effectRef idx="0">
            <a:schemeClr val="accent6"/>
          </a:effectRef>
          <a:fontRef idx="minor">
            <a:schemeClr val="dk1"/>
          </a:fontRef>
        </p:style>
        <p:txBody>
          <a:bodyPr wrap="square">
            <a:spAutoFit/>
          </a:bodyPr>
          <a:lstStyle/>
          <a:p>
            <a:pPr>
              <a:spcBef>
                <a:spcPts val="600"/>
              </a:spcBef>
            </a:pPr>
            <a:endParaRPr lang="ru-RU" sz="800" dirty="0">
              <a:solidFill>
                <a:schemeClr val="accent6">
                  <a:lumMod val="50000"/>
                </a:schemeClr>
              </a:solidFill>
              <a:latin typeface="Trebuchet MS" pitchFamily="34" charset="0"/>
              <a:cs typeface="Times New Roman" pitchFamily="18" charset="0"/>
            </a:endParaRPr>
          </a:p>
          <a:p>
            <a:pPr algn="ctr">
              <a:spcBef>
                <a:spcPts val="600"/>
              </a:spcBef>
            </a:pPr>
            <a:r>
              <a:rPr lang="ru-RU" sz="1600" dirty="0">
                <a:solidFill>
                  <a:schemeClr val="accent6">
                    <a:lumMod val="50000"/>
                  </a:schemeClr>
                </a:solidFill>
                <a:latin typeface="Trebuchet MS" pitchFamily="34" charset="0"/>
                <a:cs typeface="Times New Roman" pitchFamily="18" charset="0"/>
              </a:rPr>
              <a:t>                </a:t>
            </a:r>
            <a:r>
              <a:rPr lang="en-US" sz="1600" i="1" dirty="0">
                <a:solidFill>
                  <a:schemeClr val="accent6">
                    <a:lumMod val="50000"/>
                  </a:schemeClr>
                </a:solidFill>
                <a:latin typeface="Trebuchet MS" pitchFamily="34" charset="0"/>
                <a:cs typeface="Times New Roman" pitchFamily="18" charset="0"/>
              </a:rPr>
              <a:t>Let’s Decide Together!</a:t>
            </a:r>
            <a:r>
              <a:rPr lang="en-US" sz="1600" dirty="0">
                <a:solidFill>
                  <a:schemeClr val="accent6">
                    <a:lumMod val="50000"/>
                  </a:schemeClr>
                </a:solidFill>
                <a:latin typeface="Trebuchet MS" pitchFamily="34" charset="0"/>
                <a:cs typeface="Times New Roman" pitchFamily="18" charset="0"/>
              </a:rPr>
              <a:t> Project</a:t>
            </a:r>
            <a:endParaRPr lang="ru-RU" sz="1600" b="1" dirty="0">
              <a:solidFill>
                <a:srgbClr val="003300"/>
              </a:solidFill>
              <a:latin typeface="Trebuchet MS" pitchFamily="34" charset="0"/>
              <a:cs typeface="Times New Roman" pitchFamily="18" charset="0"/>
            </a:endParaRPr>
          </a:p>
          <a:p>
            <a:pPr algn="ctr">
              <a:spcBef>
                <a:spcPts val="600"/>
              </a:spcBef>
            </a:pPr>
            <a:r>
              <a:rPr lang="ru-RU" sz="1600" b="1" dirty="0">
                <a:solidFill>
                  <a:srgbClr val="003300"/>
                </a:solidFill>
                <a:latin typeface="Trebuchet MS" pitchFamily="34" charset="0"/>
                <a:cs typeface="Times New Roman" pitchFamily="18" charset="0"/>
              </a:rPr>
              <a:t>                </a:t>
            </a:r>
            <a:r>
              <a:rPr lang="en-US" sz="1600" b="1" dirty="0">
                <a:solidFill>
                  <a:srgbClr val="003300"/>
                </a:solidFill>
                <a:latin typeface="Trebuchet MS" pitchFamily="34" charset="0"/>
                <a:cs typeface="Times New Roman" pitchFamily="18" charset="0"/>
              </a:rPr>
              <a:t>Yaroslavl Oblast</a:t>
            </a:r>
            <a:endParaRPr lang="ru-RU" sz="1600" b="1" dirty="0">
              <a:solidFill>
                <a:srgbClr val="003300"/>
              </a:solidFill>
              <a:latin typeface="Trebuchet MS" pitchFamily="34" charset="0"/>
              <a:cs typeface="Times New Roman" pitchFamily="18" charset="0"/>
            </a:endParaRPr>
          </a:p>
          <a:p>
            <a:pPr>
              <a:spcBef>
                <a:spcPts val="600"/>
              </a:spcBef>
            </a:pPr>
            <a:endParaRPr lang="ru-RU" sz="800" dirty="0">
              <a:solidFill>
                <a:schemeClr val="accent6">
                  <a:lumMod val="50000"/>
                </a:schemeClr>
              </a:solidFill>
              <a:latin typeface="Trebuchet MS" pitchFamily="34" charset="0"/>
              <a:cs typeface="Times New Roman" pitchFamily="18" charset="0"/>
            </a:endParaRPr>
          </a:p>
        </p:txBody>
      </p:sp>
      <p:sp>
        <p:nvSpPr>
          <p:cNvPr id="14" name="Прямоугольник 13"/>
          <p:cNvSpPr/>
          <p:nvPr/>
        </p:nvSpPr>
        <p:spPr>
          <a:xfrm>
            <a:off x="299552" y="3104130"/>
            <a:ext cx="8784069" cy="338554"/>
          </a:xfrm>
          <a:prstGeom prst="rect">
            <a:avLst/>
          </a:prstGeom>
        </p:spPr>
        <p:txBody>
          <a:bodyPr wrap="square">
            <a:spAutoFit/>
          </a:bodyPr>
          <a:lstStyle/>
          <a:p>
            <a:pPr algn="ctr">
              <a:spcBef>
                <a:spcPts val="600"/>
              </a:spcBef>
            </a:pPr>
            <a:r>
              <a:rPr lang="en-US" sz="1600" dirty="0" err="1">
                <a:solidFill>
                  <a:schemeClr val="accent6">
                    <a:lumMod val="50000"/>
                  </a:schemeClr>
                </a:solidFill>
                <a:latin typeface="Trebuchet MS" pitchFamily="34" charset="0"/>
                <a:cs typeface="Times New Roman" pitchFamily="18" charset="0"/>
              </a:rPr>
              <a:t>RUR</a:t>
            </a:r>
            <a:r>
              <a:rPr lang="ru-RU" sz="1600" dirty="0">
                <a:solidFill>
                  <a:schemeClr val="accent6">
                    <a:lumMod val="50000"/>
                  </a:schemeClr>
                </a:solidFill>
                <a:latin typeface="Trebuchet MS" pitchFamily="34" charset="0"/>
                <a:cs typeface="Times New Roman" pitchFamily="18" charset="0"/>
              </a:rPr>
              <a:t>443</a:t>
            </a:r>
            <a:r>
              <a:rPr lang="en-US" sz="1600" dirty="0">
                <a:solidFill>
                  <a:schemeClr val="accent6">
                    <a:lumMod val="50000"/>
                  </a:schemeClr>
                </a:solidFill>
                <a:latin typeface="Trebuchet MS" pitchFamily="34" charset="0"/>
                <a:cs typeface="Times New Roman" pitchFamily="18" charset="0"/>
              </a:rPr>
              <a:t>.</a:t>
            </a:r>
            <a:r>
              <a:rPr lang="ru-RU" sz="1600" dirty="0">
                <a:solidFill>
                  <a:schemeClr val="accent6">
                    <a:lumMod val="50000"/>
                  </a:schemeClr>
                </a:solidFill>
                <a:latin typeface="Trebuchet MS" pitchFamily="34" charset="0"/>
                <a:cs typeface="Times New Roman" pitchFamily="18" charset="0"/>
              </a:rPr>
              <a:t>8 </a:t>
            </a:r>
            <a:r>
              <a:rPr lang="en-US" sz="1600" dirty="0">
                <a:solidFill>
                  <a:schemeClr val="accent6">
                    <a:lumMod val="50000"/>
                  </a:schemeClr>
                </a:solidFill>
                <a:latin typeface="Trebuchet MS" pitchFamily="34" charset="0"/>
                <a:cs typeface="Times New Roman" pitchFamily="18" charset="0"/>
              </a:rPr>
              <a:t>million </a:t>
            </a:r>
            <a:r>
              <a:rPr lang="ru-RU" sz="1600" dirty="0">
                <a:solidFill>
                  <a:schemeClr val="accent6">
                    <a:lumMod val="50000"/>
                  </a:schemeClr>
                </a:solidFill>
                <a:latin typeface="Trebuchet MS" pitchFamily="34" charset="0"/>
                <a:cs typeface="Times New Roman" pitchFamily="18" charset="0"/>
              </a:rPr>
              <a:t>(1</a:t>
            </a:r>
            <a:r>
              <a:rPr lang="en-US" sz="1600" dirty="0">
                <a:solidFill>
                  <a:schemeClr val="accent6">
                    <a:lumMod val="50000"/>
                  </a:schemeClr>
                </a:solidFill>
                <a:latin typeface="Trebuchet MS" pitchFamily="34" charset="0"/>
                <a:cs typeface="Times New Roman" pitchFamily="18" charset="0"/>
              </a:rPr>
              <a:t>.</a:t>
            </a:r>
            <a:r>
              <a:rPr lang="ru-RU" sz="1600" dirty="0">
                <a:solidFill>
                  <a:schemeClr val="accent6">
                    <a:lumMod val="50000"/>
                  </a:schemeClr>
                </a:solidFill>
                <a:latin typeface="Trebuchet MS" pitchFamily="34" charset="0"/>
                <a:cs typeface="Times New Roman" pitchFamily="18" charset="0"/>
              </a:rPr>
              <a:t>04% </a:t>
            </a:r>
            <a:r>
              <a:rPr lang="en-US" sz="1600" dirty="0">
                <a:solidFill>
                  <a:schemeClr val="accent6">
                    <a:lumMod val="50000"/>
                  </a:schemeClr>
                </a:solidFill>
                <a:latin typeface="Trebuchet MS" pitchFamily="34" charset="0"/>
                <a:cs typeface="Times New Roman" pitchFamily="18" charset="0"/>
              </a:rPr>
              <a:t>of total regional expenditures</a:t>
            </a:r>
            <a:r>
              <a:rPr lang="ru-RU" sz="1600" dirty="0">
                <a:solidFill>
                  <a:schemeClr val="accent6">
                    <a:lumMod val="50000"/>
                  </a:schemeClr>
                </a:solidFill>
                <a:latin typeface="Trebuchet MS" pitchFamily="34" charset="0"/>
                <a:cs typeface="Times New Roman" pitchFamily="18" charset="0"/>
              </a:rPr>
              <a:t>)</a:t>
            </a:r>
            <a:r>
              <a:rPr lang="en-US" sz="1600" dirty="0">
                <a:solidFill>
                  <a:schemeClr val="accent6">
                    <a:lumMod val="50000"/>
                  </a:schemeClr>
                </a:solidFill>
                <a:latin typeface="Trebuchet MS" pitchFamily="34" charset="0"/>
                <a:cs typeface="Times New Roman" pitchFamily="18" charset="0"/>
              </a:rPr>
              <a:t> allocated to finance PB projects</a:t>
            </a:r>
            <a:endParaRPr lang="ru-RU" sz="1600" dirty="0">
              <a:solidFill>
                <a:schemeClr val="accent6">
                  <a:lumMod val="50000"/>
                </a:schemeClr>
              </a:solidFill>
              <a:latin typeface="Trebuchet MS" pitchFamily="34"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2013551"/>
            <a:ext cx="1049338" cy="93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354" y="2013556"/>
            <a:ext cx="10763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94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7753" y="1350668"/>
            <a:ext cx="9585575" cy="386481"/>
          </a:xfrm>
          <a:prstGeom prst="rect">
            <a:avLst/>
          </a:prstGeom>
        </p:spPr>
        <p:txBody>
          <a:bodyPr>
            <a:noAutofit/>
          </a:bodyPr>
          <a:lstStyle>
            <a:defPPr>
              <a:defRPr lang="en-US"/>
            </a:defPPr>
            <a:lvl1pPr>
              <a:spcBef>
                <a:spcPct val="0"/>
              </a:spcBef>
              <a:buNone/>
              <a:defRPr sz="2000" b="1">
                <a:solidFill>
                  <a:srgbClr val="077A3E"/>
                </a:solidFill>
                <a:latin typeface="Trebuchet MS" pitchFamily="34" charset="0"/>
                <a:ea typeface="+mj-ea"/>
                <a:cs typeface="+mj-cs"/>
              </a:defRPr>
            </a:lvl1pPr>
          </a:lstStyle>
          <a:p>
            <a:pPr algn="ctr">
              <a:lnSpc>
                <a:spcPct val="90000"/>
              </a:lnSpc>
            </a:pPr>
            <a:r>
              <a:rPr lang="en-US" dirty="0"/>
              <a:t>Best Practice by the Number of PB Project Beneficiaries</a:t>
            </a:r>
            <a:endParaRPr lang="ru-RU" dirty="0"/>
          </a:p>
        </p:txBody>
      </p:sp>
      <p:sp>
        <p:nvSpPr>
          <p:cNvPr id="38" name="Номер слайда 1"/>
          <p:cNvSpPr>
            <a:spLocks noGrp="1"/>
          </p:cNvSpPr>
          <p:nvPr>
            <p:ph type="sldNum" sz="quarter" idx="4"/>
          </p:nvPr>
        </p:nvSpPr>
        <p:spPr>
          <a:xfrm>
            <a:off x="8356264" y="17387"/>
            <a:ext cx="848799" cy="403100"/>
          </a:xfrm>
        </p:spPr>
        <p:txBody>
          <a:bodyPr/>
          <a:lstStyle/>
          <a:p>
            <a:fld id="{B2D350B4-811D-9C49-8D4A-B431FFD45952}" type="slidenum">
              <a:rPr lang="en-US" smtClean="0">
                <a:solidFill>
                  <a:srgbClr val="077A3E"/>
                </a:solidFill>
                <a:latin typeface="Trebuchet MS" panose="020B0603020202020204" pitchFamily="34" charset="0"/>
              </a:rPr>
              <a:pPr/>
              <a:t>11</a:t>
            </a:fld>
            <a:endParaRPr lang="en-US" dirty="0">
              <a:solidFill>
                <a:srgbClr val="077A3E"/>
              </a:solidFill>
              <a:latin typeface="Trebuchet MS" panose="020B0603020202020204" pitchFamily="34" charset="0"/>
            </a:endParaRPr>
          </a:p>
        </p:txBody>
      </p:sp>
      <p:sp>
        <p:nvSpPr>
          <p:cNvPr id="3" name="AutoShape 2" descr="https://webmail.minfin.ru/owa/service.svc/s/GetFileAttachment?id=AAMkAGE5MmMzYTU3LWNmYzgtNDAxYy04NjI1LTFjMGRlMGEwY2NlZgBGAAAAAACDqvcWJatjR7k29qjcZHtNBwBKZu5JNEoMSZj6XRJBzxbPAAAAKDt6AACHLYRp36dUQqhaVg8%2F3xXxAALpS1Y%2FAAABEgAQAFM2EGAEyf9IlJlPSZtrIog%3D&amp;isImagePreview=True&amp;X-OWA-CANARY=0Z8rPuxZS0WHwtKOLq2xwv0ly9k7ENYICybNfPSa65ZZuacJF2Hd1D2fOmCKKtm1WLIvFXqM0Mk."/>
          <p:cNvSpPr>
            <a:spLocks noChangeAspect="1" noChangeArrowheads="1"/>
          </p:cNvSpPr>
          <p:nvPr/>
        </p:nvSpPr>
        <p:spPr bwMode="auto">
          <a:xfrm>
            <a:off x="155575" y="748908"/>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AutoShape 4" descr="https://webmail.minfin.ru/owa/service.svc/s/GetFileAttachment?id=AAMkAGE5MmMzYTU3LWNmYzgtNDAxYy04NjI1LTFjMGRlMGEwY2NlZgBGAAAAAACDqvcWJatjR7k29qjcZHtNBwBKZu5JNEoMSZj6XRJBzxbPAAAAKDt6AACHLYRp36dUQqhaVg8%2F3xXxAALpS1Y%2FAAABEgAQAFM2EGAEyf9IlJlPSZtrIog%3D&amp;isImagePreview=True&amp;X-OWA-CANARY=0Z8rPuxZS0WHwtKOLq2xwv0ly9k7ENYICybNfPSa65ZZuacJF2Hd1D2fOmCKKtm1WLIvFXqM0Mk."/>
          <p:cNvSpPr>
            <a:spLocks noChangeAspect="1" noChangeArrowheads="1"/>
          </p:cNvSpPr>
          <p:nvPr/>
        </p:nvSpPr>
        <p:spPr bwMode="auto">
          <a:xfrm>
            <a:off x="307975" y="863208"/>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Прямоугольник 7"/>
          <p:cNvSpPr/>
          <p:nvPr/>
        </p:nvSpPr>
        <p:spPr>
          <a:xfrm>
            <a:off x="299547" y="3268355"/>
            <a:ext cx="8654673" cy="2259080"/>
          </a:xfrm>
          <a:prstGeom prst="rect">
            <a:avLst/>
          </a:prstGeom>
        </p:spPr>
        <p:txBody>
          <a:bodyPr wrap="square">
            <a:spAutoFit/>
          </a:bodyPr>
          <a:lstStyle/>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Social focus of PB projects</a:t>
            </a:r>
            <a:r>
              <a:rPr lang="ru-RU" sz="1600" dirty="0">
                <a:latin typeface="Trebuchet MS" pitchFamily="34" charset="0"/>
                <a:cs typeface="Times New Roman" pitchFamily="18" charset="0"/>
              </a:rPr>
              <a:t>.</a:t>
            </a: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Identifying social target groups of beneficiaries of PB projects</a:t>
            </a:r>
            <a:r>
              <a:rPr lang="ru-RU" sz="1600" dirty="0">
                <a:latin typeface="Trebuchet MS" pitchFamily="34" charset="0"/>
                <a:cs typeface="Times New Roman" pitchFamily="18" charset="0"/>
              </a:rPr>
              <a:t>. </a:t>
            </a: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Various types of tenders for different projects, with different project selection processes, procedures and </a:t>
            </a:r>
            <a:r>
              <a:rPr lang="en-US" sz="1600" dirty="0" err="1">
                <a:latin typeface="Trebuchet MS" pitchFamily="34" charset="0"/>
                <a:cs typeface="Times New Roman" pitchFamily="18" charset="0"/>
              </a:rPr>
              <a:t>cofinancing</a:t>
            </a:r>
            <a:r>
              <a:rPr lang="en-US" sz="1600" dirty="0">
                <a:latin typeface="Trebuchet MS" pitchFamily="34" charset="0"/>
                <a:cs typeface="Times New Roman" pitchFamily="18" charset="0"/>
              </a:rPr>
              <a:t> terms</a:t>
            </a:r>
            <a:r>
              <a:rPr lang="ru-RU" sz="1600" dirty="0">
                <a:latin typeface="Trebuchet MS" pitchFamily="34" charset="0"/>
                <a:cs typeface="Times New Roman" pitchFamily="18" charset="0"/>
              </a:rPr>
              <a:t>.</a:t>
            </a: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PB projects addressing local community needs are treated as investment programs</a:t>
            </a:r>
            <a:r>
              <a:rPr lang="ru-RU" sz="1600" dirty="0">
                <a:latin typeface="Trebuchet MS" pitchFamily="34" charset="0"/>
                <a:cs typeface="Times New Roman" pitchFamily="18" charset="0"/>
              </a:rPr>
              <a:t>.</a:t>
            </a: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Projects are evaluated on the basis of objective (calculated) and subjective criteria, with consideration for financial, statistical and social conditions in municipalities</a:t>
            </a:r>
            <a:r>
              <a:rPr lang="ru-RU" sz="1600" dirty="0">
                <a:latin typeface="Trebuchet MS" pitchFamily="34" charset="0"/>
                <a:cs typeface="Times New Roman" pitchFamily="18" charset="0"/>
              </a:rPr>
              <a:t>.</a:t>
            </a:r>
          </a:p>
        </p:txBody>
      </p:sp>
      <p:sp>
        <p:nvSpPr>
          <p:cNvPr id="12" name="Прямоугольник 11"/>
          <p:cNvSpPr/>
          <p:nvPr/>
        </p:nvSpPr>
        <p:spPr>
          <a:xfrm>
            <a:off x="94891" y="1815934"/>
            <a:ext cx="8988724" cy="1061829"/>
          </a:xfrm>
          <a:prstGeom prst="rect">
            <a:avLst/>
          </a:prstGeom>
          <a:noFill/>
          <a:ln w="38100"/>
        </p:spPr>
        <p:style>
          <a:lnRef idx="2">
            <a:schemeClr val="accent6"/>
          </a:lnRef>
          <a:fillRef idx="1">
            <a:schemeClr val="lt1"/>
          </a:fillRef>
          <a:effectRef idx="0">
            <a:schemeClr val="accent6"/>
          </a:effectRef>
          <a:fontRef idx="minor">
            <a:schemeClr val="dk1"/>
          </a:fontRef>
        </p:style>
        <p:txBody>
          <a:bodyPr wrap="square">
            <a:spAutoFit/>
          </a:bodyPr>
          <a:lstStyle/>
          <a:p>
            <a:pPr>
              <a:spcBef>
                <a:spcPts val="600"/>
              </a:spcBef>
            </a:pPr>
            <a:endParaRPr lang="ru-RU" sz="800" dirty="0">
              <a:solidFill>
                <a:schemeClr val="accent6">
                  <a:lumMod val="50000"/>
                </a:schemeClr>
              </a:solidFill>
              <a:latin typeface="Trebuchet MS" pitchFamily="34" charset="0"/>
              <a:cs typeface="Times New Roman" pitchFamily="18" charset="0"/>
            </a:endParaRPr>
          </a:p>
          <a:p>
            <a:pPr algn="ctr">
              <a:spcBef>
                <a:spcPts val="600"/>
              </a:spcBef>
            </a:pPr>
            <a:r>
              <a:rPr lang="en-US" sz="1600" dirty="0">
                <a:solidFill>
                  <a:schemeClr val="accent6">
                    <a:lumMod val="50000"/>
                  </a:schemeClr>
                </a:solidFill>
                <a:latin typeface="Trebuchet MS" pitchFamily="34" charset="0"/>
                <a:cs typeface="Times New Roman" pitchFamily="18" charset="0"/>
              </a:rPr>
              <a:t>Local Initiatives Support Project </a:t>
            </a:r>
            <a:endParaRPr lang="ru-RU" sz="1600" b="1" dirty="0">
              <a:solidFill>
                <a:srgbClr val="003300"/>
              </a:solidFill>
              <a:latin typeface="Trebuchet MS" pitchFamily="34" charset="0"/>
              <a:cs typeface="Times New Roman" pitchFamily="18" charset="0"/>
            </a:endParaRPr>
          </a:p>
          <a:p>
            <a:pPr algn="ctr">
              <a:spcBef>
                <a:spcPts val="600"/>
              </a:spcBef>
            </a:pPr>
            <a:r>
              <a:rPr lang="en-US" sz="1600" b="1" dirty="0">
                <a:solidFill>
                  <a:srgbClr val="003300"/>
                </a:solidFill>
                <a:latin typeface="Trebuchet MS" pitchFamily="34" charset="0"/>
                <a:cs typeface="Times New Roman" pitchFamily="18" charset="0"/>
              </a:rPr>
              <a:t>Kirov Oblast</a:t>
            </a:r>
            <a:endParaRPr lang="ru-RU" sz="1600" b="1" dirty="0">
              <a:solidFill>
                <a:srgbClr val="003300"/>
              </a:solidFill>
              <a:latin typeface="Trebuchet MS" pitchFamily="34" charset="0"/>
              <a:cs typeface="Times New Roman" pitchFamily="18" charset="0"/>
            </a:endParaRPr>
          </a:p>
          <a:p>
            <a:pPr>
              <a:spcBef>
                <a:spcPts val="600"/>
              </a:spcBef>
            </a:pPr>
            <a:endParaRPr lang="ru-RU" sz="800" dirty="0">
              <a:solidFill>
                <a:schemeClr val="accent6">
                  <a:lumMod val="50000"/>
                </a:schemeClr>
              </a:solidFill>
              <a:latin typeface="Trebuchet MS" pitchFamily="34" charset="0"/>
              <a:cs typeface="Times New Roman" pitchFamily="18" charset="0"/>
            </a:endParaRPr>
          </a:p>
        </p:txBody>
      </p:sp>
      <p:sp>
        <p:nvSpPr>
          <p:cNvPr id="14" name="Прямоугольник 13"/>
          <p:cNvSpPr/>
          <p:nvPr/>
        </p:nvSpPr>
        <p:spPr>
          <a:xfrm>
            <a:off x="299552" y="2948862"/>
            <a:ext cx="8784069" cy="338554"/>
          </a:xfrm>
          <a:prstGeom prst="rect">
            <a:avLst/>
          </a:prstGeom>
        </p:spPr>
        <p:txBody>
          <a:bodyPr wrap="square">
            <a:spAutoFit/>
          </a:bodyPr>
          <a:lstStyle/>
          <a:p>
            <a:pPr algn="ctr">
              <a:spcBef>
                <a:spcPts val="600"/>
              </a:spcBef>
            </a:pPr>
            <a:r>
              <a:rPr lang="en-US" sz="1600" dirty="0">
                <a:solidFill>
                  <a:schemeClr val="accent6">
                    <a:lumMod val="50000"/>
                  </a:schemeClr>
                </a:solidFill>
                <a:latin typeface="Trebuchet MS" pitchFamily="34" charset="0"/>
                <a:cs typeface="Times New Roman" pitchFamily="18" charset="0"/>
              </a:rPr>
              <a:t>Share of PB beneficiaries is </a:t>
            </a:r>
            <a:r>
              <a:rPr lang="ru-RU" sz="1600" dirty="0">
                <a:solidFill>
                  <a:schemeClr val="accent6">
                    <a:lumMod val="50000"/>
                  </a:schemeClr>
                </a:solidFill>
                <a:latin typeface="Trebuchet MS" pitchFamily="34" charset="0"/>
                <a:cs typeface="Times New Roman" pitchFamily="18" charset="0"/>
              </a:rPr>
              <a:t>65</a:t>
            </a:r>
            <a:r>
              <a:rPr lang="en-US" sz="1600" dirty="0">
                <a:solidFill>
                  <a:schemeClr val="accent6">
                    <a:lumMod val="50000"/>
                  </a:schemeClr>
                </a:solidFill>
                <a:latin typeface="Trebuchet MS" pitchFamily="34" charset="0"/>
                <a:cs typeface="Times New Roman" pitchFamily="18" charset="0"/>
              </a:rPr>
              <a:t>.</a:t>
            </a:r>
            <a:r>
              <a:rPr lang="ru-RU" sz="1600" dirty="0">
                <a:solidFill>
                  <a:schemeClr val="accent6">
                    <a:lumMod val="50000"/>
                  </a:schemeClr>
                </a:solidFill>
                <a:latin typeface="Trebuchet MS" pitchFamily="34" charset="0"/>
                <a:cs typeface="Times New Roman" pitchFamily="18" charset="0"/>
              </a:rPr>
              <a:t>4% </a:t>
            </a:r>
            <a:r>
              <a:rPr lang="en-US" sz="1600" dirty="0">
                <a:solidFill>
                  <a:schemeClr val="accent6">
                    <a:lumMod val="50000"/>
                  </a:schemeClr>
                </a:solidFill>
                <a:latin typeface="Trebuchet MS" pitchFamily="34" charset="0"/>
                <a:cs typeface="Times New Roman" pitchFamily="18" charset="0"/>
              </a:rPr>
              <a:t>of total population</a:t>
            </a:r>
            <a:r>
              <a:rPr lang="ru-RU" sz="1600" dirty="0">
                <a:solidFill>
                  <a:schemeClr val="accent6">
                    <a:lumMod val="50000"/>
                  </a:schemeClr>
                </a:solidFill>
                <a:latin typeface="Trebuchet MS" pitchFamily="34"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14" y="1872224"/>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001" y="1865836"/>
            <a:ext cx="10382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9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B2D350B4-811D-9C49-8D4A-B431FFD45952}" type="slidenum">
              <a:rPr lang="en-US" smtClean="0">
                <a:solidFill>
                  <a:srgbClr val="008000"/>
                </a:solidFill>
              </a:rPr>
              <a:pPr/>
              <a:t>12</a:t>
            </a:fld>
            <a:endParaRPr lang="en-US" dirty="0">
              <a:solidFill>
                <a:srgbClr val="008000"/>
              </a:solidFill>
            </a:endParaRPr>
          </a:p>
        </p:txBody>
      </p:sp>
      <p:sp>
        <p:nvSpPr>
          <p:cNvPr id="3" name="Прямоугольник 2"/>
          <p:cNvSpPr/>
          <p:nvPr/>
        </p:nvSpPr>
        <p:spPr>
          <a:xfrm>
            <a:off x="228606" y="1749533"/>
            <a:ext cx="8700655" cy="861774"/>
          </a:xfrm>
          <a:prstGeom prst="rect">
            <a:avLst/>
          </a:prstGeom>
          <a:noFill/>
          <a:ln w="38100"/>
        </p:spPr>
        <p:style>
          <a:lnRef idx="2">
            <a:schemeClr val="accent6"/>
          </a:lnRef>
          <a:fillRef idx="1">
            <a:schemeClr val="lt1"/>
          </a:fillRef>
          <a:effectRef idx="0">
            <a:schemeClr val="accent6"/>
          </a:effectRef>
          <a:fontRef idx="minor">
            <a:schemeClr val="dk1"/>
          </a:fontRef>
        </p:style>
        <p:txBody>
          <a:bodyPr wrap="square">
            <a:spAutoFit/>
          </a:bodyPr>
          <a:lstStyle/>
          <a:p>
            <a:pPr>
              <a:spcBef>
                <a:spcPts val="600"/>
              </a:spcBef>
            </a:pPr>
            <a:endParaRPr lang="ru-RU" sz="800" dirty="0">
              <a:solidFill>
                <a:schemeClr val="accent6">
                  <a:lumMod val="50000"/>
                </a:schemeClr>
              </a:solidFill>
              <a:latin typeface="Trebuchet MS" pitchFamily="34" charset="0"/>
              <a:cs typeface="Times New Roman" pitchFamily="18" charset="0"/>
            </a:endParaRPr>
          </a:p>
          <a:p>
            <a:pPr algn="ctr">
              <a:spcBef>
                <a:spcPts val="600"/>
              </a:spcBef>
            </a:pPr>
            <a:r>
              <a:rPr lang="ru-RU" sz="1600" dirty="0">
                <a:solidFill>
                  <a:schemeClr val="accent6">
                    <a:lumMod val="50000"/>
                  </a:schemeClr>
                </a:solidFill>
                <a:latin typeface="Trebuchet MS" pitchFamily="34" charset="0"/>
                <a:cs typeface="Times New Roman" pitchFamily="18" charset="0"/>
              </a:rPr>
              <a:t> </a:t>
            </a:r>
            <a:r>
              <a:rPr lang="en-US" sz="1600" dirty="0">
                <a:solidFill>
                  <a:srgbClr val="003300"/>
                </a:solidFill>
                <a:latin typeface="Trebuchet MS" pitchFamily="34" charset="0"/>
                <a:cs typeface="Times New Roman" pitchFamily="18" charset="0"/>
              </a:rPr>
              <a:t>Participatory Budgeting</a:t>
            </a:r>
            <a:endParaRPr lang="ru-RU" sz="1600" dirty="0">
              <a:solidFill>
                <a:srgbClr val="003300"/>
              </a:solidFill>
              <a:latin typeface="Trebuchet MS" pitchFamily="34" charset="0"/>
              <a:cs typeface="Times New Roman" pitchFamily="18" charset="0"/>
            </a:endParaRPr>
          </a:p>
          <a:p>
            <a:pPr algn="ctr">
              <a:spcBef>
                <a:spcPts val="600"/>
              </a:spcBef>
            </a:pPr>
            <a:r>
              <a:rPr lang="en-US" sz="1600" dirty="0">
                <a:solidFill>
                  <a:srgbClr val="003300"/>
                </a:solidFill>
                <a:latin typeface="Trebuchet MS" pitchFamily="34" charset="0"/>
                <a:cs typeface="Times New Roman" pitchFamily="18" charset="0"/>
              </a:rPr>
              <a:t>in the Republic of Bashkortostan</a:t>
            </a:r>
            <a:endParaRPr lang="ru-RU" sz="800" dirty="0">
              <a:solidFill>
                <a:schemeClr val="accent6">
                  <a:lumMod val="50000"/>
                </a:schemeClr>
              </a:solidFill>
              <a:latin typeface="Trebuchet MS" pitchFamily="34" charset="0"/>
              <a:cs typeface="Times New Roman" pitchFamily="18" charset="0"/>
            </a:endParaRPr>
          </a:p>
        </p:txBody>
      </p:sp>
      <p:sp>
        <p:nvSpPr>
          <p:cNvPr id="4" name="TextBox 3"/>
          <p:cNvSpPr txBox="1"/>
          <p:nvPr/>
        </p:nvSpPr>
        <p:spPr>
          <a:xfrm>
            <a:off x="-242198" y="1350665"/>
            <a:ext cx="9875520" cy="530915"/>
          </a:xfrm>
          <a:prstGeom prst="rect">
            <a:avLst/>
          </a:prstGeom>
        </p:spPr>
        <p:txBody>
          <a:bodyPr>
            <a:noAutofit/>
          </a:bodyPr>
          <a:lstStyle>
            <a:defPPr>
              <a:defRPr lang="en-US"/>
            </a:defPPr>
            <a:lvl1pPr>
              <a:spcBef>
                <a:spcPct val="0"/>
              </a:spcBef>
              <a:buNone/>
              <a:defRPr sz="2000" b="1">
                <a:solidFill>
                  <a:srgbClr val="077A3E"/>
                </a:solidFill>
                <a:latin typeface="Trebuchet MS" pitchFamily="34" charset="0"/>
                <a:ea typeface="+mj-ea"/>
                <a:cs typeface="+mj-cs"/>
              </a:defRPr>
            </a:lvl1pPr>
          </a:lstStyle>
          <a:p>
            <a:pPr algn="ctr">
              <a:lnSpc>
                <a:spcPct val="90000"/>
              </a:lnSpc>
            </a:pPr>
            <a:r>
              <a:rPr lang="en-US" dirty="0"/>
              <a:t>A Comprehensive Approach to </a:t>
            </a:r>
            <a:r>
              <a:rPr lang="en-US" dirty="0" err="1"/>
              <a:t>PB</a:t>
            </a:r>
            <a:r>
              <a:rPr lang="en-US" dirty="0"/>
              <a:t> Development</a:t>
            </a:r>
            <a:endParaRPr lang="ru-RU" dirty="0"/>
          </a:p>
        </p:txBody>
      </p:sp>
      <p:pic>
        <p:nvPicPr>
          <p:cNvPr id="1026" name="Picture 2" descr="L:\02\OTDEL\01\Доклад ИБ 2018\QR коды\Башкортостан.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110" y="1765708"/>
            <a:ext cx="842595" cy="84259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http://isirb.ru/wp-content/uploads/2017/07/igi-logo1280-768x76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104" y="1749535"/>
            <a:ext cx="902636" cy="902636"/>
          </a:xfrm>
          <a:prstGeom prst="rect">
            <a:avLst/>
          </a:prstGeom>
          <a:noFill/>
          <a:ln>
            <a:noFill/>
          </a:ln>
        </p:spPr>
      </p:pic>
      <p:sp>
        <p:nvSpPr>
          <p:cNvPr id="5" name="Прямоугольник 4"/>
          <p:cNvSpPr/>
          <p:nvPr/>
        </p:nvSpPr>
        <p:spPr>
          <a:xfrm>
            <a:off x="110843" y="2762849"/>
            <a:ext cx="8907322" cy="944874"/>
          </a:xfrm>
          <a:prstGeom prst="rect">
            <a:avLst/>
          </a:prstGeom>
        </p:spPr>
        <p:txBody>
          <a:bodyPr wrap="square">
            <a:spAutoFit/>
          </a:bodyPr>
          <a:lstStyle/>
          <a:p>
            <a:pPr algn="just">
              <a:lnSpc>
                <a:spcPct val="90000"/>
              </a:lnSpc>
              <a:spcAft>
                <a:spcPts val="300"/>
              </a:spcAft>
            </a:pPr>
            <a:r>
              <a:rPr lang="en-US" sz="1400" b="1" dirty="0">
                <a:solidFill>
                  <a:schemeClr val="accent6">
                    <a:lumMod val="50000"/>
                  </a:schemeClr>
                </a:solidFill>
                <a:latin typeface="Trebuchet MS" pitchFamily="34" charset="0"/>
                <a:cs typeface="Times New Roman" pitchFamily="18" charset="0"/>
              </a:rPr>
              <a:t>Strategic indicators </a:t>
            </a:r>
            <a:r>
              <a:rPr lang="ru-RU" sz="1400" b="1" dirty="0">
                <a:solidFill>
                  <a:schemeClr val="accent6">
                    <a:lumMod val="50000"/>
                  </a:schemeClr>
                </a:solidFill>
                <a:latin typeface="Trebuchet MS" pitchFamily="34" charset="0"/>
                <a:cs typeface="Times New Roman" pitchFamily="18" charset="0"/>
              </a:rPr>
              <a:t>(</a:t>
            </a:r>
            <a:r>
              <a:rPr lang="en-US" sz="1400" b="1" dirty="0">
                <a:solidFill>
                  <a:schemeClr val="accent6">
                    <a:lumMod val="50000"/>
                  </a:schemeClr>
                </a:solidFill>
                <a:latin typeface="Trebuchet MS" pitchFamily="34" charset="0"/>
                <a:cs typeface="Times New Roman" pitchFamily="18" charset="0"/>
              </a:rPr>
              <a:t>from the Republic of Bashkortostan Social and Economic Development Strategy)</a:t>
            </a:r>
            <a:r>
              <a:rPr lang="ru-RU" sz="1400" b="1" dirty="0">
                <a:solidFill>
                  <a:schemeClr val="accent6">
                    <a:lumMod val="50000"/>
                  </a:schemeClr>
                </a:solidFill>
                <a:latin typeface="Trebuchet MS" pitchFamily="34" charset="0"/>
                <a:cs typeface="Times New Roman" pitchFamily="18" charset="0"/>
              </a:rPr>
              <a:t>:</a:t>
            </a:r>
          </a:p>
          <a:p>
            <a:pPr marL="285750" indent="-285750" algn="just">
              <a:lnSpc>
                <a:spcPct val="90000"/>
              </a:lnSpc>
              <a:spcAft>
                <a:spcPts val="300"/>
              </a:spcAft>
              <a:buFont typeface="Wingdings" panose="05000000000000000000" pitchFamily="2" charset="2"/>
              <a:buChar char="ü"/>
            </a:pPr>
            <a:r>
              <a:rPr lang="en-US" sz="1400" dirty="0">
                <a:latin typeface="Trebuchet MS" pitchFamily="34" charset="0"/>
                <a:cs typeface="Times New Roman" pitchFamily="18" charset="0"/>
              </a:rPr>
              <a:t>It is planned that by 2030 1</a:t>
            </a:r>
            <a:r>
              <a:rPr lang="ru-RU" sz="1400" dirty="0">
                <a:latin typeface="Trebuchet MS" pitchFamily="34" charset="0"/>
                <a:cs typeface="Times New Roman" pitchFamily="18" charset="0"/>
              </a:rPr>
              <a:t>0% </a:t>
            </a:r>
            <a:r>
              <a:rPr lang="en-US" sz="1400" dirty="0">
                <a:latin typeface="Trebuchet MS" pitchFamily="34" charset="0"/>
                <a:cs typeface="Times New Roman" pitchFamily="18" charset="0"/>
              </a:rPr>
              <a:t>of Bashkortostan residents will be engaged in participatory budgeting projects</a:t>
            </a:r>
            <a:r>
              <a:rPr lang="ru-RU" sz="1400" dirty="0">
                <a:latin typeface="Trebuchet MS" pitchFamily="34" charset="0"/>
                <a:cs typeface="Times New Roman" pitchFamily="18" charset="0"/>
              </a:rPr>
              <a:t>.</a:t>
            </a:r>
          </a:p>
          <a:p>
            <a:pPr marL="285750" indent="-285750" algn="just">
              <a:lnSpc>
                <a:spcPct val="90000"/>
              </a:lnSpc>
              <a:spcAft>
                <a:spcPts val="300"/>
              </a:spcAft>
              <a:buFont typeface="Wingdings" panose="05000000000000000000" pitchFamily="2" charset="2"/>
              <a:buChar char="ü"/>
            </a:pPr>
            <a:r>
              <a:rPr lang="en-US" sz="1400" dirty="0">
                <a:latin typeface="Trebuchet MS" pitchFamily="34" charset="0"/>
                <a:cs typeface="Times New Roman" pitchFamily="18" charset="0"/>
              </a:rPr>
              <a:t>It is expected that by </a:t>
            </a:r>
            <a:r>
              <a:rPr lang="ru-RU" sz="1400" dirty="0">
                <a:latin typeface="Trebuchet MS" pitchFamily="34" charset="0"/>
                <a:cs typeface="Times New Roman" pitchFamily="18" charset="0"/>
              </a:rPr>
              <a:t>2030 10% </a:t>
            </a:r>
            <a:r>
              <a:rPr lang="en-US" sz="1400" dirty="0">
                <a:latin typeface="Trebuchet MS" pitchFamily="34" charset="0"/>
                <a:cs typeface="Times New Roman" pitchFamily="18" charset="0"/>
              </a:rPr>
              <a:t>of the consolidated budget will be spent through PB mechanisms</a:t>
            </a:r>
            <a:r>
              <a:rPr lang="ru-RU" sz="1400" dirty="0">
                <a:latin typeface="Trebuchet MS" pitchFamily="34" charset="0"/>
                <a:cs typeface="Times New Roman" pitchFamily="18" charset="0"/>
              </a:rPr>
              <a:t>.</a:t>
            </a:r>
          </a:p>
        </p:txBody>
      </p:sp>
      <p:sp>
        <p:nvSpPr>
          <p:cNvPr id="8" name="Прямоугольник 7"/>
          <p:cNvSpPr/>
          <p:nvPr/>
        </p:nvSpPr>
        <p:spPr>
          <a:xfrm>
            <a:off x="228608" y="4093795"/>
            <a:ext cx="4149437" cy="1641988"/>
          </a:xfrm>
          <a:prstGeom prst="rect">
            <a:avLst/>
          </a:prstGeom>
        </p:spPr>
        <p:txBody>
          <a:bodyPr wrap="square">
            <a:spAutoFit/>
          </a:bodyPr>
          <a:lstStyle/>
          <a:p>
            <a:pPr algn="just">
              <a:lnSpc>
                <a:spcPct val="90000"/>
              </a:lnSpc>
              <a:spcAft>
                <a:spcPts val="300"/>
              </a:spcAft>
            </a:pPr>
            <a:r>
              <a:rPr lang="en-US" sz="1400" b="1" dirty="0">
                <a:solidFill>
                  <a:schemeClr val="accent6">
                    <a:lumMod val="50000"/>
                  </a:schemeClr>
                </a:solidFill>
                <a:latin typeface="Trebuchet MS" pitchFamily="34" charset="0"/>
                <a:cs typeface="Times New Roman" pitchFamily="18" charset="0"/>
              </a:rPr>
              <a:t>PB mechanisms </a:t>
            </a:r>
            <a:r>
              <a:rPr lang="ru-RU" sz="1400" b="1" dirty="0">
                <a:solidFill>
                  <a:schemeClr val="accent6">
                    <a:lumMod val="50000"/>
                  </a:schemeClr>
                </a:solidFill>
                <a:latin typeface="Trebuchet MS" pitchFamily="34" charset="0"/>
                <a:cs typeface="Times New Roman" pitchFamily="18" charset="0"/>
              </a:rPr>
              <a:t>(</a:t>
            </a:r>
            <a:r>
              <a:rPr lang="en-US" sz="1400" b="1" dirty="0">
                <a:solidFill>
                  <a:schemeClr val="accent6">
                    <a:lumMod val="50000"/>
                  </a:schemeClr>
                </a:solidFill>
                <a:latin typeface="Trebuchet MS" pitchFamily="34" charset="0"/>
                <a:cs typeface="Times New Roman" pitchFamily="18" charset="0"/>
              </a:rPr>
              <a:t>practices</a:t>
            </a:r>
            <a:r>
              <a:rPr lang="ru-RU" sz="1400" b="1" dirty="0">
                <a:solidFill>
                  <a:schemeClr val="accent6">
                    <a:lumMod val="50000"/>
                  </a:schemeClr>
                </a:solidFill>
                <a:latin typeface="Trebuchet MS" pitchFamily="34" charset="0"/>
                <a:cs typeface="Times New Roman" pitchFamily="18" charset="0"/>
              </a:rPr>
              <a:t>) </a:t>
            </a:r>
            <a:r>
              <a:rPr lang="en-US" sz="1400" b="1" dirty="0">
                <a:solidFill>
                  <a:schemeClr val="accent6">
                    <a:lumMod val="50000"/>
                  </a:schemeClr>
                </a:solidFill>
                <a:latin typeface="Trebuchet MS" pitchFamily="34" charset="0"/>
                <a:cs typeface="Times New Roman" pitchFamily="18" charset="0"/>
              </a:rPr>
              <a:t>used in the Republic of Bashkortostan</a:t>
            </a:r>
            <a:r>
              <a:rPr lang="ru-RU" sz="1400" b="1" dirty="0">
                <a:solidFill>
                  <a:schemeClr val="accent6">
                    <a:lumMod val="50000"/>
                  </a:schemeClr>
                </a:solidFill>
                <a:latin typeface="Trebuchet MS" pitchFamily="34" charset="0"/>
                <a:cs typeface="Times New Roman" pitchFamily="18" charset="0"/>
              </a:rPr>
              <a:t>:</a:t>
            </a:r>
          </a:p>
          <a:p>
            <a:pPr marL="285750" indent="-285750" algn="just">
              <a:lnSpc>
                <a:spcPct val="90000"/>
              </a:lnSpc>
              <a:spcAft>
                <a:spcPts val="300"/>
              </a:spcAft>
              <a:buFont typeface="Wingdings" panose="05000000000000000000" pitchFamily="2" charset="2"/>
              <a:buChar char="ü"/>
            </a:pPr>
            <a:r>
              <a:rPr lang="en-US" sz="1400" dirty="0">
                <a:latin typeface="Trebuchet MS" pitchFamily="34" charset="0"/>
                <a:cs typeface="Times New Roman" pitchFamily="18" charset="0"/>
              </a:rPr>
              <a:t>LISP</a:t>
            </a:r>
            <a:endParaRPr lang="ru-RU" sz="1400" dirty="0">
              <a:latin typeface="Trebuchet MS" pitchFamily="34" charset="0"/>
              <a:cs typeface="Times New Roman" pitchFamily="18" charset="0"/>
            </a:endParaRPr>
          </a:p>
          <a:p>
            <a:pPr marL="285750" indent="-285750" algn="just">
              <a:lnSpc>
                <a:spcPct val="90000"/>
              </a:lnSpc>
              <a:spcAft>
                <a:spcPts val="300"/>
              </a:spcAft>
              <a:buFont typeface="Wingdings" panose="05000000000000000000" pitchFamily="2" charset="2"/>
              <a:buChar char="ü"/>
            </a:pPr>
            <a:r>
              <a:rPr lang="en-US" sz="1400" dirty="0">
                <a:latin typeface="Trebuchet MS" pitchFamily="34" charset="0"/>
                <a:cs typeface="Times New Roman" pitchFamily="18" charset="0"/>
              </a:rPr>
              <a:t>“Real Actions”</a:t>
            </a:r>
            <a:endParaRPr lang="ru-RU" sz="1400" dirty="0">
              <a:latin typeface="Trebuchet MS" pitchFamily="34" charset="0"/>
              <a:cs typeface="Times New Roman" pitchFamily="18" charset="0"/>
            </a:endParaRPr>
          </a:p>
          <a:p>
            <a:pPr marL="285750" indent="-285750" algn="just">
              <a:lnSpc>
                <a:spcPct val="90000"/>
              </a:lnSpc>
              <a:spcAft>
                <a:spcPts val="300"/>
              </a:spcAft>
              <a:buFont typeface="Wingdings" panose="05000000000000000000" pitchFamily="2" charset="2"/>
              <a:buChar char="ü"/>
            </a:pPr>
            <a:r>
              <a:rPr lang="en-US" sz="1400" dirty="0">
                <a:latin typeface="Trebuchet MS" pitchFamily="34" charset="0"/>
                <a:cs typeface="Times New Roman" pitchFamily="18" charset="0"/>
              </a:rPr>
              <a:t>“Ufa (Bashkir) Backyards”</a:t>
            </a:r>
            <a:endParaRPr lang="ru-RU" sz="1400" dirty="0">
              <a:latin typeface="Trebuchet MS" pitchFamily="34" charset="0"/>
              <a:cs typeface="Times New Roman" pitchFamily="18" charset="0"/>
            </a:endParaRPr>
          </a:p>
          <a:p>
            <a:pPr marL="285750" indent="-285750" algn="just">
              <a:lnSpc>
                <a:spcPct val="90000"/>
              </a:lnSpc>
              <a:spcAft>
                <a:spcPts val="300"/>
              </a:spcAft>
              <a:buFont typeface="Wingdings" panose="05000000000000000000" pitchFamily="2" charset="2"/>
              <a:buChar char="ü"/>
            </a:pPr>
            <a:r>
              <a:rPr lang="en-US" sz="1400" dirty="0">
                <a:latin typeface="Trebuchet MS" pitchFamily="34" charset="0"/>
                <a:cs typeface="Times New Roman" pitchFamily="18" charset="0"/>
              </a:rPr>
              <a:t>“Our Village”</a:t>
            </a:r>
            <a:endParaRPr lang="ru-RU" sz="1400" dirty="0">
              <a:latin typeface="Trebuchet MS" pitchFamily="34" charset="0"/>
              <a:cs typeface="Times New Roman" pitchFamily="18" charset="0"/>
            </a:endParaRPr>
          </a:p>
          <a:p>
            <a:pPr marL="285750" indent="-285750" algn="just">
              <a:lnSpc>
                <a:spcPct val="90000"/>
              </a:lnSpc>
              <a:spcAft>
                <a:spcPts val="300"/>
              </a:spcAft>
              <a:buFont typeface="Wingdings" panose="05000000000000000000" pitchFamily="2" charset="2"/>
              <a:buChar char="ü"/>
            </a:pPr>
            <a:r>
              <a:rPr lang="en-US" sz="1400" dirty="0">
                <a:latin typeface="Trebuchet MS" pitchFamily="34" charset="0"/>
                <a:cs typeface="Times New Roman" pitchFamily="18" charset="0"/>
              </a:rPr>
              <a:t>Income-generating projects</a:t>
            </a:r>
            <a:endParaRPr lang="ru-RU" sz="1400" dirty="0">
              <a:latin typeface="Trebuchet MS" pitchFamily="34" charset="0"/>
              <a:cs typeface="Times New Roman" pitchFamily="18" charset="0"/>
            </a:endParaRPr>
          </a:p>
        </p:txBody>
      </p:sp>
      <p:sp>
        <p:nvSpPr>
          <p:cNvPr id="10" name="Прямоугольник 9"/>
          <p:cNvSpPr/>
          <p:nvPr/>
        </p:nvSpPr>
        <p:spPr>
          <a:xfrm>
            <a:off x="4695569" y="4019331"/>
            <a:ext cx="4149437" cy="480131"/>
          </a:xfrm>
          <a:prstGeom prst="rect">
            <a:avLst/>
          </a:prstGeom>
        </p:spPr>
        <p:txBody>
          <a:bodyPr wrap="square">
            <a:spAutoFit/>
          </a:bodyPr>
          <a:lstStyle/>
          <a:p>
            <a:pPr algn="just">
              <a:lnSpc>
                <a:spcPct val="90000"/>
              </a:lnSpc>
              <a:spcAft>
                <a:spcPts val="300"/>
              </a:spcAft>
            </a:pPr>
            <a:r>
              <a:rPr lang="en-US" sz="1400" b="1" dirty="0">
                <a:solidFill>
                  <a:schemeClr val="accent6">
                    <a:lumMod val="50000"/>
                  </a:schemeClr>
                </a:solidFill>
                <a:latin typeface="Trebuchet MS" pitchFamily="34" charset="0"/>
                <a:cs typeface="Times New Roman" pitchFamily="18" charset="0"/>
              </a:rPr>
              <a:t>New PB mechanisms (practices) implemented in Bashkortostan</a:t>
            </a:r>
            <a:r>
              <a:rPr lang="ru-RU" sz="1400" b="1" dirty="0">
                <a:solidFill>
                  <a:schemeClr val="accent6">
                    <a:lumMod val="50000"/>
                  </a:schemeClr>
                </a:solidFill>
                <a:latin typeface="Trebuchet MS" pitchFamily="34" charset="0"/>
                <a:cs typeface="Times New Roman" pitchFamily="18" charset="0"/>
              </a:rPr>
              <a:t>:</a:t>
            </a:r>
          </a:p>
        </p:txBody>
      </p:sp>
      <p:sp>
        <p:nvSpPr>
          <p:cNvPr id="11" name="Прямоугольник 10"/>
          <p:cNvSpPr/>
          <p:nvPr/>
        </p:nvSpPr>
        <p:spPr>
          <a:xfrm>
            <a:off x="4695565" y="4499462"/>
            <a:ext cx="2744329" cy="753027"/>
          </a:xfrm>
          <a:prstGeom prst="rect">
            <a:avLst/>
          </a:prstGeom>
        </p:spPr>
        <p:txBody>
          <a:bodyPr wrap="square">
            <a:spAutoFit/>
          </a:bodyPr>
          <a:lstStyle/>
          <a:p>
            <a:pPr algn="just">
              <a:lnSpc>
                <a:spcPct val="90000"/>
              </a:lnSpc>
              <a:spcAft>
                <a:spcPts val="300"/>
              </a:spcAft>
            </a:pPr>
            <a:r>
              <a:rPr lang="ru-RU" sz="1100" dirty="0">
                <a:solidFill>
                  <a:schemeClr val="accent6">
                    <a:lumMod val="50000"/>
                  </a:schemeClr>
                </a:solidFill>
                <a:latin typeface="Trebuchet MS" pitchFamily="34" charset="0"/>
                <a:cs typeface="Times New Roman" pitchFamily="18" charset="0"/>
              </a:rPr>
              <a:t>2019:</a:t>
            </a:r>
          </a:p>
          <a:p>
            <a:pPr marL="285750" indent="-285750" algn="just">
              <a:lnSpc>
                <a:spcPct val="90000"/>
              </a:lnSpc>
              <a:spcAft>
                <a:spcPts val="100"/>
              </a:spcAft>
              <a:buFont typeface="Arial" panose="020B0604020202020204" pitchFamily="34" charset="0"/>
              <a:buChar char="•"/>
            </a:pPr>
            <a:r>
              <a:rPr lang="en-US" sz="1100" dirty="0">
                <a:latin typeface="Trebuchet MS" pitchFamily="34" charset="0"/>
                <a:cs typeface="Times New Roman" pitchFamily="18" charset="0"/>
              </a:rPr>
              <a:t>Engaging non-profit organizations </a:t>
            </a:r>
            <a:br>
              <a:rPr lang="en-US" sz="1100" dirty="0">
                <a:latin typeface="Trebuchet MS" pitchFamily="34" charset="0"/>
                <a:cs typeface="Times New Roman" pitchFamily="18" charset="0"/>
              </a:rPr>
            </a:br>
            <a:r>
              <a:rPr lang="en-US" sz="1100" dirty="0">
                <a:latin typeface="Trebuchet MS" pitchFamily="34" charset="0"/>
                <a:cs typeface="Times New Roman" pitchFamily="18" charset="0"/>
              </a:rPr>
              <a:t>in PB</a:t>
            </a:r>
            <a:r>
              <a:rPr lang="ru-RU" sz="1100" dirty="0">
                <a:latin typeface="Trebuchet MS" pitchFamily="34" charset="0"/>
                <a:cs typeface="Times New Roman" pitchFamily="18" charset="0"/>
              </a:rPr>
              <a:t>;</a:t>
            </a:r>
          </a:p>
          <a:p>
            <a:pPr marL="285750" indent="-285750" algn="just">
              <a:lnSpc>
                <a:spcPct val="90000"/>
              </a:lnSpc>
              <a:spcAft>
                <a:spcPts val="100"/>
              </a:spcAft>
              <a:buFont typeface="Arial" panose="020B0604020202020204" pitchFamily="34" charset="0"/>
              <a:buChar char="•"/>
            </a:pPr>
            <a:r>
              <a:rPr lang="en-US" sz="1100" dirty="0">
                <a:latin typeface="Trebuchet MS" pitchFamily="34" charset="0"/>
                <a:cs typeface="Times New Roman" pitchFamily="18" charset="0"/>
              </a:rPr>
              <a:t>TV shows</a:t>
            </a:r>
            <a:endParaRPr lang="ru-RU" sz="1100" dirty="0">
              <a:latin typeface="Trebuchet MS" pitchFamily="34" charset="0"/>
              <a:cs typeface="Times New Roman" pitchFamily="18" charset="0"/>
            </a:endParaRPr>
          </a:p>
        </p:txBody>
      </p:sp>
      <p:sp>
        <p:nvSpPr>
          <p:cNvPr id="12" name="Прямоугольник 11"/>
          <p:cNvSpPr/>
          <p:nvPr/>
        </p:nvSpPr>
        <p:spPr>
          <a:xfrm>
            <a:off x="4697433" y="5191693"/>
            <a:ext cx="2184675" cy="905376"/>
          </a:xfrm>
          <a:prstGeom prst="rect">
            <a:avLst/>
          </a:prstGeom>
        </p:spPr>
        <p:txBody>
          <a:bodyPr wrap="square">
            <a:spAutoFit/>
          </a:bodyPr>
          <a:lstStyle/>
          <a:p>
            <a:pPr algn="just">
              <a:lnSpc>
                <a:spcPct val="90000"/>
              </a:lnSpc>
              <a:spcAft>
                <a:spcPts val="300"/>
              </a:spcAft>
            </a:pPr>
            <a:r>
              <a:rPr lang="ru-RU" sz="1100" dirty="0">
                <a:solidFill>
                  <a:schemeClr val="accent6">
                    <a:lumMod val="50000"/>
                  </a:schemeClr>
                </a:solidFill>
                <a:latin typeface="Trebuchet MS" pitchFamily="34" charset="0"/>
                <a:cs typeface="Times New Roman" pitchFamily="18" charset="0"/>
              </a:rPr>
              <a:t>2020 :</a:t>
            </a:r>
          </a:p>
          <a:p>
            <a:pPr marL="285750" indent="-285750" algn="just">
              <a:lnSpc>
                <a:spcPct val="90000"/>
              </a:lnSpc>
              <a:spcAft>
                <a:spcPts val="100"/>
              </a:spcAft>
              <a:buFont typeface="Arial" panose="020B0604020202020204" pitchFamily="34" charset="0"/>
              <a:buChar char="•"/>
            </a:pPr>
            <a:r>
              <a:rPr lang="en-US" sz="1100" dirty="0">
                <a:latin typeface="Trebuchet MS" pitchFamily="34" charset="0"/>
                <a:cs typeface="Times New Roman" pitchFamily="18" charset="0"/>
              </a:rPr>
              <a:t>Purchasing of communal equipment</a:t>
            </a:r>
            <a:endParaRPr lang="ru-RU" sz="1100" dirty="0">
              <a:latin typeface="Trebuchet MS" pitchFamily="34" charset="0"/>
              <a:cs typeface="Times New Roman" pitchFamily="18" charset="0"/>
            </a:endParaRPr>
          </a:p>
          <a:p>
            <a:pPr marL="285750" indent="-285750" algn="just">
              <a:lnSpc>
                <a:spcPct val="90000"/>
              </a:lnSpc>
              <a:spcAft>
                <a:spcPts val="100"/>
              </a:spcAft>
              <a:buFont typeface="Arial" panose="020B0604020202020204" pitchFamily="34" charset="0"/>
              <a:buChar char="•"/>
            </a:pPr>
            <a:r>
              <a:rPr lang="en-US" sz="1100" dirty="0">
                <a:latin typeface="Trebuchet MS" pitchFamily="34" charset="0"/>
                <a:cs typeface="Times New Roman" pitchFamily="18" charset="0"/>
              </a:rPr>
              <a:t>Engaging school students in PB</a:t>
            </a:r>
            <a:endParaRPr lang="ru-RU" sz="1100" dirty="0">
              <a:latin typeface="Trebuchet MS" pitchFamily="34" charset="0"/>
              <a:cs typeface="Times New Roman" pitchFamily="18" charset="0"/>
            </a:endParaRPr>
          </a:p>
        </p:txBody>
      </p:sp>
      <p:sp>
        <p:nvSpPr>
          <p:cNvPr id="14" name="Прямоугольник 13"/>
          <p:cNvSpPr/>
          <p:nvPr/>
        </p:nvSpPr>
        <p:spPr>
          <a:xfrm>
            <a:off x="7419878" y="4496146"/>
            <a:ext cx="1578274" cy="740203"/>
          </a:xfrm>
          <a:prstGeom prst="rect">
            <a:avLst/>
          </a:prstGeom>
        </p:spPr>
        <p:txBody>
          <a:bodyPr wrap="square">
            <a:spAutoFit/>
          </a:bodyPr>
          <a:lstStyle/>
          <a:p>
            <a:pPr algn="just">
              <a:lnSpc>
                <a:spcPct val="90000"/>
              </a:lnSpc>
              <a:spcAft>
                <a:spcPts val="300"/>
              </a:spcAft>
            </a:pPr>
            <a:r>
              <a:rPr lang="ru-RU" sz="1100" dirty="0">
                <a:solidFill>
                  <a:schemeClr val="accent6">
                    <a:lumMod val="50000"/>
                  </a:schemeClr>
                </a:solidFill>
                <a:latin typeface="Trebuchet MS" pitchFamily="34" charset="0"/>
                <a:cs typeface="Times New Roman" pitchFamily="18" charset="0"/>
              </a:rPr>
              <a:t>2021:</a:t>
            </a:r>
          </a:p>
          <a:p>
            <a:pPr marL="285750" indent="-285750" algn="just">
              <a:lnSpc>
                <a:spcPct val="90000"/>
              </a:lnSpc>
              <a:spcAft>
                <a:spcPts val="100"/>
              </a:spcAft>
              <a:buFont typeface="Arial" panose="020B0604020202020204" pitchFamily="34" charset="0"/>
              <a:buChar char="•"/>
            </a:pPr>
            <a:r>
              <a:rPr lang="en-US" sz="1100" dirty="0">
                <a:latin typeface="Trebuchet MS" pitchFamily="34" charset="0"/>
                <a:cs typeface="Times New Roman" pitchFamily="18" charset="0"/>
              </a:rPr>
              <a:t>Implementing </a:t>
            </a:r>
            <a:r>
              <a:rPr lang="en-US" sz="1100" dirty="0" err="1">
                <a:latin typeface="Trebuchet MS" pitchFamily="34" charset="0"/>
                <a:cs typeface="Times New Roman" pitchFamily="18" charset="0"/>
              </a:rPr>
              <a:t>PB</a:t>
            </a:r>
            <a:r>
              <a:rPr lang="en-US" sz="1100" dirty="0">
                <a:latin typeface="Trebuchet MS" pitchFamily="34" charset="0"/>
                <a:cs typeface="Times New Roman" pitchFamily="18" charset="0"/>
              </a:rPr>
              <a:t> projects through the Web</a:t>
            </a:r>
            <a:endParaRPr lang="ru-RU" sz="1100" dirty="0">
              <a:latin typeface="Trebuchet MS" pitchFamily="34" charset="0"/>
              <a:cs typeface="Times New Roman" pitchFamily="18" charset="0"/>
            </a:endParaRPr>
          </a:p>
        </p:txBody>
      </p:sp>
    </p:spTree>
    <p:extLst>
      <p:ext uri="{BB962C8B-B14F-4D97-AF65-F5344CB8AC3E}">
        <p14:creationId xmlns:p14="http://schemas.microsoft.com/office/powerpoint/2010/main" val="164694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07975" y="1157427"/>
            <a:ext cx="8435975" cy="642798"/>
          </a:xfrm>
          <a:prstGeom prst="rect">
            <a:avLst/>
          </a:prstGeom>
        </p:spPr>
        <p:txBody>
          <a:bodyPr>
            <a:noAutofit/>
          </a:bodyPr>
          <a:lstStyle>
            <a:defPPr>
              <a:defRPr lang="en-US"/>
            </a:defPPr>
            <a:lvl1pPr>
              <a:spcBef>
                <a:spcPct val="0"/>
              </a:spcBef>
              <a:buNone/>
              <a:defRPr sz="2000" b="1">
                <a:solidFill>
                  <a:srgbClr val="077A3E"/>
                </a:solidFill>
                <a:latin typeface="Trebuchet MS" pitchFamily="34" charset="0"/>
                <a:ea typeface="+mj-ea"/>
                <a:cs typeface="+mj-cs"/>
              </a:defRPr>
            </a:lvl1pPr>
          </a:lstStyle>
          <a:p>
            <a:pPr algn="ctr">
              <a:lnSpc>
                <a:spcPct val="90000"/>
              </a:lnSpc>
            </a:pPr>
            <a:r>
              <a:rPr lang="en-US" dirty="0"/>
              <a:t>Best Practice of Citizens’ Participation in Community Meetings to Propose </a:t>
            </a:r>
            <a:r>
              <a:rPr lang="en-US" dirty="0" err="1"/>
              <a:t>PB</a:t>
            </a:r>
            <a:r>
              <a:rPr lang="en-US" dirty="0"/>
              <a:t> Projects</a:t>
            </a:r>
            <a:endParaRPr lang="ru-RU" dirty="0"/>
          </a:p>
        </p:txBody>
      </p:sp>
      <p:sp>
        <p:nvSpPr>
          <p:cNvPr id="38" name="Номер слайда 1"/>
          <p:cNvSpPr>
            <a:spLocks noGrp="1"/>
          </p:cNvSpPr>
          <p:nvPr>
            <p:ph type="sldNum" sz="quarter" idx="4"/>
          </p:nvPr>
        </p:nvSpPr>
        <p:spPr>
          <a:xfrm>
            <a:off x="8295207" y="198955"/>
            <a:ext cx="848799" cy="403100"/>
          </a:xfrm>
        </p:spPr>
        <p:txBody>
          <a:bodyPr vert="horz" lIns="91440" tIns="45720" rIns="91440" bIns="45720" rtlCol="0" anchor="ctr"/>
          <a:lstStyle/>
          <a:p>
            <a:fld id="{B2D350B4-811D-9C49-8D4A-B431FFD45952}" type="slidenum">
              <a:rPr lang="en-US">
                <a:solidFill>
                  <a:srgbClr val="077A3E"/>
                </a:solidFill>
              </a:rPr>
              <a:pPr/>
              <a:t>13</a:t>
            </a:fld>
            <a:endParaRPr lang="en-US" dirty="0">
              <a:solidFill>
                <a:srgbClr val="077A3E"/>
              </a:solidFill>
            </a:endParaRPr>
          </a:p>
        </p:txBody>
      </p:sp>
      <p:sp>
        <p:nvSpPr>
          <p:cNvPr id="3" name="AutoShape 2" descr="https://webmail.minfin.ru/owa/service.svc/s/GetFileAttachment?id=AAMkAGE5MmMzYTU3LWNmYzgtNDAxYy04NjI1LTFjMGRlMGEwY2NlZgBGAAAAAACDqvcWJatjR7k29qjcZHtNBwBKZu5JNEoMSZj6XRJBzxbPAAAAKDt6AACHLYRp36dUQqhaVg8%2F3xXxAALpS1Y%2FAAABEgAQAFM2EGAEyf9IlJlPSZtrIog%3D&amp;isImagePreview=True&amp;X-OWA-CANARY=0Z8rPuxZS0WHwtKOLq2xwv0ly9k7ENYICybNfPSa65ZZuacJF2Hd1D2fOmCKKtm1WLIvFXqM0Mk."/>
          <p:cNvSpPr>
            <a:spLocks noChangeAspect="1" noChangeArrowheads="1"/>
          </p:cNvSpPr>
          <p:nvPr/>
        </p:nvSpPr>
        <p:spPr bwMode="auto">
          <a:xfrm>
            <a:off x="155575" y="748908"/>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AutoShape 4" descr="https://webmail.minfin.ru/owa/service.svc/s/GetFileAttachment?id=AAMkAGE5MmMzYTU3LWNmYzgtNDAxYy04NjI1LTFjMGRlMGEwY2NlZgBGAAAAAACDqvcWJatjR7k29qjcZHtNBwBKZu5JNEoMSZj6XRJBzxbPAAAAKDt6AACHLYRp36dUQqhaVg8%2F3xXxAALpS1Y%2FAAABEgAQAFM2EGAEyf9IlJlPSZtrIog%3D&amp;isImagePreview=True&amp;X-OWA-CANARY=0Z8rPuxZS0WHwtKOLq2xwv0ly9k7ENYICybNfPSa65ZZuacJF2Hd1D2fOmCKKtm1WLIvFXqM0Mk."/>
          <p:cNvSpPr>
            <a:spLocks noChangeAspect="1" noChangeArrowheads="1"/>
          </p:cNvSpPr>
          <p:nvPr/>
        </p:nvSpPr>
        <p:spPr bwMode="auto">
          <a:xfrm>
            <a:off x="307975" y="863208"/>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Прямоугольник 7"/>
          <p:cNvSpPr/>
          <p:nvPr/>
        </p:nvSpPr>
        <p:spPr>
          <a:xfrm>
            <a:off x="299547" y="3691033"/>
            <a:ext cx="8654673" cy="1883593"/>
          </a:xfrm>
          <a:prstGeom prst="rect">
            <a:avLst/>
          </a:prstGeom>
        </p:spPr>
        <p:txBody>
          <a:bodyPr wrap="square">
            <a:spAutoFit/>
          </a:bodyPr>
          <a:lstStyle/>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Effective tool for engaging citizens through the media, social networks, and messengers</a:t>
            </a:r>
            <a:r>
              <a:rPr lang="ru-RU" sz="1600" dirty="0">
                <a:latin typeface="Trebuchet MS" pitchFamily="34" charset="0"/>
                <a:cs typeface="Times New Roman" pitchFamily="18" charset="0"/>
              </a:rPr>
              <a:t>.</a:t>
            </a: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Identifying relevant and urgent issues during preliminary reviews of projects</a:t>
            </a:r>
            <a:r>
              <a:rPr lang="ru-RU" sz="1600" dirty="0">
                <a:latin typeface="Trebuchet MS" pitchFamily="34" charset="0"/>
                <a:cs typeface="Times New Roman" pitchFamily="18" charset="0"/>
              </a:rPr>
              <a:t>.</a:t>
            </a: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Recording decisions adopted by residents and the number of participants attending final meetings by taking minutes, photos and videos of the meetings held</a:t>
            </a:r>
            <a:r>
              <a:rPr lang="ru-RU" sz="1600" dirty="0">
                <a:latin typeface="Trebuchet MS" pitchFamily="34" charset="0"/>
                <a:cs typeface="Times New Roman" pitchFamily="18" charset="0"/>
              </a:rPr>
              <a:t>.</a:t>
            </a:r>
          </a:p>
          <a:p>
            <a:pPr marL="342900" indent="-342900" algn="just">
              <a:lnSpc>
                <a:spcPct val="90000"/>
              </a:lnSpc>
              <a:spcAft>
                <a:spcPts val="1200"/>
              </a:spcAft>
              <a:buFont typeface="Wingdings" panose="05000000000000000000" pitchFamily="2" charset="2"/>
              <a:buChar char="ü"/>
            </a:pPr>
            <a:r>
              <a:rPr lang="en-US" sz="1600" dirty="0">
                <a:latin typeface="Trebuchet MS" pitchFamily="34" charset="0"/>
                <a:cs typeface="Times New Roman" pitchFamily="18" charset="0"/>
              </a:rPr>
              <a:t>High level of citizen co-financing of PB projects </a:t>
            </a:r>
            <a:r>
              <a:rPr lang="ru-RU" sz="1600" dirty="0">
                <a:latin typeface="Trebuchet MS" pitchFamily="34" charset="0"/>
                <a:cs typeface="Times New Roman" pitchFamily="18" charset="0"/>
              </a:rPr>
              <a:t>(7</a:t>
            </a:r>
            <a:r>
              <a:rPr lang="en-US" sz="1600" dirty="0">
                <a:latin typeface="Trebuchet MS" pitchFamily="34" charset="0"/>
                <a:cs typeface="Times New Roman" pitchFamily="18" charset="0"/>
              </a:rPr>
              <a:t>.</a:t>
            </a:r>
            <a:r>
              <a:rPr lang="ru-RU" sz="1600" dirty="0">
                <a:latin typeface="Trebuchet MS" pitchFamily="34" charset="0"/>
                <a:cs typeface="Times New Roman" pitchFamily="18" charset="0"/>
              </a:rPr>
              <a:t>4% </a:t>
            </a:r>
            <a:r>
              <a:rPr lang="en-US" sz="1600" dirty="0">
                <a:latin typeface="Trebuchet MS" pitchFamily="34" charset="0"/>
                <a:cs typeface="Times New Roman" pitchFamily="18" charset="0"/>
              </a:rPr>
              <a:t>of total project cots)</a:t>
            </a:r>
            <a:r>
              <a:rPr lang="ru-RU" sz="1600" dirty="0">
                <a:latin typeface="Trebuchet MS" pitchFamily="34" charset="0"/>
                <a:cs typeface="Times New Roman" pitchFamily="18" charset="0"/>
              </a:rPr>
              <a:t>.</a:t>
            </a:r>
          </a:p>
        </p:txBody>
      </p:sp>
      <p:sp>
        <p:nvSpPr>
          <p:cNvPr id="12" name="Прямоугольник 11"/>
          <p:cNvSpPr/>
          <p:nvPr/>
        </p:nvSpPr>
        <p:spPr>
          <a:xfrm>
            <a:off x="94891" y="1971202"/>
            <a:ext cx="8988724" cy="1061829"/>
          </a:xfrm>
          <a:prstGeom prst="rect">
            <a:avLst/>
          </a:prstGeom>
          <a:noFill/>
          <a:ln w="38100"/>
        </p:spPr>
        <p:style>
          <a:lnRef idx="2">
            <a:schemeClr val="accent6"/>
          </a:lnRef>
          <a:fillRef idx="1">
            <a:schemeClr val="lt1"/>
          </a:fillRef>
          <a:effectRef idx="0">
            <a:schemeClr val="accent6"/>
          </a:effectRef>
          <a:fontRef idx="minor">
            <a:schemeClr val="dk1"/>
          </a:fontRef>
        </p:style>
        <p:txBody>
          <a:bodyPr wrap="square">
            <a:spAutoFit/>
          </a:bodyPr>
          <a:lstStyle/>
          <a:p>
            <a:pPr>
              <a:spcBef>
                <a:spcPts val="600"/>
              </a:spcBef>
            </a:pPr>
            <a:endParaRPr lang="ru-RU" sz="800" dirty="0">
              <a:solidFill>
                <a:schemeClr val="accent6">
                  <a:lumMod val="50000"/>
                </a:schemeClr>
              </a:solidFill>
              <a:latin typeface="Trebuchet MS" pitchFamily="34" charset="0"/>
              <a:cs typeface="Times New Roman" pitchFamily="18" charset="0"/>
            </a:endParaRPr>
          </a:p>
          <a:p>
            <a:pPr algn="ctr">
              <a:spcBef>
                <a:spcPts val="600"/>
              </a:spcBef>
            </a:pPr>
            <a:r>
              <a:rPr lang="ru-RU" sz="1600" b="1" dirty="0">
                <a:solidFill>
                  <a:schemeClr val="accent6">
                    <a:lumMod val="50000"/>
                  </a:schemeClr>
                </a:solidFill>
                <a:latin typeface="Trebuchet MS" pitchFamily="34" charset="0"/>
                <a:cs typeface="Times New Roman" pitchFamily="18" charset="0"/>
              </a:rPr>
              <a:t> </a:t>
            </a:r>
            <a:r>
              <a:rPr lang="en-US" sz="1600" b="1" dirty="0">
                <a:solidFill>
                  <a:schemeClr val="accent6">
                    <a:lumMod val="50000"/>
                  </a:schemeClr>
                </a:solidFill>
                <a:latin typeface="Trebuchet MS" pitchFamily="34" charset="0"/>
                <a:cs typeface="Times New Roman" pitchFamily="18" charset="0"/>
              </a:rPr>
              <a:t>Local Initiatives Support Program (LISP)</a:t>
            </a:r>
          </a:p>
          <a:p>
            <a:pPr algn="ctr">
              <a:spcBef>
                <a:spcPts val="600"/>
              </a:spcBef>
            </a:pPr>
            <a:r>
              <a:rPr lang="en-US" sz="1600" b="1" dirty="0">
                <a:solidFill>
                  <a:srgbClr val="003300"/>
                </a:solidFill>
                <a:latin typeface="Trebuchet MS" pitchFamily="34" charset="0"/>
                <a:cs typeface="Times New Roman" pitchFamily="18" charset="0"/>
              </a:rPr>
              <a:t>Republic of Sakha (Yakutia)</a:t>
            </a:r>
            <a:endParaRPr lang="ru-RU" sz="1600" b="1" dirty="0">
              <a:solidFill>
                <a:srgbClr val="003300"/>
              </a:solidFill>
              <a:latin typeface="Trebuchet MS" pitchFamily="34" charset="0"/>
              <a:cs typeface="Times New Roman" pitchFamily="18" charset="0"/>
            </a:endParaRPr>
          </a:p>
          <a:p>
            <a:pPr>
              <a:spcBef>
                <a:spcPts val="600"/>
              </a:spcBef>
            </a:pPr>
            <a:endParaRPr lang="ru-RU" sz="800" b="1" dirty="0">
              <a:solidFill>
                <a:schemeClr val="accent6">
                  <a:lumMod val="50000"/>
                </a:schemeClr>
              </a:solidFill>
              <a:latin typeface="Trebuchet MS" pitchFamily="34" charset="0"/>
              <a:cs typeface="Times New Roman"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246" r="12264"/>
          <a:stretch/>
        </p:blipFill>
        <p:spPr bwMode="auto">
          <a:xfrm>
            <a:off x="863159" y="2004548"/>
            <a:ext cx="1078963" cy="99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299552" y="3104134"/>
            <a:ext cx="8784069" cy="584775"/>
          </a:xfrm>
          <a:prstGeom prst="rect">
            <a:avLst/>
          </a:prstGeom>
        </p:spPr>
        <p:txBody>
          <a:bodyPr wrap="square">
            <a:spAutoFit/>
          </a:bodyPr>
          <a:lstStyle/>
          <a:p>
            <a:pPr algn="ctr">
              <a:spcBef>
                <a:spcPts val="600"/>
              </a:spcBef>
            </a:pPr>
            <a:r>
              <a:rPr lang="en-US" sz="1600" dirty="0">
                <a:solidFill>
                  <a:schemeClr val="accent6">
                    <a:lumMod val="50000"/>
                  </a:schemeClr>
                </a:solidFill>
                <a:latin typeface="Trebuchet MS" pitchFamily="34" charset="0"/>
                <a:cs typeface="Times New Roman" pitchFamily="18" charset="0"/>
              </a:rPr>
              <a:t>Share of municipal residents who took part in meetings</a:t>
            </a:r>
            <a:r>
              <a:rPr lang="ru-RU" sz="1600" dirty="0">
                <a:solidFill>
                  <a:schemeClr val="accent6">
                    <a:lumMod val="50000"/>
                  </a:schemeClr>
                </a:solidFill>
                <a:latin typeface="Trebuchet MS" pitchFamily="34" charset="0"/>
                <a:cs typeface="Times New Roman" pitchFamily="18" charset="0"/>
              </a:rPr>
              <a:t>:</a:t>
            </a:r>
          </a:p>
          <a:p>
            <a:pPr algn="ctr"/>
            <a:r>
              <a:rPr lang="ru-RU" sz="1600" dirty="0">
                <a:solidFill>
                  <a:schemeClr val="accent6">
                    <a:lumMod val="50000"/>
                  </a:schemeClr>
                </a:solidFill>
                <a:latin typeface="Trebuchet MS" pitchFamily="34" charset="0"/>
                <a:cs typeface="Times New Roman" pitchFamily="18" charset="0"/>
              </a:rPr>
              <a:t>- </a:t>
            </a:r>
            <a:r>
              <a:rPr lang="en-US" sz="1600" dirty="0">
                <a:solidFill>
                  <a:schemeClr val="accent6">
                    <a:lumMod val="50000"/>
                  </a:schemeClr>
                </a:solidFill>
                <a:latin typeface="Trebuchet MS" pitchFamily="34" charset="0"/>
                <a:cs typeface="Times New Roman" pitchFamily="18" charset="0"/>
              </a:rPr>
              <a:t>Preliminary meetings </a:t>
            </a:r>
            <a:r>
              <a:rPr lang="ru-RU" sz="1600" dirty="0">
                <a:solidFill>
                  <a:schemeClr val="accent6">
                    <a:lumMod val="50000"/>
                  </a:schemeClr>
                </a:solidFill>
                <a:latin typeface="Trebuchet MS" pitchFamily="34" charset="0"/>
                <a:cs typeface="Times New Roman" pitchFamily="18" charset="0"/>
              </a:rPr>
              <a:t>– 28</a:t>
            </a:r>
            <a:r>
              <a:rPr lang="en-US" sz="1600" dirty="0">
                <a:solidFill>
                  <a:schemeClr val="accent6">
                    <a:lumMod val="50000"/>
                  </a:schemeClr>
                </a:solidFill>
                <a:latin typeface="Trebuchet MS" pitchFamily="34" charset="0"/>
                <a:cs typeface="Times New Roman" pitchFamily="18" charset="0"/>
              </a:rPr>
              <a:t>.</a:t>
            </a:r>
            <a:r>
              <a:rPr lang="ru-RU" sz="1600" dirty="0">
                <a:solidFill>
                  <a:schemeClr val="accent6">
                    <a:lumMod val="50000"/>
                  </a:schemeClr>
                </a:solidFill>
                <a:latin typeface="Trebuchet MS" pitchFamily="34" charset="0"/>
                <a:cs typeface="Times New Roman" pitchFamily="18" charset="0"/>
              </a:rPr>
              <a:t>2%;      - </a:t>
            </a:r>
            <a:r>
              <a:rPr lang="en-US" sz="1600" dirty="0">
                <a:solidFill>
                  <a:schemeClr val="accent6">
                    <a:lumMod val="50000"/>
                  </a:schemeClr>
                </a:solidFill>
                <a:latin typeface="Trebuchet MS" pitchFamily="34" charset="0"/>
                <a:cs typeface="Times New Roman" pitchFamily="18" charset="0"/>
              </a:rPr>
              <a:t>final meetings </a:t>
            </a:r>
            <a:r>
              <a:rPr lang="ru-RU" sz="1600" dirty="0">
                <a:solidFill>
                  <a:schemeClr val="accent6">
                    <a:lumMod val="50000"/>
                  </a:schemeClr>
                </a:solidFill>
                <a:latin typeface="Trebuchet MS" pitchFamily="34" charset="0"/>
                <a:cs typeface="Times New Roman" pitchFamily="18" charset="0"/>
              </a:rPr>
              <a:t>– 14</a:t>
            </a:r>
            <a:r>
              <a:rPr lang="en-US" sz="1600" dirty="0">
                <a:solidFill>
                  <a:schemeClr val="accent6">
                    <a:lumMod val="50000"/>
                  </a:schemeClr>
                </a:solidFill>
                <a:latin typeface="Trebuchet MS" pitchFamily="34" charset="0"/>
                <a:cs typeface="Times New Roman" pitchFamily="18" charset="0"/>
              </a:rPr>
              <a:t>.</a:t>
            </a:r>
            <a:r>
              <a:rPr lang="ru-RU" sz="1600" dirty="0">
                <a:solidFill>
                  <a:schemeClr val="accent6">
                    <a:lumMod val="50000"/>
                  </a:schemeClr>
                </a:solidFill>
                <a:latin typeface="Trebuchet MS"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950" y="2021104"/>
            <a:ext cx="10572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75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p:nvPr/>
        </p:nvSpPr>
        <p:spPr>
          <a:xfrm>
            <a:off x="1593" y="5166769"/>
            <a:ext cx="9142413" cy="1051571"/>
          </a:xfrm>
          <a:prstGeom prst="rect">
            <a:avLst/>
          </a:prstGeom>
          <a:solidFill>
            <a:srgbClr val="077A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10"/>
          <p:cNvPicPr>
            <a:picLocks noChangeAspect="1"/>
          </p:cNvPicPr>
          <p:nvPr/>
        </p:nvPicPr>
        <p:blipFill rotWithShape="1">
          <a:blip r:embed="rId2">
            <a:alphaModFix amt="54000"/>
          </a:blip>
          <a:srcRect l="3197" t="33872" r="-6506" b="59973"/>
          <a:stretch/>
        </p:blipFill>
        <p:spPr>
          <a:xfrm>
            <a:off x="8724" y="5166769"/>
            <a:ext cx="9143999" cy="1051571"/>
          </a:xfrm>
          <a:prstGeom prst="rect">
            <a:avLst/>
          </a:prstGeom>
        </p:spPr>
      </p:pic>
      <p:sp>
        <p:nvSpPr>
          <p:cNvPr id="6" name="TextBox 5"/>
          <p:cNvSpPr txBox="1"/>
          <p:nvPr/>
        </p:nvSpPr>
        <p:spPr>
          <a:xfrm>
            <a:off x="346372" y="2698996"/>
            <a:ext cx="5179676" cy="461665"/>
          </a:xfrm>
          <a:prstGeom prst="rect">
            <a:avLst/>
          </a:prstGeom>
          <a:noFill/>
        </p:spPr>
        <p:txBody>
          <a:bodyPr wrap="square" rtlCol="0">
            <a:spAutoFit/>
          </a:bodyPr>
          <a:lstStyle/>
          <a:p>
            <a:pPr algn="ctr"/>
            <a:r>
              <a:rPr lang="en-US" sz="2400" b="1" cap="all" dirty="0">
                <a:solidFill>
                  <a:srgbClr val="D9862B"/>
                </a:solidFill>
                <a:latin typeface="DINPro-Light"/>
                <a:cs typeface="DINPro-Light"/>
              </a:rPr>
              <a:t>Thank you FOR LISTENING</a:t>
            </a:r>
            <a:endParaRPr lang="ru-RU" sz="2400" b="1" cap="all" dirty="0">
              <a:solidFill>
                <a:srgbClr val="D9862B"/>
              </a:solidFill>
              <a:latin typeface="DINPro-Light"/>
              <a:cs typeface="DINPro-Light"/>
            </a:endParaRPr>
          </a:p>
        </p:txBody>
      </p:sp>
    </p:spTree>
    <p:extLst>
      <p:ext uri="{BB962C8B-B14F-4D97-AF65-F5344CB8AC3E}">
        <p14:creationId xmlns:p14="http://schemas.microsoft.com/office/powerpoint/2010/main" val="324913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1"/>
          <p:cNvSpPr>
            <a:spLocks noGrp="1"/>
          </p:cNvSpPr>
          <p:nvPr>
            <p:ph type="sldNum" sz="quarter" idx="4294967295"/>
          </p:nvPr>
        </p:nvSpPr>
        <p:spPr>
          <a:xfrm>
            <a:off x="8516515" y="97633"/>
            <a:ext cx="848799" cy="537467"/>
          </a:xfrm>
          <a:prstGeom prst="rect">
            <a:avLst/>
          </a:prstGeom>
        </p:spPr>
        <p:txBody>
          <a:bodyPr vert="horz" lIns="91440" tIns="45720" rIns="91440" bIns="45720" rtlCol="0" anchor="ctr"/>
          <a:lstStyle/>
          <a:p>
            <a:fld id="{B2D350B4-811D-9C49-8D4A-B431FFD45952}" type="slidenum">
              <a:rPr lang="en-US" sz="2200">
                <a:solidFill>
                  <a:srgbClr val="077A3E"/>
                </a:solidFill>
                <a:latin typeface="DINPro-Light"/>
                <a:cs typeface="DINPro-Light"/>
              </a:rPr>
              <a:pPr/>
              <a:t>2</a:t>
            </a:fld>
            <a:endParaRPr lang="en-US" sz="2200" dirty="0">
              <a:solidFill>
                <a:srgbClr val="077A3E"/>
              </a:solidFill>
              <a:latin typeface="DINPro-Light"/>
              <a:cs typeface="DINPro-Light"/>
            </a:endParaRPr>
          </a:p>
        </p:txBody>
      </p:sp>
      <p:sp>
        <p:nvSpPr>
          <p:cNvPr id="7" name="Заголовок 5"/>
          <p:cNvSpPr txBox="1">
            <a:spLocks/>
          </p:cNvSpPr>
          <p:nvPr/>
        </p:nvSpPr>
        <p:spPr>
          <a:xfrm>
            <a:off x="170571" y="819971"/>
            <a:ext cx="8973433" cy="353943"/>
          </a:xfrm>
          <a:prstGeom prst="rect">
            <a:avLst/>
          </a:prstGeom>
        </p:spPr>
        <p:txBody>
          <a:bodyPr>
            <a:noAutofit/>
          </a:bodyPr>
          <a:lstStyle>
            <a:defPPr>
              <a:defRPr lang="en-US"/>
            </a:defPPr>
            <a:lvl1pPr>
              <a:spcBef>
                <a:spcPct val="0"/>
              </a:spcBef>
              <a:buNone/>
              <a:defRPr sz="2000" b="1">
                <a:solidFill>
                  <a:srgbClr val="077A3E"/>
                </a:solidFill>
                <a:latin typeface="Trebuchet MS" pitchFamily="34" charset="0"/>
                <a:ea typeface="+mj-ea"/>
                <a:cs typeface="+mj-cs"/>
              </a:defRPr>
            </a:lvl1pPr>
          </a:lstStyle>
          <a:p>
            <a:pPr algn="ctr"/>
            <a:r>
              <a:rPr lang="en-US" dirty="0"/>
              <a:t>Current results of participatory budgeting development</a:t>
            </a:r>
            <a:r>
              <a:rPr lang="ru-RU" dirty="0"/>
              <a:t>*</a:t>
            </a:r>
          </a:p>
        </p:txBody>
      </p:sp>
      <p:graphicFrame>
        <p:nvGraphicFramePr>
          <p:cNvPr id="11" name="Таблица 10"/>
          <p:cNvGraphicFramePr>
            <a:graphicFrameLocks noGrp="1"/>
          </p:cNvGraphicFramePr>
          <p:nvPr>
            <p:extLst>
              <p:ext uri="{D42A27DB-BD31-4B8C-83A1-F6EECF244321}">
                <p14:modId xmlns:p14="http://schemas.microsoft.com/office/powerpoint/2010/main" val="54169087"/>
              </p:ext>
            </p:extLst>
          </p:nvPr>
        </p:nvGraphicFramePr>
        <p:xfrm>
          <a:off x="248201" y="1344707"/>
          <a:ext cx="8560520" cy="3692727"/>
        </p:xfrm>
        <a:graphic>
          <a:graphicData uri="http://schemas.openxmlformats.org/drawingml/2006/table">
            <a:tbl>
              <a:tblPr firstRow="1" firstCol="1" bandRow="1">
                <a:tableStyleId>{1FECB4D8-DB02-4DC6-A0A2-4F2EBAE1DC90}</a:tableStyleId>
              </a:tblPr>
              <a:tblGrid>
                <a:gridCol w="410019">
                  <a:extLst>
                    <a:ext uri="{9D8B030D-6E8A-4147-A177-3AD203B41FA5}">
                      <a16:colId xmlns:a16="http://schemas.microsoft.com/office/drawing/2014/main" val="20000"/>
                    </a:ext>
                  </a:extLst>
                </a:gridCol>
                <a:gridCol w="5252130">
                  <a:extLst>
                    <a:ext uri="{9D8B030D-6E8A-4147-A177-3AD203B41FA5}">
                      <a16:colId xmlns:a16="http://schemas.microsoft.com/office/drawing/2014/main" val="20001"/>
                    </a:ext>
                  </a:extLst>
                </a:gridCol>
                <a:gridCol w="680558">
                  <a:extLst>
                    <a:ext uri="{9D8B030D-6E8A-4147-A177-3AD203B41FA5}">
                      <a16:colId xmlns:a16="http://schemas.microsoft.com/office/drawing/2014/main" val="20002"/>
                    </a:ext>
                  </a:extLst>
                </a:gridCol>
                <a:gridCol w="695353">
                  <a:extLst>
                    <a:ext uri="{9D8B030D-6E8A-4147-A177-3AD203B41FA5}">
                      <a16:colId xmlns:a16="http://schemas.microsoft.com/office/drawing/2014/main" val="20003"/>
                    </a:ext>
                  </a:extLst>
                </a:gridCol>
                <a:gridCol w="832475">
                  <a:extLst>
                    <a:ext uri="{9D8B030D-6E8A-4147-A177-3AD203B41FA5}">
                      <a16:colId xmlns:a16="http://schemas.microsoft.com/office/drawing/2014/main" val="20004"/>
                    </a:ext>
                  </a:extLst>
                </a:gridCol>
                <a:gridCol w="689985">
                  <a:extLst>
                    <a:ext uri="{9D8B030D-6E8A-4147-A177-3AD203B41FA5}">
                      <a16:colId xmlns:a16="http://schemas.microsoft.com/office/drawing/2014/main" val="20005"/>
                    </a:ext>
                  </a:extLst>
                </a:gridCol>
              </a:tblGrid>
              <a:tr h="461243">
                <a:tc>
                  <a:txBody>
                    <a:bodyPr/>
                    <a:lstStyle/>
                    <a:p>
                      <a:endParaRPr lang="ru-RU" sz="1700" b="0" dirty="0">
                        <a:latin typeface="Trebuchet MS" panose="020B0603020202020204" pitchFamily="34"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003300"/>
                    </a:solidFill>
                  </a:tcPr>
                </a:tc>
                <a:tc>
                  <a:txBody>
                    <a:bodyPr/>
                    <a:lstStyle/>
                    <a:p>
                      <a:pPr algn="ctr">
                        <a:lnSpc>
                          <a:spcPct val="115000"/>
                        </a:lnSpc>
                        <a:spcAft>
                          <a:spcPts val="0"/>
                        </a:spcAft>
                      </a:pPr>
                      <a:r>
                        <a:rPr lang="ru-RU" sz="1700" dirty="0">
                          <a:effectLst/>
                          <a:latin typeface="Trebuchet MS" panose="020B0603020202020204" pitchFamily="34" charset="0"/>
                        </a:rPr>
                        <a:t> </a:t>
                      </a:r>
                      <a:r>
                        <a:rPr lang="en-US" sz="1700" dirty="0">
                          <a:effectLst/>
                          <a:latin typeface="Trebuchet MS" panose="020B0603020202020204" pitchFamily="34" charset="0"/>
                        </a:rPr>
                        <a:t>Indicator</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003300"/>
                    </a:solidFill>
                  </a:tcPr>
                </a:tc>
                <a:tc>
                  <a:txBody>
                    <a:bodyPr/>
                    <a:lstStyle/>
                    <a:p>
                      <a:pPr algn="ctr">
                        <a:lnSpc>
                          <a:spcPct val="150000"/>
                        </a:lnSpc>
                        <a:spcAft>
                          <a:spcPts val="600"/>
                        </a:spcAft>
                      </a:pPr>
                      <a:r>
                        <a:rPr lang="ru-RU" sz="1700" dirty="0">
                          <a:effectLst/>
                          <a:latin typeface="Trebuchet MS" panose="020B0603020202020204" pitchFamily="34" charset="0"/>
                        </a:rPr>
                        <a:t>2015</a:t>
                      </a:r>
                      <a:endParaRPr lang="ru-RU" sz="1700" b="0" dirty="0">
                        <a:solidFill>
                          <a:srgbClr val="DE9240"/>
                        </a:solidFill>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003300"/>
                    </a:solidFill>
                  </a:tcPr>
                </a:tc>
                <a:tc>
                  <a:txBody>
                    <a:bodyPr/>
                    <a:lstStyle/>
                    <a:p>
                      <a:pPr algn="ctr">
                        <a:lnSpc>
                          <a:spcPct val="150000"/>
                        </a:lnSpc>
                        <a:spcAft>
                          <a:spcPts val="600"/>
                        </a:spcAft>
                      </a:pPr>
                      <a:r>
                        <a:rPr lang="ru-RU" sz="1700" dirty="0">
                          <a:effectLst/>
                          <a:latin typeface="Trebuchet MS" panose="020B0603020202020204" pitchFamily="34" charset="0"/>
                        </a:rPr>
                        <a:t>2016</a:t>
                      </a:r>
                      <a:endParaRPr lang="ru-RU" sz="1700" b="0" dirty="0">
                        <a:solidFill>
                          <a:srgbClr val="DE9240"/>
                        </a:solidFill>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003300"/>
                    </a:solidFill>
                  </a:tcPr>
                </a:tc>
                <a:tc>
                  <a:txBody>
                    <a:bodyPr/>
                    <a:lstStyle/>
                    <a:p>
                      <a:pPr algn="ctr">
                        <a:lnSpc>
                          <a:spcPct val="150000"/>
                        </a:lnSpc>
                        <a:spcAft>
                          <a:spcPts val="600"/>
                        </a:spcAft>
                      </a:pPr>
                      <a:r>
                        <a:rPr lang="ru-RU" sz="1700" dirty="0">
                          <a:effectLst/>
                          <a:latin typeface="Trebuchet MS" panose="020B0603020202020204" pitchFamily="34" charset="0"/>
                        </a:rPr>
                        <a:t>2017</a:t>
                      </a:r>
                      <a:endParaRPr lang="ru-RU" sz="1700" b="0" dirty="0">
                        <a:solidFill>
                          <a:srgbClr val="DE9240"/>
                        </a:solidFill>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003300"/>
                    </a:solidFill>
                  </a:tcPr>
                </a:tc>
                <a:tc>
                  <a:txBody>
                    <a:bodyPr/>
                    <a:lstStyle/>
                    <a:p>
                      <a:pPr marL="0" marR="0" indent="0" algn="ctr" defTabSz="457200" rtl="0" eaLnBrk="1" fontAlgn="auto" latinLnBrk="0" hangingPunct="1">
                        <a:lnSpc>
                          <a:spcPct val="150000"/>
                        </a:lnSpc>
                        <a:spcBef>
                          <a:spcPts val="0"/>
                        </a:spcBef>
                        <a:spcAft>
                          <a:spcPts val="600"/>
                        </a:spcAft>
                        <a:buClrTx/>
                        <a:buSzTx/>
                        <a:buFontTx/>
                        <a:buNone/>
                        <a:tabLst/>
                        <a:defRPr/>
                      </a:pPr>
                      <a:r>
                        <a:rPr lang="ru-RU" sz="1700" dirty="0">
                          <a:effectLst/>
                          <a:latin typeface="Trebuchet MS" panose="020B0603020202020204" pitchFamily="34" charset="0"/>
                        </a:rPr>
                        <a:t>201</a:t>
                      </a:r>
                      <a:r>
                        <a:rPr lang="en-US" sz="1700" dirty="0">
                          <a:effectLst/>
                          <a:latin typeface="Trebuchet MS" panose="020B0603020202020204" pitchFamily="34" charset="0"/>
                        </a:rPr>
                        <a:t>8</a:t>
                      </a:r>
                      <a:endParaRPr lang="ru-RU" sz="1700" b="0" dirty="0">
                        <a:solidFill>
                          <a:srgbClr val="DE9240"/>
                        </a:solidFill>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700883">
                <a:tc>
                  <a:txBody>
                    <a:bodyPr/>
                    <a:lstStyle/>
                    <a:p>
                      <a:pPr>
                        <a:lnSpc>
                          <a:spcPct val="150000"/>
                        </a:lnSpc>
                        <a:spcBef>
                          <a:spcPts val="600"/>
                        </a:spcBef>
                        <a:spcAft>
                          <a:spcPts val="1200"/>
                        </a:spcAft>
                      </a:pPr>
                      <a:r>
                        <a:rPr lang="ru-RU" sz="1700" dirty="0">
                          <a:latin typeface="Trebuchet MS" panose="020B0603020202020204" pitchFamily="34" charset="0"/>
                        </a:rPr>
                        <a:t>1.</a:t>
                      </a:r>
                      <a:endParaRPr lang="ru-RU" sz="1700" b="0" dirty="0">
                        <a:latin typeface="Trebuchet MS" panose="020B060302020202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just">
                        <a:lnSpc>
                          <a:spcPct val="100000"/>
                        </a:lnSpc>
                        <a:spcBef>
                          <a:spcPts val="600"/>
                        </a:spcBef>
                        <a:spcAft>
                          <a:spcPts val="1200"/>
                        </a:spcAft>
                      </a:pPr>
                      <a:r>
                        <a:rPr lang="en-US" sz="1700" dirty="0">
                          <a:effectLst/>
                          <a:latin typeface="Trebuchet MS" panose="020B0603020202020204" pitchFamily="34" charset="0"/>
                        </a:rPr>
                        <a:t>Number of regions engaged in Participatory Budgeting practices, </a:t>
                      </a:r>
                      <a:r>
                        <a:rPr lang="en-US" sz="1700" i="1" dirty="0">
                          <a:effectLst/>
                          <a:latin typeface="Trebuchet MS" panose="020B0603020202020204" pitchFamily="34" charset="0"/>
                        </a:rPr>
                        <a:t>units</a:t>
                      </a:r>
                      <a:endParaRPr lang="ru-RU" sz="1700" b="0" i="1" dirty="0">
                        <a:effectLst/>
                        <a:latin typeface="Trebuchet MS" panose="020B0603020202020204" pitchFamily="34" charset="0"/>
                        <a:ea typeface="Calibri"/>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ru-RU" sz="1700" b="1" kern="1200" dirty="0">
                          <a:solidFill>
                            <a:srgbClr val="077A3E"/>
                          </a:solidFill>
                          <a:effectLst/>
                          <a:latin typeface="Trebuchet MS" panose="020B0603020202020204" pitchFamily="34" charset="0"/>
                          <a:ea typeface="+mn-ea"/>
                          <a:cs typeface="+mn-cs"/>
                        </a:rPr>
                        <a:t>7</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ru-RU" sz="1700" b="1" kern="1200" dirty="0">
                          <a:solidFill>
                            <a:srgbClr val="077A3E"/>
                          </a:solidFill>
                          <a:effectLst/>
                          <a:latin typeface="Trebuchet MS" panose="020B0603020202020204" pitchFamily="34" charset="0"/>
                          <a:ea typeface="+mn-ea"/>
                          <a:cs typeface="+mn-cs"/>
                        </a:rPr>
                        <a:t>16</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ru-RU" sz="1700" b="1" kern="1200" dirty="0">
                          <a:solidFill>
                            <a:srgbClr val="077A3E"/>
                          </a:solidFill>
                          <a:effectLst/>
                          <a:latin typeface="Trebuchet MS" panose="020B0603020202020204" pitchFamily="34" charset="0"/>
                          <a:ea typeface="+mn-ea"/>
                          <a:cs typeface="+mn-cs"/>
                        </a:rPr>
                        <a:t>47</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en-US" sz="1700" b="1" kern="1200" dirty="0">
                          <a:solidFill>
                            <a:srgbClr val="077A3E"/>
                          </a:solidFill>
                          <a:effectLst/>
                          <a:latin typeface="Trebuchet MS" panose="020B0603020202020204" pitchFamily="34" charset="0"/>
                          <a:ea typeface="+mn-ea"/>
                          <a:cs typeface="+mn-cs"/>
                        </a:rPr>
                        <a:t>52</a:t>
                      </a:r>
                      <a:endParaRPr lang="ru-RU" sz="1700" b="1" kern="1200" dirty="0">
                        <a:solidFill>
                          <a:srgbClr val="077A3E"/>
                        </a:solidFill>
                        <a:effectLst/>
                        <a:latin typeface="Trebuchet MS" panose="020B0603020202020204" pitchFamily="34" charset="0"/>
                        <a:ea typeface="+mn-ea"/>
                        <a:cs typeface="+mn-cs"/>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1"/>
                  </a:ext>
                </a:extLst>
              </a:tr>
              <a:tr h="601973">
                <a:tc>
                  <a:txBody>
                    <a:bodyPr/>
                    <a:lstStyle/>
                    <a:p>
                      <a:pPr>
                        <a:lnSpc>
                          <a:spcPct val="150000"/>
                        </a:lnSpc>
                        <a:spcBef>
                          <a:spcPts val="600"/>
                        </a:spcBef>
                        <a:spcAft>
                          <a:spcPts val="1200"/>
                        </a:spcAft>
                      </a:pPr>
                      <a:r>
                        <a:rPr lang="ru-RU" sz="1700" dirty="0">
                          <a:latin typeface="Trebuchet MS" panose="020B0603020202020204" pitchFamily="34" charset="0"/>
                        </a:rPr>
                        <a:t>2.</a:t>
                      </a:r>
                      <a:endParaRPr lang="ru-RU" sz="1700" b="0" dirty="0">
                        <a:latin typeface="Trebuchet MS" panose="020B060302020202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just">
                        <a:lnSpc>
                          <a:spcPct val="100000"/>
                        </a:lnSpc>
                        <a:spcBef>
                          <a:spcPts val="600"/>
                        </a:spcBef>
                        <a:spcAft>
                          <a:spcPts val="1200"/>
                        </a:spcAft>
                      </a:pPr>
                      <a:r>
                        <a:rPr lang="en-US" sz="1700" dirty="0">
                          <a:effectLst/>
                          <a:latin typeface="Trebuchet MS" panose="020B0603020202020204" pitchFamily="34" charset="0"/>
                        </a:rPr>
                        <a:t>Regional subsidies for implementation of PB programs, </a:t>
                      </a:r>
                      <a:r>
                        <a:rPr lang="en-US" sz="1700" i="1" dirty="0" err="1">
                          <a:effectLst/>
                          <a:latin typeface="Trebuchet MS" panose="020B0603020202020204" pitchFamily="34" charset="0"/>
                        </a:rPr>
                        <a:t>bln</a:t>
                      </a:r>
                      <a:r>
                        <a:rPr lang="en-US" sz="1700" i="1" baseline="0" dirty="0">
                          <a:effectLst/>
                          <a:latin typeface="Trebuchet MS" panose="020B0603020202020204" pitchFamily="34" charset="0"/>
                        </a:rPr>
                        <a:t> rubles</a:t>
                      </a:r>
                      <a:endParaRPr lang="ru-RU" sz="1700" b="0" i="1" dirty="0">
                        <a:effectLst/>
                        <a:latin typeface="Trebuchet MS" panose="020B0603020202020204" pitchFamily="34" charset="0"/>
                        <a:ea typeface="Calibri"/>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dirty="0">
                          <a:effectLst/>
                          <a:latin typeface="Trebuchet MS" panose="020B0603020202020204" pitchFamily="34" charset="0"/>
                        </a:rPr>
                        <a:t>1</a:t>
                      </a:r>
                      <a:r>
                        <a:rPr lang="en-US" sz="1700" dirty="0">
                          <a:effectLst/>
                          <a:latin typeface="Trebuchet MS" panose="020B0603020202020204" pitchFamily="34" charset="0"/>
                        </a:rPr>
                        <a:t>.</a:t>
                      </a:r>
                      <a:r>
                        <a:rPr lang="ru-RU" sz="1700" dirty="0">
                          <a:effectLst/>
                          <a:latin typeface="Trebuchet MS" panose="020B0603020202020204" pitchFamily="34" charset="0"/>
                        </a:rPr>
                        <a:t>4</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dirty="0">
                          <a:effectLst/>
                          <a:latin typeface="Trebuchet MS" panose="020B0603020202020204" pitchFamily="34" charset="0"/>
                        </a:rPr>
                        <a:t>5</a:t>
                      </a:r>
                      <a:r>
                        <a:rPr lang="en-US" sz="1700" dirty="0">
                          <a:effectLst/>
                          <a:latin typeface="Trebuchet MS" panose="020B0603020202020204" pitchFamily="34" charset="0"/>
                        </a:rPr>
                        <a:t>.</a:t>
                      </a:r>
                      <a:r>
                        <a:rPr lang="ru-RU" sz="1700" dirty="0">
                          <a:effectLst/>
                          <a:latin typeface="Trebuchet MS" panose="020B0603020202020204" pitchFamily="34" charset="0"/>
                        </a:rPr>
                        <a:t>1</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ru-RU" sz="1700" kern="1200" dirty="0">
                          <a:solidFill>
                            <a:schemeClr val="dk1"/>
                          </a:solidFill>
                          <a:effectLst/>
                          <a:latin typeface="Trebuchet MS" panose="020B0603020202020204" pitchFamily="34" charset="0"/>
                          <a:ea typeface="+mn-ea"/>
                          <a:cs typeface="+mn-cs"/>
                        </a:rPr>
                        <a:t>7</a:t>
                      </a:r>
                      <a:r>
                        <a:rPr lang="en-US" sz="1700" kern="1200" dirty="0">
                          <a:solidFill>
                            <a:schemeClr val="dk1"/>
                          </a:solidFill>
                          <a:effectLst/>
                          <a:latin typeface="Trebuchet MS" panose="020B0603020202020204" pitchFamily="34" charset="0"/>
                          <a:ea typeface="+mn-ea"/>
                          <a:cs typeface="+mn-cs"/>
                        </a:rPr>
                        <a:t>.</a:t>
                      </a:r>
                      <a:r>
                        <a:rPr lang="ru-RU" sz="1700" kern="1200" dirty="0">
                          <a:solidFill>
                            <a:schemeClr val="dk1"/>
                          </a:solidFill>
                          <a:effectLst/>
                          <a:latin typeface="Trebuchet MS" panose="020B0603020202020204" pitchFamily="34" charset="0"/>
                          <a:ea typeface="+mn-ea"/>
                          <a:cs typeface="+mn-cs"/>
                        </a:rPr>
                        <a:t>7</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ctr" defTabSz="457200" rtl="0" eaLnBrk="1" fontAlgn="auto" latinLnBrk="0" hangingPunct="1">
                        <a:lnSpc>
                          <a:spcPct val="150000"/>
                        </a:lnSpc>
                        <a:spcBef>
                          <a:spcPts val="600"/>
                        </a:spcBef>
                        <a:spcAft>
                          <a:spcPts val="1200"/>
                        </a:spcAft>
                        <a:buClrTx/>
                        <a:buSzTx/>
                        <a:buFontTx/>
                        <a:buNone/>
                        <a:tabLst/>
                        <a:defRPr/>
                      </a:pPr>
                      <a:r>
                        <a:rPr lang="en-US" sz="1700" dirty="0">
                          <a:effectLst/>
                          <a:latin typeface="Trebuchet MS" panose="020B0603020202020204" pitchFamily="34" charset="0"/>
                        </a:rPr>
                        <a:t>n/a</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2"/>
                  </a:ext>
                </a:extLst>
              </a:tr>
              <a:tr h="388771">
                <a:tc>
                  <a:txBody>
                    <a:bodyPr/>
                    <a:lstStyle/>
                    <a:p>
                      <a:pPr marL="0" algn="l" defTabSz="457200" rtl="0" eaLnBrk="1" latinLnBrk="0" hangingPunct="1">
                        <a:lnSpc>
                          <a:spcPct val="150000"/>
                        </a:lnSpc>
                        <a:spcBef>
                          <a:spcPts val="600"/>
                        </a:spcBef>
                        <a:spcAft>
                          <a:spcPts val="1200"/>
                        </a:spcAft>
                      </a:pPr>
                      <a:r>
                        <a:rPr lang="en-US" sz="1700" b="1" kern="1200" dirty="0">
                          <a:solidFill>
                            <a:schemeClr val="dk1"/>
                          </a:solidFill>
                          <a:latin typeface="Trebuchet MS" panose="020B0603020202020204" pitchFamily="34" charset="0"/>
                          <a:ea typeface="+mn-ea"/>
                          <a:cs typeface="+mn-cs"/>
                        </a:rPr>
                        <a:t>3.</a:t>
                      </a:r>
                      <a:endParaRPr lang="ru-RU" sz="1700" b="1" kern="1200" dirty="0">
                        <a:solidFill>
                          <a:schemeClr val="dk1"/>
                        </a:solidFill>
                        <a:latin typeface="Trebuchet MS" panose="020B0603020202020204" pitchFamily="34" charset="0"/>
                        <a:ea typeface="+mn-ea"/>
                        <a:cs typeface="+mn-cs"/>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600"/>
                        </a:spcBef>
                        <a:spcAft>
                          <a:spcPts val="1200"/>
                        </a:spcAft>
                        <a:buClrTx/>
                        <a:buSzTx/>
                        <a:buFontTx/>
                        <a:buNone/>
                        <a:tabLst/>
                        <a:defRPr/>
                      </a:pPr>
                      <a:r>
                        <a:rPr lang="en-US" sz="1700" b="0" i="0" dirty="0">
                          <a:effectLst/>
                          <a:latin typeface="Trebuchet MS" panose="020B0603020202020204" pitchFamily="34" charset="0"/>
                          <a:ea typeface="Calibri"/>
                          <a:cs typeface="Times New Roman" panose="02020603050405020304" pitchFamily="18" charset="0"/>
                        </a:rPr>
                        <a:t>Federal budget expenditures, </a:t>
                      </a:r>
                      <a:r>
                        <a:rPr lang="en-US" sz="1700" i="1" dirty="0" err="1">
                          <a:effectLst/>
                          <a:latin typeface="Trebuchet MS" panose="020B0603020202020204" pitchFamily="34" charset="0"/>
                        </a:rPr>
                        <a:t>bln</a:t>
                      </a:r>
                      <a:r>
                        <a:rPr lang="en-US" sz="1700" i="1" baseline="0" dirty="0">
                          <a:effectLst/>
                          <a:latin typeface="Trebuchet MS" panose="020B0603020202020204" pitchFamily="34" charset="0"/>
                        </a:rPr>
                        <a:t> rubles**</a:t>
                      </a:r>
                      <a:endParaRPr lang="ru-RU" sz="1500" b="0" i="1" dirty="0">
                        <a:effectLst/>
                        <a:latin typeface="Trebuchet MS" panose="020B0603020202020204" pitchFamily="34" charset="0"/>
                        <a:ea typeface="Calibri"/>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b="0" dirty="0">
                          <a:effectLst/>
                          <a:latin typeface="Trebuchet MS" panose="020B0603020202020204" pitchFamily="34" charset="0"/>
                          <a:ea typeface="Calibri"/>
                          <a:cs typeface="Times New Roman" panose="02020603050405020304" pitchFamily="18" charset="0"/>
                        </a:rPr>
                        <a:t>-</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b="0" dirty="0">
                          <a:effectLst/>
                          <a:latin typeface="Trebuchet MS" panose="020B0603020202020204" pitchFamily="34" charset="0"/>
                          <a:ea typeface="Calibri"/>
                          <a:cs typeface="Times New Roman" panose="02020603050405020304" pitchFamily="18" charset="0"/>
                        </a:rPr>
                        <a:t>-</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ru-RU" sz="1700" kern="1200" dirty="0">
                          <a:solidFill>
                            <a:schemeClr val="dk1"/>
                          </a:solidFill>
                          <a:effectLst/>
                          <a:latin typeface="Trebuchet MS" panose="020B0603020202020204" pitchFamily="34" charset="0"/>
                          <a:ea typeface="+mn-ea"/>
                          <a:cs typeface="+mn-cs"/>
                        </a:rPr>
                        <a:t>38</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marR="0" indent="0" algn="ctr" defTabSz="457200" rtl="0" eaLnBrk="1" fontAlgn="auto" latinLnBrk="0" hangingPunct="1">
                        <a:lnSpc>
                          <a:spcPct val="150000"/>
                        </a:lnSpc>
                        <a:spcBef>
                          <a:spcPts val="600"/>
                        </a:spcBef>
                        <a:spcAft>
                          <a:spcPts val="120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n/a </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3"/>
                  </a:ext>
                </a:extLst>
              </a:tr>
              <a:tr h="617371">
                <a:tc>
                  <a:txBody>
                    <a:bodyPr/>
                    <a:lstStyle/>
                    <a:p>
                      <a:pPr>
                        <a:lnSpc>
                          <a:spcPct val="150000"/>
                        </a:lnSpc>
                        <a:spcBef>
                          <a:spcPts val="600"/>
                        </a:spcBef>
                        <a:spcAft>
                          <a:spcPts val="1200"/>
                        </a:spcAft>
                      </a:pPr>
                      <a:r>
                        <a:rPr lang="en-US" sz="1700" dirty="0">
                          <a:latin typeface="Trebuchet MS" panose="020B0603020202020204" pitchFamily="34" charset="0"/>
                        </a:rPr>
                        <a:t>4</a:t>
                      </a:r>
                      <a:r>
                        <a:rPr lang="ru-RU" sz="1700" dirty="0">
                          <a:latin typeface="Trebuchet MS" panose="020B0603020202020204" pitchFamily="34" charset="0"/>
                        </a:rPr>
                        <a:t>.</a:t>
                      </a:r>
                      <a:endParaRPr lang="ru-RU" sz="1700" b="0" dirty="0">
                        <a:latin typeface="Trebuchet MS" panose="020B060302020202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just">
                        <a:lnSpc>
                          <a:spcPct val="100000"/>
                        </a:lnSpc>
                        <a:spcBef>
                          <a:spcPts val="600"/>
                        </a:spcBef>
                        <a:spcAft>
                          <a:spcPts val="1200"/>
                        </a:spcAft>
                      </a:pPr>
                      <a:r>
                        <a:rPr lang="en-US" sz="1700" dirty="0">
                          <a:effectLst/>
                          <a:latin typeface="Trebuchet MS" panose="020B0603020202020204" pitchFamily="34" charset="0"/>
                        </a:rPr>
                        <a:t>Community and business co-financing, </a:t>
                      </a:r>
                      <a:r>
                        <a:rPr lang="en-US" sz="1700" i="1" dirty="0" err="1">
                          <a:effectLst/>
                          <a:latin typeface="Trebuchet MS" panose="020B0603020202020204" pitchFamily="34" charset="0"/>
                        </a:rPr>
                        <a:t>bln</a:t>
                      </a:r>
                      <a:r>
                        <a:rPr lang="en-US" sz="1700" i="1" baseline="0" dirty="0">
                          <a:effectLst/>
                          <a:latin typeface="Trebuchet MS" panose="020B0603020202020204" pitchFamily="34" charset="0"/>
                        </a:rPr>
                        <a:t> rubles</a:t>
                      </a:r>
                      <a:endParaRPr lang="ru-RU" sz="1700" b="0" i="1" dirty="0">
                        <a:effectLst/>
                        <a:latin typeface="Trebuchet MS" panose="020B0603020202020204" pitchFamily="34" charset="0"/>
                        <a:ea typeface="Calibri"/>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dirty="0">
                          <a:effectLst/>
                          <a:latin typeface="Trebuchet MS" panose="020B0603020202020204" pitchFamily="34" charset="0"/>
                        </a:rPr>
                        <a:t>0</a:t>
                      </a:r>
                      <a:r>
                        <a:rPr lang="en-US" sz="1700" dirty="0">
                          <a:effectLst/>
                          <a:latin typeface="Trebuchet MS" panose="020B0603020202020204" pitchFamily="34" charset="0"/>
                        </a:rPr>
                        <a:t>.</a:t>
                      </a:r>
                      <a:r>
                        <a:rPr lang="ru-RU" sz="1700" dirty="0">
                          <a:effectLst/>
                          <a:latin typeface="Trebuchet MS" panose="020B0603020202020204" pitchFamily="34" charset="0"/>
                        </a:rPr>
                        <a:t>4</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dirty="0">
                          <a:effectLst/>
                          <a:latin typeface="Trebuchet MS" panose="020B0603020202020204" pitchFamily="34" charset="0"/>
                        </a:rPr>
                        <a:t>0</a:t>
                      </a:r>
                      <a:r>
                        <a:rPr lang="en-US" sz="1700" dirty="0">
                          <a:effectLst/>
                          <a:latin typeface="Trebuchet MS" panose="020B0603020202020204" pitchFamily="34" charset="0"/>
                        </a:rPr>
                        <a:t>.</a:t>
                      </a:r>
                      <a:r>
                        <a:rPr lang="ru-RU" sz="1700" dirty="0">
                          <a:effectLst/>
                          <a:latin typeface="Trebuchet MS" panose="020B0603020202020204" pitchFamily="34" charset="0"/>
                        </a:rPr>
                        <a:t>7</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ru-RU" sz="1700" kern="1200" dirty="0">
                          <a:solidFill>
                            <a:schemeClr val="dk1"/>
                          </a:solidFill>
                          <a:effectLst/>
                          <a:latin typeface="Trebuchet MS" panose="020B0603020202020204" pitchFamily="34" charset="0"/>
                          <a:ea typeface="+mn-ea"/>
                          <a:cs typeface="+mn-cs"/>
                        </a:rPr>
                        <a:t>1</a:t>
                      </a:r>
                      <a:r>
                        <a:rPr lang="en-US" sz="1700" kern="1200" dirty="0">
                          <a:solidFill>
                            <a:schemeClr val="dk1"/>
                          </a:solidFill>
                          <a:effectLst/>
                          <a:latin typeface="Trebuchet MS" panose="020B0603020202020204" pitchFamily="34" charset="0"/>
                          <a:ea typeface="+mn-ea"/>
                          <a:cs typeface="+mn-cs"/>
                        </a:rPr>
                        <a:t>.</a:t>
                      </a:r>
                      <a:r>
                        <a:rPr lang="ru-RU" sz="1700" kern="1200" dirty="0">
                          <a:solidFill>
                            <a:schemeClr val="dk1"/>
                          </a:solidFill>
                          <a:effectLst/>
                          <a:latin typeface="Trebuchet MS" panose="020B0603020202020204" pitchFamily="34" charset="0"/>
                          <a:ea typeface="+mn-ea"/>
                          <a:cs typeface="+mn-cs"/>
                        </a:rPr>
                        <a:t>1</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n/a </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4"/>
                  </a:ext>
                </a:extLst>
              </a:tr>
              <a:tr h="461243">
                <a:tc>
                  <a:txBody>
                    <a:bodyPr/>
                    <a:lstStyle/>
                    <a:p>
                      <a:pPr>
                        <a:lnSpc>
                          <a:spcPct val="150000"/>
                        </a:lnSpc>
                        <a:spcBef>
                          <a:spcPts val="600"/>
                        </a:spcBef>
                        <a:spcAft>
                          <a:spcPts val="1200"/>
                        </a:spcAft>
                      </a:pPr>
                      <a:r>
                        <a:rPr lang="en-US" sz="1700" dirty="0">
                          <a:latin typeface="Trebuchet MS" panose="020B0603020202020204" pitchFamily="34" charset="0"/>
                        </a:rPr>
                        <a:t>5</a:t>
                      </a:r>
                      <a:r>
                        <a:rPr lang="ru-RU" sz="1700" dirty="0">
                          <a:latin typeface="Trebuchet MS" panose="020B0603020202020204" pitchFamily="34" charset="0"/>
                        </a:rPr>
                        <a:t>.</a:t>
                      </a:r>
                      <a:endParaRPr lang="ru-RU" sz="1700" b="0" dirty="0">
                        <a:latin typeface="Trebuchet MS" panose="020B060302020202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just">
                        <a:lnSpc>
                          <a:spcPct val="150000"/>
                        </a:lnSpc>
                        <a:spcBef>
                          <a:spcPts val="600"/>
                        </a:spcBef>
                        <a:spcAft>
                          <a:spcPts val="1200"/>
                        </a:spcAft>
                      </a:pPr>
                      <a:r>
                        <a:rPr lang="en-US" sz="1700" dirty="0">
                          <a:effectLst/>
                          <a:latin typeface="Trebuchet MS" panose="020B0603020202020204" pitchFamily="34" charset="0"/>
                        </a:rPr>
                        <a:t>Total cost of projects, </a:t>
                      </a:r>
                      <a:r>
                        <a:rPr lang="en-US" sz="1700" i="1" dirty="0" err="1">
                          <a:effectLst/>
                          <a:latin typeface="Trebuchet MS" panose="020B0603020202020204" pitchFamily="34" charset="0"/>
                        </a:rPr>
                        <a:t>bln</a:t>
                      </a:r>
                      <a:r>
                        <a:rPr lang="en-US" sz="1700" i="1" baseline="0" dirty="0">
                          <a:effectLst/>
                          <a:latin typeface="Trebuchet MS" panose="020B0603020202020204" pitchFamily="34" charset="0"/>
                        </a:rPr>
                        <a:t> rubles</a:t>
                      </a:r>
                      <a:endParaRPr lang="ru-RU" sz="1700" b="0" i="1" dirty="0">
                        <a:effectLst/>
                        <a:latin typeface="Trebuchet MS" panose="020B0603020202020204" pitchFamily="34" charset="0"/>
                        <a:ea typeface="Calibri"/>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dirty="0">
                          <a:effectLst/>
                          <a:latin typeface="Trebuchet MS" panose="020B0603020202020204" pitchFamily="34" charset="0"/>
                        </a:rPr>
                        <a:t>2</a:t>
                      </a:r>
                      <a:r>
                        <a:rPr lang="en-US" sz="1700" dirty="0">
                          <a:effectLst/>
                          <a:latin typeface="Trebuchet MS" panose="020B0603020202020204" pitchFamily="34" charset="0"/>
                        </a:rPr>
                        <a:t>.</a:t>
                      </a:r>
                      <a:r>
                        <a:rPr lang="ru-RU" sz="1700" dirty="0">
                          <a:effectLst/>
                          <a:latin typeface="Trebuchet MS" panose="020B0603020202020204" pitchFamily="34" charset="0"/>
                        </a:rPr>
                        <a:t>4</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dirty="0">
                          <a:effectLst/>
                          <a:latin typeface="Trebuchet MS" panose="020B0603020202020204" pitchFamily="34" charset="0"/>
                        </a:rPr>
                        <a:t>7</a:t>
                      </a:r>
                      <a:r>
                        <a:rPr lang="en-US" sz="1700" dirty="0">
                          <a:effectLst/>
                          <a:latin typeface="Trebuchet MS" panose="020B0603020202020204" pitchFamily="34" charset="0"/>
                        </a:rPr>
                        <a:t>.</a:t>
                      </a:r>
                      <a:r>
                        <a:rPr lang="ru-RU" sz="1700" dirty="0">
                          <a:effectLst/>
                          <a:latin typeface="Trebuchet MS" panose="020B0603020202020204" pitchFamily="34" charset="0"/>
                        </a:rPr>
                        <a:t>0</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ru-RU" sz="1700" kern="1200" dirty="0">
                          <a:solidFill>
                            <a:schemeClr val="dk1"/>
                          </a:solidFill>
                          <a:effectLst/>
                          <a:latin typeface="Trebuchet MS" panose="020B0603020202020204" pitchFamily="34" charset="0"/>
                          <a:ea typeface="+mn-ea"/>
                          <a:cs typeface="+mn-cs"/>
                        </a:rPr>
                        <a:t>14</a:t>
                      </a:r>
                      <a:r>
                        <a:rPr lang="en-US" sz="1700" kern="1200" dirty="0">
                          <a:solidFill>
                            <a:schemeClr val="dk1"/>
                          </a:solidFill>
                          <a:effectLst/>
                          <a:latin typeface="Trebuchet MS" panose="020B0603020202020204" pitchFamily="34" charset="0"/>
                          <a:ea typeface="+mn-ea"/>
                          <a:cs typeface="+mn-cs"/>
                        </a:rPr>
                        <a:t>.</a:t>
                      </a:r>
                      <a:r>
                        <a:rPr lang="ru-RU" sz="1700" kern="1200" dirty="0">
                          <a:solidFill>
                            <a:schemeClr val="dk1"/>
                          </a:solidFill>
                          <a:effectLst/>
                          <a:latin typeface="Trebuchet MS" panose="020B0603020202020204" pitchFamily="34" charset="0"/>
                          <a:ea typeface="+mn-ea"/>
                          <a:cs typeface="+mn-cs"/>
                        </a:rPr>
                        <a:t>5</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n/a </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5"/>
                  </a:ext>
                </a:extLst>
              </a:tr>
              <a:tr h="461243">
                <a:tc>
                  <a:txBody>
                    <a:bodyPr/>
                    <a:lstStyle/>
                    <a:p>
                      <a:pPr>
                        <a:lnSpc>
                          <a:spcPct val="150000"/>
                        </a:lnSpc>
                        <a:spcBef>
                          <a:spcPts val="600"/>
                        </a:spcBef>
                        <a:spcAft>
                          <a:spcPts val="1200"/>
                        </a:spcAft>
                      </a:pPr>
                      <a:r>
                        <a:rPr lang="en-US" sz="1700" dirty="0">
                          <a:latin typeface="Trebuchet MS" panose="020B0603020202020204" pitchFamily="34" charset="0"/>
                        </a:rPr>
                        <a:t>6</a:t>
                      </a:r>
                      <a:r>
                        <a:rPr lang="ru-RU" sz="1700" dirty="0">
                          <a:latin typeface="Trebuchet MS" panose="020B0603020202020204" pitchFamily="34" charset="0"/>
                        </a:rPr>
                        <a:t>.</a:t>
                      </a:r>
                      <a:endParaRPr lang="ru-RU" sz="1700" b="0" dirty="0">
                        <a:latin typeface="Trebuchet MS" panose="020B0603020202020204" pitchFamily="34" charset="0"/>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just">
                        <a:lnSpc>
                          <a:spcPct val="150000"/>
                        </a:lnSpc>
                        <a:spcBef>
                          <a:spcPts val="600"/>
                        </a:spcBef>
                        <a:spcAft>
                          <a:spcPts val="1200"/>
                        </a:spcAft>
                      </a:pPr>
                      <a:r>
                        <a:rPr lang="en-US" sz="1700" dirty="0">
                          <a:effectLst/>
                          <a:latin typeface="Trebuchet MS" panose="020B0603020202020204" pitchFamily="34" charset="0"/>
                        </a:rPr>
                        <a:t>Number of projects implemented, </a:t>
                      </a:r>
                      <a:r>
                        <a:rPr lang="en-US" sz="1700" i="1" dirty="0">
                          <a:effectLst/>
                          <a:latin typeface="Trebuchet MS" panose="020B0603020202020204" pitchFamily="34" charset="0"/>
                        </a:rPr>
                        <a:t>units</a:t>
                      </a:r>
                      <a:endParaRPr lang="ru-RU" sz="1700" b="0" i="1" dirty="0">
                        <a:effectLst/>
                        <a:latin typeface="Trebuchet MS" panose="020B0603020202020204" pitchFamily="34" charset="0"/>
                        <a:ea typeface="Calibri"/>
                        <a:cs typeface="Times New Roman" panose="02020603050405020304" pitchFamily="18"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dirty="0">
                          <a:effectLst/>
                          <a:latin typeface="Trebuchet MS" panose="020B0603020202020204" pitchFamily="34" charset="0"/>
                        </a:rPr>
                        <a:t>2 657</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lang="ru-RU" sz="1700" dirty="0">
                          <a:effectLst/>
                          <a:latin typeface="Trebuchet MS" panose="020B0603020202020204" pitchFamily="34" charset="0"/>
                        </a:rPr>
                        <a:t>8 732</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marL="0" algn="ctr" defTabSz="457200" rtl="0" eaLnBrk="1" latinLnBrk="0" hangingPunct="1">
                        <a:lnSpc>
                          <a:spcPct val="150000"/>
                        </a:lnSpc>
                        <a:spcBef>
                          <a:spcPts val="600"/>
                        </a:spcBef>
                        <a:spcAft>
                          <a:spcPts val="1200"/>
                        </a:spcAft>
                      </a:pPr>
                      <a:r>
                        <a:rPr lang="ru-RU" sz="1700" kern="1200" dirty="0">
                          <a:solidFill>
                            <a:schemeClr val="dk1"/>
                          </a:solidFill>
                          <a:effectLst/>
                          <a:latin typeface="Trebuchet MS" panose="020B0603020202020204" pitchFamily="34" charset="0"/>
                          <a:ea typeface="+mn-ea"/>
                          <a:cs typeface="+mn-cs"/>
                        </a:rPr>
                        <a:t>15 942</a:t>
                      </a: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50000"/>
                        </a:lnSpc>
                        <a:spcBef>
                          <a:spcPts val="600"/>
                        </a:spcBef>
                        <a:spcAft>
                          <a:spcPts val="1200"/>
                        </a:spcAft>
                      </a:pPr>
                      <a:r>
                        <a:rPr kumimoji="0" lang="en-US" sz="17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n/a </a:t>
                      </a:r>
                      <a:endParaRPr lang="ru-RU" sz="1700" b="0" dirty="0">
                        <a:effectLst/>
                        <a:latin typeface="Trebuchet MS" panose="020B0603020202020204" pitchFamily="34" charset="0"/>
                        <a:ea typeface="Calibri"/>
                        <a:cs typeface="Times New Roman" panose="02020603050405020304" pitchFamily="18" charset="0"/>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Прямоугольник 9"/>
          <p:cNvSpPr/>
          <p:nvPr/>
        </p:nvSpPr>
        <p:spPr>
          <a:xfrm>
            <a:off x="248201" y="5343787"/>
            <a:ext cx="8560520" cy="1284967"/>
          </a:xfrm>
          <a:prstGeom prst="rect">
            <a:avLst/>
          </a:prstGeom>
        </p:spPr>
        <p:txBody>
          <a:bodyPr wrap="square">
            <a:spAutoFit/>
          </a:bodyPr>
          <a:lstStyle/>
          <a:p>
            <a:pPr algn="just"/>
            <a:r>
              <a:rPr lang="ru-RU" sz="1550" dirty="0">
                <a:latin typeface="Times New Roman"/>
                <a:ea typeface="Calibri"/>
              </a:rPr>
              <a:t>* </a:t>
            </a:r>
            <a:r>
              <a:rPr lang="en-US" sz="1550" dirty="0">
                <a:latin typeface="Times New Roman"/>
                <a:ea typeface="Calibri"/>
              </a:rPr>
              <a:t>Data are based on a review of official responses by regional executive governments to a </a:t>
            </a:r>
            <a:r>
              <a:rPr lang="en-US" sz="1550" dirty="0" err="1">
                <a:latin typeface="Times New Roman"/>
                <a:ea typeface="Calibri"/>
              </a:rPr>
              <a:t>MOF</a:t>
            </a:r>
            <a:r>
              <a:rPr lang="en-US" sz="1550" dirty="0">
                <a:latin typeface="Times New Roman"/>
                <a:ea typeface="Calibri"/>
              </a:rPr>
              <a:t> request concerning </a:t>
            </a:r>
            <a:r>
              <a:rPr lang="en-US" sz="1550" dirty="0" err="1">
                <a:latin typeface="Times New Roman"/>
                <a:ea typeface="Calibri"/>
              </a:rPr>
              <a:t>PB</a:t>
            </a:r>
            <a:r>
              <a:rPr lang="en-US" sz="1550" dirty="0">
                <a:latin typeface="Times New Roman"/>
                <a:ea typeface="Calibri"/>
              </a:rPr>
              <a:t> practices in the respective period.</a:t>
            </a:r>
            <a:endParaRPr lang="ru-RU" sz="1550" dirty="0">
              <a:latin typeface="Times New Roman"/>
              <a:ea typeface="Calibri"/>
            </a:endParaRPr>
          </a:p>
          <a:p>
            <a:pPr algn="just"/>
            <a:r>
              <a:rPr lang="ru-RU" sz="1550" dirty="0">
                <a:latin typeface="Times New Roman"/>
                <a:ea typeface="Calibri"/>
              </a:rPr>
              <a:t>** - </a:t>
            </a:r>
            <a:r>
              <a:rPr lang="en-US" sz="1550" dirty="0">
                <a:latin typeface="Times New Roman"/>
                <a:ea typeface="Calibri"/>
              </a:rPr>
              <a:t>includes funding for priority project of the Ministry of Construction and HSU </a:t>
            </a:r>
            <a:r>
              <a:rPr lang="en-US" sz="1550" i="1" dirty="0">
                <a:latin typeface="Times New Roman"/>
                <a:ea typeface="Calibri"/>
              </a:rPr>
              <a:t>Shaping a Livable Urban Environment</a:t>
            </a:r>
            <a:r>
              <a:rPr lang="en-US" sz="1550" dirty="0">
                <a:latin typeface="Times New Roman"/>
                <a:ea typeface="Calibri"/>
              </a:rPr>
              <a:t> and Federal Targeted Program of Russia’s Ministry of Agriculture </a:t>
            </a:r>
            <a:r>
              <a:rPr lang="en-US" sz="1550" i="1" dirty="0">
                <a:latin typeface="Times New Roman"/>
                <a:ea typeface="Calibri"/>
              </a:rPr>
              <a:t>Sustainable Development of Rural Areas in </a:t>
            </a:r>
            <a:r>
              <a:rPr lang="ru-RU" sz="1550" i="1" dirty="0">
                <a:latin typeface="Times New Roman"/>
                <a:ea typeface="Calibri"/>
              </a:rPr>
              <a:t>2014–2017 </a:t>
            </a:r>
            <a:r>
              <a:rPr lang="en-US" sz="1550" i="1" dirty="0">
                <a:latin typeface="Times New Roman"/>
                <a:ea typeface="Calibri"/>
              </a:rPr>
              <a:t>and to </a:t>
            </a:r>
            <a:r>
              <a:rPr lang="ru-RU" sz="1550" i="1" dirty="0">
                <a:latin typeface="Times New Roman"/>
                <a:ea typeface="Calibri"/>
              </a:rPr>
              <a:t>2020</a:t>
            </a:r>
            <a:r>
              <a:rPr lang="ru-RU" sz="1550" dirty="0">
                <a:latin typeface="Times New Roman"/>
                <a:ea typeface="Calibri"/>
              </a:rPr>
              <a:t>.</a:t>
            </a:r>
            <a:endParaRPr lang="ru-RU" sz="1550" dirty="0">
              <a:latin typeface="Trebuchet MS" pitchFamily="34" charset="0"/>
              <a:cs typeface="Times New Roman" pitchFamily="18" charset="0"/>
            </a:endParaRPr>
          </a:p>
        </p:txBody>
      </p:sp>
    </p:spTree>
    <p:extLst>
      <p:ext uri="{BB962C8B-B14F-4D97-AF65-F5344CB8AC3E}">
        <p14:creationId xmlns:p14="http://schemas.microsoft.com/office/powerpoint/2010/main" val="398974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1"/>
          <p:cNvSpPr>
            <a:spLocks noGrp="1"/>
          </p:cNvSpPr>
          <p:nvPr>
            <p:ph type="sldNum" sz="quarter" idx="4294967295"/>
          </p:nvPr>
        </p:nvSpPr>
        <p:spPr>
          <a:xfrm>
            <a:off x="8516511" y="97633"/>
            <a:ext cx="848799" cy="537467"/>
          </a:xfrm>
          <a:prstGeom prst="rect">
            <a:avLst/>
          </a:prstGeom>
        </p:spPr>
        <p:txBody>
          <a:bodyPr vert="horz" lIns="91440" tIns="45720" rIns="91440" bIns="45720" rtlCol="0" anchor="ctr"/>
          <a:lstStyle/>
          <a:p>
            <a:fld id="{B2D350B4-811D-9C49-8D4A-B431FFD45952}" type="slidenum">
              <a:rPr lang="en-US" sz="2200">
                <a:solidFill>
                  <a:srgbClr val="077A3E"/>
                </a:solidFill>
                <a:latin typeface="DINPro-Light"/>
                <a:cs typeface="DINPro-Light"/>
              </a:rPr>
              <a:pPr/>
              <a:t>3</a:t>
            </a:fld>
            <a:endParaRPr lang="en-US" sz="2200" dirty="0">
              <a:solidFill>
                <a:srgbClr val="077A3E"/>
              </a:solidFill>
              <a:latin typeface="DINPro-Light"/>
              <a:cs typeface="DINPro-Ligh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72258453"/>
              </p:ext>
            </p:extLst>
          </p:nvPr>
        </p:nvGraphicFramePr>
        <p:xfrm>
          <a:off x="237066" y="750666"/>
          <a:ext cx="8737600" cy="5924454"/>
        </p:xfrm>
        <a:graphic>
          <a:graphicData uri="http://schemas.openxmlformats.org/drawingml/2006/table">
            <a:tbl>
              <a:tblPr firstRow="1" bandRow="1">
                <a:tableStyleId>{F5AB1C69-6EDB-4FF4-983F-18BD219EF322}</a:tableStyleId>
              </a:tblPr>
              <a:tblGrid>
                <a:gridCol w="931334">
                  <a:extLst>
                    <a:ext uri="{9D8B030D-6E8A-4147-A177-3AD203B41FA5}">
                      <a16:colId xmlns:a16="http://schemas.microsoft.com/office/drawing/2014/main" val="20000"/>
                    </a:ext>
                  </a:extLst>
                </a:gridCol>
                <a:gridCol w="1946275">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7907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449916">
                  <a:extLst>
                    <a:ext uri="{9D8B030D-6E8A-4147-A177-3AD203B41FA5}">
                      <a16:colId xmlns:a16="http://schemas.microsoft.com/office/drawing/2014/main" val="20005"/>
                    </a:ext>
                  </a:extLst>
                </a:gridCol>
              </a:tblGrid>
              <a:tr h="893313">
                <a:tc>
                  <a:txBody>
                    <a:bodyPr/>
                    <a:lstStyle/>
                    <a:p>
                      <a:pPr algn="ctr"/>
                      <a:r>
                        <a:rPr lang="en-US" sz="1200" b="1" kern="1200" dirty="0">
                          <a:solidFill>
                            <a:schemeClr val="lt1"/>
                          </a:solidFill>
                          <a:latin typeface="Trebuchet MS" panose="020B0603020202020204" pitchFamily="34" charset="0"/>
                          <a:ea typeface="+mn-ea"/>
                          <a:cs typeface="+mn-cs"/>
                        </a:rPr>
                        <a:t>Criterion</a:t>
                      </a:r>
                      <a:endParaRPr lang="ru-RU" sz="1200" b="1" kern="1200" dirty="0">
                        <a:solidFill>
                          <a:schemeClr val="lt1"/>
                        </a:solidFill>
                        <a:latin typeface="Trebuchet MS" panose="020B0603020202020204" pitchFamily="34" charset="0"/>
                        <a:ea typeface="+mn-ea"/>
                        <a:cs typeface="+mn-cs"/>
                      </a:endParaRPr>
                    </a:p>
                  </a:txBody>
                  <a:tcPr anchor="ctr">
                    <a:solidFill>
                      <a:srgbClr val="003300"/>
                    </a:solidFill>
                  </a:tcPr>
                </a:tc>
                <a:tc>
                  <a:txBody>
                    <a:bodyPr/>
                    <a:lstStyle/>
                    <a:p>
                      <a:pPr algn="ctr"/>
                      <a:r>
                        <a:rPr lang="ru-RU" sz="1200" b="1" kern="1200" dirty="0">
                          <a:solidFill>
                            <a:schemeClr val="lt1"/>
                          </a:solidFill>
                          <a:latin typeface="Trebuchet MS" panose="020B0603020202020204" pitchFamily="34" charset="0"/>
                          <a:ea typeface="+mn-ea"/>
                          <a:cs typeface="+mn-cs"/>
                        </a:rPr>
                        <a:t>1. </a:t>
                      </a:r>
                      <a:r>
                        <a:rPr lang="en-US" sz="1200" b="1" kern="1200" dirty="0">
                          <a:solidFill>
                            <a:schemeClr val="lt1"/>
                          </a:solidFill>
                          <a:latin typeface="Trebuchet MS" panose="020B0603020202020204" pitchFamily="34" charset="0"/>
                          <a:ea typeface="+mn-ea"/>
                          <a:cs typeface="+mn-cs"/>
                        </a:rPr>
                        <a:t>World Bank’s LISP</a:t>
                      </a:r>
                      <a:endParaRPr lang="ru-RU" sz="1200" b="1" kern="1200" dirty="0">
                        <a:solidFill>
                          <a:schemeClr val="lt1"/>
                        </a:solidFill>
                        <a:latin typeface="Trebuchet MS" panose="020B0603020202020204" pitchFamily="34" charset="0"/>
                        <a:ea typeface="+mn-ea"/>
                        <a:cs typeface="+mn-cs"/>
                      </a:endParaRPr>
                    </a:p>
                  </a:txBody>
                  <a:tcPr anchor="ctr">
                    <a:solidFill>
                      <a:srgbClr val="003300"/>
                    </a:solidFill>
                  </a:tcPr>
                </a:tc>
                <a:tc>
                  <a:txBody>
                    <a:bodyPr/>
                    <a:lstStyle/>
                    <a:p>
                      <a:pPr algn="ctr"/>
                      <a:r>
                        <a:rPr lang="ru-RU" sz="1200" b="1" kern="1200" dirty="0">
                          <a:solidFill>
                            <a:schemeClr val="lt1"/>
                          </a:solidFill>
                          <a:latin typeface="Trebuchet MS" panose="020B0603020202020204" pitchFamily="34" charset="0"/>
                          <a:ea typeface="+mn-ea"/>
                          <a:cs typeface="+mn-cs"/>
                        </a:rPr>
                        <a:t>2. </a:t>
                      </a:r>
                      <a:r>
                        <a:rPr lang="en-US" sz="1200" b="1" kern="1200" dirty="0">
                          <a:solidFill>
                            <a:schemeClr val="lt1"/>
                          </a:solidFill>
                          <a:latin typeface="Trebuchet MS" panose="020B0603020202020204" pitchFamily="34" charset="0"/>
                          <a:ea typeface="+mn-ea"/>
                          <a:cs typeface="+mn-cs"/>
                        </a:rPr>
                        <a:t>People’s Initiative</a:t>
                      </a:r>
                      <a:r>
                        <a:rPr lang="ru-RU" sz="1200" b="1" kern="1200" dirty="0">
                          <a:solidFill>
                            <a:schemeClr val="lt1"/>
                          </a:solidFill>
                          <a:latin typeface="Trebuchet MS" panose="020B0603020202020204" pitchFamily="34" charset="0"/>
                          <a:ea typeface="+mn-ea"/>
                          <a:cs typeface="+mn-cs"/>
                        </a:rPr>
                        <a:t>,</a:t>
                      </a:r>
                      <a:r>
                        <a:rPr lang="en-US" sz="1200" b="1" kern="1200" dirty="0">
                          <a:solidFill>
                            <a:schemeClr val="lt1"/>
                          </a:solidFill>
                          <a:latin typeface="Trebuchet MS" panose="020B0603020202020204" pitchFamily="34" charset="0"/>
                          <a:ea typeface="+mn-ea"/>
                          <a:cs typeface="+mn-cs"/>
                        </a:rPr>
                        <a:t> People’s Budget</a:t>
                      </a:r>
                      <a:endParaRPr lang="ru-RU" sz="1200" b="1" kern="1200" dirty="0">
                        <a:solidFill>
                          <a:schemeClr val="lt1"/>
                        </a:solidFill>
                        <a:latin typeface="Trebuchet MS" panose="020B0603020202020204" pitchFamily="34" charset="0"/>
                        <a:ea typeface="+mn-ea"/>
                        <a:cs typeface="+mn-cs"/>
                      </a:endParaRPr>
                    </a:p>
                  </a:txBody>
                  <a:tcPr marL="0" marR="0" anchor="ctr">
                    <a:solidFill>
                      <a:srgbClr val="003300"/>
                    </a:solidFill>
                  </a:tcPr>
                </a:tc>
                <a:tc>
                  <a:txBody>
                    <a:bodyPr/>
                    <a:lstStyle/>
                    <a:p>
                      <a:pPr marL="0" algn="ctr" defTabSz="914400" rtl="0" eaLnBrk="1" latinLnBrk="0" hangingPunct="1"/>
                      <a:r>
                        <a:rPr lang="ru-RU" sz="1200" b="1" kern="1200" dirty="0">
                          <a:solidFill>
                            <a:schemeClr val="lt1"/>
                          </a:solidFill>
                          <a:latin typeface="Trebuchet MS" panose="020B0603020202020204" pitchFamily="34" charset="0"/>
                          <a:ea typeface="+mn-ea"/>
                          <a:cs typeface="+mn-cs"/>
                        </a:rPr>
                        <a:t>3. </a:t>
                      </a:r>
                      <a:r>
                        <a:rPr lang="en-US" sz="1200" b="1" kern="1200" dirty="0" err="1">
                          <a:solidFill>
                            <a:schemeClr val="lt1"/>
                          </a:solidFill>
                          <a:latin typeface="Trebuchet MS" panose="020B0603020202020204" pitchFamily="34" charset="0"/>
                          <a:ea typeface="+mn-ea"/>
                          <a:cs typeface="+mn-cs"/>
                        </a:rPr>
                        <a:t>EUSPb</a:t>
                      </a:r>
                      <a:r>
                        <a:rPr lang="en-US" sz="1200" b="1" kern="1200" dirty="0">
                          <a:solidFill>
                            <a:schemeClr val="lt1"/>
                          </a:solidFill>
                          <a:latin typeface="Trebuchet MS" panose="020B0603020202020204" pitchFamily="34" charset="0"/>
                          <a:ea typeface="+mn-ea"/>
                          <a:cs typeface="+mn-cs"/>
                        </a:rPr>
                        <a:t> Participatory Budgeting (</a:t>
                      </a:r>
                      <a:r>
                        <a:rPr lang="en-US" sz="1200" b="1" kern="1200" dirty="0" err="1">
                          <a:solidFill>
                            <a:schemeClr val="lt1"/>
                          </a:solidFill>
                          <a:latin typeface="Trebuchet MS" panose="020B0603020202020204" pitchFamily="34" charset="0"/>
                          <a:ea typeface="+mn-ea"/>
                          <a:cs typeface="+mn-cs"/>
                        </a:rPr>
                        <a:t>EUSPb</a:t>
                      </a:r>
                      <a:r>
                        <a:rPr lang="en-US" sz="1200" b="1" kern="1200" dirty="0">
                          <a:solidFill>
                            <a:schemeClr val="lt1"/>
                          </a:solidFill>
                          <a:latin typeface="Trebuchet MS" panose="020B0603020202020204" pitchFamily="34" charset="0"/>
                          <a:ea typeface="+mn-ea"/>
                          <a:cs typeface="+mn-cs"/>
                        </a:rPr>
                        <a:t> </a:t>
                      </a:r>
                      <a:r>
                        <a:rPr lang="en-US" sz="1200" b="1" kern="1200" dirty="0" err="1">
                          <a:solidFill>
                            <a:schemeClr val="lt1"/>
                          </a:solidFill>
                          <a:latin typeface="Trebuchet MS" panose="020B0603020202020204" pitchFamily="34" charset="0"/>
                          <a:ea typeface="+mn-ea"/>
                          <a:cs typeface="+mn-cs"/>
                        </a:rPr>
                        <a:t>PB</a:t>
                      </a:r>
                      <a:r>
                        <a:rPr lang="ru-RU" sz="1200" b="1" kern="1200" dirty="0">
                          <a:solidFill>
                            <a:schemeClr val="lt1"/>
                          </a:solidFill>
                          <a:latin typeface="Trebuchet MS" panose="020B0603020202020204" pitchFamily="34" charset="0"/>
                          <a:ea typeface="+mn-ea"/>
                          <a:cs typeface="+mn-cs"/>
                        </a:rPr>
                        <a:t>)</a:t>
                      </a:r>
                    </a:p>
                  </a:txBody>
                  <a:tcPr anchor="ctr">
                    <a:solidFill>
                      <a:srgbClr val="0033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lt1"/>
                          </a:solidFill>
                          <a:latin typeface="Trebuchet MS" panose="020B0603020202020204" pitchFamily="34" charset="0"/>
                          <a:ea typeface="+mn-ea"/>
                          <a:cs typeface="+mn-cs"/>
                        </a:rPr>
                        <a:t>4. </a:t>
                      </a:r>
                      <a:r>
                        <a:rPr lang="en-US" sz="1200" b="1" kern="1200" baseline="0" dirty="0">
                          <a:solidFill>
                            <a:schemeClr val="lt1"/>
                          </a:solidFill>
                          <a:latin typeface="Trebuchet MS" panose="020B0603020202020204" pitchFamily="34" charset="0"/>
                          <a:ea typeface="+mn-ea"/>
                          <a:cs typeface="+mn-cs"/>
                        </a:rPr>
                        <a:t>Youth Budget</a:t>
                      </a:r>
                      <a:endParaRPr lang="ru-RU" sz="1200" b="1" kern="1200" dirty="0">
                        <a:solidFill>
                          <a:schemeClr val="lt1"/>
                        </a:solidFill>
                        <a:latin typeface="Trebuchet MS" panose="020B0603020202020204" pitchFamily="34" charset="0"/>
                        <a:ea typeface="+mn-ea"/>
                        <a:cs typeface="+mn-cs"/>
                      </a:endParaRPr>
                    </a:p>
                  </a:txBody>
                  <a:tcPr marL="0" marR="0" anchor="ctr">
                    <a:solidFill>
                      <a:srgbClr val="0033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latin typeface="Trebuchet MS" panose="020B0603020202020204" pitchFamily="34" charset="0"/>
                          <a:ea typeface="+mn-ea"/>
                          <a:cs typeface="+mn-cs"/>
                        </a:rPr>
                        <a:t>5</a:t>
                      </a:r>
                      <a:r>
                        <a:rPr lang="ru-RU" sz="1200" b="1" kern="1200" dirty="0">
                          <a:solidFill>
                            <a:schemeClr val="lt1"/>
                          </a:solidFill>
                          <a:latin typeface="Trebuchet MS" panose="020B0603020202020204" pitchFamily="34" charset="0"/>
                          <a:ea typeface="+mn-ea"/>
                          <a:cs typeface="+mn-cs"/>
                        </a:rPr>
                        <a:t>. </a:t>
                      </a:r>
                      <a:r>
                        <a:rPr lang="en-US" sz="1200" b="1" kern="1200" dirty="0">
                          <a:solidFill>
                            <a:schemeClr val="lt1"/>
                          </a:solidFill>
                          <a:latin typeface="Trebuchet MS" panose="020B0603020202020204" pitchFamily="34" charset="0"/>
                          <a:ea typeface="+mn-ea"/>
                          <a:cs typeface="+mn-cs"/>
                        </a:rPr>
                        <a:t>Community-led areas development program (PORT)</a:t>
                      </a:r>
                      <a:endParaRPr lang="ru-RU" sz="1200" b="1" kern="1200" dirty="0">
                        <a:solidFill>
                          <a:schemeClr val="lt1"/>
                        </a:solidFill>
                        <a:latin typeface="Trebuchet MS" panose="020B0603020202020204" pitchFamily="34" charset="0"/>
                        <a:ea typeface="+mn-ea"/>
                        <a:cs typeface="+mn-cs"/>
                      </a:endParaRPr>
                    </a:p>
                  </a:txBody>
                  <a:tcPr marL="0" marR="0" anchor="ctr">
                    <a:solidFill>
                      <a:srgbClr val="003300"/>
                    </a:solidFill>
                  </a:tcPr>
                </a:tc>
                <a:extLst>
                  <a:ext uri="{0D108BD9-81ED-4DB2-BD59-A6C34878D82A}">
                    <a16:rowId xmlns:a16="http://schemas.microsoft.com/office/drawing/2014/main" val="10000"/>
                  </a:ext>
                </a:extLst>
              </a:tr>
              <a:tr h="457200">
                <a:tc>
                  <a:txBody>
                    <a:bodyPr/>
                    <a:lstStyle/>
                    <a:p>
                      <a:pPr algn="ctr"/>
                      <a:r>
                        <a:rPr lang="en-US" sz="1200" b="1" dirty="0">
                          <a:solidFill>
                            <a:schemeClr val="tx1"/>
                          </a:solidFill>
                          <a:latin typeface="Trebuchet MS" panose="020B0603020202020204" pitchFamily="34" charset="0"/>
                        </a:rPr>
                        <a:t>Launch</a:t>
                      </a:r>
                      <a:endParaRPr lang="ru-RU" sz="1200" b="1" dirty="0">
                        <a:solidFill>
                          <a:schemeClr val="tx1"/>
                        </a:solidFill>
                        <a:latin typeface="Trebuchet MS" panose="020B0603020202020204" pitchFamily="34" charset="0"/>
                      </a:endParaRPr>
                    </a:p>
                  </a:txBody>
                  <a:tcPr anchor="ctr">
                    <a:solidFill>
                      <a:schemeClr val="accent3">
                        <a:lumMod val="60000"/>
                        <a:lumOff val="40000"/>
                      </a:schemeClr>
                    </a:solidFill>
                  </a:tcPr>
                </a:tc>
                <a:tc>
                  <a:txBody>
                    <a:bodyPr/>
                    <a:lstStyle/>
                    <a:p>
                      <a:pPr algn="ctr"/>
                      <a:r>
                        <a:rPr lang="ru-RU" sz="1200" dirty="0">
                          <a:solidFill>
                            <a:schemeClr val="tx1"/>
                          </a:solidFill>
                          <a:latin typeface="Trebuchet MS" panose="020B0603020202020204" pitchFamily="34" charset="0"/>
                        </a:rPr>
                        <a:t>2007</a:t>
                      </a:r>
                    </a:p>
                  </a:txBody>
                  <a:tcPr anchor="ctr">
                    <a:solidFill>
                      <a:schemeClr val="accent3">
                        <a:lumMod val="60000"/>
                        <a:lumOff val="40000"/>
                      </a:schemeClr>
                    </a:solidFill>
                  </a:tcPr>
                </a:tc>
                <a:tc>
                  <a:txBody>
                    <a:bodyPr/>
                    <a:lstStyle/>
                    <a:p>
                      <a:pPr algn="ctr"/>
                      <a:r>
                        <a:rPr lang="ru-RU" sz="1200" dirty="0">
                          <a:solidFill>
                            <a:schemeClr val="tx1"/>
                          </a:solidFill>
                          <a:latin typeface="Trebuchet MS" panose="020B0603020202020204" pitchFamily="34" charset="0"/>
                        </a:rPr>
                        <a:t>2011</a:t>
                      </a:r>
                    </a:p>
                  </a:txBody>
                  <a:tcPr anchor="ctr">
                    <a:solidFill>
                      <a:schemeClr val="accent3">
                        <a:lumMod val="60000"/>
                        <a:lumOff val="40000"/>
                      </a:schemeClr>
                    </a:solidFill>
                  </a:tcPr>
                </a:tc>
                <a:tc>
                  <a:txBody>
                    <a:bodyPr/>
                    <a:lstStyle/>
                    <a:p>
                      <a:pPr algn="ctr"/>
                      <a:r>
                        <a:rPr lang="ru-RU" sz="1200" dirty="0">
                          <a:solidFill>
                            <a:schemeClr val="tx1"/>
                          </a:solidFill>
                          <a:latin typeface="Trebuchet MS" panose="020B0603020202020204" pitchFamily="34" charset="0"/>
                        </a:rPr>
                        <a:t>2013</a:t>
                      </a:r>
                    </a:p>
                  </a:txBody>
                  <a:tcPr anchor="ctr">
                    <a:solidFill>
                      <a:schemeClr val="accent3">
                        <a:lumMod val="60000"/>
                        <a:lumOff val="40000"/>
                      </a:schemeClr>
                    </a:solidFill>
                  </a:tcPr>
                </a:tc>
                <a:tc>
                  <a:txBody>
                    <a:bodyPr/>
                    <a:lstStyle/>
                    <a:p>
                      <a:pPr marL="0" algn="ctr" defTabSz="914400" rtl="0" eaLnBrk="1" latinLnBrk="0" hangingPunct="1"/>
                      <a:r>
                        <a:rPr lang="ru-RU" sz="1200" kern="1200" dirty="0">
                          <a:solidFill>
                            <a:schemeClr val="tx1"/>
                          </a:solidFill>
                          <a:latin typeface="Trebuchet MS" panose="020B0603020202020204" pitchFamily="34" charset="0"/>
                          <a:ea typeface="+mn-ea"/>
                          <a:cs typeface="+mn-cs"/>
                        </a:rPr>
                        <a:t>2017</a:t>
                      </a:r>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Trebuchet MS" panose="020B0603020202020204" pitchFamily="34" charset="0"/>
                          <a:ea typeface="+mn-ea"/>
                          <a:cs typeface="+mn-cs"/>
                        </a:rPr>
                        <a:t>2018</a:t>
                      </a:r>
                    </a:p>
                  </a:txBody>
                  <a:tcPr anchor="ctr">
                    <a:solidFill>
                      <a:schemeClr val="accent3">
                        <a:lumMod val="60000"/>
                        <a:lumOff val="40000"/>
                      </a:schemeClr>
                    </a:solidFill>
                  </a:tcPr>
                </a:tc>
                <a:extLst>
                  <a:ext uri="{0D108BD9-81ED-4DB2-BD59-A6C34878D82A}">
                    <a16:rowId xmlns:a16="http://schemas.microsoft.com/office/drawing/2014/main" val="10001"/>
                  </a:ext>
                </a:extLst>
              </a:tr>
              <a:tr h="2651760">
                <a:tc>
                  <a:txBody>
                    <a:bodyPr/>
                    <a:lstStyle/>
                    <a:p>
                      <a:pPr algn="ctr"/>
                      <a:r>
                        <a:rPr lang="en-US" sz="1200" b="1" dirty="0">
                          <a:solidFill>
                            <a:schemeClr val="tx1"/>
                          </a:solidFill>
                          <a:latin typeface="Trebuchet MS" panose="020B0603020202020204" pitchFamily="34" charset="0"/>
                        </a:rPr>
                        <a:t>Key characteristics</a:t>
                      </a:r>
                      <a:endParaRPr lang="ru-RU" sz="1200" b="1" dirty="0">
                        <a:solidFill>
                          <a:schemeClr val="tx1"/>
                        </a:solidFill>
                        <a:latin typeface="Trebuchet MS" panose="020B0603020202020204" pitchFamily="34" charset="0"/>
                      </a:endParaRPr>
                    </a:p>
                  </a:txBody>
                  <a:tcPr anchor="ctr">
                    <a:solidFill>
                      <a:schemeClr val="bg2">
                        <a:lumMod val="75000"/>
                      </a:schemeClr>
                    </a:solidFill>
                  </a:tcPr>
                </a:tc>
                <a:tc>
                  <a:txBody>
                    <a:bodyPr/>
                    <a:lstStyle/>
                    <a:p>
                      <a:pPr marL="0" indent="-228600" algn="just">
                        <a:spcAft>
                          <a:spcPts val="0"/>
                        </a:spcAft>
                        <a:buNone/>
                      </a:pPr>
                      <a:r>
                        <a:rPr lang="ru-RU" sz="1200" dirty="0">
                          <a:solidFill>
                            <a:schemeClr val="tx1"/>
                          </a:solidFill>
                          <a:latin typeface="Trebuchet MS" panose="020B0603020202020204" pitchFamily="34" charset="0"/>
                        </a:rPr>
                        <a:t>1. </a:t>
                      </a:r>
                      <a:r>
                        <a:rPr lang="en-US" sz="1200" dirty="0">
                          <a:solidFill>
                            <a:schemeClr val="tx1"/>
                          </a:solidFill>
                        </a:rPr>
                        <a:t>Citizens select projects at community meetings</a:t>
                      </a:r>
                    </a:p>
                    <a:p>
                      <a:pPr marL="0" indent="0" algn="l">
                        <a:spcAft>
                          <a:spcPts val="0"/>
                        </a:spcAft>
                        <a:buNone/>
                      </a:pPr>
                      <a:r>
                        <a:rPr lang="en-US" sz="1200" dirty="0">
                          <a:solidFill>
                            <a:schemeClr val="tx1"/>
                          </a:solidFill>
                        </a:rPr>
                        <a:t>2. Projects are competitively selected based on formalized criteria</a:t>
                      </a:r>
                      <a:endParaRPr lang="ru-RU" sz="1200" dirty="0">
                        <a:solidFill>
                          <a:schemeClr val="tx1"/>
                        </a:solidFill>
                      </a:endParaRPr>
                    </a:p>
                    <a:p>
                      <a:pPr algn="just">
                        <a:spcAft>
                          <a:spcPts val="0"/>
                        </a:spcAft>
                      </a:pPr>
                      <a:r>
                        <a:rPr lang="ru-RU" sz="1200" dirty="0">
                          <a:solidFill>
                            <a:schemeClr val="tx1"/>
                          </a:solidFill>
                        </a:rPr>
                        <a:t>3.</a:t>
                      </a:r>
                      <a:r>
                        <a:rPr lang="en-US" sz="1200" baseline="0" dirty="0">
                          <a:solidFill>
                            <a:schemeClr val="tx1"/>
                          </a:solidFill>
                        </a:rPr>
                        <a:t> Integration into national administrative, budget and legal systems</a:t>
                      </a:r>
                      <a:endParaRPr lang="en-US" sz="1200" dirty="0">
                        <a:solidFill>
                          <a:schemeClr val="tx1"/>
                        </a:solidFill>
                      </a:endParaRPr>
                    </a:p>
                    <a:p>
                      <a:pPr algn="just">
                        <a:spcAft>
                          <a:spcPts val="0"/>
                        </a:spcAft>
                      </a:pPr>
                      <a:r>
                        <a:rPr lang="en-US" sz="1200" dirty="0">
                          <a:solidFill>
                            <a:schemeClr val="tx1"/>
                          </a:solidFill>
                        </a:rPr>
                        <a:t>4. Projects are financed from regional budgets with mandatory </a:t>
                      </a:r>
                      <a:r>
                        <a:rPr lang="en-US" sz="1200" dirty="0" err="1">
                          <a:solidFill>
                            <a:schemeClr val="tx1"/>
                          </a:solidFill>
                        </a:rPr>
                        <a:t>cofinancing</a:t>
                      </a:r>
                      <a:r>
                        <a:rPr lang="en-US" sz="1200" dirty="0">
                          <a:solidFill>
                            <a:schemeClr val="tx1"/>
                          </a:solidFill>
                        </a:rPr>
                        <a:t> from local communities, businesses and municipalities</a:t>
                      </a:r>
                      <a:r>
                        <a:rPr lang="ru-RU" sz="1200" dirty="0">
                          <a:solidFill>
                            <a:schemeClr val="tx1"/>
                          </a:solidFill>
                          <a:latin typeface="Trebuchet MS" panose="020B0603020202020204" pitchFamily="34" charset="0"/>
                        </a:rPr>
                        <a:t>.</a:t>
                      </a:r>
                    </a:p>
                  </a:txBody>
                  <a:tcPr>
                    <a:solidFill>
                      <a:schemeClr val="bg2">
                        <a:lumMod val="75000"/>
                      </a:schemeClr>
                    </a:solidFill>
                  </a:tcPr>
                </a:tc>
                <a:tc>
                  <a:txBody>
                    <a:bodyPr/>
                    <a:lstStyle/>
                    <a:p>
                      <a:pPr algn="just">
                        <a:spcAft>
                          <a:spcPts val="0"/>
                        </a:spcAft>
                      </a:pPr>
                      <a:r>
                        <a:rPr lang="en-US" sz="1200" dirty="0">
                          <a:solidFill>
                            <a:schemeClr val="tx1"/>
                          </a:solidFill>
                        </a:rPr>
                        <a:t>Regional variations of </a:t>
                      </a:r>
                      <a:r>
                        <a:rPr lang="en-US" sz="1200" dirty="0" err="1">
                          <a:solidFill>
                            <a:schemeClr val="tx1"/>
                          </a:solidFill>
                        </a:rPr>
                        <a:t>PB</a:t>
                      </a:r>
                      <a:r>
                        <a:rPr lang="en-US" sz="1200" dirty="0">
                          <a:solidFill>
                            <a:schemeClr val="tx1"/>
                          </a:solidFill>
                        </a:rPr>
                        <a:t> practices, presenting a synthesis of various </a:t>
                      </a:r>
                      <a:r>
                        <a:rPr lang="en-US" sz="1200" dirty="0" err="1">
                          <a:solidFill>
                            <a:schemeClr val="tx1"/>
                          </a:solidFill>
                        </a:rPr>
                        <a:t>PB</a:t>
                      </a:r>
                      <a:r>
                        <a:rPr lang="en-US" sz="1200" dirty="0">
                          <a:solidFill>
                            <a:schemeClr val="tx1"/>
                          </a:solidFill>
                        </a:rPr>
                        <a:t> approaches</a:t>
                      </a:r>
                      <a:endParaRPr lang="ru-RU" sz="1200" dirty="0">
                        <a:solidFill>
                          <a:schemeClr val="tx1"/>
                        </a:solidFill>
                      </a:endParaRPr>
                    </a:p>
                  </a:txBody>
                  <a:tcPr>
                    <a:solidFill>
                      <a:schemeClr val="bg2">
                        <a:lumMod val="75000"/>
                      </a:schemeClr>
                    </a:solidFill>
                  </a:tcPr>
                </a:tc>
                <a:tc>
                  <a:txBody>
                    <a:bodyPr/>
                    <a:lstStyle/>
                    <a:p>
                      <a:pPr algn="just">
                        <a:spcAft>
                          <a:spcPts val="0"/>
                        </a:spcAft>
                      </a:pPr>
                      <a:r>
                        <a:rPr lang="en-US" sz="1200" dirty="0">
                          <a:solidFill>
                            <a:schemeClr val="tx1"/>
                          </a:solidFill>
                        </a:rPr>
                        <a:t>Allocation of earmarked municipal funds or borrowed funds based on decisions of a commission comprising randomly selected members from among project applicants and municipal representatives</a:t>
                      </a:r>
                      <a:r>
                        <a:rPr lang="ru-RU" sz="1200" dirty="0">
                          <a:solidFill>
                            <a:schemeClr val="tx1"/>
                          </a:solidFill>
                        </a:rPr>
                        <a:t>. </a:t>
                      </a:r>
                      <a:r>
                        <a:rPr lang="en-US" sz="1200" dirty="0">
                          <a:solidFill>
                            <a:schemeClr val="tx1"/>
                          </a:solidFill>
                        </a:rPr>
                        <a:t> The commission may propose initiatives concerning various areas of urban life.</a:t>
                      </a:r>
                      <a:endParaRPr lang="ru-RU" sz="1200" dirty="0">
                        <a:solidFill>
                          <a:schemeClr val="tx1"/>
                        </a:solidFill>
                        <a:latin typeface="Trebuchet MS" panose="020B0603020202020204" pitchFamily="34" charset="0"/>
                      </a:endParaRPr>
                    </a:p>
                  </a:txBody>
                  <a:tcPr>
                    <a:solidFill>
                      <a:schemeClr val="bg2">
                        <a:lumMod val="75000"/>
                      </a:schemeClr>
                    </a:solidFill>
                  </a:tcPr>
                </a:tc>
                <a:tc>
                  <a:txBody>
                    <a:bodyPr/>
                    <a:lstStyle/>
                    <a:p>
                      <a:pPr marL="0" algn="just" defTabSz="914400" rtl="0" eaLnBrk="1" latinLnBrk="0" hangingPunct="1">
                        <a:spcAft>
                          <a:spcPts val="0"/>
                        </a:spcAft>
                      </a:pPr>
                      <a:r>
                        <a:rPr lang="en-US" sz="1200" kern="1200" dirty="0">
                          <a:solidFill>
                            <a:schemeClr val="tx1"/>
                          </a:solidFill>
                          <a:latin typeface="+mn-lt"/>
                          <a:ea typeface="+mn-ea"/>
                          <a:cs typeface="+mn-cs"/>
                        </a:rPr>
                        <a:t>Provision </a:t>
                      </a:r>
                      <a:r>
                        <a:rPr lang="en-US" sz="1200" kern="1200" baseline="0" dirty="0">
                          <a:solidFill>
                            <a:schemeClr val="tx1"/>
                          </a:solidFill>
                          <a:latin typeface="+mn-lt"/>
                          <a:ea typeface="+mn-ea"/>
                          <a:cs typeface="+mn-cs"/>
                        </a:rPr>
                        <a:t>of funds from the regional budget (3 </a:t>
                      </a:r>
                      <a:r>
                        <a:rPr lang="en-US" sz="1200" kern="1200" baseline="0" dirty="0" err="1">
                          <a:solidFill>
                            <a:schemeClr val="tx1"/>
                          </a:solidFill>
                          <a:latin typeface="+mn-lt"/>
                          <a:ea typeface="+mn-ea"/>
                          <a:cs typeface="+mn-cs"/>
                        </a:rPr>
                        <a:t>mln</a:t>
                      </a:r>
                      <a:r>
                        <a:rPr lang="en-US" sz="1200" kern="1200" baseline="0" dirty="0">
                          <a:solidFill>
                            <a:schemeClr val="tx1"/>
                          </a:solidFill>
                          <a:latin typeface="+mn-lt"/>
                          <a:ea typeface="+mn-ea"/>
                          <a:cs typeface="+mn-cs"/>
                        </a:rPr>
                        <a:t> rubles) on an annual basis, for allocation with the participation of high school seniors. </a:t>
                      </a:r>
                      <a:endParaRPr lang="ru-RU" sz="1200" kern="1200" dirty="0">
                        <a:solidFill>
                          <a:schemeClr val="tx1"/>
                        </a:solidFill>
                        <a:latin typeface="+mn-lt"/>
                        <a:ea typeface="+mn-ea"/>
                        <a:cs typeface="+mn-cs"/>
                      </a:endParaRPr>
                    </a:p>
                  </a:txBody>
                  <a:tcPr>
                    <a:solidFill>
                      <a:schemeClr val="bg2">
                        <a:lumMod val="75000"/>
                      </a:schemeClr>
                    </a:solidFill>
                  </a:tcPr>
                </a:tc>
                <a:tc>
                  <a:txBody>
                    <a:bodyPr/>
                    <a:lstStyle/>
                    <a:p>
                      <a:pPr marL="0" algn="just" defTabSz="914400" rtl="0" eaLnBrk="1" latinLnBrk="0" hangingPunct="1">
                        <a:spcAft>
                          <a:spcPts val="0"/>
                        </a:spcAft>
                      </a:pPr>
                      <a:r>
                        <a:rPr lang="ru-RU" sz="1200" kern="1200" dirty="0">
                          <a:solidFill>
                            <a:schemeClr val="tx1"/>
                          </a:solidFill>
                          <a:latin typeface="+mn-lt"/>
                          <a:ea typeface="+mn-ea"/>
                          <a:cs typeface="+mn-cs"/>
                        </a:rPr>
                        <a:t>1</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Type of projects</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construction</a:t>
                      </a:r>
                      <a:r>
                        <a:rPr lang="en-US" sz="1200" kern="1200" baseline="0" dirty="0">
                          <a:solidFill>
                            <a:schemeClr val="tx1"/>
                          </a:solidFill>
                          <a:latin typeface="+mn-lt"/>
                          <a:ea typeface="+mn-ea"/>
                          <a:cs typeface="+mn-cs"/>
                        </a:rPr>
                        <a:t> and rehabilitation of social infrastructure facilities in urban </a:t>
                      </a:r>
                      <a:r>
                        <a:rPr lang="en-US" sz="1200" kern="1200" baseline="0" dirty="0" err="1">
                          <a:solidFill>
                            <a:schemeClr val="tx1"/>
                          </a:solidFill>
                          <a:latin typeface="+mn-lt"/>
                          <a:ea typeface="+mn-ea"/>
                          <a:cs typeface="+mn-cs"/>
                        </a:rPr>
                        <a:t>okrugs</a:t>
                      </a:r>
                      <a:endParaRPr lang="ru-RU" sz="1200" kern="1200" dirty="0">
                        <a:solidFill>
                          <a:schemeClr val="tx1"/>
                        </a:solidFill>
                        <a:latin typeface="+mn-lt"/>
                        <a:ea typeface="+mn-ea"/>
                        <a:cs typeface="+mn-cs"/>
                      </a:endParaRPr>
                    </a:p>
                    <a:p>
                      <a:pPr marL="0" algn="just" defTabSz="914400" rtl="0" eaLnBrk="1" latinLnBrk="0" hangingPunct="1">
                        <a:spcAft>
                          <a:spcPts val="0"/>
                        </a:spcAft>
                      </a:pPr>
                      <a:r>
                        <a:rPr lang="ru-RU" sz="1200" kern="1200" dirty="0">
                          <a:solidFill>
                            <a:schemeClr val="tx1"/>
                          </a:solidFill>
                          <a:latin typeface="+mn-lt"/>
                          <a:ea typeface="+mn-ea"/>
                          <a:cs typeface="+mn-cs"/>
                        </a:rPr>
                        <a:t>2.</a:t>
                      </a:r>
                      <a:r>
                        <a:rPr lang="en-US" sz="1200" kern="1200" dirty="0">
                          <a:solidFill>
                            <a:schemeClr val="tx1"/>
                          </a:solidFill>
                          <a:latin typeface="+mn-lt"/>
                          <a:ea typeface="+mn-ea"/>
                          <a:cs typeface="+mn-cs"/>
                        </a:rPr>
                        <a:t> Each community meeting selects 1 project and 3 delegates.</a:t>
                      </a:r>
                      <a:endParaRPr lang="ru-RU" sz="1200" kern="1200" dirty="0">
                        <a:solidFill>
                          <a:schemeClr val="tx1"/>
                        </a:solidFill>
                        <a:latin typeface="+mn-lt"/>
                        <a:ea typeface="+mn-ea"/>
                        <a:cs typeface="+mn-cs"/>
                      </a:endParaRPr>
                    </a:p>
                    <a:p>
                      <a:pPr marL="0" algn="just" defTabSz="914400" rtl="0" eaLnBrk="1" latinLnBrk="0" hangingPunct="1">
                        <a:spcAft>
                          <a:spcPts val="0"/>
                        </a:spcAft>
                      </a:pPr>
                      <a:r>
                        <a:rPr lang="ru-RU" sz="1200" kern="1200" dirty="0">
                          <a:solidFill>
                            <a:schemeClr val="tx1"/>
                          </a:solidFill>
                          <a:latin typeface="+mn-lt"/>
                          <a:ea typeface="+mn-ea"/>
                          <a:cs typeface="+mn-cs"/>
                        </a:rPr>
                        <a:t>3.</a:t>
                      </a:r>
                      <a:r>
                        <a:rPr lang="en-US" sz="1200" kern="1200" dirty="0">
                          <a:solidFill>
                            <a:schemeClr val="tx1"/>
                          </a:solidFill>
                          <a:latin typeface="+mn-lt"/>
                          <a:ea typeface="+mn-ea"/>
                          <a:cs typeface="+mn-cs"/>
                        </a:rPr>
                        <a:t> A congress of delegates selects </a:t>
                      </a:r>
                      <a:r>
                        <a:rPr lang="ru-RU" sz="1200" kern="1200" dirty="0">
                          <a:solidFill>
                            <a:schemeClr val="tx1"/>
                          </a:solidFill>
                          <a:latin typeface="+mn-lt"/>
                          <a:ea typeface="+mn-ea"/>
                          <a:cs typeface="+mn-cs"/>
                        </a:rPr>
                        <a:t>2</a:t>
                      </a:r>
                      <a:r>
                        <a:rPr lang="en-US" sz="1200" kern="1200" dirty="0">
                          <a:solidFill>
                            <a:schemeClr val="tx1"/>
                          </a:solidFill>
                          <a:latin typeface="+mn-lt"/>
                          <a:ea typeface="+mn-ea"/>
                          <a:cs typeface="+mn-cs"/>
                        </a:rPr>
                        <a:t> projects from each </a:t>
                      </a:r>
                      <a:r>
                        <a:rPr lang="en-US" sz="1200" kern="1200" dirty="0" err="1">
                          <a:solidFill>
                            <a:schemeClr val="tx1"/>
                          </a:solidFill>
                          <a:latin typeface="+mn-lt"/>
                          <a:ea typeface="+mn-ea"/>
                          <a:cs typeface="+mn-cs"/>
                        </a:rPr>
                        <a:t>okrug</a:t>
                      </a:r>
                      <a:r>
                        <a:rPr lang="en-US" sz="1200"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pPr marL="0" algn="just" defTabSz="914400" rtl="0" eaLnBrk="1" latinLnBrk="0" hangingPunct="1">
                        <a:spcAft>
                          <a:spcPts val="0"/>
                        </a:spcAft>
                      </a:pPr>
                      <a:r>
                        <a:rPr lang="ru-RU" sz="1200" kern="1200" dirty="0">
                          <a:solidFill>
                            <a:schemeClr val="tx1"/>
                          </a:solidFill>
                          <a:latin typeface="+mn-lt"/>
                          <a:ea typeface="+mn-ea"/>
                          <a:cs typeface="+mn-cs"/>
                        </a:rPr>
                        <a:t>4.</a:t>
                      </a:r>
                      <a:r>
                        <a:rPr lang="ru-RU"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Voting through the public services website</a:t>
                      </a:r>
                      <a:endParaRPr lang="ru-RU" sz="1200" kern="1200" dirty="0">
                        <a:solidFill>
                          <a:schemeClr val="tx1"/>
                        </a:solidFill>
                        <a:latin typeface="+mn-lt"/>
                        <a:ea typeface="+mn-ea"/>
                        <a:cs typeface="+mn-cs"/>
                      </a:endParaRPr>
                    </a:p>
                  </a:txBody>
                  <a:tcPr>
                    <a:solidFill>
                      <a:schemeClr val="bg2">
                        <a:lumMod val="75000"/>
                      </a:schemeClr>
                    </a:solidFill>
                  </a:tcPr>
                </a:tc>
                <a:extLst>
                  <a:ext uri="{0D108BD9-81ED-4DB2-BD59-A6C34878D82A}">
                    <a16:rowId xmlns:a16="http://schemas.microsoft.com/office/drawing/2014/main" val="10002"/>
                  </a:ext>
                </a:extLst>
              </a:tr>
              <a:tr h="1373541">
                <a:tc>
                  <a:txBody>
                    <a:bodyPr/>
                    <a:lstStyle/>
                    <a:p>
                      <a:pPr algn="ctr"/>
                      <a:r>
                        <a:rPr lang="en-US" sz="1200" b="1" dirty="0">
                          <a:solidFill>
                            <a:schemeClr val="tx1"/>
                          </a:solidFill>
                          <a:latin typeface="Trebuchet MS" panose="020B0603020202020204" pitchFamily="34" charset="0"/>
                        </a:rPr>
                        <a:t>Regional coverage</a:t>
                      </a:r>
                      <a:endParaRPr lang="ru-RU" sz="1200" b="1" dirty="0">
                        <a:solidFill>
                          <a:schemeClr val="tx1"/>
                        </a:solidFill>
                        <a:latin typeface="Trebuchet MS" panose="020B0603020202020204" pitchFamily="34" charset="0"/>
                      </a:endParaRPr>
                    </a:p>
                  </a:txBody>
                  <a:tcPr anchor="ctr">
                    <a:solidFill>
                      <a:schemeClr val="accent2">
                        <a:lumMod val="20000"/>
                        <a:lumOff val="80000"/>
                      </a:schemeClr>
                    </a:solidFill>
                  </a:tcPr>
                </a:tc>
                <a:tc>
                  <a:txBody>
                    <a:bodyPr/>
                    <a:lstStyle/>
                    <a:p>
                      <a:pPr algn="ctr"/>
                      <a:r>
                        <a:rPr lang="en-US" sz="1200" dirty="0">
                          <a:solidFill>
                            <a:schemeClr val="tx1"/>
                          </a:solidFill>
                        </a:rPr>
                        <a:t>Kirov, </a:t>
                      </a:r>
                      <a:r>
                        <a:rPr lang="en-US" sz="1200" dirty="0" err="1">
                          <a:solidFill>
                            <a:schemeClr val="tx1"/>
                          </a:solidFill>
                        </a:rPr>
                        <a:t>Tver</a:t>
                      </a:r>
                      <a:r>
                        <a:rPr lang="en-US" sz="1200" dirty="0">
                          <a:solidFill>
                            <a:schemeClr val="tx1"/>
                          </a:solidFill>
                        </a:rPr>
                        <a:t>, Nizhniy Novgorod oblasts,  Stavropol, Khabarovsk </a:t>
                      </a:r>
                      <a:r>
                        <a:rPr lang="en-US" sz="1200" dirty="0" err="1">
                          <a:solidFill>
                            <a:schemeClr val="tx1"/>
                          </a:solidFill>
                        </a:rPr>
                        <a:t>krai</a:t>
                      </a:r>
                      <a:r>
                        <a:rPr lang="en-US" sz="1200" dirty="0">
                          <a:solidFill>
                            <a:schemeClr val="tx1"/>
                          </a:solidFill>
                        </a:rPr>
                        <a:t>, Republic of Bashkortostan, Northern Ossetia, Jewish autonomous oblast, and other</a:t>
                      </a:r>
                      <a:r>
                        <a:rPr lang="en-US" sz="1200" baseline="0" dirty="0">
                          <a:solidFill>
                            <a:schemeClr val="tx1"/>
                          </a:solidFill>
                        </a:rPr>
                        <a:t> regions</a:t>
                      </a:r>
                      <a:endParaRPr lang="ru-RU" sz="1200" dirty="0">
                        <a:solidFill>
                          <a:schemeClr val="tx1"/>
                        </a:solidFill>
                      </a:endParaRPr>
                    </a:p>
                  </a:txBody>
                  <a:tcPr anchor="ctr">
                    <a:solidFill>
                      <a:schemeClr val="accent2">
                        <a:lumMod val="20000"/>
                        <a:lumOff val="80000"/>
                      </a:schemeClr>
                    </a:solidFill>
                  </a:tcPr>
                </a:tc>
                <a:tc>
                  <a:txBody>
                    <a:bodyPr/>
                    <a:lstStyle/>
                    <a:p>
                      <a:pPr algn="ctr"/>
                      <a:r>
                        <a:rPr lang="en-US" sz="1200" kern="1200" dirty="0">
                          <a:solidFill>
                            <a:schemeClr val="tx1"/>
                          </a:solidFill>
                          <a:latin typeface="+mn-lt"/>
                          <a:ea typeface="+mn-ea"/>
                          <a:cs typeface="+mn-cs"/>
                        </a:rPr>
                        <a:t>Tula, Irkutsk and Tambov oblasts</a:t>
                      </a:r>
                      <a:endParaRPr lang="ru-RU" sz="1200" kern="1200" dirty="0">
                        <a:solidFill>
                          <a:schemeClr val="tx1"/>
                        </a:solidFill>
                        <a:latin typeface="+mn-lt"/>
                        <a:ea typeface="+mn-ea"/>
                        <a:cs typeface="+mn-cs"/>
                      </a:endParaRPr>
                    </a:p>
                  </a:txBody>
                  <a:tcPr anchor="ctr">
                    <a:solidFill>
                      <a:schemeClr val="accent2">
                        <a:lumMod val="20000"/>
                        <a:lumOff val="80000"/>
                      </a:schemeClr>
                    </a:solidFill>
                  </a:tcPr>
                </a:tc>
                <a:tc>
                  <a:txBody>
                    <a:bodyPr/>
                    <a:lstStyle/>
                    <a:p>
                      <a:pPr algn="ctr"/>
                      <a:r>
                        <a:rPr lang="ru-RU" sz="1200" dirty="0">
                          <a:solidFill>
                            <a:schemeClr val="tx1"/>
                          </a:solidFill>
                        </a:rPr>
                        <a:t>13 </a:t>
                      </a:r>
                      <a:r>
                        <a:rPr lang="en-US" sz="1200" dirty="0">
                          <a:solidFill>
                            <a:schemeClr val="tx1"/>
                          </a:solidFill>
                        </a:rPr>
                        <a:t>towns and urban settlements in Leningrad, Vologda, and Kirov oblasts; in 2016 a </a:t>
                      </a:r>
                      <a:r>
                        <a:rPr lang="en-US" sz="1200" dirty="0" err="1">
                          <a:solidFill>
                            <a:schemeClr val="tx1"/>
                          </a:solidFill>
                        </a:rPr>
                        <a:t>PB</a:t>
                      </a:r>
                      <a:r>
                        <a:rPr lang="en-US" sz="1200" dirty="0">
                          <a:solidFill>
                            <a:schemeClr val="tx1"/>
                          </a:solidFill>
                        </a:rPr>
                        <a:t> project was launched in St. Petersburg </a:t>
                      </a:r>
                      <a:endParaRPr lang="ru-RU" sz="1200" dirty="0">
                        <a:solidFill>
                          <a:schemeClr val="tx1"/>
                        </a:solidFill>
                        <a:latin typeface="Trebuchet MS" panose="020B0603020202020204" pitchFamily="34" charset="0"/>
                      </a:endParaRPr>
                    </a:p>
                  </a:txBody>
                  <a:tcPr anchor="ctr">
                    <a:solidFill>
                      <a:schemeClr val="accent2">
                        <a:lumMod val="20000"/>
                        <a:lumOff val="80000"/>
                      </a:schemeClr>
                    </a:solidFill>
                  </a:tcPr>
                </a:tc>
                <a:tc gridSpan="2">
                  <a:txBody>
                    <a:bodyPr/>
                    <a:lstStyle/>
                    <a:p>
                      <a:pPr marL="0" algn="ctr" defTabSz="914400" rtl="0" eaLnBrk="1" latinLnBrk="0" hangingPunct="1"/>
                      <a:r>
                        <a:rPr lang="en-US" sz="1200" kern="1200" dirty="0">
                          <a:solidFill>
                            <a:schemeClr val="tx1"/>
                          </a:solidFill>
                          <a:latin typeface="+mn-lt"/>
                          <a:ea typeface="+mn-ea"/>
                          <a:cs typeface="+mn-cs"/>
                        </a:rPr>
                        <a:t>Sakhalin oblast</a:t>
                      </a:r>
                      <a:endParaRPr lang="ru-RU" sz="1200" kern="1200" dirty="0">
                        <a:solidFill>
                          <a:schemeClr val="tx1"/>
                        </a:solidFill>
                        <a:latin typeface="+mn-lt"/>
                        <a:ea typeface="+mn-ea"/>
                        <a:cs typeface="+mn-cs"/>
                      </a:endParaRPr>
                    </a:p>
                  </a:txBody>
                  <a:tcPr anchor="ctr">
                    <a:solidFill>
                      <a:schemeClr val="accent2">
                        <a:lumMod val="20000"/>
                        <a:lumOff val="80000"/>
                      </a:schemeClr>
                    </a:solidFill>
                  </a:tcPr>
                </a:tc>
                <a:tc hMerge="1">
                  <a:txBody>
                    <a:bodyPr/>
                    <a:lstStyle/>
                    <a:p>
                      <a:pPr marL="0" algn="ctr" defTabSz="914400" rtl="0" eaLnBrk="1" latinLnBrk="0" hangingPunct="1"/>
                      <a:endParaRPr lang="ru-RU" sz="900" kern="1200" dirty="0">
                        <a:solidFill>
                          <a:schemeClr val="tx1"/>
                        </a:solidFill>
                        <a:latin typeface="Trebuchet MS" panose="020B0603020202020204" pitchFamily="34" charset="0"/>
                        <a:ea typeface="+mn-ea"/>
                        <a:cs typeface="+mn-cs"/>
                      </a:endParaRPr>
                    </a:p>
                  </a:txBody>
                  <a:tcPr marT="34290" marB="34290"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6" name="Заголовок 3"/>
          <p:cNvSpPr txBox="1">
            <a:spLocks/>
          </p:cNvSpPr>
          <p:nvPr/>
        </p:nvSpPr>
        <p:spPr>
          <a:xfrm>
            <a:off x="1322306" y="232119"/>
            <a:ext cx="7821694" cy="51854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077A3E"/>
                </a:solidFill>
                <a:latin typeface="Trebuchet MS" pitchFamily="34" charset="0"/>
              </a:rPr>
              <a:t>Classification of Citizen Engagement Practices in Russia</a:t>
            </a:r>
            <a:endParaRPr lang="ru-RU" sz="2000" b="1" dirty="0">
              <a:solidFill>
                <a:srgbClr val="077A3E"/>
              </a:solidFill>
              <a:latin typeface="Trebuchet MS" pitchFamily="34" charset="0"/>
            </a:endParaRPr>
          </a:p>
        </p:txBody>
      </p:sp>
    </p:spTree>
    <p:extLst>
      <p:ext uri="{BB962C8B-B14F-4D97-AF65-F5344CB8AC3E}">
        <p14:creationId xmlns:p14="http://schemas.microsoft.com/office/powerpoint/2010/main" val="240344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8470795" y="36673"/>
            <a:ext cx="848799" cy="537467"/>
          </a:xfrm>
        </p:spPr>
        <p:txBody>
          <a:bodyPr vert="horz" lIns="91440" tIns="45720" rIns="91440" bIns="45720" rtlCol="0" anchor="ctr"/>
          <a:lstStyle/>
          <a:p>
            <a:fld id="{B2D350B4-811D-9C49-8D4A-B431FFD45952}" type="slidenum">
              <a:rPr lang="en-US">
                <a:solidFill>
                  <a:srgbClr val="077A3E"/>
                </a:solidFill>
              </a:rPr>
              <a:pPr/>
              <a:t>4</a:t>
            </a:fld>
            <a:endParaRPr lang="en-US" dirty="0">
              <a:solidFill>
                <a:srgbClr val="077A3E"/>
              </a:solidFill>
            </a:endParaRPr>
          </a:p>
        </p:txBody>
      </p:sp>
      <p:sp>
        <p:nvSpPr>
          <p:cNvPr id="12" name="Заголовок 1"/>
          <p:cNvSpPr txBox="1">
            <a:spLocks/>
          </p:cNvSpPr>
          <p:nvPr/>
        </p:nvSpPr>
        <p:spPr>
          <a:xfrm>
            <a:off x="724596" y="874513"/>
            <a:ext cx="8019354" cy="819479"/>
          </a:xfrm>
          <a:prstGeom prst="rect">
            <a:avLst/>
          </a:prstGeom>
        </p:spPr>
        <p:txBody>
          <a:bodyPr>
            <a:noAutofit/>
          </a:bodyPr>
          <a:lstStyle>
            <a:defPPr>
              <a:defRPr lang="en-US"/>
            </a:defPPr>
            <a:lvl1pPr algn="ctr">
              <a:spcBef>
                <a:spcPct val="0"/>
              </a:spcBef>
              <a:buNone/>
              <a:defRPr sz="2000" b="1">
                <a:solidFill>
                  <a:srgbClr val="077A3E"/>
                </a:solidFill>
                <a:latin typeface="Trebuchet MS" pitchFamily="34" charset="0"/>
                <a:ea typeface="+mj-ea"/>
                <a:cs typeface="+mj-cs"/>
              </a:defRPr>
            </a:lvl1pPr>
          </a:lstStyle>
          <a:p>
            <a:r>
              <a:rPr lang="en-US" dirty="0"/>
              <a:t>Participatory (initiative) budgeting in Russia: Key stages</a:t>
            </a:r>
            <a:endParaRPr lang="ru-RU" dirty="0"/>
          </a:p>
        </p:txBody>
      </p:sp>
      <p:pic>
        <p:nvPicPr>
          <p:cNvPr id="1036" name="Picture 12" descr="ÐÐ°ÑÑÐ¸Ð½ÐºÐ¸ Ð¿Ð¾ Ð·Ð°Ð¿ÑÐ¾ÑÑ Ð³ÐµÐ¾Ð¿Ð¾Ð·Ð¸ÑÐ¸Ñ 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927" y="1874524"/>
            <a:ext cx="733132" cy="9259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309653" y="3655316"/>
            <a:ext cx="1900153" cy="1569660"/>
          </a:xfrm>
          <a:prstGeom prst="rect">
            <a:avLst/>
          </a:prstGeom>
        </p:spPr>
        <p:txBody>
          <a:bodyPr wrap="square">
            <a:spAutoFit/>
          </a:bodyPr>
          <a:lstStyle/>
          <a:p>
            <a:pPr lvl="0">
              <a:spcAft>
                <a:spcPts val="1800"/>
              </a:spcAft>
            </a:pPr>
            <a:r>
              <a:rPr lang="en-US" sz="1600" b="1" dirty="0">
                <a:solidFill>
                  <a:schemeClr val="bg2">
                    <a:lumMod val="25000"/>
                  </a:schemeClr>
                </a:solidFill>
                <a:latin typeface="Trebuchet MS" pitchFamily="34" charset="0"/>
                <a:cs typeface="Times New Roman" pitchFamily="18" charset="0"/>
              </a:rPr>
              <a:t>An </a:t>
            </a:r>
            <a:r>
              <a:rPr lang="en-US" sz="1600" b="1" dirty="0" err="1">
                <a:solidFill>
                  <a:schemeClr val="bg2">
                    <a:lumMod val="25000"/>
                  </a:schemeClr>
                </a:solidFill>
                <a:latin typeface="Trebuchet MS" pitchFamily="34" charset="0"/>
                <a:cs typeface="Times New Roman" pitchFamily="18" charset="0"/>
              </a:rPr>
              <a:t>IB</a:t>
            </a:r>
            <a:r>
              <a:rPr lang="en-US" sz="1600" b="1" dirty="0">
                <a:solidFill>
                  <a:schemeClr val="bg2">
                    <a:lumMod val="25000"/>
                  </a:schemeClr>
                </a:solidFill>
                <a:latin typeface="Trebuchet MS" pitchFamily="34" charset="0"/>
                <a:cs typeface="Times New Roman" pitchFamily="18" charset="0"/>
              </a:rPr>
              <a:t> Center was established within </a:t>
            </a:r>
            <a:r>
              <a:rPr lang="en-US" sz="1600" b="1" dirty="0" err="1">
                <a:solidFill>
                  <a:schemeClr val="bg2">
                    <a:lumMod val="25000"/>
                  </a:schemeClr>
                </a:solidFill>
                <a:latin typeface="Trebuchet MS" pitchFamily="34" charset="0"/>
                <a:cs typeface="Times New Roman" pitchFamily="18" charset="0"/>
              </a:rPr>
              <a:t>MOF’s</a:t>
            </a:r>
            <a:r>
              <a:rPr lang="en-US" sz="1600" b="1" dirty="0">
                <a:solidFill>
                  <a:schemeClr val="bg2">
                    <a:lumMod val="25000"/>
                  </a:schemeClr>
                </a:solidFill>
                <a:latin typeface="Trebuchet MS" pitchFamily="34" charset="0"/>
                <a:cs typeface="Times New Roman" pitchFamily="18" charset="0"/>
              </a:rPr>
              <a:t> Financial Research Institute</a:t>
            </a:r>
            <a:endParaRPr lang="ru-RU" sz="1600" b="1" dirty="0">
              <a:solidFill>
                <a:schemeClr val="bg2">
                  <a:lumMod val="25000"/>
                </a:schemeClr>
              </a:solidFill>
              <a:latin typeface="Trebuchet MS" pitchFamily="34" charset="0"/>
              <a:cs typeface="Times New Roman" pitchFamily="18" charset="0"/>
            </a:endParaRPr>
          </a:p>
        </p:txBody>
      </p:sp>
      <p:cxnSp>
        <p:nvCxnSpPr>
          <p:cNvPr id="4" name="Прямая соединительная линия 3"/>
          <p:cNvCxnSpPr/>
          <p:nvPr/>
        </p:nvCxnSpPr>
        <p:spPr>
          <a:xfrm flipH="1" flipV="1">
            <a:off x="248687" y="2803871"/>
            <a:ext cx="8751122" cy="3396"/>
          </a:xfrm>
          <a:prstGeom prst="line">
            <a:avLst/>
          </a:prstGeom>
          <a:ln w="63500" cap="flat">
            <a:solidFill>
              <a:srgbClr val="DE9240"/>
            </a:solidFill>
            <a:headEnd type="stealth"/>
            <a:tailEnd type="none"/>
          </a:ln>
        </p:spPr>
        <p:style>
          <a:lnRef idx="1">
            <a:schemeClr val="accent6"/>
          </a:lnRef>
          <a:fillRef idx="0">
            <a:schemeClr val="accent6"/>
          </a:fillRef>
          <a:effectRef idx="0">
            <a:schemeClr val="accent6"/>
          </a:effectRef>
          <a:fontRef idx="minor">
            <a:schemeClr val="tx1"/>
          </a:fontRef>
        </p:style>
      </p:cxnSp>
      <p:pic>
        <p:nvPicPr>
          <p:cNvPr id="24" name="Picture 12" descr="ÐÐ°ÑÑÐ¸Ð½ÐºÐ¸ Ð¿Ð¾ Ð·Ð°Ð¿ÑÐ¾ÑÑ Ð³ÐµÐ¾Ð¿Ð¾Ð·Ð¸ÑÐ¸Ñ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4607" y="1859281"/>
            <a:ext cx="738510" cy="93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12" descr="ÐÐ°ÑÑÐ¸Ð½ÐºÐ¸ Ð¿Ð¾ Ð·Ð°Ð¿ÑÐ¾ÑÑ Ð³ÐµÐ¾Ð¿Ð¾Ð·Ð¸ÑÐ¸Ñ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4384" y="1810669"/>
            <a:ext cx="766816" cy="9684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12" descr="ÐÐ°ÑÑÐ¸Ð½ÐºÐ¸ Ð¿Ð¾ Ð·Ð°Ð¿ÑÐ¾ÑÑ Ð³ÐµÐ¾Ð¿Ð¾Ð·Ð¸ÑÐ¸Ñ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3815" y="1810669"/>
            <a:ext cx="783686" cy="9898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548613" y="3077944"/>
            <a:ext cx="787395" cy="400110"/>
          </a:xfrm>
          <a:prstGeom prst="rect">
            <a:avLst/>
          </a:prstGeom>
        </p:spPr>
        <p:txBody>
          <a:bodyPr wrap="none">
            <a:spAutoFit/>
          </a:bodyPr>
          <a:lstStyle/>
          <a:p>
            <a:pPr lvl="0" algn="just">
              <a:spcAft>
                <a:spcPts val="1800"/>
              </a:spcAft>
            </a:pPr>
            <a:r>
              <a:rPr lang="ru-RU" sz="2000" b="1" dirty="0">
                <a:solidFill>
                  <a:srgbClr val="EEECE1">
                    <a:lumMod val="25000"/>
                  </a:srgbClr>
                </a:solidFill>
                <a:latin typeface="Trebuchet MS" pitchFamily="34" charset="0"/>
                <a:cs typeface="Times New Roman" pitchFamily="18" charset="0"/>
              </a:rPr>
              <a:t>2015</a:t>
            </a:r>
          </a:p>
        </p:txBody>
      </p:sp>
      <p:sp>
        <p:nvSpPr>
          <p:cNvPr id="32" name="Прямоугольник 31"/>
          <p:cNvSpPr/>
          <p:nvPr/>
        </p:nvSpPr>
        <p:spPr>
          <a:xfrm>
            <a:off x="2729377" y="3090896"/>
            <a:ext cx="787395" cy="400110"/>
          </a:xfrm>
          <a:prstGeom prst="rect">
            <a:avLst/>
          </a:prstGeom>
        </p:spPr>
        <p:txBody>
          <a:bodyPr wrap="none">
            <a:spAutoFit/>
          </a:bodyPr>
          <a:lstStyle/>
          <a:p>
            <a:pPr lvl="0" algn="just">
              <a:spcAft>
                <a:spcPts val="1800"/>
              </a:spcAft>
            </a:pPr>
            <a:r>
              <a:rPr lang="ru-RU" sz="2000" b="1" dirty="0">
                <a:solidFill>
                  <a:srgbClr val="EEECE1">
                    <a:lumMod val="25000"/>
                  </a:srgbClr>
                </a:solidFill>
                <a:latin typeface="Trebuchet MS" pitchFamily="34" charset="0"/>
                <a:cs typeface="Times New Roman" pitchFamily="18" charset="0"/>
              </a:rPr>
              <a:t>2016</a:t>
            </a:r>
          </a:p>
        </p:txBody>
      </p:sp>
      <p:sp>
        <p:nvSpPr>
          <p:cNvPr id="33" name="Прямоугольник 32"/>
          <p:cNvSpPr/>
          <p:nvPr/>
        </p:nvSpPr>
        <p:spPr>
          <a:xfrm>
            <a:off x="5098983" y="3121376"/>
            <a:ext cx="787395" cy="400110"/>
          </a:xfrm>
          <a:prstGeom prst="rect">
            <a:avLst/>
          </a:prstGeom>
        </p:spPr>
        <p:txBody>
          <a:bodyPr wrap="none">
            <a:spAutoFit/>
          </a:bodyPr>
          <a:lstStyle/>
          <a:p>
            <a:pPr lvl="0" algn="just">
              <a:spcAft>
                <a:spcPts val="1800"/>
              </a:spcAft>
            </a:pPr>
            <a:r>
              <a:rPr lang="ru-RU" sz="2000" b="1" dirty="0">
                <a:solidFill>
                  <a:srgbClr val="EEECE1">
                    <a:lumMod val="25000"/>
                  </a:srgbClr>
                </a:solidFill>
                <a:latin typeface="Trebuchet MS" pitchFamily="34" charset="0"/>
                <a:cs typeface="Times New Roman" pitchFamily="18" charset="0"/>
              </a:rPr>
              <a:t>2017</a:t>
            </a:r>
          </a:p>
        </p:txBody>
      </p:sp>
      <p:sp>
        <p:nvSpPr>
          <p:cNvPr id="34" name="Прямоугольник 33"/>
          <p:cNvSpPr/>
          <p:nvPr/>
        </p:nvSpPr>
        <p:spPr>
          <a:xfrm>
            <a:off x="7285894" y="3119088"/>
            <a:ext cx="787395" cy="400110"/>
          </a:xfrm>
          <a:prstGeom prst="rect">
            <a:avLst/>
          </a:prstGeom>
        </p:spPr>
        <p:txBody>
          <a:bodyPr wrap="none">
            <a:spAutoFit/>
          </a:bodyPr>
          <a:lstStyle/>
          <a:p>
            <a:pPr lvl="0" algn="just">
              <a:spcAft>
                <a:spcPts val="1800"/>
              </a:spcAft>
            </a:pPr>
            <a:r>
              <a:rPr lang="ru-RU" sz="2000" b="1" dirty="0">
                <a:solidFill>
                  <a:srgbClr val="EEECE1">
                    <a:lumMod val="25000"/>
                  </a:srgbClr>
                </a:solidFill>
                <a:latin typeface="Trebuchet MS" pitchFamily="34" charset="0"/>
                <a:cs typeface="Times New Roman" pitchFamily="18" charset="0"/>
              </a:rPr>
              <a:t>2018</a:t>
            </a:r>
          </a:p>
        </p:txBody>
      </p:sp>
      <p:sp>
        <p:nvSpPr>
          <p:cNvPr id="35" name="Прямоугольник 34"/>
          <p:cNvSpPr/>
          <p:nvPr/>
        </p:nvSpPr>
        <p:spPr>
          <a:xfrm>
            <a:off x="2454937" y="3609591"/>
            <a:ext cx="2169317" cy="1569660"/>
          </a:xfrm>
          <a:prstGeom prst="rect">
            <a:avLst/>
          </a:prstGeom>
        </p:spPr>
        <p:txBody>
          <a:bodyPr wrap="square">
            <a:spAutoFit/>
          </a:bodyPr>
          <a:lstStyle/>
          <a:p>
            <a:pPr lvl="0" algn="just">
              <a:spcAft>
                <a:spcPts val="1800"/>
              </a:spcAft>
            </a:pPr>
            <a:r>
              <a:rPr lang="en-US" sz="1600" b="1" dirty="0">
                <a:solidFill>
                  <a:schemeClr val="bg2">
                    <a:lumMod val="25000"/>
                  </a:schemeClr>
                </a:solidFill>
                <a:latin typeface="Trebuchet MS" pitchFamily="34" charset="0"/>
                <a:cs typeface="Times New Roman" pitchFamily="18" charset="0"/>
              </a:rPr>
              <a:t>World Bank’s Project to Promote Participatory Budgeting in the Russian Federation was launched</a:t>
            </a:r>
            <a:endParaRPr lang="ru-RU" sz="1600" b="1" dirty="0">
              <a:solidFill>
                <a:schemeClr val="bg2">
                  <a:lumMod val="25000"/>
                </a:schemeClr>
              </a:solidFill>
              <a:latin typeface="Trebuchet MS" pitchFamily="34" charset="0"/>
              <a:cs typeface="Times New Roman" pitchFamily="18" charset="0"/>
            </a:endParaRPr>
          </a:p>
        </p:txBody>
      </p:sp>
      <p:sp>
        <p:nvSpPr>
          <p:cNvPr id="36" name="Прямоугольник 35"/>
          <p:cNvSpPr/>
          <p:nvPr/>
        </p:nvSpPr>
        <p:spPr>
          <a:xfrm>
            <a:off x="4809309" y="3592063"/>
            <a:ext cx="1762993" cy="1569660"/>
          </a:xfrm>
          <a:prstGeom prst="rect">
            <a:avLst/>
          </a:prstGeom>
        </p:spPr>
        <p:txBody>
          <a:bodyPr wrap="square">
            <a:spAutoFit/>
          </a:bodyPr>
          <a:lstStyle/>
          <a:p>
            <a:pPr lvl="0" algn="just">
              <a:spcAft>
                <a:spcPts val="1800"/>
              </a:spcAft>
            </a:pPr>
            <a:r>
              <a:rPr lang="en-US" sz="1600" b="1" dirty="0">
                <a:solidFill>
                  <a:schemeClr val="bg2">
                    <a:lumMod val="25000"/>
                  </a:schemeClr>
                </a:solidFill>
                <a:latin typeface="Trebuchet MS" pitchFamily="34" charset="0"/>
                <a:cs typeface="Times New Roman" pitchFamily="18" charset="0"/>
              </a:rPr>
              <a:t>A medium-term PB development program in the Russian Federation was drafted</a:t>
            </a:r>
            <a:endParaRPr lang="ru-RU" sz="1600" b="1" dirty="0">
              <a:solidFill>
                <a:schemeClr val="bg2">
                  <a:lumMod val="25000"/>
                </a:schemeClr>
              </a:solidFill>
              <a:latin typeface="Trebuchet MS" pitchFamily="34" charset="0"/>
              <a:cs typeface="Times New Roman" pitchFamily="18" charset="0"/>
            </a:endParaRPr>
          </a:p>
        </p:txBody>
      </p:sp>
      <p:sp>
        <p:nvSpPr>
          <p:cNvPr id="37" name="Прямоугольник 36"/>
          <p:cNvSpPr/>
          <p:nvPr/>
        </p:nvSpPr>
        <p:spPr>
          <a:xfrm>
            <a:off x="6812286" y="3594352"/>
            <a:ext cx="2187529" cy="1077218"/>
          </a:xfrm>
          <a:prstGeom prst="rect">
            <a:avLst/>
          </a:prstGeom>
        </p:spPr>
        <p:txBody>
          <a:bodyPr wrap="square">
            <a:spAutoFit/>
          </a:bodyPr>
          <a:lstStyle/>
          <a:p>
            <a:pPr lvl="0" algn="just">
              <a:spcAft>
                <a:spcPts val="1800"/>
              </a:spcAft>
            </a:pPr>
            <a:r>
              <a:rPr lang="en-US" sz="1600" b="1" dirty="0" err="1">
                <a:solidFill>
                  <a:schemeClr val="bg2">
                    <a:lumMod val="25000"/>
                  </a:schemeClr>
                </a:solidFill>
                <a:latin typeface="Trebuchet MS" pitchFamily="34" charset="0"/>
                <a:cs typeface="Times New Roman" pitchFamily="18" charset="0"/>
              </a:rPr>
              <a:t>PB</a:t>
            </a:r>
            <a:r>
              <a:rPr lang="en-US" sz="1600" b="1" dirty="0">
                <a:solidFill>
                  <a:schemeClr val="bg2">
                    <a:lumMod val="25000"/>
                  </a:schemeClr>
                </a:solidFill>
                <a:latin typeface="Trebuchet MS" pitchFamily="34" charset="0"/>
                <a:cs typeface="Times New Roman" pitchFamily="18" charset="0"/>
              </a:rPr>
              <a:t> was incorporated in main strategic government documents </a:t>
            </a:r>
            <a:endParaRPr lang="ru-RU" sz="1600" b="1" dirty="0">
              <a:solidFill>
                <a:schemeClr val="bg2">
                  <a:lumMod val="25000"/>
                </a:schemeClr>
              </a:solidFill>
              <a:latin typeface="Trebuchet MS" pitchFamily="34" charset="0"/>
              <a:cs typeface="Times New Roman" pitchFamily="18" charset="0"/>
            </a:endParaRPr>
          </a:p>
        </p:txBody>
      </p:sp>
      <p:sp>
        <p:nvSpPr>
          <p:cNvPr id="21" name="Овал 20"/>
          <p:cNvSpPr/>
          <p:nvPr/>
        </p:nvSpPr>
        <p:spPr>
          <a:xfrm>
            <a:off x="2976118" y="2702677"/>
            <a:ext cx="171989" cy="146915"/>
          </a:xfrm>
          <a:prstGeom prst="ellipse">
            <a:avLst/>
          </a:prstGeom>
          <a:solidFill>
            <a:srgbClr val="DE92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9" name="Овал 38"/>
          <p:cNvSpPr/>
          <p:nvPr/>
        </p:nvSpPr>
        <p:spPr>
          <a:xfrm>
            <a:off x="5321803" y="2732865"/>
            <a:ext cx="171989" cy="146915"/>
          </a:xfrm>
          <a:prstGeom prst="ellipse">
            <a:avLst/>
          </a:prstGeom>
          <a:solidFill>
            <a:srgbClr val="DE92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0" name="Овал 39"/>
          <p:cNvSpPr/>
          <p:nvPr/>
        </p:nvSpPr>
        <p:spPr>
          <a:xfrm>
            <a:off x="7583659" y="2727017"/>
            <a:ext cx="171989" cy="146915"/>
          </a:xfrm>
          <a:prstGeom prst="ellipse">
            <a:avLst/>
          </a:prstGeom>
          <a:solidFill>
            <a:srgbClr val="DE92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3" name="Овал 42"/>
          <p:cNvSpPr/>
          <p:nvPr/>
        </p:nvSpPr>
        <p:spPr>
          <a:xfrm>
            <a:off x="918718" y="2717917"/>
            <a:ext cx="171989" cy="146915"/>
          </a:xfrm>
          <a:prstGeom prst="ellipse">
            <a:avLst/>
          </a:prstGeom>
          <a:solidFill>
            <a:srgbClr val="DE92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58558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78AA3FD-C284-354D-AFC9-6EEDDF27FCE7}"/>
              </a:ext>
            </a:extLst>
          </p:cNvPr>
          <p:cNvSpPr/>
          <p:nvPr/>
        </p:nvSpPr>
        <p:spPr>
          <a:xfrm>
            <a:off x="178129" y="934457"/>
            <a:ext cx="8333667" cy="728075"/>
          </a:xfrm>
          <a:prstGeom prst="rect">
            <a:avLst/>
          </a:prstGeom>
          <a:solidFill>
            <a:schemeClr val="accent6">
              <a:lumMod val="40000"/>
              <a:lumOff val="60000"/>
            </a:schemeClr>
          </a:solidFill>
          <a:ln>
            <a:noFill/>
          </a:ln>
          <a:effectLst>
            <a:outerShdw blurRad="50800"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chemeClr val="tx1"/>
                </a:solidFill>
                <a:latin typeface="Trebuchet MS" panose="020B0603020202020204" pitchFamily="34" charset="0"/>
              </a:rPr>
              <a:t>  </a:t>
            </a:r>
            <a:r>
              <a:rPr lang="en-US" b="1" dirty="0">
                <a:solidFill>
                  <a:schemeClr val="tx1"/>
                </a:solidFill>
                <a:latin typeface="Trebuchet MS" panose="020B0603020202020204" pitchFamily="34" charset="0"/>
              </a:rPr>
              <a:t>Key Areas of Activities of the Government of Russia until 2024</a:t>
            </a:r>
            <a:endParaRPr lang="ru-RU" sz="1600" b="1" dirty="0">
              <a:solidFill>
                <a:schemeClr val="tx1"/>
              </a:solidFill>
              <a:latin typeface="Trebuchet MS" panose="020B0603020202020204" pitchFamily="34" charset="0"/>
            </a:endParaRPr>
          </a:p>
        </p:txBody>
      </p:sp>
      <p:sp>
        <p:nvSpPr>
          <p:cNvPr id="5" name="Нашивка 4">
            <a:extLst>
              <a:ext uri="{FF2B5EF4-FFF2-40B4-BE49-F238E27FC236}">
                <a16:creationId xmlns:a16="http://schemas.microsoft.com/office/drawing/2014/main" id="{C1419398-E909-8647-9A4B-AC7A3CD91A19}"/>
              </a:ext>
            </a:extLst>
          </p:cNvPr>
          <p:cNvSpPr/>
          <p:nvPr/>
        </p:nvSpPr>
        <p:spPr>
          <a:xfrm rot="10594734" flipH="1">
            <a:off x="8252726" y="926665"/>
            <a:ext cx="475488" cy="728075"/>
          </a:xfrm>
          <a:prstGeom prst="chevron">
            <a:avLst>
              <a:gd name="adj" fmla="val 67949"/>
            </a:avLst>
          </a:prstGeom>
          <a:solidFill>
            <a:schemeClr val="bg1">
              <a:alpha val="7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latin typeface="Trebuchet MS" panose="020B0603020202020204" pitchFamily="34" charset="0"/>
            </a:endParaRPr>
          </a:p>
        </p:txBody>
      </p:sp>
      <p:sp>
        <p:nvSpPr>
          <p:cNvPr id="6" name="Rectangle 4">
            <a:extLst>
              <a:ext uri="{FF2B5EF4-FFF2-40B4-BE49-F238E27FC236}">
                <a16:creationId xmlns:a16="http://schemas.microsoft.com/office/drawing/2014/main" id="{6D933742-83B2-214A-B4E6-F37A0EBE7F7C}"/>
              </a:ext>
            </a:extLst>
          </p:cNvPr>
          <p:cNvSpPr/>
          <p:nvPr/>
        </p:nvSpPr>
        <p:spPr>
          <a:xfrm>
            <a:off x="896831" y="1713872"/>
            <a:ext cx="3382569" cy="369332"/>
          </a:xfrm>
          <a:prstGeom prst="rect">
            <a:avLst/>
          </a:prstGeom>
        </p:spPr>
        <p:txBody>
          <a:bodyPr wrap="square">
            <a:spAutoFit/>
          </a:bodyPr>
          <a:lstStyle/>
          <a:p>
            <a:r>
              <a:rPr lang="en-US" b="1" dirty="0">
                <a:solidFill>
                  <a:srgbClr val="077A3E"/>
                </a:solidFill>
                <a:latin typeface="Trebuchet MS" panose="020B0603020202020204" pitchFamily="34" charset="0"/>
              </a:rPr>
              <a:t>Included objectives</a:t>
            </a:r>
            <a:r>
              <a:rPr lang="ru-RU" b="1" dirty="0">
                <a:solidFill>
                  <a:srgbClr val="077A3E"/>
                </a:solidFill>
                <a:latin typeface="Trebuchet MS" panose="020B0603020202020204" pitchFamily="34" charset="0"/>
              </a:rPr>
              <a:t>:</a:t>
            </a:r>
            <a:endParaRPr lang="ru-RU" dirty="0">
              <a:solidFill>
                <a:srgbClr val="077A3E"/>
              </a:solidFill>
              <a:latin typeface="Trebuchet MS" panose="020B0603020202020204" pitchFamily="34" charset="0"/>
            </a:endParaRPr>
          </a:p>
        </p:txBody>
      </p:sp>
      <p:sp>
        <p:nvSpPr>
          <p:cNvPr id="7" name="TextBox 6">
            <a:extLst>
              <a:ext uri="{FF2B5EF4-FFF2-40B4-BE49-F238E27FC236}">
                <a16:creationId xmlns:a16="http://schemas.microsoft.com/office/drawing/2014/main" id="{C631BED2-2D81-A34C-AF6C-69FE9EDB798A}"/>
              </a:ext>
            </a:extLst>
          </p:cNvPr>
          <p:cNvSpPr txBox="1"/>
          <p:nvPr/>
        </p:nvSpPr>
        <p:spPr>
          <a:xfrm>
            <a:off x="353568" y="2178295"/>
            <a:ext cx="8546592" cy="1246495"/>
          </a:xfrm>
          <a:prstGeom prst="rect">
            <a:avLst/>
          </a:prstGeom>
          <a:noFill/>
        </p:spPr>
        <p:txBody>
          <a:bodyPr wrap="square" rtlCol="0">
            <a:spAutoFit/>
          </a:bodyPr>
          <a:lstStyle/>
          <a:p>
            <a:r>
              <a:rPr lang="ru-RU" sz="1500" b="1" dirty="0">
                <a:solidFill>
                  <a:srgbClr val="DEAA46"/>
                </a:solidFill>
                <a:latin typeface="Trebuchet MS" panose="020B0603020202020204" pitchFamily="34" charset="0"/>
              </a:rPr>
              <a:t>5.3 </a:t>
            </a:r>
            <a:r>
              <a:rPr lang="en-US" sz="1500" b="1" dirty="0">
                <a:solidFill>
                  <a:srgbClr val="DEAA46"/>
                </a:solidFill>
                <a:latin typeface="Trebuchet MS" panose="020B0603020202020204" pitchFamily="34" charset="0"/>
              </a:rPr>
              <a:t>Development of constituent regions and municipalities</a:t>
            </a:r>
            <a:endParaRPr lang="ru-RU" sz="1500" b="1" dirty="0">
              <a:solidFill>
                <a:srgbClr val="DEAA46"/>
              </a:solidFill>
              <a:latin typeface="Trebuchet MS" panose="020B0603020202020204" pitchFamily="34" charset="0"/>
            </a:endParaRPr>
          </a:p>
          <a:p>
            <a:r>
              <a:rPr lang="ru-RU" sz="1500" dirty="0">
                <a:latin typeface="Trebuchet MS" panose="020B0603020202020204" pitchFamily="34" charset="0"/>
              </a:rPr>
              <a:t>-      </a:t>
            </a:r>
            <a:r>
              <a:rPr lang="en-US" sz="1500" dirty="0">
                <a:latin typeface="Trebuchet MS" panose="020B0603020202020204" pitchFamily="34" charset="0"/>
              </a:rPr>
              <a:t>Introduce and provide training in engagement mechanisms enabling citizens to participate in addressing issues of social and economic development of territories based on the participatory (initiative) budgeting concept, making sure that the share of regions that have approved </a:t>
            </a:r>
            <a:r>
              <a:rPr lang="en-US" sz="1500" dirty="0" err="1">
                <a:latin typeface="Trebuchet MS" panose="020B0603020202020204" pitchFamily="34" charset="0"/>
              </a:rPr>
              <a:t>PB</a:t>
            </a:r>
            <a:r>
              <a:rPr lang="en-US" sz="1500" dirty="0">
                <a:latin typeface="Trebuchet MS" panose="020B0603020202020204" pitchFamily="34" charset="0"/>
              </a:rPr>
              <a:t> programs (activities) within their government programs increases to </a:t>
            </a:r>
            <a:r>
              <a:rPr lang="ru-RU" sz="1500" b="1" dirty="0">
                <a:solidFill>
                  <a:srgbClr val="DEAA46"/>
                </a:solidFill>
                <a:latin typeface="Trebuchet MS" panose="020B0603020202020204" pitchFamily="34" charset="0"/>
              </a:rPr>
              <a:t>50%</a:t>
            </a:r>
          </a:p>
        </p:txBody>
      </p:sp>
      <p:sp>
        <p:nvSpPr>
          <p:cNvPr id="9" name="TextBox 8">
            <a:extLst>
              <a:ext uri="{FF2B5EF4-FFF2-40B4-BE49-F238E27FC236}">
                <a16:creationId xmlns:a16="http://schemas.microsoft.com/office/drawing/2014/main" id="{03A9CA9D-2073-314A-9712-A4C696EF4EBA}"/>
              </a:ext>
            </a:extLst>
          </p:cNvPr>
          <p:cNvSpPr txBox="1"/>
          <p:nvPr/>
        </p:nvSpPr>
        <p:spPr>
          <a:xfrm>
            <a:off x="353568" y="3822774"/>
            <a:ext cx="8546592" cy="784830"/>
          </a:xfrm>
          <a:prstGeom prst="rect">
            <a:avLst/>
          </a:prstGeom>
          <a:noFill/>
        </p:spPr>
        <p:txBody>
          <a:bodyPr wrap="square" rtlCol="0">
            <a:spAutoFit/>
          </a:bodyPr>
          <a:lstStyle/>
          <a:p>
            <a:r>
              <a:rPr lang="ru-RU" sz="1500" b="1" dirty="0">
                <a:solidFill>
                  <a:srgbClr val="DEAA46"/>
                </a:solidFill>
                <a:latin typeface="Trebuchet MS" panose="020B0603020202020204" pitchFamily="34" charset="0"/>
              </a:rPr>
              <a:t>6.2 </a:t>
            </a:r>
            <a:r>
              <a:rPr lang="en-US" sz="1500" b="1" dirty="0">
                <a:solidFill>
                  <a:srgbClr val="DEAA46"/>
                </a:solidFill>
                <a:latin typeface="Trebuchet MS" panose="020B0603020202020204" pitchFamily="34" charset="0"/>
              </a:rPr>
              <a:t>Effectiveness of public spending, including procurement for state and municipal needs</a:t>
            </a:r>
            <a:endParaRPr lang="ru-RU" sz="1500" b="1" dirty="0">
              <a:solidFill>
                <a:srgbClr val="DEAA46"/>
              </a:solidFill>
              <a:latin typeface="Trebuchet MS" panose="020B0603020202020204" pitchFamily="34" charset="0"/>
            </a:endParaRPr>
          </a:p>
          <a:p>
            <a:r>
              <a:rPr lang="ru-RU" sz="1500" dirty="0">
                <a:latin typeface="Trebuchet MS" panose="020B0603020202020204" pitchFamily="34" charset="0"/>
              </a:rPr>
              <a:t>-      </a:t>
            </a:r>
            <a:r>
              <a:rPr lang="en-US" sz="1500" dirty="0">
                <a:latin typeface="Trebuchet MS" panose="020B0603020202020204" pitchFamily="34" charset="0"/>
              </a:rPr>
              <a:t>Ensure openness of the budgetary planning process and involve civil society institutions in the process</a:t>
            </a:r>
            <a:endParaRPr lang="ru-RU" sz="1500" dirty="0">
              <a:latin typeface="Trebuchet MS" panose="020B0603020202020204" pitchFamily="34" charset="0"/>
            </a:endParaRPr>
          </a:p>
        </p:txBody>
      </p:sp>
      <p:sp>
        <p:nvSpPr>
          <p:cNvPr id="10" name="TextBox 9">
            <a:extLst>
              <a:ext uri="{FF2B5EF4-FFF2-40B4-BE49-F238E27FC236}">
                <a16:creationId xmlns:a16="http://schemas.microsoft.com/office/drawing/2014/main" id="{5029564B-4D9D-9A4D-8035-7BB26D61B980}"/>
              </a:ext>
            </a:extLst>
          </p:cNvPr>
          <p:cNvSpPr txBox="1"/>
          <p:nvPr/>
        </p:nvSpPr>
        <p:spPr>
          <a:xfrm>
            <a:off x="353568" y="4943475"/>
            <a:ext cx="8546592" cy="1246495"/>
          </a:xfrm>
          <a:prstGeom prst="rect">
            <a:avLst/>
          </a:prstGeom>
          <a:noFill/>
        </p:spPr>
        <p:txBody>
          <a:bodyPr wrap="square" rtlCol="0">
            <a:spAutoFit/>
          </a:bodyPr>
          <a:lstStyle/>
          <a:p>
            <a:r>
              <a:rPr lang="ru-RU" sz="1500" b="1" dirty="0">
                <a:solidFill>
                  <a:srgbClr val="DEAA46"/>
                </a:solidFill>
                <a:latin typeface="Trebuchet MS" panose="020B0603020202020204" pitchFamily="34" charset="0"/>
              </a:rPr>
              <a:t>6.8 </a:t>
            </a:r>
            <a:r>
              <a:rPr lang="en-US" sz="1500" b="1" dirty="0">
                <a:solidFill>
                  <a:srgbClr val="DEAA46"/>
                </a:solidFill>
                <a:latin typeface="Trebuchet MS" panose="020B0603020202020204" pitchFamily="34" charset="0"/>
              </a:rPr>
              <a:t>Engaging citizens in state and municipal governance</a:t>
            </a:r>
            <a:endParaRPr lang="ru-RU" sz="1500" b="1" dirty="0">
              <a:solidFill>
                <a:srgbClr val="DEAA46"/>
              </a:solidFill>
              <a:latin typeface="Trebuchet MS" panose="020B0603020202020204" pitchFamily="34" charset="0"/>
            </a:endParaRPr>
          </a:p>
          <a:p>
            <a:pPr marL="285750" indent="-285750">
              <a:buFontTx/>
              <a:buChar char="-"/>
            </a:pPr>
            <a:r>
              <a:rPr lang="en-US" sz="1500" dirty="0">
                <a:latin typeface="Trebuchet MS" panose="020B0603020202020204" pitchFamily="34" charset="0"/>
              </a:rPr>
              <a:t>Expand citizen engagement in developing proposals, discussing and making managerial decisions</a:t>
            </a:r>
            <a:endParaRPr lang="ru-RU" sz="1500" dirty="0">
              <a:latin typeface="Trebuchet MS" panose="020B0603020202020204" pitchFamily="34" charset="0"/>
            </a:endParaRPr>
          </a:p>
          <a:p>
            <a:pPr marL="285750" indent="-285750">
              <a:buFontTx/>
              <a:buChar char="-"/>
            </a:pPr>
            <a:r>
              <a:rPr lang="en-US" sz="1500" dirty="0">
                <a:latin typeface="Trebuchet MS" panose="020B0603020202020204" pitchFamily="34" charset="0"/>
              </a:rPr>
              <a:t>Introduce participatory (initiative) budgeting mechanisms</a:t>
            </a:r>
            <a:endParaRPr lang="ru-RU" sz="1500" dirty="0">
              <a:latin typeface="Trebuchet MS" panose="020B0603020202020204" pitchFamily="34" charset="0"/>
            </a:endParaRPr>
          </a:p>
          <a:p>
            <a:pPr marL="285750" indent="-285750">
              <a:buFontTx/>
              <a:buChar char="-"/>
            </a:pPr>
            <a:r>
              <a:rPr lang="en-US" sz="1500" dirty="0">
                <a:latin typeface="Trebuchet MS" panose="020B0603020202020204" pitchFamily="34" charset="0"/>
              </a:rPr>
              <a:t>Expand public oversight practices</a:t>
            </a:r>
            <a:endParaRPr lang="ru-RU" sz="1500" dirty="0">
              <a:latin typeface="Trebuchet MS" panose="020B0603020202020204" pitchFamily="34" charset="0"/>
            </a:endParaRPr>
          </a:p>
        </p:txBody>
      </p:sp>
      <p:cxnSp>
        <p:nvCxnSpPr>
          <p:cNvPr id="11" name="Straight Connector 16">
            <a:extLst>
              <a:ext uri="{FF2B5EF4-FFF2-40B4-BE49-F238E27FC236}">
                <a16:creationId xmlns:a16="http://schemas.microsoft.com/office/drawing/2014/main" id="{B988AD46-D1EC-4445-961A-B42D9FD1BF82}"/>
              </a:ext>
            </a:extLst>
          </p:cNvPr>
          <p:cNvCxnSpPr/>
          <p:nvPr/>
        </p:nvCxnSpPr>
        <p:spPr>
          <a:xfrm>
            <a:off x="8511789" y="265645"/>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Номер слайда 1"/>
          <p:cNvSpPr>
            <a:spLocks noGrp="1"/>
          </p:cNvSpPr>
          <p:nvPr>
            <p:ph type="sldNum" sz="quarter" idx="4"/>
          </p:nvPr>
        </p:nvSpPr>
        <p:spPr>
          <a:xfrm>
            <a:off x="8516515" y="97633"/>
            <a:ext cx="848799" cy="537467"/>
          </a:xfrm>
        </p:spPr>
        <p:txBody>
          <a:bodyPr vert="horz" lIns="91440" tIns="45720" rIns="91440" bIns="45720" rtlCol="0" anchor="ctr"/>
          <a:lstStyle/>
          <a:p>
            <a:fld id="{B2D350B4-811D-9C49-8D4A-B431FFD45952}" type="slidenum">
              <a:rPr lang="en-US">
                <a:solidFill>
                  <a:srgbClr val="077A3E"/>
                </a:solidFill>
              </a:rPr>
              <a:pPr/>
              <a:t>5</a:t>
            </a:fld>
            <a:endParaRPr lang="en-US" dirty="0">
              <a:solidFill>
                <a:srgbClr val="077A3E"/>
              </a:solidFill>
            </a:endParaRPr>
          </a:p>
        </p:txBody>
      </p:sp>
    </p:spTree>
    <p:extLst>
      <p:ext uri="{BB962C8B-B14F-4D97-AF65-F5344CB8AC3E}">
        <p14:creationId xmlns:p14="http://schemas.microsoft.com/office/powerpoint/2010/main" val="129365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78AA3FD-C284-354D-AFC9-6EEDDF27FCE7}"/>
              </a:ext>
            </a:extLst>
          </p:cNvPr>
          <p:cNvSpPr/>
          <p:nvPr/>
        </p:nvSpPr>
        <p:spPr>
          <a:xfrm>
            <a:off x="156809" y="773633"/>
            <a:ext cx="8333667" cy="728075"/>
          </a:xfrm>
          <a:prstGeom prst="rect">
            <a:avLst/>
          </a:prstGeom>
          <a:solidFill>
            <a:schemeClr val="accent6">
              <a:lumMod val="40000"/>
              <a:lumOff val="60000"/>
            </a:schemeClr>
          </a:solidFill>
          <a:ln>
            <a:noFill/>
          </a:ln>
          <a:effectLst>
            <a:outerShdw blurRad="50800"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chemeClr val="tx1"/>
                </a:solidFill>
                <a:latin typeface="Trebuchet MS" panose="020B0603020202020204" pitchFamily="34" charset="0"/>
              </a:rPr>
              <a:t>  </a:t>
            </a:r>
            <a:r>
              <a:rPr lang="en-US" sz="1600" b="1" dirty="0">
                <a:solidFill>
                  <a:schemeClr val="tx1"/>
                </a:solidFill>
                <a:latin typeface="Trebuchet MS" panose="020B0603020202020204" pitchFamily="34" charset="0"/>
              </a:rPr>
              <a:t>Concept for Improving the Efficiency of Budget Spending during </a:t>
            </a:r>
            <a:r>
              <a:rPr lang="ru-RU" sz="1600" b="1" dirty="0">
                <a:solidFill>
                  <a:schemeClr val="tx1"/>
                </a:solidFill>
                <a:latin typeface="Trebuchet MS" panose="020B0603020202020204" pitchFamily="34" charset="0"/>
              </a:rPr>
              <a:t>2019-2024</a:t>
            </a:r>
          </a:p>
        </p:txBody>
      </p:sp>
      <p:sp>
        <p:nvSpPr>
          <p:cNvPr id="5" name="Нашивка 4">
            <a:extLst>
              <a:ext uri="{FF2B5EF4-FFF2-40B4-BE49-F238E27FC236}">
                <a16:creationId xmlns:a16="http://schemas.microsoft.com/office/drawing/2014/main" id="{C1419398-E909-8647-9A4B-AC7A3CD91A19}"/>
              </a:ext>
            </a:extLst>
          </p:cNvPr>
          <p:cNvSpPr/>
          <p:nvPr/>
        </p:nvSpPr>
        <p:spPr>
          <a:xfrm rot="10594734" flipH="1">
            <a:off x="8252726" y="750621"/>
            <a:ext cx="475488" cy="728075"/>
          </a:xfrm>
          <a:prstGeom prst="chevron">
            <a:avLst>
              <a:gd name="adj" fmla="val 67949"/>
            </a:avLst>
          </a:prstGeom>
          <a:solidFill>
            <a:schemeClr val="bg1">
              <a:alpha val="7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latin typeface="Trebuchet MS" panose="020B0603020202020204" pitchFamily="34" charset="0"/>
            </a:endParaRPr>
          </a:p>
        </p:txBody>
      </p:sp>
      <p:sp>
        <p:nvSpPr>
          <p:cNvPr id="6" name="Rectangle 4">
            <a:extLst>
              <a:ext uri="{FF2B5EF4-FFF2-40B4-BE49-F238E27FC236}">
                <a16:creationId xmlns:a16="http://schemas.microsoft.com/office/drawing/2014/main" id="{6D933742-83B2-214A-B4E6-F37A0EBE7F7C}"/>
              </a:ext>
            </a:extLst>
          </p:cNvPr>
          <p:cNvSpPr/>
          <p:nvPr/>
        </p:nvSpPr>
        <p:spPr>
          <a:xfrm>
            <a:off x="896831" y="1515752"/>
            <a:ext cx="3382569" cy="369332"/>
          </a:xfrm>
          <a:prstGeom prst="rect">
            <a:avLst/>
          </a:prstGeom>
        </p:spPr>
        <p:txBody>
          <a:bodyPr wrap="square">
            <a:spAutoFit/>
          </a:bodyPr>
          <a:lstStyle/>
          <a:p>
            <a:r>
              <a:rPr lang="en-US" b="1" dirty="0">
                <a:solidFill>
                  <a:srgbClr val="077A3E"/>
                </a:solidFill>
                <a:latin typeface="Trebuchet MS" panose="020B0603020202020204" pitchFamily="34" charset="0"/>
              </a:rPr>
              <a:t>Included objectives</a:t>
            </a:r>
            <a:r>
              <a:rPr lang="ru-RU" b="1" dirty="0">
                <a:solidFill>
                  <a:srgbClr val="077A3E"/>
                </a:solidFill>
                <a:latin typeface="Trebuchet MS" panose="020B0603020202020204" pitchFamily="34" charset="0"/>
              </a:rPr>
              <a:t>:</a:t>
            </a:r>
            <a:endParaRPr lang="ru-RU" dirty="0">
              <a:solidFill>
                <a:srgbClr val="077A3E"/>
              </a:solidFill>
              <a:latin typeface="Trebuchet MS" panose="020B0603020202020204" pitchFamily="34" charset="0"/>
            </a:endParaRPr>
          </a:p>
        </p:txBody>
      </p:sp>
      <p:cxnSp>
        <p:nvCxnSpPr>
          <p:cNvPr id="11" name="Straight Connector 16">
            <a:extLst>
              <a:ext uri="{FF2B5EF4-FFF2-40B4-BE49-F238E27FC236}">
                <a16:creationId xmlns:a16="http://schemas.microsoft.com/office/drawing/2014/main" id="{B988AD46-D1EC-4445-961A-B42D9FD1BF82}"/>
              </a:ext>
            </a:extLst>
          </p:cNvPr>
          <p:cNvCxnSpPr/>
          <p:nvPr/>
        </p:nvCxnSpPr>
        <p:spPr>
          <a:xfrm>
            <a:off x="8511789" y="265645"/>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F5DFC3D-BD9D-E041-9703-0FF0BB6F1C88}"/>
              </a:ext>
            </a:extLst>
          </p:cNvPr>
          <p:cNvSpPr txBox="1"/>
          <p:nvPr/>
        </p:nvSpPr>
        <p:spPr>
          <a:xfrm>
            <a:off x="97536" y="1848244"/>
            <a:ext cx="9046464" cy="444737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1400" b="1" dirty="0">
                <a:latin typeface="Trebuchet MS" panose="020B0603020202020204" pitchFamily="34" charset="0"/>
              </a:rPr>
              <a:t>Improve a system of public discussions </a:t>
            </a:r>
            <a:r>
              <a:rPr lang="en-US" sz="1400" dirty="0">
                <a:latin typeface="Trebuchet MS" panose="020B0603020202020204" pitchFamily="34" charset="0"/>
              </a:rPr>
              <a:t>of draft laws and regulations concerning citizens’ interests, present draft laws and regulations that are of most social significance in an accessible format</a:t>
            </a:r>
            <a:r>
              <a:rPr lang="en-US" sz="1400" b="1" dirty="0">
                <a:latin typeface="Trebuchet MS" panose="020B0603020202020204" pitchFamily="34" charset="0"/>
              </a:rPr>
              <a:t>.</a:t>
            </a:r>
            <a:endParaRPr lang="ru-RU" sz="1400" dirty="0">
              <a:latin typeface="Trebuchet MS" panose="020B0603020202020204" pitchFamily="34" charset="0"/>
            </a:endParaRP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Make sure that the published information </a:t>
            </a:r>
            <a:r>
              <a:rPr lang="en-US" sz="1400" dirty="0">
                <a:latin typeface="Trebuchet MS" panose="020B0603020202020204" pitchFamily="34" charset="0"/>
              </a:rPr>
              <a:t>on results of government activities, including public financial management,</a:t>
            </a:r>
            <a:r>
              <a:rPr lang="en-US" sz="1400" b="1" dirty="0">
                <a:latin typeface="Trebuchet MS" panose="020B0603020202020204" pitchFamily="34" charset="0"/>
              </a:rPr>
              <a:t> is understandable. </a:t>
            </a:r>
            <a:r>
              <a:rPr lang="ru-RU" sz="1400" dirty="0">
                <a:latin typeface="Trebuchet MS" panose="020B0603020202020204" pitchFamily="34" charset="0"/>
              </a:rPr>
              <a:t> </a:t>
            </a: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Enhance a system of public hearings </a:t>
            </a:r>
            <a:r>
              <a:rPr lang="en-US" sz="1400" dirty="0">
                <a:latin typeface="Trebuchet MS" panose="020B0603020202020204" pitchFamily="34" charset="0"/>
              </a:rPr>
              <a:t>for draft budgets and budget execution reports and improve mechanisms for review and consideration of citizens’ suggestions put forward during such hearings</a:t>
            </a:r>
            <a:r>
              <a:rPr lang="en-US" sz="1400" b="1" dirty="0">
                <a:latin typeface="Trebuchet MS" panose="020B0603020202020204" pitchFamily="34" charset="0"/>
              </a:rPr>
              <a:t>.</a:t>
            </a:r>
            <a:endParaRPr lang="ru-RU" sz="1400" dirty="0">
              <a:latin typeface="Trebuchet MS" panose="020B0603020202020204" pitchFamily="34" charset="0"/>
            </a:endParaRP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Define a legal framework for </a:t>
            </a:r>
            <a:r>
              <a:rPr lang="en-US" sz="1400" b="1" dirty="0" err="1">
                <a:latin typeface="Trebuchet MS" panose="020B0603020202020204" pitchFamily="34" charset="0"/>
              </a:rPr>
              <a:t>PB</a:t>
            </a:r>
            <a:r>
              <a:rPr lang="en-US" sz="1400" b="1" dirty="0">
                <a:latin typeface="Trebuchet MS" panose="020B0603020202020204" pitchFamily="34" charset="0"/>
              </a:rPr>
              <a:t> </a:t>
            </a:r>
            <a:r>
              <a:rPr lang="en-US" sz="1400" dirty="0">
                <a:latin typeface="Trebuchet MS" panose="020B0603020202020204" pitchFamily="34" charset="0"/>
              </a:rPr>
              <a:t>and grant the authority for regional governments and local self-government bodies to establish particular aspects of </a:t>
            </a:r>
            <a:r>
              <a:rPr lang="en-US" sz="1400" dirty="0" err="1">
                <a:latin typeface="Trebuchet MS" panose="020B0603020202020204" pitchFamily="34" charset="0"/>
              </a:rPr>
              <a:t>PB</a:t>
            </a:r>
            <a:r>
              <a:rPr lang="en-US" sz="1400" dirty="0">
                <a:latin typeface="Trebuchet MS" panose="020B0603020202020204" pitchFamily="34" charset="0"/>
              </a:rPr>
              <a:t> implementation</a:t>
            </a:r>
            <a:r>
              <a:rPr lang="en-US" sz="1400" b="1" dirty="0">
                <a:latin typeface="Trebuchet MS" panose="020B0603020202020204" pitchFamily="34" charset="0"/>
              </a:rPr>
              <a:t>.</a:t>
            </a:r>
            <a:endParaRPr lang="ru-RU" sz="1400" dirty="0">
              <a:latin typeface="Trebuchet MS" panose="020B0603020202020204" pitchFamily="34" charset="0"/>
            </a:endParaRP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Incorporate </a:t>
            </a:r>
            <a:r>
              <a:rPr lang="en-US" sz="1400" b="1" dirty="0" err="1">
                <a:latin typeface="Trebuchet MS" panose="020B0603020202020204" pitchFamily="34" charset="0"/>
              </a:rPr>
              <a:t>PB</a:t>
            </a:r>
            <a:r>
              <a:rPr lang="en-US" sz="1400" b="1" dirty="0">
                <a:latin typeface="Trebuchet MS" panose="020B0603020202020204" pitchFamily="34" charset="0"/>
              </a:rPr>
              <a:t> in possible implementation arrangements for various activities, </a:t>
            </a:r>
            <a:r>
              <a:rPr lang="en-US" sz="1400" dirty="0">
                <a:latin typeface="Trebuchet MS" panose="020B0603020202020204" pitchFamily="34" charset="0"/>
              </a:rPr>
              <a:t>including those aimed at enhancing urban environments.</a:t>
            </a:r>
            <a:endParaRPr lang="ru-RU" sz="1400" dirty="0">
              <a:latin typeface="Trebuchet MS" panose="020B0603020202020204" pitchFamily="34" charset="0"/>
            </a:endParaRP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Develop methodological recommendations </a:t>
            </a:r>
            <a:r>
              <a:rPr lang="en-US" sz="1400" dirty="0">
                <a:latin typeface="Trebuchet MS" panose="020B0603020202020204" pitchFamily="34" charset="0"/>
              </a:rPr>
              <a:t>on </a:t>
            </a:r>
            <a:r>
              <a:rPr lang="en-US" sz="1400" dirty="0" err="1">
                <a:latin typeface="Trebuchet MS" panose="020B0603020202020204" pitchFamily="34" charset="0"/>
              </a:rPr>
              <a:t>PB</a:t>
            </a:r>
            <a:r>
              <a:rPr lang="en-US" sz="1400" dirty="0">
                <a:latin typeface="Trebuchet MS" panose="020B0603020202020204" pitchFamily="34" charset="0"/>
              </a:rPr>
              <a:t> project development and implementation for regional governments, local self-government bodies, and citizens</a:t>
            </a:r>
            <a:r>
              <a:rPr lang="en-US" sz="1400" b="1" dirty="0">
                <a:latin typeface="Trebuchet MS" panose="020B0603020202020204" pitchFamily="34" charset="0"/>
              </a:rPr>
              <a:t>.</a:t>
            </a:r>
            <a:endParaRPr lang="ru-RU" sz="1400" dirty="0">
              <a:latin typeface="Trebuchet MS" panose="020B0603020202020204" pitchFamily="34" charset="0"/>
            </a:endParaRP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Summarize and disseminate best regional (municipal) practices </a:t>
            </a:r>
            <a:r>
              <a:rPr lang="en-US" sz="1400" dirty="0">
                <a:latin typeface="Trebuchet MS" panose="020B0603020202020204" pitchFamily="34" charset="0"/>
              </a:rPr>
              <a:t>of implementing </a:t>
            </a:r>
            <a:r>
              <a:rPr lang="en-US" sz="1400" dirty="0" err="1">
                <a:latin typeface="Trebuchet MS" panose="020B0603020202020204" pitchFamily="34" charset="0"/>
              </a:rPr>
              <a:t>PB</a:t>
            </a:r>
            <a:r>
              <a:rPr lang="en-US" sz="1400" dirty="0">
                <a:latin typeface="Trebuchet MS" panose="020B0603020202020204" pitchFamily="34" charset="0"/>
              </a:rPr>
              <a:t> projects</a:t>
            </a:r>
            <a:r>
              <a:rPr lang="en-US" sz="1400" b="1" dirty="0">
                <a:latin typeface="Trebuchet MS" panose="020B0603020202020204" pitchFamily="34" charset="0"/>
              </a:rPr>
              <a:t>. </a:t>
            </a:r>
            <a:endParaRPr lang="ru-RU" sz="1400" dirty="0">
              <a:latin typeface="Trebuchet MS" panose="020B0603020202020204" pitchFamily="34" charset="0"/>
            </a:endParaRP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Make sure that citizens have free access to learning and information materials </a:t>
            </a:r>
            <a:r>
              <a:rPr lang="en-US" sz="1400" dirty="0">
                <a:latin typeface="Trebuchet MS" panose="020B0603020202020204" pitchFamily="34" charset="0"/>
              </a:rPr>
              <a:t>on </a:t>
            </a:r>
            <a:r>
              <a:rPr lang="en-US" sz="1400" dirty="0" err="1">
                <a:latin typeface="Trebuchet MS" panose="020B0603020202020204" pitchFamily="34" charset="0"/>
              </a:rPr>
              <a:t>PB</a:t>
            </a:r>
            <a:r>
              <a:rPr lang="en-US" sz="1400" dirty="0">
                <a:latin typeface="Trebuchet MS" panose="020B0603020202020204" pitchFamily="34" charset="0"/>
              </a:rPr>
              <a:t> practices</a:t>
            </a:r>
            <a:r>
              <a:rPr lang="en-US" sz="1400" b="1" dirty="0">
                <a:latin typeface="Trebuchet MS" panose="020B0603020202020204" pitchFamily="34" charset="0"/>
              </a:rPr>
              <a:t>.</a:t>
            </a:r>
            <a:endParaRPr lang="ru-RU" sz="1400" dirty="0">
              <a:latin typeface="Trebuchet MS" panose="020B0603020202020204" pitchFamily="34" charset="0"/>
            </a:endParaRP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Disseminate budget knowledge and instruments enabling participation </a:t>
            </a:r>
            <a:r>
              <a:rPr lang="en-US" sz="1400" dirty="0">
                <a:latin typeface="Trebuchet MS" panose="020B0603020202020204" pitchFamily="34" charset="0"/>
              </a:rPr>
              <a:t>in public financial management and public oversight among various population groups</a:t>
            </a:r>
            <a:r>
              <a:rPr lang="en-US" sz="1400" b="1" dirty="0">
                <a:latin typeface="Trebuchet MS" panose="020B0603020202020204" pitchFamily="34" charset="0"/>
              </a:rPr>
              <a:t>. </a:t>
            </a:r>
            <a:endParaRPr lang="ru-RU" sz="1400" dirty="0">
              <a:latin typeface="Trebuchet MS" panose="020B0603020202020204" pitchFamily="34" charset="0"/>
            </a:endParaRPr>
          </a:p>
          <a:p>
            <a:pPr marL="285750" indent="-285750">
              <a:spcAft>
                <a:spcPts val="600"/>
              </a:spcAft>
              <a:buFont typeface="Wingdings" panose="05000000000000000000" pitchFamily="2" charset="2"/>
              <a:buChar char="Ø"/>
            </a:pPr>
            <a:r>
              <a:rPr lang="en-US" sz="1400" b="1" dirty="0">
                <a:latin typeface="Trebuchet MS" panose="020B0603020202020204" pitchFamily="34" charset="0"/>
              </a:rPr>
              <a:t>Improve presentation formats </a:t>
            </a:r>
            <a:r>
              <a:rPr lang="en-US" sz="1400" dirty="0">
                <a:latin typeface="Trebuchet MS" panose="020B0603020202020204" pitchFamily="34" charset="0"/>
              </a:rPr>
              <a:t>of citizens’ budgets</a:t>
            </a:r>
            <a:r>
              <a:rPr lang="en-US" sz="1400" b="1" dirty="0">
                <a:latin typeface="Trebuchet MS" panose="020B0603020202020204" pitchFamily="34" charset="0"/>
              </a:rPr>
              <a:t>.</a:t>
            </a:r>
            <a:endParaRPr lang="ru-RU" sz="1400" dirty="0">
              <a:latin typeface="Trebuchet MS" panose="020B0603020202020204" pitchFamily="34" charset="0"/>
            </a:endParaRPr>
          </a:p>
        </p:txBody>
      </p:sp>
      <p:sp>
        <p:nvSpPr>
          <p:cNvPr id="7" name="Номер слайда 1"/>
          <p:cNvSpPr>
            <a:spLocks noGrp="1"/>
          </p:cNvSpPr>
          <p:nvPr>
            <p:ph type="sldNum" sz="quarter" idx="4"/>
          </p:nvPr>
        </p:nvSpPr>
        <p:spPr>
          <a:xfrm>
            <a:off x="8516515" y="97633"/>
            <a:ext cx="848799" cy="537467"/>
          </a:xfrm>
        </p:spPr>
        <p:txBody>
          <a:bodyPr vert="horz" lIns="91440" tIns="45720" rIns="91440" bIns="45720" rtlCol="0" anchor="ctr"/>
          <a:lstStyle/>
          <a:p>
            <a:fld id="{B2D350B4-811D-9C49-8D4A-B431FFD45952}" type="slidenum">
              <a:rPr lang="en-US">
                <a:solidFill>
                  <a:srgbClr val="077A3E"/>
                </a:solidFill>
              </a:rPr>
              <a:pPr/>
              <a:t>6</a:t>
            </a:fld>
            <a:endParaRPr lang="en-US" dirty="0">
              <a:solidFill>
                <a:srgbClr val="077A3E"/>
              </a:solidFill>
            </a:endParaRPr>
          </a:p>
        </p:txBody>
      </p:sp>
    </p:spTree>
    <p:extLst>
      <p:ext uri="{BB962C8B-B14F-4D97-AF65-F5344CB8AC3E}">
        <p14:creationId xmlns:p14="http://schemas.microsoft.com/office/powerpoint/2010/main" val="311195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ÐÐ°ÑÑÐ¸Ð½ÐºÐ¸ Ð¿Ð¾ Ð·Ð°Ð¿ÑÐ¾ÑÑ Ð»Ð¸ÑÑ Ð±ÑÐ¼Ð°Ð³Ð¸ 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1" t="4656" r="5897" b="5598"/>
          <a:stretch/>
        </p:blipFill>
        <p:spPr bwMode="auto">
          <a:xfrm>
            <a:off x="506394" y="1933565"/>
            <a:ext cx="8464074" cy="4924439"/>
          </a:xfrm>
          <a:prstGeom prst="rect">
            <a:avLst/>
          </a:prstGeom>
          <a:noFill/>
          <a:extLst>
            <a:ext uri="{909E8E84-426E-40DD-AFC4-6F175D3DCCD1}">
              <a14:hiddenFill xmlns:a14="http://schemas.microsoft.com/office/drawing/2010/main">
                <a:solidFill>
                  <a:srgbClr val="FFFFFF"/>
                </a:solidFill>
              </a14:hiddenFill>
            </a:ext>
          </a:extLst>
        </p:spPr>
      </p:pic>
      <p:sp>
        <p:nvSpPr>
          <p:cNvPr id="20" name="Line 5"/>
          <p:cNvSpPr>
            <a:spLocks noChangeShapeType="1"/>
          </p:cNvSpPr>
          <p:nvPr/>
        </p:nvSpPr>
        <p:spPr bwMode="auto">
          <a:xfrm flipH="1" flipV="1">
            <a:off x="611542" y="2286000"/>
            <a:ext cx="0" cy="3930141"/>
          </a:xfrm>
          <a:prstGeom prst="line">
            <a:avLst/>
          </a:prstGeom>
          <a:noFill/>
          <a:ln w="50800">
            <a:solidFill>
              <a:srgbClr val="D9862B"/>
            </a:solidFill>
            <a:round/>
            <a:headEnd/>
            <a:tailEnd type="oval" w="med" len="med"/>
          </a:ln>
          <a:extLst>
            <a:ext uri="{909E8E84-426E-40DD-AFC4-6F175D3DCCD1}">
              <a14:hiddenFill xmlns:a14="http://schemas.microsoft.com/office/drawing/2010/main">
                <a:noFill/>
              </a14:hiddenFill>
            </a:ext>
          </a:extLst>
        </p:spPr>
        <p:txBody>
          <a:bodyPr/>
          <a:lstStyle/>
          <a:p>
            <a:endParaRPr lang="ru-RU" dirty="0">
              <a:ln>
                <a:solidFill>
                  <a:srgbClr val="DE9240"/>
                </a:solidFill>
              </a:ln>
            </a:endParaRPr>
          </a:p>
        </p:txBody>
      </p:sp>
      <p:sp>
        <p:nvSpPr>
          <p:cNvPr id="2" name="Номер слайда 1"/>
          <p:cNvSpPr>
            <a:spLocks noGrp="1"/>
          </p:cNvSpPr>
          <p:nvPr>
            <p:ph type="sldNum" sz="quarter" idx="4"/>
          </p:nvPr>
        </p:nvSpPr>
        <p:spPr/>
        <p:txBody>
          <a:bodyPr vert="horz" lIns="91440" tIns="45720" rIns="91440" bIns="45720" rtlCol="0" anchor="ctr"/>
          <a:lstStyle/>
          <a:p>
            <a:fld id="{B2D350B4-811D-9C49-8D4A-B431FFD45952}" type="slidenum">
              <a:rPr lang="en-US">
                <a:solidFill>
                  <a:srgbClr val="077A3E"/>
                </a:solidFill>
              </a:rPr>
              <a:pPr/>
              <a:t>7</a:t>
            </a:fld>
            <a:endParaRPr lang="en-US" dirty="0">
              <a:solidFill>
                <a:srgbClr val="077A3E"/>
              </a:solidFill>
            </a:endParaRPr>
          </a:p>
        </p:txBody>
      </p:sp>
      <p:sp>
        <p:nvSpPr>
          <p:cNvPr id="3" name="Заголовок 1"/>
          <p:cNvSpPr txBox="1">
            <a:spLocks/>
          </p:cNvSpPr>
          <p:nvPr/>
        </p:nvSpPr>
        <p:spPr>
          <a:xfrm>
            <a:off x="724596" y="780654"/>
            <a:ext cx="8343204" cy="642633"/>
          </a:xfrm>
          <a:prstGeom prst="rect">
            <a:avLst/>
          </a:prstGeom>
          <a:noFill/>
          <a:ln>
            <a:noFill/>
          </a:ln>
        </p:spPr>
        <p:txBody>
          <a:bodyPr vert="horz" wrap="square" lIns="91440" tIns="45720" rIns="91440" bIns="45720" numCol="1"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7A3E"/>
                </a:solidFill>
                <a:latin typeface="Trebuchet MS" pitchFamily="34" charset="0"/>
              </a:rPr>
              <a:t>Government Program </a:t>
            </a:r>
            <a:r>
              <a:rPr lang="en-US" sz="2000" b="1" i="1" dirty="0">
                <a:solidFill>
                  <a:srgbClr val="077A3E"/>
                </a:solidFill>
                <a:latin typeface="Trebuchet MS" pitchFamily="34" charset="0"/>
              </a:rPr>
              <a:t>Public Finance Management and Financial Market Regulation</a:t>
            </a:r>
            <a:endParaRPr lang="ru-RU" sz="2000" b="1" i="1" dirty="0">
              <a:solidFill>
                <a:srgbClr val="077A3E"/>
              </a:solidFill>
              <a:latin typeface="Trebuchet MS" pitchFamily="34" charset="0"/>
            </a:endParaRPr>
          </a:p>
        </p:txBody>
      </p:sp>
      <p:sp>
        <p:nvSpPr>
          <p:cNvPr id="6" name="Прямоугольник 5"/>
          <p:cNvSpPr/>
          <p:nvPr/>
        </p:nvSpPr>
        <p:spPr>
          <a:xfrm>
            <a:off x="3321101" y="1390797"/>
            <a:ext cx="5623966" cy="523220"/>
          </a:xfrm>
          <a:prstGeom prst="rect">
            <a:avLst/>
          </a:prstGeom>
        </p:spPr>
        <p:txBody>
          <a:bodyPr wrap="square">
            <a:spAutoFit/>
          </a:bodyPr>
          <a:lstStyle/>
          <a:p>
            <a:pPr algn="just"/>
            <a:r>
              <a:rPr lang="en-US" sz="1400" b="1" dirty="0">
                <a:solidFill>
                  <a:srgbClr val="077A3E"/>
                </a:solidFill>
                <a:latin typeface="Trebuchet MS" panose="020B0603020202020204" pitchFamily="34" charset="0"/>
                <a:cs typeface="Cambria"/>
              </a:rPr>
              <a:t>As adopted by Government Resolution </a:t>
            </a:r>
            <a:r>
              <a:rPr lang="ru-RU" sz="1400" b="1" dirty="0">
                <a:solidFill>
                  <a:srgbClr val="077A3E"/>
                </a:solidFill>
                <a:latin typeface="Trebuchet MS" panose="020B0603020202020204" pitchFamily="34" charset="0"/>
                <a:cs typeface="Cambria"/>
              </a:rPr>
              <a:t>№ 340</a:t>
            </a:r>
            <a:r>
              <a:rPr lang="en-US" sz="1400" b="1" dirty="0">
                <a:solidFill>
                  <a:srgbClr val="077A3E"/>
                </a:solidFill>
                <a:latin typeface="Trebuchet MS" panose="020B0603020202020204" pitchFamily="34" charset="0"/>
                <a:cs typeface="Cambria"/>
              </a:rPr>
              <a:t> dated March 29, 2018</a:t>
            </a:r>
            <a:endParaRPr lang="ru-RU" sz="1400" b="1" dirty="0">
              <a:solidFill>
                <a:srgbClr val="077A3E"/>
              </a:solidFill>
              <a:latin typeface="Trebuchet MS" panose="020B0603020202020204" pitchFamily="34" charset="0"/>
              <a:cs typeface="Cambria"/>
            </a:endParaRPr>
          </a:p>
        </p:txBody>
      </p:sp>
      <p:sp>
        <p:nvSpPr>
          <p:cNvPr id="15" name="Прямоугольник 14"/>
          <p:cNvSpPr/>
          <p:nvPr/>
        </p:nvSpPr>
        <p:spPr>
          <a:xfrm>
            <a:off x="704171" y="2411839"/>
            <a:ext cx="8240896" cy="296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487363">
              <a:defRPr/>
            </a:pPr>
            <a:r>
              <a:rPr lang="en-US" sz="1400" b="1" u="sng" dirty="0">
                <a:solidFill>
                  <a:srgbClr val="CC6600"/>
                </a:solidFill>
                <a:latin typeface="Trebuchet MS" panose="020B0603020202020204" pitchFamily="34" charset="0"/>
                <a:cs typeface="Times New Roman" panose="02020603050405020304" pitchFamily="18" charset="0"/>
              </a:rPr>
              <a:t>Actions</a:t>
            </a:r>
            <a:r>
              <a:rPr lang="ru-RU" sz="1400" b="1" u="sng" dirty="0">
                <a:solidFill>
                  <a:srgbClr val="CC6600"/>
                </a:solidFill>
                <a:latin typeface="Trebuchet MS" panose="020B0603020202020204" pitchFamily="34" charset="0"/>
                <a:cs typeface="Times New Roman" panose="02020603050405020304" pitchFamily="18" charset="0"/>
              </a:rPr>
              <a:t>: </a:t>
            </a:r>
          </a:p>
          <a:p>
            <a:pPr marL="358775" algn="just" fontAlgn="auto">
              <a:spcBef>
                <a:spcPts val="0"/>
              </a:spcBef>
              <a:defRPr/>
            </a:pPr>
            <a:r>
              <a:rPr lang="ru-RU" sz="1400" dirty="0">
                <a:solidFill>
                  <a:schemeClr val="tx1"/>
                </a:solidFill>
                <a:latin typeface="Trebuchet MS" panose="020B0603020202020204" pitchFamily="34" charset="0"/>
                <a:cs typeface="Times New Roman" panose="02020603050405020304" pitchFamily="18" charset="0"/>
              </a:rPr>
              <a:t>- </a:t>
            </a:r>
            <a:r>
              <a:rPr lang="en-US" sz="1400" dirty="0">
                <a:solidFill>
                  <a:schemeClr val="tx1"/>
                </a:solidFill>
                <a:latin typeface="Trebuchet MS" panose="020B0603020202020204" pitchFamily="34" charset="0"/>
                <a:cs typeface="Times New Roman" panose="02020603050405020304" pitchFamily="18" charset="0"/>
              </a:rPr>
              <a:t>Put in place a regulatory framework governing PB practices in the Russian Federation</a:t>
            </a:r>
            <a:r>
              <a:rPr lang="ru-RU" sz="1400" dirty="0">
                <a:solidFill>
                  <a:schemeClr val="tx1"/>
                </a:solidFill>
                <a:latin typeface="Trebuchet MS" panose="020B0603020202020204" pitchFamily="34" charset="0"/>
                <a:cs typeface="Times New Roman" panose="02020603050405020304" pitchFamily="18" charset="0"/>
              </a:rPr>
              <a:t>;</a:t>
            </a:r>
          </a:p>
          <a:p>
            <a:pPr marL="358775" algn="just" fontAlgn="auto">
              <a:spcBef>
                <a:spcPts val="0"/>
              </a:spcBef>
              <a:defRPr/>
            </a:pPr>
            <a:r>
              <a:rPr lang="ru-RU" sz="1400" dirty="0">
                <a:solidFill>
                  <a:schemeClr val="tx1"/>
                </a:solidFill>
                <a:latin typeface="Trebuchet MS" panose="020B0603020202020204" pitchFamily="34" charset="0"/>
                <a:cs typeface="Times New Roman" panose="02020603050405020304" pitchFamily="18" charset="0"/>
              </a:rPr>
              <a:t>- </a:t>
            </a:r>
            <a:r>
              <a:rPr lang="en-US" sz="1400" dirty="0">
                <a:solidFill>
                  <a:schemeClr val="tx1"/>
                </a:solidFill>
                <a:latin typeface="Trebuchet MS" panose="020B0603020202020204" pitchFamily="34" charset="0"/>
                <a:cs typeface="Times New Roman" panose="02020603050405020304" pitchFamily="18" charset="0"/>
              </a:rPr>
              <a:t>Build an institutional infrastructure to develop PB at the regional and municipal levels</a:t>
            </a:r>
            <a:r>
              <a:rPr lang="ru-RU" sz="1400" dirty="0">
                <a:solidFill>
                  <a:schemeClr val="tx1"/>
                </a:solidFill>
                <a:latin typeface="Trebuchet MS" panose="020B0603020202020204" pitchFamily="34" charset="0"/>
                <a:cs typeface="Times New Roman" panose="02020603050405020304" pitchFamily="18" charset="0"/>
              </a:rPr>
              <a:t>;</a:t>
            </a:r>
          </a:p>
          <a:p>
            <a:pPr marL="358775" algn="just" fontAlgn="auto">
              <a:spcBef>
                <a:spcPts val="0"/>
              </a:spcBef>
              <a:defRPr/>
            </a:pPr>
            <a:r>
              <a:rPr lang="ru-RU" sz="1400" dirty="0">
                <a:solidFill>
                  <a:schemeClr val="tx1"/>
                </a:solidFill>
                <a:latin typeface="Trebuchet MS" panose="020B0603020202020204" pitchFamily="34" charset="0"/>
                <a:cs typeface="Times New Roman" panose="02020603050405020304" pitchFamily="18" charset="0"/>
              </a:rPr>
              <a:t>- </a:t>
            </a:r>
            <a:r>
              <a:rPr lang="en-US" sz="1400" dirty="0">
                <a:solidFill>
                  <a:schemeClr val="tx1"/>
                </a:solidFill>
                <a:latin typeface="Trebuchet MS" panose="020B0603020202020204" pitchFamily="34" charset="0"/>
                <a:cs typeface="Times New Roman" panose="02020603050405020304" pitchFamily="18" charset="0"/>
              </a:rPr>
              <a:t>Accompany, regulate, and provide information support to the process of </a:t>
            </a:r>
            <a:r>
              <a:rPr lang="en-US" sz="1400" dirty="0" err="1">
                <a:solidFill>
                  <a:schemeClr val="tx1"/>
                </a:solidFill>
                <a:latin typeface="Trebuchet MS" panose="020B0603020202020204" pitchFamily="34" charset="0"/>
                <a:cs typeface="Times New Roman" panose="02020603050405020304" pitchFamily="18" charset="0"/>
              </a:rPr>
              <a:t>PB</a:t>
            </a:r>
            <a:r>
              <a:rPr lang="en-US" sz="1400" dirty="0">
                <a:solidFill>
                  <a:schemeClr val="tx1"/>
                </a:solidFill>
                <a:latin typeface="Trebuchet MS" panose="020B0603020202020204" pitchFamily="34" charset="0"/>
                <a:cs typeface="Times New Roman" panose="02020603050405020304" pitchFamily="18" charset="0"/>
              </a:rPr>
              <a:t> development</a:t>
            </a:r>
            <a:r>
              <a:rPr lang="ru-RU" sz="1400" dirty="0">
                <a:solidFill>
                  <a:schemeClr val="tx1"/>
                </a:solidFill>
                <a:latin typeface="Trebuchet MS" panose="020B0603020202020204" pitchFamily="34" charset="0"/>
                <a:cs typeface="Times New Roman" panose="02020603050405020304" pitchFamily="18" charset="0"/>
              </a:rPr>
              <a:t>;</a:t>
            </a:r>
          </a:p>
          <a:p>
            <a:pPr marL="358775" algn="just" fontAlgn="auto">
              <a:spcBef>
                <a:spcPts val="0"/>
              </a:spcBef>
              <a:defRPr/>
            </a:pPr>
            <a:r>
              <a:rPr lang="en-US" sz="1400" dirty="0">
                <a:solidFill>
                  <a:schemeClr val="tx1"/>
                </a:solidFill>
                <a:latin typeface="Trebuchet MS" panose="020B0603020202020204" pitchFamily="34" charset="0"/>
                <a:cs typeface="Times New Roman" panose="02020603050405020304" pitchFamily="18" charset="0"/>
              </a:rPr>
              <a:t>- Monitor and evaluate </a:t>
            </a:r>
            <a:r>
              <a:rPr lang="en-US" sz="1400" dirty="0" err="1">
                <a:solidFill>
                  <a:schemeClr val="tx1"/>
                </a:solidFill>
                <a:latin typeface="Trebuchet MS" panose="020B0603020202020204" pitchFamily="34" charset="0"/>
                <a:cs typeface="Times New Roman" panose="02020603050405020304" pitchFamily="18" charset="0"/>
              </a:rPr>
              <a:t>PB</a:t>
            </a:r>
            <a:r>
              <a:rPr lang="en-US" sz="1400" dirty="0">
                <a:solidFill>
                  <a:schemeClr val="tx1"/>
                </a:solidFill>
                <a:latin typeface="Trebuchet MS" panose="020B0603020202020204" pitchFamily="34" charset="0"/>
                <a:cs typeface="Times New Roman" panose="02020603050405020304" pitchFamily="18" charset="0"/>
              </a:rPr>
              <a:t> programs and practices</a:t>
            </a:r>
            <a:r>
              <a:rPr lang="ru-RU" sz="1400" dirty="0">
                <a:solidFill>
                  <a:schemeClr val="tx1"/>
                </a:solidFill>
                <a:latin typeface="Trebuchet MS" panose="020B0603020202020204" pitchFamily="34" charset="0"/>
                <a:cs typeface="Times New Roman" panose="02020603050405020304" pitchFamily="18" charset="0"/>
              </a:rPr>
              <a:t>.</a:t>
            </a:r>
            <a:endParaRPr lang="en-US" sz="1400" dirty="0">
              <a:solidFill>
                <a:schemeClr val="tx1"/>
              </a:solidFill>
              <a:latin typeface="Trebuchet MS" panose="020B0603020202020204" pitchFamily="34" charset="0"/>
              <a:cs typeface="Times New Roman" panose="02020603050405020304" pitchFamily="18" charset="0"/>
            </a:endParaRPr>
          </a:p>
          <a:p>
            <a:pPr fontAlgn="auto">
              <a:spcBef>
                <a:spcPts val="0"/>
              </a:spcBef>
              <a:defRPr/>
            </a:pPr>
            <a:endParaRPr lang="en-US" sz="500" dirty="0">
              <a:solidFill>
                <a:schemeClr val="tx1"/>
              </a:solidFill>
              <a:latin typeface="Times New Roman" panose="02020603050405020304" pitchFamily="18" charset="0"/>
              <a:cs typeface="Times New Roman" panose="02020603050405020304" pitchFamily="18" charset="0"/>
            </a:endParaRPr>
          </a:p>
          <a:p>
            <a:pPr fontAlgn="auto">
              <a:spcBef>
                <a:spcPts val="0"/>
              </a:spcBef>
              <a:defRPr/>
            </a:pPr>
            <a:r>
              <a:rPr lang="en-US" sz="1400" b="1" u="sng" dirty="0">
                <a:solidFill>
                  <a:srgbClr val="077A3E"/>
                </a:solidFill>
                <a:latin typeface="Trebuchet MS" panose="020B0603020202020204" pitchFamily="34" charset="0"/>
                <a:cs typeface="Times New Roman" panose="02020603050405020304" pitchFamily="18" charset="0"/>
              </a:rPr>
              <a:t>Expected outcomes</a:t>
            </a:r>
            <a:r>
              <a:rPr lang="ru-RU" sz="1400" b="1" u="sng" dirty="0">
                <a:solidFill>
                  <a:srgbClr val="077A3E"/>
                </a:solidFill>
                <a:latin typeface="Trebuchet MS" panose="020B0603020202020204" pitchFamily="34" charset="0"/>
                <a:cs typeface="Times New Roman" panose="02020603050405020304" pitchFamily="18" charset="0"/>
              </a:rPr>
              <a:t>: </a:t>
            </a:r>
          </a:p>
          <a:p>
            <a:pPr marL="358775" algn="just" fontAlgn="auto">
              <a:spcBef>
                <a:spcPts val="0"/>
              </a:spcBef>
              <a:defRPr/>
            </a:pPr>
            <a:r>
              <a:rPr lang="ru-RU" sz="1400" dirty="0">
                <a:solidFill>
                  <a:schemeClr val="tx1"/>
                </a:solidFill>
                <a:latin typeface="Trebuchet MS" panose="020B0603020202020204" pitchFamily="34" charset="0"/>
                <a:cs typeface="Times New Roman" panose="02020603050405020304" pitchFamily="18" charset="0"/>
              </a:rPr>
              <a:t>- </a:t>
            </a:r>
            <a:r>
              <a:rPr lang="en-US" sz="1400" dirty="0">
                <a:solidFill>
                  <a:schemeClr val="tx1"/>
                </a:solidFill>
                <a:latin typeface="Trebuchet MS" panose="020B0603020202020204" pitchFamily="34" charset="0"/>
                <a:cs typeface="Times New Roman" panose="02020603050405020304" pitchFamily="18" charset="0"/>
              </a:rPr>
              <a:t>Better public awareness about opportunities to participate in identifying and selecting areas for budgetary spending and in subsequent oversight over implementation of selected projects.</a:t>
            </a:r>
            <a:endParaRPr lang="ru-RU" sz="1400" dirty="0">
              <a:solidFill>
                <a:schemeClr val="tx1"/>
              </a:solidFill>
              <a:latin typeface="Trebuchet MS" panose="020B0603020202020204" pitchFamily="34" charset="0"/>
              <a:cs typeface="Times New Roman" panose="02020603050405020304" pitchFamily="18" charset="0"/>
            </a:endParaRPr>
          </a:p>
          <a:p>
            <a:pPr marL="358775" algn="just" fontAlgn="auto">
              <a:spcBef>
                <a:spcPts val="0"/>
              </a:spcBef>
              <a:defRPr/>
            </a:pPr>
            <a:r>
              <a:rPr lang="ru-RU" sz="1400" dirty="0">
                <a:solidFill>
                  <a:schemeClr val="tx1"/>
                </a:solidFill>
                <a:latin typeface="Trebuchet MS" panose="020B0603020202020204" pitchFamily="34" charset="0"/>
                <a:cs typeface="Times New Roman" panose="02020603050405020304" pitchFamily="18" charset="0"/>
              </a:rPr>
              <a:t>- </a:t>
            </a:r>
            <a:r>
              <a:rPr lang="en-US" sz="1400" dirty="0">
                <a:solidFill>
                  <a:schemeClr val="tx1"/>
                </a:solidFill>
                <a:latin typeface="Trebuchet MS" panose="020B0603020202020204" pitchFamily="34" charset="0"/>
                <a:cs typeface="Times New Roman" panose="02020603050405020304" pitchFamily="18" charset="0"/>
              </a:rPr>
              <a:t>Higher demand for information on formulation and execution of budgets in the Russian Federation</a:t>
            </a:r>
            <a:r>
              <a:rPr lang="ru-RU" sz="1400" dirty="0">
                <a:solidFill>
                  <a:schemeClr val="tx1"/>
                </a:solidFill>
                <a:latin typeface="Trebuchet MS" panose="020B0603020202020204" pitchFamily="34" charset="0"/>
                <a:cs typeface="Times New Roman" panose="02020603050405020304" pitchFamily="18" charset="0"/>
              </a:rPr>
              <a:t>.</a:t>
            </a:r>
            <a:endParaRPr lang="ru-RU" altLang="ru-RU" dirty="0">
              <a:latin typeface="Trebuchet MS" panose="020B0603020202020204" pitchFamily="34" charset="0"/>
            </a:endParaRPr>
          </a:p>
        </p:txBody>
      </p:sp>
      <p:sp>
        <p:nvSpPr>
          <p:cNvPr id="16" name="Прямоугольник 15"/>
          <p:cNvSpPr/>
          <p:nvPr/>
        </p:nvSpPr>
        <p:spPr>
          <a:xfrm>
            <a:off x="535263" y="1933565"/>
            <a:ext cx="8469079" cy="485775"/>
          </a:xfrm>
          <a:prstGeom prst="rect">
            <a:avLst/>
          </a:prstGeom>
          <a:solidFill>
            <a:srgbClr val="077A3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latin typeface="Trebuchet MS" panose="020B0603020202020204" pitchFamily="34" charset="0"/>
              </a:rPr>
              <a:t>Key activity </a:t>
            </a:r>
            <a:r>
              <a:rPr lang="ru-RU" sz="1600" b="1" dirty="0">
                <a:latin typeface="Trebuchet MS" panose="020B0603020202020204" pitchFamily="34" charset="0"/>
              </a:rPr>
              <a:t>3.4</a:t>
            </a:r>
            <a:r>
              <a:rPr lang="en-US" sz="1600" b="1" dirty="0">
                <a:latin typeface="Trebuchet MS" panose="020B0603020202020204" pitchFamily="34" charset="0"/>
              </a:rPr>
              <a:t>.</a:t>
            </a:r>
            <a:r>
              <a:rPr lang="ru-RU" sz="1600" b="1" dirty="0">
                <a:latin typeface="Trebuchet MS" panose="020B0603020202020204" pitchFamily="34" charset="0"/>
              </a:rPr>
              <a:t> </a:t>
            </a:r>
            <a:r>
              <a:rPr lang="en-US" sz="1600" b="1" dirty="0">
                <a:latin typeface="Trebuchet MS" panose="020B0603020202020204" pitchFamily="34" charset="0"/>
              </a:rPr>
              <a:t>Implementation of the PB Development Program in the Russian Federation</a:t>
            </a:r>
            <a:endParaRPr lang="ru-RU" sz="1600" b="1" dirty="0">
              <a:latin typeface="Trebuchet MS" panose="020B0603020202020204" pitchFamily="34" charset="0"/>
            </a:endParaRPr>
          </a:p>
        </p:txBody>
      </p:sp>
      <p:sp>
        <p:nvSpPr>
          <p:cNvPr id="18" name="Прямоугольник 17"/>
          <p:cNvSpPr/>
          <p:nvPr/>
        </p:nvSpPr>
        <p:spPr>
          <a:xfrm>
            <a:off x="924993" y="5197333"/>
            <a:ext cx="8045475" cy="1018808"/>
          </a:xfrm>
          <a:prstGeom prst="rect">
            <a:avLst/>
          </a:prstGeom>
          <a:solidFill>
            <a:srgbClr val="CC66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487363" algn="just">
              <a:defRPr/>
            </a:pPr>
            <a:r>
              <a:rPr lang="en-US" altLang="ru-RU" sz="1600" b="1" dirty="0">
                <a:solidFill>
                  <a:srgbClr val="077A3E"/>
                </a:solidFill>
                <a:latin typeface="Trebuchet MS" panose="020B0603020202020204" pitchFamily="34" charset="0"/>
                <a:cs typeface="Times New Roman" panose="02020603050405020304" pitchFamily="18" charset="0"/>
              </a:rPr>
              <a:t>Indicator </a:t>
            </a:r>
            <a:r>
              <a:rPr lang="ru-RU" altLang="ru-RU" sz="1600" b="1" dirty="0">
                <a:solidFill>
                  <a:srgbClr val="077A3E"/>
                </a:solidFill>
                <a:latin typeface="Trebuchet MS" panose="020B0603020202020204" pitchFamily="34" charset="0"/>
                <a:cs typeface="Times New Roman" panose="02020603050405020304" pitchFamily="18" charset="0"/>
              </a:rPr>
              <a:t>3.5 </a:t>
            </a:r>
            <a:r>
              <a:rPr lang="ru-RU" altLang="ru-RU" sz="1600" b="1" dirty="0">
                <a:solidFill>
                  <a:prstClr val="black"/>
                </a:solidFill>
                <a:latin typeface="Trebuchet MS" panose="020B0603020202020204" pitchFamily="34" charset="0"/>
                <a:cs typeface="Times New Roman" panose="02020603050405020304" pitchFamily="18" charset="0"/>
              </a:rPr>
              <a:t>– </a:t>
            </a:r>
            <a:r>
              <a:rPr lang="en-US" altLang="ru-RU" sz="1600" dirty="0">
                <a:solidFill>
                  <a:prstClr val="black"/>
                </a:solidFill>
                <a:latin typeface="Trebuchet MS" panose="020B0603020202020204" pitchFamily="34" charset="0"/>
                <a:cs typeface="Times New Roman" panose="02020603050405020304" pitchFamily="18" charset="0"/>
              </a:rPr>
              <a:t>share of Russian regions (%) that have approved </a:t>
            </a:r>
            <a:r>
              <a:rPr lang="en-US" altLang="ru-RU" sz="1600" dirty="0" err="1">
                <a:solidFill>
                  <a:prstClr val="black"/>
                </a:solidFill>
                <a:latin typeface="Trebuchet MS" panose="020B0603020202020204" pitchFamily="34" charset="0"/>
                <a:cs typeface="Times New Roman" panose="02020603050405020304" pitchFamily="18" charset="0"/>
              </a:rPr>
              <a:t>PB</a:t>
            </a:r>
            <a:r>
              <a:rPr lang="en-US" altLang="ru-RU" sz="1600" dirty="0">
                <a:solidFill>
                  <a:prstClr val="black"/>
                </a:solidFill>
                <a:latin typeface="Trebuchet MS" panose="020B0603020202020204" pitchFamily="34" charset="0"/>
                <a:cs typeface="Times New Roman" panose="02020603050405020304" pitchFamily="18" charset="0"/>
              </a:rPr>
              <a:t> programs </a:t>
            </a:r>
            <a:r>
              <a:rPr lang="ru-RU" altLang="ru-RU" sz="1600" dirty="0">
                <a:solidFill>
                  <a:prstClr val="black"/>
                </a:solidFill>
                <a:latin typeface="Trebuchet MS" panose="020B0603020202020204" pitchFamily="34" charset="0"/>
                <a:cs typeface="Times New Roman" panose="02020603050405020304" pitchFamily="18" charset="0"/>
              </a:rPr>
              <a:t>(</a:t>
            </a:r>
            <a:r>
              <a:rPr lang="en-US" altLang="ru-RU" sz="1600" dirty="0">
                <a:solidFill>
                  <a:prstClr val="black"/>
                </a:solidFill>
                <a:latin typeface="Trebuchet MS" panose="020B0603020202020204" pitchFamily="34" charset="0"/>
                <a:cs typeface="Times New Roman" panose="02020603050405020304" pitchFamily="18" charset="0"/>
              </a:rPr>
              <a:t>action plans</a:t>
            </a:r>
            <a:r>
              <a:rPr lang="ru-RU" altLang="ru-RU" sz="1600" dirty="0">
                <a:solidFill>
                  <a:prstClr val="black"/>
                </a:solidFill>
                <a:latin typeface="Trebuchet MS" panose="020B0603020202020204" pitchFamily="34" charset="0"/>
                <a:cs typeface="Times New Roman" panose="02020603050405020304" pitchFamily="18" charset="0"/>
              </a:rPr>
              <a:t>) </a:t>
            </a:r>
            <a:r>
              <a:rPr lang="en-US" altLang="ru-RU" sz="1600" dirty="0">
                <a:solidFill>
                  <a:prstClr val="black"/>
                </a:solidFill>
                <a:latin typeface="Trebuchet MS" panose="020B0603020202020204" pitchFamily="34" charset="0"/>
                <a:cs typeface="Times New Roman" panose="02020603050405020304" pitchFamily="18" charset="0"/>
              </a:rPr>
              <a:t>as part of their regional government programs</a:t>
            </a:r>
            <a:endParaRPr lang="ru-RU" altLang="ru-RU" sz="1600" dirty="0">
              <a:solidFill>
                <a:prstClr val="black"/>
              </a:solidFill>
              <a:latin typeface="Trebuchet MS" panose="020B0603020202020204" pitchFamily="34" charset="0"/>
              <a:cs typeface="Times New Roman" panose="02020603050405020304" pitchFamily="18" charset="0"/>
            </a:endParaRPr>
          </a:p>
        </p:txBody>
      </p:sp>
      <p:sp>
        <p:nvSpPr>
          <p:cNvPr id="19" name="Oval 19"/>
          <p:cNvSpPr>
            <a:spLocks noChangeArrowheads="1"/>
          </p:cNvSpPr>
          <p:nvPr/>
        </p:nvSpPr>
        <p:spPr bwMode="auto">
          <a:xfrm>
            <a:off x="552197" y="6060283"/>
            <a:ext cx="127087" cy="121992"/>
          </a:xfrm>
          <a:prstGeom prst="ellipse">
            <a:avLst/>
          </a:prstGeom>
          <a:solidFill>
            <a:srgbClr val="D9862B"/>
          </a:solidFill>
          <a:ln w="50800" algn="ctr">
            <a:solidFill>
              <a:srgbClr val="D9862B"/>
            </a:solidFill>
            <a:round/>
            <a:headEnd/>
            <a:tailEnd/>
          </a:ln>
        </p:spPr>
        <p:txBody>
          <a:bodyPr wrap="none" anchor="ctr"/>
          <a:lstStyle>
            <a:lvl1pPr eaLnBrk="0" hangingPunct="0">
              <a:spcBef>
                <a:spcPts val="300"/>
              </a:spcBef>
              <a:buClr>
                <a:srgbClr val="A04DA3"/>
              </a:buClr>
              <a:buFont typeface="Georgia" pitchFamily="18" charset="0"/>
              <a:buChar char="•"/>
              <a:defRPr sz="2800">
                <a:solidFill>
                  <a:schemeClr val="tx1"/>
                </a:solidFill>
                <a:latin typeface="Times New Roman"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Times New Roman"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Times New Roman"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Times New Roman"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Times New Roman"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Times New Roman"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Times New Roman"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Times New Roman"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Times New Roman" pitchFamily="18" charset="0"/>
              </a:defRPr>
            </a:lvl9pPr>
          </a:lstStyle>
          <a:p>
            <a:pPr>
              <a:spcBef>
                <a:spcPct val="0"/>
              </a:spcBef>
              <a:buClrTx/>
              <a:buFontTx/>
              <a:buNone/>
            </a:pPr>
            <a:endParaRPr lang="ru-RU" altLang="ru-RU" sz="200" dirty="0">
              <a:solidFill>
                <a:srgbClr val="006600"/>
              </a:solidFill>
              <a:latin typeface="Arial" pitchFamily="34" charset="0"/>
              <a:cs typeface="Arial" pitchFamily="34" charset="0"/>
            </a:endParaRPr>
          </a:p>
        </p:txBody>
      </p:sp>
      <p:sp>
        <p:nvSpPr>
          <p:cNvPr id="21" name="Line 5"/>
          <p:cNvSpPr>
            <a:spLocks noChangeShapeType="1"/>
          </p:cNvSpPr>
          <p:nvPr/>
        </p:nvSpPr>
        <p:spPr bwMode="auto">
          <a:xfrm flipV="1">
            <a:off x="615348" y="6123004"/>
            <a:ext cx="279394" cy="0"/>
          </a:xfrm>
          <a:prstGeom prst="line">
            <a:avLst/>
          </a:prstGeom>
          <a:noFill/>
          <a:ln w="50800">
            <a:solidFill>
              <a:srgbClr val="D9862B"/>
            </a:solidFill>
            <a:round/>
            <a:headEnd/>
            <a:tailEnd type="oval" w="med" len="med"/>
          </a:ln>
          <a:extLst>
            <a:ext uri="{909E8E84-426E-40DD-AFC4-6F175D3DCCD1}">
              <a14:hiddenFill xmlns:a14="http://schemas.microsoft.com/office/drawing/2010/main">
                <a:noFill/>
              </a14:hiddenFill>
            </a:ext>
          </a:extLst>
        </p:spPr>
        <p:txBody>
          <a:bodyPr/>
          <a:lstStyle/>
          <a:p>
            <a:endParaRPr lang="ru-RU" dirty="0">
              <a:ln>
                <a:solidFill>
                  <a:srgbClr val="DE9240"/>
                </a:solidFill>
              </a:ln>
            </a:endParaRPr>
          </a:p>
        </p:txBody>
      </p:sp>
      <p:pic>
        <p:nvPicPr>
          <p:cNvPr id="1029" name="Picture 5" descr="C:\Users\1341\Downloads\round-add-button.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300"/>
                    </a14:imgEffect>
                    <a14:imgEffect>
                      <a14:brightnessContrast bright="28000" contrast="10000"/>
                    </a14:imgEffect>
                  </a14:imgLayer>
                </a14:imgProps>
              </a:ext>
              <a:ext uri="{28A0092B-C50C-407E-A947-70E740481C1C}">
                <a14:useLocalDpi xmlns:a14="http://schemas.microsoft.com/office/drawing/2010/main" val="0"/>
              </a:ext>
            </a:extLst>
          </a:blip>
          <a:srcRect/>
          <a:stretch>
            <a:fillRect/>
          </a:stretch>
        </p:blipFill>
        <p:spPr bwMode="auto">
          <a:xfrm>
            <a:off x="56787" y="1964784"/>
            <a:ext cx="423333"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65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42198" y="714394"/>
            <a:ext cx="9875520" cy="707887"/>
          </a:xfrm>
          <a:prstGeom prst="rect">
            <a:avLst/>
          </a:prstGeom>
        </p:spPr>
        <p:txBody>
          <a:bodyPr>
            <a:noAutofit/>
          </a:bodyPr>
          <a:lstStyle>
            <a:defPPr>
              <a:defRPr lang="en-US"/>
            </a:defPPr>
            <a:lvl1pPr>
              <a:spcBef>
                <a:spcPct val="0"/>
              </a:spcBef>
              <a:buNone/>
              <a:defRPr sz="2000" b="1">
                <a:solidFill>
                  <a:srgbClr val="077A3E"/>
                </a:solidFill>
                <a:latin typeface="Trebuchet MS" pitchFamily="34" charset="0"/>
                <a:ea typeface="+mj-ea"/>
                <a:cs typeface="+mj-cs"/>
              </a:defRPr>
            </a:lvl1pPr>
          </a:lstStyle>
          <a:p>
            <a:pPr algn="ctr"/>
            <a:r>
              <a:rPr lang="en-US" dirty="0" err="1"/>
              <a:t>MOF’s</a:t>
            </a:r>
            <a:r>
              <a:rPr lang="en-US" dirty="0"/>
              <a:t> </a:t>
            </a:r>
            <a:r>
              <a:rPr lang="en-US" i="1" dirty="0"/>
              <a:t>Citizens’ Budget </a:t>
            </a:r>
            <a:r>
              <a:rPr lang="en-US" dirty="0"/>
              <a:t>Project: Areas</a:t>
            </a:r>
            <a:endParaRPr lang="ru-RU" dirty="0"/>
          </a:p>
        </p:txBody>
      </p:sp>
      <p:sp>
        <p:nvSpPr>
          <p:cNvPr id="38" name="Номер слайда 1"/>
          <p:cNvSpPr>
            <a:spLocks noGrp="1"/>
          </p:cNvSpPr>
          <p:nvPr>
            <p:ph type="sldNum" sz="quarter" idx="4"/>
          </p:nvPr>
        </p:nvSpPr>
        <p:spPr>
          <a:xfrm>
            <a:off x="8516515" y="97633"/>
            <a:ext cx="848799" cy="537467"/>
          </a:xfrm>
        </p:spPr>
        <p:txBody>
          <a:bodyPr/>
          <a:lstStyle/>
          <a:p>
            <a:fld id="{B2D350B4-811D-9C49-8D4A-B431FFD45952}" type="slidenum">
              <a:rPr lang="en-US" smtClean="0">
                <a:solidFill>
                  <a:srgbClr val="077A3E"/>
                </a:solidFill>
                <a:latin typeface="Trebuchet MS" panose="020B0603020202020204" pitchFamily="34" charset="0"/>
              </a:rPr>
              <a:pPr/>
              <a:t>8</a:t>
            </a:fld>
            <a:endParaRPr lang="en-US" dirty="0">
              <a:solidFill>
                <a:srgbClr val="077A3E"/>
              </a:solidFill>
              <a:latin typeface="Trebuchet MS" panose="020B0603020202020204" pitchFamily="34" charset="0"/>
            </a:endParaRPr>
          </a:p>
        </p:txBody>
      </p:sp>
      <p:sp>
        <p:nvSpPr>
          <p:cNvPr id="2" name="Прямоугольник 1"/>
          <p:cNvSpPr/>
          <p:nvPr/>
        </p:nvSpPr>
        <p:spPr>
          <a:xfrm>
            <a:off x="315316" y="1534618"/>
            <a:ext cx="8513379" cy="4955203"/>
          </a:xfrm>
          <a:prstGeom prst="rect">
            <a:avLst/>
          </a:prstGeom>
        </p:spPr>
        <p:txBody>
          <a:bodyPr wrap="square">
            <a:spAutoFit/>
          </a:bodyPr>
          <a:lstStyle/>
          <a:p>
            <a:pPr marL="342900" indent="-342900" algn="just">
              <a:spcAft>
                <a:spcPts val="1200"/>
              </a:spcAft>
              <a:buFont typeface="+mj-lt"/>
              <a:buAutoNum type="arabicPeriod"/>
            </a:pPr>
            <a:r>
              <a:rPr lang="en-US" sz="1900" dirty="0">
                <a:latin typeface="Trebuchet MS" pitchFamily="34" charset="0"/>
                <a:cs typeface="Times New Roman" pitchFamily="18" charset="0"/>
              </a:rPr>
              <a:t>Review international standards on budget management openness, design and implement individual instruments based on best international  practices</a:t>
            </a:r>
            <a:r>
              <a:rPr lang="ru-RU" sz="1900" dirty="0">
                <a:latin typeface="Trebuchet MS" pitchFamily="34" charset="0"/>
                <a:cs typeface="Times New Roman" pitchFamily="18" charset="0"/>
              </a:rPr>
              <a:t>. </a:t>
            </a:r>
          </a:p>
          <a:p>
            <a:pPr marL="342900" indent="-342900" algn="just">
              <a:spcAft>
                <a:spcPts val="1200"/>
              </a:spcAft>
              <a:buFont typeface="+mj-lt"/>
              <a:buAutoNum type="arabicPeriod"/>
            </a:pPr>
            <a:r>
              <a:rPr lang="en-US" sz="1900" dirty="0">
                <a:latin typeface="Trebuchet MS" pitchFamily="34" charset="0"/>
                <a:cs typeface="Times New Roman" pitchFamily="18" charset="0"/>
              </a:rPr>
              <a:t>Design a methodology and monitor budget data openness at the regional level in Russia</a:t>
            </a:r>
            <a:r>
              <a:rPr lang="ru-RU" sz="1900" dirty="0">
                <a:latin typeface="Trebuchet MS" pitchFamily="34" charset="0"/>
                <a:cs typeface="Times New Roman" pitchFamily="18" charset="0"/>
              </a:rPr>
              <a:t>.</a:t>
            </a:r>
          </a:p>
          <a:p>
            <a:pPr marL="342900" indent="-342900" algn="just">
              <a:spcAft>
                <a:spcPts val="1200"/>
              </a:spcAft>
              <a:buFont typeface="+mj-lt"/>
              <a:buAutoNum type="arabicPeriod"/>
            </a:pPr>
            <a:r>
              <a:rPr lang="en-US" sz="1900" dirty="0">
                <a:latin typeface="Trebuchet MS" pitchFamily="34" charset="0"/>
                <a:cs typeface="Times New Roman" pitchFamily="18" charset="0"/>
              </a:rPr>
              <a:t>Enhance mechanisms for engaging citizens in the budget process at the local level based on participatory (initiative) budgeting practice</a:t>
            </a:r>
            <a:r>
              <a:rPr lang="ru-RU" sz="1900" dirty="0">
                <a:latin typeface="Trebuchet MS" pitchFamily="34" charset="0"/>
                <a:cs typeface="Times New Roman" pitchFamily="18" charset="0"/>
              </a:rPr>
              <a:t> </a:t>
            </a:r>
            <a:r>
              <a:rPr lang="en-US" sz="1900" dirty="0">
                <a:latin typeface="Trebuchet MS" pitchFamily="34" charset="0"/>
                <a:cs typeface="Times New Roman" pitchFamily="18" charset="0"/>
              </a:rPr>
              <a:t>that is wide-spread globally</a:t>
            </a:r>
            <a:r>
              <a:rPr lang="ru-RU" sz="1900" dirty="0">
                <a:latin typeface="Trebuchet MS" pitchFamily="34" charset="0"/>
                <a:cs typeface="Times New Roman" pitchFamily="18" charset="0"/>
              </a:rPr>
              <a:t>. </a:t>
            </a:r>
          </a:p>
          <a:p>
            <a:pPr marL="342900" indent="-342900" algn="just">
              <a:spcAft>
                <a:spcPts val="1200"/>
              </a:spcAft>
              <a:buFont typeface="+mj-lt"/>
              <a:buAutoNum type="arabicPeriod"/>
            </a:pPr>
            <a:r>
              <a:rPr lang="en-US" sz="1900" dirty="0">
                <a:latin typeface="Trebuchet MS" pitchFamily="34" charset="0"/>
                <a:cs typeface="Times New Roman" pitchFamily="18" charset="0"/>
              </a:rPr>
              <a:t>Design activities to improve citizens’ budget literacy</a:t>
            </a:r>
            <a:r>
              <a:rPr lang="ru-RU" sz="1900" dirty="0">
                <a:latin typeface="Trebuchet MS" pitchFamily="34" charset="0"/>
                <a:cs typeface="Times New Roman" pitchFamily="18" charset="0"/>
              </a:rPr>
              <a:t>. </a:t>
            </a:r>
          </a:p>
          <a:p>
            <a:pPr marL="342900" indent="-342900" algn="just">
              <a:spcAft>
                <a:spcPts val="1200"/>
              </a:spcAft>
              <a:buFont typeface="+mj-lt"/>
              <a:buAutoNum type="arabicPeriod"/>
            </a:pPr>
            <a:r>
              <a:rPr lang="en-US" sz="1900" dirty="0">
                <a:latin typeface="Trebuchet MS" pitchFamily="34" charset="0"/>
                <a:cs typeface="Times New Roman" pitchFamily="18" charset="0"/>
              </a:rPr>
              <a:t>Organize contests of ideas among the public on how to present Citizens’ Budgets</a:t>
            </a:r>
            <a:r>
              <a:rPr lang="ru-RU" sz="1900" dirty="0">
                <a:latin typeface="Trebuchet MS" pitchFamily="34" charset="0"/>
                <a:cs typeface="Times New Roman" pitchFamily="18" charset="0"/>
              </a:rPr>
              <a:t>.</a:t>
            </a:r>
          </a:p>
          <a:p>
            <a:pPr marL="342900" indent="-342900" algn="just">
              <a:spcAft>
                <a:spcPts val="1200"/>
              </a:spcAft>
              <a:buFont typeface="+mj-lt"/>
              <a:buAutoNum type="arabicPeriod"/>
            </a:pPr>
            <a:r>
              <a:rPr lang="en-US" sz="1900" dirty="0">
                <a:latin typeface="Trebuchet MS" pitchFamily="34" charset="0"/>
                <a:cs typeface="Times New Roman" pitchFamily="18" charset="0"/>
              </a:rPr>
              <a:t>Prepare and publish annual </a:t>
            </a:r>
            <a:r>
              <a:rPr lang="en-US" sz="1900" dirty="0" err="1">
                <a:latin typeface="Trebuchet MS" pitchFamily="34" charset="0"/>
                <a:cs typeface="Times New Roman" pitchFamily="18" charset="0"/>
              </a:rPr>
              <a:t>MoF</a:t>
            </a:r>
            <a:r>
              <a:rPr lang="en-US" sz="1900" dirty="0">
                <a:latin typeface="Trebuchet MS" pitchFamily="34" charset="0"/>
                <a:cs typeface="Times New Roman" pitchFamily="18" charset="0"/>
              </a:rPr>
              <a:t> reports on best regional and municipal practices for various project parts </a:t>
            </a:r>
            <a:r>
              <a:rPr lang="ru-RU" sz="1900" dirty="0">
                <a:latin typeface="Trebuchet MS" pitchFamily="34" charset="0"/>
                <a:cs typeface="Times New Roman" pitchFamily="18" charset="0"/>
              </a:rPr>
              <a:t>(</a:t>
            </a:r>
            <a:r>
              <a:rPr lang="en-US" sz="1900" dirty="0">
                <a:latin typeface="Trebuchet MS" pitchFamily="34" charset="0"/>
                <a:cs typeface="Times New Roman" pitchFamily="18" charset="0"/>
              </a:rPr>
              <a:t>Citizens’ Budget, initiative budgeting, etc.</a:t>
            </a:r>
            <a:r>
              <a:rPr lang="ru-RU" sz="1900" dirty="0">
                <a:latin typeface="Trebuchet MS" pitchFamily="34" charset="0"/>
                <a:cs typeface="Times New Roman" pitchFamily="18" charset="0"/>
              </a:rPr>
              <a:t>).</a:t>
            </a:r>
          </a:p>
        </p:txBody>
      </p:sp>
    </p:spTree>
    <p:extLst>
      <p:ext uri="{BB962C8B-B14F-4D97-AF65-F5344CB8AC3E}">
        <p14:creationId xmlns:p14="http://schemas.microsoft.com/office/powerpoint/2010/main" val="92944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09299" y="827153"/>
            <a:ext cx="9875520" cy="707887"/>
          </a:xfrm>
          <a:prstGeom prst="rect">
            <a:avLst/>
          </a:prstGeom>
        </p:spPr>
        <p:txBody>
          <a:bodyPr>
            <a:noAutofit/>
          </a:bodyPr>
          <a:lstStyle>
            <a:defPPr>
              <a:defRPr lang="en-US"/>
            </a:defPPr>
            <a:lvl1pPr>
              <a:spcBef>
                <a:spcPct val="0"/>
              </a:spcBef>
              <a:buNone/>
              <a:defRPr sz="2000" b="1">
                <a:solidFill>
                  <a:srgbClr val="077A3E"/>
                </a:solidFill>
                <a:latin typeface="Trebuchet MS" pitchFamily="34" charset="0"/>
                <a:ea typeface="+mj-ea"/>
                <a:cs typeface="+mj-cs"/>
              </a:defRPr>
            </a:lvl1pPr>
          </a:lstStyle>
          <a:p>
            <a:pPr algn="ctr"/>
            <a:r>
              <a:rPr lang="en-US" dirty="0"/>
              <a:t>Best </a:t>
            </a:r>
            <a:r>
              <a:rPr lang="en-US" dirty="0" err="1"/>
              <a:t>PB</a:t>
            </a:r>
            <a:r>
              <a:rPr lang="en-US" dirty="0"/>
              <a:t> Practices in Russian regions in 2018</a:t>
            </a:r>
            <a:endParaRPr lang="ru-RU" dirty="0"/>
          </a:p>
        </p:txBody>
      </p:sp>
      <p:sp>
        <p:nvSpPr>
          <p:cNvPr id="38" name="Номер слайда 1"/>
          <p:cNvSpPr>
            <a:spLocks noGrp="1"/>
          </p:cNvSpPr>
          <p:nvPr>
            <p:ph type="sldNum" sz="quarter" idx="4"/>
          </p:nvPr>
        </p:nvSpPr>
        <p:spPr>
          <a:xfrm>
            <a:off x="8516515" y="97633"/>
            <a:ext cx="848799" cy="537467"/>
          </a:xfrm>
        </p:spPr>
        <p:txBody>
          <a:bodyPr/>
          <a:lstStyle/>
          <a:p>
            <a:fld id="{B2D350B4-811D-9C49-8D4A-B431FFD45952}" type="slidenum">
              <a:rPr lang="en-US" smtClean="0">
                <a:solidFill>
                  <a:srgbClr val="077A3E"/>
                </a:solidFill>
                <a:latin typeface="Trebuchet MS" panose="020B0603020202020204" pitchFamily="34" charset="0"/>
              </a:rPr>
              <a:pPr/>
              <a:t>9</a:t>
            </a:fld>
            <a:endParaRPr lang="en-US" dirty="0">
              <a:solidFill>
                <a:srgbClr val="077A3E"/>
              </a:solidFill>
              <a:latin typeface="Trebuchet MS" panose="020B0603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1238024"/>
              </p:ext>
            </p:extLst>
          </p:nvPr>
        </p:nvGraphicFramePr>
        <p:xfrm>
          <a:off x="185770" y="1334889"/>
          <a:ext cx="8772460" cy="4919487"/>
        </p:xfrm>
        <a:graphic>
          <a:graphicData uri="http://schemas.openxmlformats.org/drawingml/2006/table">
            <a:tbl>
              <a:tblPr firstRow="1" firstCol="1" lastRow="1" lastCol="1" bandRow="1" bandCol="1">
                <a:tableStyleId>{1FECB4D8-DB02-4DC6-A0A2-4F2EBAE1DC90}</a:tableStyleId>
              </a:tblPr>
              <a:tblGrid>
                <a:gridCol w="524219">
                  <a:extLst>
                    <a:ext uri="{9D8B030D-6E8A-4147-A177-3AD203B41FA5}">
                      <a16:colId xmlns:a16="http://schemas.microsoft.com/office/drawing/2014/main" val="20000"/>
                    </a:ext>
                  </a:extLst>
                </a:gridCol>
                <a:gridCol w="5449773">
                  <a:extLst>
                    <a:ext uri="{9D8B030D-6E8A-4147-A177-3AD203B41FA5}">
                      <a16:colId xmlns:a16="http://schemas.microsoft.com/office/drawing/2014/main" val="20001"/>
                    </a:ext>
                  </a:extLst>
                </a:gridCol>
                <a:gridCol w="2798468">
                  <a:extLst>
                    <a:ext uri="{9D8B030D-6E8A-4147-A177-3AD203B41FA5}">
                      <a16:colId xmlns:a16="http://schemas.microsoft.com/office/drawing/2014/main" val="20002"/>
                    </a:ext>
                  </a:extLst>
                </a:gridCol>
              </a:tblGrid>
              <a:tr h="377967">
                <a:tc>
                  <a:txBody>
                    <a:bodyPr/>
                    <a:lstStyle/>
                    <a:p>
                      <a:endParaRPr lang="ru-RU" sz="19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7A3E">
                        <a:alpha val="85000"/>
                      </a:srgbClr>
                    </a:solidFill>
                  </a:tcPr>
                </a:tc>
                <a:tc>
                  <a:txBody>
                    <a:bodyPr/>
                    <a:lstStyle/>
                    <a:p>
                      <a:pPr algn="ctr">
                        <a:lnSpc>
                          <a:spcPct val="115000"/>
                        </a:lnSpc>
                        <a:spcAft>
                          <a:spcPts val="0"/>
                        </a:spcAft>
                      </a:pPr>
                      <a:r>
                        <a:rPr lang="en-US" sz="1500" noProof="0" dirty="0">
                          <a:solidFill>
                            <a:schemeClr val="bg1"/>
                          </a:solidFill>
                          <a:effectLst/>
                          <a:latin typeface="Trebuchet MS" panose="020B0603020202020204" pitchFamily="34" charset="0"/>
                          <a:ea typeface="Calibri"/>
                          <a:cs typeface="Times New Roman" pitchFamily="18" charset="0"/>
                        </a:rPr>
                        <a:t>Criterion</a:t>
                      </a:r>
                      <a:endParaRPr lang="ru-RU" sz="1500" noProof="0" dirty="0">
                        <a:solidFill>
                          <a:schemeClr val="bg1"/>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7A3E">
                        <a:alpha val="85000"/>
                      </a:srgbClr>
                    </a:solidFill>
                  </a:tcPr>
                </a:tc>
                <a:tc>
                  <a:txBody>
                    <a:bodyPr/>
                    <a:lstStyle/>
                    <a:p>
                      <a:pPr algn="ctr">
                        <a:lnSpc>
                          <a:spcPct val="115000"/>
                        </a:lnSpc>
                        <a:spcAft>
                          <a:spcPts val="0"/>
                        </a:spcAft>
                      </a:pPr>
                      <a:r>
                        <a:rPr lang="en-US" sz="1500" b="1" noProof="0" dirty="0">
                          <a:solidFill>
                            <a:schemeClr val="bg1"/>
                          </a:solidFill>
                          <a:effectLst/>
                          <a:latin typeface="Trebuchet MS" panose="020B0603020202020204" pitchFamily="34" charset="0"/>
                          <a:cs typeface="Times New Roman" pitchFamily="18" charset="0"/>
                        </a:rPr>
                        <a:t>Region</a:t>
                      </a:r>
                      <a:endParaRPr lang="ru-RU" sz="1500" b="1" noProof="0" dirty="0">
                        <a:solidFill>
                          <a:schemeClr val="bg1"/>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7A3E">
                        <a:alpha val="85000"/>
                      </a:srgbClr>
                    </a:solidFill>
                  </a:tcPr>
                </a:tc>
                <a:extLst>
                  <a:ext uri="{0D108BD9-81ED-4DB2-BD59-A6C34878D82A}">
                    <a16:rowId xmlns:a16="http://schemas.microsoft.com/office/drawing/2014/main" val="10000"/>
                  </a:ext>
                </a:extLst>
              </a:tr>
              <a:tr h="384048">
                <a:tc>
                  <a:txBody>
                    <a:bodyPr/>
                    <a:lstStyle/>
                    <a:p>
                      <a:pPr>
                        <a:lnSpc>
                          <a:spcPct val="140000"/>
                        </a:lnSpc>
                        <a:spcAft>
                          <a:spcPts val="0"/>
                        </a:spcAft>
                      </a:pPr>
                      <a:r>
                        <a:rPr lang="ru-RU" sz="1900" b="0" dirty="0"/>
                        <a:t>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Share of regional budget allocated to PB projects </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40000"/>
                        </a:lnSpc>
                        <a:spcAft>
                          <a:spcPts val="0"/>
                        </a:spcAft>
                      </a:pPr>
                      <a:r>
                        <a:rPr lang="en-US" sz="1600" b="1" i="0" dirty="0">
                          <a:solidFill>
                            <a:schemeClr val="bg2">
                              <a:lumMod val="25000"/>
                            </a:schemeClr>
                          </a:solidFill>
                          <a:effectLst/>
                          <a:latin typeface="Trebuchet MS" panose="020B0603020202020204" pitchFamily="34" charset="0"/>
                          <a:cs typeface="Times New Roman" pitchFamily="18" charset="0"/>
                        </a:rPr>
                        <a:t>Yaroslavl Oblast</a:t>
                      </a:r>
                      <a:endParaRPr lang="ru-RU" sz="1600" b="1" i="0" dirty="0">
                        <a:solidFill>
                          <a:schemeClr val="bg2">
                            <a:lumMod val="25000"/>
                          </a:schemeClr>
                        </a:solidFill>
                        <a:effectLst/>
                        <a:latin typeface="Trebuchet MS" panose="020B0603020202020204" pitchFamily="34" charset="0"/>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4048">
                <a:tc>
                  <a:txBody>
                    <a:bodyPr/>
                    <a:lstStyle/>
                    <a:p>
                      <a:pPr>
                        <a:lnSpc>
                          <a:spcPct val="140000"/>
                        </a:lnSpc>
                        <a:spcAft>
                          <a:spcPts val="0"/>
                        </a:spcAft>
                      </a:pPr>
                      <a:r>
                        <a:rPr lang="ru-RU" sz="1900" b="0" dirty="0"/>
                        <a:t> 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Share of PB project beneficiaries</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cs typeface="Times New Roman" pitchFamily="18" charset="0"/>
                        </a:rPr>
                        <a:t>Kirov Oblast</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extLst>
                  <a:ext uri="{0D108BD9-81ED-4DB2-BD59-A6C34878D82A}">
                    <a16:rowId xmlns:a16="http://schemas.microsoft.com/office/drawing/2014/main" val="10002"/>
                  </a:ext>
                </a:extLst>
              </a:tr>
              <a:tr h="384048">
                <a:tc>
                  <a:txBody>
                    <a:bodyPr/>
                    <a:lstStyle/>
                    <a:p>
                      <a:pPr>
                        <a:lnSpc>
                          <a:spcPct val="140000"/>
                        </a:lnSpc>
                        <a:spcAft>
                          <a:spcPts val="0"/>
                        </a:spcAft>
                      </a:pPr>
                      <a:r>
                        <a:rPr lang="ru-RU" sz="1900" b="0" dirty="0"/>
                        <a:t> 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Comprehensive approach to </a:t>
                      </a:r>
                      <a:r>
                        <a:rPr lang="en-US" sz="1600" b="0" i="0" kern="1200" dirty="0" err="1">
                          <a:solidFill>
                            <a:schemeClr val="bg2">
                              <a:lumMod val="25000"/>
                            </a:schemeClr>
                          </a:solidFill>
                          <a:effectLst/>
                          <a:latin typeface="Trebuchet MS" panose="020B0603020202020204" pitchFamily="34" charset="0"/>
                          <a:ea typeface="Calibri"/>
                          <a:cs typeface="Times New Roman" pitchFamily="18" charset="0"/>
                        </a:rPr>
                        <a:t>PB</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ea typeface="Calibri"/>
                          <a:cs typeface="Times New Roman" pitchFamily="18" charset="0"/>
                        </a:rPr>
                        <a:t>Republic of Bashkortostan</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4048">
                <a:tc>
                  <a:txBody>
                    <a:bodyPr/>
                    <a:lstStyle/>
                    <a:p>
                      <a:pPr>
                        <a:lnSpc>
                          <a:spcPct val="140000"/>
                        </a:lnSpc>
                        <a:spcAft>
                          <a:spcPts val="0"/>
                        </a:spcAft>
                      </a:pPr>
                      <a:r>
                        <a:rPr lang="ru-RU" sz="1900" b="0" dirty="0"/>
                        <a:t> 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Citizen engagement in meetings to propose </a:t>
                      </a:r>
                      <a:r>
                        <a:rPr lang="en-US" sz="1600" b="0" i="0" kern="1200" dirty="0" err="1">
                          <a:solidFill>
                            <a:schemeClr val="bg2">
                              <a:lumMod val="25000"/>
                            </a:schemeClr>
                          </a:solidFill>
                          <a:effectLst/>
                          <a:latin typeface="Trebuchet MS" panose="020B0603020202020204" pitchFamily="34" charset="0"/>
                          <a:ea typeface="Calibri"/>
                          <a:cs typeface="Times New Roman" pitchFamily="18" charset="0"/>
                        </a:rPr>
                        <a:t>PB</a:t>
                      </a: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 projects</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ea typeface="Calibri"/>
                          <a:cs typeface="Times New Roman" pitchFamily="18" charset="0"/>
                        </a:rPr>
                        <a:t>Republic of Sakha (Yakutia)</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extLst>
                  <a:ext uri="{0D108BD9-81ED-4DB2-BD59-A6C34878D82A}">
                    <a16:rowId xmlns:a16="http://schemas.microsoft.com/office/drawing/2014/main" val="10004"/>
                  </a:ext>
                </a:extLst>
              </a:tr>
              <a:tr h="384048">
                <a:tc>
                  <a:txBody>
                    <a:bodyPr/>
                    <a:lstStyle/>
                    <a:p>
                      <a:pPr>
                        <a:lnSpc>
                          <a:spcPct val="140000"/>
                        </a:lnSpc>
                        <a:spcAft>
                          <a:spcPts val="0"/>
                        </a:spcAft>
                      </a:pPr>
                      <a:r>
                        <a:rPr lang="ru-RU" sz="1900" b="0" dirty="0"/>
                        <a:t> 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Enhancing budget literacy of </a:t>
                      </a:r>
                      <a:r>
                        <a:rPr lang="en-US" sz="1600" b="0" i="0" kern="1200" dirty="0" err="1">
                          <a:solidFill>
                            <a:schemeClr val="bg2">
                              <a:lumMod val="25000"/>
                            </a:schemeClr>
                          </a:solidFill>
                          <a:effectLst/>
                          <a:latin typeface="Trebuchet MS" panose="020B0603020202020204" pitchFamily="34" charset="0"/>
                          <a:ea typeface="Calibri"/>
                          <a:cs typeface="Times New Roman" pitchFamily="18" charset="0"/>
                        </a:rPr>
                        <a:t>PB</a:t>
                      </a: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 participants</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ea typeface="Calibri"/>
                          <a:cs typeface="Times New Roman" pitchFamily="18" charset="0"/>
                        </a:rPr>
                        <a:t>St. Petersburg</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4048">
                <a:tc>
                  <a:txBody>
                    <a:bodyPr/>
                    <a:lstStyle/>
                    <a:p>
                      <a:pPr>
                        <a:lnSpc>
                          <a:spcPct val="140000"/>
                        </a:lnSpc>
                        <a:spcAft>
                          <a:spcPts val="0"/>
                        </a:spcAft>
                      </a:pPr>
                      <a:r>
                        <a:rPr lang="ru-RU" sz="1900" b="0" dirty="0"/>
                        <a:t> 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Extent of citizen engagement in decision-making </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ea typeface="Calibri"/>
                          <a:cs typeface="Times New Roman" pitchFamily="18" charset="0"/>
                        </a:rPr>
                        <a:t>Tula Oblast</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extLst>
                  <a:ext uri="{0D108BD9-81ED-4DB2-BD59-A6C34878D82A}">
                    <a16:rowId xmlns:a16="http://schemas.microsoft.com/office/drawing/2014/main" val="10006"/>
                  </a:ext>
                </a:extLst>
              </a:tr>
              <a:tr h="384048">
                <a:tc>
                  <a:txBody>
                    <a:bodyPr/>
                    <a:lstStyle/>
                    <a:p>
                      <a:pPr marL="0" algn="l" defTabSz="457200" rtl="0" eaLnBrk="1" latinLnBrk="0" hangingPunct="1">
                        <a:lnSpc>
                          <a:spcPct val="140000"/>
                        </a:lnSpc>
                        <a:spcAft>
                          <a:spcPts val="0"/>
                        </a:spcAft>
                      </a:pPr>
                      <a:r>
                        <a:rPr lang="ru-RU" sz="1900" b="0" kern="1200" dirty="0">
                          <a:solidFill>
                            <a:schemeClr val="dk1"/>
                          </a:solidFill>
                          <a:latin typeface="+mn-lt"/>
                          <a:ea typeface="+mn-ea"/>
                          <a:cs typeface="+mn-cs"/>
                        </a:rPr>
                        <a:t> 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PB support infrastructure</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ea typeface="Calibri"/>
                          <a:cs typeface="Times New Roman" pitchFamily="18" charset="0"/>
                        </a:rPr>
                        <a:t>Krasnoyarsk Krai</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4048">
                <a:tc>
                  <a:txBody>
                    <a:bodyPr/>
                    <a:lstStyle/>
                    <a:p>
                      <a:pPr>
                        <a:lnSpc>
                          <a:spcPct val="140000"/>
                        </a:lnSpc>
                        <a:spcAft>
                          <a:spcPts val="0"/>
                        </a:spcAft>
                      </a:pPr>
                      <a:r>
                        <a:rPr lang="ru-RU" sz="1900" b="0" dirty="0"/>
                        <a:t> 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PB awareness-raising campaign</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ea typeface="Calibri"/>
                          <a:cs typeface="Times New Roman" pitchFamily="18" charset="0"/>
                        </a:rPr>
                        <a:t>Stavropol Krai</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extLst>
                  <a:ext uri="{0D108BD9-81ED-4DB2-BD59-A6C34878D82A}">
                    <a16:rowId xmlns:a16="http://schemas.microsoft.com/office/drawing/2014/main" val="10008"/>
                  </a:ext>
                </a:extLst>
              </a:tr>
              <a:tr h="384048">
                <a:tc>
                  <a:txBody>
                    <a:bodyPr/>
                    <a:lstStyle/>
                    <a:p>
                      <a:pPr>
                        <a:lnSpc>
                          <a:spcPct val="140000"/>
                        </a:lnSpc>
                        <a:spcAft>
                          <a:spcPts val="0"/>
                        </a:spcAft>
                      </a:pPr>
                      <a:r>
                        <a:rPr lang="ru-RU" sz="1900" b="0" dirty="0"/>
                        <a:t> 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Visual presentation of a </a:t>
                      </a:r>
                      <a:r>
                        <a:rPr lang="en-US" sz="1600" b="0" i="0" kern="1200" dirty="0" err="1">
                          <a:solidFill>
                            <a:schemeClr val="bg2">
                              <a:lumMod val="25000"/>
                            </a:schemeClr>
                          </a:solidFill>
                          <a:effectLst/>
                          <a:latin typeface="Trebuchet MS" panose="020B0603020202020204" pitchFamily="34" charset="0"/>
                          <a:ea typeface="Calibri"/>
                          <a:cs typeface="Times New Roman" pitchFamily="18" charset="0"/>
                        </a:rPr>
                        <a:t>PB</a:t>
                      </a: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 program</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ea typeface="Calibri"/>
                          <a:cs typeface="Times New Roman" pitchFamily="18" charset="0"/>
                        </a:rPr>
                        <a:t>Altai Krai</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4048">
                <a:tc>
                  <a:txBody>
                    <a:bodyPr/>
                    <a:lstStyle/>
                    <a:p>
                      <a:pPr>
                        <a:lnSpc>
                          <a:spcPct val="140000"/>
                        </a:lnSpc>
                        <a:spcAft>
                          <a:spcPts val="0"/>
                        </a:spcAft>
                      </a:pPr>
                      <a:r>
                        <a:rPr lang="ru-RU" sz="1900" b="0" dirty="0"/>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algn="just" defTabSz="457200" rtl="0" eaLnBrk="1" latinLnBrk="0" hangingPunct="1">
                        <a:lnSpc>
                          <a:spcPct val="14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Implementation of income-generating PB projects</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tc>
                  <a:txBody>
                    <a:bodyPr/>
                    <a:lstStyle/>
                    <a:p>
                      <a:pPr marL="0" marR="0" indent="0" algn="l" defTabSz="914400" rtl="0" eaLnBrk="1" fontAlgn="auto" latinLnBrk="0" hangingPunct="1">
                        <a:lnSpc>
                          <a:spcPct val="140000"/>
                        </a:lnSpc>
                        <a:spcBef>
                          <a:spcPts val="0"/>
                        </a:spcBef>
                        <a:spcAft>
                          <a:spcPts val="0"/>
                        </a:spcAft>
                        <a:buClrTx/>
                        <a:buSzTx/>
                        <a:buFontTx/>
                        <a:buNone/>
                        <a:tabLst/>
                        <a:defRPr/>
                      </a:pPr>
                      <a:r>
                        <a:rPr lang="en-US" sz="1600" b="1" i="0" dirty="0">
                          <a:solidFill>
                            <a:schemeClr val="bg2">
                              <a:lumMod val="25000"/>
                            </a:schemeClr>
                          </a:solidFill>
                          <a:effectLst/>
                          <a:latin typeface="Trebuchet MS" panose="020B0603020202020204" pitchFamily="34" charset="0"/>
                          <a:ea typeface="Calibri"/>
                          <a:cs typeface="Times New Roman" pitchFamily="18" charset="0"/>
                        </a:rPr>
                        <a:t>Republic of Komi</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alpha val="85000"/>
                      </a:srgbClr>
                    </a:solidFill>
                  </a:tcPr>
                </a:tc>
                <a:extLst>
                  <a:ext uri="{0D108BD9-81ED-4DB2-BD59-A6C34878D82A}">
                    <a16:rowId xmlns:a16="http://schemas.microsoft.com/office/drawing/2014/main" val="10010"/>
                  </a:ext>
                </a:extLst>
              </a:tr>
              <a:tr h="487680">
                <a:tc>
                  <a:txBody>
                    <a:bodyPr/>
                    <a:lstStyle/>
                    <a:p>
                      <a:pPr>
                        <a:lnSpc>
                          <a:spcPct val="140000"/>
                        </a:lnSpc>
                        <a:spcAft>
                          <a:spcPts val="0"/>
                        </a:spcAft>
                      </a:pPr>
                      <a:r>
                        <a:rPr lang="ru-RU" sz="1900" b="0" dirty="0"/>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457200" rtl="0" eaLnBrk="1" latinLnBrk="0" hangingPunct="1">
                        <a:lnSpc>
                          <a:spcPct val="100000"/>
                        </a:lnSpc>
                        <a:spcAft>
                          <a:spcPts val="0"/>
                        </a:spcAft>
                      </a:pPr>
                      <a:r>
                        <a:rPr lang="en-US" sz="1600" b="0" i="0" kern="1200" dirty="0">
                          <a:solidFill>
                            <a:schemeClr val="bg2">
                              <a:lumMod val="25000"/>
                            </a:schemeClr>
                          </a:solidFill>
                          <a:effectLst/>
                          <a:latin typeface="Trebuchet MS" panose="020B0603020202020204" pitchFamily="34" charset="0"/>
                          <a:ea typeface="Calibri"/>
                          <a:cs typeface="Times New Roman" pitchFamily="18" charset="0"/>
                        </a:rPr>
                        <a:t>Setting up PB in a single municipality</a:t>
                      </a:r>
                      <a:endParaRPr lang="ru-RU" sz="1600" b="0" i="0" kern="120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err="1">
                          <a:solidFill>
                            <a:schemeClr val="bg2">
                              <a:lumMod val="25000"/>
                            </a:schemeClr>
                          </a:solidFill>
                          <a:effectLst/>
                          <a:latin typeface="Trebuchet MS" panose="020B0603020202020204" pitchFamily="34" charset="0"/>
                          <a:ea typeface="Calibri"/>
                          <a:cs typeface="Times New Roman" pitchFamily="18" charset="0"/>
                        </a:rPr>
                        <a:t>Sosnovi</a:t>
                      </a:r>
                      <a:r>
                        <a:rPr lang="en-US" sz="1600" b="1" i="0" dirty="0">
                          <a:solidFill>
                            <a:schemeClr val="bg2">
                              <a:lumMod val="25000"/>
                            </a:schemeClr>
                          </a:solidFill>
                          <a:effectLst/>
                          <a:latin typeface="Trebuchet MS" panose="020B0603020202020204" pitchFamily="34" charset="0"/>
                          <a:ea typeface="Calibri"/>
                          <a:cs typeface="Times New Roman" pitchFamily="18" charset="0"/>
                        </a:rPr>
                        <a:t> Bor </a:t>
                      </a:r>
                      <a:r>
                        <a:rPr lang="ru-RU" sz="1600" b="1" i="0" dirty="0">
                          <a:solidFill>
                            <a:schemeClr val="bg2">
                              <a:lumMod val="25000"/>
                            </a:schemeClr>
                          </a:solidFill>
                          <a:effectLst/>
                          <a:latin typeface="Trebuchet MS" panose="020B0603020202020204" pitchFamily="34" charset="0"/>
                          <a:ea typeface="Calibri"/>
                          <a:cs typeface="Times New Roman" pitchFamily="18" charset="0"/>
                        </a:rPr>
                        <a:t>(</a:t>
                      </a:r>
                      <a:r>
                        <a:rPr lang="en-US" sz="1600" b="1" i="0" dirty="0">
                          <a:solidFill>
                            <a:schemeClr val="bg2">
                              <a:lumMod val="25000"/>
                            </a:schemeClr>
                          </a:solidFill>
                          <a:effectLst/>
                          <a:latin typeface="Trebuchet MS" panose="020B0603020202020204" pitchFamily="34" charset="0"/>
                          <a:ea typeface="Calibri"/>
                          <a:cs typeface="Times New Roman" pitchFamily="18" charset="0"/>
                        </a:rPr>
                        <a:t>Leningrad Oblast)</a:t>
                      </a:r>
                      <a:endParaRPr lang="ru-RU" sz="1600" b="1" i="0" dirty="0">
                        <a:solidFill>
                          <a:schemeClr val="bg2">
                            <a:lumMod val="25000"/>
                          </a:schemeClr>
                        </a:solidFill>
                        <a:effectLst/>
                        <a:latin typeface="Trebuchet MS" panose="020B0603020202020204" pitchFamily="34" charset="0"/>
                        <a:ea typeface="Calibri"/>
                        <a:cs typeface="Times New Roman"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AutoShape 2" descr="https://webmail.minfin.ru/owa/service.svc/s/GetFileAttachment?id=AAMkAGE5MmMzYTU3LWNmYzgtNDAxYy04NjI1LTFjMGRlMGEwY2NlZgBGAAAAAACDqvcWJatjR7k29qjcZHtNBwBKZu5JNEoMSZj6XRJBzxbPAAAAKDt6AACHLYRp36dUQqhaVg8%2F3xXxAALpS1Y%2FAAABEgAQAFM2EGAEyf9IlJlPSZtrIog%3D&amp;isImagePreview=True&amp;X-OWA-CANARY=0Z8rPuxZS0WHwtKOLq2xwv0ly9k7ENYICybNfPSa65ZZuacJF2Hd1D2fOmCKKtm1WLIvFXqM0Mk."/>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AutoShape 4" descr="https://webmail.minfin.ru/owa/service.svc/s/GetFileAttachment?id=AAMkAGE5MmMzYTU3LWNmYzgtNDAxYy04NjI1LTFjMGRlMGEwY2NlZgBGAAAAAACDqvcWJatjR7k29qjcZHtNBwBKZu5JNEoMSZj6XRJBzxbPAAAAKDt6AACHLYRp36dUQqhaVg8%2F3xXxAALpS1Y%2FAAABEgAQAFM2EGAEyf9IlJlPSZtrIog%3D&amp;isImagePreview=True&amp;X-OWA-CANARY=0Z8rPuxZS0WHwtKOLq2xwv0ly9k7ENYICybNfPSa65ZZuacJF2Hd1D2fOmCKKtm1WLIvFXqM0Mk."/>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Прямоугольник 9"/>
          <p:cNvSpPr/>
          <p:nvPr/>
        </p:nvSpPr>
        <p:spPr>
          <a:xfrm>
            <a:off x="248201" y="6254376"/>
            <a:ext cx="8560520" cy="330860"/>
          </a:xfrm>
          <a:prstGeom prst="rect">
            <a:avLst/>
          </a:prstGeom>
        </p:spPr>
        <p:txBody>
          <a:bodyPr wrap="square">
            <a:spAutoFit/>
          </a:bodyPr>
          <a:lstStyle/>
          <a:p>
            <a:pPr algn="just"/>
            <a:r>
              <a:rPr lang="en-US" sz="1550" dirty="0">
                <a:latin typeface="Times New Roman"/>
                <a:ea typeface="Calibri"/>
              </a:rPr>
              <a:t>Source</a:t>
            </a:r>
            <a:r>
              <a:rPr lang="ru-RU" sz="1550" dirty="0">
                <a:latin typeface="Times New Roman"/>
                <a:ea typeface="Calibri"/>
              </a:rPr>
              <a:t>: </a:t>
            </a:r>
            <a:r>
              <a:rPr lang="en-US" sz="1550" dirty="0">
                <a:latin typeface="Times New Roman"/>
                <a:ea typeface="Calibri"/>
              </a:rPr>
              <a:t>MOF Report on best PB practices in Russian regions and municipalities</a:t>
            </a:r>
            <a:endParaRPr lang="ru-RU" sz="1550" dirty="0">
              <a:latin typeface="Trebuchet MS" pitchFamily="34" charset="0"/>
              <a:cs typeface="Times New Roman" pitchFamily="18" charset="0"/>
            </a:endParaRPr>
          </a:p>
        </p:txBody>
      </p:sp>
    </p:spTree>
    <p:extLst>
      <p:ext uri="{BB962C8B-B14F-4D97-AF65-F5344CB8AC3E}">
        <p14:creationId xmlns:p14="http://schemas.microsoft.com/office/powerpoint/2010/main" val="3818694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15022</TotalTime>
  <Words>1679</Words>
  <Application>Microsoft Office PowerPoint</Application>
  <PresentationFormat>On-screen Show (4:3)</PresentationFormat>
  <Paragraphs>231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Cambria</vt:lpstr>
      <vt:lpstr>DINCondensedC</vt:lpstr>
      <vt:lpstr>DINPro-Light</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ilya.sokolov@minfin.ru</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aleksei.zapuskalov@minfin.ru</dc:creator>
  <cp:lastModifiedBy>Ksenia Malafeeva</cp:lastModifiedBy>
  <cp:revision>635</cp:revision>
  <cp:lastPrinted>2018-09-04T12:30:16Z</cp:lastPrinted>
  <dcterms:created xsi:type="dcterms:W3CDTF">2014-05-13T07:16:38Z</dcterms:created>
  <dcterms:modified xsi:type="dcterms:W3CDTF">2019-03-05T09:36:57Z</dcterms:modified>
</cp:coreProperties>
</file>