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0" r:id="rId6"/>
    <p:sldId id="265" r:id="rId7"/>
    <p:sldId id="261" r:id="rId8"/>
    <p:sldId id="262" r:id="rId9"/>
    <p:sldId id="259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78A4E-E531-4201-9240-65650F4B99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54513-0BD3-49D3-BF06-72CDF2AB4E0D}">
      <dgm:prSet/>
      <dgm:spPr/>
      <dgm:t>
        <a:bodyPr/>
        <a:lstStyle/>
        <a:p>
          <a:r>
            <a:rPr lang="bs-Latn-BA" dirty="0"/>
            <a:t>Republike Srpske koju čine 63 općine/grada</a:t>
          </a:r>
          <a:endParaRPr lang="en-US" dirty="0"/>
        </a:p>
      </dgm:t>
    </dgm:pt>
    <dgm:pt modelId="{A8A6ACAA-5989-4B16-BE1C-26515016F806}" type="parTrans" cxnId="{6C9B042A-D5CE-4113-9358-41F9C5BAC4CA}">
      <dgm:prSet/>
      <dgm:spPr/>
      <dgm:t>
        <a:bodyPr/>
        <a:lstStyle/>
        <a:p>
          <a:endParaRPr lang="en-US"/>
        </a:p>
      </dgm:t>
    </dgm:pt>
    <dgm:pt modelId="{61F8A748-DCAC-4342-987B-3D815EEB41F5}" type="sibTrans" cxnId="{6C9B042A-D5CE-4113-9358-41F9C5BAC4CA}">
      <dgm:prSet/>
      <dgm:spPr/>
      <dgm:t>
        <a:bodyPr/>
        <a:lstStyle/>
        <a:p>
          <a:endParaRPr lang="en-US"/>
        </a:p>
      </dgm:t>
    </dgm:pt>
    <dgm:pt modelId="{71E80821-2A67-4791-8E2C-C0CA4BDCC6B1}">
      <dgm:prSet/>
      <dgm:spPr/>
      <dgm:t>
        <a:bodyPr/>
        <a:lstStyle/>
        <a:p>
          <a:r>
            <a:rPr lang="bs-Latn-BA" dirty="0"/>
            <a:t>Bosna i Hercegovina se sastoji od dva entiteta:</a:t>
          </a:r>
          <a:endParaRPr lang="en-US" dirty="0"/>
        </a:p>
      </dgm:t>
    </dgm:pt>
    <dgm:pt modelId="{B1193771-F08F-4886-8A94-B7959A8DBB65}" type="parTrans" cxnId="{25E622A4-B34C-4F9A-BAA6-7D178F8F892C}">
      <dgm:prSet/>
      <dgm:spPr/>
      <dgm:t>
        <a:bodyPr/>
        <a:lstStyle/>
        <a:p>
          <a:endParaRPr lang="en-US"/>
        </a:p>
      </dgm:t>
    </dgm:pt>
    <dgm:pt modelId="{58795D09-1D49-405D-B584-4C50FE72D106}" type="sibTrans" cxnId="{25E622A4-B34C-4F9A-BAA6-7D178F8F892C}">
      <dgm:prSet/>
      <dgm:spPr/>
      <dgm:t>
        <a:bodyPr/>
        <a:lstStyle/>
        <a:p>
          <a:endParaRPr lang="en-US"/>
        </a:p>
      </dgm:t>
    </dgm:pt>
    <dgm:pt modelId="{417B6BD5-D58F-4275-AA5F-7E4D2B7288FA}">
      <dgm:prSet/>
      <dgm:spPr/>
      <dgm:t>
        <a:bodyPr/>
        <a:lstStyle/>
        <a:p>
          <a:r>
            <a:rPr lang="bs-Latn-BA" dirty="0"/>
            <a:t>Federacije Bosne i Hercegovine koju čine 10 kantona u kojima ima ukupno 80 općina/gradova</a:t>
          </a:r>
          <a:endParaRPr lang="en-US" dirty="0"/>
        </a:p>
      </dgm:t>
    </dgm:pt>
    <dgm:pt modelId="{76E685C1-84B4-4131-9736-42DAB3991692}" type="parTrans" cxnId="{33CBBDF3-830E-4B83-9771-66CD96FA71A3}">
      <dgm:prSet/>
      <dgm:spPr/>
      <dgm:t>
        <a:bodyPr/>
        <a:lstStyle/>
        <a:p>
          <a:endParaRPr lang="en-US"/>
        </a:p>
      </dgm:t>
    </dgm:pt>
    <dgm:pt modelId="{4E99B271-C135-4E6E-9DC6-733FA8193403}" type="sibTrans" cxnId="{33CBBDF3-830E-4B83-9771-66CD96FA71A3}">
      <dgm:prSet/>
      <dgm:spPr/>
      <dgm:t>
        <a:bodyPr/>
        <a:lstStyle/>
        <a:p>
          <a:endParaRPr lang="en-US"/>
        </a:p>
      </dgm:t>
    </dgm:pt>
    <dgm:pt modelId="{1FBB9D7F-AC8F-470D-8B39-D45AC1294D9D}" type="pres">
      <dgm:prSet presAssocID="{7BC78A4E-E531-4201-9240-65650F4B9983}" presName="diagram" presStyleCnt="0">
        <dgm:presLayoutVars>
          <dgm:dir/>
          <dgm:resizeHandles val="exact"/>
        </dgm:presLayoutVars>
      </dgm:prSet>
      <dgm:spPr/>
    </dgm:pt>
    <dgm:pt modelId="{5A9B72A1-3A20-48AC-A635-2A219A93F034}" type="pres">
      <dgm:prSet presAssocID="{71E80821-2A67-4791-8E2C-C0CA4BDCC6B1}" presName="node" presStyleLbl="node1" presStyleIdx="0" presStyleCnt="3" custLinFactX="9973" custLinFactNeighborX="100000" custLinFactNeighborY="-40460">
        <dgm:presLayoutVars>
          <dgm:bulletEnabled val="1"/>
        </dgm:presLayoutVars>
      </dgm:prSet>
      <dgm:spPr/>
    </dgm:pt>
    <dgm:pt modelId="{7A6FB558-05E8-48A8-BE52-61E3063A020A}" type="pres">
      <dgm:prSet presAssocID="{58795D09-1D49-405D-B584-4C50FE72D106}" presName="sibTrans" presStyleCnt="0"/>
      <dgm:spPr/>
    </dgm:pt>
    <dgm:pt modelId="{5838406B-D3CF-4644-B5EA-AA82FB7B92BA}" type="pres">
      <dgm:prSet presAssocID="{417B6BD5-D58F-4275-AA5F-7E4D2B7288FA}" presName="node" presStyleLbl="node1" presStyleIdx="1" presStyleCnt="3" custLinFactX="-1793" custLinFactNeighborX="-100000" custLinFactNeighborY="42299">
        <dgm:presLayoutVars>
          <dgm:bulletEnabled val="1"/>
        </dgm:presLayoutVars>
      </dgm:prSet>
      <dgm:spPr/>
    </dgm:pt>
    <dgm:pt modelId="{36068BB8-CA7B-422B-8B53-DBFF885F7151}" type="pres">
      <dgm:prSet presAssocID="{4E99B271-C135-4E6E-9DC6-733FA8193403}" presName="sibTrans" presStyleCnt="0"/>
      <dgm:spPr/>
    </dgm:pt>
    <dgm:pt modelId="{E25F0FAD-014C-440F-8789-F1901C580930}" type="pres">
      <dgm:prSet presAssocID="{D4954513-0BD3-49D3-BF06-72CDF2AB4E0D}" presName="node" presStyleLbl="node1" presStyleIdx="2" presStyleCnt="3" custLinFactNeighborX="-8000" custLinFactNeighborY="41839">
        <dgm:presLayoutVars>
          <dgm:bulletEnabled val="1"/>
        </dgm:presLayoutVars>
      </dgm:prSet>
      <dgm:spPr/>
    </dgm:pt>
  </dgm:ptLst>
  <dgm:cxnLst>
    <dgm:cxn modelId="{6C9B042A-D5CE-4113-9358-41F9C5BAC4CA}" srcId="{7BC78A4E-E531-4201-9240-65650F4B9983}" destId="{D4954513-0BD3-49D3-BF06-72CDF2AB4E0D}" srcOrd="2" destOrd="0" parTransId="{A8A6ACAA-5989-4B16-BE1C-26515016F806}" sibTransId="{61F8A748-DCAC-4342-987B-3D815EEB41F5}"/>
    <dgm:cxn modelId="{F844A334-0C1E-46FD-AD53-789459EC16D2}" type="presOf" srcId="{7BC78A4E-E531-4201-9240-65650F4B9983}" destId="{1FBB9D7F-AC8F-470D-8B39-D45AC1294D9D}" srcOrd="0" destOrd="0" presId="urn:microsoft.com/office/officeart/2005/8/layout/default"/>
    <dgm:cxn modelId="{C92AAD65-C26E-4CA9-8300-53F318DB69F0}" type="presOf" srcId="{417B6BD5-D58F-4275-AA5F-7E4D2B7288FA}" destId="{5838406B-D3CF-4644-B5EA-AA82FB7B92BA}" srcOrd="0" destOrd="0" presId="urn:microsoft.com/office/officeart/2005/8/layout/default"/>
    <dgm:cxn modelId="{D75FEC98-B31F-4EBC-B67E-91DE5E9A8DDB}" type="presOf" srcId="{D4954513-0BD3-49D3-BF06-72CDF2AB4E0D}" destId="{E25F0FAD-014C-440F-8789-F1901C580930}" srcOrd="0" destOrd="0" presId="urn:microsoft.com/office/officeart/2005/8/layout/default"/>
    <dgm:cxn modelId="{25E622A4-B34C-4F9A-BAA6-7D178F8F892C}" srcId="{7BC78A4E-E531-4201-9240-65650F4B9983}" destId="{71E80821-2A67-4791-8E2C-C0CA4BDCC6B1}" srcOrd="0" destOrd="0" parTransId="{B1193771-F08F-4886-8A94-B7959A8DBB65}" sibTransId="{58795D09-1D49-405D-B584-4C50FE72D106}"/>
    <dgm:cxn modelId="{1D50B0BC-83B1-4FE1-837C-7344C998F6DD}" type="presOf" srcId="{71E80821-2A67-4791-8E2C-C0CA4BDCC6B1}" destId="{5A9B72A1-3A20-48AC-A635-2A219A93F034}" srcOrd="0" destOrd="0" presId="urn:microsoft.com/office/officeart/2005/8/layout/default"/>
    <dgm:cxn modelId="{33CBBDF3-830E-4B83-9771-66CD96FA71A3}" srcId="{7BC78A4E-E531-4201-9240-65650F4B9983}" destId="{417B6BD5-D58F-4275-AA5F-7E4D2B7288FA}" srcOrd="1" destOrd="0" parTransId="{76E685C1-84B4-4131-9736-42DAB3991692}" sibTransId="{4E99B271-C135-4E6E-9DC6-733FA8193403}"/>
    <dgm:cxn modelId="{01D0E616-3D9E-4E20-A5C5-1CDA3D95CE85}" type="presParOf" srcId="{1FBB9D7F-AC8F-470D-8B39-D45AC1294D9D}" destId="{5A9B72A1-3A20-48AC-A635-2A219A93F034}" srcOrd="0" destOrd="0" presId="urn:microsoft.com/office/officeart/2005/8/layout/default"/>
    <dgm:cxn modelId="{25CC545F-F69F-4AA5-8F32-33D1CC9D7663}" type="presParOf" srcId="{1FBB9D7F-AC8F-470D-8B39-D45AC1294D9D}" destId="{7A6FB558-05E8-48A8-BE52-61E3063A020A}" srcOrd="1" destOrd="0" presId="urn:microsoft.com/office/officeart/2005/8/layout/default"/>
    <dgm:cxn modelId="{796A836C-C00C-49AE-8D68-72547FE75936}" type="presParOf" srcId="{1FBB9D7F-AC8F-470D-8B39-D45AC1294D9D}" destId="{5838406B-D3CF-4644-B5EA-AA82FB7B92BA}" srcOrd="2" destOrd="0" presId="urn:microsoft.com/office/officeart/2005/8/layout/default"/>
    <dgm:cxn modelId="{65F1173A-556A-4671-8F73-2C02EFCFE587}" type="presParOf" srcId="{1FBB9D7F-AC8F-470D-8B39-D45AC1294D9D}" destId="{36068BB8-CA7B-422B-8B53-DBFF885F7151}" srcOrd="3" destOrd="0" presId="urn:microsoft.com/office/officeart/2005/8/layout/default"/>
    <dgm:cxn modelId="{3A3F339A-B0DA-4564-BE1C-2C0A35B1404D}" type="presParOf" srcId="{1FBB9D7F-AC8F-470D-8B39-D45AC1294D9D}" destId="{E25F0FAD-014C-440F-8789-F1901C5809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B72A1-3A20-48AC-A635-2A219A93F034}">
      <dsp:nvSpPr>
        <dsp:cNvPr id="0" name=""/>
        <dsp:cNvSpPr/>
      </dsp:nvSpPr>
      <dsp:spPr>
        <a:xfrm>
          <a:off x="4189970" y="58485"/>
          <a:ext cx="3809999" cy="22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900" kern="1200" dirty="0"/>
            <a:t>Bosna i Hercegovina se sastoji od dva entiteta:</a:t>
          </a:r>
          <a:endParaRPr lang="en-US" sz="2900" kern="1200" dirty="0"/>
        </a:p>
      </dsp:txBody>
      <dsp:txXfrm>
        <a:off x="4189970" y="58485"/>
        <a:ext cx="3809999" cy="2285999"/>
      </dsp:txXfrm>
    </dsp:sp>
    <dsp:sp modelId="{5838406B-D3CF-4644-B5EA-AA82FB7B92BA}">
      <dsp:nvSpPr>
        <dsp:cNvPr id="0" name=""/>
        <dsp:cNvSpPr/>
      </dsp:nvSpPr>
      <dsp:spPr>
        <a:xfrm>
          <a:off x="312686" y="1950356"/>
          <a:ext cx="3809999" cy="22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900" kern="1200" dirty="0"/>
            <a:t>Federacije Bosne i Hercegovine koju čine 10 kantona u kojima ima ukupno 80 općina/gradova</a:t>
          </a:r>
          <a:endParaRPr lang="en-US" sz="2900" kern="1200" dirty="0"/>
        </a:p>
      </dsp:txBody>
      <dsp:txXfrm>
        <a:off x="312686" y="1950356"/>
        <a:ext cx="3809999" cy="2285999"/>
      </dsp:txXfrm>
    </dsp:sp>
    <dsp:sp modelId="{E25F0FAD-014C-440F-8789-F1901C580930}">
      <dsp:nvSpPr>
        <dsp:cNvPr id="0" name=""/>
        <dsp:cNvSpPr/>
      </dsp:nvSpPr>
      <dsp:spPr>
        <a:xfrm>
          <a:off x="8077199" y="1939840"/>
          <a:ext cx="3809999" cy="22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900" kern="1200" dirty="0"/>
            <a:t>Republike Srpske koju čine 63 općine/grada</a:t>
          </a:r>
          <a:endParaRPr lang="en-US" sz="2900" kern="1200" dirty="0"/>
        </a:p>
      </dsp:txBody>
      <dsp:txXfrm>
        <a:off x="8077199" y="1939840"/>
        <a:ext cx="3809999" cy="228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0B61-EAA1-4F91-951B-C7EBBB23829E}" type="datetimeFigureOut">
              <a:rPr lang="bs-Latn-BA" smtClean="0"/>
              <a:t>11.3.2019.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0145-5E37-4B67-A536-7F49DA317FB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4010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9230-B128-4014-9DE4-5E89BABB411E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145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9CB0-A268-440A-B74B-50017E381006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720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C72FF58-32EC-4BBC-B2E0-BC0E9FF4202C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0893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5E1A-7905-4584-AD20-CB48615FB6B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6861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43DA58-30F7-455C-8886-17BB83DAB87D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5326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2C78-8E95-4059-8BA8-9A2900F02676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08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1F23-ED13-4FB9-9C49-28B4CFEDD70D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417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7D49-7DDF-4F01-B622-0D9A3DC931AF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860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79C1-1373-45F8-8BEF-FA5E46CFB91A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668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698-B271-4D96-9779-85F43792E87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2261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B37C-5B63-4690-B810-66D586572C08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1568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B78ED5C-56DD-4BE4-A307-CC8C192CA1E6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4EA5335-A7B8-4750-B994-74E20AB0731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3533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KAPITALNI RASHODI, PROGRAM JAVNIH INVESTICIJA I FOND ZA „CRNE DANE“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Federalno ministarstvo finansija – financija</a:t>
            </a:r>
          </a:p>
          <a:p>
            <a:r>
              <a:rPr lang="bs-Latn-BA" dirty="0"/>
              <a:t>Edvin Granić, šef odsjeka za budžet i upravljanje javnim rashodima</a:t>
            </a:r>
          </a:p>
        </p:txBody>
      </p:sp>
      <p:pic>
        <p:nvPicPr>
          <p:cNvPr id="1026" name="Picture 2" descr="https://upload.wikimedia.org/wikipedia/commons/thumb/d/d4/Coat_of_arms_of_Bosnia_and_Herzegovina.svg/220px-Coat_of_arms_of_Bosnia_and_Herzegov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52" y="115611"/>
            <a:ext cx="1870842" cy="18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0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Fond za „crne dane“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U Federaciji BiH postoji razmišljanje o uvođenju fiskalnog pravila, gdje bi svaki nivo vlasti (Federacija, 10 kantona i 80 općina/gradova) ostavljao dio sredstava na posebne račune u okviru Jedinstvenog računa trezora;</a:t>
            </a:r>
          </a:p>
          <a:p>
            <a:r>
              <a:rPr lang="bs-Latn-BA" dirty="0"/>
              <a:t>Sredstva bi se odvajala na bazi ukupno ostvarenih prihoda, u određenom procentu;</a:t>
            </a:r>
          </a:p>
          <a:p>
            <a:r>
              <a:rPr lang="bs-Latn-BA" dirty="0"/>
              <a:t>Služila bi, između ostalog, za kapitalne i razvojne projekte, ali i kao interventna sredstva, koja bi se trošila po (pod)zakonskim aktima utvrđenim od strane Vlade Federacije BiH.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5E1A-7905-4584-AD20-CB48615FB6B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8756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Zaključna razmatranja, pitanja za diskusiju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Postavljaju se sljedeća pitanja: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/>
              <a:t>Koji je ispravan obrazac za odvajanje sredstava u fond za „crne dane“, u smislu adekvatnog postotka od ukupno ostvarenih prihoda, ili eventualno postotka od ustanovljenog porasta prihoda u odnosu na prethodnu fiskalnu godinu?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/>
              <a:t>Koji negativan trend se mora dogoditi da bi se sredstva uopšte mogla angažovati? Da li je to pad prihoda i koliki, da li je to pojava deficita? Ovdje trebamo uzeti u obzir činjenicu da Vlada Federacije BiH već u okviru Budžeta ima predviđena sredstva za tekuću rezervu koja služe izdvajanju za hitne i nepredviđene izdatke.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/>
              <a:t>Kako odvojena sredstva mogu biti angažovana na tržištu kapitala, da bi ostvarivala prinos u onom periodu kada nam nisu potrebna, a istovremeno da su nam dostupna u relativno kratkom roku?</a:t>
            </a:r>
          </a:p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5E1A-7905-4584-AD20-CB48615FB6B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118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Hvala na pažnji 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5E1A-7905-4584-AD20-CB48615FB6B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12</a:t>
            </a:fld>
            <a:endParaRPr lang="bs-Latn-BA"/>
          </a:p>
        </p:txBody>
      </p:sp>
      <p:sp>
        <p:nvSpPr>
          <p:cNvPr id="10" name="AutoShape 4" descr="Image result for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13" y="4010334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Ustavno uređenje bosne i hercegovine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2446"/>
              </p:ext>
            </p:extLst>
          </p:nvPr>
        </p:nvGraphicFramePr>
        <p:xfrm>
          <a:off x="1" y="1906260"/>
          <a:ext cx="12191999" cy="425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13F1-BEA0-4AFC-A864-AC8E63DF25D9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6066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Kapitalni rashodi, budžet i javne investicije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Vlada Federacije BiH, na prijedlog Federalnog ministarstva finansija, a u skladu sa Zakonom o budžetima, usvaja i donosi Budžet Federacije BiH čiji je sastavni dio Pregled kapitalnih projekata koji se finansiraju iz kreditnih i grant sredstava međunarodnih finansijskih institucija, budžeta svih nivoa vlasti u Federaciji BiH, fondova i vlastitih izvora, za godinu na koju se budžet odnosi, kao i za dvije naredne godine;</a:t>
            </a:r>
          </a:p>
          <a:p>
            <a:r>
              <a:rPr lang="bs-Latn-BA" dirty="0"/>
              <a:t>Pregled sadrži naziv projekta, vrstu, način i izvor finansiranja, te ukupnu vrijednost, kao i planiranu realizaciju po godinama (prilagođeno potrebama srednjoročnog okvira);</a:t>
            </a:r>
          </a:p>
          <a:p>
            <a:r>
              <a:rPr lang="bs-Latn-BA" dirty="0"/>
              <a:t>Stavljajući u odnos planirane kapitalne projekte za 2019. godinu sa preračunatim BDP-om za Federaciju BiH za 2019. godinu, dolazimo do učešća od 4,58%.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2548-5E73-404F-8FC6-178BD7CA3416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708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Donošenje programa javnih investicija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Donošenje PJI obaveza je svih nivoa vlasti u BiH:</a:t>
            </a:r>
          </a:p>
          <a:p>
            <a:pPr lvl="1"/>
            <a:r>
              <a:rPr lang="bs-Latn-BA" dirty="0"/>
              <a:t>Vijeće ministara BiH donosi PJI Institucija BiH;</a:t>
            </a:r>
          </a:p>
          <a:p>
            <a:pPr lvl="1"/>
            <a:r>
              <a:rPr lang="bs-Latn-BA" dirty="0"/>
              <a:t>Vlada Federacije BiH donosi PJI Federacije BiH;</a:t>
            </a:r>
          </a:p>
          <a:p>
            <a:pPr lvl="1"/>
            <a:r>
              <a:rPr lang="bs-Latn-BA" dirty="0"/>
              <a:t>Vlada Republike Srpske donosi PJI Republike Srpske;</a:t>
            </a:r>
          </a:p>
          <a:p>
            <a:pPr lvl="1"/>
            <a:r>
              <a:rPr lang="bs-Latn-BA" dirty="0"/>
              <a:t>Vlada svakog kantona u Federaciji BiH donosi svoj kantonalni program javnih investicija u koji su uključeni i projekti definirani na nivou gradova i općina.</a:t>
            </a:r>
          </a:p>
          <a:p>
            <a:r>
              <a:rPr lang="bs-Latn-BA" dirty="0"/>
              <a:t>Donošenje PJI na svim nivoima u skladu je sa budžetskim ciklusom;</a:t>
            </a:r>
          </a:p>
          <a:p>
            <a:r>
              <a:rPr lang="bs-Latn-BA" dirty="0"/>
              <a:t>Svrha donošenja PJI je da posluži vladama u BiH kao osnov za bolje planiranje i upravljanje sredstvima razvoja, sa dugoročnim ciljem povezivanja PJI sa procesom strateškog planiranja i budžetiranja.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5E1A-7905-4584-AD20-CB48615FB6B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2518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Donošenje programa javnih investicija u federaciji bih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900" dirty="0"/>
              <a:t>Propisano u odjeljku V Zakona o budžetima, članovima 29. do 31.;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900" dirty="0"/>
              <a:t>Pobliže određeno </a:t>
            </a:r>
            <a:r>
              <a:rPr lang="hr-HR" sz="2900" dirty="0"/>
              <a:t>Uredbom o načinu i kriterijima za pripremu, izradu i praćenje realizacije Programa javnih investicija;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900" dirty="0"/>
              <a:t>Jedan od nosilaca aktivnosti u procesu pripreme </a:t>
            </a:r>
            <a:r>
              <a:rPr lang="bs-Latn-BA" sz="2900" dirty="0"/>
              <a:t>Programa javnih investicija Federacije Bosne i Hercegovine je Komisija za PJI imenovana u skladu sa pomenutom </a:t>
            </a:r>
            <a:r>
              <a:rPr lang="hr-HR" sz="2900" dirty="0"/>
              <a:t>Uredbom.</a:t>
            </a:r>
            <a:endParaRPr lang="bs-Latn-BA" dirty="0"/>
          </a:p>
        </p:txBody>
      </p:sp>
      <p:pic>
        <p:nvPicPr>
          <p:cNvPr id="2054" name="Picture 6" descr="inv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r="61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015-7BD3-460B-8927-A697A644CE26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1676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PJI – zakonske i podzakonske odredbe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PJI Federacije BiH je trogodišnji dokument koji donosi Vlada Federacije BiH na prijedlog Federalnog ministarstva finansija;</a:t>
            </a:r>
          </a:p>
          <a:p>
            <a:r>
              <a:rPr lang="bs-Latn-BA" dirty="0"/>
              <a:t>Obuhvata projekte i programe u toku, za čiju su realizaciju osigurani izvori finansiranja, prioritetne projekte i programe za koje je u momentu izrade PJI izvjesno da će biti osigurana sredstva za njihovo finansiranje, kao i prioritetne projekte i programe za koje u momentu izrade PJI nisu osigurani izvori finansiranja;</a:t>
            </a:r>
          </a:p>
          <a:p>
            <a:r>
              <a:rPr lang="bs-Latn-BA" dirty="0"/>
              <a:t>Program javnih investicija Federacije BiH donosi se prema propisanom kalendaru koji obuhvata period od 15.02. do 15.11.;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7D49-7DDF-4F01-B622-0D9A3DC931AF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3997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Uloga federalnog ministarstva finansija u donošenju programa javnih investicija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dirty="0"/>
              <a:t>Federalno ministarstvo finansija je ključni akter u procesu pripreme donošenja PJI;</a:t>
            </a:r>
          </a:p>
          <a:p>
            <a:r>
              <a:rPr lang="bs-Latn-BA" dirty="0"/>
              <a:t>Nositelj je prava nad informacionim sistemom za upravljanje javnim investicijama (PIMIS);</a:t>
            </a:r>
          </a:p>
          <a:p>
            <a:r>
              <a:rPr lang="bs-Latn-BA" dirty="0"/>
              <a:t>Nadležno je za dodjelu i oduzimanje ovlaštenja korisnicima PIMIS-a;</a:t>
            </a:r>
          </a:p>
          <a:p>
            <a:r>
              <a:rPr lang="bs-Latn-BA" dirty="0"/>
              <a:t>Utvrđuje nivoe ovlaštenja i ograničenja za druge korisnike;</a:t>
            </a:r>
          </a:p>
          <a:p>
            <a:r>
              <a:rPr lang="bs-Latn-BA" dirty="0"/>
              <a:t>Predlaže Vladi Federacije BiH imenovanje Komisije za PJI;</a:t>
            </a:r>
          </a:p>
          <a:p>
            <a:r>
              <a:rPr lang="bs-Latn-BA" dirty="0"/>
              <a:t>Rukovodeći državni službenik FMF-a je predsjednik Komisije;</a:t>
            </a:r>
          </a:p>
          <a:p>
            <a:r>
              <a:rPr lang="bs-Latn-BA" dirty="0"/>
              <a:t>Obavlja stručne i administrativne poslove za Komisiju za PJI Federacije BiH;</a:t>
            </a:r>
          </a:p>
          <a:p>
            <a:r>
              <a:rPr lang="bs-Latn-BA" dirty="0"/>
              <a:t>Na osnovu broja bodova koje projektima dodijeli Komisija utvrđuje rang listu prioritetnih projekata kandidovanih za PJI Federacije BiH;</a:t>
            </a:r>
          </a:p>
          <a:p>
            <a:r>
              <a:rPr lang="bs-Latn-BA" dirty="0"/>
              <a:t>Priprema PJI Federacije BiH za Vladu Federacije BiH.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B37C-5B63-4690-B810-66D586572C08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40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Uloga federalnog ministarstva finansija u monitoringu i evaluaciji programa javnih investicija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b="173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790687" y="2150620"/>
            <a:ext cx="4296209" cy="39927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Federalno ministarstvo finansija prati ulaganje sredstava u realizaciju projekata;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Najmanje jednom godišnje informiše Vladu Federacije BiH o utrošku sredstava kojima se finansiraju projekti uključeni u PJI Federacije BiH;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Ključna odgovornost u monitoringu i evaluaciji PJI je na predlagaču (često je to resorno ministarstvo), implementatoru (često je to federalno javno preduzeće) i finansijeru (često je to međunarodna finansijska institucija).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5E1A-7905-4584-AD20-CB48615FB6B2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686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Pozitivni trendovi i izazovi pri upravljanju programom javnih investicija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PJI Federacije BiH za Vladu Federacije BiH treba postati sredstvo za upravljanje razvojem i podizanje efikasnosti javnih investicija u Federaciji BiH;</a:t>
            </a:r>
          </a:p>
          <a:p>
            <a:r>
              <a:rPr lang="bs-Latn-BA" dirty="0"/>
              <a:t>Zaduživanje za kapitalne projekte mora biti u skladu sa Zakonom o dugu;</a:t>
            </a:r>
          </a:p>
          <a:p>
            <a:r>
              <a:rPr lang="bs-Latn-BA" dirty="0"/>
              <a:t>Ne smiju se prekoračiti propisani gornji limiti za zaduživanje, bez obzira o kojem je kapitalnom projektu riječ;</a:t>
            </a:r>
          </a:p>
          <a:p>
            <a:r>
              <a:rPr lang="bs-Latn-BA" dirty="0"/>
              <a:t>Najveći izazov svakako predstavlja nedostatak finansijskih sredstava koja bi bila usmjerana u realizaciju infrastrukturnih, odnosno kapitalnih projekata;</a:t>
            </a:r>
          </a:p>
          <a:p>
            <a:r>
              <a:rPr lang="bs-Latn-BA" dirty="0"/>
              <a:t>Potrebno je unaprijediti metodologiju koja se trenutno koristi za odabir projekata koji će biti finansirani;</a:t>
            </a:r>
          </a:p>
          <a:p>
            <a:r>
              <a:rPr lang="bs-Latn-BA" dirty="0"/>
              <a:t>Često, usljed politički motiviranih ciljeva, „nezreli“ projekti budu kandidirani za Program javnih investicija.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705B-63A4-4CD1-9565-F0EB18609C70}" type="datetime5">
              <a:rPr lang="sr-Latn-RS" smtClean="0"/>
              <a:t>11-mar-19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Edvin Granić, Federalno ministarstvo finansija - financija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5335-A7B8-4750-B994-74E20AB07310}" type="slidenum">
              <a:rPr lang="bs-Latn-BA" smtClean="0"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06904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305</TotalTime>
  <Words>1115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Banded</vt:lpstr>
      <vt:lpstr>KAPITALNI RASHODI, PROGRAM JAVNIH INVESTICIJA I FOND ZA „CRNE DANE“</vt:lpstr>
      <vt:lpstr>Ustavno uređenje bosne i hercegovine</vt:lpstr>
      <vt:lpstr>Kapitalni rashodi, budžet i javne investicije</vt:lpstr>
      <vt:lpstr>Donošenje programa javnih investicija</vt:lpstr>
      <vt:lpstr>Donošenje programa javnih investicija u federaciji bih</vt:lpstr>
      <vt:lpstr>PJI – zakonske i podzakonske odredbe</vt:lpstr>
      <vt:lpstr>Uloga federalnog ministarstva finansija u donošenju programa javnih investicija</vt:lpstr>
      <vt:lpstr>Uloga federalnog ministarstva finansija u monitoringu i evaluaciji programa javnih investicija</vt:lpstr>
      <vt:lpstr>Pozitivni trendovi i izazovi pri upravljanju programom javnih investicija</vt:lpstr>
      <vt:lpstr>Fond za „crne dane“</vt:lpstr>
      <vt:lpstr>Zaključna razmatranja, pitanja za diskusiju</vt:lpstr>
      <vt:lpstr>Hvala na pažnji !!!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Edvin Granic</dc:creator>
  <cp:lastModifiedBy>Ksenia Malafeeva</cp:lastModifiedBy>
  <cp:revision>31</cp:revision>
  <dcterms:created xsi:type="dcterms:W3CDTF">2019-02-27T12:21:28Z</dcterms:created>
  <dcterms:modified xsi:type="dcterms:W3CDTF">2019-03-11T13:38:23Z</dcterms:modified>
</cp:coreProperties>
</file>