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931" r:id="rId1"/>
  </p:sldMasterIdLst>
  <p:notesMasterIdLst>
    <p:notesMasterId r:id="rId36"/>
  </p:notesMasterIdLst>
  <p:handoutMasterIdLst>
    <p:handoutMasterId r:id="rId37"/>
  </p:handoutMasterIdLst>
  <p:sldIdLst>
    <p:sldId id="946" r:id="rId2"/>
    <p:sldId id="886" r:id="rId3"/>
    <p:sldId id="979" r:id="rId4"/>
    <p:sldId id="958" r:id="rId5"/>
    <p:sldId id="831" r:id="rId6"/>
    <p:sldId id="954" r:id="rId7"/>
    <p:sldId id="978" r:id="rId8"/>
    <p:sldId id="955" r:id="rId9"/>
    <p:sldId id="956" r:id="rId10"/>
    <p:sldId id="957" r:id="rId11"/>
    <p:sldId id="959" r:id="rId12"/>
    <p:sldId id="980" r:id="rId13"/>
    <p:sldId id="960" r:id="rId14"/>
    <p:sldId id="961" r:id="rId15"/>
    <p:sldId id="963" r:id="rId16"/>
    <p:sldId id="964" r:id="rId17"/>
    <p:sldId id="965" r:id="rId18"/>
    <p:sldId id="975" r:id="rId19"/>
    <p:sldId id="962" r:id="rId20"/>
    <p:sldId id="966" r:id="rId21"/>
    <p:sldId id="976" r:id="rId22"/>
    <p:sldId id="977" r:id="rId23"/>
    <p:sldId id="968" r:id="rId24"/>
    <p:sldId id="967" r:id="rId25"/>
    <p:sldId id="970" r:id="rId26"/>
    <p:sldId id="969" r:id="rId27"/>
    <p:sldId id="971" r:id="rId28"/>
    <p:sldId id="972" r:id="rId29"/>
    <p:sldId id="973" r:id="rId30"/>
    <p:sldId id="947" r:id="rId31"/>
    <p:sldId id="949" r:id="rId32"/>
    <p:sldId id="950" r:id="rId33"/>
    <p:sldId id="951" r:id="rId34"/>
    <p:sldId id="981" r:id="rId35"/>
  </p:sldIdLst>
  <p:sldSz cx="9144000" cy="6858000" type="screen4x3"/>
  <p:notesSz cx="6669088" cy="97536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EF96E1AE-534B-4470-82EC-50ABAA1C52F9}">
          <p14:sldIdLst>
            <p14:sldId id="946"/>
            <p14:sldId id="886"/>
            <p14:sldId id="979"/>
            <p14:sldId id="958"/>
            <p14:sldId id="831"/>
            <p14:sldId id="954"/>
            <p14:sldId id="978"/>
            <p14:sldId id="955"/>
            <p14:sldId id="956"/>
            <p14:sldId id="957"/>
            <p14:sldId id="959"/>
            <p14:sldId id="980"/>
            <p14:sldId id="960"/>
            <p14:sldId id="961"/>
            <p14:sldId id="963"/>
            <p14:sldId id="964"/>
            <p14:sldId id="965"/>
            <p14:sldId id="975"/>
            <p14:sldId id="962"/>
            <p14:sldId id="966"/>
            <p14:sldId id="976"/>
            <p14:sldId id="977"/>
            <p14:sldId id="968"/>
            <p14:sldId id="967"/>
            <p14:sldId id="970"/>
            <p14:sldId id="969"/>
            <p14:sldId id="971"/>
            <p14:sldId id="972"/>
            <p14:sldId id="973"/>
            <p14:sldId id="947"/>
            <p14:sldId id="949"/>
            <p14:sldId id="950"/>
            <p14:sldId id="951"/>
            <p14:sldId id="9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B8CCE4"/>
    <a:srgbClr val="005DA2"/>
    <a:srgbClr val="307E90"/>
    <a:srgbClr val="F2DBDB"/>
    <a:srgbClr val="F0DCDC"/>
    <a:srgbClr val="0070C0"/>
    <a:srgbClr val="BDE1E9"/>
    <a:srgbClr val="007DDA"/>
    <a:srgbClr val="C7D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 teme 1 - Isticanj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103" autoAdjust="0"/>
  </p:normalViewPr>
  <p:slideViewPr>
    <p:cSldViewPr>
      <p:cViewPr varScale="1">
        <p:scale>
          <a:sx n="115" d="100"/>
          <a:sy n="115" d="100"/>
        </p:scale>
        <p:origin x="17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3C216-115F-41F3-A5C7-1BC74D6076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19D6E722-E319-4A07-BF0A-E657589DD388}">
      <dgm:prSet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400" dirty="0" smtClean="0"/>
            <a:t>OPIS IGRE</a:t>
          </a:r>
        </a:p>
      </dgm:t>
    </dgm:pt>
    <dgm:pt modelId="{EE674665-C915-443B-8BEA-1CA658581147}" type="parTrans" cxnId="{86BF1594-9E97-4E36-B5D9-14DF7C634782}">
      <dgm:prSet/>
      <dgm:spPr/>
      <dgm:t>
        <a:bodyPr/>
        <a:lstStyle/>
        <a:p>
          <a:endParaRPr lang="hr-HR"/>
        </a:p>
      </dgm:t>
    </dgm:pt>
    <dgm:pt modelId="{EF52B876-3EBB-4709-9A11-A875FB5A0EEB}" type="sibTrans" cxnId="{86BF1594-9E97-4E36-B5D9-14DF7C634782}">
      <dgm:prSet/>
      <dgm:spPr/>
      <dgm:t>
        <a:bodyPr/>
        <a:lstStyle/>
        <a:p>
          <a:endParaRPr lang="hr-HR"/>
        </a:p>
      </dgm:t>
    </dgm:pt>
    <dgm:pt modelId="{980EAF1D-7BB4-4390-9F04-FF592D625E5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 rtl="0"/>
          <a:r>
            <a:rPr lang="hr-HR" sz="1800" b="1" dirty="0" smtClean="0">
              <a:solidFill>
                <a:srgbClr val="020202"/>
              </a:solidFill>
            </a:rPr>
            <a:t>Upoznajte se sa strukturom proračuna</a:t>
          </a:r>
          <a:endParaRPr lang="hr-HR" sz="1800" dirty="0">
            <a:solidFill>
              <a:srgbClr val="020202"/>
            </a:solidFill>
          </a:endParaRPr>
        </a:p>
      </dgm:t>
    </dgm:pt>
    <dgm:pt modelId="{B5879976-C590-44AD-94CA-9E54FD0D2A3C}" type="parTrans" cxnId="{50EA73F2-0548-4803-8EB4-F93A696CF527}">
      <dgm:prSet/>
      <dgm:spPr/>
      <dgm:t>
        <a:bodyPr/>
        <a:lstStyle/>
        <a:p>
          <a:endParaRPr lang="hr-HR"/>
        </a:p>
      </dgm:t>
    </dgm:pt>
    <dgm:pt modelId="{3781EEBD-8CDF-4427-8AF1-355635D42B93}" type="sibTrans" cxnId="{50EA73F2-0548-4803-8EB4-F93A696CF527}">
      <dgm:prSet/>
      <dgm:spPr/>
      <dgm:t>
        <a:bodyPr/>
        <a:lstStyle/>
        <a:p>
          <a:endParaRPr lang="hr-HR"/>
        </a:p>
      </dgm:t>
    </dgm:pt>
    <dgm:pt modelId="{24D28288-6CE5-4B46-8F38-E404BEC16E4D}">
      <dgm:prSet custT="1"/>
      <dgm:spPr/>
      <dgm:t>
        <a:bodyPr/>
        <a:lstStyle/>
        <a:p>
          <a:pPr rtl="0"/>
          <a:r>
            <a:rPr lang="hr-HR" sz="1800" dirty="0" smtClean="0"/>
            <a:t>Morate podesiti prihode i rashode za tri godine unaprijed (napraviti plan proračuna)</a:t>
          </a:r>
          <a:endParaRPr lang="hr-HR" sz="1800" dirty="0"/>
        </a:p>
      </dgm:t>
    </dgm:pt>
    <dgm:pt modelId="{968817AD-B004-4CA5-88C3-BCD4374CB41B}" type="parTrans" cxnId="{BB3E2C10-8157-4557-A193-5EA50A4B61F3}">
      <dgm:prSet/>
      <dgm:spPr/>
      <dgm:t>
        <a:bodyPr/>
        <a:lstStyle/>
        <a:p>
          <a:endParaRPr lang="hr-HR"/>
        </a:p>
      </dgm:t>
    </dgm:pt>
    <dgm:pt modelId="{BFCE193A-0553-4D18-9122-0535E2E06693}" type="sibTrans" cxnId="{BB3E2C10-8157-4557-A193-5EA50A4B61F3}">
      <dgm:prSet/>
      <dgm:spPr/>
      <dgm:t>
        <a:bodyPr/>
        <a:lstStyle/>
        <a:p>
          <a:endParaRPr lang="hr-HR"/>
        </a:p>
      </dgm:t>
    </dgm:pt>
    <dgm:pt modelId="{FFD491ED-EAEB-47A0-BE5C-32DB0FAFD12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 rtl="0"/>
          <a:r>
            <a:rPr lang="hr-HR" sz="1800" b="1" dirty="0" smtClean="0">
              <a:solidFill>
                <a:srgbClr val="020202"/>
              </a:solidFill>
            </a:rPr>
            <a:t>Upoznajte se s procesom donošenja proračuna</a:t>
          </a:r>
          <a:endParaRPr lang="hr-HR" sz="1800" dirty="0">
            <a:solidFill>
              <a:srgbClr val="020202"/>
            </a:solidFill>
          </a:endParaRPr>
        </a:p>
      </dgm:t>
    </dgm:pt>
    <dgm:pt modelId="{0347A1AD-F254-4F7A-B129-9D0A338C4361}" type="parTrans" cxnId="{DD47F73D-20C2-4437-9E72-8E1A0537F4BA}">
      <dgm:prSet/>
      <dgm:spPr/>
      <dgm:t>
        <a:bodyPr/>
        <a:lstStyle/>
        <a:p>
          <a:endParaRPr lang="hr-HR"/>
        </a:p>
      </dgm:t>
    </dgm:pt>
    <dgm:pt modelId="{8DDEEBCC-A995-45F8-A0B0-FE4B71A3B154}" type="sibTrans" cxnId="{DD47F73D-20C2-4437-9E72-8E1A0537F4BA}">
      <dgm:prSet/>
      <dgm:spPr/>
      <dgm:t>
        <a:bodyPr/>
        <a:lstStyle/>
        <a:p>
          <a:endParaRPr lang="hr-HR"/>
        </a:p>
      </dgm:t>
    </dgm:pt>
    <dgm:pt modelId="{1788F155-1B57-4990-938E-0A527B6214C7}">
      <dgm:prSet custT="1"/>
      <dgm:spPr/>
      <dgm:t>
        <a:bodyPr/>
        <a:lstStyle/>
        <a:p>
          <a:pPr rtl="0"/>
          <a:r>
            <a:rPr lang="hr-HR" sz="1800" dirty="0" smtClean="0"/>
            <a:t>Svaki potez ima svoju dobru i lošu stranu po proračun (ako previše režete, padat će kvaliteta javnih usluga, ljudi će biti nezadovoljni; ako previše dajete, imati ćete probleme s deficitima i dugom)</a:t>
          </a:r>
          <a:endParaRPr lang="hr-HR" sz="1800" dirty="0"/>
        </a:p>
      </dgm:t>
    </dgm:pt>
    <dgm:pt modelId="{EF1C6286-D379-43C9-9574-4FA9BAE9F1E2}" type="parTrans" cxnId="{A3D5303A-48DB-4C9C-B8B6-C271AC2DAAAC}">
      <dgm:prSet/>
      <dgm:spPr/>
      <dgm:t>
        <a:bodyPr/>
        <a:lstStyle/>
        <a:p>
          <a:endParaRPr lang="hr-HR"/>
        </a:p>
      </dgm:t>
    </dgm:pt>
    <dgm:pt modelId="{54EF8190-4701-4206-B724-6A74000F7A8B}" type="sibTrans" cxnId="{A3D5303A-48DB-4C9C-B8B6-C271AC2DAAAC}">
      <dgm:prSet/>
      <dgm:spPr/>
      <dgm:t>
        <a:bodyPr/>
        <a:lstStyle/>
        <a:p>
          <a:endParaRPr lang="hr-HR"/>
        </a:p>
      </dgm:t>
    </dgm:pt>
    <dgm:pt modelId="{CEA3B84D-EACF-4B38-ACD3-D52E87F5ACD7}">
      <dgm:prSet custT="1"/>
      <dgm:spPr/>
      <dgm:t>
        <a:bodyPr/>
        <a:lstStyle/>
        <a:p>
          <a:pPr rtl="0"/>
          <a:r>
            <a:rPr lang="hr-HR" sz="1800" dirty="0" smtClean="0"/>
            <a:t>Cilj je ne ulaziti u deficite koji se onda moraju pokrivati zaduživanjem</a:t>
          </a:r>
          <a:endParaRPr lang="hr-HR" sz="1800" dirty="0"/>
        </a:p>
      </dgm:t>
    </dgm:pt>
    <dgm:pt modelId="{CCECFD29-BCFB-4025-A8F3-131AF7CAC602}" type="parTrans" cxnId="{DB2F2044-2246-43C6-BDAD-7080410E9EA2}">
      <dgm:prSet/>
      <dgm:spPr/>
      <dgm:t>
        <a:bodyPr/>
        <a:lstStyle/>
        <a:p>
          <a:endParaRPr lang="hr-HR"/>
        </a:p>
      </dgm:t>
    </dgm:pt>
    <dgm:pt modelId="{6D5DF436-041D-4EFD-BE90-7A3099B2B7AD}" type="sibTrans" cxnId="{DB2F2044-2246-43C6-BDAD-7080410E9EA2}">
      <dgm:prSet/>
      <dgm:spPr/>
      <dgm:t>
        <a:bodyPr/>
        <a:lstStyle/>
        <a:p>
          <a:endParaRPr lang="hr-HR"/>
        </a:p>
      </dgm:t>
    </dgm:pt>
    <dgm:pt modelId="{4C8D8B93-53DD-4059-BB00-1C50C4784855}">
      <dgm:prSet custT="1"/>
      <dgm:spPr/>
      <dgm:t>
        <a:bodyPr/>
        <a:lstStyle/>
        <a:p>
          <a:pPr rtl="0"/>
          <a:r>
            <a:rPr lang="hr-HR" sz="1800" dirty="0" smtClean="0"/>
            <a:t>Igrajte više puta i istražite što se sve može dogoditi sa vašim planovima za proračun!</a:t>
          </a:r>
          <a:endParaRPr lang="hr-HR" sz="1800" dirty="0"/>
        </a:p>
      </dgm:t>
    </dgm:pt>
    <dgm:pt modelId="{4CA6378C-39E5-41F0-AAFF-305545B6CE6D}" type="parTrans" cxnId="{97DAF8E9-57D4-4DA5-84F0-19D49656E364}">
      <dgm:prSet/>
      <dgm:spPr/>
      <dgm:t>
        <a:bodyPr/>
        <a:lstStyle/>
        <a:p>
          <a:endParaRPr lang="hr-HR"/>
        </a:p>
      </dgm:t>
    </dgm:pt>
    <dgm:pt modelId="{B6108573-68ED-48CC-A0B9-E4D6434A120C}" type="sibTrans" cxnId="{97DAF8E9-57D4-4DA5-84F0-19D49656E364}">
      <dgm:prSet/>
      <dgm:spPr/>
      <dgm:t>
        <a:bodyPr/>
        <a:lstStyle/>
        <a:p>
          <a:endParaRPr lang="hr-HR"/>
        </a:p>
      </dgm:t>
    </dgm:pt>
    <dgm:pt modelId="{82720565-ACC2-4811-B81A-F939FD1D80C9}">
      <dgm:prSet custT="1"/>
      <dgm:spPr>
        <a:solidFill>
          <a:srgbClr val="92D050"/>
        </a:solidFill>
      </dgm:spPr>
      <dgm:t>
        <a:bodyPr/>
        <a:lstStyle/>
        <a:p>
          <a:pPr algn="ctr" rtl="0"/>
          <a:r>
            <a:rPr lang="hr-HR" sz="2400" dirty="0" smtClean="0"/>
            <a:t>ZAPOČNITE IGRU</a:t>
          </a:r>
          <a:endParaRPr lang="hr-HR" sz="2400" dirty="0"/>
        </a:p>
      </dgm:t>
    </dgm:pt>
    <dgm:pt modelId="{B42660E5-3FCD-423B-B32D-1D55F67575A9}" type="parTrans" cxnId="{DF0EECB0-65C6-4ED9-9F7B-9B7C55C58B2F}">
      <dgm:prSet/>
      <dgm:spPr/>
      <dgm:t>
        <a:bodyPr/>
        <a:lstStyle/>
        <a:p>
          <a:endParaRPr lang="hr-HR"/>
        </a:p>
      </dgm:t>
    </dgm:pt>
    <dgm:pt modelId="{4621C8D9-C2E8-46A0-8E80-4D64AF97E435}" type="sibTrans" cxnId="{DF0EECB0-65C6-4ED9-9F7B-9B7C55C58B2F}">
      <dgm:prSet/>
      <dgm:spPr/>
      <dgm:t>
        <a:bodyPr/>
        <a:lstStyle/>
        <a:p>
          <a:endParaRPr lang="hr-HR"/>
        </a:p>
      </dgm:t>
    </dgm:pt>
    <dgm:pt modelId="{2EF95DFC-9A53-4212-AE54-4347996E7815}">
      <dgm:prSet/>
      <dgm:spPr/>
      <dgm:t>
        <a:bodyPr/>
        <a:lstStyle/>
        <a:p>
          <a:pPr rtl="0"/>
          <a:endParaRPr lang="hr-HR" sz="900" dirty="0"/>
        </a:p>
      </dgm:t>
    </dgm:pt>
    <dgm:pt modelId="{7CFCA347-0C16-4A54-AB5B-2CA13E5A13E6}" type="parTrans" cxnId="{E48ACEA0-48A5-4F32-9D66-2F40881AAA8F}">
      <dgm:prSet/>
      <dgm:spPr/>
      <dgm:t>
        <a:bodyPr/>
        <a:lstStyle/>
        <a:p>
          <a:endParaRPr lang="hr-HR"/>
        </a:p>
      </dgm:t>
    </dgm:pt>
    <dgm:pt modelId="{AE761F5B-3C81-4991-8CE9-0F24D9639F5B}" type="sibTrans" cxnId="{E48ACEA0-48A5-4F32-9D66-2F40881AAA8F}">
      <dgm:prSet/>
      <dgm:spPr/>
      <dgm:t>
        <a:bodyPr/>
        <a:lstStyle/>
        <a:p>
          <a:endParaRPr lang="hr-HR"/>
        </a:p>
      </dgm:t>
    </dgm:pt>
    <dgm:pt modelId="{29F515BF-C607-4BB1-BA24-748857C03DBC}">
      <dgm:prSet custT="1"/>
      <dgm:spPr/>
      <dgm:t>
        <a:bodyPr/>
        <a:lstStyle/>
        <a:p>
          <a:pPr rtl="0"/>
          <a:r>
            <a:rPr lang="pl-PL" sz="1800" dirty="0" smtClean="0"/>
            <a:t>U ulozi ste gradonačelnika/ce koji planira proračun za svoj mandat</a:t>
          </a:r>
          <a:endParaRPr lang="hr-HR" sz="1800" dirty="0"/>
        </a:p>
      </dgm:t>
    </dgm:pt>
    <dgm:pt modelId="{6504EEFD-6F85-4D97-A8B7-FB3490F7D413}" type="parTrans" cxnId="{C0F938B3-DFD5-47AC-925F-DC446CC41C68}">
      <dgm:prSet/>
      <dgm:spPr/>
      <dgm:t>
        <a:bodyPr/>
        <a:lstStyle/>
        <a:p>
          <a:endParaRPr lang="hr-HR"/>
        </a:p>
      </dgm:t>
    </dgm:pt>
    <dgm:pt modelId="{56E7C25A-6628-4531-860D-AACC8B5122A3}" type="sibTrans" cxnId="{C0F938B3-DFD5-47AC-925F-DC446CC41C68}">
      <dgm:prSet/>
      <dgm:spPr/>
      <dgm:t>
        <a:bodyPr/>
        <a:lstStyle/>
        <a:p>
          <a:endParaRPr lang="hr-HR"/>
        </a:p>
      </dgm:t>
    </dgm:pt>
    <dgm:pt modelId="{8D4B364F-DD7A-48BE-A02C-FEBF91086589}">
      <dgm:prSet custT="1"/>
      <dgm:spPr/>
      <dgm:t>
        <a:bodyPr/>
        <a:lstStyle/>
        <a:p>
          <a:pPr rtl="0"/>
          <a:r>
            <a:rPr lang="hr-HR" sz="1400" baseline="0" dirty="0" smtClean="0"/>
            <a:t>*Ovo je pojednostavljen scenarij budžetiranja, pogodan za igranje, iako daje realnu sliku koliko je opterećenje voditi jedan grad</a:t>
          </a:r>
          <a:endParaRPr lang="hr-HR" sz="1400" baseline="0" dirty="0"/>
        </a:p>
      </dgm:t>
    </dgm:pt>
    <dgm:pt modelId="{55FD7311-374D-4EB7-A098-F96A2D24D325}" type="parTrans" cxnId="{AD44C487-B151-45E6-93AA-7C28569E35B6}">
      <dgm:prSet/>
      <dgm:spPr/>
      <dgm:t>
        <a:bodyPr/>
        <a:lstStyle/>
        <a:p>
          <a:endParaRPr lang="hr-HR"/>
        </a:p>
      </dgm:t>
    </dgm:pt>
    <dgm:pt modelId="{28D18413-18B4-48E7-954E-D7DAE4C7726A}" type="sibTrans" cxnId="{AD44C487-B151-45E6-93AA-7C28569E35B6}">
      <dgm:prSet/>
      <dgm:spPr/>
      <dgm:t>
        <a:bodyPr/>
        <a:lstStyle/>
        <a:p>
          <a:endParaRPr lang="hr-HR"/>
        </a:p>
      </dgm:t>
    </dgm:pt>
    <dgm:pt modelId="{CD4695DD-1BB8-471D-8E8C-CB911C1FCC1B}">
      <dgm:prSet custT="1"/>
      <dgm:spPr/>
      <dgm:t>
        <a:bodyPr/>
        <a:lstStyle/>
        <a:p>
          <a:pPr rtl="0"/>
          <a:r>
            <a:rPr lang="hr-HR" sz="1400" baseline="0" dirty="0" smtClean="0"/>
            <a:t>* Grad iOPIS IGRE budžet su fiktivni, ali grad Bjelovar je poslužio kao inspiracija za brojke, demografiju, itd.</a:t>
          </a:r>
          <a:endParaRPr lang="hr-HR" sz="1400" baseline="0" dirty="0"/>
        </a:p>
      </dgm:t>
    </dgm:pt>
    <dgm:pt modelId="{137353EE-6673-4D48-BBA5-E39385A28131}" type="parTrans" cxnId="{653AE95D-8C3F-4E85-B8ED-7C5BAAB9D822}">
      <dgm:prSet/>
      <dgm:spPr/>
      <dgm:t>
        <a:bodyPr/>
        <a:lstStyle/>
        <a:p>
          <a:endParaRPr lang="hr-HR"/>
        </a:p>
      </dgm:t>
    </dgm:pt>
    <dgm:pt modelId="{EFC64B79-8948-42E8-919F-7DE89853F302}" type="sibTrans" cxnId="{653AE95D-8C3F-4E85-B8ED-7C5BAAB9D822}">
      <dgm:prSet/>
      <dgm:spPr/>
      <dgm:t>
        <a:bodyPr/>
        <a:lstStyle/>
        <a:p>
          <a:endParaRPr lang="hr-HR"/>
        </a:p>
      </dgm:t>
    </dgm:pt>
    <dgm:pt modelId="{1AA9C9CA-F3E3-4A5B-873C-E0DEA020DF8C}" type="pres">
      <dgm:prSet presAssocID="{E7C3C216-115F-41F3-A5C7-1BC74D6076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AE985-33C0-4880-B637-F7C59AF9D677}" type="pres">
      <dgm:prSet presAssocID="{19D6E722-E319-4A07-BF0A-E657589DD388}" presName="parentText" presStyleLbl="node1" presStyleIdx="0" presStyleCnt="4" custScaleY="79958" custLinFactNeighborY="-4892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353747-7F92-415D-A83F-FA21B14808B3}" type="pres">
      <dgm:prSet presAssocID="{19D6E722-E319-4A07-BF0A-E657589DD38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E07534-6CB8-4522-8A72-A581F667C53B}" type="pres">
      <dgm:prSet presAssocID="{980EAF1D-7BB4-4390-9F04-FF592D625E52}" presName="parentText" presStyleLbl="node1" presStyleIdx="1" presStyleCnt="4" custScaleX="98866" custScaleY="63396" custLinFactNeighborX="-70" custLinFactNeighborY="-269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54155-53B0-436B-8D97-17EF4FBD6728}" type="pres">
      <dgm:prSet presAssocID="{980EAF1D-7BB4-4390-9F04-FF592D625E52}" presName="childText" presStyleLbl="revTx" presStyleIdx="1" presStyleCnt="3" custScaleY="96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C8B21-36FE-4B86-B9A2-6098003C573C}" type="pres">
      <dgm:prSet presAssocID="{FFD491ED-EAEB-47A0-BE5C-32DB0FAFD128}" presName="parentText" presStyleLbl="node1" presStyleIdx="2" presStyleCnt="4" custScaleY="59102" custLinFactNeighborY="-189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0DA176-B59A-43AF-B785-BF2A2E112847}" type="pres">
      <dgm:prSet presAssocID="{FFD491ED-EAEB-47A0-BE5C-32DB0FAFD128}" presName="childText" presStyleLbl="revTx" presStyleIdx="2" presStyleCnt="3" custAng="0" custScaleY="1125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60D411-6A71-49B6-8E86-815DC30EF81A}" type="pres">
      <dgm:prSet presAssocID="{82720565-ACC2-4811-B81A-F939FD1D80C9}" presName="parentText" presStyleLbl="node1" presStyleIdx="3" presStyleCnt="4" custScaleX="94067" custScaleY="78155" custLinFactNeighborX="-655" custLinFactNeighborY="207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0F938B3-DFD5-47AC-925F-DC446CC41C68}" srcId="{19D6E722-E319-4A07-BF0A-E657589DD388}" destId="{29F515BF-C607-4BB1-BA24-748857C03DBC}" srcOrd="0" destOrd="0" parTransId="{6504EEFD-6F85-4D97-A8B7-FB3490F7D413}" sibTransId="{56E7C25A-6628-4531-860D-AACC8B5122A3}"/>
    <dgm:cxn modelId="{97DAF8E9-57D4-4DA5-84F0-19D49656E364}" srcId="{FFD491ED-EAEB-47A0-BE5C-32DB0FAFD128}" destId="{4C8D8B93-53DD-4059-BB00-1C50C4784855}" srcOrd="3" destOrd="0" parTransId="{4CA6378C-39E5-41F0-AAFF-305545B6CE6D}" sibTransId="{B6108573-68ED-48CC-A0B9-E4D6434A120C}"/>
    <dgm:cxn modelId="{BB6F04F6-FB7F-4D2B-B37B-159B852EE122}" type="presOf" srcId="{2EF95DFC-9A53-4212-AE54-4347996E7815}" destId="{CF0DA176-B59A-43AF-B785-BF2A2E112847}" srcOrd="0" destOrd="0" presId="urn:microsoft.com/office/officeart/2005/8/layout/vList2"/>
    <dgm:cxn modelId="{ECC0B519-E094-4149-9081-2BC135FEEF45}" type="presOf" srcId="{1788F155-1B57-4990-938E-0A527B6214C7}" destId="{CF0DA176-B59A-43AF-B785-BF2A2E112847}" srcOrd="0" destOrd="1" presId="urn:microsoft.com/office/officeart/2005/8/layout/vList2"/>
    <dgm:cxn modelId="{B9A37148-C43D-40F8-9EE9-9DAE08CE1EF5}" type="presOf" srcId="{FFD491ED-EAEB-47A0-BE5C-32DB0FAFD128}" destId="{A26C8B21-36FE-4B86-B9A2-6098003C573C}" srcOrd="0" destOrd="0" presId="urn:microsoft.com/office/officeart/2005/8/layout/vList2"/>
    <dgm:cxn modelId="{AD44C487-B151-45E6-93AA-7C28569E35B6}" srcId="{FFD491ED-EAEB-47A0-BE5C-32DB0FAFD128}" destId="{8D4B364F-DD7A-48BE-A02C-FEBF91086589}" srcOrd="4" destOrd="0" parTransId="{55FD7311-374D-4EB7-A098-F96A2D24D325}" sibTransId="{28D18413-18B4-48E7-954E-D7DAE4C7726A}"/>
    <dgm:cxn modelId="{50EA73F2-0548-4803-8EB4-F93A696CF527}" srcId="{E7C3C216-115F-41F3-A5C7-1BC74D6076EC}" destId="{980EAF1D-7BB4-4390-9F04-FF592D625E52}" srcOrd="1" destOrd="0" parTransId="{B5879976-C590-44AD-94CA-9E54FD0D2A3C}" sibTransId="{3781EEBD-8CDF-4427-8AF1-355635D42B93}"/>
    <dgm:cxn modelId="{72B45B56-9719-4C7D-BCDC-6BE76351CEC2}" type="presOf" srcId="{19D6E722-E319-4A07-BF0A-E657589DD388}" destId="{2C0AE985-33C0-4880-B637-F7C59AF9D677}" srcOrd="0" destOrd="0" presId="urn:microsoft.com/office/officeart/2005/8/layout/vList2"/>
    <dgm:cxn modelId="{86BF1594-9E97-4E36-B5D9-14DF7C634782}" srcId="{E7C3C216-115F-41F3-A5C7-1BC74D6076EC}" destId="{19D6E722-E319-4A07-BF0A-E657589DD388}" srcOrd="0" destOrd="0" parTransId="{EE674665-C915-443B-8BEA-1CA658581147}" sibTransId="{EF52B876-3EBB-4709-9A11-A875FB5A0EEB}"/>
    <dgm:cxn modelId="{BBC3B999-691D-4833-A11F-308421329B83}" type="presOf" srcId="{24D28288-6CE5-4B46-8F38-E404BEC16E4D}" destId="{92754155-53B0-436B-8D97-17EF4FBD6728}" srcOrd="0" destOrd="0" presId="urn:microsoft.com/office/officeart/2005/8/layout/vList2"/>
    <dgm:cxn modelId="{BB3E2C10-8157-4557-A193-5EA50A4B61F3}" srcId="{980EAF1D-7BB4-4390-9F04-FF592D625E52}" destId="{24D28288-6CE5-4B46-8F38-E404BEC16E4D}" srcOrd="0" destOrd="0" parTransId="{968817AD-B004-4CA5-88C3-BCD4374CB41B}" sibTransId="{BFCE193A-0553-4D18-9122-0535E2E06693}"/>
    <dgm:cxn modelId="{639491A3-E3A8-425C-95FD-F80501D737F8}" type="presOf" srcId="{8D4B364F-DD7A-48BE-A02C-FEBF91086589}" destId="{CF0DA176-B59A-43AF-B785-BF2A2E112847}" srcOrd="0" destOrd="4" presId="urn:microsoft.com/office/officeart/2005/8/layout/vList2"/>
    <dgm:cxn modelId="{DD47F73D-20C2-4437-9E72-8E1A0537F4BA}" srcId="{E7C3C216-115F-41F3-A5C7-1BC74D6076EC}" destId="{FFD491ED-EAEB-47A0-BE5C-32DB0FAFD128}" srcOrd="2" destOrd="0" parTransId="{0347A1AD-F254-4F7A-B129-9D0A338C4361}" sibTransId="{8DDEEBCC-A995-45F8-A0B0-FE4B71A3B154}"/>
    <dgm:cxn modelId="{9E68A29F-F5D3-4099-9324-36A0F3AFEE1D}" type="presOf" srcId="{E7C3C216-115F-41F3-A5C7-1BC74D6076EC}" destId="{1AA9C9CA-F3E3-4A5B-873C-E0DEA020DF8C}" srcOrd="0" destOrd="0" presId="urn:microsoft.com/office/officeart/2005/8/layout/vList2"/>
    <dgm:cxn modelId="{E7CB5C7D-4CE0-4CC7-84FC-52D8F90685EB}" type="presOf" srcId="{29F515BF-C607-4BB1-BA24-748857C03DBC}" destId="{A8353747-7F92-415D-A83F-FA21B14808B3}" srcOrd="0" destOrd="0" presId="urn:microsoft.com/office/officeart/2005/8/layout/vList2"/>
    <dgm:cxn modelId="{E48ACEA0-48A5-4F32-9D66-2F40881AAA8F}" srcId="{FFD491ED-EAEB-47A0-BE5C-32DB0FAFD128}" destId="{2EF95DFC-9A53-4212-AE54-4347996E7815}" srcOrd="0" destOrd="0" parTransId="{7CFCA347-0C16-4A54-AB5B-2CA13E5A13E6}" sibTransId="{AE761F5B-3C81-4991-8CE9-0F24D9639F5B}"/>
    <dgm:cxn modelId="{19405E72-F029-4803-A5B3-F51817C4D1A5}" type="presOf" srcId="{980EAF1D-7BB4-4390-9F04-FF592D625E52}" destId="{BEE07534-6CB8-4522-8A72-A581F667C53B}" srcOrd="0" destOrd="0" presId="urn:microsoft.com/office/officeart/2005/8/layout/vList2"/>
    <dgm:cxn modelId="{A3D5303A-48DB-4C9C-B8B6-C271AC2DAAAC}" srcId="{FFD491ED-EAEB-47A0-BE5C-32DB0FAFD128}" destId="{1788F155-1B57-4990-938E-0A527B6214C7}" srcOrd="1" destOrd="0" parTransId="{EF1C6286-D379-43C9-9574-4FA9BAE9F1E2}" sibTransId="{54EF8190-4701-4206-B724-6A74000F7A8B}"/>
    <dgm:cxn modelId="{5C91418F-E3C0-4716-9441-446F842F046F}" type="presOf" srcId="{82720565-ACC2-4811-B81A-F939FD1D80C9}" destId="{9C60D411-6A71-49B6-8E86-815DC30EF81A}" srcOrd="0" destOrd="0" presId="urn:microsoft.com/office/officeart/2005/8/layout/vList2"/>
    <dgm:cxn modelId="{DB2F2044-2246-43C6-BDAD-7080410E9EA2}" srcId="{FFD491ED-EAEB-47A0-BE5C-32DB0FAFD128}" destId="{CEA3B84D-EACF-4B38-ACD3-D52E87F5ACD7}" srcOrd="2" destOrd="0" parTransId="{CCECFD29-BCFB-4025-A8F3-131AF7CAC602}" sibTransId="{6D5DF436-041D-4EFD-BE90-7A3099B2B7AD}"/>
    <dgm:cxn modelId="{4AF50706-DE97-45BA-8586-065636222169}" type="presOf" srcId="{CEA3B84D-EACF-4B38-ACD3-D52E87F5ACD7}" destId="{CF0DA176-B59A-43AF-B785-BF2A2E112847}" srcOrd="0" destOrd="2" presId="urn:microsoft.com/office/officeart/2005/8/layout/vList2"/>
    <dgm:cxn modelId="{823FF2E9-010F-462C-838B-04D0256C8BAC}" type="presOf" srcId="{CD4695DD-1BB8-471D-8E8C-CB911C1FCC1B}" destId="{CF0DA176-B59A-43AF-B785-BF2A2E112847}" srcOrd="0" destOrd="5" presId="urn:microsoft.com/office/officeart/2005/8/layout/vList2"/>
    <dgm:cxn modelId="{634ADB9B-3AC3-464F-950F-8828AE53CCB1}" type="presOf" srcId="{4C8D8B93-53DD-4059-BB00-1C50C4784855}" destId="{CF0DA176-B59A-43AF-B785-BF2A2E112847}" srcOrd="0" destOrd="3" presId="urn:microsoft.com/office/officeart/2005/8/layout/vList2"/>
    <dgm:cxn modelId="{DF0EECB0-65C6-4ED9-9F7B-9B7C55C58B2F}" srcId="{E7C3C216-115F-41F3-A5C7-1BC74D6076EC}" destId="{82720565-ACC2-4811-B81A-F939FD1D80C9}" srcOrd="3" destOrd="0" parTransId="{B42660E5-3FCD-423B-B32D-1D55F67575A9}" sibTransId="{4621C8D9-C2E8-46A0-8E80-4D64AF97E435}"/>
    <dgm:cxn modelId="{653AE95D-8C3F-4E85-B8ED-7C5BAAB9D822}" srcId="{FFD491ED-EAEB-47A0-BE5C-32DB0FAFD128}" destId="{CD4695DD-1BB8-471D-8E8C-CB911C1FCC1B}" srcOrd="5" destOrd="0" parTransId="{137353EE-6673-4D48-BBA5-E39385A28131}" sibTransId="{EFC64B79-8948-42E8-919F-7DE89853F302}"/>
    <dgm:cxn modelId="{F716F448-B50E-4848-B2F8-876691FC5F5E}" type="presParOf" srcId="{1AA9C9CA-F3E3-4A5B-873C-E0DEA020DF8C}" destId="{2C0AE985-33C0-4880-B637-F7C59AF9D677}" srcOrd="0" destOrd="0" presId="urn:microsoft.com/office/officeart/2005/8/layout/vList2"/>
    <dgm:cxn modelId="{A1B8E04E-3EDC-4AE8-ADA7-057C68A00F76}" type="presParOf" srcId="{1AA9C9CA-F3E3-4A5B-873C-E0DEA020DF8C}" destId="{A8353747-7F92-415D-A83F-FA21B14808B3}" srcOrd="1" destOrd="0" presId="urn:microsoft.com/office/officeart/2005/8/layout/vList2"/>
    <dgm:cxn modelId="{80678CDB-F1B8-4A37-8ED8-A86FC8EBE51C}" type="presParOf" srcId="{1AA9C9CA-F3E3-4A5B-873C-E0DEA020DF8C}" destId="{BEE07534-6CB8-4522-8A72-A581F667C53B}" srcOrd="2" destOrd="0" presId="urn:microsoft.com/office/officeart/2005/8/layout/vList2"/>
    <dgm:cxn modelId="{4C3BDEA9-D630-4560-9302-42E56B780993}" type="presParOf" srcId="{1AA9C9CA-F3E3-4A5B-873C-E0DEA020DF8C}" destId="{92754155-53B0-436B-8D97-17EF4FBD6728}" srcOrd="3" destOrd="0" presId="urn:microsoft.com/office/officeart/2005/8/layout/vList2"/>
    <dgm:cxn modelId="{1B8DBC56-0CA5-4AF2-B0CD-8E1260A28985}" type="presParOf" srcId="{1AA9C9CA-F3E3-4A5B-873C-E0DEA020DF8C}" destId="{A26C8B21-36FE-4B86-B9A2-6098003C573C}" srcOrd="4" destOrd="0" presId="urn:microsoft.com/office/officeart/2005/8/layout/vList2"/>
    <dgm:cxn modelId="{BA2D9194-43D4-40A8-9A46-6B8A4E097F3E}" type="presParOf" srcId="{1AA9C9CA-F3E3-4A5B-873C-E0DEA020DF8C}" destId="{CF0DA176-B59A-43AF-B785-BF2A2E112847}" srcOrd="5" destOrd="0" presId="urn:microsoft.com/office/officeart/2005/8/layout/vList2"/>
    <dgm:cxn modelId="{3C44EFFD-AB3B-4D9C-91AC-77A0B266E855}" type="presParOf" srcId="{1AA9C9CA-F3E3-4A5B-873C-E0DEA020DF8C}" destId="{9C60D411-6A71-49B6-8E86-815DC30EF8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AE985-33C0-4880-B637-F7C59AF9D677}">
      <dsp:nvSpPr>
        <dsp:cNvPr id="0" name=""/>
        <dsp:cNvSpPr/>
      </dsp:nvSpPr>
      <dsp:spPr>
        <a:xfrm>
          <a:off x="0" y="0"/>
          <a:ext cx="8255735" cy="49394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400" kern="1200" dirty="0" smtClean="0"/>
            <a:t>OPIS IGRE</a:t>
          </a:r>
        </a:p>
      </dsp:txBody>
      <dsp:txXfrm>
        <a:off x="24113" y="24113"/>
        <a:ext cx="8207509" cy="445722"/>
      </dsp:txXfrm>
    </dsp:sp>
    <dsp:sp modelId="{A8353747-7F92-415D-A83F-FA21B14808B3}">
      <dsp:nvSpPr>
        <dsp:cNvPr id="0" name=""/>
        <dsp:cNvSpPr/>
      </dsp:nvSpPr>
      <dsp:spPr>
        <a:xfrm>
          <a:off x="0" y="511184"/>
          <a:ext cx="8255735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12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/>
            <a:t>U ulozi ste gradonačelnika/ce koji planira proračun za svoj mandat</a:t>
          </a:r>
          <a:endParaRPr lang="hr-HR" sz="1800" kern="1200" dirty="0"/>
        </a:p>
      </dsp:txBody>
      <dsp:txXfrm>
        <a:off x="0" y="511184"/>
        <a:ext cx="8255735" cy="546480"/>
      </dsp:txXfrm>
    </dsp:sp>
    <dsp:sp modelId="{BEE07534-6CB8-4522-8A72-A581F667C53B}">
      <dsp:nvSpPr>
        <dsp:cNvPr id="0" name=""/>
        <dsp:cNvSpPr/>
      </dsp:nvSpPr>
      <dsp:spPr>
        <a:xfrm>
          <a:off x="41031" y="910562"/>
          <a:ext cx="8162114" cy="39163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rgbClr val="020202"/>
              </a:solidFill>
            </a:rPr>
            <a:t>Upoznajte se sa strukturom proračuna</a:t>
          </a:r>
          <a:endParaRPr lang="hr-HR" sz="1800" kern="1200" dirty="0">
            <a:solidFill>
              <a:srgbClr val="020202"/>
            </a:solidFill>
          </a:endParaRPr>
        </a:p>
      </dsp:txBody>
      <dsp:txXfrm>
        <a:off x="60149" y="929680"/>
        <a:ext cx="8123878" cy="353399"/>
      </dsp:txXfrm>
    </dsp:sp>
    <dsp:sp modelId="{92754155-53B0-436B-8D97-17EF4FBD6728}">
      <dsp:nvSpPr>
        <dsp:cNvPr id="0" name=""/>
        <dsp:cNvSpPr/>
      </dsp:nvSpPr>
      <dsp:spPr>
        <a:xfrm>
          <a:off x="0" y="1449299"/>
          <a:ext cx="8255735" cy="52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12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kern="1200" dirty="0" smtClean="0"/>
            <a:t>Morate podesiti prihode i rashode za tri godine unaprijed (napraviti plan proračuna)</a:t>
          </a:r>
          <a:endParaRPr lang="hr-HR" sz="1800" kern="1200" dirty="0"/>
        </a:p>
      </dsp:txBody>
      <dsp:txXfrm>
        <a:off x="0" y="1449299"/>
        <a:ext cx="8255735" cy="524817"/>
      </dsp:txXfrm>
    </dsp:sp>
    <dsp:sp modelId="{A26C8B21-36FE-4B86-B9A2-6098003C573C}">
      <dsp:nvSpPr>
        <dsp:cNvPr id="0" name=""/>
        <dsp:cNvSpPr/>
      </dsp:nvSpPr>
      <dsp:spPr>
        <a:xfrm>
          <a:off x="0" y="1924822"/>
          <a:ext cx="8255735" cy="365108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rgbClr val="020202"/>
              </a:solidFill>
            </a:rPr>
            <a:t>Upoznajte se s procesom donošenja proračuna</a:t>
          </a:r>
          <a:endParaRPr lang="hr-HR" sz="1800" kern="1200" dirty="0">
            <a:solidFill>
              <a:srgbClr val="020202"/>
            </a:solidFill>
          </a:endParaRPr>
        </a:p>
      </dsp:txBody>
      <dsp:txXfrm>
        <a:off x="17823" y="1942645"/>
        <a:ext cx="8220089" cy="329462"/>
      </dsp:txXfrm>
    </dsp:sp>
    <dsp:sp modelId="{CF0DA176-B59A-43AF-B785-BF2A2E112847}">
      <dsp:nvSpPr>
        <dsp:cNvPr id="0" name=""/>
        <dsp:cNvSpPr/>
      </dsp:nvSpPr>
      <dsp:spPr>
        <a:xfrm>
          <a:off x="0" y="2339225"/>
          <a:ext cx="8255735" cy="292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120" tIns="22860" rIns="128016" bIns="2286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9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kern="1200" dirty="0" smtClean="0"/>
            <a:t>Svaki potez ima svoju dobru i lošu stranu po proračun (ako previše režete, padat će kvaliteta javnih usluga, ljudi će biti nezadovoljni; ako previše dajete, imati ćete probleme s deficitima i dugom)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kern="1200" dirty="0" smtClean="0"/>
            <a:t>Cilj je ne ulaziti u deficite koji se onda moraju pokrivati zaduživanjem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kern="1200" dirty="0" smtClean="0"/>
            <a:t>Igrajte više puta i istražite što se sve može dogoditi sa vašim planovima za proračun!</a:t>
          </a:r>
          <a:endParaRPr lang="hr-HR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baseline="0" dirty="0" smtClean="0"/>
            <a:t>*Ovo je pojednostavljen scenarij budžetiranja, pogodan za igranje, iako daje realnu sliku koliko je opterećenje voditi jedan grad</a:t>
          </a:r>
          <a:endParaRPr lang="hr-HR" sz="1400" kern="1200" baseline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baseline="0" dirty="0" smtClean="0"/>
            <a:t>* Grad iOPIS IGRE budžet su fiktivni, ali grad Bjelovar je poslužio kao inspiracija za brojke, demografiju, itd.</a:t>
          </a:r>
          <a:endParaRPr lang="hr-HR" sz="1400" kern="1200" baseline="0" dirty="0"/>
        </a:p>
      </dsp:txBody>
      <dsp:txXfrm>
        <a:off x="0" y="2339225"/>
        <a:ext cx="8255735" cy="2921368"/>
      </dsp:txXfrm>
    </dsp:sp>
    <dsp:sp modelId="{9C60D411-6A71-49B6-8E86-815DC30EF81A}">
      <dsp:nvSpPr>
        <dsp:cNvPr id="0" name=""/>
        <dsp:cNvSpPr/>
      </dsp:nvSpPr>
      <dsp:spPr>
        <a:xfrm>
          <a:off x="190831" y="5277829"/>
          <a:ext cx="7765922" cy="48281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ZAPOČNITE IGRU</a:t>
          </a:r>
          <a:endParaRPr lang="hr-HR" sz="2400" kern="1200" dirty="0"/>
        </a:p>
      </dsp:txBody>
      <dsp:txXfrm>
        <a:off x="214400" y="5301398"/>
        <a:ext cx="7718784" cy="435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78C909DC-8132-4C6A-8745-7FB68A94094D}" type="datetimeFigureOut">
              <a:rPr lang="hr-HR"/>
              <a:pPr>
                <a:defRPr/>
              </a:pPr>
              <a:t>11.03.2019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1" y="9263893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76866" y="9263893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7011EB2-95E9-4369-805E-DAD677E100F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4226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C11052CC-9856-4E40-BADC-AEBF4EB34A64}" type="datetimeFigureOut">
              <a:rPr lang="hr-HR"/>
              <a:pPr>
                <a:defRPr/>
              </a:pPr>
              <a:t>11.03.2019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pPr lvl="0"/>
            <a:endParaRPr lang="hr-HR" noProof="0" dirty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66599" y="4633509"/>
            <a:ext cx="5335893" cy="4388652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263893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776866" y="9263893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21269BAA-D163-432F-91A2-A7E564216E0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8813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3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45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12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32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13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1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14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12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15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12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16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77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17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2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18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95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19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12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20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6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21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5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4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12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22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68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23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70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24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08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25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11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26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25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27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05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28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09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29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22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30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31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31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1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5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94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32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44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33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8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6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1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7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6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8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12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9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12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10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12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11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1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5"/>
          <p:cNvSpPr>
            <a:spLocks noChangeArrowheads="1"/>
          </p:cNvSpPr>
          <p:nvPr/>
        </p:nvSpPr>
        <p:spPr bwMode="auto">
          <a:xfrm>
            <a:off x="7985125" y="3738563"/>
            <a:ext cx="7938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6" name="Rectangle 142"/>
          <p:cNvSpPr>
            <a:spLocks noChangeArrowheads="1"/>
          </p:cNvSpPr>
          <p:nvPr/>
        </p:nvSpPr>
        <p:spPr bwMode="auto">
          <a:xfrm>
            <a:off x="7939088" y="3729038"/>
            <a:ext cx="11112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7" name="Rectangle 156"/>
          <p:cNvSpPr>
            <a:spLocks noChangeArrowheads="1"/>
          </p:cNvSpPr>
          <p:nvPr/>
        </p:nvSpPr>
        <p:spPr bwMode="auto">
          <a:xfrm>
            <a:off x="7780338" y="3738563"/>
            <a:ext cx="7937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8" name="Freeform 190"/>
          <p:cNvSpPr>
            <a:spLocks/>
          </p:cNvSpPr>
          <p:nvPr/>
        </p:nvSpPr>
        <p:spPr bwMode="auto">
          <a:xfrm>
            <a:off x="7886700" y="3941763"/>
            <a:ext cx="9525" cy="9525"/>
          </a:xfrm>
          <a:custGeom>
            <a:avLst/>
            <a:gdLst>
              <a:gd name="T0" fmla="*/ 0 w 19"/>
              <a:gd name="T1" fmla="*/ 2147483647 h 18"/>
              <a:gd name="T2" fmla="*/ 2147483647 w 19"/>
              <a:gd name="T3" fmla="*/ 0 h 18"/>
              <a:gd name="T4" fmla="*/ 2147483647 w 19"/>
              <a:gd name="T5" fmla="*/ 2147483647 h 18"/>
              <a:gd name="T6" fmla="*/ 0 w 19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8">
                <a:moveTo>
                  <a:pt x="0" y="18"/>
                </a:moveTo>
                <a:lnTo>
                  <a:pt x="19" y="0"/>
                </a:lnTo>
                <a:lnTo>
                  <a:pt x="19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/>
          </a:p>
        </p:txBody>
      </p:sp>
      <p:sp>
        <p:nvSpPr>
          <p:cNvPr id="9" name="Rectangle 194"/>
          <p:cNvSpPr>
            <a:spLocks noChangeArrowheads="1"/>
          </p:cNvSpPr>
          <p:nvPr/>
        </p:nvSpPr>
        <p:spPr bwMode="auto">
          <a:xfrm>
            <a:off x="7913688" y="3911600"/>
            <a:ext cx="7937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graphicFrame>
        <p:nvGraphicFramePr>
          <p:cNvPr id="10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82" name="Presentation" r:id="rId3" imgW="0" imgH="0" progId="PowerPoint.Show.8">
                  <p:embed/>
                </p:oleObj>
              </mc:Choice>
              <mc:Fallback>
                <p:oleObj name="Presentation"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Symbol" pitchFamily="18" charset="2"/>
              <a:buNone/>
              <a:defRPr b="1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70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8E84-9948-4C36-B9EB-3DD751966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480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4BD7-4544-4027-8FE0-68F1B0356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56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54024-20CD-4809-B3C6-40465F276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44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68DC-984B-48CD-8CA5-B95ED84C3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658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E2A1-A71B-4244-A71D-BC4CEDC44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893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1002B-7B01-4EFF-96B8-02E8A91D4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175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70AB-8823-47CF-87D3-1D69DFE96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288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C187-D934-41D3-A6E0-016ACCF5A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3020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DD0D6-32F0-4AB6-9F85-382454368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737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dirty="0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E639C-275C-4A5E-800A-C76D78ACA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408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2"/>
          <p:cNvSpPr>
            <a:spLocks noChangeShapeType="1"/>
          </p:cNvSpPr>
          <p:nvPr userDrawn="1"/>
        </p:nvSpPr>
        <p:spPr bwMode="auto">
          <a:xfrm>
            <a:off x="146050" y="747713"/>
            <a:ext cx="8801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hr-HR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348413"/>
            <a:ext cx="1254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000000"/>
                </a:solidFill>
                <a:latin typeface="Frutiger 55 Roman"/>
                <a:ea typeface="+mn-ea"/>
              </a:defRPr>
            </a:lvl1pPr>
          </a:lstStyle>
          <a:p>
            <a:pPr>
              <a:defRPr/>
            </a:pPr>
            <a:fld id="{88F035AD-C59D-4CF1-A902-6BE07F43E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5"/>
          <p:cNvSpPr>
            <a:spLocks noChangeArrowheads="1"/>
          </p:cNvSpPr>
          <p:nvPr/>
        </p:nvSpPr>
        <p:spPr bwMode="auto">
          <a:xfrm>
            <a:off x="-1701800" y="1408113"/>
            <a:ext cx="1393825" cy="441325"/>
          </a:xfrm>
          <a:prstGeom prst="rect">
            <a:avLst/>
          </a:prstGeom>
          <a:solidFill>
            <a:srgbClr val="B242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2" name="Rectangle 26"/>
          <p:cNvSpPr>
            <a:spLocks noChangeArrowheads="1"/>
          </p:cNvSpPr>
          <p:nvPr/>
        </p:nvSpPr>
        <p:spPr bwMode="auto">
          <a:xfrm>
            <a:off x="-1701800" y="2778125"/>
            <a:ext cx="1393825" cy="44132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3" name="Rectangle 27"/>
          <p:cNvSpPr>
            <a:spLocks noChangeArrowheads="1"/>
          </p:cNvSpPr>
          <p:nvPr/>
        </p:nvSpPr>
        <p:spPr bwMode="auto">
          <a:xfrm>
            <a:off x="-1701800" y="3346450"/>
            <a:ext cx="1393825" cy="441325"/>
          </a:xfrm>
          <a:prstGeom prst="rect">
            <a:avLst/>
          </a:prstGeom>
          <a:solidFill>
            <a:srgbClr val="75AA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4" name="Rectangle 28"/>
          <p:cNvSpPr>
            <a:spLocks noChangeArrowheads="1"/>
          </p:cNvSpPr>
          <p:nvPr/>
        </p:nvSpPr>
        <p:spPr bwMode="auto">
          <a:xfrm>
            <a:off x="-1701800" y="3943350"/>
            <a:ext cx="1393825" cy="441325"/>
          </a:xfrm>
          <a:prstGeom prst="rect">
            <a:avLst/>
          </a:prstGeom>
          <a:solidFill>
            <a:srgbClr val="91DA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5" name="Rectangle 31"/>
          <p:cNvSpPr>
            <a:spLocks noChangeArrowheads="1"/>
          </p:cNvSpPr>
          <p:nvPr/>
        </p:nvSpPr>
        <p:spPr bwMode="auto">
          <a:xfrm>
            <a:off x="-1701800" y="2070100"/>
            <a:ext cx="1393825" cy="441325"/>
          </a:xfrm>
          <a:prstGeom prst="rect">
            <a:avLst/>
          </a:prstGeom>
          <a:solidFill>
            <a:srgbClr val="CB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6" name="Rectangle 32"/>
          <p:cNvSpPr>
            <a:spLocks noChangeArrowheads="1"/>
          </p:cNvSpPr>
          <p:nvPr/>
        </p:nvSpPr>
        <p:spPr bwMode="auto">
          <a:xfrm>
            <a:off x="-1701800" y="293688"/>
            <a:ext cx="1393825" cy="441325"/>
          </a:xfrm>
          <a:prstGeom prst="rect">
            <a:avLst/>
          </a:prstGeom>
          <a:solidFill>
            <a:srgbClr val="6A00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7" name="Rectangle 33"/>
          <p:cNvSpPr>
            <a:spLocks noChangeArrowheads="1"/>
          </p:cNvSpPr>
          <p:nvPr/>
        </p:nvSpPr>
        <p:spPr bwMode="auto">
          <a:xfrm>
            <a:off x="-1716088" y="814388"/>
            <a:ext cx="1409700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dirty="0">
              <a:solidFill>
                <a:srgbClr val="FFFFFF"/>
              </a:solidFill>
              <a:latin typeface="Frutiger 55 Roman"/>
            </a:endParaRPr>
          </a:p>
        </p:txBody>
      </p: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-1701800" y="4668838"/>
            <a:ext cx="1393825" cy="441325"/>
          </a:xfrm>
          <a:prstGeom prst="rect">
            <a:avLst/>
          </a:prstGeom>
          <a:solidFill>
            <a:srgbClr val="FBF1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9" name="Rectangle 35"/>
          <p:cNvSpPr>
            <a:spLocks noChangeArrowheads="1"/>
          </p:cNvSpPr>
          <p:nvPr/>
        </p:nvSpPr>
        <p:spPr bwMode="auto">
          <a:xfrm>
            <a:off x="-1701800" y="5346700"/>
            <a:ext cx="1393825" cy="441325"/>
          </a:xfrm>
          <a:prstGeom prst="rect">
            <a:avLst/>
          </a:prstGeom>
          <a:solidFill>
            <a:srgbClr val="B7F8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ts val="2200"/>
        </a:spcBef>
        <a:spcAft>
          <a:spcPct val="0"/>
        </a:spcAft>
        <a:buClr>
          <a:srgbClr val="3783FF"/>
        </a:buClr>
        <a:buSzPct val="123000"/>
        <a:buFont typeface="Symbol" pitchFamily="18" charset="2"/>
        <a:buChar char="¨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77000"/>
        <a:buChar char="—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proracun.sisak.hr/moj_proracu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ojko-obersnel.com/hr/proracunaj-me/201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proracun.bjelovar.hr/" TargetMode="External"/><Relationship Id="rId4" Type="http://schemas.openxmlformats.org/officeDocument/2006/relationships/hyperlink" Target="https://www.bjelovar.hr/gradani-imaju-pravo-znati-jednim-klikom-bjelovarcani-mogu-saznati-se-trosi-novac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vzz.hr/otvoreni_proracu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3046"/>
            <a:ext cx="7626140" cy="669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43609" y="2060848"/>
            <a:ext cx="6840760" cy="2448272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r-HR" sz="3600" dirty="0" smtClean="0"/>
              <a:t>Godišnja </a:t>
            </a:r>
            <a:r>
              <a:rPr lang="hr-HR" sz="3600" dirty="0"/>
              <a:t>plenarna sjednica Zajednice prakse za proračun (BCOP) mreže PEMPAL za 2019. </a:t>
            </a:r>
            <a:r>
              <a:rPr lang="hr-HR" sz="3600" dirty="0" smtClean="0"/>
              <a:t>godinu</a:t>
            </a:r>
            <a:endParaRPr lang="hr-HR" sz="36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043608" y="5733256"/>
            <a:ext cx="6840761" cy="84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400" b="1" dirty="0">
                <a:latin typeface="Frutiger 55 Roman"/>
                <a:cs typeface="Arial" pitchFamily="34" charset="0"/>
              </a:rPr>
              <a:t>Republika Hrvatska Ministarstvo financija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400" b="1" dirty="0">
                <a:latin typeface="Frutiger 55 Roman"/>
              </a:rPr>
              <a:t>Uzbekistan, Taškent, 18. - 21. </a:t>
            </a:r>
            <a:r>
              <a:rPr lang="hr-HR" sz="2400" b="1" dirty="0" smtClean="0">
                <a:latin typeface="Frutiger 55 Roman"/>
              </a:rPr>
              <a:t>3</a:t>
            </a:r>
            <a:r>
              <a:rPr lang="hr-HR" sz="2400" b="1" dirty="0">
                <a:latin typeface="Frutiger 55 Roman"/>
              </a:rPr>
              <a:t>. 2019</a:t>
            </a:r>
            <a:r>
              <a:rPr lang="hr-HR" sz="2400" b="1" dirty="0" smtClean="0">
                <a:latin typeface="Frutiger 55 Roman"/>
              </a:rPr>
              <a:t>.</a:t>
            </a:r>
            <a:endParaRPr lang="hr-HR" sz="2400" b="1" dirty="0">
              <a:latin typeface="+mn-lt"/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27" y="5805264"/>
            <a:ext cx="78537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58401" cy="1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>
                <a:cs typeface="Arial" pitchFamily="34" charset="0"/>
              </a:rPr>
              <a:t>Udruga gradova - Priručnik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1"/>
            <a:ext cx="5616624" cy="547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436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Grad Karlovac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r-HR" sz="2100" dirty="0" smtClean="0"/>
              <a:t>P</a:t>
            </a:r>
            <a:r>
              <a:rPr lang="vi-VN" sz="2100" dirty="0" smtClean="0"/>
              <a:t>rijedlog </a:t>
            </a:r>
            <a:r>
              <a:rPr lang="vi-VN" sz="2100" dirty="0"/>
              <a:t>Nacrta proračuna </a:t>
            </a:r>
            <a:r>
              <a:rPr lang="hr-HR" sz="2100" dirty="0" smtClean="0"/>
              <a:t>bio </a:t>
            </a:r>
            <a:r>
              <a:rPr lang="vi-VN" sz="2100" dirty="0" smtClean="0"/>
              <a:t>na </a:t>
            </a:r>
            <a:r>
              <a:rPr lang="hr-HR" sz="2100" dirty="0" smtClean="0"/>
              <a:t>j</a:t>
            </a:r>
            <a:r>
              <a:rPr lang="vi-VN" sz="2100" dirty="0" smtClean="0"/>
              <a:t>avn</a:t>
            </a:r>
            <a:r>
              <a:rPr lang="hr-HR" sz="2100" dirty="0" smtClean="0"/>
              <a:t>oj</a:t>
            </a:r>
            <a:r>
              <a:rPr lang="vi-VN" sz="2100" dirty="0" smtClean="0"/>
              <a:t> rasprav</a:t>
            </a:r>
            <a:r>
              <a:rPr lang="hr-HR" sz="2100" dirty="0" smtClean="0"/>
              <a:t>i</a:t>
            </a:r>
            <a:r>
              <a:rPr lang="vi-VN" sz="2100" dirty="0" smtClean="0"/>
              <a:t>, </a:t>
            </a:r>
            <a:r>
              <a:rPr lang="vi-VN" sz="2100" dirty="0"/>
              <a:t>a građanima je bio dostupan </a:t>
            </a:r>
            <a:r>
              <a:rPr lang="vi-VN" sz="2100" dirty="0" smtClean="0"/>
              <a:t>i preko web stranice Grada Karlovca</a:t>
            </a:r>
            <a:r>
              <a:rPr lang="hr-HR" sz="2100" dirty="0" smtClean="0"/>
              <a:t> od 25.10. do 5.11</a:t>
            </a:r>
            <a:r>
              <a:rPr lang="vi-VN" sz="2100" dirty="0" smtClean="0"/>
              <a:t>. </a:t>
            </a:r>
            <a:r>
              <a:rPr lang="hr-HR" sz="2100" dirty="0" smtClean="0"/>
              <a:t>sa ž</a:t>
            </a:r>
            <a:r>
              <a:rPr lang="vi-VN" sz="2100" dirty="0" smtClean="0"/>
              <a:t>elj</a:t>
            </a:r>
            <a:r>
              <a:rPr lang="hr-HR" sz="2100" dirty="0" smtClean="0"/>
              <a:t>om</a:t>
            </a:r>
            <a:r>
              <a:rPr lang="vi-VN" sz="2100" dirty="0" smtClean="0"/>
              <a:t> da </a:t>
            </a:r>
            <a:r>
              <a:rPr lang="vi-VN" sz="2100" dirty="0"/>
              <a:t>se zaista svatko uključi svojim prijedlogom i mišljenjem. Nacrt prijedloga Proračuna </a:t>
            </a:r>
            <a:r>
              <a:rPr lang="vi-VN" sz="2100" dirty="0" smtClean="0"/>
              <a:t>koncipiran </a:t>
            </a:r>
            <a:r>
              <a:rPr lang="vi-VN" sz="2100" dirty="0"/>
              <a:t>je temeljem dvosmjerne, kontinuirane i direktne komunikacije. </a:t>
            </a:r>
            <a:endParaRPr lang="hr-HR" sz="2100" dirty="0" smtClean="0"/>
          </a:p>
          <a:p>
            <a:pPr>
              <a:spcBef>
                <a:spcPts val="1200"/>
              </a:spcBef>
            </a:pPr>
            <a:r>
              <a:rPr lang="hr-HR" sz="2100" dirty="0" smtClean="0"/>
              <a:t>Odaziv je bio slab, a prijedlozi nisu sadržavali </a:t>
            </a:r>
            <a:r>
              <a:rPr lang="hr-HR" sz="2100" dirty="0"/>
              <a:t>prijedloge smanjenja drugih </a:t>
            </a:r>
            <a:r>
              <a:rPr lang="hr-HR" sz="2100" dirty="0" smtClean="0"/>
              <a:t>rashoda. </a:t>
            </a:r>
            <a:r>
              <a:rPr lang="hr-HR" sz="2100" dirty="0"/>
              <a:t>	</a:t>
            </a:r>
          </a:p>
          <a:p>
            <a:pPr>
              <a:spcBef>
                <a:spcPts val="1200"/>
              </a:spcBef>
            </a:pPr>
            <a:r>
              <a:rPr lang="vi-VN" sz="2100" dirty="0" smtClean="0"/>
              <a:t>Gradonačelnik </a:t>
            </a:r>
            <a:r>
              <a:rPr lang="vi-VN" sz="2100" dirty="0"/>
              <a:t>je sa suradnicima obišao gradske četvrti i mjesne odbore, </a:t>
            </a:r>
            <a:r>
              <a:rPr lang="vi-VN" sz="2100" dirty="0" smtClean="0"/>
              <a:t>njih </a:t>
            </a:r>
            <a:r>
              <a:rPr lang="vi-VN" sz="2100" dirty="0"/>
              <a:t>ukupno 38, a tijekom obilaska građani su iskazali svoje potrebe, od sitnih komunalnih projekata do određenih velikih investicijskih projekata. </a:t>
            </a:r>
            <a:endParaRPr lang="hr-HR" sz="2100" dirty="0" smtClean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880320" cy="17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95536" y="4653136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Clr>
                <a:srgbClr val="3783FF"/>
              </a:buClr>
              <a:buSzPct val="123000"/>
              <a:buFont typeface="Symbol" pitchFamily="18" charset="2"/>
              <a:buChar char="¨"/>
            </a:pPr>
            <a:r>
              <a:rPr lang="vi-VN" sz="2000" dirty="0">
                <a:latin typeface="+mn-lt"/>
              </a:rPr>
              <a:t>Na tim organiziranim sastancima s mjesnim odborima i gradskim četvrtima, na kojima je sudjelovalo više od 1000 ljudi, direktno s</a:t>
            </a:r>
            <a:r>
              <a:rPr lang="hr-HR" sz="2000" dirty="0">
                <a:latin typeface="+mn-lt"/>
              </a:rPr>
              <a:t>e</a:t>
            </a:r>
            <a:r>
              <a:rPr lang="vi-VN" sz="2000" dirty="0">
                <a:latin typeface="+mn-lt"/>
              </a:rPr>
              <a:t> razgovaral</a:t>
            </a:r>
            <a:r>
              <a:rPr lang="hr-HR" sz="2000" dirty="0">
                <a:latin typeface="+mn-lt"/>
              </a:rPr>
              <a:t>o</a:t>
            </a:r>
            <a:r>
              <a:rPr lang="vi-VN" sz="2000" dirty="0">
                <a:latin typeface="+mn-lt"/>
              </a:rPr>
              <a:t> o svim komunalnim i društvenim potrebama.</a:t>
            </a:r>
            <a:endParaRPr lang="hr-H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874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Grad Dubrovnik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200" dirty="0"/>
              <a:t>Grad Dubrovnik </a:t>
            </a:r>
            <a:r>
              <a:rPr lang="hr-HR" sz="2200" dirty="0" smtClean="0"/>
              <a:t>je </a:t>
            </a:r>
            <a:r>
              <a:rPr lang="en-US" sz="2200" dirty="0" smtClean="0"/>
              <a:t>s </a:t>
            </a:r>
            <a:r>
              <a:rPr lang="hr-HR" sz="2200" dirty="0" smtClean="0"/>
              <a:t>razradom vlastitog modela započeo 2018. godine s ciljem da implementacija započne s financijskom konstrukcijom za 2020. godinu.</a:t>
            </a:r>
          </a:p>
          <a:p>
            <a:pPr>
              <a:spcBef>
                <a:spcPts val="600"/>
              </a:spcBef>
            </a:pPr>
            <a:r>
              <a:rPr lang="hr-HR" sz="2200" dirty="0" smtClean="0"/>
              <a:t>Proces</a:t>
            </a:r>
            <a:r>
              <a:rPr lang="en-US" sz="2200" dirty="0" smtClean="0"/>
              <a:t> </a:t>
            </a:r>
            <a:r>
              <a:rPr lang="hr-HR" sz="2200" dirty="0" smtClean="0"/>
              <a:t>je podijeljen</a:t>
            </a:r>
            <a:r>
              <a:rPr lang="en-US" sz="2200" dirty="0" smtClean="0"/>
              <a:t> </a:t>
            </a:r>
            <a:r>
              <a:rPr lang="en-US" sz="2200" dirty="0"/>
              <a:t>je u tri faze</a:t>
            </a:r>
            <a:r>
              <a:rPr lang="en-US" sz="2200" dirty="0" smtClean="0"/>
              <a:t>:</a:t>
            </a:r>
            <a:endParaRPr lang="hr-HR" sz="2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hr-HR" sz="2000" dirty="0"/>
              <a:t>1. Proces pripreme započeo</a:t>
            </a:r>
            <a:r>
              <a:rPr lang="en-US" sz="2000" dirty="0"/>
              <a:t> </a:t>
            </a:r>
            <a:r>
              <a:rPr lang="hr-HR" sz="2000" dirty="0"/>
              <a:t>j</a:t>
            </a:r>
            <a:r>
              <a:rPr lang="en-US" sz="2000" dirty="0"/>
              <a:t>e u 2018. s </a:t>
            </a:r>
            <a:r>
              <a:rPr lang="hr-HR" sz="2000" dirty="0"/>
              <a:t>ciklusom konzultacija s gradskim kotarevima, gradskim odjelima i firmama te organizacijama civilnog društva i građanima s ciljem prikupljanja informacija za razradu modela prilagođenog kontekstu Grada.</a:t>
            </a:r>
          </a:p>
          <a:p>
            <a:pPr>
              <a:spcBef>
                <a:spcPts val="600"/>
              </a:spcBef>
            </a:pPr>
            <a:endParaRPr lang="en-US" sz="2200" dirty="0"/>
          </a:p>
          <a:p>
            <a:pPr>
              <a:spcBef>
                <a:spcPts val="6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endParaRPr lang="hr-HR" sz="2100" dirty="0" smtClean="0"/>
          </a:p>
        </p:txBody>
      </p:sp>
      <p:sp>
        <p:nvSpPr>
          <p:cNvPr id="4" name="TekstniOkvir 3"/>
          <p:cNvSpPr txBox="1"/>
          <p:nvPr/>
        </p:nvSpPr>
        <p:spPr>
          <a:xfrm>
            <a:off x="312568" y="3573016"/>
            <a:ext cx="4896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2. Planira se finalizacija metodologije rada te formiranje i edukacija užeg i šireg tima za implementaciju pripremnog procesa 2019. godine i samu provedbu 2020. te evaluaciju procesa</a:t>
            </a:r>
            <a:r>
              <a:rPr lang="en-US" sz="2000" dirty="0" smtClean="0"/>
              <a:t>.</a:t>
            </a:r>
            <a:endParaRPr lang="hr-HR" sz="2000" dirty="0" smtClean="0"/>
          </a:p>
          <a:p>
            <a:r>
              <a:rPr lang="hr-HR" sz="2000" dirty="0" smtClean="0"/>
              <a:t>3. Proces participativnog budžetiranja 2020. godine podijelit će se na dva dijela: proces odabira i proces implementacije projekata</a:t>
            </a:r>
            <a:r>
              <a:rPr lang="en-US" sz="2000" dirty="0" smtClean="0"/>
              <a:t>.</a:t>
            </a:r>
            <a:endParaRPr lang="hr-HR" sz="2000" dirty="0" smtClean="0"/>
          </a:p>
          <a:p>
            <a:endParaRPr lang="hr-HR" sz="20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717032"/>
            <a:ext cx="3168352" cy="23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94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Grad Mali Lošinj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r-HR" sz="2250" dirty="0" smtClean="0"/>
              <a:t>P</a:t>
            </a:r>
            <a:r>
              <a:rPr lang="vi-VN" sz="2250" dirty="0" smtClean="0"/>
              <a:t>rijedlog </a:t>
            </a:r>
            <a:r>
              <a:rPr lang="vi-VN" sz="2250" dirty="0"/>
              <a:t>Nacrta proračuna </a:t>
            </a:r>
            <a:r>
              <a:rPr lang="hr-HR" sz="2250" dirty="0" smtClean="0"/>
              <a:t>bio </a:t>
            </a:r>
            <a:r>
              <a:rPr lang="vi-VN" sz="2250" dirty="0" smtClean="0"/>
              <a:t>na </a:t>
            </a:r>
            <a:r>
              <a:rPr lang="hr-HR" sz="2250" dirty="0" smtClean="0"/>
              <a:t>j</a:t>
            </a:r>
            <a:r>
              <a:rPr lang="vi-VN" sz="2250" dirty="0" smtClean="0"/>
              <a:t>avn</a:t>
            </a:r>
            <a:r>
              <a:rPr lang="hr-HR" sz="2250" dirty="0" smtClean="0"/>
              <a:t>oj</a:t>
            </a:r>
            <a:r>
              <a:rPr lang="vi-VN" sz="2250" dirty="0" smtClean="0"/>
              <a:t> rasprav</a:t>
            </a:r>
            <a:r>
              <a:rPr lang="hr-HR" sz="2250" dirty="0" smtClean="0"/>
              <a:t>i</a:t>
            </a:r>
            <a:r>
              <a:rPr lang="vi-VN" sz="2250" dirty="0" smtClean="0"/>
              <a:t>, </a:t>
            </a:r>
            <a:r>
              <a:rPr lang="vi-VN" sz="2250" dirty="0"/>
              <a:t>a građanima je bio dostupan </a:t>
            </a:r>
            <a:r>
              <a:rPr lang="vi-VN" sz="2250" dirty="0" smtClean="0"/>
              <a:t>i preko web stranice Grada </a:t>
            </a:r>
            <a:r>
              <a:rPr lang="hr-HR" sz="2250" dirty="0" smtClean="0"/>
              <a:t>Malog Lošinja od 12.11. do 12.12</a:t>
            </a:r>
            <a:r>
              <a:rPr lang="vi-VN" sz="2250" dirty="0" smtClean="0"/>
              <a:t>.</a:t>
            </a:r>
            <a:r>
              <a:rPr lang="hr-HR" sz="2250" dirty="0" smtClean="0"/>
              <a:t> (određeni iznos je ostavljen građanima za prijedloge)</a:t>
            </a:r>
          </a:p>
          <a:p>
            <a:pPr>
              <a:spcBef>
                <a:spcPts val="1200"/>
              </a:spcBef>
            </a:pPr>
            <a:r>
              <a:rPr lang="hr-HR" sz="2250" dirty="0" smtClean="0"/>
              <a:t>Nakon provedenog savjetovanja na web stranici je objavljeno Izvješće o provedenom savjetovanju s javnošću.</a:t>
            </a:r>
          </a:p>
          <a:p>
            <a:pPr>
              <a:spcBef>
                <a:spcPts val="1200"/>
              </a:spcBef>
            </a:pPr>
            <a:r>
              <a:rPr lang="hr-HR" sz="2250" dirty="0" smtClean="0"/>
              <a:t>Neki prijedlozi su u cijelosti ili djelomično prihvaćeni, neki odbijeni jer su sredstva već uključena u Nacrt proračuna, a nekima je savjetovano da se </a:t>
            </a:r>
            <a:r>
              <a:rPr lang="hr-HR" sz="2400" dirty="0" smtClean="0"/>
              <a:t>prijave </a:t>
            </a:r>
            <a:r>
              <a:rPr lang="hr-HR" sz="2400" dirty="0"/>
              <a:t>na javni poziv za prijavu programa/projekata namijenjenih zadovoljavanju javnih potreba koji će </a:t>
            </a:r>
            <a:r>
              <a:rPr lang="hr-HR" sz="2400" dirty="0" smtClean="0"/>
              <a:t>se </a:t>
            </a:r>
            <a:r>
              <a:rPr lang="hr-HR" sz="2400" dirty="0"/>
              <a:t>provesti početkom 2019. godine.</a:t>
            </a:r>
            <a:r>
              <a:rPr lang="hr-HR" sz="2250" dirty="0" smtClean="0"/>
              <a:t> </a:t>
            </a:r>
            <a:r>
              <a:rPr lang="hr-HR" sz="2250" dirty="0"/>
              <a:t>	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13176"/>
            <a:ext cx="13681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5013176"/>
            <a:ext cx="1296143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5013176"/>
            <a:ext cx="321634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009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Grad Sisak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r-HR" sz="2250" dirty="0">
                <a:hlinkClick r:id="rId4"/>
              </a:rPr>
              <a:t>http://</a:t>
            </a:r>
            <a:r>
              <a:rPr lang="hr-HR" sz="2250" dirty="0" smtClean="0">
                <a:hlinkClick r:id="rId4"/>
              </a:rPr>
              <a:t>proracun.sisak.hr/moj_</a:t>
            </a:r>
            <a:r>
              <a:rPr lang="hr-HR" sz="2250" dirty="0" err="1" smtClean="0">
                <a:hlinkClick r:id="rId4"/>
              </a:rPr>
              <a:t>proracun.html</a:t>
            </a:r>
            <a:endParaRPr lang="hr-HR" sz="2250" dirty="0" smtClean="0"/>
          </a:p>
          <a:p>
            <a:pPr>
              <a:spcBef>
                <a:spcPts val="1200"/>
              </a:spcBef>
            </a:pPr>
            <a:r>
              <a:rPr lang="hr-HR" sz="2200" dirty="0" smtClean="0"/>
              <a:t>Aplikacija Moj gradski proračun - Upoznajte </a:t>
            </a:r>
            <a:r>
              <a:rPr lang="hr-HR" sz="2200" dirty="0"/>
              <a:t>se sa složenošću i obimom gradskog Proračuna i pošaljite nam svoju viziju </a:t>
            </a:r>
            <a:r>
              <a:rPr lang="hr-HR" sz="2200" dirty="0" smtClean="0"/>
              <a:t>prioriteta</a:t>
            </a:r>
          </a:p>
          <a:p>
            <a:pPr>
              <a:spcBef>
                <a:spcPts val="1200"/>
              </a:spcBef>
            </a:pPr>
            <a:endParaRPr lang="hr-HR" sz="2250" dirty="0"/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88840"/>
            <a:ext cx="8526725" cy="453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45224"/>
            <a:ext cx="2046004" cy="108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53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Grad Labin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r>
              <a:rPr lang="hr-HR" sz="2400" dirty="0" smtClean="0"/>
              <a:t>Gradska uprava Grada Labina svake godine provodi konzultacije </a:t>
            </a:r>
            <a:r>
              <a:rPr lang="en-US" sz="2400" dirty="0" smtClean="0"/>
              <a:t>s </a:t>
            </a:r>
            <a:r>
              <a:rPr lang="hr-HR" sz="2400" dirty="0" smtClean="0"/>
              <a:t>građanima pri izradi proračuna za sljedeću </a:t>
            </a:r>
            <a:r>
              <a:rPr lang="pl-PL" sz="2400" dirty="0" smtClean="0"/>
              <a:t>proračunsku </a:t>
            </a:r>
            <a:r>
              <a:rPr lang="pl-PL" sz="2400" dirty="0"/>
              <a:t>godinu, i to u mjesnim odborima, </a:t>
            </a:r>
            <a:r>
              <a:rPr lang="pl-PL" sz="2400" dirty="0" smtClean="0"/>
              <a:t>elektroničkom </a:t>
            </a:r>
            <a:r>
              <a:rPr lang="hr-HR" sz="2400" dirty="0" smtClean="0"/>
              <a:t>poštom, ali i dopisnicama koje se prilažu uz svaki primjerak </a:t>
            </a:r>
            <a:r>
              <a:rPr lang="hr-HR" sz="2400" i="1" dirty="0" smtClean="0"/>
              <a:t>Proračuna </a:t>
            </a:r>
            <a:r>
              <a:rPr lang="en-US" sz="2400" i="1" dirty="0" smtClean="0"/>
              <a:t>u </a:t>
            </a:r>
            <a:r>
              <a:rPr lang="hr-HR" sz="2400" i="1" dirty="0" smtClean="0"/>
              <a:t>malom</a:t>
            </a:r>
            <a:r>
              <a:rPr lang="en-US" sz="2400" dirty="0" smtClean="0"/>
              <a:t>.</a:t>
            </a:r>
            <a:endParaRPr lang="hr-HR" sz="2250" dirty="0" smtClean="0"/>
          </a:p>
          <a:p>
            <a:pPr>
              <a:spcBef>
                <a:spcPts val="1200"/>
              </a:spcBef>
            </a:pPr>
            <a:r>
              <a:rPr lang="hr-HR" sz="2250" dirty="0" smtClean="0"/>
              <a:t>Građani tako imaju priliku dati svoje prijedloge za proračun, a uoči donošenja na sjednici Gradskog vijeća mogu dati svoja dodatna mišljenja i komentare.</a:t>
            </a:r>
          </a:p>
          <a:p>
            <a:endParaRPr lang="hr-HR" sz="225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4077072"/>
            <a:ext cx="2664296" cy="2160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2568" y="4005064"/>
            <a:ext cx="5195537" cy="2169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Clr>
                <a:srgbClr val="3783FF"/>
              </a:buClr>
              <a:buSzPct val="123000"/>
              <a:buFont typeface="Symbol" pitchFamily="18" charset="2"/>
              <a:buChar char="¨"/>
            </a:pPr>
            <a:r>
              <a:rPr lang="hr-HR" sz="2250" dirty="0">
                <a:latin typeface="+mn-lt"/>
              </a:rPr>
              <a:t>Utvrđeni prioriteti članova i građana mjesnih odbora prilagođavaju </a:t>
            </a:r>
            <a:r>
              <a:rPr lang="en-US" sz="2250" dirty="0">
                <a:latin typeface="+mn-lt"/>
              </a:rPr>
              <a:t>se </a:t>
            </a:r>
            <a:r>
              <a:rPr lang="hr-HR" sz="2250" dirty="0">
                <a:latin typeface="+mn-lt"/>
              </a:rPr>
              <a:t>planiranom</a:t>
            </a:r>
            <a:r>
              <a:rPr lang="en-US" sz="2250" dirty="0">
                <a:latin typeface="+mn-lt"/>
              </a:rPr>
              <a:t> </a:t>
            </a:r>
            <a:r>
              <a:rPr lang="hr-HR" sz="2250" dirty="0">
                <a:latin typeface="+mn-lt"/>
              </a:rPr>
              <a:t>proračun</a:t>
            </a:r>
            <a:r>
              <a:rPr lang="en-US" sz="2250" dirty="0">
                <a:latin typeface="+mn-lt"/>
              </a:rPr>
              <a:t>u </a:t>
            </a:r>
            <a:r>
              <a:rPr lang="hr-HR" sz="2250" dirty="0">
                <a:latin typeface="+mn-lt"/>
              </a:rPr>
              <a:t>pojedinog mjesnog odbora te</a:t>
            </a:r>
            <a:r>
              <a:rPr lang="en-US" sz="2250" dirty="0">
                <a:latin typeface="+mn-lt"/>
              </a:rPr>
              <a:t> se </a:t>
            </a:r>
            <a:r>
              <a:rPr lang="hr-HR" sz="2250" dirty="0">
                <a:latin typeface="+mn-lt"/>
              </a:rPr>
              <a:t>zajednički utvrđeni projekti</a:t>
            </a:r>
            <a:r>
              <a:rPr lang="en-US" sz="2250" dirty="0">
                <a:latin typeface="+mn-lt"/>
              </a:rPr>
              <a:t> </a:t>
            </a:r>
            <a:r>
              <a:rPr lang="hr-HR" sz="2250" dirty="0">
                <a:latin typeface="+mn-lt"/>
              </a:rPr>
              <a:t>realiziraju</a:t>
            </a:r>
            <a:r>
              <a:rPr lang="en-US" sz="2250" dirty="0">
                <a:latin typeface="+mn-lt"/>
              </a:rPr>
              <a:t> u </a:t>
            </a:r>
            <a:r>
              <a:rPr lang="hr-HR" sz="2250" dirty="0">
                <a:latin typeface="+mn-lt"/>
              </a:rPr>
              <a:t>narednoj proračunskoj</a:t>
            </a:r>
            <a:r>
              <a:rPr lang="en-US" sz="2250" dirty="0">
                <a:latin typeface="+mn-lt"/>
              </a:rPr>
              <a:t> </a:t>
            </a:r>
            <a:r>
              <a:rPr lang="hr-HR" sz="2250" dirty="0">
                <a:latin typeface="+mn-lt"/>
              </a:rPr>
              <a:t>godini</a:t>
            </a:r>
            <a:r>
              <a:rPr lang="en-US" sz="225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519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Grad Labin Proračun u malom za 2018. godinu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1052736"/>
            <a:ext cx="8670741" cy="55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90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Grad Pregrada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r-HR" sz="2300" dirty="0" smtClean="0"/>
              <a:t>Primjenjujući participativni </a:t>
            </a:r>
            <a:r>
              <a:rPr lang="en-US" sz="2300" dirty="0" smtClean="0"/>
              <a:t>model </a:t>
            </a:r>
            <a:r>
              <a:rPr lang="hr-HR" sz="2300" dirty="0" smtClean="0"/>
              <a:t>sudjelovanja i odlučivanja, formirana je i kroz edukativne radionice trenirana Radna skupina od deset predstavnika udruga mladih, Savjeta mladih i gradske uprave koja je započela rad na izradi Gradskog programa za mlade.</a:t>
            </a:r>
          </a:p>
          <a:p>
            <a:pPr>
              <a:spcBef>
                <a:spcPts val="1200"/>
              </a:spcBef>
            </a:pPr>
            <a:r>
              <a:rPr lang="hr-HR" sz="2300" dirty="0" smtClean="0"/>
              <a:t>Radna skupina je na temelju rezultata ankete provedene među mladima definirala pet glavnih tematskih ciljeva – područja unutar kojih bi se GPM trebao razvijati, kako bi se mladima na području Pregrade omogućilo aktivnije </a:t>
            </a:r>
            <a:r>
              <a:rPr lang="hr-HR" sz="2400" dirty="0" smtClean="0"/>
              <a:t>uključenje u rad lokalne zajednice</a:t>
            </a:r>
            <a:r>
              <a:rPr lang="en-US" sz="2400" dirty="0" smtClean="0"/>
              <a:t>.</a:t>
            </a:r>
            <a:endParaRPr lang="hr-HR" sz="2250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328363" y="4687134"/>
            <a:ext cx="5107733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Clr>
                <a:srgbClr val="3783FF"/>
              </a:buClr>
              <a:buSzPct val="123000"/>
              <a:buFont typeface="Symbol" pitchFamily="18" charset="2"/>
              <a:buChar char="¨"/>
            </a:pPr>
            <a:r>
              <a:rPr lang="hr-HR" sz="2200" dirty="0" smtClean="0"/>
              <a:t>Gradsko vijeće Grada Pregrade je donijelo Odluku o donošenju Gradskog programa mladih grada Pregrade za petogodišnje razdoblje.</a:t>
            </a:r>
            <a:endParaRPr lang="hr-HR" sz="22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4509120"/>
            <a:ext cx="338437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0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Grad Ilok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r-HR" sz="2250" dirty="0" smtClean="0"/>
              <a:t>Grad Ilok nema mogućnost izravnog utjecaja građana na proračun, ali održava javen tribine na kojima građani ukazuju na probleme.</a:t>
            </a:r>
          </a:p>
          <a:p>
            <a:pPr>
              <a:spcBef>
                <a:spcPts val="1200"/>
              </a:spcBef>
            </a:pPr>
            <a:r>
              <a:rPr lang="hr-HR" sz="2250" dirty="0" smtClean="0"/>
              <a:t>Pitanja postavljena na javnim tribinama te odgovori na ta pitanja objavljuju se na web stranici Grada.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2568" y="2850625"/>
            <a:ext cx="5195537" cy="3939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3783FF"/>
              </a:buClr>
              <a:buSzPct val="123000"/>
              <a:buFont typeface="Symbol" pitchFamily="18" charset="2"/>
              <a:buChar char="¨"/>
            </a:pPr>
            <a:r>
              <a:rPr lang="hr-HR" sz="2000" dirty="0" smtClean="0"/>
              <a:t>Primjer: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3783FF"/>
              </a:buClr>
              <a:buSzPct val="123000"/>
              <a:buFont typeface="Symbol" pitchFamily="18" charset="2"/>
              <a:buChar char="¨"/>
            </a:pPr>
            <a:r>
              <a:rPr lang="hr-HR" sz="2000" dirty="0" smtClean="0">
                <a:latin typeface="+mn-lt"/>
              </a:rPr>
              <a:t>Molim da stručne osobe obiđu lokacije u Gradskim parkovima i uz prometnice te ukažu na suho i opasno drvaća koje bi trebalo ukloniti.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3783FF"/>
              </a:buClr>
              <a:buSzPct val="123000"/>
              <a:buFont typeface="Symbol" pitchFamily="18" charset="2"/>
              <a:buChar char="¨"/>
            </a:pPr>
            <a:r>
              <a:rPr lang="hr-HR" sz="2000" dirty="0" smtClean="0"/>
              <a:t>Angažirani su određeni ljudski resursi tvrtke na poslu utvrđivanja potrebe za uklanjanjem suhog drveća i eventualne potrebe za sadnjom mladog drveća te će se nakon prikuplenih svih podataka dati prijedlog sa troškovnim predloženih radova.</a:t>
            </a:r>
            <a:endParaRPr lang="hr-HR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5" y="2924944"/>
            <a:ext cx="3168351" cy="187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5" y="4797152"/>
            <a:ext cx="316835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90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Grad Crikvenica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vi-VN" sz="2400" dirty="0"/>
              <a:t>Na javnom forumu o Gradskom proračunu za 2019. godinu </a:t>
            </a:r>
            <a:r>
              <a:rPr lang="hr-HR" sz="2400" dirty="0" smtClean="0"/>
              <a:t>u prostoru Gradske vijećnice 26.11.2018. </a:t>
            </a:r>
            <a:r>
              <a:rPr lang="vi-VN" sz="2400" dirty="0" smtClean="0"/>
              <a:t>građanima </a:t>
            </a:r>
            <a:r>
              <a:rPr lang="vi-VN" sz="2400" dirty="0"/>
              <a:t>je predstavljen prijedlog proračuna te su nakon toga Crikveničani imali priliku postaviti pitanja i dati svoje prijedloge</a:t>
            </a:r>
            <a:r>
              <a:rPr lang="vi-VN" sz="2400" dirty="0" smtClean="0"/>
              <a:t>.</a:t>
            </a:r>
            <a:endParaRPr lang="hr-HR" sz="2400" dirty="0" smtClean="0"/>
          </a:p>
          <a:p>
            <a:pPr>
              <a:spcBef>
                <a:spcPts val="1200"/>
              </a:spcBef>
            </a:pPr>
            <a:r>
              <a:rPr lang="hr-HR" sz="2400" dirty="0"/>
              <a:t>Najveći problemi na koje su ukazali stanovnici tiču se kanalizacije i odvodnje </a:t>
            </a:r>
            <a:r>
              <a:rPr lang="hr-HR" sz="2400" dirty="0" err="1"/>
              <a:t>oborinskih</a:t>
            </a:r>
            <a:r>
              <a:rPr lang="hr-HR" sz="2400" dirty="0"/>
              <a:t> voda, sigurnosti na Jadranskoj magistrali na području </a:t>
            </a:r>
            <a:r>
              <a:rPr lang="hr-HR" sz="2400" dirty="0" err="1"/>
              <a:t>Dramlja</a:t>
            </a:r>
            <a:r>
              <a:rPr lang="hr-HR" sz="2400" dirty="0"/>
              <a:t>, a neki smatraju da su premala sredstva izdvojena za poticanje gospodarstva.</a:t>
            </a:r>
            <a:endParaRPr lang="hr-HR" sz="2250" dirty="0" smtClean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09120"/>
            <a:ext cx="208823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038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3046"/>
            <a:ext cx="7626140" cy="669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6840760" cy="2448272"/>
          </a:xfrm>
          <a:noFill/>
        </p:spPr>
        <p:txBody>
          <a:bodyPr anchor="ctr"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r-HR" sz="3600" dirty="0"/>
              <a:t>Inovacije u sudjelovanju javnosti u Hrvatskoj</a:t>
            </a:r>
            <a:endParaRPr lang="hr-HR" sz="3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10"/>
            <a:ext cx="9133367" cy="109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3" y="-47625"/>
            <a:ext cx="810838" cy="107298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191" y="5796613"/>
            <a:ext cx="786452" cy="71939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1043608" y="5733256"/>
            <a:ext cx="6840761" cy="84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400" b="1" dirty="0">
                <a:latin typeface="Frutiger 55 Roman"/>
                <a:cs typeface="Arial" pitchFamily="34" charset="0"/>
              </a:rPr>
              <a:t>Republika Hrvatska Ministarstvo financija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400" b="1" dirty="0">
                <a:latin typeface="Frutiger 55 Roman"/>
              </a:rPr>
              <a:t>Uzbekistan, Taškent, 18. - 21. </a:t>
            </a:r>
            <a:r>
              <a:rPr lang="hr-HR" sz="2400" b="1" dirty="0" smtClean="0">
                <a:latin typeface="Frutiger 55 Roman"/>
              </a:rPr>
              <a:t>3</a:t>
            </a:r>
            <a:r>
              <a:rPr lang="hr-HR" sz="2400" b="1" dirty="0">
                <a:latin typeface="Frutiger 55 Roman"/>
              </a:rPr>
              <a:t>. 2019</a:t>
            </a:r>
            <a:r>
              <a:rPr lang="hr-HR" sz="2400" b="1" dirty="0" smtClean="0">
                <a:latin typeface="Frutiger 55 Roman"/>
              </a:rPr>
              <a:t>.</a:t>
            </a:r>
            <a:endParaRPr lang="hr-HR" sz="2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Grad Pazin – igra </a:t>
            </a:r>
            <a:r>
              <a:rPr lang="en-US" dirty="0" err="1"/>
              <a:t>Pazi</a:t>
            </a:r>
            <a:r>
              <a:rPr lang="en-US" dirty="0"/>
              <a:t>(n) </a:t>
            </a:r>
            <a:r>
              <a:rPr lang="en-US" dirty="0" err="1"/>
              <a:t>proračun</a:t>
            </a:r>
            <a:r>
              <a:rPr lang="en-US" dirty="0"/>
              <a:t>! 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r-HR" sz="2400" dirty="0" smtClean="0"/>
              <a:t>Pozivaju se građani grada Pazina da se uključe u donošenje odluka o raspodjeli sredstava iz gradskog proračuna.</a:t>
            </a:r>
          </a:p>
          <a:p>
            <a:pPr>
              <a:spcBef>
                <a:spcPts val="600"/>
              </a:spcBef>
            </a:pPr>
            <a:r>
              <a:rPr lang="hr-HR" sz="2400" dirty="0" smtClean="0"/>
              <a:t>Kroz projekt Pazi(n) proračun! već četiri godine građani imaju mogućnost sudjelovanja u donošenju odluka o raspodjeli sredstava iz gradskog proračuna,  tj. provedbi malih komunalnih akcija na području njihovog mjesta.</a:t>
            </a:r>
            <a:endParaRPr lang="hr-HR" sz="2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51521" y="3753035"/>
            <a:ext cx="4752528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200" dirty="0" smtClean="0"/>
              <a:t>Sredstva</a:t>
            </a:r>
            <a:r>
              <a:rPr lang="en-US" sz="2200" dirty="0" smtClean="0"/>
              <a:t> </a:t>
            </a:r>
            <a:r>
              <a:rPr lang="en-US" sz="2200" dirty="0"/>
              <a:t>u </a:t>
            </a:r>
            <a:r>
              <a:rPr lang="hr-HR" sz="2200" dirty="0" smtClean="0"/>
              <a:t>ukupnom iznosu 600.000</a:t>
            </a:r>
            <a:r>
              <a:rPr lang="en-US" sz="2200" dirty="0" smtClean="0"/>
              <a:t> </a:t>
            </a:r>
            <a:r>
              <a:rPr lang="hr-HR" sz="2200" dirty="0" smtClean="0"/>
              <a:t>kn, daju se na raspolaganje mještanima 6</a:t>
            </a:r>
            <a:r>
              <a:rPr lang="en-US" sz="2200" dirty="0" smtClean="0"/>
              <a:t> </a:t>
            </a:r>
            <a:r>
              <a:rPr lang="hr-HR" sz="2200" dirty="0" smtClean="0"/>
              <a:t>od</a:t>
            </a:r>
            <a:r>
              <a:rPr lang="en-US" sz="2200" dirty="0" smtClean="0"/>
              <a:t> </a:t>
            </a:r>
            <a:r>
              <a:rPr lang="en-US" sz="2200" dirty="0"/>
              <a:t>12 </a:t>
            </a:r>
            <a:r>
              <a:rPr lang="hr-HR" sz="2200" dirty="0" smtClean="0"/>
              <a:t>mjesnih odbora koliko ih ima </a:t>
            </a:r>
            <a:r>
              <a:rPr lang="en-US" sz="2200" dirty="0" smtClean="0"/>
              <a:t>u </a:t>
            </a:r>
            <a:r>
              <a:rPr lang="hr-HR" sz="2200" dirty="0" smtClean="0"/>
              <a:t>gradu Pazinu, što iznosi 100.000 kn po mjesnom odboru</a:t>
            </a:r>
            <a:r>
              <a:rPr lang="en-US" sz="2200" dirty="0" smtClean="0"/>
              <a:t>.</a:t>
            </a:r>
            <a:endParaRPr lang="hr-HR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861048"/>
            <a:ext cx="3139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55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Grad Pazin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908720"/>
            <a:ext cx="89289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49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Grad Rijeka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r-HR" sz="2400" b="1" dirty="0" smtClean="0"/>
              <a:t>Sudjelovanje građana u planiranju i korištenju proračunskih sredstava na području grada Rijeke </a:t>
            </a:r>
            <a:r>
              <a:rPr lang="pl-PL" sz="2400" dirty="0" smtClean="0"/>
              <a:t>omogućeno </a:t>
            </a:r>
            <a:r>
              <a:rPr lang="pl-PL" sz="2400" dirty="0"/>
              <a:t>je </a:t>
            </a:r>
            <a:r>
              <a:rPr lang="pl-PL" sz="2400" dirty="0" smtClean="0"/>
              <a:t>kroz četiri </a:t>
            </a:r>
            <a:r>
              <a:rPr lang="pl-PL" sz="2400" dirty="0"/>
              <a:t>modela</a:t>
            </a:r>
            <a:r>
              <a:rPr lang="pl-PL" sz="2400" dirty="0" smtClean="0"/>
              <a:t>: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79512" y="1988840"/>
            <a:ext cx="5195537" cy="27622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50" dirty="0"/>
              <a:t>Male komunalne </a:t>
            </a:r>
            <a:r>
              <a:rPr lang="pl-PL" sz="2050" dirty="0" smtClean="0"/>
              <a:t>akcije</a:t>
            </a:r>
            <a:endParaRPr lang="pl-PL" sz="2050" dirty="0"/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50" dirty="0"/>
              <a:t>Riječki program </a:t>
            </a:r>
            <a:r>
              <a:rPr lang="pl-PL" sz="2050" dirty="0" smtClean="0"/>
              <a:t>lokalnog </a:t>
            </a:r>
            <a:r>
              <a:rPr lang="pl-PL" sz="2050" dirty="0"/>
              <a:t>partnerstva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50" dirty="0"/>
              <a:t>Edukativna proračunska igra - Proračun(ajme)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050" dirty="0"/>
              <a:t>Online Obrazac za sudjelovanje u planiranju i donošenju proračuna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084" y="3762163"/>
            <a:ext cx="3774196" cy="22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8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1"/>
            <a:r>
              <a:rPr lang="hr-HR" dirty="0" smtClean="0"/>
              <a:t>Grad Rijeka – </a:t>
            </a:r>
            <a:r>
              <a:rPr lang="pl-PL" sz="2050" dirty="0" smtClean="0"/>
              <a:t>Male komunalne akcije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Male </a:t>
            </a:r>
            <a:r>
              <a:rPr lang="hr-HR" sz="2400" dirty="0" smtClean="0"/>
              <a:t>komunalne akcije ili komunalni prioriteti obuhvaćaju manje komunalne radove na područjima mjesnih odbora koji se provode prema prijedlozima građana, s ciljem podizanja kvalitete življenja građana</a:t>
            </a:r>
            <a:r>
              <a:rPr lang="en-US" sz="2400" dirty="0" smtClean="0"/>
              <a:t>.</a:t>
            </a:r>
            <a:endParaRPr lang="hr-HR" sz="2400" dirty="0" smtClean="0"/>
          </a:p>
          <a:p>
            <a:pPr>
              <a:spcBef>
                <a:spcPts val="1200"/>
              </a:spcBef>
            </a:pPr>
            <a:r>
              <a:rPr lang="hr-HR" sz="2400" dirty="0" smtClean="0"/>
              <a:t>Natječaj za prijavu prijedloga malih komunalnih akcija raspisuje se svake godine u mjesecu travnju</a:t>
            </a:r>
            <a:r>
              <a:rPr lang="en-US" sz="2400" b="1" dirty="0" smtClean="0"/>
              <a:t>.</a:t>
            </a:r>
            <a:endParaRPr lang="hr-HR" sz="2400" b="1" dirty="0" smtClean="0"/>
          </a:p>
          <a:p>
            <a:pPr>
              <a:spcBef>
                <a:spcPts val="1200"/>
              </a:spcBef>
            </a:pPr>
            <a:r>
              <a:rPr lang="en-US" sz="2400" dirty="0"/>
              <a:t>Male </a:t>
            </a:r>
            <a:r>
              <a:rPr lang="hr-HR" sz="2400" dirty="0" smtClean="0"/>
              <a:t>komunalne akcije (komunalne prioritete) mogu predlagati:</a:t>
            </a:r>
          </a:p>
          <a:p>
            <a:pPr lvl="1">
              <a:spcBef>
                <a:spcPts val="1200"/>
              </a:spcBef>
            </a:pPr>
            <a:r>
              <a:rPr lang="hr-HR" sz="2200" dirty="0" smtClean="0"/>
              <a:t>vijeća mjesnih odbora,</a:t>
            </a:r>
          </a:p>
          <a:p>
            <a:pPr lvl="1">
              <a:spcBef>
                <a:spcPts val="1200"/>
              </a:spcBef>
            </a:pPr>
            <a:r>
              <a:rPr lang="hr-HR" sz="2200" dirty="0" smtClean="0"/>
              <a:t>Građani,</a:t>
            </a:r>
          </a:p>
          <a:p>
            <a:pPr lvl="1">
              <a:spcBef>
                <a:spcPts val="1200"/>
              </a:spcBef>
            </a:pPr>
            <a:r>
              <a:rPr lang="hr-HR" sz="2200" dirty="0" smtClean="0"/>
              <a:t>ovlašteni predstavnici suvlasnika stambeno-poslovnih objekata,</a:t>
            </a:r>
          </a:p>
          <a:p>
            <a:pPr lvl="1">
              <a:spcBef>
                <a:spcPts val="1200"/>
              </a:spcBef>
            </a:pPr>
            <a:r>
              <a:rPr lang="hr-HR" sz="2200" dirty="0" smtClean="0"/>
              <a:t>udruge građana.</a:t>
            </a:r>
          </a:p>
          <a:p>
            <a:pPr>
              <a:spcBef>
                <a:spcPts val="1200"/>
              </a:spcBef>
            </a:pPr>
            <a:endParaRPr lang="pl-PL" sz="2200" dirty="0" smtClean="0"/>
          </a:p>
        </p:txBody>
      </p:sp>
    </p:spTree>
    <p:extLst>
      <p:ext uri="{BB962C8B-B14F-4D97-AF65-F5344CB8AC3E}">
        <p14:creationId xmlns:p14="http://schemas.microsoft.com/office/powerpoint/2010/main" val="686879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1"/>
            <a:r>
              <a:rPr lang="hr-HR" dirty="0" smtClean="0"/>
              <a:t>Grad Rijeka - </a:t>
            </a:r>
            <a:r>
              <a:rPr lang="pl-PL" sz="2050" dirty="0"/>
              <a:t>Riječki program </a:t>
            </a:r>
            <a:r>
              <a:rPr lang="pl-PL" sz="2050" dirty="0" smtClean="0"/>
              <a:t>lokalnog partnerstva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Program </a:t>
            </a:r>
            <a:r>
              <a:rPr lang="hr-HR" sz="2200" dirty="0" smtClean="0"/>
              <a:t>omogućava da se neposrednim sudjelovanjem građana, udruga i mjesnih odbora u suradnji s Gradom Rijekom brže i ekonomičnije riješi dio potreba stanovnika uređenjem manjih javnih površina (dječja igrališta, drvoredi, neuređene zelene površine, manji divlji deponiji…</a:t>
            </a:r>
            <a:r>
              <a:rPr lang="en-US" sz="2200" dirty="0" smtClean="0"/>
              <a:t>)</a:t>
            </a:r>
            <a:r>
              <a:rPr lang="hr-HR" sz="22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hr-HR" sz="2200" dirty="0" smtClean="0"/>
              <a:t>Natječaj za slanje prijedloga Riječkom programu lokalnog partnerstva objavljuje se svake godine </a:t>
            </a:r>
            <a:r>
              <a:rPr lang="hr-HR" sz="2200" dirty="0"/>
              <a:t>u Novom listu (dnevni tisak) i na web stranicama Grada </a:t>
            </a:r>
            <a:r>
              <a:rPr lang="hr-HR" sz="2200" dirty="0" smtClean="0"/>
              <a:t>Rijeke u listopadu / studenom za projekte koji će se realizirati naredne godine, u skladu s planiranim programima i financijskim sredstvima Proračuna.</a:t>
            </a:r>
          </a:p>
          <a:p>
            <a:pPr>
              <a:spcBef>
                <a:spcPts val="1200"/>
              </a:spcBef>
            </a:pPr>
            <a:r>
              <a:rPr lang="hr-HR" sz="2200" dirty="0" smtClean="0"/>
              <a:t>Obrasci za pisanje prijave prijedloga projekata kao i izvještaja o realiziranim projektima dostupni su u Wordu i dostavljaju se Direkciji za mjesnu samouprav</a:t>
            </a:r>
            <a:r>
              <a:rPr lang="en-US" sz="2200" dirty="0" smtClean="0"/>
              <a:t>u.</a:t>
            </a:r>
            <a:endParaRPr lang="hr-HR" sz="2200" dirty="0" smtClean="0"/>
          </a:p>
          <a:p>
            <a:pPr>
              <a:spcBef>
                <a:spcPts val="1200"/>
              </a:spcBef>
            </a:pPr>
            <a:r>
              <a:rPr lang="hr-HR" sz="2200" dirty="0" smtClean="0"/>
              <a:t>Na natječaj u listopadu 2018. pristiglo  je 14 prijedloga od čega je Povjerenstvo za odabir odabralo 9 za što je u Proračunu osigurano 200.000 kuna (oko 33.000 </a:t>
            </a:r>
            <a:r>
              <a:rPr lang="hr-HR" sz="2200" dirty="0" err="1" smtClean="0"/>
              <a:t>usd</a:t>
            </a:r>
            <a:r>
              <a:rPr lang="hr-HR" sz="22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4187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1"/>
            <a:r>
              <a:rPr lang="hr-HR" dirty="0" smtClean="0"/>
              <a:t>Grad Rijeka - </a:t>
            </a:r>
            <a:r>
              <a:rPr lang="pl-PL" sz="2050" dirty="0"/>
              <a:t>Riječki program </a:t>
            </a:r>
            <a:r>
              <a:rPr lang="pl-PL" sz="2050" dirty="0" smtClean="0"/>
              <a:t>lokalnog partnerstva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32040" y="996677"/>
            <a:ext cx="4032448" cy="26483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2568" y="996677"/>
            <a:ext cx="404340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 smtClean="0"/>
              <a:t>Projekt</a:t>
            </a:r>
            <a:r>
              <a:rPr lang="en-US" sz="2400" dirty="0" smtClean="0"/>
              <a:t> </a:t>
            </a:r>
            <a:r>
              <a:rPr lang="hr-HR" sz="2400" dirty="0" smtClean="0"/>
              <a:t>grupe građana Kortil uživo - oslikano stepenište koje spaja</a:t>
            </a:r>
            <a:r>
              <a:rPr lang="en-US" sz="2400" dirty="0" smtClean="0"/>
              <a:t> </a:t>
            </a:r>
            <a:r>
              <a:rPr lang="hr-HR" sz="2400" dirty="0" smtClean="0"/>
              <a:t>dvije ulice.</a:t>
            </a:r>
            <a:r>
              <a:rPr lang="en-US" sz="2400" dirty="0" smtClean="0"/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960" y="3659509"/>
            <a:ext cx="46425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Projekt </a:t>
            </a:r>
            <a:r>
              <a:rPr lang="pl-PL" sz="2400" dirty="0"/>
              <a:t>udruge Društvo “Bez granica</a:t>
            </a:r>
            <a:r>
              <a:rPr lang="pl-PL" sz="2400" dirty="0" smtClean="0"/>
              <a:t>” - </a:t>
            </a:r>
            <a:r>
              <a:rPr lang="hr-HR" sz="2400" dirty="0" smtClean="0"/>
              <a:t>uređenje dvorišta i okoliša Zavičajnog muzeja Drenove te stvaranje preduvjeta za sigurnije i kvalitetnije izvođenje slobodnih aktivnosti i programa svih dobnih skupina u okruženju Muzeja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645024"/>
            <a:ext cx="3888432" cy="30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01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644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1"/>
            <a:r>
              <a:rPr lang="hr-HR" dirty="0" smtClean="0"/>
              <a:t>Grad Rijeka - </a:t>
            </a:r>
            <a:r>
              <a:rPr lang="hr-HR" sz="2000" dirty="0"/>
              <a:t>Edukativna</a:t>
            </a:r>
            <a:r>
              <a:rPr lang="en-US" sz="2000" dirty="0"/>
              <a:t> </a:t>
            </a:r>
            <a:r>
              <a:rPr lang="hr-HR" sz="2000" dirty="0"/>
              <a:t>proračunska</a:t>
            </a:r>
            <a:r>
              <a:rPr lang="en-US" sz="2000" dirty="0"/>
              <a:t> online </a:t>
            </a:r>
            <a:r>
              <a:rPr lang="hr-HR" sz="2000" dirty="0"/>
              <a:t>igra</a:t>
            </a:r>
            <a:r>
              <a:rPr lang="en-US" sz="2000" dirty="0"/>
              <a:t> </a:t>
            </a:r>
            <a:r>
              <a:rPr lang="hr-HR" sz="2000" dirty="0" smtClean="0"/>
              <a:t>Proračun(ajme</a:t>
            </a:r>
            <a:r>
              <a:rPr lang="en-US" sz="2000" dirty="0" smtClean="0"/>
              <a:t>)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r>
              <a:rPr lang="hr-HR" sz="2400" dirty="0">
                <a:hlinkClick r:id="rId4"/>
              </a:rPr>
              <a:t>https://</a:t>
            </a:r>
            <a:r>
              <a:rPr lang="hr-HR" sz="2400" dirty="0" smtClean="0">
                <a:hlinkClick r:id="rId4"/>
              </a:rPr>
              <a:t>www.vojko-obersnel.com/hr/proracunaj-me/2019</a:t>
            </a:r>
            <a:endParaRPr lang="hr-HR" sz="2400" dirty="0" smtClean="0"/>
          </a:p>
          <a:p>
            <a:r>
              <a:rPr lang="hr-HR" sz="2400" dirty="0" smtClean="0"/>
              <a:t>Proračun(ajme) je edukativna proračunska igra u kojoj građani, osim upoznavanja sa stavkama aktualnog proračuna, mogu birati projekte koje bi željeli realizirati, a koji se ne nalaze u postojećem proračunu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Po </a:t>
            </a:r>
            <a:r>
              <a:rPr lang="hr-HR" sz="2400" dirty="0" smtClean="0"/>
              <a:t>završetku igre, mogu i sami dopisati projekt čiju realizaciju priželjkuju, a koji nisu pronašli među ponuđenima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hr-HR" sz="2400" dirty="0" smtClean="0"/>
              <a:t>Statistika biranja ponuđenih projekata i prijedlozi novih, koriste se prilikom planiranja proračuna za iduću godinu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4332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644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1"/>
            <a:r>
              <a:rPr lang="hr-HR" dirty="0" smtClean="0"/>
              <a:t>Grad Rijeka - </a:t>
            </a:r>
            <a:r>
              <a:rPr lang="hr-HR" sz="2000" dirty="0"/>
              <a:t>Edukativna</a:t>
            </a:r>
            <a:r>
              <a:rPr lang="en-US" sz="2000" dirty="0"/>
              <a:t> </a:t>
            </a:r>
            <a:r>
              <a:rPr lang="hr-HR" sz="2000" dirty="0"/>
              <a:t>proračunska</a:t>
            </a:r>
            <a:r>
              <a:rPr lang="en-US" sz="2000" dirty="0"/>
              <a:t> online </a:t>
            </a:r>
            <a:r>
              <a:rPr lang="hr-HR" sz="2000" dirty="0"/>
              <a:t>igra</a:t>
            </a:r>
            <a:r>
              <a:rPr lang="en-US" sz="2000" dirty="0"/>
              <a:t> </a:t>
            </a:r>
            <a:r>
              <a:rPr lang="hr-HR" sz="2000" dirty="0" smtClean="0"/>
              <a:t>Proračun(ajme</a:t>
            </a:r>
            <a:r>
              <a:rPr lang="en-US" sz="2000" dirty="0" smtClean="0"/>
              <a:t>)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r-HR" sz="2200" dirty="0" smtClean="0"/>
              <a:t>Igra ima edukativni karakter i u njoj</a:t>
            </a:r>
            <a:r>
              <a:rPr lang="en-US" sz="2200" dirty="0" smtClean="0"/>
              <a:t> </a:t>
            </a:r>
            <a:r>
              <a:rPr lang="hr-HR" sz="2200" dirty="0" smtClean="0"/>
              <a:t>se može</a:t>
            </a:r>
            <a:r>
              <a:rPr lang="en-US" sz="2200" dirty="0" smtClean="0"/>
              <a:t> </a:t>
            </a:r>
            <a:r>
              <a:rPr lang="hr-HR" sz="2200" dirty="0" smtClean="0"/>
              <a:t>vidjeti na koje su sve stavke raspoređeni proračunski izdaci</a:t>
            </a:r>
            <a:r>
              <a:rPr lang="en-US" sz="2200" dirty="0" smtClean="0"/>
              <a:t> </a:t>
            </a:r>
            <a:r>
              <a:rPr lang="en-US" sz="2200" dirty="0"/>
              <a:t>u 2019. </a:t>
            </a:r>
            <a:r>
              <a:rPr lang="hr-HR" sz="2200" dirty="0" smtClean="0"/>
              <a:t>godini, kakva je njihova struktura i što pojedine stavke znače</a:t>
            </a:r>
            <a:r>
              <a:rPr lang="en-US" sz="2200" dirty="0" smtClean="0"/>
              <a:t>. </a:t>
            </a:r>
            <a:r>
              <a:rPr lang="hr-HR" sz="2200" dirty="0" smtClean="0"/>
              <a:t>U</a:t>
            </a:r>
            <a:r>
              <a:rPr lang="en-US" sz="2200" dirty="0" smtClean="0"/>
              <a:t> </a:t>
            </a:r>
            <a:r>
              <a:rPr lang="hr-HR" sz="2200" dirty="0" smtClean="0"/>
              <a:t>pojednostavljenom prikazu donosi se popis i opis različitih područja i djelatnosti koje</a:t>
            </a:r>
            <a:r>
              <a:rPr lang="en-US" sz="2200" dirty="0" smtClean="0"/>
              <a:t> </a:t>
            </a:r>
            <a:r>
              <a:rPr lang="en-US" sz="2200" dirty="0"/>
              <a:t>se </a:t>
            </a:r>
            <a:r>
              <a:rPr lang="hr-HR" sz="2200" dirty="0" smtClean="0"/>
              <a:t>financiraju iz proračuna Grada Rijeke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dirty="0"/>
              <a:t>S </a:t>
            </a:r>
            <a:r>
              <a:rPr lang="hr-HR" sz="2200" dirty="0" smtClean="0"/>
              <a:t>popisa projekata kojih nema u proračunu</a:t>
            </a:r>
            <a:r>
              <a:rPr lang="en-US" sz="2200" dirty="0" smtClean="0"/>
              <a:t> </a:t>
            </a:r>
            <a:r>
              <a:rPr lang="hr-HR" sz="2200" dirty="0" smtClean="0"/>
              <a:t>za 2019. ili</a:t>
            </a:r>
            <a:r>
              <a:rPr lang="en-US" sz="2200" dirty="0" smtClean="0"/>
              <a:t> </a:t>
            </a:r>
            <a:r>
              <a:rPr lang="en-US" sz="2200" dirty="0"/>
              <a:t>se u </a:t>
            </a:r>
            <a:r>
              <a:rPr lang="hr-HR" sz="2200" dirty="0" smtClean="0"/>
              <a:t>njemu nalaze tek djelomično s manjim iznosima, u prvom koraku igre</a:t>
            </a:r>
            <a:r>
              <a:rPr lang="en-US" sz="2200" dirty="0" smtClean="0"/>
              <a:t>, </a:t>
            </a:r>
            <a:r>
              <a:rPr lang="hr-HR" sz="2200" dirty="0" smtClean="0"/>
              <a:t>građani mogu odabrati</a:t>
            </a:r>
            <a:r>
              <a:rPr lang="en-US" sz="2200" dirty="0" smtClean="0"/>
              <a:t> </a:t>
            </a:r>
            <a:r>
              <a:rPr lang="en-US" sz="2200" dirty="0"/>
              <a:t>one </a:t>
            </a:r>
            <a:r>
              <a:rPr lang="hr-HR" sz="2200" dirty="0" smtClean="0"/>
              <a:t>koji su po njima</a:t>
            </a:r>
            <a:r>
              <a:rPr lang="en-US" sz="2200" dirty="0" smtClean="0"/>
              <a:t> </a:t>
            </a:r>
            <a:r>
              <a:rPr lang="hr-HR" sz="2200" dirty="0" smtClean="0"/>
              <a:t>najvažniji (do iznosa od 60 milijuna kuna</a:t>
            </a:r>
            <a:r>
              <a:rPr lang="en-US" sz="2200" dirty="0" smtClean="0"/>
              <a:t>). </a:t>
            </a:r>
            <a:endParaRPr lang="hr-HR" sz="2200" dirty="0" smtClean="0"/>
          </a:p>
          <a:p>
            <a:pPr>
              <a:spcBef>
                <a:spcPts val="1200"/>
              </a:spcBef>
            </a:pPr>
            <a:r>
              <a:rPr lang="hr-HR" sz="2200" dirty="0" smtClean="0"/>
              <a:t>Za svaki odabrani projekt u proračunu treba pronaći ili osigurati sredstva za njegovu realizaciju. Ta sredstva mogu se namaknuti, odnosno uštedjeti povećanjem visine komunalne naknade ili preraspodjelom iznosa na postojećim stavkama proračuna ili kombinacijom jednog i drugog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25190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644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1"/>
            <a:r>
              <a:rPr lang="hr-HR" dirty="0" smtClean="0"/>
              <a:t>Grad Rijeka - </a:t>
            </a:r>
            <a:r>
              <a:rPr lang="hr-HR" sz="2000" dirty="0"/>
              <a:t>Edukativna</a:t>
            </a:r>
            <a:r>
              <a:rPr lang="en-US" sz="2000" dirty="0"/>
              <a:t> </a:t>
            </a:r>
            <a:r>
              <a:rPr lang="hr-HR" sz="2000" dirty="0"/>
              <a:t>proračunska</a:t>
            </a:r>
            <a:r>
              <a:rPr lang="en-US" sz="2000" dirty="0"/>
              <a:t> online </a:t>
            </a:r>
            <a:r>
              <a:rPr lang="hr-HR" sz="2000" dirty="0"/>
              <a:t>igra</a:t>
            </a:r>
            <a:r>
              <a:rPr lang="en-US" sz="2000" dirty="0"/>
              <a:t> </a:t>
            </a:r>
            <a:r>
              <a:rPr lang="hr-HR" sz="2000" dirty="0" smtClean="0"/>
              <a:t>Proračun(ajme</a:t>
            </a:r>
            <a:r>
              <a:rPr lang="en-US" sz="2000" dirty="0" smtClean="0"/>
              <a:t>)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836712"/>
            <a:ext cx="8856985" cy="57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64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644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1"/>
            <a:r>
              <a:rPr lang="hr-HR" dirty="0" smtClean="0"/>
              <a:t>Grad Rijeka - </a:t>
            </a:r>
            <a:r>
              <a:rPr lang="hr-HR" sz="2000" dirty="0"/>
              <a:t>Edukativna</a:t>
            </a:r>
            <a:r>
              <a:rPr lang="en-US" sz="2000" dirty="0"/>
              <a:t> </a:t>
            </a:r>
            <a:r>
              <a:rPr lang="hr-HR" sz="2000" dirty="0"/>
              <a:t>proračunska</a:t>
            </a:r>
            <a:r>
              <a:rPr lang="en-US" sz="2000" dirty="0"/>
              <a:t> online </a:t>
            </a:r>
            <a:r>
              <a:rPr lang="hr-HR" sz="2000" dirty="0"/>
              <a:t>igra</a:t>
            </a:r>
            <a:r>
              <a:rPr lang="en-US" sz="2000" dirty="0"/>
              <a:t> </a:t>
            </a:r>
            <a:r>
              <a:rPr lang="hr-HR" sz="2000" dirty="0" smtClean="0"/>
              <a:t>Proračun(ajme</a:t>
            </a:r>
            <a:r>
              <a:rPr lang="en-US" sz="2000" dirty="0" smtClean="0"/>
              <a:t>)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08720"/>
            <a:ext cx="8856984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48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Sudjelovanje građana u proračunu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766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r-HR" sz="2400" dirty="0" smtClean="0"/>
              <a:t>Participativno budžetiranje kao demokratski alat kojim će se odluke o raspodjeli dijela javnih sredstava donositi u izravnoj suradnji s građanima, uz prethodnu raspravu i razradu projekata, na </a:t>
            </a:r>
            <a:r>
              <a:rPr lang="hr-HR" sz="2400" dirty="0"/>
              <a:t>državnoj razini </a:t>
            </a:r>
            <a:r>
              <a:rPr lang="hr-HR" sz="2400" dirty="0" smtClean="0"/>
              <a:t>kao i na razini županija slabo je prisutno jer je veliki dio proračuna određen zakonima i drugim propisima.</a:t>
            </a:r>
          </a:p>
          <a:p>
            <a:pPr>
              <a:spcBef>
                <a:spcPts val="1200"/>
              </a:spcBef>
            </a:pPr>
            <a:r>
              <a:rPr lang="hr-HR" sz="2400" dirty="0" smtClean="0"/>
              <a:t>Na ovim razinama naglasak je na podizanju </a:t>
            </a:r>
            <a:r>
              <a:rPr lang="hr-HR" sz="2400" dirty="0"/>
              <a:t>razine </a:t>
            </a:r>
            <a:r>
              <a:rPr lang="hr-HR" sz="2400" dirty="0" smtClean="0"/>
              <a:t>transparentnosti i pismenosti.</a:t>
            </a:r>
          </a:p>
          <a:p>
            <a:pPr>
              <a:spcBef>
                <a:spcPts val="1200"/>
              </a:spcBef>
            </a:pPr>
            <a:r>
              <a:rPr lang="hr-HR" sz="2400" dirty="0" smtClean="0"/>
              <a:t>Sudjelovanje građana na toj razini ostvaruje se uglavnom preko prava na pristup informacijama savjetovanje s javnošću kod donošenja novih propisa i općih akata te kroz javne natječaje za dodjelu sredstava za financiranje udruga.</a:t>
            </a:r>
          </a:p>
          <a:p>
            <a:pPr>
              <a:spcBef>
                <a:spcPts val="1200"/>
              </a:spcBef>
            </a:pPr>
            <a:r>
              <a:rPr lang="hr-HR" sz="2400" dirty="0" smtClean="0"/>
              <a:t>Na lokalnoj razini pored navedenoga ima više prostora za sudjelovanje građana.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22482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>
                <a:cs typeface="Arial" pitchFamily="34" charset="0"/>
              </a:rPr>
              <a:t>Grad Bjelovar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766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r-HR" sz="2200" dirty="0" smtClean="0">
                <a:solidFill>
                  <a:srgbClr val="FF0000"/>
                </a:solidFill>
                <a:hlinkClick r:id="rId4"/>
              </a:rPr>
              <a:t>https</a:t>
            </a:r>
            <a:r>
              <a:rPr lang="hr-HR" sz="2200" dirty="0">
                <a:solidFill>
                  <a:srgbClr val="FF0000"/>
                </a:solidFill>
                <a:hlinkClick r:id="rId4"/>
              </a:rPr>
              <a:t>://www.bjelovar.hr/gradani-imaju-pravo-znati-jednim-klikom-bjelovarcani-mogu-saznati-se-trosi-novac</a:t>
            </a:r>
            <a:r>
              <a:rPr lang="hr-HR" sz="2200" dirty="0" smtClean="0">
                <a:solidFill>
                  <a:srgbClr val="FF0000"/>
                </a:solidFill>
                <a:hlinkClick r:id="rId4"/>
              </a:rPr>
              <a:t>/</a:t>
            </a:r>
            <a:endParaRPr lang="hr-HR" sz="2200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hr-HR" sz="2200" dirty="0" smtClean="0"/>
              <a:t>Kroz jednostavnu aplikaciju s </a:t>
            </a:r>
            <a:r>
              <a:rPr lang="hr-HR" sz="2200" dirty="0"/>
              <a:t>nekoliko klikova mišem na poveznicu</a:t>
            </a:r>
            <a:r>
              <a:rPr lang="hr-HR" sz="2200" dirty="0">
                <a:hlinkClick r:id="rId5"/>
              </a:rPr>
              <a:t> https://proracun.bjelovar.hr/</a:t>
            </a:r>
            <a:r>
              <a:rPr lang="hr-HR" sz="2200" dirty="0"/>
              <a:t> građani mogu vidjeti detalje proračuna i njegovu povijest na način razumljiv i onima kojima posao s financijama nije blizak.</a:t>
            </a:r>
          </a:p>
          <a:p>
            <a:pPr>
              <a:spcBef>
                <a:spcPts val="1200"/>
              </a:spcBef>
            </a:pPr>
            <a:r>
              <a:rPr lang="hr-HR" sz="2200" dirty="0" smtClean="0"/>
              <a:t>Naglasak </a:t>
            </a:r>
            <a:r>
              <a:rPr lang="hr-HR" sz="2200" dirty="0"/>
              <a:t>je na interaktivnosti te jednostavnosti vizualnoga pregleda uz lako pretraživanje svih stavki </a:t>
            </a:r>
            <a:r>
              <a:rPr lang="hr-HR" sz="2200" dirty="0" smtClean="0"/>
              <a:t>proračuna, </a:t>
            </a:r>
            <a:r>
              <a:rPr lang="hr-HR" sz="2200" dirty="0"/>
              <a:t>kao i </a:t>
            </a:r>
            <a:r>
              <a:rPr lang="hr-HR" sz="2200" dirty="0" smtClean="0"/>
              <a:t>njihovo kretanje </a:t>
            </a:r>
            <a:r>
              <a:rPr lang="hr-HR" sz="2200" dirty="0"/>
              <a:t>tijekom godina.</a:t>
            </a:r>
            <a:endParaRPr lang="hr-HR" sz="2200" dirty="0" smtClean="0"/>
          </a:p>
          <a:p>
            <a:pPr>
              <a:spcBef>
                <a:spcPts val="1200"/>
              </a:spcBef>
            </a:pPr>
            <a:r>
              <a:rPr lang="hr-HR" sz="2200" dirty="0" smtClean="0"/>
              <a:t>U </a:t>
            </a:r>
            <a:r>
              <a:rPr lang="hr-HR" sz="2200" dirty="0"/>
              <a:t>sljedećoj fazi projekta omogućit </a:t>
            </a:r>
            <a:r>
              <a:rPr lang="hr-HR" sz="2200" dirty="0" smtClean="0"/>
              <a:t>će se </a:t>
            </a:r>
            <a:r>
              <a:rPr lang="hr-HR" sz="2200" dirty="0"/>
              <a:t>građanima </a:t>
            </a:r>
            <a:r>
              <a:rPr lang="hr-HR" sz="2200" dirty="0" smtClean="0"/>
              <a:t>uvid u </a:t>
            </a:r>
            <a:r>
              <a:rPr lang="hr-HR" sz="2200" dirty="0"/>
              <a:t>svaki račun koji se troši u gradskoj upravi od jedne kune pa do milijun kuna. </a:t>
            </a:r>
            <a:endParaRPr lang="hr-HR" sz="2200" dirty="0" smtClean="0"/>
          </a:p>
          <a:p>
            <a:pPr lvl="1">
              <a:spcBef>
                <a:spcPts val="1200"/>
              </a:spcBef>
            </a:pPr>
            <a:r>
              <a:rPr lang="hr-HR" sz="2000" dirty="0" smtClean="0"/>
              <a:t>Problem: Je li zaštita osobnih podataka prioritetnija od prava građana da znaju na što se troši njihov novac?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94" y="1268760"/>
            <a:ext cx="79078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093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235075" y="1628800"/>
            <a:ext cx="6721301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>
                <a:cs typeface="Arial" pitchFamily="34" charset="0"/>
              </a:rPr>
              <a:t>Grad Bjelovar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35523340"/>
              </p:ext>
            </p:extLst>
          </p:nvPr>
        </p:nvGraphicFramePr>
        <p:xfrm>
          <a:off x="399141" y="908720"/>
          <a:ext cx="8255735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6579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>
                <a:cs typeface="Arial" pitchFamily="34" charset="0"/>
              </a:rPr>
              <a:t>Podešavanje prihoda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068" y="983780"/>
            <a:ext cx="6543675" cy="54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86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>
                <a:cs typeface="Arial" pitchFamily="34" charset="0"/>
              </a:rPr>
              <a:t>Podešavanje rashoda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9" y="764703"/>
            <a:ext cx="6695454" cy="58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11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4260"/>
            <a:ext cx="77768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05404" y="2423801"/>
            <a:ext cx="2606972" cy="1493556"/>
          </a:xfrm>
          <a:noFill/>
        </p:spPr>
        <p:txBody>
          <a:bodyPr anchor="ctr"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hr-HR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Symbol" pitchFamily="18" charset="2"/>
              </a:rPr>
              <a:t>Hvala!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r-HR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Symbol" pitchFamily="18" charset="2"/>
              </a:rPr>
              <a:t>Pitanja? </a:t>
            </a:r>
            <a:endParaRPr lang="hr-HR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Helvetica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77" y="52526"/>
            <a:ext cx="153022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58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Participativno budžetiranje - p</a:t>
            </a:r>
            <a:r>
              <a:rPr lang="vi-VN" dirty="0" smtClean="0"/>
              <a:t>ravni okvir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endParaRPr lang="hr-HR" sz="2400" dirty="0" smtClean="0"/>
          </a:p>
          <a:p>
            <a:r>
              <a:rPr lang="hr-HR" sz="2400" dirty="0"/>
              <a:t>Zakon o proračunu ne sadrži odredbe o </a:t>
            </a:r>
            <a:r>
              <a:rPr lang="vi-VN" sz="2400" dirty="0"/>
              <a:t>sudjelovanj</a:t>
            </a:r>
            <a:r>
              <a:rPr lang="hr-HR" sz="2400" dirty="0"/>
              <a:t>u</a:t>
            </a:r>
            <a:r>
              <a:rPr lang="vi-VN" sz="2400" dirty="0"/>
              <a:t> građana u odlučivanju</a:t>
            </a:r>
            <a:r>
              <a:rPr lang="hr-HR" sz="2400" dirty="0"/>
              <a:t> o proračunu.</a:t>
            </a:r>
          </a:p>
          <a:p>
            <a:r>
              <a:rPr lang="hr-HR" sz="2400" dirty="0" smtClean="0"/>
              <a:t>Na lokalnoj razini o</a:t>
            </a:r>
            <a:r>
              <a:rPr lang="vi-VN" sz="2400" dirty="0" smtClean="0"/>
              <a:t>dredbe</a:t>
            </a:r>
            <a:r>
              <a:rPr lang="hr-HR" sz="2400" dirty="0" smtClean="0"/>
              <a:t> Zakona o lokalnoj i područnoj (regionalnoj) samoupravi</a:t>
            </a:r>
            <a:r>
              <a:rPr lang="vi-VN" sz="2400" dirty="0" smtClean="0"/>
              <a:t> predviđaju </a:t>
            </a:r>
            <a:r>
              <a:rPr lang="vi-VN" sz="2400" dirty="0"/>
              <a:t>mogućnost „neposrednog sudjelovanja građana u odlučivanju o lokalnim poslovima putem referenduma i mjesnih zborova građana“, kao i pravo predlaganja donošenja određenog akta predstavničkom tijelu</a:t>
            </a:r>
            <a:r>
              <a:rPr lang="vi-VN" sz="2400" dirty="0" smtClean="0"/>
              <a:t>.</a:t>
            </a:r>
            <a:endParaRPr lang="hr-HR" sz="2400" dirty="0" smtClean="0"/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136255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>
                <a:cs typeface="Arial" pitchFamily="34" charset="0"/>
              </a:rPr>
              <a:t>Pravo na pristup informacijama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001420"/>
          </a:xfrm>
        </p:spPr>
        <p:txBody>
          <a:bodyPr/>
          <a:lstStyle/>
          <a:p>
            <a:r>
              <a:rPr lang="hr-HR" sz="2400" dirty="0" smtClean="0"/>
              <a:t>Ustav Republike Hrvatske, čl.38. st.4.</a:t>
            </a:r>
          </a:p>
          <a:p>
            <a:pPr marL="457200" lvl="1" indent="0">
              <a:buNone/>
            </a:pPr>
            <a:r>
              <a:rPr lang="hr-HR" sz="2400" dirty="0" smtClean="0"/>
              <a:t>Građani imaju pravo na pristup informacijama koje posjeduju tijela javne vlasti.</a:t>
            </a:r>
          </a:p>
          <a:p>
            <a:r>
              <a:rPr lang="pl-PL" sz="2400" dirty="0"/>
              <a:t>Zakon o pravu na pristup </a:t>
            </a:r>
            <a:r>
              <a:rPr lang="pl-PL" sz="2400" dirty="0" smtClean="0"/>
              <a:t>informacijama, č</a:t>
            </a:r>
            <a:r>
              <a:rPr lang="hr-HR" sz="2400" dirty="0" smtClean="0"/>
              <a:t>l.28.</a:t>
            </a:r>
          </a:p>
          <a:p>
            <a:pPr marL="457200" lvl="1" indent="0">
              <a:buNone/>
            </a:pPr>
            <a:r>
              <a:rPr lang="en-US" sz="2400" dirty="0"/>
              <a:t>U </a:t>
            </a:r>
            <a:r>
              <a:rPr lang="hr-HR" sz="2400" dirty="0" smtClean="0"/>
              <a:t>svrhu poticanja i olakšavanja ponovne uporabe informacija tijela javne vlasti dužna su na lako pretraživ način objaviti informacije dostupne za ponovnu uporabu, zajedno s metapodacima, u strojno čitljivom i otvorenom obliku, u skladu s otvorenim standardima. </a:t>
            </a:r>
          </a:p>
          <a:p>
            <a:pPr>
              <a:spcBef>
                <a:spcPts val="1200"/>
              </a:spcBef>
            </a:pPr>
            <a:r>
              <a:rPr lang="hr-HR" sz="2000" dirty="0"/>
              <a:t>Građani imaju pravo znati kako se troši njihov zarađeni novac, 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2000" dirty="0"/>
              <a:t>     političari imaju obvezu na jasan i svima dostupan način to i pokazati.</a:t>
            </a:r>
            <a:endParaRPr lang="hr-HR" sz="2000" dirty="0"/>
          </a:p>
          <a:p>
            <a:pPr marL="457200" lvl="1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18172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/>
              <a:t>Savjetovanje s javnošću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r-HR" sz="2400" dirty="0" smtClean="0"/>
              <a:t>Tijela državne uprave, druga državna tijela, jedinice lokalne i područne (regionalne) samouprave i pravne osobe s javnim ovlastima (tijela javne vlasti) dužni su provoditi savjetovanje s javnošću pri donošenju zakona i podzakonskih propisa, a pri donošenju općih akata odnosno drugih strateških ili planskih dokumenta kad se njima utječe na interese građana i pravnih osoba</a:t>
            </a:r>
            <a:r>
              <a:rPr lang="en-US" sz="2400" dirty="0" smtClean="0"/>
              <a:t>.</a:t>
            </a:r>
            <a:endParaRPr lang="hr-HR" sz="2400" dirty="0" smtClean="0"/>
          </a:p>
          <a:p>
            <a:pPr>
              <a:spcBef>
                <a:spcPts val="1200"/>
              </a:spcBef>
            </a:pPr>
            <a:r>
              <a:rPr lang="hr-HR" sz="2400" dirty="0" smtClean="0"/>
              <a:t>Tijela javne vlasti obvezna su na internetskim stranicama na lako pretraživ način i u strojno čitljivom obliku objavljivati, između ostaloga: </a:t>
            </a:r>
          </a:p>
          <a:p>
            <a:pPr lvl="1">
              <a:spcBef>
                <a:spcPts val="600"/>
              </a:spcBef>
            </a:pPr>
            <a:r>
              <a:rPr lang="hr-HR" sz="2200" dirty="0" smtClean="0"/>
              <a:t>nacrte zakona i drugih propisa te općih akata za koje se provodi postupak savjetovanja s javnošću,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plan </a:t>
            </a:r>
            <a:r>
              <a:rPr lang="hr-HR" sz="2200" dirty="0" smtClean="0"/>
              <a:t>savjetovanja s javnošću za kalendarsku godinu najkasnije do isteka prethodne kalendarske godine,</a:t>
            </a:r>
          </a:p>
          <a:p>
            <a:pPr lvl="1">
              <a:spcBef>
                <a:spcPts val="600"/>
              </a:spcBef>
            </a:pPr>
            <a:r>
              <a:rPr lang="hr-HR" sz="2200" dirty="0" smtClean="0"/>
              <a:t>Izvješće o provedenom savjetovanju s javnošću.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54149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/>
              <a:t>Financiranje udruga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766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r-HR" dirty="0"/>
              <a:t>Uredba o kriterijima, mjerilima i postupcima financiranja i ugovaranja programa i projekata od interesa za opće dobro koje provode udruge (NN 26/15)</a:t>
            </a:r>
          </a:p>
          <a:p>
            <a:pPr>
              <a:spcBef>
                <a:spcPts val="600"/>
              </a:spcBef>
            </a:pPr>
            <a:r>
              <a:rPr lang="hr-HR" dirty="0"/>
              <a:t>Javni izvori: sredstva državnog proračuna, proračuna županija, gradova i općina, kao i sredstva javnih fondova i prihoda javnih trgovačkih društava i drugih javnih institucija, fondova Europske unije i inozemnih javnih izvora.</a:t>
            </a:r>
          </a:p>
          <a:p>
            <a:pPr>
              <a:spcBef>
                <a:spcPts val="600"/>
              </a:spcBef>
            </a:pPr>
            <a:r>
              <a:rPr lang="hr-HR" dirty="0"/>
              <a:t>Osnovni standardi planiranja financiranja programa i projekata 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dirty="0"/>
              <a:t>- prioritetna područja za financiranje utvrđuju se za proračunsku godinu na temelju procjene potreba u određenom području i mjera za ostvarivanje ciljeva iz strateških dokumenata za čiju provedbu je odgovoran davatelj financijskih sredstava,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dirty="0"/>
              <a:t>- financiranje se provodi putem javnog natječaja ili javnog poziva koji propisuje uvjete za prijavu, mjerila za ocjenjivanje prijava, postupak odobravanja financijskih sredstava i postupak za podnošenje prigovora te utvrđuje postupke za sprječavanje sukoba interesa osoba uključenih u postupak dodjele financijskih sredstava,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dirty="0"/>
              <a:t>- godišnji plan raspisivanja javnih natječaja objavljuje se na mrežnim stranicama davatelja financijskih sredstava,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dirty="0"/>
              <a:t>- uvjetima javnog natječaja planira se okvirni broj programa, odnosno projekata koji će se financirati te najniži i najviši iznos koji se može odobriti za financiranje pojedinog programa, odnosno projekta.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45075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Zajednica županija – Projekt Otvoreni proračun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8" y="764704"/>
            <a:ext cx="8537684" cy="59766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vi-VN" sz="2400" dirty="0" smtClean="0"/>
              <a:t>Županije </a:t>
            </a:r>
            <a:r>
              <a:rPr lang="vi-VN" sz="2400" dirty="0"/>
              <a:t>žele građanima na jednostavan i čitljiv način predočiti podatke o proračunima svih jedinica, s namjerom informiranja o načinu i namjeni potrošnje proračunskih sredstava, a </a:t>
            </a:r>
            <a:r>
              <a:rPr lang="vi-VN" sz="2400" dirty="0" smtClean="0"/>
              <a:t>projektom </a:t>
            </a:r>
            <a:r>
              <a:rPr lang="hr-HR" sz="2400" dirty="0"/>
              <a:t>„Otvoreni </a:t>
            </a:r>
            <a:r>
              <a:rPr lang="hr-HR" sz="2400" dirty="0" smtClean="0"/>
              <a:t>proračun“ </a:t>
            </a:r>
            <a:r>
              <a:rPr lang="vi-VN" sz="2400" dirty="0" smtClean="0"/>
              <a:t>to </a:t>
            </a:r>
            <a:r>
              <a:rPr lang="hr-HR" sz="2400" dirty="0" smtClean="0"/>
              <a:t>je </a:t>
            </a:r>
            <a:r>
              <a:rPr lang="vi-VN" sz="2400" dirty="0" smtClean="0"/>
              <a:t>i </a:t>
            </a:r>
            <a:r>
              <a:rPr lang="vi-VN" sz="2400" dirty="0"/>
              <a:t>realizirano</a:t>
            </a:r>
            <a:r>
              <a:rPr lang="vi-VN" sz="2400" dirty="0" smtClean="0"/>
              <a:t>.</a:t>
            </a:r>
            <a:endParaRPr lang="hr-HR" sz="2400" dirty="0" smtClean="0"/>
          </a:p>
          <a:p>
            <a:pPr>
              <a:spcBef>
                <a:spcPts val="600"/>
              </a:spcBef>
            </a:pPr>
            <a:r>
              <a:rPr lang="hr-HR" sz="2400" dirty="0">
                <a:hlinkClick r:id="rId4"/>
              </a:rPr>
              <a:t>https://</a:t>
            </a:r>
            <a:r>
              <a:rPr lang="hr-HR" sz="2400" dirty="0" smtClean="0">
                <a:hlinkClick r:id="rId4"/>
              </a:rPr>
              <a:t>hrvzz.hr/otvoreni_proracun</a:t>
            </a:r>
            <a:r>
              <a:rPr lang="hr-HR" sz="24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hr-HR" sz="2400" dirty="0" smtClean="0"/>
              <a:t>Dva cilja projekta:</a:t>
            </a:r>
          </a:p>
          <a:p>
            <a:pPr lvl="1">
              <a:spcBef>
                <a:spcPts val="600"/>
              </a:spcBef>
            </a:pPr>
            <a:r>
              <a:rPr lang="hr-HR" sz="2000" dirty="0"/>
              <a:t>da sve županije putem jednostavne aplikacije, na potpuno unificiran način otvore i vizualiziraju županijske proračune po svim </a:t>
            </a:r>
            <a:r>
              <a:rPr lang="hr-HR" sz="2000" dirty="0" smtClean="0"/>
              <a:t>klasifikacijama,</a:t>
            </a:r>
          </a:p>
          <a:p>
            <a:pPr lvl="1">
              <a:spcBef>
                <a:spcPts val="600"/>
              </a:spcBef>
            </a:pPr>
            <a:r>
              <a:rPr lang="hr-HR" sz="2000" dirty="0" smtClean="0"/>
              <a:t>omogućiti </a:t>
            </a:r>
            <a:r>
              <a:rPr lang="hr-HR" sz="2000" dirty="0"/>
              <a:t>županijskoj upravi usporedbu lokalnih i regionalnih proračuna na svim razinama, kao i gospodarskih pokazatelja, te tako pokrenuti kompetitivnost i podići produktivnost i efikasnost rada županijskih uprava</a:t>
            </a:r>
            <a:r>
              <a:rPr lang="hr-HR" sz="22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hr-HR" sz="2400" dirty="0"/>
              <a:t>Upute za korištenje aplikacije nalaze se u priručniku Mala škola </a:t>
            </a:r>
            <a:r>
              <a:rPr lang="hr-HR" sz="2400" dirty="0" smtClean="0"/>
              <a:t>proračuna.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01327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Osječko-baranjska županija – Projekt Otvoreni proračun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520305"/>
            <a:ext cx="8537575" cy="446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063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66"/>
      </a:dk1>
      <a:lt1>
        <a:srgbClr val="FFFFFF"/>
      </a:lt1>
      <a:dk2>
        <a:srgbClr val="000066"/>
      </a:dk2>
      <a:lt2>
        <a:srgbClr val="DDDDDD"/>
      </a:lt2>
      <a:accent1>
        <a:srgbClr val="BC0327"/>
      </a:accent1>
      <a:accent2>
        <a:srgbClr val="10A5E1"/>
      </a:accent2>
      <a:accent3>
        <a:srgbClr val="FFFFFF"/>
      </a:accent3>
      <a:accent4>
        <a:srgbClr val="000056"/>
      </a:accent4>
      <a:accent5>
        <a:srgbClr val="DAAAAC"/>
      </a:accent5>
      <a:accent6>
        <a:srgbClr val="0D95CC"/>
      </a:accent6>
      <a:hlink>
        <a:srgbClr val="F8E530"/>
      </a:hlink>
      <a:folHlink>
        <a:srgbClr val="47E210"/>
      </a:folHlink>
    </a:clrScheme>
    <a:fontScheme name="Default Design">
      <a:majorFont>
        <a:latin typeface="Frutiger 55 Roman"/>
        <a:ea typeface=""/>
        <a:cs typeface=""/>
      </a:majorFont>
      <a:minorFont>
        <a:latin typeface="Frutiger 55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26046</TotalTime>
  <Words>2464</Words>
  <Application>Microsoft Office PowerPoint</Application>
  <PresentationFormat>Prikaz na zaslonu (4:3)</PresentationFormat>
  <Paragraphs>204</Paragraphs>
  <Slides>34</Slides>
  <Notes>31</Notes>
  <HiddenSlides>0</HiddenSlides>
  <MMClips>0</MMClips>
  <ScaleCrop>false</ScaleCrop>
  <HeadingPairs>
    <vt:vector size="8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45" baseType="lpstr">
      <vt:lpstr>ＭＳ Ｐゴシック</vt:lpstr>
      <vt:lpstr>ＭＳ Ｐゴシック</vt:lpstr>
      <vt:lpstr>Arial</vt:lpstr>
      <vt:lpstr>Calibri</vt:lpstr>
      <vt:lpstr>Frutiger 55 Roman</vt:lpstr>
      <vt:lpstr>Helvetica</vt:lpstr>
      <vt:lpstr>Symbol</vt:lpstr>
      <vt:lpstr>Tahoma</vt:lpstr>
      <vt:lpstr>Verdana</vt:lpstr>
      <vt:lpstr>Default Design</vt:lpstr>
      <vt:lpstr>Presentation</vt:lpstr>
      <vt:lpstr>PowerPoint prezentacija</vt:lpstr>
      <vt:lpstr>PowerPoint prezentacija</vt:lpstr>
      <vt:lpstr>Sudjelovanje građana u proračunu</vt:lpstr>
      <vt:lpstr>Participativno budžetiranje - pravni okvir</vt:lpstr>
      <vt:lpstr>Pravo na pristup informacijama</vt:lpstr>
      <vt:lpstr>Savjetovanje s javnošću</vt:lpstr>
      <vt:lpstr>Financiranje udruga</vt:lpstr>
      <vt:lpstr>Zajednica županija – Projekt Otvoreni proračun</vt:lpstr>
      <vt:lpstr>Osječko-baranjska županija – Projekt Otvoreni proračun</vt:lpstr>
      <vt:lpstr>Udruga gradova - Priručnik</vt:lpstr>
      <vt:lpstr>Grad Karlovac</vt:lpstr>
      <vt:lpstr>Grad Dubrovnik</vt:lpstr>
      <vt:lpstr>Grad Mali Lošinj</vt:lpstr>
      <vt:lpstr>Grad Sisak</vt:lpstr>
      <vt:lpstr>Grad Labin</vt:lpstr>
      <vt:lpstr>Grad Labin Proračun u malom za 2018. godinu</vt:lpstr>
      <vt:lpstr>Grad Pregrada</vt:lpstr>
      <vt:lpstr>Grad Ilok</vt:lpstr>
      <vt:lpstr>Grad Crikvenica</vt:lpstr>
      <vt:lpstr>Grad Pazin – igra Pazi(n) proračun! </vt:lpstr>
      <vt:lpstr>Grad Pazin</vt:lpstr>
      <vt:lpstr>Grad Rijeka</vt:lpstr>
      <vt:lpstr>Grad Rijeka – Male komunalne akcije</vt:lpstr>
      <vt:lpstr>Grad Rijeka - Riječki program lokalnog partnerstva</vt:lpstr>
      <vt:lpstr>Grad Rijeka - Riječki program lokalnog partnerstva</vt:lpstr>
      <vt:lpstr>Grad Rijeka - Edukativna proračunska online igra Proračun(ajme)</vt:lpstr>
      <vt:lpstr>Grad Rijeka - Edukativna proračunska online igra Proračun(ajme)</vt:lpstr>
      <vt:lpstr>Grad Rijeka - Edukativna proračunska online igra Proračun(ajme)</vt:lpstr>
      <vt:lpstr>Grad Rijeka - Edukativna proračunska online igra Proračun(ajme)</vt:lpstr>
      <vt:lpstr>Grad Bjelovar</vt:lpstr>
      <vt:lpstr>Grad Bjelovar</vt:lpstr>
      <vt:lpstr>Podešavanje prihoda</vt:lpstr>
      <vt:lpstr>Podešavanje rashoda</vt:lpstr>
      <vt:lpstr>PowerPoint prezentacija</vt:lpstr>
    </vt:vector>
  </TitlesOfParts>
  <Company>APIS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novog Zakona o lokalnim izborima</dc:title>
  <dc:creator>apisit</dc:creator>
  <cp:lastModifiedBy>Nevenka Brkić</cp:lastModifiedBy>
  <cp:revision>3909</cp:revision>
  <cp:lastPrinted>2019-03-04T16:01:26Z</cp:lastPrinted>
  <dcterms:created xsi:type="dcterms:W3CDTF">2013-04-05T08:40:20Z</dcterms:created>
  <dcterms:modified xsi:type="dcterms:W3CDTF">2019-03-11T13:35:52Z</dcterms:modified>
</cp:coreProperties>
</file>