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7" r:id="rId1"/>
  </p:sldMasterIdLst>
  <p:notesMasterIdLst>
    <p:notesMasterId r:id="rId12"/>
  </p:notesMasterIdLst>
  <p:handoutMasterIdLst>
    <p:handoutMasterId r:id="rId13"/>
  </p:handoutMasterIdLst>
  <p:sldIdLst>
    <p:sldId id="331" r:id="rId2"/>
    <p:sldId id="398" r:id="rId3"/>
    <p:sldId id="377" r:id="rId4"/>
    <p:sldId id="383" r:id="rId5"/>
    <p:sldId id="343" r:id="rId6"/>
    <p:sldId id="397" r:id="rId7"/>
    <p:sldId id="292" r:id="rId8"/>
    <p:sldId id="361" r:id="rId9"/>
    <p:sldId id="392" r:id="rId10"/>
    <p:sldId id="391" r:id="rId11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jali Garg" initials="AG" lastIdx="1" clrIdx="0">
    <p:extLst>
      <p:ext uri="{19B8F6BF-5375-455C-9EA6-DF929625EA0E}">
        <p15:presenceInfo xmlns:p15="http://schemas.microsoft.com/office/powerpoint/2012/main" userId="S-1-5-21-618787523-2050975594-1059600366-1655" providerId="AD"/>
      </p:ext>
    </p:extLst>
  </p:cmAuthor>
  <p:cmAuthor id="2" name="Jason Lakin" initials="JL" lastIdx="47" clrIdx="1">
    <p:extLst>
      <p:ext uri="{19B8F6BF-5375-455C-9EA6-DF929625EA0E}">
        <p15:presenceInfo xmlns:p15="http://schemas.microsoft.com/office/powerpoint/2012/main" userId="Jason Lakin" providerId="None"/>
      </p:ext>
    </p:extLst>
  </p:cmAuthor>
  <p:cmAuthor id="3" name="Joel Friedman" initials="JF" lastIdx="36" clrIdx="2">
    <p:extLst>
      <p:ext uri="{19B8F6BF-5375-455C-9EA6-DF929625EA0E}">
        <p15:presenceInfo xmlns:p15="http://schemas.microsoft.com/office/powerpoint/2012/main" userId="S-1-5-21-1292428093-1383384898-1417001333-8143" providerId="AD"/>
      </p:ext>
    </p:extLst>
  </p:cmAuthor>
  <p:cmAuthor id="4" name="Elena Mondo" initials="EM" lastIdx="6" clrIdx="3">
    <p:extLst>
      <p:ext uri="{19B8F6BF-5375-455C-9EA6-DF929625EA0E}">
        <p15:presenceInfo xmlns:p15="http://schemas.microsoft.com/office/powerpoint/2012/main" userId="S-1-5-21-618787523-2050975594-1059600366-1664" providerId="AD"/>
      </p:ext>
    </p:extLst>
  </p:cmAuthor>
  <p:cmAuthor id="5" name="Sally Torbert" initials="ST" lastIdx="5" clrIdx="4">
    <p:extLst>
      <p:ext uri="{19B8F6BF-5375-455C-9EA6-DF929625EA0E}">
        <p15:presenceInfo xmlns:p15="http://schemas.microsoft.com/office/powerpoint/2012/main" userId="S-1-5-21-618787523-2050975594-1059600366-15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98"/>
    <a:srgbClr val="0078B4"/>
    <a:srgbClr val="E77033"/>
    <a:srgbClr val="DF5C1B"/>
    <a:srgbClr val="9FE6FF"/>
    <a:srgbClr val="A44414"/>
    <a:srgbClr val="53D2FF"/>
    <a:srgbClr val="E88852"/>
    <a:srgbClr val="F0A884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2261" autoAdjust="0"/>
  </p:normalViewPr>
  <p:slideViewPr>
    <p:cSldViewPr showGuides="1">
      <p:cViewPr>
        <p:scale>
          <a:sx n="70" d="100"/>
          <a:sy n="70" d="100"/>
        </p:scale>
        <p:origin x="730" y="-5"/>
      </p:cViewPr>
      <p:guideLst>
        <p:guide orient="horz" pos="11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ernationalbudget.org\CompanyData$\Transparency\OBS\OBS%202017\Dissemination%20Activities\Presentations\WB%20ECA%20Meeting\ECA%20OBS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Sheet1!$O$1</c:f>
              <c:strCache>
                <c:ptCount val="1"/>
                <c:pt idx="0">
                  <c:v>Participation 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Sheet1!$N$2:$N$22</c:f>
              <c:strCache>
                <c:ptCount val="21"/>
                <c:pt idx="0">
                  <c:v>Turkey</c:v>
                </c:pt>
                <c:pt idx="1">
                  <c:v>Macedonia</c:v>
                </c:pt>
                <c:pt idx="2">
                  <c:v>Albania</c:v>
                </c:pt>
                <c:pt idx="3">
                  <c:v>Serbia</c:v>
                </c:pt>
                <c:pt idx="4">
                  <c:v>Romania</c:v>
                </c:pt>
                <c:pt idx="5">
                  <c:v>Moldova</c:v>
                </c:pt>
                <c:pt idx="6">
                  <c:v>Tajikistan</c:v>
                </c:pt>
                <c:pt idx="7">
                  <c:v>Czech Republic</c:v>
                </c:pt>
                <c:pt idx="8">
                  <c:v>Slovakia</c:v>
                </c:pt>
                <c:pt idx="9">
                  <c:v>Bosnia and Herzegovina</c:v>
                </c:pt>
                <c:pt idx="10">
                  <c:v>Slovenia</c:v>
                </c:pt>
                <c:pt idx="11">
                  <c:v>Hungary</c:v>
                </c:pt>
                <c:pt idx="12">
                  <c:v>Azerbaijan</c:v>
                </c:pt>
                <c:pt idx="13">
                  <c:v>Russia</c:v>
                </c:pt>
                <c:pt idx="14">
                  <c:v>Kazakhstan</c:v>
                </c:pt>
                <c:pt idx="15">
                  <c:v>Georgia</c:v>
                </c:pt>
                <c:pt idx="16">
                  <c:v>Bulgaria</c:v>
                </c:pt>
                <c:pt idx="17">
                  <c:v>Poland</c:v>
                </c:pt>
                <c:pt idx="18">
                  <c:v>Croatia</c:v>
                </c:pt>
                <c:pt idx="19">
                  <c:v>Ukraine</c:v>
                </c:pt>
                <c:pt idx="20">
                  <c:v>Kyrgyz Republic</c:v>
                </c:pt>
              </c:strCache>
            </c:strRef>
          </c:cat>
          <c:val>
            <c:numRef>
              <c:f>Sheet1!$O$2:$O$22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6</c:v>
                </c:pt>
                <c:pt idx="5">
                  <c:v>7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11</c:v>
                </c:pt>
                <c:pt idx="11">
                  <c:v>11</c:v>
                </c:pt>
                <c:pt idx="12">
                  <c:v>11</c:v>
                </c:pt>
                <c:pt idx="13">
                  <c:v>13</c:v>
                </c:pt>
                <c:pt idx="14">
                  <c:v>13</c:v>
                </c:pt>
                <c:pt idx="15">
                  <c:v>22</c:v>
                </c:pt>
                <c:pt idx="16">
                  <c:v>22</c:v>
                </c:pt>
                <c:pt idx="17">
                  <c:v>24</c:v>
                </c:pt>
                <c:pt idx="18">
                  <c:v>26</c:v>
                </c:pt>
                <c:pt idx="19">
                  <c:v>30</c:v>
                </c:pt>
                <c:pt idx="20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A-4A4D-AE58-4822ACBE4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4418552"/>
        <c:axId val="424418224"/>
      </c:barChart>
      <c:catAx>
        <c:axId val="424418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418224"/>
        <c:crosses val="autoZero"/>
        <c:auto val="1"/>
        <c:lblAlgn val="ctr"/>
        <c:lblOffset val="100"/>
        <c:noMultiLvlLbl val="0"/>
      </c:catAx>
      <c:valAx>
        <c:axId val="42441822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4185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Sheet1!$R$1</c:f>
              <c:strCache>
                <c:ptCount val="1"/>
                <c:pt idx="0">
                  <c:v>SAI Oversight</c:v>
                </c:pt>
              </c:strCache>
            </c:strRef>
          </c:tx>
          <c:spPr>
            <a:solidFill>
              <a:srgbClr val="F0A884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4E6-4D68-9FE7-122B2D7ECF53}"/>
              </c:ext>
            </c:extLst>
          </c:dPt>
          <c:dPt>
            <c:idx val="12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4E6-4D68-9FE7-122B2D7ECF53}"/>
              </c:ext>
            </c:extLst>
          </c:dPt>
          <c:dPt>
            <c:idx val="13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4E6-4D68-9FE7-122B2D7ECF53}"/>
              </c:ext>
            </c:extLst>
          </c:dPt>
          <c:dPt>
            <c:idx val="14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4E6-4D68-9FE7-122B2D7ECF53}"/>
              </c:ext>
            </c:extLst>
          </c:dPt>
          <c:dPt>
            <c:idx val="15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4E6-4D68-9FE7-122B2D7ECF53}"/>
              </c:ext>
            </c:extLst>
          </c:dPt>
          <c:dPt>
            <c:idx val="16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E6-4D68-9FE7-122B2D7ECF53}"/>
              </c:ext>
            </c:extLst>
          </c:dPt>
          <c:dPt>
            <c:idx val="17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4E6-4D68-9FE7-122B2D7ECF53}"/>
              </c:ext>
            </c:extLst>
          </c:dPt>
          <c:dPt>
            <c:idx val="18"/>
            <c:invertIfNegative val="0"/>
            <c:bubble3D val="0"/>
            <c:spPr>
              <a:solidFill>
                <a:srgbClr val="DF5C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E6-4D68-9FE7-122B2D7ECF53}"/>
              </c:ext>
            </c:extLst>
          </c:dPt>
          <c:dPt>
            <c:idx val="19"/>
            <c:invertIfNegative val="0"/>
            <c:bubble3D val="0"/>
            <c:spPr>
              <a:solidFill>
                <a:srgbClr val="A444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4E6-4D68-9FE7-122B2D7ECF53}"/>
              </c:ext>
            </c:extLst>
          </c:dPt>
          <c:dPt>
            <c:idx val="20"/>
            <c:invertIfNegative val="0"/>
            <c:bubble3D val="0"/>
            <c:spPr>
              <a:solidFill>
                <a:srgbClr val="A4441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E6-4D68-9FE7-122B2D7ECF53}"/>
              </c:ext>
            </c:extLst>
          </c:dPt>
          <c:cat>
            <c:strRef>
              <c:f>Sheet1!$Q$2:$Q$22</c:f>
              <c:strCache>
                <c:ptCount val="21"/>
                <c:pt idx="0">
                  <c:v>Macedonia</c:v>
                </c:pt>
                <c:pt idx="1">
                  <c:v>Croatia</c:v>
                </c:pt>
                <c:pt idx="2">
                  <c:v>Moldova</c:v>
                </c:pt>
                <c:pt idx="3">
                  <c:v>Slovakia</c:v>
                </c:pt>
                <c:pt idx="4">
                  <c:v>Turkey</c:v>
                </c:pt>
                <c:pt idx="5">
                  <c:v>Bosnia and Herzegovina</c:v>
                </c:pt>
                <c:pt idx="6">
                  <c:v>Hungary</c:v>
                </c:pt>
                <c:pt idx="7">
                  <c:v>Serbia</c:v>
                </c:pt>
                <c:pt idx="8">
                  <c:v>Azerbaijan</c:v>
                </c:pt>
                <c:pt idx="9">
                  <c:v>Bulgaria</c:v>
                </c:pt>
                <c:pt idx="10">
                  <c:v>Romania</c:v>
                </c:pt>
                <c:pt idx="11">
                  <c:v>Tajikistan</c:v>
                </c:pt>
                <c:pt idx="12">
                  <c:v>Albania</c:v>
                </c:pt>
                <c:pt idx="13">
                  <c:v>Georgia</c:v>
                </c:pt>
                <c:pt idx="14">
                  <c:v>Kazakhstan</c:v>
                </c:pt>
                <c:pt idx="15">
                  <c:v>Kyrgyz Republic</c:v>
                </c:pt>
                <c:pt idx="16">
                  <c:v>Russia</c:v>
                </c:pt>
                <c:pt idx="17">
                  <c:v>Poland</c:v>
                </c:pt>
                <c:pt idx="18">
                  <c:v>Slovenia</c:v>
                </c:pt>
                <c:pt idx="19">
                  <c:v>Czech Republic</c:v>
                </c:pt>
                <c:pt idx="20">
                  <c:v>Ukraine</c:v>
                </c:pt>
              </c:strCache>
            </c:strRef>
          </c:cat>
          <c:val>
            <c:numRef>
              <c:f>Sheet1!$R$2:$R$22</c:f>
              <c:numCache>
                <c:formatCode>General</c:formatCode>
                <c:ptCount val="21"/>
                <c:pt idx="0">
                  <c:v>45</c:v>
                </c:pt>
                <c:pt idx="1">
                  <c:v>45</c:v>
                </c:pt>
                <c:pt idx="2">
                  <c:v>47</c:v>
                </c:pt>
                <c:pt idx="3">
                  <c:v>47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53</c:v>
                </c:pt>
                <c:pt idx="8">
                  <c:v>53</c:v>
                </c:pt>
                <c:pt idx="9">
                  <c:v>53</c:v>
                </c:pt>
                <c:pt idx="10">
                  <c:v>58</c:v>
                </c:pt>
                <c:pt idx="11">
                  <c:v>64</c:v>
                </c:pt>
                <c:pt idx="12">
                  <c:v>67</c:v>
                </c:pt>
                <c:pt idx="13">
                  <c:v>67</c:v>
                </c:pt>
                <c:pt idx="14">
                  <c:v>69</c:v>
                </c:pt>
                <c:pt idx="15">
                  <c:v>72</c:v>
                </c:pt>
                <c:pt idx="16">
                  <c:v>75</c:v>
                </c:pt>
                <c:pt idx="17">
                  <c:v>75</c:v>
                </c:pt>
                <c:pt idx="18">
                  <c:v>78</c:v>
                </c:pt>
                <c:pt idx="19">
                  <c:v>81</c:v>
                </c:pt>
                <c:pt idx="20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6-4D68-9FE7-122B2D7EC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2830816"/>
        <c:axId val="792832784"/>
      </c:barChart>
      <c:catAx>
        <c:axId val="79283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832784"/>
        <c:crosses val="autoZero"/>
        <c:auto val="1"/>
        <c:lblAlgn val="ctr"/>
        <c:lblOffset val="100"/>
        <c:noMultiLvlLbl val="0"/>
      </c:catAx>
      <c:valAx>
        <c:axId val="792832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83081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Sheet1!$U$1</c:f>
              <c:strCache>
                <c:ptCount val="1"/>
                <c:pt idx="0">
                  <c:v>Legislative Oversight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FE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B67F-4421-B865-67CA2DFEF197}"/>
              </c:ext>
            </c:extLst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67F-4421-B865-67CA2DFEF197}"/>
              </c:ext>
            </c:extLst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B67F-4421-B865-67CA2DFEF197}"/>
              </c:ext>
            </c:extLst>
          </c:dPt>
          <c:dPt>
            <c:idx val="1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67F-4421-B865-67CA2DFEF197}"/>
              </c:ext>
            </c:extLst>
          </c:dPt>
          <c:dPt>
            <c:idx val="1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B67F-4421-B865-67CA2DFEF197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67F-4421-B865-67CA2DFEF197}"/>
              </c:ext>
            </c:extLst>
          </c:dPt>
          <c:dPt>
            <c:idx val="1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67F-4421-B865-67CA2DFEF197}"/>
              </c:ext>
            </c:extLst>
          </c:dPt>
          <c:dPt>
            <c:idx val="1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67F-4421-B865-67CA2DFEF197}"/>
              </c:ext>
            </c:extLst>
          </c:dPt>
          <c:dPt>
            <c:idx val="1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67F-4421-B865-67CA2DFEF197}"/>
              </c:ext>
            </c:extLst>
          </c:dPt>
          <c:dPt>
            <c:idx val="18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67F-4421-B865-67CA2DFEF197}"/>
              </c:ext>
            </c:extLst>
          </c:dPt>
          <c:dPt>
            <c:idx val="19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67F-4421-B865-67CA2DFEF197}"/>
              </c:ext>
            </c:extLst>
          </c:dPt>
          <c:dPt>
            <c:idx val="2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7F-4421-B865-67CA2DFEF197}"/>
              </c:ext>
            </c:extLst>
          </c:dPt>
          <c:cat>
            <c:strRef>
              <c:f>Sheet1!$T$2:$T$22</c:f>
              <c:strCache>
                <c:ptCount val="21"/>
                <c:pt idx="0">
                  <c:v>Kazakhstan</c:v>
                </c:pt>
                <c:pt idx="1">
                  <c:v>Tajikistan</c:v>
                </c:pt>
                <c:pt idx="2">
                  <c:v>Slovakia</c:v>
                </c:pt>
                <c:pt idx="3">
                  <c:v>Bulgaria</c:v>
                </c:pt>
                <c:pt idx="4">
                  <c:v>Romania</c:v>
                </c:pt>
                <c:pt idx="5">
                  <c:v>Albania</c:v>
                </c:pt>
                <c:pt idx="6">
                  <c:v>Macedonia</c:v>
                </c:pt>
                <c:pt idx="7">
                  <c:v>Turkey</c:v>
                </c:pt>
                <c:pt idx="8">
                  <c:v>Kyrgyz Republic</c:v>
                </c:pt>
                <c:pt idx="9">
                  <c:v>Ukraine</c:v>
                </c:pt>
                <c:pt idx="10">
                  <c:v>Moldova</c:v>
                </c:pt>
                <c:pt idx="11">
                  <c:v>Serbia</c:v>
                </c:pt>
                <c:pt idx="12">
                  <c:v>Azerbaijan</c:v>
                </c:pt>
                <c:pt idx="13">
                  <c:v>Russia</c:v>
                </c:pt>
                <c:pt idx="14">
                  <c:v>Slovenia</c:v>
                </c:pt>
                <c:pt idx="15">
                  <c:v>Czech Republic</c:v>
                </c:pt>
                <c:pt idx="16">
                  <c:v>Croatia</c:v>
                </c:pt>
                <c:pt idx="17">
                  <c:v>Georgia</c:v>
                </c:pt>
                <c:pt idx="18">
                  <c:v>Bosnia and Herzegovina</c:v>
                </c:pt>
                <c:pt idx="19">
                  <c:v>Hungary</c:v>
                </c:pt>
                <c:pt idx="20">
                  <c:v>Poland</c:v>
                </c:pt>
              </c:strCache>
            </c:strRef>
          </c:cat>
          <c:val>
            <c:numRef>
              <c:f>Sheet1!$U$2:$U$22</c:f>
              <c:numCache>
                <c:formatCode>General</c:formatCode>
                <c:ptCount val="21"/>
                <c:pt idx="0">
                  <c:v>50</c:v>
                </c:pt>
                <c:pt idx="1">
                  <c:v>67</c:v>
                </c:pt>
                <c:pt idx="2">
                  <c:v>72</c:v>
                </c:pt>
                <c:pt idx="3">
                  <c:v>72</c:v>
                </c:pt>
                <c:pt idx="4">
                  <c:v>72</c:v>
                </c:pt>
                <c:pt idx="5">
                  <c:v>72</c:v>
                </c:pt>
                <c:pt idx="6">
                  <c:v>78</c:v>
                </c:pt>
                <c:pt idx="7">
                  <c:v>78</c:v>
                </c:pt>
                <c:pt idx="8">
                  <c:v>78</c:v>
                </c:pt>
                <c:pt idx="9">
                  <c:v>78</c:v>
                </c:pt>
                <c:pt idx="10">
                  <c:v>83</c:v>
                </c:pt>
                <c:pt idx="11">
                  <c:v>83</c:v>
                </c:pt>
                <c:pt idx="12">
                  <c:v>83</c:v>
                </c:pt>
                <c:pt idx="13">
                  <c:v>83</c:v>
                </c:pt>
                <c:pt idx="14">
                  <c:v>83</c:v>
                </c:pt>
                <c:pt idx="15">
                  <c:v>83</c:v>
                </c:pt>
                <c:pt idx="16">
                  <c:v>89</c:v>
                </c:pt>
                <c:pt idx="17">
                  <c:v>89</c:v>
                </c:pt>
                <c:pt idx="18">
                  <c:v>95</c:v>
                </c:pt>
                <c:pt idx="19">
                  <c:v>95</c:v>
                </c:pt>
                <c:pt idx="20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F-4421-B865-67CA2DFEF1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1611992"/>
        <c:axId val="254635600"/>
      </c:barChart>
      <c:catAx>
        <c:axId val="621611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4635600"/>
        <c:crosses val="autoZero"/>
        <c:auto val="1"/>
        <c:lblAlgn val="ctr"/>
        <c:lblOffset val="100"/>
        <c:noMultiLvlLbl val="0"/>
      </c:catAx>
      <c:valAx>
        <c:axId val="254635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61199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07648335-4948-4FFB-81A3-2945370BBD85}" type="datetimeFigureOut">
              <a:rPr lang="en-US"/>
              <a:pPr>
                <a:defRPr/>
              </a:pPr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BC72EF7-DF6E-4F39-B735-5F14BFB97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05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EE33695-974B-40B7-B13A-21CFAB45F8C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62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>
                <a:solidFill>
                  <a:schemeClr val="bg1"/>
                </a:solidFill>
                <a:effectLst/>
                <a:latin typeface="Calibri  "/>
                <a:cs typeface="Helvetica" panose="020B0604020202020204" pitchFamily="34" charset="0"/>
              </a:rPr>
              <a:t>Decisions about how public resources are raised and spent are at the heart of democratic practice and inclusive policymaking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363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821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Legislatures exercise more oversight earlier in the budget process than during implementation, </a:t>
            </a:r>
            <a:r>
              <a:rPr lang="en-US" sz="1200" b="1" dirty="0">
                <a:latin typeface="Calibri" panose="020F0502020204030204" pitchFamily="34" charset="0"/>
                <a:cs typeface="Helvetica" panose="020B0604020202020204" pitchFamily="34" charset="0"/>
              </a:rPr>
              <a:t>but……</a:t>
            </a: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                </a:t>
            </a:r>
            <a:r>
              <a:rPr lang="en-US" sz="1200" i="1" dirty="0">
                <a:latin typeface="Calibri" panose="020F0502020204030204" pitchFamily="34" charset="0"/>
                <a:cs typeface="Helvetica" panose="020B0604020202020204" pitchFamily="34" charset="0"/>
              </a:rPr>
              <a:t>Caveat</a:t>
            </a: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: Could lead to spending not in line with the initial priorities agreed to in the original budget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Legislatures amend the budget in over half of the countries surveyed, </a:t>
            </a:r>
            <a:r>
              <a:rPr lang="en-US" sz="1200" b="1" dirty="0">
                <a:latin typeface="Calibri" panose="020F0502020204030204" pitchFamily="34" charset="0"/>
                <a:cs typeface="Helvetica" panose="020B0604020202020204" pitchFamily="34" charset="0"/>
              </a:rPr>
              <a:t>but…… </a:t>
            </a: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in the majority of countries, the executive can change the budget during implementation without legislative approval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In more than one-third of countries, legislatures do not examine any Audit Reports produced by Supreme Audit Institutions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 panose="020F0502020204030204" pitchFamily="34" charset="0"/>
                <a:cs typeface="Helvetica" panose="020B0604020202020204" pitchFamily="34" charset="0"/>
              </a:rPr>
              <a:t>For instance, where executive can remove auditor, average OBI score is 25; where executive cannot, score is 46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lvl="0"/>
            <a:r>
              <a:rPr lang="en-US" sz="2400" dirty="0"/>
              <a:t>Only four countries have scores that indicate limited opportunities for public participation: </a:t>
            </a:r>
            <a:endParaRPr lang="en-US" dirty="0"/>
          </a:p>
          <a:p>
            <a:pPr lvl="2"/>
            <a:r>
              <a:rPr lang="en-US" dirty="0"/>
              <a:t>Australia</a:t>
            </a:r>
          </a:p>
          <a:p>
            <a:pPr lvl="2"/>
            <a:r>
              <a:rPr lang="en-US" dirty="0"/>
              <a:t>New Zealand</a:t>
            </a:r>
          </a:p>
          <a:p>
            <a:pPr lvl="2"/>
            <a:r>
              <a:rPr lang="en-US" dirty="0"/>
              <a:t>the Philippines</a:t>
            </a:r>
          </a:p>
          <a:p>
            <a:pPr lvl="2"/>
            <a:r>
              <a:rPr lang="en-US" dirty="0"/>
              <a:t>the United Kingdom</a:t>
            </a:r>
            <a:endParaRPr lang="en-US" sz="12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686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460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As transparency scores rise, so do scores on oversight and participation</a:t>
            </a: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No countries score 61 or higher on all three pillars of the accountability system</a:t>
            </a:r>
          </a:p>
          <a:p>
            <a:r>
              <a:rPr lang="en-US" sz="1200" dirty="0">
                <a:latin typeface="Helvetica" panose="020B0604020202020204" pitchFamily="34" charset="0"/>
                <a:cs typeface="Helvetica" panose="020B0604020202020204" pitchFamily="34" charset="0"/>
              </a:rPr>
              <a:t>In 22 countries, all three areas of accountability are weak</a:t>
            </a:r>
          </a:p>
          <a:p>
            <a:endParaRPr lang="en-US" dirty="0"/>
          </a:p>
          <a:p>
            <a:r>
              <a:rPr lang="en-US" dirty="0"/>
              <a:t>22 countries where all three</a:t>
            </a:r>
            <a:r>
              <a:rPr lang="en-US" baseline="0" dirty="0"/>
              <a:t> areas of accountability are weak: Algeria, Angola, Burkina Faso, Burundi, Cameroon, China, Comoros, Cote d’Ivoire, Equatorial Guinea, Lebanon, Lesotho, Madagascar, Mali, Niger, Qatar, Saudi Arabia, Somalia, Sudan, Swaziland, Tunisia, Venezuela, Yemen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2778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6790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28781DB-916E-4113-AD9B-AFBD5C0D0A8D}" type="slidenum">
              <a:rPr lang="en-US" altLang="en-US" sz="1200"/>
              <a:pPr/>
              <a:t>7</a:t>
            </a:fld>
            <a:endParaRPr lang="en-US" altLang="en-US" sz="1200" dirty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947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4860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E33695-974B-40B7-B13A-21CFAB45F8C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5462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swoosh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533400"/>
            <a:ext cx="7011988" cy="732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IBP_logo_rgb_30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48400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7"/>
          <p:cNvSpPr>
            <a:spLocks noChangeShapeType="1"/>
          </p:cNvSpPr>
          <p:nvPr userDrawn="1"/>
        </p:nvSpPr>
        <p:spPr bwMode="auto">
          <a:xfrm>
            <a:off x="5791200" y="5594350"/>
            <a:ext cx="0" cy="682625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18"/>
          <p:cNvSpPr txBox="1">
            <a:spLocks noChangeArrowheads="1"/>
          </p:cNvSpPr>
          <p:nvPr userDrawn="1"/>
        </p:nvSpPr>
        <p:spPr bwMode="auto">
          <a:xfrm>
            <a:off x="5029200" y="49530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altLang="en-US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3581400"/>
            <a:ext cx="6400800" cy="457200"/>
          </a:xfrm>
        </p:spPr>
        <p:txBody>
          <a:bodyPr lIns="91440" rIns="91440"/>
          <a:lstStyle>
            <a:lvl1pPr>
              <a:defRPr sz="2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38600"/>
            <a:ext cx="6400800" cy="457200"/>
          </a:xfrm>
        </p:spPr>
        <p:txBody>
          <a:bodyPr lIns="91440" rIns="91440"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5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5B26F-E43B-4509-A33C-701D020FDD3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33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A5317-B016-4827-BA32-713366F88E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756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2E66A-3126-44C2-BE25-B90C7E6F9CE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24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4000" b="1">
                <a:solidFill>
                  <a:srgbClr val="E7703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DD270-E972-4555-A2C8-A9A296872A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33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CC13A-426C-4837-8934-B56621C061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937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B45BE-0F17-46A1-BCDD-050C2B8CD8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61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176A7-45AA-4D74-B5E3-646A26E8DD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094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A710-8CD5-4907-BC41-186DFD16C37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2961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24B6-EB81-47B5-82F8-BF13F9EAFE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834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3B63-DAF3-4AE3-8DF7-A15A07D8B6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36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386B3-8A84-4811-B560-57B8196D73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752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swooshe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5451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60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5580">
                    <a:alpha val="27000"/>
                  </a:srgbClr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86800" y="60960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55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5580"/>
                </a:solidFill>
                <a:ea typeface="+mn-ea"/>
              </a:defRPr>
            </a:lvl1pPr>
          </a:lstStyle>
          <a:p>
            <a:pPr>
              <a:defRPr/>
            </a:pPr>
            <a:fld id="{4C07E9AF-DB3A-448B-8B38-25540319B69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10" descr="IBP_logo_rgb_300dpi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56263"/>
            <a:ext cx="37338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14"/>
          <p:cNvSpPr>
            <a:spLocks noChangeShapeType="1"/>
          </p:cNvSpPr>
          <p:nvPr userDrawn="1"/>
        </p:nvSpPr>
        <p:spPr bwMode="auto">
          <a:xfrm>
            <a:off x="8610600" y="6096000"/>
            <a:ext cx="0" cy="304800"/>
          </a:xfrm>
          <a:prstGeom prst="line">
            <a:avLst/>
          </a:prstGeom>
          <a:noFill/>
          <a:ln w="9525">
            <a:solidFill>
              <a:srgbClr val="E77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E7703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5580"/>
          </a:solidFill>
          <a:latin typeface="Arial" panose="020B0604020202020204" pitchFamily="34" charset="0"/>
          <a:ea typeface="Osaka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rgbClr val="0055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rgbClr val="00558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rgbClr val="00558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rgbClr val="00558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kern="1200">
          <a:solidFill>
            <a:srgbClr val="0055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19800" y="6096000"/>
            <a:ext cx="2667000" cy="304800"/>
          </a:xfrm>
        </p:spPr>
        <p:txBody>
          <a:bodyPr/>
          <a:lstStyle/>
          <a:p>
            <a:pPr>
              <a:defRPr/>
            </a:pPr>
            <a:r>
              <a:rPr lang="en-US" altLang="en-US" b="1" dirty="0"/>
              <a:t>www.internationalbudget.org</a:t>
            </a: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901FE5A-5BAD-4A5B-8F77-064BF3513164}"/>
              </a:ext>
            </a:extLst>
          </p:cNvPr>
          <p:cNvSpPr txBox="1">
            <a:spLocks/>
          </p:cNvSpPr>
          <p:nvPr/>
        </p:nvSpPr>
        <p:spPr bwMode="auto">
          <a:xfrm>
            <a:off x="533400" y="2438400"/>
            <a:ext cx="78867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/>
            <a:r>
              <a:rPr lang="ru-RU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Участие общественности в бюджетном процессе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r>
              <a:rPr lang="ru-RU" sz="4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В каком направлении двигаться</a:t>
            </a:r>
            <a:r>
              <a:rPr lang="en-US" sz="4200" b="1" dirty="0">
                <a:solidFill>
                  <a:srgbClr val="E77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Helvetica" panose="020B0604020202020204" pitchFamily="34" charset="0"/>
              </a:rPr>
              <a:t>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7AF0C2-2591-462F-BCFB-785F4F0B06AE}"/>
              </a:ext>
            </a:extLst>
          </p:cNvPr>
          <p:cNvSpPr txBox="1">
            <a:spLocks/>
          </p:cNvSpPr>
          <p:nvPr/>
        </p:nvSpPr>
        <p:spPr bwMode="auto">
          <a:xfrm>
            <a:off x="457200" y="609600"/>
            <a:ext cx="78867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/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Заседание руководителей бюджетных ведомств стран ЦВЮВЕ </a:t>
            </a:r>
            <a:endParaRPr lang="en-US" sz="2800" b="1" i="1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US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25 </a:t>
            </a:r>
            <a:r>
              <a:rPr lang="ru-RU" sz="2800" b="1" i="1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мая 2018 г.</a:t>
            </a:r>
          </a:p>
        </p:txBody>
      </p:sp>
    </p:spTree>
    <p:extLst>
      <p:ext uri="{BB962C8B-B14F-4D97-AF65-F5344CB8AC3E}">
        <p14:creationId xmlns:p14="http://schemas.microsoft.com/office/powerpoint/2010/main" val="16096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DF6-A5E4-40B6-AD30-82FCB69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dirty="0"/>
              <a:t>Оценка надзора в баллах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45BE-0F17-46A1-BCDD-050C2B8CD8FB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B757E06-C0FC-407C-9A7D-AD096F0BE543}"/>
              </a:ext>
            </a:extLst>
          </p:cNvPr>
          <p:cNvSpPr txBox="1">
            <a:spLocks/>
          </p:cNvSpPr>
          <p:nvPr/>
        </p:nvSpPr>
        <p:spPr bwMode="auto">
          <a:xfrm>
            <a:off x="571500" y="9144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/>
            <a:r>
              <a:rPr lang="ru-RU" sz="2800" dirty="0">
                <a:solidFill>
                  <a:srgbClr val="006598"/>
                </a:solidFill>
                <a:latin typeface="Calibri" panose="020F0502020204030204" pitchFamily="34" charset="0"/>
              </a:rPr>
              <a:t>Страны ЦВЮВЕ </a:t>
            </a:r>
            <a:r>
              <a:rPr lang="en-US" sz="2800" dirty="0">
                <a:solidFill>
                  <a:srgbClr val="006598"/>
                </a:solidFill>
                <a:latin typeface="Calibri" panose="020F0502020204030204" pitchFamily="34" charset="0"/>
              </a:rPr>
              <a:t>+ PEMPAL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0EC3EC1-05C0-4954-9738-4FE79D8D40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246173"/>
              </p:ext>
            </p:extLst>
          </p:nvPr>
        </p:nvGraphicFramePr>
        <p:xfrm>
          <a:off x="304800" y="1409700"/>
          <a:ext cx="8382000" cy="506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804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ctr"/>
            <a:r>
              <a:rPr lang="ru-RU" sz="4000" b="0" dirty="0">
                <a:solidFill>
                  <a:srgbClr val="E7703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ИОБ</a:t>
            </a:r>
            <a:r>
              <a:rPr lang="en-US" sz="4000" b="0" dirty="0">
                <a:solidFill>
                  <a:srgbClr val="E7703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ru-RU" sz="4000" dirty="0">
                <a:solidFill>
                  <a:srgbClr val="E7703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что он оценивает</a:t>
            </a:r>
            <a:r>
              <a:rPr lang="en-US" sz="4000" dirty="0">
                <a:solidFill>
                  <a:srgbClr val="E7703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?</a:t>
            </a:r>
            <a:endParaRPr lang="en-US" sz="40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24600"/>
            <a:ext cx="381000" cy="304800"/>
          </a:xfrm>
        </p:spPr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9" b="7665"/>
          <a:stretch/>
        </p:blipFill>
        <p:spPr>
          <a:xfrm>
            <a:off x="9236" y="1079509"/>
            <a:ext cx="9144000" cy="25908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26489" y="4038600"/>
            <a:ext cx="2317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18 </a:t>
            </a:r>
            <a:r>
              <a:rPr lang="ru-RU" sz="16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уточненных вопросов </a:t>
            </a:r>
            <a:r>
              <a:rPr lang="ru-RU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направлены на изучение официальных институтов надзора</a:t>
            </a:r>
            <a:endParaRPr lang="en-US" sz="1600" dirty="0">
              <a:solidFill>
                <a:srgbClr val="00558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049" y="40386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109 </a:t>
            </a:r>
            <a:r>
              <a:rPr lang="ru-RU" sz="16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показателей </a:t>
            </a:r>
            <a:r>
              <a:rPr lang="ru-RU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используется для построения Индекса открытости бюджета; оценивается своевременность и открытость публикации 8 ключевых бюджетных документов онлайн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4048542"/>
            <a:ext cx="2438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18 </a:t>
            </a:r>
            <a:r>
              <a:rPr lang="ru-RU" sz="1800" b="1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новых вопросов </a:t>
            </a:r>
            <a:r>
              <a:rPr lang="ru-RU" sz="1600" dirty="0">
                <a:solidFill>
                  <a:srgbClr val="005580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направлены на изучение возможностей для участия общественности в процессе принятия решений о национальном бюджета и надзоре</a:t>
            </a:r>
            <a:endParaRPr lang="en-US" sz="1600" dirty="0">
              <a:solidFill>
                <a:srgbClr val="005580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A8239CB-2858-4D46-8D53-40948847E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0" y="6324600"/>
            <a:ext cx="2667000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</p:spTree>
    <p:extLst>
      <p:ext uri="{BB962C8B-B14F-4D97-AF65-F5344CB8AC3E}">
        <p14:creationId xmlns:p14="http://schemas.microsoft.com/office/powerpoint/2010/main" val="363196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10600" cy="1828800"/>
          </a:xfrm>
        </p:spPr>
        <p:txBody>
          <a:bodyPr/>
          <a:lstStyle/>
          <a:p>
            <a:r>
              <a:rPr lang="ru-RU" sz="2800" b="0" dirty="0">
                <a:ea typeface="BatangChe" panose="02030609000101010101" pitchFamily="49" charset="-127"/>
                <a:cs typeface="Helvetica" panose="020B0604020202020204" pitchFamily="34" charset="0"/>
              </a:rPr>
              <a:t>ООБ 2017 г.: вывод № </a:t>
            </a:r>
            <a:r>
              <a:rPr lang="en-US" sz="2800" b="0" dirty="0">
                <a:ea typeface="BatangChe" panose="02030609000101010101" pitchFamily="49" charset="-127"/>
                <a:cs typeface="Helvetica" panose="020B0604020202020204" pitchFamily="34" charset="0"/>
              </a:rPr>
              <a:t>3: </a:t>
            </a:r>
            <a:br>
              <a:rPr lang="en-US" sz="2800" b="0" dirty="0">
                <a:ea typeface="BatangChe" panose="02030609000101010101" pitchFamily="49" charset="-127"/>
                <a:cs typeface="Helvetica" panose="020B0604020202020204" pitchFamily="34" charset="0"/>
              </a:rPr>
            </a:br>
            <a:r>
              <a:rPr lang="ru-RU" sz="2400" b="0" dirty="0">
                <a:ea typeface="BatangChe" panose="02030609000101010101" pitchFamily="49" charset="-127"/>
                <a:cs typeface="Helvetica" panose="020B0604020202020204" pitchFamily="34" charset="0"/>
              </a:rPr>
              <a:t>Проблемы, связанные с отсутствием прозрачности, осложняются </a:t>
            </a:r>
            <a:r>
              <a:rPr lang="ru-RU" sz="2400" dirty="0">
                <a:ea typeface="BatangChe" panose="02030609000101010101" pitchFamily="49" charset="-127"/>
                <a:cs typeface="Helvetica" panose="020B0604020202020204" pitchFamily="34" charset="0"/>
              </a:rPr>
              <a:t>неэффективностью институтов надзора и слабым участием общественности в бюджетном процессе</a:t>
            </a:r>
            <a:endParaRPr lang="en-US" sz="2400" dirty="0">
              <a:ea typeface="BatangChe" panose="02030609000101010101" pitchFamily="49" charset="-127"/>
              <a:cs typeface="Helvetic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733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800" b="1" dirty="0">
                <a:latin typeface="Calibri" panose="020F0502020204030204" pitchFamily="34" charset="0"/>
                <a:cs typeface="Helvetica" panose="020B0604020202020204" pitchFamily="34" charset="0"/>
              </a:rPr>
              <a:t>Надзор со стороны законодательных органов </a:t>
            </a: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носит ограниченный характер, хотя он более пристальный на этапе разработки/утверждения бюджета, чем на этапе исполнения/аудита</a:t>
            </a:r>
            <a:endParaRPr lang="en-US" sz="18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Базовые условия для </a:t>
            </a:r>
            <a:r>
              <a:rPr lang="ru-RU" sz="1800" b="1" dirty="0">
                <a:latin typeface="Calibri" panose="020F0502020204030204" pitchFamily="34" charset="0"/>
                <a:cs typeface="Helvetica" panose="020B0604020202020204" pitchFamily="34" charset="0"/>
              </a:rPr>
              <a:t>высших органов финансового контроля</a:t>
            </a: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 по исполнению функций надзора в целом созданы, однако они, как правило, менее благоприятны в странах с низким уровнем прозрачности</a:t>
            </a:r>
            <a:endParaRPr lang="en-US" sz="18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Оценка </a:t>
            </a:r>
            <a:r>
              <a:rPr lang="ru-RU" sz="1800" b="1" dirty="0">
                <a:latin typeface="Calibri" panose="020F0502020204030204" pitchFamily="34" charset="0"/>
                <a:cs typeface="Helvetica" panose="020B0604020202020204" pitchFamily="34" charset="0"/>
              </a:rPr>
              <a:t>участия общественности </a:t>
            </a: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в мире составила </a:t>
            </a:r>
            <a:r>
              <a:rPr lang="en-US" sz="1800" dirty="0">
                <a:latin typeface="Calibri" panose="020F0502020204030204" pitchFamily="34" charset="0"/>
                <a:cs typeface="Helvetica" panose="020B0604020202020204" pitchFamily="34" charset="0"/>
              </a:rPr>
              <a:t>12</a:t>
            </a: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 из 1</a:t>
            </a:r>
            <a:r>
              <a:rPr lang="en-US" sz="1800" dirty="0">
                <a:latin typeface="Calibri" panose="020F0502020204030204" pitchFamily="34" charset="0"/>
                <a:cs typeface="Helvetica" panose="020B0604020202020204" pitchFamily="34" charset="0"/>
              </a:rPr>
              <a:t>00</a:t>
            </a: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 баллов</a:t>
            </a:r>
            <a:endParaRPr lang="en-US" sz="1800" dirty="0"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1800" b="1" dirty="0">
                <a:latin typeface="Calibri" panose="020F0502020204030204" pitchFamily="34" charset="0"/>
              </a:rPr>
              <a:t>Ни в одной из </a:t>
            </a:r>
            <a:r>
              <a:rPr lang="en-US" sz="1800" dirty="0">
                <a:latin typeface="Calibri" panose="020F0502020204030204" pitchFamily="34" charset="0"/>
              </a:rPr>
              <a:t>115 </a:t>
            </a:r>
            <a:r>
              <a:rPr lang="ru-RU" sz="1800" dirty="0">
                <a:latin typeface="Calibri" panose="020F0502020204030204" pitchFamily="34" charset="0"/>
              </a:rPr>
              <a:t>стран, где проводилось обследование, не отмечено </a:t>
            </a:r>
            <a:r>
              <a:rPr lang="ru-RU" sz="1800" b="1" dirty="0">
                <a:latin typeface="Calibri" panose="020F0502020204030204" pitchFamily="34" charset="0"/>
              </a:rPr>
              <a:t>достаточных </a:t>
            </a:r>
            <a:r>
              <a:rPr lang="ru-RU" sz="1800" dirty="0">
                <a:latin typeface="Calibri" panose="020F0502020204030204" pitchFamily="34" charset="0"/>
              </a:rPr>
              <a:t>возможностей для участия общественности </a:t>
            </a:r>
            <a:r>
              <a:rPr lang="en-US" sz="1800" dirty="0">
                <a:latin typeface="Calibri" panose="020F0502020204030204" pitchFamily="34" charset="0"/>
              </a:rPr>
              <a:t>(</a:t>
            </a:r>
            <a:r>
              <a:rPr lang="ru-RU" sz="1800" dirty="0">
                <a:latin typeface="Calibri" panose="020F0502020204030204" pitchFamily="34" charset="0"/>
              </a:rPr>
              <a:t>балл не ниже </a:t>
            </a:r>
            <a:r>
              <a:rPr lang="en-US" sz="1800" dirty="0">
                <a:latin typeface="Calibri" panose="020F0502020204030204" pitchFamily="34" charset="0"/>
              </a:rPr>
              <a:t>61</a:t>
            </a:r>
            <a:r>
              <a:rPr lang="en-US" sz="1800" dirty="0"/>
              <a:t>)</a:t>
            </a:r>
            <a:endParaRPr lang="en-US" sz="18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DD270-E972-4555-A2C8-A9A296872A0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784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DF6-A5E4-40B6-AD30-82FCB69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382000" cy="762000"/>
          </a:xfrm>
        </p:spPr>
        <p:txBody>
          <a:bodyPr/>
          <a:lstStyle/>
          <a:p>
            <a:pPr algn="ctr"/>
            <a:r>
              <a:rPr lang="ru-RU" sz="2400" b="0" dirty="0">
                <a:solidFill>
                  <a:srgbClr val="E77033"/>
                </a:solidFill>
                <a:latin typeface="Calibri" panose="020F0502020204030204" pitchFamily="34" charset="0"/>
              </a:rPr>
              <a:t>Оценка </a:t>
            </a:r>
            <a:r>
              <a:rPr lang="ru-RU" sz="2400" dirty="0">
                <a:solidFill>
                  <a:srgbClr val="E77033"/>
                </a:solidFill>
                <a:latin typeface="Calibri" panose="020F0502020204030204" pitchFamily="34" charset="0"/>
              </a:rPr>
              <a:t>участия общественности</a:t>
            </a:r>
            <a:r>
              <a:rPr lang="ru-RU" sz="2400" b="0" dirty="0">
                <a:solidFill>
                  <a:srgbClr val="E77033"/>
                </a:solidFill>
                <a:latin typeface="Calibri" panose="020F0502020204030204" pitchFamily="34" charset="0"/>
              </a:rPr>
              <a:t> в странах ЦВЮВЕ</a:t>
            </a:r>
            <a:r>
              <a:rPr lang="en-US" sz="2400" b="0" dirty="0">
                <a:solidFill>
                  <a:srgbClr val="E77033"/>
                </a:solidFill>
                <a:latin typeface="Calibri" panose="020F0502020204030204" pitchFamily="34" charset="0"/>
              </a:rPr>
              <a:t>/PEMPAL</a:t>
            </a:r>
            <a:r>
              <a:rPr lang="ru-RU" sz="2400" b="0" dirty="0">
                <a:solidFill>
                  <a:srgbClr val="E77033"/>
                </a:solidFill>
                <a:latin typeface="Calibri" panose="020F0502020204030204" pitchFamily="34" charset="0"/>
              </a:rPr>
              <a:t>,</a:t>
            </a:r>
            <a:r>
              <a:rPr lang="en-US" sz="2400" b="1" dirty="0">
                <a:solidFill>
                  <a:srgbClr val="E77033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E77033"/>
                </a:solidFill>
                <a:latin typeface="Calibri" panose="020F0502020204030204" pitchFamily="34" charset="0"/>
              </a:rPr>
              <a:t>в баллах</a:t>
            </a:r>
            <a:endParaRPr lang="en-US" sz="2400" b="1" dirty="0">
              <a:solidFill>
                <a:srgbClr val="E7703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04800"/>
          </a:xfrm>
        </p:spPr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88C7B4-C9D7-4A79-9A35-290CA16655A0}"/>
              </a:ext>
            </a:extLst>
          </p:cNvPr>
          <p:cNvCxnSpPr>
            <a:cxnSpLocks/>
          </p:cNvCxnSpPr>
          <p:nvPr/>
        </p:nvCxnSpPr>
        <p:spPr bwMode="auto">
          <a:xfrm>
            <a:off x="2971800" y="1371600"/>
            <a:ext cx="0" cy="53239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E7703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4AAB495-DFFD-4947-BC04-98BD712C100A}"/>
              </a:ext>
            </a:extLst>
          </p:cNvPr>
          <p:cNvSpPr txBox="1"/>
          <p:nvPr/>
        </p:nvSpPr>
        <p:spPr>
          <a:xfrm>
            <a:off x="2971800" y="6264696"/>
            <a:ext cx="13573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0A884"/>
                </a:solidFill>
              </a:rPr>
              <a:t>Global Average: 12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AAF4C7C-8D08-4776-A538-1E77911550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6651396"/>
              </p:ext>
            </p:extLst>
          </p:nvPr>
        </p:nvGraphicFramePr>
        <p:xfrm>
          <a:off x="381000" y="1202323"/>
          <a:ext cx="8305800" cy="5062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96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77000"/>
            <a:ext cx="381000" cy="304800"/>
          </a:xfrm>
        </p:spPr>
        <p:txBody>
          <a:bodyPr/>
          <a:lstStyle/>
          <a:p>
            <a:pPr>
              <a:defRPr/>
            </a:pPr>
            <a:fld id="{B6FB45BE-0F17-46A1-BCDD-050C2B8CD8FB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99" y="1676400"/>
            <a:ext cx="7848600" cy="50297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76200"/>
            <a:ext cx="8039101" cy="1600200"/>
          </a:xfrm>
          <a:ln>
            <a:noFill/>
          </a:ln>
        </p:spPr>
        <p:txBody>
          <a:bodyPr/>
          <a:lstStyle/>
          <a:p>
            <a:r>
              <a:rPr lang="ru-RU" sz="2400" b="0" dirty="0"/>
              <a:t>ООБ: вывод №</a:t>
            </a:r>
            <a:r>
              <a:rPr lang="en-US" sz="2400" b="0" dirty="0"/>
              <a:t> 4: </a:t>
            </a:r>
            <a:r>
              <a:rPr lang="ru-RU" sz="2400" b="0" dirty="0"/>
              <a:t>ни в одной стране не отмечено надлежащей практики по </a:t>
            </a:r>
            <a:r>
              <a:rPr lang="ru-RU" sz="2400" dirty="0"/>
              <a:t>трем элементам хорошо функционирующей системы бюджетной подотчетности: </a:t>
            </a:r>
            <a:r>
              <a:rPr lang="ru-RU" sz="2400" b="0" dirty="0"/>
              <a:t>прозрачность, участие общественности и надзор</a:t>
            </a:r>
            <a:endParaRPr lang="en-US" sz="2400" b="0" i="1" dirty="0">
              <a:solidFill>
                <a:srgbClr val="006598"/>
              </a:solidFill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91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6225"/>
            <a:ext cx="8686800" cy="609600"/>
          </a:xfrm>
        </p:spPr>
        <p:txBody>
          <a:bodyPr/>
          <a:lstStyle/>
          <a:p>
            <a:r>
              <a:rPr lang="ru-RU" sz="2400" b="0" dirty="0"/>
              <a:t>Страны ЦВЮВЕ</a:t>
            </a:r>
            <a:r>
              <a:rPr lang="en-US" sz="2400" b="0" dirty="0"/>
              <a:t>/PEMPAL: </a:t>
            </a:r>
            <a:r>
              <a:rPr lang="ru-RU" sz="2400" b="0" dirty="0"/>
              <a:t>как дальше развивать участие общественности</a:t>
            </a:r>
            <a:r>
              <a:rPr lang="en-US" sz="24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5892"/>
            <a:ext cx="8763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006598"/>
                </a:solidFill>
                <a:latin typeface="Calibri" panose="020F0502020204030204" pitchFamily="34" charset="0"/>
              </a:rPr>
              <a:t>Примеры</a:t>
            </a:r>
            <a:r>
              <a:rPr lang="en-US" sz="1600" b="1" dirty="0">
                <a:solidFill>
                  <a:srgbClr val="006598"/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1600" u="sng" dirty="0">
                <a:solidFill>
                  <a:srgbClr val="006598"/>
                </a:solidFill>
                <a:latin typeface="Calibri" panose="020F0502020204030204" pitchFamily="34" charset="0"/>
              </a:rPr>
              <a:t>Хорватия</a:t>
            </a:r>
            <a:r>
              <a:rPr lang="en-US" sz="1600" dirty="0">
                <a:solidFill>
                  <a:srgbClr val="006598"/>
                </a:solidFill>
                <a:latin typeface="Calibri" panose="020F0502020204030204" pitchFamily="34" charset="0"/>
              </a:rPr>
              <a:t>: </a:t>
            </a:r>
            <a:r>
              <a:rPr lang="ru-RU" sz="1600" dirty="0">
                <a:solidFill>
                  <a:srgbClr val="006598"/>
                </a:solidFill>
                <a:latin typeface="Calibri" panose="020F0502020204030204" pitchFamily="34" charset="0"/>
              </a:rPr>
              <a:t>Совет по экономической и социальной политике </a:t>
            </a:r>
            <a:r>
              <a:rPr lang="en-US" sz="1600" dirty="0">
                <a:solidFill>
                  <a:srgbClr val="006598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ru-RU" sz="1600" dirty="0">
                <a:solidFill>
                  <a:srgbClr val="006598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представители многих отраслей высказываются по проекту бюджета </a:t>
            </a:r>
          </a:p>
          <a:p>
            <a:pPr marL="0" indent="0">
              <a:buNone/>
            </a:pPr>
            <a:r>
              <a:rPr lang="ru-RU" sz="1600" u="sng" dirty="0">
                <a:solidFill>
                  <a:srgbClr val="006598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Грузия</a:t>
            </a:r>
            <a:r>
              <a:rPr lang="en-US" sz="1600" dirty="0">
                <a:solidFill>
                  <a:srgbClr val="006598"/>
                </a:solidFill>
                <a:latin typeface="Calibri" panose="020F0502020204030204" pitchFamily="34" charset="0"/>
              </a:rPr>
              <a:t>: </a:t>
            </a:r>
            <a:r>
              <a:rPr lang="ru-RU" sz="1600" dirty="0">
                <a:solidFill>
                  <a:srgbClr val="006598"/>
                </a:solidFill>
                <a:latin typeface="Calibri" panose="020F0502020204030204" pitchFamily="34" charset="0"/>
              </a:rPr>
              <a:t>консультации онлайн по приоритетам бюджета </a:t>
            </a:r>
            <a:r>
              <a:rPr lang="en-US" sz="1600" dirty="0">
                <a:solidFill>
                  <a:srgbClr val="006598"/>
                </a:solidFill>
                <a:latin typeface="Calibri" panose="020F0502020204030204" pitchFamily="34" charset="0"/>
              </a:rPr>
              <a:t>+ </a:t>
            </a:r>
            <a:r>
              <a:rPr lang="ru-RU" sz="1600" dirty="0">
                <a:solidFill>
                  <a:srgbClr val="006598"/>
                </a:solidFill>
                <a:latin typeface="Calibri" panose="020F0502020204030204" pitchFamily="34" charset="0"/>
              </a:rPr>
              <a:t>координационный совет при Министерстве финансов</a:t>
            </a:r>
            <a:endParaRPr lang="en-US" sz="16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u="sng" dirty="0">
                <a:solidFill>
                  <a:srgbClr val="006598"/>
                </a:solidFill>
                <a:latin typeface="Calibri" panose="020F0502020204030204" pitchFamily="34" charset="0"/>
              </a:rPr>
              <a:t>Киргизская Республика</a:t>
            </a:r>
            <a:r>
              <a:rPr lang="en-US" sz="1600" dirty="0">
                <a:solidFill>
                  <a:srgbClr val="006598"/>
                </a:solidFill>
                <a:latin typeface="Calibri" panose="020F0502020204030204" pitchFamily="34" charset="0"/>
              </a:rPr>
              <a:t>: </a:t>
            </a:r>
            <a:r>
              <a:rPr lang="ru-RU" sz="1600" dirty="0">
                <a:solidFill>
                  <a:srgbClr val="006598"/>
                </a:solidFill>
                <a:latin typeface="Calibri" panose="020F0502020204030204" pitchFamily="34" charset="0"/>
              </a:rPr>
              <a:t>бюджетные слушания в Минфине по проекту бюджета с приглашением всех заинтересованных участников</a:t>
            </a:r>
            <a:endParaRPr lang="en-US" sz="16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u="sng" dirty="0">
                <a:solidFill>
                  <a:srgbClr val="006598"/>
                </a:solidFill>
                <a:latin typeface="Calibri" panose="020F0502020204030204" pitchFamily="34" charset="0"/>
              </a:rPr>
              <a:t>Украина</a:t>
            </a:r>
            <a:r>
              <a:rPr lang="en-US" sz="1600" dirty="0">
                <a:solidFill>
                  <a:srgbClr val="006598"/>
                </a:solidFill>
                <a:latin typeface="Calibri" panose="020F0502020204030204" pitchFamily="34" charset="0"/>
              </a:rPr>
              <a:t>: </a:t>
            </a:r>
            <a:r>
              <a:rPr lang="ru-RU" sz="1600" dirty="0">
                <a:solidFill>
                  <a:srgbClr val="006598"/>
                </a:solidFill>
                <a:latin typeface="Calibri" panose="020F0502020204030204" pitchFamily="34" charset="0"/>
              </a:rPr>
              <a:t>экспертные слушания </a:t>
            </a:r>
            <a:r>
              <a:rPr lang="en-US" sz="1600" dirty="0">
                <a:solidFill>
                  <a:srgbClr val="006598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6598"/>
                </a:solidFill>
                <a:latin typeface="Calibri" panose="020F0502020204030204" pitchFamily="34" charset="0"/>
              </a:rPr>
              <a:t>представители общественности и государственные служащие обмениваются мнениями по вопросам бюджета</a:t>
            </a:r>
            <a:endParaRPr lang="en-US" sz="16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6598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67400" y="6400800"/>
            <a:ext cx="2667000" cy="304800"/>
          </a:xfrm>
        </p:spPr>
        <p:txBody>
          <a:bodyPr/>
          <a:lstStyle/>
          <a:p>
            <a:r>
              <a:rPr lang="en-US" altLang="en-US" dirty="0"/>
              <a:t>www.internationalbudget.org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04800"/>
          </a:xfrm>
        </p:spPr>
        <p:txBody>
          <a:bodyPr/>
          <a:lstStyle/>
          <a:p>
            <a:fld id="{061DD270-E972-4555-A2C8-A9A296872A0C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6BFD51-4167-4633-8ED0-4B5080BC91EC}"/>
              </a:ext>
            </a:extLst>
          </p:cNvPr>
          <p:cNvSpPr/>
          <p:nvPr/>
        </p:nvSpPr>
        <p:spPr bwMode="auto">
          <a:xfrm>
            <a:off x="304800" y="3505200"/>
            <a:ext cx="8382000" cy="2819400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57150" indent="0">
              <a:spcAft>
                <a:spcPts val="1200"/>
              </a:spcAft>
              <a:buNone/>
            </a:pP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</a:rPr>
              <a:t>Вопросы для обсуждения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Не могли бы вы предоставить более подробные сведения об этих механизмах?</a:t>
            </a:r>
            <a:endParaRPr lang="en-US" sz="1800" b="1" dirty="0">
              <a:solidFill>
                <a:srgbClr val="006598"/>
              </a:solidFill>
              <a:latin typeface="Calibri" panose="020F0502020204030204" pitchFamily="34" charset="0"/>
              <a:ea typeface="+mn-ea"/>
            </a:endParaRP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Есть ли какие-либо примеры, которыми вы хотели бы поделиться</a:t>
            </a:r>
            <a:r>
              <a:rPr lang="en-US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?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Какие уроки можно извлечь на примере того, что работает/не работает</a:t>
            </a:r>
            <a:r>
              <a:rPr lang="en-US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?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Как можно улучшить эти и другие механизмы</a:t>
            </a:r>
            <a:r>
              <a:rPr lang="en-US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?</a:t>
            </a:r>
          </a:p>
          <a:p>
            <a:pPr marL="51435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Трудности и как гражданское общество и МБП/</a:t>
            </a:r>
            <a:r>
              <a:rPr lang="en-US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GIFT </a:t>
            </a:r>
            <a:r>
              <a:rPr lang="ru-RU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могут помочь</a:t>
            </a:r>
            <a:r>
              <a:rPr lang="en-US" sz="1800" b="1" dirty="0">
                <a:solidFill>
                  <a:srgbClr val="006598"/>
                </a:solidFill>
                <a:latin typeface="Calibri" panose="020F0502020204030204" pitchFamily="34" charset="0"/>
                <a:ea typeface="+mn-ea"/>
              </a:rPr>
              <a:t>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075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C1FC5-1D9B-4287-9BF2-B7924009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90600"/>
            <a:ext cx="7162800" cy="762000"/>
          </a:xfrm>
          <a:solidFill>
            <a:schemeClr val="bg1">
              <a:lumMod val="85000"/>
              <a:alpha val="39000"/>
            </a:schemeClr>
          </a:solidFill>
          <a:ln w="47625"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r>
              <a:rPr lang="ru-RU" dirty="0"/>
              <a:t>Спасибо за внимание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b="1" dirty="0"/>
              <a:t>www.internationalbudget.org</a:t>
            </a:r>
          </a:p>
        </p:txBody>
      </p:sp>
      <p:sp>
        <p:nvSpPr>
          <p:cNvPr id="481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5580"/>
                </a:solidFill>
                <a:latin typeface="Arial" panose="020B0604020202020204" pitchFamily="34" charset="0"/>
                <a:ea typeface="Osaka" pitchFamily="2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3DB107-B7D7-4785-AB6B-5FB478CC58BA}" type="slidenum">
              <a:rPr lang="en-US" altLang="en-US" sz="12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/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371600" y="2209800"/>
            <a:ext cx="4876800" cy="3048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en-US" sz="2600" b="1" dirty="0">
                <a:solidFill>
                  <a:srgbClr val="006598"/>
                </a:solidFill>
                <a:latin typeface="Calibri" panose="020F0502020204030204" pitchFamily="34" charset="0"/>
              </a:rPr>
              <a:t>Контактная информация</a:t>
            </a:r>
            <a:r>
              <a:rPr lang="en-US" altLang="en-US" sz="2600" b="1" dirty="0">
                <a:solidFill>
                  <a:srgbClr val="006598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2600" dirty="0">
                <a:solidFill>
                  <a:srgbClr val="006598"/>
                </a:solidFill>
                <a:latin typeface="Calibri" panose="020F0502020204030204" pitchFamily="34" charset="0"/>
              </a:rPr>
              <a:t> 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820 First Street, NE</a:t>
            </a:r>
            <a:b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Suite 510</a:t>
            </a:r>
            <a:b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</a:b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Washington, DC 20002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Phone: +1-202-408-1080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Fax: +1-202-408-8173</a:t>
            </a:r>
          </a:p>
          <a:p>
            <a:pPr marL="0" indent="0" eaLnBrk="1" hangingPunct="1">
              <a:buNone/>
            </a:pPr>
            <a:r>
              <a:rPr lang="en-US" altLang="en-US" sz="2400" dirty="0">
                <a:solidFill>
                  <a:srgbClr val="E77033"/>
                </a:solidFill>
                <a:latin typeface="Calibri" panose="020F0502020204030204" pitchFamily="34" charset="0"/>
              </a:rPr>
              <a:t>Email: </a:t>
            </a:r>
            <a:r>
              <a:rPr lang="en-US" altLang="en-US" sz="2400" u="sng" dirty="0">
                <a:solidFill>
                  <a:srgbClr val="0078B4"/>
                </a:solidFill>
                <a:latin typeface="Calibri" panose="020F0502020204030204" pitchFamily="34" charset="0"/>
              </a:rPr>
              <a:t>info@internationalbudget.org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122BA7-22C8-4393-B556-B9B003EB5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2219325"/>
            <a:ext cx="2371725" cy="30384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ru-RU" sz="3400" dirty="0"/>
              <a:t>Механизмы участия</a:t>
            </a:r>
            <a:r>
              <a:rPr lang="en-US" sz="3400" dirty="0"/>
              <a:t>: </a:t>
            </a:r>
            <a:br>
              <a:rPr lang="en-US" sz="3400" dirty="0"/>
            </a:br>
            <a:r>
              <a:rPr lang="ru-RU" sz="3400" b="0" dirty="0"/>
              <a:t>Примеры со всего мира</a:t>
            </a:r>
            <a:endParaRPr lang="en-US" sz="34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DD270-E972-4555-A2C8-A9A296872A0C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3787998-3320-4DCB-B3C4-6CF12DE50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ru-RU" sz="2400" b="1" dirty="0">
                <a:latin typeface="Calibri" panose="020F0502020204030204" pitchFamily="34" charset="0"/>
                <a:cs typeface="Helvetica" panose="020B0604020202020204" pitchFamily="34" charset="0"/>
              </a:rPr>
              <a:t>Филиппины</a:t>
            </a:r>
            <a:br>
              <a:rPr lang="en-US" sz="2400" b="1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Благодаря соглашениям об участии общественности, отдельные ведомства получили возможность отстаивать свои бюджетные требования в ходе переговоров с центральным бюджетным ведомством через партнерство с гражданами </a:t>
            </a:r>
          </a:p>
          <a:p>
            <a:pPr>
              <a:spcAft>
                <a:spcPts val="1200"/>
              </a:spcAft>
            </a:pPr>
            <a:r>
              <a:rPr lang="ru-RU" sz="1800" b="1" dirty="0">
                <a:latin typeface="Calibri" panose="020F0502020204030204" pitchFamily="34" charset="0"/>
                <a:cs typeface="Helvetica" panose="020B0604020202020204" pitchFamily="34" charset="0"/>
              </a:rPr>
              <a:t>Южная Корея </a:t>
            </a:r>
            <a:r>
              <a:rPr lang="en-US" sz="1800" dirty="0">
                <a:latin typeface="Calibri" panose="020F0502020204030204" pitchFamily="34" charset="0"/>
                <a:cs typeface="Helvetica" panose="020B0604020202020204" pitchFamily="34" charset="0"/>
              </a:rPr>
              <a:t>					          </a:t>
            </a:r>
            <a:br>
              <a:rPr lang="en-US" sz="1800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За последние </a:t>
            </a:r>
            <a:r>
              <a:rPr lang="en-US" sz="1800" dirty="0">
                <a:latin typeface="Calibri" panose="020F0502020204030204" pitchFamily="34" charset="0"/>
                <a:cs typeface="Helvetica" panose="020B0604020202020204" pitchFamily="34" charset="0"/>
              </a:rPr>
              <a:t>16 </a:t>
            </a: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лет центр сбора сведений о расточительном использовании средств позволил сэкономить в среднем </a:t>
            </a:r>
            <a:r>
              <a:rPr lang="en-US" sz="1800" dirty="0">
                <a:latin typeface="Calibri" panose="020F0502020204030204" pitchFamily="34" charset="0"/>
                <a:cs typeface="Helvetica" panose="020B0604020202020204" pitchFamily="34" charset="0"/>
              </a:rPr>
              <a:t>1 </a:t>
            </a: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млрд долларов США в год </a:t>
            </a:r>
          </a:p>
          <a:p>
            <a:pPr>
              <a:spcAft>
                <a:spcPts val="1200"/>
              </a:spcAft>
            </a:pPr>
            <a:r>
              <a:rPr lang="ru-RU" sz="1800" b="1" dirty="0">
                <a:latin typeface="Calibri" panose="020F0502020204030204" pitchFamily="34" charset="0"/>
                <a:cs typeface="Helvetica" panose="020B0604020202020204" pitchFamily="34" charset="0"/>
              </a:rPr>
              <a:t>Канада</a:t>
            </a:r>
            <a:br>
              <a:rPr lang="en-US" sz="1800" dirty="0">
                <a:latin typeface="Calibri" panose="020F0502020204030204" pitchFamily="34" charset="0"/>
                <a:cs typeface="Helvetica" panose="020B0604020202020204" pitchFamily="34" charset="0"/>
              </a:rPr>
            </a:b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В ходе бюджетного цикла </a:t>
            </a:r>
            <a:r>
              <a:rPr lang="en-US" sz="1800" dirty="0">
                <a:latin typeface="Calibri" panose="020F0502020204030204" pitchFamily="34" charset="0"/>
                <a:cs typeface="Helvetica" panose="020B0604020202020204" pitchFamily="34" charset="0"/>
              </a:rPr>
              <a:t>2017 </a:t>
            </a:r>
            <a:r>
              <a:rPr lang="ru-RU" sz="1800" dirty="0">
                <a:latin typeface="Calibri" panose="020F0502020204030204" pitchFamily="34" charset="0"/>
                <a:cs typeface="Helvetica" panose="020B0604020202020204" pitchFamily="34" charset="0"/>
              </a:rPr>
              <a:t>финансового года в рамках проведения предварительных бюджетных консультаций состоялось более миллиона контактов между гражданами и органами власти</a:t>
            </a:r>
            <a:endParaRPr lang="en-US" sz="1800" dirty="0"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39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4DF6-A5E4-40B6-AD30-82FCB69D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ru-RU" sz="2400" dirty="0"/>
              <a:t>Оценка надзора со стороны законодательных органов, в баллах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23A30-BB1A-4C58-BA9B-9C2B6422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B45BE-0F17-46A1-BCDD-050C2B8CD8FB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3E3316-D8C0-414F-804C-8D66729A711E}"/>
              </a:ext>
            </a:extLst>
          </p:cNvPr>
          <p:cNvSpPr txBox="1">
            <a:spLocks/>
          </p:cNvSpPr>
          <p:nvPr/>
        </p:nvSpPr>
        <p:spPr bwMode="auto">
          <a:xfrm>
            <a:off x="571500" y="990600"/>
            <a:ext cx="800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55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5580"/>
                </a:solidFill>
                <a:latin typeface="Arial" panose="020B0604020202020204" pitchFamily="34" charset="0"/>
                <a:ea typeface="Osaka" pitchFamily="48" charset="-128"/>
              </a:defRPr>
            </a:lvl9pPr>
          </a:lstStyle>
          <a:p>
            <a:pPr algn="ctr"/>
            <a:r>
              <a:rPr lang="ru-RU" sz="2800" dirty="0">
                <a:solidFill>
                  <a:srgbClr val="006598"/>
                </a:solidFill>
                <a:latin typeface="Calibri" panose="020F0502020204030204" pitchFamily="34" charset="0"/>
              </a:rPr>
              <a:t>Страны ЦВЮВЕ </a:t>
            </a:r>
            <a:r>
              <a:rPr lang="en-US" sz="2800" dirty="0">
                <a:solidFill>
                  <a:srgbClr val="006598"/>
                </a:solidFill>
                <a:latin typeface="Calibri" panose="020F0502020204030204" pitchFamily="34" charset="0"/>
              </a:rPr>
              <a:t>+ PEMPAL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DB90FC50-27FB-45F5-A99F-C6C4964F4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3637704"/>
              </p:ext>
            </p:extLst>
          </p:nvPr>
        </p:nvGraphicFramePr>
        <p:xfrm>
          <a:off x="228600" y="1443318"/>
          <a:ext cx="8458200" cy="51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562728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HD:Users:rkilmer:Desktop:Microsoft Office 2004:Templates:Presentations:Designs:Blank Presentation</Template>
  <TotalTime>27597</TotalTime>
  <Words>668</Words>
  <Application>Microsoft Office PowerPoint</Application>
  <PresentationFormat>On-screen Show (4:3)</PresentationFormat>
  <Paragraphs>83</Paragraphs>
  <Slides>10</Slides>
  <Notes>9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BatangChe</vt:lpstr>
      <vt:lpstr>MS PGothic</vt:lpstr>
      <vt:lpstr>MS PGothic</vt:lpstr>
      <vt:lpstr>Arial</vt:lpstr>
      <vt:lpstr>Calibri</vt:lpstr>
      <vt:lpstr>Calibri  </vt:lpstr>
      <vt:lpstr>Helvetica</vt:lpstr>
      <vt:lpstr>Osaka</vt:lpstr>
      <vt:lpstr>Wingdings</vt:lpstr>
      <vt:lpstr>Blank Presentation</vt:lpstr>
      <vt:lpstr>PowerPoint Presentation</vt:lpstr>
      <vt:lpstr>ИОБ: что он оценивает?</vt:lpstr>
      <vt:lpstr>ООБ 2017 г.: вывод № 3:  Проблемы, связанные с отсутствием прозрачности, осложняются неэффективностью институтов надзора и слабым участием общественности в бюджетном процессе</vt:lpstr>
      <vt:lpstr>Оценка участия общественности в странах ЦВЮВЕ/PEMPAL, в баллах</vt:lpstr>
      <vt:lpstr>ООБ: вывод № 4: ни в одной стране не отмечено надлежащей практики по трем элементам хорошо функционирующей системы бюджетной подотчетности: прозрачность, участие общественности и надзор</vt:lpstr>
      <vt:lpstr>Страны ЦВЮВЕ/PEMPAL: как дальше развивать участие общественности?</vt:lpstr>
      <vt:lpstr>Спасибо за внимание</vt:lpstr>
      <vt:lpstr>Механизмы участия:  Примеры со всего мира</vt:lpstr>
      <vt:lpstr>Оценка надзора со стороны законодательных органов, в баллах</vt:lpstr>
      <vt:lpstr>Оценка надзора в баллах</vt:lpstr>
    </vt:vector>
  </TitlesOfParts>
  <Company>Matrix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Matrix</dc:creator>
  <cp:lastModifiedBy>Inna Anatolievna Davidova</cp:lastModifiedBy>
  <cp:revision>337</cp:revision>
  <cp:lastPrinted>2018-05-02T14:54:13Z</cp:lastPrinted>
  <dcterms:created xsi:type="dcterms:W3CDTF">2008-06-23T16:25:12Z</dcterms:created>
  <dcterms:modified xsi:type="dcterms:W3CDTF">2018-06-13T13:15:21Z</dcterms:modified>
</cp:coreProperties>
</file>