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301" r:id="rId3"/>
    <p:sldId id="304" r:id="rId4"/>
    <p:sldId id="307" r:id="rId5"/>
    <p:sldId id="300" r:id="rId6"/>
    <p:sldId id="305" r:id="rId7"/>
    <p:sldId id="306" r:id="rId8"/>
    <p:sldId id="320" r:id="rId9"/>
    <p:sldId id="324" r:id="rId10"/>
    <p:sldId id="322" r:id="rId11"/>
    <p:sldId id="323" r:id="rId12"/>
    <p:sldId id="325" r:id="rId13"/>
    <p:sldId id="327" r:id="rId14"/>
    <p:sldId id="326" r:id="rId15"/>
    <p:sldId id="308" r:id="rId16"/>
    <p:sldId id="309" r:id="rId17"/>
    <p:sldId id="319" r:id="rId18"/>
    <p:sldId id="312" r:id="rId19"/>
    <p:sldId id="310" r:id="rId20"/>
    <p:sldId id="318" r:id="rId21"/>
    <p:sldId id="321" r:id="rId22"/>
    <p:sldId id="311" r:id="rId23"/>
    <p:sldId id="317" r:id="rId24"/>
    <p:sldId id="314" r:id="rId25"/>
    <p:sldId id="316" r:id="rId26"/>
    <p:sldId id="315" r:id="rId27"/>
    <p:sldId id="277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Alejandra Flores Montoya" initials="LAFM" lastIdx="1" clrIdx="0">
    <p:extLst/>
  </p:cmAuthor>
  <p:cmAuthor id="2" name="Victor De Leon Favela" initials="VDLF" lastIdx="15" clrIdx="1">
    <p:extLst/>
  </p:cmAuthor>
  <p:cmAuthor id="3" name="Nadia Olivia Lora Gerardo" initials="NOLG" lastIdx="1" clrIdx="2">
    <p:extLst/>
  </p:cmAuthor>
  <p:cmAuthor id="4" name="Aura Erendira Martinez Oriol" initials="AEMO" lastIdx="2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258"/>
    <a:srgbClr val="F43943"/>
    <a:srgbClr val="1CB78D"/>
    <a:srgbClr val="1CB68D"/>
    <a:srgbClr val="7F7F7F"/>
    <a:srgbClr val="A66BD3"/>
    <a:srgbClr val="BCCF00"/>
    <a:srgbClr val="12B388"/>
    <a:srgbClr val="008789"/>
    <a:srgbClr val="51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209-9DB8-455D-9781-D116D0D15A81}" type="datetimeFigureOut">
              <a:rPr lang="es-MX" smtClean="0"/>
              <a:t>02/07/2018</a:t>
            </a:fld>
            <a:endParaRPr lang="hr-H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D092-D0A2-4965-A388-E104249C39A9}" type="slidenum">
              <a:rPr lang="es-MX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0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239B-2498-4402-9383-E258EA7D86AF}" type="datetime1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8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E2E6-2EBB-4DD9-A439-A9799866C4F7}" type="datetime1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3DC3-51FD-4609-AB45-0B3F021867DE}" type="datetime1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15DA-C421-49DA-94DE-23FC91B02A1F}" type="datetime1">
              <a:rPr lang="es-MX" smtClean="0"/>
              <a:t>02/07/2018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4229-1823-44F1-9FFD-ECC36C6E378C}" type="datetime1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2067-573E-4584-A724-E84BB26ADC0C}" type="datetime1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3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0F29-109E-4E86-8C1E-F7F2D2C837F1}" type="datetime1">
              <a:rPr lang="es-MX" smtClean="0"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2DC-ED8B-4538-97A6-6242890C09E8}" type="datetime1">
              <a:rPr lang="es-MX" smtClean="0"/>
              <a:t>02/07/2018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4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8F62-E65D-4461-B86E-D0F0152DF644}" type="datetime1">
              <a:rPr lang="es-MX" smtClean="0"/>
              <a:t>02/07/2018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5E5B-AC81-40C5-A9EE-ED1C9EA3DC1A}" type="datetime1">
              <a:rPr lang="es-MX" smtClean="0"/>
              <a:t>02/07/2018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FA9E-A95C-446D-9958-E230C776FD46}" type="datetime1">
              <a:rPr lang="es-MX" smtClean="0"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1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339-E192-40D7-9A83-8B7E395EB617}" type="datetime1">
              <a:rPr lang="es-MX" smtClean="0"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6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24C1-2352-4820-8DB1-C914FA9D5FAE}" type="datetime1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Sudjelovanje javnosti u proračunskom ciklusu</a:t>
            </a:r>
            <a:endParaRPr lang="hr-HR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857" y="5316717"/>
            <a:ext cx="7764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Lorena Rivero del Paso</a:t>
            </a:r>
          </a:p>
          <a:p>
            <a:pPr algn="r"/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Glavna direktorica za praćenje učinka i analizu informacija</a:t>
            </a:r>
          </a:p>
          <a:p>
            <a:pPr algn="r"/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Jedinica za evaluaciju učinka</a:t>
            </a:r>
          </a:p>
          <a:p>
            <a:pPr algn="r"/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Ministarstvo financija i javnog kredita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171185" y="698749"/>
            <a:ext cx="1849630" cy="2021493"/>
            <a:chOff x="5171185" y="698749"/>
            <a:chExt cx="1849630" cy="202149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b="30185"/>
            <a:stretch/>
          </p:blipFill>
          <p:spPr>
            <a:xfrm>
              <a:off x="5171185" y="698749"/>
              <a:ext cx="1849630" cy="136206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t="66200"/>
            <a:stretch/>
          </p:blipFill>
          <p:spPr>
            <a:xfrm>
              <a:off x="5171185" y="2060812"/>
              <a:ext cx="1849630" cy="65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Otvoren sustav evaluacije učinka</a:t>
            </a:r>
            <a:endParaRPr lang="hr-HR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0575"/>
          <a:stretch/>
        </p:blipFill>
        <p:spPr>
          <a:xfrm>
            <a:off x="835666" y="1496777"/>
            <a:ext cx="10449941" cy="52564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0151" y="808601"/>
            <a:ext cx="1064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accent2"/>
                </a:solidFill>
              </a:rPr>
              <a:t>Otvoreno javno savjetovanje o pokazateljima učinka</a:t>
            </a:r>
            <a:endParaRPr lang="hr-H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E2258">
              <a:alpha val="76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7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601890" y="2931681"/>
            <a:ext cx="6988220" cy="497318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Više od 250 prijedloga</a:t>
            </a:r>
            <a:endParaRPr lang="hr-HR" sz="32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E2258">
              <a:alpha val="76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7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601890" y="1143221"/>
            <a:ext cx="6988220" cy="497318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Sudionici:</a:t>
            </a:r>
            <a:endParaRPr lang="hr-HR" sz="32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08729" y="2111188"/>
            <a:ext cx="7100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Organizacije civilnog društva</a:t>
            </a:r>
            <a:endParaRPr lang="hr-HR" sz="2800" dirty="0" smtClean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Studenti</a:t>
            </a:r>
            <a:endParaRPr lang="hr-HR" sz="2800" dirty="0" smtClean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Bivši polaznici našeg certifikacijskog tečaja o planiranju proračuna prema učinku</a:t>
            </a:r>
            <a:endParaRPr lang="hr-HR" sz="2800" dirty="0" smtClean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Javni dužnosnici</a:t>
            </a:r>
            <a:endParaRPr lang="hr-H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4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02105" y="3429000"/>
            <a:ext cx="825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hr-HR" sz="4000" dirty="0" smtClean="0">
                <a:solidFill>
                  <a:schemeClr val="bg1"/>
                </a:solidFill>
              </a:rPr>
              <a:t>Vi ocjenjujete</a:t>
            </a:r>
            <a:endParaRPr lang="hr-HR" sz="40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77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Vi ocjenjujete</a:t>
            </a:r>
            <a:endParaRPr lang="hr-HR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3330" b="6341"/>
          <a:stretch/>
        </p:blipFill>
        <p:spPr>
          <a:xfrm>
            <a:off x="602932" y="830131"/>
            <a:ext cx="10942547" cy="55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5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76332" y="3641212"/>
            <a:ext cx="11224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  <a:latin typeface="+mj-lt"/>
              </a:rPr>
              <a:t>4</a:t>
            </a:r>
            <a:r>
              <a:rPr lang="hr-HR" sz="2400" dirty="0">
                <a:solidFill>
                  <a:schemeClr val="bg1"/>
                </a:solidFill>
                <a:latin typeface="+mj-lt"/>
              </a:rPr>
              <a:t>.</a:t>
            </a:r>
            <a:r>
              <a:rPr lang="hr-HR" sz="2400" dirty="0" smtClean="0">
                <a:solidFill>
                  <a:schemeClr val="bg1"/>
                </a:solidFill>
              </a:rPr>
              <a:t> Poticanje javnosti da izađe na ulice i vidi na što se troši proračun</a:t>
            </a:r>
            <a:r>
              <a:rPr lang="hr-HR" sz="24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inicijativa </a:t>
            </a:r>
            <a:r>
              <a:rPr lang="hr-HR" sz="2400" i="1" dirty="0" smtClean="0">
                <a:solidFill>
                  <a:schemeClr val="bg1"/>
                </a:solidFill>
              </a:rPr>
              <a:t>Data on </a:t>
            </a:r>
            <a:r>
              <a:rPr lang="hr-HR" sz="2400" i="1" dirty="0" err="1" smtClean="0">
                <a:solidFill>
                  <a:schemeClr val="bg1"/>
                </a:solidFill>
              </a:rPr>
              <a:t>the</a:t>
            </a:r>
            <a:r>
              <a:rPr lang="hr-HR" sz="2400" i="1" dirty="0" smtClean="0">
                <a:solidFill>
                  <a:schemeClr val="bg1"/>
                </a:solidFill>
              </a:rPr>
              <a:t> </a:t>
            </a:r>
            <a:r>
              <a:rPr lang="hr-HR" sz="2400" i="1" dirty="0" err="1" smtClean="0">
                <a:solidFill>
                  <a:schemeClr val="bg1"/>
                </a:solidFill>
              </a:rPr>
              <a:t>Streets</a:t>
            </a:r>
            <a:r>
              <a:rPr lang="hr-HR" sz="2400" i="1" dirty="0" smtClean="0">
                <a:solidFill>
                  <a:schemeClr val="bg1"/>
                </a:solidFill>
              </a:rPr>
              <a:t> </a:t>
            </a:r>
            <a:r>
              <a:rPr lang="hr-HR" sz="2400" i="1" dirty="0" err="1" smtClean="0">
                <a:solidFill>
                  <a:schemeClr val="bg1"/>
                </a:solidFill>
              </a:rPr>
              <a:t>Rally</a:t>
            </a:r>
            <a:endParaRPr lang="hr-HR" sz="2400" i="1" dirty="0" smtClean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13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r>
              <a:rPr lang="hr-HR" sz="2400" dirty="0" smtClean="0">
                <a:solidFill>
                  <a:schemeClr val="bg1"/>
                </a:solidFill>
                <a:latin typeface="+mj-lt"/>
              </a:rPr>
              <a:t> („podaci na ulicama”)</a:t>
            </a:r>
          </a:p>
        </p:txBody>
      </p:sp>
      <p:pic>
        <p:nvPicPr>
          <p:cNvPr id="5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1" y="631894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r>
              <a:rPr lang="hr-HR" sz="2400" dirty="0" smtClean="0">
                <a:solidFill>
                  <a:schemeClr val="bg1"/>
                </a:solidFill>
                <a:latin typeface="+mj-lt"/>
              </a:rPr>
              <a:t> („podaci na ulicama”)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4489" b="6174"/>
          <a:stretch/>
        </p:blipFill>
        <p:spPr>
          <a:xfrm>
            <a:off x="814698" y="886630"/>
            <a:ext cx="10570795" cy="53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r>
              <a:rPr lang="hr-HR" sz="2400" dirty="0" smtClean="0">
                <a:solidFill>
                  <a:schemeClr val="bg1"/>
                </a:solidFill>
                <a:latin typeface="+mj-lt"/>
              </a:rPr>
              <a:t> („podaci na ulicama”)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0" y="642303"/>
            <a:ext cx="7565521" cy="4530198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2" y="3153214"/>
            <a:ext cx="5129371" cy="32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r>
              <a:rPr lang="hr-HR" sz="2400" dirty="0" smtClean="0">
                <a:solidFill>
                  <a:schemeClr val="bg1"/>
                </a:solidFill>
                <a:latin typeface="+mj-lt"/>
              </a:rPr>
              <a:t> („podaci na ulicama”)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81354" y="703384"/>
            <a:ext cx="11451354" cy="6098343"/>
            <a:chOff x="-864075" y="540396"/>
            <a:chExt cx="10844612" cy="587718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45" y="3910544"/>
              <a:ext cx="2057136" cy="248472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712064" y="1592450"/>
              <a:ext cx="1268473" cy="1319308"/>
              <a:chOff x="3600000" y="4705223"/>
              <a:chExt cx="1944000" cy="1944000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600000" y="4705223"/>
                <a:ext cx="1944000" cy="1944000"/>
              </a:xfrm>
              <a:prstGeom prst="ellipse">
                <a:avLst/>
              </a:prstGeom>
              <a:solidFill>
                <a:srgbClr val="148B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sz="1400" b="1" dirty="0">
                    <a:latin typeface="Soberana Sans Light" panose="02000000000000000000" pitchFamily="50" charset="0"/>
                  </a:rPr>
                  <a:t>4</a:t>
                </a:r>
              </a:p>
              <a:p>
                <a:pPr algn="ctr"/>
                <a:r>
                  <a:rPr lang="hr-HR" sz="1400" b="1" dirty="0" smtClean="0">
                    <a:latin typeface="Soberana Sans Light" panose="02000000000000000000" pitchFamily="50" charset="0"/>
                  </a:rPr>
                  <a:t>države</a:t>
                </a:r>
                <a:endParaRPr lang="hr-HR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728783" y="4831222"/>
                <a:ext cx="1691999" cy="16919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8600683" y="4676912"/>
              <a:ext cx="1364701" cy="1297523"/>
              <a:chOff x="6427035" y="4180592"/>
              <a:chExt cx="1944000" cy="1943999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6427035" y="4180592"/>
                <a:ext cx="1944000" cy="1943999"/>
              </a:xfrm>
              <a:prstGeom prst="ellipse">
                <a:avLst/>
              </a:prstGeom>
              <a:solidFill>
                <a:srgbClr val="E4252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sz="1600" b="1" dirty="0">
                    <a:latin typeface="Soberana Sans Light" panose="02000000000000000000" pitchFamily="50" charset="0"/>
                  </a:rPr>
                  <a:t>14 države</a:t>
                </a:r>
                <a:endParaRPr lang="hr-HR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6569183" y="4290256"/>
                <a:ext cx="1692000" cy="169200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6945331" y="3322311"/>
              <a:ext cx="2042613" cy="1944291"/>
              <a:chOff x="177158" y="4575138"/>
              <a:chExt cx="2323896" cy="224748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177158" y="4575138"/>
                <a:ext cx="2323896" cy="2247480"/>
              </a:xfrm>
              <a:prstGeom prst="ellipse">
                <a:avLst/>
              </a:prstGeom>
              <a:solidFill>
                <a:srgbClr val="442C6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b="1" smtClean="0"/>
                  <a:t>190 posjećenih projekata</a:t>
                </a:r>
                <a:endParaRPr lang="hr-HR" sz="16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98055" y="4704257"/>
                <a:ext cx="2065685" cy="1997763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920" y="3613284"/>
              <a:ext cx="3627808" cy="2804297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-864075" y="3369018"/>
              <a:ext cx="1212137" cy="1165389"/>
            </a:xfrm>
            <a:prstGeom prst="ellipse">
              <a:avLst/>
            </a:prstGeom>
            <a:solidFill>
              <a:srgbClr val="148B8C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b="1" dirty="0">
                  <a:latin typeface="Soberana Sans Light" panose="02000000000000000000" pitchFamily="50" charset="0"/>
                </a:rPr>
                <a:t>2017.</a:t>
              </a:r>
              <a:endParaRPr lang="hr-HR" dirty="0">
                <a:latin typeface="Soberana Sans Light" panose="02000000000000000000" pitchFamily="50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920" y="1070381"/>
              <a:ext cx="3656668" cy="166434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434" y="788963"/>
              <a:ext cx="1545109" cy="193138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965" y="848784"/>
              <a:ext cx="1566297" cy="2103752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>
              <a:off x="7112681" y="540396"/>
              <a:ext cx="1772311" cy="1766158"/>
              <a:chOff x="91474" y="3794986"/>
              <a:chExt cx="2323897" cy="2247484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91474" y="3794986"/>
                <a:ext cx="2323897" cy="2247484"/>
              </a:xfrm>
              <a:prstGeom prst="ellipse">
                <a:avLst/>
              </a:prstGeom>
              <a:solidFill>
                <a:srgbClr val="F47A4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b="1" dirty="0" smtClean="0"/>
                  <a:t>27 posjećenih projekata</a:t>
                </a:r>
                <a:endParaRPr lang="hr-HR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199473" y="3936707"/>
                <a:ext cx="2065685" cy="199776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816" y="3758397"/>
              <a:ext cx="1878060" cy="2636873"/>
            </a:xfrm>
            <a:prstGeom prst="rect">
              <a:avLst/>
            </a:prstGeom>
          </p:spPr>
        </p:pic>
        <p:sp>
          <p:nvSpPr>
            <p:cNvPr id="19" name="Elipse 18"/>
            <p:cNvSpPr/>
            <p:nvPr/>
          </p:nvSpPr>
          <p:spPr>
            <a:xfrm>
              <a:off x="-864075" y="753466"/>
              <a:ext cx="1212137" cy="1165388"/>
            </a:xfrm>
            <a:prstGeom prst="ellipse">
              <a:avLst/>
            </a:prstGeom>
            <a:solidFill>
              <a:srgbClr val="148B8C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b="1" dirty="0">
                  <a:latin typeface="Soberana Sans Light" panose="02000000000000000000" pitchFamily="50" charset="0"/>
                </a:rPr>
                <a:t>2016.</a:t>
              </a:r>
              <a:endParaRPr lang="hr-HR" dirty="0">
                <a:latin typeface="Soberana Sans Light" panose="02000000000000000000" pitchFamily="50" charset="0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57" y="2612027"/>
              <a:ext cx="1673651" cy="1993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69553" y="2221050"/>
            <a:ext cx="9052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Sudjelovanje javnosti u proračunskom ciklusu</a:t>
            </a:r>
          </a:p>
          <a:p>
            <a:pPr algn="ctr"/>
            <a:r>
              <a:rPr lang="hr-HR" sz="3600" dirty="0">
                <a:solidFill>
                  <a:schemeClr val="bg1"/>
                </a:solidFill>
              </a:rPr>
              <a:t>&gt;</a:t>
            </a:r>
          </a:p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Participativno planiranje proračuna</a:t>
            </a:r>
            <a:endParaRPr lang="hr-H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8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r>
              <a:rPr lang="hr-HR" sz="2400" dirty="0" smtClean="0">
                <a:solidFill>
                  <a:schemeClr val="bg1"/>
                </a:solidFill>
                <a:latin typeface="+mj-lt"/>
              </a:rPr>
              <a:t> 2018.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4951" y="6002968"/>
            <a:ext cx="6068023" cy="707886"/>
          </a:xfrm>
          <a:prstGeom prst="rect">
            <a:avLst/>
          </a:prstGeom>
          <a:solidFill>
            <a:srgbClr val="F4394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mtClean="0"/>
              <a:t>Ostale zemlje koje je pozvao GIFT</a:t>
            </a:r>
          </a:p>
          <a:p>
            <a:pPr algn="ctr"/>
            <a:r>
              <a:rPr lang="en-US" smtClean="0"/>
              <a:t>	</a:t>
            </a:r>
            <a:r>
              <a:rPr lang="hr-HR" sz="2000" dirty="0" smtClean="0">
                <a:solidFill>
                  <a:schemeClr val="bg1"/>
                </a:solidFill>
              </a:rPr>
              <a:t>Čile i Kolumbija se priključuju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6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11" y="622430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EE1DE94-68E6-864F-B7FD-AB3EAE37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3" y="764165"/>
            <a:ext cx="1919624" cy="295326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lc="http://schemas.openxmlformats.org/drawingml/2006/lockedCanvas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CDA4639D-467E-6A4D-945E-D61ED4C0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73" y="2596766"/>
            <a:ext cx="1750865" cy="2911077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7148057-4410-624C-91D9-8FAA4BC84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915" y="2553645"/>
            <a:ext cx="1982908" cy="331187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lc="http://schemas.openxmlformats.org/drawingml/2006/lockedCanvas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6809C68-D820-B443-A003-75F7D4327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916" y="845251"/>
            <a:ext cx="2230198" cy="29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3B279FC-F3AC-1545-B950-46E7C3C5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"/>
            <a:ext cx="12192000" cy="685578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806E15-7E68-2C46-9211-37CBD525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699" y="2812176"/>
            <a:ext cx="2562578" cy="749554"/>
          </a:xfrm>
          <a:prstGeom prst="rect">
            <a:avLst/>
          </a:prstGeom>
        </p:spPr>
      </p:pic>
      <p:sp>
        <p:nvSpPr>
          <p:cNvPr id="4" name="Elipse 24"/>
          <p:cNvSpPr/>
          <p:nvPr/>
        </p:nvSpPr>
        <p:spPr>
          <a:xfrm>
            <a:off x="865414" y="3323979"/>
            <a:ext cx="2392135" cy="1346349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smtClean="0">
                <a:latin typeface="Soberana Sans Light" panose="02000000000000000000" pitchFamily="50" charset="0"/>
              </a:rPr>
              <a:t>Registriranih korisnika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  <p:sp>
        <p:nvSpPr>
          <p:cNvPr id="5" name="Elipse 24"/>
          <p:cNvSpPr/>
          <p:nvPr/>
        </p:nvSpPr>
        <p:spPr>
          <a:xfrm>
            <a:off x="3771902" y="3306045"/>
            <a:ext cx="2242456" cy="1079292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smtClean="0">
                <a:latin typeface="Soberana Sans Light" panose="02000000000000000000" pitchFamily="50" charset="0"/>
              </a:rPr>
              <a:t>Objava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  <p:sp>
        <p:nvSpPr>
          <p:cNvPr id="6" name="Elipse 24"/>
          <p:cNvSpPr/>
          <p:nvPr/>
        </p:nvSpPr>
        <p:spPr>
          <a:xfrm>
            <a:off x="6487886" y="3370869"/>
            <a:ext cx="2392135" cy="1014468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smtClean="0">
                <a:latin typeface="Soberana Sans Light" panose="02000000000000000000" pitchFamily="50" charset="0"/>
              </a:rPr>
              <a:t>Posjećenih projekata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  <p:sp>
        <p:nvSpPr>
          <p:cNvPr id="9" name="Elipse 24"/>
          <p:cNvSpPr/>
          <p:nvPr/>
        </p:nvSpPr>
        <p:spPr>
          <a:xfrm>
            <a:off x="8596993" y="2415022"/>
            <a:ext cx="2841171" cy="1346349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2400" b="1" dirty="0" smtClean="0">
                <a:latin typeface="Soberana Sans Light" panose="02000000000000000000" pitchFamily="50" charset="0"/>
              </a:rPr>
              <a:t>3 zemlje</a:t>
            </a:r>
            <a:endParaRPr lang="hr-HR" sz="2400" dirty="0">
              <a:latin typeface="Soberana Sans Light" panose="02000000000000000000" pitchFamily="50" charset="0"/>
            </a:endParaRPr>
          </a:p>
        </p:txBody>
      </p:sp>
      <p:sp>
        <p:nvSpPr>
          <p:cNvPr id="10" name="Elipse 24"/>
          <p:cNvSpPr/>
          <p:nvPr/>
        </p:nvSpPr>
        <p:spPr>
          <a:xfrm>
            <a:off x="3649439" y="5150057"/>
            <a:ext cx="2242456" cy="1030307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smtClean="0">
                <a:latin typeface="Soberana Sans Light" panose="02000000000000000000" pitchFamily="50" charset="0"/>
              </a:rPr>
              <a:t>fotografija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  <p:sp>
        <p:nvSpPr>
          <p:cNvPr id="11" name="Elipse 24"/>
          <p:cNvSpPr/>
          <p:nvPr/>
        </p:nvSpPr>
        <p:spPr>
          <a:xfrm>
            <a:off x="6487886" y="5150057"/>
            <a:ext cx="2392135" cy="1346349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smtClean="0">
                <a:latin typeface="Soberana Sans Light" panose="02000000000000000000" pitchFamily="50" charset="0"/>
              </a:rPr>
              <a:t>Video zapisa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  <p:sp>
        <p:nvSpPr>
          <p:cNvPr id="12" name="Elipse 24"/>
          <p:cNvSpPr/>
          <p:nvPr/>
        </p:nvSpPr>
        <p:spPr>
          <a:xfrm>
            <a:off x="9046029" y="5052084"/>
            <a:ext cx="2628900" cy="1346349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err="1" smtClean="0">
                <a:latin typeface="Soberana Sans Light" panose="02000000000000000000" pitchFamily="50" charset="0"/>
              </a:rPr>
              <a:t>Infografika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  <p:sp>
        <p:nvSpPr>
          <p:cNvPr id="13" name="Elipse 24"/>
          <p:cNvSpPr/>
          <p:nvPr/>
        </p:nvSpPr>
        <p:spPr>
          <a:xfrm>
            <a:off x="463786" y="1456056"/>
            <a:ext cx="11004314" cy="958966"/>
          </a:xfrm>
          <a:prstGeom prst="ellipse">
            <a:avLst/>
          </a:prstGeom>
          <a:solidFill>
            <a:srgbClr val="E425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 smtClean="0">
                <a:latin typeface="Soberana Sans Light" panose="02000000000000000000" pitchFamily="50" charset="0"/>
              </a:rPr>
              <a:t>STVARNI ANGAŽMAN GRAĐANA NA JAVNIM RADOVIMA</a:t>
            </a:r>
            <a:endParaRPr lang="hr-HR" sz="1400" dirty="0">
              <a:latin typeface="Soberana San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97541" y="2459504"/>
            <a:ext cx="9046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hr-HR" sz="40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endParaRPr lang="hr-HR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r-HR" sz="4000" dirty="0" smtClean="0">
                <a:solidFill>
                  <a:schemeClr val="bg1"/>
                </a:solidFill>
                <a:latin typeface="+mj-lt"/>
              </a:rPr>
              <a:t>5. </a:t>
            </a:r>
            <a:r>
              <a:rPr lang="hr-HR" sz="4000" i="1" dirty="0" smtClean="0">
                <a:solidFill>
                  <a:schemeClr val="bg1"/>
                </a:solidFill>
                <a:latin typeface="+mj-lt"/>
              </a:rPr>
              <a:t>Online</a:t>
            </a:r>
            <a:r>
              <a:rPr lang="hr-HR" sz="4000" dirty="0" smtClean="0">
                <a:solidFill>
                  <a:schemeClr val="bg1"/>
                </a:solidFill>
                <a:latin typeface="+mj-lt"/>
              </a:rPr>
              <a:t> tečajevi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15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4184" y="0"/>
            <a:ext cx="10153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A ako naš korisnik nije toliko tehnički pismen?</a:t>
            </a:r>
            <a:r>
              <a:rPr lang="hr-HR" sz="2800" b="1" dirty="0" smtClean="0">
                <a:solidFill>
                  <a:schemeClr val="bg1"/>
                </a:solidFill>
                <a:latin typeface="+mj-lt"/>
              </a:rPr>
              <a:t>                 </a:t>
            </a:r>
            <a:r>
              <a:rPr lang="hr-HR" smtClean="0"/>
              <a:t>Zašto ne izgraditi kapacitete?</a:t>
            </a:r>
            <a:endParaRPr lang="hr-HR" sz="2800" dirty="0">
              <a:solidFill>
                <a:schemeClr val="bg1"/>
              </a:solidFill>
              <a:latin typeface="Soberana Sans Light" panose="02000000000000000000" pitchFamily="50" charset="0"/>
            </a:endParaRPr>
          </a:p>
          <a:p>
            <a:endParaRPr lang="hr-H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954107"/>
            <a:ext cx="9794279" cy="52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2017. i 2018.</a:t>
            </a:r>
            <a:r>
              <a:rPr lang="hr-HR" smtClean="0"/>
              <a:t> kreće suradnja s civilnim društvom</a:t>
            </a:r>
            <a:endParaRPr lang="hr-H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3" y="726235"/>
            <a:ext cx="5983847" cy="59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+mj-lt"/>
              </a:rPr>
              <a:t>Veliki otvoreni </a:t>
            </a:r>
            <a:r>
              <a:rPr lang="hr-HR" i="1" dirty="0" smtClean="0">
                <a:solidFill>
                  <a:schemeClr val="bg1"/>
                </a:solidFill>
                <a:latin typeface="+mj-lt"/>
              </a:rPr>
              <a:t>online</a:t>
            </a:r>
            <a:r>
              <a:rPr lang="hr-HR" dirty="0" smtClean="0">
                <a:solidFill>
                  <a:schemeClr val="bg1"/>
                </a:solidFill>
                <a:latin typeface="+mj-lt"/>
              </a:rPr>
              <a:t> tečaj</a:t>
            </a:r>
            <a:endParaRPr lang="hr-H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7" y="821520"/>
            <a:ext cx="7422117" cy="56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+mj-lt"/>
              </a:rPr>
              <a:t>Potraga za pravim korisnicima</a:t>
            </a:r>
            <a:endParaRPr lang="hr-HR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793" y="-201707"/>
            <a:chExt cx="12192000" cy="6858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" y="-201707"/>
              <a:ext cx="12192000" cy="685800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793" y="-201707"/>
              <a:ext cx="12192000" cy="6858000"/>
            </a:xfrm>
            <a:prstGeom prst="rect">
              <a:avLst/>
            </a:prstGeom>
            <a:solidFill>
              <a:srgbClr val="FF9C55">
                <a:alpha val="93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6693848" y="2767280"/>
            <a:ext cx="5200241" cy="1323439"/>
          </a:xfrm>
          <a:prstGeom prst="rect">
            <a:avLst/>
          </a:prstGeom>
          <a:solidFill>
            <a:srgbClr val="FF9C55"/>
          </a:solidFill>
        </p:spPr>
        <p:txBody>
          <a:bodyPr wrap="square" rtlCol="0">
            <a:spAutoFit/>
          </a:bodyPr>
          <a:lstStyle/>
          <a:p>
            <a:r>
              <a:rPr lang="hr-HR" smtClean="0"/>
              <a:t>Odazvalo se više od 17.500 sudionika.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31176"/>
          <a:stretch/>
        </p:blipFill>
        <p:spPr>
          <a:xfrm>
            <a:off x="0" y="582090"/>
            <a:ext cx="6693849" cy="59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"/>
            <a:ext cx="12192000" cy="6858001"/>
            <a:chOff x="1524000" y="-1"/>
            <a:chExt cx="9144001" cy="685800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9"/>
            <a:stretch/>
          </p:blipFill>
          <p:spPr>
            <a:xfrm>
              <a:off x="1524794" y="1"/>
              <a:ext cx="9143207" cy="685799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524000" y="-1"/>
              <a:ext cx="9144001" cy="6857999"/>
            </a:xfrm>
            <a:prstGeom prst="rect">
              <a:avLst/>
            </a:prstGeom>
            <a:solidFill>
              <a:srgbClr val="B3D135">
                <a:alpha val="6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20" y="1424773"/>
            <a:ext cx="1955773" cy="3545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35368" y="3077707"/>
            <a:ext cx="813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sz="3500" b="1" dirty="0">
                <a:solidFill>
                  <a:schemeClr val="bg1"/>
                </a:solidFill>
              </a:rPr>
              <a:t>www.transparenciapresupuestaria.gob.mx</a:t>
            </a:r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24" y="1687560"/>
            <a:ext cx="667321" cy="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12141" y="1745375"/>
            <a:ext cx="50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hr-HR" sz="3000" dirty="0"/>
              <a:t>TransparenciaPresupuestaria</a:t>
            </a:r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55" y="2421209"/>
            <a:ext cx="523584" cy="5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44032" y="2357767"/>
            <a:ext cx="376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hr-HR" sz="3000" dirty="0"/>
              <a:t>@TPresupuestaria</a:t>
            </a:r>
          </a:p>
        </p:txBody>
      </p:sp>
    </p:spTree>
    <p:extLst>
      <p:ext uri="{BB962C8B-B14F-4D97-AF65-F5344CB8AC3E}">
        <p14:creationId xmlns:p14="http://schemas.microsoft.com/office/powerpoint/2010/main" val="465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8508" y="1950021"/>
            <a:ext cx="10094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hr-HR" sz="3600" dirty="0" smtClean="0">
                <a:solidFill>
                  <a:schemeClr val="bg1"/>
                </a:solidFill>
              </a:rPr>
              <a:t>Program reforme obrazovanja </a:t>
            </a:r>
            <a:endParaRPr lang="hr-HR" sz="36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hr-HR" sz="3600" dirty="0" smtClean="0">
                <a:solidFill>
                  <a:schemeClr val="bg1"/>
                </a:solidFill>
              </a:rPr>
              <a:t>Javno savjetovanje o pokazateljima učinka</a:t>
            </a:r>
            <a:endParaRPr lang="hr-HR" sz="36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hr-HR" sz="3600" dirty="0" smtClean="0">
                <a:solidFill>
                  <a:schemeClr val="bg1"/>
                </a:solidFill>
              </a:rPr>
              <a:t>Vi ocjenjujete </a:t>
            </a:r>
            <a:endParaRPr lang="hr-HR" sz="36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hr-HR" sz="3600" dirty="0" smtClean="0">
                <a:solidFill>
                  <a:schemeClr val="bg1"/>
                </a:solidFill>
              </a:rPr>
              <a:t>Poticanje javnosti da izađe na ulice i vidi na što se troši proračun: inicijativa </a:t>
            </a:r>
            <a:r>
              <a:rPr lang="hr-HR" sz="3600" i="1" dirty="0" smtClean="0">
                <a:solidFill>
                  <a:schemeClr val="bg1"/>
                </a:solidFill>
              </a:rPr>
              <a:t>Data on </a:t>
            </a:r>
            <a:r>
              <a:rPr lang="hr-HR" sz="3600" i="1" dirty="0" err="1" smtClean="0">
                <a:solidFill>
                  <a:schemeClr val="bg1"/>
                </a:solidFill>
              </a:rPr>
              <a:t>the</a:t>
            </a:r>
            <a:r>
              <a:rPr lang="hr-HR" sz="3600" i="1" dirty="0" smtClean="0">
                <a:solidFill>
                  <a:schemeClr val="bg1"/>
                </a:solidFill>
              </a:rPr>
              <a:t> </a:t>
            </a:r>
            <a:r>
              <a:rPr lang="hr-HR" sz="3600" i="1" dirty="0" err="1" smtClean="0">
                <a:solidFill>
                  <a:schemeClr val="bg1"/>
                </a:solidFill>
              </a:rPr>
              <a:t>Streets</a:t>
            </a:r>
            <a:r>
              <a:rPr lang="hr-HR" sz="3600" i="1" dirty="0" smtClean="0">
                <a:solidFill>
                  <a:schemeClr val="bg1"/>
                </a:solidFill>
              </a:rPr>
              <a:t> </a:t>
            </a:r>
            <a:r>
              <a:rPr lang="hr-HR" sz="3600" i="1" dirty="0" err="1" smtClean="0">
                <a:solidFill>
                  <a:schemeClr val="bg1"/>
                </a:solidFill>
              </a:rPr>
              <a:t>Rally</a:t>
            </a:r>
            <a:endParaRPr lang="hr-HR" sz="3600" i="1" dirty="0" smtClean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hr-HR" sz="3600" i="1" dirty="0" smtClean="0">
                <a:solidFill>
                  <a:schemeClr val="bg1"/>
                </a:solidFill>
                <a:latin typeface="+mj-lt"/>
              </a:rPr>
              <a:t>Online</a:t>
            </a:r>
            <a:r>
              <a:rPr lang="hr-HR" sz="3600" dirty="0" smtClean="0">
                <a:solidFill>
                  <a:schemeClr val="bg1"/>
                </a:solidFill>
                <a:latin typeface="+mj-lt"/>
              </a:rPr>
              <a:t> tečajevi</a:t>
            </a:r>
          </a:p>
        </p:txBody>
      </p:sp>
    </p:spTree>
    <p:extLst>
      <p:ext uri="{BB962C8B-B14F-4D97-AF65-F5344CB8AC3E}">
        <p14:creationId xmlns:p14="http://schemas.microsoft.com/office/powerpoint/2010/main" val="33855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3848" y="2577831"/>
            <a:ext cx="1122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hr-HR" sz="3600" dirty="0" smtClean="0">
                <a:solidFill>
                  <a:schemeClr val="bg1"/>
                </a:solidFill>
              </a:rPr>
              <a:t>Program reforme obrazovanja</a:t>
            </a:r>
            <a:endParaRPr lang="hr-HR" sz="36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9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70" y="3248167"/>
            <a:ext cx="6593925" cy="360983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11565" y="998901"/>
            <a:ext cx="10275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 smtClean="0"/>
              <a:t>Program za izgradnju školske infrastrukture (velik i vrlo velik broj neriješenih slučajeva)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Roditelji + ravnatelji</a:t>
            </a:r>
            <a:r>
              <a:rPr lang="hr-HR" dirty="0" smtClean="0"/>
              <a:t> </a:t>
            </a: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= odluka</a:t>
            </a:r>
          </a:p>
          <a:p>
            <a:pPr algn="ctr">
              <a:spcAft>
                <a:spcPts val="1200"/>
              </a:spcAft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(participativni proračun)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32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Više od</a:t>
            </a:r>
            <a:r>
              <a:rPr lang="hr-HR" dirty="0" smtClean="0"/>
              <a:t> </a:t>
            </a:r>
            <a:r>
              <a:rPr lang="hr-HR" sz="2800" dirty="0" smtClean="0">
                <a:solidFill>
                  <a:schemeClr val="accent2"/>
                </a:solidFill>
                <a:latin typeface="+mj-lt"/>
              </a:rPr>
              <a:t>20.000</a:t>
            </a:r>
            <a:r>
              <a:rPr lang="hr-HR" dirty="0" smtClean="0"/>
              <a:t> </a:t>
            </a:r>
            <a:r>
              <a:rPr lang="hr-HR" sz="2800" dirty="0" smtClean="0"/>
              <a:t>škola</a:t>
            </a:r>
            <a:endParaRPr lang="hr-H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rgbClr val="E42529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3132" y="1325515"/>
            <a:ext cx="3636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dirty="0">
                <a:solidFill>
                  <a:schemeClr val="accent2"/>
                </a:solidFill>
                <a:latin typeface="+mj-lt"/>
              </a:rPr>
              <a:t>Transparentnost od faze planiranja do konačnih rezultata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r-HR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Otvoreni podaci + dinamični filtri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Opće informacije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Kako pristupiti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Rezultati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Komunikacija</a:t>
            </a:r>
            <a:endParaRPr lang="hr-HR" b="1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Fotografije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r-HR" b="1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r-HR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59" y="1421049"/>
            <a:ext cx="8111411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7044"/>
          <a:stretch/>
        </p:blipFill>
        <p:spPr bwMode="auto">
          <a:xfrm>
            <a:off x="6553200" y="2928654"/>
            <a:ext cx="2488388" cy="19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6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8" y="1236860"/>
            <a:ext cx="8701772" cy="47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7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02105" y="3429000"/>
            <a:ext cx="8256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hr-HR" sz="3600" dirty="0" smtClean="0">
                <a:solidFill>
                  <a:schemeClr val="bg1"/>
                </a:solidFill>
              </a:rPr>
              <a:t>Javno savjetovanje o pokazateljima učinka</a:t>
            </a:r>
            <a:endParaRPr lang="hr-HR" sz="36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3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/>
              <a:t>Otvoren sustav evaluacije učinka</a:t>
            </a:r>
            <a:endParaRPr lang="hr-HR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00151" y="808601"/>
            <a:ext cx="1064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accent2"/>
                </a:solidFill>
              </a:rPr>
              <a:t>Otvoreno javno savjetovanje o pokazateljima učinka</a:t>
            </a:r>
            <a:endParaRPr lang="hr-HR" sz="2400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014" t="19791" r="21421" b="10014"/>
          <a:stretch/>
        </p:blipFill>
        <p:spPr>
          <a:xfrm>
            <a:off x="2544454" y="1496776"/>
            <a:ext cx="7360920" cy="49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1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16296</TotalTime>
  <Words>329</Words>
  <Application>Microsoft Office PowerPoint</Application>
  <PresentationFormat>Custom</PresentationFormat>
  <Paragraphs>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Više od 250 prijedloga</vt:lpstr>
      <vt:lpstr>Sudionici: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Olivia Lora Gerardo</dc:creator>
  <cp:lastModifiedBy>Assia Barić</cp:lastModifiedBy>
  <cp:revision>313</cp:revision>
  <dcterms:created xsi:type="dcterms:W3CDTF">2017-07-18T23:43:23Z</dcterms:created>
  <dcterms:modified xsi:type="dcterms:W3CDTF">2018-07-02T14:07:18Z</dcterms:modified>
</cp:coreProperties>
</file>