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264" r:id="rId2"/>
    <p:sldId id="324" r:id="rId3"/>
    <p:sldId id="325" r:id="rId4"/>
    <p:sldId id="326" r:id="rId5"/>
    <p:sldId id="306" r:id="rId6"/>
    <p:sldId id="290" r:id="rId7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3" autoAdjust="0"/>
    <p:restoredTop sz="92065" autoAdjust="0"/>
  </p:normalViewPr>
  <p:slideViewPr>
    <p:cSldViewPr>
      <p:cViewPr>
        <p:scale>
          <a:sx n="60" d="100"/>
          <a:sy n="60" d="100"/>
        </p:scale>
        <p:origin x="931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64817526632336E-2"/>
          <c:y val="5.3841424902101143E-2"/>
          <c:w val="0.94593518247336772"/>
          <c:h val="0.7160161751247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'Q5 - Transparency Visual'!$B$195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'Q5 - Transparency Visual'!$C$194:$K$194</c:f>
              <c:strCache>
                <c:ptCount val="9"/>
                <c:pt idx="0">
                  <c:v>Executive's budget proposal</c:v>
                </c:pt>
                <c:pt idx="1">
                  <c:v>Approved budget</c:v>
                </c:pt>
                <c:pt idx="2">
                  <c:v>Medium-term expenditure framework</c:v>
                </c:pt>
                <c:pt idx="3">
                  <c:v>Methodology and assumptions for  fiscal projections</c:v>
                </c:pt>
                <c:pt idx="4">
                  <c:v>Independent reviewsof economic/fiscal assumptions</c:v>
                </c:pt>
                <c:pt idx="5">
                  <c:v>Long-term fiscal sustainability report</c:v>
                </c:pt>
                <c:pt idx="6">
                  <c:v>Sensitivity analyses of fiscal and/or macroeconomic models</c:v>
                </c:pt>
                <c:pt idx="7">
                  <c:v>Pre-budget fiscal policy statement</c:v>
                </c:pt>
                <c:pt idx="8">
                  <c:v>Budget circular</c:v>
                </c:pt>
              </c:strCache>
            </c:strRef>
          </c:cat>
          <c:val>
            <c:numRef>
              <c:f>'Q5 - Transparency Visual'!$C$195:$K$195</c:f>
              <c:numCache>
                <c:formatCode>0%</c:formatCode>
                <c:ptCount val="9"/>
                <c:pt idx="0">
                  <c:v>0.97058823529411764</c:v>
                </c:pt>
                <c:pt idx="1">
                  <c:v>0.97058823529411764</c:v>
                </c:pt>
                <c:pt idx="2">
                  <c:v>0.8529411764705882</c:v>
                </c:pt>
                <c:pt idx="3">
                  <c:v>0.79411764705882348</c:v>
                </c:pt>
                <c:pt idx="4">
                  <c:v>0.47058823529411764</c:v>
                </c:pt>
                <c:pt idx="5">
                  <c:v>0.41176470588235292</c:v>
                </c:pt>
                <c:pt idx="6">
                  <c:v>0.58823529411764708</c:v>
                </c:pt>
                <c:pt idx="7">
                  <c:v>0.44117647058823528</c:v>
                </c:pt>
                <c:pt idx="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A6-443A-B02A-CB23115BC7DE}"/>
            </c:ext>
          </c:extLst>
        </c:ser>
        <c:ser>
          <c:idx val="1"/>
          <c:order val="1"/>
          <c:tx>
            <c:strRef>
              <c:f>'Q5 - Transparency Visual'!$B$196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'Q5 - Transparency Visual'!$C$194:$K$194</c:f>
              <c:strCache>
                <c:ptCount val="9"/>
                <c:pt idx="0">
                  <c:v>Executive's budget proposal</c:v>
                </c:pt>
                <c:pt idx="1">
                  <c:v>Approved budget</c:v>
                </c:pt>
                <c:pt idx="2">
                  <c:v>Medium-term expenditure framework</c:v>
                </c:pt>
                <c:pt idx="3">
                  <c:v>Methodology and assumptions for  fiscal projections</c:v>
                </c:pt>
                <c:pt idx="4">
                  <c:v>Independent reviewsof economic/fiscal assumptions</c:v>
                </c:pt>
                <c:pt idx="5">
                  <c:v>Long-term fiscal sustainability report</c:v>
                </c:pt>
                <c:pt idx="6">
                  <c:v>Sensitivity analyses of fiscal and/or macroeconomic models</c:v>
                </c:pt>
                <c:pt idx="7">
                  <c:v>Pre-budget fiscal policy statement</c:v>
                </c:pt>
                <c:pt idx="8">
                  <c:v>Budget circular</c:v>
                </c:pt>
              </c:strCache>
            </c:strRef>
          </c:cat>
          <c:val>
            <c:numRef>
              <c:f>'Q5 - Transparency Visual'!$C$196:$K$196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0.967741935483871</c:v>
                </c:pt>
                <c:pt idx="3">
                  <c:v>0.87096774193548387</c:v>
                </c:pt>
                <c:pt idx="4">
                  <c:v>0.87096774193548387</c:v>
                </c:pt>
                <c:pt idx="5">
                  <c:v>0.77419354838709675</c:v>
                </c:pt>
                <c:pt idx="6">
                  <c:v>0.74193548387096775</c:v>
                </c:pt>
                <c:pt idx="7">
                  <c:v>0.70967741935483875</c:v>
                </c:pt>
                <c:pt idx="8">
                  <c:v>0.61290322580645162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A6-443A-B02A-CB23115BC7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334528"/>
        <c:axId val="113340416"/>
      </c:barChart>
      <c:catAx>
        <c:axId val="113334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>
                <a:latin typeface="Arial Narrow" panose="020B0606020202030204" pitchFamily="34" charset="0"/>
              </a:defRPr>
            </a:pPr>
            <a:endParaRPr lang="en-US"/>
          </a:p>
        </c:txPr>
        <c:crossAx val="113340416"/>
        <c:crosses val="autoZero"/>
        <c:auto val="1"/>
        <c:lblAlgn val="ctr"/>
        <c:lblOffset val="100"/>
        <c:noMultiLvlLbl val="0"/>
      </c:catAx>
      <c:valAx>
        <c:axId val="11334041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334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301301687281375"/>
          <c:y val="3.852330178644893E-2"/>
          <c:w val="7.6439975772259236E-2"/>
          <c:h val="0.1182382416101730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64817526632336E-2"/>
          <c:y val="5.3841424902101143E-2"/>
          <c:w val="0.94593518247336772"/>
          <c:h val="0.7160161751247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'Q5 - Transparency Visual'!$B$195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'Q5 - Transparency Visual'!$C$194:$K$194</c:f>
              <c:strCache>
                <c:ptCount val="9"/>
                <c:pt idx="0">
                  <c:v>Executive's budget proposal</c:v>
                </c:pt>
                <c:pt idx="1">
                  <c:v>Approved budget</c:v>
                </c:pt>
                <c:pt idx="2">
                  <c:v>Medium-term expenditure framework</c:v>
                </c:pt>
                <c:pt idx="3">
                  <c:v>Methodology and assumptions for  fiscal projections</c:v>
                </c:pt>
                <c:pt idx="4">
                  <c:v>Independent reviewsof economic/fiscal assumptions</c:v>
                </c:pt>
                <c:pt idx="5">
                  <c:v>Long-term fiscal sustainability report</c:v>
                </c:pt>
                <c:pt idx="6">
                  <c:v>Sensitivity analyses of fiscal and/or macroeconomic models</c:v>
                </c:pt>
                <c:pt idx="7">
                  <c:v>Pre-budget fiscal policy statement</c:v>
                </c:pt>
                <c:pt idx="8">
                  <c:v>Budget circular</c:v>
                </c:pt>
              </c:strCache>
            </c:strRef>
          </c:cat>
          <c:val>
            <c:numRef>
              <c:f>'Q5 - Transparency Visual'!$C$195:$K$195</c:f>
              <c:numCache>
                <c:formatCode>0%</c:formatCode>
                <c:ptCount val="9"/>
                <c:pt idx="0">
                  <c:v>0.97058823529411764</c:v>
                </c:pt>
                <c:pt idx="1">
                  <c:v>0.97058823529411764</c:v>
                </c:pt>
                <c:pt idx="2">
                  <c:v>0.8529411764705882</c:v>
                </c:pt>
                <c:pt idx="3">
                  <c:v>0.79411764705882348</c:v>
                </c:pt>
                <c:pt idx="4">
                  <c:v>0.47058823529411764</c:v>
                </c:pt>
                <c:pt idx="5">
                  <c:v>0.41176470588235292</c:v>
                </c:pt>
                <c:pt idx="6">
                  <c:v>0.58823529411764708</c:v>
                </c:pt>
                <c:pt idx="7">
                  <c:v>0.44117647058823528</c:v>
                </c:pt>
                <c:pt idx="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D4-408E-B128-AA96B02BA0EC}"/>
            </c:ext>
          </c:extLst>
        </c:ser>
        <c:ser>
          <c:idx val="1"/>
          <c:order val="1"/>
          <c:tx>
            <c:strRef>
              <c:f>'Q5 - Transparency Visual'!$B$196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'Q5 - Transparency Visual'!$C$194:$K$194</c:f>
              <c:strCache>
                <c:ptCount val="9"/>
                <c:pt idx="0">
                  <c:v>Executive's budget proposal</c:v>
                </c:pt>
                <c:pt idx="1">
                  <c:v>Approved budget</c:v>
                </c:pt>
                <c:pt idx="2">
                  <c:v>Medium-term expenditure framework</c:v>
                </c:pt>
                <c:pt idx="3">
                  <c:v>Methodology and assumptions for  fiscal projections</c:v>
                </c:pt>
                <c:pt idx="4">
                  <c:v>Independent reviewsof economic/fiscal assumptions</c:v>
                </c:pt>
                <c:pt idx="5">
                  <c:v>Long-term fiscal sustainability report</c:v>
                </c:pt>
                <c:pt idx="6">
                  <c:v>Sensitivity analyses of fiscal and/or macroeconomic models</c:v>
                </c:pt>
                <c:pt idx="7">
                  <c:v>Pre-budget fiscal policy statement</c:v>
                </c:pt>
                <c:pt idx="8">
                  <c:v>Budget circular</c:v>
                </c:pt>
              </c:strCache>
            </c:strRef>
          </c:cat>
          <c:val>
            <c:numRef>
              <c:f>'Q5 - Transparency Visual'!$C$196:$K$196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0.967741935483871</c:v>
                </c:pt>
                <c:pt idx="3">
                  <c:v>0.87096774193548387</c:v>
                </c:pt>
                <c:pt idx="4">
                  <c:v>0.87096774193548387</c:v>
                </c:pt>
                <c:pt idx="5">
                  <c:v>0.77419354838709675</c:v>
                </c:pt>
                <c:pt idx="6">
                  <c:v>0.74193548387096775</c:v>
                </c:pt>
                <c:pt idx="7">
                  <c:v>0.70967741935483875</c:v>
                </c:pt>
                <c:pt idx="8">
                  <c:v>0.61290322580645162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D4-408E-B128-AA96B02BA0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350144"/>
        <c:axId val="113351680"/>
      </c:barChart>
      <c:catAx>
        <c:axId val="113350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>
                <a:latin typeface="Arial Narrow" panose="020B0606020202030204" pitchFamily="34" charset="0"/>
              </a:defRPr>
            </a:pPr>
            <a:endParaRPr lang="en-US"/>
          </a:p>
        </c:txPr>
        <c:crossAx val="113351680"/>
        <c:crosses val="autoZero"/>
        <c:auto val="1"/>
        <c:lblAlgn val="ctr"/>
        <c:lblOffset val="100"/>
        <c:noMultiLvlLbl val="0"/>
      </c:catAx>
      <c:valAx>
        <c:axId val="1133516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35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301301687281375"/>
          <c:y val="3.852330178644893E-2"/>
          <c:w val="7.6439975772259236E-2"/>
          <c:h val="0.1182382416101730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329F025-3454-44D7-AD50-8183A4126B00}" type="datetimeFigureOut">
              <a:rPr lang="en-GB" smtClean="0"/>
              <a:t>13/06/2018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9114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1" y="9409114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BC1C996-75E5-4DEA-84F0-F4DDD740A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704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C1DB7D4-0DC5-42CE-92D4-1F6189850D4B}" type="datetimeFigureOut">
              <a:rPr lang="en-GB" smtClean="0"/>
              <a:t>13/06/2018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7B8B3BA-1C17-461B-9D84-F0076A94E86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06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0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8B3BA-1C17-461B-9D84-F0076A94E86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687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0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78C0CDA-B7DB-4500-A9D1-DFDCE17BDBCA}" type="datetime1">
              <a:rPr lang="en-GB" smtClean="0"/>
              <a:t>13/06/2018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pic>
        <p:nvPicPr>
          <p:cNvPr id="38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16" name="Imag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0400" y="498500"/>
            <a:ext cx="458653" cy="954000"/>
          </a:xfrm>
          <a:prstGeom prst="rect">
            <a:avLst/>
          </a:prstGeom>
        </p:spPr>
      </p:pic>
      <p:pic>
        <p:nvPicPr>
          <p:cNvPr id="18" name="Imag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400" y="62076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E90F7EA2-F388-4747-9A8F-2190745329C3}" type="datetime1">
              <a:rPr lang="en-GB" smtClean="0"/>
              <a:t>13/06/2018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9CACF2F-2881-4A50-9084-A76395A3F7A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5633903-0F1E-4CD2-892B-ED462C6E4BA5}" type="datetime1">
              <a:rPr lang="en-GB" smtClean="0"/>
              <a:t>13/06/2018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B9CACF2F-2881-4A50-9084-A76395A3F7A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DDD499D3-1D98-4049-A235-3C96727F6EC5}" type="datetime1">
              <a:rPr lang="en-GB" smtClean="0"/>
              <a:t>13/06/2018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9CACF2F-2881-4A50-9084-A76395A3F7AF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605294"/>
          </a:xfrm>
        </p:spPr>
        <p:txBody>
          <a:bodyPr/>
          <a:lstStyle/>
          <a:p>
            <a:pPr algn="ctr"/>
            <a:r>
              <a:rPr lang="ru-RU" sz="2000" dirty="0"/>
              <a:t>Новые выводы на основе обследования бюджетной практики и процедур в странах ОЭСР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68000" y="2501105"/>
            <a:ext cx="6300000" cy="1246495"/>
          </a:xfrm>
        </p:spPr>
        <p:txBody>
          <a:bodyPr/>
          <a:lstStyle/>
          <a:p>
            <a:pPr algn="ctr"/>
            <a:r>
              <a:rPr lang="ru-RU" dirty="0"/>
              <a:t>Прозрачность бюджета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027" y="5673008"/>
            <a:ext cx="5387309" cy="1246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4500"/>
              </a:lnSpc>
              <a:spcBef>
                <a:spcPct val="0"/>
              </a:spcBef>
              <a:spcAft>
                <a:spcPts val="2400"/>
              </a:spcAft>
            </a:pPr>
            <a:r>
              <a:rPr lang="ru-RU" sz="2000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Ронни Даунс</a:t>
            </a:r>
            <a:br>
              <a:rPr lang="en-US" sz="2000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</a:br>
            <a:r>
              <a:rPr lang="ru-RU" sz="2000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Одел бюджета т государственных расходов</a:t>
            </a:r>
            <a:endParaRPr lang="en-US" sz="2000" dirty="0">
              <a:solidFill>
                <a:schemeClr val="bg1"/>
              </a:solidFill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7331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>
            <a:noAutofit/>
          </a:bodyPr>
          <a:lstStyle/>
          <a:p>
            <a:r>
              <a:rPr lang="ru-RU" sz="2200" b="1" i="1" dirty="0"/>
              <a:t>В странах ОЭСР отмечается устойчивая практика публикации бюджетных документов, и эта практика со временем становится лучше</a:t>
            </a:r>
            <a:endParaRPr lang="en-GB" sz="2200" b="1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761614"/>
              </p:ext>
            </p:extLst>
          </p:nvPr>
        </p:nvGraphicFramePr>
        <p:xfrm>
          <a:off x="251520" y="2060848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683568" y="1605341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Просьба указать, какие из документов публикуются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87244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8064000" cy="1022400"/>
          </a:xfrm>
        </p:spPr>
        <p:txBody>
          <a:bodyPr>
            <a:noAutofit/>
          </a:bodyPr>
          <a:lstStyle/>
          <a:p>
            <a:pPr algn="l"/>
            <a:r>
              <a:rPr lang="ru-RU" sz="2200" b="1" i="1" dirty="0"/>
              <a:t>Заметные улучшения в части публикации экономических прогнозов и отчетов о долгосрочной устойчивости налогово-бюджетной сферы</a:t>
            </a:r>
            <a:endParaRPr lang="en-GB" sz="2200" b="1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306813"/>
              </p:ext>
            </p:extLst>
          </p:nvPr>
        </p:nvGraphicFramePr>
        <p:xfrm>
          <a:off x="251520" y="2060848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683568" y="1605341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Просьба указать, какие из документов публикуются</a:t>
            </a:r>
            <a:endParaRPr lang="en-GB" i="1" dirty="0"/>
          </a:p>
        </p:txBody>
      </p:sp>
      <p:sp>
        <p:nvSpPr>
          <p:cNvPr id="5" name="Oval 4"/>
          <p:cNvSpPr/>
          <p:nvPr/>
        </p:nvSpPr>
        <p:spPr>
          <a:xfrm>
            <a:off x="4200911" y="2276872"/>
            <a:ext cx="792088" cy="1368152"/>
          </a:xfrm>
          <a:prstGeom prst="ellipse">
            <a:avLst/>
          </a:prstGeom>
          <a:noFill/>
          <a:ln w="412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5047783" y="2453352"/>
            <a:ext cx="792088" cy="1368152"/>
          </a:xfrm>
          <a:prstGeom prst="ellipse">
            <a:avLst/>
          </a:prstGeom>
          <a:noFill/>
          <a:ln w="412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97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930941"/>
              </p:ext>
            </p:extLst>
          </p:nvPr>
        </p:nvGraphicFramePr>
        <p:xfrm>
          <a:off x="467544" y="2708920"/>
          <a:ext cx="8352929" cy="1558726"/>
        </p:xfrm>
        <a:graphic>
          <a:graphicData uri="http://schemas.openxmlformats.org/drawingml/2006/table">
            <a:tbl>
              <a:tblPr firstRow="1" firstCol="1" bandRow="1"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0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81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71046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Pre-budget statement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Draft budget proposal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Approved budget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Supplementary budget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Pre-execution budget profiles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In-year budget execution reports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M/Y implementation report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Y/E budget execution report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Y/E financial statement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LT fiscal sustainability report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Report on fiscal risks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762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Total OECD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22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31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31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28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8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25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19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28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29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24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23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CACF2F-2881-4A50-9084-A76395A3F7AF}" type="slidenum">
              <a:rPr lang="en-GB" smtClean="0"/>
              <a:t>4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i="1" dirty="0"/>
              <a:t>Сфера, где требуются улучшения, касается публикации характеристики расходов и доходов до исполнения бюджета</a:t>
            </a:r>
            <a:endParaRPr lang="en-GB" b="1" i="1" dirty="0"/>
          </a:p>
        </p:txBody>
      </p:sp>
      <p:sp>
        <p:nvSpPr>
          <p:cNvPr id="7" name="Rectangle 6"/>
          <p:cNvSpPr/>
          <p:nvPr/>
        </p:nvSpPr>
        <p:spPr>
          <a:xfrm>
            <a:off x="1115616" y="1844824"/>
            <a:ext cx="6805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Просьба указать, какие из документов публикуются</a:t>
            </a:r>
            <a:endParaRPr lang="en-GB" i="1" dirty="0"/>
          </a:p>
        </p:txBody>
      </p:sp>
      <p:sp>
        <p:nvSpPr>
          <p:cNvPr id="8" name="Oval 7"/>
          <p:cNvSpPr/>
          <p:nvPr/>
        </p:nvSpPr>
        <p:spPr>
          <a:xfrm>
            <a:off x="3779912" y="2492896"/>
            <a:ext cx="864096" cy="1800200"/>
          </a:xfrm>
          <a:prstGeom prst="ellipse">
            <a:avLst/>
          </a:prstGeom>
          <a:noFill/>
          <a:ln w="412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94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18800" cy="4813232"/>
          </a:xfrm>
        </p:spPr>
        <p:txBody>
          <a:bodyPr>
            <a:normAutofit/>
          </a:bodyPr>
          <a:lstStyle/>
          <a:p>
            <a:r>
              <a:rPr lang="ru-RU" sz="2400" dirty="0"/>
              <a:t>Хорошая практика </a:t>
            </a:r>
            <a:r>
              <a:rPr lang="en-US" sz="2400" dirty="0"/>
              <a:t>-  </a:t>
            </a:r>
            <a:r>
              <a:rPr lang="ru-RU" sz="2400" dirty="0"/>
              <a:t>регулярный и привычный порядок публикации бюджета документов</a:t>
            </a:r>
            <a:endParaRPr lang="en-US" sz="2400" dirty="0"/>
          </a:p>
          <a:p>
            <a:endParaRPr lang="en-US" sz="2400" dirty="0"/>
          </a:p>
          <a:p>
            <a:r>
              <a:rPr lang="ru-RU" sz="2400" dirty="0"/>
              <a:t>Заметные улучшения – экономические прогнозы и отчеты о долгосрочной устойчивости налогово-бюджетной сферы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ru-RU" sz="2400" dirty="0"/>
              <a:t>Направления для совершенствования </a:t>
            </a:r>
            <a:r>
              <a:rPr lang="en-US" sz="2400" dirty="0"/>
              <a:t>- </a:t>
            </a:r>
            <a:r>
              <a:rPr lang="ru-RU" sz="2400" dirty="0"/>
              <a:t>характеристика расходов и доходов до исполнения бюджета</a:t>
            </a:r>
            <a:r>
              <a:rPr lang="en-US" sz="2400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CACF2F-2881-4A50-9084-A76395A3F7AF}" type="slidenum">
              <a:rPr lang="en-GB" smtClean="0"/>
              <a:t>5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Резюме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340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96572" y="2996952"/>
            <a:ext cx="1723549" cy="6068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4500"/>
              </a:lnSpc>
              <a:spcBef>
                <a:spcPct val="0"/>
              </a:spcBef>
              <a:spcAft>
                <a:spcPts val="2400"/>
              </a:spcAft>
            </a:pPr>
            <a:r>
              <a:rPr lang="ru-RU" sz="2800" b="1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Спасибо</a:t>
            </a:r>
            <a:endParaRPr lang="en-US" sz="2800" b="1" dirty="0">
              <a:solidFill>
                <a:schemeClr val="bg1"/>
              </a:solidFill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9172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6020</TotalTime>
  <Words>178</Words>
  <Application>Microsoft Office PowerPoint</Application>
  <PresentationFormat>On-screen Show (4:3)</PresentationFormat>
  <Paragraphs>45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SimSun</vt:lpstr>
      <vt:lpstr>Arial</vt:lpstr>
      <vt:lpstr>Arial Narrow</vt:lpstr>
      <vt:lpstr>Calibri</vt:lpstr>
      <vt:lpstr>Georgia</vt:lpstr>
      <vt:lpstr>Helvetica 65 Medium</vt:lpstr>
      <vt:lpstr>OECD_English_white</vt:lpstr>
      <vt:lpstr>Прозрачность бюджета</vt:lpstr>
      <vt:lpstr>В странах ОЭСР отмечается устойчивая практика публикации бюджетных документов, и эта практика со временем становится лучше</vt:lpstr>
      <vt:lpstr>Заметные улучшения в части публикации экономических прогнозов и отчетов о долгосрочной устойчивости налогово-бюджетной сферы</vt:lpstr>
      <vt:lpstr>Сфера, где требуются улучшения, касается публикации характеристики расходов и доходов до исполнения бюджета</vt:lpstr>
      <vt:lpstr>Резюме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 Trevor</dc:creator>
  <cp:lastModifiedBy>Inna Anatolievna Davidova</cp:lastModifiedBy>
  <cp:revision>204</cp:revision>
  <cp:lastPrinted>2017-05-16T16:20:58Z</cp:lastPrinted>
  <dcterms:created xsi:type="dcterms:W3CDTF">2016-04-04T15:18:51Z</dcterms:created>
  <dcterms:modified xsi:type="dcterms:W3CDTF">2018-06-13T14:03:24Z</dcterms:modified>
</cp:coreProperties>
</file>