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71" r:id="rId2"/>
    <p:sldId id="515" r:id="rId3"/>
    <p:sldId id="421" r:id="rId4"/>
    <p:sldId id="518" r:id="rId5"/>
    <p:sldId id="453" r:id="rId6"/>
    <p:sldId id="422" r:id="rId7"/>
    <p:sldId id="423" r:id="rId8"/>
    <p:sldId id="424" r:id="rId9"/>
    <p:sldId id="425" r:id="rId10"/>
    <p:sldId id="427" r:id="rId11"/>
    <p:sldId id="471" r:id="rId12"/>
    <p:sldId id="493" r:id="rId13"/>
    <p:sldId id="472" r:id="rId14"/>
    <p:sldId id="466" r:id="rId15"/>
    <p:sldId id="474" r:id="rId16"/>
    <p:sldId id="475" r:id="rId17"/>
    <p:sldId id="476" r:id="rId18"/>
    <p:sldId id="477" r:id="rId19"/>
    <p:sldId id="440" r:id="rId20"/>
    <p:sldId id="441" r:id="rId21"/>
    <p:sldId id="481" r:id="rId22"/>
    <p:sldId id="484" r:id="rId23"/>
    <p:sldId id="464" r:id="rId24"/>
    <p:sldId id="483" r:id="rId25"/>
    <p:sldId id="447" r:id="rId26"/>
    <p:sldId id="495" r:id="rId27"/>
    <p:sldId id="446" r:id="rId28"/>
    <p:sldId id="448" r:id="rId29"/>
    <p:sldId id="490" r:id="rId30"/>
    <p:sldId id="450" r:id="rId31"/>
    <p:sldId id="492" r:id="rId32"/>
    <p:sldId id="451" r:id="rId33"/>
    <p:sldId id="496" r:id="rId34"/>
    <p:sldId id="517" r:id="rId35"/>
    <p:sldId id="312" r:id="rId36"/>
  </p:sldIdLst>
  <p:sldSz cx="9906000" cy="6858000" type="A4"/>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7" autoAdjust="0"/>
    <p:restoredTop sz="93875" autoAdjust="0"/>
  </p:normalViewPr>
  <p:slideViewPr>
    <p:cSldViewPr>
      <p:cViewPr>
        <p:scale>
          <a:sx n="60" d="100"/>
          <a:sy n="60" d="100"/>
        </p:scale>
        <p:origin x="-1692" y="-264"/>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62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ya V. Gusarova" userId="S::mgusarova@worldbank.org::c3893246-8080-489f-8f5d-ff90d18ae7f2" providerId="AD" clId="Web-{F2EADB1B-3072-4DAF-B67D-F418201039CB}"/>
    <pc:docChg chg="modSld">
      <pc:chgData name="Maya V. Gusarova" userId="S::mgusarova@worldbank.org::c3893246-8080-489f-8f5d-ff90d18ae7f2" providerId="AD" clId="Web-{F2EADB1B-3072-4DAF-B67D-F418201039CB}" dt="2018-10-12T10:06:01.235" v="133" actId="20577"/>
      <pc:docMkLst>
        <pc:docMk/>
      </pc:docMkLst>
      <pc:sldChg chg="modSp">
        <pc:chgData name="Maya V. Gusarova" userId="S::mgusarova@worldbank.org::c3893246-8080-489f-8f5d-ff90d18ae7f2" providerId="AD" clId="Web-{F2EADB1B-3072-4DAF-B67D-F418201039CB}" dt="2018-10-12T09:55:10.252" v="81" actId="20577"/>
        <pc:sldMkLst>
          <pc:docMk/>
          <pc:sldMk cId="0" sldId="271"/>
        </pc:sldMkLst>
        <pc:spChg chg="mod">
          <ac:chgData name="Maya V. Gusarova" userId="S::mgusarova@worldbank.org::c3893246-8080-489f-8f5d-ff90d18ae7f2" providerId="AD" clId="Web-{F2EADB1B-3072-4DAF-B67D-F418201039CB}" dt="2018-10-12T09:55:10.252" v="81" actId="20577"/>
          <ac:spMkLst>
            <pc:docMk/>
            <pc:sldMk cId="0" sldId="271"/>
            <ac:spMk id="15365" creationId="{00000000-0000-0000-0000-000000000000}"/>
          </ac:spMkLst>
        </pc:spChg>
      </pc:sldChg>
      <pc:sldChg chg="modSp">
        <pc:chgData name="Maya V. Gusarova" userId="S::mgusarova@worldbank.org::c3893246-8080-489f-8f5d-ff90d18ae7f2" providerId="AD" clId="Web-{F2EADB1B-3072-4DAF-B67D-F418201039CB}" dt="2018-10-12T10:06:01.235" v="133" actId="20577"/>
        <pc:sldMkLst>
          <pc:docMk/>
          <pc:sldMk cId="0" sldId="312"/>
        </pc:sldMkLst>
        <pc:spChg chg="mod">
          <ac:chgData name="Maya V. Gusarova" userId="S::mgusarova@worldbank.org::c3893246-8080-489f-8f5d-ff90d18ae7f2" providerId="AD" clId="Web-{F2EADB1B-3072-4DAF-B67D-F418201039CB}" dt="2018-10-12T10:06:01.235" v="133" actId="20577"/>
          <ac:spMkLst>
            <pc:docMk/>
            <pc:sldMk cId="0" sldId="312"/>
            <ac:spMk id="3" creationId="{00000000-0000-0000-0000-000000000000}"/>
          </ac:spMkLst>
        </pc:spChg>
      </pc:sldChg>
      <pc:sldChg chg="modSp">
        <pc:chgData name="Maya V. Gusarova" userId="S::mgusarova@worldbank.org::c3893246-8080-489f-8f5d-ff90d18ae7f2" providerId="AD" clId="Web-{F2EADB1B-3072-4DAF-B67D-F418201039CB}" dt="2018-10-12T09:51:01.827" v="52" actId="20577"/>
        <pc:sldMkLst>
          <pc:docMk/>
          <pc:sldMk cId="2892154141" sldId="515"/>
        </pc:sldMkLst>
        <pc:spChg chg="mod">
          <ac:chgData name="Maya V. Gusarova" userId="S::mgusarova@worldbank.org::c3893246-8080-489f-8f5d-ff90d18ae7f2" providerId="AD" clId="Web-{F2EADB1B-3072-4DAF-B67D-F418201039CB}" dt="2018-10-12T09:51:01.827" v="52" actId="20577"/>
          <ac:spMkLst>
            <pc:docMk/>
            <pc:sldMk cId="2892154141" sldId="515"/>
            <ac:spMk id="2" creationId="{0F1333C6-C391-4475-BB4F-000C1E63ED6A}"/>
          </ac:spMkLst>
        </pc:spChg>
      </pc:sldChg>
      <pc:sldChg chg="modSp">
        <pc:chgData name="Maya V. Gusarova" userId="S::mgusarova@worldbank.org::c3893246-8080-489f-8f5d-ff90d18ae7f2" providerId="AD" clId="Web-{F2EADB1B-3072-4DAF-B67D-F418201039CB}" dt="2018-10-12T09:59:02.699" v="105"/>
        <pc:sldMkLst>
          <pc:docMk/>
          <pc:sldMk cId="866422581" sldId="517"/>
        </pc:sldMkLst>
        <pc:graphicFrameChg chg="mod modGraphic">
          <ac:chgData name="Maya V. Gusarova" userId="S::mgusarova@worldbank.org::c3893246-8080-489f-8f5d-ff90d18ae7f2" providerId="AD" clId="Web-{F2EADB1B-3072-4DAF-B67D-F418201039CB}" dt="2018-10-12T09:59:02.699" v="105"/>
          <ac:graphicFrameMkLst>
            <pc:docMk/>
            <pc:sldMk cId="866422581" sldId="517"/>
            <ac:graphicFrameMk id="6"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ain.minfin.ru\minfin\DiskL\02\OTDEL\01\&#1048;&#1085;&#1076;&#1077;&#1082;&#1089;%20&#1086;&#1090;&#1082;&#1088;&#1099;&#1090;&#1086;&#1089;&#1090;&#1080;%20&#1052;&#1041;&#1055;\&#1050;&#1086;&#1087;&#1080;&#1103;%20&#1050;&#1086;&#1087;&#1080;&#1103;%20&#1055;&#1088;&#1080;&#1083;&#1086;&#1078;&#1077;&#1085;&#1080;&#1077;_&#1057;&#1072;&#1084;&#1086;&#1086;&#1073;&#1089;&#1083;&#1077;&#1076;&#1086;&#1074;&#1072;&#1085;&#1080;&#1077;_109%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solidFill>
                  <a:srgbClr val="FF0000"/>
                </a:solidFill>
              </a:defRPr>
            </a:pPr>
            <a:r>
              <a:rPr lang="hr-HR" sz="1800" b="1" i="0" baseline="0" dirty="0" smtClean="0">
                <a:solidFill>
                  <a:schemeClr val="tx1"/>
                </a:solidFill>
                <a:effectLst/>
              </a:rPr>
              <a:t>GRAFIČKI PRIKAZ</a:t>
            </a:r>
            <a:r>
              <a:rPr lang="en-US" sz="1800" b="1" i="0" baseline="0" dirty="0" smtClean="0">
                <a:solidFill>
                  <a:schemeClr val="tx1"/>
                </a:solidFill>
                <a:effectLst/>
              </a:rPr>
              <a:t>: </a:t>
            </a:r>
            <a:r>
              <a:rPr lang="hr-HR" sz="1800" b="1" i="0" baseline="0" dirty="0" smtClean="0">
                <a:solidFill>
                  <a:schemeClr val="tx1"/>
                </a:solidFill>
                <a:effectLst/>
              </a:rPr>
              <a:t>SUDJELOVANJE JAVNOSTI U PRORAČUNSKOM PROCESU </a:t>
            </a:r>
            <a:r>
              <a:rPr lang="en-US" sz="1800" b="1" i="0" baseline="0" dirty="0" smtClean="0">
                <a:solidFill>
                  <a:schemeClr val="tx1"/>
                </a:solidFill>
                <a:effectLst/>
              </a:rPr>
              <a:t>2017</a:t>
            </a:r>
            <a:r>
              <a:rPr lang="hr-HR" sz="1800" b="1" i="0" baseline="0" dirty="0" smtClean="0">
                <a:solidFill>
                  <a:schemeClr val="tx1"/>
                </a:solidFill>
                <a:effectLst/>
              </a:rPr>
              <a:t>.</a:t>
            </a:r>
            <a:r>
              <a:rPr lang="en-US" sz="1800" b="1" i="0" baseline="0" dirty="0" smtClean="0">
                <a:solidFill>
                  <a:schemeClr val="tx1"/>
                </a:solidFill>
                <a:effectLst/>
              </a:rPr>
              <a:t>: </a:t>
            </a:r>
            <a:r>
              <a:rPr lang="hr-HR" sz="1800" b="1" i="0" baseline="0" dirty="0" smtClean="0">
                <a:solidFill>
                  <a:schemeClr val="tx1"/>
                </a:solidFill>
                <a:effectLst/>
              </a:rPr>
              <a:t>DRŽAVE ČLANICE </a:t>
            </a:r>
            <a:r>
              <a:rPr lang="en-US" sz="1800" b="1" i="0" baseline="0" dirty="0" smtClean="0">
                <a:solidFill>
                  <a:schemeClr val="tx1"/>
                </a:solidFill>
                <a:effectLst/>
              </a:rPr>
              <a:t>PEMPAL</a:t>
            </a:r>
            <a:r>
              <a:rPr lang="hr-HR" sz="1800" b="1" i="0" baseline="0" dirty="0" smtClean="0">
                <a:solidFill>
                  <a:schemeClr val="tx1"/>
                </a:solidFill>
                <a:effectLst/>
              </a:rPr>
              <a:t>-A</a:t>
            </a:r>
            <a:endParaRPr lang="ru-RU" dirty="0">
              <a:solidFill>
                <a:schemeClr val="tx1"/>
              </a:solidFill>
              <a:effectLst/>
            </a:endParaRPr>
          </a:p>
        </c:rich>
      </c:tx>
      <c:layout/>
      <c:overlay val="0"/>
    </c:title>
    <c:autoTitleDeleted val="0"/>
    <c:plotArea>
      <c:layout/>
      <c:barChart>
        <c:barDir val="bar"/>
        <c:grouping val="clustered"/>
        <c:varyColors val="0"/>
        <c:ser>
          <c:idx val="0"/>
          <c:order val="0"/>
          <c:tx>
            <c:strRef>
              <c:f>Лист2!$H$4</c:f>
              <c:strCache>
                <c:ptCount val="1"/>
                <c:pt idx="0">
                  <c:v>Score
(max 100)</c:v>
                </c:pt>
              </c:strCache>
            </c:strRef>
          </c:tx>
          <c:spPr>
            <a:solidFill>
              <a:srgbClr val="953735"/>
            </a:solidFill>
            <a:effectLst>
              <a:outerShdw blurRad="50800" dist="38100" dir="2700000" algn="tl" rotWithShape="0">
                <a:prstClr val="black">
                  <a:alpha val="40000"/>
                </a:prstClr>
              </a:outerShdw>
            </a:effectLst>
          </c:spPr>
          <c:invertIfNegative val="0"/>
          <c:dLbls>
            <c:spPr>
              <a:noFill/>
              <a:ln>
                <a:noFill/>
              </a:ln>
              <a:effectLst/>
            </c:spPr>
            <c:txPr>
              <a:bodyPr/>
              <a:lstStyle/>
              <a:p>
                <a:pPr>
                  <a:defRPr b="1"/>
                </a:pPr>
                <a:endParaRPr lang="sr-Latn-R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Лист2!$G$5:$G$22</c:f>
              <c:strCache>
                <c:ptCount val="18"/>
                <c:pt idx="0">
                  <c:v>Kyrgyz Republic</c:v>
                </c:pt>
                <c:pt idx="1">
                  <c:v>Ukraine</c:v>
                </c:pt>
                <c:pt idx="2">
                  <c:v>Croatia</c:v>
                </c:pt>
                <c:pt idx="3">
                  <c:v>Bulgaria</c:v>
                </c:pt>
                <c:pt idx="4">
                  <c:v>Georgia</c:v>
                </c:pt>
                <c:pt idx="5">
                  <c:v>Kazakhstan</c:v>
                </c:pt>
                <c:pt idx="6">
                  <c:v>Russia</c:v>
                </c:pt>
                <c:pt idx="7">
                  <c:v>Azerbaijan</c:v>
                </c:pt>
                <c:pt idx="8">
                  <c:v>Hungary</c:v>
                </c:pt>
                <c:pt idx="9">
                  <c:v>BiH</c:v>
                </c:pt>
                <c:pt idx="10">
                  <c:v>Czech Republic</c:v>
                </c:pt>
                <c:pt idx="11">
                  <c:v>Moldova</c:v>
                </c:pt>
                <c:pt idx="12">
                  <c:v>Tajikistan</c:v>
                </c:pt>
                <c:pt idx="13">
                  <c:v>Romania</c:v>
                </c:pt>
                <c:pt idx="14">
                  <c:v>Albania</c:v>
                </c:pt>
                <c:pt idx="15">
                  <c:v>Serbia</c:v>
                </c:pt>
                <c:pt idx="16">
                  <c:v>Macedonia</c:v>
                </c:pt>
                <c:pt idx="17">
                  <c:v>Turkey</c:v>
                </c:pt>
              </c:strCache>
            </c:strRef>
          </c:cat>
          <c:val>
            <c:numRef>
              <c:f>Лист2!$H$5:$H$22</c:f>
              <c:numCache>
                <c:formatCode>General</c:formatCode>
                <c:ptCount val="18"/>
                <c:pt idx="0">
                  <c:v>31</c:v>
                </c:pt>
                <c:pt idx="1">
                  <c:v>30</c:v>
                </c:pt>
                <c:pt idx="2">
                  <c:v>26</c:v>
                </c:pt>
                <c:pt idx="3">
                  <c:v>22</c:v>
                </c:pt>
                <c:pt idx="4">
                  <c:v>22</c:v>
                </c:pt>
                <c:pt idx="5">
                  <c:v>13</c:v>
                </c:pt>
                <c:pt idx="6">
                  <c:v>13</c:v>
                </c:pt>
                <c:pt idx="7">
                  <c:v>11</c:v>
                </c:pt>
                <c:pt idx="8">
                  <c:v>11</c:v>
                </c:pt>
                <c:pt idx="9">
                  <c:v>9</c:v>
                </c:pt>
                <c:pt idx="10">
                  <c:v>9</c:v>
                </c:pt>
                <c:pt idx="11">
                  <c:v>7</c:v>
                </c:pt>
                <c:pt idx="12">
                  <c:v>7</c:v>
                </c:pt>
                <c:pt idx="13">
                  <c:v>6</c:v>
                </c:pt>
                <c:pt idx="14">
                  <c:v>2</c:v>
                </c:pt>
                <c:pt idx="15">
                  <c:v>2</c:v>
                </c:pt>
                <c:pt idx="16">
                  <c:v>0</c:v>
                </c:pt>
                <c:pt idx="17">
                  <c:v>0</c:v>
                </c:pt>
              </c:numCache>
            </c:numRef>
          </c:val>
          <c:extLst xmlns:c16r2="http://schemas.microsoft.com/office/drawing/2015/06/chart">
            <c:ext xmlns:c16="http://schemas.microsoft.com/office/drawing/2014/chart" uri="{C3380CC4-5D6E-409C-BE32-E72D297353CC}">
              <c16:uniqueId val="{00000000-0430-40E3-A95B-AE9B5C1A9544}"/>
            </c:ext>
          </c:extLst>
        </c:ser>
        <c:dLbls>
          <c:showLegendKey val="0"/>
          <c:showVal val="1"/>
          <c:showCatName val="0"/>
          <c:showSerName val="0"/>
          <c:showPercent val="0"/>
          <c:showBubbleSize val="0"/>
        </c:dLbls>
        <c:gapWidth val="75"/>
        <c:axId val="131229568"/>
        <c:axId val="131273472"/>
      </c:barChart>
      <c:catAx>
        <c:axId val="131229568"/>
        <c:scaling>
          <c:orientation val="minMax"/>
        </c:scaling>
        <c:delete val="0"/>
        <c:axPos val="l"/>
        <c:numFmt formatCode="General" sourceLinked="0"/>
        <c:majorTickMark val="none"/>
        <c:minorTickMark val="none"/>
        <c:tickLblPos val="nextTo"/>
        <c:txPr>
          <a:bodyPr/>
          <a:lstStyle/>
          <a:p>
            <a:pPr>
              <a:defRPr sz="1400"/>
            </a:pPr>
            <a:endParaRPr lang="sr-Latn-RS"/>
          </a:p>
        </c:txPr>
        <c:crossAx val="131273472"/>
        <c:crosses val="autoZero"/>
        <c:auto val="1"/>
        <c:lblAlgn val="ctr"/>
        <c:lblOffset val="100"/>
        <c:noMultiLvlLbl val="0"/>
      </c:catAx>
      <c:valAx>
        <c:axId val="131273472"/>
        <c:scaling>
          <c:orientation val="minMax"/>
        </c:scaling>
        <c:delete val="0"/>
        <c:axPos val="b"/>
        <c:numFmt formatCode="General" sourceLinked="1"/>
        <c:majorTickMark val="none"/>
        <c:minorTickMark val="none"/>
        <c:tickLblPos val="nextTo"/>
        <c:crossAx val="131229568"/>
        <c:crosses val="autoZero"/>
        <c:crossBetween val="between"/>
      </c:valAx>
    </c:plotArea>
    <c:legend>
      <c:legendPos val="b"/>
      <c:layout>
        <c:manualLayout>
          <c:xMode val="edge"/>
          <c:yMode val="edge"/>
          <c:x val="3.571282707670087E-2"/>
          <c:y val="0.90661123977149916"/>
          <c:w val="0.93476072132353116"/>
          <c:h val="9.3388760228500844E-2"/>
        </c:manualLayout>
      </c:layout>
      <c:overlay val="0"/>
      <c:txPr>
        <a:bodyPr/>
        <a:lstStyle/>
        <a:p>
          <a:pPr>
            <a:defRPr sz="1600"/>
          </a:pPr>
          <a:endParaRPr lang="sr-Latn-R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0.00935</cdr:x>
      <cdr:y>0.12941</cdr:y>
    </cdr:from>
    <cdr:to>
      <cdr:x>0.15662</cdr:x>
      <cdr:y>0.90588</cdr:y>
    </cdr:to>
    <cdr:sp macro="" textlink="">
      <cdr:nvSpPr>
        <cdr:cNvPr id="2" name="Tekstni okvir 1"/>
        <cdr:cNvSpPr txBox="1"/>
      </cdr:nvSpPr>
      <cdr:spPr>
        <a:xfrm xmlns:a="http://schemas.openxmlformats.org/drawingml/2006/main">
          <a:off x="76200" y="838200"/>
          <a:ext cx="1200785" cy="5029200"/>
        </a:xfrm>
        <a:prstGeom xmlns:a="http://schemas.openxmlformats.org/drawingml/2006/main" prst="rect">
          <a:avLst/>
        </a:prstGeom>
        <a:solidFill xmlns:a="http://schemas.openxmlformats.org/drawingml/2006/main">
          <a:schemeClr val="lt1"/>
        </a:solidFill>
        <a:ln xmlns:a="http://schemas.openxmlformats.org/drawingml/2006/main" w="6350">
          <a:solidFill>
            <a:prstClr val="black"/>
          </a:solidFill>
        </a:ln>
        <a:effectLst xmlns:a="http://schemas.openxmlformats.org/drawingml/2006/main"/>
      </cdr:spPr>
      <cdr:style>
        <a:lnRef xmlns:a="http://schemas.openxmlformats.org/drawingml/2006/main" idx="0">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pPr>
            <a:lnSpc>
              <a:spcPct val="115000"/>
            </a:lnSpc>
            <a:spcAft>
              <a:spcPts val="1000"/>
            </a:spcAft>
          </a:pPr>
          <a:r>
            <a:rPr lang="hr-HR" sz="800" dirty="0">
              <a:effectLst/>
              <a:ea typeface="Calibri"/>
              <a:cs typeface="Times New Roman"/>
            </a:rPr>
            <a:t>Turska</a:t>
          </a:r>
        </a:p>
        <a:p xmlns:a="http://schemas.openxmlformats.org/drawingml/2006/main">
          <a:pPr>
            <a:lnSpc>
              <a:spcPct val="115000"/>
            </a:lnSpc>
            <a:spcAft>
              <a:spcPts val="1000"/>
            </a:spcAft>
          </a:pPr>
          <a:r>
            <a:rPr lang="hr-HR" sz="800" dirty="0">
              <a:effectLst/>
              <a:ea typeface="Calibri"/>
              <a:cs typeface="Times New Roman"/>
            </a:rPr>
            <a:t>Makedonija</a:t>
          </a:r>
        </a:p>
        <a:p xmlns:a="http://schemas.openxmlformats.org/drawingml/2006/main">
          <a:pPr>
            <a:lnSpc>
              <a:spcPct val="115000"/>
            </a:lnSpc>
            <a:spcAft>
              <a:spcPts val="1000"/>
            </a:spcAft>
          </a:pPr>
          <a:r>
            <a:rPr lang="hr-HR" sz="800" dirty="0">
              <a:effectLst/>
              <a:ea typeface="Calibri"/>
              <a:cs typeface="Times New Roman"/>
            </a:rPr>
            <a:t>Srbija</a:t>
          </a:r>
        </a:p>
        <a:p xmlns:a="http://schemas.openxmlformats.org/drawingml/2006/main">
          <a:pPr>
            <a:lnSpc>
              <a:spcPct val="115000"/>
            </a:lnSpc>
            <a:spcAft>
              <a:spcPts val="1000"/>
            </a:spcAft>
          </a:pPr>
          <a:r>
            <a:rPr lang="hr-HR" sz="800" dirty="0">
              <a:effectLst/>
              <a:ea typeface="Calibri"/>
              <a:cs typeface="Times New Roman"/>
            </a:rPr>
            <a:t>Albanija</a:t>
          </a:r>
        </a:p>
        <a:p xmlns:a="http://schemas.openxmlformats.org/drawingml/2006/main">
          <a:pPr>
            <a:lnSpc>
              <a:spcPct val="115000"/>
            </a:lnSpc>
            <a:spcAft>
              <a:spcPts val="1000"/>
            </a:spcAft>
          </a:pPr>
          <a:r>
            <a:rPr lang="hr-HR" sz="800" dirty="0">
              <a:effectLst/>
              <a:ea typeface="Calibri"/>
              <a:cs typeface="Times New Roman"/>
            </a:rPr>
            <a:t>Rumunjska</a:t>
          </a:r>
        </a:p>
        <a:p xmlns:a="http://schemas.openxmlformats.org/drawingml/2006/main">
          <a:pPr>
            <a:lnSpc>
              <a:spcPct val="115000"/>
            </a:lnSpc>
            <a:spcAft>
              <a:spcPts val="1000"/>
            </a:spcAft>
          </a:pPr>
          <a:r>
            <a:rPr lang="hr-HR" sz="800" dirty="0">
              <a:effectLst/>
              <a:ea typeface="Calibri"/>
              <a:cs typeface="Times New Roman"/>
            </a:rPr>
            <a:t>Tadžikistan</a:t>
          </a:r>
        </a:p>
        <a:p xmlns:a="http://schemas.openxmlformats.org/drawingml/2006/main">
          <a:pPr>
            <a:lnSpc>
              <a:spcPct val="115000"/>
            </a:lnSpc>
            <a:spcAft>
              <a:spcPts val="1000"/>
            </a:spcAft>
          </a:pPr>
          <a:r>
            <a:rPr lang="hr-HR" sz="800" dirty="0" err="1">
              <a:effectLst/>
              <a:ea typeface="Calibri"/>
              <a:cs typeface="Times New Roman"/>
            </a:rPr>
            <a:t>Moldova</a:t>
          </a:r>
          <a:endParaRPr lang="hr-HR" sz="800" dirty="0">
            <a:effectLst/>
            <a:ea typeface="Calibri"/>
            <a:cs typeface="Times New Roman"/>
          </a:endParaRPr>
        </a:p>
        <a:p xmlns:a="http://schemas.openxmlformats.org/drawingml/2006/main">
          <a:pPr>
            <a:lnSpc>
              <a:spcPct val="115000"/>
            </a:lnSpc>
            <a:spcAft>
              <a:spcPts val="1000"/>
            </a:spcAft>
          </a:pPr>
          <a:r>
            <a:rPr lang="hr-HR" sz="800" dirty="0">
              <a:effectLst/>
              <a:ea typeface="Calibri"/>
              <a:cs typeface="Times New Roman"/>
            </a:rPr>
            <a:t>Češka Republika</a:t>
          </a:r>
        </a:p>
        <a:p xmlns:a="http://schemas.openxmlformats.org/drawingml/2006/main">
          <a:pPr>
            <a:lnSpc>
              <a:spcPct val="115000"/>
            </a:lnSpc>
            <a:spcAft>
              <a:spcPts val="1000"/>
            </a:spcAft>
          </a:pPr>
          <a:r>
            <a:rPr lang="hr-HR" sz="800" dirty="0">
              <a:effectLst/>
              <a:ea typeface="Calibri"/>
              <a:cs typeface="Times New Roman"/>
            </a:rPr>
            <a:t>BiH</a:t>
          </a:r>
        </a:p>
        <a:p xmlns:a="http://schemas.openxmlformats.org/drawingml/2006/main">
          <a:pPr>
            <a:lnSpc>
              <a:spcPct val="115000"/>
            </a:lnSpc>
            <a:spcAft>
              <a:spcPts val="1000"/>
            </a:spcAft>
          </a:pPr>
          <a:r>
            <a:rPr lang="hr-HR" sz="800" dirty="0">
              <a:effectLst/>
              <a:ea typeface="Calibri"/>
              <a:cs typeface="Times New Roman"/>
            </a:rPr>
            <a:t>Mađarska</a:t>
          </a:r>
        </a:p>
        <a:p xmlns:a="http://schemas.openxmlformats.org/drawingml/2006/main">
          <a:pPr>
            <a:lnSpc>
              <a:spcPct val="115000"/>
            </a:lnSpc>
            <a:spcAft>
              <a:spcPts val="1000"/>
            </a:spcAft>
          </a:pPr>
          <a:r>
            <a:rPr lang="hr-HR" sz="800" dirty="0">
              <a:effectLst/>
              <a:ea typeface="Calibri"/>
              <a:cs typeface="Times New Roman"/>
            </a:rPr>
            <a:t>Azerbajdžan </a:t>
          </a:r>
        </a:p>
        <a:p xmlns:a="http://schemas.openxmlformats.org/drawingml/2006/main">
          <a:pPr>
            <a:lnSpc>
              <a:spcPct val="115000"/>
            </a:lnSpc>
            <a:spcAft>
              <a:spcPts val="1000"/>
            </a:spcAft>
          </a:pPr>
          <a:r>
            <a:rPr lang="hr-HR" sz="800" dirty="0">
              <a:effectLst/>
              <a:ea typeface="Calibri"/>
              <a:cs typeface="Times New Roman"/>
            </a:rPr>
            <a:t>Rusija</a:t>
          </a:r>
        </a:p>
        <a:p xmlns:a="http://schemas.openxmlformats.org/drawingml/2006/main">
          <a:pPr>
            <a:lnSpc>
              <a:spcPct val="115000"/>
            </a:lnSpc>
            <a:spcAft>
              <a:spcPts val="1000"/>
            </a:spcAft>
          </a:pPr>
          <a:r>
            <a:rPr lang="hr-HR" sz="800" dirty="0">
              <a:effectLst/>
              <a:ea typeface="Calibri"/>
              <a:cs typeface="Times New Roman"/>
            </a:rPr>
            <a:t>Kazahstan</a:t>
          </a:r>
        </a:p>
        <a:p xmlns:a="http://schemas.openxmlformats.org/drawingml/2006/main">
          <a:pPr>
            <a:lnSpc>
              <a:spcPct val="115000"/>
            </a:lnSpc>
            <a:spcAft>
              <a:spcPts val="1000"/>
            </a:spcAft>
          </a:pPr>
          <a:r>
            <a:rPr lang="hr-HR" sz="800" dirty="0">
              <a:effectLst/>
              <a:ea typeface="Calibri"/>
              <a:cs typeface="Times New Roman"/>
            </a:rPr>
            <a:t>Gruzija</a:t>
          </a:r>
        </a:p>
        <a:p xmlns:a="http://schemas.openxmlformats.org/drawingml/2006/main">
          <a:pPr>
            <a:lnSpc>
              <a:spcPct val="115000"/>
            </a:lnSpc>
            <a:spcAft>
              <a:spcPts val="1000"/>
            </a:spcAft>
          </a:pPr>
          <a:r>
            <a:rPr lang="hr-HR" sz="800" dirty="0">
              <a:effectLst/>
              <a:ea typeface="Calibri"/>
              <a:cs typeface="Times New Roman"/>
            </a:rPr>
            <a:t>Bugarska</a:t>
          </a:r>
        </a:p>
        <a:p xmlns:a="http://schemas.openxmlformats.org/drawingml/2006/main">
          <a:pPr>
            <a:lnSpc>
              <a:spcPct val="115000"/>
            </a:lnSpc>
            <a:spcAft>
              <a:spcPts val="1000"/>
            </a:spcAft>
          </a:pPr>
          <a:r>
            <a:rPr lang="hr-HR" sz="800" dirty="0">
              <a:effectLst/>
              <a:ea typeface="Calibri"/>
              <a:cs typeface="Times New Roman"/>
            </a:rPr>
            <a:t>Hrvatska</a:t>
          </a:r>
        </a:p>
        <a:p xmlns:a="http://schemas.openxmlformats.org/drawingml/2006/main">
          <a:pPr>
            <a:lnSpc>
              <a:spcPct val="115000"/>
            </a:lnSpc>
            <a:spcAft>
              <a:spcPts val="1000"/>
            </a:spcAft>
          </a:pPr>
          <a:r>
            <a:rPr lang="hr-HR" sz="800" dirty="0">
              <a:effectLst/>
              <a:ea typeface="Calibri"/>
              <a:cs typeface="Times New Roman"/>
            </a:rPr>
            <a:t>Ukrajina</a:t>
          </a:r>
        </a:p>
        <a:p xmlns:a="http://schemas.openxmlformats.org/drawingml/2006/main">
          <a:pPr>
            <a:lnSpc>
              <a:spcPct val="115000"/>
            </a:lnSpc>
            <a:spcAft>
              <a:spcPts val="1000"/>
            </a:spcAft>
          </a:pPr>
          <a:r>
            <a:rPr lang="hr-HR" sz="800" dirty="0" err="1">
              <a:effectLst/>
              <a:ea typeface="Calibri"/>
              <a:cs typeface="Times New Roman"/>
            </a:rPr>
            <a:t>Kirgiska</a:t>
          </a:r>
          <a:r>
            <a:rPr lang="hr-HR" sz="800" dirty="0">
              <a:effectLst/>
              <a:ea typeface="Calibri"/>
              <a:cs typeface="Times New Roman"/>
            </a:rPr>
            <a:t> Republika</a:t>
          </a:r>
        </a:p>
        <a:p xmlns:a="http://schemas.openxmlformats.org/drawingml/2006/main">
          <a:pPr>
            <a:lnSpc>
              <a:spcPct val="115000"/>
            </a:lnSpc>
            <a:spcAft>
              <a:spcPts val="1000"/>
            </a:spcAft>
          </a:pPr>
          <a:r>
            <a:rPr lang="hr-HR" sz="800" dirty="0">
              <a:effectLst/>
              <a:ea typeface="Calibri"/>
              <a:cs typeface="Times New Roman"/>
            </a:rPr>
            <a:t> </a:t>
          </a:r>
        </a:p>
        <a:p xmlns:a="http://schemas.openxmlformats.org/drawingml/2006/main">
          <a:pPr>
            <a:lnSpc>
              <a:spcPct val="115000"/>
            </a:lnSpc>
            <a:spcAft>
              <a:spcPts val="1000"/>
            </a:spcAft>
          </a:pPr>
          <a:r>
            <a:rPr lang="hr-HR" sz="500" dirty="0">
              <a:effectLst/>
              <a:ea typeface="Calibri"/>
              <a:cs typeface="Times New Roman"/>
            </a:rPr>
            <a:t> </a:t>
          </a:r>
          <a:endParaRPr lang="hr-HR" sz="1100" dirty="0">
            <a:effectLst/>
            <a:ea typeface="Calibri"/>
            <a:cs typeface="Times New Roman"/>
          </a:endParaRPr>
        </a:p>
        <a:p xmlns:a="http://schemas.openxmlformats.org/drawingml/2006/main">
          <a:pPr>
            <a:lnSpc>
              <a:spcPct val="115000"/>
            </a:lnSpc>
            <a:spcAft>
              <a:spcPts val="1000"/>
            </a:spcAft>
          </a:pPr>
          <a:r>
            <a:rPr lang="hr-HR" sz="500" dirty="0">
              <a:effectLst/>
              <a:ea typeface="Calibri"/>
              <a:cs typeface="Times New Roman"/>
            </a:rPr>
            <a:t> </a:t>
          </a:r>
          <a:endParaRPr lang="hr-HR" sz="1100" dirty="0">
            <a:effectLst/>
            <a:ea typeface="Calibri"/>
            <a:cs typeface="Times New Roman"/>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050" cy="495975"/>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51103" y="0"/>
            <a:ext cx="2945050" cy="4959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10/12/2018</a:t>
            </a:fld>
            <a:endParaRPr lang="en-US" dirty="0"/>
          </a:p>
        </p:txBody>
      </p:sp>
      <p:sp>
        <p:nvSpPr>
          <p:cNvPr id="4" name="Footer Placeholder 3"/>
          <p:cNvSpPr>
            <a:spLocks noGrp="1"/>
          </p:cNvSpPr>
          <p:nvPr>
            <p:ph type="ftr" sz="quarter" idx="2"/>
          </p:nvPr>
        </p:nvSpPr>
        <p:spPr>
          <a:xfrm>
            <a:off x="1" y="9430503"/>
            <a:ext cx="2945050" cy="495975"/>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51103" y="9430503"/>
            <a:ext cx="2945050" cy="4959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050" cy="495975"/>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51103" y="0"/>
            <a:ext cx="2945050" cy="495975"/>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10/12/2018</a:t>
            </a:fld>
            <a:endParaRPr lang="en-US"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159" y="4715253"/>
            <a:ext cx="5439358" cy="446901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30503"/>
            <a:ext cx="2945050" cy="495975"/>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51103" y="9430503"/>
            <a:ext cx="2945050" cy="495975"/>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875870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795226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403862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939298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91059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318120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1926930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3342022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65508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382547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809790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072343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31012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68545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3035188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2727430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18968058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3098944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455853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1902045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1934234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0536294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2997962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3844962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32</a:t>
            </a:fld>
            <a:endParaRPr lang="en-US"/>
          </a:p>
        </p:txBody>
      </p:sp>
    </p:spTree>
    <p:extLst>
      <p:ext uri="{BB962C8B-B14F-4D97-AF65-F5344CB8AC3E}">
        <p14:creationId xmlns:p14="http://schemas.microsoft.com/office/powerpoint/2010/main" val="26956945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1634767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450850" y="808038"/>
            <a:ext cx="5835650" cy="4041775"/>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34</a:t>
            </a:fld>
            <a:endParaRPr lang="en-US" dirty="0"/>
          </a:p>
        </p:txBody>
      </p:sp>
    </p:spTree>
    <p:extLst>
      <p:ext uri="{BB962C8B-B14F-4D97-AF65-F5344CB8AC3E}">
        <p14:creationId xmlns:p14="http://schemas.microsoft.com/office/powerpoint/2010/main" val="7633750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450850" y="808038"/>
            <a:ext cx="5835650" cy="4041775"/>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62591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6664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854021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414944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711200" y="744538"/>
            <a:ext cx="537527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21043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10/12/2018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10/12/2018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10/12/2018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10/12/2018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10/12/2018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10/12/2018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10/12/2018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10/12/2018</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8" Type="http://schemas.openxmlformats.org/officeDocument/2006/relationships/hyperlink" Target="https://www.pempal.org/sites/pempal/files/event/2017/Budget%20COP%20Events/Jun22_Moscow,%20Russian%20Federation/files/bcop_citizens_budgets_june2017_eng.doc" TargetMode="External"/><Relationship Id="rId3" Type="http://schemas.openxmlformats.org/officeDocument/2006/relationships/image" Target="../media/image1.jpeg"/><Relationship Id="rId7" Type="http://schemas.openxmlformats.org/officeDocument/2006/relationships/hyperlink" Target="https://www.pempal.org/sites/pempal/files/filefield_paths/bcop_public_participation_backgroud_paper_august2017_bcs.docx"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s://www.pempal.org/sites/pempal/files/filefield_paths/bcop_public_participation_backgroud_paper_august2017_rus_full.doc" TargetMode="External"/><Relationship Id="rId5" Type="http://schemas.openxmlformats.org/officeDocument/2006/relationships/hyperlink" Target="https://www.pempal.org/sites/pempal/files/filefield_paths/bcop_public_participation_backgroud_paper_august2017_eng.doc" TargetMode="External"/><Relationship Id="rId10" Type="http://schemas.openxmlformats.org/officeDocument/2006/relationships/hyperlink" Target="https://www.pempal.org/sites/pempal/files/event/2017/Bud%C5%BEet%20Doga%C4%91aji/Jun22_Moskva,%20Rusija/files/bcop_citizens_budgets_june2017_bcs.docx" TargetMode="External"/><Relationship Id="rId4" Type="http://schemas.openxmlformats.org/officeDocument/2006/relationships/image" Target="../media/image2.gif"/><Relationship Id="rId9" Type="http://schemas.openxmlformats.org/officeDocument/2006/relationships/hyperlink" Target="https://www.pempal.org/sites/pempal/files/event/2017/files/bcop_citizens_budgets_june2017_rus.doc"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2.gif"/><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Anna.Belenchuk@minfin.ru" TargetMode="External"/><Relationship Id="rId4" Type="http://schemas.openxmlformats.org/officeDocument/2006/relationships/hyperlink" Target="mailto:mgusarova@worldbank.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60450" y="1417982"/>
            <a:ext cx="8528050" cy="2362200"/>
          </a:xfrm>
        </p:spPr>
        <p:txBody>
          <a:bodyPr/>
          <a:lstStyle/>
          <a:p>
            <a:pPr algn="l"/>
            <a:r>
              <a:rPr lang="hr-HR" sz="3500" dirty="0" smtClean="0">
                <a:solidFill>
                  <a:srgbClr val="002060"/>
                </a:solidFill>
              </a:rPr>
              <a:t>Popularizacija sudjelovanja javnosti u fiskalnoj politici i proračunskim procesima u zemljama</a:t>
            </a:r>
            <a:r>
              <a:rPr lang="en-US" sz="3500" dirty="0" smtClean="0">
                <a:solidFill>
                  <a:srgbClr val="002060"/>
                </a:solidFill>
              </a:rPr>
              <a:t> PEMPAL</a:t>
            </a:r>
            <a:r>
              <a:rPr lang="hr-HR" sz="3500" dirty="0" smtClean="0">
                <a:solidFill>
                  <a:srgbClr val="002060"/>
                </a:solidFill>
              </a:rPr>
              <a:t>-a</a:t>
            </a:r>
            <a:r>
              <a:rPr lang="en-US" sz="3500" dirty="0" smtClean="0">
                <a:solidFill>
                  <a:srgbClr val="002060"/>
                </a:solidFill>
              </a:rPr>
              <a:t>: </a:t>
            </a:r>
            <a:r>
              <a:rPr lang="hr-HR" sz="3500" dirty="0" smtClean="0">
                <a:solidFill>
                  <a:srgbClr val="002060"/>
                </a:solidFill>
              </a:rPr>
              <a:t>ostvaren napredak i budući planovi</a:t>
            </a:r>
            <a:endParaRPr lang="en-US" sz="3500" dirty="0">
              <a:solidFill>
                <a:srgbClr val="002060"/>
              </a:solidFill>
            </a:endParaRPr>
          </a:p>
        </p:txBody>
      </p:sp>
      <p:sp>
        <p:nvSpPr>
          <p:cNvPr id="3" name="Subtitle 2"/>
          <p:cNvSpPr>
            <a:spLocks noGrp="1"/>
          </p:cNvSpPr>
          <p:nvPr>
            <p:ph type="subTitle" idx="1"/>
          </p:nvPr>
        </p:nvSpPr>
        <p:spPr>
          <a:xfrm>
            <a:off x="1485900" y="4474265"/>
            <a:ext cx="6934200" cy="762000"/>
          </a:xfrm>
        </p:spPr>
        <p:txBody>
          <a:bodyPr rtlCol="0">
            <a:normAutofit fontScale="92500" lnSpcReduction="10000"/>
          </a:bodyPr>
          <a:lstStyle/>
          <a:p>
            <a:pPr fontAlgn="auto">
              <a:spcAft>
                <a:spcPts val="0"/>
              </a:spcAft>
              <a:buFont typeface="Arial" pitchFamily="34" charset="0"/>
              <a:buNone/>
              <a:defRPr/>
            </a:pPr>
            <a:r>
              <a:rPr lang="en-US" sz="2400" i="1" dirty="0" smtClean="0">
                <a:solidFill>
                  <a:schemeClr val="tx1">
                    <a:lumMod val="95000"/>
                    <a:lumOff val="5000"/>
                  </a:schemeClr>
                </a:solidFill>
              </a:rPr>
              <a:t>PEMPAL</a:t>
            </a:r>
            <a:r>
              <a:rPr lang="hr-HR" sz="2400" i="1" dirty="0" smtClean="0">
                <a:solidFill>
                  <a:schemeClr val="tx1">
                    <a:lumMod val="95000"/>
                    <a:lumOff val="5000"/>
                  </a:schemeClr>
                </a:solidFill>
              </a:rPr>
              <a:t>-ova</a:t>
            </a:r>
            <a:r>
              <a:rPr lang="en-US" sz="2400" i="1" dirty="0" smtClean="0">
                <a:solidFill>
                  <a:schemeClr val="tx1">
                    <a:lumMod val="95000"/>
                    <a:lumOff val="5000"/>
                  </a:schemeClr>
                </a:solidFill>
              </a:rPr>
              <a:t> </a:t>
            </a:r>
            <a:r>
              <a:rPr lang="hr-HR" sz="2400" i="1" dirty="0" smtClean="0">
                <a:solidFill>
                  <a:schemeClr val="tx1">
                    <a:lumMod val="95000"/>
                    <a:lumOff val="5000"/>
                  </a:schemeClr>
                </a:solidFill>
              </a:rPr>
              <a:t>Zajednica prakse za proračun </a:t>
            </a:r>
            <a:r>
              <a:rPr lang="en-US" sz="2400" i="1" dirty="0" smtClean="0">
                <a:solidFill>
                  <a:schemeClr val="tx1">
                    <a:lumMod val="95000"/>
                    <a:lumOff val="5000"/>
                  </a:schemeClr>
                </a:solidFill>
              </a:rPr>
              <a:t>(BCOP</a:t>
            </a:r>
            <a:r>
              <a:rPr lang="en-US" sz="2400" i="1" dirty="0">
                <a:solidFill>
                  <a:schemeClr val="tx1">
                    <a:lumMod val="95000"/>
                    <a:lumOff val="5000"/>
                  </a:schemeClr>
                </a:solidFill>
              </a:rPr>
              <a:t>)</a:t>
            </a:r>
          </a:p>
          <a:p>
            <a:pPr fontAlgn="auto">
              <a:spcAft>
                <a:spcPts val="0"/>
              </a:spcAft>
              <a:buFont typeface="Arial" pitchFamily="34" charset="0"/>
              <a:buNone/>
              <a:defRPr/>
            </a:pPr>
            <a:r>
              <a:rPr lang="hr-HR" sz="2400" i="1" dirty="0" smtClean="0">
                <a:solidFill>
                  <a:schemeClr val="tx1">
                    <a:lumMod val="95000"/>
                    <a:lumOff val="5000"/>
                  </a:schemeClr>
                </a:solidFill>
              </a:rPr>
              <a:t>Radna skupina za proračunsku pismenost i transparentnost</a:t>
            </a:r>
            <a:endParaRPr lang="en-US" sz="2400" i="1" dirty="0">
              <a:solidFill>
                <a:schemeClr val="tx1">
                  <a:lumMod val="95000"/>
                  <a:lumOff val="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76500" y="5791200"/>
            <a:ext cx="4953000" cy="369332"/>
          </a:xfrm>
          <a:prstGeom prst="rect">
            <a:avLst/>
          </a:prstGeom>
          <a:noFill/>
          <a:ln w="9525">
            <a:noFill/>
            <a:miter lim="800000"/>
            <a:headEnd/>
            <a:tailEnd/>
          </a:ln>
        </p:spPr>
        <p:txBody>
          <a:bodyPr anchor="t">
            <a:spAutoFit/>
          </a:bodyPr>
          <a:lstStyle/>
          <a:p>
            <a:pPr algn="ctr"/>
            <a:r>
              <a:rPr lang="hr-HR" b="1" dirty="0" smtClean="0">
                <a:latin typeface="Calibri" pitchFamily="34" charset="0"/>
              </a:rPr>
              <a:t>15. </a:t>
            </a:r>
            <a:r>
              <a:rPr lang="hr-HR" b="1" dirty="0">
                <a:latin typeface="Calibri" pitchFamily="34" charset="0"/>
              </a:rPr>
              <a:t>l</a:t>
            </a:r>
            <a:r>
              <a:rPr lang="hr-HR" b="1" dirty="0" smtClean="0">
                <a:latin typeface="Calibri" pitchFamily="34" charset="0"/>
              </a:rPr>
              <a:t>istopada </a:t>
            </a:r>
            <a:r>
              <a:rPr lang="bs-Latn-BA" b="1" dirty="0" smtClean="0">
                <a:latin typeface="Calibri" pitchFamily="34" charset="0"/>
              </a:rPr>
              <a:t>201</a:t>
            </a:r>
            <a:r>
              <a:rPr lang="en-US" b="1" dirty="0" smtClean="0">
                <a:latin typeface="Calibri" pitchFamily="34" charset="0"/>
              </a:rPr>
              <a:t>8</a:t>
            </a:r>
            <a:r>
              <a:rPr lang="hr-HR" b="1" dirty="0" smtClean="0">
                <a:latin typeface="Calibri" pitchFamily="34" charset="0"/>
              </a:rPr>
              <a:t>.</a:t>
            </a:r>
            <a:r>
              <a:rPr lang="en-US" b="1" dirty="0" smtClean="0">
                <a:latin typeface="Calibri" pitchFamily="34" charset="0"/>
                <a:cs typeface="Calibri"/>
              </a:rPr>
              <a:t>, </a:t>
            </a:r>
            <a:r>
              <a:rPr lang="en-US" b="1" dirty="0">
                <a:latin typeface="Calibri" pitchFamily="34" charset="0"/>
                <a:cs typeface="Calibri"/>
              </a:rPr>
              <a:t>Cascais, Portugal</a:t>
            </a:r>
            <a:endParaRPr lang="bs-Latn-BA" b="1"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39400" y="772756"/>
            <a:ext cx="9766599" cy="633361"/>
          </a:xfrm>
        </p:spPr>
        <p:txBody>
          <a:bodyPr/>
          <a:lstStyle/>
          <a:p>
            <a:pPr algn="l"/>
            <a:r>
              <a:rPr lang="hr-HR" sz="2200" b="1" dirty="0"/>
              <a:t>Sudjelovanje javnosti i zaokruživanje ciklusa pružanja povratnih informacija: </a:t>
            </a:r>
            <a:r>
              <a:rPr lang="hr-HR" sz="2200" b="1" dirty="0" smtClean="0"/>
              <a:t>ključna okosnica </a:t>
            </a:r>
            <a:r>
              <a:rPr lang="hr-HR" sz="2200" b="1" dirty="0"/>
              <a:t>međunarodnih okvira</a:t>
            </a:r>
            <a:endParaRPr lang="en-US" sz="2200" b="1" dirty="0"/>
          </a:p>
        </p:txBody>
      </p:sp>
      <p:pic>
        <p:nvPicPr>
          <p:cNvPr id="15364" name="Рисунок 15" descr="pempal-logo-top.gif"/>
          <p:cNvPicPr>
            <a:picLocks noChangeAspect="1"/>
          </p:cNvPicPr>
          <p:nvPr/>
        </p:nvPicPr>
        <p:blipFill>
          <a:blip r:embed="rId3"/>
          <a:srcRect/>
          <a:stretch>
            <a:fillRect/>
          </a:stretch>
        </p:blipFill>
        <p:spPr bwMode="auto">
          <a:xfrm>
            <a:off x="3432175" y="190500"/>
            <a:ext cx="2892425" cy="255632"/>
          </a:xfrm>
          <a:prstGeom prst="rect">
            <a:avLst/>
          </a:prstGeom>
          <a:noFill/>
          <a:ln w="9525">
            <a:noFill/>
            <a:miter lim="800000"/>
            <a:headEnd/>
            <a:tailEnd/>
          </a:ln>
        </p:spPr>
      </p:pic>
      <p:pic>
        <p:nvPicPr>
          <p:cNvPr id="9" name="Picture 8">
            <a:extLst>
              <a:ext uri="{FF2B5EF4-FFF2-40B4-BE49-F238E27FC236}">
                <a16:creationId xmlns:a16="http://schemas.microsoft.com/office/drawing/2014/main" xmlns="" id="{470EBA50-40F9-4F82-A941-5B4001CB0A9B}"/>
              </a:ext>
            </a:extLst>
          </p:cNvPr>
          <p:cNvPicPr>
            <a:picLocks noChangeAspect="1"/>
          </p:cNvPicPr>
          <p:nvPr/>
        </p:nvPicPr>
        <p:blipFill>
          <a:blip r:embed="rId4"/>
          <a:stretch>
            <a:fillRect/>
          </a:stretch>
        </p:blipFill>
        <p:spPr>
          <a:xfrm>
            <a:off x="33130" y="2971800"/>
            <a:ext cx="5665966" cy="2902081"/>
          </a:xfrm>
          <a:prstGeom prst="rect">
            <a:avLst/>
          </a:prstGeom>
        </p:spPr>
      </p:pic>
      <p:pic>
        <p:nvPicPr>
          <p:cNvPr id="2" name="Picture 1">
            <a:extLst>
              <a:ext uri="{FF2B5EF4-FFF2-40B4-BE49-F238E27FC236}">
                <a16:creationId xmlns:a16="http://schemas.microsoft.com/office/drawing/2014/main" xmlns="" id="{FCF3EBE1-0221-42AB-BE3A-E4F8553AE4EA}"/>
              </a:ext>
            </a:extLst>
          </p:cNvPr>
          <p:cNvPicPr>
            <a:picLocks noChangeAspect="1"/>
          </p:cNvPicPr>
          <p:nvPr/>
        </p:nvPicPr>
        <p:blipFill>
          <a:blip r:embed="rId5"/>
          <a:stretch>
            <a:fillRect/>
          </a:stretch>
        </p:blipFill>
        <p:spPr>
          <a:xfrm>
            <a:off x="5638800" y="2866318"/>
            <a:ext cx="4131685" cy="3113043"/>
          </a:xfrm>
          <a:prstGeom prst="rect">
            <a:avLst/>
          </a:prstGeom>
        </p:spPr>
      </p:pic>
      <p:sp>
        <p:nvSpPr>
          <p:cNvPr id="10" name="TextBox 9">
            <a:extLst>
              <a:ext uri="{FF2B5EF4-FFF2-40B4-BE49-F238E27FC236}">
                <a16:creationId xmlns:a16="http://schemas.microsoft.com/office/drawing/2014/main" xmlns="" id="{AD7844DF-82A4-4132-B05A-6A3F65C0F24B}"/>
              </a:ext>
            </a:extLst>
          </p:cNvPr>
          <p:cNvSpPr txBox="1"/>
          <p:nvPr/>
        </p:nvSpPr>
        <p:spPr>
          <a:xfrm>
            <a:off x="6331226" y="1995237"/>
            <a:ext cx="4648200" cy="677108"/>
          </a:xfrm>
          <a:prstGeom prst="rect">
            <a:avLst/>
          </a:prstGeom>
          <a:noFill/>
        </p:spPr>
        <p:txBody>
          <a:bodyPr wrap="square" rtlCol="0">
            <a:spAutoFit/>
          </a:bodyPr>
          <a:lstStyle/>
          <a:p>
            <a:r>
              <a:rPr lang="hr-HR" sz="1900" b="1" dirty="0">
                <a:latin typeface="Segoe Script" panose="030B0504020000000003" pitchFamily="66" charset="0"/>
              </a:rPr>
              <a:t>Dimenzije sudjelovanja </a:t>
            </a:r>
            <a:endParaRPr lang="hr-HR" sz="1900" b="1" dirty="0" smtClean="0">
              <a:latin typeface="Segoe Script" panose="030B0504020000000003" pitchFamily="66" charset="0"/>
            </a:endParaRPr>
          </a:p>
          <a:p>
            <a:r>
              <a:rPr lang="hr-HR" sz="1900" b="1" dirty="0" smtClean="0">
                <a:latin typeface="Segoe Script" panose="030B0504020000000003" pitchFamily="66" charset="0"/>
              </a:rPr>
              <a:t>javnosti</a:t>
            </a:r>
            <a:endParaRPr lang="hr-HR" sz="1900" b="1" dirty="0">
              <a:latin typeface="Segoe Script" panose="030B0504020000000003" pitchFamily="66" charset="0"/>
            </a:endParaRPr>
          </a:p>
        </p:txBody>
      </p:sp>
      <p:sp>
        <p:nvSpPr>
          <p:cNvPr id="11" name="TextBox 10">
            <a:extLst>
              <a:ext uri="{FF2B5EF4-FFF2-40B4-BE49-F238E27FC236}">
                <a16:creationId xmlns:a16="http://schemas.microsoft.com/office/drawing/2014/main" xmlns="" id="{4CC30D78-BE8B-4577-A50A-E7E34FA7475B}"/>
              </a:ext>
            </a:extLst>
          </p:cNvPr>
          <p:cNvSpPr txBox="1"/>
          <p:nvPr/>
        </p:nvSpPr>
        <p:spPr>
          <a:xfrm>
            <a:off x="304800" y="1988611"/>
            <a:ext cx="4953000" cy="969496"/>
          </a:xfrm>
          <a:prstGeom prst="rect">
            <a:avLst/>
          </a:prstGeom>
          <a:noFill/>
        </p:spPr>
        <p:txBody>
          <a:bodyPr wrap="square" rtlCol="0">
            <a:spAutoFit/>
          </a:bodyPr>
          <a:lstStyle/>
          <a:p>
            <a:r>
              <a:rPr lang="hr-HR" sz="1900" b="1" dirty="0">
                <a:latin typeface="Segoe Script" panose="030B0504020000000003" pitchFamily="66" charset="0"/>
              </a:rPr>
              <a:t>Ciklus pružanja povratnih informacija </a:t>
            </a:r>
            <a:r>
              <a:rPr lang="hr-HR" sz="1900" b="1" dirty="0" smtClean="0">
                <a:latin typeface="Segoe Script" panose="030B0504020000000003" pitchFamily="66" charset="0"/>
              </a:rPr>
              <a:t>o transparentnosti </a:t>
            </a:r>
            <a:r>
              <a:rPr lang="hr-HR" sz="1900" b="1" dirty="0">
                <a:latin typeface="Segoe Script" panose="030B0504020000000003" pitchFamily="66" charset="0"/>
              </a:rPr>
              <a:t>proračuna</a:t>
            </a:r>
            <a:endParaRPr lang="hr-HR" sz="1900" b="1" dirty="0">
              <a:latin typeface="Segoe Script" panose="030B0504020000000003" pitchFamily="66" charset="0"/>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387" y="2859968"/>
            <a:ext cx="9396000" cy="3375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486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295400" y="2438400"/>
            <a:ext cx="8153400" cy="1524000"/>
          </a:xfrm>
        </p:spPr>
        <p:txBody>
          <a:bodyPr/>
          <a:lstStyle/>
          <a:p>
            <a:pPr algn="l"/>
            <a:r>
              <a:rPr lang="en-US" sz="3000" b="1" dirty="0">
                <a:solidFill>
                  <a:schemeClr val="tx2">
                    <a:lumMod val="75000"/>
                  </a:schemeClr>
                </a:solidFill>
              </a:rPr>
              <a:t>II. </a:t>
            </a:r>
            <a:r>
              <a:rPr lang="hr-HR" sz="3000" b="1" dirty="0" smtClean="0">
                <a:solidFill>
                  <a:schemeClr val="tx2">
                    <a:lumMod val="75000"/>
                  </a:schemeClr>
                </a:solidFill>
              </a:rPr>
              <a:t>Anketa PEMPAL-a iz </a:t>
            </a:r>
            <a:r>
              <a:rPr lang="en-US" sz="3000" b="1" dirty="0" smtClean="0">
                <a:solidFill>
                  <a:schemeClr val="tx2">
                    <a:lumMod val="75000"/>
                  </a:schemeClr>
                </a:solidFill>
              </a:rPr>
              <a:t>2017</a:t>
            </a:r>
            <a:r>
              <a:rPr lang="hr-HR" sz="3000" b="1" dirty="0" smtClean="0">
                <a:solidFill>
                  <a:schemeClr val="tx2">
                    <a:lumMod val="75000"/>
                  </a:schemeClr>
                </a:solidFill>
              </a:rPr>
              <a:t>.</a:t>
            </a:r>
            <a:r>
              <a:rPr lang="en-US" sz="3000" b="1" dirty="0" smtClean="0">
                <a:solidFill>
                  <a:schemeClr val="tx2">
                    <a:lumMod val="75000"/>
                  </a:schemeClr>
                </a:solidFill>
              </a:rPr>
              <a:t>: </a:t>
            </a:r>
            <a:r>
              <a:rPr lang="hr-HR" sz="3000" b="1" dirty="0" smtClean="0">
                <a:solidFill>
                  <a:schemeClr val="tx2">
                    <a:lumMod val="75000"/>
                  </a:schemeClr>
                </a:solidFill>
              </a:rPr>
              <a:t>Aspekt </a:t>
            </a:r>
            <a:r>
              <a:rPr lang="hr-HR" sz="3000" b="1" i="1" dirty="0" smtClean="0">
                <a:solidFill>
                  <a:schemeClr val="tx2">
                    <a:lumMod val="75000"/>
                  </a:schemeClr>
                </a:solidFill>
              </a:rPr>
              <a:t>ponude</a:t>
            </a:r>
            <a:r>
              <a:rPr lang="hr-HR" sz="3000" b="1" dirty="0" smtClean="0">
                <a:solidFill>
                  <a:schemeClr val="tx2">
                    <a:lumMod val="75000"/>
                  </a:schemeClr>
                </a:solidFill>
              </a:rPr>
              <a:t> u procesu sudjelovanja javnosti</a:t>
            </a:r>
            <a:endParaRPr lang="en-US" sz="3000" b="1" dirty="0">
              <a:solidFill>
                <a:schemeClr val="tx2">
                  <a:lumMod val="7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255104"/>
            <a:ext cx="4011044" cy="354496"/>
          </a:xfrm>
          <a:prstGeom prst="rect">
            <a:avLst/>
          </a:prstGeom>
          <a:noFill/>
          <a:ln w="9525">
            <a:noFill/>
            <a:miter lim="800000"/>
            <a:headEnd/>
            <a:tailEnd/>
          </a:ln>
        </p:spPr>
      </p:pic>
    </p:spTree>
    <p:extLst>
      <p:ext uri="{BB962C8B-B14F-4D97-AF65-F5344CB8AC3E}">
        <p14:creationId xmlns:p14="http://schemas.microsoft.com/office/powerpoint/2010/main" val="205831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3340100" cy="295198"/>
          </a:xfrm>
          <a:prstGeom prst="rect">
            <a:avLst/>
          </a:prstGeom>
          <a:noFill/>
          <a:ln w="9525">
            <a:noFill/>
            <a:miter lim="800000"/>
            <a:headEnd/>
            <a:tailEnd/>
          </a:ln>
        </p:spPr>
      </p:pic>
      <p:sp>
        <p:nvSpPr>
          <p:cNvPr id="3" name="TextBox 2">
            <a:extLst>
              <a:ext uri="{FF2B5EF4-FFF2-40B4-BE49-F238E27FC236}">
                <a16:creationId xmlns:a16="http://schemas.microsoft.com/office/drawing/2014/main" xmlns="" id="{AB9748E6-02F8-47CE-B84D-20285FA885E8}"/>
              </a:ext>
            </a:extLst>
          </p:cNvPr>
          <p:cNvSpPr txBox="1"/>
          <p:nvPr/>
        </p:nvSpPr>
        <p:spPr>
          <a:xfrm>
            <a:off x="1158703" y="739205"/>
            <a:ext cx="1613452" cy="430887"/>
          </a:xfrm>
          <a:prstGeom prst="rect">
            <a:avLst/>
          </a:prstGeom>
          <a:noFill/>
        </p:spPr>
        <p:txBody>
          <a:bodyPr wrap="square" rtlCol="0">
            <a:spAutoFit/>
          </a:bodyPr>
          <a:lstStyle/>
          <a:p>
            <a:r>
              <a:rPr lang="hr-HR" sz="2200" b="1" dirty="0" smtClean="0">
                <a:latin typeface="+mn-lt"/>
              </a:rPr>
              <a:t>Pitanja</a:t>
            </a:r>
            <a:r>
              <a:rPr lang="en-US" sz="2200" b="1" dirty="0" smtClean="0">
                <a:latin typeface="+mn-lt"/>
              </a:rPr>
              <a:t> </a:t>
            </a:r>
            <a:endParaRPr lang="en-US" sz="2200" b="1" dirty="0">
              <a:latin typeface="+mn-lt"/>
            </a:endParaRPr>
          </a:p>
        </p:txBody>
      </p:sp>
      <p:sp>
        <p:nvSpPr>
          <p:cNvPr id="7" name="Content Placeholder 1">
            <a:extLst>
              <a:ext uri="{FF2B5EF4-FFF2-40B4-BE49-F238E27FC236}">
                <a16:creationId xmlns:a16="http://schemas.microsoft.com/office/drawing/2014/main" xmlns="" id="{8F51D034-756E-4283-A6E6-1D1304C75D83}"/>
              </a:ext>
            </a:extLst>
          </p:cNvPr>
          <p:cNvSpPr txBox="1">
            <a:spLocks/>
          </p:cNvSpPr>
          <p:nvPr/>
        </p:nvSpPr>
        <p:spPr bwMode="auto">
          <a:xfrm>
            <a:off x="902494" y="1309298"/>
            <a:ext cx="5638006" cy="4405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tabLst>
                <a:tab pos="2116138" algn="l"/>
              </a:tabLst>
            </a:pPr>
            <a:r>
              <a:rPr lang="hr-HR" sz="1900" dirty="0">
                <a:solidFill>
                  <a:srgbClr val="000000"/>
                </a:solidFill>
              </a:rPr>
              <a:t>Koji su trenutačni (ili planirani) zakonodavni i politički/</a:t>
            </a:r>
            <a:r>
              <a:rPr lang="hr-HR" sz="1900" dirty="0" err="1">
                <a:solidFill>
                  <a:srgbClr val="000000"/>
                </a:solidFill>
              </a:rPr>
              <a:t>postupovni</a:t>
            </a:r>
            <a:r>
              <a:rPr lang="hr-HR" sz="1900" dirty="0">
                <a:solidFill>
                  <a:srgbClr val="000000"/>
                </a:solidFill>
              </a:rPr>
              <a:t> okviri?</a:t>
            </a:r>
          </a:p>
          <a:p>
            <a:pPr marL="0" indent="0">
              <a:spcBef>
                <a:spcPts val="0"/>
              </a:spcBef>
              <a:buNone/>
              <a:tabLst>
                <a:tab pos="2116138" algn="l"/>
              </a:tabLst>
            </a:pPr>
            <a:endParaRPr lang="hr-HR" sz="1900" dirty="0">
              <a:solidFill>
                <a:srgbClr val="000000"/>
              </a:solidFill>
            </a:endParaRPr>
          </a:p>
          <a:p>
            <a:pPr>
              <a:spcBef>
                <a:spcPts val="0"/>
              </a:spcBef>
            </a:pPr>
            <a:r>
              <a:rPr lang="hr-HR" sz="1900" b="1" dirty="0">
                <a:solidFill>
                  <a:srgbClr val="000000"/>
                </a:solidFill>
              </a:rPr>
              <a:t>Koji se mehanizmi javnog sudjelovanja upotrebljavaju </a:t>
            </a:r>
            <a:r>
              <a:rPr lang="hr-HR" sz="1900" dirty="0">
                <a:solidFill>
                  <a:srgbClr val="000000"/>
                </a:solidFill>
              </a:rPr>
              <a:t>diljem a) vlade b) resornih ministarstava c) parlamenta d) VRI-ja i u kojoj se fazi proračunskog procesa provode?</a:t>
            </a:r>
          </a:p>
          <a:p>
            <a:pPr marL="0" indent="0">
              <a:spcBef>
                <a:spcPts val="0"/>
              </a:spcBef>
              <a:buNone/>
            </a:pPr>
            <a:endParaRPr lang="hr-HR" sz="1900" dirty="0">
              <a:solidFill>
                <a:srgbClr val="000000"/>
              </a:solidFill>
            </a:endParaRPr>
          </a:p>
          <a:p>
            <a:pPr>
              <a:spcBef>
                <a:spcPts val="0"/>
              </a:spcBef>
            </a:pPr>
            <a:r>
              <a:rPr lang="hr-HR" sz="1900" b="1" dirty="0"/>
              <a:t>Upotrebljava li se proračun za građane za </a:t>
            </a:r>
            <a:r>
              <a:rPr lang="hr-HR" sz="1900" b="1" dirty="0" smtClean="0"/>
              <a:t>sudjelovanje </a:t>
            </a:r>
            <a:r>
              <a:rPr lang="hr-HR" sz="1900" b="1" dirty="0"/>
              <a:t>građana?</a:t>
            </a:r>
            <a:r>
              <a:rPr lang="hr-HR" sz="1900" dirty="0"/>
              <a:t> </a:t>
            </a:r>
          </a:p>
          <a:p>
            <a:pPr>
              <a:spcBef>
                <a:spcPts val="0"/>
              </a:spcBef>
            </a:pPr>
            <a:endParaRPr lang="hr-HR" sz="1900" dirty="0">
              <a:solidFill>
                <a:srgbClr val="000000"/>
              </a:solidFill>
            </a:endParaRPr>
          </a:p>
          <a:p>
            <a:pPr>
              <a:spcBef>
                <a:spcPts val="0"/>
              </a:spcBef>
            </a:pPr>
            <a:r>
              <a:rPr lang="hr-HR" sz="1900" b="1" dirty="0">
                <a:solidFill>
                  <a:srgbClr val="000000"/>
                </a:solidFill>
              </a:rPr>
              <a:t>Koje se informacije </a:t>
            </a:r>
            <a:r>
              <a:rPr lang="hr-HR" sz="1900" b="1" dirty="0" smtClean="0">
                <a:solidFill>
                  <a:srgbClr val="000000"/>
                </a:solidFill>
              </a:rPr>
              <a:t>daju </a:t>
            </a:r>
            <a:r>
              <a:rPr lang="hr-HR" sz="1900" b="1" dirty="0">
                <a:solidFill>
                  <a:srgbClr val="000000"/>
                </a:solidFill>
              </a:rPr>
              <a:t>javnosti </a:t>
            </a:r>
            <a:r>
              <a:rPr lang="hr-HR" sz="1900" b="1" dirty="0" smtClean="0">
                <a:solidFill>
                  <a:srgbClr val="000000"/>
                </a:solidFill>
              </a:rPr>
              <a:t>prije bilo kakvog savjetovanja</a:t>
            </a:r>
            <a:r>
              <a:rPr lang="hr-HR" sz="1900" b="1" dirty="0">
                <a:solidFill>
                  <a:srgbClr val="000000"/>
                </a:solidFill>
              </a:rPr>
              <a:t>?</a:t>
            </a:r>
            <a:r>
              <a:rPr lang="hr-HR" sz="1900" dirty="0">
                <a:solidFill>
                  <a:srgbClr val="000000"/>
                </a:solidFill>
              </a:rPr>
              <a:t> </a:t>
            </a:r>
          </a:p>
          <a:p>
            <a:pPr>
              <a:spcBef>
                <a:spcPts val="0"/>
              </a:spcBef>
            </a:pPr>
            <a:endParaRPr lang="hr-HR" sz="1900" dirty="0">
              <a:solidFill>
                <a:srgbClr val="000000"/>
              </a:solidFill>
            </a:endParaRPr>
          </a:p>
          <a:p>
            <a:pPr>
              <a:spcBef>
                <a:spcPts val="0"/>
              </a:spcBef>
            </a:pPr>
            <a:r>
              <a:rPr lang="hr-HR" sz="1900" b="1" dirty="0">
                <a:solidFill>
                  <a:srgbClr val="000000"/>
                </a:solidFill>
              </a:rPr>
              <a:t>Tko prikuplja informacije, na koji način i u okviru kojih problematičnih tema?</a:t>
            </a:r>
            <a:r>
              <a:rPr lang="hr-HR" sz="2000" dirty="0"/>
              <a:t> </a:t>
            </a:r>
            <a:r>
              <a:rPr lang="hr-HR" sz="1900" dirty="0">
                <a:solidFill>
                  <a:srgbClr val="000000"/>
                </a:solidFill>
              </a:rPr>
              <a:t>Dobivaju li građani odgovore na svoje upite i </a:t>
            </a:r>
            <a:r>
              <a:rPr lang="hr-HR" sz="1900" dirty="0" smtClean="0">
                <a:solidFill>
                  <a:srgbClr val="000000"/>
                </a:solidFill>
              </a:rPr>
              <a:t>doprinose?</a:t>
            </a:r>
            <a:endParaRPr lang="hr-HR" sz="1900" dirty="0"/>
          </a:p>
          <a:p>
            <a:pPr marL="0" indent="0" algn="just">
              <a:spcBef>
                <a:spcPts val="0"/>
              </a:spcBef>
              <a:buFont typeface="Arial" charset="0"/>
              <a:buNone/>
            </a:pPr>
            <a:endParaRPr lang="en-US" sz="1900" dirty="0"/>
          </a:p>
        </p:txBody>
      </p:sp>
      <p:sp>
        <p:nvSpPr>
          <p:cNvPr id="9" name="Rectangle 8">
            <a:extLst>
              <a:ext uri="{FF2B5EF4-FFF2-40B4-BE49-F238E27FC236}">
                <a16:creationId xmlns:a16="http://schemas.microsoft.com/office/drawing/2014/main" xmlns="" id="{96B18F33-7649-460F-9496-A9272700B0E8}"/>
              </a:ext>
            </a:extLst>
          </p:cNvPr>
          <p:cNvSpPr/>
          <p:nvPr/>
        </p:nvSpPr>
        <p:spPr>
          <a:xfrm>
            <a:off x="7315200" y="1519217"/>
            <a:ext cx="2209800" cy="3693319"/>
          </a:xfrm>
          <a:prstGeom prst="rect">
            <a:avLst/>
          </a:prstGeom>
        </p:spPr>
        <p:txBody>
          <a:bodyPr wrap="square">
            <a:spAutoFit/>
          </a:bodyPr>
          <a:lstStyle/>
          <a:p>
            <a:pPr marL="285750" indent="-285750">
              <a:buFont typeface="Arial" panose="020B0604020202020204" pitchFamily="34" charset="0"/>
              <a:buChar char="•"/>
            </a:pPr>
            <a:r>
              <a:rPr lang="hr-HR" b="1" dirty="0" err="1">
                <a:solidFill>
                  <a:schemeClr val="accent1">
                    <a:lumMod val="75000"/>
                  </a:schemeClr>
                </a:solidFill>
                <a:latin typeface="Segoe Print" panose="02000600000000000000" pitchFamily="2" charset="0"/>
              </a:rPr>
              <a:t>Bjelarus</a:t>
            </a:r>
            <a:endParaRPr lang="hr-HR" b="1" dirty="0">
              <a:solidFill>
                <a:schemeClr val="accent1">
                  <a:lumMod val="75000"/>
                </a:schemeClr>
              </a:solidFill>
              <a:latin typeface="Segoe Print" panose="02000600000000000000" pitchFamily="2" charset="0"/>
            </a:endParaRPr>
          </a:p>
          <a:p>
            <a:endParaRPr lang="hr-HR"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hr-HR" b="1" dirty="0">
                <a:solidFill>
                  <a:schemeClr val="accent1">
                    <a:lumMod val="75000"/>
                  </a:schemeClr>
                </a:solidFill>
                <a:latin typeface="Segoe Print" panose="02000600000000000000" pitchFamily="2" charset="0"/>
              </a:rPr>
              <a:t>Hrvatska</a:t>
            </a:r>
          </a:p>
          <a:p>
            <a:endParaRPr lang="hr-HR"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hr-HR" b="1" dirty="0" err="1">
                <a:solidFill>
                  <a:schemeClr val="accent1">
                    <a:lumMod val="75000"/>
                  </a:schemeClr>
                </a:solidFill>
                <a:latin typeface="Segoe Print" panose="02000600000000000000" pitchFamily="2" charset="0"/>
              </a:rPr>
              <a:t>Kirgiska</a:t>
            </a:r>
            <a:r>
              <a:rPr lang="hr-HR" b="1" dirty="0">
                <a:solidFill>
                  <a:schemeClr val="accent1">
                    <a:lumMod val="75000"/>
                  </a:schemeClr>
                </a:solidFill>
                <a:latin typeface="Segoe Print" panose="02000600000000000000" pitchFamily="2" charset="0"/>
              </a:rPr>
              <a:t> Republika</a:t>
            </a:r>
          </a:p>
          <a:p>
            <a:endParaRPr lang="hr-HR"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hr-HR" b="1" dirty="0">
                <a:solidFill>
                  <a:schemeClr val="accent1">
                    <a:lumMod val="75000"/>
                  </a:schemeClr>
                </a:solidFill>
                <a:latin typeface="Segoe Print" panose="02000600000000000000" pitchFamily="2" charset="0"/>
              </a:rPr>
              <a:t>Ruska Federacija</a:t>
            </a:r>
          </a:p>
          <a:p>
            <a:endParaRPr lang="hr-HR"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hr-HR" b="1" dirty="0">
                <a:solidFill>
                  <a:schemeClr val="accent1">
                    <a:lumMod val="75000"/>
                  </a:schemeClr>
                </a:solidFill>
                <a:latin typeface="Segoe Print" panose="02000600000000000000" pitchFamily="2" charset="0"/>
              </a:rPr>
              <a:t>Srbija</a:t>
            </a:r>
          </a:p>
          <a:p>
            <a:endParaRPr lang="hr-HR"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hr-HR" b="1" dirty="0">
                <a:solidFill>
                  <a:schemeClr val="accent1">
                    <a:lumMod val="75000"/>
                  </a:schemeClr>
                </a:solidFill>
                <a:latin typeface="Segoe Print" panose="02000600000000000000" pitchFamily="2" charset="0"/>
              </a:rPr>
              <a:t>Uzbekistan </a:t>
            </a:r>
            <a:endParaRPr lang="hr-HR" b="1" dirty="0">
              <a:solidFill>
                <a:schemeClr val="accent1">
                  <a:lumMod val="75000"/>
                </a:schemeClr>
              </a:solidFill>
              <a:latin typeface="Segoe Print" panose="02000600000000000000" pitchFamily="2" charset="0"/>
            </a:endParaRPr>
          </a:p>
        </p:txBody>
      </p:sp>
    </p:spTree>
    <p:extLst>
      <p:ext uri="{BB962C8B-B14F-4D97-AF65-F5344CB8AC3E}">
        <p14:creationId xmlns:p14="http://schemas.microsoft.com/office/powerpoint/2010/main" val="370106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800" y="238352"/>
            <a:ext cx="2286000" cy="202036"/>
          </a:xfrm>
          <a:prstGeom prst="rect">
            <a:avLst/>
          </a:prstGeom>
          <a:noFill/>
          <a:ln w="9525">
            <a:noFill/>
            <a:miter lim="800000"/>
            <a:headEnd/>
            <a:tailEnd/>
          </a:ln>
        </p:spPr>
      </p:pic>
      <p:sp>
        <p:nvSpPr>
          <p:cNvPr id="8" name="Title 3">
            <a:extLst>
              <a:ext uri="{FF2B5EF4-FFF2-40B4-BE49-F238E27FC236}">
                <a16:creationId xmlns:a16="http://schemas.microsoft.com/office/drawing/2014/main" xmlns="" id="{B45FD39E-2AA2-4894-BDDE-BA57A67BD6F7}"/>
              </a:ext>
            </a:extLst>
          </p:cNvPr>
          <p:cNvSpPr txBox="1">
            <a:spLocks/>
          </p:cNvSpPr>
          <p:nvPr/>
        </p:nvSpPr>
        <p:spPr bwMode="auto">
          <a:xfrm>
            <a:off x="1219200" y="795039"/>
            <a:ext cx="8953500" cy="5003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2400" b="1" dirty="0" smtClean="0"/>
              <a:t>Trenutačni ili planirani zakonodavni i </a:t>
            </a:r>
            <a:r>
              <a:rPr lang="hr-HR" sz="2400" b="1" dirty="0" err="1" smtClean="0"/>
              <a:t>postupovni</a:t>
            </a:r>
            <a:r>
              <a:rPr lang="hr-HR" sz="2400" b="1" dirty="0" smtClean="0"/>
              <a:t> okviri te okviri politike</a:t>
            </a:r>
            <a:endParaRPr lang="en-US" sz="2400" b="1" dirty="0"/>
          </a:p>
        </p:txBody>
      </p:sp>
      <p:sp>
        <p:nvSpPr>
          <p:cNvPr id="10" name="Content Placeholder 1">
            <a:extLst>
              <a:ext uri="{FF2B5EF4-FFF2-40B4-BE49-F238E27FC236}">
                <a16:creationId xmlns:a16="http://schemas.microsoft.com/office/drawing/2014/main" xmlns=""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xmlns="" id="{F50BEA33-2238-43A1-8FD4-4D3787F1614F}"/>
              </a:ext>
            </a:extLst>
          </p:cNvPr>
          <p:cNvSpPr txBox="1"/>
          <p:nvPr/>
        </p:nvSpPr>
        <p:spPr>
          <a:xfrm>
            <a:off x="1111250" y="1690062"/>
            <a:ext cx="8255000" cy="3970318"/>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buFont typeface="Arial" panose="020B0604020202020204" pitchFamily="34" charset="0"/>
              <a:buChar char="•"/>
            </a:pPr>
            <a:r>
              <a:rPr lang="hr-HR" sz="2100" dirty="0"/>
              <a:t>Sve anketirane zemlje imaju okvire u kojima se zagovaraju načela transparentnosti i sudjelovanja javnosti</a:t>
            </a:r>
          </a:p>
          <a:p>
            <a:endParaRPr lang="hr-HR" sz="2100" dirty="0"/>
          </a:p>
          <a:p>
            <a:pPr marL="285750" indent="-285750">
              <a:buFont typeface="Arial" panose="020B0604020202020204" pitchFamily="34" charset="0"/>
              <a:buChar char="•"/>
            </a:pPr>
            <a:r>
              <a:rPr lang="hr-HR" sz="2100" dirty="0"/>
              <a:t>Zemlje s općenitijim zakonodavstvom, politikom ili institucionalnim okvirima u kojima se zagovara sudjelovanje javnosti ne navode detaljno mehanizme koji se koriste za </a:t>
            </a:r>
            <a:r>
              <a:rPr lang="hr-HR" sz="2100" dirty="0" smtClean="0"/>
              <a:t>sudjelovanje </a:t>
            </a:r>
            <a:r>
              <a:rPr lang="hr-HR" sz="2100" dirty="0"/>
              <a:t>javnosti u </a:t>
            </a:r>
            <a:r>
              <a:rPr lang="hr-HR" sz="2100" dirty="0" smtClean="0"/>
              <a:t>proračunskom procesu </a:t>
            </a:r>
            <a:r>
              <a:rPr lang="hr-HR" sz="2100" dirty="0"/>
              <a:t>(</a:t>
            </a:r>
            <a:r>
              <a:rPr lang="hr-HR" sz="2100" dirty="0" err="1"/>
              <a:t>Bjelarus</a:t>
            </a:r>
            <a:r>
              <a:rPr lang="hr-HR" sz="2100" dirty="0"/>
              <a:t>, Srbija, Uzbekistan)</a:t>
            </a:r>
          </a:p>
          <a:p>
            <a:endParaRPr lang="hr-HR" sz="2100" dirty="0"/>
          </a:p>
          <a:p>
            <a:pPr marL="285750" indent="-285750">
              <a:buFont typeface="Arial" panose="020B0604020202020204" pitchFamily="34" charset="0"/>
              <a:buChar char="•"/>
            </a:pPr>
            <a:r>
              <a:rPr lang="hr-HR" sz="2100" dirty="0"/>
              <a:t>Samo su </a:t>
            </a:r>
            <a:r>
              <a:rPr lang="hr-HR" sz="2100" dirty="0" smtClean="0"/>
              <a:t>3 </a:t>
            </a:r>
            <a:r>
              <a:rPr lang="hr-HR" sz="2100" dirty="0"/>
              <a:t>zemlje navele </a:t>
            </a:r>
            <a:r>
              <a:rPr lang="hr-HR" sz="2100" dirty="0" smtClean="0"/>
              <a:t>da </a:t>
            </a:r>
            <a:r>
              <a:rPr lang="hr-HR" sz="2100" dirty="0"/>
              <a:t>imaju uspostavljene </a:t>
            </a:r>
            <a:r>
              <a:rPr lang="hr-HR" sz="2100" dirty="0" err="1"/>
              <a:t>postupovne</a:t>
            </a:r>
            <a:r>
              <a:rPr lang="hr-HR" sz="2100" dirty="0"/>
              <a:t> mjere kako bi osigurale odgovornost za pružanje povratnih informacija </a:t>
            </a:r>
            <a:r>
              <a:rPr lang="hr-HR" sz="2100" dirty="0" smtClean="0"/>
              <a:t>u okviru javnih rasprava (Hrvatska</a:t>
            </a:r>
            <a:r>
              <a:rPr lang="hr-HR" sz="2100" dirty="0"/>
              <a:t>, </a:t>
            </a:r>
            <a:r>
              <a:rPr lang="hr-HR" sz="2100" dirty="0" err="1"/>
              <a:t>Kirgiska</a:t>
            </a:r>
            <a:r>
              <a:rPr lang="hr-HR" sz="2100" dirty="0"/>
              <a:t> </a:t>
            </a:r>
            <a:r>
              <a:rPr lang="hr-HR" sz="2100" dirty="0" smtClean="0"/>
              <a:t>Republika, Ruska Federacija)</a:t>
            </a:r>
            <a:endParaRPr lang="hr-HR" sz="2100" dirty="0"/>
          </a:p>
        </p:txBody>
      </p:sp>
    </p:spTree>
    <p:extLst>
      <p:ext uri="{BB962C8B-B14F-4D97-AF65-F5344CB8AC3E}">
        <p14:creationId xmlns:p14="http://schemas.microsoft.com/office/powerpoint/2010/main" val="3082469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01700" y="1295400"/>
            <a:ext cx="8681300" cy="3750945"/>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1270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15173"/>
            <a:ext cx="3429000" cy="303054"/>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2803981330"/>
              </p:ext>
            </p:extLst>
          </p:nvPr>
        </p:nvGraphicFramePr>
        <p:xfrm>
          <a:off x="806105" y="609600"/>
          <a:ext cx="9023696" cy="5147295"/>
        </p:xfrm>
        <a:graphic>
          <a:graphicData uri="http://schemas.openxmlformats.org/drawingml/2006/table">
            <a:tbl>
              <a:tblPr firstRow="1" bandRow="1">
                <a:tableStyleId>{5C22544A-7EE6-4342-B048-85BDC9FD1C3A}</a:tableStyleId>
              </a:tblPr>
              <a:tblGrid>
                <a:gridCol w="1696748">
                  <a:extLst>
                    <a:ext uri="{9D8B030D-6E8A-4147-A177-3AD203B41FA5}">
                      <a16:colId xmlns:a16="http://schemas.microsoft.com/office/drawing/2014/main" xmlns="" val="146703773"/>
                    </a:ext>
                  </a:extLst>
                </a:gridCol>
                <a:gridCol w="7326948">
                  <a:extLst>
                    <a:ext uri="{9D8B030D-6E8A-4147-A177-3AD203B41FA5}">
                      <a16:colId xmlns:a16="http://schemas.microsoft.com/office/drawing/2014/main" xmlns="" val="1165612406"/>
                    </a:ext>
                  </a:extLst>
                </a:gridCol>
              </a:tblGrid>
              <a:tr h="5388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200" b="1" dirty="0" smtClean="0">
                          <a:solidFill>
                            <a:schemeClr val="bg1"/>
                          </a:solidFill>
                        </a:rPr>
                        <a:t>Trenutačni ili planirani zakonodavni</a:t>
                      </a:r>
                      <a:r>
                        <a:rPr lang="hr-HR" sz="2200" b="1" baseline="0" dirty="0" smtClean="0">
                          <a:solidFill>
                            <a:schemeClr val="bg1"/>
                          </a:solidFill>
                        </a:rPr>
                        <a:t> i </a:t>
                      </a:r>
                      <a:r>
                        <a:rPr lang="hr-HR" sz="2200" b="1" baseline="0" dirty="0" err="1" smtClean="0">
                          <a:solidFill>
                            <a:schemeClr val="bg1"/>
                          </a:solidFill>
                        </a:rPr>
                        <a:t>postupovni</a:t>
                      </a:r>
                      <a:r>
                        <a:rPr lang="hr-HR" sz="2200" b="1" baseline="0" dirty="0" smtClean="0">
                          <a:solidFill>
                            <a:schemeClr val="bg1"/>
                          </a:solidFill>
                        </a:rPr>
                        <a:t> okviri te okviri politike</a:t>
                      </a:r>
                      <a:endParaRPr lang="en-US" sz="2200" b="1" dirty="0">
                        <a:solidFill>
                          <a:schemeClr val="bg1"/>
                        </a:solidFill>
                      </a:endParaRPr>
                    </a:p>
                  </a:txBody>
                  <a:tcPr/>
                </a:tc>
                <a:tc hMerge="1">
                  <a:txBody>
                    <a:bodyPr/>
                    <a:lstStyle/>
                    <a:p>
                      <a:endParaRPr lang="en-US" dirty="0"/>
                    </a:p>
                  </a:txBody>
                  <a:tcPr/>
                </a:tc>
                <a:extLst>
                  <a:ext uri="{0D108BD9-81ED-4DB2-BD59-A6C34878D82A}">
                    <a16:rowId xmlns:a16="http://schemas.microsoft.com/office/drawing/2014/main" xmlns="" val="2906384808"/>
                  </a:ext>
                </a:extLst>
              </a:tr>
              <a:tr h="2280535">
                <a:tc>
                  <a:txBody>
                    <a:bodyPr/>
                    <a:lstStyle/>
                    <a:p>
                      <a:r>
                        <a:rPr lang="hr-HR" sz="2000" b="1" dirty="0" smtClean="0"/>
                        <a:t>Zakoni i dekreti o proračunu</a:t>
                      </a:r>
                      <a:endParaRPr lang="en-US" sz="200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i="1" kern="1200" dirty="0" smtClean="0">
                          <a:solidFill>
                            <a:schemeClr val="dk1"/>
                          </a:solidFill>
                          <a:effectLst/>
                          <a:latin typeface="+mn-lt"/>
                          <a:ea typeface="+mn-ea"/>
                          <a:cs typeface="+mn-cs"/>
                        </a:rPr>
                        <a:t>Zakon o proračunu</a:t>
                      </a:r>
                      <a:r>
                        <a:rPr lang="en-US" sz="2000" i="1" kern="1200" dirty="0" smtClean="0">
                          <a:solidFill>
                            <a:schemeClr val="dk1"/>
                          </a:solidFill>
                          <a:effectLst/>
                          <a:latin typeface="+mn-lt"/>
                          <a:ea typeface="+mn-ea"/>
                          <a:cs typeface="+mn-cs"/>
                        </a:rPr>
                        <a:t>. </a:t>
                      </a:r>
                      <a:r>
                        <a:rPr lang="hr-HR" sz="2000" i="0" kern="1200" dirty="0" smtClean="0">
                          <a:solidFill>
                            <a:schemeClr val="dk1"/>
                          </a:solidFill>
                          <a:effectLst/>
                          <a:latin typeface="+mn-lt"/>
                          <a:ea typeface="+mn-ea"/>
                          <a:cs typeface="+mn-cs"/>
                        </a:rPr>
                        <a:t>Poglavlje o proračunu</a:t>
                      </a:r>
                      <a:r>
                        <a:rPr lang="hr-HR" sz="2000" i="0" kern="1200" baseline="0" dirty="0" smtClean="0">
                          <a:solidFill>
                            <a:schemeClr val="dk1"/>
                          </a:solidFill>
                          <a:effectLst/>
                          <a:latin typeface="+mn-lt"/>
                          <a:ea typeface="+mn-ea"/>
                          <a:cs typeface="+mn-cs"/>
                        </a:rPr>
                        <a:t> te otvorenosti i transparentnosti proračunskog procesa </a:t>
                      </a:r>
                      <a:r>
                        <a:rPr lang="en-US" sz="2000" kern="1200" dirty="0" smtClean="0">
                          <a:solidFill>
                            <a:schemeClr val="dk1"/>
                          </a:solidFill>
                          <a:effectLst/>
                          <a:latin typeface="+mn-lt"/>
                          <a:ea typeface="+mn-ea"/>
                          <a:cs typeface="+mn-cs"/>
                        </a:rPr>
                        <a:t>(</a:t>
                      </a:r>
                      <a:r>
                        <a:rPr lang="hr-HR" sz="2000" kern="1200" dirty="0" err="1" smtClean="0">
                          <a:solidFill>
                            <a:schemeClr val="dk1"/>
                          </a:solidFill>
                          <a:effectLst/>
                          <a:latin typeface="+mn-lt"/>
                          <a:ea typeface="+mn-ea"/>
                          <a:cs typeface="+mn-cs"/>
                        </a:rPr>
                        <a:t>Kirgiska</a:t>
                      </a:r>
                      <a:r>
                        <a:rPr lang="hr-HR" sz="2000" kern="1200" dirty="0" smtClean="0">
                          <a:solidFill>
                            <a:schemeClr val="dk1"/>
                          </a:solidFill>
                          <a:effectLst/>
                          <a:latin typeface="+mn-lt"/>
                          <a:ea typeface="+mn-ea"/>
                          <a:cs typeface="+mn-cs"/>
                        </a:rPr>
                        <a:t> Republika</a:t>
                      </a:r>
                      <a:r>
                        <a:rPr lang="en-US" sz="2000" kern="1200" dirty="0" smtClean="0">
                          <a:solidFill>
                            <a:schemeClr val="dk1"/>
                          </a:solidFill>
                          <a:effectLst/>
                          <a:latin typeface="+mn-lt"/>
                          <a:ea typeface="+mn-ea"/>
                          <a:cs typeface="+mn-cs"/>
                        </a:rPr>
                        <a:t>)</a:t>
                      </a:r>
                      <a:endParaRPr lang="en-US" sz="20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i="1" kern="1200" dirty="0" smtClean="0">
                          <a:solidFill>
                            <a:schemeClr val="dk1"/>
                          </a:solidFill>
                          <a:effectLst/>
                          <a:latin typeface="+mn-lt"/>
                          <a:ea typeface="+mn-ea"/>
                          <a:cs typeface="+mn-cs"/>
                        </a:rPr>
                        <a:t>Odluka</a:t>
                      </a:r>
                      <a:r>
                        <a:rPr lang="en-US" sz="2000" i="1" kern="1200" dirty="0" smtClean="0">
                          <a:solidFill>
                            <a:schemeClr val="dk1"/>
                          </a:solidFill>
                          <a:effectLst/>
                          <a:latin typeface="+mn-lt"/>
                          <a:ea typeface="+mn-ea"/>
                          <a:cs typeface="+mn-cs"/>
                        </a:rPr>
                        <a:t> </a:t>
                      </a:r>
                      <a:r>
                        <a:rPr lang="hr-HR" sz="2000" kern="1200" dirty="0" smtClean="0">
                          <a:solidFill>
                            <a:schemeClr val="dk1"/>
                          </a:solidFill>
                          <a:effectLst/>
                          <a:latin typeface="+mn-lt"/>
                          <a:ea typeface="+mn-ea"/>
                          <a:cs typeface="+mn-cs"/>
                        </a:rPr>
                        <a:t>o sastavljanju proračuna za građane </a:t>
                      </a:r>
                      <a:r>
                        <a:rPr lang="hr-HR" sz="2000" kern="1200" dirty="0" err="1" smtClean="0">
                          <a:solidFill>
                            <a:schemeClr val="dk1"/>
                          </a:solidFill>
                          <a:effectLst/>
                          <a:latin typeface="+mn-lt"/>
                          <a:ea typeface="+mn-ea"/>
                          <a:cs typeface="+mn-cs"/>
                        </a:rPr>
                        <a:t>Kirgiske</a:t>
                      </a:r>
                      <a:r>
                        <a:rPr lang="hr-HR" sz="2000" kern="1200" dirty="0" smtClean="0">
                          <a:solidFill>
                            <a:schemeClr val="dk1"/>
                          </a:solidFill>
                          <a:effectLst/>
                          <a:latin typeface="+mn-lt"/>
                          <a:ea typeface="+mn-ea"/>
                          <a:cs typeface="+mn-cs"/>
                        </a:rPr>
                        <a:t> Republike</a:t>
                      </a:r>
                      <a:endParaRPr lang="en-US" sz="20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dirty="0" smtClean="0"/>
                        <a:t>Dekret Vijeća ministara kojim se osniva radna skupina</a:t>
                      </a:r>
                      <a:r>
                        <a:rPr lang="hr-HR" sz="2000" baseline="0" dirty="0" smtClean="0"/>
                        <a:t> za pojednostavljenje poreznog sustava (</a:t>
                      </a:r>
                      <a:r>
                        <a:rPr lang="hr-HR" sz="2000" baseline="0" dirty="0" err="1" smtClean="0"/>
                        <a:t>Bjelarus</a:t>
                      </a:r>
                      <a:r>
                        <a:rPr lang="hr-HR" sz="2000" baseline="0" dirty="0" smtClean="0"/>
                        <a:t>)</a:t>
                      </a:r>
                      <a:endParaRPr lang="hr-HR" sz="2000" dirty="0" smtClean="0"/>
                    </a:p>
                  </a:txBody>
                  <a:tcPr>
                    <a:solidFill>
                      <a:schemeClr val="accent1">
                        <a:lumMod val="20000"/>
                        <a:lumOff val="80000"/>
                      </a:schemeClr>
                    </a:solidFill>
                  </a:tcPr>
                </a:tc>
                <a:extLst>
                  <a:ext uri="{0D108BD9-81ED-4DB2-BD59-A6C34878D82A}">
                    <a16:rowId xmlns:a16="http://schemas.microsoft.com/office/drawing/2014/main" xmlns="" val="314772345"/>
                  </a:ext>
                </a:extLst>
              </a:tr>
              <a:tr h="819074">
                <a:tc>
                  <a:txBody>
                    <a:bodyPr/>
                    <a:lstStyle/>
                    <a:p>
                      <a:r>
                        <a:rPr lang="hr-HR" sz="2000" b="1" dirty="0" smtClean="0"/>
                        <a:t>Ustavi</a:t>
                      </a:r>
                      <a:endParaRPr lang="en-US" sz="200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kern="1200" dirty="0" smtClean="0">
                          <a:solidFill>
                            <a:schemeClr val="dk1"/>
                          </a:solidFill>
                          <a:effectLst/>
                          <a:latin typeface="+mn-lt"/>
                          <a:ea typeface="+mn-ea"/>
                          <a:cs typeface="+mn-cs"/>
                        </a:rPr>
                        <a:t>Ustav</a:t>
                      </a:r>
                      <a:r>
                        <a:rPr lang="hr-HR" sz="2000" kern="1200" baseline="0" dirty="0" smtClean="0">
                          <a:solidFill>
                            <a:schemeClr val="dk1"/>
                          </a:solidFill>
                          <a:effectLst/>
                          <a:latin typeface="+mn-lt"/>
                          <a:ea typeface="+mn-ea"/>
                          <a:cs typeface="+mn-cs"/>
                        </a:rPr>
                        <a:t> Republike Uzbekistan (članci 29. i 30.)</a:t>
                      </a:r>
                      <a:endParaRPr lang="hr-HR" sz="20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kern="1200" dirty="0" smtClean="0">
                          <a:solidFill>
                            <a:schemeClr val="dk1"/>
                          </a:solidFill>
                          <a:effectLst/>
                          <a:latin typeface="+mn-lt"/>
                          <a:ea typeface="+mn-ea"/>
                          <a:cs typeface="+mn-cs"/>
                        </a:rPr>
                        <a:t>Ustav Ruske Federacije (članak 101.)</a:t>
                      </a:r>
                      <a:endParaRPr lang="en-US" sz="200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xmlns="" val="2116712899"/>
                  </a:ext>
                </a:extLst>
              </a:tr>
              <a:tr h="1508821">
                <a:tc>
                  <a:txBody>
                    <a:bodyPr/>
                    <a:lstStyle/>
                    <a:p>
                      <a:r>
                        <a:rPr lang="hr-HR" sz="2000" b="1" dirty="0" smtClean="0"/>
                        <a:t>Nacionalni zakoni</a:t>
                      </a:r>
                      <a:r>
                        <a:rPr lang="hr-HR" sz="2000" b="1" baseline="0" dirty="0" smtClean="0"/>
                        <a:t> i dekreti</a:t>
                      </a:r>
                      <a:endParaRPr lang="en-US" sz="2000" b="1" dirty="0"/>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hr-HR" sz="2000" b="0" kern="1200" dirty="0" smtClean="0">
                          <a:solidFill>
                            <a:schemeClr val="dk1"/>
                          </a:solidFill>
                          <a:effectLst/>
                          <a:latin typeface="+mn-lt"/>
                          <a:ea typeface="+mn-ea"/>
                          <a:cs typeface="+mn-cs"/>
                        </a:rPr>
                        <a:t>Zakon Republike </a:t>
                      </a:r>
                      <a:r>
                        <a:rPr lang="hr-HR" sz="2000" b="0" kern="1200" dirty="0" err="1" smtClean="0">
                          <a:solidFill>
                            <a:schemeClr val="dk1"/>
                          </a:solidFill>
                          <a:effectLst/>
                          <a:latin typeface="+mn-lt"/>
                          <a:ea typeface="+mn-ea"/>
                          <a:cs typeface="+mn-cs"/>
                        </a:rPr>
                        <a:t>Bjelarus</a:t>
                      </a:r>
                      <a:r>
                        <a:rPr lang="hr-HR" sz="2000" b="0" kern="1200" dirty="0" smtClean="0">
                          <a:solidFill>
                            <a:schemeClr val="dk1"/>
                          </a:solidFill>
                          <a:effectLst/>
                          <a:latin typeface="+mn-lt"/>
                          <a:ea typeface="+mn-ea"/>
                          <a:cs typeface="+mn-cs"/>
                        </a:rPr>
                        <a:t> o upitima</a:t>
                      </a:r>
                      <a:r>
                        <a:rPr lang="hr-HR" sz="2000" b="0" kern="1200" baseline="0" dirty="0" smtClean="0">
                          <a:solidFill>
                            <a:schemeClr val="dk1"/>
                          </a:solidFill>
                          <a:effectLst/>
                          <a:latin typeface="+mn-lt"/>
                          <a:ea typeface="+mn-ea"/>
                          <a:cs typeface="+mn-cs"/>
                        </a:rPr>
                        <a:t> građana i pravnih subjekata</a:t>
                      </a:r>
                      <a:endParaRPr lang="hr-HR" sz="2000" b="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hr-HR" sz="2000" b="0" kern="1200" dirty="0" smtClean="0">
                          <a:solidFill>
                            <a:schemeClr val="dk1"/>
                          </a:solidFill>
                          <a:effectLst/>
                          <a:latin typeface="+mn-lt"/>
                          <a:ea typeface="+mn-ea"/>
                          <a:cs typeface="+mn-cs"/>
                        </a:rPr>
                        <a:t>Zakon o pravu na pristup informacijama (Hrvatska)</a:t>
                      </a:r>
                      <a:endParaRPr lang="en-US" sz="2000" b="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b="0" kern="1200" dirty="0" smtClean="0">
                          <a:solidFill>
                            <a:schemeClr val="dk1"/>
                          </a:solidFill>
                          <a:effectLst/>
                          <a:latin typeface="+mn-lt"/>
                          <a:ea typeface="+mn-ea"/>
                          <a:cs typeface="+mn-cs"/>
                        </a:rPr>
                        <a:t>Kodeks</a:t>
                      </a:r>
                      <a:r>
                        <a:rPr lang="hr-HR" sz="2000" b="0" kern="1200" baseline="0" dirty="0" smtClean="0">
                          <a:solidFill>
                            <a:schemeClr val="dk1"/>
                          </a:solidFill>
                          <a:effectLst/>
                          <a:latin typeface="+mn-lt"/>
                          <a:ea typeface="+mn-ea"/>
                          <a:cs typeface="+mn-cs"/>
                        </a:rPr>
                        <a:t> savjetovanja sa zainteresiranom javnošću u postupcima donošenja zakona, drugih propisa i akata (Hrvatska)</a:t>
                      </a:r>
                      <a:endParaRPr lang="en-GB" sz="2000" b="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xmlns="" val="227603290"/>
                  </a:ext>
                </a:extLst>
              </a:tr>
            </a:tbl>
          </a:graphicData>
        </a:graphic>
      </p:graphicFrame>
    </p:spTree>
    <p:extLst>
      <p:ext uri="{BB962C8B-B14F-4D97-AF65-F5344CB8AC3E}">
        <p14:creationId xmlns:p14="http://schemas.microsoft.com/office/powerpoint/2010/main" val="79684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52400"/>
            <a:ext cx="3978525" cy="351621"/>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3937791509"/>
              </p:ext>
            </p:extLst>
          </p:nvPr>
        </p:nvGraphicFramePr>
        <p:xfrm>
          <a:off x="914400" y="965430"/>
          <a:ext cx="8825024" cy="774585"/>
        </p:xfrm>
        <a:graphic>
          <a:graphicData uri="http://schemas.openxmlformats.org/drawingml/2006/table">
            <a:tbl>
              <a:tblPr firstRow="1" bandRow="1">
                <a:tableStyleId>{5C22544A-7EE6-4342-B048-85BDC9FD1C3A}</a:tableStyleId>
              </a:tblPr>
              <a:tblGrid>
                <a:gridCol w="8825024">
                  <a:extLst>
                    <a:ext uri="{9D8B030D-6E8A-4147-A177-3AD203B41FA5}">
                      <a16:colId xmlns:a16="http://schemas.microsoft.com/office/drawing/2014/main" xmlns="" val="146703773"/>
                    </a:ext>
                  </a:extLst>
                </a:gridCol>
              </a:tblGrid>
              <a:tr h="774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200" b="1" dirty="0" smtClean="0">
                          <a:solidFill>
                            <a:schemeClr val="bg1"/>
                          </a:solidFill>
                        </a:rPr>
                        <a:t>Trenutačni ili planirani zakonodavni</a:t>
                      </a:r>
                      <a:r>
                        <a:rPr lang="hr-HR" sz="2200" b="1" baseline="0" dirty="0" smtClean="0">
                          <a:solidFill>
                            <a:schemeClr val="bg1"/>
                          </a:solidFill>
                        </a:rPr>
                        <a:t> i </a:t>
                      </a:r>
                      <a:r>
                        <a:rPr lang="hr-HR" sz="2200" b="1" baseline="0" dirty="0" err="1" smtClean="0">
                          <a:solidFill>
                            <a:schemeClr val="bg1"/>
                          </a:solidFill>
                        </a:rPr>
                        <a:t>postupovni</a:t>
                      </a:r>
                      <a:r>
                        <a:rPr lang="hr-HR" sz="2200" b="1" baseline="0" dirty="0" smtClean="0">
                          <a:solidFill>
                            <a:schemeClr val="bg1"/>
                          </a:solidFill>
                        </a:rPr>
                        <a:t> okviri te okviri politike</a:t>
                      </a:r>
                      <a:endParaRPr lang="en-US" sz="2200" b="1" dirty="0">
                        <a:solidFill>
                          <a:schemeClr val="bg1"/>
                        </a:solidFill>
                      </a:endParaRPr>
                    </a:p>
                  </a:txBody>
                  <a:tcPr/>
                </a:tc>
                <a:extLst>
                  <a:ext uri="{0D108BD9-81ED-4DB2-BD59-A6C34878D82A}">
                    <a16:rowId xmlns:a16="http://schemas.microsoft.com/office/drawing/2014/main" xmlns="" val="2906384808"/>
                  </a:ext>
                </a:extLst>
              </a:tr>
            </a:tbl>
          </a:graphicData>
        </a:graphic>
      </p:graphicFrame>
      <p:graphicFrame>
        <p:nvGraphicFramePr>
          <p:cNvPr id="3" name="Table 2">
            <a:extLst>
              <a:ext uri="{FF2B5EF4-FFF2-40B4-BE49-F238E27FC236}">
                <a16:creationId xmlns:a16="http://schemas.microsoft.com/office/drawing/2014/main" xmlns="" id="{C6520391-2B93-4512-A053-902B21BEA226}"/>
              </a:ext>
            </a:extLst>
          </p:cNvPr>
          <p:cNvGraphicFramePr>
            <a:graphicFrameLocks noGrp="1"/>
          </p:cNvGraphicFramePr>
          <p:nvPr>
            <p:extLst>
              <p:ext uri="{D42A27DB-BD31-4B8C-83A1-F6EECF244321}">
                <p14:modId xmlns:p14="http://schemas.microsoft.com/office/powerpoint/2010/main" val="1369416071"/>
              </p:ext>
            </p:extLst>
          </p:nvPr>
        </p:nvGraphicFramePr>
        <p:xfrm>
          <a:off x="914400" y="1524001"/>
          <a:ext cx="8825023" cy="4157137"/>
        </p:xfrm>
        <a:graphic>
          <a:graphicData uri="http://schemas.openxmlformats.org/drawingml/2006/table">
            <a:tbl>
              <a:tblPr firstRow="1" bandRow="1">
                <a:tableStyleId>{5C22544A-7EE6-4342-B048-85BDC9FD1C3A}</a:tableStyleId>
              </a:tblPr>
              <a:tblGrid>
                <a:gridCol w="1659391">
                  <a:extLst>
                    <a:ext uri="{9D8B030D-6E8A-4147-A177-3AD203B41FA5}">
                      <a16:colId xmlns:a16="http://schemas.microsoft.com/office/drawing/2014/main" xmlns="" val="1784539268"/>
                    </a:ext>
                  </a:extLst>
                </a:gridCol>
                <a:gridCol w="7165632">
                  <a:extLst>
                    <a:ext uri="{9D8B030D-6E8A-4147-A177-3AD203B41FA5}">
                      <a16:colId xmlns:a16="http://schemas.microsoft.com/office/drawing/2014/main" xmlns="" val="4077100359"/>
                    </a:ext>
                  </a:extLst>
                </a:gridCol>
              </a:tblGrid>
              <a:tr h="1017697">
                <a:tc>
                  <a:txBody>
                    <a:bodyPr/>
                    <a:lstStyle/>
                    <a:p>
                      <a:r>
                        <a:rPr lang="hr-HR" sz="2000" b="1" dirty="0" smtClean="0">
                          <a:solidFill>
                            <a:schemeClr val="tx1"/>
                          </a:solidFill>
                        </a:rPr>
                        <a:t>Nacionalni propisi</a:t>
                      </a:r>
                      <a:endParaRPr lang="en-US" sz="2000" b="1" dirty="0">
                        <a:solidFill>
                          <a:schemeClr val="tx1"/>
                        </a:solidFill>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hr-HR" sz="2000" b="0" kern="1200" dirty="0" smtClean="0">
                          <a:solidFill>
                            <a:schemeClr val="dk1"/>
                          </a:solidFill>
                          <a:effectLst/>
                          <a:latin typeface="+mn-lt"/>
                          <a:ea typeface="+mn-ea"/>
                          <a:cs typeface="+mn-cs"/>
                        </a:rPr>
                        <a:t>Uredba o provedbi postupka procjene učinka propisa</a:t>
                      </a:r>
                      <a:r>
                        <a:rPr lang="hr-HR" sz="2000" b="0" kern="1200" baseline="0" dirty="0" smtClean="0">
                          <a:solidFill>
                            <a:schemeClr val="dk1"/>
                          </a:solidFill>
                          <a:effectLst/>
                          <a:latin typeface="+mn-lt"/>
                          <a:ea typeface="+mn-ea"/>
                          <a:cs typeface="+mn-cs"/>
                        </a:rPr>
                        <a:t> (Hrvatska)</a:t>
                      </a:r>
                      <a:endParaRPr lang="hr-HR" sz="2000" b="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hr-HR" sz="2000" b="0" kern="1200" dirty="0" smtClean="0">
                          <a:solidFill>
                            <a:schemeClr val="dk1"/>
                          </a:solidFill>
                          <a:effectLst/>
                          <a:latin typeface="+mn-lt"/>
                          <a:ea typeface="+mn-ea"/>
                          <a:cs typeface="+mn-cs"/>
                        </a:rPr>
                        <a:t>Poslovnik Vlade Republike Hrvatske</a:t>
                      </a:r>
                      <a:endParaRPr lang="en-GB" sz="2000" b="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xmlns="" val="3000091482"/>
                  </a:ext>
                </a:extLst>
              </a:tr>
              <a:tr h="2792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b="1" dirty="0" smtClean="0"/>
                        <a:t>Zakoni koji se odnose</a:t>
                      </a:r>
                      <a:r>
                        <a:rPr lang="hr-HR" sz="2000" b="1" baseline="0" dirty="0" smtClean="0"/>
                        <a:t> na lokalnu vlast </a:t>
                      </a:r>
                      <a:endParaRPr lang="en-US" sz="200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kern="1200" dirty="0" smtClean="0">
                          <a:solidFill>
                            <a:schemeClr val="dk1"/>
                          </a:solidFill>
                          <a:effectLst/>
                          <a:latin typeface="+mn-lt"/>
                          <a:ea typeface="+mn-ea"/>
                          <a:cs typeface="+mn-cs"/>
                        </a:rPr>
                        <a:t>Zakon Republike Uzbekistan o lokalnoj javnoj upravi</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kern="1200" dirty="0" smtClean="0">
                          <a:solidFill>
                            <a:schemeClr val="dk1"/>
                          </a:solidFill>
                          <a:effectLst/>
                          <a:latin typeface="+mn-lt"/>
                          <a:ea typeface="+mn-ea"/>
                          <a:cs typeface="+mn-cs"/>
                        </a:rPr>
                        <a:t>Federalni zakon </a:t>
                      </a:r>
                      <a:r>
                        <a:rPr lang="hr-HR" sz="2000" i="1" kern="1200" dirty="0" smtClean="0">
                          <a:solidFill>
                            <a:schemeClr val="dk1"/>
                          </a:solidFill>
                          <a:effectLst/>
                          <a:latin typeface="+mn-lt"/>
                          <a:ea typeface="+mn-ea"/>
                          <a:cs typeface="+mn-cs"/>
                        </a:rPr>
                        <a:t>o općim načelima organizacije lokalne samouprave u Ruskoj</a:t>
                      </a:r>
                      <a:r>
                        <a:rPr lang="hr-HR" sz="2000" i="1" kern="1200" baseline="0" dirty="0" smtClean="0">
                          <a:solidFill>
                            <a:schemeClr val="dk1"/>
                          </a:solidFill>
                          <a:effectLst/>
                          <a:latin typeface="+mn-lt"/>
                          <a:ea typeface="+mn-ea"/>
                          <a:cs typeface="+mn-cs"/>
                        </a:rPr>
                        <a:t> Federaciji</a:t>
                      </a:r>
                      <a:endParaRPr lang="en-US" sz="2000" i="1"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kern="1200" dirty="0" smtClean="0">
                          <a:solidFill>
                            <a:schemeClr val="dk1"/>
                          </a:solidFill>
                          <a:effectLst/>
                          <a:latin typeface="+mn-lt"/>
                          <a:ea typeface="+mn-ea"/>
                          <a:cs typeface="+mn-cs"/>
                        </a:rPr>
                        <a:t>Odluka 781/39 Vlade Moskovske oblasti od 25. listopada 2016. Regionalni program </a:t>
                      </a:r>
                      <a:r>
                        <a:rPr lang="hr-HR" sz="2000" i="1" kern="1200" dirty="0" smtClean="0">
                          <a:solidFill>
                            <a:schemeClr val="dk1"/>
                          </a:solidFill>
                          <a:effectLst/>
                          <a:latin typeface="+mn-lt"/>
                          <a:ea typeface="+mn-ea"/>
                          <a:cs typeface="+mn-cs"/>
                        </a:rPr>
                        <a:t>Power </a:t>
                      </a:r>
                      <a:r>
                        <a:rPr lang="hr-HR" sz="2000" i="1" kern="1200" dirty="0" err="1" smtClean="0">
                          <a:solidFill>
                            <a:schemeClr val="dk1"/>
                          </a:solidFill>
                          <a:effectLst/>
                          <a:latin typeface="+mn-lt"/>
                          <a:ea typeface="+mn-ea"/>
                          <a:cs typeface="+mn-cs"/>
                        </a:rPr>
                        <a:t>that</a:t>
                      </a:r>
                      <a:r>
                        <a:rPr lang="hr-HR" sz="2000" i="1" kern="1200" baseline="0" dirty="0" smtClean="0">
                          <a:solidFill>
                            <a:schemeClr val="dk1"/>
                          </a:solidFill>
                          <a:effectLst/>
                          <a:latin typeface="+mn-lt"/>
                          <a:ea typeface="+mn-ea"/>
                          <a:cs typeface="+mn-cs"/>
                        </a:rPr>
                        <a:t> </a:t>
                      </a:r>
                      <a:r>
                        <a:rPr lang="hr-HR" sz="2000" i="1" kern="1200" baseline="0" dirty="0" err="1" smtClean="0">
                          <a:solidFill>
                            <a:schemeClr val="dk1"/>
                          </a:solidFill>
                          <a:effectLst/>
                          <a:latin typeface="+mn-lt"/>
                          <a:ea typeface="+mn-ea"/>
                          <a:cs typeface="+mn-cs"/>
                        </a:rPr>
                        <a:t>Delivers</a:t>
                      </a:r>
                      <a:r>
                        <a:rPr lang="hr-HR" sz="2000" i="1" kern="1200" baseline="0" dirty="0" smtClean="0">
                          <a:solidFill>
                            <a:schemeClr val="dk1"/>
                          </a:solidFill>
                          <a:effectLst/>
                          <a:latin typeface="+mn-lt"/>
                          <a:ea typeface="+mn-ea"/>
                          <a:cs typeface="+mn-cs"/>
                        </a:rPr>
                        <a:t> </a:t>
                      </a:r>
                      <a:r>
                        <a:rPr lang="hr-HR" sz="2000" i="0" kern="1200" baseline="0" dirty="0" smtClean="0">
                          <a:solidFill>
                            <a:schemeClr val="dk1"/>
                          </a:solidFill>
                          <a:effectLst/>
                          <a:latin typeface="+mn-lt"/>
                          <a:ea typeface="+mn-ea"/>
                          <a:cs typeface="+mn-cs"/>
                        </a:rPr>
                        <a:t>(Snaga koja pokreće) za razdoblje 2017. – 2021. (potprogram IV.: </a:t>
                      </a:r>
                      <a:r>
                        <a:rPr lang="hr-HR" sz="2000" i="1" kern="1200" baseline="0" dirty="0" smtClean="0">
                          <a:solidFill>
                            <a:schemeClr val="dk1"/>
                          </a:solidFill>
                          <a:effectLst/>
                          <a:latin typeface="+mn-lt"/>
                          <a:ea typeface="+mn-ea"/>
                          <a:cs typeface="+mn-cs"/>
                        </a:rPr>
                        <a:t>Upravljanje javnim financijama Moskovske oblasti</a:t>
                      </a:r>
                      <a:r>
                        <a:rPr lang="hr-HR" sz="2000" i="0" kern="1200" baseline="0" dirty="0" smtClean="0">
                          <a:solidFill>
                            <a:schemeClr val="dk1"/>
                          </a:solidFill>
                          <a:effectLst/>
                          <a:latin typeface="+mn-lt"/>
                          <a:ea typeface="+mn-ea"/>
                          <a:cs typeface="+mn-cs"/>
                        </a:rPr>
                        <a:t>) (Ruska Federacija)</a:t>
                      </a:r>
                      <a:r>
                        <a:rPr lang="en-US" sz="2000" i="1" kern="1200" dirty="0" smtClean="0">
                          <a:solidFill>
                            <a:schemeClr val="dk1"/>
                          </a:solidFill>
                          <a:effectLst/>
                          <a:latin typeface="+mn-lt"/>
                          <a:ea typeface="+mn-ea"/>
                          <a:cs typeface="+mn-cs"/>
                        </a:rPr>
                        <a:t> </a:t>
                      </a:r>
                      <a:endParaRPr lang="en-US" sz="2000" i="1"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kern="1200" dirty="0" smtClean="0">
                          <a:solidFill>
                            <a:schemeClr val="dk1"/>
                          </a:solidFill>
                          <a:effectLst/>
                          <a:latin typeface="+mn-lt"/>
                          <a:ea typeface="+mn-ea"/>
                          <a:cs typeface="+mn-cs"/>
                        </a:rPr>
                        <a:t>Zakon 654-PK </a:t>
                      </a:r>
                      <a:r>
                        <a:rPr lang="hr-HR" sz="2000" kern="1200" dirty="0" err="1" smtClean="0">
                          <a:solidFill>
                            <a:schemeClr val="dk1"/>
                          </a:solidFill>
                          <a:effectLst/>
                          <a:latin typeface="+mn-lt"/>
                          <a:ea typeface="+mn-ea"/>
                          <a:cs typeface="+mn-cs"/>
                        </a:rPr>
                        <a:t>Permskog</a:t>
                      </a:r>
                      <a:r>
                        <a:rPr lang="hr-HR" sz="2000" kern="1200" dirty="0" smtClean="0">
                          <a:solidFill>
                            <a:schemeClr val="dk1"/>
                          </a:solidFill>
                          <a:effectLst/>
                          <a:latin typeface="+mn-lt"/>
                          <a:ea typeface="+mn-ea"/>
                          <a:cs typeface="+mn-cs"/>
                        </a:rPr>
                        <a:t> kraja (federalni entitet) od 2. lipnja 2016. </a:t>
                      </a:r>
                      <a:r>
                        <a:rPr lang="hr-HR" sz="2000" i="1" kern="1200" dirty="0" smtClean="0">
                          <a:solidFill>
                            <a:schemeClr val="dk1"/>
                          </a:solidFill>
                          <a:effectLst/>
                          <a:latin typeface="+mn-lt"/>
                          <a:ea typeface="+mn-ea"/>
                          <a:cs typeface="+mn-cs"/>
                        </a:rPr>
                        <a:t>o</a:t>
                      </a:r>
                      <a:r>
                        <a:rPr lang="hr-HR" sz="2000" i="1" kern="1200" baseline="0" dirty="0" smtClean="0">
                          <a:solidFill>
                            <a:schemeClr val="dk1"/>
                          </a:solidFill>
                          <a:effectLst/>
                          <a:latin typeface="+mn-lt"/>
                          <a:ea typeface="+mn-ea"/>
                          <a:cs typeface="+mn-cs"/>
                        </a:rPr>
                        <a:t> provedbi projekata participativnog planiranja proračuna u </a:t>
                      </a:r>
                      <a:r>
                        <a:rPr lang="hr-HR" sz="2000" i="1" kern="1200" baseline="0" dirty="0" err="1" smtClean="0">
                          <a:solidFill>
                            <a:schemeClr val="dk1"/>
                          </a:solidFill>
                          <a:effectLst/>
                          <a:latin typeface="+mn-lt"/>
                          <a:ea typeface="+mn-ea"/>
                          <a:cs typeface="+mn-cs"/>
                        </a:rPr>
                        <a:t>Permskom</a:t>
                      </a:r>
                      <a:r>
                        <a:rPr lang="hr-HR" sz="2000" i="1" kern="1200" baseline="0" dirty="0" smtClean="0">
                          <a:solidFill>
                            <a:schemeClr val="dk1"/>
                          </a:solidFill>
                          <a:effectLst/>
                          <a:latin typeface="+mn-lt"/>
                          <a:ea typeface="+mn-ea"/>
                          <a:cs typeface="+mn-cs"/>
                        </a:rPr>
                        <a:t> kraju </a:t>
                      </a:r>
                      <a:r>
                        <a:rPr lang="hr-HR" sz="2000" i="0" kern="1200" baseline="0" dirty="0" smtClean="0">
                          <a:solidFill>
                            <a:schemeClr val="dk1"/>
                          </a:solidFill>
                          <a:effectLst/>
                          <a:latin typeface="+mn-lt"/>
                          <a:ea typeface="+mn-ea"/>
                          <a:cs typeface="+mn-cs"/>
                        </a:rPr>
                        <a:t>(Ruska Federacija)</a:t>
                      </a:r>
                      <a:endParaRPr lang="en-US" sz="200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xmlns="" val="1934122602"/>
                  </a:ext>
                </a:extLst>
              </a:tr>
            </a:tbl>
          </a:graphicData>
        </a:graphic>
      </p:graphicFrame>
    </p:spTree>
    <p:extLst>
      <p:ext uri="{BB962C8B-B14F-4D97-AF65-F5344CB8AC3E}">
        <p14:creationId xmlns:p14="http://schemas.microsoft.com/office/powerpoint/2010/main" val="1296857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581400" y="175187"/>
            <a:ext cx="3276600" cy="289585"/>
          </a:xfrm>
          <a:prstGeom prst="rect">
            <a:avLst/>
          </a:prstGeom>
          <a:noFill/>
          <a:ln w="9525">
            <a:noFill/>
            <a:miter lim="800000"/>
            <a:headEnd/>
            <a:tailEnd/>
          </a:ln>
        </p:spPr>
      </p:pic>
      <p:sp>
        <p:nvSpPr>
          <p:cNvPr id="8" name="Title 3">
            <a:extLst>
              <a:ext uri="{FF2B5EF4-FFF2-40B4-BE49-F238E27FC236}">
                <a16:creationId xmlns:a16="http://schemas.microsoft.com/office/drawing/2014/main" xmlns="" id="{B45FD39E-2AA2-4894-BDDE-BA57A67BD6F7}"/>
              </a:ext>
            </a:extLst>
          </p:cNvPr>
          <p:cNvSpPr txBox="1">
            <a:spLocks/>
          </p:cNvSpPr>
          <p:nvPr/>
        </p:nvSpPr>
        <p:spPr bwMode="auto">
          <a:xfrm>
            <a:off x="927100" y="643346"/>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2400" b="1" dirty="0" smtClean="0"/>
              <a:t>Mehanizmi sudjelovanja javnosti</a:t>
            </a:r>
            <a:endParaRPr lang="en-US" sz="2400" b="1" dirty="0"/>
          </a:p>
        </p:txBody>
      </p:sp>
      <p:sp>
        <p:nvSpPr>
          <p:cNvPr id="10" name="Content Placeholder 1">
            <a:extLst>
              <a:ext uri="{FF2B5EF4-FFF2-40B4-BE49-F238E27FC236}">
                <a16:creationId xmlns:a16="http://schemas.microsoft.com/office/drawing/2014/main" xmlns=""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xmlns="" id="{F50BEA33-2238-43A1-8FD4-4D3787F1614F}"/>
              </a:ext>
            </a:extLst>
          </p:cNvPr>
          <p:cNvSpPr txBox="1"/>
          <p:nvPr/>
        </p:nvSpPr>
        <p:spPr>
          <a:xfrm>
            <a:off x="927100" y="1215845"/>
            <a:ext cx="8839200" cy="5632311"/>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spcBef>
                <a:spcPts val="0"/>
              </a:spcBef>
              <a:buFont typeface="Arial" panose="020B0604020202020204" pitchFamily="34" charset="0"/>
              <a:buChar char="•"/>
            </a:pPr>
            <a:r>
              <a:rPr lang="hr-HR" dirty="0"/>
              <a:t>Osim pripreme i izvršenja državnog proračuna, organizacije civilnog društva, tehnički stručnjaci i građani uključili su se i u rad izvršne vlasti i parlamenta na sveukupnim mjerama gospodarske i fiskalne politike, </a:t>
            </a:r>
            <a:r>
              <a:rPr lang="hr-HR" dirty="0" smtClean="0"/>
              <a:t>porezima </a:t>
            </a:r>
            <a:r>
              <a:rPr lang="hr-HR" dirty="0"/>
              <a:t>te provedbi i učinku nacionalnih programa.</a:t>
            </a:r>
          </a:p>
          <a:p>
            <a:pPr>
              <a:spcBef>
                <a:spcPts val="0"/>
              </a:spcBef>
            </a:pPr>
            <a:endParaRPr lang="hr-HR" dirty="0"/>
          </a:p>
          <a:p>
            <a:pPr marL="285750" indent="-285750">
              <a:spcBef>
                <a:spcPts val="0"/>
              </a:spcBef>
              <a:buFont typeface="Arial" panose="020B0604020202020204" pitchFamily="34" charset="0"/>
              <a:buChar char="•"/>
            </a:pPr>
            <a:r>
              <a:rPr lang="hr-HR" dirty="0"/>
              <a:t>Upotrebljava se širok raspon mehanizama kako bi </a:t>
            </a:r>
            <a:r>
              <a:rPr lang="hr-HR" dirty="0" smtClean="0"/>
              <a:t>građani sudjelovali u proračunskom procesu, </a:t>
            </a:r>
            <a:r>
              <a:rPr lang="hr-HR" dirty="0"/>
              <a:t>poput tehničkih radnih skupina za fiskalna pitanja; doprinosi nevladinih organizacija za nacrte proračunskih dokumenata; pregledi i komentari stručnih organizacija (</a:t>
            </a:r>
            <a:r>
              <a:rPr lang="hr-HR" i="1" dirty="0" err="1"/>
              <a:t>think</a:t>
            </a:r>
            <a:r>
              <a:rPr lang="hr-HR" i="1" dirty="0"/>
              <a:t> </a:t>
            </a:r>
            <a:r>
              <a:rPr lang="hr-HR" i="1" dirty="0" smtClean="0"/>
              <a:t>tankova</a:t>
            </a:r>
            <a:r>
              <a:rPr lang="hr-HR" dirty="0" smtClean="0"/>
              <a:t>) </a:t>
            </a:r>
            <a:r>
              <a:rPr lang="hr-HR" dirty="0"/>
              <a:t>i akademske zajednice; participativno planiranje proračuna, </a:t>
            </a:r>
            <a:r>
              <a:rPr lang="hr-HR" i="1" dirty="0" err="1"/>
              <a:t>online</a:t>
            </a:r>
            <a:r>
              <a:rPr lang="hr-HR" dirty="0"/>
              <a:t> simulacije i igre. </a:t>
            </a:r>
          </a:p>
          <a:p>
            <a:pPr marL="285750" indent="-285750">
              <a:spcBef>
                <a:spcPts val="0"/>
              </a:spcBef>
              <a:buFont typeface="Arial" panose="020B0604020202020204" pitchFamily="34" charset="0"/>
              <a:buChar char="•"/>
            </a:pPr>
            <a:endParaRPr lang="hr-HR" dirty="0"/>
          </a:p>
          <a:p>
            <a:pPr marL="285750" indent="-285750">
              <a:spcBef>
                <a:spcPts val="0"/>
              </a:spcBef>
              <a:buFont typeface="Arial" panose="020B0604020202020204" pitchFamily="34" charset="0"/>
              <a:buChar char="•"/>
            </a:pPr>
            <a:r>
              <a:rPr lang="hr-HR" dirty="0"/>
              <a:t>Većina zemalja upotrebljava </a:t>
            </a:r>
            <a:r>
              <a:rPr lang="hr-HR" i="1" dirty="0" err="1"/>
              <a:t>online</a:t>
            </a:r>
            <a:r>
              <a:rPr lang="hr-HR" dirty="0"/>
              <a:t>/pisane upite i proračunske rasprave/savjetovanja.</a:t>
            </a:r>
          </a:p>
          <a:p>
            <a:pPr>
              <a:spcBef>
                <a:spcPts val="0"/>
              </a:spcBef>
            </a:pPr>
            <a:endParaRPr lang="hr-HR" dirty="0"/>
          </a:p>
          <a:p>
            <a:pPr marL="285750" indent="-285750">
              <a:spcBef>
                <a:spcPts val="0"/>
              </a:spcBef>
              <a:buFont typeface="Arial" panose="020B0604020202020204" pitchFamily="34" charset="0"/>
              <a:buChar char="•"/>
            </a:pPr>
            <a:r>
              <a:rPr lang="hr-HR" dirty="0"/>
              <a:t>5 zemalja upotrebljava mehanizme sudjelovanja javnosti tijekom faze pripreme proračuna, a 2 zemlje ih upotrebljavaju tijekom faze izvršenja proračuna (</a:t>
            </a:r>
            <a:r>
              <a:rPr lang="hr-HR" dirty="0" err="1"/>
              <a:t>Kirgiska</a:t>
            </a:r>
            <a:r>
              <a:rPr lang="hr-HR" dirty="0"/>
              <a:t> Republika i Ruska Federacija). </a:t>
            </a:r>
          </a:p>
          <a:p>
            <a:pPr>
              <a:spcBef>
                <a:spcPts val="0"/>
              </a:spcBef>
            </a:pPr>
            <a:endParaRPr lang="hr-HR" dirty="0"/>
          </a:p>
          <a:p>
            <a:pPr marL="285750" indent="-285750">
              <a:spcBef>
                <a:spcPts val="0"/>
              </a:spcBef>
              <a:buFont typeface="Arial" panose="020B0604020202020204" pitchFamily="34" charset="0"/>
              <a:buChar char="•"/>
            </a:pPr>
            <a:r>
              <a:rPr lang="hr-HR" dirty="0"/>
              <a:t>Jedna zemlja ima uspostavljene mehanizme </a:t>
            </a:r>
            <a:r>
              <a:rPr lang="hr-HR" dirty="0" smtClean="0"/>
              <a:t>sudjelovanja </a:t>
            </a:r>
            <a:r>
              <a:rPr lang="hr-HR" dirty="0"/>
              <a:t>javnosti tijekom faze revizije (Ruska Federacija).</a:t>
            </a:r>
            <a:endParaRPr lang="hr-HR" dirty="0"/>
          </a:p>
        </p:txBody>
      </p:sp>
    </p:spTree>
    <p:extLst>
      <p:ext uri="{BB962C8B-B14F-4D97-AF65-F5344CB8AC3E}">
        <p14:creationId xmlns:p14="http://schemas.microsoft.com/office/powerpoint/2010/main" val="1569831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799" y="57042"/>
            <a:ext cx="2688853" cy="237640"/>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xmlns=""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xmlns="" id="{1ECC25CE-F9FD-4163-B027-A63234DCD690}"/>
              </a:ext>
            </a:extLst>
          </p:cNvPr>
          <p:cNvGraphicFramePr>
            <a:graphicFrameLocks noGrp="1"/>
          </p:cNvGraphicFramePr>
          <p:nvPr>
            <p:extLst>
              <p:ext uri="{D42A27DB-BD31-4B8C-83A1-F6EECF244321}">
                <p14:modId xmlns:p14="http://schemas.microsoft.com/office/powerpoint/2010/main" val="4291225758"/>
              </p:ext>
            </p:extLst>
          </p:nvPr>
        </p:nvGraphicFramePr>
        <p:xfrm>
          <a:off x="845345" y="863085"/>
          <a:ext cx="8920956" cy="5918715"/>
        </p:xfrm>
        <a:graphic>
          <a:graphicData uri="http://schemas.openxmlformats.org/drawingml/2006/table">
            <a:tbl>
              <a:tblPr firstRow="1" bandRow="1">
                <a:tableStyleId>{5C22544A-7EE6-4342-B048-85BDC9FD1C3A}</a:tableStyleId>
              </a:tblPr>
              <a:tblGrid>
                <a:gridCol w="907256">
                  <a:extLst>
                    <a:ext uri="{9D8B030D-6E8A-4147-A177-3AD203B41FA5}">
                      <a16:colId xmlns:a16="http://schemas.microsoft.com/office/drawing/2014/main" xmlns="" val="4175919497"/>
                    </a:ext>
                  </a:extLst>
                </a:gridCol>
                <a:gridCol w="3429000">
                  <a:extLst>
                    <a:ext uri="{9D8B030D-6E8A-4147-A177-3AD203B41FA5}">
                      <a16:colId xmlns:a16="http://schemas.microsoft.com/office/drawing/2014/main" xmlns="" val="1048593020"/>
                    </a:ext>
                  </a:extLst>
                </a:gridCol>
                <a:gridCol w="2743200">
                  <a:extLst>
                    <a:ext uri="{9D8B030D-6E8A-4147-A177-3AD203B41FA5}">
                      <a16:colId xmlns:a16="http://schemas.microsoft.com/office/drawing/2014/main" xmlns="" val="4291255203"/>
                    </a:ext>
                  </a:extLst>
                </a:gridCol>
                <a:gridCol w="1841500">
                  <a:extLst>
                    <a:ext uri="{9D8B030D-6E8A-4147-A177-3AD203B41FA5}">
                      <a16:colId xmlns:a16="http://schemas.microsoft.com/office/drawing/2014/main" xmlns="" val="1759837714"/>
                    </a:ext>
                  </a:extLst>
                </a:gridCol>
              </a:tblGrid>
              <a:tr h="442205">
                <a:tc>
                  <a:txBody>
                    <a:bodyPr/>
                    <a:lstStyle/>
                    <a:p>
                      <a:endParaRPr lang="en-US" dirty="0"/>
                    </a:p>
                  </a:txBody>
                  <a:tcPr/>
                </a:tc>
                <a:tc>
                  <a:txBody>
                    <a:bodyPr/>
                    <a:lstStyle/>
                    <a:p>
                      <a:pPr algn="ctr"/>
                      <a:r>
                        <a:rPr lang="hr-HR" noProof="0" dirty="0" smtClean="0"/>
                        <a:t>Priprema</a:t>
                      </a:r>
                      <a:endParaRPr lang="hr-HR" noProof="0" dirty="0"/>
                    </a:p>
                  </a:txBody>
                  <a:tcPr/>
                </a:tc>
                <a:tc>
                  <a:txBody>
                    <a:bodyPr/>
                    <a:lstStyle/>
                    <a:p>
                      <a:pPr algn="ctr"/>
                      <a:r>
                        <a:rPr lang="hr-HR" dirty="0" smtClean="0"/>
                        <a:t>Izvršenje</a:t>
                      </a:r>
                      <a:endParaRPr lang="en-US" dirty="0"/>
                    </a:p>
                  </a:txBody>
                  <a:tcPr/>
                </a:tc>
                <a:tc>
                  <a:txBody>
                    <a:bodyPr/>
                    <a:lstStyle/>
                    <a:p>
                      <a:pPr algn="ctr"/>
                      <a:r>
                        <a:rPr lang="hr-HR" dirty="0" smtClean="0"/>
                        <a:t>Revizija</a:t>
                      </a:r>
                      <a:endParaRPr lang="en-US" dirty="0"/>
                    </a:p>
                  </a:txBody>
                  <a:tcPr/>
                </a:tc>
                <a:extLst>
                  <a:ext uri="{0D108BD9-81ED-4DB2-BD59-A6C34878D82A}">
                    <a16:rowId xmlns:a16="http://schemas.microsoft.com/office/drawing/2014/main" xmlns="" val="3154885754"/>
                  </a:ext>
                </a:extLst>
              </a:tr>
              <a:tr h="5476510">
                <a:tc>
                  <a:txBody>
                    <a:bodyPr/>
                    <a:lstStyle/>
                    <a:p>
                      <a:endParaRPr lang="en-US" sz="1700" b="1" dirty="0" smtClean="0"/>
                    </a:p>
                    <a:p>
                      <a:endParaRPr lang="en-US" sz="1700" b="1" dirty="0" smtClean="0"/>
                    </a:p>
                    <a:p>
                      <a:endParaRPr lang="en-US" sz="1700" b="1" dirty="0" smtClean="0"/>
                    </a:p>
                    <a:p>
                      <a:endParaRPr lang="en-US" sz="1700" b="1" dirty="0" smtClean="0"/>
                    </a:p>
                    <a:p>
                      <a:endParaRPr lang="en-US" sz="1700" b="1" dirty="0" smtClean="0"/>
                    </a:p>
                    <a:p>
                      <a:endParaRPr lang="en-US" sz="1700" b="1" dirty="0" smtClean="0"/>
                    </a:p>
                    <a:p>
                      <a:endParaRPr lang="en-US" sz="1700" b="1" dirty="0" smtClean="0"/>
                    </a:p>
                    <a:p>
                      <a:endParaRPr lang="en-US" sz="1700" b="1" dirty="0" smtClean="0"/>
                    </a:p>
                    <a:p>
                      <a:endParaRPr lang="hr-HR" sz="1700" b="1" noProof="0" dirty="0" smtClean="0"/>
                    </a:p>
                    <a:p>
                      <a:r>
                        <a:rPr lang="hr-HR" sz="1700" b="1" noProof="0" dirty="0" smtClean="0"/>
                        <a:t>Informiranje</a:t>
                      </a:r>
                      <a:endParaRPr lang="hr-HR" sz="1700" b="1" noProof="0" dirty="0"/>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hr-HR" sz="1800" noProof="0" dirty="0" smtClean="0"/>
                        <a:t>Vlada objavljuje predloženi državni proračun sa svim propisanim prilozima (Hrvatska)</a:t>
                      </a:r>
                    </a:p>
                    <a:p>
                      <a:pPr marL="0" indent="0">
                        <a:buFont typeface="Arial" panose="020B0604020202020204" pitchFamily="34" charset="0"/>
                        <a:buNone/>
                      </a:pPr>
                      <a:endParaRPr lang="hr-HR" sz="1800" noProof="0" dirty="0" smtClean="0"/>
                    </a:p>
                    <a:p>
                      <a:pPr marL="285750" indent="-285750">
                        <a:buFont typeface="Arial" panose="020B0604020202020204" pitchFamily="34" charset="0"/>
                        <a:buChar char="•"/>
                      </a:pPr>
                      <a:r>
                        <a:rPr lang="hr-HR" sz="1800" noProof="0" dirty="0" smtClean="0"/>
                        <a:t>Parlament objavljuje nacrt proračuna prije provedbe javnih rasprava (</a:t>
                      </a:r>
                      <a:r>
                        <a:rPr lang="hr-HR" sz="1800" noProof="0" dirty="0" err="1" smtClean="0"/>
                        <a:t>Kirgiska</a:t>
                      </a:r>
                      <a:r>
                        <a:rPr lang="hr-HR" sz="1800" noProof="0" dirty="0" smtClean="0"/>
                        <a:t> Republika)</a:t>
                      </a:r>
                    </a:p>
                    <a:p>
                      <a:pPr marL="0" indent="0">
                        <a:buFont typeface="Arial" panose="020B0604020202020204" pitchFamily="34" charset="0"/>
                        <a:buNone/>
                      </a:pPr>
                      <a:endParaRPr lang="hr-HR" sz="1800" noProof="0" dirty="0" smtClean="0"/>
                    </a:p>
                    <a:p>
                      <a:pPr marL="285750" indent="-285750">
                        <a:buFont typeface="Arial" panose="020B0604020202020204" pitchFamily="34" charset="0"/>
                        <a:buChar char="•"/>
                      </a:pPr>
                      <a:r>
                        <a:rPr lang="hr-HR" sz="1800" noProof="0" dirty="0" smtClean="0"/>
                        <a:t>Resorna ministarstva dužna su objaviti svoje strateške planove na </a:t>
                      </a:r>
                      <a:r>
                        <a:rPr lang="hr-HR" sz="1800" i="1" noProof="0" dirty="0" smtClean="0"/>
                        <a:t>web</a:t>
                      </a:r>
                      <a:r>
                        <a:rPr lang="hr-HR" sz="1800" noProof="0" dirty="0" smtClean="0"/>
                        <a:t>-stranicama (Hrvatska)</a:t>
                      </a:r>
                    </a:p>
                    <a:p>
                      <a:pPr marL="285750" indent="-285750">
                        <a:buFont typeface="Arial" panose="020B0604020202020204" pitchFamily="34" charset="0"/>
                        <a:buChar char="•"/>
                      </a:pPr>
                      <a:endParaRPr lang="hr-HR" sz="1800" noProof="0" dirty="0" smtClean="0"/>
                    </a:p>
                    <a:p>
                      <a:pPr marL="285750" indent="-285750">
                        <a:buFont typeface="Arial" panose="020B0604020202020204" pitchFamily="34" charset="0"/>
                        <a:buChar char="•"/>
                      </a:pPr>
                      <a:r>
                        <a:rPr lang="hr-HR" sz="1800" noProof="0" dirty="0" smtClean="0"/>
                        <a:t>Ocjena prijedloga proračuna koju daje Fiskalno savjetodavno vijeće objavljuje se na </a:t>
                      </a:r>
                      <a:r>
                        <a:rPr lang="hr-HR" sz="1800" i="1" noProof="0" dirty="0" smtClean="0"/>
                        <a:t>web</a:t>
                      </a:r>
                      <a:r>
                        <a:rPr lang="hr-HR" sz="1800" noProof="0" dirty="0" smtClean="0"/>
                        <a:t>-stranici Fiskalnog savjeta</a:t>
                      </a:r>
                      <a:r>
                        <a:rPr lang="hr-HR" sz="1800" baseline="0" noProof="0" dirty="0" smtClean="0"/>
                        <a:t> </a:t>
                      </a:r>
                      <a:r>
                        <a:rPr lang="hr-HR" sz="1800" noProof="0" dirty="0" smtClean="0"/>
                        <a:t>koji se podnosi Narodnoj skupštini (Srbija)</a:t>
                      </a:r>
                      <a:endParaRPr lang="hr-HR" sz="1800" noProof="0"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800" kern="1200" noProof="0" dirty="0" smtClean="0">
                          <a:solidFill>
                            <a:schemeClr val="dk1"/>
                          </a:solidFill>
                          <a:effectLst/>
                          <a:latin typeface="+mn-lt"/>
                        </a:rPr>
                        <a:t>Informacije o izvršenju proračuna objavljuju se na </a:t>
                      </a:r>
                      <a:r>
                        <a:rPr lang="hr-HR" sz="1800" i="1" kern="1200" noProof="0" dirty="0" smtClean="0">
                          <a:solidFill>
                            <a:schemeClr val="dk1"/>
                          </a:solidFill>
                          <a:effectLst/>
                          <a:latin typeface="+mn-lt"/>
                        </a:rPr>
                        <a:t>web</a:t>
                      </a:r>
                      <a:r>
                        <a:rPr lang="hr-HR" sz="1800" kern="1200" noProof="0" dirty="0" smtClean="0">
                          <a:solidFill>
                            <a:schemeClr val="dk1"/>
                          </a:solidFill>
                          <a:effectLst/>
                          <a:latin typeface="+mn-lt"/>
                        </a:rPr>
                        <a:t>-stranici Ministarstva financija (Uzbekistan)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hr-HR" sz="1800" kern="1200" noProof="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800" b="0" noProof="0" dirty="0" smtClean="0"/>
                        <a:t>Skupni izvještaj o provedbi državnih programa objavljuje se na </a:t>
                      </a:r>
                      <a:r>
                        <a:rPr lang="hr-HR" sz="1800" b="0" i="1" noProof="0" dirty="0" smtClean="0"/>
                        <a:t>web</a:t>
                      </a:r>
                      <a:r>
                        <a:rPr lang="hr-HR" sz="1800" b="0" noProof="0" dirty="0" smtClean="0"/>
                        <a:t>-stranici Ministarstva gospodarstva (</a:t>
                      </a:r>
                      <a:r>
                        <a:rPr lang="hr-HR" sz="1800" b="0" noProof="0" dirty="0" err="1" smtClean="0"/>
                        <a:t>Bjelarus</a:t>
                      </a:r>
                      <a:r>
                        <a:rPr lang="hr-HR" sz="1800" b="0" noProof="0" dirty="0" smtClean="0"/>
                        <a:t>)</a:t>
                      </a:r>
                      <a:endParaRPr lang="hr-HR" sz="1800" b="0" noProof="0" dirty="0"/>
                    </a:p>
                  </a:txBody>
                  <a:tcPr>
                    <a:solidFill>
                      <a:schemeClr val="accent1">
                        <a:lumMod val="20000"/>
                        <a:lumOff val="80000"/>
                      </a:schemeClr>
                    </a:solidFill>
                  </a:tcPr>
                </a:tc>
                <a:tc>
                  <a:txBody>
                    <a:bodyPr/>
                    <a:lstStyle/>
                    <a:p>
                      <a:pPr marL="0" indent="0">
                        <a:buFont typeface="Arial" panose="020B0604020202020204" pitchFamily="34" charset="0"/>
                        <a:buNone/>
                      </a:pPr>
                      <a:r>
                        <a:rPr lang="hr-HR" sz="1800" noProof="0" dirty="0" smtClean="0"/>
                        <a:t>Državni ured za reviziju objavljuje rezultate revizije godišnjeg izvještaja o izvršenju državnog proračuna (Hrvatska)</a:t>
                      </a:r>
                    </a:p>
                    <a:p>
                      <a:endParaRPr lang="hr-HR" sz="1800" noProof="0" dirty="0"/>
                    </a:p>
                  </a:txBody>
                  <a:tcPr>
                    <a:solidFill>
                      <a:schemeClr val="accent1">
                        <a:lumMod val="20000"/>
                        <a:lumOff val="80000"/>
                      </a:schemeClr>
                    </a:solidFill>
                  </a:tcPr>
                </a:tc>
                <a:extLst>
                  <a:ext uri="{0D108BD9-81ED-4DB2-BD59-A6C34878D82A}">
                    <a16:rowId xmlns:a16="http://schemas.microsoft.com/office/drawing/2014/main" xmlns="" val="3265436626"/>
                  </a:ext>
                </a:extLst>
              </a:tr>
            </a:tbl>
          </a:graphicData>
        </a:graphic>
      </p:graphicFrame>
      <p:sp>
        <p:nvSpPr>
          <p:cNvPr id="9" name="Title 3">
            <a:extLst>
              <a:ext uri="{FF2B5EF4-FFF2-40B4-BE49-F238E27FC236}">
                <a16:creationId xmlns:a16="http://schemas.microsoft.com/office/drawing/2014/main" xmlns="" id="{A5836208-6C9A-48F4-A489-F0D090A2F38E}"/>
              </a:ext>
            </a:extLst>
          </p:cNvPr>
          <p:cNvSpPr txBox="1">
            <a:spLocks/>
          </p:cNvSpPr>
          <p:nvPr/>
        </p:nvSpPr>
        <p:spPr bwMode="auto">
          <a:xfrm>
            <a:off x="927100" y="394113"/>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2000" b="1" dirty="0" smtClean="0"/>
              <a:t>Mehanizmi sudjelovanja javnosti</a:t>
            </a:r>
            <a:endParaRPr lang="en-US" sz="2000" b="1" dirty="0"/>
          </a:p>
        </p:txBody>
      </p:sp>
    </p:spTree>
    <p:extLst>
      <p:ext uri="{BB962C8B-B14F-4D97-AF65-F5344CB8AC3E}">
        <p14:creationId xmlns:p14="http://schemas.microsoft.com/office/powerpoint/2010/main" val="2036318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5551488" y="115996"/>
            <a:ext cx="1905000" cy="168363"/>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xmlns=""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xmlns="" id="{1ECC25CE-F9FD-4163-B027-A63234DCD690}"/>
              </a:ext>
            </a:extLst>
          </p:cNvPr>
          <p:cNvGraphicFramePr>
            <a:graphicFrameLocks noGrp="1"/>
          </p:cNvGraphicFramePr>
          <p:nvPr>
            <p:extLst>
              <p:ext uri="{D42A27DB-BD31-4B8C-83A1-F6EECF244321}">
                <p14:modId xmlns:p14="http://schemas.microsoft.com/office/powerpoint/2010/main" val="540179443"/>
              </p:ext>
            </p:extLst>
          </p:nvPr>
        </p:nvGraphicFramePr>
        <p:xfrm>
          <a:off x="76200" y="400355"/>
          <a:ext cx="9690100" cy="6644640"/>
        </p:xfrm>
        <a:graphic>
          <a:graphicData uri="http://schemas.openxmlformats.org/drawingml/2006/table">
            <a:tbl>
              <a:tblPr firstRow="1" bandRow="1">
                <a:tableStyleId>{5C22544A-7EE6-4342-B048-85BDC9FD1C3A}</a:tableStyleId>
              </a:tblPr>
              <a:tblGrid>
                <a:gridCol w="1126756">
                  <a:extLst>
                    <a:ext uri="{9D8B030D-6E8A-4147-A177-3AD203B41FA5}">
                      <a16:colId xmlns:a16="http://schemas.microsoft.com/office/drawing/2014/main" xmlns="" val="4175919497"/>
                    </a:ext>
                  </a:extLst>
                </a:gridCol>
                <a:gridCol w="3286697">
                  <a:extLst>
                    <a:ext uri="{9D8B030D-6E8A-4147-A177-3AD203B41FA5}">
                      <a16:colId xmlns:a16="http://schemas.microsoft.com/office/drawing/2014/main" xmlns="" val="1048593020"/>
                    </a:ext>
                  </a:extLst>
                </a:gridCol>
                <a:gridCol w="3427604">
                  <a:extLst>
                    <a:ext uri="{9D8B030D-6E8A-4147-A177-3AD203B41FA5}">
                      <a16:colId xmlns:a16="http://schemas.microsoft.com/office/drawing/2014/main" xmlns="" val="4291255203"/>
                    </a:ext>
                  </a:extLst>
                </a:gridCol>
                <a:gridCol w="1849043">
                  <a:extLst>
                    <a:ext uri="{9D8B030D-6E8A-4147-A177-3AD203B41FA5}">
                      <a16:colId xmlns:a16="http://schemas.microsoft.com/office/drawing/2014/main" xmlns="" val="1759837714"/>
                    </a:ext>
                  </a:extLst>
                </a:gridCol>
              </a:tblGrid>
              <a:tr h="352837">
                <a:tc>
                  <a:txBody>
                    <a:bodyPr/>
                    <a:lstStyle/>
                    <a:p>
                      <a:endParaRPr lang="en-US" dirty="0"/>
                    </a:p>
                  </a:txBody>
                  <a:tcPr/>
                </a:tc>
                <a:tc>
                  <a:txBody>
                    <a:bodyPr/>
                    <a:lstStyle/>
                    <a:p>
                      <a:pPr algn="ctr"/>
                      <a:r>
                        <a:rPr lang="hr-HR" dirty="0" smtClean="0"/>
                        <a:t>Priprema</a:t>
                      </a:r>
                      <a:endParaRPr lang="en-US" dirty="0"/>
                    </a:p>
                  </a:txBody>
                  <a:tcPr/>
                </a:tc>
                <a:tc>
                  <a:txBody>
                    <a:bodyPr/>
                    <a:lstStyle/>
                    <a:p>
                      <a:pPr algn="ctr"/>
                      <a:r>
                        <a:rPr lang="hr-HR" dirty="0" smtClean="0"/>
                        <a:t>Izvršenje</a:t>
                      </a:r>
                      <a:endParaRPr lang="en-US" dirty="0"/>
                    </a:p>
                  </a:txBody>
                  <a:tcPr/>
                </a:tc>
                <a:tc>
                  <a:txBody>
                    <a:bodyPr/>
                    <a:lstStyle/>
                    <a:p>
                      <a:pPr algn="ctr"/>
                      <a:r>
                        <a:rPr lang="hr-HR" dirty="0" smtClean="0"/>
                        <a:t>Revizija</a:t>
                      </a:r>
                      <a:endParaRPr lang="en-US" dirty="0"/>
                    </a:p>
                  </a:txBody>
                  <a:tcPr/>
                </a:tc>
                <a:extLst>
                  <a:ext uri="{0D108BD9-81ED-4DB2-BD59-A6C34878D82A}">
                    <a16:rowId xmlns:a16="http://schemas.microsoft.com/office/drawing/2014/main" xmlns="" val="3154885754"/>
                  </a:ext>
                </a:extLst>
              </a:tr>
              <a:tr h="4322249">
                <a:tc>
                  <a:txBody>
                    <a:bodyPr/>
                    <a:lstStyle/>
                    <a:p>
                      <a:endParaRPr lang="en-US" sz="1500" b="1" dirty="0"/>
                    </a:p>
                    <a:p>
                      <a:endParaRPr lang="en-US" sz="1500" b="1" dirty="0"/>
                    </a:p>
                    <a:p>
                      <a:endParaRPr lang="en-US" sz="1500" b="1" dirty="0"/>
                    </a:p>
                    <a:p>
                      <a:endParaRPr lang="en-US" sz="1500" b="1" dirty="0"/>
                    </a:p>
                    <a:p>
                      <a:endParaRPr lang="en-US" sz="1500" b="1" dirty="0"/>
                    </a:p>
                    <a:p>
                      <a:endParaRPr lang="en-US" sz="1500" b="1" dirty="0"/>
                    </a:p>
                    <a:p>
                      <a:endParaRPr lang="en-US" sz="1500" b="1" dirty="0"/>
                    </a:p>
                    <a:p>
                      <a:r>
                        <a:rPr lang="hr-HR" sz="1500" b="1" dirty="0" smtClean="0"/>
                        <a:t>Savjetovanje</a:t>
                      </a:r>
                      <a:endParaRPr lang="en-US" sz="150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600" b="0" noProof="0" dirty="0" smtClean="0"/>
                        <a:t>MF održava javne rasprave o nacrtu prijedloga proračuna središnje države (</a:t>
                      </a:r>
                      <a:r>
                        <a:rPr lang="hr-HR" sz="1600" b="0" noProof="0" dirty="0" err="1" smtClean="0"/>
                        <a:t>Kirgiska</a:t>
                      </a:r>
                      <a:r>
                        <a:rPr lang="hr-HR" sz="1600" b="0" noProof="0" dirty="0" smtClean="0"/>
                        <a:t> Republika)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hr-HR" sz="1600" b="0" noProof="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600" b="0" noProof="0" dirty="0" smtClean="0"/>
                        <a:t>Savjetodavni odbor u okviru Ministarstva poreza i naknada sudjeluje u javnim raspravama o nacrtu regulatornih i pravnih akata vezanih uz porezno zakonodavstvo (</a:t>
                      </a:r>
                      <a:r>
                        <a:rPr lang="hr-HR" sz="1600" b="0" noProof="0" dirty="0" err="1" smtClean="0"/>
                        <a:t>Bjelarus</a:t>
                      </a:r>
                      <a:r>
                        <a:rPr lang="hr-HR" sz="1600" b="0" noProof="0" dirty="0" smtClean="0"/>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hr-HR" sz="1600" b="0" noProof="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600" kern="1200" noProof="0" dirty="0" smtClean="0">
                          <a:solidFill>
                            <a:schemeClr val="dk1"/>
                          </a:solidFill>
                          <a:effectLst/>
                          <a:latin typeface="+mn-lt"/>
                        </a:rPr>
                        <a:t>Vijeće Državne </a:t>
                      </a:r>
                      <a:r>
                        <a:rPr lang="hr-HR" sz="1600" kern="1200" noProof="0" dirty="0" err="1" smtClean="0">
                          <a:solidFill>
                            <a:schemeClr val="dk1"/>
                          </a:solidFill>
                          <a:effectLst/>
                          <a:latin typeface="+mn-lt"/>
                        </a:rPr>
                        <a:t>dume</a:t>
                      </a:r>
                      <a:r>
                        <a:rPr lang="hr-HR" sz="1600" kern="1200" noProof="0" dirty="0" smtClean="0">
                          <a:solidFill>
                            <a:schemeClr val="dk1"/>
                          </a:solidFill>
                          <a:effectLst/>
                          <a:latin typeface="+mn-lt"/>
                        </a:rPr>
                        <a:t> za proračun i poreze održava parlamentarne rasprave pod naslovom </a:t>
                      </a:r>
                      <a:r>
                        <a:rPr lang="hr-HR" sz="1600" i="1" kern="1200" noProof="0" dirty="0" smtClean="0">
                          <a:solidFill>
                            <a:schemeClr val="dk1"/>
                          </a:solidFill>
                          <a:effectLst/>
                          <a:latin typeface="+mn-lt"/>
                        </a:rPr>
                        <a:t>Ključna područja politika proračuna, poreza i carinskih tarifa za sljedeću fiskalnu godinu </a:t>
                      </a:r>
                      <a:r>
                        <a:rPr lang="hr-HR" sz="1600" kern="1200" noProof="0" dirty="0" smtClean="0">
                          <a:solidFill>
                            <a:schemeClr val="dk1"/>
                          </a:solidFill>
                          <a:effectLst/>
                          <a:latin typeface="+mn-lt"/>
                        </a:rPr>
                        <a:t>(Ruska Federacija)</a:t>
                      </a:r>
                      <a:endParaRPr lang="hr-HR" sz="1600" kern="1200" noProof="0" dirty="0">
                        <a:solidFill>
                          <a:schemeClr val="dk1"/>
                        </a:solidFill>
                        <a:effectLst/>
                        <a:latin typeface="+mn-lt"/>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600" dirty="0"/>
                        <a:t>MF održava rasprave o proračunu kako bi dobio mišljenje javnosti o polugodišnjim izvještajima o ostvarenju i nacrtu godišnjeg izvještaja (Kirgiska Republika)</a:t>
                      </a:r>
                    </a:p>
                    <a:p>
                      <a:pPr marL="0" indent="0">
                        <a:buFont typeface="Arial" panose="020B0604020202020204" pitchFamily="34" charset="0"/>
                        <a:buNone/>
                      </a:pPr>
                      <a:endParaRPr lang="hr-HR" sz="1600" dirty="0"/>
                    </a:p>
                    <a:p>
                      <a:pPr marL="285750" indent="-285750">
                        <a:buFont typeface="Arial" panose="020B0604020202020204" pitchFamily="34" charset="0"/>
                        <a:buChar char="•"/>
                      </a:pPr>
                      <a:r>
                        <a:rPr lang="hr-HR" sz="1600" noProof="0" dirty="0" smtClean="0"/>
                        <a:t>Federalni zakon o općim načelima organizacije zakonodavnih i izvršnih vlasti nalaže da se održavaju javne rasprave o godišnjim izvještajima o izvršenju proračuna entiteta </a:t>
                      </a:r>
                      <a:r>
                        <a:rPr lang="hr-HR" sz="1600" i="0" kern="1200" noProof="0" dirty="0" smtClean="0">
                          <a:solidFill>
                            <a:schemeClr val="dk1"/>
                          </a:solidFill>
                          <a:effectLst/>
                          <a:latin typeface="+mn-lt"/>
                        </a:rPr>
                        <a:t>Ruske Federacije (Ruska</a:t>
                      </a:r>
                      <a:r>
                        <a:rPr lang="hr-HR" sz="1600" i="0" kern="1200" baseline="0" noProof="0" dirty="0" smtClean="0">
                          <a:solidFill>
                            <a:schemeClr val="dk1"/>
                          </a:solidFill>
                          <a:effectLst/>
                          <a:latin typeface="+mn-lt"/>
                        </a:rPr>
                        <a:t> Federacija)</a:t>
                      </a:r>
                      <a:endParaRPr lang="hr-HR" sz="1600" noProof="0" dirty="0"/>
                    </a:p>
                  </a:txBody>
                  <a:tcPr>
                    <a:solidFill>
                      <a:schemeClr val="accent1">
                        <a:lumMod val="20000"/>
                        <a:lumOff val="80000"/>
                      </a:schemeClr>
                    </a:solidFill>
                  </a:tcPr>
                </a:tc>
                <a:tc>
                  <a:txBody>
                    <a:bodyPr/>
                    <a:lstStyle/>
                    <a:p>
                      <a:endParaRPr lang="en-US" sz="1600" dirty="0"/>
                    </a:p>
                  </a:txBody>
                  <a:tcPr>
                    <a:solidFill>
                      <a:schemeClr val="accent1">
                        <a:lumMod val="20000"/>
                        <a:lumOff val="80000"/>
                      </a:schemeClr>
                    </a:solidFill>
                  </a:tcPr>
                </a:tc>
                <a:extLst>
                  <a:ext uri="{0D108BD9-81ED-4DB2-BD59-A6C34878D82A}">
                    <a16:rowId xmlns:a16="http://schemas.microsoft.com/office/drawing/2014/main" xmlns="" val="3748489320"/>
                  </a:ext>
                </a:extLst>
              </a:tr>
              <a:tr h="1499556">
                <a:tc>
                  <a:txBody>
                    <a:bodyPr/>
                    <a:lstStyle/>
                    <a:p>
                      <a:endParaRPr lang="en-US" sz="1500" b="1" dirty="0"/>
                    </a:p>
                    <a:p>
                      <a:endParaRPr lang="en-US" sz="1500" b="1" dirty="0"/>
                    </a:p>
                    <a:p>
                      <a:r>
                        <a:rPr lang="hr-HR" sz="1500" b="1" dirty="0" smtClean="0"/>
                        <a:t>Suradnja</a:t>
                      </a:r>
                      <a:endParaRPr lang="en-US" sz="1500" b="1" dirty="0"/>
                    </a:p>
                  </a:txBody>
                  <a:tcPr>
                    <a:solidFill>
                      <a:schemeClr val="accent1">
                        <a:lumMod val="20000"/>
                        <a:lumOff val="80000"/>
                      </a:schemeClr>
                    </a:solidFill>
                  </a:tcPr>
                </a:tc>
                <a:tc>
                  <a:txBody>
                    <a:bodyPr/>
                    <a:lstStyle/>
                    <a:p>
                      <a:pPr marL="0" indent="0">
                        <a:buFont typeface="Arial" panose="020B0604020202020204" pitchFamily="34" charset="0"/>
                        <a:buNone/>
                      </a:pPr>
                      <a:r>
                        <a:rPr lang="hr-HR" sz="1600" noProof="0" dirty="0" smtClean="0"/>
                        <a:t>Osnovana</a:t>
                      </a:r>
                      <a:r>
                        <a:rPr lang="hr-HR" sz="1600" baseline="0" noProof="0" dirty="0" smtClean="0"/>
                        <a:t> je r</a:t>
                      </a:r>
                      <a:r>
                        <a:rPr lang="hr-HR" sz="1600" noProof="0" dirty="0" smtClean="0"/>
                        <a:t>adna skupina koja uključuje predstavnike civilnog društva kako bi se pripremili prijedlozi za pojednostavljenje</a:t>
                      </a:r>
                      <a:r>
                        <a:rPr lang="hr-HR" sz="1600" baseline="0" noProof="0" dirty="0" smtClean="0"/>
                        <a:t> </a:t>
                      </a:r>
                      <a:r>
                        <a:rPr lang="hr-HR" sz="1600" noProof="0" dirty="0" smtClean="0"/>
                        <a:t>nacionalnog poreznog sustava (</a:t>
                      </a:r>
                      <a:r>
                        <a:rPr lang="hr-HR" sz="1600" noProof="0" dirty="0" err="1" smtClean="0"/>
                        <a:t>Bjelarus</a:t>
                      </a:r>
                      <a:r>
                        <a:rPr lang="hr-HR" sz="1600" noProof="0" dirty="0" smtClean="0"/>
                        <a:t>)</a:t>
                      </a:r>
                      <a:endParaRPr lang="hr-HR" sz="1600" noProof="0" dirty="0"/>
                    </a:p>
                  </a:txBody>
                  <a:tcPr>
                    <a:solidFill>
                      <a:schemeClr val="accent1">
                        <a:lumMod val="20000"/>
                        <a:lumOff val="80000"/>
                      </a:schemeClr>
                    </a:solidFill>
                  </a:tcPr>
                </a:tc>
                <a:tc>
                  <a:txBody>
                    <a:bodyPr/>
                    <a:lstStyle/>
                    <a:p>
                      <a:pPr marL="0" indent="0">
                        <a:buFont typeface="Arial" panose="020B0604020202020204" pitchFamily="34" charset="0"/>
                        <a:buNone/>
                      </a:pPr>
                      <a:r>
                        <a:rPr lang="hr-HR" sz="1600" i="1" kern="1200" dirty="0">
                          <a:solidFill>
                            <a:schemeClr val="dk1"/>
                          </a:solidFill>
                          <a:effectLst/>
                          <a:latin typeface="+mn-lt"/>
                        </a:rPr>
                        <a:t>Trilateralna komisija za regulaciju socijalnih i radnih pitanja pregledava i daje informacije o </a:t>
                      </a:r>
                      <a:r>
                        <a:rPr lang="hr-HR" sz="1600" kern="1200" dirty="0">
                          <a:solidFill>
                            <a:schemeClr val="dk1"/>
                          </a:solidFill>
                          <a:effectLst/>
                          <a:latin typeface="+mn-lt"/>
                        </a:rPr>
                        <a:t>revidiranim konsolidiranim godišnjim izvještajima o napretku provedbe nacionalnih programa (Ruska Federacija)</a:t>
                      </a:r>
                      <a:endParaRPr lang="hr-HR" sz="1600" dirty="0"/>
                    </a:p>
                  </a:txBody>
                  <a:tcPr>
                    <a:solidFill>
                      <a:schemeClr val="accent1">
                        <a:lumMod val="20000"/>
                        <a:lumOff val="80000"/>
                      </a:schemeClr>
                    </a:solidFill>
                  </a:tcPr>
                </a:tc>
                <a:tc>
                  <a:txBody>
                    <a:bodyPr/>
                    <a:lstStyle/>
                    <a:p>
                      <a:r>
                        <a:rPr lang="hr-HR" sz="1600" noProof="0" dirty="0" smtClean="0"/>
                        <a:t>Javna vijeća sudjeluju u izradi izvještaja o revizijskom radu (Ruska Federacija)</a:t>
                      </a:r>
                      <a:endParaRPr lang="hr-HR" sz="1600" noProof="0" dirty="0"/>
                    </a:p>
                  </a:txBody>
                  <a:tcPr>
                    <a:solidFill>
                      <a:schemeClr val="accent1">
                        <a:lumMod val="20000"/>
                        <a:lumOff val="80000"/>
                      </a:schemeClr>
                    </a:solidFill>
                  </a:tcPr>
                </a:tc>
                <a:extLst>
                  <a:ext uri="{0D108BD9-81ED-4DB2-BD59-A6C34878D82A}">
                    <a16:rowId xmlns:a16="http://schemas.microsoft.com/office/drawing/2014/main" xmlns="" val="1657534878"/>
                  </a:ext>
                </a:extLst>
              </a:tr>
            </a:tbl>
          </a:graphicData>
        </a:graphic>
      </p:graphicFrame>
      <p:sp>
        <p:nvSpPr>
          <p:cNvPr id="9" name="Title 3">
            <a:extLst>
              <a:ext uri="{FF2B5EF4-FFF2-40B4-BE49-F238E27FC236}">
                <a16:creationId xmlns:a16="http://schemas.microsoft.com/office/drawing/2014/main" xmlns="" id="{A5836208-6C9A-48F4-A489-F0D090A2F38E}"/>
              </a:ext>
            </a:extLst>
          </p:cNvPr>
          <p:cNvSpPr txBox="1">
            <a:spLocks/>
          </p:cNvSpPr>
          <p:nvPr/>
        </p:nvSpPr>
        <p:spPr bwMode="auto">
          <a:xfrm>
            <a:off x="304800" y="0"/>
            <a:ext cx="5246688" cy="370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1900" b="1" dirty="0" smtClean="0"/>
              <a:t>Mehanizmi sudjelovanja javnosti</a:t>
            </a:r>
            <a:endParaRPr lang="en-US" sz="1900" b="1" dirty="0"/>
          </a:p>
        </p:txBody>
      </p:sp>
    </p:spTree>
    <p:extLst>
      <p:ext uri="{BB962C8B-B14F-4D97-AF65-F5344CB8AC3E}">
        <p14:creationId xmlns:p14="http://schemas.microsoft.com/office/powerpoint/2010/main" val="2894343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27744" y="5715000"/>
            <a:ext cx="8757110" cy="829650"/>
          </a:xfrm>
          <a:solidFill>
            <a:schemeClr val="bg1">
              <a:lumMod val="95000"/>
            </a:schemeClr>
          </a:solidFill>
          <a:ln>
            <a:solidFill>
              <a:srgbClr val="002060"/>
            </a:solidFill>
          </a:ln>
        </p:spPr>
        <p:txBody>
          <a:bodyPr/>
          <a:lstStyle/>
          <a:p>
            <a:pPr marL="0" lvl="0" indent="0">
              <a:spcBef>
                <a:spcPts val="0"/>
              </a:spcBef>
              <a:buNone/>
            </a:pPr>
            <a:r>
              <a:rPr lang="hr-HR" sz="1800" dirty="0" smtClean="0">
                <a:solidFill>
                  <a:srgbClr val="000000"/>
                </a:solidFill>
                <a:latin typeface="Arial" panose="020B0604020202020204" pitchFamily="34" charset="0"/>
                <a:cs typeface="Arial" panose="020B0604020202020204" pitchFamily="34" charset="0"/>
              </a:rPr>
              <a:t>Sve su tri zemlje u procesu izrade proračuna za građane.</a:t>
            </a:r>
            <a:endParaRPr lang="en-US" sz="1700" dirty="0">
              <a:solidFill>
                <a:srgbClr val="000000"/>
              </a:solidFill>
              <a:latin typeface="Arial" panose="020B0604020202020204" pitchFamily="34" charset="0"/>
              <a:cs typeface="Arial" panose="020B0604020202020204" pitchFamily="34" charset="0"/>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657600" y="130428"/>
            <a:ext cx="3229291" cy="28540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4236653165"/>
              </p:ext>
            </p:extLst>
          </p:nvPr>
        </p:nvGraphicFramePr>
        <p:xfrm>
          <a:off x="908694" y="559745"/>
          <a:ext cx="8795210" cy="4868640"/>
        </p:xfrm>
        <a:graphic>
          <a:graphicData uri="http://schemas.openxmlformats.org/drawingml/2006/table">
            <a:tbl>
              <a:tblPr firstRow="1" bandRow="1">
                <a:tableStyleId>{5C22544A-7EE6-4342-B048-85BDC9FD1C3A}</a:tableStyleId>
              </a:tblPr>
              <a:tblGrid>
                <a:gridCol w="1233718">
                  <a:extLst>
                    <a:ext uri="{9D8B030D-6E8A-4147-A177-3AD203B41FA5}">
                      <a16:colId xmlns:a16="http://schemas.microsoft.com/office/drawing/2014/main" xmlns="" val="1165612406"/>
                    </a:ext>
                  </a:extLst>
                </a:gridCol>
                <a:gridCol w="7561492">
                  <a:extLst>
                    <a:ext uri="{9D8B030D-6E8A-4147-A177-3AD203B41FA5}">
                      <a16:colId xmlns:a16="http://schemas.microsoft.com/office/drawing/2014/main" xmlns="" val="2102325944"/>
                    </a:ext>
                  </a:extLst>
                </a:gridCol>
              </a:tblGrid>
              <a:tr h="39933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100" b="1" dirty="0" smtClean="0"/>
                        <a:t>Upotreba proračuna za građane</a:t>
                      </a:r>
                      <a:endParaRPr lang="en-US" sz="21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xmlns="" val="2906384808"/>
                  </a:ext>
                </a:extLst>
              </a:tr>
              <a:tr h="665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B</a:t>
                      </a:r>
                      <a:r>
                        <a:rPr lang="hr-HR" sz="1800" b="1" dirty="0" smtClean="0">
                          <a:solidFill>
                            <a:schemeClr val="tx1"/>
                          </a:solidFill>
                        </a:rPr>
                        <a:t>j</a:t>
                      </a:r>
                      <a:r>
                        <a:rPr lang="en-US" sz="1800" b="1" dirty="0" err="1" smtClean="0">
                          <a:solidFill>
                            <a:schemeClr val="tx1"/>
                          </a:solidFill>
                        </a:rPr>
                        <a:t>elarus</a:t>
                      </a:r>
                      <a:endParaRPr lang="en-US" sz="1800" b="1" dirty="0">
                        <a:solidFill>
                          <a:schemeClr val="tx1"/>
                        </a:solidFill>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Proračun za građane je u izradi i bit će u konačnici dostupan na </a:t>
                      </a:r>
                      <a:r>
                        <a:rPr lang="hr-HR" sz="1800" b="0" i="1" dirty="0">
                          <a:solidFill>
                            <a:schemeClr val="tx1"/>
                          </a:solidFill>
                        </a:rPr>
                        <a:t>web</a:t>
                      </a:r>
                      <a:r>
                        <a:rPr lang="en-US" sz="1800" b="0" dirty="0">
                          <a:solidFill>
                            <a:schemeClr val="tx1"/>
                          </a:solidFill>
                        </a:rPr>
                        <a:t>-stranici Ministarstva financija</a:t>
                      </a:r>
                    </a:p>
                  </a:txBody>
                  <a:tcPr>
                    <a:solidFill>
                      <a:schemeClr val="accent1">
                        <a:lumMod val="20000"/>
                        <a:lumOff val="80000"/>
                      </a:schemeClr>
                    </a:solidFill>
                  </a:tcPr>
                </a:tc>
                <a:extLst>
                  <a:ext uri="{0D108BD9-81ED-4DB2-BD59-A6C34878D82A}">
                    <a16:rowId xmlns:a16="http://schemas.microsoft.com/office/drawing/2014/main" xmlns="" val="1034107819"/>
                  </a:ext>
                </a:extLst>
              </a:tr>
              <a:tr h="1231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b="1" dirty="0" smtClean="0">
                          <a:solidFill>
                            <a:schemeClr val="tx1"/>
                          </a:solidFill>
                        </a:rPr>
                        <a:t>Hrvatska</a:t>
                      </a:r>
                      <a:endParaRPr lang="en-US" sz="1800" b="1" dirty="0">
                        <a:solidFill>
                          <a:schemeClr val="tx1"/>
                        </a:solidFill>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Proračun za građane sadrži informacije koje su jednostavne i </a:t>
                      </a:r>
                      <a:r>
                        <a:rPr lang="en-US" sz="1800" b="0" dirty="0" err="1">
                          <a:solidFill>
                            <a:schemeClr val="tx1"/>
                          </a:solidFill>
                        </a:rPr>
                        <a:t>lako</a:t>
                      </a:r>
                      <a:r>
                        <a:rPr lang="en-US" sz="1800" b="0" dirty="0">
                          <a:solidFill>
                            <a:schemeClr val="tx1"/>
                          </a:solidFill>
                        </a:rPr>
                        <a:t> </a:t>
                      </a:r>
                      <a:r>
                        <a:rPr lang="en-US" sz="1800" b="0" dirty="0" err="1" smtClean="0">
                          <a:solidFill>
                            <a:schemeClr val="tx1"/>
                          </a:solidFill>
                        </a:rPr>
                        <a:t>razumljive</a:t>
                      </a:r>
                      <a:r>
                        <a:rPr lang="en-US" sz="1800" b="0" dirty="0" smtClean="0">
                          <a:solidFill>
                            <a:schemeClr val="tx1"/>
                          </a:solidFill>
                        </a:rPr>
                        <a:t>  </a:t>
                      </a:r>
                      <a:endParaRPr lang="en-US" sz="1800" b="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Objavljuju se na </a:t>
                      </a:r>
                      <a:r>
                        <a:rPr lang="hr-HR" sz="1800" b="0" i="1" dirty="0">
                          <a:solidFill>
                            <a:schemeClr val="tx1"/>
                          </a:solidFill>
                        </a:rPr>
                        <a:t>web</a:t>
                      </a:r>
                      <a:r>
                        <a:rPr lang="en-US" sz="1800" b="0" dirty="0">
                          <a:solidFill>
                            <a:schemeClr val="tx1"/>
                          </a:solidFill>
                        </a:rPr>
                        <a:t>-stranici Ministarstva financija, a tiskani primjerci brošura također su dostupni javnosti </a:t>
                      </a:r>
                    </a:p>
                  </a:txBody>
                  <a:tcPr>
                    <a:solidFill>
                      <a:schemeClr val="accent1">
                        <a:lumMod val="20000"/>
                        <a:lumOff val="80000"/>
                      </a:schemeClr>
                    </a:solidFill>
                  </a:tcPr>
                </a:tc>
                <a:extLst>
                  <a:ext uri="{0D108BD9-81ED-4DB2-BD59-A6C34878D82A}">
                    <a16:rowId xmlns:a16="http://schemas.microsoft.com/office/drawing/2014/main" xmlns="" val="1508005115"/>
                  </a:ext>
                </a:extLst>
              </a:tr>
              <a:tr h="2362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b="1" dirty="0" err="1" smtClean="0">
                          <a:solidFill>
                            <a:schemeClr val="tx1"/>
                          </a:solidFill>
                        </a:rPr>
                        <a:t>Kirgiska</a:t>
                      </a:r>
                      <a:r>
                        <a:rPr lang="hr-HR" sz="1800" b="1" dirty="0" smtClean="0">
                          <a:solidFill>
                            <a:schemeClr val="tx1"/>
                          </a:solidFill>
                        </a:rPr>
                        <a:t> Republika</a:t>
                      </a:r>
                      <a:endParaRPr lang="en-US" sz="1800" b="1" dirty="0">
                        <a:solidFill>
                          <a:schemeClr val="tx1"/>
                        </a:solidFill>
                      </a:endParaRP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hr-HR" sz="1800" kern="1200" dirty="0" smtClean="0">
                          <a:solidFill>
                            <a:schemeClr val="dk1"/>
                          </a:solidFill>
                          <a:effectLst/>
                          <a:latin typeface="+mn-lt"/>
                        </a:rPr>
                        <a:t>Odluka </a:t>
                      </a:r>
                      <a:r>
                        <a:rPr lang="hr-HR" sz="1800" kern="1200" dirty="0">
                          <a:solidFill>
                            <a:schemeClr val="dk1"/>
                          </a:solidFill>
                          <a:effectLst/>
                          <a:latin typeface="+mn-lt"/>
                        </a:rPr>
                        <a:t>Vlade o sastavljanju proračuna za građane Kirgiske Republike donosi metodologiju za razvoj i objavu verzije sljedećih dokumenata za proračun za građane: </a:t>
                      </a:r>
                    </a:p>
                    <a:p>
                      <a:pPr marL="285750" indent="1588">
                        <a:buFont typeface="Courier New" panose="02070309020205020404" pitchFamily="49" charset="0"/>
                        <a:buChar char="o"/>
                      </a:pPr>
                      <a:r>
                        <a:rPr lang="hr-HR" sz="1800" kern="1200" dirty="0">
                          <a:solidFill>
                            <a:schemeClr val="dk1"/>
                          </a:solidFill>
                          <a:effectLst/>
                          <a:latin typeface="+mn-lt"/>
                        </a:rPr>
                        <a:t> nacrt prijedloga proračuna središnje </a:t>
                      </a:r>
                      <a:r>
                        <a:rPr lang="hr-HR" sz="1800" kern="1200" dirty="0" smtClean="0">
                          <a:solidFill>
                            <a:schemeClr val="dk1"/>
                          </a:solidFill>
                          <a:effectLst/>
                          <a:latin typeface="+mn-lt"/>
                        </a:rPr>
                        <a:t>države</a:t>
                      </a:r>
                      <a:endParaRPr lang="hr-HR" sz="1800" kern="1200" dirty="0">
                        <a:solidFill>
                          <a:schemeClr val="dk1"/>
                        </a:solidFill>
                        <a:effectLst/>
                        <a:latin typeface="+mn-lt"/>
                      </a:endParaRPr>
                    </a:p>
                    <a:p>
                      <a:pPr marL="285750" indent="1588">
                        <a:buFont typeface="Courier New" panose="02070309020205020404" pitchFamily="49" charset="0"/>
                        <a:buChar char="o"/>
                      </a:pPr>
                      <a:r>
                        <a:rPr lang="hr-HR" sz="1800" kern="1200" dirty="0">
                          <a:solidFill>
                            <a:schemeClr val="dk1"/>
                          </a:solidFill>
                          <a:effectLst/>
                          <a:latin typeface="+mn-lt"/>
                        </a:rPr>
                        <a:t> doneseni zakon o proračunu središnje </a:t>
                      </a:r>
                      <a:r>
                        <a:rPr lang="hr-HR" sz="1800" kern="1200" dirty="0" smtClean="0">
                          <a:solidFill>
                            <a:schemeClr val="dk1"/>
                          </a:solidFill>
                          <a:effectLst/>
                          <a:latin typeface="+mn-lt"/>
                        </a:rPr>
                        <a:t>države</a:t>
                      </a:r>
                      <a:endParaRPr lang="hr-HR" sz="1800" kern="1200" dirty="0">
                        <a:solidFill>
                          <a:schemeClr val="dk1"/>
                        </a:solidFill>
                        <a:effectLst/>
                        <a:latin typeface="+mn-lt"/>
                      </a:endParaRPr>
                    </a:p>
                    <a:p>
                      <a:pPr marL="285750" indent="1588">
                        <a:buFont typeface="Courier New" panose="02070309020205020404" pitchFamily="49" charset="0"/>
                        <a:buChar char="o"/>
                      </a:pPr>
                      <a:r>
                        <a:rPr lang="hr-HR" sz="1800" kern="1200" dirty="0">
                          <a:solidFill>
                            <a:schemeClr val="dk1"/>
                          </a:solidFill>
                          <a:effectLst/>
                          <a:latin typeface="+mn-lt"/>
                        </a:rPr>
                        <a:t> nacrt zakona kojim se usvaja izvještaj o izvršenju proračuna središnje </a:t>
                      </a:r>
                      <a:r>
                        <a:rPr lang="hr-HR" sz="1800" kern="1200" dirty="0" smtClean="0">
                          <a:solidFill>
                            <a:schemeClr val="dk1"/>
                          </a:solidFill>
                          <a:effectLst/>
                          <a:latin typeface="+mn-lt"/>
                        </a:rPr>
                        <a:t>države</a:t>
                      </a:r>
                      <a:endParaRPr lang="hr-HR" sz="1800" kern="1200" dirty="0">
                        <a:solidFill>
                          <a:schemeClr val="dk1"/>
                        </a:solidFill>
                        <a:effectLst/>
                        <a:latin typeface="+mn-lt"/>
                      </a:endParaRPr>
                    </a:p>
                    <a:p>
                      <a:pPr marL="285750" indent="-285750">
                        <a:buFont typeface="Arial" panose="020B0604020202020204" pitchFamily="34" charset="0"/>
                        <a:buChar char="•"/>
                      </a:pPr>
                      <a:r>
                        <a:rPr lang="hr-HR" sz="1800" kern="1200" dirty="0">
                          <a:solidFill>
                            <a:schemeClr val="dk1"/>
                          </a:solidFill>
                          <a:effectLst/>
                          <a:latin typeface="+mn-lt"/>
                        </a:rPr>
                        <a:t>Proračun za građane </a:t>
                      </a:r>
                      <a:r>
                        <a:rPr lang="hr-HR" sz="1800" kern="1200" dirty="0" smtClean="0">
                          <a:solidFill>
                            <a:schemeClr val="dk1"/>
                          </a:solidFill>
                          <a:effectLst/>
                          <a:latin typeface="+mn-lt"/>
                        </a:rPr>
                        <a:t>ne </a:t>
                      </a:r>
                      <a:r>
                        <a:rPr lang="hr-HR" sz="1800" kern="1200" dirty="0">
                          <a:solidFill>
                            <a:schemeClr val="dk1"/>
                          </a:solidFill>
                          <a:effectLst/>
                          <a:latin typeface="+mn-lt"/>
                        </a:rPr>
                        <a:t>upotrebljava </a:t>
                      </a:r>
                      <a:r>
                        <a:rPr lang="hr-HR" sz="1800" kern="1200" dirty="0" smtClean="0">
                          <a:solidFill>
                            <a:schemeClr val="dk1"/>
                          </a:solidFill>
                          <a:effectLst/>
                          <a:latin typeface="+mn-lt"/>
                        </a:rPr>
                        <a:t>se za sudjelovanje</a:t>
                      </a:r>
                      <a:r>
                        <a:rPr lang="hr-HR" sz="1800" kern="1200" baseline="0" dirty="0" smtClean="0">
                          <a:solidFill>
                            <a:schemeClr val="dk1"/>
                          </a:solidFill>
                          <a:effectLst/>
                          <a:latin typeface="+mn-lt"/>
                        </a:rPr>
                        <a:t> </a:t>
                      </a:r>
                      <a:r>
                        <a:rPr lang="hr-HR" sz="1800" kern="1200" dirty="0" smtClean="0">
                          <a:solidFill>
                            <a:schemeClr val="dk1"/>
                          </a:solidFill>
                          <a:effectLst/>
                          <a:latin typeface="+mn-lt"/>
                        </a:rPr>
                        <a:t>javnosti </a:t>
                      </a:r>
                      <a:r>
                        <a:rPr lang="hr-HR" sz="1800" kern="1200" dirty="0">
                          <a:solidFill>
                            <a:schemeClr val="dk1"/>
                          </a:solidFill>
                          <a:effectLst/>
                          <a:latin typeface="+mn-lt"/>
                        </a:rPr>
                        <a:t>u </a:t>
                      </a:r>
                      <a:r>
                        <a:rPr lang="hr-HR" sz="1800" kern="1200" dirty="0" smtClean="0">
                          <a:solidFill>
                            <a:schemeClr val="dk1"/>
                          </a:solidFill>
                          <a:effectLst/>
                          <a:latin typeface="+mn-lt"/>
                        </a:rPr>
                        <a:t>proračunskim raspravama </a:t>
                      </a:r>
                      <a:r>
                        <a:rPr lang="hr-HR" sz="1800" kern="1200" dirty="0">
                          <a:solidFill>
                            <a:schemeClr val="dk1"/>
                          </a:solidFill>
                          <a:effectLst/>
                          <a:latin typeface="+mn-lt"/>
                        </a:rPr>
                        <a:t>jer je trenutačno u fazi izrade</a:t>
                      </a:r>
                    </a:p>
                  </a:txBody>
                  <a:tcPr>
                    <a:solidFill>
                      <a:schemeClr val="accent1">
                        <a:lumMod val="20000"/>
                        <a:lumOff val="80000"/>
                      </a:schemeClr>
                    </a:solidFill>
                  </a:tcPr>
                </a:tc>
                <a:extLst>
                  <a:ext uri="{0D108BD9-81ED-4DB2-BD59-A6C34878D82A}">
                    <a16:rowId xmlns:a16="http://schemas.microsoft.com/office/drawing/2014/main" xmlns="" val="2951062835"/>
                  </a:ext>
                </a:extLst>
              </a:tr>
            </a:tbl>
          </a:graphicData>
        </a:graphic>
      </p:graphicFrame>
    </p:spTree>
    <p:extLst>
      <p:ext uri="{BB962C8B-B14F-4D97-AF65-F5344CB8AC3E}">
        <p14:creationId xmlns:p14="http://schemas.microsoft.com/office/powerpoint/2010/main" val="2884763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3352798" y="609600"/>
            <a:ext cx="3552825" cy="533400"/>
          </a:xfrm>
        </p:spPr>
        <p:txBody>
          <a:bodyPr/>
          <a:lstStyle/>
          <a:p>
            <a:r>
              <a:rPr lang="hr-HR" sz="2500" b="1" dirty="0" smtClean="0"/>
              <a:t>Definicije</a:t>
            </a:r>
            <a:endParaRPr lang="hr-HR" sz="2500" b="1"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2" name="TextBox 1">
            <a:extLst>
              <a:ext uri="{FF2B5EF4-FFF2-40B4-BE49-F238E27FC236}">
                <a16:creationId xmlns:a16="http://schemas.microsoft.com/office/drawing/2014/main" xmlns="" id="{0F1333C6-C391-4475-BB4F-000C1E63ED6A}"/>
              </a:ext>
            </a:extLst>
          </p:cNvPr>
          <p:cNvSpPr txBox="1"/>
          <p:nvPr/>
        </p:nvSpPr>
        <p:spPr>
          <a:xfrm>
            <a:off x="879474" y="1000347"/>
            <a:ext cx="8499475" cy="5632311"/>
          </a:xfrm>
          <a:prstGeom prst="rect">
            <a:avLst/>
          </a:prstGeom>
          <a:noFill/>
        </p:spPr>
        <p:txBody>
          <a:bodyPr wrap="square" rtlCol="0" anchor="t">
            <a:spAutoFit/>
          </a:bodyPr>
          <a:lstStyle/>
          <a:p>
            <a:r>
              <a:rPr lang="hr-HR" b="1" dirty="0" smtClean="0">
                <a:solidFill>
                  <a:schemeClr val="accent1">
                    <a:lumMod val="75000"/>
                  </a:schemeClr>
                </a:solidFill>
                <a:latin typeface="+mn-lt"/>
              </a:rPr>
              <a:t>Sudjelovanje javnosti</a:t>
            </a:r>
            <a:endParaRPr lang="en-US" b="1" dirty="0">
              <a:solidFill>
                <a:schemeClr val="accent1">
                  <a:lumMod val="75000"/>
                </a:schemeClr>
              </a:solidFill>
              <a:latin typeface="+mn-lt"/>
            </a:endParaRPr>
          </a:p>
          <a:p>
            <a:endParaRPr lang="en-US" dirty="0">
              <a:latin typeface="+mn-lt"/>
            </a:endParaRPr>
          </a:p>
          <a:p>
            <a:pPr algn="just"/>
            <a:r>
              <a:rPr lang="hr-HR" dirty="0" smtClean="0">
                <a:latin typeface="+mn-lt"/>
              </a:rPr>
              <a:t>„</a:t>
            </a:r>
            <a:r>
              <a:rPr lang="hr-HR" b="1" dirty="0" smtClean="0">
                <a:latin typeface="+mn-lt"/>
              </a:rPr>
              <a:t>Sudjelovanje javnosti odnosi se na različite načine na koje javnost ulazi u izravnu interakciju s tijelima javne vlasti oko kreiranja i provedbe politika. </a:t>
            </a:r>
            <a:r>
              <a:rPr lang="hr-HR" dirty="0" smtClean="0">
                <a:latin typeface="+mn-lt"/>
              </a:rPr>
              <a:t>Javnost su građani, organizacije civilnog društva (OCD-i), akademska zajednica i ostali nedržavni akteri. Sudjelovanje može biti putem neposredne komunikacije, rasprava ili upita i doprinosa u procesu donošenja odluka ili pomoću pisanih oblika komunikacije, uključujući Internet. Sudjelovanje može biti u rasponu od jedne rasprave do kontinuiranih i institucionaliziranih odnosa, kao što su redovite ankete o javnom mnijenju, mehanizmi preispitivanja upravnih odluka, stalna savjetodavna tijela ili predstavnici građana u upravljačkim tijelima.”</a:t>
            </a:r>
            <a:endParaRPr lang="hr-HR" dirty="0" smtClean="0">
              <a:latin typeface="+mn-lt"/>
            </a:endParaRPr>
          </a:p>
          <a:p>
            <a:endParaRPr lang="en-US" dirty="0">
              <a:latin typeface="+mn-lt"/>
            </a:endParaRPr>
          </a:p>
          <a:p>
            <a:r>
              <a:rPr lang="hr-HR" dirty="0" smtClean="0">
                <a:latin typeface="+mn-lt"/>
              </a:rPr>
              <a:t>Izvor</a:t>
            </a:r>
            <a:r>
              <a:rPr lang="en-US" dirty="0" smtClean="0">
                <a:latin typeface="+mn-lt"/>
              </a:rPr>
              <a:t>: </a:t>
            </a:r>
            <a:r>
              <a:rPr lang="en-US" dirty="0">
                <a:latin typeface="+mn-lt"/>
              </a:rPr>
              <a:t>GIFT, </a:t>
            </a:r>
            <a:r>
              <a:rPr lang="en-US" dirty="0" smtClean="0">
                <a:latin typeface="+mn-lt"/>
              </a:rPr>
              <a:t>2016</a:t>
            </a:r>
            <a:r>
              <a:rPr lang="hr-HR" dirty="0" smtClean="0">
                <a:latin typeface="+mn-lt"/>
              </a:rPr>
              <a:t>.</a:t>
            </a:r>
            <a:r>
              <a:rPr lang="en-US" dirty="0" smtClean="0">
                <a:latin typeface="+mn-lt"/>
              </a:rPr>
              <a:t>, </a:t>
            </a:r>
            <a:r>
              <a:rPr lang="en-US" i="1" dirty="0">
                <a:latin typeface="+mn-lt"/>
              </a:rPr>
              <a:t>Murray Petrie.</a:t>
            </a:r>
          </a:p>
          <a:p>
            <a:endParaRPr lang="en-US" dirty="0">
              <a:latin typeface="+mn-lt"/>
            </a:endParaRPr>
          </a:p>
          <a:p>
            <a:r>
              <a:rPr lang="hr-HR" b="1" dirty="0" smtClean="0">
                <a:solidFill>
                  <a:schemeClr val="accent1">
                    <a:lumMod val="75000"/>
                  </a:schemeClr>
                </a:solidFill>
                <a:latin typeface="+mn-lt"/>
              </a:rPr>
              <a:t>Proračunska pismenost</a:t>
            </a:r>
            <a:endParaRPr lang="en-US" b="1" dirty="0">
              <a:solidFill>
                <a:schemeClr val="accent1">
                  <a:lumMod val="75000"/>
                </a:schemeClr>
              </a:solidFill>
              <a:latin typeface="+mn-lt"/>
              <a:cs typeface="Calibri"/>
            </a:endParaRPr>
          </a:p>
          <a:p>
            <a:endParaRPr lang="en-US" altLang="en-US" kern="0" dirty="0">
              <a:solidFill>
                <a:srgbClr val="000000"/>
              </a:solidFill>
              <a:latin typeface="+mn-lt"/>
              <a:ea typeface="MS PGothic" charset="-128"/>
              <a:cs typeface="Arial" charset="0"/>
            </a:endParaRPr>
          </a:p>
          <a:p>
            <a:r>
              <a:rPr lang="hr-HR" altLang="en-US" kern="0" dirty="0" smtClean="0">
                <a:solidFill>
                  <a:srgbClr val="000000"/>
                </a:solidFill>
                <a:latin typeface="+mn-lt"/>
                <a:ea typeface="MS PGothic" charset="-128"/>
                <a:cs typeface="Arial" charset="0"/>
              </a:rPr>
              <a:t>„Sposobnost čitanja, tumačenja i razumijevanja javnih proračuna kako bi se omogućilo i unaprijedilo smisleno sudjelovanje građana u proračunskom procesu.”</a:t>
            </a:r>
          </a:p>
          <a:p>
            <a:endParaRPr lang="en-US" i="1" dirty="0">
              <a:latin typeface="+mn-lt"/>
            </a:endParaRPr>
          </a:p>
          <a:p>
            <a:r>
              <a:rPr lang="hr-HR" i="1" dirty="0" smtClean="0">
                <a:latin typeface="+mn-lt"/>
              </a:rPr>
              <a:t>Izvor</a:t>
            </a:r>
            <a:r>
              <a:rPr lang="en-US" i="1" dirty="0" smtClean="0">
                <a:latin typeface="+mn-lt"/>
              </a:rPr>
              <a:t>: </a:t>
            </a:r>
            <a:r>
              <a:rPr lang="hr-HR" i="1" dirty="0" smtClean="0">
                <a:latin typeface="+mn-lt"/>
              </a:rPr>
              <a:t>Svjetska banka,</a:t>
            </a:r>
            <a:r>
              <a:rPr lang="en-US" i="1" dirty="0" smtClean="0">
                <a:latin typeface="+mn-lt"/>
              </a:rPr>
              <a:t> 2017</a:t>
            </a:r>
            <a:r>
              <a:rPr lang="hr-HR" i="1" dirty="0" smtClean="0">
                <a:latin typeface="+mn-lt"/>
              </a:rPr>
              <a:t>.</a:t>
            </a:r>
            <a:endParaRPr lang="en-US" dirty="0">
              <a:latin typeface="+mn-lt"/>
            </a:endParaRPr>
          </a:p>
        </p:txBody>
      </p:sp>
    </p:spTree>
    <p:extLst>
      <p:ext uri="{BB962C8B-B14F-4D97-AF65-F5344CB8AC3E}">
        <p14:creationId xmlns:p14="http://schemas.microsoft.com/office/powerpoint/2010/main" val="2892154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3617781000"/>
              </p:ext>
            </p:extLst>
          </p:nvPr>
        </p:nvGraphicFramePr>
        <p:xfrm>
          <a:off x="914400" y="609600"/>
          <a:ext cx="8863264" cy="466453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xmlns="" val="1165612406"/>
                    </a:ext>
                  </a:extLst>
                </a:gridCol>
                <a:gridCol w="7186864">
                  <a:extLst>
                    <a:ext uri="{9D8B030D-6E8A-4147-A177-3AD203B41FA5}">
                      <a16:colId xmlns:a16="http://schemas.microsoft.com/office/drawing/2014/main" xmlns="" val="2102325944"/>
                    </a:ext>
                  </a:extLst>
                </a:gridCol>
              </a:tblGrid>
              <a:tr h="33354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200" b="1" dirty="0" smtClean="0"/>
                        <a:t>Upotreba proračuna za građane </a:t>
                      </a:r>
                      <a:r>
                        <a:rPr lang="en-US" sz="2200" b="1" dirty="0" smtClean="0"/>
                        <a:t>[2</a:t>
                      </a:r>
                      <a:r>
                        <a:rPr lang="en-US" sz="2200" b="1" dirty="0"/>
                        <a:t>]</a:t>
                      </a:r>
                      <a:endParaRPr lang="en-US" sz="22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xmlns="" val="2906384808"/>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b="1" noProof="0" dirty="0" smtClean="0">
                          <a:solidFill>
                            <a:schemeClr val="tx1"/>
                          </a:solidFill>
                        </a:rPr>
                        <a:t>Ruska</a:t>
                      </a:r>
                      <a:r>
                        <a:rPr lang="hr-HR" sz="2000" b="1" baseline="0" noProof="0" dirty="0" smtClean="0">
                          <a:solidFill>
                            <a:schemeClr val="tx1"/>
                          </a:solidFill>
                        </a:rPr>
                        <a:t> Federacija</a:t>
                      </a:r>
                      <a:endParaRPr lang="hr-HR" sz="2000" b="1" noProof="0"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2000" kern="1200" noProof="0" dirty="0">
                          <a:solidFill>
                            <a:schemeClr val="dk1"/>
                          </a:solidFill>
                          <a:effectLst/>
                          <a:latin typeface="+mn-lt"/>
                        </a:rPr>
                        <a:t>Na razini središnje države, proračun za građane je indikativnog karaktera te se ne upotrebljava </a:t>
                      </a:r>
                      <a:r>
                        <a:rPr lang="hr-HR" sz="2000" kern="1200" noProof="0" dirty="0" smtClean="0">
                          <a:solidFill>
                            <a:schemeClr val="dk1"/>
                          </a:solidFill>
                          <a:effectLst/>
                          <a:latin typeface="+mn-lt"/>
                        </a:rPr>
                        <a:t>za sudjelovanje javnosti </a:t>
                      </a:r>
                      <a:r>
                        <a:rPr lang="hr-HR" sz="2000" kern="1200" noProof="0" dirty="0">
                          <a:solidFill>
                            <a:schemeClr val="dk1"/>
                          </a:solidFill>
                          <a:effectLst/>
                          <a:latin typeface="+mn-lt"/>
                        </a:rPr>
                        <a:t>u </a:t>
                      </a:r>
                      <a:r>
                        <a:rPr lang="hr-HR" sz="2000" kern="1200" noProof="0" dirty="0" smtClean="0">
                          <a:solidFill>
                            <a:schemeClr val="dk1"/>
                          </a:solidFill>
                          <a:effectLst/>
                          <a:latin typeface="+mn-lt"/>
                        </a:rPr>
                        <a:t>parlamentarnim raspravama.</a:t>
                      </a:r>
                      <a:endParaRPr lang="hr-HR" sz="2000" kern="1200" noProof="0" dirty="0">
                        <a:solidFill>
                          <a:schemeClr val="dk1"/>
                        </a:solidFill>
                        <a:effectLst/>
                        <a:latin typeface="+mn-lt"/>
                      </a:endParaRPr>
                    </a:p>
                    <a:p>
                      <a:pPr marL="285750" lvl="0" indent="-285750">
                        <a:buFont typeface="Arial" panose="020B0604020202020204" pitchFamily="34" charset="0"/>
                        <a:buChar char="•"/>
                      </a:pPr>
                      <a:r>
                        <a:rPr lang="hr-HR" sz="2000" kern="1200" noProof="0" dirty="0">
                          <a:solidFill>
                            <a:schemeClr val="dk1"/>
                          </a:solidFill>
                          <a:effectLst/>
                          <a:latin typeface="+mn-lt"/>
                        </a:rPr>
                        <a:t>Do 2017. godine 72 od 85 regija Ruske Federacije upotrebljavale su proračune za građane </a:t>
                      </a:r>
                      <a:r>
                        <a:rPr lang="hr-HR" sz="2000" kern="1200" noProof="0" dirty="0" smtClean="0">
                          <a:solidFill>
                            <a:schemeClr val="dk1"/>
                          </a:solidFill>
                          <a:effectLst/>
                          <a:latin typeface="+mn-lt"/>
                        </a:rPr>
                        <a:t>za njihovo sudjelovanje u javnim raspravama </a:t>
                      </a:r>
                      <a:r>
                        <a:rPr lang="hr-HR" sz="2000" kern="1200" noProof="0" dirty="0">
                          <a:solidFill>
                            <a:schemeClr val="dk1"/>
                          </a:solidFill>
                          <a:effectLst/>
                          <a:latin typeface="+mn-lt"/>
                        </a:rPr>
                        <a:t>koje se održavaju radi razmatranja nacrta proračuna i izvještaja o izvršenju proračuna.</a:t>
                      </a:r>
                    </a:p>
                  </a:txBody>
                  <a:tcPr>
                    <a:solidFill>
                      <a:schemeClr val="accent1">
                        <a:lumMod val="20000"/>
                        <a:lumOff val="80000"/>
                      </a:schemeClr>
                    </a:solidFill>
                  </a:tcPr>
                </a:tc>
                <a:extLst>
                  <a:ext uri="{0D108BD9-81ED-4DB2-BD59-A6C34878D82A}">
                    <a16:rowId xmlns:a16="http://schemas.microsoft.com/office/drawing/2014/main" xmlns="" val="3500837942"/>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b="1" noProof="0" dirty="0" smtClean="0">
                          <a:solidFill>
                            <a:schemeClr val="tx1"/>
                          </a:solidFill>
                        </a:rPr>
                        <a:t>Srbija</a:t>
                      </a:r>
                      <a:endParaRPr lang="hr-HR" sz="2000" b="1" noProof="0" dirty="0">
                        <a:solidFill>
                          <a:schemeClr val="tx1"/>
                        </a:solidFill>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b="0" noProof="0" dirty="0" smtClean="0">
                          <a:solidFill>
                            <a:schemeClr val="tx1"/>
                          </a:solidFill>
                        </a:rPr>
                        <a:t>Proračun za građane prvi je put objavljen 2015. godine.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b="0" noProof="0" dirty="0" smtClean="0">
                          <a:solidFill>
                            <a:schemeClr val="tx1"/>
                          </a:solidFill>
                        </a:rPr>
                        <a:t>Ažuriran je nakon što je Narodna skupština donijela Zakon o proračunu te ga objavila na </a:t>
                      </a:r>
                      <a:r>
                        <a:rPr lang="hr-HR" sz="2000" b="0" i="1" noProof="0" dirty="0" smtClean="0">
                          <a:solidFill>
                            <a:schemeClr val="tx1"/>
                          </a:solidFill>
                        </a:rPr>
                        <a:t>web</a:t>
                      </a:r>
                      <a:r>
                        <a:rPr lang="hr-HR" sz="2000" b="0" noProof="0" dirty="0" smtClean="0">
                          <a:solidFill>
                            <a:schemeClr val="tx1"/>
                          </a:solidFill>
                        </a:rPr>
                        <a:t>-stranici Ministarstva financija.</a:t>
                      </a:r>
                      <a:endParaRPr lang="hr-HR" sz="2000" b="0" noProof="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xmlns="" val="1034107819"/>
                  </a:ext>
                </a:extLst>
              </a:tr>
              <a:tr h="1006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b="1" noProof="0" dirty="0" smtClean="0">
                          <a:solidFill>
                            <a:schemeClr val="tx1"/>
                          </a:solidFill>
                        </a:rPr>
                        <a:t>Uzbekistan </a:t>
                      </a:r>
                      <a:endParaRPr lang="hr-HR" sz="2000" b="1" noProof="0" dirty="0">
                        <a:solidFill>
                          <a:schemeClr val="tx1"/>
                        </a:solidFill>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2000" b="0" noProof="0" dirty="0" smtClean="0">
                          <a:solidFill>
                            <a:schemeClr val="tx1"/>
                          </a:solidFill>
                        </a:rPr>
                        <a:t>Koncept za izradu proračuna za građane Republike Uzbekistan pripremljen je u studenom 2017.</a:t>
                      </a:r>
                      <a:endParaRPr lang="hr-HR" sz="2000" b="0" noProof="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xmlns="" val="1508005115"/>
                  </a:ext>
                </a:extLst>
              </a:tr>
            </a:tbl>
          </a:graphicData>
        </a:graphic>
      </p:graphicFrame>
      <p:sp>
        <p:nvSpPr>
          <p:cNvPr id="8" name="Content Placeholder 1">
            <a:extLst>
              <a:ext uri="{FF2B5EF4-FFF2-40B4-BE49-F238E27FC236}">
                <a16:creationId xmlns:a16="http://schemas.microsoft.com/office/drawing/2014/main" xmlns="" id="{EBA4A0A4-394D-431B-BF19-32025D9BE6C3}"/>
              </a:ext>
            </a:extLst>
          </p:cNvPr>
          <p:cNvSpPr txBox="1">
            <a:spLocks/>
          </p:cNvSpPr>
          <p:nvPr/>
        </p:nvSpPr>
        <p:spPr bwMode="auto">
          <a:xfrm>
            <a:off x="952500" y="5739811"/>
            <a:ext cx="8825164" cy="838200"/>
          </a:xfrm>
          <a:prstGeom prst="rect">
            <a:avLst/>
          </a:prstGeom>
          <a:solidFill>
            <a:schemeClr val="bg1">
              <a:lumMod val="95000"/>
            </a:schemeClr>
          </a:solidFill>
          <a:ln w="9525">
            <a:solidFill>
              <a:srgbClr val="00206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hr-HR" sz="1900" dirty="0" smtClean="0">
                <a:solidFill>
                  <a:srgbClr val="000000"/>
                </a:solidFill>
                <a:latin typeface="Arial" panose="020B0604020202020204" pitchFamily="34" charset="0"/>
              </a:rPr>
              <a:t>Ove tri zemlje već objavljuju proračune </a:t>
            </a:r>
            <a:r>
              <a:rPr lang="hr-HR" sz="1900" dirty="0">
                <a:solidFill>
                  <a:srgbClr val="000000"/>
                </a:solidFill>
                <a:latin typeface="Arial" panose="020B0604020202020204" pitchFamily="34" charset="0"/>
              </a:rPr>
              <a:t>za građane, </a:t>
            </a:r>
            <a:r>
              <a:rPr lang="hr-HR" sz="1900" dirty="0" smtClean="0">
                <a:solidFill>
                  <a:srgbClr val="000000"/>
                </a:solidFill>
                <a:latin typeface="Arial" panose="020B0604020202020204" pitchFamily="34" charset="0"/>
              </a:rPr>
              <a:t>a dvije </a:t>
            </a:r>
            <a:r>
              <a:rPr lang="hr-HR" sz="1900" dirty="0">
                <a:solidFill>
                  <a:srgbClr val="000000"/>
                </a:solidFill>
                <a:latin typeface="Arial" panose="020B0604020202020204" pitchFamily="34" charset="0"/>
              </a:rPr>
              <a:t>su ih </a:t>
            </a:r>
            <a:r>
              <a:rPr lang="hr-HR" sz="1900" dirty="0" smtClean="0">
                <a:solidFill>
                  <a:srgbClr val="000000"/>
                </a:solidFill>
                <a:latin typeface="Arial" panose="020B0604020202020204" pitchFamily="34" charset="0"/>
              </a:rPr>
              <a:t>izradile i </a:t>
            </a:r>
            <a:r>
              <a:rPr lang="hr-HR" sz="1900" dirty="0">
                <a:solidFill>
                  <a:srgbClr val="000000"/>
                </a:solidFill>
                <a:latin typeface="Arial" panose="020B0604020202020204" pitchFamily="34" charset="0"/>
              </a:rPr>
              <a:t>za niže razine vlasti </a:t>
            </a:r>
            <a:r>
              <a:rPr lang="hr-HR" sz="1900" dirty="0" smtClean="0">
                <a:solidFill>
                  <a:srgbClr val="000000"/>
                </a:solidFill>
                <a:latin typeface="Arial" panose="020B0604020202020204" pitchFamily="34" charset="0"/>
              </a:rPr>
              <a:t>(</a:t>
            </a:r>
            <a:r>
              <a:rPr lang="hr-HR" sz="1900" dirty="0">
                <a:solidFill>
                  <a:srgbClr val="000000"/>
                </a:solidFill>
                <a:latin typeface="Arial" panose="020B0604020202020204" pitchFamily="34" charset="0"/>
              </a:rPr>
              <a:t>Hrvatska, Ruska Federacija)</a:t>
            </a:r>
            <a:endParaRPr lang="hr-HR" sz="19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477612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4" name="Rectangle 3">
            <a:extLst>
              <a:ext uri="{FF2B5EF4-FFF2-40B4-BE49-F238E27FC236}">
                <a16:creationId xmlns:a16="http://schemas.microsoft.com/office/drawing/2014/main" xmlns="" id="{CCD7A8FC-4401-4F16-A029-71BA6365BB21}"/>
              </a:ext>
            </a:extLst>
          </p:cNvPr>
          <p:cNvSpPr/>
          <p:nvPr/>
        </p:nvSpPr>
        <p:spPr>
          <a:xfrm>
            <a:off x="890588" y="4946241"/>
            <a:ext cx="8786812" cy="1323439"/>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hr-HR" sz="1600" dirty="0"/>
              <a:t>4 zemlje koje održavaju javne rasprave ili savjetovanja o proračunu pružaju javnosti informacije o </a:t>
            </a:r>
            <a:r>
              <a:rPr lang="hr-HR" sz="1600" dirty="0" smtClean="0"/>
              <a:t>tome u </a:t>
            </a:r>
            <a:r>
              <a:rPr lang="hr-HR" sz="1600" dirty="0"/>
              <a:t>prosjeku 10 dana </a:t>
            </a:r>
            <a:r>
              <a:rPr lang="hr-HR" sz="1600" dirty="0" smtClean="0"/>
              <a:t>unaprijed</a:t>
            </a:r>
            <a:endParaRPr lang="hr-HR" sz="1600" dirty="0"/>
          </a:p>
          <a:p>
            <a:pPr marL="285750" indent="-285750">
              <a:buFont typeface="Arial" panose="020B0604020202020204" pitchFamily="34" charset="0"/>
              <a:buChar char="•"/>
            </a:pPr>
            <a:r>
              <a:rPr lang="hr-HR" sz="1600" dirty="0"/>
              <a:t>Uz nacrt prijedloga proračuna i ostale proračunske dokumente, 2 od 4 zemlje koje organiziraju rasprave/savjetovanja o proračunu daju pozadinske informacije u ostalim formatima koji su primjereni široj javnosti (Hrvatska i </a:t>
            </a:r>
            <a:r>
              <a:rPr lang="hr-HR" sz="1600" dirty="0" err="1"/>
              <a:t>Kirgiska</a:t>
            </a:r>
            <a:r>
              <a:rPr lang="hr-HR" sz="1600" dirty="0"/>
              <a:t> Republika) </a:t>
            </a:r>
            <a:endParaRPr lang="hr-HR" sz="1600" dirty="0"/>
          </a:p>
        </p:txBody>
      </p:sp>
      <p:graphicFrame>
        <p:nvGraphicFramePr>
          <p:cNvPr id="9" name="Table 8">
            <a:extLst>
              <a:ext uri="{FF2B5EF4-FFF2-40B4-BE49-F238E27FC236}">
                <a16:creationId xmlns:a16="http://schemas.microsoft.com/office/drawing/2014/main" xmlns="" id="{D4BD9E7E-B384-47B3-830B-23A0992D3944}"/>
              </a:ext>
            </a:extLst>
          </p:cNvPr>
          <p:cNvGraphicFramePr>
            <a:graphicFrameLocks noGrp="1"/>
          </p:cNvGraphicFramePr>
          <p:nvPr>
            <p:extLst>
              <p:ext uri="{D42A27DB-BD31-4B8C-83A1-F6EECF244321}">
                <p14:modId xmlns:p14="http://schemas.microsoft.com/office/powerpoint/2010/main" val="2439908641"/>
              </p:ext>
            </p:extLst>
          </p:nvPr>
        </p:nvGraphicFramePr>
        <p:xfrm>
          <a:off x="890588" y="609600"/>
          <a:ext cx="8786812" cy="3627120"/>
        </p:xfrm>
        <a:graphic>
          <a:graphicData uri="http://schemas.openxmlformats.org/drawingml/2006/table">
            <a:tbl>
              <a:tblPr firstRow="1" bandRow="1">
                <a:tableStyleId>{5C22544A-7EE6-4342-B048-85BDC9FD1C3A}</a:tableStyleId>
              </a:tblPr>
              <a:tblGrid>
                <a:gridCol w="1211974">
                  <a:extLst>
                    <a:ext uri="{9D8B030D-6E8A-4147-A177-3AD203B41FA5}">
                      <a16:colId xmlns:a16="http://schemas.microsoft.com/office/drawing/2014/main" xmlns="" val="4013345358"/>
                    </a:ext>
                  </a:extLst>
                </a:gridCol>
                <a:gridCol w="7574838">
                  <a:extLst>
                    <a:ext uri="{9D8B030D-6E8A-4147-A177-3AD203B41FA5}">
                      <a16:colId xmlns:a16="http://schemas.microsoft.com/office/drawing/2014/main" xmlns="" val="1183663624"/>
                    </a:ext>
                  </a:extLst>
                </a:gridCol>
              </a:tblGrid>
              <a:tr h="0">
                <a:tc gridSpan="2">
                  <a:txBody>
                    <a:bodyPr/>
                    <a:lstStyle/>
                    <a:p>
                      <a:r>
                        <a:rPr lang="hr-HR" sz="1900" dirty="0" smtClean="0"/>
                        <a:t>Informacije dane javnosti prije savjetovanja o proračunu</a:t>
                      </a:r>
                      <a:endParaRPr lang="en-US" sz="1900" dirty="0"/>
                    </a:p>
                  </a:txBody>
                  <a:tcPr/>
                </a:tc>
                <a:tc hMerge="1">
                  <a:txBody>
                    <a:bodyPr/>
                    <a:lstStyle/>
                    <a:p>
                      <a:endParaRPr lang="en-US" dirty="0"/>
                    </a:p>
                  </a:txBody>
                  <a:tcPr/>
                </a:tc>
                <a:extLst>
                  <a:ext uri="{0D108BD9-81ED-4DB2-BD59-A6C34878D82A}">
                    <a16:rowId xmlns:a16="http://schemas.microsoft.com/office/drawing/2014/main" xmlns="" val="726437969"/>
                  </a:ext>
                </a:extLst>
              </a:tr>
              <a:tr h="502920">
                <a:tc>
                  <a:txBody>
                    <a:bodyPr/>
                    <a:lstStyle/>
                    <a:p>
                      <a:r>
                        <a:rPr lang="en-US" sz="1700" b="1" dirty="0" smtClean="0"/>
                        <a:t>B</a:t>
                      </a:r>
                      <a:r>
                        <a:rPr lang="hr-HR" sz="1700" b="1" dirty="0" smtClean="0"/>
                        <a:t>j</a:t>
                      </a:r>
                      <a:r>
                        <a:rPr lang="en-US" sz="1700" b="1" dirty="0" err="1" smtClean="0"/>
                        <a:t>elarus</a:t>
                      </a:r>
                      <a:endParaRPr lang="en-US" sz="1700" b="1"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Teme i raspored „direktnih linija” s MF-om (Bjelarus)</a:t>
                      </a:r>
                    </a:p>
                  </a:txBody>
                  <a:tcPr>
                    <a:solidFill>
                      <a:schemeClr val="accent1">
                        <a:lumMod val="20000"/>
                        <a:lumOff val="80000"/>
                      </a:schemeClr>
                    </a:solidFill>
                  </a:tcPr>
                </a:tc>
                <a:extLst>
                  <a:ext uri="{0D108BD9-81ED-4DB2-BD59-A6C34878D82A}">
                    <a16:rowId xmlns:a16="http://schemas.microsoft.com/office/drawing/2014/main" xmlns="" val="3147625950"/>
                  </a:ext>
                </a:extLst>
              </a:tr>
              <a:tr h="508000">
                <a:tc>
                  <a:txBody>
                    <a:bodyPr/>
                    <a:lstStyle/>
                    <a:p>
                      <a:r>
                        <a:rPr lang="hr-HR" sz="1700" b="1" dirty="0" smtClean="0"/>
                        <a:t>Hrvatska</a:t>
                      </a:r>
                      <a:endParaRPr lang="en-US" sz="1700" b="1"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hr-HR" sz="1800" kern="1200" dirty="0">
                          <a:solidFill>
                            <a:schemeClr val="dk1"/>
                          </a:solidFill>
                          <a:effectLst/>
                          <a:latin typeface="+mn-lt"/>
                        </a:rPr>
                        <a:t> Proračun za građane u obliku brošura: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800" kern="1200" dirty="0">
                          <a:solidFill>
                            <a:schemeClr val="dk1"/>
                          </a:solidFill>
                          <a:effectLst/>
                          <a:latin typeface="+mn-lt"/>
                        </a:rPr>
                        <a:t>državni proračun i projekcije koje donosi Parlament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800" kern="1200" dirty="0">
                          <a:solidFill>
                            <a:schemeClr val="dk1"/>
                          </a:solidFill>
                          <a:effectLst/>
                          <a:latin typeface="+mn-lt"/>
                        </a:rPr>
                        <a:t>polugodišnji i godišnji izvještaji o izvršenju državnog proračuna (Hrvatska)</a:t>
                      </a:r>
                    </a:p>
                  </a:txBody>
                  <a:tcPr>
                    <a:solidFill>
                      <a:schemeClr val="accent1">
                        <a:lumMod val="20000"/>
                        <a:lumOff val="80000"/>
                      </a:schemeClr>
                    </a:solidFill>
                  </a:tcPr>
                </a:tc>
                <a:extLst>
                  <a:ext uri="{0D108BD9-81ED-4DB2-BD59-A6C34878D82A}">
                    <a16:rowId xmlns:a16="http://schemas.microsoft.com/office/drawing/2014/main" xmlns="" val="2629612997"/>
                  </a:ext>
                </a:extLst>
              </a:tr>
              <a:tr h="370840">
                <a:tc>
                  <a:txBody>
                    <a:bodyPr/>
                    <a:lstStyle/>
                    <a:p>
                      <a:r>
                        <a:rPr lang="hr-HR" sz="1700" b="1" dirty="0" err="1" smtClean="0"/>
                        <a:t>Kirgiska</a:t>
                      </a:r>
                      <a:r>
                        <a:rPr lang="hr-HR" sz="1700" b="1" dirty="0" smtClean="0"/>
                        <a:t> Republika</a:t>
                      </a:r>
                      <a:endParaRPr lang="en-US" sz="1700" b="1"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kern="1200" dirty="0">
                          <a:solidFill>
                            <a:schemeClr val="dk1"/>
                          </a:solidFill>
                          <a:effectLst/>
                          <a:latin typeface="+mn-lt"/>
                        </a:rPr>
                        <a:t>Najave, agenda i prezentacije tijela vlasti za javne rasprave objavljuju se na </a:t>
                      </a:r>
                      <a:r>
                        <a:rPr lang="hr-HR" sz="1800" i="1" kern="1200" dirty="0">
                          <a:solidFill>
                            <a:schemeClr val="dk1"/>
                          </a:solidFill>
                          <a:effectLst/>
                          <a:latin typeface="+mn-lt"/>
                        </a:rPr>
                        <a:t>web</a:t>
                      </a:r>
                      <a:r>
                        <a:rPr lang="hr-HR" sz="1800" kern="1200" dirty="0">
                          <a:solidFill>
                            <a:schemeClr val="dk1"/>
                          </a:solidFill>
                          <a:effectLst/>
                          <a:latin typeface="+mn-lt"/>
                        </a:rPr>
                        <a:t>-stranici MF-a 10 dana unaprijed (Kirgiska Republika)</a:t>
                      </a:r>
                    </a:p>
                  </a:txBody>
                  <a:tcPr>
                    <a:solidFill>
                      <a:schemeClr val="accent1">
                        <a:lumMod val="20000"/>
                        <a:lumOff val="80000"/>
                      </a:schemeClr>
                    </a:solidFill>
                  </a:tcPr>
                </a:tc>
                <a:extLst>
                  <a:ext uri="{0D108BD9-81ED-4DB2-BD59-A6C34878D82A}">
                    <a16:rowId xmlns:a16="http://schemas.microsoft.com/office/drawing/2014/main" xmlns="" val="2841061297"/>
                  </a:ext>
                </a:extLst>
              </a:tr>
              <a:tr h="370840">
                <a:tc>
                  <a:txBody>
                    <a:bodyPr/>
                    <a:lstStyle/>
                    <a:p>
                      <a:r>
                        <a:rPr lang="hr-HR" sz="1700" b="1" dirty="0" smtClean="0"/>
                        <a:t>Ruska</a:t>
                      </a:r>
                      <a:r>
                        <a:rPr lang="hr-HR" sz="1700" b="1" baseline="0" dirty="0" smtClean="0"/>
                        <a:t> Federacija</a:t>
                      </a:r>
                      <a:endParaRPr lang="en-US" sz="1700" b="1"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kern="1200" dirty="0">
                          <a:solidFill>
                            <a:schemeClr val="dk1"/>
                          </a:solidFill>
                          <a:effectLst/>
                          <a:latin typeface="+mn-lt"/>
                        </a:rPr>
                        <a:t>Informacije o parlamentarnim raspravama objavljuju se najmanje 10 dana unaprijed i trebaju sadržavati: temu rasprave, zajedno s datumom, vremenom, lokacijom i postupkom za javne rasprave te utvrđenim rezultatima (Ruska Federacija)</a:t>
                      </a:r>
                    </a:p>
                  </a:txBody>
                  <a:tcPr>
                    <a:solidFill>
                      <a:schemeClr val="accent1">
                        <a:lumMod val="20000"/>
                        <a:lumOff val="80000"/>
                      </a:schemeClr>
                    </a:solidFill>
                  </a:tcPr>
                </a:tc>
                <a:extLst>
                  <a:ext uri="{0D108BD9-81ED-4DB2-BD59-A6C34878D82A}">
                    <a16:rowId xmlns:a16="http://schemas.microsoft.com/office/drawing/2014/main" xmlns="" val="4274599458"/>
                  </a:ext>
                </a:extLst>
              </a:tr>
            </a:tbl>
          </a:graphicData>
        </a:graphic>
      </p:graphicFrame>
    </p:spTree>
    <p:extLst>
      <p:ext uri="{BB962C8B-B14F-4D97-AF65-F5344CB8AC3E}">
        <p14:creationId xmlns:p14="http://schemas.microsoft.com/office/powerpoint/2010/main" val="1461802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2" name="Rectangle 1">
            <a:extLst>
              <a:ext uri="{FF2B5EF4-FFF2-40B4-BE49-F238E27FC236}">
                <a16:creationId xmlns:a16="http://schemas.microsoft.com/office/drawing/2014/main" xmlns="" id="{AC4D6622-F82C-42AB-B76D-4013C6E2F184}"/>
              </a:ext>
            </a:extLst>
          </p:cNvPr>
          <p:cNvSpPr/>
          <p:nvPr/>
        </p:nvSpPr>
        <p:spPr>
          <a:xfrm>
            <a:off x="1060450" y="1464735"/>
            <a:ext cx="8534400" cy="3323987"/>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hr-HR" sz="2100" dirty="0"/>
              <a:t>2</a:t>
            </a:r>
            <a:r>
              <a:rPr lang="en-US" sz="2100" dirty="0" smtClean="0"/>
              <a:t> o</a:t>
            </a:r>
            <a:r>
              <a:rPr lang="hr-HR" sz="2100" dirty="0" smtClean="0"/>
              <a:t>d</a:t>
            </a:r>
            <a:r>
              <a:rPr lang="en-US" sz="2100" dirty="0" smtClean="0"/>
              <a:t> </a:t>
            </a:r>
            <a:r>
              <a:rPr lang="en-US" sz="2100" dirty="0"/>
              <a:t>4 </a:t>
            </a:r>
            <a:r>
              <a:rPr lang="hr-HR" sz="2100" dirty="0"/>
              <a:t>zemlje koje organiziraju rasprave/savjetovanja o proračunu poduzele su mjere zatvaranja ciklusa sudjelovanja javnosti u pogledu odgovaranja na upite građana i uključivanja njihovog doprinosa u proračunski ciklus (Hrvatska, </a:t>
            </a:r>
            <a:r>
              <a:rPr lang="hr-HR" sz="2100" dirty="0" err="1"/>
              <a:t>Kirgiska</a:t>
            </a:r>
            <a:r>
              <a:rPr lang="hr-HR" sz="2100" dirty="0"/>
              <a:t> Republika)</a:t>
            </a:r>
          </a:p>
          <a:p>
            <a:pPr marL="285750" indent="-285750">
              <a:buFont typeface="Arial" panose="020B0604020202020204" pitchFamily="34" charset="0"/>
              <a:buChar char="•"/>
            </a:pPr>
            <a:endParaRPr lang="hr-HR" sz="2100" dirty="0" smtClean="0"/>
          </a:p>
          <a:p>
            <a:pPr marL="285750" indent="-285750">
              <a:buFont typeface="Arial" panose="020B0604020202020204" pitchFamily="34" charset="0"/>
              <a:buChar char="•"/>
            </a:pPr>
            <a:r>
              <a:rPr lang="hr-HR" sz="2100" dirty="0"/>
              <a:t>2 zemlje su navele da unutar 15 dana odgovaraju na upite i doprinose građana (</a:t>
            </a:r>
            <a:r>
              <a:rPr lang="hr-HR" sz="2100" dirty="0" err="1"/>
              <a:t>Bjelarus</a:t>
            </a:r>
            <a:r>
              <a:rPr lang="hr-HR" sz="2100" dirty="0"/>
              <a:t>, </a:t>
            </a:r>
            <a:r>
              <a:rPr lang="hr-HR" sz="2100" dirty="0" err="1"/>
              <a:t>Kirgiska</a:t>
            </a:r>
            <a:r>
              <a:rPr lang="hr-HR" sz="2100" dirty="0"/>
              <a:t> Republika)</a:t>
            </a:r>
          </a:p>
          <a:p>
            <a:endParaRPr lang="hr-HR" sz="2100" dirty="0"/>
          </a:p>
          <a:p>
            <a:pPr marL="285750" indent="-285750">
              <a:buFont typeface="Arial" panose="020B0604020202020204" pitchFamily="34" charset="0"/>
              <a:buChar char="•"/>
            </a:pPr>
            <a:r>
              <a:rPr lang="hr-HR" sz="2100" dirty="0" smtClean="0"/>
              <a:t>Ne </a:t>
            </a:r>
            <a:r>
              <a:rPr lang="hr-HR" sz="2100" dirty="0"/>
              <a:t>postoje konkretni detalji ili primjeri u pogledu broja upita koji su poslani tijekom određenog </a:t>
            </a:r>
            <a:r>
              <a:rPr lang="hr-HR" sz="2100" dirty="0" smtClean="0"/>
              <a:t>vremena</a:t>
            </a:r>
            <a:endParaRPr lang="hr-HR" sz="2100" dirty="0"/>
          </a:p>
        </p:txBody>
      </p:sp>
      <p:sp>
        <p:nvSpPr>
          <p:cNvPr id="7" name="Title 3">
            <a:extLst>
              <a:ext uri="{FF2B5EF4-FFF2-40B4-BE49-F238E27FC236}">
                <a16:creationId xmlns:a16="http://schemas.microsoft.com/office/drawing/2014/main" xmlns="" id="{ECD324B4-7476-4694-AEB5-3CB8DADBE02D}"/>
              </a:ext>
            </a:extLst>
          </p:cNvPr>
          <p:cNvSpPr txBox="1">
            <a:spLocks/>
          </p:cNvSpPr>
          <p:nvPr/>
        </p:nvSpPr>
        <p:spPr bwMode="auto">
          <a:xfrm>
            <a:off x="1060450" y="685800"/>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2300" b="1" dirty="0" smtClean="0"/>
              <a:t>Mjere za davanje povratnih informacija o upitima i doprinosima javnosti</a:t>
            </a:r>
            <a:endParaRPr lang="en-US" sz="2300" b="1" dirty="0"/>
          </a:p>
        </p:txBody>
      </p:sp>
    </p:spTree>
    <p:extLst>
      <p:ext uri="{BB962C8B-B14F-4D97-AF65-F5344CB8AC3E}">
        <p14:creationId xmlns:p14="http://schemas.microsoft.com/office/powerpoint/2010/main" val="105145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578650" y="73086"/>
            <a:ext cx="3483990" cy="307913"/>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xmlns="" id="{9A3AC6A2-E9CF-413C-9EE0-7397057C986D}"/>
              </a:ext>
            </a:extLst>
          </p:cNvPr>
          <p:cNvGraphicFramePr>
            <a:graphicFrameLocks noGrp="1"/>
          </p:cNvGraphicFramePr>
          <p:nvPr>
            <p:extLst>
              <p:ext uri="{D42A27DB-BD31-4B8C-83A1-F6EECF244321}">
                <p14:modId xmlns:p14="http://schemas.microsoft.com/office/powerpoint/2010/main" val="2078342430"/>
              </p:ext>
            </p:extLst>
          </p:nvPr>
        </p:nvGraphicFramePr>
        <p:xfrm>
          <a:off x="152400" y="533400"/>
          <a:ext cx="9601200" cy="6172200"/>
        </p:xfrm>
        <a:graphic>
          <a:graphicData uri="http://schemas.openxmlformats.org/drawingml/2006/table">
            <a:tbl>
              <a:tblPr firstRow="1" bandRow="1">
                <a:tableStyleId>{5C22544A-7EE6-4342-B048-85BDC9FD1C3A}</a:tableStyleId>
              </a:tblPr>
              <a:tblGrid>
                <a:gridCol w="1028731">
                  <a:extLst>
                    <a:ext uri="{9D8B030D-6E8A-4147-A177-3AD203B41FA5}">
                      <a16:colId xmlns:a16="http://schemas.microsoft.com/office/drawing/2014/main" xmlns="" val="4013345358"/>
                    </a:ext>
                  </a:extLst>
                </a:gridCol>
                <a:gridCol w="8572469">
                  <a:extLst>
                    <a:ext uri="{9D8B030D-6E8A-4147-A177-3AD203B41FA5}">
                      <a16:colId xmlns:a16="http://schemas.microsoft.com/office/drawing/2014/main" xmlns="" val="1183663624"/>
                    </a:ext>
                  </a:extLst>
                </a:gridCol>
              </a:tblGrid>
              <a:tr h="404405">
                <a:tc gridSpan="2">
                  <a:txBody>
                    <a:bodyPr/>
                    <a:lstStyle/>
                    <a:p>
                      <a:r>
                        <a:rPr lang="hr-HR" sz="1900" dirty="0" smtClean="0"/>
                        <a:t>Mjere za davanje povratnih informacija o upitima i doprinosima javnosti</a:t>
                      </a:r>
                      <a:endParaRPr lang="en-US" sz="1900" dirty="0"/>
                    </a:p>
                  </a:txBody>
                  <a:tcPr/>
                </a:tc>
                <a:tc hMerge="1">
                  <a:txBody>
                    <a:bodyPr/>
                    <a:lstStyle/>
                    <a:p>
                      <a:endParaRPr lang="en-US" dirty="0"/>
                    </a:p>
                  </a:txBody>
                  <a:tcPr/>
                </a:tc>
                <a:extLst>
                  <a:ext uri="{0D108BD9-81ED-4DB2-BD59-A6C34878D82A}">
                    <a16:rowId xmlns:a16="http://schemas.microsoft.com/office/drawing/2014/main" xmlns="" val="726437969"/>
                  </a:ext>
                </a:extLst>
              </a:tr>
              <a:tr h="2225226">
                <a:tc>
                  <a:txBody>
                    <a:bodyPr/>
                    <a:lstStyle/>
                    <a:p>
                      <a:r>
                        <a:rPr lang="en-US" sz="1750" b="1" dirty="0" smtClean="0"/>
                        <a:t>B</a:t>
                      </a:r>
                      <a:r>
                        <a:rPr lang="hr-HR" sz="1750" b="1" dirty="0" smtClean="0"/>
                        <a:t>j</a:t>
                      </a:r>
                      <a:r>
                        <a:rPr lang="en-US" sz="1750" b="1" dirty="0" err="1" smtClean="0"/>
                        <a:t>elarus</a:t>
                      </a:r>
                      <a:endParaRPr lang="en-US" sz="175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b="0" noProof="0" dirty="0" smtClean="0">
                          <a:solidFill>
                            <a:schemeClr val="tx1"/>
                          </a:solidFill>
                        </a:rPr>
                        <a:t>Ako se pitanje/povratne informacije ne mogu riješiti ili pružiti putem izravnih linija savjetovanja te zahtijevaju dodatno istraživanje, građanima će se dati pisani odgovor u roku 15 kalendarskih dana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b="0" noProof="0" dirty="0" smtClean="0">
                          <a:solidFill>
                            <a:schemeClr val="tx1"/>
                          </a:solidFill>
                        </a:rPr>
                        <a:t>Ako prođe više od mjesec dana za davanje odgovora na upit građanina tada mu se šalje dodatno obrazloženje zašto nije dobio odgovor i vremenski okvir unutar kojeg može očekivati odgovor na svoj upit ili poduzimanje mjere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b="0" noProof="0" dirty="0" smtClean="0">
                          <a:solidFill>
                            <a:schemeClr val="tx1"/>
                          </a:solidFill>
                        </a:rPr>
                        <a:t>Trenutno se razmatra prijedlog za osnivanje centraliziranog internetskog portala gdje bi se primali upiti građana</a:t>
                      </a:r>
                      <a:endParaRPr lang="hr-HR" sz="1750" b="0" noProof="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xmlns="" val="3147625950"/>
                  </a:ext>
                </a:extLst>
              </a:tr>
              <a:tr h="1850143">
                <a:tc>
                  <a:txBody>
                    <a:bodyPr/>
                    <a:lstStyle/>
                    <a:p>
                      <a:r>
                        <a:rPr lang="hr-HR" sz="1750" b="1" dirty="0" smtClean="0"/>
                        <a:t>Hrvatska</a:t>
                      </a:r>
                      <a:endParaRPr lang="en-US" sz="175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kern="1200" noProof="0" dirty="0">
                          <a:solidFill>
                            <a:schemeClr val="dk1"/>
                          </a:solidFill>
                          <a:effectLst/>
                          <a:latin typeface="+mn-lt"/>
                        </a:rPr>
                        <a:t>Javne vlasti dužne su informirati zainteresiranu javnost pute svoje </a:t>
                      </a:r>
                      <a:r>
                        <a:rPr lang="hr-HR" sz="1750" i="1" kern="1200" noProof="0" dirty="0">
                          <a:solidFill>
                            <a:schemeClr val="dk1"/>
                          </a:solidFill>
                          <a:effectLst/>
                          <a:latin typeface="+mn-lt"/>
                        </a:rPr>
                        <a:t>web</a:t>
                      </a:r>
                      <a:r>
                        <a:rPr lang="hr-HR" sz="1750" kern="1200" noProof="0" dirty="0">
                          <a:solidFill>
                            <a:schemeClr val="dk1"/>
                          </a:solidFill>
                          <a:effectLst/>
                          <a:latin typeface="+mn-lt"/>
                        </a:rPr>
                        <a:t>-stranice o prihvaćenim i odbijenim prijedlozima i </a:t>
                      </a:r>
                      <a:r>
                        <a:rPr lang="hr-HR" sz="1750" kern="1200" noProof="0" dirty="0" smtClean="0">
                          <a:solidFill>
                            <a:schemeClr val="dk1"/>
                          </a:solidFill>
                          <a:effectLst/>
                          <a:latin typeface="+mn-lt"/>
                        </a:rPr>
                        <a:t>komentarima </a:t>
                      </a:r>
                      <a:r>
                        <a:rPr lang="hr-HR" sz="1750" kern="1200" noProof="0" dirty="0">
                          <a:solidFill>
                            <a:schemeClr val="dk1"/>
                          </a:solidFill>
                          <a:effectLst/>
                          <a:latin typeface="+mn-lt"/>
                        </a:rPr>
                        <a:t>nakon završetka javnog savjetovanja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kern="1200" noProof="0" dirty="0">
                          <a:solidFill>
                            <a:schemeClr val="dk1"/>
                          </a:solidFill>
                          <a:effectLst/>
                          <a:latin typeface="+mn-lt"/>
                        </a:rPr>
                        <a:t>Tijela nacionalne, regionalne i lokalne vlasti objavljuju svoje izvještaje o održanom javnom savjetovanju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kern="1200" noProof="0" dirty="0">
                          <a:solidFill>
                            <a:schemeClr val="dk1"/>
                          </a:solidFill>
                          <a:effectLst/>
                          <a:latin typeface="+mn-lt"/>
                        </a:rPr>
                        <a:t>U obrazloženju </a:t>
                      </a:r>
                      <a:r>
                        <a:rPr lang="hr-HR" sz="1750" kern="1200" noProof="0" dirty="0" smtClean="0">
                          <a:solidFill>
                            <a:schemeClr val="dk1"/>
                          </a:solidFill>
                          <a:effectLst/>
                          <a:latin typeface="+mn-lt"/>
                        </a:rPr>
                        <a:t>prijedloga zakona </a:t>
                      </a:r>
                      <a:r>
                        <a:rPr lang="hr-HR" sz="1750" kern="1200" noProof="0" dirty="0">
                          <a:solidFill>
                            <a:schemeClr val="dk1"/>
                          </a:solidFill>
                          <a:effectLst/>
                          <a:latin typeface="+mn-lt"/>
                        </a:rPr>
                        <a:t>poslanog na saborsku proceduru navodi se zašto su se određeni prijedlozi prihvatili ili odbili</a:t>
                      </a:r>
                    </a:p>
                  </a:txBody>
                  <a:tcPr>
                    <a:solidFill>
                      <a:schemeClr val="accent1">
                        <a:lumMod val="20000"/>
                        <a:lumOff val="80000"/>
                      </a:schemeClr>
                    </a:solidFill>
                  </a:tcPr>
                </a:tc>
                <a:extLst>
                  <a:ext uri="{0D108BD9-81ED-4DB2-BD59-A6C34878D82A}">
                    <a16:rowId xmlns:a16="http://schemas.microsoft.com/office/drawing/2014/main" xmlns="" val="2629612997"/>
                  </a:ext>
                </a:extLst>
              </a:tr>
              <a:tr h="1692426">
                <a:tc>
                  <a:txBody>
                    <a:bodyPr/>
                    <a:lstStyle/>
                    <a:p>
                      <a:r>
                        <a:rPr lang="en-US" sz="1750" b="1" dirty="0" smtClean="0"/>
                        <a:t>K</a:t>
                      </a:r>
                      <a:r>
                        <a:rPr lang="hr-HR" sz="1750" b="1" dirty="0" err="1" smtClean="0"/>
                        <a:t>irgiska</a:t>
                      </a:r>
                      <a:r>
                        <a:rPr lang="hr-HR" sz="1750" b="1" baseline="0" dirty="0" smtClean="0"/>
                        <a:t> Republika</a:t>
                      </a:r>
                      <a:endParaRPr lang="en-US" sz="175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kern="1200" noProof="0" dirty="0">
                          <a:solidFill>
                            <a:schemeClr val="dk1"/>
                          </a:solidFill>
                          <a:effectLst/>
                          <a:latin typeface="+mn-lt"/>
                        </a:rPr>
                        <a:t>Nakon javne rasprave o proračunu, MF KR-a objavljuje zapisnik i sažete komentare/prijedloge iznesene tijekom javne rasprave o proračunu.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50" kern="1200" noProof="0" dirty="0">
                          <a:solidFill>
                            <a:schemeClr val="dk1"/>
                          </a:solidFill>
                          <a:effectLst/>
                          <a:latin typeface="+mn-lt"/>
                        </a:rPr>
                        <a:t>Odjeljak za upite građana na </a:t>
                      </a:r>
                      <a:r>
                        <a:rPr lang="hr-HR" sz="1750" i="1" kern="1200" noProof="0" dirty="0" smtClean="0">
                          <a:solidFill>
                            <a:schemeClr val="dk1"/>
                          </a:solidFill>
                          <a:effectLst/>
                          <a:latin typeface="+mn-lt"/>
                        </a:rPr>
                        <a:t>web</a:t>
                      </a:r>
                      <a:r>
                        <a:rPr lang="hr-HR" sz="1750" kern="1200" noProof="0" dirty="0" smtClean="0">
                          <a:solidFill>
                            <a:schemeClr val="dk1"/>
                          </a:solidFill>
                          <a:effectLst/>
                          <a:latin typeface="+mn-lt"/>
                        </a:rPr>
                        <a:t>-stranici </a:t>
                      </a:r>
                      <a:r>
                        <a:rPr lang="hr-HR" sz="1750" kern="1200" noProof="0" dirty="0">
                          <a:solidFill>
                            <a:schemeClr val="dk1"/>
                          </a:solidFill>
                          <a:effectLst/>
                          <a:latin typeface="+mn-lt"/>
                        </a:rPr>
                        <a:t>MF-a još je jedan način kako javnost može dati komentare i prijedloge o nacrtu državnog proračuna te izvještaju o izvršenju </a:t>
                      </a:r>
                      <a:r>
                        <a:rPr lang="hr-HR" sz="1750" kern="1200" noProof="0" dirty="0" smtClean="0">
                          <a:solidFill>
                            <a:schemeClr val="dk1"/>
                          </a:solidFill>
                          <a:effectLst/>
                          <a:latin typeface="+mn-lt"/>
                        </a:rPr>
                        <a:t>proračuna. </a:t>
                      </a:r>
                      <a:r>
                        <a:rPr lang="hr-HR" sz="1750" kern="1200" noProof="0" dirty="0">
                          <a:solidFill>
                            <a:schemeClr val="dk1"/>
                          </a:solidFill>
                          <a:effectLst/>
                          <a:latin typeface="+mn-lt"/>
                        </a:rPr>
                        <a:t>Prema zakonima KR-a, odgovori na primjedbe građana moraju biti objavljeni u </a:t>
                      </a:r>
                      <a:r>
                        <a:rPr lang="hr-HR" sz="1750" kern="1200" noProof="0" dirty="0" smtClean="0">
                          <a:solidFill>
                            <a:schemeClr val="dk1"/>
                          </a:solidFill>
                          <a:effectLst/>
                          <a:latin typeface="+mn-lt"/>
                        </a:rPr>
                        <a:t>roku </a:t>
                      </a:r>
                      <a:r>
                        <a:rPr lang="hr-HR" sz="1750" kern="1200" noProof="0" dirty="0">
                          <a:solidFill>
                            <a:schemeClr val="dk1"/>
                          </a:solidFill>
                          <a:effectLst/>
                          <a:latin typeface="+mn-lt"/>
                        </a:rPr>
                        <a:t>dva tjedna.</a:t>
                      </a:r>
                    </a:p>
                  </a:txBody>
                  <a:tcPr>
                    <a:solidFill>
                      <a:schemeClr val="accent1">
                        <a:lumMod val="20000"/>
                        <a:lumOff val="80000"/>
                      </a:schemeClr>
                    </a:solidFill>
                  </a:tcPr>
                </a:tc>
                <a:extLst>
                  <a:ext uri="{0D108BD9-81ED-4DB2-BD59-A6C34878D82A}">
                    <a16:rowId xmlns:a16="http://schemas.microsoft.com/office/drawing/2014/main" xmlns="" val="2841061297"/>
                  </a:ext>
                </a:extLst>
              </a:tr>
            </a:tbl>
          </a:graphicData>
        </a:graphic>
      </p:graphicFrame>
    </p:spTree>
    <p:extLst>
      <p:ext uri="{BB962C8B-B14F-4D97-AF65-F5344CB8AC3E}">
        <p14:creationId xmlns:p14="http://schemas.microsoft.com/office/powerpoint/2010/main" val="335966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3228617" y="76200"/>
            <a:ext cx="3448766" cy="304800"/>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xmlns="" id="{9A3AC6A2-E9CF-413C-9EE0-7397057C986D}"/>
              </a:ext>
            </a:extLst>
          </p:cNvPr>
          <p:cNvGraphicFramePr>
            <a:graphicFrameLocks noGrp="1"/>
          </p:cNvGraphicFramePr>
          <p:nvPr>
            <p:extLst>
              <p:ext uri="{D42A27DB-BD31-4B8C-83A1-F6EECF244321}">
                <p14:modId xmlns:p14="http://schemas.microsoft.com/office/powerpoint/2010/main" val="2657349075"/>
              </p:ext>
            </p:extLst>
          </p:nvPr>
        </p:nvGraphicFramePr>
        <p:xfrm>
          <a:off x="152400" y="533400"/>
          <a:ext cx="9601200" cy="6379645"/>
        </p:xfrm>
        <a:graphic>
          <a:graphicData uri="http://schemas.openxmlformats.org/drawingml/2006/table">
            <a:tbl>
              <a:tblPr firstRow="1" bandRow="1">
                <a:tableStyleId>{5C22544A-7EE6-4342-B048-85BDC9FD1C3A}</a:tableStyleId>
              </a:tblPr>
              <a:tblGrid>
                <a:gridCol w="1289462">
                  <a:extLst>
                    <a:ext uri="{9D8B030D-6E8A-4147-A177-3AD203B41FA5}">
                      <a16:colId xmlns:a16="http://schemas.microsoft.com/office/drawing/2014/main" xmlns="" val="4013345358"/>
                    </a:ext>
                  </a:extLst>
                </a:gridCol>
                <a:gridCol w="8311738">
                  <a:extLst>
                    <a:ext uri="{9D8B030D-6E8A-4147-A177-3AD203B41FA5}">
                      <a16:colId xmlns:a16="http://schemas.microsoft.com/office/drawing/2014/main" xmlns="" val="1183663624"/>
                    </a:ext>
                  </a:extLst>
                </a:gridCol>
              </a:tblGrid>
              <a:tr h="41685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dirty="0" smtClean="0"/>
                        <a:t>Mjere za davanje</a:t>
                      </a:r>
                      <a:r>
                        <a:rPr lang="hr-HR" sz="2000" baseline="0" dirty="0" smtClean="0"/>
                        <a:t> povratnih informacija o upitima i doprinosima javnosti</a:t>
                      </a:r>
                      <a:endParaRPr lang="en-US" sz="2000" dirty="0"/>
                    </a:p>
                  </a:txBody>
                  <a:tcPr/>
                </a:tc>
                <a:tc hMerge="1">
                  <a:txBody>
                    <a:bodyPr/>
                    <a:lstStyle/>
                    <a:p>
                      <a:endParaRPr lang="en-US" dirty="0"/>
                    </a:p>
                  </a:txBody>
                  <a:tcPr/>
                </a:tc>
                <a:extLst>
                  <a:ext uri="{0D108BD9-81ED-4DB2-BD59-A6C34878D82A}">
                    <a16:rowId xmlns:a16="http://schemas.microsoft.com/office/drawing/2014/main" xmlns="" val="726437969"/>
                  </a:ext>
                </a:extLst>
              </a:tr>
              <a:tr h="641317">
                <a:tc>
                  <a:txBody>
                    <a:bodyPr/>
                    <a:lstStyle/>
                    <a:p>
                      <a:r>
                        <a:rPr lang="hr-HR" sz="1800" b="1" dirty="0" smtClean="0"/>
                        <a:t>Srbija</a:t>
                      </a:r>
                      <a:endParaRPr lang="en-US" sz="1800" b="1" dirty="0"/>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800" kern="1200" dirty="0">
                          <a:solidFill>
                            <a:schemeClr val="dk1"/>
                          </a:solidFill>
                          <a:effectLst/>
                          <a:latin typeface="+mn-lt"/>
                        </a:rPr>
                        <a:t>Ocjena prijedloga proračuna koju daje fiskalno savjetodavno vijeće objavljuje se na </a:t>
                      </a:r>
                      <a:r>
                        <a:rPr lang="hr-HR" sz="1800" i="1" kern="1200" dirty="0">
                          <a:solidFill>
                            <a:schemeClr val="dk1"/>
                          </a:solidFill>
                          <a:effectLst/>
                          <a:latin typeface="+mn-lt"/>
                        </a:rPr>
                        <a:t>web</a:t>
                      </a:r>
                      <a:r>
                        <a:rPr lang="hr-HR" sz="1800" kern="1200" dirty="0">
                          <a:solidFill>
                            <a:schemeClr val="dk1"/>
                          </a:solidFill>
                          <a:effectLst/>
                          <a:latin typeface="+mn-lt"/>
                        </a:rPr>
                        <a:t>-stranici Fiskalnog saveta koji se podnosi Narodnoj skupštini</a:t>
                      </a:r>
                    </a:p>
                  </a:txBody>
                  <a:tcPr>
                    <a:solidFill>
                      <a:schemeClr val="accent1">
                        <a:lumMod val="20000"/>
                        <a:lumOff val="80000"/>
                      </a:schemeClr>
                    </a:solidFill>
                  </a:tcPr>
                </a:tc>
                <a:extLst>
                  <a:ext uri="{0D108BD9-81ED-4DB2-BD59-A6C34878D82A}">
                    <a16:rowId xmlns:a16="http://schemas.microsoft.com/office/drawing/2014/main" xmlns="" val="3181902733"/>
                  </a:ext>
                </a:extLst>
              </a:tr>
              <a:tr h="2276675">
                <a:tc>
                  <a:txBody>
                    <a:bodyPr/>
                    <a:lstStyle/>
                    <a:p>
                      <a:endParaRPr lang="en-US" sz="1800" b="1" dirty="0"/>
                    </a:p>
                    <a:p>
                      <a:endParaRPr lang="en-US" sz="1800" b="1" dirty="0"/>
                    </a:p>
                    <a:p>
                      <a:r>
                        <a:rPr lang="hr-HR" sz="1800" b="1" dirty="0" smtClean="0"/>
                        <a:t>Ruska</a:t>
                      </a:r>
                      <a:r>
                        <a:rPr lang="hr-HR" sz="1800" b="1" baseline="0" dirty="0" smtClean="0"/>
                        <a:t> Federacija</a:t>
                      </a:r>
                      <a:endParaRPr lang="en-US" sz="1800" b="1" dirty="0"/>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800" kern="1200" dirty="0">
                          <a:solidFill>
                            <a:schemeClr val="dk1"/>
                          </a:solidFill>
                          <a:effectLst/>
                          <a:latin typeface="+mn-lt"/>
                        </a:rPr>
                        <a:t>Odluke donesene na sastancima Građanskog </a:t>
                      </a:r>
                      <a:r>
                        <a:rPr lang="hr-HR" sz="1800" kern="1200" dirty="0" smtClean="0">
                          <a:solidFill>
                            <a:schemeClr val="dk1"/>
                          </a:solidFill>
                          <a:effectLst/>
                          <a:latin typeface="+mn-lt"/>
                        </a:rPr>
                        <a:t>vijeća, kao i ostala dokumentacija, </a:t>
                      </a:r>
                      <a:r>
                        <a:rPr lang="hr-HR" sz="1800" kern="1200" dirty="0">
                          <a:solidFill>
                            <a:schemeClr val="dk1"/>
                          </a:solidFill>
                          <a:effectLst/>
                          <a:latin typeface="+mn-lt"/>
                        </a:rPr>
                        <a:t>moraju se objaviti putem interneta (uključujući analize stručnjaka o nacrtima pravnih akata i </a:t>
                      </a:r>
                      <a:r>
                        <a:rPr lang="hr-HR" sz="1800" kern="1200" dirty="0" smtClean="0">
                          <a:solidFill>
                            <a:schemeClr val="dk1"/>
                          </a:solidFill>
                          <a:effectLst/>
                          <a:latin typeface="+mn-lt"/>
                        </a:rPr>
                        <a:t>ostalim dokumentima, </a:t>
                      </a:r>
                      <a:r>
                        <a:rPr lang="hr-HR" sz="1800" kern="1200" dirty="0">
                          <a:solidFill>
                            <a:schemeClr val="dk1"/>
                          </a:solidFill>
                          <a:effectLst/>
                          <a:latin typeface="+mn-lt"/>
                        </a:rPr>
                        <a:t>godišnje akcijske planove i godišnje izvještaje o krajnjim rezultatima aktivnosti Građanskog vijeća)</a:t>
                      </a:r>
                    </a:p>
                    <a:p>
                      <a:pPr marL="285750" lvl="0" indent="-285750">
                        <a:buFont typeface="Arial" panose="020B0604020202020204" pitchFamily="34" charset="0"/>
                        <a:buChar char="•"/>
                      </a:pPr>
                      <a:r>
                        <a:rPr lang="hr-HR" sz="1800" kern="1200" dirty="0">
                          <a:solidFill>
                            <a:schemeClr val="dk1"/>
                          </a:solidFill>
                          <a:effectLst/>
                          <a:latin typeface="+mn-lt"/>
                        </a:rPr>
                        <a:t>Masovni mediji izvještavaju o otvorenim parlamentarnim raspravama te se objavljuju relevantni materijali, a stenografski zapisi pohranjuju u parlamentarnoj knjižnici u roku </a:t>
                      </a:r>
                      <a:r>
                        <a:rPr lang="hr-HR" sz="1800" kern="1200" dirty="0" smtClean="0">
                          <a:solidFill>
                            <a:schemeClr val="dk1"/>
                          </a:solidFill>
                          <a:effectLst/>
                          <a:latin typeface="+mn-lt"/>
                        </a:rPr>
                        <a:t>10 </a:t>
                      </a:r>
                      <a:r>
                        <a:rPr lang="hr-HR" sz="1800" kern="1200" dirty="0">
                          <a:solidFill>
                            <a:schemeClr val="dk1"/>
                          </a:solidFill>
                          <a:effectLst/>
                          <a:latin typeface="+mn-lt"/>
                        </a:rPr>
                        <a:t>dana. Preporuke s otvorenih parlamentarnih rasprava mogu se objaviti u tisku te se pohranjuju u Fond elektroničkih izvora informacija Državne </a:t>
                      </a:r>
                      <a:r>
                        <a:rPr lang="hr-HR" sz="1800" kern="1200" dirty="0" err="1">
                          <a:solidFill>
                            <a:schemeClr val="dk1"/>
                          </a:solidFill>
                          <a:effectLst/>
                          <a:latin typeface="+mn-lt"/>
                        </a:rPr>
                        <a:t>dume</a:t>
                      </a:r>
                      <a:r>
                        <a:rPr lang="hr-HR" sz="1800" kern="1200" dirty="0" smtClean="0">
                          <a:solidFill>
                            <a:schemeClr val="dk1"/>
                          </a:solidFill>
                          <a:effectLst/>
                          <a:latin typeface="+mn-lt"/>
                        </a:rPr>
                        <a:t>.</a:t>
                      </a:r>
                    </a:p>
                  </a:txBody>
                  <a:tcPr>
                    <a:solidFill>
                      <a:schemeClr val="accent1">
                        <a:lumMod val="20000"/>
                        <a:lumOff val="80000"/>
                      </a:schemeClr>
                    </a:solidFill>
                  </a:tcPr>
                </a:tc>
                <a:extLst>
                  <a:ext uri="{0D108BD9-81ED-4DB2-BD59-A6C34878D82A}">
                    <a16:rowId xmlns:a16="http://schemas.microsoft.com/office/drawing/2014/main" xmlns="" val="4274599458"/>
                  </a:ext>
                </a:extLst>
              </a:tr>
              <a:tr h="2761152">
                <a:tc>
                  <a:txBody>
                    <a:bodyPr/>
                    <a:lstStyle/>
                    <a:p>
                      <a:endParaRPr lang="en-US" sz="1800" b="1" dirty="0"/>
                    </a:p>
                    <a:p>
                      <a:endParaRPr lang="en-US" sz="1800" b="1" dirty="0"/>
                    </a:p>
                    <a:p>
                      <a:endParaRPr lang="en-US" sz="1800" b="1" dirty="0"/>
                    </a:p>
                    <a:p>
                      <a:r>
                        <a:rPr lang="en-US" sz="1800" b="1" dirty="0"/>
                        <a:t>Uzbekistan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800" kern="1200" dirty="0" smtClean="0">
                          <a:solidFill>
                            <a:schemeClr val="dk1"/>
                          </a:solidFill>
                          <a:effectLst/>
                          <a:latin typeface="+mn-lt"/>
                        </a:rPr>
                        <a:t>Javna su tijela zaprimila 1,3 milijuna upita putem integriranog portala interaktivnih javnih službi tijekom protekle 4 godine, što je pridonijelo donošenju nekoliko važnih mjera. </a:t>
                      </a:r>
                    </a:p>
                    <a:p>
                      <a:pPr marL="285750" lvl="0" indent="-285750">
                        <a:buFont typeface="Arial" panose="020B0604020202020204" pitchFamily="34" charset="0"/>
                        <a:buChar char="•"/>
                      </a:pPr>
                      <a:r>
                        <a:rPr lang="hr-HR" sz="1800" kern="1200" dirty="0" smtClean="0">
                          <a:solidFill>
                            <a:schemeClr val="dk1"/>
                          </a:solidFill>
                          <a:effectLst/>
                          <a:latin typeface="+mn-lt"/>
                        </a:rPr>
                        <a:t>Virtualni </a:t>
                      </a:r>
                      <a:r>
                        <a:rPr lang="hr-HR" sz="1800" kern="1200" dirty="0">
                          <a:solidFill>
                            <a:schemeClr val="dk1"/>
                          </a:solidFill>
                          <a:effectLst/>
                          <a:latin typeface="+mn-lt"/>
                        </a:rPr>
                        <a:t>ured predsjednika Republike Uzbekistan još je jedan način kako se rješavaju upiti fizičkih i pravnih osoba te je zaprimljeno milijun upita do srpnja 2017. </a:t>
                      </a:r>
                    </a:p>
                    <a:p>
                      <a:pPr marL="285750" lvl="0" indent="-285750">
                        <a:buFont typeface="Arial" panose="020B0604020202020204" pitchFamily="34" charset="0"/>
                        <a:buChar char="•"/>
                      </a:pPr>
                      <a:r>
                        <a:rPr lang="hr-HR" sz="1800" kern="1200" dirty="0" smtClean="0">
                          <a:solidFill>
                            <a:schemeClr val="dk1"/>
                          </a:solidFill>
                          <a:effectLst/>
                          <a:latin typeface="+mn-lt"/>
                        </a:rPr>
                        <a:t>I</a:t>
                      </a:r>
                      <a:r>
                        <a:rPr lang="hr-HR" sz="1800" kern="1200" baseline="0" dirty="0" smtClean="0">
                          <a:solidFill>
                            <a:schemeClr val="dk1"/>
                          </a:solidFill>
                          <a:effectLst/>
                          <a:latin typeface="+mn-lt"/>
                        </a:rPr>
                        <a:t> o</a:t>
                      </a:r>
                      <a:r>
                        <a:rPr lang="hr-HR" sz="1800" kern="1200" dirty="0" smtClean="0">
                          <a:solidFill>
                            <a:schemeClr val="dk1"/>
                          </a:solidFill>
                          <a:effectLst/>
                          <a:latin typeface="+mn-lt"/>
                        </a:rPr>
                        <a:t>stali </a:t>
                      </a:r>
                      <a:r>
                        <a:rPr lang="hr-HR" sz="1800" kern="1200" dirty="0">
                          <a:solidFill>
                            <a:schemeClr val="dk1"/>
                          </a:solidFill>
                          <a:effectLst/>
                          <a:latin typeface="+mn-lt"/>
                        </a:rPr>
                        <a:t>odjeli </a:t>
                      </a:r>
                      <a:r>
                        <a:rPr lang="hr-HR" sz="1800" kern="1200" dirty="0" smtClean="0">
                          <a:solidFill>
                            <a:schemeClr val="dk1"/>
                          </a:solidFill>
                          <a:effectLst/>
                          <a:latin typeface="+mn-lt"/>
                        </a:rPr>
                        <a:t>imaju </a:t>
                      </a:r>
                      <a:r>
                        <a:rPr lang="hr-HR" sz="1800" kern="1200" dirty="0">
                          <a:solidFill>
                            <a:schemeClr val="dk1"/>
                          </a:solidFill>
                          <a:effectLst/>
                          <a:latin typeface="+mn-lt"/>
                        </a:rPr>
                        <a:t>uspostavljene virtualne urede gdje građani mogu slati svoje upite putem e-pošte ili formata za davanje povratnih informacija. </a:t>
                      </a:r>
                    </a:p>
                    <a:p>
                      <a:pPr marL="285750" lvl="0" indent="-285750">
                        <a:buFont typeface="Arial" panose="020B0604020202020204" pitchFamily="34" charset="0"/>
                        <a:buChar char="•"/>
                      </a:pPr>
                      <a:r>
                        <a:rPr lang="hr-HR" sz="1800" kern="1200" dirty="0">
                          <a:solidFill>
                            <a:schemeClr val="dk1"/>
                          </a:solidFill>
                          <a:effectLst/>
                          <a:latin typeface="+mn-lt"/>
                        </a:rPr>
                        <a:t>Odjel o poreznoj i carinskoj politici još je jedan forum gdje građani mogu dati svoje povratne informacije. </a:t>
                      </a:r>
                    </a:p>
                  </a:txBody>
                  <a:tcPr>
                    <a:solidFill>
                      <a:schemeClr val="accent1">
                        <a:lumMod val="20000"/>
                        <a:lumOff val="80000"/>
                      </a:schemeClr>
                    </a:solidFill>
                  </a:tcPr>
                </a:tc>
                <a:extLst>
                  <a:ext uri="{0D108BD9-81ED-4DB2-BD59-A6C34878D82A}">
                    <a16:rowId xmlns:a16="http://schemas.microsoft.com/office/drawing/2014/main" xmlns="" val="3565457802"/>
                  </a:ext>
                </a:extLst>
              </a:tr>
            </a:tbl>
          </a:graphicData>
        </a:graphic>
      </p:graphicFrame>
    </p:spTree>
    <p:extLst>
      <p:ext uri="{BB962C8B-B14F-4D97-AF65-F5344CB8AC3E}">
        <p14:creationId xmlns:p14="http://schemas.microsoft.com/office/powerpoint/2010/main" val="4040979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xmlns="" id="{532DE40C-284E-4A18-A963-2150B364FFF3}"/>
              </a:ext>
            </a:extLst>
          </p:cNvPr>
          <p:cNvSpPr txBox="1">
            <a:spLocks/>
          </p:cNvSpPr>
          <p:nvPr/>
        </p:nvSpPr>
        <p:spPr bwMode="auto">
          <a:xfrm>
            <a:off x="1235765" y="2286000"/>
            <a:ext cx="8686800" cy="8824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000" b="1" dirty="0">
                <a:solidFill>
                  <a:srgbClr val="002060"/>
                </a:solidFill>
              </a:rPr>
              <a:t>III. </a:t>
            </a:r>
            <a:r>
              <a:rPr lang="hr-HR" sz="3000" b="1" dirty="0" smtClean="0">
                <a:solidFill>
                  <a:srgbClr val="002060"/>
                </a:solidFill>
              </a:rPr>
              <a:t>Anketa PEMPAL-a iz </a:t>
            </a:r>
            <a:r>
              <a:rPr lang="en-US" sz="3000" b="1" dirty="0" smtClean="0">
                <a:solidFill>
                  <a:srgbClr val="002060"/>
                </a:solidFill>
              </a:rPr>
              <a:t>2017</a:t>
            </a:r>
            <a:r>
              <a:rPr lang="hr-HR" sz="3000" b="1" dirty="0" smtClean="0">
                <a:solidFill>
                  <a:srgbClr val="002060"/>
                </a:solidFill>
              </a:rPr>
              <a:t>.</a:t>
            </a:r>
            <a:r>
              <a:rPr lang="en-US" sz="3000" b="1" dirty="0" smtClean="0">
                <a:solidFill>
                  <a:srgbClr val="002060"/>
                </a:solidFill>
              </a:rPr>
              <a:t>: </a:t>
            </a:r>
            <a:r>
              <a:rPr lang="hr-HR" sz="3000" b="1" dirty="0" smtClean="0">
                <a:solidFill>
                  <a:srgbClr val="002060"/>
                </a:solidFill>
              </a:rPr>
              <a:t>Aspekt </a:t>
            </a:r>
            <a:r>
              <a:rPr lang="hr-HR" sz="3000" b="1" i="1" dirty="0" smtClean="0">
                <a:solidFill>
                  <a:srgbClr val="002060"/>
                </a:solidFill>
              </a:rPr>
              <a:t>potražnje</a:t>
            </a:r>
            <a:r>
              <a:rPr lang="hr-HR" sz="3000" b="1" dirty="0" smtClean="0">
                <a:solidFill>
                  <a:srgbClr val="002060"/>
                </a:solidFill>
              </a:rPr>
              <a:t> u procesu sudjelovanja javnosti</a:t>
            </a:r>
            <a:endParaRPr lang="en-US" sz="3000" b="1" dirty="0">
              <a:solidFill>
                <a:srgbClr val="002060"/>
              </a:solidFill>
            </a:endParaRPr>
          </a:p>
        </p:txBody>
      </p:sp>
    </p:spTree>
    <p:extLst>
      <p:ext uri="{BB962C8B-B14F-4D97-AF65-F5344CB8AC3E}">
        <p14:creationId xmlns:p14="http://schemas.microsoft.com/office/powerpoint/2010/main" val="964091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1143000" y="1676400"/>
            <a:ext cx="8153400" cy="3697661"/>
          </a:xfrm>
        </p:spPr>
        <p:txBody>
          <a:bodyPr/>
          <a:lstStyle/>
          <a:p>
            <a:pPr algn="just">
              <a:spcBef>
                <a:spcPts val="0"/>
              </a:spcBef>
            </a:pPr>
            <a:r>
              <a:rPr lang="hr-HR" sz="2000" b="1" dirty="0" smtClean="0"/>
              <a:t>Tko </a:t>
            </a:r>
            <a:r>
              <a:rPr lang="hr-HR" sz="2000" b="1" dirty="0"/>
              <a:t>sudjeluje </a:t>
            </a:r>
            <a:r>
              <a:rPr lang="hr-HR" sz="2000" dirty="0"/>
              <a:t>(određene skupine ili je otvoreno za sve)?</a:t>
            </a:r>
            <a:r>
              <a:rPr lang="hr-HR" sz="2000" dirty="0">
                <a:solidFill>
                  <a:srgbClr val="000000"/>
                </a:solidFill>
              </a:rPr>
              <a:t> Jesu li </a:t>
            </a:r>
            <a:r>
              <a:rPr lang="hr-HR" sz="2000" dirty="0" smtClean="0">
                <a:solidFill>
                  <a:srgbClr val="000000"/>
                </a:solidFill>
              </a:rPr>
              <a:t>osjetljive </a:t>
            </a:r>
            <a:r>
              <a:rPr lang="hr-HR" sz="2000" dirty="0">
                <a:solidFill>
                  <a:srgbClr val="000000"/>
                </a:solidFill>
              </a:rPr>
              <a:t>skupine ili nedovoljno zastupljene skupine ljudi, ili organizacije civilnog društva koje ih predstavljaju, uključene u bilo kakvo savjetovanje?</a:t>
            </a:r>
          </a:p>
          <a:p>
            <a:pPr marL="0" lvl="0" indent="0" algn="just">
              <a:spcBef>
                <a:spcPts val="0"/>
              </a:spcBef>
              <a:buNone/>
            </a:pPr>
            <a:endParaRPr lang="hr-HR" sz="2000" dirty="0">
              <a:solidFill>
                <a:srgbClr val="000000"/>
              </a:solidFill>
            </a:endParaRPr>
          </a:p>
          <a:p>
            <a:pPr lvl="0" algn="just"/>
            <a:r>
              <a:rPr lang="hr-HR" sz="2000" b="1" dirty="0"/>
              <a:t>Postoje li u zemlji organizacije civilnog društva koje aktivno prate proračunske informacije</a:t>
            </a:r>
            <a:r>
              <a:rPr lang="hr-HR" sz="2000" dirty="0"/>
              <a:t>, npr. </a:t>
            </a:r>
            <a:r>
              <a:rPr lang="hr-HR" sz="2000" dirty="0" smtClean="0"/>
              <a:t>ako </a:t>
            </a:r>
            <a:r>
              <a:rPr lang="hr-HR" sz="2000" dirty="0"/>
              <a:t>je primjenjivo, znaju li zemlje koje su organizacije civilnog društva bile uključene u provedbu IBP-ove </a:t>
            </a:r>
            <a:r>
              <a:rPr lang="hr-HR" sz="2000" dirty="0" smtClean="0"/>
              <a:t>ankete </a:t>
            </a:r>
            <a:r>
              <a:rPr lang="hr-HR" sz="2000" dirty="0"/>
              <a:t>o otvorenosti proračuna? </a:t>
            </a:r>
          </a:p>
          <a:p>
            <a:pPr lvl="0" algn="just"/>
            <a:endParaRPr lang="hr-HR" sz="2000" b="1" dirty="0"/>
          </a:p>
          <a:p>
            <a:pPr lvl="0" algn="just"/>
            <a:r>
              <a:rPr lang="hr-HR" sz="2000" b="1" dirty="0"/>
              <a:t>Održavaju li MF ili druga vladina agencija </a:t>
            </a:r>
            <a:r>
              <a:rPr lang="hr-HR" sz="2000" b="1" dirty="0" smtClean="0"/>
              <a:t>ikakvu edukaciju na temu proračuna </a:t>
            </a:r>
            <a:r>
              <a:rPr lang="hr-HR" sz="2000" b="1" dirty="0"/>
              <a:t>za organizacije civilnog društva, novinare, medijske predstavnike?</a:t>
            </a:r>
            <a:r>
              <a:rPr lang="hr-HR" sz="2000" dirty="0"/>
              <a:t> </a:t>
            </a:r>
          </a:p>
          <a:p>
            <a:pPr lvl="0" algn="just"/>
            <a:endParaRPr lang="hr-HR" sz="2000" b="1" dirty="0"/>
          </a:p>
          <a:p>
            <a:pPr lvl="0" algn="just"/>
            <a:r>
              <a:rPr lang="hr-HR" sz="2000" b="1" dirty="0"/>
              <a:t>Postoji li strategija za proračunsku pismenost kojoj je cilj poboljšanje pismenosti građana, određenih skupina? </a:t>
            </a:r>
            <a:r>
              <a:rPr lang="hr-HR" sz="2000" dirty="0"/>
              <a:t>Ako postoji, navedite njezine ciljeve, područje primjene i pojedinosti.</a:t>
            </a: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xmlns="" id="{532DE40C-284E-4A18-A963-2150B364FFF3}"/>
              </a:ext>
            </a:extLst>
          </p:cNvPr>
          <p:cNvSpPr txBox="1">
            <a:spLocks/>
          </p:cNvSpPr>
          <p:nvPr/>
        </p:nvSpPr>
        <p:spPr bwMode="auto">
          <a:xfrm>
            <a:off x="1295400" y="762422"/>
            <a:ext cx="8305800" cy="349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2300" b="1" dirty="0" smtClean="0"/>
              <a:t>Anketa PEMPAL-a iz </a:t>
            </a:r>
            <a:r>
              <a:rPr lang="en-US" sz="2300" b="1" dirty="0" smtClean="0"/>
              <a:t>2017</a:t>
            </a:r>
            <a:r>
              <a:rPr lang="hr-HR" sz="2300" b="1" dirty="0" smtClean="0"/>
              <a:t>.</a:t>
            </a:r>
            <a:r>
              <a:rPr lang="en-US" sz="2300" b="1" dirty="0" smtClean="0"/>
              <a:t>: </a:t>
            </a:r>
            <a:r>
              <a:rPr lang="hr-HR" sz="2300" b="1" dirty="0" smtClean="0"/>
              <a:t>Aspekt </a:t>
            </a:r>
            <a:r>
              <a:rPr lang="hr-HR" sz="2300" b="1" i="1" dirty="0" smtClean="0"/>
              <a:t>potražnje</a:t>
            </a:r>
            <a:r>
              <a:rPr lang="hr-HR" sz="2300" b="1" dirty="0" smtClean="0"/>
              <a:t> u procesu sudjelovanja javnosti</a:t>
            </a:r>
            <a:endParaRPr lang="en-US" sz="2300" b="1" dirty="0"/>
          </a:p>
        </p:txBody>
      </p:sp>
      <p:sp>
        <p:nvSpPr>
          <p:cNvPr id="9" name="TextBox 8">
            <a:extLst>
              <a:ext uri="{FF2B5EF4-FFF2-40B4-BE49-F238E27FC236}">
                <a16:creationId xmlns:a16="http://schemas.microsoft.com/office/drawing/2014/main" xmlns="" id="{BD5054E7-98DC-459E-AB63-4E04A64AEA80}"/>
              </a:ext>
            </a:extLst>
          </p:cNvPr>
          <p:cNvSpPr txBox="1"/>
          <p:nvPr/>
        </p:nvSpPr>
        <p:spPr>
          <a:xfrm>
            <a:off x="4267200" y="1245513"/>
            <a:ext cx="5638800" cy="430887"/>
          </a:xfrm>
          <a:prstGeom prst="rect">
            <a:avLst/>
          </a:prstGeom>
          <a:noFill/>
        </p:spPr>
        <p:txBody>
          <a:bodyPr wrap="square" rtlCol="0">
            <a:spAutoFit/>
          </a:bodyPr>
          <a:lstStyle/>
          <a:p>
            <a:r>
              <a:rPr lang="hr-HR" sz="2200" b="1" dirty="0" smtClean="0">
                <a:latin typeface="+mn-lt"/>
              </a:rPr>
              <a:t>Pitanja</a:t>
            </a:r>
            <a:r>
              <a:rPr lang="en-US" sz="2200" b="1" dirty="0" smtClean="0">
                <a:latin typeface="+mn-lt"/>
              </a:rPr>
              <a:t> </a:t>
            </a:r>
            <a:endParaRPr lang="en-US" sz="2200" b="1" dirty="0">
              <a:latin typeface="+mn-lt"/>
            </a:endParaRPr>
          </a:p>
        </p:txBody>
      </p:sp>
    </p:spTree>
    <p:extLst>
      <p:ext uri="{BB962C8B-B14F-4D97-AF65-F5344CB8AC3E}">
        <p14:creationId xmlns:p14="http://schemas.microsoft.com/office/powerpoint/2010/main" val="2462172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14400" y="1324206"/>
            <a:ext cx="8681300" cy="3742272"/>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048000" y="88681"/>
            <a:ext cx="3581400" cy="31652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2164664492"/>
              </p:ext>
            </p:extLst>
          </p:nvPr>
        </p:nvGraphicFramePr>
        <p:xfrm>
          <a:off x="152400" y="609600"/>
          <a:ext cx="9601200" cy="5188959"/>
        </p:xfrm>
        <a:graphic>
          <a:graphicData uri="http://schemas.openxmlformats.org/drawingml/2006/table">
            <a:tbl>
              <a:tblPr firstRow="1" bandRow="1">
                <a:tableStyleId>{5C22544A-7EE6-4342-B048-85BDC9FD1C3A}</a:tableStyleId>
              </a:tblPr>
              <a:tblGrid>
                <a:gridCol w="1259919">
                  <a:extLst>
                    <a:ext uri="{9D8B030D-6E8A-4147-A177-3AD203B41FA5}">
                      <a16:colId xmlns:a16="http://schemas.microsoft.com/office/drawing/2014/main" xmlns="" val="1165612406"/>
                    </a:ext>
                  </a:extLst>
                </a:gridCol>
                <a:gridCol w="8341281">
                  <a:extLst>
                    <a:ext uri="{9D8B030D-6E8A-4147-A177-3AD203B41FA5}">
                      <a16:colId xmlns:a16="http://schemas.microsoft.com/office/drawing/2014/main" xmlns="" val="2102325944"/>
                    </a:ext>
                  </a:extLst>
                </a:gridCol>
              </a:tblGrid>
              <a:tr h="13795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b="1" dirty="0" smtClean="0">
                          <a:solidFill>
                            <a:schemeClr val="bg1"/>
                          </a:solidFill>
                        </a:rPr>
                        <a:t>Tko sudjeluje u proračunskom procesu</a:t>
                      </a:r>
                      <a:r>
                        <a:rPr lang="en-US" sz="2000" b="1" dirty="0" smtClean="0">
                          <a:solidFill>
                            <a:schemeClr val="bg1"/>
                          </a:solidFill>
                        </a:rPr>
                        <a:t>?</a:t>
                      </a: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xmlns="" val="2906384808"/>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rPr>
                        <a:t>B</a:t>
                      </a:r>
                      <a:r>
                        <a:rPr lang="hr-HR" sz="1700" b="1" dirty="0" smtClean="0">
                          <a:solidFill>
                            <a:schemeClr val="tx1"/>
                          </a:solidFill>
                        </a:rPr>
                        <a:t>j</a:t>
                      </a:r>
                      <a:r>
                        <a:rPr lang="en-US" sz="1700" b="1" dirty="0" err="1" smtClean="0">
                          <a:solidFill>
                            <a:schemeClr val="tx1"/>
                          </a:solidFill>
                        </a:rPr>
                        <a:t>elarus</a:t>
                      </a:r>
                      <a:endParaRPr lang="en-US" sz="1700" b="1" dirty="0">
                        <a:solidFill>
                          <a:schemeClr val="tx1"/>
                        </a:solidFill>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00" kern="1200" dirty="0">
                          <a:solidFill>
                            <a:schemeClr val="dk1"/>
                          </a:solidFill>
                          <a:effectLst/>
                          <a:latin typeface="+mn-lt"/>
                        </a:rPr>
                        <a:t>Izravne linije otvorene su svima, bez ograničenja.</a:t>
                      </a:r>
                    </a:p>
                  </a:txBody>
                  <a:tcPr>
                    <a:solidFill>
                      <a:schemeClr val="accent1">
                        <a:lumMod val="20000"/>
                        <a:lumOff val="80000"/>
                      </a:schemeClr>
                    </a:solidFill>
                  </a:tcPr>
                </a:tc>
                <a:extLst>
                  <a:ext uri="{0D108BD9-81ED-4DB2-BD59-A6C34878D82A}">
                    <a16:rowId xmlns:a16="http://schemas.microsoft.com/office/drawing/2014/main" xmlns="" val="1034107819"/>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Hrvatska</a:t>
                      </a:r>
                      <a:endParaRPr lang="en-US" sz="1700" b="1"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Svi zainteresirani mogu se uključiti u raspravu o prijedlogu proračuna. Na sve se upite moraju dati odgovori.</a:t>
                      </a:r>
                    </a:p>
                    <a:p>
                      <a:pPr marL="285750" lvl="0" indent="-285750">
                        <a:buFont typeface="Arial" panose="020B0604020202020204" pitchFamily="34" charset="0"/>
                        <a:buChar char="•"/>
                      </a:pPr>
                      <a:r>
                        <a:rPr lang="hr-HR" sz="1700" kern="1200" dirty="0">
                          <a:solidFill>
                            <a:schemeClr val="dk1"/>
                          </a:solidFill>
                          <a:effectLst/>
                          <a:latin typeface="+mn-lt"/>
                        </a:rPr>
                        <a:t>Javnost nema izravan utjecaj na izradu </a:t>
                      </a:r>
                      <a:r>
                        <a:rPr lang="hr-HR" sz="1700" kern="1200" dirty="0" smtClean="0">
                          <a:solidFill>
                            <a:schemeClr val="dk1"/>
                          </a:solidFill>
                          <a:effectLst/>
                          <a:latin typeface="+mn-lt"/>
                        </a:rPr>
                        <a:t>nacrta </a:t>
                      </a:r>
                      <a:r>
                        <a:rPr lang="hr-HR" sz="1700" kern="1200" dirty="0">
                          <a:solidFill>
                            <a:schemeClr val="dk1"/>
                          </a:solidFill>
                          <a:effectLst/>
                          <a:latin typeface="+mn-lt"/>
                        </a:rPr>
                        <a:t>predloženog proračuna, ali može neizravno </a:t>
                      </a:r>
                      <a:r>
                        <a:rPr lang="hr-HR" sz="1700" kern="1200" dirty="0" smtClean="0">
                          <a:solidFill>
                            <a:schemeClr val="dk1"/>
                          </a:solidFill>
                          <a:effectLst/>
                          <a:latin typeface="+mn-lt"/>
                        </a:rPr>
                        <a:t>utjecati </a:t>
                      </a:r>
                      <a:r>
                        <a:rPr lang="hr-HR" sz="1700" kern="1200" dirty="0">
                          <a:solidFill>
                            <a:schemeClr val="dk1"/>
                          </a:solidFill>
                          <a:effectLst/>
                          <a:latin typeface="+mn-lt"/>
                        </a:rPr>
                        <a:t>na saborske zastupnike putem medija.</a:t>
                      </a:r>
                    </a:p>
                  </a:txBody>
                  <a:tcPr>
                    <a:solidFill>
                      <a:schemeClr val="accent1">
                        <a:lumMod val="20000"/>
                        <a:lumOff val="80000"/>
                      </a:schemeClr>
                    </a:solidFill>
                  </a:tcPr>
                </a:tc>
                <a:extLst>
                  <a:ext uri="{0D108BD9-81ED-4DB2-BD59-A6C34878D82A}">
                    <a16:rowId xmlns:a16="http://schemas.microsoft.com/office/drawing/2014/main" xmlns="" val="1508005115"/>
                  </a:ext>
                </a:extLst>
              </a:tr>
              <a:tr h="84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err="1" smtClean="0">
                          <a:solidFill>
                            <a:schemeClr val="tx1"/>
                          </a:solidFill>
                        </a:rPr>
                        <a:t>Kirgiska</a:t>
                      </a:r>
                      <a:r>
                        <a:rPr lang="hr-HR" sz="1700" b="1" dirty="0" smtClean="0">
                          <a:solidFill>
                            <a:schemeClr val="tx1"/>
                          </a:solidFill>
                        </a:rPr>
                        <a:t> Republika</a:t>
                      </a:r>
                      <a:endParaRPr lang="en-US" sz="1700" b="1"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Svi mogu sudjelovati </a:t>
                      </a:r>
                      <a:r>
                        <a:rPr lang="hr-HR" sz="1700" kern="1200" dirty="0" smtClean="0">
                          <a:solidFill>
                            <a:schemeClr val="dk1"/>
                          </a:solidFill>
                          <a:effectLst/>
                          <a:latin typeface="+mn-lt"/>
                        </a:rPr>
                        <a:t>u </a:t>
                      </a:r>
                      <a:r>
                        <a:rPr lang="hr-HR" sz="1700" kern="1200" dirty="0">
                          <a:solidFill>
                            <a:schemeClr val="dk1"/>
                          </a:solidFill>
                          <a:effectLst/>
                          <a:latin typeface="+mn-lt"/>
                        </a:rPr>
                        <a:t>javnim raspravama. Od 2013. </a:t>
                      </a:r>
                      <a:r>
                        <a:rPr lang="hr-HR" sz="1700" kern="1200" dirty="0" smtClean="0">
                          <a:solidFill>
                            <a:schemeClr val="dk1"/>
                          </a:solidFill>
                          <a:effectLst/>
                          <a:latin typeface="+mn-lt"/>
                        </a:rPr>
                        <a:t>u </a:t>
                      </a:r>
                      <a:r>
                        <a:rPr lang="hr-HR" sz="1700" kern="1200" dirty="0">
                          <a:solidFill>
                            <a:schemeClr val="dk1"/>
                          </a:solidFill>
                          <a:effectLst/>
                          <a:latin typeface="+mn-lt"/>
                        </a:rPr>
                        <a:t>javnim raspravama o proračunu središnje države sudjeluju predstavnici državnih ministarstava, javnih vijeća, organizacije civilnog društva i tehnički </a:t>
                      </a:r>
                      <a:r>
                        <a:rPr lang="hr-HR" sz="1700" kern="1200" dirty="0" smtClean="0">
                          <a:solidFill>
                            <a:schemeClr val="dk1"/>
                          </a:solidFill>
                          <a:effectLst/>
                          <a:latin typeface="+mn-lt"/>
                        </a:rPr>
                        <a:t>stručnjaci.</a:t>
                      </a:r>
                      <a:endParaRPr lang="hr-HR" sz="1700" kern="1200" dirty="0">
                        <a:solidFill>
                          <a:schemeClr val="dk1"/>
                        </a:solidFill>
                        <a:effectLst/>
                        <a:latin typeface="+mn-lt"/>
                      </a:endParaRPr>
                    </a:p>
                  </a:txBody>
                  <a:tcPr>
                    <a:solidFill>
                      <a:schemeClr val="accent1">
                        <a:lumMod val="20000"/>
                        <a:lumOff val="80000"/>
                      </a:schemeClr>
                    </a:solidFill>
                  </a:tcPr>
                </a:tc>
                <a:extLst>
                  <a:ext uri="{0D108BD9-81ED-4DB2-BD59-A6C34878D82A}">
                    <a16:rowId xmlns:a16="http://schemas.microsoft.com/office/drawing/2014/main" xmlns="" val="2828595645"/>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Ruska</a:t>
                      </a:r>
                      <a:r>
                        <a:rPr lang="hr-HR" sz="1700" b="1" baseline="0" dirty="0" smtClean="0">
                          <a:solidFill>
                            <a:schemeClr val="tx1"/>
                          </a:solidFill>
                        </a:rPr>
                        <a:t> Federacija</a:t>
                      </a:r>
                      <a:endParaRPr lang="en-US" sz="1700" b="1"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Građansko vijeće može angažirati ruske građane, nevladine organizacije i druga udruženja građana, koji nisu </a:t>
                      </a:r>
                      <a:r>
                        <a:rPr lang="hr-HR" sz="1700" kern="1200" dirty="0" smtClean="0">
                          <a:solidFill>
                            <a:schemeClr val="dk1"/>
                          </a:solidFill>
                          <a:effectLst/>
                          <a:latin typeface="+mn-lt"/>
                        </a:rPr>
                        <a:t>predstavljeni </a:t>
                      </a:r>
                      <a:r>
                        <a:rPr lang="hr-HR" sz="1700" kern="1200" dirty="0">
                          <a:solidFill>
                            <a:schemeClr val="dk1"/>
                          </a:solidFill>
                          <a:effectLst/>
                          <a:latin typeface="+mn-lt"/>
                        </a:rPr>
                        <a:t>u građanskom vijeću, izravno i/ili traženjem njihovih mišljenja, prijedloga i komentara.</a:t>
                      </a:r>
                    </a:p>
                    <a:p>
                      <a:pPr marL="285750" lvl="0" indent="-285750">
                        <a:buFont typeface="Arial" panose="020B0604020202020204" pitchFamily="34" charset="0"/>
                        <a:buChar char="•"/>
                      </a:pPr>
                      <a:r>
                        <a:rPr lang="hr-HR" sz="1700" kern="1200" dirty="0">
                          <a:solidFill>
                            <a:schemeClr val="dk1"/>
                          </a:solidFill>
                          <a:effectLst/>
                          <a:latin typeface="+mn-lt"/>
                        </a:rPr>
                        <a:t>Parlamentarne rasprave otvorene su za predstavnike medija, nevladine </a:t>
                      </a:r>
                      <a:r>
                        <a:rPr lang="hr-HR" sz="1700" kern="1200" dirty="0" smtClean="0">
                          <a:solidFill>
                            <a:schemeClr val="dk1"/>
                          </a:solidFill>
                          <a:effectLst/>
                          <a:latin typeface="+mn-lt"/>
                        </a:rPr>
                        <a:t>organizacije </a:t>
                      </a:r>
                      <a:r>
                        <a:rPr lang="hr-HR" sz="1700" kern="1200" dirty="0">
                          <a:solidFill>
                            <a:schemeClr val="dk1"/>
                          </a:solidFill>
                          <a:effectLst/>
                          <a:latin typeface="+mn-lt"/>
                        </a:rPr>
                        <a:t>i širu javnost. </a:t>
                      </a:r>
                    </a:p>
                  </a:txBody>
                  <a:tcPr>
                    <a:solidFill>
                      <a:schemeClr val="accent1">
                        <a:lumMod val="20000"/>
                        <a:lumOff val="80000"/>
                      </a:schemeClr>
                    </a:solidFill>
                  </a:tcPr>
                </a:tc>
                <a:extLst>
                  <a:ext uri="{0D108BD9-81ED-4DB2-BD59-A6C34878D82A}">
                    <a16:rowId xmlns:a16="http://schemas.microsoft.com/office/drawing/2014/main" xmlns="" val="956329542"/>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Srbija</a:t>
                      </a:r>
                      <a:endParaRPr lang="en-US" sz="1700" b="1" dirty="0">
                        <a:solidFill>
                          <a:schemeClr val="tx1"/>
                        </a:solidFill>
                      </a:endParaRPr>
                    </a:p>
                  </a:txBody>
                  <a:tcPr>
                    <a:solidFill>
                      <a:schemeClr val="accent1">
                        <a:lumMod val="20000"/>
                        <a:lumOff val="80000"/>
                      </a:schemeClr>
                    </a:solidFill>
                  </a:tcPr>
                </a:tc>
                <a:tc>
                  <a:txBody>
                    <a:bodyPr/>
                    <a:lstStyle/>
                    <a:p>
                      <a:pPr marL="0" lvl="0" indent="0">
                        <a:buFont typeface="Arial" panose="020B0604020202020204" pitchFamily="34" charset="0"/>
                        <a:buNone/>
                      </a:pPr>
                      <a:r>
                        <a:rPr lang="hr-HR" sz="1700" kern="1200" dirty="0">
                          <a:solidFill>
                            <a:schemeClr val="dk1"/>
                          </a:solidFill>
                          <a:effectLst/>
                          <a:latin typeface="+mn-lt"/>
                        </a:rPr>
                        <a:t>-</a:t>
                      </a:r>
                    </a:p>
                  </a:txBody>
                  <a:tcPr>
                    <a:solidFill>
                      <a:schemeClr val="accent1">
                        <a:lumMod val="20000"/>
                        <a:lumOff val="80000"/>
                      </a:schemeClr>
                    </a:solidFill>
                  </a:tcPr>
                </a:tc>
                <a:extLst>
                  <a:ext uri="{0D108BD9-81ED-4DB2-BD59-A6C34878D82A}">
                    <a16:rowId xmlns:a16="http://schemas.microsoft.com/office/drawing/2014/main" xmlns="" val="3031095952"/>
                  </a:ext>
                </a:extLst>
              </a:tr>
              <a:tr h="70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MF pokušava uključiti stručnjake i druge dionike u rasprave i donošenje ključnih proračunskih dokumenata.</a:t>
                      </a:r>
                    </a:p>
                  </a:txBody>
                  <a:tcPr>
                    <a:solidFill>
                      <a:schemeClr val="accent1">
                        <a:lumMod val="20000"/>
                        <a:lumOff val="80000"/>
                      </a:schemeClr>
                    </a:solidFill>
                  </a:tcPr>
                </a:tc>
                <a:extLst>
                  <a:ext uri="{0D108BD9-81ED-4DB2-BD59-A6C34878D82A}">
                    <a16:rowId xmlns:a16="http://schemas.microsoft.com/office/drawing/2014/main" xmlns="" val="1045321610"/>
                  </a:ext>
                </a:extLst>
              </a:tr>
            </a:tbl>
          </a:graphicData>
        </a:graphic>
      </p:graphicFrame>
      <p:sp>
        <p:nvSpPr>
          <p:cNvPr id="3" name="TextBox 2">
            <a:extLst>
              <a:ext uri="{FF2B5EF4-FFF2-40B4-BE49-F238E27FC236}">
                <a16:creationId xmlns:a16="http://schemas.microsoft.com/office/drawing/2014/main" xmlns="" id="{BCF439A2-F6CB-49DD-8B2A-1AD78A9023F4}"/>
              </a:ext>
            </a:extLst>
          </p:cNvPr>
          <p:cNvSpPr txBox="1"/>
          <p:nvPr/>
        </p:nvSpPr>
        <p:spPr>
          <a:xfrm>
            <a:off x="152400" y="5685041"/>
            <a:ext cx="9601200" cy="877163"/>
          </a:xfrm>
          <a:prstGeom prst="rect">
            <a:avLst/>
          </a:prstGeom>
          <a:solidFill>
            <a:schemeClr val="bg1">
              <a:lumMod val="95000"/>
            </a:schemeClr>
          </a:solidFill>
          <a:ln>
            <a:solidFill>
              <a:srgbClr val="002060"/>
            </a:solidFill>
          </a:ln>
        </p:spPr>
        <p:txBody>
          <a:bodyPr wrap="square" rtlCol="0">
            <a:spAutoFit/>
          </a:bodyPr>
          <a:lstStyle/>
          <a:p>
            <a:r>
              <a:rPr lang="hr-HR" sz="1700" dirty="0"/>
              <a:t>Iako nijedna skupina nije isključena iz sudjelovanja u fiskalnom procesu, nije jasno imaju li </a:t>
            </a:r>
            <a:r>
              <a:rPr lang="hr-HR" sz="1700" dirty="0" smtClean="0"/>
              <a:t>osjetljive </a:t>
            </a:r>
            <a:r>
              <a:rPr lang="hr-HR" sz="1700" dirty="0"/>
              <a:t>ili nedovoljno </a:t>
            </a:r>
            <a:r>
              <a:rPr lang="hr-HR" sz="1700" dirty="0" smtClean="0"/>
              <a:t>zastupljene </a:t>
            </a:r>
            <a:r>
              <a:rPr lang="hr-HR" sz="1700" dirty="0"/>
              <a:t>skupine </a:t>
            </a:r>
            <a:r>
              <a:rPr lang="hr-HR" sz="1700" dirty="0" smtClean="0"/>
              <a:t>priliku sudjelovati.</a:t>
            </a:r>
            <a:endParaRPr lang="hr-HR" sz="1700" dirty="0"/>
          </a:p>
          <a:p>
            <a:endParaRPr lang="en-US" sz="1700" dirty="0"/>
          </a:p>
        </p:txBody>
      </p:sp>
    </p:spTree>
    <p:extLst>
      <p:ext uri="{BB962C8B-B14F-4D97-AF65-F5344CB8AC3E}">
        <p14:creationId xmlns:p14="http://schemas.microsoft.com/office/powerpoint/2010/main" val="3321438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2863569240"/>
              </p:ext>
            </p:extLst>
          </p:nvPr>
        </p:nvGraphicFramePr>
        <p:xfrm>
          <a:off x="883762" y="602974"/>
          <a:ext cx="8869838" cy="6019800"/>
        </p:xfrm>
        <a:graphic>
          <a:graphicData uri="http://schemas.openxmlformats.org/drawingml/2006/table">
            <a:tbl>
              <a:tblPr firstRow="1" bandRow="1">
                <a:tableStyleId>{5C22544A-7EE6-4342-B048-85BDC9FD1C3A}</a:tableStyleId>
              </a:tblPr>
              <a:tblGrid>
                <a:gridCol w="8869838">
                  <a:extLst>
                    <a:ext uri="{9D8B030D-6E8A-4147-A177-3AD203B41FA5}">
                      <a16:colId xmlns:a16="http://schemas.microsoft.com/office/drawing/2014/main" xmlns="" val="2102325944"/>
                    </a:ext>
                  </a:extLst>
                </a:gridCol>
              </a:tblGrid>
              <a:tr h="189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200" b="1" dirty="0" smtClean="0">
                          <a:solidFill>
                            <a:schemeClr val="bg1"/>
                          </a:solidFill>
                        </a:rPr>
                        <a:t>Sudjelovanje organizacija civilnog društva u fiskalnom</a:t>
                      </a:r>
                      <a:r>
                        <a:rPr lang="hr-HR" sz="2200" b="1" baseline="0" dirty="0" smtClean="0">
                          <a:solidFill>
                            <a:schemeClr val="bg1"/>
                          </a:solidFill>
                        </a:rPr>
                        <a:t> procesu</a:t>
                      </a:r>
                      <a:endParaRPr lang="en-US" sz="2200" b="1" dirty="0">
                        <a:solidFill>
                          <a:schemeClr val="bg1"/>
                        </a:solidFill>
                      </a:endParaRPr>
                    </a:p>
                  </a:txBody>
                  <a:tcPr/>
                </a:tc>
                <a:extLst>
                  <a:ext uri="{0D108BD9-81ED-4DB2-BD59-A6C34878D82A}">
                    <a16:rowId xmlns:a16="http://schemas.microsoft.com/office/drawing/2014/main" xmlns="" val="2906384808"/>
                  </a:ext>
                </a:extLst>
              </a:tr>
              <a:tr h="75905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900" kern="1200" dirty="0" smtClean="0">
                          <a:solidFill>
                            <a:schemeClr val="dk1"/>
                          </a:solidFill>
                          <a:effectLst/>
                          <a:latin typeface="+mn-lt"/>
                        </a:rPr>
                        <a:t>Provođenje analiza proračuna (</a:t>
                      </a:r>
                      <a:r>
                        <a:rPr lang="hr-HR" sz="1900" kern="1200" dirty="0" err="1" smtClean="0">
                          <a:solidFill>
                            <a:schemeClr val="dk1"/>
                          </a:solidFill>
                          <a:effectLst/>
                          <a:latin typeface="+mn-lt"/>
                        </a:rPr>
                        <a:t>Bjelarus</a:t>
                      </a:r>
                      <a:r>
                        <a:rPr lang="hr-HR" sz="1900" kern="1200" dirty="0" smtClean="0">
                          <a:solidFill>
                            <a:schemeClr val="dk1"/>
                          </a:solidFill>
                          <a:effectLst/>
                          <a:latin typeface="+mn-lt"/>
                        </a:rPr>
                        <a:t>, Hrvatska, </a:t>
                      </a:r>
                      <a:r>
                        <a:rPr lang="hr-HR" sz="1900" kern="1200" dirty="0" err="1" smtClean="0">
                          <a:solidFill>
                            <a:schemeClr val="dk1"/>
                          </a:solidFill>
                          <a:effectLst/>
                          <a:latin typeface="+mn-lt"/>
                        </a:rPr>
                        <a:t>Kirgiska</a:t>
                      </a:r>
                      <a:r>
                        <a:rPr lang="hr-HR" sz="1900" kern="1200" dirty="0" smtClean="0">
                          <a:solidFill>
                            <a:schemeClr val="dk1"/>
                          </a:solidFill>
                          <a:effectLst/>
                          <a:latin typeface="+mn-lt"/>
                        </a:rPr>
                        <a:t> Republika, Srbija, Ruska Federacija)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hr-HR" sz="19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hr-HR" sz="1900" kern="1200" dirty="0" smtClean="0">
                          <a:solidFill>
                            <a:schemeClr val="dk1"/>
                          </a:solidFill>
                          <a:effectLst/>
                          <a:latin typeface="+mn-lt"/>
                        </a:rPr>
                        <a:t>Provođenje anketa o otvorenosti proračuna na razini lokalne i regionalne samouprave</a:t>
                      </a:r>
                      <a:r>
                        <a:rPr lang="hr-HR" sz="1900" kern="1200" baseline="0" dirty="0" smtClean="0">
                          <a:solidFill>
                            <a:schemeClr val="dk1"/>
                          </a:solidFill>
                          <a:effectLst/>
                          <a:latin typeface="+mn-lt"/>
                        </a:rPr>
                        <a:t> (Hrvatska)</a:t>
                      </a:r>
                      <a:endParaRPr lang="hr-HR" sz="1900" kern="1200" dirty="0" smtClean="0">
                        <a:solidFill>
                          <a:schemeClr val="dk1"/>
                        </a:solidFill>
                        <a:effectLst/>
                        <a:latin typeface="+mn-lt"/>
                      </a:endParaRPr>
                    </a:p>
                    <a:p>
                      <a:pPr marL="0" lvl="0" indent="0">
                        <a:buFont typeface="Arial" panose="020B0604020202020204" pitchFamily="34" charset="0"/>
                        <a:buNone/>
                      </a:pPr>
                      <a:endParaRPr lang="hr-HR" sz="19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hr-HR" sz="1900" kern="1200" dirty="0" smtClean="0">
                          <a:solidFill>
                            <a:schemeClr val="dk1"/>
                          </a:solidFill>
                          <a:effectLst/>
                          <a:latin typeface="+mn-lt"/>
                        </a:rPr>
                        <a:t>Objavljivanje mišljenja i objašnjenja na temu pitanja PFM-a u biltenu te priopćenja za javnost (Hrvatska) i na </a:t>
                      </a:r>
                      <a:r>
                        <a:rPr lang="hr-HR" sz="1900" i="1" kern="1200" dirty="0" smtClean="0">
                          <a:solidFill>
                            <a:schemeClr val="dk1"/>
                          </a:solidFill>
                          <a:effectLst/>
                          <a:latin typeface="+mn-lt"/>
                        </a:rPr>
                        <a:t>web</a:t>
                      </a:r>
                      <a:r>
                        <a:rPr lang="hr-HR" sz="1900" kern="1200" dirty="0" smtClean="0">
                          <a:solidFill>
                            <a:schemeClr val="dk1"/>
                          </a:solidFill>
                          <a:effectLst/>
                          <a:latin typeface="+mn-lt"/>
                        </a:rPr>
                        <a:t>-stranici Državne </a:t>
                      </a:r>
                      <a:r>
                        <a:rPr lang="hr-HR" sz="1900" kern="1200" dirty="0" err="1" smtClean="0">
                          <a:solidFill>
                            <a:schemeClr val="dk1"/>
                          </a:solidFill>
                          <a:effectLst/>
                          <a:latin typeface="+mn-lt"/>
                        </a:rPr>
                        <a:t>dume</a:t>
                      </a:r>
                      <a:r>
                        <a:rPr lang="hr-HR" sz="1900" kern="1200" dirty="0" smtClean="0">
                          <a:solidFill>
                            <a:schemeClr val="dk1"/>
                          </a:solidFill>
                          <a:effectLst/>
                          <a:latin typeface="+mn-lt"/>
                        </a:rPr>
                        <a:t> (Ruska Federacija)</a:t>
                      </a:r>
                    </a:p>
                    <a:p>
                      <a:pPr marL="0" lvl="0" indent="0">
                        <a:buFont typeface="Arial" panose="020B0604020202020204" pitchFamily="34" charset="0"/>
                        <a:buNone/>
                      </a:pPr>
                      <a:endParaRPr lang="hr-HR" sz="19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hr-HR" sz="1900" kern="1200" dirty="0" smtClean="0">
                          <a:solidFill>
                            <a:schemeClr val="dk1"/>
                          </a:solidFill>
                          <a:effectLst/>
                          <a:latin typeface="+mn-lt"/>
                        </a:rPr>
                        <a:t>Razvoj </a:t>
                      </a:r>
                      <a:r>
                        <a:rPr lang="hr-HR" sz="1900" i="1" kern="1200" dirty="0" err="1" smtClean="0">
                          <a:solidFill>
                            <a:schemeClr val="dk1"/>
                          </a:solidFill>
                          <a:effectLst/>
                          <a:latin typeface="+mn-lt"/>
                        </a:rPr>
                        <a:t>online</a:t>
                      </a:r>
                      <a:r>
                        <a:rPr lang="hr-HR" sz="1900" kern="1200" dirty="0" smtClean="0">
                          <a:solidFill>
                            <a:schemeClr val="dk1"/>
                          </a:solidFill>
                          <a:effectLst/>
                          <a:latin typeface="+mn-lt"/>
                        </a:rPr>
                        <a:t> alata za </a:t>
                      </a:r>
                      <a:r>
                        <a:rPr lang="hr-HR" sz="1900" kern="1200" dirty="0" err="1" smtClean="0">
                          <a:solidFill>
                            <a:schemeClr val="dk1"/>
                          </a:solidFill>
                          <a:effectLst/>
                          <a:latin typeface="+mn-lt"/>
                        </a:rPr>
                        <a:t>geovizualizaciju</a:t>
                      </a:r>
                      <a:r>
                        <a:rPr lang="hr-HR" sz="1900" kern="1200" dirty="0" smtClean="0">
                          <a:solidFill>
                            <a:schemeClr val="dk1"/>
                          </a:solidFill>
                          <a:effectLst/>
                          <a:latin typeface="+mn-lt"/>
                        </a:rPr>
                        <a:t> gdje se prikazuju proračunski podaci za gradove i općine koji se mogu upotrebljavati za izradu različitih proračunskih scenarija i rješenja (Hrvatska)</a:t>
                      </a:r>
                    </a:p>
                    <a:p>
                      <a:pPr marL="0" lvl="0" indent="0">
                        <a:buFont typeface="Arial" panose="020B0604020202020204" pitchFamily="34" charset="0"/>
                        <a:buNone/>
                      </a:pPr>
                      <a:endParaRPr lang="hr-HR" sz="19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900" kern="1200" dirty="0" smtClean="0">
                          <a:solidFill>
                            <a:schemeClr val="dk1"/>
                          </a:solidFill>
                          <a:effectLst/>
                          <a:latin typeface="+mn-lt"/>
                        </a:rPr>
                        <a:t>Sudjelovanje u radnim skupinama i savjetodavnim odborima na temu fiskalnih pitanja (</a:t>
                      </a:r>
                      <a:r>
                        <a:rPr lang="hr-HR" sz="1900" kern="1200" dirty="0" err="1" smtClean="0">
                          <a:solidFill>
                            <a:schemeClr val="dk1"/>
                          </a:solidFill>
                          <a:effectLst/>
                          <a:latin typeface="+mn-lt"/>
                        </a:rPr>
                        <a:t>Bjelarus</a:t>
                      </a:r>
                      <a:r>
                        <a:rPr lang="hr-HR" sz="1900" kern="1200" dirty="0" smtClean="0">
                          <a:solidFill>
                            <a:schemeClr val="dk1"/>
                          </a:solidFill>
                          <a:effectLst/>
                          <a:latin typeface="+mn-lt"/>
                        </a:rPr>
                        <a:t>, Ruska Federacija)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hr-HR" sz="1900" kern="1200" dirty="0" smtClean="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900" kern="1200" dirty="0" smtClean="0">
                          <a:solidFill>
                            <a:schemeClr val="dk1"/>
                          </a:solidFill>
                          <a:effectLst/>
                          <a:latin typeface="+mn-lt"/>
                        </a:rPr>
                        <a:t>Sudjelovanje u anketi o otvorenosti proračuna koju svake dvije godine provodi Međunarodno partnerstvo za proračun (Hrvatska, </a:t>
                      </a:r>
                      <a:r>
                        <a:rPr lang="hr-HR" sz="1900" kern="1200" dirty="0" err="1" smtClean="0">
                          <a:solidFill>
                            <a:schemeClr val="dk1"/>
                          </a:solidFill>
                          <a:effectLst/>
                          <a:latin typeface="+mn-lt"/>
                        </a:rPr>
                        <a:t>Kirgiska</a:t>
                      </a:r>
                      <a:r>
                        <a:rPr lang="hr-HR" sz="1900" kern="1200" dirty="0" smtClean="0">
                          <a:solidFill>
                            <a:schemeClr val="dk1"/>
                          </a:solidFill>
                          <a:effectLst/>
                          <a:latin typeface="+mn-lt"/>
                        </a:rPr>
                        <a:t> Republika, Ruska Federacija, Srbija)</a:t>
                      </a:r>
                      <a:endParaRPr lang="hr-HR" sz="1900" kern="1200" dirty="0">
                        <a:solidFill>
                          <a:schemeClr val="dk1"/>
                        </a:solidFill>
                        <a:effectLst/>
                        <a:latin typeface="+mn-lt"/>
                      </a:endParaRPr>
                    </a:p>
                  </a:txBody>
                  <a:tcPr>
                    <a:solidFill>
                      <a:schemeClr val="accent1">
                        <a:lumMod val="20000"/>
                        <a:lumOff val="80000"/>
                      </a:schemeClr>
                    </a:solidFill>
                  </a:tcPr>
                </a:tc>
                <a:extLst>
                  <a:ext uri="{0D108BD9-81ED-4DB2-BD59-A6C34878D82A}">
                    <a16:rowId xmlns:a16="http://schemas.microsoft.com/office/drawing/2014/main" xmlns="" val="1034107819"/>
                  </a:ext>
                </a:extLst>
              </a:tr>
            </a:tbl>
          </a:graphicData>
        </a:graphic>
      </p:graphicFrame>
    </p:spTree>
    <p:extLst>
      <p:ext uri="{BB962C8B-B14F-4D97-AF65-F5344CB8AC3E}">
        <p14:creationId xmlns:p14="http://schemas.microsoft.com/office/powerpoint/2010/main" val="932587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84249" y="1828800"/>
            <a:ext cx="8681300" cy="2600827"/>
          </a:xfrm>
          <a:solidFill>
            <a:schemeClr val="bg1">
              <a:lumMod val="95000"/>
            </a:schemeClr>
          </a:solidFill>
          <a:ln>
            <a:solidFill>
              <a:srgbClr val="002060"/>
            </a:solidFill>
          </a:ln>
        </p:spPr>
        <p:txBody>
          <a:bodyPr/>
          <a:lstStyle/>
          <a:p>
            <a:pPr>
              <a:spcBef>
                <a:spcPts val="0"/>
              </a:spcBef>
              <a:buFont typeface="Arial" panose="020B0604020202020204" pitchFamily="34" charset="0"/>
              <a:buChar char="•"/>
            </a:pPr>
            <a:r>
              <a:rPr lang="hr-HR" sz="2100" dirty="0">
                <a:solidFill>
                  <a:srgbClr val="000000"/>
                </a:solidFill>
                <a:latin typeface="Arial" panose="020B0604020202020204" pitchFamily="34" charset="0"/>
              </a:rPr>
              <a:t>Iako nijedno od javnih tijela u anketiranim zemljama ne organizira sustavno edukaciju, bilo je pokušaja od strane razvojnih partnera u </a:t>
            </a:r>
            <a:r>
              <a:rPr lang="hr-HR" sz="2100" dirty="0" err="1">
                <a:solidFill>
                  <a:srgbClr val="000000"/>
                </a:solidFill>
                <a:latin typeface="Arial" panose="020B0604020202020204" pitchFamily="34" charset="0"/>
              </a:rPr>
              <a:t>Kirgiskoj</a:t>
            </a:r>
            <a:r>
              <a:rPr lang="hr-HR" sz="2100" dirty="0">
                <a:solidFill>
                  <a:srgbClr val="000000"/>
                </a:solidFill>
                <a:latin typeface="Arial" panose="020B0604020202020204" pitchFamily="34" charset="0"/>
              </a:rPr>
              <a:t> Republici i Uzbekistanu po tom pitanju </a:t>
            </a:r>
            <a:endParaRPr lang="hr-HR" sz="2100" dirty="0" smtClean="0">
              <a:solidFill>
                <a:srgbClr val="000000"/>
              </a:solidFill>
              <a:latin typeface="Arial" panose="020B0604020202020204" pitchFamily="34" charset="0"/>
              <a:cs typeface="Arial" panose="020B0604020202020204" pitchFamily="34" charset="0"/>
            </a:endParaRPr>
          </a:p>
          <a:p>
            <a:pPr marL="0" lvl="0" indent="0">
              <a:spcBef>
                <a:spcPts val="0"/>
              </a:spcBef>
              <a:buNone/>
            </a:pPr>
            <a:endParaRPr lang="hr-HR"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r>
              <a:rPr lang="hr-HR" sz="2100" dirty="0">
                <a:solidFill>
                  <a:srgbClr val="000000"/>
                </a:solidFill>
                <a:latin typeface="Arial" panose="020B0604020202020204" pitchFamily="34" charset="0"/>
              </a:rPr>
              <a:t>Samo je jedna od anketiranih zemalja zamislila organiziranu edukaciju za medije i novinare (Uzbekistan)</a:t>
            </a:r>
          </a:p>
          <a:p>
            <a:pPr marL="0" lvl="0" indent="0">
              <a:spcBef>
                <a:spcPts val="0"/>
              </a:spcBef>
              <a:buNone/>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xmlns=""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2400" b="1" dirty="0" smtClean="0"/>
              <a:t>Edukacija na temu proračunskih pitanja za nevladine organizacije, novinare i medije</a:t>
            </a:r>
            <a:endParaRPr lang="en-US" sz="2400" b="1" dirty="0"/>
          </a:p>
        </p:txBody>
      </p:sp>
    </p:spTree>
    <p:extLst>
      <p:ext uri="{BB962C8B-B14F-4D97-AF65-F5344CB8AC3E}">
        <p14:creationId xmlns:p14="http://schemas.microsoft.com/office/powerpoint/2010/main" val="134786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3342861" y="609600"/>
            <a:ext cx="3552825" cy="533400"/>
          </a:xfrm>
        </p:spPr>
        <p:txBody>
          <a:bodyPr/>
          <a:lstStyle/>
          <a:p>
            <a:r>
              <a:rPr lang="hr-HR" sz="2500" b="1" dirty="0" smtClean="0"/>
              <a:t>Sadržaj</a:t>
            </a:r>
            <a:r>
              <a:rPr lang="en-US" sz="2500" b="1" dirty="0" smtClean="0"/>
              <a:t> </a:t>
            </a:r>
            <a:endParaRPr lang="en-US" sz="2500" b="1"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7" name="Rectangle 6">
            <a:extLst>
              <a:ext uri="{FF2B5EF4-FFF2-40B4-BE49-F238E27FC236}">
                <a16:creationId xmlns:a16="http://schemas.microsoft.com/office/drawing/2014/main" xmlns="" id="{746ED724-05E8-403A-B58D-AFA375CCD155}"/>
              </a:ext>
            </a:extLst>
          </p:cNvPr>
          <p:cNvSpPr/>
          <p:nvPr/>
        </p:nvSpPr>
        <p:spPr>
          <a:xfrm>
            <a:off x="1092200" y="1340870"/>
            <a:ext cx="8204200" cy="7927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100" kern="0" dirty="0">
                <a:solidFill>
                  <a:sysClr val="windowText" lastClr="000000"/>
                </a:solidFill>
              </a:rPr>
              <a:t>1. </a:t>
            </a:r>
            <a:r>
              <a:rPr lang="hr-HR" sz="2100" kern="0" dirty="0" smtClean="0">
                <a:solidFill>
                  <a:sysClr val="windowText" lastClr="000000"/>
                </a:solidFill>
              </a:rPr>
              <a:t>Pregled međunarodnih okvira o sudjelovanju javnosti u proračunskom ciklusu</a:t>
            </a:r>
          </a:p>
        </p:txBody>
      </p:sp>
      <p:sp>
        <p:nvSpPr>
          <p:cNvPr id="8" name="Rectangle 7">
            <a:extLst>
              <a:ext uri="{FF2B5EF4-FFF2-40B4-BE49-F238E27FC236}">
                <a16:creationId xmlns:a16="http://schemas.microsoft.com/office/drawing/2014/main" xmlns="" id="{09D667C4-D48A-4B1B-9AFF-F515BA815A5F}"/>
              </a:ext>
            </a:extLst>
          </p:cNvPr>
          <p:cNvSpPr/>
          <p:nvPr/>
        </p:nvSpPr>
        <p:spPr>
          <a:xfrm>
            <a:off x="1092200" y="2457301"/>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000" b="0" kern="0" dirty="0">
                <a:solidFill>
                  <a:sysClr val="windowText" lastClr="000000"/>
                </a:solidFill>
              </a:rPr>
              <a:t>2. </a:t>
            </a:r>
            <a:r>
              <a:rPr lang="hr-HR" sz="2000" b="0" kern="0" dirty="0" smtClean="0">
                <a:solidFill>
                  <a:sysClr val="windowText" lastClr="000000"/>
                </a:solidFill>
              </a:rPr>
              <a:t>Anketa PEMPAL-a iz </a:t>
            </a:r>
            <a:r>
              <a:rPr lang="en-US" sz="2000" b="0" kern="0" dirty="0" smtClean="0">
                <a:solidFill>
                  <a:sysClr val="windowText" lastClr="000000"/>
                </a:solidFill>
              </a:rPr>
              <a:t>2017</a:t>
            </a:r>
            <a:r>
              <a:rPr lang="hr-HR" sz="2000" b="0" kern="0" dirty="0" smtClean="0">
                <a:solidFill>
                  <a:sysClr val="windowText" lastClr="000000"/>
                </a:solidFill>
              </a:rPr>
              <a:t>.</a:t>
            </a:r>
            <a:r>
              <a:rPr lang="en-US" sz="2000" b="0" kern="0" dirty="0" smtClean="0">
                <a:solidFill>
                  <a:sysClr val="windowText" lastClr="000000"/>
                </a:solidFill>
              </a:rPr>
              <a:t>: </a:t>
            </a:r>
            <a:r>
              <a:rPr lang="hr-HR" sz="2000" b="0" kern="0" dirty="0" smtClean="0">
                <a:solidFill>
                  <a:sysClr val="windowText" lastClr="000000"/>
                </a:solidFill>
              </a:rPr>
              <a:t>Aspekt </a:t>
            </a:r>
            <a:r>
              <a:rPr lang="hr-HR" sz="2000" b="0" i="1" kern="0" dirty="0" smtClean="0">
                <a:solidFill>
                  <a:sysClr val="windowText" lastClr="000000"/>
                </a:solidFill>
              </a:rPr>
              <a:t>ponude</a:t>
            </a:r>
            <a:r>
              <a:rPr lang="hr-HR" sz="2000" b="0" kern="0" dirty="0" smtClean="0">
                <a:solidFill>
                  <a:sysClr val="windowText" lastClr="000000"/>
                </a:solidFill>
              </a:rPr>
              <a:t> u procesu sudjelovanja javnosti</a:t>
            </a:r>
          </a:p>
        </p:txBody>
      </p:sp>
      <p:sp>
        <p:nvSpPr>
          <p:cNvPr id="9" name="Rectangle 8">
            <a:extLst>
              <a:ext uri="{FF2B5EF4-FFF2-40B4-BE49-F238E27FC236}">
                <a16:creationId xmlns:a16="http://schemas.microsoft.com/office/drawing/2014/main" xmlns="" id="{1EED5992-AE1A-4B69-BEC1-CB73B0B1CF04}"/>
              </a:ext>
            </a:extLst>
          </p:cNvPr>
          <p:cNvSpPr/>
          <p:nvPr/>
        </p:nvSpPr>
        <p:spPr>
          <a:xfrm>
            <a:off x="1092200" y="3429000"/>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3. </a:t>
            </a:r>
            <a:r>
              <a:rPr lang="hr-HR" sz="2000" kern="0" dirty="0" smtClean="0">
                <a:solidFill>
                  <a:sysClr val="windowText" lastClr="000000"/>
                </a:solidFill>
              </a:rPr>
              <a:t>Anketa PEMPAL-a iz </a:t>
            </a:r>
            <a:r>
              <a:rPr lang="en-US" sz="2000" kern="0" dirty="0" smtClean="0">
                <a:solidFill>
                  <a:sysClr val="windowText" lastClr="000000"/>
                </a:solidFill>
              </a:rPr>
              <a:t>2017</a:t>
            </a:r>
            <a:r>
              <a:rPr lang="hr-HR" sz="2000" kern="0" dirty="0" smtClean="0">
                <a:solidFill>
                  <a:sysClr val="windowText" lastClr="000000"/>
                </a:solidFill>
              </a:rPr>
              <a:t>.</a:t>
            </a:r>
            <a:r>
              <a:rPr lang="en-US" sz="2000" kern="0" dirty="0" smtClean="0">
                <a:solidFill>
                  <a:sysClr val="windowText" lastClr="000000"/>
                </a:solidFill>
              </a:rPr>
              <a:t>: </a:t>
            </a:r>
            <a:r>
              <a:rPr lang="hr-HR" sz="2000" kern="0" dirty="0" smtClean="0">
                <a:solidFill>
                  <a:sysClr val="windowText" lastClr="000000"/>
                </a:solidFill>
              </a:rPr>
              <a:t>Aspekt </a:t>
            </a:r>
            <a:r>
              <a:rPr lang="hr-HR" sz="2000" i="1" kern="0" dirty="0" smtClean="0">
                <a:solidFill>
                  <a:sysClr val="windowText" lastClr="000000"/>
                </a:solidFill>
              </a:rPr>
              <a:t>potražnje</a:t>
            </a:r>
            <a:r>
              <a:rPr lang="hr-HR" sz="2000" kern="0" dirty="0" smtClean="0">
                <a:solidFill>
                  <a:sysClr val="windowText" lastClr="000000"/>
                </a:solidFill>
              </a:rPr>
              <a:t> u procesu sudjelovanja javnosti</a:t>
            </a:r>
            <a:endParaRPr lang="en-US" sz="2000" b="0" kern="0" dirty="0">
              <a:solidFill>
                <a:sysClr val="windowText" lastClr="000000"/>
              </a:solidFill>
            </a:endParaRPr>
          </a:p>
        </p:txBody>
      </p:sp>
      <p:sp>
        <p:nvSpPr>
          <p:cNvPr id="10" name="Rectangle 9">
            <a:extLst>
              <a:ext uri="{FF2B5EF4-FFF2-40B4-BE49-F238E27FC236}">
                <a16:creationId xmlns:a16="http://schemas.microsoft.com/office/drawing/2014/main" xmlns="" id="{1A069A3A-649E-4E9C-B81B-885F0A693E2C}"/>
              </a:ext>
            </a:extLst>
          </p:cNvPr>
          <p:cNvSpPr/>
          <p:nvPr/>
        </p:nvSpPr>
        <p:spPr>
          <a:xfrm>
            <a:off x="1095513" y="4400699"/>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4. </a:t>
            </a:r>
            <a:r>
              <a:rPr lang="hr-HR" sz="2000" kern="0" dirty="0" smtClean="0">
                <a:solidFill>
                  <a:sysClr val="windowText" lastClr="000000"/>
                </a:solidFill>
              </a:rPr>
              <a:t>Preporuke</a:t>
            </a:r>
            <a:endParaRPr lang="en-US" sz="2000" b="0" kern="0" dirty="0">
              <a:solidFill>
                <a:sysClr val="windowText" lastClr="000000"/>
              </a:solidFill>
            </a:endParaRPr>
          </a:p>
        </p:txBody>
      </p:sp>
    </p:spTree>
    <p:extLst>
      <p:ext uri="{BB962C8B-B14F-4D97-AF65-F5344CB8AC3E}">
        <p14:creationId xmlns:p14="http://schemas.microsoft.com/office/powerpoint/2010/main" val="3567470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1417104055"/>
              </p:ext>
            </p:extLst>
          </p:nvPr>
        </p:nvGraphicFramePr>
        <p:xfrm>
          <a:off x="152400" y="457200"/>
          <a:ext cx="9595701" cy="6209904"/>
        </p:xfrm>
        <a:graphic>
          <a:graphicData uri="http://schemas.openxmlformats.org/drawingml/2006/table">
            <a:tbl>
              <a:tblPr firstRow="1" bandRow="1">
                <a:tableStyleId>{5C22544A-7EE6-4342-B048-85BDC9FD1C3A}</a:tableStyleId>
              </a:tblPr>
              <a:tblGrid>
                <a:gridCol w="1199463">
                  <a:extLst>
                    <a:ext uri="{9D8B030D-6E8A-4147-A177-3AD203B41FA5}">
                      <a16:colId xmlns:a16="http://schemas.microsoft.com/office/drawing/2014/main" xmlns="" val="1165612406"/>
                    </a:ext>
                  </a:extLst>
                </a:gridCol>
                <a:gridCol w="8396238">
                  <a:extLst>
                    <a:ext uri="{9D8B030D-6E8A-4147-A177-3AD203B41FA5}">
                      <a16:colId xmlns:a16="http://schemas.microsoft.com/office/drawing/2014/main" xmlns="" val="2102325944"/>
                    </a:ext>
                  </a:extLst>
                </a:gridCol>
              </a:tblGrid>
              <a:tr h="69628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2000" b="1" dirty="0" smtClean="0">
                          <a:solidFill>
                            <a:schemeClr val="bg1"/>
                          </a:solidFill>
                        </a:rPr>
                        <a:t>Provodi li MF ili neka</a:t>
                      </a:r>
                      <a:r>
                        <a:rPr lang="hr-HR" sz="2000" b="1" baseline="0" dirty="0" smtClean="0">
                          <a:solidFill>
                            <a:schemeClr val="bg1"/>
                          </a:solidFill>
                        </a:rPr>
                        <a:t> druga javna organizacija edukaciju na temu proračunskih pitanja za nevladine organizacije, novinare i medije?</a:t>
                      </a: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xmlns="" val="2906384808"/>
                  </a:ext>
                </a:extLst>
              </a:tr>
              <a:tr h="605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rPr>
                        <a:t>B</a:t>
                      </a:r>
                      <a:r>
                        <a:rPr lang="hr-HR" sz="1700" b="1" dirty="0" smtClean="0">
                          <a:solidFill>
                            <a:schemeClr val="tx1"/>
                          </a:solidFill>
                        </a:rPr>
                        <a:t>j</a:t>
                      </a:r>
                      <a:r>
                        <a:rPr lang="en-US" sz="1700" b="1" dirty="0" err="1" smtClean="0">
                          <a:solidFill>
                            <a:schemeClr val="tx1"/>
                          </a:solidFill>
                        </a:rPr>
                        <a:t>elarus</a:t>
                      </a:r>
                      <a:endParaRPr lang="en-US" sz="1700" b="1" dirty="0">
                        <a:solidFill>
                          <a:schemeClr val="tx1"/>
                        </a:solidFill>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00" kern="1200" dirty="0">
                          <a:solidFill>
                            <a:schemeClr val="dk1"/>
                          </a:solidFill>
                          <a:effectLst/>
                          <a:latin typeface="+mn-lt"/>
                        </a:rPr>
                        <a:t>Ministar financija, kao i njegovi zamjenici ili voditelji relevantni jedinica, obično se obraćaju široj javnosti, novinarima i predstavnicima masovnih medija.</a:t>
                      </a:r>
                    </a:p>
                  </a:txBody>
                  <a:tcPr>
                    <a:solidFill>
                      <a:schemeClr val="accent1">
                        <a:lumMod val="20000"/>
                        <a:lumOff val="80000"/>
                      </a:schemeClr>
                    </a:solidFill>
                  </a:tcPr>
                </a:tc>
                <a:extLst>
                  <a:ext uri="{0D108BD9-81ED-4DB2-BD59-A6C34878D82A}">
                    <a16:rowId xmlns:a16="http://schemas.microsoft.com/office/drawing/2014/main" xmlns="" val="1034107819"/>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Hrvatska</a:t>
                      </a:r>
                      <a:endParaRPr lang="en-US" sz="1700" b="1"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MF i ostala državna tijela ne provode edukaciju za organizacije civilnog društva, novinare ili medijske predstavnike. </a:t>
                      </a:r>
                    </a:p>
                    <a:p>
                      <a:pPr marL="285750" lvl="0" indent="-285750">
                        <a:buFont typeface="Arial" panose="020B0604020202020204" pitchFamily="34" charset="0"/>
                        <a:buChar char="•"/>
                      </a:pPr>
                      <a:r>
                        <a:rPr lang="hr-HR" sz="1700" kern="1200" dirty="0">
                          <a:solidFill>
                            <a:schemeClr val="dk1"/>
                          </a:solidFill>
                          <a:effectLst/>
                          <a:latin typeface="+mn-lt"/>
                        </a:rPr>
                        <a:t>Međutim, predstavnici MF-a sudjeluju u raspravama za okruglim stolom i savjetovanjima koje organizira akademska zajednica i organizacije civilnog </a:t>
                      </a:r>
                      <a:r>
                        <a:rPr lang="hr-HR" sz="1700" kern="1200" dirty="0" smtClean="0">
                          <a:solidFill>
                            <a:schemeClr val="dk1"/>
                          </a:solidFill>
                          <a:effectLst/>
                          <a:latin typeface="+mn-lt"/>
                        </a:rPr>
                        <a:t>društva.</a:t>
                      </a:r>
                      <a:endParaRPr lang="hr-HR" sz="1700" kern="1200" dirty="0">
                        <a:solidFill>
                          <a:schemeClr val="dk1"/>
                        </a:solidFill>
                        <a:effectLst/>
                        <a:latin typeface="+mn-lt"/>
                      </a:endParaRPr>
                    </a:p>
                  </a:txBody>
                  <a:tcPr>
                    <a:solidFill>
                      <a:schemeClr val="accent1">
                        <a:lumMod val="20000"/>
                        <a:lumOff val="80000"/>
                      </a:schemeClr>
                    </a:solidFill>
                  </a:tcPr>
                </a:tc>
                <a:extLst>
                  <a:ext uri="{0D108BD9-81ED-4DB2-BD59-A6C34878D82A}">
                    <a16:rowId xmlns:a16="http://schemas.microsoft.com/office/drawing/2014/main" xmlns="" val="1508005115"/>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err="1" smtClean="0">
                          <a:solidFill>
                            <a:schemeClr val="tx1"/>
                          </a:solidFill>
                        </a:rPr>
                        <a:t>Kirgiska</a:t>
                      </a:r>
                      <a:r>
                        <a:rPr lang="hr-HR" sz="1700" b="1" dirty="0" smtClean="0">
                          <a:solidFill>
                            <a:schemeClr val="tx1"/>
                          </a:solidFill>
                        </a:rPr>
                        <a:t> Republika</a:t>
                      </a:r>
                      <a:endParaRPr lang="en-US" sz="1700" b="1"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Tijela vlasti ne organiziraju sustavnu edukaciju </a:t>
                      </a:r>
                      <a:r>
                        <a:rPr lang="hr-HR" sz="1700" kern="1200" dirty="0" smtClean="0">
                          <a:solidFill>
                            <a:schemeClr val="dk1"/>
                          </a:solidFill>
                          <a:effectLst/>
                          <a:latin typeface="+mn-lt"/>
                        </a:rPr>
                        <a:t>na</a:t>
                      </a:r>
                      <a:r>
                        <a:rPr lang="hr-HR" sz="1700" kern="1200" baseline="0" dirty="0" smtClean="0">
                          <a:solidFill>
                            <a:schemeClr val="dk1"/>
                          </a:solidFill>
                          <a:effectLst/>
                          <a:latin typeface="+mn-lt"/>
                        </a:rPr>
                        <a:t> temu</a:t>
                      </a:r>
                      <a:r>
                        <a:rPr lang="hr-HR" sz="1700" kern="1200" dirty="0" smtClean="0">
                          <a:solidFill>
                            <a:schemeClr val="dk1"/>
                          </a:solidFill>
                          <a:effectLst/>
                          <a:latin typeface="+mn-lt"/>
                        </a:rPr>
                        <a:t> </a:t>
                      </a:r>
                      <a:r>
                        <a:rPr lang="hr-HR" sz="1700" kern="1200" dirty="0">
                          <a:solidFill>
                            <a:schemeClr val="dk1"/>
                          </a:solidFill>
                          <a:effectLst/>
                          <a:latin typeface="+mn-lt"/>
                        </a:rPr>
                        <a:t>proračuna za organizacije civilnog društva, novinare i medijske predstavnike. </a:t>
                      </a:r>
                    </a:p>
                    <a:p>
                      <a:pPr marL="285750" lvl="0" indent="-285750">
                        <a:buFont typeface="Arial" panose="020B0604020202020204" pitchFamily="34" charset="0"/>
                        <a:buChar char="•"/>
                      </a:pPr>
                      <a:r>
                        <a:rPr lang="hr-HR" sz="1700" kern="1200" dirty="0">
                          <a:solidFill>
                            <a:schemeClr val="dk1"/>
                          </a:solidFill>
                          <a:effectLst/>
                          <a:latin typeface="+mn-lt"/>
                        </a:rPr>
                        <a:t>Međutim, takva se </a:t>
                      </a:r>
                      <a:r>
                        <a:rPr lang="hr-HR" sz="1700" kern="1200" dirty="0" smtClean="0">
                          <a:solidFill>
                            <a:schemeClr val="dk1"/>
                          </a:solidFill>
                          <a:effectLst/>
                          <a:latin typeface="+mn-lt"/>
                        </a:rPr>
                        <a:t>edukacija </a:t>
                      </a:r>
                      <a:r>
                        <a:rPr lang="hr-HR" sz="1700" kern="1200" dirty="0">
                          <a:solidFill>
                            <a:schemeClr val="dk1"/>
                          </a:solidFill>
                          <a:effectLst/>
                          <a:latin typeface="+mn-lt"/>
                        </a:rPr>
                        <a:t>odvija putem projekata koje financiraju razvojni partneri </a:t>
                      </a:r>
                      <a:r>
                        <a:rPr lang="hr-HR" sz="1700" kern="1200" dirty="0" smtClean="0">
                          <a:solidFill>
                            <a:schemeClr val="dk1"/>
                          </a:solidFill>
                          <a:effectLst/>
                          <a:latin typeface="+mn-lt"/>
                        </a:rPr>
                        <a:t>a </a:t>
                      </a:r>
                      <a:r>
                        <a:rPr lang="hr-HR" sz="1700" kern="1200" dirty="0">
                          <a:solidFill>
                            <a:schemeClr val="dk1"/>
                          </a:solidFill>
                          <a:effectLst/>
                          <a:latin typeface="+mn-lt"/>
                        </a:rPr>
                        <a:t>zaposlenici MF-a mogu biti </a:t>
                      </a:r>
                      <a:r>
                        <a:rPr lang="hr-HR" sz="1700" kern="1200" dirty="0" smtClean="0">
                          <a:solidFill>
                            <a:schemeClr val="dk1"/>
                          </a:solidFill>
                          <a:effectLst/>
                          <a:latin typeface="+mn-lt"/>
                        </a:rPr>
                        <a:t>predavači.</a:t>
                      </a:r>
                      <a:endParaRPr lang="hr-HR" sz="1700" kern="1200" dirty="0">
                        <a:solidFill>
                          <a:schemeClr val="dk1"/>
                        </a:solidFill>
                        <a:effectLst/>
                        <a:latin typeface="+mn-lt"/>
                      </a:endParaRPr>
                    </a:p>
                  </a:txBody>
                  <a:tcPr>
                    <a:solidFill>
                      <a:schemeClr val="accent1">
                        <a:lumMod val="20000"/>
                        <a:lumOff val="80000"/>
                      </a:schemeClr>
                    </a:solidFill>
                  </a:tcPr>
                </a:tc>
                <a:extLst>
                  <a:ext uri="{0D108BD9-81ED-4DB2-BD59-A6C34878D82A}">
                    <a16:rowId xmlns:a16="http://schemas.microsoft.com/office/drawing/2014/main" xmlns="" val="1209004374"/>
                  </a:ext>
                </a:extLst>
              </a:tr>
              <a:tr h="647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Ruska Federacija</a:t>
                      </a:r>
                      <a:endParaRPr lang="en-US" sz="1700" b="1"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MF i druge državne agencije ne pružaju sustavnu edukaciju </a:t>
                      </a:r>
                      <a:r>
                        <a:rPr lang="hr-HR" sz="1700" kern="1200" dirty="0" smtClean="0">
                          <a:solidFill>
                            <a:schemeClr val="dk1"/>
                          </a:solidFill>
                          <a:effectLst/>
                          <a:latin typeface="+mn-lt"/>
                        </a:rPr>
                        <a:t>na temu proračunskih </a:t>
                      </a:r>
                      <a:r>
                        <a:rPr lang="hr-HR" sz="1700" kern="1200" dirty="0">
                          <a:solidFill>
                            <a:schemeClr val="dk1"/>
                          </a:solidFill>
                          <a:effectLst/>
                          <a:latin typeface="+mn-lt"/>
                        </a:rPr>
                        <a:t>pitanja za organizacije civilnog društva, novinare i medije.</a:t>
                      </a:r>
                    </a:p>
                  </a:txBody>
                  <a:tcPr>
                    <a:solidFill>
                      <a:schemeClr val="accent1">
                        <a:lumMod val="20000"/>
                        <a:lumOff val="80000"/>
                      </a:schemeClr>
                    </a:solidFill>
                  </a:tcPr>
                </a:tc>
                <a:extLst>
                  <a:ext uri="{0D108BD9-81ED-4DB2-BD59-A6C34878D82A}">
                    <a16:rowId xmlns:a16="http://schemas.microsoft.com/office/drawing/2014/main" xmlns="" val="1310192205"/>
                  </a:ext>
                </a:extLst>
              </a:tr>
              <a:tr h="348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Srbija</a:t>
                      </a:r>
                      <a:endParaRPr lang="en-US" sz="1700" b="1" dirty="0">
                        <a:solidFill>
                          <a:schemeClr val="tx1"/>
                        </a:solidFill>
                      </a:endParaRPr>
                    </a:p>
                  </a:txBody>
                  <a:tcPr>
                    <a:solidFill>
                      <a:schemeClr val="accent1">
                        <a:lumMod val="20000"/>
                        <a:lumOff val="80000"/>
                      </a:schemeClr>
                    </a:solidFill>
                  </a:tcPr>
                </a:tc>
                <a:tc>
                  <a:txBody>
                    <a:bodyPr/>
                    <a:lstStyle/>
                    <a:p>
                      <a:pPr marL="0" lvl="0" indent="0">
                        <a:buFont typeface="Arial" panose="020B0604020202020204" pitchFamily="34" charset="0"/>
                        <a:buNone/>
                      </a:pPr>
                      <a:r>
                        <a:rPr lang="hr-HR" sz="1700" kern="1200" dirty="0">
                          <a:solidFill>
                            <a:schemeClr val="dk1"/>
                          </a:solidFill>
                          <a:effectLst/>
                          <a:latin typeface="+mn-lt"/>
                        </a:rPr>
                        <a:t>-</a:t>
                      </a:r>
                    </a:p>
                  </a:txBody>
                  <a:tcPr>
                    <a:solidFill>
                      <a:schemeClr val="accent1">
                        <a:lumMod val="20000"/>
                        <a:lumOff val="80000"/>
                      </a:schemeClr>
                    </a:solidFill>
                  </a:tcPr>
                </a:tc>
                <a:extLst>
                  <a:ext uri="{0D108BD9-81ED-4DB2-BD59-A6C34878D82A}">
                    <a16:rowId xmlns:a16="http://schemas.microsoft.com/office/drawing/2014/main" xmlns="" val="588496095"/>
                  </a:ext>
                </a:extLst>
              </a:tr>
              <a:tr h="163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00" kern="1200" dirty="0">
                          <a:solidFill>
                            <a:schemeClr val="dk1"/>
                          </a:solidFill>
                          <a:effectLst/>
                          <a:latin typeface="+mn-lt"/>
                        </a:rPr>
                        <a:t>2014. godine edukacijski centar u </a:t>
                      </a:r>
                      <a:r>
                        <a:rPr lang="hr-HR" sz="1700" kern="1200" dirty="0" smtClean="0">
                          <a:solidFill>
                            <a:schemeClr val="dk1"/>
                          </a:solidFill>
                          <a:effectLst/>
                          <a:latin typeface="+mn-lt"/>
                        </a:rPr>
                        <a:t>okviru </a:t>
                      </a:r>
                      <a:r>
                        <a:rPr lang="hr-HR" sz="1700" kern="1200" dirty="0">
                          <a:solidFill>
                            <a:schemeClr val="dk1"/>
                          </a:solidFill>
                          <a:effectLst/>
                          <a:latin typeface="+mn-lt"/>
                        </a:rPr>
                        <a:t>MF-a organizirao je edukativnu radionicu za predstavnike masovnih medija uz podršku projekta UNDP-a </a:t>
                      </a:r>
                      <a:r>
                        <a:rPr lang="hr-HR" sz="1700" kern="1200" dirty="0" smtClean="0">
                          <a:solidFill>
                            <a:schemeClr val="dk1"/>
                          </a:solidFill>
                          <a:effectLst/>
                          <a:latin typeface="+mn-lt"/>
                        </a:rPr>
                        <a:t>za reformu</a:t>
                      </a:r>
                      <a:r>
                        <a:rPr lang="hr-HR" sz="1700" kern="1200" baseline="0" dirty="0" smtClean="0">
                          <a:solidFill>
                            <a:schemeClr val="dk1"/>
                          </a:solidFill>
                          <a:effectLst/>
                          <a:latin typeface="+mn-lt"/>
                        </a:rPr>
                        <a:t> </a:t>
                      </a:r>
                      <a:r>
                        <a:rPr lang="hr-HR" sz="1700" kern="1200" dirty="0" smtClean="0">
                          <a:solidFill>
                            <a:schemeClr val="dk1"/>
                          </a:solidFill>
                          <a:effectLst/>
                          <a:latin typeface="+mn-lt"/>
                        </a:rPr>
                        <a:t>proračunskog </a:t>
                      </a:r>
                      <a:r>
                        <a:rPr lang="hr-HR" sz="1700" kern="1200" dirty="0">
                          <a:solidFill>
                            <a:schemeClr val="dk1"/>
                          </a:solidFill>
                          <a:effectLst/>
                          <a:latin typeface="+mn-lt"/>
                        </a:rPr>
                        <a:t>sustava u Uzbekistanu.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r-HR" sz="1700" kern="1200" dirty="0">
                          <a:solidFill>
                            <a:schemeClr val="dk1"/>
                          </a:solidFill>
                          <a:effectLst/>
                          <a:latin typeface="+mn-lt"/>
                        </a:rPr>
                        <a:t>Koncept pripreme i objave proračuna za građane za 2018</a:t>
                      </a:r>
                      <a:r>
                        <a:rPr lang="hr-HR" sz="1700" kern="1200" dirty="0" smtClean="0">
                          <a:solidFill>
                            <a:schemeClr val="dk1"/>
                          </a:solidFill>
                          <a:effectLst/>
                          <a:latin typeface="+mn-lt"/>
                        </a:rPr>
                        <a:t>.</a:t>
                      </a:r>
                      <a:r>
                        <a:rPr lang="hr-HR" sz="1700" kern="1200" dirty="0" smtClean="0">
                          <a:solidFill>
                            <a:schemeClr val="dk1"/>
                          </a:solidFill>
                          <a:effectLst/>
                          <a:latin typeface="Calibri"/>
                        </a:rPr>
                        <a:t>‒</a:t>
                      </a:r>
                      <a:r>
                        <a:rPr lang="hr-HR" sz="1700" kern="1200" dirty="0" smtClean="0">
                          <a:solidFill>
                            <a:schemeClr val="dk1"/>
                          </a:solidFill>
                          <a:effectLst/>
                          <a:latin typeface="+mn-lt"/>
                        </a:rPr>
                        <a:t>2019</a:t>
                      </a:r>
                      <a:r>
                        <a:rPr lang="hr-HR" sz="1700" kern="1200" dirty="0">
                          <a:solidFill>
                            <a:schemeClr val="dk1"/>
                          </a:solidFill>
                          <a:effectLst/>
                          <a:latin typeface="+mn-lt"/>
                        </a:rPr>
                        <a:t>. uključuje organizaciju </a:t>
                      </a:r>
                      <a:r>
                        <a:rPr lang="hr-HR" sz="1700" kern="1200" dirty="0" smtClean="0">
                          <a:solidFill>
                            <a:schemeClr val="dk1"/>
                          </a:solidFill>
                          <a:effectLst/>
                          <a:latin typeface="+mn-lt"/>
                        </a:rPr>
                        <a:t>edukacija </a:t>
                      </a:r>
                      <a:r>
                        <a:rPr lang="hr-HR" sz="1700" kern="1200" dirty="0">
                          <a:solidFill>
                            <a:schemeClr val="dk1"/>
                          </a:solidFill>
                          <a:effectLst/>
                          <a:latin typeface="+mn-lt"/>
                        </a:rPr>
                        <a:t>za medije i novinare na temu ključnih pitanja obuhvaćenih proračunom za građane.</a:t>
                      </a:r>
                    </a:p>
                  </a:txBody>
                  <a:tcPr>
                    <a:solidFill>
                      <a:schemeClr val="accent1">
                        <a:lumMod val="20000"/>
                        <a:lumOff val="80000"/>
                      </a:schemeClr>
                    </a:solidFill>
                  </a:tcPr>
                </a:tc>
                <a:extLst>
                  <a:ext uri="{0D108BD9-81ED-4DB2-BD59-A6C34878D82A}">
                    <a16:rowId xmlns:a16="http://schemas.microsoft.com/office/drawing/2014/main" xmlns="" val="2823040557"/>
                  </a:ext>
                </a:extLst>
              </a:tr>
            </a:tbl>
          </a:graphicData>
        </a:graphic>
      </p:graphicFrame>
    </p:spTree>
    <p:extLst>
      <p:ext uri="{BB962C8B-B14F-4D97-AF65-F5344CB8AC3E}">
        <p14:creationId xmlns:p14="http://schemas.microsoft.com/office/powerpoint/2010/main" val="3524313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69ADFF-FF59-4A25-8212-84D689CB8586}"/>
              </a:ext>
            </a:extLst>
          </p:cNvPr>
          <p:cNvSpPr>
            <a:spLocks noGrp="1"/>
          </p:cNvSpPr>
          <p:nvPr>
            <p:ph idx="1"/>
          </p:nvPr>
        </p:nvSpPr>
        <p:spPr>
          <a:xfrm>
            <a:off x="984249" y="1828800"/>
            <a:ext cx="8681300" cy="2895600"/>
          </a:xfrm>
          <a:solidFill>
            <a:schemeClr val="bg1">
              <a:lumMod val="95000"/>
            </a:schemeClr>
          </a:solidFill>
          <a:ln>
            <a:solidFill>
              <a:srgbClr val="002060"/>
            </a:solidFill>
          </a:ln>
        </p:spPr>
        <p:txBody>
          <a:bodyPr/>
          <a:lstStyle/>
          <a:p>
            <a:pPr>
              <a:spcBef>
                <a:spcPts val="0"/>
              </a:spcBef>
              <a:buFont typeface="Arial" panose="020B0604020202020204" pitchFamily="34" charset="0"/>
              <a:buChar char="•"/>
            </a:pPr>
            <a:r>
              <a:rPr lang="hr-HR" sz="2000" dirty="0">
                <a:solidFill>
                  <a:schemeClr val="dk1"/>
                </a:solidFill>
                <a:latin typeface="Arial" panose="020B0604020202020204" pitchFamily="34" charset="0"/>
                <a:cs typeface="Arial" panose="020B0604020202020204" pitchFamily="34" charset="0"/>
              </a:rPr>
              <a:t>Nacionalni program koji predvodi MF o upravljanju javnim financijama i </a:t>
            </a:r>
            <a:r>
              <a:rPr lang="hr-HR" sz="2000" dirty="0" smtClean="0">
                <a:solidFill>
                  <a:schemeClr val="dk1"/>
                </a:solidFill>
                <a:latin typeface="Arial" panose="020B0604020202020204" pitchFamily="34" charset="0"/>
                <a:cs typeface="Arial" panose="020B0604020202020204" pitchFamily="34" charset="0"/>
              </a:rPr>
              <a:t>regulaciji tržišta kapitala u </a:t>
            </a:r>
            <a:r>
              <a:rPr lang="hr-HR" sz="2000" dirty="0">
                <a:solidFill>
                  <a:schemeClr val="dk1"/>
                </a:solidFill>
                <a:latin typeface="Arial" panose="020B0604020202020204" pitchFamily="34" charset="0"/>
                <a:cs typeface="Arial" panose="020B0604020202020204" pitchFamily="34" charset="0"/>
              </a:rPr>
              <a:t>Ruskoj Federaciji uključuje aktivnosti za unaprjeđenje proračunske pismenosti građana i organizacija uključenih u participativni proces planiranja </a:t>
            </a:r>
            <a:r>
              <a:rPr lang="hr-HR" sz="2000" dirty="0" smtClean="0">
                <a:solidFill>
                  <a:schemeClr val="dk1"/>
                </a:solidFill>
                <a:latin typeface="Arial" panose="020B0604020202020204" pitchFamily="34" charset="0"/>
                <a:cs typeface="Arial" panose="020B0604020202020204" pitchFamily="34" charset="0"/>
              </a:rPr>
              <a:t>proračuna</a:t>
            </a:r>
          </a:p>
          <a:p>
            <a:pPr>
              <a:spcBef>
                <a:spcPts val="0"/>
              </a:spcBef>
              <a:buFont typeface="Arial" panose="020B0604020202020204" pitchFamily="34" charset="0"/>
              <a:buChar char="•"/>
            </a:pPr>
            <a:endParaRPr lang="hr-HR" sz="2000" dirty="0">
              <a:solidFill>
                <a:schemeClr val="dk1"/>
              </a:solidFill>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hr-HR" sz="2000" dirty="0" smtClean="0">
                <a:solidFill>
                  <a:schemeClr val="dk1"/>
                </a:solidFill>
                <a:latin typeface="Arial" panose="020B0604020202020204" pitchFamily="34" charset="0"/>
              </a:rPr>
              <a:t>MF </a:t>
            </a:r>
            <a:r>
              <a:rPr lang="hr-HR" sz="2000" dirty="0">
                <a:solidFill>
                  <a:schemeClr val="dk1"/>
                </a:solidFill>
                <a:latin typeface="Arial" panose="020B0604020202020204" pitchFamily="34" charset="0"/>
              </a:rPr>
              <a:t>Ruske Federacije razvio je </a:t>
            </a:r>
            <a:r>
              <a:rPr lang="hr-HR" sz="2000" dirty="0" err="1">
                <a:solidFill>
                  <a:schemeClr val="dk1"/>
                </a:solidFill>
                <a:latin typeface="Arial" panose="020B0604020202020204" pitchFamily="34" charset="0"/>
              </a:rPr>
              <a:t>pilotni</a:t>
            </a:r>
            <a:r>
              <a:rPr lang="hr-HR" sz="2000" dirty="0">
                <a:solidFill>
                  <a:schemeClr val="dk1"/>
                </a:solidFill>
                <a:latin typeface="Arial" panose="020B0604020202020204" pitchFamily="34" charset="0"/>
              </a:rPr>
              <a:t> edukativni tečaj za proračunsku pismenost srednjoškolskih učenika, a MF Uzbekistana </a:t>
            </a:r>
            <a:r>
              <a:rPr lang="hr-HR" sz="2000" dirty="0" smtClean="0">
                <a:solidFill>
                  <a:schemeClr val="dk1"/>
                </a:solidFill>
                <a:latin typeface="Arial" panose="020B0604020202020204" pitchFamily="34" charset="0"/>
              </a:rPr>
              <a:t>započeo je projekt </a:t>
            </a:r>
            <a:r>
              <a:rPr lang="hr-HR" sz="2000" dirty="0">
                <a:solidFill>
                  <a:schemeClr val="dk1"/>
                </a:solidFill>
                <a:latin typeface="Arial" panose="020B0604020202020204" pitchFamily="34" charset="0"/>
              </a:rPr>
              <a:t>pripreme </a:t>
            </a:r>
            <a:r>
              <a:rPr lang="hr-HR" sz="2000" dirty="0" smtClean="0">
                <a:solidFill>
                  <a:schemeClr val="dk1"/>
                </a:solidFill>
                <a:latin typeface="Arial" panose="020B0604020202020204" pitchFamily="34" charset="0"/>
              </a:rPr>
              <a:t>edukacijskog tečaja o </a:t>
            </a:r>
            <a:r>
              <a:rPr lang="hr-HR" sz="2000" dirty="0">
                <a:solidFill>
                  <a:schemeClr val="dk1"/>
                </a:solidFill>
                <a:latin typeface="Arial" panose="020B0604020202020204" pitchFamily="34" charset="0"/>
              </a:rPr>
              <a:t>proračunu i proračunskoj </a:t>
            </a:r>
            <a:r>
              <a:rPr lang="hr-HR" sz="2000" dirty="0" smtClean="0">
                <a:solidFill>
                  <a:schemeClr val="dk1"/>
                </a:solidFill>
                <a:latin typeface="Arial" panose="020B0604020202020204" pitchFamily="34" charset="0"/>
              </a:rPr>
              <a:t>pismenosti</a:t>
            </a:r>
            <a:r>
              <a:rPr lang="hr-HR" sz="2000" dirty="0">
                <a:solidFill>
                  <a:schemeClr val="dk1"/>
                </a:solidFill>
                <a:latin typeface="Arial" panose="020B0604020202020204" pitchFamily="34" charset="0"/>
              </a:rPr>
              <a:t> za školsku djecu </a:t>
            </a:r>
            <a:endParaRPr lang="hr-HR" sz="2000" dirty="0">
              <a:solidFill>
                <a:schemeClr val="dk1"/>
              </a:solidFill>
            </a:endParaRPr>
          </a:p>
          <a:p>
            <a:pPr marL="0" indent="0">
              <a:spcBef>
                <a:spcPts val="0"/>
              </a:spcBef>
              <a:buNone/>
            </a:pPr>
            <a:endParaRPr lang="en-US" sz="2400" dirty="0">
              <a:solidFill>
                <a:schemeClr val="dk1"/>
              </a:solidFill>
            </a:endParaRPr>
          </a:p>
          <a:p>
            <a:pPr lvl="0">
              <a:spcBef>
                <a:spcPts val="0"/>
              </a:spcBef>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xmlns=""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solidFill>
                  <a:schemeClr val="bg1"/>
                </a:solidFill>
              </a:rPr>
              <a:t>Is there a Is budget literacy strategy intended for citizens</a:t>
            </a:r>
          </a:p>
          <a:p>
            <a:pPr algn="l"/>
            <a:endParaRPr lang="en-US" sz="2400" b="1" dirty="0"/>
          </a:p>
          <a:p>
            <a:pPr algn="l"/>
            <a:endParaRPr lang="en-US" sz="2400" b="1" dirty="0"/>
          </a:p>
        </p:txBody>
      </p:sp>
      <p:sp>
        <p:nvSpPr>
          <p:cNvPr id="6" name="Title 3">
            <a:extLst>
              <a:ext uri="{FF2B5EF4-FFF2-40B4-BE49-F238E27FC236}">
                <a16:creationId xmlns:a16="http://schemas.microsoft.com/office/drawing/2014/main" xmlns="" id="{7E2EC175-7DDB-41C0-A12D-4C60A1C35E8D}"/>
              </a:ext>
            </a:extLst>
          </p:cNvPr>
          <p:cNvSpPr txBox="1">
            <a:spLocks/>
          </p:cNvSpPr>
          <p:nvPr/>
        </p:nvSpPr>
        <p:spPr bwMode="auto">
          <a:xfrm>
            <a:off x="984249" y="845408"/>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hr-HR" sz="2300" b="1" dirty="0" smtClean="0"/>
              <a:t>Postoji li strategija proračunske pismenosti namijenjena građanima ili drugim skupinama</a:t>
            </a:r>
            <a:r>
              <a:rPr lang="en-US" sz="2300" b="1" dirty="0" smtClean="0"/>
              <a:t>?  </a:t>
            </a:r>
            <a:endParaRPr lang="en-US" sz="2300" b="1" dirty="0"/>
          </a:p>
        </p:txBody>
      </p:sp>
    </p:spTree>
    <p:extLst>
      <p:ext uri="{BB962C8B-B14F-4D97-AF65-F5344CB8AC3E}">
        <p14:creationId xmlns:p14="http://schemas.microsoft.com/office/powerpoint/2010/main" val="3213109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xmlns="" id="{C87C8ED0-01E0-4661-A495-BA6736295CFB}"/>
              </a:ext>
            </a:extLst>
          </p:cNvPr>
          <p:cNvGraphicFramePr>
            <a:graphicFrameLocks noGrp="1"/>
          </p:cNvGraphicFramePr>
          <p:nvPr>
            <p:extLst>
              <p:ext uri="{D42A27DB-BD31-4B8C-83A1-F6EECF244321}">
                <p14:modId xmlns:p14="http://schemas.microsoft.com/office/powerpoint/2010/main" val="2773999941"/>
              </p:ext>
            </p:extLst>
          </p:nvPr>
        </p:nvGraphicFramePr>
        <p:xfrm>
          <a:off x="914400" y="533400"/>
          <a:ext cx="8839200" cy="6732706"/>
        </p:xfrm>
        <a:graphic>
          <a:graphicData uri="http://schemas.openxmlformats.org/drawingml/2006/table">
            <a:tbl>
              <a:tblPr firstRow="1" bandRow="1">
                <a:tableStyleId>{5C22544A-7EE6-4342-B048-85BDC9FD1C3A}</a:tableStyleId>
              </a:tblPr>
              <a:tblGrid>
                <a:gridCol w="1318126">
                  <a:extLst>
                    <a:ext uri="{9D8B030D-6E8A-4147-A177-3AD203B41FA5}">
                      <a16:colId xmlns:a16="http://schemas.microsoft.com/office/drawing/2014/main" xmlns="" val="1165612406"/>
                    </a:ext>
                  </a:extLst>
                </a:gridCol>
                <a:gridCol w="7521074">
                  <a:extLst>
                    <a:ext uri="{9D8B030D-6E8A-4147-A177-3AD203B41FA5}">
                      <a16:colId xmlns:a16="http://schemas.microsoft.com/office/drawing/2014/main" xmlns="" val="2102325944"/>
                    </a:ext>
                  </a:extLst>
                </a:gridCol>
              </a:tblGrid>
              <a:tr h="3878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900" b="1" dirty="0" smtClean="0">
                          <a:solidFill>
                            <a:schemeClr val="bg1"/>
                          </a:solidFill>
                        </a:rPr>
                        <a:t>Postoji li strategija proračunske pismenosti namijenjena građanima ili drugim skupinama?</a:t>
                      </a:r>
                      <a:endParaRPr lang="en-US" sz="19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xmlns="" val="2906384808"/>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rPr>
                        <a:t>B</a:t>
                      </a:r>
                      <a:r>
                        <a:rPr lang="hr-HR" sz="1700" b="1" dirty="0" smtClean="0">
                          <a:solidFill>
                            <a:schemeClr val="tx1"/>
                          </a:solidFill>
                        </a:rPr>
                        <a:t>j</a:t>
                      </a:r>
                      <a:r>
                        <a:rPr lang="en-US" sz="1700" b="1" dirty="0" err="1" smtClean="0">
                          <a:solidFill>
                            <a:schemeClr val="tx1"/>
                          </a:solidFill>
                        </a:rPr>
                        <a:t>elarus</a:t>
                      </a:r>
                      <a:endParaRPr lang="en-US" sz="1700" b="1" dirty="0">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kern="1200" dirty="0" smtClean="0">
                          <a:solidFill>
                            <a:schemeClr val="dk1"/>
                          </a:solidFill>
                          <a:effectLst/>
                          <a:latin typeface="+mn-lt"/>
                          <a:ea typeface="+mn-ea"/>
                          <a:cs typeface="+mn-cs"/>
                        </a:rPr>
                        <a:t>N</a:t>
                      </a:r>
                      <a:r>
                        <a:rPr lang="hr-HR" sz="1700" kern="1200" dirty="0" smtClean="0">
                          <a:solidFill>
                            <a:schemeClr val="dk1"/>
                          </a:solidFill>
                          <a:effectLst/>
                          <a:latin typeface="+mn-lt"/>
                          <a:ea typeface="+mn-ea"/>
                          <a:cs typeface="+mn-cs"/>
                        </a:rPr>
                        <a:t>E</a:t>
                      </a:r>
                      <a:endParaRPr lang="en-US" sz="170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xmlns="" val="1034107819"/>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Hrvatska</a:t>
                      </a:r>
                      <a:endParaRPr lang="en-US" sz="1700" b="1" dirty="0">
                        <a:solidFill>
                          <a:schemeClr val="tx1"/>
                        </a:solidFill>
                      </a:endParaRP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smtClean="0">
                          <a:solidFill>
                            <a:schemeClr val="dk1"/>
                          </a:solidFill>
                          <a:effectLst/>
                          <a:latin typeface="+mn-lt"/>
                          <a:ea typeface="+mn-ea"/>
                          <a:cs typeface="+mn-cs"/>
                        </a:rPr>
                        <a:t>N</a:t>
                      </a:r>
                      <a:r>
                        <a:rPr lang="hr-HR" sz="1700" kern="1200" dirty="0" smtClean="0">
                          <a:solidFill>
                            <a:schemeClr val="dk1"/>
                          </a:solidFill>
                          <a:effectLst/>
                          <a:latin typeface="+mn-lt"/>
                          <a:ea typeface="+mn-ea"/>
                          <a:cs typeface="+mn-cs"/>
                        </a:rPr>
                        <a:t>E</a:t>
                      </a:r>
                      <a:endParaRPr lang="en-US" sz="170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xmlns="" val="1508005115"/>
                  </a:ext>
                </a:extLst>
              </a:tr>
              <a:tr h="620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err="1" smtClean="0">
                          <a:solidFill>
                            <a:schemeClr val="tx1"/>
                          </a:solidFill>
                        </a:rPr>
                        <a:t>Kirgiska</a:t>
                      </a:r>
                      <a:r>
                        <a:rPr lang="hr-HR" sz="1700" b="1" dirty="0" smtClean="0">
                          <a:solidFill>
                            <a:schemeClr val="tx1"/>
                          </a:solidFill>
                        </a:rPr>
                        <a:t> Republika</a:t>
                      </a:r>
                      <a:endParaRPr lang="en-US" sz="1700" b="1" dirty="0">
                        <a:solidFill>
                          <a:schemeClr val="tx1"/>
                        </a:solidFill>
                      </a:endParaRP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smtClean="0">
                          <a:solidFill>
                            <a:schemeClr val="dk1"/>
                          </a:solidFill>
                          <a:effectLst/>
                          <a:latin typeface="+mn-lt"/>
                          <a:ea typeface="+mn-ea"/>
                          <a:cs typeface="+mn-cs"/>
                        </a:rPr>
                        <a:t>N</a:t>
                      </a:r>
                      <a:r>
                        <a:rPr lang="hr-HR" sz="1700" kern="1200" dirty="0" smtClean="0">
                          <a:solidFill>
                            <a:schemeClr val="dk1"/>
                          </a:solidFill>
                          <a:effectLst/>
                          <a:latin typeface="+mn-lt"/>
                          <a:ea typeface="+mn-ea"/>
                          <a:cs typeface="+mn-cs"/>
                        </a:rPr>
                        <a:t>E</a:t>
                      </a:r>
                      <a:endParaRPr lang="en-US" sz="170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xmlns="" val="1209004374"/>
                  </a:ext>
                </a:extLst>
              </a:tr>
              <a:tr h="32578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Ruska Federacija</a:t>
                      </a:r>
                      <a:endParaRPr lang="en-US" sz="1700" b="1" dirty="0">
                        <a:solidFill>
                          <a:schemeClr val="tx1"/>
                        </a:solidFill>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hr-HR" sz="1700" kern="1200" dirty="0">
                          <a:solidFill>
                            <a:schemeClr val="dk1"/>
                          </a:solidFill>
                          <a:effectLst/>
                          <a:latin typeface="+mn-lt"/>
                        </a:rPr>
                        <a:t>Materijali za </a:t>
                      </a:r>
                      <a:r>
                        <a:rPr lang="hr-HR" sz="1700" kern="1200" dirty="0" smtClean="0">
                          <a:solidFill>
                            <a:schemeClr val="dk1"/>
                          </a:solidFill>
                          <a:effectLst/>
                          <a:latin typeface="+mn-lt"/>
                        </a:rPr>
                        <a:t>edukaciju </a:t>
                      </a:r>
                      <a:r>
                        <a:rPr lang="hr-HR" sz="1700" kern="1200" dirty="0">
                          <a:solidFill>
                            <a:schemeClr val="dk1"/>
                          </a:solidFill>
                          <a:effectLst/>
                          <a:latin typeface="+mn-lt"/>
                        </a:rPr>
                        <a:t>u pogledu poboljšanja financijske pismenosti uključuju jedinicu o javnim financijama i oporezivanju uz sažetak fiskalnog sustava i drugih pitanja. </a:t>
                      </a:r>
                    </a:p>
                    <a:p>
                      <a:pPr marL="285750" lvl="0" indent="-285750">
                        <a:buFont typeface="Arial" panose="020B0604020202020204" pitchFamily="34" charset="0"/>
                        <a:buChar char="•"/>
                      </a:pPr>
                      <a:r>
                        <a:rPr lang="hr-HR" sz="1700" kern="1200" dirty="0">
                          <a:solidFill>
                            <a:schemeClr val="dk1"/>
                          </a:solidFill>
                          <a:effectLst/>
                          <a:latin typeface="+mn-lt"/>
                        </a:rPr>
                        <a:t>MF je proveo projekt pod pokroviteljstvom Svjetske banke </a:t>
                      </a:r>
                      <a:r>
                        <a:rPr lang="hr-HR" sz="1700" kern="1200" dirty="0" smtClean="0">
                          <a:solidFill>
                            <a:schemeClr val="dk1"/>
                          </a:solidFill>
                          <a:effectLst/>
                          <a:latin typeface="+mn-lt"/>
                        </a:rPr>
                        <a:t>za unaprjeđenje </a:t>
                      </a:r>
                      <a:r>
                        <a:rPr lang="hr-HR" sz="1700" kern="1200" dirty="0">
                          <a:solidFill>
                            <a:schemeClr val="dk1"/>
                          </a:solidFill>
                          <a:effectLst/>
                          <a:latin typeface="+mn-lt"/>
                        </a:rPr>
                        <a:t>proračunske pismenosti srednjoškolskih učenika </a:t>
                      </a:r>
                      <a:r>
                        <a:rPr lang="hr-HR" sz="1700" kern="1200" dirty="0" smtClean="0">
                          <a:solidFill>
                            <a:schemeClr val="dk1"/>
                          </a:solidFill>
                          <a:effectLst/>
                          <a:latin typeface="+mn-lt"/>
                        </a:rPr>
                        <a:t>od 2015.</a:t>
                      </a:r>
                      <a:r>
                        <a:rPr lang="hr-HR" sz="1700" kern="1200" baseline="0" dirty="0" smtClean="0">
                          <a:solidFill>
                            <a:schemeClr val="dk1"/>
                          </a:solidFill>
                          <a:effectLst/>
                          <a:latin typeface="+mn-lt"/>
                        </a:rPr>
                        <a:t> do </a:t>
                      </a:r>
                      <a:r>
                        <a:rPr lang="hr-HR" sz="1700" kern="1200" dirty="0" smtClean="0">
                          <a:solidFill>
                            <a:schemeClr val="dk1"/>
                          </a:solidFill>
                          <a:effectLst/>
                          <a:latin typeface="+mn-lt"/>
                        </a:rPr>
                        <a:t>2017</a:t>
                      </a:r>
                      <a:r>
                        <a:rPr lang="hr-HR" sz="1700" kern="1200" dirty="0">
                          <a:solidFill>
                            <a:schemeClr val="dk1"/>
                          </a:solidFill>
                          <a:effectLst/>
                          <a:latin typeface="+mn-lt"/>
                        </a:rPr>
                        <a:t>. kojem je cilj bio razviti građansku svijest kod mladih te vještine potrebne za aktivno </a:t>
                      </a:r>
                      <a:r>
                        <a:rPr lang="hr-HR" sz="1700" kern="1200" dirty="0" smtClean="0">
                          <a:solidFill>
                            <a:schemeClr val="dk1"/>
                          </a:solidFill>
                          <a:effectLst/>
                          <a:latin typeface="+mn-lt"/>
                        </a:rPr>
                        <a:t>sudjelovanje </a:t>
                      </a:r>
                      <a:r>
                        <a:rPr lang="hr-HR" sz="1700" kern="1200" dirty="0">
                          <a:solidFill>
                            <a:schemeClr val="dk1"/>
                          </a:solidFill>
                          <a:effectLst/>
                          <a:latin typeface="+mn-lt"/>
                        </a:rPr>
                        <a:t>u </a:t>
                      </a:r>
                      <a:r>
                        <a:rPr lang="hr-HR" sz="1700" kern="1200" dirty="0" smtClean="0">
                          <a:solidFill>
                            <a:schemeClr val="dk1"/>
                          </a:solidFill>
                          <a:effectLst/>
                          <a:latin typeface="+mn-lt"/>
                        </a:rPr>
                        <a:t>proračunskom procesu. </a:t>
                      </a:r>
                      <a:endParaRPr lang="hr-HR" sz="1700" kern="1200" dirty="0">
                        <a:solidFill>
                          <a:schemeClr val="dk1"/>
                        </a:solidFill>
                        <a:effectLst/>
                        <a:latin typeface="+mn-lt"/>
                      </a:endParaRPr>
                    </a:p>
                    <a:p>
                      <a:pPr marL="285750" lvl="0" indent="-285750">
                        <a:buFont typeface="Arial" panose="020B0604020202020204" pitchFamily="34" charset="0"/>
                        <a:buChar char="•"/>
                      </a:pPr>
                      <a:r>
                        <a:rPr lang="hr-HR" sz="1700" kern="1200" dirty="0" smtClean="0">
                          <a:solidFill>
                            <a:schemeClr val="dk1"/>
                          </a:solidFill>
                          <a:effectLst/>
                          <a:latin typeface="+mn-lt"/>
                        </a:rPr>
                        <a:t>U okviru projekta izrađen je paket </a:t>
                      </a:r>
                      <a:r>
                        <a:rPr lang="hr-HR" sz="1700" kern="1200" dirty="0">
                          <a:solidFill>
                            <a:schemeClr val="dk1"/>
                          </a:solidFill>
                          <a:effectLst/>
                          <a:latin typeface="+mn-lt"/>
                        </a:rPr>
                        <a:t>materijala za učenje i podučavanje </a:t>
                      </a:r>
                      <a:r>
                        <a:rPr lang="hr-HR" sz="1700" kern="1200" dirty="0" smtClean="0">
                          <a:solidFill>
                            <a:schemeClr val="dk1"/>
                          </a:solidFill>
                          <a:effectLst/>
                          <a:latin typeface="+mn-lt"/>
                        </a:rPr>
                        <a:t>kao </a:t>
                      </a:r>
                      <a:r>
                        <a:rPr lang="hr-HR" sz="1700" kern="1200" dirty="0">
                          <a:solidFill>
                            <a:schemeClr val="dk1"/>
                          </a:solidFill>
                          <a:effectLst/>
                          <a:latin typeface="+mn-lt"/>
                        </a:rPr>
                        <a:t>pomoć </a:t>
                      </a:r>
                      <a:r>
                        <a:rPr lang="hr-HR" sz="1700" kern="1200" dirty="0" smtClean="0">
                          <a:solidFill>
                            <a:schemeClr val="dk1"/>
                          </a:solidFill>
                          <a:effectLst/>
                          <a:latin typeface="+mn-lt"/>
                        </a:rPr>
                        <a:t>u edukacijskom</a:t>
                      </a:r>
                      <a:r>
                        <a:rPr lang="hr-HR" sz="1700" kern="1200" baseline="0" dirty="0" smtClean="0">
                          <a:solidFill>
                            <a:schemeClr val="dk1"/>
                          </a:solidFill>
                          <a:effectLst/>
                          <a:latin typeface="+mn-lt"/>
                        </a:rPr>
                        <a:t> tečaju</a:t>
                      </a:r>
                      <a:r>
                        <a:rPr lang="hr-HR" sz="1700" kern="1200" dirty="0" smtClean="0">
                          <a:solidFill>
                            <a:schemeClr val="dk1"/>
                          </a:solidFill>
                          <a:effectLst/>
                          <a:latin typeface="+mn-lt"/>
                        </a:rPr>
                        <a:t> o proračunskoj pismenosti za srednjoškolske učenike. </a:t>
                      </a:r>
                      <a:endParaRPr lang="hr-HR" sz="1700" kern="1200" dirty="0">
                        <a:solidFill>
                          <a:schemeClr val="dk1"/>
                        </a:solidFill>
                        <a:effectLst/>
                        <a:latin typeface="+mn-lt"/>
                      </a:endParaRPr>
                    </a:p>
                    <a:p>
                      <a:pPr marL="285750" lvl="0" indent="-285750">
                        <a:buFont typeface="Arial" panose="020B0604020202020204" pitchFamily="34" charset="0"/>
                        <a:buChar char="•"/>
                      </a:pPr>
                      <a:r>
                        <a:rPr lang="hr-HR" sz="1700" kern="1200" dirty="0">
                          <a:solidFill>
                            <a:schemeClr val="dk1"/>
                          </a:solidFill>
                          <a:effectLst/>
                          <a:latin typeface="+mn-lt"/>
                        </a:rPr>
                        <a:t>Nacionalni program koji predvodi MF o upravljanju javnim financijama i regulaciji </a:t>
                      </a:r>
                      <a:r>
                        <a:rPr lang="hr-HR" sz="1700" kern="1200" dirty="0" smtClean="0">
                          <a:solidFill>
                            <a:schemeClr val="dk1"/>
                          </a:solidFill>
                          <a:effectLst/>
                          <a:latin typeface="+mn-lt"/>
                        </a:rPr>
                        <a:t>tržišta kapitala uključuje </a:t>
                      </a:r>
                      <a:r>
                        <a:rPr lang="hr-HR" sz="1700" kern="1200" dirty="0">
                          <a:solidFill>
                            <a:schemeClr val="dk1"/>
                          </a:solidFill>
                          <a:effectLst/>
                          <a:latin typeface="+mn-lt"/>
                        </a:rPr>
                        <a:t>aktivnosti za unaprjeđenje proračunske pismenosti građana i organizacija uključenih u participativni proces planiranja </a:t>
                      </a:r>
                      <a:r>
                        <a:rPr lang="hr-HR" sz="1700" kern="1200" dirty="0" smtClean="0">
                          <a:solidFill>
                            <a:schemeClr val="dk1"/>
                          </a:solidFill>
                          <a:effectLst/>
                          <a:latin typeface="+mn-lt"/>
                        </a:rPr>
                        <a:t>proračuna. </a:t>
                      </a:r>
                      <a:endParaRPr lang="hr-HR" sz="1700" kern="1200" dirty="0">
                        <a:solidFill>
                          <a:schemeClr val="dk1"/>
                        </a:solidFill>
                        <a:effectLst/>
                        <a:latin typeface="+mn-lt"/>
                      </a:endParaRPr>
                    </a:p>
                  </a:txBody>
                  <a:tcPr>
                    <a:solidFill>
                      <a:schemeClr val="accent1">
                        <a:lumMod val="20000"/>
                        <a:lumOff val="80000"/>
                      </a:schemeClr>
                    </a:solidFill>
                  </a:tcPr>
                </a:tc>
                <a:extLst>
                  <a:ext uri="{0D108BD9-81ED-4DB2-BD59-A6C34878D82A}">
                    <a16:rowId xmlns:a16="http://schemas.microsoft.com/office/drawing/2014/main" xmlns="" val="1310192205"/>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tx1"/>
                          </a:solidFill>
                        </a:rPr>
                        <a:t>Srbija</a:t>
                      </a:r>
                      <a:endParaRPr lang="en-US" sz="1700" b="1" dirty="0">
                        <a:solidFill>
                          <a:schemeClr val="tx1"/>
                        </a:solidFill>
                      </a:endParaRPr>
                    </a:p>
                  </a:txBody>
                  <a:tcPr>
                    <a:solidFill>
                      <a:schemeClr val="accent1">
                        <a:lumMod val="20000"/>
                        <a:lumOff val="80000"/>
                      </a:schemeClr>
                    </a:solidFill>
                  </a:tcPr>
                </a:tc>
                <a:tc>
                  <a:txBody>
                    <a:bodyPr/>
                    <a:lstStyle/>
                    <a:p>
                      <a:pPr marL="0" lvl="0" indent="0">
                        <a:buFont typeface="Arial" panose="020B0604020202020204" pitchFamily="34" charset="0"/>
                        <a:buNone/>
                      </a:pPr>
                      <a:r>
                        <a:rPr lang="hr-HR" sz="1700" kern="1200" dirty="0">
                          <a:solidFill>
                            <a:schemeClr val="dk1"/>
                          </a:solidFill>
                          <a:effectLst/>
                          <a:latin typeface="+mn-lt"/>
                        </a:rPr>
                        <a:t>-</a:t>
                      </a:r>
                    </a:p>
                  </a:txBody>
                  <a:tcPr>
                    <a:solidFill>
                      <a:schemeClr val="accent1">
                        <a:lumMod val="20000"/>
                        <a:lumOff val="80000"/>
                      </a:schemeClr>
                    </a:solidFill>
                  </a:tcPr>
                </a:tc>
                <a:extLst>
                  <a:ext uri="{0D108BD9-81ED-4DB2-BD59-A6C34878D82A}">
                    <a16:rowId xmlns:a16="http://schemas.microsoft.com/office/drawing/2014/main" xmlns="" val="588496095"/>
                  </a:ext>
                </a:extLst>
              </a:tr>
              <a:tr h="911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hr-HR" sz="1700" kern="1200" dirty="0" smtClean="0">
                          <a:solidFill>
                            <a:schemeClr val="dk1"/>
                          </a:solidFill>
                          <a:effectLst/>
                          <a:latin typeface="+mn-lt"/>
                        </a:rPr>
                        <a:t>Edukacijski </a:t>
                      </a:r>
                      <a:r>
                        <a:rPr lang="hr-HR" sz="1700" kern="1200" dirty="0">
                          <a:solidFill>
                            <a:schemeClr val="dk1"/>
                          </a:solidFill>
                          <a:effectLst/>
                          <a:latin typeface="+mn-lt"/>
                        </a:rPr>
                        <a:t>centar MF-a započeo je projekt pripreme edukacije o proračunskoj pismenosti za </a:t>
                      </a:r>
                      <a:r>
                        <a:rPr lang="hr-HR" sz="1700" kern="1200" dirty="0" smtClean="0">
                          <a:solidFill>
                            <a:schemeClr val="dk1"/>
                          </a:solidFill>
                          <a:effectLst/>
                          <a:latin typeface="+mn-lt"/>
                        </a:rPr>
                        <a:t>školsku djecu </a:t>
                      </a:r>
                      <a:r>
                        <a:rPr lang="hr-HR" sz="1700" kern="1200" dirty="0">
                          <a:solidFill>
                            <a:schemeClr val="dk1"/>
                          </a:solidFill>
                          <a:effectLst/>
                          <a:latin typeface="+mn-lt"/>
                        </a:rPr>
                        <a:t>te </a:t>
                      </a:r>
                      <a:r>
                        <a:rPr lang="hr-HR" sz="1700" kern="1200" dirty="0" smtClean="0">
                          <a:solidFill>
                            <a:schemeClr val="dk1"/>
                          </a:solidFill>
                          <a:effectLst/>
                          <a:latin typeface="+mn-lt"/>
                        </a:rPr>
                        <a:t>je izrađen plan i program edukacije</a:t>
                      </a:r>
                      <a:endParaRPr lang="hr-HR" sz="1700" kern="1200" dirty="0">
                        <a:solidFill>
                          <a:schemeClr val="dk1"/>
                        </a:solidFill>
                        <a:effectLst/>
                        <a:latin typeface="+mn-lt"/>
                      </a:endParaRPr>
                    </a:p>
                  </a:txBody>
                  <a:tcPr>
                    <a:solidFill>
                      <a:schemeClr val="accent1">
                        <a:lumMod val="20000"/>
                        <a:lumOff val="80000"/>
                      </a:schemeClr>
                    </a:solidFill>
                  </a:tcPr>
                </a:tc>
                <a:extLst>
                  <a:ext uri="{0D108BD9-81ED-4DB2-BD59-A6C34878D82A}">
                    <a16:rowId xmlns:a16="http://schemas.microsoft.com/office/drawing/2014/main" xmlns="" val="2823040557"/>
                  </a:ext>
                </a:extLst>
              </a:tr>
            </a:tbl>
          </a:graphicData>
        </a:graphic>
      </p:graphicFrame>
    </p:spTree>
    <p:extLst>
      <p:ext uri="{BB962C8B-B14F-4D97-AF65-F5344CB8AC3E}">
        <p14:creationId xmlns:p14="http://schemas.microsoft.com/office/powerpoint/2010/main" val="412970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124200" y="112644"/>
            <a:ext cx="2362200" cy="208770"/>
          </a:xfrm>
          <a:prstGeom prst="rect">
            <a:avLst/>
          </a:prstGeom>
          <a:noFill/>
          <a:ln w="9525">
            <a:noFill/>
            <a:miter lim="800000"/>
            <a:headEnd/>
            <a:tailEnd/>
          </a:ln>
        </p:spPr>
      </p:pic>
      <p:sp>
        <p:nvSpPr>
          <p:cNvPr id="2" name="TextBox 1">
            <a:extLst>
              <a:ext uri="{FF2B5EF4-FFF2-40B4-BE49-F238E27FC236}">
                <a16:creationId xmlns:a16="http://schemas.microsoft.com/office/drawing/2014/main" xmlns="" id="{9A547638-DB8D-430F-94A6-899A5883C333}"/>
              </a:ext>
            </a:extLst>
          </p:cNvPr>
          <p:cNvSpPr txBox="1"/>
          <p:nvPr/>
        </p:nvSpPr>
        <p:spPr>
          <a:xfrm>
            <a:off x="914400" y="381000"/>
            <a:ext cx="8839200" cy="5924699"/>
          </a:xfrm>
          <a:prstGeom prst="rect">
            <a:avLst/>
          </a:prstGeom>
          <a:solidFill>
            <a:schemeClr val="bg1">
              <a:lumMod val="95000"/>
            </a:schemeClr>
          </a:solidFill>
        </p:spPr>
        <p:txBody>
          <a:bodyPr wrap="square" rtlCol="0">
            <a:spAutoFit/>
          </a:bodyPr>
          <a:lstStyle/>
          <a:p>
            <a:r>
              <a:rPr lang="hr-HR" sz="1700" b="1" dirty="0" smtClean="0"/>
              <a:t>Preporuke</a:t>
            </a:r>
          </a:p>
          <a:p>
            <a:endParaRPr lang="hr-HR" sz="1700" b="1" dirty="0"/>
          </a:p>
          <a:p>
            <a:r>
              <a:rPr lang="hr-HR" sz="1700" dirty="0" smtClean="0"/>
              <a:t>Ima prostora za jačanje sudjelovanja javnosti u proračunskom procesu na sljedeće načine: </a:t>
            </a:r>
          </a:p>
          <a:p>
            <a:r>
              <a:rPr lang="hr-HR" sz="1700" dirty="0" smtClean="0"/>
              <a:t>  </a:t>
            </a:r>
            <a:endParaRPr lang="en-US" sz="1700" dirty="0" smtClean="0"/>
          </a:p>
          <a:p>
            <a:pPr marL="285750" indent="-285750">
              <a:buFont typeface="Arial" panose="020B0604020202020204" pitchFamily="34" charset="0"/>
              <a:buChar char="•"/>
            </a:pPr>
            <a:r>
              <a:rPr lang="hr-HR" sz="1400" dirty="0" smtClean="0"/>
              <a:t>distribucijom pojednostavljenih verzija nacrta proračunskih dokumenata dovoljno rano prije početka javnih rasprava, npr. proračuni za građane ili kratke prezentacije, uz postojeće informacije o rasporedu, sadržaju itd.</a:t>
            </a:r>
          </a:p>
          <a:p>
            <a:endParaRPr lang="hr-HR" sz="1400" dirty="0"/>
          </a:p>
          <a:p>
            <a:pPr marL="285750" indent="-285750">
              <a:buFont typeface="Arial" panose="020B0604020202020204" pitchFamily="34" charset="0"/>
              <a:buChar char="•"/>
            </a:pPr>
            <a:r>
              <a:rPr lang="hr-HR" sz="1400" dirty="0" smtClean="0"/>
              <a:t>kontinuiranom upotrebom </a:t>
            </a:r>
            <a:r>
              <a:rPr lang="hr-HR" sz="1400" dirty="0"/>
              <a:t>različitih mehanizama sudjelovanja javnosti tijekom pripreme proračuna kao i </a:t>
            </a:r>
            <a:r>
              <a:rPr lang="hr-HR" sz="1400" dirty="0" smtClean="0"/>
              <a:t>angažmanom </a:t>
            </a:r>
            <a:r>
              <a:rPr lang="hr-HR" sz="1400" dirty="0"/>
              <a:t>građana tijekom faza izvršenja proračuna i revizije</a:t>
            </a:r>
          </a:p>
          <a:p>
            <a:pPr marL="285750" indent="-285750">
              <a:buFont typeface="Arial" panose="020B0604020202020204" pitchFamily="34" charset="0"/>
              <a:buChar char="•"/>
            </a:pPr>
            <a:endParaRPr lang="hr-HR" sz="1400" dirty="0"/>
          </a:p>
          <a:p>
            <a:pPr marL="285750" indent="-285750">
              <a:buFont typeface="Arial" panose="020B0604020202020204" pitchFamily="34" charset="0"/>
              <a:buChar char="•"/>
            </a:pPr>
            <a:r>
              <a:rPr lang="hr-HR" sz="1400" dirty="0" smtClean="0"/>
              <a:t>poticanjem </a:t>
            </a:r>
            <a:r>
              <a:rPr lang="hr-HR" sz="1400" dirty="0"/>
              <a:t>resornih ministarstava i VRI-</a:t>
            </a:r>
            <a:r>
              <a:rPr lang="hr-HR" sz="1400" dirty="0" err="1"/>
              <a:t>jeva</a:t>
            </a:r>
            <a:r>
              <a:rPr lang="hr-HR" sz="1400" dirty="0"/>
              <a:t> da upotrebljavaju </a:t>
            </a:r>
            <a:r>
              <a:rPr lang="hr-HR" sz="1400" dirty="0" smtClean="0"/>
              <a:t>mehanizme interaktivnog sudjelovanja </a:t>
            </a:r>
            <a:r>
              <a:rPr lang="hr-HR" sz="1400" dirty="0"/>
              <a:t>javnosti, posebno kod faza izvršenja proračuna i revizije</a:t>
            </a:r>
          </a:p>
          <a:p>
            <a:endParaRPr lang="hr-HR" sz="1400" dirty="0"/>
          </a:p>
          <a:p>
            <a:pPr marL="285750" indent="-285750">
              <a:buFont typeface="Arial" panose="020B0604020202020204" pitchFamily="34" charset="0"/>
              <a:buChar char="•"/>
            </a:pPr>
            <a:r>
              <a:rPr lang="hr-HR" sz="1400" dirty="0" smtClean="0"/>
              <a:t>objavom </a:t>
            </a:r>
            <a:r>
              <a:rPr lang="hr-HR" sz="1400" dirty="0"/>
              <a:t>smjernica kako bi se precizirala uloga građana u proračunskom procesu i koraci potrebni za davanje povratnih informacija na upite i </a:t>
            </a:r>
            <a:r>
              <a:rPr lang="hr-HR" sz="1400" dirty="0" smtClean="0"/>
              <a:t>doprinose </a:t>
            </a:r>
            <a:r>
              <a:rPr lang="hr-HR" sz="1400" dirty="0"/>
              <a:t>građana pravovremeno, posebno u kontekstu kada sveobuhvatnih zakonodavni okviri ne </a:t>
            </a:r>
            <a:r>
              <a:rPr lang="hr-HR" sz="1400" dirty="0" smtClean="0"/>
              <a:t>sadržavaju </a:t>
            </a:r>
            <a:r>
              <a:rPr lang="hr-HR" sz="1400" dirty="0"/>
              <a:t>detaljne smjernice</a:t>
            </a:r>
          </a:p>
          <a:p>
            <a:endParaRPr lang="hr-HR" sz="1400" dirty="0"/>
          </a:p>
          <a:p>
            <a:pPr marL="285750" indent="-285750">
              <a:buFont typeface="Arial" panose="020B0604020202020204" pitchFamily="34" charset="0"/>
              <a:buChar char="•"/>
            </a:pPr>
            <a:r>
              <a:rPr lang="hr-HR" sz="1400" dirty="0" smtClean="0"/>
              <a:t>poticanjem </a:t>
            </a:r>
            <a:r>
              <a:rPr lang="hr-HR" sz="1400" dirty="0"/>
              <a:t>javnih tijela da organiziraju redovitu edukaciju/predavanja o</a:t>
            </a:r>
            <a:r>
              <a:rPr lang="hr-HR" sz="1400" dirty="0" smtClean="0"/>
              <a:t> proračunskoj pismenosti za nevladine udruge, novinare/medije </a:t>
            </a:r>
            <a:r>
              <a:rPr lang="hr-HR" sz="1400" dirty="0"/>
              <a:t>u suradnji s razvojnim partnerima, a moguća je i suradnja akademske zajednice te stručnih organizacija (</a:t>
            </a:r>
            <a:r>
              <a:rPr lang="hr-HR" sz="1400" i="1" dirty="0" err="1"/>
              <a:t>think</a:t>
            </a:r>
            <a:r>
              <a:rPr lang="hr-HR" sz="1400" i="1" dirty="0"/>
              <a:t> </a:t>
            </a:r>
            <a:r>
              <a:rPr lang="hr-HR" sz="1400" i="1" dirty="0" smtClean="0"/>
              <a:t>tankova</a:t>
            </a:r>
            <a:r>
              <a:rPr lang="hr-HR" sz="1400" dirty="0" smtClean="0"/>
              <a:t>), </a:t>
            </a:r>
            <a:r>
              <a:rPr lang="hr-HR" sz="1400" dirty="0"/>
              <a:t>kao predvodnika, s MF-om, resornim ministarstvima i lokalnom vlasti</a:t>
            </a:r>
          </a:p>
          <a:p>
            <a:pPr marL="285750" indent="-285750">
              <a:buFont typeface="Arial" panose="020B0604020202020204" pitchFamily="34" charset="0"/>
              <a:buChar char="•"/>
            </a:pPr>
            <a:endParaRPr lang="hr-HR" sz="1400" dirty="0"/>
          </a:p>
          <a:p>
            <a:pPr marL="285750" indent="-285750">
              <a:buFont typeface="Arial" panose="020B0604020202020204" pitchFamily="34" charset="0"/>
              <a:buChar char="•"/>
            </a:pPr>
            <a:r>
              <a:rPr lang="hr-HR" sz="1400" dirty="0" smtClean="0"/>
              <a:t>razmatranjem </a:t>
            </a:r>
            <a:r>
              <a:rPr lang="hr-HR" sz="1400" dirty="0" err="1"/>
              <a:t>pilotnih</a:t>
            </a:r>
            <a:r>
              <a:rPr lang="hr-HR" sz="1400" dirty="0"/>
              <a:t> </a:t>
            </a:r>
            <a:r>
              <a:rPr lang="hr-HR" sz="1400" dirty="0" smtClean="0"/>
              <a:t>tečajeva o proračunskoj pismenosti za odrasle </a:t>
            </a:r>
            <a:r>
              <a:rPr lang="hr-HR" sz="1400" dirty="0"/>
              <a:t>i/ili </a:t>
            </a:r>
            <a:r>
              <a:rPr lang="hr-HR" sz="1400" dirty="0" smtClean="0"/>
              <a:t>mlade, </a:t>
            </a:r>
            <a:r>
              <a:rPr lang="hr-HR" sz="1400" dirty="0"/>
              <a:t>kao </a:t>
            </a:r>
            <a:r>
              <a:rPr lang="hr-HR" sz="1400" dirty="0" smtClean="0"/>
              <a:t>zasebnih modula </a:t>
            </a:r>
            <a:r>
              <a:rPr lang="hr-HR" sz="1400" dirty="0"/>
              <a:t>ili u </a:t>
            </a:r>
            <a:r>
              <a:rPr lang="hr-HR" sz="1400" dirty="0" smtClean="0"/>
              <a:t>okviru </a:t>
            </a:r>
            <a:r>
              <a:rPr lang="hr-HR" sz="1400" dirty="0"/>
              <a:t>edukacije za financijsku </a:t>
            </a:r>
            <a:r>
              <a:rPr lang="hr-HR" sz="1400" dirty="0" smtClean="0"/>
              <a:t>pismenost/građanski odgoj</a:t>
            </a:r>
            <a:endParaRPr lang="hr-HR" sz="1400" dirty="0"/>
          </a:p>
        </p:txBody>
      </p:sp>
    </p:spTree>
    <p:extLst>
      <p:ext uri="{BB962C8B-B14F-4D97-AF65-F5344CB8AC3E}">
        <p14:creationId xmlns:p14="http://schemas.microsoft.com/office/powerpoint/2010/main" val="2810518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6" name="Объект 3"/>
          <p:cNvGraphicFramePr>
            <a:graphicFrameLocks noGrp="1"/>
          </p:cNvGraphicFramePr>
          <p:nvPr>
            <p:ph idx="1"/>
            <p:extLst>
              <p:ext uri="{D42A27DB-BD31-4B8C-83A1-F6EECF244321}">
                <p14:modId xmlns:p14="http://schemas.microsoft.com/office/powerpoint/2010/main" val="3730499595"/>
              </p:ext>
            </p:extLst>
          </p:nvPr>
        </p:nvGraphicFramePr>
        <p:xfrm>
          <a:off x="990600" y="921112"/>
          <a:ext cx="8610600" cy="5528108"/>
        </p:xfrm>
        <a:graphic>
          <a:graphicData uri="http://schemas.openxmlformats.org/drawingml/2006/table">
            <a:tbl>
              <a:tblPr/>
              <a:tblGrid>
                <a:gridCol w="2603672">
                  <a:extLst>
                    <a:ext uri="{9D8B030D-6E8A-4147-A177-3AD203B41FA5}">
                      <a16:colId xmlns:a16="http://schemas.microsoft.com/office/drawing/2014/main" xmlns="" val="20000"/>
                    </a:ext>
                  </a:extLst>
                </a:gridCol>
                <a:gridCol w="6006928">
                  <a:extLst>
                    <a:ext uri="{9D8B030D-6E8A-4147-A177-3AD203B41FA5}">
                      <a16:colId xmlns:a16="http://schemas.microsoft.com/office/drawing/2014/main" xmlns="" val="20001"/>
                    </a:ext>
                  </a:extLst>
                </a:gridCol>
              </a:tblGrid>
              <a:tr h="3821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1700" b="1" dirty="0" smtClean="0">
                          <a:solidFill>
                            <a:schemeClr val="bg1"/>
                          </a:solidFill>
                        </a:rPr>
                        <a:t>Naslov</a:t>
                      </a:r>
                      <a:r>
                        <a:rPr lang="en-US" sz="1700" b="1" dirty="0" smtClean="0">
                          <a:solidFill>
                            <a:schemeClr val="bg1"/>
                          </a:solidFill>
                        </a:rPr>
                        <a:t> </a:t>
                      </a:r>
                      <a:endParaRPr lang="en-US" sz="1700" b="1" dirty="0">
                        <a:solidFill>
                          <a:schemeClr val="bg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C0B2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dirty="0">
                          <a:solidFill>
                            <a:schemeClr val="bg1"/>
                          </a:solidFill>
                          <a:effectLst/>
                          <a:latin typeface="+mn-lt"/>
                          <a:ea typeface="+mn-ea"/>
                          <a:cs typeface="+mn-cs"/>
                        </a:rPr>
                        <a:t>link</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C0B2D1"/>
                    </a:solidFill>
                  </a:tcPr>
                </a:tc>
                <a:extLst>
                  <a:ext uri="{0D108BD9-81ED-4DB2-BD59-A6C34878D82A}">
                    <a16:rowId xmlns:a16="http://schemas.microsoft.com/office/drawing/2014/main" xmlns="" val="10000"/>
                  </a:ext>
                </a:extLst>
              </a:tr>
              <a:tr h="455309">
                <a:tc>
                  <a:txBody>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ru-RU" sz="1400" dirty="0">
                          <a:effectLst/>
                          <a:latin typeface="+mn-lt"/>
                          <a:ea typeface="Calibri"/>
                          <a:cs typeface="Times New Roman"/>
                        </a:rPr>
                        <a:t>1. </a:t>
                      </a:r>
                      <a:r>
                        <a:rPr lang="hr-HR" sz="1400" dirty="0" smtClean="0">
                          <a:effectLst/>
                          <a:latin typeface="+mn-lt"/>
                          <a:ea typeface="Calibri"/>
                          <a:cs typeface="Times New Roman"/>
                        </a:rPr>
                        <a:t>Sudjelovanje javnosti</a:t>
                      </a:r>
                      <a:r>
                        <a:rPr lang="hr-HR" sz="1400" baseline="0" dirty="0" smtClean="0">
                          <a:effectLst/>
                          <a:latin typeface="+mn-lt"/>
                          <a:ea typeface="Calibri"/>
                          <a:cs typeface="Times New Roman"/>
                        </a:rPr>
                        <a:t> u fiskalnoj politici i proračunskom procesu – kako uspostaviti i/ili ojačati mehanizme u zemljama PEMPAL-a</a:t>
                      </a:r>
                      <a:endParaRPr lang="hr-HR" sz="1400" dirty="0" smtClean="0">
                        <a:effectLst/>
                        <a:latin typeface="+mn-lt"/>
                        <a:ea typeface="Calibri"/>
                        <a:cs typeface="Times New Roman"/>
                      </a:endParaRPr>
                    </a:p>
                    <a:p>
                      <a:pPr>
                        <a:lnSpc>
                          <a:spcPts val="2300"/>
                        </a:lnSpc>
                        <a:spcAft>
                          <a:spcPts val="0"/>
                        </a:spcAft>
                      </a:pPr>
                      <a:r>
                        <a:rPr lang="hr-HR" sz="1400" dirty="0" smtClean="0">
                          <a:effectLst/>
                          <a:latin typeface="+mn-lt"/>
                          <a:ea typeface="Calibri"/>
                          <a:cs typeface="Times New Roman"/>
                        </a:rPr>
                        <a:t>Pozadinski dokument</a:t>
                      </a:r>
                      <a:endParaRPr lang="ru-RU" sz="1400" dirty="0">
                        <a:effectLst/>
                        <a:latin typeface="+mn-lt"/>
                        <a:ea typeface="Calibri"/>
                        <a:cs typeface="Times New Roman"/>
                      </a:endParaRPr>
                    </a:p>
                    <a:p>
                      <a:pPr>
                        <a:lnSpc>
                          <a:spcPts val="2300"/>
                        </a:lnSpc>
                        <a:spcAft>
                          <a:spcPts val="0"/>
                        </a:spcAft>
                      </a:pPr>
                      <a:endParaRPr lang="ru-RU" sz="1200" dirty="0">
                        <a:effectLst/>
                        <a:latin typeface="Times New Roman"/>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ENG</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hlinkClick r:id="rId5"/>
                        </a:rPr>
                        <a:t>https://www.pempal.org/sites/pempal/files/filefield_paths/bcop_public_participation_backgroud_paper_august2017_eng.doc</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endParaRPr kumimoji="0" lang="en-US" sz="14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RUS</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r>
                        <a:rPr kumimoji="0" lang="en-US" sz="1400" b="0" i="0" u="none" strike="noStrike" kern="1200" cap="none" spc="0" normalizeH="0" baseline="0" noProof="0" dirty="0">
                          <a:ln>
                            <a:noFill/>
                          </a:ln>
                          <a:solidFill>
                            <a:srgbClr val="000000"/>
                          </a:solidFill>
                          <a:effectLst/>
                          <a:uLnTx/>
                          <a:uFillTx/>
                          <a:latin typeface="+mn-lt"/>
                          <a:ea typeface="+mn-ea"/>
                          <a:cs typeface="+mn-cs"/>
                          <a:hlinkClick r:id="rId6"/>
                        </a:rPr>
                        <a:t>https://www.pempal.org/sites/pempal/files/filefield_paths/bcop_public_participation_backgroud_paper_august2017_rus_full.doc</a:t>
                      </a:r>
                      <a:endParaRPr kumimoji="0" lang="ru-RU" sz="1400" b="0" i="0" u="none" strike="noStrike" kern="1200" cap="none" spc="0" normalizeH="0" baseline="0" noProof="0" dirty="0">
                        <a:ln>
                          <a:noFill/>
                        </a:ln>
                        <a:solidFill>
                          <a:srgbClr val="000000"/>
                        </a:solidFill>
                        <a:effectLst/>
                        <a:uLnTx/>
                        <a:uFillTx/>
                        <a:latin typeface="+mn-lt"/>
                        <a:ea typeface="+mn-ea"/>
                        <a:cs typeface="+mn-cs"/>
                      </a:endParaRPr>
                    </a:p>
                    <a:p>
                      <a:pPr>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rPr>
                        <a:t>BCS</a:t>
                      </a:r>
                      <a:r>
                        <a:rPr kumimoji="0" lang="ru-RU" sz="1400" b="0" i="0" u="none" strike="noStrike" kern="1200" cap="none" spc="0" normalizeH="0" baseline="0" dirty="0">
                          <a:ln>
                            <a:noFill/>
                          </a:ln>
                          <a:solidFill>
                            <a:srgbClr val="000000"/>
                          </a:solidFill>
                          <a:effectLst/>
                          <a:uLnTx/>
                          <a:uFillTx/>
                          <a:latin typeface="+mn-lt"/>
                          <a:ea typeface="+mn-ea"/>
                          <a:cs typeface="+mn-cs"/>
                        </a:rPr>
                        <a:t>:</a:t>
                      </a:r>
                    </a:p>
                    <a:p>
                      <a:pPr>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hlinkClick r:id="rId7"/>
                        </a:rPr>
                        <a:t>https://www.pempal.org/sites/pempal/files/filefield_paths/bcop_public_participation_backgroud_paper_august2017_bcs.docx</a:t>
                      </a:r>
                      <a:r>
                        <a:rPr kumimoji="0" lang="ru-RU" sz="1400" b="0" i="0" u="none" strike="noStrike" kern="1200" cap="none" spc="0" normalizeH="0" baseline="0" dirty="0">
                          <a:ln>
                            <a:noFill/>
                          </a:ln>
                          <a:solidFill>
                            <a:srgbClr val="000000"/>
                          </a:solidFill>
                          <a:effectLst/>
                          <a:uLnTx/>
                          <a:uFillTx/>
                          <a:latin typeface="+mn-lt"/>
                          <a:ea typeface="+mn-ea"/>
                          <a:cs typeface="+mn-cs"/>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extLst>
                  <a:ext uri="{0D108BD9-81ED-4DB2-BD59-A6C34878D82A}">
                    <a16:rowId xmlns:a16="http://schemas.microsoft.com/office/drawing/2014/main" xmlns="" val="10001"/>
                  </a:ext>
                </a:extLst>
              </a:tr>
              <a:tr h="731153">
                <a:tc>
                  <a:txBody>
                    <a:bodyPr/>
                    <a:lstStyle/>
                    <a:p>
                      <a:pPr>
                        <a:buNone/>
                      </a:pPr>
                      <a:r>
                        <a:rPr lang="ru-RU" sz="1400" kern="1200" baseline="0" dirty="0">
                          <a:solidFill>
                            <a:schemeClr val="tx1"/>
                          </a:solidFill>
                          <a:effectLst/>
                          <a:latin typeface="+mn-lt"/>
                          <a:ea typeface="Calibri"/>
                          <a:cs typeface="Times New Roman"/>
                        </a:rPr>
                        <a:t>2. </a:t>
                      </a:r>
                      <a:r>
                        <a:rPr lang="hr-HR" sz="1400" kern="1200" baseline="0" dirty="0" smtClean="0">
                          <a:solidFill>
                            <a:schemeClr val="tx1"/>
                          </a:solidFill>
                          <a:effectLst/>
                          <a:latin typeface="+mn-lt"/>
                          <a:ea typeface="Calibri"/>
                          <a:cs typeface="Times New Roman"/>
                        </a:rPr>
                        <a:t>Rješavanje izazova u izradi proračuna za građane u zemljama PEMPAL-a</a:t>
                      </a:r>
                    </a:p>
                    <a:p>
                      <a:pPr>
                        <a:lnSpc>
                          <a:spcPts val="2300"/>
                        </a:lnSpc>
                        <a:spcAft>
                          <a:spcPts val="0"/>
                        </a:spcAft>
                      </a:pPr>
                      <a:endParaRPr lang="ru-RU" sz="1200" dirty="0">
                        <a:effectLst/>
                        <a:latin typeface="Times New Roman"/>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tc>
                  <a:txBody>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mn-lt"/>
                          <a:ea typeface="+mn-ea"/>
                          <a:cs typeface="+mn-cs"/>
                        </a:rPr>
                        <a:t>ENG</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algn="l" defTabSz="914400" rtl="0" eaLnBrk="1" latinLnBrk="0" hangingPunct="1">
                        <a:lnSpc>
                          <a:spcPts val="2200"/>
                        </a:lnSpc>
                        <a:spcAft>
                          <a:spcPts val="0"/>
                        </a:spcAft>
                      </a:pPr>
                      <a:r>
                        <a:rPr kumimoji="0" lang="en-US" sz="1400" b="0" i="0" u="none" strike="noStrike" kern="1200" cap="none" spc="0" normalizeH="0" baseline="0" noProof="0" dirty="0">
                          <a:ln>
                            <a:noFill/>
                          </a:ln>
                          <a:solidFill>
                            <a:srgbClr val="000000"/>
                          </a:solidFill>
                          <a:effectLst/>
                          <a:uLnTx/>
                          <a:uFillTx/>
                          <a:latin typeface="+mn-lt"/>
                          <a:ea typeface="+mn-ea"/>
                          <a:cs typeface="+mn-cs"/>
                          <a:hlinkClick r:id="rId8"/>
                        </a:rPr>
                        <a:t>https://www.pempal.org/sites/pempal/files/event/2017/Budget%20COP%20Events/Jun22_Moscow%2C%20Russian%20Federation/files/bcop_citizens_budgets_june2017_eng.doc</a:t>
                      </a:r>
                      <a:r>
                        <a:rPr kumimoji="0" lang="ru-RU" sz="1400" b="0" i="0" u="none" strike="noStrike" kern="1200" cap="none" spc="0" normalizeH="0" baseline="0" noProof="0" dirty="0">
                          <a:ln>
                            <a:noFill/>
                          </a:ln>
                          <a:solidFill>
                            <a:srgbClr val="000000"/>
                          </a:solidFill>
                          <a:effectLst/>
                          <a:uLnTx/>
                          <a:uFillTx/>
                          <a:latin typeface="+mn-lt"/>
                          <a:ea typeface="+mn-ea"/>
                          <a:cs typeface="+mn-cs"/>
                        </a:rPr>
                        <a:t> </a:t>
                      </a:r>
                    </a:p>
                    <a:p>
                      <a:pPr marL="0" algn="l" defTabSz="914400" rtl="0" eaLnBrk="1" latinLnBrk="0" hangingPunct="1">
                        <a:lnSpc>
                          <a:spcPts val="2200"/>
                        </a:lnSpc>
                        <a:spcAft>
                          <a:spcPts val="0"/>
                        </a:spcAft>
                      </a:pPr>
                      <a:r>
                        <a:rPr kumimoji="0" lang="en-US" sz="1400" b="0" i="0" u="none" strike="noStrike" kern="1200" cap="none" spc="0" normalizeH="0" baseline="0" noProof="0" dirty="0">
                          <a:ln>
                            <a:noFill/>
                          </a:ln>
                          <a:solidFill>
                            <a:srgbClr val="000000"/>
                          </a:solidFill>
                          <a:effectLst/>
                          <a:uLnTx/>
                          <a:uFillTx/>
                          <a:latin typeface="+mn-lt"/>
                          <a:ea typeface="+mn-ea"/>
                          <a:cs typeface="+mn-cs"/>
                        </a:rPr>
                        <a:t>RUS</a:t>
                      </a:r>
                      <a:r>
                        <a:rPr kumimoji="0" lang="ru-RU" sz="1400" b="0" i="0" u="none" strike="noStrike" kern="1200" cap="none" spc="0" normalizeH="0" baseline="0" noProof="0" dirty="0">
                          <a:ln>
                            <a:noFill/>
                          </a:ln>
                          <a:solidFill>
                            <a:srgbClr val="000000"/>
                          </a:solidFill>
                          <a:effectLst/>
                          <a:uLnTx/>
                          <a:uFillTx/>
                          <a:latin typeface="+mn-lt"/>
                          <a:ea typeface="+mn-ea"/>
                          <a:cs typeface="+mn-cs"/>
                        </a:rPr>
                        <a:t>:</a:t>
                      </a:r>
                    </a:p>
                    <a:p>
                      <a:pPr marL="0" marR="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dirty="0">
                          <a:ln>
                            <a:noFill/>
                          </a:ln>
                          <a:solidFill>
                            <a:srgbClr val="000000"/>
                          </a:solidFill>
                          <a:effectLst/>
                          <a:uLnTx/>
                          <a:uFillTx/>
                          <a:latin typeface="+mn-lt"/>
                          <a:ea typeface="+mn-ea"/>
                          <a:cs typeface="+mn-cs"/>
                          <a:hlinkClick r:id="rId9"/>
                        </a:rPr>
                        <a:t>https://www.pempal.org/sites/pempal/files/event/2017/files/bcop_citizens_budgets_june2017_rus.doc</a:t>
                      </a:r>
                      <a:r>
                        <a:rPr kumimoji="0" lang="ru-RU" sz="1400" b="0" i="0" u="none" strike="noStrike" kern="1200" cap="none" spc="0" normalizeH="0" baseline="0" dirty="0">
                          <a:ln>
                            <a:noFill/>
                          </a:ln>
                          <a:solidFill>
                            <a:srgbClr val="000000"/>
                          </a:solidFill>
                          <a:effectLst/>
                          <a:uLnTx/>
                          <a:uFillTx/>
                          <a:latin typeface="+mn-lt"/>
                          <a:ea typeface="+mn-ea"/>
                          <a:cs typeface="+mn-cs"/>
                        </a:rPr>
                        <a:t> </a:t>
                      </a:r>
                    </a:p>
                    <a:p>
                      <a:pPr marL="0" marR="0" indent="0" algn="l" defTabSz="914400" rtl="0" eaLnBrk="1" fontAlgn="auto" latinLnBrk="0" hangingPunct="1">
                        <a:lnSpc>
                          <a:spcPts val="2200"/>
                        </a:lnSpc>
                        <a:spcBef>
                          <a:spcPts val="0"/>
                        </a:spcBef>
                        <a:spcAft>
                          <a:spcPts val="0"/>
                        </a:spcAft>
                        <a:buClrTx/>
                        <a:buSzTx/>
                        <a:buFontTx/>
                        <a:buNone/>
                        <a:tabLst/>
                        <a:defRPr/>
                      </a:pPr>
                      <a:r>
                        <a:rPr kumimoji="0" lang="en-US" sz="1400" b="0" i="0" u="none" strike="noStrike" kern="1200" cap="none" spc="0" normalizeH="0" baseline="0" dirty="0">
                          <a:ln>
                            <a:noFill/>
                          </a:ln>
                          <a:solidFill>
                            <a:srgbClr val="000000"/>
                          </a:solidFill>
                          <a:effectLst/>
                          <a:uLnTx/>
                          <a:uFillTx/>
                          <a:latin typeface="+mn-lt"/>
                          <a:ea typeface="+mn-ea"/>
                          <a:cs typeface="+mn-cs"/>
                        </a:rPr>
                        <a:t>BCS</a:t>
                      </a:r>
                      <a:r>
                        <a:rPr kumimoji="0" lang="ru-RU" sz="1400" b="0" i="0" u="none" strike="noStrike" kern="1200" cap="none" spc="0" normalizeH="0" baseline="0" dirty="0">
                          <a:ln>
                            <a:noFill/>
                          </a:ln>
                          <a:solidFill>
                            <a:srgbClr val="000000"/>
                          </a:solidFill>
                          <a:effectLst/>
                          <a:uLnTx/>
                          <a:uFillTx/>
                          <a:latin typeface="+mn-lt"/>
                          <a:ea typeface="+mn-ea"/>
                          <a:cs typeface="+mn-cs"/>
                        </a:rPr>
                        <a:t>:</a:t>
                      </a:r>
                    </a:p>
                    <a:p>
                      <a:pPr marL="0" algn="l" defTabSz="914400" rtl="0" eaLnBrk="1" latinLnBrk="0" hangingPunct="1">
                        <a:lnSpc>
                          <a:spcPts val="2200"/>
                        </a:lnSpc>
                        <a:spcAft>
                          <a:spcPts val="0"/>
                        </a:spcAft>
                      </a:pPr>
                      <a:r>
                        <a:rPr kumimoji="0" lang="en-US" sz="1400" b="0" i="0" u="none" strike="noStrike" kern="1200" cap="none" spc="0" normalizeH="0" baseline="0" dirty="0">
                          <a:ln>
                            <a:noFill/>
                          </a:ln>
                          <a:solidFill>
                            <a:srgbClr val="000000"/>
                          </a:solidFill>
                          <a:effectLst/>
                          <a:uLnTx/>
                          <a:uFillTx/>
                          <a:latin typeface="+mn-lt"/>
                          <a:ea typeface="+mn-ea"/>
                          <a:cs typeface="+mn-cs"/>
                          <a:hlinkClick r:id="rId10"/>
                        </a:rPr>
                        <a:t>https://www.pempal.org/sites/pempal/files/event/2017/Bud%C5%BEet%20Doga%C4%91aji/Jun22_Moskva%2C%20Rusija/files/bcop_citizens_budgets_june2017_bcs.docx</a:t>
                      </a:r>
                      <a:r>
                        <a:rPr kumimoji="0" lang="ru-RU" sz="1400" b="0" i="0" u="none" strike="noStrike" kern="1200" cap="none" spc="0" normalizeH="0" baseline="0" dirty="0">
                          <a:ln>
                            <a:noFill/>
                          </a:ln>
                          <a:solidFill>
                            <a:srgbClr val="000000"/>
                          </a:solidFill>
                          <a:effectLst/>
                          <a:uLnTx/>
                          <a:uFillTx/>
                          <a:latin typeface="+mn-lt"/>
                          <a:ea typeface="+mn-ea"/>
                          <a:cs typeface="+mn-cs"/>
                        </a:rPr>
                        <a: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0D8E7"/>
                    </a:solidFill>
                  </a:tcPr>
                </a:tc>
                <a:extLst>
                  <a:ext uri="{0D108BD9-81ED-4DB2-BD59-A6C34878D82A}">
                    <a16:rowId xmlns:a16="http://schemas.microsoft.com/office/drawing/2014/main" xmlns="" val="10002"/>
                  </a:ext>
                </a:extLst>
              </a:tr>
            </a:tbl>
          </a:graphicData>
        </a:graphic>
      </p:graphicFrame>
      <p:sp>
        <p:nvSpPr>
          <p:cNvPr id="2" name="Прямоугольник 1"/>
          <p:cNvSpPr/>
          <p:nvPr/>
        </p:nvSpPr>
        <p:spPr>
          <a:xfrm>
            <a:off x="294444" y="457200"/>
            <a:ext cx="9674443" cy="369332"/>
          </a:xfrm>
          <a:prstGeom prst="rect">
            <a:avLst/>
          </a:prstGeom>
        </p:spPr>
        <p:txBody>
          <a:bodyPr wrap="none">
            <a:spAutoFit/>
          </a:bodyPr>
          <a:lstStyle/>
          <a:p>
            <a:pPr lvl="0" algn="ctr" fontAlgn="auto">
              <a:spcBef>
                <a:spcPts val="0"/>
              </a:spcBef>
              <a:spcAft>
                <a:spcPts val="0"/>
              </a:spcAft>
              <a:defRPr/>
            </a:pPr>
            <a:r>
              <a:rPr lang="hr-HR" b="1" dirty="0" smtClean="0"/>
              <a:t>Proizvodi znanja SB-a o proračunskoj pismenosti dostupni za preuzimanje s </a:t>
            </a:r>
            <a:r>
              <a:rPr lang="hr-HR" b="1" dirty="0" smtClean="0"/>
              <a:t>I</a:t>
            </a:r>
            <a:r>
              <a:rPr lang="hr-HR" b="1" dirty="0" smtClean="0"/>
              <a:t>nterneta:</a:t>
            </a:r>
            <a:endParaRPr lang="en-US" b="1" dirty="0">
              <a:solidFill>
                <a:srgbClr val="FF0000"/>
              </a:solidFill>
            </a:endParaRPr>
          </a:p>
        </p:txBody>
      </p:sp>
    </p:spTree>
    <p:extLst>
      <p:ext uri="{BB962C8B-B14F-4D97-AF65-F5344CB8AC3E}">
        <p14:creationId xmlns:p14="http://schemas.microsoft.com/office/powerpoint/2010/main" val="866422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990600"/>
            <a:ext cx="8337550" cy="57150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hr-HR" sz="3600" dirty="0" smtClean="0">
                <a:solidFill>
                  <a:srgbClr val="000000"/>
                </a:solidFill>
              </a:rPr>
              <a:t>Hvala za pažnju</a:t>
            </a:r>
            <a:r>
              <a:rPr lang="en-US" sz="3600" dirty="0" smtClean="0">
                <a:solidFill>
                  <a:srgbClr val="000000"/>
                </a:solidFill>
              </a:rPr>
              <a:t>!</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hr-HR" sz="2000" dirty="0" smtClean="0">
                <a:solidFill>
                  <a:srgbClr val="000000"/>
                </a:solidFill>
              </a:rPr>
              <a:t>Pitanja možete uputiti</a:t>
            </a:r>
            <a:r>
              <a:rPr lang="en-US" sz="2000" dirty="0" smtClean="0">
                <a:solidFill>
                  <a:srgbClr val="000000"/>
                </a:solidFill>
              </a:rPr>
              <a:t>:</a:t>
            </a:r>
            <a:endParaRPr lang="en-US" sz="2000" dirty="0">
              <a:solidFill>
                <a:srgbClr val="000000"/>
              </a:solidFill>
              <a:cs typeface="Calibri"/>
            </a:endParaRPr>
          </a:p>
          <a:p>
            <a:pPr fontAlgn="auto">
              <a:spcAft>
                <a:spcPts val="0"/>
              </a:spcAft>
              <a:defRPr/>
            </a:pPr>
            <a:r>
              <a:rPr lang="en-US" sz="2000" dirty="0" smtClean="0">
                <a:solidFill>
                  <a:srgbClr val="000000"/>
                </a:solidFill>
              </a:rPr>
              <a:t>May</a:t>
            </a:r>
            <a:r>
              <a:rPr lang="hr-HR" sz="2000" dirty="0" smtClean="0">
                <a:solidFill>
                  <a:srgbClr val="000000"/>
                </a:solidFill>
              </a:rPr>
              <a:t>i</a:t>
            </a:r>
            <a:r>
              <a:rPr lang="en-US" sz="2000" dirty="0" smtClean="0">
                <a:solidFill>
                  <a:srgbClr val="000000"/>
                </a:solidFill>
              </a:rPr>
              <a:t> </a:t>
            </a:r>
            <a:r>
              <a:rPr lang="en-US" sz="2000" dirty="0" err="1" smtClean="0">
                <a:solidFill>
                  <a:srgbClr val="000000"/>
                </a:solidFill>
              </a:rPr>
              <a:t>Gusarov</a:t>
            </a:r>
            <a:r>
              <a:rPr lang="hr-HR" sz="2000" dirty="0" smtClean="0">
                <a:solidFill>
                  <a:srgbClr val="000000"/>
                </a:solidFill>
              </a:rPr>
              <a:t>oj</a:t>
            </a:r>
            <a:r>
              <a:rPr lang="en-US" sz="2000" dirty="0" smtClean="0">
                <a:solidFill>
                  <a:srgbClr val="000000"/>
                </a:solidFill>
              </a:rPr>
              <a:t>, </a:t>
            </a:r>
            <a:r>
              <a:rPr lang="hr-HR" sz="2000" dirty="0" smtClean="0">
                <a:solidFill>
                  <a:srgbClr val="000000"/>
                </a:solidFill>
              </a:rPr>
              <a:t>višoj stručnjakinji za javni sektor</a:t>
            </a:r>
            <a:endParaRPr lang="en-US" sz="2000" dirty="0">
              <a:solidFill>
                <a:srgbClr val="000000"/>
              </a:solidFill>
            </a:endParaRPr>
          </a:p>
          <a:p>
            <a:pPr fontAlgn="auto">
              <a:spcAft>
                <a:spcPts val="0"/>
              </a:spcAft>
              <a:defRPr/>
            </a:pPr>
            <a:r>
              <a:rPr lang="en-US" sz="2000" dirty="0">
                <a:solidFill>
                  <a:srgbClr val="000000"/>
                </a:solidFill>
                <a:hlinkClick r:id="rId4"/>
              </a:rPr>
              <a:t>mgusarova@worldbank.org</a:t>
            </a:r>
            <a:r>
              <a:rPr lang="en-US" sz="2000" dirty="0">
                <a:solidFill>
                  <a:srgbClr val="000000"/>
                </a:solidFill>
              </a:rPr>
              <a:t> </a:t>
            </a:r>
          </a:p>
          <a:p>
            <a:pPr fontAlgn="auto">
              <a:defRPr/>
            </a:pPr>
            <a:r>
              <a:rPr lang="en-US" sz="2000" dirty="0" smtClean="0">
                <a:solidFill>
                  <a:srgbClr val="000000"/>
                </a:solidFill>
              </a:rPr>
              <a:t>Ann</a:t>
            </a:r>
            <a:r>
              <a:rPr lang="hr-HR" sz="2000" dirty="0" smtClean="0">
                <a:solidFill>
                  <a:srgbClr val="000000"/>
                </a:solidFill>
              </a:rPr>
              <a:t>i</a:t>
            </a:r>
            <a:r>
              <a:rPr lang="en-US" sz="2000" dirty="0" smtClean="0">
                <a:solidFill>
                  <a:srgbClr val="000000"/>
                </a:solidFill>
              </a:rPr>
              <a:t> </a:t>
            </a:r>
            <a:r>
              <a:rPr lang="en-US" sz="2000" dirty="0" err="1">
                <a:solidFill>
                  <a:srgbClr val="000000"/>
                </a:solidFill>
                <a:cs typeface="Calibri"/>
              </a:rPr>
              <a:t>Belenchuk</a:t>
            </a:r>
            <a:r>
              <a:rPr lang="en-US" sz="2000" dirty="0">
                <a:solidFill>
                  <a:srgbClr val="000000"/>
                </a:solidFill>
                <a:cs typeface="Calibri"/>
              </a:rPr>
              <a:t>, </a:t>
            </a:r>
            <a:r>
              <a:rPr lang="hr-HR" sz="2000" dirty="0">
                <a:solidFill>
                  <a:srgbClr val="000000"/>
                </a:solidFill>
                <a:cs typeface="Calibri"/>
              </a:rPr>
              <a:t>v</a:t>
            </a:r>
            <a:r>
              <a:rPr lang="hr-HR" sz="2000" dirty="0" smtClean="0">
                <a:solidFill>
                  <a:srgbClr val="000000"/>
                </a:solidFill>
                <a:cs typeface="Calibri"/>
              </a:rPr>
              <a:t>oditeljici BTLWG-a </a:t>
            </a:r>
            <a:r>
              <a:rPr lang="en-US" sz="2000" dirty="0" smtClean="0">
                <a:solidFill>
                  <a:srgbClr val="000000"/>
                </a:solidFill>
                <a:cs typeface="Calibri"/>
              </a:rPr>
              <a:t>PEMPAL</a:t>
            </a:r>
            <a:r>
              <a:rPr lang="hr-HR" sz="2000" dirty="0" smtClean="0">
                <a:solidFill>
                  <a:srgbClr val="000000"/>
                </a:solidFill>
                <a:cs typeface="Calibri"/>
              </a:rPr>
              <a:t>-a</a:t>
            </a:r>
            <a:endParaRPr lang="en-US" dirty="0"/>
          </a:p>
          <a:p>
            <a:pPr fontAlgn="auto">
              <a:defRPr/>
            </a:pPr>
            <a:r>
              <a:rPr lang="en-US" sz="2000" dirty="0">
                <a:solidFill>
                  <a:schemeClr val="accent1"/>
                </a:solidFill>
                <a:hlinkClick r:id="rId5"/>
              </a:rPr>
              <a:t>Anna.Belenchuk@minfin.ru</a:t>
            </a:r>
            <a:r>
              <a:rPr lang="en-US" sz="2000" dirty="0">
                <a:solidFill>
                  <a:schemeClr val="accent1"/>
                </a:solidFill>
                <a:cs typeface="Calibri"/>
              </a:rPr>
              <a:t> </a:t>
            </a:r>
            <a:endParaRPr lang="en-US" dirty="0">
              <a:solidFill>
                <a:schemeClr val="accent1"/>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p:txBody>
      </p:sp>
      <p:pic>
        <p:nvPicPr>
          <p:cNvPr id="74755" name="Рисунок 11" descr="pempal-logo.jpg"/>
          <p:cNvPicPr>
            <a:picLocks noChangeAspect="1"/>
          </p:cNvPicPr>
          <p:nvPr/>
        </p:nvPicPr>
        <p:blipFill>
          <a:blip r:embed="rId6"/>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7"/>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1876" y="381000"/>
            <a:ext cx="8378825" cy="6477000"/>
          </a:xfrm>
        </p:spPr>
        <p:txBody>
          <a:bodyPr rtlCol="0">
            <a:noAutofit/>
          </a:bodyPr>
          <a:lstStyle/>
          <a:p>
            <a:pPr algn="just" fontAlgn="auto">
              <a:spcAft>
                <a:spcPts val="0"/>
              </a:spcAft>
              <a:defRPr/>
            </a:pPr>
            <a:endParaRPr lang="en-US" sz="1800" dirty="0">
              <a:solidFill>
                <a:schemeClr val="tx1"/>
              </a:solidFill>
            </a:endParaRPr>
          </a:p>
          <a:p>
            <a:pPr lvl="1" algn="just" fontAlgn="auto">
              <a:spcAft>
                <a:spcPts val="0"/>
              </a:spcAft>
              <a:defRPr/>
            </a:pPr>
            <a:endParaRPr lang="en-US" sz="1800" dirty="0">
              <a:solidFill>
                <a:schemeClr val="tx1"/>
              </a:solidFill>
            </a:endParaRPr>
          </a:p>
          <a:p>
            <a:pPr marL="914400" lvl="1" indent="-457200" algn="just" fontAlgn="auto">
              <a:spcAft>
                <a:spcPts val="0"/>
              </a:spcAft>
              <a:buFont typeface="Arial" pitchFamily="34" charset="0"/>
              <a:buChar char="•"/>
              <a:defRPr/>
            </a:pPr>
            <a:endParaRPr lang="bs-Latn-BA" sz="2000" dirty="0">
              <a:solidFill>
                <a:schemeClr val="tx1"/>
              </a:solidFill>
            </a:endParaRPr>
          </a:p>
          <a:p>
            <a:pPr algn="just" fontAlgn="auto">
              <a:spcAft>
                <a:spcPts val="0"/>
              </a:spcAft>
              <a:buFont typeface="Arial" pitchFamily="34" charset="0"/>
              <a:buNone/>
              <a:defRPr/>
            </a:pPr>
            <a:endParaRPr lang="bs-Latn-BA" sz="2800" dirty="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graphicFrame>
        <p:nvGraphicFramePr>
          <p:cNvPr id="5" name="Диаграмма 4"/>
          <p:cNvGraphicFramePr>
            <a:graphicFrameLocks/>
          </p:cNvGraphicFramePr>
          <p:nvPr>
            <p:extLst>
              <p:ext uri="{D42A27DB-BD31-4B8C-83A1-F6EECF244321}">
                <p14:modId xmlns:p14="http://schemas.microsoft.com/office/powerpoint/2010/main" val="537938955"/>
              </p:ext>
            </p:extLst>
          </p:nvPr>
        </p:nvGraphicFramePr>
        <p:xfrm>
          <a:off x="1219200" y="152400"/>
          <a:ext cx="8153401" cy="6477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p:cNvSpPr txBox="1"/>
          <p:nvPr/>
        </p:nvSpPr>
        <p:spPr>
          <a:xfrm>
            <a:off x="6019800" y="914400"/>
            <a:ext cx="3276615" cy="57011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r-HR" sz="1200" b="1" dirty="0" smtClean="0"/>
              <a:t>Izvor</a:t>
            </a:r>
            <a:r>
              <a:rPr lang="en-US" sz="1200" b="1" dirty="0" smtClean="0"/>
              <a:t>: </a:t>
            </a:r>
            <a:r>
              <a:rPr lang="hr-HR" sz="1200" b="1" dirty="0" smtClean="0"/>
              <a:t>na temelju rezultata IBP-ove ankete o otvorenosti proračuna iz 2017.</a:t>
            </a:r>
            <a:endParaRPr lang="hr-HR" sz="1200" b="1" dirty="0" smtClean="0"/>
          </a:p>
        </p:txBody>
      </p:sp>
      <p:sp>
        <p:nvSpPr>
          <p:cNvPr id="7" name="Tekstni okvir 2"/>
          <p:cNvSpPr txBox="1"/>
          <p:nvPr/>
        </p:nvSpPr>
        <p:spPr>
          <a:xfrm>
            <a:off x="5029200" y="6096000"/>
            <a:ext cx="1066800" cy="5334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hr-HR" sz="1200" dirty="0">
                <a:effectLst/>
                <a:ea typeface="Calibri"/>
                <a:cs typeface="Times New Roman"/>
              </a:rPr>
              <a:t>Rezultat </a:t>
            </a:r>
            <a:endParaRPr lang="hr-HR" sz="1200" dirty="0" smtClean="0">
              <a:effectLst/>
              <a:ea typeface="Calibri"/>
              <a:cs typeface="Times New Roman"/>
            </a:endParaRPr>
          </a:p>
          <a:p>
            <a:pPr>
              <a:lnSpc>
                <a:spcPct val="115000"/>
              </a:lnSpc>
              <a:spcAft>
                <a:spcPts val="1000"/>
              </a:spcAft>
            </a:pPr>
            <a:r>
              <a:rPr lang="hr-HR" sz="1200" dirty="0" smtClean="0">
                <a:effectLst/>
                <a:ea typeface="Calibri"/>
                <a:cs typeface="Times New Roman"/>
              </a:rPr>
              <a:t>(</a:t>
            </a:r>
            <a:r>
              <a:rPr lang="hr-HR" sz="1200" dirty="0" err="1">
                <a:effectLst/>
                <a:ea typeface="Calibri"/>
                <a:cs typeface="Times New Roman"/>
              </a:rPr>
              <a:t>max</a:t>
            </a:r>
            <a:r>
              <a:rPr lang="hr-HR" sz="1200" dirty="0">
                <a:effectLst/>
                <a:ea typeface="Calibri"/>
                <a:cs typeface="Times New Roman"/>
              </a:rPr>
              <a:t>. 100)</a:t>
            </a:r>
          </a:p>
        </p:txBody>
      </p:sp>
    </p:spTree>
    <p:extLst>
      <p:ext uri="{BB962C8B-B14F-4D97-AF65-F5344CB8AC3E}">
        <p14:creationId xmlns:p14="http://schemas.microsoft.com/office/powerpoint/2010/main" val="177370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295400" y="2057400"/>
            <a:ext cx="7620000" cy="2209800"/>
          </a:xfrm>
        </p:spPr>
        <p:txBody>
          <a:bodyPr/>
          <a:lstStyle/>
          <a:p>
            <a:pPr algn="l"/>
            <a:r>
              <a:rPr lang="en-US" sz="3000" b="1" dirty="0">
                <a:solidFill>
                  <a:schemeClr val="tx2"/>
                </a:solidFill>
              </a:rPr>
              <a:t>I.  </a:t>
            </a:r>
            <a:r>
              <a:rPr lang="hr-HR" sz="3000" b="1" dirty="0" smtClean="0">
                <a:solidFill>
                  <a:schemeClr val="tx2"/>
                </a:solidFill>
              </a:rPr>
              <a:t>Pregled međunarodnih okvira o sudjelovanju javnosti u proračunskom ciklusu</a:t>
            </a:r>
            <a:endParaRPr lang="en-US" sz="3000" b="1" dirty="0">
              <a:solidFill>
                <a:schemeClr val="tx2"/>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4001386" cy="353642"/>
          </a:xfrm>
          <a:prstGeom prst="rect">
            <a:avLst/>
          </a:prstGeom>
          <a:noFill/>
          <a:ln w="9525">
            <a:noFill/>
            <a:miter lim="800000"/>
            <a:headEnd/>
            <a:tailEnd/>
          </a:ln>
        </p:spPr>
      </p:pic>
    </p:spTree>
    <p:extLst>
      <p:ext uri="{BB962C8B-B14F-4D97-AF65-F5344CB8AC3E}">
        <p14:creationId xmlns:p14="http://schemas.microsoft.com/office/powerpoint/2010/main" val="97392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733771" y="779340"/>
            <a:ext cx="8257829" cy="432154"/>
          </a:xfrm>
        </p:spPr>
        <p:txBody>
          <a:bodyPr/>
          <a:lstStyle/>
          <a:p>
            <a:r>
              <a:rPr lang="en-US" sz="2500" b="1" dirty="0" smtClean="0"/>
              <a:t>GIFT</a:t>
            </a:r>
            <a:r>
              <a:rPr lang="hr-HR" sz="2500" b="1" dirty="0" smtClean="0"/>
              <a:t>-</a:t>
            </a:r>
            <a:r>
              <a:rPr lang="hr-HR" sz="2500" b="1" dirty="0" err="1" smtClean="0"/>
              <a:t>ov</a:t>
            </a:r>
            <a:r>
              <a:rPr lang="hr-HR" sz="2500" b="1" dirty="0" smtClean="0"/>
              <a:t> raspon sudjelovanja javnosti</a:t>
            </a:r>
            <a:endParaRPr lang="en-US" sz="2500" b="1"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962400" y="282527"/>
            <a:ext cx="2863850" cy="253106"/>
          </a:xfrm>
          <a:prstGeom prst="rect">
            <a:avLst/>
          </a:prstGeom>
          <a:noFill/>
          <a:ln w="9525">
            <a:noFill/>
            <a:miter lim="800000"/>
            <a:headEnd/>
            <a:tailEnd/>
          </a:ln>
        </p:spPr>
      </p:pic>
      <p:sp>
        <p:nvSpPr>
          <p:cNvPr id="2" name="TextBox 1">
            <a:extLst>
              <a:ext uri="{FF2B5EF4-FFF2-40B4-BE49-F238E27FC236}">
                <a16:creationId xmlns:a16="http://schemas.microsoft.com/office/drawing/2014/main" xmlns="" id="{1F46A0F3-1D62-4AA0-937B-54029172D76D}"/>
              </a:ext>
            </a:extLst>
          </p:cNvPr>
          <p:cNvSpPr txBox="1"/>
          <p:nvPr/>
        </p:nvSpPr>
        <p:spPr>
          <a:xfrm>
            <a:off x="1066800" y="1475079"/>
            <a:ext cx="7772400" cy="5170646"/>
          </a:xfrm>
          <a:prstGeom prst="rect">
            <a:avLst/>
          </a:prstGeom>
          <a:noFill/>
        </p:spPr>
        <p:txBody>
          <a:bodyPr wrap="square" rtlCol="0">
            <a:spAutoFit/>
          </a:bodyPr>
          <a:lstStyle/>
          <a:p>
            <a:pPr lvl="0"/>
            <a:r>
              <a:rPr lang="hr-HR" sz="2200" b="1" dirty="0" smtClean="0">
                <a:latin typeface="+mn-lt"/>
              </a:rPr>
              <a:t>Obuhvaća sve aktivnosti kreiranja politika i izrade proračuna, </a:t>
            </a:r>
            <a:r>
              <a:rPr lang="hr-HR" sz="2200" dirty="0" smtClean="0">
                <a:latin typeface="+mn-lt"/>
              </a:rPr>
              <a:t>uključujući:</a:t>
            </a:r>
          </a:p>
          <a:p>
            <a:pPr lvl="0"/>
            <a:endParaRPr lang="hr-HR" sz="2200" dirty="0" smtClean="0">
              <a:latin typeface="+mn-lt"/>
            </a:endParaRPr>
          </a:p>
          <a:p>
            <a:pPr marL="342900" lvl="0" indent="-342900">
              <a:buFont typeface="Arial"/>
              <a:buChar char="•"/>
            </a:pPr>
            <a:r>
              <a:rPr lang="hr-HR" sz="2200" b="1" dirty="0" smtClean="0">
                <a:latin typeface="+mn-lt"/>
              </a:rPr>
              <a:t>godišnji proračunski ciklus </a:t>
            </a:r>
            <a:r>
              <a:rPr lang="hr-HR" sz="2200" dirty="0" smtClean="0">
                <a:latin typeface="+mn-lt"/>
              </a:rPr>
              <a:t>(8 dokumenata)</a:t>
            </a:r>
          </a:p>
          <a:p>
            <a:pPr marL="342900" lvl="0" indent="-342900">
              <a:buFont typeface="Arial"/>
              <a:buChar char="•"/>
            </a:pPr>
            <a:endParaRPr lang="hr-HR" sz="2200" dirty="0" smtClean="0">
              <a:latin typeface="+mn-lt"/>
            </a:endParaRPr>
          </a:p>
          <a:p>
            <a:pPr marL="342900" lvl="0" indent="-342900">
              <a:buFont typeface="Arial"/>
              <a:buChar char="•"/>
            </a:pPr>
            <a:r>
              <a:rPr lang="hr-HR" sz="2200" b="1" dirty="0" smtClean="0">
                <a:latin typeface="+mn-lt"/>
              </a:rPr>
              <a:t>p</a:t>
            </a:r>
            <a:r>
              <a:rPr lang="hr-HR" sz="2200" b="1" dirty="0" smtClean="0">
                <a:latin typeface="+mn-lt"/>
              </a:rPr>
              <a:t>reglede fiskalne politike </a:t>
            </a:r>
            <a:r>
              <a:rPr lang="hr-HR" sz="2200" dirty="0" smtClean="0">
                <a:latin typeface="+mn-lt"/>
              </a:rPr>
              <a:t>koji</a:t>
            </a:r>
            <a:r>
              <a:rPr lang="hr-HR" sz="2200" b="1" dirty="0" smtClean="0">
                <a:latin typeface="+mn-lt"/>
              </a:rPr>
              <a:t> </a:t>
            </a:r>
            <a:r>
              <a:rPr lang="hr-HR" sz="2200" dirty="0" smtClean="0">
                <a:latin typeface="+mn-lt"/>
              </a:rPr>
              <a:t>se mogu protegnuti na duže razdoblje od samog razdoblja pripreme godišnjeg proračunskog ciklusa (u pogledu prihoda, rashoda, poreza, financijskih sredstava, imovine, upravljanja obvezama)</a:t>
            </a:r>
          </a:p>
          <a:p>
            <a:pPr lvl="0"/>
            <a:endParaRPr lang="hr-HR" sz="2200" dirty="0" smtClean="0">
              <a:latin typeface="+mn-lt"/>
            </a:endParaRPr>
          </a:p>
          <a:p>
            <a:pPr marL="342900" lvl="0" indent="-342900">
              <a:buFont typeface="Arial"/>
              <a:buChar char="•"/>
            </a:pPr>
            <a:r>
              <a:rPr lang="hr-HR" sz="2200" b="1" dirty="0" smtClean="0">
                <a:latin typeface="+mn-lt"/>
              </a:rPr>
              <a:t>oblikovanje, proizvodnju i pružanje javnih dobara i usluga </a:t>
            </a:r>
            <a:r>
              <a:rPr lang="hr-HR" sz="2200" dirty="0" smtClean="0">
                <a:latin typeface="+mn-lt"/>
              </a:rPr>
              <a:t>(uključujući povratne informacije i neovisne mehanizme)</a:t>
            </a:r>
            <a:endParaRPr lang="hr-HR" sz="2200" b="1" dirty="0" smtClean="0">
              <a:latin typeface="+mn-lt"/>
            </a:endParaRPr>
          </a:p>
          <a:p>
            <a:pPr lvl="0"/>
            <a:endParaRPr lang="hr-HR" sz="2200" dirty="0" smtClean="0">
              <a:latin typeface="+mn-lt"/>
            </a:endParaRPr>
          </a:p>
          <a:p>
            <a:pPr marL="342900" indent="-342900">
              <a:buFont typeface="Arial"/>
              <a:buChar char="•"/>
            </a:pPr>
            <a:r>
              <a:rPr lang="hr-HR" sz="2200" b="1" dirty="0" smtClean="0">
                <a:latin typeface="+mn-lt"/>
              </a:rPr>
              <a:t>i</a:t>
            </a:r>
            <a:r>
              <a:rPr lang="hr-HR" sz="2200" b="1" dirty="0" smtClean="0">
                <a:latin typeface="+mn-lt"/>
              </a:rPr>
              <a:t>zradu i provedbu javnih investicijskih projekata </a:t>
            </a:r>
            <a:r>
              <a:rPr lang="hr-HR" sz="2200" dirty="0" smtClean="0">
                <a:latin typeface="+mn-lt"/>
              </a:rPr>
              <a:t>(planiranje, procjena, odabir, provedba i revizija).</a:t>
            </a:r>
            <a:endParaRPr lang="hr-HR" sz="2200" b="1" dirty="0" smtClean="0">
              <a:latin typeface="+mn-lt"/>
            </a:endParaRPr>
          </a:p>
        </p:txBody>
      </p:sp>
    </p:spTree>
    <p:extLst>
      <p:ext uri="{BB962C8B-B14F-4D97-AF65-F5344CB8AC3E}">
        <p14:creationId xmlns:p14="http://schemas.microsoft.com/office/powerpoint/2010/main" val="10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1434685" y="571499"/>
            <a:ext cx="7734300" cy="381000"/>
          </a:xfrm>
        </p:spPr>
        <p:txBody>
          <a:bodyPr/>
          <a:lstStyle/>
          <a:p>
            <a:r>
              <a:rPr lang="hr-HR" sz="2200" b="1" dirty="0" smtClean="0"/>
              <a:t>Priručnik za transparentnost proračuna</a:t>
            </a:r>
            <a:endParaRPr lang="en-US" sz="2200" b="1" dirty="0"/>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1"/>
          </p:nvPr>
        </p:nvSpPr>
        <p:spPr>
          <a:xfrm>
            <a:off x="838200" y="1295400"/>
            <a:ext cx="3962400" cy="5248238"/>
          </a:xfrm>
        </p:spPr>
        <p:txBody>
          <a:bodyPr/>
          <a:lstStyle/>
          <a:p>
            <a:pPr marL="0" indent="0">
              <a:spcBef>
                <a:spcPts val="0"/>
              </a:spcBef>
              <a:buNone/>
            </a:pPr>
            <a:r>
              <a:rPr lang="hr-HR" sz="1900" b="1" dirty="0" smtClean="0">
                <a:solidFill>
                  <a:schemeClr val="tx2">
                    <a:lumMod val="75000"/>
                  </a:schemeClr>
                </a:solidFill>
              </a:rPr>
              <a:t>Sudjelovanje javnosti treba</a:t>
            </a:r>
            <a:r>
              <a:rPr lang="en-US" sz="1900" b="1" dirty="0" smtClean="0">
                <a:solidFill>
                  <a:schemeClr val="tx2">
                    <a:lumMod val="75000"/>
                  </a:schemeClr>
                </a:solidFill>
              </a:rPr>
              <a:t>:</a:t>
            </a:r>
            <a:endParaRPr lang="en-US" sz="1900" b="1" dirty="0">
              <a:solidFill>
                <a:schemeClr val="tx2">
                  <a:lumMod val="75000"/>
                </a:schemeClr>
              </a:solidFill>
            </a:endParaRPr>
          </a:p>
          <a:p>
            <a:pPr marL="0" indent="0">
              <a:spcBef>
                <a:spcPts val="0"/>
              </a:spcBef>
              <a:buNone/>
            </a:pPr>
            <a:endParaRPr lang="en-US" sz="1900" b="1" dirty="0">
              <a:solidFill>
                <a:schemeClr val="accent1">
                  <a:lumMod val="75000"/>
                </a:schemeClr>
              </a:solidFill>
            </a:endParaRPr>
          </a:p>
          <a:p>
            <a:pPr>
              <a:spcBef>
                <a:spcPts val="0"/>
              </a:spcBef>
              <a:buFont typeface="Arial" panose="020B0604020202020204" pitchFamily="34" charset="0"/>
              <a:buChar char="•"/>
            </a:pPr>
            <a:r>
              <a:rPr lang="hr-HR" sz="1900" dirty="0"/>
              <a:t>b</a:t>
            </a:r>
            <a:r>
              <a:rPr lang="hr-HR" sz="1900" dirty="0" smtClean="0"/>
              <a:t>iti dio šire vladine komunikacijske strategije</a:t>
            </a:r>
            <a:endParaRPr lang="en-US" sz="1900" dirty="0"/>
          </a:p>
          <a:p>
            <a:pPr marL="0" indent="0">
              <a:spcBef>
                <a:spcPts val="0"/>
              </a:spcBef>
              <a:buNone/>
            </a:pPr>
            <a:endParaRPr lang="en-US" sz="1900" dirty="0"/>
          </a:p>
          <a:p>
            <a:pPr>
              <a:spcBef>
                <a:spcPts val="0"/>
              </a:spcBef>
              <a:buFont typeface="Arial" panose="020B0604020202020204" pitchFamily="34" charset="0"/>
              <a:buChar char="•"/>
            </a:pPr>
            <a:r>
              <a:rPr lang="hr-HR" sz="1900" dirty="0"/>
              <a:t>n</a:t>
            </a:r>
            <a:r>
              <a:rPr lang="hr-HR" sz="1900" dirty="0" smtClean="0"/>
              <a:t>adopuniti, nadograditi ili ojačati postojeće mehanizme upravljanja</a:t>
            </a:r>
            <a:endParaRPr lang="en-US" sz="1900" dirty="0"/>
          </a:p>
          <a:p>
            <a:pPr marL="0" indent="0">
              <a:spcBef>
                <a:spcPts val="0"/>
              </a:spcBef>
              <a:buNone/>
            </a:pPr>
            <a:endParaRPr lang="en-US" sz="1900" dirty="0"/>
          </a:p>
          <a:p>
            <a:pPr lvl="0">
              <a:spcBef>
                <a:spcPts val="0"/>
              </a:spcBef>
              <a:buFont typeface="Arial"/>
              <a:buChar char="•"/>
            </a:pPr>
            <a:r>
              <a:rPr lang="hr-HR" sz="1900" dirty="0"/>
              <a:t>o</a:t>
            </a:r>
            <a:r>
              <a:rPr lang="hr-HR" sz="1900" dirty="0" smtClean="0"/>
              <a:t>buhvatiti uspostavljanje pravovremenih savjetodavnih procesa tijekom proračunskog ciklusa</a:t>
            </a:r>
          </a:p>
          <a:p>
            <a:pPr marL="0" lvl="0" indent="0">
              <a:spcBef>
                <a:spcPts val="0"/>
              </a:spcBef>
              <a:buNone/>
            </a:pPr>
            <a:r>
              <a:rPr lang="en-US" sz="1900" dirty="0" smtClean="0"/>
              <a:t> </a:t>
            </a:r>
            <a:endParaRPr lang="en-US" sz="1900" dirty="0"/>
          </a:p>
          <a:p>
            <a:pPr lvl="0">
              <a:spcBef>
                <a:spcPts val="0"/>
              </a:spcBef>
              <a:buFont typeface="Arial"/>
              <a:buChar char="•"/>
            </a:pPr>
            <a:r>
              <a:rPr lang="hr-HR" sz="1900" dirty="0"/>
              <a:t>b</a:t>
            </a:r>
            <a:r>
              <a:rPr lang="hr-HR" sz="1900" dirty="0" smtClean="0"/>
              <a:t>iti temeljeno na informacijama o utjecaju proračuna na dohodak i dobrobit različitih dohodovnih skupina i kućanstava </a:t>
            </a:r>
          </a:p>
        </p:txBody>
      </p:sp>
      <p:sp>
        <p:nvSpPr>
          <p:cNvPr id="5" name="Content Placeholder 4">
            <a:extLst>
              <a:ext uri="{FF2B5EF4-FFF2-40B4-BE49-F238E27FC236}">
                <a16:creationId xmlns:a16="http://schemas.microsoft.com/office/drawing/2014/main" xmlns="" id="{63B0FE80-3787-419D-AA48-C77E232022FA}"/>
              </a:ext>
            </a:extLst>
          </p:cNvPr>
          <p:cNvSpPr>
            <a:spLocks noGrp="1"/>
          </p:cNvSpPr>
          <p:nvPr>
            <p:ph sz="half" idx="2"/>
          </p:nvPr>
        </p:nvSpPr>
        <p:spPr>
          <a:xfrm>
            <a:off x="5180845" y="990600"/>
            <a:ext cx="4267956" cy="5423656"/>
          </a:xfrm>
        </p:spPr>
        <p:txBody>
          <a:bodyPr/>
          <a:lstStyle/>
          <a:p>
            <a:pPr marL="0" lvl="0" indent="0">
              <a:buNone/>
            </a:pPr>
            <a:r>
              <a:rPr lang="hr-HR" sz="1800" b="1" dirty="0" smtClean="0">
                <a:solidFill>
                  <a:schemeClr val="tx2">
                    <a:lumMod val="75000"/>
                  </a:schemeClr>
                </a:solidFill>
              </a:rPr>
              <a:t>U procesu o</a:t>
            </a:r>
            <a:r>
              <a:rPr lang="hr-HR" sz="1800" b="1" dirty="0" smtClean="0">
                <a:solidFill>
                  <a:schemeClr val="tx2">
                    <a:lumMod val="75000"/>
                  </a:schemeClr>
                </a:solidFill>
              </a:rPr>
              <a:t>blikovanja procesa sudjelovanja javnosti potrebno je</a:t>
            </a:r>
            <a:r>
              <a:rPr lang="en-US" sz="1800" b="1" dirty="0" smtClean="0">
                <a:solidFill>
                  <a:schemeClr val="tx2">
                    <a:lumMod val="75000"/>
                  </a:schemeClr>
                </a:solidFill>
              </a:rPr>
              <a:t>:</a:t>
            </a:r>
            <a:endParaRPr lang="en-US" sz="1800" b="1" dirty="0">
              <a:solidFill>
                <a:schemeClr val="tx2">
                  <a:lumMod val="75000"/>
                </a:schemeClr>
              </a:solidFill>
            </a:endParaRPr>
          </a:p>
          <a:p>
            <a:pPr lvl="0">
              <a:buFont typeface="Arial" panose="020B0604020202020204" pitchFamily="34" charset="0"/>
              <a:buChar char="•"/>
            </a:pPr>
            <a:r>
              <a:rPr lang="hr-HR" sz="1800" b="1" dirty="0"/>
              <a:t>o</a:t>
            </a:r>
            <a:r>
              <a:rPr lang="hr-HR" sz="1800" b="1" dirty="0" smtClean="0"/>
              <a:t>bjaviti jasne ciljeve, obuhvat i proces </a:t>
            </a:r>
            <a:r>
              <a:rPr lang="hr-HR" sz="1800" dirty="0" smtClean="0"/>
              <a:t>sudjelovanj</a:t>
            </a:r>
            <a:r>
              <a:rPr lang="hr-HR" sz="1800" dirty="0" smtClean="0"/>
              <a:t>a javnosti u planiranju proračuna</a:t>
            </a:r>
            <a:endParaRPr lang="en-US" sz="1800" dirty="0"/>
          </a:p>
          <a:p>
            <a:pPr lvl="0">
              <a:buFont typeface="Arial" panose="020B0604020202020204" pitchFamily="34" charset="0"/>
              <a:buChar char="•"/>
            </a:pPr>
            <a:r>
              <a:rPr lang="hr-HR" sz="1800" b="1" dirty="0"/>
              <a:t>p</a:t>
            </a:r>
            <a:r>
              <a:rPr lang="hr-HR" sz="1800" b="1" dirty="0" smtClean="0"/>
              <a:t>rilagoditi načine sudjelovanja </a:t>
            </a:r>
            <a:r>
              <a:rPr lang="hr-HR" sz="1800" dirty="0" smtClean="0"/>
              <a:t>tako da oni odgovaraju različitim sudionicima</a:t>
            </a:r>
            <a:endParaRPr lang="en-US" sz="1800" dirty="0"/>
          </a:p>
          <a:p>
            <a:pPr lvl="0">
              <a:buFont typeface="Arial" panose="020B0604020202020204" pitchFamily="34" charset="0"/>
              <a:buChar char="•"/>
            </a:pPr>
            <a:r>
              <a:rPr lang="hr-HR" sz="1800" b="1" dirty="0" smtClean="0"/>
              <a:t>upotrijebiti različite mehanizme</a:t>
            </a:r>
            <a:r>
              <a:rPr lang="en-US" sz="1800" dirty="0" smtClean="0"/>
              <a:t>, </a:t>
            </a:r>
            <a:r>
              <a:rPr lang="hr-HR" sz="1800" dirty="0" smtClean="0"/>
              <a:t>u skladu s prirodom predmetnog pitanja</a:t>
            </a:r>
            <a:endParaRPr lang="en-US" sz="1800" dirty="0"/>
          </a:p>
          <a:p>
            <a:pPr lvl="0">
              <a:buFont typeface="Arial" panose="020B0604020202020204" pitchFamily="34" charset="0"/>
              <a:buChar char="•"/>
            </a:pPr>
            <a:r>
              <a:rPr lang="hr-HR" sz="1800" b="1" dirty="0"/>
              <a:t>i</a:t>
            </a:r>
            <a:r>
              <a:rPr lang="hr-HR" sz="1800" b="1" dirty="0" smtClean="0"/>
              <a:t>zdvojiti dovoljno vremena kako bi sudjelovanj</a:t>
            </a:r>
            <a:r>
              <a:rPr lang="hr-HR" sz="1800" b="1" dirty="0" smtClean="0"/>
              <a:t>e javnosti ostvarilo vidljiv učinak </a:t>
            </a:r>
            <a:r>
              <a:rPr lang="hr-HR" sz="1800" dirty="0" smtClean="0"/>
              <a:t>na proračunsku politiku</a:t>
            </a:r>
            <a:endParaRPr lang="en-US" sz="1800" dirty="0"/>
          </a:p>
          <a:p>
            <a:pPr lvl="0">
              <a:buFont typeface="Arial" panose="020B0604020202020204" pitchFamily="34" charset="0"/>
              <a:buChar char="•"/>
            </a:pPr>
            <a:r>
              <a:rPr lang="hr-HR" sz="1800" b="1" dirty="0"/>
              <a:t>n</a:t>
            </a:r>
            <a:r>
              <a:rPr lang="hr-HR" sz="1800" b="1" dirty="0" smtClean="0"/>
              <a:t>aknadno provjeriti te pravovremeno pružiti povratne informacije </a:t>
            </a:r>
            <a:r>
              <a:rPr lang="hr-HR" sz="1800" dirty="0" smtClean="0"/>
              <a:t>građanima o napretku i rezultatima</a:t>
            </a:r>
            <a:endParaRPr lang="hr-HR" sz="1800" b="1" dirty="0" smtClean="0"/>
          </a:p>
          <a:p>
            <a:pPr lvl="0">
              <a:buFont typeface="Arial" panose="020B0604020202020204" pitchFamily="34" charset="0"/>
              <a:buChar char="•"/>
            </a:pPr>
            <a:r>
              <a:rPr lang="hr-HR" sz="1800" b="1" dirty="0"/>
              <a:t>o</a:t>
            </a:r>
            <a:r>
              <a:rPr lang="hr-HR" sz="1800" b="1" dirty="0" smtClean="0"/>
              <a:t>sigurati uključenost osjetljivih skupina stanovništva</a:t>
            </a: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142789"/>
            <a:ext cx="2695308" cy="238211"/>
          </a:xfrm>
          <a:prstGeom prst="rect">
            <a:avLst/>
          </a:prstGeom>
          <a:noFill/>
          <a:ln w="9525">
            <a:noFill/>
            <a:miter lim="800000"/>
            <a:headEnd/>
            <a:tailEnd/>
          </a:ln>
        </p:spPr>
      </p:pic>
    </p:spTree>
    <p:extLst>
      <p:ext uri="{BB962C8B-B14F-4D97-AF65-F5344CB8AC3E}">
        <p14:creationId xmlns:p14="http://schemas.microsoft.com/office/powerpoint/2010/main" val="4165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914400" y="457200"/>
            <a:ext cx="8846102" cy="762000"/>
          </a:xfrm>
        </p:spPr>
        <p:txBody>
          <a:bodyPr/>
          <a:lstStyle/>
          <a:p>
            <a:r>
              <a:rPr lang="hr-HR" sz="2200" b="1" dirty="0" smtClean="0"/>
              <a:t>Anketa o otvorenosti proračuna</a:t>
            </a:r>
            <a:r>
              <a:rPr lang="en-US" sz="2200" b="1" dirty="0" smtClean="0"/>
              <a:t>: </a:t>
            </a:r>
            <a:r>
              <a:rPr lang="hr-HR" sz="2200" b="1" dirty="0" smtClean="0"/>
              <a:t>sudjelovanje javnosti u radu izvršne vlasti</a:t>
            </a:r>
            <a:endParaRPr lang="en-US" sz="2200" b="1" dirty="0"/>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idx="1"/>
          </p:nvPr>
        </p:nvSpPr>
        <p:spPr>
          <a:xfrm>
            <a:off x="990600" y="1066800"/>
            <a:ext cx="3962400" cy="5404827"/>
          </a:xfrm>
        </p:spPr>
        <p:txBody>
          <a:bodyPr/>
          <a:lstStyle/>
          <a:p>
            <a:pPr marL="0" indent="0">
              <a:spcBef>
                <a:spcPts val="0"/>
              </a:spcBef>
              <a:buNone/>
            </a:pPr>
            <a:r>
              <a:rPr lang="hr-HR" sz="1800" b="1" dirty="0">
                <a:solidFill>
                  <a:srgbClr val="002060"/>
                </a:solidFill>
              </a:rPr>
              <a:t>Prakse sudjelovanja</a:t>
            </a:r>
          </a:p>
          <a:p>
            <a:pPr marL="0" indent="0">
              <a:spcBef>
                <a:spcPts val="0"/>
              </a:spcBef>
              <a:buNone/>
            </a:pPr>
            <a:endParaRPr lang="hr-HR" sz="1800" dirty="0">
              <a:solidFill>
                <a:schemeClr val="accent1">
                  <a:lumMod val="75000"/>
                </a:schemeClr>
              </a:solidFill>
            </a:endParaRPr>
          </a:p>
          <a:p>
            <a:pPr marL="285750" indent="-285750">
              <a:spcBef>
                <a:spcPts val="0"/>
              </a:spcBef>
              <a:buFont typeface="Arial"/>
              <a:buChar char="•"/>
            </a:pPr>
            <a:r>
              <a:rPr lang="hr-HR" sz="1800" dirty="0"/>
              <a:t>Uspostaviti mehanizme interaktivnog sudjelovanja i ostvariti dvosmjernu komunikaciju </a:t>
            </a:r>
          </a:p>
          <a:p>
            <a:pPr marL="285750" indent="-285750">
              <a:spcBef>
                <a:spcPts val="0"/>
              </a:spcBef>
              <a:buFont typeface="Arial"/>
              <a:buChar char="•"/>
            </a:pPr>
            <a:r>
              <a:rPr lang="hr-HR" sz="1800" dirty="0"/>
              <a:t>Poduzeti konkretne korake kako bi se uključile </a:t>
            </a:r>
            <a:r>
              <a:rPr lang="hr-HR" sz="1800" dirty="0" smtClean="0"/>
              <a:t>osjetljive </a:t>
            </a:r>
            <a:r>
              <a:rPr lang="hr-HR" sz="1800" dirty="0"/>
              <a:t>ili nedovoljno zastupljene skupine</a:t>
            </a:r>
          </a:p>
          <a:p>
            <a:pPr marL="285750" indent="-285750">
              <a:spcBef>
                <a:spcPts val="0"/>
              </a:spcBef>
              <a:buFont typeface="Arial"/>
              <a:buChar char="•"/>
            </a:pPr>
            <a:r>
              <a:rPr lang="hr-HR" sz="1800" dirty="0"/>
              <a:t>Uključiti sudjelovanje u svoj proračunski kalendar/raspored</a:t>
            </a:r>
          </a:p>
          <a:p>
            <a:pPr marL="285750" indent="-285750">
              <a:spcBef>
                <a:spcPts val="0"/>
              </a:spcBef>
              <a:buFont typeface="Arial"/>
              <a:buChar char="•"/>
            </a:pPr>
            <a:r>
              <a:rPr lang="hr-HR" sz="1800" dirty="0"/>
              <a:t>Pružiti sveobuhvatne informacije o </a:t>
            </a:r>
            <a:r>
              <a:rPr lang="hr-HR" sz="1800" dirty="0" smtClean="0"/>
              <a:t>sudjelovanju </a:t>
            </a:r>
            <a:r>
              <a:rPr lang="hr-HR" sz="1800" dirty="0"/>
              <a:t>javnosti u </a:t>
            </a:r>
            <a:r>
              <a:rPr lang="hr-HR" sz="1800" dirty="0" smtClean="0"/>
              <a:t>proračunskom procesu</a:t>
            </a:r>
            <a:endParaRPr lang="hr-HR" sz="1800" dirty="0"/>
          </a:p>
          <a:p>
            <a:pPr marL="285750" indent="-285750">
              <a:spcBef>
                <a:spcPts val="0"/>
              </a:spcBef>
              <a:buFont typeface="Arial"/>
              <a:buChar char="•"/>
            </a:pPr>
            <a:r>
              <a:rPr lang="hr-HR" sz="1800" dirty="0"/>
              <a:t>Javno objaviti povratne informacije o tome kako </a:t>
            </a:r>
            <a:r>
              <a:rPr lang="hr-HR" sz="1800" dirty="0" smtClean="0"/>
              <a:t>su upotrijebljeni doprinosi građana</a:t>
            </a:r>
            <a:endParaRPr lang="hr-HR" sz="1800" dirty="0"/>
          </a:p>
          <a:p>
            <a:pPr>
              <a:buFont typeface="Arial"/>
              <a:buChar char="•"/>
            </a:pPr>
            <a:r>
              <a:rPr lang="hr-HR" sz="1800" dirty="0"/>
              <a:t>Barem jedno resorno ministarstvo treba upotrijebiti mehanizme sudjelovanja koji potiču interaktivnu razmjenu informacija s građanima</a:t>
            </a:r>
            <a:endParaRPr lang="hr-HR" sz="1800" dirty="0">
              <a:solidFill>
                <a:schemeClr val="accent1">
                  <a:lumMod val="7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81198"/>
            <a:ext cx="2590800" cy="228975"/>
          </a:xfrm>
          <a:prstGeom prst="rect">
            <a:avLst/>
          </a:prstGeom>
          <a:noFill/>
          <a:ln w="9525">
            <a:noFill/>
            <a:miter lim="800000"/>
            <a:headEnd/>
            <a:tailEnd/>
          </a:ln>
        </p:spPr>
      </p:pic>
      <p:sp>
        <p:nvSpPr>
          <p:cNvPr id="6" name="Content Placeholder 2">
            <a:extLst>
              <a:ext uri="{FF2B5EF4-FFF2-40B4-BE49-F238E27FC236}">
                <a16:creationId xmlns:a16="http://schemas.microsoft.com/office/drawing/2014/main" xmlns="" id="{098C6DB2-EA39-447F-A1F8-57F08377B338}"/>
              </a:ext>
            </a:extLst>
          </p:cNvPr>
          <p:cNvSpPr txBox="1">
            <a:spLocks/>
          </p:cNvSpPr>
          <p:nvPr/>
        </p:nvSpPr>
        <p:spPr bwMode="auto">
          <a:xfrm>
            <a:off x="5337451" y="1304399"/>
            <a:ext cx="4274102" cy="5484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hr-HR" sz="1800" b="1" dirty="0">
                <a:solidFill>
                  <a:srgbClr val="002060"/>
                </a:solidFill>
              </a:rPr>
              <a:t>Teme za sudjelovanje tijekom izrade/izvršenja proračuna</a:t>
            </a:r>
          </a:p>
          <a:p>
            <a:pPr marL="0" indent="0">
              <a:buNone/>
            </a:pPr>
            <a:endParaRPr lang="hr-HR" sz="1800" b="1" dirty="0">
              <a:solidFill>
                <a:srgbClr val="000000"/>
              </a:solidFill>
            </a:endParaRPr>
          </a:p>
          <a:p>
            <a:pPr>
              <a:buFont typeface="Arial" panose="020B0604020202020204" pitchFamily="34" charset="0"/>
              <a:buChar char="•"/>
            </a:pPr>
            <a:r>
              <a:rPr lang="hr-HR" sz="1800" dirty="0" smtClean="0">
                <a:solidFill>
                  <a:srgbClr val="000000"/>
                </a:solidFill>
              </a:rPr>
              <a:t>Makroekonomska </a:t>
            </a:r>
            <a:r>
              <a:rPr lang="hr-HR" sz="1800" dirty="0">
                <a:solidFill>
                  <a:srgbClr val="000000"/>
                </a:solidFill>
              </a:rPr>
              <a:t>pitanja / promjene makroekonomskih okolnosti</a:t>
            </a:r>
          </a:p>
          <a:p>
            <a:pPr>
              <a:buFont typeface="Arial" panose="020B0604020202020204" pitchFamily="34" charset="0"/>
              <a:buChar char="•"/>
            </a:pPr>
            <a:r>
              <a:rPr lang="hr-HR" sz="1800" dirty="0" smtClean="0">
                <a:solidFill>
                  <a:srgbClr val="000000"/>
                </a:solidFill>
              </a:rPr>
              <a:t>Projekcije, politike </a:t>
            </a:r>
            <a:r>
              <a:rPr lang="hr-HR" sz="1800" dirty="0">
                <a:solidFill>
                  <a:srgbClr val="000000"/>
                </a:solidFill>
              </a:rPr>
              <a:t>i </a:t>
            </a:r>
            <a:r>
              <a:rPr lang="hr-HR" sz="1800" dirty="0" smtClean="0">
                <a:solidFill>
                  <a:srgbClr val="000000"/>
                </a:solidFill>
              </a:rPr>
              <a:t>upravljanje koje se odnosi na prihode / prikupljanje </a:t>
            </a:r>
            <a:r>
              <a:rPr lang="hr-HR" sz="1800" dirty="0">
                <a:solidFill>
                  <a:srgbClr val="000000"/>
                </a:solidFill>
              </a:rPr>
              <a:t>prihoda</a:t>
            </a:r>
          </a:p>
          <a:p>
            <a:pPr>
              <a:buFont typeface="Arial" panose="020B0604020202020204" pitchFamily="34" charset="0"/>
              <a:buChar char="•"/>
            </a:pPr>
            <a:r>
              <a:rPr lang="hr-HR" sz="1800" dirty="0" smtClean="0">
                <a:solidFill>
                  <a:srgbClr val="000000"/>
                </a:solidFill>
              </a:rPr>
              <a:t>Politike socijalnih rashoda </a:t>
            </a:r>
            <a:r>
              <a:rPr lang="hr-HR" sz="1800" dirty="0">
                <a:solidFill>
                  <a:srgbClr val="000000"/>
                </a:solidFill>
              </a:rPr>
              <a:t>/ provedba </a:t>
            </a:r>
            <a:r>
              <a:rPr lang="hr-HR" sz="1800" dirty="0" smtClean="0">
                <a:solidFill>
                  <a:srgbClr val="000000"/>
                </a:solidFill>
              </a:rPr>
              <a:t>socijalnih rashoda </a:t>
            </a:r>
            <a:endParaRPr lang="hr-HR" sz="1800" dirty="0">
              <a:solidFill>
                <a:srgbClr val="000000"/>
              </a:solidFill>
            </a:endParaRPr>
          </a:p>
          <a:p>
            <a:pPr>
              <a:buFont typeface="Arial" panose="020B0604020202020204" pitchFamily="34" charset="0"/>
              <a:buChar char="•"/>
            </a:pPr>
            <a:r>
              <a:rPr lang="hr-HR" sz="1800" dirty="0" smtClean="0">
                <a:solidFill>
                  <a:srgbClr val="000000"/>
                </a:solidFill>
              </a:rPr>
              <a:t>Razine </a:t>
            </a:r>
            <a:r>
              <a:rPr lang="hr-HR" sz="1800" dirty="0">
                <a:solidFill>
                  <a:srgbClr val="000000"/>
                </a:solidFill>
              </a:rPr>
              <a:t>deficita i duga / promjene razina deficita i duga </a:t>
            </a:r>
          </a:p>
          <a:p>
            <a:pPr>
              <a:buFont typeface="Arial" panose="020B0604020202020204" pitchFamily="34" charset="0"/>
              <a:buChar char="•"/>
            </a:pPr>
            <a:r>
              <a:rPr lang="hr-HR" sz="1800" dirty="0" smtClean="0">
                <a:solidFill>
                  <a:srgbClr val="000000"/>
                </a:solidFill>
              </a:rPr>
              <a:t>Javni </a:t>
            </a:r>
            <a:r>
              <a:rPr lang="hr-HR" sz="1800" dirty="0">
                <a:solidFill>
                  <a:srgbClr val="000000"/>
                </a:solidFill>
              </a:rPr>
              <a:t>investicijski projekti / provedba javnih investicijskih projekata</a:t>
            </a:r>
          </a:p>
          <a:p>
            <a:pPr>
              <a:buFont typeface="Arial" panose="020B0604020202020204" pitchFamily="34" charset="0"/>
              <a:buChar char="•"/>
            </a:pPr>
            <a:r>
              <a:rPr lang="hr-HR" sz="1800" dirty="0" smtClean="0">
                <a:solidFill>
                  <a:srgbClr val="000000"/>
                </a:solidFill>
              </a:rPr>
              <a:t>Javne </a:t>
            </a:r>
            <a:r>
              <a:rPr lang="hr-HR" sz="1800" dirty="0">
                <a:solidFill>
                  <a:srgbClr val="000000"/>
                </a:solidFill>
              </a:rPr>
              <a:t>usluge / pružanje javnih usluga</a:t>
            </a:r>
          </a:p>
          <a:p>
            <a:pPr>
              <a:buFont typeface="Arial"/>
              <a:buChar char="•"/>
            </a:pPr>
            <a:endParaRPr lang="en-US" sz="1700" b="1" dirty="0">
              <a:solidFill>
                <a:schemeClr val="accent1">
                  <a:lumMod val="75000"/>
                </a:schemeClr>
              </a:solidFill>
            </a:endParaRPr>
          </a:p>
          <a:p>
            <a:pPr marL="0" indent="0">
              <a:spcBef>
                <a:spcPts val="0"/>
              </a:spcBef>
              <a:buFont typeface="Arial" charset="0"/>
              <a:buNone/>
            </a:pPr>
            <a:endParaRPr lang="en-US" sz="1700" b="1" dirty="0">
              <a:solidFill>
                <a:schemeClr val="accent1">
                  <a:lumMod val="75000"/>
                </a:schemeClr>
              </a:solidFill>
            </a:endParaRPr>
          </a:p>
          <a:p>
            <a:pPr marL="0" indent="0">
              <a:spcBef>
                <a:spcPts val="0"/>
              </a:spcBef>
              <a:buFont typeface="Arial" charset="0"/>
              <a:buNone/>
            </a:pPr>
            <a:endParaRPr lang="en-US" sz="1700" b="1" baseline="30000" dirty="0">
              <a:solidFill>
                <a:schemeClr val="accent1">
                  <a:lumMod val="75000"/>
                </a:schemeClr>
              </a:solidFill>
            </a:endParaRPr>
          </a:p>
        </p:txBody>
      </p:sp>
    </p:spTree>
    <p:extLst>
      <p:ext uri="{BB962C8B-B14F-4D97-AF65-F5344CB8AC3E}">
        <p14:creationId xmlns:p14="http://schemas.microsoft.com/office/powerpoint/2010/main" val="402550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D1A85E2-1AEE-4F6C-AA5F-7D0DE380D7EF}"/>
              </a:ext>
            </a:extLst>
          </p:cNvPr>
          <p:cNvSpPr>
            <a:spLocks noGrp="1"/>
          </p:cNvSpPr>
          <p:nvPr>
            <p:ph type="title"/>
          </p:nvPr>
        </p:nvSpPr>
        <p:spPr>
          <a:xfrm>
            <a:off x="763588" y="530187"/>
            <a:ext cx="9066212" cy="688048"/>
          </a:xfrm>
        </p:spPr>
        <p:txBody>
          <a:bodyPr/>
          <a:lstStyle/>
          <a:p>
            <a:r>
              <a:rPr lang="hr-HR" sz="2200" b="1" dirty="0" smtClean="0"/>
              <a:t>Anketa o otvorenosti proračuna</a:t>
            </a:r>
            <a:r>
              <a:rPr lang="en-US" sz="2200" b="1" dirty="0" smtClean="0"/>
              <a:t>: </a:t>
            </a:r>
            <a:r>
              <a:rPr lang="hr-HR" sz="2200" b="1" dirty="0" smtClean="0"/>
              <a:t>sudjelovanje građana u radu nadzornih institucija</a:t>
            </a:r>
            <a:endParaRPr lang="en-US" sz="2200" b="1" dirty="0"/>
          </a:p>
        </p:txBody>
      </p:sp>
      <p:sp>
        <p:nvSpPr>
          <p:cNvPr id="5" name="Text Placeholder 4">
            <a:extLst>
              <a:ext uri="{FF2B5EF4-FFF2-40B4-BE49-F238E27FC236}">
                <a16:creationId xmlns:a16="http://schemas.microsoft.com/office/drawing/2014/main" xmlns="" id="{0EF2297C-430F-4EBB-BDDB-85DCA3A75C40}"/>
              </a:ext>
            </a:extLst>
          </p:cNvPr>
          <p:cNvSpPr>
            <a:spLocks noGrp="1"/>
          </p:cNvSpPr>
          <p:nvPr>
            <p:ph type="body" idx="1"/>
          </p:nvPr>
        </p:nvSpPr>
        <p:spPr>
          <a:xfrm>
            <a:off x="1828800" y="1312380"/>
            <a:ext cx="1905001" cy="422275"/>
          </a:xfrm>
        </p:spPr>
        <p:txBody>
          <a:bodyPr/>
          <a:lstStyle/>
          <a:p>
            <a:r>
              <a:rPr lang="hr-HR" sz="2000" dirty="0" smtClean="0">
                <a:solidFill>
                  <a:srgbClr val="002060"/>
                </a:solidFill>
              </a:rPr>
              <a:t>Zakonodavna vlast</a:t>
            </a:r>
            <a:r>
              <a:rPr lang="en-US" sz="2000" dirty="0" smtClean="0">
                <a:solidFill>
                  <a:srgbClr val="002060"/>
                </a:solidFill>
              </a:rPr>
              <a:t> </a:t>
            </a:r>
            <a:endParaRPr lang="en-US" sz="2000" dirty="0">
              <a:solidFill>
                <a:srgbClr val="002060"/>
              </a:solidFill>
            </a:endParaRPr>
          </a:p>
        </p:txBody>
      </p:sp>
      <p:sp>
        <p:nvSpPr>
          <p:cNvPr id="3" name="Content Placeholder 2">
            <a:extLst>
              <a:ext uri="{FF2B5EF4-FFF2-40B4-BE49-F238E27FC236}">
                <a16:creationId xmlns:a16="http://schemas.microsoft.com/office/drawing/2014/main" xmlns="" id="{8A0FDCD3-9D47-4AF4-9E02-36CEE73158DE}"/>
              </a:ext>
            </a:extLst>
          </p:cNvPr>
          <p:cNvSpPr>
            <a:spLocks noGrp="1"/>
          </p:cNvSpPr>
          <p:nvPr>
            <p:ph sz="half" idx="2"/>
          </p:nvPr>
        </p:nvSpPr>
        <p:spPr>
          <a:xfrm>
            <a:off x="898459" y="1828800"/>
            <a:ext cx="4376870" cy="4724400"/>
          </a:xfrm>
        </p:spPr>
        <p:txBody>
          <a:bodyPr/>
          <a:lstStyle/>
          <a:p>
            <a:pPr>
              <a:buFont typeface="Arial" panose="020B0604020202020204" pitchFamily="34" charset="0"/>
              <a:buChar char="•"/>
            </a:pPr>
            <a:r>
              <a:rPr lang="hr-HR" sz="2000" dirty="0">
                <a:solidFill>
                  <a:srgbClr val="000000"/>
                </a:solidFill>
              </a:rPr>
              <a:t>Održavati javne rasprave i/ili upotrijebiti druge mehanizme sudjelovanja koji su dostupni svima i putem kojih javnost i organizacije civilnog društva mogu dati svoj doprinos ili svjedočiti (tj. tijekom </a:t>
            </a:r>
            <a:r>
              <a:rPr lang="hr-HR" sz="2000" dirty="0" smtClean="0">
                <a:solidFill>
                  <a:srgbClr val="000000"/>
                </a:solidFill>
              </a:rPr>
              <a:t>faze pripremanja </a:t>
            </a:r>
            <a:r>
              <a:rPr lang="hr-HR" sz="2000" dirty="0">
                <a:solidFill>
                  <a:srgbClr val="000000"/>
                </a:solidFill>
              </a:rPr>
              <a:t>i/ili </a:t>
            </a:r>
            <a:r>
              <a:rPr lang="hr-HR" sz="2000" dirty="0" smtClean="0">
                <a:solidFill>
                  <a:srgbClr val="000000"/>
                </a:solidFill>
              </a:rPr>
              <a:t>donošenja proračuna; </a:t>
            </a:r>
            <a:r>
              <a:rPr lang="hr-HR" sz="2000" dirty="0">
                <a:solidFill>
                  <a:srgbClr val="000000"/>
                </a:solidFill>
              </a:rPr>
              <a:t>revizijski izvještaji). </a:t>
            </a:r>
          </a:p>
          <a:p>
            <a:pPr marL="0" indent="0">
              <a:buNone/>
            </a:pPr>
            <a:endParaRPr lang="hr-HR" sz="2000" dirty="0">
              <a:solidFill>
                <a:srgbClr val="000000"/>
              </a:solidFill>
            </a:endParaRPr>
          </a:p>
          <a:p>
            <a:pPr>
              <a:buFont typeface="Arial" panose="020B0604020202020204" pitchFamily="34" charset="0"/>
              <a:buChar char="•"/>
            </a:pPr>
            <a:r>
              <a:rPr lang="hr-HR" sz="2000" dirty="0">
                <a:solidFill>
                  <a:srgbClr val="000000"/>
                </a:solidFill>
              </a:rPr>
              <a:t>Pregledati i analizirati revizijske izvještaje koje sastavlja VRI i provjeriti provodi li izvršna vlast odgovarajuće korektivne mjere na temelju preporuka VRI-ja. </a:t>
            </a:r>
          </a:p>
          <a:p>
            <a:pPr marL="0" indent="0">
              <a:buNone/>
            </a:pPr>
            <a:endParaRPr lang="en-US" sz="1800" dirty="0">
              <a:solidFill>
                <a:srgbClr val="000000"/>
              </a:solidFill>
            </a:endParaRPr>
          </a:p>
          <a:p>
            <a:pPr marL="0" indent="0">
              <a:spcBef>
                <a:spcPts val="0"/>
              </a:spcBef>
              <a:buNone/>
            </a:pPr>
            <a:endParaRPr lang="en-US" sz="1700" b="1" dirty="0">
              <a:solidFill>
                <a:schemeClr val="accent1">
                  <a:lumMod val="75000"/>
                </a:schemeClr>
              </a:solidFill>
            </a:endParaRPr>
          </a:p>
          <a:p>
            <a:pPr marL="0" lvl="0" indent="0">
              <a:spcBef>
                <a:spcPts val="0"/>
              </a:spcBef>
              <a:buNone/>
            </a:pPr>
            <a:endParaRPr lang="en-US" sz="1700" b="1" baseline="30000" dirty="0">
              <a:solidFill>
                <a:schemeClr val="accent1">
                  <a:lumMod val="75000"/>
                </a:schemeClr>
              </a:solidFill>
            </a:endParaRPr>
          </a:p>
        </p:txBody>
      </p:sp>
      <p:sp>
        <p:nvSpPr>
          <p:cNvPr id="6" name="Text Placeholder 5">
            <a:extLst>
              <a:ext uri="{FF2B5EF4-FFF2-40B4-BE49-F238E27FC236}">
                <a16:creationId xmlns:a16="http://schemas.microsoft.com/office/drawing/2014/main" xmlns="" id="{2E8645AB-8968-48D3-BB3F-C8AE93A72D20}"/>
              </a:ext>
            </a:extLst>
          </p:cNvPr>
          <p:cNvSpPr>
            <a:spLocks noGrp="1"/>
          </p:cNvSpPr>
          <p:nvPr>
            <p:ph type="body" sz="quarter" idx="3"/>
          </p:nvPr>
        </p:nvSpPr>
        <p:spPr>
          <a:xfrm>
            <a:off x="5840555" y="1355657"/>
            <a:ext cx="3276600" cy="428625"/>
          </a:xfrm>
        </p:spPr>
        <p:txBody>
          <a:bodyPr/>
          <a:lstStyle/>
          <a:p>
            <a:r>
              <a:rPr lang="hr-HR" sz="2000" dirty="0" smtClean="0">
                <a:solidFill>
                  <a:srgbClr val="002060"/>
                </a:solidFill>
              </a:rPr>
              <a:t>Vrhovna revizijska institucija</a:t>
            </a:r>
            <a:endParaRPr lang="en-US" sz="2000" dirty="0">
              <a:solidFill>
                <a:srgbClr val="002060"/>
              </a:solidFill>
            </a:endParaRPr>
          </a:p>
        </p:txBody>
      </p:sp>
      <p:sp>
        <p:nvSpPr>
          <p:cNvPr id="7" name="Content Placeholder 6">
            <a:extLst>
              <a:ext uri="{FF2B5EF4-FFF2-40B4-BE49-F238E27FC236}">
                <a16:creationId xmlns:a16="http://schemas.microsoft.com/office/drawing/2014/main" xmlns="" id="{19B25EE1-8119-4C3F-A9C3-BEB6A89BD4AB}"/>
              </a:ext>
            </a:extLst>
          </p:cNvPr>
          <p:cNvSpPr>
            <a:spLocks noGrp="1"/>
          </p:cNvSpPr>
          <p:nvPr>
            <p:ph sz="quarter" idx="4"/>
          </p:nvPr>
        </p:nvSpPr>
        <p:spPr>
          <a:xfrm>
            <a:off x="5497655" y="1981200"/>
            <a:ext cx="3962400" cy="3951288"/>
          </a:xfrm>
        </p:spPr>
        <p:txBody>
          <a:bodyPr/>
          <a:lstStyle/>
          <a:p>
            <a:r>
              <a:rPr lang="hr-HR" sz="2000" dirty="0">
                <a:solidFill>
                  <a:srgbClr val="000000"/>
                </a:solidFill>
              </a:rPr>
              <a:t>Održavati službene mehanizme putem kojih javnost može davati prijedloge u pogledu pitanja/tema koje bi trebalo dodati u program revizije VRI-ja.</a:t>
            </a:r>
            <a:endParaRPr lang="hr-HR" sz="20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44379" y="101638"/>
            <a:ext cx="3914913" cy="345999"/>
          </a:xfrm>
          <a:prstGeom prst="rect">
            <a:avLst/>
          </a:prstGeom>
          <a:noFill/>
          <a:ln w="9525">
            <a:noFill/>
            <a:miter lim="800000"/>
            <a:headEnd/>
            <a:tailEnd/>
          </a:ln>
        </p:spPr>
      </p:pic>
    </p:spTree>
    <p:extLst>
      <p:ext uri="{BB962C8B-B14F-4D97-AF65-F5344CB8AC3E}">
        <p14:creationId xmlns:p14="http://schemas.microsoft.com/office/powerpoint/2010/main" val="23870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19615</TotalTime>
  <Words>10131</Words>
  <Application>Microsoft Office PowerPoint</Application>
  <PresentationFormat>A4 (210x297 mm)</PresentationFormat>
  <Paragraphs>567</Paragraphs>
  <Slides>35</Slides>
  <Notes>35</Notes>
  <HiddenSlides>0</HiddenSlides>
  <MMClips>0</MMClips>
  <ScaleCrop>false</ScaleCrop>
  <HeadingPairs>
    <vt:vector size="4" baseType="variant">
      <vt:variant>
        <vt:lpstr>Tema</vt:lpstr>
      </vt:variant>
      <vt:variant>
        <vt:i4>1</vt:i4>
      </vt:variant>
      <vt:variant>
        <vt:lpstr>Naslovi slajdova</vt:lpstr>
      </vt:variant>
      <vt:variant>
        <vt:i4>35</vt:i4>
      </vt:variant>
    </vt:vector>
  </HeadingPairs>
  <TitlesOfParts>
    <vt:vector size="36" baseType="lpstr">
      <vt:lpstr>Office Theme</vt:lpstr>
      <vt:lpstr>Popularizacija sudjelovanja javnosti u fiskalnoj politici i proračunskim procesima u zemljama PEMPAL-a: ostvaren napredak i budući planovi</vt:lpstr>
      <vt:lpstr>Definicije</vt:lpstr>
      <vt:lpstr>Sadržaj </vt:lpstr>
      <vt:lpstr>PowerPointova prezentacija</vt:lpstr>
      <vt:lpstr>I.  Pregled međunarodnih okvira o sudjelovanju javnosti u proračunskom ciklusu</vt:lpstr>
      <vt:lpstr>GIFT-ov raspon sudjelovanja javnosti</vt:lpstr>
      <vt:lpstr>Priručnik za transparentnost proračuna</vt:lpstr>
      <vt:lpstr>Anketa o otvorenosti proračuna: sudjelovanje javnosti u radu izvršne vlasti</vt:lpstr>
      <vt:lpstr>Anketa o otvorenosti proračuna: sudjelovanje građana u radu nadzornih institucija</vt:lpstr>
      <vt:lpstr>Sudjelovanje javnosti i zaokruživanje ciklusa pružanja povratnih informacija: ključna okosnica međunarodnih okvira</vt:lpstr>
      <vt:lpstr>II. Anketa PEMPAL-a iz 2017.: Aspekt ponude u procesu sudjelovanja javnosti</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Company>The World Bank Group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creator>Deanna Aubrey</dc:creator>
  <cp:keywords>BCOP Budget Literacy and Transparency Working Group</cp:keywords>
  <cp:lastModifiedBy>hrvoja</cp:lastModifiedBy>
  <cp:revision>1018</cp:revision>
  <cp:lastPrinted>2018-10-12T16:38:56Z</cp:lastPrinted>
  <dcterms:created xsi:type="dcterms:W3CDTF">2010-10-04T16:57:49Z</dcterms:created>
  <dcterms:modified xsi:type="dcterms:W3CDTF">2018-10-12T17:59:16Z</dcterms:modified>
  <cp:category>PEMPAL</cp:category>
</cp:coreProperties>
</file>