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 bookmarkIdSeed="3">
  <p:sldMasterIdLst>
    <p:sldMasterId id="2147483648" r:id="rId1"/>
  </p:sldMasterIdLst>
  <p:notesMasterIdLst>
    <p:notesMasterId r:id="rId20"/>
  </p:notesMasterIdLst>
  <p:sldIdLst>
    <p:sldId id="256" r:id="rId2"/>
    <p:sldId id="531" r:id="rId3"/>
    <p:sldId id="562" r:id="rId4"/>
    <p:sldId id="546" r:id="rId5"/>
    <p:sldId id="550" r:id="rId6"/>
    <p:sldId id="563" r:id="rId7"/>
    <p:sldId id="564" r:id="rId8"/>
    <p:sldId id="553" r:id="rId9"/>
    <p:sldId id="552" r:id="rId10"/>
    <p:sldId id="554" r:id="rId11"/>
    <p:sldId id="565" r:id="rId12"/>
    <p:sldId id="555" r:id="rId13"/>
    <p:sldId id="556" r:id="rId14"/>
    <p:sldId id="557" r:id="rId15"/>
    <p:sldId id="558" r:id="rId16"/>
    <p:sldId id="559" r:id="rId17"/>
    <p:sldId id="561" r:id="rId18"/>
    <p:sldId id="566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788C727B-B0C3-44E5-BE9D-76AD265BF978}">
          <p14:sldIdLst>
            <p14:sldId id="256"/>
            <p14:sldId id="531"/>
            <p14:sldId id="562"/>
            <p14:sldId id="546"/>
            <p14:sldId id="550"/>
            <p14:sldId id="563"/>
            <p14:sldId id="564"/>
            <p14:sldId id="553"/>
            <p14:sldId id="552"/>
            <p14:sldId id="554"/>
            <p14:sldId id="565"/>
            <p14:sldId id="555"/>
            <p14:sldId id="556"/>
            <p14:sldId id="557"/>
            <p14:sldId id="558"/>
            <p14:sldId id="559"/>
            <p14:sldId id="561"/>
            <p14:sldId id="566"/>
          </p14:sldIdLst>
        </p14:section>
        <p14:section name="Sección sin título" id="{33B42E0F-CA76-4738-A474-8C79504BE888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ania Sanchez Andrade" initials="TSA" lastIdx="15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900"/>
    <a:srgbClr val="FB5308"/>
    <a:srgbClr val="F93707"/>
    <a:srgbClr val="3C4648"/>
    <a:srgbClr val="8E9D9E"/>
    <a:srgbClr val="97BBD1"/>
    <a:srgbClr val="6AC1BD"/>
    <a:srgbClr val="77C390"/>
    <a:srgbClr val="B594C4"/>
    <a:srgbClr val="74B5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387" autoAdjust="0"/>
    <p:restoredTop sz="94316" autoAdjust="0"/>
  </p:normalViewPr>
  <p:slideViewPr>
    <p:cSldViewPr snapToGrid="0" snapToObjects="1">
      <p:cViewPr varScale="1">
        <p:scale>
          <a:sx n="108" d="100"/>
          <a:sy n="108" d="100"/>
        </p:scale>
        <p:origin x="2178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37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52" d="100"/>
          <a:sy n="52" d="100"/>
        </p:scale>
        <p:origin x="2862" y="3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000" b="0" dirty="0"/>
              <a:t>Рисунок</a:t>
            </a:r>
            <a:r>
              <a:rPr lang="en-NZ" sz="2000" b="0" dirty="0"/>
              <a:t> 1:</a:t>
            </a:r>
            <a:r>
              <a:rPr lang="en-NZ" sz="2000" b="0" baseline="0" dirty="0"/>
              <a:t> </a:t>
            </a:r>
            <a:r>
              <a:rPr lang="ru-RU" sz="2000" b="0" baseline="0" dirty="0"/>
              <a:t>динамика рейтинга ИОБ, </a:t>
            </a:r>
            <a:r>
              <a:rPr lang="en-NZ" sz="2000" b="0" dirty="0"/>
              <a:t> </a:t>
            </a:r>
          </a:p>
          <a:p>
            <a:pPr>
              <a:defRPr/>
            </a:pPr>
            <a:r>
              <a:rPr lang="ru-RU" sz="2000" b="0" baseline="0" dirty="0"/>
              <a:t>Попечители и Партнёры</a:t>
            </a:r>
            <a:r>
              <a:rPr lang="en-NZ" sz="2000" b="0" baseline="0" dirty="0"/>
              <a:t> </a:t>
            </a:r>
            <a:r>
              <a:rPr lang="en-US" sz="2000" b="0" baseline="0" dirty="0"/>
              <a:t>GIFT</a:t>
            </a:r>
            <a:r>
              <a:rPr lang="ru-RU" sz="2000" b="0" baseline="0" dirty="0"/>
              <a:t>, </a:t>
            </a:r>
            <a:r>
              <a:rPr lang="en-NZ" sz="2000" b="0" baseline="0" dirty="0"/>
              <a:t>2015-2017</a:t>
            </a:r>
            <a:endParaRPr lang="en-NZ" sz="2000" b="0" dirty="0"/>
          </a:p>
        </c:rich>
      </c:tx>
      <c:layout>
        <c:manualLayout>
          <c:xMode val="edge"/>
          <c:yMode val="edge"/>
          <c:x val="0.22823749937308796"/>
          <c:y val="4.5453199928956241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'OBI changes'!$I$1</c:f>
              <c:strCache>
                <c:ptCount val="1"/>
                <c:pt idx="0">
                  <c:v>Change 2015-2017</c:v>
                </c:pt>
              </c:strCache>
            </c:strRef>
          </c:tx>
          <c:spPr>
            <a:solidFill>
              <a:srgbClr val="FF6900"/>
            </a:solidFill>
            <a:ln>
              <a:noFill/>
            </a:ln>
            <a:effectLst/>
          </c:spPr>
          <c:invertIfNegative val="0"/>
          <c:val>
            <c:numRef>
              <c:f>'OBI changes'!$I$2:$I$21</c:f>
              <c:numCache>
                <c:formatCode>General</c:formatCode>
                <c:ptCount val="20"/>
                <c:pt idx="0">
                  <c:v>-9</c:v>
                </c:pt>
                <c:pt idx="1">
                  <c:v>-6</c:v>
                </c:pt>
                <c:pt idx="2">
                  <c:v>0</c:v>
                </c:pt>
                <c:pt idx="3">
                  <c:v>-1</c:v>
                </c:pt>
                <c:pt idx="4">
                  <c:v>-7</c:v>
                </c:pt>
                <c:pt idx="5">
                  <c:v>4</c:v>
                </c:pt>
                <c:pt idx="6">
                  <c:v>15</c:v>
                </c:pt>
                <c:pt idx="7">
                  <c:v>25</c:v>
                </c:pt>
                <c:pt idx="8">
                  <c:v>-8</c:v>
                </c:pt>
                <c:pt idx="9">
                  <c:v>15</c:v>
                </c:pt>
                <c:pt idx="10">
                  <c:v>5</c:v>
                </c:pt>
                <c:pt idx="11">
                  <c:v>-2</c:v>
                </c:pt>
                <c:pt idx="12">
                  <c:v>13</c:v>
                </c:pt>
                <c:pt idx="13">
                  <c:v>-7</c:v>
                </c:pt>
                <c:pt idx="15">
                  <c:v>3</c:v>
                </c:pt>
                <c:pt idx="16">
                  <c:v>3</c:v>
                </c:pt>
                <c:pt idx="17">
                  <c:v>-3</c:v>
                </c:pt>
                <c:pt idx="18">
                  <c:v>-4</c:v>
                </c:pt>
                <c:pt idx="19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AC-4A8E-88A0-47C01AEF6904}"/>
            </c:ext>
          </c:extLst>
        </c:ser>
        <c:ser>
          <c:idx val="1"/>
          <c:order val="1"/>
          <c:tx>
            <c:strRef>
              <c:f>'OBI changes'!$J$1</c:f>
              <c:strCache>
                <c:ptCount val="1"/>
              </c:strCache>
            </c:strRef>
          </c:tx>
          <c:spPr>
            <a:solidFill>
              <a:schemeClr val="accent6">
                <a:shade val="76000"/>
              </a:schemeClr>
            </a:solidFill>
            <a:ln>
              <a:noFill/>
            </a:ln>
            <a:effectLst/>
          </c:spPr>
          <c:invertIfNegative val="0"/>
          <c:val>
            <c:numRef>
              <c:f>'OBI changes'!$J$2:$J$21</c:f>
              <c:numCache>
                <c:formatCode>General</c:formatCode>
                <c:ptCount val="2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EAC-4A8E-88A0-47C01AEF69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61551624"/>
        <c:axId val="624396600"/>
      </c:barChart>
      <c:catAx>
        <c:axId val="66155162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624396600"/>
        <c:crosses val="autoZero"/>
        <c:auto val="1"/>
        <c:lblAlgn val="ctr"/>
        <c:lblOffset val="100"/>
        <c:noMultiLvlLbl val="0"/>
      </c:catAx>
      <c:valAx>
        <c:axId val="6243966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15516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1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000" b="0" dirty="0"/>
              <a:t>Рисунок</a:t>
            </a:r>
            <a:r>
              <a:rPr lang="en-NZ" sz="2000" b="0" dirty="0"/>
              <a:t> 2: </a:t>
            </a:r>
            <a:r>
              <a:rPr lang="ru-RU" sz="2000" b="0" dirty="0"/>
              <a:t>отрыв</a:t>
            </a:r>
            <a:r>
              <a:rPr lang="ru-RU" sz="2000" b="0" baseline="0" dirty="0"/>
              <a:t> от глобального </a:t>
            </a:r>
          </a:p>
          <a:p>
            <a:pPr>
              <a:defRPr/>
            </a:pPr>
            <a:r>
              <a:rPr lang="ru-RU" sz="2000" b="0" baseline="0" dirty="0"/>
              <a:t>лидера группы в рейтинге ИОБ, </a:t>
            </a:r>
            <a:r>
              <a:rPr lang="en-NZ" sz="2000" b="0" dirty="0"/>
              <a:t>2017</a:t>
            </a:r>
          </a:p>
        </c:rich>
      </c:tx>
      <c:layout>
        <c:manualLayout>
          <c:xMode val="edge"/>
          <c:yMode val="edge"/>
          <c:x val="0.3202777777777777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FF6900"/>
            </a:solidFill>
            <a:ln>
              <a:noFill/>
            </a:ln>
            <a:effectLst/>
          </c:spPr>
          <c:invertIfNegative val="0"/>
          <c:cat>
            <c:strRef>
              <c:f>'peer gaps'!$A$3:$A$22</c:f>
              <c:strCache>
                <c:ptCount val="20"/>
                <c:pt idx="0">
                  <c:v>South Africa</c:v>
                </c:pt>
                <c:pt idx="1">
                  <c:v>Mexico</c:v>
                </c:pt>
                <c:pt idx="2">
                  <c:v>Brazil </c:v>
                </c:pt>
                <c:pt idx="3">
                  <c:v>U.S.A.</c:v>
                </c:pt>
                <c:pt idx="4">
                  <c:v>Philippines</c:v>
                </c:pt>
                <c:pt idx="5">
                  <c:v>Indonesia</c:v>
                </c:pt>
                <c:pt idx="6">
                  <c:v>Dom. Republic</c:v>
                </c:pt>
                <c:pt idx="7">
                  <c:v>Tunisia</c:v>
                </c:pt>
                <c:pt idx="8">
                  <c:v>Benin</c:v>
                </c:pt>
                <c:pt idx="9">
                  <c:v>Liberia</c:v>
                </c:pt>
                <c:pt idx="10">
                  <c:v>Guatemala</c:v>
                </c:pt>
                <c:pt idx="11">
                  <c:v>Ukraine</c:v>
                </c:pt>
                <c:pt idx="12">
                  <c:v>Croatia</c:v>
                </c:pt>
                <c:pt idx="13">
                  <c:v>Chile</c:v>
                </c:pt>
                <c:pt idx="14">
                  <c:v>El Salvador</c:v>
                </c:pt>
                <c:pt idx="15">
                  <c:v>Argentina</c:v>
                </c:pt>
                <c:pt idx="16">
                  <c:v>Colombia</c:v>
                </c:pt>
                <c:pt idx="17">
                  <c:v>Egypt</c:v>
                </c:pt>
                <c:pt idx="18">
                  <c:v>Nigeria</c:v>
                </c:pt>
                <c:pt idx="19">
                  <c:v>Paraguay</c:v>
                </c:pt>
              </c:strCache>
            </c:strRef>
          </c:cat>
          <c:val>
            <c:numRef>
              <c:f>'peer gaps'!$B$3:$B$22</c:f>
              <c:numCache>
                <c:formatCode>General</c:formatCode>
                <c:ptCount val="20"/>
                <c:pt idx="0">
                  <c:v>0</c:v>
                </c:pt>
                <c:pt idx="1">
                  <c:v>10</c:v>
                </c:pt>
                <c:pt idx="2">
                  <c:v>12</c:v>
                </c:pt>
                <c:pt idx="3">
                  <c:v>12</c:v>
                </c:pt>
                <c:pt idx="4">
                  <c:v>15</c:v>
                </c:pt>
                <c:pt idx="5">
                  <c:v>18</c:v>
                </c:pt>
                <c:pt idx="6">
                  <c:v>21</c:v>
                </c:pt>
                <c:pt idx="7">
                  <c:v>21</c:v>
                </c:pt>
                <c:pt idx="8">
                  <c:v>22</c:v>
                </c:pt>
                <c:pt idx="9">
                  <c:v>24</c:v>
                </c:pt>
                <c:pt idx="10">
                  <c:v>28</c:v>
                </c:pt>
                <c:pt idx="11">
                  <c:v>28</c:v>
                </c:pt>
                <c:pt idx="12">
                  <c:v>32</c:v>
                </c:pt>
                <c:pt idx="13">
                  <c:v>33</c:v>
                </c:pt>
                <c:pt idx="14">
                  <c:v>37</c:v>
                </c:pt>
                <c:pt idx="15">
                  <c:v>39</c:v>
                </c:pt>
                <c:pt idx="16">
                  <c:v>39</c:v>
                </c:pt>
                <c:pt idx="17">
                  <c:v>41</c:v>
                </c:pt>
                <c:pt idx="18">
                  <c:v>43</c:v>
                </c:pt>
                <c:pt idx="19">
                  <c:v>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8EC-4FAE-8C37-F565B69DEA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55843896"/>
        <c:axId val="455846848"/>
      </c:barChart>
      <c:catAx>
        <c:axId val="455843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5846848"/>
        <c:crosses val="autoZero"/>
        <c:auto val="1"/>
        <c:lblAlgn val="ctr"/>
        <c:lblOffset val="100"/>
        <c:noMultiLvlLbl val="0"/>
      </c:catAx>
      <c:valAx>
        <c:axId val="45584684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NZ"/>
                  <a:t>OBI gap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58438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000" b="0" dirty="0"/>
              <a:t>Рисунок</a:t>
            </a:r>
            <a:r>
              <a:rPr lang="en-NZ" sz="2000" b="0" dirty="0"/>
              <a:t> 3: </a:t>
            </a:r>
            <a:r>
              <a:rPr lang="ru-RU" sz="2000" b="0" dirty="0"/>
              <a:t>баллы оценки</a:t>
            </a:r>
            <a:r>
              <a:rPr lang="ru-RU" sz="2000" b="0" baseline="0" dirty="0"/>
              <a:t> участия, </a:t>
            </a:r>
            <a:r>
              <a:rPr lang="ru-RU" sz="2000" b="0" dirty="0"/>
              <a:t>ООБ </a:t>
            </a:r>
            <a:r>
              <a:rPr lang="en-NZ" sz="2000" b="0" dirty="0"/>
              <a:t>2017</a:t>
            </a:r>
            <a:r>
              <a:rPr lang="ru-RU" sz="2000" b="0" dirty="0"/>
              <a:t> г.</a:t>
            </a:r>
            <a:endParaRPr lang="en-NZ" sz="2000" b="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Participation!$B$1:$B$2</c:f>
              <c:strCache>
                <c:ptCount val="2"/>
                <c:pt idx="0">
                  <c:v>2017 Participation Score</c:v>
                </c:pt>
                <c:pt idx="1">
                  <c:v>Total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Participation!$A$3:$A$23</c:f>
              <c:strCache>
                <c:ptCount val="21"/>
                <c:pt idx="1">
                  <c:v>Argentina</c:v>
                </c:pt>
                <c:pt idx="2">
                  <c:v>Benin</c:v>
                </c:pt>
                <c:pt idx="3">
                  <c:v>Brazil </c:v>
                </c:pt>
                <c:pt idx="4">
                  <c:v>Chile</c:v>
                </c:pt>
                <c:pt idx="5">
                  <c:v>Colombia</c:v>
                </c:pt>
                <c:pt idx="6">
                  <c:v>Croatia</c:v>
                </c:pt>
                <c:pt idx="7">
                  <c:v>Dom. Republic</c:v>
                </c:pt>
                <c:pt idx="8">
                  <c:v>Egypt</c:v>
                </c:pt>
                <c:pt idx="9">
                  <c:v>El Salvador</c:v>
                </c:pt>
                <c:pt idx="10">
                  <c:v>Guatemala</c:v>
                </c:pt>
                <c:pt idx="11">
                  <c:v>Indonesia</c:v>
                </c:pt>
                <c:pt idx="12">
                  <c:v>Liberia</c:v>
                </c:pt>
                <c:pt idx="13">
                  <c:v>Mexico</c:v>
                </c:pt>
                <c:pt idx="14">
                  <c:v>Nigeria</c:v>
                </c:pt>
                <c:pt idx="15">
                  <c:v>Paraguay</c:v>
                </c:pt>
                <c:pt idx="16">
                  <c:v>Philippines</c:v>
                </c:pt>
                <c:pt idx="17">
                  <c:v>South Africa</c:v>
                </c:pt>
                <c:pt idx="18">
                  <c:v>Tunisia</c:v>
                </c:pt>
                <c:pt idx="19">
                  <c:v>U.S.A.</c:v>
                </c:pt>
                <c:pt idx="20">
                  <c:v>Ukraine</c:v>
                </c:pt>
              </c:strCache>
            </c:strRef>
          </c:cat>
          <c:val>
            <c:numRef>
              <c:f>Participation!$B$3:$B$23</c:f>
              <c:numCache>
                <c:formatCode>General</c:formatCode>
                <c:ptCount val="21"/>
                <c:pt idx="1">
                  <c:v>13</c:v>
                </c:pt>
                <c:pt idx="2">
                  <c:v>9</c:v>
                </c:pt>
                <c:pt idx="3">
                  <c:v>35</c:v>
                </c:pt>
                <c:pt idx="4">
                  <c:v>11</c:v>
                </c:pt>
                <c:pt idx="5">
                  <c:v>15</c:v>
                </c:pt>
                <c:pt idx="6">
                  <c:v>26</c:v>
                </c:pt>
                <c:pt idx="7">
                  <c:v>17</c:v>
                </c:pt>
                <c:pt idx="8">
                  <c:v>11</c:v>
                </c:pt>
                <c:pt idx="9">
                  <c:v>6</c:v>
                </c:pt>
                <c:pt idx="10">
                  <c:v>30</c:v>
                </c:pt>
                <c:pt idx="11">
                  <c:v>22</c:v>
                </c:pt>
                <c:pt idx="12">
                  <c:v>11</c:v>
                </c:pt>
                <c:pt idx="13">
                  <c:v>35</c:v>
                </c:pt>
                <c:pt idx="14">
                  <c:v>13</c:v>
                </c:pt>
                <c:pt idx="15">
                  <c:v>11</c:v>
                </c:pt>
                <c:pt idx="16">
                  <c:v>41</c:v>
                </c:pt>
                <c:pt idx="17">
                  <c:v>24</c:v>
                </c:pt>
                <c:pt idx="18">
                  <c:v>2</c:v>
                </c:pt>
                <c:pt idx="19">
                  <c:v>22</c:v>
                </c:pt>
                <c:pt idx="20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B99-4850-90FD-3B1B10A340B9}"/>
            </c:ext>
          </c:extLst>
        </c:ser>
        <c:ser>
          <c:idx val="1"/>
          <c:order val="1"/>
          <c:tx>
            <c:strRef>
              <c:f>Participation!$C$1:$C$2</c:f>
              <c:strCache>
                <c:ptCount val="2"/>
                <c:pt idx="0">
                  <c:v>2017 Participation</c:v>
                </c:pt>
                <c:pt idx="1">
                  <c:v>Executive Branch</c:v>
                </c:pt>
              </c:strCache>
            </c:strRef>
          </c:tx>
          <c:spPr>
            <a:solidFill>
              <a:srgbClr val="FF6900"/>
            </a:solidFill>
            <a:ln>
              <a:noFill/>
            </a:ln>
            <a:effectLst/>
          </c:spPr>
          <c:invertIfNegative val="0"/>
          <c:cat>
            <c:strRef>
              <c:f>Participation!$A$3:$A$23</c:f>
              <c:strCache>
                <c:ptCount val="21"/>
                <c:pt idx="1">
                  <c:v>Argentina</c:v>
                </c:pt>
                <c:pt idx="2">
                  <c:v>Benin</c:v>
                </c:pt>
                <c:pt idx="3">
                  <c:v>Brazil </c:v>
                </c:pt>
                <c:pt idx="4">
                  <c:v>Chile</c:v>
                </c:pt>
                <c:pt idx="5">
                  <c:v>Colombia</c:v>
                </c:pt>
                <c:pt idx="6">
                  <c:v>Croatia</c:v>
                </c:pt>
                <c:pt idx="7">
                  <c:v>Dom. Republic</c:v>
                </c:pt>
                <c:pt idx="8">
                  <c:v>Egypt</c:v>
                </c:pt>
                <c:pt idx="9">
                  <c:v>El Salvador</c:v>
                </c:pt>
                <c:pt idx="10">
                  <c:v>Guatemala</c:v>
                </c:pt>
                <c:pt idx="11">
                  <c:v>Indonesia</c:v>
                </c:pt>
                <c:pt idx="12">
                  <c:v>Liberia</c:v>
                </c:pt>
                <c:pt idx="13">
                  <c:v>Mexico</c:v>
                </c:pt>
                <c:pt idx="14">
                  <c:v>Nigeria</c:v>
                </c:pt>
                <c:pt idx="15">
                  <c:v>Paraguay</c:v>
                </c:pt>
                <c:pt idx="16">
                  <c:v>Philippines</c:v>
                </c:pt>
                <c:pt idx="17">
                  <c:v>South Africa</c:v>
                </c:pt>
                <c:pt idx="18">
                  <c:v>Tunisia</c:v>
                </c:pt>
                <c:pt idx="19">
                  <c:v>U.S.A.</c:v>
                </c:pt>
                <c:pt idx="20">
                  <c:v>Ukraine</c:v>
                </c:pt>
              </c:strCache>
            </c:strRef>
          </c:cat>
          <c:val>
            <c:numRef>
              <c:f>Participation!$C$3:$C$23</c:f>
              <c:numCache>
                <c:formatCode>General</c:formatCode>
                <c:ptCount val="21"/>
                <c:pt idx="1">
                  <c:v>0</c:v>
                </c:pt>
                <c:pt idx="2">
                  <c:v>0</c:v>
                </c:pt>
                <c:pt idx="3">
                  <c:v>18</c:v>
                </c:pt>
                <c:pt idx="4">
                  <c:v>0</c:v>
                </c:pt>
                <c:pt idx="5">
                  <c:v>3</c:v>
                </c:pt>
                <c:pt idx="6">
                  <c:v>15</c:v>
                </c:pt>
                <c:pt idx="7">
                  <c:v>0</c:v>
                </c:pt>
                <c:pt idx="8">
                  <c:v>18</c:v>
                </c:pt>
                <c:pt idx="9">
                  <c:v>0</c:v>
                </c:pt>
                <c:pt idx="10">
                  <c:v>21</c:v>
                </c:pt>
                <c:pt idx="11">
                  <c:v>18</c:v>
                </c:pt>
                <c:pt idx="12">
                  <c:v>9</c:v>
                </c:pt>
                <c:pt idx="13">
                  <c:v>39</c:v>
                </c:pt>
                <c:pt idx="14">
                  <c:v>12</c:v>
                </c:pt>
                <c:pt idx="15">
                  <c:v>0</c:v>
                </c:pt>
                <c:pt idx="16">
                  <c:v>42</c:v>
                </c:pt>
                <c:pt idx="17">
                  <c:v>24</c:v>
                </c:pt>
                <c:pt idx="18">
                  <c:v>0</c:v>
                </c:pt>
                <c:pt idx="19">
                  <c:v>3</c:v>
                </c:pt>
                <c:pt idx="20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B99-4850-90FD-3B1B10A340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81167896"/>
        <c:axId val="581175112"/>
      </c:barChart>
      <c:catAx>
        <c:axId val="581167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1175112"/>
        <c:crosses val="autoZero"/>
        <c:auto val="1"/>
        <c:lblAlgn val="ctr"/>
        <c:lblOffset val="100"/>
        <c:noMultiLvlLbl val="0"/>
      </c:catAx>
      <c:valAx>
        <c:axId val="5811751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11678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400" b="0" dirty="0"/>
              <a:t>Рисунок</a:t>
            </a:r>
            <a:r>
              <a:rPr lang="en-NZ" sz="2400" b="0" dirty="0"/>
              <a:t> 4: </a:t>
            </a:r>
            <a:r>
              <a:rPr lang="ru-RU" sz="2400" b="0" dirty="0"/>
              <a:t>показатели Попечителей в опубликованных</a:t>
            </a:r>
            <a:r>
              <a:rPr lang="ru-RU" sz="2400" b="0" baseline="0" dirty="0"/>
              <a:t> оценках МФВ</a:t>
            </a:r>
            <a:endParaRPr lang="en-NZ" sz="2400" b="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'IMF FTEs'!$B$3</c:f>
              <c:strCache>
                <c:ptCount val="1"/>
                <c:pt idx="0">
                  <c:v>Advanced </c:v>
                </c:pt>
              </c:strCache>
            </c:strRef>
          </c:tx>
          <c:spPr>
            <a:solidFill>
              <a:srgbClr val="FF6900"/>
            </a:solidFill>
            <a:ln>
              <a:noFill/>
            </a:ln>
            <a:effectLst/>
          </c:spPr>
          <c:invertIfNegative val="0"/>
          <c:cat>
            <c:strRef>
              <c:f>'IMF FTEs'!$A$4:$A$8</c:f>
              <c:strCache>
                <c:ptCount val="5"/>
                <c:pt idx="0">
                  <c:v>Brazil </c:v>
                </c:pt>
                <c:pt idx="1">
                  <c:v>Colombia </c:v>
                </c:pt>
                <c:pt idx="2">
                  <c:v>Guatemala</c:v>
                </c:pt>
                <c:pt idx="3">
                  <c:v>Philippines</c:v>
                </c:pt>
                <c:pt idx="4">
                  <c:v>Tunisia </c:v>
                </c:pt>
              </c:strCache>
            </c:strRef>
          </c:cat>
          <c:val>
            <c:numRef>
              <c:f>'IMF FTEs'!$B$4:$B$8</c:f>
              <c:numCache>
                <c:formatCode>General</c:formatCode>
                <c:ptCount val="5"/>
                <c:pt idx="0">
                  <c:v>4</c:v>
                </c:pt>
                <c:pt idx="1">
                  <c:v>11</c:v>
                </c:pt>
                <c:pt idx="2">
                  <c:v>4</c:v>
                </c:pt>
                <c:pt idx="3">
                  <c:v>7</c:v>
                </c:pt>
                <c:pt idx="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20-4560-A570-270596410EAE}"/>
            </c:ext>
          </c:extLst>
        </c:ser>
        <c:ser>
          <c:idx val="1"/>
          <c:order val="1"/>
          <c:tx>
            <c:strRef>
              <c:f>'IMF FTEs'!$C$3</c:f>
              <c:strCache>
                <c:ptCount val="1"/>
                <c:pt idx="0">
                  <c:v>Good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'IMF FTEs'!$A$4:$A$8</c:f>
              <c:strCache>
                <c:ptCount val="5"/>
                <c:pt idx="0">
                  <c:v>Brazil </c:v>
                </c:pt>
                <c:pt idx="1">
                  <c:v>Colombia </c:v>
                </c:pt>
                <c:pt idx="2">
                  <c:v>Guatemala</c:v>
                </c:pt>
                <c:pt idx="3">
                  <c:v>Philippines</c:v>
                </c:pt>
                <c:pt idx="4">
                  <c:v>Tunisia </c:v>
                </c:pt>
              </c:strCache>
            </c:strRef>
          </c:cat>
          <c:val>
            <c:numRef>
              <c:f>'IMF FTEs'!$C$4:$C$8</c:f>
              <c:numCache>
                <c:formatCode>General</c:formatCode>
                <c:ptCount val="5"/>
                <c:pt idx="0">
                  <c:v>14</c:v>
                </c:pt>
                <c:pt idx="1">
                  <c:v>5</c:v>
                </c:pt>
                <c:pt idx="2">
                  <c:v>4</c:v>
                </c:pt>
                <c:pt idx="3">
                  <c:v>16</c:v>
                </c:pt>
                <c:pt idx="4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420-4560-A570-270596410EAE}"/>
            </c:ext>
          </c:extLst>
        </c:ser>
        <c:ser>
          <c:idx val="2"/>
          <c:order val="2"/>
          <c:tx>
            <c:strRef>
              <c:f>'IMF FTEs'!$D$3</c:f>
              <c:strCache>
                <c:ptCount val="1"/>
                <c:pt idx="0">
                  <c:v>Basic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'IMF FTEs'!$A$4:$A$8</c:f>
              <c:strCache>
                <c:ptCount val="5"/>
                <c:pt idx="0">
                  <c:v>Brazil </c:v>
                </c:pt>
                <c:pt idx="1">
                  <c:v>Colombia </c:v>
                </c:pt>
                <c:pt idx="2">
                  <c:v>Guatemala</c:v>
                </c:pt>
                <c:pt idx="3">
                  <c:v>Philippines</c:v>
                </c:pt>
                <c:pt idx="4">
                  <c:v>Tunisia </c:v>
                </c:pt>
              </c:strCache>
            </c:strRef>
          </c:cat>
          <c:val>
            <c:numRef>
              <c:f>'IMF FTEs'!$D$4:$D$8</c:f>
              <c:numCache>
                <c:formatCode>General</c:formatCode>
                <c:ptCount val="5"/>
                <c:pt idx="0">
                  <c:v>13</c:v>
                </c:pt>
                <c:pt idx="1">
                  <c:v>16</c:v>
                </c:pt>
                <c:pt idx="2">
                  <c:v>17</c:v>
                </c:pt>
                <c:pt idx="3">
                  <c:v>8</c:v>
                </c:pt>
                <c:pt idx="4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420-4560-A570-270596410EAE}"/>
            </c:ext>
          </c:extLst>
        </c:ser>
        <c:ser>
          <c:idx val="3"/>
          <c:order val="3"/>
          <c:tx>
            <c:strRef>
              <c:f>'IMF FTEs'!$E$3</c:f>
              <c:strCache>
                <c:ptCount val="1"/>
                <c:pt idx="0">
                  <c:v>Not met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'IMF FTEs'!$A$4:$A$8</c:f>
              <c:strCache>
                <c:ptCount val="5"/>
                <c:pt idx="0">
                  <c:v>Brazil </c:v>
                </c:pt>
                <c:pt idx="1">
                  <c:v>Colombia </c:v>
                </c:pt>
                <c:pt idx="2">
                  <c:v>Guatemala</c:v>
                </c:pt>
                <c:pt idx="3">
                  <c:v>Philippines</c:v>
                </c:pt>
                <c:pt idx="4">
                  <c:v>Tunisia </c:v>
                </c:pt>
              </c:strCache>
            </c:strRef>
          </c:cat>
          <c:val>
            <c:numRef>
              <c:f>'IMF FTEs'!$E$4:$E$8</c:f>
              <c:numCache>
                <c:formatCode>General</c:formatCode>
                <c:ptCount val="5"/>
                <c:pt idx="0">
                  <c:v>5</c:v>
                </c:pt>
                <c:pt idx="1">
                  <c:v>4</c:v>
                </c:pt>
                <c:pt idx="2">
                  <c:v>10</c:v>
                </c:pt>
                <c:pt idx="3">
                  <c:v>4</c:v>
                </c:pt>
                <c:pt idx="4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420-4560-A570-270596410E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53738776"/>
        <c:axId val="453737136"/>
      </c:barChart>
      <c:catAx>
        <c:axId val="453738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3737136"/>
        <c:crosses val="autoZero"/>
        <c:auto val="1"/>
        <c:lblAlgn val="ctr"/>
        <c:lblOffset val="100"/>
        <c:noMultiLvlLbl val="0"/>
      </c:catAx>
      <c:valAx>
        <c:axId val="4537371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3738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9455DC-93FE-F04E-821C-247B57ED379E}" type="datetimeFigureOut">
              <a:rPr lang="en-US" smtClean="0"/>
              <a:t>9/28/2018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72A202-9FDB-4B49-B0DC-90E507511A6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706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72F400F-7FA3-874F-AF29-9C181D7BD3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8437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EBD77F7-A554-2B4B-91BA-70075A3FFF5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253300" y="6156960"/>
            <a:ext cx="2595113" cy="458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822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id="{5FBB6263-F300-654D-B03D-E45477396908}"/>
              </a:ext>
            </a:extLst>
          </p:cNvPr>
          <p:cNvSpPr/>
          <p:nvPr userDrawn="1"/>
        </p:nvSpPr>
        <p:spPr>
          <a:xfrm>
            <a:off x="0" y="-30480"/>
            <a:ext cx="9144000" cy="6233160"/>
          </a:xfrm>
          <a:custGeom>
            <a:avLst/>
            <a:gdLst>
              <a:gd name="connsiteX0" fmla="*/ 0 w 9144000"/>
              <a:gd name="connsiteY0" fmla="*/ 0 h 6233160"/>
              <a:gd name="connsiteX1" fmla="*/ 9144000 w 9144000"/>
              <a:gd name="connsiteY1" fmla="*/ 15240 h 6233160"/>
              <a:gd name="connsiteX2" fmla="*/ 9144000 w 9144000"/>
              <a:gd name="connsiteY2" fmla="*/ 5836920 h 6233160"/>
              <a:gd name="connsiteX3" fmla="*/ 0 w 9144000"/>
              <a:gd name="connsiteY3" fmla="*/ 6233160 h 6233160"/>
              <a:gd name="connsiteX4" fmla="*/ 0 w 9144000"/>
              <a:gd name="connsiteY4" fmla="*/ 441960 h 6233160"/>
              <a:gd name="connsiteX5" fmla="*/ 0 w 9144000"/>
              <a:gd name="connsiteY5" fmla="*/ 0 h 6233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0" h="6233160">
                <a:moveTo>
                  <a:pt x="0" y="0"/>
                </a:moveTo>
                <a:lnTo>
                  <a:pt x="9144000" y="15240"/>
                </a:lnTo>
                <a:lnTo>
                  <a:pt x="9144000" y="5836920"/>
                </a:lnTo>
                <a:lnTo>
                  <a:pt x="0" y="6233160"/>
                </a:lnTo>
                <a:lnTo>
                  <a:pt x="0" y="441960"/>
                </a:lnTo>
                <a:lnTo>
                  <a:pt x="0" y="0"/>
                </a:lnTo>
                <a:close/>
              </a:path>
            </a:pathLst>
          </a:custGeom>
          <a:gradFill flip="none" rotWithShape="0">
            <a:gsLst>
              <a:gs pos="100000">
                <a:srgbClr val="F12E50"/>
              </a:gs>
              <a:gs pos="20000">
                <a:srgbClr val="FF5000"/>
              </a:gs>
            </a:gsLst>
            <a:path path="circle">
              <a:fillToRect t="100000" r="10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BD77F7-A554-2B4B-91BA-70075A3FFF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53300" y="6156960"/>
            <a:ext cx="2595113" cy="458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460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7210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026" y="6029012"/>
            <a:ext cx="768919" cy="510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420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4074" y="3215474"/>
            <a:ext cx="768919" cy="510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676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8782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2" r:id="rId3"/>
    <p:sldLayoutId id="2147483651" r:id="rId4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62907C2-8776-E142-B5F1-7FC8BA33D2CA}"/>
              </a:ext>
            </a:extLst>
          </p:cNvPr>
          <p:cNvSpPr txBox="1"/>
          <p:nvPr/>
        </p:nvSpPr>
        <p:spPr>
          <a:xfrm>
            <a:off x="407935" y="880404"/>
            <a:ext cx="7863229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Arial"/>
                <a:cs typeface="Arial"/>
              </a:rPr>
              <a:t>Попечители инициативы </a:t>
            </a:r>
            <a:r>
              <a:rPr lang="en-US" sz="3200" dirty="0">
                <a:solidFill>
                  <a:schemeClr val="bg1"/>
                </a:solidFill>
                <a:latin typeface="Arial"/>
                <a:cs typeface="Arial"/>
              </a:rPr>
              <a:t>GIFT</a:t>
            </a:r>
            <a:r>
              <a:rPr lang="ru-RU" sz="3200" dirty="0">
                <a:solidFill>
                  <a:schemeClr val="bg1"/>
                </a:solidFill>
                <a:latin typeface="Arial"/>
                <a:cs typeface="Arial"/>
              </a:rPr>
              <a:t>: оценка прозрачности в налогово-бюджетной сфере</a:t>
            </a:r>
            <a:endParaRPr lang="en-US" sz="1600" b="1" dirty="0">
              <a:solidFill>
                <a:schemeClr val="bg1"/>
              </a:solidFill>
              <a:latin typeface="Arial"/>
              <a:cs typeface="Arial"/>
            </a:endParaRPr>
          </a:p>
          <a:p>
            <a:endParaRPr lang="en-NZ" sz="1600" dirty="0">
              <a:solidFill>
                <a:schemeClr val="bg1"/>
              </a:solidFill>
              <a:latin typeface="Arial"/>
              <a:cs typeface="Arial"/>
            </a:endParaRPr>
          </a:p>
          <a:p>
            <a:endParaRPr lang="es-MX" b="1" i="1" dirty="0">
              <a:solidFill>
                <a:schemeClr val="bg1"/>
              </a:solidFill>
            </a:endParaRPr>
          </a:p>
          <a:p>
            <a:r>
              <a:rPr lang="ru-RU" b="1" i="1" dirty="0">
                <a:solidFill>
                  <a:schemeClr val="bg1"/>
                </a:solidFill>
              </a:rPr>
              <a:t>Встреча попечителей /партнёров </a:t>
            </a:r>
            <a:r>
              <a:rPr lang="en-NZ" b="1" i="1" dirty="0">
                <a:solidFill>
                  <a:schemeClr val="bg1"/>
                </a:solidFill>
              </a:rPr>
              <a:t>GIFT </a:t>
            </a:r>
          </a:p>
          <a:p>
            <a:r>
              <a:rPr lang="ru-RU" sz="1600" i="1" dirty="0" err="1">
                <a:solidFill>
                  <a:schemeClr val="bg1"/>
                </a:solidFill>
                <a:latin typeface="Arial"/>
                <a:cs typeface="Arial"/>
              </a:rPr>
              <a:t>Кашкайш</a:t>
            </a:r>
            <a:r>
              <a:rPr lang="ru-RU" sz="1600" i="1" dirty="0">
                <a:solidFill>
                  <a:schemeClr val="bg1"/>
                </a:solidFill>
                <a:latin typeface="Arial"/>
                <a:cs typeface="Arial"/>
              </a:rPr>
              <a:t>, Португалия</a:t>
            </a:r>
            <a:r>
              <a:rPr lang="en-NZ" sz="1600" i="1" dirty="0">
                <a:solidFill>
                  <a:schemeClr val="bg1"/>
                </a:solidFill>
                <a:latin typeface="Arial"/>
                <a:cs typeface="Arial"/>
              </a:rPr>
              <a:t> – </a:t>
            </a:r>
            <a:r>
              <a:rPr lang="ru-RU" sz="1600" i="1" dirty="0">
                <a:solidFill>
                  <a:schemeClr val="bg1"/>
                </a:solidFill>
                <a:latin typeface="Arial"/>
                <a:cs typeface="Arial"/>
              </a:rPr>
              <a:t>16 октября</a:t>
            </a:r>
            <a:r>
              <a:rPr lang="en-NZ" sz="1600" i="1" dirty="0">
                <a:solidFill>
                  <a:schemeClr val="bg1"/>
                </a:solidFill>
                <a:latin typeface="Arial"/>
                <a:cs typeface="Arial"/>
              </a:rPr>
              <a:t> 2018</a:t>
            </a:r>
            <a:r>
              <a:rPr lang="ru-RU" sz="1600" i="1" dirty="0">
                <a:solidFill>
                  <a:schemeClr val="bg1"/>
                </a:solidFill>
                <a:latin typeface="Arial"/>
                <a:cs typeface="Arial"/>
              </a:rPr>
              <a:t> г.</a:t>
            </a:r>
            <a:r>
              <a:rPr lang="en-US" sz="1600" i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</a:p>
          <a:p>
            <a:endParaRPr lang="en-NZ" dirty="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ru-RU" dirty="0">
                <a:solidFill>
                  <a:schemeClr val="bg1"/>
                </a:solidFill>
                <a:latin typeface="Arial"/>
                <a:cs typeface="Arial"/>
              </a:rPr>
              <a:t>Мюррей Петри</a:t>
            </a:r>
            <a:endParaRPr lang="en-NZ" dirty="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ru-RU" sz="1400" dirty="0">
                <a:solidFill>
                  <a:schemeClr val="bg1"/>
                </a:solidFill>
                <a:latin typeface="Arial"/>
                <a:cs typeface="Arial"/>
              </a:rPr>
              <a:t>Ведущий советник по техническим вопросам</a:t>
            </a:r>
            <a:endParaRPr lang="en-NZ" sz="1400" dirty="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en-NZ" sz="1400" dirty="0" err="1">
                <a:solidFill>
                  <a:schemeClr val="bg1"/>
                </a:solidFill>
                <a:latin typeface="Arial"/>
                <a:cs typeface="Arial"/>
              </a:rPr>
              <a:t>petrie@fiscaltransparency.net</a:t>
            </a:r>
            <a:endParaRPr lang="en-NZ" sz="16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B91E27-631F-DD44-B997-755395097DA4}"/>
              </a:ext>
            </a:extLst>
          </p:cNvPr>
          <p:cNvSpPr txBox="1"/>
          <p:nvPr/>
        </p:nvSpPr>
        <p:spPr>
          <a:xfrm>
            <a:off x="368029" y="4975962"/>
            <a:ext cx="1457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@</a:t>
            </a:r>
            <a:r>
              <a:rPr lang="en-US" dirty="0" err="1">
                <a:solidFill>
                  <a:schemeClr val="bg1"/>
                </a:solidFill>
                <a:latin typeface="Arial"/>
                <a:cs typeface="Arial"/>
              </a:rPr>
              <a:t>fiscaltrans</a:t>
            </a:r>
            <a:endParaRPr lang="en-US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374874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12217" y="2367507"/>
            <a:ext cx="81922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Опубликованные доклады</a:t>
            </a:r>
            <a:r>
              <a:rPr lang="en-NZ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PEFA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демонстрируют улучшения в части публичной доступности ключевой налогово-бюджетной информации в Колумбии, Доминиканской Республике, Индонезии, Либерии и Филиппинах, а также стабильно высокие </a:t>
            </a:r>
            <a:r>
              <a:rPr lang="en-NZ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или единые</a:t>
            </a:r>
            <a:r>
              <a:rPr lang="en-NZ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баллы для Бразилии, Гватемалы и Южной Африки.</a:t>
            </a:r>
            <a:r>
              <a:rPr lang="en-NZ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NZ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Снижение степени публичной доступности к такой информации отмечено в Бенине, Парагвае и Тунисе.</a:t>
            </a:r>
            <a:r>
              <a:rPr lang="en-NZ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NZ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четырём странам (Бенин, Египет, Нигерия и Украина)</a:t>
            </a:r>
            <a:r>
              <a:rPr lang="en-NZ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оценки </a:t>
            </a:r>
            <a:r>
              <a:rPr lang="en-NZ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PEFA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опубликованы не были</a:t>
            </a:r>
            <a:r>
              <a:rPr lang="en-NZ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обнародования оценок необходимо согласие властей соответствующей страны</a:t>
            </a:r>
            <a:r>
              <a:rPr lang="en-NZ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número de diapositiva 2"/>
          <p:cNvSpPr txBox="1">
            <a:spLocks/>
          </p:cNvSpPr>
          <p:nvPr/>
        </p:nvSpPr>
        <p:spPr>
          <a:xfrm>
            <a:off x="457200" y="6275178"/>
            <a:ext cx="685800" cy="365125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E7D98CA-1D08-404D-9717-662EFCF3D727}" type="slidenum">
              <a:rPr lang="en-US" sz="1100" smtClean="0">
                <a:solidFill>
                  <a:srgbClr val="7F7F7F"/>
                </a:solidFill>
                <a:latin typeface="Arial"/>
                <a:cs typeface="Arial"/>
              </a:rPr>
              <a:pPr algn="r">
                <a:defRPr/>
              </a:pPr>
              <a:t>10</a:t>
            </a:fld>
            <a:endParaRPr lang="en-US" sz="1100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512217" y="6407474"/>
            <a:ext cx="323328" cy="0"/>
          </a:xfrm>
          <a:prstGeom prst="line">
            <a:avLst/>
          </a:prstGeom>
          <a:ln>
            <a:solidFill>
              <a:srgbClr val="FB5308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12218" y="872164"/>
            <a:ext cx="8192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FB53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Результаты Попечителей по показателю Р</a:t>
            </a:r>
            <a:r>
              <a:rPr lang="en-US" sz="2800" dirty="0">
                <a:solidFill>
                  <a:srgbClr val="FB53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EFA: </a:t>
            </a:r>
            <a:r>
              <a:rPr lang="ru-RU" sz="2800" dirty="0">
                <a:solidFill>
                  <a:srgbClr val="FB53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публичная доступность налогово-бюджетной информации</a:t>
            </a:r>
            <a:endParaRPr lang="en-US" sz="2800" dirty="0">
              <a:solidFill>
                <a:srgbClr val="FB530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14289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12217" y="1989438"/>
            <a:ext cx="81922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Оценка прозрачности в налогово-бюджетной сфере в 141 стране в 2017 году</a:t>
            </a:r>
            <a:r>
              <a:rPr lang="en-NZ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NZ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Доступность, полнота и надёжность ключевых бюджетных документов, а также прозрачность контрактов, заключаемых в сфере природных ресурсов</a:t>
            </a:r>
            <a:r>
              <a:rPr lang="en-NZ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NZ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Результаты</a:t>
            </a:r>
            <a:r>
              <a:rPr lang="en-NZ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NZ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попечителей </a:t>
            </a:r>
            <a:r>
              <a:rPr lang="en-NZ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GIFT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удовлетворили минимальным требованиям прозрачности в налогово-бюджетной сфере</a:t>
            </a:r>
            <a:r>
              <a:rPr lang="en-NZ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Аргентина, Бразилия, Чили, Колумбия, Хорватия, Сальвадор, Гватемала, Индонезия, Мексика, Парагвай, Филиппины, Южная Африка, Тунис</a:t>
            </a:r>
            <a:r>
              <a:rPr lang="en-NZ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NZ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попечителей/партнёров</a:t>
            </a:r>
            <a:r>
              <a:rPr lang="en-NZ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удовлетворили минимальным требованиям</a:t>
            </a:r>
            <a:r>
              <a:rPr lang="en-NZ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Бенин, Доминиканская Республика, Египет, Либерия, Нигерия, Украина</a:t>
            </a:r>
            <a:endParaRPr lang="en-NZ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указанных </a:t>
            </a:r>
            <a:r>
              <a:rPr lang="en-NZ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стран первые</a:t>
            </a:r>
            <a:r>
              <a:rPr lang="en-NZ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согласно оценкам, достигли существенного прогресса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número de diapositiva 2"/>
          <p:cNvSpPr txBox="1">
            <a:spLocks/>
          </p:cNvSpPr>
          <p:nvPr/>
        </p:nvSpPr>
        <p:spPr>
          <a:xfrm>
            <a:off x="457200" y="6275178"/>
            <a:ext cx="685800" cy="365125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E7D98CA-1D08-404D-9717-662EFCF3D727}" type="slidenum">
              <a:rPr lang="en-US" sz="1100" smtClean="0">
                <a:solidFill>
                  <a:srgbClr val="7F7F7F"/>
                </a:solidFill>
                <a:latin typeface="Arial"/>
                <a:cs typeface="Arial"/>
              </a:rPr>
              <a:pPr algn="r">
                <a:defRPr/>
              </a:pPr>
              <a:t>11</a:t>
            </a:fld>
            <a:endParaRPr lang="en-US" sz="1100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512217" y="6407474"/>
            <a:ext cx="323328" cy="0"/>
          </a:xfrm>
          <a:prstGeom prst="line">
            <a:avLst/>
          </a:prstGeom>
          <a:ln>
            <a:solidFill>
              <a:srgbClr val="FB5308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666572" y="450525"/>
            <a:ext cx="803784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FB53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Доклад Госдепартамента США о степени прозрачности в налогово-бюджетной сфере </a:t>
            </a:r>
          </a:p>
          <a:p>
            <a:pPr algn="ctr"/>
            <a:r>
              <a:rPr lang="ru-RU" sz="2800" dirty="0">
                <a:solidFill>
                  <a:srgbClr val="FB53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2018 год</a:t>
            </a:r>
            <a:endParaRPr lang="en-US" sz="2800" dirty="0">
              <a:solidFill>
                <a:srgbClr val="FB530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98623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15297" y="2444097"/>
            <a:ext cx="808912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Большинство обязательств связаны со следующими аспектами</a:t>
            </a:r>
            <a:r>
              <a:rPr lang="en-NZ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0"/>
            <a:r>
              <a:rPr lang="en-NZ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HLP 3: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раскрытие прошлой, текущей и прогнозной налогово-бюджетной  	информации </a:t>
            </a:r>
            <a:r>
              <a:rPr lang="en-NZ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(49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обязательств</a:t>
            </a:r>
            <a:r>
              <a:rPr lang="en-NZ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0"/>
            <a:r>
              <a:rPr lang="en-NZ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HLP 4: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прозрачность результатов/государственных услуг </a:t>
            </a:r>
            <a:r>
              <a:rPr lang="en-NZ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(27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обязательств</a:t>
            </a:r>
            <a:r>
              <a:rPr lang="en-NZ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0"/>
            <a:r>
              <a:rPr lang="en-NZ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HLP 10: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непосредственное участие общественности</a:t>
            </a:r>
            <a:r>
              <a:rPr lang="en-NZ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(17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обязательств</a:t>
            </a:r>
            <a:r>
              <a:rPr lang="en-NZ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0"/>
            <a:endParaRPr lang="en-NZ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Имеется небольшое число обязательств, которые касаются</a:t>
            </a:r>
            <a:r>
              <a:rPr lang="en-NZ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NZ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законодательного надзора</a:t>
            </a:r>
            <a:r>
              <a:rPr lang="en-NZ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(HLP 8)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независимого аудита</a:t>
            </a:r>
            <a:r>
              <a:rPr lang="en-NZ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(HLP 9)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NZ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Отсутствуют обязательства, связанные с</a:t>
            </a:r>
            <a:r>
              <a:rPr lang="en-NZ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правами граждан на получение налогово-бюджетной информации</a:t>
            </a:r>
            <a:r>
              <a:rPr lang="en-NZ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(HLP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NZ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или обеспечением прозрачности макро-фискальной политики</a:t>
            </a:r>
            <a:r>
              <a:rPr lang="en-NZ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(HLP 3)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número de diapositiva 2"/>
          <p:cNvSpPr txBox="1">
            <a:spLocks/>
          </p:cNvSpPr>
          <p:nvPr/>
        </p:nvSpPr>
        <p:spPr>
          <a:xfrm>
            <a:off x="457200" y="6275178"/>
            <a:ext cx="685800" cy="365125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E7D98CA-1D08-404D-9717-662EFCF3D727}" type="slidenum">
              <a:rPr lang="en-US" sz="1100" smtClean="0">
                <a:solidFill>
                  <a:srgbClr val="7F7F7F"/>
                </a:solidFill>
                <a:latin typeface="Arial"/>
                <a:cs typeface="Arial"/>
              </a:rPr>
              <a:pPr algn="r">
                <a:defRPr/>
              </a:pPr>
              <a:t>12</a:t>
            </a:fld>
            <a:endParaRPr lang="en-US" sz="1100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512217" y="6407474"/>
            <a:ext cx="323328" cy="0"/>
          </a:xfrm>
          <a:prstGeom prst="line">
            <a:avLst/>
          </a:prstGeom>
          <a:ln>
            <a:solidFill>
              <a:srgbClr val="FB5308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39584" y="358923"/>
            <a:ext cx="826483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FB53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Обязательства Попечителей</a:t>
            </a:r>
            <a:r>
              <a:rPr lang="en-US" sz="2800" dirty="0">
                <a:solidFill>
                  <a:srgbClr val="FB53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>
                <a:solidFill>
                  <a:srgbClr val="FB53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части обеспечения прозрачности в налогово-бюджетной сфере, представленные в текущих планах действий в рамках ПОП</a:t>
            </a:r>
            <a:endParaRPr lang="en-US" sz="2800" dirty="0">
              <a:solidFill>
                <a:srgbClr val="FB530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74226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12217" y="1989438"/>
            <a:ext cx="8495858" cy="16471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n-NZ" sz="2000" dirty="0"/>
          </a:p>
          <a:p>
            <a:pPr>
              <a:lnSpc>
                <a:spcPct val="150000"/>
              </a:lnSpc>
            </a:pPr>
            <a:endParaRPr lang="en-US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 startAt="5"/>
            </a:pPr>
            <a:endParaRPr lang="en-US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número de diapositiva 2"/>
          <p:cNvSpPr txBox="1">
            <a:spLocks/>
          </p:cNvSpPr>
          <p:nvPr/>
        </p:nvSpPr>
        <p:spPr>
          <a:xfrm>
            <a:off x="457200" y="6275178"/>
            <a:ext cx="685800" cy="365125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E7D98CA-1D08-404D-9717-662EFCF3D727}" type="slidenum">
              <a:rPr lang="en-US" sz="1100" smtClean="0">
                <a:solidFill>
                  <a:srgbClr val="7F7F7F"/>
                </a:solidFill>
                <a:latin typeface="Arial"/>
                <a:cs typeface="Arial"/>
              </a:rPr>
              <a:pPr algn="r">
                <a:defRPr/>
              </a:pPr>
              <a:t>13</a:t>
            </a:fld>
            <a:endParaRPr lang="en-US" sz="1100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512217" y="6407474"/>
            <a:ext cx="323328" cy="0"/>
          </a:xfrm>
          <a:prstGeom prst="line">
            <a:avLst/>
          </a:prstGeom>
          <a:ln>
            <a:solidFill>
              <a:srgbClr val="FB5308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12217" y="288917"/>
            <a:ext cx="8231443" cy="1219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FB53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Обязательства Попечителей в рамках ПОП</a:t>
            </a:r>
            <a:r>
              <a:rPr lang="en-US" sz="2400" dirty="0">
                <a:solidFill>
                  <a:srgbClr val="FB53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ru-RU" sz="2400" dirty="0">
              <a:solidFill>
                <a:srgbClr val="FB530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>
                <a:solidFill>
                  <a:srgbClr val="FB53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HLP 3 </a:t>
            </a:r>
            <a:r>
              <a:rPr lang="ru-RU" sz="2400" dirty="0">
                <a:solidFill>
                  <a:srgbClr val="FB53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прошлая, текущая и перспективная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rgbClr val="FB53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налогово-бюджетная информация</a:t>
            </a:r>
            <a:endParaRPr lang="en-NZ" sz="2400" dirty="0">
              <a:solidFill>
                <a:srgbClr val="FB530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6A62CD38-5034-4E9A-8B34-D5847496EF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8685193"/>
              </p:ext>
            </p:extLst>
          </p:nvPr>
        </p:nvGraphicFramePr>
        <p:xfrm>
          <a:off x="457200" y="1846839"/>
          <a:ext cx="8231443" cy="4501506"/>
        </p:xfrm>
        <a:graphic>
          <a:graphicData uri="http://schemas.openxmlformats.org/drawingml/2006/table">
            <a:tbl>
              <a:tblPr firstRow="1" firstCol="1" bandRow="1">
                <a:tableStyleId>{2A488322-F2BA-4B5B-9748-0D474271808F}</a:tableStyleId>
              </a:tblPr>
              <a:tblGrid>
                <a:gridCol w="2857500">
                  <a:extLst>
                    <a:ext uri="{9D8B030D-6E8A-4147-A177-3AD203B41FA5}">
                      <a16:colId xmlns:a16="http://schemas.microsoft.com/office/drawing/2014/main" val="3369599465"/>
                    </a:ext>
                  </a:extLst>
                </a:gridCol>
                <a:gridCol w="5373943">
                  <a:extLst>
                    <a:ext uri="{9D8B030D-6E8A-4147-A177-3AD203B41FA5}">
                      <a16:colId xmlns:a16="http://schemas.microsoft.com/office/drawing/2014/main" val="930728937"/>
                    </a:ext>
                  </a:extLst>
                </a:gridCol>
              </a:tblGrid>
              <a:tr h="64138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6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3a) </a:t>
                      </a: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Общая прозрачность бюджета</a:t>
                      </a:r>
                      <a:endParaRPr lang="en-NZ" sz="16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648" marR="56648" marT="0" marB="0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9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6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</a:t>
                      </a:r>
                      <a:r>
                        <a:rPr lang="ru-RU" sz="1600" b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ргентина</a:t>
                      </a:r>
                      <a:r>
                        <a:rPr lang="ru-RU" sz="16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Бразилия, Хорватия, Колумбия, Гватемала, Южная Африка, Тунис, Украина, Уругвай</a:t>
                      </a:r>
                      <a:endParaRPr lang="en-NZ" sz="1600" b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6648" marR="5664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6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1259113"/>
                  </a:ext>
                </a:extLst>
              </a:tr>
              <a:tr h="33149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6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3b) </a:t>
                      </a: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налогово-бюджетная отчётность</a:t>
                      </a:r>
                      <a:endParaRPr lang="en-NZ" sz="16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648" marR="5664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9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ru-RU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ргентина</a:t>
                      </a: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Колумбия, Хорватия</a:t>
                      </a:r>
                      <a:endParaRPr lang="en-NZ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648" marR="5664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6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72908769"/>
                  </a:ext>
                </a:extLst>
              </a:tr>
              <a:tr h="56496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6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3c) </a:t>
                      </a: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Общие доходы</a:t>
                      </a:r>
                      <a:r>
                        <a:rPr lang="en-NZ" sz="16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NZ" sz="16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648" marR="5664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9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Чили, Гватемала, Нигерия, Тунис, Уругвай </a:t>
                      </a:r>
                      <a:endParaRPr lang="en-NZ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648" marR="5664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6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5722259"/>
                  </a:ext>
                </a:extLst>
              </a:tr>
              <a:tr h="56496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6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3d) </a:t>
                      </a: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Доходы от природных ресурсов</a:t>
                      </a:r>
                      <a:r>
                        <a:rPr lang="en-NZ" sz="16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NZ" sz="16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648" marR="5664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9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Чили, Колумбия, Нигерия, Филиппины, Тунис, Украина, США</a:t>
                      </a:r>
                      <a:endParaRPr lang="en-NZ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648" marR="5664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6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63275152"/>
                  </a:ext>
                </a:extLst>
              </a:tr>
              <a:tr h="56496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6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3e) </a:t>
                      </a: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Внешнее финансирование</a:t>
                      </a:r>
                      <a:endParaRPr lang="en-NZ" sz="16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648" marR="5664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9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США</a:t>
                      </a:r>
                      <a:endParaRPr lang="en-NZ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648" marR="5664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6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12648069"/>
                  </a:ext>
                </a:extLst>
              </a:tr>
              <a:tr h="56496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6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3f) </a:t>
                      </a: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Управление государственными инвестициями</a:t>
                      </a:r>
                      <a:endParaRPr lang="en-NZ" sz="16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648" marR="5664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9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Колумбия, Сальвадор, Мексика, Парагвай, Уругвай, США</a:t>
                      </a:r>
                      <a:endParaRPr lang="en-NZ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648" marR="5664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6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93752356"/>
                  </a:ext>
                </a:extLst>
              </a:tr>
              <a:tr h="33149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6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3g) </a:t>
                      </a: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Открытые налогово-бюджетные данные</a:t>
                      </a:r>
                      <a:endParaRPr lang="en-NZ" sz="16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648" marR="5664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9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Бразилия, Колумбия, Гватемала, Индонезия, Уругвай, США</a:t>
                      </a:r>
                      <a:endParaRPr lang="en-NZ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648" marR="5664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6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60980788"/>
                  </a:ext>
                </a:extLst>
              </a:tr>
              <a:tr h="27393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6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3h) </a:t>
                      </a: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ЦУР</a:t>
                      </a:r>
                      <a:endParaRPr lang="en-NZ" sz="16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648" marR="5664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9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Бразилия, США</a:t>
                      </a:r>
                      <a:endParaRPr lang="en-NZ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648" marR="5664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6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104095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76610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12217" y="1989438"/>
            <a:ext cx="8495858" cy="16471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n-NZ" sz="2000" dirty="0"/>
          </a:p>
          <a:p>
            <a:pPr>
              <a:lnSpc>
                <a:spcPct val="150000"/>
              </a:lnSpc>
            </a:pPr>
            <a:endParaRPr lang="en-US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 startAt="5"/>
            </a:pPr>
            <a:endParaRPr lang="en-US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número de diapositiva 2"/>
          <p:cNvSpPr txBox="1">
            <a:spLocks/>
          </p:cNvSpPr>
          <p:nvPr/>
        </p:nvSpPr>
        <p:spPr>
          <a:xfrm>
            <a:off x="457200" y="6275178"/>
            <a:ext cx="685800" cy="365125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E7D98CA-1D08-404D-9717-662EFCF3D727}" type="slidenum">
              <a:rPr lang="en-US" sz="1100" smtClean="0">
                <a:solidFill>
                  <a:srgbClr val="7F7F7F"/>
                </a:solidFill>
                <a:latin typeface="Arial"/>
                <a:cs typeface="Arial"/>
              </a:rPr>
              <a:pPr algn="r">
                <a:defRPr/>
              </a:pPr>
              <a:t>14</a:t>
            </a:fld>
            <a:endParaRPr lang="en-US" sz="1100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512217" y="6407474"/>
            <a:ext cx="323328" cy="0"/>
          </a:xfrm>
          <a:prstGeom prst="line">
            <a:avLst/>
          </a:prstGeom>
          <a:ln>
            <a:solidFill>
              <a:srgbClr val="FB5308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12217" y="660839"/>
            <a:ext cx="811956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dirty="0">
                <a:solidFill>
                  <a:srgbClr val="FB53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Обязательства Попечителей в рамках ПОП</a:t>
            </a:r>
            <a:r>
              <a:rPr lang="en-US" sz="2600" dirty="0">
                <a:solidFill>
                  <a:srgbClr val="FB53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HLP 4</a:t>
            </a:r>
            <a:br>
              <a:rPr lang="en-US" sz="2600" dirty="0">
                <a:solidFill>
                  <a:srgbClr val="FB5308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600" dirty="0">
                <a:solidFill>
                  <a:srgbClr val="FB53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непосредственные результаты  и итоги</a:t>
            </a:r>
            <a:r>
              <a:rPr lang="en-US" sz="2600" dirty="0">
                <a:solidFill>
                  <a:srgbClr val="FB53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600" dirty="0">
              <a:solidFill>
                <a:srgbClr val="FB530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600" dirty="0">
                <a:solidFill>
                  <a:srgbClr val="FB53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2600" dirty="0">
                <a:solidFill>
                  <a:srgbClr val="FB53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государственные услуги</a:t>
            </a:r>
            <a:r>
              <a:rPr lang="en-US" sz="2600" dirty="0">
                <a:solidFill>
                  <a:srgbClr val="FB53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85C4B1A5-F626-4392-A108-8BB451C5F2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3144364"/>
              </p:ext>
            </p:extLst>
          </p:nvPr>
        </p:nvGraphicFramePr>
        <p:xfrm>
          <a:off x="628650" y="2379216"/>
          <a:ext cx="7886700" cy="1874352"/>
        </p:xfrm>
        <a:graphic>
          <a:graphicData uri="http://schemas.openxmlformats.org/drawingml/2006/table">
            <a:tbl>
              <a:tblPr firstRow="1" firstCol="1" bandRow="1">
                <a:tableStyleId>{2A488322-F2BA-4B5B-9748-0D474271808F}</a:tableStyleId>
              </a:tblPr>
              <a:tblGrid>
                <a:gridCol w="2395904">
                  <a:extLst>
                    <a:ext uri="{9D8B030D-6E8A-4147-A177-3AD203B41FA5}">
                      <a16:colId xmlns:a16="http://schemas.microsoft.com/office/drawing/2014/main" val="1428718945"/>
                    </a:ext>
                  </a:extLst>
                </a:gridCol>
                <a:gridCol w="5490796">
                  <a:extLst>
                    <a:ext uri="{9D8B030D-6E8A-4147-A177-3AD203B41FA5}">
                      <a16:colId xmlns:a16="http://schemas.microsoft.com/office/drawing/2014/main" val="1095099821"/>
                    </a:ext>
                  </a:extLst>
                </a:gridCol>
              </a:tblGrid>
              <a:tr h="93717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4a) </a:t>
                      </a: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Информация об эффективности</a:t>
                      </a:r>
                      <a:endParaRPr lang="en-NZ" sz="16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648" marR="56648" marT="0" marB="0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9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ru-RU" sz="1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ргентина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Бразилия, Чили, Хорватия, Гватемала, Индонезия, Уругвай, США</a:t>
                      </a:r>
                      <a:endParaRPr lang="en-NZ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648" marR="56648" marT="0" marB="0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rgbClr val="FF6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111612"/>
                  </a:ext>
                </a:extLst>
              </a:tr>
              <a:tr h="93717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4b) </a:t>
                      </a: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Общественный мониторинг</a:t>
                      </a:r>
                      <a:endParaRPr lang="en-NZ" sz="16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648" marR="5664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9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ru-RU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ргентина</a:t>
                      </a: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Колумбия, Доминиканская Республика, Сальвадор, Гватемала, Парагвай, Филиппины, Южная Африка, США</a:t>
                      </a:r>
                      <a:endParaRPr lang="en-NZ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648" marR="5664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6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552039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29479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12217" y="1989438"/>
            <a:ext cx="8495858" cy="13393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en-US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 startAt="5"/>
            </a:pPr>
            <a:endParaRPr lang="en-US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número de diapositiva 2"/>
          <p:cNvSpPr txBox="1">
            <a:spLocks/>
          </p:cNvSpPr>
          <p:nvPr/>
        </p:nvSpPr>
        <p:spPr>
          <a:xfrm>
            <a:off x="457200" y="6275178"/>
            <a:ext cx="685800" cy="365125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E7D98CA-1D08-404D-9717-662EFCF3D727}" type="slidenum">
              <a:rPr lang="en-US" sz="1100" smtClean="0">
                <a:solidFill>
                  <a:srgbClr val="7F7F7F"/>
                </a:solidFill>
                <a:latin typeface="Arial"/>
                <a:cs typeface="Arial"/>
              </a:rPr>
              <a:pPr algn="r">
                <a:defRPr/>
              </a:pPr>
              <a:t>15</a:t>
            </a:fld>
            <a:endParaRPr lang="en-US" sz="1100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512217" y="6407474"/>
            <a:ext cx="323328" cy="0"/>
          </a:xfrm>
          <a:prstGeom prst="line">
            <a:avLst/>
          </a:prstGeom>
          <a:ln>
            <a:solidFill>
              <a:srgbClr val="FB5308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12217" y="657193"/>
            <a:ext cx="78885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FB53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Обязательства Попечителей в рамках ПОП</a:t>
            </a:r>
            <a:endParaRPr lang="en-US" sz="2800" dirty="0">
              <a:solidFill>
                <a:srgbClr val="FB530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713CAF6F-624F-4324-B92F-14ABDB6156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2764709"/>
              </p:ext>
            </p:extLst>
          </p:nvPr>
        </p:nvGraphicFramePr>
        <p:xfrm>
          <a:off x="628650" y="2164081"/>
          <a:ext cx="7886700" cy="939604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2492619">
                  <a:extLst>
                    <a:ext uri="{9D8B030D-6E8A-4147-A177-3AD203B41FA5}">
                      <a16:colId xmlns:a16="http://schemas.microsoft.com/office/drawing/2014/main" val="1640806015"/>
                    </a:ext>
                  </a:extLst>
                </a:gridCol>
                <a:gridCol w="5394081">
                  <a:extLst>
                    <a:ext uri="{9D8B030D-6E8A-4147-A177-3AD203B41FA5}">
                      <a16:colId xmlns:a16="http://schemas.microsoft.com/office/drawing/2014/main" val="3455620691"/>
                    </a:ext>
                  </a:extLst>
                </a:gridCol>
              </a:tblGrid>
              <a:tr h="93960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HLP 10:</a:t>
                      </a: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NZ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Непосредственное участие общественности</a:t>
                      </a:r>
                      <a:endParaRPr lang="en-NZ" sz="16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648" marR="56648" marT="0" marB="0" anchor="ctr">
                    <a:solidFill>
                      <a:srgbClr val="FF69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Колумбия, Доминиканская Республика, Гватемала, Мексика, Уругвай, США</a:t>
                      </a:r>
                      <a:endParaRPr lang="en-NZ" sz="1600" b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6648" marR="56648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5451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63523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12217" y="1989438"/>
            <a:ext cx="8495858" cy="8776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en-US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número de diapositiva 2"/>
          <p:cNvSpPr txBox="1">
            <a:spLocks/>
          </p:cNvSpPr>
          <p:nvPr/>
        </p:nvSpPr>
        <p:spPr>
          <a:xfrm>
            <a:off x="457200" y="6275178"/>
            <a:ext cx="685800" cy="365125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E7D98CA-1D08-404D-9717-662EFCF3D727}" type="slidenum">
              <a:rPr lang="en-US" sz="1100" smtClean="0">
                <a:solidFill>
                  <a:srgbClr val="7F7F7F"/>
                </a:solidFill>
                <a:latin typeface="Arial"/>
                <a:cs typeface="Arial"/>
              </a:rPr>
              <a:pPr algn="r">
                <a:defRPr/>
              </a:pPr>
              <a:t>16</a:t>
            </a:fld>
            <a:endParaRPr lang="en-US" sz="1100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512217" y="6407474"/>
            <a:ext cx="323328" cy="0"/>
          </a:xfrm>
          <a:prstGeom prst="line">
            <a:avLst/>
          </a:prstGeom>
          <a:ln>
            <a:solidFill>
              <a:srgbClr val="FB5308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673881" y="575068"/>
            <a:ext cx="78885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FB53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Некоторые текущие обязательства ПОП</a:t>
            </a:r>
            <a:endParaRPr lang="en-US" sz="2800" dirty="0">
              <a:solidFill>
                <a:srgbClr val="FB530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6185E92-68CF-4807-AB6A-140C18CE669F}"/>
              </a:ext>
            </a:extLst>
          </p:cNvPr>
          <p:cNvSpPr/>
          <p:nvPr/>
        </p:nvSpPr>
        <p:spPr>
          <a:xfrm>
            <a:off x="358923" y="1196865"/>
            <a:ext cx="8571431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Аргентина</a:t>
            </a:r>
            <a:r>
              <a:rPr lang="en-NZ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NZ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Обучение анализу публичных счетов</a:t>
            </a:r>
            <a:endParaRPr lang="en-NZ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NZ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Приближение бюджета к гражданам</a:t>
            </a:r>
            <a:r>
              <a:rPr lang="en-NZ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Открытый процесс контрактации; закупка медицинского оборудования и медикаментов</a:t>
            </a:r>
            <a:endParaRPr lang="en-NZ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es-MX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Хорватия</a:t>
            </a:r>
            <a:br>
              <a:rPr lang="es-MX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Прозрачность в налогово-бюджетной сфере</a:t>
            </a:r>
            <a:r>
              <a:rPr lang="en-NZ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дополнительная информация в государственном бюджете</a:t>
            </a:r>
            <a:r>
              <a:rPr lang="en-NZ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налоговые последствия бюджетных инициатив</a:t>
            </a:r>
            <a:r>
              <a:rPr lang="en-NZ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государственный долг, условные обязательства</a:t>
            </a:r>
            <a:r>
              <a:rPr lang="en-NZ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);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своевременная публикация ежемесячных отчётов и годового отчёта</a:t>
            </a:r>
            <a:r>
              <a:rPr lang="en-NZ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руководство по бюджету для граждан</a:t>
            </a:r>
            <a:r>
              <a:rPr lang="en-NZ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s-MX" sz="1400" i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Доминиканская Республика</a:t>
            </a:r>
            <a:endParaRPr lang="es-MX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Расширение делового портала государственных закупок </a:t>
            </a:r>
            <a:r>
              <a:rPr lang="en-NZ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Пространство для взаимодействия между гражданами и государством, предложения граждан по национальному бюджету</a:t>
            </a:r>
            <a:r>
              <a:rPr lang="en-NZ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buFontTx/>
              <a:buChar char="-"/>
            </a:pPr>
            <a:endParaRPr lang="es-MX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Нигерия</a:t>
            </a:r>
            <a:endParaRPr lang="es-MX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Повышение прозрачности в добывающих отраслях</a:t>
            </a:r>
            <a:endParaRPr lang="es-MX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NZ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Стандарты налоговой отчётности</a:t>
            </a:r>
            <a:r>
              <a:rPr lang="en-NZ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единые стандарты отчётности</a:t>
            </a:r>
            <a:r>
              <a:rPr lang="en-NZ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инициатива </a:t>
            </a:r>
            <a:r>
              <a:rPr lang="ru-RU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Аддис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 налогам</a:t>
            </a:r>
            <a:r>
              <a:rPr lang="en-NZ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NZ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Постепенно внедрять практику открытой контрактации</a:t>
            </a:r>
            <a:endParaRPr lang="en-NZ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NZ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Обеспечить более эффективное участие граждан на всех этапах бюджетного цикла</a:t>
            </a:r>
            <a:endParaRPr lang="en-NZ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NZ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Портал информации о простоте ведения бизнеса</a:t>
            </a:r>
            <a:r>
              <a:rPr lang="en-NZ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284141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12217" y="1989438"/>
            <a:ext cx="8495858" cy="8776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en-US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número de diapositiva 2"/>
          <p:cNvSpPr txBox="1">
            <a:spLocks/>
          </p:cNvSpPr>
          <p:nvPr/>
        </p:nvSpPr>
        <p:spPr>
          <a:xfrm>
            <a:off x="457200" y="6275178"/>
            <a:ext cx="685800" cy="365125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E7D98CA-1D08-404D-9717-662EFCF3D727}" type="slidenum">
              <a:rPr lang="en-US" sz="1100" smtClean="0">
                <a:solidFill>
                  <a:srgbClr val="7F7F7F"/>
                </a:solidFill>
                <a:latin typeface="Arial"/>
                <a:cs typeface="Arial"/>
              </a:rPr>
              <a:pPr algn="r">
                <a:defRPr/>
              </a:pPr>
              <a:t>17</a:t>
            </a:fld>
            <a:endParaRPr lang="en-US" sz="1100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512217" y="6407474"/>
            <a:ext cx="323328" cy="0"/>
          </a:xfrm>
          <a:prstGeom prst="line">
            <a:avLst/>
          </a:prstGeom>
          <a:ln>
            <a:solidFill>
              <a:srgbClr val="FB5308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092345DB-19DA-4D02-8BDA-3236659A5136}"/>
              </a:ext>
            </a:extLst>
          </p:cNvPr>
          <p:cNvSpPr/>
          <p:nvPr/>
        </p:nvSpPr>
        <p:spPr>
          <a:xfrm>
            <a:off x="512217" y="1443841"/>
            <a:ext cx="834977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Украина</a:t>
            </a:r>
            <a:endParaRPr lang="es-MX" sz="16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NZ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Реализация Инициативы по обеспечению прозрачности в добывающих отраслях</a:t>
            </a:r>
            <a:r>
              <a:rPr lang="en-NZ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Система «Прозрачный бюджет». Реализация первого этапа интегрированной информационно-аналитической системы «Прозрачный бюджет»</a:t>
            </a:r>
            <a:r>
              <a:rPr lang="en-NZ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Реализация Инициативы по обеспечению прозрачности в строительстве</a:t>
            </a:r>
            <a:endParaRPr lang="en-NZ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Уругвай</a:t>
            </a:r>
            <a:endParaRPr 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Информация в интернете о планировании, бюджете, результатах формируется совместно с пользователями</a:t>
            </a:r>
            <a:r>
              <a:rPr lang="en-NZ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Информация о строительстве новых школ и ремонте</a:t>
            </a:r>
            <a:endParaRPr lang="en-NZ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Открытая контрактация</a:t>
            </a:r>
            <a:endParaRPr lang="en-NZ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Вовлечение гражданского общества в цикл аудита</a:t>
            </a:r>
            <a:endParaRPr lang="en-NZ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Публикация открытых данных</a:t>
            </a:r>
            <a:r>
              <a:rPr lang="en-NZ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Национального управления промышленности, отражающих исполнение инвестиционных проектов</a:t>
            </a:r>
            <a:r>
              <a:rPr lang="en-NZ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Реализация Национального плана в области открытых данных (включая Закон о бюджете)</a:t>
            </a:r>
            <a:r>
              <a:rPr lang="en-NZ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Адаптация открытых данных к открытой системе контрактации</a:t>
            </a:r>
            <a:endParaRPr lang="en-NZ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Планы ремонта школ составляются с участием представителей образовательного сообщества</a:t>
            </a:r>
            <a:endParaRPr lang="es-MX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557359-D59A-B249-BC97-2086EAAC6EE6}"/>
              </a:ext>
            </a:extLst>
          </p:cNvPr>
          <p:cNvSpPr txBox="1"/>
          <p:nvPr/>
        </p:nvSpPr>
        <p:spPr>
          <a:xfrm>
            <a:off x="673881" y="575068"/>
            <a:ext cx="78885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FB53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Некоторые текущие обязательства ПОП</a:t>
            </a:r>
            <a:endParaRPr lang="en-US" sz="2800" dirty="0">
              <a:solidFill>
                <a:srgbClr val="FB530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38617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7FF723F-2984-C447-9F8C-249F446B3B79}"/>
              </a:ext>
            </a:extLst>
          </p:cNvPr>
          <p:cNvSpPr txBox="1"/>
          <p:nvPr/>
        </p:nvSpPr>
        <p:spPr>
          <a:xfrm>
            <a:off x="747294" y="1336210"/>
            <a:ext cx="2963247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Arial"/>
                <a:cs typeface="Arial"/>
              </a:rPr>
              <a:t>Работайте с нами</a:t>
            </a:r>
            <a:r>
              <a:rPr lang="es-ES" b="1" dirty="0">
                <a:solidFill>
                  <a:schemeClr val="bg1"/>
                </a:solidFill>
                <a:latin typeface="Arial"/>
                <a:cs typeface="Arial"/>
              </a:rPr>
              <a:t>!</a:t>
            </a:r>
          </a:p>
          <a:p>
            <a:endParaRPr lang="en-US" dirty="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     @</a:t>
            </a:r>
            <a:r>
              <a:rPr lang="en-US" dirty="0" err="1">
                <a:solidFill>
                  <a:schemeClr val="bg1"/>
                </a:solidFill>
                <a:latin typeface="Arial"/>
                <a:cs typeface="Arial"/>
              </a:rPr>
              <a:t>fiscaltrans</a:t>
            </a:r>
            <a:endParaRPr lang="en-US" dirty="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     @</a:t>
            </a:r>
            <a:r>
              <a:rPr lang="en-US" dirty="0" err="1">
                <a:solidFill>
                  <a:schemeClr val="bg1"/>
                </a:solidFill>
                <a:latin typeface="Arial"/>
                <a:cs typeface="Arial"/>
              </a:rPr>
              <a:t>fiscaltrans</a:t>
            </a:r>
            <a:endParaRPr lang="en-US" dirty="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     @</a:t>
            </a:r>
            <a:r>
              <a:rPr lang="en-US" dirty="0" err="1">
                <a:solidFill>
                  <a:schemeClr val="bg1"/>
                </a:solidFill>
                <a:latin typeface="Arial"/>
                <a:cs typeface="Arial"/>
              </a:rPr>
              <a:t>fiscaltransparency</a:t>
            </a:r>
            <a:endParaRPr lang="en-US" dirty="0">
              <a:solidFill>
                <a:schemeClr val="bg1"/>
              </a:solidFill>
              <a:latin typeface="Arial"/>
              <a:cs typeface="Arial"/>
            </a:endParaRPr>
          </a:p>
          <a:p>
            <a:endParaRPr lang="en-US" dirty="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es-ES" dirty="0" err="1">
                <a:solidFill>
                  <a:schemeClr val="bg1"/>
                </a:solidFill>
                <a:latin typeface="Arial"/>
                <a:cs typeface="Arial"/>
              </a:rPr>
              <a:t>www.fiscaltransparency.net</a:t>
            </a:r>
            <a:endParaRPr lang="es-ES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23EA8D0-2829-4F4B-A0BD-58E0D593C9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6398" y="1995853"/>
            <a:ext cx="229469" cy="18576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4BD3286-6C5A-D34C-BFAC-C669D66CF0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2569" y="2529593"/>
            <a:ext cx="144417" cy="22240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CD31198-17AA-7640-959A-14FF426EAE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7551" y="2250830"/>
            <a:ext cx="228353" cy="228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4341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12217" y="1559480"/>
            <a:ext cx="8209752" cy="5586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Оценка степени открытости информации о бюджете в 20 странах, которые являются Партнёрами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Попечителями</a:t>
            </a:r>
            <a:r>
              <a:rPr lang="en-NZ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GIFT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с использованием данных Обзора открытости бюджета, Оценок прозрачности в налогово-бюджетной сфере МВФ, Докладов </a:t>
            </a:r>
            <a:r>
              <a:rPr lang="en-NZ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PEFA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NZ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Доклада Государственного департамента США о степени прозрачности в налогово-бюджетной сфере 2018 года, а также текущих обязательств в рамках Партнёрства «Открытое правительство» (ПОП)</a:t>
            </a:r>
            <a:r>
              <a:rPr lang="en-NZ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endParaRPr lang="en-NZ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 – предоставить информацию для обмена опытом, начать обсуждение действий, направленных на повышение прозрачности в налогово-бюджетной сфере, которые планируют или осуществляют правительства, а также поощрить более смелые и более эффективно реализуемые реформы и более масштабные обязательства в рамках ПОП.</a:t>
            </a:r>
            <a:endParaRPr lang="en-NZ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 startAt="5"/>
            </a:pP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número de diapositiva 2"/>
          <p:cNvSpPr txBox="1">
            <a:spLocks/>
          </p:cNvSpPr>
          <p:nvPr/>
        </p:nvSpPr>
        <p:spPr>
          <a:xfrm>
            <a:off x="457200" y="6275178"/>
            <a:ext cx="685800" cy="365125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E7D98CA-1D08-404D-9717-662EFCF3D727}" type="slidenum">
              <a:rPr lang="en-US" sz="1100" smtClean="0">
                <a:solidFill>
                  <a:srgbClr val="7F7F7F"/>
                </a:solidFill>
                <a:latin typeface="Arial"/>
                <a:cs typeface="Arial"/>
              </a:rPr>
              <a:pPr algn="r">
                <a:defRPr/>
              </a:pPr>
              <a:t>2</a:t>
            </a:fld>
            <a:endParaRPr lang="en-US" sz="1100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512217" y="6407474"/>
            <a:ext cx="323328" cy="0"/>
          </a:xfrm>
          <a:prstGeom prst="line">
            <a:avLst/>
          </a:prstGeom>
          <a:ln>
            <a:solidFill>
              <a:srgbClr val="FB5308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961428" y="799224"/>
            <a:ext cx="12227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>
                <a:solidFill>
                  <a:srgbClr val="FF6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Обзор</a:t>
            </a:r>
            <a:endParaRPr lang="en-US" sz="2800" dirty="0">
              <a:solidFill>
                <a:srgbClr val="FF6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8431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9CAE9E9-51DF-4F6F-BBDB-F8A09F890B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6617878"/>
              </p:ext>
            </p:extLst>
          </p:nvPr>
        </p:nvGraphicFramePr>
        <p:xfrm>
          <a:off x="355599" y="955040"/>
          <a:ext cx="8348787" cy="4623023"/>
        </p:xfrm>
        <a:graphic>
          <a:graphicData uri="http://schemas.openxmlformats.org/drawingml/2006/table">
            <a:tbl>
              <a:tblPr firstRow="1" firstCol="1" bandRow="1">
                <a:tableStyleId>{2A488322-F2BA-4B5B-9748-0D474271808F}</a:tableStyleId>
              </a:tblPr>
              <a:tblGrid>
                <a:gridCol w="1359879">
                  <a:extLst>
                    <a:ext uri="{9D8B030D-6E8A-4147-A177-3AD203B41FA5}">
                      <a16:colId xmlns:a16="http://schemas.microsoft.com/office/drawing/2014/main" val="3276731391"/>
                    </a:ext>
                  </a:extLst>
                </a:gridCol>
                <a:gridCol w="811272">
                  <a:extLst>
                    <a:ext uri="{9D8B030D-6E8A-4147-A177-3AD203B41FA5}">
                      <a16:colId xmlns:a16="http://schemas.microsoft.com/office/drawing/2014/main" val="3403116869"/>
                    </a:ext>
                  </a:extLst>
                </a:gridCol>
                <a:gridCol w="811272">
                  <a:extLst>
                    <a:ext uri="{9D8B030D-6E8A-4147-A177-3AD203B41FA5}">
                      <a16:colId xmlns:a16="http://schemas.microsoft.com/office/drawing/2014/main" val="2251647199"/>
                    </a:ext>
                  </a:extLst>
                </a:gridCol>
                <a:gridCol w="811272">
                  <a:extLst>
                    <a:ext uri="{9D8B030D-6E8A-4147-A177-3AD203B41FA5}">
                      <a16:colId xmlns:a16="http://schemas.microsoft.com/office/drawing/2014/main" val="1866830482"/>
                    </a:ext>
                  </a:extLst>
                </a:gridCol>
                <a:gridCol w="811272">
                  <a:extLst>
                    <a:ext uri="{9D8B030D-6E8A-4147-A177-3AD203B41FA5}">
                      <a16:colId xmlns:a16="http://schemas.microsoft.com/office/drawing/2014/main" val="2412131322"/>
                    </a:ext>
                  </a:extLst>
                </a:gridCol>
                <a:gridCol w="811272">
                  <a:extLst>
                    <a:ext uri="{9D8B030D-6E8A-4147-A177-3AD203B41FA5}">
                      <a16:colId xmlns:a16="http://schemas.microsoft.com/office/drawing/2014/main" val="664948549"/>
                    </a:ext>
                  </a:extLst>
                </a:gridCol>
                <a:gridCol w="811272">
                  <a:extLst>
                    <a:ext uri="{9D8B030D-6E8A-4147-A177-3AD203B41FA5}">
                      <a16:colId xmlns:a16="http://schemas.microsoft.com/office/drawing/2014/main" val="1855387371"/>
                    </a:ext>
                  </a:extLst>
                </a:gridCol>
                <a:gridCol w="1077262">
                  <a:extLst>
                    <a:ext uri="{9D8B030D-6E8A-4147-A177-3AD203B41FA5}">
                      <a16:colId xmlns:a16="http://schemas.microsoft.com/office/drawing/2014/main" val="1721548678"/>
                    </a:ext>
                  </a:extLst>
                </a:gridCol>
                <a:gridCol w="1044014">
                  <a:extLst>
                    <a:ext uri="{9D8B030D-6E8A-4147-A177-3AD203B41FA5}">
                      <a16:colId xmlns:a16="http://schemas.microsoft.com/office/drawing/2014/main" val="2088788920"/>
                    </a:ext>
                  </a:extLst>
                </a:gridCol>
              </a:tblGrid>
              <a:tr h="2846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 dirty="0">
                          <a:solidFill>
                            <a:schemeClr val="bg1"/>
                          </a:solidFill>
                          <a:effectLst/>
                        </a:rPr>
                        <a:t>OBS vintage</a:t>
                      </a:r>
                      <a:endParaRPr lang="en-NZ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ctr">
                    <a:lnT w="12700" cap="flat" cmpd="sng" algn="ctr">
                      <a:solidFill>
                        <a:srgbClr val="FF6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 dirty="0">
                          <a:solidFill>
                            <a:schemeClr val="bg1"/>
                          </a:solidFill>
                          <a:effectLst/>
                        </a:rPr>
                        <a:t>2006 OBI</a:t>
                      </a:r>
                      <a:endParaRPr lang="en-NZ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ctr">
                    <a:lnT w="12700" cap="flat" cmpd="sng" algn="ctr">
                      <a:solidFill>
                        <a:srgbClr val="FF6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solidFill>
                            <a:schemeClr val="bg1"/>
                          </a:solidFill>
                          <a:effectLst/>
                        </a:rPr>
                        <a:t>2008 OBI</a:t>
                      </a:r>
                      <a:endParaRPr lang="en-NZ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ctr">
                    <a:lnT w="12700" cap="flat" cmpd="sng" algn="ctr">
                      <a:solidFill>
                        <a:srgbClr val="FF6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solidFill>
                            <a:schemeClr val="bg1"/>
                          </a:solidFill>
                          <a:effectLst/>
                        </a:rPr>
                        <a:t>2010 OBI</a:t>
                      </a:r>
                      <a:endParaRPr lang="en-NZ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ctr">
                    <a:lnT w="12700" cap="flat" cmpd="sng" algn="ctr">
                      <a:solidFill>
                        <a:srgbClr val="FF6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solidFill>
                            <a:schemeClr val="bg1"/>
                          </a:solidFill>
                          <a:effectLst/>
                        </a:rPr>
                        <a:t>2012 OBI</a:t>
                      </a:r>
                      <a:endParaRPr lang="en-NZ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ctr">
                    <a:lnT w="12700" cap="flat" cmpd="sng" algn="ctr">
                      <a:solidFill>
                        <a:srgbClr val="FF6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solidFill>
                            <a:schemeClr val="bg1"/>
                          </a:solidFill>
                          <a:effectLst/>
                        </a:rPr>
                        <a:t>2015 OBI </a:t>
                      </a:r>
                      <a:endParaRPr lang="en-NZ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ctr">
                    <a:lnT w="12700" cap="flat" cmpd="sng" algn="ctr">
                      <a:solidFill>
                        <a:srgbClr val="FF6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solidFill>
                            <a:schemeClr val="bg1"/>
                          </a:solidFill>
                          <a:effectLst/>
                        </a:rPr>
                        <a:t>2017 OBI</a:t>
                      </a:r>
                      <a:endParaRPr lang="en-NZ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ctr">
                    <a:lnT w="12700" cap="flat" cmpd="sng" algn="ctr">
                      <a:solidFill>
                        <a:srgbClr val="FF6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solidFill>
                            <a:schemeClr val="bg1"/>
                          </a:solidFill>
                          <a:effectLst/>
                        </a:rPr>
                        <a:t>D  </a:t>
                      </a:r>
                      <a:endParaRPr lang="en-NZ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ctr">
                    <a:lnT w="12700" cap="flat" cmpd="sng" algn="ctr">
                      <a:solidFill>
                        <a:srgbClr val="FF6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 dirty="0">
                          <a:solidFill>
                            <a:schemeClr val="bg1"/>
                          </a:solidFill>
                          <a:effectLst/>
                        </a:rPr>
                        <a:t>D </a:t>
                      </a:r>
                      <a:endParaRPr lang="en-NZ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ctr">
                    <a:lnT w="12700" cap="flat" cmpd="sng" algn="ctr">
                      <a:solidFill>
                        <a:srgbClr val="FF6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3192798"/>
                  </a:ext>
                </a:extLst>
              </a:tr>
              <a:tr h="2065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NZ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b">
                    <a:lnT w="12700" cap="flat" cmpd="sng" algn="ctr">
                      <a:solidFill>
                        <a:srgbClr val="FF6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69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NZ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b">
                    <a:lnT w="12700" cap="flat" cmpd="sng" algn="ctr">
                      <a:solidFill>
                        <a:srgbClr val="FF6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NZ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b">
                    <a:lnT w="12700" cap="flat" cmpd="sng" algn="ctr">
                      <a:solidFill>
                        <a:srgbClr val="FF6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NZ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b">
                    <a:lnT w="12700" cap="flat" cmpd="sng" algn="ctr">
                      <a:solidFill>
                        <a:srgbClr val="FF6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NZ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b">
                    <a:lnT w="12700" cap="flat" cmpd="sng" algn="ctr">
                      <a:solidFill>
                        <a:srgbClr val="FF6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NZ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b">
                    <a:lnT w="12700" cap="flat" cmpd="sng" algn="ctr">
                      <a:solidFill>
                        <a:srgbClr val="FF6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NZ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b">
                    <a:lnT w="12700" cap="flat" cmpd="sng" algn="ctr">
                      <a:solidFill>
                        <a:srgbClr val="FF6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first to last</a:t>
                      </a:r>
                      <a:endParaRPr lang="en-N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b">
                    <a:lnT w="12700" cap="flat" cmpd="sng" algn="ctr">
                      <a:solidFill>
                        <a:srgbClr val="FF6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2015-2017</a:t>
                      </a:r>
                      <a:endParaRPr lang="en-N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b">
                    <a:lnT w="12700" cap="flat" cmpd="sng" algn="ctr">
                      <a:solidFill>
                        <a:srgbClr val="FF6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494029941"/>
                  </a:ext>
                </a:extLst>
              </a:tr>
              <a:tr h="2065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Argentina</a:t>
                      </a:r>
                      <a:endParaRPr lang="en-N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b">
                    <a:solidFill>
                      <a:srgbClr val="FF69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40</a:t>
                      </a:r>
                      <a:endParaRPr lang="en-N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56</a:t>
                      </a:r>
                      <a:endParaRPr lang="en-N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56</a:t>
                      </a:r>
                      <a:endParaRPr lang="en-N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50</a:t>
                      </a:r>
                      <a:endParaRPr lang="en-N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59</a:t>
                      </a:r>
                      <a:endParaRPr lang="en-N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50</a:t>
                      </a:r>
                      <a:endParaRPr lang="en-N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10</a:t>
                      </a:r>
                      <a:endParaRPr lang="en-N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 dirty="0">
                          <a:effectLst/>
                        </a:rPr>
                        <a:t>-9</a:t>
                      </a:r>
                      <a:endParaRPr lang="en-N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b"/>
                </a:tc>
                <a:extLst>
                  <a:ext uri="{0D108BD9-81ED-4DB2-BD59-A6C34878D82A}">
                    <a16:rowId xmlns:a16="http://schemas.microsoft.com/office/drawing/2014/main" val="4127078016"/>
                  </a:ext>
                </a:extLst>
              </a:tr>
              <a:tr h="2065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Benin</a:t>
                      </a:r>
                      <a:endParaRPr lang="en-N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b">
                    <a:solidFill>
                      <a:srgbClr val="FF69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NZ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NZ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NZ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1</a:t>
                      </a:r>
                      <a:endParaRPr lang="en-N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45</a:t>
                      </a:r>
                      <a:endParaRPr lang="en-N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39</a:t>
                      </a:r>
                      <a:endParaRPr lang="en-N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38</a:t>
                      </a:r>
                      <a:endParaRPr lang="en-N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-6</a:t>
                      </a:r>
                      <a:endParaRPr lang="en-N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b"/>
                </a:tc>
                <a:extLst>
                  <a:ext uri="{0D108BD9-81ED-4DB2-BD59-A6C34878D82A}">
                    <a16:rowId xmlns:a16="http://schemas.microsoft.com/office/drawing/2014/main" val="2385710520"/>
                  </a:ext>
                </a:extLst>
              </a:tr>
              <a:tr h="2065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 dirty="0">
                          <a:effectLst/>
                        </a:rPr>
                        <a:t>Brazil </a:t>
                      </a:r>
                      <a:endParaRPr lang="en-N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b">
                    <a:solidFill>
                      <a:srgbClr val="FF69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74</a:t>
                      </a:r>
                      <a:endParaRPr lang="en-N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74</a:t>
                      </a:r>
                      <a:endParaRPr lang="en-N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71</a:t>
                      </a:r>
                      <a:endParaRPr lang="en-N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73</a:t>
                      </a:r>
                      <a:endParaRPr lang="en-N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77</a:t>
                      </a:r>
                      <a:endParaRPr lang="en-N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77</a:t>
                      </a:r>
                      <a:endParaRPr lang="en-N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3</a:t>
                      </a:r>
                      <a:endParaRPr lang="en-N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0</a:t>
                      </a:r>
                      <a:endParaRPr lang="en-N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b"/>
                </a:tc>
                <a:extLst>
                  <a:ext uri="{0D108BD9-81ED-4DB2-BD59-A6C34878D82A}">
                    <a16:rowId xmlns:a16="http://schemas.microsoft.com/office/drawing/2014/main" val="2699334448"/>
                  </a:ext>
                </a:extLst>
              </a:tr>
              <a:tr h="2065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Chile</a:t>
                      </a:r>
                      <a:endParaRPr lang="en-N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b">
                    <a:solidFill>
                      <a:srgbClr val="FF69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NZ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NZ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72</a:t>
                      </a:r>
                      <a:endParaRPr lang="en-N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66</a:t>
                      </a:r>
                      <a:endParaRPr lang="en-N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58</a:t>
                      </a:r>
                      <a:endParaRPr lang="en-N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57</a:t>
                      </a:r>
                      <a:endParaRPr lang="en-N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-15</a:t>
                      </a:r>
                      <a:endParaRPr lang="en-N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-1</a:t>
                      </a:r>
                      <a:endParaRPr lang="en-N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b"/>
                </a:tc>
                <a:extLst>
                  <a:ext uri="{0D108BD9-81ED-4DB2-BD59-A6C34878D82A}">
                    <a16:rowId xmlns:a16="http://schemas.microsoft.com/office/drawing/2014/main" val="1163270580"/>
                  </a:ext>
                </a:extLst>
              </a:tr>
              <a:tr h="2065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Colombia</a:t>
                      </a:r>
                      <a:endParaRPr lang="en-N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b">
                    <a:solidFill>
                      <a:srgbClr val="FF69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57</a:t>
                      </a:r>
                      <a:endParaRPr lang="en-N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61</a:t>
                      </a:r>
                      <a:endParaRPr lang="en-N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61</a:t>
                      </a:r>
                      <a:endParaRPr lang="en-N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58</a:t>
                      </a:r>
                      <a:endParaRPr lang="en-N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57</a:t>
                      </a:r>
                      <a:endParaRPr lang="en-N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50</a:t>
                      </a:r>
                      <a:endParaRPr lang="en-N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-7</a:t>
                      </a:r>
                      <a:endParaRPr lang="en-N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-7</a:t>
                      </a:r>
                      <a:endParaRPr lang="en-N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b"/>
                </a:tc>
                <a:extLst>
                  <a:ext uri="{0D108BD9-81ED-4DB2-BD59-A6C34878D82A}">
                    <a16:rowId xmlns:a16="http://schemas.microsoft.com/office/drawing/2014/main" val="2674600503"/>
                  </a:ext>
                </a:extLst>
              </a:tr>
              <a:tr h="2065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 dirty="0">
                          <a:effectLst/>
                        </a:rPr>
                        <a:t>Croatia</a:t>
                      </a:r>
                      <a:endParaRPr lang="en-N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b">
                    <a:solidFill>
                      <a:srgbClr val="FF69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42</a:t>
                      </a:r>
                      <a:endParaRPr lang="en-N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59</a:t>
                      </a:r>
                      <a:endParaRPr lang="en-N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57</a:t>
                      </a:r>
                      <a:endParaRPr lang="en-N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61</a:t>
                      </a:r>
                      <a:endParaRPr lang="en-N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53</a:t>
                      </a:r>
                      <a:endParaRPr lang="en-N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57</a:t>
                      </a:r>
                      <a:endParaRPr lang="en-N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15</a:t>
                      </a:r>
                      <a:endParaRPr lang="en-N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4</a:t>
                      </a:r>
                      <a:endParaRPr lang="en-N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b"/>
                </a:tc>
                <a:extLst>
                  <a:ext uri="{0D108BD9-81ED-4DB2-BD59-A6C34878D82A}">
                    <a16:rowId xmlns:a16="http://schemas.microsoft.com/office/drawing/2014/main" val="2747969709"/>
                  </a:ext>
                </a:extLst>
              </a:tr>
              <a:tr h="2065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Dom. Republic</a:t>
                      </a:r>
                      <a:endParaRPr lang="en-N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b">
                    <a:solidFill>
                      <a:srgbClr val="FF69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NZ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12</a:t>
                      </a:r>
                      <a:endParaRPr lang="en-N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14</a:t>
                      </a:r>
                      <a:endParaRPr lang="en-N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29</a:t>
                      </a:r>
                      <a:endParaRPr lang="en-N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51</a:t>
                      </a:r>
                      <a:endParaRPr lang="en-N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66</a:t>
                      </a:r>
                      <a:endParaRPr lang="en-N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54</a:t>
                      </a:r>
                      <a:endParaRPr lang="en-N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15</a:t>
                      </a:r>
                      <a:endParaRPr lang="en-N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b"/>
                </a:tc>
                <a:extLst>
                  <a:ext uri="{0D108BD9-81ED-4DB2-BD59-A6C34878D82A}">
                    <a16:rowId xmlns:a16="http://schemas.microsoft.com/office/drawing/2014/main" val="2442541477"/>
                  </a:ext>
                </a:extLst>
              </a:tr>
              <a:tr h="2065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 dirty="0">
                          <a:effectLst/>
                        </a:rPr>
                        <a:t>Egypt</a:t>
                      </a:r>
                      <a:endParaRPr lang="en-N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b">
                    <a:solidFill>
                      <a:srgbClr val="FF69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19</a:t>
                      </a:r>
                      <a:endParaRPr lang="en-N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43</a:t>
                      </a:r>
                      <a:endParaRPr lang="en-N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49</a:t>
                      </a:r>
                      <a:endParaRPr lang="en-N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13</a:t>
                      </a:r>
                      <a:endParaRPr lang="en-N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16</a:t>
                      </a:r>
                      <a:endParaRPr lang="en-N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41</a:t>
                      </a:r>
                      <a:endParaRPr lang="en-N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22</a:t>
                      </a:r>
                      <a:endParaRPr lang="en-N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25</a:t>
                      </a:r>
                      <a:endParaRPr lang="en-N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b"/>
                </a:tc>
                <a:extLst>
                  <a:ext uri="{0D108BD9-81ED-4DB2-BD59-A6C34878D82A}">
                    <a16:rowId xmlns:a16="http://schemas.microsoft.com/office/drawing/2014/main" val="818975968"/>
                  </a:ext>
                </a:extLst>
              </a:tr>
              <a:tr h="2065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El Salvador</a:t>
                      </a:r>
                      <a:endParaRPr lang="en-N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b">
                    <a:solidFill>
                      <a:srgbClr val="FF69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28</a:t>
                      </a:r>
                      <a:endParaRPr lang="en-N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37</a:t>
                      </a:r>
                      <a:endParaRPr lang="en-N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37</a:t>
                      </a:r>
                      <a:endParaRPr lang="en-N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43</a:t>
                      </a:r>
                      <a:endParaRPr lang="en-N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53</a:t>
                      </a:r>
                      <a:endParaRPr lang="en-N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45</a:t>
                      </a:r>
                      <a:endParaRPr lang="en-N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17</a:t>
                      </a:r>
                      <a:endParaRPr lang="en-N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-8</a:t>
                      </a:r>
                      <a:endParaRPr lang="en-N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b"/>
                </a:tc>
                <a:extLst>
                  <a:ext uri="{0D108BD9-81ED-4DB2-BD59-A6C34878D82A}">
                    <a16:rowId xmlns:a16="http://schemas.microsoft.com/office/drawing/2014/main" val="4202026703"/>
                  </a:ext>
                </a:extLst>
              </a:tr>
              <a:tr h="2065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Guatemala</a:t>
                      </a:r>
                      <a:endParaRPr lang="en-N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b">
                    <a:solidFill>
                      <a:srgbClr val="FF69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46</a:t>
                      </a:r>
                      <a:endParaRPr lang="en-N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46</a:t>
                      </a:r>
                      <a:endParaRPr lang="en-N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50</a:t>
                      </a:r>
                      <a:endParaRPr lang="en-N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51</a:t>
                      </a:r>
                      <a:endParaRPr lang="en-N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46</a:t>
                      </a:r>
                      <a:endParaRPr lang="en-N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61</a:t>
                      </a:r>
                      <a:endParaRPr lang="en-N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15</a:t>
                      </a:r>
                      <a:endParaRPr lang="en-N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15</a:t>
                      </a:r>
                      <a:endParaRPr lang="en-N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b"/>
                </a:tc>
                <a:extLst>
                  <a:ext uri="{0D108BD9-81ED-4DB2-BD59-A6C34878D82A}">
                    <a16:rowId xmlns:a16="http://schemas.microsoft.com/office/drawing/2014/main" val="3141816477"/>
                  </a:ext>
                </a:extLst>
              </a:tr>
              <a:tr h="2065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 dirty="0">
                          <a:effectLst/>
                        </a:rPr>
                        <a:t>Indonesia</a:t>
                      </a:r>
                      <a:endParaRPr lang="en-N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b">
                    <a:solidFill>
                      <a:srgbClr val="FF69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42</a:t>
                      </a:r>
                      <a:endParaRPr lang="en-N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54</a:t>
                      </a:r>
                      <a:endParaRPr lang="en-N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51</a:t>
                      </a:r>
                      <a:endParaRPr lang="en-N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62</a:t>
                      </a:r>
                      <a:endParaRPr lang="en-N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59</a:t>
                      </a:r>
                      <a:endParaRPr lang="en-N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64</a:t>
                      </a:r>
                      <a:endParaRPr lang="en-N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22</a:t>
                      </a:r>
                      <a:endParaRPr lang="en-N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5</a:t>
                      </a:r>
                      <a:endParaRPr lang="en-N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b"/>
                </a:tc>
                <a:extLst>
                  <a:ext uri="{0D108BD9-81ED-4DB2-BD59-A6C34878D82A}">
                    <a16:rowId xmlns:a16="http://schemas.microsoft.com/office/drawing/2014/main" val="3497540750"/>
                  </a:ext>
                </a:extLst>
              </a:tr>
              <a:tr h="2065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 dirty="0">
                          <a:effectLst/>
                        </a:rPr>
                        <a:t>Liberia</a:t>
                      </a:r>
                      <a:endParaRPr lang="en-N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b">
                    <a:solidFill>
                      <a:srgbClr val="FF69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NZ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3</a:t>
                      </a:r>
                      <a:endParaRPr lang="en-N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40</a:t>
                      </a:r>
                      <a:endParaRPr lang="en-N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43</a:t>
                      </a:r>
                      <a:endParaRPr lang="en-N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38</a:t>
                      </a:r>
                      <a:endParaRPr lang="en-N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36</a:t>
                      </a:r>
                      <a:endParaRPr lang="en-N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33</a:t>
                      </a:r>
                      <a:endParaRPr lang="en-N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-2</a:t>
                      </a:r>
                      <a:endParaRPr lang="en-N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b"/>
                </a:tc>
                <a:extLst>
                  <a:ext uri="{0D108BD9-81ED-4DB2-BD59-A6C34878D82A}">
                    <a16:rowId xmlns:a16="http://schemas.microsoft.com/office/drawing/2014/main" val="1511253581"/>
                  </a:ext>
                </a:extLst>
              </a:tr>
              <a:tr h="2065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 dirty="0">
                          <a:effectLst/>
                        </a:rPr>
                        <a:t>Mexico</a:t>
                      </a:r>
                      <a:endParaRPr lang="en-N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b">
                    <a:solidFill>
                      <a:srgbClr val="FF69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50</a:t>
                      </a:r>
                      <a:endParaRPr lang="en-N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55</a:t>
                      </a:r>
                      <a:endParaRPr lang="en-N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52</a:t>
                      </a:r>
                      <a:endParaRPr lang="en-N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61</a:t>
                      </a:r>
                      <a:endParaRPr lang="en-N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66</a:t>
                      </a:r>
                      <a:endParaRPr lang="en-N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79</a:t>
                      </a:r>
                      <a:endParaRPr lang="en-N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29</a:t>
                      </a:r>
                      <a:endParaRPr lang="en-N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13</a:t>
                      </a:r>
                      <a:endParaRPr lang="en-N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b"/>
                </a:tc>
                <a:extLst>
                  <a:ext uri="{0D108BD9-81ED-4DB2-BD59-A6C34878D82A}">
                    <a16:rowId xmlns:a16="http://schemas.microsoft.com/office/drawing/2014/main" val="1135804085"/>
                  </a:ext>
                </a:extLst>
              </a:tr>
              <a:tr h="2065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 dirty="0">
                          <a:effectLst/>
                        </a:rPr>
                        <a:t>Nigeria</a:t>
                      </a:r>
                      <a:endParaRPr lang="en-N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b">
                    <a:solidFill>
                      <a:srgbClr val="FF69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20</a:t>
                      </a:r>
                      <a:endParaRPr lang="en-N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19</a:t>
                      </a:r>
                      <a:endParaRPr lang="en-N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18</a:t>
                      </a:r>
                      <a:endParaRPr lang="en-N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16</a:t>
                      </a:r>
                      <a:endParaRPr lang="en-N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24</a:t>
                      </a:r>
                      <a:endParaRPr lang="en-N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17</a:t>
                      </a:r>
                      <a:endParaRPr lang="en-N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-3</a:t>
                      </a:r>
                      <a:endParaRPr lang="en-N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-7</a:t>
                      </a:r>
                      <a:endParaRPr lang="en-N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b"/>
                </a:tc>
                <a:extLst>
                  <a:ext uri="{0D108BD9-81ED-4DB2-BD59-A6C34878D82A}">
                    <a16:rowId xmlns:a16="http://schemas.microsoft.com/office/drawing/2014/main" val="1470187122"/>
                  </a:ext>
                </a:extLst>
              </a:tr>
              <a:tr h="2065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 dirty="0">
                          <a:effectLst/>
                        </a:rPr>
                        <a:t>Paraguay</a:t>
                      </a:r>
                      <a:endParaRPr lang="en-N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b">
                    <a:solidFill>
                      <a:srgbClr val="FF69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NZ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NZ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NZ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NZ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NZ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43</a:t>
                      </a:r>
                      <a:endParaRPr lang="en-N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NZ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NZ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b"/>
                </a:tc>
                <a:extLst>
                  <a:ext uri="{0D108BD9-81ED-4DB2-BD59-A6C34878D82A}">
                    <a16:rowId xmlns:a16="http://schemas.microsoft.com/office/drawing/2014/main" val="529508248"/>
                  </a:ext>
                </a:extLst>
              </a:tr>
              <a:tr h="2065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 dirty="0">
                          <a:effectLst/>
                        </a:rPr>
                        <a:t>Philippines</a:t>
                      </a:r>
                      <a:endParaRPr lang="en-N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b">
                    <a:solidFill>
                      <a:srgbClr val="FF69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51</a:t>
                      </a:r>
                      <a:endParaRPr lang="en-N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48</a:t>
                      </a:r>
                      <a:endParaRPr lang="en-N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55</a:t>
                      </a:r>
                      <a:endParaRPr lang="en-N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48</a:t>
                      </a:r>
                      <a:endParaRPr lang="en-N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 dirty="0">
                          <a:effectLst/>
                        </a:rPr>
                        <a:t>64</a:t>
                      </a:r>
                      <a:endParaRPr lang="en-N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67</a:t>
                      </a:r>
                      <a:endParaRPr lang="en-N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16</a:t>
                      </a:r>
                      <a:endParaRPr lang="en-N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3</a:t>
                      </a:r>
                      <a:endParaRPr lang="en-N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b"/>
                </a:tc>
                <a:extLst>
                  <a:ext uri="{0D108BD9-81ED-4DB2-BD59-A6C34878D82A}">
                    <a16:rowId xmlns:a16="http://schemas.microsoft.com/office/drawing/2014/main" val="2309606951"/>
                  </a:ext>
                </a:extLst>
              </a:tr>
              <a:tr h="2065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 dirty="0">
                          <a:effectLst/>
                        </a:rPr>
                        <a:t>South Africa</a:t>
                      </a:r>
                      <a:endParaRPr lang="en-N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b">
                    <a:solidFill>
                      <a:srgbClr val="FF69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86</a:t>
                      </a:r>
                      <a:endParaRPr lang="en-N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87</a:t>
                      </a:r>
                      <a:endParaRPr lang="en-N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92</a:t>
                      </a:r>
                      <a:endParaRPr lang="en-N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90</a:t>
                      </a:r>
                      <a:endParaRPr lang="en-N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86</a:t>
                      </a:r>
                      <a:endParaRPr lang="en-N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89</a:t>
                      </a:r>
                      <a:endParaRPr lang="en-N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3</a:t>
                      </a:r>
                      <a:endParaRPr lang="en-N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3</a:t>
                      </a:r>
                      <a:endParaRPr lang="en-N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b"/>
                </a:tc>
                <a:extLst>
                  <a:ext uri="{0D108BD9-81ED-4DB2-BD59-A6C34878D82A}">
                    <a16:rowId xmlns:a16="http://schemas.microsoft.com/office/drawing/2014/main" val="1319134103"/>
                  </a:ext>
                </a:extLst>
              </a:tr>
              <a:tr h="2065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 dirty="0">
                          <a:effectLst/>
                        </a:rPr>
                        <a:t>Tunisia</a:t>
                      </a:r>
                      <a:endParaRPr lang="en-N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b">
                    <a:solidFill>
                      <a:srgbClr val="FF69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NZ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NZ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NZ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11</a:t>
                      </a:r>
                      <a:endParaRPr lang="en-N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42</a:t>
                      </a:r>
                      <a:endParaRPr lang="en-N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39</a:t>
                      </a:r>
                      <a:endParaRPr lang="en-N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28</a:t>
                      </a:r>
                      <a:endParaRPr lang="en-N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-3</a:t>
                      </a:r>
                      <a:endParaRPr lang="en-N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b"/>
                </a:tc>
                <a:extLst>
                  <a:ext uri="{0D108BD9-81ED-4DB2-BD59-A6C34878D82A}">
                    <a16:rowId xmlns:a16="http://schemas.microsoft.com/office/drawing/2014/main" val="1075494157"/>
                  </a:ext>
                </a:extLst>
              </a:tr>
              <a:tr h="2065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 dirty="0">
                          <a:effectLst/>
                        </a:rPr>
                        <a:t>U.S.A.</a:t>
                      </a:r>
                      <a:endParaRPr lang="en-N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b">
                    <a:solidFill>
                      <a:srgbClr val="FF69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81</a:t>
                      </a:r>
                      <a:endParaRPr lang="en-N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82</a:t>
                      </a:r>
                      <a:endParaRPr lang="en-N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82</a:t>
                      </a:r>
                      <a:endParaRPr lang="en-N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79</a:t>
                      </a:r>
                      <a:endParaRPr lang="en-N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81</a:t>
                      </a:r>
                      <a:endParaRPr lang="en-N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77</a:t>
                      </a:r>
                      <a:endParaRPr lang="en-N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-4</a:t>
                      </a:r>
                      <a:endParaRPr lang="en-N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-4</a:t>
                      </a:r>
                      <a:endParaRPr lang="en-N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b"/>
                </a:tc>
                <a:extLst>
                  <a:ext uri="{0D108BD9-81ED-4DB2-BD59-A6C34878D82A}">
                    <a16:rowId xmlns:a16="http://schemas.microsoft.com/office/drawing/2014/main" val="1931608414"/>
                  </a:ext>
                </a:extLst>
              </a:tr>
              <a:tr h="2065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 dirty="0">
                          <a:effectLst/>
                        </a:rPr>
                        <a:t>Ukraine</a:t>
                      </a:r>
                      <a:endParaRPr lang="en-N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b">
                    <a:lnB w="12700" cap="flat" cmpd="sng" algn="ctr">
                      <a:solidFill>
                        <a:srgbClr val="FF6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9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NZ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b">
                    <a:lnB w="12700" cap="flat" cmpd="sng" algn="ctr">
                      <a:solidFill>
                        <a:srgbClr val="FF6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55</a:t>
                      </a:r>
                      <a:endParaRPr lang="en-N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b">
                    <a:lnB w="12700" cap="flat" cmpd="sng" algn="ctr">
                      <a:solidFill>
                        <a:srgbClr val="FF6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62</a:t>
                      </a:r>
                      <a:endParaRPr lang="en-N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b">
                    <a:lnB w="12700" cap="flat" cmpd="sng" algn="ctr">
                      <a:solidFill>
                        <a:srgbClr val="FF6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54</a:t>
                      </a:r>
                      <a:endParaRPr lang="en-N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b">
                    <a:lnB w="12700" cap="flat" cmpd="sng" algn="ctr">
                      <a:solidFill>
                        <a:srgbClr val="FF6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46</a:t>
                      </a:r>
                      <a:endParaRPr lang="en-N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b">
                    <a:lnB w="12700" cap="flat" cmpd="sng" algn="ctr">
                      <a:solidFill>
                        <a:srgbClr val="FF6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54</a:t>
                      </a:r>
                      <a:endParaRPr lang="en-N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b">
                    <a:lnB w="12700" cap="flat" cmpd="sng" algn="ctr">
                      <a:solidFill>
                        <a:srgbClr val="FF6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-1</a:t>
                      </a:r>
                      <a:endParaRPr lang="en-N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b">
                    <a:lnB w="12700" cap="flat" cmpd="sng" algn="ctr">
                      <a:solidFill>
                        <a:srgbClr val="FF6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 dirty="0">
                          <a:effectLst/>
                        </a:rPr>
                        <a:t>8</a:t>
                      </a:r>
                      <a:endParaRPr lang="en-N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0" marR="67430" marT="0" marB="0" anchor="b">
                    <a:lnB w="12700" cap="flat" cmpd="sng" algn="ctr">
                      <a:solidFill>
                        <a:srgbClr val="FF6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1800282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ACFBEA43-966D-4563-B658-14C511EA11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8186" y="306465"/>
            <a:ext cx="681736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en-US" sz="1600" b="1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Таблица</a:t>
            </a:r>
            <a:r>
              <a:rPr kumimoji="0" lang="en-NZ" altLang="en-US" sz="1600" b="1" i="0" u="none" strike="noStrike" cap="none" normalizeH="0" baseline="0" dirty="0" bmk="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1: </a:t>
            </a:r>
            <a:r>
              <a:rPr kumimoji="0" lang="ru-RU" altLang="en-US" sz="1600" b="1" i="0" u="none" strike="noStrike" cap="none" normalizeH="0" baseline="0" dirty="0" bmk="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Рейтинг стран-попечителей/партнёров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en-US" sz="1600" b="1" i="0" u="none" strike="noStrike" cap="none" normalizeH="0" baseline="0" dirty="0" bmk="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Индексе открытости бюджета</a:t>
            </a:r>
            <a:endParaRPr kumimoji="0" lang="en-NZ" altLang="en-US" sz="1600" b="0" i="0" u="none" strike="noStrike" cap="none" normalizeH="0" baseline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Marcador de número de diapositiva 2">
            <a:extLst>
              <a:ext uri="{FF2B5EF4-FFF2-40B4-BE49-F238E27FC236}">
                <a16:creationId xmlns:a16="http://schemas.microsoft.com/office/drawing/2014/main" id="{D2CDA20B-2B4D-7F4B-81D2-029444198430}"/>
              </a:ext>
            </a:extLst>
          </p:cNvPr>
          <p:cNvSpPr txBox="1">
            <a:spLocks/>
          </p:cNvSpPr>
          <p:nvPr/>
        </p:nvSpPr>
        <p:spPr>
          <a:xfrm>
            <a:off x="457200" y="6275178"/>
            <a:ext cx="685800" cy="365125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E7D98CA-1D08-404D-9717-662EFCF3D727}" type="slidenum">
              <a:rPr lang="en-US" sz="1100" smtClean="0">
                <a:solidFill>
                  <a:srgbClr val="7F7F7F"/>
                </a:solidFill>
                <a:latin typeface="Arial"/>
                <a:cs typeface="Arial"/>
              </a:rPr>
              <a:pPr algn="r">
                <a:defRPr/>
              </a:pPr>
              <a:t>3</a:t>
            </a:fld>
            <a:endParaRPr lang="en-US" sz="1100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8DD0D7F-C4DD-6140-842C-62B0658C8D6C}"/>
              </a:ext>
            </a:extLst>
          </p:cNvPr>
          <p:cNvCxnSpPr/>
          <p:nvPr/>
        </p:nvCxnSpPr>
        <p:spPr>
          <a:xfrm flipH="1">
            <a:off x="512217" y="6407474"/>
            <a:ext cx="323328" cy="0"/>
          </a:xfrm>
          <a:prstGeom prst="line">
            <a:avLst/>
          </a:prstGeom>
          <a:ln>
            <a:solidFill>
              <a:srgbClr val="FB5308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45495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7B7D7020-CCED-41F3-A628-605AB42519D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50991447"/>
              </p:ext>
            </p:extLst>
          </p:nvPr>
        </p:nvGraphicFramePr>
        <p:xfrm>
          <a:off x="640080" y="528320"/>
          <a:ext cx="7975600" cy="5405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Marcador de número de diapositiva 2">
            <a:extLst>
              <a:ext uri="{FF2B5EF4-FFF2-40B4-BE49-F238E27FC236}">
                <a16:creationId xmlns:a16="http://schemas.microsoft.com/office/drawing/2014/main" id="{F0A357F0-A1B2-E34B-AA67-4E8D65DC69BC}"/>
              </a:ext>
            </a:extLst>
          </p:cNvPr>
          <p:cNvSpPr txBox="1">
            <a:spLocks/>
          </p:cNvSpPr>
          <p:nvPr/>
        </p:nvSpPr>
        <p:spPr>
          <a:xfrm>
            <a:off x="457200" y="6275178"/>
            <a:ext cx="685800" cy="365125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E7D98CA-1D08-404D-9717-662EFCF3D727}" type="slidenum">
              <a:rPr lang="en-US" sz="1100" smtClean="0">
                <a:solidFill>
                  <a:srgbClr val="7F7F7F"/>
                </a:solidFill>
                <a:latin typeface="Arial"/>
                <a:cs typeface="Arial"/>
              </a:rPr>
              <a:pPr algn="r">
                <a:defRPr/>
              </a:pPr>
              <a:t>4</a:t>
            </a:fld>
            <a:endParaRPr lang="en-US" sz="1100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902F7C7-EB26-0049-A1F1-74B291A11EC3}"/>
              </a:ext>
            </a:extLst>
          </p:cNvPr>
          <p:cNvCxnSpPr/>
          <p:nvPr/>
        </p:nvCxnSpPr>
        <p:spPr>
          <a:xfrm flipH="1">
            <a:off x="512217" y="6407474"/>
            <a:ext cx="323328" cy="0"/>
          </a:xfrm>
          <a:prstGeom prst="line">
            <a:avLst/>
          </a:prstGeom>
          <a:ln>
            <a:solidFill>
              <a:srgbClr val="FB5308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73754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57200" y="1471788"/>
            <a:ext cx="8264769" cy="4315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Значительное улучшение за период с первого обзора до обзора 2017 года</a:t>
            </a:r>
            <a:r>
              <a:rPr lang="en-NZ" sz="1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Доминиканская Республика</a:t>
            </a:r>
            <a:r>
              <a:rPr lang="en-NZ" sz="1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(54 </a:t>
            </a:r>
            <a:r>
              <a:rPr lang="ru-RU" sz="1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балла</a:t>
            </a:r>
            <a:r>
              <a:rPr lang="en-NZ" sz="1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</a:t>
            </a:r>
            <a:r>
              <a:rPr lang="ru-RU" sz="1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Бенин</a:t>
            </a:r>
            <a:r>
              <a:rPr lang="en-NZ" sz="1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(38), </a:t>
            </a:r>
            <a:r>
              <a:rPr lang="ru-RU" sz="1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Либерия</a:t>
            </a:r>
            <a:r>
              <a:rPr lang="en-NZ" sz="1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(33), </a:t>
            </a:r>
            <a:r>
              <a:rPr lang="ru-RU" sz="1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Мексика</a:t>
            </a:r>
            <a:r>
              <a:rPr lang="en-NZ" sz="1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(29), </a:t>
            </a:r>
            <a:r>
              <a:rPr lang="ru-RU" sz="1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Тунис</a:t>
            </a:r>
            <a:r>
              <a:rPr lang="en-NZ" sz="1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(28)</a:t>
            </a:r>
            <a:r>
              <a:rPr lang="ru-RU" sz="1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Индонезия и Египет</a:t>
            </a:r>
            <a:r>
              <a:rPr lang="en-NZ" sz="1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(22).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Значительное улучшение,</a:t>
            </a:r>
            <a:r>
              <a:rPr lang="en-NZ" sz="1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2015-2017: </a:t>
            </a:r>
            <a:r>
              <a:rPr lang="ru-RU" sz="1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Египет</a:t>
            </a:r>
            <a:r>
              <a:rPr lang="en-NZ" sz="1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(25), </a:t>
            </a:r>
            <a:r>
              <a:rPr lang="ru-RU" sz="1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Доминиканская Республика</a:t>
            </a:r>
            <a:r>
              <a:rPr lang="en-NZ" sz="1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(15), </a:t>
            </a:r>
            <a:r>
              <a:rPr lang="ru-RU" sz="1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Гватемала</a:t>
            </a:r>
            <a:r>
              <a:rPr lang="en-NZ" sz="1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(15), </a:t>
            </a:r>
            <a:r>
              <a:rPr lang="ru-RU" sz="1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Мексика</a:t>
            </a:r>
            <a:r>
              <a:rPr lang="en-NZ" sz="1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(13), </a:t>
            </a:r>
            <a:r>
              <a:rPr lang="ru-RU" sz="1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Украина</a:t>
            </a:r>
            <a:r>
              <a:rPr lang="en-NZ" sz="1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(8).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NZ" sz="16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6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Значительное ухудшение за период с первого обзора до обзора 2017 года</a:t>
            </a:r>
            <a:r>
              <a:rPr lang="en-NZ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Чили</a:t>
            </a:r>
            <a:r>
              <a:rPr lang="en-NZ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(-15)</a:t>
            </a:r>
            <a:r>
              <a:rPr lang="ru-RU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Колумбия </a:t>
            </a:r>
            <a:r>
              <a:rPr lang="en-NZ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(-7). 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Значительное ухудшение,</a:t>
            </a:r>
            <a:r>
              <a:rPr lang="en-NZ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2015-2017: </a:t>
            </a:r>
            <a:r>
              <a:rPr lang="ru-RU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Аргентина</a:t>
            </a:r>
            <a:r>
              <a:rPr lang="en-NZ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(-9),</a:t>
            </a:r>
            <a:r>
              <a:rPr lang="ru-RU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Сальвадор</a:t>
            </a:r>
            <a:r>
              <a:rPr lang="en-NZ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(-8), </a:t>
            </a:r>
            <a:r>
              <a:rPr lang="ru-RU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Колумбия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NZ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(-7), </a:t>
            </a:r>
            <a:r>
              <a:rPr lang="ru-RU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Нигерия</a:t>
            </a:r>
            <a:r>
              <a:rPr lang="en-NZ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(-7)</a:t>
            </a:r>
            <a:r>
              <a:rPr lang="ru-RU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Бенин</a:t>
            </a:r>
            <a:r>
              <a:rPr lang="en-NZ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(-6). 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NZ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NZ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12 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из</a:t>
            </a:r>
            <a:r>
              <a:rPr lang="en-NZ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20 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стран не смогли предоставить «достаточную информацию населению о своих национальных бюджетах», т.е. набрали в ООБ 60 и менее баллов</a:t>
            </a:r>
            <a:r>
              <a:rPr lang="en-NZ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Только Южная Африка публикует «детальную информацию о бюджете»</a:t>
            </a:r>
            <a:r>
              <a:rPr lang="en-NZ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(80+)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Тунис не опубликовал аудиторское заключение</a:t>
            </a:r>
            <a:r>
              <a:rPr lang="en-NZ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Marcador de número de diapositiva 2"/>
          <p:cNvSpPr txBox="1">
            <a:spLocks/>
          </p:cNvSpPr>
          <p:nvPr/>
        </p:nvSpPr>
        <p:spPr>
          <a:xfrm>
            <a:off x="457200" y="6275178"/>
            <a:ext cx="685800" cy="365125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E7D98CA-1D08-404D-9717-662EFCF3D727}" type="slidenum">
              <a:rPr lang="en-US" sz="1100" smtClean="0">
                <a:solidFill>
                  <a:srgbClr val="7F7F7F"/>
                </a:solidFill>
                <a:latin typeface="Arial"/>
                <a:cs typeface="Arial"/>
              </a:rPr>
              <a:pPr algn="r">
                <a:defRPr/>
              </a:pPr>
              <a:t>5</a:t>
            </a:fld>
            <a:endParaRPr lang="en-US" sz="1100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512217" y="6407474"/>
            <a:ext cx="323328" cy="0"/>
          </a:xfrm>
          <a:prstGeom prst="line">
            <a:avLst/>
          </a:prstGeom>
          <a:ln>
            <a:solidFill>
              <a:srgbClr val="FB5308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072662" y="716135"/>
            <a:ext cx="67593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FB53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Результаты Попечителей в ООБ</a:t>
            </a:r>
            <a:endParaRPr lang="en-US" sz="2400" dirty="0">
              <a:solidFill>
                <a:srgbClr val="FB530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76233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520EF977-771B-44C4-9542-9612AC03493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65721930"/>
              </p:ext>
            </p:extLst>
          </p:nvPr>
        </p:nvGraphicFramePr>
        <p:xfrm>
          <a:off x="512218" y="705924"/>
          <a:ext cx="8183374" cy="5096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ED817019-079B-0D48-9176-D32A6EA14991}"/>
              </a:ext>
            </a:extLst>
          </p:cNvPr>
          <p:cNvSpPr txBox="1">
            <a:spLocks/>
          </p:cNvSpPr>
          <p:nvPr/>
        </p:nvSpPr>
        <p:spPr>
          <a:xfrm>
            <a:off x="457200" y="6275178"/>
            <a:ext cx="685800" cy="365125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E7D98CA-1D08-404D-9717-662EFCF3D727}" type="slidenum">
              <a:rPr lang="en-US" sz="1100" smtClean="0">
                <a:solidFill>
                  <a:srgbClr val="7F7F7F"/>
                </a:solidFill>
                <a:latin typeface="Arial"/>
                <a:cs typeface="Arial"/>
              </a:rPr>
              <a:pPr algn="r">
                <a:defRPr/>
              </a:pPr>
              <a:t>6</a:t>
            </a:fld>
            <a:endParaRPr lang="en-US" sz="1100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76DDC2A-DF80-7C43-8F87-F4C0531A89F7}"/>
              </a:ext>
            </a:extLst>
          </p:cNvPr>
          <p:cNvCxnSpPr/>
          <p:nvPr/>
        </p:nvCxnSpPr>
        <p:spPr>
          <a:xfrm flipH="1">
            <a:off x="512217" y="6407474"/>
            <a:ext cx="323328" cy="0"/>
          </a:xfrm>
          <a:prstGeom prst="line">
            <a:avLst/>
          </a:prstGeom>
          <a:ln>
            <a:solidFill>
              <a:srgbClr val="FB5308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18415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145772BD-0D7B-4CF7-9832-DBFE724DBF6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3038888"/>
              </p:ext>
            </p:extLst>
          </p:nvPr>
        </p:nvGraphicFramePr>
        <p:xfrm>
          <a:off x="512217" y="548640"/>
          <a:ext cx="8209752" cy="5303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F2B4FDDB-DAF3-4041-A02A-5EA84D3ACEE3}"/>
              </a:ext>
            </a:extLst>
          </p:cNvPr>
          <p:cNvSpPr txBox="1">
            <a:spLocks/>
          </p:cNvSpPr>
          <p:nvPr/>
        </p:nvSpPr>
        <p:spPr>
          <a:xfrm>
            <a:off x="457200" y="6275178"/>
            <a:ext cx="685800" cy="365125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E7D98CA-1D08-404D-9717-662EFCF3D727}" type="slidenum">
              <a:rPr lang="en-US" sz="1100" smtClean="0">
                <a:solidFill>
                  <a:srgbClr val="7F7F7F"/>
                </a:solidFill>
                <a:latin typeface="Arial"/>
                <a:cs typeface="Arial"/>
              </a:rPr>
              <a:pPr algn="r">
                <a:defRPr/>
              </a:pPr>
              <a:t>7</a:t>
            </a:fld>
            <a:endParaRPr lang="en-US" sz="1100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F662051-B64F-8241-B28D-532B6F4BB523}"/>
              </a:ext>
            </a:extLst>
          </p:cNvPr>
          <p:cNvCxnSpPr/>
          <p:nvPr/>
        </p:nvCxnSpPr>
        <p:spPr>
          <a:xfrm flipH="1">
            <a:off x="512217" y="6407474"/>
            <a:ext cx="323328" cy="0"/>
          </a:xfrm>
          <a:prstGeom prst="line">
            <a:avLst/>
          </a:prstGeom>
          <a:ln>
            <a:solidFill>
              <a:srgbClr val="FB5308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40986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12217" y="2587315"/>
            <a:ext cx="8211871" cy="3370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За период, прошедший со время выхода ООБ 2017 года, четыре правительства-попечителя </a:t>
            </a:r>
            <a:r>
              <a:rPr lang="en-NZ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GIFT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смогли обеспечить существенное участие общественности силами органов исполнительной власти</a:t>
            </a:r>
            <a:r>
              <a:rPr lang="en-NZ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Филиппины </a:t>
            </a:r>
            <a:r>
              <a:rPr lang="en-NZ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(41),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Мексика</a:t>
            </a:r>
            <a:r>
              <a:rPr lang="en-NZ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(39),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Южная Африка</a:t>
            </a:r>
            <a:r>
              <a:rPr lang="en-NZ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(24)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и Гватемала</a:t>
            </a:r>
            <a:r>
              <a:rPr lang="en-NZ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(21).</a:t>
            </a:r>
          </a:p>
          <a:p>
            <a:pPr lvl="0"/>
            <a:endParaRPr lang="en-NZ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При этом девять правительств получили за этот показатель ноль баллов или балл, близкий к нулю, что указывает на значительный «фронт работ» для дальнейшего улучшения.</a:t>
            </a:r>
            <a:endParaRPr lang="en-NZ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 startAt="5"/>
            </a:pP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número de diapositiva 2"/>
          <p:cNvSpPr txBox="1">
            <a:spLocks/>
          </p:cNvSpPr>
          <p:nvPr/>
        </p:nvSpPr>
        <p:spPr>
          <a:xfrm>
            <a:off x="457200" y="6275178"/>
            <a:ext cx="685800" cy="365125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E7D98CA-1D08-404D-9717-662EFCF3D727}" type="slidenum">
              <a:rPr lang="en-US" sz="1100" smtClean="0">
                <a:solidFill>
                  <a:srgbClr val="7F7F7F"/>
                </a:solidFill>
                <a:latin typeface="Arial"/>
                <a:cs typeface="Arial"/>
              </a:rPr>
              <a:pPr algn="r">
                <a:defRPr/>
              </a:pPr>
              <a:t>8</a:t>
            </a:fld>
            <a:endParaRPr lang="en-US" sz="1100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512217" y="6407474"/>
            <a:ext cx="323328" cy="0"/>
          </a:xfrm>
          <a:prstGeom prst="line">
            <a:avLst/>
          </a:prstGeom>
          <a:ln>
            <a:solidFill>
              <a:srgbClr val="FB5308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12217" y="450525"/>
            <a:ext cx="801922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FF6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Результаты Попечителей</a:t>
            </a:r>
            <a:r>
              <a:rPr lang="en-US" sz="2800" dirty="0">
                <a:solidFill>
                  <a:srgbClr val="FF6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>
                <a:solidFill>
                  <a:srgbClr val="FF6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применительно к участию общественности, которое обеспечивается органами исполнительной власти</a:t>
            </a:r>
            <a:endParaRPr lang="en-US" sz="2800" dirty="0">
              <a:solidFill>
                <a:srgbClr val="FF6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76067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CD3E4FAE-2E14-440D-B772-0D82FF9AC5F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56160429"/>
              </p:ext>
            </p:extLst>
          </p:nvPr>
        </p:nvGraphicFramePr>
        <p:xfrm>
          <a:off x="580292" y="840258"/>
          <a:ext cx="8150470" cy="48685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61DD6CA4-610B-A044-9612-8B9CD14D1135}"/>
              </a:ext>
            </a:extLst>
          </p:cNvPr>
          <p:cNvSpPr txBox="1">
            <a:spLocks/>
          </p:cNvSpPr>
          <p:nvPr/>
        </p:nvSpPr>
        <p:spPr>
          <a:xfrm>
            <a:off x="457200" y="6275178"/>
            <a:ext cx="685800" cy="365125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E7D98CA-1D08-404D-9717-662EFCF3D727}" type="slidenum">
              <a:rPr lang="en-US" sz="1100" smtClean="0">
                <a:solidFill>
                  <a:srgbClr val="7F7F7F"/>
                </a:solidFill>
                <a:latin typeface="Arial"/>
                <a:cs typeface="Arial"/>
              </a:rPr>
              <a:pPr algn="r">
                <a:defRPr/>
              </a:pPr>
              <a:t>9</a:t>
            </a:fld>
            <a:endParaRPr lang="en-US" sz="1100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A8DBE0C-195E-E144-8E90-A338BFFD937C}"/>
              </a:ext>
            </a:extLst>
          </p:cNvPr>
          <p:cNvCxnSpPr/>
          <p:nvPr/>
        </p:nvCxnSpPr>
        <p:spPr>
          <a:xfrm flipH="1">
            <a:off x="512217" y="6407474"/>
            <a:ext cx="323328" cy="0"/>
          </a:xfrm>
          <a:prstGeom prst="line">
            <a:avLst/>
          </a:prstGeom>
          <a:ln>
            <a:solidFill>
              <a:srgbClr val="FB5308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8965524"/>
      </p:ext>
    </p:extLst>
  </p:cSld>
  <p:clrMapOvr>
    <a:masterClrMapping/>
  </p:clrMapOvr>
</p:sld>
</file>

<file path=ppt/theme/theme1.xml><?xml version="1.0" encoding="utf-8"?>
<a:theme xmlns:a="http://schemas.openxmlformats.org/drawingml/2006/main" name="gif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18040</TotalTime>
  <Words>1264</Words>
  <Application>Microsoft Office PowerPoint</Application>
  <PresentationFormat>On-screen Show (4:3)</PresentationFormat>
  <Paragraphs>329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Symbol</vt:lpstr>
      <vt:lpstr>Times New Roman</vt:lpstr>
      <vt:lpstr>Wingdings</vt:lpstr>
      <vt:lpstr>gift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 O</dc:creator>
  <cp:lastModifiedBy>Andrei Nikolaevich Salnikov</cp:lastModifiedBy>
  <cp:revision>690</cp:revision>
  <cp:lastPrinted>2017-02-10T02:14:13Z</cp:lastPrinted>
  <dcterms:created xsi:type="dcterms:W3CDTF">2015-03-01T23:52:29Z</dcterms:created>
  <dcterms:modified xsi:type="dcterms:W3CDTF">2018-09-28T06:24:33Z</dcterms:modified>
</cp:coreProperties>
</file>