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66" r:id="rId2"/>
    <p:sldId id="323" r:id="rId3"/>
    <p:sldId id="386" r:id="rId4"/>
    <p:sldId id="377" r:id="rId5"/>
    <p:sldId id="379" r:id="rId6"/>
    <p:sldId id="373" r:id="rId7"/>
    <p:sldId id="378" r:id="rId8"/>
    <p:sldId id="370" r:id="rId9"/>
    <p:sldId id="327" r:id="rId10"/>
    <p:sldId id="500" r:id="rId11"/>
    <p:sldId id="502" r:id="rId12"/>
    <p:sldId id="322" r:id="rId13"/>
    <p:sldId id="331" r:id="rId14"/>
    <p:sldId id="320" r:id="rId15"/>
    <p:sldId id="501" r:id="rId16"/>
    <p:sldId id="374"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9" autoAdjust="0"/>
    <p:restoredTop sz="79841" autoAdjust="0"/>
  </p:normalViewPr>
  <p:slideViewPr>
    <p:cSldViewPr>
      <p:cViewPr varScale="1">
        <p:scale>
          <a:sx n="91" d="100"/>
          <a:sy n="91" d="100"/>
        </p:scale>
        <p:origin x="218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senia Galantsova" userId="fe71a550-e733-4641-acd1-a03f0d78ccea" providerId="ADAL" clId="{E9DF2F9C-146A-48DF-97E4-B3A178ED1C54}"/>
    <pc:docChg chg="undo custSel addSld delSld modSld">
      <pc:chgData name="Ksenia Galantsova" userId="fe71a550-e733-4641-acd1-a03f0d78ccea" providerId="ADAL" clId="{E9DF2F9C-146A-48DF-97E4-B3A178ED1C54}" dt="2018-10-12T09:47:01.329" v="118" actId="6549"/>
      <pc:docMkLst>
        <pc:docMk/>
      </pc:docMkLst>
      <pc:sldChg chg="modNotesTx">
        <pc:chgData name="Ksenia Galantsova" userId="fe71a550-e733-4641-acd1-a03f0d78ccea" providerId="ADAL" clId="{E9DF2F9C-146A-48DF-97E4-B3A178ED1C54}" dt="2018-10-12T09:47:01.329" v="118" actId="6549"/>
        <pc:sldMkLst>
          <pc:docMk/>
          <pc:sldMk cId="3964422812" sldId="320"/>
        </pc:sldMkLst>
      </pc:sldChg>
      <pc:sldChg chg="modNotesTx">
        <pc:chgData name="Ksenia Galantsova" userId="fe71a550-e733-4641-acd1-a03f0d78ccea" providerId="ADAL" clId="{E9DF2F9C-146A-48DF-97E4-B3A178ED1C54}" dt="2018-10-12T09:46:56.898" v="117" actId="6549"/>
        <pc:sldMkLst>
          <pc:docMk/>
          <pc:sldMk cId="2286704336" sldId="322"/>
        </pc:sldMkLst>
      </pc:sldChg>
      <pc:sldChg chg="modNotesTx">
        <pc:chgData name="Ksenia Galantsova" userId="fe71a550-e733-4641-acd1-a03f0d78ccea" providerId="ADAL" clId="{E9DF2F9C-146A-48DF-97E4-B3A178ED1C54}" dt="2018-10-12T09:46:51.095" v="116" actId="6549"/>
        <pc:sldMkLst>
          <pc:docMk/>
          <pc:sldMk cId="2684328407" sldId="327"/>
        </pc:sldMkLst>
      </pc:sldChg>
      <pc:sldChg chg="modNotesTx">
        <pc:chgData name="Ksenia Galantsova" userId="fe71a550-e733-4641-acd1-a03f0d78ccea" providerId="ADAL" clId="{E9DF2F9C-146A-48DF-97E4-B3A178ED1C54}" dt="2018-10-12T09:46:45.541" v="115" actId="6549"/>
        <pc:sldMkLst>
          <pc:docMk/>
          <pc:sldMk cId="2684328407" sldId="370"/>
        </pc:sldMkLst>
      </pc:sldChg>
      <pc:sldChg chg="addSp delSp modSp modNotesTx">
        <pc:chgData name="Ksenia Galantsova" userId="fe71a550-e733-4641-acd1-a03f0d78ccea" providerId="ADAL" clId="{E9DF2F9C-146A-48DF-97E4-B3A178ED1C54}" dt="2018-10-12T09:46:39.418" v="114" actId="6549"/>
        <pc:sldMkLst>
          <pc:docMk/>
          <pc:sldMk cId="3456594559" sldId="373"/>
        </pc:sldMkLst>
        <pc:spChg chg="add del">
          <ac:chgData name="Ksenia Galantsova" userId="fe71a550-e733-4641-acd1-a03f0d78ccea" providerId="ADAL" clId="{E9DF2F9C-146A-48DF-97E4-B3A178ED1C54}" dt="2018-09-17T13:00:18.661" v="25" actId="478"/>
          <ac:spMkLst>
            <pc:docMk/>
            <pc:sldMk cId="3456594559" sldId="373"/>
            <ac:spMk id="47" creationId="{0EDDB157-0317-411D-8660-0E723EEA01F8}"/>
          </ac:spMkLst>
        </pc:spChg>
        <pc:spChg chg="mod">
          <ac:chgData name="Ksenia Galantsova" userId="fe71a550-e733-4641-acd1-a03f0d78ccea" providerId="ADAL" clId="{E9DF2F9C-146A-48DF-97E4-B3A178ED1C54}" dt="2018-09-17T13:01:04.944" v="87" actId="1076"/>
          <ac:spMkLst>
            <pc:docMk/>
            <pc:sldMk cId="3456594559" sldId="373"/>
            <ac:spMk id="54" creationId="{163EEF25-4CDC-4BC9-BEF7-FEF133EE273A}"/>
          </ac:spMkLst>
        </pc:spChg>
        <pc:spChg chg="del mod">
          <ac:chgData name="Ksenia Galantsova" userId="fe71a550-e733-4641-acd1-a03f0d78ccea" providerId="ADAL" clId="{E9DF2F9C-146A-48DF-97E4-B3A178ED1C54}" dt="2018-09-17T13:00:29.742" v="30" actId="478"/>
          <ac:spMkLst>
            <pc:docMk/>
            <pc:sldMk cId="3456594559" sldId="373"/>
            <ac:spMk id="55" creationId="{E1B6645F-67D6-4C85-B079-26FA3599E7D4}"/>
          </ac:spMkLst>
        </pc:spChg>
        <pc:spChg chg="del">
          <ac:chgData name="Ksenia Galantsova" userId="fe71a550-e733-4641-acd1-a03f0d78ccea" providerId="ADAL" clId="{E9DF2F9C-146A-48DF-97E4-B3A178ED1C54}" dt="2018-09-17T13:00:35.299" v="31" actId="478"/>
          <ac:spMkLst>
            <pc:docMk/>
            <pc:sldMk cId="3456594559" sldId="373"/>
            <ac:spMk id="56" creationId="{A3B66DD8-D85E-4E5F-AB10-8BBC81E5B48F}"/>
          </ac:spMkLst>
        </pc:spChg>
        <pc:spChg chg="del mod">
          <ac:chgData name="Ksenia Galantsova" userId="fe71a550-e733-4641-acd1-a03f0d78ccea" providerId="ADAL" clId="{E9DF2F9C-146A-48DF-97E4-B3A178ED1C54}" dt="2018-09-17T13:00:25.562" v="28" actId="478"/>
          <ac:spMkLst>
            <pc:docMk/>
            <pc:sldMk cId="3456594559" sldId="373"/>
            <ac:spMk id="59" creationId="{2660CF51-A79F-4E8B-B12E-82412745BE85}"/>
          </ac:spMkLst>
        </pc:spChg>
        <pc:spChg chg="del">
          <ac:chgData name="Ksenia Galantsova" userId="fe71a550-e733-4641-acd1-a03f0d78ccea" providerId="ADAL" clId="{E9DF2F9C-146A-48DF-97E4-B3A178ED1C54}" dt="2018-09-17T13:00:08.775" v="21" actId="478"/>
          <ac:spMkLst>
            <pc:docMk/>
            <pc:sldMk cId="3456594559" sldId="373"/>
            <ac:spMk id="60" creationId="{DFD426F5-6B8A-4E5B-BB82-EB460C20739F}"/>
          </ac:spMkLst>
        </pc:spChg>
        <pc:spChg chg="mod">
          <ac:chgData name="Ksenia Galantsova" userId="fe71a550-e733-4641-acd1-a03f0d78ccea" providerId="ADAL" clId="{E9DF2F9C-146A-48DF-97E4-B3A178ED1C54}" dt="2018-09-17T12:59:58.337" v="20" actId="20577"/>
          <ac:spMkLst>
            <pc:docMk/>
            <pc:sldMk cId="3456594559" sldId="373"/>
            <ac:spMk id="62" creationId="{01488C3F-E4DD-4932-A885-0B0862D6A172}"/>
          </ac:spMkLst>
        </pc:spChg>
        <pc:spChg chg="del mod">
          <ac:chgData name="Ksenia Galantsova" userId="fe71a550-e733-4641-acd1-a03f0d78ccea" providerId="ADAL" clId="{E9DF2F9C-146A-48DF-97E4-B3A178ED1C54}" dt="2018-10-11T06:30:21.335" v="112" actId="478"/>
          <ac:spMkLst>
            <pc:docMk/>
            <pc:sldMk cId="3456594559" sldId="373"/>
            <ac:spMk id="1024" creationId="{C0BF8A93-087D-4FE6-A9CB-302026C4094D}"/>
          </ac:spMkLst>
        </pc:spChg>
        <pc:spChg chg="mod">
          <ac:chgData name="Ksenia Galantsova" userId="fe71a550-e733-4641-acd1-a03f0d78ccea" providerId="ADAL" clId="{E9DF2F9C-146A-48DF-97E4-B3A178ED1C54}" dt="2018-10-11T06:23:41.949" v="98" actId="1076"/>
          <ac:spMkLst>
            <pc:docMk/>
            <pc:sldMk cId="3456594559" sldId="373"/>
            <ac:spMk id="1038" creationId="{B7DB8B91-4C46-441F-85DB-69305D7247D2}"/>
          </ac:spMkLst>
        </pc:spChg>
        <pc:spChg chg="mod">
          <ac:chgData name="Ksenia Galantsova" userId="fe71a550-e733-4641-acd1-a03f0d78ccea" providerId="ADAL" clId="{E9DF2F9C-146A-48DF-97E4-B3A178ED1C54}" dt="2018-10-11T06:29:53.383" v="109" actId="1076"/>
          <ac:spMkLst>
            <pc:docMk/>
            <pc:sldMk cId="3456594559" sldId="373"/>
            <ac:spMk id="1057" creationId="{88AA37F8-1728-4107-BDDF-506D5BBCCDB1}"/>
          </ac:spMkLst>
        </pc:spChg>
        <pc:spChg chg="del">
          <ac:chgData name="Ksenia Galantsova" userId="fe71a550-e733-4641-acd1-a03f0d78ccea" providerId="ADAL" clId="{E9DF2F9C-146A-48DF-97E4-B3A178ED1C54}" dt="2018-10-11T06:29:47.683" v="107" actId="478"/>
          <ac:spMkLst>
            <pc:docMk/>
            <pc:sldMk cId="3456594559" sldId="373"/>
            <ac:spMk id="1058" creationId="{70753B89-5DD6-4574-BE2B-628A92ED1266}"/>
          </ac:spMkLst>
        </pc:spChg>
        <pc:spChg chg="del mod">
          <ac:chgData name="Ksenia Galantsova" userId="fe71a550-e733-4641-acd1-a03f0d78ccea" providerId="ADAL" clId="{E9DF2F9C-146A-48DF-97E4-B3A178ED1C54}" dt="2018-10-11T06:29:44.431" v="106" actId="478"/>
          <ac:spMkLst>
            <pc:docMk/>
            <pc:sldMk cId="3456594559" sldId="373"/>
            <ac:spMk id="1059" creationId="{71121D2E-4EC0-4F1A-A0C8-8C541A442A65}"/>
          </ac:spMkLst>
        </pc:spChg>
        <pc:spChg chg="del mod">
          <ac:chgData name="Ksenia Galantsova" userId="fe71a550-e733-4641-acd1-a03f0d78ccea" providerId="ADAL" clId="{E9DF2F9C-146A-48DF-97E4-B3A178ED1C54}" dt="2018-10-11T06:29:32.415" v="103" actId="478"/>
          <ac:spMkLst>
            <pc:docMk/>
            <pc:sldMk cId="3456594559" sldId="373"/>
            <ac:spMk id="1064" creationId="{01968352-25F3-4486-A142-DBD0B1B8501F}"/>
          </ac:spMkLst>
        </pc:spChg>
        <pc:spChg chg="mod">
          <ac:chgData name="Ksenia Galantsova" userId="fe71a550-e733-4641-acd1-a03f0d78ccea" providerId="ADAL" clId="{E9DF2F9C-146A-48DF-97E4-B3A178ED1C54}" dt="2018-10-11T06:29:37.321" v="104" actId="1076"/>
          <ac:spMkLst>
            <pc:docMk/>
            <pc:sldMk cId="3456594559" sldId="373"/>
            <ac:spMk id="1069" creationId="{1C6C8510-A412-40B7-A967-0A56ED210B77}"/>
          </ac:spMkLst>
        </pc:spChg>
        <pc:grpChg chg="mod">
          <ac:chgData name="Ksenia Galantsova" userId="fe71a550-e733-4641-acd1-a03f0d78ccea" providerId="ADAL" clId="{E9DF2F9C-146A-48DF-97E4-B3A178ED1C54}" dt="2018-10-11T06:30:17.590" v="110" actId="1076"/>
          <ac:grpSpMkLst>
            <pc:docMk/>
            <pc:sldMk cId="3456594559" sldId="373"/>
            <ac:grpSpMk id="2" creationId="{53A5621F-4EC6-4917-9291-78BE31B422A5}"/>
          </ac:grpSpMkLst>
        </pc:grpChg>
        <pc:picChg chg="del">
          <ac:chgData name="Ksenia Galantsova" userId="fe71a550-e733-4641-acd1-a03f0d78ccea" providerId="ADAL" clId="{E9DF2F9C-146A-48DF-97E4-B3A178ED1C54}" dt="2018-09-17T12:59:35.163" v="4" actId="338"/>
          <ac:picMkLst>
            <pc:docMk/>
            <pc:sldMk cId="3456594559" sldId="373"/>
            <ac:picMk id="1026" creationId="{00000000-0000-0000-0000-000000000000}"/>
          </ac:picMkLst>
        </pc:picChg>
      </pc:sldChg>
      <pc:sldChg chg="modNotesTx">
        <pc:chgData name="Ksenia Galantsova" userId="fe71a550-e733-4641-acd1-a03f0d78ccea" providerId="ADAL" clId="{E9DF2F9C-146A-48DF-97E4-B3A178ED1C54}" dt="2018-10-12T09:46:33.723" v="113" actId="6549"/>
        <pc:sldMkLst>
          <pc:docMk/>
          <pc:sldMk cId="2295284094" sldId="377"/>
        </pc:sldMkLst>
      </pc:sldChg>
      <pc:sldChg chg="addSp delSp modSp add">
        <pc:chgData name="Ksenia Galantsova" userId="fe71a550-e733-4641-acd1-a03f0d78ccea" providerId="ADAL" clId="{E9DF2F9C-146A-48DF-97E4-B3A178ED1C54}" dt="2018-09-18T05:33:38.020" v="92" actId="478"/>
        <pc:sldMkLst>
          <pc:docMk/>
          <pc:sldMk cId="2665969389" sldId="502"/>
        </pc:sldMkLst>
        <pc:spChg chg="add">
          <ac:chgData name="Ksenia Galantsova" userId="fe71a550-e733-4641-acd1-a03f0d78ccea" providerId="ADAL" clId="{E9DF2F9C-146A-48DF-97E4-B3A178ED1C54}" dt="2018-09-13T14:03:30.811" v="1" actId="2696"/>
          <ac:spMkLst>
            <pc:docMk/>
            <pc:sldMk cId="2665969389" sldId="502"/>
            <ac:spMk id="3" creationId="{05AFF15B-A120-4710-98CA-66E4EB10311D}"/>
          </ac:spMkLst>
        </pc:spChg>
        <pc:picChg chg="add del">
          <ac:chgData name="Ksenia Galantsova" userId="fe71a550-e733-4641-acd1-a03f0d78ccea" providerId="ADAL" clId="{E9DF2F9C-146A-48DF-97E4-B3A178ED1C54}" dt="2018-09-18T05:30:15.027" v="88" actId="478"/>
          <ac:picMkLst>
            <pc:docMk/>
            <pc:sldMk cId="2665969389" sldId="502"/>
            <ac:picMk id="4" creationId="{A42A46F1-43BD-44CD-8D1E-0CFBBC59E06F}"/>
          </ac:picMkLst>
        </pc:picChg>
        <pc:picChg chg="add del mod">
          <ac:chgData name="Ksenia Galantsova" userId="fe71a550-e733-4641-acd1-a03f0d78ccea" providerId="ADAL" clId="{E9DF2F9C-146A-48DF-97E4-B3A178ED1C54}" dt="2018-09-18T05:33:05.884" v="91" actId="478"/>
          <ac:picMkLst>
            <pc:docMk/>
            <pc:sldMk cId="2665969389" sldId="502"/>
            <ac:picMk id="5" creationId="{EB2AACED-999E-4133-91DF-9F6DB59C0244}"/>
          </ac:picMkLst>
        </pc:picChg>
        <pc:picChg chg="add">
          <ac:chgData name="Ksenia Galantsova" userId="fe71a550-e733-4641-acd1-a03f0d78ccea" providerId="ADAL" clId="{E9DF2F9C-146A-48DF-97E4-B3A178ED1C54}" dt="2018-09-18T05:33:38.020" v="92" actId="478"/>
          <ac:picMkLst>
            <pc:docMk/>
            <pc:sldMk cId="2665969389" sldId="502"/>
            <ac:picMk id="6" creationId="{B8FB78B7-C554-42CE-81FC-37AE48D469D9}"/>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aseline="0" dirty="0"/>
              <a:t>PEMPAL EVENT PARTICIPANTS </a:t>
            </a:r>
            <a:br>
              <a:rPr lang="en-US" sz="1200" baseline="0" dirty="0"/>
            </a:br>
            <a:r>
              <a:rPr lang="en-US" sz="800" i="1" baseline="0" dirty="0"/>
              <a:t>(FROM MEMBER COUNTRIES)</a:t>
            </a:r>
            <a:r>
              <a:rPr lang="en-US" sz="1200" baseline="0" dirty="0"/>
              <a:t> </a:t>
            </a:r>
            <a:r>
              <a:rPr lang="en-US" sz="1200" dirty="0"/>
              <a:t> </a:t>
            </a:r>
          </a:p>
        </c:rich>
      </c:tx>
      <c:layout>
        <c:manualLayout>
          <c:xMode val="edge"/>
          <c:yMode val="edge"/>
          <c:x val="0.18291907872484653"/>
          <c:y val="2.9078978764018135E-2"/>
        </c:manualLayout>
      </c:layout>
      <c:overlay val="0"/>
    </c:title>
    <c:autoTitleDeleted val="0"/>
    <c:plotArea>
      <c:layout>
        <c:manualLayout>
          <c:layoutTarget val="inner"/>
          <c:xMode val="edge"/>
          <c:yMode val="edge"/>
          <c:x val="3.888987095633728E-2"/>
          <c:y val="0.22203389830508471"/>
          <c:w val="0.92222025808732544"/>
          <c:h val="0.66467992348414073"/>
        </c:manualLayout>
      </c:layout>
      <c:barChart>
        <c:barDir val="col"/>
        <c:grouping val="clustered"/>
        <c:varyColors val="0"/>
        <c:ser>
          <c:idx val="4"/>
          <c:order val="0"/>
          <c:tx>
            <c:strRef>
              <c:f>Graphs!$K$4</c:f>
              <c:strCache>
                <c:ptCount val="1"/>
                <c:pt idx="0">
                  <c:v>Total Participation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Graphs!$J$8:$J$13</c:f>
              <c:numCache>
                <c:formatCode>General</c:formatCode>
                <c:ptCount val="6"/>
                <c:pt idx="0">
                  <c:v>2012</c:v>
                </c:pt>
                <c:pt idx="1">
                  <c:v>2013</c:v>
                </c:pt>
                <c:pt idx="2">
                  <c:v>2014</c:v>
                </c:pt>
                <c:pt idx="3">
                  <c:v>2015</c:v>
                </c:pt>
                <c:pt idx="4">
                  <c:v>2016</c:v>
                </c:pt>
                <c:pt idx="5">
                  <c:v>2017</c:v>
                </c:pt>
              </c:numCache>
            </c:numRef>
          </c:cat>
          <c:val>
            <c:numRef>
              <c:f>Graphs!$K$8:$K$13</c:f>
              <c:numCache>
                <c:formatCode>General</c:formatCode>
                <c:ptCount val="6"/>
                <c:pt idx="0">
                  <c:v>505</c:v>
                </c:pt>
                <c:pt idx="1">
                  <c:v>600</c:v>
                </c:pt>
                <c:pt idx="2">
                  <c:v>831</c:v>
                </c:pt>
                <c:pt idx="3">
                  <c:v>612</c:v>
                </c:pt>
                <c:pt idx="4">
                  <c:v>613</c:v>
                </c:pt>
                <c:pt idx="5">
                  <c:v>527</c:v>
                </c:pt>
              </c:numCache>
            </c:numRef>
          </c:val>
          <c:extLst>
            <c:ext xmlns:c16="http://schemas.microsoft.com/office/drawing/2014/chart" uri="{C3380CC4-5D6E-409C-BE32-E72D297353CC}">
              <c16:uniqueId val="{00000000-98B7-4E65-AC86-DCBF19B0711B}"/>
            </c:ext>
          </c:extLst>
        </c:ser>
        <c:dLbls>
          <c:showLegendKey val="0"/>
          <c:showVal val="0"/>
          <c:showCatName val="0"/>
          <c:showSerName val="0"/>
          <c:showPercent val="0"/>
          <c:showBubbleSize val="0"/>
        </c:dLbls>
        <c:gapWidth val="150"/>
        <c:axId val="2035790720"/>
        <c:axId val="2035793344"/>
      </c:barChart>
      <c:catAx>
        <c:axId val="2035790720"/>
        <c:scaling>
          <c:orientation val="minMax"/>
        </c:scaling>
        <c:delete val="0"/>
        <c:axPos val="b"/>
        <c:numFmt formatCode="General" sourceLinked="1"/>
        <c:majorTickMark val="out"/>
        <c:minorTickMark val="none"/>
        <c:tickLblPos val="nextTo"/>
        <c:crossAx val="2035793344"/>
        <c:crosses val="autoZero"/>
        <c:auto val="1"/>
        <c:lblAlgn val="ctr"/>
        <c:lblOffset val="100"/>
        <c:noMultiLvlLbl val="0"/>
      </c:catAx>
      <c:valAx>
        <c:axId val="2035793344"/>
        <c:scaling>
          <c:orientation val="minMax"/>
        </c:scaling>
        <c:delete val="1"/>
        <c:axPos val="l"/>
        <c:majorGridlines>
          <c:spPr>
            <a:ln>
              <a:noFill/>
            </a:ln>
          </c:spPr>
        </c:majorGridlines>
        <c:numFmt formatCode="General" sourceLinked="1"/>
        <c:majorTickMark val="out"/>
        <c:minorTickMark val="none"/>
        <c:tickLblPos val="nextTo"/>
        <c:crossAx val="203579072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PEMPAL EVENTS BY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064287991047258E-2"/>
          <c:y val="0.19552970651395848"/>
          <c:w val="0.90286351706036749"/>
          <c:h val="0.71255994989262705"/>
        </c:manualLayout>
      </c:layout>
      <c:barChart>
        <c:barDir val="col"/>
        <c:grouping val="stacked"/>
        <c:varyColors val="0"/>
        <c:ser>
          <c:idx val="0"/>
          <c:order val="0"/>
          <c:tx>
            <c:strRef>
              <c:f>Graphs!$D$39</c:f>
              <c:strCache>
                <c:ptCount val="1"/>
                <c:pt idx="0">
                  <c:v>COP Plenary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Graphs!$C$40:$C$45</c:f>
              <c:numCache>
                <c:formatCode>General</c:formatCode>
                <c:ptCount val="6"/>
                <c:pt idx="0">
                  <c:v>2012</c:v>
                </c:pt>
                <c:pt idx="1">
                  <c:v>2013</c:v>
                </c:pt>
                <c:pt idx="2">
                  <c:v>2014</c:v>
                </c:pt>
                <c:pt idx="3">
                  <c:v>2015</c:v>
                </c:pt>
                <c:pt idx="4">
                  <c:v>2016</c:v>
                </c:pt>
                <c:pt idx="5">
                  <c:v>2017</c:v>
                </c:pt>
              </c:numCache>
            </c:numRef>
          </c:cat>
          <c:val>
            <c:numRef>
              <c:f>Graphs!$D$40:$D$45</c:f>
              <c:numCache>
                <c:formatCode>General</c:formatCode>
                <c:ptCount val="6"/>
                <c:pt idx="0">
                  <c:v>5</c:v>
                </c:pt>
                <c:pt idx="1">
                  <c:v>3</c:v>
                </c:pt>
                <c:pt idx="2">
                  <c:v>3</c:v>
                </c:pt>
                <c:pt idx="3">
                  <c:v>2</c:v>
                </c:pt>
                <c:pt idx="4">
                  <c:v>3</c:v>
                </c:pt>
                <c:pt idx="5">
                  <c:v>3</c:v>
                </c:pt>
              </c:numCache>
            </c:numRef>
          </c:val>
          <c:extLst>
            <c:ext xmlns:c16="http://schemas.microsoft.com/office/drawing/2014/chart" uri="{C3380CC4-5D6E-409C-BE32-E72D297353CC}">
              <c16:uniqueId val="{00000000-0F66-42EA-AE8A-D17001168715}"/>
            </c:ext>
          </c:extLst>
        </c:ser>
        <c:ser>
          <c:idx val="1"/>
          <c:order val="1"/>
          <c:tx>
            <c:strRef>
              <c:f>Graphs!$E$39</c:f>
              <c:strCache>
                <c:ptCount val="1"/>
                <c:pt idx="0">
                  <c:v>Small Group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Graphs!$C$40:$C$45</c:f>
              <c:numCache>
                <c:formatCode>General</c:formatCode>
                <c:ptCount val="6"/>
                <c:pt idx="0">
                  <c:v>2012</c:v>
                </c:pt>
                <c:pt idx="1">
                  <c:v>2013</c:v>
                </c:pt>
                <c:pt idx="2">
                  <c:v>2014</c:v>
                </c:pt>
                <c:pt idx="3">
                  <c:v>2015</c:v>
                </c:pt>
                <c:pt idx="4">
                  <c:v>2016</c:v>
                </c:pt>
                <c:pt idx="5">
                  <c:v>2017</c:v>
                </c:pt>
              </c:numCache>
            </c:numRef>
          </c:cat>
          <c:val>
            <c:numRef>
              <c:f>Graphs!$E$40:$E$45</c:f>
              <c:numCache>
                <c:formatCode>General</c:formatCode>
                <c:ptCount val="6"/>
                <c:pt idx="0">
                  <c:v>6</c:v>
                </c:pt>
                <c:pt idx="1">
                  <c:v>10</c:v>
                </c:pt>
                <c:pt idx="2">
                  <c:v>11</c:v>
                </c:pt>
                <c:pt idx="3">
                  <c:v>7</c:v>
                </c:pt>
                <c:pt idx="4">
                  <c:v>9</c:v>
                </c:pt>
                <c:pt idx="5">
                  <c:v>8</c:v>
                </c:pt>
              </c:numCache>
            </c:numRef>
          </c:val>
          <c:extLst>
            <c:ext xmlns:c16="http://schemas.microsoft.com/office/drawing/2014/chart" uri="{C3380CC4-5D6E-409C-BE32-E72D297353CC}">
              <c16:uniqueId val="{00000001-0F66-42EA-AE8A-D17001168715}"/>
            </c:ext>
          </c:extLst>
        </c:ser>
        <c:ser>
          <c:idx val="2"/>
          <c:order val="2"/>
          <c:tx>
            <c:strRef>
              <c:f>Graphs!$F$39</c:f>
              <c:strCache>
                <c:ptCount val="1"/>
                <c:pt idx="0">
                  <c:v>Study Visit 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Graphs!$C$40:$C$45</c:f>
              <c:numCache>
                <c:formatCode>General</c:formatCode>
                <c:ptCount val="6"/>
                <c:pt idx="0">
                  <c:v>2012</c:v>
                </c:pt>
                <c:pt idx="1">
                  <c:v>2013</c:v>
                </c:pt>
                <c:pt idx="2">
                  <c:v>2014</c:v>
                </c:pt>
                <c:pt idx="3">
                  <c:v>2015</c:v>
                </c:pt>
                <c:pt idx="4">
                  <c:v>2016</c:v>
                </c:pt>
                <c:pt idx="5">
                  <c:v>2017</c:v>
                </c:pt>
              </c:numCache>
            </c:numRef>
          </c:cat>
          <c:val>
            <c:numRef>
              <c:f>Graphs!$F$40:$F$45</c:f>
              <c:numCache>
                <c:formatCode>General</c:formatCode>
                <c:ptCount val="6"/>
                <c:pt idx="0">
                  <c:v>2</c:v>
                </c:pt>
                <c:pt idx="1">
                  <c:v>8</c:v>
                </c:pt>
                <c:pt idx="2">
                  <c:v>4</c:v>
                </c:pt>
                <c:pt idx="3">
                  <c:v>6</c:v>
                </c:pt>
                <c:pt idx="4">
                  <c:v>1</c:v>
                </c:pt>
                <c:pt idx="5">
                  <c:v>1</c:v>
                </c:pt>
              </c:numCache>
            </c:numRef>
          </c:val>
          <c:extLst>
            <c:ext xmlns:c16="http://schemas.microsoft.com/office/drawing/2014/chart" uri="{C3380CC4-5D6E-409C-BE32-E72D297353CC}">
              <c16:uniqueId val="{00000002-0F66-42EA-AE8A-D17001168715}"/>
            </c:ext>
          </c:extLst>
        </c:ser>
        <c:ser>
          <c:idx val="3"/>
          <c:order val="3"/>
          <c:tx>
            <c:strRef>
              <c:f>Graphs!$G$39</c:f>
              <c:strCache>
                <c:ptCount val="1"/>
                <c:pt idx="0">
                  <c:v>Study Visit B</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0F66-42EA-AE8A-D17001168715}"/>
                </c:ext>
              </c:extLst>
            </c:dLbl>
            <c:dLbl>
              <c:idx val="3"/>
              <c:delete val="1"/>
              <c:extLst>
                <c:ext xmlns:c15="http://schemas.microsoft.com/office/drawing/2012/chart" uri="{CE6537A1-D6FC-4f65-9D91-7224C49458BB}"/>
                <c:ext xmlns:c16="http://schemas.microsoft.com/office/drawing/2014/chart" uri="{C3380CC4-5D6E-409C-BE32-E72D297353CC}">
                  <c16:uniqueId val="{00000004-0F66-42EA-AE8A-D17001168715}"/>
                </c:ext>
              </c:extLst>
            </c:dLbl>
            <c:dLbl>
              <c:idx val="4"/>
              <c:delete val="1"/>
              <c:extLst>
                <c:ext xmlns:c15="http://schemas.microsoft.com/office/drawing/2012/chart" uri="{CE6537A1-D6FC-4f65-9D91-7224C49458BB}"/>
                <c:ext xmlns:c16="http://schemas.microsoft.com/office/drawing/2014/chart" uri="{C3380CC4-5D6E-409C-BE32-E72D297353CC}">
                  <c16:uniqueId val="{00000005-0F66-42EA-AE8A-D170011687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Graphs!$C$40:$C$45</c:f>
              <c:numCache>
                <c:formatCode>General</c:formatCode>
                <c:ptCount val="6"/>
                <c:pt idx="0">
                  <c:v>2012</c:v>
                </c:pt>
                <c:pt idx="1">
                  <c:v>2013</c:v>
                </c:pt>
                <c:pt idx="2">
                  <c:v>2014</c:v>
                </c:pt>
                <c:pt idx="3">
                  <c:v>2015</c:v>
                </c:pt>
                <c:pt idx="4">
                  <c:v>2016</c:v>
                </c:pt>
                <c:pt idx="5">
                  <c:v>2017</c:v>
                </c:pt>
              </c:numCache>
            </c:numRef>
          </c:cat>
          <c:val>
            <c:numRef>
              <c:f>Graphs!$G$40:$G$45</c:f>
              <c:numCache>
                <c:formatCode>General</c:formatCode>
                <c:ptCount val="6"/>
                <c:pt idx="0">
                  <c:v>1</c:v>
                </c:pt>
                <c:pt idx="1">
                  <c:v>0</c:v>
                </c:pt>
                <c:pt idx="2">
                  <c:v>1</c:v>
                </c:pt>
                <c:pt idx="3">
                  <c:v>0</c:v>
                </c:pt>
                <c:pt idx="4">
                  <c:v>0</c:v>
                </c:pt>
              </c:numCache>
            </c:numRef>
          </c:val>
          <c:extLst>
            <c:ext xmlns:c16="http://schemas.microsoft.com/office/drawing/2014/chart" uri="{C3380CC4-5D6E-409C-BE32-E72D297353CC}">
              <c16:uniqueId val="{00000006-0F66-42EA-AE8A-D17001168715}"/>
            </c:ext>
          </c:extLst>
        </c:ser>
        <c:ser>
          <c:idx val="4"/>
          <c:order val="4"/>
          <c:tx>
            <c:strRef>
              <c:f>Graphs!$H$39</c:f>
              <c:strCache>
                <c:ptCount val="1"/>
                <c:pt idx="0">
                  <c:v>VC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Graphs!$C$40:$C$45</c:f>
              <c:numCache>
                <c:formatCode>General</c:formatCode>
                <c:ptCount val="6"/>
                <c:pt idx="0">
                  <c:v>2012</c:v>
                </c:pt>
                <c:pt idx="1">
                  <c:v>2013</c:v>
                </c:pt>
                <c:pt idx="2">
                  <c:v>2014</c:v>
                </c:pt>
                <c:pt idx="3">
                  <c:v>2015</c:v>
                </c:pt>
                <c:pt idx="4">
                  <c:v>2016</c:v>
                </c:pt>
                <c:pt idx="5">
                  <c:v>2017</c:v>
                </c:pt>
              </c:numCache>
            </c:numRef>
          </c:cat>
          <c:val>
            <c:numRef>
              <c:f>Graphs!$H$40:$H$45</c:f>
              <c:numCache>
                <c:formatCode>General</c:formatCode>
                <c:ptCount val="6"/>
                <c:pt idx="0">
                  <c:v>0</c:v>
                </c:pt>
                <c:pt idx="1">
                  <c:v>5</c:v>
                </c:pt>
                <c:pt idx="2">
                  <c:v>9</c:v>
                </c:pt>
                <c:pt idx="3">
                  <c:v>12</c:v>
                </c:pt>
                <c:pt idx="4">
                  <c:v>4</c:v>
                </c:pt>
                <c:pt idx="5">
                  <c:v>3</c:v>
                </c:pt>
              </c:numCache>
            </c:numRef>
          </c:val>
          <c:extLst>
            <c:ext xmlns:c16="http://schemas.microsoft.com/office/drawing/2014/chart" uri="{C3380CC4-5D6E-409C-BE32-E72D297353CC}">
              <c16:uniqueId val="{00000007-0F66-42EA-AE8A-D17001168715}"/>
            </c:ext>
          </c:extLst>
        </c:ser>
        <c:ser>
          <c:idx val="5"/>
          <c:order val="5"/>
          <c:tx>
            <c:strRef>
              <c:f>Graphs!$I$39</c:f>
              <c:strCache>
                <c:ptCount val="1"/>
                <c:pt idx="0">
                  <c:v>Cross-COP</c:v>
                </c:pt>
              </c:strCache>
            </c:strRef>
          </c:tx>
          <c:spPr>
            <a:solidFill>
              <a:schemeClr val="accent6"/>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8-0F66-42EA-AE8A-D170011687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Graphs!$C$40:$C$45</c:f>
              <c:numCache>
                <c:formatCode>General</c:formatCode>
                <c:ptCount val="6"/>
                <c:pt idx="0">
                  <c:v>2012</c:v>
                </c:pt>
                <c:pt idx="1">
                  <c:v>2013</c:v>
                </c:pt>
                <c:pt idx="2">
                  <c:v>2014</c:v>
                </c:pt>
                <c:pt idx="3">
                  <c:v>2015</c:v>
                </c:pt>
                <c:pt idx="4">
                  <c:v>2016</c:v>
                </c:pt>
                <c:pt idx="5">
                  <c:v>2017</c:v>
                </c:pt>
              </c:numCache>
            </c:numRef>
          </c:cat>
          <c:val>
            <c:numRef>
              <c:f>Graphs!$I$40:$I$45</c:f>
              <c:numCache>
                <c:formatCode>General</c:formatCode>
                <c:ptCount val="6"/>
                <c:pt idx="0">
                  <c:v>1</c:v>
                </c:pt>
                <c:pt idx="1">
                  <c:v>1</c:v>
                </c:pt>
                <c:pt idx="2">
                  <c:v>1</c:v>
                </c:pt>
                <c:pt idx="3">
                  <c:v>1</c:v>
                </c:pt>
                <c:pt idx="4">
                  <c:v>1</c:v>
                </c:pt>
                <c:pt idx="5">
                  <c:v>0</c:v>
                </c:pt>
              </c:numCache>
            </c:numRef>
          </c:val>
          <c:extLst>
            <c:ext xmlns:c16="http://schemas.microsoft.com/office/drawing/2014/chart" uri="{C3380CC4-5D6E-409C-BE32-E72D297353CC}">
              <c16:uniqueId val="{00000009-0F66-42EA-AE8A-D17001168715}"/>
            </c:ext>
          </c:extLst>
        </c:ser>
        <c:dLbls>
          <c:dLblPos val="ctr"/>
          <c:showLegendKey val="0"/>
          <c:showVal val="1"/>
          <c:showCatName val="0"/>
          <c:showSerName val="0"/>
          <c:showPercent val="0"/>
          <c:showBubbleSize val="0"/>
        </c:dLbls>
        <c:gapWidth val="150"/>
        <c:overlap val="100"/>
        <c:axId val="322829968"/>
        <c:axId val="310631808"/>
      </c:barChart>
      <c:catAx>
        <c:axId val="32282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631808"/>
        <c:crosses val="autoZero"/>
        <c:auto val="1"/>
        <c:lblAlgn val="ctr"/>
        <c:lblOffset val="100"/>
        <c:noMultiLvlLbl val="0"/>
      </c:catAx>
      <c:valAx>
        <c:axId val="310631808"/>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829968"/>
        <c:crosses val="autoZero"/>
        <c:crossBetween val="between"/>
      </c:valAx>
      <c:spPr>
        <a:noFill/>
        <a:ln>
          <a:noFill/>
        </a:ln>
        <a:effectLst/>
      </c:spPr>
    </c:plotArea>
    <c:legend>
      <c:legendPos val="b"/>
      <c:layout>
        <c:manualLayout>
          <c:xMode val="edge"/>
          <c:yMode val="edge"/>
          <c:x val="6.4141840852180901E-2"/>
          <c:y val="0.10257405324334457"/>
          <c:w val="0.89999986080933803"/>
          <c:h val="6.8854518185226851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Number of Countries Reporting using BCOP for Progressing Specific Reforms</a:t>
            </a:r>
          </a:p>
        </c:rich>
      </c:tx>
      <c:overlay val="0"/>
      <c:spPr>
        <a:noFill/>
        <a:ln>
          <a:noFill/>
        </a:ln>
        <a:effectLst/>
      </c:spPr>
    </c:title>
    <c:autoTitleDeleted val="0"/>
    <c:plotArea>
      <c:layout/>
      <c:barChart>
        <c:barDir val="bar"/>
        <c:grouping val="clustered"/>
        <c:varyColors val="0"/>
        <c:ser>
          <c:idx val="0"/>
          <c:order val="0"/>
          <c:tx>
            <c:strRef>
              <c:f>'2017 BCOP survey results'!$B$4</c:f>
              <c:strCache>
                <c:ptCount val="1"/>
                <c:pt idx="0">
                  <c:v>Number of Countries Reporting using BCOP for Progressing Specific Reforms</c:v>
                </c:pt>
              </c:strCache>
            </c:strRef>
          </c:tx>
          <c:spPr>
            <a:solidFill>
              <a:schemeClr val="accent1"/>
            </a:solidFill>
            <a:ln>
              <a:noFill/>
            </a:ln>
            <a:effectLst/>
          </c:spPr>
          <c:invertIfNegative val="0"/>
          <c:cat>
            <c:strRef>
              <c:f>'2017 BCOP survey results'!$A$5:$A$13</c:f>
              <c:strCache>
                <c:ptCount val="9"/>
                <c:pt idx="0">
                  <c:v>Program and Performance Budgeting</c:v>
                </c:pt>
                <c:pt idx="1">
                  <c:v>Budget Literacy</c:v>
                </c:pt>
                <c:pt idx="2">
                  <c:v>Fiscal and Budget Transparency</c:v>
                </c:pt>
                <c:pt idx="3">
                  <c:v>Budget Reporting</c:v>
                </c:pt>
                <c:pt idx="4">
                  <c:v>Fiscal Consolidation</c:v>
                </c:pt>
                <c:pt idx="5">
                  <c:v>Wage Bill Management</c:v>
                </c:pt>
                <c:pt idx="6">
                  <c:v>Capital Budgeting</c:v>
                </c:pt>
                <c:pt idx="7">
                  <c:v>EU Funds Management</c:v>
                </c:pt>
                <c:pt idx="8">
                  <c:v>Other (IT systems for budget preparation)</c:v>
                </c:pt>
              </c:strCache>
            </c:strRef>
          </c:cat>
          <c:val>
            <c:numRef>
              <c:f>'2017 BCOP survey results'!$B$5:$B$13</c:f>
              <c:numCache>
                <c:formatCode>General</c:formatCode>
                <c:ptCount val="9"/>
                <c:pt idx="0">
                  <c:v>16</c:v>
                </c:pt>
                <c:pt idx="1">
                  <c:v>14</c:v>
                </c:pt>
                <c:pt idx="2">
                  <c:v>14</c:v>
                </c:pt>
                <c:pt idx="3">
                  <c:v>8</c:v>
                </c:pt>
                <c:pt idx="4">
                  <c:v>7</c:v>
                </c:pt>
                <c:pt idx="5">
                  <c:v>6</c:v>
                </c:pt>
                <c:pt idx="6">
                  <c:v>5</c:v>
                </c:pt>
                <c:pt idx="7">
                  <c:v>1</c:v>
                </c:pt>
                <c:pt idx="8">
                  <c:v>1</c:v>
                </c:pt>
              </c:numCache>
            </c:numRef>
          </c:val>
          <c:extLst>
            <c:ext xmlns:c16="http://schemas.microsoft.com/office/drawing/2014/chart" uri="{C3380CC4-5D6E-409C-BE32-E72D297353CC}">
              <c16:uniqueId val="{00000000-F4A6-4614-AAF1-B3B2D961BC92}"/>
            </c:ext>
          </c:extLst>
        </c:ser>
        <c:dLbls>
          <c:showLegendKey val="0"/>
          <c:showVal val="0"/>
          <c:showCatName val="0"/>
          <c:showSerName val="0"/>
          <c:showPercent val="0"/>
          <c:showBubbleSize val="0"/>
        </c:dLbls>
        <c:gapWidth val="182"/>
        <c:axId val="283732224"/>
        <c:axId val="285520256"/>
      </c:barChart>
      <c:catAx>
        <c:axId val="283732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5520256"/>
        <c:crossesAt val="0"/>
        <c:auto val="1"/>
        <c:lblAlgn val="ctr"/>
        <c:lblOffset val="100"/>
        <c:noMultiLvlLbl val="0"/>
      </c:catAx>
      <c:valAx>
        <c:axId val="28552025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37322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26040911-C236-4419-9D75-552E3D029C6D}">
      <dgm:prSet phldrT="[Text]" custT="1"/>
      <dgm:spPr/>
      <dgm:t>
        <a:bodyPr/>
        <a:lstStyle/>
        <a:p>
          <a:pPr algn="l"/>
          <a:r>
            <a:rPr lang="en-US" sz="1100" b="1" i="0">
              <a:solidFill>
                <a:srgbClr val="1F497D"/>
              </a:solidFill>
              <a:latin typeface="Calibri"/>
            </a:rPr>
            <a:t>DEPTH AND RELEVANCE</a:t>
          </a:r>
        </a:p>
      </dgm:t>
    </dgm:pt>
    <dgm:pt modelId="{2AA8BA84-87FF-4638-8871-153093E2AF45}" type="parTrans" cxnId="{3E250AA8-3E0C-4193-91E0-A483960A3449}">
      <dgm:prSet/>
      <dgm:spPr/>
      <dgm:t>
        <a:bodyPr/>
        <a:lstStyle/>
        <a:p>
          <a:endParaRPr lang="en-US"/>
        </a:p>
      </dgm:t>
    </dgm:pt>
    <dgm:pt modelId="{EF680FCE-A367-4520-B5FD-67EA18E7DC2C}" type="sibTrans" cxnId="{3E250AA8-3E0C-4193-91E0-A483960A3449}">
      <dgm:prSet/>
      <dgm:spPr/>
      <dgm:t>
        <a:bodyPr/>
        <a:lstStyle/>
        <a:p>
          <a:endParaRPr lang="en-US"/>
        </a:p>
      </dgm:t>
    </dgm:pt>
    <dgm:pt modelId="{6230B75E-809D-43E3-82BA-A2BC4137A063}">
      <dgm:prSet phldrT="[Text]" custT="1"/>
      <dgm:spPr>
        <a:ln>
          <a:solidFill>
            <a:schemeClr val="accent2"/>
          </a:solidFill>
        </a:ln>
      </dgm:spPr>
      <dgm:t>
        <a:bodyPr/>
        <a:lstStyle/>
        <a:p>
          <a:pPr algn="l"/>
          <a:r>
            <a:rPr lang="en-US" sz="1100" b="1" i="0">
              <a:solidFill>
                <a:srgbClr val="1F497D"/>
              </a:solidFill>
              <a:latin typeface="Calibri"/>
            </a:rPr>
            <a:t>QUALITY</a:t>
          </a:r>
        </a:p>
      </dgm:t>
    </dgm:pt>
    <dgm:pt modelId="{9C42AD0F-4D42-428E-B7E2-F965A8E1B31A}" type="parTrans" cxnId="{CC93BB5B-2775-4C78-892E-AC6A8C077736}">
      <dgm:prSet/>
      <dgm:spPr/>
      <dgm:t>
        <a:bodyPr/>
        <a:lstStyle/>
        <a:p>
          <a:endParaRPr lang="en-US"/>
        </a:p>
      </dgm:t>
    </dgm:pt>
    <dgm:pt modelId="{0871BD56-5EA1-4474-8579-6D179437C6E8}" type="sibTrans" cxnId="{CC93BB5B-2775-4C78-892E-AC6A8C077736}">
      <dgm:prSet/>
      <dgm:spPr/>
      <dgm:t>
        <a:bodyPr/>
        <a:lstStyle/>
        <a:p>
          <a:endParaRPr lang="en-US"/>
        </a:p>
      </dgm:t>
    </dgm:pt>
    <dgm:pt modelId="{3E5E9307-394A-41FC-9F0D-45D7D92F4E37}">
      <dgm:prSet phldrT="[Text]" custT="1"/>
      <dgm:spPr>
        <a:ln>
          <a:solidFill>
            <a:schemeClr val="accent2"/>
          </a:solidFill>
        </a:ln>
      </dgm:spPr>
      <dgm:t>
        <a:bodyPr/>
        <a:lstStyle/>
        <a:p>
          <a:pPr algn="l"/>
          <a:r>
            <a:rPr lang="en-US" sz="1100" b="1" i="0" dirty="0">
              <a:solidFill>
                <a:schemeClr val="tx2"/>
              </a:solidFill>
              <a:latin typeface="Calibri"/>
            </a:rPr>
            <a:t>IMPACT </a:t>
          </a:r>
        </a:p>
      </dgm:t>
    </dgm:pt>
    <dgm:pt modelId="{2E091FB0-5BED-4A35-AE60-32E4079AF7F2}" type="parTrans" cxnId="{62E06D3C-AF9D-4DE1-8254-99DE8D064ADE}">
      <dgm:prSet/>
      <dgm:spPr/>
      <dgm:t>
        <a:bodyPr/>
        <a:lstStyle/>
        <a:p>
          <a:endParaRPr lang="en-US"/>
        </a:p>
      </dgm:t>
    </dgm:pt>
    <dgm:pt modelId="{920A1B1C-6892-44A1-93F3-402036AE3697}" type="sibTrans" cxnId="{62E06D3C-AF9D-4DE1-8254-99DE8D064ADE}">
      <dgm:prSet/>
      <dgm:spPr/>
      <dgm:t>
        <a:bodyPr/>
        <a:lstStyle/>
        <a:p>
          <a:endParaRPr lang="en-US"/>
        </a:p>
      </dgm:t>
    </dgm:pt>
    <dgm:pt modelId="{B1B66CA7-3413-40F8-BA96-7ECBC55E0C09}">
      <dgm:prSet custT="1"/>
      <dgm:spPr/>
      <dgm:t>
        <a:bodyPr/>
        <a:lstStyle/>
        <a:p>
          <a:pPr algn="just"/>
          <a:r>
            <a:rPr lang="en-US" sz="1100" b="1" i="0">
              <a:solidFill>
                <a:srgbClr val="1F497D"/>
              </a:solidFill>
              <a:latin typeface="Calibri"/>
            </a:rPr>
            <a:t>Result 1</a:t>
          </a:r>
          <a:r>
            <a:rPr lang="en-US" sz="1100" b="0" i="0">
              <a:solidFill>
                <a:srgbClr val="1F497D"/>
              </a:solidFill>
              <a:latin typeface="Calibri"/>
            </a:rPr>
            <a:t>: PFM reform priorit</a:t>
          </a:r>
          <a:r>
            <a:rPr lang="bs-Latn-BA" sz="1100" b="0" i="0">
              <a:solidFill>
                <a:srgbClr val="1F497D"/>
              </a:solidFill>
              <a:latin typeface="Calibri"/>
            </a:rPr>
            <a:t>ies</a:t>
          </a:r>
          <a:r>
            <a:rPr lang="en-US" sz="1100" b="0" i="0">
              <a:solidFill>
                <a:srgbClr val="1F497D"/>
              </a:solidFill>
              <a:latin typeface="Calibri"/>
            </a:rPr>
            <a:t> of member countries in the functional areas of budget, treasury and internal audit/internal control, including cross-functional priorities, are addressed by the network platform.</a:t>
          </a:r>
        </a:p>
      </dgm:t>
    </dgm:pt>
    <dgm:pt modelId="{D460ED38-06FD-4DD8-AA69-E00E953DC72C}" type="parTrans" cxnId="{A57C7BFD-6D28-4723-8027-F9EC6A38111E}">
      <dgm:prSet/>
      <dgm:spPr/>
      <dgm:t>
        <a:bodyPr/>
        <a:lstStyle/>
        <a:p>
          <a:endParaRPr lang="en-US"/>
        </a:p>
      </dgm:t>
    </dgm:pt>
    <dgm:pt modelId="{309F1DF4-5854-4B0E-A124-540D507AC155}" type="sibTrans" cxnId="{A57C7BFD-6D28-4723-8027-F9EC6A38111E}">
      <dgm:prSet/>
      <dgm:spPr/>
      <dgm:t>
        <a:bodyPr/>
        <a:lstStyle/>
        <a:p>
          <a:endParaRPr lang="en-US"/>
        </a:p>
      </dgm:t>
    </dgm:pt>
    <dgm:pt modelId="{3D8CE2B0-3145-4971-B6B6-0BC9ABF835E8}">
      <dgm:prSet custT="1"/>
      <dgm:spPr>
        <a:ln>
          <a:solidFill>
            <a:schemeClr val="accent2"/>
          </a:solidFill>
        </a:ln>
      </dgm:spPr>
      <dgm:t>
        <a:bodyPr/>
        <a:lstStyle/>
        <a:p>
          <a:pPr algn="just"/>
          <a:r>
            <a:rPr lang="en-US" sz="1100" b="1" i="0" u="none" dirty="0">
              <a:solidFill>
                <a:schemeClr val="tx2"/>
              </a:solidFill>
              <a:latin typeface="Calibri"/>
            </a:rPr>
            <a:t>Result 3</a:t>
          </a:r>
          <a:r>
            <a:rPr lang="en-US" sz="1100" b="0" i="0" u="none" dirty="0">
              <a:solidFill>
                <a:schemeClr val="tx2"/>
              </a:solidFill>
              <a:latin typeface="Calibri"/>
            </a:rPr>
            <a:t>: PEMPAL is a viable network which is supported by committed PFM professionals, member countries, and a range of development partners, who see the value and benefit in the network as a tool to improve member country PFM performance.   </a:t>
          </a:r>
        </a:p>
      </dgm:t>
    </dgm:pt>
    <dgm:pt modelId="{768C9E36-656E-497A-9C52-2C11B46C7450}" type="sibTrans" cxnId="{A9EA2AD2-5B40-481C-BA13-4B4D77713376}">
      <dgm:prSet/>
      <dgm:spPr/>
      <dgm:t>
        <a:bodyPr/>
        <a:lstStyle/>
        <a:p>
          <a:endParaRPr lang="en-US"/>
        </a:p>
      </dgm:t>
    </dgm:pt>
    <dgm:pt modelId="{F45DA43C-19FA-4916-BF95-E6E8A430A82B}" type="parTrans" cxnId="{A9EA2AD2-5B40-481C-BA13-4B4D77713376}">
      <dgm:prSet/>
      <dgm:spPr/>
      <dgm:t>
        <a:bodyPr/>
        <a:lstStyle/>
        <a:p>
          <a:endParaRPr lang="en-US"/>
        </a:p>
      </dgm:t>
    </dgm:pt>
    <dgm:pt modelId="{4ABCDCE8-C60E-42FE-A985-622F03703AE9}">
      <dgm:prSet custT="1"/>
      <dgm:spPr>
        <a:ln>
          <a:solidFill>
            <a:schemeClr val="accent2"/>
          </a:solidFill>
        </a:ln>
      </dgm:spPr>
      <dgm:t>
        <a:bodyPr/>
        <a:lstStyle/>
        <a:p>
          <a:pPr algn="just"/>
          <a:r>
            <a:rPr lang="bs-Latn-BA" sz="1100" b="1" i="0">
              <a:solidFill>
                <a:srgbClr val="1F497D"/>
              </a:solidFill>
              <a:latin typeface="Calibri"/>
            </a:rPr>
            <a:t>Result </a:t>
          </a:r>
          <a:r>
            <a:rPr lang="en-US" sz="1100" b="1" i="0">
              <a:solidFill>
                <a:srgbClr val="1F497D"/>
              </a:solidFill>
              <a:latin typeface="Calibri"/>
            </a:rPr>
            <a:t>2</a:t>
          </a:r>
          <a:r>
            <a:rPr lang="en-US" sz="1100" b="0" i="0">
              <a:solidFill>
                <a:srgbClr val="1F497D"/>
              </a:solidFill>
              <a:latin typeface="Calibri"/>
            </a:rPr>
            <a:t>:</a:t>
          </a:r>
          <a:r>
            <a:rPr lang="bs-Latn-BA" sz="1100" b="0" i="0">
              <a:solidFill>
                <a:srgbClr val="1F497D"/>
              </a:solidFill>
              <a:latin typeface="Calibri"/>
            </a:rPr>
            <a:t> </a:t>
          </a:r>
          <a:r>
            <a:rPr lang="en-US" sz="1100" b="0" i="0">
              <a:solidFill>
                <a:srgbClr val="1F497D"/>
              </a:solidFill>
              <a:latin typeface="Calibri"/>
            </a:rPr>
            <a:t>High </a:t>
          </a:r>
          <a:r>
            <a:rPr lang="en-US" sz="1100" b="0" i="0" u="none">
              <a:solidFill>
                <a:srgbClr val="1F497D"/>
              </a:solidFill>
              <a:latin typeface="Calibri"/>
            </a:rPr>
            <a:t>quality and relevant network services and resources are developed and delivered to support the PFM practices and reform needs of members.</a:t>
          </a:r>
          <a:endParaRPr lang="en-US" sz="1100" b="0" i="0">
            <a:solidFill>
              <a:srgbClr val="1F497D"/>
            </a:solidFill>
            <a:latin typeface="Calibri"/>
          </a:endParaRPr>
        </a:p>
      </dgm:t>
    </dgm:pt>
    <dgm:pt modelId="{0622AC93-27BE-45B9-9FD0-A28EDE542C2F}" type="parTrans" cxnId="{02BCF3A3-C698-4FDB-9D9A-8D05E90EAC27}">
      <dgm:prSet/>
      <dgm:spPr/>
      <dgm:t>
        <a:bodyPr/>
        <a:lstStyle/>
        <a:p>
          <a:endParaRPr lang="en-US"/>
        </a:p>
      </dgm:t>
    </dgm:pt>
    <dgm:pt modelId="{DC1EB96F-A947-4DED-8321-BCD277F910B3}" type="sibTrans" cxnId="{02BCF3A3-C698-4FDB-9D9A-8D05E90EAC27}">
      <dgm:prSet/>
      <dgm:spPr/>
      <dgm:t>
        <a:bodyPr/>
        <a:lstStyle/>
        <a:p>
          <a:endParaRPr lang="en-US"/>
        </a:p>
      </dgm:t>
    </dgm:pt>
    <dgm:pt modelId="{DB78F5B0-DCC3-F94F-93B5-7A350CAE7584}">
      <dgm:prSet custT="1"/>
      <dgm:spPr>
        <a:ln>
          <a:solidFill>
            <a:schemeClr val="accent2"/>
          </a:solidFill>
        </a:ln>
      </dgm:spPr>
      <dgm:t>
        <a:bodyPr/>
        <a:lstStyle/>
        <a:p>
          <a:pPr algn="just"/>
          <a:endParaRPr lang="en-US" sz="1100" b="0" i="0">
            <a:latin typeface="Calibri"/>
          </a:endParaRPr>
        </a:p>
      </dgm:t>
    </dgm:pt>
    <dgm:pt modelId="{26885CAC-FB22-3A46-92C7-43957EBDD88E}" type="parTrans" cxnId="{260360FE-895A-EB45-A789-386F59186A08}">
      <dgm:prSet/>
      <dgm:spPr/>
      <dgm:t>
        <a:bodyPr/>
        <a:lstStyle/>
        <a:p>
          <a:endParaRPr lang="en-US"/>
        </a:p>
      </dgm:t>
    </dgm:pt>
    <dgm:pt modelId="{B1310A1B-E594-1348-97DF-C7E2D8678C37}" type="sibTrans" cxnId="{260360FE-895A-EB45-A789-386F59186A08}">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custScaleX="157764" custLinFactNeighborX="1381" custLinFactNeighborY="-77"/>
      <dgm:spPr/>
    </dgm:pt>
    <dgm:pt modelId="{F1D1E40D-4F5C-484C-9F89-645143443D80}" type="pres">
      <dgm:prSet presAssocID="{F81EB005-E4CC-4982-96FF-E7339FF18516}" presName="theList" presStyleCnt="0"/>
      <dgm:spPr/>
    </dgm:pt>
    <dgm:pt modelId="{DC415831-17CC-41B6-830D-12DCBA00840E}" type="pres">
      <dgm:prSet presAssocID="{26040911-C236-4419-9D75-552E3D029C6D}" presName="aNode" presStyleLbl="fgAcc1" presStyleIdx="0" presStyleCnt="3" custScaleX="287739" custScaleY="673561" custLinFactY="1031275" custLinFactNeighborX="-7845" custLinFactNeighborY="1100000">
        <dgm:presLayoutVars>
          <dgm:bulletEnabled val="1"/>
        </dgm:presLayoutVars>
      </dgm:prSet>
      <dgm:spPr/>
    </dgm:pt>
    <dgm:pt modelId="{AE80257C-0F8E-402F-BEC5-B3D9728137C1}" type="pres">
      <dgm:prSet presAssocID="{26040911-C236-4419-9D75-552E3D029C6D}" presName="aSpace" presStyleCnt="0"/>
      <dgm:spPr/>
    </dgm:pt>
    <dgm:pt modelId="{D77215B8-CA8E-4BD9-9894-57C945721220}" type="pres">
      <dgm:prSet presAssocID="{6230B75E-809D-43E3-82BA-A2BC4137A063}" presName="aNode" presStyleLbl="fgAcc1" presStyleIdx="1" presStyleCnt="3" custScaleX="277793" custScaleY="488541" custLinFactNeighborX="-10470" custLinFactNeighborY="-91957">
        <dgm:presLayoutVars>
          <dgm:bulletEnabled val="1"/>
        </dgm:presLayoutVars>
      </dgm:prSet>
      <dgm:spPr/>
    </dgm:pt>
    <dgm:pt modelId="{FEB58834-2BBE-4E79-BF37-A8B0F3A504C6}" type="pres">
      <dgm:prSet presAssocID="{6230B75E-809D-43E3-82BA-A2BC4137A063}" presName="aSpace" presStyleCnt="0"/>
      <dgm:spPr/>
    </dgm:pt>
    <dgm:pt modelId="{8C406122-ADCC-4513-AFA1-0ECDA99643A9}" type="pres">
      <dgm:prSet presAssocID="{3E5E9307-394A-41FC-9F0D-45D7D92F4E37}" presName="aNode" presStyleLbl="fgAcc1" presStyleIdx="2" presStyleCnt="3" custScaleX="274102" custScaleY="643738" custLinFactY="-1035981" custLinFactNeighborX="-10733" custLinFactNeighborY="-1100000">
        <dgm:presLayoutVars>
          <dgm:bulletEnabled val="1"/>
        </dgm:presLayoutVars>
      </dgm:prSet>
      <dgm:spPr/>
    </dgm:pt>
    <dgm:pt modelId="{507D41DA-345C-4E76-AE03-031A5F00765D}" type="pres">
      <dgm:prSet presAssocID="{3E5E9307-394A-41FC-9F0D-45D7D92F4E37}" presName="aSpace" presStyleCnt="0"/>
      <dgm:spPr/>
    </dgm:pt>
  </dgm:ptLst>
  <dgm:cxnLst>
    <dgm:cxn modelId="{62E06D3C-AF9D-4DE1-8254-99DE8D064ADE}" srcId="{F81EB005-E4CC-4982-96FF-E7339FF18516}" destId="{3E5E9307-394A-41FC-9F0D-45D7D92F4E37}" srcOrd="2" destOrd="0" parTransId="{2E091FB0-5BED-4A35-AE60-32E4079AF7F2}" sibTransId="{920A1B1C-6892-44A1-93F3-402036AE3697}"/>
    <dgm:cxn modelId="{CC93BB5B-2775-4C78-892E-AC6A8C077736}" srcId="{F81EB005-E4CC-4982-96FF-E7339FF18516}" destId="{6230B75E-809D-43E3-82BA-A2BC4137A063}" srcOrd="1" destOrd="0" parTransId="{9C42AD0F-4D42-428E-B7E2-F965A8E1B31A}" sibTransId="{0871BD56-5EA1-4474-8579-6D179437C6E8}"/>
    <dgm:cxn modelId="{047F5141-7954-444E-A482-3C22A96DD302}" type="presOf" srcId="{DB78F5B0-DCC3-F94F-93B5-7A350CAE7584}" destId="{D77215B8-CA8E-4BD9-9894-57C945721220}" srcOrd="0" destOrd="2" presId="urn:microsoft.com/office/officeart/2005/8/layout/pyramid2"/>
    <dgm:cxn modelId="{3480E565-9718-45E3-8DD8-27FBD11402DF}" type="presOf" srcId="{26040911-C236-4419-9D75-552E3D029C6D}" destId="{DC415831-17CC-41B6-830D-12DCBA00840E}" srcOrd="0" destOrd="0" presId="urn:microsoft.com/office/officeart/2005/8/layout/pyramid2"/>
    <dgm:cxn modelId="{1E9D5C55-683F-4D22-A27B-16E24F7982CB}" type="presOf" srcId="{3D8CE2B0-3145-4971-B6B6-0BC9ABF835E8}" destId="{8C406122-ADCC-4513-AFA1-0ECDA99643A9}" srcOrd="0" destOrd="1" presId="urn:microsoft.com/office/officeart/2005/8/layout/pyramid2"/>
    <dgm:cxn modelId="{7B842594-58E8-468C-90B4-D417DF7ED500}" type="presOf" srcId="{3E5E9307-394A-41FC-9F0D-45D7D92F4E37}" destId="{8C406122-ADCC-4513-AFA1-0ECDA99643A9}" srcOrd="0" destOrd="0" presId="urn:microsoft.com/office/officeart/2005/8/layout/pyramid2"/>
    <dgm:cxn modelId="{02BCF3A3-C698-4FDB-9D9A-8D05E90EAC27}" srcId="{6230B75E-809D-43E3-82BA-A2BC4137A063}" destId="{4ABCDCE8-C60E-42FE-A985-622F03703AE9}" srcOrd="0" destOrd="0" parTransId="{0622AC93-27BE-45B9-9FD0-A28EDE542C2F}" sibTransId="{DC1EB96F-A947-4DED-8321-BCD277F910B3}"/>
    <dgm:cxn modelId="{3E250AA8-3E0C-4193-91E0-A483960A3449}" srcId="{F81EB005-E4CC-4982-96FF-E7339FF18516}" destId="{26040911-C236-4419-9D75-552E3D029C6D}" srcOrd="0" destOrd="0" parTransId="{2AA8BA84-87FF-4638-8871-153093E2AF45}" sibTransId="{EF680FCE-A367-4520-B5FD-67EA18E7DC2C}"/>
    <dgm:cxn modelId="{D43A89B7-4962-45EB-B75E-2BBFCA414E66}" type="presOf" srcId="{B1B66CA7-3413-40F8-BA96-7ECBC55E0C09}" destId="{DC415831-17CC-41B6-830D-12DCBA00840E}" srcOrd="0" destOrd="1" presId="urn:microsoft.com/office/officeart/2005/8/layout/pyramid2"/>
    <dgm:cxn modelId="{A77F97C2-6143-4EE7-BE3D-76CF45DB15BE}" type="presOf" srcId="{6230B75E-809D-43E3-82BA-A2BC4137A063}" destId="{D77215B8-CA8E-4BD9-9894-57C945721220}" srcOrd="0" destOrd="0" presId="urn:microsoft.com/office/officeart/2005/8/layout/pyramid2"/>
    <dgm:cxn modelId="{A9EA2AD2-5B40-481C-BA13-4B4D77713376}" srcId="{3E5E9307-394A-41FC-9F0D-45D7D92F4E37}" destId="{3D8CE2B0-3145-4971-B6B6-0BC9ABF835E8}" srcOrd="0" destOrd="0" parTransId="{F45DA43C-19FA-4916-BF95-E6E8A430A82B}" sibTransId="{768C9E36-656E-497A-9C52-2C11B46C7450}"/>
    <dgm:cxn modelId="{946D8DED-4BA0-46B8-8133-CE2FA941D166}" type="presOf" srcId="{4ABCDCE8-C60E-42FE-A985-622F03703AE9}" destId="{D77215B8-CA8E-4BD9-9894-57C945721220}" srcOrd="0" destOrd="1" presId="urn:microsoft.com/office/officeart/2005/8/layout/pyramid2"/>
    <dgm:cxn modelId="{E86016F5-7F09-4F12-9FD2-7AFF3AD6CBD2}" type="presOf" srcId="{F81EB005-E4CC-4982-96FF-E7339FF18516}" destId="{3FC5D54D-3FA4-44B6-AC6E-6163E51C4437}" srcOrd="0" destOrd="0" presId="urn:microsoft.com/office/officeart/2005/8/layout/pyramid2"/>
    <dgm:cxn modelId="{A57C7BFD-6D28-4723-8027-F9EC6A38111E}" srcId="{26040911-C236-4419-9D75-552E3D029C6D}" destId="{B1B66CA7-3413-40F8-BA96-7ECBC55E0C09}" srcOrd="0" destOrd="0" parTransId="{D460ED38-06FD-4DD8-AA69-E00E953DC72C}" sibTransId="{309F1DF4-5854-4B0E-A124-540D507AC155}"/>
    <dgm:cxn modelId="{260360FE-895A-EB45-A789-386F59186A08}" srcId="{6230B75E-809D-43E3-82BA-A2BC4137A063}" destId="{DB78F5B0-DCC3-F94F-93B5-7A350CAE7584}" srcOrd="1" destOrd="0" parTransId="{26885CAC-FB22-3A46-92C7-43957EBDD88E}" sibTransId="{B1310A1B-E594-1348-97DF-C7E2D8678C37}"/>
    <dgm:cxn modelId="{2498555E-85EB-4BFB-BFA4-BF6DD8EA5344}" type="presParOf" srcId="{3FC5D54D-3FA4-44B6-AC6E-6163E51C4437}" destId="{0F1BBC3F-E82A-4544-9BB1-385302DB41E7}" srcOrd="0" destOrd="0" presId="urn:microsoft.com/office/officeart/2005/8/layout/pyramid2"/>
    <dgm:cxn modelId="{BB2195DA-E1F6-4D76-959C-AA08A68AC849}" type="presParOf" srcId="{3FC5D54D-3FA4-44B6-AC6E-6163E51C4437}" destId="{F1D1E40D-4F5C-484C-9F89-645143443D80}" srcOrd="1" destOrd="0" presId="urn:microsoft.com/office/officeart/2005/8/layout/pyramid2"/>
    <dgm:cxn modelId="{0DAF849E-4BAB-48CA-8E7D-30F81920980D}" type="presParOf" srcId="{F1D1E40D-4F5C-484C-9F89-645143443D80}" destId="{DC415831-17CC-41B6-830D-12DCBA00840E}" srcOrd="0" destOrd="0" presId="urn:microsoft.com/office/officeart/2005/8/layout/pyramid2"/>
    <dgm:cxn modelId="{C73175D1-ABCA-401B-81DE-E3151673B196}" type="presParOf" srcId="{F1D1E40D-4F5C-484C-9F89-645143443D80}" destId="{AE80257C-0F8E-402F-BEC5-B3D9728137C1}" srcOrd="1" destOrd="0" presId="urn:microsoft.com/office/officeart/2005/8/layout/pyramid2"/>
    <dgm:cxn modelId="{EA554B3C-7213-49CD-85CE-807CAB44EA3B}" type="presParOf" srcId="{F1D1E40D-4F5C-484C-9F89-645143443D80}" destId="{D77215B8-CA8E-4BD9-9894-57C945721220}" srcOrd="2" destOrd="0" presId="urn:microsoft.com/office/officeart/2005/8/layout/pyramid2"/>
    <dgm:cxn modelId="{EE93446F-B84C-4D8A-B7D0-58672783532B}" type="presParOf" srcId="{F1D1E40D-4F5C-484C-9F89-645143443D80}" destId="{FEB58834-2BBE-4E79-BF37-A8B0F3A504C6}" srcOrd="3" destOrd="0" presId="urn:microsoft.com/office/officeart/2005/8/layout/pyramid2"/>
    <dgm:cxn modelId="{F10C0192-CD6F-49CB-9B2E-96CFC8715D2A}" type="presParOf" srcId="{F1D1E40D-4F5C-484C-9F89-645143443D80}" destId="{8C406122-ADCC-4513-AFA1-0ECDA99643A9}" srcOrd="4" destOrd="0" presId="urn:microsoft.com/office/officeart/2005/8/layout/pyramid2"/>
    <dgm:cxn modelId="{61921D1B-696F-4022-BE47-047C2A5625C7}" type="presParOf" srcId="{F1D1E40D-4F5C-484C-9F89-645143443D80}" destId="{507D41DA-345C-4E76-AE03-031A5F00765D}"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BBC3F-E82A-4544-9BB1-385302DB41E7}">
      <dsp:nvSpPr>
        <dsp:cNvPr id="0" name=""/>
        <dsp:cNvSpPr/>
      </dsp:nvSpPr>
      <dsp:spPr>
        <a:xfrm>
          <a:off x="-189820" y="0"/>
          <a:ext cx="5529942" cy="3505199"/>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415831-17CC-41B6-830D-12DCBA00840E}">
      <dsp:nvSpPr>
        <dsp:cNvPr id="0" name=""/>
        <dsp:cNvSpPr/>
      </dsp:nvSpPr>
      <dsp:spPr>
        <a:xfrm>
          <a:off x="209302" y="2128157"/>
          <a:ext cx="6555785" cy="102369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a:solidFill>
                <a:srgbClr val="1F497D"/>
              </a:solidFill>
              <a:latin typeface="Calibri"/>
            </a:rPr>
            <a:t>DEPTH AND RELEVANCE</a:t>
          </a:r>
        </a:p>
        <a:p>
          <a:pPr marL="57150" lvl="1" indent="-57150" algn="just" defTabSz="488950">
            <a:lnSpc>
              <a:spcPct val="90000"/>
            </a:lnSpc>
            <a:spcBef>
              <a:spcPct val="0"/>
            </a:spcBef>
            <a:spcAft>
              <a:spcPct val="15000"/>
            </a:spcAft>
            <a:buChar char="•"/>
          </a:pPr>
          <a:r>
            <a:rPr lang="en-US" sz="1100" b="1" i="0" kern="1200">
              <a:solidFill>
                <a:srgbClr val="1F497D"/>
              </a:solidFill>
              <a:latin typeface="Calibri"/>
            </a:rPr>
            <a:t>Result 1</a:t>
          </a:r>
          <a:r>
            <a:rPr lang="en-US" sz="1100" b="0" i="0" kern="1200">
              <a:solidFill>
                <a:srgbClr val="1F497D"/>
              </a:solidFill>
              <a:latin typeface="Calibri"/>
            </a:rPr>
            <a:t>: PFM reform priorit</a:t>
          </a:r>
          <a:r>
            <a:rPr lang="bs-Latn-BA" sz="1100" b="0" i="0" kern="1200">
              <a:solidFill>
                <a:srgbClr val="1F497D"/>
              </a:solidFill>
              <a:latin typeface="Calibri"/>
            </a:rPr>
            <a:t>ies</a:t>
          </a:r>
          <a:r>
            <a:rPr lang="en-US" sz="1100" b="0" i="0" kern="1200">
              <a:solidFill>
                <a:srgbClr val="1F497D"/>
              </a:solidFill>
              <a:latin typeface="Calibri"/>
            </a:rPr>
            <a:t> of member countries in the functional areas of budget, treasury and internal audit/internal control, including cross-functional priorities, are addressed by the network platform.</a:t>
          </a:r>
        </a:p>
      </dsp:txBody>
      <dsp:txXfrm>
        <a:off x="259275" y="2178130"/>
        <a:ext cx="6455839" cy="923753"/>
      </dsp:txXfrm>
    </dsp:sp>
    <dsp:sp modelId="{D77215B8-CA8E-4BD9-9894-57C945721220}">
      <dsp:nvSpPr>
        <dsp:cNvPr id="0" name=""/>
        <dsp:cNvSpPr/>
      </dsp:nvSpPr>
      <dsp:spPr>
        <a:xfrm>
          <a:off x="262798" y="1377043"/>
          <a:ext cx="6329178" cy="742500"/>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a:solidFill>
                <a:srgbClr val="1F497D"/>
              </a:solidFill>
              <a:latin typeface="Calibri"/>
            </a:rPr>
            <a:t>QUALITY</a:t>
          </a:r>
        </a:p>
        <a:p>
          <a:pPr marL="57150" lvl="1" indent="-57150" algn="just" defTabSz="488950">
            <a:lnSpc>
              <a:spcPct val="90000"/>
            </a:lnSpc>
            <a:spcBef>
              <a:spcPct val="0"/>
            </a:spcBef>
            <a:spcAft>
              <a:spcPct val="15000"/>
            </a:spcAft>
            <a:buChar char="•"/>
          </a:pPr>
          <a:r>
            <a:rPr lang="bs-Latn-BA" sz="1100" b="1" i="0" kern="1200">
              <a:solidFill>
                <a:srgbClr val="1F497D"/>
              </a:solidFill>
              <a:latin typeface="Calibri"/>
            </a:rPr>
            <a:t>Result </a:t>
          </a:r>
          <a:r>
            <a:rPr lang="en-US" sz="1100" b="1" i="0" kern="1200">
              <a:solidFill>
                <a:srgbClr val="1F497D"/>
              </a:solidFill>
              <a:latin typeface="Calibri"/>
            </a:rPr>
            <a:t>2</a:t>
          </a:r>
          <a:r>
            <a:rPr lang="en-US" sz="1100" b="0" i="0" kern="1200">
              <a:solidFill>
                <a:srgbClr val="1F497D"/>
              </a:solidFill>
              <a:latin typeface="Calibri"/>
            </a:rPr>
            <a:t>:</a:t>
          </a:r>
          <a:r>
            <a:rPr lang="bs-Latn-BA" sz="1100" b="0" i="0" kern="1200">
              <a:solidFill>
                <a:srgbClr val="1F497D"/>
              </a:solidFill>
              <a:latin typeface="Calibri"/>
            </a:rPr>
            <a:t> </a:t>
          </a:r>
          <a:r>
            <a:rPr lang="en-US" sz="1100" b="0" i="0" kern="1200">
              <a:solidFill>
                <a:srgbClr val="1F497D"/>
              </a:solidFill>
              <a:latin typeface="Calibri"/>
            </a:rPr>
            <a:t>High </a:t>
          </a:r>
          <a:r>
            <a:rPr lang="en-US" sz="1100" b="0" i="0" u="none" kern="1200">
              <a:solidFill>
                <a:srgbClr val="1F497D"/>
              </a:solidFill>
              <a:latin typeface="Calibri"/>
            </a:rPr>
            <a:t>quality and relevant network services and resources are developed and delivered to support the PFM practices and reform needs of members.</a:t>
          </a:r>
          <a:endParaRPr lang="en-US" sz="1100" b="0" i="0" kern="1200">
            <a:solidFill>
              <a:srgbClr val="1F497D"/>
            </a:solidFill>
            <a:latin typeface="Calibri"/>
          </a:endParaRPr>
        </a:p>
        <a:p>
          <a:pPr marL="57150" lvl="1" indent="-57150" algn="just" defTabSz="488950">
            <a:lnSpc>
              <a:spcPct val="90000"/>
            </a:lnSpc>
            <a:spcBef>
              <a:spcPct val="0"/>
            </a:spcBef>
            <a:spcAft>
              <a:spcPct val="15000"/>
            </a:spcAft>
            <a:buChar char="•"/>
          </a:pPr>
          <a:endParaRPr lang="en-US" sz="1100" b="0" i="0" kern="1200">
            <a:latin typeface="Calibri"/>
          </a:endParaRPr>
        </a:p>
      </dsp:txBody>
      <dsp:txXfrm>
        <a:off x="299044" y="1413289"/>
        <a:ext cx="6256686" cy="670008"/>
      </dsp:txXfrm>
    </dsp:sp>
    <dsp:sp modelId="{8C406122-ADCC-4513-AFA1-0ECDA99643A9}">
      <dsp:nvSpPr>
        <dsp:cNvPr id="0" name=""/>
        <dsp:cNvSpPr/>
      </dsp:nvSpPr>
      <dsp:spPr>
        <a:xfrm>
          <a:off x="298853" y="372517"/>
          <a:ext cx="6245083" cy="978373"/>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0" kern="1200" dirty="0">
              <a:solidFill>
                <a:schemeClr val="tx2"/>
              </a:solidFill>
              <a:latin typeface="Calibri"/>
            </a:rPr>
            <a:t>IMPACT </a:t>
          </a:r>
        </a:p>
        <a:p>
          <a:pPr marL="57150" lvl="1" indent="-57150" algn="just" defTabSz="488950">
            <a:lnSpc>
              <a:spcPct val="90000"/>
            </a:lnSpc>
            <a:spcBef>
              <a:spcPct val="0"/>
            </a:spcBef>
            <a:spcAft>
              <a:spcPct val="15000"/>
            </a:spcAft>
            <a:buChar char="•"/>
          </a:pPr>
          <a:r>
            <a:rPr lang="en-US" sz="1100" b="1" i="0" u="none" kern="1200" dirty="0">
              <a:solidFill>
                <a:schemeClr val="tx2"/>
              </a:solidFill>
              <a:latin typeface="Calibri"/>
            </a:rPr>
            <a:t>Result 3</a:t>
          </a:r>
          <a:r>
            <a:rPr lang="en-US" sz="1100" b="0" i="0" u="none" kern="1200" dirty="0">
              <a:solidFill>
                <a:schemeClr val="tx2"/>
              </a:solidFill>
              <a:latin typeface="Calibri"/>
            </a:rPr>
            <a:t>: PEMPAL is a viable network which is supported by committed PFM professionals, member countries, and a range of development partners, who see the value and benefit in the network as a tool to improve member country PFM performance.   </a:t>
          </a:r>
        </a:p>
      </dsp:txBody>
      <dsp:txXfrm>
        <a:off x="346613" y="420277"/>
        <a:ext cx="6149563" cy="88285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2F69F348-2C7F-401C-92D7-DC4CE7899B6F}" type="datetimeFigureOut">
              <a:rPr lang="en-US" smtClean="0"/>
              <a:pPr/>
              <a:t>10/12/2018</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EDDAE607-FF26-4835-9EAD-DBB3FB491D1B}" type="slidenum">
              <a:rPr lang="en-US" smtClean="0"/>
              <a:pPr/>
              <a:t>‹#›</a:t>
            </a:fld>
            <a:endParaRPr lang="en-US" dirty="0"/>
          </a:p>
        </p:txBody>
      </p:sp>
    </p:spTree>
    <p:extLst>
      <p:ext uri="{BB962C8B-B14F-4D97-AF65-F5344CB8AC3E}">
        <p14:creationId xmlns:p14="http://schemas.microsoft.com/office/powerpoint/2010/main" val="11022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3907AD67-7C60-4008-9560-6C146AAB157C}" type="datetimeFigureOut">
              <a:rPr lang="en-US" smtClean="0"/>
              <a:pPr/>
              <a:t>10/12/2018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66FA965-B4FE-420C-8A3C-83B71E304D16}" type="slidenum">
              <a:rPr lang="en-US" smtClean="0"/>
              <a:pPr/>
              <a:t>‹#›</a:t>
            </a:fld>
            <a:endParaRPr lang="en-US" dirty="0"/>
          </a:p>
        </p:txBody>
      </p:sp>
    </p:spTree>
    <p:extLst>
      <p:ext uri="{BB962C8B-B14F-4D97-AF65-F5344CB8AC3E}">
        <p14:creationId xmlns:p14="http://schemas.microsoft.com/office/powerpoint/2010/main" val="42161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1</a:t>
            </a:fld>
            <a:endParaRPr lang="en-US" dirty="0"/>
          </a:p>
        </p:txBody>
      </p:sp>
    </p:spTree>
    <p:extLst>
      <p:ext uri="{BB962C8B-B14F-4D97-AF65-F5344CB8AC3E}">
        <p14:creationId xmlns:p14="http://schemas.microsoft.com/office/powerpoint/2010/main" val="194089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710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948547-ACF9-7845-910B-C01C9C7370CD}" type="slidenum">
              <a:rPr lang="en-US" altLang="x-none" sz="1200">
                <a:latin typeface="Calibri" charset="0"/>
              </a:rPr>
              <a:pPr/>
              <a:t>10</a:t>
            </a:fld>
            <a:endParaRPr lang="en-US" altLang="x-none" sz="1200" dirty="0">
              <a:latin typeface="Calibri" charset="0"/>
            </a:endParaRPr>
          </a:p>
        </p:txBody>
      </p:sp>
    </p:spTree>
    <p:extLst>
      <p:ext uri="{BB962C8B-B14F-4D97-AF65-F5344CB8AC3E}">
        <p14:creationId xmlns:p14="http://schemas.microsoft.com/office/powerpoint/2010/main" val="13395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11</a:t>
            </a:fld>
            <a:endParaRPr lang="en-US" dirty="0"/>
          </a:p>
        </p:txBody>
      </p:sp>
    </p:spTree>
    <p:extLst>
      <p:ext uri="{BB962C8B-B14F-4D97-AF65-F5344CB8AC3E}">
        <p14:creationId xmlns:p14="http://schemas.microsoft.com/office/powerpoint/2010/main" val="179951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12</a:t>
            </a:fld>
            <a:endParaRPr lang="en-US" dirty="0"/>
          </a:p>
        </p:txBody>
      </p:sp>
    </p:spTree>
    <p:extLst>
      <p:ext uri="{BB962C8B-B14F-4D97-AF65-F5344CB8AC3E}">
        <p14:creationId xmlns:p14="http://schemas.microsoft.com/office/powerpoint/2010/main" val="388517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13</a:t>
            </a:fld>
            <a:endParaRPr lang="en-US" dirty="0"/>
          </a:p>
        </p:txBody>
      </p:sp>
    </p:spTree>
    <p:extLst>
      <p:ext uri="{BB962C8B-B14F-4D97-AF65-F5344CB8AC3E}">
        <p14:creationId xmlns:p14="http://schemas.microsoft.com/office/powerpoint/2010/main" val="2780163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4708" indent="-174708">
              <a:buFont typeface="Arial" pitchFamily="34" charset="0"/>
              <a:buChar cha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14</a:t>
            </a:fld>
            <a:endParaRPr lang="en-US" dirty="0"/>
          </a:p>
        </p:txBody>
      </p:sp>
    </p:spTree>
    <p:extLst>
      <p:ext uri="{BB962C8B-B14F-4D97-AF65-F5344CB8AC3E}">
        <p14:creationId xmlns:p14="http://schemas.microsoft.com/office/powerpoint/2010/main" val="969182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710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948547-ACF9-7845-910B-C01C9C7370CD}" type="slidenum">
              <a:rPr lang="en-US" altLang="x-none" sz="1200">
                <a:latin typeface="Calibri" charset="0"/>
              </a:rPr>
              <a:pPr/>
              <a:t>15</a:t>
            </a:fld>
            <a:endParaRPr lang="en-US" altLang="x-none" sz="1200" dirty="0">
              <a:latin typeface="Calibri" charset="0"/>
            </a:endParaRPr>
          </a:p>
        </p:txBody>
      </p:sp>
    </p:spTree>
    <p:extLst>
      <p:ext uri="{BB962C8B-B14F-4D97-AF65-F5344CB8AC3E}">
        <p14:creationId xmlns:p14="http://schemas.microsoft.com/office/powerpoint/2010/main" val="1886915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16</a:t>
            </a:fld>
            <a:endParaRPr lang="en-US" dirty="0"/>
          </a:p>
        </p:txBody>
      </p:sp>
    </p:spTree>
    <p:extLst>
      <p:ext uri="{BB962C8B-B14F-4D97-AF65-F5344CB8AC3E}">
        <p14:creationId xmlns:p14="http://schemas.microsoft.com/office/powerpoint/2010/main" val="19408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2</a:t>
            </a:fld>
            <a:endParaRPr lang="en-US" dirty="0"/>
          </a:p>
        </p:txBody>
      </p:sp>
    </p:spTree>
    <p:extLst>
      <p:ext uri="{BB962C8B-B14F-4D97-AF65-F5344CB8AC3E}">
        <p14:creationId xmlns:p14="http://schemas.microsoft.com/office/powerpoint/2010/main" val="19408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3</a:t>
            </a:fld>
            <a:endParaRPr lang="en-US" dirty="0"/>
          </a:p>
        </p:txBody>
      </p:sp>
    </p:spTree>
    <p:extLst>
      <p:ext uri="{BB962C8B-B14F-4D97-AF65-F5344CB8AC3E}">
        <p14:creationId xmlns:p14="http://schemas.microsoft.com/office/powerpoint/2010/main" val="390429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0" dirty="0"/>
          </a:p>
          <a:p>
            <a:endParaRPr lang="en-US" baseline="0"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4</a:t>
            </a:fld>
            <a:endParaRPr lang="en-US" dirty="0"/>
          </a:p>
        </p:txBody>
      </p:sp>
    </p:spTree>
    <p:extLst>
      <p:ext uri="{BB962C8B-B14F-4D97-AF65-F5344CB8AC3E}">
        <p14:creationId xmlns:p14="http://schemas.microsoft.com/office/powerpoint/2010/main" val="182820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5</a:t>
            </a:fld>
            <a:endParaRPr lang="en-US" dirty="0"/>
          </a:p>
        </p:txBody>
      </p:sp>
    </p:spTree>
    <p:extLst>
      <p:ext uri="{BB962C8B-B14F-4D97-AF65-F5344CB8AC3E}">
        <p14:creationId xmlns:p14="http://schemas.microsoft.com/office/powerpoint/2010/main" val="161135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6</a:t>
            </a:fld>
            <a:endParaRPr lang="en-US" dirty="0"/>
          </a:p>
        </p:txBody>
      </p:sp>
    </p:spTree>
    <p:extLst>
      <p:ext uri="{BB962C8B-B14F-4D97-AF65-F5344CB8AC3E}">
        <p14:creationId xmlns:p14="http://schemas.microsoft.com/office/powerpoint/2010/main" val="13177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indent="0">
              <a:buFont typeface="Arial" pitchFamily="34" charset="0"/>
              <a:buNone/>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7</a:t>
            </a:fld>
            <a:endParaRPr lang="en-US" dirty="0"/>
          </a:p>
        </p:txBody>
      </p:sp>
    </p:spTree>
    <p:extLst>
      <p:ext uri="{BB962C8B-B14F-4D97-AF65-F5344CB8AC3E}">
        <p14:creationId xmlns:p14="http://schemas.microsoft.com/office/powerpoint/2010/main" val="388469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8</a:t>
            </a:fld>
            <a:endParaRPr lang="en-US" dirty="0"/>
          </a:p>
        </p:txBody>
      </p:sp>
    </p:spTree>
    <p:extLst>
      <p:ext uri="{BB962C8B-B14F-4D97-AF65-F5344CB8AC3E}">
        <p14:creationId xmlns:p14="http://schemas.microsoft.com/office/powerpoint/2010/main" val="194089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9</a:t>
            </a:fld>
            <a:endParaRPr lang="en-US" dirty="0"/>
          </a:p>
        </p:txBody>
      </p:sp>
    </p:spTree>
    <p:extLst>
      <p:ext uri="{BB962C8B-B14F-4D97-AF65-F5344CB8AC3E}">
        <p14:creationId xmlns:p14="http://schemas.microsoft.com/office/powerpoint/2010/main" val="19408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BF2E64-0A67-474B-A639-17E615330E46}" type="datetime1">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415727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589C-FC03-4259-8BBC-0BD281CB6FD4}" type="datetime1">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6460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EECDC-4F87-4C25-B3AD-A2774A9FCBD3}" type="datetime1">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366221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EF2C02-1F7B-454E-8A54-3041221DBA6F}" type="datetime1">
              <a:rPr lang="en-US" smtClean="0"/>
              <a:pPr/>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6936-CDE1-44C9-8756-609327187BEC}" type="datetime1">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6135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EDC727-D177-4367-A10D-85F66D20A87B}" type="datetime1">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51029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327EE1-2D06-409D-94E9-C88BA720C917}" type="datetime1">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4892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672D95-2A0A-4837-AE48-53DD1A2E57A4}" type="datetime1">
              <a:rPr lang="en-US" smtClean="0"/>
              <a:pPr/>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8292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18A60B-CE01-4442-B45E-2835CD8C19AA}" type="datetime1">
              <a:rPr lang="en-US" smtClean="0"/>
              <a:pPr/>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26851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01E71-AD02-4FB2-A70E-7F4274975F0E}" type="datetime1">
              <a:rPr lang="en-US" smtClean="0"/>
              <a:pPr/>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3271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F447-F262-404B-9C87-E9F53C2B0C74}" type="datetime1">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1859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495E1-C638-4617-8F56-1143B3659993}" type="datetime1">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7483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2C02-1F7B-454E-8A54-3041221DBA6F}" type="datetime1">
              <a:rPr lang="en-US" smtClean="0"/>
              <a:pPr/>
              <a:t>10/12/2018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46111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tiff"/><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mailto:mgusarova@worldbank.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hyperlink" Target="http://www.pempal.org/" TargetMode="External"/><Relationship Id="rId4" Type="http://schemas.openxmlformats.org/officeDocument/2006/relationships/hyperlink" Target="mailto:kgalantsova@worldban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Home\Desktop\pempal-flag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33400"/>
            <a:ext cx="7315199" cy="5468566"/>
          </a:xfrm>
          <a:prstGeom prst="rect">
            <a:avLst/>
          </a:prstGeom>
          <a:noFill/>
          <a:ln>
            <a:noFill/>
          </a:ln>
        </p:spPr>
      </p:pic>
      <p:sp>
        <p:nvSpPr>
          <p:cNvPr id="3" name="Subtitle 2"/>
          <p:cNvSpPr>
            <a:spLocks noGrp="1"/>
          </p:cNvSpPr>
          <p:nvPr>
            <p:ph type="subTitle" idx="1"/>
          </p:nvPr>
        </p:nvSpPr>
        <p:spPr>
          <a:xfrm>
            <a:off x="2743200" y="1676400"/>
            <a:ext cx="4114800" cy="3429000"/>
          </a:xfrm>
        </p:spPr>
        <p:txBody>
          <a:bodyPr>
            <a:normAutofit/>
          </a:bodyPr>
          <a:lstStyle/>
          <a:p>
            <a:pPr lvl="1"/>
            <a:r>
              <a:rPr lang="bs-Latn-BA" sz="4400" b="1" dirty="0"/>
              <a:t> PEMPAL – </a:t>
            </a:r>
            <a:r>
              <a:rPr lang="bs-Latn-BA" sz="3900" b="1" dirty="0"/>
              <a:t>Facilitating Practical Solutions in PFM across ECA</a:t>
            </a:r>
            <a:endParaRPr lang="en-US" sz="3900" b="1" dirty="0"/>
          </a:p>
          <a:p>
            <a:pPr lvl="1" algn="l"/>
            <a:endParaRPr lang="en-US" dirty="0"/>
          </a:p>
        </p:txBody>
      </p:sp>
      <p:pic>
        <p:nvPicPr>
          <p:cNvPr id="4" name="Picture 3"/>
          <p:cNvPicPr/>
          <p:nvPr/>
        </p:nvPicPr>
        <p:blipFill>
          <a:blip r:embed="rId4" cstate="print"/>
          <a:srcRect/>
          <a:stretch>
            <a:fillRect/>
          </a:stretch>
        </p:blipFill>
        <p:spPr bwMode="auto">
          <a:xfrm rot="16200000">
            <a:off x="-2933700" y="2933699"/>
            <a:ext cx="6858002" cy="99059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B9792E3-0ED1-4636-9AD2-0933D53E70C7}" type="slidenum">
              <a:rPr lang="en-US" smtClean="0"/>
              <a:pPr/>
              <a:t>1</a:t>
            </a:fld>
            <a:endParaRPr lang="en-US" dirty="0"/>
          </a:p>
        </p:txBody>
      </p:sp>
      <p:sp>
        <p:nvSpPr>
          <p:cNvPr id="7" name="TextBox 6"/>
          <p:cNvSpPr txBox="1"/>
          <p:nvPr/>
        </p:nvSpPr>
        <p:spPr>
          <a:xfrm>
            <a:off x="1447800" y="6177636"/>
            <a:ext cx="6934200" cy="646331"/>
          </a:xfrm>
          <a:prstGeom prst="rect">
            <a:avLst/>
          </a:prstGeom>
          <a:noFill/>
        </p:spPr>
        <p:txBody>
          <a:bodyPr wrap="square" rtlCol="0">
            <a:spAutoFit/>
          </a:bodyPr>
          <a:lstStyle/>
          <a:p>
            <a:pPr algn="ctr"/>
            <a:r>
              <a:rPr lang="en-US" dirty="0"/>
              <a:t>Maya Gusarova, Sr. Public Sector Specialist, BCOP Resource Team Coordinator, World Bank</a:t>
            </a:r>
          </a:p>
        </p:txBody>
      </p:sp>
    </p:spTree>
    <p:extLst>
      <p:ext uri="{BB962C8B-B14F-4D97-AF65-F5344CB8AC3E}">
        <p14:creationId xmlns:p14="http://schemas.microsoft.com/office/powerpoint/2010/main" val="235586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2" name="Рисунок 15" descr="pempal-logo-t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1000"/>
            <a:ext cx="3581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9959A697-2C18-4217-A077-F2442522AA75}"/>
              </a:ext>
            </a:extLst>
          </p:cNvPr>
          <p:cNvSpPr txBox="1"/>
          <p:nvPr/>
        </p:nvSpPr>
        <p:spPr>
          <a:xfrm>
            <a:off x="1066800" y="728146"/>
            <a:ext cx="7772400" cy="646331"/>
          </a:xfrm>
          <a:prstGeom prst="rect">
            <a:avLst/>
          </a:prstGeom>
          <a:noFill/>
        </p:spPr>
        <p:txBody>
          <a:bodyPr wrap="square" rtlCol="0">
            <a:spAutoFit/>
          </a:bodyPr>
          <a:lstStyle/>
          <a:p>
            <a:pPr algn="ctr"/>
            <a:r>
              <a:rPr lang="en-US" sz="3600" b="1" dirty="0">
                <a:solidFill>
                  <a:srgbClr val="0070C0"/>
                </a:solidFill>
              </a:rPr>
              <a:t>BUDGET COMMUNITY OF PRACTICE</a:t>
            </a:r>
          </a:p>
        </p:txBody>
      </p:sp>
      <p:pic>
        <p:nvPicPr>
          <p:cNvPr id="4" name="Picture 3">
            <a:extLst>
              <a:ext uri="{FF2B5EF4-FFF2-40B4-BE49-F238E27FC236}">
                <a16:creationId xmlns:a16="http://schemas.microsoft.com/office/drawing/2014/main" id="{D57EFE6F-150D-49C4-9974-443406FE898D}"/>
              </a:ext>
            </a:extLst>
          </p:cNvPr>
          <p:cNvPicPr>
            <a:picLocks noChangeAspect="1"/>
          </p:cNvPicPr>
          <p:nvPr/>
        </p:nvPicPr>
        <p:blipFill>
          <a:blip r:embed="rId5"/>
          <a:stretch>
            <a:fillRect/>
          </a:stretch>
        </p:blipFill>
        <p:spPr>
          <a:xfrm>
            <a:off x="1104900" y="1433177"/>
            <a:ext cx="7620000" cy="5043823"/>
          </a:xfrm>
          <a:prstGeom prst="rect">
            <a:avLst/>
          </a:prstGeom>
        </p:spPr>
      </p:pic>
    </p:spTree>
    <p:extLst>
      <p:ext uri="{BB962C8B-B14F-4D97-AF65-F5344CB8AC3E}">
        <p14:creationId xmlns:p14="http://schemas.microsoft.com/office/powerpoint/2010/main" val="2326623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5B3232-0CCE-49A1-B127-72CBE92E8238}"/>
              </a:ext>
            </a:extLst>
          </p:cNvPr>
          <p:cNvSpPr>
            <a:spLocks noGrp="1"/>
          </p:cNvSpPr>
          <p:nvPr>
            <p:ph type="sldNum" sz="quarter" idx="12"/>
          </p:nvPr>
        </p:nvSpPr>
        <p:spPr/>
        <p:txBody>
          <a:bodyPr/>
          <a:lstStyle/>
          <a:p>
            <a:fld id="{7B9792E3-0ED1-4636-9AD2-0933D53E70C7}" type="slidenum">
              <a:rPr lang="en-US" smtClean="0"/>
              <a:pPr/>
              <a:t>11</a:t>
            </a:fld>
            <a:endParaRPr lang="en-US" dirty="0"/>
          </a:p>
        </p:txBody>
      </p:sp>
      <p:sp>
        <p:nvSpPr>
          <p:cNvPr id="3" name="TextBox 2">
            <a:extLst>
              <a:ext uri="{FF2B5EF4-FFF2-40B4-BE49-F238E27FC236}">
                <a16:creationId xmlns:a16="http://schemas.microsoft.com/office/drawing/2014/main" id="{05AFF15B-A120-4710-98CA-66E4EB10311D}"/>
              </a:ext>
            </a:extLst>
          </p:cNvPr>
          <p:cNvSpPr txBox="1"/>
          <p:nvPr/>
        </p:nvSpPr>
        <p:spPr>
          <a:xfrm>
            <a:off x="1414029" y="18698"/>
            <a:ext cx="6744290" cy="523220"/>
          </a:xfrm>
          <a:prstGeom prst="rect">
            <a:avLst/>
          </a:prstGeom>
          <a:noFill/>
        </p:spPr>
        <p:txBody>
          <a:bodyPr wrap="square" rtlCol="0">
            <a:spAutoFit/>
          </a:bodyPr>
          <a:lstStyle/>
          <a:p>
            <a:pPr algn="ctr"/>
            <a:r>
              <a:rPr lang="en-US" sz="2800" b="1" dirty="0">
                <a:solidFill>
                  <a:srgbClr val="0070C0"/>
                </a:solidFill>
                <a:cs typeface="Times New Roman" pitchFamily="18" charset="0"/>
              </a:rPr>
              <a:t>BCOP LEADERSHIP AND MANGEMENT </a:t>
            </a:r>
            <a:endParaRPr lang="en-US" sz="2800" dirty="0"/>
          </a:p>
        </p:txBody>
      </p:sp>
      <p:pic>
        <p:nvPicPr>
          <p:cNvPr id="6" name="Picture 5">
            <a:extLst>
              <a:ext uri="{FF2B5EF4-FFF2-40B4-BE49-F238E27FC236}">
                <a16:creationId xmlns:a16="http://schemas.microsoft.com/office/drawing/2014/main" id="{B8FB78B7-C554-42CE-81FC-37AE48D469D9}"/>
              </a:ext>
            </a:extLst>
          </p:cNvPr>
          <p:cNvPicPr>
            <a:picLocks noChangeAspect="1"/>
          </p:cNvPicPr>
          <p:nvPr/>
        </p:nvPicPr>
        <p:blipFill>
          <a:blip r:embed="rId3"/>
          <a:stretch>
            <a:fillRect/>
          </a:stretch>
        </p:blipFill>
        <p:spPr>
          <a:xfrm>
            <a:off x="381000" y="700087"/>
            <a:ext cx="8382000" cy="5457825"/>
          </a:xfrm>
          <a:prstGeom prst="rect">
            <a:avLst/>
          </a:prstGeom>
        </p:spPr>
      </p:pic>
    </p:spTree>
    <p:extLst>
      <p:ext uri="{BB962C8B-B14F-4D97-AF65-F5344CB8AC3E}">
        <p14:creationId xmlns:p14="http://schemas.microsoft.com/office/powerpoint/2010/main" val="266596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228600"/>
            <a:ext cx="7543800" cy="6248400"/>
          </a:xfrm>
        </p:spPr>
        <p:txBody>
          <a:bodyPr>
            <a:normAutofit fontScale="25000" lnSpcReduction="20000"/>
          </a:bodyPr>
          <a:lstStyle/>
          <a:p>
            <a:r>
              <a:rPr lang="en-US" sz="12000" b="1" dirty="0">
                <a:solidFill>
                  <a:srgbClr val="0070C0"/>
                </a:solidFill>
              </a:rPr>
              <a:t>BCOP SUCCESS FACTORS</a:t>
            </a:r>
          </a:p>
          <a:p>
            <a:endParaRPr lang="en-US" sz="2000" dirty="0">
              <a:solidFill>
                <a:schemeClr val="tx2">
                  <a:lumMod val="50000"/>
                </a:schemeClr>
              </a:solidFill>
            </a:endParaRPr>
          </a:p>
          <a:p>
            <a:pPr marL="457200" indent="-457200" algn="just">
              <a:lnSpc>
                <a:spcPct val="120000"/>
              </a:lnSpc>
              <a:spcAft>
                <a:spcPts val="600"/>
              </a:spcAft>
              <a:buFont typeface="Arial" pitchFamily="34" charset="0"/>
              <a:buChar char="•"/>
            </a:pPr>
            <a:r>
              <a:rPr lang="en-US" sz="7200" b="1" dirty="0">
                <a:solidFill>
                  <a:schemeClr val="tx2">
                    <a:lumMod val="50000"/>
                  </a:schemeClr>
                </a:solidFill>
              </a:rPr>
              <a:t>Sub-working groups meet regularly </a:t>
            </a:r>
            <a:r>
              <a:rPr lang="en-US" sz="7200" dirty="0">
                <a:solidFill>
                  <a:schemeClr val="tx2">
                    <a:lumMod val="50000"/>
                  </a:schemeClr>
                </a:solidFill>
              </a:rPr>
              <a:t>via videoconference to address common reform issues. Annual meeting to update all members. Share common problems and discuss solutions together.</a:t>
            </a:r>
          </a:p>
          <a:p>
            <a:pPr marL="457200" indent="-457200" algn="just">
              <a:lnSpc>
                <a:spcPct val="120000"/>
              </a:lnSpc>
              <a:spcAft>
                <a:spcPts val="600"/>
              </a:spcAft>
              <a:buFont typeface="Arial" pitchFamily="34" charset="0"/>
              <a:buChar char="•"/>
            </a:pPr>
            <a:r>
              <a:rPr lang="en-US" sz="7200" b="1" dirty="0">
                <a:solidFill>
                  <a:schemeClr val="tx2">
                    <a:lumMod val="50000"/>
                  </a:schemeClr>
                </a:solidFill>
              </a:rPr>
              <a:t>A strong member country Executive Committee and technical resource team </a:t>
            </a:r>
            <a:r>
              <a:rPr lang="en-US" sz="7200" dirty="0">
                <a:solidFill>
                  <a:schemeClr val="tx2">
                    <a:lumMod val="50000"/>
                  </a:schemeClr>
                </a:solidFill>
              </a:rPr>
              <a:t>drive process. </a:t>
            </a:r>
          </a:p>
          <a:p>
            <a:pPr marL="457200" indent="-457200" algn="just">
              <a:lnSpc>
                <a:spcPct val="120000"/>
              </a:lnSpc>
              <a:spcAft>
                <a:spcPts val="600"/>
              </a:spcAft>
              <a:buFont typeface="Arial" pitchFamily="34" charset="0"/>
              <a:buChar char="•"/>
            </a:pPr>
            <a:r>
              <a:rPr lang="en-US" sz="7200" b="1" dirty="0">
                <a:solidFill>
                  <a:schemeClr val="tx2">
                    <a:lumMod val="50000"/>
                  </a:schemeClr>
                </a:solidFill>
              </a:rPr>
              <a:t>Annual plenary meeting gathers all members </a:t>
            </a:r>
            <a:r>
              <a:rPr lang="en-US" sz="7200" dirty="0">
                <a:solidFill>
                  <a:schemeClr val="tx2">
                    <a:lumMod val="50000"/>
                  </a:schemeClr>
                </a:solidFill>
              </a:rPr>
              <a:t>once a year since 2012.</a:t>
            </a:r>
          </a:p>
          <a:p>
            <a:pPr marL="457200" indent="-457200" algn="just">
              <a:lnSpc>
                <a:spcPct val="120000"/>
              </a:lnSpc>
              <a:spcAft>
                <a:spcPts val="600"/>
              </a:spcAft>
              <a:buFont typeface="Arial" pitchFamily="34" charset="0"/>
              <a:buChar char="•"/>
            </a:pPr>
            <a:r>
              <a:rPr lang="en-US" sz="7200" dirty="0">
                <a:solidFill>
                  <a:schemeClr val="tx2">
                    <a:lumMod val="50000"/>
                  </a:schemeClr>
                </a:solidFill>
              </a:rPr>
              <a:t>‘</a:t>
            </a:r>
            <a:r>
              <a:rPr lang="en-US" sz="7200" b="1" dirty="0">
                <a:solidFill>
                  <a:schemeClr val="tx2">
                    <a:lumMod val="50000"/>
                  </a:schemeClr>
                </a:solidFill>
              </a:rPr>
              <a:t>Knowledge products’ are identified or developed to assist in reforms</a:t>
            </a:r>
            <a:r>
              <a:rPr lang="en-US" sz="7200" dirty="0">
                <a:solidFill>
                  <a:schemeClr val="tx2">
                    <a:lumMod val="50000"/>
                  </a:schemeClr>
                </a:solidFill>
              </a:rPr>
              <a:t>. </a:t>
            </a:r>
          </a:p>
          <a:p>
            <a:pPr marL="914400" lvl="1" indent="-457200" algn="just">
              <a:lnSpc>
                <a:spcPct val="120000"/>
              </a:lnSpc>
              <a:spcAft>
                <a:spcPts val="600"/>
              </a:spcAft>
              <a:buFont typeface="Arial" pitchFamily="34" charset="0"/>
              <a:buChar char="•"/>
            </a:pPr>
            <a:r>
              <a:rPr lang="en-US" sz="7200" dirty="0">
                <a:solidFill>
                  <a:schemeClr val="tx2">
                    <a:lumMod val="50000"/>
                  </a:schemeClr>
                </a:solidFill>
              </a:rPr>
              <a:t>Identification of member country challenges and solutions through peer/international advice (e.g. Breaking Challenges in Citizen Budget, Public Participation in Budget Process)</a:t>
            </a:r>
          </a:p>
          <a:p>
            <a:pPr marL="914400" lvl="1" indent="-457200" algn="just">
              <a:lnSpc>
                <a:spcPct val="120000"/>
              </a:lnSpc>
              <a:spcAft>
                <a:spcPts val="600"/>
              </a:spcAft>
              <a:buFont typeface="Arial" pitchFamily="34" charset="0"/>
              <a:buChar char="•"/>
            </a:pPr>
            <a:r>
              <a:rPr lang="en-US" sz="7200" dirty="0">
                <a:solidFill>
                  <a:schemeClr val="tx2">
                    <a:lumMod val="50000"/>
                  </a:schemeClr>
                </a:solidFill>
              </a:rPr>
              <a:t>benchmarking studies to ascertain status of reforms to facilitate discussions and measure progress (including joint work with OECD on budget related surveys);</a:t>
            </a:r>
          </a:p>
          <a:p>
            <a:pPr marL="914400" lvl="1" indent="-457200" algn="just">
              <a:lnSpc>
                <a:spcPct val="120000"/>
              </a:lnSpc>
              <a:spcAft>
                <a:spcPts val="600"/>
              </a:spcAft>
              <a:buFont typeface="Arial" pitchFamily="34" charset="0"/>
              <a:buChar char="•"/>
            </a:pPr>
            <a:r>
              <a:rPr lang="en-US" sz="7200" dirty="0">
                <a:solidFill>
                  <a:schemeClr val="tx2">
                    <a:lumMod val="50000"/>
                  </a:schemeClr>
                </a:solidFill>
              </a:rPr>
              <a:t>translations of available government guidelines and international advice (</a:t>
            </a:r>
            <a:r>
              <a:rPr lang="en-US" sz="7200" dirty="0" err="1">
                <a:solidFill>
                  <a:schemeClr val="tx2">
                    <a:lumMod val="50000"/>
                  </a:schemeClr>
                </a:solidFill>
              </a:rPr>
              <a:t>eg</a:t>
            </a:r>
            <a:r>
              <a:rPr lang="en-US" sz="7200" dirty="0">
                <a:solidFill>
                  <a:schemeClr val="tx2">
                    <a:lumMod val="50000"/>
                  </a:schemeClr>
                </a:solidFill>
              </a:rPr>
              <a:t> laws, budget documents, studies).</a:t>
            </a:r>
          </a:p>
        </p:txBody>
      </p:sp>
      <p:sp>
        <p:nvSpPr>
          <p:cNvPr id="5" name="Slide Number Placeholder 4"/>
          <p:cNvSpPr>
            <a:spLocks noGrp="1"/>
          </p:cNvSpPr>
          <p:nvPr>
            <p:ph type="sldNum" sz="quarter" idx="12"/>
          </p:nvPr>
        </p:nvSpPr>
        <p:spPr/>
        <p:txBody>
          <a:bodyPr/>
          <a:lstStyle/>
          <a:p>
            <a:fld id="{7B9792E3-0ED1-4636-9AD2-0933D53E70C7}" type="slidenum">
              <a:rPr lang="en-US" smtClean="0"/>
              <a:pPr/>
              <a:t>12</a:t>
            </a:fld>
            <a:endParaRPr lang="en-US" dirty="0"/>
          </a:p>
        </p:txBody>
      </p:sp>
      <p:pic>
        <p:nvPicPr>
          <p:cNvPr id="4"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4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70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81000"/>
            <a:ext cx="7696200" cy="6248400"/>
          </a:xfrm>
        </p:spPr>
        <p:txBody>
          <a:bodyPr>
            <a:normAutofit fontScale="47500" lnSpcReduction="20000"/>
          </a:bodyPr>
          <a:lstStyle/>
          <a:p>
            <a:r>
              <a:rPr lang="en-US" sz="5800" b="1" dirty="0">
                <a:solidFill>
                  <a:srgbClr val="0070C0"/>
                </a:solidFill>
              </a:rPr>
              <a:t>EVOLUTION OF PEER LEARNING IN RECENT YEARS</a:t>
            </a:r>
          </a:p>
          <a:p>
            <a:pPr algn="just"/>
            <a:endParaRPr lang="en-US" sz="2000" dirty="0">
              <a:solidFill>
                <a:schemeClr val="tx2">
                  <a:lumMod val="50000"/>
                </a:schemeClr>
              </a:solidFill>
            </a:endParaRPr>
          </a:p>
          <a:p>
            <a:pPr algn="just"/>
            <a:endParaRPr lang="en-US" sz="2000" dirty="0">
              <a:solidFill>
                <a:schemeClr val="tx2">
                  <a:lumMod val="50000"/>
                </a:schemeClr>
              </a:solidFill>
            </a:endParaRPr>
          </a:p>
          <a:p>
            <a:pPr marL="457200" indent="-457200" algn="just">
              <a:buFont typeface="Arial" pitchFamily="34" charset="0"/>
              <a:buChar char="•"/>
            </a:pPr>
            <a:r>
              <a:rPr lang="en-US" sz="4400" dirty="0">
                <a:solidFill>
                  <a:schemeClr val="tx2">
                    <a:lumMod val="50000"/>
                  </a:schemeClr>
                </a:solidFill>
              </a:rPr>
              <a:t>From meetings only between PEMPAL countries to joining the </a:t>
            </a:r>
            <a:r>
              <a:rPr lang="en-US" sz="4400" b="1" dirty="0">
                <a:solidFill>
                  <a:schemeClr val="tx2">
                    <a:lumMod val="50000"/>
                  </a:schemeClr>
                </a:solidFill>
              </a:rPr>
              <a:t>annual OECD SBO meeting for CESEE region on regular basis</a:t>
            </a:r>
            <a:endParaRPr lang="en-US" sz="1700" b="1" dirty="0">
              <a:solidFill>
                <a:schemeClr val="tx2">
                  <a:lumMod val="50000"/>
                </a:schemeClr>
              </a:solidFill>
            </a:endParaRPr>
          </a:p>
          <a:p>
            <a:pPr marL="457200" indent="-457200" algn="just">
              <a:buFont typeface="Arial" pitchFamily="34" charset="0"/>
              <a:buChar char="•"/>
            </a:pPr>
            <a:endParaRPr lang="en-US" sz="1700" dirty="0">
              <a:solidFill>
                <a:schemeClr val="tx2">
                  <a:lumMod val="50000"/>
                </a:schemeClr>
              </a:solidFill>
            </a:endParaRPr>
          </a:p>
          <a:p>
            <a:pPr marL="457200" indent="-457200" algn="just">
              <a:spcAft>
                <a:spcPts val="600"/>
              </a:spcAft>
              <a:buFont typeface="Arial" pitchFamily="34" charset="0"/>
              <a:buChar char="•"/>
            </a:pPr>
            <a:r>
              <a:rPr lang="en-US" sz="4400" dirty="0">
                <a:solidFill>
                  <a:schemeClr val="tx2">
                    <a:lumMod val="50000"/>
                  </a:schemeClr>
                </a:solidFill>
              </a:rPr>
              <a:t>From short discussions during plenary meetings to working groups on </a:t>
            </a:r>
            <a:r>
              <a:rPr lang="en-US" sz="4400" b="1" dirty="0">
                <a:solidFill>
                  <a:schemeClr val="tx2">
                    <a:lumMod val="50000"/>
                  </a:schemeClr>
                </a:solidFill>
              </a:rPr>
              <a:t>concrete challenges of each PEMPAL country with international experts </a:t>
            </a:r>
          </a:p>
          <a:p>
            <a:pPr marL="457200" indent="-457200" algn="just">
              <a:spcAft>
                <a:spcPts val="600"/>
              </a:spcAft>
              <a:buFont typeface="Arial" pitchFamily="34" charset="0"/>
              <a:buChar char="•"/>
            </a:pPr>
            <a:r>
              <a:rPr lang="en-US" sz="4400" dirty="0">
                <a:solidFill>
                  <a:schemeClr val="tx1"/>
                </a:solidFill>
              </a:rPr>
              <a:t>From study visit reports and the results of surveys organized by the resource team to development of </a:t>
            </a:r>
            <a:r>
              <a:rPr lang="en-US" sz="4400" b="1" dirty="0">
                <a:solidFill>
                  <a:schemeClr val="tx1"/>
                </a:solidFill>
              </a:rPr>
              <a:t>a specific knowledge products by the participants themselves</a:t>
            </a:r>
          </a:p>
          <a:p>
            <a:pPr marL="457200" indent="-457200" algn="just">
              <a:spcAft>
                <a:spcPts val="600"/>
              </a:spcAft>
              <a:buFont typeface="Arial" pitchFamily="34" charset="0"/>
              <a:buChar char="•"/>
            </a:pPr>
            <a:endParaRPr lang="en-US" sz="1700" dirty="0">
              <a:solidFill>
                <a:schemeClr val="tx2">
                  <a:lumMod val="50000"/>
                </a:schemeClr>
              </a:solidFill>
            </a:endParaRPr>
          </a:p>
          <a:p>
            <a:pPr marL="457200" indent="-457200" algn="just">
              <a:spcAft>
                <a:spcPts val="600"/>
              </a:spcAft>
              <a:buFont typeface="Arial" pitchFamily="34" charset="0"/>
              <a:buChar char="•"/>
            </a:pPr>
            <a:r>
              <a:rPr lang="en-US" sz="4400" dirty="0">
                <a:solidFill>
                  <a:schemeClr val="tx2">
                    <a:lumMod val="50000"/>
                  </a:schemeClr>
                </a:solidFill>
              </a:rPr>
              <a:t>One way of </a:t>
            </a:r>
            <a:r>
              <a:rPr lang="en-US" sz="4400" b="1" dirty="0">
                <a:solidFill>
                  <a:schemeClr val="tx2">
                    <a:lumMod val="50000"/>
                  </a:schemeClr>
                </a:solidFill>
              </a:rPr>
              <a:t>further evolution is inviting PEMPAL countries into inside country dialogues:</a:t>
            </a:r>
          </a:p>
          <a:p>
            <a:pPr marL="914400" lvl="1" indent="-457200" algn="just">
              <a:buFont typeface="Arial" pitchFamily="34" charset="0"/>
              <a:buChar char="•"/>
            </a:pPr>
            <a:r>
              <a:rPr lang="en-US" sz="4400" dirty="0">
                <a:solidFill>
                  <a:schemeClr val="tx2">
                    <a:lumMod val="50000"/>
                  </a:schemeClr>
                </a:solidFill>
              </a:rPr>
              <a:t>Moscow Finance Forum (Moscow, September 2018);</a:t>
            </a:r>
          </a:p>
          <a:p>
            <a:pPr marL="914400" lvl="1" indent="-457200" algn="just">
              <a:buFont typeface="Arial" pitchFamily="34" charset="0"/>
              <a:buChar char="•"/>
            </a:pPr>
            <a:r>
              <a:rPr lang="en-US" sz="4400" dirty="0">
                <a:solidFill>
                  <a:schemeClr val="tx2">
                    <a:lumMod val="50000"/>
                  </a:schemeClr>
                </a:solidFill>
              </a:rPr>
              <a:t>International Conference "Open Budget: Public Policy and Ideology on civic engagement“ (Moscow, spring 2017).</a:t>
            </a:r>
          </a:p>
          <a:p>
            <a:pPr lvl="2" algn="just"/>
            <a:endParaRPr lang="en-US" sz="1700" dirty="0">
              <a:solidFill>
                <a:schemeClr val="tx2">
                  <a:lumMod val="50000"/>
                </a:schemeClr>
              </a:solidFill>
            </a:endParaRPr>
          </a:p>
          <a:p>
            <a:pPr lvl="2" algn="just"/>
            <a:endParaRPr lang="en-US" sz="1700" dirty="0">
              <a:solidFill>
                <a:schemeClr val="tx2">
                  <a:lumMod val="50000"/>
                </a:schemeClr>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13</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392893"/>
            <a:ext cx="1884680" cy="1455193"/>
          </a:xfrm>
          <a:prstGeom prst="rect">
            <a:avLst/>
          </a:prstGeom>
        </p:spPr>
      </p:pic>
      <p:pic>
        <p:nvPicPr>
          <p:cNvPr id="6" name="Рисунок 11" descr="pempal-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4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1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52400"/>
            <a:ext cx="8001000" cy="6705600"/>
          </a:xfrm>
        </p:spPr>
        <p:txBody>
          <a:bodyPr>
            <a:normAutofit/>
          </a:bodyPr>
          <a:lstStyle/>
          <a:p>
            <a:r>
              <a:rPr lang="en-US" sz="2800" b="1" dirty="0">
                <a:solidFill>
                  <a:srgbClr val="0070C0"/>
                </a:solidFill>
              </a:rPr>
              <a:t>BCOP IMPACT ON REFORMS</a:t>
            </a:r>
          </a:p>
          <a:p>
            <a:pPr lvl="1" algn="l"/>
            <a:endParaRPr lang="en-US" dirty="0">
              <a:solidFill>
                <a:schemeClr val="tx2">
                  <a:lumMod val="50000"/>
                </a:schemeClr>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14</a:t>
            </a:fld>
            <a:endParaRPr lang="en-US" dirty="0"/>
          </a:p>
        </p:txBody>
      </p:sp>
      <p:pic>
        <p:nvPicPr>
          <p:cNvPr id="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4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a:extLst>
              <a:ext uri="{FF2B5EF4-FFF2-40B4-BE49-F238E27FC236}">
                <a16:creationId xmlns:a16="http://schemas.microsoft.com/office/drawing/2014/main" id="{8028D0A0-590E-40EA-9A6B-D3D6A1D5F08F}"/>
              </a:ext>
            </a:extLst>
          </p:cNvPr>
          <p:cNvGraphicFramePr/>
          <p:nvPr>
            <p:extLst>
              <p:ext uri="{D42A27DB-BD31-4B8C-83A1-F6EECF244321}">
                <p14:modId xmlns:p14="http://schemas.microsoft.com/office/powerpoint/2010/main" val="280988592"/>
              </p:ext>
            </p:extLst>
          </p:nvPr>
        </p:nvGraphicFramePr>
        <p:xfrm>
          <a:off x="1600200" y="1066800"/>
          <a:ext cx="7086600" cy="5105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442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2" name="Рисунок 15" descr="pempal-logo-t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1000"/>
            <a:ext cx="3581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1FEE9B15-3F82-CE4F-9B2D-E6F60006C4D0}"/>
              </a:ext>
            </a:extLst>
          </p:cNvPr>
          <p:cNvPicPr>
            <a:picLocks noChangeAspect="1"/>
          </p:cNvPicPr>
          <p:nvPr/>
        </p:nvPicPr>
        <p:blipFill>
          <a:blip r:embed="rId5"/>
          <a:stretch>
            <a:fillRect/>
          </a:stretch>
        </p:blipFill>
        <p:spPr>
          <a:xfrm>
            <a:off x="762000" y="1374477"/>
            <a:ext cx="8382000" cy="4645323"/>
          </a:xfrm>
          <a:prstGeom prst="rect">
            <a:avLst/>
          </a:prstGeom>
        </p:spPr>
      </p:pic>
    </p:spTree>
    <p:extLst>
      <p:ext uri="{BB962C8B-B14F-4D97-AF65-F5344CB8AC3E}">
        <p14:creationId xmlns:p14="http://schemas.microsoft.com/office/powerpoint/2010/main" val="20351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28600"/>
            <a:ext cx="7239000" cy="6553200"/>
          </a:xfrm>
        </p:spPr>
        <p:txBody>
          <a:bodyPr>
            <a:normAutofit/>
          </a:bodyPr>
          <a:lstStyle/>
          <a:p>
            <a:endParaRPr lang="en-US" b="1" dirty="0">
              <a:solidFill>
                <a:schemeClr val="tx2">
                  <a:lumMod val="50000"/>
                </a:schemeClr>
              </a:solidFill>
            </a:endParaRPr>
          </a:p>
          <a:p>
            <a:r>
              <a:rPr lang="en-US" b="1" dirty="0">
                <a:solidFill>
                  <a:srgbClr val="0070C0"/>
                </a:solidFill>
              </a:rPr>
              <a:t>THANK YOU</a:t>
            </a:r>
          </a:p>
          <a:p>
            <a:endParaRPr lang="en-US" b="1" dirty="0">
              <a:solidFill>
                <a:srgbClr val="0070C0"/>
              </a:solidFill>
            </a:endParaRPr>
          </a:p>
          <a:p>
            <a:r>
              <a:rPr lang="en-US" b="1" dirty="0">
                <a:solidFill>
                  <a:srgbClr val="0070C0"/>
                </a:solidFill>
              </a:rPr>
              <a:t>Questions?</a:t>
            </a:r>
          </a:p>
          <a:p>
            <a:endParaRPr lang="en-US" b="1" dirty="0">
              <a:solidFill>
                <a:schemeClr val="tx2">
                  <a:lumMod val="50000"/>
                </a:schemeClr>
              </a:solidFill>
            </a:endParaRPr>
          </a:p>
          <a:p>
            <a:r>
              <a:rPr lang="en-US" sz="2400" b="1" dirty="0">
                <a:solidFill>
                  <a:schemeClr val="tx2">
                    <a:lumMod val="50000"/>
                  </a:schemeClr>
                </a:solidFill>
              </a:rPr>
              <a:t>Maya Gusarova, Coordinator of BCOP Resource Team</a:t>
            </a:r>
          </a:p>
          <a:p>
            <a:r>
              <a:rPr lang="en-US" sz="2400" b="1" dirty="0">
                <a:solidFill>
                  <a:schemeClr val="tx2">
                    <a:lumMod val="50000"/>
                  </a:schemeClr>
                </a:solidFill>
              </a:rPr>
              <a:t> </a:t>
            </a:r>
            <a:r>
              <a:rPr lang="en-US" sz="2400" dirty="0">
                <a:solidFill>
                  <a:schemeClr val="tx2">
                    <a:lumMod val="50000"/>
                  </a:schemeClr>
                </a:solidFill>
                <a:hlinkClick r:id="rId3"/>
              </a:rPr>
              <a:t>mgusarova@worldbank.org</a:t>
            </a:r>
            <a:endParaRPr lang="en-US" sz="2400" dirty="0">
              <a:solidFill>
                <a:schemeClr val="tx2">
                  <a:lumMod val="50000"/>
                </a:schemeClr>
              </a:solidFill>
            </a:endParaRPr>
          </a:p>
          <a:p>
            <a:r>
              <a:rPr lang="en-US" sz="2400" b="1" dirty="0">
                <a:solidFill>
                  <a:schemeClr val="tx2">
                    <a:lumMod val="50000"/>
                  </a:schemeClr>
                </a:solidFill>
              </a:rPr>
              <a:t>Ksenia Galantsova, PEMPAL Secretariat</a:t>
            </a:r>
          </a:p>
          <a:p>
            <a:r>
              <a:rPr lang="en-US" sz="2400" u="sng" dirty="0">
                <a:hlinkClick r:id="rId4"/>
              </a:rPr>
              <a:t>kgalantsova@worldbank.org</a:t>
            </a:r>
            <a:endParaRPr lang="en-US" sz="2400" u="sng" dirty="0"/>
          </a:p>
          <a:p>
            <a:endParaRPr lang="en-US" b="1" dirty="0">
              <a:solidFill>
                <a:schemeClr val="tx2">
                  <a:lumMod val="50000"/>
                </a:schemeClr>
              </a:solidFill>
            </a:endParaRPr>
          </a:p>
          <a:p>
            <a:r>
              <a:rPr lang="en-US" b="1" dirty="0">
                <a:solidFill>
                  <a:schemeClr val="tx2">
                    <a:lumMod val="50000"/>
                  </a:schemeClr>
                </a:solidFill>
                <a:hlinkClick r:id="rId5"/>
              </a:rPr>
              <a:t>www.pempal.org</a:t>
            </a:r>
            <a:endParaRPr lang="en-US" b="1" dirty="0">
              <a:solidFill>
                <a:schemeClr val="tx2">
                  <a:lumMod val="50000"/>
                </a:schemeClr>
              </a:solidFill>
            </a:endParaRPr>
          </a:p>
          <a:p>
            <a:endParaRPr lang="en-US" b="1" dirty="0">
              <a:solidFill>
                <a:schemeClr val="tx2">
                  <a:lumMod val="50000"/>
                </a:schemeClr>
              </a:solidFill>
            </a:endParaRPr>
          </a:p>
          <a:p>
            <a:pPr algn="just"/>
            <a:endParaRPr lang="en-US" sz="2400" dirty="0"/>
          </a:p>
          <a:p>
            <a:pPr algn="l"/>
            <a:endParaRPr lang="en-US" sz="2400" dirty="0"/>
          </a:p>
          <a:p>
            <a:pPr algn="l"/>
            <a:endParaRPr lang="en-US" sz="2800" dirty="0"/>
          </a:p>
          <a:p>
            <a:pPr algn="l"/>
            <a:endParaRPr lang="en-ZA" sz="2800" dirty="0"/>
          </a:p>
          <a:p>
            <a:pPr algn="l"/>
            <a:endParaRPr lang="en-ZA" sz="2800" dirty="0"/>
          </a:p>
          <a:p>
            <a:pPr algn="l"/>
            <a:endParaRPr lang="en-ZA" sz="2800" dirty="0"/>
          </a:p>
          <a:p>
            <a:pPr algn="l"/>
            <a:endParaRPr lang="en-US" sz="2800" dirty="0"/>
          </a:p>
        </p:txBody>
      </p:sp>
      <p:pic>
        <p:nvPicPr>
          <p:cNvPr id="4" name="Picture 3"/>
          <p:cNvPicPr/>
          <p:nvPr/>
        </p:nvPicPr>
        <p:blipFill>
          <a:blip r:embed="rId6" cstate="print"/>
          <a:srcRect/>
          <a:stretch>
            <a:fillRect/>
          </a:stretch>
        </p:blipFill>
        <p:spPr bwMode="auto">
          <a:xfrm rot="16200000">
            <a:off x="-2971800" y="2971799"/>
            <a:ext cx="6858002" cy="91439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B9792E3-0ED1-4636-9AD2-0933D53E70C7}" type="slidenum">
              <a:rPr lang="en-US" smtClean="0"/>
              <a:pPr/>
              <a:t>16</a:t>
            </a:fld>
            <a:endParaRPr lang="en-US" dirty="0"/>
          </a:p>
        </p:txBody>
      </p:sp>
    </p:spTree>
    <p:extLst>
      <p:ext uri="{BB962C8B-B14F-4D97-AF65-F5344CB8AC3E}">
        <p14:creationId xmlns:p14="http://schemas.microsoft.com/office/powerpoint/2010/main" val="2684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28600"/>
            <a:ext cx="7848600" cy="6553200"/>
          </a:xfrm>
        </p:spPr>
        <p:txBody>
          <a:bodyPr>
            <a:normAutofit fontScale="92500" lnSpcReduction="20000"/>
          </a:bodyPr>
          <a:lstStyle/>
          <a:p>
            <a:pPr algn="just"/>
            <a:endParaRPr lang="en-US" sz="3600" b="1" dirty="0">
              <a:solidFill>
                <a:schemeClr val="tx2">
                  <a:lumMod val="50000"/>
                </a:schemeClr>
              </a:solidFill>
            </a:endParaRPr>
          </a:p>
          <a:p>
            <a:pPr algn="just"/>
            <a:r>
              <a:rPr lang="bs-Latn-BA" sz="3600" b="1" dirty="0">
                <a:solidFill>
                  <a:srgbClr val="0070C0"/>
                </a:solidFill>
              </a:rPr>
              <a:t>W</a:t>
            </a:r>
            <a:r>
              <a:rPr lang="en-US" sz="3600" b="1" dirty="0">
                <a:solidFill>
                  <a:srgbClr val="0070C0"/>
                </a:solidFill>
              </a:rPr>
              <a:t>HAT IS PEMPAL?</a:t>
            </a:r>
            <a:endParaRPr lang="bs-Latn-BA" sz="3600" b="1" dirty="0">
              <a:solidFill>
                <a:srgbClr val="0070C0"/>
              </a:solidFill>
            </a:endParaRPr>
          </a:p>
          <a:p>
            <a:pPr algn="just"/>
            <a:r>
              <a:rPr lang="bs-Latn-BA" sz="3600" dirty="0">
                <a:solidFill>
                  <a:schemeClr val="tx2">
                    <a:lumMod val="50000"/>
                  </a:schemeClr>
                </a:solidFill>
              </a:rPr>
              <a:t>Public Expenditure Management Peer Assisted Learning network</a:t>
            </a:r>
            <a:endParaRPr lang="en-US" sz="3600" b="1" dirty="0">
              <a:solidFill>
                <a:schemeClr val="tx2">
                  <a:lumMod val="50000"/>
                </a:schemeClr>
              </a:solidFill>
            </a:endParaRPr>
          </a:p>
          <a:p>
            <a:pPr algn="just"/>
            <a:endParaRPr lang="en-US" sz="3600" b="1" dirty="0">
              <a:solidFill>
                <a:schemeClr val="tx2">
                  <a:lumMod val="50000"/>
                </a:schemeClr>
              </a:solidFill>
            </a:endParaRPr>
          </a:p>
          <a:p>
            <a:pPr algn="just"/>
            <a:r>
              <a:rPr lang="en-US" sz="3600" dirty="0">
                <a:solidFill>
                  <a:schemeClr val="tx2">
                    <a:lumMod val="50000"/>
                  </a:schemeClr>
                </a:solidFill>
              </a:rPr>
              <a:t>PEMPAL aims to promote and facilitate:</a:t>
            </a:r>
          </a:p>
          <a:p>
            <a:r>
              <a:rPr lang="en-US" sz="3600" b="1" i="1" dirty="0" err="1">
                <a:solidFill>
                  <a:srgbClr val="C00000"/>
                </a:solidFill>
              </a:rPr>
              <a:t>eff</a:t>
            </a:r>
            <a:r>
              <a:rPr lang="bs-Latn-BA" sz="3600" b="1" i="1" dirty="0">
                <a:solidFill>
                  <a:srgbClr val="C00000"/>
                </a:solidFill>
              </a:rPr>
              <a:t>icient</a:t>
            </a:r>
            <a:r>
              <a:rPr lang="en-US" sz="3600" b="1" i="1" dirty="0">
                <a:solidFill>
                  <a:srgbClr val="C00000"/>
                </a:solidFill>
              </a:rPr>
              <a:t> and </a:t>
            </a:r>
            <a:r>
              <a:rPr lang="bs-Latn-BA" sz="3600" b="1" i="1" dirty="0">
                <a:solidFill>
                  <a:srgbClr val="C00000"/>
                </a:solidFill>
              </a:rPr>
              <a:t>effective</a:t>
            </a:r>
            <a:r>
              <a:rPr lang="en-US" sz="3600" b="1" i="1" dirty="0">
                <a:solidFill>
                  <a:srgbClr val="C00000"/>
                </a:solidFill>
              </a:rPr>
              <a:t> </a:t>
            </a:r>
            <a:r>
              <a:rPr lang="bs-Latn-BA" sz="3600" b="1" i="1" dirty="0">
                <a:solidFill>
                  <a:srgbClr val="C00000"/>
                </a:solidFill>
              </a:rPr>
              <a:t>use of public monies resulting from applying </a:t>
            </a:r>
            <a:r>
              <a:rPr lang="en-US" sz="3600" b="1" i="1" dirty="0">
                <a:solidFill>
                  <a:srgbClr val="C00000"/>
                </a:solidFill>
              </a:rPr>
              <a:t>good</a:t>
            </a:r>
            <a:r>
              <a:rPr lang="bs-Latn-BA" sz="3600" b="1" i="1" dirty="0">
                <a:solidFill>
                  <a:srgbClr val="C00000"/>
                </a:solidFill>
              </a:rPr>
              <a:t> PFM practices </a:t>
            </a:r>
            <a:endParaRPr lang="en-US" sz="3600" b="1" i="1" dirty="0">
              <a:solidFill>
                <a:srgbClr val="C00000"/>
              </a:solidFill>
            </a:endParaRPr>
          </a:p>
          <a:p>
            <a:pPr algn="just"/>
            <a:r>
              <a:rPr lang="en-US" sz="3600" dirty="0">
                <a:solidFill>
                  <a:schemeClr val="tx2">
                    <a:lumMod val="50000"/>
                  </a:schemeClr>
                </a:solidFill>
              </a:rPr>
              <a:t>through supporting </a:t>
            </a:r>
            <a:r>
              <a:rPr lang="bs-Latn-BA" sz="3600" dirty="0">
                <a:solidFill>
                  <a:schemeClr val="tx2">
                    <a:lumMod val="50000"/>
                  </a:schemeClr>
                </a:solidFill>
              </a:rPr>
              <a:t>a </a:t>
            </a:r>
            <a:r>
              <a:rPr lang="en-US" sz="3600" dirty="0">
                <a:solidFill>
                  <a:schemeClr val="tx2">
                    <a:lumMod val="50000"/>
                  </a:schemeClr>
                </a:solidFill>
              </a:rPr>
              <a:t>peer learning </a:t>
            </a:r>
            <a:r>
              <a:rPr lang="bs-Latn-BA" sz="3600" dirty="0">
                <a:solidFill>
                  <a:schemeClr val="tx2">
                    <a:lumMod val="50000"/>
                  </a:schemeClr>
                </a:solidFill>
              </a:rPr>
              <a:t>and knowledge exchange platform for practitioners to connect </a:t>
            </a:r>
            <a:r>
              <a:rPr lang="en-US" sz="3600" dirty="0">
                <a:solidFill>
                  <a:schemeClr val="tx2">
                    <a:lumMod val="50000"/>
                  </a:schemeClr>
                </a:solidFill>
              </a:rPr>
              <a:t>within three ‘Communities of Practice’ of </a:t>
            </a:r>
            <a:r>
              <a:rPr lang="en-US" sz="3600" b="1" i="1" dirty="0">
                <a:solidFill>
                  <a:schemeClr val="tx2">
                    <a:lumMod val="50000"/>
                  </a:schemeClr>
                </a:solidFill>
              </a:rPr>
              <a:t>budget, treasury and internal audit</a:t>
            </a:r>
            <a:r>
              <a:rPr lang="en-US" sz="3600" i="1" dirty="0">
                <a:solidFill>
                  <a:schemeClr val="tx2">
                    <a:lumMod val="50000"/>
                  </a:schemeClr>
                </a:solidFill>
              </a:rPr>
              <a:t>.</a:t>
            </a:r>
          </a:p>
          <a:p>
            <a:pPr algn="just"/>
            <a:endParaRPr lang="en-US" sz="1700" dirty="0"/>
          </a:p>
          <a:p>
            <a:pPr algn="just"/>
            <a:endParaRPr lang="en-US" sz="2400" dirty="0"/>
          </a:p>
          <a:p>
            <a:pPr algn="l"/>
            <a:endParaRPr lang="en-US" sz="2400" dirty="0"/>
          </a:p>
          <a:p>
            <a:pPr algn="l"/>
            <a:endParaRPr lang="en-US" sz="2800" dirty="0"/>
          </a:p>
          <a:p>
            <a:pPr algn="l"/>
            <a:endParaRPr lang="en-ZA" sz="2800" dirty="0"/>
          </a:p>
          <a:p>
            <a:pPr algn="l"/>
            <a:endParaRPr lang="en-ZA" sz="2800" dirty="0"/>
          </a:p>
          <a:p>
            <a:pPr algn="l"/>
            <a:endParaRPr lang="en-ZA" sz="2800" dirty="0"/>
          </a:p>
          <a:p>
            <a:pPr algn="l"/>
            <a:endParaRPr lang="en-US" sz="2800" dirty="0"/>
          </a:p>
        </p:txBody>
      </p:sp>
      <p:pic>
        <p:nvPicPr>
          <p:cNvPr id="4" name="Picture 3"/>
          <p:cNvPicPr/>
          <p:nvPr/>
        </p:nvPicPr>
        <p:blipFill>
          <a:blip r:embed="rId3" cstate="print"/>
          <a:srcRect/>
          <a:stretch>
            <a:fillRect/>
          </a:stretch>
        </p:blipFill>
        <p:spPr bwMode="auto">
          <a:xfrm rot="16200000">
            <a:off x="-2971800" y="2971799"/>
            <a:ext cx="6858002" cy="91439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B9792E3-0ED1-4636-9AD2-0933D53E70C7}" type="slidenum">
              <a:rPr lang="en-US" smtClean="0"/>
              <a:pPr/>
              <a:t>2</a:t>
            </a:fld>
            <a:endParaRPr lang="en-US" dirty="0"/>
          </a:p>
        </p:txBody>
      </p:sp>
    </p:spTree>
    <p:extLst>
      <p:ext uri="{BB962C8B-B14F-4D97-AF65-F5344CB8AC3E}">
        <p14:creationId xmlns:p14="http://schemas.microsoft.com/office/powerpoint/2010/main" val="268432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28600"/>
            <a:ext cx="7620000" cy="6553200"/>
          </a:xfrm>
        </p:spPr>
        <p:txBody>
          <a:bodyPr>
            <a:normAutofit/>
          </a:bodyPr>
          <a:lstStyle/>
          <a:p>
            <a:r>
              <a:rPr lang="en-US" sz="2800" b="1" dirty="0">
                <a:solidFill>
                  <a:srgbClr val="0070C0"/>
                </a:solidFill>
              </a:rPr>
              <a:t>WHAT ARE WE AIMING TO ACHIEVE?</a:t>
            </a:r>
          </a:p>
          <a:p>
            <a:pPr algn="l"/>
            <a:endParaRPr lang="en-US" sz="1900" b="1" dirty="0">
              <a:solidFill>
                <a:schemeClr val="tx2">
                  <a:lumMod val="50000"/>
                </a:schemeClr>
              </a:solidFill>
            </a:endParaRPr>
          </a:p>
          <a:p>
            <a:r>
              <a:rPr lang="en-US" sz="2000" b="1" dirty="0">
                <a:solidFill>
                  <a:schemeClr val="tx1"/>
                </a:solidFill>
              </a:rPr>
              <a:t>PEMPAL Strategy 2017-2022 </a:t>
            </a:r>
          </a:p>
          <a:p>
            <a:pPr algn="l"/>
            <a:endParaRPr lang="en-US" sz="1400" b="1" dirty="0">
              <a:solidFill>
                <a:schemeClr val="tx1"/>
              </a:solidFill>
            </a:endParaRPr>
          </a:p>
          <a:p>
            <a:pPr algn="l"/>
            <a:r>
              <a:rPr lang="en-US" sz="1800" b="1" dirty="0">
                <a:solidFill>
                  <a:schemeClr val="tx1"/>
                </a:solidFill>
              </a:rPr>
              <a:t>Outcome: </a:t>
            </a:r>
            <a:r>
              <a:rPr lang="en-GB" sz="1800" i="1" dirty="0">
                <a:solidFill>
                  <a:schemeClr val="tx1"/>
                </a:solidFill>
              </a:rPr>
              <a:t>A</a:t>
            </a:r>
            <a:r>
              <a:rPr lang="en-US" sz="1800" i="1" dirty="0">
                <a:solidFill>
                  <a:schemeClr val="tx1"/>
                </a:solidFill>
              </a:rPr>
              <a:t> well functioning professional peer learning platform through which public finance practitioners from the member countries are networked to strengthen their capacities and to enable them to create and share knowledge and benchmarking.</a:t>
            </a:r>
            <a:endParaRPr lang="en-US" sz="1800" dirty="0">
              <a:solidFill>
                <a:schemeClr val="tx1"/>
              </a:solidFill>
            </a:endParaRPr>
          </a:p>
          <a:p>
            <a:pPr algn="l"/>
            <a:endParaRPr lang="en-ZA" sz="2800" dirty="0"/>
          </a:p>
          <a:p>
            <a:pPr algn="l"/>
            <a:endParaRPr lang="en-US" sz="2800" dirty="0"/>
          </a:p>
        </p:txBody>
      </p:sp>
      <p:pic>
        <p:nvPicPr>
          <p:cNvPr id="4" name="Picture 3"/>
          <p:cNvPicPr/>
          <p:nvPr/>
        </p:nvPicPr>
        <p:blipFill>
          <a:blip r:embed="rId3" cstate="print"/>
          <a:srcRect/>
          <a:stretch>
            <a:fillRect/>
          </a:stretch>
        </p:blipFill>
        <p:spPr bwMode="auto">
          <a:xfrm rot="16200000">
            <a:off x="-2971800" y="2971799"/>
            <a:ext cx="6858002" cy="91439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B9792E3-0ED1-4636-9AD2-0933D53E70C7}" type="slidenum">
              <a:rPr lang="en-US" smtClean="0"/>
              <a:pPr/>
              <a:t>3</a:t>
            </a:fld>
            <a:endParaRPr lang="en-US" dirty="0"/>
          </a:p>
        </p:txBody>
      </p:sp>
      <p:graphicFrame>
        <p:nvGraphicFramePr>
          <p:cNvPr id="7" name="Diagram 6">
            <a:extLst>
              <a:ext uri="{FF2B5EF4-FFF2-40B4-BE49-F238E27FC236}">
                <a16:creationId xmlns:a16="http://schemas.microsoft.com/office/drawing/2014/main" id="{655F05C8-F812-47C4-8E8F-04F6D7767066}"/>
              </a:ext>
            </a:extLst>
          </p:cNvPr>
          <p:cNvGraphicFramePr/>
          <p:nvPr>
            <p:extLst>
              <p:ext uri="{D42A27DB-BD31-4B8C-83A1-F6EECF244321}">
                <p14:modId xmlns:p14="http://schemas.microsoft.com/office/powerpoint/2010/main" val="1480129893"/>
              </p:ext>
            </p:extLst>
          </p:nvPr>
        </p:nvGraphicFramePr>
        <p:xfrm>
          <a:off x="1828800" y="3006004"/>
          <a:ext cx="6705600" cy="3505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5605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381000" y="1600200"/>
            <a:ext cx="8229600" cy="1447800"/>
          </a:xfrm>
        </p:spPr>
        <p:txBody>
          <a:bodyPr>
            <a:normAutofit/>
          </a:bodyPr>
          <a:lstStyle/>
          <a:p>
            <a:pPr algn="l"/>
            <a:endParaRPr lang="en-US" sz="2800" dirty="0"/>
          </a:p>
          <a:p>
            <a:pPr algn="l"/>
            <a:endParaRPr lang="en-ZA" sz="2800" dirty="0"/>
          </a:p>
          <a:p>
            <a:pPr algn="l"/>
            <a:endParaRPr lang="en-ZA" sz="2800" dirty="0"/>
          </a:p>
          <a:p>
            <a:pPr algn="l"/>
            <a:endParaRPr lang="en-ZA" sz="2800" dirty="0"/>
          </a:p>
          <a:p>
            <a:pPr algn="l"/>
            <a:endParaRPr lang="en-US" sz="2800" dirty="0"/>
          </a:p>
        </p:txBody>
      </p:sp>
      <p:sp>
        <p:nvSpPr>
          <p:cNvPr id="8" name="Subtitle 2"/>
          <p:cNvSpPr txBox="1">
            <a:spLocks/>
          </p:cNvSpPr>
          <p:nvPr/>
        </p:nvSpPr>
        <p:spPr>
          <a:xfrm>
            <a:off x="1295400" y="198348"/>
            <a:ext cx="73152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0070C0"/>
                </a:solidFill>
              </a:rPr>
              <a:t>WHO ARE PEMPAL?</a:t>
            </a:r>
            <a:endParaRPr lang="en-US" sz="2400" b="1" dirty="0">
              <a:solidFill>
                <a:srgbClr val="0070C0"/>
              </a:solidFill>
            </a:endParaRPr>
          </a:p>
          <a:p>
            <a:pPr algn="l"/>
            <a:endParaRPr lang="en-US" sz="2800" dirty="0"/>
          </a:p>
          <a:p>
            <a:pPr algn="l"/>
            <a:endParaRPr lang="en-ZA" sz="2800" dirty="0"/>
          </a:p>
          <a:p>
            <a:pPr algn="l"/>
            <a:endParaRPr lang="en-ZA" sz="2800" dirty="0"/>
          </a:p>
          <a:p>
            <a:pPr algn="l"/>
            <a:endParaRPr lang="en-ZA" sz="2800" dirty="0"/>
          </a:p>
          <a:p>
            <a:pPr algn="l"/>
            <a:endParaRPr lang="en-US" sz="2800"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4</a:t>
            </a:fld>
            <a:endParaRPr lang="en-US" dirty="0"/>
          </a:p>
        </p:txBody>
      </p:sp>
      <p:pic>
        <p:nvPicPr>
          <p:cNvPr id="9" name="Picture 8" descr="C:\Users\tamarams\Downloads\Plenary_meeting\DSC_8033.jpg"/>
          <p:cNvPicPr/>
          <p:nvPr/>
        </p:nvPicPr>
        <p:blipFill rotWithShape="1">
          <a:blip r:embed="rId3" cstate="print">
            <a:extLst>
              <a:ext uri="{28A0092B-C50C-407E-A947-70E740481C1C}">
                <a14:useLocalDpi xmlns:a14="http://schemas.microsoft.com/office/drawing/2010/main"/>
              </a:ext>
            </a:extLst>
          </a:blip>
          <a:srcRect/>
          <a:stretch/>
        </p:blipFill>
        <p:spPr bwMode="auto">
          <a:xfrm>
            <a:off x="2438400" y="884147"/>
            <a:ext cx="5029200" cy="4773225"/>
          </a:xfrm>
          <a:prstGeom prst="rect">
            <a:avLst/>
          </a:prstGeom>
          <a:noFill/>
          <a:ln>
            <a:noFill/>
          </a:ln>
          <a:extLst>
            <a:ext uri="{53640926-AAD7-44D8-BBD7-CCE9431645EC}">
              <a14:shadowObscured xmlns:a14="http://schemas.microsoft.com/office/drawing/2010/main"/>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967613" y="2971800"/>
            <a:ext cx="685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47800" y="5657373"/>
            <a:ext cx="7641066" cy="1015663"/>
          </a:xfrm>
          <a:prstGeom prst="rect">
            <a:avLst/>
          </a:prstGeom>
          <a:noFill/>
        </p:spPr>
        <p:txBody>
          <a:bodyPr wrap="none" rtlCol="0">
            <a:spAutoFit/>
          </a:bodyPr>
          <a:lstStyle/>
          <a:p>
            <a:r>
              <a:rPr lang="en-US" sz="2000" b="1" dirty="0">
                <a:solidFill>
                  <a:schemeClr val="tx2">
                    <a:lumMod val="50000"/>
                  </a:schemeClr>
                </a:solidFill>
              </a:rPr>
              <a:t>Target practitioners: </a:t>
            </a:r>
            <a:r>
              <a:rPr lang="en-US" sz="2000" dirty="0">
                <a:solidFill>
                  <a:schemeClr val="tx2">
                    <a:lumMod val="50000"/>
                  </a:schemeClr>
                </a:solidFill>
              </a:rPr>
              <a:t>Middle level managers and technical specialists </a:t>
            </a:r>
          </a:p>
          <a:p>
            <a:r>
              <a:rPr lang="en-US" sz="2000" dirty="0">
                <a:solidFill>
                  <a:schemeClr val="tx2">
                    <a:lumMod val="50000"/>
                  </a:schemeClr>
                </a:solidFill>
              </a:rPr>
              <a:t>from Ministries of Finance/Treasuries and central coordinating agencies</a:t>
            </a:r>
          </a:p>
          <a:p>
            <a:r>
              <a:rPr lang="en-US" sz="2000" dirty="0">
                <a:solidFill>
                  <a:schemeClr val="tx2">
                    <a:lumMod val="50000"/>
                  </a:schemeClr>
                </a:solidFill>
              </a:rPr>
              <a:t> in the Europe and Central Asia region</a:t>
            </a:r>
            <a:endParaRPr lang="en-US" sz="2000" b="1" dirty="0">
              <a:solidFill>
                <a:schemeClr val="tx2">
                  <a:lumMod val="50000"/>
                </a:schemeClr>
              </a:solidFill>
            </a:endParaRPr>
          </a:p>
        </p:txBody>
      </p:sp>
    </p:spTree>
    <p:extLst>
      <p:ext uri="{BB962C8B-B14F-4D97-AF65-F5344CB8AC3E}">
        <p14:creationId xmlns:p14="http://schemas.microsoft.com/office/powerpoint/2010/main" val="2295284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04850" y="152400"/>
            <a:ext cx="8362950" cy="6569075"/>
          </a:xfrm>
        </p:spPr>
        <p:txBody>
          <a:bodyPr>
            <a:noAutofit/>
          </a:bodyPr>
          <a:lstStyle/>
          <a:p>
            <a:pPr marL="0" indent="0" algn="ctr">
              <a:buNone/>
            </a:pPr>
            <a:r>
              <a:rPr lang="en-US" sz="3000" b="1" dirty="0">
                <a:solidFill>
                  <a:srgbClr val="0070C0"/>
                </a:solidFill>
                <a:cs typeface="Aharoni" pitchFamily="2" charset="-79"/>
              </a:rPr>
              <a:t>PEMPAL DEVELOPMENT TRENDS</a:t>
            </a:r>
          </a:p>
          <a:p>
            <a:pPr marL="0" indent="0">
              <a:buNone/>
            </a:pPr>
            <a:r>
              <a:rPr lang="en-US" sz="2000" dirty="0">
                <a:cs typeface="Aharoni" pitchFamily="2" charset="-79"/>
              </a:rPr>
              <a:t>2006-2011	COPs are established, but function around events only with</a:t>
            </a:r>
          </a:p>
          <a:p>
            <a:pPr marL="0" indent="0">
              <a:buNone/>
            </a:pPr>
            <a:r>
              <a:rPr lang="en-US" sz="2000" dirty="0">
                <a:cs typeface="Aharoni" pitchFamily="2" charset="-79"/>
              </a:rPr>
              <a:t>		 inconsistent membership and absence of Strategy</a:t>
            </a:r>
          </a:p>
          <a:p>
            <a:pPr marL="0" indent="0">
              <a:buNone/>
            </a:pPr>
            <a:r>
              <a:rPr lang="en-US" sz="2000" dirty="0">
                <a:cs typeface="Aharoni" pitchFamily="2" charset="-79"/>
              </a:rPr>
              <a:t>2011-2012	Development of PEMPAL Strategy 2012-2017</a:t>
            </a:r>
          </a:p>
          <a:p>
            <a:pPr marL="0" indent="0">
              <a:buNone/>
            </a:pPr>
            <a:r>
              <a:rPr lang="en-US" sz="2000" dirty="0">
                <a:cs typeface="Aharoni" pitchFamily="2" charset="-79"/>
              </a:rPr>
              <a:t>2012-2017	COPs activities are guided by PEMPAL Strategy 2012-2017</a:t>
            </a:r>
          </a:p>
          <a:p>
            <a:pPr marL="0" indent="0">
              <a:buNone/>
            </a:pPr>
            <a:r>
              <a:rPr lang="en-US" sz="2000" dirty="0">
                <a:cs typeface="Aharoni" pitchFamily="2" charset="-79"/>
              </a:rPr>
              <a:t>2017-2022</a:t>
            </a:r>
            <a:r>
              <a:rPr lang="en-US" sz="2000" b="1" dirty="0">
                <a:cs typeface="Aharoni" pitchFamily="2" charset="-79"/>
              </a:rPr>
              <a:t>	</a:t>
            </a:r>
            <a:r>
              <a:rPr lang="en-US" sz="2000" dirty="0">
                <a:cs typeface="Aharoni" pitchFamily="2" charset="-79"/>
              </a:rPr>
              <a:t>COPs activities are guided by PEMPAL Strategy 2017-2022</a:t>
            </a:r>
          </a:p>
        </p:txBody>
      </p:sp>
      <p:sp>
        <p:nvSpPr>
          <p:cNvPr id="4" name="Номер слайда 3"/>
          <p:cNvSpPr>
            <a:spLocks noGrp="1"/>
          </p:cNvSpPr>
          <p:nvPr>
            <p:ph type="sldNum" sz="quarter" idx="12"/>
          </p:nvPr>
        </p:nvSpPr>
        <p:spPr/>
        <p:txBody>
          <a:bodyPr/>
          <a:lstStyle/>
          <a:p>
            <a:fld id="{7B9792E3-0ED1-4636-9AD2-0933D53E70C7}" type="slidenum">
              <a:rPr lang="en-US" smtClean="0"/>
              <a:pPr/>
              <a:t>5</a:t>
            </a:fld>
            <a:endParaRPr lang="en-US" dirty="0"/>
          </a:p>
        </p:txBody>
      </p:sp>
      <p:pic>
        <p:nvPicPr>
          <p:cNvPr id="5"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3000" y="5679985"/>
            <a:ext cx="4114800" cy="400110"/>
          </a:xfrm>
          <a:prstGeom prst="rect">
            <a:avLst/>
          </a:prstGeom>
          <a:noFill/>
        </p:spPr>
        <p:txBody>
          <a:bodyPr wrap="square" rtlCol="0">
            <a:spAutoFit/>
          </a:bodyPr>
          <a:lstStyle/>
          <a:p>
            <a:r>
              <a:rPr lang="en-US" sz="1000" dirty="0"/>
              <a:t>Note: High participation in 2014 is due to a large meeting that brought all three COPs together. PEMPAL only has such meetings periodically. </a:t>
            </a:r>
          </a:p>
        </p:txBody>
      </p:sp>
      <p:graphicFrame>
        <p:nvGraphicFramePr>
          <p:cNvPr id="10" name="Chart 9">
            <a:extLst>
              <a:ext uri="{FF2B5EF4-FFF2-40B4-BE49-F238E27FC236}">
                <a16:creationId xmlns:a16="http://schemas.microsoft.com/office/drawing/2014/main" id="{00000000-0008-0000-0000-000006000000}"/>
              </a:ext>
            </a:extLst>
          </p:cNvPr>
          <p:cNvGraphicFramePr/>
          <p:nvPr>
            <p:extLst>
              <p:ext uri="{D42A27DB-BD31-4B8C-83A1-F6EECF244321}">
                <p14:modId xmlns:p14="http://schemas.microsoft.com/office/powerpoint/2010/main" val="3647888166"/>
              </p:ext>
            </p:extLst>
          </p:nvPr>
        </p:nvGraphicFramePr>
        <p:xfrm>
          <a:off x="5141576" y="2971800"/>
          <a:ext cx="3429000" cy="27081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B018D8C3-5A0C-405C-997B-B8C523007B39}"/>
              </a:ext>
            </a:extLst>
          </p:cNvPr>
          <p:cNvGraphicFramePr/>
          <p:nvPr>
            <p:extLst>
              <p:ext uri="{D42A27DB-BD31-4B8C-83A1-F6EECF244321}">
                <p14:modId xmlns:p14="http://schemas.microsoft.com/office/powerpoint/2010/main" val="4103388051"/>
              </p:ext>
            </p:extLst>
          </p:nvPr>
        </p:nvGraphicFramePr>
        <p:xfrm>
          <a:off x="1052157" y="2971800"/>
          <a:ext cx="3592195" cy="2895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6685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9792E3-0ED1-4636-9AD2-0933D53E70C7}" type="slidenum">
              <a:rPr lang="en-US" smtClean="0"/>
              <a:pPr/>
              <a:t>6</a:t>
            </a:fld>
            <a:endParaRPr lang="en-US" dirty="0"/>
          </a:p>
        </p:txBody>
      </p:sp>
      <p:pic>
        <p:nvPicPr>
          <p:cNvPr id="5" name="Picture 4"/>
          <p:cNvPicPr/>
          <p:nvPr/>
        </p:nvPicPr>
        <p:blipFill>
          <a:blip r:embed="rId3" cstate="print"/>
          <a:srcRect/>
          <a:stretch>
            <a:fillRect/>
          </a:stretch>
        </p:blipFill>
        <p:spPr bwMode="auto">
          <a:xfrm rot="16200000">
            <a:off x="-2971800" y="2971799"/>
            <a:ext cx="6858002" cy="914398"/>
          </a:xfrm>
          <a:prstGeom prst="rect">
            <a:avLst/>
          </a:prstGeom>
          <a:noFill/>
          <a:ln w="9525">
            <a:noFill/>
            <a:miter lim="800000"/>
            <a:headEnd/>
            <a:tailEnd/>
          </a:ln>
        </p:spPr>
      </p:pic>
      <p:grpSp>
        <p:nvGrpSpPr>
          <p:cNvPr id="2" name="Group 4">
            <a:extLst>
              <a:ext uri="{FF2B5EF4-FFF2-40B4-BE49-F238E27FC236}">
                <a16:creationId xmlns:a16="http://schemas.microsoft.com/office/drawing/2014/main" id="{53A5621F-4EC6-4917-9291-78BE31B422A5}"/>
              </a:ext>
            </a:extLst>
          </p:cNvPr>
          <p:cNvGrpSpPr>
            <a:grpSpLocks noChangeAspect="1"/>
          </p:cNvGrpSpPr>
          <p:nvPr/>
        </p:nvGrpSpPr>
        <p:grpSpPr bwMode="auto">
          <a:xfrm>
            <a:off x="1693862" y="136525"/>
            <a:ext cx="6480175" cy="6248400"/>
            <a:chOff x="1054" y="144"/>
            <a:chExt cx="4082" cy="3936"/>
          </a:xfrm>
        </p:grpSpPr>
        <p:sp>
          <p:nvSpPr>
            <p:cNvPr id="3" name="AutoShape 3">
              <a:extLst>
                <a:ext uri="{FF2B5EF4-FFF2-40B4-BE49-F238E27FC236}">
                  <a16:creationId xmlns:a16="http://schemas.microsoft.com/office/drawing/2014/main" id="{C1A6719E-9074-4CF4-80EC-C794BDC9E864}"/>
                </a:ext>
              </a:extLst>
            </p:cNvPr>
            <p:cNvSpPr>
              <a:spLocks noChangeAspect="1" noChangeArrowheads="1" noTextEdit="1"/>
            </p:cNvSpPr>
            <p:nvPr/>
          </p:nvSpPr>
          <p:spPr bwMode="auto">
            <a:xfrm>
              <a:off x="1056" y="144"/>
              <a:ext cx="4080" cy="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D6DB05D0-BCAC-4E4A-8B12-B6CC78A71E73}"/>
                </a:ext>
              </a:extLst>
            </p:cNvPr>
            <p:cNvSpPr>
              <a:spLocks noChangeArrowheads="1"/>
            </p:cNvSpPr>
            <p:nvPr/>
          </p:nvSpPr>
          <p:spPr bwMode="auto">
            <a:xfrm>
              <a:off x="1726" y="144"/>
              <a:ext cx="28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PEMPAL INSTITUTIONAL STRUCTURE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E2558F0F-7C7A-46AE-8F79-65FF9278ABF9}"/>
                </a:ext>
              </a:extLst>
            </p:cNvPr>
            <p:cNvSpPr>
              <a:spLocks noChangeArrowheads="1"/>
            </p:cNvSpPr>
            <p:nvPr/>
          </p:nvSpPr>
          <p:spPr bwMode="auto">
            <a:xfrm>
              <a:off x="4408" y="144"/>
              <a:ext cx="13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1F205044-1877-45E3-8A63-2260CFC9EE9E}"/>
                </a:ext>
              </a:extLst>
            </p:cNvPr>
            <p:cNvSpPr>
              <a:spLocks noChangeArrowheads="1"/>
            </p:cNvSpPr>
            <p:nvPr/>
          </p:nvSpPr>
          <p:spPr bwMode="auto">
            <a:xfrm>
              <a:off x="1353" y="439"/>
              <a:ext cx="10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8EE2580-C510-4E61-90F9-552A4978E255}"/>
                </a:ext>
              </a:extLst>
            </p:cNvPr>
            <p:cNvSpPr>
              <a:spLocks noChangeArrowheads="1"/>
            </p:cNvSpPr>
            <p:nvPr/>
          </p:nvSpPr>
          <p:spPr bwMode="auto">
            <a:xfrm>
              <a:off x="1353" y="680"/>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3D7685BF-EAA9-4F33-93BE-393FB303C0AE}"/>
                </a:ext>
              </a:extLst>
            </p:cNvPr>
            <p:cNvSpPr>
              <a:spLocks noChangeArrowheads="1"/>
            </p:cNvSpPr>
            <p:nvPr/>
          </p:nvSpPr>
          <p:spPr bwMode="auto">
            <a:xfrm>
              <a:off x="1353" y="853"/>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69DC738D-642F-4F26-9F27-FE3EC99691D5}"/>
                </a:ext>
              </a:extLst>
            </p:cNvPr>
            <p:cNvSpPr>
              <a:spLocks noChangeArrowheads="1"/>
            </p:cNvSpPr>
            <p:nvPr/>
          </p:nvSpPr>
          <p:spPr bwMode="auto">
            <a:xfrm>
              <a:off x="1353" y="1026"/>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CFCC729D-A841-46BF-90F8-6452E8EBB89A}"/>
                </a:ext>
              </a:extLst>
            </p:cNvPr>
            <p:cNvSpPr>
              <a:spLocks noChangeArrowheads="1"/>
            </p:cNvSpPr>
            <p:nvPr/>
          </p:nvSpPr>
          <p:spPr bwMode="auto">
            <a:xfrm>
              <a:off x="4650" y="2839"/>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C68E9C65-16FA-4EF2-84FC-878294CBDFDD}"/>
                </a:ext>
              </a:extLst>
            </p:cNvPr>
            <p:cNvSpPr>
              <a:spLocks noChangeArrowheads="1"/>
            </p:cNvSpPr>
            <p:nvPr/>
          </p:nvSpPr>
          <p:spPr bwMode="auto">
            <a:xfrm>
              <a:off x="3068" y="2909"/>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23E0BE0D-6BC3-4B12-9802-784D9392C4B5}"/>
                </a:ext>
              </a:extLst>
            </p:cNvPr>
            <p:cNvSpPr>
              <a:spLocks noChangeArrowheads="1"/>
            </p:cNvSpPr>
            <p:nvPr/>
          </p:nvSpPr>
          <p:spPr bwMode="auto">
            <a:xfrm>
              <a:off x="3068" y="3002"/>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7054F624-9863-42E1-B356-0EF9B6273A9B}"/>
                </a:ext>
              </a:extLst>
            </p:cNvPr>
            <p:cNvSpPr>
              <a:spLocks noChangeArrowheads="1"/>
            </p:cNvSpPr>
            <p:nvPr/>
          </p:nvSpPr>
          <p:spPr bwMode="auto">
            <a:xfrm>
              <a:off x="1353" y="3175"/>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Freeform 15">
              <a:extLst>
                <a:ext uri="{FF2B5EF4-FFF2-40B4-BE49-F238E27FC236}">
                  <a16:creationId xmlns:a16="http://schemas.microsoft.com/office/drawing/2014/main" id="{B1294816-26D7-46C9-AA6E-A8F6D13D9F6D}"/>
                </a:ext>
              </a:extLst>
            </p:cNvPr>
            <p:cNvSpPr>
              <a:spLocks/>
            </p:cNvSpPr>
            <p:nvPr/>
          </p:nvSpPr>
          <p:spPr bwMode="auto">
            <a:xfrm>
              <a:off x="3099" y="1310"/>
              <a:ext cx="775" cy="1078"/>
            </a:xfrm>
            <a:custGeom>
              <a:avLst/>
              <a:gdLst>
                <a:gd name="T0" fmla="*/ 0 w 7056"/>
                <a:gd name="T1" fmla="*/ 0 h 10584"/>
                <a:gd name="T2" fmla="*/ 7056 w 7056"/>
                <a:gd name="T3" fmla="*/ 7056 h 10584"/>
                <a:gd name="T4" fmla="*/ 6111 w 7056"/>
                <a:gd name="T5" fmla="*/ 10584 h 10584"/>
                <a:gd name="T6" fmla="*/ 0 w 7056"/>
                <a:gd name="T7" fmla="*/ 7056 h 10584"/>
                <a:gd name="T8" fmla="*/ 0 w 7056"/>
                <a:gd name="T9" fmla="*/ 0 h 10584"/>
              </a:gdLst>
              <a:ahLst/>
              <a:cxnLst>
                <a:cxn ang="0">
                  <a:pos x="T0" y="T1"/>
                </a:cxn>
                <a:cxn ang="0">
                  <a:pos x="T2" y="T3"/>
                </a:cxn>
                <a:cxn ang="0">
                  <a:pos x="T4" y="T5"/>
                </a:cxn>
                <a:cxn ang="0">
                  <a:pos x="T6" y="T7"/>
                </a:cxn>
                <a:cxn ang="0">
                  <a:pos x="T8" y="T9"/>
                </a:cxn>
              </a:cxnLst>
              <a:rect l="0" t="0" r="r" b="b"/>
              <a:pathLst>
                <a:path w="7056" h="10584">
                  <a:moveTo>
                    <a:pt x="0" y="0"/>
                  </a:moveTo>
                  <a:cubicBezTo>
                    <a:pt x="3897" y="0"/>
                    <a:pt x="7056" y="3159"/>
                    <a:pt x="7056" y="7056"/>
                  </a:cubicBezTo>
                  <a:cubicBezTo>
                    <a:pt x="7056" y="8294"/>
                    <a:pt x="6730" y="9511"/>
                    <a:pt x="6111" y="10584"/>
                  </a:cubicBezTo>
                  <a:lnTo>
                    <a:pt x="0" y="7056"/>
                  </a:lnTo>
                  <a:lnTo>
                    <a:pt x="0"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id="{845B8577-D743-4850-9101-8C9C17C05B3D}"/>
                </a:ext>
              </a:extLst>
            </p:cNvPr>
            <p:cNvSpPr>
              <a:spLocks noEditPoints="1"/>
            </p:cNvSpPr>
            <p:nvPr/>
          </p:nvSpPr>
          <p:spPr bwMode="auto">
            <a:xfrm>
              <a:off x="3092" y="1303"/>
              <a:ext cx="790" cy="1092"/>
            </a:xfrm>
            <a:custGeom>
              <a:avLst/>
              <a:gdLst>
                <a:gd name="T0" fmla="*/ 20 w 7189"/>
                <a:gd name="T1" fmla="*/ 20 h 10720"/>
                <a:gd name="T2" fmla="*/ 431 w 7189"/>
                <a:gd name="T3" fmla="*/ 10 h 10720"/>
                <a:gd name="T4" fmla="*/ 1150 w 7189"/>
                <a:gd name="T5" fmla="*/ 82 h 10720"/>
                <a:gd name="T6" fmla="*/ 1845 w 7189"/>
                <a:gd name="T7" fmla="*/ 225 h 10720"/>
                <a:gd name="T8" fmla="*/ 2514 w 7189"/>
                <a:gd name="T9" fmla="*/ 432 h 10720"/>
                <a:gd name="T10" fmla="*/ 3153 w 7189"/>
                <a:gd name="T11" fmla="*/ 703 h 10720"/>
                <a:gd name="T12" fmla="*/ 3759 w 7189"/>
                <a:gd name="T13" fmla="*/ 1031 h 10720"/>
                <a:gd name="T14" fmla="*/ 4327 w 7189"/>
                <a:gd name="T15" fmla="*/ 1415 h 10720"/>
                <a:gd name="T16" fmla="*/ 4854 w 7189"/>
                <a:gd name="T17" fmla="*/ 1850 h 10720"/>
                <a:gd name="T18" fmla="*/ 5338 w 7189"/>
                <a:gd name="T19" fmla="*/ 2333 h 10720"/>
                <a:gd name="T20" fmla="*/ 5773 w 7189"/>
                <a:gd name="T21" fmla="*/ 2860 h 10720"/>
                <a:gd name="T22" fmla="*/ 6157 w 7189"/>
                <a:gd name="T23" fmla="*/ 3429 h 10720"/>
                <a:gd name="T24" fmla="*/ 6486 w 7189"/>
                <a:gd name="T25" fmla="*/ 4034 h 10720"/>
                <a:gd name="T26" fmla="*/ 6756 w 7189"/>
                <a:gd name="T27" fmla="*/ 4673 h 10720"/>
                <a:gd name="T28" fmla="*/ 6965 w 7189"/>
                <a:gd name="T29" fmla="*/ 5341 h 10720"/>
                <a:gd name="T30" fmla="*/ 7106 w 7189"/>
                <a:gd name="T31" fmla="*/ 6037 h 10720"/>
                <a:gd name="T32" fmla="*/ 7180 w 7189"/>
                <a:gd name="T33" fmla="*/ 6755 h 10720"/>
                <a:gd name="T34" fmla="*/ 7185 w 7189"/>
                <a:gd name="T35" fmla="*/ 7357 h 10720"/>
                <a:gd name="T36" fmla="*/ 7155 w 7189"/>
                <a:gd name="T37" fmla="*/ 7822 h 10720"/>
                <a:gd name="T38" fmla="*/ 7093 w 7189"/>
                <a:gd name="T39" fmla="*/ 8284 h 10720"/>
                <a:gd name="T40" fmla="*/ 7004 w 7189"/>
                <a:gd name="T41" fmla="*/ 8740 h 10720"/>
                <a:gd name="T42" fmla="*/ 6882 w 7189"/>
                <a:gd name="T43" fmla="*/ 9189 h 10720"/>
                <a:gd name="T44" fmla="*/ 6733 w 7189"/>
                <a:gd name="T45" fmla="*/ 9630 h 10720"/>
                <a:gd name="T46" fmla="*/ 6556 w 7189"/>
                <a:gd name="T47" fmla="*/ 10060 h 10720"/>
                <a:gd name="T48" fmla="*/ 6350 w 7189"/>
                <a:gd name="T49" fmla="*/ 10479 h 10720"/>
                <a:gd name="T50" fmla="*/ 6195 w 7189"/>
                <a:gd name="T51" fmla="*/ 10716 h 10720"/>
                <a:gd name="T52" fmla="*/ 33 w 7189"/>
                <a:gd name="T53" fmla="*/ 7181 h 10720"/>
                <a:gd name="T54" fmla="*/ 0 w 7189"/>
                <a:gd name="T55" fmla="*/ 67 h 10720"/>
                <a:gd name="T56" fmla="*/ 100 w 7189"/>
                <a:gd name="T57" fmla="*/ 7066 h 10720"/>
                <a:gd name="T58" fmla="*/ 6119 w 7189"/>
                <a:gd name="T59" fmla="*/ 10619 h 10720"/>
                <a:gd name="T60" fmla="*/ 6335 w 7189"/>
                <a:gd name="T61" fmla="*/ 10214 h 10720"/>
                <a:gd name="T62" fmla="*/ 6524 w 7189"/>
                <a:gd name="T63" fmla="*/ 9797 h 10720"/>
                <a:gd name="T64" fmla="*/ 6685 w 7189"/>
                <a:gd name="T65" fmla="*/ 9370 h 10720"/>
                <a:gd name="T66" fmla="*/ 6818 w 7189"/>
                <a:gd name="T67" fmla="*/ 8933 h 10720"/>
                <a:gd name="T68" fmla="*/ 6921 w 7189"/>
                <a:gd name="T69" fmla="*/ 8489 h 10720"/>
                <a:gd name="T70" fmla="*/ 6995 w 7189"/>
                <a:gd name="T71" fmla="*/ 8039 h 10720"/>
                <a:gd name="T72" fmla="*/ 7041 w 7189"/>
                <a:gd name="T73" fmla="*/ 7583 h 10720"/>
                <a:gd name="T74" fmla="*/ 7056 w 7189"/>
                <a:gd name="T75" fmla="*/ 7125 h 10720"/>
                <a:gd name="T76" fmla="*/ 7019 w 7189"/>
                <a:gd name="T77" fmla="*/ 6410 h 10720"/>
                <a:gd name="T78" fmla="*/ 6913 w 7189"/>
                <a:gd name="T79" fmla="*/ 5716 h 10720"/>
                <a:gd name="T80" fmla="*/ 6742 w 7189"/>
                <a:gd name="T81" fmla="*/ 5047 h 10720"/>
                <a:gd name="T82" fmla="*/ 6507 w 7189"/>
                <a:gd name="T83" fmla="*/ 4404 h 10720"/>
                <a:gd name="T84" fmla="*/ 6213 w 7189"/>
                <a:gd name="T85" fmla="*/ 3794 h 10720"/>
                <a:gd name="T86" fmla="*/ 5863 w 7189"/>
                <a:gd name="T87" fmla="*/ 3217 h 10720"/>
                <a:gd name="T88" fmla="*/ 5461 w 7189"/>
                <a:gd name="T89" fmla="*/ 2679 h 10720"/>
                <a:gd name="T90" fmla="*/ 5009 w 7189"/>
                <a:gd name="T91" fmla="*/ 2183 h 10720"/>
                <a:gd name="T92" fmla="*/ 4513 w 7189"/>
                <a:gd name="T93" fmla="*/ 1731 h 10720"/>
                <a:gd name="T94" fmla="*/ 3975 w 7189"/>
                <a:gd name="T95" fmla="*/ 1329 h 10720"/>
                <a:gd name="T96" fmla="*/ 3399 w 7189"/>
                <a:gd name="T97" fmla="*/ 979 h 10720"/>
                <a:gd name="T98" fmla="*/ 2789 w 7189"/>
                <a:gd name="T99" fmla="*/ 684 h 10720"/>
                <a:gd name="T100" fmla="*/ 2146 w 7189"/>
                <a:gd name="T101" fmla="*/ 449 h 10720"/>
                <a:gd name="T102" fmla="*/ 1477 w 7189"/>
                <a:gd name="T103" fmla="*/ 276 h 10720"/>
                <a:gd name="T104" fmla="*/ 782 w 7189"/>
                <a:gd name="T105" fmla="*/ 170 h 10720"/>
                <a:gd name="T106" fmla="*/ 65 w 7189"/>
                <a:gd name="T107" fmla="*/ 134 h 10720"/>
                <a:gd name="T108" fmla="*/ 133 w 7189"/>
                <a:gd name="T109" fmla="*/ 7123 h 10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9" h="10720">
                  <a:moveTo>
                    <a:pt x="0" y="67"/>
                  </a:moveTo>
                  <a:cubicBezTo>
                    <a:pt x="0" y="49"/>
                    <a:pt x="7" y="32"/>
                    <a:pt x="20" y="20"/>
                  </a:cubicBezTo>
                  <a:cubicBezTo>
                    <a:pt x="33" y="7"/>
                    <a:pt x="50" y="0"/>
                    <a:pt x="68" y="1"/>
                  </a:cubicBezTo>
                  <a:lnTo>
                    <a:pt x="431" y="10"/>
                  </a:lnTo>
                  <a:lnTo>
                    <a:pt x="792" y="37"/>
                  </a:lnTo>
                  <a:lnTo>
                    <a:pt x="1150" y="82"/>
                  </a:lnTo>
                  <a:lnTo>
                    <a:pt x="1500" y="145"/>
                  </a:lnTo>
                  <a:lnTo>
                    <a:pt x="1845" y="225"/>
                  </a:lnTo>
                  <a:lnTo>
                    <a:pt x="2183" y="320"/>
                  </a:lnTo>
                  <a:lnTo>
                    <a:pt x="2514" y="432"/>
                  </a:lnTo>
                  <a:lnTo>
                    <a:pt x="2838" y="559"/>
                  </a:lnTo>
                  <a:lnTo>
                    <a:pt x="3153" y="703"/>
                  </a:lnTo>
                  <a:lnTo>
                    <a:pt x="3460" y="860"/>
                  </a:lnTo>
                  <a:lnTo>
                    <a:pt x="3759" y="1031"/>
                  </a:lnTo>
                  <a:lnTo>
                    <a:pt x="4048" y="1216"/>
                  </a:lnTo>
                  <a:lnTo>
                    <a:pt x="4327" y="1415"/>
                  </a:lnTo>
                  <a:lnTo>
                    <a:pt x="4596" y="1626"/>
                  </a:lnTo>
                  <a:lnTo>
                    <a:pt x="4854" y="1850"/>
                  </a:lnTo>
                  <a:lnTo>
                    <a:pt x="5102" y="2086"/>
                  </a:lnTo>
                  <a:lnTo>
                    <a:pt x="5338" y="2333"/>
                  </a:lnTo>
                  <a:lnTo>
                    <a:pt x="5562" y="2592"/>
                  </a:lnTo>
                  <a:lnTo>
                    <a:pt x="5773" y="2860"/>
                  </a:lnTo>
                  <a:lnTo>
                    <a:pt x="5972" y="3140"/>
                  </a:lnTo>
                  <a:lnTo>
                    <a:pt x="6157" y="3429"/>
                  </a:lnTo>
                  <a:lnTo>
                    <a:pt x="6328" y="3727"/>
                  </a:lnTo>
                  <a:lnTo>
                    <a:pt x="6486" y="4034"/>
                  </a:lnTo>
                  <a:lnTo>
                    <a:pt x="6628" y="4349"/>
                  </a:lnTo>
                  <a:lnTo>
                    <a:pt x="6756" y="4673"/>
                  </a:lnTo>
                  <a:lnTo>
                    <a:pt x="6869" y="5004"/>
                  </a:lnTo>
                  <a:lnTo>
                    <a:pt x="6965" y="5341"/>
                  </a:lnTo>
                  <a:lnTo>
                    <a:pt x="7043" y="5687"/>
                  </a:lnTo>
                  <a:lnTo>
                    <a:pt x="7106" y="6037"/>
                  </a:lnTo>
                  <a:lnTo>
                    <a:pt x="7152" y="6393"/>
                  </a:lnTo>
                  <a:lnTo>
                    <a:pt x="7180" y="6755"/>
                  </a:lnTo>
                  <a:lnTo>
                    <a:pt x="7189" y="7122"/>
                  </a:lnTo>
                  <a:lnTo>
                    <a:pt x="7185" y="7357"/>
                  </a:lnTo>
                  <a:lnTo>
                    <a:pt x="7174" y="7590"/>
                  </a:lnTo>
                  <a:lnTo>
                    <a:pt x="7155" y="7822"/>
                  </a:lnTo>
                  <a:lnTo>
                    <a:pt x="7128" y="8054"/>
                  </a:lnTo>
                  <a:lnTo>
                    <a:pt x="7093" y="8284"/>
                  </a:lnTo>
                  <a:lnTo>
                    <a:pt x="7052" y="8512"/>
                  </a:lnTo>
                  <a:lnTo>
                    <a:pt x="7004" y="8740"/>
                  </a:lnTo>
                  <a:lnTo>
                    <a:pt x="6947" y="8966"/>
                  </a:lnTo>
                  <a:lnTo>
                    <a:pt x="6882" y="9189"/>
                  </a:lnTo>
                  <a:lnTo>
                    <a:pt x="6812" y="9411"/>
                  </a:lnTo>
                  <a:lnTo>
                    <a:pt x="6733" y="9630"/>
                  </a:lnTo>
                  <a:lnTo>
                    <a:pt x="6649" y="9846"/>
                  </a:lnTo>
                  <a:lnTo>
                    <a:pt x="6556" y="10060"/>
                  </a:lnTo>
                  <a:lnTo>
                    <a:pt x="6456" y="10271"/>
                  </a:lnTo>
                  <a:lnTo>
                    <a:pt x="6350" y="10479"/>
                  </a:lnTo>
                  <a:lnTo>
                    <a:pt x="6236" y="10684"/>
                  </a:lnTo>
                  <a:cubicBezTo>
                    <a:pt x="6227" y="10699"/>
                    <a:pt x="6212" y="10711"/>
                    <a:pt x="6195" y="10716"/>
                  </a:cubicBezTo>
                  <a:cubicBezTo>
                    <a:pt x="6178" y="10720"/>
                    <a:pt x="6160" y="10718"/>
                    <a:pt x="6144" y="10709"/>
                  </a:cubicBezTo>
                  <a:lnTo>
                    <a:pt x="33" y="7181"/>
                  </a:lnTo>
                  <a:cubicBezTo>
                    <a:pt x="13" y="7169"/>
                    <a:pt x="0" y="7147"/>
                    <a:pt x="0" y="7123"/>
                  </a:cubicBezTo>
                  <a:lnTo>
                    <a:pt x="0" y="67"/>
                  </a:lnTo>
                  <a:close/>
                  <a:moveTo>
                    <a:pt x="133" y="7123"/>
                  </a:moveTo>
                  <a:lnTo>
                    <a:pt x="100" y="7066"/>
                  </a:lnTo>
                  <a:lnTo>
                    <a:pt x="6211" y="10594"/>
                  </a:lnTo>
                  <a:lnTo>
                    <a:pt x="6119" y="10619"/>
                  </a:lnTo>
                  <a:lnTo>
                    <a:pt x="6231" y="10418"/>
                  </a:lnTo>
                  <a:lnTo>
                    <a:pt x="6335" y="10214"/>
                  </a:lnTo>
                  <a:lnTo>
                    <a:pt x="6433" y="10007"/>
                  </a:lnTo>
                  <a:lnTo>
                    <a:pt x="6524" y="9797"/>
                  </a:lnTo>
                  <a:lnTo>
                    <a:pt x="6608" y="9585"/>
                  </a:lnTo>
                  <a:lnTo>
                    <a:pt x="6685" y="9370"/>
                  </a:lnTo>
                  <a:lnTo>
                    <a:pt x="6754" y="9152"/>
                  </a:lnTo>
                  <a:lnTo>
                    <a:pt x="6818" y="8933"/>
                  </a:lnTo>
                  <a:lnTo>
                    <a:pt x="6873" y="8713"/>
                  </a:lnTo>
                  <a:lnTo>
                    <a:pt x="6921" y="8489"/>
                  </a:lnTo>
                  <a:lnTo>
                    <a:pt x="6962" y="8265"/>
                  </a:lnTo>
                  <a:lnTo>
                    <a:pt x="6995" y="8039"/>
                  </a:lnTo>
                  <a:lnTo>
                    <a:pt x="7022" y="7811"/>
                  </a:lnTo>
                  <a:lnTo>
                    <a:pt x="7041" y="7583"/>
                  </a:lnTo>
                  <a:lnTo>
                    <a:pt x="7052" y="7354"/>
                  </a:lnTo>
                  <a:lnTo>
                    <a:pt x="7056" y="7125"/>
                  </a:lnTo>
                  <a:lnTo>
                    <a:pt x="7047" y="6766"/>
                  </a:lnTo>
                  <a:lnTo>
                    <a:pt x="7019" y="6410"/>
                  </a:lnTo>
                  <a:lnTo>
                    <a:pt x="6975" y="6060"/>
                  </a:lnTo>
                  <a:lnTo>
                    <a:pt x="6913" y="5716"/>
                  </a:lnTo>
                  <a:lnTo>
                    <a:pt x="6836" y="5378"/>
                  </a:lnTo>
                  <a:lnTo>
                    <a:pt x="6742" y="5047"/>
                  </a:lnTo>
                  <a:lnTo>
                    <a:pt x="6632" y="4722"/>
                  </a:lnTo>
                  <a:lnTo>
                    <a:pt x="6507" y="4404"/>
                  </a:lnTo>
                  <a:lnTo>
                    <a:pt x="6367" y="4095"/>
                  </a:lnTo>
                  <a:lnTo>
                    <a:pt x="6213" y="3794"/>
                  </a:lnTo>
                  <a:lnTo>
                    <a:pt x="6044" y="3500"/>
                  </a:lnTo>
                  <a:lnTo>
                    <a:pt x="5863" y="3217"/>
                  </a:lnTo>
                  <a:lnTo>
                    <a:pt x="5668" y="2943"/>
                  </a:lnTo>
                  <a:lnTo>
                    <a:pt x="5461" y="2679"/>
                  </a:lnTo>
                  <a:lnTo>
                    <a:pt x="5241" y="2426"/>
                  </a:lnTo>
                  <a:lnTo>
                    <a:pt x="5009" y="2183"/>
                  </a:lnTo>
                  <a:lnTo>
                    <a:pt x="4767" y="1951"/>
                  </a:lnTo>
                  <a:lnTo>
                    <a:pt x="4513" y="1731"/>
                  </a:lnTo>
                  <a:lnTo>
                    <a:pt x="4250" y="1524"/>
                  </a:lnTo>
                  <a:lnTo>
                    <a:pt x="3975" y="1329"/>
                  </a:lnTo>
                  <a:lnTo>
                    <a:pt x="3692" y="1146"/>
                  </a:lnTo>
                  <a:lnTo>
                    <a:pt x="3399" y="979"/>
                  </a:lnTo>
                  <a:lnTo>
                    <a:pt x="3098" y="824"/>
                  </a:lnTo>
                  <a:lnTo>
                    <a:pt x="2789" y="684"/>
                  </a:lnTo>
                  <a:lnTo>
                    <a:pt x="2471" y="559"/>
                  </a:lnTo>
                  <a:lnTo>
                    <a:pt x="2146" y="449"/>
                  </a:lnTo>
                  <a:lnTo>
                    <a:pt x="1814" y="354"/>
                  </a:lnTo>
                  <a:lnTo>
                    <a:pt x="1477" y="276"/>
                  </a:lnTo>
                  <a:lnTo>
                    <a:pt x="1133" y="215"/>
                  </a:lnTo>
                  <a:lnTo>
                    <a:pt x="782" y="170"/>
                  </a:lnTo>
                  <a:lnTo>
                    <a:pt x="428" y="143"/>
                  </a:lnTo>
                  <a:lnTo>
                    <a:pt x="65" y="134"/>
                  </a:lnTo>
                  <a:lnTo>
                    <a:pt x="133" y="67"/>
                  </a:lnTo>
                  <a:lnTo>
                    <a:pt x="133" y="7123"/>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9E7861F-DE5E-4561-8A0B-AA39B6772F30}"/>
                </a:ext>
              </a:extLst>
            </p:cNvPr>
            <p:cNvSpPr>
              <a:spLocks noChangeArrowheads="1"/>
            </p:cNvSpPr>
            <p:nvPr/>
          </p:nvSpPr>
          <p:spPr bwMode="auto">
            <a:xfrm>
              <a:off x="3183" y="1663"/>
              <a:ext cx="39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Calibri" panose="020F0502020204030204" pitchFamily="34" charset="0"/>
                </a:rPr>
                <a:t>TCOP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1CD08915-76FA-47F0-86EE-6E64400341C6}"/>
                </a:ext>
              </a:extLst>
            </p:cNvPr>
            <p:cNvSpPr>
              <a:spLocks noChangeArrowheads="1"/>
            </p:cNvSpPr>
            <p:nvPr/>
          </p:nvSpPr>
          <p:spPr bwMode="auto">
            <a:xfrm>
              <a:off x="3497" y="1727"/>
              <a:ext cx="24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led by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83FC2EEB-43F1-4FA2-B08A-427FEC92FEB7}"/>
                </a:ext>
              </a:extLst>
            </p:cNvPr>
            <p:cNvSpPr>
              <a:spLocks noChangeArrowheads="1"/>
            </p:cNvSpPr>
            <p:nvPr/>
          </p:nvSpPr>
          <p:spPr bwMode="auto">
            <a:xfrm>
              <a:off x="3277" y="1820"/>
              <a:ext cx="61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8 Exec Comm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D000A7A0-208F-4003-8830-B4FA56756A56}"/>
                </a:ext>
              </a:extLst>
            </p:cNvPr>
            <p:cNvSpPr>
              <a:spLocks noChangeArrowheads="1"/>
            </p:cNvSpPr>
            <p:nvPr/>
          </p:nvSpPr>
          <p:spPr bwMode="auto">
            <a:xfrm>
              <a:off x="3394" y="1894"/>
              <a:ext cx="33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members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Freeform 21">
              <a:extLst>
                <a:ext uri="{FF2B5EF4-FFF2-40B4-BE49-F238E27FC236}">
                  <a16:creationId xmlns:a16="http://schemas.microsoft.com/office/drawing/2014/main" id="{D18DB618-7E3D-4C2B-BD6B-351F9DD4F25F}"/>
                </a:ext>
              </a:extLst>
            </p:cNvPr>
            <p:cNvSpPr>
              <a:spLocks/>
            </p:cNvSpPr>
            <p:nvPr/>
          </p:nvSpPr>
          <p:spPr bwMode="auto">
            <a:xfrm>
              <a:off x="2412" y="2101"/>
              <a:ext cx="1343" cy="821"/>
            </a:xfrm>
            <a:custGeom>
              <a:avLst/>
              <a:gdLst>
                <a:gd name="T0" fmla="*/ 12221 w 12221"/>
                <a:gd name="T1" fmla="*/ 3528 h 8059"/>
                <a:gd name="T2" fmla="*/ 2582 w 12221"/>
                <a:gd name="T3" fmla="*/ 6110 h 8059"/>
                <a:gd name="T4" fmla="*/ 0 w 12221"/>
                <a:gd name="T5" fmla="*/ 3528 h 8059"/>
                <a:gd name="T6" fmla="*/ 6110 w 12221"/>
                <a:gd name="T7" fmla="*/ 0 h 8059"/>
                <a:gd name="T8" fmla="*/ 12221 w 12221"/>
                <a:gd name="T9" fmla="*/ 3528 h 8059"/>
              </a:gdLst>
              <a:ahLst/>
              <a:cxnLst>
                <a:cxn ang="0">
                  <a:pos x="T0" y="T1"/>
                </a:cxn>
                <a:cxn ang="0">
                  <a:pos x="T2" y="T3"/>
                </a:cxn>
                <a:cxn ang="0">
                  <a:pos x="T4" y="T5"/>
                </a:cxn>
                <a:cxn ang="0">
                  <a:pos x="T6" y="T7"/>
                </a:cxn>
                <a:cxn ang="0">
                  <a:pos x="T8" y="T9"/>
                </a:cxn>
              </a:cxnLst>
              <a:rect l="0" t="0" r="r" b="b"/>
              <a:pathLst>
                <a:path w="12221" h="8059">
                  <a:moveTo>
                    <a:pt x="12221" y="3528"/>
                  </a:moveTo>
                  <a:cubicBezTo>
                    <a:pt x="10273" y="6903"/>
                    <a:pt x="5957" y="8059"/>
                    <a:pt x="2582" y="6110"/>
                  </a:cubicBezTo>
                  <a:cubicBezTo>
                    <a:pt x="1510" y="5491"/>
                    <a:pt x="619" y="4600"/>
                    <a:pt x="0" y="3528"/>
                  </a:cubicBezTo>
                  <a:lnTo>
                    <a:pt x="6110" y="0"/>
                  </a:lnTo>
                  <a:lnTo>
                    <a:pt x="12221" y="3528"/>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id="{EFD8F035-9126-495A-A0A2-86882B68DB7E}"/>
                </a:ext>
              </a:extLst>
            </p:cNvPr>
            <p:cNvSpPr>
              <a:spLocks noEditPoints="1"/>
            </p:cNvSpPr>
            <p:nvPr/>
          </p:nvSpPr>
          <p:spPr bwMode="auto">
            <a:xfrm>
              <a:off x="2404" y="2094"/>
              <a:ext cx="1358" cy="732"/>
            </a:xfrm>
            <a:custGeom>
              <a:avLst/>
              <a:gdLst>
                <a:gd name="T0" fmla="*/ 12355 w 12359"/>
                <a:gd name="T1" fmla="*/ 3581 h 7191"/>
                <a:gd name="T2" fmla="*/ 12158 w 12359"/>
                <a:gd name="T3" fmla="*/ 3942 h 7191"/>
                <a:gd name="T4" fmla="*/ 11735 w 12359"/>
                <a:gd name="T5" fmla="*/ 4528 h 7191"/>
                <a:gd name="T6" fmla="*/ 11265 w 12359"/>
                <a:gd name="T7" fmla="*/ 5059 h 7191"/>
                <a:gd name="T8" fmla="*/ 10750 w 12359"/>
                <a:gd name="T9" fmla="*/ 5535 h 7191"/>
                <a:gd name="T10" fmla="*/ 10197 w 12359"/>
                <a:gd name="T11" fmla="*/ 5953 h 7191"/>
                <a:gd name="T12" fmla="*/ 9610 w 12359"/>
                <a:gd name="T13" fmla="*/ 6313 h 7191"/>
                <a:gd name="T14" fmla="*/ 8993 w 12359"/>
                <a:gd name="T15" fmla="*/ 6613 h 7191"/>
                <a:gd name="T16" fmla="*/ 8352 w 12359"/>
                <a:gd name="T17" fmla="*/ 6852 h 7191"/>
                <a:gd name="T18" fmla="*/ 7693 w 12359"/>
                <a:gd name="T19" fmla="*/ 7029 h 7191"/>
                <a:gd name="T20" fmla="*/ 7018 w 12359"/>
                <a:gd name="T21" fmla="*/ 7142 h 7191"/>
                <a:gd name="T22" fmla="*/ 6335 w 12359"/>
                <a:gd name="T23" fmla="*/ 7191 h 7191"/>
                <a:gd name="T24" fmla="*/ 5645 w 12359"/>
                <a:gd name="T25" fmla="*/ 7173 h 7191"/>
                <a:gd name="T26" fmla="*/ 4957 w 12359"/>
                <a:gd name="T27" fmla="*/ 7088 h 7191"/>
                <a:gd name="T28" fmla="*/ 4273 w 12359"/>
                <a:gd name="T29" fmla="*/ 6934 h 7191"/>
                <a:gd name="T30" fmla="*/ 3600 w 12359"/>
                <a:gd name="T31" fmla="*/ 6709 h 7191"/>
                <a:gd name="T32" fmla="*/ 2942 w 12359"/>
                <a:gd name="T33" fmla="*/ 6414 h 7191"/>
                <a:gd name="T34" fmla="*/ 2418 w 12359"/>
                <a:gd name="T35" fmla="*/ 6118 h 7191"/>
                <a:gd name="T36" fmla="*/ 2031 w 12359"/>
                <a:gd name="T37" fmla="*/ 5858 h 7191"/>
                <a:gd name="T38" fmla="*/ 1484 w 12359"/>
                <a:gd name="T39" fmla="*/ 5425 h 7191"/>
                <a:gd name="T40" fmla="*/ 827 w 12359"/>
                <a:gd name="T41" fmla="*/ 4768 h 7191"/>
                <a:gd name="T42" fmla="*/ 392 w 12359"/>
                <a:gd name="T43" fmla="*/ 4220 h 7191"/>
                <a:gd name="T44" fmla="*/ 133 w 12359"/>
                <a:gd name="T45" fmla="*/ 3833 h 7191"/>
                <a:gd name="T46" fmla="*/ 5 w 12359"/>
                <a:gd name="T47" fmla="*/ 3581 h 7191"/>
                <a:gd name="T48" fmla="*/ 6146 w 12359"/>
                <a:gd name="T49" fmla="*/ 12 h 7191"/>
                <a:gd name="T50" fmla="*/ 12324 w 12359"/>
                <a:gd name="T51" fmla="*/ 3540 h 7191"/>
                <a:gd name="T52" fmla="*/ 6213 w 12359"/>
                <a:gd name="T53" fmla="*/ 127 h 7191"/>
                <a:gd name="T54" fmla="*/ 127 w 12359"/>
                <a:gd name="T55" fmla="*/ 3563 h 7191"/>
                <a:gd name="T56" fmla="*/ 369 w 12359"/>
                <a:gd name="T57" fmla="*/ 3953 h 7191"/>
                <a:gd name="T58" fmla="*/ 635 w 12359"/>
                <a:gd name="T59" fmla="*/ 4324 h 7191"/>
                <a:gd name="T60" fmla="*/ 1236 w 12359"/>
                <a:gd name="T61" fmla="*/ 5010 h 7191"/>
                <a:gd name="T62" fmla="*/ 1922 w 12359"/>
                <a:gd name="T63" fmla="*/ 5612 h 7191"/>
                <a:gd name="T64" fmla="*/ 2295 w 12359"/>
                <a:gd name="T65" fmla="*/ 5879 h 7191"/>
                <a:gd name="T66" fmla="*/ 2683 w 12359"/>
                <a:gd name="T67" fmla="*/ 6121 h 7191"/>
                <a:gd name="T68" fmla="*/ 3320 w 12359"/>
                <a:gd name="T69" fmla="*/ 6447 h 7191"/>
                <a:gd name="T70" fmla="*/ 3974 w 12359"/>
                <a:gd name="T71" fmla="*/ 6703 h 7191"/>
                <a:gd name="T72" fmla="*/ 4641 w 12359"/>
                <a:gd name="T73" fmla="*/ 6889 h 7191"/>
                <a:gd name="T74" fmla="*/ 5314 w 12359"/>
                <a:gd name="T75" fmla="*/ 7006 h 7191"/>
                <a:gd name="T76" fmla="*/ 5990 w 12359"/>
                <a:gd name="T77" fmla="*/ 7058 h 7191"/>
                <a:gd name="T78" fmla="*/ 6664 w 12359"/>
                <a:gd name="T79" fmla="*/ 7042 h 7191"/>
                <a:gd name="T80" fmla="*/ 7332 w 12359"/>
                <a:gd name="T81" fmla="*/ 6963 h 7191"/>
                <a:gd name="T82" fmla="*/ 7988 w 12359"/>
                <a:gd name="T83" fmla="*/ 6820 h 7191"/>
                <a:gd name="T84" fmla="*/ 8627 w 12359"/>
                <a:gd name="T85" fmla="*/ 6617 h 7191"/>
                <a:gd name="T86" fmla="*/ 9244 w 12359"/>
                <a:gd name="T87" fmla="*/ 6352 h 7191"/>
                <a:gd name="T88" fmla="*/ 9835 w 12359"/>
                <a:gd name="T89" fmla="*/ 6029 h 7191"/>
                <a:gd name="T90" fmla="*/ 10396 w 12359"/>
                <a:gd name="T91" fmla="*/ 5646 h 7191"/>
                <a:gd name="T92" fmla="*/ 10920 w 12359"/>
                <a:gd name="T93" fmla="*/ 5209 h 7191"/>
                <a:gd name="T94" fmla="*/ 11404 w 12359"/>
                <a:gd name="T95" fmla="*/ 4715 h 7191"/>
                <a:gd name="T96" fmla="*/ 11843 w 12359"/>
                <a:gd name="T97" fmla="*/ 4167 h 7191"/>
                <a:gd name="T98" fmla="*/ 12234 w 12359"/>
                <a:gd name="T99" fmla="*/ 3563 h 7191"/>
                <a:gd name="T100" fmla="*/ 6146 w 12359"/>
                <a:gd name="T101" fmla="*/ 127 h 7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359" h="7191">
                  <a:moveTo>
                    <a:pt x="12324" y="3540"/>
                  </a:moveTo>
                  <a:cubicBezTo>
                    <a:pt x="12339" y="3549"/>
                    <a:pt x="12351" y="3564"/>
                    <a:pt x="12355" y="3581"/>
                  </a:cubicBezTo>
                  <a:cubicBezTo>
                    <a:pt x="12359" y="3598"/>
                    <a:pt x="12357" y="3617"/>
                    <a:pt x="12347" y="3632"/>
                  </a:cubicBezTo>
                  <a:lnTo>
                    <a:pt x="12158" y="3942"/>
                  </a:lnTo>
                  <a:lnTo>
                    <a:pt x="11953" y="4242"/>
                  </a:lnTo>
                  <a:lnTo>
                    <a:pt x="11735" y="4528"/>
                  </a:lnTo>
                  <a:lnTo>
                    <a:pt x="11506" y="4800"/>
                  </a:lnTo>
                  <a:lnTo>
                    <a:pt x="11265" y="5059"/>
                  </a:lnTo>
                  <a:lnTo>
                    <a:pt x="11013" y="5304"/>
                  </a:lnTo>
                  <a:lnTo>
                    <a:pt x="10750" y="5535"/>
                  </a:lnTo>
                  <a:lnTo>
                    <a:pt x="10479" y="5751"/>
                  </a:lnTo>
                  <a:lnTo>
                    <a:pt x="10197" y="5953"/>
                  </a:lnTo>
                  <a:lnTo>
                    <a:pt x="9908" y="6140"/>
                  </a:lnTo>
                  <a:lnTo>
                    <a:pt x="9610" y="6313"/>
                  </a:lnTo>
                  <a:lnTo>
                    <a:pt x="9305" y="6471"/>
                  </a:lnTo>
                  <a:lnTo>
                    <a:pt x="8993" y="6613"/>
                  </a:lnTo>
                  <a:lnTo>
                    <a:pt x="8676" y="6740"/>
                  </a:lnTo>
                  <a:lnTo>
                    <a:pt x="8352" y="6852"/>
                  </a:lnTo>
                  <a:lnTo>
                    <a:pt x="8025" y="6948"/>
                  </a:lnTo>
                  <a:lnTo>
                    <a:pt x="7693" y="7029"/>
                  </a:lnTo>
                  <a:lnTo>
                    <a:pt x="7357" y="7094"/>
                  </a:lnTo>
                  <a:lnTo>
                    <a:pt x="7018" y="7142"/>
                  </a:lnTo>
                  <a:lnTo>
                    <a:pt x="6677" y="7175"/>
                  </a:lnTo>
                  <a:lnTo>
                    <a:pt x="6335" y="7191"/>
                  </a:lnTo>
                  <a:lnTo>
                    <a:pt x="5990" y="7191"/>
                  </a:lnTo>
                  <a:lnTo>
                    <a:pt x="5645" y="7173"/>
                  </a:lnTo>
                  <a:lnTo>
                    <a:pt x="5301" y="7139"/>
                  </a:lnTo>
                  <a:lnTo>
                    <a:pt x="4957" y="7088"/>
                  </a:lnTo>
                  <a:lnTo>
                    <a:pt x="4614" y="7020"/>
                  </a:lnTo>
                  <a:lnTo>
                    <a:pt x="4273" y="6934"/>
                  </a:lnTo>
                  <a:lnTo>
                    <a:pt x="3935" y="6830"/>
                  </a:lnTo>
                  <a:lnTo>
                    <a:pt x="3600" y="6709"/>
                  </a:lnTo>
                  <a:lnTo>
                    <a:pt x="3269" y="6570"/>
                  </a:lnTo>
                  <a:lnTo>
                    <a:pt x="2942" y="6414"/>
                  </a:lnTo>
                  <a:lnTo>
                    <a:pt x="2620" y="6238"/>
                  </a:lnTo>
                  <a:lnTo>
                    <a:pt x="2418" y="6118"/>
                  </a:lnTo>
                  <a:lnTo>
                    <a:pt x="2222" y="5990"/>
                  </a:lnTo>
                  <a:lnTo>
                    <a:pt x="2031" y="5858"/>
                  </a:lnTo>
                  <a:lnTo>
                    <a:pt x="1843" y="5719"/>
                  </a:lnTo>
                  <a:lnTo>
                    <a:pt x="1484" y="5425"/>
                  </a:lnTo>
                  <a:lnTo>
                    <a:pt x="1145" y="5107"/>
                  </a:lnTo>
                  <a:lnTo>
                    <a:pt x="827" y="4768"/>
                  </a:lnTo>
                  <a:lnTo>
                    <a:pt x="532" y="4409"/>
                  </a:lnTo>
                  <a:lnTo>
                    <a:pt x="392" y="4220"/>
                  </a:lnTo>
                  <a:lnTo>
                    <a:pt x="260" y="4028"/>
                  </a:lnTo>
                  <a:lnTo>
                    <a:pt x="133" y="3833"/>
                  </a:lnTo>
                  <a:lnTo>
                    <a:pt x="12" y="3632"/>
                  </a:lnTo>
                  <a:cubicBezTo>
                    <a:pt x="3" y="3616"/>
                    <a:pt x="0" y="3598"/>
                    <a:pt x="5" y="3581"/>
                  </a:cubicBezTo>
                  <a:cubicBezTo>
                    <a:pt x="9" y="3563"/>
                    <a:pt x="21" y="3549"/>
                    <a:pt x="36" y="3540"/>
                  </a:cubicBezTo>
                  <a:lnTo>
                    <a:pt x="6146" y="12"/>
                  </a:lnTo>
                  <a:cubicBezTo>
                    <a:pt x="6167" y="0"/>
                    <a:pt x="6192" y="0"/>
                    <a:pt x="6213" y="12"/>
                  </a:cubicBezTo>
                  <a:lnTo>
                    <a:pt x="12324" y="3540"/>
                  </a:lnTo>
                  <a:close/>
                  <a:moveTo>
                    <a:pt x="6146" y="127"/>
                  </a:moveTo>
                  <a:lnTo>
                    <a:pt x="6213" y="127"/>
                  </a:lnTo>
                  <a:lnTo>
                    <a:pt x="103" y="3655"/>
                  </a:lnTo>
                  <a:lnTo>
                    <a:pt x="127" y="3563"/>
                  </a:lnTo>
                  <a:lnTo>
                    <a:pt x="244" y="3760"/>
                  </a:lnTo>
                  <a:lnTo>
                    <a:pt x="369" y="3953"/>
                  </a:lnTo>
                  <a:lnTo>
                    <a:pt x="499" y="4141"/>
                  </a:lnTo>
                  <a:lnTo>
                    <a:pt x="635" y="4324"/>
                  </a:lnTo>
                  <a:lnTo>
                    <a:pt x="924" y="4677"/>
                  </a:lnTo>
                  <a:lnTo>
                    <a:pt x="1236" y="5010"/>
                  </a:lnTo>
                  <a:lnTo>
                    <a:pt x="1569" y="5322"/>
                  </a:lnTo>
                  <a:lnTo>
                    <a:pt x="1922" y="5612"/>
                  </a:lnTo>
                  <a:lnTo>
                    <a:pt x="2106" y="5749"/>
                  </a:lnTo>
                  <a:lnTo>
                    <a:pt x="2295" y="5879"/>
                  </a:lnTo>
                  <a:lnTo>
                    <a:pt x="2487" y="6003"/>
                  </a:lnTo>
                  <a:lnTo>
                    <a:pt x="2683" y="6121"/>
                  </a:lnTo>
                  <a:lnTo>
                    <a:pt x="2999" y="6293"/>
                  </a:lnTo>
                  <a:lnTo>
                    <a:pt x="3320" y="6447"/>
                  </a:lnTo>
                  <a:lnTo>
                    <a:pt x="3645" y="6584"/>
                  </a:lnTo>
                  <a:lnTo>
                    <a:pt x="3974" y="6703"/>
                  </a:lnTo>
                  <a:lnTo>
                    <a:pt x="4306" y="6805"/>
                  </a:lnTo>
                  <a:lnTo>
                    <a:pt x="4641" y="6889"/>
                  </a:lnTo>
                  <a:lnTo>
                    <a:pt x="4976" y="6956"/>
                  </a:lnTo>
                  <a:lnTo>
                    <a:pt x="5314" y="7006"/>
                  </a:lnTo>
                  <a:lnTo>
                    <a:pt x="5652" y="7040"/>
                  </a:lnTo>
                  <a:lnTo>
                    <a:pt x="5990" y="7058"/>
                  </a:lnTo>
                  <a:lnTo>
                    <a:pt x="6328" y="7058"/>
                  </a:lnTo>
                  <a:lnTo>
                    <a:pt x="6664" y="7042"/>
                  </a:lnTo>
                  <a:lnTo>
                    <a:pt x="6999" y="7010"/>
                  </a:lnTo>
                  <a:lnTo>
                    <a:pt x="7332" y="6963"/>
                  </a:lnTo>
                  <a:lnTo>
                    <a:pt x="7662" y="6900"/>
                  </a:lnTo>
                  <a:lnTo>
                    <a:pt x="7988" y="6820"/>
                  </a:lnTo>
                  <a:lnTo>
                    <a:pt x="8309" y="6726"/>
                  </a:lnTo>
                  <a:lnTo>
                    <a:pt x="8627" y="6617"/>
                  </a:lnTo>
                  <a:lnTo>
                    <a:pt x="8938" y="6492"/>
                  </a:lnTo>
                  <a:lnTo>
                    <a:pt x="9244" y="6352"/>
                  </a:lnTo>
                  <a:lnTo>
                    <a:pt x="9543" y="6198"/>
                  </a:lnTo>
                  <a:lnTo>
                    <a:pt x="9835" y="6029"/>
                  </a:lnTo>
                  <a:lnTo>
                    <a:pt x="10120" y="5844"/>
                  </a:lnTo>
                  <a:lnTo>
                    <a:pt x="10396" y="5646"/>
                  </a:lnTo>
                  <a:lnTo>
                    <a:pt x="10663" y="5434"/>
                  </a:lnTo>
                  <a:lnTo>
                    <a:pt x="10920" y="5209"/>
                  </a:lnTo>
                  <a:lnTo>
                    <a:pt x="11168" y="4968"/>
                  </a:lnTo>
                  <a:lnTo>
                    <a:pt x="11404" y="4715"/>
                  </a:lnTo>
                  <a:lnTo>
                    <a:pt x="11629" y="4447"/>
                  </a:lnTo>
                  <a:lnTo>
                    <a:pt x="11843" y="4167"/>
                  </a:lnTo>
                  <a:lnTo>
                    <a:pt x="12045" y="3873"/>
                  </a:lnTo>
                  <a:lnTo>
                    <a:pt x="12234" y="3563"/>
                  </a:lnTo>
                  <a:lnTo>
                    <a:pt x="12257" y="3655"/>
                  </a:lnTo>
                  <a:lnTo>
                    <a:pt x="6146" y="12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EAA2B5FB-A131-4F2A-8911-B77A4C9AC1B9}"/>
                </a:ext>
              </a:extLst>
            </p:cNvPr>
            <p:cNvSpPr>
              <a:spLocks noChangeArrowheads="1"/>
            </p:cNvSpPr>
            <p:nvPr/>
          </p:nvSpPr>
          <p:spPr bwMode="auto">
            <a:xfrm>
              <a:off x="2781" y="2338"/>
              <a:ext cx="44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Calibri" panose="020F0502020204030204" pitchFamily="34" charset="0"/>
                </a:rPr>
                <a:t>IACOP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8CC4BEDE-E2D4-4907-9D65-A3EF733A8BB1}"/>
                </a:ext>
              </a:extLst>
            </p:cNvPr>
            <p:cNvSpPr>
              <a:spLocks noChangeArrowheads="1"/>
            </p:cNvSpPr>
            <p:nvPr/>
          </p:nvSpPr>
          <p:spPr bwMode="auto">
            <a:xfrm>
              <a:off x="3171" y="2401"/>
              <a:ext cx="30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led by 8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5">
              <a:extLst>
                <a:ext uri="{FF2B5EF4-FFF2-40B4-BE49-F238E27FC236}">
                  <a16:creationId xmlns:a16="http://schemas.microsoft.com/office/drawing/2014/main" id="{CBA33563-FB15-442E-92DB-1566C66D515D}"/>
                </a:ext>
              </a:extLst>
            </p:cNvPr>
            <p:cNvSpPr>
              <a:spLocks noChangeArrowheads="1"/>
            </p:cNvSpPr>
            <p:nvPr/>
          </p:nvSpPr>
          <p:spPr bwMode="auto">
            <a:xfrm>
              <a:off x="2773" y="2494"/>
              <a:ext cx="72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Executive Committee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6">
              <a:extLst>
                <a:ext uri="{FF2B5EF4-FFF2-40B4-BE49-F238E27FC236}">
                  <a16:creationId xmlns:a16="http://schemas.microsoft.com/office/drawing/2014/main" id="{D273E071-2099-41FB-ADBE-7A9A15F0158D}"/>
                </a:ext>
              </a:extLst>
            </p:cNvPr>
            <p:cNvSpPr>
              <a:spLocks noChangeArrowheads="1"/>
            </p:cNvSpPr>
            <p:nvPr/>
          </p:nvSpPr>
          <p:spPr bwMode="auto">
            <a:xfrm>
              <a:off x="2949" y="2570"/>
              <a:ext cx="33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members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Freeform 27">
              <a:extLst>
                <a:ext uri="{FF2B5EF4-FFF2-40B4-BE49-F238E27FC236}">
                  <a16:creationId xmlns:a16="http://schemas.microsoft.com/office/drawing/2014/main" id="{1EA011B2-1DA6-4D25-8B1F-45D676CE5AEC}"/>
                </a:ext>
              </a:extLst>
            </p:cNvPr>
            <p:cNvSpPr>
              <a:spLocks/>
            </p:cNvSpPr>
            <p:nvPr/>
          </p:nvSpPr>
          <p:spPr bwMode="auto">
            <a:xfrm>
              <a:off x="2149" y="1310"/>
              <a:ext cx="886" cy="1078"/>
            </a:xfrm>
            <a:custGeom>
              <a:avLst/>
              <a:gdLst>
                <a:gd name="T0" fmla="*/ 1948 w 8059"/>
                <a:gd name="T1" fmla="*/ 10584 h 10584"/>
                <a:gd name="T2" fmla="*/ 4531 w 8059"/>
                <a:gd name="T3" fmla="*/ 945 h 10584"/>
                <a:gd name="T4" fmla="*/ 8059 w 8059"/>
                <a:gd name="T5" fmla="*/ 0 h 10584"/>
                <a:gd name="T6" fmla="*/ 8059 w 8059"/>
                <a:gd name="T7" fmla="*/ 7056 h 10584"/>
                <a:gd name="T8" fmla="*/ 1948 w 8059"/>
                <a:gd name="T9" fmla="*/ 10584 h 10584"/>
              </a:gdLst>
              <a:ahLst/>
              <a:cxnLst>
                <a:cxn ang="0">
                  <a:pos x="T0" y="T1"/>
                </a:cxn>
                <a:cxn ang="0">
                  <a:pos x="T2" y="T3"/>
                </a:cxn>
                <a:cxn ang="0">
                  <a:pos x="T4" y="T5"/>
                </a:cxn>
                <a:cxn ang="0">
                  <a:pos x="T6" y="T7"/>
                </a:cxn>
                <a:cxn ang="0">
                  <a:pos x="T8" y="T9"/>
                </a:cxn>
              </a:cxnLst>
              <a:rect l="0" t="0" r="r" b="b"/>
              <a:pathLst>
                <a:path w="8059" h="10584">
                  <a:moveTo>
                    <a:pt x="1948" y="10584"/>
                  </a:moveTo>
                  <a:cubicBezTo>
                    <a:pt x="0" y="7209"/>
                    <a:pt x="1156" y="2894"/>
                    <a:pt x="4531" y="945"/>
                  </a:cubicBezTo>
                  <a:cubicBezTo>
                    <a:pt x="5603" y="326"/>
                    <a:pt x="6820" y="0"/>
                    <a:pt x="8059" y="0"/>
                  </a:cubicBezTo>
                  <a:lnTo>
                    <a:pt x="8059" y="7056"/>
                  </a:lnTo>
                  <a:lnTo>
                    <a:pt x="1948" y="10584"/>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a:extLst>
                <a:ext uri="{FF2B5EF4-FFF2-40B4-BE49-F238E27FC236}">
                  <a16:creationId xmlns:a16="http://schemas.microsoft.com/office/drawing/2014/main" id="{AABE1D99-39E6-49CF-BD11-C600D39A168F}"/>
                </a:ext>
              </a:extLst>
            </p:cNvPr>
            <p:cNvSpPr>
              <a:spLocks noEditPoints="1"/>
            </p:cNvSpPr>
            <p:nvPr/>
          </p:nvSpPr>
          <p:spPr bwMode="auto">
            <a:xfrm>
              <a:off x="2252" y="1303"/>
              <a:ext cx="790" cy="1093"/>
            </a:xfrm>
            <a:custGeom>
              <a:avLst/>
              <a:gdLst>
                <a:gd name="T0" fmla="*/ 992 w 7188"/>
                <a:gd name="T1" fmla="*/ 10716 h 10721"/>
                <a:gd name="T2" fmla="*/ 778 w 7188"/>
                <a:gd name="T3" fmla="*/ 10364 h 10721"/>
                <a:gd name="T4" fmla="*/ 482 w 7188"/>
                <a:gd name="T5" fmla="*/ 9706 h 10721"/>
                <a:gd name="T6" fmla="*/ 258 w 7188"/>
                <a:gd name="T7" fmla="*/ 9033 h 10721"/>
                <a:gd name="T8" fmla="*/ 103 w 7188"/>
                <a:gd name="T9" fmla="*/ 8350 h 10721"/>
                <a:gd name="T10" fmla="*/ 17 w 7188"/>
                <a:gd name="T11" fmla="*/ 7661 h 10721"/>
                <a:gd name="T12" fmla="*/ 0 w 7188"/>
                <a:gd name="T13" fmla="*/ 6972 h 10721"/>
                <a:gd name="T14" fmla="*/ 47 w 7188"/>
                <a:gd name="T15" fmla="*/ 6288 h 10721"/>
                <a:gd name="T16" fmla="*/ 161 w 7188"/>
                <a:gd name="T17" fmla="*/ 5614 h 10721"/>
                <a:gd name="T18" fmla="*/ 338 w 7188"/>
                <a:gd name="T19" fmla="*/ 4954 h 10721"/>
                <a:gd name="T20" fmla="*/ 577 w 7188"/>
                <a:gd name="T21" fmla="*/ 4313 h 10721"/>
                <a:gd name="T22" fmla="*/ 876 w 7188"/>
                <a:gd name="T23" fmla="*/ 3696 h 10721"/>
                <a:gd name="T24" fmla="*/ 1235 w 7188"/>
                <a:gd name="T25" fmla="*/ 3108 h 10721"/>
                <a:gd name="T26" fmla="*/ 1654 w 7188"/>
                <a:gd name="T27" fmla="*/ 2555 h 10721"/>
                <a:gd name="T28" fmla="*/ 2130 w 7188"/>
                <a:gd name="T29" fmla="*/ 2040 h 10721"/>
                <a:gd name="T30" fmla="*/ 2661 w 7188"/>
                <a:gd name="T31" fmla="*/ 1569 h 10721"/>
                <a:gd name="T32" fmla="*/ 3246 w 7188"/>
                <a:gd name="T33" fmla="*/ 1147 h 10721"/>
                <a:gd name="T34" fmla="*/ 3764 w 7188"/>
                <a:gd name="T35" fmla="*/ 841 h 10721"/>
                <a:gd name="T36" fmla="*/ 4182 w 7188"/>
                <a:gd name="T37" fmla="*/ 635 h 10721"/>
                <a:gd name="T38" fmla="*/ 4613 w 7188"/>
                <a:gd name="T39" fmla="*/ 457 h 10721"/>
                <a:gd name="T40" fmla="*/ 5053 w 7188"/>
                <a:gd name="T41" fmla="*/ 308 h 10721"/>
                <a:gd name="T42" fmla="*/ 5502 w 7188"/>
                <a:gd name="T43" fmla="*/ 187 h 10721"/>
                <a:gd name="T44" fmla="*/ 5958 w 7188"/>
                <a:gd name="T45" fmla="*/ 96 h 10721"/>
                <a:gd name="T46" fmla="*/ 6420 w 7188"/>
                <a:gd name="T47" fmla="*/ 35 h 10721"/>
                <a:gd name="T48" fmla="*/ 6886 w 7188"/>
                <a:gd name="T49" fmla="*/ 5 h 10721"/>
                <a:gd name="T50" fmla="*/ 7168 w 7188"/>
                <a:gd name="T51" fmla="*/ 20 h 10721"/>
                <a:gd name="T52" fmla="*/ 7188 w 7188"/>
                <a:gd name="T53" fmla="*/ 7123 h 10721"/>
                <a:gd name="T54" fmla="*/ 1044 w 7188"/>
                <a:gd name="T55" fmla="*/ 10709 h 10721"/>
                <a:gd name="T56" fmla="*/ 7055 w 7188"/>
                <a:gd name="T57" fmla="*/ 7123 h 10721"/>
                <a:gd name="T58" fmla="*/ 7123 w 7188"/>
                <a:gd name="T59" fmla="*/ 134 h 10721"/>
                <a:gd name="T60" fmla="*/ 6664 w 7188"/>
                <a:gd name="T61" fmla="*/ 149 h 10721"/>
                <a:gd name="T62" fmla="*/ 6208 w 7188"/>
                <a:gd name="T63" fmla="*/ 194 h 10721"/>
                <a:gd name="T64" fmla="*/ 5757 w 7188"/>
                <a:gd name="T65" fmla="*/ 269 h 10721"/>
                <a:gd name="T66" fmla="*/ 5313 w 7188"/>
                <a:gd name="T67" fmla="*/ 372 h 10721"/>
                <a:gd name="T68" fmla="*/ 4877 w 7188"/>
                <a:gd name="T69" fmla="*/ 504 h 10721"/>
                <a:gd name="T70" fmla="*/ 4449 w 7188"/>
                <a:gd name="T71" fmla="*/ 665 h 10721"/>
                <a:gd name="T72" fmla="*/ 4033 w 7188"/>
                <a:gd name="T73" fmla="*/ 854 h 10721"/>
                <a:gd name="T74" fmla="*/ 3628 w 7188"/>
                <a:gd name="T75" fmla="*/ 1069 h 10721"/>
                <a:gd name="T76" fmla="*/ 3027 w 7188"/>
                <a:gd name="T77" fmla="*/ 1457 h 10721"/>
                <a:gd name="T78" fmla="*/ 2479 w 7188"/>
                <a:gd name="T79" fmla="*/ 1896 h 10721"/>
                <a:gd name="T80" fmla="*/ 1985 w 7188"/>
                <a:gd name="T81" fmla="*/ 2380 h 10721"/>
                <a:gd name="T82" fmla="*/ 1546 w 7188"/>
                <a:gd name="T83" fmla="*/ 2905 h 10721"/>
                <a:gd name="T84" fmla="*/ 1164 w 7188"/>
                <a:gd name="T85" fmla="*/ 3465 h 10721"/>
                <a:gd name="T86" fmla="*/ 840 w 7188"/>
                <a:gd name="T87" fmla="*/ 4056 h 10721"/>
                <a:gd name="T88" fmla="*/ 575 w 7188"/>
                <a:gd name="T89" fmla="*/ 4674 h 10721"/>
                <a:gd name="T90" fmla="*/ 370 w 7188"/>
                <a:gd name="T91" fmla="*/ 5313 h 10721"/>
                <a:gd name="T92" fmla="*/ 227 w 7188"/>
                <a:gd name="T93" fmla="*/ 5968 h 10721"/>
                <a:gd name="T94" fmla="*/ 148 w 7188"/>
                <a:gd name="T95" fmla="*/ 6635 h 10721"/>
                <a:gd name="T96" fmla="*/ 133 w 7188"/>
                <a:gd name="T97" fmla="*/ 7309 h 10721"/>
                <a:gd name="T98" fmla="*/ 183 w 7188"/>
                <a:gd name="T99" fmla="*/ 7986 h 10721"/>
                <a:gd name="T100" fmla="*/ 301 w 7188"/>
                <a:gd name="T101" fmla="*/ 8659 h 10721"/>
                <a:gd name="T102" fmla="*/ 486 w 7188"/>
                <a:gd name="T103" fmla="*/ 9326 h 10721"/>
                <a:gd name="T104" fmla="*/ 742 w 7188"/>
                <a:gd name="T105" fmla="*/ 9980 h 10721"/>
                <a:gd name="T106" fmla="*/ 1069 w 7188"/>
                <a:gd name="T107" fmla="*/ 10620 h 10721"/>
                <a:gd name="T108" fmla="*/ 7088 w 7188"/>
                <a:gd name="T109" fmla="*/ 7066 h 10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8" h="10721">
                  <a:moveTo>
                    <a:pt x="1044" y="10709"/>
                  </a:moveTo>
                  <a:cubicBezTo>
                    <a:pt x="1028" y="10718"/>
                    <a:pt x="1010" y="10721"/>
                    <a:pt x="992" y="10716"/>
                  </a:cubicBezTo>
                  <a:cubicBezTo>
                    <a:pt x="975" y="10711"/>
                    <a:pt x="961" y="10699"/>
                    <a:pt x="952" y="10683"/>
                  </a:cubicBezTo>
                  <a:lnTo>
                    <a:pt x="778" y="10364"/>
                  </a:lnTo>
                  <a:lnTo>
                    <a:pt x="621" y="10037"/>
                  </a:lnTo>
                  <a:lnTo>
                    <a:pt x="482" y="9706"/>
                  </a:lnTo>
                  <a:lnTo>
                    <a:pt x="361" y="9371"/>
                  </a:lnTo>
                  <a:lnTo>
                    <a:pt x="258" y="9033"/>
                  </a:lnTo>
                  <a:lnTo>
                    <a:pt x="172" y="8692"/>
                  </a:lnTo>
                  <a:lnTo>
                    <a:pt x="103" y="8350"/>
                  </a:lnTo>
                  <a:lnTo>
                    <a:pt x="52" y="8005"/>
                  </a:lnTo>
                  <a:lnTo>
                    <a:pt x="17" y="7661"/>
                  </a:lnTo>
                  <a:lnTo>
                    <a:pt x="0" y="7316"/>
                  </a:lnTo>
                  <a:lnTo>
                    <a:pt x="0" y="6972"/>
                  </a:lnTo>
                  <a:lnTo>
                    <a:pt x="15" y="6630"/>
                  </a:lnTo>
                  <a:lnTo>
                    <a:pt x="47" y="6288"/>
                  </a:lnTo>
                  <a:lnTo>
                    <a:pt x="95" y="5949"/>
                  </a:lnTo>
                  <a:lnTo>
                    <a:pt x="161" y="5614"/>
                  </a:lnTo>
                  <a:lnTo>
                    <a:pt x="241" y="5282"/>
                  </a:lnTo>
                  <a:lnTo>
                    <a:pt x="338" y="4954"/>
                  </a:lnTo>
                  <a:lnTo>
                    <a:pt x="449" y="4631"/>
                  </a:lnTo>
                  <a:lnTo>
                    <a:pt x="577" y="4313"/>
                  </a:lnTo>
                  <a:lnTo>
                    <a:pt x="719" y="4001"/>
                  </a:lnTo>
                  <a:lnTo>
                    <a:pt x="876" y="3696"/>
                  </a:lnTo>
                  <a:lnTo>
                    <a:pt x="1049" y="3398"/>
                  </a:lnTo>
                  <a:lnTo>
                    <a:pt x="1235" y="3108"/>
                  </a:lnTo>
                  <a:lnTo>
                    <a:pt x="1437" y="2828"/>
                  </a:lnTo>
                  <a:lnTo>
                    <a:pt x="1654" y="2555"/>
                  </a:lnTo>
                  <a:lnTo>
                    <a:pt x="1884" y="2293"/>
                  </a:lnTo>
                  <a:lnTo>
                    <a:pt x="2130" y="2040"/>
                  </a:lnTo>
                  <a:lnTo>
                    <a:pt x="2388" y="1799"/>
                  </a:lnTo>
                  <a:lnTo>
                    <a:pt x="2661" y="1569"/>
                  </a:lnTo>
                  <a:lnTo>
                    <a:pt x="2946" y="1351"/>
                  </a:lnTo>
                  <a:lnTo>
                    <a:pt x="3246" y="1147"/>
                  </a:lnTo>
                  <a:lnTo>
                    <a:pt x="3559" y="956"/>
                  </a:lnTo>
                  <a:lnTo>
                    <a:pt x="3764" y="841"/>
                  </a:lnTo>
                  <a:lnTo>
                    <a:pt x="3972" y="735"/>
                  </a:lnTo>
                  <a:lnTo>
                    <a:pt x="4182" y="635"/>
                  </a:lnTo>
                  <a:lnTo>
                    <a:pt x="4396" y="542"/>
                  </a:lnTo>
                  <a:lnTo>
                    <a:pt x="4613" y="457"/>
                  </a:lnTo>
                  <a:lnTo>
                    <a:pt x="4832" y="379"/>
                  </a:lnTo>
                  <a:lnTo>
                    <a:pt x="5053" y="308"/>
                  </a:lnTo>
                  <a:lnTo>
                    <a:pt x="5276" y="243"/>
                  </a:lnTo>
                  <a:lnTo>
                    <a:pt x="5502" y="187"/>
                  </a:lnTo>
                  <a:lnTo>
                    <a:pt x="5730" y="138"/>
                  </a:lnTo>
                  <a:lnTo>
                    <a:pt x="5958" y="96"/>
                  </a:lnTo>
                  <a:lnTo>
                    <a:pt x="6189" y="62"/>
                  </a:lnTo>
                  <a:lnTo>
                    <a:pt x="6420" y="35"/>
                  </a:lnTo>
                  <a:lnTo>
                    <a:pt x="6653" y="16"/>
                  </a:lnTo>
                  <a:lnTo>
                    <a:pt x="6886" y="5"/>
                  </a:lnTo>
                  <a:lnTo>
                    <a:pt x="7120" y="1"/>
                  </a:lnTo>
                  <a:cubicBezTo>
                    <a:pt x="7138" y="0"/>
                    <a:pt x="7155" y="7"/>
                    <a:pt x="7168" y="20"/>
                  </a:cubicBezTo>
                  <a:cubicBezTo>
                    <a:pt x="7181" y="32"/>
                    <a:pt x="7188" y="50"/>
                    <a:pt x="7188" y="67"/>
                  </a:cubicBezTo>
                  <a:lnTo>
                    <a:pt x="7188" y="7123"/>
                  </a:lnTo>
                  <a:cubicBezTo>
                    <a:pt x="7188" y="7147"/>
                    <a:pt x="7175" y="7169"/>
                    <a:pt x="7155" y="7181"/>
                  </a:cubicBezTo>
                  <a:lnTo>
                    <a:pt x="1044" y="10709"/>
                  </a:lnTo>
                  <a:close/>
                  <a:moveTo>
                    <a:pt x="7088" y="7066"/>
                  </a:moveTo>
                  <a:lnTo>
                    <a:pt x="7055" y="7123"/>
                  </a:lnTo>
                  <a:lnTo>
                    <a:pt x="7055" y="67"/>
                  </a:lnTo>
                  <a:lnTo>
                    <a:pt x="7123" y="134"/>
                  </a:lnTo>
                  <a:lnTo>
                    <a:pt x="6893" y="138"/>
                  </a:lnTo>
                  <a:lnTo>
                    <a:pt x="6664" y="149"/>
                  </a:lnTo>
                  <a:lnTo>
                    <a:pt x="6435" y="168"/>
                  </a:lnTo>
                  <a:lnTo>
                    <a:pt x="6208" y="194"/>
                  </a:lnTo>
                  <a:lnTo>
                    <a:pt x="5983" y="227"/>
                  </a:lnTo>
                  <a:lnTo>
                    <a:pt x="5757" y="269"/>
                  </a:lnTo>
                  <a:lnTo>
                    <a:pt x="5535" y="316"/>
                  </a:lnTo>
                  <a:lnTo>
                    <a:pt x="5313" y="372"/>
                  </a:lnTo>
                  <a:lnTo>
                    <a:pt x="5094" y="435"/>
                  </a:lnTo>
                  <a:lnTo>
                    <a:pt x="4877" y="504"/>
                  </a:lnTo>
                  <a:lnTo>
                    <a:pt x="4662" y="582"/>
                  </a:lnTo>
                  <a:lnTo>
                    <a:pt x="4449" y="665"/>
                  </a:lnTo>
                  <a:lnTo>
                    <a:pt x="4239" y="756"/>
                  </a:lnTo>
                  <a:lnTo>
                    <a:pt x="4033" y="854"/>
                  </a:lnTo>
                  <a:lnTo>
                    <a:pt x="3829" y="958"/>
                  </a:lnTo>
                  <a:lnTo>
                    <a:pt x="3628" y="1069"/>
                  </a:lnTo>
                  <a:lnTo>
                    <a:pt x="3321" y="1258"/>
                  </a:lnTo>
                  <a:lnTo>
                    <a:pt x="3027" y="1457"/>
                  </a:lnTo>
                  <a:lnTo>
                    <a:pt x="2746" y="1671"/>
                  </a:lnTo>
                  <a:lnTo>
                    <a:pt x="2479" y="1896"/>
                  </a:lnTo>
                  <a:lnTo>
                    <a:pt x="2225" y="2133"/>
                  </a:lnTo>
                  <a:lnTo>
                    <a:pt x="1985" y="2380"/>
                  </a:lnTo>
                  <a:lnTo>
                    <a:pt x="1759" y="2638"/>
                  </a:lnTo>
                  <a:lnTo>
                    <a:pt x="1546" y="2905"/>
                  </a:lnTo>
                  <a:lnTo>
                    <a:pt x="1347" y="3181"/>
                  </a:lnTo>
                  <a:lnTo>
                    <a:pt x="1164" y="3465"/>
                  </a:lnTo>
                  <a:lnTo>
                    <a:pt x="995" y="3757"/>
                  </a:lnTo>
                  <a:lnTo>
                    <a:pt x="840" y="4056"/>
                  </a:lnTo>
                  <a:lnTo>
                    <a:pt x="700" y="4362"/>
                  </a:lnTo>
                  <a:lnTo>
                    <a:pt x="575" y="4674"/>
                  </a:lnTo>
                  <a:lnTo>
                    <a:pt x="465" y="4991"/>
                  </a:lnTo>
                  <a:lnTo>
                    <a:pt x="370" y="5313"/>
                  </a:lnTo>
                  <a:lnTo>
                    <a:pt x="292" y="5639"/>
                  </a:lnTo>
                  <a:lnTo>
                    <a:pt x="227" y="5968"/>
                  </a:lnTo>
                  <a:lnTo>
                    <a:pt x="180" y="6301"/>
                  </a:lnTo>
                  <a:lnTo>
                    <a:pt x="148" y="6635"/>
                  </a:lnTo>
                  <a:lnTo>
                    <a:pt x="133" y="6972"/>
                  </a:lnTo>
                  <a:lnTo>
                    <a:pt x="133" y="7309"/>
                  </a:lnTo>
                  <a:lnTo>
                    <a:pt x="150" y="7648"/>
                  </a:lnTo>
                  <a:lnTo>
                    <a:pt x="183" y="7986"/>
                  </a:lnTo>
                  <a:lnTo>
                    <a:pt x="234" y="8323"/>
                  </a:lnTo>
                  <a:lnTo>
                    <a:pt x="301" y="8659"/>
                  </a:lnTo>
                  <a:lnTo>
                    <a:pt x="385" y="8994"/>
                  </a:lnTo>
                  <a:lnTo>
                    <a:pt x="486" y="9326"/>
                  </a:lnTo>
                  <a:lnTo>
                    <a:pt x="605" y="9655"/>
                  </a:lnTo>
                  <a:lnTo>
                    <a:pt x="742" y="9980"/>
                  </a:lnTo>
                  <a:lnTo>
                    <a:pt x="895" y="10301"/>
                  </a:lnTo>
                  <a:lnTo>
                    <a:pt x="1069" y="10620"/>
                  </a:lnTo>
                  <a:lnTo>
                    <a:pt x="977" y="10594"/>
                  </a:lnTo>
                  <a:lnTo>
                    <a:pt x="7088" y="7066"/>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91BA15A9-EF45-4753-A5E1-3652571E01ED}"/>
                </a:ext>
              </a:extLst>
            </p:cNvPr>
            <p:cNvSpPr>
              <a:spLocks noChangeArrowheads="1"/>
            </p:cNvSpPr>
            <p:nvPr/>
          </p:nvSpPr>
          <p:spPr bwMode="auto">
            <a:xfrm>
              <a:off x="2455" y="1663"/>
              <a:ext cx="40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Calibri" panose="020F0502020204030204" pitchFamily="34" charset="0"/>
                </a:rPr>
                <a:t>BCOP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9207D2BF-1DA6-4736-9A83-ACA9EA10F90E}"/>
                </a:ext>
              </a:extLst>
            </p:cNvPr>
            <p:cNvSpPr>
              <a:spLocks noChangeArrowheads="1"/>
            </p:cNvSpPr>
            <p:nvPr/>
          </p:nvSpPr>
          <p:spPr bwMode="auto">
            <a:xfrm>
              <a:off x="2782" y="1727"/>
              <a:ext cx="24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led by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B0B39AAD-B6B7-49B8-A3D9-3D4C255F7BFF}"/>
                </a:ext>
              </a:extLst>
            </p:cNvPr>
            <p:cNvSpPr>
              <a:spLocks noChangeArrowheads="1"/>
            </p:cNvSpPr>
            <p:nvPr/>
          </p:nvSpPr>
          <p:spPr bwMode="auto">
            <a:xfrm>
              <a:off x="2455" y="1820"/>
              <a:ext cx="48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8 Exec Comm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2">
              <a:extLst>
                <a:ext uri="{FF2B5EF4-FFF2-40B4-BE49-F238E27FC236}">
                  <a16:creationId xmlns:a16="http://schemas.microsoft.com/office/drawing/2014/main" id="{5E7501C7-467C-43B9-A48D-DD26C3CCEC4B}"/>
                </a:ext>
              </a:extLst>
            </p:cNvPr>
            <p:cNvSpPr>
              <a:spLocks noChangeArrowheads="1"/>
            </p:cNvSpPr>
            <p:nvPr/>
          </p:nvSpPr>
          <p:spPr bwMode="auto">
            <a:xfrm>
              <a:off x="2455" y="1894"/>
              <a:ext cx="33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members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Freeform 33">
              <a:extLst>
                <a:ext uri="{FF2B5EF4-FFF2-40B4-BE49-F238E27FC236}">
                  <a16:creationId xmlns:a16="http://schemas.microsoft.com/office/drawing/2014/main" id="{02951A9E-41EE-4489-B32A-B64B0819DDC1}"/>
                </a:ext>
              </a:extLst>
            </p:cNvPr>
            <p:cNvSpPr>
              <a:spLocks/>
            </p:cNvSpPr>
            <p:nvPr/>
          </p:nvSpPr>
          <p:spPr bwMode="auto">
            <a:xfrm>
              <a:off x="3099" y="1275"/>
              <a:ext cx="824" cy="1110"/>
            </a:xfrm>
            <a:custGeom>
              <a:avLst/>
              <a:gdLst>
                <a:gd name="T0" fmla="*/ 0 w 7499"/>
                <a:gd name="T1" fmla="*/ 1 h 10887"/>
                <a:gd name="T2" fmla="*/ 7393 w 7499"/>
                <a:gd name="T3" fmla="*/ 7392 h 10887"/>
                <a:gd name="T4" fmla="*/ 6709 w 7499"/>
                <a:gd name="T5" fmla="*/ 10498 h 10887"/>
                <a:gd name="T6" fmla="*/ 7173 w 7499"/>
                <a:gd name="T7" fmla="*/ 10766 h 10887"/>
                <a:gd name="T8" fmla="*/ 6054 w 7499"/>
                <a:gd name="T9" fmla="*/ 10887 h 10887"/>
                <a:gd name="T10" fmla="*/ 5544 w 7499"/>
                <a:gd name="T11" fmla="*/ 9825 h 10887"/>
                <a:gd name="T12" fmla="*/ 6008 w 7499"/>
                <a:gd name="T13" fmla="*/ 10093 h 10887"/>
                <a:gd name="T14" fmla="*/ 2701 w 7499"/>
                <a:gd name="T15" fmla="*/ 1386 h 10887"/>
                <a:gd name="T16" fmla="*/ 0 w 7499"/>
                <a:gd name="T17" fmla="*/ 807 h 10887"/>
                <a:gd name="T18" fmla="*/ 0 w 7499"/>
                <a:gd name="T19" fmla="*/ 1 h 10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99" h="10887">
                  <a:moveTo>
                    <a:pt x="0" y="1"/>
                  </a:moveTo>
                  <a:cubicBezTo>
                    <a:pt x="4083" y="0"/>
                    <a:pt x="7393" y="3309"/>
                    <a:pt x="7393" y="7392"/>
                  </a:cubicBezTo>
                  <a:cubicBezTo>
                    <a:pt x="7394" y="8464"/>
                    <a:pt x="7160" y="9525"/>
                    <a:pt x="6709" y="10498"/>
                  </a:cubicBezTo>
                  <a:lnTo>
                    <a:pt x="7173" y="10766"/>
                  </a:lnTo>
                  <a:lnTo>
                    <a:pt x="6054" y="10887"/>
                  </a:lnTo>
                  <a:lnTo>
                    <a:pt x="5544" y="9825"/>
                  </a:lnTo>
                  <a:lnTo>
                    <a:pt x="6008" y="10093"/>
                  </a:lnTo>
                  <a:cubicBezTo>
                    <a:pt x="7499" y="6776"/>
                    <a:pt x="6019" y="2878"/>
                    <a:pt x="2701" y="1386"/>
                  </a:cubicBezTo>
                  <a:cubicBezTo>
                    <a:pt x="1852" y="1004"/>
                    <a:pt x="931" y="807"/>
                    <a:pt x="0" y="807"/>
                  </a:cubicBezTo>
                  <a:lnTo>
                    <a:pt x="0" y="1"/>
                  </a:lnTo>
                  <a:close/>
                </a:path>
              </a:pathLst>
            </a:custGeom>
            <a:solidFill>
              <a:srgbClr val="B2C1D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a:extLst>
                <a:ext uri="{FF2B5EF4-FFF2-40B4-BE49-F238E27FC236}">
                  <a16:creationId xmlns:a16="http://schemas.microsoft.com/office/drawing/2014/main" id="{12A58377-6837-4288-9386-A8A9676D73E5}"/>
                </a:ext>
              </a:extLst>
            </p:cNvPr>
            <p:cNvSpPr>
              <a:spLocks/>
            </p:cNvSpPr>
            <p:nvPr/>
          </p:nvSpPr>
          <p:spPr bwMode="auto">
            <a:xfrm>
              <a:off x="2368" y="2436"/>
              <a:ext cx="1419" cy="525"/>
            </a:xfrm>
            <a:custGeom>
              <a:avLst/>
              <a:gdLst>
                <a:gd name="T0" fmla="*/ 12908 w 12908"/>
                <a:gd name="T1" fmla="*/ 403 h 5149"/>
                <a:gd name="T2" fmla="*/ 2810 w 12908"/>
                <a:gd name="T3" fmla="*/ 3107 h 5149"/>
                <a:gd name="T4" fmla="*/ 464 w 12908"/>
                <a:gd name="T5" fmla="*/ 964 h 5149"/>
                <a:gd name="T6" fmla="*/ 0 w 12908"/>
                <a:gd name="T7" fmla="*/ 1232 h 5149"/>
                <a:gd name="T8" fmla="*/ 454 w 12908"/>
                <a:gd name="T9" fmla="*/ 201 h 5149"/>
                <a:gd name="T10" fmla="*/ 1629 w 12908"/>
                <a:gd name="T11" fmla="*/ 291 h 5149"/>
                <a:gd name="T12" fmla="*/ 1165 w 12908"/>
                <a:gd name="T13" fmla="*/ 558 h 5149"/>
                <a:gd name="T14" fmla="*/ 10359 w 12908"/>
                <a:gd name="T15" fmla="*/ 2047 h 5149"/>
                <a:gd name="T16" fmla="*/ 12209 w 12908"/>
                <a:gd name="T17" fmla="*/ 0 h 5149"/>
                <a:gd name="T18" fmla="*/ 12908 w 12908"/>
                <a:gd name="T19" fmla="*/ 403 h 5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08" h="5149">
                  <a:moveTo>
                    <a:pt x="12908" y="403"/>
                  </a:moveTo>
                  <a:cubicBezTo>
                    <a:pt x="10866" y="3938"/>
                    <a:pt x="6345" y="5149"/>
                    <a:pt x="2810" y="3107"/>
                  </a:cubicBezTo>
                  <a:cubicBezTo>
                    <a:pt x="1881" y="2571"/>
                    <a:pt x="1081" y="1840"/>
                    <a:pt x="464" y="964"/>
                  </a:cubicBezTo>
                  <a:lnTo>
                    <a:pt x="0" y="1232"/>
                  </a:lnTo>
                  <a:lnTo>
                    <a:pt x="454" y="201"/>
                  </a:lnTo>
                  <a:lnTo>
                    <a:pt x="1629" y="291"/>
                  </a:lnTo>
                  <a:lnTo>
                    <a:pt x="1165" y="558"/>
                  </a:lnTo>
                  <a:cubicBezTo>
                    <a:pt x="3293" y="3508"/>
                    <a:pt x="7409" y="4175"/>
                    <a:pt x="10359" y="2047"/>
                  </a:cubicBezTo>
                  <a:cubicBezTo>
                    <a:pt x="11113" y="1503"/>
                    <a:pt x="11744" y="805"/>
                    <a:pt x="12209" y="0"/>
                  </a:cubicBezTo>
                  <a:lnTo>
                    <a:pt x="12908" y="403"/>
                  </a:lnTo>
                  <a:close/>
                </a:path>
              </a:pathLst>
            </a:custGeom>
            <a:solidFill>
              <a:srgbClr val="B2C1D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a:extLst>
                <a:ext uri="{FF2B5EF4-FFF2-40B4-BE49-F238E27FC236}">
                  <a16:creationId xmlns:a16="http://schemas.microsoft.com/office/drawing/2014/main" id="{1FC2DB23-DA96-4DF7-84CC-03823CFD0EE8}"/>
                </a:ext>
              </a:extLst>
            </p:cNvPr>
            <p:cNvSpPr>
              <a:spLocks/>
            </p:cNvSpPr>
            <p:nvPr/>
          </p:nvSpPr>
          <p:spPr bwMode="auto">
            <a:xfrm>
              <a:off x="2107" y="1224"/>
              <a:ext cx="928" cy="1182"/>
            </a:xfrm>
            <a:custGeom>
              <a:avLst/>
              <a:gdLst>
                <a:gd name="T0" fmla="*/ 2041 w 8444"/>
                <a:gd name="T1" fmla="*/ 11594 h 11594"/>
                <a:gd name="T2" fmla="*/ 4747 w 8444"/>
                <a:gd name="T3" fmla="*/ 1496 h 11594"/>
                <a:gd name="T4" fmla="*/ 7779 w 8444"/>
                <a:gd name="T5" fmla="*/ 536 h 11594"/>
                <a:gd name="T6" fmla="*/ 7779 w 8444"/>
                <a:gd name="T7" fmla="*/ 0 h 11594"/>
                <a:gd name="T8" fmla="*/ 8444 w 8444"/>
                <a:gd name="T9" fmla="*/ 909 h 11594"/>
                <a:gd name="T10" fmla="*/ 7779 w 8444"/>
                <a:gd name="T11" fmla="*/ 1881 h 11594"/>
                <a:gd name="T12" fmla="*/ 7779 w 8444"/>
                <a:gd name="T13" fmla="*/ 1346 h 11594"/>
                <a:gd name="T14" fmla="*/ 1891 w 8444"/>
                <a:gd name="T15" fmla="*/ 8562 h 11594"/>
                <a:gd name="T16" fmla="*/ 2739 w 8444"/>
                <a:gd name="T17" fmla="*/ 11191 h 11594"/>
                <a:gd name="T18" fmla="*/ 2041 w 8444"/>
                <a:gd name="T19" fmla="*/ 11594 h 1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44" h="11594">
                  <a:moveTo>
                    <a:pt x="2041" y="11594"/>
                  </a:moveTo>
                  <a:cubicBezTo>
                    <a:pt x="0" y="8058"/>
                    <a:pt x="1211" y="3537"/>
                    <a:pt x="4747" y="1496"/>
                  </a:cubicBezTo>
                  <a:cubicBezTo>
                    <a:pt x="5676" y="960"/>
                    <a:pt x="6711" y="632"/>
                    <a:pt x="7779" y="536"/>
                  </a:cubicBezTo>
                  <a:lnTo>
                    <a:pt x="7779" y="0"/>
                  </a:lnTo>
                  <a:lnTo>
                    <a:pt x="8444" y="909"/>
                  </a:lnTo>
                  <a:lnTo>
                    <a:pt x="7779" y="1881"/>
                  </a:lnTo>
                  <a:lnTo>
                    <a:pt x="7779" y="1346"/>
                  </a:lnTo>
                  <a:cubicBezTo>
                    <a:pt x="4160" y="1712"/>
                    <a:pt x="1524" y="4943"/>
                    <a:pt x="1891" y="8562"/>
                  </a:cubicBezTo>
                  <a:cubicBezTo>
                    <a:pt x="1984" y="9488"/>
                    <a:pt x="2274" y="10384"/>
                    <a:pt x="2739" y="11191"/>
                  </a:cubicBezTo>
                  <a:lnTo>
                    <a:pt x="2041" y="11594"/>
                  </a:lnTo>
                  <a:close/>
                </a:path>
              </a:pathLst>
            </a:custGeom>
            <a:solidFill>
              <a:srgbClr val="B2C1D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FC6C5446-1567-495E-9D4F-C80CA93148B2}"/>
                </a:ext>
              </a:extLst>
            </p:cNvPr>
            <p:cNvSpPr>
              <a:spLocks noChangeArrowheads="1"/>
            </p:cNvSpPr>
            <p:nvPr/>
          </p:nvSpPr>
          <p:spPr bwMode="auto">
            <a:xfrm>
              <a:off x="1495" y="600"/>
              <a:ext cx="3103" cy="202"/>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a:extLst>
                <a:ext uri="{FF2B5EF4-FFF2-40B4-BE49-F238E27FC236}">
                  <a16:creationId xmlns:a16="http://schemas.microsoft.com/office/drawing/2014/main" id="{8E37F57B-79AF-498F-9E59-DFC622AB3EC4}"/>
                </a:ext>
              </a:extLst>
            </p:cNvPr>
            <p:cNvSpPr>
              <a:spLocks noEditPoints="1"/>
            </p:cNvSpPr>
            <p:nvPr/>
          </p:nvSpPr>
          <p:spPr bwMode="auto">
            <a:xfrm>
              <a:off x="1492" y="598"/>
              <a:ext cx="3109" cy="206"/>
            </a:xfrm>
            <a:custGeom>
              <a:avLst/>
              <a:gdLst>
                <a:gd name="T0" fmla="*/ 0 w 3109"/>
                <a:gd name="T1" fmla="*/ 0 h 206"/>
                <a:gd name="T2" fmla="*/ 3109 w 3109"/>
                <a:gd name="T3" fmla="*/ 0 h 206"/>
                <a:gd name="T4" fmla="*/ 3109 w 3109"/>
                <a:gd name="T5" fmla="*/ 206 h 206"/>
                <a:gd name="T6" fmla="*/ 0 w 3109"/>
                <a:gd name="T7" fmla="*/ 206 h 206"/>
                <a:gd name="T8" fmla="*/ 0 w 3109"/>
                <a:gd name="T9" fmla="*/ 0 h 206"/>
                <a:gd name="T10" fmla="*/ 6 w 3109"/>
                <a:gd name="T11" fmla="*/ 204 h 206"/>
                <a:gd name="T12" fmla="*/ 3 w 3109"/>
                <a:gd name="T13" fmla="*/ 201 h 206"/>
                <a:gd name="T14" fmla="*/ 3106 w 3109"/>
                <a:gd name="T15" fmla="*/ 201 h 206"/>
                <a:gd name="T16" fmla="*/ 3104 w 3109"/>
                <a:gd name="T17" fmla="*/ 204 h 206"/>
                <a:gd name="T18" fmla="*/ 3104 w 3109"/>
                <a:gd name="T19" fmla="*/ 2 h 206"/>
                <a:gd name="T20" fmla="*/ 3106 w 3109"/>
                <a:gd name="T21" fmla="*/ 5 h 206"/>
                <a:gd name="T22" fmla="*/ 3 w 3109"/>
                <a:gd name="T23" fmla="*/ 5 h 206"/>
                <a:gd name="T24" fmla="*/ 6 w 3109"/>
                <a:gd name="T25" fmla="*/ 2 h 206"/>
                <a:gd name="T26" fmla="*/ 6 w 3109"/>
                <a:gd name="T27" fmla="*/ 20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09" h="206">
                  <a:moveTo>
                    <a:pt x="0" y="0"/>
                  </a:moveTo>
                  <a:lnTo>
                    <a:pt x="3109" y="0"/>
                  </a:lnTo>
                  <a:lnTo>
                    <a:pt x="3109" y="206"/>
                  </a:lnTo>
                  <a:lnTo>
                    <a:pt x="0" y="206"/>
                  </a:lnTo>
                  <a:lnTo>
                    <a:pt x="0" y="0"/>
                  </a:lnTo>
                  <a:close/>
                  <a:moveTo>
                    <a:pt x="6" y="204"/>
                  </a:moveTo>
                  <a:lnTo>
                    <a:pt x="3" y="201"/>
                  </a:lnTo>
                  <a:lnTo>
                    <a:pt x="3106" y="201"/>
                  </a:lnTo>
                  <a:lnTo>
                    <a:pt x="3104" y="204"/>
                  </a:lnTo>
                  <a:lnTo>
                    <a:pt x="3104" y="2"/>
                  </a:lnTo>
                  <a:lnTo>
                    <a:pt x="3106" y="5"/>
                  </a:lnTo>
                  <a:lnTo>
                    <a:pt x="3" y="5"/>
                  </a:lnTo>
                  <a:lnTo>
                    <a:pt x="6" y="2"/>
                  </a:lnTo>
                  <a:lnTo>
                    <a:pt x="6" y="20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38">
              <a:extLst>
                <a:ext uri="{FF2B5EF4-FFF2-40B4-BE49-F238E27FC236}">
                  <a16:creationId xmlns:a16="http://schemas.microsoft.com/office/drawing/2014/main" id="{B3CEC4EC-C837-4434-8BAF-A5E0EF0E30BC}"/>
                </a:ext>
              </a:extLst>
            </p:cNvPr>
            <p:cNvSpPr>
              <a:spLocks noChangeArrowheads="1"/>
            </p:cNvSpPr>
            <p:nvPr/>
          </p:nvSpPr>
          <p:spPr bwMode="auto">
            <a:xfrm>
              <a:off x="1963" y="626"/>
              <a:ext cx="8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STEERING COMMITTEE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9">
              <a:extLst>
                <a:ext uri="{FF2B5EF4-FFF2-40B4-BE49-F238E27FC236}">
                  <a16:creationId xmlns:a16="http://schemas.microsoft.com/office/drawing/2014/main" id="{A1772332-F521-4A79-B110-25974F652F45}"/>
                </a:ext>
              </a:extLst>
            </p:cNvPr>
            <p:cNvSpPr>
              <a:spLocks noChangeArrowheads="1"/>
            </p:cNvSpPr>
            <p:nvPr/>
          </p:nvSpPr>
          <p:spPr bwMode="auto">
            <a:xfrm>
              <a:off x="2727" y="626"/>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0">
              <a:extLst>
                <a:ext uri="{FF2B5EF4-FFF2-40B4-BE49-F238E27FC236}">
                  <a16:creationId xmlns:a16="http://schemas.microsoft.com/office/drawing/2014/main" id="{0DA88CBE-0D36-4254-B0FD-9E2ACF922AAB}"/>
                </a:ext>
              </a:extLst>
            </p:cNvPr>
            <p:cNvSpPr>
              <a:spLocks noChangeArrowheads="1"/>
            </p:cNvSpPr>
            <p:nvPr/>
          </p:nvSpPr>
          <p:spPr bwMode="auto">
            <a:xfrm>
              <a:off x="2744" y="626"/>
              <a:ext cx="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1">
              <a:extLst>
                <a:ext uri="{FF2B5EF4-FFF2-40B4-BE49-F238E27FC236}">
                  <a16:creationId xmlns:a16="http://schemas.microsoft.com/office/drawing/2014/main" id="{F8305D37-DDE0-4084-968C-92A9DBFABCAB}"/>
                </a:ext>
              </a:extLst>
            </p:cNvPr>
            <p:cNvSpPr>
              <a:spLocks noChangeArrowheads="1"/>
            </p:cNvSpPr>
            <p:nvPr/>
          </p:nvSpPr>
          <p:spPr bwMode="auto">
            <a:xfrm>
              <a:off x="2785" y="626"/>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6F4BF97F-EEDE-42DD-A08C-FB388B7BE445}"/>
                </a:ext>
              </a:extLst>
            </p:cNvPr>
            <p:cNvSpPr>
              <a:spLocks noChangeArrowheads="1"/>
            </p:cNvSpPr>
            <p:nvPr/>
          </p:nvSpPr>
          <p:spPr bwMode="auto">
            <a:xfrm>
              <a:off x="2802" y="626"/>
              <a:ext cx="14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STRATEGIC OVERSIGHT AND DIRECTION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3">
              <a:extLst>
                <a:ext uri="{FF2B5EF4-FFF2-40B4-BE49-F238E27FC236}">
                  <a16:creationId xmlns:a16="http://schemas.microsoft.com/office/drawing/2014/main" id="{912B488A-0368-4766-9604-9C41B8889AE9}"/>
                </a:ext>
              </a:extLst>
            </p:cNvPr>
            <p:cNvSpPr>
              <a:spLocks noChangeArrowheads="1"/>
            </p:cNvSpPr>
            <p:nvPr/>
          </p:nvSpPr>
          <p:spPr bwMode="auto">
            <a:xfrm>
              <a:off x="4133" y="626"/>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4">
              <a:extLst>
                <a:ext uri="{FF2B5EF4-FFF2-40B4-BE49-F238E27FC236}">
                  <a16:creationId xmlns:a16="http://schemas.microsoft.com/office/drawing/2014/main" id="{568F892A-371D-4F58-854F-F23F4C963839}"/>
                </a:ext>
              </a:extLst>
            </p:cNvPr>
            <p:cNvSpPr>
              <a:spLocks noChangeArrowheads="1"/>
            </p:cNvSpPr>
            <p:nvPr/>
          </p:nvSpPr>
          <p:spPr bwMode="auto">
            <a:xfrm>
              <a:off x="4153" y="626"/>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5">
              <a:extLst>
                <a:ext uri="{FF2B5EF4-FFF2-40B4-BE49-F238E27FC236}">
                  <a16:creationId xmlns:a16="http://schemas.microsoft.com/office/drawing/2014/main" id="{FD200A27-AD5D-4880-800B-6EFEDAE40B5C}"/>
                </a:ext>
              </a:extLst>
            </p:cNvPr>
            <p:cNvSpPr>
              <a:spLocks noChangeArrowheads="1"/>
            </p:cNvSpPr>
            <p:nvPr/>
          </p:nvSpPr>
          <p:spPr bwMode="auto">
            <a:xfrm>
              <a:off x="3048" y="719"/>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0EDDB157-0317-411D-8660-0E723EEA01F8}"/>
                </a:ext>
              </a:extLst>
            </p:cNvPr>
            <p:cNvSpPr>
              <a:spLocks noChangeArrowheads="1"/>
            </p:cNvSpPr>
            <p:nvPr/>
          </p:nvSpPr>
          <p:spPr bwMode="auto">
            <a:xfrm>
              <a:off x="1484" y="3645"/>
              <a:ext cx="3220" cy="413"/>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a:extLst>
                <a:ext uri="{FF2B5EF4-FFF2-40B4-BE49-F238E27FC236}">
                  <a16:creationId xmlns:a16="http://schemas.microsoft.com/office/drawing/2014/main" id="{C3D08425-CF17-45C2-B908-7F3C36556ABF}"/>
                </a:ext>
              </a:extLst>
            </p:cNvPr>
            <p:cNvSpPr>
              <a:spLocks noEditPoints="1"/>
            </p:cNvSpPr>
            <p:nvPr/>
          </p:nvSpPr>
          <p:spPr bwMode="auto">
            <a:xfrm>
              <a:off x="1482" y="3643"/>
              <a:ext cx="3225" cy="418"/>
            </a:xfrm>
            <a:custGeom>
              <a:avLst/>
              <a:gdLst>
                <a:gd name="T0" fmla="*/ 0 w 3225"/>
                <a:gd name="T1" fmla="*/ 0 h 418"/>
                <a:gd name="T2" fmla="*/ 3225 w 3225"/>
                <a:gd name="T3" fmla="*/ 0 h 418"/>
                <a:gd name="T4" fmla="*/ 3225 w 3225"/>
                <a:gd name="T5" fmla="*/ 418 h 418"/>
                <a:gd name="T6" fmla="*/ 0 w 3225"/>
                <a:gd name="T7" fmla="*/ 418 h 418"/>
                <a:gd name="T8" fmla="*/ 0 w 3225"/>
                <a:gd name="T9" fmla="*/ 0 h 418"/>
                <a:gd name="T10" fmla="*/ 5 w 3225"/>
                <a:gd name="T11" fmla="*/ 415 h 418"/>
                <a:gd name="T12" fmla="*/ 2 w 3225"/>
                <a:gd name="T13" fmla="*/ 412 h 418"/>
                <a:gd name="T14" fmla="*/ 3222 w 3225"/>
                <a:gd name="T15" fmla="*/ 412 h 418"/>
                <a:gd name="T16" fmla="*/ 3220 w 3225"/>
                <a:gd name="T17" fmla="*/ 415 h 418"/>
                <a:gd name="T18" fmla="*/ 3220 w 3225"/>
                <a:gd name="T19" fmla="*/ 2 h 418"/>
                <a:gd name="T20" fmla="*/ 3222 w 3225"/>
                <a:gd name="T21" fmla="*/ 5 h 418"/>
                <a:gd name="T22" fmla="*/ 2 w 3225"/>
                <a:gd name="T23" fmla="*/ 5 h 418"/>
                <a:gd name="T24" fmla="*/ 5 w 3225"/>
                <a:gd name="T25" fmla="*/ 2 h 418"/>
                <a:gd name="T26" fmla="*/ 5 w 3225"/>
                <a:gd name="T27" fmla="*/ 415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25" h="418">
                  <a:moveTo>
                    <a:pt x="0" y="0"/>
                  </a:moveTo>
                  <a:lnTo>
                    <a:pt x="3225" y="0"/>
                  </a:lnTo>
                  <a:lnTo>
                    <a:pt x="3225" y="418"/>
                  </a:lnTo>
                  <a:lnTo>
                    <a:pt x="0" y="418"/>
                  </a:lnTo>
                  <a:lnTo>
                    <a:pt x="0" y="0"/>
                  </a:lnTo>
                  <a:close/>
                  <a:moveTo>
                    <a:pt x="5" y="415"/>
                  </a:moveTo>
                  <a:lnTo>
                    <a:pt x="2" y="412"/>
                  </a:lnTo>
                  <a:lnTo>
                    <a:pt x="3222" y="412"/>
                  </a:lnTo>
                  <a:lnTo>
                    <a:pt x="3220" y="415"/>
                  </a:lnTo>
                  <a:lnTo>
                    <a:pt x="3220" y="2"/>
                  </a:lnTo>
                  <a:lnTo>
                    <a:pt x="3222" y="5"/>
                  </a:lnTo>
                  <a:lnTo>
                    <a:pt x="2" y="5"/>
                  </a:lnTo>
                  <a:lnTo>
                    <a:pt x="5" y="2"/>
                  </a:lnTo>
                  <a:lnTo>
                    <a:pt x="5" y="41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48">
              <a:extLst>
                <a:ext uri="{FF2B5EF4-FFF2-40B4-BE49-F238E27FC236}">
                  <a16:creationId xmlns:a16="http://schemas.microsoft.com/office/drawing/2014/main" id="{668E24A9-FD46-46D2-A072-026BAA9CF70A}"/>
                </a:ext>
              </a:extLst>
            </p:cNvPr>
            <p:cNvSpPr>
              <a:spLocks noChangeArrowheads="1"/>
            </p:cNvSpPr>
            <p:nvPr/>
          </p:nvSpPr>
          <p:spPr bwMode="auto">
            <a:xfrm>
              <a:off x="2090" y="3671"/>
              <a:ext cx="54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Calibri" panose="020F0502020204030204" pitchFamily="34" charset="0"/>
                </a:rPr>
                <a:t>SECRETARIAT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49">
              <a:extLst>
                <a:ext uri="{FF2B5EF4-FFF2-40B4-BE49-F238E27FC236}">
                  <a16:creationId xmlns:a16="http://schemas.microsoft.com/office/drawing/2014/main" id="{F3587B53-EEF4-4BCB-9D37-13589D1D49D0}"/>
                </a:ext>
              </a:extLst>
            </p:cNvPr>
            <p:cNvSpPr>
              <a:spLocks noChangeArrowheads="1"/>
            </p:cNvSpPr>
            <p:nvPr/>
          </p:nvSpPr>
          <p:spPr bwMode="auto">
            <a:xfrm>
              <a:off x="2558" y="3671"/>
              <a:ext cx="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0">
              <a:extLst>
                <a:ext uri="{FF2B5EF4-FFF2-40B4-BE49-F238E27FC236}">
                  <a16:creationId xmlns:a16="http://schemas.microsoft.com/office/drawing/2014/main" id="{F6406B98-34D0-4C68-AAF2-37A3B11AF0F5}"/>
                </a:ext>
              </a:extLst>
            </p:cNvPr>
            <p:cNvSpPr>
              <a:spLocks noChangeArrowheads="1"/>
            </p:cNvSpPr>
            <p:nvPr/>
          </p:nvSpPr>
          <p:spPr bwMode="auto">
            <a:xfrm>
              <a:off x="2582" y="3671"/>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1">
              <a:extLst>
                <a:ext uri="{FF2B5EF4-FFF2-40B4-BE49-F238E27FC236}">
                  <a16:creationId xmlns:a16="http://schemas.microsoft.com/office/drawing/2014/main" id="{8D61E17E-5436-4B27-88D0-26CE2A4325FE}"/>
                </a:ext>
              </a:extLst>
            </p:cNvPr>
            <p:cNvSpPr>
              <a:spLocks noChangeArrowheads="1"/>
            </p:cNvSpPr>
            <p:nvPr/>
          </p:nvSpPr>
          <p:spPr bwMode="auto">
            <a:xfrm>
              <a:off x="2600" y="3671"/>
              <a:ext cx="164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LOGISTICAL AND ADMINISTRATIVE SUPPORT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2">
              <a:extLst>
                <a:ext uri="{FF2B5EF4-FFF2-40B4-BE49-F238E27FC236}">
                  <a16:creationId xmlns:a16="http://schemas.microsoft.com/office/drawing/2014/main" id="{E488CD81-16D6-40A0-8899-22AA8CEF68DD}"/>
                </a:ext>
              </a:extLst>
            </p:cNvPr>
            <p:cNvSpPr>
              <a:spLocks noChangeArrowheads="1"/>
            </p:cNvSpPr>
            <p:nvPr/>
          </p:nvSpPr>
          <p:spPr bwMode="auto">
            <a:xfrm>
              <a:off x="4096" y="3671"/>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3">
              <a:extLst>
                <a:ext uri="{FF2B5EF4-FFF2-40B4-BE49-F238E27FC236}">
                  <a16:creationId xmlns:a16="http://schemas.microsoft.com/office/drawing/2014/main" id="{163EEF25-4CDC-4BC9-BEF7-FEF133EE273A}"/>
                </a:ext>
              </a:extLst>
            </p:cNvPr>
            <p:cNvSpPr>
              <a:spLocks noChangeArrowheads="1"/>
            </p:cNvSpPr>
            <p:nvPr/>
          </p:nvSpPr>
          <p:spPr bwMode="auto">
            <a:xfrm>
              <a:off x="2335" y="3764"/>
              <a:ext cx="14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Secretariat support</a:t>
              </a:r>
              <a:r>
                <a:rPr kumimoji="0" lang="ru-RU" altLang="en-US" sz="900" b="0" i="0" u="none" strike="noStrike" cap="none" normalizeH="0" baseline="0" dirty="0">
                  <a:ln>
                    <a:noFill/>
                  </a:ln>
                  <a:solidFill>
                    <a:srgbClr val="000000"/>
                  </a:solidFill>
                  <a:effectLst/>
                  <a:latin typeface="Calibri" panose="020F0502020204030204" pitchFamily="34" charset="0"/>
                </a:rPr>
                <a:t> </a:t>
              </a:r>
              <a:r>
                <a:rPr kumimoji="0" lang="en-US" altLang="en-US" sz="900" b="0" i="0" u="none" strike="noStrike" cap="none" normalizeH="0" baseline="0" dirty="0">
                  <a:ln>
                    <a:noFill/>
                  </a:ln>
                  <a:solidFill>
                    <a:srgbClr val="000000"/>
                  </a:solidFill>
                  <a:effectLst/>
                  <a:latin typeface="Calibri" panose="020F0502020204030204" pitchFamily="34" charset="0"/>
                </a:rPr>
                <a:t>is provided by the World Bank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Rectangle 56">
              <a:extLst>
                <a:ext uri="{FF2B5EF4-FFF2-40B4-BE49-F238E27FC236}">
                  <a16:creationId xmlns:a16="http://schemas.microsoft.com/office/drawing/2014/main" id="{1F281664-73C2-43EE-B23D-FF43A73652C5}"/>
                </a:ext>
              </a:extLst>
            </p:cNvPr>
            <p:cNvSpPr>
              <a:spLocks noChangeArrowheads="1"/>
            </p:cNvSpPr>
            <p:nvPr/>
          </p:nvSpPr>
          <p:spPr bwMode="auto">
            <a:xfrm>
              <a:off x="4469" y="3764"/>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7">
              <a:extLst>
                <a:ext uri="{FF2B5EF4-FFF2-40B4-BE49-F238E27FC236}">
                  <a16:creationId xmlns:a16="http://schemas.microsoft.com/office/drawing/2014/main" id="{03D8E102-704B-4682-BE63-F70DB26A37CB}"/>
                </a:ext>
              </a:extLst>
            </p:cNvPr>
            <p:cNvSpPr>
              <a:spLocks noChangeArrowheads="1"/>
            </p:cNvSpPr>
            <p:nvPr/>
          </p:nvSpPr>
          <p:spPr bwMode="auto">
            <a:xfrm>
              <a:off x="2508" y="3868"/>
              <a:ext cx="6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60">
              <a:extLst>
                <a:ext uri="{FF2B5EF4-FFF2-40B4-BE49-F238E27FC236}">
                  <a16:creationId xmlns:a16="http://schemas.microsoft.com/office/drawing/2014/main" id="{AA774BF6-D5E7-4B8A-ADCA-2E517FEC1FF7}"/>
                </a:ext>
              </a:extLst>
            </p:cNvPr>
            <p:cNvSpPr>
              <a:spLocks noChangeArrowheads="1"/>
            </p:cNvSpPr>
            <p:nvPr/>
          </p:nvSpPr>
          <p:spPr bwMode="auto">
            <a:xfrm>
              <a:off x="3180" y="3868"/>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1">
              <a:extLst>
                <a:ext uri="{FF2B5EF4-FFF2-40B4-BE49-F238E27FC236}">
                  <a16:creationId xmlns:a16="http://schemas.microsoft.com/office/drawing/2014/main" id="{01488C3F-E4DD-4932-A885-0B0862D6A172}"/>
                </a:ext>
              </a:extLst>
            </p:cNvPr>
            <p:cNvSpPr>
              <a:spLocks noChangeArrowheads="1"/>
            </p:cNvSpPr>
            <p:nvPr/>
          </p:nvSpPr>
          <p:spPr bwMode="auto">
            <a:xfrm>
              <a:off x="3198" y="3868"/>
              <a:ext cx="2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Rectangle 62">
              <a:extLst>
                <a:ext uri="{FF2B5EF4-FFF2-40B4-BE49-F238E27FC236}">
                  <a16:creationId xmlns:a16="http://schemas.microsoft.com/office/drawing/2014/main" id="{B66C76B8-B137-4C27-8307-8DCF91300957}"/>
                </a:ext>
              </a:extLst>
            </p:cNvPr>
            <p:cNvSpPr>
              <a:spLocks noChangeArrowheads="1"/>
            </p:cNvSpPr>
            <p:nvPr/>
          </p:nvSpPr>
          <p:spPr bwMode="auto">
            <a:xfrm>
              <a:off x="3678" y="3868"/>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5" name="Freeform 64">
              <a:extLst>
                <a:ext uri="{FF2B5EF4-FFF2-40B4-BE49-F238E27FC236}">
                  <a16:creationId xmlns:a16="http://schemas.microsoft.com/office/drawing/2014/main" id="{CC049C05-02A8-4601-BD6A-216293690A1D}"/>
                </a:ext>
              </a:extLst>
            </p:cNvPr>
            <p:cNvSpPr>
              <a:spLocks noEditPoints="1"/>
            </p:cNvSpPr>
            <p:nvPr/>
          </p:nvSpPr>
          <p:spPr bwMode="auto">
            <a:xfrm>
              <a:off x="1054" y="1539"/>
              <a:ext cx="1064" cy="590"/>
            </a:xfrm>
            <a:custGeom>
              <a:avLst/>
              <a:gdLst>
                <a:gd name="T0" fmla="*/ 4 w 1064"/>
                <a:gd name="T1" fmla="*/ 70 h 590"/>
                <a:gd name="T2" fmla="*/ 24 w 1064"/>
                <a:gd name="T3" fmla="*/ 36 h 590"/>
                <a:gd name="T4" fmla="*/ 55 w 1064"/>
                <a:gd name="T5" fmla="*/ 12 h 590"/>
                <a:gd name="T6" fmla="*/ 96 w 1064"/>
                <a:gd name="T7" fmla="*/ 1 h 590"/>
                <a:gd name="T8" fmla="*/ 978 w 1064"/>
                <a:gd name="T9" fmla="*/ 2 h 590"/>
                <a:gd name="T10" fmla="*/ 1017 w 1064"/>
                <a:gd name="T11" fmla="*/ 17 h 590"/>
                <a:gd name="T12" fmla="*/ 1045 w 1064"/>
                <a:gd name="T13" fmla="*/ 44 h 590"/>
                <a:gd name="T14" fmla="*/ 1062 w 1064"/>
                <a:gd name="T15" fmla="*/ 79 h 590"/>
                <a:gd name="T16" fmla="*/ 1063 w 1064"/>
                <a:gd name="T17" fmla="*/ 500 h 590"/>
                <a:gd name="T18" fmla="*/ 1051 w 1064"/>
                <a:gd name="T19" fmla="*/ 538 h 590"/>
                <a:gd name="T20" fmla="*/ 1025 w 1064"/>
                <a:gd name="T21" fmla="*/ 567 h 590"/>
                <a:gd name="T22" fmla="*/ 988 w 1064"/>
                <a:gd name="T23" fmla="*/ 585 h 590"/>
                <a:gd name="T24" fmla="*/ 107 w 1064"/>
                <a:gd name="T25" fmla="*/ 590 h 590"/>
                <a:gd name="T26" fmla="*/ 65 w 1064"/>
                <a:gd name="T27" fmla="*/ 582 h 590"/>
                <a:gd name="T28" fmla="*/ 31 w 1064"/>
                <a:gd name="T29" fmla="*/ 560 h 590"/>
                <a:gd name="T30" fmla="*/ 8 w 1064"/>
                <a:gd name="T31" fmla="*/ 529 h 590"/>
                <a:gd name="T32" fmla="*/ 0 w 1064"/>
                <a:gd name="T33" fmla="*/ 490 h 590"/>
                <a:gd name="T34" fmla="*/ 4 w 1064"/>
                <a:gd name="T35" fmla="*/ 500 h 590"/>
                <a:gd name="T36" fmla="*/ 8 w 1064"/>
                <a:gd name="T37" fmla="*/ 519 h 590"/>
                <a:gd name="T38" fmla="*/ 16 w 1064"/>
                <a:gd name="T39" fmla="*/ 536 h 590"/>
                <a:gd name="T40" fmla="*/ 27 w 1064"/>
                <a:gd name="T41" fmla="*/ 551 h 590"/>
                <a:gd name="T42" fmla="*/ 41 w 1064"/>
                <a:gd name="T43" fmla="*/ 564 h 590"/>
                <a:gd name="T44" fmla="*/ 57 w 1064"/>
                <a:gd name="T45" fmla="*/ 575 h 590"/>
                <a:gd name="T46" fmla="*/ 76 w 1064"/>
                <a:gd name="T47" fmla="*/ 582 h 590"/>
                <a:gd name="T48" fmla="*/ 96 w 1064"/>
                <a:gd name="T49" fmla="*/ 586 h 590"/>
                <a:gd name="T50" fmla="*/ 957 w 1064"/>
                <a:gd name="T51" fmla="*/ 586 h 590"/>
                <a:gd name="T52" fmla="*/ 978 w 1064"/>
                <a:gd name="T53" fmla="*/ 584 h 590"/>
                <a:gd name="T54" fmla="*/ 997 w 1064"/>
                <a:gd name="T55" fmla="*/ 579 h 590"/>
                <a:gd name="T56" fmla="*/ 1015 w 1064"/>
                <a:gd name="T57" fmla="*/ 570 h 590"/>
                <a:gd name="T58" fmla="*/ 1030 w 1064"/>
                <a:gd name="T59" fmla="*/ 558 h 590"/>
                <a:gd name="T60" fmla="*/ 1042 w 1064"/>
                <a:gd name="T61" fmla="*/ 544 h 590"/>
                <a:gd name="T62" fmla="*/ 1052 w 1064"/>
                <a:gd name="T63" fmla="*/ 528 h 590"/>
                <a:gd name="T64" fmla="*/ 1058 w 1064"/>
                <a:gd name="T65" fmla="*/ 509 h 590"/>
                <a:gd name="T66" fmla="*/ 1060 w 1064"/>
                <a:gd name="T67" fmla="*/ 490 h 590"/>
                <a:gd name="T68" fmla="*/ 1060 w 1064"/>
                <a:gd name="T69" fmla="*/ 90 h 590"/>
                <a:gd name="T70" fmla="*/ 1055 w 1064"/>
                <a:gd name="T71" fmla="*/ 71 h 590"/>
                <a:gd name="T72" fmla="*/ 1047 w 1064"/>
                <a:gd name="T73" fmla="*/ 54 h 590"/>
                <a:gd name="T74" fmla="*/ 1036 w 1064"/>
                <a:gd name="T75" fmla="*/ 38 h 590"/>
                <a:gd name="T76" fmla="*/ 1022 w 1064"/>
                <a:gd name="T77" fmla="*/ 25 h 590"/>
                <a:gd name="T78" fmla="*/ 1006 w 1064"/>
                <a:gd name="T79" fmla="*/ 15 h 590"/>
                <a:gd name="T80" fmla="*/ 987 w 1064"/>
                <a:gd name="T81" fmla="*/ 8 h 590"/>
                <a:gd name="T82" fmla="*/ 967 w 1064"/>
                <a:gd name="T83" fmla="*/ 4 h 590"/>
                <a:gd name="T84" fmla="*/ 107 w 1064"/>
                <a:gd name="T85" fmla="*/ 4 h 590"/>
                <a:gd name="T86" fmla="*/ 86 w 1064"/>
                <a:gd name="T87" fmla="*/ 5 h 590"/>
                <a:gd name="T88" fmla="*/ 66 w 1064"/>
                <a:gd name="T89" fmla="*/ 11 h 590"/>
                <a:gd name="T90" fmla="*/ 49 w 1064"/>
                <a:gd name="T91" fmla="*/ 20 h 590"/>
                <a:gd name="T92" fmla="*/ 33 w 1064"/>
                <a:gd name="T93" fmla="*/ 32 h 590"/>
                <a:gd name="T94" fmla="*/ 21 w 1064"/>
                <a:gd name="T95" fmla="*/ 46 h 590"/>
                <a:gd name="T96" fmla="*/ 11 w 1064"/>
                <a:gd name="T97" fmla="*/ 62 h 590"/>
                <a:gd name="T98" fmla="*/ 5 w 1064"/>
                <a:gd name="T99" fmla="*/ 80 h 590"/>
                <a:gd name="T100" fmla="*/ 3 w 1064"/>
                <a:gd name="T101" fmla="*/ 10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4" h="590">
                  <a:moveTo>
                    <a:pt x="0" y="99"/>
                  </a:moveTo>
                  <a:lnTo>
                    <a:pt x="0" y="89"/>
                  </a:lnTo>
                  <a:lnTo>
                    <a:pt x="2" y="79"/>
                  </a:lnTo>
                  <a:lnTo>
                    <a:pt x="4" y="70"/>
                  </a:lnTo>
                  <a:lnTo>
                    <a:pt x="8" y="61"/>
                  </a:lnTo>
                  <a:lnTo>
                    <a:pt x="12" y="52"/>
                  </a:lnTo>
                  <a:lnTo>
                    <a:pt x="18" y="44"/>
                  </a:lnTo>
                  <a:lnTo>
                    <a:pt x="24" y="36"/>
                  </a:lnTo>
                  <a:lnTo>
                    <a:pt x="31" y="29"/>
                  </a:lnTo>
                  <a:lnTo>
                    <a:pt x="39" y="23"/>
                  </a:lnTo>
                  <a:lnTo>
                    <a:pt x="47" y="17"/>
                  </a:lnTo>
                  <a:lnTo>
                    <a:pt x="55" y="12"/>
                  </a:lnTo>
                  <a:lnTo>
                    <a:pt x="65" y="8"/>
                  </a:lnTo>
                  <a:lnTo>
                    <a:pt x="75" y="5"/>
                  </a:lnTo>
                  <a:lnTo>
                    <a:pt x="85" y="2"/>
                  </a:lnTo>
                  <a:lnTo>
                    <a:pt x="96" y="1"/>
                  </a:lnTo>
                  <a:lnTo>
                    <a:pt x="107" y="0"/>
                  </a:lnTo>
                  <a:lnTo>
                    <a:pt x="957" y="0"/>
                  </a:lnTo>
                  <a:lnTo>
                    <a:pt x="968" y="1"/>
                  </a:lnTo>
                  <a:lnTo>
                    <a:pt x="978" y="2"/>
                  </a:lnTo>
                  <a:lnTo>
                    <a:pt x="988" y="5"/>
                  </a:lnTo>
                  <a:lnTo>
                    <a:pt x="998" y="8"/>
                  </a:lnTo>
                  <a:lnTo>
                    <a:pt x="1008" y="12"/>
                  </a:lnTo>
                  <a:lnTo>
                    <a:pt x="1017" y="17"/>
                  </a:lnTo>
                  <a:lnTo>
                    <a:pt x="1025" y="23"/>
                  </a:lnTo>
                  <a:lnTo>
                    <a:pt x="1032" y="29"/>
                  </a:lnTo>
                  <a:lnTo>
                    <a:pt x="1039" y="36"/>
                  </a:lnTo>
                  <a:lnTo>
                    <a:pt x="1045" y="44"/>
                  </a:lnTo>
                  <a:lnTo>
                    <a:pt x="1051" y="52"/>
                  </a:lnTo>
                  <a:lnTo>
                    <a:pt x="1055" y="61"/>
                  </a:lnTo>
                  <a:lnTo>
                    <a:pt x="1059" y="70"/>
                  </a:lnTo>
                  <a:lnTo>
                    <a:pt x="1062" y="79"/>
                  </a:lnTo>
                  <a:lnTo>
                    <a:pt x="1063" y="89"/>
                  </a:lnTo>
                  <a:lnTo>
                    <a:pt x="1064" y="99"/>
                  </a:lnTo>
                  <a:lnTo>
                    <a:pt x="1064" y="490"/>
                  </a:lnTo>
                  <a:lnTo>
                    <a:pt x="1063" y="500"/>
                  </a:lnTo>
                  <a:lnTo>
                    <a:pt x="1062" y="510"/>
                  </a:lnTo>
                  <a:lnTo>
                    <a:pt x="1059" y="520"/>
                  </a:lnTo>
                  <a:lnTo>
                    <a:pt x="1055" y="529"/>
                  </a:lnTo>
                  <a:lnTo>
                    <a:pt x="1051" y="538"/>
                  </a:lnTo>
                  <a:lnTo>
                    <a:pt x="1045" y="546"/>
                  </a:lnTo>
                  <a:lnTo>
                    <a:pt x="1039" y="553"/>
                  </a:lnTo>
                  <a:lnTo>
                    <a:pt x="1032" y="560"/>
                  </a:lnTo>
                  <a:lnTo>
                    <a:pt x="1025" y="567"/>
                  </a:lnTo>
                  <a:lnTo>
                    <a:pt x="1017" y="573"/>
                  </a:lnTo>
                  <a:lnTo>
                    <a:pt x="1008" y="578"/>
                  </a:lnTo>
                  <a:lnTo>
                    <a:pt x="998" y="582"/>
                  </a:lnTo>
                  <a:lnTo>
                    <a:pt x="988" y="585"/>
                  </a:lnTo>
                  <a:lnTo>
                    <a:pt x="978" y="588"/>
                  </a:lnTo>
                  <a:lnTo>
                    <a:pt x="968" y="589"/>
                  </a:lnTo>
                  <a:lnTo>
                    <a:pt x="957" y="590"/>
                  </a:lnTo>
                  <a:lnTo>
                    <a:pt x="107" y="590"/>
                  </a:lnTo>
                  <a:lnTo>
                    <a:pt x="96" y="589"/>
                  </a:lnTo>
                  <a:lnTo>
                    <a:pt x="85" y="588"/>
                  </a:lnTo>
                  <a:lnTo>
                    <a:pt x="75" y="585"/>
                  </a:lnTo>
                  <a:lnTo>
                    <a:pt x="65" y="582"/>
                  </a:lnTo>
                  <a:lnTo>
                    <a:pt x="55" y="578"/>
                  </a:lnTo>
                  <a:lnTo>
                    <a:pt x="47" y="573"/>
                  </a:lnTo>
                  <a:lnTo>
                    <a:pt x="39" y="567"/>
                  </a:lnTo>
                  <a:lnTo>
                    <a:pt x="31" y="560"/>
                  </a:lnTo>
                  <a:lnTo>
                    <a:pt x="24" y="553"/>
                  </a:lnTo>
                  <a:lnTo>
                    <a:pt x="18" y="546"/>
                  </a:lnTo>
                  <a:lnTo>
                    <a:pt x="12" y="538"/>
                  </a:lnTo>
                  <a:lnTo>
                    <a:pt x="8" y="529"/>
                  </a:lnTo>
                  <a:lnTo>
                    <a:pt x="4" y="520"/>
                  </a:lnTo>
                  <a:lnTo>
                    <a:pt x="2" y="510"/>
                  </a:lnTo>
                  <a:lnTo>
                    <a:pt x="0" y="500"/>
                  </a:lnTo>
                  <a:lnTo>
                    <a:pt x="0" y="490"/>
                  </a:lnTo>
                  <a:lnTo>
                    <a:pt x="0" y="99"/>
                  </a:lnTo>
                  <a:close/>
                  <a:moveTo>
                    <a:pt x="3" y="490"/>
                  </a:moveTo>
                  <a:lnTo>
                    <a:pt x="3" y="490"/>
                  </a:lnTo>
                  <a:lnTo>
                    <a:pt x="4" y="500"/>
                  </a:lnTo>
                  <a:lnTo>
                    <a:pt x="4" y="500"/>
                  </a:lnTo>
                  <a:lnTo>
                    <a:pt x="5" y="510"/>
                  </a:lnTo>
                  <a:lnTo>
                    <a:pt x="5" y="509"/>
                  </a:lnTo>
                  <a:lnTo>
                    <a:pt x="8" y="519"/>
                  </a:lnTo>
                  <a:lnTo>
                    <a:pt x="8" y="519"/>
                  </a:lnTo>
                  <a:lnTo>
                    <a:pt x="11" y="528"/>
                  </a:lnTo>
                  <a:lnTo>
                    <a:pt x="11" y="527"/>
                  </a:lnTo>
                  <a:lnTo>
                    <a:pt x="16" y="536"/>
                  </a:lnTo>
                  <a:lnTo>
                    <a:pt x="16" y="536"/>
                  </a:lnTo>
                  <a:lnTo>
                    <a:pt x="21" y="544"/>
                  </a:lnTo>
                  <a:lnTo>
                    <a:pt x="21" y="544"/>
                  </a:lnTo>
                  <a:lnTo>
                    <a:pt x="27" y="551"/>
                  </a:lnTo>
                  <a:lnTo>
                    <a:pt x="27" y="551"/>
                  </a:lnTo>
                  <a:lnTo>
                    <a:pt x="34" y="558"/>
                  </a:lnTo>
                  <a:lnTo>
                    <a:pt x="33" y="558"/>
                  </a:lnTo>
                  <a:lnTo>
                    <a:pt x="41" y="564"/>
                  </a:lnTo>
                  <a:lnTo>
                    <a:pt x="41" y="564"/>
                  </a:lnTo>
                  <a:lnTo>
                    <a:pt x="49" y="570"/>
                  </a:lnTo>
                  <a:lnTo>
                    <a:pt x="49" y="570"/>
                  </a:lnTo>
                  <a:lnTo>
                    <a:pt x="57" y="575"/>
                  </a:lnTo>
                  <a:lnTo>
                    <a:pt x="57" y="575"/>
                  </a:lnTo>
                  <a:lnTo>
                    <a:pt x="66" y="579"/>
                  </a:lnTo>
                  <a:lnTo>
                    <a:pt x="66" y="579"/>
                  </a:lnTo>
                  <a:lnTo>
                    <a:pt x="76" y="582"/>
                  </a:lnTo>
                  <a:lnTo>
                    <a:pt x="76" y="582"/>
                  </a:lnTo>
                  <a:lnTo>
                    <a:pt x="86" y="584"/>
                  </a:lnTo>
                  <a:lnTo>
                    <a:pt x="86" y="584"/>
                  </a:lnTo>
                  <a:lnTo>
                    <a:pt x="96" y="586"/>
                  </a:lnTo>
                  <a:lnTo>
                    <a:pt x="96" y="586"/>
                  </a:lnTo>
                  <a:lnTo>
                    <a:pt x="107" y="586"/>
                  </a:lnTo>
                  <a:lnTo>
                    <a:pt x="107" y="586"/>
                  </a:lnTo>
                  <a:lnTo>
                    <a:pt x="957" y="586"/>
                  </a:lnTo>
                  <a:lnTo>
                    <a:pt x="957" y="586"/>
                  </a:lnTo>
                  <a:lnTo>
                    <a:pt x="967" y="586"/>
                  </a:lnTo>
                  <a:lnTo>
                    <a:pt x="967" y="586"/>
                  </a:lnTo>
                  <a:lnTo>
                    <a:pt x="978" y="584"/>
                  </a:lnTo>
                  <a:lnTo>
                    <a:pt x="977" y="584"/>
                  </a:lnTo>
                  <a:lnTo>
                    <a:pt x="987" y="582"/>
                  </a:lnTo>
                  <a:lnTo>
                    <a:pt x="987" y="582"/>
                  </a:lnTo>
                  <a:lnTo>
                    <a:pt x="997" y="579"/>
                  </a:lnTo>
                  <a:lnTo>
                    <a:pt x="997" y="579"/>
                  </a:lnTo>
                  <a:lnTo>
                    <a:pt x="1006" y="575"/>
                  </a:lnTo>
                  <a:lnTo>
                    <a:pt x="1006" y="575"/>
                  </a:lnTo>
                  <a:lnTo>
                    <a:pt x="1015" y="570"/>
                  </a:lnTo>
                  <a:lnTo>
                    <a:pt x="1014" y="570"/>
                  </a:lnTo>
                  <a:lnTo>
                    <a:pt x="1022" y="564"/>
                  </a:lnTo>
                  <a:lnTo>
                    <a:pt x="1022" y="564"/>
                  </a:lnTo>
                  <a:lnTo>
                    <a:pt x="1030" y="558"/>
                  </a:lnTo>
                  <a:lnTo>
                    <a:pt x="1030" y="558"/>
                  </a:lnTo>
                  <a:lnTo>
                    <a:pt x="1036" y="551"/>
                  </a:lnTo>
                  <a:lnTo>
                    <a:pt x="1036" y="551"/>
                  </a:lnTo>
                  <a:lnTo>
                    <a:pt x="1042" y="544"/>
                  </a:lnTo>
                  <a:lnTo>
                    <a:pt x="1042" y="544"/>
                  </a:lnTo>
                  <a:lnTo>
                    <a:pt x="1048" y="536"/>
                  </a:lnTo>
                  <a:lnTo>
                    <a:pt x="1047" y="536"/>
                  </a:lnTo>
                  <a:lnTo>
                    <a:pt x="1052" y="528"/>
                  </a:lnTo>
                  <a:lnTo>
                    <a:pt x="1052" y="528"/>
                  </a:lnTo>
                  <a:lnTo>
                    <a:pt x="1055" y="519"/>
                  </a:lnTo>
                  <a:lnTo>
                    <a:pt x="1055" y="519"/>
                  </a:lnTo>
                  <a:lnTo>
                    <a:pt x="1058" y="509"/>
                  </a:lnTo>
                  <a:lnTo>
                    <a:pt x="1058" y="510"/>
                  </a:lnTo>
                  <a:lnTo>
                    <a:pt x="1060" y="500"/>
                  </a:lnTo>
                  <a:lnTo>
                    <a:pt x="1060" y="500"/>
                  </a:lnTo>
                  <a:lnTo>
                    <a:pt x="1060" y="490"/>
                  </a:lnTo>
                  <a:lnTo>
                    <a:pt x="1060" y="490"/>
                  </a:lnTo>
                  <a:lnTo>
                    <a:pt x="1060" y="99"/>
                  </a:lnTo>
                  <a:lnTo>
                    <a:pt x="1060" y="100"/>
                  </a:lnTo>
                  <a:lnTo>
                    <a:pt x="1060" y="90"/>
                  </a:lnTo>
                  <a:lnTo>
                    <a:pt x="1060" y="90"/>
                  </a:lnTo>
                  <a:lnTo>
                    <a:pt x="1058" y="80"/>
                  </a:lnTo>
                  <a:lnTo>
                    <a:pt x="1058" y="80"/>
                  </a:lnTo>
                  <a:lnTo>
                    <a:pt x="1055" y="71"/>
                  </a:lnTo>
                  <a:lnTo>
                    <a:pt x="1055" y="71"/>
                  </a:lnTo>
                  <a:lnTo>
                    <a:pt x="1052" y="62"/>
                  </a:lnTo>
                  <a:lnTo>
                    <a:pt x="1052" y="62"/>
                  </a:lnTo>
                  <a:lnTo>
                    <a:pt x="1047" y="54"/>
                  </a:lnTo>
                  <a:lnTo>
                    <a:pt x="1048" y="54"/>
                  </a:lnTo>
                  <a:lnTo>
                    <a:pt x="1042" y="46"/>
                  </a:lnTo>
                  <a:lnTo>
                    <a:pt x="1042" y="46"/>
                  </a:lnTo>
                  <a:lnTo>
                    <a:pt x="1036" y="38"/>
                  </a:lnTo>
                  <a:lnTo>
                    <a:pt x="1036" y="39"/>
                  </a:lnTo>
                  <a:lnTo>
                    <a:pt x="1030" y="32"/>
                  </a:lnTo>
                  <a:lnTo>
                    <a:pt x="1030" y="32"/>
                  </a:lnTo>
                  <a:lnTo>
                    <a:pt x="1022" y="25"/>
                  </a:lnTo>
                  <a:lnTo>
                    <a:pt x="1022" y="26"/>
                  </a:lnTo>
                  <a:lnTo>
                    <a:pt x="1014" y="20"/>
                  </a:lnTo>
                  <a:lnTo>
                    <a:pt x="1015" y="20"/>
                  </a:lnTo>
                  <a:lnTo>
                    <a:pt x="1006" y="15"/>
                  </a:lnTo>
                  <a:lnTo>
                    <a:pt x="1006" y="15"/>
                  </a:lnTo>
                  <a:lnTo>
                    <a:pt x="997" y="11"/>
                  </a:lnTo>
                  <a:lnTo>
                    <a:pt x="997" y="11"/>
                  </a:lnTo>
                  <a:lnTo>
                    <a:pt x="987" y="8"/>
                  </a:lnTo>
                  <a:lnTo>
                    <a:pt x="987" y="8"/>
                  </a:lnTo>
                  <a:lnTo>
                    <a:pt x="977" y="5"/>
                  </a:lnTo>
                  <a:lnTo>
                    <a:pt x="978" y="5"/>
                  </a:lnTo>
                  <a:lnTo>
                    <a:pt x="967" y="4"/>
                  </a:lnTo>
                  <a:lnTo>
                    <a:pt x="967" y="4"/>
                  </a:lnTo>
                  <a:lnTo>
                    <a:pt x="957" y="4"/>
                  </a:lnTo>
                  <a:lnTo>
                    <a:pt x="957" y="4"/>
                  </a:lnTo>
                  <a:lnTo>
                    <a:pt x="107" y="4"/>
                  </a:lnTo>
                  <a:lnTo>
                    <a:pt x="107" y="4"/>
                  </a:lnTo>
                  <a:lnTo>
                    <a:pt x="96" y="4"/>
                  </a:lnTo>
                  <a:lnTo>
                    <a:pt x="96" y="4"/>
                  </a:lnTo>
                  <a:lnTo>
                    <a:pt x="86" y="5"/>
                  </a:lnTo>
                  <a:lnTo>
                    <a:pt x="86" y="5"/>
                  </a:lnTo>
                  <a:lnTo>
                    <a:pt x="76" y="8"/>
                  </a:lnTo>
                  <a:lnTo>
                    <a:pt x="76" y="8"/>
                  </a:lnTo>
                  <a:lnTo>
                    <a:pt x="66" y="11"/>
                  </a:lnTo>
                  <a:lnTo>
                    <a:pt x="66" y="11"/>
                  </a:lnTo>
                  <a:lnTo>
                    <a:pt x="57" y="15"/>
                  </a:lnTo>
                  <a:lnTo>
                    <a:pt x="57" y="15"/>
                  </a:lnTo>
                  <a:lnTo>
                    <a:pt x="49" y="20"/>
                  </a:lnTo>
                  <a:lnTo>
                    <a:pt x="49" y="20"/>
                  </a:lnTo>
                  <a:lnTo>
                    <a:pt x="41" y="26"/>
                  </a:lnTo>
                  <a:lnTo>
                    <a:pt x="41" y="25"/>
                  </a:lnTo>
                  <a:lnTo>
                    <a:pt x="33" y="32"/>
                  </a:lnTo>
                  <a:lnTo>
                    <a:pt x="34" y="32"/>
                  </a:lnTo>
                  <a:lnTo>
                    <a:pt x="27" y="39"/>
                  </a:lnTo>
                  <a:lnTo>
                    <a:pt x="27" y="38"/>
                  </a:lnTo>
                  <a:lnTo>
                    <a:pt x="21" y="46"/>
                  </a:lnTo>
                  <a:lnTo>
                    <a:pt x="21" y="46"/>
                  </a:lnTo>
                  <a:lnTo>
                    <a:pt x="16" y="54"/>
                  </a:lnTo>
                  <a:lnTo>
                    <a:pt x="16" y="54"/>
                  </a:lnTo>
                  <a:lnTo>
                    <a:pt x="11" y="62"/>
                  </a:lnTo>
                  <a:lnTo>
                    <a:pt x="11" y="62"/>
                  </a:lnTo>
                  <a:lnTo>
                    <a:pt x="8" y="71"/>
                  </a:lnTo>
                  <a:lnTo>
                    <a:pt x="8" y="71"/>
                  </a:lnTo>
                  <a:lnTo>
                    <a:pt x="5" y="80"/>
                  </a:lnTo>
                  <a:lnTo>
                    <a:pt x="5" y="80"/>
                  </a:lnTo>
                  <a:lnTo>
                    <a:pt x="4" y="90"/>
                  </a:lnTo>
                  <a:lnTo>
                    <a:pt x="4" y="90"/>
                  </a:lnTo>
                  <a:lnTo>
                    <a:pt x="3" y="100"/>
                  </a:lnTo>
                  <a:lnTo>
                    <a:pt x="3" y="99"/>
                  </a:lnTo>
                  <a:lnTo>
                    <a:pt x="3" y="49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 name="Rectangle 65">
              <a:extLst>
                <a:ext uri="{FF2B5EF4-FFF2-40B4-BE49-F238E27FC236}">
                  <a16:creationId xmlns:a16="http://schemas.microsoft.com/office/drawing/2014/main" id="{355508E4-67E9-412E-B0D9-D8B06BED74FB}"/>
                </a:ext>
              </a:extLst>
            </p:cNvPr>
            <p:cNvSpPr>
              <a:spLocks noChangeArrowheads="1"/>
            </p:cNvSpPr>
            <p:nvPr/>
          </p:nvSpPr>
          <p:spPr bwMode="auto">
            <a:xfrm>
              <a:off x="1216" y="1598"/>
              <a:ext cx="80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BCOP Resource Team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8" name="Rectangle 66">
              <a:extLst>
                <a:ext uri="{FF2B5EF4-FFF2-40B4-BE49-F238E27FC236}">
                  <a16:creationId xmlns:a16="http://schemas.microsoft.com/office/drawing/2014/main" id="{85E59549-591F-4047-9400-C2315169615A}"/>
                </a:ext>
              </a:extLst>
            </p:cNvPr>
            <p:cNvSpPr>
              <a:spLocks noChangeArrowheads="1"/>
            </p:cNvSpPr>
            <p:nvPr/>
          </p:nvSpPr>
          <p:spPr bwMode="auto">
            <a:xfrm>
              <a:off x="1930" y="1598"/>
              <a:ext cx="7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9" name="Rectangle 67">
              <a:extLst>
                <a:ext uri="{FF2B5EF4-FFF2-40B4-BE49-F238E27FC236}">
                  <a16:creationId xmlns:a16="http://schemas.microsoft.com/office/drawing/2014/main" id="{F4D36062-7D73-4215-9D48-A6604FD18B3C}"/>
                </a:ext>
              </a:extLst>
            </p:cNvPr>
            <p:cNvSpPr>
              <a:spLocks noChangeArrowheads="1"/>
            </p:cNvSpPr>
            <p:nvPr/>
          </p:nvSpPr>
          <p:spPr bwMode="auto">
            <a:xfrm>
              <a:off x="1956" y="1598"/>
              <a:ext cx="6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0" name="Rectangle 68">
              <a:extLst>
                <a:ext uri="{FF2B5EF4-FFF2-40B4-BE49-F238E27FC236}">
                  <a16:creationId xmlns:a16="http://schemas.microsoft.com/office/drawing/2014/main" id="{29256005-C145-4720-BE16-2C34181021B6}"/>
                </a:ext>
              </a:extLst>
            </p:cNvPr>
            <p:cNvSpPr>
              <a:spLocks noChangeArrowheads="1"/>
            </p:cNvSpPr>
            <p:nvPr/>
          </p:nvSpPr>
          <p:spPr bwMode="auto">
            <a:xfrm>
              <a:off x="1299" y="1701"/>
              <a:ext cx="5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COP facilitation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1" name="Rectangle 69">
              <a:extLst>
                <a:ext uri="{FF2B5EF4-FFF2-40B4-BE49-F238E27FC236}">
                  <a16:creationId xmlns:a16="http://schemas.microsoft.com/office/drawing/2014/main" id="{3629F285-9541-4233-8F24-9A77F8FC485C}"/>
                </a:ext>
              </a:extLst>
            </p:cNvPr>
            <p:cNvSpPr>
              <a:spLocks noChangeArrowheads="1"/>
            </p:cNvSpPr>
            <p:nvPr/>
          </p:nvSpPr>
          <p:spPr bwMode="auto">
            <a:xfrm>
              <a:off x="1817" y="1701"/>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 name="Rectangle 70">
              <a:extLst>
                <a:ext uri="{FF2B5EF4-FFF2-40B4-BE49-F238E27FC236}">
                  <a16:creationId xmlns:a16="http://schemas.microsoft.com/office/drawing/2014/main" id="{325AF8F0-3F89-4D03-924F-43254EDC8E0C}"/>
                </a:ext>
              </a:extLst>
            </p:cNvPr>
            <p:cNvSpPr>
              <a:spLocks noChangeArrowheads="1"/>
            </p:cNvSpPr>
            <p:nvPr/>
          </p:nvSpPr>
          <p:spPr bwMode="auto">
            <a:xfrm>
              <a:off x="1835" y="1701"/>
              <a:ext cx="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3" name="Rectangle 71">
              <a:extLst>
                <a:ext uri="{FF2B5EF4-FFF2-40B4-BE49-F238E27FC236}">
                  <a16:creationId xmlns:a16="http://schemas.microsoft.com/office/drawing/2014/main" id="{4B721590-4F5A-4D86-850B-64E5E8A5AD67}"/>
                </a:ext>
              </a:extLst>
            </p:cNvPr>
            <p:cNvSpPr>
              <a:spLocks noChangeArrowheads="1"/>
            </p:cNvSpPr>
            <p:nvPr/>
          </p:nvSpPr>
          <p:spPr bwMode="auto">
            <a:xfrm>
              <a:off x="1875" y="1701"/>
              <a:ext cx="6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4" name="Rectangle 72">
              <a:extLst>
                <a:ext uri="{FF2B5EF4-FFF2-40B4-BE49-F238E27FC236}">
                  <a16:creationId xmlns:a16="http://schemas.microsoft.com/office/drawing/2014/main" id="{CCBF4AA7-1D3B-4F30-B5D1-7246F715AE79}"/>
                </a:ext>
              </a:extLst>
            </p:cNvPr>
            <p:cNvSpPr>
              <a:spLocks noChangeArrowheads="1"/>
            </p:cNvSpPr>
            <p:nvPr/>
          </p:nvSpPr>
          <p:spPr bwMode="auto">
            <a:xfrm>
              <a:off x="1147" y="1805"/>
              <a:ext cx="6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5" name="Rectangle 73">
              <a:extLst>
                <a:ext uri="{FF2B5EF4-FFF2-40B4-BE49-F238E27FC236}">
                  <a16:creationId xmlns:a16="http://schemas.microsoft.com/office/drawing/2014/main" id="{8C05E089-F59F-4241-B973-1F9315CE857D}"/>
                </a:ext>
              </a:extLst>
            </p:cNvPr>
            <p:cNvSpPr>
              <a:spLocks noChangeArrowheads="1"/>
            </p:cNvSpPr>
            <p:nvPr/>
          </p:nvSpPr>
          <p:spPr bwMode="auto">
            <a:xfrm>
              <a:off x="1165" y="1805"/>
              <a:ext cx="9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technical content support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6" name="Rectangle 74">
              <a:extLst>
                <a:ext uri="{FF2B5EF4-FFF2-40B4-BE49-F238E27FC236}">
                  <a16:creationId xmlns:a16="http://schemas.microsoft.com/office/drawing/2014/main" id="{D34644BA-63E7-430F-A657-FCDCA7AD680F}"/>
                </a:ext>
              </a:extLst>
            </p:cNvPr>
            <p:cNvSpPr>
              <a:spLocks noChangeArrowheads="1"/>
            </p:cNvSpPr>
            <p:nvPr/>
          </p:nvSpPr>
          <p:spPr bwMode="auto">
            <a:xfrm>
              <a:off x="2027" y="1805"/>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7" name="Rectangle 75">
              <a:extLst>
                <a:ext uri="{FF2B5EF4-FFF2-40B4-BE49-F238E27FC236}">
                  <a16:creationId xmlns:a16="http://schemas.microsoft.com/office/drawing/2014/main" id="{DA489DE2-C97F-4D1C-9BF9-40968CF150E4}"/>
                </a:ext>
              </a:extLst>
            </p:cNvPr>
            <p:cNvSpPr>
              <a:spLocks noChangeArrowheads="1"/>
            </p:cNvSpPr>
            <p:nvPr/>
          </p:nvSpPr>
          <p:spPr bwMode="auto">
            <a:xfrm>
              <a:off x="2044" y="1805"/>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8" name="Rectangle 76">
              <a:extLst>
                <a:ext uri="{FF2B5EF4-FFF2-40B4-BE49-F238E27FC236}">
                  <a16:creationId xmlns:a16="http://schemas.microsoft.com/office/drawing/2014/main" id="{B7DB8B91-4C46-441F-85DB-69305D7247D2}"/>
                </a:ext>
              </a:extLst>
            </p:cNvPr>
            <p:cNvSpPr>
              <a:spLocks noChangeArrowheads="1"/>
            </p:cNvSpPr>
            <p:nvPr/>
          </p:nvSpPr>
          <p:spPr bwMode="auto">
            <a:xfrm>
              <a:off x="1484" y="1896"/>
              <a:ext cx="1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WB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9" name="Rectangle 77">
              <a:extLst>
                <a:ext uri="{FF2B5EF4-FFF2-40B4-BE49-F238E27FC236}">
                  <a16:creationId xmlns:a16="http://schemas.microsoft.com/office/drawing/2014/main" id="{C9EEA136-F7FC-4C9D-B1FE-A4FD9E65C8CD}"/>
                </a:ext>
              </a:extLst>
            </p:cNvPr>
            <p:cNvSpPr>
              <a:spLocks noChangeArrowheads="1"/>
            </p:cNvSpPr>
            <p:nvPr/>
          </p:nvSpPr>
          <p:spPr bwMode="auto">
            <a:xfrm>
              <a:off x="1897" y="1911"/>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0" name="Rectangle 78">
              <a:extLst>
                <a:ext uri="{FF2B5EF4-FFF2-40B4-BE49-F238E27FC236}">
                  <a16:creationId xmlns:a16="http://schemas.microsoft.com/office/drawing/2014/main" id="{D706B337-2F22-4474-B32D-0BF833C90772}"/>
                </a:ext>
              </a:extLst>
            </p:cNvPr>
            <p:cNvSpPr>
              <a:spLocks noChangeArrowheads="1"/>
            </p:cNvSpPr>
            <p:nvPr/>
          </p:nvSpPr>
          <p:spPr bwMode="auto">
            <a:xfrm>
              <a:off x="1142" y="2016"/>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1" name="Freeform 79">
              <a:extLst>
                <a:ext uri="{FF2B5EF4-FFF2-40B4-BE49-F238E27FC236}">
                  <a16:creationId xmlns:a16="http://schemas.microsoft.com/office/drawing/2014/main" id="{89551D35-082E-40BC-B0FB-C58385A5E05C}"/>
                </a:ext>
              </a:extLst>
            </p:cNvPr>
            <p:cNvSpPr>
              <a:spLocks/>
            </p:cNvSpPr>
            <p:nvPr/>
          </p:nvSpPr>
          <p:spPr bwMode="auto">
            <a:xfrm>
              <a:off x="4056" y="1541"/>
              <a:ext cx="1071" cy="611"/>
            </a:xfrm>
            <a:custGeom>
              <a:avLst/>
              <a:gdLst>
                <a:gd name="T0" fmla="*/ 0 w 4875"/>
                <a:gd name="T1" fmla="*/ 500 h 3000"/>
                <a:gd name="T2" fmla="*/ 500 w 4875"/>
                <a:gd name="T3" fmla="*/ 0 h 3000"/>
                <a:gd name="T4" fmla="*/ 4375 w 4875"/>
                <a:gd name="T5" fmla="*/ 0 h 3000"/>
                <a:gd name="T6" fmla="*/ 4875 w 4875"/>
                <a:gd name="T7" fmla="*/ 500 h 3000"/>
                <a:gd name="T8" fmla="*/ 4875 w 4875"/>
                <a:gd name="T9" fmla="*/ 2500 h 3000"/>
                <a:gd name="T10" fmla="*/ 4375 w 4875"/>
                <a:gd name="T11" fmla="*/ 3000 h 3000"/>
                <a:gd name="T12" fmla="*/ 500 w 4875"/>
                <a:gd name="T13" fmla="*/ 3000 h 3000"/>
                <a:gd name="T14" fmla="*/ 0 w 4875"/>
                <a:gd name="T15" fmla="*/ 2500 h 3000"/>
                <a:gd name="T16" fmla="*/ 0 w 4875"/>
                <a:gd name="T17" fmla="*/ 500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75" h="3000">
                  <a:moveTo>
                    <a:pt x="0" y="500"/>
                  </a:moveTo>
                  <a:cubicBezTo>
                    <a:pt x="0" y="224"/>
                    <a:pt x="224" y="0"/>
                    <a:pt x="500" y="0"/>
                  </a:cubicBezTo>
                  <a:lnTo>
                    <a:pt x="4375" y="0"/>
                  </a:lnTo>
                  <a:cubicBezTo>
                    <a:pt x="4652" y="0"/>
                    <a:pt x="4875" y="224"/>
                    <a:pt x="4875" y="500"/>
                  </a:cubicBezTo>
                  <a:lnTo>
                    <a:pt x="4875" y="2500"/>
                  </a:lnTo>
                  <a:cubicBezTo>
                    <a:pt x="4875" y="2776"/>
                    <a:pt x="4652" y="3000"/>
                    <a:pt x="4375" y="3000"/>
                  </a:cubicBezTo>
                  <a:lnTo>
                    <a:pt x="500" y="3000"/>
                  </a:lnTo>
                  <a:cubicBezTo>
                    <a:pt x="224" y="3000"/>
                    <a:pt x="0" y="2776"/>
                    <a:pt x="0" y="2500"/>
                  </a:cubicBezTo>
                  <a:lnTo>
                    <a:pt x="0" y="5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80">
              <a:extLst>
                <a:ext uri="{FF2B5EF4-FFF2-40B4-BE49-F238E27FC236}">
                  <a16:creationId xmlns:a16="http://schemas.microsoft.com/office/drawing/2014/main" id="{35487A5D-655C-4EC6-BF51-17FD305B6365}"/>
                </a:ext>
              </a:extLst>
            </p:cNvPr>
            <p:cNvSpPr>
              <a:spLocks noEditPoints="1"/>
            </p:cNvSpPr>
            <p:nvPr/>
          </p:nvSpPr>
          <p:spPr bwMode="auto">
            <a:xfrm>
              <a:off x="4054" y="1539"/>
              <a:ext cx="1075" cy="615"/>
            </a:xfrm>
            <a:custGeom>
              <a:avLst/>
              <a:gdLst>
                <a:gd name="T0" fmla="*/ 2 w 1075"/>
                <a:gd name="T1" fmla="*/ 83 h 615"/>
                <a:gd name="T2" fmla="*/ 14 w 1075"/>
                <a:gd name="T3" fmla="*/ 55 h 615"/>
                <a:gd name="T4" fmla="*/ 33 w 1075"/>
                <a:gd name="T5" fmla="*/ 31 h 615"/>
                <a:gd name="T6" fmla="*/ 59 w 1075"/>
                <a:gd name="T7" fmla="*/ 13 h 615"/>
                <a:gd name="T8" fmla="*/ 89 w 1075"/>
                <a:gd name="T9" fmla="*/ 2 h 615"/>
                <a:gd name="T10" fmla="*/ 964 w 1075"/>
                <a:gd name="T11" fmla="*/ 0 h 615"/>
                <a:gd name="T12" fmla="*/ 997 w 1075"/>
                <a:gd name="T13" fmla="*/ 5 h 615"/>
                <a:gd name="T14" fmla="*/ 1026 w 1075"/>
                <a:gd name="T15" fmla="*/ 18 h 615"/>
                <a:gd name="T16" fmla="*/ 1050 w 1075"/>
                <a:gd name="T17" fmla="*/ 38 h 615"/>
                <a:gd name="T18" fmla="*/ 1067 w 1075"/>
                <a:gd name="T19" fmla="*/ 63 h 615"/>
                <a:gd name="T20" fmla="*/ 1075 w 1075"/>
                <a:gd name="T21" fmla="*/ 93 h 615"/>
                <a:gd name="T22" fmla="*/ 1075 w 1075"/>
                <a:gd name="T23" fmla="*/ 522 h 615"/>
                <a:gd name="T24" fmla="*/ 1067 w 1075"/>
                <a:gd name="T25" fmla="*/ 552 h 615"/>
                <a:gd name="T26" fmla="*/ 1050 w 1075"/>
                <a:gd name="T27" fmla="*/ 577 h 615"/>
                <a:gd name="T28" fmla="*/ 1026 w 1075"/>
                <a:gd name="T29" fmla="*/ 597 h 615"/>
                <a:gd name="T30" fmla="*/ 997 w 1075"/>
                <a:gd name="T31" fmla="*/ 610 h 615"/>
                <a:gd name="T32" fmla="*/ 964 w 1075"/>
                <a:gd name="T33" fmla="*/ 615 h 615"/>
                <a:gd name="T34" fmla="*/ 90 w 1075"/>
                <a:gd name="T35" fmla="*/ 613 h 615"/>
                <a:gd name="T36" fmla="*/ 59 w 1075"/>
                <a:gd name="T37" fmla="*/ 603 h 615"/>
                <a:gd name="T38" fmla="*/ 33 w 1075"/>
                <a:gd name="T39" fmla="*/ 585 h 615"/>
                <a:gd name="T40" fmla="*/ 14 w 1075"/>
                <a:gd name="T41" fmla="*/ 561 h 615"/>
                <a:gd name="T42" fmla="*/ 2 w 1075"/>
                <a:gd name="T43" fmla="*/ 533 h 615"/>
                <a:gd name="T44" fmla="*/ 0 w 1075"/>
                <a:gd name="T45" fmla="*/ 104 h 615"/>
                <a:gd name="T46" fmla="*/ 6 w 1075"/>
                <a:gd name="T47" fmla="*/ 532 h 615"/>
                <a:gd name="T48" fmla="*/ 17 w 1075"/>
                <a:gd name="T49" fmla="*/ 559 h 615"/>
                <a:gd name="T50" fmla="*/ 36 w 1075"/>
                <a:gd name="T51" fmla="*/ 582 h 615"/>
                <a:gd name="T52" fmla="*/ 60 w 1075"/>
                <a:gd name="T53" fmla="*/ 600 h 615"/>
                <a:gd name="T54" fmla="*/ 90 w 1075"/>
                <a:gd name="T55" fmla="*/ 610 h 615"/>
                <a:gd name="T56" fmla="*/ 964 w 1075"/>
                <a:gd name="T57" fmla="*/ 612 h 615"/>
                <a:gd name="T58" fmla="*/ 996 w 1075"/>
                <a:gd name="T59" fmla="*/ 607 h 615"/>
                <a:gd name="T60" fmla="*/ 1024 w 1075"/>
                <a:gd name="T61" fmla="*/ 595 h 615"/>
                <a:gd name="T62" fmla="*/ 1047 w 1075"/>
                <a:gd name="T63" fmla="*/ 575 h 615"/>
                <a:gd name="T64" fmla="*/ 1063 w 1075"/>
                <a:gd name="T65" fmla="*/ 551 h 615"/>
                <a:gd name="T66" fmla="*/ 1071 w 1075"/>
                <a:gd name="T67" fmla="*/ 522 h 615"/>
                <a:gd name="T68" fmla="*/ 1071 w 1075"/>
                <a:gd name="T69" fmla="*/ 94 h 615"/>
                <a:gd name="T70" fmla="*/ 1063 w 1075"/>
                <a:gd name="T71" fmla="*/ 65 h 615"/>
                <a:gd name="T72" fmla="*/ 1047 w 1075"/>
                <a:gd name="T73" fmla="*/ 40 h 615"/>
                <a:gd name="T74" fmla="*/ 1024 w 1075"/>
                <a:gd name="T75" fmla="*/ 21 h 615"/>
                <a:gd name="T76" fmla="*/ 996 w 1075"/>
                <a:gd name="T77" fmla="*/ 8 h 615"/>
                <a:gd name="T78" fmla="*/ 964 w 1075"/>
                <a:gd name="T79" fmla="*/ 4 h 615"/>
                <a:gd name="T80" fmla="*/ 90 w 1075"/>
                <a:gd name="T81" fmla="*/ 6 h 615"/>
                <a:gd name="T82" fmla="*/ 60 w 1075"/>
                <a:gd name="T83" fmla="*/ 16 h 615"/>
                <a:gd name="T84" fmla="*/ 36 w 1075"/>
                <a:gd name="T85" fmla="*/ 33 h 615"/>
                <a:gd name="T86" fmla="*/ 17 w 1075"/>
                <a:gd name="T87" fmla="*/ 56 h 615"/>
                <a:gd name="T88" fmla="*/ 6 w 1075"/>
                <a:gd name="T89" fmla="*/ 84 h 615"/>
                <a:gd name="T90" fmla="*/ 4 w 1075"/>
                <a:gd name="T91" fmla="*/ 512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75" h="615">
                  <a:moveTo>
                    <a:pt x="0" y="104"/>
                  </a:moveTo>
                  <a:lnTo>
                    <a:pt x="1" y="93"/>
                  </a:lnTo>
                  <a:lnTo>
                    <a:pt x="2" y="83"/>
                  </a:lnTo>
                  <a:lnTo>
                    <a:pt x="5" y="73"/>
                  </a:lnTo>
                  <a:lnTo>
                    <a:pt x="9" y="64"/>
                  </a:lnTo>
                  <a:lnTo>
                    <a:pt x="14" y="55"/>
                  </a:lnTo>
                  <a:lnTo>
                    <a:pt x="19" y="46"/>
                  </a:lnTo>
                  <a:lnTo>
                    <a:pt x="26" y="38"/>
                  </a:lnTo>
                  <a:lnTo>
                    <a:pt x="33" y="31"/>
                  </a:lnTo>
                  <a:lnTo>
                    <a:pt x="41" y="24"/>
                  </a:lnTo>
                  <a:lnTo>
                    <a:pt x="49" y="18"/>
                  </a:lnTo>
                  <a:lnTo>
                    <a:pt x="59" y="13"/>
                  </a:lnTo>
                  <a:lnTo>
                    <a:pt x="68" y="8"/>
                  </a:lnTo>
                  <a:lnTo>
                    <a:pt x="79" y="5"/>
                  </a:lnTo>
                  <a:lnTo>
                    <a:pt x="89" y="2"/>
                  </a:lnTo>
                  <a:lnTo>
                    <a:pt x="100" y="1"/>
                  </a:lnTo>
                  <a:lnTo>
                    <a:pt x="112" y="0"/>
                  </a:lnTo>
                  <a:lnTo>
                    <a:pt x="964" y="0"/>
                  </a:lnTo>
                  <a:lnTo>
                    <a:pt x="975" y="1"/>
                  </a:lnTo>
                  <a:lnTo>
                    <a:pt x="986" y="2"/>
                  </a:lnTo>
                  <a:lnTo>
                    <a:pt x="997" y="5"/>
                  </a:lnTo>
                  <a:lnTo>
                    <a:pt x="1007" y="8"/>
                  </a:lnTo>
                  <a:lnTo>
                    <a:pt x="1017" y="13"/>
                  </a:lnTo>
                  <a:lnTo>
                    <a:pt x="1026" y="18"/>
                  </a:lnTo>
                  <a:lnTo>
                    <a:pt x="1035" y="24"/>
                  </a:lnTo>
                  <a:lnTo>
                    <a:pt x="1043" y="30"/>
                  </a:lnTo>
                  <a:lnTo>
                    <a:pt x="1050" y="38"/>
                  </a:lnTo>
                  <a:lnTo>
                    <a:pt x="1056" y="46"/>
                  </a:lnTo>
                  <a:lnTo>
                    <a:pt x="1062" y="54"/>
                  </a:lnTo>
                  <a:lnTo>
                    <a:pt x="1067" y="63"/>
                  </a:lnTo>
                  <a:lnTo>
                    <a:pt x="1070" y="73"/>
                  </a:lnTo>
                  <a:lnTo>
                    <a:pt x="1073" y="83"/>
                  </a:lnTo>
                  <a:lnTo>
                    <a:pt x="1075" y="93"/>
                  </a:lnTo>
                  <a:lnTo>
                    <a:pt x="1075" y="104"/>
                  </a:lnTo>
                  <a:lnTo>
                    <a:pt x="1075" y="512"/>
                  </a:lnTo>
                  <a:lnTo>
                    <a:pt x="1075" y="522"/>
                  </a:lnTo>
                  <a:lnTo>
                    <a:pt x="1073" y="532"/>
                  </a:lnTo>
                  <a:lnTo>
                    <a:pt x="1070" y="542"/>
                  </a:lnTo>
                  <a:lnTo>
                    <a:pt x="1067" y="552"/>
                  </a:lnTo>
                  <a:lnTo>
                    <a:pt x="1062" y="561"/>
                  </a:lnTo>
                  <a:lnTo>
                    <a:pt x="1056" y="569"/>
                  </a:lnTo>
                  <a:lnTo>
                    <a:pt x="1050" y="577"/>
                  </a:lnTo>
                  <a:lnTo>
                    <a:pt x="1043" y="585"/>
                  </a:lnTo>
                  <a:lnTo>
                    <a:pt x="1035" y="591"/>
                  </a:lnTo>
                  <a:lnTo>
                    <a:pt x="1026" y="597"/>
                  </a:lnTo>
                  <a:lnTo>
                    <a:pt x="1017" y="603"/>
                  </a:lnTo>
                  <a:lnTo>
                    <a:pt x="1007" y="607"/>
                  </a:lnTo>
                  <a:lnTo>
                    <a:pt x="997" y="610"/>
                  </a:lnTo>
                  <a:lnTo>
                    <a:pt x="986" y="613"/>
                  </a:lnTo>
                  <a:lnTo>
                    <a:pt x="975" y="615"/>
                  </a:lnTo>
                  <a:lnTo>
                    <a:pt x="964" y="615"/>
                  </a:lnTo>
                  <a:lnTo>
                    <a:pt x="112" y="615"/>
                  </a:lnTo>
                  <a:lnTo>
                    <a:pt x="101" y="615"/>
                  </a:lnTo>
                  <a:lnTo>
                    <a:pt x="90" y="613"/>
                  </a:lnTo>
                  <a:lnTo>
                    <a:pt x="79" y="611"/>
                  </a:lnTo>
                  <a:lnTo>
                    <a:pt x="69" y="607"/>
                  </a:lnTo>
                  <a:lnTo>
                    <a:pt x="59" y="603"/>
                  </a:lnTo>
                  <a:lnTo>
                    <a:pt x="50" y="598"/>
                  </a:lnTo>
                  <a:lnTo>
                    <a:pt x="41" y="592"/>
                  </a:lnTo>
                  <a:lnTo>
                    <a:pt x="33" y="585"/>
                  </a:lnTo>
                  <a:lnTo>
                    <a:pt x="26" y="578"/>
                  </a:lnTo>
                  <a:lnTo>
                    <a:pt x="19" y="569"/>
                  </a:lnTo>
                  <a:lnTo>
                    <a:pt x="14" y="561"/>
                  </a:lnTo>
                  <a:lnTo>
                    <a:pt x="9" y="552"/>
                  </a:lnTo>
                  <a:lnTo>
                    <a:pt x="5" y="542"/>
                  </a:lnTo>
                  <a:lnTo>
                    <a:pt x="2" y="533"/>
                  </a:lnTo>
                  <a:lnTo>
                    <a:pt x="1" y="522"/>
                  </a:lnTo>
                  <a:lnTo>
                    <a:pt x="0" y="512"/>
                  </a:lnTo>
                  <a:lnTo>
                    <a:pt x="0" y="104"/>
                  </a:lnTo>
                  <a:close/>
                  <a:moveTo>
                    <a:pt x="4" y="512"/>
                  </a:moveTo>
                  <a:lnTo>
                    <a:pt x="4" y="522"/>
                  </a:lnTo>
                  <a:lnTo>
                    <a:pt x="6" y="532"/>
                  </a:lnTo>
                  <a:lnTo>
                    <a:pt x="9" y="541"/>
                  </a:lnTo>
                  <a:lnTo>
                    <a:pt x="12" y="550"/>
                  </a:lnTo>
                  <a:lnTo>
                    <a:pt x="17" y="559"/>
                  </a:lnTo>
                  <a:lnTo>
                    <a:pt x="22" y="568"/>
                  </a:lnTo>
                  <a:lnTo>
                    <a:pt x="29" y="575"/>
                  </a:lnTo>
                  <a:lnTo>
                    <a:pt x="36" y="582"/>
                  </a:lnTo>
                  <a:lnTo>
                    <a:pt x="43" y="589"/>
                  </a:lnTo>
                  <a:lnTo>
                    <a:pt x="51" y="594"/>
                  </a:lnTo>
                  <a:lnTo>
                    <a:pt x="60" y="600"/>
                  </a:lnTo>
                  <a:lnTo>
                    <a:pt x="70" y="604"/>
                  </a:lnTo>
                  <a:lnTo>
                    <a:pt x="80" y="607"/>
                  </a:lnTo>
                  <a:lnTo>
                    <a:pt x="90" y="610"/>
                  </a:lnTo>
                  <a:lnTo>
                    <a:pt x="101" y="611"/>
                  </a:lnTo>
                  <a:lnTo>
                    <a:pt x="112" y="612"/>
                  </a:lnTo>
                  <a:lnTo>
                    <a:pt x="964" y="612"/>
                  </a:lnTo>
                  <a:lnTo>
                    <a:pt x="975" y="611"/>
                  </a:lnTo>
                  <a:lnTo>
                    <a:pt x="985" y="610"/>
                  </a:lnTo>
                  <a:lnTo>
                    <a:pt x="996" y="607"/>
                  </a:lnTo>
                  <a:lnTo>
                    <a:pt x="1006" y="604"/>
                  </a:lnTo>
                  <a:lnTo>
                    <a:pt x="1015" y="600"/>
                  </a:lnTo>
                  <a:lnTo>
                    <a:pt x="1024" y="595"/>
                  </a:lnTo>
                  <a:lnTo>
                    <a:pt x="1032" y="589"/>
                  </a:lnTo>
                  <a:lnTo>
                    <a:pt x="1040" y="582"/>
                  </a:lnTo>
                  <a:lnTo>
                    <a:pt x="1047" y="575"/>
                  </a:lnTo>
                  <a:lnTo>
                    <a:pt x="1053" y="568"/>
                  </a:lnTo>
                  <a:lnTo>
                    <a:pt x="1059" y="559"/>
                  </a:lnTo>
                  <a:lnTo>
                    <a:pt x="1063" y="551"/>
                  </a:lnTo>
                  <a:lnTo>
                    <a:pt x="1067" y="541"/>
                  </a:lnTo>
                  <a:lnTo>
                    <a:pt x="1069" y="532"/>
                  </a:lnTo>
                  <a:lnTo>
                    <a:pt x="1071" y="522"/>
                  </a:lnTo>
                  <a:lnTo>
                    <a:pt x="1072" y="512"/>
                  </a:lnTo>
                  <a:lnTo>
                    <a:pt x="1072" y="104"/>
                  </a:lnTo>
                  <a:lnTo>
                    <a:pt x="1071" y="94"/>
                  </a:lnTo>
                  <a:lnTo>
                    <a:pt x="1069" y="84"/>
                  </a:lnTo>
                  <a:lnTo>
                    <a:pt x="1067" y="74"/>
                  </a:lnTo>
                  <a:lnTo>
                    <a:pt x="1063" y="65"/>
                  </a:lnTo>
                  <a:lnTo>
                    <a:pt x="1059" y="56"/>
                  </a:lnTo>
                  <a:lnTo>
                    <a:pt x="1053" y="48"/>
                  </a:lnTo>
                  <a:lnTo>
                    <a:pt x="1047" y="40"/>
                  </a:lnTo>
                  <a:lnTo>
                    <a:pt x="1040" y="33"/>
                  </a:lnTo>
                  <a:lnTo>
                    <a:pt x="1033" y="27"/>
                  </a:lnTo>
                  <a:lnTo>
                    <a:pt x="1024" y="21"/>
                  </a:lnTo>
                  <a:lnTo>
                    <a:pt x="1015" y="16"/>
                  </a:lnTo>
                  <a:lnTo>
                    <a:pt x="1006" y="12"/>
                  </a:lnTo>
                  <a:lnTo>
                    <a:pt x="996" y="8"/>
                  </a:lnTo>
                  <a:lnTo>
                    <a:pt x="986" y="6"/>
                  </a:lnTo>
                  <a:lnTo>
                    <a:pt x="975" y="4"/>
                  </a:lnTo>
                  <a:lnTo>
                    <a:pt x="964" y="4"/>
                  </a:lnTo>
                  <a:lnTo>
                    <a:pt x="112" y="4"/>
                  </a:lnTo>
                  <a:lnTo>
                    <a:pt x="101" y="4"/>
                  </a:lnTo>
                  <a:lnTo>
                    <a:pt x="90" y="6"/>
                  </a:lnTo>
                  <a:lnTo>
                    <a:pt x="80" y="8"/>
                  </a:lnTo>
                  <a:lnTo>
                    <a:pt x="70" y="12"/>
                  </a:lnTo>
                  <a:lnTo>
                    <a:pt x="60" y="16"/>
                  </a:lnTo>
                  <a:lnTo>
                    <a:pt x="52" y="21"/>
                  </a:lnTo>
                  <a:lnTo>
                    <a:pt x="43" y="26"/>
                  </a:lnTo>
                  <a:lnTo>
                    <a:pt x="36" y="33"/>
                  </a:lnTo>
                  <a:lnTo>
                    <a:pt x="29" y="40"/>
                  </a:lnTo>
                  <a:lnTo>
                    <a:pt x="22" y="48"/>
                  </a:lnTo>
                  <a:lnTo>
                    <a:pt x="17" y="56"/>
                  </a:lnTo>
                  <a:lnTo>
                    <a:pt x="12" y="65"/>
                  </a:lnTo>
                  <a:lnTo>
                    <a:pt x="9" y="74"/>
                  </a:lnTo>
                  <a:lnTo>
                    <a:pt x="6" y="84"/>
                  </a:lnTo>
                  <a:lnTo>
                    <a:pt x="4" y="93"/>
                  </a:lnTo>
                  <a:lnTo>
                    <a:pt x="4" y="104"/>
                  </a:lnTo>
                  <a:lnTo>
                    <a:pt x="4" y="51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Rectangle 81">
              <a:extLst>
                <a:ext uri="{FF2B5EF4-FFF2-40B4-BE49-F238E27FC236}">
                  <a16:creationId xmlns:a16="http://schemas.microsoft.com/office/drawing/2014/main" id="{294EE3E2-E6EC-488F-947C-A2F33D630AA8}"/>
                </a:ext>
              </a:extLst>
            </p:cNvPr>
            <p:cNvSpPr>
              <a:spLocks noChangeArrowheads="1"/>
            </p:cNvSpPr>
            <p:nvPr/>
          </p:nvSpPr>
          <p:spPr bwMode="auto">
            <a:xfrm>
              <a:off x="4225" y="1598"/>
              <a:ext cx="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4" name="Rectangle 82">
              <a:extLst>
                <a:ext uri="{FF2B5EF4-FFF2-40B4-BE49-F238E27FC236}">
                  <a16:creationId xmlns:a16="http://schemas.microsoft.com/office/drawing/2014/main" id="{79A87F7E-376F-4A94-8E74-7C3240ED1A62}"/>
                </a:ext>
              </a:extLst>
            </p:cNvPr>
            <p:cNvSpPr>
              <a:spLocks noChangeArrowheads="1"/>
            </p:cNvSpPr>
            <p:nvPr/>
          </p:nvSpPr>
          <p:spPr bwMode="auto">
            <a:xfrm>
              <a:off x="4265" y="1598"/>
              <a:ext cx="7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COP Resource Team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5" name="Rectangle 83">
              <a:extLst>
                <a:ext uri="{FF2B5EF4-FFF2-40B4-BE49-F238E27FC236}">
                  <a16:creationId xmlns:a16="http://schemas.microsoft.com/office/drawing/2014/main" id="{7CEEA71A-440C-47F2-92F3-E101B32C824E}"/>
                </a:ext>
              </a:extLst>
            </p:cNvPr>
            <p:cNvSpPr>
              <a:spLocks noChangeArrowheads="1"/>
            </p:cNvSpPr>
            <p:nvPr/>
          </p:nvSpPr>
          <p:spPr bwMode="auto">
            <a:xfrm>
              <a:off x="4933" y="1598"/>
              <a:ext cx="7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6" name="Rectangle 84">
              <a:extLst>
                <a:ext uri="{FF2B5EF4-FFF2-40B4-BE49-F238E27FC236}">
                  <a16:creationId xmlns:a16="http://schemas.microsoft.com/office/drawing/2014/main" id="{BDE0C460-88E4-4538-AA5A-CC45C0E1CB05}"/>
                </a:ext>
              </a:extLst>
            </p:cNvPr>
            <p:cNvSpPr>
              <a:spLocks noChangeArrowheads="1"/>
            </p:cNvSpPr>
            <p:nvPr/>
          </p:nvSpPr>
          <p:spPr bwMode="auto">
            <a:xfrm>
              <a:off x="4960" y="1598"/>
              <a:ext cx="6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7" name="Rectangle 85">
              <a:extLst>
                <a:ext uri="{FF2B5EF4-FFF2-40B4-BE49-F238E27FC236}">
                  <a16:creationId xmlns:a16="http://schemas.microsoft.com/office/drawing/2014/main" id="{9960B7EF-2534-440C-A9B3-1E947CAFB7A9}"/>
                </a:ext>
              </a:extLst>
            </p:cNvPr>
            <p:cNvSpPr>
              <a:spLocks noChangeArrowheads="1"/>
            </p:cNvSpPr>
            <p:nvPr/>
          </p:nvSpPr>
          <p:spPr bwMode="auto">
            <a:xfrm>
              <a:off x="4304" y="1704"/>
              <a:ext cx="4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COP facilitat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8" name="Rectangle 86">
              <a:extLst>
                <a:ext uri="{FF2B5EF4-FFF2-40B4-BE49-F238E27FC236}">
                  <a16:creationId xmlns:a16="http://schemas.microsoft.com/office/drawing/2014/main" id="{58826C58-F449-4B2A-A34B-CA227650F82F}"/>
                </a:ext>
              </a:extLst>
            </p:cNvPr>
            <p:cNvSpPr>
              <a:spLocks noChangeArrowheads="1"/>
            </p:cNvSpPr>
            <p:nvPr/>
          </p:nvSpPr>
          <p:spPr bwMode="auto">
            <a:xfrm>
              <a:off x="4715" y="1704"/>
              <a:ext cx="6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9" name="Rectangle 87">
              <a:extLst>
                <a:ext uri="{FF2B5EF4-FFF2-40B4-BE49-F238E27FC236}">
                  <a16:creationId xmlns:a16="http://schemas.microsoft.com/office/drawing/2014/main" id="{03C434CF-7A46-4B1B-89B3-040E89FB3AEE}"/>
                </a:ext>
              </a:extLst>
            </p:cNvPr>
            <p:cNvSpPr>
              <a:spLocks noChangeArrowheads="1"/>
            </p:cNvSpPr>
            <p:nvPr/>
          </p:nvSpPr>
          <p:spPr bwMode="auto">
            <a:xfrm>
              <a:off x="4735" y="1704"/>
              <a:ext cx="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0" name="Rectangle 88">
              <a:extLst>
                <a:ext uri="{FF2B5EF4-FFF2-40B4-BE49-F238E27FC236}">
                  <a16:creationId xmlns:a16="http://schemas.microsoft.com/office/drawing/2014/main" id="{392568B9-6C51-434F-845B-8D8BBD68AA01}"/>
                </a:ext>
              </a:extLst>
            </p:cNvPr>
            <p:cNvSpPr>
              <a:spLocks noChangeArrowheads="1"/>
            </p:cNvSpPr>
            <p:nvPr/>
          </p:nvSpPr>
          <p:spPr bwMode="auto">
            <a:xfrm>
              <a:off x="4779" y="1704"/>
              <a:ext cx="11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1" name="Rectangle 89">
              <a:extLst>
                <a:ext uri="{FF2B5EF4-FFF2-40B4-BE49-F238E27FC236}">
                  <a16:creationId xmlns:a16="http://schemas.microsoft.com/office/drawing/2014/main" id="{14279BF8-4276-41D2-8BB6-6DD6F8AD272E}"/>
                </a:ext>
              </a:extLst>
            </p:cNvPr>
            <p:cNvSpPr>
              <a:spLocks noChangeArrowheads="1"/>
            </p:cNvSpPr>
            <p:nvPr/>
          </p:nvSpPr>
          <p:spPr bwMode="auto">
            <a:xfrm>
              <a:off x="4840" y="1704"/>
              <a:ext cx="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2" name="Rectangle 90">
              <a:extLst>
                <a:ext uri="{FF2B5EF4-FFF2-40B4-BE49-F238E27FC236}">
                  <a16:creationId xmlns:a16="http://schemas.microsoft.com/office/drawing/2014/main" id="{B6A0B8BE-2409-47E4-918D-FF25F58035C5}"/>
                </a:ext>
              </a:extLst>
            </p:cNvPr>
            <p:cNvSpPr>
              <a:spLocks noChangeArrowheads="1"/>
            </p:cNvSpPr>
            <p:nvPr/>
          </p:nvSpPr>
          <p:spPr bwMode="auto">
            <a:xfrm>
              <a:off x="4881" y="1704"/>
              <a:ext cx="6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3" name="Rectangle 91">
              <a:extLst>
                <a:ext uri="{FF2B5EF4-FFF2-40B4-BE49-F238E27FC236}">
                  <a16:creationId xmlns:a16="http://schemas.microsoft.com/office/drawing/2014/main" id="{D1A6601E-ACD6-4428-8B62-9CA565356C12}"/>
                </a:ext>
              </a:extLst>
            </p:cNvPr>
            <p:cNvSpPr>
              <a:spLocks noChangeArrowheads="1"/>
            </p:cNvSpPr>
            <p:nvPr/>
          </p:nvSpPr>
          <p:spPr bwMode="auto">
            <a:xfrm>
              <a:off x="4154" y="1807"/>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4" name="Rectangle 92">
              <a:extLst>
                <a:ext uri="{FF2B5EF4-FFF2-40B4-BE49-F238E27FC236}">
                  <a16:creationId xmlns:a16="http://schemas.microsoft.com/office/drawing/2014/main" id="{FE283815-5073-4259-9867-98FAA1698B6C}"/>
                </a:ext>
              </a:extLst>
            </p:cNvPr>
            <p:cNvSpPr>
              <a:spLocks noChangeArrowheads="1"/>
            </p:cNvSpPr>
            <p:nvPr/>
          </p:nvSpPr>
          <p:spPr bwMode="auto">
            <a:xfrm>
              <a:off x="4172" y="1807"/>
              <a:ext cx="3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technical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5" name="Rectangle 93">
              <a:extLst>
                <a:ext uri="{FF2B5EF4-FFF2-40B4-BE49-F238E27FC236}">
                  <a16:creationId xmlns:a16="http://schemas.microsoft.com/office/drawing/2014/main" id="{7CA2F91B-3998-4467-A17D-664EA5D6821E}"/>
                </a:ext>
              </a:extLst>
            </p:cNvPr>
            <p:cNvSpPr>
              <a:spLocks noChangeArrowheads="1"/>
            </p:cNvSpPr>
            <p:nvPr/>
          </p:nvSpPr>
          <p:spPr bwMode="auto">
            <a:xfrm>
              <a:off x="4492" y="1807"/>
              <a:ext cx="6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content support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6" name="Rectangle 94">
              <a:extLst>
                <a:ext uri="{FF2B5EF4-FFF2-40B4-BE49-F238E27FC236}">
                  <a16:creationId xmlns:a16="http://schemas.microsoft.com/office/drawing/2014/main" id="{B8BC8F44-D87E-4F14-BF34-AB75F7D2D111}"/>
                </a:ext>
              </a:extLst>
            </p:cNvPr>
            <p:cNvSpPr>
              <a:spLocks noChangeArrowheads="1"/>
            </p:cNvSpPr>
            <p:nvPr/>
          </p:nvSpPr>
          <p:spPr bwMode="auto">
            <a:xfrm>
              <a:off x="5032" y="1807"/>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7" name="Rectangle 95">
              <a:extLst>
                <a:ext uri="{FF2B5EF4-FFF2-40B4-BE49-F238E27FC236}">
                  <a16:creationId xmlns:a16="http://schemas.microsoft.com/office/drawing/2014/main" id="{88AA37F8-1728-4107-BDDF-506D5BBCCDB1}"/>
                </a:ext>
              </a:extLst>
            </p:cNvPr>
            <p:cNvSpPr>
              <a:spLocks noChangeArrowheads="1"/>
            </p:cNvSpPr>
            <p:nvPr/>
          </p:nvSpPr>
          <p:spPr bwMode="auto">
            <a:xfrm>
              <a:off x="4549" y="1903"/>
              <a:ext cx="1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WB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0" name="Rectangle 98">
              <a:extLst>
                <a:ext uri="{FF2B5EF4-FFF2-40B4-BE49-F238E27FC236}">
                  <a16:creationId xmlns:a16="http://schemas.microsoft.com/office/drawing/2014/main" id="{129C8F60-21A1-438D-8EF5-87D9C26093EA}"/>
                </a:ext>
              </a:extLst>
            </p:cNvPr>
            <p:cNvSpPr>
              <a:spLocks noChangeArrowheads="1"/>
            </p:cNvSpPr>
            <p:nvPr/>
          </p:nvSpPr>
          <p:spPr bwMode="auto">
            <a:xfrm>
              <a:off x="4898" y="1911"/>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1" name="Rectangle 99">
              <a:extLst>
                <a:ext uri="{FF2B5EF4-FFF2-40B4-BE49-F238E27FC236}">
                  <a16:creationId xmlns:a16="http://schemas.microsoft.com/office/drawing/2014/main" id="{CD7A0EEE-32DD-47CC-9B8E-C504EC9E0920}"/>
                </a:ext>
              </a:extLst>
            </p:cNvPr>
            <p:cNvSpPr>
              <a:spLocks noChangeArrowheads="1"/>
            </p:cNvSpPr>
            <p:nvPr/>
          </p:nvSpPr>
          <p:spPr bwMode="auto">
            <a:xfrm>
              <a:off x="4916" y="1911"/>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2" name="Rectangle 100">
              <a:extLst>
                <a:ext uri="{FF2B5EF4-FFF2-40B4-BE49-F238E27FC236}">
                  <a16:creationId xmlns:a16="http://schemas.microsoft.com/office/drawing/2014/main" id="{FB4E1E02-4726-4FC9-8EA7-9B08F189B1F1}"/>
                </a:ext>
              </a:extLst>
            </p:cNvPr>
            <p:cNvSpPr>
              <a:spLocks noChangeArrowheads="1"/>
            </p:cNvSpPr>
            <p:nvPr/>
          </p:nvSpPr>
          <p:spPr bwMode="auto">
            <a:xfrm>
              <a:off x="4592" y="2017"/>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3" name="Freeform 101">
              <a:extLst>
                <a:ext uri="{FF2B5EF4-FFF2-40B4-BE49-F238E27FC236}">
                  <a16:creationId xmlns:a16="http://schemas.microsoft.com/office/drawing/2014/main" id="{66F983B9-8B3C-4F74-BFC0-704C3ECA65F6}"/>
                </a:ext>
              </a:extLst>
            </p:cNvPr>
            <p:cNvSpPr>
              <a:spLocks/>
            </p:cNvSpPr>
            <p:nvPr/>
          </p:nvSpPr>
          <p:spPr bwMode="auto">
            <a:xfrm>
              <a:off x="2297" y="2952"/>
              <a:ext cx="1720" cy="404"/>
            </a:xfrm>
            <a:custGeom>
              <a:avLst/>
              <a:gdLst>
                <a:gd name="T0" fmla="*/ 0 w 15650"/>
                <a:gd name="T1" fmla="*/ 660 h 3963"/>
                <a:gd name="T2" fmla="*/ 661 w 15650"/>
                <a:gd name="T3" fmla="*/ 0 h 3963"/>
                <a:gd name="T4" fmla="*/ 14990 w 15650"/>
                <a:gd name="T5" fmla="*/ 0 h 3963"/>
                <a:gd name="T6" fmla="*/ 15650 w 15650"/>
                <a:gd name="T7" fmla="*/ 660 h 3963"/>
                <a:gd name="T8" fmla="*/ 15650 w 15650"/>
                <a:gd name="T9" fmla="*/ 3303 h 3963"/>
                <a:gd name="T10" fmla="*/ 14990 w 15650"/>
                <a:gd name="T11" fmla="*/ 3963 h 3963"/>
                <a:gd name="T12" fmla="*/ 661 w 15650"/>
                <a:gd name="T13" fmla="*/ 3963 h 3963"/>
                <a:gd name="T14" fmla="*/ 0 w 15650"/>
                <a:gd name="T15" fmla="*/ 3303 h 3963"/>
                <a:gd name="T16" fmla="*/ 0 w 15650"/>
                <a:gd name="T17" fmla="*/ 660 h 3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50" h="3963">
                  <a:moveTo>
                    <a:pt x="0" y="660"/>
                  </a:moveTo>
                  <a:cubicBezTo>
                    <a:pt x="0" y="296"/>
                    <a:pt x="296" y="0"/>
                    <a:pt x="661" y="0"/>
                  </a:cubicBezTo>
                  <a:lnTo>
                    <a:pt x="14990" y="0"/>
                  </a:lnTo>
                  <a:cubicBezTo>
                    <a:pt x="15355" y="0"/>
                    <a:pt x="15650" y="296"/>
                    <a:pt x="15650" y="660"/>
                  </a:cubicBezTo>
                  <a:lnTo>
                    <a:pt x="15650" y="3303"/>
                  </a:lnTo>
                  <a:cubicBezTo>
                    <a:pt x="15650" y="3667"/>
                    <a:pt x="15355" y="3963"/>
                    <a:pt x="14990" y="3963"/>
                  </a:cubicBezTo>
                  <a:lnTo>
                    <a:pt x="661" y="3963"/>
                  </a:lnTo>
                  <a:cubicBezTo>
                    <a:pt x="296" y="3963"/>
                    <a:pt x="0" y="3667"/>
                    <a:pt x="0" y="3303"/>
                  </a:cubicBezTo>
                  <a:lnTo>
                    <a:pt x="0" y="66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Rectangle 103">
              <a:extLst>
                <a:ext uri="{FF2B5EF4-FFF2-40B4-BE49-F238E27FC236}">
                  <a16:creationId xmlns:a16="http://schemas.microsoft.com/office/drawing/2014/main" id="{E87E4BE4-EC90-4C7E-A4DC-B5E7B86D18DF}"/>
                </a:ext>
              </a:extLst>
            </p:cNvPr>
            <p:cNvSpPr>
              <a:spLocks noChangeArrowheads="1"/>
            </p:cNvSpPr>
            <p:nvPr/>
          </p:nvSpPr>
          <p:spPr bwMode="auto">
            <a:xfrm>
              <a:off x="2788" y="2999"/>
              <a:ext cx="8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IACOP Resource Team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6" name="Rectangle 104">
              <a:extLst>
                <a:ext uri="{FF2B5EF4-FFF2-40B4-BE49-F238E27FC236}">
                  <a16:creationId xmlns:a16="http://schemas.microsoft.com/office/drawing/2014/main" id="{156A71E6-9D0A-4DDC-8FD1-71B7C98B3FFA}"/>
                </a:ext>
              </a:extLst>
            </p:cNvPr>
            <p:cNvSpPr>
              <a:spLocks noChangeArrowheads="1"/>
            </p:cNvSpPr>
            <p:nvPr/>
          </p:nvSpPr>
          <p:spPr bwMode="auto">
            <a:xfrm>
              <a:off x="3528" y="2999"/>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7" name="Rectangle 105">
              <a:extLst>
                <a:ext uri="{FF2B5EF4-FFF2-40B4-BE49-F238E27FC236}">
                  <a16:creationId xmlns:a16="http://schemas.microsoft.com/office/drawing/2014/main" id="{83D7D644-A458-452E-8038-5324D2BCE34D}"/>
                </a:ext>
              </a:extLst>
            </p:cNvPr>
            <p:cNvSpPr>
              <a:spLocks noChangeArrowheads="1"/>
            </p:cNvSpPr>
            <p:nvPr/>
          </p:nvSpPr>
          <p:spPr bwMode="auto">
            <a:xfrm>
              <a:off x="2429" y="3105"/>
              <a:ext cx="15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COP facilitation + technical content support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8" name="Rectangle 106">
              <a:extLst>
                <a:ext uri="{FF2B5EF4-FFF2-40B4-BE49-F238E27FC236}">
                  <a16:creationId xmlns:a16="http://schemas.microsoft.com/office/drawing/2014/main" id="{9B7CA4B1-5B1A-40BC-9E8F-5A315B76D535}"/>
                </a:ext>
              </a:extLst>
            </p:cNvPr>
            <p:cNvSpPr>
              <a:spLocks noChangeArrowheads="1"/>
            </p:cNvSpPr>
            <p:nvPr/>
          </p:nvSpPr>
          <p:spPr bwMode="auto">
            <a:xfrm>
              <a:off x="3885" y="3105"/>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9" name="Rectangle 107">
              <a:extLst>
                <a:ext uri="{FF2B5EF4-FFF2-40B4-BE49-F238E27FC236}">
                  <a16:creationId xmlns:a16="http://schemas.microsoft.com/office/drawing/2014/main" id="{1C6C8510-A412-40B7-A967-0A56ED210B77}"/>
                </a:ext>
              </a:extLst>
            </p:cNvPr>
            <p:cNvSpPr>
              <a:spLocks noChangeArrowheads="1"/>
            </p:cNvSpPr>
            <p:nvPr/>
          </p:nvSpPr>
          <p:spPr bwMode="auto">
            <a:xfrm>
              <a:off x="3015" y="3186"/>
              <a:ext cx="10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WB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0" name="Rectangle 108">
              <a:extLst>
                <a:ext uri="{FF2B5EF4-FFF2-40B4-BE49-F238E27FC236}">
                  <a16:creationId xmlns:a16="http://schemas.microsoft.com/office/drawing/2014/main" id="{602D82C9-5E84-4E6B-BA19-A168BB0E9676}"/>
                </a:ext>
              </a:extLst>
            </p:cNvPr>
            <p:cNvSpPr>
              <a:spLocks noChangeArrowheads="1"/>
            </p:cNvSpPr>
            <p:nvPr/>
          </p:nvSpPr>
          <p:spPr bwMode="auto">
            <a:xfrm>
              <a:off x="3472" y="3209"/>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1" name="Freeform 109">
              <a:extLst>
                <a:ext uri="{FF2B5EF4-FFF2-40B4-BE49-F238E27FC236}">
                  <a16:creationId xmlns:a16="http://schemas.microsoft.com/office/drawing/2014/main" id="{24ABBF5E-9191-436B-825E-EAA433BD893A}"/>
                </a:ext>
              </a:extLst>
            </p:cNvPr>
            <p:cNvSpPr>
              <a:spLocks/>
            </p:cNvSpPr>
            <p:nvPr/>
          </p:nvSpPr>
          <p:spPr bwMode="auto">
            <a:xfrm>
              <a:off x="1819" y="939"/>
              <a:ext cx="27" cy="168"/>
            </a:xfrm>
            <a:custGeom>
              <a:avLst/>
              <a:gdLst>
                <a:gd name="T0" fmla="*/ 0 w 27"/>
                <a:gd name="T1" fmla="*/ 156 h 168"/>
                <a:gd name="T2" fmla="*/ 7 w 27"/>
                <a:gd name="T3" fmla="*/ 156 h 168"/>
                <a:gd name="T4" fmla="*/ 7 w 27"/>
                <a:gd name="T5" fmla="*/ 0 h 168"/>
                <a:gd name="T6" fmla="*/ 20 w 27"/>
                <a:gd name="T7" fmla="*/ 0 h 168"/>
                <a:gd name="T8" fmla="*/ 20 w 27"/>
                <a:gd name="T9" fmla="*/ 156 h 168"/>
                <a:gd name="T10" fmla="*/ 27 w 27"/>
                <a:gd name="T11" fmla="*/ 156 h 168"/>
                <a:gd name="T12" fmla="*/ 14 w 27"/>
                <a:gd name="T13" fmla="*/ 168 h 168"/>
                <a:gd name="T14" fmla="*/ 0 w 27"/>
                <a:gd name="T15" fmla="*/ 156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68">
                  <a:moveTo>
                    <a:pt x="0" y="156"/>
                  </a:moveTo>
                  <a:lnTo>
                    <a:pt x="7" y="156"/>
                  </a:lnTo>
                  <a:lnTo>
                    <a:pt x="7" y="0"/>
                  </a:lnTo>
                  <a:lnTo>
                    <a:pt x="20" y="0"/>
                  </a:lnTo>
                  <a:lnTo>
                    <a:pt x="20" y="156"/>
                  </a:lnTo>
                  <a:lnTo>
                    <a:pt x="27" y="156"/>
                  </a:lnTo>
                  <a:lnTo>
                    <a:pt x="14" y="168"/>
                  </a:lnTo>
                  <a:lnTo>
                    <a:pt x="0"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2" name="Freeform 110">
              <a:extLst>
                <a:ext uri="{FF2B5EF4-FFF2-40B4-BE49-F238E27FC236}">
                  <a16:creationId xmlns:a16="http://schemas.microsoft.com/office/drawing/2014/main" id="{76F001F6-C27B-4F6F-AC75-78695E53C7AB}"/>
                </a:ext>
              </a:extLst>
            </p:cNvPr>
            <p:cNvSpPr>
              <a:spLocks noEditPoints="1"/>
            </p:cNvSpPr>
            <p:nvPr/>
          </p:nvSpPr>
          <p:spPr bwMode="auto">
            <a:xfrm>
              <a:off x="1802" y="932"/>
              <a:ext cx="61" cy="185"/>
            </a:xfrm>
            <a:custGeom>
              <a:avLst/>
              <a:gdLst>
                <a:gd name="T0" fmla="*/ 0 w 61"/>
                <a:gd name="T1" fmla="*/ 156 h 185"/>
                <a:gd name="T2" fmla="*/ 24 w 61"/>
                <a:gd name="T3" fmla="*/ 156 h 185"/>
                <a:gd name="T4" fmla="*/ 17 w 61"/>
                <a:gd name="T5" fmla="*/ 163 h 185"/>
                <a:gd name="T6" fmla="*/ 17 w 61"/>
                <a:gd name="T7" fmla="*/ 0 h 185"/>
                <a:gd name="T8" fmla="*/ 45 w 61"/>
                <a:gd name="T9" fmla="*/ 0 h 185"/>
                <a:gd name="T10" fmla="*/ 45 w 61"/>
                <a:gd name="T11" fmla="*/ 163 h 185"/>
                <a:gd name="T12" fmla="*/ 37 w 61"/>
                <a:gd name="T13" fmla="*/ 156 h 185"/>
                <a:gd name="T14" fmla="*/ 61 w 61"/>
                <a:gd name="T15" fmla="*/ 156 h 185"/>
                <a:gd name="T16" fmla="*/ 31 w 61"/>
                <a:gd name="T17" fmla="*/ 185 h 185"/>
                <a:gd name="T18" fmla="*/ 0 w 61"/>
                <a:gd name="T19" fmla="*/ 156 h 185"/>
                <a:gd name="T20" fmla="*/ 36 w 61"/>
                <a:gd name="T21" fmla="*/ 171 h 185"/>
                <a:gd name="T22" fmla="*/ 25 w 61"/>
                <a:gd name="T23" fmla="*/ 171 h 185"/>
                <a:gd name="T24" fmla="*/ 39 w 61"/>
                <a:gd name="T25" fmla="*/ 158 h 185"/>
                <a:gd name="T26" fmla="*/ 44 w 61"/>
                <a:gd name="T27" fmla="*/ 170 h 185"/>
                <a:gd name="T28" fmla="*/ 30 w 61"/>
                <a:gd name="T29" fmla="*/ 170 h 185"/>
                <a:gd name="T30" fmla="*/ 30 w 61"/>
                <a:gd name="T31" fmla="*/ 7 h 185"/>
                <a:gd name="T32" fmla="*/ 37 w 61"/>
                <a:gd name="T33" fmla="*/ 14 h 185"/>
                <a:gd name="T34" fmla="*/ 24 w 61"/>
                <a:gd name="T35" fmla="*/ 14 h 185"/>
                <a:gd name="T36" fmla="*/ 31 w 61"/>
                <a:gd name="T37" fmla="*/ 7 h 185"/>
                <a:gd name="T38" fmla="*/ 31 w 61"/>
                <a:gd name="T39" fmla="*/ 170 h 185"/>
                <a:gd name="T40" fmla="*/ 17 w 61"/>
                <a:gd name="T41" fmla="*/ 170 h 185"/>
                <a:gd name="T42" fmla="*/ 23 w 61"/>
                <a:gd name="T43" fmla="*/ 158 h 185"/>
                <a:gd name="T44" fmla="*/ 36 w 61"/>
                <a:gd name="T45" fmla="*/ 1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185">
                  <a:moveTo>
                    <a:pt x="0" y="156"/>
                  </a:moveTo>
                  <a:lnTo>
                    <a:pt x="24" y="156"/>
                  </a:lnTo>
                  <a:lnTo>
                    <a:pt x="17" y="163"/>
                  </a:lnTo>
                  <a:lnTo>
                    <a:pt x="17" y="0"/>
                  </a:lnTo>
                  <a:lnTo>
                    <a:pt x="45" y="0"/>
                  </a:lnTo>
                  <a:lnTo>
                    <a:pt x="45" y="163"/>
                  </a:lnTo>
                  <a:lnTo>
                    <a:pt x="37" y="156"/>
                  </a:lnTo>
                  <a:lnTo>
                    <a:pt x="61" y="156"/>
                  </a:lnTo>
                  <a:lnTo>
                    <a:pt x="31" y="185"/>
                  </a:lnTo>
                  <a:lnTo>
                    <a:pt x="0" y="156"/>
                  </a:lnTo>
                  <a:close/>
                  <a:moveTo>
                    <a:pt x="36" y="171"/>
                  </a:moveTo>
                  <a:lnTo>
                    <a:pt x="25" y="171"/>
                  </a:lnTo>
                  <a:lnTo>
                    <a:pt x="39" y="158"/>
                  </a:lnTo>
                  <a:lnTo>
                    <a:pt x="44" y="170"/>
                  </a:lnTo>
                  <a:lnTo>
                    <a:pt x="30" y="170"/>
                  </a:lnTo>
                  <a:lnTo>
                    <a:pt x="30" y="7"/>
                  </a:lnTo>
                  <a:lnTo>
                    <a:pt x="37" y="14"/>
                  </a:lnTo>
                  <a:lnTo>
                    <a:pt x="24" y="14"/>
                  </a:lnTo>
                  <a:lnTo>
                    <a:pt x="31" y="7"/>
                  </a:lnTo>
                  <a:lnTo>
                    <a:pt x="31" y="170"/>
                  </a:lnTo>
                  <a:lnTo>
                    <a:pt x="17" y="170"/>
                  </a:lnTo>
                  <a:lnTo>
                    <a:pt x="23" y="158"/>
                  </a:lnTo>
                  <a:lnTo>
                    <a:pt x="36" y="17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111">
              <a:extLst>
                <a:ext uri="{FF2B5EF4-FFF2-40B4-BE49-F238E27FC236}">
                  <a16:creationId xmlns:a16="http://schemas.microsoft.com/office/drawing/2014/main" id="{A054205C-D8D9-4220-AB90-C65DFDB15845}"/>
                </a:ext>
              </a:extLst>
            </p:cNvPr>
            <p:cNvSpPr>
              <a:spLocks/>
            </p:cNvSpPr>
            <p:nvPr/>
          </p:nvSpPr>
          <p:spPr bwMode="auto">
            <a:xfrm>
              <a:off x="3035" y="965"/>
              <a:ext cx="26" cy="168"/>
            </a:xfrm>
            <a:custGeom>
              <a:avLst/>
              <a:gdLst>
                <a:gd name="T0" fmla="*/ 0 w 26"/>
                <a:gd name="T1" fmla="*/ 156 h 168"/>
                <a:gd name="T2" fmla="*/ 7 w 26"/>
                <a:gd name="T3" fmla="*/ 156 h 168"/>
                <a:gd name="T4" fmla="*/ 7 w 26"/>
                <a:gd name="T5" fmla="*/ 0 h 168"/>
                <a:gd name="T6" fmla="*/ 20 w 26"/>
                <a:gd name="T7" fmla="*/ 0 h 168"/>
                <a:gd name="T8" fmla="*/ 20 w 26"/>
                <a:gd name="T9" fmla="*/ 156 h 168"/>
                <a:gd name="T10" fmla="*/ 26 w 26"/>
                <a:gd name="T11" fmla="*/ 156 h 168"/>
                <a:gd name="T12" fmla="*/ 13 w 26"/>
                <a:gd name="T13" fmla="*/ 168 h 168"/>
                <a:gd name="T14" fmla="*/ 0 w 26"/>
                <a:gd name="T15" fmla="*/ 156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68">
                  <a:moveTo>
                    <a:pt x="0" y="156"/>
                  </a:moveTo>
                  <a:lnTo>
                    <a:pt x="7" y="156"/>
                  </a:lnTo>
                  <a:lnTo>
                    <a:pt x="7" y="0"/>
                  </a:lnTo>
                  <a:lnTo>
                    <a:pt x="20" y="0"/>
                  </a:lnTo>
                  <a:lnTo>
                    <a:pt x="20" y="156"/>
                  </a:lnTo>
                  <a:lnTo>
                    <a:pt x="26" y="156"/>
                  </a:lnTo>
                  <a:lnTo>
                    <a:pt x="13" y="168"/>
                  </a:lnTo>
                  <a:lnTo>
                    <a:pt x="0"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Freeform 112">
              <a:extLst>
                <a:ext uri="{FF2B5EF4-FFF2-40B4-BE49-F238E27FC236}">
                  <a16:creationId xmlns:a16="http://schemas.microsoft.com/office/drawing/2014/main" id="{97DF95ED-8288-45A8-B9F3-23C4C6DE2F8D}"/>
                </a:ext>
              </a:extLst>
            </p:cNvPr>
            <p:cNvSpPr>
              <a:spLocks noEditPoints="1"/>
            </p:cNvSpPr>
            <p:nvPr/>
          </p:nvSpPr>
          <p:spPr bwMode="auto">
            <a:xfrm>
              <a:off x="3018" y="958"/>
              <a:ext cx="61" cy="185"/>
            </a:xfrm>
            <a:custGeom>
              <a:avLst/>
              <a:gdLst>
                <a:gd name="T0" fmla="*/ 0 w 61"/>
                <a:gd name="T1" fmla="*/ 156 h 185"/>
                <a:gd name="T2" fmla="*/ 24 w 61"/>
                <a:gd name="T3" fmla="*/ 156 h 185"/>
                <a:gd name="T4" fmla="*/ 16 w 61"/>
                <a:gd name="T5" fmla="*/ 163 h 185"/>
                <a:gd name="T6" fmla="*/ 16 w 61"/>
                <a:gd name="T7" fmla="*/ 0 h 185"/>
                <a:gd name="T8" fmla="*/ 44 w 61"/>
                <a:gd name="T9" fmla="*/ 0 h 185"/>
                <a:gd name="T10" fmla="*/ 44 w 61"/>
                <a:gd name="T11" fmla="*/ 163 h 185"/>
                <a:gd name="T12" fmla="*/ 37 w 61"/>
                <a:gd name="T13" fmla="*/ 156 h 185"/>
                <a:gd name="T14" fmla="*/ 61 w 61"/>
                <a:gd name="T15" fmla="*/ 156 h 185"/>
                <a:gd name="T16" fmla="*/ 30 w 61"/>
                <a:gd name="T17" fmla="*/ 185 h 185"/>
                <a:gd name="T18" fmla="*/ 0 w 61"/>
                <a:gd name="T19" fmla="*/ 156 h 185"/>
                <a:gd name="T20" fmla="*/ 35 w 61"/>
                <a:gd name="T21" fmla="*/ 170 h 185"/>
                <a:gd name="T22" fmla="*/ 25 w 61"/>
                <a:gd name="T23" fmla="*/ 170 h 185"/>
                <a:gd name="T24" fmla="*/ 38 w 61"/>
                <a:gd name="T25" fmla="*/ 158 h 185"/>
                <a:gd name="T26" fmla="*/ 43 w 61"/>
                <a:gd name="T27" fmla="*/ 170 h 185"/>
                <a:gd name="T28" fmla="*/ 30 w 61"/>
                <a:gd name="T29" fmla="*/ 170 h 185"/>
                <a:gd name="T30" fmla="*/ 30 w 61"/>
                <a:gd name="T31" fmla="*/ 7 h 185"/>
                <a:gd name="T32" fmla="*/ 37 w 61"/>
                <a:gd name="T33" fmla="*/ 14 h 185"/>
                <a:gd name="T34" fmla="*/ 24 w 61"/>
                <a:gd name="T35" fmla="*/ 14 h 185"/>
                <a:gd name="T36" fmla="*/ 31 w 61"/>
                <a:gd name="T37" fmla="*/ 7 h 185"/>
                <a:gd name="T38" fmla="*/ 31 w 61"/>
                <a:gd name="T39" fmla="*/ 170 h 185"/>
                <a:gd name="T40" fmla="*/ 17 w 61"/>
                <a:gd name="T41" fmla="*/ 170 h 185"/>
                <a:gd name="T42" fmla="*/ 23 w 61"/>
                <a:gd name="T43" fmla="*/ 158 h 185"/>
                <a:gd name="T44" fmla="*/ 35 w 61"/>
                <a:gd name="T45" fmla="*/ 17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185">
                  <a:moveTo>
                    <a:pt x="0" y="156"/>
                  </a:moveTo>
                  <a:lnTo>
                    <a:pt x="24" y="156"/>
                  </a:lnTo>
                  <a:lnTo>
                    <a:pt x="16" y="163"/>
                  </a:lnTo>
                  <a:lnTo>
                    <a:pt x="16" y="0"/>
                  </a:lnTo>
                  <a:lnTo>
                    <a:pt x="44" y="0"/>
                  </a:lnTo>
                  <a:lnTo>
                    <a:pt x="44" y="163"/>
                  </a:lnTo>
                  <a:lnTo>
                    <a:pt x="37" y="156"/>
                  </a:lnTo>
                  <a:lnTo>
                    <a:pt x="61" y="156"/>
                  </a:lnTo>
                  <a:lnTo>
                    <a:pt x="30" y="185"/>
                  </a:lnTo>
                  <a:lnTo>
                    <a:pt x="0" y="156"/>
                  </a:lnTo>
                  <a:close/>
                  <a:moveTo>
                    <a:pt x="35" y="170"/>
                  </a:moveTo>
                  <a:lnTo>
                    <a:pt x="25" y="170"/>
                  </a:lnTo>
                  <a:lnTo>
                    <a:pt x="38" y="158"/>
                  </a:lnTo>
                  <a:lnTo>
                    <a:pt x="43" y="170"/>
                  </a:lnTo>
                  <a:lnTo>
                    <a:pt x="30" y="170"/>
                  </a:lnTo>
                  <a:lnTo>
                    <a:pt x="30" y="7"/>
                  </a:lnTo>
                  <a:lnTo>
                    <a:pt x="37" y="14"/>
                  </a:lnTo>
                  <a:lnTo>
                    <a:pt x="24" y="14"/>
                  </a:lnTo>
                  <a:lnTo>
                    <a:pt x="31" y="7"/>
                  </a:lnTo>
                  <a:lnTo>
                    <a:pt x="31" y="170"/>
                  </a:lnTo>
                  <a:lnTo>
                    <a:pt x="17" y="170"/>
                  </a:lnTo>
                  <a:lnTo>
                    <a:pt x="23" y="158"/>
                  </a:lnTo>
                  <a:lnTo>
                    <a:pt x="35" y="17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113">
              <a:extLst>
                <a:ext uri="{FF2B5EF4-FFF2-40B4-BE49-F238E27FC236}">
                  <a16:creationId xmlns:a16="http://schemas.microsoft.com/office/drawing/2014/main" id="{9FFEBBF9-79D3-4896-B444-8C9758325FD0}"/>
                </a:ext>
              </a:extLst>
            </p:cNvPr>
            <p:cNvSpPr>
              <a:spLocks/>
            </p:cNvSpPr>
            <p:nvPr/>
          </p:nvSpPr>
          <p:spPr bwMode="auto">
            <a:xfrm>
              <a:off x="4204" y="939"/>
              <a:ext cx="26" cy="168"/>
            </a:xfrm>
            <a:custGeom>
              <a:avLst/>
              <a:gdLst>
                <a:gd name="T0" fmla="*/ 0 w 26"/>
                <a:gd name="T1" fmla="*/ 156 h 168"/>
                <a:gd name="T2" fmla="*/ 7 w 26"/>
                <a:gd name="T3" fmla="*/ 156 h 168"/>
                <a:gd name="T4" fmla="*/ 7 w 26"/>
                <a:gd name="T5" fmla="*/ 0 h 168"/>
                <a:gd name="T6" fmla="*/ 20 w 26"/>
                <a:gd name="T7" fmla="*/ 0 h 168"/>
                <a:gd name="T8" fmla="*/ 20 w 26"/>
                <a:gd name="T9" fmla="*/ 156 h 168"/>
                <a:gd name="T10" fmla="*/ 26 w 26"/>
                <a:gd name="T11" fmla="*/ 156 h 168"/>
                <a:gd name="T12" fmla="*/ 13 w 26"/>
                <a:gd name="T13" fmla="*/ 168 h 168"/>
                <a:gd name="T14" fmla="*/ 0 w 26"/>
                <a:gd name="T15" fmla="*/ 156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68">
                  <a:moveTo>
                    <a:pt x="0" y="156"/>
                  </a:moveTo>
                  <a:lnTo>
                    <a:pt x="7" y="156"/>
                  </a:lnTo>
                  <a:lnTo>
                    <a:pt x="7" y="0"/>
                  </a:lnTo>
                  <a:lnTo>
                    <a:pt x="20" y="0"/>
                  </a:lnTo>
                  <a:lnTo>
                    <a:pt x="20" y="156"/>
                  </a:lnTo>
                  <a:lnTo>
                    <a:pt x="26" y="156"/>
                  </a:lnTo>
                  <a:lnTo>
                    <a:pt x="13" y="168"/>
                  </a:lnTo>
                  <a:lnTo>
                    <a:pt x="0"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Freeform 114">
              <a:extLst>
                <a:ext uri="{FF2B5EF4-FFF2-40B4-BE49-F238E27FC236}">
                  <a16:creationId xmlns:a16="http://schemas.microsoft.com/office/drawing/2014/main" id="{F4E4FF17-CB82-4CF4-8324-6318E91348F4}"/>
                </a:ext>
              </a:extLst>
            </p:cNvPr>
            <p:cNvSpPr>
              <a:spLocks noEditPoints="1"/>
            </p:cNvSpPr>
            <p:nvPr/>
          </p:nvSpPr>
          <p:spPr bwMode="auto">
            <a:xfrm>
              <a:off x="4187" y="932"/>
              <a:ext cx="61" cy="185"/>
            </a:xfrm>
            <a:custGeom>
              <a:avLst/>
              <a:gdLst>
                <a:gd name="T0" fmla="*/ 0 w 61"/>
                <a:gd name="T1" fmla="*/ 157 h 185"/>
                <a:gd name="T2" fmla="*/ 24 w 61"/>
                <a:gd name="T3" fmla="*/ 157 h 185"/>
                <a:gd name="T4" fmla="*/ 17 w 61"/>
                <a:gd name="T5" fmla="*/ 163 h 185"/>
                <a:gd name="T6" fmla="*/ 17 w 61"/>
                <a:gd name="T7" fmla="*/ 0 h 185"/>
                <a:gd name="T8" fmla="*/ 44 w 61"/>
                <a:gd name="T9" fmla="*/ 0 h 185"/>
                <a:gd name="T10" fmla="*/ 44 w 61"/>
                <a:gd name="T11" fmla="*/ 163 h 185"/>
                <a:gd name="T12" fmla="*/ 37 w 61"/>
                <a:gd name="T13" fmla="*/ 157 h 185"/>
                <a:gd name="T14" fmla="*/ 61 w 61"/>
                <a:gd name="T15" fmla="*/ 157 h 185"/>
                <a:gd name="T16" fmla="*/ 30 w 61"/>
                <a:gd name="T17" fmla="*/ 185 h 185"/>
                <a:gd name="T18" fmla="*/ 0 w 61"/>
                <a:gd name="T19" fmla="*/ 157 h 185"/>
                <a:gd name="T20" fmla="*/ 36 w 61"/>
                <a:gd name="T21" fmla="*/ 171 h 185"/>
                <a:gd name="T22" fmla="*/ 25 w 61"/>
                <a:gd name="T23" fmla="*/ 171 h 185"/>
                <a:gd name="T24" fmla="*/ 38 w 61"/>
                <a:gd name="T25" fmla="*/ 159 h 185"/>
                <a:gd name="T26" fmla="*/ 43 w 61"/>
                <a:gd name="T27" fmla="*/ 170 h 185"/>
                <a:gd name="T28" fmla="*/ 29 w 61"/>
                <a:gd name="T29" fmla="*/ 170 h 185"/>
                <a:gd name="T30" fmla="*/ 29 w 61"/>
                <a:gd name="T31" fmla="*/ 7 h 185"/>
                <a:gd name="T32" fmla="*/ 37 w 61"/>
                <a:gd name="T33" fmla="*/ 14 h 185"/>
                <a:gd name="T34" fmla="*/ 24 w 61"/>
                <a:gd name="T35" fmla="*/ 14 h 185"/>
                <a:gd name="T36" fmla="*/ 31 w 61"/>
                <a:gd name="T37" fmla="*/ 7 h 185"/>
                <a:gd name="T38" fmla="*/ 31 w 61"/>
                <a:gd name="T39" fmla="*/ 170 h 185"/>
                <a:gd name="T40" fmla="*/ 17 w 61"/>
                <a:gd name="T41" fmla="*/ 170 h 185"/>
                <a:gd name="T42" fmla="*/ 23 w 61"/>
                <a:gd name="T43" fmla="*/ 159 h 185"/>
                <a:gd name="T44" fmla="*/ 36 w 61"/>
                <a:gd name="T45" fmla="*/ 1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185">
                  <a:moveTo>
                    <a:pt x="0" y="157"/>
                  </a:moveTo>
                  <a:lnTo>
                    <a:pt x="24" y="157"/>
                  </a:lnTo>
                  <a:lnTo>
                    <a:pt x="17" y="163"/>
                  </a:lnTo>
                  <a:lnTo>
                    <a:pt x="17" y="0"/>
                  </a:lnTo>
                  <a:lnTo>
                    <a:pt x="44" y="0"/>
                  </a:lnTo>
                  <a:lnTo>
                    <a:pt x="44" y="163"/>
                  </a:lnTo>
                  <a:lnTo>
                    <a:pt x="37" y="157"/>
                  </a:lnTo>
                  <a:lnTo>
                    <a:pt x="61" y="157"/>
                  </a:lnTo>
                  <a:lnTo>
                    <a:pt x="30" y="185"/>
                  </a:lnTo>
                  <a:lnTo>
                    <a:pt x="0" y="157"/>
                  </a:lnTo>
                  <a:close/>
                  <a:moveTo>
                    <a:pt x="36" y="171"/>
                  </a:moveTo>
                  <a:lnTo>
                    <a:pt x="25" y="171"/>
                  </a:lnTo>
                  <a:lnTo>
                    <a:pt x="38" y="159"/>
                  </a:lnTo>
                  <a:lnTo>
                    <a:pt x="43" y="170"/>
                  </a:lnTo>
                  <a:lnTo>
                    <a:pt x="29" y="170"/>
                  </a:lnTo>
                  <a:lnTo>
                    <a:pt x="29" y="7"/>
                  </a:lnTo>
                  <a:lnTo>
                    <a:pt x="37" y="14"/>
                  </a:lnTo>
                  <a:lnTo>
                    <a:pt x="24" y="14"/>
                  </a:lnTo>
                  <a:lnTo>
                    <a:pt x="31" y="7"/>
                  </a:lnTo>
                  <a:lnTo>
                    <a:pt x="31" y="170"/>
                  </a:lnTo>
                  <a:lnTo>
                    <a:pt x="17" y="170"/>
                  </a:lnTo>
                  <a:lnTo>
                    <a:pt x="23" y="159"/>
                  </a:lnTo>
                  <a:lnTo>
                    <a:pt x="36" y="17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115">
              <a:extLst>
                <a:ext uri="{FF2B5EF4-FFF2-40B4-BE49-F238E27FC236}">
                  <a16:creationId xmlns:a16="http://schemas.microsoft.com/office/drawing/2014/main" id="{6E5E006C-50ED-458E-8381-8C78669AF978}"/>
                </a:ext>
              </a:extLst>
            </p:cNvPr>
            <p:cNvSpPr>
              <a:spLocks/>
            </p:cNvSpPr>
            <p:nvPr/>
          </p:nvSpPr>
          <p:spPr bwMode="auto">
            <a:xfrm>
              <a:off x="1807" y="3356"/>
              <a:ext cx="105" cy="202"/>
            </a:xfrm>
            <a:custGeom>
              <a:avLst/>
              <a:gdLst>
                <a:gd name="T0" fmla="*/ 0 w 105"/>
                <a:gd name="T1" fmla="*/ 49 h 202"/>
                <a:gd name="T2" fmla="*/ 52 w 105"/>
                <a:gd name="T3" fmla="*/ 0 h 202"/>
                <a:gd name="T4" fmla="*/ 105 w 105"/>
                <a:gd name="T5" fmla="*/ 49 h 202"/>
                <a:gd name="T6" fmla="*/ 78 w 105"/>
                <a:gd name="T7" fmla="*/ 49 h 202"/>
                <a:gd name="T8" fmla="*/ 78 w 105"/>
                <a:gd name="T9" fmla="*/ 202 h 202"/>
                <a:gd name="T10" fmla="*/ 26 w 105"/>
                <a:gd name="T11" fmla="*/ 202 h 202"/>
                <a:gd name="T12" fmla="*/ 26 w 105"/>
                <a:gd name="T13" fmla="*/ 49 h 202"/>
                <a:gd name="T14" fmla="*/ 0 w 105"/>
                <a:gd name="T15" fmla="*/ 49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02">
                  <a:moveTo>
                    <a:pt x="0" y="49"/>
                  </a:moveTo>
                  <a:lnTo>
                    <a:pt x="52" y="0"/>
                  </a:lnTo>
                  <a:lnTo>
                    <a:pt x="105" y="49"/>
                  </a:lnTo>
                  <a:lnTo>
                    <a:pt x="78" y="49"/>
                  </a:lnTo>
                  <a:lnTo>
                    <a:pt x="78" y="202"/>
                  </a:lnTo>
                  <a:lnTo>
                    <a:pt x="26" y="202"/>
                  </a:lnTo>
                  <a:lnTo>
                    <a:pt x="26" y="49"/>
                  </a:lnTo>
                  <a:lnTo>
                    <a:pt x="0" y="4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8" name="Freeform 116">
              <a:extLst>
                <a:ext uri="{FF2B5EF4-FFF2-40B4-BE49-F238E27FC236}">
                  <a16:creationId xmlns:a16="http://schemas.microsoft.com/office/drawing/2014/main" id="{E77B0F5D-A4CC-4914-88E1-E39B66B76EA3}"/>
                </a:ext>
              </a:extLst>
            </p:cNvPr>
            <p:cNvSpPr>
              <a:spLocks noEditPoints="1"/>
            </p:cNvSpPr>
            <p:nvPr/>
          </p:nvSpPr>
          <p:spPr bwMode="auto">
            <a:xfrm>
              <a:off x="1789" y="3347"/>
              <a:ext cx="140" cy="218"/>
            </a:xfrm>
            <a:custGeom>
              <a:avLst/>
              <a:gdLst>
                <a:gd name="T0" fmla="*/ 0 w 140"/>
                <a:gd name="T1" fmla="*/ 64 h 218"/>
                <a:gd name="T2" fmla="*/ 70 w 140"/>
                <a:gd name="T3" fmla="*/ 0 h 218"/>
                <a:gd name="T4" fmla="*/ 140 w 140"/>
                <a:gd name="T5" fmla="*/ 64 h 218"/>
                <a:gd name="T6" fmla="*/ 96 w 140"/>
                <a:gd name="T7" fmla="*/ 64 h 218"/>
                <a:gd name="T8" fmla="*/ 104 w 140"/>
                <a:gd name="T9" fmla="*/ 58 h 218"/>
                <a:gd name="T10" fmla="*/ 104 w 140"/>
                <a:gd name="T11" fmla="*/ 218 h 218"/>
                <a:gd name="T12" fmla="*/ 37 w 140"/>
                <a:gd name="T13" fmla="*/ 218 h 218"/>
                <a:gd name="T14" fmla="*/ 37 w 140"/>
                <a:gd name="T15" fmla="*/ 58 h 218"/>
                <a:gd name="T16" fmla="*/ 44 w 140"/>
                <a:gd name="T17" fmla="*/ 64 h 218"/>
                <a:gd name="T18" fmla="*/ 0 w 140"/>
                <a:gd name="T19" fmla="*/ 64 h 218"/>
                <a:gd name="T20" fmla="*/ 52 w 140"/>
                <a:gd name="T21" fmla="*/ 51 h 218"/>
                <a:gd name="T22" fmla="*/ 52 w 140"/>
                <a:gd name="T23" fmla="*/ 211 h 218"/>
                <a:gd name="T24" fmla="*/ 44 w 140"/>
                <a:gd name="T25" fmla="*/ 205 h 218"/>
                <a:gd name="T26" fmla="*/ 96 w 140"/>
                <a:gd name="T27" fmla="*/ 205 h 218"/>
                <a:gd name="T28" fmla="*/ 89 w 140"/>
                <a:gd name="T29" fmla="*/ 211 h 218"/>
                <a:gd name="T30" fmla="*/ 89 w 140"/>
                <a:gd name="T31" fmla="*/ 51 h 218"/>
                <a:gd name="T32" fmla="*/ 123 w 140"/>
                <a:gd name="T33" fmla="*/ 51 h 218"/>
                <a:gd name="T34" fmla="*/ 117 w 140"/>
                <a:gd name="T35" fmla="*/ 62 h 218"/>
                <a:gd name="T36" fmla="*/ 65 w 140"/>
                <a:gd name="T37" fmla="*/ 14 h 218"/>
                <a:gd name="T38" fmla="*/ 75 w 140"/>
                <a:gd name="T39" fmla="*/ 14 h 218"/>
                <a:gd name="T40" fmla="*/ 23 w 140"/>
                <a:gd name="T41" fmla="*/ 62 h 218"/>
                <a:gd name="T42" fmla="*/ 18 w 140"/>
                <a:gd name="T43" fmla="*/ 51 h 218"/>
                <a:gd name="T44" fmla="*/ 52 w 140"/>
                <a:gd name="T45"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218">
                  <a:moveTo>
                    <a:pt x="0" y="64"/>
                  </a:moveTo>
                  <a:lnTo>
                    <a:pt x="70" y="0"/>
                  </a:lnTo>
                  <a:lnTo>
                    <a:pt x="140" y="64"/>
                  </a:lnTo>
                  <a:lnTo>
                    <a:pt x="96" y="64"/>
                  </a:lnTo>
                  <a:lnTo>
                    <a:pt x="104" y="58"/>
                  </a:lnTo>
                  <a:lnTo>
                    <a:pt x="104" y="218"/>
                  </a:lnTo>
                  <a:lnTo>
                    <a:pt x="37" y="218"/>
                  </a:lnTo>
                  <a:lnTo>
                    <a:pt x="37" y="58"/>
                  </a:lnTo>
                  <a:lnTo>
                    <a:pt x="44" y="64"/>
                  </a:lnTo>
                  <a:lnTo>
                    <a:pt x="0" y="64"/>
                  </a:lnTo>
                  <a:close/>
                  <a:moveTo>
                    <a:pt x="52" y="51"/>
                  </a:moveTo>
                  <a:lnTo>
                    <a:pt x="52" y="211"/>
                  </a:lnTo>
                  <a:lnTo>
                    <a:pt x="44" y="205"/>
                  </a:lnTo>
                  <a:lnTo>
                    <a:pt x="96" y="205"/>
                  </a:lnTo>
                  <a:lnTo>
                    <a:pt x="89" y="211"/>
                  </a:lnTo>
                  <a:lnTo>
                    <a:pt x="89" y="51"/>
                  </a:lnTo>
                  <a:lnTo>
                    <a:pt x="123" y="51"/>
                  </a:lnTo>
                  <a:lnTo>
                    <a:pt x="117" y="62"/>
                  </a:lnTo>
                  <a:lnTo>
                    <a:pt x="65" y="14"/>
                  </a:lnTo>
                  <a:lnTo>
                    <a:pt x="75" y="14"/>
                  </a:lnTo>
                  <a:lnTo>
                    <a:pt x="23" y="62"/>
                  </a:lnTo>
                  <a:lnTo>
                    <a:pt x="18" y="51"/>
                  </a:lnTo>
                  <a:lnTo>
                    <a:pt x="52" y="5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117">
              <a:extLst>
                <a:ext uri="{FF2B5EF4-FFF2-40B4-BE49-F238E27FC236}">
                  <a16:creationId xmlns:a16="http://schemas.microsoft.com/office/drawing/2014/main" id="{D5C4B3C3-0198-4ADB-BBD0-7293AD570306}"/>
                </a:ext>
              </a:extLst>
            </p:cNvPr>
            <p:cNvSpPr>
              <a:spLocks/>
            </p:cNvSpPr>
            <p:nvPr/>
          </p:nvSpPr>
          <p:spPr bwMode="auto">
            <a:xfrm>
              <a:off x="4303" y="3354"/>
              <a:ext cx="105" cy="203"/>
            </a:xfrm>
            <a:custGeom>
              <a:avLst/>
              <a:gdLst>
                <a:gd name="T0" fmla="*/ 0 w 105"/>
                <a:gd name="T1" fmla="*/ 49 h 203"/>
                <a:gd name="T2" fmla="*/ 53 w 105"/>
                <a:gd name="T3" fmla="*/ 0 h 203"/>
                <a:gd name="T4" fmla="*/ 105 w 105"/>
                <a:gd name="T5" fmla="*/ 49 h 203"/>
                <a:gd name="T6" fmla="*/ 79 w 105"/>
                <a:gd name="T7" fmla="*/ 49 h 203"/>
                <a:gd name="T8" fmla="*/ 79 w 105"/>
                <a:gd name="T9" fmla="*/ 203 h 203"/>
                <a:gd name="T10" fmla="*/ 26 w 105"/>
                <a:gd name="T11" fmla="*/ 203 h 203"/>
                <a:gd name="T12" fmla="*/ 26 w 105"/>
                <a:gd name="T13" fmla="*/ 49 h 203"/>
                <a:gd name="T14" fmla="*/ 0 w 105"/>
                <a:gd name="T15" fmla="*/ 49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03">
                  <a:moveTo>
                    <a:pt x="0" y="49"/>
                  </a:moveTo>
                  <a:lnTo>
                    <a:pt x="53" y="0"/>
                  </a:lnTo>
                  <a:lnTo>
                    <a:pt x="105" y="49"/>
                  </a:lnTo>
                  <a:lnTo>
                    <a:pt x="79" y="49"/>
                  </a:lnTo>
                  <a:lnTo>
                    <a:pt x="79" y="203"/>
                  </a:lnTo>
                  <a:lnTo>
                    <a:pt x="26" y="203"/>
                  </a:lnTo>
                  <a:lnTo>
                    <a:pt x="26" y="49"/>
                  </a:lnTo>
                  <a:lnTo>
                    <a:pt x="0" y="4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Freeform 118">
              <a:extLst>
                <a:ext uri="{FF2B5EF4-FFF2-40B4-BE49-F238E27FC236}">
                  <a16:creationId xmlns:a16="http://schemas.microsoft.com/office/drawing/2014/main" id="{EF7634E3-B948-4954-9540-1E4D83656F55}"/>
                </a:ext>
              </a:extLst>
            </p:cNvPr>
            <p:cNvSpPr>
              <a:spLocks noEditPoints="1"/>
            </p:cNvSpPr>
            <p:nvPr/>
          </p:nvSpPr>
          <p:spPr bwMode="auto">
            <a:xfrm>
              <a:off x="4286" y="3345"/>
              <a:ext cx="139" cy="218"/>
            </a:xfrm>
            <a:custGeom>
              <a:avLst/>
              <a:gdLst>
                <a:gd name="T0" fmla="*/ 0 w 139"/>
                <a:gd name="T1" fmla="*/ 65 h 218"/>
                <a:gd name="T2" fmla="*/ 70 w 139"/>
                <a:gd name="T3" fmla="*/ 0 h 218"/>
                <a:gd name="T4" fmla="*/ 139 w 139"/>
                <a:gd name="T5" fmla="*/ 65 h 218"/>
                <a:gd name="T6" fmla="*/ 96 w 139"/>
                <a:gd name="T7" fmla="*/ 65 h 218"/>
                <a:gd name="T8" fmla="*/ 103 w 139"/>
                <a:gd name="T9" fmla="*/ 58 h 218"/>
                <a:gd name="T10" fmla="*/ 103 w 139"/>
                <a:gd name="T11" fmla="*/ 218 h 218"/>
                <a:gd name="T12" fmla="*/ 36 w 139"/>
                <a:gd name="T13" fmla="*/ 218 h 218"/>
                <a:gd name="T14" fmla="*/ 36 w 139"/>
                <a:gd name="T15" fmla="*/ 58 h 218"/>
                <a:gd name="T16" fmla="*/ 43 w 139"/>
                <a:gd name="T17" fmla="*/ 65 h 218"/>
                <a:gd name="T18" fmla="*/ 0 w 139"/>
                <a:gd name="T19" fmla="*/ 65 h 218"/>
                <a:gd name="T20" fmla="*/ 51 w 139"/>
                <a:gd name="T21" fmla="*/ 51 h 218"/>
                <a:gd name="T22" fmla="*/ 51 w 139"/>
                <a:gd name="T23" fmla="*/ 212 h 218"/>
                <a:gd name="T24" fmla="*/ 43 w 139"/>
                <a:gd name="T25" fmla="*/ 205 h 218"/>
                <a:gd name="T26" fmla="*/ 96 w 139"/>
                <a:gd name="T27" fmla="*/ 205 h 218"/>
                <a:gd name="T28" fmla="*/ 88 w 139"/>
                <a:gd name="T29" fmla="*/ 212 h 218"/>
                <a:gd name="T30" fmla="*/ 88 w 139"/>
                <a:gd name="T31" fmla="*/ 51 h 218"/>
                <a:gd name="T32" fmla="*/ 122 w 139"/>
                <a:gd name="T33" fmla="*/ 51 h 218"/>
                <a:gd name="T34" fmla="*/ 117 w 139"/>
                <a:gd name="T35" fmla="*/ 63 h 218"/>
                <a:gd name="T36" fmla="*/ 64 w 139"/>
                <a:gd name="T37" fmla="*/ 14 h 218"/>
                <a:gd name="T38" fmla="*/ 75 w 139"/>
                <a:gd name="T39" fmla="*/ 14 h 218"/>
                <a:gd name="T40" fmla="*/ 22 w 139"/>
                <a:gd name="T41" fmla="*/ 63 h 218"/>
                <a:gd name="T42" fmla="*/ 17 w 139"/>
                <a:gd name="T43" fmla="*/ 51 h 218"/>
                <a:gd name="T44" fmla="*/ 51 w 139"/>
                <a:gd name="T45"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218">
                  <a:moveTo>
                    <a:pt x="0" y="65"/>
                  </a:moveTo>
                  <a:lnTo>
                    <a:pt x="70" y="0"/>
                  </a:lnTo>
                  <a:lnTo>
                    <a:pt x="139" y="65"/>
                  </a:lnTo>
                  <a:lnTo>
                    <a:pt x="96" y="65"/>
                  </a:lnTo>
                  <a:lnTo>
                    <a:pt x="103" y="58"/>
                  </a:lnTo>
                  <a:lnTo>
                    <a:pt x="103" y="218"/>
                  </a:lnTo>
                  <a:lnTo>
                    <a:pt x="36" y="218"/>
                  </a:lnTo>
                  <a:lnTo>
                    <a:pt x="36" y="58"/>
                  </a:lnTo>
                  <a:lnTo>
                    <a:pt x="43" y="65"/>
                  </a:lnTo>
                  <a:lnTo>
                    <a:pt x="0" y="65"/>
                  </a:lnTo>
                  <a:close/>
                  <a:moveTo>
                    <a:pt x="51" y="51"/>
                  </a:moveTo>
                  <a:lnTo>
                    <a:pt x="51" y="212"/>
                  </a:lnTo>
                  <a:lnTo>
                    <a:pt x="43" y="205"/>
                  </a:lnTo>
                  <a:lnTo>
                    <a:pt x="96" y="205"/>
                  </a:lnTo>
                  <a:lnTo>
                    <a:pt x="88" y="212"/>
                  </a:lnTo>
                  <a:lnTo>
                    <a:pt x="88" y="51"/>
                  </a:lnTo>
                  <a:lnTo>
                    <a:pt x="122" y="51"/>
                  </a:lnTo>
                  <a:lnTo>
                    <a:pt x="117" y="63"/>
                  </a:lnTo>
                  <a:lnTo>
                    <a:pt x="64" y="14"/>
                  </a:lnTo>
                  <a:lnTo>
                    <a:pt x="75" y="14"/>
                  </a:lnTo>
                  <a:lnTo>
                    <a:pt x="22" y="63"/>
                  </a:lnTo>
                  <a:lnTo>
                    <a:pt x="17" y="51"/>
                  </a:lnTo>
                  <a:lnTo>
                    <a:pt x="51" y="5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Oval 119">
              <a:extLst>
                <a:ext uri="{FF2B5EF4-FFF2-40B4-BE49-F238E27FC236}">
                  <a16:creationId xmlns:a16="http://schemas.microsoft.com/office/drawing/2014/main" id="{4B8AE599-2AD3-467C-B318-406C2DBB4722}"/>
                </a:ext>
              </a:extLst>
            </p:cNvPr>
            <p:cNvSpPr>
              <a:spLocks noChangeArrowheads="1"/>
            </p:cNvSpPr>
            <p:nvPr/>
          </p:nvSpPr>
          <p:spPr bwMode="auto">
            <a:xfrm>
              <a:off x="2809" y="1841"/>
              <a:ext cx="566" cy="500"/>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120">
              <a:extLst>
                <a:ext uri="{FF2B5EF4-FFF2-40B4-BE49-F238E27FC236}">
                  <a16:creationId xmlns:a16="http://schemas.microsoft.com/office/drawing/2014/main" id="{C2DF78B9-BC40-4EE4-B375-D725AB4FF801}"/>
                </a:ext>
              </a:extLst>
            </p:cNvPr>
            <p:cNvSpPr>
              <a:spLocks noEditPoints="1"/>
            </p:cNvSpPr>
            <p:nvPr/>
          </p:nvSpPr>
          <p:spPr bwMode="auto">
            <a:xfrm>
              <a:off x="2807" y="1840"/>
              <a:ext cx="569" cy="503"/>
            </a:xfrm>
            <a:custGeom>
              <a:avLst/>
              <a:gdLst>
                <a:gd name="T0" fmla="*/ 1 w 569"/>
                <a:gd name="T1" fmla="*/ 226 h 503"/>
                <a:gd name="T2" fmla="*/ 9 w 569"/>
                <a:gd name="T3" fmla="*/ 188 h 503"/>
                <a:gd name="T4" fmla="*/ 34 w 569"/>
                <a:gd name="T5" fmla="*/ 131 h 503"/>
                <a:gd name="T6" fmla="*/ 83 w 569"/>
                <a:gd name="T7" fmla="*/ 74 h 503"/>
                <a:gd name="T8" fmla="*/ 149 w 569"/>
                <a:gd name="T9" fmla="*/ 30 h 503"/>
                <a:gd name="T10" fmla="*/ 227 w 569"/>
                <a:gd name="T11" fmla="*/ 5 h 503"/>
                <a:gd name="T12" fmla="*/ 270 w 569"/>
                <a:gd name="T13" fmla="*/ 0 h 503"/>
                <a:gd name="T14" fmla="*/ 314 w 569"/>
                <a:gd name="T15" fmla="*/ 1 h 503"/>
                <a:gd name="T16" fmla="*/ 369 w 569"/>
                <a:gd name="T17" fmla="*/ 11 h 503"/>
                <a:gd name="T18" fmla="*/ 444 w 569"/>
                <a:gd name="T19" fmla="*/ 43 h 503"/>
                <a:gd name="T20" fmla="*/ 504 w 569"/>
                <a:gd name="T21" fmla="*/ 91 h 503"/>
                <a:gd name="T22" fmla="*/ 547 w 569"/>
                <a:gd name="T23" fmla="*/ 153 h 503"/>
                <a:gd name="T24" fmla="*/ 564 w 569"/>
                <a:gd name="T25" fmla="*/ 200 h 503"/>
                <a:gd name="T26" fmla="*/ 569 w 569"/>
                <a:gd name="T27" fmla="*/ 238 h 503"/>
                <a:gd name="T28" fmla="*/ 568 w 569"/>
                <a:gd name="T29" fmla="*/ 277 h 503"/>
                <a:gd name="T30" fmla="*/ 560 w 569"/>
                <a:gd name="T31" fmla="*/ 314 h 503"/>
                <a:gd name="T32" fmla="*/ 535 w 569"/>
                <a:gd name="T33" fmla="*/ 371 h 503"/>
                <a:gd name="T34" fmla="*/ 486 w 569"/>
                <a:gd name="T35" fmla="*/ 429 h 503"/>
                <a:gd name="T36" fmla="*/ 420 w 569"/>
                <a:gd name="T37" fmla="*/ 472 h 503"/>
                <a:gd name="T38" fmla="*/ 342 w 569"/>
                <a:gd name="T39" fmla="*/ 498 h 503"/>
                <a:gd name="T40" fmla="*/ 299 w 569"/>
                <a:gd name="T41" fmla="*/ 502 h 503"/>
                <a:gd name="T42" fmla="*/ 256 w 569"/>
                <a:gd name="T43" fmla="*/ 501 h 503"/>
                <a:gd name="T44" fmla="*/ 200 w 569"/>
                <a:gd name="T45" fmla="*/ 491 h 503"/>
                <a:gd name="T46" fmla="*/ 125 w 569"/>
                <a:gd name="T47" fmla="*/ 460 h 503"/>
                <a:gd name="T48" fmla="*/ 65 w 569"/>
                <a:gd name="T49" fmla="*/ 411 h 503"/>
                <a:gd name="T50" fmla="*/ 22 w 569"/>
                <a:gd name="T51" fmla="*/ 349 h 503"/>
                <a:gd name="T52" fmla="*/ 5 w 569"/>
                <a:gd name="T53" fmla="*/ 302 h 503"/>
                <a:gd name="T54" fmla="*/ 0 w 569"/>
                <a:gd name="T55" fmla="*/ 264 h 503"/>
                <a:gd name="T56" fmla="*/ 5 w 569"/>
                <a:gd name="T57" fmla="*/ 276 h 503"/>
                <a:gd name="T58" fmla="*/ 12 w 569"/>
                <a:gd name="T59" fmla="*/ 313 h 503"/>
                <a:gd name="T60" fmla="*/ 37 w 569"/>
                <a:gd name="T61" fmla="*/ 369 h 503"/>
                <a:gd name="T62" fmla="*/ 86 w 569"/>
                <a:gd name="T63" fmla="*/ 426 h 503"/>
                <a:gd name="T64" fmla="*/ 150 w 569"/>
                <a:gd name="T65" fmla="*/ 469 h 503"/>
                <a:gd name="T66" fmla="*/ 228 w 569"/>
                <a:gd name="T67" fmla="*/ 494 h 503"/>
                <a:gd name="T68" fmla="*/ 270 w 569"/>
                <a:gd name="T69" fmla="*/ 499 h 503"/>
                <a:gd name="T70" fmla="*/ 313 w 569"/>
                <a:gd name="T71" fmla="*/ 498 h 503"/>
                <a:gd name="T72" fmla="*/ 368 w 569"/>
                <a:gd name="T73" fmla="*/ 488 h 503"/>
                <a:gd name="T74" fmla="*/ 442 w 569"/>
                <a:gd name="T75" fmla="*/ 457 h 503"/>
                <a:gd name="T76" fmla="*/ 501 w 569"/>
                <a:gd name="T77" fmla="*/ 409 h 503"/>
                <a:gd name="T78" fmla="*/ 544 w 569"/>
                <a:gd name="T79" fmla="*/ 348 h 503"/>
                <a:gd name="T80" fmla="*/ 560 w 569"/>
                <a:gd name="T81" fmla="*/ 301 h 503"/>
                <a:gd name="T82" fmla="*/ 565 w 569"/>
                <a:gd name="T83" fmla="*/ 264 h 503"/>
                <a:gd name="T84" fmla="*/ 564 w 569"/>
                <a:gd name="T85" fmla="*/ 226 h 503"/>
                <a:gd name="T86" fmla="*/ 557 w 569"/>
                <a:gd name="T87" fmla="*/ 189 h 503"/>
                <a:gd name="T88" fmla="*/ 532 w 569"/>
                <a:gd name="T89" fmla="*/ 133 h 503"/>
                <a:gd name="T90" fmla="*/ 484 w 569"/>
                <a:gd name="T91" fmla="*/ 76 h 503"/>
                <a:gd name="T92" fmla="*/ 419 w 569"/>
                <a:gd name="T93" fmla="*/ 33 h 503"/>
                <a:gd name="T94" fmla="*/ 341 w 569"/>
                <a:gd name="T95" fmla="*/ 8 h 503"/>
                <a:gd name="T96" fmla="*/ 299 w 569"/>
                <a:gd name="T97" fmla="*/ 4 h 503"/>
                <a:gd name="T98" fmla="*/ 256 w 569"/>
                <a:gd name="T99" fmla="*/ 4 h 503"/>
                <a:gd name="T100" fmla="*/ 201 w 569"/>
                <a:gd name="T101" fmla="*/ 14 h 503"/>
                <a:gd name="T102" fmla="*/ 127 w 569"/>
                <a:gd name="T103" fmla="*/ 46 h 503"/>
                <a:gd name="T104" fmla="*/ 68 w 569"/>
                <a:gd name="T105" fmla="*/ 94 h 503"/>
                <a:gd name="T106" fmla="*/ 25 w 569"/>
                <a:gd name="T107" fmla="*/ 155 h 503"/>
                <a:gd name="T108" fmla="*/ 9 w 569"/>
                <a:gd name="T109" fmla="*/ 201 h 503"/>
                <a:gd name="T110" fmla="*/ 4 w 569"/>
                <a:gd name="T111" fmla="*/ 238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9" h="503">
                  <a:moveTo>
                    <a:pt x="0" y="251"/>
                  </a:moveTo>
                  <a:lnTo>
                    <a:pt x="0" y="238"/>
                  </a:lnTo>
                  <a:lnTo>
                    <a:pt x="1" y="226"/>
                  </a:lnTo>
                  <a:lnTo>
                    <a:pt x="3" y="213"/>
                  </a:lnTo>
                  <a:lnTo>
                    <a:pt x="5" y="201"/>
                  </a:lnTo>
                  <a:lnTo>
                    <a:pt x="9" y="188"/>
                  </a:lnTo>
                  <a:lnTo>
                    <a:pt x="13" y="176"/>
                  </a:lnTo>
                  <a:lnTo>
                    <a:pt x="22" y="153"/>
                  </a:lnTo>
                  <a:lnTo>
                    <a:pt x="34" y="131"/>
                  </a:lnTo>
                  <a:lnTo>
                    <a:pt x="48" y="111"/>
                  </a:lnTo>
                  <a:lnTo>
                    <a:pt x="65" y="91"/>
                  </a:lnTo>
                  <a:lnTo>
                    <a:pt x="83" y="74"/>
                  </a:lnTo>
                  <a:lnTo>
                    <a:pt x="103" y="57"/>
                  </a:lnTo>
                  <a:lnTo>
                    <a:pt x="125" y="43"/>
                  </a:lnTo>
                  <a:lnTo>
                    <a:pt x="149" y="30"/>
                  </a:lnTo>
                  <a:lnTo>
                    <a:pt x="174" y="20"/>
                  </a:lnTo>
                  <a:lnTo>
                    <a:pt x="200" y="11"/>
                  </a:lnTo>
                  <a:lnTo>
                    <a:pt x="227" y="5"/>
                  </a:lnTo>
                  <a:lnTo>
                    <a:pt x="241" y="3"/>
                  </a:lnTo>
                  <a:lnTo>
                    <a:pt x="255" y="1"/>
                  </a:lnTo>
                  <a:lnTo>
                    <a:pt x="270" y="0"/>
                  </a:lnTo>
                  <a:lnTo>
                    <a:pt x="285" y="0"/>
                  </a:lnTo>
                  <a:lnTo>
                    <a:pt x="299" y="0"/>
                  </a:lnTo>
                  <a:lnTo>
                    <a:pt x="314" y="1"/>
                  </a:lnTo>
                  <a:lnTo>
                    <a:pt x="328" y="3"/>
                  </a:lnTo>
                  <a:lnTo>
                    <a:pt x="342" y="5"/>
                  </a:lnTo>
                  <a:lnTo>
                    <a:pt x="369" y="11"/>
                  </a:lnTo>
                  <a:lnTo>
                    <a:pt x="395" y="20"/>
                  </a:lnTo>
                  <a:lnTo>
                    <a:pt x="420" y="30"/>
                  </a:lnTo>
                  <a:lnTo>
                    <a:pt x="444" y="43"/>
                  </a:lnTo>
                  <a:lnTo>
                    <a:pt x="466" y="57"/>
                  </a:lnTo>
                  <a:lnTo>
                    <a:pt x="486" y="73"/>
                  </a:lnTo>
                  <a:lnTo>
                    <a:pt x="504" y="91"/>
                  </a:lnTo>
                  <a:lnTo>
                    <a:pt x="521" y="111"/>
                  </a:lnTo>
                  <a:lnTo>
                    <a:pt x="535" y="131"/>
                  </a:lnTo>
                  <a:lnTo>
                    <a:pt x="547" y="153"/>
                  </a:lnTo>
                  <a:lnTo>
                    <a:pt x="557" y="176"/>
                  </a:lnTo>
                  <a:lnTo>
                    <a:pt x="560" y="188"/>
                  </a:lnTo>
                  <a:lnTo>
                    <a:pt x="564" y="200"/>
                  </a:lnTo>
                  <a:lnTo>
                    <a:pt x="566" y="213"/>
                  </a:lnTo>
                  <a:lnTo>
                    <a:pt x="568" y="225"/>
                  </a:lnTo>
                  <a:lnTo>
                    <a:pt x="569" y="238"/>
                  </a:lnTo>
                  <a:lnTo>
                    <a:pt x="569" y="251"/>
                  </a:lnTo>
                  <a:lnTo>
                    <a:pt x="569" y="264"/>
                  </a:lnTo>
                  <a:lnTo>
                    <a:pt x="568" y="277"/>
                  </a:lnTo>
                  <a:lnTo>
                    <a:pt x="566" y="290"/>
                  </a:lnTo>
                  <a:lnTo>
                    <a:pt x="564" y="302"/>
                  </a:lnTo>
                  <a:lnTo>
                    <a:pt x="560" y="314"/>
                  </a:lnTo>
                  <a:lnTo>
                    <a:pt x="557" y="326"/>
                  </a:lnTo>
                  <a:lnTo>
                    <a:pt x="547" y="349"/>
                  </a:lnTo>
                  <a:lnTo>
                    <a:pt x="535" y="371"/>
                  </a:lnTo>
                  <a:lnTo>
                    <a:pt x="521" y="392"/>
                  </a:lnTo>
                  <a:lnTo>
                    <a:pt x="504" y="411"/>
                  </a:lnTo>
                  <a:lnTo>
                    <a:pt x="486" y="429"/>
                  </a:lnTo>
                  <a:lnTo>
                    <a:pt x="466" y="445"/>
                  </a:lnTo>
                  <a:lnTo>
                    <a:pt x="444" y="460"/>
                  </a:lnTo>
                  <a:lnTo>
                    <a:pt x="420" y="472"/>
                  </a:lnTo>
                  <a:lnTo>
                    <a:pt x="396" y="483"/>
                  </a:lnTo>
                  <a:lnTo>
                    <a:pt x="369" y="491"/>
                  </a:lnTo>
                  <a:lnTo>
                    <a:pt x="342" y="498"/>
                  </a:lnTo>
                  <a:lnTo>
                    <a:pt x="328" y="500"/>
                  </a:lnTo>
                  <a:lnTo>
                    <a:pt x="314" y="501"/>
                  </a:lnTo>
                  <a:lnTo>
                    <a:pt x="299" y="502"/>
                  </a:lnTo>
                  <a:lnTo>
                    <a:pt x="285" y="503"/>
                  </a:lnTo>
                  <a:lnTo>
                    <a:pt x="270" y="502"/>
                  </a:lnTo>
                  <a:lnTo>
                    <a:pt x="256" y="501"/>
                  </a:lnTo>
                  <a:lnTo>
                    <a:pt x="241" y="500"/>
                  </a:lnTo>
                  <a:lnTo>
                    <a:pt x="227" y="498"/>
                  </a:lnTo>
                  <a:lnTo>
                    <a:pt x="200" y="491"/>
                  </a:lnTo>
                  <a:lnTo>
                    <a:pt x="174" y="483"/>
                  </a:lnTo>
                  <a:lnTo>
                    <a:pt x="149" y="472"/>
                  </a:lnTo>
                  <a:lnTo>
                    <a:pt x="125" y="460"/>
                  </a:lnTo>
                  <a:lnTo>
                    <a:pt x="104" y="445"/>
                  </a:lnTo>
                  <a:lnTo>
                    <a:pt x="83" y="429"/>
                  </a:lnTo>
                  <a:lnTo>
                    <a:pt x="65" y="411"/>
                  </a:lnTo>
                  <a:lnTo>
                    <a:pt x="48" y="392"/>
                  </a:lnTo>
                  <a:lnTo>
                    <a:pt x="34" y="371"/>
                  </a:lnTo>
                  <a:lnTo>
                    <a:pt x="22" y="349"/>
                  </a:lnTo>
                  <a:lnTo>
                    <a:pt x="13" y="326"/>
                  </a:lnTo>
                  <a:lnTo>
                    <a:pt x="9" y="314"/>
                  </a:lnTo>
                  <a:lnTo>
                    <a:pt x="5" y="302"/>
                  </a:lnTo>
                  <a:lnTo>
                    <a:pt x="3" y="290"/>
                  </a:lnTo>
                  <a:lnTo>
                    <a:pt x="1" y="277"/>
                  </a:lnTo>
                  <a:lnTo>
                    <a:pt x="0" y="264"/>
                  </a:lnTo>
                  <a:lnTo>
                    <a:pt x="0" y="251"/>
                  </a:lnTo>
                  <a:close/>
                  <a:moveTo>
                    <a:pt x="4" y="264"/>
                  </a:moveTo>
                  <a:lnTo>
                    <a:pt x="5" y="276"/>
                  </a:lnTo>
                  <a:lnTo>
                    <a:pt x="7" y="289"/>
                  </a:lnTo>
                  <a:lnTo>
                    <a:pt x="9" y="301"/>
                  </a:lnTo>
                  <a:lnTo>
                    <a:pt x="12" y="313"/>
                  </a:lnTo>
                  <a:lnTo>
                    <a:pt x="16" y="325"/>
                  </a:lnTo>
                  <a:lnTo>
                    <a:pt x="25" y="348"/>
                  </a:lnTo>
                  <a:lnTo>
                    <a:pt x="37" y="369"/>
                  </a:lnTo>
                  <a:lnTo>
                    <a:pt x="51" y="390"/>
                  </a:lnTo>
                  <a:lnTo>
                    <a:pt x="68" y="409"/>
                  </a:lnTo>
                  <a:lnTo>
                    <a:pt x="86" y="426"/>
                  </a:lnTo>
                  <a:lnTo>
                    <a:pt x="106" y="442"/>
                  </a:lnTo>
                  <a:lnTo>
                    <a:pt x="127" y="457"/>
                  </a:lnTo>
                  <a:lnTo>
                    <a:pt x="150" y="469"/>
                  </a:lnTo>
                  <a:lnTo>
                    <a:pt x="175" y="480"/>
                  </a:lnTo>
                  <a:lnTo>
                    <a:pt x="201" y="488"/>
                  </a:lnTo>
                  <a:lnTo>
                    <a:pt x="228" y="494"/>
                  </a:lnTo>
                  <a:lnTo>
                    <a:pt x="242" y="496"/>
                  </a:lnTo>
                  <a:lnTo>
                    <a:pt x="256" y="498"/>
                  </a:lnTo>
                  <a:lnTo>
                    <a:pt x="270" y="499"/>
                  </a:lnTo>
                  <a:lnTo>
                    <a:pt x="285" y="499"/>
                  </a:lnTo>
                  <a:lnTo>
                    <a:pt x="299" y="499"/>
                  </a:lnTo>
                  <a:lnTo>
                    <a:pt x="313" y="498"/>
                  </a:lnTo>
                  <a:lnTo>
                    <a:pt x="327" y="496"/>
                  </a:lnTo>
                  <a:lnTo>
                    <a:pt x="341" y="494"/>
                  </a:lnTo>
                  <a:lnTo>
                    <a:pt x="368" y="488"/>
                  </a:lnTo>
                  <a:lnTo>
                    <a:pt x="394" y="480"/>
                  </a:lnTo>
                  <a:lnTo>
                    <a:pt x="419" y="469"/>
                  </a:lnTo>
                  <a:lnTo>
                    <a:pt x="442" y="457"/>
                  </a:lnTo>
                  <a:lnTo>
                    <a:pt x="463" y="443"/>
                  </a:lnTo>
                  <a:lnTo>
                    <a:pt x="483" y="427"/>
                  </a:lnTo>
                  <a:lnTo>
                    <a:pt x="501" y="409"/>
                  </a:lnTo>
                  <a:lnTo>
                    <a:pt x="518" y="390"/>
                  </a:lnTo>
                  <a:lnTo>
                    <a:pt x="532" y="370"/>
                  </a:lnTo>
                  <a:lnTo>
                    <a:pt x="544" y="348"/>
                  </a:lnTo>
                  <a:lnTo>
                    <a:pt x="553" y="325"/>
                  </a:lnTo>
                  <a:lnTo>
                    <a:pt x="557" y="313"/>
                  </a:lnTo>
                  <a:lnTo>
                    <a:pt x="560" y="301"/>
                  </a:lnTo>
                  <a:lnTo>
                    <a:pt x="562" y="289"/>
                  </a:lnTo>
                  <a:lnTo>
                    <a:pt x="564" y="277"/>
                  </a:lnTo>
                  <a:lnTo>
                    <a:pt x="565" y="264"/>
                  </a:lnTo>
                  <a:lnTo>
                    <a:pt x="566" y="251"/>
                  </a:lnTo>
                  <a:lnTo>
                    <a:pt x="565" y="239"/>
                  </a:lnTo>
                  <a:lnTo>
                    <a:pt x="564" y="226"/>
                  </a:lnTo>
                  <a:lnTo>
                    <a:pt x="562" y="213"/>
                  </a:lnTo>
                  <a:lnTo>
                    <a:pt x="560" y="201"/>
                  </a:lnTo>
                  <a:lnTo>
                    <a:pt x="557" y="189"/>
                  </a:lnTo>
                  <a:lnTo>
                    <a:pt x="553" y="178"/>
                  </a:lnTo>
                  <a:lnTo>
                    <a:pt x="544" y="155"/>
                  </a:lnTo>
                  <a:lnTo>
                    <a:pt x="532" y="133"/>
                  </a:lnTo>
                  <a:lnTo>
                    <a:pt x="518" y="113"/>
                  </a:lnTo>
                  <a:lnTo>
                    <a:pt x="502" y="94"/>
                  </a:lnTo>
                  <a:lnTo>
                    <a:pt x="484" y="76"/>
                  </a:lnTo>
                  <a:lnTo>
                    <a:pt x="464" y="60"/>
                  </a:lnTo>
                  <a:lnTo>
                    <a:pt x="442" y="46"/>
                  </a:lnTo>
                  <a:lnTo>
                    <a:pt x="419" y="33"/>
                  </a:lnTo>
                  <a:lnTo>
                    <a:pt x="394" y="23"/>
                  </a:lnTo>
                  <a:lnTo>
                    <a:pt x="368" y="14"/>
                  </a:lnTo>
                  <a:lnTo>
                    <a:pt x="341" y="8"/>
                  </a:lnTo>
                  <a:lnTo>
                    <a:pt x="327" y="6"/>
                  </a:lnTo>
                  <a:lnTo>
                    <a:pt x="313" y="5"/>
                  </a:lnTo>
                  <a:lnTo>
                    <a:pt x="299" y="4"/>
                  </a:lnTo>
                  <a:lnTo>
                    <a:pt x="285" y="3"/>
                  </a:lnTo>
                  <a:lnTo>
                    <a:pt x="270" y="4"/>
                  </a:lnTo>
                  <a:lnTo>
                    <a:pt x="256" y="4"/>
                  </a:lnTo>
                  <a:lnTo>
                    <a:pt x="242" y="6"/>
                  </a:lnTo>
                  <a:lnTo>
                    <a:pt x="228" y="8"/>
                  </a:lnTo>
                  <a:lnTo>
                    <a:pt x="201" y="14"/>
                  </a:lnTo>
                  <a:lnTo>
                    <a:pt x="175" y="23"/>
                  </a:lnTo>
                  <a:lnTo>
                    <a:pt x="151" y="33"/>
                  </a:lnTo>
                  <a:lnTo>
                    <a:pt x="127" y="46"/>
                  </a:lnTo>
                  <a:lnTo>
                    <a:pt x="106" y="60"/>
                  </a:lnTo>
                  <a:lnTo>
                    <a:pt x="86" y="76"/>
                  </a:lnTo>
                  <a:lnTo>
                    <a:pt x="68" y="94"/>
                  </a:lnTo>
                  <a:lnTo>
                    <a:pt x="52" y="112"/>
                  </a:lnTo>
                  <a:lnTo>
                    <a:pt x="37" y="133"/>
                  </a:lnTo>
                  <a:lnTo>
                    <a:pt x="25" y="155"/>
                  </a:lnTo>
                  <a:lnTo>
                    <a:pt x="16" y="177"/>
                  </a:lnTo>
                  <a:lnTo>
                    <a:pt x="12" y="189"/>
                  </a:lnTo>
                  <a:lnTo>
                    <a:pt x="9" y="201"/>
                  </a:lnTo>
                  <a:lnTo>
                    <a:pt x="7" y="213"/>
                  </a:lnTo>
                  <a:lnTo>
                    <a:pt x="5" y="226"/>
                  </a:lnTo>
                  <a:lnTo>
                    <a:pt x="4" y="238"/>
                  </a:lnTo>
                  <a:lnTo>
                    <a:pt x="3" y="251"/>
                  </a:lnTo>
                  <a:lnTo>
                    <a:pt x="4" y="26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Rectangle 121">
              <a:extLst>
                <a:ext uri="{FF2B5EF4-FFF2-40B4-BE49-F238E27FC236}">
                  <a16:creationId xmlns:a16="http://schemas.microsoft.com/office/drawing/2014/main" id="{41251D5C-ACE0-49E9-B8F2-4F0A28FD9A3A}"/>
                </a:ext>
              </a:extLst>
            </p:cNvPr>
            <p:cNvSpPr>
              <a:spLocks noChangeArrowheads="1"/>
            </p:cNvSpPr>
            <p:nvPr/>
          </p:nvSpPr>
          <p:spPr bwMode="auto">
            <a:xfrm>
              <a:off x="2987" y="1940"/>
              <a:ext cx="27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22 ECA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4" name="Rectangle 122">
              <a:extLst>
                <a:ext uri="{FF2B5EF4-FFF2-40B4-BE49-F238E27FC236}">
                  <a16:creationId xmlns:a16="http://schemas.microsoft.com/office/drawing/2014/main" id="{2C6050E8-239E-4325-975D-288A7E5626A1}"/>
                </a:ext>
              </a:extLst>
            </p:cNvPr>
            <p:cNvSpPr>
              <a:spLocks noChangeArrowheads="1"/>
            </p:cNvSpPr>
            <p:nvPr/>
          </p:nvSpPr>
          <p:spPr bwMode="auto">
            <a:xfrm>
              <a:off x="2962" y="2036"/>
              <a:ext cx="33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member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5" name="Rectangle 123">
              <a:extLst>
                <a:ext uri="{FF2B5EF4-FFF2-40B4-BE49-F238E27FC236}">
                  <a16:creationId xmlns:a16="http://schemas.microsoft.com/office/drawing/2014/main" id="{248C0C61-AAEE-4749-A295-A68534EF12E2}"/>
                </a:ext>
              </a:extLst>
            </p:cNvPr>
            <p:cNvSpPr>
              <a:spLocks noChangeArrowheads="1"/>
            </p:cNvSpPr>
            <p:nvPr/>
          </p:nvSpPr>
          <p:spPr bwMode="auto">
            <a:xfrm>
              <a:off x="2950" y="2129"/>
              <a:ext cx="31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countrie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6" name="Rectangle 124">
              <a:extLst>
                <a:ext uri="{FF2B5EF4-FFF2-40B4-BE49-F238E27FC236}">
                  <a16:creationId xmlns:a16="http://schemas.microsoft.com/office/drawing/2014/main" id="{599DC5DF-5785-4A8A-B800-1461D3115B58}"/>
                </a:ext>
              </a:extLst>
            </p:cNvPr>
            <p:cNvSpPr>
              <a:spLocks noChangeArrowheads="1"/>
            </p:cNvSpPr>
            <p:nvPr/>
          </p:nvSpPr>
          <p:spPr bwMode="auto">
            <a:xfrm>
              <a:off x="3207" y="2129"/>
              <a:ext cx="7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7" name="Rectangle 125">
              <a:extLst>
                <a:ext uri="{FF2B5EF4-FFF2-40B4-BE49-F238E27FC236}">
                  <a16:creationId xmlns:a16="http://schemas.microsoft.com/office/drawing/2014/main" id="{2A4B5C57-30FF-4826-B1AA-C4043990A3B4}"/>
                </a:ext>
              </a:extLst>
            </p:cNvPr>
            <p:cNvSpPr>
              <a:spLocks noChangeArrowheads="1"/>
            </p:cNvSpPr>
            <p:nvPr/>
          </p:nvSpPr>
          <p:spPr bwMode="auto">
            <a:xfrm>
              <a:off x="3076" y="2227"/>
              <a:ext cx="7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8" name="Rectangle 126">
              <a:extLst>
                <a:ext uri="{FF2B5EF4-FFF2-40B4-BE49-F238E27FC236}">
                  <a16:creationId xmlns:a16="http://schemas.microsoft.com/office/drawing/2014/main" id="{F01AC9A1-8C2C-44F1-BE7E-26B6D0F819FC}"/>
                </a:ext>
              </a:extLst>
            </p:cNvPr>
            <p:cNvSpPr>
              <a:spLocks noChangeArrowheads="1"/>
            </p:cNvSpPr>
            <p:nvPr/>
          </p:nvSpPr>
          <p:spPr bwMode="auto">
            <a:xfrm>
              <a:off x="3106" y="2227"/>
              <a:ext cx="6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9" name="Freeform 127">
              <a:extLst>
                <a:ext uri="{FF2B5EF4-FFF2-40B4-BE49-F238E27FC236}">
                  <a16:creationId xmlns:a16="http://schemas.microsoft.com/office/drawing/2014/main" id="{B851EABB-9CF6-4A74-AA3B-D450D02A5A15}"/>
                </a:ext>
              </a:extLst>
            </p:cNvPr>
            <p:cNvSpPr>
              <a:spLocks noEditPoints="1"/>
            </p:cNvSpPr>
            <p:nvPr/>
          </p:nvSpPr>
          <p:spPr bwMode="auto">
            <a:xfrm>
              <a:off x="2116" y="1758"/>
              <a:ext cx="127" cy="55"/>
            </a:xfrm>
            <a:custGeom>
              <a:avLst/>
              <a:gdLst>
                <a:gd name="T0" fmla="*/ 0 w 1151"/>
                <a:gd name="T1" fmla="*/ 542 h 543"/>
                <a:gd name="T2" fmla="*/ 607 w 1151"/>
                <a:gd name="T3" fmla="*/ 542 h 543"/>
                <a:gd name="T4" fmla="*/ 607 w 1151"/>
                <a:gd name="T5" fmla="*/ 272 h 543"/>
                <a:gd name="T6" fmla="*/ 574 w 1151"/>
                <a:gd name="T7" fmla="*/ 305 h 543"/>
                <a:gd name="T8" fmla="*/ 1084 w 1151"/>
                <a:gd name="T9" fmla="*/ 305 h 543"/>
                <a:gd name="T10" fmla="*/ 1084 w 1151"/>
                <a:gd name="T11" fmla="*/ 239 h 543"/>
                <a:gd name="T12" fmla="*/ 540 w 1151"/>
                <a:gd name="T13" fmla="*/ 239 h 543"/>
                <a:gd name="T14" fmla="*/ 540 w 1151"/>
                <a:gd name="T15" fmla="*/ 509 h 543"/>
                <a:gd name="T16" fmla="*/ 574 w 1151"/>
                <a:gd name="T17" fmla="*/ 475 h 543"/>
                <a:gd name="T18" fmla="*/ 0 w 1151"/>
                <a:gd name="T19" fmla="*/ 475 h 543"/>
                <a:gd name="T20" fmla="*/ 0 w 1151"/>
                <a:gd name="T21" fmla="*/ 542 h 543"/>
                <a:gd name="T22" fmla="*/ 701 w 1151"/>
                <a:gd name="T23" fmla="*/ 534 h 543"/>
                <a:gd name="T24" fmla="*/ 1151 w 1151"/>
                <a:gd name="T25" fmla="*/ 272 h 543"/>
                <a:gd name="T26" fmla="*/ 701 w 1151"/>
                <a:gd name="T27" fmla="*/ 10 h 543"/>
                <a:gd name="T28" fmla="*/ 656 w 1151"/>
                <a:gd name="T29" fmla="*/ 22 h 543"/>
                <a:gd name="T30" fmla="*/ 668 w 1151"/>
                <a:gd name="T31" fmla="*/ 67 h 543"/>
                <a:gd name="T32" fmla="*/ 1068 w 1151"/>
                <a:gd name="T33" fmla="*/ 301 h 543"/>
                <a:gd name="T34" fmla="*/ 1068 w 1151"/>
                <a:gd name="T35" fmla="*/ 243 h 543"/>
                <a:gd name="T36" fmla="*/ 668 w 1151"/>
                <a:gd name="T37" fmla="*/ 476 h 543"/>
                <a:gd name="T38" fmla="*/ 656 w 1151"/>
                <a:gd name="T39" fmla="*/ 522 h 543"/>
                <a:gd name="T40" fmla="*/ 701 w 1151"/>
                <a:gd name="T41" fmla="*/ 534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1" h="543">
                  <a:moveTo>
                    <a:pt x="0" y="542"/>
                  </a:moveTo>
                  <a:lnTo>
                    <a:pt x="607" y="542"/>
                  </a:lnTo>
                  <a:lnTo>
                    <a:pt x="607" y="272"/>
                  </a:lnTo>
                  <a:lnTo>
                    <a:pt x="574" y="305"/>
                  </a:lnTo>
                  <a:lnTo>
                    <a:pt x="1084" y="305"/>
                  </a:lnTo>
                  <a:lnTo>
                    <a:pt x="1084" y="239"/>
                  </a:lnTo>
                  <a:lnTo>
                    <a:pt x="540" y="239"/>
                  </a:lnTo>
                  <a:lnTo>
                    <a:pt x="540" y="509"/>
                  </a:lnTo>
                  <a:lnTo>
                    <a:pt x="574" y="475"/>
                  </a:lnTo>
                  <a:lnTo>
                    <a:pt x="0" y="475"/>
                  </a:lnTo>
                  <a:lnTo>
                    <a:pt x="0" y="542"/>
                  </a:lnTo>
                  <a:close/>
                  <a:moveTo>
                    <a:pt x="701" y="534"/>
                  </a:moveTo>
                  <a:lnTo>
                    <a:pt x="1151" y="272"/>
                  </a:lnTo>
                  <a:lnTo>
                    <a:pt x="701" y="10"/>
                  </a:lnTo>
                  <a:cubicBezTo>
                    <a:pt x="685" y="0"/>
                    <a:pt x="665" y="6"/>
                    <a:pt x="656" y="22"/>
                  </a:cubicBezTo>
                  <a:cubicBezTo>
                    <a:pt x="646" y="38"/>
                    <a:pt x="652" y="58"/>
                    <a:pt x="668" y="67"/>
                  </a:cubicBezTo>
                  <a:lnTo>
                    <a:pt x="1068" y="301"/>
                  </a:lnTo>
                  <a:lnTo>
                    <a:pt x="1068" y="243"/>
                  </a:lnTo>
                  <a:lnTo>
                    <a:pt x="668" y="476"/>
                  </a:lnTo>
                  <a:cubicBezTo>
                    <a:pt x="652" y="486"/>
                    <a:pt x="646" y="506"/>
                    <a:pt x="656" y="522"/>
                  </a:cubicBezTo>
                  <a:cubicBezTo>
                    <a:pt x="665" y="538"/>
                    <a:pt x="685" y="543"/>
                    <a:pt x="701" y="534"/>
                  </a:cubicBezTo>
                  <a:close/>
                </a:path>
              </a:pathLst>
            </a:custGeom>
            <a:solidFill>
              <a:srgbClr val="457AB9"/>
            </a:solidFill>
            <a:ln w="0" cap="flat">
              <a:solidFill>
                <a:srgbClr val="457AB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128">
              <a:extLst>
                <a:ext uri="{FF2B5EF4-FFF2-40B4-BE49-F238E27FC236}">
                  <a16:creationId xmlns:a16="http://schemas.microsoft.com/office/drawing/2014/main" id="{CEC07404-27D9-4296-A729-7F15CF58BA87}"/>
                </a:ext>
              </a:extLst>
            </p:cNvPr>
            <p:cNvSpPr>
              <a:spLocks noEditPoints="1"/>
            </p:cNvSpPr>
            <p:nvPr/>
          </p:nvSpPr>
          <p:spPr bwMode="auto">
            <a:xfrm>
              <a:off x="3880" y="1753"/>
              <a:ext cx="176" cy="55"/>
            </a:xfrm>
            <a:custGeom>
              <a:avLst/>
              <a:gdLst>
                <a:gd name="T0" fmla="*/ 1600 w 1600"/>
                <a:gd name="T1" fmla="*/ 2 h 543"/>
                <a:gd name="T2" fmla="*/ 767 w 1600"/>
                <a:gd name="T3" fmla="*/ 2 h 543"/>
                <a:gd name="T4" fmla="*/ 767 w 1600"/>
                <a:gd name="T5" fmla="*/ 272 h 543"/>
                <a:gd name="T6" fmla="*/ 800 w 1600"/>
                <a:gd name="T7" fmla="*/ 239 h 543"/>
                <a:gd name="T8" fmla="*/ 66 w 1600"/>
                <a:gd name="T9" fmla="*/ 239 h 543"/>
                <a:gd name="T10" fmla="*/ 66 w 1600"/>
                <a:gd name="T11" fmla="*/ 305 h 543"/>
                <a:gd name="T12" fmla="*/ 834 w 1600"/>
                <a:gd name="T13" fmla="*/ 305 h 543"/>
                <a:gd name="T14" fmla="*/ 834 w 1600"/>
                <a:gd name="T15" fmla="*/ 35 h 543"/>
                <a:gd name="T16" fmla="*/ 800 w 1600"/>
                <a:gd name="T17" fmla="*/ 69 h 543"/>
                <a:gd name="T18" fmla="*/ 1600 w 1600"/>
                <a:gd name="T19" fmla="*/ 69 h 543"/>
                <a:gd name="T20" fmla="*/ 1600 w 1600"/>
                <a:gd name="T21" fmla="*/ 2 h 543"/>
                <a:gd name="T22" fmla="*/ 450 w 1600"/>
                <a:gd name="T23" fmla="*/ 10 h 543"/>
                <a:gd name="T24" fmla="*/ 0 w 1600"/>
                <a:gd name="T25" fmla="*/ 272 h 543"/>
                <a:gd name="T26" fmla="*/ 450 w 1600"/>
                <a:gd name="T27" fmla="*/ 534 h 543"/>
                <a:gd name="T28" fmla="*/ 495 w 1600"/>
                <a:gd name="T29" fmla="*/ 522 h 543"/>
                <a:gd name="T30" fmla="*/ 483 w 1600"/>
                <a:gd name="T31" fmla="*/ 476 h 543"/>
                <a:gd name="T32" fmla="*/ 83 w 1600"/>
                <a:gd name="T33" fmla="*/ 243 h 543"/>
                <a:gd name="T34" fmla="*/ 83 w 1600"/>
                <a:gd name="T35" fmla="*/ 301 h 543"/>
                <a:gd name="T36" fmla="*/ 483 w 1600"/>
                <a:gd name="T37" fmla="*/ 67 h 543"/>
                <a:gd name="T38" fmla="*/ 495 w 1600"/>
                <a:gd name="T39" fmla="*/ 22 h 543"/>
                <a:gd name="T40" fmla="*/ 450 w 1600"/>
                <a:gd name="T41" fmla="*/ 1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0" h="543">
                  <a:moveTo>
                    <a:pt x="1600" y="2"/>
                  </a:moveTo>
                  <a:lnTo>
                    <a:pt x="767" y="2"/>
                  </a:lnTo>
                  <a:lnTo>
                    <a:pt x="767" y="272"/>
                  </a:lnTo>
                  <a:lnTo>
                    <a:pt x="800" y="239"/>
                  </a:lnTo>
                  <a:lnTo>
                    <a:pt x="66" y="239"/>
                  </a:lnTo>
                  <a:lnTo>
                    <a:pt x="66" y="305"/>
                  </a:lnTo>
                  <a:lnTo>
                    <a:pt x="834" y="305"/>
                  </a:lnTo>
                  <a:lnTo>
                    <a:pt x="834" y="35"/>
                  </a:lnTo>
                  <a:lnTo>
                    <a:pt x="800" y="69"/>
                  </a:lnTo>
                  <a:lnTo>
                    <a:pt x="1600" y="69"/>
                  </a:lnTo>
                  <a:lnTo>
                    <a:pt x="1600" y="2"/>
                  </a:lnTo>
                  <a:close/>
                  <a:moveTo>
                    <a:pt x="450" y="10"/>
                  </a:moveTo>
                  <a:lnTo>
                    <a:pt x="0" y="272"/>
                  </a:lnTo>
                  <a:lnTo>
                    <a:pt x="450" y="534"/>
                  </a:lnTo>
                  <a:cubicBezTo>
                    <a:pt x="466" y="543"/>
                    <a:pt x="486" y="538"/>
                    <a:pt x="495" y="522"/>
                  </a:cubicBezTo>
                  <a:cubicBezTo>
                    <a:pt x="505" y="506"/>
                    <a:pt x="499" y="486"/>
                    <a:pt x="483" y="476"/>
                  </a:cubicBezTo>
                  <a:lnTo>
                    <a:pt x="83" y="243"/>
                  </a:lnTo>
                  <a:lnTo>
                    <a:pt x="83" y="301"/>
                  </a:lnTo>
                  <a:lnTo>
                    <a:pt x="483" y="67"/>
                  </a:lnTo>
                  <a:cubicBezTo>
                    <a:pt x="499" y="58"/>
                    <a:pt x="505" y="38"/>
                    <a:pt x="495" y="22"/>
                  </a:cubicBezTo>
                  <a:cubicBezTo>
                    <a:pt x="486" y="6"/>
                    <a:pt x="466" y="0"/>
                    <a:pt x="450" y="10"/>
                  </a:cubicBezTo>
                  <a:close/>
                </a:path>
              </a:pathLst>
            </a:custGeom>
            <a:solidFill>
              <a:srgbClr val="457AB9"/>
            </a:solidFill>
            <a:ln w="0" cap="flat">
              <a:solidFill>
                <a:srgbClr val="457AB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129">
              <a:extLst>
                <a:ext uri="{FF2B5EF4-FFF2-40B4-BE49-F238E27FC236}">
                  <a16:creationId xmlns:a16="http://schemas.microsoft.com/office/drawing/2014/main" id="{A291B733-5A86-4B0B-B594-0FD648380FA9}"/>
                </a:ext>
              </a:extLst>
            </p:cNvPr>
            <p:cNvSpPr>
              <a:spLocks noEditPoints="1"/>
            </p:cNvSpPr>
            <p:nvPr/>
          </p:nvSpPr>
          <p:spPr bwMode="auto">
            <a:xfrm>
              <a:off x="3057" y="2845"/>
              <a:ext cx="60" cy="87"/>
            </a:xfrm>
            <a:custGeom>
              <a:avLst/>
              <a:gdLst>
                <a:gd name="T0" fmla="*/ 305 w 543"/>
                <a:gd name="T1" fmla="*/ 850 h 850"/>
                <a:gd name="T2" fmla="*/ 305 w 543"/>
                <a:gd name="T3" fmla="*/ 66 h 850"/>
                <a:gd name="T4" fmla="*/ 238 w 543"/>
                <a:gd name="T5" fmla="*/ 66 h 850"/>
                <a:gd name="T6" fmla="*/ 238 w 543"/>
                <a:gd name="T7" fmla="*/ 850 h 850"/>
                <a:gd name="T8" fmla="*/ 305 w 543"/>
                <a:gd name="T9" fmla="*/ 850 h 850"/>
                <a:gd name="T10" fmla="*/ 534 w 543"/>
                <a:gd name="T11" fmla="*/ 449 h 850"/>
                <a:gd name="T12" fmla="*/ 272 w 543"/>
                <a:gd name="T13" fmla="*/ 0 h 850"/>
                <a:gd name="T14" fmla="*/ 10 w 543"/>
                <a:gd name="T15" fmla="*/ 449 h 850"/>
                <a:gd name="T16" fmla="*/ 22 w 543"/>
                <a:gd name="T17" fmla="*/ 495 h 850"/>
                <a:gd name="T18" fmla="*/ 67 w 543"/>
                <a:gd name="T19" fmla="*/ 483 h 850"/>
                <a:gd name="T20" fmla="*/ 301 w 543"/>
                <a:gd name="T21" fmla="*/ 83 h 850"/>
                <a:gd name="T22" fmla="*/ 243 w 543"/>
                <a:gd name="T23" fmla="*/ 83 h 850"/>
                <a:gd name="T24" fmla="*/ 476 w 543"/>
                <a:gd name="T25" fmla="*/ 483 h 850"/>
                <a:gd name="T26" fmla="*/ 522 w 543"/>
                <a:gd name="T27" fmla="*/ 495 h 850"/>
                <a:gd name="T28" fmla="*/ 534 w 543"/>
                <a:gd name="T29" fmla="*/ 449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 h="850">
                  <a:moveTo>
                    <a:pt x="305" y="850"/>
                  </a:moveTo>
                  <a:lnTo>
                    <a:pt x="305" y="66"/>
                  </a:lnTo>
                  <a:lnTo>
                    <a:pt x="238" y="66"/>
                  </a:lnTo>
                  <a:lnTo>
                    <a:pt x="238" y="850"/>
                  </a:lnTo>
                  <a:lnTo>
                    <a:pt x="305" y="850"/>
                  </a:lnTo>
                  <a:close/>
                  <a:moveTo>
                    <a:pt x="534" y="449"/>
                  </a:moveTo>
                  <a:lnTo>
                    <a:pt x="272" y="0"/>
                  </a:lnTo>
                  <a:lnTo>
                    <a:pt x="10" y="449"/>
                  </a:lnTo>
                  <a:cubicBezTo>
                    <a:pt x="0" y="465"/>
                    <a:pt x="6" y="485"/>
                    <a:pt x="22" y="495"/>
                  </a:cubicBezTo>
                  <a:cubicBezTo>
                    <a:pt x="38" y="504"/>
                    <a:pt x="58" y="499"/>
                    <a:pt x="67" y="483"/>
                  </a:cubicBezTo>
                  <a:lnTo>
                    <a:pt x="301" y="83"/>
                  </a:lnTo>
                  <a:lnTo>
                    <a:pt x="243" y="83"/>
                  </a:lnTo>
                  <a:lnTo>
                    <a:pt x="476" y="483"/>
                  </a:lnTo>
                  <a:cubicBezTo>
                    <a:pt x="486" y="499"/>
                    <a:pt x="506" y="504"/>
                    <a:pt x="522" y="495"/>
                  </a:cubicBezTo>
                  <a:cubicBezTo>
                    <a:pt x="538" y="485"/>
                    <a:pt x="543" y="465"/>
                    <a:pt x="534" y="44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130">
              <a:extLst>
                <a:ext uri="{FF2B5EF4-FFF2-40B4-BE49-F238E27FC236}">
                  <a16:creationId xmlns:a16="http://schemas.microsoft.com/office/drawing/2014/main" id="{BF19A6A1-C789-407E-A0E4-A7B218E3B0D6}"/>
                </a:ext>
              </a:extLst>
            </p:cNvPr>
            <p:cNvSpPr>
              <a:spLocks/>
            </p:cNvSpPr>
            <p:nvPr/>
          </p:nvSpPr>
          <p:spPr bwMode="auto">
            <a:xfrm>
              <a:off x="3148" y="965"/>
              <a:ext cx="26" cy="168"/>
            </a:xfrm>
            <a:custGeom>
              <a:avLst/>
              <a:gdLst>
                <a:gd name="T0" fmla="*/ 26 w 26"/>
                <a:gd name="T1" fmla="*/ 12 h 168"/>
                <a:gd name="T2" fmla="*/ 20 w 26"/>
                <a:gd name="T3" fmla="*/ 12 h 168"/>
                <a:gd name="T4" fmla="*/ 20 w 26"/>
                <a:gd name="T5" fmla="*/ 168 h 168"/>
                <a:gd name="T6" fmla="*/ 6 w 26"/>
                <a:gd name="T7" fmla="*/ 168 h 168"/>
                <a:gd name="T8" fmla="*/ 6 w 26"/>
                <a:gd name="T9" fmla="*/ 12 h 168"/>
                <a:gd name="T10" fmla="*/ 0 w 26"/>
                <a:gd name="T11" fmla="*/ 12 h 168"/>
                <a:gd name="T12" fmla="*/ 13 w 26"/>
                <a:gd name="T13" fmla="*/ 0 h 168"/>
                <a:gd name="T14" fmla="*/ 26 w 26"/>
                <a:gd name="T15" fmla="*/ 12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68">
                  <a:moveTo>
                    <a:pt x="26" y="12"/>
                  </a:moveTo>
                  <a:lnTo>
                    <a:pt x="20" y="12"/>
                  </a:lnTo>
                  <a:lnTo>
                    <a:pt x="20" y="168"/>
                  </a:lnTo>
                  <a:lnTo>
                    <a:pt x="6" y="168"/>
                  </a:lnTo>
                  <a:lnTo>
                    <a:pt x="6" y="12"/>
                  </a:lnTo>
                  <a:lnTo>
                    <a:pt x="0" y="12"/>
                  </a:lnTo>
                  <a:lnTo>
                    <a:pt x="13" y="0"/>
                  </a:lnTo>
                  <a:lnTo>
                    <a:pt x="26" y="1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Freeform 131">
              <a:extLst>
                <a:ext uri="{FF2B5EF4-FFF2-40B4-BE49-F238E27FC236}">
                  <a16:creationId xmlns:a16="http://schemas.microsoft.com/office/drawing/2014/main" id="{C4DDF718-204E-4179-AF0B-626C67654E88}"/>
                </a:ext>
              </a:extLst>
            </p:cNvPr>
            <p:cNvSpPr>
              <a:spLocks noEditPoints="1"/>
            </p:cNvSpPr>
            <p:nvPr/>
          </p:nvSpPr>
          <p:spPr bwMode="auto">
            <a:xfrm>
              <a:off x="3130" y="955"/>
              <a:ext cx="62" cy="185"/>
            </a:xfrm>
            <a:custGeom>
              <a:avLst/>
              <a:gdLst>
                <a:gd name="T0" fmla="*/ 62 w 62"/>
                <a:gd name="T1" fmla="*/ 29 h 185"/>
                <a:gd name="T2" fmla="*/ 38 w 62"/>
                <a:gd name="T3" fmla="*/ 29 h 185"/>
                <a:gd name="T4" fmla="*/ 45 w 62"/>
                <a:gd name="T5" fmla="*/ 22 h 185"/>
                <a:gd name="T6" fmla="*/ 45 w 62"/>
                <a:gd name="T7" fmla="*/ 185 h 185"/>
                <a:gd name="T8" fmla="*/ 17 w 62"/>
                <a:gd name="T9" fmla="*/ 185 h 185"/>
                <a:gd name="T10" fmla="*/ 17 w 62"/>
                <a:gd name="T11" fmla="*/ 22 h 185"/>
                <a:gd name="T12" fmla="*/ 24 w 62"/>
                <a:gd name="T13" fmla="*/ 29 h 185"/>
                <a:gd name="T14" fmla="*/ 0 w 62"/>
                <a:gd name="T15" fmla="*/ 29 h 185"/>
                <a:gd name="T16" fmla="*/ 31 w 62"/>
                <a:gd name="T17" fmla="*/ 0 h 185"/>
                <a:gd name="T18" fmla="*/ 62 w 62"/>
                <a:gd name="T19" fmla="*/ 29 h 185"/>
                <a:gd name="T20" fmla="*/ 26 w 62"/>
                <a:gd name="T21" fmla="*/ 15 h 185"/>
                <a:gd name="T22" fmla="*/ 36 w 62"/>
                <a:gd name="T23" fmla="*/ 15 h 185"/>
                <a:gd name="T24" fmla="*/ 23 w 62"/>
                <a:gd name="T25" fmla="*/ 27 h 185"/>
                <a:gd name="T26" fmla="*/ 18 w 62"/>
                <a:gd name="T27" fmla="*/ 15 h 185"/>
                <a:gd name="T28" fmla="*/ 32 w 62"/>
                <a:gd name="T29" fmla="*/ 15 h 185"/>
                <a:gd name="T30" fmla="*/ 32 w 62"/>
                <a:gd name="T31" fmla="*/ 178 h 185"/>
                <a:gd name="T32" fmla="*/ 24 w 62"/>
                <a:gd name="T33" fmla="*/ 171 h 185"/>
                <a:gd name="T34" fmla="*/ 38 w 62"/>
                <a:gd name="T35" fmla="*/ 171 h 185"/>
                <a:gd name="T36" fmla="*/ 30 w 62"/>
                <a:gd name="T37" fmla="*/ 178 h 185"/>
                <a:gd name="T38" fmla="*/ 30 w 62"/>
                <a:gd name="T39" fmla="*/ 15 h 185"/>
                <a:gd name="T40" fmla="*/ 44 w 62"/>
                <a:gd name="T41" fmla="*/ 15 h 185"/>
                <a:gd name="T42" fmla="*/ 39 w 62"/>
                <a:gd name="T43" fmla="*/ 27 h 185"/>
                <a:gd name="T44" fmla="*/ 26 w 62"/>
                <a:gd name="T45" fmla="*/ 1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85">
                  <a:moveTo>
                    <a:pt x="62" y="29"/>
                  </a:moveTo>
                  <a:lnTo>
                    <a:pt x="38" y="29"/>
                  </a:lnTo>
                  <a:lnTo>
                    <a:pt x="45" y="22"/>
                  </a:lnTo>
                  <a:lnTo>
                    <a:pt x="45" y="185"/>
                  </a:lnTo>
                  <a:lnTo>
                    <a:pt x="17" y="185"/>
                  </a:lnTo>
                  <a:lnTo>
                    <a:pt x="17" y="22"/>
                  </a:lnTo>
                  <a:lnTo>
                    <a:pt x="24" y="29"/>
                  </a:lnTo>
                  <a:lnTo>
                    <a:pt x="0" y="29"/>
                  </a:lnTo>
                  <a:lnTo>
                    <a:pt x="31" y="0"/>
                  </a:lnTo>
                  <a:lnTo>
                    <a:pt x="62" y="29"/>
                  </a:lnTo>
                  <a:close/>
                  <a:moveTo>
                    <a:pt x="26" y="15"/>
                  </a:moveTo>
                  <a:lnTo>
                    <a:pt x="36" y="15"/>
                  </a:lnTo>
                  <a:lnTo>
                    <a:pt x="23" y="27"/>
                  </a:lnTo>
                  <a:lnTo>
                    <a:pt x="18" y="15"/>
                  </a:lnTo>
                  <a:lnTo>
                    <a:pt x="32" y="15"/>
                  </a:lnTo>
                  <a:lnTo>
                    <a:pt x="32" y="178"/>
                  </a:lnTo>
                  <a:lnTo>
                    <a:pt x="24" y="171"/>
                  </a:lnTo>
                  <a:lnTo>
                    <a:pt x="38" y="171"/>
                  </a:lnTo>
                  <a:lnTo>
                    <a:pt x="30" y="178"/>
                  </a:lnTo>
                  <a:lnTo>
                    <a:pt x="30" y="15"/>
                  </a:lnTo>
                  <a:lnTo>
                    <a:pt x="44" y="15"/>
                  </a:lnTo>
                  <a:lnTo>
                    <a:pt x="39" y="27"/>
                  </a:lnTo>
                  <a:lnTo>
                    <a:pt x="26" y="1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132">
              <a:extLst>
                <a:ext uri="{FF2B5EF4-FFF2-40B4-BE49-F238E27FC236}">
                  <a16:creationId xmlns:a16="http://schemas.microsoft.com/office/drawing/2014/main" id="{AE62F0A6-9ACF-4F5C-916A-1595DC38EBC8}"/>
                </a:ext>
              </a:extLst>
            </p:cNvPr>
            <p:cNvSpPr>
              <a:spLocks noEditPoints="1"/>
            </p:cNvSpPr>
            <p:nvPr/>
          </p:nvSpPr>
          <p:spPr bwMode="auto">
            <a:xfrm>
              <a:off x="3853" y="1645"/>
              <a:ext cx="165" cy="56"/>
            </a:xfrm>
            <a:custGeom>
              <a:avLst/>
              <a:gdLst>
                <a:gd name="T0" fmla="*/ 0 w 1501"/>
                <a:gd name="T1" fmla="*/ 238 h 543"/>
                <a:gd name="T2" fmla="*/ 1434 w 1501"/>
                <a:gd name="T3" fmla="*/ 238 h 543"/>
                <a:gd name="T4" fmla="*/ 1434 w 1501"/>
                <a:gd name="T5" fmla="*/ 305 h 543"/>
                <a:gd name="T6" fmla="*/ 0 w 1501"/>
                <a:gd name="T7" fmla="*/ 305 h 543"/>
                <a:gd name="T8" fmla="*/ 0 w 1501"/>
                <a:gd name="T9" fmla="*/ 238 h 543"/>
                <a:gd name="T10" fmla="*/ 1051 w 1501"/>
                <a:gd name="T11" fmla="*/ 9 h 543"/>
                <a:gd name="T12" fmla="*/ 1501 w 1501"/>
                <a:gd name="T13" fmla="*/ 272 h 543"/>
                <a:gd name="T14" fmla="*/ 1051 w 1501"/>
                <a:gd name="T15" fmla="*/ 534 h 543"/>
                <a:gd name="T16" fmla="*/ 1006 w 1501"/>
                <a:gd name="T17" fmla="*/ 522 h 543"/>
                <a:gd name="T18" fmla="*/ 1018 w 1501"/>
                <a:gd name="T19" fmla="*/ 476 h 543"/>
                <a:gd name="T20" fmla="*/ 1418 w 1501"/>
                <a:gd name="T21" fmla="*/ 243 h 543"/>
                <a:gd name="T22" fmla="*/ 1418 w 1501"/>
                <a:gd name="T23" fmla="*/ 300 h 543"/>
                <a:gd name="T24" fmla="*/ 1018 w 1501"/>
                <a:gd name="T25" fmla="*/ 67 h 543"/>
                <a:gd name="T26" fmla="*/ 1006 w 1501"/>
                <a:gd name="T27" fmla="*/ 21 h 543"/>
                <a:gd name="T28" fmla="*/ 1051 w 1501"/>
                <a:gd name="T29"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1" h="543">
                  <a:moveTo>
                    <a:pt x="0" y="238"/>
                  </a:moveTo>
                  <a:lnTo>
                    <a:pt x="1434" y="238"/>
                  </a:lnTo>
                  <a:lnTo>
                    <a:pt x="1434" y="305"/>
                  </a:lnTo>
                  <a:lnTo>
                    <a:pt x="0" y="305"/>
                  </a:lnTo>
                  <a:lnTo>
                    <a:pt x="0" y="238"/>
                  </a:lnTo>
                  <a:close/>
                  <a:moveTo>
                    <a:pt x="1051" y="9"/>
                  </a:moveTo>
                  <a:lnTo>
                    <a:pt x="1501" y="272"/>
                  </a:lnTo>
                  <a:lnTo>
                    <a:pt x="1051" y="534"/>
                  </a:lnTo>
                  <a:cubicBezTo>
                    <a:pt x="1035" y="543"/>
                    <a:pt x="1015" y="538"/>
                    <a:pt x="1006" y="522"/>
                  </a:cubicBezTo>
                  <a:cubicBezTo>
                    <a:pt x="996" y="506"/>
                    <a:pt x="1002" y="485"/>
                    <a:pt x="1018" y="476"/>
                  </a:cubicBezTo>
                  <a:lnTo>
                    <a:pt x="1418" y="243"/>
                  </a:lnTo>
                  <a:lnTo>
                    <a:pt x="1418" y="300"/>
                  </a:lnTo>
                  <a:lnTo>
                    <a:pt x="1018" y="67"/>
                  </a:lnTo>
                  <a:cubicBezTo>
                    <a:pt x="1002" y="58"/>
                    <a:pt x="996" y="37"/>
                    <a:pt x="1006" y="21"/>
                  </a:cubicBezTo>
                  <a:cubicBezTo>
                    <a:pt x="1015" y="5"/>
                    <a:pt x="1035" y="0"/>
                    <a:pt x="1051" y="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133">
              <a:extLst>
                <a:ext uri="{FF2B5EF4-FFF2-40B4-BE49-F238E27FC236}">
                  <a16:creationId xmlns:a16="http://schemas.microsoft.com/office/drawing/2014/main" id="{99AA8CE5-B133-44F0-A383-D43C499E6C81}"/>
                </a:ext>
              </a:extLst>
            </p:cNvPr>
            <p:cNvSpPr>
              <a:spLocks noEditPoints="1"/>
            </p:cNvSpPr>
            <p:nvPr/>
          </p:nvSpPr>
          <p:spPr bwMode="auto">
            <a:xfrm>
              <a:off x="2116" y="1694"/>
              <a:ext cx="181" cy="56"/>
            </a:xfrm>
            <a:custGeom>
              <a:avLst/>
              <a:gdLst>
                <a:gd name="T0" fmla="*/ 1650 w 1650"/>
                <a:gd name="T1" fmla="*/ 2 h 543"/>
                <a:gd name="T2" fmla="*/ 794 w 1650"/>
                <a:gd name="T3" fmla="*/ 2 h 543"/>
                <a:gd name="T4" fmla="*/ 794 w 1650"/>
                <a:gd name="T5" fmla="*/ 272 h 543"/>
                <a:gd name="T6" fmla="*/ 827 w 1650"/>
                <a:gd name="T7" fmla="*/ 238 h 543"/>
                <a:gd name="T8" fmla="*/ 66 w 1650"/>
                <a:gd name="T9" fmla="*/ 238 h 543"/>
                <a:gd name="T10" fmla="*/ 66 w 1650"/>
                <a:gd name="T11" fmla="*/ 305 h 543"/>
                <a:gd name="T12" fmla="*/ 860 w 1650"/>
                <a:gd name="T13" fmla="*/ 305 h 543"/>
                <a:gd name="T14" fmla="*/ 860 w 1650"/>
                <a:gd name="T15" fmla="*/ 35 h 543"/>
                <a:gd name="T16" fmla="*/ 827 w 1650"/>
                <a:gd name="T17" fmla="*/ 68 h 543"/>
                <a:gd name="T18" fmla="*/ 1650 w 1650"/>
                <a:gd name="T19" fmla="*/ 68 h 543"/>
                <a:gd name="T20" fmla="*/ 1650 w 1650"/>
                <a:gd name="T21" fmla="*/ 2 h 543"/>
                <a:gd name="T22" fmla="*/ 450 w 1650"/>
                <a:gd name="T23" fmla="*/ 9 h 543"/>
                <a:gd name="T24" fmla="*/ 0 w 1650"/>
                <a:gd name="T25" fmla="*/ 272 h 543"/>
                <a:gd name="T26" fmla="*/ 450 w 1650"/>
                <a:gd name="T27" fmla="*/ 534 h 543"/>
                <a:gd name="T28" fmla="*/ 495 w 1650"/>
                <a:gd name="T29" fmla="*/ 522 h 543"/>
                <a:gd name="T30" fmla="*/ 483 w 1650"/>
                <a:gd name="T31" fmla="*/ 476 h 543"/>
                <a:gd name="T32" fmla="*/ 83 w 1650"/>
                <a:gd name="T33" fmla="*/ 243 h 543"/>
                <a:gd name="T34" fmla="*/ 83 w 1650"/>
                <a:gd name="T35" fmla="*/ 300 h 543"/>
                <a:gd name="T36" fmla="*/ 483 w 1650"/>
                <a:gd name="T37" fmla="*/ 67 h 543"/>
                <a:gd name="T38" fmla="*/ 495 w 1650"/>
                <a:gd name="T39" fmla="*/ 21 h 543"/>
                <a:gd name="T40" fmla="*/ 450 w 1650"/>
                <a:gd name="T41"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50" h="543">
                  <a:moveTo>
                    <a:pt x="1650" y="2"/>
                  </a:moveTo>
                  <a:lnTo>
                    <a:pt x="794" y="2"/>
                  </a:lnTo>
                  <a:lnTo>
                    <a:pt x="794" y="272"/>
                  </a:lnTo>
                  <a:lnTo>
                    <a:pt x="827" y="238"/>
                  </a:lnTo>
                  <a:lnTo>
                    <a:pt x="66" y="238"/>
                  </a:lnTo>
                  <a:lnTo>
                    <a:pt x="66" y="305"/>
                  </a:lnTo>
                  <a:lnTo>
                    <a:pt x="860" y="305"/>
                  </a:lnTo>
                  <a:lnTo>
                    <a:pt x="860" y="35"/>
                  </a:lnTo>
                  <a:lnTo>
                    <a:pt x="827" y="68"/>
                  </a:lnTo>
                  <a:lnTo>
                    <a:pt x="1650" y="68"/>
                  </a:lnTo>
                  <a:lnTo>
                    <a:pt x="1650" y="2"/>
                  </a:lnTo>
                  <a:close/>
                  <a:moveTo>
                    <a:pt x="450" y="9"/>
                  </a:moveTo>
                  <a:lnTo>
                    <a:pt x="0" y="272"/>
                  </a:lnTo>
                  <a:lnTo>
                    <a:pt x="450" y="534"/>
                  </a:lnTo>
                  <a:cubicBezTo>
                    <a:pt x="466" y="543"/>
                    <a:pt x="486" y="538"/>
                    <a:pt x="495" y="522"/>
                  </a:cubicBezTo>
                  <a:cubicBezTo>
                    <a:pt x="505" y="506"/>
                    <a:pt x="499" y="485"/>
                    <a:pt x="483" y="476"/>
                  </a:cubicBezTo>
                  <a:lnTo>
                    <a:pt x="83" y="243"/>
                  </a:lnTo>
                  <a:lnTo>
                    <a:pt x="83" y="300"/>
                  </a:lnTo>
                  <a:lnTo>
                    <a:pt x="483" y="67"/>
                  </a:lnTo>
                  <a:cubicBezTo>
                    <a:pt x="499" y="58"/>
                    <a:pt x="505" y="37"/>
                    <a:pt x="495" y="21"/>
                  </a:cubicBezTo>
                  <a:cubicBezTo>
                    <a:pt x="486" y="5"/>
                    <a:pt x="466" y="0"/>
                    <a:pt x="450" y="9"/>
                  </a:cubicBezTo>
                  <a:close/>
                </a:path>
              </a:pathLst>
            </a:custGeom>
            <a:solidFill>
              <a:srgbClr val="457AB9"/>
            </a:solidFill>
            <a:ln w="0" cap="flat">
              <a:solidFill>
                <a:srgbClr val="457AB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134">
              <a:extLst>
                <a:ext uri="{FF2B5EF4-FFF2-40B4-BE49-F238E27FC236}">
                  <a16:creationId xmlns:a16="http://schemas.microsoft.com/office/drawing/2014/main" id="{18D9E13F-896D-46EC-81CE-6D35DEF26DCB}"/>
                </a:ext>
              </a:extLst>
            </p:cNvPr>
            <p:cNvSpPr>
              <a:spLocks noEditPoints="1"/>
            </p:cNvSpPr>
            <p:nvPr/>
          </p:nvSpPr>
          <p:spPr bwMode="auto">
            <a:xfrm>
              <a:off x="3145" y="2845"/>
              <a:ext cx="60" cy="97"/>
            </a:xfrm>
            <a:custGeom>
              <a:avLst/>
              <a:gdLst>
                <a:gd name="T0" fmla="*/ 305 w 543"/>
                <a:gd name="T1" fmla="*/ 0 h 950"/>
                <a:gd name="T2" fmla="*/ 305 w 543"/>
                <a:gd name="T3" fmla="*/ 884 h 950"/>
                <a:gd name="T4" fmla="*/ 238 w 543"/>
                <a:gd name="T5" fmla="*/ 884 h 950"/>
                <a:gd name="T6" fmla="*/ 238 w 543"/>
                <a:gd name="T7" fmla="*/ 0 h 950"/>
                <a:gd name="T8" fmla="*/ 305 w 543"/>
                <a:gd name="T9" fmla="*/ 0 h 950"/>
                <a:gd name="T10" fmla="*/ 534 w 543"/>
                <a:gd name="T11" fmla="*/ 501 h 950"/>
                <a:gd name="T12" fmla="*/ 272 w 543"/>
                <a:gd name="T13" fmla="*/ 950 h 950"/>
                <a:gd name="T14" fmla="*/ 10 w 543"/>
                <a:gd name="T15" fmla="*/ 501 h 950"/>
                <a:gd name="T16" fmla="*/ 22 w 543"/>
                <a:gd name="T17" fmla="*/ 455 h 950"/>
                <a:gd name="T18" fmla="*/ 67 w 543"/>
                <a:gd name="T19" fmla="*/ 467 h 950"/>
                <a:gd name="T20" fmla="*/ 301 w 543"/>
                <a:gd name="T21" fmla="*/ 867 h 950"/>
                <a:gd name="T22" fmla="*/ 243 w 543"/>
                <a:gd name="T23" fmla="*/ 867 h 950"/>
                <a:gd name="T24" fmla="*/ 476 w 543"/>
                <a:gd name="T25" fmla="*/ 467 h 950"/>
                <a:gd name="T26" fmla="*/ 522 w 543"/>
                <a:gd name="T27" fmla="*/ 455 h 950"/>
                <a:gd name="T28" fmla="*/ 534 w 543"/>
                <a:gd name="T29" fmla="*/ 50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 h="950">
                  <a:moveTo>
                    <a:pt x="305" y="0"/>
                  </a:moveTo>
                  <a:lnTo>
                    <a:pt x="305" y="884"/>
                  </a:lnTo>
                  <a:lnTo>
                    <a:pt x="238" y="884"/>
                  </a:lnTo>
                  <a:lnTo>
                    <a:pt x="238" y="0"/>
                  </a:lnTo>
                  <a:lnTo>
                    <a:pt x="305" y="0"/>
                  </a:lnTo>
                  <a:close/>
                  <a:moveTo>
                    <a:pt x="534" y="501"/>
                  </a:moveTo>
                  <a:lnTo>
                    <a:pt x="272" y="950"/>
                  </a:lnTo>
                  <a:lnTo>
                    <a:pt x="10" y="501"/>
                  </a:lnTo>
                  <a:cubicBezTo>
                    <a:pt x="0" y="485"/>
                    <a:pt x="6" y="464"/>
                    <a:pt x="22" y="455"/>
                  </a:cubicBezTo>
                  <a:cubicBezTo>
                    <a:pt x="38" y="446"/>
                    <a:pt x="58" y="451"/>
                    <a:pt x="67" y="467"/>
                  </a:cubicBezTo>
                  <a:lnTo>
                    <a:pt x="301" y="867"/>
                  </a:lnTo>
                  <a:lnTo>
                    <a:pt x="243" y="867"/>
                  </a:lnTo>
                  <a:lnTo>
                    <a:pt x="476" y="467"/>
                  </a:lnTo>
                  <a:cubicBezTo>
                    <a:pt x="486" y="451"/>
                    <a:pt x="506" y="446"/>
                    <a:pt x="522" y="455"/>
                  </a:cubicBezTo>
                  <a:cubicBezTo>
                    <a:pt x="538" y="464"/>
                    <a:pt x="543" y="485"/>
                    <a:pt x="534" y="501"/>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5659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04800"/>
            <a:ext cx="7696200" cy="6324600"/>
          </a:xfrm>
        </p:spPr>
        <p:txBody>
          <a:bodyPr>
            <a:normAutofit fontScale="92500" lnSpcReduction="10000"/>
          </a:bodyPr>
          <a:lstStyle/>
          <a:p>
            <a:r>
              <a:rPr lang="en-US" b="1" dirty="0">
                <a:solidFill>
                  <a:srgbClr val="0070C0"/>
                </a:solidFill>
              </a:rPr>
              <a:t>IMPORTANT DESIGN ELEMENTS </a:t>
            </a:r>
          </a:p>
          <a:p>
            <a:pPr algn="l"/>
            <a:endParaRPr lang="en-US" sz="900" dirty="0">
              <a:solidFill>
                <a:schemeClr val="tx2">
                  <a:lumMod val="50000"/>
                </a:schemeClr>
              </a:solidFill>
            </a:endParaRPr>
          </a:p>
          <a:p>
            <a:pPr marL="457200" indent="-457200" algn="l">
              <a:lnSpc>
                <a:spcPct val="110000"/>
              </a:lnSpc>
              <a:spcAft>
                <a:spcPts val="600"/>
              </a:spcAft>
              <a:buFont typeface="Arial" pitchFamily="34" charset="0"/>
              <a:buChar char="•"/>
            </a:pPr>
            <a:r>
              <a:rPr lang="en-US" sz="2400" dirty="0">
                <a:solidFill>
                  <a:srgbClr val="C00000"/>
                </a:solidFill>
              </a:rPr>
              <a:t>Agreed strategy </a:t>
            </a:r>
            <a:r>
              <a:rPr lang="en-US" sz="2400" dirty="0">
                <a:solidFill>
                  <a:schemeClr val="tx1"/>
                </a:solidFill>
              </a:rPr>
              <a:t>and results framework</a:t>
            </a:r>
          </a:p>
          <a:p>
            <a:pPr marL="457200" indent="-457200" algn="l">
              <a:lnSpc>
                <a:spcPct val="110000"/>
              </a:lnSpc>
              <a:spcAft>
                <a:spcPts val="600"/>
              </a:spcAft>
              <a:buFont typeface="Arial" pitchFamily="34" charset="0"/>
              <a:buChar char="•"/>
            </a:pPr>
            <a:r>
              <a:rPr lang="en-US" sz="2400" dirty="0">
                <a:solidFill>
                  <a:srgbClr val="C00000"/>
                </a:solidFill>
              </a:rPr>
              <a:t>Member driven action plans </a:t>
            </a:r>
            <a:r>
              <a:rPr lang="en-US" sz="2400" dirty="0">
                <a:solidFill>
                  <a:schemeClr val="tx1"/>
                </a:solidFill>
              </a:rPr>
              <a:t>– linked to country priorities</a:t>
            </a:r>
          </a:p>
          <a:p>
            <a:pPr marL="457200" indent="-457200" algn="l">
              <a:lnSpc>
                <a:spcPct val="110000"/>
              </a:lnSpc>
              <a:spcAft>
                <a:spcPts val="600"/>
              </a:spcAft>
              <a:buFont typeface="Arial" pitchFamily="34" charset="0"/>
              <a:buChar char="•"/>
            </a:pPr>
            <a:r>
              <a:rPr lang="en-US" sz="2400" dirty="0">
                <a:solidFill>
                  <a:srgbClr val="C0504D"/>
                </a:solidFill>
              </a:rPr>
              <a:t>Strong governance structure</a:t>
            </a:r>
          </a:p>
          <a:p>
            <a:pPr marL="457200" indent="-457200" algn="l">
              <a:lnSpc>
                <a:spcPct val="110000"/>
              </a:lnSpc>
              <a:spcAft>
                <a:spcPts val="600"/>
              </a:spcAft>
              <a:buFont typeface="Arial" pitchFamily="34" charset="0"/>
              <a:buChar char="•"/>
            </a:pPr>
            <a:r>
              <a:rPr lang="en-US" sz="2400" dirty="0">
                <a:solidFill>
                  <a:srgbClr val="C0504D"/>
                </a:solidFill>
              </a:rPr>
              <a:t>Monitoring, reporting and evaluation framework </a:t>
            </a:r>
            <a:r>
              <a:rPr lang="en-US" sz="2400" dirty="0">
                <a:solidFill>
                  <a:schemeClr val="tx1"/>
                </a:solidFill>
              </a:rPr>
              <a:t>- annual and quarterly reports, post-event surveys, periodic in-depth evaluations</a:t>
            </a:r>
          </a:p>
          <a:p>
            <a:pPr marL="457200" indent="-457200" algn="l">
              <a:lnSpc>
                <a:spcPct val="110000"/>
              </a:lnSpc>
              <a:spcAft>
                <a:spcPts val="600"/>
              </a:spcAft>
              <a:buFont typeface="Arial" pitchFamily="34" charset="0"/>
              <a:buChar char="•"/>
            </a:pPr>
            <a:r>
              <a:rPr lang="en-US" sz="2400" dirty="0">
                <a:solidFill>
                  <a:srgbClr val="C0504D"/>
                </a:solidFill>
              </a:rPr>
              <a:t>Support for work program implementation </a:t>
            </a:r>
            <a:r>
              <a:rPr lang="en-US" sz="2400" dirty="0">
                <a:solidFill>
                  <a:schemeClr val="tx2">
                    <a:lumMod val="50000"/>
                  </a:schemeClr>
                </a:solidFill>
              </a:rPr>
              <a:t>- technical donor funded resource teams (PFM experts)</a:t>
            </a:r>
          </a:p>
          <a:p>
            <a:pPr marL="457200" indent="-457200" algn="l">
              <a:lnSpc>
                <a:spcPct val="110000"/>
              </a:lnSpc>
              <a:spcAft>
                <a:spcPts val="600"/>
              </a:spcAft>
              <a:buFont typeface="Arial" pitchFamily="34" charset="0"/>
              <a:buChar char="•"/>
            </a:pPr>
            <a:r>
              <a:rPr lang="en-US" sz="2400" dirty="0">
                <a:solidFill>
                  <a:srgbClr val="C0504D"/>
                </a:solidFill>
              </a:rPr>
              <a:t>Support for logistical and administrative needs </a:t>
            </a:r>
            <a:r>
              <a:rPr lang="en-US" sz="2400" dirty="0">
                <a:solidFill>
                  <a:schemeClr val="tx2">
                    <a:lumMod val="50000"/>
                  </a:schemeClr>
                </a:solidFill>
              </a:rPr>
              <a:t>- Secretariat </a:t>
            </a:r>
          </a:p>
          <a:p>
            <a:pPr marL="457200" indent="-457200" algn="l">
              <a:lnSpc>
                <a:spcPct val="110000"/>
              </a:lnSpc>
              <a:spcAft>
                <a:spcPts val="600"/>
              </a:spcAft>
              <a:buFont typeface="Arial" pitchFamily="34" charset="0"/>
              <a:buChar char="•"/>
            </a:pPr>
            <a:r>
              <a:rPr lang="en-US" sz="2400" dirty="0">
                <a:solidFill>
                  <a:srgbClr val="C0504D"/>
                </a:solidFill>
              </a:rPr>
              <a:t>Language barrier removed</a:t>
            </a:r>
            <a:r>
              <a:rPr lang="en-US" sz="2400" dirty="0">
                <a:solidFill>
                  <a:schemeClr val="tx2">
                    <a:lumMod val="50000"/>
                  </a:schemeClr>
                </a:solidFill>
              </a:rPr>
              <a:t>- three official languages – expert translation team</a:t>
            </a:r>
          </a:p>
          <a:p>
            <a:pPr marL="457200" indent="-457200" algn="l">
              <a:lnSpc>
                <a:spcPct val="110000"/>
              </a:lnSpc>
              <a:spcAft>
                <a:spcPts val="600"/>
              </a:spcAft>
              <a:buFont typeface="Arial" pitchFamily="34" charset="0"/>
              <a:buChar char="•"/>
            </a:pPr>
            <a:r>
              <a:rPr lang="en-US" sz="2400" dirty="0">
                <a:solidFill>
                  <a:srgbClr val="C0504D"/>
                </a:solidFill>
              </a:rPr>
              <a:t>Knowledge managed</a:t>
            </a:r>
            <a:r>
              <a:rPr lang="en-US" sz="2400" dirty="0">
                <a:solidFill>
                  <a:srgbClr val="FF0000"/>
                </a:solidFill>
              </a:rPr>
              <a:t> </a:t>
            </a:r>
            <a:r>
              <a:rPr lang="en-US" sz="2400" dirty="0">
                <a:solidFill>
                  <a:schemeClr val="tx2">
                    <a:lumMod val="50000"/>
                  </a:schemeClr>
                </a:solidFill>
              </a:rPr>
              <a:t>– website, wiki, reports, products, minutes</a:t>
            </a:r>
          </a:p>
          <a:p>
            <a:pPr marL="914400" lvl="1" indent="-457200" algn="l">
              <a:buFont typeface="Arial" pitchFamily="34" charset="0"/>
              <a:buChar char="•"/>
            </a:pPr>
            <a:endParaRPr lang="en-US" sz="2400" dirty="0"/>
          </a:p>
          <a:p>
            <a:pPr marL="457200" indent="-457200" algn="l">
              <a:buFont typeface="Arial" pitchFamily="34" charset="0"/>
              <a:buChar char="•"/>
            </a:pPr>
            <a:endParaRPr lang="en-US" sz="2800"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7</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71800" y="2971800"/>
            <a:ext cx="685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41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1000"/>
            <a:ext cx="7239000" cy="5715000"/>
          </a:xfrm>
        </p:spPr>
        <p:txBody>
          <a:bodyPr>
            <a:normAutofit fontScale="85000" lnSpcReduction="20000"/>
          </a:bodyPr>
          <a:lstStyle/>
          <a:p>
            <a:r>
              <a:rPr lang="en-US" sz="3500" b="1" dirty="0">
                <a:solidFill>
                  <a:srgbClr val="0070C0"/>
                </a:solidFill>
              </a:rPr>
              <a:t>TYPES OF COP ACTIVITIES</a:t>
            </a:r>
            <a:br>
              <a:rPr lang="en-US" sz="4300" b="1" dirty="0">
                <a:solidFill>
                  <a:schemeClr val="tx1"/>
                </a:solidFill>
              </a:rPr>
            </a:br>
            <a:endParaRPr lang="en-US" sz="4300" b="1" dirty="0">
              <a:solidFill>
                <a:schemeClr val="tx1"/>
              </a:solidFill>
            </a:endParaRPr>
          </a:p>
          <a:p>
            <a:pPr marL="457200" indent="-457200" algn="l">
              <a:lnSpc>
                <a:spcPct val="110000"/>
              </a:lnSpc>
              <a:spcAft>
                <a:spcPts val="600"/>
              </a:spcAft>
              <a:buFont typeface="Arial" pitchFamily="34" charset="0"/>
              <a:buChar char="•"/>
            </a:pPr>
            <a:r>
              <a:rPr lang="en-US" sz="2600" dirty="0">
                <a:solidFill>
                  <a:schemeClr val="tx2">
                    <a:lumMod val="50000"/>
                  </a:schemeClr>
                </a:solidFill>
              </a:rPr>
              <a:t>Full COP plenary meetings (1-2 per year)</a:t>
            </a:r>
          </a:p>
          <a:p>
            <a:pPr marL="457200" indent="-457200" algn="l">
              <a:lnSpc>
                <a:spcPct val="110000"/>
              </a:lnSpc>
              <a:spcAft>
                <a:spcPts val="600"/>
              </a:spcAft>
              <a:buFont typeface="Arial" pitchFamily="34" charset="0"/>
              <a:buChar char="•"/>
            </a:pPr>
            <a:r>
              <a:rPr lang="en-US" sz="2600" dirty="0">
                <a:solidFill>
                  <a:schemeClr val="tx2">
                    <a:lumMod val="50000"/>
                  </a:schemeClr>
                </a:solidFill>
              </a:rPr>
              <a:t>Small thematic group meetings (face-to-face)</a:t>
            </a:r>
          </a:p>
          <a:p>
            <a:pPr marL="457200" indent="-457200" algn="l">
              <a:lnSpc>
                <a:spcPct val="110000"/>
              </a:lnSpc>
              <a:spcAft>
                <a:spcPts val="600"/>
              </a:spcAft>
              <a:buFont typeface="Arial" pitchFamily="34" charset="0"/>
              <a:buChar char="•"/>
            </a:pPr>
            <a:r>
              <a:rPr lang="en-US" sz="2600" dirty="0">
                <a:solidFill>
                  <a:schemeClr val="tx2">
                    <a:lumMod val="50000"/>
                  </a:schemeClr>
                </a:solidFill>
              </a:rPr>
              <a:t>Study visits</a:t>
            </a:r>
          </a:p>
          <a:p>
            <a:pPr marL="457200" indent="-457200" algn="l">
              <a:lnSpc>
                <a:spcPct val="110000"/>
              </a:lnSpc>
              <a:spcAft>
                <a:spcPts val="600"/>
              </a:spcAft>
              <a:buFont typeface="Arial" pitchFamily="34" charset="0"/>
              <a:buChar char="•"/>
            </a:pPr>
            <a:r>
              <a:rPr lang="en-US" sz="2600" dirty="0">
                <a:solidFill>
                  <a:schemeClr val="tx2">
                    <a:lumMod val="50000"/>
                  </a:schemeClr>
                </a:solidFill>
              </a:rPr>
              <a:t>Small group thematic projects (e.g., IA manual development)</a:t>
            </a:r>
          </a:p>
          <a:p>
            <a:pPr marL="457200" indent="-457200" algn="l">
              <a:lnSpc>
                <a:spcPct val="110000"/>
              </a:lnSpc>
              <a:spcAft>
                <a:spcPts val="600"/>
              </a:spcAft>
              <a:buFont typeface="Arial" pitchFamily="34" charset="0"/>
              <a:buChar char="•"/>
            </a:pPr>
            <a:r>
              <a:rPr lang="en-US" sz="2600" dirty="0">
                <a:solidFill>
                  <a:schemeClr val="tx2">
                    <a:lumMod val="50000"/>
                  </a:schemeClr>
                </a:solidFill>
              </a:rPr>
              <a:t>COP surveys (web based, using survey monkey)</a:t>
            </a:r>
          </a:p>
          <a:p>
            <a:pPr marL="457200" indent="-457200" algn="l">
              <a:lnSpc>
                <a:spcPct val="110000"/>
              </a:lnSpc>
              <a:spcAft>
                <a:spcPts val="600"/>
              </a:spcAft>
              <a:buFont typeface="Arial" pitchFamily="34" charset="0"/>
              <a:buChar char="•"/>
            </a:pPr>
            <a:r>
              <a:rPr lang="en-US" sz="2600" dirty="0">
                <a:solidFill>
                  <a:schemeClr val="tx2">
                    <a:lumMod val="50000"/>
                  </a:schemeClr>
                </a:solidFill>
              </a:rPr>
              <a:t>VCs and web meetings (thematic)</a:t>
            </a:r>
          </a:p>
          <a:p>
            <a:pPr marL="457200" indent="-457200" algn="l">
              <a:lnSpc>
                <a:spcPct val="110000"/>
              </a:lnSpc>
              <a:spcAft>
                <a:spcPts val="600"/>
              </a:spcAft>
              <a:buFont typeface="Arial" pitchFamily="34" charset="0"/>
              <a:buChar char="•"/>
            </a:pPr>
            <a:r>
              <a:rPr lang="bs-Latn-BA" sz="2600" dirty="0">
                <a:solidFill>
                  <a:schemeClr val="tx2">
                    <a:lumMod val="50000"/>
                  </a:schemeClr>
                </a:solidFill>
              </a:rPr>
              <a:t>Executive Committee </a:t>
            </a:r>
            <a:r>
              <a:rPr lang="en-US" sz="2600" dirty="0">
                <a:solidFill>
                  <a:schemeClr val="tx2">
                    <a:lumMod val="50000"/>
                  </a:schemeClr>
                </a:solidFill>
              </a:rPr>
              <a:t>meetings in different formats (face-to-face, audio, video, web)</a:t>
            </a:r>
          </a:p>
          <a:p>
            <a:pPr marL="457200" indent="-457200" algn="l">
              <a:lnSpc>
                <a:spcPct val="110000"/>
              </a:lnSpc>
              <a:spcAft>
                <a:spcPts val="600"/>
              </a:spcAft>
              <a:buFont typeface="Arial" pitchFamily="34" charset="0"/>
              <a:buChar char="•"/>
            </a:pPr>
            <a:r>
              <a:rPr lang="en-US" sz="2600" dirty="0">
                <a:solidFill>
                  <a:schemeClr val="tx2">
                    <a:lumMod val="50000"/>
                  </a:schemeClr>
                </a:solidFill>
              </a:rPr>
              <a:t>Virtual communication through web based forum (wiki page )</a:t>
            </a:r>
          </a:p>
          <a:p>
            <a:pPr algn="just"/>
            <a:endParaRPr lang="en-US" sz="1700" dirty="0"/>
          </a:p>
          <a:p>
            <a:pPr algn="just"/>
            <a:endParaRPr lang="en-US" sz="2400" dirty="0"/>
          </a:p>
          <a:p>
            <a:pPr algn="l"/>
            <a:endParaRPr lang="en-US" sz="2400" dirty="0"/>
          </a:p>
          <a:p>
            <a:pPr algn="l"/>
            <a:endParaRPr lang="en-US" sz="2800" dirty="0"/>
          </a:p>
          <a:p>
            <a:pPr algn="l"/>
            <a:endParaRPr lang="en-ZA" sz="2800" dirty="0"/>
          </a:p>
          <a:p>
            <a:pPr algn="l"/>
            <a:endParaRPr lang="en-ZA" sz="2800" dirty="0"/>
          </a:p>
          <a:p>
            <a:pPr algn="l"/>
            <a:endParaRPr lang="en-ZA" sz="2800" dirty="0"/>
          </a:p>
          <a:p>
            <a:pPr algn="l"/>
            <a:endParaRPr lang="en-US" sz="2800" dirty="0"/>
          </a:p>
        </p:txBody>
      </p:sp>
      <p:pic>
        <p:nvPicPr>
          <p:cNvPr id="4" name="Picture 3"/>
          <p:cNvPicPr/>
          <p:nvPr/>
        </p:nvPicPr>
        <p:blipFill>
          <a:blip r:embed="rId3" cstate="print"/>
          <a:srcRect/>
          <a:stretch>
            <a:fillRect/>
          </a:stretch>
        </p:blipFill>
        <p:spPr bwMode="auto">
          <a:xfrm rot="16200000">
            <a:off x="-2971800" y="2971799"/>
            <a:ext cx="6858002" cy="91439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B9792E3-0ED1-4636-9AD2-0933D53E70C7}" type="slidenum">
              <a:rPr lang="en-US" smtClean="0"/>
              <a:pPr/>
              <a:t>8</a:t>
            </a:fld>
            <a:endParaRPr lang="en-US" dirty="0"/>
          </a:p>
        </p:txBody>
      </p:sp>
    </p:spTree>
    <p:extLst>
      <p:ext uri="{BB962C8B-B14F-4D97-AF65-F5344CB8AC3E}">
        <p14:creationId xmlns:p14="http://schemas.microsoft.com/office/powerpoint/2010/main" val="268432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28600"/>
            <a:ext cx="7239000" cy="6324600"/>
          </a:xfrm>
        </p:spPr>
        <p:txBody>
          <a:bodyPr>
            <a:normAutofit/>
          </a:bodyPr>
          <a:lstStyle/>
          <a:p>
            <a:r>
              <a:rPr lang="en-US" sz="3000" b="1" dirty="0">
                <a:solidFill>
                  <a:srgbClr val="0070C0"/>
                </a:solidFill>
              </a:rPr>
              <a:t>PFM AREAS OF FOCUS - LAST 7 YEARS</a:t>
            </a:r>
          </a:p>
          <a:p>
            <a:pPr marL="457200" indent="-457200" algn="l"/>
            <a:r>
              <a:rPr lang="sl-SI" sz="3400" dirty="0">
                <a:solidFill>
                  <a:schemeClr val="tx1"/>
                </a:solidFill>
              </a:rPr>
              <a:t> </a:t>
            </a:r>
            <a:endParaRPr lang="en-US" sz="3400" dirty="0">
              <a:solidFill>
                <a:schemeClr val="tx1"/>
              </a:solidFill>
            </a:endParaRPr>
          </a:p>
          <a:p>
            <a:pPr marL="457200" indent="-457200" algn="l">
              <a:buFont typeface="Arial" pitchFamily="34" charset="0"/>
              <a:buChar char="•"/>
            </a:pPr>
            <a:endParaRPr lang="sl-SI" sz="3800" dirty="0">
              <a:solidFill>
                <a:schemeClr val="tx2">
                  <a:lumMod val="50000"/>
                </a:schemeClr>
              </a:solidFill>
            </a:endParaRPr>
          </a:p>
        </p:txBody>
      </p:sp>
      <p:pic>
        <p:nvPicPr>
          <p:cNvPr id="4" name="Picture 3"/>
          <p:cNvPicPr/>
          <p:nvPr/>
        </p:nvPicPr>
        <p:blipFill>
          <a:blip r:embed="rId3" cstate="print"/>
          <a:srcRect/>
          <a:stretch>
            <a:fillRect/>
          </a:stretch>
        </p:blipFill>
        <p:spPr bwMode="auto">
          <a:xfrm rot="16200000">
            <a:off x="-2971800" y="2971799"/>
            <a:ext cx="6858002" cy="91439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B9792E3-0ED1-4636-9AD2-0933D53E70C7}" type="slidenum">
              <a:rPr lang="en-US" smtClean="0"/>
              <a:pPr/>
              <a:t>9</a:t>
            </a:fld>
            <a:endParaRPr lang="en-US" dirty="0"/>
          </a:p>
        </p:txBody>
      </p:sp>
      <p:sp>
        <p:nvSpPr>
          <p:cNvPr id="7" name="Content Placeholder 3">
            <a:extLst>
              <a:ext uri="{FF2B5EF4-FFF2-40B4-BE49-F238E27FC236}">
                <a16:creationId xmlns:a16="http://schemas.microsoft.com/office/drawing/2014/main" id="{B582357B-1FDB-498D-877A-A9439DA5C094}"/>
              </a:ext>
            </a:extLst>
          </p:cNvPr>
          <p:cNvSpPr txBox="1">
            <a:spLocks/>
          </p:cNvSpPr>
          <p:nvPr/>
        </p:nvSpPr>
        <p:spPr>
          <a:xfrm>
            <a:off x="4945539" y="1293043"/>
            <a:ext cx="4038600" cy="489503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sl-SI" sz="2400" dirty="0">
                <a:solidFill>
                  <a:schemeClr val="tx2">
                    <a:lumMod val="50000"/>
                  </a:schemeClr>
                </a:solidFill>
              </a:rPr>
              <a:t>Budget reporting formats</a:t>
            </a:r>
            <a:endParaRPr lang="en-US" sz="2400" dirty="0">
              <a:solidFill>
                <a:schemeClr val="tx2">
                  <a:lumMod val="50000"/>
                </a:schemeClr>
              </a:solidFill>
            </a:endParaRPr>
          </a:p>
          <a:p>
            <a:pPr marL="457200" indent="-457200"/>
            <a:r>
              <a:rPr lang="sl-SI" sz="2400" dirty="0">
                <a:solidFill>
                  <a:schemeClr val="tx2">
                    <a:lumMod val="50000"/>
                  </a:schemeClr>
                </a:solidFill>
              </a:rPr>
              <a:t>Monitoring &amp; </a:t>
            </a:r>
            <a:r>
              <a:rPr lang="en-US" sz="2400" dirty="0">
                <a:solidFill>
                  <a:schemeClr val="tx2">
                    <a:lumMod val="50000"/>
                  </a:schemeClr>
                </a:solidFill>
              </a:rPr>
              <a:t>e</a:t>
            </a:r>
            <a:r>
              <a:rPr lang="sl-SI" sz="2400" dirty="0">
                <a:solidFill>
                  <a:schemeClr val="tx2">
                    <a:lumMod val="50000"/>
                  </a:schemeClr>
                </a:solidFill>
              </a:rPr>
              <a:t>valuation of PFM systems</a:t>
            </a:r>
            <a:endParaRPr lang="en-US" sz="2400" dirty="0">
              <a:solidFill>
                <a:schemeClr val="tx2">
                  <a:lumMod val="50000"/>
                </a:schemeClr>
              </a:solidFill>
            </a:endParaRPr>
          </a:p>
          <a:p>
            <a:pPr marL="457200" indent="-457200"/>
            <a:r>
              <a:rPr lang="sl-SI" sz="2400" dirty="0">
                <a:solidFill>
                  <a:schemeClr val="tx2">
                    <a:lumMod val="50000"/>
                  </a:schemeClr>
                </a:solidFill>
              </a:rPr>
              <a:t>Developing role and function of internal audit</a:t>
            </a:r>
            <a:endParaRPr lang="en-US" sz="2400" dirty="0">
              <a:solidFill>
                <a:schemeClr val="tx2">
                  <a:lumMod val="50000"/>
                </a:schemeClr>
              </a:solidFill>
            </a:endParaRPr>
          </a:p>
          <a:p>
            <a:pPr marL="457200" indent="-457200"/>
            <a:r>
              <a:rPr lang="sl-SI" sz="2400" dirty="0">
                <a:solidFill>
                  <a:schemeClr val="tx2">
                    <a:lumMod val="50000"/>
                  </a:schemeClr>
                </a:solidFill>
              </a:rPr>
              <a:t>Training and development of internal auditors</a:t>
            </a:r>
            <a:endParaRPr lang="en-US" sz="2400" dirty="0">
              <a:solidFill>
                <a:schemeClr val="tx2">
                  <a:lumMod val="50000"/>
                </a:schemeClr>
              </a:solidFill>
            </a:endParaRPr>
          </a:p>
          <a:p>
            <a:pPr marL="457200" indent="-457200"/>
            <a:r>
              <a:rPr lang="en-US" sz="2400" dirty="0">
                <a:solidFill>
                  <a:schemeClr val="tx2">
                    <a:lumMod val="50000"/>
                  </a:schemeClr>
                </a:solidFill>
              </a:rPr>
              <a:t>Fiscal rules</a:t>
            </a:r>
          </a:p>
          <a:p>
            <a:pPr marL="457200" indent="-457200"/>
            <a:r>
              <a:rPr lang="en-US" sz="2400" dirty="0">
                <a:solidFill>
                  <a:schemeClr val="tx2">
                    <a:lumMod val="50000"/>
                  </a:schemeClr>
                </a:solidFill>
              </a:rPr>
              <a:t>Fiscal risks</a:t>
            </a:r>
          </a:p>
          <a:p>
            <a:pPr marL="457200" indent="-457200"/>
            <a:r>
              <a:rPr lang="en-US" sz="2400" dirty="0" err="1">
                <a:solidFill>
                  <a:schemeClr val="tx2">
                    <a:lumMod val="50000"/>
                  </a:schemeClr>
                </a:solidFill>
              </a:rPr>
              <a:t>Interbudgetary</a:t>
            </a:r>
            <a:r>
              <a:rPr lang="en-US" sz="2400" dirty="0">
                <a:solidFill>
                  <a:schemeClr val="tx2">
                    <a:lumMod val="50000"/>
                  </a:schemeClr>
                </a:solidFill>
              </a:rPr>
              <a:t> fiscal relations</a:t>
            </a:r>
          </a:p>
          <a:p>
            <a:pPr marL="457200" indent="-457200"/>
            <a:r>
              <a:rPr lang="en-US" sz="2400" dirty="0">
                <a:solidFill>
                  <a:schemeClr val="tx2">
                    <a:lumMod val="50000"/>
                  </a:schemeClr>
                </a:solidFill>
              </a:rPr>
              <a:t>Budget transparency and literacy</a:t>
            </a:r>
          </a:p>
          <a:p>
            <a:pPr marL="457200" indent="-457200"/>
            <a:endParaRPr lang="en-US" sz="2400" dirty="0">
              <a:solidFill>
                <a:schemeClr val="tx2">
                  <a:lumMod val="50000"/>
                </a:schemeClr>
              </a:solidFill>
            </a:endParaRPr>
          </a:p>
          <a:p>
            <a:pPr marL="0" indent="0">
              <a:buNone/>
            </a:pPr>
            <a:endParaRPr lang="en-US" sz="2400" dirty="0">
              <a:solidFill>
                <a:schemeClr val="tx2">
                  <a:lumMod val="50000"/>
                </a:schemeClr>
              </a:solidFill>
            </a:endParaRPr>
          </a:p>
          <a:p>
            <a:pPr marL="457200" indent="-457200"/>
            <a:endParaRPr lang="en-US" sz="2400" dirty="0"/>
          </a:p>
        </p:txBody>
      </p:sp>
      <p:sp>
        <p:nvSpPr>
          <p:cNvPr id="8" name="Content Placeholder 2">
            <a:extLst>
              <a:ext uri="{FF2B5EF4-FFF2-40B4-BE49-F238E27FC236}">
                <a16:creationId xmlns:a16="http://schemas.microsoft.com/office/drawing/2014/main" id="{A290A115-568D-48EA-ABC9-FFD9B2759CAE}"/>
              </a:ext>
            </a:extLst>
          </p:cNvPr>
          <p:cNvSpPr txBox="1">
            <a:spLocks/>
          </p:cNvSpPr>
          <p:nvPr/>
        </p:nvSpPr>
        <p:spPr>
          <a:xfrm>
            <a:off x="914401" y="1293043"/>
            <a:ext cx="4038600" cy="45259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sl-SI" sz="2400" dirty="0">
                <a:solidFill>
                  <a:schemeClr val="tx2">
                    <a:lumMod val="50000"/>
                  </a:schemeClr>
                </a:solidFill>
              </a:rPr>
              <a:t>Information technology solutions in Treasury systems </a:t>
            </a:r>
            <a:endParaRPr lang="en-US" sz="2400" dirty="0">
              <a:solidFill>
                <a:schemeClr val="tx2">
                  <a:lumMod val="50000"/>
                </a:schemeClr>
              </a:solidFill>
            </a:endParaRPr>
          </a:p>
          <a:p>
            <a:pPr marL="457200" indent="-457200" algn="l">
              <a:buFont typeface="Arial" panose="020B0604020202020204" pitchFamily="34" charset="0"/>
              <a:buChar char="•"/>
            </a:pPr>
            <a:r>
              <a:rPr lang="sl-SI" sz="2400" dirty="0">
                <a:solidFill>
                  <a:schemeClr val="tx2">
                    <a:lumMod val="50000"/>
                  </a:schemeClr>
                </a:solidFill>
              </a:rPr>
              <a:t>Integrated budget classification and </a:t>
            </a:r>
            <a:r>
              <a:rPr lang="en-US" sz="2400" dirty="0">
                <a:solidFill>
                  <a:schemeClr val="tx2">
                    <a:lumMod val="50000"/>
                  </a:schemeClr>
                </a:solidFill>
              </a:rPr>
              <a:t>c</a:t>
            </a:r>
            <a:r>
              <a:rPr lang="sl-SI" sz="2400" dirty="0">
                <a:solidFill>
                  <a:schemeClr val="tx2">
                    <a:lumMod val="50000"/>
                  </a:schemeClr>
                </a:solidFill>
              </a:rPr>
              <a:t>hart of </a:t>
            </a:r>
            <a:r>
              <a:rPr lang="en-US" sz="2400" dirty="0">
                <a:solidFill>
                  <a:schemeClr val="tx2">
                    <a:lumMod val="50000"/>
                  </a:schemeClr>
                </a:solidFill>
              </a:rPr>
              <a:t>a</a:t>
            </a:r>
            <a:r>
              <a:rPr lang="sl-SI" sz="2400" dirty="0">
                <a:solidFill>
                  <a:schemeClr val="tx2">
                    <a:lumMod val="50000"/>
                  </a:schemeClr>
                </a:solidFill>
              </a:rPr>
              <a:t>ccounts </a:t>
            </a:r>
            <a:endParaRPr lang="en-US" sz="2400" dirty="0">
              <a:solidFill>
                <a:schemeClr val="tx2">
                  <a:lumMod val="50000"/>
                </a:schemeClr>
              </a:solidFill>
            </a:endParaRPr>
          </a:p>
          <a:p>
            <a:pPr marL="457200" indent="-457200" algn="l">
              <a:buFont typeface="Arial" panose="020B0604020202020204" pitchFamily="34" charset="0"/>
              <a:buChar char="•"/>
            </a:pPr>
            <a:r>
              <a:rPr lang="sl-SI" sz="2400" dirty="0">
                <a:solidFill>
                  <a:schemeClr val="tx2">
                    <a:lumMod val="50000"/>
                  </a:schemeClr>
                </a:solidFill>
              </a:rPr>
              <a:t>Cash management </a:t>
            </a:r>
            <a:endParaRPr lang="en-US" sz="2400" dirty="0">
              <a:solidFill>
                <a:schemeClr val="tx2">
                  <a:lumMod val="50000"/>
                </a:schemeClr>
              </a:solidFill>
            </a:endParaRPr>
          </a:p>
          <a:p>
            <a:pPr marL="457200" indent="-457200" algn="l">
              <a:buFont typeface="Arial" panose="020B0604020202020204" pitchFamily="34" charset="0"/>
              <a:buChar char="•"/>
            </a:pPr>
            <a:r>
              <a:rPr lang="sl-SI" sz="2400" dirty="0">
                <a:solidFill>
                  <a:schemeClr val="tx2">
                    <a:lumMod val="50000"/>
                  </a:schemeClr>
                </a:solidFill>
              </a:rPr>
              <a:t>International accounting standards and reporting</a:t>
            </a:r>
            <a:endParaRPr lang="en-US" sz="2400" dirty="0">
              <a:solidFill>
                <a:schemeClr val="tx2">
                  <a:lumMod val="50000"/>
                </a:schemeClr>
              </a:solidFill>
            </a:endParaRPr>
          </a:p>
          <a:p>
            <a:pPr marL="457200" indent="-457200" algn="l">
              <a:buFont typeface="Arial" panose="020B0604020202020204" pitchFamily="34" charset="0"/>
              <a:buChar char="•"/>
            </a:pPr>
            <a:r>
              <a:rPr lang="en-US" sz="2400" dirty="0">
                <a:solidFill>
                  <a:schemeClr val="tx2">
                    <a:lumMod val="50000"/>
                  </a:schemeClr>
                </a:solidFill>
              </a:rPr>
              <a:t>Capital budgeting </a:t>
            </a:r>
          </a:p>
          <a:p>
            <a:pPr marL="457200" indent="-457200" algn="l">
              <a:buFont typeface="Arial" panose="020B0604020202020204" pitchFamily="34" charset="0"/>
              <a:buChar char="•"/>
            </a:pPr>
            <a:r>
              <a:rPr lang="en-US" sz="2400" dirty="0">
                <a:solidFill>
                  <a:schemeClr val="tx2">
                    <a:lumMod val="50000"/>
                  </a:schemeClr>
                </a:solidFill>
              </a:rPr>
              <a:t>Program budgeting</a:t>
            </a:r>
          </a:p>
        </p:txBody>
      </p:sp>
    </p:spTree>
    <p:extLst>
      <p:ext uri="{BB962C8B-B14F-4D97-AF65-F5344CB8AC3E}">
        <p14:creationId xmlns:p14="http://schemas.microsoft.com/office/powerpoint/2010/main" val="2684328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5041</TotalTime>
  <Words>931</Words>
  <Application>Microsoft Office PowerPoint</Application>
  <PresentationFormat>On-screen Show (4:3)</PresentationFormat>
  <Paragraphs>244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Aharoni</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Deanna Aubrey</dc:creator>
  <cp:lastModifiedBy>Ksenia Galantsova</cp:lastModifiedBy>
  <cp:revision>487</cp:revision>
  <cp:lastPrinted>2013-05-24T11:14:55Z</cp:lastPrinted>
  <dcterms:created xsi:type="dcterms:W3CDTF">2012-02-13T09:14:10Z</dcterms:created>
  <dcterms:modified xsi:type="dcterms:W3CDTF">2018-10-12T09:47:04Z</dcterms:modified>
</cp:coreProperties>
</file>