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91D1-8A43-4F5B-9481-42DB36D2E1FC}" type="datetimeFigureOut">
              <a:rPr lang="pt-PT" smtClean="0"/>
              <a:t>09/10/2018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D89A3-0D06-4E7B-85BF-99C8102D8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092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D89A3-0D06-4E7B-85BF-99C8102D874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276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441-F58B-40D1-82E0-831128418176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76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E501-7392-4548-ABA1-E656539095F2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3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76E-37B7-4F13-A034-9039723CE381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29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069D-C667-4068-9B1C-BA0C5DAC5B4D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7716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B311-950E-45BD-BA6E-21033E83BB0D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25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CF-6123-404F-AEC0-FE476F7AB236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068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E702-EA5A-4C9E-9BF9-4E8DF25C34D7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17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5CE0-9C20-412E-88F2-28BAD2F3BB8B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17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5A11-A7C6-498E-8C82-ADA71358360E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98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4A5A-82A8-4521-8E55-9BF9CAB653B7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77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F444-496E-4030-9358-9E69F56AA418}" type="datetime1">
              <a:rPr lang="pt-PT" smtClean="0"/>
              <a:t>09/10/2018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8408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7159-E484-46AC-8496-5569CEEF03E9}" type="datetime1">
              <a:rPr lang="pt-PT" smtClean="0"/>
              <a:t>09/10/2018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0517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CAD9-1A4F-42CE-85AD-F3669BDF52CC}" type="datetime1">
              <a:rPr lang="pt-PT" smtClean="0"/>
              <a:t>09/10/2018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66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96D2-F42E-40CD-ABAC-236F41FAF8D5}" type="datetime1">
              <a:rPr lang="pt-PT" smtClean="0"/>
              <a:t>09/10/2018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215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7778-D86A-4100-AC53-4DF7C438BDF6}" type="datetime1">
              <a:rPr lang="pt-PT" smtClean="0"/>
              <a:t>09/10/2018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9571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B0EE-9E64-4BE7-A0ED-16FD7B763AC1}" type="datetime1">
              <a:rPr lang="pt-PT" smtClean="0"/>
              <a:t>09/10/2018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921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86BF-AEC8-4D04-B46E-81E7D206AA03}" type="datetime1">
              <a:rPr lang="pt-PT" smtClean="0"/>
              <a:t>09/10/2018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Cabinet of the Secretary of State for Youth and Sport | Ministry of Education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8E9E45-ACDE-4CE1-9D76-1E4D73D030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072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77334" y="453081"/>
            <a:ext cx="8596668" cy="1477319"/>
          </a:xfrm>
        </p:spPr>
        <p:txBody>
          <a:bodyPr/>
          <a:lstStyle/>
          <a:p>
            <a:pPr algn="ctr"/>
            <a:r>
              <a:rPr lang="en-GB" b="1" dirty="0"/>
              <a:t>Participatory Youth Budget </a:t>
            </a:r>
            <a:r>
              <a:rPr lang="en-GB" b="1" dirty="0" smtClean="0"/>
              <a:t>- Portugal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9249"/>
            <a:ext cx="12192001" cy="4639499"/>
          </a:xfrm>
          <a:prstGeom prst="rect">
            <a:avLst/>
          </a:prstGeom>
        </p:spPr>
      </p:pic>
      <p:sp>
        <p:nvSpPr>
          <p:cNvPr id="11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830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029731"/>
            <a:ext cx="8596668" cy="5011632"/>
          </a:xfrm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sz="2800" b="1" dirty="0" err="1" smtClean="0"/>
              <a:t>Thank</a:t>
            </a:r>
            <a:r>
              <a:rPr lang="pt-PT" sz="2800" b="1" dirty="0" smtClean="0"/>
              <a:t> </a:t>
            </a:r>
            <a:r>
              <a:rPr lang="pt-PT" sz="2800" b="1" dirty="0" err="1" smtClean="0"/>
              <a:t>you</a:t>
            </a:r>
            <a:r>
              <a:rPr lang="pt-PT" sz="2800" b="1" dirty="0" smtClean="0"/>
              <a:t>!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smtClean="0"/>
              <a:t>Cascais, </a:t>
            </a:r>
            <a:r>
              <a:rPr lang="pt-PT" dirty="0" smtClean="0"/>
              <a:t>16th </a:t>
            </a:r>
            <a:r>
              <a:rPr lang="pt-PT" dirty="0" err="1" smtClean="0"/>
              <a:t>October</a:t>
            </a:r>
            <a:r>
              <a:rPr lang="pt-PT" dirty="0" smtClean="0"/>
              <a:t> 2018</a:t>
            </a:r>
            <a:endParaRPr lang="pt-PT" dirty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b="1" dirty="0" smtClean="0"/>
              <a:t>Paulo Tomaz</a:t>
            </a:r>
          </a:p>
          <a:p>
            <a:pPr marL="0" indent="0" algn="ctr">
              <a:buNone/>
            </a:pPr>
            <a:r>
              <a:rPr lang="pt-PT" sz="1600" dirty="0" err="1" smtClean="0"/>
              <a:t>Adviser</a:t>
            </a:r>
            <a:r>
              <a:rPr lang="pt-PT" sz="1600" dirty="0" smtClean="0"/>
              <a:t> to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Secretary</a:t>
            </a:r>
            <a:r>
              <a:rPr lang="pt-PT" sz="1600" dirty="0" smtClean="0"/>
              <a:t> of </a:t>
            </a:r>
            <a:r>
              <a:rPr lang="pt-PT" sz="1600" dirty="0" err="1" smtClean="0"/>
              <a:t>State</a:t>
            </a:r>
            <a:r>
              <a:rPr lang="pt-PT" sz="1600" dirty="0" smtClean="0"/>
              <a:t> for </a:t>
            </a:r>
            <a:r>
              <a:rPr lang="pt-PT" sz="1600" dirty="0" err="1" smtClean="0"/>
              <a:t>Youth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Sport</a:t>
            </a:r>
          </a:p>
          <a:p>
            <a:pPr marL="0" indent="0" algn="ctr">
              <a:buNone/>
            </a:pPr>
            <a:r>
              <a:rPr lang="pt-PT" sz="1600" dirty="0" err="1" smtClean="0"/>
              <a:t>Ministry</a:t>
            </a:r>
            <a:r>
              <a:rPr lang="pt-PT" sz="1600" dirty="0" smtClean="0"/>
              <a:t> of </a:t>
            </a:r>
            <a:r>
              <a:rPr lang="pt-PT" sz="1600" dirty="0" err="1" smtClean="0"/>
              <a:t>Education</a:t>
            </a:r>
            <a:endParaRPr lang="pt-PT" sz="1600" dirty="0" smtClean="0"/>
          </a:p>
          <a:p>
            <a:pPr marL="0" indent="0" algn="ctr">
              <a:buNone/>
            </a:pPr>
            <a:endParaRPr lang="pt-PT" sz="1600" i="1" dirty="0" smtClean="0"/>
          </a:p>
          <a:p>
            <a:pPr marL="0" indent="0" algn="ctr">
              <a:buNone/>
            </a:pPr>
            <a:r>
              <a:rPr lang="pt-PT" sz="1600" i="1" dirty="0" smtClean="0"/>
              <a:t>paulo.tomaz@medu.gov.pt</a:t>
            </a:r>
            <a:endParaRPr lang="pt-PT" sz="1600" i="1" dirty="0"/>
          </a:p>
        </p:txBody>
      </p:sp>
    </p:spTree>
    <p:extLst>
      <p:ext uri="{BB962C8B-B14F-4D97-AF65-F5344CB8AC3E}">
        <p14:creationId xmlns:p14="http://schemas.microsoft.com/office/powerpoint/2010/main" val="34128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Central </a:t>
            </a:r>
            <a:r>
              <a:rPr lang="pt-PT" dirty="0" err="1" smtClean="0"/>
              <a:t>purpose</a:t>
            </a:r>
            <a:r>
              <a:rPr lang="pt-PT" dirty="0" smtClean="0"/>
              <a:t>: </a:t>
            </a:r>
            <a:r>
              <a:rPr lang="pt-PT" dirty="0" err="1" smtClean="0"/>
              <a:t>empowering</a:t>
            </a:r>
            <a:r>
              <a:rPr lang="pt-PT" dirty="0" smtClean="0"/>
              <a:t> </a:t>
            </a:r>
            <a:r>
              <a:rPr lang="pt-PT" dirty="0" err="1" smtClean="0"/>
              <a:t>youth</a:t>
            </a:r>
            <a:endParaRPr lang="pt-PT" dirty="0"/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677334" y="1993557"/>
            <a:ext cx="8596668" cy="4047805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A process of democratic participation: young </a:t>
            </a:r>
            <a:r>
              <a:rPr lang="en-GB" dirty="0" smtClean="0"/>
              <a:t>citizens can </a:t>
            </a:r>
            <a:r>
              <a:rPr lang="en-GB" dirty="0" smtClean="0"/>
              <a:t>propose and vote projects that the public authorities have the responsibility to implement</a:t>
            </a:r>
            <a:r>
              <a:rPr lang="en-GB" dirty="0" smtClean="0"/>
              <a:t>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 tool to stop the progressive and growing gap between young people and public </a:t>
            </a:r>
            <a:r>
              <a:rPr lang="en-GB" dirty="0" smtClean="0"/>
              <a:t>participation.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Inspired by </a:t>
            </a:r>
            <a:r>
              <a:rPr lang="en-GB" dirty="0" smtClean="0"/>
              <a:t>several innovative experiences such as </a:t>
            </a:r>
            <a:r>
              <a:rPr lang="en-GB" dirty="0" smtClean="0"/>
              <a:t>local participatory </a:t>
            </a:r>
            <a:r>
              <a:rPr lang="en-GB" dirty="0" smtClean="0"/>
              <a:t>budgets, the  </a:t>
            </a:r>
            <a:r>
              <a:rPr lang="en-GB" dirty="0" smtClean="0"/>
              <a:t>Participatory Budget Portugal, as well as the Schools Participatory </a:t>
            </a:r>
            <a:r>
              <a:rPr lang="en-GB" dirty="0" smtClean="0"/>
              <a:t>Budget.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This is </a:t>
            </a:r>
            <a:r>
              <a:rPr lang="en-GB" dirty="0" smtClean="0"/>
              <a:t>the first national participatory budget at the national level, specifically targeted to young people, globally speaking.</a:t>
            </a:r>
            <a:endParaRPr lang="en-GB" dirty="0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796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Started</a:t>
            </a:r>
            <a:r>
              <a:rPr lang="pt-PT" dirty="0" smtClean="0"/>
              <a:t> in 2017, </a:t>
            </a:r>
            <a:r>
              <a:rPr lang="pt-PT" dirty="0" err="1" smtClean="0"/>
              <a:t>aiming</a:t>
            </a:r>
            <a:r>
              <a:rPr lang="pt-PT" dirty="0" smtClean="0"/>
              <a:t> to: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746423"/>
            <a:ext cx="8596668" cy="429494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GB" dirty="0"/>
              <a:t>Improve the quality of democracy and its tools, valuing participatory democracy within the Portuguese Constitution framework</a:t>
            </a:r>
            <a:r>
              <a:rPr lang="en-GB" dirty="0" smtClean="0"/>
              <a:t>;</a:t>
            </a:r>
          </a:p>
          <a:p>
            <a:pPr lvl="0" algn="just"/>
            <a:endParaRPr lang="pt-PT" dirty="0"/>
          </a:p>
          <a:p>
            <a:pPr lvl="0" algn="just"/>
            <a:r>
              <a:rPr lang="en-GB" dirty="0"/>
              <a:t>Foster active and informed participation of young people in decision-making processes, favouring the existence of a strong and active civil society towards cohesive economic and social </a:t>
            </a:r>
            <a:r>
              <a:rPr lang="en-GB" dirty="0" smtClean="0"/>
              <a:t>development;</a:t>
            </a:r>
          </a:p>
          <a:p>
            <a:pPr lvl="0" algn="just"/>
            <a:endParaRPr lang="en-GB" dirty="0" smtClean="0"/>
          </a:p>
          <a:p>
            <a:pPr lvl="0" algn="just"/>
            <a:r>
              <a:rPr lang="en-GB" dirty="0" smtClean="0"/>
              <a:t>Promote </a:t>
            </a:r>
            <a:r>
              <a:rPr lang="en-GB" dirty="0"/>
              <a:t>young people’s participation in the definition of the public policies that </a:t>
            </a:r>
            <a:r>
              <a:rPr lang="en-GB" dirty="0" smtClean="0"/>
              <a:t>meet </a:t>
            </a:r>
            <a:r>
              <a:rPr lang="en-GB" dirty="0"/>
              <a:t>their needs and are responsive to their opinions; </a:t>
            </a:r>
            <a:endParaRPr lang="en-GB" dirty="0" smtClean="0"/>
          </a:p>
          <a:p>
            <a:pPr lvl="0" algn="just"/>
            <a:endParaRPr lang="pt-PT" dirty="0"/>
          </a:p>
          <a:p>
            <a:pPr lvl="0" algn="just"/>
            <a:r>
              <a:rPr lang="en-GB" dirty="0"/>
              <a:t>R</a:t>
            </a:r>
            <a:r>
              <a:rPr lang="en-GB" dirty="0" smtClean="0"/>
              <a:t>einforce </a:t>
            </a:r>
            <a:r>
              <a:rPr lang="en-GB" dirty="0"/>
              <a:t>education for citizenship and the sense of belonging to </a:t>
            </a:r>
            <a:r>
              <a:rPr lang="en-GB" dirty="0" smtClean="0"/>
              <a:t>the community</a:t>
            </a:r>
            <a:r>
              <a:rPr lang="en-GB" dirty="0"/>
              <a:t>, </a:t>
            </a:r>
            <a:r>
              <a:rPr lang="en-GB" dirty="0" smtClean="0"/>
              <a:t>enabling </a:t>
            </a:r>
            <a:r>
              <a:rPr lang="en-GB" dirty="0"/>
              <a:t>responsible citizenship </a:t>
            </a:r>
            <a:r>
              <a:rPr lang="en-GB" dirty="0" smtClean="0"/>
              <a:t>by </a:t>
            </a:r>
            <a:r>
              <a:rPr lang="en-GB" dirty="0"/>
              <a:t>making public administration closer to young </a:t>
            </a:r>
            <a:r>
              <a:rPr lang="en-GB" dirty="0" smtClean="0"/>
              <a:t>people.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3471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70" y="205876"/>
            <a:ext cx="1274998" cy="1912497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64" y="3678773"/>
            <a:ext cx="1575059" cy="2362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3" y="2085201"/>
            <a:ext cx="4858692" cy="2110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61" y="0"/>
            <a:ext cx="3137133" cy="209328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85096"/>
            <a:ext cx="3235189" cy="215626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" y="239050"/>
            <a:ext cx="3237585" cy="184615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24" y="4195887"/>
            <a:ext cx="3796406" cy="18454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63" y="2093282"/>
            <a:ext cx="3890100" cy="197544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2084069"/>
            <a:ext cx="2718485" cy="181586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3" y="4068723"/>
            <a:ext cx="2315040" cy="154298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-1"/>
          <a:stretch/>
        </p:blipFill>
        <p:spPr>
          <a:xfrm>
            <a:off x="4568368" y="-16476"/>
            <a:ext cx="1771492" cy="2114799"/>
          </a:xfrm>
          <a:prstGeom prst="rect">
            <a:avLst/>
          </a:prstGeom>
        </p:spPr>
      </p:pic>
      <p:sp>
        <p:nvSpPr>
          <p:cNvPr id="16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869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Methodology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375719"/>
            <a:ext cx="8596668" cy="4827373"/>
          </a:xfrm>
        </p:spPr>
        <p:txBody>
          <a:bodyPr>
            <a:normAutofit/>
          </a:bodyPr>
          <a:lstStyle/>
          <a:p>
            <a:pPr algn="just"/>
            <a:endParaRPr lang="en-GB" dirty="0" smtClean="0"/>
          </a:p>
          <a:p>
            <a:pPr algn="just"/>
            <a:r>
              <a:rPr lang="en-GB" dirty="0" smtClean="0"/>
              <a:t>A </a:t>
            </a:r>
            <a:r>
              <a:rPr lang="en-GB" dirty="0" smtClean="0"/>
              <a:t>process applied </a:t>
            </a:r>
            <a:r>
              <a:rPr lang="en-GB" dirty="0"/>
              <a:t>in the whole national </a:t>
            </a:r>
            <a:r>
              <a:rPr lang="en-GB" dirty="0" smtClean="0"/>
              <a:t>territory;</a:t>
            </a:r>
          </a:p>
          <a:p>
            <a:pPr algn="just"/>
            <a:r>
              <a:rPr lang="en-GB" dirty="0" smtClean="0"/>
              <a:t>In 2018, the overall budget is </a:t>
            </a:r>
            <a:r>
              <a:rPr lang="en-GB" dirty="0"/>
              <a:t>€ </a:t>
            </a:r>
            <a:r>
              <a:rPr lang="en-GB" dirty="0" smtClean="0"/>
              <a:t>500.000;</a:t>
            </a:r>
          </a:p>
          <a:p>
            <a:pPr algn="just"/>
            <a:r>
              <a:rPr lang="en-GB" dirty="0" smtClean="0"/>
              <a:t>The proposals must respect the following criteria: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 smtClean="0"/>
              <a:t>To fit the thematic areas of cultural innovation, environmental sustainability, inclusive sport and intergenerational dialogue;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 smtClean="0"/>
              <a:t>To have a budget until the maximum ceiling of </a:t>
            </a:r>
            <a:r>
              <a:rPr lang="en-GB" dirty="0"/>
              <a:t>€ </a:t>
            </a:r>
            <a:r>
              <a:rPr lang="en-GB" dirty="0" smtClean="0"/>
              <a:t>100.000;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 smtClean="0"/>
              <a:t>Do not require the building of new infrastructures;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 smtClean="0"/>
              <a:t>Do not ask for subsidies or involve a pre-established service supply;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 smtClean="0"/>
              <a:t>To be concrete and technically feasible;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 smtClean="0"/>
              <a:t>To benefit more than one municipality;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 smtClean="0"/>
              <a:t>Do not go against the Government´s policy, or projects and programs already in course in the different policy fields.</a:t>
            </a:r>
            <a:endParaRPr lang="pt-PT" dirty="0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887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453081"/>
            <a:ext cx="8596668" cy="60053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b="1" dirty="0" err="1" smtClean="0"/>
              <a:t>Phase</a:t>
            </a:r>
            <a:r>
              <a:rPr lang="pt-PT" b="1" dirty="0" smtClean="0"/>
              <a:t> I – </a:t>
            </a:r>
            <a:r>
              <a:rPr lang="pt-PT" b="1" dirty="0" err="1" smtClean="0"/>
              <a:t>Proposal</a:t>
            </a:r>
            <a:r>
              <a:rPr lang="pt-PT" b="1" dirty="0" smtClean="0"/>
              <a:t> </a:t>
            </a:r>
            <a:r>
              <a:rPr lang="pt-PT" b="1" dirty="0" err="1"/>
              <a:t>s</a:t>
            </a:r>
            <a:r>
              <a:rPr lang="pt-PT" b="1" dirty="0" err="1" smtClean="0"/>
              <a:t>ubmission</a:t>
            </a:r>
            <a:r>
              <a:rPr lang="pt-PT" b="1" dirty="0" smtClean="0"/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/>
              <a:t>In </a:t>
            </a:r>
            <a:r>
              <a:rPr lang="pt-PT" dirty="0" err="1"/>
              <a:t>the</a:t>
            </a:r>
            <a:r>
              <a:rPr lang="pt-PT" dirty="0"/>
              <a:t> website </a:t>
            </a:r>
            <a:r>
              <a:rPr lang="pt-PT" i="1" u="sng" dirty="0" smtClean="0"/>
              <a:t>opjovem.gov.pt</a:t>
            </a:r>
            <a:endParaRPr lang="pt-PT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/>
              <a:t>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Participatory</a:t>
            </a:r>
            <a:r>
              <a:rPr lang="pt-PT" dirty="0"/>
              <a:t> </a:t>
            </a:r>
            <a:r>
              <a:rPr lang="pt-PT" dirty="0" smtClean="0"/>
              <a:t>Meetings</a:t>
            </a:r>
            <a:endParaRPr lang="pt-PT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 smtClean="0"/>
              <a:t>Self-</a:t>
            </a:r>
            <a:r>
              <a:rPr lang="pt-PT" dirty="0" err="1" smtClean="0"/>
              <a:t>organised</a:t>
            </a:r>
            <a:r>
              <a:rPr lang="pt-PT" dirty="0" smtClean="0"/>
              <a:t> Meetings</a:t>
            </a:r>
            <a:endParaRPr lang="pt-PT" dirty="0"/>
          </a:p>
          <a:p>
            <a:pPr algn="just"/>
            <a:endParaRPr lang="pt-PT" dirty="0" smtClean="0"/>
          </a:p>
          <a:p>
            <a:pPr algn="just"/>
            <a:r>
              <a:rPr lang="pt-PT" b="1" dirty="0" err="1" smtClean="0"/>
              <a:t>Phase</a:t>
            </a:r>
            <a:r>
              <a:rPr lang="pt-PT" b="1" dirty="0" smtClean="0"/>
              <a:t> II – </a:t>
            </a:r>
            <a:r>
              <a:rPr lang="pt-PT" b="1" dirty="0" err="1" smtClean="0"/>
              <a:t>Technical</a:t>
            </a:r>
            <a:r>
              <a:rPr lang="pt-PT" b="1" dirty="0" smtClean="0"/>
              <a:t> </a:t>
            </a:r>
            <a:r>
              <a:rPr lang="pt-PT" b="1" dirty="0" err="1" smtClean="0"/>
              <a:t>analysis</a:t>
            </a:r>
            <a:r>
              <a:rPr lang="pt-PT" b="1" dirty="0" smtClean="0"/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public</a:t>
            </a:r>
            <a:r>
              <a:rPr lang="pt-PT" dirty="0" smtClean="0"/>
              <a:t> </a:t>
            </a:r>
            <a:r>
              <a:rPr lang="pt-PT" dirty="0" err="1" smtClean="0"/>
              <a:t>administration</a:t>
            </a:r>
            <a:r>
              <a:rPr lang="pt-PT" dirty="0" smtClean="0"/>
              <a:t> </a:t>
            </a:r>
            <a:r>
              <a:rPr lang="pt-PT" dirty="0" err="1" smtClean="0"/>
              <a:t>services</a:t>
            </a:r>
            <a:r>
              <a:rPr lang="pt-PT" dirty="0" smtClean="0"/>
              <a:t>,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four</a:t>
            </a:r>
            <a:r>
              <a:rPr lang="pt-PT" dirty="0" smtClean="0"/>
              <a:t> </a:t>
            </a:r>
            <a:r>
              <a:rPr lang="pt-PT" dirty="0" err="1" smtClean="0"/>
              <a:t>thematic</a:t>
            </a:r>
            <a:r>
              <a:rPr lang="pt-PT" dirty="0" smtClean="0"/>
              <a:t> </a:t>
            </a:r>
            <a:r>
              <a:rPr lang="pt-PT" dirty="0" err="1" smtClean="0"/>
              <a:t>areas</a:t>
            </a:r>
            <a:endParaRPr lang="pt-PT" dirty="0" smtClean="0"/>
          </a:p>
          <a:p>
            <a:pPr lvl="1" algn="just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algn="just"/>
            <a:r>
              <a:rPr lang="pt-PT" b="1" dirty="0" err="1" smtClean="0"/>
              <a:t>Phase</a:t>
            </a:r>
            <a:r>
              <a:rPr lang="pt-PT" b="1" dirty="0" smtClean="0"/>
              <a:t> III - </a:t>
            </a:r>
            <a:r>
              <a:rPr lang="pt-PT" b="1" dirty="0" err="1" smtClean="0"/>
              <a:t>Public</a:t>
            </a:r>
            <a:r>
              <a:rPr lang="pt-PT" b="1" dirty="0" smtClean="0"/>
              <a:t> </a:t>
            </a:r>
            <a:r>
              <a:rPr lang="pt-PT" b="1" dirty="0" err="1" smtClean="0"/>
              <a:t>consultation</a:t>
            </a:r>
            <a:endParaRPr lang="pt-PT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 err="1" smtClean="0"/>
              <a:t>The</a:t>
            </a:r>
            <a:r>
              <a:rPr lang="pt-PT" dirty="0" smtClean="0"/>
              <a:t> provisional </a:t>
            </a:r>
            <a:r>
              <a:rPr lang="pt-PT" dirty="0" err="1" smtClean="0"/>
              <a:t>list</a:t>
            </a:r>
            <a:r>
              <a:rPr lang="pt-PT" dirty="0" smtClean="0"/>
              <a:t> of </a:t>
            </a:r>
            <a:r>
              <a:rPr lang="pt-PT" dirty="0" err="1" smtClean="0"/>
              <a:t>projects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voted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published</a:t>
            </a:r>
            <a:r>
              <a:rPr lang="pt-PT" dirty="0" smtClean="0"/>
              <a:t> online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algn="just"/>
            <a:r>
              <a:rPr lang="pt-PT" b="1" dirty="0" err="1" smtClean="0"/>
              <a:t>Phase</a:t>
            </a:r>
            <a:r>
              <a:rPr lang="pt-PT" b="1" dirty="0" smtClean="0"/>
              <a:t> IV – </a:t>
            </a:r>
            <a:r>
              <a:rPr lang="pt-PT" b="1" dirty="0" err="1" smtClean="0"/>
              <a:t>Voting</a:t>
            </a:r>
            <a:endParaRPr lang="pt-PT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 smtClean="0"/>
              <a:t>In </a:t>
            </a:r>
            <a:r>
              <a:rPr lang="pt-PT" dirty="0" err="1" smtClean="0"/>
              <a:t>the</a:t>
            </a:r>
            <a:r>
              <a:rPr lang="pt-PT" dirty="0" smtClean="0"/>
              <a:t> website </a:t>
            </a:r>
            <a:r>
              <a:rPr lang="pt-PT" i="1" u="sng" dirty="0" smtClean="0"/>
              <a:t>opjovem.gov.pt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through</a:t>
            </a:r>
            <a:r>
              <a:rPr lang="pt-PT" dirty="0" smtClean="0"/>
              <a:t> a free of charge SMS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algn="just"/>
            <a:r>
              <a:rPr lang="pt-PT" b="1" dirty="0" err="1" smtClean="0"/>
              <a:t>Phase</a:t>
            </a:r>
            <a:r>
              <a:rPr lang="pt-PT" b="1" dirty="0" smtClean="0"/>
              <a:t> V – </a:t>
            </a:r>
            <a:r>
              <a:rPr lang="pt-PT" b="1" dirty="0" err="1" smtClean="0"/>
              <a:t>Presentation</a:t>
            </a:r>
            <a:r>
              <a:rPr lang="pt-PT" b="1" dirty="0" smtClean="0"/>
              <a:t> of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outcomes</a:t>
            </a:r>
            <a:endParaRPr lang="pt-PT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 smtClean="0"/>
              <a:t>In 2017,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Lisbon</a:t>
            </a:r>
            <a:r>
              <a:rPr lang="pt-PT" dirty="0" smtClean="0"/>
              <a:t> </a:t>
            </a:r>
            <a:r>
              <a:rPr lang="pt-PT" dirty="0" err="1" smtClean="0"/>
              <a:t>Youth</a:t>
            </a:r>
            <a:r>
              <a:rPr lang="pt-PT" dirty="0" smtClean="0"/>
              <a:t> </a:t>
            </a:r>
            <a:r>
              <a:rPr lang="pt-PT" dirty="0" err="1" smtClean="0"/>
              <a:t>Center</a:t>
            </a:r>
            <a:r>
              <a:rPr lang="pt-PT" dirty="0" smtClean="0"/>
              <a:t>,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informal </a:t>
            </a:r>
            <a:r>
              <a:rPr lang="pt-PT" dirty="0" err="1" smtClean="0"/>
              <a:t>moment</a:t>
            </a:r>
            <a:r>
              <a:rPr lang="pt-PT" dirty="0" smtClean="0"/>
              <a:t>,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scenario</a:t>
            </a:r>
            <a:r>
              <a:rPr lang="pt-PT" dirty="0" smtClean="0"/>
              <a:t> of na online show </a:t>
            </a:r>
            <a:r>
              <a:rPr lang="pt-PT" dirty="0" err="1" smtClean="0"/>
              <a:t>presented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a </a:t>
            </a:r>
            <a:r>
              <a:rPr lang="pt-PT" dirty="0" err="1" smtClean="0"/>
              <a:t>well-known</a:t>
            </a:r>
            <a:r>
              <a:rPr lang="pt-PT" dirty="0" smtClean="0"/>
              <a:t> entertainer</a:t>
            </a:r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211329"/>
            <a:ext cx="12192000" cy="411893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582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82" y="1358809"/>
            <a:ext cx="5799437" cy="3780509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" y="48266"/>
            <a:ext cx="4537468" cy="3402227"/>
          </a:xfrm>
          <a:prstGeom prst="rect">
            <a:avLst/>
          </a:prstGeom>
        </p:spPr>
      </p:pic>
      <p:sp>
        <p:nvSpPr>
          <p:cNvPr id="7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041362"/>
            <a:ext cx="12192000" cy="365125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84" y="3489036"/>
            <a:ext cx="4537468" cy="2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Some data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367481"/>
            <a:ext cx="8596668" cy="4843848"/>
          </a:xfrm>
        </p:spPr>
        <p:txBody>
          <a:bodyPr>
            <a:normAutofit fontScale="77500" lnSpcReduction="20000"/>
          </a:bodyPr>
          <a:lstStyle/>
          <a:p>
            <a:r>
              <a:rPr lang="pt-PT" b="1" dirty="0" err="1" smtClean="0"/>
              <a:t>Overall</a:t>
            </a:r>
            <a:r>
              <a:rPr lang="pt-PT" b="1" dirty="0" smtClean="0"/>
              <a:t> budget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pt-PT" b="1" dirty="0"/>
              <a:t>2017: </a:t>
            </a:r>
            <a:r>
              <a:rPr lang="en-GB" dirty="0"/>
              <a:t>€ 300.000; 2018: € 500.000</a:t>
            </a:r>
            <a:endParaRPr lang="pt-PT" b="1" dirty="0"/>
          </a:p>
          <a:p>
            <a:endParaRPr lang="pt-PT" b="1" dirty="0" smtClean="0"/>
          </a:p>
          <a:p>
            <a:r>
              <a:rPr lang="pt-PT" b="1" dirty="0" err="1" smtClean="0"/>
              <a:t>Maximum</a:t>
            </a:r>
            <a:r>
              <a:rPr lang="pt-PT" b="1" dirty="0" smtClean="0"/>
              <a:t> </a:t>
            </a:r>
            <a:r>
              <a:rPr lang="pt-PT" b="1" dirty="0" err="1" smtClean="0"/>
              <a:t>ceiling</a:t>
            </a:r>
            <a:r>
              <a:rPr lang="pt-PT" b="1" dirty="0" smtClean="0"/>
              <a:t> for </a:t>
            </a:r>
            <a:r>
              <a:rPr lang="pt-PT" b="1" dirty="0" err="1" smtClean="0"/>
              <a:t>proposal</a:t>
            </a:r>
            <a:endParaRPr lang="pt-PT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b="1" dirty="0" smtClean="0"/>
              <a:t>2017: </a:t>
            </a:r>
            <a:r>
              <a:rPr lang="en-GB" dirty="0"/>
              <a:t>€ </a:t>
            </a:r>
            <a:r>
              <a:rPr lang="en-GB" dirty="0" smtClean="0"/>
              <a:t>75.000; 2018: </a:t>
            </a:r>
            <a:r>
              <a:rPr lang="en-GB" dirty="0"/>
              <a:t>€ 1</a:t>
            </a:r>
            <a:r>
              <a:rPr lang="en-GB" dirty="0" smtClean="0"/>
              <a:t>00.000</a:t>
            </a:r>
            <a:endParaRPr lang="pt-PT" b="1" dirty="0" smtClean="0"/>
          </a:p>
          <a:p>
            <a:endParaRPr lang="pt-PT" b="1" dirty="0"/>
          </a:p>
          <a:p>
            <a:r>
              <a:rPr lang="pt-PT" b="1" dirty="0" err="1" smtClean="0"/>
              <a:t>Participatory</a:t>
            </a:r>
            <a:r>
              <a:rPr lang="pt-PT" b="1" dirty="0" smtClean="0"/>
              <a:t> Meetings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+ 20, in 2017; + 50, in 2018</a:t>
            </a:r>
          </a:p>
          <a:p>
            <a:pPr marL="457200" lvl="1" indent="0">
              <a:buNone/>
            </a:pPr>
            <a:endParaRPr lang="pt-PT" dirty="0" smtClean="0"/>
          </a:p>
          <a:p>
            <a:r>
              <a:rPr lang="pt-PT" b="1" dirty="0" err="1" smtClean="0"/>
              <a:t>Projects</a:t>
            </a:r>
            <a:endParaRPr lang="pt-PT" b="1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pt-PT" dirty="0"/>
              <a:t>169, in 2017; 392, in </a:t>
            </a:r>
            <a:r>
              <a:rPr lang="pt-PT" dirty="0" smtClean="0"/>
              <a:t>2018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pt-PT" dirty="0" smtClean="0"/>
              <a:t>1st </a:t>
            </a:r>
            <a:r>
              <a:rPr lang="pt-PT" dirty="0" err="1" smtClean="0"/>
              <a:t>edition</a:t>
            </a:r>
            <a:r>
              <a:rPr lang="pt-PT" dirty="0" smtClean="0"/>
              <a:t>: 7 winner </a:t>
            </a:r>
            <a:r>
              <a:rPr lang="pt-PT" dirty="0" err="1" smtClean="0"/>
              <a:t>projects</a:t>
            </a:r>
            <a:r>
              <a:rPr lang="pt-PT" dirty="0" smtClean="0"/>
              <a:t> (3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environmental</a:t>
            </a:r>
            <a:r>
              <a:rPr lang="pt-PT" dirty="0" smtClean="0"/>
              <a:t> </a:t>
            </a:r>
            <a:r>
              <a:rPr lang="pt-PT" dirty="0" err="1" smtClean="0"/>
              <a:t>sustainability</a:t>
            </a:r>
            <a:r>
              <a:rPr lang="pt-PT" dirty="0" smtClean="0"/>
              <a:t>, 2 </a:t>
            </a:r>
            <a:r>
              <a:rPr lang="pt-PT" dirty="0" err="1" smtClean="0"/>
              <a:t>on</a:t>
            </a:r>
            <a:r>
              <a:rPr lang="pt-PT" dirty="0" smtClean="0"/>
              <a:t> inclusive sport </a:t>
            </a:r>
            <a:r>
              <a:rPr lang="pt-PT" dirty="0" err="1" smtClean="0"/>
              <a:t>and</a:t>
            </a:r>
            <a:r>
              <a:rPr lang="pt-PT" dirty="0" smtClean="0"/>
              <a:t> 2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science</a:t>
            </a:r>
            <a:r>
              <a:rPr lang="pt-PT" dirty="0" smtClean="0"/>
              <a:t> </a:t>
            </a:r>
            <a:r>
              <a:rPr lang="pt-PT" dirty="0" err="1" smtClean="0"/>
              <a:t>education</a:t>
            </a:r>
            <a:r>
              <a:rPr lang="pt-PT" dirty="0" smtClean="0"/>
              <a:t>)</a:t>
            </a:r>
            <a:endParaRPr lang="pt-PT" dirty="0"/>
          </a:p>
          <a:p>
            <a:endParaRPr lang="pt-PT" dirty="0" smtClean="0"/>
          </a:p>
          <a:p>
            <a:r>
              <a:rPr lang="pt-PT" b="1" dirty="0" err="1" smtClean="0"/>
              <a:t>Voting</a:t>
            </a:r>
            <a:endParaRPr lang="pt-PT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10.000 </a:t>
            </a:r>
            <a:r>
              <a:rPr lang="pt-PT" dirty="0" err="1" smtClean="0"/>
              <a:t>participants</a:t>
            </a:r>
            <a:r>
              <a:rPr lang="pt-PT" dirty="0" smtClean="0"/>
              <a:t> (2017)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err="1" smtClean="0"/>
              <a:t>The</a:t>
            </a:r>
            <a:r>
              <a:rPr lang="pt-PT" dirty="0" smtClean="0"/>
              <a:t> winner </a:t>
            </a:r>
            <a:r>
              <a:rPr lang="pt-PT" dirty="0" err="1" smtClean="0"/>
              <a:t>projects</a:t>
            </a:r>
            <a:r>
              <a:rPr lang="pt-PT" dirty="0" smtClean="0"/>
              <a:t> </a:t>
            </a:r>
            <a:r>
              <a:rPr lang="pt-PT" dirty="0" err="1" smtClean="0"/>
              <a:t>summed</a:t>
            </a:r>
            <a:r>
              <a:rPr lang="pt-PT" dirty="0" smtClean="0"/>
              <a:t> 4.000 votes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2018: </a:t>
            </a:r>
            <a:r>
              <a:rPr lang="pt-PT" dirty="0" err="1" smtClean="0"/>
              <a:t>ongoing</a:t>
            </a:r>
            <a:endParaRPr lang="pt-PT" dirty="0" smtClean="0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211329"/>
            <a:ext cx="12192000" cy="411893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380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From listening to sharing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GB" dirty="0" smtClean="0"/>
              <a:t>In </a:t>
            </a:r>
            <a:r>
              <a:rPr lang="en-GB" dirty="0"/>
              <a:t>the 21</a:t>
            </a:r>
            <a:r>
              <a:rPr lang="en-GB" baseline="30000" dirty="0"/>
              <a:t>st</a:t>
            </a:r>
            <a:r>
              <a:rPr lang="en-GB" dirty="0"/>
              <a:t> century, youth policies must be responsible not only for assuring better lives for young people in the present moment but also to anticipate the future and contribute for building a better world, </a:t>
            </a:r>
            <a:r>
              <a:rPr lang="en-GB" dirty="0" smtClean="0"/>
              <a:t>which </a:t>
            </a:r>
            <a:r>
              <a:rPr lang="en-GB" dirty="0"/>
              <a:t>can only happen when we learn, as a society, to </a:t>
            </a:r>
            <a:r>
              <a:rPr lang="en-GB" b="1" dirty="0"/>
              <a:t>capitalize the transformative energy of youth</a:t>
            </a:r>
            <a:r>
              <a:rPr lang="en-GB" dirty="0"/>
              <a:t>.</a:t>
            </a:r>
            <a:endParaRPr lang="pt-PT" dirty="0"/>
          </a:p>
          <a:p>
            <a:endParaRPr lang="pt-PT" dirty="0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0" y="6211329"/>
            <a:ext cx="12192000" cy="411893"/>
          </a:xfrm>
        </p:spPr>
        <p:txBody>
          <a:bodyPr/>
          <a:lstStyle/>
          <a:p>
            <a:pPr algn="ctr"/>
            <a:r>
              <a:rPr lang="en-US" dirty="0" smtClean="0"/>
              <a:t>Cabinet of the Secretary of State for Youth and Sport | Ministry of 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2244030"/>
      </p:ext>
    </p:extLst>
  </p:cSld>
  <p:clrMapOvr>
    <a:masterClrMapping/>
  </p:clrMapOvr>
</p:sld>
</file>

<file path=ppt/theme/theme1.xml><?xml version="1.0" encoding="utf-8"?>
<a:theme xmlns:a="http://schemas.openxmlformats.org/drawingml/2006/main" name="Aspeto">
  <a:themeElements>
    <a:clrScheme name="Aspet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t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703</Words>
  <Application>Microsoft Office PowerPoint</Application>
  <PresentationFormat>Ecrã Panorâmico</PresentationFormat>
  <Paragraphs>88</Paragraphs>
  <Slides>10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Aspeto</vt:lpstr>
      <vt:lpstr>Participatory Youth Budget - Portugal</vt:lpstr>
      <vt:lpstr>Central purpose: empowering youth</vt:lpstr>
      <vt:lpstr>Started in 2017, aiming to:</vt:lpstr>
      <vt:lpstr>Apresentação do PowerPoint</vt:lpstr>
      <vt:lpstr>Methodology</vt:lpstr>
      <vt:lpstr>Apresentação do PowerPoint</vt:lpstr>
      <vt:lpstr>Apresentação do PowerPoint</vt:lpstr>
      <vt:lpstr>Some data</vt:lpstr>
      <vt:lpstr>From listening to sharing</vt:lpstr>
      <vt:lpstr>Apresentação do PowerPoint</vt:lpstr>
    </vt:vector>
  </TitlesOfParts>
  <Company>CEGER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Youth Budget - Portugal</dc:title>
  <dc:creator>Paulo Tomaz</dc:creator>
  <cp:lastModifiedBy>Paulo Tomaz</cp:lastModifiedBy>
  <cp:revision>21</cp:revision>
  <dcterms:created xsi:type="dcterms:W3CDTF">2018-10-08T11:52:16Z</dcterms:created>
  <dcterms:modified xsi:type="dcterms:W3CDTF">2018-10-09T09:20:20Z</dcterms:modified>
</cp:coreProperties>
</file>