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11"/>
  </p:notesMasterIdLst>
  <p:handoutMasterIdLst>
    <p:handoutMasterId r:id="rId12"/>
  </p:handoutMasterIdLst>
  <p:sldIdLst>
    <p:sldId id="257" r:id="rId4"/>
    <p:sldId id="484" r:id="rId5"/>
    <p:sldId id="485" r:id="rId6"/>
    <p:sldId id="487" r:id="rId7"/>
    <p:sldId id="488" r:id="rId8"/>
    <p:sldId id="480" r:id="rId9"/>
    <p:sldId id="479" r:id="rId10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FF"/>
    <a:srgbClr val="CC3300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9" autoAdjust="0"/>
    <p:restoredTop sz="87612" autoAdjust="0"/>
  </p:normalViewPr>
  <p:slideViewPr>
    <p:cSldViewPr>
      <p:cViewPr>
        <p:scale>
          <a:sx n="75" d="100"/>
          <a:sy n="75" d="100"/>
        </p:scale>
        <p:origin x="-1810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10" d="100"/>
          <a:sy n="110" d="100"/>
        </p:scale>
        <p:origin x="-1032" y="49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r">
              <a:defRPr sz="1200"/>
            </a:lvl1pPr>
          </a:lstStyle>
          <a:p>
            <a:fld id="{E57C94FC-F3F6-487F-A229-8A37624A26FA}" type="datetimeFigureOut">
              <a:rPr lang="en-US" smtClean="0"/>
              <a:pPr/>
              <a:t>23-May-2018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r">
              <a:defRPr sz="1200"/>
            </a:lvl1pPr>
          </a:lstStyle>
          <a:p>
            <a:fld id="{02B36408-6A94-44CB-84F4-97A8F0285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2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r">
              <a:defRPr sz="1200"/>
            </a:lvl1pPr>
          </a:lstStyle>
          <a:p>
            <a:fld id="{19A66499-EE95-4D0D-8DB0-5F67C13B736B}" type="datetimeFigureOut">
              <a:rPr lang="en-US" smtClean="0"/>
              <a:pPr/>
              <a:t>23-May-2018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28" tIns="46614" rIns="93228" bIns="466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3228" tIns="46614" rIns="93228" bIns="466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r">
              <a:defRPr sz="1200"/>
            </a:lvl1pPr>
          </a:lstStyle>
          <a:p>
            <a:fld id="{B9F075BF-B68F-49A6-BBD9-1F92037784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1 - hello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 – we bring together results in these 2 main reference</a:t>
            </a:r>
            <a:r>
              <a:rPr lang="en-GB" baseline="0" dirty="0" smtClean="0"/>
              <a:t> </a:t>
            </a:r>
            <a:r>
              <a:rPr lang="en-GB" dirty="0" smtClean="0"/>
              <a:t>publications </a:t>
            </a:r>
          </a:p>
          <a:p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Budget Survey – unique authoritative</a:t>
            </a:r>
            <a:r>
              <a:rPr lang="en-GB" baseline="0" dirty="0" smtClean="0"/>
              <a:t> international reference – continuous data series every 4-5 years – also regional versions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State of Finances – qualitative assessment of country’s fiscal position, budgetary policy responses; links to growth strategy and reform plans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E7F6-D63A-41E1-881A-C496535F7C9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4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AC6-F020-43E0-947B-14C68D3DC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3362F3E-0C06-49F9-9742-26F95CF8693C}" type="datetime1">
              <a:rPr lang="en-GB" smtClean="0">
                <a:solidFill>
                  <a:prstClr val="white"/>
                </a:solidFill>
              </a:rPr>
              <a:pPr/>
              <a:t>23/05/2018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1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934D-93A1-4D3A-AF35-9C03901826D7}" type="datetimeFigureOut">
              <a:rPr lang="en-US"/>
              <a:pPr>
                <a:defRPr/>
              </a:pPr>
              <a:t>23-May-2018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3063-F20A-4257-8412-51AC211343D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1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>
            <a:lvl1pPr>
              <a:defRPr lang="en-US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1268760"/>
            <a:ext cx="813690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552" y="1700808"/>
            <a:ext cx="3959225" cy="43926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16463" y="1700213"/>
            <a:ext cx="3998912" cy="43926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929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A91B213-43D2-40B4-86CC-A4E35753F6F8}" type="datetime1">
              <a:rPr lang="en-GB" smtClean="0">
                <a:solidFill>
                  <a:prstClr val="white"/>
                </a:solidFill>
              </a:rPr>
              <a:pPr/>
              <a:t>23/05/2018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sz="2600"/>
            </a:lvl1pPr>
            <a:lvl2pPr eaLnBrk="1" latinLnBrk="0" hangingPunct="1">
              <a:defRPr sz="2200"/>
            </a:lvl2pPr>
            <a:lvl3pPr eaLnBrk="1" latinLnBrk="0" hangingPunct="1">
              <a:defRPr sz="2000"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5E7E5A9-B940-4354-B94C-B61AE2872A38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3362F3E-0C06-49F9-9742-26F95CF8693C}" type="datetime1">
              <a:rPr lang="en-GB" smtClean="0">
                <a:solidFill>
                  <a:prstClr val="white"/>
                </a:solidFill>
              </a:rPr>
              <a:pPr/>
              <a:t>23/05/2018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934D-93A1-4D3A-AF35-9C03901826D7}" type="datetimeFigureOut">
              <a:rPr lang="en-US"/>
              <a:pPr>
                <a:defRPr/>
              </a:pPr>
              <a:t>23-May-2018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3063-F20A-4257-8412-51AC211343D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2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A91B213-43D2-40B4-86CC-A4E35753F6F8}" type="datetime1">
              <a:rPr lang="en-GB" smtClean="0">
                <a:solidFill>
                  <a:prstClr val="white"/>
                </a:solidFill>
              </a:rPr>
              <a:pPr/>
              <a:t>23/05/2018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9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sz="2600"/>
            </a:lvl1pPr>
            <a:lvl2pPr eaLnBrk="1" latinLnBrk="0" hangingPunct="1">
              <a:defRPr sz="2200"/>
            </a:lvl2pPr>
            <a:lvl3pPr eaLnBrk="1" latinLnBrk="0" hangingPunct="1">
              <a:defRPr sz="2000"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5E7E5A9-B940-4354-B94C-B61AE2872A38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0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1EB2-853F-46E0-8822-4B3F49200D8B}" type="datetimeFigureOut">
              <a:rPr lang="en-US" smtClean="0"/>
              <a:pPr/>
              <a:t>23-May-2018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smtClean="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545776D-BB35-4F5B-BEC9-B26195D4E680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smtClean="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545776D-BB35-4F5B-BEC9-B26195D4E680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5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712968" cy="18002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OECD Budget Review of Kazakhstan</a:t>
            </a:r>
            <a:br>
              <a:rPr lang="en-GB" sz="4000" b="1" dirty="0" smtClean="0">
                <a:solidFill>
                  <a:schemeClr val="tx2"/>
                </a:solidFill>
              </a:rPr>
            </a:br>
            <a:r>
              <a:rPr lang="en-GB" sz="4000" b="1" dirty="0">
                <a:solidFill>
                  <a:schemeClr val="tx2"/>
                </a:solidFill>
              </a:rPr>
              <a:t/>
            </a:r>
            <a:br>
              <a:rPr lang="en-GB" sz="4000" b="1" dirty="0">
                <a:solidFill>
                  <a:schemeClr val="tx2"/>
                </a:solidFill>
              </a:rPr>
            </a:br>
            <a:r>
              <a:rPr lang="en-GB" sz="4000" b="1" dirty="0" smtClean="0">
                <a:solidFill>
                  <a:schemeClr val="tx2"/>
                </a:solidFill>
              </a:rPr>
              <a:t>“</a:t>
            </a:r>
            <a:r>
              <a:rPr lang="en-GB" sz="4000" b="1" i="1" dirty="0" smtClean="0">
                <a:solidFill>
                  <a:schemeClr val="tx2"/>
                </a:solidFill>
              </a:rPr>
              <a:t>A Roadmap for Continu</a:t>
            </a:r>
            <a:r>
              <a:rPr lang="en-GB" sz="4000" b="1" i="1" dirty="0" smtClean="0">
                <a:solidFill>
                  <a:schemeClr val="tx2"/>
                </a:solidFill>
              </a:rPr>
              <a:t>ing Budget </a:t>
            </a:r>
            <a:r>
              <a:rPr lang="en-GB" sz="4000" b="1" i="1" dirty="0" smtClean="0">
                <a:solidFill>
                  <a:schemeClr val="tx2"/>
                </a:solidFill>
              </a:rPr>
              <a:t>Reform”</a:t>
            </a:r>
            <a:r>
              <a:rPr lang="en-GB" sz="3600" b="1" dirty="0" smtClean="0">
                <a:solidFill>
                  <a:schemeClr val="tx2"/>
                </a:solidFill>
              </a:rPr>
              <a:t/>
            </a:r>
            <a:br>
              <a:rPr lang="en-GB" sz="3600" b="1" dirty="0" smtClean="0">
                <a:solidFill>
                  <a:schemeClr val="tx2"/>
                </a:solidFill>
              </a:rPr>
            </a:b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71600" y="3429000"/>
            <a:ext cx="7200800" cy="3024336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Ronnie Downes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Deputy </a:t>
            </a:r>
            <a:r>
              <a:rPr lang="en-US" sz="2400" dirty="0" smtClean="0">
                <a:solidFill>
                  <a:schemeClr val="tx1"/>
                </a:solidFill>
              </a:rPr>
              <a:t>Head, Budgeting &amp; Public Expenditures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OECD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r>
              <a:rPr lang="en-GB" sz="2400" dirty="0" smtClean="0">
                <a:solidFill>
                  <a:schemeClr val="tx2"/>
                </a:solidFill>
              </a:rPr>
              <a:t>CESEE SBO, Zagreb, Croatia, 24 May 2018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3063-F20A-4257-8412-51AC211343D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76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4392032" cy="4525200"/>
          </a:xfrm>
        </p:spPr>
        <p:txBody>
          <a:bodyPr>
            <a:normAutofit/>
          </a:bodyPr>
          <a:lstStyle/>
          <a:p>
            <a:r>
              <a:rPr lang="en-GB" dirty="0" smtClean="0"/>
              <a:t>Large and dynamic economy </a:t>
            </a:r>
          </a:p>
          <a:p>
            <a:r>
              <a:rPr lang="en-GB" dirty="0" smtClean="0"/>
              <a:t>Oil wealth, plus diversification</a:t>
            </a:r>
          </a:p>
          <a:p>
            <a:r>
              <a:rPr lang="en-GB" dirty="0" smtClean="0"/>
              <a:t>Ambition: among 30 most developed nations by 2050</a:t>
            </a:r>
          </a:p>
          <a:p>
            <a:r>
              <a:rPr lang="en-GB" dirty="0" smtClean="0"/>
              <a:t>Major reforms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3063-F20A-4257-8412-51AC211343D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https://lh3.googleusercontent.com/9jU_XPvqYlCyDpyLgUbRV-tvR-rZRoXMuuaqVYr9QaTJ3OJCscj0tHk9ARSSF6m0ONWjc6s6PaiqBuw-D2IE3djEBnSLfqVTguCJzYqGcP9IS-Fj-kCGOO2fr6Jkn-6IrVRYVQUA_0hCP1taCSuQqjHe8zMl7DcTXcTJ_7HlChTtpRIqyAIRad4vDiiCr3qGp3HwFeGqAt5j6Q4GxgYSRpPbecVsm_W8RiI1H93SEX72IRFdw-aD-5RL7BkuxKPTGg5OZMxVhxERC5a3T2HEiSkx4Q1WsZi1UK6kHGiCf3KHE_2tUbWPT7EQMaOOxhxucWbKp7NelvNzHphXHtp_8UkocJy3GuJwzpaxoO6eNJD2PzHve6ftBTbkC9NVjNDhOfL_6GgNU57fiPaY4rT2aK1IDu0qqN-OJ7Cvao7zvh2Signd5Go6xiszEnNHdq3dsOmTohfwmdMh2oXWprcWu69AMsmL-SUIg3Z2XDF80iITgUQrVwZfReqHaS_biaK9p37GrRycEBTiwdQlqrzpr8j926QTY0PwgB0CZ-c9DwIpznXM8-RxLYWXgVPU00rsaYALOB2jSO7GlEXHA2Fn5K4iWOpSbX34HFcALSGV=w690-h92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38064"/>
            <a:ext cx="4139952" cy="55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6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Strong alignment between plans and budgets</a:t>
            </a:r>
          </a:p>
          <a:p>
            <a:pPr lvl="1"/>
            <a:r>
              <a:rPr lang="en-GB" dirty="0" smtClean="0"/>
              <a:t>Institutional alignments: Ministry of National Economy and Ministry of Finance</a:t>
            </a:r>
          </a:p>
          <a:p>
            <a:pPr lvl="1"/>
            <a:r>
              <a:rPr lang="en-GB" b="1" dirty="0" smtClean="0"/>
              <a:t>Results-based budgeting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Well-managed National Fund</a:t>
            </a:r>
          </a:p>
          <a:p>
            <a:r>
              <a:rPr lang="en-GB" dirty="0" smtClean="0"/>
              <a:t>High level of engagement by Parliament </a:t>
            </a:r>
          </a:p>
          <a:p>
            <a:r>
              <a:rPr lang="en-GB" dirty="0" smtClean="0"/>
              <a:t>Progress in budget transparency and participation</a:t>
            </a:r>
          </a:p>
          <a:p>
            <a:pPr lvl="1"/>
            <a:r>
              <a:rPr lang="en-GB" dirty="0" smtClean="0"/>
              <a:t>Open Budgets portal</a:t>
            </a:r>
          </a:p>
          <a:p>
            <a:pPr lvl="1"/>
            <a:r>
              <a:rPr lang="en-GB" dirty="0" smtClean="0"/>
              <a:t>“Public Councils” in each ministry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Strengths and recent successes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3063-F20A-4257-8412-51AC211343D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Closer sequencing of planning and budgeting processes </a:t>
            </a:r>
          </a:p>
          <a:p>
            <a:endParaRPr lang="en-GB" dirty="0" smtClean="0"/>
          </a:p>
          <a:p>
            <a:r>
              <a:rPr lang="en-GB" dirty="0" smtClean="0"/>
              <a:t>Closer focus on quality and relevance of performance indicators</a:t>
            </a:r>
          </a:p>
          <a:p>
            <a:endParaRPr lang="en-GB" dirty="0"/>
          </a:p>
          <a:p>
            <a:r>
              <a:rPr lang="en-GB" dirty="0" smtClean="0"/>
              <a:t>Evidence-based analysis throughout policy cycle 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inkages between performance and evaluation processes…</a:t>
            </a:r>
          </a:p>
          <a:p>
            <a:pPr lvl="1"/>
            <a:r>
              <a:rPr lang="en-GB" dirty="0" smtClean="0"/>
              <a:t>… and also Spending Review</a:t>
            </a:r>
          </a:p>
          <a:p>
            <a:pPr lvl="1"/>
            <a:r>
              <a:rPr lang="en-GB" i="1" dirty="0" smtClean="0"/>
              <a:t>“continuum of evaluative and performance information”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Review of multi-level fiscal governance</a:t>
            </a:r>
          </a:p>
          <a:p>
            <a:pPr lvl="1"/>
            <a:r>
              <a:rPr lang="en-GB" dirty="0" smtClean="0"/>
              <a:t>Including alignment of  results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Clearer fiscal rules (expenditure growth rule?)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themes for continuing reform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3063-F20A-4257-8412-51AC211343D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6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Kazakhstan’s accession to OECD Recommendation on Budgetary Governance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downes_r\Pictures\Recommendation on Budgeting 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469395"/>
            <a:ext cx="3548368" cy="498394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4752072" cy="4525200"/>
          </a:xfrm>
        </p:spPr>
        <p:txBody>
          <a:bodyPr/>
          <a:lstStyle/>
          <a:p>
            <a:r>
              <a:rPr lang="en-GB" dirty="0" smtClean="0"/>
              <a:t>Commitment to OECD budget principles</a:t>
            </a:r>
          </a:p>
          <a:p>
            <a:endParaRPr lang="en-GB" dirty="0" smtClean="0"/>
          </a:p>
          <a:p>
            <a:r>
              <a:rPr lang="en-GB" dirty="0"/>
              <a:t>First country in CESEE SBO to </a:t>
            </a:r>
            <a:r>
              <a:rPr lang="en-GB" dirty="0" smtClean="0"/>
              <a:t>accede</a:t>
            </a:r>
          </a:p>
          <a:p>
            <a:endParaRPr lang="en-GB" dirty="0" smtClean="0"/>
          </a:p>
          <a:p>
            <a:r>
              <a:rPr lang="en-GB" dirty="0" smtClean="0"/>
              <a:t>Strong signal of continuing reform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036815" y="2636838"/>
            <a:ext cx="28670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solidFill>
                  <a:prstClr val="white"/>
                </a:solidFill>
              </a:rPr>
              <a:t>THANK YOU !</a:t>
            </a:r>
            <a:endParaRPr lang="es-ES" sz="3200" b="1" dirty="0">
              <a:solidFill>
                <a:prstClr val="white"/>
              </a:solidFill>
            </a:endParaRPr>
          </a:p>
          <a:p>
            <a:endParaRPr lang="es-E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38819</TotalTime>
  <Words>236</Words>
  <Application>Microsoft Office PowerPoint</Application>
  <PresentationFormat>On-screen Show (4:3)</PresentationFormat>
  <Paragraphs>54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1_OECD_English_white</vt:lpstr>
      <vt:lpstr>3_OECD_English_white</vt:lpstr>
      <vt:lpstr>OECD Budget Review of Kazakhstan  “A Roadmap for Continuing Budget Reform” </vt:lpstr>
      <vt:lpstr>Context</vt:lpstr>
      <vt:lpstr>Context</vt:lpstr>
      <vt:lpstr>Strengths and recent successes</vt:lpstr>
      <vt:lpstr>Suggested themes for continuing reform</vt:lpstr>
      <vt:lpstr>Kazakhstan’s accession to OECD Recommendation on Budgetary Governance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hl</dc:creator>
  <cp:lastModifiedBy>DOWNES Ronnie</cp:lastModifiedBy>
  <cp:revision>586</cp:revision>
  <cp:lastPrinted>2018-03-22T16:56:36Z</cp:lastPrinted>
  <dcterms:created xsi:type="dcterms:W3CDTF">2012-09-05T08:42:12Z</dcterms:created>
  <dcterms:modified xsi:type="dcterms:W3CDTF">2018-05-23T21:12:09Z</dcterms:modified>
</cp:coreProperties>
</file>