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71" r:id="rId4"/>
    <p:sldId id="285" r:id="rId5"/>
    <p:sldId id="259" r:id="rId6"/>
    <p:sldId id="286" r:id="rId7"/>
    <p:sldId id="287" r:id="rId8"/>
    <p:sldId id="288" r:id="rId9"/>
    <p:sldId id="289" r:id="rId10"/>
    <p:sldId id="290" r:id="rId11"/>
    <p:sldId id="291" r:id="rId12"/>
    <p:sldId id="296" r:id="rId13"/>
    <p:sldId id="297" r:id="rId14"/>
    <p:sldId id="293" r:id="rId15"/>
    <p:sldId id="292" r:id="rId16"/>
    <p:sldId id="294" r:id="rId17"/>
    <p:sldId id="295" r:id="rId18"/>
    <p:sldId id="277" r:id="rId19"/>
  </p:sldIdLst>
  <p:sldSz cx="9144000" cy="6858000" type="screen4x3"/>
  <p:notesSz cx="6810375" cy="99425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FFC000"/>
    <a:srgbClr val="604A7B"/>
    <a:srgbClr val="00B050"/>
    <a:srgbClr val="FF0000"/>
    <a:srgbClr val="931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xmlns="" id="{BFEE08F8-87B0-43A3-A81B-8BA3F52877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4E7E4775-6BDE-46B8-9283-21D65F33F23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D38F5D0-8C31-4B45-BD35-B1C5CC823599}" type="datetimeFigureOut">
              <a:rPr lang="it-IT"/>
              <a:pPr>
                <a:defRPr/>
              </a:pPr>
              <a:t>02/07/2018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xmlns="" id="{B70E6435-2134-4573-B4E5-D9FC26262D4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xmlns="" id="{07FFD71D-187B-4CE7-9124-667B6A839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DD9E95C7-5500-4A77-8F92-1978470BED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0038BF6C-0D03-4D5A-B021-F3CA007AE1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7415E4-1A58-423B-87A4-E3C92FAFAA9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35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:\Documenti\Logo\LOGO UPB_1.jpg">
            <a:extLst>
              <a:ext uri="{FF2B5EF4-FFF2-40B4-BE49-F238E27FC236}">
                <a16:creationId xmlns:a16="http://schemas.microsoft.com/office/drawing/2014/main" xmlns="" id="{9B319820-42AF-4AEC-9202-F3E3E8F16F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418679" y="2436693"/>
            <a:ext cx="6841175" cy="2001439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/>
            <a:lightRig rig="threePt" dir="t"/>
          </a:scene3d>
          <a:sp3d contourW="6350" prstMaterial="matte">
            <a:contourClr>
              <a:schemeClr val="bg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2843808" y="1412776"/>
            <a:ext cx="5760000" cy="3600000"/>
          </a:xfrm>
          <a:solidFill>
            <a:srgbClr val="93193C"/>
          </a:solidFill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16" name="Segnaposto contenuto 15"/>
          <p:cNvSpPr>
            <a:spLocks noGrp="1"/>
          </p:cNvSpPr>
          <p:nvPr>
            <p:ph sz="quarter" idx="13"/>
          </p:nvPr>
        </p:nvSpPr>
        <p:spPr>
          <a:xfrm>
            <a:off x="2987824" y="2897413"/>
            <a:ext cx="5400599" cy="1080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21" name="Segnaposto contenuto 20"/>
          <p:cNvSpPr>
            <a:spLocks noGrp="1"/>
          </p:cNvSpPr>
          <p:nvPr>
            <p:ph sz="quarter" idx="14"/>
          </p:nvPr>
        </p:nvSpPr>
        <p:spPr>
          <a:xfrm>
            <a:off x="3059832" y="4149080"/>
            <a:ext cx="5328592" cy="8509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F0145EE9-9BD4-4E2F-82CA-DA2CCF60D95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E1D9B0F7-5EE0-4CE7-8F07-AC2C580D144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A145C-44BC-44C9-863F-EC682BC6C80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66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3" descr="d:\utente_locale\Desktop\LOGO UPB.jpg">
            <a:extLst>
              <a:ext uri="{FF2B5EF4-FFF2-40B4-BE49-F238E27FC236}">
                <a16:creationId xmlns:a16="http://schemas.microsoft.com/office/drawing/2014/main" xmlns="" id="{8792ED7D-6AFD-4043-8196-7A9213050C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342063"/>
            <a:ext cx="124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ttore 1 12">
            <a:extLst>
              <a:ext uri="{FF2B5EF4-FFF2-40B4-BE49-F238E27FC236}">
                <a16:creationId xmlns:a16="http://schemas.microsoft.com/office/drawing/2014/main" xmlns="" id="{F4357F1D-4FB7-4A36-8F31-D2EC00F4703A}"/>
              </a:ext>
            </a:extLst>
          </p:cNvPr>
          <p:cNvCxnSpPr/>
          <p:nvPr userDrawn="1"/>
        </p:nvCxnSpPr>
        <p:spPr>
          <a:xfrm>
            <a:off x="2555875" y="6534150"/>
            <a:ext cx="5761038" cy="0"/>
          </a:xfrm>
          <a:prstGeom prst="line">
            <a:avLst/>
          </a:prstGeom>
          <a:ln>
            <a:solidFill>
              <a:srgbClr val="9319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16">
            <a:extLst>
              <a:ext uri="{FF2B5EF4-FFF2-40B4-BE49-F238E27FC236}">
                <a16:creationId xmlns:a16="http://schemas.microsoft.com/office/drawing/2014/main" xmlns="" id="{0E124499-6AF2-4A08-B5D8-3E2C0003D3F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36513" y="-26988"/>
            <a:ext cx="1079501" cy="6911976"/>
          </a:xfrm>
          <a:prstGeom prst="rect">
            <a:avLst/>
          </a:prstGeom>
          <a:solidFill>
            <a:srgbClr val="9319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380000" cy="800100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556792"/>
            <a:ext cx="73800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714375" indent="-352425">
              <a:buFont typeface="Wingdings" panose="05000000000000000000" pitchFamily="2" charset="2"/>
              <a:buChar char="ü"/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 marL="990600" indent="-276225">
              <a:buFont typeface="Courier New" panose="02070309020205020404" pitchFamily="49" charset="0"/>
              <a:buChar char="o"/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 marL="1257300" indent="-266700"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 marL="1524000" indent="-266700">
              <a:defRPr sz="18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xmlns="" id="{BA016244-8C90-44E8-9D2E-FA16756C11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xmlns="" id="{B732C3FF-3FFD-4FEC-AA2B-113252228E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93193C"/>
                </a:solidFill>
              </a:defRPr>
            </a:lvl1pPr>
          </a:lstStyle>
          <a:p>
            <a:pPr>
              <a:defRPr/>
            </a:pPr>
            <a:fld id="{2E829189-6F93-4CAC-9E82-696090140A67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039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124E33D-C644-48DD-B142-17E171E39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794EEE4-4BF9-42F0-9C8A-078EF2A5F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691D162-6D7F-4020-942C-1D1426804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0A7C4-3BDB-4B59-A851-BC3533ACAEE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99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995C7E19-45DD-480D-A298-527E43445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887B3B5A-7D98-4DC1-9753-F6BCFA4A4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2FD26CF2-E47F-4AD3-BE85-916C60FC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25517-24FF-4057-8F03-6AD35C5282C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2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xmlns="" id="{45E467F2-569F-4137-91A7-AD8C5DFB4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xmlns="" id="{6F201CB5-CA15-4248-986B-E7F9F225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xmlns="" id="{80B7DFDD-0C8B-4230-B94A-B3C07EA5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4A8E6-F1C5-4265-93E3-C79FC82129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549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xmlns="" id="{A824F65A-6979-4724-A6AF-14ABEFF7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xmlns="" id="{DEE94391-1CAB-47F4-83E1-8D108FB0F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xmlns="" id="{B59D962F-2692-4485-814D-B7B230DF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4E019-324B-419F-8B77-4A5332756B8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11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xmlns="" id="{15F21E14-80D8-4352-9A81-3986C566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xmlns="" id="{5713C278-21A8-4A9D-9CE6-C53B2595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xmlns="" id="{ADB7389E-7BA4-4097-86C9-73F28C2BD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420DA-7EDC-4E82-ADD9-4B20AD6EDEB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20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76F366C9-5010-47C0-9D3E-C610EA004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9450D126-B5FC-4106-97F9-0B33E556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C53A4C21-E3DB-4814-AF80-11B2E03D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A08A6-F2F0-48CC-BE56-4FB5D4259B8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11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1D22817C-9FD5-45B9-BA24-BF1576BB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39286C18-CA08-4401-A260-86C895BE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99A6C396-0751-4377-9158-8B485417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275B-AFC0-4109-9FE5-0C5D62D6845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59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xmlns="" id="{F4937872-DC23-44A5-959E-2810A8227A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sr-Latn-RS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xmlns="" id="{E787E8F9-583F-4189-94A8-10C9438F4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sr-Latn-RS"/>
              <a:t>Fare clic per modificare stili del testo dello schema</a:t>
            </a:r>
          </a:p>
          <a:p>
            <a:pPr lvl="1"/>
            <a:r>
              <a:rPr lang="it-IT" altLang="sr-Latn-RS"/>
              <a:t>Secondo livello</a:t>
            </a:r>
          </a:p>
          <a:p>
            <a:pPr lvl="2"/>
            <a:r>
              <a:rPr lang="it-IT" altLang="sr-Latn-RS"/>
              <a:t>Terzo livello</a:t>
            </a:r>
          </a:p>
          <a:p>
            <a:pPr lvl="3"/>
            <a:r>
              <a:rPr lang="it-IT" altLang="sr-Latn-RS"/>
              <a:t>Quarto livello</a:t>
            </a:r>
          </a:p>
          <a:p>
            <a:pPr lvl="4"/>
            <a:r>
              <a:rPr lang="it-IT" altLang="sr-Latn-RS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F88D7C8-6800-419F-91D4-C758D103D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49A4669-E858-4228-8651-6ACFDEFCB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211965B-26C8-49EE-BD3B-F10FB4AA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C5C898-F30C-42F8-BFAA-37ED5016F0A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2F6F9673-480C-4577-B5F2-33F73B8649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3D404F46-E1D4-4004-B7E6-6B83BCA5B506}" type="slidenum">
              <a:rPr lang="it-IT" altLang="sr-Latn-RS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it-IT" altLang="sr-Latn-RS">
              <a:solidFill>
                <a:srgbClr val="898989"/>
              </a:solidFill>
            </a:endParaRPr>
          </a:p>
        </p:txBody>
      </p:sp>
      <p:sp>
        <p:nvSpPr>
          <p:cNvPr id="5123" name="Titolo 4">
            <a:extLst>
              <a:ext uri="{FF2B5EF4-FFF2-40B4-BE49-F238E27FC236}">
                <a16:creationId xmlns:a16="http://schemas.microsoft.com/office/drawing/2014/main" xmlns="" id="{E3714493-7461-4620-827A-650FC387E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413" y="1284288"/>
            <a:ext cx="5976937" cy="2144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SzPct val="100000"/>
            </a:pPr>
            <a:r>
              <a:rPr lang="it-IT" altLang="sr-Latn-RS" sz="2400" b="1">
                <a:solidFill>
                  <a:srgbClr val="000000"/>
                </a:solidFill>
              </a:rPr>
              <a:t/>
            </a:r>
            <a:br>
              <a:rPr lang="it-IT" altLang="sr-Latn-RS" sz="2400" b="1">
                <a:solidFill>
                  <a:srgbClr val="000000"/>
                </a:solidFill>
              </a:rPr>
            </a:br>
            <a:r>
              <a:rPr lang="it-IT" altLang="sr-Latn-RS" sz="2400" b="1">
                <a:solidFill>
                  <a:srgbClr val="000000"/>
                </a:solidFill>
              </a:rPr>
              <a:t>Domaći srednjoročni proračunski okviri i fiskalno upravljanje EU-a: prilike i izazovi iz njihove interakcije</a:t>
            </a:r>
          </a:p>
        </p:txBody>
      </p:sp>
      <p:sp>
        <p:nvSpPr>
          <p:cNvPr id="5124" name="Sottotitolo 2">
            <a:extLst>
              <a:ext uri="{FF2B5EF4-FFF2-40B4-BE49-F238E27FC236}">
                <a16:creationId xmlns:a16="http://schemas.microsoft.com/office/drawing/2014/main" xmlns="" id="{31AE9233-D9CD-4B85-8C46-8AED0D8E2A6C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2987675" y="3429000"/>
            <a:ext cx="5400675" cy="1295400"/>
          </a:xfrm>
        </p:spPr>
        <p:txBody>
          <a:bodyPr anchor="ctr"/>
          <a:lstStyle/>
          <a:p>
            <a:pPr>
              <a:buFont typeface="Calibri" panose="020F0502020204030204" pitchFamily="34" charset="0"/>
              <a:buNone/>
            </a:pPr>
            <a:r>
              <a:rPr lang="it-IT" altLang="sr-Latn-RS" sz="2000">
                <a:solidFill>
                  <a:srgbClr val="000000"/>
                </a:solidFill>
              </a:rPr>
              <a:t>Flavio Padrini</a:t>
            </a:r>
          </a:p>
          <a:p>
            <a:pPr>
              <a:buFont typeface="Calibri" panose="020F0502020204030204" pitchFamily="34" charset="0"/>
              <a:buNone/>
            </a:pPr>
            <a:r>
              <a:rPr lang="it-IT" altLang="sr-Latn-RS" sz="1800">
                <a:solidFill>
                  <a:srgbClr val="000000"/>
                </a:solidFill>
              </a:rPr>
              <a:t>Talijanski Parlamentarni ured za proračun</a:t>
            </a:r>
          </a:p>
          <a:p>
            <a:pPr>
              <a:buFont typeface="Calibri" panose="020F0502020204030204" pitchFamily="34" charset="0"/>
              <a:buNone/>
            </a:pPr>
            <a:r>
              <a:rPr lang="it-IT" altLang="sr-Latn-RS" sz="1800">
                <a:solidFill>
                  <a:srgbClr val="000000"/>
                </a:solidFill>
              </a:rPr>
              <a:t>Tajništvo Radne skupine za srednjoročni proračunski okvir neovisne fiskalne institucije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xmlns="" id="{D177F52F-150F-476D-AF23-C48E4DFBF66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835150" y="5921375"/>
            <a:ext cx="6553200" cy="800100"/>
          </a:xfrm>
        </p:spPr>
        <p:txBody>
          <a:bodyPr anchor="ctr">
            <a:normAutofit fontScale="92500"/>
          </a:bodyPr>
          <a:lstStyle/>
          <a:p>
            <a:pPr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it-IT" altLang="sr-Latn-RS" sz="400">
                <a:solidFill>
                  <a:srgbClr val="FFFFFF"/>
                </a:solidFill>
              </a:rPr>
              <a:t>2</a:t>
            </a:r>
          </a:p>
          <a:p>
            <a:pPr algn="just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it-IT" altLang="sr-Latn-RS" sz="1200">
                <a:solidFill>
                  <a:srgbClr val="93193C"/>
                </a:solidFill>
              </a:rPr>
              <a:t>Prezentacija se temelji na nacrtu izvješća: „Srednjoročni proračunski okviri: doprinos definicijama i utvrđivanju dobre prakse” koji je pripremila Radna skupina za srednjoročne proračunske okvire Mreže neovisnih fiskalnih institucija EU-a. Želio bih zahvaliti predsjednici Radne skupine, Chiari Goretti, kao i članovima Radne skupine i Tajništva koji su pripremili ovo izvješće. Prezentacija i usmeno izlaganje iznose moje osobno stajalište.</a:t>
            </a:r>
          </a:p>
        </p:txBody>
      </p:sp>
      <p:sp>
        <p:nvSpPr>
          <p:cNvPr id="6" name="Segnaposto contenuto 6">
            <a:extLst>
              <a:ext uri="{FF2B5EF4-FFF2-40B4-BE49-F238E27FC236}">
                <a16:creationId xmlns:a16="http://schemas.microsoft.com/office/drawing/2014/main" xmlns="" id="{629771E7-B531-4D49-A8CB-F8659A51B0C0}"/>
              </a:ext>
            </a:extLst>
          </p:cNvPr>
          <p:cNvSpPr txBox="1">
            <a:spLocks/>
          </p:cNvSpPr>
          <p:nvPr/>
        </p:nvSpPr>
        <p:spPr>
          <a:xfrm>
            <a:off x="3132138" y="5151438"/>
            <a:ext cx="5399087" cy="541337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it-IT" altLang="sr-Latn-RS" sz="400">
                <a:solidFill>
                  <a:srgbClr val="FFFFFF"/>
                </a:solidFill>
              </a:rPr>
              <a:t>2</a:t>
            </a:r>
          </a:p>
          <a:p>
            <a:pPr algn="ctr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it-IT" altLang="sr-Latn-RS" sz="1400">
                <a:solidFill>
                  <a:srgbClr val="93193C"/>
                </a:solidFill>
              </a:rPr>
              <a:t>OECD-ov sastanak visokih dužnosnika odgovornih za proračun iz regije CESEE</a:t>
            </a:r>
          </a:p>
          <a:p>
            <a:pPr algn="ctr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it-IT" altLang="sr-Latn-RS" sz="1400">
                <a:solidFill>
                  <a:srgbClr val="93193C"/>
                </a:solidFill>
              </a:rPr>
              <a:t>Zagreb, 24. svibnja 2018.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466FDD7-9C01-4E99-9453-2933BB156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333375"/>
            <a:ext cx="7380288" cy="800100"/>
          </a:xfrm>
        </p:spPr>
        <p:txBody>
          <a:bodyPr/>
          <a:lstStyle/>
          <a:p>
            <a:pPr>
              <a:buSzPct val="100000"/>
            </a:pPr>
            <a:r>
              <a:rPr lang="it-IT" altLang="sr-Latn-RS" sz="280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Domaći MTBF-ovi i fiskalno upravljanje u EU-u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B4FCFEE-F707-42CD-B994-411E74555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268413"/>
            <a:ext cx="7380288" cy="481488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Calibri" panose="020F0502020204030204" pitchFamily="34" charset="0"/>
              <a:buNone/>
            </a:pPr>
            <a:endParaRPr lang="it-IT" altLang="sr-Latn-RS" sz="20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it-IT" altLang="sr-Latn-RS" sz="2000">
                <a:solidFill>
                  <a:srgbClr val="17375E"/>
                </a:solidFill>
              </a:rPr>
              <a:t>Direktiva o zahtjevima za proračunske okvire (2011.) daje osnovne preduvjete i opća načela za srednjoročne proračunske okvire poput onih da je potrebno temeljiti proračunske projekcije na realističnim makroekonomskim projekcijama ili uvesti posebna numerička fiskalna pravila za svaku državu</a:t>
            </a:r>
          </a:p>
          <a:p>
            <a:pPr marL="0" indent="0">
              <a:lnSpc>
                <a:spcPct val="80000"/>
              </a:lnSpc>
            </a:pPr>
            <a:endParaRPr lang="it-IT" altLang="sr-Latn-RS" sz="20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it-IT" altLang="sr-Latn-RS" sz="2000">
                <a:solidFill>
                  <a:srgbClr val="17375E"/>
                </a:solidFill>
              </a:rPr>
              <a:t>Međutim za relevantne dijelove direktiva se referira na fiskalne (a ne proračunske) planove (na primjer, direktiva zahtijeva brojke opće države)</a:t>
            </a:r>
          </a:p>
          <a:p>
            <a:pPr marL="0" indent="0">
              <a:lnSpc>
                <a:spcPct val="80000"/>
              </a:lnSpc>
            </a:pPr>
            <a:endParaRPr lang="it-IT" altLang="sr-Latn-RS" sz="20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it-IT" altLang="sr-Latn-RS" sz="2000">
                <a:solidFill>
                  <a:srgbClr val="17375E"/>
                </a:solidFill>
              </a:rPr>
              <a:t>Direktiva postavlja zahtjeve i sadržaj MTFF-a (koji se u mnogim državama poklapa s MTFF-om EU-a)</a:t>
            </a:r>
          </a:p>
          <a:p>
            <a:pPr marL="0" indent="0">
              <a:lnSpc>
                <a:spcPct val="80000"/>
              </a:lnSpc>
            </a:pPr>
            <a:endParaRPr lang="it-IT" altLang="sr-Latn-RS" sz="20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it-IT" altLang="sr-Latn-RS" sz="2000">
                <a:solidFill>
                  <a:srgbClr val="17375E"/>
                </a:solidFill>
              </a:rPr>
              <a:t>Revizija direktive krajem ove godine mogla bi biti prilika da se više pažnje posveti MTBF-ovima kako su prethodno definirani</a:t>
            </a:r>
          </a:p>
        </p:txBody>
      </p:sp>
      <p:sp>
        <p:nvSpPr>
          <p:cNvPr id="14340" name="Segnaposto numero diapositiva 3">
            <a:extLst>
              <a:ext uri="{FF2B5EF4-FFF2-40B4-BE49-F238E27FC236}">
                <a16:creationId xmlns:a16="http://schemas.microsoft.com/office/drawing/2014/main" xmlns="" id="{0B1FDDEC-8AE2-406C-AF3E-68DFAC488B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715D208D-37F8-472D-991A-FD2BE428BC7C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10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1B0A813-1AE4-4A8B-9E37-A587FC611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333375"/>
            <a:ext cx="7380288" cy="800100"/>
          </a:xfrm>
        </p:spPr>
        <p:txBody>
          <a:bodyPr/>
          <a:lstStyle/>
          <a:p>
            <a:pPr>
              <a:buSzPct val="100000"/>
            </a:pPr>
            <a:r>
              <a:rPr lang="it-IT" altLang="sr-Latn-RS" sz="280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Domaći MTBF-ovi i fiskalno upravljanje u EU-u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22E39A4-5740-4C85-993B-44D9958CC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268413"/>
            <a:ext cx="7380288" cy="4814887"/>
          </a:xfrm>
        </p:spPr>
        <p:txBody>
          <a:bodyPr>
            <a:normAutofit/>
          </a:bodyPr>
          <a:lstStyle/>
          <a:p>
            <a:r>
              <a:rPr lang="it-IT" altLang="sr-Latn-RS" sz="2400">
                <a:solidFill>
                  <a:srgbClr val="17375E"/>
                </a:solidFill>
              </a:rPr>
              <a:t>Prijedlog direktive u prosincu 2017. kojom će se definirati odredbe za jačanje fiskalne odgovornosti i srednjoročnog proračunskog okvira u državama članicama</a:t>
            </a:r>
          </a:p>
          <a:p>
            <a:endParaRPr lang="it-IT" altLang="sr-Latn-RS" sz="2400">
              <a:solidFill>
                <a:srgbClr val="17375E"/>
              </a:solidFill>
            </a:endParaRPr>
          </a:p>
          <a:p>
            <a:r>
              <a:rPr lang="it-IT" altLang="sr-Latn-RS" sz="2400">
                <a:solidFill>
                  <a:srgbClr val="17375E"/>
                </a:solidFill>
              </a:rPr>
              <a:t>Direktiva traži od država članica u europodručju i ostalih država članica da dobrovoljno uspostave domaći okvir obvezujućih i trajnih numeričkih fiskalnih pravila, </a:t>
            </a:r>
            <a:r>
              <a:rPr lang="it-IT" altLang="sr-Latn-RS" sz="2400" u="sng">
                <a:solidFill>
                  <a:srgbClr val="17375E"/>
                </a:solidFill>
              </a:rPr>
              <a:t>specifična za svaku državu</a:t>
            </a:r>
            <a:r>
              <a:rPr lang="it-IT" altLang="sr-Latn-RS" sz="2400">
                <a:solidFill>
                  <a:srgbClr val="17375E"/>
                </a:solidFill>
              </a:rPr>
              <a:t> </a:t>
            </a:r>
          </a:p>
          <a:p>
            <a:endParaRPr lang="it-IT" altLang="sr-Latn-RS" sz="2400">
              <a:solidFill>
                <a:srgbClr val="17375E"/>
              </a:solidFill>
            </a:endParaRPr>
          </a:p>
          <a:p>
            <a:pPr>
              <a:buSzPct val="100000"/>
              <a:buFont typeface="Calibri" panose="020F0502020204030204" pitchFamily="34" charset="0"/>
              <a:buNone/>
            </a:pPr>
            <a:endParaRPr lang="it-IT" altLang="sr-Latn-RS" sz="2400">
              <a:solidFill>
                <a:srgbClr val="17375E"/>
              </a:solidFill>
            </a:endParaRPr>
          </a:p>
        </p:txBody>
      </p:sp>
      <p:sp>
        <p:nvSpPr>
          <p:cNvPr id="15364" name="Segnaposto numero diapositiva 3">
            <a:extLst>
              <a:ext uri="{FF2B5EF4-FFF2-40B4-BE49-F238E27FC236}">
                <a16:creationId xmlns:a16="http://schemas.microsoft.com/office/drawing/2014/main" xmlns="" id="{39629317-EC3D-4E02-98DD-8D76ECE602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59E3E617-1E93-4FFC-95C3-7F848EDAE24E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11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0BF3FC5-8EB9-41A0-8738-61B6049A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333375"/>
            <a:ext cx="7380288" cy="800100"/>
          </a:xfrm>
        </p:spPr>
        <p:txBody>
          <a:bodyPr/>
          <a:lstStyle/>
          <a:p>
            <a:pPr>
              <a:buSzPct val="100000"/>
            </a:pPr>
            <a:r>
              <a:rPr lang="it-IT" altLang="sr-Latn-RS" sz="280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Domaći MTBF-ovi i fiskalno upravljanje u EU-u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6B8E719-7D64-4B27-9842-793371788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268413"/>
            <a:ext cx="7380288" cy="481488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Calibri" panose="020F0502020204030204" pitchFamily="34" charset="0"/>
              <a:buNone/>
            </a:pPr>
            <a:r>
              <a:rPr lang="it-IT" altLang="sr-Latn-RS" sz="2400">
                <a:solidFill>
                  <a:srgbClr val="17375E"/>
                </a:solidFill>
              </a:rPr>
              <a:t>Predloženi okvir mora sadržavati dva pravila:</a:t>
            </a:r>
          </a:p>
          <a:p>
            <a:pPr marL="0" indent="0">
              <a:lnSpc>
                <a:spcPct val="90000"/>
              </a:lnSpc>
              <a:buFont typeface="Calibri" panose="020F0502020204030204" pitchFamily="34" charset="0"/>
              <a:buNone/>
            </a:pPr>
            <a:endParaRPr lang="it-IT" altLang="sr-Latn-RS" sz="2400">
              <a:solidFill>
                <a:srgbClr val="17375E"/>
              </a:solidFill>
            </a:endParaRPr>
          </a:p>
          <a:p>
            <a:pPr marL="0" indent="0">
              <a:lnSpc>
                <a:spcPct val="90000"/>
              </a:lnSpc>
              <a:buFont typeface="Calibri" panose="020F0502020204030204" pitchFamily="34" charset="0"/>
              <a:buNone/>
            </a:pPr>
            <a:r>
              <a:rPr lang="it-IT" altLang="sr-Latn-RS" sz="2400">
                <a:solidFill>
                  <a:srgbClr val="17375E"/>
                </a:solidFill>
              </a:rPr>
              <a:t>1) srednjoročni cilj u strukturnom smislu kojim se osigurava da omjer javnog duga ne premašuje 60 posto, a ako je viši od toga da mu se približava zadovoljavajućom brzinom </a:t>
            </a:r>
          </a:p>
          <a:p>
            <a:pPr marL="0" indent="0">
              <a:lnSpc>
                <a:spcPct val="90000"/>
              </a:lnSpc>
              <a:buFont typeface="Calibri" panose="020F0502020204030204" pitchFamily="34" charset="0"/>
              <a:buNone/>
            </a:pPr>
            <a:endParaRPr lang="it-IT" altLang="sr-Latn-RS" sz="2400">
              <a:solidFill>
                <a:srgbClr val="17375E"/>
              </a:solidFill>
            </a:endParaRPr>
          </a:p>
          <a:p>
            <a:pPr marL="0" indent="0">
              <a:lnSpc>
                <a:spcPct val="90000"/>
              </a:lnSpc>
              <a:buFont typeface="Calibri" panose="020F0502020204030204" pitchFamily="34" charset="0"/>
              <a:buNone/>
            </a:pPr>
            <a:r>
              <a:rPr lang="it-IT" altLang="sr-Latn-RS" sz="2400">
                <a:solidFill>
                  <a:srgbClr val="17375E"/>
                </a:solidFill>
              </a:rPr>
              <a:t>2) Srednjoročni smjer rasta javnih rashoda je neto diskrecijskih mjera prihoda u skladu sa srednjoročnim ciljem ili smjerom prilagodbe prema njemu</a:t>
            </a:r>
          </a:p>
          <a:p>
            <a:pPr marL="0" indent="0">
              <a:lnSpc>
                <a:spcPct val="90000"/>
              </a:lnSpc>
              <a:buFont typeface="Calibri" panose="020F0502020204030204" pitchFamily="34" charset="0"/>
              <a:buNone/>
            </a:pPr>
            <a:r>
              <a:rPr lang="it-IT" altLang="sr-Latn-RS" sz="2400">
                <a:solidFill>
                  <a:srgbClr val="17375E"/>
                </a:solidFill>
              </a:rPr>
              <a:t> </a:t>
            </a:r>
          </a:p>
          <a:p>
            <a:pPr marL="0" indent="0">
              <a:lnSpc>
                <a:spcPct val="90000"/>
              </a:lnSpc>
            </a:pPr>
            <a:endParaRPr lang="it-IT" altLang="sr-Latn-RS" sz="2400">
              <a:solidFill>
                <a:srgbClr val="17375E"/>
              </a:solidFill>
            </a:endParaRPr>
          </a:p>
          <a:p>
            <a:pPr marL="0" indent="0">
              <a:lnSpc>
                <a:spcPct val="90000"/>
              </a:lnSpc>
              <a:buFont typeface="Calibri" panose="020F0502020204030204" pitchFamily="34" charset="0"/>
              <a:buNone/>
            </a:pPr>
            <a:endParaRPr lang="it-IT" altLang="sr-Latn-RS" sz="2400">
              <a:solidFill>
                <a:srgbClr val="17375E"/>
              </a:solidFill>
            </a:endParaRPr>
          </a:p>
        </p:txBody>
      </p:sp>
      <p:sp>
        <p:nvSpPr>
          <p:cNvPr id="16388" name="Segnaposto numero diapositiva 3">
            <a:extLst>
              <a:ext uri="{FF2B5EF4-FFF2-40B4-BE49-F238E27FC236}">
                <a16:creationId xmlns:a16="http://schemas.microsoft.com/office/drawing/2014/main" xmlns="" id="{51227044-FC6D-418F-B67D-4A56E7AA6F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42D18360-34E0-42C3-931D-575510055473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12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4DBA141-5C34-4DD5-8671-CCBDEEF35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333375"/>
            <a:ext cx="7380288" cy="800100"/>
          </a:xfrm>
        </p:spPr>
        <p:txBody>
          <a:bodyPr/>
          <a:lstStyle/>
          <a:p>
            <a:pPr>
              <a:buSzPct val="100000"/>
            </a:pPr>
            <a:r>
              <a:rPr lang="it-IT" altLang="sr-Latn-RS" sz="280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Domaći MTBF-ovi i fiskalno upravljanje u EU-u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562D821-EEFB-4068-9339-584A5DA18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268413"/>
            <a:ext cx="7380288" cy="4814887"/>
          </a:xfrm>
        </p:spPr>
        <p:txBody>
          <a:bodyPr>
            <a:normAutofit/>
          </a:bodyPr>
          <a:lstStyle/>
          <a:p>
            <a:r>
              <a:rPr lang="it-IT" altLang="sr-Latn-RS" sz="2400">
                <a:solidFill>
                  <a:srgbClr val="17375E"/>
                </a:solidFill>
              </a:rPr>
              <a:t>Smjer neto rashoda mora se postaviti za vrijeme mandata zakonodavne vlasti čim nova vlada dobije mandat i moraju ga poštovati godišnji proračuni tijekom tog cijelog razdoblja.</a:t>
            </a:r>
          </a:p>
          <a:p>
            <a:endParaRPr lang="it-IT" altLang="sr-Latn-RS" sz="2400">
              <a:solidFill>
                <a:srgbClr val="17375E"/>
              </a:solidFill>
            </a:endParaRPr>
          </a:p>
          <a:p>
            <a:r>
              <a:rPr lang="it-IT" altLang="sr-Latn-RS" sz="2400">
                <a:solidFill>
                  <a:srgbClr val="17375E"/>
                </a:solidFill>
              </a:rPr>
              <a:t>To može biti prilika da države članice EU-a uspostave domaće MTFF-ove u skladu s MTFF-om EU-a, ali i u skladu s domaćim MTBF-om (koji je već uspostavljen ili će biti unaprijeđen ili će se tek uspostaviti)</a:t>
            </a:r>
          </a:p>
        </p:txBody>
      </p:sp>
      <p:sp>
        <p:nvSpPr>
          <p:cNvPr id="17412" name="Segnaposto numero diapositiva 3">
            <a:extLst>
              <a:ext uri="{FF2B5EF4-FFF2-40B4-BE49-F238E27FC236}">
                <a16:creationId xmlns:a16="http://schemas.microsoft.com/office/drawing/2014/main" xmlns="" id="{F22D4D21-CFC4-43DC-866A-B0A756A7F3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E796EC4E-6E41-4D66-B6DF-0E21D4FD2771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13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156F473-BD5E-48B8-A00F-238EC7694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557338"/>
            <a:ext cx="7380288" cy="4525962"/>
          </a:xfrm>
        </p:spPr>
        <p:txBody>
          <a:bodyPr>
            <a:normAutofit/>
          </a:bodyPr>
          <a:lstStyle/>
          <a:p>
            <a:pPr marL="0" indent="0" algn="ctr">
              <a:buFont typeface="Calibri" panose="020F0502020204030204" pitchFamily="34" charset="0"/>
              <a:buNone/>
            </a:pPr>
            <a:endParaRPr lang="it-IT" altLang="sr-Latn-RS" sz="5400" b="1">
              <a:solidFill>
                <a:srgbClr val="93193C"/>
              </a:solidFill>
            </a:endParaRP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it-IT" altLang="sr-Latn-RS" sz="5400" b="1">
                <a:solidFill>
                  <a:srgbClr val="93193C"/>
                </a:solidFill>
              </a:rPr>
              <a:t>Uloga neovisne fiskalne institucije u pogledu MTBF-ova</a:t>
            </a:r>
          </a:p>
        </p:txBody>
      </p:sp>
      <p:sp>
        <p:nvSpPr>
          <p:cNvPr id="18435" name="Segnaposto numero diapositiva 3">
            <a:extLst>
              <a:ext uri="{FF2B5EF4-FFF2-40B4-BE49-F238E27FC236}">
                <a16:creationId xmlns:a16="http://schemas.microsoft.com/office/drawing/2014/main" xmlns="" id="{EDCA137D-C927-49F0-8179-1C167532BF0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C550CED4-E9BF-4F66-9737-ACF3E147C460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14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6CDE08A-5FD0-4D47-B0CC-EAC9B4DD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333375"/>
            <a:ext cx="7380288" cy="800100"/>
          </a:xfrm>
        </p:spPr>
        <p:txBody>
          <a:bodyPr>
            <a:normAutofit fontScale="90000"/>
          </a:bodyPr>
          <a:lstStyle/>
          <a:p>
            <a:pPr>
              <a:buSzPct val="100000"/>
            </a:pPr>
            <a:r>
              <a:rPr lang="it-IT" altLang="sr-Latn-RS" sz="280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Uloga neovisne fiskalne institucije u pogledu MTBF-ova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24F508C-220F-4828-BE26-A6380ECC6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268413"/>
            <a:ext cx="7380288" cy="4814887"/>
          </a:xfrm>
        </p:spPr>
        <p:txBody>
          <a:bodyPr>
            <a:normAutofit/>
          </a:bodyPr>
          <a:lstStyle/>
          <a:p>
            <a:r>
              <a:rPr lang="it-IT" altLang="sr-Latn-RS" sz="2400">
                <a:solidFill>
                  <a:srgbClr val="17375E"/>
                </a:solidFill>
              </a:rPr>
              <a:t>Direktivom se nalaže da neovisne fiskalne institucije imaju jaču ulogu u praćenju poštovanja i provedbe okvira</a:t>
            </a:r>
          </a:p>
          <a:p>
            <a:r>
              <a:rPr lang="it-IT" altLang="sr-Latn-RS" sz="2400">
                <a:solidFill>
                  <a:srgbClr val="17375E"/>
                </a:solidFill>
              </a:rPr>
              <a:t>U slučaju značajnog odstupanja od pravila, neovisne fiskalne institucije trebaju pozvati proračunska tijela da aktiviraju korektivni mehanizam kojim se primjenjuju mjere za popravak odstupanja tijekom definiranog razdoblja </a:t>
            </a:r>
          </a:p>
          <a:p>
            <a:r>
              <a:rPr lang="it-IT" altLang="sr-Latn-RS" sz="2400">
                <a:solidFill>
                  <a:srgbClr val="17375E"/>
                </a:solidFill>
              </a:rPr>
              <a:t>Države članice moraju osigurati da su proračunska tijela podložna postupku „uskladi se ili opravdaj” u pogledu preporuka koje izdaju neovisne fiskalne institucije u kontekstu svojih zadataka monitoringa.</a:t>
            </a:r>
          </a:p>
        </p:txBody>
      </p:sp>
      <p:sp>
        <p:nvSpPr>
          <p:cNvPr id="19460" name="Segnaposto numero diapositiva 3">
            <a:extLst>
              <a:ext uri="{FF2B5EF4-FFF2-40B4-BE49-F238E27FC236}">
                <a16:creationId xmlns:a16="http://schemas.microsoft.com/office/drawing/2014/main" xmlns="" id="{A5ABC5FC-F88D-472A-AD25-17281657B46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5AAA2FF3-97A4-4E70-9899-B1BFCC08BBE9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15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18E70DD-75B0-4C93-B11D-23996739A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333375"/>
            <a:ext cx="7380288" cy="800100"/>
          </a:xfrm>
        </p:spPr>
        <p:txBody>
          <a:bodyPr>
            <a:normAutofit fontScale="90000"/>
          </a:bodyPr>
          <a:lstStyle/>
          <a:p>
            <a:pPr>
              <a:buSzPct val="100000"/>
            </a:pPr>
            <a:r>
              <a:rPr lang="it-IT" altLang="sr-Latn-RS" sz="280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Uloga neovisne fiskalne institucije u pogledu MTBF-ova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B12739A-4FC1-48A9-8EDA-45BA56056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268413"/>
            <a:ext cx="7380288" cy="4814887"/>
          </a:xfrm>
        </p:spPr>
        <p:txBody>
          <a:bodyPr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r>
              <a:rPr lang="it-IT" altLang="sr-Latn-RS" sz="2400">
                <a:solidFill>
                  <a:srgbClr val="17375E"/>
                </a:solidFill>
              </a:rPr>
              <a:t>Ali prije nego što Direktivu odobri Vijeće i provedu je države članice...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it-IT" altLang="sr-Latn-RS" sz="2400">
              <a:solidFill>
                <a:srgbClr val="17375E"/>
              </a:solidFill>
            </a:endParaRPr>
          </a:p>
          <a:p>
            <a:pPr marL="0" indent="0"/>
            <a:r>
              <a:rPr lang="it-IT" altLang="sr-Latn-RS" sz="2400">
                <a:solidFill>
                  <a:srgbClr val="17375E"/>
                </a:solidFill>
              </a:rPr>
              <a:t>Neovisne fiskalne institucije igraju važnu ulogu u promociji srednjoročnog pristupa za provedbu proračunskih politika</a:t>
            </a:r>
          </a:p>
          <a:p>
            <a:pPr marL="0" indent="0"/>
            <a:r>
              <a:rPr lang="it-IT" altLang="sr-Latn-RS" sz="2400">
                <a:solidFill>
                  <a:srgbClr val="17375E"/>
                </a:solidFill>
              </a:rPr>
              <a:t>Prvi korak je da neovisne fiskalne institucije ocijene kvalitetu domaćih okvira</a:t>
            </a:r>
          </a:p>
          <a:p>
            <a:pPr marL="0" indent="0"/>
            <a:r>
              <a:rPr lang="it-IT" altLang="sr-Latn-RS" sz="2400">
                <a:solidFill>
                  <a:srgbClr val="17375E"/>
                </a:solidFill>
              </a:rPr>
              <a:t>NFI-ji bi mogli promicati i pratiti provedbu nekih dobrih praksi (specifično za svaku državu) 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it-IT" altLang="sr-Latn-RS" sz="2400">
              <a:solidFill>
                <a:srgbClr val="17375E"/>
              </a:solidFill>
            </a:endParaRPr>
          </a:p>
        </p:txBody>
      </p:sp>
      <p:sp>
        <p:nvSpPr>
          <p:cNvPr id="20484" name="Segnaposto numero diapositiva 3">
            <a:extLst>
              <a:ext uri="{FF2B5EF4-FFF2-40B4-BE49-F238E27FC236}">
                <a16:creationId xmlns:a16="http://schemas.microsoft.com/office/drawing/2014/main" xmlns="" id="{CF26BED1-42BB-42AA-AF06-CB51D871CB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C4F57340-BD03-41B2-ABDC-0113D87EDF5B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16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B7668C0-96DC-4484-97CC-554449580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333375"/>
            <a:ext cx="7380288" cy="800100"/>
          </a:xfrm>
        </p:spPr>
        <p:txBody>
          <a:bodyPr>
            <a:normAutofit fontScale="90000"/>
          </a:bodyPr>
          <a:lstStyle/>
          <a:p>
            <a:pPr>
              <a:buSzPct val="100000"/>
            </a:pPr>
            <a:r>
              <a:rPr lang="it-IT" altLang="sr-Latn-RS" sz="280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Uloga neovisne fiskalne institucije u pogledu MTBF-ova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9327A97-2942-4E79-B9E8-C5A2BEC48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268413"/>
            <a:ext cx="7380288" cy="481488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t-IT" altLang="sr-Latn-RS" sz="2200">
                <a:solidFill>
                  <a:srgbClr val="17375E"/>
                </a:solidFill>
              </a:rPr>
              <a:t>Kada se uspostave odgovarajući MTBF-ovi, NFI-ji mogu imati zadatak da ocjene pridržavaju li se vlasti usklađivanja proračunskih politika sa srednjoročnim razdobljem u praksi, a ne samo u teoriji u zakonodavstvu</a:t>
            </a:r>
          </a:p>
          <a:p>
            <a:pPr>
              <a:lnSpc>
                <a:spcPct val="90000"/>
              </a:lnSpc>
              <a:buSzPct val="100000"/>
              <a:buFont typeface="Calibri" panose="020F0502020204030204" pitchFamily="34" charset="0"/>
              <a:buNone/>
            </a:pPr>
            <a:r>
              <a:rPr lang="it-IT" altLang="sr-Latn-RS" sz="2200">
                <a:solidFill>
                  <a:srgbClr val="17375E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it-IT" altLang="sr-Latn-RS" sz="2200">
                <a:solidFill>
                  <a:srgbClr val="17375E"/>
                </a:solidFill>
              </a:rPr>
              <a:t>NFI-ji također mogu izraditi glavne tehničke parametre potrebne da se uspostavi MTBF ili mogu izraditi srednjoročne projekcije pod uvjetom da se ne mijenja politika </a:t>
            </a:r>
          </a:p>
          <a:p>
            <a:pPr>
              <a:lnSpc>
                <a:spcPct val="90000"/>
              </a:lnSpc>
              <a:buSzPct val="100000"/>
              <a:buFont typeface="Calibri" panose="020F0502020204030204" pitchFamily="34" charset="0"/>
              <a:buNone/>
            </a:pPr>
            <a:endParaRPr lang="it-IT" altLang="sr-Latn-RS" sz="2200">
              <a:solidFill>
                <a:srgbClr val="17375E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sr-Latn-RS" sz="2200">
                <a:solidFill>
                  <a:srgbClr val="17375E"/>
                </a:solidFill>
              </a:rPr>
              <a:t>NFI-ji konačno mogu imati ulogu u procesu usklađivanja prilikom revizije MTBF-a</a:t>
            </a:r>
          </a:p>
          <a:p>
            <a:pPr>
              <a:lnSpc>
                <a:spcPct val="90000"/>
              </a:lnSpc>
            </a:pPr>
            <a:endParaRPr lang="it-IT" altLang="sr-Latn-RS" sz="2200">
              <a:solidFill>
                <a:srgbClr val="17375E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sr-Latn-RS" sz="2200">
                <a:solidFill>
                  <a:srgbClr val="17375E"/>
                </a:solidFill>
              </a:rPr>
              <a:t>NFI-ji mogu ocijeniti dosljednost srednjoročnih ciljeva na svim razinama vlasti</a:t>
            </a:r>
          </a:p>
          <a:p>
            <a:pPr>
              <a:lnSpc>
                <a:spcPct val="90000"/>
              </a:lnSpc>
              <a:buSzPct val="100000"/>
              <a:buFont typeface="Calibri" panose="020F0502020204030204" pitchFamily="34" charset="0"/>
              <a:buNone/>
            </a:pPr>
            <a:endParaRPr lang="it-IT" altLang="sr-Latn-RS" sz="2200">
              <a:solidFill>
                <a:srgbClr val="17375E"/>
              </a:solidFill>
            </a:endParaRPr>
          </a:p>
        </p:txBody>
      </p:sp>
      <p:sp>
        <p:nvSpPr>
          <p:cNvPr id="21508" name="Segnaposto numero diapositiva 3">
            <a:extLst>
              <a:ext uri="{FF2B5EF4-FFF2-40B4-BE49-F238E27FC236}">
                <a16:creationId xmlns:a16="http://schemas.microsoft.com/office/drawing/2014/main" xmlns="" id="{35A4B0D9-D2B0-4D74-8DBD-15E6EEFB5B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5B94B39F-3A63-46E3-8344-64F2FEDF9409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17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FFC552A-4BAB-4FA8-B8DC-F724B93EA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557338"/>
            <a:ext cx="7380288" cy="452596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Font typeface="Calibri" panose="020F0502020204030204" pitchFamily="34" charset="0"/>
              <a:buNone/>
            </a:pPr>
            <a:endParaRPr lang="it-IT" altLang="sr-Latn-RS" sz="4100" b="1">
              <a:solidFill>
                <a:srgbClr val="93193C"/>
              </a:solidFill>
            </a:endParaRPr>
          </a:p>
          <a:p>
            <a:pPr marL="0" indent="0">
              <a:lnSpc>
                <a:spcPct val="90000"/>
              </a:lnSpc>
              <a:buFont typeface="Calibri" panose="020F0502020204030204" pitchFamily="34" charset="0"/>
              <a:buNone/>
            </a:pPr>
            <a:endParaRPr lang="it-IT" altLang="sr-Latn-RS" sz="4100" b="1">
              <a:solidFill>
                <a:srgbClr val="93193C"/>
              </a:solidFill>
            </a:endParaRPr>
          </a:p>
          <a:p>
            <a:pPr marL="0" indent="0" algn="ctr">
              <a:lnSpc>
                <a:spcPct val="90000"/>
              </a:lnSpc>
              <a:buFont typeface="Calibri" panose="020F0502020204030204" pitchFamily="34" charset="0"/>
              <a:buNone/>
            </a:pPr>
            <a:r>
              <a:rPr lang="it-IT" altLang="sr-Latn-RS" sz="4100" b="1">
                <a:solidFill>
                  <a:srgbClr val="93193C"/>
                </a:solidFill>
              </a:rPr>
              <a:t>Hvala na pozornosti</a:t>
            </a:r>
          </a:p>
          <a:p>
            <a:pPr marL="0" indent="0" algn="ctr">
              <a:lnSpc>
                <a:spcPct val="90000"/>
              </a:lnSpc>
              <a:buFont typeface="Calibri" panose="020F0502020204030204" pitchFamily="34" charset="0"/>
              <a:buNone/>
            </a:pPr>
            <a:endParaRPr lang="it-IT" altLang="sr-Latn-RS" sz="4100" b="1">
              <a:solidFill>
                <a:srgbClr val="93193C"/>
              </a:solidFill>
            </a:endParaRPr>
          </a:p>
          <a:p>
            <a:pPr marL="0" indent="0" algn="ctr">
              <a:lnSpc>
                <a:spcPct val="90000"/>
              </a:lnSpc>
              <a:buFont typeface="Calibri" panose="020F0502020204030204" pitchFamily="34" charset="0"/>
              <a:buNone/>
            </a:pPr>
            <a:endParaRPr lang="it-IT" altLang="sr-Latn-RS" sz="4100" b="1">
              <a:solidFill>
                <a:srgbClr val="93193C"/>
              </a:solidFill>
            </a:endParaRPr>
          </a:p>
          <a:p>
            <a:pPr marL="0" indent="0" algn="ctr">
              <a:lnSpc>
                <a:spcPct val="90000"/>
              </a:lnSpc>
              <a:buFont typeface="Calibri" panose="020F0502020204030204" pitchFamily="34" charset="0"/>
              <a:buNone/>
            </a:pPr>
            <a:endParaRPr lang="it-IT" altLang="sr-Latn-RS" sz="4100" b="1">
              <a:solidFill>
                <a:srgbClr val="93193C"/>
              </a:solidFill>
            </a:endParaRPr>
          </a:p>
          <a:p>
            <a:pPr marL="0" indent="0" algn="ctr">
              <a:lnSpc>
                <a:spcPct val="90000"/>
              </a:lnSpc>
              <a:buFont typeface="Calibri" panose="020F0502020204030204" pitchFamily="34" charset="0"/>
              <a:buNone/>
            </a:pPr>
            <a:r>
              <a:rPr lang="it-IT" altLang="sr-Latn-RS" sz="2000" b="1">
                <a:solidFill>
                  <a:srgbClr val="93193C"/>
                </a:solidFill>
              </a:rPr>
              <a:t>Flavio Padrini</a:t>
            </a:r>
          </a:p>
          <a:p>
            <a:pPr marL="0" indent="0" algn="ctr">
              <a:lnSpc>
                <a:spcPct val="90000"/>
              </a:lnSpc>
              <a:buFont typeface="Calibri" panose="020F0502020204030204" pitchFamily="34" charset="0"/>
              <a:buNone/>
            </a:pPr>
            <a:r>
              <a:rPr lang="it-IT" altLang="sr-Latn-RS" sz="2000" b="1">
                <a:solidFill>
                  <a:srgbClr val="93193C"/>
                </a:solidFill>
              </a:rPr>
              <a:t>flavio.padrini@upbilancio.it</a:t>
            </a:r>
          </a:p>
          <a:p>
            <a:pPr marL="0" indent="0" algn="ctr">
              <a:lnSpc>
                <a:spcPct val="90000"/>
              </a:lnSpc>
              <a:buFont typeface="Calibri" panose="020F0502020204030204" pitchFamily="34" charset="0"/>
              <a:buNone/>
            </a:pPr>
            <a:r>
              <a:rPr lang="it-IT" altLang="sr-Latn-RS" sz="2000" b="1">
                <a:solidFill>
                  <a:srgbClr val="93193C"/>
                </a:solidFill>
              </a:rPr>
              <a:t>www.upbilancio.it</a:t>
            </a:r>
          </a:p>
        </p:txBody>
      </p:sp>
      <p:sp>
        <p:nvSpPr>
          <p:cNvPr id="22531" name="Segnaposto numero diapositiva 3">
            <a:extLst>
              <a:ext uri="{FF2B5EF4-FFF2-40B4-BE49-F238E27FC236}">
                <a16:creationId xmlns:a16="http://schemas.microsoft.com/office/drawing/2014/main" xmlns="" id="{954F041A-4432-418F-926F-554AC3EB1F5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3A6280F5-A88F-44FC-971E-C0818FB8D400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18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BD96C82-4A49-43A8-8F5C-52DB04262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333375"/>
            <a:ext cx="7380288" cy="800100"/>
          </a:xfrm>
        </p:spPr>
        <p:txBody>
          <a:bodyPr/>
          <a:lstStyle/>
          <a:p>
            <a:pPr>
              <a:buSzPct val="100000"/>
            </a:pPr>
            <a:r>
              <a:rPr lang="it-IT" altLang="sr-Latn-RS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Pregled</a:t>
            </a:r>
            <a:r>
              <a:rPr lang="it-IT" altLang="sr-Latn-RS">
                <a:solidFill>
                  <a:srgbClr val="1F497D"/>
                </a:solidFill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03450FA-2746-44B0-9A09-481B934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557338"/>
            <a:ext cx="7380288" cy="4525962"/>
          </a:xfrm>
        </p:spPr>
        <p:txBody>
          <a:bodyPr>
            <a:normAutofit/>
          </a:bodyPr>
          <a:lstStyle/>
          <a:p>
            <a:endParaRPr lang="it-IT" altLang="sr-Latn-RS">
              <a:solidFill>
                <a:srgbClr val="17375E"/>
              </a:solidFill>
            </a:endParaRPr>
          </a:p>
          <a:p>
            <a:r>
              <a:rPr lang="it-IT" altLang="sr-Latn-RS">
                <a:solidFill>
                  <a:srgbClr val="17375E"/>
                </a:solidFill>
              </a:rPr>
              <a:t>Dobre prakse za učinkovite srednjoročne proračunske okvire (MTBF-ove)</a:t>
            </a:r>
          </a:p>
          <a:p>
            <a:endParaRPr lang="it-IT" altLang="sr-Latn-RS">
              <a:solidFill>
                <a:srgbClr val="17375E"/>
              </a:solidFill>
            </a:endParaRPr>
          </a:p>
          <a:p>
            <a:r>
              <a:rPr lang="it-IT" altLang="sr-Latn-RS">
                <a:solidFill>
                  <a:srgbClr val="17375E"/>
                </a:solidFill>
              </a:rPr>
              <a:t>Domaći MTBF-ovi i fiskalno upravljanje u EU-u</a:t>
            </a:r>
          </a:p>
          <a:p>
            <a:endParaRPr lang="it-IT" altLang="sr-Latn-RS">
              <a:solidFill>
                <a:srgbClr val="17375E"/>
              </a:solidFill>
            </a:endParaRPr>
          </a:p>
          <a:p>
            <a:r>
              <a:rPr lang="it-IT" altLang="sr-Latn-RS">
                <a:solidFill>
                  <a:srgbClr val="17375E"/>
                </a:solidFill>
              </a:rPr>
              <a:t>Uloga neovisne fiskalne institucije u pogledu MTBF-ova</a:t>
            </a:r>
          </a:p>
          <a:p>
            <a:pPr>
              <a:buFont typeface="Calibri" panose="020F0502020204030204" pitchFamily="34" charset="0"/>
              <a:buNone/>
            </a:pPr>
            <a:endParaRPr lang="it-IT" altLang="sr-Latn-RS">
              <a:solidFill>
                <a:srgbClr val="17375E"/>
              </a:solidFill>
            </a:endParaRPr>
          </a:p>
          <a:p>
            <a:pPr marL="361950" lvl="1" indent="0">
              <a:buFont typeface="Calibri" panose="020F0502020204030204" pitchFamily="34" charset="0"/>
              <a:buNone/>
            </a:pPr>
            <a:endParaRPr lang="it-IT" altLang="sr-Latn-RS" sz="2800">
              <a:solidFill>
                <a:srgbClr val="17375E"/>
              </a:solidFill>
            </a:endParaRPr>
          </a:p>
          <a:p>
            <a:pPr marL="361950" lvl="1" indent="0">
              <a:buFont typeface="Calibri" panose="020F0502020204030204" pitchFamily="34" charset="0"/>
              <a:buNone/>
            </a:pPr>
            <a:endParaRPr lang="it-IT" altLang="sr-Latn-RS" sz="2800">
              <a:solidFill>
                <a:srgbClr val="17375E"/>
              </a:solidFill>
            </a:endParaRPr>
          </a:p>
        </p:txBody>
      </p:sp>
      <p:sp>
        <p:nvSpPr>
          <p:cNvPr id="6148" name="Segnaposto numero diapositiva 3">
            <a:extLst>
              <a:ext uri="{FF2B5EF4-FFF2-40B4-BE49-F238E27FC236}">
                <a16:creationId xmlns:a16="http://schemas.microsoft.com/office/drawing/2014/main" xmlns="" id="{5EC5BDAA-8F92-4BF0-999A-7FD61DE369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1D7D851-5E64-4163-8396-50649B61EE9F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295EC1C-C8F9-4470-A866-1B9F32182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557338"/>
            <a:ext cx="7380288" cy="4525962"/>
          </a:xfrm>
        </p:spPr>
        <p:txBody>
          <a:bodyPr>
            <a:normAutofit/>
          </a:bodyPr>
          <a:lstStyle/>
          <a:p>
            <a:pPr marL="0" indent="0" algn="ctr">
              <a:buFont typeface="Calibri" panose="020F0502020204030204" pitchFamily="34" charset="0"/>
              <a:buNone/>
            </a:pPr>
            <a:endParaRPr lang="it-IT" altLang="sr-Latn-RS" sz="5400" b="1">
              <a:solidFill>
                <a:srgbClr val="93193C"/>
              </a:solidFill>
            </a:endParaRP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it-IT" altLang="sr-Latn-RS" sz="5400" b="1">
                <a:solidFill>
                  <a:srgbClr val="93193C"/>
                </a:solidFill>
              </a:rPr>
              <a:t>Dobre prakse za učinkovite srednjoročne proračunske okvire (MTBF-ove)</a:t>
            </a:r>
          </a:p>
        </p:txBody>
      </p:sp>
      <p:sp>
        <p:nvSpPr>
          <p:cNvPr id="7171" name="Segnaposto numero diapositiva 3">
            <a:extLst>
              <a:ext uri="{FF2B5EF4-FFF2-40B4-BE49-F238E27FC236}">
                <a16:creationId xmlns:a16="http://schemas.microsoft.com/office/drawing/2014/main" xmlns="" id="{AD9A6C9F-C95B-4297-B3E9-379D0C6674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7ECE1F0E-0E2D-4E85-AEA5-F5266C215D92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3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4928DCC-AC6E-4F65-A8C3-00D10A74A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333375"/>
            <a:ext cx="7380288" cy="800100"/>
          </a:xfrm>
        </p:spPr>
        <p:txBody>
          <a:bodyPr>
            <a:normAutofit fontScale="90000"/>
          </a:bodyPr>
          <a:lstStyle/>
          <a:p>
            <a:pPr>
              <a:buSzPct val="100000"/>
            </a:pPr>
            <a:r>
              <a:rPr lang="it-IT" altLang="sr-Latn-RS" sz="280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Dobre prakse za učinkovite srednjoročne proračunske okvire (MTBF-ove)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9AF5CB9-C0DD-439D-B4AA-B7E497ED1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268413"/>
            <a:ext cx="7380288" cy="481488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Calibri" panose="020F0502020204030204" pitchFamily="34" charset="0"/>
              <a:buNone/>
            </a:pPr>
            <a:endParaRPr lang="it-IT" altLang="sr-Latn-RS" sz="2600">
              <a:solidFill>
                <a:srgbClr val="17375E"/>
              </a:solidFill>
            </a:endParaRPr>
          </a:p>
          <a:p>
            <a:pPr marL="0" indent="0">
              <a:lnSpc>
                <a:spcPct val="90000"/>
              </a:lnSpc>
              <a:buFont typeface="Calibri" panose="020F0502020204030204" pitchFamily="34" charset="0"/>
              <a:buNone/>
            </a:pPr>
            <a:r>
              <a:rPr lang="it-IT" altLang="sr-Latn-RS" sz="2600">
                <a:solidFill>
                  <a:srgbClr val="17375E"/>
                </a:solidFill>
              </a:rPr>
              <a:t>Srednjoročni proračunski okviri (MTBF)</a:t>
            </a:r>
            <a:r>
              <a:rPr lang="it-IT" altLang="sr-Latn-RS" sz="2600">
                <a:solidFill>
                  <a:srgbClr val="17375E"/>
                </a:solidFill>
                <a:sym typeface="Wingdings" panose="05000000000000000000" pitchFamily="2" charset="2"/>
              </a:rPr>
              <a:t></a:t>
            </a:r>
            <a:r>
              <a:rPr lang="it-IT" altLang="sr-Latn-RS" sz="2600">
                <a:solidFill>
                  <a:srgbClr val="17375E"/>
                </a:solidFill>
              </a:rPr>
              <a:t> postavljaju niz međusobno povezanih sustava, pravila i postupaka osiguravajući da se godišnji proračuni donose u sklopu srednjoročne perspektive (slično OECD-ovom srednjoročnom okviru rashoda)</a:t>
            </a:r>
          </a:p>
          <a:p>
            <a:pPr marL="0" indent="0">
              <a:lnSpc>
                <a:spcPct val="90000"/>
              </a:lnSpc>
              <a:buFont typeface="Calibri" panose="020F0502020204030204" pitchFamily="34" charset="0"/>
              <a:buNone/>
            </a:pPr>
            <a:endParaRPr lang="it-IT" altLang="sr-Latn-RS" sz="2600">
              <a:solidFill>
                <a:srgbClr val="17375E"/>
              </a:solidFill>
            </a:endParaRPr>
          </a:p>
          <a:p>
            <a:pPr marL="0" indent="0">
              <a:lnSpc>
                <a:spcPct val="90000"/>
              </a:lnSpc>
              <a:buFont typeface="Calibri" panose="020F0502020204030204" pitchFamily="34" charset="0"/>
              <a:buNone/>
            </a:pPr>
            <a:r>
              <a:rPr lang="it-IT" altLang="sr-Latn-RS" sz="2600">
                <a:solidFill>
                  <a:srgbClr val="17375E"/>
                </a:solidFill>
                <a:sym typeface="Wingdings" panose="05000000000000000000" pitchFamily="2" charset="2"/>
              </a:rPr>
              <a:t>Krajnji ciljevi </a:t>
            </a:r>
            <a:r>
              <a:rPr lang="it-IT" altLang="sr-Latn-RS" sz="2600">
                <a:solidFill>
                  <a:srgbClr val="17375E"/>
                </a:solidFill>
              </a:rPr>
              <a:t> 1) unaprjeđena alokacija resursa na srednjoročnoj i dugoročnoj razini; 2) predvidljivost dostupnih resursa za javne upravitelje; 3) veća stabilnost fiskalnih ciljeva i kompatibilnost s održivim javnim financijama</a:t>
            </a:r>
          </a:p>
        </p:txBody>
      </p:sp>
      <p:sp>
        <p:nvSpPr>
          <p:cNvPr id="8196" name="Segnaposto numero diapositiva 3">
            <a:extLst>
              <a:ext uri="{FF2B5EF4-FFF2-40B4-BE49-F238E27FC236}">
                <a16:creationId xmlns:a16="http://schemas.microsoft.com/office/drawing/2014/main" xmlns="" id="{FA00B310-F569-43CB-B3C5-879D1CA5BE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1C76CD61-1E2A-4A9B-B0F7-3416F26FB933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4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E6DCF83-C566-4D40-83A4-831FBCC2A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175" y="77788"/>
            <a:ext cx="7380288" cy="800100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it-IT" altLang="sr-Latn-RS" sz="2000" dirty="0" err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Dobre</a:t>
            </a:r>
            <a:r>
              <a:rPr lang="it-IT" altLang="sr-Latn-RS" sz="20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sr-Latn-RS" sz="2000" dirty="0" err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prakse</a:t>
            </a:r>
            <a:r>
              <a:rPr lang="it-IT" altLang="sr-Latn-RS" sz="20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za </a:t>
            </a:r>
            <a:r>
              <a:rPr lang="it-IT" altLang="sr-Latn-RS" sz="2000" dirty="0" err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učinkovite</a:t>
            </a:r>
            <a:r>
              <a:rPr lang="it-IT" altLang="sr-Latn-RS" sz="20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sr-Latn-RS" sz="2000" dirty="0" err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srednjoročne</a:t>
            </a:r>
            <a:r>
              <a:rPr lang="it-IT" altLang="sr-Latn-RS" sz="20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sr-Latn-RS" sz="2000" dirty="0" err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proračunske</a:t>
            </a:r>
            <a:r>
              <a:rPr lang="it-IT" altLang="sr-Latn-RS" sz="20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sr-Latn-RS" sz="2000" dirty="0" err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okvire</a:t>
            </a:r>
            <a:r>
              <a:rPr lang="it-IT" altLang="sr-Latn-RS" sz="20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(MTBF-ove)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0F756A0-D864-4ADB-B8CB-8DCDBB08B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268413"/>
            <a:ext cx="2520950" cy="4814887"/>
          </a:xfrm>
        </p:spPr>
        <p:txBody>
          <a:bodyPr>
            <a:normAutofit/>
          </a:bodyPr>
          <a:lstStyle/>
          <a:p>
            <a:pPr marL="0" indent="0" algn="ctr">
              <a:buFont typeface="Calibri" panose="020F0502020204030204" pitchFamily="34" charset="0"/>
              <a:buNone/>
            </a:pPr>
            <a:endParaRPr lang="it-IT" altLang="sr-Latn-RS" sz="2000" dirty="0">
              <a:solidFill>
                <a:srgbClr val="17375E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it-IT" altLang="sr-Latn-RS" sz="2000" dirty="0">
                <a:solidFill>
                  <a:srgbClr val="17375E"/>
                </a:solidFill>
              </a:rPr>
              <a:t>MTBF-ovi se </a:t>
            </a:r>
            <a:r>
              <a:rPr lang="it-IT" altLang="sr-Latn-RS" sz="2000" dirty="0" err="1">
                <a:solidFill>
                  <a:srgbClr val="17375E"/>
                </a:solidFill>
              </a:rPr>
              <a:t>nalaze</a:t>
            </a:r>
            <a:r>
              <a:rPr lang="it-IT" altLang="sr-Latn-RS" sz="2000" dirty="0">
                <a:solidFill>
                  <a:srgbClr val="17375E"/>
                </a:solidFill>
              </a:rPr>
              <a:t> </a:t>
            </a:r>
            <a:r>
              <a:rPr lang="it-IT" altLang="sr-Latn-RS" sz="2000" dirty="0" err="1">
                <a:solidFill>
                  <a:srgbClr val="17375E"/>
                </a:solidFill>
              </a:rPr>
              <a:t>između</a:t>
            </a:r>
            <a:r>
              <a:rPr lang="it-IT" altLang="sr-Latn-RS" sz="2000" dirty="0">
                <a:solidFill>
                  <a:srgbClr val="17375E"/>
                </a:solidFill>
              </a:rPr>
              <a:t> </a:t>
            </a:r>
            <a:r>
              <a:rPr lang="it-IT" altLang="sr-Latn-RS" sz="2000" dirty="0" err="1">
                <a:solidFill>
                  <a:srgbClr val="17375E"/>
                </a:solidFill>
              </a:rPr>
              <a:t>srednjoročnog</a:t>
            </a:r>
            <a:r>
              <a:rPr lang="it-IT" altLang="sr-Latn-RS" sz="2000" dirty="0">
                <a:solidFill>
                  <a:srgbClr val="17375E"/>
                </a:solidFill>
              </a:rPr>
              <a:t> </a:t>
            </a:r>
            <a:r>
              <a:rPr lang="it-IT" altLang="sr-Latn-RS" sz="2000" dirty="0" err="1">
                <a:solidFill>
                  <a:srgbClr val="17375E"/>
                </a:solidFill>
              </a:rPr>
              <a:t>fiskalnog</a:t>
            </a:r>
            <a:r>
              <a:rPr lang="it-IT" altLang="sr-Latn-RS" sz="2000" dirty="0">
                <a:solidFill>
                  <a:srgbClr val="17375E"/>
                </a:solidFill>
              </a:rPr>
              <a:t> </a:t>
            </a:r>
            <a:r>
              <a:rPr lang="it-IT" altLang="sr-Latn-RS" sz="2000" dirty="0" err="1">
                <a:solidFill>
                  <a:srgbClr val="17375E"/>
                </a:solidFill>
              </a:rPr>
              <a:t>okvira</a:t>
            </a:r>
            <a:r>
              <a:rPr lang="it-IT" altLang="sr-Latn-RS" sz="2000" dirty="0">
                <a:solidFill>
                  <a:srgbClr val="17375E"/>
                </a:solidFill>
              </a:rPr>
              <a:t> (</a:t>
            </a:r>
            <a:r>
              <a:rPr lang="it-IT" altLang="sr-Latn-RS" sz="2000" dirty="0" err="1">
                <a:solidFill>
                  <a:srgbClr val="17375E"/>
                </a:solidFill>
              </a:rPr>
              <a:t>tj</a:t>
            </a:r>
            <a:r>
              <a:rPr lang="it-IT" altLang="sr-Latn-RS" sz="2000" dirty="0">
                <a:solidFill>
                  <a:srgbClr val="17375E"/>
                </a:solidFill>
              </a:rPr>
              <a:t>. </a:t>
            </a:r>
            <a:r>
              <a:rPr lang="it-IT" altLang="sr-Latn-RS" sz="2000" dirty="0" err="1">
                <a:solidFill>
                  <a:srgbClr val="17375E"/>
                </a:solidFill>
              </a:rPr>
              <a:t>sveukupnih</a:t>
            </a:r>
            <a:r>
              <a:rPr lang="it-IT" altLang="sr-Latn-RS" sz="2000" dirty="0">
                <a:solidFill>
                  <a:srgbClr val="17375E"/>
                </a:solidFill>
              </a:rPr>
              <a:t> </a:t>
            </a:r>
            <a:r>
              <a:rPr lang="it-IT" altLang="sr-Latn-RS" sz="2000" dirty="0" err="1">
                <a:solidFill>
                  <a:srgbClr val="17375E"/>
                </a:solidFill>
              </a:rPr>
              <a:t>fiskalnih</a:t>
            </a:r>
            <a:r>
              <a:rPr lang="it-IT" altLang="sr-Latn-RS" sz="2000" dirty="0">
                <a:solidFill>
                  <a:srgbClr val="17375E"/>
                </a:solidFill>
              </a:rPr>
              <a:t> </a:t>
            </a:r>
            <a:r>
              <a:rPr lang="it-IT" altLang="sr-Latn-RS" sz="2000" dirty="0" err="1">
                <a:solidFill>
                  <a:srgbClr val="17375E"/>
                </a:solidFill>
              </a:rPr>
              <a:t>ciljeva</a:t>
            </a:r>
            <a:r>
              <a:rPr lang="it-IT" altLang="sr-Latn-RS" sz="2000" dirty="0">
                <a:solidFill>
                  <a:srgbClr val="17375E"/>
                </a:solidFill>
              </a:rPr>
              <a:t> u </a:t>
            </a:r>
            <a:r>
              <a:rPr lang="it-IT" altLang="sr-Latn-RS" sz="2000" dirty="0" err="1">
                <a:solidFill>
                  <a:srgbClr val="17375E"/>
                </a:solidFill>
              </a:rPr>
              <a:t>kratkoročno</a:t>
            </a:r>
            <a:r>
              <a:rPr lang="it-IT" altLang="sr-Latn-RS" sz="2000" dirty="0">
                <a:solidFill>
                  <a:srgbClr val="17375E"/>
                </a:solidFill>
              </a:rPr>
              <a:t> do </a:t>
            </a:r>
            <a:r>
              <a:rPr lang="it-IT" altLang="sr-Latn-RS" sz="2000" dirty="0" err="1">
                <a:solidFill>
                  <a:srgbClr val="17375E"/>
                </a:solidFill>
              </a:rPr>
              <a:t>srednjoročnom</a:t>
            </a:r>
            <a:r>
              <a:rPr lang="it-IT" altLang="sr-Latn-RS" sz="2000" dirty="0">
                <a:solidFill>
                  <a:srgbClr val="17375E"/>
                </a:solidFill>
              </a:rPr>
              <a:t> </a:t>
            </a:r>
            <a:r>
              <a:rPr lang="it-IT" altLang="sr-Latn-RS" sz="2000" dirty="0" err="1">
                <a:solidFill>
                  <a:srgbClr val="17375E"/>
                </a:solidFill>
              </a:rPr>
              <a:t>razdoblju</a:t>
            </a:r>
            <a:r>
              <a:rPr lang="it-IT" altLang="sr-Latn-RS" sz="2000" dirty="0">
                <a:solidFill>
                  <a:srgbClr val="17375E"/>
                </a:solidFill>
              </a:rPr>
              <a:t>) i </a:t>
            </a:r>
            <a:r>
              <a:rPr lang="it-IT" altLang="sr-Latn-RS" sz="2000" dirty="0" err="1">
                <a:solidFill>
                  <a:srgbClr val="17375E"/>
                </a:solidFill>
              </a:rPr>
              <a:t>godišnjih</a:t>
            </a:r>
            <a:r>
              <a:rPr lang="it-IT" altLang="sr-Latn-RS" sz="2000" dirty="0">
                <a:solidFill>
                  <a:srgbClr val="17375E"/>
                </a:solidFill>
              </a:rPr>
              <a:t> </a:t>
            </a:r>
            <a:r>
              <a:rPr lang="it-IT" altLang="sr-Latn-RS" sz="2000" dirty="0" err="1">
                <a:solidFill>
                  <a:srgbClr val="17375E"/>
                </a:solidFill>
              </a:rPr>
              <a:t>proračuna</a:t>
            </a:r>
            <a:endParaRPr lang="it-IT" altLang="sr-Latn-RS" sz="2000" dirty="0">
              <a:solidFill>
                <a:srgbClr val="17375E"/>
              </a:solidFill>
            </a:endParaRPr>
          </a:p>
        </p:txBody>
      </p:sp>
      <p:sp>
        <p:nvSpPr>
          <p:cNvPr id="9220" name="Segnaposto numero diapositiva 3">
            <a:extLst>
              <a:ext uri="{FF2B5EF4-FFF2-40B4-BE49-F238E27FC236}">
                <a16:creationId xmlns:a16="http://schemas.microsoft.com/office/drawing/2014/main" xmlns="" id="{58CCB795-FC4C-41E9-8BFA-92FF2B6BF9B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8742E91C-2604-4B74-B244-43B41B863F4A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it-IT" altLang="sr-Latn-RS">
              <a:solidFill>
                <a:srgbClr val="93193C"/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7A8C4155-FCE2-45A8-92D6-4420191BE82A}"/>
              </a:ext>
            </a:extLst>
          </p:cNvPr>
          <p:cNvSpPr/>
          <p:nvPr/>
        </p:nvSpPr>
        <p:spPr>
          <a:xfrm>
            <a:off x="4932363" y="1844675"/>
            <a:ext cx="1152525" cy="5397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it-IT" altLang="sr-Latn-RS" sz="1100" dirty="0" err="1">
                <a:solidFill>
                  <a:srgbClr val="FFFFFF"/>
                </a:solidFill>
              </a:rPr>
              <a:t>Fiskalno</a:t>
            </a:r>
            <a:r>
              <a:rPr lang="it-IT" altLang="sr-Latn-RS" sz="1100" dirty="0">
                <a:solidFill>
                  <a:srgbClr val="FFFFFF"/>
                </a:solidFill>
              </a:rPr>
              <a:t> </a:t>
            </a:r>
            <a:r>
              <a:rPr lang="it-IT" altLang="sr-Latn-RS" sz="1100" dirty="0" err="1">
                <a:solidFill>
                  <a:srgbClr val="FFFFFF"/>
                </a:solidFill>
              </a:rPr>
              <a:t>pravilo</a:t>
            </a:r>
            <a:r>
              <a:rPr lang="it-IT" altLang="sr-Latn-RS" sz="1100" dirty="0">
                <a:solidFill>
                  <a:srgbClr val="FFFFFF"/>
                </a:solidFill>
              </a:rPr>
              <a:t> ili </a:t>
            </a:r>
            <a:r>
              <a:rPr lang="it-IT" altLang="sr-Latn-RS" sz="1100" dirty="0" err="1">
                <a:solidFill>
                  <a:srgbClr val="FFFFFF"/>
                </a:solidFill>
              </a:rPr>
              <a:t>zakon</a:t>
            </a:r>
            <a:r>
              <a:rPr lang="it-IT" altLang="sr-Latn-RS" sz="1100" dirty="0">
                <a:solidFill>
                  <a:srgbClr val="FFFFFF"/>
                </a:solidFill>
              </a:rPr>
              <a:t> o </a:t>
            </a:r>
            <a:r>
              <a:rPr lang="it-IT" altLang="sr-Latn-RS" sz="1100" dirty="0" err="1">
                <a:solidFill>
                  <a:srgbClr val="FFFFFF"/>
                </a:solidFill>
              </a:rPr>
              <a:t>odgovornosti</a:t>
            </a:r>
            <a:endParaRPr lang="it-IT" altLang="sr-Latn-RS" sz="1100" dirty="0">
              <a:solidFill>
                <a:srgbClr val="FFFFFF"/>
              </a:solidFill>
            </a:endParaRPr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xmlns="" id="{30579E9A-8156-4A98-B821-359ED88D16EC}"/>
              </a:ext>
            </a:extLst>
          </p:cNvPr>
          <p:cNvSpPr/>
          <p:nvPr/>
        </p:nvSpPr>
        <p:spPr>
          <a:xfrm>
            <a:off x="5376863" y="2441575"/>
            <a:ext cx="261937" cy="195263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xmlns="" id="{323BC929-4BED-4BE2-84F4-541BFA47441A}"/>
              </a:ext>
            </a:extLst>
          </p:cNvPr>
          <p:cNvSpPr/>
          <p:nvPr/>
        </p:nvSpPr>
        <p:spPr>
          <a:xfrm>
            <a:off x="4932363" y="2693988"/>
            <a:ext cx="1152525" cy="53975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it-IT" altLang="sr-Latn-RS" sz="1200">
                <a:solidFill>
                  <a:srgbClr val="FFFFFF"/>
                </a:solidFill>
              </a:rPr>
              <a:t>Srednjoročni fiskalni okvir</a:t>
            </a:r>
          </a:p>
        </p:txBody>
      </p:sp>
      <p:sp>
        <p:nvSpPr>
          <p:cNvPr id="18" name="Down Arrow 17">
            <a:extLst>
              <a:ext uri="{FF2B5EF4-FFF2-40B4-BE49-F238E27FC236}">
                <a16:creationId xmlns:a16="http://schemas.microsoft.com/office/drawing/2014/main" xmlns="" id="{D96BA273-1632-4D79-9B0C-48769CF9C909}"/>
              </a:ext>
            </a:extLst>
          </p:cNvPr>
          <p:cNvSpPr/>
          <p:nvPr/>
        </p:nvSpPr>
        <p:spPr>
          <a:xfrm>
            <a:off x="5376863" y="3305175"/>
            <a:ext cx="261937" cy="195263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xmlns="" id="{4E3A09FC-520A-4326-881F-8729234B7345}"/>
              </a:ext>
            </a:extLst>
          </p:cNvPr>
          <p:cNvSpPr/>
          <p:nvPr/>
        </p:nvSpPr>
        <p:spPr>
          <a:xfrm>
            <a:off x="4932363" y="3563938"/>
            <a:ext cx="1152525" cy="53975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it-IT" altLang="sr-Latn-RS" sz="1200">
                <a:solidFill>
                  <a:srgbClr val="FFFFFF"/>
                </a:solidFill>
              </a:rPr>
              <a:t>Srednjoročni proračunski okvir</a:t>
            </a:r>
          </a:p>
        </p:txBody>
      </p:sp>
      <p:sp>
        <p:nvSpPr>
          <p:cNvPr id="26" name="Down Arrow 25">
            <a:extLst>
              <a:ext uri="{FF2B5EF4-FFF2-40B4-BE49-F238E27FC236}">
                <a16:creationId xmlns:a16="http://schemas.microsoft.com/office/drawing/2014/main" xmlns="" id="{1B143587-ECC5-4364-8307-010BD0C6BD09}"/>
              </a:ext>
            </a:extLst>
          </p:cNvPr>
          <p:cNvSpPr/>
          <p:nvPr/>
        </p:nvSpPr>
        <p:spPr>
          <a:xfrm>
            <a:off x="5376863" y="4175125"/>
            <a:ext cx="261937" cy="195263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20F47859-E55D-4C6E-985F-DE5D700527D2}"/>
              </a:ext>
            </a:extLst>
          </p:cNvPr>
          <p:cNvSpPr/>
          <p:nvPr/>
        </p:nvSpPr>
        <p:spPr>
          <a:xfrm>
            <a:off x="4930775" y="4443413"/>
            <a:ext cx="1150938" cy="5397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it-IT" altLang="sr-Latn-RS" sz="1200">
                <a:solidFill>
                  <a:srgbClr val="FFFFFF"/>
                </a:solidFill>
              </a:rPr>
              <a:t>Godišnji proračun</a:t>
            </a:r>
          </a:p>
        </p:txBody>
      </p:sp>
      <p:sp>
        <p:nvSpPr>
          <p:cNvPr id="28" name="Down Arrow 27">
            <a:extLst>
              <a:ext uri="{FF2B5EF4-FFF2-40B4-BE49-F238E27FC236}">
                <a16:creationId xmlns:a16="http://schemas.microsoft.com/office/drawing/2014/main" xmlns="" id="{5460679B-5874-43CF-B29A-364D1A123AFC}"/>
              </a:ext>
            </a:extLst>
          </p:cNvPr>
          <p:cNvSpPr/>
          <p:nvPr/>
        </p:nvSpPr>
        <p:spPr>
          <a:xfrm>
            <a:off x="5375275" y="5054600"/>
            <a:ext cx="261938" cy="196850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xmlns="" id="{3DBD0324-1A35-4AA4-B847-A73B43883B67}"/>
              </a:ext>
            </a:extLst>
          </p:cNvPr>
          <p:cNvSpPr/>
          <p:nvPr/>
        </p:nvSpPr>
        <p:spPr>
          <a:xfrm>
            <a:off x="4964113" y="5291138"/>
            <a:ext cx="1150937" cy="53975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it-IT" altLang="sr-Latn-RS" sz="1200">
                <a:solidFill>
                  <a:srgbClr val="FFFFFF"/>
                </a:solidFill>
              </a:rPr>
              <a:t>Završni račun</a:t>
            </a:r>
          </a:p>
        </p:txBody>
      </p:sp>
      <p:sp>
        <p:nvSpPr>
          <p:cNvPr id="9230" name="TextBox 29">
            <a:extLst>
              <a:ext uri="{FF2B5EF4-FFF2-40B4-BE49-F238E27FC236}">
                <a16:creationId xmlns:a16="http://schemas.microsoft.com/office/drawing/2014/main" xmlns="" id="{5C2A22D2-1C21-466B-B933-220A2BC68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844675"/>
            <a:ext cx="1169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 sz="1200">
                <a:solidFill>
                  <a:srgbClr val="FF0000"/>
                </a:solidFill>
              </a:rPr>
              <a:t>Temelj za fiskalne ciljeve</a:t>
            </a:r>
          </a:p>
        </p:txBody>
      </p:sp>
      <p:sp>
        <p:nvSpPr>
          <p:cNvPr id="9231" name="TextBox 30">
            <a:extLst>
              <a:ext uri="{FF2B5EF4-FFF2-40B4-BE49-F238E27FC236}">
                <a16:creationId xmlns:a16="http://schemas.microsoft.com/office/drawing/2014/main" xmlns="" id="{CF95FFD4-31B5-489E-BAB7-911CC64E0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693988"/>
            <a:ext cx="1169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 sz="1200">
                <a:solidFill>
                  <a:srgbClr val="00B050"/>
                </a:solidFill>
              </a:rPr>
              <a:t>Državni višegodišnji ciljevi fiskalne politike</a:t>
            </a:r>
          </a:p>
        </p:txBody>
      </p:sp>
      <p:sp>
        <p:nvSpPr>
          <p:cNvPr id="9232" name="TextBox 31">
            <a:extLst>
              <a:ext uri="{FF2B5EF4-FFF2-40B4-BE49-F238E27FC236}">
                <a16:creationId xmlns:a16="http://schemas.microsoft.com/office/drawing/2014/main" xmlns="" id="{D565CA45-E520-421C-8BA1-D54792E3C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3540125"/>
            <a:ext cx="1169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 sz="1200">
                <a:solidFill>
                  <a:srgbClr val="604A7B"/>
                </a:solidFill>
              </a:rPr>
              <a:t>Postavljanje višegodišnjih planova potrošnje</a:t>
            </a:r>
          </a:p>
        </p:txBody>
      </p:sp>
      <p:sp>
        <p:nvSpPr>
          <p:cNvPr id="9233" name="TextBox 32">
            <a:extLst>
              <a:ext uri="{FF2B5EF4-FFF2-40B4-BE49-F238E27FC236}">
                <a16:creationId xmlns:a16="http://schemas.microsoft.com/office/drawing/2014/main" xmlns="" id="{9D7D9948-65E9-45BC-8672-6171C66A7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383088"/>
            <a:ext cx="1169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 sz="1200">
                <a:solidFill>
                  <a:srgbClr val="FFC000"/>
                </a:solidFill>
              </a:rPr>
              <a:t>Odobrenje godišnjih rashoda</a:t>
            </a:r>
          </a:p>
        </p:txBody>
      </p:sp>
      <p:sp>
        <p:nvSpPr>
          <p:cNvPr id="9234" name="TextBox 33">
            <a:extLst>
              <a:ext uri="{FF2B5EF4-FFF2-40B4-BE49-F238E27FC236}">
                <a16:creationId xmlns:a16="http://schemas.microsoft.com/office/drawing/2014/main" xmlns="" id="{D7EC228A-E5EE-4A15-A064-18CE68541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888" y="5240338"/>
            <a:ext cx="1169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 sz="1200">
                <a:solidFill>
                  <a:srgbClr val="7030A0"/>
                </a:solidFill>
              </a:rPr>
              <a:t>Izvještaj o stvarnim rashodima</a:t>
            </a:r>
          </a:p>
        </p:txBody>
      </p:sp>
      <p:sp>
        <p:nvSpPr>
          <p:cNvPr id="35" name="Left Brace 34">
            <a:extLst>
              <a:ext uri="{FF2B5EF4-FFF2-40B4-BE49-F238E27FC236}">
                <a16:creationId xmlns:a16="http://schemas.microsoft.com/office/drawing/2014/main" xmlns="" id="{59D62918-3BF2-4C02-81E5-10C535087AF4}"/>
              </a:ext>
            </a:extLst>
          </p:cNvPr>
          <p:cNvSpPr/>
          <p:nvPr/>
        </p:nvSpPr>
        <p:spPr>
          <a:xfrm>
            <a:off x="6172200" y="1844675"/>
            <a:ext cx="287338" cy="5397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xmlns="" id="{34814E92-CBBC-4CF9-8840-773E75018AFB}"/>
              </a:ext>
            </a:extLst>
          </p:cNvPr>
          <p:cNvSpPr/>
          <p:nvPr/>
        </p:nvSpPr>
        <p:spPr>
          <a:xfrm>
            <a:off x="6172200" y="2693988"/>
            <a:ext cx="287338" cy="5397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xmlns="" id="{EF64ED07-0B69-4AC1-B618-341CF7EFFC1E}"/>
              </a:ext>
            </a:extLst>
          </p:cNvPr>
          <p:cNvSpPr/>
          <p:nvPr/>
        </p:nvSpPr>
        <p:spPr>
          <a:xfrm>
            <a:off x="6172200" y="3563938"/>
            <a:ext cx="287338" cy="5397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xmlns="" id="{48810B07-22EF-4FFE-AC6A-1AD76C10B266}"/>
              </a:ext>
            </a:extLst>
          </p:cNvPr>
          <p:cNvSpPr/>
          <p:nvPr/>
        </p:nvSpPr>
        <p:spPr>
          <a:xfrm>
            <a:off x="6159500" y="4433888"/>
            <a:ext cx="288925" cy="5397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xmlns="" id="{AAD4D5B8-EA26-4BD6-9199-605AC7CD33DD}"/>
              </a:ext>
            </a:extLst>
          </p:cNvPr>
          <p:cNvSpPr/>
          <p:nvPr/>
        </p:nvSpPr>
        <p:spPr>
          <a:xfrm>
            <a:off x="6172200" y="5281613"/>
            <a:ext cx="287338" cy="5397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240" name="TextBox 39">
            <a:extLst>
              <a:ext uri="{FF2B5EF4-FFF2-40B4-BE49-F238E27FC236}">
                <a16:creationId xmlns:a16="http://schemas.microsoft.com/office/drawing/2014/main" xmlns="" id="{B8BC9782-28CB-4BE2-ABC6-B2E42963A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6850" y="1833563"/>
            <a:ext cx="2273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 sz="1200">
                <a:solidFill>
                  <a:srgbClr val="FF0000"/>
                </a:solidFill>
              </a:rPr>
              <a:t>Načela fiskalnog upravljanja</a:t>
            </a:r>
            <a:br>
              <a:rPr lang="it-IT" altLang="sr-Latn-RS" sz="1200">
                <a:solidFill>
                  <a:srgbClr val="FF0000"/>
                </a:solidFill>
              </a:rPr>
            </a:br>
            <a:r>
              <a:rPr lang="it-IT" altLang="sr-Latn-RS" sz="1200">
                <a:solidFill>
                  <a:srgbClr val="FF0000"/>
                </a:solidFill>
              </a:rPr>
              <a:t>Numeričko fiskalno pravilo</a:t>
            </a:r>
            <a:br>
              <a:rPr lang="it-IT" altLang="sr-Latn-RS" sz="1200">
                <a:solidFill>
                  <a:srgbClr val="FF0000"/>
                </a:solidFill>
              </a:rPr>
            </a:br>
            <a:r>
              <a:rPr lang="it-IT" altLang="sr-Latn-RS" sz="1200">
                <a:solidFill>
                  <a:srgbClr val="FF0000"/>
                </a:solidFill>
              </a:rPr>
              <a:t>Zahtjevi za objavu</a:t>
            </a:r>
          </a:p>
        </p:txBody>
      </p:sp>
      <p:sp>
        <p:nvSpPr>
          <p:cNvPr id="9241" name="TextBox 40">
            <a:extLst>
              <a:ext uri="{FF2B5EF4-FFF2-40B4-BE49-F238E27FC236}">
                <a16:creationId xmlns:a16="http://schemas.microsoft.com/office/drawing/2014/main" xmlns="" id="{BB45D9E3-F919-42B8-81D0-7A202BE7D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587625"/>
            <a:ext cx="22748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 sz="1200">
                <a:solidFill>
                  <a:srgbClr val="00B050"/>
                </a:solidFill>
              </a:rPr>
              <a:t>Višegodišnja makroekonomska projekcija</a:t>
            </a:r>
          </a:p>
          <a:p>
            <a:pPr eaLnBrk="1" hangingPunct="1">
              <a:buSzPct val="100000"/>
            </a:pPr>
            <a:r>
              <a:rPr lang="it-IT" altLang="sr-Latn-RS" sz="1200">
                <a:solidFill>
                  <a:srgbClr val="00B050"/>
                </a:solidFill>
              </a:rPr>
              <a:t>Višegodišnja fiskalna projekcija</a:t>
            </a:r>
          </a:p>
          <a:p>
            <a:pPr eaLnBrk="1" hangingPunct="1">
              <a:buSzPct val="100000"/>
            </a:pPr>
            <a:r>
              <a:rPr lang="it-IT" altLang="sr-Latn-RS" sz="1200">
                <a:solidFill>
                  <a:srgbClr val="00B050"/>
                </a:solidFill>
              </a:rPr>
              <a:t>Srednjoročni fiskalni cilj</a:t>
            </a:r>
          </a:p>
        </p:txBody>
      </p:sp>
      <p:sp>
        <p:nvSpPr>
          <p:cNvPr id="9242" name="TextBox 41">
            <a:extLst>
              <a:ext uri="{FF2B5EF4-FFF2-40B4-BE49-F238E27FC236}">
                <a16:creationId xmlns:a16="http://schemas.microsoft.com/office/drawing/2014/main" xmlns="" id="{F4426347-3257-43E1-88D8-7083968DF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0" y="3424628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 sz="1200" dirty="0" err="1">
                <a:solidFill>
                  <a:srgbClr val="604A7B"/>
                </a:solidFill>
              </a:rPr>
              <a:t>Višegodišnja</a:t>
            </a:r>
            <a:r>
              <a:rPr lang="it-IT" altLang="sr-Latn-RS" sz="1200" dirty="0">
                <a:solidFill>
                  <a:srgbClr val="604A7B"/>
                </a:solidFill>
              </a:rPr>
              <a:t> </a:t>
            </a:r>
            <a:r>
              <a:rPr lang="it-IT" altLang="sr-Latn-RS" sz="1200" dirty="0" err="1">
                <a:solidFill>
                  <a:srgbClr val="604A7B"/>
                </a:solidFill>
              </a:rPr>
              <a:t>gornja</a:t>
            </a:r>
            <a:r>
              <a:rPr lang="it-IT" altLang="sr-Latn-RS" sz="1200" dirty="0">
                <a:solidFill>
                  <a:srgbClr val="604A7B"/>
                </a:solidFill>
              </a:rPr>
              <a:t> </a:t>
            </a:r>
            <a:r>
              <a:rPr lang="it-IT" altLang="sr-Latn-RS" sz="1200" dirty="0" err="1">
                <a:solidFill>
                  <a:srgbClr val="604A7B"/>
                </a:solidFill>
              </a:rPr>
              <a:t>granica</a:t>
            </a:r>
            <a:r>
              <a:rPr lang="it-IT" altLang="sr-Latn-RS" sz="1200" dirty="0">
                <a:solidFill>
                  <a:srgbClr val="604A7B"/>
                </a:solidFill>
              </a:rPr>
              <a:t> </a:t>
            </a:r>
            <a:r>
              <a:rPr lang="it-IT" altLang="sr-Latn-RS" sz="1200" dirty="0" err="1">
                <a:solidFill>
                  <a:srgbClr val="604A7B"/>
                </a:solidFill>
              </a:rPr>
              <a:t>rashoda</a:t>
            </a:r>
            <a:endParaRPr lang="it-IT" altLang="sr-Latn-RS" sz="1200" dirty="0">
              <a:solidFill>
                <a:srgbClr val="604A7B"/>
              </a:solidFill>
            </a:endParaRPr>
          </a:p>
          <a:p>
            <a:pPr eaLnBrk="1" hangingPunct="1">
              <a:buSzPct val="100000"/>
            </a:pPr>
            <a:r>
              <a:rPr lang="it-IT" altLang="sr-Latn-RS" sz="1200" dirty="0" err="1">
                <a:solidFill>
                  <a:srgbClr val="604A7B"/>
                </a:solidFill>
              </a:rPr>
              <a:t>Višegodišnje</a:t>
            </a:r>
            <a:r>
              <a:rPr lang="it-IT" altLang="sr-Latn-RS" sz="1200" dirty="0">
                <a:solidFill>
                  <a:srgbClr val="604A7B"/>
                </a:solidFill>
              </a:rPr>
              <a:t> </a:t>
            </a:r>
            <a:r>
              <a:rPr lang="it-IT" altLang="sr-Latn-RS" sz="1200" dirty="0" err="1">
                <a:solidFill>
                  <a:srgbClr val="604A7B"/>
                </a:solidFill>
              </a:rPr>
              <a:t>alokacije</a:t>
            </a:r>
            <a:r>
              <a:rPr lang="it-IT" altLang="sr-Latn-RS" sz="1200" dirty="0">
                <a:solidFill>
                  <a:srgbClr val="604A7B"/>
                </a:solidFill>
              </a:rPr>
              <a:t> za </a:t>
            </a:r>
            <a:r>
              <a:rPr lang="it-IT" altLang="sr-Latn-RS" sz="1200" dirty="0" err="1">
                <a:solidFill>
                  <a:srgbClr val="604A7B"/>
                </a:solidFill>
              </a:rPr>
              <a:t>potrošnju</a:t>
            </a:r>
            <a:endParaRPr lang="it-IT" altLang="sr-Latn-RS" sz="1200" dirty="0">
              <a:solidFill>
                <a:srgbClr val="604A7B"/>
              </a:solidFill>
            </a:endParaRPr>
          </a:p>
          <a:p>
            <a:pPr eaLnBrk="1" hangingPunct="1">
              <a:buSzPct val="100000"/>
            </a:pPr>
            <a:r>
              <a:rPr lang="it-IT" altLang="sr-Latn-RS" sz="1200" dirty="0">
                <a:solidFill>
                  <a:srgbClr val="604A7B"/>
                </a:solidFill>
              </a:rPr>
              <a:t>Planiranje </a:t>
            </a:r>
            <a:r>
              <a:rPr lang="it-IT" altLang="sr-Latn-RS" sz="1200" dirty="0" err="1">
                <a:solidFill>
                  <a:srgbClr val="604A7B"/>
                </a:solidFill>
              </a:rPr>
              <a:t>marže</a:t>
            </a:r>
            <a:endParaRPr lang="it-IT" altLang="sr-Latn-RS" sz="1200" dirty="0">
              <a:solidFill>
                <a:srgbClr val="604A7B"/>
              </a:solidFill>
            </a:endParaRPr>
          </a:p>
        </p:txBody>
      </p:sp>
      <p:sp>
        <p:nvSpPr>
          <p:cNvPr id="9243" name="TextBox 42">
            <a:extLst>
              <a:ext uri="{FF2B5EF4-FFF2-40B4-BE49-F238E27FC236}">
                <a16:creationId xmlns:a16="http://schemas.microsoft.com/office/drawing/2014/main" xmlns="" id="{262EEB69-DACC-4D63-B209-AEF249BA2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5888" y="4340945"/>
            <a:ext cx="22748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 sz="1200" dirty="0" err="1">
                <a:solidFill>
                  <a:srgbClr val="FFC000"/>
                </a:solidFill>
              </a:rPr>
              <a:t>Detaljna</a:t>
            </a:r>
            <a:r>
              <a:rPr lang="it-IT" altLang="sr-Latn-RS" sz="1200" dirty="0">
                <a:solidFill>
                  <a:srgbClr val="FFC000"/>
                </a:solidFill>
              </a:rPr>
              <a:t> </a:t>
            </a:r>
            <a:r>
              <a:rPr lang="it-IT" altLang="sr-Latn-RS" sz="1200" dirty="0" err="1">
                <a:solidFill>
                  <a:srgbClr val="FFC000"/>
                </a:solidFill>
              </a:rPr>
              <a:t>odobrena</a:t>
            </a:r>
            <a:r>
              <a:rPr lang="it-IT" altLang="sr-Latn-RS" sz="1200" dirty="0">
                <a:solidFill>
                  <a:srgbClr val="FFC000"/>
                </a:solidFill>
              </a:rPr>
              <a:t> </a:t>
            </a:r>
            <a:r>
              <a:rPr lang="it-IT" altLang="sr-Latn-RS" sz="1200" dirty="0" err="1">
                <a:solidFill>
                  <a:srgbClr val="FFC000"/>
                </a:solidFill>
              </a:rPr>
              <a:t>sredstva</a:t>
            </a:r>
            <a:r>
              <a:rPr lang="it-IT" altLang="sr-Latn-RS" sz="1200" dirty="0">
                <a:solidFill>
                  <a:srgbClr val="FFC000"/>
                </a:solidFill>
              </a:rPr>
              <a:t> za </a:t>
            </a:r>
            <a:r>
              <a:rPr lang="it-IT" altLang="sr-Latn-RS" sz="1200" dirty="0" err="1">
                <a:solidFill>
                  <a:srgbClr val="FFC000"/>
                </a:solidFill>
              </a:rPr>
              <a:t>rashode</a:t>
            </a:r>
            <a:endParaRPr lang="it-IT" altLang="sr-Latn-RS" sz="1200" dirty="0">
              <a:solidFill>
                <a:srgbClr val="FFC000"/>
              </a:solidFill>
            </a:endParaRPr>
          </a:p>
          <a:p>
            <a:pPr eaLnBrk="1" hangingPunct="1">
              <a:buSzPct val="100000"/>
            </a:pPr>
            <a:r>
              <a:rPr lang="it-IT" altLang="sr-Latn-RS" sz="1200" dirty="0">
                <a:solidFill>
                  <a:srgbClr val="FFC000"/>
                </a:solidFill>
              </a:rPr>
              <a:t>Ostale </a:t>
            </a:r>
            <a:r>
              <a:rPr lang="it-IT" altLang="sr-Latn-RS" sz="1200" dirty="0" err="1">
                <a:solidFill>
                  <a:srgbClr val="FFC000"/>
                </a:solidFill>
              </a:rPr>
              <a:t>proračunske</a:t>
            </a:r>
            <a:r>
              <a:rPr lang="it-IT" altLang="sr-Latn-RS" sz="1200" dirty="0">
                <a:solidFill>
                  <a:srgbClr val="FFC000"/>
                </a:solidFill>
              </a:rPr>
              <a:t> </a:t>
            </a:r>
            <a:r>
              <a:rPr lang="it-IT" altLang="sr-Latn-RS" sz="1200" dirty="0" err="1">
                <a:solidFill>
                  <a:srgbClr val="FFC000"/>
                </a:solidFill>
              </a:rPr>
              <a:t>kontrole</a:t>
            </a:r>
            <a:endParaRPr lang="it-IT" altLang="sr-Latn-RS" sz="1200" dirty="0">
              <a:solidFill>
                <a:srgbClr val="FFC000"/>
              </a:solidFill>
            </a:endParaRPr>
          </a:p>
          <a:p>
            <a:pPr eaLnBrk="1" hangingPunct="1">
              <a:buSzPct val="100000"/>
            </a:pPr>
            <a:r>
              <a:rPr lang="it-IT" altLang="sr-Latn-RS" sz="1200" dirty="0" err="1">
                <a:solidFill>
                  <a:srgbClr val="FFC000"/>
                </a:solidFill>
              </a:rPr>
              <a:t>Usklađivanje</a:t>
            </a:r>
            <a:r>
              <a:rPr lang="it-IT" altLang="sr-Latn-RS" sz="1200" dirty="0">
                <a:solidFill>
                  <a:srgbClr val="FFC000"/>
                </a:solidFill>
              </a:rPr>
              <a:t> </a:t>
            </a:r>
            <a:r>
              <a:rPr lang="it-IT" altLang="sr-Latn-RS" sz="1200" dirty="0" err="1">
                <a:solidFill>
                  <a:srgbClr val="FFC000"/>
                </a:solidFill>
              </a:rPr>
              <a:t>izmjena</a:t>
            </a:r>
            <a:r>
              <a:rPr lang="it-IT" altLang="sr-Latn-RS" sz="1200" dirty="0">
                <a:solidFill>
                  <a:srgbClr val="FFC000"/>
                </a:solidFill>
              </a:rPr>
              <a:t> </a:t>
            </a:r>
            <a:r>
              <a:rPr lang="it-IT" altLang="sr-Latn-RS" sz="1200" dirty="0" err="1">
                <a:solidFill>
                  <a:srgbClr val="FFC000"/>
                </a:solidFill>
              </a:rPr>
              <a:t>iz</a:t>
            </a:r>
            <a:r>
              <a:rPr lang="it-IT" altLang="sr-Latn-RS" sz="1200" dirty="0">
                <a:solidFill>
                  <a:srgbClr val="FFC000"/>
                </a:solidFill>
              </a:rPr>
              <a:t> MTBF-a</a:t>
            </a:r>
          </a:p>
        </p:txBody>
      </p:sp>
      <p:sp>
        <p:nvSpPr>
          <p:cNvPr id="9244" name="TextBox 43">
            <a:extLst>
              <a:ext uri="{FF2B5EF4-FFF2-40B4-BE49-F238E27FC236}">
                <a16:creationId xmlns:a16="http://schemas.microsoft.com/office/drawing/2014/main" xmlns="" id="{F8DC0C18-1BD0-4D88-AAA3-B2A19FE14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013" y="5230813"/>
            <a:ext cx="22748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 sz="1200">
                <a:solidFill>
                  <a:srgbClr val="7030A0"/>
                </a:solidFill>
              </a:rPr>
              <a:t>Detaljni ostvareni rashodi</a:t>
            </a:r>
          </a:p>
          <a:p>
            <a:pPr eaLnBrk="1" hangingPunct="1">
              <a:buSzPct val="100000"/>
            </a:pPr>
            <a:r>
              <a:rPr lang="it-IT" altLang="sr-Latn-RS" sz="1200">
                <a:solidFill>
                  <a:srgbClr val="7030A0"/>
                </a:solidFill>
              </a:rPr>
              <a:t>Usklađenje promjena proračuna</a:t>
            </a:r>
          </a:p>
          <a:p>
            <a:pPr eaLnBrk="1" hangingPunct="1">
              <a:buSzPct val="100000"/>
            </a:pPr>
            <a:r>
              <a:rPr lang="it-IT" altLang="sr-Latn-RS" sz="1200">
                <a:solidFill>
                  <a:srgbClr val="7030A0"/>
                </a:solidFill>
              </a:rPr>
              <a:t>Objašnjenje odstupanja</a:t>
            </a:r>
          </a:p>
        </p:txBody>
      </p:sp>
      <p:sp>
        <p:nvSpPr>
          <p:cNvPr id="9245" name="TextBox 44">
            <a:extLst>
              <a:ext uri="{FF2B5EF4-FFF2-40B4-BE49-F238E27FC236}">
                <a16:creationId xmlns:a16="http://schemas.microsoft.com/office/drawing/2014/main" xmlns="" id="{34754C34-9616-4E5C-8BC6-72C206F38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025" y="1412875"/>
            <a:ext cx="1293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>
                <a:solidFill>
                  <a:srgbClr val="000000"/>
                </a:solidFill>
              </a:rPr>
              <a:t>Ciljevi</a:t>
            </a:r>
          </a:p>
        </p:txBody>
      </p:sp>
      <p:sp>
        <p:nvSpPr>
          <p:cNvPr id="9246" name="TextBox 45">
            <a:extLst>
              <a:ext uri="{FF2B5EF4-FFF2-40B4-BE49-F238E27FC236}">
                <a16:creationId xmlns:a16="http://schemas.microsoft.com/office/drawing/2014/main" xmlns="" id="{F05FEED7-9748-4854-B25A-798FE8B88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417638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>
                <a:solidFill>
                  <a:srgbClr val="000000"/>
                </a:solidFill>
              </a:rPr>
              <a:t>Instrument</a:t>
            </a:r>
          </a:p>
        </p:txBody>
      </p:sp>
      <p:sp>
        <p:nvSpPr>
          <p:cNvPr id="9247" name="TextBox 46">
            <a:extLst>
              <a:ext uri="{FF2B5EF4-FFF2-40B4-BE49-F238E27FC236}">
                <a16:creationId xmlns:a16="http://schemas.microsoft.com/office/drawing/2014/main" xmlns="" id="{DAE38F8A-79D6-47EB-AFE3-C507FBD4B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142081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>
                <a:solidFill>
                  <a:srgbClr val="000000"/>
                </a:solidFill>
              </a:rPr>
              <a:t>Sadržaj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xmlns="" id="{8F218F34-868D-4A82-8135-605EF62E6598}"/>
              </a:ext>
            </a:extLst>
          </p:cNvPr>
          <p:cNvSpPr/>
          <p:nvPr/>
        </p:nvSpPr>
        <p:spPr>
          <a:xfrm>
            <a:off x="3502025" y="719138"/>
            <a:ext cx="5345113" cy="65246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it-IT" altLang="sr-Latn-RS" sz="2000" b="1">
                <a:solidFill>
                  <a:srgbClr val="FFFFFF"/>
                </a:solidFill>
              </a:rPr>
              <a:t>U što se uklapaju?</a:t>
            </a:r>
          </a:p>
        </p:txBody>
      </p:sp>
      <p:sp>
        <p:nvSpPr>
          <p:cNvPr id="9249" name="TextBox 49">
            <a:extLst>
              <a:ext uri="{FF2B5EF4-FFF2-40B4-BE49-F238E27FC236}">
                <a16:creationId xmlns:a16="http://schemas.microsoft.com/office/drawing/2014/main" xmlns="" id="{12098493-ED6E-42FF-8567-CF685C5E3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738" y="5902325"/>
            <a:ext cx="4297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it-IT" altLang="sr-Latn-RS" sz="1200">
                <a:solidFill>
                  <a:srgbClr val="000000"/>
                </a:solidFill>
              </a:rPr>
              <a:t>Izvor: Cangiano M. (2017), prezentacija na radionici o planiranju proračuna s vrha prema dnu i MTBF-ovima, RGS-MEF, Rim, veljača.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2F3C244-7345-4E22-AF17-B418FD3F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333375"/>
            <a:ext cx="7380288" cy="800100"/>
          </a:xfrm>
        </p:spPr>
        <p:txBody>
          <a:bodyPr>
            <a:normAutofit fontScale="90000"/>
          </a:bodyPr>
          <a:lstStyle/>
          <a:p>
            <a:pPr>
              <a:buSzPct val="100000"/>
            </a:pPr>
            <a:r>
              <a:rPr lang="it-IT" altLang="sr-Latn-RS" sz="280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Dobre prakse za učinkovite srednjoročne proračunske okvire (MTBF-ove)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A93EB57-1EA0-4C71-888F-2B15958B7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268413"/>
            <a:ext cx="7380288" cy="481488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Calibri" panose="020F0502020204030204" pitchFamily="34" charset="0"/>
              <a:buNone/>
            </a:pPr>
            <a:endParaRPr lang="it-IT" altLang="sr-Latn-RS" sz="22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it-IT" altLang="sr-Latn-RS" sz="2200">
                <a:solidFill>
                  <a:srgbClr val="17375E"/>
                </a:solidFill>
              </a:rPr>
              <a:t>Važno upozorenje: nema jedinstvenog načina da se uspostave ili unaprijede MTBF-ovi (instrumenti i prioriteti se razlikuju od zemlje do zemlje)</a:t>
            </a:r>
          </a:p>
          <a:p>
            <a:pPr marL="0" indent="0">
              <a:lnSpc>
                <a:spcPct val="80000"/>
              </a:lnSpc>
            </a:pPr>
            <a:endParaRPr lang="it-IT" altLang="sr-Latn-RS" sz="22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it-IT" altLang="sr-Latn-RS" sz="2200">
                <a:solidFill>
                  <a:srgbClr val="17375E"/>
                </a:solidFill>
              </a:rPr>
              <a:t>Ključni su politička predanost i institucionalni kapaciteti</a:t>
            </a:r>
          </a:p>
          <a:p>
            <a:pPr marL="0" indent="0">
              <a:lnSpc>
                <a:spcPct val="80000"/>
              </a:lnSpc>
            </a:pPr>
            <a:endParaRPr lang="it-IT" altLang="sr-Latn-RS" sz="22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it-IT" altLang="sr-Latn-RS" sz="2200">
                <a:solidFill>
                  <a:srgbClr val="17375E"/>
                </a:solidFill>
              </a:rPr>
              <a:t>Postojanje pravila za operativne troškove kako bi se uspostavili obvezujući (ali ne fiksirani) limiti potrošnje na višegodišnjoj razini za svako političko područje</a:t>
            </a:r>
          </a:p>
          <a:p>
            <a:pPr marL="0" indent="0">
              <a:lnSpc>
                <a:spcPct val="80000"/>
              </a:lnSpc>
            </a:pPr>
            <a:endParaRPr lang="it-IT" altLang="sr-Latn-RS" sz="22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it-IT" altLang="sr-Latn-RS" sz="2200">
                <a:solidFill>
                  <a:srgbClr val="17375E"/>
                </a:solidFill>
              </a:rPr>
              <a:t>Sveukupna stabilnost ciljeva rashoda tijekom godina i postupci usklađivanja kada se ti ciljevi promijene</a:t>
            </a:r>
          </a:p>
          <a:p>
            <a:pPr marL="0" indent="0">
              <a:lnSpc>
                <a:spcPct val="80000"/>
              </a:lnSpc>
            </a:pPr>
            <a:endParaRPr lang="it-IT" altLang="sr-Latn-RS" sz="22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it-IT" altLang="sr-Latn-RS" sz="2200">
                <a:solidFill>
                  <a:srgbClr val="17375E"/>
                </a:solidFill>
              </a:rPr>
              <a:t>Usklađivanje različitih računovodstvenih standarda</a:t>
            </a:r>
          </a:p>
          <a:p>
            <a:pPr marL="0" indent="0">
              <a:lnSpc>
                <a:spcPct val="80000"/>
              </a:lnSpc>
            </a:pPr>
            <a:endParaRPr lang="it-IT" altLang="sr-Latn-RS" sz="2200">
              <a:solidFill>
                <a:srgbClr val="17375E"/>
              </a:solidFill>
            </a:endParaRPr>
          </a:p>
        </p:txBody>
      </p:sp>
      <p:sp>
        <p:nvSpPr>
          <p:cNvPr id="10244" name="Segnaposto numero diapositiva 3">
            <a:extLst>
              <a:ext uri="{FF2B5EF4-FFF2-40B4-BE49-F238E27FC236}">
                <a16:creationId xmlns:a16="http://schemas.microsoft.com/office/drawing/2014/main" xmlns="" id="{DC1422F3-624E-4091-A02F-5BB4150C04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32206264-5DC2-42BF-8800-395D4B1167C4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5450337-9706-43EC-AC71-731A99342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333375"/>
            <a:ext cx="7380288" cy="800100"/>
          </a:xfrm>
        </p:spPr>
        <p:txBody>
          <a:bodyPr>
            <a:normAutofit fontScale="90000"/>
          </a:bodyPr>
          <a:lstStyle/>
          <a:p>
            <a:pPr>
              <a:buSzPct val="100000"/>
            </a:pPr>
            <a:r>
              <a:rPr lang="it-IT" altLang="sr-Latn-RS" sz="280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Dobre prakse za učinkovite srednjoročne proračunske okvire (MTBF-ove)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1D7E22A-A997-4EE0-A7FE-7DC132418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268413"/>
            <a:ext cx="7380288" cy="481488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Calibri" panose="020F0502020204030204" pitchFamily="34" charset="0"/>
              <a:buNone/>
            </a:pPr>
            <a:endParaRPr lang="it-IT" altLang="sr-Latn-RS" sz="26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it-IT" altLang="sr-Latn-RS" sz="2600">
                <a:solidFill>
                  <a:srgbClr val="17375E"/>
                </a:solidFill>
              </a:rPr>
              <a:t>Uspostava MTBF-a na početku svakog zakonodavnog razdoblja bez ili s ograničenim dodatnim pregovorima kasnije</a:t>
            </a:r>
          </a:p>
          <a:p>
            <a:pPr marL="0" indent="0">
              <a:lnSpc>
                <a:spcPct val="80000"/>
              </a:lnSpc>
            </a:pPr>
            <a:endParaRPr lang="it-IT" altLang="sr-Latn-RS" sz="26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it-IT" altLang="sr-Latn-RS" sz="2600">
                <a:solidFill>
                  <a:srgbClr val="17375E"/>
                </a:solidFill>
              </a:rPr>
              <a:t>Unaprijed uspostaviti „pravila igre” kod političkih i institucionalnih aktera u specifičnim okolnostima</a:t>
            </a:r>
          </a:p>
          <a:p>
            <a:pPr marL="0" indent="0">
              <a:lnSpc>
                <a:spcPct val="80000"/>
              </a:lnSpc>
            </a:pPr>
            <a:endParaRPr lang="it-IT" altLang="sr-Latn-RS" sz="26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it-IT" altLang="sr-Latn-RS" sz="2600">
                <a:solidFill>
                  <a:srgbClr val="17375E"/>
                </a:solidFill>
              </a:rPr>
              <a:t>Definirati središnji MTBF u zemljama s višerazinskom strukturom rashoda zbog utjecaja koje će proračunske omotnice središnje države imati na proračuna nižih razina vlasti</a:t>
            </a:r>
          </a:p>
        </p:txBody>
      </p:sp>
      <p:sp>
        <p:nvSpPr>
          <p:cNvPr id="11268" name="Segnaposto numero diapositiva 3">
            <a:extLst>
              <a:ext uri="{FF2B5EF4-FFF2-40B4-BE49-F238E27FC236}">
                <a16:creationId xmlns:a16="http://schemas.microsoft.com/office/drawing/2014/main" xmlns="" id="{78BB2407-0927-4EA1-88AC-6A058B558CB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58F6D80-B3C8-4089-8263-1691D38C49A5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07F4C0F-CB38-4811-8583-8A57BFC1D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557338"/>
            <a:ext cx="7380288" cy="4525962"/>
          </a:xfrm>
        </p:spPr>
        <p:txBody>
          <a:bodyPr>
            <a:normAutofit/>
          </a:bodyPr>
          <a:lstStyle/>
          <a:p>
            <a:pPr marL="0" indent="0" algn="ctr">
              <a:buFont typeface="Calibri" panose="020F0502020204030204" pitchFamily="34" charset="0"/>
              <a:buNone/>
            </a:pPr>
            <a:endParaRPr lang="it-IT" altLang="sr-Latn-RS" sz="5400" b="1">
              <a:solidFill>
                <a:srgbClr val="93193C"/>
              </a:solidFill>
            </a:endParaRP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it-IT" altLang="sr-Latn-RS" sz="5400" b="1">
                <a:solidFill>
                  <a:srgbClr val="93193C"/>
                </a:solidFill>
              </a:rPr>
              <a:t>Domaći MTBF-ovi i fiskalno upravljanje u EU-u</a:t>
            </a:r>
          </a:p>
        </p:txBody>
      </p:sp>
      <p:sp>
        <p:nvSpPr>
          <p:cNvPr id="12291" name="Segnaposto numero diapositiva 3">
            <a:extLst>
              <a:ext uri="{FF2B5EF4-FFF2-40B4-BE49-F238E27FC236}">
                <a16:creationId xmlns:a16="http://schemas.microsoft.com/office/drawing/2014/main" xmlns="" id="{6EA96173-6051-481F-86DA-144AFE77DA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2C9B1FCF-8684-4463-B05F-CB5F3380F1ED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8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7936443-813E-441B-BE63-308053B24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333375"/>
            <a:ext cx="7380288" cy="800100"/>
          </a:xfrm>
        </p:spPr>
        <p:txBody>
          <a:bodyPr/>
          <a:lstStyle/>
          <a:p>
            <a:pPr>
              <a:buSzPct val="100000"/>
            </a:pPr>
            <a:r>
              <a:rPr lang="it-IT" altLang="sr-Latn-RS" sz="280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Domaći MTBF-ovi i fiskalno upravljanje u EU-u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886C213-D3AC-4BED-A60A-2A95CBF8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268413"/>
            <a:ext cx="7380288" cy="481488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Font typeface="Calibri" panose="020F0502020204030204" pitchFamily="34" charset="0"/>
              <a:buNone/>
            </a:pPr>
            <a:endParaRPr lang="it-IT" altLang="sr-Latn-RS" sz="24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it-IT" altLang="sr-Latn-RS" sz="2400">
                <a:solidFill>
                  <a:srgbClr val="17375E"/>
                </a:solidFill>
              </a:rPr>
              <a:t>Temelj srednjoročne fiskalne koordinacije, Pakt o stabilnosti i rastu, sličan je srednjoročnom fiskalnom okviru (MTFF) EU-a</a:t>
            </a:r>
          </a:p>
          <a:p>
            <a:pPr marL="0" indent="0">
              <a:lnSpc>
                <a:spcPct val="80000"/>
              </a:lnSpc>
              <a:buFont typeface="Calibri" panose="020F0502020204030204" pitchFamily="34" charset="0"/>
              <a:buNone/>
            </a:pPr>
            <a:endParaRPr lang="it-IT" altLang="sr-Latn-RS" sz="24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it-IT" altLang="sr-Latn-RS" sz="2400">
                <a:solidFill>
                  <a:srgbClr val="17375E"/>
                </a:solidFill>
              </a:rPr>
              <a:t>Države članice EU-a moraju uskladiti svoje domaće MTBF-ove s MTFF-om EU-a</a:t>
            </a:r>
          </a:p>
          <a:p>
            <a:pPr marL="0" indent="0">
              <a:lnSpc>
                <a:spcPct val="80000"/>
              </a:lnSpc>
              <a:buFont typeface="Calibri" panose="020F0502020204030204" pitchFamily="34" charset="0"/>
              <a:buNone/>
            </a:pPr>
            <a:endParaRPr lang="it-IT" altLang="sr-Latn-RS" sz="2400">
              <a:solidFill>
                <a:srgbClr val="17375E"/>
              </a:solidFill>
            </a:endParaRPr>
          </a:p>
          <a:p>
            <a:pPr marL="0" indent="0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it-IT" altLang="sr-Latn-RS" sz="2400">
                <a:solidFill>
                  <a:srgbClr val="17375E"/>
                </a:solidFill>
              </a:rPr>
              <a:t>Najučinkovitiji MTBF-ovi u EU-u (npr. Nizozemska) stariji su od MTFF-a EU-a; ponekad postoje nesuglasice koje se moraju ispraviti</a:t>
            </a:r>
          </a:p>
          <a:p>
            <a:pPr marL="0" indent="0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it-IT" altLang="sr-Latn-RS" sz="2400">
                <a:solidFill>
                  <a:srgbClr val="17375E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it-IT" altLang="sr-Latn-RS" sz="2400">
                <a:solidFill>
                  <a:srgbClr val="17375E"/>
                </a:solidFill>
              </a:rPr>
              <a:t>Nestabilnost ciljeva i kratkoročnog fokusa trenutačnog fiskalnog okvira EU-a izazov je provedbi učinkovitih MTBF-ova</a:t>
            </a:r>
          </a:p>
        </p:txBody>
      </p:sp>
      <p:sp>
        <p:nvSpPr>
          <p:cNvPr id="13316" name="Segnaposto numero diapositiva 3">
            <a:extLst>
              <a:ext uri="{FF2B5EF4-FFF2-40B4-BE49-F238E27FC236}">
                <a16:creationId xmlns:a16="http://schemas.microsoft.com/office/drawing/2014/main" xmlns="" id="{4AA6A85F-3D33-4901-BCF2-658E966CAB4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9BCCA816-C8F6-4E64-80B9-F8869AEC3ECA}" type="slidenum">
              <a:rPr lang="it-IT" altLang="sr-Latn-RS">
                <a:solidFill>
                  <a:srgbClr val="93193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9</a:t>
            </a:fld>
            <a:endParaRPr lang="it-IT" altLang="sr-Latn-RS">
              <a:solidFill>
                <a:srgbClr val="93193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1149</Words>
  <Application>Microsoft Office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Tema di Office</vt:lpstr>
      <vt:lpstr> Domaći srednjoročni proračunski okviri i fiskalno upravljanje EU-a: prilike i izazovi iz njihove interakcije</vt:lpstr>
      <vt:lpstr>Pregled </vt:lpstr>
      <vt:lpstr>PowerPoint Presentation</vt:lpstr>
      <vt:lpstr>Dobre prakse za učinkovite srednjoročne proračunske okvire (MTBF-ove)</vt:lpstr>
      <vt:lpstr>Dobre prakse za učinkovite srednjoročne proračunske okvire (MTBF-ove)</vt:lpstr>
      <vt:lpstr>Dobre prakse za učinkovite srednjoročne proračunske okvire (MTBF-ove)</vt:lpstr>
      <vt:lpstr>Dobre prakse za učinkovite srednjoročne proračunske okvire (MTBF-ove)</vt:lpstr>
      <vt:lpstr>PowerPoint Presentation</vt:lpstr>
      <vt:lpstr>Domaći MTBF-ovi i fiskalno upravljanje u EU-u</vt:lpstr>
      <vt:lpstr>Domaći MTBF-ovi i fiskalno upravljanje u EU-u</vt:lpstr>
      <vt:lpstr>Domaći MTBF-ovi i fiskalno upravljanje u EU-u</vt:lpstr>
      <vt:lpstr>Domaći MTBF-ovi i fiskalno upravljanje u EU-u</vt:lpstr>
      <vt:lpstr>Domaći MTBF-ovi i fiskalno upravljanje u EU-u</vt:lpstr>
      <vt:lpstr>PowerPoint Presentation</vt:lpstr>
      <vt:lpstr>Uloga neovisne fiskalne institucije u pogledu MTBF-ova</vt:lpstr>
      <vt:lpstr>Uloga neovisne fiskalne institucije u pogledu MTBF-ova</vt:lpstr>
      <vt:lpstr>Uloga neovisne fiskalne institucije u pogledu MTBF-ova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utente_locale</dc:creator>
  <cp:lastModifiedBy>Assia Barić</cp:lastModifiedBy>
  <cp:revision>246</cp:revision>
  <cp:lastPrinted>2018-03-08T15:09:51Z</cp:lastPrinted>
  <dcterms:created xsi:type="dcterms:W3CDTF">2015-05-21T14:26:54Z</dcterms:created>
  <dcterms:modified xsi:type="dcterms:W3CDTF">2018-07-02T12:52:19Z</dcterms:modified>
</cp:coreProperties>
</file>