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530A-1BC9-40FD-A604-F113B95A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5B185-EFF3-4E9E-8B46-D46C9F17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34B-A3C7-44F8-81E9-E28ED884C12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8414B-BEE7-468E-AC38-6CDC2A9C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8CCB9-7DF0-4BDE-88E1-15AEB0FB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E556-23B8-4DAA-BE31-19EC4E0A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2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75C7F-57DE-4458-9762-F5B72EEC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E8A36-6A74-4436-A1F3-9D1BC41A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8411C-31A5-4C60-B441-EEF504A9F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EF34B-A3C7-44F8-81E9-E28ED884C122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C5FF-1362-4DE2-A250-27AE76F6A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A82C0-134B-40D8-9708-BEB411B2C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E556-23B8-4DAA-BE31-19EC4E0A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F9229-EB00-4A5A-BE21-0A7D0D7F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kern="1200"/>
              <a:t>Бюджетирование в Хорватии</a:t>
            </a:r>
            <a:endParaRPr lang="en-US" sz="440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EDBDB-0672-4CB1-B0EA-C711A96802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98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8EA62C-27C6-4C0E-8E9A-5DD987BE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БОР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4782A-394F-4311-BC86-D3A46E7877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6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B24CA3-2147-4B93-9D99-0EE97BC4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C6F65-D2A7-41F4-8108-4C858C9CA0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0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E87E1E-95FC-4E75-8E2A-DB59D65A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sr-Latn-RS" sz="2800">
                <a:latin typeface="Arial" pitchFamily="34" charset="0"/>
              </a:rPr>
              <a:t>Анализ расходов</a:t>
            </a:r>
            <a:endParaRPr lang="en-GB" altLang="sr-Latn-RS" sz="2800" dirty="0"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2B227-B53D-41DB-B408-C79BEC95C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8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60B0E4-2F3F-4954-A3CA-9E65AAAB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Анализ расходов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3628F-D651-4ED9-B4C0-2ACC5BAEA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0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8E28B8-8468-48E0-BEB0-9F11723E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Оценка и аудит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6714C-AFEA-4D35-9B68-0168E97092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0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E5144A-B8C3-4316-A71D-0CF81C75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Оценка и аудит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11F96-8C6F-43B1-A5F1-071B80166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0A42B0-E61A-4FB2-B454-70F22097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II. </a:t>
            </a:r>
            <a:r>
              <a:rPr lang="ru-RU"/>
              <a:t>Планирование капитальных вложений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6EAC9-CED8-405B-AF0E-7B69541B49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3783E7-3F63-4DD1-A4AF-DE05918A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Текущее положение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85DD0-6F9E-4E60-A247-A1BEF7B8E0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8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52DBC1-6C49-4EEC-886D-681A2DFA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Arial" pitchFamily="34" charset="0"/>
              </a:rPr>
              <a:t>Основные проблемы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686A5-4E43-45DA-912B-2F33074EF2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9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8AD9C0-7765-468D-9105-B2935827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Методология подготовки, оценки и исполнения капитальных проектов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75CA0-D857-4987-B1F9-82FD4D27C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7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2A044B-9331-43A5-BC0B-70D4F356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ru-RU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GB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9F862-8258-42B4-917D-4C85983805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EB89E2-8996-407A-A3DA-B1258A66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III. </a:t>
            </a:r>
            <a:r>
              <a:rPr lang="ru-RU"/>
              <a:t> Бюджетирование «сверху вниз» и среднесрочная структура бюджета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BE51A-F439-4C24-AB0E-4CD625D50F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6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802753-C766-44AB-AE5A-44ECDC08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Связь стратегического и финансового планирования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9F490-635E-4CBD-A64A-6A2650732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05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56F605-D644-4D04-9302-4B109350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Лимиты расходования средств («потолки»)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A3058-3184-4643-993F-D738AB1BFC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94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7D5CAF-5FB7-48A3-8106-A94A140C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III. </a:t>
            </a:r>
            <a:r>
              <a:rPr lang="ru-RU"/>
              <a:t>Управленческая гибкость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D53B8-EB43-4F57-BB49-69E744C13B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46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163F79-D80F-408E-B9B3-36F1437A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Собственные и целевые доходы</a:t>
            </a:r>
            <a:br>
              <a:rPr lang="hr-HR"/>
            </a:b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30164-A7D6-4146-AD5E-AD7E78E24F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96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0FB209-9675-4347-9380-6BBC4AA2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IV. </a:t>
            </a:r>
            <a:r>
              <a:rPr lang="ru-RU"/>
              <a:t>Местные органы власти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E6723-6006-42AC-978B-F98C6A9A21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86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5206ED-5951-40FF-A6FD-9642ACE5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sr-Latn-RS" sz="2800"/>
              <a:t>Местные и региональные органы самоуправления</a:t>
            </a:r>
            <a:endParaRPr lang="hr-H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8589F-DDB9-4F1F-BDA0-DE4361BD3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31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B390A9-4DB5-4A65-B18F-CEFB0C68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sr-Latn-RS" sz="2800"/>
              <a:t>Нововведения для местных и региональных органов власти </a:t>
            </a:r>
            <a:endParaRPr lang="hr-H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04409-FCF1-4F43-829C-1AD869771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5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925C5D-88B1-4D39-8726-12D33C56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sr-Latn-RS" sz="2800"/>
              <a:t>Нововведения для местных и региональных органов власти</a:t>
            </a:r>
            <a:endParaRPr lang="hr-H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42ABF-C142-403E-B56E-1B7D8B254B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392A9D-7B46-48EB-BED5-31B0D0A8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Дальнейшие шаги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406EB-8FDC-48DF-B247-54E0982F6A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8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58CFDC-4267-4CFA-AA04-0B4DD95D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Макроэкономические тенденции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E6510-0E0D-4264-A0A4-6562DCEBA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32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4938F7-09A2-4555-A54A-43E0E616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Макроэкономические показатели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91F1D-D0F2-4FF7-BE51-FFF57F4A57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507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69B34C-849E-455A-8FA7-0D4A3891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Бюджетная политика в период </a:t>
            </a:r>
            <a:r>
              <a:rPr lang="hr-HR" altLang="en-US">
                <a:latin typeface="Arial" panose="020B0604020202020204" pitchFamily="34" charset="0"/>
                <a:cs typeface="Arial" panose="020B0604020202020204" pitchFamily="34" charset="0"/>
              </a:rPr>
              <a:t>2016 – 2017</a:t>
            </a:r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 гг.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7649D-5AED-4149-A9F6-D7C15B23FA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63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07F908-5C49-4E95-B51B-8375AD1B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Консолидированный дефицит/профицит бюджета расширенного правительства 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AA2B4-66B6-4D2A-9300-2F514C3B2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726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B30689-9864-4B4E-81B9-2A6ACDEE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Тенденции динамики государственного долга в период с </a:t>
            </a:r>
            <a:r>
              <a:rPr lang="hr-HR" altLang="en-US" sz="2000"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hr-HR" altLang="en-US" sz="200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ru-RU" altLang="en-US" sz="2000">
                <a:latin typeface="Arial" panose="020B0604020202020204" pitchFamily="34" charset="0"/>
                <a:cs typeface="Arial" panose="020B0604020202020204" pitchFamily="34" charset="0"/>
              </a:rPr>
              <a:t> гг.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54A03-6548-480B-A269-819425CA02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540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81B64F-9E9A-482E-A115-086AF413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Институциональная среда </a:t>
            </a:r>
            <a:r>
              <a:rPr lang="hr-HR" sz="3200"/>
              <a:t>(</a:t>
            </a:r>
            <a:r>
              <a:rPr lang="ru-RU" sz="3200"/>
              <a:t>состояние</a:t>
            </a:r>
            <a:r>
              <a:rPr lang="hr-HR" sz="3200"/>
              <a:t>)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7CEBC-7DCC-4245-8804-9485AFF7E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1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F269C0-F641-481B-9D24-7EA9047F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Развитие БОР в Хорватии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0ACEF-F608-42AB-B744-35ED10F8C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7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Бюджетирование в Хорватии</vt:lpstr>
      <vt:lpstr>Содержание</vt:lpstr>
      <vt:lpstr>Макроэкономические тенденции</vt:lpstr>
      <vt:lpstr>Макроэкономические показатели</vt:lpstr>
      <vt:lpstr>Бюджетная политика в период 2016 – 2017 гг.</vt:lpstr>
      <vt:lpstr>Консолидированный дефицит/профицит бюджета расширенного правительства </vt:lpstr>
      <vt:lpstr>Тенденции динамики государственного долга в период с 2011 по 2017 гг.</vt:lpstr>
      <vt:lpstr>Институциональная среда (состояние)</vt:lpstr>
      <vt:lpstr>Развитие БОР в Хорватии</vt:lpstr>
      <vt:lpstr>БОР</vt:lpstr>
      <vt:lpstr>PowerPoint Presentation</vt:lpstr>
      <vt:lpstr>Анализ расходов</vt:lpstr>
      <vt:lpstr>Анализ расходов</vt:lpstr>
      <vt:lpstr>Оценка и аудит</vt:lpstr>
      <vt:lpstr>Оценка и аудит</vt:lpstr>
      <vt:lpstr>II. Планирование капитальных вложений</vt:lpstr>
      <vt:lpstr>Текущее положение</vt:lpstr>
      <vt:lpstr>Основные проблемы</vt:lpstr>
      <vt:lpstr>Методология подготовки, оценки и исполнения капитальных проектов</vt:lpstr>
      <vt:lpstr>III.  Бюджетирование «сверху вниз» и среднесрочная структура бюджета</vt:lpstr>
      <vt:lpstr>Связь стратегического и финансового планирования</vt:lpstr>
      <vt:lpstr>Лимиты расходования средств («потолки»)</vt:lpstr>
      <vt:lpstr>III. Управленческая гибкость</vt:lpstr>
      <vt:lpstr>Собственные и целевые доходы </vt:lpstr>
      <vt:lpstr>IV. Местные органы власти</vt:lpstr>
      <vt:lpstr>Местные и региональные органы самоуправления</vt:lpstr>
      <vt:lpstr>Нововведения для местных и региональных органов власти </vt:lpstr>
      <vt:lpstr>Нововведения для местных и региональных органов власти</vt:lpstr>
      <vt:lpstr>Дальнейшие шаги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Бюджетирование в Хорватии</dc:title>
  <dc:creator>Ksenia Galantsova</dc:creator>
  <cp:lastModifiedBy>Ksenia Galantsova</cp:lastModifiedBy>
  <cp:revision>1</cp:revision>
  <dcterms:created xsi:type="dcterms:W3CDTF">2018-08-06T12:27:27Z</dcterms:created>
  <dcterms:modified xsi:type="dcterms:W3CDTF">2018-08-06T12:27:28Z</dcterms:modified>
</cp:coreProperties>
</file>