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2"/>
  </p:notesMasterIdLst>
  <p:sldIdLst>
    <p:sldId id="256" r:id="rId2"/>
    <p:sldId id="279" r:id="rId3"/>
    <p:sldId id="280" r:id="rId4"/>
    <p:sldId id="281" r:id="rId5"/>
    <p:sldId id="258" r:id="rId6"/>
    <p:sldId id="259" r:id="rId7"/>
    <p:sldId id="269" r:id="rId8"/>
    <p:sldId id="260" r:id="rId9"/>
    <p:sldId id="277" r:id="rId10"/>
    <p:sldId id="272" r:id="rId11"/>
    <p:sldId id="282" r:id="rId12"/>
    <p:sldId id="261" r:id="rId13"/>
    <p:sldId id="273" r:id="rId14"/>
    <p:sldId id="262" r:id="rId15"/>
    <p:sldId id="271" r:id="rId16"/>
    <p:sldId id="268" r:id="rId17"/>
    <p:sldId id="275" r:id="rId18"/>
    <p:sldId id="265" r:id="rId19"/>
    <p:sldId id="274" r:id="rId20"/>
    <p:sldId id="283" r:id="rId21"/>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 d="1"/>
        <a:sy n="1" d="1"/>
      </p:scale>
      <p:origin x="0" y="0"/>
    </p:cViewPr>
  </p:notesTextViewPr>
  <p:sorterViewPr>
    <p:cViewPr>
      <p:scale>
        <a:sx n="100" d="100"/>
        <a:sy n="100" d="100"/>
      </p:scale>
      <p:origin x="0" y="658"/>
    </p:cViewPr>
  </p:sorterViewPr>
  <p:notesViewPr>
    <p:cSldViewPr>
      <p:cViewPr varScale="1">
        <p:scale>
          <a:sx n="62" d="100"/>
          <a:sy n="62" d="100"/>
        </p:scale>
        <p:origin x="-3240" y="-82"/>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main.oecd.org\sdataGOV\Data\PUM\Bmd\BUD\Performance%20budgeting\Database%202016\Work%20for%20the%20database\OECD.Performance.Budgeting.Survey.2016.Results_22Jul%20v.8%20%20(24%20Feb%202017)%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0"/>
      <c:rAngAx val="0"/>
      <c:perspective val="30"/>
    </c:view3D>
    <c:floor>
      <c:thickness val="0"/>
    </c:floor>
    <c:sideWall>
      <c:thickness val="0"/>
    </c:sideWall>
    <c:backWall>
      <c:thickness val="0"/>
    </c:backWall>
    <c:plotArea>
      <c:layout/>
      <c:pie3DChart>
        <c:varyColors val="1"/>
        <c:ser>
          <c:idx val="0"/>
          <c:order val="0"/>
          <c:cat>
            <c:strRef>
              <c:f>'Q7,10,11 - PB frame'!$C$17:$C$21</c:f>
              <c:strCache>
                <c:ptCount val="5"/>
                <c:pt idx="0">
                  <c:v>Compulsory for line ministries and agencies</c:v>
                </c:pt>
                <c:pt idx="1">
                  <c:v>Compulsory: line ministries nly</c:v>
                </c:pt>
                <c:pt idx="2">
                  <c:v>Optional: line ministries and agencies</c:v>
                </c:pt>
                <c:pt idx="3">
                  <c:v>None</c:v>
                </c:pt>
                <c:pt idx="4">
                  <c:v>N/A</c:v>
                </c:pt>
              </c:strCache>
            </c:strRef>
          </c:cat>
          <c:val>
            <c:numRef>
              <c:f>'Q7,10,11 - PB frame'!$D$17:$D$21</c:f>
              <c:numCache>
                <c:formatCode>General</c:formatCode>
                <c:ptCount val="5"/>
                <c:pt idx="0">
                  <c:v>18</c:v>
                </c:pt>
                <c:pt idx="1">
                  <c:v>6</c:v>
                </c:pt>
                <c:pt idx="2">
                  <c:v>2</c:v>
                </c:pt>
                <c:pt idx="3">
                  <c:v>7</c:v>
                </c:pt>
                <c:pt idx="4">
                  <c:v>2</c:v>
                </c:pt>
              </c:numCache>
            </c:numRef>
          </c:val>
        </c:ser>
        <c:dLbls>
          <c:showLegendKey val="0"/>
          <c:showVal val="0"/>
          <c:showCatName val="0"/>
          <c:showSerName val="0"/>
          <c:showPercent val="0"/>
          <c:showBubbleSize val="0"/>
          <c:showLeaderLines val="1"/>
        </c:dLbls>
      </c:pie3DChart>
    </c:plotArea>
    <c:legend>
      <c:legendPos val="r"/>
      <c:legendEntry>
        <c:idx val="0"/>
        <c:txPr>
          <a:bodyPr/>
          <a:lstStyle/>
          <a:p>
            <a:pPr>
              <a:defRPr sz="1400"/>
            </a:pPr>
            <a:endParaRPr lang="en-US"/>
          </a:p>
        </c:txPr>
      </c:legendEntry>
      <c:legendEntry>
        <c:idx val="1"/>
        <c:txPr>
          <a:bodyPr/>
          <a:lstStyle/>
          <a:p>
            <a:pPr>
              <a:defRPr sz="1400"/>
            </a:pPr>
            <a:endParaRPr lang="en-US"/>
          </a:p>
        </c:txPr>
      </c:legendEntry>
      <c:legendEntry>
        <c:idx val="2"/>
        <c:txPr>
          <a:bodyPr/>
          <a:lstStyle/>
          <a:p>
            <a:pPr>
              <a:defRPr sz="1400"/>
            </a:pPr>
            <a:endParaRPr lang="en-US"/>
          </a:p>
        </c:txPr>
      </c:legendEntry>
      <c:legendEntry>
        <c:idx val="3"/>
        <c:txPr>
          <a:bodyPr/>
          <a:lstStyle/>
          <a:p>
            <a:pPr>
              <a:defRPr sz="1400"/>
            </a:pPr>
            <a:endParaRPr lang="en-US"/>
          </a:p>
        </c:txPr>
      </c:legendEntry>
      <c:legendEntry>
        <c:idx val="4"/>
        <c:txPr>
          <a:bodyPr/>
          <a:lstStyle/>
          <a:p>
            <a:pPr>
              <a:defRPr sz="1400"/>
            </a:pPr>
            <a:endParaRPr lang="en-US"/>
          </a:p>
        </c:txPr>
      </c:legendEntry>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BF0401-D695-4BEE-960D-3593687F313F}" type="doc">
      <dgm:prSet loTypeId="urn:microsoft.com/office/officeart/2005/8/layout/arrow6" loCatId="process" qsTypeId="urn:microsoft.com/office/officeart/2005/8/quickstyle/simple1" qsCatId="simple" csTypeId="urn:microsoft.com/office/officeart/2005/8/colors/accent1_2" csCatId="accent1"/>
      <dgm:spPr/>
      <dgm:t>
        <a:bodyPr/>
        <a:lstStyle/>
        <a:p>
          <a:endParaRPr lang="en-GB"/>
        </a:p>
      </dgm:t>
    </dgm:pt>
    <dgm:pt modelId="{4EB31777-BCE0-4705-8444-CEB7172977F2}">
      <dgm:prSet/>
      <dgm:spPr/>
      <dgm:t>
        <a:bodyPr/>
        <a:lstStyle/>
        <a:p>
          <a:pPr rtl="0"/>
          <a:r>
            <a:rPr lang="en-GB" smtClean="0"/>
            <a:t>Distil experience using research evidence and case studies</a:t>
          </a:r>
          <a:endParaRPr lang="en-GB"/>
        </a:p>
      </dgm:t>
    </dgm:pt>
    <dgm:pt modelId="{CD28EC66-84E2-4E70-8813-F5D95D64E640}" type="parTrans" cxnId="{97753479-9159-4FFA-83E0-48D7CFC9C238}">
      <dgm:prSet/>
      <dgm:spPr/>
      <dgm:t>
        <a:bodyPr/>
        <a:lstStyle/>
        <a:p>
          <a:endParaRPr lang="en-GB"/>
        </a:p>
      </dgm:t>
    </dgm:pt>
    <dgm:pt modelId="{84197B09-A6FE-4F6D-88DC-EA97F0642056}" type="sibTrans" cxnId="{97753479-9159-4FFA-83E0-48D7CFC9C238}">
      <dgm:prSet/>
      <dgm:spPr/>
      <dgm:t>
        <a:bodyPr/>
        <a:lstStyle/>
        <a:p>
          <a:endParaRPr lang="en-GB"/>
        </a:p>
      </dgm:t>
    </dgm:pt>
    <dgm:pt modelId="{8B40099D-3598-4302-A5E7-8EC2B57D869E}">
      <dgm:prSet/>
      <dgm:spPr/>
      <dgm:t>
        <a:bodyPr/>
        <a:lstStyle/>
        <a:p>
          <a:pPr rtl="0"/>
          <a:r>
            <a:rPr lang="en-GB" smtClean="0"/>
            <a:t>Offer advice and options to countries updating their approaches, or newly adopting PB.</a:t>
          </a:r>
          <a:endParaRPr lang="en-GB"/>
        </a:p>
      </dgm:t>
    </dgm:pt>
    <dgm:pt modelId="{F84AA4D4-C493-4B3A-9CE6-48E7D65B9304}" type="parTrans" cxnId="{4F791D8B-D500-414F-8DFF-1A83A779EB8C}">
      <dgm:prSet/>
      <dgm:spPr/>
      <dgm:t>
        <a:bodyPr/>
        <a:lstStyle/>
        <a:p>
          <a:endParaRPr lang="en-GB"/>
        </a:p>
      </dgm:t>
    </dgm:pt>
    <dgm:pt modelId="{E15066AC-2DD5-45ED-9AAC-2F9D455EC470}" type="sibTrans" cxnId="{4F791D8B-D500-414F-8DFF-1A83A779EB8C}">
      <dgm:prSet/>
      <dgm:spPr/>
      <dgm:t>
        <a:bodyPr/>
        <a:lstStyle/>
        <a:p>
          <a:endParaRPr lang="en-GB"/>
        </a:p>
      </dgm:t>
    </dgm:pt>
    <dgm:pt modelId="{9A486527-802D-4C2B-965C-2C353FE7A29B}" type="pres">
      <dgm:prSet presAssocID="{9DBF0401-D695-4BEE-960D-3593687F313F}" presName="compositeShape" presStyleCnt="0">
        <dgm:presLayoutVars>
          <dgm:chMax val="2"/>
          <dgm:dir/>
          <dgm:resizeHandles val="exact"/>
        </dgm:presLayoutVars>
      </dgm:prSet>
      <dgm:spPr/>
      <dgm:t>
        <a:bodyPr/>
        <a:lstStyle/>
        <a:p>
          <a:endParaRPr lang="en-GB"/>
        </a:p>
      </dgm:t>
    </dgm:pt>
    <dgm:pt modelId="{A8A82E13-259D-4021-92EA-2AE4682E798C}" type="pres">
      <dgm:prSet presAssocID="{9DBF0401-D695-4BEE-960D-3593687F313F}" presName="ribbon" presStyleLbl="node1" presStyleIdx="0" presStyleCnt="1"/>
      <dgm:spPr/>
    </dgm:pt>
    <dgm:pt modelId="{190E5826-0376-4B56-9D29-D49C53795B9A}" type="pres">
      <dgm:prSet presAssocID="{9DBF0401-D695-4BEE-960D-3593687F313F}" presName="leftArrowText" presStyleLbl="node1" presStyleIdx="0" presStyleCnt="1">
        <dgm:presLayoutVars>
          <dgm:chMax val="0"/>
          <dgm:bulletEnabled val="1"/>
        </dgm:presLayoutVars>
      </dgm:prSet>
      <dgm:spPr/>
      <dgm:t>
        <a:bodyPr/>
        <a:lstStyle/>
        <a:p>
          <a:endParaRPr lang="en-GB"/>
        </a:p>
      </dgm:t>
    </dgm:pt>
    <dgm:pt modelId="{EC982AE0-CD24-42BF-840F-88537B3C5752}" type="pres">
      <dgm:prSet presAssocID="{9DBF0401-D695-4BEE-960D-3593687F313F}" presName="rightArrowText" presStyleLbl="node1" presStyleIdx="0" presStyleCnt="1">
        <dgm:presLayoutVars>
          <dgm:chMax val="0"/>
          <dgm:bulletEnabled val="1"/>
        </dgm:presLayoutVars>
      </dgm:prSet>
      <dgm:spPr/>
      <dgm:t>
        <a:bodyPr/>
        <a:lstStyle/>
        <a:p>
          <a:endParaRPr lang="en-GB"/>
        </a:p>
      </dgm:t>
    </dgm:pt>
  </dgm:ptLst>
  <dgm:cxnLst>
    <dgm:cxn modelId="{97753479-9159-4FFA-83E0-48D7CFC9C238}" srcId="{9DBF0401-D695-4BEE-960D-3593687F313F}" destId="{4EB31777-BCE0-4705-8444-CEB7172977F2}" srcOrd="0" destOrd="0" parTransId="{CD28EC66-84E2-4E70-8813-F5D95D64E640}" sibTransId="{84197B09-A6FE-4F6D-88DC-EA97F0642056}"/>
    <dgm:cxn modelId="{B2E55A99-811C-43B2-A602-68A8C02A15E6}" type="presOf" srcId="{4EB31777-BCE0-4705-8444-CEB7172977F2}" destId="{190E5826-0376-4B56-9D29-D49C53795B9A}" srcOrd="0" destOrd="0" presId="urn:microsoft.com/office/officeart/2005/8/layout/arrow6"/>
    <dgm:cxn modelId="{4F791D8B-D500-414F-8DFF-1A83A779EB8C}" srcId="{9DBF0401-D695-4BEE-960D-3593687F313F}" destId="{8B40099D-3598-4302-A5E7-8EC2B57D869E}" srcOrd="1" destOrd="0" parTransId="{F84AA4D4-C493-4B3A-9CE6-48E7D65B9304}" sibTransId="{E15066AC-2DD5-45ED-9AAC-2F9D455EC470}"/>
    <dgm:cxn modelId="{3E020EB5-398B-48AF-944B-72B968CEC43D}" type="presOf" srcId="{9DBF0401-D695-4BEE-960D-3593687F313F}" destId="{9A486527-802D-4C2B-965C-2C353FE7A29B}" srcOrd="0" destOrd="0" presId="urn:microsoft.com/office/officeart/2005/8/layout/arrow6"/>
    <dgm:cxn modelId="{A0F0E280-328E-4B2B-9976-B93DDA408274}" type="presOf" srcId="{8B40099D-3598-4302-A5E7-8EC2B57D869E}" destId="{EC982AE0-CD24-42BF-840F-88537B3C5752}" srcOrd="0" destOrd="0" presId="urn:microsoft.com/office/officeart/2005/8/layout/arrow6"/>
    <dgm:cxn modelId="{5BD880E9-5414-4651-8813-E4B92DA19F9F}" type="presParOf" srcId="{9A486527-802D-4C2B-965C-2C353FE7A29B}" destId="{A8A82E13-259D-4021-92EA-2AE4682E798C}" srcOrd="0" destOrd="0" presId="urn:microsoft.com/office/officeart/2005/8/layout/arrow6"/>
    <dgm:cxn modelId="{C96C4A3B-9103-4548-81C4-91BEDF73C6A3}" type="presParOf" srcId="{9A486527-802D-4C2B-965C-2C353FE7A29B}" destId="{190E5826-0376-4B56-9D29-D49C53795B9A}" srcOrd="1" destOrd="0" presId="urn:microsoft.com/office/officeart/2005/8/layout/arrow6"/>
    <dgm:cxn modelId="{1F168817-2941-41EA-9B90-4D8C083683D2}" type="presParOf" srcId="{9A486527-802D-4C2B-965C-2C353FE7A29B}" destId="{EC982AE0-CD24-42BF-840F-88537B3C5752}"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B79AE8-5C1F-4DE3-8FE1-D2DB029FC41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B15682A-B035-4F48-9FF3-DAFB6C12CFE9}">
      <dgm:prSet/>
      <dgm:spPr/>
      <dgm:t>
        <a:bodyPr/>
        <a:lstStyle/>
        <a:p>
          <a:pPr rtl="0"/>
          <a:r>
            <a:rPr lang="en-GB" dirty="0" smtClean="0"/>
            <a:t>The rationale, objectives and approach to performance budgeting are set out in the organic budget law, in other regulations or in an official code of budgetary practice.</a:t>
          </a:r>
          <a:endParaRPr lang="en-GB" dirty="0"/>
        </a:p>
      </dgm:t>
    </dgm:pt>
    <dgm:pt modelId="{BA883EF9-A2E3-4682-9DF5-88953098CD06}" type="parTrans" cxnId="{6F40A065-6392-47E2-8F8E-EC73F3512833}">
      <dgm:prSet/>
      <dgm:spPr/>
      <dgm:t>
        <a:bodyPr/>
        <a:lstStyle/>
        <a:p>
          <a:endParaRPr lang="en-GB"/>
        </a:p>
      </dgm:t>
    </dgm:pt>
    <dgm:pt modelId="{C816A485-96C0-4895-AF29-5EC1335F56F8}" type="sibTrans" cxnId="{6F40A065-6392-47E2-8F8E-EC73F3512833}">
      <dgm:prSet/>
      <dgm:spPr/>
      <dgm:t>
        <a:bodyPr/>
        <a:lstStyle/>
        <a:p>
          <a:endParaRPr lang="en-GB"/>
        </a:p>
      </dgm:t>
    </dgm:pt>
    <dgm:pt modelId="{BF5B9456-8B7E-41DA-AA63-E67988B6E701}">
      <dgm:prSet/>
      <dgm:spPr/>
      <dgm:t>
        <a:bodyPr/>
        <a:lstStyle/>
        <a:p>
          <a:pPr rtl="0"/>
          <a:r>
            <a:rPr lang="en-GB" dirty="0" smtClean="0"/>
            <a:t>The role and interests of important stakeholders in the policy cycle – including the centre of government, the legislature, the central budget authority, line ministries and the supreme audit institution – are reflected in the design of the performance budgeting system.</a:t>
          </a:r>
          <a:endParaRPr lang="en-GB" dirty="0"/>
        </a:p>
      </dgm:t>
    </dgm:pt>
    <dgm:pt modelId="{27AA46CE-01FC-4194-A6A4-98523480C0A1}" type="parTrans" cxnId="{8C05DA4E-3AB5-409E-A9C5-66C64493C810}">
      <dgm:prSet/>
      <dgm:spPr/>
      <dgm:t>
        <a:bodyPr/>
        <a:lstStyle/>
        <a:p>
          <a:endParaRPr lang="en-GB"/>
        </a:p>
      </dgm:t>
    </dgm:pt>
    <dgm:pt modelId="{37C5F10A-1B95-4B56-B7BD-42E7F79C1C0B}" type="sibTrans" cxnId="{8C05DA4E-3AB5-409E-A9C5-66C64493C810}">
      <dgm:prSet/>
      <dgm:spPr/>
      <dgm:t>
        <a:bodyPr/>
        <a:lstStyle/>
        <a:p>
          <a:endParaRPr lang="en-GB"/>
        </a:p>
      </dgm:t>
    </dgm:pt>
    <dgm:pt modelId="{73D826DF-6313-414E-9795-6F03F1130F40}">
      <dgm:prSet/>
      <dgm:spPr/>
      <dgm:t>
        <a:bodyPr/>
        <a:lstStyle/>
        <a:p>
          <a:r>
            <a:rPr lang="en-GB" dirty="0" smtClean="0"/>
            <a:t>The approach and scope of the performance budgeting system are adapted to national circumstances and practical constraints including staff skills, the availability of performance data and the stage of development of the performance culture in government.</a:t>
          </a:r>
          <a:endParaRPr lang="en-GB" dirty="0"/>
        </a:p>
      </dgm:t>
    </dgm:pt>
    <dgm:pt modelId="{A256C2D1-21AE-46FF-BDE8-B2E7E5F8A206}" type="parTrans" cxnId="{82C25B6B-A406-499B-9A2C-C8DCBD156AB5}">
      <dgm:prSet/>
      <dgm:spPr/>
      <dgm:t>
        <a:bodyPr/>
        <a:lstStyle/>
        <a:p>
          <a:endParaRPr lang="en-GB"/>
        </a:p>
      </dgm:t>
    </dgm:pt>
    <dgm:pt modelId="{D164FAB0-672F-4F39-8EAC-26C45A57ECF2}" type="sibTrans" cxnId="{82C25B6B-A406-499B-9A2C-C8DCBD156AB5}">
      <dgm:prSet/>
      <dgm:spPr/>
      <dgm:t>
        <a:bodyPr/>
        <a:lstStyle/>
        <a:p>
          <a:endParaRPr lang="en-GB"/>
        </a:p>
      </dgm:t>
    </dgm:pt>
    <dgm:pt modelId="{30D38E6E-1477-4364-A970-F97FBF8DF879}" type="pres">
      <dgm:prSet presAssocID="{E4B79AE8-5C1F-4DE3-8FE1-D2DB029FC414}" presName="linear" presStyleCnt="0">
        <dgm:presLayoutVars>
          <dgm:animLvl val="lvl"/>
          <dgm:resizeHandles val="exact"/>
        </dgm:presLayoutVars>
      </dgm:prSet>
      <dgm:spPr/>
      <dgm:t>
        <a:bodyPr/>
        <a:lstStyle/>
        <a:p>
          <a:endParaRPr lang="en-GB"/>
        </a:p>
      </dgm:t>
    </dgm:pt>
    <dgm:pt modelId="{06A90A9C-CC81-4CA3-809D-E6F362368C04}" type="pres">
      <dgm:prSet presAssocID="{7B15682A-B035-4F48-9FF3-DAFB6C12CFE9}" presName="parentText" presStyleLbl="node1" presStyleIdx="0" presStyleCnt="3">
        <dgm:presLayoutVars>
          <dgm:chMax val="0"/>
          <dgm:bulletEnabled val="1"/>
        </dgm:presLayoutVars>
      </dgm:prSet>
      <dgm:spPr/>
      <dgm:t>
        <a:bodyPr/>
        <a:lstStyle/>
        <a:p>
          <a:endParaRPr lang="en-GB"/>
        </a:p>
      </dgm:t>
    </dgm:pt>
    <dgm:pt modelId="{AC5B178B-85EA-469C-9AF5-64484E2D62D7}" type="pres">
      <dgm:prSet presAssocID="{C816A485-96C0-4895-AF29-5EC1335F56F8}" presName="spacer" presStyleCnt="0"/>
      <dgm:spPr/>
    </dgm:pt>
    <dgm:pt modelId="{BF809738-D5BE-4307-ABE1-9140AA892023}" type="pres">
      <dgm:prSet presAssocID="{BF5B9456-8B7E-41DA-AA63-E67988B6E701}" presName="parentText" presStyleLbl="node1" presStyleIdx="1" presStyleCnt="3">
        <dgm:presLayoutVars>
          <dgm:chMax val="0"/>
          <dgm:bulletEnabled val="1"/>
        </dgm:presLayoutVars>
      </dgm:prSet>
      <dgm:spPr/>
      <dgm:t>
        <a:bodyPr/>
        <a:lstStyle/>
        <a:p>
          <a:endParaRPr lang="en-GB"/>
        </a:p>
      </dgm:t>
    </dgm:pt>
    <dgm:pt modelId="{6EA667C5-3C2D-4A30-BD05-37C63E0761BD}" type="pres">
      <dgm:prSet presAssocID="{37C5F10A-1B95-4B56-B7BD-42E7F79C1C0B}" presName="spacer" presStyleCnt="0"/>
      <dgm:spPr/>
    </dgm:pt>
    <dgm:pt modelId="{59DD2A09-9424-4313-A13A-54C24B996A38}" type="pres">
      <dgm:prSet presAssocID="{73D826DF-6313-414E-9795-6F03F1130F40}" presName="parentText" presStyleLbl="node1" presStyleIdx="2" presStyleCnt="3">
        <dgm:presLayoutVars>
          <dgm:chMax val="0"/>
          <dgm:bulletEnabled val="1"/>
        </dgm:presLayoutVars>
      </dgm:prSet>
      <dgm:spPr/>
      <dgm:t>
        <a:bodyPr/>
        <a:lstStyle/>
        <a:p>
          <a:endParaRPr lang="en-GB"/>
        </a:p>
      </dgm:t>
    </dgm:pt>
  </dgm:ptLst>
  <dgm:cxnLst>
    <dgm:cxn modelId="{48102931-1731-4E3E-8BFF-C31FCB88EE47}" type="presOf" srcId="{E4B79AE8-5C1F-4DE3-8FE1-D2DB029FC414}" destId="{30D38E6E-1477-4364-A970-F97FBF8DF879}" srcOrd="0" destOrd="0" presId="urn:microsoft.com/office/officeart/2005/8/layout/vList2"/>
    <dgm:cxn modelId="{CEEF1171-2E95-4EC0-B880-631FA871FB02}" type="presOf" srcId="{7B15682A-B035-4F48-9FF3-DAFB6C12CFE9}" destId="{06A90A9C-CC81-4CA3-809D-E6F362368C04}" srcOrd="0" destOrd="0" presId="urn:microsoft.com/office/officeart/2005/8/layout/vList2"/>
    <dgm:cxn modelId="{6F40A065-6392-47E2-8F8E-EC73F3512833}" srcId="{E4B79AE8-5C1F-4DE3-8FE1-D2DB029FC414}" destId="{7B15682A-B035-4F48-9FF3-DAFB6C12CFE9}" srcOrd="0" destOrd="0" parTransId="{BA883EF9-A2E3-4682-9DF5-88953098CD06}" sibTransId="{C816A485-96C0-4895-AF29-5EC1335F56F8}"/>
    <dgm:cxn modelId="{F6568965-C939-491D-AE6A-C79F0DD51A89}" type="presOf" srcId="{BF5B9456-8B7E-41DA-AA63-E67988B6E701}" destId="{BF809738-D5BE-4307-ABE1-9140AA892023}" srcOrd="0" destOrd="0" presId="urn:microsoft.com/office/officeart/2005/8/layout/vList2"/>
    <dgm:cxn modelId="{82C25B6B-A406-499B-9A2C-C8DCBD156AB5}" srcId="{E4B79AE8-5C1F-4DE3-8FE1-D2DB029FC414}" destId="{73D826DF-6313-414E-9795-6F03F1130F40}" srcOrd="2" destOrd="0" parTransId="{A256C2D1-21AE-46FF-BDE8-B2E7E5F8A206}" sibTransId="{D164FAB0-672F-4F39-8EAC-26C45A57ECF2}"/>
    <dgm:cxn modelId="{23271843-056C-4093-865E-DD94182ACAAB}" type="presOf" srcId="{73D826DF-6313-414E-9795-6F03F1130F40}" destId="{59DD2A09-9424-4313-A13A-54C24B996A38}" srcOrd="0" destOrd="0" presId="urn:microsoft.com/office/officeart/2005/8/layout/vList2"/>
    <dgm:cxn modelId="{8C05DA4E-3AB5-409E-A9C5-66C64493C810}" srcId="{E4B79AE8-5C1F-4DE3-8FE1-D2DB029FC414}" destId="{BF5B9456-8B7E-41DA-AA63-E67988B6E701}" srcOrd="1" destOrd="0" parTransId="{27AA46CE-01FC-4194-A6A4-98523480C0A1}" sibTransId="{37C5F10A-1B95-4B56-B7BD-42E7F79C1C0B}"/>
    <dgm:cxn modelId="{A031958C-05BF-4CC6-898C-0960154B2933}" type="presParOf" srcId="{30D38E6E-1477-4364-A970-F97FBF8DF879}" destId="{06A90A9C-CC81-4CA3-809D-E6F362368C04}" srcOrd="0" destOrd="0" presId="urn:microsoft.com/office/officeart/2005/8/layout/vList2"/>
    <dgm:cxn modelId="{A342D770-82B7-4F3A-92D2-D373B6BBF3DF}" type="presParOf" srcId="{30D38E6E-1477-4364-A970-F97FBF8DF879}" destId="{AC5B178B-85EA-469C-9AF5-64484E2D62D7}" srcOrd="1" destOrd="0" presId="urn:microsoft.com/office/officeart/2005/8/layout/vList2"/>
    <dgm:cxn modelId="{D84C1B60-AF87-484D-A37A-916BE8C4FB98}" type="presParOf" srcId="{30D38E6E-1477-4364-A970-F97FBF8DF879}" destId="{BF809738-D5BE-4307-ABE1-9140AA892023}" srcOrd="2" destOrd="0" presId="urn:microsoft.com/office/officeart/2005/8/layout/vList2"/>
    <dgm:cxn modelId="{D7E8A32C-1553-4EB8-98BD-F8FAD994F961}" type="presParOf" srcId="{30D38E6E-1477-4364-A970-F97FBF8DF879}" destId="{6EA667C5-3C2D-4A30-BD05-37C63E0761BD}" srcOrd="3" destOrd="0" presId="urn:microsoft.com/office/officeart/2005/8/layout/vList2"/>
    <dgm:cxn modelId="{4B637EF8-6D9A-49A0-9610-9997228C2D43}" type="presParOf" srcId="{30D38E6E-1477-4364-A970-F97FBF8DF879}" destId="{59DD2A09-9424-4313-A13A-54C24B996A3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115FC2-A41E-483C-A2F1-38C1FAD8C70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BC09E986-7810-4589-851B-B8CDF2352AD4}">
      <dgm:prSet/>
      <dgm:spPr/>
      <dgm:t>
        <a:bodyPr/>
        <a:lstStyle/>
        <a:p>
          <a:r>
            <a:rPr lang="en-GB" dirty="0" smtClean="0"/>
            <a:t>Performance budgets are closely aligned to national performance frameworks, including strategic policy goals, developmental plans and sector strategies.</a:t>
          </a:r>
          <a:endParaRPr lang="en-GB" dirty="0"/>
        </a:p>
      </dgm:t>
    </dgm:pt>
    <dgm:pt modelId="{3FD46C8B-1CEE-478D-9939-86D4D42FB9D5}" type="parTrans" cxnId="{306072C7-193B-4D28-916F-3F48C8AAAD1A}">
      <dgm:prSet/>
      <dgm:spPr/>
      <dgm:t>
        <a:bodyPr/>
        <a:lstStyle/>
        <a:p>
          <a:endParaRPr lang="en-GB"/>
        </a:p>
      </dgm:t>
    </dgm:pt>
    <dgm:pt modelId="{6615A3BC-01FA-474F-B1F5-BF35E027DD6E}" type="sibTrans" cxnId="{306072C7-193B-4D28-916F-3F48C8AAAD1A}">
      <dgm:prSet/>
      <dgm:spPr/>
      <dgm:t>
        <a:bodyPr/>
        <a:lstStyle/>
        <a:p>
          <a:endParaRPr lang="en-GB"/>
        </a:p>
      </dgm:t>
    </dgm:pt>
    <dgm:pt modelId="{78710C9F-F1F1-48D1-841C-C5B870A360B6}">
      <dgm:prSet/>
      <dgm:spPr/>
      <dgm:t>
        <a:bodyPr/>
        <a:lstStyle/>
        <a:p>
          <a:r>
            <a:rPr lang="en-GB" dirty="0" smtClean="0"/>
            <a:t>Medium term expenditure frameworks provide realistic parameters within which strategic plans are prepared, resourced and implemented.</a:t>
          </a:r>
          <a:endParaRPr lang="en-GB" dirty="0"/>
        </a:p>
      </dgm:t>
    </dgm:pt>
    <dgm:pt modelId="{075B4E1B-A6F7-4462-BBC6-0D0C28AD6F06}" type="parTrans" cxnId="{0D4C98CD-87CD-48A9-9DED-7CD7985D5419}">
      <dgm:prSet/>
      <dgm:spPr/>
      <dgm:t>
        <a:bodyPr/>
        <a:lstStyle/>
        <a:p>
          <a:endParaRPr lang="en-GB"/>
        </a:p>
      </dgm:t>
    </dgm:pt>
    <dgm:pt modelId="{F573EBFE-EA28-4E1E-9384-02F31DC9954E}" type="sibTrans" cxnId="{0D4C98CD-87CD-48A9-9DED-7CD7985D5419}">
      <dgm:prSet/>
      <dgm:spPr/>
      <dgm:t>
        <a:bodyPr/>
        <a:lstStyle/>
        <a:p>
          <a:endParaRPr lang="en-GB"/>
        </a:p>
      </dgm:t>
    </dgm:pt>
    <dgm:pt modelId="{36D05AEA-282D-4779-99BE-BD7D8B7F98F3}">
      <dgm:prSet/>
      <dgm:spPr/>
      <dgm:t>
        <a:bodyPr/>
        <a:lstStyle/>
        <a:p>
          <a:r>
            <a:rPr lang="en-GB" dirty="0" smtClean="0"/>
            <a:t>Evidence based analysis of spending is used in conjunction with performance budgeting to improve the alignment of resources with policy priorities.</a:t>
          </a:r>
          <a:endParaRPr lang="en-GB" dirty="0"/>
        </a:p>
      </dgm:t>
    </dgm:pt>
    <dgm:pt modelId="{2B89BAEF-9836-4109-ADDD-8064E13636B5}" type="parTrans" cxnId="{717B1DF5-4ADD-4D4B-BE45-BE2A017F892A}">
      <dgm:prSet/>
      <dgm:spPr/>
      <dgm:t>
        <a:bodyPr/>
        <a:lstStyle/>
        <a:p>
          <a:endParaRPr lang="en-GB"/>
        </a:p>
      </dgm:t>
    </dgm:pt>
    <dgm:pt modelId="{93CFE656-D62A-449F-A758-1CE9A1B17F7E}" type="sibTrans" cxnId="{717B1DF5-4ADD-4D4B-BE45-BE2A017F892A}">
      <dgm:prSet/>
      <dgm:spPr/>
      <dgm:t>
        <a:bodyPr/>
        <a:lstStyle/>
        <a:p>
          <a:endParaRPr lang="en-GB"/>
        </a:p>
      </dgm:t>
    </dgm:pt>
    <dgm:pt modelId="{6CF8D182-7986-4E96-BCED-4BB698F3A2D3}">
      <dgm:prSet/>
      <dgm:spPr/>
      <dgm:t>
        <a:bodyPr/>
        <a:lstStyle/>
        <a:p>
          <a:r>
            <a:rPr lang="en-GB" dirty="0" smtClean="0"/>
            <a:t>The centre of government works closely with the central budget authority to monitor adherence to priority policy goals, to coordinate actions across government agencies and to address constraints.</a:t>
          </a:r>
          <a:endParaRPr lang="en-GB" dirty="0"/>
        </a:p>
      </dgm:t>
    </dgm:pt>
    <dgm:pt modelId="{BF687471-D335-448D-8397-425BBEB44D68}" type="parTrans" cxnId="{7179A6CA-9D80-4F6A-BD98-AA65C8860A40}">
      <dgm:prSet/>
      <dgm:spPr/>
      <dgm:t>
        <a:bodyPr/>
        <a:lstStyle/>
        <a:p>
          <a:endParaRPr lang="en-GB"/>
        </a:p>
      </dgm:t>
    </dgm:pt>
    <dgm:pt modelId="{7B5B59E9-30BD-4721-B8D5-C7116866E9E9}" type="sibTrans" cxnId="{7179A6CA-9D80-4F6A-BD98-AA65C8860A40}">
      <dgm:prSet/>
      <dgm:spPr/>
      <dgm:t>
        <a:bodyPr/>
        <a:lstStyle/>
        <a:p>
          <a:endParaRPr lang="en-GB"/>
        </a:p>
      </dgm:t>
    </dgm:pt>
    <dgm:pt modelId="{51448400-83C8-4815-A8EB-74D11D178E5A}" type="pres">
      <dgm:prSet presAssocID="{60115FC2-A41E-483C-A2F1-38C1FAD8C708}" presName="linear" presStyleCnt="0">
        <dgm:presLayoutVars>
          <dgm:animLvl val="lvl"/>
          <dgm:resizeHandles val="exact"/>
        </dgm:presLayoutVars>
      </dgm:prSet>
      <dgm:spPr/>
      <dgm:t>
        <a:bodyPr/>
        <a:lstStyle/>
        <a:p>
          <a:endParaRPr lang="en-GB"/>
        </a:p>
      </dgm:t>
    </dgm:pt>
    <dgm:pt modelId="{0A197CA2-A34F-4430-9652-699FEADD00B8}" type="pres">
      <dgm:prSet presAssocID="{BC09E986-7810-4589-851B-B8CDF2352AD4}" presName="parentText" presStyleLbl="node1" presStyleIdx="0" presStyleCnt="4">
        <dgm:presLayoutVars>
          <dgm:chMax val="0"/>
          <dgm:bulletEnabled val="1"/>
        </dgm:presLayoutVars>
      </dgm:prSet>
      <dgm:spPr/>
      <dgm:t>
        <a:bodyPr/>
        <a:lstStyle/>
        <a:p>
          <a:endParaRPr lang="en-GB"/>
        </a:p>
      </dgm:t>
    </dgm:pt>
    <dgm:pt modelId="{42ECE529-902C-4EBE-B101-C24BFC97EAF1}" type="pres">
      <dgm:prSet presAssocID="{6615A3BC-01FA-474F-B1F5-BF35E027DD6E}" presName="spacer" presStyleCnt="0"/>
      <dgm:spPr/>
    </dgm:pt>
    <dgm:pt modelId="{A435FC0A-7180-4184-A64E-A7F2449C62A0}" type="pres">
      <dgm:prSet presAssocID="{78710C9F-F1F1-48D1-841C-C5B870A360B6}" presName="parentText" presStyleLbl="node1" presStyleIdx="1" presStyleCnt="4">
        <dgm:presLayoutVars>
          <dgm:chMax val="0"/>
          <dgm:bulletEnabled val="1"/>
        </dgm:presLayoutVars>
      </dgm:prSet>
      <dgm:spPr/>
      <dgm:t>
        <a:bodyPr/>
        <a:lstStyle/>
        <a:p>
          <a:endParaRPr lang="en-GB"/>
        </a:p>
      </dgm:t>
    </dgm:pt>
    <dgm:pt modelId="{B6619785-A2F0-4D0C-815A-B9893D225684}" type="pres">
      <dgm:prSet presAssocID="{F573EBFE-EA28-4E1E-9384-02F31DC9954E}" presName="spacer" presStyleCnt="0"/>
      <dgm:spPr/>
    </dgm:pt>
    <dgm:pt modelId="{4A6C9D1E-16A2-4D8E-9A63-7ACDA6753684}" type="pres">
      <dgm:prSet presAssocID="{36D05AEA-282D-4779-99BE-BD7D8B7F98F3}" presName="parentText" presStyleLbl="node1" presStyleIdx="2" presStyleCnt="4">
        <dgm:presLayoutVars>
          <dgm:chMax val="0"/>
          <dgm:bulletEnabled val="1"/>
        </dgm:presLayoutVars>
      </dgm:prSet>
      <dgm:spPr/>
      <dgm:t>
        <a:bodyPr/>
        <a:lstStyle/>
        <a:p>
          <a:endParaRPr lang="en-GB"/>
        </a:p>
      </dgm:t>
    </dgm:pt>
    <dgm:pt modelId="{1BB6622E-49B0-45CE-80BC-00293EF952C8}" type="pres">
      <dgm:prSet presAssocID="{93CFE656-D62A-449F-A758-1CE9A1B17F7E}" presName="spacer" presStyleCnt="0"/>
      <dgm:spPr/>
    </dgm:pt>
    <dgm:pt modelId="{616D8A8F-7F35-47F9-B53E-95DD7C804C58}" type="pres">
      <dgm:prSet presAssocID="{6CF8D182-7986-4E96-BCED-4BB698F3A2D3}" presName="parentText" presStyleLbl="node1" presStyleIdx="3" presStyleCnt="4">
        <dgm:presLayoutVars>
          <dgm:chMax val="0"/>
          <dgm:bulletEnabled val="1"/>
        </dgm:presLayoutVars>
      </dgm:prSet>
      <dgm:spPr/>
      <dgm:t>
        <a:bodyPr/>
        <a:lstStyle/>
        <a:p>
          <a:endParaRPr lang="en-GB"/>
        </a:p>
      </dgm:t>
    </dgm:pt>
  </dgm:ptLst>
  <dgm:cxnLst>
    <dgm:cxn modelId="{306072C7-193B-4D28-916F-3F48C8AAAD1A}" srcId="{60115FC2-A41E-483C-A2F1-38C1FAD8C708}" destId="{BC09E986-7810-4589-851B-B8CDF2352AD4}" srcOrd="0" destOrd="0" parTransId="{3FD46C8B-1CEE-478D-9939-86D4D42FB9D5}" sibTransId="{6615A3BC-01FA-474F-B1F5-BF35E027DD6E}"/>
    <dgm:cxn modelId="{0D4C98CD-87CD-48A9-9DED-7CD7985D5419}" srcId="{60115FC2-A41E-483C-A2F1-38C1FAD8C708}" destId="{78710C9F-F1F1-48D1-841C-C5B870A360B6}" srcOrd="1" destOrd="0" parTransId="{075B4E1B-A6F7-4462-BBC6-0D0C28AD6F06}" sibTransId="{F573EBFE-EA28-4E1E-9384-02F31DC9954E}"/>
    <dgm:cxn modelId="{F2A58749-13A2-41E5-AB69-4197F4A07100}" type="presOf" srcId="{78710C9F-F1F1-48D1-841C-C5B870A360B6}" destId="{A435FC0A-7180-4184-A64E-A7F2449C62A0}" srcOrd="0" destOrd="0" presId="urn:microsoft.com/office/officeart/2005/8/layout/vList2"/>
    <dgm:cxn modelId="{07A71F1C-18D9-403E-9126-C72C67AA1F25}" type="presOf" srcId="{BC09E986-7810-4589-851B-B8CDF2352AD4}" destId="{0A197CA2-A34F-4430-9652-699FEADD00B8}" srcOrd="0" destOrd="0" presId="urn:microsoft.com/office/officeart/2005/8/layout/vList2"/>
    <dgm:cxn modelId="{717B1DF5-4ADD-4D4B-BE45-BE2A017F892A}" srcId="{60115FC2-A41E-483C-A2F1-38C1FAD8C708}" destId="{36D05AEA-282D-4779-99BE-BD7D8B7F98F3}" srcOrd="2" destOrd="0" parTransId="{2B89BAEF-9836-4109-ADDD-8064E13636B5}" sibTransId="{93CFE656-D62A-449F-A758-1CE9A1B17F7E}"/>
    <dgm:cxn modelId="{7179A6CA-9D80-4F6A-BD98-AA65C8860A40}" srcId="{60115FC2-A41E-483C-A2F1-38C1FAD8C708}" destId="{6CF8D182-7986-4E96-BCED-4BB698F3A2D3}" srcOrd="3" destOrd="0" parTransId="{BF687471-D335-448D-8397-425BBEB44D68}" sibTransId="{7B5B59E9-30BD-4721-B8D5-C7116866E9E9}"/>
    <dgm:cxn modelId="{C6920284-A857-4B23-9001-239B08220215}" type="presOf" srcId="{60115FC2-A41E-483C-A2F1-38C1FAD8C708}" destId="{51448400-83C8-4815-A8EB-74D11D178E5A}" srcOrd="0" destOrd="0" presId="urn:microsoft.com/office/officeart/2005/8/layout/vList2"/>
    <dgm:cxn modelId="{66A160F0-BF47-45A3-B3C6-3E30FBF8D13A}" type="presOf" srcId="{36D05AEA-282D-4779-99BE-BD7D8B7F98F3}" destId="{4A6C9D1E-16A2-4D8E-9A63-7ACDA6753684}" srcOrd="0" destOrd="0" presId="urn:microsoft.com/office/officeart/2005/8/layout/vList2"/>
    <dgm:cxn modelId="{14496E22-2113-4689-AF44-658CBD55C309}" type="presOf" srcId="{6CF8D182-7986-4E96-BCED-4BB698F3A2D3}" destId="{616D8A8F-7F35-47F9-B53E-95DD7C804C58}" srcOrd="0" destOrd="0" presId="urn:microsoft.com/office/officeart/2005/8/layout/vList2"/>
    <dgm:cxn modelId="{CACF6D2C-E6D1-42FA-B96E-C6A599329120}" type="presParOf" srcId="{51448400-83C8-4815-A8EB-74D11D178E5A}" destId="{0A197CA2-A34F-4430-9652-699FEADD00B8}" srcOrd="0" destOrd="0" presId="urn:microsoft.com/office/officeart/2005/8/layout/vList2"/>
    <dgm:cxn modelId="{FBD5D487-16B6-4C2B-BC89-984801A5DB5F}" type="presParOf" srcId="{51448400-83C8-4815-A8EB-74D11D178E5A}" destId="{42ECE529-902C-4EBE-B101-C24BFC97EAF1}" srcOrd="1" destOrd="0" presId="urn:microsoft.com/office/officeart/2005/8/layout/vList2"/>
    <dgm:cxn modelId="{86EE171D-BF42-4E38-B27D-4E7EEDF2978A}" type="presParOf" srcId="{51448400-83C8-4815-A8EB-74D11D178E5A}" destId="{A435FC0A-7180-4184-A64E-A7F2449C62A0}" srcOrd="2" destOrd="0" presId="urn:microsoft.com/office/officeart/2005/8/layout/vList2"/>
    <dgm:cxn modelId="{3F09C65D-4887-447F-A257-76AA049F9331}" type="presParOf" srcId="{51448400-83C8-4815-A8EB-74D11D178E5A}" destId="{B6619785-A2F0-4D0C-815A-B9893D225684}" srcOrd="3" destOrd="0" presId="urn:microsoft.com/office/officeart/2005/8/layout/vList2"/>
    <dgm:cxn modelId="{5C995D6B-0F6D-4246-BEE3-4A7219A82D76}" type="presParOf" srcId="{51448400-83C8-4815-A8EB-74D11D178E5A}" destId="{4A6C9D1E-16A2-4D8E-9A63-7ACDA6753684}" srcOrd="4" destOrd="0" presId="urn:microsoft.com/office/officeart/2005/8/layout/vList2"/>
    <dgm:cxn modelId="{69361C59-5F53-4194-9DA6-E3EB8E2799D9}" type="presParOf" srcId="{51448400-83C8-4815-A8EB-74D11D178E5A}" destId="{1BB6622E-49B0-45CE-80BC-00293EF952C8}" srcOrd="5" destOrd="0" presId="urn:microsoft.com/office/officeart/2005/8/layout/vList2"/>
    <dgm:cxn modelId="{84B35F9D-8576-4C4E-BE0E-11F39C977D47}" type="presParOf" srcId="{51448400-83C8-4815-A8EB-74D11D178E5A}" destId="{616D8A8F-7F35-47F9-B53E-95DD7C804C5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E2DDAC-2ED9-45EB-82AE-48328917C14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2E4E6D69-A09A-4EDE-B80E-CFEC1729A7FB}">
      <dgm:prSet/>
      <dgm:spPr/>
      <dgm:t>
        <a:bodyPr/>
        <a:lstStyle/>
        <a:p>
          <a:pPr rtl="0"/>
          <a:r>
            <a:rPr lang="en-GB" smtClean="0"/>
            <a:t>The performance budgeting methodology includes in-built flexibility to handle the varied nature of government business, and to recognise the differing relationships between inputs and outcomes.</a:t>
          </a:r>
          <a:endParaRPr lang="en-GB"/>
        </a:p>
      </dgm:t>
    </dgm:pt>
    <dgm:pt modelId="{D581F8A8-FEA8-4346-88E4-8B74C6E9230F}" type="parTrans" cxnId="{F6C9ADC8-3251-4E0C-BB66-54434EA04E5F}">
      <dgm:prSet/>
      <dgm:spPr/>
      <dgm:t>
        <a:bodyPr/>
        <a:lstStyle/>
        <a:p>
          <a:endParaRPr lang="en-GB"/>
        </a:p>
      </dgm:t>
    </dgm:pt>
    <dgm:pt modelId="{322D9962-86AD-4F22-9456-05803A2F895D}" type="sibTrans" cxnId="{F6C9ADC8-3251-4E0C-BB66-54434EA04E5F}">
      <dgm:prSet/>
      <dgm:spPr/>
      <dgm:t>
        <a:bodyPr/>
        <a:lstStyle/>
        <a:p>
          <a:endParaRPr lang="en-GB"/>
        </a:p>
      </dgm:t>
    </dgm:pt>
    <dgm:pt modelId="{86273100-4FEA-4458-AA6F-4841D8ABDDA6}">
      <dgm:prSet/>
      <dgm:spPr/>
      <dgm:t>
        <a:bodyPr/>
        <a:lstStyle/>
        <a:p>
          <a:pPr rtl="0"/>
          <a:r>
            <a:rPr lang="en-GB" smtClean="0"/>
            <a:t>Programme structures are aligned with the service delivery functions and responsibilities of ministries and agencies.</a:t>
          </a:r>
          <a:endParaRPr lang="en-GB"/>
        </a:p>
      </dgm:t>
    </dgm:pt>
    <dgm:pt modelId="{90507036-6AAD-4068-85E1-8084BC53B532}" type="parTrans" cxnId="{5360CC3A-C3D1-4343-9A52-F5793A158E79}">
      <dgm:prSet/>
      <dgm:spPr/>
      <dgm:t>
        <a:bodyPr/>
        <a:lstStyle/>
        <a:p>
          <a:endParaRPr lang="en-GB"/>
        </a:p>
      </dgm:t>
    </dgm:pt>
    <dgm:pt modelId="{DAE6CDC8-42A1-456A-A3F2-2A01C7E8472E}" type="sibTrans" cxnId="{5360CC3A-C3D1-4343-9A52-F5793A158E79}">
      <dgm:prSet/>
      <dgm:spPr/>
      <dgm:t>
        <a:bodyPr/>
        <a:lstStyle/>
        <a:p>
          <a:endParaRPr lang="en-GB"/>
        </a:p>
      </dgm:t>
    </dgm:pt>
    <dgm:pt modelId="{777F928C-5203-4F64-A465-C170611F7B72}">
      <dgm:prSet/>
      <dgm:spPr/>
      <dgm:t>
        <a:bodyPr/>
        <a:lstStyle/>
        <a:p>
          <a:pPr rtl="0"/>
          <a:r>
            <a:rPr lang="en-GB" smtClean="0"/>
            <a:t>Complex, persistent and multi-dimensional social problems (so-called “wicked” issues) are addressed through coordination mechanisms and high level government support.</a:t>
          </a:r>
          <a:endParaRPr lang="en-GB"/>
        </a:p>
      </dgm:t>
    </dgm:pt>
    <dgm:pt modelId="{36C3D155-6F92-481D-9AF5-A0D30660AB3B}" type="parTrans" cxnId="{32831945-E30E-44E0-ACA7-4F5C4CD1E620}">
      <dgm:prSet/>
      <dgm:spPr/>
      <dgm:t>
        <a:bodyPr/>
        <a:lstStyle/>
        <a:p>
          <a:endParaRPr lang="en-GB"/>
        </a:p>
      </dgm:t>
    </dgm:pt>
    <dgm:pt modelId="{F2C86F42-97F9-4244-9541-56237470851B}" type="sibTrans" cxnId="{32831945-E30E-44E0-ACA7-4F5C4CD1E620}">
      <dgm:prSet/>
      <dgm:spPr/>
      <dgm:t>
        <a:bodyPr/>
        <a:lstStyle/>
        <a:p>
          <a:endParaRPr lang="en-GB"/>
        </a:p>
      </dgm:t>
    </dgm:pt>
    <dgm:pt modelId="{1F31604B-D8D6-4015-B73A-A5464B58EA93}">
      <dgm:prSet/>
      <dgm:spPr/>
      <dgm:t>
        <a:bodyPr/>
        <a:lstStyle/>
        <a:p>
          <a:pPr rtl="0"/>
          <a:r>
            <a:rPr lang="en-GB" smtClean="0"/>
            <a:t>Control frameworks are revised and adapted to support effective budget execution.</a:t>
          </a:r>
          <a:endParaRPr lang="en-GB"/>
        </a:p>
      </dgm:t>
    </dgm:pt>
    <dgm:pt modelId="{CBB15BFA-CB69-41A2-8273-2376E021D1D9}" type="parTrans" cxnId="{61195D9F-71CB-467D-AEAD-7FA545380D9E}">
      <dgm:prSet/>
      <dgm:spPr/>
      <dgm:t>
        <a:bodyPr/>
        <a:lstStyle/>
        <a:p>
          <a:endParaRPr lang="en-GB"/>
        </a:p>
      </dgm:t>
    </dgm:pt>
    <dgm:pt modelId="{BA31DC16-F5E8-44C4-BCC1-DA51C413AE6A}" type="sibTrans" cxnId="{61195D9F-71CB-467D-AEAD-7FA545380D9E}">
      <dgm:prSet/>
      <dgm:spPr/>
      <dgm:t>
        <a:bodyPr/>
        <a:lstStyle/>
        <a:p>
          <a:endParaRPr lang="en-GB"/>
        </a:p>
      </dgm:t>
    </dgm:pt>
    <dgm:pt modelId="{7BA52048-1A92-471F-A817-9DAE5E5E894A}" type="pres">
      <dgm:prSet presAssocID="{2FE2DDAC-2ED9-45EB-82AE-48328917C14E}" presName="linear" presStyleCnt="0">
        <dgm:presLayoutVars>
          <dgm:animLvl val="lvl"/>
          <dgm:resizeHandles val="exact"/>
        </dgm:presLayoutVars>
      </dgm:prSet>
      <dgm:spPr/>
      <dgm:t>
        <a:bodyPr/>
        <a:lstStyle/>
        <a:p>
          <a:endParaRPr lang="en-GB"/>
        </a:p>
      </dgm:t>
    </dgm:pt>
    <dgm:pt modelId="{4CF9A8DF-D9B9-4887-A475-09ECBB77672F}" type="pres">
      <dgm:prSet presAssocID="{2E4E6D69-A09A-4EDE-B80E-CFEC1729A7FB}" presName="parentText" presStyleLbl="node1" presStyleIdx="0" presStyleCnt="4">
        <dgm:presLayoutVars>
          <dgm:chMax val="0"/>
          <dgm:bulletEnabled val="1"/>
        </dgm:presLayoutVars>
      </dgm:prSet>
      <dgm:spPr/>
      <dgm:t>
        <a:bodyPr/>
        <a:lstStyle/>
        <a:p>
          <a:endParaRPr lang="en-GB"/>
        </a:p>
      </dgm:t>
    </dgm:pt>
    <dgm:pt modelId="{4075AA78-6866-470F-8E76-FDC0CAED1EDB}" type="pres">
      <dgm:prSet presAssocID="{322D9962-86AD-4F22-9456-05803A2F895D}" presName="spacer" presStyleCnt="0"/>
      <dgm:spPr/>
    </dgm:pt>
    <dgm:pt modelId="{06F5FE9C-80CD-42C6-A438-9A5E19D53C39}" type="pres">
      <dgm:prSet presAssocID="{86273100-4FEA-4458-AA6F-4841D8ABDDA6}" presName="parentText" presStyleLbl="node1" presStyleIdx="1" presStyleCnt="4">
        <dgm:presLayoutVars>
          <dgm:chMax val="0"/>
          <dgm:bulletEnabled val="1"/>
        </dgm:presLayoutVars>
      </dgm:prSet>
      <dgm:spPr/>
      <dgm:t>
        <a:bodyPr/>
        <a:lstStyle/>
        <a:p>
          <a:endParaRPr lang="en-GB"/>
        </a:p>
      </dgm:t>
    </dgm:pt>
    <dgm:pt modelId="{CF6B0F0C-5436-4BC3-8C6D-1733FF8F1B80}" type="pres">
      <dgm:prSet presAssocID="{DAE6CDC8-42A1-456A-A3F2-2A01C7E8472E}" presName="spacer" presStyleCnt="0"/>
      <dgm:spPr/>
    </dgm:pt>
    <dgm:pt modelId="{406C2C93-9C81-428F-8EEE-9078D4BE2D75}" type="pres">
      <dgm:prSet presAssocID="{777F928C-5203-4F64-A465-C170611F7B72}" presName="parentText" presStyleLbl="node1" presStyleIdx="2" presStyleCnt="4">
        <dgm:presLayoutVars>
          <dgm:chMax val="0"/>
          <dgm:bulletEnabled val="1"/>
        </dgm:presLayoutVars>
      </dgm:prSet>
      <dgm:spPr/>
      <dgm:t>
        <a:bodyPr/>
        <a:lstStyle/>
        <a:p>
          <a:endParaRPr lang="en-GB"/>
        </a:p>
      </dgm:t>
    </dgm:pt>
    <dgm:pt modelId="{86504136-0EA3-4F1D-AFDE-CB9083BC03F2}" type="pres">
      <dgm:prSet presAssocID="{F2C86F42-97F9-4244-9541-56237470851B}" presName="spacer" presStyleCnt="0"/>
      <dgm:spPr/>
    </dgm:pt>
    <dgm:pt modelId="{6C8B17A5-B9ED-4EDA-A68B-0DEE1800A3C8}" type="pres">
      <dgm:prSet presAssocID="{1F31604B-D8D6-4015-B73A-A5464B58EA93}" presName="parentText" presStyleLbl="node1" presStyleIdx="3" presStyleCnt="4">
        <dgm:presLayoutVars>
          <dgm:chMax val="0"/>
          <dgm:bulletEnabled val="1"/>
        </dgm:presLayoutVars>
      </dgm:prSet>
      <dgm:spPr/>
      <dgm:t>
        <a:bodyPr/>
        <a:lstStyle/>
        <a:p>
          <a:endParaRPr lang="en-GB"/>
        </a:p>
      </dgm:t>
    </dgm:pt>
  </dgm:ptLst>
  <dgm:cxnLst>
    <dgm:cxn modelId="{F6C9ADC8-3251-4E0C-BB66-54434EA04E5F}" srcId="{2FE2DDAC-2ED9-45EB-82AE-48328917C14E}" destId="{2E4E6D69-A09A-4EDE-B80E-CFEC1729A7FB}" srcOrd="0" destOrd="0" parTransId="{D581F8A8-FEA8-4346-88E4-8B74C6E9230F}" sibTransId="{322D9962-86AD-4F22-9456-05803A2F895D}"/>
    <dgm:cxn modelId="{DD2B7704-AC96-4195-9803-4AAE03DCFA53}" type="presOf" srcId="{777F928C-5203-4F64-A465-C170611F7B72}" destId="{406C2C93-9C81-428F-8EEE-9078D4BE2D75}" srcOrd="0" destOrd="0" presId="urn:microsoft.com/office/officeart/2005/8/layout/vList2"/>
    <dgm:cxn modelId="{368AF9E6-E71C-40CE-A1A9-D39C5E6354B1}" type="presOf" srcId="{86273100-4FEA-4458-AA6F-4841D8ABDDA6}" destId="{06F5FE9C-80CD-42C6-A438-9A5E19D53C39}" srcOrd="0" destOrd="0" presId="urn:microsoft.com/office/officeart/2005/8/layout/vList2"/>
    <dgm:cxn modelId="{710B4A69-50EF-411B-ADEA-6C259A039801}" type="presOf" srcId="{1F31604B-D8D6-4015-B73A-A5464B58EA93}" destId="{6C8B17A5-B9ED-4EDA-A68B-0DEE1800A3C8}" srcOrd="0" destOrd="0" presId="urn:microsoft.com/office/officeart/2005/8/layout/vList2"/>
    <dgm:cxn modelId="{FD717464-3B3C-45E1-9CE4-F103E52C895B}" type="presOf" srcId="{2E4E6D69-A09A-4EDE-B80E-CFEC1729A7FB}" destId="{4CF9A8DF-D9B9-4887-A475-09ECBB77672F}" srcOrd="0" destOrd="0" presId="urn:microsoft.com/office/officeart/2005/8/layout/vList2"/>
    <dgm:cxn modelId="{32831945-E30E-44E0-ACA7-4F5C4CD1E620}" srcId="{2FE2DDAC-2ED9-45EB-82AE-48328917C14E}" destId="{777F928C-5203-4F64-A465-C170611F7B72}" srcOrd="2" destOrd="0" parTransId="{36C3D155-6F92-481D-9AF5-A0D30660AB3B}" sibTransId="{F2C86F42-97F9-4244-9541-56237470851B}"/>
    <dgm:cxn modelId="{FD03EE13-80CF-4A17-9D1C-F495CAD52B6C}" type="presOf" srcId="{2FE2DDAC-2ED9-45EB-82AE-48328917C14E}" destId="{7BA52048-1A92-471F-A817-9DAE5E5E894A}" srcOrd="0" destOrd="0" presId="urn:microsoft.com/office/officeart/2005/8/layout/vList2"/>
    <dgm:cxn modelId="{5360CC3A-C3D1-4343-9A52-F5793A158E79}" srcId="{2FE2DDAC-2ED9-45EB-82AE-48328917C14E}" destId="{86273100-4FEA-4458-AA6F-4841D8ABDDA6}" srcOrd="1" destOrd="0" parTransId="{90507036-6AAD-4068-85E1-8084BC53B532}" sibTransId="{DAE6CDC8-42A1-456A-A3F2-2A01C7E8472E}"/>
    <dgm:cxn modelId="{61195D9F-71CB-467D-AEAD-7FA545380D9E}" srcId="{2FE2DDAC-2ED9-45EB-82AE-48328917C14E}" destId="{1F31604B-D8D6-4015-B73A-A5464B58EA93}" srcOrd="3" destOrd="0" parTransId="{CBB15BFA-CB69-41A2-8273-2376E021D1D9}" sibTransId="{BA31DC16-F5E8-44C4-BCC1-DA51C413AE6A}"/>
    <dgm:cxn modelId="{70A1193D-C93B-4C58-9DD6-44E017F25040}" type="presParOf" srcId="{7BA52048-1A92-471F-A817-9DAE5E5E894A}" destId="{4CF9A8DF-D9B9-4887-A475-09ECBB77672F}" srcOrd="0" destOrd="0" presId="urn:microsoft.com/office/officeart/2005/8/layout/vList2"/>
    <dgm:cxn modelId="{3A418AE1-B05F-466A-B120-C9799D5C760C}" type="presParOf" srcId="{7BA52048-1A92-471F-A817-9DAE5E5E894A}" destId="{4075AA78-6866-470F-8E76-FDC0CAED1EDB}" srcOrd="1" destOrd="0" presId="urn:microsoft.com/office/officeart/2005/8/layout/vList2"/>
    <dgm:cxn modelId="{29DC4B06-4979-4D9B-A5CD-B4CBC3B9A33D}" type="presParOf" srcId="{7BA52048-1A92-471F-A817-9DAE5E5E894A}" destId="{06F5FE9C-80CD-42C6-A438-9A5E19D53C39}" srcOrd="2" destOrd="0" presId="urn:microsoft.com/office/officeart/2005/8/layout/vList2"/>
    <dgm:cxn modelId="{48B59193-106E-4A34-9E6D-265B88226AA7}" type="presParOf" srcId="{7BA52048-1A92-471F-A817-9DAE5E5E894A}" destId="{CF6B0F0C-5436-4BC3-8C6D-1733FF8F1B80}" srcOrd="3" destOrd="0" presId="urn:microsoft.com/office/officeart/2005/8/layout/vList2"/>
    <dgm:cxn modelId="{89696EAF-75C3-41B9-89BA-E99D1AAF522E}" type="presParOf" srcId="{7BA52048-1A92-471F-A817-9DAE5E5E894A}" destId="{406C2C93-9C81-428F-8EEE-9078D4BE2D75}" srcOrd="4" destOrd="0" presId="urn:microsoft.com/office/officeart/2005/8/layout/vList2"/>
    <dgm:cxn modelId="{86F3AD33-680D-458E-A889-B7278815FF32}" type="presParOf" srcId="{7BA52048-1A92-471F-A817-9DAE5E5E894A}" destId="{86504136-0EA3-4F1D-AFDE-CB9083BC03F2}" srcOrd="5" destOrd="0" presId="urn:microsoft.com/office/officeart/2005/8/layout/vList2"/>
    <dgm:cxn modelId="{B2BEF2CF-802C-48F3-932E-E17685B546EB}" type="presParOf" srcId="{7BA52048-1A92-471F-A817-9DAE5E5E894A}" destId="{6C8B17A5-B9ED-4EDA-A68B-0DEE1800A3C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8E6048-B652-4F73-86DB-B11E5B8F18A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BD4AB02D-5194-410B-B9ED-0BE4C6F6A949}">
      <dgm:prSet/>
      <dgm:spPr/>
      <dgm:t>
        <a:bodyPr/>
        <a:lstStyle/>
        <a:p>
          <a:r>
            <a:rPr lang="en-GB" dirty="0" smtClean="0"/>
            <a:t>The Central Budget Authority guides the production and use of performance information, promoting quality over quantity.</a:t>
          </a:r>
          <a:endParaRPr lang="en-GB" dirty="0"/>
        </a:p>
      </dgm:t>
    </dgm:pt>
    <dgm:pt modelId="{D86F3574-A45D-4AB8-9F2B-99E870FCB2C6}" type="parTrans" cxnId="{A058A6B8-CB7D-42FA-86A8-DEE0EE6B0EEA}">
      <dgm:prSet/>
      <dgm:spPr/>
      <dgm:t>
        <a:bodyPr/>
        <a:lstStyle/>
        <a:p>
          <a:endParaRPr lang="en-GB"/>
        </a:p>
      </dgm:t>
    </dgm:pt>
    <dgm:pt modelId="{267CC713-3546-4F92-A9A1-39FAB54E92DE}" type="sibTrans" cxnId="{A058A6B8-CB7D-42FA-86A8-DEE0EE6B0EEA}">
      <dgm:prSet/>
      <dgm:spPr/>
      <dgm:t>
        <a:bodyPr/>
        <a:lstStyle/>
        <a:p>
          <a:endParaRPr lang="en-GB"/>
        </a:p>
      </dgm:t>
    </dgm:pt>
    <dgm:pt modelId="{9DCB49BE-C1AD-4681-A251-3634714A0178}">
      <dgm:prSet/>
      <dgm:spPr/>
      <dgm:t>
        <a:bodyPr/>
        <a:lstStyle/>
        <a:p>
          <a:r>
            <a:rPr lang="en-GB" dirty="0" smtClean="0"/>
            <a:t>Performance indicators, milestones and targets are consistent with those identified in national policy and strategy documents.</a:t>
          </a:r>
          <a:endParaRPr lang="en-GB" dirty="0"/>
        </a:p>
      </dgm:t>
    </dgm:pt>
    <dgm:pt modelId="{7A09F986-1CE0-418F-9E75-1146F78853BF}" type="parTrans" cxnId="{0BC6D457-D281-4FC4-AB77-FA495A41D00D}">
      <dgm:prSet/>
      <dgm:spPr/>
      <dgm:t>
        <a:bodyPr/>
        <a:lstStyle/>
        <a:p>
          <a:endParaRPr lang="en-GB"/>
        </a:p>
      </dgm:t>
    </dgm:pt>
    <dgm:pt modelId="{2CD3B2FE-A78D-466A-BF8D-9D3342881678}" type="sibTrans" cxnId="{0BC6D457-D281-4FC4-AB77-FA495A41D00D}">
      <dgm:prSet/>
      <dgm:spPr/>
      <dgm:t>
        <a:bodyPr/>
        <a:lstStyle/>
        <a:p>
          <a:endParaRPr lang="en-GB"/>
        </a:p>
      </dgm:t>
    </dgm:pt>
    <dgm:pt modelId="{5E2A7C2E-533E-4C1A-B57A-41FBBEA9F80C}">
      <dgm:prSet/>
      <dgm:spPr/>
      <dgm:t>
        <a:bodyPr/>
        <a:lstStyle/>
        <a:p>
          <a:r>
            <a:rPr lang="en-GB" dirty="0" smtClean="0"/>
            <a:t>Ministries use outcome and output indicators, together with other indicators that are useful in measuring progress towards achieving policy objectives.</a:t>
          </a:r>
          <a:endParaRPr lang="en-GB" dirty="0"/>
        </a:p>
      </dgm:t>
    </dgm:pt>
    <dgm:pt modelId="{3CA8BD05-DABA-4434-8FEB-2DAF63D9021A}" type="parTrans" cxnId="{EA54C170-2003-4537-A82B-233F4AB0185C}">
      <dgm:prSet/>
      <dgm:spPr/>
      <dgm:t>
        <a:bodyPr/>
        <a:lstStyle/>
        <a:p>
          <a:endParaRPr lang="en-GB"/>
        </a:p>
      </dgm:t>
    </dgm:pt>
    <dgm:pt modelId="{B43BD1C9-94BA-4640-AF26-1FF318C2CFBD}" type="sibTrans" cxnId="{EA54C170-2003-4537-A82B-233F4AB0185C}">
      <dgm:prSet/>
      <dgm:spPr/>
      <dgm:t>
        <a:bodyPr/>
        <a:lstStyle/>
        <a:p>
          <a:endParaRPr lang="en-GB"/>
        </a:p>
      </dgm:t>
    </dgm:pt>
    <dgm:pt modelId="{F65479FB-C1BA-40EE-9B17-FAB18DC35909}">
      <dgm:prSet/>
      <dgm:spPr/>
      <dgm:t>
        <a:bodyPr/>
        <a:lstStyle/>
        <a:p>
          <a:r>
            <a:rPr lang="en-GB" dirty="0" smtClean="0"/>
            <a:t>Performance indicators facilitate comparison between similar entities, within the same country or internationally, whenever practical and consistent with government policy objectives.</a:t>
          </a:r>
          <a:endParaRPr lang="en-GB" dirty="0"/>
        </a:p>
      </dgm:t>
    </dgm:pt>
    <dgm:pt modelId="{3A08286C-60B4-469D-BDD2-A2A2C3F044E0}" type="parTrans" cxnId="{D814DB78-C541-45AA-8E9C-1459ADC4804B}">
      <dgm:prSet/>
      <dgm:spPr/>
      <dgm:t>
        <a:bodyPr/>
        <a:lstStyle/>
        <a:p>
          <a:endParaRPr lang="en-GB"/>
        </a:p>
      </dgm:t>
    </dgm:pt>
    <dgm:pt modelId="{9146CE8B-7FD5-4810-9445-1C5BD417912F}" type="sibTrans" cxnId="{D814DB78-C541-45AA-8E9C-1459ADC4804B}">
      <dgm:prSet/>
      <dgm:spPr/>
      <dgm:t>
        <a:bodyPr/>
        <a:lstStyle/>
        <a:p>
          <a:endParaRPr lang="en-GB"/>
        </a:p>
      </dgm:t>
    </dgm:pt>
    <dgm:pt modelId="{CADE7B76-FA76-4309-90CE-EB22BD332B2A}">
      <dgm:prSet/>
      <dgm:spPr/>
      <dgm:t>
        <a:bodyPr/>
        <a:lstStyle/>
        <a:p>
          <a:r>
            <a:rPr lang="en-GB" smtClean="0"/>
            <a:t>The SAI has a role in reviewing and validating the achievement of performance targets, and in assessing the quality of performance frameworks more broadly, including programme-logic models and indicators.</a:t>
          </a:r>
          <a:endParaRPr lang="en-GB"/>
        </a:p>
      </dgm:t>
    </dgm:pt>
    <dgm:pt modelId="{AF960ABF-10D9-4A94-A38D-E988269E1FF4}" type="parTrans" cxnId="{36713BC7-FE9D-4550-AC5A-244D785BEF83}">
      <dgm:prSet/>
      <dgm:spPr/>
      <dgm:t>
        <a:bodyPr/>
        <a:lstStyle/>
        <a:p>
          <a:endParaRPr lang="en-GB"/>
        </a:p>
      </dgm:t>
    </dgm:pt>
    <dgm:pt modelId="{8A3402EE-7829-4715-9554-E7AAAE7E90FF}" type="sibTrans" cxnId="{36713BC7-FE9D-4550-AC5A-244D785BEF83}">
      <dgm:prSet/>
      <dgm:spPr/>
      <dgm:t>
        <a:bodyPr/>
        <a:lstStyle/>
        <a:p>
          <a:endParaRPr lang="en-GB"/>
        </a:p>
      </dgm:t>
    </dgm:pt>
    <dgm:pt modelId="{31A1EB23-6254-436C-AEF3-26D4409BE445}" type="pres">
      <dgm:prSet presAssocID="{2F8E6048-B652-4F73-86DB-B11E5B8F18A5}" presName="linear" presStyleCnt="0">
        <dgm:presLayoutVars>
          <dgm:animLvl val="lvl"/>
          <dgm:resizeHandles val="exact"/>
        </dgm:presLayoutVars>
      </dgm:prSet>
      <dgm:spPr/>
      <dgm:t>
        <a:bodyPr/>
        <a:lstStyle/>
        <a:p>
          <a:endParaRPr lang="en-GB"/>
        </a:p>
      </dgm:t>
    </dgm:pt>
    <dgm:pt modelId="{B83F81A3-BFF6-4492-BAFF-70292DF53C3D}" type="pres">
      <dgm:prSet presAssocID="{BD4AB02D-5194-410B-B9ED-0BE4C6F6A949}" presName="parentText" presStyleLbl="node1" presStyleIdx="0" presStyleCnt="5">
        <dgm:presLayoutVars>
          <dgm:chMax val="0"/>
          <dgm:bulletEnabled val="1"/>
        </dgm:presLayoutVars>
      </dgm:prSet>
      <dgm:spPr/>
      <dgm:t>
        <a:bodyPr/>
        <a:lstStyle/>
        <a:p>
          <a:endParaRPr lang="en-GB"/>
        </a:p>
      </dgm:t>
    </dgm:pt>
    <dgm:pt modelId="{C28EBADA-BA88-4579-9F21-5C890E693208}" type="pres">
      <dgm:prSet presAssocID="{267CC713-3546-4F92-A9A1-39FAB54E92DE}" presName="spacer" presStyleCnt="0"/>
      <dgm:spPr/>
    </dgm:pt>
    <dgm:pt modelId="{3A00D25E-F36D-47EE-9BFC-BE99927A7881}" type="pres">
      <dgm:prSet presAssocID="{9DCB49BE-C1AD-4681-A251-3634714A0178}" presName="parentText" presStyleLbl="node1" presStyleIdx="1" presStyleCnt="5">
        <dgm:presLayoutVars>
          <dgm:chMax val="0"/>
          <dgm:bulletEnabled val="1"/>
        </dgm:presLayoutVars>
      </dgm:prSet>
      <dgm:spPr/>
      <dgm:t>
        <a:bodyPr/>
        <a:lstStyle/>
        <a:p>
          <a:endParaRPr lang="en-GB"/>
        </a:p>
      </dgm:t>
    </dgm:pt>
    <dgm:pt modelId="{58E4355C-3169-4AC0-A141-AA4CBD44AF7D}" type="pres">
      <dgm:prSet presAssocID="{2CD3B2FE-A78D-466A-BF8D-9D3342881678}" presName="spacer" presStyleCnt="0"/>
      <dgm:spPr/>
    </dgm:pt>
    <dgm:pt modelId="{50832D74-1E28-4374-BE6E-FE6855492BAA}" type="pres">
      <dgm:prSet presAssocID="{5E2A7C2E-533E-4C1A-B57A-41FBBEA9F80C}" presName="parentText" presStyleLbl="node1" presStyleIdx="2" presStyleCnt="5">
        <dgm:presLayoutVars>
          <dgm:chMax val="0"/>
          <dgm:bulletEnabled val="1"/>
        </dgm:presLayoutVars>
      </dgm:prSet>
      <dgm:spPr/>
      <dgm:t>
        <a:bodyPr/>
        <a:lstStyle/>
        <a:p>
          <a:endParaRPr lang="en-GB"/>
        </a:p>
      </dgm:t>
    </dgm:pt>
    <dgm:pt modelId="{AAEEC9E9-0394-45E8-9B64-3DDFADD1CC2C}" type="pres">
      <dgm:prSet presAssocID="{B43BD1C9-94BA-4640-AF26-1FF318C2CFBD}" presName="spacer" presStyleCnt="0"/>
      <dgm:spPr/>
    </dgm:pt>
    <dgm:pt modelId="{FBD338D8-5C73-4E61-86FF-D545BD2BFE8E}" type="pres">
      <dgm:prSet presAssocID="{F65479FB-C1BA-40EE-9B17-FAB18DC35909}" presName="parentText" presStyleLbl="node1" presStyleIdx="3" presStyleCnt="5">
        <dgm:presLayoutVars>
          <dgm:chMax val="0"/>
          <dgm:bulletEnabled val="1"/>
        </dgm:presLayoutVars>
      </dgm:prSet>
      <dgm:spPr/>
      <dgm:t>
        <a:bodyPr/>
        <a:lstStyle/>
        <a:p>
          <a:endParaRPr lang="en-GB"/>
        </a:p>
      </dgm:t>
    </dgm:pt>
    <dgm:pt modelId="{4B1C30D2-224A-4BB7-9E2A-BEE35A38C5C4}" type="pres">
      <dgm:prSet presAssocID="{9146CE8B-7FD5-4810-9445-1C5BD417912F}" presName="spacer" presStyleCnt="0"/>
      <dgm:spPr/>
    </dgm:pt>
    <dgm:pt modelId="{59789F13-049D-45E8-8402-7C9DEDE16C60}" type="pres">
      <dgm:prSet presAssocID="{CADE7B76-FA76-4309-90CE-EB22BD332B2A}" presName="parentText" presStyleLbl="node1" presStyleIdx="4" presStyleCnt="5">
        <dgm:presLayoutVars>
          <dgm:chMax val="0"/>
          <dgm:bulletEnabled val="1"/>
        </dgm:presLayoutVars>
      </dgm:prSet>
      <dgm:spPr/>
      <dgm:t>
        <a:bodyPr/>
        <a:lstStyle/>
        <a:p>
          <a:endParaRPr lang="en-GB"/>
        </a:p>
      </dgm:t>
    </dgm:pt>
  </dgm:ptLst>
  <dgm:cxnLst>
    <dgm:cxn modelId="{21AA83B8-8EA2-4B7C-83D2-A37BCC3E523B}" type="presOf" srcId="{F65479FB-C1BA-40EE-9B17-FAB18DC35909}" destId="{FBD338D8-5C73-4E61-86FF-D545BD2BFE8E}" srcOrd="0" destOrd="0" presId="urn:microsoft.com/office/officeart/2005/8/layout/vList2"/>
    <dgm:cxn modelId="{36713BC7-FE9D-4550-AC5A-244D785BEF83}" srcId="{2F8E6048-B652-4F73-86DB-B11E5B8F18A5}" destId="{CADE7B76-FA76-4309-90CE-EB22BD332B2A}" srcOrd="4" destOrd="0" parTransId="{AF960ABF-10D9-4A94-A38D-E988269E1FF4}" sibTransId="{8A3402EE-7829-4715-9554-E7AAAE7E90FF}"/>
    <dgm:cxn modelId="{EA54C170-2003-4537-A82B-233F4AB0185C}" srcId="{2F8E6048-B652-4F73-86DB-B11E5B8F18A5}" destId="{5E2A7C2E-533E-4C1A-B57A-41FBBEA9F80C}" srcOrd="2" destOrd="0" parTransId="{3CA8BD05-DABA-4434-8FEB-2DAF63D9021A}" sibTransId="{B43BD1C9-94BA-4640-AF26-1FF318C2CFBD}"/>
    <dgm:cxn modelId="{756D54B8-97FC-47A2-98F8-73AEF1FD3410}" type="presOf" srcId="{9DCB49BE-C1AD-4681-A251-3634714A0178}" destId="{3A00D25E-F36D-47EE-9BFC-BE99927A7881}" srcOrd="0" destOrd="0" presId="urn:microsoft.com/office/officeart/2005/8/layout/vList2"/>
    <dgm:cxn modelId="{D814DB78-C541-45AA-8E9C-1459ADC4804B}" srcId="{2F8E6048-B652-4F73-86DB-B11E5B8F18A5}" destId="{F65479FB-C1BA-40EE-9B17-FAB18DC35909}" srcOrd="3" destOrd="0" parTransId="{3A08286C-60B4-469D-BDD2-A2A2C3F044E0}" sibTransId="{9146CE8B-7FD5-4810-9445-1C5BD417912F}"/>
    <dgm:cxn modelId="{0BC6D457-D281-4FC4-AB77-FA495A41D00D}" srcId="{2F8E6048-B652-4F73-86DB-B11E5B8F18A5}" destId="{9DCB49BE-C1AD-4681-A251-3634714A0178}" srcOrd="1" destOrd="0" parTransId="{7A09F986-1CE0-418F-9E75-1146F78853BF}" sibTransId="{2CD3B2FE-A78D-466A-BF8D-9D3342881678}"/>
    <dgm:cxn modelId="{5E51312C-39C2-43A2-82B7-ABEC9E8762DF}" type="presOf" srcId="{BD4AB02D-5194-410B-B9ED-0BE4C6F6A949}" destId="{B83F81A3-BFF6-4492-BAFF-70292DF53C3D}" srcOrd="0" destOrd="0" presId="urn:microsoft.com/office/officeart/2005/8/layout/vList2"/>
    <dgm:cxn modelId="{2E401275-AB87-4B1C-A913-AA827DB66272}" type="presOf" srcId="{5E2A7C2E-533E-4C1A-B57A-41FBBEA9F80C}" destId="{50832D74-1E28-4374-BE6E-FE6855492BAA}" srcOrd="0" destOrd="0" presId="urn:microsoft.com/office/officeart/2005/8/layout/vList2"/>
    <dgm:cxn modelId="{20C5CF13-3F33-4BE3-BF8B-F1F33D969171}" type="presOf" srcId="{2F8E6048-B652-4F73-86DB-B11E5B8F18A5}" destId="{31A1EB23-6254-436C-AEF3-26D4409BE445}" srcOrd="0" destOrd="0" presId="urn:microsoft.com/office/officeart/2005/8/layout/vList2"/>
    <dgm:cxn modelId="{F2C8D9AE-C630-4E46-92BF-66482788574D}" type="presOf" srcId="{CADE7B76-FA76-4309-90CE-EB22BD332B2A}" destId="{59789F13-049D-45E8-8402-7C9DEDE16C60}" srcOrd="0" destOrd="0" presId="urn:microsoft.com/office/officeart/2005/8/layout/vList2"/>
    <dgm:cxn modelId="{A058A6B8-CB7D-42FA-86A8-DEE0EE6B0EEA}" srcId="{2F8E6048-B652-4F73-86DB-B11E5B8F18A5}" destId="{BD4AB02D-5194-410B-B9ED-0BE4C6F6A949}" srcOrd="0" destOrd="0" parTransId="{D86F3574-A45D-4AB8-9F2B-99E870FCB2C6}" sibTransId="{267CC713-3546-4F92-A9A1-39FAB54E92DE}"/>
    <dgm:cxn modelId="{DAEFC3D8-6964-4A97-954B-C6C918765F6B}" type="presParOf" srcId="{31A1EB23-6254-436C-AEF3-26D4409BE445}" destId="{B83F81A3-BFF6-4492-BAFF-70292DF53C3D}" srcOrd="0" destOrd="0" presId="urn:microsoft.com/office/officeart/2005/8/layout/vList2"/>
    <dgm:cxn modelId="{13FE1AEA-B622-4153-80B5-8E509B2831B0}" type="presParOf" srcId="{31A1EB23-6254-436C-AEF3-26D4409BE445}" destId="{C28EBADA-BA88-4579-9F21-5C890E693208}" srcOrd="1" destOrd="0" presId="urn:microsoft.com/office/officeart/2005/8/layout/vList2"/>
    <dgm:cxn modelId="{3CFD8011-1D90-4E0B-9960-DEA6516CF24F}" type="presParOf" srcId="{31A1EB23-6254-436C-AEF3-26D4409BE445}" destId="{3A00D25E-F36D-47EE-9BFC-BE99927A7881}" srcOrd="2" destOrd="0" presId="urn:microsoft.com/office/officeart/2005/8/layout/vList2"/>
    <dgm:cxn modelId="{F65A0C58-3DC0-4677-965E-BFB5F201026F}" type="presParOf" srcId="{31A1EB23-6254-436C-AEF3-26D4409BE445}" destId="{58E4355C-3169-4AC0-A141-AA4CBD44AF7D}" srcOrd="3" destOrd="0" presId="urn:microsoft.com/office/officeart/2005/8/layout/vList2"/>
    <dgm:cxn modelId="{CE6BC15A-88FB-41FF-AA2F-A2E371A076F1}" type="presParOf" srcId="{31A1EB23-6254-436C-AEF3-26D4409BE445}" destId="{50832D74-1E28-4374-BE6E-FE6855492BAA}" srcOrd="4" destOrd="0" presId="urn:microsoft.com/office/officeart/2005/8/layout/vList2"/>
    <dgm:cxn modelId="{558149B9-1920-4DF6-B9EF-00D8C1DF8066}" type="presParOf" srcId="{31A1EB23-6254-436C-AEF3-26D4409BE445}" destId="{AAEEC9E9-0394-45E8-9B64-3DDFADD1CC2C}" srcOrd="5" destOrd="0" presId="urn:microsoft.com/office/officeart/2005/8/layout/vList2"/>
    <dgm:cxn modelId="{077CB193-0EB4-4026-8269-8EED4EA3E871}" type="presParOf" srcId="{31A1EB23-6254-436C-AEF3-26D4409BE445}" destId="{FBD338D8-5C73-4E61-86FF-D545BD2BFE8E}" srcOrd="6" destOrd="0" presId="urn:microsoft.com/office/officeart/2005/8/layout/vList2"/>
    <dgm:cxn modelId="{DB854DF8-DBB0-4ADF-BCDC-A12D5BDDD00E}" type="presParOf" srcId="{31A1EB23-6254-436C-AEF3-26D4409BE445}" destId="{4B1C30D2-224A-4BB7-9E2A-BEE35A38C5C4}" srcOrd="7" destOrd="0" presId="urn:microsoft.com/office/officeart/2005/8/layout/vList2"/>
    <dgm:cxn modelId="{D83EED2E-5B83-446E-8067-9CDE4D0654DD}" type="presParOf" srcId="{31A1EB23-6254-436C-AEF3-26D4409BE445}" destId="{59789F13-049D-45E8-8402-7C9DEDE16C6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8DCCA6-DC7C-4675-B30C-3B96993D9BD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DB189BA3-AECB-4CE0-951A-C7C74F309487}">
      <dgm:prSet/>
      <dgm:spPr/>
      <dgm:t>
        <a:bodyPr/>
        <a:lstStyle/>
        <a:p>
          <a:r>
            <a:rPr lang="en-GB" dirty="0" smtClean="0"/>
            <a:t>Performance budgeting is supported by a core team of specialists, within each ministry and in the central budget authority.</a:t>
          </a:r>
          <a:endParaRPr lang="en-GB" dirty="0"/>
        </a:p>
      </dgm:t>
    </dgm:pt>
    <dgm:pt modelId="{23BFF3B6-A2EE-4A7B-9AE4-563C519135EE}" type="parTrans" cxnId="{FE513AAB-04B4-4AB3-962D-D8C0B29C7BD9}">
      <dgm:prSet/>
      <dgm:spPr/>
      <dgm:t>
        <a:bodyPr/>
        <a:lstStyle/>
        <a:p>
          <a:endParaRPr lang="en-GB"/>
        </a:p>
      </dgm:t>
    </dgm:pt>
    <dgm:pt modelId="{C0DA5AD5-1B4E-4533-BECD-D222904ECE1E}" type="sibTrans" cxnId="{FE513AAB-04B4-4AB3-962D-D8C0B29C7BD9}">
      <dgm:prSet/>
      <dgm:spPr/>
      <dgm:t>
        <a:bodyPr/>
        <a:lstStyle/>
        <a:p>
          <a:endParaRPr lang="en-GB"/>
        </a:p>
      </dgm:t>
    </dgm:pt>
    <dgm:pt modelId="{7E433FA6-8973-40F2-ABB7-6B41550E3621}">
      <dgm:prSet/>
      <dgm:spPr/>
      <dgm:t>
        <a:bodyPr/>
        <a:lstStyle/>
        <a:p>
          <a:r>
            <a:rPr lang="en-GB" dirty="0" smtClean="0"/>
            <a:t>The performance budgeting methodology is supported by detailed guidelines and training of budget analysts.</a:t>
          </a:r>
          <a:endParaRPr lang="en-GB" dirty="0"/>
        </a:p>
      </dgm:t>
    </dgm:pt>
    <dgm:pt modelId="{F0922840-03B8-4420-A4E1-CE378D23746E}" type="parTrans" cxnId="{879F438D-3014-461E-B8F5-7E32A31E625B}">
      <dgm:prSet/>
      <dgm:spPr/>
      <dgm:t>
        <a:bodyPr/>
        <a:lstStyle/>
        <a:p>
          <a:endParaRPr lang="en-GB"/>
        </a:p>
      </dgm:t>
    </dgm:pt>
    <dgm:pt modelId="{7C22C184-16EA-44A9-8972-E5F5E3DCD1B2}" type="sibTrans" cxnId="{879F438D-3014-461E-B8F5-7E32A31E625B}">
      <dgm:prSet/>
      <dgm:spPr/>
      <dgm:t>
        <a:bodyPr/>
        <a:lstStyle/>
        <a:p>
          <a:endParaRPr lang="en-GB"/>
        </a:p>
      </dgm:t>
    </dgm:pt>
    <dgm:pt modelId="{9F46694D-C31B-4590-A1B4-F51BCC6644F9}">
      <dgm:prSet/>
      <dgm:spPr/>
      <dgm:t>
        <a:bodyPr/>
        <a:lstStyle/>
        <a:p>
          <a:r>
            <a:rPr lang="en-GB" dirty="0" smtClean="0"/>
            <a:t>Financial management information systems integrate non-financial performance data to generate reports that meet the varied needs of different users.</a:t>
          </a:r>
          <a:endParaRPr lang="en-GB" dirty="0"/>
        </a:p>
      </dgm:t>
    </dgm:pt>
    <dgm:pt modelId="{1553FAAC-59B5-4AC3-9831-B482F1B22981}" type="parTrans" cxnId="{B2311A0F-98C3-456D-8587-F51FFBDB60BC}">
      <dgm:prSet/>
      <dgm:spPr/>
      <dgm:t>
        <a:bodyPr/>
        <a:lstStyle/>
        <a:p>
          <a:endParaRPr lang="en-GB"/>
        </a:p>
      </dgm:t>
    </dgm:pt>
    <dgm:pt modelId="{4FAA6138-CCBC-45A9-A758-82E582CBBAC9}" type="sibTrans" cxnId="{B2311A0F-98C3-456D-8587-F51FFBDB60BC}">
      <dgm:prSet/>
      <dgm:spPr/>
      <dgm:t>
        <a:bodyPr/>
        <a:lstStyle/>
        <a:p>
          <a:endParaRPr lang="en-GB"/>
        </a:p>
      </dgm:t>
    </dgm:pt>
    <dgm:pt modelId="{D4BFD154-BC97-47A6-B45F-368E6A793276}">
      <dgm:prSet/>
      <dgm:spPr/>
      <dgm:t>
        <a:bodyPr/>
        <a:lstStyle/>
        <a:p>
          <a:r>
            <a:rPr lang="en-GB" dirty="0" smtClean="0"/>
            <a:t>The oversight role and capabilities of the legislature and the supreme audit institution are sufficiently developed in respect of performance budgeting.</a:t>
          </a:r>
          <a:endParaRPr lang="en-GB" dirty="0"/>
        </a:p>
      </dgm:t>
    </dgm:pt>
    <dgm:pt modelId="{16689EF9-A6BE-4EEE-8F03-30D94FB4F630}" type="parTrans" cxnId="{26CF5A39-C31B-4C64-99FB-11CC682AE121}">
      <dgm:prSet/>
      <dgm:spPr/>
      <dgm:t>
        <a:bodyPr/>
        <a:lstStyle/>
        <a:p>
          <a:endParaRPr lang="en-GB"/>
        </a:p>
      </dgm:t>
    </dgm:pt>
    <dgm:pt modelId="{139DAF5B-E846-4FB9-AA8A-53092171A86D}" type="sibTrans" cxnId="{26CF5A39-C31B-4C64-99FB-11CC682AE121}">
      <dgm:prSet/>
      <dgm:spPr/>
      <dgm:t>
        <a:bodyPr/>
        <a:lstStyle/>
        <a:p>
          <a:endParaRPr lang="en-GB"/>
        </a:p>
      </dgm:t>
    </dgm:pt>
    <dgm:pt modelId="{DE844509-D731-43A3-A8CC-7D82A3D0BD5F}" type="pres">
      <dgm:prSet presAssocID="{A58DCCA6-DC7C-4675-B30C-3B96993D9BDF}" presName="linear" presStyleCnt="0">
        <dgm:presLayoutVars>
          <dgm:animLvl val="lvl"/>
          <dgm:resizeHandles val="exact"/>
        </dgm:presLayoutVars>
      </dgm:prSet>
      <dgm:spPr/>
      <dgm:t>
        <a:bodyPr/>
        <a:lstStyle/>
        <a:p>
          <a:endParaRPr lang="en-GB"/>
        </a:p>
      </dgm:t>
    </dgm:pt>
    <dgm:pt modelId="{B15A1B09-6116-42F4-AC6F-425A90CF32A5}" type="pres">
      <dgm:prSet presAssocID="{DB189BA3-AECB-4CE0-951A-C7C74F309487}" presName="parentText" presStyleLbl="node1" presStyleIdx="0" presStyleCnt="4">
        <dgm:presLayoutVars>
          <dgm:chMax val="0"/>
          <dgm:bulletEnabled val="1"/>
        </dgm:presLayoutVars>
      </dgm:prSet>
      <dgm:spPr/>
      <dgm:t>
        <a:bodyPr/>
        <a:lstStyle/>
        <a:p>
          <a:endParaRPr lang="en-GB"/>
        </a:p>
      </dgm:t>
    </dgm:pt>
    <dgm:pt modelId="{6F028609-7DCC-4B88-91B2-5DCFD4687376}" type="pres">
      <dgm:prSet presAssocID="{C0DA5AD5-1B4E-4533-BECD-D222904ECE1E}" presName="spacer" presStyleCnt="0"/>
      <dgm:spPr/>
    </dgm:pt>
    <dgm:pt modelId="{705F04EB-5B85-4581-8B76-43F73E38BB20}" type="pres">
      <dgm:prSet presAssocID="{7E433FA6-8973-40F2-ABB7-6B41550E3621}" presName="parentText" presStyleLbl="node1" presStyleIdx="1" presStyleCnt="4">
        <dgm:presLayoutVars>
          <dgm:chMax val="0"/>
          <dgm:bulletEnabled val="1"/>
        </dgm:presLayoutVars>
      </dgm:prSet>
      <dgm:spPr/>
      <dgm:t>
        <a:bodyPr/>
        <a:lstStyle/>
        <a:p>
          <a:endParaRPr lang="en-GB"/>
        </a:p>
      </dgm:t>
    </dgm:pt>
    <dgm:pt modelId="{C0ED7E96-39DE-4D70-B540-2B8063C99964}" type="pres">
      <dgm:prSet presAssocID="{7C22C184-16EA-44A9-8972-E5F5E3DCD1B2}" presName="spacer" presStyleCnt="0"/>
      <dgm:spPr/>
    </dgm:pt>
    <dgm:pt modelId="{BD67B457-FAA3-4F64-918F-DD17D0FAD7C1}" type="pres">
      <dgm:prSet presAssocID="{9F46694D-C31B-4590-A1B4-F51BCC6644F9}" presName="parentText" presStyleLbl="node1" presStyleIdx="2" presStyleCnt="4">
        <dgm:presLayoutVars>
          <dgm:chMax val="0"/>
          <dgm:bulletEnabled val="1"/>
        </dgm:presLayoutVars>
      </dgm:prSet>
      <dgm:spPr/>
      <dgm:t>
        <a:bodyPr/>
        <a:lstStyle/>
        <a:p>
          <a:endParaRPr lang="en-GB"/>
        </a:p>
      </dgm:t>
    </dgm:pt>
    <dgm:pt modelId="{26779C56-6179-4FD3-9C65-768C1DE8C311}" type="pres">
      <dgm:prSet presAssocID="{4FAA6138-CCBC-45A9-A758-82E582CBBAC9}" presName="spacer" presStyleCnt="0"/>
      <dgm:spPr/>
    </dgm:pt>
    <dgm:pt modelId="{0E45739B-6142-41F4-8C65-D71ED7044DD5}" type="pres">
      <dgm:prSet presAssocID="{D4BFD154-BC97-47A6-B45F-368E6A793276}" presName="parentText" presStyleLbl="node1" presStyleIdx="3" presStyleCnt="4">
        <dgm:presLayoutVars>
          <dgm:chMax val="0"/>
          <dgm:bulletEnabled val="1"/>
        </dgm:presLayoutVars>
      </dgm:prSet>
      <dgm:spPr/>
      <dgm:t>
        <a:bodyPr/>
        <a:lstStyle/>
        <a:p>
          <a:endParaRPr lang="en-GB"/>
        </a:p>
      </dgm:t>
    </dgm:pt>
  </dgm:ptLst>
  <dgm:cxnLst>
    <dgm:cxn modelId="{54DB0BA2-E2A2-42DF-83C3-46F5F63E3CBA}" type="presOf" srcId="{7E433FA6-8973-40F2-ABB7-6B41550E3621}" destId="{705F04EB-5B85-4581-8B76-43F73E38BB20}" srcOrd="0" destOrd="0" presId="urn:microsoft.com/office/officeart/2005/8/layout/vList2"/>
    <dgm:cxn modelId="{80D51633-9E87-4BD2-9B31-D03450A7CD62}" type="presOf" srcId="{DB189BA3-AECB-4CE0-951A-C7C74F309487}" destId="{B15A1B09-6116-42F4-AC6F-425A90CF32A5}" srcOrd="0" destOrd="0" presId="urn:microsoft.com/office/officeart/2005/8/layout/vList2"/>
    <dgm:cxn modelId="{26CF5A39-C31B-4C64-99FB-11CC682AE121}" srcId="{A58DCCA6-DC7C-4675-B30C-3B96993D9BDF}" destId="{D4BFD154-BC97-47A6-B45F-368E6A793276}" srcOrd="3" destOrd="0" parTransId="{16689EF9-A6BE-4EEE-8F03-30D94FB4F630}" sibTransId="{139DAF5B-E846-4FB9-AA8A-53092171A86D}"/>
    <dgm:cxn modelId="{FE513AAB-04B4-4AB3-962D-D8C0B29C7BD9}" srcId="{A58DCCA6-DC7C-4675-B30C-3B96993D9BDF}" destId="{DB189BA3-AECB-4CE0-951A-C7C74F309487}" srcOrd="0" destOrd="0" parTransId="{23BFF3B6-A2EE-4A7B-9AE4-563C519135EE}" sibTransId="{C0DA5AD5-1B4E-4533-BECD-D222904ECE1E}"/>
    <dgm:cxn modelId="{B2311A0F-98C3-456D-8587-F51FFBDB60BC}" srcId="{A58DCCA6-DC7C-4675-B30C-3B96993D9BDF}" destId="{9F46694D-C31B-4590-A1B4-F51BCC6644F9}" srcOrd="2" destOrd="0" parTransId="{1553FAAC-59B5-4AC3-9831-B482F1B22981}" sibTransId="{4FAA6138-CCBC-45A9-A758-82E582CBBAC9}"/>
    <dgm:cxn modelId="{BB087E40-CA55-4880-BA03-ECC7F0F2A641}" type="presOf" srcId="{A58DCCA6-DC7C-4675-B30C-3B96993D9BDF}" destId="{DE844509-D731-43A3-A8CC-7D82A3D0BD5F}" srcOrd="0" destOrd="0" presId="urn:microsoft.com/office/officeart/2005/8/layout/vList2"/>
    <dgm:cxn modelId="{CAE713F0-99D9-4C72-81B3-E017EA9604EE}" type="presOf" srcId="{D4BFD154-BC97-47A6-B45F-368E6A793276}" destId="{0E45739B-6142-41F4-8C65-D71ED7044DD5}" srcOrd="0" destOrd="0" presId="urn:microsoft.com/office/officeart/2005/8/layout/vList2"/>
    <dgm:cxn modelId="{9F35E1AA-FA18-4CA4-BD65-E7375742FB44}" type="presOf" srcId="{9F46694D-C31B-4590-A1B4-F51BCC6644F9}" destId="{BD67B457-FAA3-4F64-918F-DD17D0FAD7C1}" srcOrd="0" destOrd="0" presId="urn:microsoft.com/office/officeart/2005/8/layout/vList2"/>
    <dgm:cxn modelId="{879F438D-3014-461E-B8F5-7E32A31E625B}" srcId="{A58DCCA6-DC7C-4675-B30C-3B96993D9BDF}" destId="{7E433FA6-8973-40F2-ABB7-6B41550E3621}" srcOrd="1" destOrd="0" parTransId="{F0922840-03B8-4420-A4E1-CE378D23746E}" sibTransId="{7C22C184-16EA-44A9-8972-E5F5E3DCD1B2}"/>
    <dgm:cxn modelId="{C9D8D392-2DD3-4375-B3EA-94F892F93EE4}" type="presParOf" srcId="{DE844509-D731-43A3-A8CC-7D82A3D0BD5F}" destId="{B15A1B09-6116-42F4-AC6F-425A90CF32A5}" srcOrd="0" destOrd="0" presId="urn:microsoft.com/office/officeart/2005/8/layout/vList2"/>
    <dgm:cxn modelId="{984A5753-C187-46D6-93B7-A9521E5C4CCC}" type="presParOf" srcId="{DE844509-D731-43A3-A8CC-7D82A3D0BD5F}" destId="{6F028609-7DCC-4B88-91B2-5DCFD4687376}" srcOrd="1" destOrd="0" presId="urn:microsoft.com/office/officeart/2005/8/layout/vList2"/>
    <dgm:cxn modelId="{3CAC04ED-54D7-43E1-8E4B-415966649E48}" type="presParOf" srcId="{DE844509-D731-43A3-A8CC-7D82A3D0BD5F}" destId="{705F04EB-5B85-4581-8B76-43F73E38BB20}" srcOrd="2" destOrd="0" presId="urn:microsoft.com/office/officeart/2005/8/layout/vList2"/>
    <dgm:cxn modelId="{2894A9FB-BAA1-4D5A-9330-62B848DCAEA0}" type="presParOf" srcId="{DE844509-D731-43A3-A8CC-7D82A3D0BD5F}" destId="{C0ED7E96-39DE-4D70-B540-2B8063C99964}" srcOrd="3" destOrd="0" presId="urn:microsoft.com/office/officeart/2005/8/layout/vList2"/>
    <dgm:cxn modelId="{66C6870E-DF95-4B71-A881-1E6878009939}" type="presParOf" srcId="{DE844509-D731-43A3-A8CC-7D82A3D0BD5F}" destId="{BD67B457-FAA3-4F64-918F-DD17D0FAD7C1}" srcOrd="4" destOrd="0" presId="urn:microsoft.com/office/officeart/2005/8/layout/vList2"/>
    <dgm:cxn modelId="{547F5FAC-A3CA-4A8C-84BC-90A89E18EDB0}" type="presParOf" srcId="{DE844509-D731-43A3-A8CC-7D82A3D0BD5F}" destId="{26779C56-6179-4FD3-9C65-768C1DE8C311}" srcOrd="5" destOrd="0" presId="urn:microsoft.com/office/officeart/2005/8/layout/vList2"/>
    <dgm:cxn modelId="{57268786-6E58-4CF2-8F6F-A3CCBEA4216C}" type="presParOf" srcId="{DE844509-D731-43A3-A8CC-7D82A3D0BD5F}" destId="{0E45739B-6142-41F4-8C65-D71ED7044DD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80CE13-6562-477C-8A2A-C535323C181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286B8105-739B-41FF-BEEF-B560229DCCBC}">
      <dgm:prSet/>
      <dgm:spPr/>
      <dgm:t>
        <a:bodyPr/>
        <a:lstStyle/>
        <a:p>
          <a:r>
            <a:rPr lang="en-GB" smtClean="0"/>
            <a:t>Senior management within line ministries, and programme managers, organize structured discussions to review financial and operational performance regularly throughout the year.</a:t>
          </a:r>
          <a:endParaRPr lang="en-GB"/>
        </a:p>
      </dgm:t>
    </dgm:pt>
    <dgm:pt modelId="{26E4C76C-8186-40E3-812F-1093015B5CE0}" type="parTrans" cxnId="{2467BD47-B585-4ACA-8111-CAD168DDD5C2}">
      <dgm:prSet/>
      <dgm:spPr/>
      <dgm:t>
        <a:bodyPr/>
        <a:lstStyle/>
        <a:p>
          <a:endParaRPr lang="en-GB"/>
        </a:p>
      </dgm:t>
    </dgm:pt>
    <dgm:pt modelId="{C61AD864-B4D8-4F3A-869F-B069DE1C6982}" type="sibTrans" cxnId="{2467BD47-B585-4ACA-8111-CAD168DDD5C2}">
      <dgm:prSet/>
      <dgm:spPr/>
      <dgm:t>
        <a:bodyPr/>
        <a:lstStyle/>
        <a:p>
          <a:endParaRPr lang="en-GB"/>
        </a:p>
      </dgm:t>
    </dgm:pt>
    <dgm:pt modelId="{14C3D083-EDAB-4DB9-9D90-5543CFE6A5B3}">
      <dgm:prSet/>
      <dgm:spPr/>
      <dgm:t>
        <a:bodyPr/>
        <a:lstStyle/>
        <a:p>
          <a:r>
            <a:rPr lang="en-GB" dirty="0" smtClean="0"/>
            <a:t>Evaluations of the performance of all major spending programmes are carried out on a rolling basis and the findings are considered as part of the budget preparation process.</a:t>
          </a:r>
          <a:endParaRPr lang="en-GB" dirty="0"/>
        </a:p>
      </dgm:t>
    </dgm:pt>
    <dgm:pt modelId="{377F1172-4029-48B6-8C55-6A508F28EA9B}" type="parTrans" cxnId="{04A76BB0-9E87-417C-B98D-7345F8A91285}">
      <dgm:prSet/>
      <dgm:spPr/>
      <dgm:t>
        <a:bodyPr/>
        <a:lstStyle/>
        <a:p>
          <a:endParaRPr lang="en-GB"/>
        </a:p>
      </dgm:t>
    </dgm:pt>
    <dgm:pt modelId="{C3B50143-637E-4E42-8CC6-D26FB8F77FD1}" type="sibTrans" cxnId="{04A76BB0-9E87-417C-B98D-7345F8A91285}">
      <dgm:prSet/>
      <dgm:spPr/>
      <dgm:t>
        <a:bodyPr/>
        <a:lstStyle/>
        <a:p>
          <a:endParaRPr lang="en-GB"/>
        </a:p>
      </dgm:t>
    </dgm:pt>
    <dgm:pt modelId="{EF140AEE-DB1F-4DD7-8513-B86584DA63DB}">
      <dgm:prSet/>
      <dgm:spPr/>
      <dgm:t>
        <a:bodyPr/>
        <a:lstStyle/>
        <a:p>
          <a:r>
            <a:rPr lang="en-GB" dirty="0" smtClean="0"/>
            <a:t>Performance targets set out in the annual budget are the subject of corresponding annual reporting on performance.</a:t>
          </a:r>
          <a:endParaRPr lang="en-GB" dirty="0"/>
        </a:p>
      </dgm:t>
    </dgm:pt>
    <dgm:pt modelId="{F5476A79-465D-4569-9023-0C40BF5B85D8}" type="parTrans" cxnId="{A3D0462E-0DE5-4AAA-99D5-B1D82FC66BD1}">
      <dgm:prSet/>
      <dgm:spPr/>
      <dgm:t>
        <a:bodyPr/>
        <a:lstStyle/>
        <a:p>
          <a:endParaRPr lang="en-GB"/>
        </a:p>
      </dgm:t>
    </dgm:pt>
    <dgm:pt modelId="{185F77B9-1659-4210-8231-2C066AD46062}" type="sibTrans" cxnId="{A3D0462E-0DE5-4AAA-99D5-B1D82FC66BD1}">
      <dgm:prSet/>
      <dgm:spPr/>
      <dgm:t>
        <a:bodyPr/>
        <a:lstStyle/>
        <a:p>
          <a:endParaRPr lang="en-GB"/>
        </a:p>
      </dgm:t>
    </dgm:pt>
    <dgm:pt modelId="{755FFACE-D09B-4E28-A127-3F5BDE4A3297}">
      <dgm:prSet/>
      <dgm:spPr/>
      <dgm:t>
        <a:bodyPr/>
        <a:lstStyle/>
        <a:p>
          <a:r>
            <a:rPr lang="en-GB" dirty="0" smtClean="0"/>
            <a:t>The supreme audit institution carries out performance audits of important or high risk programmes and tests the relevance, accuracy and reliability of performance data.</a:t>
          </a:r>
          <a:endParaRPr lang="en-GB" dirty="0"/>
        </a:p>
      </dgm:t>
    </dgm:pt>
    <dgm:pt modelId="{3D49B896-FD49-4285-AF6C-BA085C3E0213}" type="parTrans" cxnId="{B6CF8851-6D4F-45F7-AD16-546C555610EB}">
      <dgm:prSet/>
      <dgm:spPr/>
      <dgm:t>
        <a:bodyPr/>
        <a:lstStyle/>
        <a:p>
          <a:endParaRPr lang="en-GB"/>
        </a:p>
      </dgm:t>
    </dgm:pt>
    <dgm:pt modelId="{968EABBB-7E84-490A-9B39-BA4380E27782}" type="sibTrans" cxnId="{B6CF8851-6D4F-45F7-AD16-546C555610EB}">
      <dgm:prSet/>
      <dgm:spPr/>
      <dgm:t>
        <a:bodyPr/>
        <a:lstStyle/>
        <a:p>
          <a:endParaRPr lang="en-GB"/>
        </a:p>
      </dgm:t>
    </dgm:pt>
    <dgm:pt modelId="{647FB46C-5223-4891-BDAF-576565251D70}">
      <dgm:prSet/>
      <dgm:spPr/>
      <dgm:t>
        <a:bodyPr/>
        <a:lstStyle/>
        <a:p>
          <a:r>
            <a:rPr lang="en-GB" dirty="0" smtClean="0"/>
            <a:t>The budget and accounts committees of the legislature regularly reviews performance based budget statements and annual performance reports.</a:t>
          </a:r>
          <a:endParaRPr lang="en-GB" dirty="0"/>
        </a:p>
      </dgm:t>
    </dgm:pt>
    <dgm:pt modelId="{5966B268-6716-4386-92A8-CBD3A23FF1AF}" type="parTrans" cxnId="{EB230249-04AB-4DCB-9DB7-E33D59B2185C}">
      <dgm:prSet/>
      <dgm:spPr/>
      <dgm:t>
        <a:bodyPr/>
        <a:lstStyle/>
        <a:p>
          <a:endParaRPr lang="en-GB"/>
        </a:p>
      </dgm:t>
    </dgm:pt>
    <dgm:pt modelId="{6EA5A082-9890-4D5D-9D32-7B50A56FD30A}" type="sibTrans" cxnId="{EB230249-04AB-4DCB-9DB7-E33D59B2185C}">
      <dgm:prSet/>
      <dgm:spPr/>
      <dgm:t>
        <a:bodyPr/>
        <a:lstStyle/>
        <a:p>
          <a:endParaRPr lang="en-GB"/>
        </a:p>
      </dgm:t>
    </dgm:pt>
    <dgm:pt modelId="{FBA9E17E-8867-47AB-95EB-D651B9642C43}">
      <dgm:prSet/>
      <dgm:spPr/>
      <dgm:t>
        <a:bodyPr/>
        <a:lstStyle/>
        <a:p>
          <a:r>
            <a:rPr lang="en-GB" dirty="0" smtClean="0"/>
            <a:t>Committees overseeing the activities of sector ministries conduct public hearings based on performance reports provided by government and performance audit reports and hold ministers and senior public managers accountable in the event of poor performance or misrepresentation.</a:t>
          </a:r>
          <a:endParaRPr lang="en-GB" dirty="0"/>
        </a:p>
      </dgm:t>
    </dgm:pt>
    <dgm:pt modelId="{C761914C-68C3-49A1-BD53-D24AFCFB63BC}" type="sibTrans" cxnId="{2AE4E9F9-DFA7-4D90-B130-DDB5720900BA}">
      <dgm:prSet/>
      <dgm:spPr/>
      <dgm:t>
        <a:bodyPr/>
        <a:lstStyle/>
        <a:p>
          <a:endParaRPr lang="en-GB"/>
        </a:p>
      </dgm:t>
    </dgm:pt>
    <dgm:pt modelId="{E5D5264D-CF4A-4CC0-9B31-5926AF4EF5B2}" type="parTrans" cxnId="{2AE4E9F9-DFA7-4D90-B130-DDB5720900BA}">
      <dgm:prSet/>
      <dgm:spPr/>
      <dgm:t>
        <a:bodyPr/>
        <a:lstStyle/>
        <a:p>
          <a:endParaRPr lang="en-GB"/>
        </a:p>
      </dgm:t>
    </dgm:pt>
    <dgm:pt modelId="{310FB624-12C4-471C-A9CE-4FA4C0F62E91}" type="pres">
      <dgm:prSet presAssocID="{1680CE13-6562-477C-8A2A-C535323C181E}" presName="linear" presStyleCnt="0">
        <dgm:presLayoutVars>
          <dgm:animLvl val="lvl"/>
          <dgm:resizeHandles val="exact"/>
        </dgm:presLayoutVars>
      </dgm:prSet>
      <dgm:spPr/>
      <dgm:t>
        <a:bodyPr/>
        <a:lstStyle/>
        <a:p>
          <a:endParaRPr lang="en-GB"/>
        </a:p>
      </dgm:t>
    </dgm:pt>
    <dgm:pt modelId="{25D4FB52-8D94-494F-A042-096C1E450E06}" type="pres">
      <dgm:prSet presAssocID="{286B8105-739B-41FF-BEEF-B560229DCCBC}" presName="parentText" presStyleLbl="node1" presStyleIdx="0" presStyleCnt="6">
        <dgm:presLayoutVars>
          <dgm:chMax val="0"/>
          <dgm:bulletEnabled val="1"/>
        </dgm:presLayoutVars>
      </dgm:prSet>
      <dgm:spPr/>
      <dgm:t>
        <a:bodyPr/>
        <a:lstStyle/>
        <a:p>
          <a:endParaRPr lang="en-GB"/>
        </a:p>
      </dgm:t>
    </dgm:pt>
    <dgm:pt modelId="{BA12E2AD-19E9-4ED9-A4AD-EB61E0DEDEB8}" type="pres">
      <dgm:prSet presAssocID="{C61AD864-B4D8-4F3A-869F-B069DE1C6982}" presName="spacer" presStyleCnt="0"/>
      <dgm:spPr/>
    </dgm:pt>
    <dgm:pt modelId="{CC786C22-EA9D-4C23-94E6-0DDF005FB5B5}" type="pres">
      <dgm:prSet presAssocID="{14C3D083-EDAB-4DB9-9D90-5543CFE6A5B3}" presName="parentText" presStyleLbl="node1" presStyleIdx="1" presStyleCnt="6">
        <dgm:presLayoutVars>
          <dgm:chMax val="0"/>
          <dgm:bulletEnabled val="1"/>
        </dgm:presLayoutVars>
      </dgm:prSet>
      <dgm:spPr/>
      <dgm:t>
        <a:bodyPr/>
        <a:lstStyle/>
        <a:p>
          <a:endParaRPr lang="en-GB"/>
        </a:p>
      </dgm:t>
    </dgm:pt>
    <dgm:pt modelId="{BEC5DED0-C325-4E31-B28E-5EDFFC6C00F9}" type="pres">
      <dgm:prSet presAssocID="{C3B50143-637E-4E42-8CC6-D26FB8F77FD1}" presName="spacer" presStyleCnt="0"/>
      <dgm:spPr/>
    </dgm:pt>
    <dgm:pt modelId="{BC6D8BD3-8A60-4A5F-B988-4BD38557C9D3}" type="pres">
      <dgm:prSet presAssocID="{EF140AEE-DB1F-4DD7-8513-B86584DA63DB}" presName="parentText" presStyleLbl="node1" presStyleIdx="2" presStyleCnt="6">
        <dgm:presLayoutVars>
          <dgm:chMax val="0"/>
          <dgm:bulletEnabled val="1"/>
        </dgm:presLayoutVars>
      </dgm:prSet>
      <dgm:spPr/>
      <dgm:t>
        <a:bodyPr/>
        <a:lstStyle/>
        <a:p>
          <a:endParaRPr lang="en-GB"/>
        </a:p>
      </dgm:t>
    </dgm:pt>
    <dgm:pt modelId="{98451AD3-9ED5-4F8E-AEB8-4A7E76DD4DF8}" type="pres">
      <dgm:prSet presAssocID="{185F77B9-1659-4210-8231-2C066AD46062}" presName="spacer" presStyleCnt="0"/>
      <dgm:spPr/>
    </dgm:pt>
    <dgm:pt modelId="{FE362E74-58B9-4280-9886-D6667FFDF5E7}" type="pres">
      <dgm:prSet presAssocID="{755FFACE-D09B-4E28-A127-3F5BDE4A3297}" presName="parentText" presStyleLbl="node1" presStyleIdx="3" presStyleCnt="6">
        <dgm:presLayoutVars>
          <dgm:chMax val="0"/>
          <dgm:bulletEnabled val="1"/>
        </dgm:presLayoutVars>
      </dgm:prSet>
      <dgm:spPr/>
      <dgm:t>
        <a:bodyPr/>
        <a:lstStyle/>
        <a:p>
          <a:endParaRPr lang="en-GB"/>
        </a:p>
      </dgm:t>
    </dgm:pt>
    <dgm:pt modelId="{3B3D94B1-55D3-4358-A5BF-F4ACC3DDF15B}" type="pres">
      <dgm:prSet presAssocID="{968EABBB-7E84-490A-9B39-BA4380E27782}" presName="spacer" presStyleCnt="0"/>
      <dgm:spPr/>
    </dgm:pt>
    <dgm:pt modelId="{25FA79C1-D923-463D-9AC3-E599A30E1888}" type="pres">
      <dgm:prSet presAssocID="{647FB46C-5223-4891-BDAF-576565251D70}" presName="parentText" presStyleLbl="node1" presStyleIdx="4" presStyleCnt="6">
        <dgm:presLayoutVars>
          <dgm:chMax val="0"/>
          <dgm:bulletEnabled val="1"/>
        </dgm:presLayoutVars>
      </dgm:prSet>
      <dgm:spPr/>
      <dgm:t>
        <a:bodyPr/>
        <a:lstStyle/>
        <a:p>
          <a:endParaRPr lang="en-GB"/>
        </a:p>
      </dgm:t>
    </dgm:pt>
    <dgm:pt modelId="{CE5003DE-02FA-4466-867B-8B9CBD604E67}" type="pres">
      <dgm:prSet presAssocID="{6EA5A082-9890-4D5D-9D32-7B50A56FD30A}" presName="spacer" presStyleCnt="0"/>
      <dgm:spPr/>
    </dgm:pt>
    <dgm:pt modelId="{A57997BC-D47C-4EC7-8BA1-73D9620150FF}" type="pres">
      <dgm:prSet presAssocID="{FBA9E17E-8867-47AB-95EB-D651B9642C43}" presName="parentText" presStyleLbl="node1" presStyleIdx="5" presStyleCnt="6">
        <dgm:presLayoutVars>
          <dgm:chMax val="0"/>
          <dgm:bulletEnabled val="1"/>
        </dgm:presLayoutVars>
      </dgm:prSet>
      <dgm:spPr/>
      <dgm:t>
        <a:bodyPr/>
        <a:lstStyle/>
        <a:p>
          <a:endParaRPr lang="en-GB"/>
        </a:p>
      </dgm:t>
    </dgm:pt>
  </dgm:ptLst>
  <dgm:cxnLst>
    <dgm:cxn modelId="{513DDF4D-80C5-461F-A4BA-08B105EC964D}" type="presOf" srcId="{286B8105-739B-41FF-BEEF-B560229DCCBC}" destId="{25D4FB52-8D94-494F-A042-096C1E450E06}" srcOrd="0" destOrd="0" presId="urn:microsoft.com/office/officeart/2005/8/layout/vList2"/>
    <dgm:cxn modelId="{D37C56F9-9E81-4AF8-B228-66F481A7EBD8}" type="presOf" srcId="{1680CE13-6562-477C-8A2A-C535323C181E}" destId="{310FB624-12C4-471C-A9CE-4FA4C0F62E91}" srcOrd="0" destOrd="0" presId="urn:microsoft.com/office/officeart/2005/8/layout/vList2"/>
    <dgm:cxn modelId="{EB230249-04AB-4DCB-9DB7-E33D59B2185C}" srcId="{1680CE13-6562-477C-8A2A-C535323C181E}" destId="{647FB46C-5223-4891-BDAF-576565251D70}" srcOrd="4" destOrd="0" parTransId="{5966B268-6716-4386-92A8-CBD3A23FF1AF}" sibTransId="{6EA5A082-9890-4D5D-9D32-7B50A56FD30A}"/>
    <dgm:cxn modelId="{2AE4E9F9-DFA7-4D90-B130-DDB5720900BA}" srcId="{1680CE13-6562-477C-8A2A-C535323C181E}" destId="{FBA9E17E-8867-47AB-95EB-D651B9642C43}" srcOrd="5" destOrd="0" parTransId="{E5D5264D-CF4A-4CC0-9B31-5926AF4EF5B2}" sibTransId="{C761914C-68C3-49A1-BD53-D24AFCFB63BC}"/>
    <dgm:cxn modelId="{35BA4C6F-F980-4743-B3E7-24A4941FF230}" type="presOf" srcId="{14C3D083-EDAB-4DB9-9D90-5543CFE6A5B3}" destId="{CC786C22-EA9D-4C23-94E6-0DDF005FB5B5}" srcOrd="0" destOrd="0" presId="urn:microsoft.com/office/officeart/2005/8/layout/vList2"/>
    <dgm:cxn modelId="{2A54A38B-98C5-494E-B978-B92B35A61E39}" type="presOf" srcId="{755FFACE-D09B-4E28-A127-3F5BDE4A3297}" destId="{FE362E74-58B9-4280-9886-D6667FFDF5E7}" srcOrd="0" destOrd="0" presId="urn:microsoft.com/office/officeart/2005/8/layout/vList2"/>
    <dgm:cxn modelId="{F7F9E860-DBD6-4CEE-A421-ADA5BF5917D4}" type="presOf" srcId="{EF140AEE-DB1F-4DD7-8513-B86584DA63DB}" destId="{BC6D8BD3-8A60-4A5F-B988-4BD38557C9D3}" srcOrd="0" destOrd="0" presId="urn:microsoft.com/office/officeart/2005/8/layout/vList2"/>
    <dgm:cxn modelId="{2467BD47-B585-4ACA-8111-CAD168DDD5C2}" srcId="{1680CE13-6562-477C-8A2A-C535323C181E}" destId="{286B8105-739B-41FF-BEEF-B560229DCCBC}" srcOrd="0" destOrd="0" parTransId="{26E4C76C-8186-40E3-812F-1093015B5CE0}" sibTransId="{C61AD864-B4D8-4F3A-869F-B069DE1C6982}"/>
    <dgm:cxn modelId="{A3D0462E-0DE5-4AAA-99D5-B1D82FC66BD1}" srcId="{1680CE13-6562-477C-8A2A-C535323C181E}" destId="{EF140AEE-DB1F-4DD7-8513-B86584DA63DB}" srcOrd="2" destOrd="0" parTransId="{F5476A79-465D-4569-9023-0C40BF5B85D8}" sibTransId="{185F77B9-1659-4210-8231-2C066AD46062}"/>
    <dgm:cxn modelId="{04A76BB0-9E87-417C-B98D-7345F8A91285}" srcId="{1680CE13-6562-477C-8A2A-C535323C181E}" destId="{14C3D083-EDAB-4DB9-9D90-5543CFE6A5B3}" srcOrd="1" destOrd="0" parTransId="{377F1172-4029-48B6-8C55-6A508F28EA9B}" sibTransId="{C3B50143-637E-4E42-8CC6-D26FB8F77FD1}"/>
    <dgm:cxn modelId="{039D862F-B3C4-47DA-8DEF-B6D8B7392B16}" type="presOf" srcId="{FBA9E17E-8867-47AB-95EB-D651B9642C43}" destId="{A57997BC-D47C-4EC7-8BA1-73D9620150FF}" srcOrd="0" destOrd="0" presId="urn:microsoft.com/office/officeart/2005/8/layout/vList2"/>
    <dgm:cxn modelId="{055C9D9B-BDA2-48D7-B197-124577BCBDF3}" type="presOf" srcId="{647FB46C-5223-4891-BDAF-576565251D70}" destId="{25FA79C1-D923-463D-9AC3-E599A30E1888}" srcOrd="0" destOrd="0" presId="urn:microsoft.com/office/officeart/2005/8/layout/vList2"/>
    <dgm:cxn modelId="{B6CF8851-6D4F-45F7-AD16-546C555610EB}" srcId="{1680CE13-6562-477C-8A2A-C535323C181E}" destId="{755FFACE-D09B-4E28-A127-3F5BDE4A3297}" srcOrd="3" destOrd="0" parTransId="{3D49B896-FD49-4285-AF6C-BA085C3E0213}" sibTransId="{968EABBB-7E84-490A-9B39-BA4380E27782}"/>
    <dgm:cxn modelId="{89EDA43E-AE54-4C89-B292-34B973070613}" type="presParOf" srcId="{310FB624-12C4-471C-A9CE-4FA4C0F62E91}" destId="{25D4FB52-8D94-494F-A042-096C1E450E06}" srcOrd="0" destOrd="0" presId="urn:microsoft.com/office/officeart/2005/8/layout/vList2"/>
    <dgm:cxn modelId="{3049FFC0-B340-49DC-8100-6C49EAF5B974}" type="presParOf" srcId="{310FB624-12C4-471C-A9CE-4FA4C0F62E91}" destId="{BA12E2AD-19E9-4ED9-A4AD-EB61E0DEDEB8}" srcOrd="1" destOrd="0" presId="urn:microsoft.com/office/officeart/2005/8/layout/vList2"/>
    <dgm:cxn modelId="{E51F1B26-53F4-4F05-A5E1-51F16B0E38B2}" type="presParOf" srcId="{310FB624-12C4-471C-A9CE-4FA4C0F62E91}" destId="{CC786C22-EA9D-4C23-94E6-0DDF005FB5B5}" srcOrd="2" destOrd="0" presId="urn:microsoft.com/office/officeart/2005/8/layout/vList2"/>
    <dgm:cxn modelId="{A13989BC-5013-4373-95AD-8ACA3C8449FF}" type="presParOf" srcId="{310FB624-12C4-471C-A9CE-4FA4C0F62E91}" destId="{BEC5DED0-C325-4E31-B28E-5EDFFC6C00F9}" srcOrd="3" destOrd="0" presId="urn:microsoft.com/office/officeart/2005/8/layout/vList2"/>
    <dgm:cxn modelId="{BED1574F-299A-41DB-A3F2-817441373B59}" type="presParOf" srcId="{310FB624-12C4-471C-A9CE-4FA4C0F62E91}" destId="{BC6D8BD3-8A60-4A5F-B988-4BD38557C9D3}" srcOrd="4" destOrd="0" presId="urn:microsoft.com/office/officeart/2005/8/layout/vList2"/>
    <dgm:cxn modelId="{874C33FB-93DE-425A-96D9-669386CD8536}" type="presParOf" srcId="{310FB624-12C4-471C-A9CE-4FA4C0F62E91}" destId="{98451AD3-9ED5-4F8E-AEB8-4A7E76DD4DF8}" srcOrd="5" destOrd="0" presId="urn:microsoft.com/office/officeart/2005/8/layout/vList2"/>
    <dgm:cxn modelId="{EE46D4AE-CD39-49CF-B809-92D8BDB9B90D}" type="presParOf" srcId="{310FB624-12C4-471C-A9CE-4FA4C0F62E91}" destId="{FE362E74-58B9-4280-9886-D6667FFDF5E7}" srcOrd="6" destOrd="0" presId="urn:microsoft.com/office/officeart/2005/8/layout/vList2"/>
    <dgm:cxn modelId="{44B81F10-4F11-4C8F-8FAA-7A528061FA86}" type="presParOf" srcId="{310FB624-12C4-471C-A9CE-4FA4C0F62E91}" destId="{3B3D94B1-55D3-4358-A5BF-F4ACC3DDF15B}" srcOrd="7" destOrd="0" presId="urn:microsoft.com/office/officeart/2005/8/layout/vList2"/>
    <dgm:cxn modelId="{321C584D-B755-456F-81C6-C98B6D01AED6}" type="presParOf" srcId="{310FB624-12C4-471C-A9CE-4FA4C0F62E91}" destId="{25FA79C1-D923-463D-9AC3-E599A30E1888}" srcOrd="8" destOrd="0" presId="urn:microsoft.com/office/officeart/2005/8/layout/vList2"/>
    <dgm:cxn modelId="{283FA51C-C589-4111-8010-396D11A9F35E}" type="presParOf" srcId="{310FB624-12C4-471C-A9CE-4FA4C0F62E91}" destId="{CE5003DE-02FA-4466-867B-8B9CBD604E67}" srcOrd="9" destOrd="0" presId="urn:microsoft.com/office/officeart/2005/8/layout/vList2"/>
    <dgm:cxn modelId="{025B16F5-CA45-4E9D-A660-9310CDDD70C4}" type="presParOf" srcId="{310FB624-12C4-471C-A9CE-4FA4C0F62E91}" destId="{A57997BC-D47C-4EC7-8BA1-73D9620150FF}"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274377-62F5-4710-B00D-229279FC5EC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034EE07B-C5F4-48CE-BC4A-6D41131E5284}">
      <dgm:prSet/>
      <dgm:spPr/>
      <dgm:t>
        <a:bodyPr/>
        <a:lstStyle/>
        <a:p>
          <a:r>
            <a:rPr lang="en-GB" smtClean="0"/>
            <a:t>Identified individuals and teams are responsible and accountable for the achievement of performance goals.</a:t>
          </a:r>
          <a:endParaRPr lang="en-GB"/>
        </a:p>
      </dgm:t>
    </dgm:pt>
    <dgm:pt modelId="{3267B432-6A03-4541-AA02-E69ACA3DF126}" type="parTrans" cxnId="{6F530F9F-080E-4132-B787-51B03879E995}">
      <dgm:prSet/>
      <dgm:spPr/>
      <dgm:t>
        <a:bodyPr/>
        <a:lstStyle/>
        <a:p>
          <a:endParaRPr lang="en-GB"/>
        </a:p>
      </dgm:t>
    </dgm:pt>
    <dgm:pt modelId="{3375B3A7-8080-4BB8-A252-A53696BDF159}" type="sibTrans" cxnId="{6F530F9F-080E-4132-B787-51B03879E995}">
      <dgm:prSet/>
      <dgm:spPr/>
      <dgm:t>
        <a:bodyPr/>
        <a:lstStyle/>
        <a:p>
          <a:endParaRPr lang="en-GB"/>
        </a:p>
      </dgm:t>
    </dgm:pt>
    <dgm:pt modelId="{3C087B57-0111-41BB-BEB2-D0ACC51C7EC2}">
      <dgm:prSet/>
      <dgm:spPr/>
      <dgm:t>
        <a:bodyPr/>
        <a:lstStyle/>
        <a:p>
          <a:r>
            <a:rPr lang="en-GB" dirty="0" smtClean="0"/>
            <a:t>Responses to programme performance emphasise recognition of successes, learning and problem solving in respect of under-achievement, rather than automatic financial rewards or budget cuts.</a:t>
          </a:r>
          <a:endParaRPr lang="en-GB" dirty="0"/>
        </a:p>
      </dgm:t>
    </dgm:pt>
    <dgm:pt modelId="{004B9514-217D-4013-B179-9E9DD55F72C2}" type="parTrans" cxnId="{34AE940B-BAD4-4D74-A21A-4B7E28006C5C}">
      <dgm:prSet/>
      <dgm:spPr/>
      <dgm:t>
        <a:bodyPr/>
        <a:lstStyle/>
        <a:p>
          <a:endParaRPr lang="en-GB"/>
        </a:p>
      </dgm:t>
    </dgm:pt>
    <dgm:pt modelId="{96FC90DD-6FD6-4DA4-84DE-BF748F1B0BC7}" type="sibTrans" cxnId="{34AE940B-BAD4-4D74-A21A-4B7E28006C5C}">
      <dgm:prSet/>
      <dgm:spPr/>
      <dgm:t>
        <a:bodyPr/>
        <a:lstStyle/>
        <a:p>
          <a:endParaRPr lang="en-GB"/>
        </a:p>
      </dgm:t>
    </dgm:pt>
    <dgm:pt modelId="{C4B0A13B-CE20-463C-9C86-2A35A620AD5E}">
      <dgm:prSet/>
      <dgm:spPr/>
      <dgm:t>
        <a:bodyPr/>
        <a:lstStyle/>
        <a:p>
          <a:r>
            <a:rPr lang="en-GB" dirty="0" smtClean="0"/>
            <a:t>The centre of government promotes a broader performance management culture that supports performance budgeting.</a:t>
          </a:r>
          <a:endParaRPr lang="en-GB" dirty="0"/>
        </a:p>
      </dgm:t>
    </dgm:pt>
    <dgm:pt modelId="{67B3E405-97D6-4A5B-8FD7-73C58600713F}" type="parTrans" cxnId="{35317CDA-C010-4BC5-91A4-CB04CD9262B8}">
      <dgm:prSet/>
      <dgm:spPr/>
      <dgm:t>
        <a:bodyPr/>
        <a:lstStyle/>
        <a:p>
          <a:endParaRPr lang="en-GB"/>
        </a:p>
      </dgm:t>
    </dgm:pt>
    <dgm:pt modelId="{93B82EA6-86A7-4F94-82E8-04BB0C518ECE}" type="sibTrans" cxnId="{35317CDA-C010-4BC5-91A4-CB04CD9262B8}">
      <dgm:prSet/>
      <dgm:spPr/>
      <dgm:t>
        <a:bodyPr/>
        <a:lstStyle/>
        <a:p>
          <a:endParaRPr lang="en-GB"/>
        </a:p>
      </dgm:t>
    </dgm:pt>
    <dgm:pt modelId="{28493E8E-3FAE-42B3-87C5-739FCFC39377}" type="pres">
      <dgm:prSet presAssocID="{92274377-62F5-4710-B00D-229279FC5ECC}" presName="linear" presStyleCnt="0">
        <dgm:presLayoutVars>
          <dgm:animLvl val="lvl"/>
          <dgm:resizeHandles val="exact"/>
        </dgm:presLayoutVars>
      </dgm:prSet>
      <dgm:spPr/>
      <dgm:t>
        <a:bodyPr/>
        <a:lstStyle/>
        <a:p>
          <a:endParaRPr lang="en-GB"/>
        </a:p>
      </dgm:t>
    </dgm:pt>
    <dgm:pt modelId="{791FD3A3-2154-47E7-AC31-DD22439F3F53}" type="pres">
      <dgm:prSet presAssocID="{034EE07B-C5F4-48CE-BC4A-6D41131E5284}" presName="parentText" presStyleLbl="node1" presStyleIdx="0" presStyleCnt="3">
        <dgm:presLayoutVars>
          <dgm:chMax val="0"/>
          <dgm:bulletEnabled val="1"/>
        </dgm:presLayoutVars>
      </dgm:prSet>
      <dgm:spPr/>
      <dgm:t>
        <a:bodyPr/>
        <a:lstStyle/>
        <a:p>
          <a:endParaRPr lang="en-GB"/>
        </a:p>
      </dgm:t>
    </dgm:pt>
    <dgm:pt modelId="{5A141D1F-B7CF-4043-91D4-9AA2FFED2A0C}" type="pres">
      <dgm:prSet presAssocID="{3375B3A7-8080-4BB8-A252-A53696BDF159}" presName="spacer" presStyleCnt="0"/>
      <dgm:spPr/>
    </dgm:pt>
    <dgm:pt modelId="{1377C9DC-D447-4E57-B67F-E69E6A8A6516}" type="pres">
      <dgm:prSet presAssocID="{3C087B57-0111-41BB-BEB2-D0ACC51C7EC2}" presName="parentText" presStyleLbl="node1" presStyleIdx="1" presStyleCnt="3">
        <dgm:presLayoutVars>
          <dgm:chMax val="0"/>
          <dgm:bulletEnabled val="1"/>
        </dgm:presLayoutVars>
      </dgm:prSet>
      <dgm:spPr/>
      <dgm:t>
        <a:bodyPr/>
        <a:lstStyle/>
        <a:p>
          <a:endParaRPr lang="en-GB"/>
        </a:p>
      </dgm:t>
    </dgm:pt>
    <dgm:pt modelId="{89D957E3-119C-4858-B96E-467C0BDDFB7C}" type="pres">
      <dgm:prSet presAssocID="{96FC90DD-6FD6-4DA4-84DE-BF748F1B0BC7}" presName="spacer" presStyleCnt="0"/>
      <dgm:spPr/>
    </dgm:pt>
    <dgm:pt modelId="{CB19D0D4-FBCC-4C32-AD5E-BC03F507CCD7}" type="pres">
      <dgm:prSet presAssocID="{C4B0A13B-CE20-463C-9C86-2A35A620AD5E}" presName="parentText" presStyleLbl="node1" presStyleIdx="2" presStyleCnt="3">
        <dgm:presLayoutVars>
          <dgm:chMax val="0"/>
          <dgm:bulletEnabled val="1"/>
        </dgm:presLayoutVars>
      </dgm:prSet>
      <dgm:spPr/>
      <dgm:t>
        <a:bodyPr/>
        <a:lstStyle/>
        <a:p>
          <a:endParaRPr lang="en-GB"/>
        </a:p>
      </dgm:t>
    </dgm:pt>
  </dgm:ptLst>
  <dgm:cxnLst>
    <dgm:cxn modelId="{6F530F9F-080E-4132-B787-51B03879E995}" srcId="{92274377-62F5-4710-B00D-229279FC5ECC}" destId="{034EE07B-C5F4-48CE-BC4A-6D41131E5284}" srcOrd="0" destOrd="0" parTransId="{3267B432-6A03-4541-AA02-E69ACA3DF126}" sibTransId="{3375B3A7-8080-4BB8-A252-A53696BDF159}"/>
    <dgm:cxn modelId="{F1957205-D391-4FB9-9A60-063BC5447C3F}" type="presOf" srcId="{C4B0A13B-CE20-463C-9C86-2A35A620AD5E}" destId="{CB19D0D4-FBCC-4C32-AD5E-BC03F507CCD7}" srcOrd="0" destOrd="0" presId="urn:microsoft.com/office/officeart/2005/8/layout/vList2"/>
    <dgm:cxn modelId="{EA259D97-B762-4138-AC7A-AD6C32BCEFCC}" type="presOf" srcId="{3C087B57-0111-41BB-BEB2-D0ACC51C7EC2}" destId="{1377C9DC-D447-4E57-B67F-E69E6A8A6516}" srcOrd="0" destOrd="0" presId="urn:microsoft.com/office/officeart/2005/8/layout/vList2"/>
    <dgm:cxn modelId="{34AE940B-BAD4-4D74-A21A-4B7E28006C5C}" srcId="{92274377-62F5-4710-B00D-229279FC5ECC}" destId="{3C087B57-0111-41BB-BEB2-D0ACC51C7EC2}" srcOrd="1" destOrd="0" parTransId="{004B9514-217D-4013-B179-9E9DD55F72C2}" sibTransId="{96FC90DD-6FD6-4DA4-84DE-BF748F1B0BC7}"/>
    <dgm:cxn modelId="{5CC0B780-EC65-408C-B46A-D9DE7329ED09}" type="presOf" srcId="{92274377-62F5-4710-B00D-229279FC5ECC}" destId="{28493E8E-3FAE-42B3-87C5-739FCFC39377}" srcOrd="0" destOrd="0" presId="urn:microsoft.com/office/officeart/2005/8/layout/vList2"/>
    <dgm:cxn modelId="{3F2AC26B-0229-4216-9A6F-267C44A33418}" type="presOf" srcId="{034EE07B-C5F4-48CE-BC4A-6D41131E5284}" destId="{791FD3A3-2154-47E7-AC31-DD22439F3F53}" srcOrd="0" destOrd="0" presId="urn:microsoft.com/office/officeart/2005/8/layout/vList2"/>
    <dgm:cxn modelId="{35317CDA-C010-4BC5-91A4-CB04CD9262B8}" srcId="{92274377-62F5-4710-B00D-229279FC5ECC}" destId="{C4B0A13B-CE20-463C-9C86-2A35A620AD5E}" srcOrd="2" destOrd="0" parTransId="{67B3E405-97D6-4A5B-8FD7-73C58600713F}" sibTransId="{93B82EA6-86A7-4F94-82E8-04BB0C518ECE}"/>
    <dgm:cxn modelId="{A39723F0-1593-4AC1-87BB-7855487EF99B}" type="presParOf" srcId="{28493E8E-3FAE-42B3-87C5-739FCFC39377}" destId="{791FD3A3-2154-47E7-AC31-DD22439F3F53}" srcOrd="0" destOrd="0" presId="urn:microsoft.com/office/officeart/2005/8/layout/vList2"/>
    <dgm:cxn modelId="{E1A11C96-23EE-459A-B5CE-C4E5A5052305}" type="presParOf" srcId="{28493E8E-3FAE-42B3-87C5-739FCFC39377}" destId="{5A141D1F-B7CF-4043-91D4-9AA2FFED2A0C}" srcOrd="1" destOrd="0" presId="urn:microsoft.com/office/officeart/2005/8/layout/vList2"/>
    <dgm:cxn modelId="{414FC5CB-A57F-4BE5-99CB-9CD71A4D2C35}" type="presParOf" srcId="{28493E8E-3FAE-42B3-87C5-739FCFC39377}" destId="{1377C9DC-D447-4E57-B67F-E69E6A8A6516}" srcOrd="2" destOrd="0" presId="urn:microsoft.com/office/officeart/2005/8/layout/vList2"/>
    <dgm:cxn modelId="{63E35A1B-08F6-457F-91F0-D402FFC8B46F}" type="presParOf" srcId="{28493E8E-3FAE-42B3-87C5-739FCFC39377}" destId="{89D957E3-119C-4858-B96E-467C0BDDFB7C}" srcOrd="3" destOrd="0" presId="urn:microsoft.com/office/officeart/2005/8/layout/vList2"/>
    <dgm:cxn modelId="{69392552-FB84-4F6E-B02B-AA0EE0A67994}" type="presParOf" srcId="{28493E8E-3FAE-42B3-87C5-739FCFC39377}" destId="{CB19D0D4-FBCC-4C32-AD5E-BC03F507CCD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82E13-259D-4021-92EA-2AE4682E798C}">
      <dsp:nvSpPr>
        <dsp:cNvPr id="0" name=""/>
        <dsp:cNvSpPr/>
      </dsp:nvSpPr>
      <dsp:spPr>
        <a:xfrm>
          <a:off x="0" y="619284"/>
          <a:ext cx="8218487" cy="3287394"/>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0E5826-0376-4B56-9D29-D49C53795B9A}">
      <dsp:nvSpPr>
        <dsp:cNvPr id="0" name=""/>
        <dsp:cNvSpPr/>
      </dsp:nvSpPr>
      <dsp:spPr>
        <a:xfrm>
          <a:off x="986218" y="1194578"/>
          <a:ext cx="2712100" cy="161082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1788" rIns="0" bIns="87630" numCol="1" spcCol="1270" anchor="ctr" anchorCtr="0">
          <a:noAutofit/>
        </a:bodyPr>
        <a:lstStyle/>
        <a:p>
          <a:pPr lvl="0" algn="ctr" defTabSz="1022350" rtl="0">
            <a:lnSpc>
              <a:spcPct val="90000"/>
            </a:lnSpc>
            <a:spcBef>
              <a:spcPct val="0"/>
            </a:spcBef>
            <a:spcAft>
              <a:spcPct val="35000"/>
            </a:spcAft>
          </a:pPr>
          <a:r>
            <a:rPr lang="en-GB" sz="2300" kern="1200" smtClean="0"/>
            <a:t>Distil experience using research evidence and case studies</a:t>
          </a:r>
          <a:endParaRPr lang="en-GB" sz="2300" kern="1200"/>
        </a:p>
      </dsp:txBody>
      <dsp:txXfrm>
        <a:off x="986218" y="1194578"/>
        <a:ext cx="2712100" cy="1610823"/>
      </dsp:txXfrm>
    </dsp:sp>
    <dsp:sp modelId="{EC982AE0-CD24-42BF-840F-88537B3C5752}">
      <dsp:nvSpPr>
        <dsp:cNvPr id="0" name=""/>
        <dsp:cNvSpPr/>
      </dsp:nvSpPr>
      <dsp:spPr>
        <a:xfrm>
          <a:off x="4109243" y="1720561"/>
          <a:ext cx="3205209" cy="161082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1788" rIns="0" bIns="87630" numCol="1" spcCol="1270" anchor="ctr" anchorCtr="0">
          <a:noAutofit/>
        </a:bodyPr>
        <a:lstStyle/>
        <a:p>
          <a:pPr lvl="0" algn="ctr" defTabSz="1022350" rtl="0">
            <a:lnSpc>
              <a:spcPct val="90000"/>
            </a:lnSpc>
            <a:spcBef>
              <a:spcPct val="0"/>
            </a:spcBef>
            <a:spcAft>
              <a:spcPct val="35000"/>
            </a:spcAft>
          </a:pPr>
          <a:r>
            <a:rPr lang="en-GB" sz="2300" kern="1200" smtClean="0"/>
            <a:t>Offer advice and options to countries updating their approaches, or newly adopting PB.</a:t>
          </a:r>
          <a:endParaRPr lang="en-GB" sz="2300" kern="1200"/>
        </a:p>
      </dsp:txBody>
      <dsp:txXfrm>
        <a:off x="4109243" y="1720561"/>
        <a:ext cx="3205209" cy="16108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90A9C-CC81-4CA3-809D-E6F362368C04}">
      <dsp:nvSpPr>
        <dsp:cNvPr id="0" name=""/>
        <dsp:cNvSpPr/>
      </dsp:nvSpPr>
      <dsp:spPr>
        <a:xfrm>
          <a:off x="0" y="181647"/>
          <a:ext cx="8229600" cy="13491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t>The rationale, objectives and approach to performance budgeting are set out in the organic budget law, in other regulations or in an official code of budgetary practice.</a:t>
          </a:r>
          <a:endParaRPr lang="en-GB" sz="2000" kern="1200" dirty="0"/>
        </a:p>
      </dsp:txBody>
      <dsp:txXfrm>
        <a:off x="65860" y="247507"/>
        <a:ext cx="8097880" cy="1217436"/>
      </dsp:txXfrm>
    </dsp:sp>
    <dsp:sp modelId="{BF809738-D5BE-4307-ABE1-9140AA892023}">
      <dsp:nvSpPr>
        <dsp:cNvPr id="0" name=""/>
        <dsp:cNvSpPr/>
      </dsp:nvSpPr>
      <dsp:spPr>
        <a:xfrm>
          <a:off x="0" y="1588403"/>
          <a:ext cx="8229600" cy="13491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t>The role and interests of important stakeholders in the policy cycle – including the centre of government, the legislature, the central budget authority, line ministries and the supreme audit institution – are reflected in the design of the performance budgeting system.</a:t>
          </a:r>
          <a:endParaRPr lang="en-GB" sz="2000" kern="1200" dirty="0"/>
        </a:p>
      </dsp:txBody>
      <dsp:txXfrm>
        <a:off x="65860" y="1654263"/>
        <a:ext cx="8097880" cy="1217436"/>
      </dsp:txXfrm>
    </dsp:sp>
    <dsp:sp modelId="{59DD2A09-9424-4313-A13A-54C24B996A38}">
      <dsp:nvSpPr>
        <dsp:cNvPr id="0" name=""/>
        <dsp:cNvSpPr/>
      </dsp:nvSpPr>
      <dsp:spPr>
        <a:xfrm>
          <a:off x="0" y="2995159"/>
          <a:ext cx="8229600" cy="13491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The approach and scope of the performance budgeting system are adapted to national circumstances and practical constraints including staff skills, the availability of performance data and the stage of development of the performance culture in government.</a:t>
          </a:r>
          <a:endParaRPr lang="en-GB" sz="2000" kern="1200" dirty="0"/>
        </a:p>
      </dsp:txBody>
      <dsp:txXfrm>
        <a:off x="65860" y="3061019"/>
        <a:ext cx="8097880" cy="12174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97CA2-A34F-4430-9652-699FEADD00B8}">
      <dsp:nvSpPr>
        <dsp:cNvPr id="0" name=""/>
        <dsp:cNvSpPr/>
      </dsp:nvSpPr>
      <dsp:spPr>
        <a:xfrm>
          <a:off x="0" y="70581"/>
          <a:ext cx="8218487" cy="1053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Performance budgets are closely aligned to national performance frameworks, including strategic policy goals, developmental plans and sector strategies.</a:t>
          </a:r>
          <a:endParaRPr lang="en-GB" sz="2000" kern="1200" dirty="0"/>
        </a:p>
      </dsp:txBody>
      <dsp:txXfrm>
        <a:off x="51403" y="121984"/>
        <a:ext cx="8115681" cy="950194"/>
      </dsp:txXfrm>
    </dsp:sp>
    <dsp:sp modelId="{A435FC0A-7180-4184-A64E-A7F2449C62A0}">
      <dsp:nvSpPr>
        <dsp:cNvPr id="0" name=""/>
        <dsp:cNvSpPr/>
      </dsp:nvSpPr>
      <dsp:spPr>
        <a:xfrm>
          <a:off x="0" y="1181181"/>
          <a:ext cx="8218487" cy="1053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Medium term expenditure frameworks provide realistic parameters within which strategic plans are prepared, resourced and implemented.</a:t>
          </a:r>
          <a:endParaRPr lang="en-GB" sz="2000" kern="1200" dirty="0"/>
        </a:p>
      </dsp:txBody>
      <dsp:txXfrm>
        <a:off x="51403" y="1232584"/>
        <a:ext cx="8115681" cy="950194"/>
      </dsp:txXfrm>
    </dsp:sp>
    <dsp:sp modelId="{4A6C9D1E-16A2-4D8E-9A63-7ACDA6753684}">
      <dsp:nvSpPr>
        <dsp:cNvPr id="0" name=""/>
        <dsp:cNvSpPr/>
      </dsp:nvSpPr>
      <dsp:spPr>
        <a:xfrm>
          <a:off x="0" y="2291781"/>
          <a:ext cx="8218487" cy="1053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Evidence based analysis of spending is used in conjunction with performance budgeting to improve the alignment of resources with policy priorities.</a:t>
          </a:r>
          <a:endParaRPr lang="en-GB" sz="2000" kern="1200" dirty="0"/>
        </a:p>
      </dsp:txBody>
      <dsp:txXfrm>
        <a:off x="51403" y="2343184"/>
        <a:ext cx="8115681" cy="950194"/>
      </dsp:txXfrm>
    </dsp:sp>
    <dsp:sp modelId="{616D8A8F-7F35-47F9-B53E-95DD7C804C58}">
      <dsp:nvSpPr>
        <dsp:cNvPr id="0" name=""/>
        <dsp:cNvSpPr/>
      </dsp:nvSpPr>
      <dsp:spPr>
        <a:xfrm>
          <a:off x="0" y="3402381"/>
          <a:ext cx="8218487" cy="1053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The centre of government works closely with the central budget authority to monitor adherence to priority policy goals, to coordinate actions across government agencies and to address constraints.</a:t>
          </a:r>
          <a:endParaRPr lang="en-GB" sz="2000" kern="1200" dirty="0"/>
        </a:p>
      </dsp:txBody>
      <dsp:txXfrm>
        <a:off x="51403" y="3453784"/>
        <a:ext cx="8115681" cy="9501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9A8DF-D9B9-4887-A475-09ECBB77672F}">
      <dsp:nvSpPr>
        <dsp:cNvPr id="0" name=""/>
        <dsp:cNvSpPr/>
      </dsp:nvSpPr>
      <dsp:spPr>
        <a:xfrm>
          <a:off x="0" y="70581"/>
          <a:ext cx="8218487" cy="1053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smtClean="0"/>
            <a:t>The performance budgeting methodology includes in-built flexibility to handle the varied nature of government business, and to recognise the differing relationships between inputs and outcomes.</a:t>
          </a:r>
          <a:endParaRPr lang="en-GB" sz="2000" kern="1200"/>
        </a:p>
      </dsp:txBody>
      <dsp:txXfrm>
        <a:off x="51403" y="121984"/>
        <a:ext cx="8115681" cy="950194"/>
      </dsp:txXfrm>
    </dsp:sp>
    <dsp:sp modelId="{06F5FE9C-80CD-42C6-A438-9A5E19D53C39}">
      <dsp:nvSpPr>
        <dsp:cNvPr id="0" name=""/>
        <dsp:cNvSpPr/>
      </dsp:nvSpPr>
      <dsp:spPr>
        <a:xfrm>
          <a:off x="0" y="1181181"/>
          <a:ext cx="8218487" cy="1053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smtClean="0"/>
            <a:t>Programme structures are aligned with the service delivery functions and responsibilities of ministries and agencies.</a:t>
          </a:r>
          <a:endParaRPr lang="en-GB" sz="2000" kern="1200"/>
        </a:p>
      </dsp:txBody>
      <dsp:txXfrm>
        <a:off x="51403" y="1232584"/>
        <a:ext cx="8115681" cy="950194"/>
      </dsp:txXfrm>
    </dsp:sp>
    <dsp:sp modelId="{406C2C93-9C81-428F-8EEE-9078D4BE2D75}">
      <dsp:nvSpPr>
        <dsp:cNvPr id="0" name=""/>
        <dsp:cNvSpPr/>
      </dsp:nvSpPr>
      <dsp:spPr>
        <a:xfrm>
          <a:off x="0" y="2291781"/>
          <a:ext cx="8218487" cy="1053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smtClean="0"/>
            <a:t>Complex, persistent and multi-dimensional social problems (so-called “wicked” issues) are addressed through coordination mechanisms and high level government support.</a:t>
          </a:r>
          <a:endParaRPr lang="en-GB" sz="2000" kern="1200"/>
        </a:p>
      </dsp:txBody>
      <dsp:txXfrm>
        <a:off x="51403" y="2343184"/>
        <a:ext cx="8115681" cy="950194"/>
      </dsp:txXfrm>
    </dsp:sp>
    <dsp:sp modelId="{6C8B17A5-B9ED-4EDA-A68B-0DEE1800A3C8}">
      <dsp:nvSpPr>
        <dsp:cNvPr id="0" name=""/>
        <dsp:cNvSpPr/>
      </dsp:nvSpPr>
      <dsp:spPr>
        <a:xfrm>
          <a:off x="0" y="3402381"/>
          <a:ext cx="8218487" cy="1053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smtClean="0"/>
            <a:t>Control frameworks are revised and adapted to support effective budget execution.</a:t>
          </a:r>
          <a:endParaRPr lang="en-GB" sz="2000" kern="1200"/>
        </a:p>
      </dsp:txBody>
      <dsp:txXfrm>
        <a:off x="51403" y="3453784"/>
        <a:ext cx="8115681" cy="9501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F81A3-BFF6-4492-BAFF-70292DF53C3D}">
      <dsp:nvSpPr>
        <dsp:cNvPr id="0" name=""/>
        <dsp:cNvSpPr/>
      </dsp:nvSpPr>
      <dsp:spPr>
        <a:xfrm>
          <a:off x="0" y="64821"/>
          <a:ext cx="8218487" cy="842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smtClean="0"/>
            <a:t>The Central Budget Authority guides the production and use of performance information, promoting quality over quantity.</a:t>
          </a:r>
          <a:endParaRPr lang="en-GB" sz="1600" kern="1200" dirty="0"/>
        </a:p>
      </dsp:txBody>
      <dsp:txXfrm>
        <a:off x="41123" y="105944"/>
        <a:ext cx="8136241" cy="760154"/>
      </dsp:txXfrm>
    </dsp:sp>
    <dsp:sp modelId="{3A00D25E-F36D-47EE-9BFC-BE99927A7881}">
      <dsp:nvSpPr>
        <dsp:cNvPr id="0" name=""/>
        <dsp:cNvSpPr/>
      </dsp:nvSpPr>
      <dsp:spPr>
        <a:xfrm>
          <a:off x="0" y="953301"/>
          <a:ext cx="8218487" cy="842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smtClean="0"/>
            <a:t>Performance indicators, milestones and targets are consistent with those identified in national policy and strategy documents.</a:t>
          </a:r>
          <a:endParaRPr lang="en-GB" sz="1600" kern="1200" dirty="0"/>
        </a:p>
      </dsp:txBody>
      <dsp:txXfrm>
        <a:off x="41123" y="994424"/>
        <a:ext cx="8136241" cy="760154"/>
      </dsp:txXfrm>
    </dsp:sp>
    <dsp:sp modelId="{50832D74-1E28-4374-BE6E-FE6855492BAA}">
      <dsp:nvSpPr>
        <dsp:cNvPr id="0" name=""/>
        <dsp:cNvSpPr/>
      </dsp:nvSpPr>
      <dsp:spPr>
        <a:xfrm>
          <a:off x="0" y="1841781"/>
          <a:ext cx="8218487" cy="842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smtClean="0"/>
            <a:t>Ministries use outcome and output indicators, together with other indicators that are useful in measuring progress towards achieving policy objectives.</a:t>
          </a:r>
          <a:endParaRPr lang="en-GB" sz="1600" kern="1200" dirty="0"/>
        </a:p>
      </dsp:txBody>
      <dsp:txXfrm>
        <a:off x="41123" y="1882904"/>
        <a:ext cx="8136241" cy="760154"/>
      </dsp:txXfrm>
    </dsp:sp>
    <dsp:sp modelId="{FBD338D8-5C73-4E61-86FF-D545BD2BFE8E}">
      <dsp:nvSpPr>
        <dsp:cNvPr id="0" name=""/>
        <dsp:cNvSpPr/>
      </dsp:nvSpPr>
      <dsp:spPr>
        <a:xfrm>
          <a:off x="0" y="2730261"/>
          <a:ext cx="8218487" cy="842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smtClean="0"/>
            <a:t>Performance indicators facilitate comparison between similar entities, within the same country or internationally, whenever practical and consistent with government policy objectives.</a:t>
          </a:r>
          <a:endParaRPr lang="en-GB" sz="1600" kern="1200" dirty="0"/>
        </a:p>
      </dsp:txBody>
      <dsp:txXfrm>
        <a:off x="41123" y="2771384"/>
        <a:ext cx="8136241" cy="760154"/>
      </dsp:txXfrm>
    </dsp:sp>
    <dsp:sp modelId="{59789F13-049D-45E8-8402-7C9DEDE16C60}">
      <dsp:nvSpPr>
        <dsp:cNvPr id="0" name=""/>
        <dsp:cNvSpPr/>
      </dsp:nvSpPr>
      <dsp:spPr>
        <a:xfrm>
          <a:off x="0" y="3618741"/>
          <a:ext cx="8218487" cy="842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smtClean="0"/>
            <a:t>The SAI has a role in reviewing and validating the achievement of performance targets, and in assessing the quality of performance frameworks more broadly, including programme-logic models and indicators.</a:t>
          </a:r>
          <a:endParaRPr lang="en-GB" sz="1600" kern="1200"/>
        </a:p>
      </dsp:txBody>
      <dsp:txXfrm>
        <a:off x="41123" y="3659864"/>
        <a:ext cx="8136241" cy="7601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A1B09-6116-42F4-AC6F-425A90CF32A5}">
      <dsp:nvSpPr>
        <dsp:cNvPr id="0" name=""/>
        <dsp:cNvSpPr/>
      </dsp:nvSpPr>
      <dsp:spPr>
        <a:xfrm>
          <a:off x="0" y="70581"/>
          <a:ext cx="8218487" cy="1053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Performance budgeting is supported by a core team of specialists, within each ministry and in the central budget authority.</a:t>
          </a:r>
          <a:endParaRPr lang="en-GB" sz="2000" kern="1200" dirty="0"/>
        </a:p>
      </dsp:txBody>
      <dsp:txXfrm>
        <a:off x="51403" y="121984"/>
        <a:ext cx="8115681" cy="950194"/>
      </dsp:txXfrm>
    </dsp:sp>
    <dsp:sp modelId="{705F04EB-5B85-4581-8B76-43F73E38BB20}">
      <dsp:nvSpPr>
        <dsp:cNvPr id="0" name=""/>
        <dsp:cNvSpPr/>
      </dsp:nvSpPr>
      <dsp:spPr>
        <a:xfrm>
          <a:off x="0" y="1181181"/>
          <a:ext cx="8218487" cy="1053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The performance budgeting methodology is supported by detailed guidelines and training of budget analysts.</a:t>
          </a:r>
          <a:endParaRPr lang="en-GB" sz="2000" kern="1200" dirty="0"/>
        </a:p>
      </dsp:txBody>
      <dsp:txXfrm>
        <a:off x="51403" y="1232584"/>
        <a:ext cx="8115681" cy="950194"/>
      </dsp:txXfrm>
    </dsp:sp>
    <dsp:sp modelId="{BD67B457-FAA3-4F64-918F-DD17D0FAD7C1}">
      <dsp:nvSpPr>
        <dsp:cNvPr id="0" name=""/>
        <dsp:cNvSpPr/>
      </dsp:nvSpPr>
      <dsp:spPr>
        <a:xfrm>
          <a:off x="0" y="2291781"/>
          <a:ext cx="8218487" cy="1053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Financial management information systems integrate non-financial performance data to generate reports that meet the varied needs of different users.</a:t>
          </a:r>
          <a:endParaRPr lang="en-GB" sz="2000" kern="1200" dirty="0"/>
        </a:p>
      </dsp:txBody>
      <dsp:txXfrm>
        <a:off x="51403" y="2343184"/>
        <a:ext cx="8115681" cy="950194"/>
      </dsp:txXfrm>
    </dsp:sp>
    <dsp:sp modelId="{0E45739B-6142-41F4-8C65-D71ED7044DD5}">
      <dsp:nvSpPr>
        <dsp:cNvPr id="0" name=""/>
        <dsp:cNvSpPr/>
      </dsp:nvSpPr>
      <dsp:spPr>
        <a:xfrm>
          <a:off x="0" y="3402381"/>
          <a:ext cx="8218487" cy="1053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The oversight role and capabilities of the legislature and the supreme audit institution are sufficiently developed in respect of performance budgeting.</a:t>
          </a:r>
          <a:endParaRPr lang="en-GB" sz="2000" kern="1200" dirty="0"/>
        </a:p>
      </dsp:txBody>
      <dsp:txXfrm>
        <a:off x="51403" y="3453784"/>
        <a:ext cx="8115681" cy="9501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4FB52-8D94-494F-A042-096C1E450E06}">
      <dsp:nvSpPr>
        <dsp:cNvPr id="0" name=""/>
        <dsp:cNvSpPr/>
      </dsp:nvSpPr>
      <dsp:spPr>
        <a:xfrm>
          <a:off x="0" y="116031"/>
          <a:ext cx="8218487" cy="684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GB" sz="1300" kern="1200" smtClean="0"/>
            <a:t>Senior management within line ministries, and programme managers, organize structured discussions to review financial and operational performance regularly throughout the year.</a:t>
          </a:r>
          <a:endParaRPr lang="en-GB" sz="1300" kern="1200"/>
        </a:p>
      </dsp:txBody>
      <dsp:txXfrm>
        <a:off x="33412" y="149443"/>
        <a:ext cx="8151663" cy="617626"/>
      </dsp:txXfrm>
    </dsp:sp>
    <dsp:sp modelId="{CC786C22-EA9D-4C23-94E6-0DDF005FB5B5}">
      <dsp:nvSpPr>
        <dsp:cNvPr id="0" name=""/>
        <dsp:cNvSpPr/>
      </dsp:nvSpPr>
      <dsp:spPr>
        <a:xfrm>
          <a:off x="0" y="837921"/>
          <a:ext cx="8218487" cy="684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GB" sz="1300" kern="1200" dirty="0" smtClean="0"/>
            <a:t>Evaluations of the performance of all major spending programmes are carried out on a rolling basis and the findings are considered as part of the budget preparation process.</a:t>
          </a:r>
          <a:endParaRPr lang="en-GB" sz="1300" kern="1200" dirty="0"/>
        </a:p>
      </dsp:txBody>
      <dsp:txXfrm>
        <a:off x="33412" y="871333"/>
        <a:ext cx="8151663" cy="617626"/>
      </dsp:txXfrm>
    </dsp:sp>
    <dsp:sp modelId="{BC6D8BD3-8A60-4A5F-B988-4BD38557C9D3}">
      <dsp:nvSpPr>
        <dsp:cNvPr id="0" name=""/>
        <dsp:cNvSpPr/>
      </dsp:nvSpPr>
      <dsp:spPr>
        <a:xfrm>
          <a:off x="0" y="1559811"/>
          <a:ext cx="8218487" cy="684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GB" sz="1300" kern="1200" dirty="0" smtClean="0"/>
            <a:t>Performance targets set out in the annual budget are the subject of corresponding annual reporting on performance.</a:t>
          </a:r>
          <a:endParaRPr lang="en-GB" sz="1300" kern="1200" dirty="0"/>
        </a:p>
      </dsp:txBody>
      <dsp:txXfrm>
        <a:off x="33412" y="1593223"/>
        <a:ext cx="8151663" cy="617626"/>
      </dsp:txXfrm>
    </dsp:sp>
    <dsp:sp modelId="{FE362E74-58B9-4280-9886-D6667FFDF5E7}">
      <dsp:nvSpPr>
        <dsp:cNvPr id="0" name=""/>
        <dsp:cNvSpPr/>
      </dsp:nvSpPr>
      <dsp:spPr>
        <a:xfrm>
          <a:off x="0" y="2281701"/>
          <a:ext cx="8218487" cy="684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GB" sz="1300" kern="1200" dirty="0" smtClean="0"/>
            <a:t>The supreme audit institution carries out performance audits of important or high risk programmes and tests the relevance, accuracy and reliability of performance data.</a:t>
          </a:r>
          <a:endParaRPr lang="en-GB" sz="1300" kern="1200" dirty="0"/>
        </a:p>
      </dsp:txBody>
      <dsp:txXfrm>
        <a:off x="33412" y="2315113"/>
        <a:ext cx="8151663" cy="617626"/>
      </dsp:txXfrm>
    </dsp:sp>
    <dsp:sp modelId="{25FA79C1-D923-463D-9AC3-E599A30E1888}">
      <dsp:nvSpPr>
        <dsp:cNvPr id="0" name=""/>
        <dsp:cNvSpPr/>
      </dsp:nvSpPr>
      <dsp:spPr>
        <a:xfrm>
          <a:off x="0" y="3003591"/>
          <a:ext cx="8218487" cy="684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GB" sz="1300" kern="1200" dirty="0" smtClean="0"/>
            <a:t>The budget and accounts committees of the legislature regularly reviews performance based budget statements and annual performance reports.</a:t>
          </a:r>
          <a:endParaRPr lang="en-GB" sz="1300" kern="1200" dirty="0"/>
        </a:p>
      </dsp:txBody>
      <dsp:txXfrm>
        <a:off x="33412" y="3037003"/>
        <a:ext cx="8151663" cy="617626"/>
      </dsp:txXfrm>
    </dsp:sp>
    <dsp:sp modelId="{A57997BC-D47C-4EC7-8BA1-73D9620150FF}">
      <dsp:nvSpPr>
        <dsp:cNvPr id="0" name=""/>
        <dsp:cNvSpPr/>
      </dsp:nvSpPr>
      <dsp:spPr>
        <a:xfrm>
          <a:off x="0" y="3725481"/>
          <a:ext cx="8218487" cy="684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GB" sz="1300" kern="1200" dirty="0" smtClean="0"/>
            <a:t>Committees overseeing the activities of sector ministries conduct public hearings based on performance reports provided by government and performance audit reports and hold ministers and senior public managers accountable in the event of poor performance or misrepresentation.</a:t>
          </a:r>
          <a:endParaRPr lang="en-GB" sz="1300" kern="1200" dirty="0"/>
        </a:p>
      </dsp:txBody>
      <dsp:txXfrm>
        <a:off x="33412" y="3758893"/>
        <a:ext cx="8151663" cy="6176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FD3A3-2154-47E7-AC31-DD22439F3F53}">
      <dsp:nvSpPr>
        <dsp:cNvPr id="0" name=""/>
        <dsp:cNvSpPr/>
      </dsp:nvSpPr>
      <dsp:spPr>
        <a:xfrm>
          <a:off x="0" y="101766"/>
          <a:ext cx="8218487" cy="14004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kern="1200" smtClean="0"/>
            <a:t>Identified individuals and teams are responsible and accountable for the achievement of performance goals.</a:t>
          </a:r>
          <a:endParaRPr lang="en-GB" sz="2100" kern="1200"/>
        </a:p>
      </dsp:txBody>
      <dsp:txXfrm>
        <a:off x="68366" y="170132"/>
        <a:ext cx="8081755" cy="1263757"/>
      </dsp:txXfrm>
    </dsp:sp>
    <dsp:sp modelId="{1377C9DC-D447-4E57-B67F-E69E6A8A6516}">
      <dsp:nvSpPr>
        <dsp:cNvPr id="0" name=""/>
        <dsp:cNvSpPr/>
      </dsp:nvSpPr>
      <dsp:spPr>
        <a:xfrm>
          <a:off x="0" y="1562736"/>
          <a:ext cx="8218487" cy="14004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kern="1200" dirty="0" smtClean="0"/>
            <a:t>Responses to programme performance emphasise recognition of successes, learning and problem solving in respect of under-achievement, rather than automatic financial rewards or budget cuts.</a:t>
          </a:r>
          <a:endParaRPr lang="en-GB" sz="2100" kern="1200" dirty="0"/>
        </a:p>
      </dsp:txBody>
      <dsp:txXfrm>
        <a:off x="68366" y="1631102"/>
        <a:ext cx="8081755" cy="1263757"/>
      </dsp:txXfrm>
    </dsp:sp>
    <dsp:sp modelId="{CB19D0D4-FBCC-4C32-AD5E-BC03F507CCD7}">
      <dsp:nvSpPr>
        <dsp:cNvPr id="0" name=""/>
        <dsp:cNvSpPr/>
      </dsp:nvSpPr>
      <dsp:spPr>
        <a:xfrm>
          <a:off x="0" y="3023706"/>
          <a:ext cx="8218487" cy="14004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kern="1200" dirty="0" smtClean="0"/>
            <a:t>The centre of government promotes a broader performance management culture that supports performance budgeting.</a:t>
          </a:r>
          <a:endParaRPr lang="en-GB" sz="2100" kern="1200" dirty="0"/>
        </a:p>
      </dsp:txBody>
      <dsp:txXfrm>
        <a:off x="68366" y="3092072"/>
        <a:ext cx="8081755" cy="1263757"/>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100" y="0"/>
            <a:ext cx="2944813" cy="495300"/>
          </a:xfrm>
          <a:prstGeom prst="rect">
            <a:avLst/>
          </a:prstGeom>
        </p:spPr>
        <p:txBody>
          <a:bodyPr vert="horz" lIns="91440" tIns="45720" rIns="91440" bIns="45720" rtlCol="0"/>
          <a:lstStyle>
            <a:lvl1pPr algn="r">
              <a:defRPr sz="1200"/>
            </a:lvl1pPr>
          </a:lstStyle>
          <a:p>
            <a:fld id="{CE9F1DA9-D270-47F3-BCB1-B7773EBA7CFE}" type="datetimeFigureOut">
              <a:rPr lang="en-GB" smtClean="0"/>
              <a:t>26/02/2018</a:t>
            </a:fld>
            <a:endParaRPr lang="en-GB"/>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09113"/>
            <a:ext cx="2944813"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100" y="9409113"/>
            <a:ext cx="2944813" cy="495300"/>
          </a:xfrm>
          <a:prstGeom prst="rect">
            <a:avLst/>
          </a:prstGeom>
        </p:spPr>
        <p:txBody>
          <a:bodyPr vert="horz" lIns="91440" tIns="45720" rIns="91440" bIns="45720" rtlCol="0" anchor="b"/>
          <a:lstStyle>
            <a:lvl1pPr algn="r">
              <a:defRPr sz="1200"/>
            </a:lvl1pPr>
          </a:lstStyle>
          <a:p>
            <a:fld id="{7032D428-F363-4322-83D0-60D435A5C1E2}" type="slidenum">
              <a:rPr lang="en-GB" smtClean="0"/>
              <a:t>‹#›</a:t>
            </a:fld>
            <a:endParaRPr lang="en-GB"/>
          </a:p>
        </p:txBody>
      </p:sp>
    </p:spTree>
    <p:extLst>
      <p:ext uri="{BB962C8B-B14F-4D97-AF65-F5344CB8AC3E}">
        <p14:creationId xmlns:p14="http://schemas.microsoft.com/office/powerpoint/2010/main" val="3193455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32D428-F363-4322-83D0-60D435A5C1E2}" type="slidenum">
              <a:rPr lang="en-GB" smtClean="0"/>
              <a:t>1</a:t>
            </a:fld>
            <a:endParaRPr lang="en-GB"/>
          </a:p>
        </p:txBody>
      </p:sp>
    </p:spTree>
    <p:extLst>
      <p:ext uri="{BB962C8B-B14F-4D97-AF65-F5344CB8AC3E}">
        <p14:creationId xmlns:p14="http://schemas.microsoft.com/office/powerpoint/2010/main" val="3490778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Netherlands  has developed an interesting approach categorizing programs  on the basis of the role of the government and the relationship between  inputs and outcomes. </a:t>
            </a:r>
            <a:endParaRPr lang="en-GB" dirty="0"/>
          </a:p>
        </p:txBody>
      </p:sp>
      <p:sp>
        <p:nvSpPr>
          <p:cNvPr id="4" name="Slide Number Placeholder 3"/>
          <p:cNvSpPr>
            <a:spLocks noGrp="1"/>
          </p:cNvSpPr>
          <p:nvPr>
            <p:ph type="sldNum" sz="quarter" idx="10"/>
          </p:nvPr>
        </p:nvSpPr>
        <p:spPr/>
        <p:txBody>
          <a:bodyPr/>
          <a:lstStyle/>
          <a:p>
            <a:fld id="{7032D428-F363-4322-83D0-60D435A5C1E2}" type="slidenum">
              <a:rPr lang="en-GB" smtClean="0"/>
              <a:t>10</a:t>
            </a:fld>
            <a:endParaRPr lang="en-GB"/>
          </a:p>
        </p:txBody>
      </p:sp>
    </p:spTree>
    <p:extLst>
      <p:ext uri="{BB962C8B-B14F-4D97-AF65-F5344CB8AC3E}">
        <p14:creationId xmlns:p14="http://schemas.microsoft.com/office/powerpoint/2010/main" val="29760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dirty="0" smtClean="0"/>
              <a:t>A common complaint is that performance budgeting systems are too complex.  Creating and architecture of thousands of programs and performance indicators absorbs so much time and energy that the main goal is lost sight of. PB can easily turn into just another bureaucratic routine – at worst and additional set of forms that have to be filled out.</a:t>
            </a:r>
          </a:p>
          <a:p>
            <a:pPr lvl="0" rtl="0"/>
            <a:endParaRPr lang="en-US" dirty="0"/>
          </a:p>
          <a:p>
            <a:pPr lvl="0" rtl="0"/>
            <a:r>
              <a:rPr lang="en-US" dirty="0" smtClean="0"/>
              <a:t>WHAT ARE THE BEST IDEAS FOR AVOIDING THIS FATE </a:t>
            </a:r>
          </a:p>
          <a:p>
            <a:pPr lvl="0" rtl="0"/>
            <a:endParaRPr lang="en-US" dirty="0"/>
          </a:p>
          <a:p>
            <a:pPr lvl="0" rtl="0"/>
            <a:r>
              <a:rPr lang="en-US" dirty="0" smtClean="0"/>
              <a:t>Priority Goals  - USA (GPRMA) limited number of Agency Priority Goals</a:t>
            </a:r>
          </a:p>
          <a:p>
            <a:pPr lvl="0" rtl="0"/>
            <a:endParaRPr lang="en-US" dirty="0" smtClean="0"/>
          </a:p>
          <a:p>
            <a:pPr lvl="0" rtl="0"/>
            <a:r>
              <a:rPr lang="en-US" dirty="0" smtClean="0"/>
              <a:t>Regular structured discussions to review financial and operational performance through the year. (USA GPRMA)</a:t>
            </a:r>
            <a:endParaRPr lang="en-GB" dirty="0" smtClean="0"/>
          </a:p>
          <a:p>
            <a:pPr lvl="0" rtl="0"/>
            <a:endParaRPr lang="en-US" dirty="0" smtClean="0"/>
          </a:p>
          <a:p>
            <a:pPr lvl="0" rtl="0"/>
            <a:r>
              <a:rPr lang="en-US" dirty="0" smtClean="0"/>
              <a:t>CBA manages the number of programs and performance indicators to manage data volumes.  (France  and other countries have progressively simplified their systems)</a:t>
            </a:r>
          </a:p>
          <a:p>
            <a:pPr lvl="0" rtl="0"/>
            <a:endParaRPr lang="en-US" dirty="0"/>
          </a:p>
          <a:p>
            <a:pPr lvl="0" rtl="0"/>
            <a:r>
              <a:rPr lang="en-US" dirty="0" smtClean="0"/>
              <a:t>Reporting system (ICT)  filters and channel information to meet the needs of different users. (e.g. dashboards for policy makers/senior officials)  - more detailed info for program managers</a:t>
            </a:r>
            <a:endParaRPr lang="en-GB" dirty="0" smtClean="0"/>
          </a:p>
          <a:p>
            <a:pPr lvl="0" rtl="0"/>
            <a:endParaRPr lang="en-US" dirty="0" smtClean="0"/>
          </a:p>
          <a:p>
            <a:pPr lvl="0" rtl="0"/>
            <a:r>
              <a:rPr lang="en-US" dirty="0" smtClean="0"/>
              <a:t>Subsidiary systems to manage complex programs (e.g. health or transport infrastructure), interface with the PB system.  Need investment in ICT, changes in SNA and National Statistics </a:t>
            </a:r>
            <a:endParaRPr lang="en-GB" dirty="0" smtClean="0"/>
          </a:p>
          <a:p>
            <a:pPr lvl="0" rtl="0"/>
            <a:endParaRPr lang="en-US"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7032D428-F363-4322-83D0-60D435A5C1E2}" type="slidenum">
              <a:rPr lang="en-GB" smtClean="0"/>
              <a:t>11</a:t>
            </a:fld>
            <a:endParaRPr lang="en-GB"/>
          </a:p>
        </p:txBody>
      </p:sp>
    </p:spTree>
    <p:extLst>
      <p:ext uri="{BB962C8B-B14F-4D97-AF65-F5344CB8AC3E}">
        <p14:creationId xmlns:p14="http://schemas.microsoft.com/office/powerpoint/2010/main" val="961017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smtClean="0"/>
              <a:t>CBA </a:t>
            </a:r>
            <a:r>
              <a:rPr lang="en-GB" dirty="0"/>
              <a:t>has an important role to play in guiding the selection and use of performance indicators, encouraging selectivity and quality, rather than allowing for the proliferation of indicators. </a:t>
            </a:r>
          </a:p>
          <a:p>
            <a:endParaRPr lang="en-GB" dirty="0" smtClean="0"/>
          </a:p>
          <a:p>
            <a:r>
              <a:rPr lang="en-GB" dirty="0" smtClean="0"/>
              <a:t>The </a:t>
            </a:r>
            <a:r>
              <a:rPr lang="en-GB" dirty="0"/>
              <a:t>quality of performance information </a:t>
            </a:r>
            <a:r>
              <a:rPr lang="en-GB" dirty="0" smtClean="0"/>
              <a:t> also depends </a:t>
            </a:r>
            <a:r>
              <a:rPr lang="en-GB" dirty="0"/>
              <a:t>on its relevance for policy and decision making purposes.  Therefore, an important quality dimension of performance information, is the ability to track the priorities of </a:t>
            </a:r>
            <a:r>
              <a:rPr lang="en-GB" dirty="0" smtClean="0"/>
              <a:t>government.</a:t>
            </a:r>
          </a:p>
          <a:p>
            <a:endParaRPr lang="en-GB" dirty="0" smtClean="0"/>
          </a:p>
          <a:p>
            <a:r>
              <a:rPr lang="en-GB" dirty="0" smtClean="0"/>
              <a:t>Experience shows that outcome indicators may not always be the best measure of performance .  The emphasis needs to be on utility.  </a:t>
            </a:r>
          </a:p>
          <a:p>
            <a:endParaRPr lang="en-GB" dirty="0"/>
          </a:p>
          <a:p>
            <a:r>
              <a:rPr lang="en-GB" dirty="0" smtClean="0"/>
              <a:t>Public </a:t>
            </a:r>
            <a:r>
              <a:rPr lang="en-GB" dirty="0"/>
              <a:t>disclosure of performance information can have a powerful motivating effect. When it enables comparisons to be made between regions, countries, ministries etc. this creates peer pressure, and competition to improve performance.</a:t>
            </a:r>
            <a:endParaRPr lang="en-GB" sz="1200" b="1"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7032D428-F363-4322-83D0-60D435A5C1E2}" type="slidenum">
              <a:rPr lang="en-GB" smtClean="0"/>
              <a:t>12</a:t>
            </a:fld>
            <a:endParaRPr lang="en-GB"/>
          </a:p>
        </p:txBody>
      </p:sp>
    </p:spTree>
    <p:extLst>
      <p:ext uri="{BB962C8B-B14F-4D97-AF65-F5344CB8AC3E}">
        <p14:creationId xmlns:p14="http://schemas.microsoft.com/office/powerpoint/2010/main" val="2074012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32D428-F363-4322-83D0-60D435A5C1E2}" type="slidenum">
              <a:rPr lang="en-GB" smtClean="0"/>
              <a:t>13</a:t>
            </a:fld>
            <a:endParaRPr lang="en-GB"/>
          </a:p>
        </p:txBody>
      </p:sp>
    </p:spTree>
    <p:extLst>
      <p:ext uri="{BB962C8B-B14F-4D97-AF65-F5344CB8AC3E}">
        <p14:creationId xmlns:p14="http://schemas.microsoft.com/office/powerpoint/2010/main" val="3435577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5</a:t>
            </a:r>
            <a:r>
              <a:rPr lang="en-GB" b="1" baseline="30000" dirty="0" smtClean="0"/>
              <a:t>th</a:t>
            </a:r>
            <a:r>
              <a:rPr lang="en-GB" b="1" dirty="0" smtClean="0"/>
              <a:t> set of best practices relates to the challenge of putting in place the capacity and infrastructure needed to operate a PB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Evidence shows that Governments have often  underestimated the level of investment required to bring about the change, (even</a:t>
            </a:r>
            <a:r>
              <a:rPr lang="en-GB" sz="1200" b="1" kern="1200" baseline="0" dirty="0" smtClean="0">
                <a:solidFill>
                  <a:schemeClr val="tx1"/>
                </a:solidFill>
                <a:effectLst/>
                <a:latin typeface="+mn-lt"/>
                <a:ea typeface="+mn-ea"/>
                <a:cs typeface="+mn-cs"/>
              </a:rPr>
              <a:t> a flat budget). </a:t>
            </a:r>
          </a:p>
          <a:p>
            <a:endParaRPr lang="en-GB" sz="1200" b="1" kern="1200" baseline="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What’s seems to be needed</a:t>
            </a:r>
          </a:p>
          <a:p>
            <a:endParaRPr lang="en-GB" b="1" dirty="0"/>
          </a:p>
          <a:p>
            <a:r>
              <a:rPr lang="en-GB" sz="1200" b="1" kern="1200" dirty="0" smtClean="0">
                <a:solidFill>
                  <a:schemeClr val="tx1"/>
                </a:solidFill>
                <a:effectLst/>
                <a:latin typeface="+mn-lt"/>
                <a:ea typeface="+mn-ea"/>
                <a:cs typeface="+mn-cs"/>
              </a:rPr>
              <a:t>Set up a central support unit, to serve as a centre of advice and expertise</a:t>
            </a:r>
            <a:r>
              <a:rPr lang="en-GB" sz="1200" b="1" kern="1200" baseline="0" dirty="0" smtClean="0">
                <a:solidFill>
                  <a:schemeClr val="tx1"/>
                </a:solidFill>
                <a:effectLst/>
                <a:latin typeface="+mn-lt"/>
                <a:ea typeface="+mn-ea"/>
                <a:cs typeface="+mn-cs"/>
              </a:rPr>
              <a:t>.  CBA is normally the place to put this – supporting other line ministries.</a:t>
            </a:r>
            <a:r>
              <a:rPr lang="en-GB" sz="1200" b="1" kern="1200" dirty="0" smtClean="0">
                <a:solidFill>
                  <a:schemeClr val="tx1"/>
                </a:solidFill>
                <a:effectLst/>
                <a:latin typeface="+mn-lt"/>
                <a:ea typeface="+mn-ea"/>
                <a:cs typeface="+mn-cs"/>
              </a:rPr>
              <a:t>  </a:t>
            </a:r>
          </a:p>
          <a:p>
            <a:endParaRPr lang="en-GB" b="1" baseline="0" dirty="0"/>
          </a:p>
          <a:p>
            <a:r>
              <a:rPr lang="en-GB" sz="1200" b="1" kern="1200" dirty="0" smtClean="0">
                <a:solidFill>
                  <a:schemeClr val="tx1"/>
                </a:solidFill>
                <a:effectLst/>
                <a:latin typeface="+mn-lt"/>
                <a:ea typeface="+mn-ea"/>
                <a:cs typeface="+mn-cs"/>
              </a:rPr>
              <a:t>Often needs a re-skilling of staff.</a:t>
            </a:r>
            <a:r>
              <a:rPr lang="en-GB" sz="1200" b="1" kern="1200" baseline="0" dirty="0" smtClean="0">
                <a:solidFill>
                  <a:schemeClr val="tx1"/>
                </a:solidFill>
                <a:effectLst/>
                <a:latin typeface="+mn-lt"/>
                <a:ea typeface="+mn-ea"/>
                <a:cs typeface="+mn-cs"/>
              </a:rPr>
              <a:t> </a:t>
            </a:r>
          </a:p>
          <a:p>
            <a:endParaRPr lang="en-GB" sz="1200" b="1" kern="1200" baseline="0" dirty="0" smtClean="0">
              <a:solidFill>
                <a:schemeClr val="tx1"/>
              </a:solidFill>
              <a:effectLst/>
              <a:latin typeface="+mn-lt"/>
              <a:ea typeface="+mn-ea"/>
              <a:cs typeface="+mn-cs"/>
            </a:endParaRPr>
          </a:p>
          <a:p>
            <a:r>
              <a:rPr lang="en-GB" b="1" dirty="0"/>
              <a:t>Information systems are a critical tool to manage the volumes of data and support analysis of </a:t>
            </a:r>
            <a:r>
              <a:rPr lang="en-GB" b="1" dirty="0" smtClean="0"/>
              <a:t>performance.</a:t>
            </a:r>
            <a:endParaRPr lang="en-GB" b="1" dirty="0"/>
          </a:p>
          <a:p>
            <a:endParaRPr lang="en-GB" b="1" dirty="0"/>
          </a:p>
          <a:p>
            <a:r>
              <a:rPr lang="en-GB" sz="1200" b="1" kern="1200" dirty="0" smtClean="0">
                <a:solidFill>
                  <a:schemeClr val="tx1"/>
                </a:solidFill>
                <a:effectLst/>
                <a:latin typeface="+mn-lt"/>
                <a:ea typeface="+mn-ea"/>
                <a:cs typeface="+mn-cs"/>
              </a:rPr>
              <a:t>To play their oversight role effectively legislators, the secretariats that support parliamentary committees, and the supreme audit institution also need to acquire new knowledge and skills</a:t>
            </a:r>
            <a:endParaRPr lang="en-GB" b="1" dirty="0"/>
          </a:p>
        </p:txBody>
      </p:sp>
      <p:sp>
        <p:nvSpPr>
          <p:cNvPr id="4" name="Slide Number Placeholder 3"/>
          <p:cNvSpPr>
            <a:spLocks noGrp="1"/>
          </p:cNvSpPr>
          <p:nvPr>
            <p:ph type="sldNum" sz="quarter" idx="10"/>
          </p:nvPr>
        </p:nvSpPr>
        <p:spPr/>
        <p:txBody>
          <a:bodyPr/>
          <a:lstStyle/>
          <a:p>
            <a:fld id="{7032D428-F363-4322-83D0-60D435A5C1E2}" type="slidenum">
              <a:rPr lang="en-GB" smtClean="0"/>
              <a:t>14</a:t>
            </a:fld>
            <a:endParaRPr lang="en-GB"/>
          </a:p>
        </p:txBody>
      </p:sp>
    </p:spTree>
    <p:extLst>
      <p:ext uri="{BB962C8B-B14F-4D97-AF65-F5344CB8AC3E}">
        <p14:creationId xmlns:p14="http://schemas.microsoft.com/office/powerpoint/2010/main" val="3924796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This </a:t>
            </a:r>
            <a:r>
              <a:rPr lang="en-GB" b="1" dirty="0"/>
              <a:t>chart </a:t>
            </a:r>
            <a:r>
              <a:rPr lang="en-GB" b="1" dirty="0" smtClean="0"/>
              <a:t>ranks </a:t>
            </a:r>
            <a:r>
              <a:rPr lang="en-GB" b="1" dirty="0"/>
              <a:t>the main </a:t>
            </a:r>
            <a:r>
              <a:rPr lang="en-GB" b="1" dirty="0" smtClean="0"/>
              <a:t>constraints, </a:t>
            </a:r>
            <a:r>
              <a:rPr lang="en-GB" b="1" dirty="0"/>
              <a:t>as experienced by OECD </a:t>
            </a:r>
            <a:r>
              <a:rPr lang="en-GB" b="1" dirty="0" smtClean="0"/>
              <a:t>countries.</a:t>
            </a:r>
          </a:p>
          <a:p>
            <a:endParaRPr lang="en-GB" b="1" dirty="0"/>
          </a:p>
          <a:p>
            <a:r>
              <a:rPr lang="en-GB" b="1" dirty="0" smtClean="0"/>
              <a:t>Lack </a:t>
            </a:r>
            <a:r>
              <a:rPr lang="en-GB" b="1" dirty="0"/>
              <a:t>of a performance culture </a:t>
            </a:r>
            <a:r>
              <a:rPr lang="en-GB" b="1" dirty="0" smtClean="0"/>
              <a:t>is the No.1 obstacle, </a:t>
            </a:r>
            <a:r>
              <a:rPr lang="en-GB" b="1" dirty="0"/>
              <a:t>followed by resources, training and data.</a:t>
            </a:r>
          </a:p>
          <a:p>
            <a:endParaRPr lang="en-GB" dirty="0"/>
          </a:p>
        </p:txBody>
      </p:sp>
      <p:sp>
        <p:nvSpPr>
          <p:cNvPr id="4" name="Slide Number Placeholder 3"/>
          <p:cNvSpPr>
            <a:spLocks noGrp="1"/>
          </p:cNvSpPr>
          <p:nvPr>
            <p:ph type="sldNum" sz="quarter" idx="10"/>
          </p:nvPr>
        </p:nvSpPr>
        <p:spPr/>
        <p:txBody>
          <a:bodyPr/>
          <a:lstStyle/>
          <a:p>
            <a:fld id="{7032D428-F363-4322-83D0-60D435A5C1E2}" type="slidenum">
              <a:rPr lang="en-GB" smtClean="0"/>
              <a:t>15</a:t>
            </a:fld>
            <a:endParaRPr lang="en-GB"/>
          </a:p>
        </p:txBody>
      </p:sp>
    </p:spTree>
    <p:extLst>
      <p:ext uri="{BB962C8B-B14F-4D97-AF65-F5344CB8AC3E}">
        <p14:creationId xmlns:p14="http://schemas.microsoft.com/office/powerpoint/2010/main" val="3467779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8</a:t>
            </a:r>
            <a:r>
              <a:rPr lang="en-GB" baseline="30000" dirty="0" smtClean="0"/>
              <a:t>th</a:t>
            </a:r>
            <a:r>
              <a:rPr lang="en-GB" dirty="0" smtClean="0"/>
              <a:t> area of best practices  looks at  the processes of </a:t>
            </a:r>
            <a:r>
              <a:rPr lang="en-GB" u="sng" dirty="0" smtClean="0"/>
              <a:t>evaluation and oversight </a:t>
            </a:r>
          </a:p>
          <a:p>
            <a:endParaRPr lang="en-GB" dirty="0"/>
          </a:p>
          <a:p>
            <a:r>
              <a:rPr lang="en-GB" dirty="0" smtClean="0"/>
              <a:t>In most OECD </a:t>
            </a:r>
            <a:r>
              <a:rPr lang="en-GB" dirty="0"/>
              <a:t>countries </a:t>
            </a:r>
            <a:r>
              <a:rPr lang="en-GB" dirty="0" smtClean="0"/>
              <a:t>the </a:t>
            </a:r>
            <a:r>
              <a:rPr lang="en-GB" u="sng" dirty="0"/>
              <a:t>feedback loop is  </a:t>
            </a:r>
            <a:r>
              <a:rPr lang="en-GB" u="sng" dirty="0" smtClean="0"/>
              <a:t>a weak element in current practices , patchy evaluation, unclear responsibilities , lack of interest from legislators </a:t>
            </a:r>
          </a:p>
          <a:p>
            <a:endParaRPr lang="en-GB" u="sng" dirty="0"/>
          </a:p>
          <a:p>
            <a:r>
              <a:rPr lang="en-GB" dirty="0" smtClean="0"/>
              <a:t>Responsibility for evaluating</a:t>
            </a:r>
            <a:r>
              <a:rPr lang="en-GB" baseline="0" dirty="0" smtClean="0"/>
              <a:t> performance is typically split across different agencies</a:t>
            </a:r>
          </a:p>
          <a:p>
            <a:endParaRPr lang="en-GB" dirty="0"/>
          </a:p>
          <a:p>
            <a:r>
              <a:rPr lang="en-GB" baseline="0" dirty="0" smtClean="0"/>
              <a:t>Evaluations are  on a separate timeline to the annual budget process, complicating the link, </a:t>
            </a:r>
          </a:p>
          <a:p>
            <a:endParaRPr lang="en-GB" dirty="0"/>
          </a:p>
          <a:p>
            <a:r>
              <a:rPr lang="en-GB" baseline="0" dirty="0" smtClean="0"/>
              <a:t>The roles of the SAI and the parliament are generally</a:t>
            </a:r>
            <a:r>
              <a:rPr lang="en-GB" dirty="0" smtClean="0"/>
              <a:t> under-developed in respect of PB</a:t>
            </a:r>
            <a:r>
              <a:rPr lang="en-GB" baseline="0" dirty="0" smtClean="0"/>
              <a:t>.</a:t>
            </a:r>
          </a:p>
          <a:p>
            <a:endParaRPr lang="en-GB" dirty="0"/>
          </a:p>
          <a:p>
            <a:r>
              <a:rPr lang="en-GB" baseline="0" dirty="0" smtClean="0"/>
              <a:t>What seem to be </a:t>
            </a:r>
            <a:r>
              <a:rPr lang="en-GB" dirty="0"/>
              <a:t> </a:t>
            </a:r>
            <a:r>
              <a:rPr lang="en-GB" dirty="0" smtClean="0"/>
              <a:t>best </a:t>
            </a:r>
            <a:r>
              <a:rPr lang="en-GB" baseline="0" dirty="0" smtClean="0"/>
              <a:t>practices?</a:t>
            </a:r>
          </a:p>
          <a:p>
            <a:endParaRPr lang="en-GB" dirty="0"/>
          </a:p>
          <a:p>
            <a:r>
              <a:rPr lang="en-GB" dirty="0" smtClean="0"/>
              <a:t>Evaluation  of all major spending programs  covering </a:t>
            </a:r>
            <a:r>
              <a:rPr lang="en-GB" u="sng" dirty="0" smtClean="0"/>
              <a:t>policy, program design and implementation aspects</a:t>
            </a:r>
          </a:p>
          <a:p>
            <a:endParaRPr lang="en-GB" baseline="0" dirty="0"/>
          </a:p>
          <a:p>
            <a:r>
              <a:rPr lang="en-GB" dirty="0"/>
              <a:t>C</a:t>
            </a:r>
            <a:r>
              <a:rPr lang="en-GB" dirty="0" smtClean="0"/>
              <a:t>ombined  </a:t>
            </a:r>
            <a:r>
              <a:rPr lang="en-GB" u="sng" dirty="0" smtClean="0"/>
              <a:t>technical and financial </a:t>
            </a:r>
            <a:r>
              <a:rPr lang="en-GB" dirty="0" smtClean="0"/>
              <a:t>expertise</a:t>
            </a:r>
          </a:p>
          <a:p>
            <a:endParaRPr lang="en-GB" dirty="0"/>
          </a:p>
          <a:p>
            <a:r>
              <a:rPr lang="en-GB" u="sng" dirty="0" smtClean="0"/>
              <a:t>SAI role</a:t>
            </a:r>
            <a:r>
              <a:rPr lang="en-GB" dirty="0" smtClean="0"/>
              <a:t>, especially in </a:t>
            </a:r>
            <a:r>
              <a:rPr lang="en-GB" u="sng" dirty="0" smtClean="0"/>
              <a:t>validating </a:t>
            </a:r>
            <a:r>
              <a:rPr lang="en-GB" u="sng" dirty="0" err="1" smtClean="0"/>
              <a:t>perforrmance</a:t>
            </a:r>
            <a:r>
              <a:rPr lang="en-GB" u="sng" dirty="0" smtClean="0"/>
              <a:t> data </a:t>
            </a:r>
            <a:r>
              <a:rPr lang="en-GB" u="sng" baseline="0" dirty="0" smtClean="0"/>
              <a:t> </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7032D428-F363-4322-83D0-60D435A5C1E2}" type="slidenum">
              <a:rPr lang="en-GB" smtClean="0"/>
              <a:t>16</a:t>
            </a:fld>
            <a:endParaRPr lang="en-GB"/>
          </a:p>
        </p:txBody>
      </p:sp>
    </p:spTree>
    <p:extLst>
      <p:ext uri="{BB962C8B-B14F-4D97-AF65-F5344CB8AC3E}">
        <p14:creationId xmlns:p14="http://schemas.microsoft.com/office/powerpoint/2010/main" val="2402886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32D428-F363-4322-83D0-60D435A5C1E2}" type="slidenum">
              <a:rPr lang="en-GB" smtClean="0"/>
              <a:t>17</a:t>
            </a:fld>
            <a:endParaRPr lang="en-GB"/>
          </a:p>
        </p:txBody>
      </p:sp>
    </p:spTree>
    <p:extLst>
      <p:ext uri="{BB962C8B-B14F-4D97-AF65-F5344CB8AC3E}">
        <p14:creationId xmlns:p14="http://schemas.microsoft.com/office/powerpoint/2010/main" val="1396681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7</a:t>
            </a:r>
            <a:r>
              <a:rPr lang="en-GB" sz="1200" kern="1200" baseline="30000" dirty="0" smtClean="0">
                <a:solidFill>
                  <a:schemeClr val="tx1"/>
                </a:solidFill>
                <a:effectLst/>
                <a:latin typeface="+mn-lt"/>
                <a:ea typeface="+mn-ea"/>
                <a:cs typeface="+mn-cs"/>
              </a:rPr>
              <a:t>th</a:t>
            </a:r>
            <a:r>
              <a:rPr lang="en-GB" sz="1200" kern="1200" dirty="0" smtClean="0">
                <a:solidFill>
                  <a:schemeClr val="tx1"/>
                </a:solidFill>
                <a:effectLst/>
                <a:latin typeface="+mn-lt"/>
                <a:ea typeface="+mn-ea"/>
                <a:cs typeface="+mn-cs"/>
              </a:rPr>
              <a:t> area of good practices addresses the issue of using performance budgeting to change behaviour and introduce more performance orientation.</a:t>
            </a:r>
          </a:p>
          <a:p>
            <a:endParaRPr lang="en-GB" dirty="0"/>
          </a:p>
          <a:p>
            <a:r>
              <a:rPr lang="en-GB" dirty="0"/>
              <a:t>It is also important to acknowledge that responses  to under-performance are  almost universally weak. </a:t>
            </a:r>
            <a:r>
              <a:rPr lang="en-GB" dirty="0" smtClean="0"/>
              <a:t>(</a:t>
            </a:r>
            <a:r>
              <a:rPr lang="en-GB" dirty="0"/>
              <a:t>see next slide) so there is a lot to be done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Evidence from OECD country case studies shows that countries with  experience of performance budgeting, don’t  attempts to directly link performance to increases or cuts in the budget or to individual rewards and sanctions.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They</a:t>
            </a:r>
            <a:r>
              <a:rPr lang="en-GB" sz="1200" kern="1200" baseline="0" dirty="0" smtClean="0">
                <a:solidFill>
                  <a:schemeClr val="tx1"/>
                </a:solidFill>
                <a:effectLst/>
                <a:latin typeface="+mn-lt"/>
                <a:ea typeface="+mn-ea"/>
                <a:cs typeface="+mn-cs"/>
              </a:rPr>
              <a:t> rely  only </a:t>
            </a:r>
            <a:r>
              <a:rPr lang="en-GB" sz="1200" kern="1200" dirty="0" smtClean="0">
                <a:solidFill>
                  <a:schemeClr val="tx1"/>
                </a:solidFill>
                <a:effectLst/>
                <a:latin typeface="+mn-lt"/>
                <a:ea typeface="+mn-ea"/>
                <a:cs typeface="+mn-cs"/>
              </a:rPr>
              <a:t> “soft”</a:t>
            </a:r>
            <a:r>
              <a:rPr lang="en-GB" sz="1200" kern="1200" baseline="0" dirty="0" smtClean="0">
                <a:solidFill>
                  <a:schemeClr val="tx1"/>
                </a:solidFill>
                <a:effectLst/>
                <a:latin typeface="+mn-lt"/>
                <a:ea typeface="+mn-ea"/>
                <a:cs typeface="+mn-cs"/>
              </a:rPr>
              <a:t> (management) tools</a:t>
            </a:r>
            <a:r>
              <a:rPr lang="en-GB" sz="1200" kern="1200" dirty="0" smtClean="0">
                <a:solidFill>
                  <a:schemeClr val="tx1"/>
                </a:solidFill>
                <a:effectLst/>
                <a:latin typeface="+mn-lt"/>
                <a:ea typeface="+mn-ea"/>
                <a:cs typeface="+mn-cs"/>
              </a:rPr>
              <a:t> to motivate individuals and teams to be more performance oriented.  </a:t>
            </a:r>
            <a:r>
              <a:rPr lang="en-GB" dirty="0" smtClean="0"/>
              <a:t>Approaches that seem to be more effective include: </a:t>
            </a:r>
          </a:p>
          <a:p>
            <a:endParaRPr lang="en-GB" dirty="0"/>
          </a:p>
          <a:p>
            <a:r>
              <a:rPr lang="en-GB" dirty="0" smtClean="0"/>
              <a:t>GO TO SLIDE BULLETS</a:t>
            </a:r>
          </a:p>
          <a:p>
            <a:endParaRPr lang="en-GB" dirty="0" smtClean="0"/>
          </a:p>
          <a:p>
            <a:r>
              <a:rPr lang="en-GB" dirty="0" smtClean="0"/>
              <a:t>Identified individuals</a:t>
            </a:r>
          </a:p>
          <a:p>
            <a:endParaRPr lang="en-GB" dirty="0"/>
          </a:p>
          <a:p>
            <a:r>
              <a:rPr lang="en-GB" dirty="0" smtClean="0"/>
              <a:t>Emphasis on learning and problem solving</a:t>
            </a:r>
          </a:p>
          <a:p>
            <a:endParaRPr lang="en-GB" dirty="0" smtClean="0"/>
          </a:p>
          <a:p>
            <a:r>
              <a:rPr lang="en-GB" dirty="0" smtClean="0"/>
              <a:t>Role for centre of government in promoting performance oriented behaviour (</a:t>
            </a:r>
          </a:p>
          <a:p>
            <a:endParaRPr lang="en-GB" dirty="0"/>
          </a:p>
          <a:p>
            <a:r>
              <a:rPr lang="en-GB" dirty="0" smtClean="0"/>
              <a:t>Individual and team recognition of performance</a:t>
            </a:r>
          </a:p>
          <a:p>
            <a:endParaRPr lang="en-GB" dirty="0"/>
          </a:p>
          <a:p>
            <a:r>
              <a:rPr lang="en-GB" dirty="0"/>
              <a:t>I</a:t>
            </a:r>
            <a:r>
              <a:rPr lang="en-GB" dirty="0" smtClean="0"/>
              <a:t>nterest from sectoral committees in performance budget reports </a:t>
            </a:r>
            <a:endParaRPr lang="en-GB" dirty="0"/>
          </a:p>
        </p:txBody>
      </p:sp>
      <p:sp>
        <p:nvSpPr>
          <p:cNvPr id="4" name="Slide Number Placeholder 3"/>
          <p:cNvSpPr>
            <a:spLocks noGrp="1"/>
          </p:cNvSpPr>
          <p:nvPr>
            <p:ph type="sldNum" sz="quarter" idx="10"/>
          </p:nvPr>
        </p:nvSpPr>
        <p:spPr/>
        <p:txBody>
          <a:bodyPr/>
          <a:lstStyle/>
          <a:p>
            <a:fld id="{7032D428-F363-4322-83D0-60D435A5C1E2}" type="slidenum">
              <a:rPr lang="en-GB" smtClean="0"/>
              <a:t>18</a:t>
            </a:fld>
            <a:endParaRPr lang="en-GB"/>
          </a:p>
        </p:txBody>
      </p:sp>
    </p:spTree>
    <p:extLst>
      <p:ext uri="{BB962C8B-B14F-4D97-AF65-F5344CB8AC3E}">
        <p14:creationId xmlns:p14="http://schemas.microsoft.com/office/powerpoint/2010/main" val="2897098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chart shows that the most common  response to under-performance is “no response”.  Where government’s do respond the predominate response is managerial.   Budgetary responses are comparatively rare.</a:t>
            </a:r>
            <a:endParaRPr lang="en-GB" dirty="0"/>
          </a:p>
        </p:txBody>
      </p:sp>
      <p:sp>
        <p:nvSpPr>
          <p:cNvPr id="4" name="Slide Number Placeholder 3"/>
          <p:cNvSpPr>
            <a:spLocks noGrp="1"/>
          </p:cNvSpPr>
          <p:nvPr>
            <p:ph type="sldNum" sz="quarter" idx="10"/>
          </p:nvPr>
        </p:nvSpPr>
        <p:spPr/>
        <p:txBody>
          <a:bodyPr/>
          <a:lstStyle/>
          <a:p>
            <a:fld id="{7032D428-F363-4322-83D0-60D435A5C1E2}" type="slidenum">
              <a:rPr lang="en-GB" smtClean="0"/>
              <a:t>19</a:t>
            </a:fld>
            <a:endParaRPr lang="en-GB"/>
          </a:p>
        </p:txBody>
      </p:sp>
    </p:spTree>
    <p:extLst>
      <p:ext uri="{BB962C8B-B14F-4D97-AF65-F5344CB8AC3E}">
        <p14:creationId xmlns:p14="http://schemas.microsoft.com/office/powerpoint/2010/main" val="2165773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Presentational approach</a:t>
            </a:r>
          </a:p>
          <a:p>
            <a:r>
              <a:rPr lang="en-US" dirty="0" smtClean="0"/>
              <a:t>Performance </a:t>
            </a:r>
            <a:r>
              <a:rPr lang="en-US" dirty="0"/>
              <a:t>information is presented with budgeting documents or other government documents but is included as background information for</a:t>
            </a:r>
          </a:p>
          <a:p>
            <a:r>
              <a:rPr lang="en-US" dirty="0"/>
              <a:t>the purposes of accountability and dialogue with legislators and citizens on public policy issues and government direction. Performance information does not play a</a:t>
            </a:r>
          </a:p>
          <a:p>
            <a:r>
              <a:rPr lang="en-US" dirty="0" smtClean="0"/>
              <a:t>significant </a:t>
            </a:r>
            <a:r>
              <a:rPr lang="en-US" dirty="0"/>
              <a:t>role in decision making on allocations nor is it intended to do </a:t>
            </a:r>
            <a:r>
              <a:rPr lang="en-US" dirty="0" smtClean="0"/>
              <a:t>so.</a:t>
            </a:r>
          </a:p>
          <a:p>
            <a:r>
              <a:rPr lang="en-GB" b="1" dirty="0" smtClean="0"/>
              <a:t>Performance-Informed approach.</a:t>
            </a:r>
          </a:p>
          <a:p>
            <a:r>
              <a:rPr lang="en-US" dirty="0"/>
              <a:t>Performance information plays a role in spending decisions; however, resources are related either to proposed future performance or </a:t>
            </a:r>
            <a:r>
              <a:rPr lang="en-US" dirty="0" smtClean="0"/>
              <a:t>to </a:t>
            </a:r>
            <a:r>
              <a:rPr lang="en-US" dirty="0"/>
              <a:t>performance results in an indirect manner. There is no automatic linkage between performance and funding levels. The weight given to performance information depends on</a:t>
            </a:r>
          </a:p>
          <a:p>
            <a:r>
              <a:rPr lang="en-GB" dirty="0"/>
              <a:t>particular </a:t>
            </a:r>
            <a:r>
              <a:rPr lang="en-GB" dirty="0" smtClean="0"/>
              <a:t>circumstances.</a:t>
            </a:r>
          </a:p>
          <a:p>
            <a:r>
              <a:rPr lang="en-US" b="1" dirty="0"/>
              <a:t>Managerial Performance Approach </a:t>
            </a:r>
            <a:r>
              <a:rPr lang="en-US" dirty="0"/>
              <a:t>- Using the system of performance information developed in the context of the budget process primarily as a tool of performance</a:t>
            </a:r>
          </a:p>
          <a:p>
            <a:r>
              <a:rPr lang="en-US" dirty="0"/>
              <a:t>management and accountability at an </a:t>
            </a:r>
            <a:r>
              <a:rPr lang="en-US" dirty="0" err="1"/>
              <a:t>organisational</a:t>
            </a:r>
            <a:r>
              <a:rPr lang="en-US" dirty="0"/>
              <a:t> and management level, rather than primarily as a tool of resource </a:t>
            </a:r>
            <a:r>
              <a:rPr lang="en-US" dirty="0" smtClean="0"/>
              <a:t>allocation.</a:t>
            </a:r>
          </a:p>
          <a:p>
            <a:r>
              <a:rPr lang="en-US" b="1" dirty="0"/>
              <a:t>Direct performance budgeting </a:t>
            </a:r>
            <a:r>
              <a:rPr lang="en-US" dirty="0"/>
              <a:t>- There are explicit links between budget allocations to units of performance (e.g. outputs). Funding is directly based on results achieved.</a:t>
            </a:r>
          </a:p>
          <a:p>
            <a:r>
              <a:rPr lang="en-US" dirty="0"/>
              <a:t>Appropriations can thus be based on a formula/contract with specific performance or activity indicators.</a:t>
            </a:r>
            <a:endParaRPr lang="en-US" dirty="0" smtClean="0"/>
          </a:p>
          <a:p>
            <a:endParaRPr lang="en-GB" dirty="0" smtClean="0"/>
          </a:p>
          <a:p>
            <a:endParaRPr lang="en-GB" b="1" dirty="0" smtClean="0"/>
          </a:p>
        </p:txBody>
      </p:sp>
      <p:sp>
        <p:nvSpPr>
          <p:cNvPr id="4" name="Slide Number Placeholder 3"/>
          <p:cNvSpPr>
            <a:spLocks noGrp="1"/>
          </p:cNvSpPr>
          <p:nvPr>
            <p:ph type="sldNum" sz="quarter" idx="10"/>
          </p:nvPr>
        </p:nvSpPr>
        <p:spPr/>
        <p:txBody>
          <a:bodyPr/>
          <a:lstStyle/>
          <a:p>
            <a:fld id="{7032D428-F363-4322-83D0-60D435A5C1E2}" type="slidenum">
              <a:rPr lang="en-GB" smtClean="0"/>
              <a:t>2</a:t>
            </a:fld>
            <a:endParaRPr lang="en-GB"/>
          </a:p>
        </p:txBody>
      </p:sp>
    </p:spTree>
    <p:extLst>
      <p:ext uri="{BB962C8B-B14F-4D97-AF65-F5344CB8AC3E}">
        <p14:creationId xmlns:p14="http://schemas.microsoft.com/office/powerpoint/2010/main" val="3090410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32D428-F363-4322-83D0-60D435A5C1E2}" type="slidenum">
              <a:rPr lang="en-GB" smtClean="0"/>
              <a:t>20</a:t>
            </a:fld>
            <a:endParaRPr lang="en-GB"/>
          </a:p>
        </p:txBody>
      </p:sp>
    </p:spTree>
    <p:extLst>
      <p:ext uri="{BB962C8B-B14F-4D97-AF65-F5344CB8AC3E}">
        <p14:creationId xmlns:p14="http://schemas.microsoft.com/office/powerpoint/2010/main" val="2736693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Widespread adoption amongst OECD countries, </a:t>
            </a:r>
            <a:r>
              <a:rPr lang="en-GB" dirty="0"/>
              <a:t>Decades of  accumulated experience and research </a:t>
            </a:r>
          </a:p>
          <a:p>
            <a:pPr lvl="0"/>
            <a:endParaRPr lang="en-GB" dirty="0"/>
          </a:p>
          <a:p>
            <a:r>
              <a:rPr lang="en-GB" dirty="0"/>
              <a:t>Accelerating trend towards PB in MICs and LICs</a:t>
            </a:r>
          </a:p>
          <a:p>
            <a:pPr lvl="0"/>
            <a:endParaRPr lang="en-GB" dirty="0" smtClean="0"/>
          </a:p>
          <a:p>
            <a:pPr lvl="0"/>
            <a:r>
              <a:rPr lang="en-GB" dirty="0" smtClean="0"/>
              <a:t>OECD </a:t>
            </a:r>
            <a:r>
              <a:rPr lang="en-GB" dirty="0"/>
              <a:t>Performance and Results Network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032D428-F363-4322-83D0-60D435A5C1E2}" type="slidenum">
              <a:rPr lang="en-GB" smtClean="0"/>
              <a:t>3</a:t>
            </a:fld>
            <a:endParaRPr lang="en-GB"/>
          </a:p>
        </p:txBody>
      </p:sp>
    </p:spTree>
    <p:extLst>
      <p:ext uri="{BB962C8B-B14F-4D97-AF65-F5344CB8AC3E}">
        <p14:creationId xmlns:p14="http://schemas.microsoft.com/office/powerpoint/2010/main" val="4161775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story is generally one of early problems with the design, leading to difficulties in implementation and a fair amount of disappointment with the </a:t>
            </a:r>
            <a:r>
              <a:rPr lang="en-GB" dirty="0" smtClean="0"/>
              <a:t> early results </a:t>
            </a:r>
            <a:r>
              <a:rPr lang="en-GB" dirty="0" smtClean="0"/>
              <a:t>of the reforms – at least as compared with the original expectations,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But, in almost all cases, countries have remained convinced by the logic of linking budget more closely to performance through: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dirty="0" smtClean="0"/>
              <a:t>Adopting a  Program structure</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dirty="0" smtClean="0"/>
              <a:t>Identifying program objectives</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dirty="0" smtClean="0"/>
              <a:t>Using performance indicators to measure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a:defRPr/>
            </a:pPr>
            <a:r>
              <a:rPr lang="en-GB" dirty="0" smtClean="0"/>
              <a:t>Over time they have revised their approaches and tried to improve them.</a:t>
            </a:r>
            <a:r>
              <a:rPr lang="en-GB" dirty="0"/>
              <a:t> </a:t>
            </a:r>
            <a:r>
              <a:rPr lang="en-GB" dirty="0" smtClean="0"/>
              <a:t>  Even so, we </a:t>
            </a:r>
            <a:r>
              <a:rPr lang="en-GB" dirty="0"/>
              <a:t>have found no examples of countries that believe they have got the process exactly </a:t>
            </a:r>
            <a:r>
              <a:rPr lang="en-GB" dirty="0" smtClean="0"/>
              <a:t>right.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 </a:t>
            </a:r>
          </a:p>
          <a:p>
            <a:endParaRPr lang="en-GB" dirty="0"/>
          </a:p>
        </p:txBody>
      </p:sp>
      <p:sp>
        <p:nvSpPr>
          <p:cNvPr id="4" name="Slide Number Placeholder 3"/>
          <p:cNvSpPr>
            <a:spLocks noGrp="1"/>
          </p:cNvSpPr>
          <p:nvPr>
            <p:ph type="sldNum" sz="quarter" idx="10"/>
          </p:nvPr>
        </p:nvSpPr>
        <p:spPr/>
        <p:txBody>
          <a:bodyPr/>
          <a:lstStyle/>
          <a:p>
            <a:fld id="{7032D428-F363-4322-83D0-60D435A5C1E2}" type="slidenum">
              <a:rPr lang="en-GB" smtClean="0"/>
              <a:t>4</a:t>
            </a:fld>
            <a:endParaRPr lang="en-GB"/>
          </a:p>
        </p:txBody>
      </p:sp>
    </p:spTree>
    <p:extLst>
      <p:ext uri="{BB962C8B-B14F-4D97-AF65-F5344CB8AC3E}">
        <p14:creationId xmlns:p14="http://schemas.microsoft.com/office/powerpoint/2010/main" val="61840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Looking backwards – to </a:t>
            </a:r>
            <a:r>
              <a:rPr lang="en-GB" dirty="0" err="1" smtClean="0"/>
              <a:t>distill</a:t>
            </a:r>
            <a:r>
              <a:rPr lang="en-GB" dirty="0" smtClean="0"/>
              <a:t> OECD’s countries’ experience of PB implementation</a:t>
            </a:r>
          </a:p>
          <a:p>
            <a:endParaRPr lang="en-GB" dirty="0" smtClean="0"/>
          </a:p>
          <a:p>
            <a:r>
              <a:rPr lang="en-GB" dirty="0" smtClean="0"/>
              <a:t>Looking forwards</a:t>
            </a:r>
            <a:r>
              <a:rPr lang="en-GB" baseline="0" dirty="0" smtClean="0"/>
              <a:t> – to offer advice and options to countries reworking their approaches, or starting from scratch</a:t>
            </a:r>
            <a:endParaRPr lang="en-GB" dirty="0"/>
          </a:p>
        </p:txBody>
      </p:sp>
      <p:sp>
        <p:nvSpPr>
          <p:cNvPr id="4" name="Slide Number Placeholder 3"/>
          <p:cNvSpPr>
            <a:spLocks noGrp="1"/>
          </p:cNvSpPr>
          <p:nvPr>
            <p:ph type="sldNum" sz="quarter" idx="10"/>
          </p:nvPr>
        </p:nvSpPr>
        <p:spPr/>
        <p:txBody>
          <a:bodyPr/>
          <a:lstStyle/>
          <a:p>
            <a:fld id="{7032D428-F363-4322-83D0-60D435A5C1E2}" type="slidenum">
              <a:rPr lang="en-GB" smtClean="0"/>
              <a:t>5</a:t>
            </a:fld>
            <a:endParaRPr lang="en-GB"/>
          </a:p>
        </p:txBody>
      </p:sp>
    </p:spTree>
    <p:extLst>
      <p:ext uri="{BB962C8B-B14F-4D97-AF65-F5344CB8AC3E}">
        <p14:creationId xmlns:p14="http://schemas.microsoft.com/office/powerpoint/2010/main" val="414857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chances of implementing an effective performance budgeting system are increased if the government is </a:t>
            </a:r>
            <a:r>
              <a:rPr lang="en-GB" dirty="0" smtClean="0"/>
              <a:t>;</a:t>
            </a:r>
            <a:endParaRPr lang="en-GB" dirty="0" smtClean="0"/>
          </a:p>
          <a:p>
            <a:endParaRPr lang="en-GB" dirty="0"/>
          </a:p>
          <a:p>
            <a:pPr marL="171450" indent="-171450">
              <a:buFont typeface="Arial" panose="020B0604020202020204" pitchFamily="34" charset="0"/>
              <a:buChar char="•"/>
            </a:pPr>
            <a:r>
              <a:rPr lang="en-GB" dirty="0" smtClean="0"/>
              <a:t>clear </a:t>
            </a:r>
            <a:r>
              <a:rPr lang="en-GB" dirty="0"/>
              <a:t>about the rationale for introducing the reform, </a:t>
            </a:r>
            <a:endParaRPr lang="en-GB" dirty="0" smtClean="0"/>
          </a:p>
          <a:p>
            <a:pPr marL="171450" indent="-171450">
              <a:buFont typeface="Arial" panose="020B0604020202020204" pitchFamily="34" charset="0"/>
              <a:buChar char="•"/>
            </a:pPr>
            <a:r>
              <a:rPr lang="en-GB" dirty="0" smtClean="0"/>
              <a:t>establishes </a:t>
            </a:r>
            <a:r>
              <a:rPr lang="en-GB" dirty="0"/>
              <a:t>a clear set of objectives and </a:t>
            </a:r>
            <a:endParaRPr lang="en-GB" dirty="0" smtClean="0"/>
          </a:p>
          <a:p>
            <a:pPr marL="171450" indent="-171450">
              <a:buFont typeface="Arial" panose="020B0604020202020204" pitchFamily="34" charset="0"/>
              <a:buChar char="•"/>
            </a:pPr>
            <a:r>
              <a:rPr lang="en-GB" dirty="0" smtClean="0"/>
              <a:t>takes </a:t>
            </a:r>
            <a:r>
              <a:rPr lang="en-GB" dirty="0"/>
              <a:t>account of implementation constraints. </a:t>
            </a:r>
            <a:endParaRPr lang="en-GB" dirty="0" smtClean="0"/>
          </a:p>
          <a:p>
            <a:endParaRPr lang="en-GB" dirty="0"/>
          </a:p>
          <a:p>
            <a:r>
              <a:rPr lang="en-GB" dirty="0" smtClean="0"/>
              <a:t>Because </a:t>
            </a:r>
            <a:r>
              <a:rPr lang="en-GB" dirty="0"/>
              <a:t>performance budgeting is a malleable concept, it is important that policymakers take the time to define their goals and expectations</a:t>
            </a:r>
            <a:r>
              <a:rPr lang="en-GB" dirty="0" smtClean="0"/>
              <a:t>. And the interests of different stakeholders are taken into account </a:t>
            </a:r>
          </a:p>
          <a:p>
            <a:endParaRPr lang="en-GB" dirty="0"/>
          </a:p>
          <a:p>
            <a:r>
              <a:rPr lang="en-GB" dirty="0"/>
              <a:t>The government’s intentions can be given force through a separate law, an amendment to the organic budget law regulations or a  budget code .</a:t>
            </a:r>
          </a:p>
          <a:p>
            <a:endParaRPr lang="en-GB" dirty="0"/>
          </a:p>
          <a:p>
            <a:r>
              <a:rPr lang="en-GB" dirty="0"/>
              <a:t>Examples include: Frances  LOLF,  United States GPRMA, Austria’s organic budget Law and constitutional amendments.   </a:t>
            </a:r>
          </a:p>
          <a:p>
            <a:endParaRPr lang="en-GB" dirty="0"/>
          </a:p>
          <a:p>
            <a:r>
              <a:rPr lang="en-GB" baseline="0" dirty="0" smtClean="0"/>
              <a:t>You </a:t>
            </a:r>
            <a:r>
              <a:rPr lang="en-GB" baseline="0" dirty="0" smtClean="0"/>
              <a:t>also need to work out what it’s realistic to achieve over what timescales, given constraints.  Analytical skills,  availability of </a:t>
            </a:r>
            <a:r>
              <a:rPr lang="en-GB" dirty="0" smtClean="0"/>
              <a:t> quality</a:t>
            </a:r>
            <a:r>
              <a:rPr lang="en-GB" baseline="0" dirty="0" smtClean="0"/>
              <a:t> performance data  and above all the time and effort required to change mind-sets are often critical </a:t>
            </a:r>
            <a:r>
              <a:rPr lang="en-GB" dirty="0" smtClean="0"/>
              <a:t> constraints.</a:t>
            </a:r>
            <a:endParaRPr lang="en-GB" dirty="0"/>
          </a:p>
        </p:txBody>
      </p:sp>
      <p:sp>
        <p:nvSpPr>
          <p:cNvPr id="4" name="Slide Number Placeholder 3"/>
          <p:cNvSpPr>
            <a:spLocks noGrp="1"/>
          </p:cNvSpPr>
          <p:nvPr>
            <p:ph type="sldNum" sz="quarter" idx="10"/>
          </p:nvPr>
        </p:nvSpPr>
        <p:spPr/>
        <p:txBody>
          <a:bodyPr/>
          <a:lstStyle/>
          <a:p>
            <a:fld id="{7032D428-F363-4322-83D0-60D435A5C1E2}" type="slidenum">
              <a:rPr lang="en-GB" smtClean="0"/>
              <a:t>6</a:t>
            </a:fld>
            <a:endParaRPr lang="en-GB"/>
          </a:p>
        </p:txBody>
      </p:sp>
    </p:spTree>
    <p:extLst>
      <p:ext uri="{BB962C8B-B14F-4D97-AF65-F5344CB8AC3E}">
        <p14:creationId xmlns:p14="http://schemas.microsoft.com/office/powerpoint/2010/main" val="1383167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Looking</a:t>
            </a:r>
            <a:r>
              <a:rPr lang="en-GB" baseline="0" dirty="0" smtClean="0"/>
              <a:t> at the </a:t>
            </a:r>
            <a:r>
              <a:rPr lang="en-GB" baseline="0" dirty="0" smtClean="0"/>
              <a:t> OECD survey </a:t>
            </a:r>
            <a:r>
              <a:rPr lang="en-GB" baseline="0" dirty="0" smtClean="0"/>
              <a:t>data it’s clear that PB has generally proved more useful as a tool for increasing accountability and transparency, including parliamentary scrutiny.  IT has also helped to introduce a performance culture.</a:t>
            </a:r>
          </a:p>
          <a:p>
            <a:endParaRPr lang="en-GB" baseline="0" dirty="0" smtClean="0"/>
          </a:p>
          <a:p>
            <a:r>
              <a:rPr lang="en-GB" baseline="0" dirty="0" smtClean="0"/>
              <a:t>It has generally proved less useful as a tool for budget allocation and prioritisation, and for setting specific targets for service delivery.  </a:t>
            </a:r>
            <a:endParaRPr lang="en-GB" dirty="0"/>
          </a:p>
        </p:txBody>
      </p:sp>
      <p:sp>
        <p:nvSpPr>
          <p:cNvPr id="4" name="Slide Number Placeholder 3"/>
          <p:cNvSpPr>
            <a:spLocks noGrp="1"/>
          </p:cNvSpPr>
          <p:nvPr>
            <p:ph type="sldNum" sz="quarter" idx="10"/>
          </p:nvPr>
        </p:nvSpPr>
        <p:spPr/>
        <p:txBody>
          <a:bodyPr/>
          <a:lstStyle/>
          <a:p>
            <a:fld id="{7032D428-F363-4322-83D0-60D435A5C1E2}" type="slidenum">
              <a:rPr lang="en-GB" smtClean="0"/>
              <a:t>7</a:t>
            </a:fld>
            <a:endParaRPr lang="en-GB"/>
          </a:p>
        </p:txBody>
      </p:sp>
    </p:spTree>
    <p:extLst>
      <p:ext uri="{BB962C8B-B14F-4D97-AF65-F5344CB8AC3E}">
        <p14:creationId xmlns:p14="http://schemas.microsoft.com/office/powerpoint/2010/main" val="1891580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commonly </a:t>
            </a:r>
            <a:r>
              <a:rPr lang="en-GB" dirty="0" smtClean="0"/>
              <a:t> </a:t>
            </a:r>
            <a:r>
              <a:rPr lang="en-GB" dirty="0"/>
              <a:t>reason for introducing </a:t>
            </a:r>
            <a:r>
              <a:rPr lang="en-GB" dirty="0" smtClean="0"/>
              <a:t> PB is </a:t>
            </a:r>
            <a:r>
              <a:rPr lang="en-GB" dirty="0"/>
              <a:t>to strengthen the alignment between the budget and the government’s policy priorities</a:t>
            </a:r>
            <a:r>
              <a:rPr lang="en-GB" dirty="0" smtClean="0"/>
              <a:t>.   These may </a:t>
            </a:r>
            <a:r>
              <a:rPr lang="en-GB" dirty="0"/>
              <a:t>be expressed in government election pledges, set out in national development plans or developed in policies and </a:t>
            </a:r>
            <a:r>
              <a:rPr lang="en-GB" dirty="0" smtClean="0"/>
              <a:t>strategies. </a:t>
            </a:r>
          </a:p>
          <a:p>
            <a:endParaRPr lang="en-GB" dirty="0"/>
          </a:p>
          <a:p>
            <a:r>
              <a:rPr lang="en-GB" dirty="0" smtClean="0"/>
              <a:t>In practice few </a:t>
            </a:r>
            <a:r>
              <a:rPr lang="en-GB" dirty="0"/>
              <a:t>OECD countries have a comprehensive national performance </a:t>
            </a:r>
            <a:r>
              <a:rPr lang="en-GB" dirty="0" smtClean="0"/>
              <a:t>framework and  PB </a:t>
            </a:r>
            <a:r>
              <a:rPr lang="en-GB" dirty="0"/>
              <a:t>often exposes </a:t>
            </a:r>
            <a:r>
              <a:rPr lang="en-GB" dirty="0" smtClean="0"/>
              <a:t>lack </a:t>
            </a:r>
            <a:r>
              <a:rPr lang="en-GB" dirty="0"/>
              <a:t>of clarity in respect of priorities, overlapping or inconsistent plans, and poorly formulated indicators and targets. </a:t>
            </a:r>
            <a:endParaRPr lang="en-GB" dirty="0" smtClean="0"/>
          </a:p>
          <a:p>
            <a:endParaRPr lang="en-GB" dirty="0"/>
          </a:p>
          <a:p>
            <a:r>
              <a:rPr lang="en-GB" dirty="0" smtClean="0"/>
              <a:t>To </a:t>
            </a:r>
            <a:r>
              <a:rPr lang="en-GB" dirty="0"/>
              <a:t>make the performance budgeting system work effectively, </a:t>
            </a:r>
            <a:r>
              <a:rPr lang="en-GB" dirty="0" smtClean="0"/>
              <a:t> government’s often </a:t>
            </a:r>
            <a:r>
              <a:rPr lang="en-GB" dirty="0"/>
              <a:t>need to improve the quality of planning and </a:t>
            </a:r>
            <a:r>
              <a:rPr lang="en-GB" dirty="0" smtClean="0"/>
              <a:t>the </a:t>
            </a:r>
            <a:r>
              <a:rPr lang="en-GB" dirty="0"/>
              <a:t>links between planning and </a:t>
            </a:r>
            <a:r>
              <a:rPr lang="en-GB" dirty="0" smtClean="0"/>
              <a:t>budgeting ( </a:t>
            </a:r>
            <a:r>
              <a:rPr lang="en-GB" dirty="0" err="1" smtClean="0"/>
              <a:t>e.g</a:t>
            </a:r>
            <a:r>
              <a:rPr lang="en-GB" dirty="0" smtClean="0"/>
              <a:t>  fully costed  development plans </a:t>
            </a:r>
            <a:r>
              <a:rPr lang="en-GB" dirty="0" smtClean="0"/>
              <a:t>).  Example UK Single Departmental Plan</a:t>
            </a:r>
            <a:r>
              <a:rPr lang="en-GB" dirty="0" smtClean="0"/>
              <a:t>s.</a:t>
            </a:r>
            <a:endParaRPr lang="en-GB" dirty="0" smtClean="0"/>
          </a:p>
          <a:p>
            <a:endParaRPr lang="en-GB" dirty="0"/>
          </a:p>
          <a:p>
            <a:r>
              <a:rPr lang="en-GB" dirty="0"/>
              <a:t>The MTEF process should relate expenditure allocations to policy priorities and form the basis for strategic re-allocation of resources.  The MTEF may therefore be seen as the first stage of the performance budgeting process.</a:t>
            </a:r>
          </a:p>
          <a:p>
            <a:endParaRPr lang="en-GB" dirty="0"/>
          </a:p>
          <a:p>
            <a:r>
              <a:rPr lang="en-GB" dirty="0" smtClean="0"/>
              <a:t>Evidence </a:t>
            </a:r>
            <a:r>
              <a:rPr lang="en-GB" dirty="0" smtClean="0"/>
              <a:t>based analysis </a:t>
            </a:r>
            <a:r>
              <a:rPr lang="en-GB" dirty="0" smtClean="0"/>
              <a:t> </a:t>
            </a:r>
            <a:r>
              <a:rPr lang="en-GB" dirty="0"/>
              <a:t>spending </a:t>
            </a:r>
            <a:r>
              <a:rPr lang="en-GB" dirty="0" smtClean="0"/>
              <a:t>includes ex-ante policy analysis (</a:t>
            </a:r>
            <a:r>
              <a:rPr lang="en-GB" dirty="0" err="1" smtClean="0"/>
              <a:t>e.g</a:t>
            </a:r>
            <a:r>
              <a:rPr lang="en-GB" dirty="0" smtClean="0"/>
              <a:t> RIA), spending reviews  </a:t>
            </a:r>
            <a:r>
              <a:rPr lang="en-GB" dirty="0"/>
              <a:t>and ex-post </a:t>
            </a:r>
            <a:r>
              <a:rPr lang="en-GB" dirty="0" smtClean="0"/>
              <a:t> evaluations</a:t>
            </a:r>
            <a:r>
              <a:rPr lang="en-GB" dirty="0"/>
              <a:t>.  </a:t>
            </a:r>
          </a:p>
          <a:p>
            <a:endParaRPr lang="en-GB" dirty="0" smtClean="0"/>
          </a:p>
          <a:p>
            <a:r>
              <a:rPr lang="en-GB" dirty="0" smtClean="0"/>
              <a:t>Strong </a:t>
            </a:r>
            <a:r>
              <a:rPr lang="en-GB" dirty="0"/>
              <a:t>central guidance helps </a:t>
            </a:r>
            <a:r>
              <a:rPr lang="en-GB" dirty="0" smtClean="0"/>
              <a:t> ministries </a:t>
            </a:r>
            <a:r>
              <a:rPr lang="en-GB" dirty="0"/>
              <a:t>make the right links between national and sector strategies and the performance budget. Without </a:t>
            </a:r>
            <a:r>
              <a:rPr lang="en-GB" dirty="0" smtClean="0"/>
              <a:t> </a:t>
            </a:r>
            <a:r>
              <a:rPr lang="en-GB" dirty="0"/>
              <a:t>top down, central strategic direction, performance budgets will tend to reflect the ongoing activities of government departments rather than government’s strategic policy priorities. </a:t>
            </a:r>
          </a:p>
          <a:p>
            <a:endParaRPr lang="en-GB" dirty="0"/>
          </a:p>
        </p:txBody>
      </p:sp>
      <p:sp>
        <p:nvSpPr>
          <p:cNvPr id="4" name="Slide Number Placeholder 3"/>
          <p:cNvSpPr>
            <a:spLocks noGrp="1"/>
          </p:cNvSpPr>
          <p:nvPr>
            <p:ph type="sldNum" sz="quarter" idx="10"/>
          </p:nvPr>
        </p:nvSpPr>
        <p:spPr/>
        <p:txBody>
          <a:bodyPr/>
          <a:lstStyle/>
          <a:p>
            <a:fld id="{7032D428-F363-4322-83D0-60D435A5C1E2}" type="slidenum">
              <a:rPr lang="en-GB" smtClean="0"/>
              <a:t>8</a:t>
            </a:fld>
            <a:endParaRPr lang="en-GB"/>
          </a:p>
        </p:txBody>
      </p:sp>
    </p:spTree>
    <p:extLst>
      <p:ext uri="{BB962C8B-B14F-4D97-AF65-F5344CB8AC3E}">
        <p14:creationId xmlns:p14="http://schemas.microsoft.com/office/powerpoint/2010/main" val="833480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Performance budgeting methodology needs to incorporate flexibility to deal with the varied and complex relationships between financial resources and performance.</a:t>
            </a:r>
            <a:r>
              <a:rPr lang="en-GB" b="1" dirty="0"/>
              <a:t> </a:t>
            </a:r>
            <a:endParaRPr lang="en-GB" b="1" dirty="0" smtClean="0"/>
          </a:p>
          <a:p>
            <a:endParaRPr lang="en-GB" b="1" dirty="0"/>
          </a:p>
          <a:p>
            <a:r>
              <a:rPr lang="en-GB" dirty="0" smtClean="0"/>
              <a:t>Where </a:t>
            </a:r>
            <a:r>
              <a:rPr lang="en-GB" dirty="0"/>
              <a:t>government is directly responsible for delivering public services, e.g. issuing passports or constructing roads, it makes sense to link budget resources closely (if not directly) to the achievement of specific outcomes. </a:t>
            </a:r>
            <a:endParaRPr lang="en-GB" dirty="0" smtClean="0"/>
          </a:p>
          <a:p>
            <a:endParaRPr lang="en-GB" dirty="0"/>
          </a:p>
          <a:p>
            <a:r>
              <a:rPr lang="en-GB" dirty="0" smtClean="0"/>
              <a:t>Where </a:t>
            </a:r>
            <a:r>
              <a:rPr lang="en-GB" dirty="0"/>
              <a:t>government’s role is more indirect, for example as a regulator or policy maker, the relationship between budget funding and the outcomes of government policy is indirect and clear attribution problems arise if you try to link funding closely to success or failure to achieve policy outcomes. </a:t>
            </a:r>
            <a:endParaRPr lang="en-GB" dirty="0" smtClean="0"/>
          </a:p>
          <a:p>
            <a:endParaRPr lang="en-GB" dirty="0" smtClean="0"/>
          </a:p>
          <a:p>
            <a:r>
              <a:rPr lang="en-GB" dirty="0" smtClean="0"/>
              <a:t>Performance budgeting </a:t>
            </a:r>
            <a:r>
              <a:rPr lang="en-GB" dirty="0" smtClean="0"/>
              <a:t> works </a:t>
            </a:r>
            <a:r>
              <a:rPr lang="en-GB" dirty="0" smtClean="0"/>
              <a:t>better when program are aligned with service delivery functions and </a:t>
            </a:r>
            <a:r>
              <a:rPr lang="en-GB" dirty="0" smtClean="0"/>
              <a:t>responsibilities </a:t>
            </a:r>
            <a:r>
              <a:rPr lang="en-GB" dirty="0" smtClean="0"/>
              <a:t>of ministries and agencies, rather than outcomes that are complex and cross cutting goals..  </a:t>
            </a:r>
            <a:r>
              <a:rPr lang="en-GB" dirty="0" smtClean="0"/>
              <a:t>These </a:t>
            </a:r>
            <a:r>
              <a:rPr lang="en-GB" dirty="0" smtClean="0"/>
              <a:t>are best addressed through coordination mechanisms  which highlights the need for  top level leadership and coordination.  </a:t>
            </a:r>
          </a:p>
          <a:p>
            <a:r>
              <a:rPr lang="en-GB" dirty="0" smtClean="0"/>
              <a:t>   </a:t>
            </a:r>
            <a:endParaRPr lang="en-GB" dirty="0"/>
          </a:p>
          <a:p>
            <a:r>
              <a:rPr lang="en-GB" dirty="0" smtClean="0"/>
              <a:t>Programmatic classification </a:t>
            </a:r>
            <a:r>
              <a:rPr lang="en-GB" dirty="0"/>
              <a:t>does not mean that governments need to abandon the traditional economic, administrative and functional classifications. </a:t>
            </a:r>
            <a:r>
              <a:rPr lang="en-GB" dirty="0" smtClean="0"/>
              <a:t>However classification </a:t>
            </a:r>
            <a:r>
              <a:rPr lang="en-GB" dirty="0"/>
              <a:t>may need to be simplified </a:t>
            </a:r>
            <a:r>
              <a:rPr lang="en-GB" dirty="0" smtClean="0"/>
              <a:t> to </a:t>
            </a:r>
            <a:r>
              <a:rPr lang="en-GB" dirty="0"/>
              <a:t>retaining or </a:t>
            </a:r>
            <a:r>
              <a:rPr lang="en-GB" dirty="0" smtClean="0"/>
              <a:t>increase  flexibility in budget </a:t>
            </a:r>
            <a:r>
              <a:rPr lang="en-GB" dirty="0" smtClean="0"/>
              <a:t>execution.</a:t>
            </a:r>
            <a:endParaRPr lang="en-GB" dirty="0"/>
          </a:p>
          <a:p>
            <a:endParaRPr lang="en-GB" dirty="0"/>
          </a:p>
        </p:txBody>
      </p:sp>
      <p:sp>
        <p:nvSpPr>
          <p:cNvPr id="4" name="Slide Number Placeholder 3"/>
          <p:cNvSpPr>
            <a:spLocks noGrp="1"/>
          </p:cNvSpPr>
          <p:nvPr>
            <p:ph type="sldNum" sz="quarter" idx="10"/>
          </p:nvPr>
        </p:nvSpPr>
        <p:spPr/>
        <p:txBody>
          <a:bodyPr/>
          <a:lstStyle/>
          <a:p>
            <a:fld id="{7032D428-F363-4322-83D0-60D435A5C1E2}" type="slidenum">
              <a:rPr lang="en-GB" smtClean="0"/>
              <a:t>9</a:t>
            </a:fld>
            <a:endParaRPr lang="en-GB"/>
          </a:p>
        </p:txBody>
      </p:sp>
    </p:spTree>
    <p:extLst>
      <p:ext uri="{BB962C8B-B14F-4D97-AF65-F5344CB8AC3E}">
        <p14:creationId xmlns:p14="http://schemas.microsoft.com/office/powerpoint/2010/main" val="34725462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rgbClr val="006299"/>
        </a:solidFill>
        <a:effectLst/>
      </p:bgPr>
    </p:bg>
    <p:spTree>
      <p:nvGrpSpPr>
        <p:cNvPr id="1" name=""/>
        <p:cNvGrpSpPr/>
        <p:nvPr/>
      </p:nvGrpSpPr>
      <p:grpSpPr>
        <a:xfrm>
          <a:off x="0" y="0"/>
          <a:ext cx="0" cy="0"/>
          <a:chOff x="0" y="0"/>
          <a:chExt cx="0" cy="0"/>
        </a:xfrm>
      </p:grpSpPr>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pic>
        <p:nvPicPr>
          <p:cNvPr id="12" name="Image 11"/>
          <p:cNvPicPr>
            <a:picLocks noChangeAspect="1"/>
          </p:cNvPicPr>
          <p:nvPr/>
        </p:nvPicPr>
        <p:blipFill>
          <a:blip r:embed="rId3" cstate="print"/>
          <a:stretch>
            <a:fillRect/>
          </a:stretch>
        </p:blipFill>
        <p:spPr>
          <a:xfrm>
            <a:off x="511200" y="432000"/>
            <a:ext cx="692307" cy="1440000"/>
          </a:xfrm>
          <a:prstGeom prst="rect">
            <a:avLst/>
          </a:prstGeom>
        </p:spPr>
      </p:pic>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sp>
        <p:nvSpPr>
          <p:cNvPr id="2" name="Title 1"/>
          <p:cNvSpPr>
            <a:spLocks noGrp="1"/>
          </p:cNvSpPr>
          <p:nvPr>
            <p:ph type="ctrTitle" hasCustomPrompt="1"/>
          </p:nvPr>
        </p:nvSpPr>
        <p:spPr>
          <a:xfrm>
            <a:off x="1368000" y="2481869"/>
            <a:ext cx="6300000" cy="1265731"/>
          </a:xfrm>
        </p:spPr>
        <p:txBody>
          <a:bodyPr anchor="b" anchorCtr="0">
            <a:spAutoFit/>
          </a:bodyPr>
          <a:lstStyle>
            <a:lvl1pPr>
              <a:lnSpc>
                <a:spcPts val="4500"/>
              </a:lnSpc>
              <a:defRPr sz="4500" cap="all" baseline="0">
                <a:solidFill>
                  <a:schemeClr val="tx1"/>
                </a:solidFill>
              </a:defRPr>
            </a:lvl1pPr>
          </a:lstStyle>
          <a:p>
            <a:r>
              <a:rPr lang="fr-FR" dirty="0" smtClean="0"/>
              <a:t>Cliquez pour modifier le titre</a:t>
            </a:r>
            <a:endParaRPr lang="en-US" dirty="0"/>
          </a:p>
        </p:txBody>
      </p:sp>
      <p:sp>
        <p:nvSpPr>
          <p:cNvPr id="3" name="Subtitle 2"/>
          <p:cNvSpPr>
            <a:spLocks noGrp="1"/>
          </p:cNvSpPr>
          <p:nvPr>
            <p:ph type="subTitle" idx="1" hasCustomPrompt="1"/>
          </p:nvPr>
        </p:nvSpPr>
        <p:spPr>
          <a:xfrm>
            <a:off x="1368000" y="3805200"/>
            <a:ext cx="6300000" cy="352233"/>
          </a:xfrm>
        </p:spPr>
        <p:txBody>
          <a:bodyPr>
            <a:spAutoFit/>
          </a:bodyPr>
          <a:lstStyle>
            <a:lvl1pPr marL="0" indent="0" algn="l">
              <a:lnSpc>
                <a:spcPts val="2000"/>
              </a:lnSpc>
              <a:spcBef>
                <a:spcPts val="0"/>
              </a:spcBef>
              <a:buNone/>
              <a:defRPr sz="1800">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les sous-titres</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7E87C01E-2BFA-4604-9718-934EA1F5B37C}" type="datetimeFigureOut">
              <a:rPr lang="en-GB" smtClean="0"/>
              <a:t>26/02/2018</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a:p>
        </p:txBody>
      </p:sp>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6001200"/>
            <a:ext cx="1742400" cy="685680"/>
          </a:xfrm>
          <a:prstGeom prst="rect">
            <a:avLst/>
          </a:prstGeom>
        </p:spPr>
      </p:pic>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dirty="0" smtClean="0"/>
              <a:t>Cliquez pour modifier le titre</a:t>
            </a:r>
            <a:br>
              <a:rPr lang="fr-FR" dirty="0" smtClean="0"/>
            </a:br>
            <a:r>
              <a:rPr lang="fr-FR" dirty="0" smtClean="0"/>
              <a:t>Le titre peut-être étendu sur deux lignes</a:t>
            </a:r>
            <a:endParaRPr lang="en-US" dirty="0"/>
          </a:p>
        </p:txBody>
      </p:sp>
      <p:sp>
        <p:nvSpPr>
          <p:cNvPr id="3" name="Content Placeholder 2"/>
          <p:cNvSpPr>
            <a:spLocks noGrp="1"/>
          </p:cNvSpPr>
          <p:nvPr>
            <p:ph idx="1" hasCustomPrompt="1"/>
          </p:nvPr>
        </p:nvSpPr>
        <p:spPr/>
        <p:txBody>
          <a:bodyPr/>
          <a:lstStyle>
            <a:lvl1pPr>
              <a:defRPr>
                <a:solidFill>
                  <a:schemeClr val="tx1"/>
                </a:solidFill>
              </a:defRPr>
            </a:lvl1pPr>
            <a:lvl2pPr>
              <a:buClr>
                <a:schemeClr val="tx1"/>
              </a:buCl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10"/>
          </p:nvPr>
        </p:nvSpPr>
        <p:spPr/>
        <p:txBody>
          <a:bodyPr/>
          <a:lstStyle/>
          <a:p>
            <a:fld id="{7E87C01E-2BFA-4604-9718-934EA1F5B37C}" type="datetimeFigureOut">
              <a:rPr lang="en-GB" smtClean="0"/>
              <a:t>26/02/2018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8524DA-7A66-4FBB-A1D4-FEAE5775C5E7}" type="slidenum">
              <a:rPr lang="en-GB" smtClean="0"/>
              <a:t>‹#›</a:t>
            </a:fld>
            <a:endParaRPr lang="en-GB"/>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En-tête de section">
    <p:bg>
      <p:bgPr>
        <a:solidFill>
          <a:srgbClr val="727272"/>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2" name="Title 1"/>
          <p:cNvSpPr>
            <a:spLocks noGrp="1"/>
          </p:cNvSpPr>
          <p:nvPr>
            <p:ph type="title" hasCustomPrompt="1"/>
          </p:nvPr>
        </p:nvSpPr>
        <p:spPr>
          <a:xfrm>
            <a:off x="1260000" y="2682992"/>
            <a:ext cx="6624000" cy="1531616"/>
          </a:xfrm>
        </p:spPr>
        <p:txBody>
          <a:bodyPr anchor="ctr" anchorCtr="0">
            <a:spAutoFit/>
          </a:bodyPr>
          <a:lstStyle>
            <a:lvl1pPr algn="ctr">
              <a:lnSpc>
                <a:spcPts val="3700"/>
              </a:lnSpc>
              <a:defRPr sz="3700" b="0" i="0" cap="all" baseline="0">
                <a:solidFill>
                  <a:schemeClr val="tx1"/>
                </a:solidFill>
              </a:defRPr>
            </a:lvl1pPr>
          </a:lstStyle>
          <a:p>
            <a:r>
              <a:rPr lang="fr-FR" dirty="0" smtClean="0"/>
              <a:t>Cliquez pour modifier</a:t>
            </a:r>
            <a:br>
              <a:rPr lang="fr-FR" dirty="0" smtClean="0"/>
            </a:br>
            <a:r>
              <a:rPr lang="fr-FR" dirty="0" smtClean="0"/>
              <a:t>le titre de l'en-tête de section</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7E87C01E-2BFA-4604-9718-934EA1F5B37C}" type="datetimeFigureOut">
              <a:rPr lang="en-GB" smtClean="0"/>
              <a:t>26/02/2018</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006299"/>
                </a:solidFill>
              </a:defRPr>
            </a:lvl1pPr>
          </a:lstStyle>
          <a:p>
            <a:fld id="{F38524DA-7A66-4FBB-A1D4-FEAE5775C5E7}" type="slidenum">
              <a:rPr lang="en-GB" smtClean="0"/>
              <a:t>‹#›</a:t>
            </a:fld>
            <a:endParaRPr lang="en-GB"/>
          </a:p>
        </p:txBody>
      </p:sp>
    </p:spTree>
    <p:extLst>
      <p:ext uri="{BB962C8B-B14F-4D97-AF65-F5344CB8AC3E}">
        <p14:creationId xmlns:p14="http://schemas.microsoft.com/office/powerpoint/2010/main" val="17989526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299"/>
        </a:solidFill>
        <a:effectLst/>
      </p:bgPr>
    </p:bg>
    <p:spTree>
      <p:nvGrpSpPr>
        <p:cNvPr id="1" name=""/>
        <p:cNvGrpSpPr/>
        <p:nvPr/>
      </p:nvGrpSpPr>
      <p:grpSpPr>
        <a:xfrm>
          <a:off x="0" y="0"/>
          <a:ext cx="0" cy="0"/>
          <a:chOff x="0" y="0"/>
          <a:chExt cx="0" cy="0"/>
        </a:xfrm>
      </p:grpSpPr>
      <p:pic>
        <p:nvPicPr>
          <p:cNvPr id="10" name="Image 9"/>
          <p:cNvPicPr>
            <a:picLocks noChangeAspect="1"/>
          </p:cNvPicPr>
          <p:nvPr/>
        </p:nvPicPr>
        <p:blipFill>
          <a:blip r:embed="rId5" cstate="print"/>
          <a:stretch>
            <a:fillRect/>
          </a:stretch>
        </p:blipFill>
        <p:spPr>
          <a:xfrm>
            <a:off x="8193600" y="5328000"/>
            <a:ext cx="950407" cy="1530000"/>
          </a:xfrm>
          <a:prstGeom prst="rect">
            <a:avLst/>
          </a:prstGeom>
        </p:spPr>
      </p:pic>
      <p:sp>
        <p:nvSpPr>
          <p:cNvPr id="7" name="Rectangle 6"/>
          <p:cNvSpPr/>
          <p:nvPr/>
        </p:nvSpPr>
        <p:spPr bwMode="auto">
          <a:xfrm>
            <a:off x="504000" y="1306800"/>
            <a:ext cx="8154000" cy="0"/>
          </a:xfrm>
          <a:prstGeom prst="rect">
            <a:avLst/>
          </a:prstGeom>
          <a:noFill/>
          <a:ln w="635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Helvetica 65 Medium" pitchFamily="34" charset="0"/>
            </a:endParaRPr>
          </a:p>
        </p:txBody>
      </p:sp>
      <p:sp>
        <p:nvSpPr>
          <p:cNvPr id="2"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fr-FR" dirty="0" smtClean="0"/>
              <a:t>Cliquez pour modifier le titre</a:t>
            </a:r>
            <a:br>
              <a:rPr lang="fr-FR" dirty="0" smtClean="0"/>
            </a:br>
            <a:r>
              <a:rPr lang="fr-FR" dirty="0" smtClean="0"/>
              <a:t>Le titre peut-être étendu sur deux lignes</a:t>
            </a:r>
            <a:endParaRPr lang="en-US" dirty="0"/>
          </a:p>
        </p:txBody>
      </p:sp>
      <p:sp>
        <p:nvSpPr>
          <p:cNvPr id="3" name="Text Placeholder 2"/>
          <p:cNvSpPr>
            <a:spLocks noGrp="1"/>
          </p:cNvSpPr>
          <p:nvPr>
            <p:ph type="body" idx="1"/>
          </p:nvPr>
        </p:nvSpPr>
        <p:spPr>
          <a:xfrm>
            <a:off x="468000" y="1600200"/>
            <a:ext cx="82188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tx1"/>
                </a:solidFill>
                <a:latin typeface="Arial"/>
              </a:defRPr>
            </a:lvl1pPr>
          </a:lstStyle>
          <a:p>
            <a:fld id="{7E87C01E-2BFA-4604-9718-934EA1F5B37C}" type="datetimeFigureOut">
              <a:rPr lang="en-GB" smtClean="0"/>
              <a:t>26/02/2018</a:t>
            </a:fld>
            <a:endParaRPr lang="en-GB"/>
          </a:p>
        </p:txBody>
      </p:sp>
      <p:sp>
        <p:nvSpPr>
          <p:cNvPr id="5"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tx1"/>
                </a:solidFill>
                <a:latin typeface="Arial"/>
              </a:defRPr>
            </a:lvl1pPr>
          </a:lstStyle>
          <a:p>
            <a:endParaRPr lang="en-GB"/>
          </a:p>
        </p:txBody>
      </p:sp>
      <p:sp>
        <p:nvSpPr>
          <p:cNvPr id="6"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rgbClr val="006299"/>
                </a:solidFill>
                <a:latin typeface="Arial"/>
              </a:defRPr>
            </a:lvl1pPr>
          </a:lstStyle>
          <a:p>
            <a:fld id="{F38524DA-7A66-4FBB-A1D4-FEAE5775C5E7}" type="slidenum">
              <a:rPr lang="en-GB" smtClean="0"/>
              <a:t>‹#›</a:t>
            </a:fld>
            <a:endParaRPr lang="en-GB"/>
          </a:p>
        </p:txBody>
      </p:sp>
      <p:pic>
        <p:nvPicPr>
          <p:cNvPr id="11" name="Image 10"/>
          <p:cNvPicPr>
            <a:picLocks noChangeAspect="1"/>
          </p:cNvPicPr>
          <p:nvPr/>
        </p:nvPicPr>
        <p:blipFill>
          <a:blip r:embed="rId6" cstate="print"/>
          <a:stretch>
            <a:fillRect/>
          </a:stretch>
        </p:blipFill>
        <p:spPr>
          <a:xfrm>
            <a:off x="500400" y="288000"/>
            <a:ext cx="458654" cy="954000"/>
          </a:xfrm>
          <a:prstGeom prst="rect">
            <a:avLst/>
          </a:prstGeom>
        </p:spPr>
      </p:pic>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Lst>
  <p:timing>
    <p:tnLst>
      <p:par>
        <p:cTn id="1" dur="indefinite" restart="never" nodeType="tmRoot"/>
      </p:par>
    </p:tnLst>
  </p:timing>
  <p:txStyles>
    <p:titleStyle>
      <a:lvl1pPr algn="l" defTabSz="914400" rtl="0" eaLnBrk="1" latinLnBrk="0" hangingPunct="1">
        <a:spcBef>
          <a:spcPct val="0"/>
        </a:spcBef>
        <a:buNone/>
        <a:defRPr sz="3200" kern="1200" baseline="0">
          <a:solidFill>
            <a:schemeClr val="tx1"/>
          </a:solidFill>
          <a:latin typeface="Arial"/>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eorgia"/>
          <a:ea typeface="+mn-ea"/>
          <a:cs typeface="+mn-cs"/>
        </a:defRPr>
      </a:lvl1pPr>
      <a:lvl2pPr marL="742950" indent="-285750" algn="l" defTabSz="914400" rtl="0" eaLnBrk="1" latinLnBrk="0" hangingPunct="1">
        <a:spcBef>
          <a:spcPct val="20000"/>
        </a:spcBef>
        <a:buClr>
          <a:schemeClr val="tx1"/>
        </a:buClr>
        <a:buFont typeface="Arial" pitchFamily="34" charset="0"/>
        <a:buChar char="–"/>
        <a:defRPr sz="2800" kern="1200">
          <a:solidFill>
            <a:schemeClr val="tx1"/>
          </a:solidFill>
          <a:latin typeface="Georgia"/>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eorgia"/>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eorgia"/>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eorgia"/>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ivor.beazley@oecd.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2780928"/>
            <a:ext cx="6300000" cy="1265731"/>
          </a:xfrm>
        </p:spPr>
        <p:txBody>
          <a:bodyPr>
            <a:normAutofit fontScale="90000"/>
          </a:bodyPr>
          <a:lstStyle/>
          <a:p>
            <a:r>
              <a:rPr lang="en-GB" dirty="0"/>
              <a:t/>
            </a:r>
            <a:br>
              <a:rPr lang="en-GB" dirty="0"/>
            </a:br>
            <a:r>
              <a:rPr lang="en-US" dirty="0"/>
              <a:t> </a:t>
            </a:r>
            <a:r>
              <a:rPr lang="en-US" b="1" dirty="0" smtClean="0"/>
              <a:t/>
            </a:r>
            <a:br>
              <a:rPr lang="en-US" b="1" dirty="0" smtClean="0"/>
            </a:br>
            <a:r>
              <a:rPr lang="en-US" b="1" dirty="0"/>
              <a:t>Draft OECD Best Practices for Performance Budgeting</a:t>
            </a:r>
            <a:endParaRPr lang="en-GB" dirty="0"/>
          </a:p>
        </p:txBody>
      </p:sp>
      <p:sp>
        <p:nvSpPr>
          <p:cNvPr id="3" name="Subtitle 2"/>
          <p:cNvSpPr>
            <a:spLocks noGrp="1"/>
          </p:cNvSpPr>
          <p:nvPr>
            <p:ph type="subTitle" idx="1"/>
          </p:nvPr>
        </p:nvSpPr>
        <p:spPr>
          <a:xfrm>
            <a:off x="1619672" y="4581128"/>
            <a:ext cx="6400800" cy="605294"/>
          </a:xfrm>
        </p:spPr>
        <p:txBody>
          <a:bodyPr/>
          <a:lstStyle/>
          <a:p>
            <a:r>
              <a:rPr lang="en-GB" dirty="0" smtClean="0"/>
              <a:t>PEMPAL  </a:t>
            </a:r>
            <a:endParaRPr lang="en-GB" dirty="0" smtClean="0"/>
          </a:p>
          <a:p>
            <a:r>
              <a:rPr lang="en-GB" dirty="0" smtClean="0"/>
              <a:t>Vienna</a:t>
            </a:r>
            <a:r>
              <a:rPr lang="en-GB" dirty="0" smtClean="0"/>
              <a:t>, March 2018</a:t>
            </a:r>
            <a:endParaRPr lang="en-GB" dirty="0"/>
          </a:p>
        </p:txBody>
      </p:sp>
    </p:spTree>
    <p:extLst>
      <p:ext uri="{BB962C8B-B14F-4D97-AF65-F5344CB8AC3E}">
        <p14:creationId xmlns:p14="http://schemas.microsoft.com/office/powerpoint/2010/main" val="85789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b="1" dirty="0" smtClean="0"/>
              <a:t>Analysing Relationships between Budget and Performance</a:t>
            </a:r>
            <a:endParaRPr lang="en-GB" sz="2800" b="1"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68313" y="2022437"/>
            <a:ext cx="8218487" cy="3681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8355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Avoiding system overload</a:t>
            </a:r>
            <a:endParaRPr lang="en-GB" dirty="0"/>
          </a:p>
        </p:txBody>
      </p:sp>
      <p:pic>
        <p:nvPicPr>
          <p:cNvPr id="4" name="chart"/>
          <p:cNvPicPr>
            <a:picLocks noGrp="1" noChangeAspect="1"/>
          </p:cNvPicPr>
          <p:nvPr>
            <p:ph idx="1"/>
          </p:nvPr>
        </p:nvPicPr>
        <p:blipFill>
          <a:blip r:embed="rId3"/>
          <a:stretch>
            <a:fillRect/>
          </a:stretch>
        </p:blipFill>
        <p:spPr>
          <a:xfrm>
            <a:off x="1564020" y="1600200"/>
            <a:ext cx="6027073" cy="4525963"/>
          </a:xfrm>
          <a:prstGeom prst="rect">
            <a:avLst/>
          </a:prstGeom>
        </p:spPr>
      </p:pic>
    </p:spTree>
    <p:extLst>
      <p:ext uri="{BB962C8B-B14F-4D97-AF65-F5344CB8AC3E}">
        <p14:creationId xmlns:p14="http://schemas.microsoft.com/office/powerpoint/2010/main" val="4132422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4</a:t>
            </a:r>
            <a:r>
              <a:rPr lang="en-US" sz="2800" b="1" dirty="0" smtClean="0"/>
              <a:t>. </a:t>
            </a:r>
            <a:r>
              <a:rPr lang="en-GB" sz="2800" b="1" dirty="0"/>
              <a:t>Managing Performance Information</a:t>
            </a:r>
            <a:r>
              <a:rPr lang="en-GB" sz="2800" dirty="0"/>
              <a:t/>
            </a:r>
            <a:br>
              <a:rPr lang="en-GB" sz="2800" dirty="0"/>
            </a:br>
            <a:endParaRPr lang="en-GB"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85676588"/>
              </p:ext>
            </p:extLst>
          </p:nvPr>
        </p:nvGraphicFramePr>
        <p:xfrm>
          <a:off x="468313" y="1600200"/>
          <a:ext cx="8218487"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0761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France: Progressive Simplification</a:t>
            </a:r>
            <a:endParaRPr lang="en-GB"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568" y="1628800"/>
            <a:ext cx="7599680" cy="4468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1199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5</a:t>
            </a:r>
            <a:r>
              <a:rPr lang="en-US" sz="2800" b="1" dirty="0" smtClean="0"/>
              <a:t>. Creating </a:t>
            </a:r>
            <a:r>
              <a:rPr lang="en-US" sz="2800" b="1" dirty="0"/>
              <a:t>the Infrastructure Needed to Support Performance Budgeting </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372208"/>
              </p:ext>
            </p:extLst>
          </p:nvPr>
        </p:nvGraphicFramePr>
        <p:xfrm>
          <a:off x="468313" y="1600200"/>
          <a:ext cx="8218487"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7100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Ranking of Constraints</a:t>
            </a:r>
            <a:endParaRPr lang="en-GB" sz="3600" b="1"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94049" y="1600200"/>
            <a:ext cx="756701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2139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b="1" dirty="0"/>
              <a:t>6.  Ensuring Systematic Evaluation and Oversight of Performance</a:t>
            </a:r>
            <a:r>
              <a:rPr lang="en-GB" sz="2800" dirty="0"/>
              <a:t/>
            </a:r>
            <a:br>
              <a:rPr lang="en-GB" sz="2800" dirty="0"/>
            </a:b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8642513"/>
              </p:ext>
            </p:extLst>
          </p:nvPr>
        </p:nvGraphicFramePr>
        <p:xfrm>
          <a:off x="468313" y="1600200"/>
          <a:ext cx="8218487"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9299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t>Program Evaluation - Actors</a:t>
            </a:r>
            <a:endParaRPr lang="en-GB" sz="2800" b="1" dirty="0"/>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844824"/>
            <a:ext cx="8448939"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0563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7. </a:t>
            </a:r>
            <a:r>
              <a:rPr lang="en-GB" b="1" dirty="0"/>
              <a:t>Incentivizing Performance-oriented Behaviour and </a:t>
            </a:r>
            <a:r>
              <a:rPr lang="en-GB" b="1" dirty="0" smtClean="0"/>
              <a:t>Learning</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74877377"/>
              </p:ext>
            </p:extLst>
          </p:nvPr>
        </p:nvGraphicFramePr>
        <p:xfrm>
          <a:off x="468313" y="1600200"/>
          <a:ext cx="8218487"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142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t>Responses to Under-performance</a:t>
            </a:r>
            <a:endParaRPr lang="en-GB" sz="3600" b="1"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505446" y="1600200"/>
            <a:ext cx="614422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9138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Performance budgeting definitions</a:t>
            </a:r>
            <a:endParaRPr lang="en-GB" dirty="0"/>
          </a:p>
        </p:txBody>
      </p:sp>
      <p:sp>
        <p:nvSpPr>
          <p:cNvPr id="3" name="Content Placeholder 2"/>
          <p:cNvSpPr>
            <a:spLocks noGrp="1"/>
          </p:cNvSpPr>
          <p:nvPr>
            <p:ph idx="1"/>
          </p:nvPr>
        </p:nvSpPr>
        <p:spPr/>
        <p:txBody>
          <a:bodyPr>
            <a:normAutofit fontScale="92500"/>
          </a:bodyPr>
          <a:lstStyle/>
          <a:p>
            <a:r>
              <a:rPr lang="en-GB" dirty="0" smtClean="0"/>
              <a:t>Performance budgeting can be defined as the process of linking budget allocation and reporting to the achievement of results</a:t>
            </a:r>
          </a:p>
          <a:p>
            <a:r>
              <a:rPr lang="en-GB" dirty="0" smtClean="0"/>
              <a:t>OECD identifies 4 </a:t>
            </a:r>
            <a:r>
              <a:rPr lang="en-GB" dirty="0" smtClean="0"/>
              <a:t>types of performance budgeting:</a:t>
            </a:r>
            <a:endParaRPr lang="en-GB" dirty="0" smtClean="0"/>
          </a:p>
          <a:p>
            <a:pPr lvl="1"/>
            <a:r>
              <a:rPr lang="en-GB" dirty="0" smtClean="0"/>
              <a:t>Presentational PB</a:t>
            </a:r>
          </a:p>
          <a:p>
            <a:pPr lvl="1"/>
            <a:r>
              <a:rPr lang="en-GB" dirty="0" smtClean="0"/>
              <a:t>Performance informed </a:t>
            </a:r>
            <a:r>
              <a:rPr lang="en-GB" dirty="0" smtClean="0"/>
              <a:t>budgeting</a:t>
            </a:r>
          </a:p>
          <a:p>
            <a:pPr lvl="1"/>
            <a:r>
              <a:rPr lang="en-GB" dirty="0" smtClean="0"/>
              <a:t>Managerial </a:t>
            </a:r>
            <a:r>
              <a:rPr lang="en-GB" dirty="0"/>
              <a:t>p</a:t>
            </a:r>
            <a:r>
              <a:rPr lang="en-GB" dirty="0" smtClean="0"/>
              <a:t>erformance budgeting</a:t>
            </a:r>
            <a:endParaRPr lang="en-GB" dirty="0" smtClean="0"/>
          </a:p>
          <a:p>
            <a:pPr lvl="1"/>
            <a:r>
              <a:rPr lang="en-GB" dirty="0" smtClean="0"/>
              <a:t>Direct/formula based PB</a:t>
            </a:r>
            <a:endParaRPr lang="en-GB" dirty="0"/>
          </a:p>
        </p:txBody>
      </p:sp>
    </p:spTree>
    <p:extLst>
      <p:ext uri="{BB962C8B-B14F-4D97-AF65-F5344CB8AC3E}">
        <p14:creationId xmlns:p14="http://schemas.microsoft.com/office/powerpoint/2010/main" val="2057582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sp>
        <p:nvSpPr>
          <p:cNvPr id="3" name="Content Placeholder 2"/>
          <p:cNvSpPr>
            <a:spLocks noGrp="1"/>
          </p:cNvSpPr>
          <p:nvPr>
            <p:ph idx="1"/>
          </p:nvPr>
        </p:nvSpPr>
        <p:spPr/>
        <p:txBody>
          <a:bodyPr>
            <a:normAutofit/>
          </a:bodyPr>
          <a:lstStyle/>
          <a:p>
            <a:r>
              <a:rPr lang="en-GB" sz="2800" dirty="0" smtClean="0"/>
              <a:t>Contact </a:t>
            </a:r>
            <a:r>
              <a:rPr lang="en-GB" sz="2800" dirty="0" smtClean="0">
                <a:hlinkClick r:id="rId3"/>
              </a:rPr>
              <a:t>ivor.beazley@oecd.org</a:t>
            </a:r>
            <a:endParaRPr lang="en-GB" sz="2800" dirty="0" smtClean="0"/>
          </a:p>
        </p:txBody>
      </p:sp>
    </p:spTree>
    <p:extLst>
      <p:ext uri="{BB962C8B-B14F-4D97-AF65-F5344CB8AC3E}">
        <p14:creationId xmlns:p14="http://schemas.microsoft.com/office/powerpoint/2010/main" val="996887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Big picture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4329465"/>
              </p:ext>
            </p:extLst>
          </p:nvPr>
        </p:nvGraphicFramePr>
        <p:xfrm>
          <a:off x="468313" y="1600200"/>
          <a:ext cx="8218487"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0503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Persistence despite disappointment</a:t>
            </a:r>
            <a:endParaRPr lang="en-GB"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7584" y="1700808"/>
            <a:ext cx="7689076" cy="4172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4556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Best Practices - Objectives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4566631"/>
              </p:ext>
            </p:extLst>
          </p:nvPr>
        </p:nvGraphicFramePr>
        <p:xfrm>
          <a:off x="468313" y="1600200"/>
          <a:ext cx="8218487"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3674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1. Defining </a:t>
            </a:r>
            <a:r>
              <a:rPr lang="en-US" sz="3200" b="1" dirty="0"/>
              <a:t>Clear Objectives for the Performance Budgeting </a:t>
            </a:r>
            <a:r>
              <a:rPr lang="en-US" sz="3200" b="1" dirty="0" smtClean="0"/>
              <a:t>Systems</a:t>
            </a:r>
            <a:endParaRPr lang="en-GB"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7440210"/>
              </p:ext>
            </p:extLst>
          </p:nvPr>
        </p:nvGraphicFramePr>
        <p:xfrm>
          <a:off x="457200" y="16288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286000" y="612845"/>
            <a:ext cx="4572000" cy="369332"/>
          </a:xfrm>
          <a:prstGeom prst="rect">
            <a:avLst/>
          </a:prstGeom>
        </p:spPr>
        <p:txBody>
          <a:bodyPr>
            <a:spAutoFit/>
          </a:bodyPr>
          <a:lstStyle/>
          <a:p>
            <a:r>
              <a:rPr lang="en-US" dirty="0" smtClean="0"/>
              <a:t>. </a:t>
            </a:r>
            <a:endParaRPr lang="en-GB" dirty="0"/>
          </a:p>
        </p:txBody>
      </p:sp>
    </p:spTree>
    <p:extLst>
      <p:ext uri="{BB962C8B-B14F-4D97-AF65-F5344CB8AC3E}">
        <p14:creationId xmlns:p14="http://schemas.microsoft.com/office/powerpoint/2010/main" val="2431704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Ranking of Different Rationales for Introducing Performance Budgeting and Their Effectiveness in Practice </a:t>
            </a:r>
            <a:endParaRPr lang="en-GB" sz="2400"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552" y="1844824"/>
            <a:ext cx="8000033"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97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2. Linking </a:t>
            </a:r>
            <a:r>
              <a:rPr lang="en-US" sz="2800" b="1" dirty="0"/>
              <a:t>the Performance Budget to the Strategic Goals of Government </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7824451"/>
              </p:ext>
            </p:extLst>
          </p:nvPr>
        </p:nvGraphicFramePr>
        <p:xfrm>
          <a:off x="468313" y="1600200"/>
          <a:ext cx="8218487"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5615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3. Adapting </a:t>
            </a:r>
            <a:r>
              <a:rPr lang="en-GB" sz="2800" b="1" dirty="0"/>
              <a:t>Performance Budgeting to the Complex, Varying Needs of </a:t>
            </a:r>
            <a:r>
              <a:rPr lang="en-GB" sz="2800" b="1" dirty="0" smtClean="0"/>
              <a:t>Policy-making</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7474337"/>
              </p:ext>
            </p:extLst>
          </p:nvPr>
        </p:nvGraphicFramePr>
        <p:xfrm>
          <a:off x="468313" y="1600200"/>
          <a:ext cx="8218487"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9696364"/>
      </p:ext>
    </p:extLst>
  </p:cSld>
  <p:clrMapOvr>
    <a:masterClrMapping/>
  </p:clrMapOvr>
</p:sld>
</file>

<file path=ppt/theme/theme1.xml><?xml version="1.0" encoding="utf-8"?>
<a:theme xmlns:a="http://schemas.openxmlformats.org/drawingml/2006/main" name="OCDE_Français_bleu">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OCDE_Français_bleu</Template>
  <TotalTime>6274</TotalTime>
  <Words>2658</Words>
  <Application>Microsoft Office PowerPoint</Application>
  <PresentationFormat>On-screen Show (4:3)</PresentationFormat>
  <Paragraphs>223</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OCDE_Français_bleu</vt:lpstr>
      <vt:lpstr>   Draft OECD Best Practices for Performance Budgeting</vt:lpstr>
      <vt:lpstr>Performance budgeting definitions</vt:lpstr>
      <vt:lpstr>Big picture </vt:lpstr>
      <vt:lpstr>Persistence despite disappointment</vt:lpstr>
      <vt:lpstr>Best Practices - Objectives</vt:lpstr>
      <vt:lpstr>1. Defining Clear Objectives for the Performance Budgeting Systems</vt:lpstr>
      <vt:lpstr>Ranking of Different Rationales for Introducing Performance Budgeting and Their Effectiveness in Practice </vt:lpstr>
      <vt:lpstr>2. Linking the Performance Budget to the Strategic Goals of Government </vt:lpstr>
      <vt:lpstr>3. Adapting Performance Budgeting to the Complex, Varying Needs of Policy-making</vt:lpstr>
      <vt:lpstr>Analysing Relationships between Budget and Performance</vt:lpstr>
      <vt:lpstr>Avoiding system overload</vt:lpstr>
      <vt:lpstr>4. Managing Performance Information </vt:lpstr>
      <vt:lpstr>France: Progressive Simplification</vt:lpstr>
      <vt:lpstr>5. Creating the Infrastructure Needed to Support Performance Budgeting </vt:lpstr>
      <vt:lpstr>Ranking of Constraints</vt:lpstr>
      <vt:lpstr>6.  Ensuring Systematic Evaluation and Oversight of Performance </vt:lpstr>
      <vt:lpstr>Program Evaluation - Actors</vt:lpstr>
      <vt:lpstr>7. Incentivizing Performance-oriented Behaviour and Learning</vt:lpstr>
      <vt:lpstr>Responses to Under-performance</vt:lpstr>
      <vt:lpstr>Thank you</vt:lpstr>
    </vt:vector>
  </TitlesOfParts>
  <Company>OECD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Budget Officials</dc:title>
  <dc:creator>BEAZLEY Ivor</dc:creator>
  <cp:lastModifiedBy>BEAZLEY Ivor</cp:lastModifiedBy>
  <cp:revision>76</cp:revision>
  <cp:lastPrinted>2017-11-15T19:28:56Z</cp:lastPrinted>
  <dcterms:created xsi:type="dcterms:W3CDTF">2017-05-18T05:52:42Z</dcterms:created>
  <dcterms:modified xsi:type="dcterms:W3CDTF">2018-02-26T14:58:11Z</dcterms:modified>
</cp:coreProperties>
</file>