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86" r:id="rId3"/>
    <p:sldMasterId id="2147483699" r:id="rId4"/>
    <p:sldMasterId id="2147483723" r:id="rId5"/>
  </p:sldMasterIdLst>
  <p:notesMasterIdLst>
    <p:notesMasterId r:id="rId59"/>
  </p:notesMasterIdLst>
  <p:handoutMasterIdLst>
    <p:handoutMasterId r:id="rId60"/>
  </p:handoutMasterIdLst>
  <p:sldIdLst>
    <p:sldId id="257" r:id="rId6"/>
    <p:sldId id="447" r:id="rId7"/>
    <p:sldId id="448" r:id="rId8"/>
    <p:sldId id="449" r:id="rId9"/>
    <p:sldId id="440" r:id="rId10"/>
    <p:sldId id="415" r:id="rId11"/>
    <p:sldId id="334" r:id="rId12"/>
    <p:sldId id="416" r:id="rId13"/>
    <p:sldId id="271" r:id="rId14"/>
    <p:sldId id="451" r:id="rId15"/>
    <p:sldId id="452" r:id="rId16"/>
    <p:sldId id="453" r:id="rId17"/>
    <p:sldId id="454" r:id="rId18"/>
    <p:sldId id="456" r:id="rId19"/>
    <p:sldId id="435" r:id="rId20"/>
    <p:sldId id="272" r:id="rId21"/>
    <p:sldId id="414" r:id="rId22"/>
    <p:sldId id="436" r:id="rId23"/>
    <p:sldId id="462" r:id="rId24"/>
    <p:sldId id="463" r:id="rId25"/>
    <p:sldId id="472" r:id="rId26"/>
    <p:sldId id="470" r:id="rId27"/>
    <p:sldId id="464" r:id="rId28"/>
    <p:sldId id="471" r:id="rId29"/>
    <p:sldId id="466" r:id="rId30"/>
    <p:sldId id="467" r:id="rId31"/>
    <p:sldId id="469" r:id="rId32"/>
    <p:sldId id="473" r:id="rId33"/>
    <p:sldId id="475" r:id="rId34"/>
    <p:sldId id="474" r:id="rId35"/>
    <p:sldId id="337" r:id="rId36"/>
    <p:sldId id="406" r:id="rId37"/>
    <p:sldId id="477" r:id="rId38"/>
    <p:sldId id="408" r:id="rId39"/>
    <p:sldId id="476" r:id="rId40"/>
    <p:sldId id="409" r:id="rId41"/>
    <p:sldId id="392" r:id="rId42"/>
    <p:sldId id="410" r:id="rId43"/>
    <p:sldId id="411" r:id="rId44"/>
    <p:sldId id="372" r:id="rId45"/>
    <p:sldId id="433" r:id="rId46"/>
    <p:sldId id="413" r:id="rId47"/>
    <p:sldId id="439" r:id="rId48"/>
    <p:sldId id="438" r:id="rId49"/>
    <p:sldId id="445" r:id="rId50"/>
    <p:sldId id="393" r:id="rId51"/>
    <p:sldId id="394" r:id="rId52"/>
    <p:sldId id="395" r:id="rId53"/>
    <p:sldId id="396" r:id="rId54"/>
    <p:sldId id="397" r:id="rId55"/>
    <p:sldId id="398" r:id="rId56"/>
    <p:sldId id="399" r:id="rId57"/>
    <p:sldId id="446" r:id="rId5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04" autoAdjust="0"/>
    <p:restoredTop sz="92008" autoAdjust="0"/>
  </p:normalViewPr>
  <p:slideViewPr>
    <p:cSldViewPr>
      <p:cViewPr varScale="1">
        <p:scale>
          <a:sx n="94" d="100"/>
          <a:sy n="94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956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wfsvie01.intern.bka.gv.at\UserHome\schrol\Desktop\Kopie%20von%20&#220;bersicht_QS_Kopie_Stand_23.07.2013_WFA%20Z&#228;hlu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15605598656541"/>
          <c:y val="8.288143508878551E-2"/>
          <c:w val="0.84457329451241159"/>
          <c:h val="0.8201901133705457"/>
        </c:manualLayout>
      </c:layout>
      <c:lineChart>
        <c:grouping val="standard"/>
        <c:varyColors val="0"/>
        <c:ser>
          <c:idx val="0"/>
          <c:order val="0"/>
          <c:tx>
            <c:strRef>
              <c:f>Tabelle3!$N$68</c:f>
              <c:strCache>
                <c:ptCount val="1"/>
                <c:pt idx="0">
                  <c:v>Einreichung</c:v>
                </c:pt>
              </c:strCache>
            </c:strRef>
          </c:tx>
          <c:marker>
            <c:symbol val="none"/>
          </c:marker>
          <c:cat>
            <c:numRef>
              <c:f>Tabelle3!$M$70:$M$78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Tabelle3!$N$70:$N$78</c:f>
              <c:numCache>
                <c:formatCode>General</c:formatCode>
                <c:ptCount val="9"/>
                <c:pt idx="0">
                  <c:v>402</c:v>
                </c:pt>
                <c:pt idx="1">
                  <c:v>434</c:v>
                </c:pt>
                <c:pt idx="2" formatCode="0">
                  <c:v>468.54726368159209</c:v>
                </c:pt>
                <c:pt idx="3" formatCode="0">
                  <c:v>496.66009950248764</c:v>
                </c:pt>
                <c:pt idx="4" formatCode="0">
                  <c:v>516.52650348258715</c:v>
                </c:pt>
                <c:pt idx="5" formatCode="0">
                  <c:v>526.85703355223893</c:v>
                </c:pt>
                <c:pt idx="6" formatCode="0">
                  <c:v>526.85703355223893</c:v>
                </c:pt>
                <c:pt idx="7" formatCode="0">
                  <c:v>526.85703355223893</c:v>
                </c:pt>
                <c:pt idx="8" formatCode="0">
                  <c:v>526.85703355223893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Tabelle3!$P$68</c:f>
              <c:strCache>
                <c:ptCount val="1"/>
                <c:pt idx="0">
                  <c:v>Evaluierung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Tabelle3!$M$70:$M$78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Tabelle3!$P$70:$P$78</c:f>
              <c:numCache>
                <c:formatCode>0</c:formatCode>
                <c:ptCount val="9"/>
                <c:pt idx="0">
                  <c:v>20.201005025125628</c:v>
                </c:pt>
                <c:pt idx="1">
                  <c:v>75.341708542713562</c:v>
                </c:pt>
                <c:pt idx="2">
                  <c:v>145.47724943123578</c:v>
                </c:pt>
                <c:pt idx="3">
                  <c:v>183.36232905822646</c:v>
                </c:pt>
                <c:pt idx="4">
                  <c:v>251.29966479161982</c:v>
                </c:pt>
                <c:pt idx="5">
                  <c:v>413.64438231555789</c:v>
                </c:pt>
                <c:pt idx="6">
                  <c:v>465.90600140643522</c:v>
                </c:pt>
                <c:pt idx="7">
                  <c:v>490.3352186536664</c:v>
                </c:pt>
                <c:pt idx="8">
                  <c:v>508.34982257396445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Tabelle3!$Q$68</c:f>
              <c:strCache>
                <c:ptCount val="1"/>
                <c:pt idx="0">
                  <c:v>Eval. Nach Implementierung WFA Light</c:v>
                </c:pt>
              </c:strCache>
            </c:strRef>
          </c:tx>
          <c:marker>
            <c:symbol val="none"/>
          </c:marker>
          <c:cat>
            <c:numRef>
              <c:f>Tabelle3!$M$70:$M$78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Tabelle3!$Q$70:$Q$78</c:f>
              <c:numCache>
                <c:formatCode>0</c:formatCode>
                <c:ptCount val="9"/>
                <c:pt idx="0">
                  <c:v>6.0603015075376883</c:v>
                </c:pt>
                <c:pt idx="1">
                  <c:v>22.602512562814066</c:v>
                </c:pt>
                <c:pt idx="2">
                  <c:v>43.643174829370729</c:v>
                </c:pt>
                <c:pt idx="3">
                  <c:v>55.008698717467936</c:v>
                </c:pt>
                <c:pt idx="4">
                  <c:v>75.389899437485937</c:v>
                </c:pt>
                <c:pt idx="5">
                  <c:v>124.09331469466736</c:v>
                </c:pt>
                <c:pt idx="6">
                  <c:v>139.77180042193055</c:v>
                </c:pt>
                <c:pt idx="7">
                  <c:v>147.10056559609993</c:v>
                </c:pt>
                <c:pt idx="8">
                  <c:v>152.50494677218933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965568"/>
        <c:axId val="139967104"/>
      </c:lineChart>
      <c:catAx>
        <c:axId val="13996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967104"/>
        <c:crosses val="autoZero"/>
        <c:auto val="1"/>
        <c:lblAlgn val="ctr"/>
        <c:lblOffset val="100"/>
        <c:noMultiLvlLbl val="0"/>
      </c:catAx>
      <c:valAx>
        <c:axId val="139967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965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4" Type="http://schemas.openxmlformats.org/officeDocument/2006/relationships/image" Target="../media/image22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4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484F3-5572-4162-BB76-AA5D66C917C3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F678569-5AE6-4E11-A174-AD92765BBB53}">
      <dgm:prSet phldrT="[Text]"/>
      <dgm:spPr/>
      <dgm:t>
        <a:bodyPr/>
        <a:lstStyle/>
        <a:p>
          <a:r>
            <a:rPr lang="en-US" noProof="0" dirty="0" smtClean="0"/>
            <a:t>Strateški ciljevi u srednjoročnom okviru rashoda</a:t>
          </a:r>
          <a:endParaRPr lang="hr-HR" noProof="0" dirty="0"/>
        </a:p>
      </dgm:t>
    </dgm:pt>
    <dgm:pt modelId="{7C7A4DD1-E450-48F6-9AEB-E651C4971160}" type="parTrans" cxnId="{67337101-C379-44D4-B282-A0D52A68820E}">
      <dgm:prSet/>
      <dgm:spPr/>
      <dgm:t>
        <a:bodyPr/>
        <a:lstStyle/>
        <a:p>
          <a:endParaRPr lang="en-US" noProof="0" dirty="0"/>
        </a:p>
      </dgm:t>
    </dgm:pt>
    <dgm:pt modelId="{1441EFC0-957C-461A-B60B-30D4123EAA1E}" type="sibTrans" cxnId="{67337101-C379-44D4-B282-A0D52A68820E}">
      <dgm:prSet/>
      <dgm:spPr/>
      <dgm:t>
        <a:bodyPr/>
        <a:lstStyle/>
        <a:p>
          <a:endParaRPr lang="en-US" noProof="0" dirty="0"/>
        </a:p>
      </dgm:t>
    </dgm:pt>
    <dgm:pt modelId="{D17B5C79-D468-4D6A-BE59-D00B3C453BFA}">
      <dgm:prSet phldrT="[Text]"/>
      <dgm:spPr/>
      <dgm:t>
        <a:bodyPr/>
        <a:lstStyle/>
        <a:p>
          <a:r>
            <a:rPr lang="en-US" noProof="0" dirty="0" smtClean="0"/>
            <a:t>Informacije o učinku u godišnjem proračunu</a:t>
          </a:r>
          <a:endParaRPr lang="hr-HR" noProof="0" dirty="0"/>
        </a:p>
      </dgm:t>
    </dgm:pt>
    <dgm:pt modelId="{924ABF37-18EC-4F8A-ADE1-121F26CF57D8}" type="parTrans" cxnId="{16DD2F74-712D-4C2C-96AE-FBC19EDE44D0}">
      <dgm:prSet/>
      <dgm:spPr/>
      <dgm:t>
        <a:bodyPr/>
        <a:lstStyle/>
        <a:p>
          <a:endParaRPr lang="en-US" noProof="0" dirty="0"/>
        </a:p>
      </dgm:t>
    </dgm:pt>
    <dgm:pt modelId="{F8255BD2-BBAA-4847-BC63-C12C164999F7}" type="sibTrans" cxnId="{16DD2F74-712D-4C2C-96AE-FBC19EDE44D0}">
      <dgm:prSet/>
      <dgm:spPr/>
      <dgm:t>
        <a:bodyPr/>
        <a:lstStyle/>
        <a:p>
          <a:endParaRPr lang="en-US" noProof="0" dirty="0"/>
        </a:p>
      </dgm:t>
    </dgm:pt>
    <dgm:pt modelId="{87F61F40-8122-4C4D-95A9-D6422C26B503}">
      <dgm:prSet phldrT="[Text]"/>
      <dgm:spPr/>
      <dgm:t>
        <a:bodyPr/>
        <a:lstStyle/>
        <a:p>
          <a:r>
            <a:rPr lang="hr-HR" noProof="0" dirty="0" smtClean="0"/>
            <a:t>Procjena učinaka </a:t>
          </a:r>
          <a:r>
            <a:rPr lang="en-US" noProof="0" dirty="0" err="1" smtClean="0"/>
            <a:t>za</a:t>
          </a:r>
          <a:r>
            <a:rPr lang="en-US" noProof="0" dirty="0" smtClean="0"/>
            <a:t> prijedloge politika</a:t>
          </a:r>
          <a:endParaRPr lang="hr-HR" noProof="0" dirty="0"/>
        </a:p>
      </dgm:t>
    </dgm:pt>
    <dgm:pt modelId="{0C121057-7111-487D-945C-09D641606167}" type="parTrans" cxnId="{D90DA76E-F03D-4D98-9C37-A40DED01CC86}">
      <dgm:prSet/>
      <dgm:spPr/>
      <dgm:t>
        <a:bodyPr/>
        <a:lstStyle/>
        <a:p>
          <a:endParaRPr lang="en-US" noProof="0" dirty="0"/>
        </a:p>
      </dgm:t>
    </dgm:pt>
    <dgm:pt modelId="{2975C67D-BC56-4287-A278-DCAC0AE0DF46}" type="sibTrans" cxnId="{D90DA76E-F03D-4D98-9C37-A40DED01CC86}">
      <dgm:prSet/>
      <dgm:spPr/>
      <dgm:t>
        <a:bodyPr/>
        <a:lstStyle/>
        <a:p>
          <a:endParaRPr lang="en-US" noProof="0" dirty="0"/>
        </a:p>
      </dgm:t>
    </dgm:pt>
    <dgm:pt modelId="{F46A4ACD-0299-4B37-B03C-987D48AB1E88}" type="pres">
      <dgm:prSet presAssocID="{156484F3-5572-4162-BB76-AA5D66C917C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de-AT"/>
        </a:p>
      </dgm:t>
    </dgm:pt>
    <dgm:pt modelId="{9A10CFE6-5B7A-4E04-950C-1FEFD3A18D71}" type="pres">
      <dgm:prSet presAssocID="{0F678569-5AE6-4E11-A174-AD92765BBB53}" presName="Accent1" presStyleCnt="0"/>
      <dgm:spPr/>
    </dgm:pt>
    <dgm:pt modelId="{14B8C5A4-41BF-4508-8862-5D470EC82209}" type="pres">
      <dgm:prSet presAssocID="{0F678569-5AE6-4E11-A174-AD92765BBB53}" presName="Accent" presStyleLbl="node1" presStyleIdx="0" presStyleCnt="3" custLinFactNeighborX="-491" custLinFactNeighborY="-1157"/>
      <dgm:spPr/>
    </dgm:pt>
    <dgm:pt modelId="{BABF2BD2-79B1-4A41-8651-7B66826ECAD4}" type="pres">
      <dgm:prSet presAssocID="{0F678569-5AE6-4E11-A174-AD92765BBB53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BAB76F-4E43-442F-B069-267A44EB4033}" type="pres">
      <dgm:prSet presAssocID="{D17B5C79-D468-4D6A-BE59-D00B3C453BFA}" presName="Accent2" presStyleCnt="0"/>
      <dgm:spPr/>
    </dgm:pt>
    <dgm:pt modelId="{25346EC7-3245-4F9E-8B8A-C410AD57A36B}" type="pres">
      <dgm:prSet presAssocID="{D17B5C79-D468-4D6A-BE59-D00B3C453BFA}" presName="Accent" presStyleLbl="node1" presStyleIdx="1" presStyleCnt="3"/>
      <dgm:spPr/>
    </dgm:pt>
    <dgm:pt modelId="{0A59F203-027B-439F-AD4C-7D414930256C}" type="pres">
      <dgm:prSet presAssocID="{D17B5C79-D468-4D6A-BE59-D00B3C453BF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7A7E408-3C27-4CF8-A46C-C0E0AAFEE3E4}" type="pres">
      <dgm:prSet presAssocID="{87F61F40-8122-4C4D-95A9-D6422C26B503}" presName="Accent3" presStyleCnt="0"/>
      <dgm:spPr/>
    </dgm:pt>
    <dgm:pt modelId="{5A985F46-F4D5-42DF-8D29-677C4C437850}" type="pres">
      <dgm:prSet presAssocID="{87F61F40-8122-4C4D-95A9-D6422C26B503}" presName="Accent" presStyleLbl="node1" presStyleIdx="2" presStyleCnt="3"/>
      <dgm:spPr/>
    </dgm:pt>
    <dgm:pt modelId="{66A86034-B9AF-4056-8346-F9ACF066307C}" type="pres">
      <dgm:prSet presAssocID="{87F61F40-8122-4C4D-95A9-D6422C26B50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4590A85-3D61-4075-B154-4696F2054669}" type="presOf" srcId="{0F678569-5AE6-4E11-A174-AD92765BBB53}" destId="{BABF2BD2-79B1-4A41-8651-7B66826ECAD4}" srcOrd="0" destOrd="0" presId="urn:microsoft.com/office/officeart/2009/layout/CircleArrowProcess"/>
    <dgm:cxn modelId="{1A7B4D50-B8E5-4E50-927D-9A07E16FEA37}" type="presOf" srcId="{87F61F40-8122-4C4D-95A9-D6422C26B503}" destId="{66A86034-B9AF-4056-8346-F9ACF066307C}" srcOrd="0" destOrd="0" presId="urn:microsoft.com/office/officeart/2009/layout/CircleArrowProcess"/>
    <dgm:cxn modelId="{67337101-C379-44D4-B282-A0D52A68820E}" srcId="{156484F3-5572-4162-BB76-AA5D66C917C3}" destId="{0F678569-5AE6-4E11-A174-AD92765BBB53}" srcOrd="0" destOrd="0" parTransId="{7C7A4DD1-E450-48F6-9AEB-E651C4971160}" sibTransId="{1441EFC0-957C-461A-B60B-30D4123EAA1E}"/>
    <dgm:cxn modelId="{16DD2F74-712D-4C2C-96AE-FBC19EDE44D0}" srcId="{156484F3-5572-4162-BB76-AA5D66C917C3}" destId="{D17B5C79-D468-4D6A-BE59-D00B3C453BFA}" srcOrd="1" destOrd="0" parTransId="{924ABF37-18EC-4F8A-ADE1-121F26CF57D8}" sibTransId="{F8255BD2-BBAA-4847-BC63-C12C164999F7}"/>
    <dgm:cxn modelId="{F9ADF98A-F276-4320-8E6B-5D7473E7A8F7}" type="presOf" srcId="{D17B5C79-D468-4D6A-BE59-D00B3C453BFA}" destId="{0A59F203-027B-439F-AD4C-7D414930256C}" srcOrd="0" destOrd="0" presId="urn:microsoft.com/office/officeart/2009/layout/CircleArrowProcess"/>
    <dgm:cxn modelId="{450F345E-55A4-4440-A9D9-B671291CB0E5}" type="presOf" srcId="{156484F3-5572-4162-BB76-AA5D66C917C3}" destId="{F46A4ACD-0299-4B37-B03C-987D48AB1E88}" srcOrd="0" destOrd="0" presId="urn:microsoft.com/office/officeart/2009/layout/CircleArrowProcess"/>
    <dgm:cxn modelId="{D90DA76E-F03D-4D98-9C37-A40DED01CC86}" srcId="{156484F3-5572-4162-BB76-AA5D66C917C3}" destId="{87F61F40-8122-4C4D-95A9-D6422C26B503}" srcOrd="2" destOrd="0" parTransId="{0C121057-7111-487D-945C-09D641606167}" sibTransId="{2975C67D-BC56-4287-A278-DCAC0AE0DF46}"/>
    <dgm:cxn modelId="{1814C822-46CF-43C6-B7FE-A94430B71340}" type="presParOf" srcId="{F46A4ACD-0299-4B37-B03C-987D48AB1E88}" destId="{9A10CFE6-5B7A-4E04-950C-1FEFD3A18D71}" srcOrd="0" destOrd="0" presId="urn:microsoft.com/office/officeart/2009/layout/CircleArrowProcess"/>
    <dgm:cxn modelId="{4145A4F0-5FB1-44A8-A1CA-8904BEF0F572}" type="presParOf" srcId="{9A10CFE6-5B7A-4E04-950C-1FEFD3A18D71}" destId="{14B8C5A4-41BF-4508-8862-5D470EC82209}" srcOrd="0" destOrd="0" presId="urn:microsoft.com/office/officeart/2009/layout/CircleArrowProcess"/>
    <dgm:cxn modelId="{CECBD2C1-2E8B-4B5F-A04A-EF820085AB0A}" type="presParOf" srcId="{F46A4ACD-0299-4B37-B03C-987D48AB1E88}" destId="{BABF2BD2-79B1-4A41-8651-7B66826ECAD4}" srcOrd="1" destOrd="0" presId="urn:microsoft.com/office/officeart/2009/layout/CircleArrowProcess"/>
    <dgm:cxn modelId="{7C6341AA-0153-4F88-89AA-58769EFC76BD}" type="presParOf" srcId="{F46A4ACD-0299-4B37-B03C-987D48AB1E88}" destId="{D8BAB76F-4E43-442F-B069-267A44EB4033}" srcOrd="2" destOrd="0" presId="urn:microsoft.com/office/officeart/2009/layout/CircleArrowProcess"/>
    <dgm:cxn modelId="{36B4D864-AE42-4333-B21B-54B93198145A}" type="presParOf" srcId="{D8BAB76F-4E43-442F-B069-267A44EB4033}" destId="{25346EC7-3245-4F9E-8B8A-C410AD57A36B}" srcOrd="0" destOrd="0" presId="urn:microsoft.com/office/officeart/2009/layout/CircleArrowProcess"/>
    <dgm:cxn modelId="{DD519B2E-A975-49DA-AC0A-E7063DF373AD}" type="presParOf" srcId="{F46A4ACD-0299-4B37-B03C-987D48AB1E88}" destId="{0A59F203-027B-439F-AD4C-7D414930256C}" srcOrd="3" destOrd="0" presId="urn:microsoft.com/office/officeart/2009/layout/CircleArrowProcess"/>
    <dgm:cxn modelId="{FE6464EF-E85C-4C16-AA0B-9BAD29CE6533}" type="presParOf" srcId="{F46A4ACD-0299-4B37-B03C-987D48AB1E88}" destId="{F7A7E408-3C27-4CF8-A46C-C0E0AAFEE3E4}" srcOrd="4" destOrd="0" presId="urn:microsoft.com/office/officeart/2009/layout/CircleArrowProcess"/>
    <dgm:cxn modelId="{93FB55F2-AA5A-4BA4-A80F-E7EEA9CB8047}" type="presParOf" srcId="{F7A7E408-3C27-4CF8-A46C-C0E0AAFEE3E4}" destId="{5A985F46-F4D5-42DF-8D29-677C4C437850}" srcOrd="0" destOrd="0" presId="urn:microsoft.com/office/officeart/2009/layout/CircleArrowProcess"/>
    <dgm:cxn modelId="{F289010F-123B-4C68-812D-50E40CF9D870}" type="presParOf" srcId="{F46A4ACD-0299-4B37-B03C-987D48AB1E88}" destId="{66A86034-B9AF-4056-8346-F9ACF066307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484F3-5572-4162-BB76-AA5D66C917C3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F678569-5AE6-4E11-A174-AD92765BBB53}">
      <dgm:prSet phldrT="[Text]"/>
      <dgm:spPr/>
      <dgm:t>
        <a:bodyPr/>
        <a:lstStyle/>
        <a:p>
          <a:r>
            <a:rPr lang="en-US" noProof="0" dirty="0" smtClean="0">
              <a:solidFill>
                <a:schemeClr val="bg1">
                  <a:lumMod val="65000"/>
                </a:schemeClr>
              </a:solidFill>
            </a:rPr>
            <a:t>Strateški ciljevi u srednjoročnom okviru rashoda</a:t>
          </a:r>
          <a:endParaRPr lang="hr-HR" noProof="0" dirty="0">
            <a:solidFill>
              <a:schemeClr val="bg1">
                <a:lumMod val="65000"/>
              </a:schemeClr>
            </a:solidFill>
          </a:endParaRPr>
        </a:p>
      </dgm:t>
    </dgm:pt>
    <dgm:pt modelId="{7C7A4DD1-E450-48F6-9AEB-E651C4971160}" type="parTrans" cxnId="{67337101-C379-44D4-B282-A0D52A68820E}">
      <dgm:prSet/>
      <dgm:spPr/>
      <dgm:t>
        <a:bodyPr/>
        <a:lstStyle/>
        <a:p>
          <a:endParaRPr lang="en-US" noProof="0" dirty="0"/>
        </a:p>
      </dgm:t>
    </dgm:pt>
    <dgm:pt modelId="{1441EFC0-957C-461A-B60B-30D4123EAA1E}" type="sibTrans" cxnId="{67337101-C379-44D4-B282-A0D52A68820E}">
      <dgm:prSet/>
      <dgm:spPr/>
      <dgm:t>
        <a:bodyPr/>
        <a:lstStyle/>
        <a:p>
          <a:endParaRPr lang="en-US" noProof="0" dirty="0"/>
        </a:p>
      </dgm:t>
    </dgm:pt>
    <dgm:pt modelId="{D17B5C79-D468-4D6A-BE59-D00B3C453BFA}">
      <dgm:prSet phldrT="[Text]"/>
      <dgm:spPr/>
      <dgm:t>
        <a:bodyPr/>
        <a:lstStyle/>
        <a:p>
          <a:r>
            <a:rPr lang="en-US" noProof="0" dirty="0" smtClean="0"/>
            <a:t>Informacije o učinku u godišnjem proračunu</a:t>
          </a:r>
          <a:endParaRPr lang="hr-HR" noProof="0" dirty="0"/>
        </a:p>
      </dgm:t>
    </dgm:pt>
    <dgm:pt modelId="{924ABF37-18EC-4F8A-ADE1-121F26CF57D8}" type="parTrans" cxnId="{16DD2F74-712D-4C2C-96AE-FBC19EDE44D0}">
      <dgm:prSet/>
      <dgm:spPr/>
      <dgm:t>
        <a:bodyPr/>
        <a:lstStyle/>
        <a:p>
          <a:endParaRPr lang="en-US" noProof="0" dirty="0"/>
        </a:p>
      </dgm:t>
    </dgm:pt>
    <dgm:pt modelId="{F8255BD2-BBAA-4847-BC63-C12C164999F7}" type="sibTrans" cxnId="{16DD2F74-712D-4C2C-96AE-FBC19EDE44D0}">
      <dgm:prSet/>
      <dgm:spPr/>
      <dgm:t>
        <a:bodyPr/>
        <a:lstStyle/>
        <a:p>
          <a:endParaRPr lang="en-US" noProof="0" dirty="0"/>
        </a:p>
      </dgm:t>
    </dgm:pt>
    <dgm:pt modelId="{87F61F40-8122-4C4D-95A9-D6422C26B503}">
      <dgm:prSet phldrT="[Text]"/>
      <dgm:spPr/>
      <dgm:t>
        <a:bodyPr/>
        <a:lstStyle/>
        <a:p>
          <a:r>
            <a:rPr lang="hr-HR" noProof="0" dirty="0" smtClean="0"/>
            <a:t>Procjena učinaka </a:t>
          </a:r>
          <a:r>
            <a:rPr lang="en-US" noProof="0" dirty="0" err="1" smtClean="0"/>
            <a:t>za</a:t>
          </a:r>
          <a:r>
            <a:rPr lang="en-US" noProof="0" dirty="0" smtClean="0"/>
            <a:t> prijedloge politika</a:t>
          </a:r>
          <a:endParaRPr lang="hr-HR" noProof="0" dirty="0"/>
        </a:p>
      </dgm:t>
    </dgm:pt>
    <dgm:pt modelId="{0C121057-7111-487D-945C-09D641606167}" type="parTrans" cxnId="{D90DA76E-F03D-4D98-9C37-A40DED01CC86}">
      <dgm:prSet/>
      <dgm:spPr/>
      <dgm:t>
        <a:bodyPr/>
        <a:lstStyle/>
        <a:p>
          <a:endParaRPr lang="en-US" noProof="0" dirty="0"/>
        </a:p>
      </dgm:t>
    </dgm:pt>
    <dgm:pt modelId="{2975C67D-BC56-4287-A278-DCAC0AE0DF46}" type="sibTrans" cxnId="{D90DA76E-F03D-4D98-9C37-A40DED01CC86}">
      <dgm:prSet/>
      <dgm:spPr/>
      <dgm:t>
        <a:bodyPr/>
        <a:lstStyle/>
        <a:p>
          <a:endParaRPr lang="en-US" noProof="0" dirty="0"/>
        </a:p>
      </dgm:t>
    </dgm:pt>
    <dgm:pt modelId="{F46A4ACD-0299-4B37-B03C-987D48AB1E88}" type="pres">
      <dgm:prSet presAssocID="{156484F3-5572-4162-BB76-AA5D66C917C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de-AT"/>
        </a:p>
      </dgm:t>
    </dgm:pt>
    <dgm:pt modelId="{9A10CFE6-5B7A-4E04-950C-1FEFD3A18D71}" type="pres">
      <dgm:prSet presAssocID="{0F678569-5AE6-4E11-A174-AD92765BBB53}" presName="Accent1" presStyleCnt="0"/>
      <dgm:spPr/>
    </dgm:pt>
    <dgm:pt modelId="{14B8C5A4-41BF-4508-8862-5D470EC82209}" type="pres">
      <dgm:prSet presAssocID="{0F678569-5AE6-4E11-A174-AD92765BBB53}" presName="Accent" presStyleLbl="node1" presStyleIdx="0" presStyleCnt="3"/>
      <dgm:spPr>
        <a:solidFill>
          <a:schemeClr val="accent3">
            <a:lumMod val="85000"/>
          </a:schemeClr>
        </a:solidFill>
      </dgm:spPr>
      <dgm:t>
        <a:bodyPr/>
        <a:lstStyle/>
        <a:p>
          <a:endParaRPr lang="de-DE"/>
        </a:p>
      </dgm:t>
    </dgm:pt>
    <dgm:pt modelId="{BABF2BD2-79B1-4A41-8651-7B66826ECAD4}" type="pres">
      <dgm:prSet presAssocID="{0F678569-5AE6-4E11-A174-AD92765BBB53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BAB76F-4E43-442F-B069-267A44EB4033}" type="pres">
      <dgm:prSet presAssocID="{D17B5C79-D468-4D6A-BE59-D00B3C453BFA}" presName="Accent2" presStyleCnt="0"/>
      <dgm:spPr/>
    </dgm:pt>
    <dgm:pt modelId="{25346EC7-3245-4F9E-8B8A-C410AD57A36B}" type="pres">
      <dgm:prSet presAssocID="{D17B5C79-D468-4D6A-BE59-D00B3C453BFA}" presName="Accent" presStyleLbl="node1" presStyleIdx="1" presStyleCnt="3"/>
      <dgm:spPr/>
    </dgm:pt>
    <dgm:pt modelId="{0A59F203-027B-439F-AD4C-7D414930256C}" type="pres">
      <dgm:prSet presAssocID="{D17B5C79-D468-4D6A-BE59-D00B3C453BF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7A7E408-3C27-4CF8-A46C-C0E0AAFEE3E4}" type="pres">
      <dgm:prSet presAssocID="{87F61F40-8122-4C4D-95A9-D6422C26B503}" presName="Accent3" presStyleCnt="0"/>
      <dgm:spPr/>
    </dgm:pt>
    <dgm:pt modelId="{5A985F46-F4D5-42DF-8D29-677C4C437850}" type="pres">
      <dgm:prSet presAssocID="{87F61F40-8122-4C4D-95A9-D6422C26B503}" presName="Accent" presStyleLbl="node1" presStyleIdx="2" presStyleCnt="3"/>
      <dgm:spPr>
        <a:solidFill>
          <a:schemeClr val="accent3">
            <a:lumMod val="85000"/>
          </a:schemeClr>
        </a:solidFill>
      </dgm:spPr>
      <dgm:t>
        <a:bodyPr/>
        <a:lstStyle/>
        <a:p>
          <a:endParaRPr lang="de-DE"/>
        </a:p>
      </dgm:t>
    </dgm:pt>
    <dgm:pt modelId="{66A86034-B9AF-4056-8346-F9ACF066307C}" type="pres">
      <dgm:prSet presAssocID="{87F61F40-8122-4C4D-95A9-D6422C26B50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BDA8CA6-E394-48E1-9BA2-D768C626F02B}" type="presOf" srcId="{87F61F40-8122-4C4D-95A9-D6422C26B503}" destId="{66A86034-B9AF-4056-8346-F9ACF066307C}" srcOrd="0" destOrd="0" presId="urn:microsoft.com/office/officeart/2009/layout/CircleArrowProcess"/>
    <dgm:cxn modelId="{4163AC56-71EF-41CD-8B7A-D4D3BC9D6DBE}" type="presOf" srcId="{0F678569-5AE6-4E11-A174-AD92765BBB53}" destId="{BABF2BD2-79B1-4A41-8651-7B66826ECAD4}" srcOrd="0" destOrd="0" presId="urn:microsoft.com/office/officeart/2009/layout/CircleArrowProcess"/>
    <dgm:cxn modelId="{67337101-C379-44D4-B282-A0D52A68820E}" srcId="{156484F3-5572-4162-BB76-AA5D66C917C3}" destId="{0F678569-5AE6-4E11-A174-AD92765BBB53}" srcOrd="0" destOrd="0" parTransId="{7C7A4DD1-E450-48F6-9AEB-E651C4971160}" sibTransId="{1441EFC0-957C-461A-B60B-30D4123EAA1E}"/>
    <dgm:cxn modelId="{16DD2F74-712D-4C2C-96AE-FBC19EDE44D0}" srcId="{156484F3-5572-4162-BB76-AA5D66C917C3}" destId="{D17B5C79-D468-4D6A-BE59-D00B3C453BFA}" srcOrd="1" destOrd="0" parTransId="{924ABF37-18EC-4F8A-ADE1-121F26CF57D8}" sibTransId="{F8255BD2-BBAA-4847-BC63-C12C164999F7}"/>
    <dgm:cxn modelId="{B5A4E249-40CB-46DD-835E-61F247DC584D}" type="presOf" srcId="{156484F3-5572-4162-BB76-AA5D66C917C3}" destId="{F46A4ACD-0299-4B37-B03C-987D48AB1E88}" srcOrd="0" destOrd="0" presId="urn:microsoft.com/office/officeart/2009/layout/CircleArrowProcess"/>
    <dgm:cxn modelId="{D90DA76E-F03D-4D98-9C37-A40DED01CC86}" srcId="{156484F3-5572-4162-BB76-AA5D66C917C3}" destId="{87F61F40-8122-4C4D-95A9-D6422C26B503}" srcOrd="2" destOrd="0" parTransId="{0C121057-7111-487D-945C-09D641606167}" sibTransId="{2975C67D-BC56-4287-A278-DCAC0AE0DF46}"/>
    <dgm:cxn modelId="{02562FF8-FE9A-4F87-8010-26997DB6E3E6}" type="presOf" srcId="{D17B5C79-D468-4D6A-BE59-D00B3C453BFA}" destId="{0A59F203-027B-439F-AD4C-7D414930256C}" srcOrd="0" destOrd="0" presId="urn:microsoft.com/office/officeart/2009/layout/CircleArrowProcess"/>
    <dgm:cxn modelId="{7979CE7D-E6CD-439E-B3AF-1077BBAC6FAB}" type="presParOf" srcId="{F46A4ACD-0299-4B37-B03C-987D48AB1E88}" destId="{9A10CFE6-5B7A-4E04-950C-1FEFD3A18D71}" srcOrd="0" destOrd="0" presId="urn:microsoft.com/office/officeart/2009/layout/CircleArrowProcess"/>
    <dgm:cxn modelId="{5B9C8850-3AB3-4AFE-AD17-0E5E642DEDB1}" type="presParOf" srcId="{9A10CFE6-5B7A-4E04-950C-1FEFD3A18D71}" destId="{14B8C5A4-41BF-4508-8862-5D470EC82209}" srcOrd="0" destOrd="0" presId="urn:microsoft.com/office/officeart/2009/layout/CircleArrowProcess"/>
    <dgm:cxn modelId="{E2C228AD-1CB7-4C15-898C-4B1A2A1C89F0}" type="presParOf" srcId="{F46A4ACD-0299-4B37-B03C-987D48AB1E88}" destId="{BABF2BD2-79B1-4A41-8651-7B66826ECAD4}" srcOrd="1" destOrd="0" presId="urn:microsoft.com/office/officeart/2009/layout/CircleArrowProcess"/>
    <dgm:cxn modelId="{004B1810-FBFC-4925-8170-9CD43CCC1D7D}" type="presParOf" srcId="{F46A4ACD-0299-4B37-B03C-987D48AB1E88}" destId="{D8BAB76F-4E43-442F-B069-267A44EB4033}" srcOrd="2" destOrd="0" presId="urn:microsoft.com/office/officeart/2009/layout/CircleArrowProcess"/>
    <dgm:cxn modelId="{7E029DCD-F239-46F6-9510-52B6D0DA9C5B}" type="presParOf" srcId="{D8BAB76F-4E43-442F-B069-267A44EB4033}" destId="{25346EC7-3245-4F9E-8B8A-C410AD57A36B}" srcOrd="0" destOrd="0" presId="urn:microsoft.com/office/officeart/2009/layout/CircleArrowProcess"/>
    <dgm:cxn modelId="{CF3AAD56-15BD-4471-88DB-6C6DF97C6801}" type="presParOf" srcId="{F46A4ACD-0299-4B37-B03C-987D48AB1E88}" destId="{0A59F203-027B-439F-AD4C-7D414930256C}" srcOrd="3" destOrd="0" presId="urn:microsoft.com/office/officeart/2009/layout/CircleArrowProcess"/>
    <dgm:cxn modelId="{ED0F3B4F-8D0F-4B9B-8159-D37F7C87ED65}" type="presParOf" srcId="{F46A4ACD-0299-4B37-B03C-987D48AB1E88}" destId="{F7A7E408-3C27-4CF8-A46C-C0E0AAFEE3E4}" srcOrd="4" destOrd="0" presId="urn:microsoft.com/office/officeart/2009/layout/CircleArrowProcess"/>
    <dgm:cxn modelId="{94758B57-29BA-4473-876B-ABE1046E2A32}" type="presParOf" srcId="{F7A7E408-3C27-4CF8-A46C-C0E0AAFEE3E4}" destId="{5A985F46-F4D5-42DF-8D29-677C4C437850}" srcOrd="0" destOrd="0" presId="urn:microsoft.com/office/officeart/2009/layout/CircleArrowProcess"/>
    <dgm:cxn modelId="{E50C4ED1-461F-4A63-97AA-1827BEB3D1FB}" type="presParOf" srcId="{F46A4ACD-0299-4B37-B03C-987D48AB1E88}" destId="{66A86034-B9AF-4056-8346-F9ACF066307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6484F3-5572-4162-BB76-AA5D66C917C3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F678569-5AE6-4E11-A174-AD92765BBB53}">
      <dgm:prSet phldrT="[Text]"/>
      <dgm:spPr/>
      <dgm:t>
        <a:bodyPr/>
        <a:lstStyle/>
        <a:p>
          <a:r>
            <a:rPr lang="en-US" noProof="0" dirty="0" smtClean="0">
              <a:solidFill>
                <a:schemeClr val="bg1">
                  <a:lumMod val="65000"/>
                </a:schemeClr>
              </a:solidFill>
            </a:rPr>
            <a:t>Strateški ciljevi u srednjoročnom okviru rashoda</a:t>
          </a:r>
          <a:endParaRPr lang="hr-HR" noProof="0" dirty="0">
            <a:solidFill>
              <a:schemeClr val="bg1">
                <a:lumMod val="65000"/>
              </a:schemeClr>
            </a:solidFill>
          </a:endParaRPr>
        </a:p>
      </dgm:t>
    </dgm:pt>
    <dgm:pt modelId="{7C7A4DD1-E450-48F6-9AEB-E651C4971160}" type="parTrans" cxnId="{67337101-C379-44D4-B282-A0D52A68820E}">
      <dgm:prSet/>
      <dgm:spPr/>
      <dgm:t>
        <a:bodyPr/>
        <a:lstStyle/>
        <a:p>
          <a:endParaRPr lang="en-US" noProof="0" dirty="0"/>
        </a:p>
      </dgm:t>
    </dgm:pt>
    <dgm:pt modelId="{1441EFC0-957C-461A-B60B-30D4123EAA1E}" type="sibTrans" cxnId="{67337101-C379-44D4-B282-A0D52A68820E}">
      <dgm:prSet/>
      <dgm:spPr/>
      <dgm:t>
        <a:bodyPr/>
        <a:lstStyle/>
        <a:p>
          <a:endParaRPr lang="en-US" noProof="0" dirty="0"/>
        </a:p>
      </dgm:t>
    </dgm:pt>
    <dgm:pt modelId="{D17B5C79-D468-4D6A-BE59-D00B3C453BFA}">
      <dgm:prSet phldrT="[Text]"/>
      <dgm:spPr/>
      <dgm:t>
        <a:bodyPr/>
        <a:lstStyle/>
        <a:p>
          <a:r>
            <a:rPr lang="en-US" noProof="0" dirty="0" smtClean="0">
              <a:solidFill>
                <a:schemeClr val="bg1">
                  <a:lumMod val="65000"/>
                </a:schemeClr>
              </a:solidFill>
            </a:rPr>
            <a:t>Informacije o učinku u godišnjem proračunu</a:t>
          </a:r>
          <a:endParaRPr lang="hr-HR" noProof="0" dirty="0">
            <a:solidFill>
              <a:schemeClr val="bg1">
                <a:lumMod val="65000"/>
              </a:schemeClr>
            </a:solidFill>
          </a:endParaRPr>
        </a:p>
      </dgm:t>
    </dgm:pt>
    <dgm:pt modelId="{924ABF37-18EC-4F8A-ADE1-121F26CF57D8}" type="parTrans" cxnId="{16DD2F74-712D-4C2C-96AE-FBC19EDE44D0}">
      <dgm:prSet/>
      <dgm:spPr/>
      <dgm:t>
        <a:bodyPr/>
        <a:lstStyle/>
        <a:p>
          <a:endParaRPr lang="en-US" noProof="0" dirty="0"/>
        </a:p>
      </dgm:t>
    </dgm:pt>
    <dgm:pt modelId="{F8255BD2-BBAA-4847-BC63-C12C164999F7}" type="sibTrans" cxnId="{16DD2F74-712D-4C2C-96AE-FBC19EDE44D0}">
      <dgm:prSet/>
      <dgm:spPr/>
      <dgm:t>
        <a:bodyPr/>
        <a:lstStyle/>
        <a:p>
          <a:endParaRPr lang="en-US" noProof="0" dirty="0"/>
        </a:p>
      </dgm:t>
    </dgm:pt>
    <dgm:pt modelId="{87F61F40-8122-4C4D-95A9-D6422C26B503}">
      <dgm:prSet phldrT="[Text]"/>
      <dgm:spPr/>
      <dgm:t>
        <a:bodyPr/>
        <a:lstStyle/>
        <a:p>
          <a:r>
            <a:rPr lang="hr-HR" noProof="0" dirty="0" smtClean="0"/>
            <a:t>Procjena učinaka </a:t>
          </a:r>
          <a:r>
            <a:rPr lang="en-US" noProof="0" dirty="0" err="1" smtClean="0"/>
            <a:t>za</a:t>
          </a:r>
          <a:r>
            <a:rPr lang="en-US" noProof="0" dirty="0" smtClean="0"/>
            <a:t> prijedloge politika</a:t>
          </a:r>
          <a:endParaRPr lang="hr-HR" noProof="0" dirty="0"/>
        </a:p>
      </dgm:t>
    </dgm:pt>
    <dgm:pt modelId="{0C121057-7111-487D-945C-09D641606167}" type="parTrans" cxnId="{D90DA76E-F03D-4D98-9C37-A40DED01CC86}">
      <dgm:prSet/>
      <dgm:spPr/>
      <dgm:t>
        <a:bodyPr/>
        <a:lstStyle/>
        <a:p>
          <a:endParaRPr lang="en-US" noProof="0" dirty="0"/>
        </a:p>
      </dgm:t>
    </dgm:pt>
    <dgm:pt modelId="{2975C67D-BC56-4287-A278-DCAC0AE0DF46}" type="sibTrans" cxnId="{D90DA76E-F03D-4D98-9C37-A40DED01CC86}">
      <dgm:prSet/>
      <dgm:spPr/>
      <dgm:t>
        <a:bodyPr/>
        <a:lstStyle/>
        <a:p>
          <a:endParaRPr lang="en-US" noProof="0" dirty="0"/>
        </a:p>
      </dgm:t>
    </dgm:pt>
    <dgm:pt modelId="{F46A4ACD-0299-4B37-B03C-987D48AB1E88}" type="pres">
      <dgm:prSet presAssocID="{156484F3-5572-4162-BB76-AA5D66C917C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de-AT"/>
        </a:p>
      </dgm:t>
    </dgm:pt>
    <dgm:pt modelId="{9A10CFE6-5B7A-4E04-950C-1FEFD3A18D71}" type="pres">
      <dgm:prSet presAssocID="{0F678569-5AE6-4E11-A174-AD92765BBB53}" presName="Accent1" presStyleCnt="0"/>
      <dgm:spPr/>
    </dgm:pt>
    <dgm:pt modelId="{14B8C5A4-41BF-4508-8862-5D470EC82209}" type="pres">
      <dgm:prSet presAssocID="{0F678569-5AE6-4E11-A174-AD92765BBB53}" presName="Accent" presStyleLbl="node1" presStyleIdx="0" presStyleCnt="3"/>
      <dgm:spPr>
        <a:solidFill>
          <a:schemeClr val="accent3">
            <a:lumMod val="85000"/>
          </a:schemeClr>
        </a:solidFill>
      </dgm:spPr>
      <dgm:t>
        <a:bodyPr/>
        <a:lstStyle/>
        <a:p>
          <a:endParaRPr lang="de-DE"/>
        </a:p>
      </dgm:t>
    </dgm:pt>
    <dgm:pt modelId="{BABF2BD2-79B1-4A41-8651-7B66826ECAD4}" type="pres">
      <dgm:prSet presAssocID="{0F678569-5AE6-4E11-A174-AD92765BBB53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BAB76F-4E43-442F-B069-267A44EB4033}" type="pres">
      <dgm:prSet presAssocID="{D17B5C79-D468-4D6A-BE59-D00B3C453BFA}" presName="Accent2" presStyleCnt="0"/>
      <dgm:spPr/>
    </dgm:pt>
    <dgm:pt modelId="{25346EC7-3245-4F9E-8B8A-C410AD57A36B}" type="pres">
      <dgm:prSet presAssocID="{D17B5C79-D468-4D6A-BE59-D00B3C453BFA}" presName="Accent" presStyleLbl="node1" presStyleIdx="1" presStyleCnt="3"/>
      <dgm:spPr>
        <a:solidFill>
          <a:schemeClr val="accent3">
            <a:lumMod val="85000"/>
          </a:schemeClr>
        </a:solidFill>
      </dgm:spPr>
      <dgm:t>
        <a:bodyPr/>
        <a:lstStyle/>
        <a:p>
          <a:endParaRPr lang="de-DE"/>
        </a:p>
      </dgm:t>
    </dgm:pt>
    <dgm:pt modelId="{0A59F203-027B-439F-AD4C-7D414930256C}" type="pres">
      <dgm:prSet presAssocID="{D17B5C79-D468-4D6A-BE59-D00B3C453BF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7A7E408-3C27-4CF8-A46C-C0E0AAFEE3E4}" type="pres">
      <dgm:prSet presAssocID="{87F61F40-8122-4C4D-95A9-D6422C26B503}" presName="Accent3" presStyleCnt="0"/>
      <dgm:spPr/>
    </dgm:pt>
    <dgm:pt modelId="{5A985F46-F4D5-42DF-8D29-677C4C437850}" type="pres">
      <dgm:prSet presAssocID="{87F61F40-8122-4C4D-95A9-D6422C26B503}" presName="Accent" presStyleLbl="node1" presStyleIdx="2" presStyleCnt="3"/>
      <dgm:spPr>
        <a:solidFill>
          <a:schemeClr val="tx2">
            <a:lumMod val="75000"/>
          </a:schemeClr>
        </a:solidFill>
      </dgm:spPr>
      <dgm:t>
        <a:bodyPr/>
        <a:lstStyle/>
        <a:p>
          <a:endParaRPr lang="de-DE"/>
        </a:p>
      </dgm:t>
    </dgm:pt>
    <dgm:pt modelId="{66A86034-B9AF-4056-8346-F9ACF066307C}" type="pres">
      <dgm:prSet presAssocID="{87F61F40-8122-4C4D-95A9-D6422C26B50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685CCB6-A3BB-4E63-8BA1-43A4BD09D895}" type="presOf" srcId="{87F61F40-8122-4C4D-95A9-D6422C26B503}" destId="{66A86034-B9AF-4056-8346-F9ACF066307C}" srcOrd="0" destOrd="0" presId="urn:microsoft.com/office/officeart/2009/layout/CircleArrowProcess"/>
    <dgm:cxn modelId="{67337101-C379-44D4-B282-A0D52A68820E}" srcId="{156484F3-5572-4162-BB76-AA5D66C917C3}" destId="{0F678569-5AE6-4E11-A174-AD92765BBB53}" srcOrd="0" destOrd="0" parTransId="{7C7A4DD1-E450-48F6-9AEB-E651C4971160}" sibTransId="{1441EFC0-957C-461A-B60B-30D4123EAA1E}"/>
    <dgm:cxn modelId="{120E2E1E-54C9-4E7D-BD6D-EF28D9DE7354}" type="presOf" srcId="{D17B5C79-D468-4D6A-BE59-D00B3C453BFA}" destId="{0A59F203-027B-439F-AD4C-7D414930256C}" srcOrd="0" destOrd="0" presId="urn:microsoft.com/office/officeart/2009/layout/CircleArrowProcess"/>
    <dgm:cxn modelId="{16DD2F74-712D-4C2C-96AE-FBC19EDE44D0}" srcId="{156484F3-5572-4162-BB76-AA5D66C917C3}" destId="{D17B5C79-D468-4D6A-BE59-D00B3C453BFA}" srcOrd="1" destOrd="0" parTransId="{924ABF37-18EC-4F8A-ADE1-121F26CF57D8}" sibTransId="{F8255BD2-BBAA-4847-BC63-C12C164999F7}"/>
    <dgm:cxn modelId="{563781CF-7ACC-4CDC-9AAB-AF9F9F484E12}" type="presOf" srcId="{0F678569-5AE6-4E11-A174-AD92765BBB53}" destId="{BABF2BD2-79B1-4A41-8651-7B66826ECAD4}" srcOrd="0" destOrd="0" presId="urn:microsoft.com/office/officeart/2009/layout/CircleArrowProcess"/>
    <dgm:cxn modelId="{D90DA76E-F03D-4D98-9C37-A40DED01CC86}" srcId="{156484F3-5572-4162-BB76-AA5D66C917C3}" destId="{87F61F40-8122-4C4D-95A9-D6422C26B503}" srcOrd="2" destOrd="0" parTransId="{0C121057-7111-487D-945C-09D641606167}" sibTransId="{2975C67D-BC56-4287-A278-DCAC0AE0DF46}"/>
    <dgm:cxn modelId="{43F1F579-7B10-4C82-AC49-45C5D70FBFD6}" type="presOf" srcId="{156484F3-5572-4162-BB76-AA5D66C917C3}" destId="{F46A4ACD-0299-4B37-B03C-987D48AB1E88}" srcOrd="0" destOrd="0" presId="urn:microsoft.com/office/officeart/2009/layout/CircleArrowProcess"/>
    <dgm:cxn modelId="{93C3DD11-FD98-4AA2-848B-B8C92D9BEFEC}" type="presParOf" srcId="{F46A4ACD-0299-4B37-B03C-987D48AB1E88}" destId="{9A10CFE6-5B7A-4E04-950C-1FEFD3A18D71}" srcOrd="0" destOrd="0" presId="urn:microsoft.com/office/officeart/2009/layout/CircleArrowProcess"/>
    <dgm:cxn modelId="{8AAF4C10-079D-4D57-A2F3-67A202065666}" type="presParOf" srcId="{9A10CFE6-5B7A-4E04-950C-1FEFD3A18D71}" destId="{14B8C5A4-41BF-4508-8862-5D470EC82209}" srcOrd="0" destOrd="0" presId="urn:microsoft.com/office/officeart/2009/layout/CircleArrowProcess"/>
    <dgm:cxn modelId="{6B8303AF-7325-4532-91DE-80A499765AC2}" type="presParOf" srcId="{F46A4ACD-0299-4B37-B03C-987D48AB1E88}" destId="{BABF2BD2-79B1-4A41-8651-7B66826ECAD4}" srcOrd="1" destOrd="0" presId="urn:microsoft.com/office/officeart/2009/layout/CircleArrowProcess"/>
    <dgm:cxn modelId="{1FF071D8-9209-4782-A32F-10713F7F587F}" type="presParOf" srcId="{F46A4ACD-0299-4B37-B03C-987D48AB1E88}" destId="{D8BAB76F-4E43-442F-B069-267A44EB4033}" srcOrd="2" destOrd="0" presId="urn:microsoft.com/office/officeart/2009/layout/CircleArrowProcess"/>
    <dgm:cxn modelId="{DCE2E927-0366-4D53-8E32-1EDD5A307C9D}" type="presParOf" srcId="{D8BAB76F-4E43-442F-B069-267A44EB4033}" destId="{25346EC7-3245-4F9E-8B8A-C410AD57A36B}" srcOrd="0" destOrd="0" presId="urn:microsoft.com/office/officeart/2009/layout/CircleArrowProcess"/>
    <dgm:cxn modelId="{0F6E9291-9026-4E20-B83A-C56D1A7089AF}" type="presParOf" srcId="{F46A4ACD-0299-4B37-B03C-987D48AB1E88}" destId="{0A59F203-027B-439F-AD4C-7D414930256C}" srcOrd="3" destOrd="0" presId="urn:microsoft.com/office/officeart/2009/layout/CircleArrowProcess"/>
    <dgm:cxn modelId="{EA49DBB1-093E-4004-BE72-BB4819D8E47B}" type="presParOf" srcId="{F46A4ACD-0299-4B37-B03C-987D48AB1E88}" destId="{F7A7E408-3C27-4CF8-A46C-C0E0AAFEE3E4}" srcOrd="4" destOrd="0" presId="urn:microsoft.com/office/officeart/2009/layout/CircleArrowProcess"/>
    <dgm:cxn modelId="{E6753484-930E-4901-9437-451981C5ED8C}" type="presParOf" srcId="{F7A7E408-3C27-4CF8-A46C-C0E0AAFEE3E4}" destId="{5A985F46-F4D5-42DF-8D29-677C4C437850}" srcOrd="0" destOrd="0" presId="urn:microsoft.com/office/officeart/2009/layout/CircleArrowProcess"/>
    <dgm:cxn modelId="{0A1F7416-9EC0-4AB0-B4B5-61AE06024D8E}" type="presParOf" srcId="{F46A4ACD-0299-4B37-B03C-987D48AB1E88}" destId="{66A86034-B9AF-4056-8346-F9ACF066307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109641-FFA4-4818-91D1-CAF977AEC1E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9E45C1B-995F-4E0E-9732-983B5E244220}">
      <dgm:prSet phldrT="[Text]"/>
      <dgm:spPr/>
      <dgm:t>
        <a:bodyPr/>
        <a:lstStyle/>
        <a:p>
          <a:r>
            <a:t>Planiranje</a:t>
          </a:r>
          <a:endParaRPr lang="hr-HR" dirty="0"/>
        </a:p>
      </dgm:t>
    </dgm:pt>
    <dgm:pt modelId="{28176ED3-2F32-41C4-97F7-07B5D49FB638}" type="parTrans" cxnId="{E843488D-DC0E-4E01-AD8C-3620F0E08C49}">
      <dgm:prSet/>
      <dgm:spPr/>
      <dgm:t>
        <a:bodyPr/>
        <a:lstStyle/>
        <a:p>
          <a:endParaRPr lang="de-DE"/>
        </a:p>
      </dgm:t>
    </dgm:pt>
    <dgm:pt modelId="{ACAF1D02-E647-453B-9CE4-4FABE11839EF}" type="sibTrans" cxnId="{E843488D-DC0E-4E01-AD8C-3620F0E08C49}">
      <dgm:prSet/>
      <dgm:spPr/>
      <dgm:t>
        <a:bodyPr/>
        <a:lstStyle/>
        <a:p>
          <a:endParaRPr lang="de-DE"/>
        </a:p>
      </dgm:t>
    </dgm:pt>
    <dgm:pt modelId="{079F12BE-DD43-4945-AC55-F4D009081EB6}">
      <dgm:prSet phldrT="[Text]"/>
      <dgm:spPr/>
      <dgm:t>
        <a:bodyPr/>
        <a:lstStyle/>
        <a:p>
          <a:r>
            <a:t>Provedba</a:t>
          </a:r>
          <a:endParaRPr lang="hr-HR" dirty="0"/>
        </a:p>
      </dgm:t>
    </dgm:pt>
    <dgm:pt modelId="{D9181AAB-A534-42D3-A8E3-107BA14482A9}" type="parTrans" cxnId="{7E0AF526-42ED-4880-9295-BC9BEF82D268}">
      <dgm:prSet/>
      <dgm:spPr/>
      <dgm:t>
        <a:bodyPr/>
        <a:lstStyle/>
        <a:p>
          <a:endParaRPr lang="de-DE"/>
        </a:p>
      </dgm:t>
    </dgm:pt>
    <dgm:pt modelId="{81AFE886-6A97-4C36-A007-E1A2D2ABFF7A}" type="sibTrans" cxnId="{7E0AF526-42ED-4880-9295-BC9BEF82D268}">
      <dgm:prSet/>
      <dgm:spPr/>
      <dgm:t>
        <a:bodyPr/>
        <a:lstStyle/>
        <a:p>
          <a:endParaRPr lang="de-DE"/>
        </a:p>
      </dgm:t>
    </dgm:pt>
    <dgm:pt modelId="{DFC049E9-A05F-4CDA-9E25-D28B5EB221C2}">
      <dgm:prSet phldrT="[Text]"/>
      <dgm:spPr/>
      <dgm:t>
        <a:bodyPr/>
        <a:lstStyle/>
        <a:p>
          <a:r>
            <a:t>Evaluacija</a:t>
          </a:r>
          <a:endParaRPr lang="hr-HR" dirty="0"/>
        </a:p>
      </dgm:t>
    </dgm:pt>
    <dgm:pt modelId="{AC13D548-FAA7-4F3B-B254-3940B564B031}" type="parTrans" cxnId="{8536A739-764F-436A-A040-D58872B60FCB}">
      <dgm:prSet/>
      <dgm:spPr/>
      <dgm:t>
        <a:bodyPr/>
        <a:lstStyle/>
        <a:p>
          <a:endParaRPr lang="de-DE"/>
        </a:p>
      </dgm:t>
    </dgm:pt>
    <dgm:pt modelId="{9D878B10-DEE6-44B2-9F1B-575A26236ABD}" type="sibTrans" cxnId="{8536A739-764F-436A-A040-D58872B60FCB}">
      <dgm:prSet/>
      <dgm:spPr/>
      <dgm:t>
        <a:bodyPr/>
        <a:lstStyle/>
        <a:p>
          <a:endParaRPr lang="de-DE"/>
        </a:p>
      </dgm:t>
    </dgm:pt>
    <dgm:pt modelId="{489A5115-FF3E-4F22-90E9-8EC42A78673A}" type="pres">
      <dgm:prSet presAssocID="{8B109641-FFA4-4818-91D1-CAF977AEC1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D6D0C24-A895-4505-A281-56C581D47097}" type="pres">
      <dgm:prSet presAssocID="{79E45C1B-995F-4E0E-9732-983B5E244220}" presName="dummy" presStyleCnt="0"/>
      <dgm:spPr/>
    </dgm:pt>
    <dgm:pt modelId="{107D5606-058E-4EB1-9619-B299F7BF29CD}" type="pres">
      <dgm:prSet presAssocID="{79E45C1B-995F-4E0E-9732-983B5E244220}" presName="node" presStyleLbl="revTx" presStyleIdx="0" presStyleCnt="3" custRadScaleRad="94520" custRadScaleInc="1594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5955FD-27DA-4E93-8D04-E425A8A08150}" type="pres">
      <dgm:prSet presAssocID="{ACAF1D02-E647-453B-9CE4-4FABE11839EF}" presName="sibTrans" presStyleLbl="node1" presStyleIdx="0" presStyleCnt="3"/>
      <dgm:spPr/>
      <dgm:t>
        <a:bodyPr/>
        <a:lstStyle/>
        <a:p>
          <a:endParaRPr lang="de-DE"/>
        </a:p>
      </dgm:t>
    </dgm:pt>
    <dgm:pt modelId="{5EA4F60C-6158-409F-9D1C-8AB3DB5BFD3A}" type="pres">
      <dgm:prSet presAssocID="{079F12BE-DD43-4945-AC55-F4D009081EB6}" presName="dummy" presStyleCnt="0"/>
      <dgm:spPr/>
    </dgm:pt>
    <dgm:pt modelId="{D7B3C9EE-B92E-44FB-805B-3DB171EE2526}" type="pres">
      <dgm:prSet presAssocID="{079F12BE-DD43-4945-AC55-F4D009081EB6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2DFD5CC-BAEE-4EE8-B23B-6F46E83CD4EE}" type="pres">
      <dgm:prSet presAssocID="{81AFE886-6A97-4C36-A007-E1A2D2ABFF7A}" presName="sibTrans" presStyleLbl="node1" presStyleIdx="1" presStyleCnt="3"/>
      <dgm:spPr/>
      <dgm:t>
        <a:bodyPr/>
        <a:lstStyle/>
        <a:p>
          <a:endParaRPr lang="de-DE"/>
        </a:p>
      </dgm:t>
    </dgm:pt>
    <dgm:pt modelId="{DEC58B7C-8F5C-462F-A8C7-8027A6D8274E}" type="pres">
      <dgm:prSet presAssocID="{DFC049E9-A05F-4CDA-9E25-D28B5EB221C2}" presName="dummy" presStyleCnt="0"/>
      <dgm:spPr/>
    </dgm:pt>
    <dgm:pt modelId="{DE6DCAB4-DFD2-4EF9-B289-D8C33E0321A0}" type="pres">
      <dgm:prSet presAssocID="{DFC049E9-A05F-4CDA-9E25-D28B5EB221C2}" presName="node" presStyleLbl="revTx" presStyleIdx="2" presStyleCnt="3" custRadScaleRad="94520" custRadScaleInc="-1594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F1CF92D-CC3F-4DA5-89D3-D217FA4F4BB6}" type="pres">
      <dgm:prSet presAssocID="{9D878B10-DEE6-44B2-9F1B-575A26236ABD}" presName="sibTrans" presStyleLbl="node1" presStyleIdx="2" presStyleCnt="3"/>
      <dgm:spPr/>
      <dgm:t>
        <a:bodyPr/>
        <a:lstStyle/>
        <a:p>
          <a:endParaRPr lang="de-DE"/>
        </a:p>
      </dgm:t>
    </dgm:pt>
  </dgm:ptLst>
  <dgm:cxnLst>
    <dgm:cxn modelId="{E843488D-DC0E-4E01-AD8C-3620F0E08C49}" srcId="{8B109641-FFA4-4818-91D1-CAF977AEC1E0}" destId="{79E45C1B-995F-4E0E-9732-983B5E244220}" srcOrd="0" destOrd="0" parTransId="{28176ED3-2F32-41C4-97F7-07B5D49FB638}" sibTransId="{ACAF1D02-E647-453B-9CE4-4FABE11839EF}"/>
    <dgm:cxn modelId="{DAA5094B-A333-406A-A897-F6BAF3C9991B}" type="presOf" srcId="{079F12BE-DD43-4945-AC55-F4D009081EB6}" destId="{D7B3C9EE-B92E-44FB-805B-3DB171EE2526}" srcOrd="0" destOrd="0" presId="urn:microsoft.com/office/officeart/2005/8/layout/cycle1"/>
    <dgm:cxn modelId="{CA697CF6-9081-4039-9849-7CCCEBE1FD94}" type="presOf" srcId="{ACAF1D02-E647-453B-9CE4-4FABE11839EF}" destId="{885955FD-27DA-4E93-8D04-E425A8A08150}" srcOrd="0" destOrd="0" presId="urn:microsoft.com/office/officeart/2005/8/layout/cycle1"/>
    <dgm:cxn modelId="{9546DA9C-A044-47B4-85C0-30F6B1010EB2}" type="presOf" srcId="{8B109641-FFA4-4818-91D1-CAF977AEC1E0}" destId="{489A5115-FF3E-4F22-90E9-8EC42A78673A}" srcOrd="0" destOrd="0" presId="urn:microsoft.com/office/officeart/2005/8/layout/cycle1"/>
    <dgm:cxn modelId="{67085928-CDD8-4972-879B-16A14107A64A}" type="presOf" srcId="{79E45C1B-995F-4E0E-9732-983B5E244220}" destId="{107D5606-058E-4EB1-9619-B299F7BF29CD}" srcOrd="0" destOrd="0" presId="urn:microsoft.com/office/officeart/2005/8/layout/cycle1"/>
    <dgm:cxn modelId="{202DB87B-19A4-47DF-A146-D13DA9A7F1A5}" type="presOf" srcId="{81AFE886-6A97-4C36-A007-E1A2D2ABFF7A}" destId="{A2DFD5CC-BAEE-4EE8-B23B-6F46E83CD4EE}" srcOrd="0" destOrd="0" presId="urn:microsoft.com/office/officeart/2005/8/layout/cycle1"/>
    <dgm:cxn modelId="{E242286E-0C29-42BD-A274-443DD3D3C2AC}" type="presOf" srcId="{9D878B10-DEE6-44B2-9F1B-575A26236ABD}" destId="{EF1CF92D-CC3F-4DA5-89D3-D217FA4F4BB6}" srcOrd="0" destOrd="0" presId="urn:microsoft.com/office/officeart/2005/8/layout/cycle1"/>
    <dgm:cxn modelId="{8536A739-764F-436A-A040-D58872B60FCB}" srcId="{8B109641-FFA4-4818-91D1-CAF977AEC1E0}" destId="{DFC049E9-A05F-4CDA-9E25-D28B5EB221C2}" srcOrd="2" destOrd="0" parTransId="{AC13D548-FAA7-4F3B-B254-3940B564B031}" sibTransId="{9D878B10-DEE6-44B2-9F1B-575A26236ABD}"/>
    <dgm:cxn modelId="{8F6D4FDA-6E7A-47B8-A730-4275E1DB0952}" type="presOf" srcId="{DFC049E9-A05F-4CDA-9E25-D28B5EB221C2}" destId="{DE6DCAB4-DFD2-4EF9-B289-D8C33E0321A0}" srcOrd="0" destOrd="0" presId="urn:microsoft.com/office/officeart/2005/8/layout/cycle1"/>
    <dgm:cxn modelId="{7E0AF526-42ED-4880-9295-BC9BEF82D268}" srcId="{8B109641-FFA4-4818-91D1-CAF977AEC1E0}" destId="{079F12BE-DD43-4945-AC55-F4D009081EB6}" srcOrd="1" destOrd="0" parTransId="{D9181AAB-A534-42D3-A8E3-107BA14482A9}" sibTransId="{81AFE886-6A97-4C36-A007-E1A2D2ABFF7A}"/>
    <dgm:cxn modelId="{1011E923-8696-47EA-8209-25C28157E461}" type="presParOf" srcId="{489A5115-FF3E-4F22-90E9-8EC42A78673A}" destId="{AD6D0C24-A895-4505-A281-56C581D47097}" srcOrd="0" destOrd="0" presId="urn:microsoft.com/office/officeart/2005/8/layout/cycle1"/>
    <dgm:cxn modelId="{DA486617-053B-47FC-85D4-CFBDC6EBACBA}" type="presParOf" srcId="{489A5115-FF3E-4F22-90E9-8EC42A78673A}" destId="{107D5606-058E-4EB1-9619-B299F7BF29CD}" srcOrd="1" destOrd="0" presId="urn:microsoft.com/office/officeart/2005/8/layout/cycle1"/>
    <dgm:cxn modelId="{F49EF29B-5C57-4A23-9F34-8FEC97B0A063}" type="presParOf" srcId="{489A5115-FF3E-4F22-90E9-8EC42A78673A}" destId="{885955FD-27DA-4E93-8D04-E425A8A08150}" srcOrd="2" destOrd="0" presId="urn:microsoft.com/office/officeart/2005/8/layout/cycle1"/>
    <dgm:cxn modelId="{9E2CA914-E735-4420-A980-53BA743FADCA}" type="presParOf" srcId="{489A5115-FF3E-4F22-90E9-8EC42A78673A}" destId="{5EA4F60C-6158-409F-9D1C-8AB3DB5BFD3A}" srcOrd="3" destOrd="0" presId="urn:microsoft.com/office/officeart/2005/8/layout/cycle1"/>
    <dgm:cxn modelId="{38D6CD1E-35FF-4ECC-89CA-DBBA067B802B}" type="presParOf" srcId="{489A5115-FF3E-4F22-90E9-8EC42A78673A}" destId="{D7B3C9EE-B92E-44FB-805B-3DB171EE2526}" srcOrd="4" destOrd="0" presId="urn:microsoft.com/office/officeart/2005/8/layout/cycle1"/>
    <dgm:cxn modelId="{A12FB865-DE04-4ED7-80D8-822D8F60631C}" type="presParOf" srcId="{489A5115-FF3E-4F22-90E9-8EC42A78673A}" destId="{A2DFD5CC-BAEE-4EE8-B23B-6F46E83CD4EE}" srcOrd="5" destOrd="0" presId="urn:microsoft.com/office/officeart/2005/8/layout/cycle1"/>
    <dgm:cxn modelId="{DA43A005-9589-4335-B644-929C19DDAFBB}" type="presParOf" srcId="{489A5115-FF3E-4F22-90E9-8EC42A78673A}" destId="{DEC58B7C-8F5C-462F-A8C7-8027A6D8274E}" srcOrd="6" destOrd="0" presId="urn:microsoft.com/office/officeart/2005/8/layout/cycle1"/>
    <dgm:cxn modelId="{B7D09DBD-D099-4CFE-B96F-69FE2147A9C3}" type="presParOf" srcId="{489A5115-FF3E-4F22-90E9-8EC42A78673A}" destId="{DE6DCAB4-DFD2-4EF9-B289-D8C33E0321A0}" srcOrd="7" destOrd="0" presId="urn:microsoft.com/office/officeart/2005/8/layout/cycle1"/>
    <dgm:cxn modelId="{6DF93F86-9860-4BDD-A1D9-E03875AE1633}" type="presParOf" srcId="{489A5115-FF3E-4F22-90E9-8EC42A78673A}" destId="{EF1CF92D-CC3F-4DA5-89D3-D217FA4F4BB6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EE7C17-5880-4E08-A3EB-B6B5F779024B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4BC4C77A-4A90-4434-8B6A-0109345CCACE}">
      <dgm:prSet phldrT="[Text]" custT="1"/>
      <dgm:spPr>
        <a:xfrm>
          <a:off x="1618407" y="1207732"/>
          <a:ext cx="1492794" cy="1492794"/>
        </a:xfrm>
        <a:solidFill>
          <a:srgbClr val="9C001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hr-HR" sz="1400" dirty="0" smtClean="0">
              <a:solidFill>
                <a:srgbClr val="FFFFFF"/>
              </a:solidFill>
              <a:latin typeface="Arial"/>
            </a:rPr>
            <a:t>Cilj</a:t>
          </a:r>
        </a:p>
        <a:p>
          <a:r>
            <a:rPr lang="hr-HR" sz="1400" dirty="0" smtClean="0">
              <a:solidFill>
                <a:srgbClr val="FFFFFF"/>
              </a:solidFill>
              <a:latin typeface="Arial"/>
            </a:rPr>
            <a:t>krajnjih rezultata</a:t>
          </a:r>
          <a:endParaRPr lang="hr-HR" sz="1400" dirty="0">
            <a:solidFill>
              <a:srgbClr val="FFFFFF"/>
            </a:solidFill>
            <a:latin typeface="Arial"/>
            <a:ea typeface="+mn-ea"/>
            <a:cs typeface="Arial"/>
          </a:endParaRPr>
        </a:p>
      </dgm:t>
    </dgm:pt>
    <dgm:pt modelId="{6DFE573E-5F25-4AB2-B2BC-B88A1E7C9368}" type="parTrans" cxnId="{EC74A252-5C4D-4884-842F-63786EA3913B}">
      <dgm:prSet/>
      <dgm:spPr/>
      <dgm:t>
        <a:bodyPr/>
        <a:lstStyle/>
        <a:p>
          <a:endParaRPr lang="de-DE"/>
        </a:p>
      </dgm:t>
    </dgm:pt>
    <dgm:pt modelId="{922EDB45-E38C-4CA1-8967-B1944B3C1B9E}" type="sibTrans" cxnId="{EC74A252-5C4D-4884-842F-63786EA3913B}">
      <dgm:prSet/>
      <dgm:spPr>
        <a:xfrm>
          <a:off x="1488131" y="1004789"/>
          <a:ext cx="1910776" cy="1910776"/>
        </a:xfrm>
        <a:solidFill>
          <a:srgbClr val="9C001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de-DE"/>
        </a:p>
      </dgm:t>
    </dgm:pt>
    <dgm:pt modelId="{013D45E3-D506-4840-84B8-C86D78141681}">
      <dgm:prSet phldrT="[Text]" custT="1"/>
      <dgm:spPr>
        <a:xfrm>
          <a:off x="749872" y="868534"/>
          <a:ext cx="1085668" cy="1085668"/>
        </a:xfrm>
        <a:solidFill>
          <a:srgbClr val="9C001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hr-HR" sz="1000" b="1" dirty="0" smtClean="0">
              <a:solidFill>
                <a:srgbClr val="FFFFFF"/>
              </a:solidFill>
              <a:latin typeface="Arial"/>
            </a:rPr>
            <a:t>Mjere izlaznih rezultata</a:t>
          </a:r>
          <a:endParaRPr lang="hr-HR" sz="1000" b="1" dirty="0">
            <a:solidFill>
              <a:srgbClr val="FFFFFF"/>
            </a:solidFill>
            <a:latin typeface="Arial"/>
            <a:ea typeface="+mn-ea"/>
            <a:cs typeface="Arial"/>
          </a:endParaRPr>
        </a:p>
      </dgm:t>
    </dgm:pt>
    <dgm:pt modelId="{16BE2158-EC44-477B-938D-1A7E9C9E141E}" type="parTrans" cxnId="{6CDBD6DD-F73E-48FC-882A-C935FEBFA6B1}">
      <dgm:prSet/>
      <dgm:spPr/>
      <dgm:t>
        <a:bodyPr/>
        <a:lstStyle/>
        <a:p>
          <a:endParaRPr lang="de-DE"/>
        </a:p>
      </dgm:t>
    </dgm:pt>
    <dgm:pt modelId="{877307AE-4703-406B-BFB4-9917409E775D}" type="sibTrans" cxnId="{6CDBD6DD-F73E-48FC-882A-C935FEBFA6B1}">
      <dgm:prSet/>
      <dgm:spPr>
        <a:xfrm>
          <a:off x="557602" y="634669"/>
          <a:ext cx="1388298" cy="1388298"/>
        </a:xfrm>
        <a:solidFill>
          <a:srgbClr val="9C001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de-DE"/>
        </a:p>
      </dgm:t>
    </dgm:pt>
    <dgm:pt modelId="{1C33C13F-30C7-43AF-A208-5345B3C38073}">
      <dgm:prSet phldrT="[Text]" custT="1"/>
      <dgm:spPr>
        <a:xfrm rot="20700000">
          <a:off x="1357957" y="119534"/>
          <a:ext cx="1063733" cy="1063733"/>
        </a:xfrm>
        <a:solidFill>
          <a:srgbClr val="9C001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hr-HR" sz="1200" b="1" dirty="0" smtClean="0">
              <a:solidFill>
                <a:srgbClr val="FFFFFF"/>
              </a:solidFill>
              <a:latin typeface="Arial"/>
            </a:rPr>
            <a:t>Pokazatelj</a:t>
          </a:r>
          <a:endParaRPr lang="hr-HR" sz="1200" b="1" dirty="0">
            <a:solidFill>
              <a:srgbClr val="FFFFFF"/>
            </a:solidFill>
            <a:latin typeface="Arial"/>
            <a:ea typeface="+mn-ea"/>
            <a:cs typeface="Arial"/>
          </a:endParaRPr>
        </a:p>
      </dgm:t>
    </dgm:pt>
    <dgm:pt modelId="{25206AA8-B080-4987-A3E9-ED1DA40EE2A2}" type="parTrans" cxnId="{DB720FA1-294D-456C-A3A5-B26F6277B4C0}">
      <dgm:prSet/>
      <dgm:spPr/>
      <dgm:t>
        <a:bodyPr/>
        <a:lstStyle/>
        <a:p>
          <a:endParaRPr lang="de-AT"/>
        </a:p>
      </dgm:t>
    </dgm:pt>
    <dgm:pt modelId="{0E7AB09F-82F5-4073-809E-CA4F10AB93CC}" type="sibTrans" cxnId="{DB720FA1-294D-456C-A3A5-B26F6277B4C0}">
      <dgm:prSet/>
      <dgm:spPr>
        <a:xfrm>
          <a:off x="1111905" y="-107111"/>
          <a:ext cx="1496865" cy="1496865"/>
        </a:xfrm>
        <a:solidFill>
          <a:srgbClr val="9C001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de-AT"/>
        </a:p>
      </dgm:t>
    </dgm:pt>
    <dgm:pt modelId="{8D26EE12-BCF3-4498-BFE4-597064CD5151}" type="pres">
      <dgm:prSet presAssocID="{6AEE7C17-5880-4E08-A3EB-B6B5F779024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14FD35A-14BA-4729-BF7A-77F3B75D8DB5}" type="pres">
      <dgm:prSet presAssocID="{4BC4C77A-4A90-4434-8B6A-0109345CCACE}" presName="gear1" presStyleLbl="node1" presStyleIdx="0" presStyleCnt="3" custLinFactNeighborY="-914">
        <dgm:presLayoutVars>
          <dgm:chMax val="1"/>
          <dgm:bulletEnabled val="1"/>
        </dgm:presLayoutVars>
      </dgm:prSet>
      <dgm:spPr>
        <a:prstGeom prst="gear9">
          <a:avLst/>
        </a:prstGeom>
      </dgm:spPr>
      <dgm:t>
        <a:bodyPr/>
        <a:lstStyle/>
        <a:p>
          <a:endParaRPr lang="de-AT"/>
        </a:p>
      </dgm:t>
    </dgm:pt>
    <dgm:pt modelId="{43F969B1-1C02-45C6-AA5E-EE3CAD4DD822}" type="pres">
      <dgm:prSet presAssocID="{4BC4C77A-4A90-4434-8B6A-0109345CCACE}" presName="gear1srcNode" presStyleLbl="node1" presStyleIdx="0" presStyleCnt="3"/>
      <dgm:spPr/>
      <dgm:t>
        <a:bodyPr/>
        <a:lstStyle/>
        <a:p>
          <a:endParaRPr lang="de-AT"/>
        </a:p>
      </dgm:t>
    </dgm:pt>
    <dgm:pt modelId="{B958FE4E-3B3E-43FA-8772-E4B108326995}" type="pres">
      <dgm:prSet presAssocID="{4BC4C77A-4A90-4434-8B6A-0109345CCACE}" presName="gear1dstNode" presStyleLbl="node1" presStyleIdx="0" presStyleCnt="3"/>
      <dgm:spPr/>
      <dgm:t>
        <a:bodyPr/>
        <a:lstStyle/>
        <a:p>
          <a:endParaRPr lang="de-AT"/>
        </a:p>
      </dgm:t>
    </dgm:pt>
    <dgm:pt modelId="{0CB00F71-387E-4A23-92D7-86AFD1FC5526}" type="pres">
      <dgm:prSet presAssocID="{013D45E3-D506-4840-84B8-C86D78141681}" presName="gear2" presStyleLbl="node1" presStyleIdx="1" presStyleCnt="3">
        <dgm:presLayoutVars>
          <dgm:chMax val="1"/>
          <dgm:bulletEnabled val="1"/>
        </dgm:presLayoutVars>
      </dgm:prSet>
      <dgm:spPr>
        <a:prstGeom prst="gear6">
          <a:avLst/>
        </a:prstGeom>
      </dgm:spPr>
      <dgm:t>
        <a:bodyPr/>
        <a:lstStyle/>
        <a:p>
          <a:endParaRPr lang="de-DE"/>
        </a:p>
      </dgm:t>
    </dgm:pt>
    <dgm:pt modelId="{0C0C5CBC-518D-423C-BFCE-460A7ACEC669}" type="pres">
      <dgm:prSet presAssocID="{013D45E3-D506-4840-84B8-C86D78141681}" presName="gear2srcNode" presStyleLbl="node1" presStyleIdx="1" presStyleCnt="3"/>
      <dgm:spPr/>
      <dgm:t>
        <a:bodyPr/>
        <a:lstStyle/>
        <a:p>
          <a:endParaRPr lang="de-AT"/>
        </a:p>
      </dgm:t>
    </dgm:pt>
    <dgm:pt modelId="{B7F6F8ED-DF52-4660-965D-582B863BB07D}" type="pres">
      <dgm:prSet presAssocID="{013D45E3-D506-4840-84B8-C86D78141681}" presName="gear2dstNode" presStyleLbl="node1" presStyleIdx="1" presStyleCnt="3"/>
      <dgm:spPr/>
      <dgm:t>
        <a:bodyPr/>
        <a:lstStyle/>
        <a:p>
          <a:endParaRPr lang="de-AT"/>
        </a:p>
      </dgm:t>
    </dgm:pt>
    <dgm:pt modelId="{2D41B4B8-BC48-4B65-8018-032004FBD491}" type="pres">
      <dgm:prSet presAssocID="{1C33C13F-30C7-43AF-A208-5345B3C38073}" presName="gear3" presStyleLbl="node1" presStyleIdx="2" presStyleCnt="3" custAng="578780" custScaleX="117712"/>
      <dgm:spPr>
        <a:prstGeom prst="gear6">
          <a:avLst/>
        </a:prstGeom>
      </dgm:spPr>
      <dgm:t>
        <a:bodyPr/>
        <a:lstStyle/>
        <a:p>
          <a:endParaRPr lang="de-AT"/>
        </a:p>
      </dgm:t>
    </dgm:pt>
    <dgm:pt modelId="{92E5991C-EC99-4E50-9031-447017ABBABF}" type="pres">
      <dgm:prSet presAssocID="{1C33C13F-30C7-43AF-A208-5345B3C3807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2996EF01-316A-4DF5-AD97-DEA2C39E8EA1}" type="pres">
      <dgm:prSet presAssocID="{1C33C13F-30C7-43AF-A208-5345B3C38073}" presName="gear3srcNode" presStyleLbl="node1" presStyleIdx="2" presStyleCnt="3"/>
      <dgm:spPr/>
      <dgm:t>
        <a:bodyPr/>
        <a:lstStyle/>
        <a:p>
          <a:endParaRPr lang="de-AT"/>
        </a:p>
      </dgm:t>
    </dgm:pt>
    <dgm:pt modelId="{C1E6C4AE-5921-4060-A17A-0BB8D4D585C3}" type="pres">
      <dgm:prSet presAssocID="{1C33C13F-30C7-43AF-A208-5345B3C38073}" presName="gear3dstNode" presStyleLbl="node1" presStyleIdx="2" presStyleCnt="3"/>
      <dgm:spPr/>
      <dgm:t>
        <a:bodyPr/>
        <a:lstStyle/>
        <a:p>
          <a:endParaRPr lang="de-AT"/>
        </a:p>
      </dgm:t>
    </dgm:pt>
    <dgm:pt modelId="{DAA73F3D-11D2-48A0-A54F-B642984A84B9}" type="pres">
      <dgm:prSet presAssocID="{922EDB45-E38C-4CA1-8967-B1944B3C1B9E}" presName="connector1" presStyleLbl="sibTrans2D1" presStyleIdx="0" presStyleCnt="3"/>
      <dgm:spPr>
        <a:prstGeom prst="circularArrow">
          <a:avLst>
            <a:gd name="adj1" fmla="val 4688"/>
            <a:gd name="adj2" fmla="val 299029"/>
            <a:gd name="adj3" fmla="val 2465788"/>
            <a:gd name="adj4" fmla="val 15974412"/>
            <a:gd name="adj5" fmla="val 5469"/>
          </a:avLst>
        </a:prstGeom>
      </dgm:spPr>
      <dgm:t>
        <a:bodyPr/>
        <a:lstStyle/>
        <a:p>
          <a:endParaRPr lang="de-AT"/>
        </a:p>
      </dgm:t>
    </dgm:pt>
    <dgm:pt modelId="{5E1902E7-85F5-4E34-9853-922579104DA5}" type="pres">
      <dgm:prSet presAssocID="{877307AE-4703-406B-BFB4-9917409E775D}" presName="connector2" presStyleLbl="sibTrans2D1" presStyleIdx="1" presStyleCnt="3"/>
      <dgm:spPr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</dgm:spPr>
      <dgm:t>
        <a:bodyPr/>
        <a:lstStyle/>
        <a:p>
          <a:endParaRPr lang="de-AT"/>
        </a:p>
      </dgm:t>
    </dgm:pt>
    <dgm:pt modelId="{2DEB6D7F-8AAA-4DAB-A543-3302DA04ED5B}" type="pres">
      <dgm:prSet presAssocID="{0E7AB09F-82F5-4073-809E-CA4F10AB93CC}" presName="connector3" presStyleLbl="sibTrans2D1" presStyleIdx="2" presStyleCnt="3"/>
      <dgm:spPr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</dgm:spPr>
      <dgm:t>
        <a:bodyPr/>
        <a:lstStyle/>
        <a:p>
          <a:endParaRPr lang="de-AT"/>
        </a:p>
      </dgm:t>
    </dgm:pt>
  </dgm:ptLst>
  <dgm:cxnLst>
    <dgm:cxn modelId="{6CDBD6DD-F73E-48FC-882A-C935FEBFA6B1}" srcId="{6AEE7C17-5880-4E08-A3EB-B6B5F779024B}" destId="{013D45E3-D506-4840-84B8-C86D78141681}" srcOrd="1" destOrd="0" parTransId="{16BE2158-EC44-477B-938D-1A7E9C9E141E}" sibTransId="{877307AE-4703-406B-BFB4-9917409E775D}"/>
    <dgm:cxn modelId="{C36054FB-9DC6-48EF-9DA1-05DDEE3E4CF3}" type="presOf" srcId="{1C33C13F-30C7-43AF-A208-5345B3C38073}" destId="{C1E6C4AE-5921-4060-A17A-0BB8D4D585C3}" srcOrd="3" destOrd="0" presId="urn:microsoft.com/office/officeart/2005/8/layout/gear1"/>
    <dgm:cxn modelId="{9FDC1C53-3F61-4010-A9A4-3EACE6B21A2D}" type="presOf" srcId="{1C33C13F-30C7-43AF-A208-5345B3C38073}" destId="{92E5991C-EC99-4E50-9031-447017ABBABF}" srcOrd="1" destOrd="0" presId="urn:microsoft.com/office/officeart/2005/8/layout/gear1"/>
    <dgm:cxn modelId="{CC2EBFDC-47E6-478C-AFE2-106BC2EB294D}" type="presOf" srcId="{4BC4C77A-4A90-4434-8B6A-0109345CCACE}" destId="{414FD35A-14BA-4729-BF7A-77F3B75D8DB5}" srcOrd="0" destOrd="0" presId="urn:microsoft.com/office/officeart/2005/8/layout/gear1"/>
    <dgm:cxn modelId="{B5950350-37BA-44B1-97B8-5AEE564CC4EE}" type="presOf" srcId="{1C33C13F-30C7-43AF-A208-5345B3C38073}" destId="{2D41B4B8-BC48-4B65-8018-032004FBD491}" srcOrd="0" destOrd="0" presId="urn:microsoft.com/office/officeart/2005/8/layout/gear1"/>
    <dgm:cxn modelId="{9A288D73-066C-4BCF-AB1D-A96158E93C5D}" type="presOf" srcId="{877307AE-4703-406B-BFB4-9917409E775D}" destId="{5E1902E7-85F5-4E34-9853-922579104DA5}" srcOrd="0" destOrd="0" presId="urn:microsoft.com/office/officeart/2005/8/layout/gear1"/>
    <dgm:cxn modelId="{B4114667-598B-4A34-86F6-A568EB04F569}" type="presOf" srcId="{013D45E3-D506-4840-84B8-C86D78141681}" destId="{0C0C5CBC-518D-423C-BFCE-460A7ACEC669}" srcOrd="1" destOrd="0" presId="urn:microsoft.com/office/officeart/2005/8/layout/gear1"/>
    <dgm:cxn modelId="{EC74A252-5C4D-4884-842F-63786EA3913B}" srcId="{6AEE7C17-5880-4E08-A3EB-B6B5F779024B}" destId="{4BC4C77A-4A90-4434-8B6A-0109345CCACE}" srcOrd="0" destOrd="0" parTransId="{6DFE573E-5F25-4AB2-B2BC-B88A1E7C9368}" sibTransId="{922EDB45-E38C-4CA1-8967-B1944B3C1B9E}"/>
    <dgm:cxn modelId="{502C725B-8F61-4DE9-85E1-D04753257D54}" type="presOf" srcId="{922EDB45-E38C-4CA1-8967-B1944B3C1B9E}" destId="{DAA73F3D-11D2-48A0-A54F-B642984A84B9}" srcOrd="0" destOrd="0" presId="urn:microsoft.com/office/officeart/2005/8/layout/gear1"/>
    <dgm:cxn modelId="{AE61CB2D-C1E2-4746-A100-ABFD50345907}" type="presOf" srcId="{013D45E3-D506-4840-84B8-C86D78141681}" destId="{B7F6F8ED-DF52-4660-965D-582B863BB07D}" srcOrd="2" destOrd="0" presId="urn:microsoft.com/office/officeart/2005/8/layout/gear1"/>
    <dgm:cxn modelId="{DB720FA1-294D-456C-A3A5-B26F6277B4C0}" srcId="{6AEE7C17-5880-4E08-A3EB-B6B5F779024B}" destId="{1C33C13F-30C7-43AF-A208-5345B3C38073}" srcOrd="2" destOrd="0" parTransId="{25206AA8-B080-4987-A3E9-ED1DA40EE2A2}" sibTransId="{0E7AB09F-82F5-4073-809E-CA4F10AB93CC}"/>
    <dgm:cxn modelId="{7222CD7B-2ED2-4FC4-B258-AF7A1E0D453A}" type="presOf" srcId="{4BC4C77A-4A90-4434-8B6A-0109345CCACE}" destId="{43F969B1-1C02-45C6-AA5E-EE3CAD4DD822}" srcOrd="1" destOrd="0" presId="urn:microsoft.com/office/officeart/2005/8/layout/gear1"/>
    <dgm:cxn modelId="{A85ED55C-E2D4-4F35-AC69-8FA557853394}" type="presOf" srcId="{1C33C13F-30C7-43AF-A208-5345B3C38073}" destId="{2996EF01-316A-4DF5-AD97-DEA2C39E8EA1}" srcOrd="2" destOrd="0" presId="urn:microsoft.com/office/officeart/2005/8/layout/gear1"/>
    <dgm:cxn modelId="{06F35A9B-AF4F-4BD7-95C2-AC69523194DC}" type="presOf" srcId="{6AEE7C17-5880-4E08-A3EB-B6B5F779024B}" destId="{8D26EE12-BCF3-4498-BFE4-597064CD5151}" srcOrd="0" destOrd="0" presId="urn:microsoft.com/office/officeart/2005/8/layout/gear1"/>
    <dgm:cxn modelId="{CD943117-AC83-4AE5-8ED8-A7007D51151E}" type="presOf" srcId="{4BC4C77A-4A90-4434-8B6A-0109345CCACE}" destId="{B958FE4E-3B3E-43FA-8772-E4B108326995}" srcOrd="2" destOrd="0" presId="urn:microsoft.com/office/officeart/2005/8/layout/gear1"/>
    <dgm:cxn modelId="{A6C061AC-C48E-4B9D-8FA5-4041769CA1DB}" type="presOf" srcId="{0E7AB09F-82F5-4073-809E-CA4F10AB93CC}" destId="{2DEB6D7F-8AAA-4DAB-A543-3302DA04ED5B}" srcOrd="0" destOrd="0" presId="urn:microsoft.com/office/officeart/2005/8/layout/gear1"/>
    <dgm:cxn modelId="{6DEAA9E4-1569-4950-B06A-858959EDF0CE}" type="presOf" srcId="{013D45E3-D506-4840-84B8-C86D78141681}" destId="{0CB00F71-387E-4A23-92D7-86AFD1FC5526}" srcOrd="0" destOrd="0" presId="urn:microsoft.com/office/officeart/2005/8/layout/gear1"/>
    <dgm:cxn modelId="{EB8D0AFF-994D-4A67-B58A-F11C3C2A3129}" type="presParOf" srcId="{8D26EE12-BCF3-4498-BFE4-597064CD5151}" destId="{414FD35A-14BA-4729-BF7A-77F3B75D8DB5}" srcOrd="0" destOrd="0" presId="urn:microsoft.com/office/officeart/2005/8/layout/gear1"/>
    <dgm:cxn modelId="{79808933-4581-4D12-9882-0DAB2ACF9C55}" type="presParOf" srcId="{8D26EE12-BCF3-4498-BFE4-597064CD5151}" destId="{43F969B1-1C02-45C6-AA5E-EE3CAD4DD822}" srcOrd="1" destOrd="0" presId="urn:microsoft.com/office/officeart/2005/8/layout/gear1"/>
    <dgm:cxn modelId="{D78E31CB-03B4-41B3-9B04-52E6A1460278}" type="presParOf" srcId="{8D26EE12-BCF3-4498-BFE4-597064CD5151}" destId="{B958FE4E-3B3E-43FA-8772-E4B108326995}" srcOrd="2" destOrd="0" presId="urn:microsoft.com/office/officeart/2005/8/layout/gear1"/>
    <dgm:cxn modelId="{02FD9798-836F-41D7-9F17-FAFFA92701F3}" type="presParOf" srcId="{8D26EE12-BCF3-4498-BFE4-597064CD5151}" destId="{0CB00F71-387E-4A23-92D7-86AFD1FC5526}" srcOrd="3" destOrd="0" presId="urn:microsoft.com/office/officeart/2005/8/layout/gear1"/>
    <dgm:cxn modelId="{1217C4FD-A070-4489-AF8A-EBC5EE9EEC58}" type="presParOf" srcId="{8D26EE12-BCF3-4498-BFE4-597064CD5151}" destId="{0C0C5CBC-518D-423C-BFCE-460A7ACEC669}" srcOrd="4" destOrd="0" presId="urn:microsoft.com/office/officeart/2005/8/layout/gear1"/>
    <dgm:cxn modelId="{762C8D89-D520-428B-9D21-FB51706448A9}" type="presParOf" srcId="{8D26EE12-BCF3-4498-BFE4-597064CD5151}" destId="{B7F6F8ED-DF52-4660-965D-582B863BB07D}" srcOrd="5" destOrd="0" presId="urn:microsoft.com/office/officeart/2005/8/layout/gear1"/>
    <dgm:cxn modelId="{238A988F-ECA2-482D-A0DD-F6BD0D2C58C2}" type="presParOf" srcId="{8D26EE12-BCF3-4498-BFE4-597064CD5151}" destId="{2D41B4B8-BC48-4B65-8018-032004FBD491}" srcOrd="6" destOrd="0" presId="urn:microsoft.com/office/officeart/2005/8/layout/gear1"/>
    <dgm:cxn modelId="{C4BB86A3-B3C1-4B4F-8345-D88772D1CF24}" type="presParOf" srcId="{8D26EE12-BCF3-4498-BFE4-597064CD5151}" destId="{92E5991C-EC99-4E50-9031-447017ABBABF}" srcOrd="7" destOrd="0" presId="urn:microsoft.com/office/officeart/2005/8/layout/gear1"/>
    <dgm:cxn modelId="{D00102B5-EB3C-4FCF-BDE2-7E02640A2371}" type="presParOf" srcId="{8D26EE12-BCF3-4498-BFE4-597064CD5151}" destId="{2996EF01-316A-4DF5-AD97-DEA2C39E8EA1}" srcOrd="8" destOrd="0" presId="urn:microsoft.com/office/officeart/2005/8/layout/gear1"/>
    <dgm:cxn modelId="{8DDA55FF-5395-4F5D-ADC1-75747DE82C48}" type="presParOf" srcId="{8D26EE12-BCF3-4498-BFE4-597064CD5151}" destId="{C1E6C4AE-5921-4060-A17A-0BB8D4D585C3}" srcOrd="9" destOrd="0" presId="urn:microsoft.com/office/officeart/2005/8/layout/gear1"/>
    <dgm:cxn modelId="{6F0BF6E6-0F8F-4280-8B05-CBC4B9BA8190}" type="presParOf" srcId="{8D26EE12-BCF3-4498-BFE4-597064CD5151}" destId="{DAA73F3D-11D2-48A0-A54F-B642984A84B9}" srcOrd="10" destOrd="0" presId="urn:microsoft.com/office/officeart/2005/8/layout/gear1"/>
    <dgm:cxn modelId="{C49890B0-1BC0-4C2A-ABD9-A3B3F3B087CB}" type="presParOf" srcId="{8D26EE12-BCF3-4498-BFE4-597064CD5151}" destId="{5E1902E7-85F5-4E34-9853-922579104DA5}" srcOrd="11" destOrd="0" presId="urn:microsoft.com/office/officeart/2005/8/layout/gear1"/>
    <dgm:cxn modelId="{D38B391A-B3B8-4FA5-906D-E0DD3CC5E45A}" type="presParOf" srcId="{8D26EE12-BCF3-4498-BFE4-597064CD5151}" destId="{2DEB6D7F-8AAA-4DAB-A543-3302DA04ED5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9E6EAD-81AB-480A-87CC-F53D8567E8E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84E5329-520C-45E4-8475-F6B4F37CB7A4}">
      <dgm:prSet phldrT="[Text]" custT="1"/>
      <dgm:spPr/>
      <dgm:t>
        <a:bodyPr/>
        <a:lstStyle/>
        <a:p>
          <a:r>
            <a:rPr lang="en-US" sz="1600" noProof="0" dirty="0" smtClean="0"/>
            <a:t>Čelno ministarstvo </a:t>
          </a:r>
          <a:r>
            <a:rPr lang="en-US" sz="1600" noProof="0" dirty="0" err="1" smtClean="0"/>
            <a:t>provodi</a:t>
          </a:r>
          <a:r>
            <a:rPr lang="en-US" sz="1600" noProof="0" dirty="0" smtClean="0"/>
            <a:t> </a:t>
          </a:r>
          <a:r>
            <a:rPr lang="hr-HR" sz="1600" noProof="0" dirty="0" smtClean="0"/>
            <a:t>procjenu učinaka </a:t>
          </a:r>
          <a:r>
            <a:rPr lang="en-US" sz="1600" noProof="0" dirty="0" smtClean="0"/>
            <a:t>(</a:t>
          </a:r>
          <a:r>
            <a:rPr lang="en-US" sz="1600" noProof="0" dirty="0" err="1" smtClean="0"/>
            <a:t>ključni</a:t>
          </a:r>
          <a:r>
            <a:rPr lang="en-US" sz="1600" noProof="0" dirty="0" smtClean="0"/>
            <a:t> ciljevi, pokazatelji, mjere provedbe, </a:t>
          </a:r>
          <a:r>
            <a:rPr lang="en-US" sz="1600" noProof="0" dirty="0" err="1" smtClean="0"/>
            <a:t>očekivani</a:t>
          </a:r>
          <a:r>
            <a:rPr lang="en-US" sz="1600" noProof="0" dirty="0" smtClean="0"/>
            <a:t> </a:t>
          </a:r>
          <a:r>
            <a:rPr lang="hr-HR" sz="1600" noProof="0" dirty="0" smtClean="0"/>
            <a:t>učinci</a:t>
          </a:r>
          <a:r>
            <a:rPr lang="en-US" sz="1600" noProof="0" dirty="0" smtClean="0"/>
            <a:t>...)</a:t>
          </a:r>
          <a:endParaRPr lang="hr-HR" sz="1600" noProof="0" dirty="0"/>
        </a:p>
      </dgm:t>
    </dgm:pt>
    <dgm:pt modelId="{46096D0F-EE7C-42CE-8799-21F181B8A276}" type="parTrans" cxnId="{46E87892-CBD6-4097-9EA9-E69509638FB1}">
      <dgm:prSet/>
      <dgm:spPr/>
      <dgm:t>
        <a:bodyPr/>
        <a:lstStyle/>
        <a:p>
          <a:endParaRPr lang="en-US" noProof="0" dirty="0"/>
        </a:p>
      </dgm:t>
    </dgm:pt>
    <dgm:pt modelId="{DA7BD6F7-BAB9-4D08-AC42-415EE6604A32}" type="sibTrans" cxnId="{46E87892-CBD6-4097-9EA9-E69509638FB1}">
      <dgm:prSet/>
      <dgm:spPr/>
      <dgm:t>
        <a:bodyPr/>
        <a:lstStyle/>
        <a:p>
          <a:endParaRPr lang="en-US" noProof="0" dirty="0"/>
        </a:p>
      </dgm:t>
    </dgm:pt>
    <dgm:pt modelId="{6A583B4C-78A4-4123-955C-58778704504D}">
      <dgm:prSet phldrT="[Text]" custT="1"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noProof="0" dirty="0" smtClean="0"/>
            <a:t>Podrška i osiguravanje kvalitete od strane Saveznog ureda za </a:t>
          </a:r>
          <a:r>
            <a:rPr lang="en-US" sz="1600" noProof="0" dirty="0" err="1" smtClean="0"/>
            <a:t>upravljanje</a:t>
          </a:r>
          <a:r>
            <a:rPr lang="en-US" sz="1600" noProof="0" dirty="0" smtClean="0"/>
            <a:t> </a:t>
          </a:r>
          <a:r>
            <a:rPr lang="en-US" sz="1600" noProof="0" dirty="0" err="1" smtClean="0"/>
            <a:t>učinkom</a:t>
          </a:r>
          <a:r>
            <a:rPr lang="hr-HR" sz="1600" noProof="0" dirty="0" smtClean="0"/>
            <a:t> </a:t>
          </a:r>
          <a:r>
            <a:rPr lang="en-US" sz="1600" noProof="0" dirty="0" smtClean="0"/>
            <a:t>i</a:t>
          </a:r>
          <a:r>
            <a:rPr lang="hr-HR" sz="1600" noProof="0" dirty="0" smtClean="0"/>
            <a:t> </a:t>
          </a:r>
          <a:r>
            <a:rPr lang="en-US" sz="1600" noProof="0" dirty="0" err="1" smtClean="0"/>
            <a:t>stručnjaka</a:t>
          </a:r>
          <a:r>
            <a:rPr lang="en-US" sz="1600" noProof="0" dirty="0" smtClean="0"/>
            <a:t> za </a:t>
          </a:r>
          <a:r>
            <a:rPr lang="en-US" sz="1600" noProof="0" dirty="0" err="1" smtClean="0"/>
            <a:t>posebne</a:t>
          </a:r>
          <a:r>
            <a:rPr lang="en-US" sz="1600" noProof="0" dirty="0" smtClean="0"/>
            <a:t> </a:t>
          </a:r>
          <a:r>
            <a:rPr lang="hr-HR" sz="1600" noProof="0" dirty="0" smtClean="0"/>
            <a:t>učinke</a:t>
          </a:r>
          <a:r>
            <a:rPr lang="en-US" sz="1600" noProof="0" dirty="0" smtClean="0"/>
            <a:t> iz drugih ministarstava</a:t>
          </a:r>
          <a:endParaRPr lang="hr-HR" sz="1600" noProof="0" dirty="0"/>
        </a:p>
      </dgm:t>
    </dgm:pt>
    <dgm:pt modelId="{4F0913C8-3FEB-49D3-ADE7-84891B0CB8ED}" type="parTrans" cxnId="{EF850D44-BFD3-416C-86DC-73CCCFC9D8DE}">
      <dgm:prSet/>
      <dgm:spPr/>
      <dgm:t>
        <a:bodyPr/>
        <a:lstStyle/>
        <a:p>
          <a:endParaRPr lang="en-US" noProof="0" dirty="0"/>
        </a:p>
      </dgm:t>
    </dgm:pt>
    <dgm:pt modelId="{C43E8D30-8476-49F0-807D-4C89031FF623}" type="sibTrans" cxnId="{EF850D44-BFD3-416C-86DC-73CCCFC9D8DE}">
      <dgm:prSet/>
      <dgm:spPr/>
      <dgm:t>
        <a:bodyPr/>
        <a:lstStyle/>
        <a:p>
          <a:endParaRPr lang="en-US" noProof="0" dirty="0"/>
        </a:p>
      </dgm:t>
    </dgm:pt>
    <dgm:pt modelId="{FB7B2953-D3F0-44EB-9909-035F80F6414E}">
      <dgm:prSet phldrT="[Text]" custT="1"/>
      <dgm:spPr/>
      <dgm:t>
        <a:bodyPr/>
        <a:lstStyle/>
        <a:p>
          <a:r>
            <a:rPr lang="en-US" sz="1600" noProof="0" dirty="0" smtClean="0"/>
            <a:t>Dodatni dokument RIA-e za fazu savjetovanja i parlamentarnih rasprava</a:t>
          </a:r>
          <a:endParaRPr lang="hr-HR" sz="1600" noProof="0" dirty="0"/>
        </a:p>
      </dgm:t>
    </dgm:pt>
    <dgm:pt modelId="{DBE194F3-C0E2-4AFD-812C-8830200A3523}" type="parTrans" cxnId="{A3AAD80C-7ADD-459E-AEDA-460841A47DA2}">
      <dgm:prSet/>
      <dgm:spPr/>
      <dgm:t>
        <a:bodyPr/>
        <a:lstStyle/>
        <a:p>
          <a:endParaRPr lang="en-US" noProof="0" dirty="0"/>
        </a:p>
      </dgm:t>
    </dgm:pt>
    <dgm:pt modelId="{3E2D7E07-68D8-49E3-AB6B-D0AC023AA404}" type="sibTrans" cxnId="{A3AAD80C-7ADD-459E-AEDA-460841A47DA2}">
      <dgm:prSet/>
      <dgm:spPr/>
      <dgm:t>
        <a:bodyPr/>
        <a:lstStyle/>
        <a:p>
          <a:endParaRPr lang="en-US" noProof="0" dirty="0"/>
        </a:p>
      </dgm:t>
    </dgm:pt>
    <dgm:pt modelId="{0B2C2C83-5A4D-408F-AEE3-6477895AAB55}">
      <dgm:prSet phldrT="[Text]" custT="1"/>
      <dgm:spPr/>
      <dgm:t>
        <a:bodyPr/>
        <a:lstStyle/>
        <a:p>
          <a:r>
            <a:rPr lang="hr-HR" sz="1600" i="1" noProof="0" dirty="0" smtClean="0"/>
            <a:t>Ex post</a:t>
          </a:r>
          <a:r>
            <a:rPr lang="en-US" sz="1600" noProof="0" dirty="0" smtClean="0"/>
            <a:t> evaluacija u roku od 5 godina </a:t>
          </a:r>
          <a:endParaRPr lang="hr-HR" sz="1600" noProof="0" dirty="0"/>
        </a:p>
      </dgm:t>
    </dgm:pt>
    <dgm:pt modelId="{E73983D6-D3C4-474B-A0EE-FE0887F48C82}" type="parTrans" cxnId="{6E461166-7778-4162-9188-B42987426AB8}">
      <dgm:prSet/>
      <dgm:spPr/>
      <dgm:t>
        <a:bodyPr/>
        <a:lstStyle/>
        <a:p>
          <a:endParaRPr lang="en-US" noProof="0" dirty="0"/>
        </a:p>
      </dgm:t>
    </dgm:pt>
    <dgm:pt modelId="{4809C7A2-5FDA-425E-97A8-5D02AED9BE93}" type="sibTrans" cxnId="{6E461166-7778-4162-9188-B42987426AB8}">
      <dgm:prSet/>
      <dgm:spPr/>
      <dgm:t>
        <a:bodyPr/>
        <a:lstStyle/>
        <a:p>
          <a:endParaRPr lang="en-US" noProof="0" dirty="0"/>
        </a:p>
      </dgm:t>
    </dgm:pt>
    <dgm:pt modelId="{D6593DC4-2F5E-4A33-B94D-7699507BFF58}">
      <dgm:prSet phldrT="[Text]" custT="1"/>
      <dgm:spPr/>
      <dgm:t>
        <a:bodyPr/>
        <a:lstStyle/>
        <a:p>
          <a:r>
            <a:rPr lang="en-US" sz="1600" noProof="0" dirty="0" smtClean="0"/>
            <a:t>Savezni ured za upravljanje učinkom sastavlja izvještaj za parlament </a:t>
          </a:r>
          <a:endParaRPr lang="hr-HR" sz="1600" noProof="0" dirty="0"/>
        </a:p>
      </dgm:t>
    </dgm:pt>
    <dgm:pt modelId="{8A1690CA-33AD-466E-BD96-F1E0EAC3D747}" type="parTrans" cxnId="{13A9AA80-9DD4-45BD-A1E8-D0C03DA008EB}">
      <dgm:prSet/>
      <dgm:spPr/>
      <dgm:t>
        <a:bodyPr/>
        <a:lstStyle/>
        <a:p>
          <a:endParaRPr lang="en-US" noProof="0" dirty="0"/>
        </a:p>
      </dgm:t>
    </dgm:pt>
    <dgm:pt modelId="{DC5556F9-BD2F-4E01-AA75-0B2C7FB5F28E}" type="sibTrans" cxnId="{13A9AA80-9DD4-45BD-A1E8-D0C03DA008EB}">
      <dgm:prSet/>
      <dgm:spPr/>
      <dgm:t>
        <a:bodyPr/>
        <a:lstStyle/>
        <a:p>
          <a:endParaRPr lang="en-US" noProof="0" dirty="0"/>
        </a:p>
      </dgm:t>
    </dgm:pt>
    <dgm:pt modelId="{F87531A7-7178-415B-85F2-3EE7D6E51ED8}">
      <dgm:prSet custT="1"/>
      <dgm:spPr/>
      <dgm:t>
        <a:bodyPr/>
        <a:lstStyle/>
        <a:p>
          <a:r>
            <a:rPr lang="en-US" sz="1600" noProof="0" dirty="0" smtClean="0"/>
            <a:t>Čelno ministarstvo izrađuje novi zakon, regulativu ili glavni projekt</a:t>
          </a:r>
          <a:endParaRPr lang="hr-HR" sz="1600" noProof="0" dirty="0"/>
        </a:p>
      </dgm:t>
    </dgm:pt>
    <dgm:pt modelId="{04B40207-07D8-42BF-8340-12F948E0AB0E}" type="parTrans" cxnId="{692D56E3-AA1F-4E2D-B67F-7DB2DA427C6B}">
      <dgm:prSet/>
      <dgm:spPr/>
      <dgm:t>
        <a:bodyPr/>
        <a:lstStyle/>
        <a:p>
          <a:endParaRPr lang="en-US" noProof="0" dirty="0"/>
        </a:p>
      </dgm:t>
    </dgm:pt>
    <dgm:pt modelId="{28A54079-E435-4AAF-B1AF-99FD5B93ABE0}" type="sibTrans" cxnId="{692D56E3-AA1F-4E2D-B67F-7DB2DA427C6B}">
      <dgm:prSet/>
      <dgm:spPr/>
      <dgm:t>
        <a:bodyPr/>
        <a:lstStyle/>
        <a:p>
          <a:endParaRPr lang="en-US" noProof="0" dirty="0"/>
        </a:p>
      </dgm:t>
    </dgm:pt>
    <dgm:pt modelId="{32BC7952-349E-4D18-B95E-DC34A850C33C}">
      <dgm:prSet custT="1"/>
      <dgm:spPr>
        <a:solidFill>
          <a:srgbClr val="00B050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600" noProof="0" dirty="0" smtClean="0"/>
            <a:t>Revizija RIA-e od strane</a:t>
          </a:r>
          <a:r>
            <a:t> </a:t>
          </a:r>
          <a:r>
            <a:rPr lang="de-DE" sz="1600" noProof="0" dirty="0" smtClean="0"/>
            <a:t>čelnog</a:t>
          </a:r>
          <a:r>
            <a:t> </a:t>
          </a:r>
          <a:r>
            <a:rPr lang="de-DE" sz="1600" noProof="0" dirty="0" smtClean="0"/>
            <a:t>ministarstva (U slučaju</a:t>
          </a:r>
          <a:r>
            <a:t> </a:t>
          </a:r>
          <a:r>
            <a:rPr lang="de-DE" sz="1600" noProof="0" dirty="0" smtClean="0"/>
            <a:t>nesukladnosti: Obvezno</a:t>
          </a:r>
          <a:r>
            <a:t> </a:t>
          </a:r>
          <a:r>
            <a:rPr lang="de-DE" sz="1600" noProof="0" dirty="0" smtClean="0"/>
            <a:t>objašnjenje – „uskladi se</a:t>
          </a:r>
          <a:r>
            <a:t> </a:t>
          </a:r>
          <a:r>
            <a:rPr lang="de-DE" sz="1600" noProof="0" dirty="0" smtClean="0"/>
            <a:t>ili</a:t>
          </a:r>
          <a:r>
            <a:t> </a:t>
          </a:r>
          <a:r>
            <a:rPr lang="de-DE" sz="1600" noProof="0" dirty="0" smtClean="0"/>
            <a:t>objasni“)</a:t>
          </a:r>
          <a:endParaRPr lang="hr-HR" sz="1600" dirty="0"/>
        </a:p>
      </dgm:t>
    </dgm:pt>
    <dgm:pt modelId="{15F67A97-288C-458E-BA34-B82E929DFB16}" type="parTrans" cxnId="{148013F0-4618-490D-8EF6-FDE1A4BD7AF4}">
      <dgm:prSet/>
      <dgm:spPr/>
      <dgm:t>
        <a:bodyPr/>
        <a:lstStyle/>
        <a:p>
          <a:endParaRPr lang="de-AT"/>
        </a:p>
      </dgm:t>
    </dgm:pt>
    <dgm:pt modelId="{ED452080-3391-463B-BA59-8F5531EDF5C0}" type="sibTrans" cxnId="{148013F0-4618-490D-8EF6-FDE1A4BD7AF4}">
      <dgm:prSet/>
      <dgm:spPr/>
      <dgm:t>
        <a:bodyPr/>
        <a:lstStyle/>
        <a:p>
          <a:endParaRPr lang="de-AT"/>
        </a:p>
      </dgm:t>
    </dgm:pt>
    <dgm:pt modelId="{D8BBDA18-58D4-4979-97A0-848AC98A40BD}" type="pres">
      <dgm:prSet presAssocID="{E49E6EAD-81AB-480A-87CC-F53D8567E8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E607867-6455-4C8F-BB8C-EF86B870E7B4}" type="pres">
      <dgm:prSet presAssocID="{D6593DC4-2F5E-4A33-B94D-7699507BFF58}" presName="boxAndChildren" presStyleCnt="0"/>
      <dgm:spPr/>
    </dgm:pt>
    <dgm:pt modelId="{49921840-5F52-46D5-8291-A95C322B5C45}" type="pres">
      <dgm:prSet presAssocID="{D6593DC4-2F5E-4A33-B94D-7699507BFF58}" presName="parentTextBox" presStyleLbl="node1" presStyleIdx="0" presStyleCnt="7"/>
      <dgm:spPr/>
      <dgm:t>
        <a:bodyPr/>
        <a:lstStyle/>
        <a:p>
          <a:endParaRPr lang="de-DE"/>
        </a:p>
      </dgm:t>
    </dgm:pt>
    <dgm:pt modelId="{73C0FF4E-1E15-4192-8388-317128D6C488}" type="pres">
      <dgm:prSet presAssocID="{4809C7A2-5FDA-425E-97A8-5D02AED9BE93}" presName="sp" presStyleCnt="0"/>
      <dgm:spPr/>
    </dgm:pt>
    <dgm:pt modelId="{A0361E04-D3EB-482A-A2BF-E2B1B90BFED1}" type="pres">
      <dgm:prSet presAssocID="{0B2C2C83-5A4D-408F-AEE3-6477895AAB55}" presName="arrowAndChildren" presStyleCnt="0"/>
      <dgm:spPr/>
    </dgm:pt>
    <dgm:pt modelId="{F221452F-E3DB-47A9-8FE0-D40002B37B5D}" type="pres">
      <dgm:prSet presAssocID="{0B2C2C83-5A4D-408F-AEE3-6477895AAB55}" presName="parentTextArrow" presStyleLbl="node1" presStyleIdx="1" presStyleCnt="7"/>
      <dgm:spPr/>
      <dgm:t>
        <a:bodyPr/>
        <a:lstStyle/>
        <a:p>
          <a:endParaRPr lang="de-DE"/>
        </a:p>
      </dgm:t>
    </dgm:pt>
    <dgm:pt modelId="{8AC6B0D7-DA7B-4B32-931C-1C7337C2F4B4}" type="pres">
      <dgm:prSet presAssocID="{3E2D7E07-68D8-49E3-AB6B-D0AC023AA404}" presName="sp" presStyleCnt="0"/>
      <dgm:spPr/>
    </dgm:pt>
    <dgm:pt modelId="{9C61BE3D-9324-433B-8121-9C8174EE6D69}" type="pres">
      <dgm:prSet presAssocID="{FB7B2953-D3F0-44EB-9909-035F80F6414E}" presName="arrowAndChildren" presStyleCnt="0"/>
      <dgm:spPr/>
    </dgm:pt>
    <dgm:pt modelId="{985A1A3F-CB02-4CD2-AFF3-9285F3CFA7FE}" type="pres">
      <dgm:prSet presAssocID="{FB7B2953-D3F0-44EB-9909-035F80F6414E}" presName="parentTextArrow" presStyleLbl="node1" presStyleIdx="2" presStyleCnt="7" custScaleY="72034"/>
      <dgm:spPr/>
      <dgm:t>
        <a:bodyPr/>
        <a:lstStyle/>
        <a:p>
          <a:endParaRPr lang="de-DE"/>
        </a:p>
      </dgm:t>
    </dgm:pt>
    <dgm:pt modelId="{3A171619-2E78-4984-A4F8-588966190D08}" type="pres">
      <dgm:prSet presAssocID="{ED452080-3391-463B-BA59-8F5531EDF5C0}" presName="sp" presStyleCnt="0"/>
      <dgm:spPr/>
    </dgm:pt>
    <dgm:pt modelId="{41492F0E-ECCA-4363-8F1E-B046D38A5E78}" type="pres">
      <dgm:prSet presAssocID="{32BC7952-349E-4D18-B95E-DC34A850C33C}" presName="arrowAndChildren" presStyleCnt="0"/>
      <dgm:spPr/>
    </dgm:pt>
    <dgm:pt modelId="{462FB30A-06C6-4CC0-A895-30ECB8245D69}" type="pres">
      <dgm:prSet presAssocID="{32BC7952-349E-4D18-B95E-DC34A850C33C}" presName="parentTextArrow" presStyleLbl="node1" presStyleIdx="3" presStyleCnt="7" custLinFactNeighborX="-379" custLinFactNeighborY="-1218"/>
      <dgm:spPr/>
      <dgm:t>
        <a:bodyPr/>
        <a:lstStyle/>
        <a:p>
          <a:endParaRPr lang="de-AT"/>
        </a:p>
      </dgm:t>
    </dgm:pt>
    <dgm:pt modelId="{AE07963C-8183-4D52-80AE-66A25AD06BF7}" type="pres">
      <dgm:prSet presAssocID="{C43E8D30-8476-49F0-807D-4C89031FF623}" presName="sp" presStyleCnt="0"/>
      <dgm:spPr/>
    </dgm:pt>
    <dgm:pt modelId="{1BD2D052-34C0-4988-B68C-03905F49A8AD}" type="pres">
      <dgm:prSet presAssocID="{6A583B4C-78A4-4123-955C-58778704504D}" presName="arrowAndChildren" presStyleCnt="0"/>
      <dgm:spPr/>
    </dgm:pt>
    <dgm:pt modelId="{B830E40E-A6A4-4586-9E36-8973E4869E14}" type="pres">
      <dgm:prSet presAssocID="{6A583B4C-78A4-4123-955C-58778704504D}" presName="parentTextArrow" presStyleLbl="node1" presStyleIdx="4" presStyleCnt="7"/>
      <dgm:spPr/>
      <dgm:t>
        <a:bodyPr/>
        <a:lstStyle/>
        <a:p>
          <a:endParaRPr lang="de-DE"/>
        </a:p>
      </dgm:t>
    </dgm:pt>
    <dgm:pt modelId="{B5495D34-62C2-4636-A6B5-BB43FD98F671}" type="pres">
      <dgm:prSet presAssocID="{DA7BD6F7-BAB9-4D08-AC42-415EE6604A32}" presName="sp" presStyleCnt="0"/>
      <dgm:spPr/>
    </dgm:pt>
    <dgm:pt modelId="{A2909B0A-EA3E-4600-9AD5-B986193F4BDE}" type="pres">
      <dgm:prSet presAssocID="{984E5329-520C-45E4-8475-F6B4F37CB7A4}" presName="arrowAndChildren" presStyleCnt="0"/>
      <dgm:spPr/>
    </dgm:pt>
    <dgm:pt modelId="{1D415B71-79B2-475C-9A00-72BAE093CEFC}" type="pres">
      <dgm:prSet presAssocID="{984E5329-520C-45E4-8475-F6B4F37CB7A4}" presName="parentTextArrow" presStyleLbl="node1" presStyleIdx="5" presStyleCnt="7"/>
      <dgm:spPr/>
      <dgm:t>
        <a:bodyPr/>
        <a:lstStyle/>
        <a:p>
          <a:endParaRPr lang="de-DE"/>
        </a:p>
      </dgm:t>
    </dgm:pt>
    <dgm:pt modelId="{20953D7A-C681-49C4-BCD9-8CB3EF89050A}" type="pres">
      <dgm:prSet presAssocID="{28A54079-E435-4AAF-B1AF-99FD5B93ABE0}" presName="sp" presStyleCnt="0"/>
      <dgm:spPr/>
    </dgm:pt>
    <dgm:pt modelId="{76767682-12FE-4FC6-89AF-DA53F918167A}" type="pres">
      <dgm:prSet presAssocID="{F87531A7-7178-415B-85F2-3EE7D6E51ED8}" presName="arrowAndChildren" presStyleCnt="0"/>
      <dgm:spPr/>
    </dgm:pt>
    <dgm:pt modelId="{627750FD-F369-463F-BE48-371B9CF9DF30}" type="pres">
      <dgm:prSet presAssocID="{F87531A7-7178-415B-85F2-3EE7D6E51ED8}" presName="parentTextArrow" presStyleLbl="node1" presStyleIdx="6" presStyleCnt="7"/>
      <dgm:spPr/>
      <dgm:t>
        <a:bodyPr/>
        <a:lstStyle/>
        <a:p>
          <a:endParaRPr lang="de-DE"/>
        </a:p>
      </dgm:t>
    </dgm:pt>
  </dgm:ptLst>
  <dgm:cxnLst>
    <dgm:cxn modelId="{E47CE26A-8FA0-43D7-884D-6CC012808AFC}" type="presOf" srcId="{D6593DC4-2F5E-4A33-B94D-7699507BFF58}" destId="{49921840-5F52-46D5-8291-A95C322B5C45}" srcOrd="0" destOrd="0" presId="urn:microsoft.com/office/officeart/2005/8/layout/process4"/>
    <dgm:cxn modelId="{3A81E979-5F1E-4753-A813-582926979EF4}" type="presOf" srcId="{32BC7952-349E-4D18-B95E-DC34A850C33C}" destId="{462FB30A-06C6-4CC0-A895-30ECB8245D69}" srcOrd="0" destOrd="0" presId="urn:microsoft.com/office/officeart/2005/8/layout/process4"/>
    <dgm:cxn modelId="{13A9AA80-9DD4-45BD-A1E8-D0C03DA008EB}" srcId="{E49E6EAD-81AB-480A-87CC-F53D8567E8E1}" destId="{D6593DC4-2F5E-4A33-B94D-7699507BFF58}" srcOrd="6" destOrd="0" parTransId="{8A1690CA-33AD-466E-BD96-F1E0EAC3D747}" sibTransId="{DC5556F9-BD2F-4E01-AA75-0B2C7FB5F28E}"/>
    <dgm:cxn modelId="{E0AD00A7-26DB-4529-9DE2-FC89086B8974}" type="presOf" srcId="{F87531A7-7178-415B-85F2-3EE7D6E51ED8}" destId="{627750FD-F369-463F-BE48-371B9CF9DF30}" srcOrd="0" destOrd="0" presId="urn:microsoft.com/office/officeart/2005/8/layout/process4"/>
    <dgm:cxn modelId="{46E87892-CBD6-4097-9EA9-E69509638FB1}" srcId="{E49E6EAD-81AB-480A-87CC-F53D8567E8E1}" destId="{984E5329-520C-45E4-8475-F6B4F37CB7A4}" srcOrd="1" destOrd="0" parTransId="{46096D0F-EE7C-42CE-8799-21F181B8A276}" sibTransId="{DA7BD6F7-BAB9-4D08-AC42-415EE6604A32}"/>
    <dgm:cxn modelId="{4727575C-ECD5-4C61-91F9-339D7DB12F84}" type="presOf" srcId="{0B2C2C83-5A4D-408F-AEE3-6477895AAB55}" destId="{F221452F-E3DB-47A9-8FE0-D40002B37B5D}" srcOrd="0" destOrd="0" presId="urn:microsoft.com/office/officeart/2005/8/layout/process4"/>
    <dgm:cxn modelId="{150C9639-2FFD-4F4F-BFD9-9F1E301C9B22}" type="presOf" srcId="{984E5329-520C-45E4-8475-F6B4F37CB7A4}" destId="{1D415B71-79B2-475C-9A00-72BAE093CEFC}" srcOrd="0" destOrd="0" presId="urn:microsoft.com/office/officeart/2005/8/layout/process4"/>
    <dgm:cxn modelId="{9D3FC52F-947F-430A-AAF2-D8F0D4538403}" type="presOf" srcId="{FB7B2953-D3F0-44EB-9909-035F80F6414E}" destId="{985A1A3F-CB02-4CD2-AFF3-9285F3CFA7FE}" srcOrd="0" destOrd="0" presId="urn:microsoft.com/office/officeart/2005/8/layout/process4"/>
    <dgm:cxn modelId="{6E461166-7778-4162-9188-B42987426AB8}" srcId="{E49E6EAD-81AB-480A-87CC-F53D8567E8E1}" destId="{0B2C2C83-5A4D-408F-AEE3-6477895AAB55}" srcOrd="5" destOrd="0" parTransId="{E73983D6-D3C4-474B-A0EE-FE0887F48C82}" sibTransId="{4809C7A2-5FDA-425E-97A8-5D02AED9BE93}"/>
    <dgm:cxn modelId="{A3AAD80C-7ADD-459E-AEDA-460841A47DA2}" srcId="{E49E6EAD-81AB-480A-87CC-F53D8567E8E1}" destId="{FB7B2953-D3F0-44EB-9909-035F80F6414E}" srcOrd="4" destOrd="0" parTransId="{DBE194F3-C0E2-4AFD-812C-8830200A3523}" sibTransId="{3E2D7E07-68D8-49E3-AB6B-D0AC023AA404}"/>
    <dgm:cxn modelId="{148013F0-4618-490D-8EF6-FDE1A4BD7AF4}" srcId="{E49E6EAD-81AB-480A-87CC-F53D8567E8E1}" destId="{32BC7952-349E-4D18-B95E-DC34A850C33C}" srcOrd="3" destOrd="0" parTransId="{15F67A97-288C-458E-BA34-B82E929DFB16}" sibTransId="{ED452080-3391-463B-BA59-8F5531EDF5C0}"/>
    <dgm:cxn modelId="{EF850D44-BFD3-416C-86DC-73CCCFC9D8DE}" srcId="{E49E6EAD-81AB-480A-87CC-F53D8567E8E1}" destId="{6A583B4C-78A4-4123-955C-58778704504D}" srcOrd="2" destOrd="0" parTransId="{4F0913C8-3FEB-49D3-ADE7-84891B0CB8ED}" sibTransId="{C43E8D30-8476-49F0-807D-4C89031FF623}"/>
    <dgm:cxn modelId="{692D56E3-AA1F-4E2D-B67F-7DB2DA427C6B}" srcId="{E49E6EAD-81AB-480A-87CC-F53D8567E8E1}" destId="{F87531A7-7178-415B-85F2-3EE7D6E51ED8}" srcOrd="0" destOrd="0" parTransId="{04B40207-07D8-42BF-8340-12F948E0AB0E}" sibTransId="{28A54079-E435-4AAF-B1AF-99FD5B93ABE0}"/>
    <dgm:cxn modelId="{033E00F7-0766-4C3E-BFB2-67FC2124FD18}" type="presOf" srcId="{E49E6EAD-81AB-480A-87CC-F53D8567E8E1}" destId="{D8BBDA18-58D4-4979-97A0-848AC98A40BD}" srcOrd="0" destOrd="0" presId="urn:microsoft.com/office/officeart/2005/8/layout/process4"/>
    <dgm:cxn modelId="{E826C119-D8EA-418A-B884-3F7C10C0744F}" type="presOf" srcId="{6A583B4C-78A4-4123-955C-58778704504D}" destId="{B830E40E-A6A4-4586-9E36-8973E4869E14}" srcOrd="0" destOrd="0" presId="urn:microsoft.com/office/officeart/2005/8/layout/process4"/>
    <dgm:cxn modelId="{3AAA2365-B6C3-49C6-8C07-43836DDD893A}" type="presParOf" srcId="{D8BBDA18-58D4-4979-97A0-848AC98A40BD}" destId="{9E607867-6455-4C8F-BB8C-EF86B870E7B4}" srcOrd="0" destOrd="0" presId="urn:microsoft.com/office/officeart/2005/8/layout/process4"/>
    <dgm:cxn modelId="{D2CB12D8-CB93-40B3-8E89-03B13CFA831D}" type="presParOf" srcId="{9E607867-6455-4C8F-BB8C-EF86B870E7B4}" destId="{49921840-5F52-46D5-8291-A95C322B5C45}" srcOrd="0" destOrd="0" presId="urn:microsoft.com/office/officeart/2005/8/layout/process4"/>
    <dgm:cxn modelId="{981AF5BE-7868-441D-99F2-9F44235529F3}" type="presParOf" srcId="{D8BBDA18-58D4-4979-97A0-848AC98A40BD}" destId="{73C0FF4E-1E15-4192-8388-317128D6C488}" srcOrd="1" destOrd="0" presId="urn:microsoft.com/office/officeart/2005/8/layout/process4"/>
    <dgm:cxn modelId="{EA1DC50B-43C1-4288-9393-2F7B00B8068C}" type="presParOf" srcId="{D8BBDA18-58D4-4979-97A0-848AC98A40BD}" destId="{A0361E04-D3EB-482A-A2BF-E2B1B90BFED1}" srcOrd="2" destOrd="0" presId="urn:microsoft.com/office/officeart/2005/8/layout/process4"/>
    <dgm:cxn modelId="{D994DD41-80E4-44CC-99C3-B9E09548BD2D}" type="presParOf" srcId="{A0361E04-D3EB-482A-A2BF-E2B1B90BFED1}" destId="{F221452F-E3DB-47A9-8FE0-D40002B37B5D}" srcOrd="0" destOrd="0" presId="urn:microsoft.com/office/officeart/2005/8/layout/process4"/>
    <dgm:cxn modelId="{A53727B0-75F0-4A1F-885F-03B05D7033A8}" type="presParOf" srcId="{D8BBDA18-58D4-4979-97A0-848AC98A40BD}" destId="{8AC6B0D7-DA7B-4B32-931C-1C7337C2F4B4}" srcOrd="3" destOrd="0" presId="urn:microsoft.com/office/officeart/2005/8/layout/process4"/>
    <dgm:cxn modelId="{C3FC126D-6A65-4A91-A933-7CDC635E214A}" type="presParOf" srcId="{D8BBDA18-58D4-4979-97A0-848AC98A40BD}" destId="{9C61BE3D-9324-433B-8121-9C8174EE6D69}" srcOrd="4" destOrd="0" presId="urn:microsoft.com/office/officeart/2005/8/layout/process4"/>
    <dgm:cxn modelId="{79257393-9414-459F-BE73-45031B14FBA7}" type="presParOf" srcId="{9C61BE3D-9324-433B-8121-9C8174EE6D69}" destId="{985A1A3F-CB02-4CD2-AFF3-9285F3CFA7FE}" srcOrd="0" destOrd="0" presId="urn:microsoft.com/office/officeart/2005/8/layout/process4"/>
    <dgm:cxn modelId="{18148C5D-4950-4671-8979-20EBB8E71046}" type="presParOf" srcId="{D8BBDA18-58D4-4979-97A0-848AC98A40BD}" destId="{3A171619-2E78-4984-A4F8-588966190D08}" srcOrd="5" destOrd="0" presId="urn:microsoft.com/office/officeart/2005/8/layout/process4"/>
    <dgm:cxn modelId="{D2B4DD3C-835D-4EC4-A8D9-94746D370B7C}" type="presParOf" srcId="{D8BBDA18-58D4-4979-97A0-848AC98A40BD}" destId="{41492F0E-ECCA-4363-8F1E-B046D38A5E78}" srcOrd="6" destOrd="0" presId="urn:microsoft.com/office/officeart/2005/8/layout/process4"/>
    <dgm:cxn modelId="{1B0EF3B6-A800-461F-A2B7-532057DFDBD3}" type="presParOf" srcId="{41492F0E-ECCA-4363-8F1E-B046D38A5E78}" destId="{462FB30A-06C6-4CC0-A895-30ECB8245D69}" srcOrd="0" destOrd="0" presId="urn:microsoft.com/office/officeart/2005/8/layout/process4"/>
    <dgm:cxn modelId="{757A123C-24A8-4394-934D-285583C24770}" type="presParOf" srcId="{D8BBDA18-58D4-4979-97A0-848AC98A40BD}" destId="{AE07963C-8183-4D52-80AE-66A25AD06BF7}" srcOrd="7" destOrd="0" presId="urn:microsoft.com/office/officeart/2005/8/layout/process4"/>
    <dgm:cxn modelId="{E3676BC6-6157-42D4-AE1A-B776D630E18A}" type="presParOf" srcId="{D8BBDA18-58D4-4979-97A0-848AC98A40BD}" destId="{1BD2D052-34C0-4988-B68C-03905F49A8AD}" srcOrd="8" destOrd="0" presId="urn:microsoft.com/office/officeart/2005/8/layout/process4"/>
    <dgm:cxn modelId="{A921C811-0F0C-4AE8-9E17-F167472CE9A9}" type="presParOf" srcId="{1BD2D052-34C0-4988-B68C-03905F49A8AD}" destId="{B830E40E-A6A4-4586-9E36-8973E4869E14}" srcOrd="0" destOrd="0" presId="urn:microsoft.com/office/officeart/2005/8/layout/process4"/>
    <dgm:cxn modelId="{304A8AAE-F2CC-4ADA-9F1F-8E603CB4331C}" type="presParOf" srcId="{D8BBDA18-58D4-4979-97A0-848AC98A40BD}" destId="{B5495D34-62C2-4636-A6B5-BB43FD98F671}" srcOrd="9" destOrd="0" presId="urn:microsoft.com/office/officeart/2005/8/layout/process4"/>
    <dgm:cxn modelId="{E7870F52-98BE-4998-9464-50E7F0A93C53}" type="presParOf" srcId="{D8BBDA18-58D4-4979-97A0-848AC98A40BD}" destId="{A2909B0A-EA3E-4600-9AD5-B986193F4BDE}" srcOrd="10" destOrd="0" presId="urn:microsoft.com/office/officeart/2005/8/layout/process4"/>
    <dgm:cxn modelId="{63275D8C-AD87-43CA-A8BD-D2E846E43313}" type="presParOf" srcId="{A2909B0A-EA3E-4600-9AD5-B986193F4BDE}" destId="{1D415B71-79B2-475C-9A00-72BAE093CEFC}" srcOrd="0" destOrd="0" presId="urn:microsoft.com/office/officeart/2005/8/layout/process4"/>
    <dgm:cxn modelId="{C765D55C-9BD2-4EB4-BC39-D388FDE67F64}" type="presParOf" srcId="{D8BBDA18-58D4-4979-97A0-848AC98A40BD}" destId="{20953D7A-C681-49C4-BCD9-8CB3EF89050A}" srcOrd="11" destOrd="0" presId="urn:microsoft.com/office/officeart/2005/8/layout/process4"/>
    <dgm:cxn modelId="{46A5659C-C66F-490F-8B91-36D278D27EBC}" type="presParOf" srcId="{D8BBDA18-58D4-4979-97A0-848AC98A40BD}" destId="{76767682-12FE-4FC6-89AF-DA53F918167A}" srcOrd="12" destOrd="0" presId="urn:microsoft.com/office/officeart/2005/8/layout/process4"/>
    <dgm:cxn modelId="{BF38835C-5C33-4CE8-928B-E7C07FC36C70}" type="presParOf" srcId="{76767682-12FE-4FC6-89AF-DA53F918167A}" destId="{627750FD-F369-463F-BE48-371B9CF9DF3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CBE76C-0CDB-44A1-9B24-066B525A7836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374D2B9-1FC0-448D-9567-363F79BC3399}">
      <dgm:prSet phldrT="[Text]" custT="1"/>
      <dgm:spPr/>
      <dgm:t>
        <a:bodyPr/>
        <a:lstStyle/>
        <a:p>
          <a:r>
            <a:rPr lang="de-DE" sz="2000" dirty="0" smtClean="0"/>
            <a:t>Parlament</a:t>
          </a:r>
          <a:endParaRPr lang="hr-HR" sz="2000" dirty="0"/>
        </a:p>
      </dgm:t>
    </dgm:pt>
    <dgm:pt modelId="{5871A354-CFB5-4720-AA92-9C39A1D7B24A}" type="parTrans" cxnId="{C58B7241-1398-4F26-A9D8-56E2FC174E64}">
      <dgm:prSet/>
      <dgm:spPr/>
      <dgm:t>
        <a:bodyPr/>
        <a:lstStyle/>
        <a:p>
          <a:endParaRPr lang="de-DE" sz="2400"/>
        </a:p>
      </dgm:t>
    </dgm:pt>
    <dgm:pt modelId="{DD2D2515-6D6C-4B48-94F3-037BA3ABE046}" type="sibTrans" cxnId="{C58B7241-1398-4F26-A9D8-56E2FC174E64}">
      <dgm:prSet/>
      <dgm:spPr/>
      <dgm:t>
        <a:bodyPr/>
        <a:lstStyle/>
        <a:p>
          <a:endParaRPr lang="de-DE" sz="2400"/>
        </a:p>
      </dgm:t>
    </dgm:pt>
    <dgm:pt modelId="{D241CCC6-04D6-4208-8610-86E96558EFA0}">
      <dgm:prSet phldrT="[Text]" custT="1"/>
      <dgm:spPr/>
      <dgm:t>
        <a:bodyPr/>
        <a:lstStyle/>
        <a:p>
          <a:r>
            <a:rPr lang="de-DE" sz="2000" dirty="0" smtClean="0"/>
            <a:t>Zainteresirana javnost / interesne skupine</a:t>
          </a:r>
          <a:endParaRPr lang="hr-HR" sz="2000" dirty="0"/>
        </a:p>
      </dgm:t>
    </dgm:pt>
    <dgm:pt modelId="{2A421416-EF12-4FE3-B2B0-8E5178FCCB11}" type="parTrans" cxnId="{5768014C-5C68-4BC8-BEAD-280DD4236825}">
      <dgm:prSet/>
      <dgm:spPr/>
      <dgm:t>
        <a:bodyPr/>
        <a:lstStyle/>
        <a:p>
          <a:endParaRPr lang="de-DE" sz="2400"/>
        </a:p>
      </dgm:t>
    </dgm:pt>
    <dgm:pt modelId="{B0800C43-A71A-4DA4-A3AF-BB0250FE8358}" type="sibTrans" cxnId="{5768014C-5C68-4BC8-BEAD-280DD4236825}">
      <dgm:prSet/>
      <dgm:spPr/>
      <dgm:t>
        <a:bodyPr/>
        <a:lstStyle/>
        <a:p>
          <a:endParaRPr lang="de-DE" sz="2400"/>
        </a:p>
      </dgm:t>
    </dgm:pt>
    <dgm:pt modelId="{4FF2D4A3-18E9-4AFC-B249-D287AB2C7A04}">
      <dgm:prSet phldrT="[Text]" custT="1"/>
      <dgm:spPr/>
      <dgm:t>
        <a:bodyPr/>
        <a:lstStyle/>
        <a:p>
          <a:r>
            <a:rPr lang="de-DE" sz="2000" dirty="0" smtClean="0"/>
            <a:t>Ministarstva</a:t>
          </a:r>
          <a:endParaRPr lang="hr-HR" sz="2000" dirty="0"/>
        </a:p>
      </dgm:t>
    </dgm:pt>
    <dgm:pt modelId="{437415B3-A121-45BB-A053-D69171152D15}" type="parTrans" cxnId="{48F26C9B-ACEA-4B01-A7EC-D543DF748066}">
      <dgm:prSet/>
      <dgm:spPr/>
      <dgm:t>
        <a:bodyPr/>
        <a:lstStyle/>
        <a:p>
          <a:endParaRPr lang="de-DE" sz="2400"/>
        </a:p>
      </dgm:t>
    </dgm:pt>
    <dgm:pt modelId="{248378E4-A51C-4439-8702-5D320F6095C7}" type="sibTrans" cxnId="{48F26C9B-ACEA-4B01-A7EC-D543DF748066}">
      <dgm:prSet/>
      <dgm:spPr/>
      <dgm:t>
        <a:bodyPr/>
        <a:lstStyle/>
        <a:p>
          <a:endParaRPr lang="de-DE" sz="2400"/>
        </a:p>
      </dgm:t>
    </dgm:pt>
    <dgm:pt modelId="{A1CB4BB3-0393-42A1-838A-762DD4AA6444}">
      <dgm:prSet phldrT="[Text]" custT="1"/>
      <dgm:spPr/>
      <dgm:t>
        <a:bodyPr/>
        <a:lstStyle/>
        <a:p>
          <a:r>
            <a:rPr lang="de-DE" sz="2000" dirty="0" smtClean="0"/>
            <a:t>Savezna vlada</a:t>
          </a:r>
          <a:endParaRPr lang="hr-HR" sz="2000" dirty="0"/>
        </a:p>
      </dgm:t>
    </dgm:pt>
    <dgm:pt modelId="{E7877093-7C91-4DE8-8B54-BFA8AB8247C4}" type="parTrans" cxnId="{673D30EE-A70F-4127-9018-52368BD83843}">
      <dgm:prSet/>
      <dgm:spPr/>
      <dgm:t>
        <a:bodyPr/>
        <a:lstStyle/>
        <a:p>
          <a:endParaRPr lang="de-DE" sz="2400"/>
        </a:p>
      </dgm:t>
    </dgm:pt>
    <dgm:pt modelId="{282F79D3-F353-44FB-8A96-1FB01A301B27}" type="sibTrans" cxnId="{673D30EE-A70F-4127-9018-52368BD83843}">
      <dgm:prSet/>
      <dgm:spPr/>
      <dgm:t>
        <a:bodyPr/>
        <a:lstStyle/>
        <a:p>
          <a:endParaRPr lang="de-DE" sz="2400"/>
        </a:p>
      </dgm:t>
    </dgm:pt>
    <dgm:pt modelId="{52D77D46-2193-44B8-97C3-BF82C7184A41}" type="pres">
      <dgm:prSet presAssocID="{1ECBE76C-0CDB-44A1-9B24-066B525A78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5A16FDD2-44AF-489B-B757-4CDC41116EC4}" type="pres">
      <dgm:prSet presAssocID="{1ECBE76C-0CDB-44A1-9B24-066B525A7836}" presName="fgShape" presStyleLbl="fgShp" presStyleIdx="0" presStyleCnt="1"/>
      <dgm:spPr/>
      <dgm:t>
        <a:bodyPr/>
        <a:lstStyle/>
        <a:p>
          <a:endParaRPr lang="de-AT"/>
        </a:p>
      </dgm:t>
    </dgm:pt>
    <dgm:pt modelId="{8D88BB82-8115-4F3D-81A7-EAA1EE80F764}" type="pres">
      <dgm:prSet presAssocID="{1ECBE76C-0CDB-44A1-9B24-066B525A7836}" presName="linComp" presStyleCnt="0"/>
      <dgm:spPr/>
      <dgm:t>
        <a:bodyPr/>
        <a:lstStyle/>
        <a:p>
          <a:endParaRPr lang="de-AT"/>
        </a:p>
      </dgm:t>
    </dgm:pt>
    <dgm:pt modelId="{345DDB13-7F65-4AE1-AF18-9BE94AE29EBD}" type="pres">
      <dgm:prSet presAssocID="{C374D2B9-1FC0-448D-9567-363F79BC3399}" presName="compNode" presStyleCnt="0"/>
      <dgm:spPr/>
      <dgm:t>
        <a:bodyPr/>
        <a:lstStyle/>
        <a:p>
          <a:endParaRPr lang="de-AT"/>
        </a:p>
      </dgm:t>
    </dgm:pt>
    <dgm:pt modelId="{0008CD40-5D83-4452-A5F0-5EBFA05BE7E1}" type="pres">
      <dgm:prSet presAssocID="{C374D2B9-1FC0-448D-9567-363F79BC3399}" presName="bkgdShape" presStyleLbl="node1" presStyleIdx="0" presStyleCnt="4"/>
      <dgm:spPr/>
      <dgm:t>
        <a:bodyPr/>
        <a:lstStyle/>
        <a:p>
          <a:endParaRPr lang="de-AT"/>
        </a:p>
      </dgm:t>
    </dgm:pt>
    <dgm:pt modelId="{62554355-BC08-4D30-9E4D-54252924B5B5}" type="pres">
      <dgm:prSet presAssocID="{C374D2B9-1FC0-448D-9567-363F79BC339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207A19A-CCF0-4161-9775-82E805C035D5}" type="pres">
      <dgm:prSet presAssocID="{C374D2B9-1FC0-448D-9567-363F79BC3399}" presName="invisiNode" presStyleLbl="node1" presStyleIdx="0" presStyleCnt="4"/>
      <dgm:spPr/>
      <dgm:t>
        <a:bodyPr/>
        <a:lstStyle/>
        <a:p>
          <a:endParaRPr lang="de-AT"/>
        </a:p>
      </dgm:t>
    </dgm:pt>
    <dgm:pt modelId="{DF8C5895-EEE2-4EAB-A531-38489F3AD53F}" type="pres">
      <dgm:prSet presAssocID="{C374D2B9-1FC0-448D-9567-363F79BC3399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de-AT"/>
        </a:p>
      </dgm:t>
    </dgm:pt>
    <dgm:pt modelId="{C0DBDE0A-52A0-419C-9B2E-BD31929302C1}" type="pres">
      <dgm:prSet presAssocID="{DD2D2515-6D6C-4B48-94F3-037BA3ABE046}" presName="sibTrans" presStyleLbl="sibTrans2D1" presStyleIdx="0" presStyleCnt="0"/>
      <dgm:spPr/>
      <dgm:t>
        <a:bodyPr/>
        <a:lstStyle/>
        <a:p>
          <a:endParaRPr lang="de-AT"/>
        </a:p>
      </dgm:t>
    </dgm:pt>
    <dgm:pt modelId="{B82C5AD8-AD9C-4A58-A95E-BDA08D849FD7}" type="pres">
      <dgm:prSet presAssocID="{D241CCC6-04D6-4208-8610-86E96558EFA0}" presName="compNode" presStyleCnt="0"/>
      <dgm:spPr/>
      <dgm:t>
        <a:bodyPr/>
        <a:lstStyle/>
        <a:p>
          <a:endParaRPr lang="de-AT"/>
        </a:p>
      </dgm:t>
    </dgm:pt>
    <dgm:pt modelId="{E7F36A1A-33ED-4CF1-AA5B-A3E9022CB3DD}" type="pres">
      <dgm:prSet presAssocID="{D241CCC6-04D6-4208-8610-86E96558EFA0}" presName="bkgdShape" presStyleLbl="node1" presStyleIdx="1" presStyleCnt="4"/>
      <dgm:spPr/>
      <dgm:t>
        <a:bodyPr/>
        <a:lstStyle/>
        <a:p>
          <a:endParaRPr lang="de-AT"/>
        </a:p>
      </dgm:t>
    </dgm:pt>
    <dgm:pt modelId="{12BE776D-A821-4C09-BB8C-D51AAC1585FE}" type="pres">
      <dgm:prSet presAssocID="{D241CCC6-04D6-4208-8610-86E96558EFA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5A0F1B4-2E19-4D8E-95B4-27AB3EFF4852}" type="pres">
      <dgm:prSet presAssocID="{D241CCC6-04D6-4208-8610-86E96558EFA0}" presName="invisiNode" presStyleLbl="node1" presStyleIdx="1" presStyleCnt="4"/>
      <dgm:spPr/>
      <dgm:t>
        <a:bodyPr/>
        <a:lstStyle/>
        <a:p>
          <a:endParaRPr lang="de-AT"/>
        </a:p>
      </dgm:t>
    </dgm:pt>
    <dgm:pt modelId="{64031D4D-3459-43E1-9767-22B3AB88F36E}" type="pres">
      <dgm:prSet presAssocID="{D241CCC6-04D6-4208-8610-86E96558EFA0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de-AT"/>
        </a:p>
      </dgm:t>
    </dgm:pt>
    <dgm:pt modelId="{D2AED0F8-EFA0-4BC0-A832-E724071ACDD3}" type="pres">
      <dgm:prSet presAssocID="{B0800C43-A71A-4DA4-A3AF-BB0250FE8358}" presName="sibTrans" presStyleLbl="sibTrans2D1" presStyleIdx="0" presStyleCnt="0"/>
      <dgm:spPr/>
      <dgm:t>
        <a:bodyPr/>
        <a:lstStyle/>
        <a:p>
          <a:endParaRPr lang="de-AT"/>
        </a:p>
      </dgm:t>
    </dgm:pt>
    <dgm:pt modelId="{E9C25DA7-61BE-4F7A-A590-034DA1D60973}" type="pres">
      <dgm:prSet presAssocID="{4FF2D4A3-18E9-4AFC-B249-D287AB2C7A04}" presName="compNode" presStyleCnt="0"/>
      <dgm:spPr/>
      <dgm:t>
        <a:bodyPr/>
        <a:lstStyle/>
        <a:p>
          <a:endParaRPr lang="de-AT"/>
        </a:p>
      </dgm:t>
    </dgm:pt>
    <dgm:pt modelId="{4461A2B9-8A54-47D1-8242-FD8753E31DFB}" type="pres">
      <dgm:prSet presAssocID="{4FF2D4A3-18E9-4AFC-B249-D287AB2C7A04}" presName="bkgdShape" presStyleLbl="node1" presStyleIdx="2" presStyleCnt="4"/>
      <dgm:spPr/>
      <dgm:t>
        <a:bodyPr/>
        <a:lstStyle/>
        <a:p>
          <a:endParaRPr lang="de-AT"/>
        </a:p>
      </dgm:t>
    </dgm:pt>
    <dgm:pt modelId="{0DB9CE86-27C8-4540-B363-C1D078A409E5}" type="pres">
      <dgm:prSet presAssocID="{4FF2D4A3-18E9-4AFC-B249-D287AB2C7A04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62F169E-3FF3-42DA-9C64-5503BF64289A}" type="pres">
      <dgm:prSet presAssocID="{4FF2D4A3-18E9-4AFC-B249-D287AB2C7A04}" presName="invisiNode" presStyleLbl="node1" presStyleIdx="2" presStyleCnt="4"/>
      <dgm:spPr/>
      <dgm:t>
        <a:bodyPr/>
        <a:lstStyle/>
        <a:p>
          <a:endParaRPr lang="de-AT"/>
        </a:p>
      </dgm:t>
    </dgm:pt>
    <dgm:pt modelId="{76A55AEC-0C26-47FD-BE1D-84DBE95E095D}" type="pres">
      <dgm:prSet presAssocID="{4FF2D4A3-18E9-4AFC-B249-D287AB2C7A04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  <dgm:t>
        <a:bodyPr/>
        <a:lstStyle/>
        <a:p>
          <a:endParaRPr lang="de-AT"/>
        </a:p>
      </dgm:t>
    </dgm:pt>
    <dgm:pt modelId="{10B6A128-85E7-4A43-860C-12800F9B3850}" type="pres">
      <dgm:prSet presAssocID="{248378E4-A51C-4439-8702-5D320F6095C7}" presName="sibTrans" presStyleLbl="sibTrans2D1" presStyleIdx="0" presStyleCnt="0"/>
      <dgm:spPr/>
      <dgm:t>
        <a:bodyPr/>
        <a:lstStyle/>
        <a:p>
          <a:endParaRPr lang="de-AT"/>
        </a:p>
      </dgm:t>
    </dgm:pt>
    <dgm:pt modelId="{2EB2C7E9-A4DE-4DE3-87FB-50722B039774}" type="pres">
      <dgm:prSet presAssocID="{A1CB4BB3-0393-42A1-838A-762DD4AA6444}" presName="compNode" presStyleCnt="0"/>
      <dgm:spPr/>
      <dgm:t>
        <a:bodyPr/>
        <a:lstStyle/>
        <a:p>
          <a:endParaRPr lang="de-AT"/>
        </a:p>
      </dgm:t>
    </dgm:pt>
    <dgm:pt modelId="{1956D492-6E93-44C9-9657-DBA15D6551EF}" type="pres">
      <dgm:prSet presAssocID="{A1CB4BB3-0393-42A1-838A-762DD4AA6444}" presName="bkgdShape" presStyleLbl="node1" presStyleIdx="3" presStyleCnt="4"/>
      <dgm:spPr/>
      <dgm:t>
        <a:bodyPr/>
        <a:lstStyle/>
        <a:p>
          <a:endParaRPr lang="de-AT"/>
        </a:p>
      </dgm:t>
    </dgm:pt>
    <dgm:pt modelId="{2089D87C-DE1D-4D27-A9A4-E9791CB9DDA7}" type="pres">
      <dgm:prSet presAssocID="{A1CB4BB3-0393-42A1-838A-762DD4AA644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C2E01F2-86BA-47E9-A6BE-C3A2A621B2A2}" type="pres">
      <dgm:prSet presAssocID="{A1CB4BB3-0393-42A1-838A-762DD4AA6444}" presName="invisiNode" presStyleLbl="node1" presStyleIdx="3" presStyleCnt="4"/>
      <dgm:spPr/>
      <dgm:t>
        <a:bodyPr/>
        <a:lstStyle/>
        <a:p>
          <a:endParaRPr lang="de-AT"/>
        </a:p>
      </dgm:t>
    </dgm:pt>
    <dgm:pt modelId="{F9555A4F-B77A-450F-98D1-37B913D143C7}" type="pres">
      <dgm:prSet presAssocID="{A1CB4BB3-0393-42A1-838A-762DD4AA6444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  <dgm:t>
        <a:bodyPr/>
        <a:lstStyle/>
        <a:p>
          <a:endParaRPr lang="de-AT"/>
        </a:p>
      </dgm:t>
    </dgm:pt>
  </dgm:ptLst>
  <dgm:cxnLst>
    <dgm:cxn modelId="{30F893FB-E6E8-482C-A51D-85F53B1C5334}" type="presOf" srcId="{A1CB4BB3-0393-42A1-838A-762DD4AA6444}" destId="{2089D87C-DE1D-4D27-A9A4-E9791CB9DDA7}" srcOrd="1" destOrd="0" presId="urn:microsoft.com/office/officeart/2005/8/layout/hList7"/>
    <dgm:cxn modelId="{5768014C-5C68-4BC8-BEAD-280DD4236825}" srcId="{1ECBE76C-0CDB-44A1-9B24-066B525A7836}" destId="{D241CCC6-04D6-4208-8610-86E96558EFA0}" srcOrd="1" destOrd="0" parTransId="{2A421416-EF12-4FE3-B2B0-8E5178FCCB11}" sibTransId="{B0800C43-A71A-4DA4-A3AF-BB0250FE8358}"/>
    <dgm:cxn modelId="{B2081F59-DD25-4E02-A125-54A3EA43BEA8}" type="presOf" srcId="{D241CCC6-04D6-4208-8610-86E96558EFA0}" destId="{12BE776D-A821-4C09-BB8C-D51AAC1585FE}" srcOrd="1" destOrd="0" presId="urn:microsoft.com/office/officeart/2005/8/layout/hList7"/>
    <dgm:cxn modelId="{1927AB36-0407-41FF-9589-6E64B78B6944}" type="presOf" srcId="{1ECBE76C-0CDB-44A1-9B24-066B525A7836}" destId="{52D77D46-2193-44B8-97C3-BF82C7184A41}" srcOrd="0" destOrd="0" presId="urn:microsoft.com/office/officeart/2005/8/layout/hList7"/>
    <dgm:cxn modelId="{BA2B34E5-281A-4C1B-B337-4BD6B78C6CF7}" type="presOf" srcId="{DD2D2515-6D6C-4B48-94F3-037BA3ABE046}" destId="{C0DBDE0A-52A0-419C-9B2E-BD31929302C1}" srcOrd="0" destOrd="0" presId="urn:microsoft.com/office/officeart/2005/8/layout/hList7"/>
    <dgm:cxn modelId="{7043DB5C-E8A8-4295-8304-2835AE8B0B32}" type="presOf" srcId="{4FF2D4A3-18E9-4AFC-B249-D287AB2C7A04}" destId="{0DB9CE86-27C8-4540-B363-C1D078A409E5}" srcOrd="1" destOrd="0" presId="urn:microsoft.com/office/officeart/2005/8/layout/hList7"/>
    <dgm:cxn modelId="{C58B7241-1398-4F26-A9D8-56E2FC174E64}" srcId="{1ECBE76C-0CDB-44A1-9B24-066B525A7836}" destId="{C374D2B9-1FC0-448D-9567-363F79BC3399}" srcOrd="0" destOrd="0" parTransId="{5871A354-CFB5-4720-AA92-9C39A1D7B24A}" sibTransId="{DD2D2515-6D6C-4B48-94F3-037BA3ABE046}"/>
    <dgm:cxn modelId="{AF0AA5D0-E6A3-41DE-ABEB-B4D78CF2FE1B}" type="presOf" srcId="{C374D2B9-1FC0-448D-9567-363F79BC3399}" destId="{62554355-BC08-4D30-9E4D-54252924B5B5}" srcOrd="1" destOrd="0" presId="urn:microsoft.com/office/officeart/2005/8/layout/hList7"/>
    <dgm:cxn modelId="{E89054E0-C1B6-4C61-BA10-5C6D3AFFF30B}" type="presOf" srcId="{A1CB4BB3-0393-42A1-838A-762DD4AA6444}" destId="{1956D492-6E93-44C9-9657-DBA15D6551EF}" srcOrd="0" destOrd="0" presId="urn:microsoft.com/office/officeart/2005/8/layout/hList7"/>
    <dgm:cxn modelId="{03E305B6-B7D6-42B1-9356-E1EEBC594F1A}" type="presOf" srcId="{C374D2B9-1FC0-448D-9567-363F79BC3399}" destId="{0008CD40-5D83-4452-A5F0-5EBFA05BE7E1}" srcOrd="0" destOrd="0" presId="urn:microsoft.com/office/officeart/2005/8/layout/hList7"/>
    <dgm:cxn modelId="{48F26C9B-ACEA-4B01-A7EC-D543DF748066}" srcId="{1ECBE76C-0CDB-44A1-9B24-066B525A7836}" destId="{4FF2D4A3-18E9-4AFC-B249-D287AB2C7A04}" srcOrd="2" destOrd="0" parTransId="{437415B3-A121-45BB-A053-D69171152D15}" sibTransId="{248378E4-A51C-4439-8702-5D320F6095C7}"/>
    <dgm:cxn modelId="{55FC9808-1B8F-4097-85FC-DE36A0FC3B07}" type="presOf" srcId="{B0800C43-A71A-4DA4-A3AF-BB0250FE8358}" destId="{D2AED0F8-EFA0-4BC0-A832-E724071ACDD3}" srcOrd="0" destOrd="0" presId="urn:microsoft.com/office/officeart/2005/8/layout/hList7"/>
    <dgm:cxn modelId="{E674C9DC-7CB8-4535-BEDF-25C93B06DB29}" type="presOf" srcId="{248378E4-A51C-4439-8702-5D320F6095C7}" destId="{10B6A128-85E7-4A43-860C-12800F9B3850}" srcOrd="0" destOrd="0" presId="urn:microsoft.com/office/officeart/2005/8/layout/hList7"/>
    <dgm:cxn modelId="{E6E9080C-066D-47D9-881D-F355809E0B4F}" type="presOf" srcId="{4FF2D4A3-18E9-4AFC-B249-D287AB2C7A04}" destId="{4461A2B9-8A54-47D1-8242-FD8753E31DFB}" srcOrd="0" destOrd="0" presId="urn:microsoft.com/office/officeart/2005/8/layout/hList7"/>
    <dgm:cxn modelId="{673D30EE-A70F-4127-9018-52368BD83843}" srcId="{1ECBE76C-0CDB-44A1-9B24-066B525A7836}" destId="{A1CB4BB3-0393-42A1-838A-762DD4AA6444}" srcOrd="3" destOrd="0" parTransId="{E7877093-7C91-4DE8-8B54-BFA8AB8247C4}" sibTransId="{282F79D3-F353-44FB-8A96-1FB01A301B27}"/>
    <dgm:cxn modelId="{0EDD8AEA-64A4-45EA-A95E-225D42235683}" type="presOf" srcId="{D241CCC6-04D6-4208-8610-86E96558EFA0}" destId="{E7F36A1A-33ED-4CF1-AA5B-A3E9022CB3DD}" srcOrd="0" destOrd="0" presId="urn:microsoft.com/office/officeart/2005/8/layout/hList7"/>
    <dgm:cxn modelId="{29FD69BE-A37B-4E99-85AA-DCF04099E3E3}" type="presParOf" srcId="{52D77D46-2193-44B8-97C3-BF82C7184A41}" destId="{5A16FDD2-44AF-489B-B757-4CDC41116EC4}" srcOrd="0" destOrd="0" presId="urn:microsoft.com/office/officeart/2005/8/layout/hList7"/>
    <dgm:cxn modelId="{215D0902-D713-4E79-820F-02F406C08AA0}" type="presParOf" srcId="{52D77D46-2193-44B8-97C3-BF82C7184A41}" destId="{8D88BB82-8115-4F3D-81A7-EAA1EE80F764}" srcOrd="1" destOrd="0" presId="urn:microsoft.com/office/officeart/2005/8/layout/hList7"/>
    <dgm:cxn modelId="{848EE7C1-B8D5-47F6-A2F4-08E8E3FA9920}" type="presParOf" srcId="{8D88BB82-8115-4F3D-81A7-EAA1EE80F764}" destId="{345DDB13-7F65-4AE1-AF18-9BE94AE29EBD}" srcOrd="0" destOrd="0" presId="urn:microsoft.com/office/officeart/2005/8/layout/hList7"/>
    <dgm:cxn modelId="{88A379BF-CCD9-4FEB-B341-FF99D22BA9FA}" type="presParOf" srcId="{345DDB13-7F65-4AE1-AF18-9BE94AE29EBD}" destId="{0008CD40-5D83-4452-A5F0-5EBFA05BE7E1}" srcOrd="0" destOrd="0" presId="urn:microsoft.com/office/officeart/2005/8/layout/hList7"/>
    <dgm:cxn modelId="{62B16774-CB4A-49F7-BE2A-B0B216A3C257}" type="presParOf" srcId="{345DDB13-7F65-4AE1-AF18-9BE94AE29EBD}" destId="{62554355-BC08-4D30-9E4D-54252924B5B5}" srcOrd="1" destOrd="0" presId="urn:microsoft.com/office/officeart/2005/8/layout/hList7"/>
    <dgm:cxn modelId="{B742FD6F-770E-49C6-B875-8AA51B2538A6}" type="presParOf" srcId="{345DDB13-7F65-4AE1-AF18-9BE94AE29EBD}" destId="{C207A19A-CCF0-4161-9775-82E805C035D5}" srcOrd="2" destOrd="0" presId="urn:microsoft.com/office/officeart/2005/8/layout/hList7"/>
    <dgm:cxn modelId="{308F73EF-7E5E-4A58-9410-0CE4593434C5}" type="presParOf" srcId="{345DDB13-7F65-4AE1-AF18-9BE94AE29EBD}" destId="{DF8C5895-EEE2-4EAB-A531-38489F3AD53F}" srcOrd="3" destOrd="0" presId="urn:microsoft.com/office/officeart/2005/8/layout/hList7"/>
    <dgm:cxn modelId="{63ED9DFE-4E80-4F01-980F-A30420620D21}" type="presParOf" srcId="{8D88BB82-8115-4F3D-81A7-EAA1EE80F764}" destId="{C0DBDE0A-52A0-419C-9B2E-BD31929302C1}" srcOrd="1" destOrd="0" presId="urn:microsoft.com/office/officeart/2005/8/layout/hList7"/>
    <dgm:cxn modelId="{2A95A13E-4749-4690-8C6D-C4312CA09BBA}" type="presParOf" srcId="{8D88BB82-8115-4F3D-81A7-EAA1EE80F764}" destId="{B82C5AD8-AD9C-4A58-A95E-BDA08D849FD7}" srcOrd="2" destOrd="0" presId="urn:microsoft.com/office/officeart/2005/8/layout/hList7"/>
    <dgm:cxn modelId="{14946DDB-5E3F-4F2B-B37F-49164ACA85B4}" type="presParOf" srcId="{B82C5AD8-AD9C-4A58-A95E-BDA08D849FD7}" destId="{E7F36A1A-33ED-4CF1-AA5B-A3E9022CB3DD}" srcOrd="0" destOrd="0" presId="urn:microsoft.com/office/officeart/2005/8/layout/hList7"/>
    <dgm:cxn modelId="{72269222-A540-4734-96DE-4A9A06FC9C7E}" type="presParOf" srcId="{B82C5AD8-AD9C-4A58-A95E-BDA08D849FD7}" destId="{12BE776D-A821-4C09-BB8C-D51AAC1585FE}" srcOrd="1" destOrd="0" presId="urn:microsoft.com/office/officeart/2005/8/layout/hList7"/>
    <dgm:cxn modelId="{2FECF7C5-83B8-46A9-8212-6B8C640506DE}" type="presParOf" srcId="{B82C5AD8-AD9C-4A58-A95E-BDA08D849FD7}" destId="{F5A0F1B4-2E19-4D8E-95B4-27AB3EFF4852}" srcOrd="2" destOrd="0" presId="urn:microsoft.com/office/officeart/2005/8/layout/hList7"/>
    <dgm:cxn modelId="{DBCE7F6A-0800-4D03-8BCF-50E8B589AED0}" type="presParOf" srcId="{B82C5AD8-AD9C-4A58-A95E-BDA08D849FD7}" destId="{64031D4D-3459-43E1-9767-22B3AB88F36E}" srcOrd="3" destOrd="0" presId="urn:microsoft.com/office/officeart/2005/8/layout/hList7"/>
    <dgm:cxn modelId="{16F0C634-2B3D-4DBE-B3E6-652CFAFA52E2}" type="presParOf" srcId="{8D88BB82-8115-4F3D-81A7-EAA1EE80F764}" destId="{D2AED0F8-EFA0-4BC0-A832-E724071ACDD3}" srcOrd="3" destOrd="0" presId="urn:microsoft.com/office/officeart/2005/8/layout/hList7"/>
    <dgm:cxn modelId="{0959F4E7-3270-4461-ACAA-4B43664FAC25}" type="presParOf" srcId="{8D88BB82-8115-4F3D-81A7-EAA1EE80F764}" destId="{E9C25DA7-61BE-4F7A-A590-034DA1D60973}" srcOrd="4" destOrd="0" presId="urn:microsoft.com/office/officeart/2005/8/layout/hList7"/>
    <dgm:cxn modelId="{5B613C84-7EA6-4FB0-904D-F097D05FE1C9}" type="presParOf" srcId="{E9C25DA7-61BE-4F7A-A590-034DA1D60973}" destId="{4461A2B9-8A54-47D1-8242-FD8753E31DFB}" srcOrd="0" destOrd="0" presId="urn:microsoft.com/office/officeart/2005/8/layout/hList7"/>
    <dgm:cxn modelId="{9E5FF5E3-4798-450F-B49C-B3566B51D4BD}" type="presParOf" srcId="{E9C25DA7-61BE-4F7A-A590-034DA1D60973}" destId="{0DB9CE86-27C8-4540-B363-C1D078A409E5}" srcOrd="1" destOrd="0" presId="urn:microsoft.com/office/officeart/2005/8/layout/hList7"/>
    <dgm:cxn modelId="{4DA09753-2DC0-4AB2-BED0-F4BFB69E491E}" type="presParOf" srcId="{E9C25DA7-61BE-4F7A-A590-034DA1D60973}" destId="{F62F169E-3FF3-42DA-9C64-5503BF64289A}" srcOrd="2" destOrd="0" presId="urn:microsoft.com/office/officeart/2005/8/layout/hList7"/>
    <dgm:cxn modelId="{D0A9669F-4B86-402F-9983-847D689E041A}" type="presParOf" srcId="{E9C25DA7-61BE-4F7A-A590-034DA1D60973}" destId="{76A55AEC-0C26-47FD-BE1D-84DBE95E095D}" srcOrd="3" destOrd="0" presId="urn:microsoft.com/office/officeart/2005/8/layout/hList7"/>
    <dgm:cxn modelId="{B4F8C37D-3A36-4375-8C9D-652C63F99672}" type="presParOf" srcId="{8D88BB82-8115-4F3D-81A7-EAA1EE80F764}" destId="{10B6A128-85E7-4A43-860C-12800F9B3850}" srcOrd="5" destOrd="0" presId="urn:microsoft.com/office/officeart/2005/8/layout/hList7"/>
    <dgm:cxn modelId="{0EA30923-17EC-47B6-A131-A83690A51E84}" type="presParOf" srcId="{8D88BB82-8115-4F3D-81A7-EAA1EE80F764}" destId="{2EB2C7E9-A4DE-4DE3-87FB-50722B039774}" srcOrd="6" destOrd="0" presId="urn:microsoft.com/office/officeart/2005/8/layout/hList7"/>
    <dgm:cxn modelId="{C503944E-546C-4754-894B-82F44DFBCFE2}" type="presParOf" srcId="{2EB2C7E9-A4DE-4DE3-87FB-50722B039774}" destId="{1956D492-6E93-44C9-9657-DBA15D6551EF}" srcOrd="0" destOrd="0" presId="urn:microsoft.com/office/officeart/2005/8/layout/hList7"/>
    <dgm:cxn modelId="{72734AE9-2C58-40EA-8A34-070ACB3831CD}" type="presParOf" srcId="{2EB2C7E9-A4DE-4DE3-87FB-50722B039774}" destId="{2089D87C-DE1D-4D27-A9A4-E9791CB9DDA7}" srcOrd="1" destOrd="0" presId="urn:microsoft.com/office/officeart/2005/8/layout/hList7"/>
    <dgm:cxn modelId="{3152F175-323A-495A-9E3B-D2702FA4462B}" type="presParOf" srcId="{2EB2C7E9-A4DE-4DE3-87FB-50722B039774}" destId="{1C2E01F2-86BA-47E9-A6BE-C3A2A621B2A2}" srcOrd="2" destOrd="0" presId="urn:microsoft.com/office/officeart/2005/8/layout/hList7"/>
    <dgm:cxn modelId="{FFE62AA7-FB93-4B6D-AC07-92D0C3F9177B}" type="presParOf" srcId="{2EB2C7E9-A4DE-4DE3-87FB-50722B039774}" destId="{F9555A4F-B77A-450F-98D1-37B913D143C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ED2696-72AD-4A47-92D6-67DA7B6DBDC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D587BBD-7B4E-4915-868E-0FA041EDBFFE}">
      <dgm:prSet phldrT="[Text]" custT="1"/>
      <dgm:spPr/>
      <dgm:t>
        <a:bodyPr/>
        <a:lstStyle/>
        <a:p>
          <a:r>
            <a:rPr lang="en-US" sz="2000" dirty="0" smtClean="0"/>
            <a:t>Prikupljanje značajnih podataka</a:t>
          </a:r>
          <a:endParaRPr lang="hr-HR" sz="2000" dirty="0"/>
        </a:p>
      </dgm:t>
    </dgm:pt>
    <dgm:pt modelId="{6DFD4D98-57F6-41D6-8671-133B48AECE1D}" type="parTrans" cxnId="{554C147F-05FA-4EF6-88AA-04C9970A9D92}">
      <dgm:prSet/>
      <dgm:spPr/>
      <dgm:t>
        <a:bodyPr/>
        <a:lstStyle/>
        <a:p>
          <a:endParaRPr lang="de-DE" sz="2000"/>
        </a:p>
      </dgm:t>
    </dgm:pt>
    <dgm:pt modelId="{6BA6DB70-719C-4E66-BADE-A1FC6AFA1368}" type="sibTrans" cxnId="{554C147F-05FA-4EF6-88AA-04C9970A9D92}">
      <dgm:prSet/>
      <dgm:spPr/>
      <dgm:t>
        <a:bodyPr/>
        <a:lstStyle/>
        <a:p>
          <a:endParaRPr lang="de-DE" sz="2000"/>
        </a:p>
      </dgm:t>
    </dgm:pt>
    <dgm:pt modelId="{88243DE5-ACC6-4999-AB8D-1D506C6C366D}">
      <dgm:prSet phldrT="[Text]" custT="1"/>
      <dgm:spPr/>
      <dgm:t>
        <a:bodyPr/>
        <a:lstStyle/>
        <a:p>
          <a:r>
            <a:rPr lang="en-US" sz="2000" dirty="0" smtClean="0"/>
            <a:t>Izrada IT alata koji su jednostavni za upotrebu</a:t>
          </a:r>
          <a:endParaRPr lang="hr-HR" sz="2000" dirty="0"/>
        </a:p>
      </dgm:t>
    </dgm:pt>
    <dgm:pt modelId="{8CD8850C-5EF9-494C-98C0-0128D6033D85}" type="parTrans" cxnId="{4DEBFC78-4776-437C-9ECC-67868C5C300A}">
      <dgm:prSet/>
      <dgm:spPr/>
      <dgm:t>
        <a:bodyPr/>
        <a:lstStyle/>
        <a:p>
          <a:endParaRPr lang="de-DE" sz="2000"/>
        </a:p>
      </dgm:t>
    </dgm:pt>
    <dgm:pt modelId="{0F2F6C84-58A2-40B7-A775-320B1EC31FEC}" type="sibTrans" cxnId="{4DEBFC78-4776-437C-9ECC-67868C5C300A}">
      <dgm:prSet/>
      <dgm:spPr/>
      <dgm:t>
        <a:bodyPr/>
        <a:lstStyle/>
        <a:p>
          <a:endParaRPr lang="de-DE" sz="2000"/>
        </a:p>
      </dgm:t>
    </dgm:pt>
    <dgm:pt modelId="{2BC73DF6-ED66-4E16-A846-DE0C04FEC98C}">
      <dgm:prSet phldrT="[Text]" custT="1"/>
      <dgm:spPr/>
      <dgm:t>
        <a:bodyPr/>
        <a:lstStyle/>
        <a:p>
          <a:r>
            <a:rPr lang="en-US" sz="2000" dirty="0" smtClean="0"/>
            <a:t>Evaluacija i predviđanja</a:t>
          </a:r>
          <a:endParaRPr lang="hr-HR" sz="2000" dirty="0"/>
        </a:p>
      </dgm:t>
    </dgm:pt>
    <dgm:pt modelId="{2CEC096D-18AB-46FC-B08B-07B0D6E0B484}" type="parTrans" cxnId="{32421789-0540-40BE-A769-32778974EAD2}">
      <dgm:prSet/>
      <dgm:spPr/>
      <dgm:t>
        <a:bodyPr/>
        <a:lstStyle/>
        <a:p>
          <a:endParaRPr lang="de-DE" sz="2000"/>
        </a:p>
      </dgm:t>
    </dgm:pt>
    <dgm:pt modelId="{DBD7D843-E3DA-4E5B-9350-BCD0DE1BF071}" type="sibTrans" cxnId="{32421789-0540-40BE-A769-32778974EAD2}">
      <dgm:prSet/>
      <dgm:spPr/>
      <dgm:t>
        <a:bodyPr/>
        <a:lstStyle/>
        <a:p>
          <a:endParaRPr lang="de-DE" sz="2000"/>
        </a:p>
      </dgm:t>
    </dgm:pt>
    <dgm:pt modelId="{0F5615F3-0BA4-416B-821E-CE935EB932A4}">
      <dgm:prSet custT="1"/>
      <dgm:spPr/>
      <dgm:t>
        <a:bodyPr/>
        <a:lstStyle/>
        <a:p>
          <a:r>
            <a:rPr lang="en-US" sz="2000" smtClean="0"/>
            <a:t>Povećanje odgovornosti i osviještenosti</a:t>
          </a:r>
          <a:endParaRPr lang="hr-HR" sz="2000" dirty="0" smtClean="0"/>
        </a:p>
      </dgm:t>
    </dgm:pt>
    <dgm:pt modelId="{9E0F601B-6E15-4C51-8AA1-2BA4188C02F1}" type="parTrans" cxnId="{5F248607-BD99-483C-BE98-F122AF4578C3}">
      <dgm:prSet/>
      <dgm:spPr/>
      <dgm:t>
        <a:bodyPr/>
        <a:lstStyle/>
        <a:p>
          <a:endParaRPr lang="de-DE" sz="2000"/>
        </a:p>
      </dgm:t>
    </dgm:pt>
    <dgm:pt modelId="{58E3D44A-6C04-489F-AD2C-475395840D08}" type="sibTrans" cxnId="{5F248607-BD99-483C-BE98-F122AF4578C3}">
      <dgm:prSet/>
      <dgm:spPr/>
      <dgm:t>
        <a:bodyPr/>
        <a:lstStyle/>
        <a:p>
          <a:endParaRPr lang="de-DE" sz="2000"/>
        </a:p>
      </dgm:t>
    </dgm:pt>
    <dgm:pt modelId="{9D676A79-7EFE-4F29-B117-86B4200017E3}" type="pres">
      <dgm:prSet presAssocID="{42ED2696-72AD-4A47-92D6-67DA7B6DBD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1DDBA0A-B8CD-4EB3-9C08-2CE7B70F73C4}" type="pres">
      <dgm:prSet presAssocID="{42ED2696-72AD-4A47-92D6-67DA7B6DBDC1}" presName="cycle" presStyleCnt="0"/>
      <dgm:spPr/>
    </dgm:pt>
    <dgm:pt modelId="{06CB6E09-59E1-417A-A46D-D007569A0992}" type="pres">
      <dgm:prSet presAssocID="{BD587BBD-7B4E-4915-868E-0FA041EDBFFE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9C48601-659B-44EF-9EAD-352DD77BDDA4}" type="pres">
      <dgm:prSet presAssocID="{6BA6DB70-719C-4E66-BADE-A1FC6AFA1368}" presName="sibTransFirstNode" presStyleLbl="bgShp" presStyleIdx="0" presStyleCnt="1"/>
      <dgm:spPr/>
      <dgm:t>
        <a:bodyPr/>
        <a:lstStyle/>
        <a:p>
          <a:endParaRPr lang="de-DE"/>
        </a:p>
      </dgm:t>
    </dgm:pt>
    <dgm:pt modelId="{32C4A96B-90C0-4164-9039-2BBCC95A220C}" type="pres">
      <dgm:prSet presAssocID="{88243DE5-ACC6-4999-AB8D-1D506C6C366D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D389263-6ED5-4DC6-A810-668A7DF717D9}" type="pres">
      <dgm:prSet presAssocID="{0F5615F3-0BA4-416B-821E-CE935EB932A4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5BC9E13-7CC1-4B6A-BFE7-84B72E45C52C}" type="pres">
      <dgm:prSet presAssocID="{2BC73DF6-ED66-4E16-A846-DE0C04FEC98C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54C147F-05FA-4EF6-88AA-04C9970A9D92}" srcId="{42ED2696-72AD-4A47-92D6-67DA7B6DBDC1}" destId="{BD587BBD-7B4E-4915-868E-0FA041EDBFFE}" srcOrd="0" destOrd="0" parTransId="{6DFD4D98-57F6-41D6-8671-133B48AECE1D}" sibTransId="{6BA6DB70-719C-4E66-BADE-A1FC6AFA1368}"/>
    <dgm:cxn modelId="{B722BE04-3B36-4420-9DAD-1D08B4AEF177}" type="presOf" srcId="{BD587BBD-7B4E-4915-868E-0FA041EDBFFE}" destId="{06CB6E09-59E1-417A-A46D-D007569A0992}" srcOrd="0" destOrd="0" presId="urn:microsoft.com/office/officeart/2005/8/layout/cycle3"/>
    <dgm:cxn modelId="{E457C4A6-799B-4649-89CA-7F8DABF749FE}" type="presOf" srcId="{42ED2696-72AD-4A47-92D6-67DA7B6DBDC1}" destId="{9D676A79-7EFE-4F29-B117-86B4200017E3}" srcOrd="0" destOrd="0" presId="urn:microsoft.com/office/officeart/2005/8/layout/cycle3"/>
    <dgm:cxn modelId="{C5BC4C60-2FE0-4AF3-9962-2E5B5037E989}" type="presOf" srcId="{0F5615F3-0BA4-416B-821E-CE935EB932A4}" destId="{FD389263-6ED5-4DC6-A810-668A7DF717D9}" srcOrd="0" destOrd="0" presId="urn:microsoft.com/office/officeart/2005/8/layout/cycle3"/>
    <dgm:cxn modelId="{8E5E67AF-3B02-47F2-82C5-88AD8D6A61F9}" type="presOf" srcId="{6BA6DB70-719C-4E66-BADE-A1FC6AFA1368}" destId="{19C48601-659B-44EF-9EAD-352DD77BDDA4}" srcOrd="0" destOrd="0" presId="urn:microsoft.com/office/officeart/2005/8/layout/cycle3"/>
    <dgm:cxn modelId="{5F248607-BD99-483C-BE98-F122AF4578C3}" srcId="{42ED2696-72AD-4A47-92D6-67DA7B6DBDC1}" destId="{0F5615F3-0BA4-416B-821E-CE935EB932A4}" srcOrd="2" destOrd="0" parTransId="{9E0F601B-6E15-4C51-8AA1-2BA4188C02F1}" sibTransId="{58E3D44A-6C04-489F-AD2C-475395840D08}"/>
    <dgm:cxn modelId="{4DEBFC78-4776-437C-9ECC-67868C5C300A}" srcId="{42ED2696-72AD-4A47-92D6-67DA7B6DBDC1}" destId="{88243DE5-ACC6-4999-AB8D-1D506C6C366D}" srcOrd="1" destOrd="0" parTransId="{8CD8850C-5EF9-494C-98C0-0128D6033D85}" sibTransId="{0F2F6C84-58A2-40B7-A775-320B1EC31FEC}"/>
    <dgm:cxn modelId="{DB063871-1B8A-4A63-A136-D0FE3B4F6DA7}" type="presOf" srcId="{88243DE5-ACC6-4999-AB8D-1D506C6C366D}" destId="{32C4A96B-90C0-4164-9039-2BBCC95A220C}" srcOrd="0" destOrd="0" presId="urn:microsoft.com/office/officeart/2005/8/layout/cycle3"/>
    <dgm:cxn modelId="{A3397B48-B46E-4F9D-8708-3ED5B5B620A7}" type="presOf" srcId="{2BC73DF6-ED66-4E16-A846-DE0C04FEC98C}" destId="{05BC9E13-7CC1-4B6A-BFE7-84B72E45C52C}" srcOrd="0" destOrd="0" presId="urn:microsoft.com/office/officeart/2005/8/layout/cycle3"/>
    <dgm:cxn modelId="{32421789-0540-40BE-A769-32778974EAD2}" srcId="{42ED2696-72AD-4A47-92D6-67DA7B6DBDC1}" destId="{2BC73DF6-ED66-4E16-A846-DE0C04FEC98C}" srcOrd="3" destOrd="0" parTransId="{2CEC096D-18AB-46FC-B08B-07B0D6E0B484}" sibTransId="{DBD7D843-E3DA-4E5B-9350-BCD0DE1BF071}"/>
    <dgm:cxn modelId="{EA720BBB-3E51-4793-BDE1-9E937D0A2F84}" type="presParOf" srcId="{9D676A79-7EFE-4F29-B117-86B4200017E3}" destId="{51DDBA0A-B8CD-4EB3-9C08-2CE7B70F73C4}" srcOrd="0" destOrd="0" presId="urn:microsoft.com/office/officeart/2005/8/layout/cycle3"/>
    <dgm:cxn modelId="{6D7A8ACF-B65D-4165-925D-85DC88949080}" type="presParOf" srcId="{51DDBA0A-B8CD-4EB3-9C08-2CE7B70F73C4}" destId="{06CB6E09-59E1-417A-A46D-D007569A0992}" srcOrd="0" destOrd="0" presId="urn:microsoft.com/office/officeart/2005/8/layout/cycle3"/>
    <dgm:cxn modelId="{D195D610-A68B-4E0A-AC2E-9E61EC874384}" type="presParOf" srcId="{51DDBA0A-B8CD-4EB3-9C08-2CE7B70F73C4}" destId="{19C48601-659B-44EF-9EAD-352DD77BDDA4}" srcOrd="1" destOrd="0" presId="urn:microsoft.com/office/officeart/2005/8/layout/cycle3"/>
    <dgm:cxn modelId="{7712936F-F596-413A-9AB1-3EA10FFD152F}" type="presParOf" srcId="{51DDBA0A-B8CD-4EB3-9C08-2CE7B70F73C4}" destId="{32C4A96B-90C0-4164-9039-2BBCC95A220C}" srcOrd="2" destOrd="0" presId="urn:microsoft.com/office/officeart/2005/8/layout/cycle3"/>
    <dgm:cxn modelId="{571F8D2D-A397-42C4-81C0-974C6865480A}" type="presParOf" srcId="{51DDBA0A-B8CD-4EB3-9C08-2CE7B70F73C4}" destId="{FD389263-6ED5-4DC6-A810-668A7DF717D9}" srcOrd="3" destOrd="0" presId="urn:microsoft.com/office/officeart/2005/8/layout/cycle3"/>
    <dgm:cxn modelId="{AFF00015-6401-45D6-84F6-92AAF02C987A}" type="presParOf" srcId="{51DDBA0A-B8CD-4EB3-9C08-2CE7B70F73C4}" destId="{05BC9E13-7CC1-4B6A-BFE7-84B72E45C52C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8C5A4-41BF-4508-8862-5D470EC82209}">
      <dsp:nvSpPr>
        <dsp:cNvPr id="0" name=""/>
        <dsp:cNvSpPr/>
      </dsp:nvSpPr>
      <dsp:spPr>
        <a:xfrm>
          <a:off x="1296146" y="504062"/>
          <a:ext cx="2262311" cy="226265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F2BD2-79B1-4A41-8651-7B66826ECAD4}">
      <dsp:nvSpPr>
        <dsp:cNvPr id="0" name=""/>
        <dsp:cNvSpPr/>
      </dsp:nvSpPr>
      <dsp:spPr>
        <a:xfrm>
          <a:off x="1807299" y="1347128"/>
          <a:ext cx="1257122" cy="62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Strateški ciljevi u srednjoročnom okviru rashoda</a:t>
          </a:r>
          <a:endParaRPr lang="hr-HR" sz="1100" kern="1200" noProof="0" dirty="0"/>
        </a:p>
      </dsp:txBody>
      <dsp:txXfrm>
        <a:off x="1807299" y="1347128"/>
        <a:ext cx="1257122" cy="628411"/>
      </dsp:txXfrm>
    </dsp:sp>
    <dsp:sp modelId="{25346EC7-3245-4F9E-8B8A-C410AD57A36B}">
      <dsp:nvSpPr>
        <dsp:cNvPr id="0" name=""/>
        <dsp:cNvSpPr/>
      </dsp:nvSpPr>
      <dsp:spPr>
        <a:xfrm>
          <a:off x="678905" y="1830304"/>
          <a:ext cx="2262311" cy="226265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9F203-027B-439F-AD4C-7D414930256C}">
      <dsp:nvSpPr>
        <dsp:cNvPr id="0" name=""/>
        <dsp:cNvSpPr/>
      </dsp:nvSpPr>
      <dsp:spPr>
        <a:xfrm>
          <a:off x="1181500" y="2654712"/>
          <a:ext cx="1257122" cy="62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Informacije o učinku u godišnjem proračunu</a:t>
          </a:r>
          <a:endParaRPr lang="hr-HR" sz="1100" kern="1200" noProof="0" dirty="0"/>
        </a:p>
      </dsp:txBody>
      <dsp:txXfrm>
        <a:off x="1181500" y="2654712"/>
        <a:ext cx="1257122" cy="628411"/>
      </dsp:txXfrm>
    </dsp:sp>
    <dsp:sp modelId="{5A985F46-F4D5-42DF-8D29-677C4C437850}">
      <dsp:nvSpPr>
        <dsp:cNvPr id="0" name=""/>
        <dsp:cNvSpPr/>
      </dsp:nvSpPr>
      <dsp:spPr>
        <a:xfrm>
          <a:off x="1468271" y="3285943"/>
          <a:ext cx="1943675" cy="194445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86034-B9AF-4056-8346-F9ACF066307C}">
      <dsp:nvSpPr>
        <dsp:cNvPr id="0" name=""/>
        <dsp:cNvSpPr/>
      </dsp:nvSpPr>
      <dsp:spPr>
        <a:xfrm>
          <a:off x="1810273" y="3964176"/>
          <a:ext cx="1257122" cy="62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noProof="0" dirty="0" smtClean="0"/>
            <a:t>Procjena učinaka </a:t>
          </a:r>
          <a:r>
            <a:rPr lang="en-US" sz="1100" kern="1200" noProof="0" dirty="0" err="1" smtClean="0"/>
            <a:t>za</a:t>
          </a:r>
          <a:r>
            <a:rPr lang="en-US" sz="1100" kern="1200" noProof="0" dirty="0" smtClean="0"/>
            <a:t> prijedloge politika</a:t>
          </a:r>
          <a:endParaRPr lang="hr-HR" sz="1100" kern="1200" noProof="0" dirty="0"/>
        </a:p>
      </dsp:txBody>
      <dsp:txXfrm>
        <a:off x="1810273" y="3964176"/>
        <a:ext cx="1257122" cy="6284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8C5A4-41BF-4508-8862-5D470EC82209}">
      <dsp:nvSpPr>
        <dsp:cNvPr id="0" name=""/>
        <dsp:cNvSpPr/>
      </dsp:nvSpPr>
      <dsp:spPr>
        <a:xfrm>
          <a:off x="1307254" y="530241"/>
          <a:ext cx="2262311" cy="226265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F2BD2-79B1-4A41-8651-7B66826ECAD4}">
      <dsp:nvSpPr>
        <dsp:cNvPr id="0" name=""/>
        <dsp:cNvSpPr/>
      </dsp:nvSpPr>
      <dsp:spPr>
        <a:xfrm>
          <a:off x="1807299" y="1347128"/>
          <a:ext cx="1257122" cy="62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>
              <a:solidFill>
                <a:schemeClr val="bg1">
                  <a:lumMod val="65000"/>
                </a:schemeClr>
              </a:solidFill>
            </a:rPr>
            <a:t>Strateški ciljevi u srednjoročnom okviru rashoda</a:t>
          </a:r>
          <a:endParaRPr lang="hr-HR" sz="1100" kern="1200" noProof="0" dirty="0">
            <a:solidFill>
              <a:schemeClr val="bg1">
                <a:lumMod val="65000"/>
              </a:schemeClr>
            </a:solidFill>
          </a:endParaRPr>
        </a:p>
      </dsp:txBody>
      <dsp:txXfrm>
        <a:off x="1807299" y="1347128"/>
        <a:ext cx="1257122" cy="628411"/>
      </dsp:txXfrm>
    </dsp:sp>
    <dsp:sp modelId="{25346EC7-3245-4F9E-8B8A-C410AD57A36B}">
      <dsp:nvSpPr>
        <dsp:cNvPr id="0" name=""/>
        <dsp:cNvSpPr/>
      </dsp:nvSpPr>
      <dsp:spPr>
        <a:xfrm>
          <a:off x="678905" y="1830304"/>
          <a:ext cx="2262311" cy="226265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9F203-027B-439F-AD4C-7D414930256C}">
      <dsp:nvSpPr>
        <dsp:cNvPr id="0" name=""/>
        <dsp:cNvSpPr/>
      </dsp:nvSpPr>
      <dsp:spPr>
        <a:xfrm>
          <a:off x="1181500" y="2654712"/>
          <a:ext cx="1257122" cy="62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Informacije o učinku u godišnjem proračunu</a:t>
          </a:r>
          <a:endParaRPr lang="hr-HR" sz="1100" kern="1200" noProof="0" dirty="0"/>
        </a:p>
      </dsp:txBody>
      <dsp:txXfrm>
        <a:off x="1181500" y="2654712"/>
        <a:ext cx="1257122" cy="628411"/>
      </dsp:txXfrm>
    </dsp:sp>
    <dsp:sp modelId="{5A985F46-F4D5-42DF-8D29-677C4C437850}">
      <dsp:nvSpPr>
        <dsp:cNvPr id="0" name=""/>
        <dsp:cNvSpPr/>
      </dsp:nvSpPr>
      <dsp:spPr>
        <a:xfrm>
          <a:off x="1468271" y="3285943"/>
          <a:ext cx="1943675" cy="194445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86034-B9AF-4056-8346-F9ACF066307C}">
      <dsp:nvSpPr>
        <dsp:cNvPr id="0" name=""/>
        <dsp:cNvSpPr/>
      </dsp:nvSpPr>
      <dsp:spPr>
        <a:xfrm>
          <a:off x="1810273" y="3964176"/>
          <a:ext cx="1257122" cy="62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noProof="0" dirty="0" smtClean="0"/>
            <a:t>Procjena učinaka </a:t>
          </a:r>
          <a:r>
            <a:rPr lang="en-US" sz="1100" kern="1200" noProof="0" dirty="0" err="1" smtClean="0"/>
            <a:t>za</a:t>
          </a:r>
          <a:r>
            <a:rPr lang="en-US" sz="1100" kern="1200" noProof="0" dirty="0" smtClean="0"/>
            <a:t> prijedloge politika</a:t>
          </a:r>
          <a:endParaRPr lang="hr-HR" sz="1100" kern="1200" noProof="0" dirty="0"/>
        </a:p>
      </dsp:txBody>
      <dsp:txXfrm>
        <a:off x="1810273" y="3964176"/>
        <a:ext cx="1257122" cy="6284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8C5A4-41BF-4508-8862-5D470EC82209}">
      <dsp:nvSpPr>
        <dsp:cNvPr id="0" name=""/>
        <dsp:cNvSpPr/>
      </dsp:nvSpPr>
      <dsp:spPr>
        <a:xfrm>
          <a:off x="1307254" y="530241"/>
          <a:ext cx="2262311" cy="226265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F2BD2-79B1-4A41-8651-7B66826ECAD4}">
      <dsp:nvSpPr>
        <dsp:cNvPr id="0" name=""/>
        <dsp:cNvSpPr/>
      </dsp:nvSpPr>
      <dsp:spPr>
        <a:xfrm>
          <a:off x="1807299" y="1347128"/>
          <a:ext cx="1257122" cy="62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>
              <a:solidFill>
                <a:schemeClr val="bg1">
                  <a:lumMod val="65000"/>
                </a:schemeClr>
              </a:solidFill>
            </a:rPr>
            <a:t>Strateški ciljevi u srednjoročnom okviru rashoda</a:t>
          </a:r>
          <a:endParaRPr lang="hr-HR" sz="1100" kern="1200" noProof="0" dirty="0">
            <a:solidFill>
              <a:schemeClr val="bg1">
                <a:lumMod val="65000"/>
              </a:schemeClr>
            </a:solidFill>
          </a:endParaRPr>
        </a:p>
      </dsp:txBody>
      <dsp:txXfrm>
        <a:off x="1807299" y="1347128"/>
        <a:ext cx="1257122" cy="628411"/>
      </dsp:txXfrm>
    </dsp:sp>
    <dsp:sp modelId="{25346EC7-3245-4F9E-8B8A-C410AD57A36B}">
      <dsp:nvSpPr>
        <dsp:cNvPr id="0" name=""/>
        <dsp:cNvSpPr/>
      </dsp:nvSpPr>
      <dsp:spPr>
        <a:xfrm>
          <a:off x="678905" y="1830304"/>
          <a:ext cx="2262311" cy="226265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9F203-027B-439F-AD4C-7D414930256C}">
      <dsp:nvSpPr>
        <dsp:cNvPr id="0" name=""/>
        <dsp:cNvSpPr/>
      </dsp:nvSpPr>
      <dsp:spPr>
        <a:xfrm>
          <a:off x="1181500" y="2654712"/>
          <a:ext cx="1257122" cy="62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>
              <a:solidFill>
                <a:schemeClr val="bg1">
                  <a:lumMod val="65000"/>
                </a:schemeClr>
              </a:solidFill>
            </a:rPr>
            <a:t>Informacije o učinku u godišnjem proračunu</a:t>
          </a:r>
          <a:endParaRPr lang="hr-HR" sz="1100" kern="1200" noProof="0" dirty="0">
            <a:solidFill>
              <a:schemeClr val="bg1">
                <a:lumMod val="65000"/>
              </a:schemeClr>
            </a:solidFill>
          </a:endParaRPr>
        </a:p>
      </dsp:txBody>
      <dsp:txXfrm>
        <a:off x="1181500" y="2654712"/>
        <a:ext cx="1257122" cy="628411"/>
      </dsp:txXfrm>
    </dsp:sp>
    <dsp:sp modelId="{5A985F46-F4D5-42DF-8D29-677C4C437850}">
      <dsp:nvSpPr>
        <dsp:cNvPr id="0" name=""/>
        <dsp:cNvSpPr/>
      </dsp:nvSpPr>
      <dsp:spPr>
        <a:xfrm>
          <a:off x="1468271" y="3285943"/>
          <a:ext cx="1943675" cy="194445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86034-B9AF-4056-8346-F9ACF066307C}">
      <dsp:nvSpPr>
        <dsp:cNvPr id="0" name=""/>
        <dsp:cNvSpPr/>
      </dsp:nvSpPr>
      <dsp:spPr>
        <a:xfrm>
          <a:off x="1810273" y="3964176"/>
          <a:ext cx="1257122" cy="62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noProof="0" dirty="0" smtClean="0"/>
            <a:t>Procjena učinaka </a:t>
          </a:r>
          <a:r>
            <a:rPr lang="en-US" sz="1100" kern="1200" noProof="0" dirty="0" err="1" smtClean="0"/>
            <a:t>za</a:t>
          </a:r>
          <a:r>
            <a:rPr lang="en-US" sz="1100" kern="1200" noProof="0" dirty="0" smtClean="0"/>
            <a:t> prijedloge politika</a:t>
          </a:r>
          <a:endParaRPr lang="hr-HR" sz="1100" kern="1200" noProof="0" dirty="0"/>
        </a:p>
      </dsp:txBody>
      <dsp:txXfrm>
        <a:off x="1810273" y="3964176"/>
        <a:ext cx="1257122" cy="6284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D5606-058E-4EB1-9619-B299F7BF29CD}">
      <dsp:nvSpPr>
        <dsp:cNvPr id="0" name=""/>
        <dsp:cNvSpPr/>
      </dsp:nvSpPr>
      <dsp:spPr>
        <a:xfrm>
          <a:off x="3661689" y="542627"/>
          <a:ext cx="1725786" cy="172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800" kern="1200"/>
            <a:t>Planiranje</a:t>
          </a:r>
          <a:endParaRPr lang="hr-HR" sz="2800" kern="1200" dirty="0"/>
        </a:p>
      </dsp:txBody>
      <dsp:txXfrm>
        <a:off x="3661689" y="542627"/>
        <a:ext cx="1725786" cy="1725786"/>
      </dsp:txXfrm>
    </dsp:sp>
    <dsp:sp modelId="{885955FD-27DA-4E93-8D04-E425A8A08150}">
      <dsp:nvSpPr>
        <dsp:cNvPr id="0" name=""/>
        <dsp:cNvSpPr/>
      </dsp:nvSpPr>
      <dsp:spPr>
        <a:xfrm>
          <a:off x="932691" y="65188"/>
          <a:ext cx="4080571" cy="4080571"/>
        </a:xfrm>
        <a:prstGeom prst="circularArrow">
          <a:avLst>
            <a:gd name="adj1" fmla="val 8247"/>
            <a:gd name="adj2" fmla="val 576000"/>
            <a:gd name="adj3" fmla="val 2718573"/>
            <a:gd name="adj4" fmla="val 334802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3C9EE-B92E-44FB-805B-3DB171EE2526}">
      <dsp:nvSpPr>
        <dsp:cNvPr id="0" name=""/>
        <dsp:cNvSpPr/>
      </dsp:nvSpPr>
      <dsp:spPr>
        <a:xfrm>
          <a:off x="2210506" y="2852974"/>
          <a:ext cx="1725786" cy="172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800" kern="1200"/>
            <a:t>Provedba</a:t>
          </a:r>
          <a:endParaRPr lang="hr-HR" sz="2800" kern="1200" dirty="0"/>
        </a:p>
      </dsp:txBody>
      <dsp:txXfrm>
        <a:off x="2210506" y="2852974"/>
        <a:ext cx="1725786" cy="1725786"/>
      </dsp:txXfrm>
    </dsp:sp>
    <dsp:sp modelId="{A2DFD5CC-BAEE-4EE8-B23B-6F46E83CD4EE}">
      <dsp:nvSpPr>
        <dsp:cNvPr id="0" name=""/>
        <dsp:cNvSpPr/>
      </dsp:nvSpPr>
      <dsp:spPr>
        <a:xfrm>
          <a:off x="1133536" y="65188"/>
          <a:ext cx="4080571" cy="4080571"/>
        </a:xfrm>
        <a:prstGeom prst="circularArrow">
          <a:avLst>
            <a:gd name="adj1" fmla="val 8247"/>
            <a:gd name="adj2" fmla="val 576000"/>
            <a:gd name="adj3" fmla="val 9889198"/>
            <a:gd name="adj4" fmla="val 7505427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DCAB4-DFD2-4EF9-B289-D8C33E0321A0}">
      <dsp:nvSpPr>
        <dsp:cNvPr id="0" name=""/>
        <dsp:cNvSpPr/>
      </dsp:nvSpPr>
      <dsp:spPr>
        <a:xfrm>
          <a:off x="759324" y="542627"/>
          <a:ext cx="1725786" cy="172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800" kern="1200"/>
            <a:t>Evaluacija</a:t>
          </a:r>
          <a:endParaRPr lang="hr-HR" sz="2800" kern="1200" dirty="0"/>
        </a:p>
      </dsp:txBody>
      <dsp:txXfrm>
        <a:off x="759324" y="542627"/>
        <a:ext cx="1725786" cy="1725786"/>
      </dsp:txXfrm>
    </dsp:sp>
    <dsp:sp modelId="{EF1CF92D-CC3F-4DA5-89D3-D217FA4F4BB6}">
      <dsp:nvSpPr>
        <dsp:cNvPr id="0" name=""/>
        <dsp:cNvSpPr/>
      </dsp:nvSpPr>
      <dsp:spPr>
        <a:xfrm>
          <a:off x="1033114" y="98342"/>
          <a:ext cx="4080571" cy="4080571"/>
        </a:xfrm>
        <a:prstGeom prst="circularArrow">
          <a:avLst>
            <a:gd name="adj1" fmla="val 8247"/>
            <a:gd name="adj2" fmla="val 576000"/>
            <a:gd name="adj3" fmla="val 16857159"/>
            <a:gd name="adj4" fmla="val 14966841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FD35A-14BA-4729-BF7A-77F3B75D8DB5}">
      <dsp:nvSpPr>
        <dsp:cNvPr id="0" name=""/>
        <dsp:cNvSpPr/>
      </dsp:nvSpPr>
      <dsp:spPr>
        <a:xfrm>
          <a:off x="1811553" y="1368289"/>
          <a:ext cx="1691246" cy="1691246"/>
        </a:xfrm>
        <a:prstGeom prst="gear9">
          <a:avLst/>
        </a:prstGeom>
        <a:solidFill>
          <a:srgbClr val="9C001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rgbClr val="FFFFFF"/>
              </a:solidFill>
              <a:latin typeface="Arial"/>
            </a:rPr>
            <a:t>Cilj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rgbClr val="FFFFFF"/>
              </a:solidFill>
              <a:latin typeface="Arial"/>
            </a:rPr>
            <a:t>krajnjih rezultata</a:t>
          </a:r>
          <a:endParaRPr lang="hr-HR" sz="1400" kern="1200" dirty="0">
            <a:solidFill>
              <a:srgbClr val="FFFFFF"/>
            </a:solidFill>
            <a:latin typeface="Arial"/>
            <a:ea typeface="+mn-ea"/>
            <a:cs typeface="Arial"/>
          </a:endParaRPr>
        </a:p>
      </dsp:txBody>
      <dsp:txXfrm>
        <a:off x="2151569" y="1764455"/>
        <a:ext cx="1011214" cy="869336"/>
      </dsp:txXfrm>
    </dsp:sp>
    <dsp:sp modelId="{0CB00F71-387E-4A23-92D7-86AFD1FC5526}">
      <dsp:nvSpPr>
        <dsp:cNvPr id="0" name=""/>
        <dsp:cNvSpPr/>
      </dsp:nvSpPr>
      <dsp:spPr>
        <a:xfrm>
          <a:off x="827555" y="983998"/>
          <a:ext cx="1229997" cy="1229997"/>
        </a:xfrm>
        <a:prstGeom prst="gear6">
          <a:avLst/>
        </a:prstGeom>
        <a:solidFill>
          <a:srgbClr val="9C001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1" kern="1200" dirty="0" smtClean="0">
              <a:solidFill>
                <a:srgbClr val="FFFFFF"/>
              </a:solidFill>
              <a:latin typeface="Arial"/>
            </a:rPr>
            <a:t>Mjere izlaznih rezultata</a:t>
          </a:r>
          <a:endParaRPr lang="hr-HR" sz="1000" b="1" kern="1200" dirty="0">
            <a:solidFill>
              <a:srgbClr val="FFFFFF"/>
            </a:solidFill>
            <a:latin typeface="Arial"/>
            <a:ea typeface="+mn-ea"/>
            <a:cs typeface="Arial"/>
          </a:endParaRPr>
        </a:p>
      </dsp:txBody>
      <dsp:txXfrm>
        <a:off x="1137210" y="1295525"/>
        <a:ext cx="610687" cy="606943"/>
      </dsp:txXfrm>
    </dsp:sp>
    <dsp:sp modelId="{2D41B4B8-BC48-4B65-8018-032004FBD491}">
      <dsp:nvSpPr>
        <dsp:cNvPr id="0" name=""/>
        <dsp:cNvSpPr/>
      </dsp:nvSpPr>
      <dsp:spPr>
        <a:xfrm rot="21278780">
          <a:off x="1370686" y="174490"/>
          <a:ext cx="1496732" cy="1127016"/>
        </a:xfrm>
        <a:prstGeom prst="gear6">
          <a:avLst/>
        </a:prstGeom>
        <a:solidFill>
          <a:srgbClr val="9C001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solidFill>
                <a:srgbClr val="FFFFFF"/>
              </a:solidFill>
              <a:latin typeface="Arial"/>
            </a:rPr>
            <a:t>Pokazatelj</a:t>
          </a:r>
          <a:endParaRPr lang="hr-HR" sz="1200" b="1" kern="1200" dirty="0">
            <a:solidFill>
              <a:srgbClr val="FFFFFF"/>
            </a:solidFill>
            <a:latin typeface="Arial"/>
            <a:ea typeface="+mn-ea"/>
            <a:cs typeface="Arial"/>
          </a:endParaRPr>
        </a:p>
      </dsp:txBody>
      <dsp:txXfrm rot="-20700000">
        <a:off x="1720892" y="399749"/>
        <a:ext cx="796320" cy="676498"/>
      </dsp:txXfrm>
    </dsp:sp>
    <dsp:sp modelId="{DAA73F3D-11D2-48A0-A54F-B642984A84B9}">
      <dsp:nvSpPr>
        <dsp:cNvPr id="0" name=""/>
        <dsp:cNvSpPr/>
      </dsp:nvSpPr>
      <dsp:spPr>
        <a:xfrm>
          <a:off x="1669622" y="1135230"/>
          <a:ext cx="2164795" cy="2164795"/>
        </a:xfrm>
        <a:prstGeom prst="circularArrow">
          <a:avLst>
            <a:gd name="adj1" fmla="val 4688"/>
            <a:gd name="adj2" fmla="val 299029"/>
            <a:gd name="adj3" fmla="val 2465788"/>
            <a:gd name="adj4" fmla="val 15974412"/>
            <a:gd name="adj5" fmla="val 5469"/>
          </a:avLst>
        </a:prstGeom>
        <a:solidFill>
          <a:srgbClr val="9C001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902E7-85F5-4E34-9853-922579104DA5}">
      <dsp:nvSpPr>
        <dsp:cNvPr id="0" name=""/>
        <dsp:cNvSpPr/>
      </dsp:nvSpPr>
      <dsp:spPr>
        <a:xfrm>
          <a:off x="609724" y="716649"/>
          <a:ext cx="1572859" cy="157285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9C001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B6D7F-8AAA-4DAB-A543-3302DA04ED5B}">
      <dsp:nvSpPr>
        <dsp:cNvPr id="0" name=""/>
        <dsp:cNvSpPr/>
      </dsp:nvSpPr>
      <dsp:spPr>
        <a:xfrm>
          <a:off x="1237716" y="-123743"/>
          <a:ext cx="1695859" cy="169585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9C0013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21840-5F52-46D5-8291-A95C322B5C45}">
      <dsp:nvSpPr>
        <dsp:cNvPr id="0" name=""/>
        <dsp:cNvSpPr/>
      </dsp:nvSpPr>
      <dsp:spPr>
        <a:xfrm>
          <a:off x="0" y="4131949"/>
          <a:ext cx="7718425" cy="474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Savezni ured za upravljanje učinkom sastavlja izvještaj za parlament </a:t>
          </a:r>
          <a:endParaRPr lang="hr-HR" sz="1600" kern="1200" noProof="0" dirty="0"/>
        </a:p>
      </dsp:txBody>
      <dsp:txXfrm>
        <a:off x="0" y="4131949"/>
        <a:ext cx="7718425" cy="474240"/>
      </dsp:txXfrm>
    </dsp:sp>
    <dsp:sp modelId="{F221452F-E3DB-47A9-8FE0-D40002B37B5D}">
      <dsp:nvSpPr>
        <dsp:cNvPr id="0" name=""/>
        <dsp:cNvSpPr/>
      </dsp:nvSpPr>
      <dsp:spPr>
        <a:xfrm rot="10800000">
          <a:off x="0" y="3409682"/>
          <a:ext cx="7718425" cy="72938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i="1" kern="1200" noProof="0" dirty="0" smtClean="0"/>
            <a:t>Ex post</a:t>
          </a:r>
          <a:r>
            <a:rPr lang="en-US" sz="1600" kern="1200" noProof="0" dirty="0" smtClean="0"/>
            <a:t> evaluacija u roku od 5 godina </a:t>
          </a:r>
          <a:endParaRPr lang="hr-HR" sz="1600" kern="1200" noProof="0" dirty="0"/>
        </a:p>
      </dsp:txBody>
      <dsp:txXfrm rot="10800000">
        <a:off x="0" y="3409682"/>
        <a:ext cx="7718425" cy="473930"/>
      </dsp:txXfrm>
    </dsp:sp>
    <dsp:sp modelId="{985A1A3F-CB02-4CD2-AFF3-9285F3CFA7FE}">
      <dsp:nvSpPr>
        <dsp:cNvPr id="0" name=""/>
        <dsp:cNvSpPr/>
      </dsp:nvSpPr>
      <dsp:spPr>
        <a:xfrm rot="10800000">
          <a:off x="0" y="2891393"/>
          <a:ext cx="7718425" cy="52540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Dodatni dokument RIA-e za fazu savjetovanja i parlamentarnih rasprava</a:t>
          </a:r>
          <a:endParaRPr lang="hr-HR" sz="1600" kern="1200" noProof="0" dirty="0"/>
        </a:p>
      </dsp:txBody>
      <dsp:txXfrm rot="10800000">
        <a:off x="0" y="2891393"/>
        <a:ext cx="7718425" cy="341390"/>
      </dsp:txXfrm>
    </dsp:sp>
    <dsp:sp modelId="{462FB30A-06C6-4CC0-A895-30ECB8245D69}">
      <dsp:nvSpPr>
        <dsp:cNvPr id="0" name=""/>
        <dsp:cNvSpPr/>
      </dsp:nvSpPr>
      <dsp:spPr>
        <a:xfrm rot="10800000">
          <a:off x="0" y="2160241"/>
          <a:ext cx="7718425" cy="729381"/>
        </a:xfrm>
        <a:prstGeom prst="upArrowCallou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600" kern="1200" noProof="0" dirty="0" smtClean="0"/>
            <a:t>Revizija RIA-e od strane</a:t>
          </a:r>
          <a:r>
            <a:rPr kern="1200"/>
            <a:t> </a:t>
          </a:r>
          <a:r>
            <a:rPr lang="de-DE" sz="1600" kern="1200" noProof="0" dirty="0" smtClean="0"/>
            <a:t>čelnog</a:t>
          </a:r>
          <a:r>
            <a:rPr kern="1200"/>
            <a:t> </a:t>
          </a:r>
          <a:r>
            <a:rPr lang="de-DE" sz="1600" kern="1200" noProof="0" dirty="0" smtClean="0"/>
            <a:t>ministarstva (U slučaju</a:t>
          </a:r>
          <a:r>
            <a:rPr kern="1200"/>
            <a:t> </a:t>
          </a:r>
          <a:r>
            <a:rPr lang="de-DE" sz="1600" kern="1200" noProof="0" dirty="0" smtClean="0"/>
            <a:t>nesukladnosti: Obvezno</a:t>
          </a:r>
          <a:r>
            <a:rPr kern="1200"/>
            <a:t> </a:t>
          </a:r>
          <a:r>
            <a:rPr lang="de-DE" sz="1600" kern="1200" noProof="0" dirty="0" smtClean="0"/>
            <a:t>objašnjenje – „uskladi se</a:t>
          </a:r>
          <a:r>
            <a:rPr kern="1200"/>
            <a:t> </a:t>
          </a:r>
          <a:r>
            <a:rPr lang="de-DE" sz="1600" kern="1200" noProof="0" dirty="0" smtClean="0"/>
            <a:t>ili</a:t>
          </a:r>
          <a:r>
            <a:rPr kern="1200"/>
            <a:t> </a:t>
          </a:r>
          <a:r>
            <a:rPr lang="de-DE" sz="1600" kern="1200" noProof="0" dirty="0" smtClean="0"/>
            <a:t>objasni“)</a:t>
          </a:r>
          <a:endParaRPr lang="hr-HR" sz="1600" kern="1200" dirty="0"/>
        </a:p>
      </dsp:txBody>
      <dsp:txXfrm rot="10800000">
        <a:off x="0" y="2160241"/>
        <a:ext cx="7718425" cy="473930"/>
      </dsp:txXfrm>
    </dsp:sp>
    <dsp:sp modelId="{B830E40E-A6A4-4586-9E36-8973E4869E14}">
      <dsp:nvSpPr>
        <dsp:cNvPr id="0" name=""/>
        <dsp:cNvSpPr/>
      </dsp:nvSpPr>
      <dsp:spPr>
        <a:xfrm rot="10800000">
          <a:off x="0" y="1446857"/>
          <a:ext cx="7718425" cy="729381"/>
        </a:xfrm>
        <a:prstGeom prst="upArrowCallou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noProof="0" dirty="0" smtClean="0"/>
            <a:t>Podrška i osiguravanje kvalitete od strane Saveznog ureda za </a:t>
          </a:r>
          <a:r>
            <a:rPr lang="en-US" sz="1600" kern="1200" noProof="0" dirty="0" err="1" smtClean="0"/>
            <a:t>upravljanje</a:t>
          </a:r>
          <a:r>
            <a:rPr lang="en-US" sz="1600" kern="1200" noProof="0" dirty="0" smtClean="0"/>
            <a:t> </a:t>
          </a:r>
          <a:r>
            <a:rPr lang="en-US" sz="1600" kern="1200" noProof="0" dirty="0" err="1" smtClean="0"/>
            <a:t>učinkom</a:t>
          </a:r>
          <a:r>
            <a:rPr lang="hr-HR" sz="1600" kern="1200" noProof="0" dirty="0" smtClean="0"/>
            <a:t> </a:t>
          </a:r>
          <a:r>
            <a:rPr lang="en-US" sz="1600" kern="1200" noProof="0" dirty="0" smtClean="0"/>
            <a:t>i</a:t>
          </a:r>
          <a:r>
            <a:rPr lang="hr-HR" sz="1600" kern="1200" noProof="0" dirty="0" smtClean="0"/>
            <a:t> </a:t>
          </a:r>
          <a:r>
            <a:rPr lang="en-US" sz="1600" kern="1200" noProof="0" dirty="0" err="1" smtClean="0"/>
            <a:t>stručnjaka</a:t>
          </a:r>
          <a:r>
            <a:rPr lang="en-US" sz="1600" kern="1200" noProof="0" dirty="0" smtClean="0"/>
            <a:t> za </a:t>
          </a:r>
          <a:r>
            <a:rPr lang="en-US" sz="1600" kern="1200" noProof="0" dirty="0" err="1" smtClean="0"/>
            <a:t>posebne</a:t>
          </a:r>
          <a:r>
            <a:rPr lang="en-US" sz="1600" kern="1200" noProof="0" dirty="0" smtClean="0"/>
            <a:t> </a:t>
          </a:r>
          <a:r>
            <a:rPr lang="hr-HR" sz="1600" kern="1200" noProof="0" dirty="0" smtClean="0"/>
            <a:t>učinke</a:t>
          </a:r>
          <a:r>
            <a:rPr lang="en-US" sz="1600" kern="1200" noProof="0" dirty="0" smtClean="0"/>
            <a:t> iz drugih ministarstava</a:t>
          </a:r>
          <a:endParaRPr lang="hr-HR" sz="1600" kern="1200" noProof="0" dirty="0"/>
        </a:p>
      </dsp:txBody>
      <dsp:txXfrm rot="10800000">
        <a:off x="0" y="1446857"/>
        <a:ext cx="7718425" cy="473930"/>
      </dsp:txXfrm>
    </dsp:sp>
    <dsp:sp modelId="{1D415B71-79B2-475C-9A00-72BAE093CEFC}">
      <dsp:nvSpPr>
        <dsp:cNvPr id="0" name=""/>
        <dsp:cNvSpPr/>
      </dsp:nvSpPr>
      <dsp:spPr>
        <a:xfrm rot="10800000">
          <a:off x="0" y="724589"/>
          <a:ext cx="7718425" cy="72938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Čelno ministarstvo </a:t>
          </a:r>
          <a:r>
            <a:rPr lang="en-US" sz="1600" kern="1200" noProof="0" dirty="0" err="1" smtClean="0"/>
            <a:t>provodi</a:t>
          </a:r>
          <a:r>
            <a:rPr lang="en-US" sz="1600" kern="1200" noProof="0" dirty="0" smtClean="0"/>
            <a:t> </a:t>
          </a:r>
          <a:r>
            <a:rPr lang="hr-HR" sz="1600" kern="1200" noProof="0" dirty="0" smtClean="0"/>
            <a:t>procjenu učinaka </a:t>
          </a:r>
          <a:r>
            <a:rPr lang="en-US" sz="1600" kern="1200" noProof="0" dirty="0" smtClean="0"/>
            <a:t>(</a:t>
          </a:r>
          <a:r>
            <a:rPr lang="en-US" sz="1600" kern="1200" noProof="0" dirty="0" err="1" smtClean="0"/>
            <a:t>ključni</a:t>
          </a:r>
          <a:r>
            <a:rPr lang="en-US" sz="1600" kern="1200" noProof="0" dirty="0" smtClean="0"/>
            <a:t> ciljevi, pokazatelji, mjere provedbe, </a:t>
          </a:r>
          <a:r>
            <a:rPr lang="en-US" sz="1600" kern="1200" noProof="0" dirty="0" err="1" smtClean="0"/>
            <a:t>očekivani</a:t>
          </a:r>
          <a:r>
            <a:rPr lang="en-US" sz="1600" kern="1200" noProof="0" dirty="0" smtClean="0"/>
            <a:t> </a:t>
          </a:r>
          <a:r>
            <a:rPr lang="hr-HR" sz="1600" kern="1200" noProof="0" dirty="0" smtClean="0"/>
            <a:t>učinci</a:t>
          </a:r>
          <a:r>
            <a:rPr lang="en-US" sz="1600" kern="1200" noProof="0" dirty="0" smtClean="0"/>
            <a:t>...)</a:t>
          </a:r>
          <a:endParaRPr lang="hr-HR" sz="1600" kern="1200" noProof="0" dirty="0"/>
        </a:p>
      </dsp:txBody>
      <dsp:txXfrm rot="10800000">
        <a:off x="0" y="724589"/>
        <a:ext cx="7718425" cy="473930"/>
      </dsp:txXfrm>
    </dsp:sp>
    <dsp:sp modelId="{627750FD-F369-463F-BE48-371B9CF9DF30}">
      <dsp:nvSpPr>
        <dsp:cNvPr id="0" name=""/>
        <dsp:cNvSpPr/>
      </dsp:nvSpPr>
      <dsp:spPr>
        <a:xfrm rot="10800000">
          <a:off x="0" y="2321"/>
          <a:ext cx="7718425" cy="72938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Čelno ministarstvo izrađuje novi zakon, regulativu ili glavni projekt</a:t>
          </a:r>
          <a:endParaRPr lang="hr-HR" sz="1600" kern="1200" noProof="0" dirty="0"/>
        </a:p>
      </dsp:txBody>
      <dsp:txXfrm rot="10800000">
        <a:off x="0" y="2321"/>
        <a:ext cx="7718425" cy="473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8CD40-5D83-4452-A5F0-5EBFA05BE7E1}">
      <dsp:nvSpPr>
        <dsp:cNvPr id="0" name=""/>
        <dsp:cNvSpPr/>
      </dsp:nvSpPr>
      <dsp:spPr>
        <a:xfrm>
          <a:off x="1799" y="0"/>
          <a:ext cx="1886265" cy="475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Parlament</a:t>
          </a:r>
          <a:endParaRPr lang="hr-HR" sz="2000" kern="1200" dirty="0"/>
        </a:p>
      </dsp:txBody>
      <dsp:txXfrm>
        <a:off x="1799" y="1901011"/>
        <a:ext cx="1886265" cy="1901011"/>
      </dsp:txXfrm>
    </dsp:sp>
    <dsp:sp modelId="{DF8C5895-EEE2-4EAB-A531-38489F3AD53F}">
      <dsp:nvSpPr>
        <dsp:cNvPr id="0" name=""/>
        <dsp:cNvSpPr/>
      </dsp:nvSpPr>
      <dsp:spPr>
        <a:xfrm>
          <a:off x="153636" y="285151"/>
          <a:ext cx="1582591" cy="158259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36A1A-33ED-4CF1-AA5B-A3E9022CB3DD}">
      <dsp:nvSpPr>
        <dsp:cNvPr id="0" name=""/>
        <dsp:cNvSpPr/>
      </dsp:nvSpPr>
      <dsp:spPr>
        <a:xfrm>
          <a:off x="1944653" y="0"/>
          <a:ext cx="1886265" cy="475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Zainteresirana javnost / interesne skupine</a:t>
          </a:r>
          <a:endParaRPr lang="hr-HR" sz="2000" kern="1200" dirty="0"/>
        </a:p>
      </dsp:txBody>
      <dsp:txXfrm>
        <a:off x="1944653" y="1901011"/>
        <a:ext cx="1886265" cy="1901011"/>
      </dsp:txXfrm>
    </dsp:sp>
    <dsp:sp modelId="{64031D4D-3459-43E1-9767-22B3AB88F36E}">
      <dsp:nvSpPr>
        <dsp:cNvPr id="0" name=""/>
        <dsp:cNvSpPr/>
      </dsp:nvSpPr>
      <dsp:spPr>
        <a:xfrm>
          <a:off x="2096489" y="285151"/>
          <a:ext cx="1582591" cy="158259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1A2B9-8A54-47D1-8242-FD8753E31DFB}">
      <dsp:nvSpPr>
        <dsp:cNvPr id="0" name=""/>
        <dsp:cNvSpPr/>
      </dsp:nvSpPr>
      <dsp:spPr>
        <a:xfrm>
          <a:off x="3887506" y="0"/>
          <a:ext cx="1886265" cy="475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Ministarstva</a:t>
          </a:r>
          <a:endParaRPr lang="hr-HR" sz="2000" kern="1200" dirty="0"/>
        </a:p>
      </dsp:txBody>
      <dsp:txXfrm>
        <a:off x="3887506" y="1901011"/>
        <a:ext cx="1886265" cy="1901011"/>
      </dsp:txXfrm>
    </dsp:sp>
    <dsp:sp modelId="{76A55AEC-0C26-47FD-BE1D-84DBE95E095D}">
      <dsp:nvSpPr>
        <dsp:cNvPr id="0" name=""/>
        <dsp:cNvSpPr/>
      </dsp:nvSpPr>
      <dsp:spPr>
        <a:xfrm>
          <a:off x="4039343" y="285151"/>
          <a:ext cx="1582591" cy="158259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6D492-6E93-44C9-9657-DBA15D6551EF}">
      <dsp:nvSpPr>
        <dsp:cNvPr id="0" name=""/>
        <dsp:cNvSpPr/>
      </dsp:nvSpPr>
      <dsp:spPr>
        <a:xfrm>
          <a:off x="5830359" y="0"/>
          <a:ext cx="1886265" cy="475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Savezna vlada</a:t>
          </a:r>
          <a:endParaRPr lang="hr-HR" sz="2000" kern="1200" dirty="0"/>
        </a:p>
      </dsp:txBody>
      <dsp:txXfrm>
        <a:off x="5830359" y="1901011"/>
        <a:ext cx="1886265" cy="1901011"/>
      </dsp:txXfrm>
    </dsp:sp>
    <dsp:sp modelId="{F9555A4F-B77A-450F-98D1-37B913D143C7}">
      <dsp:nvSpPr>
        <dsp:cNvPr id="0" name=""/>
        <dsp:cNvSpPr/>
      </dsp:nvSpPr>
      <dsp:spPr>
        <a:xfrm>
          <a:off x="5982196" y="285151"/>
          <a:ext cx="1582591" cy="158259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6FDD2-44AF-489B-B757-4CDC41116EC4}">
      <dsp:nvSpPr>
        <dsp:cNvPr id="0" name=""/>
        <dsp:cNvSpPr/>
      </dsp:nvSpPr>
      <dsp:spPr>
        <a:xfrm>
          <a:off x="308736" y="3802022"/>
          <a:ext cx="7100951" cy="7128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48601-659B-44EF-9EAD-352DD77BDDA4}">
      <dsp:nvSpPr>
        <dsp:cNvPr id="0" name=""/>
        <dsp:cNvSpPr/>
      </dsp:nvSpPr>
      <dsp:spPr>
        <a:xfrm>
          <a:off x="1089304" y="-75543"/>
          <a:ext cx="3917390" cy="3917390"/>
        </a:xfrm>
        <a:prstGeom prst="circularArrow">
          <a:avLst>
            <a:gd name="adj1" fmla="val 4668"/>
            <a:gd name="adj2" fmla="val 272909"/>
            <a:gd name="adj3" fmla="val 12997352"/>
            <a:gd name="adj4" fmla="val 17918726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B6E09-59E1-417A-A46D-D007569A0992}">
      <dsp:nvSpPr>
        <dsp:cNvPr id="0" name=""/>
        <dsp:cNvSpPr/>
      </dsp:nvSpPr>
      <dsp:spPr>
        <a:xfrm>
          <a:off x="1799332" y="1062"/>
          <a:ext cx="2497335" cy="1248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Prikupljanje značajnih podataka</a:t>
          </a:r>
          <a:endParaRPr lang="hr-HR" sz="2000" kern="1200" dirty="0"/>
        </a:p>
      </dsp:txBody>
      <dsp:txXfrm>
        <a:off x="1860287" y="62017"/>
        <a:ext cx="2375425" cy="1126757"/>
      </dsp:txXfrm>
    </dsp:sp>
    <dsp:sp modelId="{32C4A96B-90C0-4164-9039-2BBCC95A220C}">
      <dsp:nvSpPr>
        <dsp:cNvPr id="0" name=""/>
        <dsp:cNvSpPr/>
      </dsp:nvSpPr>
      <dsp:spPr>
        <a:xfrm>
          <a:off x="3205935" y="1407666"/>
          <a:ext cx="2497335" cy="1248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Izrada IT alata koji su jednostavni za upotrebu</a:t>
          </a:r>
          <a:endParaRPr lang="hr-HR" sz="2000" kern="1200" dirty="0"/>
        </a:p>
      </dsp:txBody>
      <dsp:txXfrm>
        <a:off x="3266890" y="1468621"/>
        <a:ext cx="2375425" cy="1126757"/>
      </dsp:txXfrm>
    </dsp:sp>
    <dsp:sp modelId="{FD389263-6ED5-4DC6-A810-668A7DF717D9}">
      <dsp:nvSpPr>
        <dsp:cNvPr id="0" name=""/>
        <dsp:cNvSpPr/>
      </dsp:nvSpPr>
      <dsp:spPr>
        <a:xfrm>
          <a:off x="1799332" y="2814269"/>
          <a:ext cx="2497335" cy="1248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Povećanje odgovornosti i osviještenosti</a:t>
          </a:r>
          <a:endParaRPr lang="hr-HR" sz="2000" kern="1200" dirty="0" smtClean="0"/>
        </a:p>
      </dsp:txBody>
      <dsp:txXfrm>
        <a:off x="1860287" y="2875224"/>
        <a:ext cx="2375425" cy="1126757"/>
      </dsp:txXfrm>
    </dsp:sp>
    <dsp:sp modelId="{05BC9E13-7CC1-4B6A-BFE7-84B72E45C52C}">
      <dsp:nvSpPr>
        <dsp:cNvPr id="0" name=""/>
        <dsp:cNvSpPr/>
      </dsp:nvSpPr>
      <dsp:spPr>
        <a:xfrm>
          <a:off x="392728" y="1407666"/>
          <a:ext cx="2497335" cy="1248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Evaluacija i predviđanja</a:t>
          </a:r>
          <a:endParaRPr lang="hr-HR" sz="2000" kern="1200" dirty="0"/>
        </a:p>
      </dsp:txBody>
      <dsp:txXfrm>
        <a:off x="453683" y="1468621"/>
        <a:ext cx="2375425" cy="1126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0.08667</cdr:x>
      <cdr:y>0.05278</cdr:y>
    </cdr:from>
    <cdr:to>
      <cdr:x>0.20143</cdr:x>
      <cdr:y>0.89167</cdr:y>
    </cdr:to>
    <cdr:sp macro="" textlink="">
      <cdr:nvSpPr>
        <cdr:cNvPr id="7" name="Rechteck 6"/>
        <cdr:cNvSpPr/>
      </cdr:nvSpPr>
      <cdr:spPr>
        <a:xfrm xmlns:a="http://schemas.openxmlformats.org/drawingml/2006/main">
          <a:off x="554097" y="196668"/>
          <a:ext cx="733683" cy="312585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  <a:alpha val="39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>
            <a:solidFill>
              <a:schemeClr val="lt1">
                <a:alpha val="22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0.19955</cdr:x>
      <cdr:y>0.06579</cdr:y>
    </cdr:from>
    <cdr:to>
      <cdr:x>0.19955</cdr:x>
      <cdr:y>0.89356</cdr:y>
    </cdr:to>
    <cdr:cxnSp macro="">
      <cdr:nvCxnSpPr>
        <cdr:cNvPr id="3" name="Gerade Verbindung 2"/>
        <cdr:cNvCxnSpPr/>
      </cdr:nvCxnSpPr>
      <cdr:spPr>
        <a:xfrm xmlns:a="http://schemas.openxmlformats.org/drawingml/2006/main" flipV="1">
          <a:off x="1275770" y="245127"/>
          <a:ext cx="0" cy="308442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C2A88BCE-9BE6-4C08-A924-5A2104FE1393}" type="datetimeFigureOut">
              <a:rPr lang="de-DE" smtClean="0"/>
              <a:t>09.03.2018</a:t>
            </a:fld>
            <a:endParaRPr lang="hr-HR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83D71ACD-0273-479B-9FBA-594B465019EE}" type="slidenum">
              <a:rPr lang="de-DE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5429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EEA62CD4-4DDE-4DA4-82EA-87F1891C856A}" type="datetimeFigureOut">
              <a:rPr lang="de-DE" smtClean="0"/>
              <a:t>09.03.2018</a:t>
            </a:fld>
            <a:endParaRPr lang="hr-HR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9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2BDCDF0-9CF2-4D5B-9F5B-9D179F83B236}" type="slidenum">
              <a:rPr lang="de-DE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298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7258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0723" indent="-273355" defTabSz="917258" eaLnBrk="0" hangingPunct="0">
              <a:defRPr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93420" indent="-218684" defTabSz="917258" eaLnBrk="0" hangingPunct="0">
              <a:defRPr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30787" indent="-218684" defTabSz="917258" eaLnBrk="0" hangingPunct="0">
              <a:defRPr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68156" indent="-218684" defTabSz="917258" eaLnBrk="0" hangingPunct="0">
              <a:defRPr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05524" indent="-218684" algn="ctr" defTabSz="91725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42893" indent="-218684" algn="ctr" defTabSz="91725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80261" indent="-218684" algn="ctr" defTabSz="91725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17629" indent="-218684" algn="ctr" defTabSz="91725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hr-HR" sz="800">
                <a:solidFill>
                  <a:prstClr val="black"/>
                </a:solidFill>
              </a:rPr>
              <a:t>Kopfzeile</a:t>
            </a:r>
          </a:p>
        </p:txBody>
      </p:sp>
      <p:sp>
        <p:nvSpPr>
          <p:cNvPr id="30723" name="Rectangle 19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7258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0723" indent="-273355" defTabSz="917258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93420" indent="-218684" defTabSz="917258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30787" indent="-218684" defTabSz="917258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68156" indent="-218684" defTabSz="917258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05524" indent="-218684" algn="ctr" defTabSz="91725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42893" indent="-218684" algn="ctr" defTabSz="91725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80261" indent="-218684" algn="ctr" defTabSz="91725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17629" indent="-218684" algn="ctr" defTabSz="91725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AD16C71-E4B9-4B75-820C-D4B500E73592}" type="datetime1">
              <a:rPr lang="de-AT" sz="800">
                <a:solidFill>
                  <a:prstClr val="black"/>
                </a:solidFill>
              </a:rPr>
              <a:pPr eaLnBrk="1" hangingPunct="1">
                <a:defRPr/>
              </a:pPr>
              <a:t>09.03.2018</a:t>
            </a:fld>
            <a:endParaRPr lang="hr-HR" sz="800">
              <a:solidFill>
                <a:prstClr val="black"/>
              </a:solidFill>
            </a:endParaRPr>
          </a:p>
        </p:txBody>
      </p:sp>
      <p:sp>
        <p:nvSpPr>
          <p:cNvPr id="30724" name="Rectangle 20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7258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0723" indent="-273355" defTabSz="917258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93420" indent="-218684" defTabSz="917258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30787" indent="-218684" defTabSz="917258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68156" indent="-218684" defTabSz="917258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05524" indent="-218684" algn="ctr" defTabSz="91725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42893" indent="-218684" algn="ctr" defTabSz="91725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80261" indent="-218684" algn="ctr" defTabSz="91725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17629" indent="-218684" algn="ctr" defTabSz="91725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hr-HR" sz="800">
                <a:solidFill>
                  <a:prstClr val="black"/>
                </a:solidFill>
              </a:rPr>
              <a:t>Fußzeile</a:t>
            </a:r>
          </a:p>
        </p:txBody>
      </p:sp>
      <p:sp>
        <p:nvSpPr>
          <p:cNvPr id="30725" name="Rectangle 2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7258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0723" indent="-273355" defTabSz="917258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93420" indent="-218684" defTabSz="917258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30787" indent="-218684" defTabSz="917258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68156" indent="-218684" defTabSz="917258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05524" indent="-218684" algn="ctr" defTabSz="91725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42893" indent="-218684" algn="ctr" defTabSz="91725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80261" indent="-218684" algn="ctr" defTabSz="91725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17629" indent="-218684" algn="ctr" defTabSz="91725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hr-HR" sz="800">
                <a:solidFill>
                  <a:prstClr val="black"/>
                </a:solidFill>
              </a:rPr>
              <a:t>Folie </a:t>
            </a:r>
            <a:fld id="{97E09D7D-86B1-47CF-9CED-15A82566D199}" type="slidenum">
              <a:rPr lang="de-AT" sz="800">
                <a:solidFill>
                  <a:prstClr val="black"/>
                </a:solidFill>
              </a:rPr>
              <a:pPr eaLnBrk="1" hangingPunct="1">
                <a:defRPr/>
              </a:pPr>
              <a:t>1</a:t>
            </a:fld>
            <a:endParaRPr lang="hr-HR" sz="800">
              <a:solidFill>
                <a:prstClr val="black"/>
              </a:solidFill>
            </a:endParaRPr>
          </a:p>
        </p:txBody>
      </p:sp>
      <p:sp>
        <p:nvSpPr>
          <p:cNvPr id="30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de-DE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091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192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Kopfzeile</a:t>
            </a:r>
            <a:endParaRPr lang="hr-HR"/>
          </a:p>
        </p:txBody>
      </p:sp>
      <p:sp>
        <p:nvSpPr>
          <p:cNvPr id="81925" name="Datumsplatzhalt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l" defTabSz="957185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889" indent="-285726" algn="l" defTabSz="957185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2907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070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232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395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559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8722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5884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17D0CF7-982D-49FD-8F71-1A655327BF2B}" type="datetime1">
              <a:rPr lang="de-AT" altLang="de-DE" sz="900"/>
              <a:pPr algn="r" eaLnBrk="1" hangingPunct="1">
                <a:spcBef>
                  <a:spcPct val="0"/>
                </a:spcBef>
                <a:buFontTx/>
                <a:buNone/>
              </a:pPr>
              <a:t>09.03.2018</a:t>
            </a:fld>
            <a:endParaRPr lang="hr-HR" altLang="de-DE" sz="900"/>
          </a:p>
        </p:txBody>
      </p:sp>
      <p:sp>
        <p:nvSpPr>
          <p:cNvPr id="81926" name="Fußzeilenplatzhalt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algn="l" defTabSz="957185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889" indent="-285726" algn="l" defTabSz="957185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2907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070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232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395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559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8722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5884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de-DE" sz="900"/>
              <a:t>Fußzeile</a:t>
            </a:r>
          </a:p>
        </p:txBody>
      </p:sp>
      <p:sp>
        <p:nvSpPr>
          <p:cNvPr id="81927" name="Foliennummernplatzhalt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57185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889" indent="-285726" algn="l" defTabSz="957185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2907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070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232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395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559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8722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5884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de-DE" sz="900"/>
              <a:t>Folie </a:t>
            </a:r>
            <a:fld id="{2E68B0D5-A0D7-49FB-BA7B-EDC990B677DE}" type="slidenum">
              <a:rPr lang="de-AT" altLang="de-DE" sz="900"/>
              <a:pPr algn="ct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hr-HR" altLang="de-DE" sz="900"/>
          </a:p>
        </p:txBody>
      </p:sp>
    </p:spTree>
    <p:extLst>
      <p:ext uri="{BB962C8B-B14F-4D97-AF65-F5344CB8AC3E}">
        <p14:creationId xmlns:p14="http://schemas.microsoft.com/office/powerpoint/2010/main" val="4069692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 lang="hr-HR" alt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hr-HR" altLang="de-DE" dirty="0" smtClean="0">
                <a:latin typeface="Arial" pitchFamily="34" charset="0"/>
              </a:rPr>
              <a:t>  </a:t>
            </a:r>
          </a:p>
          <a:p>
            <a:endParaRPr lang="hr-HR" altLang="de-DE" dirty="0" smtClean="0">
              <a:latin typeface="Arial" pitchFamily="34" charset="0"/>
            </a:endParaRPr>
          </a:p>
          <a:p>
            <a:endParaRPr lang="hr-HR" alt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hr-HR" altLang="de-DE" dirty="0" smtClean="0">
                <a:latin typeface="Arial" pitchFamily="34" charset="0"/>
              </a:rPr>
              <a:t>  </a:t>
            </a:r>
          </a:p>
          <a:p>
            <a:r>
              <a:rPr lang="hr-HR" altLang="de-DE" dirty="0" smtClean="0">
                <a:latin typeface="Arial" pitchFamily="34" charset="0"/>
              </a:rPr>
              <a:t> </a:t>
            </a:r>
            <a:endParaRPr lang="hr-HR" altLang="de-DE" i="1" dirty="0" smtClean="0">
              <a:latin typeface="Arial" pitchFamily="34" charset="0"/>
              <a:cs typeface="Arial" pitchFamily="34" charset="0"/>
            </a:endParaRPr>
          </a:p>
          <a:p>
            <a:endParaRPr lang="hr-HR" altLang="de-DE" i="1" dirty="0" smtClean="0">
              <a:latin typeface="Arial" pitchFamily="34" charset="0"/>
              <a:cs typeface="Arial" pitchFamily="34" charset="0"/>
            </a:endParaRPr>
          </a:p>
          <a:p>
            <a:endParaRPr lang="hr-HR" alt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hr-HR" altLang="de-DE" dirty="0" smtClean="0">
                <a:latin typeface="Arial" pitchFamily="34" charset="0"/>
              </a:rPr>
              <a:t>    </a:t>
            </a:r>
            <a:endParaRPr lang="hr-HR" altLang="de-DE" i="1" dirty="0" smtClean="0">
              <a:latin typeface="Arial" pitchFamily="34" charset="0"/>
              <a:cs typeface="Arial" pitchFamily="34" charset="0"/>
            </a:endParaRPr>
          </a:p>
          <a:p>
            <a:endParaRPr lang="hr-HR" altLang="de-DE" dirty="0" smtClean="0">
              <a:latin typeface="Arial" pitchFamily="34" charset="0"/>
              <a:cs typeface="Arial" pitchFamily="34" charset="0"/>
            </a:endParaRPr>
          </a:p>
          <a:p>
            <a:endParaRPr lang="hr-HR" alt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Kopfzeile</a:t>
            </a:r>
            <a:endParaRPr lang="hr-HR"/>
          </a:p>
        </p:txBody>
      </p:sp>
      <p:sp>
        <p:nvSpPr>
          <p:cNvPr id="99333" name="Datumsplatzhalt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l" defTabSz="957185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889" indent="-285726" algn="l" defTabSz="957185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2907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070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232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395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559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8722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5884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B7FEEDC-0FD4-4915-B5F5-FB231E8DCD02}" type="datetime1">
              <a:rPr lang="de-AT" altLang="en-US" sz="900"/>
              <a:pPr algn="r" eaLnBrk="1" hangingPunct="1">
                <a:spcBef>
                  <a:spcPct val="0"/>
                </a:spcBef>
                <a:buFontTx/>
                <a:buNone/>
              </a:pPr>
              <a:t>09.03.2018</a:t>
            </a:fld>
            <a:endParaRPr lang="hr-HR" altLang="en-US" sz="900"/>
          </a:p>
        </p:txBody>
      </p:sp>
      <p:sp>
        <p:nvSpPr>
          <p:cNvPr id="99334" name="Fußzeilenplatzhalt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algn="l" defTabSz="957185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889" indent="-285726" algn="l" defTabSz="957185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2907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070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232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395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559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8722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5884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900"/>
              <a:t>Fußzeile</a:t>
            </a:r>
          </a:p>
        </p:txBody>
      </p:sp>
      <p:sp>
        <p:nvSpPr>
          <p:cNvPr id="99335" name="Foliennummernplatzhalt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57185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889" indent="-285726" algn="l" defTabSz="957185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2907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070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232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395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559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8722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5884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900"/>
              <a:t>Folie </a:t>
            </a:r>
            <a:fld id="{A1709C3E-2CF3-4E0E-8E8E-2AD34ECC94F8}" type="slidenum">
              <a:rPr lang="de-AT" altLang="en-US" sz="900"/>
              <a:pPr algn="ct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hr-HR" altLang="en-US" sz="900"/>
          </a:p>
        </p:txBody>
      </p:sp>
    </p:spTree>
    <p:extLst>
      <p:ext uri="{BB962C8B-B14F-4D97-AF65-F5344CB8AC3E}">
        <p14:creationId xmlns:p14="http://schemas.microsoft.com/office/powerpoint/2010/main" val="4278263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DCDF0-9CF2-4D5B-9F5B-9D179F83B236}" type="slidenum">
              <a:rPr lang="de-DE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7918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DCDF0-9CF2-4D5B-9F5B-9D179F83B236}" type="slidenum">
              <a:rPr lang="de-DE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8286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137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r-HR" altLang="de-DE" smtClean="0">
                <a:latin typeface="Arial" pitchFamily="34" charset="0"/>
              </a:rPr>
              <a:t> </a:t>
            </a:r>
          </a:p>
          <a:p>
            <a:endParaRPr lang="hr-HR" altLang="de-DE" smtClean="0">
              <a:latin typeface="Arial" pitchFamily="34" charset="0"/>
              <a:cs typeface="Arial" pitchFamily="34" charset="0"/>
            </a:endParaRPr>
          </a:p>
          <a:p>
            <a:r>
              <a:rPr lang="hr-HR" altLang="de-DE" smtClean="0">
                <a:latin typeface="Arial" pitchFamily="34" charset="0"/>
              </a:rPr>
              <a:t>   </a:t>
            </a:r>
          </a:p>
          <a:p>
            <a:endParaRPr lang="hr-HR" altLang="de-DE" smtClean="0">
              <a:latin typeface="Arial" pitchFamily="34" charset="0"/>
              <a:cs typeface="Arial" pitchFamily="34" charset="0"/>
            </a:endParaRPr>
          </a:p>
          <a:p>
            <a:r>
              <a:rPr lang="hr-HR" altLang="de-DE" smtClean="0">
                <a:latin typeface="Arial" pitchFamily="34" charset="0"/>
              </a:rPr>
              <a:t>  </a:t>
            </a:r>
          </a:p>
          <a:p>
            <a:endParaRPr lang="hr-HR" altLang="de-DE" smtClean="0">
              <a:latin typeface="Arial" pitchFamily="34" charset="0"/>
              <a:cs typeface="Arial" pitchFamily="34" charset="0"/>
            </a:endParaRPr>
          </a:p>
          <a:p>
            <a:r>
              <a:rPr lang="hr-HR" altLang="de-DE" smtClean="0">
                <a:latin typeface="Arial" pitchFamily="34" charset="0"/>
              </a:rPr>
              <a:t>  </a:t>
            </a:r>
          </a:p>
          <a:p>
            <a:endParaRPr lang="hr-HR" altLang="de-DE" smtClean="0">
              <a:latin typeface="Arial" pitchFamily="34" charset="0"/>
              <a:cs typeface="Arial" pitchFamily="34" charset="0"/>
            </a:endParaRPr>
          </a:p>
          <a:p>
            <a:r>
              <a:rPr lang="hr-HR" altLang="de-DE" smtClean="0">
                <a:latin typeface="Arial" pitchFamily="34" charset="0"/>
              </a:rPr>
              <a:t>    </a:t>
            </a:r>
          </a:p>
          <a:p>
            <a:endParaRPr lang="hr-HR" altLang="de-DE" smtClean="0">
              <a:latin typeface="Arial" pitchFamily="34" charset="0"/>
              <a:cs typeface="Arial" pitchFamily="34" charset="0"/>
            </a:endParaRPr>
          </a:p>
          <a:p>
            <a:r>
              <a:rPr lang="hr-HR" altLang="de-DE" smtClean="0">
                <a:latin typeface="Arial" pitchFamily="34" charset="0"/>
              </a:rPr>
              <a:t>  </a:t>
            </a:r>
          </a:p>
          <a:p>
            <a:endParaRPr lang="hr-HR" altLang="de-DE" smtClean="0">
              <a:latin typeface="Arial" pitchFamily="34" charset="0"/>
              <a:cs typeface="Arial" pitchFamily="34" charset="0"/>
            </a:endParaRPr>
          </a:p>
          <a:p>
            <a:r>
              <a:rPr lang="hr-HR" altLang="de-DE" smtClean="0">
                <a:latin typeface="Arial" pitchFamily="34" charset="0"/>
              </a:rPr>
              <a:t>7.    </a:t>
            </a:r>
          </a:p>
          <a:p>
            <a:endParaRPr lang="hr-HR" altLang="de-DE" smtClean="0">
              <a:latin typeface="Arial" pitchFamily="34" charset="0"/>
              <a:cs typeface="Arial" pitchFamily="34" charset="0"/>
            </a:endParaRPr>
          </a:p>
          <a:p>
            <a:endParaRPr lang="hr-HR" altLang="de-DE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Kopfzeile</a:t>
            </a:r>
            <a:endParaRPr lang="hr-HR"/>
          </a:p>
        </p:txBody>
      </p:sp>
      <p:sp>
        <p:nvSpPr>
          <p:cNvPr id="101381" name="Datumsplatzhalt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l" defTabSz="957185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889" indent="-285726" algn="l" defTabSz="957185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2907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070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232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395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559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8722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5884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EA3A619-8F4F-464D-8C3C-4922EC8E0717}" type="datetime1">
              <a:rPr lang="de-AT" altLang="en-US" sz="900"/>
              <a:pPr algn="r" eaLnBrk="1" hangingPunct="1">
                <a:spcBef>
                  <a:spcPct val="0"/>
                </a:spcBef>
                <a:buFontTx/>
                <a:buNone/>
              </a:pPr>
              <a:t>09.03.2018</a:t>
            </a:fld>
            <a:endParaRPr lang="hr-HR" altLang="en-US" sz="900"/>
          </a:p>
        </p:txBody>
      </p:sp>
      <p:sp>
        <p:nvSpPr>
          <p:cNvPr id="101382" name="Fußzeilenplatzhalt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algn="l" defTabSz="957185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889" indent="-285726" algn="l" defTabSz="957185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2907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070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232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395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559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8722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5884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900"/>
              <a:t>Fußzeile</a:t>
            </a:r>
          </a:p>
        </p:txBody>
      </p:sp>
      <p:sp>
        <p:nvSpPr>
          <p:cNvPr id="101383" name="Foliennummernplatzhalt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57185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889" indent="-285726" algn="l" defTabSz="957185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2907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070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232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395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559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8722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5884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900"/>
              <a:t>Folie </a:t>
            </a:r>
            <a:fld id="{7E8AA7DF-504C-415E-B84A-DEFFA31CF243}" type="slidenum">
              <a:rPr lang="de-AT" altLang="en-US" sz="900"/>
              <a:pPr algn="ct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hr-HR" altLang="en-US" sz="900"/>
          </a:p>
        </p:txBody>
      </p:sp>
    </p:spTree>
    <p:extLst>
      <p:ext uri="{BB962C8B-B14F-4D97-AF65-F5344CB8AC3E}">
        <p14:creationId xmlns:p14="http://schemas.microsoft.com/office/powerpoint/2010/main" val="2895727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192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Kopfzeile</a:t>
            </a:r>
            <a:endParaRPr lang="hr-HR"/>
          </a:p>
        </p:txBody>
      </p:sp>
      <p:sp>
        <p:nvSpPr>
          <p:cNvPr id="81925" name="Datumsplatzhalt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l" defTabSz="957185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889" indent="-285726" algn="l" defTabSz="957185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2907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070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232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395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559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8722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5884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17D0CF7-982D-49FD-8F71-1A655327BF2B}" type="datetime1">
              <a:rPr lang="de-AT" altLang="de-DE" sz="900"/>
              <a:pPr algn="r" eaLnBrk="1" hangingPunct="1">
                <a:spcBef>
                  <a:spcPct val="0"/>
                </a:spcBef>
                <a:buFontTx/>
                <a:buNone/>
              </a:pPr>
              <a:t>09.03.2018</a:t>
            </a:fld>
            <a:endParaRPr lang="hr-HR" altLang="de-DE" sz="900"/>
          </a:p>
        </p:txBody>
      </p:sp>
      <p:sp>
        <p:nvSpPr>
          <p:cNvPr id="81926" name="Fußzeilenplatzhalt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algn="l" defTabSz="957185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889" indent="-285726" algn="l" defTabSz="957185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2907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070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232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395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559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8722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5884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de-DE" sz="900"/>
              <a:t>Fußzeile</a:t>
            </a:r>
          </a:p>
        </p:txBody>
      </p:sp>
      <p:sp>
        <p:nvSpPr>
          <p:cNvPr id="81927" name="Foliennummernplatzhalt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57185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889" indent="-285726" algn="l" defTabSz="957185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2907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070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232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395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559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8722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5884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de-DE" sz="900"/>
              <a:t>Folie </a:t>
            </a:r>
            <a:fld id="{2E68B0D5-A0D7-49FB-BA7B-EDC990B677DE}" type="slidenum">
              <a:rPr lang="de-AT" altLang="de-DE" sz="900"/>
              <a:pPr algn="ct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hr-HR" altLang="de-DE" sz="900"/>
          </a:p>
        </p:txBody>
      </p:sp>
    </p:spTree>
    <p:extLst>
      <p:ext uri="{BB962C8B-B14F-4D97-AF65-F5344CB8AC3E}">
        <p14:creationId xmlns:p14="http://schemas.microsoft.com/office/powerpoint/2010/main" val="2880116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hr-HR" smtClean="0"/>
              <a:t> </a:t>
            </a: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hr-HR" smtClean="0"/>
              <a:t>  </a:t>
            </a: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hr-HR" smtClean="0"/>
              <a:t>  </a:t>
            </a: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endParaRPr lang="hr-HR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Überschrift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Kopfzeile</a:t>
            </a:r>
            <a:endParaRPr lang="hr-HR"/>
          </a:p>
        </p:txBody>
      </p:sp>
      <p:sp>
        <p:nvSpPr>
          <p:cNvPr id="35845" name="Datumsplatzhalter 4"/>
          <p:cNvSpPr>
            <a:spLocks noGrp="1"/>
          </p:cNvSpPr>
          <p:nvPr>
            <p:ph type="dt" sz="quarter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28" indent="-28570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14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40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065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191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31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443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56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E76DFCB-6FCA-4534-8985-D569F8287EBD}" type="datetime1">
              <a:rPr lang="de-AT" sz="900"/>
              <a:pPr eaLnBrk="1" hangingPunct="1">
                <a:defRPr/>
              </a:pPr>
              <a:t>09.03.2018</a:t>
            </a:fld>
            <a:endParaRPr lang="hr-HR" sz="900"/>
          </a:p>
        </p:txBody>
      </p:sp>
      <p:sp>
        <p:nvSpPr>
          <p:cNvPr id="35846" name="Fußzeilenplatzhalter 5"/>
          <p:cNvSpPr>
            <a:spLocks noGrp="1"/>
          </p:cNvSpPr>
          <p:nvPr>
            <p:ph type="ftr" sz="quarter" idx="4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28" indent="-28570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14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40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065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191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31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443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56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hr-HR" sz="900"/>
              <a:t>Fußzeile</a:t>
            </a:r>
          </a:p>
        </p:txBody>
      </p:sp>
      <p:sp>
        <p:nvSpPr>
          <p:cNvPr id="35847" name="Foliennummernplatzhalter 6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28" indent="-28570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14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40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065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191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31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443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56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hr-HR" sz="900"/>
              <a:t>Folie </a:t>
            </a:r>
            <a:fld id="{87CF56EB-A03C-4DBD-86AD-DDE68CDE2741}" type="slidenum">
              <a:rPr lang="de-AT" sz="900"/>
              <a:pPr eaLnBrk="1" hangingPunct="1">
                <a:defRPr/>
              </a:pPr>
              <a:t>16</a:t>
            </a:fld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2674316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/>
              <a:t>RS</a:t>
            </a:r>
          </a:p>
          <a:p>
            <a:endParaRPr lang="hr-HR" smtClean="0"/>
          </a:p>
          <a:p>
            <a:endParaRPr lang="hr-HR" baseline="0" dirty="0" smtClean="0"/>
          </a:p>
          <a:p>
            <a:r>
              <a:rPr lang="hr-HR" smtClean="0"/>
              <a:t> </a:t>
            </a:r>
            <a:endParaRPr lang="hr-HR" baseline="0" dirty="0" smtClean="0"/>
          </a:p>
          <a:p>
            <a:endParaRPr lang="hr-HR" baseline="0" dirty="0" smtClean="0"/>
          </a:p>
          <a:p>
            <a:endParaRPr lang="hr-HR" baseline="0" dirty="0" smtClean="0"/>
          </a:p>
          <a:p>
            <a:endParaRPr lang="hr-HR" baseline="0" dirty="0" smtClean="0"/>
          </a:p>
          <a:p>
            <a:endParaRPr lang="hr-HR" baseline="0" dirty="0" smtClean="0"/>
          </a:p>
          <a:p>
            <a:endParaRPr lang="hr-HR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370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/>
              <a:t>RS</a:t>
            </a:r>
          </a:p>
          <a:p>
            <a:endParaRPr lang="hr-HR" smtClean="0"/>
          </a:p>
          <a:p>
            <a:endParaRPr lang="hr-HR" baseline="0" dirty="0" smtClean="0"/>
          </a:p>
          <a:p>
            <a:r>
              <a:rPr lang="hr-HR" smtClean="0"/>
              <a:t> </a:t>
            </a:r>
            <a:endParaRPr lang="hr-HR" baseline="0" dirty="0" smtClean="0"/>
          </a:p>
          <a:p>
            <a:endParaRPr lang="hr-HR" baseline="0" dirty="0" smtClean="0"/>
          </a:p>
          <a:p>
            <a:endParaRPr lang="hr-HR" baseline="0" dirty="0" smtClean="0"/>
          </a:p>
          <a:p>
            <a:endParaRPr lang="hr-HR" baseline="0" dirty="0" smtClean="0"/>
          </a:p>
          <a:p>
            <a:endParaRPr lang="hr-HR" baseline="0" dirty="0" smtClean="0"/>
          </a:p>
          <a:p>
            <a:endParaRPr lang="hr-HR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370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de-DE" dirty="0" smtClean="0">
              <a:latin typeface="Arial" pitchFamily="34" charset="0"/>
              <a:ea typeface="ＭＳ Ｐゴシック" pitchFamily="34" charset="-128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4658F-DCB9-4E50-BE7C-B55403B21196}" type="slidenum">
              <a:rPr lang="de-DE" altLang="de-DE" smtClean="0"/>
              <a:pPr/>
              <a:t>20</a:t>
            </a:fld>
            <a:endParaRPr lang="hr-HR" altLang="de-DE"/>
          </a:p>
        </p:txBody>
      </p:sp>
    </p:spTree>
    <p:extLst>
      <p:ext uri="{BB962C8B-B14F-4D97-AF65-F5344CB8AC3E}">
        <p14:creationId xmlns:p14="http://schemas.microsoft.com/office/powerpoint/2010/main" val="3209525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endParaRPr/>
          </a:p>
          <a:p>
            <a:pPr hangingPunct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</a:rPr>
              <a:t>     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hangingPunct="0">
              <a:buFont typeface="Arial" panose="020B0604020202020204" pitchFamily="34" charset="0"/>
              <a:buChar char="•"/>
            </a:pP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hangingPunct="0">
              <a:buFont typeface="Arial" panose="020B0604020202020204" pitchFamily="34" charset="0"/>
              <a:buChar char="•"/>
            </a:pP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hangingPunct="0">
              <a:buFont typeface="Arial" panose="020B0604020202020204" pitchFamily="34" charset="0"/>
              <a:buChar char="•"/>
            </a:pP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hangingPunct="0">
              <a:buFont typeface="Arial" panose="020B0604020202020204" pitchFamily="34" charset="0"/>
              <a:buChar char="•"/>
            </a:pP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DCDF0-9CF2-4D5B-9F5B-9D179F83B236}" type="slidenum">
              <a:rPr lang="de-DE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4457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de-DE" dirty="0" smtClean="0">
              <a:latin typeface="Arial" pitchFamily="34" charset="0"/>
              <a:ea typeface="ＭＳ Ｐゴシック" pitchFamily="34" charset="-128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4658F-DCB9-4E50-BE7C-B55403B21196}" type="slidenum">
              <a:rPr lang="de-DE" altLang="de-DE" smtClean="0"/>
              <a:pPr/>
              <a:t>21</a:t>
            </a:fld>
            <a:endParaRPr lang="hr-HR" altLang="de-DE"/>
          </a:p>
        </p:txBody>
      </p:sp>
    </p:spTree>
    <p:extLst>
      <p:ext uri="{BB962C8B-B14F-4D97-AF65-F5344CB8AC3E}">
        <p14:creationId xmlns:p14="http://schemas.microsoft.com/office/powerpoint/2010/main" val="3209525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4658F-DCB9-4E50-BE7C-B55403B21196}" type="slidenum">
              <a:rPr lang="de-DE" altLang="de-DE" smtClean="0"/>
              <a:pPr/>
              <a:t>22</a:t>
            </a:fld>
            <a:endParaRPr lang="hr-HR" altLang="de-DE"/>
          </a:p>
        </p:txBody>
      </p:sp>
    </p:spTree>
    <p:extLst>
      <p:ext uri="{BB962C8B-B14F-4D97-AF65-F5344CB8AC3E}">
        <p14:creationId xmlns:p14="http://schemas.microsoft.com/office/powerpoint/2010/main" val="782337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 </a:t>
            </a:r>
          </a:p>
          <a:p>
            <a:pPr>
              <a:defRPr/>
            </a:pP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hr-HR" smtClean="0"/>
              <a:t>   </a:t>
            </a: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hr-HR" smtClean="0"/>
              <a:t>   </a:t>
            </a:r>
          </a:p>
          <a:p>
            <a:pPr>
              <a:defRPr/>
            </a:pP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hr-HR" smtClean="0"/>
              <a:t>  </a:t>
            </a:r>
          </a:p>
          <a:p>
            <a:pPr>
              <a:defRPr/>
            </a:pP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hr-HR" smtClean="0"/>
              <a:t>   </a:t>
            </a: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hr-HR" smtClean="0"/>
              <a:t>  </a:t>
            </a: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hr-HR" smtClean="0"/>
              <a:t>   </a:t>
            </a:r>
            <a:endParaRPr lang="hr-HR" dirty="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hr-HR" dirty="0" smtClean="0">
              <a:latin typeface="Arial" pitchFamily="34" charset="0"/>
              <a:ea typeface="ＭＳ Ｐゴシック" pitchFamily="34" charset="-128"/>
            </a:endParaRPr>
          </a:p>
          <a:p>
            <a:endParaRPr lang="hr-H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4658F-DCB9-4E50-BE7C-B55403B21196}" type="slidenum">
              <a:rPr lang="de-DE" altLang="de-DE" smtClean="0"/>
              <a:pPr/>
              <a:t>23</a:t>
            </a:fld>
            <a:endParaRPr lang="hr-HR" altLang="de-DE"/>
          </a:p>
        </p:txBody>
      </p:sp>
    </p:spTree>
    <p:extLst>
      <p:ext uri="{BB962C8B-B14F-4D97-AF65-F5344CB8AC3E}">
        <p14:creationId xmlns:p14="http://schemas.microsoft.com/office/powerpoint/2010/main" val="5466907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r>
              <a:rPr lang="hr-HR" smtClean="0"/>
              <a:t> </a:t>
            </a:r>
          </a:p>
          <a:p>
            <a:endParaRPr lang="hr-H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55781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8809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>
                <a:solidFill>
                  <a:prstClr val="black"/>
                </a:solidFill>
              </a:rPr>
              <a:pPr/>
              <a:t>26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520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8809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de-DE" dirty="0" smtClean="0">
              <a:latin typeface="Arial" pitchFamily="34" charset="0"/>
              <a:ea typeface="ＭＳ Ｐゴシック" pitchFamily="34" charset="-128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4658F-DCB9-4E50-BE7C-B55403B21196}" type="slidenum">
              <a:rPr lang="de-DE" altLang="de-DE" smtClean="0"/>
              <a:pPr/>
              <a:t>28</a:t>
            </a:fld>
            <a:endParaRPr lang="hr-HR" altLang="de-DE"/>
          </a:p>
        </p:txBody>
      </p:sp>
    </p:spTree>
    <p:extLst>
      <p:ext uri="{BB962C8B-B14F-4D97-AF65-F5344CB8AC3E}">
        <p14:creationId xmlns:p14="http://schemas.microsoft.com/office/powerpoint/2010/main" val="32095254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DCDF0-9CF2-4D5B-9F5B-9D179F83B236}" type="slidenum">
              <a:rPr lang="de-DE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82687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 </a:t>
            </a:r>
          </a:p>
          <a:p>
            <a:pPr>
              <a:defRPr/>
            </a:pP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hr-HR" smtClean="0"/>
              <a:t>   </a:t>
            </a: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hr-HR" smtClean="0"/>
              <a:t>   </a:t>
            </a:r>
          </a:p>
          <a:p>
            <a:pPr>
              <a:defRPr/>
            </a:pP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hr-HR" smtClean="0"/>
              <a:t>  </a:t>
            </a:r>
          </a:p>
          <a:p>
            <a:pPr>
              <a:defRPr/>
            </a:pP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hr-HR" smtClean="0"/>
              <a:t>   </a:t>
            </a: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hr-HR" smtClean="0"/>
              <a:t>  </a:t>
            </a: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hr-HR" smtClean="0"/>
              <a:t>   </a:t>
            </a:r>
            <a:endParaRPr lang="hr-HR" dirty="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hr-HR" dirty="0" smtClean="0">
              <a:latin typeface="Arial" pitchFamily="34" charset="0"/>
              <a:ea typeface="ＭＳ Ｐゴシック" pitchFamily="34" charset="-128"/>
            </a:endParaRPr>
          </a:p>
          <a:p>
            <a:endParaRPr lang="hr-H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4658F-DCB9-4E50-BE7C-B55403B21196}" type="slidenum">
              <a:rPr lang="de-DE" altLang="de-DE" smtClean="0"/>
              <a:pPr/>
              <a:t>30</a:t>
            </a:fld>
            <a:endParaRPr lang="hr-HR" altLang="de-DE"/>
          </a:p>
        </p:txBody>
      </p:sp>
    </p:spTree>
    <p:extLst>
      <p:ext uri="{BB962C8B-B14F-4D97-AF65-F5344CB8AC3E}">
        <p14:creationId xmlns:p14="http://schemas.microsoft.com/office/powerpoint/2010/main" val="546690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</a:rPr>
              <a:t>KH</a:t>
            </a:r>
          </a:p>
          <a:p>
            <a:pPr hangingPunct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</a:rPr>
              <a:t>    </a:t>
            </a:r>
          </a:p>
          <a:p>
            <a:pPr hangingPunct="0"/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hangingPunct="0">
              <a:buFont typeface="Arial" panose="020B0604020202020204" pitchFamily="34" charset="0"/>
              <a:buChar char="•"/>
            </a:pP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hangingPunct="0">
              <a:buFont typeface="Arial" panose="020B0604020202020204" pitchFamily="34" charset="0"/>
              <a:buChar char="•"/>
            </a:pP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hangingPunct="0">
              <a:buFont typeface="Arial" panose="020B0604020202020204" pitchFamily="34" charset="0"/>
              <a:buChar char="•"/>
            </a:pP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hangingPunct="0">
              <a:buFont typeface="Arial" panose="020B0604020202020204" pitchFamily="34" charset="0"/>
              <a:buChar char="•"/>
            </a:pP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hangingPunct="0">
              <a:buFont typeface="Arial" panose="020B0604020202020204" pitchFamily="34" charset="0"/>
              <a:buChar char="•"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DCDF0-9CF2-4D5B-9F5B-9D179F83B236}" type="slidenum">
              <a:rPr lang="de-DE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08137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192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Kopfzeile</a:t>
            </a:r>
            <a:endParaRPr lang="hr-HR"/>
          </a:p>
        </p:txBody>
      </p:sp>
      <p:sp>
        <p:nvSpPr>
          <p:cNvPr id="81925" name="Datumsplatzhalt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l" defTabSz="957185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889" indent="-285726" algn="l" defTabSz="957185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2907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070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232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395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559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8722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5884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17D0CF7-982D-49FD-8F71-1A655327BF2B}" type="datetime1">
              <a:rPr lang="de-AT" altLang="de-DE" sz="900"/>
              <a:pPr algn="r" eaLnBrk="1" hangingPunct="1">
                <a:spcBef>
                  <a:spcPct val="0"/>
                </a:spcBef>
                <a:buFontTx/>
                <a:buNone/>
              </a:pPr>
              <a:t>09.03.2018</a:t>
            </a:fld>
            <a:endParaRPr lang="hr-HR" altLang="de-DE" sz="900"/>
          </a:p>
        </p:txBody>
      </p:sp>
      <p:sp>
        <p:nvSpPr>
          <p:cNvPr id="81926" name="Fußzeilenplatzhalt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algn="l" defTabSz="957185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889" indent="-285726" algn="l" defTabSz="957185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2907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070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232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395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559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8722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5884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de-DE" sz="900"/>
              <a:t>Fußzeile</a:t>
            </a:r>
          </a:p>
        </p:txBody>
      </p:sp>
      <p:sp>
        <p:nvSpPr>
          <p:cNvPr id="81927" name="Foliennummernplatzhalt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57185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889" indent="-285726" algn="l" defTabSz="957185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2907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070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232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395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559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8722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5884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de-DE" sz="900"/>
              <a:t>Folie </a:t>
            </a:r>
            <a:fld id="{2E68B0D5-A0D7-49FB-BA7B-EDC990B677DE}" type="slidenum">
              <a:rPr lang="de-AT" altLang="de-DE" sz="900"/>
              <a:pPr algn="ct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hr-HR" altLang="de-DE" sz="900"/>
          </a:p>
        </p:txBody>
      </p:sp>
    </p:spTree>
    <p:extLst>
      <p:ext uri="{BB962C8B-B14F-4D97-AF65-F5344CB8AC3E}">
        <p14:creationId xmlns:p14="http://schemas.microsoft.com/office/powerpoint/2010/main" val="28801161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Platshållare för anteckningar 2"/>
          <p:cNvSpPr>
            <a:spLocks noGrp="1"/>
          </p:cNvSpPr>
          <p:nvPr>
            <p:ph type="body" idx="1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charset="0"/>
              <a:buChar char="§"/>
              <a:defRPr/>
            </a:pPr>
            <a:endParaRPr lang="sv-SE" dirty="0">
              <a:ea typeface="ＭＳ Ｐゴシック" charset="0"/>
            </a:endParaRPr>
          </a:p>
        </p:txBody>
      </p:sp>
      <p:sp>
        <p:nvSpPr>
          <p:cNvPr id="41988" name="Platshållare för bildnumm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7108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28" indent="-285702" defTabSz="957108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14" indent="-228562" defTabSz="957108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40" indent="-228562" defTabSz="957108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065" indent="-228562" defTabSz="957108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191" indent="-228562" algn="ctr" defTabSz="95710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318" indent="-228562" algn="ctr" defTabSz="95710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443" indent="-228562" algn="ctr" defTabSz="95710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568" indent="-228562" algn="ctr" defTabSz="95710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2F1FB1C-941F-4CC3-A7FE-51DE904DCC19}" type="slidenum">
              <a:rPr lang="de-AT" sz="1300"/>
              <a:pPr eaLnBrk="1" hangingPunct="1">
                <a:defRPr/>
              </a:pPr>
              <a:t>32</a:t>
            </a:fld>
            <a:endParaRPr lang="hr-HR" sz="1300"/>
          </a:p>
        </p:txBody>
      </p:sp>
    </p:spTree>
    <p:extLst>
      <p:ext uri="{BB962C8B-B14F-4D97-AF65-F5344CB8AC3E}">
        <p14:creationId xmlns:p14="http://schemas.microsoft.com/office/powerpoint/2010/main" val="26205020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  </a:t>
            </a:r>
            <a:endParaRPr lang="hr-HR" dirty="0" smtClean="0">
              <a:ea typeface="ＭＳ Ｐゴシック" pitchFamily="34" charset="-128"/>
            </a:endParaRPr>
          </a:p>
          <a:p>
            <a:pPr defTabSz="914326">
              <a:defRPr/>
            </a:pPr>
            <a:r>
              <a:rPr lang="hr-HR" smtClean="0"/>
              <a:t>    </a:t>
            </a:r>
          </a:p>
          <a:p>
            <a:pPr>
              <a:defRPr/>
            </a:pP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hr-HR" smtClean="0"/>
              <a:t>   </a:t>
            </a: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hr-HR" smtClean="0"/>
              <a:t>  </a:t>
            </a:r>
            <a:endParaRPr lang="hr-HR" dirty="0" smtClean="0">
              <a:ea typeface="ＭＳ Ｐゴシック" pitchFamily="34" charset="-128"/>
            </a:endParaRPr>
          </a:p>
          <a:p>
            <a:endParaRPr lang="hr-H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4658F-DCB9-4E50-BE7C-B55403B21196}" type="slidenum">
              <a:rPr lang="de-DE" altLang="de-DE" smtClean="0"/>
              <a:pPr/>
              <a:t>33</a:t>
            </a:fld>
            <a:endParaRPr lang="hr-HR" altLang="de-DE"/>
          </a:p>
        </p:txBody>
      </p:sp>
    </p:spTree>
    <p:extLst>
      <p:ext uri="{BB962C8B-B14F-4D97-AF65-F5344CB8AC3E}">
        <p14:creationId xmlns:p14="http://schemas.microsoft.com/office/powerpoint/2010/main" val="10029405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hr-HR" smtClean="0"/>
              <a:t> </a:t>
            </a: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hr-HR" smtClean="0"/>
              <a:t> </a:t>
            </a: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hr-HR" smtClean="0"/>
              <a:t> </a:t>
            </a: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hr-HR" smtClean="0"/>
              <a:t>  </a:t>
            </a:r>
            <a:endParaRPr lang="hr-HR" dirty="0" smtClean="0">
              <a:ea typeface="ＭＳ Ｐゴシック" pitchFamily="34" charset="-128"/>
            </a:endParaRPr>
          </a:p>
          <a:p>
            <a:endParaRPr lang="hr-H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4658F-DCB9-4E50-BE7C-B55403B21196}" type="slidenum">
              <a:rPr lang="de-DE" altLang="de-DE" smtClean="0"/>
              <a:pPr/>
              <a:t>34</a:t>
            </a:fld>
            <a:endParaRPr lang="hr-HR" altLang="de-DE"/>
          </a:p>
        </p:txBody>
      </p:sp>
    </p:spTree>
    <p:extLst>
      <p:ext uri="{BB962C8B-B14F-4D97-AF65-F5344CB8AC3E}">
        <p14:creationId xmlns:p14="http://schemas.microsoft.com/office/powerpoint/2010/main" val="11030178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9571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 lang="hr-HR" altLang="de-DE" dirty="0" smtClean="0">
              <a:latin typeface="Arial" pitchFamily="34" charset="0"/>
              <a:cs typeface="Arial" pitchFamily="34" charset="0"/>
            </a:endParaRPr>
          </a:p>
          <a:p>
            <a:endParaRPr lang="hr-HR" altLang="de-DE" dirty="0" smtClean="0">
              <a:latin typeface="Arial" pitchFamily="34" charset="0"/>
              <a:cs typeface="Arial" pitchFamily="34" charset="0"/>
            </a:endParaRPr>
          </a:p>
          <a:p>
            <a:endParaRPr lang="hr-HR" alt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hr-HR" altLang="de-DE" dirty="0" smtClean="0">
                <a:latin typeface="Arial" pitchFamily="34" charset="0"/>
              </a:rPr>
              <a:t> </a:t>
            </a:r>
          </a:p>
          <a:p>
            <a:endParaRPr lang="hr-HR" alt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hr-HR" altLang="de-DE" dirty="0" smtClean="0">
                <a:latin typeface="Arial" pitchFamily="34" charset="0"/>
              </a:rPr>
              <a:t> </a:t>
            </a:r>
          </a:p>
          <a:p>
            <a:r>
              <a:rPr lang="hr-HR" altLang="de-DE" dirty="0" smtClean="0">
                <a:latin typeface="Arial" pitchFamily="34" charset="0"/>
              </a:rPr>
              <a:t> </a:t>
            </a:r>
          </a:p>
          <a:p>
            <a:endParaRPr lang="hr-HR" altLang="de-DE" dirty="0" smtClean="0">
              <a:latin typeface="Arial" pitchFamily="34" charset="0"/>
            </a:endParaRPr>
          </a:p>
          <a:p>
            <a:endParaRPr lang="hr-HR" altLang="de-DE" dirty="0" smtClean="0">
              <a:latin typeface="Arial" pitchFamily="34" charset="0"/>
            </a:endParaRPr>
          </a:p>
          <a:p>
            <a:endParaRPr lang="hr-HR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Kopfzeile</a:t>
            </a:r>
            <a:endParaRPr lang="hr-HR"/>
          </a:p>
        </p:txBody>
      </p:sp>
      <p:sp>
        <p:nvSpPr>
          <p:cNvPr id="117765" name="Datumsplatzhalt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l" defTabSz="957185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889" indent="-285726" algn="l" defTabSz="957185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2907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070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232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395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559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8722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5884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93CACE5-6C9C-4F99-BE1C-4E1FEC8F4B8F}" type="datetime1">
              <a:rPr lang="de-AT" altLang="en-US" sz="900"/>
              <a:pPr algn="r" eaLnBrk="1" hangingPunct="1">
                <a:spcBef>
                  <a:spcPct val="0"/>
                </a:spcBef>
                <a:buFontTx/>
                <a:buNone/>
              </a:pPr>
              <a:t>09.03.2018</a:t>
            </a:fld>
            <a:endParaRPr lang="hr-HR" altLang="en-US" sz="900"/>
          </a:p>
        </p:txBody>
      </p:sp>
      <p:sp>
        <p:nvSpPr>
          <p:cNvPr id="117766" name="Fußzeilenplatzhalt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algn="l" defTabSz="957185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889" indent="-285726" algn="l" defTabSz="957185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2907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070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232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395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559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8722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5884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900"/>
              <a:t>Fußzeile</a:t>
            </a:r>
          </a:p>
        </p:txBody>
      </p:sp>
      <p:sp>
        <p:nvSpPr>
          <p:cNvPr id="117767" name="Foliennummernplatzhalt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57185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889" indent="-285726" algn="l" defTabSz="957185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2907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070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232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395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559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8722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5884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900"/>
              <a:t>Folie </a:t>
            </a:r>
            <a:fld id="{2396057C-A1BA-4619-B05C-0FDB3DCFE893}" type="slidenum">
              <a:rPr lang="de-AT" altLang="en-US" sz="900"/>
              <a:pPr algn="ct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hr-HR" altLang="en-US" sz="900"/>
          </a:p>
        </p:txBody>
      </p:sp>
    </p:spTree>
    <p:extLst>
      <p:ext uri="{BB962C8B-B14F-4D97-AF65-F5344CB8AC3E}">
        <p14:creationId xmlns:p14="http://schemas.microsoft.com/office/powerpoint/2010/main" val="14432377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 smtClean="0">
              <a:latin typeface="Arial" pitchFamily="34" charset="0"/>
              <a:cs typeface="Arial" pitchFamily="34" charset="0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4658F-DCB9-4E50-BE7C-B55403B21196}" type="slidenum">
              <a:rPr lang="de-DE" altLang="de-DE" smtClean="0"/>
              <a:pPr/>
              <a:t>36</a:t>
            </a:fld>
            <a:endParaRPr lang="hr-HR" altLang="de-DE"/>
          </a:p>
        </p:txBody>
      </p:sp>
    </p:spTree>
    <p:extLst>
      <p:ext uri="{BB962C8B-B14F-4D97-AF65-F5344CB8AC3E}">
        <p14:creationId xmlns:p14="http://schemas.microsoft.com/office/powerpoint/2010/main" val="15961452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4658F-DCB9-4E50-BE7C-B55403B21196}" type="slidenum">
              <a:rPr lang="de-DE" altLang="de-DE" smtClean="0"/>
              <a:pPr/>
              <a:t>37</a:t>
            </a:fld>
            <a:endParaRPr lang="hr-HR" altLang="de-DE"/>
          </a:p>
        </p:txBody>
      </p:sp>
    </p:spTree>
    <p:extLst>
      <p:ext uri="{BB962C8B-B14F-4D97-AF65-F5344CB8AC3E}">
        <p14:creationId xmlns:p14="http://schemas.microsoft.com/office/powerpoint/2010/main" val="15961452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38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88098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5" y="5116530"/>
            <a:ext cx="5438775" cy="4065573"/>
          </a:xfrm>
          <a:prstGeom prst="rect">
            <a:avLst/>
          </a:prstGeom>
        </p:spPr>
        <p:txBody>
          <a:bodyPr lIns="92116" tIns="46058" rIns="92116" bIns="46058"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smtClean="0"/>
              <a:t> </a:t>
            </a:r>
          </a:p>
          <a:p>
            <a:endParaRPr lang="hr-HR" baseline="0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81574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DCDF0-9CF2-4D5B-9F5B-9D179F83B236}" type="slidenum">
              <a:rPr lang="de-DE" smtClean="0"/>
              <a:t>40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786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</a:rPr>
              <a:t>KH</a:t>
            </a:r>
          </a:p>
          <a:p>
            <a:pPr hangingPunct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</a:rPr>
              <a:t>  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</a:rPr>
              <a:t>naglasak na jednakim mogućnostima za žene u muškarce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</a:rPr>
              <a:t>   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</a:rPr>
              <a:t>neprestano govorenje o tome i uključivanje svih dionika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</a:rPr>
              <a:t>transparentnost rezultata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hr-HR" sz="1200" b="1" kern="1200" dirty="0" smtClean="0">
                <a:solidFill>
                  <a:schemeClr val="tx1"/>
                </a:solidFill>
                <a:effectLst/>
                <a:latin typeface="+mn-lt"/>
              </a:rPr>
              <a:t>strpljivost, procesi velikih promjena trebaju vremena kako bi pokazali osjetne rezultate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</a:rPr>
              <a:t>     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DCDF0-9CF2-4D5B-9F5B-9D179F83B236}" type="slidenum">
              <a:rPr lang="de-DE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34324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5" y="5116530"/>
            <a:ext cx="5438775" cy="4065573"/>
          </a:xfrm>
          <a:prstGeom prst="rect">
            <a:avLst/>
          </a:prstGeom>
        </p:spPr>
        <p:txBody>
          <a:bodyPr lIns="92116" tIns="46058" rIns="92116" bIns="46058"/>
          <a:lstStyle/>
          <a:p>
            <a:pPr marL="165388" indent="-165388">
              <a:buFontTx/>
              <a:buChar char="-"/>
            </a:pPr>
            <a:endParaRPr lang="hr-HR" baseline="0" dirty="0" smtClean="0"/>
          </a:p>
          <a:p>
            <a:pPr marL="165388" indent="-165388"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81574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5" y="5116530"/>
            <a:ext cx="5438775" cy="4065573"/>
          </a:xfrm>
          <a:prstGeom prst="rect">
            <a:avLst/>
          </a:prstGeom>
        </p:spPr>
        <p:txBody>
          <a:bodyPr lIns="92116" tIns="46058" rIns="92116" bIns="46058"/>
          <a:lstStyle/>
          <a:p>
            <a:pPr marL="165388" indent="-165388">
              <a:buFontTx/>
              <a:buChar char="-"/>
            </a:pPr>
            <a:endParaRPr lang="hr-HR" b="0" u="none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65388" indent="-165388">
              <a:buFontTx/>
              <a:buChar char="-"/>
            </a:pPr>
            <a:endParaRPr lang="hr-HR" b="0" u="none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65388" indent="-165388">
              <a:buFontTx/>
              <a:buChar char="-"/>
            </a:pPr>
            <a:r>
              <a:rPr lang="hr-HR" b="0" u="none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165388" indent="-165388">
              <a:buFontTx/>
              <a:buChar char="-"/>
            </a:pPr>
            <a:endParaRPr lang="hr-HR" b="1" u="sng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65388" indent="-165388">
              <a:buFontTx/>
              <a:buChar char="-"/>
            </a:pPr>
            <a:endParaRPr lang="hr-HR" b="1" u="sng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65388" indent="-165388">
              <a:buFontTx/>
              <a:buChar char="-"/>
            </a:pPr>
            <a:endParaRPr lang="hr-HR" dirty="0" smtClean="0"/>
          </a:p>
          <a:p>
            <a:pPr marL="165388" indent="-165388">
              <a:buFontTx/>
              <a:buChar char="-"/>
            </a:pPr>
            <a:endParaRPr lang="hr-HR" dirty="0" smtClean="0"/>
          </a:p>
          <a:p>
            <a:pPr marL="165388" indent="-165388">
              <a:buFontTx/>
              <a:buChar char="-"/>
            </a:pPr>
            <a:endParaRPr lang="hr-HR" baseline="0" dirty="0" smtClean="0"/>
          </a:p>
          <a:p>
            <a:pPr marL="165388" indent="-165388">
              <a:buFontTx/>
              <a:buChar char="-"/>
            </a:pPr>
            <a:endParaRPr lang="hr-HR" baseline="0" dirty="0" smtClean="0"/>
          </a:p>
          <a:p>
            <a:pPr marL="165388" indent="-165388">
              <a:buFontTx/>
              <a:buChar char="-"/>
            </a:pPr>
            <a:r>
              <a:rPr lang="hr-HR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81574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DCDF0-9CF2-4D5B-9F5B-9D179F83B236}" type="slidenum">
              <a:rPr lang="de-DE" smtClean="0"/>
              <a:t>43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72522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DCDF0-9CF2-4D5B-9F5B-9D179F83B236}" type="slidenum">
              <a:rPr lang="de-DE" smtClean="0"/>
              <a:t>44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51792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045">
              <a:defRPr/>
            </a:pPr>
            <a:r>
              <a:rPr lang="hr-HR" smtClean="0"/>
              <a:t>SK:</a:t>
            </a:r>
            <a:endParaRPr lang="hr-HR" dirty="0" smtClean="0"/>
          </a:p>
          <a:p>
            <a:endParaRPr lang="hr-HR" baseline="0" dirty="0" smtClean="0"/>
          </a:p>
          <a:p>
            <a:endParaRPr lang="hr-HR" baseline="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FB0566-615D-4398-B44A-00FDC435A547}" type="slidenum">
              <a:rPr lang="en-US" smtClean="0"/>
              <a:t>45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92935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192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Kopfzeile</a:t>
            </a:r>
            <a:endParaRPr lang="hr-HR"/>
          </a:p>
        </p:txBody>
      </p:sp>
      <p:sp>
        <p:nvSpPr>
          <p:cNvPr id="81925" name="Datumsplatzhalt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l" defTabSz="957185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889" indent="-285726" algn="l" defTabSz="957185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2907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070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232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395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559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8722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5884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17D0CF7-982D-49FD-8F71-1A655327BF2B}" type="datetime1">
              <a:rPr lang="de-AT" altLang="de-DE" sz="900"/>
              <a:pPr algn="r" eaLnBrk="1" hangingPunct="1">
                <a:spcBef>
                  <a:spcPct val="0"/>
                </a:spcBef>
                <a:buFontTx/>
                <a:buNone/>
              </a:pPr>
              <a:t>09.03.2018</a:t>
            </a:fld>
            <a:endParaRPr lang="hr-HR" altLang="de-DE" sz="900"/>
          </a:p>
        </p:txBody>
      </p:sp>
      <p:sp>
        <p:nvSpPr>
          <p:cNvPr id="81926" name="Fußzeilenplatzhalt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algn="l" defTabSz="957185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889" indent="-285726" algn="l" defTabSz="957185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2907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070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232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395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559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8722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5884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de-DE" sz="900"/>
              <a:t>Fußzeile</a:t>
            </a:r>
          </a:p>
        </p:txBody>
      </p:sp>
      <p:sp>
        <p:nvSpPr>
          <p:cNvPr id="81927" name="Foliennummernplatzhalt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57185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889" indent="-285726" algn="l" defTabSz="957185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2907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070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232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395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559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8722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5884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de-DE" sz="900"/>
              <a:t>Folie </a:t>
            </a:r>
            <a:fld id="{2E68B0D5-A0D7-49FB-BA7B-EDC990B677DE}" type="slidenum">
              <a:rPr lang="de-AT" altLang="de-DE" sz="900"/>
              <a:pPr algn="ctr"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hr-HR" altLang="de-DE" sz="900"/>
          </a:p>
        </p:txBody>
      </p:sp>
    </p:spTree>
    <p:extLst>
      <p:ext uri="{BB962C8B-B14F-4D97-AF65-F5344CB8AC3E}">
        <p14:creationId xmlns:p14="http://schemas.microsoft.com/office/powerpoint/2010/main" val="40696927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DCDF0-9CF2-4D5B-9F5B-9D179F83B236}" type="slidenum">
              <a:rPr lang="de-DE" smtClean="0"/>
              <a:t>47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31259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DCDF0-9CF2-4D5B-9F5B-9D179F83B236}" type="slidenum">
              <a:rPr lang="de-DE" smtClean="0"/>
              <a:t>48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45288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DCDF0-9CF2-4D5B-9F5B-9D179F83B236}" type="slidenum">
              <a:rPr lang="de-DE" smtClean="0"/>
              <a:t>49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92753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DCDF0-9CF2-4D5B-9F5B-9D179F83B236}" type="slidenum">
              <a:rPr lang="de-DE" smtClean="0"/>
              <a:t>50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7778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hr-HR" smtClean="0"/>
              <a:t> </a:t>
            </a: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hr-HR" smtClean="0"/>
              <a:t>  </a:t>
            </a: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hr-HR" smtClean="0"/>
              <a:t> </a:t>
            </a: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hr-HR" smtClean="0"/>
              <a:t>   </a:t>
            </a:r>
          </a:p>
          <a:p>
            <a:pPr>
              <a:defRPr/>
            </a:pP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endParaRPr lang="hr-HR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48" name="Kopfzeilenplatzhalter 3"/>
          <p:cNvSpPr>
            <a:spLocks noGrp="1"/>
          </p:cNvSpPr>
          <p:nvPr>
            <p:ph type="hd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694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828" indent="-285702" defTabSz="958694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814" indent="-228562" defTabSz="958694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99940" indent="-228562" defTabSz="958694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065" indent="-228562" defTabSz="958694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191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31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443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56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/>
          </a:p>
        </p:txBody>
      </p:sp>
      <p:sp>
        <p:nvSpPr>
          <p:cNvPr id="31749" name="Datumsplatzhalter 4"/>
          <p:cNvSpPr>
            <a:spLocks noGrp="1"/>
          </p:cNvSpPr>
          <p:nvPr>
            <p:ph type="dt" sz="quarter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28" indent="-28570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14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40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065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191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31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443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56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6D4DD6C-9E01-4E4C-A8AE-BFA49BC8D072}" type="datetime1">
              <a:rPr lang="de-AT" sz="900"/>
              <a:pPr eaLnBrk="1" hangingPunct="1">
                <a:defRPr/>
              </a:pPr>
              <a:t>09.03.2018</a:t>
            </a:fld>
            <a:endParaRPr lang="hr-HR" sz="900"/>
          </a:p>
        </p:txBody>
      </p:sp>
      <p:sp>
        <p:nvSpPr>
          <p:cNvPr id="31750" name="Fußzeilenplatzhalter 5"/>
          <p:cNvSpPr>
            <a:spLocks noGrp="1"/>
          </p:cNvSpPr>
          <p:nvPr>
            <p:ph type="ftr" sz="quarter" idx="4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28" indent="-28570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14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40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065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191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31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443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56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hr-HR" sz="900"/>
              <a:t>Fußzeile</a:t>
            </a:r>
          </a:p>
        </p:txBody>
      </p:sp>
      <p:sp>
        <p:nvSpPr>
          <p:cNvPr id="31751" name="Foliennummernplatzhalter 6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28" indent="-28570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14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40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065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191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31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443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56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hr-HR" sz="900"/>
              <a:t>Folie </a:t>
            </a:r>
            <a:fld id="{91E2348B-4717-44E0-BF64-7772198F4DF3}" type="slidenum">
              <a:rPr lang="de-AT" sz="900"/>
              <a:pPr eaLnBrk="1" hangingPunct="1">
                <a:defRPr/>
              </a:pPr>
              <a:t>5</a:t>
            </a:fld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19005766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DCDF0-9CF2-4D5B-9F5B-9D179F83B236}" type="slidenum">
              <a:rPr lang="de-DE" smtClean="0"/>
              <a:t>51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438609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DCDF0-9CF2-4D5B-9F5B-9D179F83B236}" type="slidenum">
              <a:rPr lang="de-DE" smtClean="0"/>
              <a:t>52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77867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694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828" indent="-285702" defTabSz="958694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814" indent="-228562" defTabSz="958694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99940" indent="-228562" defTabSz="958694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065" indent="-228562" defTabSz="958694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191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31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443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56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hr-HR" sz="900"/>
              <a:t>Kopfzeile</a:t>
            </a:r>
          </a:p>
        </p:txBody>
      </p:sp>
      <p:sp>
        <p:nvSpPr>
          <p:cNvPr id="46083" name="Rectangle 19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28" indent="-28570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14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40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065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191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31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443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56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C765296-6AD7-47B6-B96E-7DD7D277ED89}" type="datetime1">
              <a:rPr lang="de-AT" sz="900"/>
              <a:pPr eaLnBrk="1" hangingPunct="1">
                <a:defRPr/>
              </a:pPr>
              <a:t>09.03.2018</a:t>
            </a:fld>
            <a:endParaRPr lang="hr-HR" sz="900"/>
          </a:p>
        </p:txBody>
      </p:sp>
      <p:sp>
        <p:nvSpPr>
          <p:cNvPr id="46084" name="Rectangle 20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28" indent="-28570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14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40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065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191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31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443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56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hr-HR" sz="900"/>
              <a:t>Fußzeile</a:t>
            </a:r>
          </a:p>
        </p:txBody>
      </p:sp>
      <p:sp>
        <p:nvSpPr>
          <p:cNvPr id="46085" name="Rectangle 2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28" indent="-28570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14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40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065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191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31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443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56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hr-HR" sz="900"/>
              <a:t>Folie </a:t>
            </a:r>
            <a:fld id="{8E5B58C4-03F9-4208-BFBB-54ABDDE154A0}" type="slidenum">
              <a:rPr lang="de-AT" sz="900"/>
              <a:pPr eaLnBrk="1" hangingPunct="1">
                <a:defRPr/>
              </a:pPr>
              <a:t>53</a:t>
            </a:fld>
            <a:endParaRPr lang="hr-HR" sz="900"/>
          </a:p>
        </p:txBody>
      </p:sp>
      <p:sp>
        <p:nvSpPr>
          <p:cNvPr id="460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r>
              <a:rPr lang="hr-HR" dirty="0" smtClean="0">
                <a:latin typeface="Arial" pitchFamily="34" charset="0"/>
              </a:rPr>
              <a:t> </a:t>
            </a:r>
          </a:p>
          <a:p>
            <a:pPr>
              <a:defRPr/>
            </a:pPr>
            <a:endParaRPr lang="hr-HR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defRPr/>
            </a:pPr>
            <a:r>
              <a:rPr lang="hr-HR" dirty="0" smtClean="0">
                <a:latin typeface="Arial" pitchFamily="34" charset="0"/>
              </a:rPr>
              <a:t> </a:t>
            </a:r>
          </a:p>
          <a:p>
            <a:pPr>
              <a:defRPr/>
            </a:pPr>
            <a:endParaRPr lang="hr-H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5171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65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r-HR" altLang="de-DE" sz="1100" b="1" dirty="0"/>
              <a:t>RS</a:t>
            </a:r>
          </a:p>
          <a:p>
            <a:endParaRPr lang="hr-HR" altLang="de-DE" sz="1100" b="1" dirty="0"/>
          </a:p>
          <a:p>
            <a:endParaRPr lang="hr-HR" altLang="de-DE" sz="1100" b="1" dirty="0"/>
          </a:p>
          <a:p>
            <a:endParaRPr lang="hr-HR" altLang="de-DE" sz="1100" dirty="0"/>
          </a:p>
          <a:p>
            <a:endParaRPr lang="hr-HR" altLang="de-DE" sz="1100" dirty="0"/>
          </a:p>
          <a:p>
            <a:endParaRPr lang="hr-HR" altLang="de-DE" sz="1100" dirty="0"/>
          </a:p>
          <a:p>
            <a:endParaRPr lang="hr-HR" altLang="de-DE" sz="1100" dirty="0"/>
          </a:p>
          <a:p>
            <a:endParaRPr lang="hr-HR" altLang="de-DE" sz="1100" dirty="0"/>
          </a:p>
          <a:p>
            <a:endParaRPr lang="hr-HR" altLang="de-DE" sz="1100" dirty="0"/>
          </a:p>
          <a:p>
            <a:endParaRPr lang="hr-HR" altLang="de-DE" sz="1100" dirty="0"/>
          </a:p>
          <a:p>
            <a:endParaRPr lang="hr-HR" altLang="de-DE" sz="1100" dirty="0"/>
          </a:p>
          <a:p>
            <a:r>
              <a:rPr lang="hr-HR" altLang="de-DE" sz="1100" dirty="0"/>
              <a:t> </a:t>
            </a:r>
          </a:p>
          <a:p>
            <a:endParaRPr lang="hr-HR" altLang="de-DE" sz="1100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prstClr val="black"/>
                </a:solidFill>
              </a:rPr>
              <a:t>Kopfzeile</a:t>
            </a:r>
          </a:p>
        </p:txBody>
      </p:sp>
      <p:sp>
        <p:nvSpPr>
          <p:cNvPr id="66565" name="Datumsplatzhalt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l" defTabSz="955598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14317" indent="-273028" algn="l" defTabSz="955598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00049" indent="-217471" algn="l" defTabSz="955598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541337" indent="-217471" algn="l" defTabSz="955598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1982626" indent="-217471" algn="l" defTabSz="955598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439790" indent="-217471" defTabSz="95559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896953" indent="-217471" defTabSz="95559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354116" indent="-217471" defTabSz="95559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11278" indent="-217471" defTabSz="95559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84A9015-D440-4A22-91F2-F2BAEE3BFA64}" type="datetime1">
              <a:rPr lang="de-AT" altLang="de-DE" sz="90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09.03.2018</a:t>
            </a:fld>
            <a:endParaRPr lang="hr-HR" altLang="de-DE" sz="900">
              <a:solidFill>
                <a:prstClr val="black"/>
              </a:solidFill>
            </a:endParaRPr>
          </a:p>
        </p:txBody>
      </p:sp>
      <p:sp>
        <p:nvSpPr>
          <p:cNvPr id="66566" name="Fußzeilenplatzhalt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algn="l" defTabSz="955598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14317" indent="-273028" algn="l" defTabSz="955598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00049" indent="-217471" algn="l" defTabSz="955598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541337" indent="-217471" algn="l" defTabSz="955598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1982626" indent="-217471" algn="l" defTabSz="955598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439790" indent="-217471" defTabSz="95559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896953" indent="-217471" defTabSz="95559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354116" indent="-217471" defTabSz="95559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11278" indent="-217471" defTabSz="95559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de-DE" sz="900">
                <a:solidFill>
                  <a:prstClr val="black"/>
                </a:solidFill>
              </a:rPr>
              <a:t>Fußzeile</a:t>
            </a:r>
          </a:p>
        </p:txBody>
      </p:sp>
      <p:sp>
        <p:nvSpPr>
          <p:cNvPr id="66567" name="Foliennummernplatzhalt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55598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14317" indent="-273028" algn="l" defTabSz="955598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00049" indent="-217471" algn="l" defTabSz="955598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541337" indent="-217471" algn="l" defTabSz="955598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1982626" indent="-217471" algn="l" defTabSz="955598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439790" indent="-217471" defTabSz="95559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896953" indent="-217471" defTabSz="95559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354116" indent="-217471" defTabSz="95559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11278" indent="-217471" defTabSz="95559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de-DE" sz="900">
                <a:solidFill>
                  <a:prstClr val="black"/>
                </a:solidFill>
              </a:rPr>
              <a:t>Folie </a:t>
            </a:r>
            <a:fld id="{1A5CD562-B34B-4186-BE1B-BE5665D0B108}" type="slidenum">
              <a:rPr lang="de-AT" altLang="de-DE" sz="900">
                <a:solidFill>
                  <a:prstClr val="black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hr-HR" altLang="de-DE" sz="9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10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192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Kopfzeile</a:t>
            </a:r>
            <a:endParaRPr lang="hr-HR"/>
          </a:p>
        </p:txBody>
      </p:sp>
      <p:sp>
        <p:nvSpPr>
          <p:cNvPr id="81925" name="Datumsplatzhalt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l" defTabSz="957185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889" indent="-285726" algn="l" defTabSz="957185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2907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070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232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395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559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8722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5884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17D0CF7-982D-49FD-8F71-1A655327BF2B}" type="datetime1">
              <a:rPr lang="de-AT" altLang="de-DE" sz="900"/>
              <a:pPr algn="r" eaLnBrk="1" hangingPunct="1">
                <a:spcBef>
                  <a:spcPct val="0"/>
                </a:spcBef>
                <a:buFontTx/>
                <a:buNone/>
              </a:pPr>
              <a:t>09.03.2018</a:t>
            </a:fld>
            <a:endParaRPr lang="hr-HR" altLang="de-DE" sz="900"/>
          </a:p>
        </p:txBody>
      </p:sp>
      <p:sp>
        <p:nvSpPr>
          <p:cNvPr id="81926" name="Fußzeilenplatzhalt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algn="l" defTabSz="957185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889" indent="-285726" algn="l" defTabSz="957185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2907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070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232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395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559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8722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5884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de-DE" sz="900"/>
              <a:t>Fußzeile</a:t>
            </a:r>
          </a:p>
        </p:txBody>
      </p:sp>
      <p:sp>
        <p:nvSpPr>
          <p:cNvPr id="81927" name="Foliennummernplatzhalt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57185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889" indent="-285726" algn="l" defTabSz="957185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2907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070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232" indent="-228581" algn="l" defTabSz="957185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395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559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8722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5884" indent="-228581" defTabSz="957185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de-DE" sz="900"/>
              <a:t>Folie </a:t>
            </a:r>
            <a:fld id="{2E68B0D5-A0D7-49FB-BA7B-EDC990B677DE}" type="slidenum">
              <a:rPr lang="de-AT" altLang="de-DE" sz="900"/>
              <a:pPr algn="ct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hr-HR" altLang="de-DE" sz="900"/>
          </a:p>
        </p:txBody>
      </p:sp>
    </p:spTree>
    <p:extLst>
      <p:ext uri="{BB962C8B-B14F-4D97-AF65-F5344CB8AC3E}">
        <p14:creationId xmlns:p14="http://schemas.microsoft.com/office/powerpoint/2010/main" val="4176824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65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sz="1100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prstClr val="black"/>
                </a:solidFill>
              </a:rPr>
              <a:t>Kopfzeile</a:t>
            </a:r>
          </a:p>
        </p:txBody>
      </p:sp>
      <p:sp>
        <p:nvSpPr>
          <p:cNvPr id="66565" name="Datumsplatzhalt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l" defTabSz="955598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14317" indent="-273028" algn="l" defTabSz="955598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00049" indent="-217471" algn="l" defTabSz="955598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541337" indent="-217471" algn="l" defTabSz="955598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1982626" indent="-217471" algn="l" defTabSz="955598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439790" indent="-217471" defTabSz="95559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896953" indent="-217471" defTabSz="95559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354116" indent="-217471" defTabSz="95559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11278" indent="-217471" defTabSz="95559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84A9015-D440-4A22-91F2-F2BAEE3BFA64}" type="datetime1">
              <a:rPr lang="de-AT" altLang="de-DE" sz="90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09.03.2018</a:t>
            </a:fld>
            <a:endParaRPr lang="hr-HR" altLang="de-DE" sz="900">
              <a:solidFill>
                <a:prstClr val="black"/>
              </a:solidFill>
            </a:endParaRPr>
          </a:p>
        </p:txBody>
      </p:sp>
      <p:sp>
        <p:nvSpPr>
          <p:cNvPr id="66566" name="Fußzeilenplatzhalt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algn="l" defTabSz="955598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14317" indent="-273028" algn="l" defTabSz="955598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00049" indent="-217471" algn="l" defTabSz="955598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541337" indent="-217471" algn="l" defTabSz="955598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1982626" indent="-217471" algn="l" defTabSz="955598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439790" indent="-217471" defTabSz="95559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896953" indent="-217471" defTabSz="95559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354116" indent="-217471" defTabSz="95559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11278" indent="-217471" defTabSz="95559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de-DE" sz="900">
                <a:solidFill>
                  <a:prstClr val="black"/>
                </a:solidFill>
              </a:rPr>
              <a:t>Fußzeile</a:t>
            </a:r>
          </a:p>
        </p:txBody>
      </p:sp>
      <p:sp>
        <p:nvSpPr>
          <p:cNvPr id="66567" name="Foliennummernplatzhalt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55598" eaLnBrk="0" hangingPunct="0">
              <a:spcBef>
                <a:spcPct val="3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14317" indent="-273028" algn="l" defTabSz="955598" eaLnBrk="0" hangingPunct="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00049" indent="-217471" algn="l" defTabSz="955598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541337" indent="-217471" algn="l" defTabSz="955598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1982626" indent="-217471" algn="l" defTabSz="955598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439790" indent="-217471" defTabSz="95559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896953" indent="-217471" defTabSz="95559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354116" indent="-217471" defTabSz="95559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11278" indent="-217471" defTabSz="95559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de-DE" sz="900">
                <a:solidFill>
                  <a:prstClr val="black"/>
                </a:solidFill>
              </a:rPr>
              <a:t>Folie </a:t>
            </a:r>
            <a:fld id="{1A5CD562-B34B-4186-BE1B-BE5665D0B108}" type="slidenum">
              <a:rPr lang="de-AT" altLang="de-DE" sz="900">
                <a:solidFill>
                  <a:prstClr val="black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hr-HR" altLang="de-DE" sz="9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10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694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828" indent="-285702" defTabSz="958694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814" indent="-228562" defTabSz="958694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99940" indent="-228562" defTabSz="958694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065" indent="-228562" defTabSz="958694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191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31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443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56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hr-HR" sz="900"/>
              <a:t>Kopfzeile</a:t>
            </a:r>
          </a:p>
        </p:txBody>
      </p:sp>
      <p:sp>
        <p:nvSpPr>
          <p:cNvPr id="34819" name="Rectangle 19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28" indent="-28570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14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40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065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191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31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443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56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DF0F685-1A62-429C-9576-32C5B4BB4EB3}" type="datetime1">
              <a:rPr lang="de-AT" sz="900"/>
              <a:pPr eaLnBrk="1" hangingPunct="1">
                <a:defRPr/>
              </a:pPr>
              <a:t>09.03.2018</a:t>
            </a:fld>
            <a:endParaRPr lang="hr-HR" sz="900"/>
          </a:p>
        </p:txBody>
      </p:sp>
      <p:sp>
        <p:nvSpPr>
          <p:cNvPr id="34820" name="Rectangle 20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28" indent="-28570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14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40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065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191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31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443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56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hr-HR" sz="900"/>
              <a:t>Fußzeile</a:t>
            </a:r>
          </a:p>
        </p:txBody>
      </p:sp>
      <p:sp>
        <p:nvSpPr>
          <p:cNvPr id="34821" name="Rectangle 2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28" indent="-28570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14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40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065" indent="-228562" defTabSz="958694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191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31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443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568" indent="-228562" algn="ctr" defTabSz="95869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hr-HR" sz="900"/>
              <a:t>Folie </a:t>
            </a:r>
            <a:fld id="{8E90E14E-99BF-422C-96E0-0E8D44618C79}" type="slidenum">
              <a:rPr lang="de-AT" sz="900"/>
              <a:pPr eaLnBrk="1" hangingPunct="1">
                <a:defRPr/>
              </a:pPr>
              <a:t>9</a:t>
            </a:fld>
            <a:endParaRPr lang="hr-HR" sz="900"/>
          </a:p>
        </p:txBody>
      </p:sp>
      <p:sp>
        <p:nvSpPr>
          <p:cNvPr id="3482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482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1043" y="4714882"/>
            <a:ext cx="5437187" cy="44672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5882" tIns="47940" rIns="95882" bIns="47940"/>
          <a:lstStyle/>
          <a:p>
            <a:pPr>
              <a:defRPr/>
            </a:pPr>
            <a:r>
              <a:rPr lang="hr-HR" smtClean="0"/>
              <a:t> </a:t>
            </a: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hr-HR" smtClean="0"/>
              <a:t>   </a:t>
            </a: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hr-HR" smtClean="0"/>
              <a:t> </a:t>
            </a:r>
            <a:r>
              <a:rPr lang="hr-HR" i="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r-HR" smtClean="0"/>
              <a:t>    </a:t>
            </a: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hr-HR" b="1" dirty="0" smtClean="0"/>
              <a:t> </a:t>
            </a:r>
          </a:p>
          <a:p>
            <a:pPr>
              <a:defRPr/>
            </a:pPr>
            <a:endParaRPr lang="hr-HR" b="1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hr-HR" smtClean="0"/>
              <a:t>  </a:t>
            </a:r>
          </a:p>
          <a:p>
            <a:pPr>
              <a:defRPr/>
            </a:pPr>
            <a:r>
              <a:rPr lang="hr-HR" smtClean="0"/>
              <a:t>     </a:t>
            </a:r>
          </a:p>
          <a:p>
            <a:pPr>
              <a:defRPr/>
            </a:pP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endParaRPr lang="hr-HR" baseline="0" dirty="0" smtClean="0">
              <a:ea typeface="ＭＳ Ｐゴシック" pitchFamily="34" charset="-128"/>
            </a:endParaRPr>
          </a:p>
          <a:p>
            <a:pPr>
              <a:defRPr/>
            </a:pPr>
            <a:endParaRPr lang="hr-HR" baseline="0" dirty="0" smtClean="0">
              <a:ea typeface="ＭＳ Ｐゴシック" pitchFamily="34" charset="-128"/>
            </a:endParaRPr>
          </a:p>
          <a:p>
            <a:pPr>
              <a:defRPr/>
            </a:pPr>
            <a:endParaRPr lang="hr-HR" baseline="0" dirty="0" smtClean="0">
              <a:ea typeface="ＭＳ Ｐゴシック" pitchFamily="34" charset="-128"/>
            </a:endParaRPr>
          </a:p>
          <a:p>
            <a:pPr>
              <a:defRPr/>
            </a:pPr>
            <a:endParaRPr lang="hr-HR" dirty="0" smtClean="0">
              <a:ea typeface="ＭＳ Ｐゴシック" pitchFamily="34" charset="-128"/>
            </a:endParaRPr>
          </a:p>
          <a:p>
            <a:pPr>
              <a:defRPr/>
            </a:pPr>
            <a:endParaRPr lang="hr-HR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4824" name="Platshållare för bildnummer 3"/>
          <p:cNvSpPr txBox="1">
            <a:spLocks noGrp="1"/>
          </p:cNvSpPr>
          <p:nvPr/>
        </p:nvSpPr>
        <p:spPr bwMode="auto">
          <a:xfrm>
            <a:off x="4975225" y="9429752"/>
            <a:ext cx="18208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5882" tIns="47940" rIns="95882" bIns="47940" anchor="b"/>
          <a:lstStyle>
            <a:lvl1pPr defTabSz="989013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89013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89013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89013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89013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890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890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890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890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8095217-36F5-484D-BF3D-CCFB100CB3C3}" type="slidenum">
              <a:rPr lang="de-AT" sz="1300"/>
              <a:pPr algn="r" eaLnBrk="1" hangingPunct="1">
                <a:defRPr/>
              </a:pPr>
              <a:t>9</a:t>
            </a:fld>
            <a:endParaRPr lang="hr-HR" sz="1300"/>
          </a:p>
        </p:txBody>
      </p:sp>
    </p:spTree>
    <p:extLst>
      <p:ext uri="{BB962C8B-B14F-4D97-AF65-F5344CB8AC3E}">
        <p14:creationId xmlns:p14="http://schemas.microsoft.com/office/powerpoint/2010/main" val="274177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7"/>
          <p:cNvSpPr>
            <a:spLocks noChangeShapeType="1"/>
          </p:cNvSpPr>
          <p:nvPr/>
        </p:nvSpPr>
        <p:spPr bwMode="auto">
          <a:xfrm>
            <a:off x="712788" y="1323975"/>
            <a:ext cx="6875462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0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30"/>
          <p:cNvSpPr>
            <a:spLocks noChangeShapeType="1"/>
          </p:cNvSpPr>
          <p:nvPr/>
        </p:nvSpPr>
        <p:spPr bwMode="auto">
          <a:xfrm>
            <a:off x="712788" y="3432175"/>
            <a:ext cx="687546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0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966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711200" y="2170113"/>
            <a:ext cx="6873875" cy="1265237"/>
          </a:xfrm>
        </p:spPr>
        <p:txBody>
          <a:bodyPr bIns="72000" anchor="b"/>
          <a:lstStyle>
            <a:lvl1pPr>
              <a:lnSpc>
                <a:spcPct val="80000"/>
              </a:lnSpc>
              <a:defRPr sz="4300">
                <a:latin typeface="Calibri" panose="020F0502020204030204" pitchFamily="34" charset="0"/>
              </a:defRPr>
            </a:lvl1pPr>
          </a:lstStyle>
          <a:p>
            <a:pPr lvl="0"/>
            <a:r>
              <a:rPr lang="de-AT" noProof="0" smtClean="0"/>
              <a:t>Titel der </a:t>
            </a:r>
            <a:br>
              <a:rPr lang="de-AT" noProof="0" smtClean="0"/>
            </a:br>
            <a:r>
              <a:rPr lang="de-AT" noProof="0" smtClean="0"/>
              <a:t>Präsentation</a:t>
            </a:r>
          </a:p>
        </p:txBody>
      </p:sp>
      <p:sp>
        <p:nvSpPr>
          <p:cNvPr id="6966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435350"/>
            <a:ext cx="6872288" cy="1090613"/>
          </a:xfrm>
        </p:spPr>
        <p:txBody>
          <a:bodyPr tIns="72000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AT" noProof="0" smtClean="0"/>
              <a:t>Untertitel der Präsentation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313" y="279400"/>
            <a:ext cx="250348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377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20391-C610-46CE-A421-3F918C49BF57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315254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00813" y="1168400"/>
            <a:ext cx="1928812" cy="50434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1200" y="1168400"/>
            <a:ext cx="5637213" cy="50434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8167F-72C9-4A70-B606-F83AD3CB56B9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146894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1200" y="1168400"/>
            <a:ext cx="7718425" cy="106203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711200" y="2230438"/>
            <a:ext cx="7718425" cy="3981450"/>
          </a:xfrm>
        </p:spPr>
        <p:txBody>
          <a:bodyPr/>
          <a:lstStyle/>
          <a:p>
            <a:pPr lvl="0"/>
            <a:endParaRPr lang="sv-SE" noProof="0" smtClean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81842-5495-4E23-8ADF-D42095671F38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727553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7"/>
          <p:cNvSpPr>
            <a:spLocks noChangeShapeType="1"/>
          </p:cNvSpPr>
          <p:nvPr/>
        </p:nvSpPr>
        <p:spPr bwMode="auto">
          <a:xfrm>
            <a:off x="712788" y="1323975"/>
            <a:ext cx="6875462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0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30"/>
          <p:cNvSpPr>
            <a:spLocks noChangeShapeType="1"/>
          </p:cNvSpPr>
          <p:nvPr/>
        </p:nvSpPr>
        <p:spPr bwMode="auto">
          <a:xfrm>
            <a:off x="712788" y="3432175"/>
            <a:ext cx="687546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0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966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711200" y="2170113"/>
            <a:ext cx="6873875" cy="1265237"/>
          </a:xfrm>
        </p:spPr>
        <p:txBody>
          <a:bodyPr bIns="72000" anchor="b"/>
          <a:lstStyle>
            <a:lvl1pPr>
              <a:lnSpc>
                <a:spcPct val="80000"/>
              </a:lnSpc>
              <a:defRPr sz="4300"/>
            </a:lvl1pPr>
          </a:lstStyle>
          <a:p>
            <a:pPr lvl="0"/>
            <a:r>
              <a:rPr lang="de-AT" noProof="0" smtClean="0"/>
              <a:t>Titel der </a:t>
            </a:r>
            <a:br>
              <a:rPr lang="de-AT" noProof="0" smtClean="0"/>
            </a:br>
            <a:r>
              <a:rPr lang="de-AT" noProof="0" smtClean="0"/>
              <a:t>Präsentation</a:t>
            </a:r>
          </a:p>
        </p:txBody>
      </p:sp>
      <p:sp>
        <p:nvSpPr>
          <p:cNvPr id="6966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435350"/>
            <a:ext cx="6872288" cy="1090613"/>
          </a:xfrm>
        </p:spPr>
        <p:txBody>
          <a:bodyPr tIns="72000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AT" noProof="0" smtClean="0"/>
              <a:t>Untertitel der Präsentation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313" y="279400"/>
            <a:ext cx="250348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70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A9366-4233-4717-BC76-01E364D98A75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542335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D60CB-A31B-41CF-BAC0-4FB2901F327B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852631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1200" y="2230438"/>
            <a:ext cx="3783013" cy="3981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2230438"/>
            <a:ext cx="3783012" cy="3981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A2B7D-C6E8-4F85-8988-F4BBD11CFE2D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901302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F06F9-DC7F-4D5B-B3E7-E594452DE6AF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879991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2AC39-013F-4B46-9763-5F16D25F2F10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895289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D509B-91AD-417A-A8A8-BBEE3719E9ED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96144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 dirty="0">
              <a:solidFill>
                <a:srgbClr val="D10019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D841B-780F-487E-9CF5-7828F2035850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29272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E8DD9-6D5D-4A79-9382-13A56443F29B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54215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E207F-E9BD-4C7F-9C0B-43CDA2B3BD1E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183552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093FC-26D2-4878-9364-E8F5A3512CF9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292092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00813" y="1168400"/>
            <a:ext cx="1928812" cy="50434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1200" y="1168400"/>
            <a:ext cx="5637213" cy="50434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DAB89-E8BC-43A3-82C5-778F96203007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147254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7"/>
          <p:cNvSpPr>
            <a:spLocks noChangeShapeType="1"/>
          </p:cNvSpPr>
          <p:nvPr/>
        </p:nvSpPr>
        <p:spPr bwMode="auto">
          <a:xfrm>
            <a:off x="712788" y="1323975"/>
            <a:ext cx="6875462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0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30"/>
          <p:cNvSpPr>
            <a:spLocks noChangeShapeType="1"/>
          </p:cNvSpPr>
          <p:nvPr/>
        </p:nvSpPr>
        <p:spPr bwMode="auto">
          <a:xfrm>
            <a:off x="712788" y="3432175"/>
            <a:ext cx="687546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0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966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711200" y="2170113"/>
            <a:ext cx="6873875" cy="1265237"/>
          </a:xfrm>
        </p:spPr>
        <p:txBody>
          <a:bodyPr bIns="72000" anchor="b"/>
          <a:lstStyle>
            <a:lvl1pPr>
              <a:lnSpc>
                <a:spcPct val="80000"/>
              </a:lnSpc>
              <a:defRPr sz="4300"/>
            </a:lvl1pPr>
          </a:lstStyle>
          <a:p>
            <a:pPr lvl="0"/>
            <a:r>
              <a:rPr lang="de-AT" noProof="0" smtClean="0"/>
              <a:t>Titel der </a:t>
            </a:r>
            <a:br>
              <a:rPr lang="de-AT" noProof="0" smtClean="0"/>
            </a:br>
            <a:r>
              <a:rPr lang="de-AT" noProof="0" smtClean="0"/>
              <a:t>Präsentation</a:t>
            </a:r>
          </a:p>
        </p:txBody>
      </p:sp>
      <p:sp>
        <p:nvSpPr>
          <p:cNvPr id="6966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435350"/>
            <a:ext cx="6872288" cy="1090613"/>
          </a:xfrm>
        </p:spPr>
        <p:txBody>
          <a:bodyPr tIns="72000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AT" noProof="0" smtClean="0"/>
              <a:t>Untertitel der Präsentation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313" y="279400"/>
            <a:ext cx="250348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268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A9366-4233-4717-BC76-01E364D98A75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16721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D60CB-A31B-41CF-BAC0-4FB2901F327B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782605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1200" y="2230438"/>
            <a:ext cx="3783013" cy="3981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2230438"/>
            <a:ext cx="3783012" cy="3981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A2B7D-C6E8-4F85-8988-F4BBD11CFE2D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130868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F06F9-DC7F-4D5B-B3E7-E594452DE6AF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71821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2AC39-013F-4B46-9763-5F16D25F2F10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1136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 dirty="0">
              <a:solidFill>
                <a:srgbClr val="D10019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1F5D0-E916-421C-8F71-64B9B28B34E0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512988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D509B-91AD-417A-A8A8-BBEE3719E9ED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142890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E8DD9-6D5D-4A79-9382-13A56443F29B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424236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E207F-E9BD-4C7F-9C0B-43CDA2B3BD1E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432727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093FC-26D2-4878-9364-E8F5A3512CF9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09205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00813" y="1168400"/>
            <a:ext cx="1928812" cy="50434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1200" y="1168400"/>
            <a:ext cx="5637213" cy="50434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DAB89-E8BC-43A3-82C5-778F96203007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381134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0" y="1168400"/>
            <a:ext cx="7718425" cy="10620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711200" y="2230438"/>
            <a:ext cx="7718425" cy="398145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5A8A7-A88A-451E-AF32-6F941C70D703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1906255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7"/>
          <p:cNvSpPr>
            <a:spLocks noChangeShapeType="1"/>
          </p:cNvSpPr>
          <p:nvPr/>
        </p:nvSpPr>
        <p:spPr bwMode="auto">
          <a:xfrm>
            <a:off x="712788" y="1323975"/>
            <a:ext cx="6875462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0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30"/>
          <p:cNvSpPr>
            <a:spLocks noChangeShapeType="1"/>
          </p:cNvSpPr>
          <p:nvPr/>
        </p:nvSpPr>
        <p:spPr bwMode="auto">
          <a:xfrm>
            <a:off x="712788" y="3432175"/>
            <a:ext cx="687546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0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966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711200" y="2170113"/>
            <a:ext cx="6873875" cy="1265237"/>
          </a:xfrm>
        </p:spPr>
        <p:txBody>
          <a:bodyPr bIns="72000" anchor="b"/>
          <a:lstStyle>
            <a:lvl1pPr>
              <a:lnSpc>
                <a:spcPct val="80000"/>
              </a:lnSpc>
              <a:defRPr sz="4300"/>
            </a:lvl1pPr>
          </a:lstStyle>
          <a:p>
            <a:pPr lvl="0"/>
            <a:r>
              <a:rPr lang="de-AT" noProof="0" smtClean="0"/>
              <a:t>Titel der </a:t>
            </a:r>
            <a:br>
              <a:rPr lang="de-AT" noProof="0" smtClean="0"/>
            </a:br>
            <a:r>
              <a:rPr lang="de-AT" noProof="0" smtClean="0"/>
              <a:t>Präsentation</a:t>
            </a:r>
          </a:p>
        </p:txBody>
      </p:sp>
      <p:sp>
        <p:nvSpPr>
          <p:cNvPr id="6966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435350"/>
            <a:ext cx="6872288" cy="1090613"/>
          </a:xfrm>
        </p:spPr>
        <p:txBody>
          <a:bodyPr tIns="72000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AT" noProof="0" smtClean="0"/>
              <a:t>Untertitel der Präsentation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313" y="279400"/>
            <a:ext cx="250348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587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DCB5A-0D64-4AA8-A0AC-404B2CBAACBB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27454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B8F9B-FF8D-49B7-8C43-49A99D814D48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749774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1200" y="2230438"/>
            <a:ext cx="3783013" cy="3981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2230438"/>
            <a:ext cx="3783012" cy="3981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BF7C0-0BDE-468F-B268-6996B22FD6FA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68533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1200" y="2230438"/>
            <a:ext cx="3783013" cy="398145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2230438"/>
            <a:ext cx="3783012" cy="398145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C3174-AE15-495E-B7B4-C818243CDEB3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07186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86123-14D2-433B-9C55-E1978676476A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273591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348FC-5B0A-434A-88FA-488A683AC86C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599256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8DBB5-38B3-49FD-9A9A-76B4DB069913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1303752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A5BAD-4FEA-46E8-A700-0D1EFB682235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1480867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A7E7-2153-4467-8A61-2F893CBA9CCE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2120026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2F932-6600-413F-AE87-FE858C32ECEE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85330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00813" y="1168400"/>
            <a:ext cx="1928812" cy="50434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1200" y="1168400"/>
            <a:ext cx="5637213" cy="50434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0A40A-816A-40B4-ACCD-9092F9611B6D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8912454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7"/>
          <p:cNvSpPr>
            <a:spLocks noChangeShapeType="1"/>
          </p:cNvSpPr>
          <p:nvPr/>
        </p:nvSpPr>
        <p:spPr bwMode="auto">
          <a:xfrm>
            <a:off x="712788" y="1323975"/>
            <a:ext cx="6875462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Line 30"/>
          <p:cNvSpPr>
            <a:spLocks noChangeShapeType="1"/>
          </p:cNvSpPr>
          <p:nvPr/>
        </p:nvSpPr>
        <p:spPr bwMode="auto">
          <a:xfrm>
            <a:off x="712788" y="3432175"/>
            <a:ext cx="687546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966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711200" y="2170113"/>
            <a:ext cx="6873875" cy="1265237"/>
          </a:xfrm>
        </p:spPr>
        <p:txBody>
          <a:bodyPr bIns="72000" anchor="b"/>
          <a:lstStyle>
            <a:lvl1pPr>
              <a:lnSpc>
                <a:spcPct val="80000"/>
              </a:lnSpc>
              <a:defRPr sz="4300"/>
            </a:lvl1pPr>
          </a:lstStyle>
          <a:p>
            <a:pPr lvl="0"/>
            <a:r>
              <a:rPr lang="de-AT" noProof="0" smtClean="0"/>
              <a:t>Titel der </a:t>
            </a:r>
            <a:br>
              <a:rPr lang="de-AT" noProof="0" smtClean="0"/>
            </a:br>
            <a:r>
              <a:rPr lang="de-AT" noProof="0" smtClean="0"/>
              <a:t>Präsentation</a:t>
            </a:r>
          </a:p>
        </p:txBody>
      </p:sp>
      <p:sp>
        <p:nvSpPr>
          <p:cNvPr id="6966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435350"/>
            <a:ext cx="6872288" cy="1090613"/>
          </a:xfrm>
        </p:spPr>
        <p:txBody>
          <a:bodyPr tIns="72000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AT" noProof="0" smtClean="0"/>
              <a:t>Untertitel der Präsentation</a:t>
            </a:r>
          </a:p>
        </p:txBody>
      </p:sp>
      <p:pic>
        <p:nvPicPr>
          <p:cNvPr id="7" name="Picture 2" descr="Bundeskanzleramt Österreich - Öffentlicher Dienst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82550"/>
            <a:ext cx="25130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324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54021-E548-4747-985D-60496EC34494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164305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BBEE0-A754-4C47-81F8-D15588762997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20218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47CF7-C61B-40FC-8166-612DFF89E02E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833293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1200" y="2230438"/>
            <a:ext cx="3783013" cy="3981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2230438"/>
            <a:ext cx="3783012" cy="3981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D6AA-26DC-4E6E-8935-7FDA31D9D1F6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363225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68C53-918B-4A6B-8711-094E59951AB8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692751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DADA7-3E2F-4423-8B39-67A412F21CE4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6044064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06407-7E94-4902-80E5-C32CCAAD88E2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9013594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4038E-536A-4692-A2CE-6ABE207E47C2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9378527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38826-E9E6-471B-AE8C-69334F67D2F4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8331460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D8154-E775-428F-BAE1-83B9824C8C34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3106811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00813" y="1168400"/>
            <a:ext cx="1928812" cy="50434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1200" y="1168400"/>
            <a:ext cx="5637213" cy="50434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09B10-331D-4F50-9C72-C6A617F2CC84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5533451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0" y="1168400"/>
            <a:ext cx="7718425" cy="10620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11200" y="2230438"/>
            <a:ext cx="7718425" cy="3981450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8194A-3CA6-4C21-B6FB-BA939E147325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958615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F4964-6928-4C11-BC2C-7602CD5E3B70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839316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5C256-35B1-41D7-A332-FB2398742835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05762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CE6A5-453D-40B8-8664-71EC9B08D6FD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323481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F01EC-32F4-4B0E-9658-247D6EB639E1}" type="slidenum">
              <a:rPr lang="de-AT">
                <a:solidFill>
                  <a:srgbClr val="D10019"/>
                </a:solidFill>
              </a:rPr>
              <a:pPr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01259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1168400"/>
            <a:ext cx="771842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Textseite mit zweizeiliger</a:t>
            </a:r>
            <a:br>
              <a:rPr lang="de-AT" dirty="0"/>
            </a:br>
            <a:r>
              <a:rPr lang="de-AT" dirty="0"/>
              <a:t>Headline in extralanger Manier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2230438"/>
            <a:ext cx="771842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Textmasterformate durch Klicken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0"/>
            <a:r>
              <a:rPr lang="de-AT" dirty="0" smtClean="0"/>
              <a:t>Dritte Ebene</a:t>
            </a:r>
          </a:p>
          <a:p>
            <a:pPr lvl="1"/>
            <a:r>
              <a:rPr lang="de-AT" dirty="0" smtClean="0"/>
              <a:t>Vierte Ebene</a:t>
            </a:r>
          </a:p>
          <a:p>
            <a:pPr lvl="2"/>
            <a:r>
              <a:rPr lang="de-AT" dirty="0" smtClean="0"/>
              <a:t>Fünfte Ebene</a:t>
            </a:r>
          </a:p>
        </p:txBody>
      </p:sp>
      <p:sp>
        <p:nvSpPr>
          <p:cNvPr id="1028" name="Line 8"/>
          <p:cNvSpPr>
            <a:spLocks noChangeShapeType="1"/>
          </p:cNvSpPr>
          <p:nvPr/>
        </p:nvSpPr>
        <p:spPr bwMode="auto">
          <a:xfrm>
            <a:off x="712788" y="1030288"/>
            <a:ext cx="107315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0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2788" y="6454775"/>
            <a:ext cx="50673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4438" y="6454775"/>
            <a:ext cx="21351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A4AC33-7BE0-43FB-BF68-7982F55DD7E5}" type="slidenum">
              <a:rPr lang="de-AT">
                <a:solidFill>
                  <a:srgbClr val="D1001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  <p:sp>
        <p:nvSpPr>
          <p:cNvPr id="1032" name="Line 17"/>
          <p:cNvSpPr>
            <a:spLocks noChangeShapeType="1"/>
          </p:cNvSpPr>
          <p:nvPr/>
        </p:nvSpPr>
        <p:spPr bwMode="auto">
          <a:xfrm>
            <a:off x="712788" y="6454775"/>
            <a:ext cx="77168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0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313" y="279400"/>
            <a:ext cx="250348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5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anose="020F0502020204030204" pitchFamily="34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+mn-cs"/>
        </a:defRPr>
      </a:lvl1pPr>
      <a:lvl2pPr marL="744538" indent="-2873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rgbClr val="000000"/>
          </a:solidFill>
          <a:latin typeface="Calibri" panose="020F0502020204030204" pitchFamily="34" charset="0"/>
          <a:ea typeface="MS PGothic" pitchFamily="34" charset="-128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000000"/>
          </a:solidFill>
          <a:latin typeface="+mn-lt"/>
          <a:ea typeface="MS PGothic" pitchFamily="34" charset="-128"/>
          <a:cs typeface="+mn-cs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rgbClr val="000000"/>
          </a:solidFill>
          <a:latin typeface="+mn-lt"/>
          <a:ea typeface="MS PGothic" pitchFamily="34" charset="-128"/>
          <a:cs typeface="+mn-cs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>
          <a:solidFill>
            <a:srgbClr val="000000"/>
          </a:solidFill>
          <a:latin typeface="+mn-lt"/>
          <a:ea typeface="MS PGothic" pitchFamily="34" charset="-128"/>
          <a:cs typeface="+mn-cs"/>
        </a:defRPr>
      </a:lvl5pPr>
      <a:lvl6pPr marL="25130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rgbClr val="000000"/>
          </a:solidFill>
          <a:latin typeface="+mn-lt"/>
          <a:cs typeface="+mn-cs"/>
        </a:defRPr>
      </a:lvl6pPr>
      <a:lvl7pPr marL="29702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rgbClr val="000000"/>
          </a:solidFill>
          <a:latin typeface="+mn-lt"/>
          <a:cs typeface="+mn-cs"/>
        </a:defRPr>
      </a:lvl7pPr>
      <a:lvl8pPr marL="34274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rgbClr val="000000"/>
          </a:solidFill>
          <a:latin typeface="+mn-lt"/>
          <a:cs typeface="+mn-cs"/>
        </a:defRPr>
      </a:lvl8pPr>
      <a:lvl9pPr marL="38846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1168400"/>
            <a:ext cx="771842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Textseite mit zweizeiliger</a:t>
            </a:r>
            <a:br>
              <a:rPr lang="de-AT"/>
            </a:br>
            <a:r>
              <a:rPr lang="de-AT"/>
              <a:t>Headline in extralanger Manier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2230438"/>
            <a:ext cx="771842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0"/>
            <a:r>
              <a:rPr lang="de-AT" smtClean="0"/>
              <a:t>Dritte Ebene</a:t>
            </a:r>
          </a:p>
          <a:p>
            <a:pPr lvl="1"/>
            <a:r>
              <a:rPr lang="de-AT" smtClean="0"/>
              <a:t>Vierte Ebene</a:t>
            </a:r>
          </a:p>
          <a:p>
            <a:pPr lvl="2"/>
            <a:r>
              <a:rPr lang="de-AT" smtClean="0"/>
              <a:t>Fünfte Ebene</a:t>
            </a:r>
          </a:p>
        </p:txBody>
      </p:sp>
      <p:sp>
        <p:nvSpPr>
          <p:cNvPr id="1028" name="Line 8"/>
          <p:cNvSpPr>
            <a:spLocks noChangeShapeType="1"/>
          </p:cNvSpPr>
          <p:nvPr/>
        </p:nvSpPr>
        <p:spPr bwMode="auto">
          <a:xfrm>
            <a:off x="712788" y="1030288"/>
            <a:ext cx="107315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0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2788" y="6454775"/>
            <a:ext cx="50673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4438" y="6454775"/>
            <a:ext cx="21351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07C81F-1C53-4D67-806F-0E8B27262D94}" type="slidenum">
              <a:rPr lang="de-AT">
                <a:solidFill>
                  <a:srgbClr val="D1001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  <p:sp>
        <p:nvSpPr>
          <p:cNvPr id="1032" name="Line 17"/>
          <p:cNvSpPr>
            <a:spLocks noChangeShapeType="1"/>
          </p:cNvSpPr>
          <p:nvPr/>
        </p:nvSpPr>
        <p:spPr bwMode="auto">
          <a:xfrm>
            <a:off x="712788" y="6454775"/>
            <a:ext cx="77168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0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313" y="279400"/>
            <a:ext cx="250348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94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4538" indent="-2873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rgbClr val="000000"/>
          </a:solidFill>
          <a:latin typeface="+mn-lt"/>
          <a:ea typeface="MS PGothic" pitchFamily="34" charset="-128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000000"/>
          </a:solidFill>
          <a:latin typeface="+mn-lt"/>
          <a:ea typeface="MS PGothic" pitchFamily="34" charset="-128"/>
          <a:cs typeface="+mn-cs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rgbClr val="000000"/>
          </a:solidFill>
          <a:latin typeface="+mn-lt"/>
          <a:ea typeface="MS PGothic" pitchFamily="34" charset="-128"/>
          <a:cs typeface="+mn-cs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rgbClr val="000000"/>
          </a:solidFill>
          <a:latin typeface="+mn-lt"/>
          <a:ea typeface="MS PGothic" pitchFamily="34" charset="-128"/>
          <a:cs typeface="+mn-cs"/>
        </a:defRPr>
      </a:lvl5pPr>
      <a:lvl6pPr marL="25130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rgbClr val="000000"/>
          </a:solidFill>
          <a:latin typeface="+mn-lt"/>
          <a:cs typeface="+mn-cs"/>
        </a:defRPr>
      </a:lvl6pPr>
      <a:lvl7pPr marL="29702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rgbClr val="000000"/>
          </a:solidFill>
          <a:latin typeface="+mn-lt"/>
          <a:cs typeface="+mn-cs"/>
        </a:defRPr>
      </a:lvl7pPr>
      <a:lvl8pPr marL="34274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rgbClr val="000000"/>
          </a:solidFill>
          <a:latin typeface="+mn-lt"/>
          <a:cs typeface="+mn-cs"/>
        </a:defRPr>
      </a:lvl8pPr>
      <a:lvl9pPr marL="38846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1168400"/>
            <a:ext cx="771842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Textseite mit zweizeiliger</a:t>
            </a:r>
            <a:br>
              <a:rPr lang="de-AT"/>
            </a:br>
            <a:r>
              <a:rPr lang="de-AT"/>
              <a:t>Headline in extralanger Manier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2230438"/>
            <a:ext cx="771842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0"/>
            <a:r>
              <a:rPr lang="de-AT" smtClean="0"/>
              <a:t>Dritte Ebene</a:t>
            </a:r>
          </a:p>
          <a:p>
            <a:pPr lvl="1"/>
            <a:r>
              <a:rPr lang="de-AT" smtClean="0"/>
              <a:t>Vierte Ebene</a:t>
            </a:r>
          </a:p>
          <a:p>
            <a:pPr lvl="2"/>
            <a:r>
              <a:rPr lang="de-AT" smtClean="0"/>
              <a:t>Fünfte Ebene</a:t>
            </a:r>
          </a:p>
        </p:txBody>
      </p:sp>
      <p:sp>
        <p:nvSpPr>
          <p:cNvPr id="1028" name="Line 8"/>
          <p:cNvSpPr>
            <a:spLocks noChangeShapeType="1"/>
          </p:cNvSpPr>
          <p:nvPr/>
        </p:nvSpPr>
        <p:spPr bwMode="auto">
          <a:xfrm>
            <a:off x="712788" y="1030288"/>
            <a:ext cx="107315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0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2788" y="6454775"/>
            <a:ext cx="50673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4438" y="6454775"/>
            <a:ext cx="21351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07C81F-1C53-4D67-806F-0E8B27262D94}" type="slidenum">
              <a:rPr lang="de-AT">
                <a:solidFill>
                  <a:srgbClr val="D1001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  <p:sp>
        <p:nvSpPr>
          <p:cNvPr id="1032" name="Line 17"/>
          <p:cNvSpPr>
            <a:spLocks noChangeShapeType="1"/>
          </p:cNvSpPr>
          <p:nvPr/>
        </p:nvSpPr>
        <p:spPr bwMode="auto">
          <a:xfrm>
            <a:off x="712788" y="6454775"/>
            <a:ext cx="77168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0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313" y="279400"/>
            <a:ext cx="250348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18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4538" indent="-2873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rgbClr val="000000"/>
          </a:solidFill>
          <a:latin typeface="+mn-lt"/>
          <a:ea typeface="MS PGothic" pitchFamily="34" charset="-128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000000"/>
          </a:solidFill>
          <a:latin typeface="+mn-lt"/>
          <a:ea typeface="MS PGothic" pitchFamily="34" charset="-128"/>
          <a:cs typeface="+mn-cs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rgbClr val="000000"/>
          </a:solidFill>
          <a:latin typeface="+mn-lt"/>
          <a:ea typeface="MS PGothic" pitchFamily="34" charset="-128"/>
          <a:cs typeface="+mn-cs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rgbClr val="000000"/>
          </a:solidFill>
          <a:latin typeface="+mn-lt"/>
          <a:ea typeface="MS PGothic" pitchFamily="34" charset="-128"/>
          <a:cs typeface="+mn-cs"/>
        </a:defRPr>
      </a:lvl5pPr>
      <a:lvl6pPr marL="25130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rgbClr val="000000"/>
          </a:solidFill>
          <a:latin typeface="+mn-lt"/>
          <a:cs typeface="+mn-cs"/>
        </a:defRPr>
      </a:lvl6pPr>
      <a:lvl7pPr marL="29702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rgbClr val="000000"/>
          </a:solidFill>
          <a:latin typeface="+mn-lt"/>
          <a:cs typeface="+mn-cs"/>
        </a:defRPr>
      </a:lvl7pPr>
      <a:lvl8pPr marL="34274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rgbClr val="000000"/>
          </a:solidFill>
          <a:latin typeface="+mn-lt"/>
          <a:cs typeface="+mn-cs"/>
        </a:defRPr>
      </a:lvl8pPr>
      <a:lvl9pPr marL="38846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1168400"/>
            <a:ext cx="771842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Textseite mit zweizeiliger</a:t>
            </a:r>
            <a:br>
              <a:rPr lang="de-AT" dirty="0"/>
            </a:br>
            <a:r>
              <a:rPr lang="de-AT" dirty="0"/>
              <a:t>Headline in extralanger Manier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2230438"/>
            <a:ext cx="771842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Textmasterformate durch Klicken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0"/>
            <a:r>
              <a:rPr lang="de-AT" dirty="0" smtClean="0"/>
              <a:t>Dritte Ebene</a:t>
            </a:r>
          </a:p>
          <a:p>
            <a:pPr lvl="1"/>
            <a:r>
              <a:rPr lang="de-AT" dirty="0" smtClean="0"/>
              <a:t>Vierte Ebene</a:t>
            </a:r>
          </a:p>
          <a:p>
            <a:pPr lvl="2"/>
            <a:r>
              <a:rPr lang="de-AT" dirty="0" smtClean="0"/>
              <a:t>Fünfte Ebene</a:t>
            </a:r>
          </a:p>
        </p:txBody>
      </p:sp>
      <p:sp>
        <p:nvSpPr>
          <p:cNvPr id="1028" name="Line 8"/>
          <p:cNvSpPr>
            <a:spLocks noChangeShapeType="1"/>
          </p:cNvSpPr>
          <p:nvPr/>
        </p:nvSpPr>
        <p:spPr bwMode="auto">
          <a:xfrm>
            <a:off x="712788" y="1030288"/>
            <a:ext cx="107315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0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2788" y="6454775"/>
            <a:ext cx="50673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D10019"/>
                </a:solidFill>
              </a:rPr>
              <a:t>Performance Management and Impact Assessments in Austria</a:t>
            </a:r>
            <a:endParaRPr lang="de-AT">
              <a:solidFill>
                <a:srgbClr val="D10019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4438" y="6454775"/>
            <a:ext cx="21351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E64941-E4C5-4386-84F6-F0011A772521}" type="slidenum">
              <a:rPr lang="de-AT">
                <a:solidFill>
                  <a:srgbClr val="D1001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de-AT">
                <a:solidFill>
                  <a:srgbClr val="D10019"/>
                </a:solidFill>
              </a:rPr>
              <a:t> |</a:t>
            </a:r>
          </a:p>
        </p:txBody>
      </p:sp>
      <p:sp>
        <p:nvSpPr>
          <p:cNvPr id="1032" name="Line 17"/>
          <p:cNvSpPr>
            <a:spLocks noChangeShapeType="1"/>
          </p:cNvSpPr>
          <p:nvPr/>
        </p:nvSpPr>
        <p:spPr bwMode="auto">
          <a:xfrm>
            <a:off x="712788" y="6454775"/>
            <a:ext cx="77168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0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313" y="279400"/>
            <a:ext cx="250348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96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anose="020F0502020204030204" pitchFamily="34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+mn-cs"/>
        </a:defRPr>
      </a:lvl1pPr>
      <a:lvl2pPr marL="744538" indent="-2873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rgbClr val="000000"/>
          </a:solidFill>
          <a:latin typeface="Calibri" panose="020F0502020204030204" pitchFamily="34" charset="0"/>
          <a:ea typeface="MS PGothic" pitchFamily="34" charset="-128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000000"/>
          </a:solidFill>
          <a:latin typeface="Calibri" panose="020F0502020204030204" pitchFamily="34" charset="0"/>
          <a:ea typeface="MS PGothic" pitchFamily="34" charset="-128"/>
          <a:cs typeface="+mn-cs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rgbClr val="000000"/>
          </a:solidFill>
          <a:latin typeface="+mn-lt"/>
          <a:ea typeface="MS PGothic" pitchFamily="34" charset="-128"/>
          <a:cs typeface="+mn-cs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>
          <a:solidFill>
            <a:srgbClr val="000000"/>
          </a:solidFill>
          <a:latin typeface="+mn-lt"/>
          <a:ea typeface="MS PGothic" pitchFamily="34" charset="-128"/>
          <a:cs typeface="+mn-cs"/>
        </a:defRPr>
      </a:lvl5pPr>
      <a:lvl6pPr marL="25130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rgbClr val="000000"/>
          </a:solidFill>
          <a:latin typeface="+mn-lt"/>
          <a:cs typeface="+mn-cs"/>
        </a:defRPr>
      </a:lvl6pPr>
      <a:lvl7pPr marL="29702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rgbClr val="000000"/>
          </a:solidFill>
          <a:latin typeface="+mn-lt"/>
          <a:cs typeface="+mn-cs"/>
        </a:defRPr>
      </a:lvl7pPr>
      <a:lvl8pPr marL="34274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rgbClr val="000000"/>
          </a:solidFill>
          <a:latin typeface="+mn-lt"/>
          <a:cs typeface="+mn-cs"/>
        </a:defRPr>
      </a:lvl8pPr>
      <a:lvl9pPr marL="38846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1168400"/>
            <a:ext cx="771842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Textseite mit zweizeiliger</a:t>
            </a:r>
            <a:br>
              <a:rPr lang="de-AT" dirty="0"/>
            </a:br>
            <a:r>
              <a:rPr lang="de-AT" dirty="0"/>
              <a:t>Headline in extralanger Manier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2230438"/>
            <a:ext cx="771842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Textmasterformate durch Klicken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0"/>
            <a:r>
              <a:rPr lang="de-AT" dirty="0" smtClean="0"/>
              <a:t>Dritte Ebene</a:t>
            </a:r>
          </a:p>
          <a:p>
            <a:pPr lvl="1"/>
            <a:r>
              <a:rPr lang="de-AT" dirty="0" smtClean="0"/>
              <a:t>Vierte Ebene</a:t>
            </a:r>
          </a:p>
          <a:p>
            <a:pPr lvl="2"/>
            <a:r>
              <a:rPr lang="de-AT" dirty="0" smtClean="0"/>
              <a:t>Fünfte Ebene</a:t>
            </a:r>
          </a:p>
        </p:txBody>
      </p:sp>
      <p:sp>
        <p:nvSpPr>
          <p:cNvPr id="1028" name="Line 8"/>
          <p:cNvSpPr>
            <a:spLocks noChangeShapeType="1"/>
          </p:cNvSpPr>
          <p:nvPr/>
        </p:nvSpPr>
        <p:spPr bwMode="auto">
          <a:xfrm>
            <a:off x="712788" y="1030288"/>
            <a:ext cx="107315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2788" y="6454775"/>
            <a:ext cx="50673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D10019"/>
                </a:solidFill>
                <a:ea typeface="ＭＳ Ｐゴシック" pitchFamily="34" charset="-128"/>
              </a:rPr>
              <a:t>Performance Management and Impact Assessments in Austria</a:t>
            </a:r>
            <a:endParaRPr lang="de-AT">
              <a:solidFill>
                <a:srgbClr val="D10019"/>
              </a:solidFill>
              <a:ea typeface="ＭＳ Ｐゴシック" pitchFamily="34" charset="-128"/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4438" y="6454775"/>
            <a:ext cx="21351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4594DE-3461-490C-814E-3FD61455C390}" type="slidenum">
              <a:rPr lang="de-AT">
                <a:solidFill>
                  <a:srgbClr val="D10019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de-AT">
                <a:solidFill>
                  <a:srgbClr val="D10019"/>
                </a:solidFill>
                <a:ea typeface="ＭＳ Ｐゴシック" pitchFamily="34" charset="-128"/>
              </a:rPr>
              <a:t> |</a:t>
            </a:r>
          </a:p>
        </p:txBody>
      </p:sp>
      <p:sp>
        <p:nvSpPr>
          <p:cNvPr id="1032" name="Line 17"/>
          <p:cNvSpPr>
            <a:spLocks noChangeShapeType="1"/>
          </p:cNvSpPr>
          <p:nvPr/>
        </p:nvSpPr>
        <p:spPr bwMode="auto">
          <a:xfrm>
            <a:off x="712788" y="6454775"/>
            <a:ext cx="77168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000" dirty="0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313" y="279400"/>
            <a:ext cx="250348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84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anose="020F0502020204030204" pitchFamily="34" charset="0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Calibri" panose="020F0502020204030204" pitchFamily="34" charset="0"/>
          <a:ea typeface="ＭＳ Ｐゴシック" charset="0"/>
          <a:cs typeface="+mn-cs"/>
        </a:defRPr>
      </a:lvl1pPr>
      <a:lvl2pPr marL="744538" indent="-2873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rgbClr val="000000"/>
          </a:solidFill>
          <a:latin typeface="Calibri" panose="020F0502020204030204" pitchFamily="34" charset="0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rgbClr val="000000"/>
          </a:solidFill>
          <a:latin typeface="+mn-lt"/>
          <a:ea typeface="Arial" charset="0"/>
          <a:cs typeface="+mn-cs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rgbClr val="000000"/>
          </a:solidFill>
          <a:latin typeface="+mn-lt"/>
          <a:ea typeface="Arial" charset="0"/>
          <a:cs typeface="+mn-cs"/>
        </a:defRPr>
      </a:lvl5pPr>
      <a:lvl6pPr marL="25130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rgbClr val="000000"/>
          </a:solidFill>
          <a:latin typeface="+mn-lt"/>
          <a:cs typeface="+mn-cs"/>
        </a:defRPr>
      </a:lvl6pPr>
      <a:lvl7pPr marL="29702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rgbClr val="000000"/>
          </a:solidFill>
          <a:latin typeface="+mn-lt"/>
          <a:cs typeface="+mn-cs"/>
        </a:defRPr>
      </a:lvl7pPr>
      <a:lvl8pPr marL="34274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rgbClr val="000000"/>
          </a:solidFill>
          <a:latin typeface="+mn-lt"/>
          <a:cs typeface="+mn-cs"/>
        </a:defRPr>
      </a:lvl8pPr>
      <a:lvl9pPr marL="38846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hyperlink" Target="http://www.wirkungsmonitoring.gv.at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://www.wirkungsmonitoring.gv.at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6.png"/><Relationship Id="rId5" Type="http://schemas.openxmlformats.org/officeDocument/2006/relationships/image" Target="../media/image30.png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rkungsmonitoring.gv.at/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stp.portal.intern.bka.gv.at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roland.schneider@bmoeds.gv.at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6.xml"/><Relationship Id="rId5" Type="http://schemas.openxmlformats.org/officeDocument/2006/relationships/hyperlink" Target="http://www.oeffentlicher-dienst.gv.at/" TargetMode="External"/><Relationship Id="rId4" Type="http://schemas.openxmlformats.org/officeDocument/2006/relationships/hyperlink" Target="http://www.bmoeds.gv.a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Upravljanje učinkom i procjene učinaka propisa</a:t>
            </a:r>
            <a:endParaRPr lang="hr-HR" dirty="0">
              <a:ea typeface="ＭＳ Ｐゴシック" charset="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hr-HR" dirty="0" smtClean="0"/>
              <a:t>na saveznoj razini vlasti u Austriji </a:t>
            </a:r>
            <a:endParaRPr lang="hr-HR" dirty="0">
              <a:ea typeface="ＭＳ Ｐゴシック" charset="0"/>
            </a:endParaRPr>
          </a:p>
        </p:txBody>
      </p:sp>
      <p:sp>
        <p:nvSpPr>
          <p:cNvPr id="6" name="Rechteck 4"/>
          <p:cNvSpPr>
            <a:spLocks noChangeArrowheads="1"/>
          </p:cNvSpPr>
          <p:nvPr/>
        </p:nvSpPr>
        <p:spPr bwMode="auto">
          <a:xfrm>
            <a:off x="3790200" y="4293096"/>
            <a:ext cx="3502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AT" altLang="de-DE" sz="20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AT" altLang="de-DE" sz="20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AT" altLang="de-DE" sz="2000" dirty="0">
              <a:solidFill>
                <a:schemeClr val="tx2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534011" y="608227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hr-HR" altLang="de-DE" b="1" dirty="0" smtClean="0">
                <a:solidFill>
                  <a:schemeClr val="tx2"/>
                </a:solidFill>
              </a:rPr>
              <a:t>Beč, 13. ožujka 2018.</a:t>
            </a:r>
            <a:endParaRPr lang="hr-HR" altLang="de-DE" b="1" dirty="0">
              <a:solidFill>
                <a:schemeClr val="tx2"/>
              </a:solidFill>
            </a:endParaRPr>
          </a:p>
        </p:txBody>
      </p:sp>
      <p:sp>
        <p:nvSpPr>
          <p:cNvPr id="7" name="Rechteck 1"/>
          <p:cNvSpPr>
            <a:spLocks noChangeArrowheads="1"/>
          </p:cNvSpPr>
          <p:nvPr/>
        </p:nvSpPr>
        <p:spPr bwMode="auto">
          <a:xfrm>
            <a:off x="637100" y="6082273"/>
            <a:ext cx="54676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de-DE" sz="2000" b="1" dirty="0" smtClean="0">
                <a:solidFill>
                  <a:schemeClr val="tx2"/>
                </a:solidFill>
              </a:rPr>
              <a:t>Roland Schneider</a:t>
            </a:r>
            <a:r>
              <a:rPr lang="hr-HR" smtClean="0"/>
              <a:t> </a:t>
            </a:r>
            <a:endParaRPr lang="hr-HR" altLang="de-DE" sz="2000" dirty="0">
              <a:solidFill>
                <a:schemeClr val="tx2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313" y="279400"/>
            <a:ext cx="250348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354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PROcjene UČINAKA PROPISA usmjerene na krajnje rezultate</a:t>
            </a:r>
            <a:endParaRPr lang="hr-HR" sz="3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9B8F9B-FF8D-49B7-8C43-49A99D814D48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10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procjene učinaka propisa u 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Opseg Procjene učinaka propisa (RIA)</a:t>
            </a:r>
            <a:r>
              <a:rPr dirty="0"/>
              <a:t/>
            </a:r>
            <a:br>
              <a:rPr dirty="0"/>
            </a:br>
            <a:endParaRPr lang="hr-HR" dirty="0">
              <a:ea typeface="ＭＳ Ｐゴシック" charset="0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468313" y="2255838"/>
            <a:ext cx="822960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b="1">
              <a:solidFill>
                <a:schemeClr val="tx2"/>
              </a:solidFill>
            </a:endParaRP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611560" y="1628800"/>
            <a:ext cx="5976664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/>
            <a:r>
              <a:rPr lang="hr-HR" dirty="0" smtClean="0"/>
              <a:t>Procjena učinaka obvezna je za</a:t>
            </a:r>
            <a:endParaRPr lang="hr-HR" altLang="de-DE" sz="2000" dirty="0"/>
          </a:p>
          <a:p>
            <a:pPr lvl="1" eaLnBrk="1" hangingPunct="1"/>
            <a:r>
              <a:rPr lang="hr-HR" altLang="de-DE" sz="1800" dirty="0" smtClean="0"/>
              <a:t>nove zakone i propise i </a:t>
            </a:r>
          </a:p>
          <a:p>
            <a:pPr lvl="1" eaLnBrk="1" hangingPunct="1"/>
            <a:r>
              <a:rPr lang="hr-HR" dirty="0" smtClean="0"/>
              <a:t>glavne projekte (aktivnosti nabave, infrastrukturne projekte ...)</a:t>
            </a:r>
          </a:p>
          <a:p>
            <a:pPr eaLnBrk="1" hangingPunct="1"/>
            <a:r>
              <a:rPr lang="hr-HR" altLang="de-DE" sz="2000" dirty="0">
                <a:sym typeface="Wingdings" pitchFamily="2" charset="2"/>
              </a:rPr>
              <a:t>Bez</a:t>
            </a:r>
            <a:r>
              <a:rPr lang="hr-HR" dirty="0" smtClean="0"/>
              <a:t> </a:t>
            </a:r>
            <a:r>
              <a:rPr lang="hr-HR" altLang="de-DE" sz="2000" dirty="0">
                <a:sym typeface="Wingdings" pitchFamily="2" charset="2"/>
              </a:rPr>
              <a:t>iznimki, ali s graničnim vrijednostima</a:t>
            </a:r>
            <a:r>
              <a:rPr lang="hr-HR" dirty="0" smtClean="0"/>
              <a:t> </a:t>
            </a:r>
            <a:r>
              <a:rPr lang="hr-HR" altLang="de-DE" sz="2000" dirty="0">
                <a:sym typeface="Wingdings" pitchFamily="2" charset="2"/>
              </a:rPr>
              <a:t>za dubinsku</a:t>
            </a:r>
            <a:r>
              <a:rPr lang="hr-HR" dirty="0" smtClean="0"/>
              <a:t> </a:t>
            </a:r>
            <a:r>
              <a:rPr lang="hr-HR" altLang="de-DE" sz="2000" dirty="0" smtClean="0">
                <a:sym typeface="Wingdings" pitchFamily="2" charset="2"/>
              </a:rPr>
              <a:t>analizu</a:t>
            </a:r>
          </a:p>
          <a:p>
            <a:pPr eaLnBrk="1" hangingPunct="1"/>
            <a:r>
              <a:rPr lang="hr-HR" altLang="de-DE" sz="2000" dirty="0" smtClean="0">
                <a:sym typeface="Wingdings" pitchFamily="2" charset="2"/>
              </a:rPr>
              <a:t>Ključne značajke</a:t>
            </a:r>
          </a:p>
          <a:p>
            <a:pPr lvl="1" eaLnBrk="1" hangingPunct="1"/>
            <a:r>
              <a:rPr lang="hr-HR" altLang="de-DE" sz="1800" dirty="0" smtClean="0">
                <a:solidFill>
                  <a:schemeClr val="tx1"/>
                </a:solidFill>
                <a:sym typeface="Wingdings" pitchFamily="2" charset="2"/>
              </a:rPr>
              <a:t>Krajnji rezultati (uklj. pokazatelje)</a:t>
            </a:r>
          </a:p>
          <a:p>
            <a:pPr lvl="1" eaLnBrk="1" hangingPunct="1"/>
            <a:r>
              <a:rPr lang="hr-HR" altLang="de-DE" sz="1800" dirty="0" smtClean="0">
                <a:solidFill>
                  <a:schemeClr val="tx1"/>
                </a:solidFill>
                <a:sym typeface="Wingdings" pitchFamily="2" charset="2"/>
              </a:rPr>
              <a:t>Izlazni rezultati (uklj. pokazatelje)</a:t>
            </a:r>
            <a:endParaRPr lang="hr-HR" altLang="de-DE" sz="1800" dirty="0">
              <a:solidFill>
                <a:schemeClr val="tx1"/>
              </a:solidFill>
            </a:endParaRPr>
          </a:p>
          <a:p>
            <a:pPr lvl="1" eaLnBrk="1" hangingPunct="1">
              <a:buFont typeface="Symbol" pitchFamily="18" charset="2"/>
              <a:buChar char="-"/>
            </a:pPr>
            <a:r>
              <a:rPr lang="hr-HR" altLang="de-DE" sz="1800" dirty="0" smtClean="0">
                <a:solidFill>
                  <a:schemeClr val="tx1"/>
                </a:solidFill>
              </a:rPr>
              <a:t>Namjeravani i nenamjeravani učinci u drugim područjima politike</a:t>
            </a:r>
          </a:p>
          <a:p>
            <a:pPr lvl="1" eaLnBrk="1" hangingPunct="1">
              <a:buFont typeface="Symbol" pitchFamily="18" charset="2"/>
              <a:buChar char="-"/>
            </a:pPr>
            <a:r>
              <a:rPr lang="hr-HR" altLang="de-DE" sz="1800" dirty="0" smtClean="0">
                <a:solidFill>
                  <a:schemeClr val="tx1"/>
                </a:solidFill>
              </a:rPr>
              <a:t>Financijske informacije i povezanost s proračunom</a:t>
            </a:r>
            <a:endParaRPr lang="hr-HR" altLang="de-DE" sz="18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hr-HR" altLang="de-DE" dirty="0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646724864"/>
              </p:ext>
            </p:extLst>
          </p:nvPr>
        </p:nvGraphicFramePr>
        <p:xfrm>
          <a:off x="5220072" y="548680"/>
          <a:ext cx="424847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11</a:t>
            </a:fld>
            <a:r>
              <a:rPr lang="hr-HR" dirty="0" smtClean="0">
                <a:solidFill>
                  <a:srgbClr val="D10019"/>
                </a:solidFill>
              </a:rPr>
              <a:t> |</a:t>
            </a:r>
            <a:endParaRPr lang="hr-HR" dirty="0">
              <a:solidFill>
                <a:srgbClr val="D1001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procjene učinaka propisa u 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Granične vrijednosti za dubinsku analizu</a:t>
            </a:r>
            <a:endParaRPr lang="hr-HR" dirty="0">
              <a:ea typeface="ＭＳ Ｐゴシック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556792"/>
            <a:ext cx="7245176" cy="3646834"/>
          </a:xfrm>
        </p:spPr>
        <p:txBody>
          <a:bodyPr/>
          <a:lstStyle/>
          <a:p>
            <a:r>
              <a:rPr lang="hr-HR" smtClean="0"/>
              <a:t>U početku: bez iznimki, isti postupak za svaki prijedlog</a:t>
            </a:r>
            <a:endParaRPr lang="hr-HR" dirty="0" smtClean="0"/>
          </a:p>
          <a:p>
            <a:r>
              <a:rPr lang="hr-HR" smtClean="0"/>
              <a:t>Problem: za „manje” prijedloge nema značajnih pokazatelja i nisu moguće značajne evaluacije. Sljedećih godina očekuje se velik broj evaluacija loše kvalitete.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smtClean="0"/>
              <a:t>Rješenje 2014.: Granične vrijednosti za dubinsku analizu i evaluacije </a:t>
            </a:r>
            <a:r>
              <a:rPr lang="de-DE" dirty="0" smtClean="0">
                <a:sym typeface="Wingdings"/>
              </a:rPr>
              <a:t></a:t>
            </a:r>
            <a:r>
              <a:rPr lang="hr-HR" dirty="0" smtClean="0">
                <a:sym typeface="Wingdings"/>
              </a:rPr>
              <a:t>Pojednostavljena RIA </a:t>
            </a:r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12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607296201"/>
              </p:ext>
            </p:extLst>
          </p:nvPr>
        </p:nvGraphicFramePr>
        <p:xfrm>
          <a:off x="1907704" y="3212976"/>
          <a:ext cx="3960440" cy="2019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procjene učinaka propisa u 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8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784976" cy="1062038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Pojednostavljena Procjena učinaka propisa, </a:t>
            </a:r>
            <a:r>
              <a:rPr lang="hr-HR" i="1" dirty="0" smtClean="0"/>
              <a:t>RIA </a:t>
            </a:r>
            <a:r>
              <a:rPr lang="hr-HR" i="1" dirty="0" err="1" smtClean="0"/>
              <a:t>Light</a:t>
            </a:r>
            <a:r>
              <a:rPr lang="hr-HR" dirty="0" smtClean="0"/>
              <a:t> </a:t>
            </a:r>
            <a:endParaRPr lang="hr-HR" dirty="0">
              <a:ea typeface="ＭＳ Ｐゴシック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1200" y="1895822"/>
            <a:ext cx="7718425" cy="3981450"/>
          </a:xfrm>
        </p:spPr>
        <p:txBody>
          <a:bodyPr/>
          <a:lstStyle/>
          <a:p>
            <a:r>
              <a:rPr lang="hr-HR" dirty="0" smtClean="0"/>
              <a:t>Granične vrijednosti:</a:t>
            </a:r>
          </a:p>
          <a:p>
            <a:pPr lvl="1"/>
            <a:r>
              <a:rPr lang="hr-HR" dirty="0" smtClean="0"/>
              <a:t>manje od 20 mil. eura</a:t>
            </a:r>
          </a:p>
          <a:p>
            <a:pPr lvl="1"/>
            <a:r>
              <a:rPr lang="hr-HR" dirty="0" smtClean="0"/>
              <a:t>Nema bitne povezanosti s izvještajima o izlaznim rezultatima (prioritetnim mjerama) u proračunu</a:t>
            </a:r>
          </a:p>
          <a:p>
            <a:pPr lvl="1"/>
            <a:r>
              <a:rPr lang="hr-HR" dirty="0" smtClean="0"/>
              <a:t>Nema znatnog učinka na dimenzije učinaka (okoliš, ekonomija, spol, manja i srednja </a:t>
            </a:r>
            <a:r>
              <a:rPr lang="hr-HR" dirty="0" err="1" smtClean="0"/>
              <a:t>poduzeća..</a:t>
            </a:r>
            <a:r>
              <a:rPr lang="hr-HR" dirty="0" smtClean="0"/>
              <a:t>.)</a:t>
            </a:r>
          </a:p>
          <a:p>
            <a:pPr lvl="1"/>
            <a:r>
              <a:rPr lang="hr-HR" dirty="0" smtClean="0"/>
              <a:t>Nema programa financiranja (bespovratnih sredstava)</a:t>
            </a:r>
          </a:p>
          <a:p>
            <a:r>
              <a:rPr lang="hr-HR" dirty="0" smtClean="0"/>
              <a:t>RIA </a:t>
            </a:r>
            <a:r>
              <a:rPr lang="hr-HR" dirty="0" err="1" smtClean="0"/>
              <a:t>Light</a:t>
            </a:r>
            <a:endParaRPr lang="hr-HR" dirty="0" smtClean="0"/>
          </a:p>
          <a:p>
            <a:pPr lvl="1"/>
            <a:r>
              <a:rPr lang="hr-HR" dirty="0" smtClean="0"/>
              <a:t>Nema potrebe za pokazateljima</a:t>
            </a:r>
          </a:p>
          <a:p>
            <a:pPr lvl="1"/>
            <a:r>
              <a:rPr lang="hr-HR" dirty="0" smtClean="0"/>
              <a:t>Nema potrebe za </a:t>
            </a:r>
            <a:r>
              <a:rPr lang="hr-HR" i="1" dirty="0" smtClean="0"/>
              <a:t>ex post</a:t>
            </a:r>
            <a:r>
              <a:rPr lang="hr-HR" dirty="0" smtClean="0"/>
              <a:t> evaluacijom</a:t>
            </a:r>
          </a:p>
          <a:p>
            <a:pPr lvl="1"/>
            <a:r>
              <a:rPr lang="hr-HR" dirty="0" smtClean="0"/>
              <a:t>ALI: Kratka procjena problema, poduzete mjere i troškovi</a:t>
            </a:r>
            <a:endParaRPr lang="hr-HR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13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procjene učinaka propisa u 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Dio RIA-e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2230438"/>
            <a:ext cx="3810000" cy="3957637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r-HR" dirty="0" smtClean="0"/>
              <a:t>Analiza problema</a:t>
            </a:r>
            <a:endParaRPr lang="hr-HR" dirty="0" smtClean="0">
              <a:ea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r-HR" dirty="0" smtClean="0"/>
              <a:t>Izvještaj o krajnjim rezultatima</a:t>
            </a:r>
            <a:endParaRPr lang="hr-HR" dirty="0" smtClean="0">
              <a:ea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r-HR" dirty="0" smtClean="0"/>
              <a:t>Izvještaj o izlaznim rezultatima</a:t>
            </a:r>
            <a:endParaRPr lang="hr-HR" dirty="0" smtClean="0">
              <a:ea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r-HR" dirty="0" smtClean="0"/>
              <a:t>Procjena učinaka </a:t>
            </a:r>
            <a:r>
              <a:rPr lang="hr-HR" dirty="0" err="1" smtClean="0"/>
              <a:t>uklj</a:t>
            </a:r>
            <a:r>
              <a:rPr lang="hr-HR" dirty="0" smtClean="0"/>
              <a:t>. financijske utjecaje</a:t>
            </a:r>
            <a:endParaRPr lang="hr-HR" dirty="0" smtClean="0">
              <a:ea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r-HR" dirty="0" smtClean="0"/>
              <a:t>Planiranje unutarnje evaluacije</a:t>
            </a:r>
            <a:endParaRPr lang="hr-HR" dirty="0" smtClean="0"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hr-HR" dirty="0" smtClean="0">
              <a:ea typeface="ＭＳ Ｐゴシック" charset="0"/>
            </a:endParaRPr>
          </a:p>
        </p:txBody>
      </p:sp>
      <p:pic>
        <p:nvPicPr>
          <p:cNvPr id="45060" name="Picture 5" descr="AngabeWFAneu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00" y="1255713"/>
            <a:ext cx="3863975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14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procjene učinaka propisa u 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8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Od strukture do procesa</a:t>
            </a:r>
            <a:endParaRPr lang="hr-HR" sz="3200" dirty="0">
              <a:ea typeface="ＭＳ Ｐゴシック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9B8F9B-FF8D-49B7-8C43-49A99D814D48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15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Ciklus upravljanja učinkom</a:t>
            </a:r>
            <a:endParaRPr lang="hr-HR" sz="2400" dirty="0">
              <a:ea typeface="ＭＳ Ｐゴシック" charset="0"/>
            </a:endParaRPr>
          </a:p>
        </p:txBody>
      </p:sp>
      <p:sp>
        <p:nvSpPr>
          <p:cNvPr id="18435" name="Textfeld 28"/>
          <p:cNvSpPr txBox="1">
            <a:spLocks noChangeArrowheads="1"/>
          </p:cNvSpPr>
          <p:nvPr/>
        </p:nvSpPr>
        <p:spPr bwMode="auto">
          <a:xfrm>
            <a:off x="611560" y="3892550"/>
            <a:ext cx="2230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de-DE" sz="1800" b="1" dirty="0">
                <a:solidFill>
                  <a:srgbClr val="AF0917"/>
                </a:solidFill>
              </a:rPr>
              <a:t>evaluacija izlaznih i krajnjih rezultata</a:t>
            </a:r>
          </a:p>
        </p:txBody>
      </p:sp>
      <p:sp>
        <p:nvSpPr>
          <p:cNvPr id="18436" name="Rechteck 26"/>
          <p:cNvSpPr>
            <a:spLocks noChangeArrowheads="1"/>
          </p:cNvSpPr>
          <p:nvPr/>
        </p:nvSpPr>
        <p:spPr bwMode="auto">
          <a:xfrm>
            <a:off x="717550" y="1847850"/>
            <a:ext cx="7696200" cy="4413250"/>
          </a:xfrm>
          <a:prstGeom prst="rect">
            <a:avLst/>
          </a:prstGeom>
          <a:noFill/>
          <a:ln w="9525">
            <a:solidFill>
              <a:srgbClr val="D6D6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endParaRPr lang="de-DE" altLang="de-DE" sz="1600"/>
          </a:p>
        </p:txBody>
      </p:sp>
      <p:cxnSp>
        <p:nvCxnSpPr>
          <p:cNvPr id="18437" name="Gerade Verbindung 30"/>
          <p:cNvCxnSpPr>
            <a:cxnSpLocks noChangeShapeType="1"/>
          </p:cNvCxnSpPr>
          <p:nvPr/>
        </p:nvCxnSpPr>
        <p:spPr bwMode="auto">
          <a:xfrm>
            <a:off x="4627563" y="5541963"/>
            <a:ext cx="0" cy="688975"/>
          </a:xfrm>
          <a:prstGeom prst="line">
            <a:avLst/>
          </a:prstGeom>
          <a:noFill/>
          <a:ln w="9525">
            <a:solidFill>
              <a:srgbClr val="7F7F7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8" name="Gerade Verbindung 34"/>
          <p:cNvCxnSpPr>
            <a:cxnSpLocks noChangeShapeType="1"/>
          </p:cNvCxnSpPr>
          <p:nvPr/>
        </p:nvCxnSpPr>
        <p:spPr bwMode="auto">
          <a:xfrm flipV="1">
            <a:off x="4595813" y="1839913"/>
            <a:ext cx="0" cy="381000"/>
          </a:xfrm>
          <a:prstGeom prst="line">
            <a:avLst/>
          </a:prstGeom>
          <a:noFill/>
          <a:ln w="9525">
            <a:solidFill>
              <a:srgbClr val="7F7F7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9" name="Gerade Verbindung 38"/>
          <p:cNvCxnSpPr>
            <a:cxnSpLocks noChangeShapeType="1"/>
          </p:cNvCxnSpPr>
          <p:nvPr/>
        </p:nvCxnSpPr>
        <p:spPr bwMode="auto">
          <a:xfrm flipH="1">
            <a:off x="733425" y="4856163"/>
            <a:ext cx="2436813" cy="0"/>
          </a:xfrm>
          <a:prstGeom prst="line">
            <a:avLst/>
          </a:prstGeom>
          <a:noFill/>
          <a:ln w="9525">
            <a:solidFill>
              <a:srgbClr val="7F7F7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0" name="Bogen 7"/>
          <p:cNvSpPr>
            <a:spLocks/>
          </p:cNvSpPr>
          <p:nvPr/>
        </p:nvSpPr>
        <p:spPr bwMode="auto">
          <a:xfrm>
            <a:off x="2881313" y="2301875"/>
            <a:ext cx="3257550" cy="3179763"/>
          </a:xfrm>
          <a:custGeom>
            <a:avLst/>
            <a:gdLst>
              <a:gd name="T0" fmla="*/ 1 w 3497263"/>
              <a:gd name="T1" fmla="*/ 0 h 3498850"/>
              <a:gd name="T2" fmla="*/ 1 w 3497263"/>
              <a:gd name="T3" fmla="*/ 1 h 3498850"/>
              <a:gd name="T4" fmla="*/ 0 w 3497263"/>
              <a:gd name="T5" fmla="*/ 0 h 3498850"/>
              <a:gd name="T6" fmla="*/ 11796480 60000 65536"/>
              <a:gd name="T7" fmla="*/ 17694720 60000 65536"/>
              <a:gd name="T8" fmla="*/ 0 60000 65536"/>
              <a:gd name="T9" fmla="*/ 0 w 3497263"/>
              <a:gd name="T10" fmla="*/ 0 h 3498850"/>
              <a:gd name="T11" fmla="*/ 3497263 w 3497263"/>
              <a:gd name="T12" fmla="*/ 3498850 h 34988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97263" h="3498850" stroke="0">
                <a:moveTo>
                  <a:pt x="1333700" y="49965"/>
                </a:moveTo>
                <a:lnTo>
                  <a:pt x="1333700" y="49965"/>
                </a:lnTo>
                <a:cubicBezTo>
                  <a:pt x="1469516" y="16774"/>
                  <a:pt x="1608821" y="-1"/>
                  <a:pt x="1748631" y="0"/>
                </a:cubicBezTo>
                <a:cubicBezTo>
                  <a:pt x="2714373" y="0"/>
                  <a:pt x="3497263" y="783244"/>
                  <a:pt x="3497263" y="1749425"/>
                </a:cubicBezTo>
                <a:cubicBezTo>
                  <a:pt x="3497263" y="2715605"/>
                  <a:pt x="2714373" y="3498850"/>
                  <a:pt x="1748631" y="3498850"/>
                </a:cubicBezTo>
                <a:cubicBezTo>
                  <a:pt x="782888" y="3498850"/>
                  <a:pt x="-1" y="2715605"/>
                  <a:pt x="-1" y="1749425"/>
                </a:cubicBezTo>
                <a:cubicBezTo>
                  <a:pt x="-2" y="1002468"/>
                  <a:pt x="474040" y="337909"/>
                  <a:pt x="1180093" y="95049"/>
                </a:cubicBezTo>
                <a:lnTo>
                  <a:pt x="1748632" y="1749425"/>
                </a:lnTo>
                <a:lnTo>
                  <a:pt x="1333700" y="49965"/>
                </a:lnTo>
                <a:close/>
              </a:path>
              <a:path w="3497263" h="3498850" fill="none">
                <a:moveTo>
                  <a:pt x="1333700" y="49965"/>
                </a:moveTo>
                <a:lnTo>
                  <a:pt x="1333700" y="49965"/>
                </a:lnTo>
                <a:cubicBezTo>
                  <a:pt x="1469516" y="16774"/>
                  <a:pt x="1608821" y="-1"/>
                  <a:pt x="1748631" y="0"/>
                </a:cubicBezTo>
                <a:cubicBezTo>
                  <a:pt x="2714373" y="0"/>
                  <a:pt x="3497263" y="783244"/>
                  <a:pt x="3497263" y="1749425"/>
                </a:cubicBezTo>
                <a:cubicBezTo>
                  <a:pt x="3497263" y="2715605"/>
                  <a:pt x="2714373" y="3498850"/>
                  <a:pt x="1748631" y="3498850"/>
                </a:cubicBezTo>
                <a:cubicBezTo>
                  <a:pt x="782888" y="3498850"/>
                  <a:pt x="-1" y="2715605"/>
                  <a:pt x="-1" y="1749425"/>
                </a:cubicBezTo>
                <a:cubicBezTo>
                  <a:pt x="-2" y="1002468"/>
                  <a:pt x="474040" y="337909"/>
                  <a:pt x="1180093" y="95049"/>
                </a:cubicBezTo>
              </a:path>
            </a:pathLst>
          </a:custGeom>
          <a:noFill/>
          <a:ln w="127000" cap="flat" cmpd="sng">
            <a:solidFill>
              <a:srgbClr val="AF0917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8441" name="Textfeld 11"/>
          <p:cNvSpPr txBox="1">
            <a:spLocks noChangeArrowheads="1"/>
          </p:cNvSpPr>
          <p:nvPr/>
        </p:nvSpPr>
        <p:spPr bwMode="auto">
          <a:xfrm>
            <a:off x="5232400" y="205740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de-DE" sz="1800" b="1">
                <a:solidFill>
                  <a:srgbClr val="AF0917"/>
                </a:solidFill>
              </a:rPr>
              <a:t>strateško planiranje</a:t>
            </a:r>
          </a:p>
        </p:txBody>
      </p:sp>
      <p:sp>
        <p:nvSpPr>
          <p:cNvPr id="18442" name="Ellipse 8"/>
          <p:cNvSpPr>
            <a:spLocks noChangeArrowheads="1"/>
          </p:cNvSpPr>
          <p:nvPr/>
        </p:nvSpPr>
        <p:spPr bwMode="auto">
          <a:xfrm>
            <a:off x="4708525" y="2181225"/>
            <a:ext cx="304800" cy="298450"/>
          </a:xfrm>
          <a:prstGeom prst="ellipse">
            <a:avLst/>
          </a:prstGeom>
          <a:solidFill>
            <a:srgbClr val="AF0917"/>
          </a:solidFill>
          <a:ln w="9525">
            <a:solidFill>
              <a:srgbClr val="AF0917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r>
              <a:rPr lang="hr-HR" altLang="de-DE" sz="1800" b="1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18443" name="Textfeld 13"/>
          <p:cNvSpPr txBox="1">
            <a:spLocks noChangeArrowheads="1"/>
          </p:cNvSpPr>
          <p:nvPr/>
        </p:nvSpPr>
        <p:spPr bwMode="auto">
          <a:xfrm>
            <a:off x="6318250" y="3046413"/>
            <a:ext cx="1909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de-DE" sz="1800" b="1">
                <a:solidFill>
                  <a:srgbClr val="AF0917"/>
                </a:solidFill>
              </a:rPr>
              <a:t>izvještaj o krajnjim rezultatima</a:t>
            </a:r>
          </a:p>
        </p:txBody>
      </p:sp>
      <p:sp>
        <p:nvSpPr>
          <p:cNvPr id="18444" name="Ellipse 18"/>
          <p:cNvSpPr>
            <a:spLocks noChangeArrowheads="1"/>
          </p:cNvSpPr>
          <p:nvPr/>
        </p:nvSpPr>
        <p:spPr bwMode="auto">
          <a:xfrm>
            <a:off x="5815013" y="3060700"/>
            <a:ext cx="306387" cy="298450"/>
          </a:xfrm>
          <a:prstGeom prst="ellipse">
            <a:avLst/>
          </a:prstGeom>
          <a:solidFill>
            <a:srgbClr val="AF0917"/>
          </a:solidFill>
          <a:ln w="9525">
            <a:solidFill>
              <a:srgbClr val="AF0917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r>
              <a:rPr lang="hr-HR" altLang="de-DE" sz="1800" b="1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18445" name="Textfeld 26"/>
          <p:cNvSpPr txBox="1">
            <a:spLocks noChangeArrowheads="1"/>
          </p:cNvSpPr>
          <p:nvPr/>
        </p:nvSpPr>
        <p:spPr bwMode="auto">
          <a:xfrm>
            <a:off x="1403648" y="2520950"/>
            <a:ext cx="169515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de-DE" sz="1800" b="1" dirty="0">
                <a:solidFill>
                  <a:srgbClr val="AF0917"/>
                </a:solidFill>
              </a:rPr>
              <a:t>izvještavanje</a:t>
            </a:r>
          </a:p>
        </p:txBody>
      </p:sp>
      <p:sp>
        <p:nvSpPr>
          <p:cNvPr id="18446" name="Ellipse 21"/>
          <p:cNvSpPr>
            <a:spLocks noChangeArrowheads="1"/>
          </p:cNvSpPr>
          <p:nvPr/>
        </p:nvSpPr>
        <p:spPr bwMode="auto">
          <a:xfrm>
            <a:off x="3138488" y="2736850"/>
            <a:ext cx="304800" cy="300038"/>
          </a:xfrm>
          <a:prstGeom prst="ellipse">
            <a:avLst/>
          </a:prstGeom>
          <a:solidFill>
            <a:srgbClr val="AF0917"/>
          </a:solidFill>
          <a:ln w="9525">
            <a:solidFill>
              <a:srgbClr val="AF0917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r>
              <a:rPr lang="hr-HR" altLang="de-DE" sz="1800" b="1">
                <a:solidFill>
                  <a:schemeClr val="bg1"/>
                </a:solidFill>
              </a:rPr>
              <a:t>7.</a:t>
            </a:r>
          </a:p>
        </p:txBody>
      </p:sp>
      <p:sp>
        <p:nvSpPr>
          <p:cNvPr id="18447" name="Textfeld 15"/>
          <p:cNvSpPr txBox="1">
            <a:spLocks noChangeArrowheads="1"/>
          </p:cNvSpPr>
          <p:nvPr/>
        </p:nvSpPr>
        <p:spPr bwMode="auto">
          <a:xfrm>
            <a:off x="6400800" y="4286250"/>
            <a:ext cx="1871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de-DE" sz="1800" b="1">
                <a:solidFill>
                  <a:srgbClr val="AF0917"/>
                </a:solidFill>
              </a:rPr>
              <a:t>izvještaj o izlaznim rezultatima</a:t>
            </a:r>
          </a:p>
        </p:txBody>
      </p:sp>
      <p:sp>
        <p:nvSpPr>
          <p:cNvPr id="18448" name="Ellipse 23"/>
          <p:cNvSpPr>
            <a:spLocks noChangeArrowheads="1"/>
          </p:cNvSpPr>
          <p:nvPr/>
        </p:nvSpPr>
        <p:spPr bwMode="auto">
          <a:xfrm>
            <a:off x="5872163" y="4286250"/>
            <a:ext cx="306387" cy="300038"/>
          </a:xfrm>
          <a:prstGeom prst="ellipse">
            <a:avLst/>
          </a:prstGeom>
          <a:solidFill>
            <a:srgbClr val="AF0917"/>
          </a:solidFill>
          <a:ln w="9525">
            <a:solidFill>
              <a:srgbClr val="AF0917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r>
              <a:rPr lang="hr-HR" altLang="de-DE" sz="1800" b="1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18449" name="Textfeld 16"/>
          <p:cNvSpPr txBox="1">
            <a:spLocks noChangeArrowheads="1"/>
          </p:cNvSpPr>
          <p:nvPr/>
        </p:nvSpPr>
        <p:spPr bwMode="auto">
          <a:xfrm>
            <a:off x="5062538" y="5526088"/>
            <a:ext cx="2686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de-DE" sz="1800" b="1">
                <a:solidFill>
                  <a:srgbClr val="AF0917"/>
                </a:solidFill>
              </a:rPr>
              <a:t>ugovori o učinku</a:t>
            </a:r>
          </a:p>
        </p:txBody>
      </p:sp>
      <p:sp>
        <p:nvSpPr>
          <p:cNvPr id="18450" name="Ellipse 24"/>
          <p:cNvSpPr>
            <a:spLocks noChangeArrowheads="1"/>
          </p:cNvSpPr>
          <p:nvPr/>
        </p:nvSpPr>
        <p:spPr bwMode="auto">
          <a:xfrm>
            <a:off x="5059363" y="5162550"/>
            <a:ext cx="304800" cy="298450"/>
          </a:xfrm>
          <a:prstGeom prst="ellipse">
            <a:avLst/>
          </a:prstGeom>
          <a:solidFill>
            <a:srgbClr val="AF0917"/>
          </a:solidFill>
          <a:ln w="9525">
            <a:solidFill>
              <a:srgbClr val="AF0917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r>
              <a:rPr lang="hr-HR" altLang="de-DE" sz="1800" b="1">
                <a:solidFill>
                  <a:schemeClr val="bg1"/>
                </a:solidFill>
              </a:rPr>
              <a:t>4.</a:t>
            </a:r>
          </a:p>
        </p:txBody>
      </p:sp>
      <p:sp>
        <p:nvSpPr>
          <p:cNvPr id="18451" name="Textfeld 20"/>
          <p:cNvSpPr txBox="1">
            <a:spLocks noChangeArrowheads="1"/>
          </p:cNvSpPr>
          <p:nvPr/>
        </p:nvSpPr>
        <p:spPr bwMode="auto">
          <a:xfrm>
            <a:off x="1528763" y="5321300"/>
            <a:ext cx="21653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de-DE" sz="1800" b="1">
                <a:solidFill>
                  <a:srgbClr val="AF0917"/>
                </a:solidFill>
              </a:rPr>
              <a:t>upravljanje po ciljevima</a:t>
            </a:r>
          </a:p>
        </p:txBody>
      </p:sp>
      <p:sp>
        <p:nvSpPr>
          <p:cNvPr id="18452" name="Ellipse 27"/>
          <p:cNvSpPr>
            <a:spLocks noChangeArrowheads="1"/>
          </p:cNvSpPr>
          <p:nvPr/>
        </p:nvSpPr>
        <p:spPr bwMode="auto">
          <a:xfrm>
            <a:off x="3694113" y="5189538"/>
            <a:ext cx="306387" cy="300037"/>
          </a:xfrm>
          <a:prstGeom prst="ellipse">
            <a:avLst/>
          </a:prstGeom>
          <a:solidFill>
            <a:srgbClr val="AF0917"/>
          </a:solidFill>
          <a:ln w="9525">
            <a:solidFill>
              <a:srgbClr val="AF0917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r>
              <a:rPr lang="hr-HR" altLang="de-DE" sz="1800" b="1">
                <a:solidFill>
                  <a:schemeClr val="bg1"/>
                </a:solidFill>
              </a:rPr>
              <a:t>5.</a:t>
            </a:r>
          </a:p>
        </p:txBody>
      </p:sp>
      <p:sp>
        <p:nvSpPr>
          <p:cNvPr id="18453" name="Ellipse 25"/>
          <p:cNvSpPr>
            <a:spLocks noChangeArrowheads="1"/>
          </p:cNvSpPr>
          <p:nvPr/>
        </p:nvSpPr>
        <p:spPr bwMode="auto">
          <a:xfrm>
            <a:off x="2743200" y="4010025"/>
            <a:ext cx="306388" cy="298450"/>
          </a:xfrm>
          <a:prstGeom prst="ellipse">
            <a:avLst/>
          </a:prstGeom>
          <a:solidFill>
            <a:srgbClr val="AF0917"/>
          </a:solidFill>
          <a:ln w="9525">
            <a:solidFill>
              <a:srgbClr val="AF0917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r>
              <a:rPr lang="hr-HR" altLang="de-DE" sz="1800" b="1">
                <a:solidFill>
                  <a:schemeClr val="bg1"/>
                </a:solidFill>
              </a:rPr>
              <a:t>6.</a:t>
            </a:r>
          </a:p>
        </p:txBody>
      </p:sp>
      <p:sp>
        <p:nvSpPr>
          <p:cNvPr id="18454" name="Textfeld 45"/>
          <p:cNvSpPr txBox="1">
            <a:spLocks noChangeArrowheads="1"/>
          </p:cNvSpPr>
          <p:nvPr/>
        </p:nvSpPr>
        <p:spPr bwMode="auto">
          <a:xfrm>
            <a:off x="7165975" y="3838575"/>
            <a:ext cx="1030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de-DE" sz="1600" b="1" i="1">
                <a:solidFill>
                  <a:srgbClr val="7F7F7F"/>
                </a:solidFill>
              </a:rPr>
              <a:t>planiranje</a:t>
            </a:r>
          </a:p>
        </p:txBody>
      </p:sp>
      <p:sp>
        <p:nvSpPr>
          <p:cNvPr id="18455" name="Textfeld 45"/>
          <p:cNvSpPr txBox="1">
            <a:spLocks noChangeArrowheads="1"/>
          </p:cNvSpPr>
          <p:nvPr/>
        </p:nvSpPr>
        <p:spPr bwMode="auto">
          <a:xfrm>
            <a:off x="928688" y="4968875"/>
            <a:ext cx="17033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de-DE" sz="1600" b="1" i="1">
                <a:solidFill>
                  <a:srgbClr val="7F7F7F"/>
                </a:solidFill>
              </a:rPr>
              <a:t>provedba</a:t>
            </a:r>
          </a:p>
        </p:txBody>
      </p:sp>
      <p:sp>
        <p:nvSpPr>
          <p:cNvPr id="18456" name="Textfeld 45"/>
          <p:cNvSpPr txBox="1">
            <a:spLocks noChangeArrowheads="1"/>
          </p:cNvSpPr>
          <p:nvPr/>
        </p:nvSpPr>
        <p:spPr bwMode="auto">
          <a:xfrm>
            <a:off x="1001713" y="3181350"/>
            <a:ext cx="1462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de-DE" sz="1600" b="1" i="1">
                <a:solidFill>
                  <a:srgbClr val="7F7F7F"/>
                </a:solidFill>
              </a:rPr>
              <a:t>evaluacija i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de-DE" sz="1600" b="1" i="1">
                <a:solidFill>
                  <a:srgbClr val="7F7F7F"/>
                </a:solidFill>
              </a:rPr>
              <a:t>izvještavanje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16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ssdiagramm: Mehrere Dokumente 6"/>
          <p:cNvSpPr/>
          <p:nvPr/>
        </p:nvSpPr>
        <p:spPr>
          <a:xfrm>
            <a:off x="3886200" y="244927"/>
            <a:ext cx="1273628" cy="1000806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 smtClean="0"/>
              <a:t>Strateški okvir</a:t>
            </a:r>
          </a:p>
          <a:p>
            <a:pPr algn="ctr"/>
            <a:r>
              <a:rPr lang="hr-HR" sz="1000" b="1" dirty="0" smtClean="0"/>
              <a:t>MTEF</a:t>
            </a:r>
            <a:endParaRPr lang="hr-HR" sz="1000" b="1" dirty="0"/>
          </a:p>
        </p:txBody>
      </p:sp>
      <p:sp>
        <p:nvSpPr>
          <p:cNvPr id="8" name="Eine Ecke des Rechtecks abrunden 7"/>
          <p:cNvSpPr/>
          <p:nvPr/>
        </p:nvSpPr>
        <p:spPr>
          <a:xfrm flipH="1">
            <a:off x="5832455" y="938796"/>
            <a:ext cx="1547856" cy="968253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 smtClean="0"/>
              <a:t>Ministarstvo financija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dirty="0" smtClean="0"/>
              <a:t>Segmentiranje limita rashoda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dirty="0" smtClean="0"/>
              <a:t>Posebni proračuni za resorna ministarstva</a:t>
            </a:r>
            <a:endParaRPr lang="hr-HR" sz="1000" dirty="0"/>
          </a:p>
        </p:txBody>
      </p:sp>
      <p:sp>
        <p:nvSpPr>
          <p:cNvPr id="10" name="Eine Ecke des Rechtecks abrunden 9"/>
          <p:cNvSpPr/>
          <p:nvPr/>
        </p:nvSpPr>
        <p:spPr>
          <a:xfrm>
            <a:off x="7452320" y="938796"/>
            <a:ext cx="1355273" cy="968253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 smtClean="0"/>
              <a:t>Ured saveznog kancelara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dirty="0" smtClean="0"/>
              <a:t>Okvir resursa ljudskih potencijala</a:t>
            </a:r>
          </a:p>
        </p:txBody>
      </p:sp>
      <p:sp>
        <p:nvSpPr>
          <p:cNvPr id="13" name="Rechteck 12"/>
          <p:cNvSpPr/>
          <p:nvPr/>
        </p:nvSpPr>
        <p:spPr>
          <a:xfrm>
            <a:off x="5845608" y="2334987"/>
            <a:ext cx="2800350" cy="8538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000" dirty="0" smtClean="0"/>
          </a:p>
          <a:p>
            <a:pPr algn="ctr"/>
            <a:r>
              <a:rPr lang="hr-HR" sz="1000" b="1" dirty="0" smtClean="0"/>
              <a:t>Resorno ministarstvo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dirty="0" smtClean="0"/>
              <a:t>Proračunsko poglavlje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dirty="0" smtClean="0"/>
              <a:t>Rashodi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dirty="0" smtClean="0"/>
              <a:t>Resursi za ljudske potencijale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dirty="0" smtClean="0"/>
              <a:t>Informacije o učinku </a:t>
            </a:r>
            <a:endParaRPr lang="hr-HR" sz="1000" b="1" dirty="0" smtClean="0"/>
          </a:p>
          <a:p>
            <a:pPr algn="ctr"/>
            <a:endParaRPr lang="hr-HR" sz="1000" dirty="0"/>
          </a:p>
        </p:txBody>
      </p:sp>
      <p:sp>
        <p:nvSpPr>
          <p:cNvPr id="14" name="Eine Ecke des Rechtecks abrunden 13"/>
          <p:cNvSpPr/>
          <p:nvPr/>
        </p:nvSpPr>
        <p:spPr>
          <a:xfrm>
            <a:off x="7845966" y="3469821"/>
            <a:ext cx="1406554" cy="949439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 smtClean="0"/>
              <a:t>FPMO</a:t>
            </a:r>
          </a:p>
          <a:p>
            <a:pPr marL="41275" indent="-41275">
              <a:buFont typeface="Arial" panose="020B0604020202020204" pitchFamily="34" charset="0"/>
              <a:buChar char="•"/>
            </a:pPr>
            <a:r>
              <a:rPr lang="hr-HR" sz="1000" dirty="0" smtClean="0"/>
              <a:t>Osiguranje kvalitete i povratna informacija o informacijama o učinku </a:t>
            </a:r>
            <a:endParaRPr lang="hr-HR" sz="1000" dirty="0"/>
          </a:p>
        </p:txBody>
      </p:sp>
      <p:sp>
        <p:nvSpPr>
          <p:cNvPr id="15" name="Eine Ecke des Rechtecks abrunden 14"/>
          <p:cNvSpPr/>
          <p:nvPr/>
        </p:nvSpPr>
        <p:spPr>
          <a:xfrm flipH="1">
            <a:off x="5412912" y="3469821"/>
            <a:ext cx="1188000" cy="949439"/>
          </a:xfrm>
          <a:prstGeom prst="round1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 smtClean="0"/>
              <a:t>Revizorski sud</a:t>
            </a:r>
          </a:p>
          <a:p>
            <a:pPr marL="41275" indent="-41275">
              <a:buFont typeface="Arial" panose="020B0604020202020204" pitchFamily="34" charset="0"/>
              <a:buChar char="•"/>
            </a:pPr>
            <a:r>
              <a:rPr lang="hr-HR" sz="1000" dirty="0" smtClean="0"/>
              <a:t>Preporuke za proračunsko poglavlje</a:t>
            </a:r>
            <a:endParaRPr lang="hr-HR" sz="1000" dirty="0"/>
          </a:p>
        </p:txBody>
      </p:sp>
      <p:sp>
        <p:nvSpPr>
          <p:cNvPr id="16" name="Rechteck 15"/>
          <p:cNvSpPr/>
          <p:nvPr/>
        </p:nvSpPr>
        <p:spPr>
          <a:xfrm>
            <a:off x="5832457" y="4661809"/>
            <a:ext cx="2800350" cy="6613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000" dirty="0" smtClean="0"/>
          </a:p>
          <a:p>
            <a:pPr algn="ctr"/>
            <a:r>
              <a:rPr lang="hr-HR" sz="1000" b="1" dirty="0" smtClean="0"/>
              <a:t>Resorno ministarstvo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dirty="0" smtClean="0"/>
              <a:t>Sastavlja konačni nacrt prijedloga proračunskog poglavlja</a:t>
            </a:r>
          </a:p>
          <a:p>
            <a:pPr algn="ctr"/>
            <a:endParaRPr lang="hr-HR" sz="1000" b="1" dirty="0" smtClean="0"/>
          </a:p>
          <a:p>
            <a:pPr algn="ctr"/>
            <a:endParaRPr lang="hr-HR" sz="1000" dirty="0"/>
          </a:p>
        </p:txBody>
      </p:sp>
      <p:sp>
        <p:nvSpPr>
          <p:cNvPr id="17" name="Kreuz 16"/>
          <p:cNvSpPr/>
          <p:nvPr/>
        </p:nvSpPr>
        <p:spPr>
          <a:xfrm>
            <a:off x="3275856" y="5276716"/>
            <a:ext cx="2087116" cy="1102179"/>
          </a:xfrm>
          <a:prstGeom prst="plus">
            <a:avLst>
              <a:gd name="adj" fmla="val 10104"/>
            </a:avLst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 smtClean="0"/>
              <a:t>Parlament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000" dirty="0" smtClean="0"/>
              <a:t>Raspravlja o svim elementima proračunskog prijedloga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000" dirty="0" smtClean="0"/>
              <a:t>Izmjenjuje i donosi proračun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000" dirty="0" smtClean="0"/>
              <a:t>Potpora </a:t>
            </a:r>
            <a:r>
              <a:rPr lang="hr-HR" sz="1000" i="1" dirty="0" smtClean="0"/>
              <a:t>Parlamentarnog ureda za proračun</a:t>
            </a:r>
            <a:endParaRPr lang="hr-HR" sz="1000" dirty="0"/>
          </a:p>
        </p:txBody>
      </p:sp>
      <p:sp>
        <p:nvSpPr>
          <p:cNvPr id="20" name="Flussdiagramm: Manuelle Eingabe 19"/>
          <p:cNvSpPr/>
          <p:nvPr/>
        </p:nvSpPr>
        <p:spPr>
          <a:xfrm>
            <a:off x="92543" y="4843121"/>
            <a:ext cx="971551" cy="742950"/>
          </a:xfrm>
          <a:prstGeom prst="flowChartManualInp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 smtClean="0"/>
              <a:t>MF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 dirty="0" smtClean="0"/>
              <a:t>Financijski kontroling</a:t>
            </a:r>
            <a:endParaRPr lang="hr-HR" sz="1000" dirty="0"/>
          </a:p>
        </p:txBody>
      </p:sp>
      <p:sp>
        <p:nvSpPr>
          <p:cNvPr id="21" name="Flussdiagramm: Manuelle Eingabe 20"/>
          <p:cNvSpPr/>
          <p:nvPr/>
        </p:nvSpPr>
        <p:spPr>
          <a:xfrm flipH="1">
            <a:off x="2231568" y="4837338"/>
            <a:ext cx="955222" cy="742950"/>
          </a:xfrm>
          <a:prstGeom prst="flowChartManualInp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 smtClean="0"/>
              <a:t>FK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 dirty="0" smtClean="0"/>
              <a:t>Kontroling za ljudske potencijale</a:t>
            </a:r>
            <a:endParaRPr lang="hr-HR" sz="1000" dirty="0"/>
          </a:p>
        </p:txBody>
      </p:sp>
      <p:sp>
        <p:nvSpPr>
          <p:cNvPr id="22" name="Eine Ecke des Rechtecks abrunden 21"/>
          <p:cNvSpPr/>
          <p:nvPr/>
        </p:nvSpPr>
        <p:spPr>
          <a:xfrm>
            <a:off x="1721179" y="3241895"/>
            <a:ext cx="1273829" cy="978066"/>
          </a:xfrm>
          <a:prstGeom prst="round1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1000" b="1" dirty="0" smtClean="0"/>
              <a:t>Revizorski sud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dirty="0" smtClean="0"/>
              <a:t>Financijski izvještaj</a:t>
            </a:r>
            <a:endParaRPr lang="hr-HR" sz="1000" dirty="0"/>
          </a:p>
        </p:txBody>
      </p:sp>
      <p:sp>
        <p:nvSpPr>
          <p:cNvPr id="23" name="Eine Ecke des Rechtecks abrunden 22"/>
          <p:cNvSpPr/>
          <p:nvPr/>
        </p:nvSpPr>
        <p:spPr>
          <a:xfrm flipH="1">
            <a:off x="402891" y="3251708"/>
            <a:ext cx="1250256" cy="968253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1000" b="1" dirty="0" smtClean="0"/>
              <a:t>Resorno ministarstvo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i="1" dirty="0" smtClean="0"/>
              <a:t>Ex post</a:t>
            </a:r>
            <a:r>
              <a:rPr lang="hr-HR" sz="1000" dirty="0" smtClean="0"/>
              <a:t> evaluacija informacija o učinku</a:t>
            </a:r>
            <a:endParaRPr lang="hr-HR" sz="1000" dirty="0"/>
          </a:p>
        </p:txBody>
      </p:sp>
      <p:sp>
        <p:nvSpPr>
          <p:cNvPr id="25" name="Rechteck 24"/>
          <p:cNvSpPr/>
          <p:nvPr/>
        </p:nvSpPr>
        <p:spPr>
          <a:xfrm>
            <a:off x="439404" y="1775734"/>
            <a:ext cx="2555604" cy="11185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 smtClean="0"/>
              <a:t>Savezni ured za upravljanje učinkom (FPMO)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dirty="0" smtClean="0"/>
              <a:t>Prikuplja evaluacije informacija o učinku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dirty="0" smtClean="0"/>
              <a:t>Prikuplja, prikazuje i objavljuje informacije za javnost  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dirty="0" smtClean="0"/>
              <a:t>Podnosi izvještaje parlamentu</a:t>
            </a:r>
            <a:endParaRPr lang="hr-HR" sz="1000" dirty="0"/>
          </a:p>
        </p:txBody>
      </p:sp>
      <p:sp>
        <p:nvSpPr>
          <p:cNvPr id="26" name="Kreuz 25"/>
          <p:cNvSpPr/>
          <p:nvPr/>
        </p:nvSpPr>
        <p:spPr>
          <a:xfrm>
            <a:off x="5837218" y="5587772"/>
            <a:ext cx="2800350" cy="477498"/>
          </a:xfrm>
          <a:prstGeom prst="plus">
            <a:avLst>
              <a:gd name="adj" fmla="val 10104"/>
            </a:avLst>
          </a:prstGeom>
          <a:solidFill>
            <a:srgbClr val="FFCCFF"/>
          </a:solidFill>
          <a:ln>
            <a:solidFill>
              <a:srgbClr val="E377F5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 smtClean="0"/>
              <a:t>Vijeće ministara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dirty="0" smtClean="0"/>
              <a:t>Odluka o konačnom prijedlogu proračuna</a:t>
            </a:r>
            <a:endParaRPr lang="hr-HR" sz="1000" dirty="0"/>
          </a:p>
        </p:txBody>
      </p:sp>
      <p:cxnSp>
        <p:nvCxnSpPr>
          <p:cNvPr id="28" name="Gewinkelte Verbindung 27"/>
          <p:cNvCxnSpPr>
            <a:stCxn id="7" idx="3"/>
            <a:endCxn id="8" idx="0"/>
          </p:cNvCxnSpPr>
          <p:nvPr/>
        </p:nvCxnSpPr>
        <p:spPr>
          <a:xfrm>
            <a:off x="5159828" y="745330"/>
            <a:ext cx="1446555" cy="193466"/>
          </a:xfrm>
          <a:prstGeom prst="bentConnector2">
            <a:avLst/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 Verbindung 28"/>
          <p:cNvCxnSpPr>
            <a:stCxn id="7" idx="3"/>
            <a:endCxn id="10" idx="0"/>
          </p:cNvCxnSpPr>
          <p:nvPr/>
        </p:nvCxnSpPr>
        <p:spPr>
          <a:xfrm>
            <a:off x="5159828" y="745330"/>
            <a:ext cx="2970129" cy="193466"/>
          </a:xfrm>
          <a:prstGeom prst="bentConnector2">
            <a:avLst/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35"/>
          <p:cNvCxnSpPr>
            <a:stCxn id="8" idx="2"/>
            <a:endCxn id="13" idx="0"/>
          </p:cNvCxnSpPr>
          <p:nvPr/>
        </p:nvCxnSpPr>
        <p:spPr>
          <a:xfrm rot="16200000" flipH="1">
            <a:off x="6712114" y="1801318"/>
            <a:ext cx="427938" cy="6394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winkelte Verbindung 37"/>
          <p:cNvCxnSpPr>
            <a:stCxn id="10" idx="2"/>
            <a:endCxn id="13" idx="0"/>
          </p:cNvCxnSpPr>
          <p:nvPr/>
        </p:nvCxnSpPr>
        <p:spPr>
          <a:xfrm rot="5400000">
            <a:off x="7473901" y="1678931"/>
            <a:ext cx="427938" cy="8841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winkelte Verbindung 38"/>
          <p:cNvCxnSpPr>
            <a:stCxn id="17" idx="1"/>
            <a:endCxn id="20" idx="2"/>
          </p:cNvCxnSpPr>
          <p:nvPr/>
        </p:nvCxnSpPr>
        <p:spPr>
          <a:xfrm rot="10800000">
            <a:off x="578320" y="5586072"/>
            <a:ext cx="2697537" cy="241735"/>
          </a:xfrm>
          <a:prstGeom prst="bentConnector2">
            <a:avLst/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winkelte Verbindung 43"/>
          <p:cNvCxnSpPr>
            <a:stCxn id="25" idx="3"/>
            <a:endCxn id="17" idx="0"/>
          </p:cNvCxnSpPr>
          <p:nvPr/>
        </p:nvCxnSpPr>
        <p:spPr>
          <a:xfrm>
            <a:off x="2995008" y="2334988"/>
            <a:ext cx="1324406" cy="2941728"/>
          </a:xfrm>
          <a:prstGeom prst="bentConnector2">
            <a:avLst/>
          </a:prstGeom>
          <a:ln w="25400" cmpd="dbl">
            <a:solidFill>
              <a:schemeClr val="accent4">
                <a:lumMod val="60000"/>
                <a:lumOff val="40000"/>
                <a:alpha val="74000"/>
              </a:schemeClr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winkelte Verbindung 44"/>
          <p:cNvCxnSpPr>
            <a:stCxn id="25" idx="3"/>
            <a:endCxn id="7" idx="1"/>
          </p:cNvCxnSpPr>
          <p:nvPr/>
        </p:nvCxnSpPr>
        <p:spPr>
          <a:xfrm flipV="1">
            <a:off x="2995008" y="745330"/>
            <a:ext cx="891192" cy="1589658"/>
          </a:xfrm>
          <a:prstGeom prst="bentConnector3">
            <a:avLst>
              <a:gd name="adj1" fmla="val 50000"/>
            </a:avLst>
          </a:prstGeom>
          <a:ln w="25400" cmpd="dbl">
            <a:solidFill>
              <a:schemeClr val="accent4">
                <a:lumMod val="60000"/>
                <a:lumOff val="40000"/>
                <a:alpha val="74000"/>
              </a:schemeClr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winkelte Verbindung 45"/>
          <p:cNvCxnSpPr>
            <a:stCxn id="13" idx="2"/>
            <a:endCxn id="15" idx="0"/>
          </p:cNvCxnSpPr>
          <p:nvPr/>
        </p:nvCxnSpPr>
        <p:spPr>
          <a:xfrm rot="5400000">
            <a:off x="6485854" y="2709891"/>
            <a:ext cx="280989" cy="123887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winkelte Verbindung 48"/>
          <p:cNvCxnSpPr>
            <a:stCxn id="13" idx="2"/>
            <a:endCxn id="14" idx="0"/>
          </p:cNvCxnSpPr>
          <p:nvPr/>
        </p:nvCxnSpPr>
        <p:spPr>
          <a:xfrm rot="16200000" flipH="1">
            <a:off x="7757019" y="2677596"/>
            <a:ext cx="280989" cy="130346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winkelte Verbindung 55"/>
          <p:cNvCxnSpPr>
            <a:stCxn id="15" idx="2"/>
            <a:endCxn id="16" idx="0"/>
          </p:cNvCxnSpPr>
          <p:nvPr/>
        </p:nvCxnSpPr>
        <p:spPr>
          <a:xfrm rot="16200000" flipH="1">
            <a:off x="6498498" y="3927674"/>
            <a:ext cx="242549" cy="122572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winkelte Verbindung 56"/>
          <p:cNvCxnSpPr>
            <a:stCxn id="14" idx="2"/>
            <a:endCxn id="16" idx="0"/>
          </p:cNvCxnSpPr>
          <p:nvPr/>
        </p:nvCxnSpPr>
        <p:spPr>
          <a:xfrm rot="5400000">
            <a:off x="7769664" y="3882229"/>
            <a:ext cx="242549" cy="131661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winkelte Verbindung 63"/>
          <p:cNvCxnSpPr>
            <a:stCxn id="16" idx="2"/>
            <a:endCxn id="26" idx="0"/>
          </p:cNvCxnSpPr>
          <p:nvPr/>
        </p:nvCxnSpPr>
        <p:spPr>
          <a:xfrm rot="16200000" flipH="1">
            <a:off x="7102684" y="5453062"/>
            <a:ext cx="264657" cy="476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winkelte Verbindung 67"/>
          <p:cNvCxnSpPr>
            <a:stCxn id="26" idx="1"/>
            <a:endCxn id="17" idx="3"/>
          </p:cNvCxnSpPr>
          <p:nvPr/>
        </p:nvCxnSpPr>
        <p:spPr>
          <a:xfrm rot="10800000" flipV="1">
            <a:off x="5362972" y="5826520"/>
            <a:ext cx="474246" cy="1285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winkelte Verbindung 71"/>
          <p:cNvCxnSpPr>
            <a:stCxn id="17" idx="1"/>
            <a:endCxn id="21" idx="2"/>
          </p:cNvCxnSpPr>
          <p:nvPr/>
        </p:nvCxnSpPr>
        <p:spPr>
          <a:xfrm rot="10800000">
            <a:off x="2709180" y="5580288"/>
            <a:ext cx="566677" cy="247518"/>
          </a:xfrm>
          <a:prstGeom prst="bentConnector2">
            <a:avLst/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hteck 85"/>
          <p:cNvSpPr/>
          <p:nvPr/>
        </p:nvSpPr>
        <p:spPr>
          <a:xfrm>
            <a:off x="1107615" y="4843121"/>
            <a:ext cx="1057466" cy="74465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 smtClean="0"/>
              <a:t>Resorno ministarstvo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dirty="0" smtClean="0"/>
              <a:t>provodi proračun (poglavlja)</a:t>
            </a:r>
            <a:endParaRPr lang="hr-HR" sz="1000" dirty="0"/>
          </a:p>
        </p:txBody>
      </p:sp>
      <p:cxnSp>
        <p:nvCxnSpPr>
          <p:cNvPr id="87" name="Gewinkelte Verbindung 86"/>
          <p:cNvCxnSpPr>
            <a:stCxn id="17" idx="1"/>
            <a:endCxn id="86" idx="2"/>
          </p:cNvCxnSpPr>
          <p:nvPr/>
        </p:nvCxnSpPr>
        <p:spPr>
          <a:xfrm rot="10800000">
            <a:off x="1636348" y="5587772"/>
            <a:ext cx="1639508" cy="240034"/>
          </a:xfrm>
          <a:prstGeom prst="bentConnector2">
            <a:avLst/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winkelte Verbindung 89"/>
          <p:cNvCxnSpPr>
            <a:stCxn id="86" idx="0"/>
            <a:endCxn id="23" idx="2"/>
          </p:cNvCxnSpPr>
          <p:nvPr/>
        </p:nvCxnSpPr>
        <p:spPr>
          <a:xfrm rot="16200000" flipV="1">
            <a:off x="1020604" y="4227376"/>
            <a:ext cx="623160" cy="608329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winkelte Verbindung 92"/>
          <p:cNvCxnSpPr>
            <a:stCxn id="86" idx="0"/>
            <a:endCxn id="22" idx="2"/>
          </p:cNvCxnSpPr>
          <p:nvPr/>
        </p:nvCxnSpPr>
        <p:spPr>
          <a:xfrm rot="5400000" flipH="1" flipV="1">
            <a:off x="1685641" y="4170668"/>
            <a:ext cx="623160" cy="721746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winkelte Verbindung 93"/>
          <p:cNvCxnSpPr>
            <a:stCxn id="23" idx="0"/>
            <a:endCxn id="25" idx="2"/>
          </p:cNvCxnSpPr>
          <p:nvPr/>
        </p:nvCxnSpPr>
        <p:spPr>
          <a:xfrm rot="5400000" flipH="1" flipV="1">
            <a:off x="1193879" y="2728382"/>
            <a:ext cx="357467" cy="689187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winkelte Verbindung 107"/>
          <p:cNvCxnSpPr>
            <a:endCxn id="8" idx="3"/>
          </p:cNvCxnSpPr>
          <p:nvPr/>
        </p:nvCxnSpPr>
        <p:spPr>
          <a:xfrm flipV="1">
            <a:off x="3076773" y="1422923"/>
            <a:ext cx="2755682" cy="912066"/>
          </a:xfrm>
          <a:prstGeom prst="bentConnector3">
            <a:avLst>
              <a:gd name="adj1" fmla="val 50000"/>
            </a:avLst>
          </a:prstGeom>
          <a:ln w="25400" cmpd="dbl">
            <a:solidFill>
              <a:schemeClr val="accent4">
                <a:lumMod val="60000"/>
                <a:lumOff val="40000"/>
                <a:alpha val="74000"/>
              </a:schemeClr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winkelte Verbindung 110"/>
          <p:cNvCxnSpPr>
            <a:stCxn id="25" idx="3"/>
            <a:endCxn id="13" idx="1"/>
          </p:cNvCxnSpPr>
          <p:nvPr/>
        </p:nvCxnSpPr>
        <p:spPr>
          <a:xfrm>
            <a:off x="2995008" y="2334988"/>
            <a:ext cx="2850600" cy="426922"/>
          </a:xfrm>
          <a:prstGeom prst="bentConnector3">
            <a:avLst>
              <a:gd name="adj1" fmla="val 53724"/>
            </a:avLst>
          </a:prstGeom>
          <a:ln w="25400" cmpd="dbl">
            <a:solidFill>
              <a:schemeClr val="accent4">
                <a:lumMod val="60000"/>
                <a:lumOff val="40000"/>
                <a:alpha val="74000"/>
              </a:schemeClr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hteck 138"/>
          <p:cNvSpPr/>
          <p:nvPr/>
        </p:nvSpPr>
        <p:spPr>
          <a:xfrm>
            <a:off x="6657966" y="3461656"/>
            <a:ext cx="1188000" cy="9494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 smtClean="0"/>
              <a:t>MF</a:t>
            </a:r>
          </a:p>
          <a:p>
            <a:pPr marL="41275" indent="-41275">
              <a:buFont typeface="Arial" panose="020B0604020202020204" pitchFamily="34" charset="0"/>
              <a:buChar char="•"/>
            </a:pPr>
            <a:r>
              <a:rPr lang="hr-HR" sz="1000" dirty="0" smtClean="0"/>
              <a:t>Osiguranje kvalitete za detaljne proračune</a:t>
            </a:r>
            <a:endParaRPr lang="hr-HR" sz="1000" dirty="0"/>
          </a:p>
        </p:txBody>
      </p:sp>
      <p:cxnSp>
        <p:nvCxnSpPr>
          <p:cNvPr id="159" name="Gewinkelte Verbindung 158"/>
          <p:cNvCxnSpPr>
            <a:stCxn id="13" idx="2"/>
            <a:endCxn id="139" idx="0"/>
          </p:cNvCxnSpPr>
          <p:nvPr/>
        </p:nvCxnSpPr>
        <p:spPr>
          <a:xfrm rot="16200000" flipH="1">
            <a:off x="7112462" y="3322152"/>
            <a:ext cx="272824" cy="6183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Kreuz 46"/>
          <p:cNvSpPr/>
          <p:nvPr/>
        </p:nvSpPr>
        <p:spPr>
          <a:xfrm>
            <a:off x="490286" y="290973"/>
            <a:ext cx="1918608" cy="1102179"/>
          </a:xfrm>
          <a:prstGeom prst="plus">
            <a:avLst>
              <a:gd name="adj" fmla="val 10104"/>
            </a:avLst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 smtClean="0"/>
              <a:t>Pododbor za proračun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000" dirty="0" smtClean="0"/>
              <a:t>Raspravlja o svim izvještajima s informacijama o učinku (ex post evaluacije godišnjih proračuna, </a:t>
            </a:r>
            <a:r>
              <a:rPr lang="hr-HR" sz="1000" i="1" dirty="0" smtClean="0"/>
              <a:t>ex post</a:t>
            </a:r>
            <a:r>
              <a:rPr lang="hr-HR" sz="1000" dirty="0" smtClean="0"/>
              <a:t> evaluacije RIA-e)</a:t>
            </a:r>
            <a:endParaRPr lang="hr-HR" sz="1000" dirty="0"/>
          </a:p>
        </p:txBody>
      </p:sp>
      <p:cxnSp>
        <p:nvCxnSpPr>
          <p:cNvPr id="48" name="Gewinkelte Verbindung 47"/>
          <p:cNvCxnSpPr>
            <a:endCxn id="47" idx="2"/>
          </p:cNvCxnSpPr>
          <p:nvPr/>
        </p:nvCxnSpPr>
        <p:spPr>
          <a:xfrm rot="16200000" flipV="1">
            <a:off x="1417507" y="1425235"/>
            <a:ext cx="382582" cy="318416"/>
          </a:xfrm>
          <a:prstGeom prst="bentConnector3">
            <a:avLst>
              <a:gd name="adj1" fmla="val 50000"/>
            </a:avLst>
          </a:prstGeom>
          <a:ln w="25400" cmpd="dbl">
            <a:solidFill>
              <a:schemeClr val="accent4">
                <a:lumMod val="60000"/>
                <a:lumOff val="40000"/>
                <a:alpha val="74000"/>
              </a:schemeClr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winkelte Verbindung 50"/>
          <p:cNvCxnSpPr>
            <a:stCxn id="47" idx="3"/>
            <a:endCxn id="7" idx="1"/>
          </p:cNvCxnSpPr>
          <p:nvPr/>
        </p:nvCxnSpPr>
        <p:spPr>
          <a:xfrm flipV="1">
            <a:off x="2408894" y="745330"/>
            <a:ext cx="1477306" cy="96733"/>
          </a:xfrm>
          <a:prstGeom prst="bentConnector3">
            <a:avLst>
              <a:gd name="adj1" fmla="val 50000"/>
            </a:avLst>
          </a:prstGeom>
          <a:ln w="25400" cmpd="dbl">
            <a:solidFill>
              <a:schemeClr val="accent4">
                <a:lumMod val="60000"/>
                <a:lumOff val="40000"/>
                <a:alpha val="74000"/>
              </a:schemeClr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68DBB5-38B3-49FD-9A9A-76B4DB069913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17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ssdiagramm: Mehrere Dokumente 6"/>
          <p:cNvSpPr/>
          <p:nvPr/>
        </p:nvSpPr>
        <p:spPr>
          <a:xfrm>
            <a:off x="3886200" y="244927"/>
            <a:ext cx="1273628" cy="1000806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 smtClean="0"/>
              <a:t>Strateški okvir</a:t>
            </a:r>
          </a:p>
          <a:p>
            <a:pPr algn="ctr"/>
            <a:r>
              <a:rPr lang="hr-HR" sz="1000" b="1" dirty="0" smtClean="0"/>
              <a:t>MTEF</a:t>
            </a:r>
            <a:endParaRPr lang="hr-HR" sz="1000" b="1" dirty="0"/>
          </a:p>
        </p:txBody>
      </p:sp>
      <p:sp>
        <p:nvSpPr>
          <p:cNvPr id="8" name="Eine Ecke des Rechtecks abrunden 7"/>
          <p:cNvSpPr/>
          <p:nvPr/>
        </p:nvSpPr>
        <p:spPr>
          <a:xfrm flipH="1">
            <a:off x="5832910" y="938796"/>
            <a:ext cx="1547402" cy="968253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 smtClean="0"/>
              <a:t>Ministarstvo financija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dirty="0" smtClean="0"/>
              <a:t>Segmentiranje limita rashoda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dirty="0" smtClean="0"/>
              <a:t>Posebni proračuni za resorna ministarstva</a:t>
            </a:r>
            <a:endParaRPr lang="hr-HR" sz="1000" dirty="0"/>
          </a:p>
        </p:txBody>
      </p:sp>
      <p:sp>
        <p:nvSpPr>
          <p:cNvPr id="10" name="Eine Ecke des Rechtecks abrunden 9"/>
          <p:cNvSpPr/>
          <p:nvPr/>
        </p:nvSpPr>
        <p:spPr>
          <a:xfrm>
            <a:off x="7452320" y="938796"/>
            <a:ext cx="1355273" cy="968253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 smtClean="0"/>
              <a:t>Ured saveznog kancelara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dirty="0" smtClean="0"/>
              <a:t>Okvir resursa ljudskih potencijala</a:t>
            </a:r>
          </a:p>
        </p:txBody>
      </p:sp>
      <p:sp>
        <p:nvSpPr>
          <p:cNvPr id="13" name="Rechteck 12"/>
          <p:cNvSpPr/>
          <p:nvPr/>
        </p:nvSpPr>
        <p:spPr>
          <a:xfrm>
            <a:off x="5845608" y="2334987"/>
            <a:ext cx="2800350" cy="8538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000" dirty="0" smtClean="0"/>
          </a:p>
          <a:p>
            <a:pPr algn="ctr"/>
            <a:r>
              <a:rPr lang="hr-HR" sz="1000" b="1" dirty="0" smtClean="0"/>
              <a:t>Resorno ministarstvo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dirty="0" smtClean="0"/>
              <a:t>Proračunsko poglavlje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dirty="0" smtClean="0"/>
              <a:t>Rashodi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dirty="0" smtClean="0"/>
              <a:t>Resursi za ljudske potencijale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dirty="0" smtClean="0"/>
              <a:t>Informacije o učinku </a:t>
            </a:r>
            <a:endParaRPr lang="hr-HR" sz="1000" b="1" dirty="0" smtClean="0"/>
          </a:p>
          <a:p>
            <a:pPr algn="ctr"/>
            <a:endParaRPr lang="hr-HR" sz="1000" dirty="0"/>
          </a:p>
        </p:txBody>
      </p:sp>
      <p:sp>
        <p:nvSpPr>
          <p:cNvPr id="14" name="Eine Ecke des Rechtecks abrunden 13"/>
          <p:cNvSpPr/>
          <p:nvPr/>
        </p:nvSpPr>
        <p:spPr>
          <a:xfrm>
            <a:off x="7886692" y="3469821"/>
            <a:ext cx="1188000" cy="949439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 smtClean="0"/>
              <a:t>FPMO</a:t>
            </a:r>
          </a:p>
          <a:p>
            <a:pPr marL="41275" indent="-41275">
              <a:buFont typeface="Arial" panose="020B0604020202020204" pitchFamily="34" charset="0"/>
              <a:buChar char="•"/>
            </a:pPr>
            <a:r>
              <a:rPr lang="hr-HR" sz="1000" dirty="0" smtClean="0"/>
              <a:t>Osiguranje kvalitete i povratna informacija o informacijama o učinku </a:t>
            </a:r>
            <a:endParaRPr lang="hr-HR" sz="1000" dirty="0"/>
          </a:p>
        </p:txBody>
      </p:sp>
      <p:sp>
        <p:nvSpPr>
          <p:cNvPr id="15" name="Eine Ecke des Rechtecks abrunden 14"/>
          <p:cNvSpPr/>
          <p:nvPr/>
        </p:nvSpPr>
        <p:spPr>
          <a:xfrm flipH="1">
            <a:off x="5412912" y="3469821"/>
            <a:ext cx="1188000" cy="949439"/>
          </a:xfrm>
          <a:prstGeom prst="round1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 smtClean="0"/>
              <a:t>Revizorski sud</a:t>
            </a:r>
          </a:p>
          <a:p>
            <a:pPr marL="41275" indent="-41275">
              <a:buFont typeface="Arial" panose="020B0604020202020204" pitchFamily="34" charset="0"/>
              <a:buChar char="•"/>
            </a:pPr>
            <a:r>
              <a:rPr lang="hr-HR" sz="1000" dirty="0" smtClean="0"/>
              <a:t>Preporuke za proračunsko poglavlje</a:t>
            </a:r>
            <a:endParaRPr lang="hr-HR" sz="1000" dirty="0"/>
          </a:p>
        </p:txBody>
      </p:sp>
      <p:sp>
        <p:nvSpPr>
          <p:cNvPr id="16" name="Rechteck 15"/>
          <p:cNvSpPr/>
          <p:nvPr/>
        </p:nvSpPr>
        <p:spPr>
          <a:xfrm>
            <a:off x="5832457" y="4661809"/>
            <a:ext cx="2800350" cy="6613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000" dirty="0" smtClean="0"/>
          </a:p>
          <a:p>
            <a:pPr algn="ctr"/>
            <a:r>
              <a:rPr lang="hr-HR" sz="1000" b="1" dirty="0" smtClean="0"/>
              <a:t>Resorno ministarstvo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dirty="0" smtClean="0"/>
              <a:t>Sastavlja konačni nacrt prijedloga proračunskog poglavlja</a:t>
            </a:r>
          </a:p>
          <a:p>
            <a:pPr algn="ctr"/>
            <a:endParaRPr lang="hr-HR" sz="1000" b="1" dirty="0" smtClean="0"/>
          </a:p>
          <a:p>
            <a:pPr algn="ctr"/>
            <a:endParaRPr lang="hr-HR" sz="1000" dirty="0"/>
          </a:p>
        </p:txBody>
      </p:sp>
      <p:sp>
        <p:nvSpPr>
          <p:cNvPr id="17" name="Kreuz 16"/>
          <p:cNvSpPr/>
          <p:nvPr/>
        </p:nvSpPr>
        <p:spPr>
          <a:xfrm>
            <a:off x="3444364" y="5276716"/>
            <a:ext cx="1918608" cy="1102179"/>
          </a:xfrm>
          <a:prstGeom prst="plus">
            <a:avLst>
              <a:gd name="adj" fmla="val 10104"/>
            </a:avLst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 smtClean="0"/>
              <a:t>Parlament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000" dirty="0" smtClean="0"/>
              <a:t>Raspravlja o svim elementima proračunskog prijedloga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000" dirty="0" smtClean="0"/>
              <a:t>Izmjenjuje i donosi proračun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000" dirty="0" smtClean="0"/>
              <a:t>Potpora </a:t>
            </a:r>
            <a:r>
              <a:rPr lang="hr-HR" sz="1000" i="1" dirty="0" smtClean="0"/>
              <a:t>Parlamentarnog ureda za proračun</a:t>
            </a:r>
            <a:endParaRPr lang="hr-HR" sz="1000" dirty="0"/>
          </a:p>
        </p:txBody>
      </p:sp>
      <p:sp>
        <p:nvSpPr>
          <p:cNvPr id="20" name="Flussdiagramm: Manuelle Eingabe 19"/>
          <p:cNvSpPr/>
          <p:nvPr/>
        </p:nvSpPr>
        <p:spPr>
          <a:xfrm>
            <a:off x="92543" y="4843121"/>
            <a:ext cx="971551" cy="742950"/>
          </a:xfrm>
          <a:prstGeom prst="flowChartManualInp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 smtClean="0"/>
              <a:t>MF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 dirty="0" smtClean="0"/>
              <a:t>Financijski kontroling</a:t>
            </a:r>
            <a:endParaRPr lang="hr-HR" sz="1000" dirty="0"/>
          </a:p>
        </p:txBody>
      </p:sp>
      <p:sp>
        <p:nvSpPr>
          <p:cNvPr id="21" name="Flussdiagramm: Manuelle Eingabe 20"/>
          <p:cNvSpPr/>
          <p:nvPr/>
        </p:nvSpPr>
        <p:spPr>
          <a:xfrm flipH="1">
            <a:off x="2231568" y="4837338"/>
            <a:ext cx="955222" cy="742950"/>
          </a:xfrm>
          <a:prstGeom prst="flowChartManualInp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 smtClean="0"/>
              <a:t>FK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 dirty="0" smtClean="0"/>
              <a:t>Kontroling za ljudske potencijale</a:t>
            </a:r>
            <a:endParaRPr lang="hr-HR" sz="1000" dirty="0"/>
          </a:p>
        </p:txBody>
      </p:sp>
      <p:sp>
        <p:nvSpPr>
          <p:cNvPr id="22" name="Eine Ecke des Rechtecks abrunden 21"/>
          <p:cNvSpPr/>
          <p:nvPr/>
        </p:nvSpPr>
        <p:spPr>
          <a:xfrm>
            <a:off x="1721179" y="3241895"/>
            <a:ext cx="1273829" cy="978066"/>
          </a:xfrm>
          <a:prstGeom prst="round1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1000" b="1" dirty="0" smtClean="0"/>
              <a:t>Revizorski sud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dirty="0" smtClean="0"/>
              <a:t>Financijski izvještaj</a:t>
            </a:r>
            <a:endParaRPr lang="hr-HR" sz="1000" dirty="0"/>
          </a:p>
        </p:txBody>
      </p:sp>
      <p:sp>
        <p:nvSpPr>
          <p:cNvPr id="23" name="Eine Ecke des Rechtecks abrunden 22"/>
          <p:cNvSpPr/>
          <p:nvPr/>
        </p:nvSpPr>
        <p:spPr>
          <a:xfrm flipH="1">
            <a:off x="402891" y="3251708"/>
            <a:ext cx="1250256" cy="968253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1000" b="1" dirty="0" smtClean="0"/>
              <a:t>Resorno ministarstvo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i="1" dirty="0" smtClean="0"/>
              <a:t>Ex post</a:t>
            </a:r>
            <a:r>
              <a:rPr lang="hr-HR" sz="1000" dirty="0" smtClean="0"/>
              <a:t> evaluacija informacija o učinku</a:t>
            </a:r>
            <a:endParaRPr lang="hr-HR" sz="1000" dirty="0"/>
          </a:p>
        </p:txBody>
      </p:sp>
      <p:sp>
        <p:nvSpPr>
          <p:cNvPr id="25" name="Rechteck 24"/>
          <p:cNvSpPr/>
          <p:nvPr/>
        </p:nvSpPr>
        <p:spPr>
          <a:xfrm>
            <a:off x="439404" y="1775734"/>
            <a:ext cx="2555604" cy="11185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 smtClean="0"/>
              <a:t>FPMO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dirty="0" smtClean="0"/>
              <a:t>Prikuplja evaluaciju informacija o učinku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dirty="0" smtClean="0"/>
              <a:t>Prikuplja, prikazuje i objavljuje informacije za javnost  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dirty="0" smtClean="0"/>
              <a:t>Podnosi izvještaje parlamentu</a:t>
            </a:r>
            <a:endParaRPr lang="hr-HR" sz="1000" dirty="0"/>
          </a:p>
        </p:txBody>
      </p:sp>
      <p:sp>
        <p:nvSpPr>
          <p:cNvPr id="26" name="Kreuz 25"/>
          <p:cNvSpPr/>
          <p:nvPr/>
        </p:nvSpPr>
        <p:spPr>
          <a:xfrm>
            <a:off x="5837218" y="5587772"/>
            <a:ext cx="2800350" cy="477498"/>
          </a:xfrm>
          <a:prstGeom prst="plus">
            <a:avLst>
              <a:gd name="adj" fmla="val 10104"/>
            </a:avLst>
          </a:prstGeom>
          <a:solidFill>
            <a:srgbClr val="FFCCFF"/>
          </a:solidFill>
          <a:ln>
            <a:solidFill>
              <a:srgbClr val="E377F5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 smtClean="0"/>
              <a:t>Vijeće ministara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dirty="0" smtClean="0"/>
              <a:t>Odluka o konačnom prijedlogu proračuna</a:t>
            </a:r>
            <a:endParaRPr lang="hr-HR" sz="1000" dirty="0"/>
          </a:p>
        </p:txBody>
      </p:sp>
      <p:cxnSp>
        <p:nvCxnSpPr>
          <p:cNvPr id="28" name="Gewinkelte Verbindung 27"/>
          <p:cNvCxnSpPr>
            <a:stCxn id="7" idx="3"/>
            <a:endCxn id="8" idx="0"/>
          </p:cNvCxnSpPr>
          <p:nvPr/>
        </p:nvCxnSpPr>
        <p:spPr>
          <a:xfrm>
            <a:off x="5159828" y="745330"/>
            <a:ext cx="1446783" cy="193466"/>
          </a:xfrm>
          <a:prstGeom prst="bentConnector2">
            <a:avLst/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 Verbindung 28"/>
          <p:cNvCxnSpPr>
            <a:stCxn id="7" idx="3"/>
            <a:endCxn id="10" idx="0"/>
          </p:cNvCxnSpPr>
          <p:nvPr/>
        </p:nvCxnSpPr>
        <p:spPr>
          <a:xfrm>
            <a:off x="5159828" y="745330"/>
            <a:ext cx="2970129" cy="193466"/>
          </a:xfrm>
          <a:prstGeom prst="bentConnector2">
            <a:avLst/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35"/>
          <p:cNvCxnSpPr>
            <a:stCxn id="8" idx="2"/>
            <a:endCxn id="13" idx="0"/>
          </p:cNvCxnSpPr>
          <p:nvPr/>
        </p:nvCxnSpPr>
        <p:spPr>
          <a:xfrm rot="16200000" flipH="1">
            <a:off x="6712228" y="1801432"/>
            <a:ext cx="427938" cy="639172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winkelte Verbindung 37"/>
          <p:cNvCxnSpPr>
            <a:stCxn id="10" idx="2"/>
            <a:endCxn id="13" idx="0"/>
          </p:cNvCxnSpPr>
          <p:nvPr/>
        </p:nvCxnSpPr>
        <p:spPr>
          <a:xfrm rot="5400000">
            <a:off x="7473901" y="1678931"/>
            <a:ext cx="427938" cy="8841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winkelte Verbindung 38"/>
          <p:cNvCxnSpPr>
            <a:stCxn id="17" idx="1"/>
            <a:endCxn id="20" idx="2"/>
          </p:cNvCxnSpPr>
          <p:nvPr/>
        </p:nvCxnSpPr>
        <p:spPr>
          <a:xfrm rot="10800000">
            <a:off x="578320" y="5586072"/>
            <a:ext cx="2866045" cy="241735"/>
          </a:xfrm>
          <a:prstGeom prst="bentConnector2">
            <a:avLst/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winkelte Verbindung 43"/>
          <p:cNvCxnSpPr>
            <a:stCxn id="25" idx="3"/>
            <a:endCxn id="17" idx="0"/>
          </p:cNvCxnSpPr>
          <p:nvPr/>
        </p:nvCxnSpPr>
        <p:spPr>
          <a:xfrm>
            <a:off x="2995008" y="2334988"/>
            <a:ext cx="1408660" cy="2941728"/>
          </a:xfrm>
          <a:prstGeom prst="bentConnector2">
            <a:avLst/>
          </a:prstGeom>
          <a:ln w="25400" cmpd="dbl">
            <a:solidFill>
              <a:schemeClr val="accent4">
                <a:lumMod val="60000"/>
                <a:lumOff val="40000"/>
                <a:alpha val="74000"/>
              </a:schemeClr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winkelte Verbindung 44"/>
          <p:cNvCxnSpPr>
            <a:stCxn id="25" idx="3"/>
            <a:endCxn id="7" idx="1"/>
          </p:cNvCxnSpPr>
          <p:nvPr/>
        </p:nvCxnSpPr>
        <p:spPr>
          <a:xfrm flipV="1">
            <a:off x="2995008" y="745330"/>
            <a:ext cx="891192" cy="1589658"/>
          </a:xfrm>
          <a:prstGeom prst="bentConnector3">
            <a:avLst>
              <a:gd name="adj1" fmla="val 50000"/>
            </a:avLst>
          </a:prstGeom>
          <a:ln w="25400" cmpd="dbl">
            <a:solidFill>
              <a:schemeClr val="accent4">
                <a:lumMod val="60000"/>
                <a:lumOff val="40000"/>
                <a:alpha val="74000"/>
              </a:schemeClr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winkelte Verbindung 45"/>
          <p:cNvCxnSpPr>
            <a:stCxn id="13" idx="2"/>
            <a:endCxn id="15" idx="0"/>
          </p:cNvCxnSpPr>
          <p:nvPr/>
        </p:nvCxnSpPr>
        <p:spPr>
          <a:xfrm rot="5400000">
            <a:off x="6485854" y="2709891"/>
            <a:ext cx="280989" cy="123887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winkelte Verbindung 48"/>
          <p:cNvCxnSpPr>
            <a:stCxn id="13" idx="2"/>
            <a:endCxn id="14" idx="0"/>
          </p:cNvCxnSpPr>
          <p:nvPr/>
        </p:nvCxnSpPr>
        <p:spPr>
          <a:xfrm rot="16200000" flipH="1">
            <a:off x="7722743" y="2711871"/>
            <a:ext cx="280989" cy="1234909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winkelte Verbindung 55"/>
          <p:cNvCxnSpPr>
            <a:stCxn id="15" idx="2"/>
            <a:endCxn id="16" idx="0"/>
          </p:cNvCxnSpPr>
          <p:nvPr/>
        </p:nvCxnSpPr>
        <p:spPr>
          <a:xfrm rot="16200000" flipH="1">
            <a:off x="6498498" y="3927674"/>
            <a:ext cx="242549" cy="122572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winkelte Verbindung 56"/>
          <p:cNvCxnSpPr>
            <a:stCxn id="14" idx="2"/>
            <a:endCxn id="16" idx="0"/>
          </p:cNvCxnSpPr>
          <p:nvPr/>
        </p:nvCxnSpPr>
        <p:spPr>
          <a:xfrm rot="5400000">
            <a:off x="7735388" y="3916504"/>
            <a:ext cx="242549" cy="124806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winkelte Verbindung 63"/>
          <p:cNvCxnSpPr>
            <a:stCxn id="16" idx="2"/>
            <a:endCxn id="26" idx="0"/>
          </p:cNvCxnSpPr>
          <p:nvPr/>
        </p:nvCxnSpPr>
        <p:spPr>
          <a:xfrm rot="16200000" flipH="1">
            <a:off x="7102684" y="5453062"/>
            <a:ext cx="264657" cy="476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winkelte Verbindung 67"/>
          <p:cNvCxnSpPr>
            <a:stCxn id="26" idx="1"/>
            <a:endCxn id="17" idx="3"/>
          </p:cNvCxnSpPr>
          <p:nvPr/>
        </p:nvCxnSpPr>
        <p:spPr>
          <a:xfrm rot="10800000" flipV="1">
            <a:off x="5362972" y="5826520"/>
            <a:ext cx="474246" cy="1285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winkelte Verbindung 71"/>
          <p:cNvCxnSpPr>
            <a:stCxn id="17" idx="1"/>
            <a:endCxn id="21" idx="2"/>
          </p:cNvCxnSpPr>
          <p:nvPr/>
        </p:nvCxnSpPr>
        <p:spPr>
          <a:xfrm rot="10800000">
            <a:off x="2709180" y="5580288"/>
            <a:ext cx="735185" cy="247518"/>
          </a:xfrm>
          <a:prstGeom prst="bentConnector2">
            <a:avLst/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hteck 85"/>
          <p:cNvSpPr/>
          <p:nvPr/>
        </p:nvSpPr>
        <p:spPr>
          <a:xfrm>
            <a:off x="1107615" y="4843121"/>
            <a:ext cx="1057466" cy="74465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 smtClean="0"/>
              <a:t>Resorno ministarstvo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hr-HR" sz="1000" dirty="0" smtClean="0"/>
              <a:t>provodi proračun (poglavlja)</a:t>
            </a:r>
            <a:endParaRPr lang="hr-HR" sz="1000" dirty="0"/>
          </a:p>
        </p:txBody>
      </p:sp>
      <p:cxnSp>
        <p:nvCxnSpPr>
          <p:cNvPr id="87" name="Gewinkelte Verbindung 86"/>
          <p:cNvCxnSpPr>
            <a:stCxn id="17" idx="1"/>
            <a:endCxn id="86" idx="2"/>
          </p:cNvCxnSpPr>
          <p:nvPr/>
        </p:nvCxnSpPr>
        <p:spPr>
          <a:xfrm rot="10800000">
            <a:off x="1636348" y="5587772"/>
            <a:ext cx="1808016" cy="240034"/>
          </a:xfrm>
          <a:prstGeom prst="bentConnector2">
            <a:avLst/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winkelte Verbindung 89"/>
          <p:cNvCxnSpPr>
            <a:stCxn id="86" idx="0"/>
            <a:endCxn id="23" idx="2"/>
          </p:cNvCxnSpPr>
          <p:nvPr/>
        </p:nvCxnSpPr>
        <p:spPr>
          <a:xfrm rot="16200000" flipV="1">
            <a:off x="1020604" y="4227376"/>
            <a:ext cx="623160" cy="608329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winkelte Verbindung 92"/>
          <p:cNvCxnSpPr>
            <a:stCxn id="86" idx="0"/>
            <a:endCxn id="22" idx="2"/>
          </p:cNvCxnSpPr>
          <p:nvPr/>
        </p:nvCxnSpPr>
        <p:spPr>
          <a:xfrm rot="5400000" flipH="1" flipV="1">
            <a:off x="1685641" y="4170668"/>
            <a:ext cx="623160" cy="721746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winkelte Verbindung 93"/>
          <p:cNvCxnSpPr>
            <a:stCxn id="23" idx="0"/>
            <a:endCxn id="25" idx="2"/>
          </p:cNvCxnSpPr>
          <p:nvPr/>
        </p:nvCxnSpPr>
        <p:spPr>
          <a:xfrm rot="5400000" flipH="1" flipV="1">
            <a:off x="1193879" y="2728382"/>
            <a:ext cx="357467" cy="689187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winkelte Verbindung 107"/>
          <p:cNvCxnSpPr>
            <a:endCxn id="8" idx="3"/>
          </p:cNvCxnSpPr>
          <p:nvPr/>
        </p:nvCxnSpPr>
        <p:spPr>
          <a:xfrm flipV="1">
            <a:off x="3076773" y="1422923"/>
            <a:ext cx="2756137" cy="912066"/>
          </a:xfrm>
          <a:prstGeom prst="bentConnector3">
            <a:avLst>
              <a:gd name="adj1" fmla="val 50000"/>
            </a:avLst>
          </a:prstGeom>
          <a:ln w="25400" cmpd="dbl">
            <a:solidFill>
              <a:schemeClr val="accent4">
                <a:lumMod val="60000"/>
                <a:lumOff val="40000"/>
                <a:alpha val="74000"/>
              </a:schemeClr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winkelte Verbindung 110"/>
          <p:cNvCxnSpPr>
            <a:stCxn id="25" idx="3"/>
            <a:endCxn id="13" idx="1"/>
          </p:cNvCxnSpPr>
          <p:nvPr/>
        </p:nvCxnSpPr>
        <p:spPr>
          <a:xfrm>
            <a:off x="2995008" y="2334988"/>
            <a:ext cx="2850600" cy="426922"/>
          </a:xfrm>
          <a:prstGeom prst="bentConnector3">
            <a:avLst>
              <a:gd name="adj1" fmla="val 53724"/>
            </a:avLst>
          </a:prstGeom>
          <a:ln w="25400" cmpd="dbl">
            <a:solidFill>
              <a:schemeClr val="accent4">
                <a:lumMod val="60000"/>
                <a:lumOff val="40000"/>
                <a:alpha val="74000"/>
              </a:schemeClr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hteck 138"/>
          <p:cNvSpPr/>
          <p:nvPr/>
        </p:nvSpPr>
        <p:spPr>
          <a:xfrm>
            <a:off x="6657966" y="3461656"/>
            <a:ext cx="1188000" cy="9494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 smtClean="0"/>
              <a:t>MF</a:t>
            </a:r>
          </a:p>
          <a:p>
            <a:pPr marL="41275" indent="-41275">
              <a:buFont typeface="Arial" panose="020B0604020202020204" pitchFamily="34" charset="0"/>
              <a:buChar char="•"/>
            </a:pPr>
            <a:r>
              <a:rPr lang="hr-HR" sz="1000" dirty="0" smtClean="0"/>
              <a:t>Osiguranje kvalitete za detaljne proračune</a:t>
            </a:r>
            <a:endParaRPr lang="hr-HR" sz="1000" dirty="0"/>
          </a:p>
        </p:txBody>
      </p:sp>
      <p:cxnSp>
        <p:nvCxnSpPr>
          <p:cNvPr id="159" name="Gewinkelte Verbindung 158"/>
          <p:cNvCxnSpPr>
            <a:stCxn id="13" idx="2"/>
            <a:endCxn id="139" idx="0"/>
          </p:cNvCxnSpPr>
          <p:nvPr/>
        </p:nvCxnSpPr>
        <p:spPr>
          <a:xfrm rot="16200000" flipH="1">
            <a:off x="7112462" y="3322152"/>
            <a:ext cx="272824" cy="6183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>
                <a:lumMod val="60000"/>
                <a:lumOff val="40000"/>
                <a:alpha val="74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12320179"/>
              </p:ext>
            </p:extLst>
          </p:nvPr>
        </p:nvGraphicFramePr>
        <p:xfrm>
          <a:off x="1239520" y="1245733"/>
          <a:ext cx="6146800" cy="4580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" name="Kreuz 46"/>
          <p:cNvSpPr/>
          <p:nvPr/>
        </p:nvSpPr>
        <p:spPr>
          <a:xfrm>
            <a:off x="490286" y="290973"/>
            <a:ext cx="1918608" cy="1102179"/>
          </a:xfrm>
          <a:prstGeom prst="plus">
            <a:avLst>
              <a:gd name="adj" fmla="val 10104"/>
            </a:avLst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b="1" dirty="0" smtClean="0"/>
              <a:t>Pododbor za proračun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000" dirty="0" smtClean="0"/>
              <a:t>Raspravlja o svim izvještajima s informacijama o učinku (ex post evaluacije godišnjih proračuna, </a:t>
            </a:r>
            <a:r>
              <a:rPr lang="hr-HR" sz="1000" i="1" dirty="0" smtClean="0"/>
              <a:t>ex post</a:t>
            </a:r>
            <a:r>
              <a:rPr lang="hr-HR" sz="1000" dirty="0" smtClean="0"/>
              <a:t> evaluacije RIA-e)</a:t>
            </a:r>
            <a:endParaRPr lang="hr-HR" sz="1000" dirty="0"/>
          </a:p>
        </p:txBody>
      </p:sp>
      <p:cxnSp>
        <p:nvCxnSpPr>
          <p:cNvPr id="48" name="Gewinkelte Verbindung 47"/>
          <p:cNvCxnSpPr>
            <a:endCxn id="47" idx="2"/>
          </p:cNvCxnSpPr>
          <p:nvPr/>
        </p:nvCxnSpPr>
        <p:spPr>
          <a:xfrm rot="16200000" flipV="1">
            <a:off x="1417507" y="1425235"/>
            <a:ext cx="382582" cy="318416"/>
          </a:xfrm>
          <a:prstGeom prst="bentConnector3">
            <a:avLst>
              <a:gd name="adj1" fmla="val 50000"/>
            </a:avLst>
          </a:prstGeom>
          <a:ln w="25400" cmpd="dbl">
            <a:solidFill>
              <a:schemeClr val="accent4">
                <a:lumMod val="60000"/>
                <a:lumOff val="40000"/>
                <a:alpha val="74000"/>
              </a:schemeClr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winkelte Verbindung 50"/>
          <p:cNvCxnSpPr>
            <a:stCxn id="47" idx="3"/>
            <a:endCxn id="7" idx="1"/>
          </p:cNvCxnSpPr>
          <p:nvPr/>
        </p:nvCxnSpPr>
        <p:spPr>
          <a:xfrm flipV="1">
            <a:off x="2408894" y="745330"/>
            <a:ext cx="1477306" cy="96733"/>
          </a:xfrm>
          <a:prstGeom prst="bentConnector3">
            <a:avLst>
              <a:gd name="adj1" fmla="val 50000"/>
            </a:avLst>
          </a:prstGeom>
          <a:ln w="25400" cmpd="dbl">
            <a:solidFill>
              <a:schemeClr val="accent4">
                <a:lumMod val="60000"/>
                <a:lumOff val="40000"/>
                <a:alpha val="74000"/>
              </a:schemeClr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68DBB5-38B3-49FD-9A9A-76B4DB069913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18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4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86" grpId="0" animBg="1"/>
      <p:bldP spid="139" grpId="0" animBg="1"/>
      <p:bldGraphic spid="2" grpId="0">
        <p:bldAsOne/>
      </p:bldGraphic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Kvaliteta pokazatelja i sustava</a:t>
            </a:r>
            <a:endParaRPr lang="hr-HR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9B8F9B-FF8D-49B7-8C43-49A99D814D48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19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Savezno ministarstvo za državne službe i sport</a:t>
            </a:r>
            <a:endParaRPr lang="hr-HR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1200" y="1916832"/>
            <a:ext cx="7718425" cy="4295056"/>
          </a:xfrm>
        </p:spPr>
        <p:txBody>
          <a:bodyPr/>
          <a:lstStyle/>
          <a:p>
            <a:r>
              <a:rPr lang="hr-HR" dirty="0" smtClean="0"/>
              <a:t>osnovano 8. siječnja 2018.</a:t>
            </a:r>
          </a:p>
          <a:p>
            <a:r>
              <a:rPr lang="hr-HR" dirty="0" smtClean="0"/>
              <a:t>Misiji GU-a III. „Državna služba i inovacije u upravi” cilj je osigurati suvremeno upravljanje ljudskim potencijalima i razvoj za zaposlenike saveznih država, inovaciju i upravljanje učinkom u javnom sektoru: </a:t>
            </a:r>
          </a:p>
          <a:p>
            <a:pPr lvl="1"/>
            <a:r>
              <a:rPr lang="hr-HR" b="1" dirty="0" smtClean="0"/>
              <a:t>Upravljanje ljudskim potencijalima:</a:t>
            </a:r>
            <a:r>
              <a:rPr lang="hr-HR" dirty="0" smtClean="0"/>
              <a:t> Nacrti zakona kojim se uređuju rad, penzije, ravnopravnost, zaštita na radu, socijalno osiguranje, zastupanje osoblja, naknade i ugovori o uslugama zaposlenika saveznih država</a:t>
            </a:r>
          </a:p>
          <a:p>
            <a:pPr lvl="1"/>
            <a:r>
              <a:rPr lang="hr-HR" b="1" dirty="0" smtClean="0"/>
              <a:t>Razvoj ljudskih potencijala:</a:t>
            </a:r>
            <a:r>
              <a:rPr lang="hr-HR" dirty="0" smtClean="0"/>
              <a:t> Promicanje mobilnosti (među institucijama u Austriji, EU-u, OECD-u itd.) te pojačavanje programa za obrazovanje i unaprjeđenje vještina u javnom sektoru putem Savezne škole za upravu</a:t>
            </a:r>
          </a:p>
          <a:p>
            <a:pPr lvl="1"/>
            <a:r>
              <a:rPr lang="hr-HR" b="1" dirty="0" smtClean="0"/>
              <a:t>Inovacije u javnom sektoru</a:t>
            </a:r>
            <a:r>
              <a:rPr lang="hr-HR" dirty="0" smtClean="0"/>
              <a:t> kroz nagrade za inovacije, obuke, razvoj novih tehnika suradnje</a:t>
            </a:r>
          </a:p>
          <a:p>
            <a:pPr lvl="1"/>
            <a:r>
              <a:rPr lang="hr-HR" b="1" dirty="0" smtClean="0"/>
              <a:t>Usmjerenost na učinak</a:t>
            </a:r>
            <a:r>
              <a:rPr lang="hr-HR" dirty="0" smtClean="0"/>
              <a:t> u javnom sektoru kroz Ured za upravljanje saveznim učinkom s posebnim naglaskom na </a:t>
            </a:r>
            <a:r>
              <a:rPr lang="hr-HR" b="1" dirty="0" smtClean="0"/>
              <a:t>jednakost spolova</a:t>
            </a:r>
            <a:endParaRPr lang="hr-HR" b="1" dirty="0"/>
          </a:p>
          <a:p>
            <a:pPr lvl="1"/>
            <a:endParaRPr lang="hr-HR" dirty="0" smtClean="0"/>
          </a:p>
          <a:p>
            <a:endParaRPr lang="hr-HR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ED841B-780F-487E-9CF5-7828F2035850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2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procjene učinaka propisa u 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0" y="1052736"/>
            <a:ext cx="8109272" cy="1062038"/>
          </a:xfrm>
        </p:spPr>
        <p:txBody>
          <a:bodyPr/>
          <a:lstStyle/>
          <a:p>
            <a:pPr>
              <a:defRPr/>
            </a:pPr>
            <a:r>
              <a:rPr lang="hr-HR" smtClean="0"/>
              <a:t>Osiguranje kvalitete kao dio ciklusa upravljanja učinkom</a:t>
            </a:r>
            <a:endParaRPr lang="hr-HR" dirty="0">
              <a:ea typeface="ＭＳ Ｐゴシック" charset="0"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8124743" y="1964548"/>
            <a:ext cx="479705" cy="4416780"/>
          </a:xfrm>
          <a:prstGeom prst="rect">
            <a:avLst/>
          </a:prstGeom>
          <a:solidFill>
            <a:srgbClr val="000000">
              <a:lumMod val="65000"/>
              <a:lumOff val="35000"/>
              <a:alpha val="10001"/>
            </a:srgbClr>
          </a:solidFill>
          <a:ln w="25400" cap="flat" cmpd="sng" algn="ctr">
            <a:solidFill>
              <a:srgbClr val="9C001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Osiguranje kvalitete usmjereno na krajnje rezultate</a:t>
            </a:r>
            <a:endParaRPr kumimoji="0" lang="hr-H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4" name="Rechteck 43"/>
          <p:cNvSpPr/>
          <p:nvPr/>
        </p:nvSpPr>
        <p:spPr bwMode="auto">
          <a:xfrm>
            <a:off x="395537" y="1962127"/>
            <a:ext cx="648072" cy="2979040"/>
          </a:xfrm>
          <a:prstGeom prst="rect">
            <a:avLst/>
          </a:prstGeom>
          <a:solidFill>
            <a:srgbClr val="000000">
              <a:lumMod val="65000"/>
              <a:lumOff val="35000"/>
              <a:alpha val="10001"/>
            </a:srgbClr>
          </a:solidFill>
          <a:ln w="25400" cap="flat" cmpd="sng" algn="ctr">
            <a:solidFill>
              <a:srgbClr val="9C001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Osiguranje kvalitete, monitoring i evaluacija + Izvještavanje</a:t>
            </a:r>
            <a:endParaRPr kumimoji="0" lang="hr-H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395537" y="4941167"/>
            <a:ext cx="648072" cy="1440160"/>
          </a:xfrm>
          <a:prstGeom prst="rect">
            <a:avLst/>
          </a:prstGeom>
          <a:solidFill>
            <a:srgbClr val="000000">
              <a:lumMod val="65000"/>
              <a:lumOff val="35000"/>
              <a:alpha val="10001"/>
            </a:srgbClr>
          </a:solidFill>
          <a:ln w="25400" cap="flat" cmpd="sng" algn="ctr">
            <a:solidFill>
              <a:srgbClr val="9C001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Osiguranje kvalitete RIA-e</a:t>
            </a:r>
            <a:endParaRPr kumimoji="0" lang="hr-H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20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8" y="1964547"/>
            <a:ext cx="7051915" cy="441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40"/>
          <p:cNvSpPr/>
          <p:nvPr/>
        </p:nvSpPr>
        <p:spPr bwMode="auto">
          <a:xfrm>
            <a:off x="1026707" y="1964548"/>
            <a:ext cx="3600400" cy="2979040"/>
          </a:xfrm>
          <a:prstGeom prst="rect">
            <a:avLst/>
          </a:prstGeom>
          <a:solidFill>
            <a:srgbClr val="9C0013">
              <a:alpha val="10001"/>
            </a:srgbClr>
          </a:solidFill>
          <a:ln w="25400" cap="flat" cmpd="sng" algn="ctr">
            <a:solidFill>
              <a:srgbClr val="9C001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4" name="Rechteck 41"/>
          <p:cNvSpPr/>
          <p:nvPr/>
        </p:nvSpPr>
        <p:spPr bwMode="auto">
          <a:xfrm>
            <a:off x="1026707" y="4941167"/>
            <a:ext cx="3600400" cy="1440160"/>
          </a:xfrm>
          <a:prstGeom prst="rect">
            <a:avLst/>
          </a:prstGeom>
          <a:solidFill>
            <a:srgbClr val="9C0013">
              <a:alpha val="10001"/>
            </a:srgbClr>
          </a:solidFill>
          <a:ln w="25400" cap="flat" cmpd="sng" algn="ctr">
            <a:solidFill>
              <a:srgbClr val="9C001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" name="Rechteck 39"/>
          <p:cNvSpPr/>
          <p:nvPr/>
        </p:nvSpPr>
        <p:spPr bwMode="auto">
          <a:xfrm>
            <a:off x="4619672" y="1964548"/>
            <a:ext cx="3480735" cy="4416780"/>
          </a:xfrm>
          <a:prstGeom prst="rect">
            <a:avLst/>
          </a:prstGeom>
          <a:solidFill>
            <a:srgbClr val="9C0013">
              <a:alpha val="10001"/>
            </a:srgbClr>
          </a:solidFill>
          <a:ln w="25400" cap="flat" cmpd="sng" algn="ctr">
            <a:solidFill>
              <a:srgbClr val="9C001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0" y="1052736"/>
            <a:ext cx="7718425" cy="1062038"/>
          </a:xfrm>
        </p:spPr>
        <p:txBody>
          <a:bodyPr/>
          <a:lstStyle/>
          <a:p>
            <a:pPr>
              <a:defRPr/>
            </a:pPr>
            <a:r>
              <a:rPr lang="hr-HR" smtClean="0"/>
              <a:t>Osiguranje kvalitete kao dio ciklusa upravljanja učinkom</a:t>
            </a:r>
            <a:endParaRPr lang="hr-HR" dirty="0">
              <a:ea typeface="ＭＳ Ｐゴシック" charset="0"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8124743" y="1945053"/>
            <a:ext cx="551713" cy="4416780"/>
          </a:xfrm>
          <a:prstGeom prst="rect">
            <a:avLst/>
          </a:prstGeom>
          <a:solidFill>
            <a:srgbClr val="00B050">
              <a:alpha val="24000"/>
            </a:srgbClr>
          </a:solidFill>
          <a:ln w="25400" cap="flat" cmpd="sng" algn="ctr">
            <a:solidFill>
              <a:srgbClr val="9C001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Osiguranje kvalitete usmjereno na krajnje rezultate</a:t>
            </a:r>
            <a:endParaRPr kumimoji="0" lang="hr-H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4" name="Rechteck 43"/>
          <p:cNvSpPr/>
          <p:nvPr/>
        </p:nvSpPr>
        <p:spPr bwMode="auto">
          <a:xfrm>
            <a:off x="251521" y="1942632"/>
            <a:ext cx="792088" cy="2979040"/>
          </a:xfrm>
          <a:prstGeom prst="rect">
            <a:avLst/>
          </a:prstGeom>
          <a:solidFill>
            <a:srgbClr val="000000">
              <a:lumMod val="65000"/>
              <a:lumOff val="35000"/>
              <a:alpha val="10001"/>
            </a:srgbClr>
          </a:solidFill>
          <a:ln w="25400" cap="flat" cmpd="sng" algn="ctr">
            <a:solidFill>
              <a:srgbClr val="9C001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Osiguranje kvalitete, monitoring i evaluacija + Izvještavanje</a:t>
            </a:r>
            <a:endParaRPr kumimoji="0" lang="hr-H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251521" y="4921672"/>
            <a:ext cx="792087" cy="1440160"/>
          </a:xfrm>
          <a:prstGeom prst="rect">
            <a:avLst/>
          </a:prstGeom>
          <a:solidFill>
            <a:srgbClr val="000000">
              <a:lumMod val="65000"/>
              <a:lumOff val="35000"/>
              <a:alpha val="10001"/>
            </a:srgbClr>
          </a:solidFill>
          <a:ln w="25400" cap="flat" cmpd="sng" algn="ctr">
            <a:solidFill>
              <a:srgbClr val="9C001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Osiguranje kvalitete RIA-e</a:t>
            </a:r>
            <a:endParaRPr kumimoji="0" lang="hr-H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21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58" y="1959535"/>
            <a:ext cx="7085586" cy="444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39"/>
          <p:cNvSpPr/>
          <p:nvPr/>
        </p:nvSpPr>
        <p:spPr bwMode="auto">
          <a:xfrm>
            <a:off x="4644008" y="1945053"/>
            <a:ext cx="3480735" cy="4416780"/>
          </a:xfrm>
          <a:prstGeom prst="rect">
            <a:avLst/>
          </a:prstGeom>
          <a:solidFill>
            <a:srgbClr val="00B050">
              <a:alpha val="24000"/>
            </a:srgbClr>
          </a:solidFill>
          <a:ln w="25400" cap="flat" cmpd="sng" algn="ctr">
            <a:solidFill>
              <a:srgbClr val="9C001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Proces osiguranja kvalitete – </a:t>
            </a:r>
            <a:r>
              <a:rPr lang="hr-HR" dirty="0" smtClean="0"/>
              <a:t>upravljanje </a:t>
            </a:r>
            <a:r>
              <a:rPr lang="hr-HR" dirty="0" smtClean="0"/>
              <a:t>učinkom</a:t>
            </a:r>
            <a:endParaRPr lang="hr-HR" dirty="0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300288" y="1771650"/>
            <a:ext cx="5872162" cy="628650"/>
          </a:xfrm>
          <a:prstGeom prst="rect">
            <a:avLst/>
          </a:prstGeom>
          <a:solidFill>
            <a:srgbClr val="EAE8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rgbClr val="AF091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62000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0" eaLnBrk="1" fontAlgn="auto" hangingPunct="1">
              <a:spcAft>
                <a:spcPts val="0"/>
              </a:spcAft>
              <a:buClr>
                <a:srgbClr val="D10019"/>
              </a:buClr>
              <a:buNone/>
            </a:pPr>
            <a:r>
              <a:rPr kumimoji="0" lang="hr-HR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Podnošenje</a:t>
            </a:r>
            <a:r>
              <a:rPr lang="hr-HR" sz="1600" dirty="0" smtClean="0"/>
              <a:t> </a:t>
            </a:r>
            <a:r>
              <a:rPr kumimoji="0" lang="hr-HR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nacrta</a:t>
            </a:r>
            <a:r>
              <a:rPr lang="hr-HR" sz="1600" dirty="0" smtClean="0"/>
              <a:t> </a:t>
            </a:r>
            <a:r>
              <a:rPr kumimoji="0" lang="hr-HR" altLang="de-DE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izvještaja o</a:t>
            </a:r>
            <a:r>
              <a:rPr lang="hr-HR" sz="1600" dirty="0" smtClean="0"/>
              <a:t> </a:t>
            </a:r>
            <a:r>
              <a:rPr kumimoji="0" lang="hr-HR" altLang="de-DE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krajnjim i</a:t>
            </a:r>
            <a:r>
              <a:rPr lang="hr-HR" sz="1600" dirty="0" smtClean="0"/>
              <a:t> </a:t>
            </a:r>
            <a:r>
              <a:rPr kumimoji="0" lang="hr-HR" altLang="de-DE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izlaznim</a:t>
            </a:r>
            <a:r>
              <a:rPr lang="hr-HR" sz="1600" dirty="0" smtClean="0"/>
              <a:t> </a:t>
            </a:r>
            <a:r>
              <a:rPr lang="hr-HR" altLang="de-DE" sz="1600" kern="0" dirty="0">
                <a:solidFill>
                  <a:srgbClr val="000000"/>
                </a:solidFill>
              </a:rPr>
              <a:t>rezultatima (nacrt</a:t>
            </a:r>
            <a:r>
              <a:rPr lang="hr-HR" sz="1600" dirty="0" smtClean="0"/>
              <a:t> </a:t>
            </a:r>
            <a:r>
              <a:rPr lang="hr-HR" altLang="de-DE" sz="1600" kern="0" dirty="0" smtClean="0">
                <a:solidFill>
                  <a:srgbClr val="000000"/>
                </a:solidFill>
              </a:rPr>
              <a:t>saveznog</a:t>
            </a:r>
            <a:r>
              <a:rPr lang="hr-HR" sz="1600" dirty="0" smtClean="0"/>
              <a:t> </a:t>
            </a:r>
            <a:r>
              <a:rPr lang="hr-HR" altLang="de-DE" sz="1600" kern="0" dirty="0" smtClean="0">
                <a:solidFill>
                  <a:srgbClr val="000000"/>
                </a:solidFill>
              </a:rPr>
              <a:t>zakona o</a:t>
            </a:r>
            <a:r>
              <a:rPr lang="hr-HR" sz="1600" dirty="0" smtClean="0"/>
              <a:t> </a:t>
            </a:r>
            <a:r>
              <a:rPr lang="hr-HR" altLang="de-DE" sz="1600" kern="0" dirty="0" smtClean="0">
                <a:solidFill>
                  <a:srgbClr val="000000"/>
                </a:solidFill>
              </a:rPr>
              <a:t>proračunu) </a:t>
            </a:r>
            <a:r>
              <a:rPr lang="hr-HR" sz="1600" dirty="0" smtClean="0"/>
              <a:t> </a:t>
            </a:r>
            <a:r>
              <a:rPr kumimoji="0" lang="hr-HR" altLang="de-DE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saveznih</a:t>
            </a:r>
            <a:r>
              <a:rPr lang="hr-HR" sz="1600" dirty="0" smtClean="0"/>
              <a:t> </a:t>
            </a:r>
            <a:r>
              <a:rPr kumimoji="0" lang="hr-HR" altLang="de-DE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ministarstava</a:t>
            </a:r>
            <a:endParaRPr kumimoji="0" lang="hr-HR" alt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2300288" y="2686050"/>
            <a:ext cx="5872162" cy="600075"/>
          </a:xfrm>
          <a:prstGeom prst="rect">
            <a:avLst/>
          </a:prstGeom>
          <a:solidFill>
            <a:srgbClr val="EAE8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rgbClr val="AF091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62000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0019"/>
              </a:buClr>
              <a:buSzTx/>
              <a:buFontTx/>
              <a:buNone/>
              <a:tabLst/>
              <a:defRPr/>
            </a:pPr>
            <a:r>
              <a:rPr kumimoji="0" lang="hr-HR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Osiguranje kvalitete od strane</a:t>
            </a:r>
            <a:r>
              <a:rPr lang="hr-HR" sz="1600" dirty="0" smtClean="0"/>
              <a:t> </a:t>
            </a:r>
            <a:r>
              <a:rPr kumimoji="0" lang="hr-HR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Saveznog ureda za upravljanje učinkom (FPMO) i</a:t>
            </a:r>
            <a:r>
              <a:rPr lang="hr-HR" sz="1600" dirty="0" smtClean="0"/>
              <a:t> </a:t>
            </a:r>
            <a:r>
              <a:rPr kumimoji="0" lang="hr-HR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dostava</a:t>
            </a:r>
            <a:r>
              <a:rPr lang="hr-HR" sz="1600" dirty="0" smtClean="0"/>
              <a:t>  </a:t>
            </a:r>
            <a:r>
              <a:rPr kumimoji="0" lang="hr-HR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preporuka</a:t>
            </a:r>
            <a:endParaRPr kumimoji="0" lang="hr-HR" alt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300288" y="3594100"/>
            <a:ext cx="5872162" cy="644525"/>
          </a:xfrm>
          <a:prstGeom prst="rect">
            <a:avLst/>
          </a:prstGeom>
          <a:solidFill>
            <a:srgbClr val="EAE8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rgbClr val="AF091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62000"/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eaLnBrk="1" fontAlgn="auto" hangingPunct="1">
              <a:spcAft>
                <a:spcPts val="0"/>
              </a:spcAft>
              <a:buClr>
                <a:srgbClr val="D10019"/>
              </a:buClr>
              <a:buNone/>
            </a:pPr>
            <a:r>
              <a:rPr lang="hr-HR" altLang="de-DE" sz="1600" kern="0" dirty="0" smtClean="0">
                <a:solidFill>
                  <a:srgbClr val="000000"/>
                </a:solidFill>
              </a:rPr>
              <a:t>Revizija</a:t>
            </a:r>
            <a:r>
              <a:rPr lang="hr-HR" sz="1600" dirty="0" smtClean="0"/>
              <a:t> </a:t>
            </a:r>
            <a:r>
              <a:rPr lang="hr-HR" altLang="de-DE" sz="1600" kern="0" dirty="0">
                <a:solidFill>
                  <a:srgbClr val="000000"/>
                </a:solidFill>
              </a:rPr>
              <a:t>nacrta</a:t>
            </a:r>
            <a:r>
              <a:rPr lang="hr-HR" sz="1600" dirty="0" smtClean="0"/>
              <a:t> </a:t>
            </a:r>
            <a:r>
              <a:rPr lang="hr-HR" altLang="de-DE" sz="1600" kern="0" dirty="0">
                <a:solidFill>
                  <a:srgbClr val="000000"/>
                </a:solidFill>
              </a:rPr>
              <a:t>izvještaja o</a:t>
            </a:r>
            <a:r>
              <a:rPr lang="hr-HR" sz="1600" dirty="0" smtClean="0"/>
              <a:t> </a:t>
            </a:r>
            <a:r>
              <a:rPr lang="hr-HR" altLang="de-DE" sz="1600" kern="0" dirty="0">
                <a:solidFill>
                  <a:srgbClr val="000000"/>
                </a:solidFill>
              </a:rPr>
              <a:t>krajnjim i</a:t>
            </a:r>
            <a:r>
              <a:rPr lang="hr-HR" sz="1600" dirty="0" smtClean="0"/>
              <a:t> </a:t>
            </a:r>
            <a:r>
              <a:rPr lang="hr-HR" altLang="de-DE" sz="1600" kern="0" dirty="0">
                <a:solidFill>
                  <a:srgbClr val="000000"/>
                </a:solidFill>
              </a:rPr>
              <a:t>izlaznim</a:t>
            </a:r>
            <a:r>
              <a:rPr lang="hr-HR" sz="1600" dirty="0" smtClean="0"/>
              <a:t> </a:t>
            </a:r>
            <a:r>
              <a:rPr lang="hr-HR" altLang="de-DE" sz="1600" kern="0" dirty="0">
                <a:solidFill>
                  <a:srgbClr val="000000"/>
                </a:solidFill>
              </a:rPr>
              <a:t>rezultatima (nacrt saveznog</a:t>
            </a:r>
            <a:r>
              <a:rPr lang="hr-HR" sz="1600" dirty="0" smtClean="0"/>
              <a:t> </a:t>
            </a:r>
            <a:r>
              <a:rPr lang="hr-HR" altLang="de-DE" sz="1600" kern="0" dirty="0">
                <a:solidFill>
                  <a:srgbClr val="000000"/>
                </a:solidFill>
              </a:rPr>
              <a:t>zakona</a:t>
            </a:r>
            <a:r>
              <a:rPr lang="hr-HR" sz="1600" dirty="0" smtClean="0"/>
              <a:t> </a:t>
            </a:r>
            <a:r>
              <a:rPr lang="hr-HR" altLang="de-DE" sz="1600" kern="0" dirty="0">
                <a:solidFill>
                  <a:srgbClr val="000000"/>
                </a:solidFill>
              </a:rPr>
              <a:t>o</a:t>
            </a:r>
            <a:r>
              <a:rPr lang="hr-HR" sz="1600" dirty="0" smtClean="0"/>
              <a:t> </a:t>
            </a:r>
            <a:r>
              <a:rPr lang="hr-HR" altLang="de-DE" sz="1600" kern="0" dirty="0">
                <a:solidFill>
                  <a:srgbClr val="000000"/>
                </a:solidFill>
              </a:rPr>
              <a:t>proračunu) saveznih</a:t>
            </a:r>
            <a:r>
              <a:rPr lang="hr-HR" sz="1600" dirty="0" smtClean="0"/>
              <a:t>  </a:t>
            </a:r>
            <a:r>
              <a:rPr lang="hr-HR" altLang="de-DE" sz="1600" kern="0" dirty="0" smtClean="0">
                <a:solidFill>
                  <a:srgbClr val="000000"/>
                </a:solidFill>
              </a:rPr>
              <a:t>ministarstava</a:t>
            </a:r>
            <a:endParaRPr lang="hr-HR" altLang="de-DE" sz="1600" kern="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2300288" y="4448175"/>
            <a:ext cx="5872162" cy="1876425"/>
          </a:xfrm>
          <a:prstGeom prst="rect">
            <a:avLst/>
          </a:prstGeom>
          <a:solidFill>
            <a:srgbClr val="EAE8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rgbClr val="AF091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62000"/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0019"/>
              </a:buClr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 slučaju</a:t>
            </a:r>
            <a:r>
              <a:rPr lang="hr-HR" sz="1600" dirty="0" smtClean="0"/>
              <a:t> 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nesukladnosti: Obvezno</a:t>
            </a:r>
            <a:r>
              <a:rPr lang="hr-HR" sz="1600" dirty="0" smtClean="0"/>
              <a:t> 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objašnjenje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(„uskladi se</a:t>
            </a:r>
            <a:r>
              <a:rPr lang="hr-HR" sz="1600" dirty="0" smtClean="0"/>
              <a:t>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ili</a:t>
            </a:r>
            <a:r>
              <a:rPr lang="hr-HR" sz="1600" dirty="0" smtClean="0"/>
              <a:t>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objasni“)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600" b="1" dirty="0" smtClean="0">
                <a:solidFill>
                  <a:srgbClr val="000000"/>
                </a:solidFill>
              </a:rPr>
              <a:t>iz 2016.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Objava</a:t>
            </a:r>
            <a:r>
              <a:rPr lang="hr-HR" sz="1600" dirty="0" smtClean="0"/>
              <a:t> 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preporuka</a:t>
            </a:r>
            <a:r>
              <a:rPr lang="hr-HR" sz="1600" dirty="0" smtClean="0"/>
              <a:t> 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FPMO-a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8" name="Richtungspfeil 47"/>
          <p:cNvSpPr/>
          <p:nvPr/>
        </p:nvSpPr>
        <p:spPr bwMode="auto">
          <a:xfrm>
            <a:off x="716436" y="1941922"/>
            <a:ext cx="1451729" cy="4064010"/>
          </a:xfrm>
          <a:prstGeom prst="homePlate">
            <a:avLst>
              <a:gd name="adj" fmla="val 14208"/>
            </a:avLst>
          </a:prstGeom>
          <a:solidFill>
            <a:srgbClr val="9C0013">
              <a:alpha val="10001"/>
            </a:srgbClr>
          </a:solidFill>
          <a:ln w="25400" cap="flat" cmpd="sng" algn="ctr">
            <a:solidFill>
              <a:srgbClr val="9C001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lIns="0" tIns="0" rIns="0" bIns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0019"/>
              </a:buClr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Kontinuirana</a:t>
            </a:r>
            <a:r>
              <a:rPr lang="hr-HR" smtClean="0"/>
              <a:t> 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potpora u </a:t>
            </a:r>
            <a:r>
              <a:rPr lang="hr-HR" smtClean="0"/>
              <a:t> 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razvoju</a:t>
            </a:r>
            <a:r>
              <a:rPr lang="hr-HR" smtClean="0"/>
              <a:t> 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izvještaja</a:t>
            </a:r>
            <a:r>
              <a:rPr lang="hr-HR" smtClean="0"/>
              <a:t> 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o krajnjim </a:t>
            </a:r>
            <a:r>
              <a:rPr lang="hr-HR" smtClean="0"/>
              <a:t> </a:t>
            </a:r>
            <a:r>
              <a:rPr kumimoji="0" lang="hr-HR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i</a:t>
            </a:r>
            <a:r>
              <a:rPr lang="hr-HR" smtClean="0"/>
              <a:t> </a:t>
            </a:r>
            <a:r>
              <a:rPr kumimoji="0" lang="hr-HR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izlaznim</a:t>
            </a:r>
            <a:r>
              <a:rPr lang="hr-HR" smtClean="0"/>
              <a:t> </a:t>
            </a:r>
            <a:r>
              <a:rPr kumimoji="0" lang="hr-HR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rezultatima</a:t>
            </a:r>
            <a:endParaRPr kumimoji="0" lang="hr-HR" sz="18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/>
            </a:endParaRPr>
          </a:p>
        </p:txBody>
      </p:sp>
      <p:cxnSp>
        <p:nvCxnSpPr>
          <p:cNvPr id="49" name="Gewinkelte Verbindung 15"/>
          <p:cNvCxnSpPr>
            <a:cxnSpLocks noChangeShapeType="1"/>
            <a:stCxn id="45" idx="3"/>
            <a:endCxn id="46" idx="3"/>
          </p:cNvCxnSpPr>
          <p:nvPr/>
        </p:nvCxnSpPr>
        <p:spPr bwMode="auto">
          <a:xfrm>
            <a:off x="8172450" y="2986088"/>
            <a:ext cx="12700" cy="930275"/>
          </a:xfrm>
          <a:prstGeom prst="bentConnector3">
            <a:avLst>
              <a:gd name="adj1" fmla="val 1800000"/>
            </a:avLst>
          </a:prstGeom>
          <a:noFill/>
          <a:ln w="25400" algn="ctr">
            <a:solidFill>
              <a:srgbClr val="9C001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Gerade Verbindung 35"/>
          <p:cNvCxnSpPr>
            <a:cxnSpLocks noChangeShapeType="1"/>
          </p:cNvCxnSpPr>
          <p:nvPr/>
        </p:nvCxnSpPr>
        <p:spPr bwMode="auto">
          <a:xfrm>
            <a:off x="8399463" y="3756025"/>
            <a:ext cx="150812" cy="0"/>
          </a:xfrm>
          <a:prstGeom prst="line">
            <a:avLst/>
          </a:prstGeom>
          <a:noFill/>
          <a:ln w="25400" algn="ctr">
            <a:solidFill>
              <a:srgbClr val="9C001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winkelte Verbindung 37"/>
          <p:cNvCxnSpPr>
            <a:cxnSpLocks noChangeShapeType="1"/>
          </p:cNvCxnSpPr>
          <p:nvPr/>
        </p:nvCxnSpPr>
        <p:spPr bwMode="auto">
          <a:xfrm rot="5400000">
            <a:off x="7550944" y="4368006"/>
            <a:ext cx="1620838" cy="377826"/>
          </a:xfrm>
          <a:prstGeom prst="bentConnector2">
            <a:avLst/>
          </a:prstGeom>
          <a:noFill/>
          <a:ln w="25400" algn="ctr">
            <a:solidFill>
              <a:srgbClr val="9C001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Pfeil nach unten 40"/>
          <p:cNvSpPr>
            <a:spLocks noChangeArrowheads="1"/>
          </p:cNvSpPr>
          <p:nvPr/>
        </p:nvSpPr>
        <p:spPr bwMode="auto">
          <a:xfrm>
            <a:off x="5029200" y="2409825"/>
            <a:ext cx="354013" cy="2762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0013">
              <a:alpha val="10196"/>
            </a:srgbClr>
          </a:solidFill>
          <a:ln w="25400" algn="ctr">
            <a:solidFill>
              <a:srgbClr val="9C001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3" name="Pfeil nach unten 41"/>
          <p:cNvSpPr>
            <a:spLocks noChangeArrowheads="1"/>
          </p:cNvSpPr>
          <p:nvPr/>
        </p:nvSpPr>
        <p:spPr bwMode="auto">
          <a:xfrm>
            <a:off x="5051425" y="3292475"/>
            <a:ext cx="354013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0013">
              <a:alpha val="10196"/>
            </a:srgbClr>
          </a:solidFill>
          <a:ln w="25400" algn="ctr">
            <a:solidFill>
              <a:srgbClr val="9C001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ED841B-780F-487E-9CF5-7828F2035850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22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0" y="1124744"/>
            <a:ext cx="7718425" cy="1062038"/>
          </a:xfrm>
        </p:spPr>
        <p:txBody>
          <a:bodyPr/>
          <a:lstStyle/>
          <a:p>
            <a:pPr>
              <a:defRPr/>
            </a:pPr>
            <a:r>
              <a:rPr lang="hr-HR" smtClean="0"/>
              <a:t>Kriteriji kvalitete informacija o učinku</a:t>
            </a:r>
            <a:endParaRPr lang="hr-HR" dirty="0">
              <a:ea typeface="ＭＳ Ｐゴシック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23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3" y="1630134"/>
            <a:ext cx="7841739" cy="317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792088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3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264" y="1270838"/>
            <a:ext cx="5247239" cy="328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06352" y="466618"/>
            <a:ext cx="7704000" cy="603618"/>
          </a:xfrm>
        </p:spPr>
        <p:txBody>
          <a:bodyPr/>
          <a:lstStyle/>
          <a:p>
            <a:r>
              <a:rPr lang="hr-HR" smtClean="0"/>
              <a:t>Klasteri osiguranja kvalitete – upravljanje učinkom</a:t>
            </a:r>
            <a:endParaRPr lang="hr-HR" dirty="0"/>
          </a:p>
        </p:txBody>
      </p:sp>
      <p:sp>
        <p:nvSpPr>
          <p:cNvPr id="11" name="Rechteck 10"/>
          <p:cNvSpPr/>
          <p:nvPr/>
        </p:nvSpPr>
        <p:spPr>
          <a:xfrm>
            <a:off x="1999954" y="1965280"/>
            <a:ext cx="5207157" cy="115736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Rechteck 15"/>
          <p:cNvSpPr/>
          <p:nvPr/>
        </p:nvSpPr>
        <p:spPr>
          <a:xfrm>
            <a:off x="2768339" y="1327078"/>
            <a:ext cx="3689088" cy="43672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Rechteck 16"/>
          <p:cNvSpPr/>
          <p:nvPr/>
        </p:nvSpPr>
        <p:spPr>
          <a:xfrm>
            <a:off x="1999954" y="3261815"/>
            <a:ext cx="5207157" cy="43672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Rechteck 1"/>
          <p:cNvSpPr/>
          <p:nvPr/>
        </p:nvSpPr>
        <p:spPr>
          <a:xfrm>
            <a:off x="3416411" y="1070236"/>
            <a:ext cx="2307717" cy="20060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b="1" dirty="0" smtClean="0">
                <a:solidFill>
                  <a:srgbClr val="000000"/>
                </a:solidFill>
              </a:rPr>
              <a:t>Strategie</a:t>
            </a:r>
            <a:endParaRPr lang="hr-HR" sz="1000" b="1" dirty="0">
              <a:solidFill>
                <a:srgbClr val="000000"/>
              </a:solidFill>
            </a:endParaRPr>
          </a:p>
        </p:txBody>
      </p:sp>
      <p:sp>
        <p:nvSpPr>
          <p:cNvPr id="10" name="Geschweifte Klammer rechts 9"/>
          <p:cNvSpPr/>
          <p:nvPr/>
        </p:nvSpPr>
        <p:spPr>
          <a:xfrm>
            <a:off x="6487968" y="927117"/>
            <a:ext cx="347997" cy="91764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4" name="Geschweifte Klammer rechts 33"/>
          <p:cNvSpPr/>
          <p:nvPr/>
        </p:nvSpPr>
        <p:spPr>
          <a:xfrm>
            <a:off x="7236503" y="890347"/>
            <a:ext cx="347997" cy="280819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5" name="Geschweifte Klammer rechts 34"/>
          <p:cNvSpPr/>
          <p:nvPr/>
        </p:nvSpPr>
        <p:spPr>
          <a:xfrm rot="10800000">
            <a:off x="1508069" y="1327077"/>
            <a:ext cx="330714" cy="1795570"/>
          </a:xfrm>
          <a:prstGeom prst="righ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3" name="Textfeld 12"/>
          <p:cNvSpPr txBox="1"/>
          <p:nvPr/>
        </p:nvSpPr>
        <p:spPr>
          <a:xfrm>
            <a:off x="6852068" y="1025143"/>
            <a:ext cx="1608364" cy="954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1400" dirty="0" smtClean="0"/>
              <a:t>Klaster osiguranja kvalitete 1.: </a:t>
            </a:r>
          </a:p>
          <a:p>
            <a:r>
              <a:rPr lang="hr-HR" sz="1400" dirty="0" smtClean="0"/>
              <a:t>horizontalna dosljednost</a:t>
            </a:r>
            <a:endParaRPr lang="hr-HR" sz="1400" dirty="0"/>
          </a:p>
        </p:txBody>
      </p:sp>
      <p:sp>
        <p:nvSpPr>
          <p:cNvPr id="36" name="Textfeld 35"/>
          <p:cNvSpPr txBox="1"/>
          <p:nvPr/>
        </p:nvSpPr>
        <p:spPr>
          <a:xfrm>
            <a:off x="182565" y="1844763"/>
            <a:ext cx="1394669" cy="11695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1400" dirty="0" smtClean="0"/>
              <a:t>Klaster osiguranja kvalitete 2.: </a:t>
            </a:r>
          </a:p>
          <a:p>
            <a:r>
              <a:rPr lang="hr-HR" sz="1400" dirty="0" smtClean="0"/>
              <a:t>struktura pokazatelja</a:t>
            </a:r>
            <a:endParaRPr lang="hr-HR" sz="1400" dirty="0"/>
          </a:p>
        </p:txBody>
      </p:sp>
      <p:sp>
        <p:nvSpPr>
          <p:cNvPr id="37" name="Textfeld 36"/>
          <p:cNvSpPr txBox="1"/>
          <p:nvPr/>
        </p:nvSpPr>
        <p:spPr>
          <a:xfrm>
            <a:off x="7584500" y="2092264"/>
            <a:ext cx="1379988" cy="11695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1400" dirty="0" smtClean="0"/>
              <a:t>Klaster osiguranja kvalitete 3.: </a:t>
            </a:r>
          </a:p>
          <a:p>
            <a:r>
              <a:rPr lang="hr-HR" sz="1400" dirty="0" smtClean="0"/>
              <a:t>važnost upravljanja</a:t>
            </a:r>
            <a:endParaRPr lang="hr-HR" sz="1400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474" y="4619083"/>
            <a:ext cx="2239290" cy="140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hteck 38"/>
          <p:cNvSpPr/>
          <p:nvPr/>
        </p:nvSpPr>
        <p:spPr>
          <a:xfrm>
            <a:off x="3687212" y="4632732"/>
            <a:ext cx="1583141" cy="21836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mtClean="0"/>
              <a:t> </a:t>
            </a:r>
            <a:endParaRPr lang="hr-HR"/>
          </a:p>
        </p:txBody>
      </p:sp>
      <p:sp>
        <p:nvSpPr>
          <p:cNvPr id="40" name="Rechteck 39"/>
          <p:cNvSpPr/>
          <p:nvPr/>
        </p:nvSpPr>
        <p:spPr>
          <a:xfrm>
            <a:off x="3342689" y="4917446"/>
            <a:ext cx="2252076" cy="284623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Rechteck 40"/>
          <p:cNvSpPr/>
          <p:nvPr/>
        </p:nvSpPr>
        <p:spPr>
          <a:xfrm>
            <a:off x="3366392" y="5478462"/>
            <a:ext cx="2228372" cy="205796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66" y="4607707"/>
            <a:ext cx="2239290" cy="140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hteck 42"/>
          <p:cNvSpPr/>
          <p:nvPr/>
        </p:nvSpPr>
        <p:spPr>
          <a:xfrm>
            <a:off x="6282604" y="4621356"/>
            <a:ext cx="1583141" cy="21836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mtClean="0"/>
              <a:t> </a:t>
            </a:r>
            <a:endParaRPr lang="hr-HR"/>
          </a:p>
        </p:txBody>
      </p:sp>
      <p:sp>
        <p:nvSpPr>
          <p:cNvPr id="44" name="Rechteck 43"/>
          <p:cNvSpPr/>
          <p:nvPr/>
        </p:nvSpPr>
        <p:spPr>
          <a:xfrm>
            <a:off x="5938081" y="4906070"/>
            <a:ext cx="2252076" cy="284623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5" name="Rechteck 44"/>
          <p:cNvSpPr/>
          <p:nvPr/>
        </p:nvSpPr>
        <p:spPr>
          <a:xfrm>
            <a:off x="5961784" y="5467086"/>
            <a:ext cx="2228372" cy="205796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78" y="4621355"/>
            <a:ext cx="2239290" cy="140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hteck 46"/>
          <p:cNvSpPr/>
          <p:nvPr/>
        </p:nvSpPr>
        <p:spPr>
          <a:xfrm>
            <a:off x="1082716" y="4635004"/>
            <a:ext cx="1583141" cy="21836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mtClean="0"/>
              <a:t> </a:t>
            </a:r>
            <a:endParaRPr lang="hr-HR"/>
          </a:p>
        </p:txBody>
      </p:sp>
      <p:sp>
        <p:nvSpPr>
          <p:cNvPr id="48" name="Rechteck 47"/>
          <p:cNvSpPr/>
          <p:nvPr/>
        </p:nvSpPr>
        <p:spPr>
          <a:xfrm>
            <a:off x="738193" y="4919718"/>
            <a:ext cx="2252076" cy="284623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9" name="Rechteck 48"/>
          <p:cNvSpPr/>
          <p:nvPr/>
        </p:nvSpPr>
        <p:spPr>
          <a:xfrm>
            <a:off x="761896" y="5480734"/>
            <a:ext cx="2228372" cy="205796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0" name="Geschweifte Klammer rechts 49"/>
          <p:cNvSpPr/>
          <p:nvPr/>
        </p:nvSpPr>
        <p:spPr>
          <a:xfrm rot="5400000">
            <a:off x="4292193" y="2278129"/>
            <a:ext cx="347997" cy="751968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51" name="Textfeld 50"/>
          <p:cNvSpPr txBox="1"/>
          <p:nvPr/>
        </p:nvSpPr>
        <p:spPr>
          <a:xfrm>
            <a:off x="1577234" y="6144604"/>
            <a:ext cx="5010990" cy="3077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400" dirty="0" err="1"/>
              <a:t>Klaster</a:t>
            </a:r>
            <a:r>
              <a:rPr lang="hr-HR" sz="1400" dirty="0"/>
              <a:t> osiguranja kvalitete 4.: </a:t>
            </a:r>
            <a:r>
              <a:rPr lang="hr-HR" sz="1400" dirty="0" smtClean="0"/>
              <a:t>horizontalna dosljednost</a:t>
            </a:r>
            <a:endParaRPr lang="hr-HR" sz="14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ED841B-780F-487E-9CF5-7828F2035850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24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8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42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 advClick="0" advTm="842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20000" y="1833638"/>
            <a:ext cx="7704000" cy="3996000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/>
              <a:t>Pregled poveznice između krajnjih rezultata i pokazatelja</a:t>
            </a:r>
          </a:p>
          <a:p>
            <a:r>
              <a:rPr lang="hr-HR" dirty="0" smtClean="0"/>
              <a:t>Pokazatelji bi trebali omogućiti praćenje </a:t>
            </a:r>
            <a:r>
              <a:rPr lang="hr-HR" dirty="0" smtClean="0"/>
              <a:t>učinaka </a:t>
            </a:r>
            <a:r>
              <a:rPr lang="hr-HR" dirty="0" smtClean="0"/>
              <a:t>na cilj krajnjih rezultata</a:t>
            </a:r>
          </a:p>
          <a:p>
            <a:r>
              <a:rPr lang="hr-HR" dirty="0" smtClean="0"/>
              <a:t>Točke praćenja:</a:t>
            </a:r>
          </a:p>
          <a:p>
            <a:pPr lvl="1"/>
            <a:r>
              <a:rPr lang="hr-HR" dirty="0" smtClean="0"/>
              <a:t>cilj krajnjih rezultata ispunjava kriterije kvalitete informacija o učinku</a:t>
            </a:r>
          </a:p>
          <a:p>
            <a:pPr lvl="1"/>
            <a:r>
              <a:rPr lang="hr-HR" dirty="0" smtClean="0"/>
              <a:t>Pokazatelji pružaju informacije o ostvarenju ciljeva</a:t>
            </a:r>
            <a:endParaRPr lang="hr-HR" dirty="0"/>
          </a:p>
          <a:p>
            <a:pPr lvl="1"/>
            <a:r>
              <a:rPr lang="hr-HR" dirty="0" smtClean="0"/>
              <a:t>Pokazatelji uzimaju u obzir međuovisnosti i mrtve točke</a:t>
            </a:r>
          </a:p>
          <a:p>
            <a:pPr lvl="1"/>
            <a:r>
              <a:rPr lang="hr-HR" dirty="0" smtClean="0"/>
              <a:t>Kvaliteta pokazatelja (tj. shema CLEVER)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Klaster II. – struktura pokazatelja</a:t>
            </a:r>
            <a:endParaRPr lang="hr-HR" dirty="0"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25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8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42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 advClick="0" advTm="842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/>
          <a:srcRect l="1844" t="10268" r="4376" b="2969"/>
          <a:stretch/>
        </p:blipFill>
        <p:spPr>
          <a:xfrm>
            <a:off x="539552" y="1916832"/>
            <a:ext cx="8257202" cy="314414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4" name="Titel 2"/>
          <p:cNvSpPr>
            <a:spLocks noGrp="1"/>
          </p:cNvSpPr>
          <p:nvPr>
            <p:ph type="title"/>
          </p:nvPr>
        </p:nvSpPr>
        <p:spPr>
          <a:xfrm>
            <a:off x="683568" y="1037955"/>
            <a:ext cx="8460432" cy="1019200"/>
          </a:xfrm>
        </p:spPr>
        <p:txBody>
          <a:bodyPr/>
          <a:lstStyle/>
          <a:p>
            <a:pPr>
              <a:defRPr/>
            </a:pPr>
            <a:r>
              <a:rPr lang="hr-HR" smtClean="0"/>
              <a:t>Klaster II. –Struktura pokazatelja</a:t>
            </a:r>
            <a:r>
              <a:t/>
            </a:r>
            <a:br/>
            <a:r>
              <a:rPr lang="hr-HR" smtClean="0"/>
              <a:t>Mrtve točke</a:t>
            </a:r>
            <a:endParaRPr lang="hr-HR" dirty="0">
              <a:ea typeface="ＭＳ Ｐゴシック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99592" y="1916832"/>
            <a:ext cx="10801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latin typeface="+mn-lt"/>
              </a:rPr>
              <a:t>Pokazatelj</a:t>
            </a:r>
            <a:endParaRPr lang="hr-HR" sz="1400" b="1" dirty="0"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059832" y="1916832"/>
            <a:ext cx="10801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latin typeface="+mn-lt"/>
              </a:rPr>
              <a:t>Pokazatelj</a:t>
            </a:r>
            <a:endParaRPr lang="hr-HR" sz="1400" b="1" dirty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419872" y="4221088"/>
            <a:ext cx="10801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latin typeface="+mn-lt"/>
              </a:rPr>
              <a:t>Pokazatelj</a:t>
            </a:r>
            <a:endParaRPr lang="hr-HR" sz="1400" b="1" dirty="0"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148064" y="1903267"/>
            <a:ext cx="10801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latin typeface="+mn-lt"/>
              </a:rPr>
              <a:t>Pokazatelj</a:t>
            </a:r>
            <a:endParaRPr lang="hr-HR" sz="1400" b="1" dirty="0"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380312" y="1916832"/>
            <a:ext cx="10801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latin typeface="+mn-lt"/>
              </a:rPr>
              <a:t>Pokazatelj</a:t>
            </a:r>
            <a:endParaRPr lang="hr-HR" sz="1400" b="1" dirty="0"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084168" y="4753202"/>
            <a:ext cx="10801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latin typeface="+mn-lt"/>
              </a:rPr>
              <a:t>Pokazatelj</a:t>
            </a:r>
            <a:endParaRPr lang="hr-HR" sz="1400" b="1" dirty="0"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668344" y="4797152"/>
            <a:ext cx="10801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latin typeface="+mn-lt"/>
              </a:rPr>
              <a:t>Pokazatelj</a:t>
            </a:r>
            <a:endParaRPr lang="hr-HR" sz="1400" b="1" dirty="0"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716016" y="4345359"/>
            <a:ext cx="10801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latin typeface="+mn-lt"/>
              </a:rPr>
              <a:t>Pokazatelj</a:t>
            </a:r>
            <a:endParaRPr lang="hr-HR" sz="1400" b="1" dirty="0">
              <a:latin typeface="+mn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39552" y="4435314"/>
            <a:ext cx="15841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latin typeface="+mn-lt"/>
              </a:rPr>
              <a:t>Mrtve točke</a:t>
            </a:r>
            <a:endParaRPr lang="hr-HR" sz="1400" b="1" dirty="0">
              <a:latin typeface="+mn-lt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5796136" y="3429000"/>
            <a:ext cx="1440160" cy="444151"/>
          </a:xfrm>
          <a:prstGeom prst="ellipse">
            <a:avLst/>
          </a:prstGeom>
          <a:solidFill>
            <a:srgbClr val="ADF5C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Krajnji rezultat</a:t>
            </a:r>
          </a:p>
        </p:txBody>
      </p:sp>
      <p:sp>
        <p:nvSpPr>
          <p:cNvPr id="24" name="Ellipse 23"/>
          <p:cNvSpPr/>
          <p:nvPr/>
        </p:nvSpPr>
        <p:spPr bwMode="auto">
          <a:xfrm>
            <a:off x="1547664" y="3266829"/>
            <a:ext cx="1512168" cy="606322"/>
          </a:xfrm>
          <a:prstGeom prst="ellipse">
            <a:avLst/>
          </a:prstGeom>
          <a:solidFill>
            <a:srgbClr val="ADF5C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Krajnji rezultat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26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20000" y="1833638"/>
            <a:ext cx="7704000" cy="3996000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/>
              <a:t>Pregled strukturne povezanosti ciljnog kaskadnog prikaza</a:t>
            </a:r>
          </a:p>
          <a:p>
            <a:r>
              <a:rPr lang="hr-HR" dirty="0" smtClean="0"/>
              <a:t>Točke praćenja:</a:t>
            </a:r>
          </a:p>
          <a:p>
            <a:pPr lvl="1"/>
            <a:r>
              <a:rPr lang="hr-HR" dirty="0" smtClean="0"/>
              <a:t>ciljni kaskadni prikaz i struktura pokazatelja bitni su, značajni i informativni</a:t>
            </a:r>
            <a:endParaRPr lang="hr-HR" dirty="0"/>
          </a:p>
          <a:p>
            <a:pPr lvl="1"/>
            <a:r>
              <a:rPr lang="hr-HR" dirty="0" smtClean="0"/>
              <a:t>pokazatelji se mogu kontrolirati / može se utjecati na njih</a:t>
            </a:r>
            <a:endParaRPr lang="hr-HR" dirty="0"/>
          </a:p>
          <a:p>
            <a:pPr lvl="1"/>
            <a:r>
              <a:rPr lang="hr-HR" dirty="0" smtClean="0"/>
              <a:t>Može se pratiti povezanost između mjera</a:t>
            </a:r>
          </a:p>
          <a:p>
            <a:pPr marL="457200" lvl="1" indent="0">
              <a:buNone/>
            </a:pPr>
            <a:r>
              <a:rPr lang="hr-HR" dirty="0"/>
              <a:t> </a:t>
            </a:r>
            <a:r>
              <a:rPr lang="hr-HR" dirty="0" smtClean="0"/>
              <a:t>    izlaznih rezultata i razvoja pokazatelja</a:t>
            </a:r>
            <a:endParaRPr lang="hr-HR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Klaster III. – važnost kontrole</a:t>
            </a:r>
            <a:endParaRPr lang="hr-HR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619777361"/>
              </p:ext>
            </p:extLst>
          </p:nvPr>
        </p:nvGraphicFramePr>
        <p:xfrm>
          <a:off x="5105890" y="3573016"/>
          <a:ext cx="3930606" cy="3074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27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2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42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 advClick="0" advTm="842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8400"/>
            <a:ext cx="8748464" cy="1062038"/>
          </a:xfrm>
        </p:spPr>
        <p:txBody>
          <a:bodyPr/>
          <a:lstStyle/>
          <a:p>
            <a:r>
              <a:rPr lang="hr-HR" dirty="0" smtClean="0"/>
              <a:t>Osiguranje kvalitete kao dio ciklusa upravljanja učinkom</a:t>
            </a:r>
            <a:endParaRPr lang="hr-HR" dirty="0"/>
          </a:p>
        </p:txBody>
      </p:sp>
      <p:sp>
        <p:nvSpPr>
          <p:cNvPr id="43" name="Rechteck 42"/>
          <p:cNvSpPr/>
          <p:nvPr/>
        </p:nvSpPr>
        <p:spPr bwMode="auto">
          <a:xfrm>
            <a:off x="8124743" y="1748525"/>
            <a:ext cx="479705" cy="4416780"/>
          </a:xfrm>
          <a:prstGeom prst="rect">
            <a:avLst/>
          </a:prstGeom>
          <a:solidFill>
            <a:srgbClr val="C00000">
              <a:alpha val="10000"/>
            </a:srgbClr>
          </a:solidFill>
          <a:ln w="25400" cap="flat" cmpd="sng" algn="ctr">
            <a:solidFill>
              <a:srgbClr val="9C001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Osiguranje kvalitete usmjereno na krajnje rezultate</a:t>
            </a:r>
            <a:endParaRPr kumimoji="0" lang="hr-H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4" name="Rechteck 43"/>
          <p:cNvSpPr/>
          <p:nvPr/>
        </p:nvSpPr>
        <p:spPr bwMode="auto">
          <a:xfrm>
            <a:off x="323528" y="1746104"/>
            <a:ext cx="720081" cy="2979040"/>
          </a:xfrm>
          <a:prstGeom prst="rect">
            <a:avLst/>
          </a:prstGeom>
          <a:solidFill>
            <a:srgbClr val="000000">
              <a:lumMod val="65000"/>
              <a:lumOff val="35000"/>
              <a:alpha val="10001"/>
            </a:srgbClr>
          </a:solidFill>
          <a:ln w="25400" cap="flat" cmpd="sng" algn="ctr">
            <a:solidFill>
              <a:srgbClr val="9C001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Osiguranje kvalitete, monitoring i evaluacija + Izvještavanje</a:t>
            </a:r>
            <a:endParaRPr kumimoji="0" lang="hr-H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323529" y="4725144"/>
            <a:ext cx="720080" cy="1440160"/>
          </a:xfrm>
          <a:prstGeom prst="rect">
            <a:avLst/>
          </a:prstGeom>
          <a:solidFill>
            <a:srgbClr val="00B050">
              <a:alpha val="27000"/>
            </a:srgbClr>
          </a:solidFill>
          <a:ln w="25400" cap="flat" cmpd="sng" algn="ctr">
            <a:solidFill>
              <a:srgbClr val="9C001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Osiguranje kvalitete RIA-e</a:t>
            </a:r>
            <a:endParaRPr kumimoji="0" lang="hr-H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28</a:t>
            </a:fld>
            <a:r>
              <a:rPr lang="hr-HR" dirty="0" smtClean="0">
                <a:solidFill>
                  <a:srgbClr val="D10019"/>
                </a:solidFill>
              </a:rPr>
              <a:t> |</a:t>
            </a:r>
            <a:endParaRPr lang="hr-HR" dirty="0">
              <a:solidFill>
                <a:srgbClr val="D1001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10" y="1727544"/>
            <a:ext cx="7081134" cy="445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41"/>
          <p:cNvSpPr/>
          <p:nvPr/>
        </p:nvSpPr>
        <p:spPr bwMode="auto">
          <a:xfrm>
            <a:off x="998020" y="4725145"/>
            <a:ext cx="3600400" cy="1440160"/>
          </a:xfrm>
          <a:prstGeom prst="rect">
            <a:avLst/>
          </a:prstGeom>
          <a:solidFill>
            <a:srgbClr val="00B050">
              <a:alpha val="27000"/>
            </a:srgbClr>
          </a:solidFill>
          <a:ln w="25400" cap="flat" cmpd="sng" algn="ctr">
            <a:solidFill>
              <a:srgbClr val="9C001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52736"/>
            <a:ext cx="10116616" cy="1062038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Osiguranje kvalitete u postupku Procjene učinaka propisa</a:t>
            </a:r>
            <a:br>
              <a:rPr lang="hr-HR" dirty="0" smtClean="0"/>
            </a:br>
            <a:r>
              <a:rPr lang="hr-HR" dirty="0" smtClean="0"/>
              <a:t> (RIA)</a:t>
            </a:r>
            <a:endParaRPr lang="hr-HR" dirty="0">
              <a:ea typeface="ＭＳ Ｐゴシック" charset="0"/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550388"/>
              </p:ext>
            </p:extLst>
          </p:nvPr>
        </p:nvGraphicFramePr>
        <p:xfrm>
          <a:off x="712787" y="1844824"/>
          <a:ext cx="771842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29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Savezni ured za upravljanje učinkom</a:t>
            </a:r>
            <a:r>
              <a:rPr lang="en-US" smtClean="0"/>
              <a:t>	</a:t>
            </a:r>
            <a:endParaRPr lang="hr-HR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1200" y="2230438"/>
            <a:ext cx="7965256" cy="3981450"/>
          </a:xfrm>
        </p:spPr>
        <p:txBody>
          <a:bodyPr/>
          <a:lstStyle/>
          <a:p>
            <a:r>
              <a:rPr lang="hr-HR" dirty="0" smtClean="0"/>
              <a:t>dio GU-a III.</a:t>
            </a:r>
          </a:p>
          <a:p>
            <a:r>
              <a:rPr lang="hr-HR" dirty="0" smtClean="0"/>
              <a:t>odgovoran za usmjerenost na učinak u saveznom proračunu i procjene učinaka propisa</a:t>
            </a:r>
          </a:p>
          <a:p>
            <a:r>
              <a:rPr lang="hr-HR" dirty="0" smtClean="0"/>
              <a:t>redovito izvještava parlament o </a:t>
            </a:r>
            <a:r>
              <a:rPr lang="hr-HR" i="1" dirty="0" smtClean="0"/>
              <a:t>ex-post</a:t>
            </a:r>
            <a:r>
              <a:rPr lang="hr-HR" dirty="0" smtClean="0"/>
              <a:t> evaluacijama</a:t>
            </a:r>
          </a:p>
          <a:p>
            <a:r>
              <a:rPr lang="hr-HR" dirty="0" smtClean="0"/>
              <a:t>glavna misija</a:t>
            </a:r>
          </a:p>
          <a:p>
            <a:pPr lvl="1"/>
            <a:r>
              <a:rPr lang="hr-HR" dirty="0" smtClean="0"/>
              <a:t>poboljšanje kvalitete i rada cijelog sustava (razvoj koncepta)</a:t>
            </a:r>
          </a:p>
          <a:p>
            <a:pPr lvl="1"/>
            <a:r>
              <a:rPr lang="hr-HR" dirty="0" smtClean="0"/>
              <a:t>uspostava uske suradnje s drugim dionicima (MF, parlamentarni uredi za proračun, GU za jednakost spolova Ministarstva zdravstva i pitanja žena)</a:t>
            </a:r>
          </a:p>
          <a:p>
            <a:pPr lvl="1"/>
            <a:r>
              <a:rPr lang="hr-HR" dirty="0" smtClean="0"/>
              <a:t>vizualizacija izvještavanja o podacima i napretku za austrijski Parlament i javnost</a:t>
            </a:r>
          </a:p>
          <a:p>
            <a:pPr lvl="1"/>
            <a:r>
              <a:rPr lang="hr-HR" dirty="0" smtClean="0"/>
              <a:t>koordinacija horizontalnih dimenzija </a:t>
            </a:r>
            <a:r>
              <a:rPr lang="hr-HR" b="1" dirty="0" smtClean="0"/>
              <a:t>(jednakost spolova</a:t>
            </a:r>
            <a:r>
              <a:rPr lang="hr-HR" dirty="0" smtClean="0"/>
              <a:t>) s drugim ministarstvima</a:t>
            </a:r>
          </a:p>
          <a:p>
            <a:pPr lvl="1"/>
            <a:r>
              <a:rPr lang="hr-HR" dirty="0" smtClean="0"/>
              <a:t>zagovaranje otvorenosti, transparentnosti, efikasnosti i učinkovitosti  sustava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ED841B-780F-487E-9CF5-7828F2035850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3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procjene učinaka propisa u 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0" y="1124744"/>
            <a:ext cx="7718425" cy="1062038"/>
          </a:xfrm>
        </p:spPr>
        <p:txBody>
          <a:bodyPr/>
          <a:lstStyle/>
          <a:p>
            <a:r>
              <a:rPr lang="hr-HR" smtClean="0"/>
              <a:t>Kriteriji kvalitete RIA-e</a:t>
            </a:r>
            <a:endParaRPr lang="hr-H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30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33567"/>
            <a:ext cx="7798758" cy="36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34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3200" dirty="0" smtClean="0"/>
              <a:t>Evaluacija i izvještavanje</a:t>
            </a:r>
            <a:endParaRPr lang="hr-HR" sz="3200" dirty="0">
              <a:ea typeface="ＭＳ Ｐゴシック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9B8F9B-FF8D-49B7-8C43-49A99D814D48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31</a:t>
            </a:fld>
            <a:r>
              <a:rPr lang="hr-HR" dirty="0" smtClean="0">
                <a:solidFill>
                  <a:srgbClr val="D10019"/>
                </a:solidFill>
              </a:rPr>
              <a:t> |</a:t>
            </a:r>
            <a:endParaRPr lang="hr-HR" dirty="0">
              <a:solidFill>
                <a:srgbClr val="D1001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Zašto evaluacija?</a:t>
            </a:r>
            <a:endParaRPr lang="hr-HR" dirty="0">
              <a:ea typeface="ＭＳ Ｐゴシック" charset="0"/>
            </a:endParaRPr>
          </a:p>
        </p:txBody>
      </p:sp>
      <p:sp>
        <p:nvSpPr>
          <p:cNvPr id="23555" name="Platshållare för innehåll 2"/>
          <p:cNvSpPr>
            <a:spLocks noGrp="1"/>
          </p:cNvSpPr>
          <p:nvPr>
            <p:ph idx="1"/>
          </p:nvPr>
        </p:nvSpPr>
        <p:spPr>
          <a:xfrm>
            <a:off x="712787" y="1628800"/>
            <a:ext cx="7718425" cy="3981450"/>
          </a:xfrm>
        </p:spPr>
        <p:txBody>
          <a:bodyPr/>
          <a:lstStyle/>
          <a:p>
            <a:r>
              <a:rPr lang="hr-HR" sz="2000" b="1" dirty="0" smtClean="0"/>
              <a:t>Transparentnost i legitimnost</a:t>
            </a:r>
            <a:endParaRPr lang="hr-HR" sz="2000" b="1" dirty="0"/>
          </a:p>
          <a:p>
            <a:pPr lvl="1"/>
            <a:r>
              <a:rPr lang="hr-HR" sz="1800" dirty="0" smtClean="0"/>
              <a:t>odgovornost prema parlamentu i društvu</a:t>
            </a:r>
          </a:p>
          <a:p>
            <a:r>
              <a:rPr lang="hr-HR" sz="2000" b="1" dirty="0" smtClean="0"/>
              <a:t>Učinkovitost politika za društvo</a:t>
            </a:r>
            <a:endParaRPr lang="hr-HR" sz="2000" b="1" dirty="0" smtClean="0">
              <a:ea typeface="ＭＳ Ｐゴシック" pitchFamily="34" charset="-128"/>
            </a:endParaRPr>
          </a:p>
          <a:p>
            <a:pPr lvl="1"/>
            <a:r>
              <a:rPr lang="hr-HR" sz="1800" dirty="0"/>
              <a:t>ex post evaluacije pokazuju implikacije politika koje financira savezna vlada za različite demografske skupine</a:t>
            </a:r>
          </a:p>
          <a:p>
            <a:pPr lvl="1"/>
            <a:r>
              <a:rPr lang="hr-HR" sz="1800" dirty="0" smtClean="0"/>
              <a:t>Sustavno prikupljanje podataka širom institucija omogućuje horizontalnu analizu svih politika koje su usmjerene prema određenim ciljnim skupinama</a:t>
            </a:r>
            <a:endParaRPr lang="hr-HR" sz="1800" dirty="0">
              <a:ea typeface="ＭＳ Ｐゴシック" pitchFamily="34" charset="-128"/>
            </a:endParaRPr>
          </a:p>
          <a:p>
            <a:r>
              <a:rPr lang="hr-HR" sz="2000" b="1" dirty="0"/>
              <a:t>Temelj racionalnog upravljanja, donošenje odluka na temelju dokaza i neprekidno učenje</a:t>
            </a:r>
          </a:p>
          <a:p>
            <a:pPr lvl="1"/>
            <a:r>
              <a:rPr lang="hr-HR" sz="1800" dirty="0"/>
              <a:t>kontinuirani razvoj područja politika</a:t>
            </a:r>
          </a:p>
          <a:p>
            <a:pPr lvl="1"/>
            <a:r>
              <a:rPr lang="hr-HR" sz="1800" dirty="0"/>
              <a:t>godišnji izvještaji o krajnjim i izlaznim rezultatima</a:t>
            </a:r>
          </a:p>
          <a:p>
            <a:pPr lvl="1"/>
            <a:r>
              <a:rPr lang="hr-HR" sz="1800" dirty="0"/>
              <a:t>organizacijsko učenje (tj. vanjski čimbenici, učinkovitost i efikasnost poduzetih mjera)</a:t>
            </a:r>
          </a:p>
          <a:p>
            <a:pPr lvl="1"/>
            <a:r>
              <a:rPr lang="hr-HR" dirty="0" smtClean="0"/>
              <a:t>osnova za buduće planiranje (izvještaja krajnjih i izlaznih rezultata)</a:t>
            </a:r>
          </a:p>
          <a:p>
            <a:endParaRPr lang="hr-HR" dirty="0"/>
          </a:p>
          <a:p>
            <a:pPr lvl="1">
              <a:defRPr/>
            </a:pPr>
            <a:endParaRPr lang="hr-HR" sz="2400" dirty="0" smtClean="0">
              <a:ea typeface="ＭＳ Ｐゴシック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32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3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ciljne skupine</a:t>
            </a:r>
            <a:endParaRPr lang="hr-HR" dirty="0">
              <a:ea typeface="ＭＳ Ｐゴシック" charset="0"/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999204"/>
              </p:ext>
            </p:extLst>
          </p:nvPr>
        </p:nvGraphicFramePr>
        <p:xfrm>
          <a:off x="711200" y="1628800"/>
          <a:ext cx="771842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33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Godišnji izvještaj o učinku na saveznoj razini (upravljanje učinkom)</a:t>
            </a:r>
            <a:endParaRPr lang="hr-HR" dirty="0">
              <a:ea typeface="ＭＳ Ｐゴシック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34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20080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36711"/>
            <a:ext cx="11652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8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Godišnji izvještaj o unutarnjoj evaluaciji (RIA)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35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33550"/>
            <a:ext cx="7560840" cy="414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29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Digitalno izvještavanje: unos podataka</a:t>
            </a:r>
            <a:endParaRPr lang="hr-HR" dirty="0">
              <a:ea typeface="ＭＳ Ｐゴシック" charset="0"/>
            </a:endParaRPr>
          </a:p>
        </p:txBody>
      </p:sp>
      <p:sp>
        <p:nvSpPr>
          <p:cNvPr id="21" name="Inhaltsplatzhalter 1"/>
          <p:cNvSpPr>
            <a:spLocks noGrp="1"/>
          </p:cNvSpPr>
          <p:nvPr>
            <p:ph idx="1"/>
          </p:nvPr>
        </p:nvSpPr>
        <p:spPr>
          <a:xfrm>
            <a:off x="2224435" y="4483766"/>
            <a:ext cx="2160240" cy="381082"/>
          </a:xfrm>
        </p:spPr>
        <p:txBody>
          <a:bodyPr/>
          <a:lstStyle/>
          <a:p>
            <a:pPr marL="0" indent="0">
              <a:buNone/>
            </a:pPr>
            <a:r>
              <a:rPr lang="hr-HR" sz="1800" b="1" dirty="0" smtClean="0">
                <a:solidFill>
                  <a:schemeClr val="bg1"/>
                </a:solidFill>
              </a:rPr>
              <a:t>Baza podataka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638698"/>
            <a:ext cx="8976792" cy="445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36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Digitalno izvještavanje: Godišnji izvještaj o učinku</a:t>
            </a:r>
            <a:endParaRPr lang="hr-HR" dirty="0">
              <a:ea typeface="ＭＳ Ｐゴシック" charset="0"/>
            </a:endParaRPr>
          </a:p>
        </p:txBody>
      </p:sp>
      <p:sp>
        <p:nvSpPr>
          <p:cNvPr id="18" name="Nach oben gebogener Pfeil 17"/>
          <p:cNvSpPr/>
          <p:nvPr/>
        </p:nvSpPr>
        <p:spPr bwMode="auto">
          <a:xfrm rot="5400000">
            <a:off x="2984635" y="2460761"/>
            <a:ext cx="983978" cy="4019550"/>
          </a:xfrm>
          <a:prstGeom prst="bentUpArrow">
            <a:avLst>
              <a:gd name="adj1" fmla="val 50000"/>
              <a:gd name="adj2" fmla="val 35648"/>
              <a:gd name="adj3" fmla="val 50000"/>
            </a:avLst>
          </a:prstGeom>
          <a:gradFill rotWithShape="1">
            <a:gsLst>
              <a:gs pos="0">
                <a:srgbClr val="9C0013">
                  <a:shade val="51000"/>
                  <a:satMod val="130000"/>
                </a:srgbClr>
              </a:gs>
              <a:gs pos="80000">
                <a:srgbClr val="9C0013">
                  <a:shade val="93000"/>
                  <a:satMod val="130000"/>
                </a:srgbClr>
              </a:gs>
              <a:gs pos="100000">
                <a:srgbClr val="9C0013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/>
          <a:lstStyle/>
          <a:p>
            <a:endParaRPr lang="de-AT" sz="4300" kern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5450" y="1687857"/>
            <a:ext cx="3108477" cy="4691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9737" y="4435751"/>
            <a:ext cx="864096" cy="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Inhaltsplatzhalter 1"/>
          <p:cNvSpPr>
            <a:spLocks noGrp="1"/>
          </p:cNvSpPr>
          <p:nvPr>
            <p:ph idx="1"/>
          </p:nvPr>
        </p:nvSpPr>
        <p:spPr>
          <a:xfrm>
            <a:off x="2224435" y="4483766"/>
            <a:ext cx="2160240" cy="381082"/>
          </a:xfrm>
        </p:spPr>
        <p:txBody>
          <a:bodyPr/>
          <a:lstStyle/>
          <a:p>
            <a:pPr marL="0" indent="0">
              <a:buNone/>
            </a:pPr>
            <a:r>
              <a:rPr lang="hr-HR" sz="1800" b="1" dirty="0" smtClean="0">
                <a:solidFill>
                  <a:schemeClr val="bg1"/>
                </a:solidFill>
              </a:rPr>
              <a:t>Baza podataka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324" y="1687857"/>
            <a:ext cx="4070647" cy="2290690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0001"/>
                  </a:schemeClr>
                </a:solidFill>
              </a14:hiddenFill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324" y="5301208"/>
            <a:ext cx="4455489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1691680" y="5733256"/>
            <a:ext cx="331236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hlinkClick r:id="rId7"/>
              </a:rPr>
              <a:t>www.wirkungsmonitoring.gv.at</a:t>
            </a:r>
            <a:r>
              <a:rPr lang="hr-HR" smtClean="0"/>
              <a:t> </a:t>
            </a:r>
            <a:endParaRPr kumimoji="0" lang="hr-H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37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095110"/>
            <a:ext cx="4520952" cy="4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38511"/>
            <a:ext cx="56959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4843687"/>
            <a:ext cx="5467350" cy="155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307510" y="1844824"/>
            <a:ext cx="2836490" cy="167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lvl="1">
              <a:lnSpc>
                <a:spcPct val="90000"/>
              </a:lnSpc>
              <a:spcBef>
                <a:spcPct val="50000"/>
              </a:spcBef>
            </a:pPr>
            <a:r>
              <a:rPr lang="hr-HR" dirty="0">
                <a:latin typeface="+mn-lt"/>
              </a:rPr>
              <a:t>+ </a:t>
            </a:r>
            <a:r>
              <a:rPr lang="hr-HR" smtClean="0"/>
              <a:t>                      </a:t>
            </a:r>
            <a:r>
              <a:rPr lang="hr-HR" dirty="0">
                <a:latin typeface="+mn-lt"/>
              </a:rPr>
              <a:t>pozadinski opis </a:t>
            </a:r>
            <a:r>
              <a:rPr lang="hr-HR" sz="1400" dirty="0">
                <a:latin typeface="+mn-lt"/>
              </a:rPr>
              <a:t>(okolina, napredak na međunarodnoj razini, ključni dionici)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307510" y="3668451"/>
            <a:ext cx="283649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lvl="1">
              <a:lnSpc>
                <a:spcPct val="90000"/>
              </a:lnSpc>
              <a:spcBef>
                <a:spcPct val="50000"/>
              </a:spcBef>
            </a:pPr>
            <a:r>
              <a:rPr lang="hr-HR" dirty="0">
                <a:latin typeface="+mn-lt"/>
              </a:rPr>
              <a:t>+                       </a:t>
            </a:r>
            <a:endParaRPr lang="hr-HR" dirty="0" smtClean="0">
              <a:latin typeface="+mn-lt"/>
            </a:endParaRPr>
          </a:p>
          <a:p>
            <a:pPr marL="190500" lvl="1">
              <a:lnSpc>
                <a:spcPct val="90000"/>
              </a:lnSpc>
              <a:spcBef>
                <a:spcPct val="50000"/>
              </a:spcBef>
            </a:pPr>
            <a:r>
              <a:rPr lang="hr-HR" dirty="0" smtClean="0"/>
              <a:t>opisna analiza ukupnog ostvarenja ciljeva</a:t>
            </a:r>
            <a:endParaRPr lang="hr-HR" dirty="0" smtClean="0">
              <a:latin typeface="+mn-lt"/>
            </a:endParaRPr>
          </a:p>
          <a:p>
            <a:pPr marL="190500" lvl="1">
              <a:lnSpc>
                <a:spcPct val="90000"/>
              </a:lnSpc>
              <a:spcBef>
                <a:spcPct val="50000"/>
              </a:spcBef>
            </a:pPr>
            <a:r>
              <a:rPr lang="hr-HR" sz="1400" dirty="0" smtClean="0">
                <a:latin typeface="+mn-lt"/>
              </a:rPr>
              <a:t>(okolina, napredak na međunarodnoj razini, ključni dionici)</a:t>
            </a:r>
            <a:endParaRPr lang="hr-HR" sz="1400" dirty="0">
              <a:latin typeface="+mn-lt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83568" y="478610"/>
            <a:ext cx="6324600" cy="838200"/>
          </a:xfrm>
        </p:spPr>
        <p:txBody>
          <a:bodyPr/>
          <a:lstStyle/>
          <a:p>
            <a:pPr>
              <a:defRPr/>
            </a:pPr>
            <a:r>
              <a:rPr lang="hr-HR" smtClean="0"/>
              <a:t>Digitalno izvještavanje: ispis podataka</a:t>
            </a:r>
            <a:endParaRPr lang="hr-HR" dirty="0">
              <a:ea typeface="ＭＳ Ｐゴシック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38</a:t>
            </a:fld>
            <a:r>
              <a:rPr lang="hr-HR" dirty="0" smtClean="0">
                <a:solidFill>
                  <a:srgbClr val="D10019"/>
                </a:solidFill>
              </a:rPr>
              <a:t> |</a:t>
            </a:r>
            <a:endParaRPr lang="hr-HR" dirty="0">
              <a:solidFill>
                <a:srgbClr val="D1001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2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42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 advClick="0" advTm="842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9138" y="1116000"/>
            <a:ext cx="7704000" cy="881242"/>
          </a:xfrm>
        </p:spPr>
        <p:txBody>
          <a:bodyPr/>
          <a:lstStyle/>
          <a:p>
            <a:pPr>
              <a:defRPr/>
            </a:pPr>
            <a:r>
              <a:rPr lang="hr-HR" smtClean="0"/>
              <a:t>Prikupljanje i prikaz informacija o učinku</a:t>
            </a:r>
            <a:endParaRPr lang="hr-HR" dirty="0">
              <a:ea typeface="ＭＳ Ｐゴシック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66274" y="1852862"/>
            <a:ext cx="11213432" cy="5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39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4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Kad je riječ o promjeni…</a:t>
            </a:r>
            <a:endParaRPr lang="hr-HR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GU III. uključen je u razne procese promjene, od ažuriranja zakona o radu državne službe do modernizacije razvoja ljudskih potencijala i provedbe upravljanja učinkom kao vodećih načela u javnoj upravi</a:t>
            </a:r>
          </a:p>
          <a:p>
            <a:pPr marL="457200" lvl="1" indent="0">
              <a:buNone/>
            </a:pPr>
            <a:endParaRPr lang="hr-HR" dirty="0" smtClean="0"/>
          </a:p>
          <a:p>
            <a:r>
              <a:rPr lang="hr-HR" dirty="0" smtClean="0"/>
              <a:t>Vodeća načela</a:t>
            </a:r>
          </a:p>
          <a:p>
            <a:pPr lvl="1"/>
            <a:r>
              <a:rPr lang="hr-HR" dirty="0" smtClean="0"/>
              <a:t>naglasak na jednakim mogućnostima za žene i muškarce</a:t>
            </a:r>
          </a:p>
          <a:p>
            <a:pPr lvl="1"/>
            <a:r>
              <a:rPr lang="hr-HR" dirty="0" smtClean="0"/>
              <a:t> kontinuirani razgovor na tu temu i uključivanje svih dionika</a:t>
            </a:r>
          </a:p>
          <a:p>
            <a:pPr lvl="1"/>
            <a:r>
              <a:rPr lang="hr-HR" dirty="0" smtClean="0"/>
              <a:t>transparentnost rezultata</a:t>
            </a:r>
          </a:p>
          <a:p>
            <a:pPr lvl="1"/>
            <a:r>
              <a:rPr lang="hr-HR" dirty="0" smtClean="0"/>
              <a:t>strpljivost, procesi velikih promjena trebaju vremena kako bi pokazali osjetne rezultate</a:t>
            </a:r>
          </a:p>
          <a:p>
            <a:endParaRPr lang="hr-HR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ED841B-780F-487E-9CF5-7828F2035850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4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procjene učinaka propisa u 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Izvještavanje putem </a:t>
            </a:r>
            <a:br>
              <a:rPr lang="hr-HR" dirty="0" smtClean="0"/>
            </a:br>
            <a:r>
              <a:rPr lang="hr-HR" dirty="0" err="1" smtClean="0"/>
              <a:t>interneta</a:t>
            </a:r>
            <a:r>
              <a:rPr lang="hr-HR" dirty="0" smtClean="0"/>
              <a:t> I.</a:t>
            </a:r>
            <a:endParaRPr lang="hr-HR" dirty="0">
              <a:ea typeface="ＭＳ Ｐゴシック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5169328"/>
            <a:ext cx="4455489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004048" y="6037014"/>
            <a:ext cx="331236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hlinkClick r:id="rId4"/>
              </a:rPr>
              <a:t>www.wirkungsmonitoring.gv.at</a:t>
            </a:r>
            <a:r>
              <a:rPr lang="hr-HR" smtClean="0"/>
              <a:t> </a:t>
            </a:r>
            <a:endParaRPr kumimoji="0" lang="hr-H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990579"/>
            <a:ext cx="4564749" cy="2136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7913" y="1231064"/>
            <a:ext cx="4695761" cy="3807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4178358"/>
            <a:ext cx="2144058" cy="2180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40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6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9138" y="1116000"/>
            <a:ext cx="7704000" cy="881242"/>
          </a:xfrm>
        </p:spPr>
        <p:txBody>
          <a:bodyPr/>
          <a:lstStyle/>
          <a:p>
            <a:pPr>
              <a:defRPr/>
            </a:pPr>
            <a:r>
              <a:rPr lang="hr-HR" smtClean="0"/>
              <a:t>Izvještavanje putem interneta II:</a:t>
            </a:r>
            <a:endParaRPr lang="hr-HR" dirty="0">
              <a:ea typeface="ＭＳ Ｐゴシック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1310" y="1632383"/>
            <a:ext cx="4249407" cy="4225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0260" y="1632383"/>
            <a:ext cx="4250106" cy="4311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72843" y="1997242"/>
            <a:ext cx="4383962" cy="4430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41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9138" y="1116000"/>
            <a:ext cx="7704000" cy="881242"/>
          </a:xfrm>
        </p:spPr>
        <p:txBody>
          <a:bodyPr/>
          <a:lstStyle/>
          <a:p>
            <a:pPr>
              <a:defRPr/>
            </a:pPr>
            <a:r>
              <a:rPr lang="hr-HR" smtClean="0"/>
              <a:t>Mi arhiviramo... </a:t>
            </a:r>
            <a:endParaRPr lang="hr-HR" dirty="0">
              <a:ea typeface="ＭＳ Ｐゴシック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16110" y="3142808"/>
            <a:ext cx="5125975" cy="3229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2680957" y="1993275"/>
            <a:ext cx="595424" cy="489098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670" y="1637392"/>
            <a:ext cx="5053405" cy="1897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/>
          <p:cNvCxnSpPr>
            <a:stCxn id="2" idx="5"/>
          </p:cNvCxnSpPr>
          <p:nvPr/>
        </p:nvCxnSpPr>
        <p:spPr>
          <a:xfrm>
            <a:off x="3189183" y="2410746"/>
            <a:ext cx="3402448" cy="112371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42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7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0032" y="836712"/>
            <a:ext cx="3713609" cy="1062038"/>
          </a:xfrm>
        </p:spPr>
        <p:txBody>
          <a:bodyPr/>
          <a:lstStyle/>
          <a:p>
            <a:pPr>
              <a:defRPr/>
            </a:pPr>
            <a:r>
              <a:rPr lang="hr-HR" smtClean="0"/>
              <a:t>Izvještavanje o jednakosti spolova I.</a:t>
            </a:r>
            <a:endParaRPr lang="hr-HR" dirty="0">
              <a:ea typeface="ＭＳ Ｐゴシック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60032" y="1844824"/>
            <a:ext cx="3569593" cy="396044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hr-HR" smtClean="0"/>
              <a:t>Godišnje izvještavanje po temama</a:t>
            </a:r>
            <a:endParaRPr lang="hr-HR" sz="2000" dirty="0" smtClean="0"/>
          </a:p>
          <a:p>
            <a:pPr lvl="1">
              <a:spcAft>
                <a:spcPts val="0"/>
              </a:spcAft>
            </a:pPr>
            <a:r>
              <a:rPr lang="hr-HR" smtClean="0"/>
              <a:t>obitelj i posao</a:t>
            </a:r>
            <a:endParaRPr lang="hr-HR" sz="1800" dirty="0" smtClean="0"/>
          </a:p>
          <a:p>
            <a:pPr lvl="1">
              <a:spcAft>
                <a:spcPts val="0"/>
              </a:spcAft>
            </a:pPr>
            <a:r>
              <a:rPr lang="hr-HR" sz="1800" dirty="0" smtClean="0"/>
              <a:t>tržište rada</a:t>
            </a:r>
          </a:p>
          <a:p>
            <a:pPr lvl="1">
              <a:spcAft>
                <a:spcPts val="0"/>
              </a:spcAft>
            </a:pPr>
            <a:r>
              <a:rPr lang="hr-HR" sz="1800" dirty="0" smtClean="0"/>
              <a:t>zdravstvo</a:t>
            </a:r>
          </a:p>
          <a:p>
            <a:pPr lvl="1">
              <a:spcAft>
                <a:spcPts val="1200"/>
              </a:spcAft>
            </a:pPr>
            <a:r>
              <a:rPr lang="hr-HR" sz="1800" dirty="0" smtClean="0"/>
              <a:t>itd.</a:t>
            </a:r>
          </a:p>
          <a:p>
            <a:pPr>
              <a:spcAft>
                <a:spcPts val="1200"/>
              </a:spcAft>
            </a:pPr>
            <a:r>
              <a:rPr lang="hr-HR" smtClean="0"/>
              <a:t>tj.: jednakost spolova na položajima donositelja odluka</a:t>
            </a:r>
            <a:endParaRPr lang="hr-HR" sz="2000" dirty="0" smtClean="0"/>
          </a:p>
          <a:p>
            <a:pPr>
              <a:spcAft>
                <a:spcPts val="1200"/>
              </a:spcAft>
            </a:pPr>
            <a:r>
              <a:rPr lang="hr-HR" smtClean="0"/>
              <a:t>predstavljanje rezultata i napretka</a:t>
            </a:r>
            <a:endParaRPr lang="hr-H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32656"/>
            <a:ext cx="4233958" cy="6079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43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3472" y="403044"/>
            <a:ext cx="7718425" cy="1062038"/>
          </a:xfrm>
        </p:spPr>
        <p:txBody>
          <a:bodyPr/>
          <a:lstStyle/>
          <a:p>
            <a:pPr>
              <a:defRPr/>
            </a:pPr>
            <a:r>
              <a:rPr lang="hr-HR" smtClean="0"/>
              <a:t>Izvještavanje o jednakosti spolova II.</a:t>
            </a:r>
            <a:endParaRPr lang="hr-HR" dirty="0">
              <a:ea typeface="ＭＳ Ｐゴシック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2014643"/>
            <a:ext cx="1440160" cy="2905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252" y="934063"/>
            <a:ext cx="8485425" cy="8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" y="5497848"/>
            <a:ext cx="4211961" cy="85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494" y="1515125"/>
            <a:ext cx="3655200" cy="4243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1340767"/>
            <a:ext cx="3870606" cy="340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44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ch oben gebogener Pfeil 3"/>
          <p:cNvSpPr/>
          <p:nvPr/>
        </p:nvSpPr>
        <p:spPr bwMode="auto">
          <a:xfrm rot="5400000">
            <a:off x="2579831" y="3778709"/>
            <a:ext cx="983978" cy="3614050"/>
          </a:xfrm>
          <a:prstGeom prst="bentUpArrow">
            <a:avLst>
              <a:gd name="adj1" fmla="val 50000"/>
              <a:gd name="adj2" fmla="val 35648"/>
              <a:gd name="adj3" fmla="val 50000"/>
            </a:avLst>
          </a:prstGeom>
          <a:gradFill rotWithShape="1">
            <a:gsLst>
              <a:gs pos="0">
                <a:srgbClr val="9C0013">
                  <a:shade val="51000"/>
                  <a:satMod val="130000"/>
                </a:srgbClr>
              </a:gs>
              <a:gs pos="80000">
                <a:srgbClr val="9C0013">
                  <a:shade val="93000"/>
                  <a:satMod val="130000"/>
                </a:srgbClr>
              </a:gs>
              <a:gs pos="100000">
                <a:srgbClr val="9C0013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/>
          <a:lstStyle/>
          <a:p>
            <a:endParaRPr lang="de-AT" sz="4300" kern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Digitalno izvještavanje</a:t>
            </a:r>
            <a:endParaRPr lang="hr-HR" dirty="0">
              <a:ea typeface="ＭＳ Ｐゴシック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9329" y="5550356"/>
            <a:ext cx="864096" cy="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Inhaltsplatzhalter 1"/>
          <p:cNvSpPr>
            <a:spLocks noGrp="1"/>
          </p:cNvSpPr>
          <p:nvPr>
            <p:ph idx="1"/>
          </p:nvPr>
        </p:nvSpPr>
        <p:spPr>
          <a:xfrm>
            <a:off x="1764027" y="5587861"/>
            <a:ext cx="2160240" cy="381082"/>
          </a:xfrm>
        </p:spPr>
        <p:txBody>
          <a:bodyPr/>
          <a:lstStyle/>
          <a:p>
            <a:pPr marL="0" indent="0">
              <a:buNone/>
            </a:pPr>
            <a:r>
              <a:rPr lang="hr-HR" sz="1800" b="1" dirty="0" smtClean="0">
                <a:solidFill>
                  <a:schemeClr val="bg2"/>
                </a:solidFill>
              </a:rPr>
              <a:t>Baza podataka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0551">
            <a:off x="115614" y="1906894"/>
            <a:ext cx="3871094" cy="253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0048" y="1722263"/>
            <a:ext cx="2782984" cy="255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3975" y="1055949"/>
            <a:ext cx="3629973" cy="507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3851" y="5793238"/>
            <a:ext cx="740709" cy="6569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607460" y="6144438"/>
            <a:ext cx="3429036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hlinkClick r:id="rId8"/>
              </a:rPr>
              <a:t>www.wirkungsmonitoring.gv.at</a:t>
            </a:r>
            <a:r>
              <a:rPr lang="hr-HR" smtClean="0"/>
              <a:t> </a:t>
            </a:r>
            <a:endParaRPr lang="hr-HR" sz="1400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45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3200" cap="none" dirty="0" smtClean="0"/>
              <a:t>IZAZOVI, RJEŠENJA I PREDSTOJEĆI KORACI</a:t>
            </a:r>
            <a:endParaRPr lang="hr-HR" sz="3200" cap="non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9B8F9B-FF8D-49B7-8C43-49A99D814D48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46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Izazovi</a:t>
            </a:r>
            <a:endParaRPr lang="hr-HR" dirty="0">
              <a:ea typeface="ＭＳ Ｐゴシック" charset="0"/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303464660"/>
              </p:ext>
            </p:extLst>
          </p:nvPr>
        </p:nvGraphicFramePr>
        <p:xfrm>
          <a:off x="1524000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47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Prikupljanje značajnih podataka! </a:t>
            </a:r>
            <a:r>
              <a:t/>
            </a:r>
            <a:br/>
            <a:endParaRPr lang="hr-HR" dirty="0">
              <a:ea typeface="ＭＳ Ｐゴシック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2787" y="1700808"/>
            <a:ext cx="7718425" cy="3981450"/>
          </a:xfrm>
        </p:spPr>
        <p:txBody>
          <a:bodyPr/>
          <a:lstStyle/>
          <a:p>
            <a:r>
              <a:rPr lang="hr-HR" sz="2000" dirty="0" smtClean="0"/>
              <a:t>Izazovi</a:t>
            </a:r>
          </a:p>
          <a:p>
            <a:pPr lvl="1"/>
            <a:r>
              <a:rPr lang="hr-HR" sz="1800" dirty="0"/>
              <a:t>RIA i upravljanje učinkom uveli su potrebu za određivanjem ciljeva  i pokazatelja diljem središnje vlade i mjerenjem </a:t>
            </a:r>
            <a:r>
              <a:rPr lang="hr-HR" sz="1800" dirty="0" smtClean="0"/>
              <a:t>učinaka</a:t>
            </a:r>
            <a:endParaRPr lang="hr-HR" sz="1800" dirty="0"/>
          </a:p>
          <a:p>
            <a:pPr lvl="1"/>
            <a:r>
              <a:rPr lang="hr-HR" sz="1800" dirty="0"/>
              <a:t>nedovoljno znanje javne uprave o izradi pokazatelja, dostupnosti, valjanosti, pouzdanosti, pravodobnosti podataka...</a:t>
            </a:r>
          </a:p>
          <a:p>
            <a:r>
              <a:rPr lang="hr-HR" sz="2000" dirty="0" smtClean="0"/>
              <a:t>Rješenja</a:t>
            </a:r>
          </a:p>
          <a:p>
            <a:pPr lvl="1"/>
            <a:r>
              <a:rPr lang="hr-HR" sz="1800" dirty="0" smtClean="0"/>
              <a:t>uvođenje proporcionalnosti za RIA-u i smanjenje potrebe za „izmišljanjem” pokazatelja za manje izmjene</a:t>
            </a:r>
          </a:p>
          <a:p>
            <a:pPr lvl="1"/>
            <a:r>
              <a:rPr lang="hr-HR" sz="1800" dirty="0" smtClean="0"/>
              <a:t>niz radionica pod nazivom </a:t>
            </a:r>
            <a:r>
              <a:rPr lang="hr-HR" sz="1800" i="1" dirty="0" smtClean="0"/>
              <a:t>School of Data Public Services</a:t>
            </a:r>
            <a:r>
              <a:rPr lang="hr-HR" sz="1800" dirty="0" smtClean="0"/>
              <a:t> (škola podatkovnih javnih usluga)</a:t>
            </a:r>
          </a:p>
          <a:p>
            <a:pPr lvl="1"/>
            <a:r>
              <a:rPr lang="hr-HR" sz="1800" dirty="0" smtClean="0"/>
              <a:t>Podrška i osiguranje kvalitete koje pruža FPMO</a:t>
            </a:r>
          </a:p>
          <a:p>
            <a:r>
              <a:rPr lang="hr-HR" sz="2200" dirty="0" smtClean="0"/>
              <a:t>Sljedeći koraci</a:t>
            </a:r>
          </a:p>
          <a:p>
            <a:pPr lvl="1"/>
            <a:r>
              <a:rPr lang="hr-HR" sz="1800" dirty="0" smtClean="0"/>
              <a:t>Razrada i proširenje dimenzija učinaka za RIA-u </a:t>
            </a:r>
          </a:p>
          <a:p>
            <a:pPr lvl="1"/>
            <a:endParaRPr lang="hr-HR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48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16781">
            <a:off x="6705841" y="4412054"/>
            <a:ext cx="2026305" cy="1125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462454">
            <a:off x="7618562" y="2153753"/>
            <a:ext cx="2046451" cy="1596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0" y="1168400"/>
            <a:ext cx="7718425" cy="634225"/>
          </a:xfrm>
        </p:spPr>
        <p:txBody>
          <a:bodyPr/>
          <a:lstStyle/>
          <a:p>
            <a:pPr>
              <a:defRPr/>
            </a:pPr>
            <a:r>
              <a:rPr lang="hr-HR" smtClean="0"/>
              <a:t>Izrada IT alata koji su jednostavni za upotrebu</a:t>
            </a:r>
            <a:endParaRPr lang="hr-HR" dirty="0">
              <a:ea typeface="ＭＳ Ｐゴシック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628800"/>
            <a:ext cx="7718425" cy="3981450"/>
          </a:xfrm>
        </p:spPr>
        <p:txBody>
          <a:bodyPr/>
          <a:lstStyle/>
          <a:p>
            <a:r>
              <a:rPr lang="hr-HR" sz="2000" dirty="0" smtClean="0"/>
              <a:t>Izazovi</a:t>
            </a:r>
          </a:p>
          <a:p>
            <a:pPr lvl="1"/>
            <a:r>
              <a:rPr lang="hr-HR" sz="1800" dirty="0"/>
              <a:t>mnogi su državni službenici uključeni u provedbu i evaluaciju RIA-e i upravljanja učinkom</a:t>
            </a:r>
          </a:p>
          <a:p>
            <a:pPr lvl="1"/>
            <a:r>
              <a:rPr lang="hr-HR" sz="1800" dirty="0" smtClean="0"/>
              <a:t>Jedan ulaz informacija i interoperabilnost među različitim sustavima </a:t>
            </a:r>
          </a:p>
          <a:p>
            <a:pPr lvl="1"/>
            <a:r>
              <a:rPr lang="hr-HR" sz="1800" dirty="0" smtClean="0"/>
              <a:t>središnji nadzor FPMO-a</a:t>
            </a:r>
          </a:p>
          <a:p>
            <a:r>
              <a:rPr lang="hr-HR" sz="2000" dirty="0" smtClean="0"/>
              <a:t>Rješenja</a:t>
            </a:r>
          </a:p>
          <a:p>
            <a:pPr lvl="1"/>
            <a:r>
              <a:rPr lang="hr-HR" sz="1800" dirty="0" smtClean="0"/>
              <a:t>internetski alat za evaluaciju ciljeva učinka, njegovih pokazatelja itd. </a:t>
            </a:r>
          </a:p>
          <a:p>
            <a:pPr lvl="1"/>
            <a:r>
              <a:rPr lang="hr-HR" sz="1800" dirty="0" smtClean="0"/>
              <a:t>pruža višegodišnju bazu podataka s ažuriranim nadzorom FPMO-a i ministarstava</a:t>
            </a:r>
          </a:p>
          <a:p>
            <a:pPr lvl="1"/>
            <a:r>
              <a:rPr lang="hr-HR" sz="1800" dirty="0" smtClean="0"/>
              <a:t>automatizirana evaluacija i procesi izvještavanja </a:t>
            </a:r>
          </a:p>
          <a:p>
            <a:r>
              <a:rPr lang="hr-HR" sz="2000" dirty="0" smtClean="0"/>
              <a:t>Sljedeći koraci</a:t>
            </a:r>
          </a:p>
          <a:p>
            <a:pPr lvl="1"/>
            <a:r>
              <a:rPr lang="hr-HR" sz="1800" dirty="0" smtClean="0"/>
              <a:t>bolja integracija (isto korisničko sučelje) alata RIA-e i upravljanja učinkom</a:t>
            </a:r>
          </a:p>
          <a:p>
            <a:pPr lvl="1"/>
            <a:r>
              <a:rPr lang="hr-HR" sz="1800" dirty="0" smtClean="0"/>
              <a:t>interoperabilnost s drugim IT sustavima</a:t>
            </a:r>
          </a:p>
          <a:p>
            <a:pPr lvl="1"/>
            <a:r>
              <a:rPr lang="hr-HR" smtClean="0"/>
              <a:t>omogućivanje unutarnjeg kratkoročnog (za manje od godinu dana) prikupljanja podataka i analize</a:t>
            </a:r>
            <a:r>
              <a:rPr lang="hr-HR" sz="1800" dirty="0" smtClean="0"/>
              <a:t> </a:t>
            </a:r>
          </a:p>
          <a:p>
            <a:pPr lvl="1"/>
            <a:endParaRPr lang="hr-HR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49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Savezni ured za upravljanje učinkom</a:t>
            </a:r>
            <a:endParaRPr lang="hr-HR" dirty="0">
              <a:ea typeface="ＭＳ Ｐゴシック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2509838" y="1773188"/>
            <a:ext cx="36655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0196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r-HR" sz="2400" dirty="0" smtClean="0">
                <a:solidFill>
                  <a:srgbClr val="D10019"/>
                </a:solidFill>
              </a:rPr>
              <a:t>Misija</a:t>
            </a:r>
          </a:p>
        </p:txBody>
      </p:sp>
      <p:grpSp>
        <p:nvGrpSpPr>
          <p:cNvPr id="26" name="Gruppieren 1"/>
          <p:cNvGrpSpPr>
            <a:grpSpLocks/>
          </p:cNvGrpSpPr>
          <p:nvPr/>
        </p:nvGrpSpPr>
        <p:grpSpPr bwMode="auto">
          <a:xfrm>
            <a:off x="1189495" y="1982021"/>
            <a:ext cx="8196262" cy="4131239"/>
            <a:chOff x="672306" y="2910028"/>
            <a:chExt cx="7564851" cy="4131089"/>
          </a:xfrm>
        </p:grpSpPr>
        <p:grpSp>
          <p:nvGrpSpPr>
            <p:cNvPr id="27" name="Gruppieren 1"/>
            <p:cNvGrpSpPr>
              <a:grpSpLocks/>
            </p:cNvGrpSpPr>
            <p:nvPr/>
          </p:nvGrpSpPr>
          <p:grpSpPr bwMode="auto">
            <a:xfrm>
              <a:off x="709613" y="3099544"/>
              <a:ext cx="5594550" cy="3941573"/>
              <a:chOff x="709319" y="3098380"/>
              <a:chExt cx="5486741" cy="3739376"/>
            </a:xfrm>
          </p:grpSpPr>
          <p:sp>
            <p:nvSpPr>
              <p:cNvPr id="30" name="Auf der gleichen Seite des Rechtecks liegende Ecken abrunden 7"/>
              <p:cNvSpPr>
                <a:spLocks/>
              </p:cNvSpPr>
              <p:nvPr/>
            </p:nvSpPr>
            <p:spPr bwMode="auto">
              <a:xfrm>
                <a:off x="2619987" y="3098380"/>
                <a:ext cx="1680328" cy="1270898"/>
              </a:xfrm>
              <a:custGeom>
                <a:avLst/>
                <a:gdLst>
                  <a:gd name="T0" fmla="*/ 905 w 1976560"/>
                  <a:gd name="T1" fmla="*/ 0 h 1474387"/>
                  <a:gd name="T2" fmla="*/ 14247 w 1976560"/>
                  <a:gd name="T3" fmla="*/ 0 h 1474387"/>
                  <a:gd name="T4" fmla="*/ 15151 w 1976560"/>
                  <a:gd name="T5" fmla="*/ 1370 h 1474387"/>
                  <a:gd name="T6" fmla="*/ 15151 w 1976560"/>
                  <a:gd name="T7" fmla="*/ 17122 h 1474387"/>
                  <a:gd name="T8" fmla="*/ 15151 w 1976560"/>
                  <a:gd name="T9" fmla="*/ 17122 h 1474387"/>
                  <a:gd name="T10" fmla="*/ 0 w 1976560"/>
                  <a:gd name="T11" fmla="*/ 17122 h 1474387"/>
                  <a:gd name="T12" fmla="*/ 0 w 1976560"/>
                  <a:gd name="T13" fmla="*/ 17122 h 1474387"/>
                  <a:gd name="T14" fmla="*/ 0 w 1976560"/>
                  <a:gd name="T15" fmla="*/ 1370 h 1474387"/>
                  <a:gd name="T16" fmla="*/ 905 w 1976560"/>
                  <a:gd name="T17" fmla="*/ 0 h 14743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76560" h="1474387">
                    <a:moveTo>
                      <a:pt x="117951" y="0"/>
                    </a:moveTo>
                    <a:lnTo>
                      <a:pt x="1858609" y="0"/>
                    </a:lnTo>
                    <a:cubicBezTo>
                      <a:pt x="1923752" y="0"/>
                      <a:pt x="1976560" y="52808"/>
                      <a:pt x="1976560" y="117951"/>
                    </a:cubicBezTo>
                    <a:lnTo>
                      <a:pt x="1976560" y="1474387"/>
                    </a:lnTo>
                    <a:lnTo>
                      <a:pt x="0" y="1474387"/>
                    </a:lnTo>
                    <a:lnTo>
                      <a:pt x="0" y="117951"/>
                    </a:lnTo>
                    <a:cubicBezTo>
                      <a:pt x="0" y="52808"/>
                      <a:pt x="52808" y="0"/>
                      <a:pt x="117951" y="0"/>
                    </a:cubicBezTo>
                    <a:close/>
                  </a:path>
                </a:pathLst>
              </a:custGeom>
              <a:blipFill dpi="0"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25400" cap="flat" cmpd="sng">
                <a:solidFill>
                  <a:srgbClr val="9C001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" name="Freihandform 30"/>
              <p:cNvSpPr/>
              <p:nvPr/>
            </p:nvSpPr>
            <p:spPr bwMode="auto">
              <a:xfrm>
                <a:off x="2619824" y="4367367"/>
                <a:ext cx="1681254" cy="548187"/>
              </a:xfrm>
              <a:custGeom>
                <a:avLst/>
                <a:gdLst>
                  <a:gd name="connsiteX0" fmla="*/ 0 w 1975909"/>
                  <a:gd name="connsiteY0" fmla="*/ 0 h 634239"/>
                  <a:gd name="connsiteX1" fmla="*/ 1975909 w 1975909"/>
                  <a:gd name="connsiteY1" fmla="*/ 0 h 634239"/>
                  <a:gd name="connsiteX2" fmla="*/ 1975909 w 1975909"/>
                  <a:gd name="connsiteY2" fmla="*/ 634239 h 634239"/>
                  <a:gd name="connsiteX3" fmla="*/ 0 w 1975909"/>
                  <a:gd name="connsiteY3" fmla="*/ 634239 h 634239"/>
                  <a:gd name="connsiteX4" fmla="*/ 0 w 1975909"/>
                  <a:gd name="connsiteY4" fmla="*/ 0 h 634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5909" h="634239">
                    <a:moveTo>
                      <a:pt x="0" y="0"/>
                    </a:moveTo>
                    <a:lnTo>
                      <a:pt x="1975909" y="0"/>
                    </a:lnTo>
                    <a:lnTo>
                      <a:pt x="1975909" y="634239"/>
                    </a:lnTo>
                    <a:lnTo>
                      <a:pt x="0" y="63423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68400" tIns="0" rIns="72000" bIns="0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hr-HR" sz="1400" dirty="0">
                    <a:solidFill>
                      <a:srgbClr val="FFFFFF"/>
                    </a:solidFill>
                  </a:rPr>
                  <a:t>savjetovanje i osposobljavanje</a:t>
                </a:r>
              </a:p>
            </p:txBody>
          </p:sp>
          <p:sp>
            <p:nvSpPr>
              <p:cNvPr id="32" name="Auf der gleichen Seite des Rechtecks liegende Ecken abrunden 10"/>
              <p:cNvSpPr>
                <a:spLocks/>
              </p:cNvSpPr>
              <p:nvPr/>
            </p:nvSpPr>
            <p:spPr bwMode="auto">
              <a:xfrm>
                <a:off x="4515731" y="3098380"/>
                <a:ext cx="1680329" cy="1270898"/>
              </a:xfrm>
              <a:custGeom>
                <a:avLst/>
                <a:gdLst>
                  <a:gd name="T0" fmla="*/ 905 w 1976561"/>
                  <a:gd name="T1" fmla="*/ 0 h 1474387"/>
                  <a:gd name="T2" fmla="*/ 14247 w 1976561"/>
                  <a:gd name="T3" fmla="*/ 0 h 1474387"/>
                  <a:gd name="T4" fmla="*/ 15151 w 1976561"/>
                  <a:gd name="T5" fmla="*/ 1370 h 1474387"/>
                  <a:gd name="T6" fmla="*/ 15151 w 1976561"/>
                  <a:gd name="T7" fmla="*/ 17122 h 1474387"/>
                  <a:gd name="T8" fmla="*/ 15151 w 1976561"/>
                  <a:gd name="T9" fmla="*/ 17122 h 1474387"/>
                  <a:gd name="T10" fmla="*/ 0 w 1976561"/>
                  <a:gd name="T11" fmla="*/ 17122 h 1474387"/>
                  <a:gd name="T12" fmla="*/ 0 w 1976561"/>
                  <a:gd name="T13" fmla="*/ 17122 h 1474387"/>
                  <a:gd name="T14" fmla="*/ 0 w 1976561"/>
                  <a:gd name="T15" fmla="*/ 1370 h 1474387"/>
                  <a:gd name="T16" fmla="*/ 905 w 1976561"/>
                  <a:gd name="T17" fmla="*/ 0 h 14743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76561" h="1474387">
                    <a:moveTo>
                      <a:pt x="117951" y="0"/>
                    </a:moveTo>
                    <a:lnTo>
                      <a:pt x="1858610" y="0"/>
                    </a:lnTo>
                    <a:cubicBezTo>
                      <a:pt x="1923753" y="0"/>
                      <a:pt x="1976561" y="52808"/>
                      <a:pt x="1976561" y="117951"/>
                    </a:cubicBezTo>
                    <a:lnTo>
                      <a:pt x="1976561" y="1474387"/>
                    </a:lnTo>
                    <a:lnTo>
                      <a:pt x="0" y="1474387"/>
                    </a:lnTo>
                    <a:lnTo>
                      <a:pt x="0" y="117951"/>
                    </a:lnTo>
                    <a:cubicBezTo>
                      <a:pt x="0" y="52808"/>
                      <a:pt x="52808" y="0"/>
                      <a:pt x="117951" y="0"/>
                    </a:cubicBezTo>
                    <a:close/>
                  </a:path>
                </a:pathLst>
              </a:cu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25400" cap="flat" cmpd="sng">
                <a:solidFill>
                  <a:srgbClr val="9C001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Freihandform 32"/>
              <p:cNvSpPr/>
              <p:nvPr/>
            </p:nvSpPr>
            <p:spPr bwMode="auto">
              <a:xfrm>
                <a:off x="4515187" y="4367367"/>
                <a:ext cx="1679817" cy="548187"/>
              </a:xfrm>
              <a:custGeom>
                <a:avLst/>
                <a:gdLst>
                  <a:gd name="connsiteX0" fmla="*/ 0 w 1975909"/>
                  <a:gd name="connsiteY0" fmla="*/ 0 h 634239"/>
                  <a:gd name="connsiteX1" fmla="*/ 1975909 w 1975909"/>
                  <a:gd name="connsiteY1" fmla="*/ 0 h 634239"/>
                  <a:gd name="connsiteX2" fmla="*/ 1975909 w 1975909"/>
                  <a:gd name="connsiteY2" fmla="*/ 634239 h 634239"/>
                  <a:gd name="connsiteX3" fmla="*/ 0 w 1975909"/>
                  <a:gd name="connsiteY3" fmla="*/ 634239 h 634239"/>
                  <a:gd name="connsiteX4" fmla="*/ 0 w 1975909"/>
                  <a:gd name="connsiteY4" fmla="*/ 0 h 634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5909" h="634239">
                    <a:moveTo>
                      <a:pt x="0" y="0"/>
                    </a:moveTo>
                    <a:lnTo>
                      <a:pt x="1975909" y="0"/>
                    </a:lnTo>
                    <a:lnTo>
                      <a:pt x="1975909" y="634239"/>
                    </a:lnTo>
                    <a:lnTo>
                      <a:pt x="0" y="63423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68400" tIns="0" rIns="72000" bIns="0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hr-HR" sz="1400" dirty="0">
                    <a:solidFill>
                      <a:srgbClr val="FFFFFF"/>
                    </a:solidFill>
                  </a:rPr>
                  <a:t>osiguranje kvalitete</a:t>
                </a:r>
                <a:r>
                  <a:rPr lang="hr-HR" smtClean="0"/>
                  <a:t> </a:t>
                </a:r>
                <a:endParaRPr lang="hr-HR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uf der gleichen Seite des Rechtecks liegende Ecken abrunden 13"/>
              <p:cNvSpPr>
                <a:spLocks/>
              </p:cNvSpPr>
              <p:nvPr/>
            </p:nvSpPr>
            <p:spPr bwMode="auto">
              <a:xfrm>
                <a:off x="3760758" y="5020581"/>
                <a:ext cx="1680328" cy="1270898"/>
              </a:xfrm>
              <a:custGeom>
                <a:avLst/>
                <a:gdLst>
                  <a:gd name="T0" fmla="*/ 905 w 1976560"/>
                  <a:gd name="T1" fmla="*/ 0 h 1474387"/>
                  <a:gd name="T2" fmla="*/ 14247 w 1976560"/>
                  <a:gd name="T3" fmla="*/ 0 h 1474387"/>
                  <a:gd name="T4" fmla="*/ 15151 w 1976560"/>
                  <a:gd name="T5" fmla="*/ 1370 h 1474387"/>
                  <a:gd name="T6" fmla="*/ 15151 w 1976560"/>
                  <a:gd name="T7" fmla="*/ 17122 h 1474387"/>
                  <a:gd name="T8" fmla="*/ 15151 w 1976560"/>
                  <a:gd name="T9" fmla="*/ 17122 h 1474387"/>
                  <a:gd name="T10" fmla="*/ 0 w 1976560"/>
                  <a:gd name="T11" fmla="*/ 17122 h 1474387"/>
                  <a:gd name="T12" fmla="*/ 0 w 1976560"/>
                  <a:gd name="T13" fmla="*/ 17122 h 1474387"/>
                  <a:gd name="T14" fmla="*/ 0 w 1976560"/>
                  <a:gd name="T15" fmla="*/ 1370 h 1474387"/>
                  <a:gd name="T16" fmla="*/ 905 w 1976560"/>
                  <a:gd name="T17" fmla="*/ 0 h 14743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76560" h="1474387">
                    <a:moveTo>
                      <a:pt x="117951" y="0"/>
                    </a:moveTo>
                    <a:lnTo>
                      <a:pt x="1858609" y="0"/>
                    </a:lnTo>
                    <a:cubicBezTo>
                      <a:pt x="1923752" y="0"/>
                      <a:pt x="1976560" y="52808"/>
                      <a:pt x="1976560" y="117951"/>
                    </a:cubicBezTo>
                    <a:lnTo>
                      <a:pt x="1976560" y="1474387"/>
                    </a:lnTo>
                    <a:lnTo>
                      <a:pt x="0" y="1474387"/>
                    </a:lnTo>
                    <a:lnTo>
                      <a:pt x="0" y="117951"/>
                    </a:lnTo>
                    <a:cubicBezTo>
                      <a:pt x="0" y="52808"/>
                      <a:pt x="52808" y="0"/>
                      <a:pt x="117951" y="0"/>
                    </a:cubicBezTo>
                    <a:close/>
                  </a:path>
                </a:pathLst>
              </a:custGeom>
              <a:blipFill dpi="0"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25400" cap="flat" cmpd="sng">
                <a:solidFill>
                  <a:srgbClr val="9C001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5" name="Freihandform 34"/>
              <p:cNvSpPr/>
              <p:nvPr/>
            </p:nvSpPr>
            <p:spPr bwMode="auto">
              <a:xfrm>
                <a:off x="3761269" y="6289569"/>
                <a:ext cx="1679817" cy="548187"/>
              </a:xfrm>
              <a:custGeom>
                <a:avLst/>
                <a:gdLst>
                  <a:gd name="connsiteX0" fmla="*/ 0 w 1975909"/>
                  <a:gd name="connsiteY0" fmla="*/ 0 h 634239"/>
                  <a:gd name="connsiteX1" fmla="*/ 1975909 w 1975909"/>
                  <a:gd name="connsiteY1" fmla="*/ 0 h 634239"/>
                  <a:gd name="connsiteX2" fmla="*/ 1975909 w 1975909"/>
                  <a:gd name="connsiteY2" fmla="*/ 634239 h 634239"/>
                  <a:gd name="connsiteX3" fmla="*/ 0 w 1975909"/>
                  <a:gd name="connsiteY3" fmla="*/ 634239 h 634239"/>
                  <a:gd name="connsiteX4" fmla="*/ 0 w 1975909"/>
                  <a:gd name="connsiteY4" fmla="*/ 0 h 634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5909" h="634239">
                    <a:moveTo>
                      <a:pt x="0" y="0"/>
                    </a:moveTo>
                    <a:lnTo>
                      <a:pt x="1975909" y="0"/>
                    </a:lnTo>
                    <a:lnTo>
                      <a:pt x="1975909" y="634239"/>
                    </a:lnTo>
                    <a:lnTo>
                      <a:pt x="0" y="63423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68400" tIns="0" rIns="72000" bIns="0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hr-HR" sz="1400" dirty="0">
                    <a:solidFill>
                      <a:srgbClr val="FFFFFF"/>
                    </a:solidFill>
                  </a:rPr>
                  <a:t>izvještavanje o učinku</a:t>
                </a:r>
                <a:r>
                  <a:rPr lang="hr-HR" smtClean="0"/>
                  <a:t> </a:t>
                </a:r>
                <a:endParaRPr lang="hr-HR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Auf der gleichen Seite des Rechtecks liegende Ecken abrunden 7"/>
              <p:cNvSpPr>
                <a:spLocks/>
              </p:cNvSpPr>
              <p:nvPr/>
            </p:nvSpPr>
            <p:spPr bwMode="auto">
              <a:xfrm>
                <a:off x="709319" y="3098380"/>
                <a:ext cx="1680328" cy="1270898"/>
              </a:xfrm>
              <a:custGeom>
                <a:avLst/>
                <a:gdLst>
                  <a:gd name="T0" fmla="*/ 117951 w 1976560"/>
                  <a:gd name="T1" fmla="*/ 0 h 1474387"/>
                  <a:gd name="T2" fmla="*/ 1858609 w 1976560"/>
                  <a:gd name="T3" fmla="*/ 0 h 1474387"/>
                  <a:gd name="T4" fmla="*/ 1976560 w 1976560"/>
                  <a:gd name="T5" fmla="*/ 117951 h 1474387"/>
                  <a:gd name="T6" fmla="*/ 1976560 w 1976560"/>
                  <a:gd name="T7" fmla="*/ 1474387 h 1474387"/>
                  <a:gd name="T8" fmla="*/ 1976560 w 1976560"/>
                  <a:gd name="T9" fmla="*/ 1474387 h 1474387"/>
                  <a:gd name="T10" fmla="*/ 0 w 1976560"/>
                  <a:gd name="T11" fmla="*/ 1474387 h 1474387"/>
                  <a:gd name="T12" fmla="*/ 0 w 1976560"/>
                  <a:gd name="T13" fmla="*/ 1474387 h 1474387"/>
                  <a:gd name="T14" fmla="*/ 0 w 1976560"/>
                  <a:gd name="T15" fmla="*/ 117951 h 1474387"/>
                  <a:gd name="T16" fmla="*/ 117951 w 1976560"/>
                  <a:gd name="T17" fmla="*/ 0 h 14743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76560" h="1474387">
                    <a:moveTo>
                      <a:pt x="117951" y="0"/>
                    </a:moveTo>
                    <a:lnTo>
                      <a:pt x="1858609" y="0"/>
                    </a:lnTo>
                    <a:cubicBezTo>
                      <a:pt x="1923752" y="0"/>
                      <a:pt x="1976560" y="52808"/>
                      <a:pt x="1976560" y="117951"/>
                    </a:cubicBezTo>
                    <a:lnTo>
                      <a:pt x="1976560" y="1474387"/>
                    </a:lnTo>
                    <a:lnTo>
                      <a:pt x="0" y="1474387"/>
                    </a:lnTo>
                    <a:lnTo>
                      <a:pt x="0" y="117951"/>
                    </a:lnTo>
                    <a:cubicBezTo>
                      <a:pt x="0" y="52808"/>
                      <a:pt x="52808" y="0"/>
                      <a:pt x="117951" y="0"/>
                    </a:cubicBezTo>
                    <a:close/>
                  </a:path>
                </a:pathLst>
              </a:custGeom>
              <a:blipFill dpi="0"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 t="18000" b="1000"/>
                </a:stretch>
              </a:blipFill>
              <a:ln w="25400" cap="flat" cmpd="sng">
                <a:solidFill>
                  <a:srgbClr val="9C001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AT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ihandform 36"/>
              <p:cNvSpPr/>
              <p:nvPr/>
            </p:nvSpPr>
            <p:spPr bwMode="auto">
              <a:xfrm>
                <a:off x="710092" y="4367367"/>
                <a:ext cx="1679817" cy="548187"/>
              </a:xfrm>
              <a:custGeom>
                <a:avLst/>
                <a:gdLst>
                  <a:gd name="connsiteX0" fmla="*/ 0 w 1975909"/>
                  <a:gd name="connsiteY0" fmla="*/ 0 h 634239"/>
                  <a:gd name="connsiteX1" fmla="*/ 1975909 w 1975909"/>
                  <a:gd name="connsiteY1" fmla="*/ 0 h 634239"/>
                  <a:gd name="connsiteX2" fmla="*/ 1975909 w 1975909"/>
                  <a:gd name="connsiteY2" fmla="*/ 634239 h 634239"/>
                  <a:gd name="connsiteX3" fmla="*/ 0 w 1975909"/>
                  <a:gd name="connsiteY3" fmla="*/ 634239 h 634239"/>
                  <a:gd name="connsiteX4" fmla="*/ 0 w 1975909"/>
                  <a:gd name="connsiteY4" fmla="*/ 0 h 634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5909" h="634239">
                    <a:moveTo>
                      <a:pt x="0" y="0"/>
                    </a:moveTo>
                    <a:lnTo>
                      <a:pt x="1975909" y="0"/>
                    </a:lnTo>
                    <a:lnTo>
                      <a:pt x="1975909" y="634239"/>
                    </a:lnTo>
                    <a:lnTo>
                      <a:pt x="0" y="63423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68400" tIns="0" rIns="72000" bIns="0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hr-HR" sz="1400" dirty="0">
                    <a:solidFill>
                      <a:srgbClr val="FFFFFF"/>
                    </a:solidFill>
                  </a:rPr>
                  <a:t>konceptualni okvir</a:t>
                </a:r>
              </a:p>
            </p:txBody>
          </p:sp>
          <p:sp>
            <p:nvSpPr>
              <p:cNvPr id="38" name="Freihandform 37"/>
              <p:cNvSpPr/>
              <p:nvPr/>
            </p:nvSpPr>
            <p:spPr bwMode="auto">
              <a:xfrm>
                <a:off x="1705830" y="6289567"/>
                <a:ext cx="1679817" cy="548187"/>
              </a:xfrm>
              <a:custGeom>
                <a:avLst/>
                <a:gdLst>
                  <a:gd name="connsiteX0" fmla="*/ 0 w 1975909"/>
                  <a:gd name="connsiteY0" fmla="*/ 0 h 634239"/>
                  <a:gd name="connsiteX1" fmla="*/ 1975909 w 1975909"/>
                  <a:gd name="connsiteY1" fmla="*/ 0 h 634239"/>
                  <a:gd name="connsiteX2" fmla="*/ 1975909 w 1975909"/>
                  <a:gd name="connsiteY2" fmla="*/ 634239 h 634239"/>
                  <a:gd name="connsiteX3" fmla="*/ 0 w 1975909"/>
                  <a:gd name="connsiteY3" fmla="*/ 634239 h 634239"/>
                  <a:gd name="connsiteX4" fmla="*/ 0 w 1975909"/>
                  <a:gd name="connsiteY4" fmla="*/ 0 h 634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5909" h="634239">
                    <a:moveTo>
                      <a:pt x="0" y="0"/>
                    </a:moveTo>
                    <a:lnTo>
                      <a:pt x="1975909" y="0"/>
                    </a:lnTo>
                    <a:lnTo>
                      <a:pt x="1975909" y="634239"/>
                    </a:lnTo>
                    <a:lnTo>
                      <a:pt x="0" y="63423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68400" tIns="0" rIns="72000" bIns="0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hr-HR" sz="1400" dirty="0" smtClean="0">
                    <a:solidFill>
                      <a:srgbClr val="FFFFFF"/>
                    </a:solidFill>
                  </a:rPr>
                  <a:t>planiranje IKT-a</a:t>
                </a:r>
                <a:endParaRPr lang="hr-HR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8" name="Rechteck 1"/>
            <p:cNvSpPr>
              <a:spLocks noChangeArrowheads="1"/>
            </p:cNvSpPr>
            <p:nvPr/>
          </p:nvSpPr>
          <p:spPr bwMode="auto">
            <a:xfrm>
              <a:off x="855282" y="2910028"/>
              <a:ext cx="7381875" cy="10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000000"/>
                  </a:solidFill>
                  <a:round/>
                  <a:headEnd/>
                  <a:tailEnd type="arrow" w="med" len="med"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2000">
                <a:solidFill>
                  <a:srgbClr val="000000"/>
                </a:solidFill>
              </a:endParaRPr>
            </a:p>
          </p:txBody>
        </p:sp>
        <p:sp>
          <p:nvSpPr>
            <p:cNvPr id="29" name="Rechteck 16"/>
            <p:cNvSpPr>
              <a:spLocks noChangeArrowheads="1"/>
            </p:cNvSpPr>
            <p:nvPr/>
          </p:nvSpPr>
          <p:spPr bwMode="auto">
            <a:xfrm>
              <a:off x="672306" y="5125684"/>
              <a:ext cx="7381875" cy="10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000000"/>
                  </a:solidFill>
                  <a:round/>
                  <a:headEnd/>
                  <a:tailEnd type="arrow" w="med" len="med"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 sz="20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2000">
                <a:solidFill>
                  <a:srgbClr val="000000"/>
                </a:solidFill>
              </a:endParaRPr>
            </a:p>
          </p:txBody>
        </p:sp>
      </p:grpSp>
      <p:sp>
        <p:nvSpPr>
          <p:cNvPr id="40" name="Textfeld 39"/>
          <p:cNvSpPr txBox="1"/>
          <p:nvPr/>
        </p:nvSpPr>
        <p:spPr>
          <a:xfrm>
            <a:off x="2330816" y="4196208"/>
            <a:ext cx="1855788" cy="1339200"/>
          </a:xfrm>
          <a:prstGeom prst="round2Same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ED841B-780F-487E-9CF5-7828F2035850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5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procjene učinaka propisa u 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3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27417">
            <a:off x="6032667" y="4092652"/>
            <a:ext cx="3234249" cy="193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Povećanje odgovornosti i osviještenosti</a:t>
            </a:r>
            <a:r>
              <a:t/>
            </a:r>
            <a:br/>
            <a:endParaRPr lang="hr-HR" dirty="0">
              <a:ea typeface="ＭＳ Ｐゴシック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68784"/>
            <a:ext cx="7718425" cy="3981450"/>
          </a:xfrm>
        </p:spPr>
        <p:txBody>
          <a:bodyPr/>
          <a:lstStyle/>
          <a:p>
            <a:r>
              <a:rPr lang="hr-HR" sz="2000" dirty="0"/>
              <a:t>Izazovi </a:t>
            </a:r>
            <a:endParaRPr lang="hr-HR" sz="2000" dirty="0" smtClean="0"/>
          </a:p>
          <a:p>
            <a:pPr lvl="1"/>
            <a:r>
              <a:rPr lang="hr-HR" sz="1800" dirty="0" smtClean="0"/>
              <a:t>provedba RIA-e i upravljanja učinkom velika je kulturna promjena</a:t>
            </a:r>
          </a:p>
          <a:p>
            <a:pPr lvl="1"/>
            <a:r>
              <a:rPr lang="hr-HR" sz="1800" dirty="0" smtClean="0"/>
              <a:t>podizanje svijesti o potencijalnoj koristi i unutar i izvan vlade</a:t>
            </a:r>
          </a:p>
          <a:p>
            <a:r>
              <a:rPr lang="hr-HR" sz="2000" dirty="0" smtClean="0"/>
              <a:t>Rješenja</a:t>
            </a:r>
          </a:p>
          <a:p>
            <a:pPr lvl="1"/>
            <a:r>
              <a:rPr lang="hr-HR" sz="1800" dirty="0" smtClean="0"/>
              <a:t>tijelo središnje vlade koje pruža povratnu informaciju, odnosi s javnošću, osposobljavanje, priručnici, osiguranje kvalitete</a:t>
            </a:r>
          </a:p>
          <a:p>
            <a:pPr lvl="1"/>
            <a:r>
              <a:rPr lang="hr-HR" sz="1800" dirty="0" smtClean="0"/>
              <a:t>poboljšanje predstavljanja podataka i rezultata</a:t>
            </a:r>
          </a:p>
          <a:p>
            <a:pPr lvl="1"/>
            <a:r>
              <a:rPr lang="hr-HR" sz="1800" dirty="0" smtClean="0"/>
              <a:t>strpljenje</a:t>
            </a:r>
          </a:p>
          <a:p>
            <a:r>
              <a:rPr lang="hr-HR" sz="2000" dirty="0" smtClean="0"/>
              <a:t>Sljedeći koraci</a:t>
            </a:r>
          </a:p>
          <a:p>
            <a:pPr lvl="1"/>
            <a:r>
              <a:rPr lang="hr-HR" sz="1800" dirty="0" smtClean="0"/>
              <a:t>podizanje svijesti javnosti s pomoću 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hr-HR" sz="1800" dirty="0" smtClean="0"/>
              <a:t>računalno čitljivih otvorenih podataka</a:t>
            </a:r>
          </a:p>
          <a:p>
            <a:pPr lvl="1"/>
            <a:r>
              <a:rPr lang="hr-HR" sz="1800" dirty="0" smtClean="0">
                <a:solidFill>
                  <a:schemeClr val="tx1"/>
                </a:solidFill>
              </a:rPr>
              <a:t>interaktivne vizualizacije sadržaja</a:t>
            </a:r>
          </a:p>
          <a:p>
            <a:pPr lvl="1"/>
            <a:r>
              <a:rPr lang="hr-HR" sz="1800" dirty="0" smtClean="0">
                <a:solidFill>
                  <a:schemeClr val="tx1"/>
                </a:solidFill>
              </a:rPr>
              <a:t>naglasak na korisničko iskustvo </a:t>
            </a:r>
            <a:endParaRPr lang="hr-HR" sz="180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50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1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Evaluacija i predviđanje</a:t>
            </a:r>
            <a:endParaRPr lang="hr-HR" dirty="0">
              <a:ea typeface="ＭＳ Ｐゴシック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772816"/>
            <a:ext cx="7718425" cy="3981450"/>
          </a:xfrm>
        </p:spPr>
        <p:txBody>
          <a:bodyPr/>
          <a:lstStyle/>
          <a:p>
            <a:r>
              <a:rPr lang="hr-HR" sz="2000" dirty="0" smtClean="0"/>
              <a:t>Izazovi</a:t>
            </a:r>
          </a:p>
          <a:p>
            <a:pPr lvl="1"/>
            <a:r>
              <a:rPr lang="hr-HR" sz="1800" dirty="0" smtClean="0"/>
              <a:t>upotreba prikupljenih podataka za strateško planiranje i krpanje rupa u upravljanju učinkom</a:t>
            </a:r>
          </a:p>
          <a:p>
            <a:pPr lvl="1"/>
            <a:r>
              <a:rPr lang="hr-HR" sz="1800" dirty="0" smtClean="0"/>
              <a:t>upotreba (</a:t>
            </a:r>
            <a:r>
              <a:rPr lang="hr-HR" sz="1800" i="1" dirty="0" smtClean="0"/>
              <a:t>ex post</a:t>
            </a:r>
            <a:r>
              <a:rPr lang="hr-HR" sz="1800" dirty="0" smtClean="0"/>
              <a:t>) evaluacija, alati za predviđanje i načini anticipativnog upravljanja razlikuju se među područjima politika</a:t>
            </a:r>
          </a:p>
          <a:p>
            <a:pPr lvl="1"/>
            <a:r>
              <a:rPr lang="hr-HR" sz="1800" dirty="0" smtClean="0"/>
              <a:t>upotreba pokazatelja i ciljeva za usmjeravanje institucija i upravljanje njima</a:t>
            </a:r>
          </a:p>
          <a:p>
            <a:r>
              <a:rPr lang="hr-HR" sz="2000" dirty="0" smtClean="0"/>
              <a:t>Budući koraci</a:t>
            </a:r>
          </a:p>
          <a:p>
            <a:pPr lvl="1"/>
            <a:r>
              <a:rPr lang="hr-HR" sz="1800" dirty="0" smtClean="0"/>
              <a:t>razvoj prikaznih ploča s podacima za upotrebu na višim razinama</a:t>
            </a:r>
          </a:p>
          <a:p>
            <a:pPr lvl="1"/>
            <a:r>
              <a:rPr lang="hr-HR" sz="1800" dirty="0" smtClean="0"/>
              <a:t>pružanje primjera najboljih praksi i potpora za poboljšanje evaluacijske metodologije u cijeloj središnjoj vladi</a:t>
            </a:r>
          </a:p>
          <a:p>
            <a:pPr lvl="1"/>
            <a:endParaRPr lang="hr-HR" sz="1800" dirty="0"/>
          </a:p>
          <a:p>
            <a:pPr lvl="1"/>
            <a:endParaRPr lang="hr-HR" sz="18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51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892337"/>
            <a:ext cx="4283968" cy="148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Predstojeći koraci</a:t>
            </a:r>
            <a:endParaRPr lang="hr-HR" dirty="0">
              <a:ea typeface="ＭＳ Ｐゴシック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916832"/>
            <a:ext cx="7718425" cy="3981450"/>
          </a:xfrm>
        </p:spPr>
        <p:txBody>
          <a:bodyPr/>
          <a:lstStyle/>
          <a:p>
            <a:r>
              <a:rPr lang="hr-HR" sz="2000" dirty="0" smtClean="0"/>
              <a:t>Nastavite se truditi</a:t>
            </a:r>
          </a:p>
          <a:p>
            <a:pPr lvl="1"/>
            <a:r>
              <a:rPr lang="hr-HR" sz="1800" dirty="0" smtClean="0"/>
              <a:t>poboljšanje vještina u javnoj upravi</a:t>
            </a:r>
          </a:p>
          <a:p>
            <a:pPr lvl="1"/>
            <a:r>
              <a:rPr lang="hr-HR" sz="1800" dirty="0" smtClean="0"/>
              <a:t>pružanje potpore i centraliziranog osiguranja kvalitete</a:t>
            </a:r>
          </a:p>
          <a:p>
            <a:pPr lvl="1"/>
            <a:r>
              <a:rPr lang="hr-HR" sz="1800" dirty="0" smtClean="0"/>
              <a:t>potpora potrebnoj kulturnoj promjeni, kako bi učinci bili transparentni sami po sebi</a:t>
            </a:r>
          </a:p>
          <a:p>
            <a:r>
              <a:rPr lang="hr-HR" sz="2000" dirty="0" smtClean="0"/>
              <a:t>Nastavite objavljivati</a:t>
            </a:r>
          </a:p>
          <a:p>
            <a:pPr lvl="1"/>
            <a:r>
              <a:rPr lang="hr-HR" sz="1800" dirty="0" smtClean="0"/>
              <a:t>novi načini prikaza podataka, izvještavanja i razmatranja šireg konteksta</a:t>
            </a:r>
          </a:p>
          <a:p>
            <a:pPr lvl="1"/>
            <a:r>
              <a:rPr lang="hr-HR" sz="1800" dirty="0" smtClean="0"/>
              <a:t>suradnja s javnošću i parlamentom </a:t>
            </a:r>
          </a:p>
          <a:p>
            <a:r>
              <a:rPr lang="hr-HR" sz="2000" dirty="0" smtClean="0"/>
              <a:t>Budite strpljivi</a:t>
            </a:r>
            <a:endParaRPr lang="hr-HR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52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</a:t>
            </a:r>
            <a:r>
              <a:rPr lang="hr-HR" dirty="0">
                <a:solidFill>
                  <a:srgbClr val="D10019"/>
                </a:solidFill>
              </a:rPr>
              <a:t>procjene učinaka propisa u </a:t>
            </a:r>
            <a:r>
              <a:rPr lang="hr-HR" dirty="0" smtClean="0">
                <a:solidFill>
                  <a:srgbClr val="D10019"/>
                </a:solidFill>
              </a:rPr>
              <a:t>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2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Hvala na</a:t>
            </a:r>
            <a:r>
              <a:t/>
            </a:r>
            <a:br/>
            <a:r>
              <a:rPr lang="hr-HR" smtClean="0"/>
              <a:t>pozornosti</a:t>
            </a:r>
            <a:r>
              <a:t/>
            </a:r>
            <a:br/>
            <a:endParaRPr lang="hr-HR" sz="3900" dirty="0">
              <a:ea typeface="ＭＳ Ｐゴシック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755576" y="4354071"/>
            <a:ext cx="3598862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lvl="0">
              <a:defRPr/>
            </a:pPr>
            <a:r>
              <a:rPr lang="hr-HR" sz="1600" b="1" dirty="0" smtClean="0">
                <a:solidFill>
                  <a:srgbClr val="D10019"/>
                </a:solidFill>
              </a:rPr>
              <a:t>Roland SCHNEIDER</a:t>
            </a:r>
            <a:endParaRPr lang="hr-HR" sz="1600" b="1" dirty="0">
              <a:solidFill>
                <a:srgbClr val="D10019"/>
              </a:solidFill>
              <a:ea typeface="ＭＳ Ｐゴシック" pitchFamily="34" charset="-128"/>
            </a:endParaRPr>
          </a:p>
          <a:p>
            <a:pPr lvl="0">
              <a:defRPr/>
            </a:pPr>
            <a:r>
              <a:rPr lang="hr-HR" sz="1200" dirty="0" smtClean="0">
                <a:solidFill>
                  <a:srgbClr val="D10019"/>
                </a:solidFill>
              </a:rPr>
              <a:t>Savezno minist</a:t>
            </a:r>
            <a:r>
              <a:rPr lang="hr-HR" sz="1200" dirty="0">
                <a:solidFill>
                  <a:srgbClr val="D10019"/>
                </a:solidFill>
              </a:rPr>
              <a:t>arstv</a:t>
            </a:r>
            <a:r>
              <a:rPr lang="hr-HR" sz="1200" dirty="0" smtClean="0">
                <a:solidFill>
                  <a:srgbClr val="D10019"/>
                </a:solidFill>
              </a:rPr>
              <a:t>o državne službe i sporta</a:t>
            </a:r>
            <a:endParaRPr lang="hr-HR" sz="1200" dirty="0">
              <a:solidFill>
                <a:srgbClr val="D10019"/>
              </a:solidFill>
              <a:ea typeface="ＭＳ Ｐゴシック" pitchFamily="34" charset="-128"/>
            </a:endParaRPr>
          </a:p>
          <a:p>
            <a:pPr lvl="0">
              <a:defRPr/>
            </a:pPr>
            <a:r>
              <a:rPr lang="hr-HR" sz="1200" dirty="0">
                <a:solidFill>
                  <a:srgbClr val="D10019"/>
                </a:solidFill>
              </a:rPr>
              <a:t>Odjel III/9</a:t>
            </a:r>
          </a:p>
          <a:p>
            <a:pPr lvl="0">
              <a:defRPr/>
            </a:pPr>
            <a:r>
              <a:rPr lang="hr-HR" sz="1200" dirty="0">
                <a:solidFill>
                  <a:srgbClr val="D10019"/>
                </a:solidFill>
              </a:rPr>
              <a:t>Savezni ured za upravljanje učinkom </a:t>
            </a:r>
            <a:endParaRPr lang="hr-HR" sz="1200" dirty="0">
              <a:solidFill>
                <a:srgbClr val="D10019"/>
              </a:solidFill>
              <a:ea typeface="ＭＳ Ｐゴシック" pitchFamily="34" charset="-128"/>
            </a:endParaRPr>
          </a:p>
          <a:p>
            <a:pPr lvl="0">
              <a:defRPr/>
            </a:pPr>
            <a:endParaRPr lang="hr-HR" sz="500" dirty="0">
              <a:solidFill>
                <a:srgbClr val="D10019"/>
              </a:solidFill>
              <a:ea typeface="ＭＳ Ｐゴシック" pitchFamily="34" charset="-128"/>
            </a:endParaRPr>
          </a:p>
          <a:p>
            <a:pPr lvl="0">
              <a:defRPr/>
            </a:pPr>
            <a:r>
              <a:rPr lang="hr-HR" sz="1200" dirty="0" smtClean="0">
                <a:solidFill>
                  <a:srgbClr val="D10019"/>
                </a:solidFill>
              </a:rPr>
              <a:t>Hohenstaufengasse 3</a:t>
            </a:r>
            <a:endParaRPr lang="hr-HR" sz="1200" dirty="0">
              <a:solidFill>
                <a:srgbClr val="D10019"/>
              </a:solidFill>
              <a:ea typeface="ＭＳ Ｐゴシック" pitchFamily="34" charset="-128"/>
            </a:endParaRPr>
          </a:p>
          <a:p>
            <a:pPr lvl="0">
              <a:defRPr/>
            </a:pPr>
            <a:r>
              <a:rPr lang="hr-HR" sz="1200" dirty="0">
                <a:solidFill>
                  <a:srgbClr val="D10019"/>
                </a:solidFill>
              </a:rPr>
              <a:t>1010 Beč</a:t>
            </a:r>
          </a:p>
          <a:p>
            <a:pPr lvl="0">
              <a:defRPr/>
            </a:pPr>
            <a:r>
              <a:rPr lang="hr-HR" sz="1200" dirty="0">
                <a:solidFill>
                  <a:srgbClr val="D10019"/>
                </a:solidFill>
              </a:rPr>
              <a:t>Telefon: +43 1 531 15-207461</a:t>
            </a:r>
            <a:endParaRPr lang="hr-HR" sz="1200" dirty="0">
              <a:solidFill>
                <a:srgbClr val="D10019"/>
              </a:solidFill>
              <a:ea typeface="ＭＳ Ｐゴシック" pitchFamily="34" charset="-128"/>
            </a:endParaRPr>
          </a:p>
          <a:p>
            <a:pPr lvl="0">
              <a:defRPr/>
            </a:pPr>
            <a:r>
              <a:rPr lang="hr-HR" sz="1200" dirty="0" smtClean="0">
                <a:solidFill>
                  <a:srgbClr val="D10019"/>
                </a:solidFill>
                <a:hlinkClick r:id="rId3"/>
              </a:rPr>
              <a:t>roland.schneider@bmoeds.gv.at</a:t>
            </a:r>
            <a:endParaRPr lang="hr-HR" sz="1200" dirty="0">
              <a:solidFill>
                <a:srgbClr val="D10019"/>
              </a:solidFill>
              <a:ea typeface="ＭＳ Ｐゴシック" pitchFamily="34" charset="-128"/>
            </a:endParaRPr>
          </a:p>
          <a:p>
            <a:pPr lvl="0">
              <a:defRPr/>
            </a:pPr>
            <a:r>
              <a:rPr lang="hr-HR" sz="1200" dirty="0">
                <a:solidFill>
                  <a:srgbClr val="D10019"/>
                </a:solidFill>
                <a:hlinkClick r:id="rId4"/>
              </a:rPr>
              <a:t>www.bmoeds.gv.at</a:t>
            </a:r>
            <a:endParaRPr lang="hr-HR" sz="1200" dirty="0">
              <a:solidFill>
                <a:srgbClr val="D10019"/>
              </a:solidFill>
              <a:ea typeface="ＭＳ Ｐゴシック" pitchFamily="34" charset="-128"/>
            </a:endParaRPr>
          </a:p>
          <a:p>
            <a:pPr lvl="0">
              <a:defRPr/>
            </a:pPr>
            <a:r>
              <a:rPr lang="hr-HR" sz="1200" dirty="0">
                <a:solidFill>
                  <a:srgbClr val="D10019"/>
                </a:solidFill>
                <a:hlinkClick r:id="rId5"/>
              </a:rPr>
              <a:t>www.oeffentlicherdienst.gv.at</a:t>
            </a:r>
            <a:r>
              <a:rPr lang="hr-HR" dirty="0" smtClean="0"/>
              <a:t> </a:t>
            </a:r>
            <a:endParaRPr lang="hr-HR" sz="1200" dirty="0">
              <a:solidFill>
                <a:srgbClr val="D10019"/>
              </a:solidFill>
              <a:ea typeface="ＭＳ Ｐゴシック" pitchFamily="34" charset="-128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755576" y="3501008"/>
            <a:ext cx="35988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lvl="0">
              <a:defRPr/>
            </a:pPr>
            <a:r>
              <a:rPr lang="hr-HR" sz="1600" b="1" dirty="0" smtClean="0">
                <a:solidFill>
                  <a:srgbClr val="D10019"/>
                </a:solidFill>
              </a:rPr>
              <a:t>Ursula ROSENBICHLER</a:t>
            </a:r>
            <a:endParaRPr lang="hr-HR" sz="1600" b="1" dirty="0">
              <a:solidFill>
                <a:srgbClr val="D10019"/>
              </a:solidFill>
              <a:ea typeface="ＭＳ Ｐゴシック" pitchFamily="34" charset="-128"/>
            </a:endParaRPr>
          </a:p>
          <a:p>
            <a:pPr lvl="0">
              <a:defRPr/>
            </a:pPr>
            <a:r>
              <a:rPr lang="hr-HR" sz="1200" dirty="0" smtClean="0">
                <a:solidFill>
                  <a:srgbClr val="D10019"/>
                </a:solidFill>
              </a:rPr>
              <a:t>Voditeljica odjela</a:t>
            </a:r>
            <a:endParaRPr lang="hr-HR" sz="1200" dirty="0">
              <a:solidFill>
                <a:srgbClr val="D10019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31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0" y="1168400"/>
            <a:ext cx="7718425" cy="803275"/>
          </a:xfrm>
        </p:spPr>
        <p:txBody>
          <a:bodyPr/>
          <a:lstStyle/>
          <a:p>
            <a:pPr>
              <a:defRPr/>
            </a:pPr>
            <a:r>
              <a:rPr lang="hr-HR" smtClean="0"/>
              <a:t>Upravljanje učinkom u Austriji</a:t>
            </a:r>
            <a:endParaRPr lang="hr-HR" dirty="0">
              <a:ea typeface="ＭＳ Ｐゴシック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1200" y="1967830"/>
            <a:ext cx="5877024" cy="3981450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D2040C"/>
              </a:buClr>
              <a:defRPr/>
            </a:pPr>
            <a:r>
              <a:rPr lang="hr-HR" sz="1800" dirty="0">
                <a:solidFill>
                  <a:srgbClr val="EDEBDC">
                    <a:lumMod val="10000"/>
                  </a:srgbClr>
                </a:solidFill>
              </a:rPr>
              <a:t>Usmjerenost na krajnje rezultate uvedena je 2013. u austrijski ustav kao načelo proračuna</a:t>
            </a:r>
          </a:p>
          <a:p>
            <a:pPr>
              <a:spcAft>
                <a:spcPts val="1200"/>
              </a:spcAft>
              <a:buClr>
                <a:srgbClr val="D2040C"/>
              </a:buClr>
              <a:defRPr/>
            </a:pPr>
            <a:r>
              <a:rPr lang="hr-HR" sz="1800" dirty="0">
                <a:solidFill>
                  <a:srgbClr val="EDEBDC">
                    <a:lumMod val="10000"/>
                  </a:srgbClr>
                </a:solidFill>
              </a:rPr>
              <a:t>Fokus: upravljanje javnom upravom na temelju njezinih doprinosa u ostvarenju krajnjih rezultata u društvu </a:t>
            </a:r>
          </a:p>
          <a:p>
            <a:pPr>
              <a:spcAft>
                <a:spcPts val="1200"/>
              </a:spcAft>
              <a:buClr>
                <a:srgbClr val="D2040C"/>
              </a:buClr>
              <a:defRPr/>
            </a:pPr>
            <a:r>
              <a:rPr lang="hr-HR" sz="1800" dirty="0">
                <a:solidFill>
                  <a:srgbClr val="EDEBDC">
                    <a:lumMod val="10000"/>
                  </a:srgbClr>
                </a:solidFill>
              </a:rPr>
              <a:t>Informacije: Izvještaji o krajnjim rezultatima, izlazni rezultati i pokazatelji po proračunskom poglavlju i </a:t>
            </a:r>
            <a:r>
              <a:rPr lang="hr-HR" sz="1800" dirty="0" smtClean="0">
                <a:solidFill>
                  <a:srgbClr val="EDEBDC">
                    <a:lumMod val="10000"/>
                  </a:srgbClr>
                </a:solidFill>
              </a:rPr>
              <a:t>za </a:t>
            </a:r>
            <a:r>
              <a:rPr lang="hr-HR" sz="1800" dirty="0">
                <a:solidFill>
                  <a:srgbClr val="EDEBDC">
                    <a:lumMod val="10000"/>
                  </a:srgbClr>
                </a:solidFill>
              </a:rPr>
              <a:t>nove zakone</a:t>
            </a:r>
          </a:p>
          <a:p>
            <a:pPr marL="0" indent="0">
              <a:buNone/>
              <a:defRPr/>
            </a:pPr>
            <a:r>
              <a:rPr lang="hr-HR" sz="1800" b="1" dirty="0" smtClean="0">
                <a:solidFill>
                  <a:srgbClr val="C00000"/>
                </a:solidFill>
              </a:rPr>
              <a:t>Ključni stupovi</a:t>
            </a:r>
            <a:endParaRPr lang="hr-HR" sz="1800" b="1" dirty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  <a:buClr>
                <a:srgbClr val="D2040C"/>
              </a:buClr>
              <a:defRPr/>
            </a:pPr>
            <a:r>
              <a:rPr lang="hr-HR" sz="1800" dirty="0">
                <a:solidFill>
                  <a:srgbClr val="EDEBDC">
                    <a:lumMod val="10000"/>
                  </a:srgbClr>
                </a:solidFill>
              </a:rPr>
              <a:t>Upravljanje učinkom (usmjerenost na krajnje rezultate) </a:t>
            </a:r>
          </a:p>
          <a:p>
            <a:pPr>
              <a:spcAft>
                <a:spcPts val="1200"/>
              </a:spcAft>
              <a:buClr>
                <a:srgbClr val="D2040C"/>
              </a:buClr>
              <a:defRPr/>
            </a:pPr>
            <a:r>
              <a:rPr lang="hr-HR" sz="1800" dirty="0" smtClean="0">
                <a:solidFill>
                  <a:srgbClr val="EDEBDC">
                    <a:lumMod val="10000"/>
                  </a:srgbClr>
                </a:solidFill>
              </a:rPr>
              <a:t>Procjena učinaka propisa usmjerena </a:t>
            </a:r>
            <a:r>
              <a:rPr lang="hr-HR" sz="1800" dirty="0">
                <a:solidFill>
                  <a:srgbClr val="EDEBDC">
                    <a:lumMod val="10000"/>
                  </a:srgbClr>
                </a:solidFill>
              </a:rPr>
              <a:t>na krajnje rezultate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382151422"/>
              </p:ext>
            </p:extLst>
          </p:nvPr>
        </p:nvGraphicFramePr>
        <p:xfrm>
          <a:off x="5364088" y="980728"/>
          <a:ext cx="424847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ED841B-780F-487E-9CF5-7828F2035850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6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procjene učinaka propisa u 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3200" dirty="0"/>
              <a:t>Upravljanje učinkom</a:t>
            </a:r>
            <a:endParaRPr lang="hr-HR" sz="3200" dirty="0">
              <a:ea typeface="ＭＳ Ｐゴシック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9B8F9B-FF8D-49B7-8C43-49A99D814D48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7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procjene učinaka propisa u 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0" y="1168400"/>
            <a:ext cx="7718425" cy="803275"/>
          </a:xfrm>
        </p:spPr>
        <p:txBody>
          <a:bodyPr/>
          <a:lstStyle/>
          <a:p>
            <a:pPr>
              <a:defRPr/>
            </a:pPr>
            <a:r>
              <a:rPr lang="hr-HR" smtClean="0"/>
              <a:t>Informacije o učinku u proračunu</a:t>
            </a:r>
            <a:endParaRPr lang="hr-HR" dirty="0">
              <a:ea typeface="ＭＳ Ｐゴシック" charset="0"/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418032019"/>
              </p:ext>
            </p:extLst>
          </p:nvPr>
        </p:nvGraphicFramePr>
        <p:xfrm>
          <a:off x="5364088" y="980728"/>
          <a:ext cx="424847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1200" y="1967830"/>
            <a:ext cx="5877024" cy="3981450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D2040C"/>
              </a:buClr>
              <a:defRPr/>
            </a:pPr>
            <a:r>
              <a:rPr lang="hr-HR" sz="1800" dirty="0" smtClean="0">
                <a:solidFill>
                  <a:srgbClr val="EDEBDC">
                    <a:lumMod val="10000"/>
                  </a:srgbClr>
                </a:solidFill>
              </a:rPr>
              <a:t>Pružaju namjeravane krajnje i izlazne rezultate za sva proračunska poglavlja</a:t>
            </a:r>
          </a:p>
          <a:p>
            <a:pPr>
              <a:spcAft>
                <a:spcPts val="1200"/>
              </a:spcAft>
              <a:buClr>
                <a:srgbClr val="D2040C"/>
              </a:buClr>
              <a:defRPr/>
            </a:pPr>
            <a:r>
              <a:rPr lang="hr-HR" sz="1800" dirty="0" smtClean="0">
                <a:solidFill>
                  <a:srgbClr val="EDEBDC">
                    <a:lumMod val="10000"/>
                  </a:srgbClr>
                </a:solidFill>
              </a:rPr>
              <a:t>Uključuju pokazatelje i ključne točke za ocjenu napretka</a:t>
            </a:r>
          </a:p>
          <a:p>
            <a:pPr>
              <a:spcAft>
                <a:spcPts val="1200"/>
              </a:spcAft>
              <a:buClr>
                <a:srgbClr val="D2040C"/>
              </a:buClr>
              <a:defRPr/>
            </a:pPr>
            <a:r>
              <a:rPr lang="hr-HR" sz="1800" dirty="0" smtClean="0">
                <a:solidFill>
                  <a:srgbClr val="EDEBDC">
                    <a:lumMod val="10000"/>
                  </a:srgbClr>
                </a:solidFill>
              </a:rPr>
              <a:t>Smanjene na najviše pet krajnjih rezultata po proračunskom poglavlju radi usmjeravanja na ključna pitanja</a:t>
            </a:r>
          </a:p>
          <a:p>
            <a:pPr>
              <a:spcAft>
                <a:spcPts val="1200"/>
              </a:spcAft>
              <a:buClr>
                <a:srgbClr val="D2040C"/>
              </a:buClr>
              <a:defRPr/>
            </a:pPr>
            <a:r>
              <a:rPr lang="hr-HR" sz="1800" dirty="0" smtClean="0">
                <a:solidFill>
                  <a:srgbClr val="EDEBDC">
                    <a:lumMod val="10000"/>
                  </a:srgbClr>
                </a:solidFill>
              </a:rPr>
              <a:t>Ministarstva (i vrhovna tijela) moraju pružiti informacije o ciljevima, aktivnostima i ključnim podacima svojih područja politika</a:t>
            </a:r>
            <a:endParaRPr lang="hr-HR" sz="1800" dirty="0" smtClean="0"/>
          </a:p>
          <a:p>
            <a:pPr marL="0" indent="0">
              <a:buNone/>
              <a:defRPr/>
            </a:pPr>
            <a:endParaRPr lang="hr-HR" sz="1800" dirty="0" smtClean="0">
              <a:solidFill>
                <a:srgbClr val="C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1DCB5A-0D64-4AA8-A0AC-404B2CBAACBB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8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procjene učinaka propisa u 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Struktura proračuna i učinka</a:t>
            </a:r>
            <a:endParaRPr lang="hr-HR" sz="2400" dirty="0">
              <a:ea typeface="ＭＳ Ｐゴシック" charset="0"/>
            </a:endParaRPr>
          </a:p>
        </p:txBody>
      </p:sp>
      <p:cxnSp>
        <p:nvCxnSpPr>
          <p:cNvPr id="94" name="Gerade Verbindung 23"/>
          <p:cNvCxnSpPr/>
          <p:nvPr/>
        </p:nvCxnSpPr>
        <p:spPr bwMode="auto">
          <a:xfrm>
            <a:off x="2181225" y="3430588"/>
            <a:ext cx="26987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Gerade Verbindung 16"/>
          <p:cNvCxnSpPr/>
          <p:nvPr/>
        </p:nvCxnSpPr>
        <p:spPr bwMode="auto">
          <a:xfrm>
            <a:off x="2170113" y="5535613"/>
            <a:ext cx="1384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Gerade Verbindung 11"/>
          <p:cNvCxnSpPr/>
          <p:nvPr/>
        </p:nvCxnSpPr>
        <p:spPr bwMode="auto">
          <a:xfrm>
            <a:off x="2185988" y="4146550"/>
            <a:ext cx="231933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Gerade Verbindung 13"/>
          <p:cNvCxnSpPr/>
          <p:nvPr/>
        </p:nvCxnSpPr>
        <p:spPr bwMode="auto">
          <a:xfrm>
            <a:off x="2184400" y="4843463"/>
            <a:ext cx="193833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Gerade Verbindung 31"/>
          <p:cNvCxnSpPr/>
          <p:nvPr/>
        </p:nvCxnSpPr>
        <p:spPr bwMode="auto">
          <a:xfrm flipH="1">
            <a:off x="6610350" y="4838700"/>
            <a:ext cx="16287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Gerade Verbindung 34"/>
          <p:cNvCxnSpPr/>
          <p:nvPr/>
        </p:nvCxnSpPr>
        <p:spPr bwMode="auto">
          <a:xfrm flipH="1">
            <a:off x="7013575" y="5529263"/>
            <a:ext cx="12128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17" name="Gleichschenkliges Dreieck 1"/>
          <p:cNvSpPr>
            <a:spLocks noChangeArrowheads="1"/>
          </p:cNvSpPr>
          <p:nvPr/>
        </p:nvSpPr>
        <p:spPr bwMode="auto">
          <a:xfrm>
            <a:off x="3513138" y="2744788"/>
            <a:ext cx="3525837" cy="2794000"/>
          </a:xfrm>
          <a:prstGeom prst="triangle">
            <a:avLst>
              <a:gd name="adj" fmla="val 50000"/>
            </a:avLst>
          </a:prstGeom>
          <a:solidFill>
            <a:srgbClr val="AF0917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90000" tIns="46800" rIns="90000" bIns="46800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endParaRPr lang="sv-SE" altLang="de-DE" sz="1600"/>
          </a:p>
        </p:txBody>
      </p:sp>
      <p:cxnSp>
        <p:nvCxnSpPr>
          <p:cNvPr id="17418" name="Gerade Verbindung 3"/>
          <p:cNvCxnSpPr>
            <a:cxnSpLocks noChangeShapeType="1"/>
          </p:cNvCxnSpPr>
          <p:nvPr/>
        </p:nvCxnSpPr>
        <p:spPr bwMode="auto">
          <a:xfrm>
            <a:off x="2895600" y="4133850"/>
            <a:ext cx="32448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Gerade Verbindung 4"/>
          <p:cNvCxnSpPr>
            <a:cxnSpLocks noChangeShapeType="1"/>
          </p:cNvCxnSpPr>
          <p:nvPr/>
        </p:nvCxnSpPr>
        <p:spPr bwMode="auto">
          <a:xfrm>
            <a:off x="4652963" y="3421063"/>
            <a:ext cx="144303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Gerade Verbindung 5"/>
          <p:cNvCxnSpPr>
            <a:cxnSpLocks noChangeShapeType="1"/>
          </p:cNvCxnSpPr>
          <p:nvPr/>
        </p:nvCxnSpPr>
        <p:spPr bwMode="auto">
          <a:xfrm>
            <a:off x="3968750" y="4838700"/>
            <a:ext cx="26320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Gerade Verbindung 6"/>
          <p:cNvCxnSpPr>
            <a:cxnSpLocks noChangeShapeType="1"/>
          </p:cNvCxnSpPr>
          <p:nvPr/>
        </p:nvCxnSpPr>
        <p:spPr bwMode="auto">
          <a:xfrm>
            <a:off x="3151188" y="2744788"/>
            <a:ext cx="32448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Gerade Verbindung 8"/>
          <p:cNvCxnSpPr>
            <a:cxnSpLocks noChangeShapeType="1"/>
          </p:cNvCxnSpPr>
          <p:nvPr/>
        </p:nvCxnSpPr>
        <p:spPr bwMode="auto">
          <a:xfrm>
            <a:off x="3595688" y="5538788"/>
            <a:ext cx="324643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3" name="Gerade Verbindung 7"/>
          <p:cNvCxnSpPr>
            <a:cxnSpLocks noChangeShapeType="1"/>
          </p:cNvCxnSpPr>
          <p:nvPr/>
        </p:nvCxnSpPr>
        <p:spPr bwMode="auto">
          <a:xfrm>
            <a:off x="3752850" y="5657850"/>
            <a:ext cx="32448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Gerade Verbindung 32"/>
          <p:cNvCxnSpPr/>
          <p:nvPr/>
        </p:nvCxnSpPr>
        <p:spPr bwMode="auto">
          <a:xfrm flipH="1">
            <a:off x="2203450" y="2744788"/>
            <a:ext cx="60261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25" name="Textfeld 37"/>
          <p:cNvSpPr txBox="1">
            <a:spLocks noChangeArrowheads="1"/>
          </p:cNvSpPr>
          <p:nvPr/>
        </p:nvSpPr>
        <p:spPr bwMode="auto">
          <a:xfrm>
            <a:off x="2278063" y="2935288"/>
            <a:ext cx="1233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de-DE" sz="1600"/>
              <a:t>5 naslova </a:t>
            </a:r>
          </a:p>
        </p:txBody>
      </p:sp>
      <p:sp>
        <p:nvSpPr>
          <p:cNvPr id="17426" name="Textfeld 38"/>
          <p:cNvSpPr txBox="1">
            <a:spLocks noChangeArrowheads="1"/>
          </p:cNvSpPr>
          <p:nvPr/>
        </p:nvSpPr>
        <p:spPr bwMode="auto">
          <a:xfrm>
            <a:off x="2259013" y="3598863"/>
            <a:ext cx="1924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de-DE" sz="1600"/>
              <a:t>32 proračunska poglavlja</a:t>
            </a:r>
          </a:p>
        </p:txBody>
      </p:sp>
      <p:sp>
        <p:nvSpPr>
          <p:cNvPr id="17427" name="Textfeld 39"/>
          <p:cNvSpPr txBox="1">
            <a:spLocks noChangeArrowheads="1"/>
          </p:cNvSpPr>
          <p:nvPr/>
        </p:nvSpPr>
        <p:spPr bwMode="auto">
          <a:xfrm>
            <a:off x="2279650" y="4367213"/>
            <a:ext cx="1503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de-DE" sz="1600" dirty="0"/>
              <a:t>globalni proračuni</a:t>
            </a:r>
          </a:p>
        </p:txBody>
      </p:sp>
      <p:sp>
        <p:nvSpPr>
          <p:cNvPr id="17428" name="Textfeld 40"/>
          <p:cNvSpPr txBox="1">
            <a:spLocks noChangeArrowheads="1"/>
          </p:cNvSpPr>
          <p:nvPr/>
        </p:nvSpPr>
        <p:spPr bwMode="auto">
          <a:xfrm>
            <a:off x="2274888" y="5038725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de-DE" sz="1600"/>
              <a:t>detaljni proračuni</a:t>
            </a:r>
          </a:p>
        </p:txBody>
      </p:sp>
      <p:sp>
        <p:nvSpPr>
          <p:cNvPr id="17429" name="Textfeld 42"/>
          <p:cNvSpPr txBox="1">
            <a:spLocks noChangeArrowheads="1"/>
          </p:cNvSpPr>
          <p:nvPr/>
        </p:nvSpPr>
        <p:spPr bwMode="auto">
          <a:xfrm>
            <a:off x="2266950" y="2352675"/>
            <a:ext cx="1836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de-DE" sz="1600" b="1" i="1"/>
              <a:t>Struktura proračuna</a:t>
            </a:r>
          </a:p>
        </p:txBody>
      </p:sp>
      <p:sp>
        <p:nvSpPr>
          <p:cNvPr id="17430" name="Textfeld 43"/>
          <p:cNvSpPr txBox="1">
            <a:spLocks noChangeArrowheads="1"/>
          </p:cNvSpPr>
          <p:nvPr/>
        </p:nvSpPr>
        <p:spPr bwMode="auto">
          <a:xfrm>
            <a:off x="5921375" y="2341563"/>
            <a:ext cx="2386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de-DE" sz="1600" b="1" i="1"/>
              <a:t>Struktura učinka</a:t>
            </a:r>
          </a:p>
        </p:txBody>
      </p:sp>
      <p:sp>
        <p:nvSpPr>
          <p:cNvPr id="17431" name="Textfeld 45"/>
          <p:cNvSpPr txBox="1">
            <a:spLocks noChangeArrowheads="1"/>
          </p:cNvSpPr>
          <p:nvPr/>
        </p:nvSpPr>
        <p:spPr bwMode="auto">
          <a:xfrm flipH="1">
            <a:off x="5854701" y="3354918"/>
            <a:ext cx="24018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de-DE" sz="1600" dirty="0"/>
              <a:t>misija, strategija, izvještaj o krajnjim rezultatima</a:t>
            </a:r>
          </a:p>
        </p:txBody>
      </p:sp>
      <p:sp>
        <p:nvSpPr>
          <p:cNvPr id="17432" name="Textfeld 46"/>
          <p:cNvSpPr txBox="1">
            <a:spLocks noChangeArrowheads="1"/>
          </p:cNvSpPr>
          <p:nvPr/>
        </p:nvSpPr>
        <p:spPr bwMode="auto">
          <a:xfrm flipH="1">
            <a:off x="6538913" y="4351338"/>
            <a:ext cx="1700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de-DE" sz="1600"/>
              <a:t>izvještaj o izlaznim rezultatima</a:t>
            </a:r>
          </a:p>
        </p:txBody>
      </p:sp>
      <p:sp>
        <p:nvSpPr>
          <p:cNvPr id="17433" name="Textfeld 47"/>
          <p:cNvSpPr txBox="1">
            <a:spLocks noChangeArrowheads="1"/>
          </p:cNvSpPr>
          <p:nvPr/>
        </p:nvSpPr>
        <p:spPr bwMode="auto">
          <a:xfrm flipH="1">
            <a:off x="6731000" y="4903788"/>
            <a:ext cx="1525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de-DE" sz="1600"/>
              <a:t>ugovori o učinku</a:t>
            </a:r>
          </a:p>
        </p:txBody>
      </p:sp>
      <p:sp>
        <p:nvSpPr>
          <p:cNvPr id="17434" name="Rechteck 38"/>
          <p:cNvSpPr>
            <a:spLocks noChangeArrowheads="1"/>
          </p:cNvSpPr>
          <p:nvPr/>
        </p:nvSpPr>
        <p:spPr bwMode="auto">
          <a:xfrm>
            <a:off x="920750" y="3421063"/>
            <a:ext cx="1254125" cy="1417637"/>
          </a:xfrm>
          <a:prstGeom prst="rect">
            <a:avLst/>
          </a:prstGeom>
          <a:solidFill>
            <a:srgbClr val="AF0917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endParaRPr lang="hr-HR" altLang="de-DE" sz="1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endParaRPr lang="hr-HR" altLang="de-DE" sz="1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endParaRPr lang="hr-HR" altLang="de-DE" sz="1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endParaRPr lang="hr-HR" altLang="de-DE" sz="500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r>
              <a:rPr lang="hr-HR" altLang="de-DE" sz="1200" dirty="0">
                <a:solidFill>
                  <a:schemeClr val="bg1"/>
                </a:solidFill>
              </a:rPr>
              <a:t>Godišnji proračun</a:t>
            </a:r>
          </a:p>
        </p:txBody>
      </p:sp>
      <p:sp>
        <p:nvSpPr>
          <p:cNvPr id="17435" name="Rechteck 38"/>
          <p:cNvSpPr>
            <a:spLocks noChangeArrowheads="1"/>
          </p:cNvSpPr>
          <p:nvPr/>
        </p:nvSpPr>
        <p:spPr bwMode="auto">
          <a:xfrm>
            <a:off x="920750" y="4819650"/>
            <a:ext cx="1249363" cy="715963"/>
          </a:xfrm>
          <a:prstGeom prst="rect">
            <a:avLst/>
          </a:prstGeom>
          <a:solidFill>
            <a:srgbClr val="AF0917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r>
              <a:rPr lang="hr-HR" altLang="de-DE" sz="1200">
                <a:solidFill>
                  <a:schemeClr val="bg1"/>
                </a:solidFill>
              </a:rPr>
              <a:t> Dodaci godišnjem proračunu</a:t>
            </a:r>
          </a:p>
        </p:txBody>
      </p:sp>
      <p:sp>
        <p:nvSpPr>
          <p:cNvPr id="13342" name="PubL"/>
          <p:cNvSpPr>
            <a:spLocks noEditPoints="1" noChangeArrowheads="1"/>
          </p:cNvSpPr>
          <p:nvPr/>
        </p:nvSpPr>
        <p:spPr bwMode="auto">
          <a:xfrm flipH="1" flipV="1">
            <a:off x="920750" y="2735263"/>
            <a:ext cx="1249363" cy="14112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10755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755"/>
                </a:lnTo>
                <a:lnTo>
                  <a:pt x="11053" y="10755"/>
                </a:lnTo>
                <a:lnTo>
                  <a:pt x="11053" y="0"/>
                </a:lnTo>
                <a:lnTo>
                  <a:pt x="0" y="0"/>
                </a:lnTo>
                <a:close/>
              </a:path>
            </a:pathLst>
          </a:custGeom>
          <a:solidFill>
            <a:srgbClr val="AF0917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r">
              <a:defRPr/>
            </a:pPr>
            <a:r>
              <a:rPr lang="hr-HR" sz="1200" dirty="0" smtClean="0">
                <a:solidFill>
                  <a:schemeClr val="bg1"/>
                </a:solidFill>
                <a:latin typeface="Arial" charset="0"/>
              </a:rPr>
              <a:t>Srednjoročni okvir rashoda (MTEF) </a:t>
            </a:r>
            <a:endParaRPr lang="hr-HR" sz="12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algn="r">
              <a:defRPr/>
            </a:pPr>
            <a:r>
              <a:rPr lang="hr-HR" sz="1200" dirty="0">
                <a:solidFill>
                  <a:schemeClr val="bg1"/>
                </a:solidFill>
                <a:latin typeface="Arial" charset="0"/>
              </a:rPr>
              <a:t>Izvještaj o strategiji</a:t>
            </a:r>
          </a:p>
        </p:txBody>
      </p:sp>
      <p:cxnSp>
        <p:nvCxnSpPr>
          <p:cNvPr id="96" name="Gerade Verbindung 29"/>
          <p:cNvCxnSpPr/>
          <p:nvPr/>
        </p:nvCxnSpPr>
        <p:spPr bwMode="auto">
          <a:xfrm flipH="1">
            <a:off x="6149975" y="4133850"/>
            <a:ext cx="207803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Gerade Verbindung 30"/>
          <p:cNvCxnSpPr/>
          <p:nvPr/>
        </p:nvCxnSpPr>
        <p:spPr bwMode="auto">
          <a:xfrm flipH="1">
            <a:off x="5673725" y="3435350"/>
            <a:ext cx="25638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39" name="Rechteck 26"/>
          <p:cNvSpPr>
            <a:spLocks noChangeArrowheads="1"/>
          </p:cNvSpPr>
          <p:nvPr/>
        </p:nvSpPr>
        <p:spPr bwMode="auto">
          <a:xfrm>
            <a:off x="747713" y="2087563"/>
            <a:ext cx="7696200" cy="4090987"/>
          </a:xfrm>
          <a:prstGeom prst="rect">
            <a:avLst/>
          </a:prstGeom>
          <a:noFill/>
          <a:ln w="9525">
            <a:solidFill>
              <a:srgbClr val="D6D6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endParaRPr lang="de-DE" altLang="de-DE" sz="16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68DBB5-38B3-49FD-9A9A-76B4DB069913}" type="slidenum">
              <a:rPr lang="de-AT" smtClean="0">
                <a:solidFill>
                  <a:srgbClr val="D10019"/>
                </a:solidFill>
              </a:rPr>
              <a:pPr>
                <a:defRPr/>
              </a:pPr>
              <a:t>9</a:t>
            </a:fld>
            <a:r>
              <a:rPr lang="hr-HR" smtClean="0">
                <a:solidFill>
                  <a:srgbClr val="D10019"/>
                </a:solidFill>
              </a:rPr>
              <a:t> |</a:t>
            </a:r>
            <a:endParaRPr lang="hr-HR">
              <a:solidFill>
                <a:srgbClr val="D10019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D10019"/>
                </a:solidFill>
              </a:rPr>
              <a:t>Upravljanje učinkom i procjene učinaka propisa u Austriji</a:t>
            </a:r>
            <a:endParaRPr lang="hr-HR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0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Kopie von BKA Öffentlicher Dienst Präsentation v200">
  <a:themeElements>
    <a:clrScheme name="Kopie von BKA Öffentlicher Dienst Präsentation v200 1">
      <a:dk1>
        <a:srgbClr val="000000"/>
      </a:dk1>
      <a:lt1>
        <a:srgbClr val="FFFFFF"/>
      </a:lt1>
      <a:dk2>
        <a:srgbClr val="D10019"/>
      </a:dk2>
      <a:lt2>
        <a:srgbClr val="F4F5E9"/>
      </a:lt2>
      <a:accent1>
        <a:srgbClr val="9C0013"/>
      </a:accent1>
      <a:accent2>
        <a:srgbClr val="E0BABF"/>
      </a:accent2>
      <a:accent3>
        <a:srgbClr val="FFFFFF"/>
      </a:accent3>
      <a:accent4>
        <a:srgbClr val="000000"/>
      </a:accent4>
      <a:accent5>
        <a:srgbClr val="CBAAAA"/>
      </a:accent5>
      <a:accent6>
        <a:srgbClr val="CBA8AD"/>
      </a:accent6>
      <a:hlink>
        <a:srgbClr val="6D6D6D"/>
      </a:hlink>
      <a:folHlink>
        <a:srgbClr val="C2C2C2"/>
      </a:folHlink>
    </a:clrScheme>
    <a:fontScheme name="Kopie von BKA Öffentlicher Dienst Präsentation v20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AF0917"/>
          </a:solidFill>
          <a:prstDash val="solid"/>
          <a:round/>
          <a:headEnd type="none" w="med" len="med"/>
          <a:tailEnd type="arrow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AF0917"/>
          </a:solidFill>
          <a:prstDash val="solid"/>
          <a:round/>
          <a:headEnd type="none" w="med" len="med"/>
          <a:tailEnd type="arrow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opie von BKA Öffentlicher Dienst Präsentation v200 1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9C0013"/>
        </a:accent1>
        <a:accent2>
          <a:srgbClr val="E0BABF"/>
        </a:accent2>
        <a:accent3>
          <a:srgbClr val="FFFFFF"/>
        </a:accent3>
        <a:accent4>
          <a:srgbClr val="000000"/>
        </a:accent4>
        <a:accent5>
          <a:srgbClr val="CBAAAA"/>
        </a:accent5>
        <a:accent6>
          <a:srgbClr val="CBA8AD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2">
        <a:dk1>
          <a:srgbClr val="000000"/>
        </a:dk1>
        <a:lt1>
          <a:srgbClr val="FFFFFF"/>
        </a:lt1>
        <a:dk2>
          <a:srgbClr val="D10019"/>
        </a:dk2>
        <a:lt2>
          <a:srgbClr val="F1F3E3"/>
        </a:lt2>
        <a:accent1>
          <a:srgbClr val="929B3D"/>
        </a:accent1>
        <a:accent2>
          <a:srgbClr val="E4EAB0"/>
        </a:accent2>
        <a:accent3>
          <a:srgbClr val="FFFFFF"/>
        </a:accent3>
        <a:accent4>
          <a:srgbClr val="000000"/>
        </a:accent4>
        <a:accent5>
          <a:srgbClr val="C7CBAF"/>
        </a:accent5>
        <a:accent6>
          <a:srgbClr val="CFD49F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3">
        <a:dk1>
          <a:srgbClr val="000000"/>
        </a:dk1>
        <a:lt1>
          <a:srgbClr val="FFFFFF"/>
        </a:lt1>
        <a:dk2>
          <a:srgbClr val="D10019"/>
        </a:dk2>
        <a:lt2>
          <a:srgbClr val="F1F3E3"/>
        </a:lt2>
        <a:accent1>
          <a:srgbClr val="929B3D"/>
        </a:accent1>
        <a:accent2>
          <a:srgbClr val="F1F6C0"/>
        </a:accent2>
        <a:accent3>
          <a:srgbClr val="FFFFFF"/>
        </a:accent3>
        <a:accent4>
          <a:srgbClr val="000000"/>
        </a:accent4>
        <a:accent5>
          <a:srgbClr val="C7CBAF"/>
        </a:accent5>
        <a:accent6>
          <a:srgbClr val="DADFAE"/>
        </a:accent6>
        <a:hlink>
          <a:srgbClr val="9C0013"/>
        </a:hlink>
        <a:folHlink>
          <a:srgbClr val="E0B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4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BC9408"/>
        </a:accent1>
        <a:accent2>
          <a:srgbClr val="FFE5A3"/>
        </a:accent2>
        <a:accent3>
          <a:srgbClr val="FFFFFF"/>
        </a:accent3>
        <a:accent4>
          <a:srgbClr val="000000"/>
        </a:accent4>
        <a:accent5>
          <a:srgbClr val="DAC8AA"/>
        </a:accent5>
        <a:accent6>
          <a:srgbClr val="E7CF93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5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BC9408"/>
        </a:accent1>
        <a:accent2>
          <a:srgbClr val="FFE5A3"/>
        </a:accent2>
        <a:accent3>
          <a:srgbClr val="FFFFFF"/>
        </a:accent3>
        <a:accent4>
          <a:srgbClr val="000000"/>
        </a:accent4>
        <a:accent5>
          <a:srgbClr val="DAC8AA"/>
        </a:accent5>
        <a:accent6>
          <a:srgbClr val="E7CF93"/>
        </a:accent6>
        <a:hlink>
          <a:srgbClr val="9C0013"/>
        </a:hlink>
        <a:folHlink>
          <a:srgbClr val="E0B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6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007C9D"/>
        </a:accent1>
        <a:accent2>
          <a:srgbClr val="B0C9D8"/>
        </a:accent2>
        <a:accent3>
          <a:srgbClr val="FFFFFF"/>
        </a:accent3>
        <a:accent4>
          <a:srgbClr val="000000"/>
        </a:accent4>
        <a:accent5>
          <a:srgbClr val="AABFCC"/>
        </a:accent5>
        <a:accent6>
          <a:srgbClr val="9FB6C4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7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007C9D"/>
        </a:accent1>
        <a:accent2>
          <a:srgbClr val="B0C9D8"/>
        </a:accent2>
        <a:accent3>
          <a:srgbClr val="FFFFFF"/>
        </a:accent3>
        <a:accent4>
          <a:srgbClr val="000000"/>
        </a:accent4>
        <a:accent5>
          <a:srgbClr val="AABFCC"/>
        </a:accent5>
        <a:accent6>
          <a:srgbClr val="9FB6C4"/>
        </a:accent6>
        <a:hlink>
          <a:srgbClr val="9C0013"/>
        </a:hlink>
        <a:folHlink>
          <a:srgbClr val="E0B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8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104E94"/>
        </a:accent1>
        <a:accent2>
          <a:srgbClr val="9BA2C8"/>
        </a:accent2>
        <a:accent3>
          <a:srgbClr val="FFFFFF"/>
        </a:accent3>
        <a:accent4>
          <a:srgbClr val="000000"/>
        </a:accent4>
        <a:accent5>
          <a:srgbClr val="AAB2C8"/>
        </a:accent5>
        <a:accent6>
          <a:srgbClr val="8C92B5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9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104E94"/>
        </a:accent1>
        <a:accent2>
          <a:srgbClr val="9BA2C8"/>
        </a:accent2>
        <a:accent3>
          <a:srgbClr val="FFFFFF"/>
        </a:accent3>
        <a:accent4>
          <a:srgbClr val="000000"/>
        </a:accent4>
        <a:accent5>
          <a:srgbClr val="AAB2C8"/>
        </a:accent5>
        <a:accent6>
          <a:srgbClr val="8C92B5"/>
        </a:accent6>
        <a:hlink>
          <a:srgbClr val="9C0013"/>
        </a:hlink>
        <a:folHlink>
          <a:srgbClr val="E0B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10">
        <a:dk1>
          <a:srgbClr val="000000"/>
        </a:dk1>
        <a:lt1>
          <a:srgbClr val="FFFFFF"/>
        </a:lt1>
        <a:dk2>
          <a:srgbClr val="D10019"/>
        </a:dk2>
        <a:lt2>
          <a:srgbClr val="F3EFE3"/>
        </a:lt2>
        <a:accent1>
          <a:srgbClr val="104E94"/>
        </a:accent1>
        <a:accent2>
          <a:srgbClr val="FFC60B"/>
        </a:accent2>
        <a:accent3>
          <a:srgbClr val="FFFFFF"/>
        </a:accent3>
        <a:accent4>
          <a:srgbClr val="000000"/>
        </a:accent4>
        <a:accent5>
          <a:srgbClr val="AAB2C8"/>
        </a:accent5>
        <a:accent6>
          <a:srgbClr val="E7B309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Kopie von BKA Öffentlicher Dienst Präsentation v200">
  <a:themeElements>
    <a:clrScheme name="Kopie von BKA Öffentlicher Dienst Präsentation v200 1">
      <a:dk1>
        <a:srgbClr val="000000"/>
      </a:dk1>
      <a:lt1>
        <a:srgbClr val="FFFFFF"/>
      </a:lt1>
      <a:dk2>
        <a:srgbClr val="D10019"/>
      </a:dk2>
      <a:lt2>
        <a:srgbClr val="F4F5E9"/>
      </a:lt2>
      <a:accent1>
        <a:srgbClr val="9C0013"/>
      </a:accent1>
      <a:accent2>
        <a:srgbClr val="E0BABF"/>
      </a:accent2>
      <a:accent3>
        <a:srgbClr val="FFFFFF"/>
      </a:accent3>
      <a:accent4>
        <a:srgbClr val="000000"/>
      </a:accent4>
      <a:accent5>
        <a:srgbClr val="CBAAAA"/>
      </a:accent5>
      <a:accent6>
        <a:srgbClr val="CBA8AD"/>
      </a:accent6>
      <a:hlink>
        <a:srgbClr val="6D6D6D"/>
      </a:hlink>
      <a:folHlink>
        <a:srgbClr val="C2C2C2"/>
      </a:folHlink>
    </a:clrScheme>
    <a:fontScheme name="Kopie von BKA Öffentlicher Dienst Präsentation v20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AF0917"/>
          </a:solidFill>
          <a:prstDash val="solid"/>
          <a:round/>
          <a:headEnd type="none" w="med" len="med"/>
          <a:tailEnd type="arrow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AF0917"/>
          </a:solidFill>
          <a:prstDash val="solid"/>
          <a:round/>
          <a:headEnd type="none" w="med" len="med"/>
          <a:tailEnd type="arrow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opie von BKA Öffentlicher Dienst Präsentation v200 1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9C0013"/>
        </a:accent1>
        <a:accent2>
          <a:srgbClr val="E0BABF"/>
        </a:accent2>
        <a:accent3>
          <a:srgbClr val="FFFFFF"/>
        </a:accent3>
        <a:accent4>
          <a:srgbClr val="000000"/>
        </a:accent4>
        <a:accent5>
          <a:srgbClr val="CBAAAA"/>
        </a:accent5>
        <a:accent6>
          <a:srgbClr val="CBA8AD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2">
        <a:dk1>
          <a:srgbClr val="000000"/>
        </a:dk1>
        <a:lt1>
          <a:srgbClr val="FFFFFF"/>
        </a:lt1>
        <a:dk2>
          <a:srgbClr val="D10019"/>
        </a:dk2>
        <a:lt2>
          <a:srgbClr val="F1F3E3"/>
        </a:lt2>
        <a:accent1>
          <a:srgbClr val="929B3D"/>
        </a:accent1>
        <a:accent2>
          <a:srgbClr val="E4EAB0"/>
        </a:accent2>
        <a:accent3>
          <a:srgbClr val="FFFFFF"/>
        </a:accent3>
        <a:accent4>
          <a:srgbClr val="000000"/>
        </a:accent4>
        <a:accent5>
          <a:srgbClr val="C7CBAF"/>
        </a:accent5>
        <a:accent6>
          <a:srgbClr val="CFD49F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3">
        <a:dk1>
          <a:srgbClr val="000000"/>
        </a:dk1>
        <a:lt1>
          <a:srgbClr val="FFFFFF"/>
        </a:lt1>
        <a:dk2>
          <a:srgbClr val="D10019"/>
        </a:dk2>
        <a:lt2>
          <a:srgbClr val="F1F3E3"/>
        </a:lt2>
        <a:accent1>
          <a:srgbClr val="929B3D"/>
        </a:accent1>
        <a:accent2>
          <a:srgbClr val="F1F6C0"/>
        </a:accent2>
        <a:accent3>
          <a:srgbClr val="FFFFFF"/>
        </a:accent3>
        <a:accent4>
          <a:srgbClr val="000000"/>
        </a:accent4>
        <a:accent5>
          <a:srgbClr val="C7CBAF"/>
        </a:accent5>
        <a:accent6>
          <a:srgbClr val="DADFAE"/>
        </a:accent6>
        <a:hlink>
          <a:srgbClr val="9C0013"/>
        </a:hlink>
        <a:folHlink>
          <a:srgbClr val="E0B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4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BC9408"/>
        </a:accent1>
        <a:accent2>
          <a:srgbClr val="FFE5A3"/>
        </a:accent2>
        <a:accent3>
          <a:srgbClr val="FFFFFF"/>
        </a:accent3>
        <a:accent4>
          <a:srgbClr val="000000"/>
        </a:accent4>
        <a:accent5>
          <a:srgbClr val="DAC8AA"/>
        </a:accent5>
        <a:accent6>
          <a:srgbClr val="E7CF93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5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BC9408"/>
        </a:accent1>
        <a:accent2>
          <a:srgbClr val="FFE5A3"/>
        </a:accent2>
        <a:accent3>
          <a:srgbClr val="FFFFFF"/>
        </a:accent3>
        <a:accent4>
          <a:srgbClr val="000000"/>
        </a:accent4>
        <a:accent5>
          <a:srgbClr val="DAC8AA"/>
        </a:accent5>
        <a:accent6>
          <a:srgbClr val="E7CF93"/>
        </a:accent6>
        <a:hlink>
          <a:srgbClr val="9C0013"/>
        </a:hlink>
        <a:folHlink>
          <a:srgbClr val="E0B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6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007C9D"/>
        </a:accent1>
        <a:accent2>
          <a:srgbClr val="B0C9D8"/>
        </a:accent2>
        <a:accent3>
          <a:srgbClr val="FFFFFF"/>
        </a:accent3>
        <a:accent4>
          <a:srgbClr val="000000"/>
        </a:accent4>
        <a:accent5>
          <a:srgbClr val="AABFCC"/>
        </a:accent5>
        <a:accent6>
          <a:srgbClr val="9FB6C4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7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007C9D"/>
        </a:accent1>
        <a:accent2>
          <a:srgbClr val="B0C9D8"/>
        </a:accent2>
        <a:accent3>
          <a:srgbClr val="FFFFFF"/>
        </a:accent3>
        <a:accent4>
          <a:srgbClr val="000000"/>
        </a:accent4>
        <a:accent5>
          <a:srgbClr val="AABFCC"/>
        </a:accent5>
        <a:accent6>
          <a:srgbClr val="9FB6C4"/>
        </a:accent6>
        <a:hlink>
          <a:srgbClr val="9C0013"/>
        </a:hlink>
        <a:folHlink>
          <a:srgbClr val="E0B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8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104E94"/>
        </a:accent1>
        <a:accent2>
          <a:srgbClr val="9BA2C8"/>
        </a:accent2>
        <a:accent3>
          <a:srgbClr val="FFFFFF"/>
        </a:accent3>
        <a:accent4>
          <a:srgbClr val="000000"/>
        </a:accent4>
        <a:accent5>
          <a:srgbClr val="AAB2C8"/>
        </a:accent5>
        <a:accent6>
          <a:srgbClr val="8C92B5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9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104E94"/>
        </a:accent1>
        <a:accent2>
          <a:srgbClr val="9BA2C8"/>
        </a:accent2>
        <a:accent3>
          <a:srgbClr val="FFFFFF"/>
        </a:accent3>
        <a:accent4>
          <a:srgbClr val="000000"/>
        </a:accent4>
        <a:accent5>
          <a:srgbClr val="AAB2C8"/>
        </a:accent5>
        <a:accent6>
          <a:srgbClr val="8C92B5"/>
        </a:accent6>
        <a:hlink>
          <a:srgbClr val="9C0013"/>
        </a:hlink>
        <a:folHlink>
          <a:srgbClr val="E0B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10">
        <a:dk1>
          <a:srgbClr val="000000"/>
        </a:dk1>
        <a:lt1>
          <a:srgbClr val="FFFFFF"/>
        </a:lt1>
        <a:dk2>
          <a:srgbClr val="D10019"/>
        </a:dk2>
        <a:lt2>
          <a:srgbClr val="F3EFE3"/>
        </a:lt2>
        <a:accent1>
          <a:srgbClr val="104E94"/>
        </a:accent1>
        <a:accent2>
          <a:srgbClr val="FFC60B"/>
        </a:accent2>
        <a:accent3>
          <a:srgbClr val="FFFFFF"/>
        </a:accent3>
        <a:accent4>
          <a:srgbClr val="000000"/>
        </a:accent4>
        <a:accent5>
          <a:srgbClr val="AAB2C8"/>
        </a:accent5>
        <a:accent6>
          <a:srgbClr val="E7B309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Kopie von BKA Öffentlicher Dienst Präsentation v200">
  <a:themeElements>
    <a:clrScheme name="Kopie von BKA Öffentlicher Dienst Präsentation v200 1">
      <a:dk1>
        <a:srgbClr val="000000"/>
      </a:dk1>
      <a:lt1>
        <a:srgbClr val="FFFFFF"/>
      </a:lt1>
      <a:dk2>
        <a:srgbClr val="D10019"/>
      </a:dk2>
      <a:lt2>
        <a:srgbClr val="F4F5E9"/>
      </a:lt2>
      <a:accent1>
        <a:srgbClr val="9C0013"/>
      </a:accent1>
      <a:accent2>
        <a:srgbClr val="E0BABF"/>
      </a:accent2>
      <a:accent3>
        <a:srgbClr val="FFFFFF"/>
      </a:accent3>
      <a:accent4>
        <a:srgbClr val="000000"/>
      </a:accent4>
      <a:accent5>
        <a:srgbClr val="CBAAAA"/>
      </a:accent5>
      <a:accent6>
        <a:srgbClr val="CBA8AD"/>
      </a:accent6>
      <a:hlink>
        <a:srgbClr val="6D6D6D"/>
      </a:hlink>
      <a:folHlink>
        <a:srgbClr val="C2C2C2"/>
      </a:folHlink>
    </a:clrScheme>
    <a:fontScheme name="Kopie von BKA Öffentlicher Dienst Präsentation v20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AF0917"/>
          </a:solidFill>
          <a:prstDash val="solid"/>
          <a:round/>
          <a:headEnd type="none" w="med" len="med"/>
          <a:tailEnd type="arrow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AF0917"/>
          </a:solidFill>
          <a:prstDash val="solid"/>
          <a:round/>
          <a:headEnd type="none" w="med" len="med"/>
          <a:tailEnd type="arrow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opie von BKA Öffentlicher Dienst Präsentation v200 1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9C0013"/>
        </a:accent1>
        <a:accent2>
          <a:srgbClr val="E0BABF"/>
        </a:accent2>
        <a:accent3>
          <a:srgbClr val="FFFFFF"/>
        </a:accent3>
        <a:accent4>
          <a:srgbClr val="000000"/>
        </a:accent4>
        <a:accent5>
          <a:srgbClr val="CBAAAA"/>
        </a:accent5>
        <a:accent6>
          <a:srgbClr val="CBA8AD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2">
        <a:dk1>
          <a:srgbClr val="000000"/>
        </a:dk1>
        <a:lt1>
          <a:srgbClr val="FFFFFF"/>
        </a:lt1>
        <a:dk2>
          <a:srgbClr val="D10019"/>
        </a:dk2>
        <a:lt2>
          <a:srgbClr val="F1F3E3"/>
        </a:lt2>
        <a:accent1>
          <a:srgbClr val="929B3D"/>
        </a:accent1>
        <a:accent2>
          <a:srgbClr val="E4EAB0"/>
        </a:accent2>
        <a:accent3>
          <a:srgbClr val="FFFFFF"/>
        </a:accent3>
        <a:accent4>
          <a:srgbClr val="000000"/>
        </a:accent4>
        <a:accent5>
          <a:srgbClr val="C7CBAF"/>
        </a:accent5>
        <a:accent6>
          <a:srgbClr val="CFD49F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3">
        <a:dk1>
          <a:srgbClr val="000000"/>
        </a:dk1>
        <a:lt1>
          <a:srgbClr val="FFFFFF"/>
        </a:lt1>
        <a:dk2>
          <a:srgbClr val="D10019"/>
        </a:dk2>
        <a:lt2>
          <a:srgbClr val="F1F3E3"/>
        </a:lt2>
        <a:accent1>
          <a:srgbClr val="929B3D"/>
        </a:accent1>
        <a:accent2>
          <a:srgbClr val="F1F6C0"/>
        </a:accent2>
        <a:accent3>
          <a:srgbClr val="FFFFFF"/>
        </a:accent3>
        <a:accent4>
          <a:srgbClr val="000000"/>
        </a:accent4>
        <a:accent5>
          <a:srgbClr val="C7CBAF"/>
        </a:accent5>
        <a:accent6>
          <a:srgbClr val="DADFAE"/>
        </a:accent6>
        <a:hlink>
          <a:srgbClr val="9C0013"/>
        </a:hlink>
        <a:folHlink>
          <a:srgbClr val="E0B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4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BC9408"/>
        </a:accent1>
        <a:accent2>
          <a:srgbClr val="FFE5A3"/>
        </a:accent2>
        <a:accent3>
          <a:srgbClr val="FFFFFF"/>
        </a:accent3>
        <a:accent4>
          <a:srgbClr val="000000"/>
        </a:accent4>
        <a:accent5>
          <a:srgbClr val="DAC8AA"/>
        </a:accent5>
        <a:accent6>
          <a:srgbClr val="E7CF93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5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BC9408"/>
        </a:accent1>
        <a:accent2>
          <a:srgbClr val="FFE5A3"/>
        </a:accent2>
        <a:accent3>
          <a:srgbClr val="FFFFFF"/>
        </a:accent3>
        <a:accent4>
          <a:srgbClr val="000000"/>
        </a:accent4>
        <a:accent5>
          <a:srgbClr val="DAC8AA"/>
        </a:accent5>
        <a:accent6>
          <a:srgbClr val="E7CF93"/>
        </a:accent6>
        <a:hlink>
          <a:srgbClr val="9C0013"/>
        </a:hlink>
        <a:folHlink>
          <a:srgbClr val="E0B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6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007C9D"/>
        </a:accent1>
        <a:accent2>
          <a:srgbClr val="B0C9D8"/>
        </a:accent2>
        <a:accent3>
          <a:srgbClr val="FFFFFF"/>
        </a:accent3>
        <a:accent4>
          <a:srgbClr val="000000"/>
        </a:accent4>
        <a:accent5>
          <a:srgbClr val="AABFCC"/>
        </a:accent5>
        <a:accent6>
          <a:srgbClr val="9FB6C4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7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007C9D"/>
        </a:accent1>
        <a:accent2>
          <a:srgbClr val="B0C9D8"/>
        </a:accent2>
        <a:accent3>
          <a:srgbClr val="FFFFFF"/>
        </a:accent3>
        <a:accent4>
          <a:srgbClr val="000000"/>
        </a:accent4>
        <a:accent5>
          <a:srgbClr val="AABFCC"/>
        </a:accent5>
        <a:accent6>
          <a:srgbClr val="9FB6C4"/>
        </a:accent6>
        <a:hlink>
          <a:srgbClr val="9C0013"/>
        </a:hlink>
        <a:folHlink>
          <a:srgbClr val="E0B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8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104E94"/>
        </a:accent1>
        <a:accent2>
          <a:srgbClr val="9BA2C8"/>
        </a:accent2>
        <a:accent3>
          <a:srgbClr val="FFFFFF"/>
        </a:accent3>
        <a:accent4>
          <a:srgbClr val="000000"/>
        </a:accent4>
        <a:accent5>
          <a:srgbClr val="AAB2C8"/>
        </a:accent5>
        <a:accent6>
          <a:srgbClr val="8C92B5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9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104E94"/>
        </a:accent1>
        <a:accent2>
          <a:srgbClr val="9BA2C8"/>
        </a:accent2>
        <a:accent3>
          <a:srgbClr val="FFFFFF"/>
        </a:accent3>
        <a:accent4>
          <a:srgbClr val="000000"/>
        </a:accent4>
        <a:accent5>
          <a:srgbClr val="AAB2C8"/>
        </a:accent5>
        <a:accent6>
          <a:srgbClr val="8C92B5"/>
        </a:accent6>
        <a:hlink>
          <a:srgbClr val="9C0013"/>
        </a:hlink>
        <a:folHlink>
          <a:srgbClr val="E0B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10">
        <a:dk1>
          <a:srgbClr val="000000"/>
        </a:dk1>
        <a:lt1>
          <a:srgbClr val="FFFFFF"/>
        </a:lt1>
        <a:dk2>
          <a:srgbClr val="D10019"/>
        </a:dk2>
        <a:lt2>
          <a:srgbClr val="F3EFE3"/>
        </a:lt2>
        <a:accent1>
          <a:srgbClr val="104E94"/>
        </a:accent1>
        <a:accent2>
          <a:srgbClr val="FFC60B"/>
        </a:accent2>
        <a:accent3>
          <a:srgbClr val="FFFFFF"/>
        </a:accent3>
        <a:accent4>
          <a:srgbClr val="000000"/>
        </a:accent4>
        <a:accent5>
          <a:srgbClr val="AAB2C8"/>
        </a:accent5>
        <a:accent6>
          <a:srgbClr val="E7B309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Kopie von BKA Öffentlicher Dienst Präsentation v200">
  <a:themeElements>
    <a:clrScheme name="Kopie von BKA Öffentlicher Dienst Präsentation v200 1">
      <a:dk1>
        <a:srgbClr val="000000"/>
      </a:dk1>
      <a:lt1>
        <a:srgbClr val="FFFFFF"/>
      </a:lt1>
      <a:dk2>
        <a:srgbClr val="D10019"/>
      </a:dk2>
      <a:lt2>
        <a:srgbClr val="F4F5E9"/>
      </a:lt2>
      <a:accent1>
        <a:srgbClr val="9C0013"/>
      </a:accent1>
      <a:accent2>
        <a:srgbClr val="E0BABF"/>
      </a:accent2>
      <a:accent3>
        <a:srgbClr val="FFFFFF"/>
      </a:accent3>
      <a:accent4>
        <a:srgbClr val="000000"/>
      </a:accent4>
      <a:accent5>
        <a:srgbClr val="CBAAAA"/>
      </a:accent5>
      <a:accent6>
        <a:srgbClr val="CBA8AD"/>
      </a:accent6>
      <a:hlink>
        <a:srgbClr val="6D6D6D"/>
      </a:hlink>
      <a:folHlink>
        <a:srgbClr val="C2C2C2"/>
      </a:folHlink>
    </a:clrScheme>
    <a:fontScheme name="Kopie von BKA Öffentlicher Dienst Präsentation v20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AF0917"/>
          </a:solidFill>
          <a:prstDash val="solid"/>
          <a:round/>
          <a:headEnd type="none" w="med" len="med"/>
          <a:tailEnd type="arrow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AF0917"/>
          </a:solidFill>
          <a:prstDash val="solid"/>
          <a:round/>
          <a:headEnd type="none" w="med" len="med"/>
          <a:tailEnd type="arrow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opie von BKA Öffentlicher Dienst Präsentation v200 1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9C0013"/>
        </a:accent1>
        <a:accent2>
          <a:srgbClr val="E0BABF"/>
        </a:accent2>
        <a:accent3>
          <a:srgbClr val="FFFFFF"/>
        </a:accent3>
        <a:accent4>
          <a:srgbClr val="000000"/>
        </a:accent4>
        <a:accent5>
          <a:srgbClr val="CBAAAA"/>
        </a:accent5>
        <a:accent6>
          <a:srgbClr val="CBA8AD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2">
        <a:dk1>
          <a:srgbClr val="000000"/>
        </a:dk1>
        <a:lt1>
          <a:srgbClr val="FFFFFF"/>
        </a:lt1>
        <a:dk2>
          <a:srgbClr val="D10019"/>
        </a:dk2>
        <a:lt2>
          <a:srgbClr val="F1F3E3"/>
        </a:lt2>
        <a:accent1>
          <a:srgbClr val="929B3D"/>
        </a:accent1>
        <a:accent2>
          <a:srgbClr val="E4EAB0"/>
        </a:accent2>
        <a:accent3>
          <a:srgbClr val="FFFFFF"/>
        </a:accent3>
        <a:accent4>
          <a:srgbClr val="000000"/>
        </a:accent4>
        <a:accent5>
          <a:srgbClr val="C7CBAF"/>
        </a:accent5>
        <a:accent6>
          <a:srgbClr val="CFD49F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3">
        <a:dk1>
          <a:srgbClr val="000000"/>
        </a:dk1>
        <a:lt1>
          <a:srgbClr val="FFFFFF"/>
        </a:lt1>
        <a:dk2>
          <a:srgbClr val="D10019"/>
        </a:dk2>
        <a:lt2>
          <a:srgbClr val="F1F3E3"/>
        </a:lt2>
        <a:accent1>
          <a:srgbClr val="929B3D"/>
        </a:accent1>
        <a:accent2>
          <a:srgbClr val="F1F6C0"/>
        </a:accent2>
        <a:accent3>
          <a:srgbClr val="FFFFFF"/>
        </a:accent3>
        <a:accent4>
          <a:srgbClr val="000000"/>
        </a:accent4>
        <a:accent5>
          <a:srgbClr val="C7CBAF"/>
        </a:accent5>
        <a:accent6>
          <a:srgbClr val="DADFAE"/>
        </a:accent6>
        <a:hlink>
          <a:srgbClr val="9C0013"/>
        </a:hlink>
        <a:folHlink>
          <a:srgbClr val="E0B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4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BC9408"/>
        </a:accent1>
        <a:accent2>
          <a:srgbClr val="FFE5A3"/>
        </a:accent2>
        <a:accent3>
          <a:srgbClr val="FFFFFF"/>
        </a:accent3>
        <a:accent4>
          <a:srgbClr val="000000"/>
        </a:accent4>
        <a:accent5>
          <a:srgbClr val="DAC8AA"/>
        </a:accent5>
        <a:accent6>
          <a:srgbClr val="E7CF93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5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BC9408"/>
        </a:accent1>
        <a:accent2>
          <a:srgbClr val="FFE5A3"/>
        </a:accent2>
        <a:accent3>
          <a:srgbClr val="FFFFFF"/>
        </a:accent3>
        <a:accent4>
          <a:srgbClr val="000000"/>
        </a:accent4>
        <a:accent5>
          <a:srgbClr val="DAC8AA"/>
        </a:accent5>
        <a:accent6>
          <a:srgbClr val="E7CF93"/>
        </a:accent6>
        <a:hlink>
          <a:srgbClr val="9C0013"/>
        </a:hlink>
        <a:folHlink>
          <a:srgbClr val="E0B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6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007C9D"/>
        </a:accent1>
        <a:accent2>
          <a:srgbClr val="B0C9D8"/>
        </a:accent2>
        <a:accent3>
          <a:srgbClr val="FFFFFF"/>
        </a:accent3>
        <a:accent4>
          <a:srgbClr val="000000"/>
        </a:accent4>
        <a:accent5>
          <a:srgbClr val="AABFCC"/>
        </a:accent5>
        <a:accent6>
          <a:srgbClr val="9FB6C4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7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007C9D"/>
        </a:accent1>
        <a:accent2>
          <a:srgbClr val="B0C9D8"/>
        </a:accent2>
        <a:accent3>
          <a:srgbClr val="FFFFFF"/>
        </a:accent3>
        <a:accent4>
          <a:srgbClr val="000000"/>
        </a:accent4>
        <a:accent5>
          <a:srgbClr val="AABFCC"/>
        </a:accent5>
        <a:accent6>
          <a:srgbClr val="9FB6C4"/>
        </a:accent6>
        <a:hlink>
          <a:srgbClr val="9C0013"/>
        </a:hlink>
        <a:folHlink>
          <a:srgbClr val="E0B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8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104E94"/>
        </a:accent1>
        <a:accent2>
          <a:srgbClr val="9BA2C8"/>
        </a:accent2>
        <a:accent3>
          <a:srgbClr val="FFFFFF"/>
        </a:accent3>
        <a:accent4>
          <a:srgbClr val="000000"/>
        </a:accent4>
        <a:accent5>
          <a:srgbClr val="AAB2C8"/>
        </a:accent5>
        <a:accent6>
          <a:srgbClr val="8C92B5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9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104E94"/>
        </a:accent1>
        <a:accent2>
          <a:srgbClr val="9BA2C8"/>
        </a:accent2>
        <a:accent3>
          <a:srgbClr val="FFFFFF"/>
        </a:accent3>
        <a:accent4>
          <a:srgbClr val="000000"/>
        </a:accent4>
        <a:accent5>
          <a:srgbClr val="AAB2C8"/>
        </a:accent5>
        <a:accent6>
          <a:srgbClr val="8C92B5"/>
        </a:accent6>
        <a:hlink>
          <a:srgbClr val="9C0013"/>
        </a:hlink>
        <a:folHlink>
          <a:srgbClr val="E0B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10">
        <a:dk1>
          <a:srgbClr val="000000"/>
        </a:dk1>
        <a:lt1>
          <a:srgbClr val="FFFFFF"/>
        </a:lt1>
        <a:dk2>
          <a:srgbClr val="D10019"/>
        </a:dk2>
        <a:lt2>
          <a:srgbClr val="F3EFE3"/>
        </a:lt2>
        <a:accent1>
          <a:srgbClr val="104E94"/>
        </a:accent1>
        <a:accent2>
          <a:srgbClr val="FFC60B"/>
        </a:accent2>
        <a:accent3>
          <a:srgbClr val="FFFFFF"/>
        </a:accent3>
        <a:accent4>
          <a:srgbClr val="000000"/>
        </a:accent4>
        <a:accent5>
          <a:srgbClr val="AAB2C8"/>
        </a:accent5>
        <a:accent6>
          <a:srgbClr val="E7B309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Kopie von BKA Öffentlicher Dienst Präsentation v200">
  <a:themeElements>
    <a:clrScheme name="Kopie von BKA Öffentlicher Dienst Präsentation v200 1">
      <a:dk1>
        <a:srgbClr val="000000"/>
      </a:dk1>
      <a:lt1>
        <a:srgbClr val="FFFFFF"/>
      </a:lt1>
      <a:dk2>
        <a:srgbClr val="D10019"/>
      </a:dk2>
      <a:lt2>
        <a:srgbClr val="F4F5E9"/>
      </a:lt2>
      <a:accent1>
        <a:srgbClr val="9C0013"/>
      </a:accent1>
      <a:accent2>
        <a:srgbClr val="E0BABF"/>
      </a:accent2>
      <a:accent3>
        <a:srgbClr val="FFFFFF"/>
      </a:accent3>
      <a:accent4>
        <a:srgbClr val="000000"/>
      </a:accent4>
      <a:accent5>
        <a:srgbClr val="CBAAAA"/>
      </a:accent5>
      <a:accent6>
        <a:srgbClr val="CBA8AD"/>
      </a:accent6>
      <a:hlink>
        <a:srgbClr val="6D6D6D"/>
      </a:hlink>
      <a:folHlink>
        <a:srgbClr val="C2C2C2"/>
      </a:folHlink>
    </a:clrScheme>
    <a:fontScheme name="Kopie von BKA Öffentlicher Dienst Präsentation v20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alphaModFix amt="75000"/>
          </a:blip>
          <a:srcRect/>
          <a:stretch>
            <a:fillRect l="-65158" r="-76830"/>
          </a:stretch>
        </a:blipFill>
        <a:ln>
          <a:solidFill>
            <a:schemeClr val="bg1">
              <a:lumMod val="90000"/>
            </a:schemeClr>
          </a:solidFill>
        </a:ln>
      </a:spPr>
      <a:bodyPr rtlCol="0" anchor="ctr"/>
      <a:lstStyle>
        <a:defPPr algn="ctr">
          <a:defRPr>
            <a:solidFill>
              <a:srgbClr val="EDEBDC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10001"/>
          </a:schemeClr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opie von BKA Öffentlicher Dienst Präsentation v200 1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9C0013"/>
        </a:accent1>
        <a:accent2>
          <a:srgbClr val="E0BABF"/>
        </a:accent2>
        <a:accent3>
          <a:srgbClr val="FFFFFF"/>
        </a:accent3>
        <a:accent4>
          <a:srgbClr val="000000"/>
        </a:accent4>
        <a:accent5>
          <a:srgbClr val="CBAAAA"/>
        </a:accent5>
        <a:accent6>
          <a:srgbClr val="CBA8AD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2">
        <a:dk1>
          <a:srgbClr val="000000"/>
        </a:dk1>
        <a:lt1>
          <a:srgbClr val="FFFFFF"/>
        </a:lt1>
        <a:dk2>
          <a:srgbClr val="D10019"/>
        </a:dk2>
        <a:lt2>
          <a:srgbClr val="F1F3E3"/>
        </a:lt2>
        <a:accent1>
          <a:srgbClr val="929B3D"/>
        </a:accent1>
        <a:accent2>
          <a:srgbClr val="E4EAB0"/>
        </a:accent2>
        <a:accent3>
          <a:srgbClr val="FFFFFF"/>
        </a:accent3>
        <a:accent4>
          <a:srgbClr val="000000"/>
        </a:accent4>
        <a:accent5>
          <a:srgbClr val="C7CBAF"/>
        </a:accent5>
        <a:accent6>
          <a:srgbClr val="CFD49F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3">
        <a:dk1>
          <a:srgbClr val="000000"/>
        </a:dk1>
        <a:lt1>
          <a:srgbClr val="FFFFFF"/>
        </a:lt1>
        <a:dk2>
          <a:srgbClr val="D10019"/>
        </a:dk2>
        <a:lt2>
          <a:srgbClr val="F1F3E3"/>
        </a:lt2>
        <a:accent1>
          <a:srgbClr val="929B3D"/>
        </a:accent1>
        <a:accent2>
          <a:srgbClr val="F1F6C0"/>
        </a:accent2>
        <a:accent3>
          <a:srgbClr val="FFFFFF"/>
        </a:accent3>
        <a:accent4>
          <a:srgbClr val="000000"/>
        </a:accent4>
        <a:accent5>
          <a:srgbClr val="C7CBAF"/>
        </a:accent5>
        <a:accent6>
          <a:srgbClr val="DADFAE"/>
        </a:accent6>
        <a:hlink>
          <a:srgbClr val="9C0013"/>
        </a:hlink>
        <a:folHlink>
          <a:srgbClr val="E0B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4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BC9408"/>
        </a:accent1>
        <a:accent2>
          <a:srgbClr val="FFE5A3"/>
        </a:accent2>
        <a:accent3>
          <a:srgbClr val="FFFFFF"/>
        </a:accent3>
        <a:accent4>
          <a:srgbClr val="000000"/>
        </a:accent4>
        <a:accent5>
          <a:srgbClr val="DAC8AA"/>
        </a:accent5>
        <a:accent6>
          <a:srgbClr val="E7CF93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5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BC9408"/>
        </a:accent1>
        <a:accent2>
          <a:srgbClr val="FFE5A3"/>
        </a:accent2>
        <a:accent3>
          <a:srgbClr val="FFFFFF"/>
        </a:accent3>
        <a:accent4>
          <a:srgbClr val="000000"/>
        </a:accent4>
        <a:accent5>
          <a:srgbClr val="DAC8AA"/>
        </a:accent5>
        <a:accent6>
          <a:srgbClr val="E7CF93"/>
        </a:accent6>
        <a:hlink>
          <a:srgbClr val="9C0013"/>
        </a:hlink>
        <a:folHlink>
          <a:srgbClr val="E0B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6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007C9D"/>
        </a:accent1>
        <a:accent2>
          <a:srgbClr val="B0C9D8"/>
        </a:accent2>
        <a:accent3>
          <a:srgbClr val="FFFFFF"/>
        </a:accent3>
        <a:accent4>
          <a:srgbClr val="000000"/>
        </a:accent4>
        <a:accent5>
          <a:srgbClr val="AABFCC"/>
        </a:accent5>
        <a:accent6>
          <a:srgbClr val="9FB6C4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7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007C9D"/>
        </a:accent1>
        <a:accent2>
          <a:srgbClr val="B0C9D8"/>
        </a:accent2>
        <a:accent3>
          <a:srgbClr val="FFFFFF"/>
        </a:accent3>
        <a:accent4>
          <a:srgbClr val="000000"/>
        </a:accent4>
        <a:accent5>
          <a:srgbClr val="AABFCC"/>
        </a:accent5>
        <a:accent6>
          <a:srgbClr val="9FB6C4"/>
        </a:accent6>
        <a:hlink>
          <a:srgbClr val="9C0013"/>
        </a:hlink>
        <a:folHlink>
          <a:srgbClr val="E0B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8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104E94"/>
        </a:accent1>
        <a:accent2>
          <a:srgbClr val="9BA2C8"/>
        </a:accent2>
        <a:accent3>
          <a:srgbClr val="FFFFFF"/>
        </a:accent3>
        <a:accent4>
          <a:srgbClr val="000000"/>
        </a:accent4>
        <a:accent5>
          <a:srgbClr val="AAB2C8"/>
        </a:accent5>
        <a:accent6>
          <a:srgbClr val="8C92B5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9">
        <a:dk1>
          <a:srgbClr val="000000"/>
        </a:dk1>
        <a:lt1>
          <a:srgbClr val="FFFFFF"/>
        </a:lt1>
        <a:dk2>
          <a:srgbClr val="D10019"/>
        </a:dk2>
        <a:lt2>
          <a:srgbClr val="F4F5E9"/>
        </a:lt2>
        <a:accent1>
          <a:srgbClr val="104E94"/>
        </a:accent1>
        <a:accent2>
          <a:srgbClr val="9BA2C8"/>
        </a:accent2>
        <a:accent3>
          <a:srgbClr val="FFFFFF"/>
        </a:accent3>
        <a:accent4>
          <a:srgbClr val="000000"/>
        </a:accent4>
        <a:accent5>
          <a:srgbClr val="AAB2C8"/>
        </a:accent5>
        <a:accent6>
          <a:srgbClr val="8C92B5"/>
        </a:accent6>
        <a:hlink>
          <a:srgbClr val="9C0013"/>
        </a:hlink>
        <a:folHlink>
          <a:srgbClr val="E0BA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BKA Öffentlicher Dienst Präsentation v200 10">
        <a:dk1>
          <a:srgbClr val="000000"/>
        </a:dk1>
        <a:lt1>
          <a:srgbClr val="FFFFFF"/>
        </a:lt1>
        <a:dk2>
          <a:srgbClr val="D10019"/>
        </a:dk2>
        <a:lt2>
          <a:srgbClr val="F3EFE3"/>
        </a:lt2>
        <a:accent1>
          <a:srgbClr val="104E94"/>
        </a:accent1>
        <a:accent2>
          <a:srgbClr val="FFC60B"/>
        </a:accent2>
        <a:accent3>
          <a:srgbClr val="FFFFFF"/>
        </a:accent3>
        <a:accent4>
          <a:srgbClr val="000000"/>
        </a:accent4>
        <a:accent5>
          <a:srgbClr val="AAB2C8"/>
        </a:accent5>
        <a:accent6>
          <a:srgbClr val="E7B309"/>
        </a:accent6>
        <a:hlink>
          <a:srgbClr val="6D6D6D"/>
        </a:hlink>
        <a:folHlink>
          <a:srgbClr val="C2C2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opie von BKA Öffentlicher Dienst Präsentation v200 10">
    <a:dk1>
      <a:srgbClr val="000000"/>
    </a:dk1>
    <a:lt1>
      <a:srgbClr val="FFFFFF"/>
    </a:lt1>
    <a:dk2>
      <a:srgbClr val="D10019"/>
    </a:dk2>
    <a:lt2>
      <a:srgbClr val="F3EFE3"/>
    </a:lt2>
    <a:accent1>
      <a:srgbClr val="104E94"/>
    </a:accent1>
    <a:accent2>
      <a:srgbClr val="FFC60B"/>
    </a:accent2>
    <a:accent3>
      <a:srgbClr val="FFFFFF"/>
    </a:accent3>
    <a:accent4>
      <a:srgbClr val="000000"/>
    </a:accent4>
    <a:accent5>
      <a:srgbClr val="AAB2C8"/>
    </a:accent5>
    <a:accent6>
      <a:srgbClr val="E7B309"/>
    </a:accent6>
    <a:hlink>
      <a:srgbClr val="6D6D6D"/>
    </a:hlink>
    <a:folHlink>
      <a:srgbClr val="C2C2C2"/>
    </a:folHlink>
  </a:clrScheme>
</a:themeOverride>
</file>

<file path=ppt/theme/themeOverride2.xml><?xml version="1.0" encoding="utf-8"?>
<a:themeOverride xmlns:a="http://schemas.openxmlformats.org/drawingml/2006/main">
  <a:clrScheme name="Kopie von BKA Öffentlicher Dienst Präsentation v200 10">
    <a:dk1>
      <a:srgbClr val="000000"/>
    </a:dk1>
    <a:lt1>
      <a:srgbClr val="FFFFFF"/>
    </a:lt1>
    <a:dk2>
      <a:srgbClr val="D10019"/>
    </a:dk2>
    <a:lt2>
      <a:srgbClr val="F3EFE3"/>
    </a:lt2>
    <a:accent1>
      <a:srgbClr val="104E94"/>
    </a:accent1>
    <a:accent2>
      <a:srgbClr val="FFC60B"/>
    </a:accent2>
    <a:accent3>
      <a:srgbClr val="FFFFFF"/>
    </a:accent3>
    <a:accent4>
      <a:srgbClr val="000000"/>
    </a:accent4>
    <a:accent5>
      <a:srgbClr val="AAB2C8"/>
    </a:accent5>
    <a:accent6>
      <a:srgbClr val="E7B309"/>
    </a:accent6>
    <a:hlink>
      <a:srgbClr val="6D6D6D"/>
    </a:hlink>
    <a:folHlink>
      <a:srgbClr val="C2C2C2"/>
    </a:folHlink>
  </a:clrScheme>
</a:themeOverride>
</file>

<file path=ppt/theme/themeOverride3.xml><?xml version="1.0" encoding="utf-8"?>
<a:themeOverride xmlns:a="http://schemas.openxmlformats.org/drawingml/2006/main">
  <a:clrScheme name="Kopie von BKA Öffentlicher Dienst Präsentation v200 10">
    <a:dk1>
      <a:srgbClr val="000000"/>
    </a:dk1>
    <a:lt1>
      <a:srgbClr val="FFFFFF"/>
    </a:lt1>
    <a:dk2>
      <a:srgbClr val="D10019"/>
    </a:dk2>
    <a:lt2>
      <a:srgbClr val="F3EFE3"/>
    </a:lt2>
    <a:accent1>
      <a:srgbClr val="104E94"/>
    </a:accent1>
    <a:accent2>
      <a:srgbClr val="FFC60B"/>
    </a:accent2>
    <a:accent3>
      <a:srgbClr val="FFFFFF"/>
    </a:accent3>
    <a:accent4>
      <a:srgbClr val="000000"/>
    </a:accent4>
    <a:accent5>
      <a:srgbClr val="AAB2C8"/>
    </a:accent5>
    <a:accent6>
      <a:srgbClr val="E7B309"/>
    </a:accent6>
    <a:hlink>
      <a:srgbClr val="6D6D6D"/>
    </a:hlink>
    <a:folHlink>
      <a:srgbClr val="C2C2C2"/>
    </a:folHlink>
  </a:clrScheme>
</a:themeOverride>
</file>

<file path=ppt/theme/themeOverride4.xml><?xml version="1.0" encoding="utf-8"?>
<a:themeOverride xmlns:a="http://schemas.openxmlformats.org/drawingml/2006/main">
  <a:clrScheme name="Kopie von BKA Öffentlicher Dienst Präsentation v200 10">
    <a:dk1>
      <a:srgbClr val="000000"/>
    </a:dk1>
    <a:lt1>
      <a:srgbClr val="FFFFFF"/>
    </a:lt1>
    <a:dk2>
      <a:srgbClr val="D10019"/>
    </a:dk2>
    <a:lt2>
      <a:srgbClr val="F3EFE3"/>
    </a:lt2>
    <a:accent1>
      <a:srgbClr val="104E94"/>
    </a:accent1>
    <a:accent2>
      <a:srgbClr val="FFC60B"/>
    </a:accent2>
    <a:accent3>
      <a:srgbClr val="FFFFFF"/>
    </a:accent3>
    <a:accent4>
      <a:srgbClr val="000000"/>
    </a:accent4>
    <a:accent5>
      <a:srgbClr val="AAB2C8"/>
    </a:accent5>
    <a:accent6>
      <a:srgbClr val="E7B309"/>
    </a:accent6>
    <a:hlink>
      <a:srgbClr val="6D6D6D"/>
    </a:hlink>
    <a:folHlink>
      <a:srgbClr val="C2C2C2"/>
    </a:folHlink>
  </a:clrScheme>
</a:themeOverride>
</file>

<file path=ppt/theme/themeOverride5.xml><?xml version="1.0" encoding="utf-8"?>
<a:themeOverride xmlns:a="http://schemas.openxmlformats.org/drawingml/2006/main">
  <a:clrScheme name="Kopie von BKA Öffentlicher Dienst Präsentation v200 10">
    <a:dk1>
      <a:srgbClr val="000000"/>
    </a:dk1>
    <a:lt1>
      <a:srgbClr val="FFFFFF"/>
    </a:lt1>
    <a:dk2>
      <a:srgbClr val="D10019"/>
    </a:dk2>
    <a:lt2>
      <a:srgbClr val="F3EFE3"/>
    </a:lt2>
    <a:accent1>
      <a:srgbClr val="104E94"/>
    </a:accent1>
    <a:accent2>
      <a:srgbClr val="FFC60B"/>
    </a:accent2>
    <a:accent3>
      <a:srgbClr val="FFFFFF"/>
    </a:accent3>
    <a:accent4>
      <a:srgbClr val="000000"/>
    </a:accent4>
    <a:accent5>
      <a:srgbClr val="AAB2C8"/>
    </a:accent5>
    <a:accent6>
      <a:srgbClr val="E7B309"/>
    </a:accent6>
    <a:hlink>
      <a:srgbClr val="6D6D6D"/>
    </a:hlink>
    <a:folHlink>
      <a:srgbClr val="C2C2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2904</Words>
  <Application>Microsoft Office PowerPoint</Application>
  <PresentationFormat>On-screen Show (4:3)</PresentationFormat>
  <Paragraphs>785</Paragraphs>
  <Slides>53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Kopie von BKA Öffentlicher Dienst Präsentation v200</vt:lpstr>
      <vt:lpstr>1_Kopie von BKA Öffentlicher Dienst Präsentation v200</vt:lpstr>
      <vt:lpstr>2_Kopie von BKA Öffentlicher Dienst Präsentation v200</vt:lpstr>
      <vt:lpstr>3_Kopie von BKA Öffentlicher Dienst Präsentation v200</vt:lpstr>
      <vt:lpstr>4_Kopie von BKA Öffentlicher Dienst Präsentation v200</vt:lpstr>
      <vt:lpstr>Upravljanje učinkom i procjene učinaka propisa</vt:lpstr>
      <vt:lpstr>Savezno ministarstvo za državne službe i sport</vt:lpstr>
      <vt:lpstr>Savezni ured za upravljanje učinkom </vt:lpstr>
      <vt:lpstr>Kad je riječ o promjeni…</vt:lpstr>
      <vt:lpstr>Savezni ured za upravljanje učinkom</vt:lpstr>
      <vt:lpstr>Upravljanje učinkom u Austriji</vt:lpstr>
      <vt:lpstr>Upravljanje učinkom</vt:lpstr>
      <vt:lpstr>Informacije o učinku u proračunu</vt:lpstr>
      <vt:lpstr>Struktura proračuna i učinka</vt:lpstr>
      <vt:lpstr>PROcjene UČINAKA PROPISA usmjerene na krajnje rezultate</vt:lpstr>
      <vt:lpstr>Opseg Procjene učinaka propisa (RIA) </vt:lpstr>
      <vt:lpstr>Granične vrijednosti za dubinsku analizu</vt:lpstr>
      <vt:lpstr>Pojednostavljena Procjena učinaka propisa, RIA Light </vt:lpstr>
      <vt:lpstr>Dio RIA-e</vt:lpstr>
      <vt:lpstr>Od strukture do procesa</vt:lpstr>
      <vt:lpstr>Ciklus upravljanja učinkom</vt:lpstr>
      <vt:lpstr>PowerPoint Presentation</vt:lpstr>
      <vt:lpstr>PowerPoint Presentation</vt:lpstr>
      <vt:lpstr>Kvaliteta pokazatelja i sustava</vt:lpstr>
      <vt:lpstr>Osiguranje kvalitete kao dio ciklusa upravljanja učinkom</vt:lpstr>
      <vt:lpstr>Osiguranje kvalitete kao dio ciklusa upravljanja učinkom</vt:lpstr>
      <vt:lpstr>Proces osiguranja kvalitete – upravljanje učinkom</vt:lpstr>
      <vt:lpstr>Kriteriji kvalitete informacija o učinku</vt:lpstr>
      <vt:lpstr>Klasteri osiguranja kvalitete – upravljanje učinkom</vt:lpstr>
      <vt:lpstr>Klaster II. – struktura pokazatelja</vt:lpstr>
      <vt:lpstr>Klaster II. –Struktura pokazatelja Mrtve točke</vt:lpstr>
      <vt:lpstr>Klaster III. – važnost kontrole</vt:lpstr>
      <vt:lpstr>Osiguranje kvalitete kao dio ciklusa upravljanja učinkom</vt:lpstr>
      <vt:lpstr>Osiguranje kvalitete u postupku Procjene učinaka propisa  (RIA)</vt:lpstr>
      <vt:lpstr>Kriteriji kvalitete RIA-e</vt:lpstr>
      <vt:lpstr>Evaluacija i izvještavanje</vt:lpstr>
      <vt:lpstr>Zašto evaluacija?</vt:lpstr>
      <vt:lpstr>ciljne skupine</vt:lpstr>
      <vt:lpstr>Godišnji izvještaj o učinku na saveznoj razini (upravljanje učinkom)</vt:lpstr>
      <vt:lpstr>Godišnji izvještaj o unutarnjoj evaluaciji (RIA)</vt:lpstr>
      <vt:lpstr>Digitalno izvještavanje: unos podataka</vt:lpstr>
      <vt:lpstr>Digitalno izvještavanje: Godišnji izvještaj o učinku</vt:lpstr>
      <vt:lpstr>Digitalno izvještavanje: ispis podataka</vt:lpstr>
      <vt:lpstr>Prikupljanje i prikaz informacija o učinku</vt:lpstr>
      <vt:lpstr>Izvještavanje putem  interneta I.</vt:lpstr>
      <vt:lpstr>Izvještavanje putem interneta II:</vt:lpstr>
      <vt:lpstr>Mi arhiviramo... </vt:lpstr>
      <vt:lpstr>Izvještavanje o jednakosti spolova I.</vt:lpstr>
      <vt:lpstr>Izvještavanje o jednakosti spolova II.</vt:lpstr>
      <vt:lpstr>Digitalno izvještavanje</vt:lpstr>
      <vt:lpstr>IZAZOVI, RJEŠENJA I PREDSTOJEĆI KORACI</vt:lpstr>
      <vt:lpstr>Izazovi</vt:lpstr>
      <vt:lpstr>Prikupljanje značajnih podataka!  </vt:lpstr>
      <vt:lpstr>Izrada IT alata koji su jednostavni za upotrebu</vt:lpstr>
      <vt:lpstr>Povećanje odgovornosti i osviještenosti </vt:lpstr>
      <vt:lpstr>Evaluacija i predviđanje</vt:lpstr>
      <vt:lpstr>Predstojeći koraci</vt:lpstr>
      <vt:lpstr>Hvala na pozornosti </vt:lpstr>
    </vt:vector>
  </TitlesOfParts>
  <Company>Bundeskanzleramt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roland.schneider@bka.gv.at</dc:creator>
  <cp:lastModifiedBy>Windows user</cp:lastModifiedBy>
  <cp:revision>209</cp:revision>
  <cp:lastPrinted>2018-02-22T11:27:31Z</cp:lastPrinted>
  <dcterms:created xsi:type="dcterms:W3CDTF">2014-05-28T06:48:18Z</dcterms:created>
  <dcterms:modified xsi:type="dcterms:W3CDTF">2018-03-09T14:57:22Z</dcterms:modified>
</cp:coreProperties>
</file>